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5" r:id="rId8"/>
    <p:sldId id="264"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795BD5-2ED3-49E7-B9BB-3C61EEE90521}"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106888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95BD5-2ED3-49E7-B9BB-3C61EEE90521}"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377896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95BD5-2ED3-49E7-B9BB-3C61EEE90521}"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181176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95BD5-2ED3-49E7-B9BB-3C61EEE90521}"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118718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795BD5-2ED3-49E7-B9BB-3C61EEE90521}" type="datetimeFigureOut">
              <a:rPr lang="en-US" smtClean="0"/>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264289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795BD5-2ED3-49E7-B9BB-3C61EEE90521}"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122813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795BD5-2ED3-49E7-B9BB-3C61EEE90521}" type="datetimeFigureOut">
              <a:rPr lang="en-US" smtClean="0"/>
              <a:t>5/30/2022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3778504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795BD5-2ED3-49E7-B9BB-3C61EEE90521}" type="datetimeFigureOut">
              <a:rPr lang="en-US" smtClean="0"/>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166194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95BD5-2ED3-49E7-B9BB-3C61EEE90521}" type="datetimeFigureOut">
              <a:rPr lang="en-US" smtClean="0"/>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216494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95BD5-2ED3-49E7-B9BB-3C61EEE90521}"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404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95BD5-2ED3-49E7-B9BB-3C61EEE90521}" type="datetimeFigureOut">
              <a:rPr lang="en-US" smtClean="0"/>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0297E-074B-4016-BAA0-9D297F8F9827}" type="slidenum">
              <a:rPr lang="en-US" smtClean="0"/>
              <a:t>‹#›</a:t>
            </a:fld>
            <a:endParaRPr lang="en-US"/>
          </a:p>
        </p:txBody>
      </p:sp>
    </p:spTree>
    <p:extLst>
      <p:ext uri="{BB962C8B-B14F-4D97-AF65-F5344CB8AC3E}">
        <p14:creationId xmlns:p14="http://schemas.microsoft.com/office/powerpoint/2010/main" val="95468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95BD5-2ED3-49E7-B9BB-3C61EEE90521}" type="datetimeFigureOut">
              <a:rPr lang="en-US" smtClean="0"/>
              <a:t>5/30/2022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0297E-074B-4016-BAA0-9D297F8F9827}" type="slidenum">
              <a:rPr lang="en-US" smtClean="0"/>
              <a:t>‹#›</a:t>
            </a:fld>
            <a:endParaRPr lang="en-US"/>
          </a:p>
        </p:txBody>
      </p:sp>
    </p:spTree>
    <p:extLst>
      <p:ext uri="{BB962C8B-B14F-4D97-AF65-F5344CB8AC3E}">
        <p14:creationId xmlns:p14="http://schemas.microsoft.com/office/powerpoint/2010/main" val="3610251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3.bin"/><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10.bin"/><Relationship Id="rId18" Type="http://schemas.openxmlformats.org/officeDocument/2006/relationships/image" Target="../media/image30.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27.wmf"/><Relationship Id="rId17"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image" Target="../media/image29.wmf"/><Relationship Id="rId1" Type="http://schemas.openxmlformats.org/officeDocument/2006/relationships/vmlDrawing" Target="../drawings/vmlDrawing5.vml"/><Relationship Id="rId6" Type="http://schemas.openxmlformats.org/officeDocument/2006/relationships/image" Target="../media/image24.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8.bin"/><Relationship Id="rId14" Type="http://schemas.openxmlformats.org/officeDocument/2006/relationships/image" Target="../media/image28.wmf"/></Relationships>
</file>

<file path=ppt/slides/_rels/slide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32.png"/><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png"/><Relationship Id="rId5" Type="http://schemas.openxmlformats.org/officeDocument/2006/relationships/image" Target="../media/image34.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
            <a:ext cx="7620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t>Non linear Programming Problems</a:t>
            </a:r>
            <a:endParaRPr lang="en-US" b="1"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85800"/>
            <a:ext cx="7315200" cy="5677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599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836" y="2672685"/>
            <a:ext cx="5029200" cy="334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80999"/>
            <a:ext cx="7315200" cy="2073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1338" y="2203421"/>
            <a:ext cx="4995862" cy="234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642205"/>
            <a:ext cx="2971800" cy="1391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038600"/>
            <a:ext cx="2895600" cy="137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3810000" y="4114800"/>
            <a:ext cx="4267200" cy="48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2527983257"/>
              </p:ext>
            </p:extLst>
          </p:nvPr>
        </p:nvGraphicFramePr>
        <p:xfrm>
          <a:off x="4000500" y="2454532"/>
          <a:ext cx="4076700" cy="254000"/>
        </p:xfrm>
        <a:graphic>
          <a:graphicData uri="http://schemas.openxmlformats.org/presentationml/2006/ole">
            <mc:AlternateContent xmlns:mc="http://schemas.openxmlformats.org/markup-compatibility/2006">
              <mc:Choice xmlns:v="urn:schemas-microsoft-com:vml" Requires="v">
                <p:oleObj spid="_x0000_s8197" name="Equation" r:id="rId8" imgW="4076640" imgH="253800" progId="Equation.DSMT4">
                  <p:embed/>
                </p:oleObj>
              </mc:Choice>
              <mc:Fallback>
                <p:oleObj name="Equation" r:id="rId8" imgW="4076640" imgH="253800" progId="Equation.DSMT4">
                  <p:embed/>
                  <p:pic>
                    <p:nvPicPr>
                      <p:cNvPr id="0" name=""/>
                      <p:cNvPicPr/>
                      <p:nvPr/>
                    </p:nvPicPr>
                    <p:blipFill>
                      <a:blip r:embed="rId9"/>
                      <a:stretch>
                        <a:fillRect/>
                      </a:stretch>
                    </p:blipFill>
                    <p:spPr>
                      <a:xfrm>
                        <a:off x="4000500" y="2454532"/>
                        <a:ext cx="4076700" cy="254000"/>
                      </a:xfrm>
                      <a:prstGeom prst="rect">
                        <a:avLst/>
                      </a:prstGeom>
                    </p:spPr>
                  </p:pic>
                </p:oleObj>
              </mc:Fallback>
            </mc:AlternateContent>
          </a:graphicData>
        </a:graphic>
      </p:graphicFrame>
    </p:spTree>
    <p:extLst>
      <p:ext uri="{BB962C8B-B14F-4D97-AF65-F5344CB8AC3E}">
        <p14:creationId xmlns:p14="http://schemas.microsoft.com/office/powerpoint/2010/main" val="398126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400"/>
            <a:ext cx="7292478"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908" y="4038600"/>
            <a:ext cx="2029691" cy="277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38200" y="4343400"/>
            <a:ext cx="7162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   Triangle with Maximum Area</a:t>
            </a:r>
            <a:endParaRPr lang="en-US" sz="1600" b="1" dirty="0"/>
          </a:p>
        </p:txBody>
      </p:sp>
      <p:sp>
        <p:nvSpPr>
          <p:cNvPr id="6" name="TextBox 5"/>
          <p:cNvSpPr txBox="1"/>
          <p:nvPr/>
        </p:nvSpPr>
        <p:spPr>
          <a:xfrm>
            <a:off x="838200" y="4648200"/>
            <a:ext cx="7176655" cy="584775"/>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Assume that there is a metal wire with length L and we asked to make a </a:t>
            </a:r>
            <a:r>
              <a:rPr lang="en-US" sz="1600" dirty="0">
                <a:latin typeface="Times New Roman" panose="02020603050405020304" pitchFamily="18" charset="0"/>
                <a:cs typeface="Times New Roman" panose="02020603050405020304" pitchFamily="18" charset="0"/>
              </a:rPr>
              <a:t>r</a:t>
            </a:r>
            <a:r>
              <a:rPr lang="en-US" sz="1600" dirty="0" smtClean="0">
                <a:latin typeface="Times New Roman" panose="02020603050405020304" pitchFamily="18" charset="0"/>
                <a:cs typeface="Times New Roman" panose="02020603050405020304" pitchFamily="18" charset="0"/>
              </a:rPr>
              <a:t>ight angle triangle with this wire with maximum area. Formulate the problem as an NLP. </a:t>
            </a:r>
            <a:endParaRPr lang="en-US" sz="16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1219200" y="5257801"/>
            <a:ext cx="990600" cy="914400"/>
            <a:chOff x="1524000" y="5257800"/>
            <a:chExt cx="990600" cy="1015425"/>
          </a:xfrm>
        </p:grpSpPr>
        <p:cxnSp>
          <p:nvCxnSpPr>
            <p:cNvPr id="4" name="Straight Connector 3"/>
            <p:cNvCxnSpPr/>
            <p:nvPr/>
          </p:nvCxnSpPr>
          <p:spPr>
            <a:xfrm flipV="1">
              <a:off x="1524000" y="5257800"/>
              <a:ext cx="0" cy="101542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524000" y="6273225"/>
              <a:ext cx="9906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524000" y="5257800"/>
              <a:ext cx="990600" cy="1015425"/>
            </a:xfrm>
            <a:prstGeom prst="line">
              <a:avLst/>
            </a:prstGeom>
          </p:spPr>
          <p:style>
            <a:lnRef idx="1">
              <a:schemeClr val="dk1"/>
            </a:lnRef>
            <a:fillRef idx="0">
              <a:schemeClr val="dk1"/>
            </a:fillRef>
            <a:effectRef idx="0">
              <a:schemeClr val="dk1"/>
            </a:effectRef>
            <a:fontRef idx="minor">
              <a:schemeClr val="tx1"/>
            </a:fontRef>
          </p:style>
        </p:cxnSp>
      </p:grpSp>
      <p:graphicFrame>
        <p:nvGraphicFramePr>
          <p:cNvPr id="12" name="Object 11"/>
          <p:cNvGraphicFramePr>
            <a:graphicFrameLocks noChangeAspect="1"/>
          </p:cNvGraphicFramePr>
          <p:nvPr>
            <p:extLst>
              <p:ext uri="{D42A27DB-BD31-4B8C-83A1-F6EECF244321}">
                <p14:modId xmlns:p14="http://schemas.microsoft.com/office/powerpoint/2010/main" val="3245146764"/>
              </p:ext>
            </p:extLst>
          </p:nvPr>
        </p:nvGraphicFramePr>
        <p:xfrm>
          <a:off x="4953000" y="5232975"/>
          <a:ext cx="1981200" cy="1249680"/>
        </p:xfrm>
        <a:graphic>
          <a:graphicData uri="http://schemas.openxmlformats.org/presentationml/2006/ole">
            <mc:AlternateContent xmlns:mc="http://schemas.openxmlformats.org/markup-compatibility/2006">
              <mc:Choice xmlns:v="urn:schemas-microsoft-com:vml" Requires="v">
                <p:oleObj spid="_x0000_s1044" name="Equation" r:id="rId5" imgW="1523880" imgH="1041120" progId="Equation.DSMT4">
                  <p:embed/>
                </p:oleObj>
              </mc:Choice>
              <mc:Fallback>
                <p:oleObj name="Equation" r:id="rId5" imgW="1523880" imgH="1041120" progId="Equation.DSMT4">
                  <p:embed/>
                  <p:pic>
                    <p:nvPicPr>
                      <p:cNvPr id="0" name=""/>
                      <p:cNvPicPr/>
                      <p:nvPr/>
                    </p:nvPicPr>
                    <p:blipFill>
                      <a:blip r:embed="rId6"/>
                      <a:stretch>
                        <a:fillRect/>
                      </a:stretch>
                    </p:blipFill>
                    <p:spPr>
                      <a:xfrm>
                        <a:off x="4953000" y="5232975"/>
                        <a:ext cx="1981200" cy="1249680"/>
                      </a:xfrm>
                      <a:prstGeom prst="rect">
                        <a:avLst/>
                      </a:prstGeom>
                    </p:spPr>
                  </p:pic>
                </p:oleObj>
              </mc:Fallback>
            </mc:AlternateContent>
          </a:graphicData>
        </a:graphic>
      </p:graphicFrame>
      <p:cxnSp>
        <p:nvCxnSpPr>
          <p:cNvPr id="15" name="Straight Connector 14"/>
          <p:cNvCxnSpPr/>
          <p:nvPr/>
        </p:nvCxnSpPr>
        <p:spPr>
          <a:xfrm>
            <a:off x="2209800" y="5486400"/>
            <a:ext cx="2209800" cy="0"/>
          </a:xfrm>
          <a:prstGeom prst="line">
            <a:avLst/>
          </a:prstGeom>
        </p:spPr>
        <p:style>
          <a:lnRef idx="1">
            <a:schemeClr val="dk1"/>
          </a:lnRef>
          <a:fillRef idx="0">
            <a:schemeClr val="dk1"/>
          </a:fillRef>
          <a:effectRef idx="0">
            <a:schemeClr val="dk1"/>
          </a:effectRef>
          <a:fontRef idx="minor">
            <a:schemeClr val="tx1"/>
          </a:fontRef>
        </p:style>
      </p:cxnSp>
      <p:sp>
        <p:nvSpPr>
          <p:cNvPr id="17" name="Right Brace 16"/>
          <p:cNvSpPr/>
          <p:nvPr/>
        </p:nvSpPr>
        <p:spPr>
          <a:xfrm rot="5400000">
            <a:off x="3187411" y="4635211"/>
            <a:ext cx="266700" cy="20452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232438" y="5791200"/>
            <a:ext cx="425162" cy="381001"/>
          </a:xfrm>
          <a:prstGeom prst="rect">
            <a:avLst/>
          </a:prstGeom>
          <a:noFill/>
        </p:spPr>
        <p:txBody>
          <a:bodyPr wrap="square" rtlCol="0">
            <a:spAutoFit/>
          </a:bodyPr>
          <a:lstStyle/>
          <a:p>
            <a:r>
              <a:rPr lang="en-US" dirty="0" smtClean="0"/>
              <a:t>L</a:t>
            </a:r>
            <a:endParaRPr lang="en-US" dirty="0"/>
          </a:p>
        </p:txBody>
      </p:sp>
      <p:sp>
        <p:nvSpPr>
          <p:cNvPr id="22" name="TextBox 21"/>
          <p:cNvSpPr txBox="1"/>
          <p:nvPr/>
        </p:nvSpPr>
        <p:spPr>
          <a:xfrm>
            <a:off x="1600200" y="5410199"/>
            <a:ext cx="425162" cy="381001"/>
          </a:xfrm>
          <a:prstGeom prst="rect">
            <a:avLst/>
          </a:prstGeom>
          <a:noFill/>
        </p:spPr>
        <p:txBody>
          <a:bodyPr wrap="square" rtlCol="0">
            <a:spAutoFit/>
          </a:bodyPr>
          <a:lstStyle/>
          <a:p>
            <a:r>
              <a:rPr lang="en-US" dirty="0" smtClean="0"/>
              <a:t>c</a:t>
            </a:r>
            <a:endParaRPr lang="en-US" dirty="0"/>
          </a:p>
        </p:txBody>
      </p:sp>
      <p:sp>
        <p:nvSpPr>
          <p:cNvPr id="23" name="TextBox 22"/>
          <p:cNvSpPr txBox="1"/>
          <p:nvPr/>
        </p:nvSpPr>
        <p:spPr>
          <a:xfrm>
            <a:off x="914400" y="5562600"/>
            <a:ext cx="425162" cy="381001"/>
          </a:xfrm>
          <a:prstGeom prst="rect">
            <a:avLst/>
          </a:prstGeom>
          <a:noFill/>
        </p:spPr>
        <p:txBody>
          <a:bodyPr wrap="square" rtlCol="0">
            <a:spAutoFit/>
          </a:bodyPr>
          <a:lstStyle/>
          <a:p>
            <a:r>
              <a:rPr lang="en-US" dirty="0" smtClean="0"/>
              <a:t>a</a:t>
            </a:r>
            <a:endParaRPr lang="en-US" dirty="0"/>
          </a:p>
        </p:txBody>
      </p:sp>
      <p:sp>
        <p:nvSpPr>
          <p:cNvPr id="24" name="TextBox 23"/>
          <p:cNvSpPr txBox="1"/>
          <p:nvPr/>
        </p:nvSpPr>
        <p:spPr>
          <a:xfrm>
            <a:off x="1479838" y="6172199"/>
            <a:ext cx="425162" cy="381001"/>
          </a:xfrm>
          <a:prstGeom prst="rect">
            <a:avLst/>
          </a:prstGeom>
          <a:noFill/>
        </p:spPr>
        <p:txBody>
          <a:bodyPr wrap="square" rtlCol="0">
            <a:spAutoFit/>
          </a:bodyPr>
          <a:lstStyle/>
          <a:p>
            <a:r>
              <a:rPr lang="en-US" dirty="0"/>
              <a:t>b</a:t>
            </a:r>
          </a:p>
        </p:txBody>
      </p:sp>
    </p:spTree>
    <p:extLst>
      <p:ext uri="{BB962C8B-B14F-4D97-AF65-F5344CB8AC3E}">
        <p14:creationId xmlns:p14="http://schemas.microsoft.com/office/powerpoint/2010/main" val="3627899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038600"/>
            <a:ext cx="685800" cy="212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445" y="1828800"/>
            <a:ext cx="7371155" cy="2074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685800" cy="212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343400"/>
            <a:ext cx="7642292"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04800"/>
            <a:ext cx="7315200" cy="1212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2184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4800"/>
            <a:ext cx="7620000" cy="4050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892531"/>
            <a:ext cx="685800" cy="212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38200" y="4459288"/>
            <a:ext cx="7467600" cy="265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   Square and Circle</a:t>
            </a:r>
          </a:p>
        </p:txBody>
      </p:sp>
      <p:sp>
        <p:nvSpPr>
          <p:cNvPr id="5" name="TextBox 4"/>
          <p:cNvSpPr txBox="1"/>
          <p:nvPr/>
        </p:nvSpPr>
        <p:spPr>
          <a:xfrm>
            <a:off x="838200" y="4760912"/>
            <a:ext cx="7467600" cy="584775"/>
          </a:xfrm>
          <a:prstGeom prst="rect">
            <a:avLst/>
          </a:prstGeom>
          <a:noFill/>
        </p:spPr>
        <p:txBody>
          <a:bodyPr wrap="square" rtlCol="0">
            <a:spAutoFit/>
          </a:bodyPr>
          <a:lstStyle/>
          <a:p>
            <a:pPr algn="just"/>
            <a:r>
              <a:rPr lang="en-US" sz="1600" dirty="0" smtClean="0">
                <a:latin typeface="Times New Roman" panose="02020603050405020304" pitchFamily="18" charset="0"/>
                <a:cs typeface="Times New Roman" panose="02020603050405020304" pitchFamily="18" charset="0"/>
              </a:rPr>
              <a:t>Assume that there is a metal wire with length L and you asked to make a circle and a square with maximum total area. Formulate the problem as an NLP. </a:t>
            </a:r>
            <a:endParaRPr lang="en-US" sz="1600"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89010205"/>
              </p:ext>
            </p:extLst>
          </p:nvPr>
        </p:nvGraphicFramePr>
        <p:xfrm>
          <a:off x="5340350" y="5410200"/>
          <a:ext cx="1898650" cy="944563"/>
        </p:xfrm>
        <a:graphic>
          <a:graphicData uri="http://schemas.openxmlformats.org/presentationml/2006/ole">
            <mc:AlternateContent xmlns:mc="http://schemas.openxmlformats.org/markup-compatibility/2006">
              <mc:Choice xmlns:v="urn:schemas-microsoft-com:vml" Requires="v">
                <p:oleObj spid="_x0000_s4111" name="Equation" r:id="rId5" imgW="1460160" imgH="787320" progId="Equation.DSMT4">
                  <p:embed/>
                </p:oleObj>
              </mc:Choice>
              <mc:Fallback>
                <p:oleObj name="Equation" r:id="rId5" imgW="1460160" imgH="787320" progId="Equation.DSMT4">
                  <p:embed/>
                  <p:pic>
                    <p:nvPicPr>
                      <p:cNvPr id="0" name=""/>
                      <p:cNvPicPr/>
                      <p:nvPr/>
                    </p:nvPicPr>
                    <p:blipFill>
                      <a:blip r:embed="rId6"/>
                      <a:stretch>
                        <a:fillRect/>
                      </a:stretch>
                    </p:blipFill>
                    <p:spPr>
                      <a:xfrm>
                        <a:off x="5340350" y="5410200"/>
                        <a:ext cx="1898650" cy="944563"/>
                      </a:xfrm>
                      <a:prstGeom prst="rect">
                        <a:avLst/>
                      </a:prstGeom>
                    </p:spPr>
                  </p:pic>
                </p:oleObj>
              </mc:Fallback>
            </mc:AlternateContent>
          </a:graphicData>
        </a:graphic>
      </p:graphicFrame>
      <p:cxnSp>
        <p:nvCxnSpPr>
          <p:cNvPr id="7" name="Straight Connector 6"/>
          <p:cNvCxnSpPr/>
          <p:nvPr/>
        </p:nvCxnSpPr>
        <p:spPr>
          <a:xfrm>
            <a:off x="838200" y="5599112"/>
            <a:ext cx="2209800" cy="0"/>
          </a:xfrm>
          <a:prstGeom prst="line">
            <a:avLst/>
          </a:prstGeom>
        </p:spPr>
        <p:style>
          <a:lnRef idx="1">
            <a:schemeClr val="dk1"/>
          </a:lnRef>
          <a:fillRef idx="0">
            <a:schemeClr val="dk1"/>
          </a:fillRef>
          <a:effectRef idx="0">
            <a:schemeClr val="dk1"/>
          </a:effectRef>
          <a:fontRef idx="minor">
            <a:schemeClr val="tx1"/>
          </a:fontRef>
        </p:style>
      </p:cxnSp>
      <p:sp>
        <p:nvSpPr>
          <p:cNvPr id="8" name="Right Brace 7"/>
          <p:cNvSpPr/>
          <p:nvPr/>
        </p:nvSpPr>
        <p:spPr>
          <a:xfrm rot="5400000">
            <a:off x="1853911" y="4747924"/>
            <a:ext cx="266700" cy="20452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1866900" y="5879087"/>
            <a:ext cx="425162" cy="381001"/>
          </a:xfrm>
          <a:prstGeom prst="rect">
            <a:avLst/>
          </a:prstGeom>
          <a:noFill/>
        </p:spPr>
        <p:txBody>
          <a:bodyPr wrap="square" rtlCol="0">
            <a:spAutoFit/>
          </a:bodyPr>
          <a:lstStyle/>
          <a:p>
            <a:r>
              <a:rPr lang="en-US" dirty="0" smtClean="0"/>
              <a:t>L</a:t>
            </a:r>
            <a:endParaRPr lang="en-US" dirty="0"/>
          </a:p>
        </p:txBody>
      </p:sp>
      <p:sp>
        <p:nvSpPr>
          <p:cNvPr id="10" name="Rectangle 9"/>
          <p:cNvSpPr/>
          <p:nvPr/>
        </p:nvSpPr>
        <p:spPr>
          <a:xfrm>
            <a:off x="3352800" y="5599112"/>
            <a:ext cx="548640" cy="5486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Oval 10"/>
          <p:cNvSpPr/>
          <p:nvPr/>
        </p:nvSpPr>
        <p:spPr>
          <a:xfrm>
            <a:off x="4267200" y="5599111"/>
            <a:ext cx="548640" cy="54864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2" name="Straight Connector 11"/>
          <p:cNvCxnSpPr/>
          <p:nvPr/>
        </p:nvCxnSpPr>
        <p:spPr>
          <a:xfrm flipH="1">
            <a:off x="4533900" y="5867400"/>
            <a:ext cx="266700" cy="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5605046"/>
            <a:ext cx="425162" cy="338554"/>
          </a:xfrm>
          <a:prstGeom prst="rect">
            <a:avLst/>
          </a:prstGeom>
          <a:noFill/>
        </p:spPr>
        <p:txBody>
          <a:bodyPr wrap="square" rtlCol="0">
            <a:spAutoFit/>
          </a:bodyPr>
          <a:lstStyle/>
          <a:p>
            <a:r>
              <a:rPr lang="en-US" sz="1600" dirty="0" smtClean="0"/>
              <a:t>r</a:t>
            </a:r>
            <a:endParaRPr lang="en-US" sz="1600" dirty="0"/>
          </a:p>
        </p:txBody>
      </p:sp>
      <p:sp>
        <p:nvSpPr>
          <p:cNvPr id="14" name="TextBox 13"/>
          <p:cNvSpPr txBox="1"/>
          <p:nvPr/>
        </p:nvSpPr>
        <p:spPr>
          <a:xfrm>
            <a:off x="3505200" y="5334000"/>
            <a:ext cx="425162" cy="338554"/>
          </a:xfrm>
          <a:prstGeom prst="rect">
            <a:avLst/>
          </a:prstGeom>
          <a:noFill/>
        </p:spPr>
        <p:txBody>
          <a:bodyPr wrap="square" rtlCol="0">
            <a:spAutoFit/>
          </a:bodyPr>
          <a:lstStyle/>
          <a:p>
            <a:r>
              <a:rPr lang="en-US" sz="1600" dirty="0"/>
              <a:t>x</a:t>
            </a:r>
          </a:p>
        </p:txBody>
      </p:sp>
    </p:spTree>
    <p:extLst>
      <p:ext uri="{BB962C8B-B14F-4D97-AF65-F5344CB8AC3E}">
        <p14:creationId xmlns:p14="http://schemas.microsoft.com/office/powerpoint/2010/main" val="3987609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162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   </a:t>
            </a:r>
            <a:r>
              <a:rPr lang="en-US" sz="1600" b="1" dirty="0" smtClean="0"/>
              <a:t>Cylinder With Maximum Volume</a:t>
            </a:r>
            <a:endParaRPr lang="en-US" sz="1600" b="1" dirty="0"/>
          </a:p>
        </p:txBody>
      </p:sp>
      <p:sp>
        <p:nvSpPr>
          <p:cNvPr id="3" name="TextBox 2"/>
          <p:cNvSpPr txBox="1"/>
          <p:nvPr/>
        </p:nvSpPr>
        <p:spPr>
          <a:xfrm>
            <a:off x="838200" y="710625"/>
            <a:ext cx="7176655" cy="584775"/>
          </a:xfrm>
          <a:prstGeom prst="rect">
            <a:avLst/>
          </a:prstGeom>
          <a:noFill/>
        </p:spPr>
        <p:txBody>
          <a:bodyPr wrap="square" rtlCol="0">
            <a:spAutoFit/>
          </a:bodyPr>
          <a:lstStyle/>
          <a:p>
            <a:pPr>
              <a:lnSpc>
                <a:spcPts val="2000"/>
              </a:lnSpc>
            </a:pPr>
            <a:r>
              <a:rPr lang="en-US" sz="1600" dirty="0" smtClean="0">
                <a:latin typeface="Times New Roman" panose="02020603050405020304" pitchFamily="18" charset="0"/>
                <a:cs typeface="Times New Roman" panose="02020603050405020304" pitchFamily="18" charset="0"/>
              </a:rPr>
              <a:t>Assume that we want to make a cylinder tank by an </a:t>
            </a:r>
            <a:r>
              <a:rPr lang="en-US" sz="1600" i="1" dirty="0" smtClean="0">
                <a:latin typeface="Times New Roman" panose="02020603050405020304" pitchFamily="18" charset="0"/>
                <a:cs typeface="Times New Roman" panose="02020603050405020304" pitchFamily="18" charset="0"/>
              </a:rPr>
              <a:t>a × b </a:t>
            </a:r>
            <a:r>
              <a:rPr lang="en-US" sz="1600" dirty="0" smtClean="0">
                <a:latin typeface="Times New Roman" panose="02020603050405020304" pitchFamily="18" charset="0"/>
                <a:cs typeface="Times New Roman" panose="02020603050405020304" pitchFamily="18" charset="0"/>
              </a:rPr>
              <a:t>metal sheet with maximum volume. Formulate the problem as a non-linear programming problem.</a:t>
            </a:r>
            <a:endParaRPr lang="en-US" sz="16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495016286"/>
              </p:ext>
            </p:extLst>
          </p:nvPr>
        </p:nvGraphicFramePr>
        <p:xfrm>
          <a:off x="4940300" y="1572315"/>
          <a:ext cx="2451100" cy="1018485"/>
        </p:xfrm>
        <a:graphic>
          <a:graphicData uri="http://schemas.openxmlformats.org/presentationml/2006/ole">
            <mc:AlternateContent xmlns:mc="http://schemas.openxmlformats.org/markup-compatibility/2006">
              <mc:Choice xmlns:v="urn:schemas-microsoft-com:vml" Requires="v">
                <p:oleObj spid="_x0000_s5137" name="Equation" r:id="rId3" imgW="1777680" imgH="799920" progId="Equation.DSMT4">
                  <p:embed/>
                </p:oleObj>
              </mc:Choice>
              <mc:Fallback>
                <p:oleObj name="Equation" r:id="rId3" imgW="1777680" imgH="799920" progId="Equation.DSMT4">
                  <p:embed/>
                  <p:pic>
                    <p:nvPicPr>
                      <p:cNvPr id="0" name=""/>
                      <p:cNvPicPr/>
                      <p:nvPr/>
                    </p:nvPicPr>
                    <p:blipFill>
                      <a:blip r:embed="rId4"/>
                      <a:stretch>
                        <a:fillRect/>
                      </a:stretch>
                    </p:blipFill>
                    <p:spPr>
                      <a:xfrm>
                        <a:off x="4940300" y="1572315"/>
                        <a:ext cx="2451100" cy="1018485"/>
                      </a:xfrm>
                      <a:prstGeom prst="rect">
                        <a:avLst/>
                      </a:prstGeom>
                    </p:spPr>
                  </p:pic>
                </p:oleObj>
              </mc:Fallback>
            </mc:AlternateContent>
          </a:graphicData>
        </a:graphic>
      </p:graphicFrame>
      <p:sp>
        <p:nvSpPr>
          <p:cNvPr id="6" name="Right Brace 5"/>
          <p:cNvSpPr/>
          <p:nvPr/>
        </p:nvSpPr>
        <p:spPr>
          <a:xfrm rot="5400000">
            <a:off x="2581275" y="1685926"/>
            <a:ext cx="342900" cy="29146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622838" y="3276600"/>
            <a:ext cx="425162" cy="381001"/>
          </a:xfrm>
          <a:prstGeom prst="rect">
            <a:avLst/>
          </a:prstGeom>
          <a:noFill/>
        </p:spPr>
        <p:txBody>
          <a:bodyPr wrap="square" rtlCol="0">
            <a:spAutoFit/>
          </a:bodyPr>
          <a:lstStyle/>
          <a:p>
            <a:r>
              <a:rPr lang="en-US" dirty="0"/>
              <a:t>b</a:t>
            </a:r>
          </a:p>
        </p:txBody>
      </p:sp>
      <p:sp>
        <p:nvSpPr>
          <p:cNvPr id="8" name="Rectangle 7"/>
          <p:cNvSpPr/>
          <p:nvPr/>
        </p:nvSpPr>
        <p:spPr>
          <a:xfrm>
            <a:off x="1371600" y="1371600"/>
            <a:ext cx="2819400" cy="15620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p:cNvSpPr/>
          <p:nvPr/>
        </p:nvSpPr>
        <p:spPr>
          <a:xfrm>
            <a:off x="1371600" y="1371600"/>
            <a:ext cx="533400" cy="4704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Rectangle 9"/>
          <p:cNvSpPr/>
          <p:nvPr/>
        </p:nvSpPr>
        <p:spPr>
          <a:xfrm>
            <a:off x="1866900" y="1765875"/>
            <a:ext cx="1866900" cy="748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657600" y="2425125"/>
            <a:ext cx="533400" cy="4704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3" name="Straight Connector 12"/>
          <p:cNvCxnSpPr>
            <a:endCxn id="9" idx="2"/>
          </p:cNvCxnSpPr>
          <p:nvPr/>
        </p:nvCxnSpPr>
        <p:spPr>
          <a:xfrm flipH="1">
            <a:off x="1371600" y="1606837"/>
            <a:ext cx="2667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886200" y="2666999"/>
            <a:ext cx="266700" cy="1"/>
          </a:xfrm>
          <a:prstGeom prst="line">
            <a:avLst/>
          </a:prstGeom>
        </p:spPr>
        <p:style>
          <a:lnRef idx="1">
            <a:schemeClr val="accent1"/>
          </a:lnRef>
          <a:fillRef idx="0">
            <a:schemeClr val="accent1"/>
          </a:fillRef>
          <a:effectRef idx="0">
            <a:schemeClr val="accent1"/>
          </a:effectRef>
          <a:fontRef idx="minor">
            <a:schemeClr val="tx1"/>
          </a:fontRef>
        </p:style>
      </p:cxnSp>
      <p:sp>
        <p:nvSpPr>
          <p:cNvPr id="16" name="Left Brace 15"/>
          <p:cNvSpPr/>
          <p:nvPr/>
        </p:nvSpPr>
        <p:spPr>
          <a:xfrm>
            <a:off x="838200" y="1371600"/>
            <a:ext cx="381000" cy="15620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641638" y="1962148"/>
            <a:ext cx="425162" cy="381001"/>
          </a:xfrm>
          <a:prstGeom prst="rect">
            <a:avLst/>
          </a:prstGeom>
          <a:noFill/>
        </p:spPr>
        <p:txBody>
          <a:bodyPr wrap="square" rtlCol="0">
            <a:spAutoFit/>
          </a:bodyPr>
          <a:lstStyle/>
          <a:p>
            <a:r>
              <a:rPr lang="en-US" dirty="0" smtClean="0"/>
              <a:t>a</a:t>
            </a:r>
            <a:endParaRPr lang="en-US" dirty="0"/>
          </a:p>
        </p:txBody>
      </p:sp>
      <p:sp>
        <p:nvSpPr>
          <p:cNvPr id="18" name="Right Brace 17"/>
          <p:cNvSpPr/>
          <p:nvPr/>
        </p:nvSpPr>
        <p:spPr>
          <a:xfrm>
            <a:off x="1905000" y="1752600"/>
            <a:ext cx="133350" cy="67252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TextBox 18"/>
          <p:cNvSpPr txBox="1"/>
          <p:nvPr/>
        </p:nvSpPr>
        <p:spPr>
          <a:xfrm>
            <a:off x="2038350" y="1924047"/>
            <a:ext cx="425162" cy="338554"/>
          </a:xfrm>
          <a:prstGeom prst="rect">
            <a:avLst/>
          </a:prstGeom>
          <a:noFill/>
        </p:spPr>
        <p:txBody>
          <a:bodyPr wrap="square" rtlCol="0">
            <a:spAutoFit/>
          </a:bodyPr>
          <a:lstStyle/>
          <a:p>
            <a:r>
              <a:rPr lang="en-US" sz="1600" dirty="0"/>
              <a:t>h</a:t>
            </a:r>
          </a:p>
        </p:txBody>
      </p:sp>
      <p:sp>
        <p:nvSpPr>
          <p:cNvPr id="20" name="TextBox 19"/>
          <p:cNvSpPr txBox="1"/>
          <p:nvPr/>
        </p:nvSpPr>
        <p:spPr>
          <a:xfrm>
            <a:off x="1371600" y="1524000"/>
            <a:ext cx="425162" cy="338554"/>
          </a:xfrm>
          <a:prstGeom prst="rect">
            <a:avLst/>
          </a:prstGeom>
          <a:noFill/>
        </p:spPr>
        <p:txBody>
          <a:bodyPr wrap="square" rtlCol="0">
            <a:spAutoFit/>
          </a:bodyPr>
          <a:lstStyle/>
          <a:p>
            <a:r>
              <a:rPr lang="en-US" sz="1600" dirty="0" smtClean="0"/>
              <a:t>r</a:t>
            </a:r>
            <a:endParaRPr lang="en-US" sz="1600" dirty="0"/>
          </a:p>
        </p:txBody>
      </p:sp>
      <p:sp>
        <p:nvSpPr>
          <p:cNvPr id="21" name="TextBox 20"/>
          <p:cNvSpPr txBox="1"/>
          <p:nvPr/>
        </p:nvSpPr>
        <p:spPr>
          <a:xfrm>
            <a:off x="3918238" y="2404646"/>
            <a:ext cx="425162" cy="338554"/>
          </a:xfrm>
          <a:prstGeom prst="rect">
            <a:avLst/>
          </a:prstGeom>
          <a:noFill/>
        </p:spPr>
        <p:txBody>
          <a:bodyPr wrap="square" rtlCol="0">
            <a:spAutoFit/>
          </a:bodyPr>
          <a:lstStyle/>
          <a:p>
            <a:r>
              <a:rPr lang="en-US" sz="1600" dirty="0" smtClean="0"/>
              <a:t>r</a:t>
            </a:r>
            <a:endParaRPr lang="en-US" sz="1600" dirty="0"/>
          </a:p>
        </p:txBody>
      </p:sp>
      <p:sp>
        <p:nvSpPr>
          <p:cNvPr id="22" name="TextBox 21"/>
          <p:cNvSpPr txBox="1"/>
          <p:nvPr/>
        </p:nvSpPr>
        <p:spPr>
          <a:xfrm>
            <a:off x="2622838" y="1447800"/>
            <a:ext cx="577562" cy="338554"/>
          </a:xfrm>
          <a:prstGeom prst="rect">
            <a:avLst/>
          </a:prstGeom>
          <a:noFill/>
        </p:spPr>
        <p:txBody>
          <a:bodyPr wrap="square" rtlCol="0">
            <a:spAutoFit/>
          </a:bodyPr>
          <a:lstStyle/>
          <a:p>
            <a:r>
              <a:rPr lang="en-US" sz="1600" dirty="0" smtClean="0"/>
              <a:t>2</a:t>
            </a:r>
            <a:r>
              <a:rPr lang="el-GR" sz="1600" dirty="0" smtClean="0"/>
              <a:t>π</a:t>
            </a:r>
            <a:r>
              <a:rPr lang="en-US" sz="1600" dirty="0" smtClean="0"/>
              <a:t>r</a:t>
            </a:r>
            <a:endParaRPr lang="en-US" sz="1600" dirty="0"/>
          </a:p>
        </p:txBody>
      </p:sp>
      <p:sp>
        <p:nvSpPr>
          <p:cNvPr id="23" name="Flowchart: Magnetic Disk 22"/>
          <p:cNvSpPr/>
          <p:nvPr/>
        </p:nvSpPr>
        <p:spPr>
          <a:xfrm>
            <a:off x="6019800" y="3657600"/>
            <a:ext cx="914400" cy="1524000"/>
          </a:xfrm>
          <a:prstGeom prst="flowChartMagneticDisk">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25" name="Straight Connector 24"/>
          <p:cNvCxnSpPr/>
          <p:nvPr/>
        </p:nvCxnSpPr>
        <p:spPr>
          <a:xfrm>
            <a:off x="6477000" y="3886200"/>
            <a:ext cx="457200" cy="0"/>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509038" y="3810000"/>
            <a:ext cx="425162" cy="338554"/>
          </a:xfrm>
          <a:prstGeom prst="rect">
            <a:avLst/>
          </a:prstGeom>
          <a:noFill/>
        </p:spPr>
        <p:txBody>
          <a:bodyPr wrap="square" rtlCol="0">
            <a:spAutoFit/>
          </a:bodyPr>
          <a:lstStyle/>
          <a:p>
            <a:r>
              <a:rPr lang="en-US" sz="1600" dirty="0" smtClean="0"/>
              <a:t>r</a:t>
            </a:r>
            <a:endParaRPr lang="en-US" sz="1600" dirty="0"/>
          </a:p>
        </p:txBody>
      </p:sp>
      <p:sp>
        <p:nvSpPr>
          <p:cNvPr id="27" name="Right Brace 26"/>
          <p:cNvSpPr/>
          <p:nvPr/>
        </p:nvSpPr>
        <p:spPr>
          <a:xfrm>
            <a:off x="6985288" y="3975675"/>
            <a:ext cx="253712" cy="97732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TextBox 27"/>
          <p:cNvSpPr txBox="1"/>
          <p:nvPr/>
        </p:nvSpPr>
        <p:spPr>
          <a:xfrm>
            <a:off x="7194838" y="4309646"/>
            <a:ext cx="425162" cy="338554"/>
          </a:xfrm>
          <a:prstGeom prst="rect">
            <a:avLst/>
          </a:prstGeom>
          <a:noFill/>
        </p:spPr>
        <p:txBody>
          <a:bodyPr wrap="square" rtlCol="0">
            <a:spAutoFit/>
          </a:bodyPr>
          <a:lstStyle/>
          <a:p>
            <a:r>
              <a:rPr lang="en-US" sz="1600" dirty="0"/>
              <a:t>h</a:t>
            </a:r>
          </a:p>
        </p:txBody>
      </p:sp>
      <p:sp>
        <p:nvSpPr>
          <p:cNvPr id="29" name="Freeform 28"/>
          <p:cNvSpPr/>
          <p:nvPr/>
        </p:nvSpPr>
        <p:spPr>
          <a:xfrm>
            <a:off x="2204425" y="3920245"/>
            <a:ext cx="1425466" cy="456033"/>
          </a:xfrm>
          <a:custGeom>
            <a:avLst/>
            <a:gdLst>
              <a:gd name="connsiteX0" fmla="*/ 1425466 w 1425466"/>
              <a:gd name="connsiteY0" fmla="*/ 28300 h 456033"/>
              <a:gd name="connsiteX1" fmla="*/ 53866 w 1425466"/>
              <a:gd name="connsiteY1" fmla="*/ 42155 h 456033"/>
              <a:gd name="connsiteX2" fmla="*/ 275539 w 1425466"/>
              <a:gd name="connsiteY2" fmla="*/ 430082 h 456033"/>
              <a:gd name="connsiteX3" fmla="*/ 261684 w 1425466"/>
              <a:gd name="connsiteY3" fmla="*/ 388519 h 456033"/>
            </a:gdLst>
            <a:ahLst/>
            <a:cxnLst>
              <a:cxn ang="0">
                <a:pos x="connsiteX0" y="connsiteY0"/>
              </a:cxn>
              <a:cxn ang="0">
                <a:pos x="connsiteX1" y="connsiteY1"/>
              </a:cxn>
              <a:cxn ang="0">
                <a:pos x="connsiteX2" y="connsiteY2"/>
              </a:cxn>
              <a:cxn ang="0">
                <a:pos x="connsiteX3" y="connsiteY3"/>
              </a:cxn>
            </a:cxnLst>
            <a:rect l="l" t="t" r="r" b="b"/>
            <a:pathLst>
              <a:path w="1425466" h="456033">
                <a:moveTo>
                  <a:pt x="1425466" y="28300"/>
                </a:moveTo>
                <a:cubicBezTo>
                  <a:pt x="835493" y="1745"/>
                  <a:pt x="245520" y="-24809"/>
                  <a:pt x="53866" y="42155"/>
                </a:cubicBezTo>
                <a:cubicBezTo>
                  <a:pt x="-137788" y="109119"/>
                  <a:pt x="240903" y="372355"/>
                  <a:pt x="275539" y="430082"/>
                </a:cubicBezTo>
                <a:cubicBezTo>
                  <a:pt x="310175" y="487809"/>
                  <a:pt x="285929" y="438164"/>
                  <a:pt x="261684" y="3885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2209800" y="4877967"/>
            <a:ext cx="1425466" cy="456033"/>
          </a:xfrm>
          <a:custGeom>
            <a:avLst/>
            <a:gdLst>
              <a:gd name="connsiteX0" fmla="*/ 1425466 w 1425466"/>
              <a:gd name="connsiteY0" fmla="*/ 28300 h 456033"/>
              <a:gd name="connsiteX1" fmla="*/ 53866 w 1425466"/>
              <a:gd name="connsiteY1" fmla="*/ 42155 h 456033"/>
              <a:gd name="connsiteX2" fmla="*/ 275539 w 1425466"/>
              <a:gd name="connsiteY2" fmla="*/ 430082 h 456033"/>
              <a:gd name="connsiteX3" fmla="*/ 261684 w 1425466"/>
              <a:gd name="connsiteY3" fmla="*/ 388519 h 456033"/>
            </a:gdLst>
            <a:ahLst/>
            <a:cxnLst>
              <a:cxn ang="0">
                <a:pos x="connsiteX0" y="connsiteY0"/>
              </a:cxn>
              <a:cxn ang="0">
                <a:pos x="connsiteX1" y="connsiteY1"/>
              </a:cxn>
              <a:cxn ang="0">
                <a:pos x="connsiteX2" y="connsiteY2"/>
              </a:cxn>
              <a:cxn ang="0">
                <a:pos x="connsiteX3" y="connsiteY3"/>
              </a:cxn>
            </a:cxnLst>
            <a:rect l="l" t="t" r="r" b="b"/>
            <a:pathLst>
              <a:path w="1425466" h="456033">
                <a:moveTo>
                  <a:pt x="1425466" y="28300"/>
                </a:moveTo>
                <a:cubicBezTo>
                  <a:pt x="835493" y="1745"/>
                  <a:pt x="245520" y="-24809"/>
                  <a:pt x="53866" y="42155"/>
                </a:cubicBezTo>
                <a:cubicBezTo>
                  <a:pt x="-137788" y="109119"/>
                  <a:pt x="240903" y="372355"/>
                  <a:pt x="275539" y="430082"/>
                </a:cubicBezTo>
                <a:cubicBezTo>
                  <a:pt x="310175" y="487809"/>
                  <a:pt x="285929" y="438164"/>
                  <a:pt x="261684" y="38851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a:stCxn id="29" idx="0"/>
          </p:cNvCxnSpPr>
          <p:nvPr/>
        </p:nvCxnSpPr>
        <p:spPr>
          <a:xfrm>
            <a:off x="3629891" y="3948545"/>
            <a:ext cx="0" cy="929422"/>
          </a:xfrm>
          <a:prstGeom prst="line">
            <a:avLst/>
          </a:prstGeom>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622964" y="4801767"/>
            <a:ext cx="796636" cy="3036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514600" y="4191000"/>
            <a:ext cx="796636" cy="3036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2204425" y="4023578"/>
            <a:ext cx="0" cy="92942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07673" y="4404578"/>
            <a:ext cx="0" cy="92942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023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228600"/>
            <a:ext cx="73682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990599"/>
            <a:ext cx="3505200" cy="3282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133600"/>
            <a:ext cx="3810000" cy="547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146415"/>
            <a:ext cx="4038600" cy="282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5127" y="4419599"/>
            <a:ext cx="6851073" cy="1721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6255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162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   </a:t>
            </a:r>
            <a:r>
              <a:rPr lang="en-US" sz="1600" b="1" dirty="0" smtClean="0"/>
              <a:t>Water </a:t>
            </a:r>
            <a:r>
              <a:rPr lang="en-US" sz="1600" b="1" dirty="0"/>
              <a:t>S</a:t>
            </a:r>
            <a:r>
              <a:rPr lang="en-US" sz="1600" b="1" dirty="0" smtClean="0"/>
              <a:t>upply Project</a:t>
            </a:r>
            <a:endParaRPr lang="en-US" sz="1600" b="1" dirty="0"/>
          </a:p>
        </p:txBody>
      </p:sp>
      <p:sp>
        <p:nvSpPr>
          <p:cNvPr id="3" name="TextBox 2"/>
          <p:cNvSpPr txBox="1"/>
          <p:nvPr/>
        </p:nvSpPr>
        <p:spPr>
          <a:xfrm>
            <a:off x="838200" y="758865"/>
            <a:ext cx="7176655" cy="1374735"/>
          </a:xfrm>
          <a:prstGeom prst="rect">
            <a:avLst/>
          </a:prstGeom>
          <a:noFill/>
        </p:spPr>
        <p:txBody>
          <a:bodyPr wrap="square" rtlCol="0">
            <a:spAutoFit/>
          </a:bodyPr>
          <a:lstStyle/>
          <a:p>
            <a:pPr algn="just">
              <a:lnSpc>
                <a:spcPts val="2000"/>
              </a:lnSpc>
            </a:pPr>
            <a:r>
              <a:rPr lang="en-US" sz="1600" dirty="0" smtClean="0">
                <a:latin typeface="Times New Roman" panose="02020603050405020304" pitchFamily="18" charset="0"/>
                <a:cs typeface="Times New Roman" panose="02020603050405020304" pitchFamily="18" charset="0"/>
              </a:rPr>
              <a:t>In a water supply project the water will pump from a dame  to the five villages. To do this we will use a big water pump. Now the aim is to find the coordinate of the pump where its distance from the dame be minimize and its distance from each of the village be not more that 40 miles. The following figure shows is the coordinate of the dame and the villages.</a:t>
            </a:r>
            <a:endParaRPr lang="en-US" sz="16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a:off x="2133600" y="2362200"/>
            <a:ext cx="0" cy="266700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143000" y="3962400"/>
            <a:ext cx="312420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 name="Oval 8"/>
          <p:cNvSpPr/>
          <p:nvPr/>
        </p:nvSpPr>
        <p:spPr>
          <a:xfrm>
            <a:off x="2933700" y="2438400"/>
            <a:ext cx="182880" cy="1828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716191876"/>
              </p:ext>
            </p:extLst>
          </p:nvPr>
        </p:nvGraphicFramePr>
        <p:xfrm>
          <a:off x="3124200" y="2209800"/>
          <a:ext cx="406400" cy="228600"/>
        </p:xfrm>
        <a:graphic>
          <a:graphicData uri="http://schemas.openxmlformats.org/presentationml/2006/ole">
            <mc:AlternateContent xmlns:mc="http://schemas.openxmlformats.org/markup-compatibility/2006">
              <mc:Choice xmlns:v="urn:schemas-microsoft-com:vml" Requires="v">
                <p:oleObj spid="_x0000_s7267" name="Equation" r:id="rId3" imgW="406080" imgH="228600" progId="Equation.DSMT4">
                  <p:embed/>
                </p:oleObj>
              </mc:Choice>
              <mc:Fallback>
                <p:oleObj name="Equation" r:id="rId3" imgW="406080" imgH="228600" progId="Equation.DSMT4">
                  <p:embed/>
                  <p:pic>
                    <p:nvPicPr>
                      <p:cNvPr id="0" name=""/>
                      <p:cNvPicPr/>
                      <p:nvPr/>
                    </p:nvPicPr>
                    <p:blipFill>
                      <a:blip r:embed="rId4"/>
                      <a:stretch>
                        <a:fillRect/>
                      </a:stretch>
                    </p:blipFill>
                    <p:spPr>
                      <a:xfrm>
                        <a:off x="3124200" y="2209800"/>
                        <a:ext cx="406400" cy="228600"/>
                      </a:xfrm>
                      <a:prstGeom prst="rect">
                        <a:avLst/>
                      </a:prstGeom>
                    </p:spPr>
                  </p:pic>
                </p:oleObj>
              </mc:Fallback>
            </mc:AlternateContent>
          </a:graphicData>
        </a:graphic>
      </p:graphicFrame>
      <p:sp>
        <p:nvSpPr>
          <p:cNvPr id="12" name="Oval 11"/>
          <p:cNvSpPr/>
          <p:nvPr/>
        </p:nvSpPr>
        <p:spPr>
          <a:xfrm>
            <a:off x="1219200" y="348996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1600200" y="281940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1600200" y="432816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Oval 14"/>
          <p:cNvSpPr/>
          <p:nvPr/>
        </p:nvSpPr>
        <p:spPr>
          <a:xfrm>
            <a:off x="3642360" y="358140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2880360" y="4632960"/>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402769941"/>
              </p:ext>
            </p:extLst>
          </p:nvPr>
        </p:nvGraphicFramePr>
        <p:xfrm>
          <a:off x="749300" y="3276600"/>
          <a:ext cx="533400" cy="241300"/>
        </p:xfrm>
        <a:graphic>
          <a:graphicData uri="http://schemas.openxmlformats.org/presentationml/2006/ole">
            <mc:AlternateContent xmlns:mc="http://schemas.openxmlformats.org/markup-compatibility/2006">
              <mc:Choice xmlns:v="urn:schemas-microsoft-com:vml" Requires="v">
                <p:oleObj spid="_x0000_s7268" name="Equation" r:id="rId5" imgW="533160" imgH="241200" progId="Equation.DSMT4">
                  <p:embed/>
                </p:oleObj>
              </mc:Choice>
              <mc:Fallback>
                <p:oleObj name="Equation" r:id="rId5" imgW="533160" imgH="241200" progId="Equation.DSMT4">
                  <p:embed/>
                  <p:pic>
                    <p:nvPicPr>
                      <p:cNvPr id="0" name="Object 9"/>
                      <p:cNvPicPr>
                        <a:picLocks noChangeAspect="1" noChangeArrowheads="1"/>
                      </p:cNvPicPr>
                      <p:nvPr/>
                    </p:nvPicPr>
                    <p:blipFill>
                      <a:blip r:embed="rId6"/>
                      <a:srcRect/>
                      <a:stretch>
                        <a:fillRect/>
                      </a:stretch>
                    </p:blipFill>
                    <p:spPr bwMode="auto">
                      <a:xfrm>
                        <a:off x="749300" y="3276600"/>
                        <a:ext cx="5334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997467278"/>
              </p:ext>
            </p:extLst>
          </p:nvPr>
        </p:nvGraphicFramePr>
        <p:xfrm>
          <a:off x="1054100" y="2508250"/>
          <a:ext cx="533400" cy="241300"/>
        </p:xfrm>
        <a:graphic>
          <a:graphicData uri="http://schemas.openxmlformats.org/presentationml/2006/ole">
            <mc:AlternateContent xmlns:mc="http://schemas.openxmlformats.org/markup-compatibility/2006">
              <mc:Choice xmlns:v="urn:schemas-microsoft-com:vml" Requires="v">
                <p:oleObj spid="_x0000_s7269" name="Equation" r:id="rId7" imgW="533160" imgH="241200" progId="Equation.DSMT4">
                  <p:embed/>
                </p:oleObj>
              </mc:Choice>
              <mc:Fallback>
                <p:oleObj name="Equation" r:id="rId7" imgW="533160" imgH="241200" progId="Equation.DSMT4">
                  <p:embed/>
                  <p:pic>
                    <p:nvPicPr>
                      <p:cNvPr id="0" name="Object 16"/>
                      <p:cNvPicPr>
                        <a:picLocks noChangeAspect="1" noChangeArrowheads="1"/>
                      </p:cNvPicPr>
                      <p:nvPr/>
                    </p:nvPicPr>
                    <p:blipFill>
                      <a:blip r:embed="rId8"/>
                      <a:srcRect/>
                      <a:stretch>
                        <a:fillRect/>
                      </a:stretch>
                    </p:blipFill>
                    <p:spPr bwMode="auto">
                      <a:xfrm>
                        <a:off x="1054100" y="2508250"/>
                        <a:ext cx="533400" cy="241300"/>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445710306"/>
              </p:ext>
            </p:extLst>
          </p:nvPr>
        </p:nvGraphicFramePr>
        <p:xfrm>
          <a:off x="3683000" y="3187700"/>
          <a:ext cx="508000" cy="241300"/>
        </p:xfrm>
        <a:graphic>
          <a:graphicData uri="http://schemas.openxmlformats.org/presentationml/2006/ole">
            <mc:AlternateContent xmlns:mc="http://schemas.openxmlformats.org/markup-compatibility/2006">
              <mc:Choice xmlns:v="urn:schemas-microsoft-com:vml" Requires="v">
                <p:oleObj spid="_x0000_s7270" name="Equation" r:id="rId9" imgW="507960" imgH="241200" progId="Equation.DSMT4">
                  <p:embed/>
                </p:oleObj>
              </mc:Choice>
              <mc:Fallback>
                <p:oleObj name="Equation" r:id="rId9" imgW="507960" imgH="241200" progId="Equation.DSMT4">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83000" y="3187700"/>
                        <a:ext cx="508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253852868"/>
              </p:ext>
            </p:extLst>
          </p:nvPr>
        </p:nvGraphicFramePr>
        <p:xfrm>
          <a:off x="958850" y="4373563"/>
          <a:ext cx="520700" cy="241300"/>
        </p:xfrm>
        <a:graphic>
          <a:graphicData uri="http://schemas.openxmlformats.org/presentationml/2006/ole">
            <mc:AlternateContent xmlns:mc="http://schemas.openxmlformats.org/markup-compatibility/2006">
              <mc:Choice xmlns:v="urn:schemas-microsoft-com:vml" Requires="v">
                <p:oleObj spid="_x0000_s7271" name="Equation" r:id="rId11" imgW="520560" imgH="241200" progId="Equation.DSMT4">
                  <p:embed/>
                </p:oleObj>
              </mc:Choice>
              <mc:Fallback>
                <p:oleObj name="Equation" r:id="rId11" imgW="520560" imgH="241200" progId="Equation.DSMT4">
                  <p:embed/>
                  <p:pic>
                    <p:nvPicPr>
                      <p:cNvPr id="0" name="Object 16"/>
                      <p:cNvPicPr>
                        <a:picLocks noChangeAspect="1" noChangeArrowheads="1"/>
                      </p:cNvPicPr>
                      <p:nvPr/>
                    </p:nvPicPr>
                    <p:blipFill>
                      <a:blip r:embed="rId12"/>
                      <a:srcRect/>
                      <a:stretch>
                        <a:fillRect/>
                      </a:stretch>
                    </p:blipFill>
                    <p:spPr bwMode="auto">
                      <a:xfrm>
                        <a:off x="958850" y="4373563"/>
                        <a:ext cx="520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24410919"/>
              </p:ext>
            </p:extLst>
          </p:nvPr>
        </p:nvGraphicFramePr>
        <p:xfrm>
          <a:off x="2913063" y="4724400"/>
          <a:ext cx="533400" cy="241300"/>
        </p:xfrm>
        <a:graphic>
          <a:graphicData uri="http://schemas.openxmlformats.org/presentationml/2006/ole">
            <mc:AlternateContent xmlns:mc="http://schemas.openxmlformats.org/markup-compatibility/2006">
              <mc:Choice xmlns:v="urn:schemas-microsoft-com:vml" Requires="v">
                <p:oleObj spid="_x0000_s7272" name="Equation" r:id="rId13" imgW="533160" imgH="241200" progId="Equation.DSMT4">
                  <p:embed/>
                </p:oleObj>
              </mc:Choice>
              <mc:Fallback>
                <p:oleObj name="Equation" r:id="rId13" imgW="533160" imgH="241200" progId="Equation.DSMT4">
                  <p:embed/>
                  <p:pic>
                    <p:nvPicPr>
                      <p:cNvPr id="0" name="Object 16"/>
                      <p:cNvPicPr>
                        <a:picLocks noChangeAspect="1" noChangeArrowheads="1"/>
                      </p:cNvPicPr>
                      <p:nvPr/>
                    </p:nvPicPr>
                    <p:blipFill>
                      <a:blip r:embed="rId14"/>
                      <a:srcRect/>
                      <a:stretch>
                        <a:fillRect/>
                      </a:stretch>
                    </p:blipFill>
                    <p:spPr bwMode="auto">
                      <a:xfrm>
                        <a:off x="2913063" y="4724400"/>
                        <a:ext cx="5334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Oval 21"/>
          <p:cNvSpPr/>
          <p:nvPr/>
        </p:nvSpPr>
        <p:spPr>
          <a:xfrm>
            <a:off x="2514600" y="3276600"/>
            <a:ext cx="137160" cy="137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3129408158"/>
              </p:ext>
            </p:extLst>
          </p:nvPr>
        </p:nvGraphicFramePr>
        <p:xfrm>
          <a:off x="2562225" y="3048000"/>
          <a:ext cx="419100" cy="228600"/>
        </p:xfrm>
        <a:graphic>
          <a:graphicData uri="http://schemas.openxmlformats.org/presentationml/2006/ole">
            <mc:AlternateContent xmlns:mc="http://schemas.openxmlformats.org/markup-compatibility/2006">
              <mc:Choice xmlns:v="urn:schemas-microsoft-com:vml" Requires="v">
                <p:oleObj spid="_x0000_s7273" name="Equation" r:id="rId15" imgW="419040" imgH="228600" progId="Equation.DSMT4">
                  <p:embed/>
                </p:oleObj>
              </mc:Choice>
              <mc:Fallback>
                <p:oleObj name="Equation" r:id="rId15" imgW="419040" imgH="228600" progId="Equation.DSMT4">
                  <p:embed/>
                  <p:pic>
                    <p:nvPicPr>
                      <p:cNvPr id="0" name="Object 16"/>
                      <p:cNvPicPr>
                        <a:picLocks noChangeAspect="1" noChangeArrowheads="1"/>
                      </p:cNvPicPr>
                      <p:nvPr/>
                    </p:nvPicPr>
                    <p:blipFill>
                      <a:blip r:embed="rId16"/>
                      <a:srcRect/>
                      <a:stretch>
                        <a:fillRect/>
                      </a:stretch>
                    </p:blipFill>
                    <p:spPr bwMode="auto">
                      <a:xfrm>
                        <a:off x="2562225" y="3048000"/>
                        <a:ext cx="41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510363795"/>
              </p:ext>
            </p:extLst>
          </p:nvPr>
        </p:nvGraphicFramePr>
        <p:xfrm>
          <a:off x="4575175" y="2597150"/>
          <a:ext cx="3273425" cy="2965450"/>
        </p:xfrm>
        <a:graphic>
          <a:graphicData uri="http://schemas.openxmlformats.org/presentationml/2006/ole">
            <mc:AlternateContent xmlns:mc="http://schemas.openxmlformats.org/markup-compatibility/2006">
              <mc:Choice xmlns:v="urn:schemas-microsoft-com:vml" Requires="v">
                <p:oleObj spid="_x0000_s7274" name="Equation" r:id="rId17" imgW="2463480" imgH="2234880" progId="Equation.DSMT4">
                  <p:embed/>
                </p:oleObj>
              </mc:Choice>
              <mc:Fallback>
                <p:oleObj name="Equation" r:id="rId17" imgW="2463480" imgH="2234880" progId="Equation.DSMT4">
                  <p:embed/>
                  <p:pic>
                    <p:nvPicPr>
                      <p:cNvPr id="0" name="Object 1"/>
                      <p:cNvPicPr>
                        <a:picLocks noChangeAspect="1" noChangeArrowheads="1"/>
                      </p:cNvPicPr>
                      <p:nvPr/>
                    </p:nvPicPr>
                    <p:blipFill>
                      <a:blip r:embed="rId18"/>
                      <a:srcRect/>
                      <a:stretch>
                        <a:fillRect/>
                      </a:stretch>
                    </p:blipFill>
                    <p:spPr bwMode="auto">
                      <a:xfrm>
                        <a:off x="4575175" y="2597150"/>
                        <a:ext cx="3273425"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19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7239000" cy="1384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319969"/>
            <a:ext cx="3657600" cy="804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828800"/>
            <a:ext cx="3270939"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1981200"/>
            <a:ext cx="685800" cy="212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3364567327"/>
              </p:ext>
            </p:extLst>
          </p:nvPr>
        </p:nvGraphicFramePr>
        <p:xfrm>
          <a:off x="1463675" y="3625850"/>
          <a:ext cx="4132263" cy="2428875"/>
        </p:xfrm>
        <a:graphic>
          <a:graphicData uri="http://schemas.openxmlformats.org/presentationml/2006/ole">
            <mc:AlternateContent xmlns:mc="http://schemas.openxmlformats.org/markup-compatibility/2006">
              <mc:Choice xmlns:v="urn:schemas-microsoft-com:vml" Requires="v">
                <p:oleObj spid="_x0000_s6156" name="Equation" r:id="rId7" imgW="3111480" imgH="1828800" progId="Equation.DSMT4">
                  <p:embed/>
                </p:oleObj>
              </mc:Choice>
              <mc:Fallback>
                <p:oleObj name="Equation" r:id="rId7" imgW="3111480" imgH="1828800" progId="Equation.DSMT4">
                  <p:embed/>
                  <p:pic>
                    <p:nvPicPr>
                      <p:cNvPr id="0" name=""/>
                      <p:cNvPicPr/>
                      <p:nvPr/>
                    </p:nvPicPr>
                    <p:blipFill>
                      <a:blip r:embed="rId8"/>
                      <a:stretch>
                        <a:fillRect/>
                      </a:stretch>
                    </p:blipFill>
                    <p:spPr>
                      <a:xfrm>
                        <a:off x="1463675" y="3625850"/>
                        <a:ext cx="4132263" cy="2428875"/>
                      </a:xfrm>
                      <a:prstGeom prst="rect">
                        <a:avLst/>
                      </a:prstGeom>
                    </p:spPr>
                  </p:pic>
                </p:oleObj>
              </mc:Fallback>
            </mc:AlternateContent>
          </a:graphicData>
        </a:graphic>
      </p:graphicFrame>
      <p:sp>
        <p:nvSpPr>
          <p:cNvPr id="3" name="TextBox 2"/>
          <p:cNvSpPr txBox="1"/>
          <p:nvPr/>
        </p:nvSpPr>
        <p:spPr>
          <a:xfrm>
            <a:off x="6324600" y="3276599"/>
            <a:ext cx="457200" cy="182880"/>
          </a:xfrm>
          <a:prstGeom prst="rect">
            <a:avLst/>
          </a:prstGeom>
          <a:solidFill>
            <a:schemeClr val="bg1"/>
          </a:solidFill>
        </p:spPr>
        <p:txBody>
          <a:bodyPr wrap="square" rtlCol="0">
            <a:spAutoFit/>
          </a:bodyPr>
          <a:lstStyle/>
          <a:p>
            <a:r>
              <a:rPr lang="en-US" sz="1400" dirty="0" smtClean="0"/>
              <a:t>2</a:t>
            </a:r>
            <a:endParaRPr lang="en-US" sz="1400" dirty="0"/>
          </a:p>
        </p:txBody>
      </p:sp>
    </p:spTree>
    <p:extLst>
      <p:ext uri="{BB962C8B-B14F-4D97-AF65-F5344CB8AC3E}">
        <p14:creationId xmlns:p14="http://schemas.microsoft.com/office/powerpoint/2010/main" val="4093876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E5BE0D0-1F36-49C8-AFEC-F2886BB98C5E}"/>
</file>

<file path=customXml/itemProps2.xml><?xml version="1.0" encoding="utf-8"?>
<ds:datastoreItem xmlns:ds="http://schemas.openxmlformats.org/officeDocument/2006/customXml" ds:itemID="{0764AA58-C87D-41C8-ACBC-0499999FECB4}"/>
</file>

<file path=customXml/itemProps3.xml><?xml version="1.0" encoding="utf-8"?>
<ds:datastoreItem xmlns:ds="http://schemas.openxmlformats.org/officeDocument/2006/customXml" ds:itemID="{B1F962DB-5222-43DF-B8C1-D0EB17061A3E}"/>
</file>

<file path=docProps/app.xml><?xml version="1.0" encoding="utf-8"?>
<Properties xmlns="http://schemas.openxmlformats.org/officeDocument/2006/extended-properties" xmlns:vt="http://schemas.openxmlformats.org/officeDocument/2006/docPropsVTypes">
  <TotalTime>828</TotalTime>
  <Words>210</Words>
  <Application>Microsoft Office PowerPoint</Application>
  <PresentationFormat>On-screen Show (4:3)</PresentationFormat>
  <Paragraphs>25</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28</cp:revision>
  <dcterms:created xsi:type="dcterms:W3CDTF">2020-05-13T08:51:16Z</dcterms:created>
  <dcterms:modified xsi:type="dcterms:W3CDTF">2022-05-30T11:35:43Z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