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5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9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3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1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6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9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1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6ECF-0B55-44FE-BD42-6E8A57420948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5FC9-E850-4D32-8AE2-E11C3107E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4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2895600" cy="56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239000" cy="1903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2667000"/>
            <a:ext cx="72390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Types of Stochastic Processes</a:t>
            </a:r>
          </a:p>
          <a:p>
            <a:r>
              <a:rPr lang="en-US" dirty="0" smtClean="0"/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two kinds of random variables: Discrete and Continues also the time can separate by the same category then we may have the following types of the stochastic processes:</a:t>
            </a:r>
          </a:p>
          <a:p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Discrete time-Discrete random variable</a:t>
            </a:r>
          </a:p>
          <a:p>
            <a:r>
              <a:rPr lang="en-US" b="1" dirty="0" smtClean="0"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the dots appear on a throwing die.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Discrete time- Continues random variable</a:t>
            </a:r>
          </a:p>
          <a:p>
            <a:r>
              <a:rPr lang="en-US" b="1" dirty="0" smtClean="0"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call duration on each calling of a secretary.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Continues time-Discrete random variable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the calls which received to a secretary in any time duration.</a:t>
            </a:r>
            <a:endParaRPr lang="en-US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Continues time-Continues random variable 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of a room in any time duration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Markov chain is 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iscrete time-discrete random variable which satisfy in some properties which will discussed in next steps.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6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143000" y="3124200"/>
            <a:ext cx="678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828800" y="31546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69281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91640" y="305306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123...</a:t>
            </a:r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...s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304800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123...</a:t>
            </a:r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...s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83281" y="304800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123...</a:t>
            </a:r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...s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304800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123...</a:t>
            </a:r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...s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516881" y="304800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123...</a:t>
            </a:r>
          </a:p>
          <a:p>
            <a:endParaRPr lang="en-US" sz="1600" dirty="0" smtClean="0"/>
          </a:p>
          <a:p>
            <a:r>
              <a:rPr lang="en-US" sz="1600" dirty="0" err="1"/>
              <a:t>j</a:t>
            </a:r>
            <a:r>
              <a:rPr lang="en-US" sz="1600" dirty="0" err="1" smtClean="0"/>
              <a:t>..s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12281" y="304800"/>
            <a:ext cx="274319" cy="280076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123..l</a:t>
            </a:r>
          </a:p>
          <a:p>
            <a:endParaRPr lang="en-US" sz="1600" dirty="0" err="1"/>
          </a:p>
          <a:p>
            <a:r>
              <a:rPr lang="en-US" sz="1600" smtClean="0"/>
              <a:t>...s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1676401" y="8382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14600" y="3048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52800" y="8382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93920" y="17526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86400" y="20574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81200" y="609600"/>
            <a:ext cx="533400" cy="3810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5"/>
          </p:cNvCxnSpPr>
          <p:nvPr/>
        </p:nvCxnSpPr>
        <p:spPr>
          <a:xfrm>
            <a:off x="2774762" y="564963"/>
            <a:ext cx="578038" cy="34943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6"/>
          </p:cNvCxnSpPr>
          <p:nvPr/>
        </p:nvCxnSpPr>
        <p:spPr>
          <a:xfrm>
            <a:off x="3657599" y="990600"/>
            <a:ext cx="381001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1295400"/>
            <a:ext cx="304800" cy="2286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43400" y="1524000"/>
            <a:ext cx="3810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029200" y="1981200"/>
            <a:ext cx="457200" cy="3048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791200" y="2124635"/>
            <a:ext cx="228599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781800" y="1524000"/>
            <a:ext cx="304799" cy="3048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019800" y="1969994"/>
            <a:ext cx="228600" cy="152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9" idx="2"/>
          </p:cNvCxnSpPr>
          <p:nvPr/>
        </p:nvCxnSpPr>
        <p:spPr>
          <a:xfrm flipV="1">
            <a:off x="6256022" y="1676400"/>
            <a:ext cx="525778" cy="293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24000" y="3169919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cs typeface="Times New Roman" panose="02020603050405020304" pitchFamily="18" charset="0"/>
              </a:rPr>
              <a:t>  0                 1                 2          …               t             </a:t>
            </a:r>
            <a:r>
              <a:rPr lang="en-US" sz="1600" i="1" dirty="0">
                <a:cs typeface="Times New Roman" panose="02020603050405020304" pitchFamily="18" charset="0"/>
              </a:rPr>
              <a:t>t</a:t>
            </a:r>
            <a:r>
              <a:rPr lang="en-US" sz="1600" i="1" dirty="0" smtClean="0">
                <a:cs typeface="Times New Roman" panose="02020603050405020304" pitchFamily="18" charset="0"/>
              </a:rPr>
              <a:t>+1        …             n    …</a:t>
            </a:r>
          </a:p>
          <a:p>
            <a:r>
              <a:rPr lang="en-US" sz="1600" b="1" i="1" dirty="0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smtClean="0">
                <a:cs typeface="Times New Roman" panose="02020603050405020304" pitchFamily="18" charset="0"/>
              </a:rPr>
              <a:t>0</a:t>
            </a:r>
            <a:r>
              <a:rPr lang="en-US" sz="1600" i="1" dirty="0" smtClean="0">
                <a:cs typeface="Times New Roman" panose="02020603050405020304" pitchFamily="18" charset="0"/>
              </a:rPr>
              <a:t>=3          </a:t>
            </a:r>
            <a:r>
              <a:rPr lang="en-US" sz="1600" b="1" i="1" dirty="0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smtClean="0">
                <a:cs typeface="Times New Roman" panose="02020603050405020304" pitchFamily="18" charset="0"/>
              </a:rPr>
              <a:t>1</a:t>
            </a:r>
            <a:r>
              <a:rPr lang="en-US" sz="1600" i="1" dirty="0" smtClean="0">
                <a:cs typeface="Times New Roman" panose="02020603050405020304" pitchFamily="18" charset="0"/>
              </a:rPr>
              <a:t>=1           </a:t>
            </a:r>
            <a:r>
              <a:rPr lang="en-US" sz="1600" b="1" i="1" dirty="0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smtClean="0">
                <a:cs typeface="Times New Roman" panose="02020603050405020304" pitchFamily="18" charset="0"/>
              </a:rPr>
              <a:t>2</a:t>
            </a:r>
            <a:r>
              <a:rPr lang="en-US" sz="1600" i="1" dirty="0" smtClean="0">
                <a:cs typeface="Times New Roman" panose="02020603050405020304" pitchFamily="18" charset="0"/>
              </a:rPr>
              <a:t>=3       …            </a:t>
            </a:r>
            <a:r>
              <a:rPr lang="en-US" sz="1600" b="1" i="1" dirty="0" err="1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err="1" smtClean="0">
                <a:cs typeface="Times New Roman" panose="02020603050405020304" pitchFamily="18" charset="0"/>
              </a:rPr>
              <a:t>t</a:t>
            </a:r>
            <a:r>
              <a:rPr lang="en-US" sz="1600" i="1" dirty="0" smtClean="0">
                <a:cs typeface="Times New Roman" panose="02020603050405020304" pitchFamily="18" charset="0"/>
              </a:rPr>
              <a:t>=</a:t>
            </a:r>
            <a:r>
              <a:rPr lang="en-US" sz="1600" i="1" dirty="0" err="1" smtClean="0">
                <a:cs typeface="Times New Roman" panose="02020603050405020304" pitchFamily="18" charset="0"/>
              </a:rPr>
              <a:t>i</a:t>
            </a:r>
            <a:r>
              <a:rPr lang="en-US" sz="1600" i="1" dirty="0" smtClean="0">
                <a:cs typeface="Times New Roman" panose="02020603050405020304" pitchFamily="18" charset="0"/>
              </a:rPr>
              <a:t>           </a:t>
            </a:r>
            <a:r>
              <a:rPr lang="en-US" sz="1600" b="1" i="1" dirty="0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smtClean="0">
                <a:cs typeface="Times New Roman" panose="02020603050405020304" pitchFamily="18" charset="0"/>
              </a:rPr>
              <a:t>t+1</a:t>
            </a:r>
            <a:r>
              <a:rPr lang="en-US" sz="1600" i="1" dirty="0" smtClean="0">
                <a:cs typeface="Times New Roman" panose="02020603050405020304" pitchFamily="18" charset="0"/>
              </a:rPr>
              <a:t>=j     …         </a:t>
            </a:r>
            <a:r>
              <a:rPr lang="en-US" sz="1600" b="1" i="1" dirty="0" err="1" smtClean="0">
                <a:cs typeface="Times New Roman" panose="02020603050405020304" pitchFamily="18" charset="0"/>
              </a:rPr>
              <a:t>X</a:t>
            </a:r>
            <a:r>
              <a:rPr lang="en-US" sz="1600" i="1" baseline="-25000" dirty="0" err="1" smtClean="0">
                <a:cs typeface="Times New Roman" panose="02020603050405020304" pitchFamily="18" charset="0"/>
              </a:rPr>
              <a:t>n</a:t>
            </a:r>
            <a:r>
              <a:rPr lang="en-US" sz="1600" i="1" smtClean="0">
                <a:cs typeface="Times New Roman" panose="02020603050405020304" pitchFamily="18" charset="0"/>
              </a:rPr>
              <a:t>=l </a:t>
            </a:r>
            <a:r>
              <a:rPr lang="en-US" sz="1600" i="1" dirty="0" smtClean="0">
                <a:cs typeface="Times New Roman" panose="02020603050405020304" pitchFamily="18" charset="0"/>
              </a:rPr>
              <a:t>…</a:t>
            </a:r>
            <a:endParaRPr lang="en-US" sz="1600" i="1" dirty="0"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90949"/>
            <a:ext cx="6934200" cy="271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5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"/>
            <a:ext cx="6705600" cy="443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524000" y="5943600"/>
            <a:ext cx="609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47800" y="4667071"/>
            <a:ext cx="3048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4667071"/>
            <a:ext cx="3048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200" y="4648200"/>
            <a:ext cx="304800" cy="127727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4667071"/>
            <a:ext cx="3048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943600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0            1                                                          t               t+1       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1447800" y="4688541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81200" y="48768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29200" y="5302623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43400" y="52578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5372100"/>
            <a:ext cx="457200" cy="896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4802841"/>
            <a:ext cx="304800" cy="18825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6"/>
          </p:cNvCxnSpPr>
          <p:nvPr/>
        </p:nvCxnSpPr>
        <p:spPr>
          <a:xfrm>
            <a:off x="2209800" y="4991100"/>
            <a:ext cx="419100" cy="190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600" y="5086350"/>
            <a:ext cx="533400" cy="1714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95700" y="4778188"/>
            <a:ext cx="571500" cy="5086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86300" y="5133201"/>
            <a:ext cx="41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90600" y="4572000"/>
            <a:ext cx="3429000" cy="1295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324600" y="4667071"/>
            <a:ext cx="3048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12 . 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10400" y="4648200"/>
            <a:ext cx="304800" cy="127727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5" name="Oval 34"/>
          <p:cNvSpPr/>
          <p:nvPr/>
        </p:nvSpPr>
        <p:spPr>
          <a:xfrm>
            <a:off x="6324600" y="52578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553200" y="5396753"/>
            <a:ext cx="457200" cy="896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010400" y="5295900"/>
            <a:ext cx="228600" cy="228600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667500" y="5181600"/>
            <a:ext cx="41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732003" y="4458911"/>
            <a:ext cx="525797" cy="766119"/>
          </a:xfrm>
          <a:custGeom>
            <a:avLst/>
            <a:gdLst>
              <a:gd name="connsiteX0" fmla="*/ 525797 w 525797"/>
              <a:gd name="connsiteY0" fmla="*/ 0 h 766119"/>
              <a:gd name="connsiteX1" fmla="*/ 19170 w 525797"/>
              <a:gd name="connsiteY1" fmla="*/ 172995 h 766119"/>
              <a:gd name="connsiteX2" fmla="*/ 155095 w 525797"/>
              <a:gd name="connsiteY2" fmla="*/ 766119 h 76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797" h="766119">
                <a:moveTo>
                  <a:pt x="525797" y="0"/>
                </a:moveTo>
                <a:cubicBezTo>
                  <a:pt x="303375" y="22654"/>
                  <a:pt x="80954" y="45309"/>
                  <a:pt x="19170" y="172995"/>
                </a:cubicBezTo>
                <a:cubicBezTo>
                  <a:pt x="-42614" y="300682"/>
                  <a:pt x="56240" y="533400"/>
                  <a:pt x="155095" y="76611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905632" y="4992130"/>
            <a:ext cx="1828800" cy="259492"/>
          </a:xfrm>
          <a:custGeom>
            <a:avLst/>
            <a:gdLst>
              <a:gd name="connsiteX0" fmla="*/ 0 w 1828800"/>
              <a:gd name="connsiteY0" fmla="*/ 259492 h 259492"/>
              <a:gd name="connsiteX1" fmla="*/ 926757 w 1828800"/>
              <a:gd name="connsiteY1" fmla="*/ 0 h 259492"/>
              <a:gd name="connsiteX2" fmla="*/ 1828800 w 1828800"/>
              <a:gd name="connsiteY2" fmla="*/ 259492 h 25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59492">
                <a:moveTo>
                  <a:pt x="0" y="259492"/>
                </a:moveTo>
                <a:cubicBezTo>
                  <a:pt x="310978" y="129746"/>
                  <a:pt x="621957" y="0"/>
                  <a:pt x="926757" y="0"/>
                </a:cubicBezTo>
                <a:cubicBezTo>
                  <a:pt x="1231557" y="0"/>
                  <a:pt x="1530178" y="129746"/>
                  <a:pt x="1828800" y="259492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715000" y="47170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19800" y="5925473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</a:t>
            </a:r>
            <a:r>
              <a:rPr lang="en-US" sz="1600" dirty="0" err="1" smtClean="0"/>
              <a:t>t+n</a:t>
            </a:r>
            <a:r>
              <a:rPr lang="en-US" sz="1600" dirty="0" smtClean="0"/>
              <a:t>         t+n+1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101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7" grpId="0" animBg="1"/>
      <p:bldP spid="38" grpId="0"/>
      <p:bldP spid="40" grpId="0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52400"/>
            <a:ext cx="6924675" cy="491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00600"/>
            <a:ext cx="2514600" cy="122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19799"/>
            <a:ext cx="6934200" cy="47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9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25744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09775"/>
            <a:ext cx="3581400" cy="194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399"/>
            <a:ext cx="7181248" cy="95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91100"/>
            <a:ext cx="6964299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486400" y="342900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50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2209800"/>
            <a:ext cx="266700" cy="11695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</a:p>
          <a:p>
            <a:r>
              <a:rPr lang="en-US" sz="1400" dirty="0" smtClean="0"/>
              <a:t>1</a:t>
            </a:r>
          </a:p>
          <a:p>
            <a:r>
              <a:rPr lang="en-US" sz="1400" dirty="0" smtClean="0"/>
              <a:t>2</a:t>
            </a:r>
          </a:p>
          <a:p>
            <a:r>
              <a:rPr lang="en-US" sz="1400" dirty="0" smtClean="0"/>
              <a:t>3</a:t>
            </a:r>
          </a:p>
          <a:p>
            <a:r>
              <a:rPr lang="en-US" sz="14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2209800"/>
            <a:ext cx="266700" cy="11695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</a:p>
          <a:p>
            <a:r>
              <a:rPr lang="en-US" sz="1400" dirty="0" smtClean="0"/>
              <a:t>1</a:t>
            </a:r>
          </a:p>
          <a:p>
            <a:r>
              <a:rPr lang="en-US" sz="1400" dirty="0" smtClean="0"/>
              <a:t>2</a:t>
            </a:r>
          </a:p>
          <a:p>
            <a:r>
              <a:rPr lang="en-US" sz="1400" dirty="0" smtClean="0"/>
              <a:t>3</a:t>
            </a:r>
          </a:p>
          <a:p>
            <a:r>
              <a:rPr lang="en-US" sz="14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91400" y="2209800"/>
            <a:ext cx="266700" cy="11695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</a:p>
          <a:p>
            <a:r>
              <a:rPr lang="en-US" sz="1400" dirty="0" smtClean="0"/>
              <a:t>1</a:t>
            </a:r>
          </a:p>
          <a:p>
            <a:r>
              <a:rPr lang="en-US" sz="1400" dirty="0" smtClean="0"/>
              <a:t>2</a:t>
            </a:r>
          </a:p>
          <a:p>
            <a:r>
              <a:rPr lang="en-US" sz="1400" dirty="0" smtClean="0"/>
              <a:t>3</a:t>
            </a:r>
          </a:p>
          <a:p>
            <a:r>
              <a:rPr lang="en-US" sz="14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209800"/>
            <a:ext cx="266700" cy="11695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</a:t>
            </a:r>
          </a:p>
          <a:p>
            <a:r>
              <a:rPr lang="en-US" sz="1400" dirty="0" smtClean="0"/>
              <a:t>1</a:t>
            </a:r>
          </a:p>
          <a:p>
            <a:r>
              <a:rPr lang="en-US" sz="1400" dirty="0" smtClean="0"/>
              <a:t>2</a:t>
            </a:r>
          </a:p>
          <a:p>
            <a:r>
              <a:rPr lang="en-US" sz="1400" dirty="0" smtClean="0"/>
              <a:t>3</a:t>
            </a:r>
          </a:p>
          <a:p>
            <a:r>
              <a:rPr lang="en-US" sz="1400" dirty="0"/>
              <a:t>4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69331" y="2394466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25908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10400" y="28194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69331" y="2592509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400800" y="28194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010400" y="3048000"/>
            <a:ext cx="457200" cy="15240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7400" y="2209800"/>
            <a:ext cx="438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26670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38900" y="2438400"/>
            <a:ext cx="476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7400" y="263399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0" y="286259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86600" y="309119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162800" cy="189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9" y="2133600"/>
            <a:ext cx="71851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70510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953000"/>
            <a:ext cx="7012940" cy="116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0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75629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14613"/>
            <a:ext cx="46196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324350"/>
            <a:ext cx="52292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9E88EA-FD8E-43CB-B038-3A6A253FC35C}"/>
</file>

<file path=customXml/itemProps2.xml><?xml version="1.0" encoding="utf-8"?>
<ds:datastoreItem xmlns:ds="http://schemas.openxmlformats.org/officeDocument/2006/customXml" ds:itemID="{09FB00DA-41D6-478E-BD5B-B0BD5688DCD2}"/>
</file>

<file path=customXml/itemProps3.xml><?xml version="1.0" encoding="utf-8"?>
<ds:datastoreItem xmlns:ds="http://schemas.openxmlformats.org/officeDocument/2006/customXml" ds:itemID="{4F1F4A3C-8C8E-4598-9BA2-8F793C73FEFF}"/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241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19</cp:revision>
  <dcterms:created xsi:type="dcterms:W3CDTF">2020-03-31T15:42:09Z</dcterms:created>
  <dcterms:modified xsi:type="dcterms:W3CDTF">2020-11-18T07:12:29Z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