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28DF0-F847-4BC7-9BD7-3F7D4908D9F9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EEEB7-CBDF-4AB6-9B7D-E0A9523F0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EEEB7-CBDF-4AB6-9B7D-E0A9523F06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8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6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36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0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5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8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1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7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8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DAF27-A3AA-4AC3-AE71-00E83CD14DA7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330FC-AE1E-4475-97E4-185D11AA0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5.wmf"/><Relationship Id="rId26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2.wmf"/><Relationship Id="rId12" Type="http://schemas.openxmlformats.org/officeDocument/2006/relationships/image" Target="../media/image10.png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.wmf"/><Relationship Id="rId20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8.wmf"/><Relationship Id="rId5" Type="http://schemas.openxmlformats.org/officeDocument/2006/relationships/image" Target="../media/image1.wmf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3.wmf"/><Relationship Id="rId22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4.png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7.png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10" Type="http://schemas.openxmlformats.org/officeDocument/2006/relationships/image" Target="../media/image26.png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5.wmf"/><Relationship Id="rId9" Type="http://schemas.openxmlformats.org/officeDocument/2006/relationships/image" Target="../media/image25.png"/><Relationship Id="rId14" Type="http://schemas.openxmlformats.org/officeDocument/2006/relationships/image" Target="../media/image28.png"/><Relationship Id="rId22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4.png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5.png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40.png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28600"/>
            <a:ext cx="7391400" cy="381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Special Cases of Birth and Death Process</a:t>
            </a:r>
            <a:endParaRPr lang="en-US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3505200"/>
            <a:ext cx="617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096000" y="921328"/>
            <a:ext cx="838200" cy="243147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76700" y="914400"/>
            <a:ext cx="838200" cy="24384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67200" y="1905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33600" y="914400"/>
            <a:ext cx="838200" cy="24384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09800" y="1371600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j-1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248400" y="1905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1905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172200" y="1371600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j-1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209800" y="2514600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j+1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172200" y="2514600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j+1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59927"/>
              </p:ext>
            </p:extLst>
          </p:nvPr>
        </p:nvGraphicFramePr>
        <p:xfrm>
          <a:off x="2514600" y="990600"/>
          <a:ext cx="9625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4" imgW="126720" imgH="241200" progId="Equation.DSMT4">
                  <p:embed/>
                </p:oleObj>
              </mc:Choice>
              <mc:Fallback>
                <p:oleObj name="Equation" r:id="rId4" imgW="1267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990600"/>
                        <a:ext cx="96253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111136"/>
              </p:ext>
            </p:extLst>
          </p:nvPr>
        </p:nvGraphicFramePr>
        <p:xfrm>
          <a:off x="6466681" y="2895600"/>
          <a:ext cx="96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Equation" r:id="rId6" imgW="126720" imgH="241200" progId="Equation.DSMT4">
                  <p:embed/>
                </p:oleObj>
              </mc:Choice>
              <mc:Fallback>
                <p:oleObj name="Equation" r:id="rId6" imgW="12672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6681" y="2895600"/>
                        <a:ext cx="96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044978"/>
              </p:ext>
            </p:extLst>
          </p:nvPr>
        </p:nvGraphicFramePr>
        <p:xfrm>
          <a:off x="2504281" y="2895600"/>
          <a:ext cx="96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Equation" r:id="rId8" imgW="126720" imgH="241200" progId="Equation.DSMT4">
                  <p:embed/>
                </p:oleObj>
              </mc:Choice>
              <mc:Fallback>
                <p:oleObj name="Equation" r:id="rId8" imgW="12672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281" y="2895600"/>
                        <a:ext cx="96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377333"/>
              </p:ext>
            </p:extLst>
          </p:nvPr>
        </p:nvGraphicFramePr>
        <p:xfrm>
          <a:off x="4457700" y="2660073"/>
          <a:ext cx="96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Equation" r:id="rId9" imgW="126720" imgH="241200" progId="Equation.DSMT4">
                  <p:embed/>
                </p:oleObj>
              </mc:Choice>
              <mc:Fallback>
                <p:oleObj name="Equation" r:id="rId9" imgW="12672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2660073"/>
                        <a:ext cx="96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17322"/>
              </p:ext>
            </p:extLst>
          </p:nvPr>
        </p:nvGraphicFramePr>
        <p:xfrm>
          <a:off x="4340080" y="1143000"/>
          <a:ext cx="96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" name="Equation" r:id="rId10" imgW="126720" imgH="241200" progId="Equation.DSMT4">
                  <p:embed/>
                </p:oleObj>
              </mc:Choice>
              <mc:Fallback>
                <p:oleObj name="Equation" r:id="rId10" imgW="12672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0080" y="1143000"/>
                        <a:ext cx="96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045304"/>
              </p:ext>
            </p:extLst>
          </p:nvPr>
        </p:nvGraphicFramePr>
        <p:xfrm>
          <a:off x="6477000" y="921328"/>
          <a:ext cx="96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" name="Equation" r:id="rId11" imgW="126720" imgH="241200" progId="Equation.DSMT4">
                  <p:embed/>
                </p:oleObj>
              </mc:Choice>
              <mc:Fallback>
                <p:oleObj name="Equation" r:id="rId11" imgW="126720" imgH="2412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921328"/>
                        <a:ext cx="968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eft Brace 22"/>
          <p:cNvSpPr/>
          <p:nvPr/>
        </p:nvSpPr>
        <p:spPr>
          <a:xfrm rot="16200000">
            <a:off x="3124200" y="2819400"/>
            <a:ext cx="533400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5410200" y="2819401"/>
            <a:ext cx="533400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00400" y="4038600"/>
            <a:ext cx="419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Δ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24500" y="4038600"/>
            <a:ext cx="4191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/>
              <a:t>Δ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30" name="Freeform 29"/>
          <p:cNvSpPr/>
          <p:nvPr/>
        </p:nvSpPr>
        <p:spPr>
          <a:xfrm>
            <a:off x="2881745" y="1549533"/>
            <a:ext cx="1371600" cy="473231"/>
          </a:xfrm>
          <a:custGeom>
            <a:avLst/>
            <a:gdLst>
              <a:gd name="connsiteX0" fmla="*/ 0 w 1371600"/>
              <a:gd name="connsiteY0" fmla="*/ 2176 h 473231"/>
              <a:gd name="connsiteX1" fmla="*/ 845128 w 1371600"/>
              <a:gd name="connsiteY1" fmla="*/ 71449 h 473231"/>
              <a:gd name="connsiteX2" fmla="*/ 1371600 w 1371600"/>
              <a:gd name="connsiteY2" fmla="*/ 473231 h 4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473231">
                <a:moveTo>
                  <a:pt x="0" y="2176"/>
                </a:moveTo>
                <a:cubicBezTo>
                  <a:pt x="308264" y="-2442"/>
                  <a:pt x="616528" y="-7060"/>
                  <a:pt x="845128" y="71449"/>
                </a:cubicBezTo>
                <a:cubicBezTo>
                  <a:pt x="1073728" y="149958"/>
                  <a:pt x="1222664" y="311594"/>
                  <a:pt x="1371600" y="473231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rot="10800000">
            <a:off x="4724400" y="2277984"/>
            <a:ext cx="1371600" cy="473231"/>
          </a:xfrm>
          <a:custGeom>
            <a:avLst/>
            <a:gdLst>
              <a:gd name="connsiteX0" fmla="*/ 0 w 1371600"/>
              <a:gd name="connsiteY0" fmla="*/ 2176 h 473231"/>
              <a:gd name="connsiteX1" fmla="*/ 845128 w 1371600"/>
              <a:gd name="connsiteY1" fmla="*/ 71449 h 473231"/>
              <a:gd name="connsiteX2" fmla="*/ 1371600 w 1371600"/>
              <a:gd name="connsiteY2" fmla="*/ 473231 h 4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473231">
                <a:moveTo>
                  <a:pt x="0" y="2176"/>
                </a:moveTo>
                <a:cubicBezTo>
                  <a:pt x="308264" y="-2442"/>
                  <a:pt x="616528" y="-7060"/>
                  <a:pt x="845128" y="71449"/>
                </a:cubicBezTo>
                <a:cubicBezTo>
                  <a:pt x="1073728" y="149958"/>
                  <a:pt x="1222664" y="311594"/>
                  <a:pt x="1371600" y="473231"/>
                </a:cubicBezTo>
              </a:path>
            </a:pathLst>
          </a:custGeom>
          <a:noFill/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flipV="1">
            <a:off x="2895600" y="2286000"/>
            <a:ext cx="1371600" cy="473231"/>
          </a:xfrm>
          <a:custGeom>
            <a:avLst/>
            <a:gdLst>
              <a:gd name="connsiteX0" fmla="*/ 0 w 1371600"/>
              <a:gd name="connsiteY0" fmla="*/ 2176 h 473231"/>
              <a:gd name="connsiteX1" fmla="*/ 845128 w 1371600"/>
              <a:gd name="connsiteY1" fmla="*/ 71449 h 473231"/>
              <a:gd name="connsiteX2" fmla="*/ 1371600 w 1371600"/>
              <a:gd name="connsiteY2" fmla="*/ 473231 h 4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473231">
                <a:moveTo>
                  <a:pt x="0" y="2176"/>
                </a:moveTo>
                <a:cubicBezTo>
                  <a:pt x="308264" y="-2442"/>
                  <a:pt x="616528" y="-7060"/>
                  <a:pt x="845128" y="71449"/>
                </a:cubicBezTo>
                <a:cubicBezTo>
                  <a:pt x="1073728" y="149958"/>
                  <a:pt x="1222664" y="311594"/>
                  <a:pt x="1371600" y="473231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10800000" flipV="1">
            <a:off x="4724400" y="1584169"/>
            <a:ext cx="1371600" cy="473231"/>
          </a:xfrm>
          <a:custGeom>
            <a:avLst/>
            <a:gdLst>
              <a:gd name="connsiteX0" fmla="*/ 0 w 1371600"/>
              <a:gd name="connsiteY0" fmla="*/ 2176 h 473231"/>
              <a:gd name="connsiteX1" fmla="*/ 845128 w 1371600"/>
              <a:gd name="connsiteY1" fmla="*/ 71449 h 473231"/>
              <a:gd name="connsiteX2" fmla="*/ 1371600 w 1371600"/>
              <a:gd name="connsiteY2" fmla="*/ 473231 h 4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71600" h="473231">
                <a:moveTo>
                  <a:pt x="0" y="2176"/>
                </a:moveTo>
                <a:cubicBezTo>
                  <a:pt x="308264" y="-2442"/>
                  <a:pt x="616528" y="-7060"/>
                  <a:pt x="845128" y="71449"/>
                </a:cubicBezTo>
                <a:cubicBezTo>
                  <a:pt x="1073728" y="149958"/>
                  <a:pt x="1222664" y="311594"/>
                  <a:pt x="1371600" y="473231"/>
                </a:cubicBezTo>
              </a:path>
            </a:pathLst>
          </a:custGeom>
          <a:noFill/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19600"/>
            <a:ext cx="4876800" cy="174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87495"/>
              </p:ext>
            </p:extLst>
          </p:nvPr>
        </p:nvGraphicFramePr>
        <p:xfrm>
          <a:off x="1524000" y="1295400"/>
          <a:ext cx="533400" cy="434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" name="Equation" r:id="rId13" imgW="291960" imgH="266400" progId="Equation.DSMT4">
                  <p:embed/>
                </p:oleObj>
              </mc:Choice>
              <mc:Fallback>
                <p:oleObj name="Equation" r:id="rId13" imgW="2919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24000" y="1295400"/>
                        <a:ext cx="533400" cy="4345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303050"/>
              </p:ext>
            </p:extLst>
          </p:nvPr>
        </p:nvGraphicFramePr>
        <p:xfrm>
          <a:off x="1600200" y="2460625"/>
          <a:ext cx="533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9" name="Equation" r:id="rId15" imgW="291960" imgH="266400" progId="Equation.DSMT4">
                  <p:embed/>
                </p:oleObj>
              </mc:Choice>
              <mc:Fallback>
                <p:oleObj name="Equation" r:id="rId15" imgW="291960" imgH="266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460625"/>
                        <a:ext cx="5334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708433"/>
              </p:ext>
            </p:extLst>
          </p:nvPr>
        </p:nvGraphicFramePr>
        <p:xfrm>
          <a:off x="5291137" y="2689225"/>
          <a:ext cx="3476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0" name="Equation" r:id="rId17" imgW="190440" imgH="266400" progId="Equation.DSMT4">
                  <p:embed/>
                </p:oleObj>
              </mc:Choice>
              <mc:Fallback>
                <p:oleObj name="Equation" r:id="rId17" imgW="190440" imgH="266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7" y="2689225"/>
                        <a:ext cx="347663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905568"/>
              </p:ext>
            </p:extLst>
          </p:nvPr>
        </p:nvGraphicFramePr>
        <p:xfrm>
          <a:off x="3200400" y="2667000"/>
          <a:ext cx="533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1" name="Equation" r:id="rId19" imgW="291960" imgH="266400" progId="Equation.DSMT4">
                  <p:embed/>
                </p:oleObj>
              </mc:Choice>
              <mc:Fallback>
                <p:oleObj name="Equation" r:id="rId19" imgW="291960" imgH="266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5334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88619"/>
              </p:ext>
            </p:extLst>
          </p:nvPr>
        </p:nvGraphicFramePr>
        <p:xfrm>
          <a:off x="4348163" y="1524000"/>
          <a:ext cx="371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21" imgW="203040" imgH="266400" progId="Equation.DSMT4">
                  <p:embed/>
                </p:oleObj>
              </mc:Choice>
              <mc:Fallback>
                <p:oleObj name="Equation" r:id="rId21" imgW="203040" imgH="2664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8163" y="1524000"/>
                        <a:ext cx="371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276175"/>
              </p:ext>
            </p:extLst>
          </p:nvPr>
        </p:nvGraphicFramePr>
        <p:xfrm>
          <a:off x="3276600" y="1143000"/>
          <a:ext cx="5095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23" imgW="279360" imgH="266400" progId="Equation.DSMT4">
                  <p:embed/>
                </p:oleObj>
              </mc:Choice>
              <mc:Fallback>
                <p:oleObj name="Equation" r:id="rId23" imgW="279360" imgH="26640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143000"/>
                        <a:ext cx="509588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971872"/>
              </p:ext>
            </p:extLst>
          </p:nvPr>
        </p:nvGraphicFramePr>
        <p:xfrm>
          <a:off x="5338763" y="1219200"/>
          <a:ext cx="3714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25" imgW="203040" imgH="266400" progId="Equation.DSMT4">
                  <p:embed/>
                </p:oleObj>
              </mc:Choice>
              <mc:Fallback>
                <p:oleObj name="Equation" r:id="rId25" imgW="203040" imgH="2664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763" y="1219200"/>
                        <a:ext cx="3714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77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04631"/>
              </p:ext>
            </p:extLst>
          </p:nvPr>
        </p:nvGraphicFramePr>
        <p:xfrm>
          <a:off x="762000" y="348818"/>
          <a:ext cx="7696200" cy="2851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3" imgW="6375240" imgH="2361960" progId="Equation.DSMT4">
                  <p:embed/>
                </p:oleObj>
              </mc:Choice>
              <mc:Fallback>
                <p:oleObj name="Equation" r:id="rId3" imgW="637524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48818"/>
                        <a:ext cx="7696200" cy="2851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762000" y="3124200"/>
            <a:ext cx="6781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i="1" dirty="0" smtClean="0">
                <a:solidFill>
                  <a:schemeClr val="tx1"/>
                </a:solidFill>
              </a:rPr>
              <a:t>Fix Birth and Death Rate </a:t>
            </a:r>
            <a:r>
              <a:rPr lang="el-GR" b="1" i="1" dirty="0" smtClean="0">
                <a:solidFill>
                  <a:schemeClr val="tx1"/>
                </a:solidFill>
              </a:rPr>
              <a:t>λ</a:t>
            </a:r>
            <a:r>
              <a:rPr lang="en-US" b="1" i="1" baseline="-25000" dirty="0" smtClean="0">
                <a:solidFill>
                  <a:schemeClr val="tx1"/>
                </a:solidFill>
              </a:rPr>
              <a:t>j</a:t>
            </a:r>
            <a:r>
              <a:rPr lang="en-US" b="1" i="1" dirty="0" smtClean="0">
                <a:solidFill>
                  <a:schemeClr val="tx1"/>
                </a:solidFill>
              </a:rPr>
              <a:t>=</a:t>
            </a:r>
            <a:r>
              <a:rPr lang="el-GR" b="1" i="1" dirty="0" smtClean="0">
                <a:solidFill>
                  <a:schemeClr val="tx1"/>
                </a:solidFill>
              </a:rPr>
              <a:t>λ</a:t>
            </a:r>
            <a:r>
              <a:rPr lang="en-US" b="1" i="1" dirty="0" smtClean="0">
                <a:solidFill>
                  <a:schemeClr val="tx1"/>
                </a:solidFill>
              </a:rPr>
              <a:t>, </a:t>
            </a:r>
            <a:r>
              <a:rPr lang="el-GR" b="1" i="1" dirty="0" smtClean="0">
                <a:solidFill>
                  <a:schemeClr val="tx1"/>
                </a:solidFill>
              </a:rPr>
              <a:t>µ</a:t>
            </a:r>
            <a:r>
              <a:rPr lang="en-US" b="1" i="1" baseline="-25000" dirty="0" smtClean="0">
                <a:solidFill>
                  <a:schemeClr val="tx1"/>
                </a:solidFill>
              </a:rPr>
              <a:t>j</a:t>
            </a:r>
            <a:r>
              <a:rPr lang="en-US" b="1" i="1" dirty="0" smtClean="0">
                <a:solidFill>
                  <a:schemeClr val="tx1"/>
                </a:solidFill>
              </a:rPr>
              <a:t>=µ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7696200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Assume that the birth rate and death rate are not depend on present population then we can said that </a:t>
            </a:r>
            <a:r>
              <a:rPr lang="el-G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600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1600" i="1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=µ.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uppose that                   then the above equations can be simplified as follow: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029200"/>
            <a:ext cx="4210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915439"/>
              </p:ext>
            </p:extLst>
          </p:nvPr>
        </p:nvGraphicFramePr>
        <p:xfrm>
          <a:off x="3657600" y="3886200"/>
          <a:ext cx="685800" cy="32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6" imgW="482400" imgH="215640" progId="Equation.DSMT4">
                  <p:embed/>
                </p:oleObj>
              </mc:Choice>
              <mc:Fallback>
                <p:oleObj name="Equation" r:id="rId6" imgW="4824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57600" y="3886200"/>
                        <a:ext cx="685800" cy="326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818564"/>
              </p:ext>
            </p:extLst>
          </p:nvPr>
        </p:nvGraphicFramePr>
        <p:xfrm>
          <a:off x="1660525" y="4279900"/>
          <a:ext cx="59007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8" imgW="4483080" imgH="495000" progId="Equation.DSMT4">
                  <p:embed/>
                </p:oleObj>
              </mc:Choice>
              <mc:Fallback>
                <p:oleObj name="Equation" r:id="rId8" imgW="44830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60525" y="4279900"/>
                        <a:ext cx="5900738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71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467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 that the probability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 after long run is                                        </a:t>
            </a: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since       is the probability that there is no customer in the system then</a:t>
            </a: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consider as the probability that the system is busy.  </a:t>
            </a:r>
          </a:p>
          <a:p>
            <a:pPr>
              <a:lnSpc>
                <a:spcPts val="2000"/>
              </a:lnSpc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assume that </a:t>
            </a:r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&lt;µ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l-GR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 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we can compute       in terms of </a:t>
            </a:r>
            <a:r>
              <a:rPr lang="el-GR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remember </a:t>
            </a:r>
          </a:p>
          <a:p>
            <a:pPr>
              <a:lnSpc>
                <a:spcPts val="2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had                                        where                                                                 then</a:t>
            </a: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2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Since                   is the summation of the </a:t>
            </a: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ts val="2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erms of a geometric regression same as                                         where its rate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less than one then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also,                           . The above results can help us to compute the expected number of customers in the system (Length of System)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expected number of the customers in queue (Length of Queue) 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182351"/>
              </p:ext>
            </p:extLst>
          </p:nvPr>
        </p:nvGraphicFramePr>
        <p:xfrm>
          <a:off x="6911975" y="381000"/>
          <a:ext cx="9366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Equation" r:id="rId3" imgW="711000" imgH="253800" progId="Equation.DSMT4">
                  <p:embed/>
                </p:oleObj>
              </mc:Choice>
              <mc:Fallback>
                <p:oleObj name="Equation" r:id="rId3" imgW="7110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975" y="381000"/>
                        <a:ext cx="9366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736014"/>
              </p:ext>
            </p:extLst>
          </p:nvPr>
        </p:nvGraphicFramePr>
        <p:xfrm>
          <a:off x="1714500" y="661988"/>
          <a:ext cx="2667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"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661988"/>
                        <a:ext cx="2667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871636"/>
              </p:ext>
            </p:extLst>
          </p:nvPr>
        </p:nvGraphicFramePr>
        <p:xfrm>
          <a:off x="7145338" y="660400"/>
          <a:ext cx="55086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" name="Equation" r:id="rId7" imgW="419040" imgH="241200" progId="Equation.DSMT4">
                  <p:embed/>
                </p:oleObj>
              </mc:Choice>
              <mc:Fallback>
                <p:oleObj name="Equation" r:id="rId7" imgW="41904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660400"/>
                        <a:ext cx="550862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23975"/>
            <a:ext cx="7905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710" y="1371600"/>
            <a:ext cx="91269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737499"/>
              </p:ext>
            </p:extLst>
          </p:nvPr>
        </p:nvGraphicFramePr>
        <p:xfrm>
          <a:off x="5334000" y="2414588"/>
          <a:ext cx="3048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" name="Equation" r:id="rId11" imgW="203040" imgH="241200" progId="Equation.DSMT4">
                  <p:embed/>
                </p:oleObj>
              </mc:Choice>
              <mc:Fallback>
                <p:oleObj name="Equation" r:id="rId11" imgW="20304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414588"/>
                        <a:ext cx="304800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152" y="2844511"/>
            <a:ext cx="1548211" cy="81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1600200" cy="55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978388"/>
              </p:ext>
            </p:extLst>
          </p:nvPr>
        </p:nvGraphicFramePr>
        <p:xfrm>
          <a:off x="5775325" y="2819400"/>
          <a:ext cx="145573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15" imgW="1244520" imgH="495000" progId="Equation.DSMT4">
                  <p:embed/>
                </p:oleObj>
              </mc:Choice>
              <mc:Fallback>
                <p:oleObj name="Equation" r:id="rId15" imgW="124452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75325" y="2819400"/>
                        <a:ext cx="1455738" cy="579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249351"/>
              </p:ext>
            </p:extLst>
          </p:nvPr>
        </p:nvGraphicFramePr>
        <p:xfrm>
          <a:off x="914399" y="3810000"/>
          <a:ext cx="353568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17" imgW="2946240" imgH="698400" progId="Equation.DSMT4">
                  <p:embed/>
                </p:oleObj>
              </mc:Choice>
              <mc:Fallback>
                <p:oleObj name="Equation" r:id="rId17" imgW="29462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14399" y="3810000"/>
                        <a:ext cx="3535681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745665"/>
              </p:ext>
            </p:extLst>
          </p:nvPr>
        </p:nvGraphicFramePr>
        <p:xfrm>
          <a:off x="1389002" y="5715000"/>
          <a:ext cx="1253734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19" imgW="1028520" imgH="253800" progId="Equation.DSMT4">
                  <p:embed/>
                </p:oleObj>
              </mc:Choice>
              <mc:Fallback>
                <p:oleObj name="Equation" r:id="rId19" imgW="102852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02" y="5715000"/>
                        <a:ext cx="1253734" cy="32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254153"/>
              </p:ext>
            </p:extLst>
          </p:nvPr>
        </p:nvGraphicFramePr>
        <p:xfrm>
          <a:off x="5143500" y="3886200"/>
          <a:ext cx="80010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21" imgW="571320" imgH="304560" progId="Equation.DSMT4">
                  <p:embed/>
                </p:oleObj>
              </mc:Choice>
              <mc:Fallback>
                <p:oleObj name="Equation" r:id="rId21" imgW="5713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143500" y="3886200"/>
                        <a:ext cx="800100" cy="426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82592"/>
              </p:ext>
            </p:extLst>
          </p:nvPr>
        </p:nvGraphicFramePr>
        <p:xfrm>
          <a:off x="4229100" y="4699000"/>
          <a:ext cx="193167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23" imgW="1485720" imgH="253800" progId="Equation.DSMT4">
                  <p:embed/>
                </p:oleObj>
              </mc:Choice>
              <mc:Fallback>
                <p:oleObj name="Equation" r:id="rId23" imgW="1485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229100" y="4699000"/>
                        <a:ext cx="193167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501321"/>
              </p:ext>
            </p:extLst>
          </p:nvPr>
        </p:nvGraphicFramePr>
        <p:xfrm>
          <a:off x="3200400" y="5133975"/>
          <a:ext cx="156368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Equation" r:id="rId25" imgW="1117440" imgH="482400" progId="Equation.DSMT4">
                  <p:embed/>
                </p:oleObj>
              </mc:Choice>
              <mc:Fallback>
                <p:oleObj name="Equation" r:id="rId25" imgW="111744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33975"/>
                        <a:ext cx="156368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3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27" y="530628"/>
            <a:ext cx="31051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52800" y="533400"/>
            <a:ext cx="152400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19050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probability that j customers present in the is       then the expected number of the customers in the system can compute as follow: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015724"/>
              </p:ext>
            </p:extLst>
          </p:nvPr>
        </p:nvGraphicFramePr>
        <p:xfrm>
          <a:off x="5715000" y="1887538"/>
          <a:ext cx="304800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4" imgW="203040" imgH="266400" progId="Equation.DSMT4">
                  <p:embed/>
                </p:oleObj>
              </mc:Choice>
              <mc:Fallback>
                <p:oleObj name="Equation" r:id="rId4" imgW="203040" imgH="266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887538"/>
                        <a:ext cx="304800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513381"/>
              </p:ext>
            </p:extLst>
          </p:nvPr>
        </p:nvGraphicFramePr>
        <p:xfrm>
          <a:off x="1447800" y="2749550"/>
          <a:ext cx="5980926" cy="205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6" imgW="4851360" imgH="1663560" progId="Equation.DSMT4">
                  <p:embed/>
                </p:oleObj>
              </mc:Choice>
              <mc:Fallback>
                <p:oleObj name="Equation" r:id="rId6" imgW="485136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47800" y="2749550"/>
                        <a:ext cx="5980926" cy="205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4953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in a system if the number of the customers who present in the system be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then the number of the customers in the queue should be one less than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since one of the customers is in service point to get his or her service. Therefore for having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j-1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 in the queue,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 should be present in the system and the expected number of the customers in the queue can be computed as follows: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14800" y="6096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639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04800"/>
            <a:ext cx="31146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124200" y="304800"/>
            <a:ext cx="422564" cy="124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3553388"/>
              </p:ext>
            </p:extLst>
          </p:nvPr>
        </p:nvGraphicFramePr>
        <p:xfrm>
          <a:off x="1293813" y="1676400"/>
          <a:ext cx="6138862" cy="208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4" imgW="4978080" imgH="1688760" progId="Equation.DSMT4">
                  <p:embed/>
                </p:oleObj>
              </mc:Choice>
              <mc:Fallback>
                <p:oleObj name="Equation" r:id="rId4" imgW="4978080" imgH="16887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1676400"/>
                        <a:ext cx="6138862" cy="208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1054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we may compute the average waiting time in the system and queue separately.  It is clear that the average waiting time in the queue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compute by multiplying expected time of arriving one customer to the queue by the expected number of the customers in the queue. Then 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3733800"/>
            <a:ext cx="3114674" cy="138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54036" y="3733800"/>
            <a:ext cx="651164" cy="124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54316"/>
              </p:ext>
            </p:extLst>
          </p:nvPr>
        </p:nvGraphicFramePr>
        <p:xfrm>
          <a:off x="3414712" y="5818188"/>
          <a:ext cx="2909888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7" imgW="2209680" imgH="482400" progId="Equation.DSMT4">
                  <p:embed/>
                </p:oleObj>
              </mc:Choice>
              <mc:Fallback>
                <p:oleObj name="Equation" r:id="rId7" imgW="2209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4712" y="5818188"/>
                        <a:ext cx="2909888" cy="63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5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289" y="381000"/>
            <a:ext cx="3036711" cy="125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90600" y="1676400"/>
            <a:ext cx="716280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waiting time in the system 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consider as the summation of average waiting time in the queue and average service time for one customer. Then 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235274"/>
              </p:ext>
            </p:extLst>
          </p:nvPr>
        </p:nvGraphicFramePr>
        <p:xfrm>
          <a:off x="2316163" y="2416175"/>
          <a:ext cx="3703637" cy="1296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4" imgW="2857320" imgH="1002960" progId="Equation.DSMT4">
                  <p:embed/>
                </p:oleObj>
              </mc:Choice>
              <mc:Fallback>
                <p:oleObj name="Equation" r:id="rId4" imgW="2857320" imgH="1002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2416175"/>
                        <a:ext cx="3703637" cy="1296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895600" y="332509"/>
            <a:ext cx="422564" cy="124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562600" y="1143000"/>
            <a:ext cx="228600" cy="489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4388584"/>
            <a:ext cx="7315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health clinic the rate for the number of the patients is 12 patients per hours. On an average a doctor can serve patients at rate of one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minutes.</a:t>
            </a:r>
          </a:p>
          <a:p>
            <a:pPr algn="just">
              <a:lnSpc>
                <a:spcPts val="2000"/>
              </a:lnSpc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average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the patients in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clinic (system) and queue?</a:t>
            </a:r>
          </a:p>
          <a:p>
            <a:pPr marL="342900" indent="-342900" algn="just">
              <a:lnSpc>
                <a:spcPts val="2000"/>
              </a:lnSpc>
              <a:buAutoNum type="arabicParenR" startAt="2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average waiting time in the clinic and queue?</a:t>
            </a:r>
          </a:p>
          <a:p>
            <a:pPr marL="342900" indent="-342900" algn="just">
              <a:lnSpc>
                <a:spcPts val="2000"/>
              </a:lnSpc>
              <a:buAutoNum type="arabicParenR" startAt="2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probability that the clinic be empty?</a:t>
            </a:r>
          </a:p>
          <a:p>
            <a:pPr marL="342900" indent="-342900" algn="just">
              <a:lnSpc>
                <a:spcPts val="2000"/>
              </a:lnSpc>
              <a:buAutoNum type="arabicParenR" startAt="2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probability that exactly 5 patients present in the system?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886200"/>
            <a:ext cx="7162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Example Health Clinic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116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924425"/>
            <a:ext cx="3124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079763"/>
              </p:ext>
            </p:extLst>
          </p:nvPr>
        </p:nvGraphicFramePr>
        <p:xfrm>
          <a:off x="838200" y="576262"/>
          <a:ext cx="3741737" cy="407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4" imgW="3035160" imgH="3301920" progId="Equation.DSMT4">
                  <p:embed/>
                </p:oleObj>
              </mc:Choice>
              <mc:Fallback>
                <p:oleObj name="Equation" r:id="rId4" imgW="3035160" imgH="3301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76262"/>
                        <a:ext cx="3741737" cy="407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156" y="3581400"/>
            <a:ext cx="7905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226051"/>
              </p:ext>
            </p:extLst>
          </p:nvPr>
        </p:nvGraphicFramePr>
        <p:xfrm>
          <a:off x="3429001" y="4837715"/>
          <a:ext cx="1371600" cy="343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7" imgW="863280" imgH="241200" progId="Equation.DSMT4">
                  <p:embed/>
                </p:oleObj>
              </mc:Choice>
              <mc:Fallback>
                <p:oleObj name="Equation" r:id="rId7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1" y="4837715"/>
                        <a:ext cx="1371600" cy="34388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1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89" y="685800"/>
            <a:ext cx="7473711" cy="471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1D530F1-0886-44AD-9C3E-2047BEE32DC6}"/>
</file>

<file path=customXml/itemProps2.xml><?xml version="1.0" encoding="utf-8"?>
<ds:datastoreItem xmlns:ds="http://schemas.openxmlformats.org/officeDocument/2006/customXml" ds:itemID="{3F90C8B0-6095-4D24-8C85-CA8B5FB4D21E}"/>
</file>

<file path=customXml/itemProps3.xml><?xml version="1.0" encoding="utf-8"?>
<ds:datastoreItem xmlns:ds="http://schemas.openxmlformats.org/officeDocument/2006/customXml" ds:itemID="{D5EFEFDE-A351-46C2-B3DA-382C5662F71D}"/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476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47</cp:revision>
  <dcterms:created xsi:type="dcterms:W3CDTF">2020-04-30T10:13:46Z</dcterms:created>
  <dcterms:modified xsi:type="dcterms:W3CDTF">2021-01-04T08:07:05Z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