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71" autoAdjust="0"/>
  </p:normalViewPr>
  <p:slideViewPr>
    <p:cSldViewPr>
      <p:cViewPr>
        <p:scale>
          <a:sx n="80" d="100"/>
          <a:sy n="80" d="100"/>
        </p:scale>
        <p:origin x="-109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3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12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31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22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24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6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06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88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99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D2C0-7C45-42D4-8D2D-0818F03709E6}" type="datetimeFigureOut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466AC-949B-45F0-BE57-598AFFCF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6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Optimization</a:t>
            </a:r>
            <a:r>
              <a:rPr lang="fr-F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Theory</a:t>
            </a:r>
            <a:r>
              <a:rPr lang="fr-F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IENG511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Two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phases and </a:t>
            </a:r>
            <a:r>
              <a:rPr lang="fr-FR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big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-M </a:t>
            </a:r>
            <a:r>
              <a:rPr lang="fr-FR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68144" y="5733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By : </a:t>
            </a:r>
            <a:r>
              <a:rPr lang="en-US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Khaoula</a:t>
            </a:r>
            <a:r>
              <a:rPr lang="en-US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Chnina</a:t>
            </a:r>
            <a:endParaRPr lang="fr-FR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097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561662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Summary of results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sz="1800" dirty="0"/>
              <a:t>Given an original model ,in order to have an initial BFS and use the simplex method , we should put it in the standard form  SF or artificial standard form ASF  (when we add artificial variables ), using the following transformations :</a:t>
            </a:r>
            <a:endParaRPr lang="fr-FR" sz="1800" dirty="0"/>
          </a:p>
          <a:p>
            <a:pPr marL="0" indent="0">
              <a:buNone/>
            </a:pPr>
            <a:endParaRPr lang="fr-FR" sz="2800" b="1" dirty="0" smtClean="0">
              <a:solidFill>
                <a:srgbClr val="C00000"/>
              </a:solidFill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1475656" y="1772816"/>
                <a:ext cx="5616624" cy="4166012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400" dirty="0">
                    <a:solidFill>
                      <a:srgbClr val="953735"/>
                    </a:solidFill>
                    <a:effectLst/>
                    <a:latin typeface="Wingdings"/>
                    <a:ea typeface="Calibri"/>
                    <a:cs typeface="Wingdings"/>
                  </a:rPr>
                  <a:t>««««««««««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𝑏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fr-FR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≤0 </m:t>
                    </m:r>
                  </m:oMath>
                </a14:m>
                <a:r>
                  <a:rPr lang="fr-FR" sz="1050" i="0" dirty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                          </a:t>
                </a:r>
                <a:r>
                  <a:rPr lang="fr-FR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</a:t>
                </a:r>
                <a:r>
                  <a:rPr lang="fr-FR" sz="1050" i="0" dirty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bPr>
                      <m:e>
                        <m:r>
                          <a:rPr lang="fr-FR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 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𝑅𝑜𝑤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fr-FR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𝑅𝑜𝑤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fr-FR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 ×(−1)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Arial"/>
                  </a:rPr>
                  <a:t>Constraint type ‘’ ≤ ‘’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  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we add  slack variable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𝑠𝑖</m:t>
                        </m:r>
                      </m:sub>
                    </m:sSub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)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Arial"/>
                  </a:rPr>
                  <a:t>Constraint type ‘’ ≥ ‘’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 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we add  surplus variable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−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𝑠𝑖</m:t>
                        </m:r>
                      </m:sub>
                    </m:sSub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) and artificial variable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𝑎𝑖</m:t>
                        </m:r>
                      </m:sub>
                    </m:sSub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)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Calibri"/>
                    <a:cs typeface="Arial"/>
                  </a:rPr>
                  <a:t>Constraint type ‘’ = ‘’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 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we add  artificial variable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𝑎𝑖</m:t>
                        </m:r>
                      </m:sub>
                    </m:sSub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)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≤0 </m:t>
                    </m:r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                   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 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replace it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=− 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≥0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𝑖𝑠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𝑢𝑛𝑟𝑖𝑠𝑡𝑟𝑒𝑐𝑡𝑒𝑑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</a:t>
                </a:r>
                <a:r>
                  <a:rPr lang="en-US" sz="1050" i="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replace it by </a:t>
                </a:r>
                <a14:m>
                  <m:oMath xmlns:m="http://schemas.openxmlformats.org/officeDocument/2006/math"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𝑘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≤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𝑢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                   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 replace it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𝑢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− 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,  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</m:t>
                        </m:r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≥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𝑙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</m:oMath>
                </a14:m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                </a:t>
                </a:r>
                <a:r>
                  <a:rPr lang="en-US" sz="1050" i="0" dirty="0" smtClean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     </a:t>
                </a:r>
                <a:r>
                  <a:rPr lang="en-US" sz="1600" i="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→ </a:t>
                </a:r>
                <a:r>
                  <a:rPr lang="en-US" sz="1050" i="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Arial"/>
                  </a:rPr>
                  <a:t>replace it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=−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𝑙</m:t>
                    </m:r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+ 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𝑖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,  </m:t>
                    </m:r>
                    <m:sSub>
                      <m:sSubPr>
                        <m:ctrlPr>
                          <a:rPr lang="fr-FR" sz="105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050" b="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𝑗</m:t>
                        </m:r>
                      </m:sub>
                    </m:sSub>
                    <m:r>
                      <a:rPr lang="en-US" sz="1050" b="0" i="1">
                        <a:solidFill>
                          <a:srgbClr val="00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Bef>
                    <a:spcPts val="100"/>
                  </a:spcBef>
                  <a:spcAft>
                    <a:spcPts val="1000"/>
                  </a:spcAft>
                </a:pPr>
                <a:r>
                  <a:rPr lang="fr-FR" sz="1400" dirty="0">
                    <a:solidFill>
                      <a:srgbClr val="953735"/>
                    </a:solidFill>
                    <a:effectLst/>
                    <a:latin typeface="Wingdings"/>
                    <a:ea typeface="Calibri"/>
                    <a:cs typeface="Wingdings"/>
                  </a:rPr>
                  <a:t>««««««««««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5656" y="1772816"/>
                <a:ext cx="5616624" cy="41660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rme automatique 2"/>
          <p:cNvSpPr>
            <a:spLocks noChangeArrowheads="1"/>
          </p:cNvSpPr>
          <p:nvPr/>
        </p:nvSpPr>
        <p:spPr bwMode="auto">
          <a:xfrm>
            <a:off x="5868144" y="3501008"/>
            <a:ext cx="2999100" cy="2376264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137160" tIns="91440" rIns="13716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i="0" dirty="0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Always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, the </a:t>
            </a:r>
            <a:r>
              <a:rPr lang="en-US" sz="1400" b="1" i="0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slack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 and </a:t>
            </a:r>
            <a:r>
              <a:rPr lang="en-US" sz="1400" b="1" i="0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artificial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 variables are the </a:t>
            </a:r>
            <a:r>
              <a:rPr lang="en-US" sz="1400" b="1" i="0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initial basic variables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 for the simplex method</a:t>
            </a:r>
            <a:r>
              <a:rPr lang="en-US" sz="1400" b="1" i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rial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Note that the basic decision</a:t>
            </a:r>
            <a:b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variables must be ordered according to the their constraint numbers </a:t>
            </a:r>
            <a: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,to avoid cycle in case of degeneracy.</a:t>
            </a:r>
            <a: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</a:br>
            <a:endParaRPr lang="fr-FR" sz="1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 i="1" dirty="0">
                <a:solidFill>
                  <a:srgbClr val="595959"/>
                </a:solidFill>
                <a:effectLst/>
                <a:latin typeface="Cambria"/>
                <a:ea typeface="Times New Roman"/>
                <a:cs typeface="Times New Roman"/>
              </a:rPr>
              <a:t> </a:t>
            </a:r>
            <a:endParaRPr lang="fr-FR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9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802335" y="4221088"/>
            <a:ext cx="2034226" cy="648072"/>
          </a:xfrm>
          <a:prstGeom prst="homePlate">
            <a:avLst>
              <a:gd name="adj" fmla="val 696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Now , we have a linear programming model in its artificial standard form ASF :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2754854" y="1484784"/>
                <a:ext cx="3384376" cy="1800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Subject 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4854" y="1484784"/>
                <a:ext cx="3384376" cy="1800200"/>
              </a:xfrm>
              <a:prstGeom prst="rect">
                <a:avLst/>
              </a:prstGeom>
              <a:blipFill rotWithShape="1">
                <a:blip r:embed="rId2"/>
                <a:stretch>
                  <a:fillRect l="-1622" t="-339" b="-10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4860032" y="2151767"/>
                <a:ext cx="3709035" cy="845185"/>
              </a:xfrm>
              <a:prstGeom prst="rect">
                <a:avLst/>
              </a:prstGeom>
              <a:solidFill>
                <a:srgbClr val="A7BFDE">
                  <a:alpha val="20000"/>
                </a:srgbClr>
              </a:solidFill>
              <a:effectLst>
                <a:outerShdw dist="359659" dir="18728256" sx="100100" sy="100100" algn="ctr" rotWithShape="0">
                  <a:srgbClr val="D4CFB3">
                    <a:alpha val="5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365760" tIns="91440" rIns="182880" bIns="36576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How</a:t>
                </a:r>
                <a:r>
                  <a:rPr lang="en-US" sz="1200" b="1" dirty="0">
                    <a:effectLst/>
                    <a:latin typeface="Calibri"/>
                    <a:ea typeface="Calibri"/>
                    <a:cs typeface="Arial"/>
                  </a:rPr>
                  <a:t> to get rid of the artificial variables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𝑿</m:t>
                        </m:r>
                      </m:e>
                      <m:sub>
                        <m:r>
                          <a:rPr lang="en-US" sz="12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fr-FR" sz="1200" b="1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r>
                  <a:rPr lang="en-US" sz="2800" b="1" i="1" dirty="0">
                    <a:solidFill>
                      <a:srgbClr val="FF0000"/>
                    </a:solidFill>
                    <a:effectLst/>
                    <a:latin typeface="Calibri"/>
                    <a:ea typeface="Times New Roman"/>
                    <a:cs typeface="Arial"/>
                  </a:rPr>
                  <a:t>?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i="1" dirty="0">
                    <a:solidFill>
                      <a:srgbClr val="1F497D"/>
                    </a:solidFill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2" y="2151767"/>
                <a:ext cx="3709035" cy="8451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dist="359659" dir="18728256" sx="100100" sy="100100" algn="ctr" rotWithShape="0">
                  <a:srgbClr val="D4CFB3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827584" y="431429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SOLUTIONS 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8" name="Virage 7"/>
          <p:cNvSpPr/>
          <p:nvPr/>
        </p:nvSpPr>
        <p:spPr>
          <a:xfrm>
            <a:off x="3347864" y="4005064"/>
            <a:ext cx="1440160" cy="648072"/>
          </a:xfrm>
          <a:prstGeom prst="bentArrow">
            <a:avLst>
              <a:gd name="adj1" fmla="val 21335"/>
              <a:gd name="adj2" fmla="val 24084"/>
              <a:gd name="adj3" fmla="val 50000"/>
              <a:gd name="adj4" fmla="val 8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Virage 9"/>
          <p:cNvSpPr/>
          <p:nvPr/>
        </p:nvSpPr>
        <p:spPr>
          <a:xfrm flipV="1">
            <a:off x="3347864" y="4653136"/>
            <a:ext cx="1440160" cy="648072"/>
          </a:xfrm>
          <a:prstGeom prst="bentArrow">
            <a:avLst>
              <a:gd name="adj1" fmla="val 21335"/>
              <a:gd name="adj2" fmla="val 24084"/>
              <a:gd name="adj3" fmla="val 50000"/>
              <a:gd name="adj4" fmla="val 8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7" y="3914472"/>
            <a:ext cx="35650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THE TWO-PHASE METHOD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4048" y="4922584"/>
            <a:ext cx="35650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THE </a:t>
            </a:r>
            <a:r>
              <a:rPr lang="fr-FR" sz="2400" b="1" dirty="0" err="1" smtClean="0">
                <a:solidFill>
                  <a:srgbClr val="C00000"/>
                </a:solidFill>
              </a:rPr>
              <a:t>big</a:t>
            </a:r>
            <a:r>
              <a:rPr lang="fr-FR" sz="2400" b="1" dirty="0" smtClean="0">
                <a:solidFill>
                  <a:srgbClr val="C00000"/>
                </a:solidFill>
              </a:rPr>
              <a:t>-M METHOD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01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  <p:bldP spid="4" grpId="0" animBg="1"/>
      <p:bldP spid="5" grpId="0" animBg="1"/>
      <p:bldP spid="6" grpId="0"/>
      <p:bldP spid="8" grpId="0" animBg="1"/>
      <p:bldP spid="10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TWO-PHASE METHOD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4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‘’ minimize </a:t>
            </a:r>
            <a:r>
              <a:rPr lang="en-US" dirty="0"/>
              <a:t>the sum of the artificial variables</a:t>
            </a:r>
            <a:r>
              <a:rPr lang="en-US" dirty="0"/>
              <a:t> </a:t>
            </a:r>
            <a:r>
              <a:rPr lang="en-US" dirty="0" smtClean="0"/>
              <a:t>‘’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899592" y="1844824"/>
                <a:ext cx="2520280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latin typeface="Calibri"/>
                    <a:ea typeface="Calibri"/>
                    <a:cs typeface="Arial"/>
                  </a:rPr>
                  <a:t>ASF of the model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Subject 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1844824"/>
                <a:ext cx="2520280" cy="2204349"/>
              </a:xfrm>
              <a:prstGeom prst="rect">
                <a:avLst/>
              </a:prstGeom>
              <a:blipFill rotWithShape="1">
                <a:blip r:embed="rId2"/>
                <a:stretch>
                  <a:fillRect l="-2179" t="-277" b="-2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 de texte 2"/>
              <p:cNvSpPr txBox="1">
                <a:spLocks noChangeArrowheads="1"/>
              </p:cNvSpPr>
              <p:nvPr/>
            </p:nvSpPr>
            <p:spPr bwMode="auto">
              <a:xfrm>
                <a:off x="3923928" y="1844824"/>
                <a:ext cx="2088232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latin typeface="Calibri"/>
                    <a:ea typeface="Calibri"/>
                    <a:cs typeface="Arial"/>
                  </a:rPr>
                  <a:t>Phase 1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min</a:t>
                </a: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 w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</m:oMath>
                </a14:m>
                <a:endParaRPr lang="en-US" dirty="0" smtClean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Subject </a:t>
                </a: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5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1844824"/>
                <a:ext cx="2088232" cy="2204349"/>
              </a:xfrm>
              <a:prstGeom prst="rect">
                <a:avLst/>
              </a:prstGeom>
              <a:blipFill rotWithShape="1">
                <a:blip r:embed="rId3"/>
                <a:stretch>
                  <a:fillRect l="-2632" t="-277" b="-2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èche droite 5"/>
          <p:cNvSpPr/>
          <p:nvPr/>
        </p:nvSpPr>
        <p:spPr>
          <a:xfrm>
            <a:off x="3009685" y="2946998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Virage 6"/>
          <p:cNvSpPr/>
          <p:nvPr/>
        </p:nvSpPr>
        <p:spPr>
          <a:xfrm>
            <a:off x="5796136" y="2298926"/>
            <a:ext cx="864096" cy="648072"/>
          </a:xfrm>
          <a:prstGeom prst="bentArrow">
            <a:avLst>
              <a:gd name="adj1" fmla="val 21335"/>
              <a:gd name="adj2" fmla="val 24084"/>
              <a:gd name="adj3" fmla="val 50000"/>
              <a:gd name="adj4" fmla="val 8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Virage 7"/>
          <p:cNvSpPr/>
          <p:nvPr/>
        </p:nvSpPr>
        <p:spPr>
          <a:xfrm flipV="1">
            <a:off x="5796136" y="2946998"/>
            <a:ext cx="864096" cy="648072"/>
          </a:xfrm>
          <a:prstGeom prst="bentArrow">
            <a:avLst>
              <a:gd name="adj1" fmla="val 21335"/>
              <a:gd name="adj2" fmla="val 24084"/>
              <a:gd name="adj3" fmla="val 50000"/>
              <a:gd name="adj4" fmla="val 8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6804248" y="1988840"/>
                <a:ext cx="2160240" cy="9581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At the optimality, </a:t>
                </a:r>
                <a:r>
                  <a:rPr lang="en-US" sz="1200" dirty="0">
                    <a:solidFill>
                      <a:srgbClr val="FF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𝑿</m:t>
                        </m:r>
                      </m:e>
                      <m:sub>
                        <m:r>
                          <a:rPr lang="en-US" sz="11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𝒂</m:t>
                        </m:r>
                      </m:sub>
                    </m:sSub>
                    <m:r>
                      <a:rPr lang="en-US" sz="11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≠</m:t>
                    </m:r>
                    <m:r>
                      <a:rPr lang="fr-FR" sz="11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𝟎</m:t>
                    </m:r>
                    <m:r>
                      <a:rPr lang="fr-FR" sz="11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</m:oMath>
                </a14:m>
                <a:r>
                  <a:rPr lang="fr-FR" sz="1100" b="1" dirty="0">
                    <a:solidFill>
                      <a:srgbClr val="FF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then we have </a:t>
                </a:r>
                <a:r>
                  <a:rPr lang="en-US" sz="1200" b="1" dirty="0">
                    <a:solidFill>
                      <a:srgbClr val="FF0000"/>
                    </a:solidFill>
                    <a:effectLst/>
                    <a:latin typeface="TimesNewRomanPS-BoldMT"/>
                    <a:ea typeface="Calibri"/>
                    <a:cs typeface="Arial"/>
                  </a:rPr>
                  <a:t>infeasible solution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for the original</a:t>
                </a:r>
                <a:r>
                  <a:rPr lang="en-US" sz="1100" dirty="0">
                    <a:solidFill>
                      <a:srgbClr val="00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model &gt;&gt;&gt;  </a:t>
                </a:r>
                <a:r>
                  <a:rPr lang="en-US" sz="1200" dirty="0">
                    <a:solidFill>
                      <a:srgbClr val="FF0000"/>
                    </a:solidFill>
                    <a:effectLst/>
                    <a:latin typeface="TimesNewRomanPSMT"/>
                    <a:ea typeface="Calibri"/>
                    <a:cs typeface="Arial"/>
                  </a:rPr>
                  <a:t>STOP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9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4248" y="1988840"/>
                <a:ext cx="2160240" cy="9581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 de texte 2"/>
          <p:cNvSpPr txBox="1">
            <a:spLocks noChangeArrowheads="1"/>
          </p:cNvSpPr>
          <p:nvPr/>
        </p:nvSpPr>
        <p:spPr bwMode="auto">
          <a:xfrm>
            <a:off x="6804248" y="3271034"/>
            <a:ext cx="2160240" cy="5170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Otherwise  pass to the </a:t>
            </a:r>
            <a:r>
              <a:rPr lang="en-US" sz="1200" dirty="0" smtClean="0">
                <a:solidFill>
                  <a:srgbClr val="FF0000"/>
                </a:solidFill>
                <a:effectLst/>
                <a:latin typeface="TimesNewRomanPSMT"/>
                <a:ea typeface="Calibri"/>
                <a:cs typeface="Arial"/>
              </a:rPr>
              <a:t>Phase 2.</a:t>
            </a:r>
            <a:endParaRPr lang="fr-FR" sz="1200" dirty="0">
              <a:solidFill>
                <a:srgbClr val="000000"/>
              </a:solidFill>
              <a:latin typeface="TimesNewRomanPSMT"/>
              <a:ea typeface="Calibri"/>
              <a:cs typeface="Arial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009685" y="5082363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3923928" y="4320995"/>
                <a:ext cx="2880320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latin typeface="Calibri"/>
                    <a:ea typeface="Calibri"/>
                    <a:cs typeface="Arial"/>
                  </a:rPr>
                  <a:t>Phase 2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a typeface="Calibri"/>
                    <a:cs typeface="Arial"/>
                  </a:rPr>
                  <a:t>Max/ min z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𝑁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𝑁</m:t>
                        </m:r>
                      </m:sub>
                    </m:sSub>
                  </m:oMath>
                </a14:m>
                <a:endParaRPr lang="en-US" dirty="0" smtClean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Subject </a:t>
                </a: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𝐵</m:t>
                          </m:r>
                        </m:sub>
                      </m:sSub>
                      <m:r>
                        <a:rPr lang="en-US" i="1"/>
                        <m:t>+</m:t>
                      </m:r>
                      <m:sSup>
                        <m:sSupPr>
                          <m:ctrlPr>
                            <a:rPr lang="fr-FR" i="1"/>
                          </m:ctrlPr>
                        </m:sSupPr>
                        <m:e>
                          <m:r>
                            <a:rPr lang="en-US" i="1"/>
                            <m:t>𝐵</m:t>
                          </m:r>
                        </m:e>
                        <m:sup>
                          <m:r>
                            <a:rPr lang="en-US" i="1"/>
                            <m:t>−1</m:t>
                          </m:r>
                        </m:sup>
                      </m:sSup>
                      <m:r>
                        <a:rPr lang="en-US" i="1"/>
                        <m:t>𝑁</m:t>
                      </m:r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𝑁</m:t>
                          </m:r>
                        </m:sub>
                      </m:sSub>
                      <m:r>
                        <a:rPr lang="en-US" i="1"/>
                        <m:t> </m:t>
                      </m:r>
                      <m:r>
                        <a:rPr lang="en-US"/>
                        <m:t>=</m:t>
                      </m:r>
                      <m:sSup>
                        <m:sSupPr>
                          <m:ctrlPr>
                            <a:rPr lang="fr-FR" i="1"/>
                          </m:ctrlPr>
                        </m:sSupPr>
                        <m:e>
                          <m:r>
                            <a:rPr lang="en-US" i="1"/>
                            <m:t>𝐵</m:t>
                          </m:r>
                        </m:e>
                        <m:sup>
                          <m:r>
                            <a:rPr lang="en-US" i="1"/>
                            <m:t>−1</m:t>
                          </m:r>
                        </m:sup>
                      </m:sSup>
                      <m:r>
                        <a:rPr lang="en-US" i="1"/>
                        <m:t> </m:t>
                      </m:r>
                      <m:r>
                        <m:rPr>
                          <m:sty m:val="p"/>
                        </m:rPr>
                        <a:rPr lang="en-US"/>
                        <m:t>b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libri"/>
                            <a:cs typeface="Arial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𝑁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2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4320995"/>
                <a:ext cx="2880320" cy="2204349"/>
              </a:xfrm>
              <a:prstGeom prst="rect">
                <a:avLst/>
              </a:prstGeom>
              <a:blipFill rotWithShape="1">
                <a:blip r:embed="rId5"/>
                <a:stretch>
                  <a:fillRect l="-1907" t="-277" b="-387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orme automatique 2"/>
          <p:cNvSpPr>
            <a:spLocks noChangeArrowheads="1"/>
          </p:cNvSpPr>
          <p:nvPr/>
        </p:nvSpPr>
        <p:spPr bwMode="auto">
          <a:xfrm>
            <a:off x="386345" y="4235037"/>
            <a:ext cx="2457463" cy="2376264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137160" tIns="91440" rIns="13716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latin typeface="TimesNewRomanPSMT"/>
                <a:ea typeface="Calibri"/>
                <a:cs typeface="Arial"/>
              </a:rPr>
              <a:t>Phase 2</a:t>
            </a:r>
            <a:r>
              <a:rPr lang="en-US" sz="1200" dirty="0" smtClean="0">
                <a:solidFill>
                  <a:srgbClr val="FF0000"/>
                </a:solidFill>
                <a:latin typeface="TimesNewRomanPSMT"/>
                <a:ea typeface="Calibri"/>
                <a:cs typeface="Arial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latin typeface="TimesNewRomanPSMT"/>
                <a:ea typeface="Calibri"/>
                <a:cs typeface="Arial"/>
              </a:rPr>
              <a:t>Change </a:t>
            </a:r>
            <a:r>
              <a:rPr lang="en-US" sz="1200" dirty="0">
                <a:solidFill>
                  <a:srgbClr val="000000"/>
                </a:solidFill>
                <a:latin typeface="TimesNewRomanPSMT"/>
                <a:ea typeface="Calibri"/>
                <a:cs typeface="Arial"/>
              </a:rPr>
              <a:t>the objective row of the last Simplex Table in the Phase 1. Clean the W row and enter the Z row. If there are basic variables with </a:t>
            </a:r>
            <a:r>
              <a:rPr lang="en-US" sz="1200" dirty="0" err="1">
                <a:solidFill>
                  <a:srgbClr val="000000"/>
                </a:solidFill>
                <a:latin typeface="TimesNewRomanPSMT"/>
                <a:ea typeface="Calibri"/>
                <a:cs typeface="Arial"/>
              </a:rPr>
              <a:t>ZCi</a:t>
            </a:r>
            <a:r>
              <a:rPr lang="en-US" sz="1200" dirty="0">
                <a:solidFill>
                  <a:srgbClr val="000000"/>
                </a:solidFill>
                <a:latin typeface="TimesNewRomanPSMT"/>
                <a:ea typeface="Calibri"/>
                <a:cs typeface="Arial"/>
              </a:rPr>
              <a:t> ≠ 0 coefficients make them zero by the row operations. Then apply the Simplex algorithm and search the OS</a:t>
            </a:r>
            <a:br>
              <a:rPr lang="en-US" sz="1200" dirty="0">
                <a:solidFill>
                  <a:srgbClr val="000000"/>
                </a:solidFill>
                <a:latin typeface="TimesNewRomanPSMT"/>
                <a:ea typeface="Calibri"/>
                <a:cs typeface="Arial"/>
              </a:rPr>
            </a:br>
            <a:r>
              <a:rPr lang="en-US" sz="1200" i="1" dirty="0">
                <a:solidFill>
                  <a:srgbClr val="595959"/>
                </a:solidFill>
                <a:effectLst/>
                <a:latin typeface="Cambria"/>
                <a:ea typeface="Times New Roman"/>
                <a:cs typeface="Times New Roman"/>
              </a:rPr>
              <a:t> </a:t>
            </a:r>
            <a:endParaRPr lang="fr-FR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674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Example 4.3 page 142 (feasible solution)</a:t>
            </a:r>
            <a:endParaRPr lang="fr-FR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539552" y="1196752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Original form : 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200" dirty="0" smtClean="0">
                    <a:effectLst/>
                    <a:latin typeface="Calibri"/>
                    <a:ea typeface="Calibri"/>
                    <a:cs typeface="Arial"/>
                  </a:rPr>
                  <a:t>min </a:t>
                </a:r>
                <a:r>
                  <a:rPr lang="fr-FR" sz="1200" dirty="0">
                    <a:effectLst/>
                    <a:latin typeface="Calibri"/>
                    <a:ea typeface="Calibri"/>
                    <a:cs typeface="Arial"/>
                  </a:rPr>
                  <a:t>z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−2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S.to :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≥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2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−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≥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1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   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≤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3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,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≥0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 smtClean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1196752"/>
                <a:ext cx="2284730" cy="23406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 de texte 2"/>
              <p:cNvSpPr txBox="1">
                <a:spLocks noChangeArrowheads="1"/>
              </p:cNvSpPr>
              <p:nvPr/>
            </p:nvSpPr>
            <p:spPr bwMode="auto">
              <a:xfrm>
                <a:off x="3944957" y="1196752"/>
                <a:ext cx="4371459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ASF : 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 smtClean="0">
                    <a:effectLst/>
                    <a:latin typeface="Calibri"/>
                    <a:ea typeface="Calibri"/>
                    <a:cs typeface="Arial"/>
                  </a:rPr>
                  <a:t>min </a:t>
                </a:r>
                <a:r>
                  <a:rPr lang="en-US" sz="1200" dirty="0">
                    <a:effectLst/>
                    <a:latin typeface="Calibri"/>
                    <a:ea typeface="Calibri"/>
                    <a:cs typeface="Arial"/>
                  </a:rPr>
                  <a:t>z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−2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S.to :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   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6  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2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𝑠𝑢𝑟𝑝𝑙𝑢𝑠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1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𝑎𝑟𝑡𝑖𝑓𝑖𝑐𝑖𝑎𝑙𝑠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3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𝑠𝑙𝑎𝑐𝑘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≥0,  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𝑖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=1,2,3,4,5,6,7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</a:p>
            </p:txBody>
          </p:sp>
        </mc:Choice>
        <mc:Fallback>
          <p:sp>
            <p:nvSpPr>
              <p:cNvPr id="5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4957" y="1196752"/>
                <a:ext cx="4371459" cy="2340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èche droite 5"/>
          <p:cNvSpPr/>
          <p:nvPr/>
        </p:nvSpPr>
        <p:spPr>
          <a:xfrm>
            <a:off x="3131840" y="2311110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115616" y="4653136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 de texte 2"/>
              <p:cNvSpPr txBox="1">
                <a:spLocks noChangeArrowheads="1"/>
              </p:cNvSpPr>
              <p:nvPr/>
            </p:nvSpPr>
            <p:spPr bwMode="auto">
              <a:xfrm>
                <a:off x="2411760" y="4005064"/>
                <a:ext cx="4371459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 smtClean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Phase 1</a:t>
                </a:r>
                <a:r>
                  <a:rPr lang="en-US" sz="12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 : 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 smtClean="0">
                    <a:effectLst/>
                    <a:latin typeface="Calibri"/>
                    <a:ea typeface="Calibri"/>
                    <a:cs typeface="Arial"/>
                  </a:rPr>
                  <a:t>min w =</a:t>
                </a:r>
                <a:r>
                  <a:rPr lang="fr-FR" sz="1200" dirty="0">
                    <a:ea typeface="Calibri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/>
                            <a:ea typeface="Calibri"/>
                            <a:cs typeface="Aria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200" dirty="0" smtClean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:r>
                  <a:rPr lang="en-US" sz="1200" dirty="0">
                    <a:effectLst/>
                    <a:latin typeface="Calibri"/>
                    <a:ea typeface="Calibri"/>
                    <a:cs typeface="Arial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</m:t>
                        </m:r>
                      </m:sub>
                    </m:sSub>
                    <m:r>
                      <a:rPr lang="en-US" sz="1200" b="0" i="1" smtClean="0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S.to :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   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6  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2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𝑠𝑢𝑟𝑝𝑙𝑢𝑠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1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𝑎𝑟𝑡𝑖𝑓𝑖𝑐𝑖𝑎𝑙𝑠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3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𝑠𝑙𝑎𝑐𝑘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≥0,  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𝑖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=1,2,3,4,5,6,7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</a:p>
            </p:txBody>
          </p:sp>
        </mc:Choice>
        <mc:Fallback>
          <p:sp>
            <p:nvSpPr>
              <p:cNvPr id="8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4005064"/>
                <a:ext cx="4371459" cy="2340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4970"/>
            <a:ext cx="6048672" cy="55115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64156"/>
            <a:ext cx="3251156" cy="248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5566"/>
            <a:ext cx="6337563" cy="554371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724128" y="5282499"/>
            <a:ext cx="28083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optimal </a:t>
            </a:r>
            <a:r>
              <a:rPr lang="en-US" dirty="0" smtClean="0"/>
              <a:t>solution </a:t>
            </a:r>
            <a:r>
              <a:rPr lang="en-US" dirty="0"/>
              <a:t>(0, 3)</a:t>
            </a:r>
            <a:r>
              <a:rPr lang="en-US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50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fr-F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big</a:t>
            </a: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-M </a:t>
            </a:r>
            <a:r>
              <a:rPr lang="fr-F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METHOD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9208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‘’</a:t>
            </a:r>
            <a:r>
              <a:rPr lang="en-US" sz="2800" dirty="0" smtClean="0"/>
              <a:t> </a:t>
            </a:r>
            <a:r>
              <a:rPr lang="en-US" sz="1800" dirty="0" err="1" smtClean="0"/>
              <a:t>Punishement</a:t>
            </a:r>
            <a:r>
              <a:rPr lang="en-US" sz="1800" dirty="0" smtClean="0"/>
              <a:t> of </a:t>
            </a:r>
            <a:r>
              <a:rPr lang="en-US" sz="1800" dirty="0" err="1" smtClean="0"/>
              <a:t>artificals</a:t>
            </a:r>
            <a:r>
              <a:rPr lang="en-US" sz="1800" dirty="0" smtClean="0"/>
              <a:t> :Assign coefficients for the artificial variables in the original objective function in such away as to make their presence in the basis at a positive level very unattractive from the objective function point of view  ‘’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fr-F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323528" y="2636912"/>
                <a:ext cx="2520280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latin typeface="Calibri"/>
                    <a:ea typeface="Calibri"/>
                    <a:cs typeface="Arial"/>
                  </a:rPr>
                  <a:t>ASF of the model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solidFill>
                      <a:srgbClr val="FF0000"/>
                    </a:solidFill>
                    <a:latin typeface="Calibri"/>
                    <a:ea typeface="Calibri"/>
                    <a:cs typeface="Arial"/>
                  </a:rPr>
                  <a:t>M</a:t>
                </a:r>
                <a:r>
                  <a:rPr lang="en-US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in</a:t>
                </a: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 z = CX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Subject 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2636912"/>
                <a:ext cx="2520280" cy="2204349"/>
              </a:xfrm>
              <a:prstGeom prst="rect">
                <a:avLst/>
              </a:prstGeom>
              <a:blipFill rotWithShape="1">
                <a:blip r:embed="rId2"/>
                <a:stretch>
                  <a:fillRect l="-1932" t="-277" b="-2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 de texte 2"/>
              <p:cNvSpPr txBox="1">
                <a:spLocks noChangeArrowheads="1"/>
              </p:cNvSpPr>
              <p:nvPr/>
            </p:nvSpPr>
            <p:spPr bwMode="auto">
              <a:xfrm>
                <a:off x="2483768" y="2636912"/>
                <a:ext cx="2160240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ea typeface="Calibri"/>
                    <a:cs typeface="Arial"/>
                  </a:rPr>
                  <a:t>Big-M model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Min</a:t>
                </a: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 z = CX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Subject 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6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2636912"/>
                <a:ext cx="2160240" cy="2204349"/>
              </a:xfrm>
              <a:prstGeom prst="rect">
                <a:avLst/>
              </a:prstGeom>
              <a:blipFill rotWithShape="1">
                <a:blip r:embed="rId3"/>
                <a:stretch>
                  <a:fillRect l="-2254" t="-277" b="-2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 droite 6"/>
          <p:cNvSpPr/>
          <p:nvPr/>
        </p:nvSpPr>
        <p:spPr>
          <a:xfrm>
            <a:off x="1907704" y="3645024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2492896"/>
            <a:ext cx="4392488" cy="244827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4788024" y="2636912"/>
                <a:ext cx="2520280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latin typeface="Calibri"/>
                    <a:ea typeface="Calibri"/>
                    <a:cs typeface="Arial"/>
                  </a:rPr>
                  <a:t>ASF of the model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solidFill>
                      <a:srgbClr val="FF0000"/>
                    </a:solidFill>
                    <a:latin typeface="Calibri"/>
                    <a:ea typeface="Calibri"/>
                    <a:cs typeface="Arial"/>
                  </a:rPr>
                  <a:t>Max</a:t>
                </a: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 z = CX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Subject 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0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8024" y="2636912"/>
                <a:ext cx="2520280" cy="2204349"/>
              </a:xfrm>
              <a:prstGeom prst="rect">
                <a:avLst/>
              </a:prstGeom>
              <a:blipFill rotWithShape="1">
                <a:blip r:embed="rId4"/>
                <a:stretch>
                  <a:fillRect l="-1932" t="-277" b="-2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èche droite 10"/>
          <p:cNvSpPr/>
          <p:nvPr/>
        </p:nvSpPr>
        <p:spPr>
          <a:xfrm>
            <a:off x="6388678" y="3645024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6876256" y="2636912"/>
                <a:ext cx="2160240" cy="22043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 smtClean="0">
                    <a:solidFill>
                      <a:srgbClr val="C00000"/>
                    </a:solidFill>
                    <a:ea typeface="Calibri"/>
                    <a:cs typeface="Arial"/>
                  </a:rPr>
                  <a:t>Big-M model :</a:t>
                </a:r>
                <a:endParaRPr lang="en-US" b="1" dirty="0" smtClean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Max</a:t>
                </a:r>
                <a:r>
                  <a:rPr lang="en-US" dirty="0" smtClean="0">
                    <a:effectLst/>
                    <a:latin typeface="Calibri"/>
                    <a:ea typeface="Calibri"/>
                    <a:cs typeface="Arial"/>
                  </a:rPr>
                  <a:t> z = CX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Subject to :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𝑎</m:t>
                          </m:r>
                        </m:sub>
                      </m:sSub>
                      <m:r>
                        <a:rPr lang="en-US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𝑎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2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6256" y="2636912"/>
                <a:ext cx="2160240" cy="2204349"/>
              </a:xfrm>
              <a:prstGeom prst="rect">
                <a:avLst/>
              </a:prstGeom>
              <a:blipFill rotWithShape="1">
                <a:blip r:embed="rId5"/>
                <a:stretch>
                  <a:fillRect l="-2542" t="-277" b="-2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à coins arrondis 8"/>
          <p:cNvSpPr/>
          <p:nvPr/>
        </p:nvSpPr>
        <p:spPr>
          <a:xfrm>
            <a:off x="4644008" y="2492896"/>
            <a:ext cx="4392488" cy="244827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23528" y="5129316"/>
            <a:ext cx="842493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- If </a:t>
            </a:r>
            <a:r>
              <a:rPr lang="en-US" sz="1600" dirty="0"/>
              <a:t>at the OS, some </a:t>
            </a:r>
            <a:r>
              <a:rPr lang="en-US" sz="1600" dirty="0" err="1"/>
              <a:t>artificials</a:t>
            </a:r>
            <a:r>
              <a:rPr lang="en-US" sz="1600" dirty="0"/>
              <a:t> remain in the basic </a:t>
            </a:r>
            <a:r>
              <a:rPr lang="fr-FR" sz="1600" dirty="0"/>
              <a:t> </a:t>
            </a:r>
            <a:r>
              <a:rPr lang="en-US" sz="1600" dirty="0" smtClean="0">
                <a:effectLst/>
              </a:rPr>
              <a:t>variables </a:t>
            </a:r>
            <a:r>
              <a:rPr lang="en-US" sz="1600" dirty="0">
                <a:effectLst/>
              </a:rPr>
              <a:t>, then the original problem </a:t>
            </a:r>
            <a:r>
              <a:rPr lang="en-US" sz="1600" dirty="0" smtClean="0">
                <a:effectLst/>
              </a:rPr>
              <a:t>is infeasible</a:t>
            </a:r>
            <a:r>
              <a:rPr lang="en-US" sz="1600" dirty="0">
                <a:effectLst/>
              </a:rPr>
              <a:t>.</a:t>
            </a:r>
            <a:r>
              <a:rPr lang="fr-FR" sz="1600" dirty="0">
                <a:effectLst/>
              </a:rPr>
              <a:t> </a:t>
            </a:r>
            <a:endParaRPr lang="fr-FR" sz="1600" dirty="0" smtClean="0">
              <a:effectLst/>
            </a:endParaRPr>
          </a:p>
          <a:p>
            <a:r>
              <a:rPr lang="en-US" sz="1600" dirty="0" smtClean="0"/>
              <a:t>- If </a:t>
            </a:r>
            <a:r>
              <a:rPr lang="en-US" sz="1600" dirty="0"/>
              <a:t>at a BFS all the </a:t>
            </a:r>
            <a:r>
              <a:rPr lang="en-US" sz="1600" dirty="0" err="1"/>
              <a:t>artificials</a:t>
            </a:r>
            <a:r>
              <a:rPr lang="en-US" sz="1600" dirty="0"/>
              <a:t> are </a:t>
            </a:r>
            <a:r>
              <a:rPr lang="en-US" sz="1600" dirty="0" err="1"/>
              <a:t>nonbasic</a:t>
            </a:r>
            <a:r>
              <a:rPr lang="en-US" sz="1600" dirty="0"/>
              <a:t>, but there is an entering variable</a:t>
            </a:r>
            <a:r>
              <a:rPr lang="en-US" sz="1600" dirty="0" smtClean="0"/>
              <a:t>, and </a:t>
            </a:r>
            <a:r>
              <a:rPr lang="en-US" sz="1600" dirty="0"/>
              <a:t>no leaving variable is available , so the original problem is unbounded.</a:t>
            </a: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0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9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Example 4.6 page 153</a:t>
            </a:r>
            <a:endParaRPr lang="fr-FR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539552" y="1592446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Original form : 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200" dirty="0" smtClean="0">
                    <a:effectLst/>
                    <a:latin typeface="Calibri"/>
                    <a:ea typeface="Calibri"/>
                    <a:cs typeface="Arial"/>
                  </a:rPr>
                  <a:t>min </a:t>
                </a:r>
                <a:r>
                  <a:rPr lang="fr-FR" sz="1200" dirty="0">
                    <a:effectLst/>
                    <a:latin typeface="Calibri"/>
                    <a:ea typeface="Calibri"/>
                    <a:cs typeface="Arial"/>
                  </a:rPr>
                  <a:t>z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−2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S.to :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≥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2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−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≥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1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   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≤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3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,</m:t>
                      </m:r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≥0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 smtClean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1592446"/>
                <a:ext cx="2284730" cy="23406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 de texte 2"/>
              <p:cNvSpPr txBox="1">
                <a:spLocks noChangeArrowheads="1"/>
              </p:cNvSpPr>
              <p:nvPr/>
            </p:nvSpPr>
            <p:spPr bwMode="auto">
              <a:xfrm>
                <a:off x="3995936" y="1592446"/>
                <a:ext cx="4371459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ASF : 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 smtClean="0">
                    <a:effectLst/>
                    <a:latin typeface="Calibri"/>
                    <a:ea typeface="Calibri"/>
                    <a:cs typeface="Arial"/>
                  </a:rPr>
                  <a:t>min </a:t>
                </a:r>
                <a:r>
                  <a:rPr lang="en-US" sz="1200" dirty="0">
                    <a:effectLst/>
                    <a:latin typeface="Calibri"/>
                    <a:ea typeface="Calibri"/>
                    <a:cs typeface="Arial"/>
                  </a:rPr>
                  <a:t>z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−2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S.to :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   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6  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2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𝑠𝑢𝑟𝑝𝑙𝑢𝑠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1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𝑎𝑟𝑡𝑖𝑓𝑖𝑐𝑖𝑎𝑙𝑠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3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𝑠𝑙𝑎𝑐𝑘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≥0,  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𝑖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=1,2,3,4,5,6,7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</a:p>
            </p:txBody>
          </p:sp>
        </mc:Choice>
        <mc:Fallback>
          <p:sp>
            <p:nvSpPr>
              <p:cNvPr id="5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1592446"/>
                <a:ext cx="4371459" cy="2340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 de texte 2"/>
              <p:cNvSpPr txBox="1">
                <a:spLocks noChangeArrowheads="1"/>
              </p:cNvSpPr>
              <p:nvPr/>
            </p:nvSpPr>
            <p:spPr bwMode="auto">
              <a:xfrm>
                <a:off x="2288773" y="4184734"/>
                <a:ext cx="4371459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dirty="0" smtClean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Big-M model </a:t>
                </a:r>
                <a:r>
                  <a:rPr lang="en-US" sz="12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 : 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 smtClean="0">
                    <a:effectLst/>
                    <a:latin typeface="Calibri"/>
                    <a:ea typeface="Calibri"/>
                    <a:cs typeface="Arial"/>
                  </a:rPr>
                  <a:t>min z =</a:t>
                </a:r>
                <a:r>
                  <a:rPr lang="fr-FR" sz="1200" dirty="0">
                    <a:ea typeface="Calibri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latin typeface="Cambria Math"/>
                        <a:ea typeface="Calibri"/>
                        <a:cs typeface="Arial"/>
                      </a:rPr>
                      <m:t>−2</m:t>
                    </m:r>
                    <m:sSub>
                      <m:sSubPr>
                        <m:ctrlPr>
                          <a:rPr lang="fr-FR" sz="1200" i="1"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 smtClean="0">
                    <a:effectLst/>
                    <a:latin typeface="Calibri"/>
                    <a:ea typeface="Calibri"/>
                    <a:cs typeface="Arial"/>
                  </a:rPr>
                  <a:t>  </a:t>
                </a:r>
                <a:r>
                  <a:rPr lang="en-US" sz="1400" b="1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𝑴</m:t>
                        </m:r>
                        <m:r>
                          <a:rPr lang="en-US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𝒙</m:t>
                        </m:r>
                      </m:e>
                      <m:sub>
                        <m:r>
                          <a:rPr lang="en-US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𝟔</m:t>
                        </m:r>
                      </m:sub>
                    </m:sSub>
                    <m:r>
                      <a:rPr lang="en-US" sz="1400" b="1" i="1">
                        <a:solidFill>
                          <a:srgbClr val="FF0000"/>
                        </a:solidFill>
                        <a:latin typeface="Cambria Math"/>
                        <a:ea typeface="Calibri"/>
                        <a:cs typeface="Arial"/>
                      </a:rPr>
                      <m:t>+</m:t>
                    </m:r>
                    <m:r>
                      <a:rPr lang="en-US" sz="1400" b="1" i="1">
                        <a:solidFill>
                          <a:srgbClr val="FF0000"/>
                        </a:solidFill>
                        <a:latin typeface="Cambria Math"/>
                        <a:ea typeface="Calibri"/>
                        <a:cs typeface="Arial"/>
                      </a:rPr>
                      <m:t>𝑴</m:t>
                    </m:r>
                    <m:sSub>
                      <m:sSubPr>
                        <m:ctrlPr>
                          <a:rPr lang="fr-FR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𝒙</m:t>
                        </m:r>
                      </m:e>
                      <m:sub>
                        <m:r>
                          <a:rPr lang="en-US" sz="1400" b="1" i="1">
                            <a:solidFill>
                              <a:srgbClr val="FF0000"/>
                            </a:solidFill>
                            <a:latin typeface="Cambria Math"/>
                            <a:ea typeface="Calibri"/>
                            <a:cs typeface="Arial"/>
                          </a:rPr>
                          <m:t>𝟕</m:t>
                        </m:r>
                      </m:sub>
                    </m:sSub>
                  </m:oMath>
                </a14:m>
                <a:endParaRPr lang="fr-FR" sz="1400" b="1" i="1" dirty="0">
                  <a:solidFill>
                    <a:srgbClr val="FF0000"/>
                  </a:solidFill>
                  <a:latin typeface="Cambria Math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S.to :</a:t>
                </a:r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    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6  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2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𝑠𝑢𝑟𝑝𝑙𝑢𝑠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−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4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1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6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7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𝑎𝑟𝑡𝑖𝑓𝑖𝑐𝑖𝑎𝑙𝑠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         +</m:t>
                    </m:r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                   =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3</m:t>
                    </m:r>
                  </m:oMath>
                </a14:m>
                <a:r>
                  <a:rPr lang="en-US" sz="1200" dirty="0">
                    <a:effectLst/>
                    <a:latin typeface="Calibri"/>
                    <a:ea typeface="Times New Roman"/>
                    <a:cs typeface="Arial"/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𝑠𝑙𝑎𝑐𝑘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≥0,  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𝑖</m:t>
                      </m:r>
                      <m:r>
                        <a:rPr lang="en-US" sz="1200" i="1">
                          <a:effectLst/>
                          <a:latin typeface="Cambria Math"/>
                          <a:ea typeface="Calibri"/>
                          <a:cs typeface="Arial"/>
                        </a:rPr>
                        <m:t>=1,2,3,4,5,6,7</m:t>
                      </m:r>
                    </m:oMath>
                  </m:oMathPara>
                </a14:m>
                <a:endParaRPr lang="fr-FR" sz="12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</a:p>
            </p:txBody>
          </p:sp>
        </mc:Choice>
        <mc:Fallback>
          <p:sp>
            <p:nvSpPr>
              <p:cNvPr id="6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8773" y="4184734"/>
                <a:ext cx="4371459" cy="2340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 droite 6"/>
          <p:cNvSpPr/>
          <p:nvPr/>
        </p:nvSpPr>
        <p:spPr>
          <a:xfrm>
            <a:off x="3131840" y="2762751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899592" y="5107253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3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30" y="181049"/>
            <a:ext cx="6138850" cy="648831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723059" y="5877272"/>
            <a:ext cx="28083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optimal </a:t>
            </a:r>
            <a:r>
              <a:rPr lang="en-US" dirty="0" smtClean="0"/>
              <a:t>solution </a:t>
            </a:r>
            <a:r>
              <a:rPr lang="en-US" dirty="0"/>
              <a:t>(0, 3)</a:t>
            </a:r>
            <a:r>
              <a:rPr lang="en-US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2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fr-FR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big</a:t>
            </a:r>
            <a:r>
              <a:rPr lang="fr-F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-M </a:t>
            </a: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</a:t>
            </a:r>
            <a:r>
              <a:rPr lang="fr-F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Two</a:t>
            </a: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-phases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83357"/>
                <a:ext cx="8352928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the objective function of the big-M method is simply the sum of the Phase </a:t>
                </a:r>
                <a:br>
                  <a:rPr lang="en-US" sz="2000" dirty="0"/>
                </a:br>
                <a:r>
                  <a:rPr lang="en-US" sz="2000" dirty="0"/>
                  <a:t>II objective and M times the Phase I objective of the two-phase method.</a:t>
                </a:r>
                <a:r>
                  <a:rPr lang="en-US" sz="2000" dirty="0"/>
                  <a:t> 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𝑍</m:t>
                          </m:r>
                        </m:e>
                        <m:sub>
                          <m:r>
                            <a:rPr lang="en-US" i="1"/>
                            <m:t>𝑏𝑖𝑔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𝑀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𝑧</m:t>
                      </m:r>
                      <m:r>
                        <a:rPr lang="en-US" i="1"/>
                        <m:t>+</m:t>
                      </m:r>
                      <m:r>
                        <a:rPr lang="en-US" i="1"/>
                        <m:t>𝑀</m:t>
                      </m:r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en-US" i="1"/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dirty="0"/>
                  <a:t>Consequently, </a:t>
                </a:r>
                <a:r>
                  <a:rPr lang="en-US" sz="2000" dirty="0" smtClean="0"/>
                  <a:t>the </a:t>
                </a:r>
                <a:r>
                  <a:rPr lang="en-US" sz="2000" dirty="0"/>
                  <a:t>two-phase method avoids possible </a:t>
                </a:r>
                <a:r>
                  <a:rPr lang="en-US" sz="2000" dirty="0" smtClean="0"/>
                  <a:t>round-off computational </a:t>
                </a:r>
                <a:r>
                  <a:rPr lang="en-US" sz="2000" dirty="0"/>
                  <a:t>error problems </a:t>
                </a:r>
                <a:r>
                  <a:rPr lang="en-US" sz="2000" dirty="0" smtClean="0"/>
                  <a:t>associated </a:t>
                </a:r>
                <a:r>
                  <a:rPr lang="en-US" sz="2000" dirty="0"/>
                  <a:t>with a large value of M by carrying the coefficients of M in the </a:t>
                </a:r>
                <a:r>
                  <a:rPr lang="en-US" sz="2000" dirty="0" smtClean="0"/>
                  <a:t>big-M </a:t>
                </a:r>
                <a:r>
                  <a:rPr lang="en-US" sz="2000" dirty="0"/>
                  <a:t>method separately as Phase I objective coefficients, and by carrying the other </a:t>
                </a:r>
                <a:r>
                  <a:rPr lang="en-US" sz="2000" dirty="0" smtClean="0"/>
                  <a:t>coefficients </a:t>
                </a:r>
                <a:r>
                  <a:rPr lang="en-US" sz="2000" dirty="0"/>
                  <a:t>as Phase II objective coefficients.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83357"/>
                <a:ext cx="8352928" cy="4525963"/>
              </a:xfrm>
              <a:blipFill rotWithShape="1">
                <a:blip r:embed="rId2"/>
                <a:stretch>
                  <a:fillRect l="-803" t="-1348" r="-5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65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3111103"/>
            <a:ext cx="8568952" cy="1470025"/>
          </a:xfrm>
        </p:spPr>
        <p:txBody>
          <a:bodyPr>
            <a:noAutofit/>
          </a:bodyPr>
          <a:lstStyle/>
          <a:p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CHAPTER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FOUR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STARTING SOLUTION </a:t>
            </a:r>
            <a:b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CONVERGENCE 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fr-FR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3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8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3630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         Previously, we saw that given a basic feasible solution  BFS, we can use the simplex method to obtain better basic feasible solution BFS  until we reach the optimal one ( </a:t>
            </a:r>
            <a:r>
              <a:rPr lang="en-US" sz="2400" dirty="0" smtClean="0"/>
              <a:t>or else </a:t>
            </a:r>
            <a:r>
              <a:rPr lang="en-US" sz="2400" dirty="0" err="1" smtClean="0"/>
              <a:t>unboundeness</a:t>
            </a:r>
            <a:r>
              <a:rPr lang="en-US" sz="2400" dirty="0" smtClean="0"/>
              <a:t> </a:t>
            </a:r>
            <a:r>
              <a:rPr lang="en-US" sz="2400" dirty="0" smtClean="0"/>
              <a:t>) .</a:t>
            </a:r>
          </a:p>
          <a:p>
            <a:pPr marL="0" indent="0">
              <a:buNone/>
            </a:pPr>
            <a:r>
              <a:rPr lang="en-US" sz="2400" dirty="0" smtClean="0"/>
              <a:t>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Recall that a basic feasible solution has the following characteristics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253108"/>
                  </p:ext>
                </p:extLst>
              </p:nvPr>
            </p:nvGraphicFramePr>
            <p:xfrm>
              <a:off x="1331640" y="3509139"/>
              <a:ext cx="5903208" cy="1584175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948240"/>
                    <a:gridCol w="485768"/>
                    <a:gridCol w="679664"/>
                    <a:gridCol w="2332918"/>
                    <a:gridCol w="1456618"/>
                  </a:tblGrid>
                  <a:tr h="5134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800" b="1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800" b="1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</a:rPr>
                                      <m:t>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RHS</a:t>
                          </a:r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1328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800" b="1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effectLst/>
                                    </a:rPr>
                                    <m:t>𝑩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fr-FR" sz="1800" b="1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𝑩</m:t>
                                  </m:r>
                                </m:e>
                                <m:sup>
                                  <m:r>
                                    <a:rPr lang="en-US" sz="1800" b="1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800" b="1" i="1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800" b="1" i="1">
                                  <a:effectLst/>
                                </a:rPr>
                                <m:t>𝑵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800" b="1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effectLst/>
                                    </a:rPr>
                                    <m:t>𝑵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800" b="1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effectLst/>
                                    </a:rPr>
                                    <m:t>𝑩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fr-FR" sz="1800" b="1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𝑩</m:t>
                                  </m:r>
                                </m:e>
                                <m:sup>
                                  <m:r>
                                    <a:rPr lang="en-US" sz="1800" b="1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800" b="1" i="1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800" b="1" i="1">
                                  <a:effectLst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574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800" b="1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fr-FR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US" sz="1800" b="1" i="1">
                                    <a:effectLst/>
                                  </a:rPr>
                                  <m:t>𝑵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  </m:t>
                                </m:r>
                              </m:oMath>
                            </m:oMathPara>
                          </a14:m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1800" b="1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𝑩</m:t>
                                  </m:r>
                                </m:e>
                                <m:sup>
                                  <m:r>
                                    <a:rPr lang="en-US" sz="1800" b="1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800" b="1" i="1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800" b="1" i="1">
                                  <a:effectLst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253108"/>
                  </p:ext>
                </p:extLst>
              </p:nvPr>
            </p:nvGraphicFramePr>
            <p:xfrm>
              <a:off x="1331640" y="3509139"/>
              <a:ext cx="5903208" cy="1584175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948240"/>
                    <a:gridCol w="485768"/>
                    <a:gridCol w="679664"/>
                    <a:gridCol w="2332918"/>
                    <a:gridCol w="1456618"/>
                  </a:tblGrid>
                  <a:tr h="5134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09821" t="-1190" r="-555357" b="-2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90601" t="-1190" r="-62402" b="-2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RHS</a:t>
                          </a:r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1328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endParaRPr lang="fr-FR" sz="18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90601" t="-100000" r="-62402" b="-108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05439" t="-100000" b="-108235"/>
                          </a:stretch>
                        </a:blipFill>
                      </a:tcPr>
                    </a:tc>
                  </a:tr>
                  <a:tr h="55742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t="-186813" r="-521154" b="-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fr-FR" sz="18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90601" t="-186813" r="-62402" b="-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05439" t="-186813" b="-10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Pensées 5"/>
          <p:cNvSpPr/>
          <p:nvPr/>
        </p:nvSpPr>
        <p:spPr>
          <a:xfrm>
            <a:off x="7884368" y="4437112"/>
            <a:ext cx="792088" cy="540060"/>
          </a:xfrm>
          <a:prstGeom prst="cloudCallout">
            <a:avLst>
              <a:gd name="adj1" fmla="val -123241"/>
              <a:gd name="adj2" fmla="val 2311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028384" y="4428981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≥ 0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12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The optimal solution OS  </a:t>
            </a:r>
            <a:r>
              <a:rPr lang="en-US" dirty="0"/>
              <a:t>has the following characteristics </a:t>
            </a:r>
            <a:r>
              <a:rPr lang="en-US" dirty="0" smtClean="0"/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148064" y="1833139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For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maximization problem</a:t>
            </a:r>
            <a:endParaRPr lang="en-US" sz="2400" b="1" dirty="0">
              <a:solidFill>
                <a:srgbClr val="C00000"/>
              </a:solidFill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1844824"/>
            <a:ext cx="35558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For minimization problem </a:t>
            </a:r>
            <a:endParaRPr lang="fr-FR" sz="2400" dirty="0">
              <a:solidFill>
                <a:srgbClr val="C00000"/>
              </a:solidFill>
            </a:endParaRPr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8"/>
              <p:cNvSpPr txBox="1"/>
              <p:nvPr/>
            </p:nvSpPr>
            <p:spPr>
              <a:xfrm>
                <a:off x="859031" y="2636912"/>
                <a:ext cx="3496945" cy="1219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755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𝐁</m:t>
                            </m:r>
                          </m:e>
                        </m:acc>
                      </m:e>
                      <m: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𝐢</m:t>
                        </m:r>
                      </m:sub>
                    </m:sSub>
                    <m:r>
                      <a:rPr lang="en-US" sz="1600" b="1" kern="120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≥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, </a:t>
                </a:r>
                <a:r>
                  <a:rPr lang="en-US" sz="1600" b="1" kern="1200" dirty="0" err="1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i</a:t>
                </a:r>
                <a:r>
                  <a:rPr lang="en-US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= 1,2,…,m</a:t>
                </a:r>
                <a:endParaRPr lang="fr-FR" sz="1200" dirty="0">
                  <a:effectLst/>
                  <a:latin typeface="Times New Roman"/>
                  <a:ea typeface="Times New Roman"/>
                </a:endParaRPr>
              </a:p>
              <a:p>
                <a:pPr marL="71755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1600" b="1" i="1" kern="120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𝒎𝒂𝒙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{ </m:t>
                    </m:r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𝒋</m:t>
                            </m:r>
                          </m:sub>
                        </m:s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𝒋</m:t>
                        </m:r>
                      </m:sub>
                    </m:sSub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: </m:t>
                    </m:r>
                  </m:oMath>
                </a14:m>
                <a:r>
                  <a:rPr lang="en-US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j </a:t>
                </a:r>
                <a:r>
                  <a:rPr lang="fr-FR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Є</a:t>
                </a:r>
                <a:r>
                  <a:rPr lang="en-US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R }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𝒌</m:t>
                            </m:r>
                          </m:sub>
                        </m:s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en-US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𝒌</m:t>
                            </m:r>
                          </m:sub>
                        </m:s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fr-FR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kern="120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≤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</m:oMath>
                </a14:m>
                <a:endParaRPr lang="fr-FR" sz="1200" dirty="0">
                  <a:effectLst/>
                  <a:latin typeface="Times New Roman"/>
                  <a:ea typeface="Times New Roman"/>
                </a:endParaRPr>
              </a:p>
              <a:p>
                <a:pPr marL="71755">
                  <a:spcAft>
                    <a:spcPts val="0"/>
                  </a:spcAft>
                </a:pPr>
                <a:r>
                  <a:rPr lang="fr-FR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( </a:t>
                </a:r>
                <a:r>
                  <a:rPr lang="fr-FR" sz="1600" b="1" kern="1200" dirty="0" err="1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Ie</a:t>
                </a:r>
                <a:r>
                  <a:rPr lang="fr-FR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𝐙</m:t>
                            </m:r>
                          </m:e>
                          <m:sub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𝐣</m:t>
                            </m:r>
                          </m:sub>
                        </m:s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𝐂</m:t>
                        </m:r>
                      </m:e>
                      <m: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𝐣</m:t>
                        </m:r>
                      </m:sub>
                    </m:sSub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fr-FR" sz="1600" b="1" kern="120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≤</m:t>
                    </m:r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</m:oMath>
                </a14:m>
                <a:r>
                  <a:rPr lang="fr-FR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, </a:t>
                </a:r>
                <a14:m>
                  <m:oMath xmlns:m="http://schemas.openxmlformats.org/officeDocument/2006/math"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Cambria Math"/>
                        <a:cs typeface="Times New Roman"/>
                      </a:rPr>
                      <m:t>∀ </m:t>
                    </m:r>
                  </m:oMath>
                </a14:m>
                <a:r>
                  <a:rPr lang="fr-FR" sz="1600" b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j Є R )</a:t>
                </a:r>
                <a:endParaRPr lang="fr-FR" sz="120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11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31" y="2636912"/>
                <a:ext cx="3496945" cy="1219835"/>
              </a:xfrm>
              <a:prstGeom prst="rect">
                <a:avLst/>
              </a:prstGeom>
              <a:blipFill rotWithShape="1">
                <a:blip r:embed="rId2"/>
                <a:stretch>
                  <a:fillRect t="-1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9"/>
              <p:cNvSpPr txBox="1"/>
              <p:nvPr/>
            </p:nvSpPr>
            <p:spPr>
              <a:xfrm>
                <a:off x="5364420" y="2641213"/>
                <a:ext cx="3528060" cy="1219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755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𝑩</m:t>
                            </m:r>
                          </m:e>
                        </m:acc>
                      </m:e>
                      <m: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𝒊</m:t>
                        </m:r>
                      </m:sub>
                    </m:sSub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≥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, </a:t>
                </a:r>
                <a:r>
                  <a:rPr lang="en-US" sz="1600" b="1" i="1" kern="1200" dirty="0" err="1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i</a:t>
                </a:r>
                <a:r>
                  <a:rPr lang="en-US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= 1,2,…,m</a:t>
                </a:r>
                <a:endParaRPr lang="fr-FR" sz="1200" dirty="0">
                  <a:effectLst/>
                  <a:latin typeface="Times New Roman"/>
                  <a:ea typeface="Times New Roman"/>
                </a:endParaRPr>
              </a:p>
              <a:p>
                <a:pPr marL="71755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1600" b="1" i="1" kern="120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𝒎𝒊𝒏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{ </m:t>
                    </m:r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𝒋</m:t>
                            </m:r>
                          </m:sub>
                        </m:s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𝒋</m:t>
                        </m:r>
                      </m:sub>
                    </m:sSub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: </m:t>
                    </m:r>
                  </m:oMath>
                </a14:m>
                <a:r>
                  <a:rPr lang="en-US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j </a:t>
                </a:r>
                <a:r>
                  <a:rPr lang="fr-FR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Є</a:t>
                </a:r>
                <a:r>
                  <a:rPr lang="en-US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R }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𝒌</m:t>
                            </m:r>
                          </m:sub>
                        </m:s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fr-FR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</m:t>
                    </m:r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𝒌</m:t>
                            </m:r>
                          </m:sub>
                        </m:sSub>
                        <m:r>
                          <a:rPr lang="en-US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𝒌</m:t>
                        </m:r>
                      </m:sub>
                    </m:sSub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1600" b="1" i="1" kern="120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≥</m:t>
                    </m:r>
                    <m:r>
                      <a:rPr lang="en-US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</m:oMath>
                </a14:m>
                <a:endParaRPr lang="fr-FR" sz="1200" dirty="0">
                  <a:effectLst/>
                  <a:latin typeface="Times New Roman"/>
                  <a:ea typeface="Times New Roman"/>
                </a:endParaRPr>
              </a:p>
              <a:p>
                <a:pPr marL="71755">
                  <a:spcAft>
                    <a:spcPts val="0"/>
                  </a:spcAft>
                </a:pPr>
                <a:r>
                  <a:rPr lang="fr-FR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(</a:t>
                </a:r>
                <a:r>
                  <a:rPr lang="fr-FR" sz="1600" b="1" i="1" kern="1200" dirty="0" err="1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Ie</a:t>
                </a:r>
                <a:r>
                  <a:rPr lang="fr-FR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𝒁</m:t>
                            </m:r>
                          </m:e>
                          <m:sub>
                            <m:r>
                              <a:rPr lang="fr-FR" sz="16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𝒋</m:t>
                            </m:r>
                          </m:sub>
                        </m:s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− </m:t>
                        </m:r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</m:t>
                        </m:r>
                      </m:e>
                      <m:sub>
                        <m:r>
                          <a:rPr lang="fr-FR" sz="1600" b="1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𝒋</m:t>
                        </m:r>
                      </m:sub>
                    </m:sSub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fr-FR" sz="1600" b="1" i="1" kern="120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≥</m:t>
                    </m:r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,∀ </m:t>
                    </m:r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𝒋</m:t>
                    </m:r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Є </m:t>
                    </m:r>
                    <m:r>
                      <a:rPr lang="fr-FR" sz="1600" b="1" i="1" kern="1200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𝑹</m:t>
                    </m:r>
                  </m:oMath>
                </a14:m>
                <a:r>
                  <a:rPr lang="fr-FR" sz="1600" b="1" i="1" kern="120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endParaRPr lang="fr-FR" sz="120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12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20" y="2641213"/>
                <a:ext cx="3528060" cy="1219835"/>
              </a:xfrm>
              <a:prstGeom prst="rect">
                <a:avLst/>
              </a:prstGeom>
              <a:blipFill rotWithShape="1">
                <a:blip r:embed="rId3"/>
                <a:stretch>
                  <a:fillRect t="-1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ccolade ouvrante 12"/>
          <p:cNvSpPr/>
          <p:nvPr/>
        </p:nvSpPr>
        <p:spPr>
          <a:xfrm>
            <a:off x="5004048" y="2641213"/>
            <a:ext cx="432048" cy="1075819"/>
          </a:xfrm>
          <a:prstGeom prst="leftBrace">
            <a:avLst>
              <a:gd name="adj1" fmla="val 17400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>
            <a:off x="539552" y="2636912"/>
            <a:ext cx="432048" cy="1075819"/>
          </a:xfrm>
          <a:prstGeom prst="leftBrace">
            <a:avLst>
              <a:gd name="adj1" fmla="val 17400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Virage 15"/>
          <p:cNvSpPr/>
          <p:nvPr/>
        </p:nvSpPr>
        <p:spPr>
          <a:xfrm>
            <a:off x="4427984" y="3712731"/>
            <a:ext cx="1008444" cy="1012413"/>
          </a:xfrm>
          <a:prstGeom prst="bentArrow">
            <a:avLst>
              <a:gd name="adj1" fmla="val 16486"/>
              <a:gd name="adj2" fmla="val 22535"/>
              <a:gd name="adj3" fmla="val 36339"/>
              <a:gd name="adj4" fmla="val 641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Virage 17"/>
          <p:cNvSpPr/>
          <p:nvPr/>
        </p:nvSpPr>
        <p:spPr>
          <a:xfrm flipH="1">
            <a:off x="3419872" y="3712729"/>
            <a:ext cx="1008444" cy="1012413"/>
          </a:xfrm>
          <a:prstGeom prst="bentArrow">
            <a:avLst>
              <a:gd name="adj1" fmla="val 16486"/>
              <a:gd name="adj2" fmla="val 22535"/>
              <a:gd name="adj3" fmla="val 36339"/>
              <a:gd name="adj4" fmla="val 641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au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1852361"/>
                  </p:ext>
                </p:extLst>
              </p:nvPr>
            </p:nvGraphicFramePr>
            <p:xfrm>
              <a:off x="1187624" y="4797152"/>
              <a:ext cx="6480719" cy="136815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41007"/>
                    <a:gridCol w="533290"/>
                    <a:gridCol w="746155"/>
                    <a:gridCol w="2561148"/>
                    <a:gridCol w="1599119"/>
                  </a:tblGrid>
                  <a:tr h="4005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Z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6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</a:rPr>
                                      <m:t>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6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</a:rPr>
                                      <m:t>𝐍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RHS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43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Z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𝐂</m:t>
                                  </m:r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600">
                                  <a:effectLst/>
                                </a:rPr>
                                <m:t>𝐍</m:t>
                              </m:r>
                              <m:r>
                                <a:rPr lang="en-US" sz="1600">
                                  <a:effectLst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𝐂</m:t>
                                  </m:r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𝐍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=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fr-FR" sz="1600">
                                          <a:effectLst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>
                                          <a:effectLst/>
                                        </a:rPr>
                                        <m:t>𝐙</m:t>
                                      </m:r>
                                    </m:e>
                                    <m:sub>
                                      <m:r>
                                        <a:rPr lang="en-US" sz="1600">
                                          <a:effectLst/>
                                        </a:rPr>
                                        <m:t>𝐣</m:t>
                                      </m:r>
                                    </m:sub>
                                  </m:sSub>
                                  <m:r>
                                    <a:rPr lang="en-US" sz="1600">
                                      <a:effectLst/>
                                    </a:rPr>
                                    <m:t> − 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𝐂</m:t>
                                  </m:r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𝐣</m:t>
                                  </m:r>
                                </m:sub>
                              </m:sSub>
                            </m:oMath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𝐂</m:t>
                                  </m:r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600">
                                  <a:effectLst/>
                                </a:rPr>
                                <m:t>𝐛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 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𝐂</m:t>
                                  </m:r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fr-FR" sz="1600">
                                          <a:effectLst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>
                                          <a:effectLst/>
                                        </a:rPr>
                                        <m:t>𝐁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𝐢</m:t>
                                  </m:r>
                                </m:sub>
                              </m:sSub>
                            </m:oMath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40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6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</a:rPr>
                                      <m:t>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600">
                                  <a:effectLst/>
                                </a:rPr>
                                <m:t>𝐍</m:t>
                              </m:r>
                              <m:r>
                                <a:rPr lang="en-US" sz="1600">
                                  <a:effectLst/>
                                </a:rPr>
                                <m:t>  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𝐘</m:t>
                                  </m:r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𝐢𝐣</m:t>
                                  </m:r>
                                </m:sub>
                              </m:sSub>
                            </m:oMath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𝐁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</a:rPr>
                                    <m:t>−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1600">
                                  <a:effectLst/>
                                </a:rPr>
                                <m:t>𝐛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600">
                                      <a:effectLst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fr-FR" sz="1600">
                                          <a:effectLst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>
                                          <a:effectLst/>
                                        </a:rPr>
                                        <m:t>𝐁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>
                                      <a:effectLst/>
                                    </a:rPr>
                                    <m:t>𝐢</m:t>
                                  </m:r>
                                </m:sub>
                              </m:sSub>
                            </m:oMath>
                          </a14:m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au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1852361"/>
                  </p:ext>
                </p:extLst>
              </p:nvPr>
            </p:nvGraphicFramePr>
            <p:xfrm>
              <a:off x="1187624" y="4797152"/>
              <a:ext cx="6480719" cy="136815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41007"/>
                    <a:gridCol w="533290"/>
                    <a:gridCol w="746155"/>
                    <a:gridCol w="2561148"/>
                    <a:gridCol w="1599119"/>
                  </a:tblGrid>
                  <a:tr h="4005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Z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10569" t="-1515" r="-554472" b="-25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90952" t="-1515" r="-62381" b="-25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RHS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43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Z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fr-FR" sz="16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90952" t="-75281" r="-62381" b="-8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06107" t="-75281" b="-87640"/>
                          </a:stretch>
                        </a:blipFill>
                      </a:tcPr>
                    </a:tc>
                  </a:tr>
                  <a:tr h="424035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585" t="-226087" r="-521637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</a:t>
                          </a:r>
                          <a:endParaRPr lang="fr-FR" sz="16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90952" t="-226087" r="-62381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06107" t="-226087" b="-130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2096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1" grpId="0"/>
      <p:bldP spid="12" grpId="0"/>
      <p:bldP spid="13" grpId="0" animBg="1"/>
      <p:bldP spid="14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3469265" y="5321463"/>
            <a:ext cx="2371725" cy="1017905"/>
          </a:xfrm>
          <a:prstGeom prst="roundRect">
            <a:avLst>
              <a:gd name="adj" fmla="val 2692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71" y="-585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initial BFS </a:t>
            </a:r>
            <a:endParaRPr lang="fr-FR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The simplex </a:t>
            </a:r>
            <a:r>
              <a:rPr lang="en-US" sz="2000" b="1" dirty="0" smtClean="0"/>
              <a:t>method </a:t>
            </a:r>
            <a:r>
              <a:rPr lang="en-US" sz="2000" b="1" dirty="0"/>
              <a:t>can always be initiated with a very </a:t>
            </a:r>
            <a:r>
              <a:rPr lang="en-US" sz="2000" b="1" dirty="0" smtClean="0"/>
              <a:t>simple </a:t>
            </a:r>
            <a:r>
              <a:rPr lang="en-US" sz="2000" b="1" dirty="0"/>
              <a:t>basis, namely, the identity.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Case 1 : easy case </a:t>
            </a:r>
            <a:endParaRPr lang="fr-FR" sz="2400" b="1" dirty="0">
              <a:solidFill>
                <a:srgbClr val="C00000"/>
              </a:solidFill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 de texte 2"/>
              <p:cNvSpPr txBox="1">
                <a:spLocks noChangeArrowheads="1"/>
              </p:cNvSpPr>
              <p:nvPr/>
            </p:nvSpPr>
            <p:spPr bwMode="auto">
              <a:xfrm>
                <a:off x="3511406" y="2636912"/>
                <a:ext cx="2284730" cy="2352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solidFill>
                      <a:schemeClr val="accent2">
                        <a:lumMod val="75000"/>
                      </a:schemeClr>
                    </a:solidFill>
                    <a:latin typeface="Calibri"/>
                    <a:ea typeface="Calibri"/>
                    <a:cs typeface="Arial"/>
                  </a:rPr>
                  <a:t>Standard form : </a:t>
                </a:r>
                <a:endParaRPr lang="fr-FR" sz="1100" b="1" dirty="0">
                  <a:solidFill>
                    <a:schemeClr val="accent2">
                      <a:lumMod val="75000"/>
                    </a:schemeClr>
                  </a:solidFill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AX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+</m:t>
                    </m:r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b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      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 ≥ 0 ,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</m:t>
                                </m:r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𝑠𝑖</m:t>
                                </m:r>
                              </m:sub>
                            </m:s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…,</m:t>
                            </m:r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𝑠𝑚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𝑡</m:t>
                        </m:r>
                      </m:sup>
                    </m:sSup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en-US" sz="1100" dirty="0" smtClean="0">
                  <a:effectLst/>
                  <a:latin typeface="Calibri"/>
                  <a:ea typeface="Times New Roman"/>
                  <a:cs typeface="Arial"/>
                </a:endParaRPr>
              </a:p>
            </p:txBody>
          </p:sp>
        </mc:Choice>
        <mc:Fallback>
          <p:sp>
            <p:nvSpPr>
              <p:cNvPr id="8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1406" y="2636912"/>
                <a:ext cx="2284730" cy="23526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6391726" y="2636912"/>
                <a:ext cx="2284730" cy="23412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solidFill>
                      <a:schemeClr val="accent2">
                        <a:lumMod val="75000"/>
                      </a:schemeClr>
                    </a:solidFill>
                    <a:latin typeface="Calibri"/>
                    <a:ea typeface="Calibri"/>
                    <a:cs typeface="Arial"/>
                  </a:rPr>
                  <a:t>New </a:t>
                </a:r>
                <a:r>
                  <a:rPr lang="fr-FR" sz="1100" b="1" dirty="0" err="1">
                    <a:solidFill>
                      <a:schemeClr val="accent2">
                        <a:lumMod val="75000"/>
                      </a:schemeClr>
                    </a:solidFill>
                    <a:latin typeface="Calibri"/>
                    <a:ea typeface="Calibri"/>
                    <a:cs typeface="Arial"/>
                  </a:rPr>
                  <a:t>constraint</a:t>
                </a:r>
                <a:r>
                  <a:rPr lang="fr-FR" sz="1100" b="1" dirty="0">
                    <a:solidFill>
                      <a:schemeClr val="accent2">
                        <a:lumMod val="75000"/>
                      </a:schemeClr>
                    </a:solidFill>
                    <a:latin typeface="Calibri"/>
                    <a:ea typeface="Calibri"/>
                    <a:cs typeface="Arial"/>
                  </a:rPr>
                  <a:t> matrix A’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A</m:t>
                    </m:r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′</m:t>
                    </m:r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X</m:t>
                    </m:r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′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1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b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      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X’ ≥ 0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′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×(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)</m:t>
                        </m:r>
                      </m:sub>
                    </m:sSub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=(</m:t>
                    </m:r>
                    <m:r>
                      <a:rPr lang="fr-FR" sz="1100" i="1">
                        <a:effectLst/>
                        <a:latin typeface="Cambria Math"/>
                        <a:ea typeface="Calibri"/>
                        <a:cs typeface="Arial"/>
                      </a:rPr>
                      <m:t>𝐴</m:t>
                    </m:r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r>
                      <a:rPr lang="fr-FR" sz="1100" i="1">
                        <a:effectLst/>
                        <a:latin typeface="Cambria Math"/>
                        <a:ea typeface="Calibri"/>
                        <a:cs typeface="Arial"/>
                      </a:rPr>
                      <m:t>𝐼</m:t>
                    </m:r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pPr>
                        <m:e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p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′</m:t>
                          </m:r>
                        </m:sup>
                      </m:sSup>
                      <m:r>
                        <a:rPr lang="en-US" sz="1100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d>
                        <m:dPr>
                          <m:ctrlPr>
                            <a:rPr lang="fr-FR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,…,</m:t>
                          </m:r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𝑠</m:t>
                              </m:r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,…,</m:t>
                          </m:r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𝑠𝑚</m:t>
                              </m:r>
                            </m:sub>
                          </m:sSub>
                        </m:e>
                      </m:d>
                      <m:r>
                        <a:rPr lang="en-US" sz="11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 ≥0</m:t>
                      </m:r>
                    </m:oMath>
                  </m:oMathPara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9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1726" y="2636912"/>
                <a:ext cx="2284730" cy="23412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3645365" y="5373216"/>
                <a:ext cx="2060575" cy="914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effectLst/>
                    <a:latin typeface="Calibri"/>
                    <a:ea typeface="Calibri"/>
                    <a:cs typeface="Arial"/>
                  </a:rPr>
                  <a:t>Initial  BFS  in  hand by letting</a:t>
                </a: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: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𝑿</m:t>
                          </m:r>
                        </m:e>
                        <m:sub>
                          <m:r>
                            <a:rPr lang="en-US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𝑩</m:t>
                          </m:r>
                        </m:sub>
                      </m:sSub>
                      <m:r>
                        <a:rPr lang="en-US" sz="1100" b="1" i="1">
                          <a:effectLst/>
                          <a:latin typeface="Cambria Math"/>
                          <a:ea typeface="Calibri"/>
                          <a:cs typeface="Arial"/>
                        </a:rPr>
                        <m:t>= </m:t>
                      </m:r>
                      <m:sSub>
                        <m:sSubPr>
                          <m:ctrlPr>
                            <a:rPr lang="fr-FR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𝑿</m:t>
                          </m:r>
                        </m:e>
                        <m:sub>
                          <m:r>
                            <a:rPr lang="en-US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𝒔</m:t>
                          </m:r>
                        </m:sub>
                      </m:sSub>
                      <m:r>
                        <a:rPr lang="en-US" sz="11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r>
                        <a:rPr lang="en-US" sz="11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𝒃</m:t>
                      </m:r>
                    </m:oMath>
                  </m:oMathPara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𝑿</m:t>
                          </m:r>
                        </m:e>
                        <m:sub>
                          <m:r>
                            <a:rPr lang="en-US" sz="11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𝑵</m:t>
                          </m:r>
                        </m:sub>
                      </m:sSub>
                      <m:r>
                        <a:rPr lang="en-US" sz="1100" b="1" i="1">
                          <a:effectLst/>
                          <a:latin typeface="Cambria Math"/>
                          <a:ea typeface="Calibri"/>
                          <a:cs typeface="Arial"/>
                        </a:rPr>
                        <m:t>= </m:t>
                      </m:r>
                      <m:r>
                        <a:rPr lang="en-US" sz="1100" b="1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𝑿</m:t>
                      </m:r>
                      <m:r>
                        <a:rPr lang="en-US" sz="11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r>
                        <a:rPr lang="en-US" sz="11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𝟎</m:t>
                      </m:r>
                    </m:oMath>
                  </m:oMathPara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0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5365" y="5373216"/>
                <a:ext cx="2060575" cy="91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lèche courbée vers la droite 11"/>
          <p:cNvSpPr/>
          <p:nvPr/>
        </p:nvSpPr>
        <p:spPr>
          <a:xfrm>
            <a:off x="2051720" y="5373216"/>
            <a:ext cx="844570" cy="792088"/>
          </a:xfrm>
          <a:prstGeom prst="curvedRightArrow">
            <a:avLst>
              <a:gd name="adj1" fmla="val 25000"/>
              <a:gd name="adj2" fmla="val 48239"/>
              <a:gd name="adj3" fmla="val 407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2987824" y="3645024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5848618" y="3645024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 de texte 2"/>
          <p:cNvSpPr txBox="1">
            <a:spLocks noChangeArrowheads="1"/>
          </p:cNvSpPr>
          <p:nvPr/>
        </p:nvSpPr>
        <p:spPr bwMode="auto">
          <a:xfrm>
            <a:off x="2903096" y="3136389"/>
            <a:ext cx="566169" cy="5086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dirty="0">
                <a:effectLst/>
                <a:latin typeface="Times New Roman"/>
                <a:ea typeface="Times New Roman"/>
              </a:rPr>
              <a:t>Slack</a:t>
            </a:r>
            <a:endParaRPr lang="fr-FR" sz="12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1200" dirty="0">
                <a:effectLst/>
                <a:latin typeface="Times New Roman"/>
                <a:ea typeface="Times New Roman"/>
              </a:rPr>
              <a:t>vector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 de texte 2"/>
              <p:cNvSpPr txBox="1">
                <a:spLocks noChangeArrowheads="1"/>
              </p:cNvSpPr>
              <p:nvPr/>
            </p:nvSpPr>
            <p:spPr bwMode="auto">
              <a:xfrm>
                <a:off x="611560" y="2636912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solidFill>
                      <a:schemeClr val="accent2">
                        <a:lumMod val="75000"/>
                      </a:schemeClr>
                    </a:solidFill>
                    <a:effectLst/>
                    <a:latin typeface="Calibri"/>
                    <a:ea typeface="Calibri"/>
                    <a:cs typeface="Arial"/>
                  </a:rPr>
                  <a:t>Original </a:t>
                </a:r>
                <a:r>
                  <a:rPr lang="fr-FR" sz="1100" b="1" dirty="0" err="1">
                    <a:solidFill>
                      <a:schemeClr val="accent2">
                        <a:lumMod val="75000"/>
                      </a:schemeClr>
                    </a:solidFill>
                    <a:effectLst/>
                    <a:latin typeface="Calibri"/>
                    <a:ea typeface="Calibri"/>
                    <a:cs typeface="Arial"/>
                  </a:rPr>
                  <a:t>form</a:t>
                </a:r>
                <a:r>
                  <a:rPr lang="fr-FR" sz="1100" b="1" dirty="0">
                    <a:solidFill>
                      <a:schemeClr val="accent2">
                        <a:lumMod val="75000"/>
                      </a:schemeClr>
                    </a:solidFill>
                    <a:effectLst/>
                    <a:latin typeface="Calibri"/>
                    <a:ea typeface="Calibri"/>
                    <a:cs typeface="Arial"/>
                  </a:rPr>
                  <a:t> :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AX </a:t>
                </a:r>
                <a:r>
                  <a:rPr lang="en-US" sz="1100" dirty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≤</a:t>
                </a: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b     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 ≥ 0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X</m:t>
                    </m:r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d>
                      <m:d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7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2636912"/>
                <a:ext cx="2284730" cy="23406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4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3" grpId="0" build="p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6963" y="536494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Case 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 :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Some Bad Cases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a- the vector b is not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nonegative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611560" y="2240518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Original form :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AX </a:t>
                </a:r>
                <a:r>
                  <a:rPr lang="en-US" sz="1100" dirty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≤</a:t>
                </a: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b     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 ≥ 0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X</m:t>
                    </m:r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d>
                      <m:d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 smtClean="0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r>
                  <a:rPr lang="fr-FR" sz="1400" dirty="0" smtClean="0">
                    <a:solidFill>
                      <a:srgbClr val="FF0000"/>
                    </a:solidFill>
                    <a:ea typeface="Calibri"/>
                    <a:cs typeface="Arial"/>
                  </a:rPr>
                  <a:t>≱</a:t>
                </a:r>
                <a:r>
                  <a:rPr lang="fr-FR" sz="1400" dirty="0" smtClean="0">
                    <a:ea typeface="Calibri"/>
                    <a:cs typeface="Arial"/>
                  </a:rPr>
                  <a:t> 0</a:t>
                </a:r>
                <a:endParaRPr lang="fr-FR" sz="14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9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2240518"/>
                <a:ext cx="2284730" cy="23406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3439398" y="2240518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 smtClean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Standard form :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fr-FR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𝑠</m:t>
                          </m:r>
                        </m:sub>
                      </m:sSub>
                      <m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en-US" sz="1100" dirty="0" smtClean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</m:t>
                                </m:r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𝑠𝑖</m:t>
                                </m:r>
                              </m:sub>
                            </m:s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…,</m:t>
                            </m:r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𝑠𝑚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𝑡</m:t>
                        </m:r>
                      </m:sup>
                    </m:sSup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200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b</m:t>
                          </m:r>
                          <m:r>
                            <a:rPr lang="en-US" sz="1200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= (</m:t>
                          </m:r>
                          <m:sSub>
                            <m:sSubPr>
                              <m:ctrlPr>
                                <a:rPr lang="fr-FR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,…,</m:t>
                          </m:r>
                          <m:sSub>
                            <m:sSubPr>
                              <m:ctrlPr>
                                <a:rPr lang="fr-FR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…,</m:t>
                          </m:r>
                          <m:sSub>
                            <m:sSubPr>
                              <m:ctrlPr>
                                <a:rPr lang="fr-FR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200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) </m:t>
                          </m:r>
                        </m:e>
                        <m:sup>
                          <m:r>
                            <a:rPr lang="en-US" sz="12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𝑡</m:t>
                          </m:r>
                        </m:sup>
                      </m:sSup>
                      <m:r>
                        <m:rPr>
                          <m:nor/>
                        </m:rPr>
                        <a:rPr lang="fr-FR" sz="1200" dirty="0" smtClean="0">
                          <a:solidFill>
                            <a:srgbClr val="FF0000"/>
                          </a:solidFill>
                          <a:ea typeface="Calibri"/>
                          <a:cs typeface="Arial"/>
                        </a:rPr>
                        <m:t>≱</m:t>
                      </m:r>
                      <m:r>
                        <a:rPr lang="en-US" sz="1200" b="0" i="1" dirty="0" smtClean="0"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a:rPr lang="fr-FR" sz="1200" i="1" dirty="0" smtClean="0">
                          <a:ea typeface="Calibri"/>
                          <a:cs typeface="Arial"/>
                        </a:rPr>
                        <m:t>0</m:t>
                      </m:r>
                    </m:oMath>
                  </m:oMathPara>
                </a14:m>
                <a:endParaRPr lang="fr-FR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0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9398" y="2240518"/>
                <a:ext cx="2284730" cy="2340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èche droite 10"/>
          <p:cNvSpPr/>
          <p:nvPr/>
        </p:nvSpPr>
        <p:spPr>
          <a:xfrm>
            <a:off x="2968298" y="3145216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6444208" y="2564904"/>
                <a:ext cx="2448271" cy="183780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/>
                    <a:ea typeface="Calibri"/>
                    <a:cs typeface="Arial"/>
                  </a:rPr>
                  <a:t>IMPOSSIBLE to let </a:t>
                </a:r>
                <a:r>
                  <a:rPr lang="en-US" sz="1400" dirty="0">
                    <a:effectLst/>
                    <a:latin typeface="Calibri"/>
                    <a:ea typeface="Calibri"/>
                    <a:cs typeface="Arial"/>
                  </a:rPr>
                  <a:t> : </a:t>
                </a:r>
                <a:endParaRPr lang="fr-FR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𝑿</m:t>
                        </m:r>
                      </m:e>
                      <m:sub>
                        <m:r>
                          <a:rPr lang="en-US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𝑩</m:t>
                        </m:r>
                      </m:sub>
                    </m:sSub>
                    <m:r>
                      <a:rPr lang="en-US" sz="1400" b="1" i="1">
                        <a:effectLst/>
                        <a:latin typeface="Cambria Math"/>
                        <a:ea typeface="Calibri"/>
                        <a:cs typeface="Arial"/>
                      </a:rPr>
                      <m:t>= </m:t>
                    </m:r>
                    <m:sSub>
                      <m:sSubPr>
                        <m:ctrlPr>
                          <a:rPr lang="fr-FR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𝑿</m:t>
                        </m:r>
                      </m:e>
                      <m:sub>
                        <m:r>
                          <a:rPr lang="en-US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𝒔</m:t>
                        </m:r>
                      </m:sub>
                    </m:sSub>
                    <m:r>
                      <a:rPr lang="en-US" sz="1400" b="1" i="1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r>
                      <a:rPr lang="en-US" sz="1400" b="1" i="1">
                        <a:effectLst/>
                        <a:latin typeface="Cambria Math"/>
                        <a:ea typeface="Times New Roman"/>
                        <a:cs typeface="Arial"/>
                      </a:rPr>
                      <m:t>𝒃</m:t>
                    </m:r>
                    <m:r>
                      <a:rPr lang="en-US" sz="1400" b="1" i="1">
                        <a:effectLst/>
                        <a:latin typeface="Cambria Math"/>
                        <a:ea typeface="Times New Roman"/>
                        <a:cs typeface="Arial"/>
                      </a:rPr>
                      <m:t> </m:t>
                    </m:r>
                    <m:r>
                      <a:rPr lang="en-US" sz="1400" b="1">
                        <a:effectLst/>
                        <a:latin typeface="Cambria Math"/>
                        <a:ea typeface="Calibri"/>
                        <a:cs typeface="Cambria Math"/>
                      </a:rPr>
                      <m:t>≱</m:t>
                    </m:r>
                    <m:r>
                      <a:rPr lang="en-US" sz="1400" b="1" i="1">
                        <a:effectLst/>
                        <a:latin typeface="Cambria Math"/>
                        <a:ea typeface="Calibri"/>
                        <a:cs typeface="Cambria Math"/>
                      </a:rPr>
                      <m:t>𝟎</m:t>
                    </m:r>
                    <m:r>
                      <a:rPr lang="en-US" sz="1400" b="1" i="1">
                        <a:effectLst/>
                        <a:latin typeface="Cambria Math"/>
                        <a:ea typeface="Times New Roman"/>
                        <a:cs typeface="Arial"/>
                      </a:rPr>
                      <m:t> </m:t>
                    </m:r>
                  </m:oMath>
                </a14:m>
                <a:r>
                  <a:rPr lang="en-US" sz="1400" b="1" dirty="0">
                    <a:effectLst/>
                    <a:latin typeface="Cambria Math"/>
                    <a:ea typeface="Calibri"/>
                    <a:cs typeface="Cambria Math"/>
                  </a:rPr>
                  <a:t> </a:t>
                </a:r>
                <a:endParaRPr lang="fr-FR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𝑿</m:t>
                          </m:r>
                        </m:e>
                        <m:sub>
                          <m:r>
                            <a:rPr lang="en-US" sz="1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𝑵</m:t>
                          </m:r>
                        </m:sub>
                      </m:sSub>
                      <m:r>
                        <a:rPr lang="en-US" sz="1400" b="1" i="1">
                          <a:effectLst/>
                          <a:latin typeface="Cambria Math"/>
                          <a:ea typeface="Calibri"/>
                          <a:cs typeface="Arial"/>
                        </a:rPr>
                        <m:t>= </m:t>
                      </m:r>
                      <m:r>
                        <a:rPr lang="en-US" sz="1400" b="1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𝑿</m:t>
                      </m:r>
                      <m:r>
                        <a:rPr lang="en-US" sz="14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r>
                        <a:rPr lang="en-US" sz="14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𝟎</m:t>
                      </m:r>
                    </m:oMath>
                  </m:oMathPara>
                </a14:m>
                <a:endParaRPr lang="fr-FR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/>
                    <a:ea typeface="Times New Roman"/>
                    <a:cs typeface="Arial"/>
                  </a:rPr>
                  <a:t>NON-negativity requirement violated</a:t>
                </a:r>
                <a:endParaRPr lang="fr-FR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effectLst/>
                    <a:latin typeface="Calibri"/>
                    <a:ea typeface="Times New Roman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2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2564904"/>
                <a:ext cx="2448271" cy="183780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èche droite 12"/>
          <p:cNvSpPr/>
          <p:nvPr/>
        </p:nvSpPr>
        <p:spPr>
          <a:xfrm>
            <a:off x="5868144" y="3134687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5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 de texte 2"/>
              <p:cNvSpPr txBox="1">
                <a:spLocks noChangeArrowheads="1"/>
              </p:cNvSpPr>
              <p:nvPr/>
            </p:nvSpPr>
            <p:spPr bwMode="auto">
              <a:xfrm>
                <a:off x="6247710" y="1486850"/>
                <a:ext cx="2284730" cy="23412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New constraint matrix A’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A</m:t>
                    </m:r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′</m:t>
                    </m:r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X</m:t>
                    </m:r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′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1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b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       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X’ ≥ 0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′</m:t>
                        </m:r>
                      </m:e>
                      <m:sub>
                        <m: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×(</m:t>
                        </m:r>
                        <m: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a:rPr lang="fr-FR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2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)</m:t>
                        </m:r>
                      </m:sub>
                    </m:sSub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=(</m:t>
                    </m:r>
                    <m:r>
                      <a:rPr lang="fr-FR" sz="1200" i="1">
                        <a:effectLst/>
                        <a:latin typeface="Cambria Math"/>
                        <a:ea typeface="Calibri"/>
                        <a:cs typeface="Arial"/>
                      </a:rPr>
                      <m:t>𝐴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,</m:t>
                    </m:r>
                    <m:r>
                      <a:rPr lang="en-US" sz="1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−</m:t>
                    </m:r>
                    <m:r>
                      <a:rPr lang="fr-FR" sz="1200" i="1">
                        <a:effectLst/>
                        <a:latin typeface="Cambria Math"/>
                        <a:ea typeface="Calibri"/>
                        <a:cs typeface="Arial"/>
                      </a:rPr>
                      <m:t>𝐼</m:t>
                    </m:r>
                    <m:r>
                      <a:rPr lang="en-US" sz="1200" i="1">
                        <a:effectLst/>
                        <a:latin typeface="Cambria Math"/>
                        <a:ea typeface="Calibri"/>
                        <a:cs typeface="Arial"/>
                      </a:rPr>
                      <m:t>)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pPr>
                        <m:e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p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′</m:t>
                          </m:r>
                        </m:sup>
                      </m:sSup>
                      <m:r>
                        <a:rPr lang="en-US" sz="1100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d>
                        <m:dPr>
                          <m:ctrlPr>
                            <a:rPr lang="fr-FR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,…,</m:t>
                          </m:r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𝑠</m:t>
                              </m:r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1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,…,</m:t>
                          </m:r>
                          <m:sSub>
                            <m:sSubPr>
                              <m:ctrlPr>
                                <a:rPr lang="fr-FR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1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𝑠𝑚</m:t>
                              </m:r>
                            </m:sub>
                          </m:sSub>
                        </m:e>
                      </m:d>
                      <m:r>
                        <a:rPr lang="en-US" sz="11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 ≥0</m:t>
                      </m:r>
                    </m:oMath>
                  </m:oMathPara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6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7710" y="1486850"/>
                <a:ext cx="2284730" cy="23412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 droite 6"/>
          <p:cNvSpPr/>
          <p:nvPr/>
        </p:nvSpPr>
        <p:spPr>
          <a:xfrm>
            <a:off x="2843808" y="2564904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5704602" y="2564671"/>
            <a:ext cx="451574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 de texte 2"/>
          <p:cNvSpPr txBox="1">
            <a:spLocks noChangeArrowheads="1"/>
          </p:cNvSpPr>
          <p:nvPr/>
        </p:nvSpPr>
        <p:spPr bwMode="auto">
          <a:xfrm>
            <a:off x="2733362" y="2056036"/>
            <a:ext cx="672465" cy="5086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dirty="0">
                <a:effectLst/>
                <a:latin typeface="Times New Roman"/>
                <a:ea typeface="Times New Roman"/>
              </a:rPr>
              <a:t>Surplus</a:t>
            </a:r>
            <a:endParaRPr lang="fr-FR" sz="12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1200" dirty="0">
                <a:effectLst/>
                <a:latin typeface="Times New Roman"/>
                <a:ea typeface="Times New Roman"/>
              </a:rPr>
              <a:t>vector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467544" y="1484784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Original form :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AX </a:t>
                </a:r>
                <a:r>
                  <a:rPr lang="en-US" sz="1100" dirty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≥</a:t>
                </a: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b     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 ≥ 0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X</m:t>
                    </m:r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d>
                      <m:d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r>
                  <a:rPr lang="en-US" sz="1400" dirty="0">
                    <a:solidFill>
                      <a:srgbClr val="FF0000"/>
                    </a:solidFill>
                    <a:effectLst/>
                    <a:latin typeface="Cambria Math"/>
                    <a:ea typeface="Calibri"/>
                    <a:cs typeface="Arial"/>
                  </a:rPr>
                  <a:t>≥ </a:t>
                </a:r>
                <a:r>
                  <a:rPr lang="en-US" sz="1400" dirty="0" smtClean="0">
                    <a:solidFill>
                      <a:srgbClr val="FF0000"/>
                    </a:solidFill>
                    <a:effectLst/>
                    <a:latin typeface="Cambria Math"/>
                    <a:ea typeface="Calibri"/>
                    <a:cs typeface="Arial"/>
                  </a:rPr>
                  <a:t>0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484784"/>
                <a:ext cx="2284730" cy="2340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 de texte 2"/>
              <p:cNvSpPr txBox="1">
                <a:spLocks noChangeArrowheads="1"/>
              </p:cNvSpPr>
              <p:nvPr/>
            </p:nvSpPr>
            <p:spPr bwMode="auto">
              <a:xfrm>
                <a:off x="3367390" y="1487485"/>
                <a:ext cx="2284730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C0504D"/>
                    </a:solidFill>
                    <a:effectLst/>
                    <a:latin typeface="Calibri"/>
                    <a:ea typeface="Calibri"/>
                    <a:cs typeface="Arial"/>
                  </a:rPr>
                  <a:t>Standard form :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Max/ min z = CX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AX</m:t>
                      </m:r>
                      <m:r>
                        <a:rPr lang="en-US" sz="1100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−</m:t>
                      </m:r>
                      <m:sSub>
                        <m:sSubPr>
                          <m:ctrlPr>
                            <a:rPr lang="fr-FR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𝑋</m:t>
                          </m:r>
                        </m:e>
                        <m:sub>
                          <m:r>
                            <a:rPr lang="en-US" sz="1100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𝑠</m:t>
                          </m:r>
                        </m:sub>
                      </m:sSub>
                      <m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b</m:t>
                      </m:r>
                      <m:r>
                        <a:rPr lang="en-US" sz="1100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</m:t>
                      </m:r>
                    </m:oMath>
                  </m:oMathPara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 X ≥ 0 ,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 </m:t>
                    </m:r>
                    <m:r>
                      <a:rPr lang="en-US" sz="1100">
                        <a:effectLst/>
                        <a:latin typeface="Cambria Math"/>
                        <a:ea typeface="Calibri"/>
                        <a:cs typeface="Arial"/>
                      </a:rPr>
                      <m:t>≥0</m:t>
                    </m:r>
                  </m:oMath>
                </a14:m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𝑋</m:t>
                        </m:r>
                      </m:e>
                      <m:sub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𝑠</m:t>
                        </m:r>
                      </m:sub>
                    </m:sSub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</m:t>
                                </m:r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𝑠𝑖</m:t>
                                </m:r>
                              </m:sub>
                            </m:s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…,</m:t>
                            </m:r>
                            <m:sSub>
                              <m:sSubPr>
                                <m:ctrlPr>
                                  <a:rPr lang="fr-FR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bPr>
                              <m:e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1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𝑠𝑚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𝑡</m:t>
                        </m:r>
                      </m:sup>
                    </m:sSup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r>
                  <a:rPr lang="fr-FR" sz="1400" dirty="0">
                    <a:solidFill>
                      <a:srgbClr val="FF0000"/>
                    </a:solidFill>
                    <a:effectLst/>
                    <a:latin typeface="Cambria Math"/>
                    <a:ea typeface="Calibri"/>
                    <a:cs typeface="Arial"/>
                  </a:rPr>
                  <a:t>≥ </a:t>
                </a:r>
                <a:r>
                  <a:rPr lang="fr-FR" sz="1400" dirty="0" smtClean="0">
                    <a:solidFill>
                      <a:srgbClr val="FF0000"/>
                    </a:solidFill>
                    <a:effectLst/>
                    <a:latin typeface="Cambria Math"/>
                    <a:ea typeface="Calibri"/>
                    <a:cs typeface="Arial"/>
                  </a:rPr>
                  <a:t>0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5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7390" y="1487485"/>
                <a:ext cx="2284730" cy="2340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èche courbée vers la droite 10"/>
          <p:cNvSpPr/>
          <p:nvPr/>
        </p:nvSpPr>
        <p:spPr>
          <a:xfrm>
            <a:off x="1952106" y="4581128"/>
            <a:ext cx="844570" cy="792088"/>
          </a:xfrm>
          <a:prstGeom prst="curvedRightArrow">
            <a:avLst>
              <a:gd name="adj1" fmla="val 25000"/>
              <a:gd name="adj2" fmla="val 48239"/>
              <a:gd name="adj3" fmla="val 407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3069594" y="4337840"/>
                <a:ext cx="4320481" cy="14674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 smtClean="0">
                    <a:effectLst/>
                    <a:latin typeface="Calibri"/>
                    <a:ea typeface="Calibri"/>
                    <a:cs typeface="Arial"/>
                  </a:rPr>
                  <a:t>The matrix A’ has no identity submatrix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 smtClean="0">
                    <a:effectLst/>
                    <a:latin typeface="Calibri"/>
                    <a:ea typeface="Calibri"/>
                    <a:cs typeface="Arial"/>
                  </a:rPr>
                  <a:t>There </a:t>
                </a:r>
                <a:r>
                  <a:rPr lang="en-US" sz="1400" b="1" dirty="0">
                    <a:effectLst/>
                    <a:latin typeface="Calibri"/>
                    <a:ea typeface="Calibri"/>
                    <a:cs typeface="Arial"/>
                  </a:rPr>
                  <a:t>is no obvious way of picking a basis </a:t>
                </a:r>
                <a:r>
                  <a:rPr lang="en-US" sz="1400" b="1" dirty="0" smtClean="0">
                    <a:effectLst/>
                    <a:latin typeface="Calibri"/>
                    <a:ea typeface="Calibri"/>
                    <a:cs typeface="Arial"/>
                  </a:rPr>
                  <a:t>B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 smtClean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:r>
                  <a:rPr lang="en-US" sz="1400" b="1" dirty="0">
                    <a:effectLst/>
                    <a:latin typeface="Calibri"/>
                    <a:ea typeface="Calibri"/>
                    <a:cs typeface="Arial"/>
                  </a:rPr>
                  <a:t>from the </a:t>
                </a:r>
                <a:r>
                  <a:rPr lang="en-US" sz="1400" b="1" dirty="0" smtClean="0">
                    <a:effectLst/>
                    <a:latin typeface="Calibri"/>
                    <a:ea typeface="Calibri"/>
                    <a:cs typeface="Arial"/>
                  </a:rPr>
                  <a:t> matrix </a:t>
                </a:r>
                <a:r>
                  <a:rPr lang="en-US" sz="1400" b="1" dirty="0">
                    <a:effectLst/>
                    <a:latin typeface="Calibri"/>
                    <a:ea typeface="Calibri"/>
                    <a:cs typeface="Arial"/>
                  </a:rPr>
                  <a:t>(A, -</a:t>
                </a:r>
                <a:r>
                  <a:rPr lang="en-US" sz="1400" b="1" dirty="0">
                    <a:effectLst/>
                    <a:latin typeface="Times New Roman"/>
                    <a:ea typeface="Calibri"/>
                    <a:cs typeface="Arial"/>
                  </a:rPr>
                  <a:t>I</a:t>
                </a:r>
                <a:r>
                  <a:rPr lang="en-US" sz="1400" b="1" dirty="0">
                    <a:effectLst/>
                    <a:latin typeface="Calibri"/>
                    <a:ea typeface="Calibri"/>
                    <a:cs typeface="Arial"/>
                  </a:rPr>
                  <a:t>) </a:t>
                </a:r>
                <a:endParaRPr lang="en-US" sz="1400" b="1" dirty="0" smtClean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 smtClean="0">
                    <a:effectLst/>
                    <a:latin typeface="Calibri"/>
                    <a:ea typeface="Calibri"/>
                    <a:cs typeface="Arial"/>
                  </a:rPr>
                  <a:t>with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accPr>
                      <m:e>
                        <m:r>
                          <a:rPr lang="en-US" sz="1400" b="1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𝒃</m:t>
                        </m:r>
                      </m:e>
                    </m:acc>
                    <m:sSup>
                      <m:sSupPr>
                        <m:ctrlPr>
                          <a:rPr lang="fr-FR" sz="1400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r>
                          <a:rPr lang="en-US" sz="1400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𝑩</m:t>
                        </m:r>
                      </m:e>
                      <m:sup>
                        <m:r>
                          <a:rPr lang="en-US" sz="1400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−</m:t>
                        </m:r>
                        <m:r>
                          <a:rPr lang="en-US" sz="1400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𝟏</m:t>
                        </m:r>
                      </m:sup>
                    </m:sSup>
                    <m:r>
                      <a:rPr lang="en-US" sz="1400" b="1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𝒃</m:t>
                    </m:r>
                    <m:r>
                      <a:rPr lang="en-US" sz="1400" b="1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 ≥</m:t>
                    </m:r>
                    <m:r>
                      <a:rPr lang="en-US" sz="1400" b="1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rgbClr val="000000"/>
                    </a:solidFill>
                    <a:effectLst/>
                    <a:latin typeface="TimesNewRomanPSMT"/>
                    <a:ea typeface="Times New Roman"/>
                    <a:cs typeface="Arial"/>
                  </a:rPr>
                  <a:t> </a:t>
                </a:r>
                <a:endParaRPr lang="fr-FR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/>
                    <a:ea typeface="Times New Roman"/>
                    <a:cs typeface="Arial"/>
                  </a:rPr>
                  <a:t> </a:t>
                </a:r>
                <a:endParaRPr lang="fr-FR" sz="14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12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94" y="4337840"/>
                <a:ext cx="4320481" cy="1467424"/>
              </a:xfrm>
              <a:prstGeom prst="rect">
                <a:avLst/>
              </a:prstGeom>
              <a:blipFill rotWithShape="1">
                <a:blip r:embed="rId5"/>
                <a:stretch>
                  <a:fillRect b="-29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74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4" grpId="0" animBg="1"/>
      <p:bldP spid="5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Generally ,any </a:t>
            </a:r>
            <a:r>
              <a:rPr lang="en-US" sz="2800" dirty="0"/>
              <a:t>linear programming problem can be transformed into a </a:t>
            </a:r>
            <a:r>
              <a:rPr lang="en-US" sz="2800" dirty="0" smtClean="0"/>
              <a:t>problem </a:t>
            </a:r>
            <a:r>
              <a:rPr lang="en-US" sz="2800" dirty="0"/>
              <a:t>of the following form:</a:t>
            </a:r>
            <a:r>
              <a:rPr lang="en-US" sz="28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 de texte 2"/>
              <p:cNvSpPr txBox="1">
                <a:spLocks noChangeArrowheads="1"/>
              </p:cNvSpPr>
              <p:nvPr/>
            </p:nvSpPr>
            <p:spPr bwMode="auto">
              <a:xfrm>
                <a:off x="1331640" y="1988840"/>
                <a:ext cx="2376264" cy="23406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dirty="0" smtClean="0">
                    <a:effectLst/>
                    <a:latin typeface="Calibri"/>
                    <a:ea typeface="Calibri"/>
                    <a:cs typeface="Arial"/>
                  </a:rPr>
                  <a:t>Max</a:t>
                </a:r>
                <a:r>
                  <a:rPr lang="fr-FR" sz="1100" dirty="0">
                    <a:effectLst/>
                    <a:latin typeface="Calibri"/>
                    <a:ea typeface="Calibri"/>
                    <a:cs typeface="Arial"/>
                  </a:rPr>
                  <a:t>/ min z = CX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AX </a:t>
                </a:r>
                <a:r>
                  <a:rPr lang="en-US" sz="11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Arial"/>
                  </a:rPr>
                  <a:t>=</a:t>
                </a:r>
                <a:r>
                  <a:rPr lang="en-US" sz="1100" dirty="0" smtClean="0">
                    <a:effectLst/>
                    <a:latin typeface="Calibri"/>
                    <a:ea typeface="Calibri"/>
                    <a:cs typeface="Arial"/>
                  </a:rPr>
                  <a:t> </a:t>
                </a: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b     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X ≥ 0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Calibri"/>
                    <a:cs typeface="Arial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bPr>
                      <m:e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𝑚</m:t>
                        </m:r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×</m:t>
                        </m:r>
                        <m: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X</m:t>
                    </m:r>
                    <m:r>
                      <a:rPr lang="en-US" sz="1100">
                        <a:effectLst/>
                        <a:latin typeface="Cambria Math"/>
                        <a:ea typeface="Times New Roman"/>
                        <a:cs typeface="Arial"/>
                      </a:rPr>
                      <m:t>=</m:t>
                    </m:r>
                    <m:d>
                      <m:dPr>
                        <m:ctrlPr>
                          <a:rPr lang="fr-FR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b</m:t>
                        </m:r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 (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,…,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𝑖</m:t>
                            </m:r>
                          </m:sub>
                        </m:sSub>
                        <m:r>
                          <a:rPr lang="en-US" sz="11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…,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</m:t>
                            </m:r>
                          </m:sub>
                        </m:sSub>
                        <m:r>
                          <a:rPr lang="en-US" sz="110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) 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/>
                        <a:ea typeface="Times New Roman"/>
                        <a:cs typeface="Arial"/>
                      </a:rPr>
                      <m:t>≥0</m:t>
                    </m:r>
                  </m:oMath>
                </a14:m>
                <a:r>
                  <a:rPr lang="en-US" sz="1100" dirty="0">
                    <a:effectLst/>
                    <a:latin typeface="Calibri"/>
                    <a:ea typeface="Times New Roman"/>
                    <a:cs typeface="Arial"/>
                  </a:rPr>
                  <a:t>  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4" name="Zone de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1988840"/>
                <a:ext cx="2376264" cy="23406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Forme automatique 2"/>
              <p:cNvSpPr>
                <a:spLocks noChangeArrowheads="1"/>
              </p:cNvSpPr>
              <p:nvPr/>
            </p:nvSpPr>
            <p:spPr bwMode="auto">
              <a:xfrm>
                <a:off x="4427984" y="1988840"/>
                <a:ext cx="3357245" cy="1285240"/>
              </a:xfrm>
              <a:prstGeom prst="foldedCorner">
                <a:avLst>
                  <a:gd name="adj" fmla="val 19513"/>
                </a:avLst>
              </a:prstGeom>
              <a:solidFill>
                <a:srgbClr val="CF7B79">
                  <a:alpha val="30000"/>
                </a:srgbClr>
              </a:solidFill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rot="0" vert="horz" wrap="square" lIns="137160" tIns="91440" rIns="13716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400" i="1" dirty="0">
                    <a:effectLst/>
                    <a:latin typeface="Cambria Math"/>
                    <a:ea typeface="Times New Roman"/>
                    <a:cs typeface="Arial"/>
                  </a:rPr>
                  <a:t>If  A  contains an identity </a:t>
                </a:r>
                <a:r>
                  <a:rPr lang="en-US" sz="1400" i="1" dirty="0">
                    <a:solidFill>
                      <a:srgbClr val="000000"/>
                    </a:solidFill>
                    <a:effectLst/>
                    <a:latin typeface="Cambria Math"/>
                    <a:ea typeface="Times New Roman"/>
                    <a:cs typeface="Arial"/>
                  </a:rPr>
                  <a:t> </a:t>
                </a:r>
                <a:r>
                  <a:rPr lang="en-US" sz="1400" i="1" dirty="0">
                    <a:effectLst/>
                    <a:latin typeface="Cambria Math"/>
                    <a:ea typeface="Times New Roman"/>
                    <a:cs typeface="Arial"/>
                  </a:rPr>
                  <a:t>matrix, then an immediate  BFS   at hand,  by simply letting B </a:t>
                </a:r>
                <a:r>
                  <a:rPr lang="en-US" sz="1400" i="1" dirty="0">
                    <a:solidFill>
                      <a:srgbClr val="000000"/>
                    </a:solidFill>
                    <a:effectLst/>
                    <a:latin typeface="Cambria Math"/>
                    <a:ea typeface="Times New Roman"/>
                    <a:cs typeface="Arial"/>
                  </a:rPr>
                  <a:t> </a:t>
                </a:r>
                <a:r>
                  <a:rPr lang="en-US" sz="1400" i="1" dirty="0">
                    <a:effectLst/>
                    <a:latin typeface="Cambria Math"/>
                    <a:ea typeface="Times New Roman"/>
                    <a:cs typeface="Arial"/>
                  </a:rPr>
                  <a:t>=  I,  and since b &gt; 0,  then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4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𝑏</m:t>
                        </m:r>
                      </m:e>
                    </m:acc>
                    <m:sSup>
                      <m:sSupPr>
                        <m:ctrlPr>
                          <a:rPr lang="fr-FR" sz="14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𝐵</m:t>
                        </m:r>
                      </m:e>
                      <m:sup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−1</m:t>
                        </m:r>
                      </m:sup>
                    </m:sSup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𝑏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/>
                        <a:ea typeface="Times New Roman"/>
                        <a:cs typeface="Arial"/>
                      </a:rPr>
                      <m:t> ≥0</m:t>
                    </m:r>
                  </m:oMath>
                </a14:m>
                <a:r>
                  <a:rPr lang="en-US" sz="1400" i="1" dirty="0">
                    <a:effectLst/>
                    <a:latin typeface="Cambria Math"/>
                    <a:ea typeface="Times New Roman"/>
                    <a:cs typeface="Arial"/>
                  </a:rPr>
                  <a:t>.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 i="1" dirty="0">
                    <a:solidFill>
                      <a:srgbClr val="595959"/>
                    </a:solidFill>
                    <a:effectLst/>
                    <a:latin typeface="Cambria"/>
                    <a:ea typeface="Times New Roman"/>
                    <a:cs typeface="Times New Roman"/>
                  </a:rPr>
                  <a:t> </a:t>
                </a:r>
                <a:endParaRPr lang="fr-FR" sz="1100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5" name="Forme automatiqu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1988840"/>
                <a:ext cx="3357245" cy="1285240"/>
              </a:xfrm>
              <a:prstGeom prst="foldedCorner">
                <a:avLst>
                  <a:gd name="adj" fmla="val 19513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rme automatique 2"/>
          <p:cNvSpPr>
            <a:spLocks noChangeArrowheads="1"/>
          </p:cNvSpPr>
          <p:nvPr/>
        </p:nvSpPr>
        <p:spPr bwMode="auto">
          <a:xfrm>
            <a:off x="4404676" y="3645024"/>
            <a:ext cx="3357245" cy="793115"/>
          </a:xfrm>
          <a:prstGeom prst="foldedCorner">
            <a:avLst>
              <a:gd name="adj" fmla="val 19513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137160" tIns="91440" rIns="13716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effectLst/>
                <a:latin typeface="Cambria Math"/>
                <a:ea typeface="Times New Roman"/>
                <a:cs typeface="Arial"/>
              </a:rPr>
              <a:t>But I f  A  has no identity </a:t>
            </a:r>
            <a:r>
              <a:rPr lang="en-US" sz="1400" i="1" dirty="0">
                <a:solidFill>
                  <a:srgbClr val="000000"/>
                </a:solidFill>
                <a:effectLst/>
                <a:latin typeface="Cambria Math"/>
                <a:ea typeface="Times New Roman"/>
                <a:cs typeface="Arial"/>
              </a:rPr>
              <a:t> sub</a:t>
            </a:r>
            <a:r>
              <a:rPr lang="en-US" sz="1400" i="1" dirty="0">
                <a:effectLst/>
                <a:latin typeface="Cambria Math"/>
                <a:ea typeface="Times New Roman"/>
                <a:cs typeface="Arial"/>
              </a:rPr>
              <a:t>matrix, What to do </a:t>
            </a:r>
            <a:r>
              <a:rPr lang="en-US" sz="2000" b="1" i="1" dirty="0">
                <a:effectLst/>
                <a:latin typeface="Cambria Math"/>
                <a:ea typeface="Times New Roman"/>
                <a:cs typeface="Arial"/>
              </a:rPr>
              <a:t>?</a:t>
            </a:r>
            <a:endParaRPr lang="fr-FR" sz="1600" b="1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 i="1" dirty="0">
                <a:solidFill>
                  <a:srgbClr val="595959"/>
                </a:solidFill>
                <a:effectLst/>
                <a:latin typeface="Cambria"/>
                <a:ea typeface="Times New Roman"/>
                <a:cs typeface="Times New Roman"/>
              </a:rPr>
              <a:t> </a:t>
            </a:r>
            <a:endParaRPr lang="fr-FR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Forme automatique 2"/>
          <p:cNvSpPr>
            <a:spLocks noChangeArrowheads="1"/>
          </p:cNvSpPr>
          <p:nvPr/>
        </p:nvSpPr>
        <p:spPr bwMode="auto">
          <a:xfrm>
            <a:off x="4572000" y="5006883"/>
            <a:ext cx="3312368" cy="948690"/>
          </a:xfrm>
          <a:prstGeom prst="bracketPair">
            <a:avLst>
              <a:gd name="adj" fmla="val 16234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4363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BBB59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rot="0" vert="horz" wrap="square" lIns="45720" tIns="45720" rIns="4572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200" b="1" i="0" dirty="0" smtClean="0">
                <a:solidFill>
                  <a:srgbClr val="FF0000"/>
                </a:solidFill>
                <a:effectLst/>
                <a:latin typeface="TimesNewRomanPSMT"/>
                <a:ea typeface="Calibri"/>
                <a:cs typeface="Arial"/>
              </a:rPr>
              <a:t>Resort</a:t>
            </a:r>
            <a:r>
              <a:rPr lang="en-US" sz="1200" b="1" i="0" dirty="0" smtClean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to 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TimesNewRomanPSMT"/>
                <a:ea typeface="Calibri"/>
                <a:cs typeface="Arial"/>
              </a:rPr>
              <a:t>artificial variables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to get a starting BFS, and then use the simplex method itself and 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TimesNewRomanPSMT"/>
                <a:ea typeface="Calibri"/>
                <a:cs typeface="Arial"/>
              </a:rPr>
              <a:t>get rid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 of these 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TimesNewRomanPSMT"/>
                <a:ea typeface="Calibri"/>
                <a:cs typeface="Arial"/>
              </a:rPr>
              <a:t>artificial variables.</a:t>
            </a:r>
            <a:endParaRPr lang="fr-FR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Pentagone 9"/>
          <p:cNvSpPr/>
          <p:nvPr/>
        </p:nvSpPr>
        <p:spPr>
          <a:xfrm>
            <a:off x="1187624" y="5203358"/>
            <a:ext cx="2034226" cy="648072"/>
          </a:xfrm>
          <a:prstGeom prst="homePlate">
            <a:avLst>
              <a:gd name="adj" fmla="val 696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331640" y="529656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SOLUTION 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1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8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The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difference between slack and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artificial variables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en-US" sz="2400" dirty="0" smtClean="0"/>
              <a:t>A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slack</a:t>
            </a:r>
            <a:r>
              <a:rPr lang="en-US" sz="2400" dirty="0"/>
              <a:t> variable is introduced to put the problem in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equality form</a:t>
            </a:r>
            <a:r>
              <a:rPr lang="en-US" sz="2400" dirty="0"/>
              <a:t>, and the slack variable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can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be positive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Artificial</a:t>
            </a:r>
            <a:r>
              <a:rPr lang="en-US" sz="2400" dirty="0" smtClean="0"/>
              <a:t> variables are </a:t>
            </a:r>
            <a:r>
              <a:rPr lang="en-US" sz="2400" dirty="0">
                <a:solidFill>
                  <a:srgbClr val="FF0000"/>
                </a:solidFill>
              </a:rPr>
              <a:t>not </a:t>
            </a:r>
            <a:r>
              <a:rPr lang="en-US" sz="2400" dirty="0" smtClean="0">
                <a:solidFill>
                  <a:srgbClr val="FF0000"/>
                </a:solidFill>
              </a:rPr>
              <a:t>legitimate </a:t>
            </a:r>
            <a:r>
              <a:rPr lang="en-US" sz="2400" dirty="0"/>
              <a:t>variables, and they </a:t>
            </a:r>
            <a:r>
              <a:rPr lang="en-US" sz="2400" dirty="0" smtClean="0"/>
              <a:t>are merely </a:t>
            </a:r>
            <a:r>
              <a:rPr lang="en-US" sz="2400" dirty="0"/>
              <a:t>introduced </a:t>
            </a:r>
            <a:r>
              <a:rPr lang="en-US" sz="2400" dirty="0">
                <a:solidFill>
                  <a:srgbClr val="FF0000"/>
                </a:solidFill>
              </a:rPr>
              <a:t>to facilitate </a:t>
            </a:r>
            <a:r>
              <a:rPr lang="en-US" sz="2400" dirty="0"/>
              <a:t>the initiation of </a:t>
            </a:r>
            <a:r>
              <a:rPr lang="en-US" sz="2400" dirty="0" smtClean="0"/>
              <a:t> the simplex method</a:t>
            </a:r>
            <a:r>
              <a:rPr lang="en-US" sz="2400" dirty="0"/>
              <a:t>. These artificial </a:t>
            </a:r>
            <a:r>
              <a:rPr lang="en-US" sz="2400" dirty="0" smtClean="0"/>
              <a:t>variables </a:t>
            </a:r>
            <a:r>
              <a:rPr lang="en-US" sz="2400" dirty="0" smtClean="0">
                <a:solidFill>
                  <a:srgbClr val="FF0000"/>
                </a:solidFill>
              </a:rPr>
              <a:t>must</a:t>
            </a:r>
            <a:r>
              <a:rPr lang="en-US" sz="2400" dirty="0" smtClean="0"/>
              <a:t> eventually </a:t>
            </a:r>
            <a:r>
              <a:rPr lang="en-US" sz="2400" dirty="0" smtClean="0">
                <a:solidFill>
                  <a:srgbClr val="FF0000"/>
                </a:solidFill>
              </a:rPr>
              <a:t>drop </a:t>
            </a:r>
            <a:r>
              <a:rPr lang="en-US" sz="2400" dirty="0">
                <a:solidFill>
                  <a:srgbClr val="FF0000"/>
                </a:solidFill>
              </a:rPr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 zero </a:t>
            </a:r>
            <a:r>
              <a:rPr lang="en-US" sz="2400" dirty="0"/>
              <a:t>in order to attain feasibility in the original problem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fr-FR" b="1" dirty="0">
              <a:solidFill>
                <a:srgbClr val="C00000"/>
              </a:solidFill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568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93EA1C-B399-43A9-A823-4EC6593C69D1}"/>
</file>

<file path=customXml/itemProps2.xml><?xml version="1.0" encoding="utf-8"?>
<ds:datastoreItem xmlns:ds="http://schemas.openxmlformats.org/officeDocument/2006/customXml" ds:itemID="{6F4A0118-DE4C-442E-B67F-B10411CB9403}"/>
</file>

<file path=customXml/itemProps3.xml><?xml version="1.0" encoding="utf-8"?>
<ds:datastoreItem xmlns:ds="http://schemas.openxmlformats.org/officeDocument/2006/customXml" ds:itemID="{703E4D1E-E6B9-47DB-9091-EADBF3025FE8}"/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1753</Words>
  <Application>Microsoft Office PowerPoint</Application>
  <PresentationFormat>Affichage à l'écran (4:3)</PresentationFormat>
  <Paragraphs>285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Optimization Theory - IENG511 Two phases and big-M methods</vt:lpstr>
      <vt:lpstr>CHAPTER  FOUR  STARTING SOLUTION  AND CONVERGENCE  </vt:lpstr>
      <vt:lpstr>Présentation PowerPoint</vt:lpstr>
      <vt:lpstr>Présentation PowerPoint</vt:lpstr>
      <vt:lpstr>The initial BFS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TWO-PHASE METHOD  </vt:lpstr>
      <vt:lpstr>Présentation PowerPoint</vt:lpstr>
      <vt:lpstr>Présentation PowerPoint</vt:lpstr>
      <vt:lpstr>Présentation PowerPoint</vt:lpstr>
      <vt:lpstr>THE big-M METHOD</vt:lpstr>
      <vt:lpstr>Présentation PowerPoint</vt:lpstr>
      <vt:lpstr>Présentation PowerPoint</vt:lpstr>
      <vt:lpstr>THE big-M and Two-phases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 STARTING SOLUTION  AND CONVERGENCE</dc:title>
  <dc:creator>hp</dc:creator>
  <cp:lastModifiedBy>hp</cp:lastModifiedBy>
  <cp:revision>87</cp:revision>
  <dcterms:created xsi:type="dcterms:W3CDTF">2018-04-20T15:48:30Z</dcterms:created>
  <dcterms:modified xsi:type="dcterms:W3CDTF">2018-04-24T01:40:14Z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