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57" r:id="rId5"/>
    <p:sldId id="258"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1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245CC1AC-031A-4275-9E4A-1C95999EB1B9}" type="datetimeFigureOut">
              <a:rPr lang="tr-TR" smtClean="0"/>
              <a:t>21.05.2017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1488437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45CC1AC-031A-4275-9E4A-1C95999EB1B9}" type="datetimeFigureOut">
              <a:rPr lang="tr-TR" smtClean="0"/>
              <a:t>21.05.2017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71262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45CC1AC-031A-4275-9E4A-1C95999EB1B9}" type="datetimeFigureOut">
              <a:rPr lang="tr-TR" smtClean="0"/>
              <a:t>21.05.2017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54711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45CC1AC-031A-4275-9E4A-1C95999EB1B9}" type="datetimeFigureOut">
              <a:rPr lang="tr-TR" smtClean="0"/>
              <a:t>21.05.2017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404716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CC1AC-031A-4275-9E4A-1C95999EB1B9}" type="datetimeFigureOut">
              <a:rPr lang="tr-TR" smtClean="0"/>
              <a:t>21.05.2017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109059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45CC1AC-031A-4275-9E4A-1C95999EB1B9}" type="datetimeFigureOut">
              <a:rPr lang="tr-TR" smtClean="0"/>
              <a:t>21.05.2017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3004008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45CC1AC-031A-4275-9E4A-1C95999EB1B9}" type="datetimeFigureOut">
              <a:rPr lang="tr-TR" smtClean="0"/>
              <a:t>21.05.2017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1827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245CC1AC-031A-4275-9E4A-1C95999EB1B9}" type="datetimeFigureOut">
              <a:rPr lang="tr-TR" smtClean="0"/>
              <a:t>21.05.2017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264064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CC1AC-031A-4275-9E4A-1C95999EB1B9}" type="datetimeFigureOut">
              <a:rPr lang="tr-TR" smtClean="0"/>
              <a:t>21.05.2017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367538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CC1AC-031A-4275-9E4A-1C95999EB1B9}" type="datetimeFigureOut">
              <a:rPr lang="tr-TR" smtClean="0"/>
              <a:t>21.05.2017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119604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CC1AC-031A-4275-9E4A-1C95999EB1B9}" type="datetimeFigureOut">
              <a:rPr lang="tr-TR" smtClean="0"/>
              <a:t>21.05.2017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9403E0-5842-45EA-B355-8FEF432DA138}" type="slidenum">
              <a:rPr lang="tr-TR" smtClean="0"/>
              <a:t>‹#›</a:t>
            </a:fld>
            <a:endParaRPr lang="tr-TR"/>
          </a:p>
        </p:txBody>
      </p:sp>
    </p:spTree>
    <p:extLst>
      <p:ext uri="{BB962C8B-B14F-4D97-AF65-F5344CB8AC3E}">
        <p14:creationId xmlns:p14="http://schemas.microsoft.com/office/powerpoint/2010/main" val="594401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CC1AC-031A-4275-9E4A-1C95999EB1B9}" type="datetimeFigureOut">
              <a:rPr lang="tr-TR" smtClean="0"/>
              <a:t>21.05.2017</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9403E0-5842-45EA-B355-8FEF432DA138}" type="slidenum">
              <a:rPr lang="tr-TR" smtClean="0"/>
              <a:t>‹#›</a:t>
            </a:fld>
            <a:endParaRPr lang="tr-TR"/>
          </a:p>
        </p:txBody>
      </p:sp>
    </p:spTree>
    <p:extLst>
      <p:ext uri="{BB962C8B-B14F-4D97-AF65-F5344CB8AC3E}">
        <p14:creationId xmlns:p14="http://schemas.microsoft.com/office/powerpoint/2010/main" val="125597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1"/>
            <a:ext cx="7772400" cy="1971650"/>
          </a:xfrm>
        </p:spPr>
        <p:txBody>
          <a:bodyPr>
            <a:normAutofit fontScale="90000"/>
          </a:bodyPr>
          <a:lstStyle/>
          <a:p>
            <a:r>
              <a:rPr lang="tr-TR" dirty="0" smtClean="0">
                <a:solidFill>
                  <a:srgbClr val="FF0000"/>
                </a:solidFill>
              </a:rPr>
              <a:t>NAME: </a:t>
            </a:r>
            <a:r>
              <a:rPr lang="tr-TR" dirty="0" smtClean="0"/>
              <a:t>OLUWATOSIN UTHMAN ZUBAIR (145919</a:t>
            </a:r>
            <a:r>
              <a:rPr lang="tr-TR" dirty="0" smtClean="0"/>
              <a:t>)</a:t>
            </a:r>
            <a:r>
              <a:rPr lang="tr-TR" dirty="0" smtClean="0"/>
              <a:t/>
            </a:r>
            <a:br>
              <a:rPr lang="tr-TR" dirty="0" smtClean="0"/>
            </a:br>
            <a:r>
              <a:rPr lang="tr-TR" dirty="0" smtClean="0">
                <a:solidFill>
                  <a:srgbClr val="FF0000"/>
                </a:solidFill>
              </a:rPr>
              <a:t>COURSE: </a:t>
            </a:r>
            <a:r>
              <a:rPr lang="tr-TR" dirty="0" smtClean="0"/>
              <a:t>NETWORK FLOW</a:t>
            </a:r>
            <a:endParaRPr lang="tr-TR" dirty="0"/>
          </a:p>
        </p:txBody>
      </p:sp>
    </p:spTree>
    <p:extLst>
      <p:ext uri="{BB962C8B-B14F-4D97-AF65-F5344CB8AC3E}">
        <p14:creationId xmlns:p14="http://schemas.microsoft.com/office/powerpoint/2010/main" val="2713984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514350" indent="-514350">
              <a:buFont typeface="+mj-lt"/>
              <a:buAutoNum type="arabicPeriod"/>
            </a:pPr>
            <a:r>
              <a:rPr lang="en-US" dirty="0"/>
              <a:t>Find the minimum element of each row in the assignment matrix (say </a:t>
            </a:r>
            <a:r>
              <a:rPr lang="en-US" dirty="0" err="1"/>
              <a:t>ai</a:t>
            </a:r>
            <a:r>
              <a:rPr lang="en-US" dirty="0"/>
              <a:t>) and write it on the </a:t>
            </a:r>
            <a:r>
              <a:rPr lang="en-US" dirty="0" smtClean="0"/>
              <a:t>right hand </a:t>
            </a:r>
            <a:r>
              <a:rPr lang="en-US" dirty="0"/>
              <a:t>side of the matrix, as follows</a:t>
            </a:r>
            <a:r>
              <a:rPr lang="en-US" dirty="0" smtClean="0"/>
              <a:t>.</a:t>
            </a:r>
            <a:r>
              <a:rPr lang="tr-TR" dirty="0"/>
              <a:t> </a:t>
            </a:r>
            <a:r>
              <a:rPr lang="en-US" dirty="0"/>
              <a:t>Then divide each element of </a:t>
            </a:r>
            <a:r>
              <a:rPr lang="en-US" dirty="0" err="1"/>
              <a:t>ith</a:t>
            </a:r>
            <a:r>
              <a:rPr lang="en-US" dirty="0"/>
              <a:t> row of the matrix by </a:t>
            </a:r>
            <a:r>
              <a:rPr lang="en-US" dirty="0" err="1"/>
              <a:t>ai</a:t>
            </a:r>
            <a:r>
              <a:rPr lang="en-US" dirty="0"/>
              <a:t> . These operations create ones to each rows, and the matrix reduces to following matrix. </a:t>
            </a:r>
            <a:endParaRPr lang="tr-TR" dirty="0" smtClean="0"/>
          </a:p>
          <a:p>
            <a:pPr marL="0" indent="0">
              <a:buNone/>
            </a:pPr>
            <a:r>
              <a:rPr lang="tr-TR"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366546"/>
            <a:ext cx="3888432" cy="165329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9985" y="4319093"/>
            <a:ext cx="3667125" cy="1800224"/>
          </a:xfrm>
          <a:prstGeom prst="rect">
            <a:avLst/>
          </a:prstGeom>
        </p:spPr>
      </p:pic>
    </p:spTree>
    <p:extLst>
      <p:ext uri="{BB962C8B-B14F-4D97-AF65-F5344CB8AC3E}">
        <p14:creationId xmlns:p14="http://schemas.microsoft.com/office/powerpoint/2010/main" val="1599069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44616"/>
          </a:xfrm>
        </p:spPr>
        <p:txBody>
          <a:bodyPr/>
          <a:lstStyle/>
          <a:p>
            <a:pPr marL="0" indent="0">
              <a:buNone/>
            </a:pPr>
            <a:r>
              <a:rPr lang="tr-TR" dirty="0" smtClean="0"/>
              <a:t>2. </a:t>
            </a:r>
            <a:r>
              <a:rPr lang="en-US" dirty="0" smtClean="0"/>
              <a:t>Now </a:t>
            </a:r>
            <a:r>
              <a:rPr lang="en-US" dirty="0"/>
              <a:t>find the minimum element of each column in assignment matrix (say </a:t>
            </a:r>
            <a:r>
              <a:rPr lang="en-US" dirty="0" err="1"/>
              <a:t>bj</a:t>
            </a:r>
            <a:r>
              <a:rPr lang="en-US" dirty="0"/>
              <a:t>) and write it below column. Then divide each element of </a:t>
            </a:r>
            <a:r>
              <a:rPr lang="en-US" dirty="0" err="1"/>
              <a:t>jth</a:t>
            </a:r>
            <a:r>
              <a:rPr lang="en-US" dirty="0"/>
              <a:t> column of the matrix by </a:t>
            </a:r>
            <a:r>
              <a:rPr lang="en-US" dirty="0" err="1"/>
              <a:t>bj</a:t>
            </a:r>
            <a:r>
              <a:rPr lang="en-US" dirty="0"/>
              <a:t> . </a:t>
            </a:r>
            <a:endParaRPr lang="tr-TR" dirty="0" smtClean="0"/>
          </a:p>
          <a:p>
            <a:pPr marL="0" indent="0">
              <a:buNone/>
            </a:pPr>
            <a:endParaRPr lang="tr-T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900" y="2780928"/>
            <a:ext cx="3886200" cy="3848099"/>
          </a:xfrm>
          <a:prstGeom prst="rect">
            <a:avLst/>
          </a:prstGeom>
        </p:spPr>
      </p:pic>
    </p:spTree>
    <p:extLst>
      <p:ext uri="{BB962C8B-B14F-4D97-AF65-F5344CB8AC3E}">
        <p14:creationId xmlns:p14="http://schemas.microsoft.com/office/powerpoint/2010/main" val="792390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marL="0" indent="0">
              <a:buNone/>
            </a:pPr>
            <a:r>
              <a:rPr lang="tr-TR" dirty="0" smtClean="0"/>
              <a:t>3. </a:t>
            </a:r>
            <a:r>
              <a:rPr lang="en-US" dirty="0"/>
              <a:t>The minimum number of lines required to pass through all the ones of the matrix is 5. So the complete assignment is </a:t>
            </a:r>
            <a:r>
              <a:rPr lang="en-US" dirty="0" smtClean="0"/>
              <a:t>possible</a:t>
            </a:r>
            <a:r>
              <a:rPr lang="tr-TR" dirty="0" smtClean="0"/>
              <a:t>.</a:t>
            </a:r>
          </a:p>
          <a:p>
            <a:pPr marL="0" indent="0">
              <a:buNone/>
            </a:pPr>
            <a:endParaRPr lang="tr-TR" dirty="0" smtClean="0"/>
          </a:p>
          <a:p>
            <a:pPr marL="0" indent="0">
              <a:buNone/>
            </a:pPr>
            <a:endParaRPr lang="tr-T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628900"/>
            <a:ext cx="3600400" cy="26003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2628900"/>
            <a:ext cx="4464496" cy="2600299"/>
          </a:xfrm>
          <a:prstGeom prst="rect">
            <a:avLst/>
          </a:prstGeom>
        </p:spPr>
      </p:pic>
    </p:spTree>
    <p:extLst>
      <p:ext uri="{BB962C8B-B14F-4D97-AF65-F5344CB8AC3E}">
        <p14:creationId xmlns:p14="http://schemas.microsoft.com/office/powerpoint/2010/main" val="742924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and we can assign the ones and the solution is (1,5), (2,3), (3,4), (4,1), (5,2) and minimum cost is </a:t>
            </a:r>
            <a:r>
              <a:rPr lang="en-US" dirty="0" smtClean="0"/>
              <a:t>24</a:t>
            </a:r>
            <a:r>
              <a:rPr lang="tr-TR" dirty="0" smtClean="0"/>
              <a:t>. If we solve the same problem using the hungarian method the minimum cost is also 24.</a:t>
            </a:r>
            <a:endParaRPr lang="tr-TR" dirty="0"/>
          </a:p>
        </p:txBody>
      </p:sp>
    </p:spTree>
    <p:extLst>
      <p:ext uri="{BB962C8B-B14F-4D97-AF65-F5344CB8AC3E}">
        <p14:creationId xmlns:p14="http://schemas.microsoft.com/office/powerpoint/2010/main" val="652704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CONCLUSION</a:t>
            </a:r>
            <a:endParaRPr lang="tr-TR"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t>In this paper, a new and simple method was introduced for solving assignment problems. The </a:t>
            </a:r>
            <a:r>
              <a:rPr lang="en-US" dirty="0" smtClean="0"/>
              <a:t>MOA method </a:t>
            </a:r>
            <a:r>
              <a:rPr lang="en-US" dirty="0"/>
              <a:t>can be used for all kinds of assignment problems, whether maximize or minimize objective. The new method is based on creating some ones in the assignment matrix and find an assignment in terms of the ones. As </a:t>
            </a:r>
            <a:r>
              <a:rPr lang="en-US" dirty="0" smtClean="0"/>
              <a:t>considerable </a:t>
            </a:r>
            <a:r>
              <a:rPr lang="en-US" dirty="0"/>
              <a:t>number of methods has been so </a:t>
            </a:r>
            <a:r>
              <a:rPr lang="en-US" dirty="0" smtClean="0"/>
              <a:t>far </a:t>
            </a:r>
            <a:r>
              <a:rPr lang="en-US" dirty="0"/>
              <a:t>presented for assignment problem in which the Hungarian Method is more convenient method among them</a:t>
            </a:r>
            <a:r>
              <a:rPr lang="en-US" dirty="0" smtClean="0"/>
              <a:t>.</a:t>
            </a:r>
            <a:r>
              <a:rPr lang="tr-TR" dirty="0" smtClean="0"/>
              <a:t> This </a:t>
            </a:r>
            <a:r>
              <a:rPr lang="en-US" dirty="0"/>
              <a:t>paper attempts to </a:t>
            </a:r>
            <a:r>
              <a:rPr lang="en-US" dirty="0" smtClean="0"/>
              <a:t>propose </a:t>
            </a:r>
            <a:r>
              <a:rPr lang="en-US" dirty="0"/>
              <a:t>a method for solving assignment problem which is different from the preceding methods. </a:t>
            </a:r>
            <a:endParaRPr lang="tr-TR" dirty="0"/>
          </a:p>
        </p:txBody>
      </p:sp>
    </p:spTree>
    <p:extLst>
      <p:ext uri="{BB962C8B-B14F-4D97-AF65-F5344CB8AC3E}">
        <p14:creationId xmlns:p14="http://schemas.microsoft.com/office/powerpoint/2010/main" val="489524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OUTLINE</a:t>
            </a: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t>Introduction</a:t>
            </a:r>
          </a:p>
          <a:p>
            <a:r>
              <a:rPr lang="tr-TR" dirty="0" smtClean="0"/>
              <a:t>Different methods of assignment problem</a:t>
            </a:r>
          </a:p>
          <a:p>
            <a:r>
              <a:rPr lang="tr-TR" dirty="0" smtClean="0"/>
              <a:t>MOA (Matrix one’s assıgnment) method</a:t>
            </a:r>
          </a:p>
          <a:p>
            <a:r>
              <a:rPr lang="tr-TR" dirty="0" smtClean="0"/>
              <a:t>Steps for solving MOA</a:t>
            </a:r>
          </a:p>
          <a:p>
            <a:r>
              <a:rPr lang="tr-TR" dirty="0" smtClean="0"/>
              <a:t>Numerıcal example using MOA method</a:t>
            </a:r>
          </a:p>
          <a:p>
            <a:r>
              <a:rPr lang="tr-TR" dirty="0" smtClean="0"/>
              <a:t>Conclusion</a:t>
            </a:r>
            <a:endParaRPr lang="tr-TR" dirty="0"/>
          </a:p>
        </p:txBody>
      </p:sp>
    </p:spTree>
    <p:extLst>
      <p:ext uri="{BB962C8B-B14F-4D97-AF65-F5344CB8AC3E}">
        <p14:creationId xmlns:p14="http://schemas.microsoft.com/office/powerpoint/2010/main" val="3779652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INTRODUCTION</a:t>
            </a:r>
            <a:endParaRPr lang="tr-TR" dirty="0">
              <a:solidFill>
                <a:srgbClr val="FF0000"/>
              </a:solidFill>
            </a:endParaRPr>
          </a:p>
        </p:txBody>
      </p:sp>
      <p:sp>
        <p:nvSpPr>
          <p:cNvPr id="3" name="Content Placeholder 2"/>
          <p:cNvSpPr>
            <a:spLocks noGrp="1"/>
          </p:cNvSpPr>
          <p:nvPr>
            <p:ph idx="1"/>
          </p:nvPr>
        </p:nvSpPr>
        <p:spPr/>
        <p:txBody>
          <a:bodyPr/>
          <a:lstStyle/>
          <a:p>
            <a:r>
              <a:rPr lang="en-US" dirty="0"/>
              <a:t>We already know about transportation problem, and also assignment problem; which is a variation of transportation problem, with two characteristics</a:t>
            </a:r>
          </a:p>
          <a:p>
            <a:pPr marL="514350" indent="-514350">
              <a:buFont typeface="+mj-lt"/>
              <a:buAutoNum type="arabicPeriod"/>
            </a:pPr>
            <a:r>
              <a:rPr lang="en-US" dirty="0"/>
              <a:t>The cost matrix is a square matrix.</a:t>
            </a:r>
          </a:p>
          <a:p>
            <a:pPr marL="514350" indent="-514350">
              <a:buFont typeface="+mj-lt"/>
              <a:buAutoNum type="arabicPeriod"/>
            </a:pPr>
            <a:r>
              <a:rPr lang="en-US" dirty="0"/>
              <a:t>At the optimum solution there will be only one assignment in a given row or column of the cost matrix.</a:t>
            </a:r>
            <a:endParaRPr lang="tr-TR" dirty="0"/>
          </a:p>
          <a:p>
            <a:endParaRPr lang="tr-TR" dirty="0"/>
          </a:p>
        </p:txBody>
      </p:sp>
    </p:spTree>
    <p:extLst>
      <p:ext uri="{BB962C8B-B14F-4D97-AF65-F5344CB8AC3E}">
        <p14:creationId xmlns:p14="http://schemas.microsoft.com/office/powerpoint/2010/main" val="360709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DIFFERENT METHODS OF ASSINGMENT PROBLEM</a:t>
            </a:r>
            <a:endParaRPr lang="tr-TR" dirty="0">
              <a:solidFill>
                <a:srgbClr val="FF0000"/>
              </a:solidFill>
            </a:endParaRPr>
          </a:p>
        </p:txBody>
      </p:sp>
      <p:sp>
        <p:nvSpPr>
          <p:cNvPr id="4" name="Rectangle 3"/>
          <p:cNvSpPr/>
          <p:nvPr/>
        </p:nvSpPr>
        <p:spPr>
          <a:xfrm>
            <a:off x="2339752" y="1772817"/>
            <a:ext cx="3888432" cy="8640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Different methods of assignment problem</a:t>
            </a:r>
            <a:endParaRPr lang="tr-TR" dirty="0"/>
          </a:p>
        </p:txBody>
      </p:sp>
      <p:cxnSp>
        <p:nvCxnSpPr>
          <p:cNvPr id="6" name="Straight Arrow Connector 5"/>
          <p:cNvCxnSpPr/>
          <p:nvPr/>
        </p:nvCxnSpPr>
        <p:spPr>
          <a:xfrm>
            <a:off x="4283968" y="2636913"/>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139952" y="2636913"/>
            <a:ext cx="0" cy="504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139952" y="3140968"/>
            <a:ext cx="35283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403648" y="3140968"/>
            <a:ext cx="27363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403648" y="314096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11560" y="3717032"/>
            <a:ext cx="151216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Complete Enumeration</a:t>
            </a:r>
            <a:endParaRPr lang="tr-TR" dirty="0"/>
          </a:p>
        </p:txBody>
      </p:sp>
      <p:sp>
        <p:nvSpPr>
          <p:cNvPr id="16" name="Rectangle 15"/>
          <p:cNvSpPr/>
          <p:nvPr/>
        </p:nvSpPr>
        <p:spPr>
          <a:xfrm>
            <a:off x="2483768" y="3717032"/>
            <a:ext cx="144016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Simplex Method</a:t>
            </a:r>
            <a:endParaRPr lang="tr-TR" dirty="0"/>
          </a:p>
        </p:txBody>
      </p:sp>
      <p:cxnSp>
        <p:nvCxnSpPr>
          <p:cNvPr id="18" name="Straight Arrow Connector 17"/>
          <p:cNvCxnSpPr/>
          <p:nvPr/>
        </p:nvCxnSpPr>
        <p:spPr>
          <a:xfrm>
            <a:off x="3131840" y="314096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499992" y="3717032"/>
            <a:ext cx="1728192"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Transportation problem</a:t>
            </a:r>
            <a:endParaRPr lang="tr-TR" dirty="0"/>
          </a:p>
        </p:txBody>
      </p:sp>
      <p:sp>
        <p:nvSpPr>
          <p:cNvPr id="22" name="Rectangle 21"/>
          <p:cNvSpPr/>
          <p:nvPr/>
        </p:nvSpPr>
        <p:spPr>
          <a:xfrm>
            <a:off x="6876256" y="3717032"/>
            <a:ext cx="1346448"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Hungarian Method</a:t>
            </a:r>
            <a:endParaRPr lang="tr-TR" dirty="0"/>
          </a:p>
        </p:txBody>
      </p:sp>
      <p:cxnSp>
        <p:nvCxnSpPr>
          <p:cNvPr id="28" name="Straight Arrow Connector 27"/>
          <p:cNvCxnSpPr>
            <a:endCxn id="19" idx="0"/>
          </p:cNvCxnSpPr>
          <p:nvPr/>
        </p:nvCxnSpPr>
        <p:spPr>
          <a:xfrm>
            <a:off x="5364088" y="314096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2" idx="0"/>
          </p:cNvCxnSpPr>
          <p:nvPr/>
        </p:nvCxnSpPr>
        <p:spPr>
          <a:xfrm>
            <a:off x="7549480" y="314096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1258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FF0000"/>
                </a:solidFill>
              </a:rPr>
              <a:t>MOA(MATRIX ONE’S ASSIGNMENT) METHOD</a:t>
            </a:r>
            <a:endParaRPr lang="tr-TR" dirty="0">
              <a:solidFill>
                <a:srgbClr val="FF0000"/>
              </a:solidFill>
            </a:endParaRPr>
          </a:p>
        </p:txBody>
      </p:sp>
      <p:sp>
        <p:nvSpPr>
          <p:cNvPr id="5" name="Content Placeholder 4"/>
          <p:cNvSpPr>
            <a:spLocks noGrp="1"/>
          </p:cNvSpPr>
          <p:nvPr>
            <p:ph idx="1"/>
          </p:nvPr>
        </p:nvSpPr>
        <p:spPr/>
        <p:txBody>
          <a:bodyPr/>
          <a:lstStyle/>
          <a:p>
            <a:r>
              <a:rPr lang="en-US" dirty="0" smtClean="0"/>
              <a:t>We are familiar with solving the assignment problem with the simplex method, transportation method, and with the </a:t>
            </a:r>
            <a:r>
              <a:rPr lang="en-US" dirty="0"/>
              <a:t>H</a:t>
            </a:r>
            <a:r>
              <a:rPr lang="en-US" dirty="0" smtClean="0"/>
              <a:t>ungarian method, lets focus on a new method for solving it, called the MOA(Matrix One’s assignment) method.</a:t>
            </a:r>
            <a:endParaRPr lang="tr-TR" dirty="0"/>
          </a:p>
        </p:txBody>
      </p:sp>
    </p:spTree>
    <p:extLst>
      <p:ext uri="{BB962C8B-B14F-4D97-AF65-F5344CB8AC3E}">
        <p14:creationId xmlns:p14="http://schemas.microsoft.com/office/powerpoint/2010/main" val="1430088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STEPS FOR SOLVING MOA</a:t>
            </a:r>
            <a:endParaRPr lang="tr-TR"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a:t>Step1. </a:t>
            </a:r>
            <a:r>
              <a:rPr lang="en-US" dirty="0" smtClean="0"/>
              <a:t>In </a:t>
            </a:r>
            <a:r>
              <a:rPr lang="en-US" dirty="0"/>
              <a:t>a minimization (Maximization) case, find the minimum (maximum) element of each row in </a:t>
            </a:r>
            <a:r>
              <a:rPr lang="en-US" dirty="0" smtClean="0"/>
              <a:t>the</a:t>
            </a:r>
            <a:r>
              <a:rPr lang="tr-TR" dirty="0" smtClean="0"/>
              <a:t> </a:t>
            </a:r>
            <a:r>
              <a:rPr lang="en-US" dirty="0" smtClean="0"/>
              <a:t>assignment </a:t>
            </a:r>
            <a:r>
              <a:rPr lang="en-US" dirty="0"/>
              <a:t>matrix (say </a:t>
            </a:r>
            <a:r>
              <a:rPr lang="en-US" dirty="0" err="1"/>
              <a:t>ai</a:t>
            </a:r>
            <a:r>
              <a:rPr lang="en-US" dirty="0"/>
              <a:t>) and write it on the right hand side of the matrix</a:t>
            </a:r>
            <a:r>
              <a:rPr lang="en-US" dirty="0" smtClean="0"/>
              <a:t>.</a:t>
            </a:r>
            <a:endParaRPr lang="tr-TR" dirty="0" smtClean="0"/>
          </a:p>
          <a:p>
            <a:r>
              <a:rPr lang="en-US" dirty="0"/>
              <a:t>Step 2. Find the minimum(maximum) element of each column in assignment matrix (say </a:t>
            </a:r>
            <a:r>
              <a:rPr lang="en-US" dirty="0" err="1"/>
              <a:t>bj</a:t>
            </a:r>
            <a:r>
              <a:rPr lang="en-US" dirty="0"/>
              <a:t>) and write it </a:t>
            </a:r>
            <a:r>
              <a:rPr lang="en-US" dirty="0" smtClean="0"/>
              <a:t>below</a:t>
            </a:r>
            <a:r>
              <a:rPr lang="tr-TR" dirty="0" smtClean="0"/>
              <a:t> </a:t>
            </a:r>
            <a:r>
              <a:rPr lang="en-US" dirty="0" err="1" smtClean="0"/>
              <a:t>jth</a:t>
            </a:r>
            <a:r>
              <a:rPr lang="en-US" dirty="0" smtClean="0"/>
              <a:t> </a:t>
            </a:r>
            <a:r>
              <a:rPr lang="en-US" dirty="0"/>
              <a:t>column. Then divide each element of </a:t>
            </a:r>
            <a:r>
              <a:rPr lang="en-US" dirty="0" err="1"/>
              <a:t>jth</a:t>
            </a:r>
            <a:r>
              <a:rPr lang="en-US" dirty="0"/>
              <a:t> column of the matrix by </a:t>
            </a:r>
            <a:r>
              <a:rPr lang="en-US" dirty="0" err="1" smtClean="0"/>
              <a:t>bj</a:t>
            </a:r>
            <a:r>
              <a:rPr lang="en-US" dirty="0" smtClean="0"/>
              <a:t>.</a:t>
            </a:r>
            <a:r>
              <a:rPr lang="tr-TR" dirty="0" smtClean="0"/>
              <a:t> </a:t>
            </a:r>
            <a:r>
              <a:rPr lang="en-US" dirty="0" smtClean="0"/>
              <a:t>These </a:t>
            </a:r>
            <a:r>
              <a:rPr lang="en-US" dirty="0"/>
              <a:t>operations create at least one ones in each columns. Make assignment in terms of ones. If no </a:t>
            </a:r>
            <a:r>
              <a:rPr lang="en-US" dirty="0" smtClean="0"/>
              <a:t>feasible</a:t>
            </a:r>
            <a:r>
              <a:rPr lang="tr-TR" dirty="0" smtClean="0"/>
              <a:t> </a:t>
            </a:r>
            <a:r>
              <a:rPr lang="en-US" dirty="0" smtClean="0"/>
              <a:t>assignment </a:t>
            </a:r>
            <a:r>
              <a:rPr lang="en-US" dirty="0"/>
              <a:t>can be achieved from step (1) and (2) then go to step 3. </a:t>
            </a:r>
            <a:endParaRPr lang="tr-TR" dirty="0" smtClean="0"/>
          </a:p>
          <a:p>
            <a:pPr marL="0" indent="0">
              <a:buNone/>
            </a:pPr>
            <a:r>
              <a:rPr lang="en-US" dirty="0"/>
              <a:t>Note : In a maximization case, the end of step 2 we have a fuzzy matrix which all elements are belong to [</a:t>
            </a:r>
            <a:r>
              <a:rPr lang="en-US" dirty="0" smtClean="0"/>
              <a:t>0,1]and </a:t>
            </a:r>
            <a:r>
              <a:rPr lang="en-US" dirty="0"/>
              <a:t>the greatest element is </a:t>
            </a:r>
            <a:r>
              <a:rPr lang="en-US" dirty="0" smtClean="0"/>
              <a:t>one.</a:t>
            </a:r>
            <a:endParaRPr lang="tr-TR" dirty="0"/>
          </a:p>
        </p:txBody>
      </p:sp>
    </p:spTree>
    <p:extLst>
      <p:ext uri="{BB962C8B-B14F-4D97-AF65-F5344CB8AC3E}">
        <p14:creationId xmlns:p14="http://schemas.microsoft.com/office/powerpoint/2010/main" val="660405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77500" lnSpcReduction="20000"/>
          </a:bodyPr>
          <a:lstStyle/>
          <a:p>
            <a:r>
              <a:rPr lang="en-US" dirty="0"/>
              <a:t>Step 3.Draw the minimum number of lines to cover all the once of the matrix. If the number of drawn lines less than n, then the complete assignment is not possible, which if the number of lines is exactly equal to n, then the complete assignment is obtained. </a:t>
            </a:r>
            <a:endParaRPr lang="tr-TR" dirty="0" smtClean="0"/>
          </a:p>
          <a:p>
            <a:r>
              <a:rPr lang="en-US" dirty="0"/>
              <a:t>Step 4. If a complete assignment program is not possible </a:t>
            </a:r>
            <a:r>
              <a:rPr lang="en-US" dirty="0" smtClean="0"/>
              <a:t>in </a:t>
            </a:r>
            <a:r>
              <a:rPr lang="en-US" dirty="0"/>
              <a:t>step 3, then select the smallest (largest) element (say </a:t>
            </a:r>
            <a:r>
              <a:rPr lang="en-US" dirty="0" err="1"/>
              <a:t>dij</a:t>
            </a:r>
            <a:r>
              <a:rPr lang="en-US" dirty="0"/>
              <a:t>) out of those which do not lie on any of the lines in the above matrix. Then divide by </a:t>
            </a:r>
            <a:r>
              <a:rPr lang="en-US" dirty="0" err="1"/>
              <a:t>dij</a:t>
            </a:r>
            <a:r>
              <a:rPr lang="en-US" dirty="0"/>
              <a:t> each element of the uncovered rows or columns, which </a:t>
            </a:r>
            <a:r>
              <a:rPr lang="en-US" dirty="0" err="1"/>
              <a:t>dij</a:t>
            </a:r>
            <a:r>
              <a:rPr lang="en-US" dirty="0"/>
              <a:t> lies on it. This operation create some new ones to this row or column. If still a complete optimal assignment is not achieved in this new matrix, then use step 4 and 3 iteratively. By repeating the same procedure the optimal assignment will be obtained. Priority, plays an important role in this method, when we want to assign the ones. </a:t>
            </a:r>
            <a:endParaRPr lang="tr-TR" dirty="0"/>
          </a:p>
        </p:txBody>
      </p:sp>
    </p:spTree>
    <p:extLst>
      <p:ext uri="{BB962C8B-B14F-4D97-AF65-F5344CB8AC3E}">
        <p14:creationId xmlns:p14="http://schemas.microsoft.com/office/powerpoint/2010/main" val="2190724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tr-TR" dirty="0" smtClean="0"/>
              <a:t>Prıorıty rule</a:t>
            </a:r>
          </a:p>
          <a:p>
            <a:pPr marL="514350" indent="-514350">
              <a:buFont typeface="+mj-lt"/>
              <a:buAutoNum type="arabicPeriod"/>
            </a:pPr>
            <a:r>
              <a:rPr lang="tr-TR" dirty="0" smtClean="0"/>
              <a:t>For maximization(minimization) assignment problem assign the ones on the rows which have </a:t>
            </a:r>
            <a:r>
              <a:rPr lang="en-US" dirty="0" smtClean="0"/>
              <a:t>highest</a:t>
            </a:r>
            <a:r>
              <a:rPr lang="tr-TR" dirty="0" smtClean="0"/>
              <a:t>(smallest</a:t>
            </a:r>
            <a:r>
              <a:rPr lang="tr-TR" dirty="0" smtClean="0"/>
              <a:t>) element on the right hand side, respectively.</a:t>
            </a:r>
          </a:p>
          <a:p>
            <a:pPr marL="514350" indent="-514350">
              <a:buFont typeface="+mj-lt"/>
              <a:buAutoNum type="arabicPeriod"/>
            </a:pPr>
            <a:r>
              <a:rPr lang="tr-TR" dirty="0" smtClean="0"/>
              <a:t>If we have a non squre matrix, we have to make it a squre matrix, by adding artificial row or column which all elements are one.</a:t>
            </a:r>
            <a:endParaRPr lang="tr-TR" dirty="0"/>
          </a:p>
        </p:txBody>
      </p:sp>
    </p:spTree>
    <p:extLst>
      <p:ext uri="{BB962C8B-B14F-4D97-AF65-F5344CB8AC3E}">
        <p14:creationId xmlns:p14="http://schemas.microsoft.com/office/powerpoint/2010/main" val="1880928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NUMERICAL EXAMPLE USING MOA METHOD</a:t>
            </a: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t>Let us </a:t>
            </a:r>
            <a:r>
              <a:rPr lang="en-US" dirty="0" smtClean="0"/>
              <a:t>consider </a:t>
            </a:r>
            <a:r>
              <a:rPr lang="en-US" dirty="0"/>
              <a:t>the following assignment problem. </a:t>
            </a:r>
            <a:endParaRPr lang="tr-TR" dirty="0" smtClean="0"/>
          </a:p>
          <a:p>
            <a:pPr marL="0" indent="0">
              <a:buNone/>
            </a:pPr>
            <a:endParaRPr lang="tr-T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688" y="2647950"/>
            <a:ext cx="4312576" cy="2581250"/>
          </a:xfrm>
          <a:prstGeom prst="rect">
            <a:avLst/>
          </a:prstGeom>
        </p:spPr>
      </p:pic>
    </p:spTree>
    <p:extLst>
      <p:ext uri="{BB962C8B-B14F-4D97-AF65-F5344CB8AC3E}">
        <p14:creationId xmlns:p14="http://schemas.microsoft.com/office/powerpoint/2010/main" val="2541390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CDC26F72BBA74DBCE39413FB241BD2" ma:contentTypeVersion="" ma:contentTypeDescription="Create a new document." ma:contentTypeScope="" ma:versionID="db0fc200aa334aaaef5322dcc6fb1ef7">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87242E-9FBF-4234-9CD3-45431134579A}"/>
</file>

<file path=customXml/itemProps2.xml><?xml version="1.0" encoding="utf-8"?>
<ds:datastoreItem xmlns:ds="http://schemas.openxmlformats.org/officeDocument/2006/customXml" ds:itemID="{2C1CC691-007C-4EBA-AC0E-BD52F6EC00C0}"/>
</file>

<file path=customXml/itemProps3.xml><?xml version="1.0" encoding="utf-8"?>
<ds:datastoreItem xmlns:ds="http://schemas.openxmlformats.org/officeDocument/2006/customXml" ds:itemID="{C3A9C930-1EDF-4BC2-85DE-D46F2FC028EA}"/>
</file>

<file path=docProps/app.xml><?xml version="1.0" encoding="utf-8"?>
<Properties xmlns="http://schemas.openxmlformats.org/officeDocument/2006/extended-properties" xmlns:vt="http://schemas.openxmlformats.org/officeDocument/2006/docPropsVTypes">
  <TotalTime>107</TotalTime>
  <Words>824</Words>
  <Application>Microsoft Office PowerPoint</Application>
  <PresentationFormat>On-screen Show (4:3)</PresentationFormat>
  <Paragraphs>38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NAME: OLUWATOSIN UTHMAN ZUBAIR (145919) COURSE: NETWORK FLOW</vt:lpstr>
      <vt:lpstr>OUTLINE</vt:lpstr>
      <vt:lpstr>INTRODUCTION</vt:lpstr>
      <vt:lpstr>DIFFERENT METHODS OF ASSINGMENT PROBLEM</vt:lpstr>
      <vt:lpstr>MOA(MATRIX ONE’S ASSIGNMENT) METHOD</vt:lpstr>
      <vt:lpstr>STEPS FOR SOLVING MOA</vt:lpstr>
      <vt:lpstr>PowerPoint Presentation</vt:lpstr>
      <vt:lpstr>PowerPoint Presentation</vt:lpstr>
      <vt:lpstr>NUMERICAL EXAMPLE USING MOA METHOD</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iestudent</dc:creator>
  <cp:lastModifiedBy>Zuby</cp:lastModifiedBy>
  <cp:revision>13</cp:revision>
  <dcterms:created xsi:type="dcterms:W3CDTF">2017-05-18T07:35:36Z</dcterms:created>
  <dcterms:modified xsi:type="dcterms:W3CDTF">2017-05-21T10:39:19Z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0x0101008ACDC26F72BBA74DBCE39413FB241BD2</vt:lpwstr>
  </property>
</Properties>
</file>