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73" r:id="rId5"/>
    <p:sldId id="268" r:id="rId6"/>
    <p:sldId id="269" r:id="rId7"/>
    <p:sldId id="270" r:id="rId8"/>
    <p:sldId id="272" r:id="rId9"/>
    <p:sldId id="271" r:id="rId10"/>
    <p:sldId id="274" r:id="rId11"/>
    <p:sldId id="260" r:id="rId12"/>
    <p:sldId id="257" r:id="rId13"/>
    <p:sldId id="262" r:id="rId14"/>
    <p:sldId id="267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0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3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D62-A6BC-43BB-9019-B1DED8BBE34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3A1A-0227-40A5-AB78-AEA5DACF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hand.daneshvar@emu.edu.t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20722"/>
              </p:ext>
            </p:extLst>
          </p:nvPr>
        </p:nvGraphicFramePr>
        <p:xfrm>
          <a:off x="533400" y="1981200"/>
          <a:ext cx="8153401" cy="4035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306"/>
                <a:gridCol w="2191494"/>
                <a:gridCol w="354821"/>
                <a:gridCol w="2009834"/>
                <a:gridCol w="611998"/>
                <a:gridCol w="1061948"/>
              </a:tblGrid>
              <a:tr h="3711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COURSE CODE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IENG584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SEMESTER / ACADEMIC YEAR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Spring  2018-19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1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COURSE TITLE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Advanced Quality Engineering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CREDIT VALUE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(3, 0, 0) 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LECTURER(S)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 Asst. Prof. Dr. </a:t>
                      </a:r>
                      <a:r>
                        <a:rPr lang="de-DE" sz="1600">
                          <a:effectLst/>
                        </a:rPr>
                        <a:t>Sahand DANESHVAR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u="sng" dirty="0">
                          <a:effectLst/>
                          <a:hlinkClick r:id="rId2"/>
                        </a:rPr>
                        <a:t>sahand.daneshvar@emu.edu.tr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IE-C109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+90 392 630 2773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40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COURSE TYPE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Elective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PRE-REQUISITE(S)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Consent of the instructor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DURATION OFCOURSE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15 </a:t>
                      </a:r>
                      <a:r>
                        <a:rPr lang="de-DE" sz="1600" dirty="0">
                          <a:effectLst/>
                        </a:rPr>
                        <a:t>Weeks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67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COURSE SCHEDULE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Thursday   08:30-11:20  </a:t>
                      </a:r>
                      <a:r>
                        <a:rPr lang="de-DE" sz="1600" dirty="0" smtClean="0">
                          <a:effectLst/>
                        </a:rPr>
                        <a:t>IE-E201</a:t>
                      </a:r>
                      <a:endParaRPr lang="en-US" sz="16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COURSE WEB LINK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http://ie.emu.edu.tr/lec/ann.php?lec=Sahand+DANESHVAR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552271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 </a:t>
            </a:r>
            <a:endParaRPr lang="en-US" dirty="0"/>
          </a:p>
          <a:p>
            <a:pPr algn="ctr"/>
            <a:r>
              <a:rPr lang="en-GB" b="1" dirty="0"/>
              <a:t>EASTERN MEDITERRANEAN UNIVERSITY</a:t>
            </a:r>
            <a:endParaRPr lang="en-US" dirty="0"/>
          </a:p>
          <a:p>
            <a:pPr algn="ctr"/>
            <a:r>
              <a:rPr lang="en-GB" b="1" dirty="0"/>
              <a:t>DEPARTMENT OF INDUSTRIAL ENGINEERING</a:t>
            </a:r>
            <a:endParaRPr lang="en-US" dirty="0"/>
          </a:p>
          <a:p>
            <a:pPr algn="ctr"/>
            <a:r>
              <a:rPr lang="en-GB" b="1" dirty="0"/>
              <a:t>IENG584 </a:t>
            </a:r>
            <a:r>
              <a:rPr lang="en-GB" sz="2000" b="1" dirty="0">
                <a:solidFill>
                  <a:srgbClr val="C00000"/>
                </a:solidFill>
              </a:rPr>
              <a:t>Advanced Quality Engineering</a:t>
            </a:r>
            <a:r>
              <a:rPr lang="en-GB" b="1" dirty="0"/>
              <a:t>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0498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49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72639"/>
            <a:ext cx="8070113" cy="20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3117772"/>
            <a:ext cx="8024812" cy="252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6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162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focus on three major area: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Statistical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Control Charts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Monitoring Technique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Experiment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designed experiment is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 varying the controllable input factors in the process and determining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factors have on the output product parameters. Statistically designed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invaluable in reducing the variability in the quality characteristics and in determining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controllable variables that optimize process performance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One major type of designed experiment is factorial design.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Sampling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sampling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defined as the inspection and classification of a sample of units selected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larger batch or lot and the ultimate decision about disposition of the lot, usually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points: incoming raw materials or components, or final production.</a:t>
            </a:r>
          </a:p>
        </p:txBody>
      </p:sp>
    </p:spTree>
    <p:extLst>
      <p:ext uri="{BB962C8B-B14F-4D97-AF65-F5344CB8AC3E}">
        <p14:creationId xmlns:p14="http://schemas.microsoft.com/office/powerpoint/2010/main" val="18933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9" y="1295400"/>
            <a:ext cx="6606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4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7" y="1600199"/>
            <a:ext cx="7706853" cy="34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83481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management of quality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successful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activities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quality planning, quality assurance, and quality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planning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strategic activity, and it is just as vital to an organization’s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longterm business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as the product development plan, the financial plan, the marketing plan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for the utilization of human resources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set of activities that ensures the quality levels of products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services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properly maintained and that supplier and customer quality issues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resolved.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 and improvement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involve the set of activities used to ensure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and services meet requirements and are improved on a continuous basis.</a:t>
            </a:r>
          </a:p>
        </p:txBody>
      </p:sp>
    </p:spTree>
    <p:extLst>
      <p:ext uri="{BB962C8B-B14F-4D97-AF65-F5344CB8AC3E}">
        <p14:creationId xmlns:p14="http://schemas.microsoft.com/office/powerpoint/2010/main" val="38133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20585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1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27455"/>
              </p:ext>
            </p:extLst>
          </p:nvPr>
        </p:nvGraphicFramePr>
        <p:xfrm>
          <a:off x="1524000" y="914400"/>
          <a:ext cx="6705600" cy="137160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1219200">
                <a:tc>
                  <a:txBody>
                    <a:bodyPr/>
                    <a:lstStyle/>
                    <a:p>
                      <a:pPr marL="1143000" marR="0" indent="-11430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r"/>
                          <a:tab pos="1143000" algn="l"/>
                          <a:tab pos="3829050" algn="r"/>
                          <a:tab pos="3886200" algn="l"/>
                        </a:tabLs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                    Quizzes  </a:t>
                      </a:r>
                      <a:r>
                        <a:rPr lang="en-GB" sz="18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5%+7%+10%=22 %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0" marR="0" indent="-11430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r"/>
                          <a:tab pos="1143000" algn="l"/>
                          <a:tab pos="3829050" algn="r"/>
                          <a:tab pos="3886200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		Homework	</a:t>
                      </a: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        6*3%   =18 %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0" marR="0" indent="-11430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r"/>
                          <a:tab pos="1143000" algn="l"/>
                          <a:tab pos="3829050" algn="r"/>
                          <a:tab pos="3886200" algn="l"/>
                        </a:tabLs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                   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	Mid-term </a:t>
                      </a: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Exam               25%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0" marR="0" indent="-11430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r"/>
                          <a:tab pos="1143000" algn="l"/>
                          <a:tab pos="3829050" algn="r"/>
                          <a:tab pos="3886200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		</a:t>
                      </a:r>
                      <a:r>
                        <a:rPr lang="en-GB" sz="1800" u="sng" dirty="0">
                          <a:effectLst/>
                          <a:latin typeface="Times New Roman"/>
                          <a:ea typeface="Times New Roman"/>
                        </a:rPr>
                        <a:t>Final </a:t>
                      </a:r>
                      <a:r>
                        <a:rPr lang="en-GB" sz="1800" u="sng" dirty="0" smtClean="0">
                          <a:effectLst/>
                          <a:latin typeface="Times New Roman"/>
                          <a:ea typeface="Times New Roman"/>
                        </a:rPr>
                        <a:t>Exam     	35%  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0" marR="0" indent="-11430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r"/>
                          <a:tab pos="1143000" algn="l"/>
                          <a:tab pos="3829050" algn="r"/>
                          <a:tab pos="3886200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		TOTAL	100	points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116433"/>
              </p:ext>
            </p:extLst>
          </p:nvPr>
        </p:nvGraphicFramePr>
        <p:xfrm>
          <a:off x="457200" y="2743200"/>
          <a:ext cx="8229600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85725" marR="0" indent="-8572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TEXTBOOK/S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Students must refer the following textbooks: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Text Book:</a:t>
                      </a:r>
                      <a:r>
                        <a:rPr lang="en-GB" sz="1800" b="1" dirty="0">
                          <a:effectLst/>
                        </a:rPr>
                        <a:t> John Oakland, Statistical Process Control, 6th ed., Elsevier, 2008.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8572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8572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Reference Books: </a:t>
                      </a:r>
                      <a:r>
                        <a:rPr lang="en-GB" sz="1800" b="1" dirty="0">
                          <a:effectLst/>
                        </a:rPr>
                        <a:t>Montgomery, D. C., Introduction to Statistical Quality Control, 6th ed., Wiley, 2009.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8572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1028700" marR="0" indent="-9715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                     Richard E. </a:t>
                      </a:r>
                      <a:r>
                        <a:rPr lang="en-GB" sz="1800" dirty="0" err="1">
                          <a:effectLst/>
                        </a:rPr>
                        <a:t>Devor</a:t>
                      </a:r>
                      <a:r>
                        <a:rPr lang="en-GB" sz="1800" dirty="0">
                          <a:effectLst/>
                        </a:rPr>
                        <a:t>, </a:t>
                      </a:r>
                      <a:r>
                        <a:rPr lang="en-GB" sz="1800" dirty="0" err="1">
                          <a:effectLst/>
                        </a:rPr>
                        <a:t>Tsong</a:t>
                      </a:r>
                      <a:r>
                        <a:rPr lang="en-GB" sz="1800" dirty="0">
                          <a:effectLst/>
                        </a:rPr>
                        <a:t>-how Chang, John W. Sutherland, Statistical Quality Design and Control,    Prentice-Hall, 1992.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814863"/>
                  </p:ext>
                </p:extLst>
              </p:nvPr>
            </p:nvGraphicFramePr>
            <p:xfrm>
              <a:off x="990600" y="685800"/>
              <a:ext cx="7162800" cy="49377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58341"/>
                    <a:gridCol w="6304459"/>
                  </a:tblGrid>
                  <a:tr h="194525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Week</a:t>
                          </a:r>
                          <a:endParaRPr lang="en-US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Topics</a:t>
                          </a:r>
                          <a:endParaRPr lang="en-US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Review and preliminary subjects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dirty="0" smtClean="0">
                              <a:effectLst/>
                            </a:rPr>
                            <a:t>Control charts for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dirty="0" smtClean="0">
                              <a:effectLst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</a:rPr>
                            <a:t>, R</a:t>
                          </a:r>
                          <a:endParaRPr lang="en-US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Control charts </a:t>
                          </a:r>
                          <a:r>
                            <a:rPr lang="en-GB" sz="1800" dirty="0" smtClean="0">
                              <a:effectLst/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, S</a:t>
                          </a:r>
                          <a:endParaRPr lang="en-US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Control charts for fraction nonconforming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p, np, c and u charts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CUSUM charts and average run length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7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Economic design </a:t>
                          </a:r>
                          <a:r>
                            <a:rPr lang="en-GB" sz="1800" dirty="0" smtClean="0">
                              <a:effectLst/>
                            </a:rPr>
                            <a:t>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800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dirty="0" smtClean="0">
                              <a:effectLst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</a:rPr>
                            <a:t>Charts</a:t>
                          </a:r>
                          <a:endParaRPr lang="en-US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8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i="1" dirty="0">
                              <a:effectLst/>
                            </a:rPr>
                            <a:t>Midterm Exam</a:t>
                          </a:r>
                          <a:endParaRPr lang="en-US" sz="1800" b="1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9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Quality improvement and total quality control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Experimental and fractional factorial design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11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The Taguchi method, off-line and on-line quality control, Parameter design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12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Acceptance sampling, Producer’s and Consumer’s risks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AQL, LTPO and AOQL systems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14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Dodge-Romig System, Economic analysis of acceptance sampling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15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Demonstration of software (SPSS, Minitab)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45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16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i="1" dirty="0">
                              <a:effectLst/>
                            </a:rPr>
                            <a:t>Final Exam</a:t>
                          </a:r>
                          <a:endParaRPr lang="en-US" sz="1800" b="1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814863"/>
                  </p:ext>
                </p:extLst>
              </p:nvPr>
            </p:nvGraphicFramePr>
            <p:xfrm>
              <a:off x="990600" y="685800"/>
              <a:ext cx="7162800" cy="49377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58341"/>
                    <a:gridCol w="6304459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Week</a:t>
                          </a:r>
                          <a:endParaRPr lang="en-US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Topics</a:t>
                          </a:r>
                          <a:endParaRPr lang="en-US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Review and preliminary subjects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3733" t="-228889" b="-155111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3733" t="-328889" b="-145111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Control charts for fraction nonconforming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p, np, c and u charts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CUSUM charts and average run length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7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3733" t="-728889" b="-105111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8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i="1" dirty="0">
                              <a:effectLst/>
                            </a:rPr>
                            <a:t>Midterm Exam</a:t>
                          </a:r>
                          <a:endParaRPr lang="en-US" sz="1800" b="1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9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Quality improvement and total quality control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Experimental and fractional factorial design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11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The Taguchi method, off-line and on-line quality control, Parameter design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12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Acceptance sampling, Producer’s and Consumer’s risks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AQL, LTPO and AOQL systems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14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Dodge-Romig System, Economic analysis of acceptance sampling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15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Demonstration of software (SPSS, Minitab)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16</a:t>
                          </a:r>
                          <a:endParaRPr lang="en-US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i="1" dirty="0">
                              <a:effectLst/>
                            </a:rPr>
                            <a:t>Final Exam</a:t>
                          </a:r>
                          <a:endParaRPr lang="en-US" sz="1800" b="1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2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0601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433"/>
            <a:ext cx="5676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0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360"/>
            <a:ext cx="2752725" cy="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36023"/>
            <a:ext cx="8153400" cy="166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57450"/>
            <a:ext cx="7924800" cy="40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600076"/>
            <a:ext cx="7929563" cy="523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02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09600"/>
            <a:ext cx="80486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6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894915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1" y="1447800"/>
            <a:ext cx="6902709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" y="2590800"/>
            <a:ext cx="690324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1"/>
            <a:ext cx="7772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14952" cy="14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4" y="2743199"/>
            <a:ext cx="8235928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8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AFE27-3C7C-4C22-899A-246DE006DB21}"/>
</file>

<file path=customXml/itemProps2.xml><?xml version="1.0" encoding="utf-8"?>
<ds:datastoreItem xmlns:ds="http://schemas.openxmlformats.org/officeDocument/2006/customXml" ds:itemID="{B4210309-AD25-424B-A5DE-CE000C9CB820}"/>
</file>

<file path=customXml/itemProps3.xml><?xml version="1.0" encoding="utf-8"?>
<ds:datastoreItem xmlns:ds="http://schemas.openxmlformats.org/officeDocument/2006/customXml" ds:itemID="{9B269FD5-0D13-4F03-9417-CECE2C4D7654}"/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458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Sahand</dc:creator>
  <cp:lastModifiedBy>win7</cp:lastModifiedBy>
  <cp:revision>34</cp:revision>
  <dcterms:created xsi:type="dcterms:W3CDTF">2014-10-04T10:03:14Z</dcterms:created>
  <dcterms:modified xsi:type="dcterms:W3CDTF">2019-02-20T14:21:35Z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