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12.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77862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86" y="-4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1.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7404" cy="4964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39652" y="0"/>
            <a:ext cx="2937404" cy="496491"/>
          </a:xfrm>
          <a:prstGeom prst="rect">
            <a:avLst/>
          </a:prstGeom>
        </p:spPr>
        <p:txBody>
          <a:bodyPr vert="horz" lIns="91440" tIns="45720" rIns="91440" bIns="45720" rtlCol="0"/>
          <a:lstStyle>
            <a:lvl1pPr algn="r">
              <a:defRPr sz="1200"/>
            </a:lvl1pPr>
          </a:lstStyle>
          <a:p>
            <a:fld id="{1FC70613-BF77-49BD-BCBB-087A476AA8BE}" type="datetimeFigureOut">
              <a:rPr lang="en-US" smtClean="0"/>
              <a:t>12/20/2016</a:t>
            </a:fld>
            <a:endParaRPr lang="en-US"/>
          </a:p>
        </p:txBody>
      </p:sp>
      <p:sp>
        <p:nvSpPr>
          <p:cNvPr id="4" name="Footer Placeholder 3"/>
          <p:cNvSpPr>
            <a:spLocks noGrp="1"/>
          </p:cNvSpPr>
          <p:nvPr>
            <p:ph type="ftr" sz="quarter" idx="2"/>
          </p:nvPr>
        </p:nvSpPr>
        <p:spPr>
          <a:xfrm>
            <a:off x="0" y="9431599"/>
            <a:ext cx="2937404" cy="49649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39652" y="9431599"/>
            <a:ext cx="2937404" cy="496491"/>
          </a:xfrm>
          <a:prstGeom prst="rect">
            <a:avLst/>
          </a:prstGeom>
        </p:spPr>
        <p:txBody>
          <a:bodyPr vert="horz" lIns="91440" tIns="45720" rIns="91440" bIns="45720" rtlCol="0" anchor="b"/>
          <a:lstStyle>
            <a:lvl1pPr algn="r">
              <a:defRPr sz="1200"/>
            </a:lvl1pPr>
          </a:lstStyle>
          <a:p>
            <a:fld id="{FA7F375D-80E2-402C-A097-ACD4C40BDE84}" type="slidenum">
              <a:rPr lang="en-US" smtClean="0"/>
              <a:t>‹#›</a:t>
            </a:fld>
            <a:endParaRPr lang="en-US"/>
          </a:p>
        </p:txBody>
      </p:sp>
    </p:spTree>
    <p:extLst>
      <p:ext uri="{BB962C8B-B14F-4D97-AF65-F5344CB8AC3E}">
        <p14:creationId xmlns:p14="http://schemas.microsoft.com/office/powerpoint/2010/main" val="1189601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7404" cy="4964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39652" y="0"/>
            <a:ext cx="2937404" cy="496491"/>
          </a:xfrm>
          <a:prstGeom prst="rect">
            <a:avLst/>
          </a:prstGeom>
        </p:spPr>
        <p:txBody>
          <a:bodyPr vert="horz" lIns="91440" tIns="45720" rIns="91440" bIns="45720" rtlCol="0"/>
          <a:lstStyle>
            <a:lvl1pPr algn="r">
              <a:defRPr sz="1200"/>
            </a:lvl1pPr>
          </a:lstStyle>
          <a:p>
            <a:fld id="{E85F2A60-0CB0-4A36-8515-0E892C4379C9}" type="datetimeFigureOut">
              <a:rPr lang="en-US" smtClean="0"/>
              <a:t>12/20/2016</a:t>
            </a:fld>
            <a:endParaRPr lang="en-US"/>
          </a:p>
        </p:txBody>
      </p:sp>
      <p:sp>
        <p:nvSpPr>
          <p:cNvPr id="4" name="Slide Image Placeholder 3"/>
          <p:cNvSpPr>
            <a:spLocks noGrp="1" noRot="1" noChangeAspect="1"/>
          </p:cNvSpPr>
          <p:nvPr>
            <p:ph type="sldImg" idx="2"/>
          </p:nvPr>
        </p:nvSpPr>
        <p:spPr>
          <a:xfrm>
            <a:off x="906463" y="744538"/>
            <a:ext cx="4965700"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7863" y="4716661"/>
            <a:ext cx="5422900" cy="4468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1599"/>
            <a:ext cx="2937404" cy="49649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39652" y="9431599"/>
            <a:ext cx="2937404" cy="496491"/>
          </a:xfrm>
          <a:prstGeom prst="rect">
            <a:avLst/>
          </a:prstGeom>
        </p:spPr>
        <p:txBody>
          <a:bodyPr vert="horz" lIns="91440" tIns="45720" rIns="91440" bIns="45720" rtlCol="0" anchor="b"/>
          <a:lstStyle>
            <a:lvl1pPr algn="r">
              <a:defRPr sz="1200"/>
            </a:lvl1pPr>
          </a:lstStyle>
          <a:p>
            <a:fld id="{D83BC995-08FB-4096-97B0-A673729B90C7}" type="slidenum">
              <a:rPr lang="en-US" smtClean="0"/>
              <a:t>‹#›</a:t>
            </a:fld>
            <a:endParaRPr lang="en-US"/>
          </a:p>
        </p:txBody>
      </p:sp>
    </p:spTree>
    <p:extLst>
      <p:ext uri="{BB962C8B-B14F-4D97-AF65-F5344CB8AC3E}">
        <p14:creationId xmlns:p14="http://schemas.microsoft.com/office/powerpoint/2010/main" val="3004341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127DE9-92EE-4CC3-9EB4-1CE00A9F1266}" type="datetime1">
              <a:rPr lang="en-US" smtClean="0"/>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18BC2-3E63-4319-9AB3-A73D96956049}" type="slidenum">
              <a:rPr lang="en-US" smtClean="0"/>
              <a:t>‹#›</a:t>
            </a:fld>
            <a:endParaRPr lang="en-US"/>
          </a:p>
        </p:txBody>
      </p:sp>
    </p:spTree>
    <p:extLst>
      <p:ext uri="{BB962C8B-B14F-4D97-AF65-F5344CB8AC3E}">
        <p14:creationId xmlns:p14="http://schemas.microsoft.com/office/powerpoint/2010/main" val="2476917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2996FC-750A-4CD5-830B-E28186CD7065}" type="datetime1">
              <a:rPr lang="en-US" smtClean="0"/>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18BC2-3E63-4319-9AB3-A73D96956049}" type="slidenum">
              <a:rPr lang="en-US" smtClean="0"/>
              <a:t>‹#›</a:t>
            </a:fld>
            <a:endParaRPr lang="en-US"/>
          </a:p>
        </p:txBody>
      </p:sp>
    </p:spTree>
    <p:extLst>
      <p:ext uri="{BB962C8B-B14F-4D97-AF65-F5344CB8AC3E}">
        <p14:creationId xmlns:p14="http://schemas.microsoft.com/office/powerpoint/2010/main" val="2330199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13FC76-B2A7-4E59-8919-0A7D9C3F489E}" type="datetime1">
              <a:rPr lang="en-US" smtClean="0"/>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18BC2-3E63-4319-9AB3-A73D96956049}" type="slidenum">
              <a:rPr lang="en-US" smtClean="0"/>
              <a:t>‹#›</a:t>
            </a:fld>
            <a:endParaRPr lang="en-US"/>
          </a:p>
        </p:txBody>
      </p:sp>
    </p:spTree>
    <p:extLst>
      <p:ext uri="{BB962C8B-B14F-4D97-AF65-F5344CB8AC3E}">
        <p14:creationId xmlns:p14="http://schemas.microsoft.com/office/powerpoint/2010/main" val="2639618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57DD16-91DB-4512-9B29-11C23E1CD0A7}" type="datetime1">
              <a:rPr lang="en-US" smtClean="0"/>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18BC2-3E63-4319-9AB3-A73D96956049}" type="slidenum">
              <a:rPr lang="en-US" smtClean="0"/>
              <a:t>‹#›</a:t>
            </a:fld>
            <a:endParaRPr lang="en-US"/>
          </a:p>
        </p:txBody>
      </p:sp>
    </p:spTree>
    <p:extLst>
      <p:ext uri="{BB962C8B-B14F-4D97-AF65-F5344CB8AC3E}">
        <p14:creationId xmlns:p14="http://schemas.microsoft.com/office/powerpoint/2010/main" val="66082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E00D65-1AD8-488B-991A-7A8234F0E439}" type="datetime1">
              <a:rPr lang="en-US" smtClean="0"/>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18BC2-3E63-4319-9AB3-A73D96956049}" type="slidenum">
              <a:rPr lang="en-US" smtClean="0"/>
              <a:t>‹#›</a:t>
            </a:fld>
            <a:endParaRPr lang="en-US"/>
          </a:p>
        </p:txBody>
      </p:sp>
    </p:spTree>
    <p:extLst>
      <p:ext uri="{BB962C8B-B14F-4D97-AF65-F5344CB8AC3E}">
        <p14:creationId xmlns:p14="http://schemas.microsoft.com/office/powerpoint/2010/main" val="3829470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5F6DFA-889D-4CA8-AE4D-FF7F2D87DAEC}" type="datetime1">
              <a:rPr lang="en-US" smtClean="0"/>
              <a:t>12/20/2016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818BC2-3E63-4319-9AB3-A73D96956049}" type="slidenum">
              <a:rPr lang="en-US" smtClean="0"/>
              <a:t>‹#›</a:t>
            </a:fld>
            <a:endParaRPr lang="en-US"/>
          </a:p>
        </p:txBody>
      </p:sp>
    </p:spTree>
    <p:extLst>
      <p:ext uri="{BB962C8B-B14F-4D97-AF65-F5344CB8AC3E}">
        <p14:creationId xmlns:p14="http://schemas.microsoft.com/office/powerpoint/2010/main" val="54451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01E4D9-BEA1-4534-95BD-07F79E58EAE9}" type="datetime1">
              <a:rPr lang="en-US" smtClean="0"/>
              <a:t>12/20/2016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818BC2-3E63-4319-9AB3-A73D96956049}" type="slidenum">
              <a:rPr lang="en-US" smtClean="0"/>
              <a:t>‹#›</a:t>
            </a:fld>
            <a:endParaRPr lang="en-US"/>
          </a:p>
        </p:txBody>
      </p:sp>
    </p:spTree>
    <p:extLst>
      <p:ext uri="{BB962C8B-B14F-4D97-AF65-F5344CB8AC3E}">
        <p14:creationId xmlns:p14="http://schemas.microsoft.com/office/powerpoint/2010/main" val="3988023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0B6F20-A26B-4499-95BA-CBC9AD502680}" type="datetime1">
              <a:rPr lang="en-US" smtClean="0"/>
              <a:t>12/20/2016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818BC2-3E63-4319-9AB3-A73D96956049}" type="slidenum">
              <a:rPr lang="en-US" smtClean="0"/>
              <a:t>‹#›</a:t>
            </a:fld>
            <a:endParaRPr lang="en-US"/>
          </a:p>
        </p:txBody>
      </p:sp>
    </p:spTree>
    <p:extLst>
      <p:ext uri="{BB962C8B-B14F-4D97-AF65-F5344CB8AC3E}">
        <p14:creationId xmlns:p14="http://schemas.microsoft.com/office/powerpoint/2010/main" val="2805985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2CC921-E269-4403-9A50-10CB0B0F5E9A}" type="datetime1">
              <a:rPr lang="en-US" smtClean="0"/>
              <a:t>12/20/2016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818BC2-3E63-4319-9AB3-A73D96956049}" type="slidenum">
              <a:rPr lang="en-US" smtClean="0"/>
              <a:t>‹#›</a:t>
            </a:fld>
            <a:endParaRPr lang="en-US"/>
          </a:p>
        </p:txBody>
      </p:sp>
    </p:spTree>
    <p:extLst>
      <p:ext uri="{BB962C8B-B14F-4D97-AF65-F5344CB8AC3E}">
        <p14:creationId xmlns:p14="http://schemas.microsoft.com/office/powerpoint/2010/main" val="4175264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D39EB-3223-427B-8B7E-AF981C2B6AAF}" type="datetime1">
              <a:rPr lang="en-US" smtClean="0"/>
              <a:t>12/20/2016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818BC2-3E63-4319-9AB3-A73D96956049}" type="slidenum">
              <a:rPr lang="en-US" smtClean="0"/>
              <a:t>‹#›</a:t>
            </a:fld>
            <a:endParaRPr lang="en-US"/>
          </a:p>
        </p:txBody>
      </p:sp>
    </p:spTree>
    <p:extLst>
      <p:ext uri="{BB962C8B-B14F-4D97-AF65-F5344CB8AC3E}">
        <p14:creationId xmlns:p14="http://schemas.microsoft.com/office/powerpoint/2010/main" val="2795402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B49ED1-76F0-4B96-8EAB-15CFBDCF9789}" type="datetime1">
              <a:rPr lang="en-US" smtClean="0"/>
              <a:t>12/20/2016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818BC2-3E63-4319-9AB3-A73D96956049}" type="slidenum">
              <a:rPr lang="en-US" smtClean="0"/>
              <a:t>‹#›</a:t>
            </a:fld>
            <a:endParaRPr lang="en-US"/>
          </a:p>
        </p:txBody>
      </p:sp>
    </p:spTree>
    <p:extLst>
      <p:ext uri="{BB962C8B-B14F-4D97-AF65-F5344CB8AC3E}">
        <p14:creationId xmlns:p14="http://schemas.microsoft.com/office/powerpoint/2010/main" val="1827741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D750C5-3018-4247-8E3D-BAC70B9B0377}" type="datetime1">
              <a:rPr lang="en-US" smtClean="0"/>
              <a:t>12/20/2016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818BC2-3E63-4319-9AB3-A73D96956049}" type="slidenum">
              <a:rPr lang="en-US" smtClean="0"/>
              <a:t>‹#›</a:t>
            </a:fld>
            <a:endParaRPr lang="en-US"/>
          </a:p>
        </p:txBody>
      </p:sp>
    </p:spTree>
    <p:extLst>
      <p:ext uri="{BB962C8B-B14F-4D97-AF65-F5344CB8AC3E}">
        <p14:creationId xmlns:p14="http://schemas.microsoft.com/office/powerpoint/2010/main" val="886582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76400"/>
            <a:ext cx="7772400" cy="1924050"/>
          </a:xfrm>
        </p:spPr>
        <p:txBody>
          <a:bodyPr>
            <a:normAutofit fontScale="90000"/>
          </a:bodyPr>
          <a:lstStyle/>
          <a:p>
            <a:r>
              <a:rPr lang="tr-TR" sz="9800" dirty="0" smtClean="0"/>
              <a:t>Ünite 8 </a:t>
            </a:r>
            <a:r>
              <a:rPr lang="tr-TR" dirty="0" smtClean="0"/>
              <a:t/>
            </a:r>
            <a:br>
              <a:rPr lang="tr-TR" dirty="0" smtClean="0"/>
            </a:br>
            <a:endParaRPr lang="en-US" dirty="0"/>
          </a:p>
        </p:txBody>
      </p:sp>
      <p:sp>
        <p:nvSpPr>
          <p:cNvPr id="3" name="Subtitle 2"/>
          <p:cNvSpPr>
            <a:spLocks noGrp="1"/>
          </p:cNvSpPr>
          <p:nvPr>
            <p:ph type="subTitle" idx="1"/>
          </p:nvPr>
        </p:nvSpPr>
        <p:spPr>
          <a:xfrm>
            <a:off x="1371600" y="3657600"/>
            <a:ext cx="6400800" cy="1524000"/>
          </a:xfrm>
        </p:spPr>
        <p:txBody>
          <a:bodyPr>
            <a:noAutofit/>
          </a:bodyPr>
          <a:lstStyle/>
          <a:p>
            <a:r>
              <a:rPr lang="tr-TR" sz="6600" b="1" dirty="0" smtClean="0"/>
              <a:t>KALEM DEFTERİ</a:t>
            </a:r>
            <a:endParaRPr lang="en-US" sz="6600" b="1" dirty="0"/>
          </a:p>
        </p:txBody>
      </p:sp>
      <p:sp>
        <p:nvSpPr>
          <p:cNvPr id="4" name="Slide Number Placeholder 3"/>
          <p:cNvSpPr>
            <a:spLocks noGrp="1"/>
          </p:cNvSpPr>
          <p:nvPr>
            <p:ph type="sldNum" sz="quarter" idx="12"/>
          </p:nvPr>
        </p:nvSpPr>
        <p:spPr/>
        <p:txBody>
          <a:bodyPr/>
          <a:lstStyle/>
          <a:p>
            <a:fld id="{73818BC2-3E63-4319-9AB3-A73D96956049}" type="slidenum">
              <a:rPr lang="en-US" smtClean="0"/>
              <a:t>1</a:t>
            </a:fld>
            <a:endParaRPr lang="en-US" dirty="0"/>
          </a:p>
        </p:txBody>
      </p:sp>
    </p:spTree>
    <p:extLst>
      <p:ext uri="{BB962C8B-B14F-4D97-AF65-F5344CB8AC3E}">
        <p14:creationId xmlns:p14="http://schemas.microsoft.com/office/powerpoint/2010/main" val="4039584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KALEM HİZMETLERİNİ DENETLEMEKLE SORUMLU OLANLAR</a:t>
            </a:r>
          </a:p>
        </p:txBody>
      </p:sp>
      <p:sp>
        <p:nvSpPr>
          <p:cNvPr id="3" name="Content Placeholder 2"/>
          <p:cNvSpPr>
            <a:spLocks noGrp="1"/>
          </p:cNvSpPr>
          <p:nvPr>
            <p:ph idx="1"/>
          </p:nvPr>
        </p:nvSpPr>
        <p:spPr>
          <a:xfrm>
            <a:off x="457200" y="1600200"/>
            <a:ext cx="8229600" cy="4953000"/>
          </a:xfrm>
        </p:spPr>
        <p:txBody>
          <a:bodyPr>
            <a:noAutofit/>
          </a:bodyPr>
          <a:lstStyle/>
          <a:p>
            <a:pPr marL="0" indent="0" algn="just">
              <a:buNone/>
            </a:pPr>
            <a:r>
              <a:rPr lang="tr-TR" sz="2800" b="1" dirty="0"/>
              <a:t>Müfettişler: </a:t>
            </a:r>
            <a:endParaRPr lang="tr-TR" sz="2800" b="1" dirty="0" smtClean="0"/>
          </a:p>
          <a:p>
            <a:pPr marL="0" indent="0" algn="just">
              <a:buNone/>
            </a:pPr>
            <a:r>
              <a:rPr lang="tr-TR" sz="2800" dirty="0" smtClean="0"/>
              <a:t>Adli </a:t>
            </a:r>
            <a:r>
              <a:rPr lang="tr-TR" sz="2800" dirty="0"/>
              <a:t>yargı ilk derece mahkemeleri ve Cumhuriyet başsavcılıklarını denetlemekle görevli iki adet teiş kurulu başkanlığı bulunmaktadır. Bunlar; Hâkim ve Savcılar Yüksek Kurulu Teiş Kurulu Başkanlığı ve Adelet Bakanlığı Teiş Kurulu Başkanlığıdır.</a:t>
            </a:r>
          </a:p>
        </p:txBody>
      </p:sp>
      <p:sp>
        <p:nvSpPr>
          <p:cNvPr id="4" name="Slide Number Placeholder 3"/>
          <p:cNvSpPr>
            <a:spLocks noGrp="1"/>
          </p:cNvSpPr>
          <p:nvPr>
            <p:ph type="sldNum" sz="quarter" idx="12"/>
          </p:nvPr>
        </p:nvSpPr>
        <p:spPr/>
        <p:txBody>
          <a:bodyPr/>
          <a:lstStyle/>
          <a:p>
            <a:fld id="{73818BC2-3E63-4319-9AB3-A73D96956049}" type="slidenum">
              <a:rPr lang="en-US" smtClean="0"/>
              <a:t>10</a:t>
            </a:fld>
            <a:endParaRPr lang="en-US"/>
          </a:p>
        </p:txBody>
      </p:sp>
    </p:spTree>
    <p:extLst>
      <p:ext uri="{BB962C8B-B14F-4D97-AF65-F5344CB8AC3E}">
        <p14:creationId xmlns:p14="http://schemas.microsoft.com/office/powerpoint/2010/main" val="1459323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KALEM HİZMETLERİNİ DENETLEMEKLE SORUMLU OLANLAR</a:t>
            </a:r>
          </a:p>
        </p:txBody>
      </p:sp>
      <p:sp>
        <p:nvSpPr>
          <p:cNvPr id="3" name="Content Placeholder 2"/>
          <p:cNvSpPr>
            <a:spLocks noGrp="1"/>
          </p:cNvSpPr>
          <p:nvPr>
            <p:ph idx="1"/>
          </p:nvPr>
        </p:nvSpPr>
        <p:spPr>
          <a:xfrm>
            <a:off x="457200" y="1600200"/>
            <a:ext cx="8229600" cy="4953000"/>
          </a:xfrm>
        </p:spPr>
        <p:txBody>
          <a:bodyPr>
            <a:noAutofit/>
          </a:bodyPr>
          <a:lstStyle/>
          <a:p>
            <a:pPr marL="0" indent="0" algn="just">
              <a:buNone/>
            </a:pPr>
            <a:r>
              <a:rPr lang="tr-TR" sz="2800" b="1" dirty="0"/>
              <a:t>HSYK </a:t>
            </a:r>
            <a:r>
              <a:rPr lang="tr-TR" sz="2800" b="1" dirty="0" smtClean="0"/>
              <a:t>Teftiş </a:t>
            </a:r>
            <a:r>
              <a:rPr lang="tr-TR" sz="2800" b="1" dirty="0"/>
              <a:t>Kurulu Başkanlığı Müfettişleri; </a:t>
            </a:r>
            <a:r>
              <a:rPr lang="tr-TR" sz="2800" dirty="0"/>
              <a:t>hâkimlerin adli ve idari tüm görevleri, Cumhuriyet savcılarının ise sadece adli görevleri yönünden, kalem hizmetlerinin yürü- tülmesine yönelik gözetim ve denetim yetkilerini gereği gibi yerine getirip getirmediklerini belirlemek amacıyla, kalemde gerçekleştirilen iş ve işlemleri (tebligatların zamanında postaya verilmesi gibi) </a:t>
            </a:r>
            <a:r>
              <a:rPr lang="tr-TR" sz="2800" dirty="0" smtClean="0"/>
              <a:t>denetler.</a:t>
            </a:r>
            <a:endParaRPr lang="tr-TR" sz="2800" dirty="0"/>
          </a:p>
        </p:txBody>
      </p:sp>
      <p:sp>
        <p:nvSpPr>
          <p:cNvPr id="4" name="Slide Number Placeholder 3"/>
          <p:cNvSpPr>
            <a:spLocks noGrp="1"/>
          </p:cNvSpPr>
          <p:nvPr>
            <p:ph type="sldNum" sz="quarter" idx="12"/>
          </p:nvPr>
        </p:nvSpPr>
        <p:spPr/>
        <p:txBody>
          <a:bodyPr/>
          <a:lstStyle/>
          <a:p>
            <a:fld id="{73818BC2-3E63-4319-9AB3-A73D96956049}" type="slidenum">
              <a:rPr lang="en-US" smtClean="0"/>
              <a:t>11</a:t>
            </a:fld>
            <a:endParaRPr lang="en-US"/>
          </a:p>
        </p:txBody>
      </p:sp>
    </p:spTree>
    <p:extLst>
      <p:ext uri="{BB962C8B-B14F-4D97-AF65-F5344CB8AC3E}">
        <p14:creationId xmlns:p14="http://schemas.microsoft.com/office/powerpoint/2010/main" val="1985232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KALEM HİZMETLERİNİ DENETLEMEKLE SORUMLU OLANLAR</a:t>
            </a:r>
          </a:p>
        </p:txBody>
      </p:sp>
      <p:sp>
        <p:nvSpPr>
          <p:cNvPr id="3" name="Content Placeholder 2"/>
          <p:cNvSpPr>
            <a:spLocks noGrp="1"/>
          </p:cNvSpPr>
          <p:nvPr>
            <p:ph idx="1"/>
          </p:nvPr>
        </p:nvSpPr>
        <p:spPr>
          <a:xfrm>
            <a:off x="457200" y="1600200"/>
            <a:ext cx="8229600" cy="4953000"/>
          </a:xfrm>
        </p:spPr>
        <p:txBody>
          <a:bodyPr>
            <a:noAutofit/>
          </a:bodyPr>
          <a:lstStyle/>
          <a:p>
            <a:pPr marL="0" indent="0" algn="just">
              <a:buNone/>
            </a:pPr>
            <a:r>
              <a:rPr lang="tr-TR" sz="2800" b="1" dirty="0"/>
              <a:t>Adalet Bakanlığı </a:t>
            </a:r>
            <a:r>
              <a:rPr lang="tr-TR" sz="2800" b="1" dirty="0" smtClean="0"/>
              <a:t>Teftiş </a:t>
            </a:r>
            <a:r>
              <a:rPr lang="tr-TR" sz="2800" b="1" dirty="0"/>
              <a:t>Kurulu Başkanlığı Müfettişleri; </a:t>
            </a:r>
            <a:r>
              <a:rPr lang="tr-TR" sz="2800" dirty="0"/>
              <a:t>Cumhuriyet savcılarının idari görevleri yönünden, kalem hizmetlerinin yürütülmesine yönelik gözetim ve denetim yetkilerini gereği gibi kullanıp kullanmadıklarını belirlemek amacıyla kalemde yapılan iş ve işlemleri (emanet memurluğuna alınan şuç eşyalarının düzenli arşivlenerek, sağlıklı ortamlarda muhafazasının sağlanması gibi) </a:t>
            </a:r>
            <a:r>
              <a:rPr lang="tr-TR" sz="2800" dirty="0" smtClean="0"/>
              <a:t>denetlerler.</a:t>
            </a:r>
            <a:endParaRPr lang="tr-TR" sz="2800" dirty="0"/>
          </a:p>
        </p:txBody>
      </p:sp>
      <p:sp>
        <p:nvSpPr>
          <p:cNvPr id="4" name="Slide Number Placeholder 3"/>
          <p:cNvSpPr>
            <a:spLocks noGrp="1"/>
          </p:cNvSpPr>
          <p:nvPr>
            <p:ph type="sldNum" sz="quarter" idx="12"/>
          </p:nvPr>
        </p:nvSpPr>
        <p:spPr/>
        <p:txBody>
          <a:bodyPr/>
          <a:lstStyle/>
          <a:p>
            <a:fld id="{73818BC2-3E63-4319-9AB3-A73D96956049}" type="slidenum">
              <a:rPr lang="en-US" smtClean="0"/>
              <a:t>12</a:t>
            </a:fld>
            <a:endParaRPr lang="en-US"/>
          </a:p>
        </p:txBody>
      </p:sp>
    </p:spTree>
    <p:extLst>
      <p:ext uri="{BB962C8B-B14F-4D97-AF65-F5344CB8AC3E}">
        <p14:creationId xmlns:p14="http://schemas.microsoft.com/office/powerpoint/2010/main" val="1560167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b="1" dirty="0"/>
              <a:t>KALEM PERSONELİNİN </a:t>
            </a:r>
            <a:r>
              <a:rPr lang="tr-TR" sz="3600" b="1" dirty="0" smtClean="0"/>
              <a:t>SORUMLULUKLARI</a:t>
            </a:r>
            <a:endParaRPr lang="tr-TR" sz="3600" b="1" dirty="0"/>
          </a:p>
        </p:txBody>
      </p:sp>
      <p:sp>
        <p:nvSpPr>
          <p:cNvPr id="3" name="Content Placeholder 2"/>
          <p:cNvSpPr>
            <a:spLocks noGrp="1"/>
          </p:cNvSpPr>
          <p:nvPr>
            <p:ph idx="1"/>
          </p:nvPr>
        </p:nvSpPr>
        <p:spPr>
          <a:xfrm>
            <a:off x="457200" y="1524000"/>
            <a:ext cx="8229600" cy="4876800"/>
          </a:xfrm>
        </p:spPr>
        <p:txBody>
          <a:bodyPr>
            <a:normAutofit fontScale="92500" lnSpcReduction="20000"/>
          </a:bodyPr>
          <a:lstStyle/>
          <a:p>
            <a:pPr marL="0" indent="0" algn="just">
              <a:buNone/>
            </a:pPr>
            <a:r>
              <a:rPr lang="tr-TR" dirty="0"/>
              <a:t>Kalemde yürütülen iş ve işlemlerin aynı zamanda adalet hizmeti olması, vatandaşın da adalet beklentisinin yüksek düzeyde bulunması nedeniyle kalem personelinin işlerini yaparken çok hassas ve dikkatli davranması ayrıca profosyonel hareket etmesi gerekir. Bu sebeplerden dolayı kalem personelinin, kalem hizmetlerinin yürütülmesine yönelik bir kısım sorumlulukları bulunmaktadır</a:t>
            </a:r>
            <a:r>
              <a:rPr lang="tr-TR" dirty="0" smtClean="0"/>
              <a:t>.</a:t>
            </a:r>
          </a:p>
          <a:p>
            <a:pPr marL="0" indent="0" algn="just">
              <a:buNone/>
            </a:pPr>
            <a:r>
              <a:rPr lang="tr-TR" dirty="0" smtClean="0"/>
              <a:t>Bu </a:t>
            </a:r>
            <a:r>
              <a:rPr lang="tr-TR" dirty="0"/>
              <a:t>sorumluluklar aşağıda gösterilmiştir: </a:t>
            </a:r>
            <a:endParaRPr lang="tr-TR" dirty="0" smtClean="0"/>
          </a:p>
          <a:p>
            <a:pPr marL="0" indent="0" algn="just">
              <a:buNone/>
            </a:pPr>
            <a:r>
              <a:rPr lang="tr-TR" dirty="0" smtClean="0"/>
              <a:t>• </a:t>
            </a:r>
            <a:r>
              <a:rPr lang="tr-TR" dirty="0"/>
              <a:t>Disiplin sorumluluğu </a:t>
            </a:r>
            <a:endParaRPr lang="tr-TR" dirty="0" smtClean="0"/>
          </a:p>
          <a:p>
            <a:pPr marL="0" indent="0" algn="just">
              <a:buNone/>
            </a:pPr>
            <a:r>
              <a:rPr lang="tr-TR" dirty="0" smtClean="0"/>
              <a:t>• </a:t>
            </a:r>
            <a:r>
              <a:rPr lang="tr-TR" dirty="0"/>
              <a:t>Suç sorumluluğu </a:t>
            </a:r>
            <a:endParaRPr lang="tr-TR" dirty="0" smtClean="0"/>
          </a:p>
          <a:p>
            <a:pPr marL="0" indent="0" algn="just">
              <a:buNone/>
            </a:pPr>
            <a:r>
              <a:rPr lang="tr-TR" dirty="0" smtClean="0"/>
              <a:t>• </a:t>
            </a:r>
            <a:r>
              <a:rPr lang="tr-TR" dirty="0"/>
              <a:t>Zarar sorumluluğu</a:t>
            </a:r>
          </a:p>
        </p:txBody>
      </p:sp>
      <p:sp>
        <p:nvSpPr>
          <p:cNvPr id="4" name="Slide Number Placeholder 3"/>
          <p:cNvSpPr>
            <a:spLocks noGrp="1"/>
          </p:cNvSpPr>
          <p:nvPr>
            <p:ph type="sldNum" sz="quarter" idx="12"/>
          </p:nvPr>
        </p:nvSpPr>
        <p:spPr/>
        <p:txBody>
          <a:bodyPr/>
          <a:lstStyle/>
          <a:p>
            <a:fld id="{73818BC2-3E63-4319-9AB3-A73D96956049}" type="slidenum">
              <a:rPr lang="en-US" smtClean="0"/>
              <a:t>13</a:t>
            </a:fld>
            <a:endParaRPr lang="en-US"/>
          </a:p>
        </p:txBody>
      </p:sp>
    </p:spTree>
    <p:extLst>
      <p:ext uri="{BB962C8B-B14F-4D97-AF65-F5344CB8AC3E}">
        <p14:creationId xmlns:p14="http://schemas.microsoft.com/office/powerpoint/2010/main" val="3793740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b="1" dirty="0"/>
              <a:t>KALEM PERSONELİNİN </a:t>
            </a:r>
            <a:r>
              <a:rPr lang="tr-TR" sz="3600" b="1" dirty="0" smtClean="0"/>
              <a:t>SORUMLULUKLARI</a:t>
            </a:r>
            <a:endParaRPr lang="tr-TR" sz="3600" b="1" dirty="0"/>
          </a:p>
        </p:txBody>
      </p:sp>
      <p:sp>
        <p:nvSpPr>
          <p:cNvPr id="3" name="Content Placeholder 2"/>
          <p:cNvSpPr>
            <a:spLocks noGrp="1"/>
          </p:cNvSpPr>
          <p:nvPr>
            <p:ph idx="1"/>
          </p:nvPr>
        </p:nvSpPr>
        <p:spPr>
          <a:xfrm>
            <a:off x="457200" y="1219200"/>
            <a:ext cx="8229600" cy="5486400"/>
          </a:xfrm>
        </p:spPr>
        <p:txBody>
          <a:bodyPr>
            <a:normAutofit fontScale="92500" lnSpcReduction="20000"/>
          </a:bodyPr>
          <a:lstStyle/>
          <a:p>
            <a:pPr marL="0" indent="0" algn="just">
              <a:buNone/>
            </a:pPr>
            <a:r>
              <a:rPr lang="tr-TR" dirty="0"/>
              <a:t>Disiplin Sorumluluğu Kalem personelinin, disiplin cezasını gerektirebilecek davranışları 657 Sayılı Devlet Memurları Kanunu’nun 125’nci ve Adalet Bakanlığı Disiplin Kurulları ve Disiplin Amirleri Yönetmeliği’nin 5’nci maddelerinde belirtilmiştir. Bu kapsamda düzenlen kurallara riayet etmeyen kalem personeli hakkında uygulanan disiplin cezaları aşağıda gösterilmiştir: </a:t>
            </a:r>
            <a:endParaRPr lang="tr-TR" dirty="0" smtClean="0"/>
          </a:p>
          <a:p>
            <a:pPr marL="0" indent="0" algn="just">
              <a:buNone/>
            </a:pPr>
            <a:r>
              <a:rPr lang="tr-TR" dirty="0" smtClean="0"/>
              <a:t>• </a:t>
            </a:r>
            <a:r>
              <a:rPr lang="tr-TR" dirty="0"/>
              <a:t>Uyarma </a:t>
            </a:r>
            <a:endParaRPr lang="tr-TR" dirty="0" smtClean="0"/>
          </a:p>
          <a:p>
            <a:pPr marL="0" indent="0" algn="just">
              <a:buNone/>
            </a:pPr>
            <a:r>
              <a:rPr lang="tr-TR" dirty="0" smtClean="0"/>
              <a:t>• </a:t>
            </a:r>
            <a:r>
              <a:rPr lang="tr-TR" dirty="0"/>
              <a:t>Kınama </a:t>
            </a:r>
            <a:endParaRPr lang="tr-TR" dirty="0" smtClean="0"/>
          </a:p>
          <a:p>
            <a:pPr marL="0" indent="0" algn="just">
              <a:buNone/>
            </a:pPr>
            <a:r>
              <a:rPr lang="tr-TR" dirty="0" smtClean="0"/>
              <a:t>• </a:t>
            </a:r>
            <a:r>
              <a:rPr lang="tr-TR" dirty="0"/>
              <a:t>Aylıktan kesme </a:t>
            </a:r>
            <a:endParaRPr lang="tr-TR" dirty="0" smtClean="0"/>
          </a:p>
          <a:p>
            <a:pPr marL="0" indent="0" algn="just">
              <a:buNone/>
            </a:pPr>
            <a:r>
              <a:rPr lang="tr-TR" dirty="0" smtClean="0"/>
              <a:t>• </a:t>
            </a:r>
            <a:r>
              <a:rPr lang="tr-TR" dirty="0"/>
              <a:t>Kademe ilerlemesinin durdurulması </a:t>
            </a:r>
            <a:endParaRPr lang="tr-TR" dirty="0" smtClean="0"/>
          </a:p>
          <a:p>
            <a:pPr marL="0" indent="0" algn="just">
              <a:buNone/>
            </a:pPr>
            <a:r>
              <a:rPr lang="tr-TR" dirty="0" smtClean="0"/>
              <a:t>• </a:t>
            </a:r>
            <a:r>
              <a:rPr lang="tr-TR" dirty="0"/>
              <a:t>Devlet memurluğundan </a:t>
            </a:r>
            <a:r>
              <a:rPr lang="tr-TR" dirty="0" smtClean="0"/>
              <a:t>çıkarma</a:t>
            </a:r>
            <a:endParaRPr lang="tr-TR" dirty="0"/>
          </a:p>
        </p:txBody>
      </p:sp>
      <p:sp>
        <p:nvSpPr>
          <p:cNvPr id="4" name="Slide Number Placeholder 3"/>
          <p:cNvSpPr>
            <a:spLocks noGrp="1"/>
          </p:cNvSpPr>
          <p:nvPr>
            <p:ph type="sldNum" sz="quarter" idx="12"/>
          </p:nvPr>
        </p:nvSpPr>
        <p:spPr/>
        <p:txBody>
          <a:bodyPr/>
          <a:lstStyle/>
          <a:p>
            <a:fld id="{73818BC2-3E63-4319-9AB3-A73D96956049}" type="slidenum">
              <a:rPr lang="en-US" smtClean="0"/>
              <a:t>14</a:t>
            </a:fld>
            <a:endParaRPr lang="en-US"/>
          </a:p>
        </p:txBody>
      </p:sp>
    </p:spTree>
    <p:extLst>
      <p:ext uri="{BB962C8B-B14F-4D97-AF65-F5344CB8AC3E}">
        <p14:creationId xmlns:p14="http://schemas.microsoft.com/office/powerpoint/2010/main" val="977104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b="1" dirty="0"/>
              <a:t>KALEM PERSONELİNİN </a:t>
            </a:r>
            <a:r>
              <a:rPr lang="tr-TR" sz="3600" b="1" dirty="0" smtClean="0"/>
              <a:t>SORUMLULUKLARI</a:t>
            </a:r>
            <a:endParaRPr lang="tr-TR" sz="3600" b="1" dirty="0"/>
          </a:p>
        </p:txBody>
      </p:sp>
      <p:sp>
        <p:nvSpPr>
          <p:cNvPr id="3" name="Content Placeholder 2"/>
          <p:cNvSpPr>
            <a:spLocks noGrp="1"/>
          </p:cNvSpPr>
          <p:nvPr>
            <p:ph idx="1"/>
          </p:nvPr>
        </p:nvSpPr>
        <p:spPr>
          <a:xfrm>
            <a:off x="457200" y="1219200"/>
            <a:ext cx="8229600" cy="5486400"/>
          </a:xfrm>
        </p:spPr>
        <p:txBody>
          <a:bodyPr>
            <a:normAutofit fontScale="85000" lnSpcReduction="10000"/>
          </a:bodyPr>
          <a:lstStyle/>
          <a:p>
            <a:pPr marL="0" indent="0" algn="just">
              <a:buNone/>
            </a:pPr>
            <a:r>
              <a:rPr lang="tr-TR" b="1" dirty="0"/>
              <a:t>Uyarma: </a:t>
            </a:r>
            <a:r>
              <a:rPr lang="tr-TR" dirty="0"/>
              <a:t>Verilen emir ve görevleri tam ve zamanında yapmayan görev mahâllinde kurumlarca belirlenen usul ve esasları yerine getirmeyen, görevle ilgili resmî belge, araç ve gereçlerin korunması, kullanılması ve bakımında kayıtsızlık gösteren veya düzensiz davranan, özürsüz veya izinsiz olarak göreve geç gelen, erken ayrılan, görev mahâllini terkeden, kurumca belirlenen tasarruf tedbirlerine riayet etmeyen, usulsüz müracaat veya şikâyette bulunan, devlet memuru vakarına yakışmayan tutum ve davranışta bulunan, görevine veya iş sahiplerine karşı kayıtsızlık gösteren veya ilgisiz kalan, belirlenen kılık ve kıyafet hükümlerine aykırı davranan, görevin iş birliği içinde yapılması ilkesine aykırı davranışlarda bulunan personel hakkında uygulanır</a:t>
            </a:r>
          </a:p>
        </p:txBody>
      </p:sp>
      <p:sp>
        <p:nvSpPr>
          <p:cNvPr id="4" name="Slide Number Placeholder 3"/>
          <p:cNvSpPr>
            <a:spLocks noGrp="1"/>
          </p:cNvSpPr>
          <p:nvPr>
            <p:ph type="sldNum" sz="quarter" idx="12"/>
          </p:nvPr>
        </p:nvSpPr>
        <p:spPr/>
        <p:txBody>
          <a:bodyPr/>
          <a:lstStyle/>
          <a:p>
            <a:fld id="{73818BC2-3E63-4319-9AB3-A73D96956049}" type="slidenum">
              <a:rPr lang="en-US" smtClean="0"/>
              <a:t>15</a:t>
            </a:fld>
            <a:endParaRPr lang="en-US"/>
          </a:p>
        </p:txBody>
      </p:sp>
    </p:spTree>
    <p:extLst>
      <p:ext uri="{BB962C8B-B14F-4D97-AF65-F5344CB8AC3E}">
        <p14:creationId xmlns:p14="http://schemas.microsoft.com/office/powerpoint/2010/main" val="1860712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b="1" dirty="0"/>
              <a:t>KALEM PERSONELİNİN </a:t>
            </a:r>
            <a:r>
              <a:rPr lang="tr-TR" sz="3600" b="1" dirty="0" smtClean="0"/>
              <a:t>SORUMLULUKLARI</a:t>
            </a:r>
            <a:endParaRPr lang="tr-TR" sz="3600" b="1" dirty="0"/>
          </a:p>
        </p:txBody>
      </p:sp>
      <p:sp>
        <p:nvSpPr>
          <p:cNvPr id="3" name="Content Placeholder 2"/>
          <p:cNvSpPr>
            <a:spLocks noGrp="1"/>
          </p:cNvSpPr>
          <p:nvPr>
            <p:ph idx="1"/>
          </p:nvPr>
        </p:nvSpPr>
        <p:spPr>
          <a:xfrm>
            <a:off x="457200" y="1219200"/>
            <a:ext cx="8229600" cy="5486400"/>
          </a:xfrm>
        </p:spPr>
        <p:txBody>
          <a:bodyPr>
            <a:normAutofit fontScale="77500" lnSpcReduction="20000"/>
          </a:bodyPr>
          <a:lstStyle/>
          <a:p>
            <a:pPr marL="0" indent="0" algn="just">
              <a:buNone/>
            </a:pPr>
            <a:r>
              <a:rPr lang="tr-TR" b="1" dirty="0"/>
              <a:t>Kınama: </a:t>
            </a:r>
            <a:r>
              <a:rPr lang="tr-TR" dirty="0"/>
              <a:t>Eşlerinin, reşit olmayan veya mahcur olan çocuklarının kazanç getiren </a:t>
            </a:r>
            <a:r>
              <a:rPr lang="tr-TR" dirty="0" smtClean="0"/>
              <a:t>sürekli </a:t>
            </a:r>
            <a:r>
              <a:rPr lang="tr-TR" dirty="0"/>
              <a:t>faaliyetlerini belirlenen sürede kurumuna bildirmeyen, görev sırasında amire hâl ve hareketi ile saygısız davranan, hizmet dışında devlet memurunun itibar ve güven duygusunu sarsacak nitelikte davranışlarda bulunan, devlete ait resmî araç, gereç ve benzeri eşyayı özel işlerinde kullanan veya kaybeden, iş arkadaşlarına, maiyetindeki personeli ve iş sahiplerine kötü muamelede bulunan veya söz sarfeden, görev mahâllinde genel ahlak ve edep dışı davranışlarda bulunan ve bu tür yazı yazan, işaret, resim ve benzeri şekiller çizen ve yapan, verilen emirlere itiraz eden, borçlarını kasten ödemeyerek hakkında yasal yollara başvurulmasına neden olan, kurumların huzur, sükûn ve çalışma düzenini bozan, yetkili olmadığı hâlde basına, haber ajanslarına veya radyo ve televizyon kurumlarına bilgi veya demeç veren personel hakkında uygulanabilir.</a:t>
            </a:r>
          </a:p>
        </p:txBody>
      </p:sp>
      <p:sp>
        <p:nvSpPr>
          <p:cNvPr id="4" name="Slide Number Placeholder 3"/>
          <p:cNvSpPr>
            <a:spLocks noGrp="1"/>
          </p:cNvSpPr>
          <p:nvPr>
            <p:ph type="sldNum" sz="quarter" idx="12"/>
          </p:nvPr>
        </p:nvSpPr>
        <p:spPr/>
        <p:txBody>
          <a:bodyPr/>
          <a:lstStyle/>
          <a:p>
            <a:fld id="{73818BC2-3E63-4319-9AB3-A73D96956049}" type="slidenum">
              <a:rPr lang="en-US" smtClean="0"/>
              <a:t>16</a:t>
            </a:fld>
            <a:endParaRPr lang="en-US"/>
          </a:p>
        </p:txBody>
      </p:sp>
    </p:spTree>
    <p:extLst>
      <p:ext uri="{BB962C8B-B14F-4D97-AF65-F5344CB8AC3E}">
        <p14:creationId xmlns:p14="http://schemas.microsoft.com/office/powerpoint/2010/main" val="2060629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b="1" dirty="0"/>
              <a:t>KALEM PERSONELİNİN </a:t>
            </a:r>
            <a:r>
              <a:rPr lang="tr-TR" sz="3600" b="1" dirty="0" smtClean="0"/>
              <a:t>SORUMLULUKLARI</a:t>
            </a:r>
            <a:endParaRPr lang="tr-TR" sz="3600" b="1" dirty="0"/>
          </a:p>
        </p:txBody>
      </p:sp>
      <p:sp>
        <p:nvSpPr>
          <p:cNvPr id="3" name="Content Placeholder 2"/>
          <p:cNvSpPr>
            <a:spLocks noGrp="1"/>
          </p:cNvSpPr>
          <p:nvPr>
            <p:ph idx="1"/>
          </p:nvPr>
        </p:nvSpPr>
        <p:spPr>
          <a:xfrm>
            <a:off x="457200" y="1219200"/>
            <a:ext cx="8229600" cy="5486400"/>
          </a:xfrm>
        </p:spPr>
        <p:txBody>
          <a:bodyPr>
            <a:normAutofit fontScale="85000" lnSpcReduction="10000"/>
          </a:bodyPr>
          <a:lstStyle/>
          <a:p>
            <a:pPr marL="0" indent="0" algn="just">
              <a:buNone/>
            </a:pPr>
            <a:r>
              <a:rPr lang="tr-TR" b="1" dirty="0"/>
              <a:t>Aylıktan kesme: </a:t>
            </a:r>
            <a:r>
              <a:rPr lang="tr-TR" dirty="0"/>
              <a:t>Kasıtlı olarak; verilen emir ve görevleri tam ve zamanında yapmayan, görev mahâllinde kurumlarca belirlenen usul ve esasları yerine getirmeyen, görevle ilgili resmî belge, araç ve gereçleri korumayan, bakımını yapmayan, hor kullanan, özürsüz olarak bir veya iki gün göreve gelmeyen, devlete ait resmî belge, araç, gereç ve benzerlerini özel menfaat sağlamak için kullanan, görevle ilgili konularda yükümlü olduğu kişilere yalan ve yanlış beyanda bulunan, görev sırasında amirine sözle saygısızlık eden, görev yeri sınırları içerisinde herhangi bir yerin toplantı, tören ve benzeri amaçlarla izinsiz olarak kullanılmasına yardımcı olan, hizmet içinde devlet memurunun itibar ve güven duygusunu sarsacak nitelikte davranışlarda bulunan, memurlar için uygulanabilir.</a:t>
            </a:r>
          </a:p>
        </p:txBody>
      </p:sp>
      <p:sp>
        <p:nvSpPr>
          <p:cNvPr id="4" name="Slide Number Placeholder 3"/>
          <p:cNvSpPr>
            <a:spLocks noGrp="1"/>
          </p:cNvSpPr>
          <p:nvPr>
            <p:ph type="sldNum" sz="quarter" idx="12"/>
          </p:nvPr>
        </p:nvSpPr>
        <p:spPr/>
        <p:txBody>
          <a:bodyPr/>
          <a:lstStyle/>
          <a:p>
            <a:fld id="{73818BC2-3E63-4319-9AB3-A73D96956049}" type="slidenum">
              <a:rPr lang="en-US" smtClean="0"/>
              <a:t>17</a:t>
            </a:fld>
            <a:endParaRPr lang="en-US"/>
          </a:p>
        </p:txBody>
      </p:sp>
    </p:spTree>
    <p:extLst>
      <p:ext uri="{BB962C8B-B14F-4D97-AF65-F5344CB8AC3E}">
        <p14:creationId xmlns:p14="http://schemas.microsoft.com/office/powerpoint/2010/main" val="824518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b="1" dirty="0"/>
              <a:t>KALEM PERSONELİNİN </a:t>
            </a:r>
            <a:r>
              <a:rPr lang="tr-TR" sz="3600" b="1" dirty="0" smtClean="0"/>
              <a:t>SORUMLULUKLARI</a:t>
            </a:r>
            <a:endParaRPr lang="tr-TR" sz="3600" b="1" dirty="0"/>
          </a:p>
        </p:txBody>
      </p:sp>
      <p:sp>
        <p:nvSpPr>
          <p:cNvPr id="3" name="Content Placeholder 2"/>
          <p:cNvSpPr>
            <a:spLocks noGrp="1"/>
          </p:cNvSpPr>
          <p:nvPr>
            <p:ph idx="1"/>
          </p:nvPr>
        </p:nvSpPr>
        <p:spPr>
          <a:xfrm>
            <a:off x="457200" y="1219200"/>
            <a:ext cx="8229600" cy="5867400"/>
          </a:xfrm>
        </p:spPr>
        <p:txBody>
          <a:bodyPr>
            <a:normAutofit fontScale="85000" lnSpcReduction="10000"/>
          </a:bodyPr>
          <a:lstStyle/>
          <a:p>
            <a:pPr marL="0" indent="0" algn="just">
              <a:buNone/>
            </a:pPr>
            <a:r>
              <a:rPr lang="tr-TR" b="1" dirty="0"/>
              <a:t>Kademe ilerlemesinin durdurulması: </a:t>
            </a:r>
            <a:r>
              <a:rPr lang="tr-TR" dirty="0"/>
              <a:t>Göreve sarhoş gelen, görev yerinde alkollü içki içen, özürsüz ve kesintisiz 3 - 9 gün göreve gelmeyen, görevi ile ilgili olarak her ne şekilde olursa olsun çıkar sağlayan, amirine veya maiyetindekilere karşı küçük düşürücü veya aşa- ğılayıcı fiil ve hareketler yapan, görev yeri sınırları içinde herhangi bir yeri toplantı, tören ve benzeri amaçlarla izinsiz kullanan veya kullandıran, gerçeğe aykırı rapor ve belge düzenleyen, ticaret yapan veya devlet memurlarına yasaklanan diğer kazanç getirici faaliyetlerde bulunan, görevin yerine getirilmesinde dil, ırk, cinsiyet, siyasi düşünce, felsefi inanç, din ve mezhep ayrımı yapan, kişilerin yarar veya zararını hedef tutan davranışlarda bulunan, belirlenen durum ve sürelerde mal bildiriminde </a:t>
            </a:r>
            <a:r>
              <a:rPr lang="tr-TR" dirty="0" smtClean="0"/>
              <a:t>bulunmayan,</a:t>
            </a:r>
            <a:endParaRPr lang="tr-TR" dirty="0"/>
          </a:p>
        </p:txBody>
      </p:sp>
      <p:sp>
        <p:nvSpPr>
          <p:cNvPr id="4" name="Slide Number Placeholder 3"/>
          <p:cNvSpPr>
            <a:spLocks noGrp="1"/>
          </p:cNvSpPr>
          <p:nvPr>
            <p:ph type="sldNum" sz="quarter" idx="12"/>
          </p:nvPr>
        </p:nvSpPr>
        <p:spPr/>
        <p:txBody>
          <a:bodyPr/>
          <a:lstStyle/>
          <a:p>
            <a:fld id="{73818BC2-3E63-4319-9AB3-A73D96956049}" type="slidenum">
              <a:rPr lang="en-US" smtClean="0"/>
              <a:t>18</a:t>
            </a:fld>
            <a:endParaRPr lang="en-US"/>
          </a:p>
        </p:txBody>
      </p:sp>
    </p:spTree>
    <p:extLst>
      <p:ext uri="{BB962C8B-B14F-4D97-AF65-F5344CB8AC3E}">
        <p14:creationId xmlns:p14="http://schemas.microsoft.com/office/powerpoint/2010/main" val="16988469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b="1" dirty="0"/>
              <a:t>KALEM PERSONELİNİN </a:t>
            </a:r>
            <a:r>
              <a:rPr lang="tr-TR" sz="3600" b="1" dirty="0" smtClean="0"/>
              <a:t>SORUMLULUKLARI</a:t>
            </a:r>
            <a:endParaRPr lang="tr-TR" sz="3600" b="1" dirty="0"/>
          </a:p>
        </p:txBody>
      </p:sp>
      <p:sp>
        <p:nvSpPr>
          <p:cNvPr id="3" name="Content Placeholder 2"/>
          <p:cNvSpPr>
            <a:spLocks noGrp="1"/>
          </p:cNvSpPr>
          <p:nvPr>
            <p:ph idx="1"/>
          </p:nvPr>
        </p:nvSpPr>
        <p:spPr>
          <a:xfrm>
            <a:off x="457200" y="1219200"/>
            <a:ext cx="8229600" cy="5867400"/>
          </a:xfrm>
        </p:spPr>
        <p:txBody>
          <a:bodyPr>
            <a:normAutofit fontScale="92500" lnSpcReduction="10000"/>
          </a:bodyPr>
          <a:lstStyle/>
          <a:p>
            <a:pPr marL="0" indent="0" algn="just">
              <a:buNone/>
            </a:pPr>
            <a:r>
              <a:rPr lang="tr-TR" b="1" dirty="0"/>
              <a:t>Kademe ilerlemesinin durdurulması: </a:t>
            </a:r>
            <a:r>
              <a:rPr lang="tr-TR" dirty="0" smtClean="0"/>
              <a:t>açıklanması </a:t>
            </a:r>
            <a:r>
              <a:rPr lang="tr-TR" dirty="0"/>
              <a:t>yasaklanan bilgileri açıklayan, amirine, maiyetindekilere, iş arkadaşları veya iş sahiplerine hakarette bulunan veya bunları tehdit etden, diplomatik statüsünden yararlanmak suretiyle yurt dışında, haklı bir sebep göstermeksizin ödeme kabiliyetinin üstünde borçlanan ve borçlarını ödemedeki tutum ve davranışlarıyla devlet itibarını zedeleyen veya zorunlu bir sebebe dayanmaksızın borcunu ödemeden yurda dönen, verilen görev ve emirleri kasten yapmayan, herhangi bir siyasi parti yararına veya zararına fiilen faaliyette bulunan, personele tatbik </a:t>
            </a:r>
            <a:r>
              <a:rPr lang="tr-TR" dirty="0" smtClean="0"/>
              <a:t>edilir.</a:t>
            </a:r>
            <a:endParaRPr lang="tr-TR" dirty="0"/>
          </a:p>
        </p:txBody>
      </p:sp>
      <p:sp>
        <p:nvSpPr>
          <p:cNvPr id="4" name="Slide Number Placeholder 3"/>
          <p:cNvSpPr>
            <a:spLocks noGrp="1"/>
          </p:cNvSpPr>
          <p:nvPr>
            <p:ph type="sldNum" sz="quarter" idx="12"/>
          </p:nvPr>
        </p:nvSpPr>
        <p:spPr/>
        <p:txBody>
          <a:bodyPr/>
          <a:lstStyle/>
          <a:p>
            <a:fld id="{73818BC2-3E63-4319-9AB3-A73D96956049}" type="slidenum">
              <a:rPr lang="en-US" smtClean="0"/>
              <a:t>19</a:t>
            </a:fld>
            <a:endParaRPr lang="en-US"/>
          </a:p>
        </p:txBody>
      </p:sp>
    </p:spTree>
    <p:extLst>
      <p:ext uri="{BB962C8B-B14F-4D97-AF65-F5344CB8AC3E}">
        <p14:creationId xmlns:p14="http://schemas.microsoft.com/office/powerpoint/2010/main" val="674613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tr-TR" b="1" dirty="0" smtClean="0"/>
              <a:t>Amaçlarımız;</a:t>
            </a:r>
            <a:endParaRPr lang="en-US" b="1" dirty="0"/>
          </a:p>
        </p:txBody>
      </p:sp>
      <p:sp>
        <p:nvSpPr>
          <p:cNvPr id="3" name="Content Placeholder 2"/>
          <p:cNvSpPr>
            <a:spLocks noGrp="1"/>
          </p:cNvSpPr>
          <p:nvPr>
            <p:ph idx="1"/>
          </p:nvPr>
        </p:nvSpPr>
        <p:spPr>
          <a:xfrm>
            <a:off x="457200" y="1295400"/>
            <a:ext cx="8229600" cy="4830763"/>
          </a:xfrm>
        </p:spPr>
        <p:txBody>
          <a:bodyPr>
            <a:normAutofit/>
          </a:bodyPr>
          <a:lstStyle/>
          <a:p>
            <a:pPr marL="0" indent="0">
              <a:buNone/>
            </a:pPr>
            <a:r>
              <a:rPr lang="en-US" sz="2800" b="1" dirty="0"/>
              <a:t>Bu </a:t>
            </a:r>
            <a:r>
              <a:rPr lang="en-US" sz="2800" b="1" dirty="0" err="1" smtClean="0"/>
              <a:t>üniteyi</a:t>
            </a:r>
            <a:r>
              <a:rPr lang="en-US" sz="2800" b="1" dirty="0" smtClean="0"/>
              <a:t> </a:t>
            </a:r>
            <a:r>
              <a:rPr lang="en-US" sz="2800" b="1" dirty="0" err="1"/>
              <a:t>tamamladıktan</a:t>
            </a:r>
            <a:r>
              <a:rPr lang="en-US" sz="2800" b="1" dirty="0"/>
              <a:t> </a:t>
            </a:r>
            <a:r>
              <a:rPr lang="en-US" sz="2800" b="1" dirty="0" err="1"/>
              <a:t>sonra</a:t>
            </a:r>
            <a:r>
              <a:rPr lang="en-US" sz="2800" b="1" dirty="0"/>
              <a:t>; </a:t>
            </a:r>
            <a:endParaRPr lang="tr-TR" sz="2800" b="1" dirty="0" smtClean="0"/>
          </a:p>
          <a:p>
            <a:r>
              <a:rPr lang="tr-TR" sz="2800" dirty="0"/>
              <a:t>Kalem hizmetlerinin kimler tarafından denetlendiğini belirleyebilecek, </a:t>
            </a:r>
            <a:endParaRPr lang="tr-TR" sz="2800" dirty="0" smtClean="0"/>
          </a:p>
          <a:p>
            <a:r>
              <a:rPr lang="tr-TR" sz="2800" dirty="0" smtClean="0"/>
              <a:t>Disiplin </a:t>
            </a:r>
            <a:r>
              <a:rPr lang="tr-TR" sz="2800" dirty="0"/>
              <a:t>amirlerinin görev ve sorumluluklarını açıklayabilecek, </a:t>
            </a:r>
            <a:endParaRPr lang="tr-TR" sz="2800" dirty="0" smtClean="0"/>
          </a:p>
          <a:p>
            <a:r>
              <a:rPr lang="tr-TR" sz="2800" dirty="0" smtClean="0"/>
              <a:t>Disiplin </a:t>
            </a:r>
            <a:r>
              <a:rPr lang="tr-TR" sz="2800" dirty="0"/>
              <a:t>suçlarını gerektirir eylemlerin neler olduğunu ifade edebilecek, </a:t>
            </a:r>
            <a:endParaRPr lang="tr-TR" sz="2800" dirty="0" smtClean="0"/>
          </a:p>
          <a:p>
            <a:r>
              <a:rPr lang="tr-TR" sz="2800" dirty="0" smtClean="0"/>
              <a:t>Kalem </a:t>
            </a:r>
            <a:r>
              <a:rPr lang="tr-TR" sz="2800" dirty="0"/>
              <a:t>personelinin sorumluluklarını tartışabilecek bilgi ve becerilere sahip olabileceksiniz.</a:t>
            </a:r>
            <a:endParaRPr lang="en-US" sz="2800" dirty="0"/>
          </a:p>
        </p:txBody>
      </p:sp>
      <p:sp>
        <p:nvSpPr>
          <p:cNvPr id="4" name="Slide Number Placeholder 3"/>
          <p:cNvSpPr>
            <a:spLocks noGrp="1"/>
          </p:cNvSpPr>
          <p:nvPr>
            <p:ph type="sldNum" sz="quarter" idx="12"/>
          </p:nvPr>
        </p:nvSpPr>
        <p:spPr/>
        <p:txBody>
          <a:bodyPr/>
          <a:lstStyle/>
          <a:p>
            <a:fld id="{73818BC2-3E63-4319-9AB3-A73D96956049}" type="slidenum">
              <a:rPr lang="en-US" smtClean="0"/>
              <a:t>2</a:t>
            </a:fld>
            <a:endParaRPr lang="en-US"/>
          </a:p>
        </p:txBody>
      </p:sp>
    </p:spTree>
    <p:extLst>
      <p:ext uri="{BB962C8B-B14F-4D97-AF65-F5344CB8AC3E}">
        <p14:creationId xmlns:p14="http://schemas.microsoft.com/office/powerpoint/2010/main" val="8998295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b="1" dirty="0"/>
              <a:t>KALEM PERSONELİNİN </a:t>
            </a:r>
            <a:r>
              <a:rPr lang="tr-TR" sz="3600" b="1" dirty="0" smtClean="0"/>
              <a:t>SORUMLULUKLARI</a:t>
            </a:r>
            <a:endParaRPr lang="tr-TR" sz="3600" b="1" dirty="0"/>
          </a:p>
        </p:txBody>
      </p:sp>
      <p:sp>
        <p:nvSpPr>
          <p:cNvPr id="3" name="Content Placeholder 2"/>
          <p:cNvSpPr>
            <a:spLocks noGrp="1"/>
          </p:cNvSpPr>
          <p:nvPr>
            <p:ph idx="1"/>
          </p:nvPr>
        </p:nvSpPr>
        <p:spPr>
          <a:xfrm>
            <a:off x="457200" y="1219200"/>
            <a:ext cx="8229600" cy="5867400"/>
          </a:xfrm>
        </p:spPr>
        <p:txBody>
          <a:bodyPr>
            <a:normAutofit fontScale="92500" lnSpcReduction="20000"/>
          </a:bodyPr>
          <a:lstStyle/>
          <a:p>
            <a:pPr marL="0" indent="0" algn="just">
              <a:buNone/>
            </a:pPr>
            <a:r>
              <a:rPr lang="tr-TR" b="1" dirty="0"/>
              <a:t>Devlet memurluğundan çıkarma: </a:t>
            </a:r>
            <a:r>
              <a:rPr lang="tr-TR" dirty="0"/>
              <a:t>İdeolojik veya siyasi amaçlarla kurumların huzur, sükûn ve çalışma düzenini bozan, boykot, işgal, işi yavaşlatma ve grev gibi eylemlere katılan veya bu amaçlarla toplu olarak göreve gelmeyen, bunları tahrik ve teşvik eden veya yardımda bulunan, yasaklanmış her türlü yayını veya siyasi veya ideolojik amaçlı bildiri, afiş, pankart, bant ve benzerlerini basan, çoğaltan, dağıtan veya bunları kurumların herhangi bir yerine asan veya teşhir etden, siyasi partiye giren, özürsüz olarak bir yılda toplam 20 gün göreve gelmeyen, savaş, olağanüstü hâl veya genel afetlere ilişkin konularda amirlerin verdiği görev veya emirleri yapmayan, amirlerine, maiyetindekilere ve iş sahiplerine fiili tecavüzde bulunan,</a:t>
            </a:r>
          </a:p>
        </p:txBody>
      </p:sp>
      <p:sp>
        <p:nvSpPr>
          <p:cNvPr id="4" name="Slide Number Placeholder 3"/>
          <p:cNvSpPr>
            <a:spLocks noGrp="1"/>
          </p:cNvSpPr>
          <p:nvPr>
            <p:ph type="sldNum" sz="quarter" idx="12"/>
          </p:nvPr>
        </p:nvSpPr>
        <p:spPr/>
        <p:txBody>
          <a:bodyPr/>
          <a:lstStyle/>
          <a:p>
            <a:fld id="{73818BC2-3E63-4319-9AB3-A73D96956049}" type="slidenum">
              <a:rPr lang="en-US" smtClean="0"/>
              <a:t>20</a:t>
            </a:fld>
            <a:endParaRPr lang="en-US"/>
          </a:p>
        </p:txBody>
      </p:sp>
    </p:spTree>
    <p:extLst>
      <p:ext uri="{BB962C8B-B14F-4D97-AF65-F5344CB8AC3E}">
        <p14:creationId xmlns:p14="http://schemas.microsoft.com/office/powerpoint/2010/main" val="41457258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b="1" dirty="0"/>
              <a:t>KALEM PERSONELİNİN </a:t>
            </a:r>
            <a:r>
              <a:rPr lang="tr-TR" sz="3600" b="1" dirty="0" smtClean="0"/>
              <a:t>SORUMLULUKLARI</a:t>
            </a:r>
            <a:endParaRPr lang="tr-TR" sz="3600" b="1" dirty="0"/>
          </a:p>
        </p:txBody>
      </p:sp>
      <p:sp>
        <p:nvSpPr>
          <p:cNvPr id="3" name="Content Placeholder 2"/>
          <p:cNvSpPr>
            <a:spLocks noGrp="1"/>
          </p:cNvSpPr>
          <p:nvPr>
            <p:ph idx="1"/>
          </p:nvPr>
        </p:nvSpPr>
        <p:spPr>
          <a:xfrm>
            <a:off x="457200" y="1219200"/>
            <a:ext cx="8229600" cy="5867400"/>
          </a:xfrm>
        </p:spPr>
        <p:txBody>
          <a:bodyPr>
            <a:normAutofit/>
          </a:bodyPr>
          <a:lstStyle/>
          <a:p>
            <a:pPr marL="0" indent="0" algn="just">
              <a:buNone/>
            </a:pPr>
            <a:r>
              <a:rPr lang="tr-TR" sz="2800" b="1" dirty="0"/>
              <a:t>Devlet memurluğundan çıkarma: </a:t>
            </a:r>
            <a:r>
              <a:rPr lang="tr-TR" sz="2800" dirty="0"/>
              <a:t>memurluk sıfatı ile bağdaşmayacak nitelik ve derecede yüz kızartıcı ve utanç verici hareketlerde bulunan, yetki almadan gizli bilgileri açıklayan, siyasi ve ideolojik eylemlerden arananları görev mahâllinde gizleyen, yurt dışında devletin itibarını düşürecek veya görev haysiyetini zedeleyecek tutum ve davranışlarda bulunan, 5816 sayılı Atatürk Aleyhine İşlenen Suçlar Hakkındaki Kanun’a aykırı fiilleri işleyen personel hakkında öngörülmüştür.</a:t>
            </a:r>
          </a:p>
        </p:txBody>
      </p:sp>
      <p:sp>
        <p:nvSpPr>
          <p:cNvPr id="4" name="Slide Number Placeholder 3"/>
          <p:cNvSpPr>
            <a:spLocks noGrp="1"/>
          </p:cNvSpPr>
          <p:nvPr>
            <p:ph type="sldNum" sz="quarter" idx="12"/>
          </p:nvPr>
        </p:nvSpPr>
        <p:spPr/>
        <p:txBody>
          <a:bodyPr/>
          <a:lstStyle/>
          <a:p>
            <a:fld id="{73818BC2-3E63-4319-9AB3-A73D96956049}" type="slidenum">
              <a:rPr lang="en-US" smtClean="0"/>
              <a:t>21</a:t>
            </a:fld>
            <a:endParaRPr lang="en-US"/>
          </a:p>
        </p:txBody>
      </p:sp>
    </p:spTree>
    <p:extLst>
      <p:ext uri="{BB962C8B-B14F-4D97-AF65-F5344CB8AC3E}">
        <p14:creationId xmlns:p14="http://schemas.microsoft.com/office/powerpoint/2010/main" val="8412792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b="1" dirty="0"/>
              <a:t>KALEM PERSONELİNİN </a:t>
            </a:r>
            <a:r>
              <a:rPr lang="tr-TR" sz="3600" b="1" dirty="0" smtClean="0"/>
              <a:t>SORUMLULUKLARI</a:t>
            </a:r>
            <a:endParaRPr lang="tr-TR" sz="3600" b="1" dirty="0"/>
          </a:p>
        </p:txBody>
      </p:sp>
      <p:sp>
        <p:nvSpPr>
          <p:cNvPr id="3" name="Content Placeholder 2"/>
          <p:cNvSpPr>
            <a:spLocks noGrp="1"/>
          </p:cNvSpPr>
          <p:nvPr>
            <p:ph idx="1"/>
          </p:nvPr>
        </p:nvSpPr>
        <p:spPr>
          <a:xfrm>
            <a:off x="457200" y="1219200"/>
            <a:ext cx="8229600" cy="5867400"/>
          </a:xfrm>
        </p:spPr>
        <p:txBody>
          <a:bodyPr>
            <a:normAutofit/>
          </a:bodyPr>
          <a:lstStyle/>
          <a:p>
            <a:pPr marL="0" indent="0" algn="just">
              <a:buNone/>
            </a:pPr>
            <a:r>
              <a:rPr lang="tr-TR" sz="2800" b="1" dirty="0"/>
              <a:t>Kalem personeli hakkında; </a:t>
            </a:r>
            <a:r>
              <a:rPr lang="tr-TR" sz="2800" dirty="0"/>
              <a:t>uyarma, kınama ve aylıktan kesme cezaları, Adalet Bakanlığı Disiplin Kurulları ve Disiplin Amirleri Yönetmeliği ekinde gösterilen disiplin amiri tarafından; kademe ilerlemesinin durdurulması cezası ise Bakanlık Disiplin Kurulunun uygun görüşü alınarak, atamaya yetkili âmir tarafından verilir. Devlet memurluğundan çıkarma cezası ise Bakanlık Yüksek Disiplin Kurulunca verilir.</a:t>
            </a:r>
          </a:p>
        </p:txBody>
      </p:sp>
      <p:sp>
        <p:nvSpPr>
          <p:cNvPr id="4" name="Slide Number Placeholder 3"/>
          <p:cNvSpPr>
            <a:spLocks noGrp="1"/>
          </p:cNvSpPr>
          <p:nvPr>
            <p:ph type="sldNum" sz="quarter" idx="12"/>
          </p:nvPr>
        </p:nvSpPr>
        <p:spPr/>
        <p:txBody>
          <a:bodyPr/>
          <a:lstStyle/>
          <a:p>
            <a:fld id="{73818BC2-3E63-4319-9AB3-A73D96956049}" type="slidenum">
              <a:rPr lang="en-US" smtClean="0"/>
              <a:t>22</a:t>
            </a:fld>
            <a:endParaRPr lang="en-US"/>
          </a:p>
        </p:txBody>
      </p:sp>
    </p:spTree>
    <p:extLst>
      <p:ext uri="{BB962C8B-B14F-4D97-AF65-F5344CB8AC3E}">
        <p14:creationId xmlns:p14="http://schemas.microsoft.com/office/powerpoint/2010/main" val="3520845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b="1" dirty="0"/>
              <a:t>KALEM PERSONELİNİN </a:t>
            </a:r>
            <a:r>
              <a:rPr lang="tr-TR" sz="3600" b="1" dirty="0" smtClean="0"/>
              <a:t>SORUMLULUKLARI</a:t>
            </a:r>
            <a:endParaRPr lang="tr-TR" sz="3600" b="1" dirty="0"/>
          </a:p>
        </p:txBody>
      </p:sp>
      <p:sp>
        <p:nvSpPr>
          <p:cNvPr id="3" name="Content Placeholder 2"/>
          <p:cNvSpPr>
            <a:spLocks noGrp="1"/>
          </p:cNvSpPr>
          <p:nvPr>
            <p:ph idx="1"/>
          </p:nvPr>
        </p:nvSpPr>
        <p:spPr>
          <a:xfrm>
            <a:off x="457200" y="1219200"/>
            <a:ext cx="8229600" cy="5867400"/>
          </a:xfrm>
        </p:spPr>
        <p:txBody>
          <a:bodyPr>
            <a:normAutofit/>
          </a:bodyPr>
          <a:lstStyle/>
          <a:p>
            <a:pPr marL="0" indent="0" algn="just">
              <a:buNone/>
            </a:pPr>
            <a:r>
              <a:rPr lang="tr-TR" sz="2800" b="1" dirty="0" smtClean="0"/>
              <a:t>Disiplin Suçlarının Yaptırımı:</a:t>
            </a:r>
          </a:p>
          <a:p>
            <a:pPr marL="0" indent="0" algn="just">
              <a:buNone/>
            </a:pPr>
            <a:r>
              <a:rPr lang="tr-TR" sz="2800" dirty="0" smtClean="0"/>
              <a:t>Adalet </a:t>
            </a:r>
            <a:r>
              <a:rPr lang="tr-TR" sz="2800" dirty="0"/>
              <a:t>Bakanlığı Disiplin Kurulları ve Disiplin Amirleri Yönetmeliği’ne göre iki çeşit disiplin amiri bulunmaktadır. </a:t>
            </a:r>
            <a:endParaRPr lang="tr-TR" sz="2800" dirty="0" smtClean="0"/>
          </a:p>
          <a:p>
            <a:pPr marL="0" indent="0" algn="just">
              <a:buNone/>
            </a:pPr>
            <a:r>
              <a:rPr lang="tr-TR" sz="2800" dirty="0" smtClean="0"/>
              <a:t>Bunlar;</a:t>
            </a:r>
          </a:p>
          <a:p>
            <a:pPr algn="just"/>
            <a:r>
              <a:rPr lang="tr-TR" sz="2800" dirty="0" smtClean="0"/>
              <a:t>“</a:t>
            </a:r>
            <a:r>
              <a:rPr lang="tr-TR" sz="2800" dirty="0"/>
              <a:t>Disiplin Amiri” </a:t>
            </a:r>
            <a:endParaRPr lang="tr-TR" sz="2800" dirty="0" smtClean="0"/>
          </a:p>
          <a:p>
            <a:pPr algn="just"/>
            <a:r>
              <a:rPr lang="tr-TR" sz="2800" dirty="0" smtClean="0"/>
              <a:t>“</a:t>
            </a:r>
            <a:r>
              <a:rPr lang="tr-TR" sz="2800" dirty="0"/>
              <a:t>Üst Disiplin Amiri</a:t>
            </a:r>
            <a:r>
              <a:rPr lang="tr-TR" sz="2800" dirty="0" smtClean="0"/>
              <a:t>”</a:t>
            </a:r>
          </a:p>
          <a:p>
            <a:pPr marL="0" indent="0" algn="just">
              <a:buNone/>
            </a:pPr>
            <a:r>
              <a:rPr lang="tr-TR" sz="2800" dirty="0" smtClean="0"/>
              <a:t>Yönetmeliğin </a:t>
            </a:r>
            <a:r>
              <a:rPr lang="tr-TR" sz="2800" dirty="0"/>
              <a:t>ekli cetvelinde, adli yargı birimlerinin disiplin amirleri ayrıntılı olarak gösterilmiştir</a:t>
            </a:r>
          </a:p>
        </p:txBody>
      </p:sp>
      <p:sp>
        <p:nvSpPr>
          <p:cNvPr id="4" name="Slide Number Placeholder 3"/>
          <p:cNvSpPr>
            <a:spLocks noGrp="1"/>
          </p:cNvSpPr>
          <p:nvPr>
            <p:ph type="sldNum" sz="quarter" idx="12"/>
          </p:nvPr>
        </p:nvSpPr>
        <p:spPr/>
        <p:txBody>
          <a:bodyPr/>
          <a:lstStyle/>
          <a:p>
            <a:fld id="{73818BC2-3E63-4319-9AB3-A73D96956049}" type="slidenum">
              <a:rPr lang="en-US" smtClean="0"/>
              <a:t>23</a:t>
            </a:fld>
            <a:endParaRPr lang="en-US"/>
          </a:p>
        </p:txBody>
      </p:sp>
    </p:spTree>
    <p:extLst>
      <p:ext uri="{BB962C8B-B14F-4D97-AF65-F5344CB8AC3E}">
        <p14:creationId xmlns:p14="http://schemas.microsoft.com/office/powerpoint/2010/main" val="14449852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b="1" dirty="0"/>
              <a:t>KALEM PERSONELİNİN </a:t>
            </a:r>
            <a:r>
              <a:rPr lang="tr-TR" sz="3600" b="1" dirty="0" smtClean="0"/>
              <a:t>SORUMLULUKLARI</a:t>
            </a:r>
            <a:endParaRPr lang="tr-TR" sz="3600" b="1" dirty="0"/>
          </a:p>
        </p:txBody>
      </p:sp>
      <p:sp>
        <p:nvSpPr>
          <p:cNvPr id="3" name="Content Placeholder 2"/>
          <p:cNvSpPr>
            <a:spLocks noGrp="1"/>
          </p:cNvSpPr>
          <p:nvPr>
            <p:ph idx="1"/>
          </p:nvPr>
        </p:nvSpPr>
        <p:spPr>
          <a:xfrm>
            <a:off x="457200" y="1219200"/>
            <a:ext cx="8229600" cy="5867400"/>
          </a:xfrm>
        </p:spPr>
        <p:txBody>
          <a:bodyPr>
            <a:normAutofit/>
          </a:bodyPr>
          <a:lstStyle/>
          <a:p>
            <a:pPr marL="0" indent="0" algn="just">
              <a:buNone/>
            </a:pPr>
            <a:r>
              <a:rPr lang="tr-TR" sz="2800" b="1" dirty="0"/>
              <a:t>Disiplin </a:t>
            </a:r>
            <a:r>
              <a:rPr lang="tr-TR" sz="2800" b="1" dirty="0" smtClean="0"/>
              <a:t>Soruşturması:</a:t>
            </a:r>
          </a:p>
          <a:p>
            <a:pPr marL="0" indent="0" algn="just">
              <a:buNone/>
            </a:pPr>
            <a:r>
              <a:rPr lang="tr-TR" sz="2800" dirty="0" smtClean="0"/>
              <a:t>Memurun </a:t>
            </a:r>
            <a:r>
              <a:rPr lang="tr-TR" sz="2800" dirty="0"/>
              <a:t>disipline aykırı davranışının öğrenilmesi üzerine, disiplin amiri veya görevlendireceği bir muhakkik tarafından derhâl disiplin soruşturmasına başlanır. Muhakkik olarak tayin edilecek kişinin, hakkında soruşturma yapılan memura eşit veya daha üst bir görevde bulunması zorunludur. Soruşturmanın disiplin amiri tarafından yürütülmesi daha yerinde bir uygulama </a:t>
            </a:r>
            <a:r>
              <a:rPr lang="tr-TR" sz="2800" dirty="0" smtClean="0"/>
              <a:t>olacaktır.</a:t>
            </a:r>
          </a:p>
          <a:p>
            <a:pPr marL="0" indent="0" algn="just">
              <a:buNone/>
            </a:pPr>
            <a:endParaRPr lang="tr-TR" sz="2800" dirty="0"/>
          </a:p>
        </p:txBody>
      </p:sp>
      <p:sp>
        <p:nvSpPr>
          <p:cNvPr id="4" name="Slide Number Placeholder 3"/>
          <p:cNvSpPr>
            <a:spLocks noGrp="1"/>
          </p:cNvSpPr>
          <p:nvPr>
            <p:ph type="sldNum" sz="quarter" idx="12"/>
          </p:nvPr>
        </p:nvSpPr>
        <p:spPr/>
        <p:txBody>
          <a:bodyPr/>
          <a:lstStyle/>
          <a:p>
            <a:fld id="{73818BC2-3E63-4319-9AB3-A73D96956049}" type="slidenum">
              <a:rPr lang="en-US" smtClean="0"/>
              <a:t>24</a:t>
            </a:fld>
            <a:endParaRPr lang="en-US"/>
          </a:p>
        </p:txBody>
      </p:sp>
    </p:spTree>
    <p:extLst>
      <p:ext uri="{BB962C8B-B14F-4D97-AF65-F5344CB8AC3E}">
        <p14:creationId xmlns:p14="http://schemas.microsoft.com/office/powerpoint/2010/main" val="38661537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b="1" dirty="0"/>
              <a:t>KALEM PERSONELİNİN </a:t>
            </a:r>
            <a:r>
              <a:rPr lang="tr-TR" sz="3600" b="1" dirty="0" smtClean="0"/>
              <a:t>SORUMLULUKLARI</a:t>
            </a:r>
            <a:endParaRPr lang="tr-TR" sz="3600" b="1" dirty="0"/>
          </a:p>
        </p:txBody>
      </p:sp>
      <p:sp>
        <p:nvSpPr>
          <p:cNvPr id="3" name="Content Placeholder 2"/>
          <p:cNvSpPr>
            <a:spLocks noGrp="1"/>
          </p:cNvSpPr>
          <p:nvPr>
            <p:ph idx="1"/>
          </p:nvPr>
        </p:nvSpPr>
        <p:spPr>
          <a:xfrm>
            <a:off x="457200" y="1219200"/>
            <a:ext cx="8229600" cy="5867400"/>
          </a:xfrm>
        </p:spPr>
        <p:txBody>
          <a:bodyPr>
            <a:normAutofit/>
          </a:bodyPr>
          <a:lstStyle/>
          <a:p>
            <a:pPr marL="0" indent="0" algn="just">
              <a:buNone/>
            </a:pPr>
            <a:r>
              <a:rPr lang="tr-TR" sz="2800" b="1" dirty="0"/>
              <a:t>Disiplin </a:t>
            </a:r>
            <a:r>
              <a:rPr lang="tr-TR" sz="2800" b="1" dirty="0" smtClean="0"/>
              <a:t>Soruşturması:</a:t>
            </a:r>
          </a:p>
          <a:p>
            <a:pPr marL="0" indent="0" algn="just">
              <a:buNone/>
            </a:pPr>
            <a:r>
              <a:rPr lang="tr-TR" sz="2800" dirty="0"/>
              <a:t>Hakkında soruşturma yapılan memura, isnat edilen fiil ve hâller açıkça belirtilmek </a:t>
            </a:r>
            <a:r>
              <a:rPr lang="tr-TR" sz="2800" b="1" dirty="0"/>
              <a:t>suretiyle yedi günden az olmamak üzere </a:t>
            </a:r>
            <a:r>
              <a:rPr lang="tr-TR" sz="2800" dirty="0"/>
              <a:t>verilen süre içerisinde savunma yapması, aksi hâlde savunma hakkından vazgeçmiş sayılacağı hususu yazılı olarak bildirilir. </a:t>
            </a:r>
            <a:r>
              <a:rPr lang="tr-TR" sz="2800" b="1" dirty="0"/>
              <a:t>Memura savunma hakkı tanınmadan disiplin cezası verilemez.</a:t>
            </a:r>
          </a:p>
        </p:txBody>
      </p:sp>
      <p:sp>
        <p:nvSpPr>
          <p:cNvPr id="4" name="Slide Number Placeholder 3"/>
          <p:cNvSpPr>
            <a:spLocks noGrp="1"/>
          </p:cNvSpPr>
          <p:nvPr>
            <p:ph type="sldNum" sz="quarter" idx="12"/>
          </p:nvPr>
        </p:nvSpPr>
        <p:spPr/>
        <p:txBody>
          <a:bodyPr/>
          <a:lstStyle/>
          <a:p>
            <a:fld id="{73818BC2-3E63-4319-9AB3-A73D96956049}" type="slidenum">
              <a:rPr lang="en-US" smtClean="0"/>
              <a:t>25</a:t>
            </a:fld>
            <a:endParaRPr lang="en-US"/>
          </a:p>
        </p:txBody>
      </p:sp>
    </p:spTree>
    <p:extLst>
      <p:ext uri="{BB962C8B-B14F-4D97-AF65-F5344CB8AC3E}">
        <p14:creationId xmlns:p14="http://schemas.microsoft.com/office/powerpoint/2010/main" val="21170646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b="1" dirty="0"/>
              <a:t>KALEM PERSONELİNİN </a:t>
            </a:r>
            <a:r>
              <a:rPr lang="tr-TR" sz="3600" b="1" dirty="0" smtClean="0"/>
              <a:t>SORUMLULUKLARI</a:t>
            </a:r>
            <a:endParaRPr lang="tr-TR" sz="3600" b="1" dirty="0"/>
          </a:p>
        </p:txBody>
      </p:sp>
      <p:sp>
        <p:nvSpPr>
          <p:cNvPr id="3" name="Content Placeholder 2"/>
          <p:cNvSpPr>
            <a:spLocks noGrp="1"/>
          </p:cNvSpPr>
          <p:nvPr>
            <p:ph idx="1"/>
          </p:nvPr>
        </p:nvSpPr>
        <p:spPr>
          <a:xfrm>
            <a:off x="457200" y="1219200"/>
            <a:ext cx="8229600" cy="5867400"/>
          </a:xfrm>
        </p:spPr>
        <p:txBody>
          <a:bodyPr>
            <a:normAutofit/>
          </a:bodyPr>
          <a:lstStyle/>
          <a:p>
            <a:pPr marL="0" indent="0" algn="just">
              <a:buNone/>
            </a:pPr>
            <a:r>
              <a:rPr lang="tr-TR" sz="2800" b="1" dirty="0"/>
              <a:t>Disiplin Cezası Kararı: </a:t>
            </a:r>
            <a:r>
              <a:rPr lang="tr-TR" sz="2800" dirty="0"/>
              <a:t>Soruşturma sonucu elde edilen bilgiler ve ilgilinin savunması değerlendirilerek, eylemin disiplin cezasını gerektirip gerektirmediğine karar verilir. Uyarma, kınama veya aylıktan kesme cezalarından birini gerektiren fiil ve hâller nedeniyle yapılan soruşturma sonucunda, fiilin sübut bulmadığı kanaatine varılırsa, disiplin amirince disiplin cezası verilmesine yer olmadığına karar verilir ve bu karar da ilgiliye yazılı olarak </a:t>
            </a:r>
            <a:r>
              <a:rPr lang="tr-TR" sz="2800" dirty="0" smtClean="0"/>
              <a:t>bildirilir.</a:t>
            </a:r>
            <a:endParaRPr lang="tr-TR" sz="2800" b="1" dirty="0"/>
          </a:p>
        </p:txBody>
      </p:sp>
      <p:sp>
        <p:nvSpPr>
          <p:cNvPr id="4" name="Slide Number Placeholder 3"/>
          <p:cNvSpPr>
            <a:spLocks noGrp="1"/>
          </p:cNvSpPr>
          <p:nvPr>
            <p:ph type="sldNum" sz="quarter" idx="12"/>
          </p:nvPr>
        </p:nvSpPr>
        <p:spPr/>
        <p:txBody>
          <a:bodyPr/>
          <a:lstStyle/>
          <a:p>
            <a:fld id="{73818BC2-3E63-4319-9AB3-A73D96956049}" type="slidenum">
              <a:rPr lang="en-US" smtClean="0"/>
              <a:t>26</a:t>
            </a:fld>
            <a:endParaRPr lang="en-US"/>
          </a:p>
        </p:txBody>
      </p:sp>
    </p:spTree>
    <p:extLst>
      <p:ext uri="{BB962C8B-B14F-4D97-AF65-F5344CB8AC3E}">
        <p14:creationId xmlns:p14="http://schemas.microsoft.com/office/powerpoint/2010/main" val="4371425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b="1" dirty="0"/>
              <a:t>KALEM PERSONELİNİN </a:t>
            </a:r>
            <a:r>
              <a:rPr lang="tr-TR" sz="3600" b="1" dirty="0" smtClean="0"/>
              <a:t>SORUMLULUKLARI</a:t>
            </a:r>
            <a:endParaRPr lang="tr-TR" sz="3600" b="1" dirty="0"/>
          </a:p>
        </p:txBody>
      </p:sp>
      <p:sp>
        <p:nvSpPr>
          <p:cNvPr id="3" name="Content Placeholder 2"/>
          <p:cNvSpPr>
            <a:spLocks noGrp="1"/>
          </p:cNvSpPr>
          <p:nvPr>
            <p:ph idx="1"/>
          </p:nvPr>
        </p:nvSpPr>
        <p:spPr>
          <a:xfrm>
            <a:off x="457200" y="1219200"/>
            <a:ext cx="8229600" cy="5867400"/>
          </a:xfrm>
        </p:spPr>
        <p:txBody>
          <a:bodyPr>
            <a:normAutofit/>
          </a:bodyPr>
          <a:lstStyle/>
          <a:p>
            <a:pPr marL="0" indent="0" algn="just">
              <a:buNone/>
            </a:pPr>
            <a:r>
              <a:rPr lang="tr-TR" sz="2800" b="1" dirty="0"/>
              <a:t>Disiplin Cezalarına İtiraz ve Süresi: </a:t>
            </a:r>
            <a:r>
              <a:rPr lang="tr-TR" sz="2800" dirty="0"/>
              <a:t>Disiplin amirleri tarafından verilen uyarma veya kınama cezalarına karşı itiraz, varsa üst disiplin amirine, yoksa disiplin kuruluna yapılır. Uyarma veya kınama cezası üst disiplin amiri tarafından verilmişse itiraz disiplin kuruluna yapılır. İtiraz süresi, kararın ilgiliye tebliğinden itibaren </a:t>
            </a:r>
            <a:r>
              <a:rPr lang="tr-TR" sz="2800" b="1" dirty="0"/>
              <a:t>yedi </a:t>
            </a:r>
            <a:r>
              <a:rPr lang="tr-TR" sz="2800" b="1" dirty="0" smtClean="0"/>
              <a:t>gündür.</a:t>
            </a:r>
          </a:p>
          <a:p>
            <a:pPr marL="0" indent="0" algn="just">
              <a:buNone/>
            </a:pPr>
            <a:r>
              <a:rPr lang="tr-TR" sz="2800" dirty="0"/>
              <a:t>İtirazı inceleyecek olan merciler, itiraz dilekçesi ve eklerinin, kendilerine intikalinden itibaren </a:t>
            </a:r>
            <a:r>
              <a:rPr lang="tr-TR" sz="2800" b="1" dirty="0"/>
              <a:t>otuz gün içinde kararlarını vermek zorundadırlar</a:t>
            </a:r>
          </a:p>
        </p:txBody>
      </p:sp>
      <p:sp>
        <p:nvSpPr>
          <p:cNvPr id="4" name="Slide Number Placeholder 3"/>
          <p:cNvSpPr>
            <a:spLocks noGrp="1"/>
          </p:cNvSpPr>
          <p:nvPr>
            <p:ph type="sldNum" sz="quarter" idx="12"/>
          </p:nvPr>
        </p:nvSpPr>
        <p:spPr/>
        <p:txBody>
          <a:bodyPr/>
          <a:lstStyle/>
          <a:p>
            <a:fld id="{73818BC2-3E63-4319-9AB3-A73D96956049}" type="slidenum">
              <a:rPr lang="en-US" smtClean="0"/>
              <a:t>27</a:t>
            </a:fld>
            <a:endParaRPr lang="en-US"/>
          </a:p>
        </p:txBody>
      </p:sp>
    </p:spTree>
    <p:extLst>
      <p:ext uri="{BB962C8B-B14F-4D97-AF65-F5344CB8AC3E}">
        <p14:creationId xmlns:p14="http://schemas.microsoft.com/office/powerpoint/2010/main" val="31005370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b="1" dirty="0"/>
              <a:t>KALEM PERSONELİNİN </a:t>
            </a:r>
            <a:r>
              <a:rPr lang="tr-TR" sz="3600" b="1" dirty="0" smtClean="0"/>
              <a:t>SORUMLULUKLARI</a:t>
            </a:r>
            <a:endParaRPr lang="tr-TR" sz="3600" b="1" dirty="0"/>
          </a:p>
        </p:txBody>
      </p:sp>
      <p:sp>
        <p:nvSpPr>
          <p:cNvPr id="3" name="Content Placeholder 2"/>
          <p:cNvSpPr>
            <a:spLocks noGrp="1"/>
          </p:cNvSpPr>
          <p:nvPr>
            <p:ph idx="1"/>
          </p:nvPr>
        </p:nvSpPr>
        <p:spPr>
          <a:xfrm>
            <a:off x="457200" y="1219200"/>
            <a:ext cx="8229600" cy="5867400"/>
          </a:xfrm>
        </p:spPr>
        <p:txBody>
          <a:bodyPr>
            <a:normAutofit/>
          </a:bodyPr>
          <a:lstStyle/>
          <a:p>
            <a:pPr marL="0" indent="0" algn="just">
              <a:buNone/>
            </a:pPr>
            <a:r>
              <a:rPr lang="tr-TR" sz="2800" b="1" dirty="0"/>
              <a:t>Suç Sorumluluğu </a:t>
            </a:r>
            <a:endParaRPr lang="tr-TR" sz="2800" b="1" dirty="0" smtClean="0"/>
          </a:p>
          <a:p>
            <a:pPr marL="0" indent="0" algn="just">
              <a:buNone/>
            </a:pPr>
            <a:r>
              <a:rPr lang="tr-TR" sz="2800" dirty="0" smtClean="0"/>
              <a:t>Kanunda </a:t>
            </a:r>
            <a:r>
              <a:rPr lang="tr-TR" sz="2800" dirty="0"/>
              <a:t>ayrıca suç olarak tanımlanan hâller dışında; görevinin gereklerine aykırı hareket etmek suretiyle kişilerin mağduriyetine veya kamunun zararına neden olan ya da kişilere haksız bir kazanç sağlayan, görevinin gereklerini yapmakta ihmal veya gecikme göstererek kişilerin mağduriyetine veya kamunun zararına neden olan ya da kişilere haksız bir kazanç sağlayan, irtikâp suçunu oluşturmadığı takdirde, görevinin gereklerine uygun davranması için veya bu nedenle kişilerden kendisine ya da bir başkasına çıkar sağlayan kamu görevlisi, TCK’nun 257’nci maddesi gereğince sorumludur.</a:t>
            </a:r>
            <a:endParaRPr lang="tr-TR" sz="2800" b="1" dirty="0"/>
          </a:p>
        </p:txBody>
      </p:sp>
      <p:sp>
        <p:nvSpPr>
          <p:cNvPr id="4" name="Slide Number Placeholder 3"/>
          <p:cNvSpPr>
            <a:spLocks noGrp="1"/>
          </p:cNvSpPr>
          <p:nvPr>
            <p:ph type="sldNum" sz="quarter" idx="12"/>
          </p:nvPr>
        </p:nvSpPr>
        <p:spPr/>
        <p:txBody>
          <a:bodyPr/>
          <a:lstStyle/>
          <a:p>
            <a:fld id="{73818BC2-3E63-4319-9AB3-A73D96956049}" type="slidenum">
              <a:rPr lang="en-US" smtClean="0"/>
              <a:t>28</a:t>
            </a:fld>
            <a:endParaRPr lang="en-US"/>
          </a:p>
        </p:txBody>
      </p:sp>
    </p:spTree>
    <p:extLst>
      <p:ext uri="{BB962C8B-B14F-4D97-AF65-F5344CB8AC3E}">
        <p14:creationId xmlns:p14="http://schemas.microsoft.com/office/powerpoint/2010/main" val="7848610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b="1" dirty="0"/>
              <a:t>KALEM PERSONELİNİN </a:t>
            </a:r>
            <a:r>
              <a:rPr lang="tr-TR" sz="3600" b="1" dirty="0" smtClean="0"/>
              <a:t>SORUMLULUKLARI</a:t>
            </a:r>
            <a:endParaRPr lang="tr-TR" sz="3600" b="1" dirty="0"/>
          </a:p>
        </p:txBody>
      </p:sp>
      <p:sp>
        <p:nvSpPr>
          <p:cNvPr id="3" name="Content Placeholder 2"/>
          <p:cNvSpPr>
            <a:spLocks noGrp="1"/>
          </p:cNvSpPr>
          <p:nvPr>
            <p:ph idx="1"/>
          </p:nvPr>
        </p:nvSpPr>
        <p:spPr>
          <a:xfrm>
            <a:off x="457200" y="1219200"/>
            <a:ext cx="8229600" cy="5867400"/>
          </a:xfrm>
        </p:spPr>
        <p:txBody>
          <a:bodyPr>
            <a:normAutofit lnSpcReduction="10000"/>
          </a:bodyPr>
          <a:lstStyle/>
          <a:p>
            <a:pPr marL="0" indent="0" algn="just">
              <a:buNone/>
            </a:pPr>
            <a:r>
              <a:rPr lang="tr-TR" sz="2800" b="1" dirty="0"/>
              <a:t>Zarar Sorumluluğu </a:t>
            </a:r>
            <a:endParaRPr lang="tr-TR" sz="2800" b="1" dirty="0" smtClean="0"/>
          </a:p>
          <a:p>
            <a:pPr marL="0" indent="0" algn="just">
              <a:buNone/>
            </a:pPr>
            <a:r>
              <a:rPr lang="tr-TR" sz="2800" dirty="0" smtClean="0"/>
              <a:t>Kamu </a:t>
            </a:r>
            <a:r>
              <a:rPr lang="tr-TR" sz="2800" dirty="0"/>
              <a:t>idarelerine ait taşınırların muhafazası ile görevli olan veya kendilerine kullanılmak üzere taşınır teslim edilen kamu görevlileri bu taşınırları en iyi şekilde muhafaza etmek, gerekli bakım ve onarımlarını yapmak veya yaptırmak, veriliş amacına uygun bir şekilde </a:t>
            </a:r>
            <a:r>
              <a:rPr lang="tr-TR" sz="2800" dirty="0" smtClean="0"/>
              <a:t>kullanmak </a:t>
            </a:r>
            <a:r>
              <a:rPr lang="tr-TR" sz="2800" dirty="0"/>
              <a:t>ve görevin sona ermesi veya görevden </a:t>
            </a:r>
            <a:r>
              <a:rPr lang="tr-TR" sz="2800" dirty="0" smtClean="0"/>
              <a:t>ayrılma </a:t>
            </a:r>
            <a:r>
              <a:rPr lang="tr-TR" sz="2800" dirty="0"/>
              <a:t>hâlinde iade etmek </a:t>
            </a:r>
            <a:r>
              <a:rPr lang="tr-TR" sz="2800" dirty="0" smtClean="0"/>
              <a:t>zorundadırlar.</a:t>
            </a:r>
          </a:p>
          <a:p>
            <a:pPr marL="0" indent="0" algn="just">
              <a:buNone/>
            </a:pPr>
            <a:r>
              <a:rPr lang="tr-TR" sz="2800" dirty="0"/>
              <a:t>Bu görev ve sorumlulukların yerine getirilmemesi sebebiyle doğan zararları </a:t>
            </a:r>
            <a:r>
              <a:rPr lang="tr-TR" sz="2800" b="1" dirty="0"/>
              <a:t>“Devlete ve Kişilere Memurlarca Verilen Zararların Nevi ve Miktarlarının Tespiti, Takibi, Amirlerinin Sorumlulukları, Yapılacak Diğer İşlemler Hakkında Yönetmelik”</a:t>
            </a:r>
            <a:r>
              <a:rPr lang="tr-TR" sz="2800" dirty="0"/>
              <a:t> de belli edilen usul ve esaslar uyarınca tazminle </a:t>
            </a:r>
            <a:r>
              <a:rPr lang="tr-TR" sz="2800" dirty="0" smtClean="0"/>
              <a:t>mükellftirler</a:t>
            </a:r>
            <a:r>
              <a:rPr lang="tr-TR" sz="2800" dirty="0"/>
              <a:t>.</a:t>
            </a:r>
            <a:endParaRPr lang="tr-TR" sz="2800" b="1" dirty="0"/>
          </a:p>
        </p:txBody>
      </p:sp>
      <p:sp>
        <p:nvSpPr>
          <p:cNvPr id="4" name="Slide Number Placeholder 3"/>
          <p:cNvSpPr>
            <a:spLocks noGrp="1"/>
          </p:cNvSpPr>
          <p:nvPr>
            <p:ph type="sldNum" sz="quarter" idx="12"/>
          </p:nvPr>
        </p:nvSpPr>
        <p:spPr/>
        <p:txBody>
          <a:bodyPr/>
          <a:lstStyle/>
          <a:p>
            <a:fld id="{73818BC2-3E63-4319-9AB3-A73D96956049}" type="slidenum">
              <a:rPr lang="en-US" smtClean="0"/>
              <a:t>29</a:t>
            </a:fld>
            <a:endParaRPr lang="en-US"/>
          </a:p>
        </p:txBody>
      </p:sp>
    </p:spTree>
    <p:extLst>
      <p:ext uri="{BB962C8B-B14F-4D97-AF65-F5344CB8AC3E}">
        <p14:creationId xmlns:p14="http://schemas.microsoft.com/office/powerpoint/2010/main" val="869709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KALEM DENETİMİ</a:t>
            </a:r>
            <a:endParaRPr lang="tr-TR" b="1" dirty="0"/>
          </a:p>
        </p:txBody>
      </p:sp>
      <p:sp>
        <p:nvSpPr>
          <p:cNvPr id="3" name="Content Placeholder 2"/>
          <p:cNvSpPr>
            <a:spLocks noGrp="1"/>
          </p:cNvSpPr>
          <p:nvPr>
            <p:ph idx="1"/>
          </p:nvPr>
        </p:nvSpPr>
        <p:spPr>
          <a:xfrm>
            <a:off x="457200" y="1219200"/>
            <a:ext cx="8229600" cy="5334000"/>
          </a:xfrm>
        </p:spPr>
        <p:txBody>
          <a:bodyPr>
            <a:normAutofit/>
          </a:bodyPr>
          <a:lstStyle/>
          <a:p>
            <a:pPr marL="0" indent="0" algn="just">
              <a:buNone/>
            </a:pPr>
            <a:r>
              <a:rPr lang="tr-TR" sz="2800" dirty="0"/>
              <a:t>Adli yargı ilk derece mahkemeleri ve Cumhuriyet başsavcılıklarında görevli, yazı işleri müdürlerinin, idari işler müdürlerinin, bilgi işlem müdürlerinin, zabıt kâtiplerinin, </a:t>
            </a:r>
            <a:r>
              <a:rPr lang="tr-TR" sz="2800" dirty="0" smtClean="0"/>
              <a:t>mübaşirlerin </a:t>
            </a:r>
            <a:r>
              <a:rPr lang="tr-TR" sz="2800" dirty="0"/>
              <a:t>ve memurların özlük işleri adalet komisyonları tarafından yürütülmekle birlikte, 657 Sayılı Devlet Memurları Kanunu’na göre genel idare hizmetleri sınıfına </a:t>
            </a:r>
            <a:r>
              <a:rPr lang="tr-TR" sz="2800" dirty="0" smtClean="0"/>
              <a:t>dâhildirler.</a:t>
            </a:r>
          </a:p>
          <a:p>
            <a:pPr marL="0" indent="0" algn="just">
              <a:buNone/>
            </a:pPr>
            <a:r>
              <a:rPr lang="tr-TR" sz="2800" b="1" dirty="0"/>
              <a:t>Konusu suç teşkil eden emir, </a:t>
            </a:r>
            <a:r>
              <a:rPr lang="tr-TR" sz="2800" dirty="0"/>
              <a:t>hiçbir suretle yerine getirilmez, yerine getiren kimse sorumluluktan kurtulamaz. Acele hâllerde kamu düzeninin ve kamu güvenliğinin korunması için kanunla gösterilen istisnalar saklı- dır.” hükmüne yer verilmiştir</a:t>
            </a:r>
          </a:p>
        </p:txBody>
      </p:sp>
      <p:sp>
        <p:nvSpPr>
          <p:cNvPr id="4" name="Slide Number Placeholder 3"/>
          <p:cNvSpPr>
            <a:spLocks noGrp="1"/>
          </p:cNvSpPr>
          <p:nvPr>
            <p:ph type="sldNum" sz="quarter" idx="12"/>
          </p:nvPr>
        </p:nvSpPr>
        <p:spPr/>
        <p:txBody>
          <a:bodyPr/>
          <a:lstStyle/>
          <a:p>
            <a:fld id="{73818BC2-3E63-4319-9AB3-A73D96956049}" type="slidenum">
              <a:rPr lang="en-US" smtClean="0"/>
              <a:t>3</a:t>
            </a:fld>
            <a:endParaRPr lang="en-US"/>
          </a:p>
        </p:txBody>
      </p:sp>
    </p:spTree>
    <p:extLst>
      <p:ext uri="{BB962C8B-B14F-4D97-AF65-F5344CB8AC3E}">
        <p14:creationId xmlns:p14="http://schemas.microsoft.com/office/powerpoint/2010/main" val="26725194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b="1" dirty="0"/>
              <a:t>KALEM PERSONELİNİN </a:t>
            </a:r>
            <a:r>
              <a:rPr lang="tr-TR" sz="3600" b="1" dirty="0" smtClean="0"/>
              <a:t>SORUMLULUKLARI</a:t>
            </a:r>
            <a:endParaRPr lang="tr-TR" sz="3600" b="1" dirty="0"/>
          </a:p>
        </p:txBody>
      </p:sp>
      <p:sp>
        <p:nvSpPr>
          <p:cNvPr id="3" name="Content Placeholder 2"/>
          <p:cNvSpPr>
            <a:spLocks noGrp="1"/>
          </p:cNvSpPr>
          <p:nvPr>
            <p:ph idx="1"/>
          </p:nvPr>
        </p:nvSpPr>
        <p:spPr>
          <a:xfrm>
            <a:off x="457200" y="1219200"/>
            <a:ext cx="8229600" cy="5867400"/>
          </a:xfrm>
        </p:spPr>
        <p:txBody>
          <a:bodyPr>
            <a:normAutofit/>
          </a:bodyPr>
          <a:lstStyle/>
          <a:p>
            <a:pPr marL="0" indent="0" algn="just">
              <a:buNone/>
            </a:pPr>
            <a:r>
              <a:rPr lang="tr-TR" sz="2800" b="1" dirty="0"/>
              <a:t>Zarar Sorumluluğu </a:t>
            </a:r>
            <a:endParaRPr lang="tr-TR" sz="2800" b="1" dirty="0" smtClean="0"/>
          </a:p>
          <a:p>
            <a:pPr marL="0" indent="0" algn="just">
              <a:buNone/>
            </a:pPr>
            <a:r>
              <a:rPr lang="tr-TR" sz="2800" dirty="0" smtClean="0"/>
              <a:t>Zararların </a:t>
            </a:r>
            <a:r>
              <a:rPr lang="tr-TR" sz="2800" dirty="0"/>
              <a:t>tazmini için; </a:t>
            </a:r>
            <a:endParaRPr lang="tr-TR" sz="2800" dirty="0" smtClean="0"/>
          </a:p>
          <a:p>
            <a:pPr marL="0" indent="0" algn="just">
              <a:buNone/>
            </a:pPr>
            <a:r>
              <a:rPr lang="tr-TR" sz="2800" dirty="0" smtClean="0"/>
              <a:t>• </a:t>
            </a:r>
            <a:r>
              <a:rPr lang="tr-TR" sz="2800" dirty="0"/>
              <a:t>Zararın mevcut olması, </a:t>
            </a:r>
            <a:endParaRPr lang="tr-TR" sz="2800" dirty="0" smtClean="0"/>
          </a:p>
          <a:p>
            <a:pPr marL="0" indent="0" algn="just">
              <a:buNone/>
            </a:pPr>
            <a:r>
              <a:rPr lang="tr-TR" sz="2800" dirty="0" smtClean="0"/>
              <a:t>• </a:t>
            </a:r>
            <a:r>
              <a:rPr lang="tr-TR" sz="2800" dirty="0"/>
              <a:t>Zararın doğrudan doğruya memurun fiilinden doğması, </a:t>
            </a:r>
            <a:endParaRPr lang="tr-TR" sz="2800" dirty="0" smtClean="0"/>
          </a:p>
          <a:p>
            <a:pPr marL="0" indent="0" algn="just">
              <a:buNone/>
            </a:pPr>
            <a:r>
              <a:rPr lang="tr-TR" sz="2800" dirty="0" smtClean="0"/>
              <a:t>• </a:t>
            </a:r>
            <a:r>
              <a:rPr lang="tr-TR" sz="2800" dirty="0"/>
              <a:t>Zararın mücbir sebepten (önüne geçilmesi olanaksız) hasıl olmaması </a:t>
            </a:r>
            <a:r>
              <a:rPr lang="tr-TR" sz="2800" dirty="0" smtClean="0"/>
              <a:t>şarttır.</a:t>
            </a:r>
          </a:p>
          <a:p>
            <a:pPr marL="0" indent="0" algn="just">
              <a:buNone/>
            </a:pPr>
            <a:r>
              <a:rPr lang="tr-TR" sz="2800" b="1" dirty="0"/>
              <a:t>Zararı; </a:t>
            </a:r>
            <a:endParaRPr lang="tr-TR" sz="2800" b="1" dirty="0" smtClean="0"/>
          </a:p>
          <a:p>
            <a:pPr marL="514350" indent="-514350" algn="just">
              <a:buFont typeface="+mj-lt"/>
              <a:buAutoNum type="arabicPeriod"/>
            </a:pPr>
            <a:r>
              <a:rPr lang="tr-TR" sz="2800" dirty="0"/>
              <a:t>K</a:t>
            </a:r>
            <a:r>
              <a:rPr lang="tr-TR" sz="2800" dirty="0" smtClean="0"/>
              <a:t>amu zararı</a:t>
            </a:r>
          </a:p>
          <a:p>
            <a:pPr marL="514350" indent="-514350" algn="just">
              <a:buFont typeface="+mj-lt"/>
              <a:buAutoNum type="arabicPeriod"/>
            </a:pPr>
            <a:r>
              <a:rPr lang="tr-TR" sz="2800" dirty="0" smtClean="0"/>
              <a:t>Kişisel </a:t>
            </a:r>
            <a:r>
              <a:rPr lang="tr-TR" sz="2800" dirty="0"/>
              <a:t>zarar </a:t>
            </a:r>
            <a:endParaRPr lang="tr-TR" sz="2800" dirty="0" smtClean="0"/>
          </a:p>
          <a:p>
            <a:pPr marL="0" indent="0" algn="just">
              <a:buNone/>
            </a:pPr>
            <a:r>
              <a:rPr lang="tr-TR" sz="2800" dirty="0" smtClean="0"/>
              <a:t>olarak </a:t>
            </a:r>
            <a:r>
              <a:rPr lang="tr-TR" sz="2800" dirty="0"/>
              <a:t>ikiye ayırabiliriz</a:t>
            </a:r>
            <a:endParaRPr lang="tr-TR" sz="28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30</a:t>
            </a:fld>
            <a:endParaRPr lang="en-US"/>
          </a:p>
        </p:txBody>
      </p:sp>
    </p:spTree>
    <p:extLst>
      <p:ext uri="{BB962C8B-B14F-4D97-AF65-F5344CB8AC3E}">
        <p14:creationId xmlns:p14="http://schemas.microsoft.com/office/powerpoint/2010/main" val="6369345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b="1" dirty="0"/>
              <a:t>KALEM PERSONELİNİN </a:t>
            </a:r>
            <a:r>
              <a:rPr lang="tr-TR" sz="3600" b="1" dirty="0" smtClean="0"/>
              <a:t>SORUMLULUKLARI</a:t>
            </a:r>
            <a:endParaRPr lang="tr-TR" sz="3600" b="1" dirty="0"/>
          </a:p>
        </p:txBody>
      </p:sp>
      <p:sp>
        <p:nvSpPr>
          <p:cNvPr id="3" name="Content Placeholder 2"/>
          <p:cNvSpPr>
            <a:spLocks noGrp="1"/>
          </p:cNvSpPr>
          <p:nvPr>
            <p:ph idx="1"/>
          </p:nvPr>
        </p:nvSpPr>
        <p:spPr>
          <a:xfrm>
            <a:off x="457200" y="1219200"/>
            <a:ext cx="8229600" cy="5867400"/>
          </a:xfrm>
        </p:spPr>
        <p:txBody>
          <a:bodyPr>
            <a:normAutofit lnSpcReduction="10000"/>
          </a:bodyPr>
          <a:lstStyle/>
          <a:p>
            <a:pPr marL="0" indent="0" algn="just">
              <a:buNone/>
            </a:pPr>
            <a:r>
              <a:rPr lang="tr-TR" sz="2800" b="1" dirty="0"/>
              <a:t>Kamu zararı; </a:t>
            </a:r>
            <a:r>
              <a:rPr lang="tr-TR" sz="2800" dirty="0"/>
              <a:t>mevzuata aykırı karar, işlem, eylem veya ihmal sonucunda kamu kaynağında artışa engel veya eksilmeye neden olunmasıyla doğan zarardır (Örneğin; zabıt kâtibinin, masasında bulunan ve devlete ait bilgisayarı düşerek kullanılmaz hâle getirmesi gibi</a:t>
            </a:r>
            <a:r>
              <a:rPr lang="tr-TR" sz="2800" dirty="0" smtClean="0"/>
              <a:t>)</a:t>
            </a:r>
          </a:p>
          <a:p>
            <a:pPr marL="0" indent="0" algn="just">
              <a:buNone/>
            </a:pPr>
            <a:r>
              <a:rPr lang="tr-TR" sz="2800" b="1" dirty="0"/>
              <a:t>Kişisel zarar; </a:t>
            </a:r>
            <a:r>
              <a:rPr lang="tr-TR" sz="2800" dirty="0"/>
              <a:t>kamu görevlilerinin mevzuata aykırı işlemleri, görevi ihmalleri veya kastlı hareket etmeleri neticesinde, gerçek ya da tüzel kişilere ait olup emanete alınan para, kıymetli evrak veya eşyaların değer kaybına uğramasından ya da yok olmasından kaynaklanan zarardır. Mahkemeler veznesinde görevli memurun, davacı tarafından gider avansı olarak ödenen parayı kasa hesabına almayarak zimmetine geçirmesi hâli bu zarar tipine iyi bir örnektir.</a:t>
            </a:r>
            <a:endParaRPr lang="tr-TR" sz="2800" b="1" dirty="0" smtClean="0"/>
          </a:p>
        </p:txBody>
      </p:sp>
      <p:sp>
        <p:nvSpPr>
          <p:cNvPr id="4" name="Slide Number Placeholder 3"/>
          <p:cNvSpPr>
            <a:spLocks noGrp="1"/>
          </p:cNvSpPr>
          <p:nvPr>
            <p:ph type="sldNum" sz="quarter" idx="12"/>
          </p:nvPr>
        </p:nvSpPr>
        <p:spPr/>
        <p:txBody>
          <a:bodyPr/>
          <a:lstStyle/>
          <a:p>
            <a:fld id="{73818BC2-3E63-4319-9AB3-A73D96956049}" type="slidenum">
              <a:rPr lang="en-US" smtClean="0"/>
              <a:t>31</a:t>
            </a:fld>
            <a:endParaRPr lang="en-US"/>
          </a:p>
        </p:txBody>
      </p:sp>
    </p:spTree>
    <p:extLst>
      <p:ext uri="{BB962C8B-B14F-4D97-AF65-F5344CB8AC3E}">
        <p14:creationId xmlns:p14="http://schemas.microsoft.com/office/powerpoint/2010/main" val="2106136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KALEM HİZMETLERİNİ DENETLEMEKLE SORUMLU OLANLAR</a:t>
            </a:r>
          </a:p>
        </p:txBody>
      </p:sp>
      <p:sp>
        <p:nvSpPr>
          <p:cNvPr id="3" name="Content Placeholder 2"/>
          <p:cNvSpPr>
            <a:spLocks noGrp="1"/>
          </p:cNvSpPr>
          <p:nvPr>
            <p:ph idx="1"/>
          </p:nvPr>
        </p:nvSpPr>
        <p:spPr>
          <a:xfrm>
            <a:off x="457200" y="1600200"/>
            <a:ext cx="8229600" cy="4953000"/>
          </a:xfrm>
        </p:spPr>
        <p:txBody>
          <a:bodyPr>
            <a:noAutofit/>
          </a:bodyPr>
          <a:lstStyle/>
          <a:p>
            <a:pPr marL="0" indent="0" algn="just">
              <a:buNone/>
            </a:pPr>
            <a:r>
              <a:rPr lang="tr-TR" sz="2800" b="1" dirty="0"/>
              <a:t>Kalem hizmetleri; </a:t>
            </a:r>
            <a:r>
              <a:rPr lang="tr-TR" sz="2800" dirty="0"/>
              <a:t>ilgisine göre Cumhuriyet başsavcısı, Cumhuriyet başsavcıvekili, Cumhuriyet savcısı, mahkeme başkanı veya hâkimin denetimi altında, yazı işleri müdürünün yönetiminde zabıt kâtibi, mübaşir, hizmetli ve diğer görevliler tarafından yürütülür. Gerektiğinde Cumhuriyet başsavcısı Cumhuriyet başsavcıvekiline veya Cumhuriyet savcısı- na, mahkeme başkanı da üyelere, iş bölümüne göre kalem hizmetlerinin denetlenmesinde görev verebilir. İşlerin yürütülmesinden kaynaklanan sorunlardan kalem personeli ile birlikte ilgili hâkim veya Cumhuriyet savcısı da sorumludur</a:t>
            </a:r>
          </a:p>
        </p:txBody>
      </p:sp>
      <p:sp>
        <p:nvSpPr>
          <p:cNvPr id="4" name="Slide Number Placeholder 3"/>
          <p:cNvSpPr>
            <a:spLocks noGrp="1"/>
          </p:cNvSpPr>
          <p:nvPr>
            <p:ph type="sldNum" sz="quarter" idx="12"/>
          </p:nvPr>
        </p:nvSpPr>
        <p:spPr/>
        <p:txBody>
          <a:bodyPr/>
          <a:lstStyle/>
          <a:p>
            <a:fld id="{73818BC2-3E63-4319-9AB3-A73D96956049}" type="slidenum">
              <a:rPr lang="en-US" smtClean="0"/>
              <a:t>4</a:t>
            </a:fld>
            <a:endParaRPr lang="en-US"/>
          </a:p>
        </p:txBody>
      </p:sp>
    </p:spTree>
    <p:extLst>
      <p:ext uri="{BB962C8B-B14F-4D97-AF65-F5344CB8AC3E}">
        <p14:creationId xmlns:p14="http://schemas.microsoft.com/office/powerpoint/2010/main" val="3989112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KALEM HİZMETLERİNİ DENETLEMEKLE SORUMLU OLANLAR</a:t>
            </a:r>
          </a:p>
        </p:txBody>
      </p:sp>
      <p:sp>
        <p:nvSpPr>
          <p:cNvPr id="3" name="Content Placeholder 2"/>
          <p:cNvSpPr>
            <a:spLocks noGrp="1"/>
          </p:cNvSpPr>
          <p:nvPr>
            <p:ph idx="1"/>
          </p:nvPr>
        </p:nvSpPr>
        <p:spPr>
          <a:xfrm>
            <a:off x="457200" y="1600200"/>
            <a:ext cx="8229600" cy="4953000"/>
          </a:xfrm>
        </p:spPr>
        <p:txBody>
          <a:bodyPr>
            <a:noAutofit/>
          </a:bodyPr>
          <a:lstStyle/>
          <a:p>
            <a:pPr marL="0" indent="0" algn="just">
              <a:buNone/>
            </a:pPr>
            <a:r>
              <a:rPr lang="tr-TR" sz="2800" b="1" dirty="0"/>
              <a:t>Yazı işleri müdürleri; </a:t>
            </a:r>
            <a:r>
              <a:rPr lang="tr-TR" sz="2800" dirty="0"/>
              <a:t>sorumlulukları altında görevli olan tüm kalem personelini </a:t>
            </a:r>
            <a:r>
              <a:rPr lang="tr-TR" sz="2800" dirty="0" smtClean="0"/>
              <a:t>gözetlemek </a:t>
            </a:r>
            <a:r>
              <a:rPr lang="tr-TR" sz="2800" dirty="0"/>
              <a:t>ve denetlemek, yaptıkları iş ve işlemleri takip etmek, sorunları ilk elden çözmek, çözemediği hususları amiri durumundaki hâkim ya da Cumhuriyet savcısına bildirmek görevleri arasındadır</a:t>
            </a:r>
            <a:r>
              <a:rPr lang="tr-TR" sz="2800" dirty="0" smtClean="0"/>
              <a:t>.</a:t>
            </a:r>
          </a:p>
          <a:p>
            <a:pPr marL="0" indent="0" algn="just">
              <a:buNone/>
            </a:pPr>
            <a:r>
              <a:rPr lang="tr-TR" sz="2800" dirty="0"/>
              <a:t>Yazı işleri müdürleri, Adalet Bakanlığı Disiplin Kurulları ve Disiplin Amirleri Yönetmeliği gereğince, kalemde görevli zabıt kâtibi, mübaşir ve yardımcı hizmetler sınıfındakiler dâhil diğer personelin disiplin amiridir</a:t>
            </a:r>
          </a:p>
        </p:txBody>
      </p:sp>
      <p:sp>
        <p:nvSpPr>
          <p:cNvPr id="4" name="Slide Number Placeholder 3"/>
          <p:cNvSpPr>
            <a:spLocks noGrp="1"/>
          </p:cNvSpPr>
          <p:nvPr>
            <p:ph type="sldNum" sz="quarter" idx="12"/>
          </p:nvPr>
        </p:nvSpPr>
        <p:spPr/>
        <p:txBody>
          <a:bodyPr/>
          <a:lstStyle/>
          <a:p>
            <a:fld id="{73818BC2-3E63-4319-9AB3-A73D96956049}" type="slidenum">
              <a:rPr lang="en-US" smtClean="0"/>
              <a:t>5</a:t>
            </a:fld>
            <a:endParaRPr lang="en-US"/>
          </a:p>
        </p:txBody>
      </p:sp>
    </p:spTree>
    <p:extLst>
      <p:ext uri="{BB962C8B-B14F-4D97-AF65-F5344CB8AC3E}">
        <p14:creationId xmlns:p14="http://schemas.microsoft.com/office/powerpoint/2010/main" val="3215782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KALEM HİZMETLERİNİ DENETLEMEKLE SORUMLU OLANLAR</a:t>
            </a:r>
          </a:p>
        </p:txBody>
      </p:sp>
      <p:sp>
        <p:nvSpPr>
          <p:cNvPr id="3" name="Content Placeholder 2"/>
          <p:cNvSpPr>
            <a:spLocks noGrp="1"/>
          </p:cNvSpPr>
          <p:nvPr>
            <p:ph idx="1"/>
          </p:nvPr>
        </p:nvSpPr>
        <p:spPr>
          <a:xfrm>
            <a:off x="457200" y="1600200"/>
            <a:ext cx="8229600" cy="4953000"/>
          </a:xfrm>
        </p:spPr>
        <p:txBody>
          <a:bodyPr>
            <a:noAutofit/>
          </a:bodyPr>
          <a:lstStyle/>
          <a:p>
            <a:pPr marL="0" indent="0" algn="just">
              <a:buNone/>
            </a:pPr>
            <a:r>
              <a:rPr lang="tr-TR" sz="2400" b="1" dirty="0"/>
              <a:t>Hâkim; </a:t>
            </a:r>
            <a:r>
              <a:rPr lang="tr-TR" sz="2400" dirty="0"/>
              <a:t>ağır ceza mahkemesi kalemi yazı işleri müdürü mahkeme başkanına, ceza mahkemesi yazı işleri müdürü ilgili ceza hâkimine, hukuk mahkemesi yazı işleri müdürü ilgili hukuk hâkimine, adliye mahkemelerinde bir tane kalem varsa yazı işleri müdürü hukuk işi itibarıyla hukuk hâkimlerine, ceza işleri itibarıyla ceza hâkimlerine </a:t>
            </a:r>
            <a:r>
              <a:rPr lang="tr-TR" sz="2400" dirty="0" smtClean="0"/>
              <a:t>bağlıdır.</a:t>
            </a:r>
          </a:p>
          <a:p>
            <a:pPr marL="0" indent="0" algn="just">
              <a:buNone/>
            </a:pPr>
            <a:r>
              <a:rPr lang="tr-TR" sz="2400" dirty="0"/>
              <a:t>Her hâkim bağlı bulunduğu mahkemenin kalem hizmetlerinden ve personelinden sorumludur. Bu nedenle hâkimler; ara kararların zamanında yerine getirilip getirilmediği, hüküm sonrası yapılması gereken işlemlerin yapılıp yapılmadığı, personelin mesaisine dikkat edip etmediği, iş sahiplerine ve vatandaşlara kırıcı davranılıp davranılmadığı gibi hususlarda kalemini sürekli denetlemek ve gözetlemekle mükelleir</a:t>
            </a:r>
          </a:p>
        </p:txBody>
      </p:sp>
      <p:sp>
        <p:nvSpPr>
          <p:cNvPr id="4" name="Slide Number Placeholder 3"/>
          <p:cNvSpPr>
            <a:spLocks noGrp="1"/>
          </p:cNvSpPr>
          <p:nvPr>
            <p:ph type="sldNum" sz="quarter" idx="12"/>
          </p:nvPr>
        </p:nvSpPr>
        <p:spPr/>
        <p:txBody>
          <a:bodyPr/>
          <a:lstStyle/>
          <a:p>
            <a:fld id="{73818BC2-3E63-4319-9AB3-A73D96956049}" type="slidenum">
              <a:rPr lang="en-US" smtClean="0"/>
              <a:t>6</a:t>
            </a:fld>
            <a:endParaRPr lang="en-US"/>
          </a:p>
        </p:txBody>
      </p:sp>
    </p:spTree>
    <p:extLst>
      <p:ext uri="{BB962C8B-B14F-4D97-AF65-F5344CB8AC3E}">
        <p14:creationId xmlns:p14="http://schemas.microsoft.com/office/powerpoint/2010/main" val="2657498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KALEM HİZMETLERİNİ DENETLEMEKLE SORUMLU OLANLAR</a:t>
            </a:r>
          </a:p>
        </p:txBody>
      </p:sp>
      <p:sp>
        <p:nvSpPr>
          <p:cNvPr id="3" name="Content Placeholder 2"/>
          <p:cNvSpPr>
            <a:spLocks noGrp="1"/>
          </p:cNvSpPr>
          <p:nvPr>
            <p:ph idx="1"/>
          </p:nvPr>
        </p:nvSpPr>
        <p:spPr>
          <a:xfrm>
            <a:off x="457200" y="1600200"/>
            <a:ext cx="8229600" cy="4953000"/>
          </a:xfrm>
        </p:spPr>
        <p:txBody>
          <a:bodyPr>
            <a:noAutofit/>
          </a:bodyPr>
          <a:lstStyle/>
          <a:p>
            <a:pPr marL="0" indent="0" algn="just">
              <a:buNone/>
            </a:pPr>
            <a:r>
              <a:rPr lang="tr-TR" sz="2700" b="1" dirty="0"/>
              <a:t>Cumhuriyet başsavcılığı: </a:t>
            </a:r>
            <a:r>
              <a:rPr lang="tr-TR" sz="2700" dirty="0"/>
              <a:t>Cumhuriyet başsavcısı, başsavcılığına bağlı tüm kalemlerde yürütülen hizmetlerden ve personelinden sorumludur olup onları denetlemekle de </a:t>
            </a:r>
            <a:r>
              <a:rPr lang="tr-TR" sz="2700" dirty="0" smtClean="0"/>
              <a:t>görevlidir</a:t>
            </a:r>
            <a:r>
              <a:rPr lang="tr-TR" sz="2700" dirty="0"/>
              <a:t>. Ancak başsavcı, başsavcıvekili ve savcılar arasında yapacağı iş bölümüne göre, denetleme görevini ilgili başsavcıvekili veya savcılara </a:t>
            </a:r>
            <a:r>
              <a:rPr lang="tr-TR" sz="2700" dirty="0" smtClean="0"/>
              <a:t>devredebilir, </a:t>
            </a:r>
            <a:r>
              <a:rPr lang="tr-TR" sz="2700" dirty="0"/>
              <a:t>Cumhuriyet başsavcıvekili veya savcılar; Cumhuriyet başsavcılığına bağlı kalemde tutulması zorunlu deerler ve kartonların mevcut mevzuatlara uygun olarak tutulması- nı ve kullanılmasını, yılsonu devirlerinin yapılmasını, tebligatların veya müzekkerelerin ilgili kişi ve kurumlara zamanında yazılmasını ve postaya verilmesini, </a:t>
            </a:r>
          </a:p>
        </p:txBody>
      </p:sp>
      <p:sp>
        <p:nvSpPr>
          <p:cNvPr id="4" name="Slide Number Placeholder 3"/>
          <p:cNvSpPr>
            <a:spLocks noGrp="1"/>
          </p:cNvSpPr>
          <p:nvPr>
            <p:ph type="sldNum" sz="quarter" idx="12"/>
          </p:nvPr>
        </p:nvSpPr>
        <p:spPr/>
        <p:txBody>
          <a:bodyPr/>
          <a:lstStyle/>
          <a:p>
            <a:fld id="{73818BC2-3E63-4319-9AB3-A73D96956049}" type="slidenum">
              <a:rPr lang="en-US" smtClean="0"/>
              <a:t>7</a:t>
            </a:fld>
            <a:endParaRPr lang="en-US"/>
          </a:p>
        </p:txBody>
      </p:sp>
    </p:spTree>
    <p:extLst>
      <p:ext uri="{BB962C8B-B14F-4D97-AF65-F5344CB8AC3E}">
        <p14:creationId xmlns:p14="http://schemas.microsoft.com/office/powerpoint/2010/main" val="4186148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KALEM HİZMETLERİNİ DENETLEMEKLE SORUMLU OLANLAR</a:t>
            </a:r>
          </a:p>
        </p:txBody>
      </p:sp>
      <p:sp>
        <p:nvSpPr>
          <p:cNvPr id="3" name="Content Placeholder 2"/>
          <p:cNvSpPr>
            <a:spLocks noGrp="1"/>
          </p:cNvSpPr>
          <p:nvPr>
            <p:ph idx="1"/>
          </p:nvPr>
        </p:nvSpPr>
        <p:spPr>
          <a:xfrm>
            <a:off x="457200" y="1600200"/>
            <a:ext cx="8229600" cy="4953000"/>
          </a:xfrm>
        </p:spPr>
        <p:txBody>
          <a:bodyPr>
            <a:noAutofit/>
          </a:bodyPr>
          <a:lstStyle/>
          <a:p>
            <a:pPr marL="0" indent="0" algn="just">
              <a:buNone/>
            </a:pPr>
            <a:r>
              <a:rPr lang="tr-TR" sz="2800" b="1" dirty="0"/>
              <a:t>Cumhuriyet başsavcılığı: </a:t>
            </a:r>
            <a:r>
              <a:rPr lang="tr-TR" sz="2800" dirty="0" smtClean="0"/>
              <a:t>talimat </a:t>
            </a:r>
            <a:r>
              <a:rPr lang="tr-TR" sz="2800" dirty="0"/>
              <a:t>evrakını ve eklerini ilgili yerlere gecikme olmaksızın gönderilmesini, yasal meşruhatlarının derç edilmesini, gelen belgelerin evraka takılmasını, bilirkişilere veya kurumlara gönderilmesi gereken evrak ve delillerin zamanında postaya verilmesini, el konulan tereke veya suç eşyaları ile paraların zamanında ve usulüne uygun olarak ilgili yerlere teslim edilmesini, demirbaşa ait eşyaların kullanılmasını, kırtasiye vb. </a:t>
            </a:r>
            <a:r>
              <a:rPr lang="tr-TR" sz="2800" dirty="0" smtClean="0"/>
              <a:t>malzemelerin </a:t>
            </a:r>
            <a:r>
              <a:rPr lang="tr-TR" sz="2800" dirty="0"/>
              <a:t>muhafazasını, sürekli denetlemek ve gözetlemekle görevlidir.</a:t>
            </a:r>
          </a:p>
        </p:txBody>
      </p:sp>
      <p:sp>
        <p:nvSpPr>
          <p:cNvPr id="4" name="Slide Number Placeholder 3"/>
          <p:cNvSpPr>
            <a:spLocks noGrp="1"/>
          </p:cNvSpPr>
          <p:nvPr>
            <p:ph type="sldNum" sz="quarter" idx="12"/>
          </p:nvPr>
        </p:nvSpPr>
        <p:spPr/>
        <p:txBody>
          <a:bodyPr/>
          <a:lstStyle/>
          <a:p>
            <a:fld id="{73818BC2-3E63-4319-9AB3-A73D96956049}" type="slidenum">
              <a:rPr lang="en-US" smtClean="0"/>
              <a:t>8</a:t>
            </a:fld>
            <a:endParaRPr lang="en-US"/>
          </a:p>
        </p:txBody>
      </p:sp>
    </p:spTree>
    <p:extLst>
      <p:ext uri="{BB962C8B-B14F-4D97-AF65-F5344CB8AC3E}">
        <p14:creationId xmlns:p14="http://schemas.microsoft.com/office/powerpoint/2010/main" val="309625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KALEM HİZMETLERİNİ DENETLEMEKLE SORUMLU OLANLAR</a:t>
            </a:r>
          </a:p>
        </p:txBody>
      </p:sp>
      <p:sp>
        <p:nvSpPr>
          <p:cNvPr id="3" name="Content Placeholder 2"/>
          <p:cNvSpPr>
            <a:spLocks noGrp="1"/>
          </p:cNvSpPr>
          <p:nvPr>
            <p:ph idx="1"/>
          </p:nvPr>
        </p:nvSpPr>
        <p:spPr>
          <a:xfrm>
            <a:off x="457200" y="1600200"/>
            <a:ext cx="8229600" cy="4953000"/>
          </a:xfrm>
        </p:spPr>
        <p:txBody>
          <a:bodyPr>
            <a:noAutofit/>
          </a:bodyPr>
          <a:lstStyle/>
          <a:p>
            <a:pPr marL="0" indent="0" algn="just">
              <a:buNone/>
            </a:pPr>
            <a:r>
              <a:rPr lang="tr-TR" sz="2600" b="1" dirty="0"/>
              <a:t>Cumhuriyet başsavcılığı: </a:t>
            </a:r>
            <a:r>
              <a:rPr lang="tr-TR" sz="2600" dirty="0"/>
              <a:t>Adalet Bakanlığı Disiplin Kurulları ve Disiplin Amirleri Yönetmeliği gereğince; ağır ceza mahkemesi Cumhuriyet başsavcılıklarında, Cumhuriyet başsavcısı veya başsavcıvekili, ilçe Cumhuriyet başsavcılıklarında, Cumhuriyet başsavcısı veya cumhuriyet savcısı, kalemde görevli yazı işleri müdürü, zabıt kâtibi, mübaşir ve yardımcı hizmetler sınıfındakiler dâhil diğer personelin disiplin amiridir. Buna bağlı olarak da personeli hakkında şikâyet yoluyla intikal eden veya doğrudan öğrendikleri uyarma, kınama ve aylıktan kesme cezalarını gerektirir disiplin suçlarına yönelik soruşturmaları bizzat yapmak ve gerektiğinde disiplin cezasını vermek yetkisine sahiptir.</a:t>
            </a:r>
          </a:p>
        </p:txBody>
      </p:sp>
      <p:sp>
        <p:nvSpPr>
          <p:cNvPr id="4" name="Slide Number Placeholder 3"/>
          <p:cNvSpPr>
            <a:spLocks noGrp="1"/>
          </p:cNvSpPr>
          <p:nvPr>
            <p:ph type="sldNum" sz="quarter" idx="12"/>
          </p:nvPr>
        </p:nvSpPr>
        <p:spPr/>
        <p:txBody>
          <a:bodyPr/>
          <a:lstStyle/>
          <a:p>
            <a:fld id="{73818BC2-3E63-4319-9AB3-A73D96956049}" type="slidenum">
              <a:rPr lang="en-US" smtClean="0"/>
              <a:t>9</a:t>
            </a:fld>
            <a:endParaRPr lang="en-US"/>
          </a:p>
        </p:txBody>
      </p:sp>
    </p:spTree>
    <p:extLst>
      <p:ext uri="{BB962C8B-B14F-4D97-AF65-F5344CB8AC3E}">
        <p14:creationId xmlns:p14="http://schemas.microsoft.com/office/powerpoint/2010/main" val="3918591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1958E485A8FE4697F4D205D7CD0907" ma:contentTypeVersion="" ma:contentTypeDescription="Create a new document." ma:contentTypeScope="" ma:versionID="7b062e07ddaf9f4ceac13103b8d1351e">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34DAB1-FFAC-468A-824C-8A68FC958F13}"/>
</file>

<file path=customXml/itemProps2.xml><?xml version="1.0" encoding="utf-8"?>
<ds:datastoreItem xmlns:ds="http://schemas.openxmlformats.org/officeDocument/2006/customXml" ds:itemID="{B9B3C6D0-F0F1-4A93-9022-01F2A891A243}"/>
</file>

<file path=customXml/itemProps3.xml><?xml version="1.0" encoding="utf-8"?>
<ds:datastoreItem xmlns:ds="http://schemas.openxmlformats.org/officeDocument/2006/customXml" ds:itemID="{A86EC480-0991-4D1D-9EE2-2FA34796303D}"/>
</file>

<file path=docProps/app.xml><?xml version="1.0" encoding="utf-8"?>
<Properties xmlns="http://schemas.openxmlformats.org/officeDocument/2006/extended-properties" xmlns:vt="http://schemas.openxmlformats.org/officeDocument/2006/docPropsVTypes">
  <TotalTime>5145</TotalTime>
  <Words>2420</Words>
  <Application>Microsoft Office PowerPoint</Application>
  <PresentationFormat>On-screen Show (4:3)</PresentationFormat>
  <Paragraphs>130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Ünite 8  </vt:lpstr>
      <vt:lpstr>Amaçlarımız;</vt:lpstr>
      <vt:lpstr>KALEM DENETİMİ</vt:lpstr>
      <vt:lpstr>KALEM HİZMETLERİNİ DENETLEMEKLE SORUMLU OLANLAR</vt:lpstr>
      <vt:lpstr>KALEM HİZMETLERİNİ DENETLEMEKLE SORUMLU OLANLAR</vt:lpstr>
      <vt:lpstr>KALEM HİZMETLERİNİ DENETLEMEKLE SORUMLU OLANLAR</vt:lpstr>
      <vt:lpstr>KALEM HİZMETLERİNİ DENETLEMEKLE SORUMLU OLANLAR</vt:lpstr>
      <vt:lpstr>KALEM HİZMETLERİNİ DENETLEMEKLE SORUMLU OLANLAR</vt:lpstr>
      <vt:lpstr>KALEM HİZMETLERİNİ DENETLEMEKLE SORUMLU OLANLAR</vt:lpstr>
      <vt:lpstr>KALEM HİZMETLERİNİ DENETLEMEKLE SORUMLU OLANLAR</vt:lpstr>
      <vt:lpstr>KALEM HİZMETLERİNİ DENETLEMEKLE SORUMLU OLANLAR</vt:lpstr>
      <vt:lpstr>KALEM HİZMETLERİNİ DENETLEMEKLE SORUMLU OLANLAR</vt:lpstr>
      <vt:lpstr>KALEM PERSONELİNİN SORUMLULUKLARI</vt:lpstr>
      <vt:lpstr>KALEM PERSONELİNİN SORUMLULUKLARI</vt:lpstr>
      <vt:lpstr>KALEM PERSONELİNİN SORUMLULUKLARI</vt:lpstr>
      <vt:lpstr>KALEM PERSONELİNİN SORUMLULUKLARI</vt:lpstr>
      <vt:lpstr>KALEM PERSONELİNİN SORUMLULUKLARI</vt:lpstr>
      <vt:lpstr>KALEM PERSONELİNİN SORUMLULUKLARI</vt:lpstr>
      <vt:lpstr>KALEM PERSONELİNİN SORUMLULUKLARI</vt:lpstr>
      <vt:lpstr>KALEM PERSONELİNİN SORUMLULUKLARI</vt:lpstr>
      <vt:lpstr>KALEM PERSONELİNİN SORUMLULUKLARI</vt:lpstr>
      <vt:lpstr>KALEM PERSONELİNİN SORUMLULUKLARI</vt:lpstr>
      <vt:lpstr>KALEM PERSONELİNİN SORUMLULUKLARI</vt:lpstr>
      <vt:lpstr>KALEM PERSONELİNİN SORUMLULUKLARI</vt:lpstr>
      <vt:lpstr>KALEM PERSONELİNİN SORUMLULUKLARI</vt:lpstr>
      <vt:lpstr>KALEM PERSONELİNİN SORUMLULUKLARI</vt:lpstr>
      <vt:lpstr>KALEM PERSONELİNİN SORUMLULUKLARI</vt:lpstr>
      <vt:lpstr>KALEM PERSONELİNİN SORUMLULUKLARI</vt:lpstr>
      <vt:lpstr>KALEM PERSONELİNİN SORUMLULUKLARI</vt:lpstr>
      <vt:lpstr>KALEM PERSONELİNİN SORUMLULUKLARI</vt:lpstr>
      <vt:lpstr>KALEM PERSONELİNİN SORUMLULUKLARI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Ünite 1</dc:title>
  <dc:creator>SCT</dc:creator>
  <cp:lastModifiedBy>SCT</cp:lastModifiedBy>
  <cp:revision>350</cp:revision>
  <cp:lastPrinted>2016-10-14T08:29:01Z</cp:lastPrinted>
  <dcterms:created xsi:type="dcterms:W3CDTF">2016-06-02T12:49:26Z</dcterms:created>
  <dcterms:modified xsi:type="dcterms:W3CDTF">2016-12-20T10:56:06Z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0x0101003B1958E485A8FE4697F4D205D7CD0907</vt:lpwstr>
  </property>
</Properties>
</file>