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10.xml" ContentType="application/vnd.openxmlformats-officedocument.presentationml.slide+xml"/>
  <Override PartName="/ppt/slides/slide50.xml" ContentType="application/vnd.openxmlformats-officedocument.presentationml.slide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5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60" d="100"/>
          <a:sy n="60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customXml" Target="../customXml/item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İCRA </a:t>
            </a:r>
            <a:r>
              <a:rPr lang="tr-TR" sz="4800" b="1" smtClean="0"/>
              <a:t>ve </a:t>
            </a:r>
            <a:r>
              <a:rPr lang="tr-TR" sz="4800" b="1" smtClean="0"/>
              <a:t>İşAS İŞLEMLERİ-2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17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Kiracı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Kiracı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rehinli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haczedilmiş</a:t>
            </a:r>
            <a:r>
              <a:rPr lang="tr-TR" sz="2800" dirty="0" smtClean="0"/>
              <a:t> </a:t>
            </a:r>
            <a:r>
              <a:rPr lang="en-US" sz="2800" dirty="0" err="1" smtClean="0"/>
              <a:t>gayrimenkulde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kiracının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Taşınmazın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imar</a:t>
            </a:r>
            <a:r>
              <a:rPr lang="en-US" sz="2800" b="1" dirty="0" smtClean="0"/>
              <a:t> </a:t>
            </a:r>
            <a:r>
              <a:rPr lang="en-US" sz="2800" b="1" dirty="0" err="1"/>
              <a:t>Durumu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Taşınmazın</a:t>
            </a:r>
            <a:r>
              <a:rPr lang="en-US" sz="2800" dirty="0" smtClean="0"/>
              <a:t> </a:t>
            </a:r>
            <a:r>
              <a:rPr lang="en-US" sz="2800" dirty="0" err="1"/>
              <a:t>imar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belediyeden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gayrimenkul</a:t>
            </a:r>
            <a:r>
              <a:rPr lang="tr-TR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imar</a:t>
            </a:r>
            <a:r>
              <a:rPr lang="en-US" sz="2800" dirty="0"/>
              <a:t> </a:t>
            </a:r>
            <a:r>
              <a:rPr lang="en-US" sz="2800" dirty="0" err="1"/>
              <a:t>bilgilerine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2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Satış </a:t>
            </a:r>
            <a:r>
              <a:rPr lang="da-DK" sz="2800" b="1" dirty="0"/>
              <a:t>Güncelleme ve </a:t>
            </a:r>
            <a:r>
              <a:rPr lang="da-DK" sz="2800" b="1" dirty="0" smtClean="0"/>
              <a:t>iptal işlemleri </a:t>
            </a:r>
            <a:r>
              <a:rPr lang="da-DK" sz="2800" b="1" dirty="0"/>
              <a:t>Alt </a:t>
            </a:r>
            <a:r>
              <a:rPr lang="da-DK" sz="2800" b="1" dirty="0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takip</a:t>
            </a:r>
            <a:r>
              <a:rPr lang="tr-TR" sz="2800" dirty="0"/>
              <a:t> </a:t>
            </a:r>
            <a:r>
              <a:rPr lang="en-US" sz="2800" dirty="0" err="1" smtClean="0"/>
              <a:t>eden</a:t>
            </a:r>
            <a:r>
              <a:rPr lang="en-US" sz="2800" dirty="0" smtClean="0"/>
              <a:t> </a:t>
            </a:r>
            <a:r>
              <a:rPr lang="en-US" sz="2800" dirty="0" err="1"/>
              <a:t>bölümlerde</a:t>
            </a:r>
            <a:r>
              <a:rPr lang="en-US" sz="2800" dirty="0"/>
              <a:t> </a:t>
            </a:r>
            <a:r>
              <a:rPr lang="en-US" sz="2800" dirty="0" err="1" smtClean="0"/>
              <a:t>açıklanmış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tr-TR" sz="2800" dirty="0" smtClean="0"/>
          </a:p>
          <a:p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Alıcı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,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iptal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  <a:p>
            <a:r>
              <a:rPr lang="en-US" sz="2800" dirty="0" err="1" smtClean="0"/>
              <a:t>ihale</a:t>
            </a:r>
            <a:r>
              <a:rPr lang="en-US" sz="2800" dirty="0" smtClean="0"/>
              <a:t> </a:t>
            </a:r>
            <a:r>
              <a:rPr lang="en-US" sz="2800" dirty="0" err="1" smtClean="0"/>
              <a:t>Katılımcısı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iptal</a:t>
            </a:r>
            <a:r>
              <a:rPr lang="en-US" sz="2800" dirty="0" smtClean="0"/>
              <a:t> </a:t>
            </a:r>
            <a:r>
              <a:rPr lang="en-US" sz="2800" dirty="0" err="1"/>
              <a:t>Edilmesi</a:t>
            </a:r>
            <a:endParaRPr lang="en-US" sz="2800" dirty="0"/>
          </a:p>
          <a:p>
            <a:r>
              <a:rPr lang="en-US" sz="2800" dirty="0" err="1" smtClean="0"/>
              <a:t>ihale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ihalenin</a:t>
            </a:r>
            <a:r>
              <a:rPr lang="en-US" sz="2800" dirty="0" smtClean="0"/>
              <a:t> </a:t>
            </a:r>
            <a:r>
              <a:rPr lang="en-US" sz="2800" dirty="0" err="1" smtClean="0"/>
              <a:t>iptal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5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YAZILAR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suresi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 smtClean="0"/>
              <a:t>hazırlaması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gereken</a:t>
            </a:r>
            <a:r>
              <a:rPr lang="tr-TR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 smtClean="0"/>
              <a:t>Yazıların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evrakla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olmadan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 smtClean="0"/>
              <a:t>Araştırma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Genel </a:t>
            </a:r>
            <a:r>
              <a:rPr lang="sv-SE" sz="2800" dirty="0" smtClean="0"/>
              <a:t>araştırma yazısı hazırlanması ekranı, </a:t>
            </a:r>
            <a:r>
              <a:rPr lang="sv-SE" sz="2800" dirty="0"/>
              <a:t>icra </a:t>
            </a:r>
            <a:r>
              <a:rPr lang="sv-SE" sz="2800" dirty="0" smtClean="0"/>
              <a:t>işlemleri sırasında taraşardan adresleri</a:t>
            </a:r>
            <a:r>
              <a:rPr lang="tr-TR" sz="2800" dirty="0" smtClean="0"/>
              <a:t> </a:t>
            </a:r>
            <a:r>
              <a:rPr lang="en-US" sz="2800" dirty="0" err="1" smtClean="0"/>
              <a:t>bilinmeyenlerin</a:t>
            </a:r>
            <a:r>
              <a:rPr lang="en-US" sz="2800" dirty="0" smtClean="0"/>
              <a:t> </a:t>
            </a:r>
            <a:r>
              <a:rPr lang="en-US" sz="2800" dirty="0" err="1"/>
              <a:t>adreslerinin</a:t>
            </a:r>
            <a:r>
              <a:rPr lang="en-US" sz="2800" dirty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 smtClean="0"/>
              <a:t>araştırma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0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YAZILAR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 smtClean="0"/>
              <a:t>Yazıları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yazıları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olmadan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yani</a:t>
            </a:r>
            <a:r>
              <a:rPr lang="en-US" sz="2800" dirty="0"/>
              <a:t> </a:t>
            </a:r>
            <a:r>
              <a:rPr lang="en-US" sz="2800" dirty="0" err="1"/>
              <a:t>tapuya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, </a:t>
            </a:r>
            <a:r>
              <a:rPr lang="en-US" sz="2800" err="1"/>
              <a:t>üçüncü</a:t>
            </a:r>
            <a:r>
              <a:rPr lang="en-US" sz="2800"/>
              <a:t> </a:t>
            </a:r>
            <a:r>
              <a:rPr lang="en-US" sz="2800" smtClean="0"/>
              <a:t>şahıslara</a:t>
            </a:r>
            <a:r>
              <a:rPr lang="tr-TR" sz="2800" smtClean="0"/>
              <a:t> </a:t>
            </a:r>
            <a:r>
              <a:rPr lang="en-US" sz="2800" err="1" smtClean="0"/>
              <a:t>gönderilen</a:t>
            </a:r>
            <a:r>
              <a:rPr lang="en-US" sz="2800" smtClean="0"/>
              <a:t> şablon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 smtClean="0"/>
              <a:t>hazırlanabildiği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err="1"/>
              <a:t>Genel</a:t>
            </a:r>
            <a:r>
              <a:rPr lang="en-US" sz="2800" b="1"/>
              <a:t> </a:t>
            </a:r>
            <a:r>
              <a:rPr lang="en-US" sz="2800" b="1" smtClean="0"/>
              <a:t>Satış </a:t>
            </a:r>
            <a:r>
              <a:rPr lang="en-US" sz="2800" b="1" dirty="0" err="1" smtClean="0"/>
              <a:t>Yazılarının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err="1"/>
              <a:t>Genel</a:t>
            </a:r>
            <a:r>
              <a:rPr lang="en-US" sz="2800"/>
              <a:t> </a:t>
            </a:r>
            <a:r>
              <a:rPr lang="en-US" sz="2800" smtClean="0"/>
              <a:t>satış </a:t>
            </a:r>
            <a:r>
              <a:rPr lang="en-US" sz="2800" dirty="0" err="1" smtClean="0"/>
              <a:t>yazılarının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kullanılacak</a:t>
            </a:r>
            <a:r>
              <a:rPr lang="en-US" sz="2800" dirty="0" smtClean="0"/>
              <a:t> </a:t>
            </a:r>
            <a:r>
              <a:rPr lang="en-US" sz="2800" err="1"/>
              <a:t>genel</a:t>
            </a:r>
            <a:r>
              <a:rPr lang="en-US" sz="2800"/>
              <a:t> </a:t>
            </a:r>
            <a:r>
              <a:rPr lang="en-US" sz="2800" smtClean="0"/>
              <a:t>satış</a:t>
            </a:r>
            <a:r>
              <a:rPr lang="tr-TR" sz="2800" smtClean="0"/>
              <a:t> </a:t>
            </a:r>
            <a:r>
              <a:rPr lang="en-US" sz="2800" dirty="0" err="1" smtClean="0"/>
              <a:t>yazılarının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 smtClean="0"/>
              <a:t>Yazıları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yazıları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dairesinin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rehinli</a:t>
            </a:r>
            <a:r>
              <a:rPr lang="en-US" sz="2800" dirty="0"/>
              <a:t> </a:t>
            </a:r>
            <a:r>
              <a:rPr lang="en-US" sz="2800" dirty="0" err="1" smtClean="0"/>
              <a:t>malları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 smtClean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YAZILAR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 smtClean="0"/>
              <a:t>Açığı</a:t>
            </a:r>
            <a:r>
              <a:rPr lang="en-US" sz="2800" b="1" dirty="0" smtClean="0"/>
              <a:t> </a:t>
            </a:r>
            <a:r>
              <a:rPr lang="en-US" sz="2800" b="1" dirty="0" err="1"/>
              <a:t>Belgesinin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açığı</a:t>
            </a:r>
            <a:r>
              <a:rPr lang="en-US" sz="2800" dirty="0" smtClean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rehinli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satılması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satış</a:t>
            </a:r>
            <a:r>
              <a:rPr lang="tr-TR" sz="2800" dirty="0" smtClean="0"/>
              <a:t> </a:t>
            </a:r>
            <a:r>
              <a:rPr lang="en-US" sz="2800" dirty="0" err="1" smtClean="0"/>
              <a:t>bedelinin</a:t>
            </a:r>
            <a:r>
              <a:rPr lang="en-US" sz="2800" dirty="0" smtClean="0"/>
              <a:t> </a:t>
            </a:r>
            <a:r>
              <a:rPr lang="en-US" sz="2800" dirty="0" err="1"/>
              <a:t>bakiye</a:t>
            </a:r>
            <a:r>
              <a:rPr lang="en-US" sz="2800" dirty="0"/>
              <a:t> </a:t>
            </a:r>
            <a:r>
              <a:rPr lang="en-US" sz="2800" dirty="0" err="1"/>
              <a:t>borcu</a:t>
            </a:r>
            <a:r>
              <a:rPr lang="en-US" sz="2800" dirty="0"/>
              <a:t> </a:t>
            </a:r>
            <a:r>
              <a:rPr lang="en-US" sz="2800" dirty="0" err="1" smtClean="0"/>
              <a:t>karşılamayacak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geçici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sonucundaki</a:t>
            </a:r>
            <a:r>
              <a:rPr lang="tr-TR" sz="2800" dirty="0" smtClean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/>
              <a:t>bedelinin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alacaklısının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alacağını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karşılamaması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kesin</a:t>
            </a:r>
            <a:r>
              <a:rPr lang="tr-TR" sz="2800" dirty="0" smtClean="0"/>
              <a:t> </a:t>
            </a:r>
            <a:r>
              <a:rPr lang="en-US" sz="2800" dirty="0" err="1" smtClean="0"/>
              <a:t>rehin</a:t>
            </a:r>
            <a:r>
              <a:rPr lang="en-US" sz="2800" dirty="0" smtClean="0"/>
              <a:t> </a:t>
            </a:r>
            <a:r>
              <a:rPr lang="en-US" sz="2800" dirty="0" err="1" smtClean="0"/>
              <a:t>açığı</a:t>
            </a:r>
            <a:r>
              <a:rPr lang="en-US" sz="2800" dirty="0" smtClean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düzenlendiği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Tahliye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gayrimenkulün</a:t>
            </a:r>
            <a:r>
              <a:rPr lang="en-US" sz="2800" dirty="0"/>
              <a:t> </a:t>
            </a:r>
            <a:r>
              <a:rPr lang="en-US" sz="2800" dirty="0" err="1"/>
              <a:t>sonradan</a:t>
            </a:r>
            <a:r>
              <a:rPr lang="en-US" sz="2800" dirty="0"/>
              <a:t> el </a:t>
            </a:r>
            <a:r>
              <a:rPr lang="en-US" sz="2800" dirty="0" err="1" smtClean="0"/>
              <a:t>değiştirmesi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durumunda</a:t>
            </a:r>
            <a:r>
              <a:rPr lang="tr-TR" sz="2800" dirty="0"/>
              <a:t> </a:t>
            </a:r>
            <a:r>
              <a:rPr lang="en-US" sz="2800" dirty="0" err="1" smtClean="0"/>
              <a:t>alıcının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kiracı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işgalciye</a:t>
            </a:r>
            <a:r>
              <a:rPr lang="en-US" sz="2800" dirty="0" smtClean="0"/>
              <a:t> </a:t>
            </a:r>
            <a:r>
              <a:rPr lang="en-US" sz="2800" dirty="0" err="1"/>
              <a:t>gönderilecek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emrinin</a:t>
            </a:r>
            <a:r>
              <a:rPr lang="en-US" sz="2800" dirty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3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YAZILAR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 smtClean="0"/>
              <a:t>Açığı</a:t>
            </a:r>
            <a:r>
              <a:rPr lang="en-US" sz="2800" b="1" dirty="0" smtClean="0"/>
              <a:t> </a:t>
            </a:r>
            <a:r>
              <a:rPr lang="en-US" sz="2800" b="1" dirty="0" err="1"/>
              <a:t>Belgesinin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açığı</a:t>
            </a:r>
            <a:r>
              <a:rPr lang="en-US" sz="2800" dirty="0" smtClean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rehinli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satılması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satış</a:t>
            </a:r>
            <a:r>
              <a:rPr lang="tr-TR" sz="2800" dirty="0" smtClean="0"/>
              <a:t> </a:t>
            </a:r>
            <a:r>
              <a:rPr lang="en-US" sz="2800" dirty="0" err="1" smtClean="0"/>
              <a:t>bedelinin</a:t>
            </a:r>
            <a:r>
              <a:rPr lang="en-US" sz="2800" dirty="0" smtClean="0"/>
              <a:t> </a:t>
            </a:r>
            <a:r>
              <a:rPr lang="en-US" sz="2800" dirty="0" err="1"/>
              <a:t>bakiye</a:t>
            </a:r>
            <a:r>
              <a:rPr lang="en-US" sz="2800" dirty="0"/>
              <a:t> </a:t>
            </a:r>
            <a:r>
              <a:rPr lang="en-US" sz="2800" dirty="0" err="1"/>
              <a:t>borcu</a:t>
            </a:r>
            <a:r>
              <a:rPr lang="en-US" sz="2800" dirty="0"/>
              <a:t> </a:t>
            </a:r>
            <a:r>
              <a:rPr lang="en-US" sz="2800" dirty="0" err="1" smtClean="0"/>
              <a:t>karşılamayacak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geçici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sonucundaki</a:t>
            </a:r>
            <a:r>
              <a:rPr lang="tr-TR" sz="2800" dirty="0" smtClean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/>
              <a:t>bedelinin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alacaklısının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alacağını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karşılamaması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kesin</a:t>
            </a:r>
            <a:r>
              <a:rPr lang="tr-TR" sz="2800" dirty="0" smtClean="0"/>
              <a:t> </a:t>
            </a:r>
            <a:r>
              <a:rPr lang="en-US" sz="2800" dirty="0" err="1" smtClean="0"/>
              <a:t>rehin</a:t>
            </a:r>
            <a:r>
              <a:rPr lang="en-US" sz="2800" dirty="0" smtClean="0"/>
              <a:t> </a:t>
            </a:r>
            <a:r>
              <a:rPr lang="en-US" sz="2800" dirty="0" err="1" smtClean="0"/>
              <a:t>açığı</a:t>
            </a:r>
            <a:r>
              <a:rPr lang="en-US" sz="2800" dirty="0" smtClean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düzenlendiği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Tahliye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gayrimenkulün</a:t>
            </a:r>
            <a:r>
              <a:rPr lang="en-US" sz="2800" dirty="0"/>
              <a:t> </a:t>
            </a:r>
            <a:r>
              <a:rPr lang="en-US" sz="2800" dirty="0" err="1"/>
              <a:t>sonradan</a:t>
            </a:r>
            <a:r>
              <a:rPr lang="en-US" sz="2800" dirty="0"/>
              <a:t> el </a:t>
            </a:r>
            <a:r>
              <a:rPr lang="en-US" sz="2800" dirty="0" err="1" smtClean="0"/>
              <a:t>değiştirmesi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durumunda</a:t>
            </a:r>
            <a:r>
              <a:rPr lang="tr-TR" sz="2800" dirty="0" smtClean="0"/>
              <a:t> </a:t>
            </a:r>
            <a:r>
              <a:rPr lang="en-US" sz="2800" dirty="0" err="1" smtClean="0"/>
              <a:t>alıcının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kiracı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işgalciye</a:t>
            </a:r>
            <a:r>
              <a:rPr lang="en-US" sz="2800" dirty="0" smtClean="0"/>
              <a:t> </a:t>
            </a:r>
            <a:r>
              <a:rPr lang="en-US" sz="2800" dirty="0" err="1"/>
              <a:t>gönderilecek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emrinin</a:t>
            </a:r>
            <a:r>
              <a:rPr lang="en-US" sz="2800" dirty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suresi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</a:t>
            </a:r>
            <a:r>
              <a:rPr lang="sv-SE" sz="2800" dirty="0" smtClean="0"/>
              <a:t>nda </a:t>
            </a:r>
            <a:r>
              <a:rPr lang="sv-SE" sz="2800" dirty="0"/>
              <a:t>genel </a:t>
            </a:r>
            <a:r>
              <a:rPr lang="sv-SE" sz="2800" dirty="0" smtClean="0"/>
              <a:t>sınışandırmada </a:t>
            </a:r>
            <a:r>
              <a:rPr lang="sv-SE" sz="2800" dirty="0"/>
              <a:t>bulunan </a:t>
            </a:r>
            <a:r>
              <a:rPr lang="sv-SE" sz="2800" dirty="0" smtClean="0"/>
              <a:t>işlemlerin yapıldığı ekranların bulunduğu</a:t>
            </a:r>
            <a:r>
              <a:rPr lang="tr-TR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taraşara</a:t>
            </a:r>
            <a:r>
              <a:rPr lang="tr-TR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/>
              <a:t>verilmesinin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</a:t>
            </a:r>
            <a:r>
              <a:rPr lang="sv-SE" sz="2800" dirty="0" smtClean="0"/>
              <a:t>n taraşara tebliğ </a:t>
            </a:r>
            <a:r>
              <a:rPr lang="sv-SE" sz="2800" dirty="0"/>
              <a:t>edilmesinde ve gönderilen </a:t>
            </a:r>
            <a:r>
              <a:rPr lang="sv-SE" sz="2800" dirty="0" smtClean="0"/>
              <a:t>tebligatların </a:t>
            </a:r>
            <a:r>
              <a:rPr lang="sv-SE" sz="2800" dirty="0"/>
              <a:t>dönen </a:t>
            </a:r>
            <a:r>
              <a:rPr lang="sv-SE" sz="2800" dirty="0" smtClean="0"/>
              <a:t>parçalarındaki</a:t>
            </a:r>
            <a:r>
              <a:rPr lang="tr-TR" sz="2800" dirty="0" smtClean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işlemlerinde</a:t>
            </a:r>
            <a:r>
              <a:rPr lang="en-US" sz="2800" dirty="0"/>
              <a:t>, </a:t>
            </a:r>
            <a:r>
              <a:rPr lang="en-US" sz="2800" dirty="0" err="1" smtClean="0"/>
              <a:t>tebligatın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yapılış</a:t>
            </a:r>
            <a:r>
              <a:rPr lang="en-US" sz="2800" dirty="0" smtClean="0"/>
              <a:t> </a:t>
            </a:r>
            <a:r>
              <a:rPr lang="en-US" sz="2800" dirty="0" err="1"/>
              <a:t>biçimine</a:t>
            </a:r>
            <a:r>
              <a:rPr lang="en-US" sz="2800" dirty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ekranlara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09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Zarf/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zarf/</a:t>
            </a:r>
            <a:r>
              <a:rPr lang="en-US" sz="2800" dirty="0" err="1"/>
              <a:t>davetiye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err="1"/>
              <a:t>dosya</a:t>
            </a:r>
            <a:r>
              <a:rPr lang="en-US" sz="2800"/>
              <a:t> </a:t>
            </a:r>
            <a:r>
              <a:rPr lang="en-US" sz="2800" smtClean="0"/>
              <a:t>taraşarı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err="1"/>
              <a:t>ilgili</a:t>
            </a:r>
            <a:r>
              <a:rPr lang="en-US" sz="2800"/>
              <a:t> </a:t>
            </a:r>
            <a:r>
              <a:rPr lang="en-US" sz="2800" smtClean="0"/>
              <a:t>kuruluşlar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err="1"/>
              <a:t>tebligat</a:t>
            </a:r>
            <a:r>
              <a:rPr lang="en-US" sz="2800"/>
              <a:t> </a:t>
            </a:r>
            <a:r>
              <a:rPr lang="en-US" sz="2800" smtClean="0"/>
              <a:t>işlemleri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zarfının</a:t>
            </a:r>
            <a:r>
              <a:rPr lang="en-US" sz="2800" dirty="0" smtClean="0"/>
              <a:t>/</a:t>
            </a:r>
            <a:r>
              <a:rPr lang="en-US" sz="2800" dirty="0" err="1" smtClean="0"/>
              <a:t>davetiyenin</a:t>
            </a:r>
            <a:r>
              <a:rPr lang="en-US" sz="2800" dirty="0" smtClean="0"/>
              <a:t> </a:t>
            </a:r>
            <a:r>
              <a:rPr lang="en-US" sz="2800" err="1" smtClean="0"/>
              <a:t>hazırlanması</a:t>
            </a:r>
            <a:r>
              <a:rPr lang="en-US" sz="2800" smtClean="0"/>
              <a:t> işleminin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Vekillikten</a:t>
            </a:r>
            <a:r>
              <a:rPr lang="en-US" sz="2800" b="1" dirty="0"/>
              <a:t> </a:t>
            </a:r>
            <a:r>
              <a:rPr lang="en-US" sz="2800" b="1" dirty="0" err="1"/>
              <a:t>Azledilen</a:t>
            </a:r>
            <a:r>
              <a:rPr lang="en-US" sz="2800" b="1" dirty="0"/>
              <a:t> </a:t>
            </a:r>
            <a:r>
              <a:rPr lang="en-US" sz="2800" b="1" dirty="0" err="1"/>
              <a:t>Vekillere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Vekillikten</a:t>
            </a:r>
            <a:r>
              <a:rPr lang="en-US" sz="2800" dirty="0"/>
              <a:t> </a:t>
            </a:r>
            <a:r>
              <a:rPr lang="en-US" sz="2800" dirty="0" err="1"/>
              <a:t>azledilen</a:t>
            </a:r>
            <a:r>
              <a:rPr lang="en-US" sz="2800" dirty="0"/>
              <a:t> </a:t>
            </a:r>
            <a:r>
              <a:rPr lang="en-US" sz="2800" dirty="0" err="1"/>
              <a:t>vekillere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vekiller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err="1"/>
              <a:t>tebligat</a:t>
            </a:r>
            <a:r>
              <a:rPr lang="en-US" sz="2800"/>
              <a:t> </a:t>
            </a:r>
            <a:r>
              <a:rPr lang="en-US" sz="2800" smtClean="0"/>
              <a:t>işlemleri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zarfının</a:t>
            </a:r>
            <a:r>
              <a:rPr lang="en-US" sz="2800" dirty="0" smtClean="0"/>
              <a:t>/</a:t>
            </a:r>
            <a:r>
              <a:rPr lang="en-US" sz="2800" dirty="0" err="1" smtClean="0"/>
              <a:t>davetiyenin</a:t>
            </a:r>
            <a:r>
              <a:rPr lang="en-US" sz="2800" dirty="0" smtClean="0"/>
              <a:t> </a:t>
            </a:r>
            <a:r>
              <a:rPr lang="en-US" sz="2800" err="1" smtClean="0"/>
              <a:t>hazırlanması</a:t>
            </a:r>
            <a:r>
              <a:rPr lang="en-US" sz="2800" smtClean="0"/>
              <a:t> işleminin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1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/>
              <a:t>Yurt </a:t>
            </a:r>
            <a:r>
              <a:rPr lang="en-US" sz="2800" b="1" dirty="0" err="1" smtClean="0"/>
              <a:t>Dışındaki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Yabancılara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Yurt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yabancılara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yurtdışında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yaşayan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tr-TR" sz="2800" dirty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ilgililerine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Sonucunun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sonucunun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tebligatın</a:t>
            </a:r>
            <a:r>
              <a:rPr lang="en-US" sz="2800" dirty="0" smtClean="0"/>
              <a:t> </a:t>
            </a:r>
            <a:r>
              <a:rPr lang="en-US" sz="2800" dirty="0" err="1" smtClean="0"/>
              <a:t>posta</a:t>
            </a:r>
            <a:r>
              <a:rPr lang="tr-TR" sz="2800" dirty="0" smtClean="0"/>
              <a:t> </a:t>
            </a:r>
            <a:r>
              <a:rPr lang="en-US" sz="2800" dirty="0" err="1" smtClean="0"/>
              <a:t>biriminden</a:t>
            </a:r>
            <a:r>
              <a:rPr lang="en-US" sz="2800" dirty="0" smtClean="0"/>
              <a:t> </a:t>
            </a:r>
            <a:r>
              <a:rPr lang="en-US" sz="2800" dirty="0" err="1"/>
              <a:t>dönen</a:t>
            </a:r>
            <a:r>
              <a:rPr lang="en-US" sz="2800" dirty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mazbatası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sonucunun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1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lan</a:t>
            </a:r>
            <a:r>
              <a:rPr lang="en-US" sz="2800" b="1" dirty="0" smtClean="0"/>
              <a:t> </a:t>
            </a:r>
            <a:r>
              <a:rPr lang="en-US" sz="2800" b="1" dirty="0" err="1"/>
              <a:t>Tarihinin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lgili</a:t>
            </a:r>
            <a:r>
              <a:rPr lang="en-US" sz="2800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[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] </a:t>
            </a:r>
            <a:r>
              <a:rPr lang="en-US" sz="2800" dirty="0" err="1" smtClean="0"/>
              <a:t>ekranından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ilanen</a:t>
            </a:r>
            <a:r>
              <a:rPr lang="en-US" sz="2800" dirty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tr-TR" sz="2800" dirty="0" smtClean="0"/>
              <a:t> </a:t>
            </a:r>
            <a:r>
              <a:rPr lang="en-US" sz="2800" dirty="0" err="1" smtClean="0"/>
              <a:t>gelir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lanen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Kaydının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lanen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dairesinden</a:t>
            </a:r>
            <a:r>
              <a:rPr lang="en-US" sz="2800" dirty="0"/>
              <a:t> </a:t>
            </a:r>
            <a:r>
              <a:rPr lang="en-US" sz="2800" dirty="0" err="1" smtClean="0"/>
              <a:t>taraşara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tr-TR" sz="2800" dirty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adreslerinde</a:t>
            </a:r>
            <a:r>
              <a:rPr lang="en-US" sz="2800" dirty="0"/>
              <a:t> </a:t>
            </a:r>
            <a:r>
              <a:rPr lang="en-US" sz="2800" dirty="0" err="1" smtClean="0"/>
              <a:t>bulunmadığında</a:t>
            </a:r>
            <a:r>
              <a:rPr lang="en-US" sz="2800" dirty="0"/>
              <a:t>, </a:t>
            </a:r>
            <a:r>
              <a:rPr lang="en-US" sz="2800" dirty="0" err="1"/>
              <a:t>Türkiye</a:t>
            </a:r>
            <a:r>
              <a:rPr lang="en-US" sz="2800" dirty="0"/>
              <a:t> </a:t>
            </a:r>
            <a:r>
              <a:rPr lang="en-US" sz="2800" dirty="0" err="1" smtClean="0"/>
              <a:t>çapında</a:t>
            </a:r>
            <a:r>
              <a:rPr lang="en-US" sz="2800" dirty="0" smtClean="0"/>
              <a:t> </a:t>
            </a:r>
            <a:r>
              <a:rPr lang="en-US" sz="2800" dirty="0" err="1" smtClean="0"/>
              <a:t>tirajlı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gazeteye</a:t>
            </a:r>
            <a:r>
              <a:rPr lang="tr-TR" sz="2800" dirty="0" smtClean="0"/>
              <a:t> </a:t>
            </a:r>
            <a:r>
              <a:rPr lang="nb-NO" sz="2800" dirty="0" smtClean="0"/>
              <a:t>ilan </a:t>
            </a:r>
            <a:r>
              <a:rPr lang="nb-NO" sz="2800" dirty="0"/>
              <a:t>verilmesini </a:t>
            </a:r>
            <a:r>
              <a:rPr lang="nb-NO" sz="2800" dirty="0" smtClean="0"/>
              <a:t>ayrıca </a:t>
            </a:r>
            <a:r>
              <a:rPr lang="nb-NO" sz="2800" dirty="0"/>
              <a:t>tarih ve </a:t>
            </a:r>
            <a:r>
              <a:rPr lang="nb-NO" sz="2800" dirty="0" smtClean="0"/>
              <a:t>yapılan </a:t>
            </a:r>
            <a:r>
              <a:rPr lang="nb-NO" sz="2800" dirty="0"/>
              <a:t>masraf bilgilerinin sisteme bilgi </a:t>
            </a:r>
            <a:r>
              <a:rPr lang="nb-NO" sz="2800" dirty="0" smtClean="0"/>
              <a:t>girişinin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Bu </a:t>
            </a:r>
            <a:r>
              <a:rPr lang="en-US" sz="2800" b="1" dirty="0" err="1" smtClean="0"/>
              <a:t>üniteyi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tamamladıktan</a:t>
            </a:r>
            <a:r>
              <a:rPr lang="tr-TR" sz="2800" b="1" dirty="0"/>
              <a:t> </a:t>
            </a:r>
            <a:r>
              <a:rPr lang="en-US" sz="2800" b="1" dirty="0" err="1" smtClean="0"/>
              <a:t>sonra</a:t>
            </a:r>
            <a:r>
              <a:rPr lang="en-US" sz="2800" b="1" dirty="0" smtClean="0"/>
              <a:t>;</a:t>
            </a:r>
            <a:endParaRPr lang="tr-TR" sz="2800" b="1" dirty="0" smtClean="0"/>
          </a:p>
          <a:p>
            <a:r>
              <a:rPr lang="en-US" sz="2800" smtClean="0"/>
              <a:t>Satış işlemleri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yazılar</a:t>
            </a:r>
            <a:r>
              <a:rPr lang="en-US" sz="2800" dirty="0" smtClean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/>
              <a:t>kavrayabilecek</a:t>
            </a:r>
            <a:r>
              <a:rPr lang="en-US" sz="2800" dirty="0"/>
              <a:t>,</a:t>
            </a:r>
          </a:p>
          <a:p>
            <a:r>
              <a:rPr lang="en-US" sz="2800" err="1"/>
              <a:t>Genel</a:t>
            </a:r>
            <a:r>
              <a:rPr lang="en-US" sz="2800"/>
              <a:t> </a:t>
            </a:r>
            <a:r>
              <a:rPr lang="en-US" sz="2800" smtClean="0"/>
              <a:t>işlemler </a:t>
            </a:r>
            <a:r>
              <a:rPr lang="en-US" sz="2800" dirty="0" err="1"/>
              <a:t>modülünde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Tanımlar</a:t>
            </a:r>
            <a:r>
              <a:rPr lang="en-US" sz="2800" dirty="0"/>
              <a:t>, </a:t>
            </a:r>
            <a:r>
              <a:rPr lang="en-US" sz="2800" dirty="0" err="1"/>
              <a:t>raporlar</a:t>
            </a:r>
            <a:r>
              <a:rPr lang="en-US" sz="2800" dirty="0"/>
              <a:t>, </a:t>
            </a:r>
            <a:r>
              <a:rPr lang="en-US" sz="2800" dirty="0" err="1"/>
              <a:t>sorgular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err="1"/>
              <a:t>sistem</a:t>
            </a:r>
            <a:r>
              <a:rPr lang="en-US" sz="2800"/>
              <a:t> </a:t>
            </a:r>
            <a:r>
              <a:rPr lang="en-US" sz="2800" smtClean="0"/>
              <a:t>işlem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ekranların</a:t>
            </a:r>
            <a:r>
              <a:rPr lang="tr-TR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Birimine</a:t>
            </a:r>
            <a:r>
              <a:rPr lang="en-US" sz="2800" b="1" dirty="0"/>
              <a:t> </a:t>
            </a:r>
            <a:r>
              <a:rPr lang="en-US" sz="2800" b="1" dirty="0" err="1" smtClean="0"/>
              <a:t>Uyarı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Posta </a:t>
            </a:r>
            <a:r>
              <a:rPr lang="en-US" sz="2800" dirty="0" err="1"/>
              <a:t>birimine</a:t>
            </a:r>
            <a:r>
              <a:rPr lang="en-US" sz="2800" dirty="0"/>
              <a:t> </a:t>
            </a:r>
            <a:r>
              <a:rPr lang="en-US" sz="2800" dirty="0" err="1" smtClean="0"/>
              <a:t>uyarı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ekinin</a:t>
            </a:r>
            <a:r>
              <a:rPr lang="en-US" sz="2800" dirty="0"/>
              <a:t> </a:t>
            </a:r>
            <a:r>
              <a:rPr lang="en-US" sz="2800" dirty="0" err="1"/>
              <a:t>dönmemesi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tekit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statüdeki</a:t>
            </a:r>
            <a:r>
              <a:rPr lang="en-US" sz="2800" dirty="0"/>
              <a:t> </a:t>
            </a:r>
            <a:r>
              <a:rPr lang="en-US" sz="2800" dirty="0" err="1" smtClean="0"/>
              <a:t>tebligatları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listeleyen</a:t>
            </a:r>
            <a:r>
              <a:rPr lang="tr-TR" sz="2800" dirty="0"/>
              <a:t> </a:t>
            </a:r>
            <a:r>
              <a:rPr lang="es-ES" sz="2800" dirty="0" smtClean="0"/>
              <a:t>ve </a:t>
            </a:r>
            <a:r>
              <a:rPr lang="es-ES" sz="2800" dirty="0" err="1"/>
              <a:t>sadece</a:t>
            </a:r>
            <a:r>
              <a:rPr lang="es-ES" sz="2800" dirty="0"/>
              <a:t> </a:t>
            </a:r>
            <a:r>
              <a:rPr lang="es-ES" sz="2800" dirty="0" err="1"/>
              <a:t>bilgilendirme</a:t>
            </a:r>
            <a:r>
              <a:rPr lang="es-ES" sz="2800" dirty="0"/>
              <a:t> </a:t>
            </a:r>
            <a:r>
              <a:rPr lang="es-ES" sz="2800" dirty="0" err="1" smtClean="0"/>
              <a:t>amaçlı</a:t>
            </a:r>
            <a:r>
              <a:rPr lang="es-ES" sz="2800" dirty="0" smtClean="0"/>
              <a:t> </a:t>
            </a:r>
            <a:r>
              <a:rPr lang="es-ES" sz="2800" dirty="0" err="1"/>
              <a:t>olan</a:t>
            </a:r>
            <a:r>
              <a:rPr lang="es-ES" sz="2800" dirty="0"/>
              <a:t> </a:t>
            </a:r>
            <a:r>
              <a:rPr lang="es-ES" sz="2800" dirty="0" err="1" smtClean="0"/>
              <a:t>ekrandır</a:t>
            </a:r>
            <a:r>
              <a:rPr lang="es-ES" sz="2800" dirty="0" smtClean="0"/>
              <a:t>.</a:t>
            </a:r>
            <a:endParaRPr lang="tr-TR" sz="2800" dirty="0" smtClean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61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/>
              <a:t>Yurt </a:t>
            </a:r>
            <a:r>
              <a:rPr lang="en-US" sz="2800" b="1" dirty="0" err="1" smtClean="0"/>
              <a:t>Dışı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için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Bakanlığa</a:t>
            </a:r>
            <a:r>
              <a:rPr lang="en-US" sz="2800" b="1" dirty="0" smtClean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 smtClean="0"/>
              <a:t>Yazı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Yurt </a:t>
            </a:r>
            <a:r>
              <a:rPr lang="en-US" sz="2800" dirty="0" err="1" smtClean="0"/>
              <a:t>dışı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yurtdışında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yaşayan</a:t>
            </a:r>
            <a:r>
              <a:rPr lang="tr-TR" sz="2800" dirty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ilgililerine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bununla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sv-SE" sz="2800" b="1" dirty="0"/>
              <a:t>Tebligat Posta Tevdii-Genel Liste </a:t>
            </a:r>
            <a:r>
              <a:rPr lang="sv-SE" sz="2800" b="1" dirty="0" smtClean="0"/>
              <a:t>işlemleri</a:t>
            </a:r>
            <a:endParaRPr lang="sv-SE" sz="2800" b="1" dirty="0"/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tevdii-genel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3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dairelerindeki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 smtClean="0"/>
              <a:t>yetki</a:t>
            </a:r>
            <a:r>
              <a:rPr lang="tr-TR" sz="2800" dirty="0" smtClean="0"/>
              <a:t> </a:t>
            </a:r>
            <a:r>
              <a:rPr lang="en-US" sz="2800" dirty="0" err="1" smtClean="0"/>
              <a:t>çevresi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 smtClean="0"/>
              <a:t>sınırlarında</a:t>
            </a:r>
            <a:r>
              <a:rPr lang="tr-TR" sz="2800" dirty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alma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tr-TR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Dışarıdan</a:t>
            </a:r>
            <a:r>
              <a:rPr lang="en-US" sz="2800" b="1" dirty="0" smtClean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 smtClean="0"/>
              <a:t>Talimatın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Dışarıdan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talimatın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 smtClean="0"/>
              <a:t>dışarıdan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tr-TR" sz="2800" dirty="0" smtClean="0"/>
              <a:t> </a:t>
            </a:r>
            <a:r>
              <a:rPr lang="en-US" sz="2800" dirty="0" err="1" smtClean="0"/>
              <a:t>talimatın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40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Cevap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cevap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dışarıdan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talimatlara</a:t>
            </a:r>
            <a:r>
              <a:rPr lang="en-US" sz="2800" dirty="0"/>
              <a:t> </a:t>
            </a:r>
            <a:r>
              <a:rPr lang="en-US" sz="2800" dirty="0" err="1" smtClean="0"/>
              <a:t>cevabın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Mala </a:t>
            </a:r>
            <a:r>
              <a:rPr lang="en-US" sz="2800" b="1" dirty="0" err="1"/>
              <a:t>Özel</a:t>
            </a:r>
            <a:r>
              <a:rPr lang="en-US" sz="2800" b="1" dirty="0"/>
              <a:t> </a:t>
            </a: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Talimat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Yazısının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/>
              <a:t>Mala özel talimat gönderme </a:t>
            </a:r>
            <a:r>
              <a:rPr lang="sv-SE" sz="2800" dirty="0" smtClean="0"/>
              <a:t>işlemleri </a:t>
            </a:r>
            <a:r>
              <a:rPr lang="sv-SE" sz="2800" dirty="0"/>
              <a:t>ve talimat </a:t>
            </a:r>
            <a:r>
              <a:rPr lang="sv-SE" sz="2800" dirty="0" smtClean="0"/>
              <a:t>yazısının hazırlanması ekranı, başka</a:t>
            </a:r>
            <a:r>
              <a:rPr lang="tr-TR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mal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0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Cevabına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Dayanılarak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cevabına</a:t>
            </a:r>
            <a:r>
              <a:rPr lang="en-US" sz="2800" dirty="0" smtClean="0"/>
              <a:t> </a:t>
            </a:r>
            <a:r>
              <a:rPr lang="en-US" sz="2800" dirty="0" err="1" smtClean="0"/>
              <a:t>dayanılarak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dairesinden</a:t>
            </a:r>
            <a:r>
              <a:rPr lang="tr-TR" sz="2800" dirty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cevabın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t-BR" sz="2800" b="1" dirty="0"/>
              <a:t>Genel Talimat Gönderme </a:t>
            </a:r>
            <a:r>
              <a:rPr lang="pt-BR" sz="2800" b="1" dirty="0" smtClean="0"/>
              <a:t>işlemleri </a:t>
            </a:r>
            <a:r>
              <a:rPr lang="pt-BR" sz="2800" b="1" dirty="0"/>
              <a:t>ve Talimat </a:t>
            </a:r>
            <a:r>
              <a:rPr lang="pt-BR" sz="2800" b="1" dirty="0" smtClean="0"/>
              <a:t>Yazısının</a:t>
            </a:r>
            <a:endParaRPr lang="pt-BR" sz="2800" b="1" dirty="0"/>
          </a:p>
          <a:p>
            <a:pPr marL="0" indent="0">
              <a:buNone/>
            </a:pP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açılmış</a:t>
            </a:r>
            <a:r>
              <a:rPr lang="tr-TR" sz="2800" dirty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gerektiği</a:t>
            </a:r>
            <a:r>
              <a:rPr lang="en-US" sz="2800" dirty="0" smtClean="0"/>
              <a:t> </a:t>
            </a:r>
            <a:r>
              <a:rPr lang="en-US" sz="2800" dirty="0" err="1" smtClean="0"/>
              <a:t>durumlarda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yazılarının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8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Dışarıdan</a:t>
            </a:r>
            <a:r>
              <a:rPr lang="en-US" sz="2800" b="1" dirty="0" smtClean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 smtClean="0"/>
              <a:t>Talimatın</a:t>
            </a:r>
            <a:r>
              <a:rPr lang="en-US" sz="2800" b="1" dirty="0" smtClean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sv-SE" sz="2800" dirty="0" smtClean="0"/>
              <a:t>Dışarıdan </a:t>
            </a:r>
            <a:r>
              <a:rPr lang="sv-SE" sz="2800" dirty="0"/>
              <a:t>gelen </a:t>
            </a:r>
            <a:r>
              <a:rPr lang="sv-SE" sz="2800" dirty="0" smtClean="0"/>
              <a:t>talimatın </a:t>
            </a:r>
            <a:r>
              <a:rPr lang="sv-SE" sz="2800" dirty="0"/>
              <a:t>güncellenmesi </a:t>
            </a:r>
            <a:r>
              <a:rPr lang="sv-SE" sz="2800" dirty="0" smtClean="0"/>
              <a:t>ekranı, </a:t>
            </a:r>
            <a:r>
              <a:rPr lang="sv-SE" sz="2800" dirty="0"/>
              <a:t>dosyada </a:t>
            </a:r>
            <a:r>
              <a:rPr lang="sv-SE" sz="2800" dirty="0" smtClean="0"/>
              <a:t>kayıtlı </a:t>
            </a:r>
            <a:r>
              <a:rPr lang="sv-SE" sz="2800" dirty="0"/>
              <a:t>bulunan </a:t>
            </a:r>
            <a:r>
              <a:rPr lang="sv-SE" sz="2800" dirty="0" smtClean="0"/>
              <a:t>talimat</a:t>
            </a:r>
            <a:r>
              <a:rPr lang="tr-TR" sz="2800" dirty="0" smtClean="0"/>
              <a:t> </a:t>
            </a:r>
            <a:r>
              <a:rPr lang="sv-SE" sz="2800" dirty="0" smtClean="0"/>
              <a:t>bilgilerinin değiştirilmesi </a:t>
            </a:r>
            <a:r>
              <a:rPr lang="sv-SE" sz="2800" dirty="0"/>
              <a:t>ve güncellenmesi durumunda </a:t>
            </a:r>
            <a:r>
              <a:rPr lang="sv-SE" sz="2800" dirty="0" smtClean="0"/>
              <a:t>kullanılan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Dışarıdan</a:t>
            </a:r>
            <a:r>
              <a:rPr lang="en-US" sz="2800" b="1" dirty="0" smtClean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Eski</a:t>
            </a:r>
            <a:r>
              <a:rPr lang="en-US" sz="2800" b="1" dirty="0"/>
              <a:t> </a:t>
            </a: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Üzerine</a:t>
            </a:r>
            <a:r>
              <a:rPr lang="en-US" sz="2800" b="1" dirty="0"/>
              <a:t> </a:t>
            </a: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 smtClean="0"/>
              <a:t>Dosyası</a:t>
            </a:r>
            <a:r>
              <a:rPr lang="tr-TR" sz="2800" b="1" dirty="0"/>
              <a:t> </a:t>
            </a:r>
            <a:r>
              <a:rPr lang="en-US" sz="2800" b="1" dirty="0" err="1" smtClean="0"/>
              <a:t>Açılması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Dışarıdan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eski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sistemden</a:t>
            </a:r>
            <a:r>
              <a:rPr lang="en-US" sz="2800" dirty="0"/>
              <a:t> </a:t>
            </a:r>
            <a:r>
              <a:rPr lang="en-US" sz="2800" dirty="0" err="1" smtClean="0"/>
              <a:t>önce</a:t>
            </a:r>
            <a:r>
              <a:rPr lang="tr-TR" sz="2800" dirty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yapılıp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açıldığı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71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 smtClean="0"/>
              <a:t>Modülü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daireleri</a:t>
            </a:r>
            <a:r>
              <a:rPr lang="tr-TR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tr-TR" sz="2800" dirty="0" smtClean="0"/>
              <a:t>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dairelerine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 smtClean="0"/>
              <a:t>arasındaki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dağılımının</a:t>
            </a:r>
            <a:r>
              <a:rPr lang="en-US" sz="2800" dirty="0" smtClean="0"/>
              <a:t> organize</a:t>
            </a:r>
            <a:r>
              <a:rPr lang="tr-TR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daireler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müracaatta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avukatları</a:t>
            </a:r>
            <a:r>
              <a:rPr lang="tr-TR" sz="2800" dirty="0" smtClean="0"/>
              <a:t> </a:t>
            </a:r>
            <a:r>
              <a:rPr lang="en-US" sz="2800" dirty="0" err="1" smtClean="0"/>
              <a:t>çalışmalarını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düzenlenmesi</a:t>
            </a:r>
            <a:r>
              <a:rPr lang="tr-TR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hâkimliği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Adliye</a:t>
            </a:r>
            <a:r>
              <a:rPr lang="en-US" sz="2800" b="1" dirty="0"/>
              <a:t> </a:t>
            </a:r>
            <a:r>
              <a:rPr lang="en-US" sz="2800" b="1" dirty="0" err="1" smtClean="0"/>
              <a:t>Bazında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Avukatların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Kurumların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Çalışacakları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icra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b="1" dirty="0" err="1"/>
              <a:t>Dairelerinin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Yöntemlerinin</a:t>
            </a:r>
            <a:r>
              <a:rPr lang="en-US" sz="2800" b="1" dirty="0"/>
              <a:t> </a:t>
            </a:r>
            <a:r>
              <a:rPr lang="en-US" sz="2800" b="1" dirty="0" err="1"/>
              <a:t>Belirlenmesi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çalışacakları</a:t>
            </a:r>
            <a:r>
              <a:rPr lang="en-US" sz="2800" dirty="0" smtClean="0"/>
              <a:t> </a:t>
            </a:r>
            <a:r>
              <a:rPr lang="en-US" sz="2800" dirty="0" err="1"/>
              <a:t>dairelerin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yöntemlerinin</a:t>
            </a:r>
            <a:r>
              <a:rPr lang="en-US" sz="2800" dirty="0"/>
              <a:t> </a:t>
            </a:r>
            <a:r>
              <a:rPr lang="en-US" sz="2800" dirty="0" err="1" smtClean="0"/>
              <a:t>belirlenmesi</a:t>
            </a:r>
            <a:r>
              <a:rPr lang="tr-TR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avukatlara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</a:t>
            </a:r>
            <a:r>
              <a:rPr lang="en-US" sz="2800" dirty="0" err="1"/>
              <a:t>verme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8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tanımlanmasını</a:t>
            </a:r>
            <a:r>
              <a:rPr lang="en-US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Adliye</a:t>
            </a:r>
            <a:r>
              <a:rPr lang="en-US" sz="2800" b="1" dirty="0"/>
              <a:t> </a:t>
            </a:r>
            <a:r>
              <a:rPr lang="en-US" sz="2800" b="1" dirty="0" err="1" smtClean="0"/>
              <a:t>Bazında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Değişkenleri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değişkenleri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tevziye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olacak</a:t>
            </a:r>
            <a:r>
              <a:rPr lang="tr-TR" sz="2800" dirty="0"/>
              <a:t> </a:t>
            </a:r>
            <a:r>
              <a:rPr lang="en-US" sz="2800" dirty="0" err="1" smtClean="0"/>
              <a:t>adliye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değişkenleri</a:t>
            </a:r>
            <a:r>
              <a:rPr lang="en-US" sz="2800" dirty="0"/>
              <a:t>, </a:t>
            </a:r>
            <a:r>
              <a:rPr lang="en-US" sz="2800" dirty="0" err="1" smtClean="0"/>
              <a:t>özelleşmiş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sayısal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Adliye</a:t>
            </a:r>
            <a:r>
              <a:rPr lang="en-US" sz="2800" b="1" dirty="0"/>
              <a:t> </a:t>
            </a:r>
            <a:r>
              <a:rPr lang="en-US" sz="2800" b="1" dirty="0" err="1" smtClean="0"/>
              <a:t>Bazında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Edilecek</a:t>
            </a:r>
            <a:r>
              <a:rPr lang="en-US" sz="2800" b="1" dirty="0"/>
              <a:t> </a:t>
            </a: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Dairelerinin</a:t>
            </a:r>
            <a:r>
              <a:rPr lang="tr-TR" sz="2800" b="1" dirty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adliyedeki</a:t>
            </a:r>
            <a:r>
              <a:rPr lang="en-US" sz="2800" dirty="0"/>
              <a:t> </a:t>
            </a:r>
            <a:r>
              <a:rPr lang="en-US" sz="2800" dirty="0" err="1" smtClean="0"/>
              <a:t>icra</a:t>
            </a:r>
            <a:r>
              <a:rPr lang="tr-TR" sz="2800" dirty="0"/>
              <a:t> </a:t>
            </a:r>
            <a:r>
              <a:rPr lang="en-US" sz="2800" dirty="0" err="1" smtClean="0"/>
              <a:t>dairelerine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tiplerinin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sıralarının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Adliye</a:t>
            </a:r>
            <a:r>
              <a:rPr lang="en-US" sz="2800" b="1" dirty="0"/>
              <a:t> </a:t>
            </a:r>
            <a:r>
              <a:rPr lang="en-US" sz="2800" b="1" dirty="0" err="1" smtClean="0"/>
              <a:t>Bazında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Tevziye</a:t>
            </a:r>
            <a:r>
              <a:rPr lang="en-US" sz="2800" b="1" dirty="0"/>
              <a:t> 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Olacak</a:t>
            </a:r>
            <a:r>
              <a:rPr lang="en-US" sz="2800" b="1" dirty="0"/>
              <a:t> </a:t>
            </a: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Tipleri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tevziye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olacak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tipleri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tr-TR" sz="2800" dirty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alınacak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tiplerinin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Nöbetçi</a:t>
            </a:r>
            <a:r>
              <a:rPr lang="en-US" sz="2800" b="1" dirty="0"/>
              <a:t> </a:t>
            </a: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/>
              <a:t>Daireleri</a:t>
            </a:r>
            <a:r>
              <a:rPr lang="en-US" sz="2800" b="1" dirty="0"/>
              <a:t> </a:t>
            </a:r>
            <a:r>
              <a:rPr lang="en-US" sz="2800" b="1" err="1"/>
              <a:t>Bilgi</a:t>
            </a:r>
            <a:r>
              <a:rPr lang="en-US" sz="2800" b="1"/>
              <a:t> </a:t>
            </a:r>
            <a:r>
              <a:rPr lang="en-US" sz="2800" b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nöbetçi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err="1"/>
              <a:t>bilgi</a:t>
            </a:r>
            <a:r>
              <a:rPr lang="en-US" sz="2800"/>
              <a:t> </a:t>
            </a:r>
            <a:r>
              <a:rPr lang="en-US" sz="2800" smtClean="0"/>
              <a:t>girişi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/>
              <a:t>,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 smtClean="0"/>
              <a:t>nöbetçi</a:t>
            </a:r>
            <a:r>
              <a:rPr lang="tr-TR" sz="2800" dirty="0" smtClean="0"/>
              <a:t>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 smtClean="0"/>
              <a:t>tanımlanmasının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nn-NO" sz="2800" b="1" dirty="0"/>
              <a:t>Tevzi </a:t>
            </a:r>
            <a:r>
              <a:rPr lang="nn-NO" sz="2800" b="1"/>
              <a:t>Sorgulama </a:t>
            </a:r>
            <a:r>
              <a:rPr lang="nn-NO" sz="2800" b="1" smtClean="0"/>
              <a:t>işlemleri </a:t>
            </a:r>
            <a:r>
              <a:rPr lang="nn-NO" sz="2800" b="1" dirty="0"/>
              <a:t>Alt Alt Modülü</a:t>
            </a:r>
          </a:p>
          <a:p>
            <a:pPr marL="0" indent="0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err="1"/>
              <a:t>sorgulama</a:t>
            </a:r>
            <a:r>
              <a:rPr lang="en-US" sz="2800"/>
              <a:t> </a:t>
            </a:r>
            <a:r>
              <a:rPr lang="en-US" sz="2800" smtClean="0"/>
              <a:t>işlemleri</a:t>
            </a:r>
            <a:r>
              <a:rPr lang="en-US" sz="2800" dirty="0"/>
              <a:t>, </a:t>
            </a:r>
            <a:r>
              <a:rPr lang="en-US" sz="2800" err="1"/>
              <a:t>tevzi</a:t>
            </a:r>
            <a:r>
              <a:rPr lang="en-US" sz="2800"/>
              <a:t> </a:t>
            </a:r>
            <a:r>
              <a:rPr lang="en-US" sz="2800" smtClean="0"/>
              <a:t>işlemleri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sorgulanmasını</a:t>
            </a:r>
            <a:r>
              <a:rPr lang="en-US" sz="2800" dirty="0" smtClean="0"/>
              <a:t> </a:t>
            </a:r>
            <a:r>
              <a:rPr lang="en-US" sz="2800" err="1" smtClean="0"/>
              <a:t>kapsayan</a:t>
            </a:r>
            <a:r>
              <a:rPr lang="tr-TR" sz="2800"/>
              <a:t> </a:t>
            </a:r>
            <a:r>
              <a:rPr lang="en-US" sz="2800" smtClean="0"/>
              <a:t>işlemler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err="1" smtClean="0"/>
              <a:t>onların</a:t>
            </a:r>
            <a:r>
              <a:rPr lang="en-US" sz="2800" smtClean="0"/>
              <a:t> gerçekleştirildiği </a:t>
            </a:r>
            <a:r>
              <a:rPr lang="en-US" sz="2800" err="1"/>
              <a:t>ekranlardan</a:t>
            </a:r>
            <a:r>
              <a:rPr lang="en-US" sz="2800"/>
              <a:t> </a:t>
            </a:r>
            <a:r>
              <a:rPr lang="en-US" sz="2800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avukatlar</a:t>
            </a:r>
            <a:r>
              <a:rPr lang="en-US" sz="2800" dirty="0"/>
              <a:t>,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err="1"/>
              <a:t>veya</a:t>
            </a:r>
            <a:r>
              <a:rPr lang="en-US" sz="2800"/>
              <a:t> </a:t>
            </a:r>
            <a:r>
              <a:rPr lang="en-US" sz="2800" smtClean="0"/>
              <a:t>şahıslar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icra</a:t>
            </a:r>
            <a:r>
              <a:rPr lang="tr-TR" sz="2800" dirty="0"/>
              <a:t> </a:t>
            </a:r>
            <a:r>
              <a:rPr lang="en-US" sz="2800" dirty="0" err="1" smtClean="0"/>
              <a:t>dairelerine</a:t>
            </a:r>
            <a:r>
              <a:rPr lang="en-US" sz="2800" dirty="0" smtClean="0"/>
              <a:t> </a:t>
            </a:r>
            <a:r>
              <a:rPr lang="en-US" sz="2800" dirty="0" err="1"/>
              <a:t>kaç</a:t>
            </a:r>
            <a:r>
              <a:rPr lang="en-US" sz="2800" dirty="0"/>
              <a:t>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Satış işlemleri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err="1" smtClean="0"/>
              <a:t>malların</a:t>
            </a:r>
            <a:r>
              <a:rPr lang="en-US" sz="2800" smtClean="0"/>
              <a:t> satışıyla </a:t>
            </a:r>
            <a:r>
              <a:rPr lang="en-US" sz="2800" err="1"/>
              <a:t>ilgili</a:t>
            </a:r>
            <a:r>
              <a:rPr lang="en-US" sz="2800"/>
              <a:t> </a:t>
            </a:r>
            <a:r>
              <a:rPr lang="en-US" sz="2800" smtClean="0"/>
              <a:t>işlemleri </a:t>
            </a:r>
            <a:r>
              <a:rPr lang="en-US" sz="2800" dirty="0" err="1" smtClean="0"/>
              <a:t>kapsayan</a:t>
            </a:r>
            <a:r>
              <a:rPr lang="tr-TR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da-DK" sz="2800" b="1"/>
              <a:t>Genel </a:t>
            </a:r>
            <a:r>
              <a:rPr lang="da-DK" sz="2800" b="1" smtClean="0"/>
              <a:t>Satış işlemleri </a:t>
            </a:r>
            <a:r>
              <a:rPr lang="da-DK" sz="2800" b="1" dirty="0"/>
              <a:t>Alt Modülü</a:t>
            </a:r>
          </a:p>
          <a:p>
            <a:pPr marL="0" indent="0">
              <a:buNone/>
            </a:pPr>
            <a:r>
              <a:rPr lang="en-US" sz="2800" err="1"/>
              <a:t>Genel</a:t>
            </a:r>
            <a:r>
              <a:rPr lang="en-US" sz="2800"/>
              <a:t> </a:t>
            </a:r>
            <a:r>
              <a:rPr lang="en-US" sz="2800" smtClean="0"/>
              <a:t>satış işlemleri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/>
              <a:t>“</a:t>
            </a:r>
            <a:r>
              <a:rPr lang="en-US" sz="2800" smtClean="0"/>
              <a:t>Satış işlemleri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 smtClean="0"/>
              <a:t>hacizli</a:t>
            </a:r>
            <a:r>
              <a:rPr lang="tr-TR" sz="2800" dirty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/>
              <a:t>rehinli</a:t>
            </a:r>
            <a:r>
              <a:rPr lang="en-US" sz="2800" dirty="0"/>
              <a:t> </a:t>
            </a:r>
            <a:r>
              <a:rPr lang="en-US" sz="2800" err="1" smtClean="0"/>
              <a:t>malların</a:t>
            </a:r>
            <a:r>
              <a:rPr lang="en-US" sz="2800" smtClean="0"/>
              <a:t> satış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err="1"/>
              <a:t>ilgili</a:t>
            </a:r>
            <a:r>
              <a:rPr lang="en-US" sz="2800"/>
              <a:t> </a:t>
            </a:r>
            <a:r>
              <a:rPr lang="en-US" sz="2800" smtClean="0"/>
              <a:t>işlemlerinin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kaydedilmesini</a:t>
            </a:r>
            <a:r>
              <a:rPr lang="en-US" sz="2800" dirty="0"/>
              <a:t>, </a:t>
            </a:r>
            <a:r>
              <a:rPr lang="en-US" sz="2800" dirty="0" err="1"/>
              <a:t>ihale</a:t>
            </a:r>
            <a:r>
              <a:rPr lang="en-US" sz="2800" dirty="0"/>
              <a:t> </a:t>
            </a:r>
            <a:r>
              <a:rPr lang="en-US" sz="2800" dirty="0" err="1" smtClean="0"/>
              <a:t>katılımcılarının</a:t>
            </a:r>
            <a:r>
              <a:rPr lang="en-US" sz="2800" dirty="0" smtClean="0"/>
              <a:t> </a:t>
            </a:r>
            <a:r>
              <a:rPr lang="en-US" sz="2800" dirty="0" err="1"/>
              <a:t>girilmesini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err="1"/>
              <a:t>cetveli</a:t>
            </a:r>
            <a:r>
              <a:rPr lang="en-US" sz="2800"/>
              <a:t> </a:t>
            </a:r>
            <a:r>
              <a:rPr lang="en-US" sz="2800" smtClean="0"/>
              <a:t>oluşturulmasını </a:t>
            </a:r>
            <a:r>
              <a:rPr lang="en-US" sz="2800" err="1"/>
              <a:t>kapsayan</a:t>
            </a:r>
            <a:r>
              <a:rPr lang="en-US" sz="2800"/>
              <a:t> </a:t>
            </a:r>
            <a:r>
              <a:rPr lang="en-US" sz="2800" smtClean="0"/>
              <a:t>işlemler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err="1" smtClean="0"/>
              <a:t>onların</a:t>
            </a:r>
            <a:r>
              <a:rPr lang="tr-TR" sz="2800" smtClean="0"/>
              <a:t> </a:t>
            </a:r>
            <a:r>
              <a:rPr lang="en-US" sz="2800" smtClean="0"/>
              <a:t>gerçekleştirildiği </a:t>
            </a:r>
            <a:r>
              <a:rPr lang="en-US" sz="2800" err="1"/>
              <a:t>ekranlardan</a:t>
            </a:r>
            <a:r>
              <a:rPr lang="en-US" sz="2800"/>
              <a:t> </a:t>
            </a:r>
            <a:r>
              <a:rPr lang="en-US" sz="2800" smtClean="0"/>
              <a:t>oluşmaktadır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1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Avukatların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kurumların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Çalıştıkları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Dairelerinin</a:t>
            </a:r>
            <a:r>
              <a:rPr lang="tr-TR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çalıştıkları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kurumların</a:t>
            </a:r>
            <a:r>
              <a:rPr lang="en-US" sz="2800" dirty="0"/>
              <a:t>, </a:t>
            </a:r>
            <a:r>
              <a:rPr lang="en-US" sz="2800" dirty="0" err="1"/>
              <a:t>kotaya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periyoda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çalıştığının</a:t>
            </a:r>
            <a:r>
              <a:rPr lang="tr-TR" sz="2800" dirty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/>
              <a:t>Dairelerine</a:t>
            </a:r>
            <a:r>
              <a:rPr lang="en-US" sz="2800" b="1" dirty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işlemlerinin</a:t>
            </a:r>
            <a:r>
              <a:rPr lang="tr-TR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dairelerine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kriter</a:t>
            </a:r>
            <a:r>
              <a:rPr lang="en-US" sz="2800" dirty="0"/>
              <a:t> </a:t>
            </a:r>
            <a:r>
              <a:rPr lang="en-US" sz="2800" dirty="0" err="1" smtClean="0"/>
              <a:t>bilgiler</a:t>
            </a:r>
            <a:r>
              <a:rPr lang="tr-TR" sz="2800" dirty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dairlerine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96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Adliye</a:t>
            </a:r>
            <a:r>
              <a:rPr lang="en-US" sz="2800" b="1" dirty="0"/>
              <a:t> </a:t>
            </a:r>
            <a:r>
              <a:rPr lang="en-US" sz="2800" b="1" dirty="0" err="1" smtClean="0"/>
              <a:t>Bazında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Avukatların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Çalışacakları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Dairelerinin</a:t>
            </a:r>
            <a:r>
              <a:rPr lang="tr-TR" sz="2800" b="1" dirty="0"/>
              <a:t>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Yöntemlerinin</a:t>
            </a:r>
            <a:r>
              <a:rPr lang="en-US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çalışacakları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yöntemlerinin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daireleriyle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tevzi</a:t>
            </a:r>
            <a:r>
              <a:rPr lang="tr-TR" sz="2800" dirty="0" smtClean="0"/>
              <a:t> </a:t>
            </a:r>
            <a:r>
              <a:rPr lang="en-US" sz="2800" dirty="0" smtClean="0"/>
              <a:t>tipi </a:t>
            </a:r>
            <a:r>
              <a:rPr lang="en-US" sz="2800" dirty="0"/>
              <a:t>(</a:t>
            </a:r>
            <a:r>
              <a:rPr lang="en-US" sz="2800" dirty="0" err="1"/>
              <a:t>kota</a:t>
            </a:r>
            <a:r>
              <a:rPr lang="en-US" sz="2800" dirty="0"/>
              <a:t>, </a:t>
            </a:r>
            <a:r>
              <a:rPr lang="en-US" sz="2800" dirty="0" err="1"/>
              <a:t>periyot</a:t>
            </a:r>
            <a:r>
              <a:rPr lang="en-US" sz="2800" dirty="0"/>
              <a:t>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çalışacaklarının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 smtClean="0"/>
              <a:t>Talimatların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talimatların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gerçekleştirilen</a:t>
            </a:r>
            <a:r>
              <a:rPr lang="en-US" sz="2800" dirty="0" smtClean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/>
              <a:t>,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kriter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89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biriminde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rapor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/>
              <a:t>Dairelerinden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r>
              <a:rPr lang="en-US" sz="2800" b="1" dirty="0" smtClean="0"/>
              <a:t> </a:t>
            </a:r>
            <a:r>
              <a:rPr lang="en-US" sz="2800" b="1" dirty="0" err="1"/>
              <a:t>Edilen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Bilgilerinin</a:t>
            </a:r>
            <a:r>
              <a:rPr lang="tr-TR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dairelerinden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daireleri</a:t>
            </a:r>
            <a:r>
              <a:rPr lang="tr-TR" sz="2800" dirty="0"/>
              <a:t> </a:t>
            </a:r>
            <a:r>
              <a:rPr lang="en-US" sz="2800" dirty="0" err="1" smtClean="0"/>
              <a:t>menüsünde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açma</a:t>
            </a:r>
            <a:r>
              <a:rPr lang="tr-TR" sz="2800" dirty="0" smtClean="0"/>
              <a:t> </a:t>
            </a:r>
            <a:r>
              <a:rPr lang="en-US" sz="2800" dirty="0" err="1" smtClean="0"/>
              <a:t>süreci</a:t>
            </a:r>
            <a:r>
              <a:rPr lang="en-US" sz="2800" dirty="0" smtClean="0"/>
              <a:t> </a:t>
            </a:r>
            <a:r>
              <a:rPr lang="en-US" sz="2800" dirty="0" err="1"/>
              <a:t>bitirilen</a:t>
            </a:r>
            <a:r>
              <a:rPr lang="en-US" sz="2800" dirty="0"/>
              <a:t> </a:t>
            </a:r>
            <a:r>
              <a:rPr lang="en-US" sz="2800" dirty="0" err="1"/>
              <a:t>tevzilerin</a:t>
            </a:r>
            <a:r>
              <a:rPr lang="en-US" sz="2800" dirty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işas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dairesinin</a:t>
            </a:r>
            <a:r>
              <a:rPr lang="en-US" sz="2800" dirty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mahkemelerinin</a:t>
            </a:r>
            <a:r>
              <a:rPr lang="en-US" sz="2800" dirty="0"/>
              <a:t> </a:t>
            </a:r>
            <a:r>
              <a:rPr lang="en-US" sz="2800" dirty="0" err="1" smtClean="0"/>
              <a:t>ilamlarının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infazı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yürüten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itibarıyla</a:t>
            </a:r>
            <a:r>
              <a:rPr lang="en-US" sz="2800" dirty="0" smtClean="0"/>
              <a:t> </a:t>
            </a:r>
            <a:r>
              <a:rPr lang="en-US" sz="2800" dirty="0" err="1"/>
              <a:t>mahkemelerin</a:t>
            </a:r>
            <a:r>
              <a:rPr lang="en-US" sz="2800" dirty="0"/>
              <a:t> </a:t>
            </a:r>
            <a:r>
              <a:rPr lang="en-US" sz="2800" dirty="0" err="1" smtClean="0"/>
              <a:t>verdiği</a:t>
            </a:r>
            <a:r>
              <a:rPr lang="en-US" sz="2800" dirty="0" smtClean="0"/>
              <a:t>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tr-TR" sz="2800" dirty="0"/>
              <a:t>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tedbiri</a:t>
            </a:r>
            <a:r>
              <a:rPr lang="en-US" sz="2800" dirty="0"/>
              <a:t> </a:t>
            </a:r>
            <a:r>
              <a:rPr lang="en-US" sz="2800" dirty="0" err="1" smtClean="0"/>
              <a:t>kararlarının</a:t>
            </a:r>
            <a:r>
              <a:rPr lang="en-US" sz="2800" dirty="0" smtClean="0"/>
              <a:t> </a:t>
            </a:r>
            <a:r>
              <a:rPr lang="en-US" sz="2800" dirty="0" err="1"/>
              <a:t>yani</a:t>
            </a:r>
            <a:r>
              <a:rPr lang="en-US" sz="2800" dirty="0"/>
              <a:t> </a:t>
            </a:r>
            <a:r>
              <a:rPr lang="en-US" sz="2800" dirty="0" err="1"/>
              <a:t>görevi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işas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idare</a:t>
            </a:r>
            <a:r>
              <a:rPr lang="en-US" sz="2800" b="1" dirty="0" smtClean="0"/>
              <a:t> </a:t>
            </a:r>
            <a:r>
              <a:rPr lang="en-US" sz="2800" b="1" dirty="0" err="1"/>
              <a:t>Memur</a:t>
            </a:r>
            <a:r>
              <a:rPr lang="en-US" sz="2800" b="1" dirty="0"/>
              <a:t> </a:t>
            </a:r>
            <a:r>
              <a:rPr lang="en-US" sz="2800" b="1" dirty="0" err="1" smtClean="0"/>
              <a:t>Adayları</a:t>
            </a:r>
            <a:r>
              <a:rPr lang="en-US" sz="2800" b="1" dirty="0" smtClean="0"/>
              <a:t> </a:t>
            </a:r>
            <a:r>
              <a:rPr lang="en-US" sz="2800" b="1" dirty="0" err="1"/>
              <a:t>Seçim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 smtClean="0"/>
              <a:t>adayları</a:t>
            </a:r>
            <a:r>
              <a:rPr lang="en-US" sz="2800" dirty="0" smtClean="0"/>
              <a:t> </a:t>
            </a:r>
            <a:r>
              <a:rPr lang="en-US" sz="2800" dirty="0" err="1"/>
              <a:t>seçim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/>
              <a:t>aday</a:t>
            </a:r>
            <a:r>
              <a:rPr lang="en-US" sz="2800" dirty="0"/>
              <a:t> </a:t>
            </a:r>
            <a:r>
              <a:rPr lang="en-US" sz="2800" dirty="0" err="1" smtClean="0"/>
              <a:t>adaylarının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bunların</a:t>
            </a:r>
            <a:r>
              <a:rPr lang="en-US" sz="2800" dirty="0" smtClean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 smtClean="0"/>
              <a:t>adayı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 smtClean="0"/>
              <a:t>sıfatı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79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işasın Kapatılması </a:t>
            </a:r>
            <a:r>
              <a:rPr lang="pt-BR" sz="2800" b="1" dirty="0"/>
              <a:t>veya </a:t>
            </a:r>
            <a:r>
              <a:rPr lang="pt-BR" sz="2800" b="1" dirty="0" smtClean="0"/>
              <a:t>Kaldırılmasının Bildirilmesi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Yazısının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pt-BR" sz="2800" dirty="0" smtClean="0"/>
              <a:t>işasın kapatılması </a:t>
            </a:r>
            <a:r>
              <a:rPr lang="pt-BR" sz="2800" dirty="0"/>
              <a:t>veya </a:t>
            </a:r>
            <a:r>
              <a:rPr lang="pt-BR" sz="2800" dirty="0" smtClean="0"/>
              <a:t>kaldırılmasının </a:t>
            </a:r>
            <a:r>
              <a:rPr lang="pt-BR" sz="2800" dirty="0"/>
              <a:t>bildirilmesi </a:t>
            </a:r>
            <a:r>
              <a:rPr lang="pt-BR" sz="2800" dirty="0" smtClean="0"/>
              <a:t>yazısının hazırlanması ekranı,</a:t>
            </a:r>
            <a:r>
              <a:rPr lang="tr-TR" sz="2800" dirty="0" smtClean="0"/>
              <a:t>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işasın</a:t>
            </a:r>
            <a:r>
              <a:rPr lang="en-US" sz="2800" dirty="0" smtClean="0"/>
              <a:t> </a:t>
            </a:r>
            <a:r>
              <a:rPr lang="en-US" sz="2800" dirty="0" err="1"/>
              <a:t>haber</a:t>
            </a:r>
            <a:r>
              <a:rPr lang="en-US" sz="2800" dirty="0"/>
              <a:t> </a:t>
            </a:r>
            <a:r>
              <a:rPr lang="en-US" sz="2800" dirty="0" err="1" smtClean="0"/>
              <a:t>verildiği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müşis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)</a:t>
            </a:r>
            <a:r>
              <a:rPr lang="tr-TR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istendiği</a:t>
            </a:r>
            <a:r>
              <a:rPr lang="en-US" sz="2800" dirty="0" smtClean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 smtClean="0"/>
              <a:t>işasın</a:t>
            </a:r>
            <a:r>
              <a:rPr lang="en-US" sz="2800" dirty="0" smtClean="0"/>
              <a:t> </a:t>
            </a:r>
            <a:r>
              <a:rPr lang="en-US" sz="2800" dirty="0" err="1" smtClean="0"/>
              <a:t>bittiğine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(</a:t>
            </a:r>
            <a:r>
              <a:rPr lang="en-US" sz="2800" dirty="0" err="1" smtClean="0"/>
              <a:t>Örneğin</a:t>
            </a:r>
            <a:r>
              <a:rPr lang="en-US" sz="2800" dirty="0"/>
              <a:t>, </a:t>
            </a:r>
            <a:r>
              <a:rPr lang="en-US" sz="2800" dirty="0" err="1"/>
              <a:t>Bankalar</a:t>
            </a:r>
            <a:r>
              <a:rPr lang="en-US" sz="2800" dirty="0"/>
              <a:t> </a:t>
            </a:r>
            <a:r>
              <a:rPr lang="en-US" sz="2800" dirty="0" err="1" smtClean="0"/>
              <a:t>Birliği</a:t>
            </a:r>
            <a:r>
              <a:rPr lang="en-US" sz="2800" dirty="0"/>
              <a:t>, </a:t>
            </a:r>
            <a:r>
              <a:rPr lang="en-US" sz="2800" dirty="0" err="1" smtClean="0"/>
              <a:t>iMKB</a:t>
            </a:r>
            <a:r>
              <a:rPr lang="en-US" sz="2800" dirty="0"/>
              <a:t>, </a:t>
            </a:r>
            <a:r>
              <a:rPr lang="en-US" sz="2800" dirty="0" smtClean="0"/>
              <a:t>Basın </a:t>
            </a:r>
            <a:r>
              <a:rPr lang="en-US" sz="2800" dirty="0" err="1" smtClean="0"/>
              <a:t>ilan</a:t>
            </a:r>
            <a:r>
              <a:rPr lang="en-US" sz="2800" dirty="0" smtClean="0"/>
              <a:t> </a:t>
            </a:r>
            <a:r>
              <a:rPr lang="en-US" sz="2800" dirty="0" err="1"/>
              <a:t>Kurumu</a:t>
            </a:r>
            <a:r>
              <a:rPr lang="en-US" sz="2800" dirty="0" smtClean="0"/>
              <a:t>)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işas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Kararının</a:t>
            </a:r>
            <a:r>
              <a:rPr lang="en-US" sz="2800" b="1" dirty="0" smtClean="0"/>
              <a:t> </a:t>
            </a:r>
            <a:r>
              <a:rPr lang="en-US" sz="2800" b="1" dirty="0" err="1"/>
              <a:t>Bildirilmesi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gerekli</a:t>
            </a:r>
            <a:r>
              <a:rPr lang="tr-TR" sz="2800" dirty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98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Tasfiye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Sisteme</a:t>
            </a:r>
            <a:r>
              <a:rPr lang="en-US" sz="2800" b="1" dirty="0"/>
              <a:t> </a:t>
            </a:r>
            <a:r>
              <a:rPr lang="en-US" sz="2800" b="1" dirty="0" err="1" smtClean="0"/>
              <a:t>Aktarılması</a:t>
            </a:r>
            <a:endParaRPr lang="en-US" sz="2800" b="1" dirty="0"/>
          </a:p>
          <a:p>
            <a:pPr marL="0" indent="0" algn="just">
              <a:buNone/>
            </a:pPr>
            <a:r>
              <a:rPr lang="sv-SE" sz="2800" dirty="0" smtClean="0"/>
              <a:t>Tasfiye kararının hazırlanması </a:t>
            </a:r>
            <a:r>
              <a:rPr lang="sv-SE" sz="2800" dirty="0"/>
              <a:t>ve sisteme </a:t>
            </a:r>
            <a:r>
              <a:rPr lang="sv-SE" sz="2800" dirty="0" smtClean="0"/>
              <a:t>aktarılması ekranı, işas işlemleri sırasında</a:t>
            </a:r>
            <a:r>
              <a:rPr lang="tr-TR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Tasfiye</a:t>
            </a:r>
            <a:r>
              <a:rPr lang="en-US" sz="2800" dirty="0" smtClean="0"/>
              <a:t> </a:t>
            </a:r>
            <a:r>
              <a:rPr lang="en-US" sz="2800" dirty="0" err="1"/>
              <a:t>yönteminin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Tasfiye</a:t>
            </a:r>
            <a:r>
              <a:rPr lang="en-US" sz="2800" dirty="0" smtClean="0"/>
              <a:t> </a:t>
            </a:r>
            <a:r>
              <a:rPr lang="en-US" sz="2800" dirty="0" err="1"/>
              <a:t>yöntemi</a:t>
            </a:r>
            <a:r>
              <a:rPr lang="en-US" sz="2800" dirty="0"/>
              <a:t>, </a:t>
            </a:r>
            <a:r>
              <a:rPr lang="en-US" sz="2800" dirty="0" err="1" smtClean="0"/>
              <a:t>Tasfiyenin</a:t>
            </a:r>
            <a:r>
              <a:rPr lang="en-US" sz="2800" dirty="0" smtClean="0"/>
              <a:t> </a:t>
            </a:r>
            <a:r>
              <a:rPr lang="en-US" sz="2800" dirty="0" err="1"/>
              <a:t>tatili</a:t>
            </a:r>
            <a:r>
              <a:rPr lang="en-US" sz="2800" dirty="0"/>
              <a:t>, </a:t>
            </a:r>
            <a:r>
              <a:rPr lang="en-US" sz="2800" dirty="0" err="1"/>
              <a:t>basit</a:t>
            </a:r>
            <a:r>
              <a:rPr lang="en-US" sz="2800" dirty="0"/>
              <a:t> </a:t>
            </a:r>
            <a:r>
              <a:rPr lang="en-US" sz="2800" dirty="0" err="1" smtClean="0"/>
              <a:t>Tasfiye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tr-TR" sz="2800" dirty="0" smtClean="0"/>
              <a:t> </a:t>
            </a:r>
            <a:r>
              <a:rPr lang="en-US" sz="2800" dirty="0" smtClean="0"/>
              <a:t>normal </a:t>
            </a:r>
            <a:r>
              <a:rPr lang="en-US" sz="2800" dirty="0" err="1" smtClean="0"/>
              <a:t>Tasfiye</a:t>
            </a:r>
            <a:r>
              <a:rPr lang="en-US" sz="2800" dirty="0" smtClean="0"/>
              <a:t> </a:t>
            </a:r>
            <a:r>
              <a:rPr lang="en-US" sz="2800" dirty="0" err="1"/>
              <a:t>seçeneklerinden</a:t>
            </a:r>
            <a:r>
              <a:rPr lang="en-US" sz="2800" dirty="0"/>
              <a:t> </a:t>
            </a:r>
            <a:r>
              <a:rPr lang="en-US" sz="2800" dirty="0" err="1"/>
              <a:t>biri</a:t>
            </a:r>
            <a:r>
              <a:rPr lang="en-US" sz="2800" dirty="0"/>
              <a:t> </a:t>
            </a:r>
            <a:r>
              <a:rPr lang="en-US" sz="2800" dirty="0" err="1"/>
              <a:t>olabilir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işas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Memurları</a:t>
            </a:r>
            <a:r>
              <a:rPr lang="en-US" sz="2800" b="1" dirty="0" smtClean="0"/>
              <a:t> </a:t>
            </a:r>
            <a:r>
              <a:rPr lang="en-US" sz="2800" b="1" dirty="0" err="1"/>
              <a:t>Seçim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memurları</a:t>
            </a:r>
            <a:r>
              <a:rPr lang="en-US" sz="2800" dirty="0" smtClean="0"/>
              <a:t> </a:t>
            </a:r>
            <a:r>
              <a:rPr lang="en-US" sz="2800" dirty="0" err="1"/>
              <a:t>seçim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 smtClean="0"/>
              <a:t>adaylarının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4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şas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Memurları</a:t>
            </a:r>
            <a:r>
              <a:rPr lang="en-US" sz="2800" b="1" dirty="0" smtClean="0"/>
              <a:t> </a:t>
            </a:r>
            <a:r>
              <a:rPr lang="en-US" sz="2800" b="1" dirty="0" err="1"/>
              <a:t>Bildirim</a:t>
            </a:r>
            <a:r>
              <a:rPr lang="en-US" sz="2800" b="1" dirty="0"/>
              <a:t> </a:t>
            </a:r>
            <a:r>
              <a:rPr lang="en-US" sz="2800" b="1" dirty="0" err="1" smtClean="0"/>
              <a:t>Yazıları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memurları</a:t>
            </a:r>
            <a:r>
              <a:rPr lang="en-US" sz="2800" dirty="0" smtClean="0"/>
              <a:t> </a:t>
            </a:r>
            <a:r>
              <a:rPr lang="en-US" sz="2800" dirty="0" err="1"/>
              <a:t>bildirim</a:t>
            </a:r>
            <a:r>
              <a:rPr lang="en-US" sz="2800" dirty="0"/>
              <a:t> </a:t>
            </a:r>
            <a:r>
              <a:rPr lang="en-US" sz="2800" dirty="0" err="1" smtClean="0"/>
              <a:t>yazılarının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işas</a:t>
            </a:r>
            <a:r>
              <a:rPr lang="tr-TR" sz="2800" dirty="0"/>
              <a:t> </a:t>
            </a: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 smtClean="0"/>
              <a:t>memurları</a:t>
            </a:r>
            <a:r>
              <a:rPr lang="en-US" sz="2800" dirty="0" smtClean="0"/>
              <a:t> </a:t>
            </a:r>
            <a:r>
              <a:rPr lang="en-US" sz="2800" dirty="0" err="1"/>
              <a:t>belirlendikten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memurların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 smtClean="0"/>
              <a:t>bildirilmek</a:t>
            </a:r>
            <a:r>
              <a:rPr lang="tr-TR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isteme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tr-TR" sz="2800" dirty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,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incelenmek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tr-TR" sz="2800" dirty="0"/>
              <a:t>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 smtClean="0"/>
              <a:t>ekranlara</a:t>
            </a:r>
            <a:r>
              <a:rPr lang="tr-TR" sz="2800" dirty="0"/>
              <a:t> </a:t>
            </a:r>
            <a:r>
              <a:rPr lang="en-US" sz="2800" dirty="0" err="1" smtClean="0"/>
              <a:t>sahip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5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Kapatılarak</a:t>
            </a:r>
            <a:r>
              <a:rPr lang="en-US" sz="2800" b="1" dirty="0" smtClean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 smtClean="0"/>
              <a:t>ilişiği</a:t>
            </a:r>
            <a:r>
              <a:rPr lang="tr-TR" sz="2800" dirty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/>
              <a:t>Geçici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geçici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incelenmek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smtClean="0"/>
              <a:t>Ba</a:t>
            </a:r>
            <a:r>
              <a:rPr lang="tr-TR" sz="2800" b="1" dirty="0"/>
              <a:t>ş</a:t>
            </a:r>
            <a:r>
              <a:rPr lang="en-US" sz="2800" b="1" dirty="0" err="1" smtClean="0"/>
              <a:t>ka</a:t>
            </a:r>
            <a:r>
              <a:rPr lang="en-US" sz="2800" b="1" dirty="0" smtClean="0"/>
              <a:t> </a:t>
            </a:r>
            <a:r>
              <a:rPr lang="en-US" sz="2800" b="1" dirty="0" err="1"/>
              <a:t>Birimden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isteme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err="1"/>
              <a:t>B</a:t>
            </a:r>
            <a:r>
              <a:rPr lang="en-US" sz="2800" dirty="0" err="1" smtClean="0"/>
              <a:t>aşka</a:t>
            </a:r>
            <a:r>
              <a:rPr lang="en-US" sz="2800" dirty="0" smtClean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birimdeki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incelenmek</a:t>
            </a:r>
            <a:r>
              <a:rPr lang="tr-TR" sz="2800" dirty="0"/>
              <a:t> </a:t>
            </a:r>
            <a:r>
              <a:rPr lang="en-US" sz="2800" dirty="0" err="1" smtClean="0"/>
              <a:t>üzere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 smtClean="0"/>
              <a:t>istendiği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5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/>
              <a:t>Gönderilen</a:t>
            </a:r>
            <a:r>
              <a:rPr lang="en-US" sz="2800" b="1" dirty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</a:t>
            </a:r>
            <a:r>
              <a:rPr lang="en-US" sz="2800" b="1" dirty="0"/>
              <a:t>Geri </a:t>
            </a:r>
            <a:r>
              <a:rPr lang="en-US" sz="2800" b="1" dirty="0" err="1" smtClean="0"/>
              <a:t>isteme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geri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istenmesi</a:t>
            </a:r>
            <a:r>
              <a:rPr lang="tr-TR" sz="2800" dirty="0" smtClean="0"/>
              <a:t> </a:t>
            </a:r>
            <a:r>
              <a:rPr lang="sv-SE" sz="2800" dirty="0" smtClean="0"/>
              <a:t>için </a:t>
            </a:r>
            <a:r>
              <a:rPr lang="sv-SE" sz="2800" dirty="0"/>
              <a:t>ilgili </a:t>
            </a:r>
            <a:r>
              <a:rPr lang="sv-SE" sz="2800" dirty="0" smtClean="0"/>
              <a:t>yazıların hazırlandığı ekrandır</a:t>
            </a:r>
            <a:r>
              <a:rPr lang="sv-SE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bilirkişilerle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gerçekleştirileceği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içermektedir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Zimmet</a:t>
            </a:r>
            <a:r>
              <a:rPr lang="en-US" sz="2800" b="1" dirty="0"/>
              <a:t> </a:t>
            </a:r>
            <a:r>
              <a:rPr lang="en-US" sz="2800" b="1" dirty="0" err="1" smtClean="0"/>
              <a:t>Kıymetli</a:t>
            </a:r>
            <a:r>
              <a:rPr lang="en-US" sz="2800" b="1" dirty="0" smtClean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değerli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tr-TR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 smtClean="0"/>
              <a:t>eşyanın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tutulması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61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Kıymetli</a:t>
            </a:r>
            <a:r>
              <a:rPr lang="en-US" sz="2800" b="1" dirty="0" smtClean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Değerli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Eşyaların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iadesinin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değerli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eşyaların</a:t>
            </a:r>
            <a:r>
              <a:rPr lang="en-US" sz="2800" dirty="0" smtClean="0"/>
              <a:t> </a:t>
            </a:r>
            <a:r>
              <a:rPr lang="en-US" sz="2800" dirty="0" err="1"/>
              <a:t>iadesinin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muhafaza</a:t>
            </a:r>
            <a:r>
              <a:rPr lang="tr-TR" sz="2800" dirty="0"/>
              <a:t> </a:t>
            </a:r>
            <a:r>
              <a:rPr lang="nb-NO" sz="2800" dirty="0" smtClean="0"/>
              <a:t>edilen kıymetli </a:t>
            </a:r>
            <a:r>
              <a:rPr lang="nb-NO" sz="2800" dirty="0"/>
              <a:t>evrak ve </a:t>
            </a:r>
            <a:r>
              <a:rPr lang="nb-NO" sz="2800" dirty="0" smtClean="0"/>
              <a:t>değerli eşyaların </a:t>
            </a:r>
            <a:r>
              <a:rPr lang="nb-NO" sz="2800" dirty="0"/>
              <a:t>iadesinin </a:t>
            </a:r>
            <a:r>
              <a:rPr lang="nb-NO" sz="2800" dirty="0" smtClean="0"/>
              <a:t>yapıldığı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Kıymetli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Eşya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Kayıt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/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muhafaza</a:t>
            </a:r>
            <a:r>
              <a:rPr lang="tr-TR" sz="2800" dirty="0" smtClean="0"/>
              <a:t> </a:t>
            </a:r>
            <a:r>
              <a:rPr lang="en-US" sz="2800" dirty="0" err="1" smtClean="0"/>
              <a:t>edilecek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değerli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ihale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Katılımcısı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ihale</a:t>
            </a:r>
            <a:r>
              <a:rPr lang="en-US" sz="2800" dirty="0" smtClean="0"/>
              <a:t> </a:t>
            </a:r>
            <a:r>
              <a:rPr lang="en-US" sz="2800" dirty="0" err="1" smtClean="0"/>
              <a:t>katılımcısı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err="1" smtClean="0"/>
              <a:t>dosyasında</a:t>
            </a:r>
            <a:r>
              <a:rPr lang="en-US" sz="2800" smtClean="0"/>
              <a:t> satışı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mallar</a:t>
            </a:r>
            <a:r>
              <a:rPr lang="tr-TR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ihaleye</a:t>
            </a:r>
            <a:r>
              <a:rPr lang="en-US" sz="2800" dirty="0"/>
              <a:t> </a:t>
            </a:r>
            <a:r>
              <a:rPr lang="en-US" sz="2800" err="1" smtClean="0"/>
              <a:t>katılan</a:t>
            </a:r>
            <a:r>
              <a:rPr lang="en-US" sz="2800" smtClean="0"/>
              <a:t> kişi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b="1" smtClean="0"/>
              <a:t>Satış </a:t>
            </a:r>
            <a:r>
              <a:rPr lang="en-US" sz="2800" b="1" dirty="0" err="1" smtClean="0"/>
              <a:t>Kararının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r>
              <a:rPr lang="en-US" sz="2800" b="1" dirty="0" smtClean="0"/>
              <a:t> </a:t>
            </a:r>
            <a:r>
              <a:rPr lang="en-US" sz="2800" b="1" err="1"/>
              <a:t>ve</a:t>
            </a:r>
            <a:r>
              <a:rPr lang="en-US" sz="2800" b="1"/>
              <a:t> </a:t>
            </a:r>
            <a:r>
              <a:rPr lang="en-US" sz="2800" b="1" smtClean="0"/>
              <a:t>Satış </a:t>
            </a:r>
            <a:r>
              <a:rPr lang="en-US" sz="2800" b="1" dirty="0" err="1" smtClean="0"/>
              <a:t>için</a:t>
            </a:r>
            <a:r>
              <a:rPr lang="en-US" sz="2800" b="1" dirty="0" smtClean="0"/>
              <a:t> </a:t>
            </a:r>
            <a:r>
              <a:rPr lang="en-US" sz="2800" b="1" dirty="0" err="1"/>
              <a:t>Yer</a:t>
            </a:r>
            <a:r>
              <a:rPr lang="en-US" sz="2800" b="1" dirty="0"/>
              <a:t>, </a:t>
            </a:r>
            <a:r>
              <a:rPr lang="en-US" sz="2800" b="1" dirty="0" err="1"/>
              <a:t>Gün</a:t>
            </a:r>
            <a:r>
              <a:rPr lang="en-US" sz="2800" b="1" dirty="0"/>
              <a:t>, </a:t>
            </a:r>
            <a:r>
              <a:rPr lang="en-US" sz="2800" b="1" dirty="0" err="1" smtClean="0"/>
              <a:t>Saat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Belirlenmesi</a:t>
            </a:r>
            <a:endParaRPr lang="en-US" sz="2800" b="1" dirty="0"/>
          </a:p>
          <a:p>
            <a:r>
              <a:rPr lang="en-US" sz="2800" smtClean="0"/>
              <a:t>Satış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err="1"/>
              <a:t>ve</a:t>
            </a:r>
            <a:r>
              <a:rPr lang="en-US" sz="2800"/>
              <a:t> </a:t>
            </a:r>
            <a:r>
              <a:rPr lang="en-US" sz="2800" smtClean="0"/>
              <a:t>satış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, </a:t>
            </a:r>
            <a:r>
              <a:rPr lang="en-US" sz="2800" dirty="0" err="1"/>
              <a:t>gün</a:t>
            </a:r>
            <a:r>
              <a:rPr lang="en-US" sz="2800" dirty="0"/>
              <a:t>,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smtClean="0"/>
              <a:t>, satışı</a:t>
            </a:r>
            <a:endParaRPr lang="en-US" sz="2800" dirty="0"/>
          </a:p>
          <a:p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/>
              <a:t>; </a:t>
            </a:r>
            <a:r>
              <a:rPr lang="en-US" sz="2800" smtClean="0"/>
              <a:t>satış </a:t>
            </a:r>
            <a:r>
              <a:rPr lang="en-US" sz="2800" err="1" smtClean="0"/>
              <a:t>kararının</a:t>
            </a:r>
            <a:r>
              <a:rPr lang="en-US" sz="2800" smtClean="0"/>
              <a:t> satış </a:t>
            </a:r>
            <a:r>
              <a:rPr lang="en-US" sz="2800" dirty="0" err="1" smtClean="0"/>
              <a:t>ilanının</a:t>
            </a:r>
            <a:r>
              <a:rPr lang="en-US" sz="2800" dirty="0" smtClean="0"/>
              <a:t> </a:t>
            </a:r>
            <a:r>
              <a:rPr lang="en-US" sz="2800" err="1"/>
              <a:t>ve</a:t>
            </a:r>
            <a:r>
              <a:rPr lang="en-US" sz="2800"/>
              <a:t> </a:t>
            </a:r>
            <a:r>
              <a:rPr lang="en-US" sz="2800" smtClean="0"/>
              <a:t>şartnamesinin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, </a:t>
            </a:r>
            <a:r>
              <a:rPr lang="en-US" sz="2800" dirty="0" err="1"/>
              <a:t>ihale</a:t>
            </a:r>
            <a:endParaRPr lang="en-US" sz="2800" dirty="0"/>
          </a:p>
          <a:p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5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Devir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Devir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 smtClean="0"/>
              <a:t>sonunda</a:t>
            </a:r>
            <a:r>
              <a:rPr lang="tr-TR" sz="2800" dirty="0"/>
              <a:t> </a:t>
            </a:r>
            <a:r>
              <a:rPr lang="en-US" sz="2800" dirty="0" err="1" smtClean="0"/>
              <a:t>devreden</a:t>
            </a:r>
            <a:r>
              <a:rPr lang="en-US" sz="2800" dirty="0" smtClean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, </a:t>
            </a: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Devir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devir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/>
              <a:t>halen</a:t>
            </a:r>
            <a:r>
              <a:rPr lang="en-US" sz="2800" dirty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derdest</a:t>
            </a:r>
            <a:r>
              <a:rPr lang="en-US" sz="2800" dirty="0"/>
              <a:t>)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tr-TR" sz="2800" dirty="0" smtClean="0"/>
              <a:t> </a:t>
            </a:r>
            <a:r>
              <a:rPr lang="en-US" sz="2800" dirty="0" smtClean="0"/>
              <a:t>n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alınmasında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(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yı</a:t>
            </a:r>
            <a:r>
              <a:rPr lang="es-ES" sz="2800" dirty="0" err="1" smtClean="0"/>
              <a:t>lı</a:t>
            </a:r>
            <a:r>
              <a:rPr lang="es-ES" sz="2800" dirty="0" smtClean="0"/>
              <a:t>, </a:t>
            </a:r>
            <a:r>
              <a:rPr lang="es-ES" sz="2800" dirty="0" err="1"/>
              <a:t>dosya</a:t>
            </a:r>
            <a:r>
              <a:rPr lang="es-ES" sz="2800" dirty="0"/>
              <a:t> no, vs.) </a:t>
            </a:r>
            <a:r>
              <a:rPr lang="es-ES" sz="2800" dirty="0" err="1"/>
              <a:t>bu</a:t>
            </a:r>
            <a:r>
              <a:rPr lang="es-ES" sz="2800" dirty="0"/>
              <a:t> </a:t>
            </a:r>
            <a:r>
              <a:rPr lang="es-ES" sz="2800" dirty="0" err="1"/>
              <a:t>ekrana</a:t>
            </a:r>
            <a:r>
              <a:rPr lang="es-ES" sz="2800" dirty="0"/>
              <a:t> </a:t>
            </a:r>
            <a:r>
              <a:rPr lang="es-ES" sz="2800" dirty="0" err="1" smtClean="0"/>
              <a:t>yazılması</a:t>
            </a:r>
            <a:r>
              <a:rPr lang="es-ES" sz="2800" dirty="0" smtClean="0"/>
              <a:t> </a:t>
            </a:r>
            <a:r>
              <a:rPr lang="es-ES" sz="2800" dirty="0" err="1"/>
              <a:t>ile</a:t>
            </a:r>
            <a:r>
              <a:rPr lang="es-ES" sz="2800" dirty="0"/>
              <a:t> </a:t>
            </a:r>
            <a:r>
              <a:rPr lang="es-ES" sz="2800" dirty="0" err="1"/>
              <a:t>sisteme</a:t>
            </a:r>
            <a:r>
              <a:rPr lang="es-ES" sz="2800" dirty="0"/>
              <a:t> </a:t>
            </a:r>
            <a:r>
              <a:rPr lang="es-ES" sz="2800" dirty="0" err="1" smtClean="0"/>
              <a:t>boş</a:t>
            </a:r>
            <a:r>
              <a:rPr lang="es-ES" sz="2800" dirty="0" smtClean="0"/>
              <a:t> </a:t>
            </a:r>
            <a:r>
              <a:rPr lang="es-ES" sz="2800" dirty="0" err="1"/>
              <a:t>dosya</a:t>
            </a:r>
            <a:r>
              <a:rPr lang="es-ES" sz="2800" dirty="0"/>
              <a:t> </a:t>
            </a:r>
            <a:r>
              <a:rPr lang="es-ES" sz="2800" dirty="0" err="1" smtClean="0"/>
              <a:t>açık</a:t>
            </a:r>
            <a:r>
              <a:rPr lang="es-ES" sz="2800" dirty="0" smtClean="0"/>
              <a:t> </a:t>
            </a:r>
            <a:r>
              <a:rPr lang="es-ES" sz="2800" dirty="0" err="1"/>
              <a:t>olarak</a:t>
            </a:r>
            <a:r>
              <a:rPr lang="es-ES" sz="2800" dirty="0"/>
              <a:t> </a:t>
            </a:r>
            <a:r>
              <a:rPr lang="es-ES" sz="2800" dirty="0" err="1" smtClean="0"/>
              <a:t>açılır</a:t>
            </a:r>
            <a:r>
              <a:rPr lang="es-E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43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tr-TR" b="1" smtClean="0"/>
              <a:t>İŞ</a:t>
            </a:r>
            <a:r>
              <a:rPr lang="en-US" b="1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Kapalı</a:t>
            </a:r>
            <a:r>
              <a:rPr lang="en-US" sz="2800" b="1" dirty="0" smtClean="0"/>
              <a:t> </a:t>
            </a:r>
            <a:r>
              <a:rPr lang="en-US" sz="2800" b="1" dirty="0" err="1"/>
              <a:t>Devir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/>
              <a:t>devir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 smtClean="0"/>
              <a:t>yıl</a:t>
            </a:r>
            <a:r>
              <a:rPr lang="en-US" sz="2800" dirty="0" smtClean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 smtClean="0"/>
              <a:t>kapanmı</a:t>
            </a:r>
            <a:r>
              <a:rPr lang="sv-SE" sz="2800" dirty="0" smtClean="0"/>
              <a:t>ş dosyaların </a:t>
            </a:r>
            <a:r>
              <a:rPr lang="sv-SE" sz="2800" dirty="0"/>
              <a:t>sisteme </a:t>
            </a:r>
            <a:r>
              <a:rPr lang="sv-SE" sz="2800" dirty="0" smtClean="0"/>
              <a:t>alınmasında kullanılan ekrandır</a:t>
            </a:r>
            <a:r>
              <a:rPr lang="sv-SE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/>
              <a:t>Devir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Sisteme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devir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 smtClean="0"/>
              <a:t>yılsonunda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</a:t>
            </a:r>
            <a:r>
              <a:rPr lang="tr-TR" sz="2800" dirty="0"/>
              <a:t>l</a:t>
            </a:r>
            <a:r>
              <a:rPr lang="en-US" sz="2800" dirty="0" smtClean="0"/>
              <a:t>an </a:t>
            </a:r>
            <a:r>
              <a:rPr lang="en-US" sz="2800" dirty="0" err="1"/>
              <a:t>kasadaki</a:t>
            </a:r>
            <a:r>
              <a:rPr lang="en-US" sz="2800" dirty="0"/>
              <a:t> </a:t>
            </a:r>
            <a:r>
              <a:rPr lang="en-US" sz="2800" dirty="0" err="1" smtClean="0"/>
              <a:t>tahsilâtların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kullanılır</a:t>
            </a:r>
            <a:r>
              <a:rPr lang="en-US" sz="2800" dirty="0"/>
              <a:t>.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 smtClean="0"/>
              <a:t>olan</a:t>
            </a:r>
            <a:r>
              <a:rPr lang="tr-TR" sz="2800" dirty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 smtClean="0"/>
              <a:t>ilişkilendirir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yok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içinde</a:t>
            </a:r>
            <a:r>
              <a:rPr lang="tr-TR" sz="2800" dirty="0" smtClean="0"/>
              <a:t> </a:t>
            </a:r>
            <a:r>
              <a:rPr lang="en-US" sz="2800" dirty="0" err="1" smtClean="0"/>
              <a:t>tahsilât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45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Tanımlar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/>
              <a:t> </a:t>
            </a:r>
            <a:r>
              <a:rPr lang="en-US" sz="2800" dirty="0" err="1" smtClean="0"/>
              <a:t>kullanılacak</a:t>
            </a:r>
            <a:r>
              <a:rPr lang="en-US" sz="2800" dirty="0"/>
              <a:t>, </a:t>
            </a:r>
            <a:r>
              <a:rPr lang="en-US" sz="2800" dirty="0" err="1" smtClean="0"/>
              <a:t>tanımlı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güncellenebildiği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Kalemleri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kalemleri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girilmesini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4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kodlu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alanların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r>
              <a:rPr lang="en-US" sz="2800" b="1" dirty="0"/>
              <a:t>, </a:t>
            </a:r>
            <a:r>
              <a:rPr lang="en-US" sz="2800" b="1" dirty="0" err="1"/>
              <a:t>Silme</a:t>
            </a:r>
            <a:r>
              <a:rPr lang="en-US" sz="2800" b="1" dirty="0"/>
              <a:t>,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, </a:t>
            </a:r>
            <a:r>
              <a:rPr lang="en-US" sz="2800" dirty="0" err="1"/>
              <a:t>silme</a:t>
            </a:r>
            <a:r>
              <a:rPr lang="en-US" sz="2800" dirty="0"/>
              <a:t>,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kodlu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kullanı</a:t>
            </a:r>
            <a:r>
              <a:rPr lang="tr-TR" sz="2800" dirty="0"/>
              <a:t> 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alanları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tanımlandıktan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belirlenmesi</a:t>
            </a:r>
            <a:r>
              <a:rPr lang="tr-TR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değişmesi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gerektiğinde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güncellemelerin</a:t>
            </a:r>
            <a:r>
              <a:rPr lang="tr-TR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5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tiraz</a:t>
            </a:r>
            <a:r>
              <a:rPr lang="en-US" sz="2800" b="1" dirty="0" smtClean="0"/>
              <a:t> </a:t>
            </a:r>
            <a:r>
              <a:rPr lang="en-US" sz="2800" b="1" dirty="0" err="1"/>
              <a:t>Edilebilecek</a:t>
            </a:r>
            <a:r>
              <a:rPr lang="en-US" sz="2800" b="1" dirty="0"/>
              <a:t> </a:t>
            </a:r>
            <a:r>
              <a:rPr lang="en-US" sz="2800" b="1" dirty="0" err="1" smtClean="0"/>
              <a:t>Tebliğ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Evrakları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err="1"/>
              <a:t>İ</a:t>
            </a:r>
            <a:r>
              <a:rPr lang="en-US" sz="2800" dirty="0" err="1" smtClean="0"/>
              <a:t>tiraz</a:t>
            </a:r>
            <a:r>
              <a:rPr lang="en-US" sz="2800" dirty="0" smtClean="0"/>
              <a:t> </a:t>
            </a:r>
            <a:r>
              <a:rPr lang="en-US" sz="2800" dirty="0" err="1"/>
              <a:t>edilebilecek</a:t>
            </a:r>
            <a:r>
              <a:rPr lang="en-US" sz="2800" dirty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dairelerine</a:t>
            </a:r>
            <a:r>
              <a:rPr lang="en-US" sz="2800" dirty="0"/>
              <a:t> </a:t>
            </a:r>
            <a:r>
              <a:rPr lang="en-US" sz="2800" dirty="0" err="1" smtClean="0"/>
              <a:t>itirazı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</a:t>
            </a:r>
            <a:r>
              <a:rPr lang="en-US" sz="2800" dirty="0" err="1" smtClean="0"/>
              <a:t>belgelerin</a:t>
            </a:r>
            <a:r>
              <a:rPr lang="tr-TR" sz="2800" dirty="0"/>
              <a:t> </a:t>
            </a:r>
            <a:r>
              <a:rPr lang="en-US" sz="2800" dirty="0" err="1" smtClean="0"/>
              <a:t>itiraz</a:t>
            </a:r>
            <a:r>
              <a:rPr lang="en-US" sz="2800" dirty="0" smtClean="0"/>
              <a:t> </a:t>
            </a:r>
            <a:r>
              <a:rPr lang="en-US" sz="2800" dirty="0" err="1"/>
              <a:t>süreleri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süreleri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cra</a:t>
            </a:r>
            <a:r>
              <a:rPr lang="en-US" sz="2800" b="1" dirty="0" smtClean="0"/>
              <a:t> </a:t>
            </a:r>
            <a:r>
              <a:rPr lang="en-US" sz="2800" b="1" dirty="0" err="1"/>
              <a:t>Kodlu</a:t>
            </a:r>
            <a:r>
              <a:rPr lang="en-US" sz="2800" b="1" dirty="0"/>
              <a:t> </a:t>
            </a:r>
            <a:r>
              <a:rPr lang="en-US" sz="2800" b="1" dirty="0" err="1"/>
              <a:t>Bilgiler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err="1"/>
              <a:t>İ</a:t>
            </a:r>
            <a:r>
              <a:rPr lang="en-US" sz="2800" dirty="0" err="1" smtClean="0"/>
              <a:t>cra</a:t>
            </a:r>
            <a:r>
              <a:rPr lang="en-US" sz="2800" dirty="0" smtClean="0"/>
              <a:t> </a:t>
            </a:r>
            <a:r>
              <a:rPr lang="en-US" sz="2800" dirty="0" err="1"/>
              <a:t>kodlu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 smtClean="0"/>
              <a:t>düğmelerinde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görüntülenen</a:t>
            </a:r>
            <a:r>
              <a:rPr lang="tr-TR" sz="2800" dirty="0"/>
              <a:t> </a:t>
            </a:r>
            <a:r>
              <a:rPr lang="en-US" sz="2800" dirty="0" err="1" smtClean="0"/>
              <a:t>değerlerin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Mezat</a:t>
            </a:r>
            <a:r>
              <a:rPr lang="en-US" sz="2800" b="1" dirty="0"/>
              <a:t> </a:t>
            </a:r>
            <a:r>
              <a:rPr lang="en-US" sz="2800" b="1" dirty="0" err="1"/>
              <a:t>Salonu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Mezat</a:t>
            </a:r>
            <a:r>
              <a:rPr lang="en-US" sz="2800" dirty="0"/>
              <a:t> </a:t>
            </a:r>
            <a:r>
              <a:rPr lang="en-US" sz="2800" dirty="0" err="1"/>
              <a:t>salonu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mezat</a:t>
            </a:r>
            <a:r>
              <a:rPr lang="en-US" sz="2800" dirty="0"/>
              <a:t> </a:t>
            </a:r>
            <a:r>
              <a:rPr lang="en-US" sz="2800" dirty="0" err="1"/>
              <a:t>salonu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,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65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Yed</a:t>
            </a:r>
            <a:r>
              <a:rPr lang="en-US" sz="2800" b="1" dirty="0"/>
              <a:t>-i </a:t>
            </a:r>
            <a:r>
              <a:rPr lang="en-US" sz="2800" b="1" dirty="0" err="1"/>
              <a:t>Emin</a:t>
            </a:r>
            <a:r>
              <a:rPr lang="en-US" sz="2800" b="1" dirty="0"/>
              <a:t> </a:t>
            </a:r>
            <a:r>
              <a:rPr lang="en-US" sz="2800" b="1" dirty="0" err="1"/>
              <a:t>Depo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</a:t>
            </a:r>
            <a:r>
              <a:rPr lang="en-US" sz="2800" dirty="0"/>
              <a:t> </a:t>
            </a:r>
            <a:r>
              <a:rPr lang="en-US" sz="2800" dirty="0" err="1"/>
              <a:t>depo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Faiz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tarihlerdeki</a:t>
            </a:r>
            <a:r>
              <a:rPr lang="en-US" sz="2800" dirty="0"/>
              <a:t> </a:t>
            </a:r>
            <a:r>
              <a:rPr lang="en-US" sz="2800" dirty="0" err="1" smtClean="0"/>
              <a:t>belirlenmiş</a:t>
            </a:r>
            <a:r>
              <a:rPr lang="en-US" sz="2800" dirty="0" smtClean="0"/>
              <a:t> </a:t>
            </a:r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 smtClean="0"/>
              <a:t>oranının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 smtClean="0"/>
              <a:t>Kayıt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/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bu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bilgilerde</a:t>
            </a:r>
            <a:r>
              <a:rPr lang="en-US" sz="2800" dirty="0" smtClean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yapabilmek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20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Döviz</a:t>
            </a:r>
            <a:r>
              <a:rPr lang="en-US" sz="2800" b="1" dirty="0"/>
              <a:t> </a:t>
            </a:r>
            <a:r>
              <a:rPr lang="en-US" sz="2800" b="1" dirty="0" err="1"/>
              <a:t>Kur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</a:t>
            </a:r>
            <a:r>
              <a:rPr lang="en-US" sz="2800" b="1" dirty="0"/>
              <a:t> </a:t>
            </a:r>
            <a:r>
              <a:rPr lang="en-US" sz="2800" b="1" dirty="0" err="1"/>
              <a:t>Kod</a:t>
            </a:r>
            <a:r>
              <a:rPr lang="en-US" sz="2800" b="1" dirty="0"/>
              <a:t> </a:t>
            </a:r>
            <a:r>
              <a:rPr lang="en-US" sz="2800" b="1" dirty="0" err="1"/>
              <a:t>Türleri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tanımlanan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alacak</a:t>
            </a:r>
            <a:r>
              <a:rPr lang="tr-TR" sz="2800" dirty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ekranlarda</a:t>
            </a:r>
            <a:r>
              <a:rPr lang="en-US" sz="2800" dirty="0"/>
              <a:t> </a:t>
            </a:r>
            <a:r>
              <a:rPr lang="en-US" sz="2800" dirty="0" err="1"/>
              <a:t>listelenen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35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Raporlar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defter </a:t>
            </a:r>
            <a:r>
              <a:rPr lang="en-US" sz="2800" dirty="0" err="1" smtClean="0"/>
              <a:t>tutulmasını</a:t>
            </a:r>
            <a:r>
              <a:rPr lang="tr-TR" sz="2800" dirty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cra</a:t>
            </a:r>
            <a:r>
              <a:rPr lang="en-US" sz="2800" b="1" dirty="0" smtClean="0"/>
              <a:t> 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dosyalarına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izale</a:t>
            </a:r>
            <a:r>
              <a:rPr lang="en-US" sz="2800" dirty="0"/>
              <a:t>-i </a:t>
            </a:r>
            <a:r>
              <a:rPr lang="en-US" sz="2800" dirty="0" err="1" smtClean="0"/>
              <a:t>şüyu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herhangi</a:t>
            </a:r>
            <a:r>
              <a:rPr lang="tr-TR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kendisinin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satılarak</a:t>
            </a:r>
            <a:r>
              <a:rPr lang="en-US" sz="2800" dirty="0" smtClean="0"/>
              <a:t> </a:t>
            </a:r>
            <a:r>
              <a:rPr lang="en-US" sz="2800" dirty="0" err="1"/>
              <a:t>bedelinin</a:t>
            </a:r>
            <a:r>
              <a:rPr lang="en-US" sz="2800" dirty="0"/>
              <a:t> </a:t>
            </a:r>
            <a:r>
              <a:rPr lang="en-US" sz="2800" dirty="0" err="1" smtClean="0"/>
              <a:t>paylaştırılması</a:t>
            </a:r>
            <a:r>
              <a:rPr lang="en-US" sz="2800" dirty="0" smtClean="0"/>
              <a:t> </a:t>
            </a:r>
            <a:r>
              <a:rPr lang="en-US" sz="2800" dirty="0" err="1"/>
              <a:t>suretiyle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mal </a:t>
            </a:r>
            <a:r>
              <a:rPr lang="en-US" sz="2800" dirty="0" err="1" smtClean="0"/>
              <a:t>üzerindeki</a:t>
            </a:r>
            <a:r>
              <a:rPr lang="tr-TR" sz="2800" dirty="0"/>
              <a:t> </a:t>
            </a:r>
            <a:r>
              <a:rPr lang="en-US" sz="2800" dirty="0" err="1" smtClean="0"/>
              <a:t>ortaklığın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paydaşlığın</a:t>
            </a:r>
            <a:r>
              <a:rPr lang="en-US" sz="2800" dirty="0"/>
              <a:t>) </a:t>
            </a:r>
            <a:r>
              <a:rPr lang="en-US" sz="2800" dirty="0" err="1"/>
              <a:t>giderilmesi</a:t>
            </a:r>
            <a:r>
              <a:rPr lang="en-US" sz="2800" dirty="0"/>
              <a:t>, </a:t>
            </a:r>
            <a:r>
              <a:rPr lang="en-US" sz="2800" dirty="0" err="1"/>
              <a:t>taksim</a:t>
            </a:r>
            <a:r>
              <a:rPr lang="en-US" sz="2800" dirty="0"/>
              <a:t>) </a:t>
            </a:r>
            <a:r>
              <a:rPr lang="en-US" sz="2800" dirty="0" err="1" smtClean="0"/>
              <a:t>dosyalarına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izale</a:t>
            </a:r>
            <a:r>
              <a:rPr lang="en-US" sz="2800" dirty="0" smtClean="0"/>
              <a:t>-i </a:t>
            </a:r>
            <a:r>
              <a:rPr lang="en-US" sz="2800" dirty="0" err="1" smtClean="0"/>
              <a:t>şüyu</a:t>
            </a:r>
            <a:r>
              <a:rPr lang="en-US" sz="2800" dirty="0" smtClean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80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cra</a:t>
            </a:r>
            <a:r>
              <a:rPr lang="en-US" sz="2800" b="1" dirty="0" smtClean="0"/>
              <a:t> </a:t>
            </a: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Defteri</a:t>
            </a:r>
            <a:endParaRPr lang="tr-TR" sz="2800" b="1" dirty="0"/>
          </a:p>
          <a:p>
            <a:pPr marL="0" indent="0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cra</a:t>
            </a:r>
            <a:r>
              <a:rPr lang="en-US" sz="2800" dirty="0" smtClean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dosyalarına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 smtClean="0"/>
              <a:t>bilgisinin</a:t>
            </a:r>
            <a:r>
              <a:rPr lang="tr-TR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cra</a:t>
            </a:r>
            <a:r>
              <a:rPr lang="en-US" sz="2800" b="1" dirty="0" smtClean="0"/>
              <a:t> </a:t>
            </a: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Hitam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r>
              <a:rPr lang="en-US" sz="2800" b="1" dirty="0"/>
              <a:t> Alma</a:t>
            </a:r>
          </a:p>
          <a:p>
            <a:pPr marL="0" indent="0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cra</a:t>
            </a:r>
            <a:r>
              <a:rPr lang="en-US" sz="2800" dirty="0" smtClean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alma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durum</a:t>
            </a:r>
            <a:r>
              <a:rPr lang="tr-TR" sz="2800" dirty="0" smtClean="0"/>
              <a:t> </a:t>
            </a:r>
            <a:r>
              <a:rPr lang="en-US" sz="2800" dirty="0" err="1" smtClean="0"/>
              <a:t>raporunu</a:t>
            </a:r>
            <a:r>
              <a:rPr lang="en-US" sz="2800" dirty="0" smtClean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it-IT" sz="2800" b="1" dirty="0" smtClean="0"/>
              <a:t>ş </a:t>
            </a:r>
            <a:r>
              <a:rPr lang="it-IT" sz="2800" b="1" dirty="0"/>
              <a:t>Cetveli </a:t>
            </a:r>
            <a:r>
              <a:rPr lang="it-IT" sz="2800" b="1" dirty="0" smtClean="0"/>
              <a:t>istatistik </a:t>
            </a:r>
            <a:r>
              <a:rPr lang="it-IT" sz="2800" b="1" dirty="0"/>
              <a:t>Raporu Alma</a:t>
            </a:r>
          </a:p>
          <a:p>
            <a:pPr marL="0" indent="0">
              <a:buNone/>
            </a:pPr>
            <a:r>
              <a:rPr lang="tr-TR" sz="2800" dirty="0" smtClean="0"/>
              <a:t>İ</a:t>
            </a:r>
            <a:r>
              <a:rPr lang="en-US" sz="2800" dirty="0" smtClean="0"/>
              <a:t>ş </a:t>
            </a:r>
            <a:r>
              <a:rPr lang="en-US" sz="2800" dirty="0" err="1"/>
              <a:t>cetveli</a:t>
            </a:r>
            <a:r>
              <a:rPr lang="en-US" sz="2800" dirty="0"/>
              <a:t>/</a:t>
            </a:r>
            <a:r>
              <a:rPr lang="en-US" sz="2800" dirty="0" err="1"/>
              <a:t>istatistik</a:t>
            </a:r>
            <a:r>
              <a:rPr lang="en-US" sz="2800" dirty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alma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yılsonu</a:t>
            </a:r>
            <a:r>
              <a:rPr lang="en-US" sz="2800" dirty="0" smtClean="0"/>
              <a:t> </a:t>
            </a:r>
            <a:r>
              <a:rPr lang="en-US" sz="2800" dirty="0" err="1"/>
              <a:t>devirleri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istatistik</a:t>
            </a:r>
            <a:r>
              <a:rPr lang="en-US" sz="2800" dirty="0" smtClean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90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SORGULAR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Sorgular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 </a:t>
            </a: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kur</a:t>
            </a:r>
            <a:r>
              <a:rPr lang="tr-TR" sz="2800" dirty="0"/>
              <a:t> </a:t>
            </a:r>
            <a:r>
              <a:rPr lang="en-US" sz="2800" dirty="0" err="1" smtClean="0"/>
              <a:t>hareketlerini</a:t>
            </a:r>
            <a:r>
              <a:rPr lang="en-US" sz="2800" dirty="0" smtClean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Döviz</a:t>
            </a:r>
            <a:r>
              <a:rPr lang="en-US" sz="2800" b="1" dirty="0"/>
              <a:t> </a:t>
            </a:r>
            <a:r>
              <a:rPr lang="en-US" sz="2800" b="1" dirty="0" err="1"/>
              <a:t>Kur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b="1" smtClean="0"/>
              <a:t>Satış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Alıcı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r>
              <a:rPr lang="en-US" sz="2800" smtClean="0"/>
              <a:t>Satış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alıcı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smtClean="0"/>
              <a:t>, satışı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ihale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endParaRPr lang="en-US" sz="2800" dirty="0"/>
          </a:p>
          <a:p>
            <a:r>
              <a:rPr lang="en-US" sz="2800" dirty="0" err="1" smtClean="0"/>
              <a:t>alıcısının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Dosyasındaki</a:t>
            </a:r>
            <a:r>
              <a:rPr lang="en-US" sz="2800" b="1" dirty="0" smtClean="0"/>
              <a:t> </a:t>
            </a:r>
            <a:r>
              <a:rPr lang="en-US" sz="2800" b="1" err="1" smtClean="0"/>
              <a:t>Malların</a:t>
            </a:r>
            <a:r>
              <a:rPr lang="en-US" sz="2800" b="1" smtClean="0"/>
              <a:t> Satış Şekline ilişkin </a:t>
            </a:r>
            <a:r>
              <a:rPr lang="en-US" sz="2800" b="1" dirty="0" err="1" smtClean="0"/>
              <a:t>Kararın</a:t>
            </a:r>
            <a:endParaRPr lang="en-US" sz="2800" b="1" dirty="0"/>
          </a:p>
          <a:p>
            <a:r>
              <a:rPr lang="en-US" sz="2800" b="1" dirty="0" err="1" smtClean="0"/>
              <a:t>Hazırlanması</a:t>
            </a:r>
            <a:endParaRPr lang="en-US" sz="2800" b="1" dirty="0"/>
          </a:p>
          <a:p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dosyasındaki</a:t>
            </a:r>
            <a:r>
              <a:rPr lang="en-US" sz="2800" dirty="0" smtClean="0"/>
              <a:t> </a:t>
            </a:r>
            <a:r>
              <a:rPr lang="en-US" sz="2800" err="1" smtClean="0"/>
              <a:t>malların</a:t>
            </a:r>
            <a:r>
              <a:rPr lang="en-US" sz="2800" smtClean="0"/>
              <a:t> satış şekline ilişkin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</a:t>
            </a:r>
            <a:endParaRPr lang="en-US" sz="2800" dirty="0"/>
          </a:p>
          <a:p>
            <a:r>
              <a:rPr lang="en-US" sz="2800" err="1"/>
              <a:t>bilgileri</a:t>
            </a:r>
            <a:r>
              <a:rPr lang="en-US" sz="2800"/>
              <a:t> </a:t>
            </a:r>
            <a:r>
              <a:rPr lang="en-US" sz="2800" smtClean="0"/>
              <a:t>girilmiş </a:t>
            </a:r>
            <a:r>
              <a:rPr lang="en-US" sz="2800" dirty="0" err="1" smtClean="0"/>
              <a:t>satılacak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err="1"/>
              <a:t>hangi</a:t>
            </a:r>
            <a:r>
              <a:rPr lang="en-US" sz="2800"/>
              <a:t> </a:t>
            </a:r>
            <a:r>
              <a:rPr lang="en-US" sz="2800" smtClean="0"/>
              <a:t>şekilde </a:t>
            </a:r>
            <a:r>
              <a:rPr lang="en-US" sz="2800" err="1" smtClean="0"/>
              <a:t>satılacağına</a:t>
            </a:r>
            <a:r>
              <a:rPr lang="en-US" sz="2800" smtClean="0"/>
              <a:t> ilişkin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endParaRPr lang="en-US" sz="2800" dirty="0"/>
          </a:p>
          <a:p>
            <a:r>
              <a:rPr lang="en-US" sz="2800" smtClean="0"/>
              <a:t>işlemlerinin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94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smtClean="0"/>
              <a:t>STEM </a:t>
            </a:r>
            <a:r>
              <a:rPr lang="tr-TR" b="1" smtClean="0"/>
              <a:t>İŞ</a:t>
            </a:r>
            <a:r>
              <a:rPr lang="en-US" b="1" smtClean="0"/>
              <a:t>LEM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tr-TR" sz="2800" dirty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Sıra</a:t>
            </a:r>
            <a:r>
              <a:rPr lang="en-US" sz="2800" b="1" dirty="0" smtClean="0"/>
              <a:t> </a:t>
            </a:r>
            <a:r>
              <a:rPr lang="en-US" sz="2800" b="1" dirty="0"/>
              <a:t>No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/>
              <a:t>no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 smtClean="0"/>
              <a:t>sistemde</a:t>
            </a:r>
            <a:r>
              <a:rPr lang="tr-TR" sz="2800" dirty="0"/>
              <a:t> </a:t>
            </a:r>
            <a:r>
              <a:rPr lang="en-US" sz="2800" dirty="0" err="1" smtClean="0"/>
              <a:t>kayıtların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Birime</a:t>
            </a:r>
            <a:r>
              <a:rPr lang="en-US" sz="2800" b="1" dirty="0"/>
              <a:t> </a:t>
            </a:r>
            <a:r>
              <a:rPr lang="en-US" sz="2800" b="1" dirty="0" err="1"/>
              <a:t>Birim</a:t>
            </a:r>
            <a:r>
              <a:rPr lang="en-US" sz="2800" b="1" dirty="0"/>
              <a:t> </a:t>
            </a:r>
            <a:r>
              <a:rPr lang="en-US" sz="2800" b="1" dirty="0" err="1"/>
              <a:t>Tür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tür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eklenecek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 smtClean="0"/>
              <a:t>tanımlanması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620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smtClean="0"/>
              <a:t>STEM </a:t>
            </a:r>
            <a:r>
              <a:rPr lang="tr-TR" b="1" smtClean="0"/>
              <a:t>İŞ</a:t>
            </a:r>
            <a:r>
              <a:rPr lang="en-US" b="1" smtClean="0"/>
              <a:t>LEM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Kelime</a:t>
            </a:r>
            <a:r>
              <a:rPr lang="en-US" sz="2800" b="1" dirty="0"/>
              <a:t> </a:t>
            </a:r>
            <a:r>
              <a:rPr lang="en-US" sz="2800" b="1" dirty="0" err="1" smtClean="0"/>
              <a:t>işlemci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 alt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düz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/>
              <a:t>yazabilme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yazdıklarını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kişisel</a:t>
            </a:r>
            <a:r>
              <a:rPr lang="en-US" sz="2800" dirty="0" smtClean="0"/>
              <a:t> </a:t>
            </a:r>
            <a:r>
              <a:rPr lang="en-US" sz="2800" dirty="0" err="1"/>
              <a:t>bilgisayara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editörüdür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Serti</a:t>
            </a:r>
            <a:r>
              <a:rPr lang="tr-TR" sz="2800" b="1" dirty="0" smtClean="0"/>
              <a:t>fi</a:t>
            </a:r>
            <a:r>
              <a:rPr lang="en-US" sz="2800" b="1" dirty="0" err="1" smtClean="0"/>
              <a:t>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istek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Sertifikaya</a:t>
            </a:r>
            <a:r>
              <a:rPr lang="en-US" sz="2800" dirty="0" smtClean="0"/>
              <a:t> </a:t>
            </a:r>
            <a:r>
              <a:rPr lang="en-US" sz="2800" dirty="0" err="1" smtClean="0"/>
              <a:t>sayısal</a:t>
            </a:r>
            <a:r>
              <a:rPr lang="en-US" sz="2800" dirty="0" smtClean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atmak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938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smtClean="0"/>
              <a:t>STEM </a:t>
            </a:r>
            <a:r>
              <a:rPr lang="tr-TR" b="1" smtClean="0"/>
              <a:t>İŞ</a:t>
            </a:r>
            <a:r>
              <a:rPr lang="en-US" b="1" smtClean="0"/>
              <a:t>LEM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 smtClean="0"/>
              <a:t>Serti</a:t>
            </a:r>
            <a:r>
              <a:rPr lang="tr-TR" sz="2800" b="1" dirty="0" smtClean="0"/>
              <a:t>fi</a:t>
            </a:r>
            <a:r>
              <a:rPr lang="en-US" sz="2800" b="1" dirty="0" err="1" smtClean="0"/>
              <a:t>ka</a:t>
            </a:r>
            <a:r>
              <a:rPr lang="en-US" sz="2800" b="1" dirty="0" smtClean="0"/>
              <a:t> </a:t>
            </a:r>
            <a:r>
              <a:rPr lang="en-US" sz="2800" b="1" dirty="0" err="1"/>
              <a:t>Yükleme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kayı</a:t>
            </a:r>
            <a:r>
              <a:rPr lang="en-US" sz="2800" dirty="0" smtClean="0"/>
              <a:t> </a:t>
            </a:r>
            <a:r>
              <a:rPr lang="en-US" sz="2800" dirty="0" err="1" smtClean="0"/>
              <a:t>akıllı</a:t>
            </a:r>
            <a:r>
              <a:rPr lang="en-US" sz="2800" dirty="0" smtClean="0"/>
              <a:t> </a:t>
            </a:r>
            <a:r>
              <a:rPr lang="en-US" sz="2800" dirty="0" err="1"/>
              <a:t>karta</a:t>
            </a:r>
            <a:r>
              <a:rPr lang="en-US" sz="2800" dirty="0"/>
              <a:t> </a:t>
            </a:r>
            <a:r>
              <a:rPr lang="en-US" sz="2800" dirty="0" err="1"/>
              <a:t>yüklememizi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Anahtar</a:t>
            </a:r>
            <a:r>
              <a:rPr lang="en-US" sz="2800" b="1" dirty="0"/>
              <a:t> </a:t>
            </a:r>
            <a:r>
              <a:rPr lang="en-US" sz="2800" b="1" dirty="0" err="1" smtClean="0"/>
              <a:t>Aktarım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Anahtar</a:t>
            </a:r>
            <a:r>
              <a:rPr lang="en-US" sz="2800" dirty="0"/>
              <a:t> </a:t>
            </a:r>
            <a:r>
              <a:rPr lang="en-US" sz="2800" dirty="0" err="1" smtClean="0"/>
              <a:t>aktarım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 smtClean="0"/>
              <a:t>çalışmakta</a:t>
            </a:r>
            <a:r>
              <a:rPr lang="tr-TR" sz="2800" dirty="0" smtClean="0"/>
              <a:t> </a:t>
            </a:r>
            <a:r>
              <a:rPr lang="en-US" sz="2800" dirty="0" err="1" smtClean="0"/>
              <a:t>olduğunuz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yüklü</a:t>
            </a:r>
            <a:r>
              <a:rPr lang="tr-TR" sz="2800" dirty="0"/>
              <a:t> </a:t>
            </a:r>
            <a:r>
              <a:rPr lang="en-US" sz="2800" dirty="0" err="1" smtClean="0"/>
              <a:t>bulunan</a:t>
            </a:r>
            <a:r>
              <a:rPr lang="en-US" sz="2800" dirty="0" smtClean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 smtClean="0"/>
              <a:t>anahtarlarınızı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taşımak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dışarı</a:t>
            </a:r>
            <a:r>
              <a:rPr lang="en-US" sz="2800" dirty="0" smtClean="0"/>
              <a:t> </a:t>
            </a:r>
            <a:r>
              <a:rPr lang="en-US" sz="2800" dirty="0" err="1"/>
              <a:t>verebilir</a:t>
            </a:r>
            <a:r>
              <a:rPr lang="en-US" sz="2800" dirty="0"/>
              <a:t> </a:t>
            </a:r>
            <a:r>
              <a:rPr lang="en-US" sz="2800" dirty="0" err="1" smtClean="0"/>
              <a:t>veya</a:t>
            </a:r>
            <a:r>
              <a:rPr lang="tr-TR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dışarı</a:t>
            </a:r>
            <a:r>
              <a:rPr lang="en-US" sz="2800" dirty="0" smtClean="0"/>
              <a:t> </a:t>
            </a:r>
            <a:r>
              <a:rPr lang="en-US" sz="2800" dirty="0" err="1" smtClean="0"/>
              <a:t>vermiş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olduğunuz</a:t>
            </a:r>
            <a:r>
              <a:rPr lang="en-US" sz="2800" dirty="0" smtClean="0"/>
              <a:t> </a:t>
            </a:r>
            <a:r>
              <a:rPr lang="en-US" sz="2800" dirty="0" err="1" smtClean="0"/>
              <a:t>anahtarlarınızı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de </a:t>
            </a:r>
            <a:r>
              <a:rPr lang="en-US" sz="2800" dirty="0" err="1" smtClean="0"/>
              <a:t>kullanabilmek</a:t>
            </a:r>
            <a:r>
              <a:rPr lang="tr-TR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anahtarları</a:t>
            </a:r>
            <a:r>
              <a:rPr lang="en-US" sz="2800" dirty="0" smtClean="0"/>
              <a:t> </a:t>
            </a:r>
            <a:r>
              <a:rPr lang="en-US" sz="2800" dirty="0" err="1"/>
              <a:t>içeri</a:t>
            </a:r>
            <a:r>
              <a:rPr lang="en-US" sz="2800" dirty="0"/>
              <a:t> </a:t>
            </a:r>
            <a:r>
              <a:rPr lang="en-US" sz="2800" dirty="0" err="1" smtClean="0"/>
              <a:t>alabilirsiniz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imzalama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“e-</a:t>
            </a:r>
            <a:r>
              <a:rPr lang="en-US" sz="2800" dirty="0" err="1"/>
              <a:t>imza</a:t>
            </a:r>
            <a:r>
              <a:rPr lang="en-US" sz="2800" dirty="0"/>
              <a:t>”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err="1" smtClean="0"/>
              <a:t>çıktıktan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imzalamak</a:t>
            </a:r>
            <a:r>
              <a:rPr lang="tr-TR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864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smtClean="0"/>
              <a:t>STEM </a:t>
            </a:r>
            <a:r>
              <a:rPr lang="tr-TR" b="1" smtClean="0"/>
              <a:t>İŞ</a:t>
            </a:r>
            <a:r>
              <a:rPr lang="en-US" b="1" smtClean="0"/>
              <a:t>LEM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başkaları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için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Şifreleme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müdürlüğü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/>
              <a:t>yetkisi</a:t>
            </a:r>
            <a:r>
              <a:rPr lang="en-US" sz="2800" dirty="0"/>
              <a:t> </a:t>
            </a:r>
            <a:r>
              <a:rPr lang="en-US" sz="2800" dirty="0" err="1" smtClean="0"/>
              <a:t>çerçevesinde</a:t>
            </a:r>
            <a:r>
              <a:rPr lang="tr-TR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kullanıcılar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görmesini</a:t>
            </a:r>
            <a:r>
              <a:rPr lang="en-US" sz="2800" dirty="0"/>
              <a:t> </a:t>
            </a:r>
            <a:r>
              <a:rPr lang="en-US" sz="2800" dirty="0" err="1"/>
              <a:t>engellemek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seçerek</a:t>
            </a:r>
            <a:r>
              <a:rPr lang="en-US" sz="2800" dirty="0"/>
              <a:t> </a:t>
            </a:r>
            <a:r>
              <a:rPr lang="en-US" sz="2800" dirty="0" err="1" smtClean="0"/>
              <a:t>şifre</a:t>
            </a:r>
            <a:r>
              <a:rPr lang="en-US" sz="2800" dirty="0" smtClean="0"/>
              <a:t> </a:t>
            </a:r>
            <a:r>
              <a:rPr lang="en-US" sz="2800" dirty="0" err="1"/>
              <a:t>koyabilen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imza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Doğrulama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“e-</a:t>
            </a:r>
            <a:r>
              <a:rPr lang="en-US" sz="2800" dirty="0" err="1"/>
              <a:t>imza</a:t>
            </a:r>
            <a:r>
              <a:rPr lang="en-US" sz="2800" dirty="0"/>
              <a:t>”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err="1" smtClean="0"/>
              <a:t>çıktıktan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imzalandıktan</a:t>
            </a:r>
            <a:r>
              <a:rPr lang="tr-TR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 smtClean="0"/>
              <a:t>doğrulama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Şablon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Özelleştirme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Şablon</a:t>
            </a:r>
            <a:r>
              <a:rPr lang="en-US" sz="2800" dirty="0" smtClean="0"/>
              <a:t> </a:t>
            </a:r>
            <a:r>
              <a:rPr lang="en-US" sz="2800" dirty="0" err="1" smtClean="0"/>
              <a:t>özelleştirme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şablonları</a:t>
            </a:r>
            <a:r>
              <a:rPr lang="en-US" sz="2800" dirty="0" smtClean="0"/>
              <a:t> </a:t>
            </a:r>
            <a:r>
              <a:rPr lang="en-US" sz="2800" dirty="0" err="1" smtClean="0"/>
              <a:t>isteğe</a:t>
            </a:r>
            <a:r>
              <a:rPr lang="tr-TR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/>
              <a:t>düzenleme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Sıra</a:t>
            </a:r>
            <a:r>
              <a:rPr lang="en-US" sz="2800" b="1" dirty="0" smtClean="0"/>
              <a:t> </a:t>
            </a:r>
            <a:r>
              <a:rPr lang="en-US" sz="2800" b="1" err="1"/>
              <a:t>Cetvelinin</a:t>
            </a:r>
            <a:r>
              <a:rPr lang="en-US" sz="2800" b="1"/>
              <a:t> </a:t>
            </a:r>
            <a:r>
              <a:rPr lang="en-US" sz="2800" b="1" smtClean="0"/>
              <a:t>Oluşturulması</a:t>
            </a:r>
            <a:endParaRPr lang="en-US" sz="2800" b="1" dirty="0"/>
          </a:p>
          <a:p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err="1"/>
              <a:t>cetvelinin</a:t>
            </a:r>
            <a:r>
              <a:rPr lang="en-US" sz="2800"/>
              <a:t> </a:t>
            </a:r>
            <a:r>
              <a:rPr lang="en-US" sz="2800" smtClean="0"/>
              <a:t>oluşturulması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satı-</a:t>
            </a:r>
            <a:endParaRPr lang="en-US" sz="2800" dirty="0"/>
          </a:p>
          <a:p>
            <a:r>
              <a:rPr lang="en-US" sz="2800" smtClean="0"/>
              <a:t>şından </a:t>
            </a:r>
            <a:r>
              <a:rPr lang="en-US" sz="2800" dirty="0" err="1"/>
              <a:t>elde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tutarın</a:t>
            </a:r>
            <a:r>
              <a:rPr lang="en-US" sz="2800" dirty="0" smtClean="0"/>
              <a:t> </a:t>
            </a:r>
            <a:r>
              <a:rPr lang="en-US" sz="2800" dirty="0" err="1" smtClean="0"/>
              <a:t>dağıtılması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err="1"/>
              <a:t>cetvelinin</a:t>
            </a:r>
            <a:r>
              <a:rPr lang="en-US" sz="2800"/>
              <a:t> </a:t>
            </a:r>
            <a:r>
              <a:rPr lang="en-US" sz="2800" smtClean="0"/>
              <a:t>oluşturulduğu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b="1" dirty="0" err="1" smtClean="0"/>
              <a:t>Sıra</a:t>
            </a:r>
            <a:r>
              <a:rPr lang="en-US" sz="2800" b="1" dirty="0" smtClean="0"/>
              <a:t> </a:t>
            </a:r>
            <a:r>
              <a:rPr lang="en-US" sz="2800" b="1" dirty="0" err="1"/>
              <a:t>Cetvelinin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/>
              <a:t>cetvelinin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hâkimliğinden</a:t>
            </a:r>
            <a:r>
              <a:rPr lang="en-US" sz="2800" dirty="0" smtClean="0"/>
              <a:t> </a:t>
            </a:r>
            <a:r>
              <a:rPr lang="en-US" sz="2800" err="1"/>
              <a:t>gelen</a:t>
            </a:r>
            <a:r>
              <a:rPr lang="en-US" sz="2800"/>
              <a:t> </a:t>
            </a:r>
            <a:r>
              <a:rPr lang="en-US" sz="2800" smtClean="0"/>
              <a:t>kesinleşmiş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/>
              <a:t>cetveline</a:t>
            </a:r>
            <a:endParaRPr lang="en-US" sz="2800" dirty="0"/>
          </a:p>
          <a:p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/>
              <a:t>eski</a:t>
            </a:r>
            <a:r>
              <a:rPr lang="en-US" sz="2800" dirty="0"/>
              <a:t>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/>
              <a:t>cetvelinin</a:t>
            </a:r>
            <a:r>
              <a:rPr lang="en-US" sz="2800" dirty="0"/>
              <a:t> </a:t>
            </a:r>
            <a:r>
              <a:rPr lang="en-US" sz="2800" dirty="0" err="1"/>
              <a:t>hükümsüz</a:t>
            </a:r>
            <a:r>
              <a:rPr lang="en-US" sz="2800" dirty="0"/>
              <a:t> </a:t>
            </a:r>
            <a:r>
              <a:rPr lang="en-US" sz="2800" dirty="0" err="1" smtClean="0"/>
              <a:t>kılınıp</a:t>
            </a:r>
            <a:r>
              <a:rPr lang="en-US" sz="2800" dirty="0" smtClean="0"/>
              <a:t> </a:t>
            </a:r>
            <a:r>
              <a:rPr lang="en-US" sz="2800" dirty="0" err="1"/>
              <a:t>yenisi</a:t>
            </a:r>
            <a:r>
              <a:rPr lang="en-US" sz="2800" dirty="0"/>
              <a:t> </a:t>
            </a:r>
            <a:r>
              <a:rPr lang="en-US" sz="2800" err="1"/>
              <a:t>ile</a:t>
            </a:r>
            <a:r>
              <a:rPr lang="en-US" sz="2800"/>
              <a:t> </a:t>
            </a:r>
            <a:r>
              <a:rPr lang="en-US" sz="2800" smtClean="0"/>
              <a:t>değiştirilmesi işlemlerinin</a:t>
            </a:r>
            <a:endParaRPr lang="en-US" sz="2800" dirty="0"/>
          </a:p>
          <a:p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7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pt-BR" sz="2800" b="1" smtClean="0"/>
              <a:t>ihalesi Kesinleşen </a:t>
            </a:r>
            <a:r>
              <a:rPr lang="pt-BR" sz="2800" b="1" dirty="0" smtClean="0"/>
              <a:t>Malın Kayıt </a:t>
            </a:r>
            <a:r>
              <a:rPr lang="pt-BR" sz="2800" b="1" dirty="0"/>
              <a:t>ve Tescil </a:t>
            </a:r>
            <a:r>
              <a:rPr lang="pt-BR" sz="2800" b="1" dirty="0" smtClean="0"/>
              <a:t>Yazısı</a:t>
            </a:r>
            <a:endParaRPr lang="pt-BR" sz="2800" b="1" dirty="0"/>
          </a:p>
          <a:p>
            <a:r>
              <a:rPr lang="en-US" sz="2800" b="1" dirty="0" err="1" smtClean="0"/>
              <a:t>Hazırlanması</a:t>
            </a:r>
            <a:endParaRPr lang="en-US" sz="2800" b="1" dirty="0"/>
          </a:p>
          <a:p>
            <a:r>
              <a:rPr lang="en-US" sz="2800" err="1" smtClean="0"/>
              <a:t>ihalesi</a:t>
            </a:r>
            <a:r>
              <a:rPr lang="en-US" sz="2800" smtClean="0"/>
              <a:t> kesinleşen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tescil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/>
              <a:t>el </a:t>
            </a:r>
            <a:r>
              <a:rPr lang="en-US" sz="2800" smtClean="0"/>
              <a:t>değiştiren </a:t>
            </a:r>
            <a:r>
              <a:rPr lang="en-US" sz="2800" dirty="0" err="1" smtClean="0"/>
              <a:t>malları</a:t>
            </a:r>
            <a:endParaRPr lang="en-US" sz="2800" dirty="0"/>
          </a:p>
          <a:p>
            <a:r>
              <a:rPr lang="en-US" sz="2800" dirty="0"/>
              <a:t>n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alıcısı</a:t>
            </a:r>
            <a:r>
              <a:rPr lang="en-US" sz="2800" dirty="0" smtClean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geçirilmesi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endParaRPr lang="en-US" sz="2800" dirty="0"/>
          </a:p>
          <a:p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b="1" dirty="0" err="1"/>
              <a:t>Vergi</a:t>
            </a:r>
            <a:r>
              <a:rPr lang="en-US" sz="2800" b="1" dirty="0"/>
              <a:t> </a:t>
            </a:r>
            <a:r>
              <a:rPr lang="en-US" sz="2800" b="1" dirty="0" err="1"/>
              <a:t>Borcunun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borcunun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smtClean="0"/>
              <a:t>, satış </a:t>
            </a:r>
            <a:r>
              <a:rPr lang="en-US" sz="2800" dirty="0" err="1"/>
              <a:t>öncesi</a:t>
            </a:r>
            <a:r>
              <a:rPr lang="en-US" sz="2800" dirty="0"/>
              <a:t>, </a:t>
            </a:r>
            <a:r>
              <a:rPr lang="en-US" sz="2800" dirty="0" err="1" smtClean="0"/>
              <a:t>satılacak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endParaRPr lang="en-US" sz="2800" dirty="0"/>
          </a:p>
          <a:p>
            <a:r>
              <a:rPr lang="en-US" sz="2800" dirty="0" err="1"/>
              <a:t>borcunun</a:t>
            </a:r>
            <a:r>
              <a:rPr lang="en-US" sz="2800" dirty="0"/>
              <a:t> </a:t>
            </a:r>
            <a:r>
              <a:rPr lang="en-US" sz="2800" err="1" smtClean="0"/>
              <a:t>girildiği</a:t>
            </a:r>
            <a:r>
              <a:rPr lang="en-US" sz="2800" smtClean="0"/>
              <a:t> işlemlerinin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 smtClean="0"/>
              <a:t>Satış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Tahsilâtının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satışı</a:t>
            </a:r>
            <a:r>
              <a:rPr lang="en-US" sz="2800" dirty="0" smtClean="0"/>
              <a:t> </a:t>
            </a:r>
            <a:r>
              <a:rPr lang="en-US" sz="2800" dirty="0" err="1" smtClean="0"/>
              <a:t>kesinleşen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tr-TR" sz="2800" dirty="0"/>
              <a:t> </a:t>
            </a:r>
            <a:r>
              <a:rPr lang="en-US" sz="2800" dirty="0" err="1" smtClean="0"/>
              <a:t>kaydedilmesinde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Satışın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Düştüğü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Yazıların</a:t>
            </a:r>
            <a:r>
              <a:rPr lang="tr-TR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Satışın</a:t>
            </a:r>
            <a:r>
              <a:rPr lang="en-US" sz="2800" dirty="0" smtClean="0"/>
              <a:t> </a:t>
            </a:r>
            <a:r>
              <a:rPr lang="en-US" sz="2800" dirty="0" err="1" smtClean="0"/>
              <a:t>düştüğü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dairesinde</a:t>
            </a:r>
            <a:r>
              <a:rPr lang="tr-TR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satışın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işlemden</a:t>
            </a:r>
            <a:r>
              <a:rPr lang="en-US" sz="2800" dirty="0" smtClean="0"/>
              <a:t> </a:t>
            </a:r>
            <a:r>
              <a:rPr lang="en-US" sz="2800" dirty="0" err="1" smtClean="0"/>
              <a:t>düştüğü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ertelendiği</a:t>
            </a:r>
            <a:r>
              <a:rPr lang="en-US" sz="2800" dirty="0" smtClean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 smtClean="0"/>
              <a:t>kullanılır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Satış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Sonrası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sonrası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satışı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hacizli</a:t>
            </a:r>
            <a:r>
              <a:rPr lang="en-US" sz="2800" dirty="0"/>
              <a:t> mal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birimlere</a:t>
            </a:r>
            <a:r>
              <a:rPr lang="tr-TR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SATI</a:t>
            </a:r>
            <a:r>
              <a:rPr lang="tr-TR" b="1" smtClean="0"/>
              <a:t>Ş İŞ</a:t>
            </a:r>
            <a:r>
              <a:rPr lang="en-US" b="1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Taşınmaz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kanalı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taşınmaz</a:t>
            </a:r>
            <a:r>
              <a:rPr lang="tr-TR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yazışmaların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modülleri</a:t>
            </a:r>
            <a:r>
              <a:rPr lang="en-US" sz="2800" dirty="0"/>
              <a:t> </a:t>
            </a:r>
            <a:r>
              <a:rPr lang="en-US" sz="2800" dirty="0" err="1"/>
              <a:t>kapsar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pt-BR" sz="2800" b="1" dirty="0"/>
              <a:t>Vergi Borcu Sorgu </a:t>
            </a:r>
            <a:r>
              <a:rPr lang="pt-BR" sz="2800" b="1" dirty="0" smtClean="0"/>
              <a:t>Yazısının Hazırlanması</a:t>
            </a:r>
            <a:endParaRPr lang="pt-BR" sz="2800" b="1" dirty="0"/>
          </a:p>
          <a:p>
            <a:pPr marL="0" indent="0" algn="just">
              <a:buNone/>
            </a:pP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borcu</a:t>
            </a:r>
            <a:r>
              <a:rPr lang="en-US" sz="2800" dirty="0"/>
              <a:t>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satılan</a:t>
            </a:r>
            <a:r>
              <a:rPr lang="en-US" sz="2800" dirty="0" smtClean="0"/>
              <a:t> </a:t>
            </a:r>
            <a:r>
              <a:rPr lang="en-US" sz="2800" dirty="0" err="1" smtClean="0"/>
              <a:t>gayrimenkulün</a:t>
            </a:r>
            <a:r>
              <a:rPr lang="tr-TR" sz="2800" dirty="0"/>
              <a:t> </a:t>
            </a:r>
            <a:r>
              <a:rPr lang="en-US" sz="2800" dirty="0" err="1" smtClean="0"/>
              <a:t>alıcısı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borcunun</a:t>
            </a:r>
            <a:r>
              <a:rPr lang="en-US" sz="2800" dirty="0"/>
              <a:t> </a:t>
            </a:r>
            <a:r>
              <a:rPr lang="en-US" sz="2800" dirty="0" err="1"/>
              <a:t>ödenmesi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/>
              <a:t>belediyeye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 smtClean="0"/>
              <a:t>borcunu</a:t>
            </a:r>
            <a:r>
              <a:rPr lang="tr-TR" sz="2800" dirty="0" smtClean="0"/>
              <a:t> </a:t>
            </a:r>
            <a:r>
              <a:rPr lang="en-US" sz="2800" dirty="0" err="1" smtClean="0"/>
              <a:t>soran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4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377141-5CBC-4B5D-BAC3-94D87C10025C}"/>
</file>

<file path=customXml/itemProps2.xml><?xml version="1.0" encoding="utf-8"?>
<ds:datastoreItem xmlns:ds="http://schemas.openxmlformats.org/officeDocument/2006/customXml" ds:itemID="{78E0FDDC-6DF0-4537-BEC2-0CCCA431D90A}"/>
</file>

<file path=customXml/itemProps3.xml><?xml version="1.0" encoding="utf-8"?>
<ds:datastoreItem xmlns:ds="http://schemas.openxmlformats.org/officeDocument/2006/customXml" ds:itemID="{58EC5FD7-11EB-455F-B61C-2DE7B14D445B}"/>
</file>

<file path=docProps/app.xml><?xml version="1.0" encoding="utf-8"?>
<Properties xmlns="http://schemas.openxmlformats.org/officeDocument/2006/extended-properties" xmlns:vt="http://schemas.openxmlformats.org/officeDocument/2006/docPropsVTypes">
  <TotalTime>7326</TotalTime>
  <Words>3548</Words>
  <Application>Microsoft Office PowerPoint</Application>
  <PresentationFormat>On-screen Show (4:3)</PresentationFormat>
  <Paragraphs>355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Ünite 17 </vt:lpstr>
      <vt:lpstr>Amaçlarımız;</vt:lpstr>
      <vt:lpstr>SATIŞ İŞLEMLERİ MODÜLÜ</vt:lpstr>
      <vt:lpstr>SATIŞ İŞLEMLERİ MODÜLÜ</vt:lpstr>
      <vt:lpstr>SATIŞ İŞLEMLERİ MODÜLÜ</vt:lpstr>
      <vt:lpstr>SATIŞ İŞLEMLERİ MODÜLÜ</vt:lpstr>
      <vt:lpstr>SATIŞ İŞLEMLERİ MODÜLÜ</vt:lpstr>
      <vt:lpstr>SATIŞ İŞLEMLERİ MODÜLÜ</vt:lpstr>
      <vt:lpstr>SATIŞ İŞLEMLERİ MODÜLÜ</vt:lpstr>
      <vt:lpstr>SATIŞ İŞLEMLERİ MODÜLÜ</vt:lpstr>
      <vt:lpstr>SATIŞ İŞLEMLERİ MODÜLÜ</vt:lpstr>
      <vt:lpstr>GENEL YAZILAR MODÜLÜ</vt:lpstr>
      <vt:lpstr>GENEL YAZILAR MODÜLÜ</vt:lpstr>
      <vt:lpstr>GENEL YAZILAR MODÜLÜ</vt:lpstr>
      <vt:lpstr>GENEL YAZILAR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TANIMLAR MODÜLÜ</vt:lpstr>
      <vt:lpstr>TANIMLAR MODÜLÜ</vt:lpstr>
      <vt:lpstr>TANIMLAR MODÜLÜ</vt:lpstr>
      <vt:lpstr>TANIMLAR MODÜLÜ</vt:lpstr>
      <vt:lpstr>TANIMLAR MODÜLÜ</vt:lpstr>
      <vt:lpstr>RAPORLAR MODÜLÜ</vt:lpstr>
      <vt:lpstr>RAPORLAR MODÜLÜ</vt:lpstr>
      <vt:lpstr>SORGULAR MODÜLÜ</vt:lpstr>
      <vt:lpstr>SİSTEM İŞLEM MODÜLÜ</vt:lpstr>
      <vt:lpstr>SİSTEM İŞLEM MODÜLÜ</vt:lpstr>
      <vt:lpstr>SİSTEM İŞLEM MODÜLÜ</vt:lpstr>
      <vt:lpstr>SİSTEM İŞLEM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381</cp:revision>
  <dcterms:created xsi:type="dcterms:W3CDTF">2016-06-07T11:14:27Z</dcterms:created>
  <dcterms:modified xsi:type="dcterms:W3CDTF">2016-12-30T07:30:42Z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