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2"/>
  </p:notesMasterIdLst>
  <p:sldIdLst>
    <p:sldId id="256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30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69" d="100"/>
          <a:sy n="69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9/13/2013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A70EA-6FBA-481D-8D34-475D39F1910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F694F-D177-4DFA-A182-1B098D41FD6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FD29F-0924-47B1-B121-FBBDE696F073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4DB21-C775-40D7-89F9-E7B9B797664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5CADD-95E9-4096-BA56-A1B5DB93125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9244F-4846-4FF6-876C-140C71353D5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90AE6-D420-42CE-8766-23775329106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D0D17-28AA-44C1-A3A5-BA3E719CCB95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E67C7-092F-4D55-AB96-D2A1A8FFEA2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8ED8F-5555-4CCE-855B-738504D882C4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9AB63-6691-47FE-B299-2F4E3BB7A11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A5D4C-CA18-4C51-9979-6AA947E37276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80F1E-64B0-4806-8F51-9DFF534217C4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895737-5A23-48C6-80F4-B4F07A4DF19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0C24D-615E-4A2B-8F00-627121DBC13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0E769-3C26-4FE6-872B-26F177444EB4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3081D-6C4F-469F-A9B4-6B128CF4B59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5D716-9F88-4ABC-BF36-787768C9DE34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52E3A-A5A9-4669-AFFC-F7A46D58BD72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DB061-69EC-4964-87E7-17F22FE2C27E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58197-B865-41AA-8FA7-886FF5B8E189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962D3-128F-4711-9808-F4D9AE52E41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73F71-6EF1-4D53-BE28-664558ED4373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60346-8976-4A55-A335-20F60498DA11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9CA88-15D7-40DA-A423-CCDE9CAE2D12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FC324-55BB-4F52-ADCE-CB456CA626C3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02643-18CE-496B-B5A7-995FB08EE09E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71A44-5BB2-4DF1-BA2B-59D5F8FD7457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D195E-A15B-4822-A3BA-0298D01DB077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6AB1A-E4F7-4748-968B-BDA7B9645733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ECF5C-4709-4C28-A9FA-1E114E02C6BA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E8836-6EB7-4E9F-BE65-4BB945EF100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34F3B-C620-4062-B2B6-4A03B4F6693C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087455-AE24-40B9-8F04-E55501C7A15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9628F-9FEF-4DAA-9AE7-B6CB2353BD1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can be also argued as follows:</a:t>
            </a:r>
          </a:p>
          <a:p>
            <a:pPr eaLnBrk="1" hangingPunct="1"/>
            <a:r>
              <a:rPr lang="en-US" smtClean="0"/>
              <a:t>    The inverse of n</a:t>
            </a:r>
            <a:r>
              <a:rPr lang="en-US" baseline="30000" smtClean="0"/>
              <a:t>d</a:t>
            </a:r>
            <a:r>
              <a:rPr lang="en-US" smtClean="0"/>
              <a:t> is n</a:t>
            </a:r>
            <a:r>
              <a:rPr lang="en-US" baseline="30000" smtClean="0"/>
              <a:t>1/d</a:t>
            </a:r>
            <a:r>
              <a:rPr lang="en-US" smtClean="0"/>
              <a:t> and to assume otherwise would suggest that a polynomial grows as fast as an exponential, which is false simply by applying l’Hopital’s rule.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7B27C-AA1E-491B-B665-5B1904D6A21B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6A688-38F7-4C2B-A71A-AF30C6DD082E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Background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Mathematical Background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Exponentials grow faster than any non-constant polynomial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any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their inverses—logarithms—grow slower than any polynomial	</a:t>
            </a:r>
          </a:p>
        </p:txBody>
      </p:sp>
      <p:sp>
        <p:nvSpPr>
          <p:cNvPr id="30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95738" y="1916113"/>
          <a:ext cx="14398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916113"/>
                        <a:ext cx="143986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924300" y="3933825"/>
          <a:ext cx="1649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6" imgW="825480" imgH="393480" progId="Equation.DSMT4">
                  <p:embed/>
                </p:oleObj>
              </mc:Choice>
              <mc:Fallback>
                <p:oleObj name="Equation" r:id="rId6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933825"/>
                        <a:ext cx="16494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6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33596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Example:</a:t>
            </a: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is strictly greater than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050" y="1557338"/>
          <a:ext cx="2233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557338"/>
                        <a:ext cx="2233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5559425" y="40767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35375" y="3382963"/>
          <a:ext cx="3508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7" imgW="241200" imgH="228600" progId="Equation.3">
                  <p:embed/>
                </p:oleObj>
              </mc:Choice>
              <mc:Fallback>
                <p:oleObj name="Equation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82963"/>
                        <a:ext cx="3508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27326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z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428875"/>
            <a:ext cx="8531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  <a:endParaRPr lang="en-US" sz="4800" smtClean="0">
              <a:latin typeface="Arial" charset="0"/>
              <a:cs typeface="Arial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grows slower but only up to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93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345238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(93.354, 4.536)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908300" y="320675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62375" y="3527425"/>
          <a:ext cx="3540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27425"/>
                        <a:ext cx="3540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36625" y="1568450"/>
          <a:ext cx="1979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7" imgW="1041120" imgH="241200" progId="Equation.DSMT4">
                  <p:embed/>
                </p:oleObj>
              </mc:Choice>
              <mc:Fallback>
                <p:oleObj name="Equation" r:id="rId7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568450"/>
                        <a:ext cx="19796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573963" y="274161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You can view this with any polynomial</a:t>
            </a:r>
          </a:p>
        </p:txBody>
      </p:sp>
      <p:pic>
        <p:nvPicPr>
          <p:cNvPr id="6148" name="Picture 4" descr="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414588"/>
            <a:ext cx="85248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55875" y="2565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79838" y="2997200"/>
          <a:ext cx="3508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97200"/>
                        <a:ext cx="3508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7" name="Oval 6"/>
          <p:cNvSpPr/>
          <p:nvPr/>
        </p:nvSpPr>
        <p:spPr>
          <a:xfrm>
            <a:off x="7380288" y="253523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372225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(5503.66, 8.61)</a:t>
            </a:r>
          </a:p>
        </p:txBody>
      </p:sp>
    </p:spTree>
    <p:extLst>
      <p:ext uri="{BB962C8B-B14F-4D97-AF65-F5344CB8AC3E}">
        <p14:creationId xmlns:p14="http://schemas.microsoft.com/office/powerpoint/2010/main" val="25337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have compared logarithms and polynomials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How about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versus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versus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have seen the formula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All logarithms are scalar multiples of each others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635375" y="3284538"/>
          <a:ext cx="1944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1002960" imgH="419040" progId="Equation.3">
                  <p:embed/>
                </p:oleObj>
              </mc:Choice>
              <mc:Fallback>
                <p:oleObj name="Equation" r:id="rId4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284538"/>
                        <a:ext cx="19446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5" name="Oval 4"/>
          <p:cNvSpPr/>
          <p:nvPr/>
        </p:nvSpPr>
        <p:spPr>
          <a:xfrm>
            <a:off x="4787900" y="3716338"/>
            <a:ext cx="792163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580063" y="3068638"/>
            <a:ext cx="1800225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981825" y="27082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4157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plot of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and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41987" name="Picture 4" descr="z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30463"/>
            <a:ext cx="87122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56188" y="2965450"/>
            <a:ext cx="81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lg(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272088" y="3541713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435600" y="4262438"/>
            <a:ext cx="115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5669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Note:  the base-2 logarithm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is written as </a:t>
            </a:r>
            <a:r>
              <a:rPr lang="en-US" smtClean="0">
                <a:latin typeface="Times New Roman" pitchFamily="18" charset="0"/>
                <a:cs typeface="Arial" charset="0"/>
              </a:rPr>
              <a:t>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It is an industry standard to implement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as</a:t>
            </a:r>
          </a:p>
          <a:p>
            <a:pPr algn="ctr" eaLnBrk="1" hangingPunct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double</a:t>
            </a:r>
            <a:r>
              <a:rPr lang="en-US" b="1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 double );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function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is implemented as</a:t>
            </a:r>
          </a:p>
          <a:p>
            <a:pPr algn="ctr" eaLnBrk="1" hangingPunct="1">
              <a:buFontTx/>
              <a:buNone/>
            </a:pPr>
            <a:r>
              <a:rPr lang="en-US" smtClean="0">
                <a:latin typeface="Consolas" pitchFamily="49" charset="0"/>
                <a:cs typeface="Consolas" pitchFamily="49" charset="0"/>
              </a:rPr>
              <a:t>	double</a:t>
            </a:r>
            <a:r>
              <a:rPr lang="en-US" b="1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log10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( double );</a:t>
            </a:r>
          </a:p>
        </p:txBody>
      </p:sp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684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more interesting observation we will repeatedly use:</a:t>
            </a:r>
          </a:p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Arial" charset="0"/>
                <a:cs typeface="Arial" charset="0"/>
              </a:rPr>
              <a:t>,</a:t>
            </a:r>
            <a:endParaRPr lang="en-US" sz="2400" baseline="30000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 consequence of                  :</a:t>
            </a:r>
            <a:endParaRPr lang="en-US" i="1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= (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</a:t>
            </a:r>
            <a:br>
              <a:rPr lang="en-US" sz="2400" smtClean="0">
                <a:latin typeface="Times New Roman" pitchFamily="18" charset="0"/>
                <a:cs typeface="Arial" charset="0"/>
              </a:rPr>
            </a:br>
            <a:r>
              <a:rPr lang="en-US" sz="2400" smtClean="0">
                <a:latin typeface="Times New Roman" pitchFamily="18" charset="0"/>
                <a:cs typeface="Arial" charset="0"/>
              </a:rPr>
              <a:t>       = 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 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br>
              <a:rPr lang="en-US" sz="2400" baseline="30000" smtClean="0">
                <a:latin typeface="Times New Roman" pitchFamily="18" charset="0"/>
                <a:cs typeface="Arial" charset="0"/>
              </a:rPr>
            </a:br>
            <a:r>
              <a:rPr lang="en-US" sz="2400" baseline="30000" smtClean="0">
                <a:latin typeface="Times New Roman" pitchFamily="18" charset="0"/>
                <a:cs typeface="Arial" charset="0"/>
              </a:rPr>
              <a:t>             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= (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= </a:t>
            </a: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01963" y="2727325"/>
          <a:ext cx="1150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727325"/>
                        <a:ext cx="11509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should also, as electrical or computer engineers be aware of the relationship: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) = lg(1024)          = 10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20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048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576)   = 20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and consequently: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) = lg(1000)          ≈ 10	kilo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6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000)   ≈ 20	mega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9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 ≈ 30	giga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12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≈ 40	tera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270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Next we will look various series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Each term in an arithmetic series is increased by a constant value (usually 1) 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33588" y="3175000"/>
          <a:ext cx="4791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4" imgW="2260440" imgH="444240" progId="Equation.DSMT4">
                  <p:embed/>
                </p:oleObj>
              </mc:Choice>
              <mc:Fallback>
                <p:oleObj name="Equation" r:id="rId4" imgW="2260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175000"/>
                        <a:ext cx="4791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2341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topic reviews the basic mathematics required for for this course: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 justification for a mathematical framework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 ceiling and floor functions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Logarithms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Arithmetic series</a:t>
            </a: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Mathematical induction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Geometric series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Recurrence relations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735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1:  write out the series twice and add each column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     1    +     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     +      3    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  +  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 +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</a:t>
            </a:r>
            <a:r>
              <a:rPr lang="en-US" i="1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– 2  + </a:t>
            </a:r>
            <a:r>
              <a:rPr lang="en-US" u="sng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u="sng" smtClean="0">
                <a:latin typeface="Times New Roman" pitchFamily="18" charset="0"/>
                <a:cs typeface="Arial" charset="0"/>
              </a:rPr>
              <a:t> +      3     +     </a:t>
            </a:r>
            <a:r>
              <a:rPr lang="en-US" u="sng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2 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 1 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                           =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Since we added the series twice, we must divide the result by </a:t>
            </a:r>
            <a:r>
              <a:rPr lang="en-US" smtClean="0">
                <a:latin typeface="Times New Roman" pitchFamily="18" charset="0"/>
                <a:cs typeface="Arial" charset="0"/>
              </a:rPr>
              <a:t>2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324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2 (by induction):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Assume that the statement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725738" y="2316163"/>
          <a:ext cx="3187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4" imgW="1549080" imgH="444240" progId="Equation.DSMT4">
                  <p:embed/>
                </p:oleObj>
              </mc:Choice>
              <mc:Fallback>
                <p:oleObj name="Equation" r:id="rId4" imgW="1549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16163"/>
                        <a:ext cx="3187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321050" y="3757613"/>
          <a:ext cx="21447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6" imgW="965160" imgH="444240" progId="Equation.DSMT4">
                  <p:embed/>
                </p:oleObj>
              </mc:Choice>
              <mc:Fallback>
                <p:oleObj name="Equation" r:id="rId6" imgW="965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757613"/>
                        <a:ext cx="214471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29007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Using the assumption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, we must show that	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62325" y="2030413"/>
          <a:ext cx="2060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4" imgW="927000" imgH="444240" progId="Equation.DSMT4">
                  <p:embed/>
                </p:oleObj>
              </mc:Choice>
              <mc:Fallback>
                <p:oleObj name="Equation" r:id="rId4" imgW="927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030413"/>
                        <a:ext cx="20605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952750" y="3470275"/>
          <a:ext cx="28797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6" imgW="1295280" imgH="444240" progId="Equation.DSMT4">
                  <p:embed/>
                </p:oleObj>
              </mc:Choice>
              <mc:Fallback>
                <p:oleObj name="Equation" r:id="rId6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470275"/>
                        <a:ext cx="28797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7034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Then,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, we have: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By assumption, the second sum is known: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952750" y="2043113"/>
          <a:ext cx="26320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3113"/>
                        <a:ext cx="263207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721100" y="3419475"/>
          <a:ext cx="26320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6" imgW="1244520" imgH="1282680" progId="Equation.DSMT4">
                  <p:embed/>
                </p:oleObj>
              </mc:Choice>
              <mc:Fallback>
                <p:oleObj name="Equation" r:id="rId6" imgW="124452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419475"/>
                        <a:ext cx="26320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3617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 and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Arial" charset="0"/>
                <a:cs typeface="Arial" charset="0"/>
              </a:rPr>
              <a:t>implies </a:t>
            </a:r>
            <a:endParaRPr lang="en-US" i="1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Therefore, by the process of mathematical induction, the statement is true for all values of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			</a:t>
            </a:r>
            <a:r>
              <a:rPr lang="en-US" sz="1400" smtClean="0">
                <a:solidFill>
                  <a:schemeClr val="bg2"/>
                </a:solidFill>
                <a:latin typeface="Arial" charset="0"/>
                <a:cs typeface="Arial" charset="0"/>
              </a:rPr>
              <a:t>Reference:  Mr. Oprendick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41907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could repeat this process, after all: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however, it is easier to see the pattern: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814888" y="1989138"/>
          <a:ext cx="19605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89138"/>
                        <a:ext cx="19605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660900" y="3532188"/>
          <a:ext cx="30797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6" imgW="1815840" imgH="444240" progId="Equation.DSMT4">
                  <p:embed/>
                </p:oleObj>
              </mc:Choice>
              <mc:Fallback>
                <p:oleObj name="Equation" r:id="rId6" imgW="1815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532188"/>
                        <a:ext cx="30797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09700" y="2020888"/>
          <a:ext cx="25415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020888"/>
                        <a:ext cx="25415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43288" y="4572000"/>
          <a:ext cx="24971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10" imgW="1473120" imgH="482400" progId="Equation.DSMT4">
                  <p:embed/>
                </p:oleObj>
              </mc:Choice>
              <mc:Fallback>
                <p:oleObj name="Equation" r:id="rId10" imgW="1473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4572000"/>
                        <a:ext cx="24971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Other Polynomial Series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766888" y="3552825"/>
          <a:ext cx="2173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12" imgW="1282680" imgH="444240" progId="Equation.DSMT4">
                  <p:embed/>
                </p:oleObj>
              </mc:Choice>
              <mc:Fallback>
                <p:oleObj name="Equation" r:id="rId12" imgW="1282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3552825"/>
                        <a:ext cx="2173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3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C:\Users\dwharder\Desktop\y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62275"/>
            <a:ext cx="4076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:\Users\dwharder\Desktop\y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01963"/>
            <a:ext cx="38576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can generalize this formula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Demonstrating with </a:t>
            </a:r>
            <a:r>
              <a:rPr 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smtClean="0">
                <a:latin typeface="Times New Roman" pitchFamily="18" charset="0"/>
                <a:cs typeface="Arial" charset="0"/>
              </a:rPr>
              <a:t> = 3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i="1" smtClean="0">
                <a:latin typeface="Times New Roman" pitchFamily="18" charset="0"/>
                <a:cs typeface="Arial" charset="0"/>
              </a:rPr>
              <a:t>d</a:t>
            </a:r>
            <a:r>
              <a:rPr lang="en-US" smtClean="0">
                <a:latin typeface="Times New Roman" pitchFamily="18" charset="0"/>
                <a:cs typeface="Arial" charset="0"/>
              </a:rPr>
              <a:t> = 4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33825" y="1954213"/>
          <a:ext cx="14239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6" imgW="838080" imgH="444240" progId="Equation.DSMT4">
                  <p:embed/>
                </p:oleObj>
              </mc:Choice>
              <mc:Fallback>
                <p:oleObj name="Equation" r:id="rId6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1954213"/>
                        <a:ext cx="14239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Other Polynomial Series</a:t>
            </a:r>
          </a:p>
        </p:txBody>
      </p:sp>
    </p:spTree>
    <p:extLst>
      <p:ext uri="{BB962C8B-B14F-4D97-AF65-F5344CB8AC3E}">
        <p14:creationId xmlns:p14="http://schemas.microsoft.com/office/powerpoint/2010/main" val="3876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C:\Users\dwharder\Desktop\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86100"/>
            <a:ext cx="3705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C:\Users\dwharder\Desktop\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76575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justification for the approximation is that we are approximating the sum with an integral: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there is an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accumulating error: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381250" y="2184400"/>
          <a:ext cx="38322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6" imgW="2260440" imgH="507960" progId="Equation.DSMT4">
                  <p:embed/>
                </p:oleObj>
              </mc:Choice>
              <mc:Fallback>
                <p:oleObj name="Equation" r:id="rId6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84400"/>
                        <a:ext cx="38322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Other Polynomial Series</a:t>
            </a:r>
          </a:p>
        </p:txBody>
      </p:sp>
    </p:spTree>
    <p:extLst>
      <p:ext uri="{BB962C8B-B14F-4D97-AF65-F5344CB8AC3E}">
        <p14:creationId xmlns:p14="http://schemas.microsoft.com/office/powerpoint/2010/main" val="4137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 descr="C:\Users\dwharder\Desktop\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076575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 large is the error?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Assuming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en-US" smtClean="0">
                <a:latin typeface="Arial" charset="0"/>
                <a:cs typeface="Arial" charset="0"/>
              </a:rPr>
              <a:t>, shifting the errors, we see that they would be </a:t>
            </a:r>
          </a:p>
        </p:txBody>
      </p:sp>
      <p:sp>
        <p:nvSpPr>
          <p:cNvPr id="1638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Other Polynomial Series</a:t>
            </a:r>
          </a:p>
        </p:txBody>
      </p:sp>
      <p:pic>
        <p:nvPicPr>
          <p:cNvPr id="16390" name="Picture 3" descr="C:\Users\dwharder\Desktop\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074988"/>
            <a:ext cx="8953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92791"/>
              </p:ext>
            </p:extLst>
          </p:nvPr>
        </p:nvGraphicFramePr>
        <p:xfrm>
          <a:off x="2794000" y="2298700"/>
          <a:ext cx="3165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6" imgW="1866600" imgH="457200" progId="Equation.DSMT4">
                  <p:embed/>
                </p:oleObj>
              </mc:Choice>
              <mc:Fallback>
                <p:oleObj name="Equation" r:id="rId6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298700"/>
                        <a:ext cx="31654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ratio between the error and the actual value goes to zero: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 the limit, as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→ ∞</a:t>
            </a:r>
            <a:r>
              <a:rPr lang="en-US" smtClean="0">
                <a:latin typeface="Arial" charset="0"/>
                <a:cs typeface="Arial" charset="0"/>
              </a:rPr>
              <a:t>, the ratio between the sum and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1</a:t>
            </a: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i="1" smtClean="0">
                <a:latin typeface="Arial" charset="0"/>
                <a:cs typeface="Arial" charset="0"/>
              </a:rPr>
              <a:t>The relative error</a:t>
            </a:r>
            <a:r>
              <a:rPr lang="en-US" smtClean="0">
                <a:latin typeface="Arial" charset="0"/>
                <a:cs typeface="Arial" charset="0"/>
              </a:rPr>
              <a:t> of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Other Polynomial Series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3694113" y="2420938"/>
          <a:ext cx="15081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4" imgW="888840" imgH="812520" progId="Equation.DSMT4">
                  <p:embed/>
                </p:oleObj>
              </mc:Choice>
              <mc:Fallback>
                <p:oleObj name="Equation" r:id="rId4" imgW="8888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2420938"/>
                        <a:ext cx="150812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0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Mathematics and Engineering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engineers, mathematics is a tool: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Of course, that doesn’t mean it always works...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30495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1475" y="4992688"/>
            <a:ext cx="1685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http://xkcd.com/55/</a:t>
            </a:r>
          </a:p>
        </p:txBody>
      </p:sp>
    </p:spTree>
    <p:extLst>
      <p:ext uri="{BB962C8B-B14F-4D97-AF65-F5344CB8AC3E}">
        <p14:creationId xmlns:p14="http://schemas.microsoft.com/office/powerpoint/2010/main" val="887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next series we will look at is the geometric series with common ratio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if </a:t>
            </a:r>
            <a:r>
              <a:rPr lang="en-US" smtClean="0">
                <a:latin typeface="Times New Roman" pitchFamily="18" charset="0"/>
                <a:cs typeface="Arial" charset="0"/>
              </a:rPr>
              <a:t>|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| &lt; 1</a:t>
            </a:r>
            <a:r>
              <a:rPr lang="en-US" smtClean="0">
                <a:latin typeface="Arial" charset="0"/>
                <a:cs typeface="Arial" charset="0"/>
              </a:rPr>
              <a:t> then it is also true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567113" y="2000250"/>
          <a:ext cx="1943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4" imgW="876240" imgH="406080" progId="Equation.DSMT4">
                  <p:embed/>
                </p:oleObj>
              </mc:Choice>
              <mc:Fallback>
                <p:oleObj name="Equation" r:id="rId4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2000250"/>
                        <a:ext cx="1943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681413" y="3455988"/>
          <a:ext cx="16335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3455988"/>
                        <a:ext cx="16335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29313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Elegant proof:  multiply by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Ref:  Bret D.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Whissel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 Derivation of Amortization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28763" y="2535238"/>
          <a:ext cx="57245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4" imgW="2971800" imgH="1688760" progId="Equation.DSMT4">
                  <p:embed/>
                </p:oleObj>
              </mc:Choice>
              <mc:Fallback>
                <p:oleObj name="Equation" r:id="rId4" imgW="297180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535238"/>
                        <a:ext cx="5724525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Geometric Series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924300" y="1443038"/>
          <a:ext cx="10080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43038"/>
                        <a:ext cx="10080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5148263" y="3068638"/>
            <a:ext cx="1152525" cy="1152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022850" y="2420938"/>
            <a:ext cx="412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Telescoping series:</a:t>
            </a:r>
          </a:p>
          <a:p>
            <a:pPr eaLnBrk="1" hangingPunct="1"/>
            <a:r>
              <a:rPr lang="en-CA"/>
              <a:t>    all but the first and last terms cancel</a:t>
            </a:r>
          </a:p>
        </p:txBody>
      </p:sp>
      <p:sp>
        <p:nvSpPr>
          <p:cNvPr id="10" name="Oval 9"/>
          <p:cNvSpPr/>
          <p:nvPr/>
        </p:nvSpPr>
        <p:spPr>
          <a:xfrm>
            <a:off x="2466975" y="4318000"/>
            <a:ext cx="215900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588125" y="4221163"/>
            <a:ext cx="56038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by induction: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The formula is correct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z="16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Assume the formula                     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then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and therefore, by the process of mathematical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  induction, the statement is true for all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21213" y="1844675"/>
          <a:ext cx="20383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4" imgW="1320480" imgH="406080" progId="Equation.DSMT4">
                  <p:embed/>
                </p:oleObj>
              </mc:Choice>
              <mc:Fallback>
                <p:oleObj name="Equation" r:id="rId4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844675"/>
                        <a:ext cx="20383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76600" y="2911475"/>
          <a:ext cx="13144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6" imgW="850680" imgH="406080" progId="Equation.DSMT4">
                  <p:embed/>
                </p:oleObj>
              </mc:Choice>
              <mc:Fallback>
                <p:oleObj name="Equation" r:id="rId6" imgW="850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11475"/>
                        <a:ext cx="13144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290763" y="3741738"/>
          <a:ext cx="49228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Equation" r:id="rId8" imgW="3187440" imgH="799920" progId="Equation.DSMT4">
                  <p:embed/>
                </p:oleObj>
              </mc:Choice>
              <mc:Fallback>
                <p:oleObj name="Equation" r:id="rId8" imgW="31874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3741738"/>
                        <a:ext cx="492283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9661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 that we can use a change-of-index with summations like we do with integration: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Letting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j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i</a:t>
            </a:r>
            <a:r>
              <a:rPr 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667000" y="2133600"/>
          <a:ext cx="32734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4" imgW="1688760" imgH="482400" progId="Equation.3">
                  <p:embed/>
                </p:oleObj>
              </mc:Choice>
              <mc:Fallback>
                <p:oleObj name="Equation" r:id="rId4" imgW="1688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734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38" y="3500438"/>
          <a:ext cx="23637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6" imgW="1218960" imgH="507960" progId="Equation.3">
                  <p:embed/>
                </p:oleObj>
              </mc:Choice>
              <mc:Fallback>
                <p:oleObj name="Equation" r:id="rId6" imgW="1218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500438"/>
                        <a:ext cx="23637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37770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common geometric series will involve the ratios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= ½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89088" y="2205038"/>
          <a:ext cx="35972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4" imgW="1866600" imgH="507960" progId="Equation.3">
                  <p:embed/>
                </p:oleObj>
              </mc:Choice>
              <mc:Fallback>
                <p:oleObj name="Equation" r:id="rId4" imgW="1866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205038"/>
                        <a:ext cx="35972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71625" y="3673475"/>
          <a:ext cx="34051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6" imgW="1409400" imgH="406080" progId="Equation.DSMT4">
                  <p:embed/>
                </p:oleObj>
              </mc:Choice>
              <mc:Fallback>
                <p:oleObj name="Equation" r:id="rId6" imgW="1409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673475"/>
                        <a:ext cx="340518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940425" y="2273300"/>
          <a:ext cx="15414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Equation" r:id="rId8" imgW="799920" imgH="495000" progId="Equation.3">
                  <p:embed/>
                </p:oleObj>
              </mc:Choice>
              <mc:Fallback>
                <p:oleObj name="Equation" r:id="rId8" imgW="799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73300"/>
                        <a:ext cx="154146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0786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Finally, we will review recurrence relations: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Sequences may be defined explicitly: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1/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1,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4</a:t>
            </a:r>
            <a:r>
              <a:rPr lang="en-US" smtClean="0">
                <a:latin typeface="Times New Roman" pitchFamily="18" charset="0"/>
                <a:cs typeface="Arial" charset="0"/>
              </a:rPr>
              <a:t>, ...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 recurrence relationship is a means of defining a sequence based on previous values in the sequence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Such definitions of sequences are said to be </a:t>
            </a:r>
            <a:r>
              <a:rPr lang="en-US" i="1" smtClean="0">
                <a:latin typeface="Arial" charset="0"/>
                <a:cs typeface="Arial" charset="0"/>
              </a:rPr>
              <a:t>recursive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i="1" smtClean="0">
              <a:latin typeface="Arial" charset="0"/>
              <a:cs typeface="Arial" charset="0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445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Define an initial value: </a:t>
            </a:r>
            <a:r>
              <a:rPr lang="en-US" i="1" smtClean="0">
                <a:latin typeface="Arial" charset="0"/>
                <a:cs typeface="Arial" charset="0"/>
              </a:rPr>
              <a:t>e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.,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in terms of previous values: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For example,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	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2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65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the two recurrence relations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the initial condition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 we would like to find explicit formulae for the sequences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case, we have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                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respectively</a:t>
            </a:r>
          </a:p>
        </p:txBody>
      </p:sp>
      <p:sp>
        <p:nvSpPr>
          <p:cNvPr id="491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257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use a functional form of recurrence relations:</a:t>
            </a:r>
          </a:p>
        </p:txBody>
      </p:sp>
      <p:graphicFrame>
        <p:nvGraphicFramePr>
          <p:cNvPr id="99352" name="Group 24"/>
          <p:cNvGraphicFramePr>
            <a:graphicFrameLocks noGrp="1"/>
          </p:cNvGraphicFramePr>
          <p:nvPr/>
        </p:nvGraphicFramePr>
        <p:xfrm>
          <a:off x="755650" y="2508250"/>
          <a:ext cx="7561263" cy="1584816"/>
        </p:xfrm>
        <a:graphic>
          <a:graphicData uri="http://schemas.openxmlformats.org/drawingml/2006/table">
            <a:tbl>
              <a:tblPr/>
              <a:tblGrid>
                <a:gridCol w="3781425"/>
                <a:gridCol w="3779838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Calculus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ECE 250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f(1)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...................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2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350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previous examples using the functional notation are: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		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+ 2		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2 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 + 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With the initial conditions </a:t>
            </a:r>
            <a:r>
              <a:rPr lang="en-US" smtClean="0">
                <a:latin typeface="Times New Roman" pitchFamily="18" charset="0"/>
                <a:cs typeface="Arial" charset="0"/>
              </a:rPr>
              <a:t>f(1) = g(1)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, the solutions are: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			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85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as engineers, you will not be paid to say:</a:t>
            </a:r>
          </a:p>
          <a:p>
            <a:pPr algn="ctr"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Method A is </a:t>
            </a:r>
            <a:r>
              <a:rPr lang="en-US" sz="1800" i="1" smtClean="0">
                <a:latin typeface="Arial" charset="0"/>
                <a:cs typeface="Arial" charset="0"/>
              </a:rPr>
              <a:t>better</a:t>
            </a:r>
            <a:r>
              <a:rPr lang="en-US" sz="1800" smtClean="0">
                <a:latin typeface="Arial" charset="0"/>
                <a:cs typeface="Arial" charset="0"/>
              </a:rPr>
              <a:t> than Method B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                                        or</a:t>
            </a:r>
          </a:p>
          <a:p>
            <a:pPr algn="ctr"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Algorithm A is </a:t>
            </a:r>
            <a:r>
              <a:rPr lang="en-US" sz="1800" i="1" smtClean="0">
                <a:latin typeface="Arial" charset="0"/>
                <a:cs typeface="Arial" charset="0"/>
              </a:rPr>
              <a:t>faster</a:t>
            </a:r>
            <a:r>
              <a:rPr lang="en-US" sz="1800" smtClean="0">
                <a:latin typeface="Arial" charset="0"/>
                <a:cs typeface="Arial" charset="0"/>
              </a:rPr>
              <a:t> than Algorithm B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Such comparisons are said to be </a:t>
            </a:r>
            <a:r>
              <a:rPr lang="en-US" i="1" smtClean="0">
                <a:latin typeface="Arial" charset="0"/>
                <a:cs typeface="Arial" charset="0"/>
              </a:rPr>
              <a:t>qualitative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1600" b="1" smtClean="0">
                <a:latin typeface="Arial" charset="0"/>
                <a:cs typeface="Arial" charset="0"/>
              </a:rPr>
              <a:t>qualitative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i="1" smtClean="0">
                <a:latin typeface="Arial" charset="0"/>
                <a:cs typeface="Arial" charset="0"/>
              </a:rPr>
              <a:t>a.	</a:t>
            </a:r>
            <a:r>
              <a:rPr lang="en-US" sz="1600" smtClean="0">
                <a:latin typeface="Arial" charset="0"/>
                <a:cs typeface="Arial" charset="0"/>
              </a:rPr>
              <a:t>Relating to, connected or concerned with, quality or qualities.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</a:rPr>
              <a:t>			Now usually in implied or expressed opposition to quantitative.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</a:rPr>
              <a:t>									  </a:t>
            </a:r>
            <a:r>
              <a:rPr lang="en-US" sz="1600" b="1" smtClean="0">
                <a:latin typeface="Arial" charset="0"/>
                <a:cs typeface="Arial" charset="0"/>
              </a:rPr>
              <a:t>OED</a:t>
            </a:r>
            <a:endParaRPr lang="en-US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some cases,  given the recurrence relation, we can find the explicit formula: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Consider the Fibonacci sequence: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1) +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2)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f(0) = f(1) = 1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that has the solution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   </a:t>
            </a:r>
            <a:r>
              <a:rPr lang="en-US" sz="1800" smtClean="0">
                <a:latin typeface="Arial" charset="0"/>
                <a:cs typeface="Arial" charset="0"/>
              </a:rPr>
              <a:t>where </a:t>
            </a:r>
            <a:r>
              <a:rPr lang="en-US" sz="1800" i="1" smtClean="0">
                <a:latin typeface="Symbol" pitchFamily="18" charset="2"/>
                <a:cs typeface="Arial" charset="0"/>
              </a:rPr>
              <a:t>f</a:t>
            </a:r>
            <a:r>
              <a:rPr lang="en-US" sz="1800" smtClean="0">
                <a:latin typeface="Arial" charset="0"/>
                <a:cs typeface="Arial" charset="0"/>
              </a:rPr>
              <a:t> is the golden ratio: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09925" y="3706813"/>
          <a:ext cx="25701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4" imgW="1447560" imgH="368280" progId="Equation.DSMT4">
                  <p:embed/>
                </p:oleObj>
              </mc:Choice>
              <mc:Fallback>
                <p:oleObj name="Equation" r:id="rId4" imgW="1447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3706813"/>
                        <a:ext cx="25701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32150" y="4833938"/>
          <a:ext cx="2247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6" imgW="1130040" imgH="393480" progId="Equation.DSMT4">
                  <p:embed/>
                </p:oleObj>
              </mc:Choice>
              <mc:Fallback>
                <p:oleObj name="Equation" r:id="rId6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4833938"/>
                        <a:ext cx="2247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323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45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objects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, the </a:t>
            </a:r>
            <a:r>
              <a:rPr lang="en-CA" i="1" smtClean="0">
                <a:latin typeface="Arial" charset="0"/>
                <a:cs typeface="Arial" charset="0"/>
              </a:rPr>
              <a:t>average</a:t>
            </a:r>
            <a:r>
              <a:rPr lang="en-CA" smtClean="0">
                <a:latin typeface="Arial" charset="0"/>
                <a:cs typeface="Arial" charset="0"/>
              </a:rPr>
              <a:t> is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a sequence of coefficients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…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where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then we refer to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as a </a:t>
            </a:r>
            <a:r>
              <a:rPr lang="en-CA" i="1" smtClean="0">
                <a:latin typeface="Arial" charset="0"/>
                <a:cs typeface="Arial" charset="0"/>
              </a:rPr>
              <a:t>weighted</a:t>
            </a:r>
            <a:r>
              <a:rPr lang="en-CA" smtClean="0">
                <a:latin typeface="Arial" charset="0"/>
                <a:cs typeface="Arial" charset="0"/>
              </a:rPr>
              <a:t> average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an average,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48038" y="1916113"/>
          <a:ext cx="25050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3" imgW="1257120" imgH="393480" progId="Equation.DSMT4">
                  <p:embed/>
                </p:oleObj>
              </mc:Choice>
              <mc:Fallback>
                <p:oleObj name="Equation" r:id="rId3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16113"/>
                        <a:ext cx="25050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700338" y="3117850"/>
          <a:ext cx="32242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5" imgW="1396800" imgH="228600" progId="Equation.DSMT4">
                  <p:embed/>
                </p:oleObj>
              </mc:Choice>
              <mc:Fallback>
                <p:oleObj name="Equation" r:id="rId5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17850"/>
                        <a:ext cx="32242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843213" y="4076700"/>
          <a:ext cx="3838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Equation" r:id="rId7" imgW="1663560" imgH="228600" progId="Equation.DSMT4">
                  <p:embed/>
                </p:oleObj>
              </mc:Choice>
              <mc:Fallback>
                <p:oleObj name="Equation" r:id="rId7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3838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771775" y="5011738"/>
          <a:ext cx="3240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9" imgW="1523880" imgH="393480" progId="Equation.DSMT4">
                  <p:embed/>
                </p:oleObj>
              </mc:Choice>
              <mc:Fallback>
                <p:oleObj name="Equation" r:id="rId9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11738"/>
                        <a:ext cx="32400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5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6" descr="C:\Users\dwharder\Desktop\integ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9510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5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Simpson’s method approximates an integral by sampling</a:t>
            </a:r>
            <a:br>
              <a:rPr lang="en-CA" smtClean="0">
                <a:latin typeface="Arial" charset="0"/>
                <a:cs typeface="Arial" charset="0"/>
              </a:rPr>
            </a:br>
            <a:r>
              <a:rPr lang="en-CA" smtClean="0">
                <a:latin typeface="Arial" charset="0"/>
                <a:cs typeface="Arial" charset="0"/>
              </a:rPr>
              <a:t>the function at three points: 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 average value of the function is approximated by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It can be shown that that 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is a significant better approximation than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132138" y="2997200"/>
          <a:ext cx="306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97200"/>
                        <a:ext cx="3060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528888" y="4005263"/>
          <a:ext cx="4148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Equation" r:id="rId6" imgW="2082600" imgH="253800" progId="Equation.DSMT4">
                  <p:embed/>
                </p:oleObj>
              </mc:Choice>
              <mc:Fallback>
                <p:oleObj name="Equation" r:id="rId6" imgW="2082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4005263"/>
                        <a:ext cx="4148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048000" y="4972050"/>
          <a:ext cx="34147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Equation" r:id="rId8" imgW="1714320" imgH="419040" progId="Equation.DSMT4">
                  <p:embed/>
                </p:oleObj>
              </mc:Choice>
              <mc:Fallback>
                <p:oleObj name="Equation" r:id="rId8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72050"/>
                        <a:ext cx="34147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6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the weighted average: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a simple average: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38469"/>
              </p:ext>
            </p:extLst>
          </p:nvPr>
        </p:nvGraphicFramePr>
        <p:xfrm>
          <a:off x="1995488" y="2924175"/>
          <a:ext cx="5337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Equation" r:id="rId3" imgW="2679480" imgH="253800" progId="Equation.DSMT4">
                  <p:embed/>
                </p:oleObj>
              </mc:Choice>
              <mc:Fallback>
                <p:oleObj name="Equation" r:id="rId3" imgW="267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924175"/>
                        <a:ext cx="53371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2700338" y="1773238"/>
          <a:ext cx="34909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4909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24688"/>
              </p:ext>
            </p:extLst>
          </p:nvPr>
        </p:nvGraphicFramePr>
        <p:xfrm>
          <a:off x="2371725" y="4037013"/>
          <a:ext cx="46291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Equation" r:id="rId7" imgW="2323800" imgH="419040" progId="Equation.DSMT4">
                  <p:embed/>
                </p:oleObj>
              </mc:Choice>
              <mc:Fallback>
                <p:oleObj name="Equation" r:id="rId7" imgW="232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37013"/>
                        <a:ext cx="46291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7283450" y="2565400"/>
          <a:ext cx="1465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565400"/>
                        <a:ext cx="14652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7235825" y="4268788"/>
          <a:ext cx="14398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268788"/>
                        <a:ext cx="14398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4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distinct items, in how many ways can you choose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of these?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I.e., “In how many ways can you combine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items from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?”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For example, given the set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3, 4, 5}</a:t>
            </a:r>
            <a:r>
              <a:rPr lang="en-CA" dirty="0" smtClean="0">
                <a:latin typeface="Arial" charset="0"/>
                <a:cs typeface="Arial" charset="0"/>
              </a:rPr>
              <a:t>, I can choose three of these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in any of the following ways: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3}, {1, 2, 4}, {1, 2, 5}, {1, 3, 4}, {1, 3, 5},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4, 5}, {2, 3, 4}, {2, 3, 5}, {2, 4, 5}, {3, 4, 5}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number of ways such items can be chosen is written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where          is read  as “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choose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err="1" smtClean="0">
                <a:latin typeface="Arial" charset="0"/>
                <a:cs typeface="Arial" charset="0"/>
              </a:rPr>
              <a:t>”s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		There is a recursive definition: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3851275" y="4221163"/>
          <a:ext cx="1816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3" imgW="1041120" imgH="469800" progId="Equation.DSMT4">
                  <p:embed/>
                </p:oleObj>
              </mc:Choice>
              <mc:Fallback>
                <p:oleObj name="Equation" r:id="rId3" imgW="1041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221163"/>
                        <a:ext cx="1816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1692275" y="4794250"/>
          <a:ext cx="4873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5" imgW="279360" imgH="457200" progId="Equation.DSMT4">
                  <p:embed/>
                </p:oleObj>
              </mc:Choice>
              <mc:Fallback>
                <p:oleObj name="Equation" r:id="rId5" imgW="27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94250"/>
                        <a:ext cx="48736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74977"/>
              </p:ext>
            </p:extLst>
          </p:nvPr>
        </p:nvGraphicFramePr>
        <p:xfrm>
          <a:off x="5940152" y="5589240"/>
          <a:ext cx="20558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589240"/>
                        <a:ext cx="20558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3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most common question we will ask in this vein: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items, in how many ways can we choose two of them?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In this case, the formula simplifies to: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 given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1, 2, 3, 4, 5, 6}</a:t>
            </a:r>
            <a:r>
              <a:rPr lang="en-CA" smtClean="0">
                <a:latin typeface="Arial" charset="0"/>
                <a:cs typeface="Arial" charset="0"/>
              </a:rPr>
              <a:t>, we have the following 21 pairs: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		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1}, {0, 2}, {0, 3}, {0, 4}, {0, 5}, {0,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{1, 2}, {1, 3}, {1, 4}, {1, 5}, {1,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{2, 3}, {2, 4}, {2, 5}, {2,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{3, 4}, {3, 5}, {3,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{4, 5}, {4,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            {5, 6}</a:t>
            </a:r>
          </a:p>
          <a:p>
            <a:pPr algn="ctr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3162300" y="2708275"/>
          <a:ext cx="29225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quation" r:id="rId3" imgW="1676160" imgH="469800" progId="Equation.DSMT4">
                  <p:embed/>
                </p:oleObj>
              </mc:Choice>
              <mc:Fallback>
                <p:oleObj name="Equation" r:id="rId3" imgW="1676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708275"/>
                        <a:ext cx="29225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You have also seen this in expanding polynomials: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3203575" y="1989138"/>
          <a:ext cx="26352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Equation" r:id="rId3" imgW="1511280" imgH="457200" progId="Equation.DSMT4">
                  <p:embed/>
                </p:oleObj>
              </mc:Choice>
              <mc:Fallback>
                <p:oleObj name="Equation" r:id="rId3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989138"/>
                        <a:ext cx="26352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476375" y="2924175"/>
          <a:ext cx="60229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Equation" r:id="rId5" imgW="3454200" imgH="1193760" progId="Equation.DSMT4">
                  <p:embed/>
                </p:oleObj>
              </mc:Choice>
              <mc:Fallback>
                <p:oleObj name="Equation" r:id="rId5" imgW="34542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24175"/>
                        <a:ext cx="60229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9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These are also the coefficients of Pascal’s triangle: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67164"/>
              </p:ext>
            </p:extLst>
          </p:nvPr>
        </p:nvGraphicFramePr>
        <p:xfrm>
          <a:off x="534988" y="2124075"/>
          <a:ext cx="47529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3" imgW="3200400" imgH="2387520" progId="Equation.DSMT4">
                  <p:embed/>
                </p:oleObj>
              </mc:Choice>
              <mc:Fallback>
                <p:oleObj name="Equation" r:id="rId3" imgW="320040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124075"/>
                        <a:ext cx="47529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889625" y="2997200"/>
          <a:ext cx="27146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5" imgW="1828800" imgH="1117440" progId="Equation.DSMT4">
                  <p:embed/>
                </p:oleObj>
              </mc:Choice>
              <mc:Fallback>
                <p:oleObj name="Equation" r:id="rId5" imgW="18288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997200"/>
                        <a:ext cx="271462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this topic, we have discussed: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heuristic background as to why we must use mathematics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together with a mathematical review of: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Logarithms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Arithmetic and other series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Mathematical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Geometric series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Recurrence relations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Weighted </a:t>
            </a:r>
            <a:r>
              <a:rPr lang="en-US" dirty="0" smtClean="0">
                <a:latin typeface="Arial" charset="0"/>
                <a:cs typeface="Arial" charset="0"/>
              </a:rPr>
              <a:t>average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Combinations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smtClean="0">
                <a:latin typeface="Arial" charset="0"/>
                <a:cs typeface="Arial" charset="0"/>
              </a:rPr>
              <a:t>, McGraw Hill, 1990, Chs 2-3, p.42-76.</a:t>
            </a:r>
          </a:p>
          <a:p>
            <a:pPr marL="533400" indent="-533400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[2]	Weiss, Data Structures and Algorithm Analysis in C++, 3</a:t>
            </a:r>
            <a:r>
              <a:rPr lang="en-US" baseline="30000" smtClean="0">
                <a:latin typeface="Arial" charset="0"/>
                <a:cs typeface="Arial" charset="0"/>
              </a:rPr>
              <a:t>rd</a:t>
            </a:r>
            <a:r>
              <a:rPr lang="en-US" smtClean="0">
                <a:latin typeface="Arial" charset="0"/>
                <a:cs typeface="Arial" charset="0"/>
              </a:rPr>
              <a:t> Ed., Addison Wesley, §§ 1.2-3, p.2-11.</a:t>
            </a:r>
          </a:p>
        </p:txBody>
      </p:sp>
      <p:sp>
        <p:nvSpPr>
          <p:cNvPr id="532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265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Qualitative statements cannot guide engineering design decisions: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Algorithm A could be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r>
              <a:rPr lang="en-US" smtClean="0">
                <a:latin typeface="Arial" charset="0"/>
                <a:cs typeface="Arial" charset="0"/>
              </a:rPr>
              <a:t> than Algorithm B, but Algorithm A would require three person weeks to implement, test, and integrate while Algorithm B has already been implemented and has been used for the past year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There are circumstances where it may beneficial to use Algorithm A, but not based on the word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  <a:endParaRPr lang="en-C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we will look at a </a:t>
            </a:r>
            <a:r>
              <a:rPr lang="en-US" i="1" smtClean="0">
                <a:latin typeface="Arial" charset="0"/>
                <a:cs typeface="Arial" charset="0"/>
              </a:rPr>
              <a:t>quantitative</a:t>
            </a:r>
            <a:r>
              <a:rPr lang="en-US" smtClean="0">
                <a:latin typeface="Arial" charset="0"/>
                <a:cs typeface="Arial" charset="0"/>
              </a:rPr>
              <a:t> means of describing data structures and algorithms:</a:t>
            </a:r>
          </a:p>
          <a:p>
            <a:pPr eaLnBrk="1" hangingPunct="1">
              <a:buFontTx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		quantitative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i="1" smtClean="0">
                <a:latin typeface="Arial" charset="0"/>
                <a:cs typeface="Arial" charset="0"/>
              </a:rPr>
              <a:t>a.</a:t>
            </a:r>
            <a:r>
              <a:rPr lang="en-US" sz="1600" smtClean="0">
                <a:latin typeface="Arial" charset="0"/>
                <a:cs typeface="Arial" charset="0"/>
              </a:rPr>
              <a:t> Relating to, concerned with, quantity or its measurement;</a:t>
            </a:r>
            <a:br>
              <a:rPr lang="en-US" sz="1600" smtClean="0">
                <a:latin typeface="Arial" charset="0"/>
                <a:cs typeface="Arial" charset="0"/>
              </a:rPr>
            </a:br>
            <a:r>
              <a:rPr lang="en-US" sz="1600" smtClean="0">
                <a:latin typeface="Arial" charset="0"/>
                <a:cs typeface="Arial" charset="0"/>
              </a:rPr>
              <a:t>		          ascertaining or expressing quantity.  </a:t>
            </a:r>
            <a:r>
              <a:rPr lang="en-US" sz="1600" b="1" smtClean="0">
                <a:latin typeface="Arial" charset="0"/>
                <a:cs typeface="Arial" charset="0"/>
              </a:rPr>
              <a:t> OED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will be based on mathematics, and therefore we will look at a number of properties which will be used again and again throughout this course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  <a:endParaRPr lang="en-C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Floor and Ceiling Functions</a:t>
            </a:r>
          </a:p>
        </p:txBody>
      </p:sp>
      <p:sp>
        <p:nvSpPr>
          <p:cNvPr id="24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</a:t>
            </a:r>
            <a:r>
              <a:rPr lang="en-CA" i="1" smtClean="0">
                <a:latin typeface="Arial" charset="0"/>
                <a:cs typeface="Arial" charset="0"/>
              </a:rPr>
              <a:t>floor</a:t>
            </a:r>
            <a:r>
              <a:rPr lang="en-CA" smtClean="0">
                <a:latin typeface="Arial" charset="0"/>
                <a:cs typeface="Arial" charset="0"/>
              </a:rPr>
              <a:t> function maps any real number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 onto the greatest integer less than or equal to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Consider it </a:t>
            </a:r>
            <a:r>
              <a:rPr lang="en-CA" i="1" smtClean="0">
                <a:latin typeface="Arial" charset="0"/>
                <a:cs typeface="Arial" charset="0"/>
              </a:rPr>
              <a:t>rounding towards negative infinity</a:t>
            </a:r>
          </a:p>
          <a:p>
            <a:pPr>
              <a:buFont typeface="Arial" charset="0"/>
              <a:buNone/>
            </a:pPr>
            <a:r>
              <a:rPr lang="en-CA" sz="2400" smtClean="0">
                <a:latin typeface="Arial" charset="0"/>
                <a:cs typeface="Arial" charset="0"/>
              </a:rPr>
              <a:t>	</a:t>
            </a:r>
            <a:r>
              <a:rPr lang="en-CA" smtClean="0">
                <a:latin typeface="Arial" charset="0"/>
                <a:cs typeface="Arial" charset="0"/>
              </a:rPr>
              <a:t>The </a:t>
            </a:r>
            <a:r>
              <a:rPr lang="en-CA" i="1" smtClean="0">
                <a:latin typeface="Arial" charset="0"/>
                <a:cs typeface="Arial" charset="0"/>
              </a:rPr>
              <a:t>ceiling</a:t>
            </a:r>
            <a:r>
              <a:rPr lang="en-CA" smtClean="0">
                <a:latin typeface="Arial" charset="0"/>
                <a:cs typeface="Arial" charset="0"/>
              </a:rPr>
              <a:t> function maps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 onto the least integer greater than or equal to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Consider it </a:t>
            </a:r>
            <a:r>
              <a:rPr lang="en-CA" i="1" smtClean="0">
                <a:latin typeface="Arial" charset="0"/>
                <a:cs typeface="Arial" charset="0"/>
              </a:rPr>
              <a:t>rounding towards positive infinity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 </a:t>
            </a:r>
            <a:r>
              <a:rPr lang="en-CA" smtClean="0">
                <a:latin typeface="Consolas" pitchFamily="49" charset="0"/>
                <a:cs typeface="Arial" charset="0"/>
              </a:rPr>
              <a:t>cmath</a:t>
            </a:r>
            <a:r>
              <a:rPr lang="en-CA" smtClean="0">
                <a:latin typeface="Arial" charset="0"/>
                <a:cs typeface="Arial" charset="0"/>
              </a:rPr>
              <a:t> library implements these as</a:t>
            </a:r>
          </a:p>
          <a:p>
            <a:pPr lvl="1" algn="ctr">
              <a:buFont typeface="Arial" charset="0"/>
              <a:buNone/>
            </a:pPr>
            <a:r>
              <a:rPr lang="en-CA" smtClean="0">
                <a:latin typeface="Consolas" pitchFamily="49" charset="0"/>
                <a:cs typeface="Arial" charset="0"/>
              </a:rPr>
              <a:t>double floor( double );   double ceil( double );</a:t>
            </a:r>
          </a:p>
          <a:p>
            <a:pPr lvl="1" algn="ctr">
              <a:buFont typeface="Arial" charset="0"/>
              <a:buNone/>
            </a:pPr>
            <a:endParaRPr lang="en-CA" sz="200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z="2400" smtClean="0">
                <a:latin typeface="Arial" charset="0"/>
                <a:cs typeface="Arial" charset="0"/>
              </a:rPr>
              <a:t>	</a:t>
            </a: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286125" y="2103438"/>
          <a:ext cx="21494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3" imgW="1218960" imgH="507960" progId="Equation.DSMT4">
                  <p:embed/>
                </p:oleObj>
              </mc:Choice>
              <mc:Fallback>
                <p:oleObj name="Equation" r:id="rId3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103438"/>
                        <a:ext cx="21494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0363" y="3216275"/>
          <a:ext cx="228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216275"/>
                        <a:ext cx="2286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86125" y="3759200"/>
          <a:ext cx="2149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7" imgW="1218960" imgH="507960" progId="Equation.DSMT4">
                  <p:embed/>
                </p:oleObj>
              </mc:Choice>
              <mc:Fallback>
                <p:oleObj name="Equation" r:id="rId7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759200"/>
                        <a:ext cx="214947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1720850" y="5287963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949825" y="5284788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3933825"/>
            <a:ext cx="3205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Necessary because </a:t>
            </a:r>
            <a:r>
              <a:rPr lang="en-CA">
                <a:latin typeface="Consolas" pitchFamily="49" charset="0"/>
              </a:rPr>
              <a:t>double</a:t>
            </a:r>
          </a:p>
          <a:p>
            <a:pPr eaLnBrk="1" hangingPunct="1"/>
            <a:r>
              <a:rPr lang="en-CA"/>
              <a:t>have a range just under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en-CA"/>
              <a:t> </a:t>
            </a:r>
          </a:p>
          <a:p>
            <a:pPr eaLnBrk="1" hangingPunct="1"/>
            <a:r>
              <a:rPr lang="en-CA">
                <a:latin typeface="Consolas" pitchFamily="49" charset="0"/>
              </a:rPr>
              <a:t>long</a:t>
            </a:r>
            <a:r>
              <a:rPr lang="en-CA"/>
              <a:t> can only represent</a:t>
            </a:r>
            <a:br>
              <a:rPr lang="en-CA"/>
            </a:br>
            <a:r>
              <a:rPr lang="en-CA"/>
              <a:t>numbers as large as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– 1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700338" y="4941888"/>
            <a:ext cx="3095625" cy="5032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724525" y="5094288"/>
            <a:ext cx="223838" cy="2063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6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L’Hôpital’s Rule</a:t>
            </a: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If you are attempting to determine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but both                                       , it follows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Repeat as necessary…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79838" y="1989138"/>
          <a:ext cx="10826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571320" imgH="444240" progId="Equation.DSMT4">
                  <p:embed/>
                </p:oleObj>
              </mc:Choice>
              <mc:Fallback>
                <p:oleObj name="Equation" r:id="rId3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89138"/>
                        <a:ext cx="10826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1835150" y="3067050"/>
          <a:ext cx="2667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5" imgW="1409400" imgH="266400" progId="Equation.DSMT4">
                  <p:embed/>
                </p:oleObj>
              </mc:Choice>
              <mc:Fallback>
                <p:oleObj name="Equation" r:id="rId5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7050"/>
                        <a:ext cx="26670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76600" y="3644900"/>
          <a:ext cx="25257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7" imgW="1333440" imgH="469800" progId="Equation.DSMT4">
                  <p:embed/>
                </p:oleObj>
              </mc:Choice>
              <mc:Fallback>
                <p:oleObj name="Equation" r:id="rId7" imgW="133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44900"/>
                        <a:ext cx="25257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34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begin with a review of logarithms: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Arial" charset="0"/>
                <a:cs typeface="Arial" charset="0"/>
              </a:rPr>
              <a:t>, we define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Times New Roman" pitchFamily="18" charset="0"/>
                <a:cs typeface="Arial" charset="0"/>
              </a:rPr>
              <a:t> = ln(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It is always true that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however,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requires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is real</a:t>
            </a:r>
            <a:endParaRPr lang="en-US" i="1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9408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5C851FC52D24495D3EF0F82C296CE" ma:contentTypeVersion="" ma:contentTypeDescription="Create a new document." ma:contentTypeScope="" ma:versionID="0f33d12874ba270e62c08159800080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1FE621-7837-42EA-A7F7-6BC6A8DC92B4}"/>
</file>

<file path=customXml/itemProps2.xml><?xml version="1.0" encoding="utf-8"?>
<ds:datastoreItem xmlns:ds="http://schemas.openxmlformats.org/officeDocument/2006/customXml" ds:itemID="{0920C598-CBE9-455F-9B81-20427C90817E}"/>
</file>

<file path=customXml/itemProps3.xml><?xml version="1.0" encoding="utf-8"?>
<ds:datastoreItem xmlns:ds="http://schemas.openxmlformats.org/officeDocument/2006/customXml" ds:itemID="{053ADABA-36B5-463E-9C54-FE3ECE5E4C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7162</TotalTime>
  <Words>371</Words>
  <Application>Microsoft Office PowerPoint</Application>
  <PresentationFormat>On-screen Show (4:3)</PresentationFormat>
  <Paragraphs>422</Paragraphs>
  <Slides>50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Custom Design</vt:lpstr>
      <vt:lpstr>Equation</vt:lpstr>
      <vt:lpstr>MathType 6.0 Equation</vt:lpstr>
      <vt:lpstr>PowerPoint Presentation</vt:lpstr>
      <vt:lpstr>Outline</vt:lpstr>
      <vt:lpstr>Mathematics and Engineering</vt:lpstr>
      <vt:lpstr>Justification</vt:lpstr>
      <vt:lpstr>Justification</vt:lpstr>
      <vt:lpstr>Justification</vt:lpstr>
      <vt:lpstr>Floor and Ceiling Functions</vt:lpstr>
      <vt:lpstr>L’Hôpital’s Rule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Arithmetic Series</vt:lpstr>
      <vt:lpstr>Arithmetic Series</vt:lpstr>
      <vt:lpstr>Arithmetic Series</vt:lpstr>
      <vt:lpstr>Arithmetic Series</vt:lpstr>
      <vt:lpstr>Arithmetic Series</vt:lpstr>
      <vt:lpstr>Arithmetic Series</vt:lpstr>
      <vt:lpstr>Other Polynomial Series</vt:lpstr>
      <vt:lpstr>Other Polynomial Series</vt:lpstr>
      <vt:lpstr>Other Polynomial Series</vt:lpstr>
      <vt:lpstr>Other Polynomial Series</vt:lpstr>
      <vt:lpstr>Other Polynomial Series</vt:lpstr>
      <vt:lpstr>Geometric Series</vt:lpstr>
      <vt:lpstr>Geometric Series</vt:lpstr>
      <vt:lpstr>Geometric Series</vt:lpstr>
      <vt:lpstr>Geometric Series</vt:lpstr>
      <vt:lpstr>Geometric Series</vt:lpstr>
      <vt:lpstr>Recurrence Relations</vt:lpstr>
      <vt:lpstr>Recurrence Relations</vt:lpstr>
      <vt:lpstr>Recurrence Relations</vt:lpstr>
      <vt:lpstr>Recurrence Relations</vt:lpstr>
      <vt:lpstr>Recurrence Relations</vt:lpstr>
      <vt:lpstr>Recurrence Relations</vt:lpstr>
      <vt:lpstr>Weighted Averages</vt:lpstr>
      <vt:lpstr>Weighted Averages</vt:lpstr>
      <vt:lpstr>Weighted Averages</vt:lpstr>
      <vt:lpstr>Combinations</vt:lpstr>
      <vt:lpstr>Combinations</vt:lpstr>
      <vt:lpstr>Combinations</vt:lpstr>
      <vt:lpstr>Combinations</vt:lpstr>
      <vt:lpstr>Summary</vt:lpstr>
      <vt:lpstr>Reference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417</cp:revision>
  <dcterms:created xsi:type="dcterms:W3CDTF">2009-09-11T23:00:44Z</dcterms:created>
  <dcterms:modified xsi:type="dcterms:W3CDTF">2013-09-13T16:53:52Z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0x010100D735C851FC52D24495D3EF0F82C296CE</vt:lpwstr>
  </property>
</Properties>
</file>