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notesSlides/notesSlide46.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slideMasters/slideMaster1.xml" ContentType="application/vnd.openxmlformats-officedocument.presentationml.slideMaster+xml"/>
  <Override PartName="/ppt/notesSlides/notesSlide43.xml" ContentType="application/vnd.openxmlformats-officedocument.presentationml.notesSlide+xml"/>
  <Override PartName="/ppt/notesSlides/notesSlide48.xml" ContentType="application/vnd.openxmlformats-officedocument.presentationml.notesSlide+xml"/>
  <Override PartName="/ppt/notesSlides/notesSlide14.xml" ContentType="application/vnd.openxmlformats-officedocument.presentationml.notesSlide+xml"/>
  <Override PartName="/ppt/notesSlides/notesSlide35.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41.xml" ContentType="application/vnd.openxmlformats-officedocument.presentationml.notesSlide+xml"/>
  <Override PartName="/ppt/notesSlides/notesSlide2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2.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37.xml" ContentType="application/vnd.openxmlformats-officedocument.presentationml.notesSlide+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notesSlides/notesSlide36.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4"/>
  </p:notesMasterIdLst>
  <p:sldIdLst>
    <p:sldId id="256" r:id="rId2"/>
    <p:sldId id="379" r:id="rId3"/>
    <p:sldId id="380" r:id="rId4"/>
    <p:sldId id="384" r:id="rId5"/>
    <p:sldId id="385" r:id="rId6"/>
    <p:sldId id="386" r:id="rId7"/>
    <p:sldId id="387" r:id="rId8"/>
    <p:sldId id="388" r:id="rId9"/>
    <p:sldId id="389" r:id="rId10"/>
    <p:sldId id="390" r:id="rId11"/>
    <p:sldId id="393" r:id="rId12"/>
    <p:sldId id="394" r:id="rId13"/>
    <p:sldId id="395" r:id="rId14"/>
    <p:sldId id="398" r:id="rId15"/>
    <p:sldId id="399" r:id="rId16"/>
    <p:sldId id="401" r:id="rId17"/>
    <p:sldId id="439" r:id="rId18"/>
    <p:sldId id="402" r:id="rId19"/>
    <p:sldId id="404" r:id="rId20"/>
    <p:sldId id="405" r:id="rId21"/>
    <p:sldId id="406" r:id="rId22"/>
    <p:sldId id="408" r:id="rId23"/>
    <p:sldId id="409" r:id="rId24"/>
    <p:sldId id="411" r:id="rId25"/>
    <p:sldId id="436" r:id="rId26"/>
    <p:sldId id="437" r:id="rId27"/>
    <p:sldId id="438" r:id="rId28"/>
    <p:sldId id="412" r:id="rId29"/>
    <p:sldId id="413" r:id="rId30"/>
    <p:sldId id="414"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435" r:id="rId52"/>
    <p:sldId id="373"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63" d="100"/>
          <a:sy n="63" d="100"/>
        </p:scale>
        <p:origin x="-114" y="-114"/>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226304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9A71215-3646-453A-BF97-A7D33AD9AC64}"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6FB9E11-39B0-4D36-A87D-A861FB6B2BB6}"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63ACF96-4FD1-466D-B4D1-8B2C1318D394}"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833DD8C4-B727-4E57-B707-7F6169A13713}"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5A4BA78-9167-47FB-B9A6-371D561CBD99}"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ADBB1A5-1D1C-4E8D-A060-6F5DC9C19289}"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01BDC24-CB35-4F0B-AD54-1637C649019D}"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01BDC24-CB35-4F0B-AD54-1637C649019D}"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C055DDF-5711-4F38-B230-A7F9299CD3C3}"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3DC4452-C16C-47D3-BAC2-91313F577BF0}"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9DE41CA-8B80-4041-B077-1FF4258252B6}"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C8E3A39-8651-4861-9350-DEEEFBA9FC3A}"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7951DAA5-CCE2-47B2-A2C1-6F59C947A3F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021D3140-4CEE-4927-8DFC-C39B176303B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48CC9EC-8A50-4967-A4B0-16683516FF53}"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C7186E3-8FF7-440E-B356-932D81183117}"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69F9F4F-6B79-43EB-BC0D-4C597B4F8C13}"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7B83580-6A4D-4FE1-AA94-27B0708498C7}"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1AC8165-BA5D-49CC-A980-C71C61E15C73}"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6CA7BA8-41FC-4989-898E-87456CA60456}"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789B5AE-7077-48C5-9951-8249C759E3B9}" type="slidenum">
              <a:rPr lang="en-CA" smtClean="0"/>
              <a:pPr>
                <a:defRPr/>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6B2098A-B0C6-4031-BDFB-A044E1B58843}" type="slidenum">
              <a:rPr lang="en-CA" smtClean="0"/>
              <a:pPr>
                <a:defRPr/>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A60A2E6-F0F9-4566-A733-282A2996E68B}" type="slidenum">
              <a:rPr lang="en-CA" smtClean="0"/>
              <a:pPr>
                <a:defRPr/>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0345888-1EA2-462A-A37C-E479D70A2163}" type="slidenum">
              <a:rPr lang="en-CA" smtClean="0"/>
              <a:pPr>
                <a:defRPr/>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D44BC68-670F-444D-BF25-F3C6E5AEADDC}" type="slidenum">
              <a:rPr lang="en-CA" smtClean="0"/>
              <a:pPr>
                <a:defRPr/>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B4A14BD-8C21-4F77-B2D3-EA8A0C06C295}" type="slidenum">
              <a:rPr lang="en-CA" smtClean="0"/>
              <a:pPr>
                <a:defRPr/>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E888B24-017A-4989-BD6A-C4590143BC71}" type="slidenum">
              <a:rPr lang="en-CA" smtClean="0"/>
              <a:pPr>
                <a:defRPr/>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DCED894-CCE3-4B50-893A-5FD6FB898B07}" type="slidenum">
              <a:rPr lang="en-CA" smtClean="0"/>
              <a:pPr>
                <a:defRPr/>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1D8F852-989A-4B57-9813-C60E03FE7EEB}"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59221F-1EAD-49F3-A2BB-9FB7330AED9D}"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15EDAC01-DA36-4076-9F90-E3A35289DA97}" type="slidenum">
              <a:rPr lang="en-CA" smtClean="0"/>
              <a:pPr>
                <a:defRPr/>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5D1605D-9E73-48C6-B145-0430DE70B250}" type="slidenum">
              <a:rPr lang="en-CA" smtClean="0"/>
              <a:pPr>
                <a:defRPr/>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99169D27-A329-41BF-8842-676EB73F498E}" type="slidenum">
              <a:rPr lang="en-CA" smtClean="0"/>
              <a:pPr>
                <a:defRPr/>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14DD6F6-173E-45D3-A324-05FFF903804B}" type="slidenum">
              <a:rPr lang="en-CA" smtClean="0"/>
              <a:pPr>
                <a:defRPr/>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0DE84F-A258-48D6-955F-2032494CFF0C}" type="slidenum">
              <a:rPr lang="en-CA" smtClean="0"/>
              <a:pPr>
                <a:defRPr/>
              </a:pPr>
              <a:t>44</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8C71925-1735-4A27-AC57-EC4D32B7143E}" type="slidenum">
              <a:rPr lang="en-CA" smtClean="0"/>
              <a:pPr>
                <a:defRPr/>
              </a:pPr>
              <a:t>45</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D72FED3-2B9B-42BA-85F9-4359B7A1B86F}" type="slidenum">
              <a:rPr lang="en-CA" smtClean="0"/>
              <a:pPr>
                <a:defRPr/>
              </a:pPr>
              <a:t>46</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FDC35B4-C4F6-47A2-8263-E774F0BB574F}" type="slidenum">
              <a:rPr lang="en-CA" smtClean="0"/>
              <a:pPr>
                <a:defRPr/>
              </a:pPr>
              <a:t>47</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C44E34E-8F37-46EE-B6C8-3AAD60642FCD}" type="slidenum">
              <a:rPr lang="en-CA" smtClean="0"/>
              <a:pPr>
                <a:defRPr/>
              </a:pPr>
              <a:t>48</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E931DA3C-2231-44C8-B4BA-E8D69011C6D5}" type="slidenum">
              <a:rPr lang="en-CA" smtClean="0"/>
              <a:pPr>
                <a:defRPr/>
              </a:pPr>
              <a:t>50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E908536-DE3C-4406-AD6C-02735CF3BE47}"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265A64A4-F31B-4941-BC52-5616A914D56A}" type="slidenum">
              <a:rPr lang="en-CA" smtClean="0"/>
              <a:pPr>
                <a:defRPr/>
              </a:pPr>
              <a:t>51</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52</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61F453B-456B-453C-A43F-7C96719BF299}"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DC72E5BF-9A45-4B49-B017-F961A55E9F1B}"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24C60BF-94A4-4538-8908-FCF18A79CAE4}" type="slidenum">
              <a:rPr lang="en-CA" sz="1200">
                <a:latin typeface="+mn-lt"/>
                <a:cs typeface="+mn-cs"/>
              </a:rPr>
              <a:pPr algn="r" fontAlgn="auto">
                <a:spcBef>
                  <a:spcPts val="0"/>
                </a:spcBef>
                <a:spcAft>
                  <a:spcPts val="0"/>
                </a:spcAft>
                <a:defRPr/>
              </a:pPr>
              <a:t>8</a:t>
            </a:fld>
            <a:endParaRPr lang="en-CA"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40FA5DC3-5BAD-4AB9-B1D9-AC9FDBAB745E}"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Asymptotic Analysis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2.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3.wmf"/><Relationship Id="rId5" Type="http://schemas.openxmlformats.org/officeDocument/2006/relationships/image" Target="../media/image20.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22.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3.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3.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4.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4.wmf"/><Relationship Id="rId4" Type="http://schemas.openxmlformats.org/officeDocument/2006/relationships/oleObject" Target="../embeddings/oleObject11.bin"/><Relationship Id="rId9" Type="http://schemas.openxmlformats.org/officeDocument/2006/relationships/image" Target="../media/image26.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1.wmf"/><Relationship Id="rId18" Type="http://schemas.openxmlformats.org/officeDocument/2006/relationships/oleObject" Target="../embeddings/oleObject21.bin"/><Relationship Id="rId3" Type="http://schemas.openxmlformats.org/officeDocument/2006/relationships/notesSlide" Target="../notesSlides/notesSlide35.xml"/><Relationship Id="rId21" Type="http://schemas.openxmlformats.org/officeDocument/2006/relationships/image" Target="../media/image35.wmf"/><Relationship Id="rId7" Type="http://schemas.openxmlformats.org/officeDocument/2006/relationships/image" Target="../media/image28.wmf"/><Relationship Id="rId12" Type="http://schemas.openxmlformats.org/officeDocument/2006/relationships/oleObject" Target="../embeddings/oleObject18.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vmlDrawing" Target="../drawings/vmlDrawing6.vml"/><Relationship Id="rId6" Type="http://schemas.openxmlformats.org/officeDocument/2006/relationships/oleObject" Target="../embeddings/oleObject15.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23" Type="http://schemas.openxmlformats.org/officeDocument/2006/relationships/image" Target="../media/image36.wmf"/><Relationship Id="rId10" Type="http://schemas.openxmlformats.org/officeDocument/2006/relationships/oleObject" Target="../embeddings/oleObject17.bin"/><Relationship Id="rId19" Type="http://schemas.openxmlformats.org/officeDocument/2006/relationships/image" Target="../media/image34.wmf"/><Relationship Id="rId4" Type="http://schemas.openxmlformats.org/officeDocument/2006/relationships/oleObject" Target="../embeddings/oleObject14.bin"/><Relationship Id="rId9" Type="http://schemas.openxmlformats.org/officeDocument/2006/relationships/image" Target="../media/image29.w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8.wmf"/><Relationship Id="rId4" Type="http://schemas.openxmlformats.org/officeDocument/2006/relationships/oleObject" Target="../embeddings/oleObject24.bin"/></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wmf"/><Relationship Id="rId4" Type="http://schemas.openxmlformats.org/officeDocument/2006/relationships/oleObject" Target="../embeddings/oleObject25.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Asymptotic Analysis</a:t>
            </a:r>
            <a:endParaRPr lang="en-US" sz="4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245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Consider the two functions</a:t>
            </a:r>
          </a:p>
          <a:p>
            <a:pPr>
              <a:buFontTx/>
              <a:buNone/>
            </a:pPr>
            <a:r>
              <a:rPr lang="en-US" smtClean="0">
                <a:latin typeface="Arial" charset="0"/>
                <a:cs typeface="Arial" charset="0"/>
              </a:rPr>
              <a:t>         </a:t>
            </a:r>
            <a:r>
              <a:rPr lang="en-US" smtClean="0">
                <a:solidFill>
                  <a:srgbClr val="FF0000"/>
                </a:solidFill>
                <a:latin typeface="Times New Roman" pitchFamily="18" charset="0"/>
                <a:cs typeface="Arial" charset="0"/>
              </a:rPr>
              <a:t>f(</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 = </a:t>
            </a:r>
            <a:r>
              <a:rPr lang="en-US" i="1" smtClean="0">
                <a:solidFill>
                  <a:srgbClr val="FF0000"/>
                </a:solidFill>
                <a:latin typeface="Times New Roman" pitchFamily="18" charset="0"/>
                <a:cs typeface="Arial" charset="0"/>
              </a:rPr>
              <a:t>n</a:t>
            </a:r>
            <a:r>
              <a:rPr lang="en-US" baseline="30000" smtClean="0">
                <a:solidFill>
                  <a:srgbClr val="FF0000"/>
                </a:solidFill>
                <a:latin typeface="Times New Roman" pitchFamily="18" charset="0"/>
                <a:cs typeface="Arial" charset="0"/>
              </a:rPr>
              <a:t>2</a:t>
            </a:r>
            <a:r>
              <a:rPr lang="en-US" smtClean="0">
                <a:latin typeface="Arial" charset="0"/>
                <a:cs typeface="Arial" charset="0"/>
              </a:rPr>
              <a:t> and </a:t>
            </a:r>
            <a:r>
              <a:rPr lang="en-US" smtClean="0">
                <a:solidFill>
                  <a:srgbClr val="3333CC"/>
                </a:solidFill>
                <a:latin typeface="Times New Roman" pitchFamily="18" charset="0"/>
                <a:cs typeface="Arial" charset="0"/>
              </a:rPr>
              <a:t>g(</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2</a:t>
            </a:r>
            <a:r>
              <a:rPr lang="en-US" smtClean="0">
                <a:solidFill>
                  <a:srgbClr val="3333CC"/>
                </a:solidFill>
                <a:latin typeface="Times New Roman" pitchFamily="18" charset="0"/>
                <a:cs typeface="Arial" charset="0"/>
              </a:rPr>
              <a:t> – 3</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+ 2</a:t>
            </a:r>
          </a:p>
          <a:p>
            <a:pPr>
              <a:buFont typeface="Arial" charset="0"/>
              <a:buNone/>
            </a:pPr>
            <a:r>
              <a:rPr lang="en-US" smtClean="0">
                <a:latin typeface="Arial" charset="0"/>
                <a:cs typeface="Arial" charset="0"/>
              </a:rPr>
              <a:t>	Around </a:t>
            </a:r>
            <a:r>
              <a:rPr lang="en-US" i="1" smtClean="0">
                <a:latin typeface="Times New Roman" pitchFamily="18" charset="0"/>
                <a:cs typeface="Arial" charset="0"/>
              </a:rPr>
              <a:t>n</a:t>
            </a:r>
            <a:r>
              <a:rPr lang="en-US" smtClean="0">
                <a:latin typeface="Times New Roman" pitchFamily="18" charset="0"/>
                <a:cs typeface="Arial" charset="0"/>
              </a:rPr>
              <a:t> = 0</a:t>
            </a:r>
            <a:r>
              <a:rPr lang="en-US" smtClean="0">
                <a:latin typeface="Arial" charset="0"/>
                <a:cs typeface="Arial" charset="0"/>
              </a:rPr>
              <a:t>, they look very different</a:t>
            </a:r>
          </a:p>
        </p:txBody>
      </p:sp>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2034" name="Picture 2"/>
          <p:cNvPicPr>
            <a:picLocks noChangeAspect="1" noChangeArrowheads="1"/>
          </p:cNvPicPr>
          <p:nvPr/>
        </p:nvPicPr>
        <p:blipFill>
          <a:blip r:embed="rId3" cstate="print"/>
          <a:srcRect/>
          <a:stretch>
            <a:fillRect/>
          </a:stretch>
        </p:blipFill>
        <p:spPr bwMode="auto">
          <a:xfrm>
            <a:off x="1489304" y="2780928"/>
            <a:ext cx="621030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27652"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US" dirty="0" smtClean="0">
                <a:latin typeface="Arial" charset="0"/>
                <a:cs typeface="Arial" charset="0"/>
              </a:rPr>
              <a:t>Yet </a:t>
            </a:r>
            <a:r>
              <a:rPr lang="en-US" dirty="0" smtClean="0">
                <a:latin typeface="Arial" charset="0"/>
                <a:cs typeface="Arial" charset="0"/>
              </a:rPr>
              <a:t>on the range </a:t>
            </a:r>
            <a:r>
              <a:rPr lang="en-US" i="1" dirty="0" smtClean="0">
                <a:latin typeface="Times New Roman" pitchFamily="18" charset="0"/>
                <a:cs typeface="Arial" charset="0"/>
              </a:rPr>
              <a:t>n</a:t>
            </a:r>
            <a:r>
              <a:rPr lang="en-US" dirty="0" smtClean="0">
                <a:latin typeface="Times New Roman" pitchFamily="18" charset="0"/>
                <a:cs typeface="Arial" charset="0"/>
              </a:rPr>
              <a:t> = [0, 1000]</a:t>
            </a:r>
            <a:r>
              <a:rPr lang="en-US" dirty="0" smtClean="0">
                <a:latin typeface="Arial" charset="0"/>
                <a:cs typeface="Arial" charset="0"/>
              </a:rPr>
              <a:t>, they are (relatively) indistinguishable:</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5106" name="Picture 2"/>
          <p:cNvPicPr>
            <a:picLocks noChangeAspect="1" noChangeArrowheads="1"/>
          </p:cNvPicPr>
          <p:nvPr/>
        </p:nvPicPr>
        <p:blipFill>
          <a:blip r:embed="rId3" cstate="print"/>
          <a:srcRect/>
          <a:stretch>
            <a:fillRect/>
          </a:stretch>
        </p:blipFill>
        <p:spPr bwMode="auto">
          <a:xfrm>
            <a:off x="1187624" y="2718800"/>
            <a:ext cx="63627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latin typeface="Arial" charset="0"/>
                <a:cs typeface="Arial" charset="0"/>
              </a:rPr>
              <a:t>Quadratic Growth</a:t>
            </a:r>
          </a:p>
        </p:txBody>
      </p:sp>
      <p:sp>
        <p:nvSpPr>
          <p:cNvPr id="1028"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absolute difference is large, for example,</a:t>
            </a:r>
          </a:p>
          <a:p>
            <a:pPr>
              <a:buFontTx/>
              <a:buNone/>
            </a:pPr>
            <a:r>
              <a:rPr lang="en-US" dirty="0" smtClean="0">
                <a:latin typeface="Times New Roman" pitchFamily="18" charset="0"/>
                <a:cs typeface="Arial" charset="0"/>
              </a:rPr>
              <a:t>		f(1000) = 1 000 000</a:t>
            </a:r>
          </a:p>
          <a:p>
            <a:pPr>
              <a:buFontTx/>
              <a:buNone/>
            </a:pPr>
            <a:r>
              <a:rPr lang="en-US" dirty="0" smtClean="0">
                <a:latin typeface="Times New Roman" pitchFamily="18" charset="0"/>
                <a:cs typeface="Arial" charset="0"/>
              </a:rPr>
              <a:t>		g(1000) =   997 002</a:t>
            </a:r>
          </a:p>
          <a:p>
            <a:pPr>
              <a:buFontTx/>
              <a:buNone/>
            </a:pPr>
            <a:r>
              <a:rPr lang="en-US" dirty="0" smtClean="0">
                <a:latin typeface="Arial" charset="0"/>
                <a:cs typeface="Arial" charset="0"/>
              </a:rPr>
              <a:t>	but the relative difference is very small</a:t>
            </a:r>
          </a:p>
          <a:p>
            <a:pPr>
              <a:buFontTx/>
              <a:buNone/>
            </a:pPr>
            <a:endParaRPr lang="en-US" dirty="0" smtClean="0">
              <a:latin typeface="Arial" charset="0"/>
              <a:cs typeface="Arial" charset="0"/>
            </a:endParaRPr>
          </a:p>
          <a:p>
            <a:pPr>
              <a:buFontTx/>
              <a:buNone/>
            </a:pPr>
            <a:endParaRPr lang="en-US" dirty="0" smtClean="0">
              <a:latin typeface="Arial" charset="0"/>
              <a:cs typeface="Arial" charset="0"/>
            </a:endParaRPr>
          </a:p>
          <a:p>
            <a:pPr>
              <a:buFontTx/>
              <a:buNone/>
            </a:pPr>
            <a:r>
              <a:rPr lang="en-US" dirty="0" smtClean="0">
                <a:latin typeface="Arial" charset="0"/>
                <a:cs typeface="Arial" charset="0"/>
              </a:rPr>
              <a:t>	and this difference goes to zero as </a:t>
            </a:r>
            <a:r>
              <a:rPr lang="en-US" i="1" dirty="0" smtClean="0">
                <a:latin typeface="Times New Roman" pitchFamily="18" charset="0"/>
                <a:cs typeface="Arial" charset="0"/>
              </a:rPr>
              <a:t>n </a:t>
            </a:r>
            <a:r>
              <a:rPr lang="en-US" i="1" dirty="0" smtClean="0">
                <a:latin typeface="Arial" charset="0"/>
                <a:cs typeface="Arial" charset="0"/>
              </a:rPr>
              <a:t>→</a:t>
            </a:r>
            <a:r>
              <a:rPr lang="en-US" dirty="0" smtClean="0">
                <a:latin typeface="Arial" charset="0"/>
                <a:cs typeface="Arial" charset="0"/>
              </a:rPr>
              <a:t> </a:t>
            </a:r>
            <a:r>
              <a:rPr lang="en-US" dirty="0" smtClean="0">
                <a:latin typeface="Times New Roman" pitchFamily="18" charset="0"/>
                <a:cs typeface="Arial" charset="0"/>
              </a:rPr>
              <a:t>∞</a:t>
            </a:r>
            <a:r>
              <a:rPr lang="en-US" dirty="0" smtClean="0">
                <a:latin typeface="Arial" charset="0"/>
                <a:cs typeface="Arial" charset="0"/>
              </a:rPr>
              <a:t> </a:t>
            </a:r>
          </a:p>
        </p:txBody>
      </p:sp>
      <p:graphicFrame>
        <p:nvGraphicFramePr>
          <p:cNvPr id="1026" name="Object 2"/>
          <p:cNvGraphicFramePr>
            <a:graphicFrameLocks noChangeAspect="1"/>
          </p:cNvGraphicFramePr>
          <p:nvPr/>
        </p:nvGraphicFramePr>
        <p:xfrm>
          <a:off x="1619250" y="3141663"/>
          <a:ext cx="3960813" cy="758825"/>
        </p:xfrm>
        <a:graphic>
          <a:graphicData uri="http://schemas.openxmlformats.org/presentationml/2006/ole">
            <mc:AlternateContent xmlns:mc="http://schemas.openxmlformats.org/markup-compatibility/2006">
              <mc:Choice xmlns:v="urn:schemas-microsoft-com:vml" Requires="v">
                <p:oleObj spid="_x0000_s162820" name="Equation" r:id="rId4" imgW="2387520" imgH="457200" progId="Equation.3">
                  <p:embed/>
                </p:oleObj>
              </mc:Choice>
              <mc:Fallback>
                <p:oleObj name="Equation" r:id="rId4" imgW="23875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141663"/>
                        <a:ext cx="3960813" cy="75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3" cstate="print"/>
          <a:srcRect/>
          <a:stretch>
            <a:fillRect/>
          </a:stretch>
        </p:blipFill>
        <p:spPr bwMode="auto">
          <a:xfrm>
            <a:off x="1259632" y="2996952"/>
            <a:ext cx="6381750" cy="3456384"/>
          </a:xfrm>
          <a:prstGeom prst="rect">
            <a:avLst/>
          </a:prstGeom>
          <a:noFill/>
          <a:ln w="9525">
            <a:noFill/>
            <a:miter lim="800000"/>
            <a:headEnd/>
            <a:tailEnd/>
          </a:ln>
          <a:effectLst/>
        </p:spPr>
      </p:pic>
      <p:sp>
        <p:nvSpPr>
          <p:cNvPr id="28674"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286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To demonstrate with another example,</a:t>
            </a:r>
          </a:p>
          <a:p>
            <a:pPr>
              <a:buFontTx/>
              <a:buNone/>
            </a:pPr>
            <a:r>
              <a:rPr lang="en-US" smtClean="0">
                <a:latin typeface="Arial" charset="0"/>
                <a:cs typeface="Arial" charset="0"/>
              </a:rPr>
              <a:t>  </a:t>
            </a:r>
            <a:r>
              <a:rPr lang="en-US" smtClean="0">
                <a:solidFill>
                  <a:srgbClr val="FF0000"/>
                </a:solidFill>
                <a:latin typeface="Times New Roman" pitchFamily="18" charset="0"/>
                <a:cs typeface="Arial" charset="0"/>
              </a:rPr>
              <a:t>f(</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 = </a:t>
            </a:r>
            <a:r>
              <a:rPr lang="en-US" i="1" smtClean="0">
                <a:solidFill>
                  <a:srgbClr val="FF0000"/>
                </a:solidFill>
                <a:latin typeface="Times New Roman" pitchFamily="18" charset="0"/>
                <a:cs typeface="Arial" charset="0"/>
              </a:rPr>
              <a:t>n</a:t>
            </a:r>
            <a:r>
              <a:rPr lang="en-US" baseline="30000" smtClean="0">
                <a:solidFill>
                  <a:srgbClr val="FF0000"/>
                </a:solidFill>
                <a:latin typeface="Times New Roman" pitchFamily="18" charset="0"/>
                <a:cs typeface="Arial" charset="0"/>
              </a:rPr>
              <a:t>6</a:t>
            </a:r>
            <a:r>
              <a:rPr lang="en-US" smtClean="0">
                <a:latin typeface="Arial" charset="0"/>
                <a:cs typeface="Arial" charset="0"/>
              </a:rPr>
              <a:t>   and    </a:t>
            </a:r>
            <a:r>
              <a:rPr lang="en-US" smtClean="0">
                <a:solidFill>
                  <a:srgbClr val="3333CC"/>
                </a:solidFill>
                <a:latin typeface="Times New Roman" pitchFamily="18" charset="0"/>
                <a:cs typeface="Arial" charset="0"/>
              </a:rPr>
              <a:t>g(</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 = </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6</a:t>
            </a:r>
            <a:r>
              <a:rPr lang="en-US" smtClean="0">
                <a:solidFill>
                  <a:srgbClr val="3333CC"/>
                </a:solidFill>
                <a:latin typeface="Times New Roman" pitchFamily="18" charset="0"/>
                <a:cs typeface="Arial" charset="0"/>
              </a:rPr>
              <a:t> – 23</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5</a:t>
            </a:r>
            <a:r>
              <a:rPr lang="en-US" smtClean="0">
                <a:solidFill>
                  <a:srgbClr val="3333CC"/>
                </a:solidFill>
                <a:latin typeface="Times New Roman" pitchFamily="18" charset="0"/>
                <a:cs typeface="Arial" charset="0"/>
              </a:rPr>
              <a:t>+193</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4</a:t>
            </a:r>
            <a:r>
              <a:rPr lang="en-US" smtClean="0">
                <a:solidFill>
                  <a:srgbClr val="3333CC"/>
                </a:solidFill>
                <a:latin typeface="Times New Roman" pitchFamily="18" charset="0"/>
                <a:cs typeface="Arial" charset="0"/>
              </a:rPr>
              <a:t> –729</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3</a:t>
            </a:r>
            <a:r>
              <a:rPr lang="en-US" smtClean="0">
                <a:solidFill>
                  <a:srgbClr val="3333CC"/>
                </a:solidFill>
                <a:latin typeface="Times New Roman" pitchFamily="18" charset="0"/>
                <a:cs typeface="Arial" charset="0"/>
              </a:rPr>
              <a:t>+1206</a:t>
            </a:r>
            <a:r>
              <a:rPr lang="en-US" i="1" smtClean="0">
                <a:solidFill>
                  <a:srgbClr val="3333CC"/>
                </a:solidFill>
                <a:latin typeface="Times New Roman" pitchFamily="18" charset="0"/>
                <a:cs typeface="Arial" charset="0"/>
              </a:rPr>
              <a:t>n</a:t>
            </a:r>
            <a:r>
              <a:rPr lang="en-US" baseline="30000" smtClean="0">
                <a:solidFill>
                  <a:srgbClr val="3333CC"/>
                </a:solidFill>
                <a:latin typeface="Times New Roman" pitchFamily="18" charset="0"/>
                <a:cs typeface="Arial" charset="0"/>
              </a:rPr>
              <a:t>2</a:t>
            </a:r>
            <a:r>
              <a:rPr lang="en-US" smtClean="0">
                <a:solidFill>
                  <a:srgbClr val="3333CC"/>
                </a:solidFill>
                <a:latin typeface="Times New Roman" pitchFamily="18" charset="0"/>
                <a:cs typeface="Arial" charset="0"/>
              </a:rPr>
              <a:t> – 648</a:t>
            </a:r>
            <a:r>
              <a:rPr lang="en-US" i="1" smtClean="0">
                <a:solidFill>
                  <a:srgbClr val="3333CC"/>
                </a:solidFill>
                <a:latin typeface="Times New Roman" pitchFamily="18" charset="0"/>
                <a:cs typeface="Arial" charset="0"/>
              </a:rPr>
              <a:t>n</a:t>
            </a:r>
            <a:endParaRPr lang="en-US" smtClean="0">
              <a:solidFill>
                <a:srgbClr val="3333CC"/>
              </a:solidFill>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Around </a:t>
            </a:r>
            <a:r>
              <a:rPr lang="en-US" i="1" smtClean="0">
                <a:latin typeface="Times New Roman" pitchFamily="18" charset="0"/>
                <a:cs typeface="Arial" charset="0"/>
              </a:rPr>
              <a:t>n</a:t>
            </a:r>
            <a:r>
              <a:rPr lang="en-US" smtClean="0">
                <a:latin typeface="Times New Roman" pitchFamily="18" charset="0"/>
                <a:cs typeface="Arial" charset="0"/>
              </a:rPr>
              <a:t> = 0</a:t>
            </a:r>
            <a:r>
              <a:rPr lang="en-US" smtClean="0">
                <a:latin typeface="Arial" charset="0"/>
                <a:cs typeface="Arial" charset="0"/>
              </a:rPr>
              <a:t>, they are very different</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31748"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US" dirty="0" smtClean="0">
                <a:latin typeface="Arial" charset="0"/>
                <a:cs typeface="Arial" charset="0"/>
              </a:rPr>
              <a:t>Still, around </a:t>
            </a:r>
            <a:r>
              <a:rPr lang="en-US" i="1" dirty="0" smtClean="0">
                <a:latin typeface="Times New Roman" pitchFamily="18" charset="0"/>
                <a:cs typeface="Arial" charset="0"/>
              </a:rPr>
              <a:t>n</a:t>
            </a:r>
            <a:r>
              <a:rPr lang="en-US" dirty="0" smtClean="0">
                <a:latin typeface="Times New Roman" pitchFamily="18" charset="0"/>
                <a:cs typeface="Arial" charset="0"/>
              </a:rPr>
              <a:t> = 1000</a:t>
            </a:r>
            <a:r>
              <a:rPr lang="en-US" dirty="0" smtClean="0">
                <a:latin typeface="Arial" charset="0"/>
                <a:cs typeface="Arial" charset="0"/>
              </a:rPr>
              <a:t>, the relative difference is less than </a:t>
            </a:r>
            <a:r>
              <a:rPr lang="en-US" dirty="0" smtClean="0">
                <a:latin typeface="Times New Roman" pitchFamily="18" charset="0"/>
                <a:cs typeface="Arial" charset="0"/>
              </a:rPr>
              <a:t>3%</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pic>
        <p:nvPicPr>
          <p:cNvPr id="178178" name="Picture 2"/>
          <p:cNvPicPr>
            <a:picLocks noChangeAspect="1" noChangeArrowheads="1"/>
          </p:cNvPicPr>
          <p:nvPr/>
        </p:nvPicPr>
        <p:blipFill>
          <a:blip r:embed="rId3" cstate="print"/>
          <a:srcRect/>
          <a:stretch>
            <a:fillRect/>
          </a:stretch>
        </p:blipFill>
        <p:spPr bwMode="auto">
          <a:xfrm>
            <a:off x="1160328" y="2650560"/>
            <a:ext cx="6353175" cy="381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latin typeface="Arial" charset="0"/>
                <a:cs typeface="Arial" charset="0"/>
              </a:rPr>
              <a:t>Polynomial Growth</a:t>
            </a:r>
          </a:p>
        </p:txBody>
      </p:sp>
      <p:sp>
        <p:nvSpPr>
          <p:cNvPr id="3277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The justification for both pairs of polynomials being similar is that, in both cases, they each had the same leading term:</a:t>
            </a:r>
          </a:p>
          <a:p>
            <a:pPr lvl="1">
              <a:buFont typeface="Arial" charset="0"/>
              <a:buNone/>
            </a:pPr>
            <a:r>
              <a:rPr lang="en-US" i="1" dirty="0" smtClean="0">
                <a:latin typeface="Times New Roman" pitchFamily="18" charset="0"/>
                <a:cs typeface="Arial" charset="0"/>
              </a:rPr>
              <a:t>	n</a:t>
            </a:r>
            <a:r>
              <a:rPr lang="en-US" baseline="30000" dirty="0" smtClean="0">
                <a:latin typeface="Times New Roman" pitchFamily="18" charset="0"/>
                <a:cs typeface="Arial" charset="0"/>
              </a:rPr>
              <a:t>2</a:t>
            </a:r>
            <a:r>
              <a:rPr lang="en-US" dirty="0" smtClean="0">
                <a:latin typeface="Arial" charset="0"/>
                <a:cs typeface="Arial" charset="0"/>
              </a:rPr>
              <a:t> in the first case, </a:t>
            </a:r>
            <a:r>
              <a:rPr lang="en-US" i="1" dirty="0" smtClean="0">
                <a:latin typeface="Times New Roman" pitchFamily="18" charset="0"/>
                <a:cs typeface="Arial" charset="0"/>
              </a:rPr>
              <a:t>n</a:t>
            </a:r>
            <a:r>
              <a:rPr lang="en-US" baseline="30000" dirty="0" smtClean="0">
                <a:latin typeface="Times New Roman" pitchFamily="18" charset="0"/>
                <a:cs typeface="Arial" charset="0"/>
              </a:rPr>
              <a:t>6</a:t>
            </a:r>
            <a:r>
              <a:rPr lang="en-US" dirty="0" smtClean="0">
                <a:latin typeface="Arial" charset="0"/>
                <a:cs typeface="Arial" charset="0"/>
              </a:rPr>
              <a:t> in the </a:t>
            </a:r>
            <a:r>
              <a:rPr lang="en-US" dirty="0" smtClean="0">
                <a:latin typeface="Arial" charset="0"/>
                <a:cs typeface="Arial" charset="0"/>
              </a:rPr>
              <a:t>second</a:t>
            </a:r>
          </a:p>
          <a:p>
            <a:pPr lvl="1">
              <a:buFont typeface="Arial" charset="0"/>
              <a:buNone/>
            </a:pPr>
            <a:endParaRPr lang="en-US" dirty="0">
              <a:latin typeface="Arial" charset="0"/>
              <a:cs typeface="Arial" charset="0"/>
            </a:endParaRPr>
          </a:p>
          <a:p>
            <a:pPr>
              <a:buNone/>
            </a:pPr>
            <a:r>
              <a:rPr lang="en-US" dirty="0">
                <a:latin typeface="Arial" charset="0"/>
                <a:cs typeface="Arial" charset="0"/>
              </a:rPr>
              <a:t>	Suppose however, that the coefficients of the leading terms were different</a:t>
            </a:r>
          </a:p>
          <a:p>
            <a:pPr lvl="1"/>
            <a:r>
              <a:rPr lang="en-US" dirty="0" smtClean="0">
                <a:latin typeface="Arial" charset="0"/>
                <a:cs typeface="Arial" charset="0"/>
              </a:rPr>
              <a:t>In </a:t>
            </a:r>
            <a:r>
              <a:rPr lang="en-US" dirty="0">
                <a:latin typeface="Arial" charset="0"/>
                <a:cs typeface="Arial" charset="0"/>
              </a:rPr>
              <a:t>this case, both functions would exhibit the same rate of growth, however, one would always be proportionally larger</a:t>
            </a:r>
          </a:p>
          <a:p>
            <a:pPr lvl="1">
              <a:buFont typeface="Arial" charset="0"/>
              <a:buNone/>
            </a:pPr>
            <a:endParaRPr lang="en-US" dirty="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latin typeface="Arial" charset="0"/>
                <a:cs typeface="Arial" charset="0"/>
              </a:rPr>
              <a:t>Examples</a:t>
            </a:r>
          </a:p>
        </p:txBody>
      </p:sp>
      <p:sp>
        <p:nvSpPr>
          <p:cNvPr id="3481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CA" dirty="0" smtClean="0">
                <a:latin typeface="Arial" charset="0"/>
                <a:cs typeface="Arial" charset="0"/>
              </a:rPr>
              <a:t>We will now look at two examples:</a:t>
            </a:r>
          </a:p>
          <a:p>
            <a:pPr lvl="1"/>
            <a:r>
              <a:rPr lang="en-CA" dirty="0" smtClean="0">
                <a:latin typeface="Arial" charset="0"/>
                <a:cs typeface="Arial" charset="0"/>
              </a:rPr>
              <a:t>A comparison of selection sort and bubble sort</a:t>
            </a:r>
          </a:p>
          <a:p>
            <a:pPr lvl="1"/>
            <a:r>
              <a:rPr lang="en-CA" dirty="0" smtClean="0">
                <a:latin typeface="Arial" charset="0"/>
                <a:cs typeface="Arial" charset="0"/>
              </a:rPr>
              <a:t>A comparison of insertion sort and </a:t>
            </a:r>
            <a:r>
              <a:rPr lang="en-CA" dirty="0" err="1" smtClean="0">
                <a:latin typeface="Arial" charset="0"/>
                <a:cs typeface="Arial" charset="0"/>
              </a:rPr>
              <a:t>quicksort</a:t>
            </a:r>
            <a:endParaRPr lang="en-US" dirty="0" smtClean="0"/>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2.3.4</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4819" name="Rectangle 3"/>
          <p:cNvSpPr>
            <a:spLocks noGrp="1" noChangeArrowheads="1"/>
          </p:cNvSpPr>
          <p:nvPr>
            <p:ph type="body" idx="1"/>
          </p:nvPr>
        </p:nvSpPr>
        <p:spPr/>
        <p:txBody>
          <a:bodyPr/>
          <a:lstStyle/>
          <a:p>
            <a:pPr>
              <a:buNone/>
            </a:pPr>
            <a:r>
              <a:rPr lang="en-US" dirty="0" smtClean="0">
                <a:latin typeface="Arial" charset="0"/>
                <a:cs typeface="Arial" charset="0"/>
              </a:rPr>
              <a:t>	Suppose we had two algorithms which sorted a list of size </a:t>
            </a:r>
            <a:r>
              <a:rPr lang="en-US" i="1" dirty="0" smtClean="0">
                <a:latin typeface="Times New Roman" pitchFamily="18" charset="0"/>
                <a:cs typeface="Arial" charset="0"/>
              </a:rPr>
              <a:t>n</a:t>
            </a:r>
            <a:r>
              <a:rPr lang="en-US" dirty="0" smtClean="0">
                <a:latin typeface="Arial" charset="0"/>
                <a:cs typeface="Arial" charset="0"/>
              </a:rPr>
              <a:t> and the </a:t>
            </a:r>
            <a:r>
              <a:rPr lang="en-US" dirty="0" smtClean="0">
                <a:latin typeface="Arial" charset="0"/>
                <a:cs typeface="Arial" charset="0"/>
              </a:rPr>
              <a:t>run time (in </a:t>
            </a:r>
            <a:r>
              <a:rPr lang="pt-BR" dirty="0" smtClean="0">
                <a:latin typeface="Symbol" panose="05050102010706020507" pitchFamily="18" charset="2"/>
                <a:cs typeface="Arial" charset="0"/>
              </a:rPr>
              <a:t>m</a:t>
            </a:r>
            <a:r>
              <a:rPr lang="pt-BR" dirty="0" smtClean="0">
                <a:latin typeface="Times New Roman" pitchFamily="18" charset="0"/>
                <a:cs typeface="Arial" charset="0"/>
              </a:rPr>
              <a:t>s) </a:t>
            </a:r>
            <a:r>
              <a:rPr lang="en-US" dirty="0" smtClean="0">
                <a:latin typeface="Arial" charset="0"/>
                <a:cs typeface="Arial" charset="0"/>
              </a:rPr>
              <a:t>is </a:t>
            </a:r>
            <a:r>
              <a:rPr lang="en-US" dirty="0" smtClean="0">
                <a:latin typeface="Arial" charset="0"/>
                <a:cs typeface="Arial" charset="0"/>
              </a:rPr>
              <a:t>given by</a:t>
            </a:r>
          </a:p>
          <a:p>
            <a:pPr>
              <a:buFontTx/>
              <a:buNone/>
            </a:pPr>
            <a:r>
              <a:rPr lang="en-US" dirty="0" smtClean="0">
                <a:latin typeface="Times New Roman" pitchFamily="18"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4.7</a:t>
            </a:r>
            <a:r>
              <a:rPr lang="pt-BR" i="1" dirty="0" smtClean="0">
                <a:solidFill>
                  <a:srgbClr val="FF0000"/>
                </a:solidFill>
                <a:latin typeface="Times New Roman" pitchFamily="18" charset="0"/>
                <a:cs typeface="Arial" charset="0"/>
              </a:rPr>
              <a:t>n</a:t>
            </a:r>
            <a:r>
              <a:rPr lang="pt-BR" baseline="30000" dirty="0" smtClean="0">
                <a:solidFill>
                  <a:srgbClr val="FF0000"/>
                </a:solidFill>
                <a:latin typeface="Times New Roman" pitchFamily="18" charset="0"/>
                <a:cs typeface="Arial" charset="0"/>
              </a:rPr>
              <a:t>2</a:t>
            </a:r>
            <a:r>
              <a:rPr lang="pt-BR" dirty="0" smtClean="0">
                <a:solidFill>
                  <a:srgbClr val="FF0000"/>
                </a:solidFill>
                <a:latin typeface="Times New Roman" pitchFamily="18" charset="0"/>
                <a:cs typeface="Arial" charset="0"/>
              </a:rPr>
              <a:t> – 0.5</a:t>
            </a:r>
            <a:r>
              <a:rPr lang="pt-BR" i="1" dirty="0" smtClean="0">
                <a:solidFill>
                  <a:srgbClr val="FF0000"/>
                </a:solidFill>
                <a:latin typeface="Times New Roman" pitchFamily="18" charset="0"/>
                <a:cs typeface="Arial" charset="0"/>
              </a:rPr>
              <a:t>n</a:t>
            </a:r>
            <a:r>
              <a:rPr lang="pt-BR"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5</a:t>
            </a:r>
            <a:r>
              <a:rPr lang="pt-BR" dirty="0" smtClean="0">
                <a:solidFill>
                  <a:srgbClr val="FF0000"/>
                </a:solidFill>
                <a:latin typeface="Times New Roman" pitchFamily="18" charset="0"/>
                <a:cs typeface="Arial" charset="0"/>
              </a:rPr>
              <a:t>	</a:t>
            </a:r>
            <a:r>
              <a:rPr lang="en-US" dirty="0" smtClean="0">
                <a:latin typeface="Arial" charset="0"/>
                <a:cs typeface="Arial" charset="0"/>
              </a:rPr>
              <a:t>Bubble sort </a:t>
            </a:r>
            <a:endParaRPr lang="pt-BR" dirty="0" smtClean="0">
              <a:solidFill>
                <a:srgbClr val="FF0000"/>
              </a:solidFill>
              <a:latin typeface="Times New Roman" pitchFamily="18" charset="0"/>
              <a:cs typeface="Arial" charset="0"/>
            </a:endParaRPr>
          </a:p>
          <a:p>
            <a:pPr>
              <a:buFontTx/>
              <a:buNone/>
            </a:pPr>
            <a:r>
              <a:rPr lang="en-US" dirty="0" smtClean="0">
                <a:latin typeface="Times New Roman" pitchFamily="18"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best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 	= </a:t>
            </a:r>
            <a:r>
              <a:rPr lang="pt-BR" dirty="0" smtClean="0">
                <a:solidFill>
                  <a:srgbClr val="FF0000"/>
                </a:solidFill>
                <a:latin typeface="Times New Roman" pitchFamily="18" charset="0"/>
                <a:cs typeface="Arial" charset="0"/>
              </a:rPr>
              <a:t>3.8</a:t>
            </a:r>
            <a:r>
              <a:rPr lang="pt-BR" i="1" dirty="0" smtClean="0">
                <a:solidFill>
                  <a:srgbClr val="FF0000"/>
                </a:solidFill>
                <a:latin typeface="Times New Roman" pitchFamily="18" charset="0"/>
                <a:cs typeface="Arial" charset="0"/>
              </a:rPr>
              <a:t>n</a:t>
            </a:r>
            <a:r>
              <a:rPr lang="pt-BR" baseline="30000" dirty="0" smtClean="0">
                <a:solidFill>
                  <a:srgbClr val="FF0000"/>
                </a:solidFill>
                <a:latin typeface="Times New Roman" pitchFamily="18" charset="0"/>
                <a:cs typeface="Arial" charset="0"/>
              </a:rPr>
              <a:t>2</a:t>
            </a:r>
            <a:r>
              <a:rPr lang="pt-BR" dirty="0" smtClean="0">
                <a:solidFill>
                  <a:srgbClr val="FF0000"/>
                </a:solidFill>
                <a:latin typeface="Times New Roman" pitchFamily="18" charset="0"/>
                <a:cs typeface="Arial" charset="0"/>
              </a:rPr>
              <a:t> + 0.5</a:t>
            </a:r>
            <a:r>
              <a:rPr lang="pt-BR" i="1" dirty="0" smtClean="0">
                <a:solidFill>
                  <a:srgbClr val="FF0000"/>
                </a:solidFill>
                <a:latin typeface="Times New Roman" pitchFamily="18" charset="0"/>
                <a:cs typeface="Arial" charset="0"/>
              </a:rPr>
              <a:t>n</a:t>
            </a:r>
            <a:r>
              <a:rPr lang="pt-BR" dirty="0" smtClean="0">
                <a:solidFill>
                  <a:srgbClr val="FF0000"/>
                </a:solidFill>
                <a:latin typeface="Times New Roman" pitchFamily="18" charset="0"/>
                <a:cs typeface="Arial" charset="0"/>
              </a:rPr>
              <a:t> + 5</a:t>
            </a:r>
          </a:p>
          <a:p>
            <a:pPr>
              <a:buFontTx/>
              <a:buNone/>
            </a:pPr>
            <a:r>
              <a:rPr lang="pt-BR" dirty="0" smtClean="0">
                <a:solidFill>
                  <a:srgbClr val="3333CC"/>
                </a:solidFill>
                <a:latin typeface="Times New Roman" pitchFamily="18" charset="0"/>
                <a:cs typeface="Arial" charset="0"/>
              </a:rPr>
              <a:t>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	= 4</a:t>
            </a:r>
            <a:r>
              <a:rPr lang="pt-BR" i="1" dirty="0" smtClean="0">
                <a:solidFill>
                  <a:srgbClr val="3333CC"/>
                </a:solidFill>
                <a:latin typeface="Times New Roman" pitchFamily="18" charset="0"/>
                <a:cs typeface="Arial" charset="0"/>
              </a:rPr>
              <a:t>n</a:t>
            </a:r>
            <a:r>
              <a:rPr lang="pt-BR" baseline="30000" dirty="0" smtClean="0">
                <a:solidFill>
                  <a:srgbClr val="3333CC"/>
                </a:solidFill>
                <a:latin typeface="Times New Roman" pitchFamily="18" charset="0"/>
                <a:cs typeface="Arial" charset="0"/>
              </a:rPr>
              <a:t>2</a:t>
            </a:r>
            <a:r>
              <a:rPr lang="pt-BR" dirty="0" smtClean="0">
                <a:solidFill>
                  <a:srgbClr val="3333CC"/>
                </a:solidFill>
                <a:latin typeface="Times New Roman" pitchFamily="18" charset="0"/>
                <a:cs typeface="Arial" charset="0"/>
              </a:rPr>
              <a:t> + 14</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 + 12	</a:t>
            </a:r>
            <a:r>
              <a:rPr lang="pt-BR" dirty="0" smtClean="0">
                <a:solidFill>
                  <a:srgbClr val="FF0000"/>
                </a:solidFill>
                <a:latin typeface="Times New Roman" pitchFamily="18" charset="0"/>
                <a:cs typeface="Arial" charset="0"/>
              </a:rPr>
              <a:t>	</a:t>
            </a:r>
            <a:r>
              <a:rPr lang="en-US" dirty="0" smtClean="0">
                <a:latin typeface="Arial" charset="0"/>
                <a:cs typeface="Arial" charset="0"/>
              </a:rPr>
              <a:t>Selection sort </a:t>
            </a:r>
            <a:endParaRPr lang="pt-BR" dirty="0" smtClean="0">
              <a:solidFill>
                <a:srgbClr val="3333CC"/>
              </a:solidFill>
              <a:latin typeface="Times New Roman" pitchFamily="18"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dirty="0" smtClean="0">
                <a:latin typeface="Arial" charset="0"/>
                <a:cs typeface="Arial" charset="0"/>
              </a:rPr>
              <a:t>	The smaller the value, the fewer instructions are run</a:t>
            </a:r>
          </a:p>
          <a:p>
            <a:pPr lvl="1"/>
            <a:r>
              <a:rPr lang="en-US" dirty="0" smtClean="0">
                <a:latin typeface="Arial" charset="0"/>
                <a:cs typeface="Arial" charset="0"/>
              </a:rPr>
              <a:t>For </a:t>
            </a:r>
            <a:r>
              <a:rPr lang="en-US" i="1" dirty="0" smtClean="0">
                <a:latin typeface="Times New Roman" pitchFamily="18" charset="0"/>
                <a:cs typeface="Arial" charset="0"/>
              </a:rPr>
              <a:t>n</a:t>
            </a:r>
            <a:r>
              <a:rPr lang="en-US"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 21</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latin typeface="Times New Roman" pitchFamily="18" charset="0"/>
                <a:cs typeface="Arial" charset="0"/>
              </a:rPr>
              <a:t> &lt; </a:t>
            </a:r>
            <a:r>
              <a:rPr lang="en-US" dirty="0" smtClean="0">
                <a:solidFill>
                  <a:srgbClr val="3333CC"/>
                </a:solidFill>
                <a:latin typeface="Times New Roman" pitchFamily="18" charset="0"/>
                <a:cs typeface="Arial" charset="0"/>
              </a:rPr>
              <a:t>s(</a:t>
            </a:r>
            <a:r>
              <a:rPr lang="en-US" i="1" dirty="0" smtClean="0">
                <a:solidFill>
                  <a:srgbClr val="3333CC"/>
                </a:solidFill>
                <a:latin typeface="Times New Roman" pitchFamily="18" charset="0"/>
                <a:cs typeface="Arial" charset="0"/>
              </a:rPr>
              <a:t>n</a:t>
            </a:r>
            <a:r>
              <a:rPr lang="en-US" dirty="0" smtClean="0">
                <a:solidFill>
                  <a:srgbClr val="3333CC"/>
                </a:solidFill>
                <a:latin typeface="Times New Roman" pitchFamily="18" charset="0"/>
                <a:cs typeface="Arial" charset="0"/>
              </a:rPr>
              <a:t>)</a:t>
            </a:r>
            <a:endParaRPr lang="en-US" dirty="0" smtClean="0">
              <a:solidFill>
                <a:srgbClr val="3333CC"/>
              </a:solidFill>
              <a:latin typeface="Arial" charset="0"/>
              <a:cs typeface="Arial" charset="0"/>
            </a:endParaRPr>
          </a:p>
          <a:p>
            <a:pPr lvl="1"/>
            <a:r>
              <a:rPr lang="en-US" dirty="0" smtClean="0">
                <a:latin typeface="Arial" charset="0"/>
                <a:cs typeface="Arial" charset="0"/>
              </a:rPr>
              <a:t>For </a:t>
            </a:r>
            <a:r>
              <a:rPr lang="en-US" i="1" dirty="0" smtClean="0">
                <a:latin typeface="Times New Roman" pitchFamily="18" charset="0"/>
                <a:cs typeface="Arial" charset="0"/>
              </a:rPr>
              <a:t>n</a:t>
            </a:r>
            <a:r>
              <a:rPr lang="en-US" dirty="0" smtClean="0">
                <a:latin typeface="Times New Roman" pitchFamily="18" charset="0"/>
                <a:cs typeface="Arial" charset="0"/>
              </a:rPr>
              <a:t> </a:t>
            </a:r>
            <a:r>
              <a:rPr lang="en-CA" dirty="0" smtClean="0">
                <a:latin typeface="Arial" charset="0"/>
                <a:cs typeface="Arial" charset="0"/>
              </a:rPr>
              <a:t>≥</a:t>
            </a:r>
            <a:r>
              <a:rPr lang="en-US" dirty="0" smtClean="0">
                <a:latin typeface="Times New Roman" pitchFamily="18" charset="0"/>
                <a:cs typeface="Arial" charset="0"/>
              </a:rPr>
              <a:t> 22</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latin typeface="Times New Roman" pitchFamily="18" charset="0"/>
                <a:cs typeface="Arial" charset="0"/>
              </a:rPr>
              <a:t> &gt; </a:t>
            </a:r>
            <a:r>
              <a:rPr lang="en-US" dirty="0" smtClean="0">
                <a:solidFill>
                  <a:srgbClr val="3333CC"/>
                </a:solidFill>
                <a:latin typeface="Times New Roman" pitchFamily="18" charset="0"/>
                <a:cs typeface="Arial" charset="0"/>
              </a:rPr>
              <a:t>s(</a:t>
            </a:r>
            <a:r>
              <a:rPr lang="en-US" i="1" dirty="0" smtClean="0">
                <a:solidFill>
                  <a:srgbClr val="3333CC"/>
                </a:solidFill>
                <a:latin typeface="Times New Roman" pitchFamily="18" charset="0"/>
                <a:cs typeface="Arial" charset="0"/>
              </a:rPr>
              <a:t>n</a:t>
            </a:r>
            <a:r>
              <a:rPr lang="en-US" dirty="0" smtClean="0">
                <a:solidFill>
                  <a:srgbClr val="3333CC"/>
                </a:solidFill>
                <a:latin typeface="Times New Roman" pitchFamily="18" charset="0"/>
                <a:cs typeface="Arial" charset="0"/>
              </a:rPr>
              <a:t>)</a:t>
            </a:r>
            <a:endParaRPr lang="en-US" dirty="0" smtClean="0">
              <a:solidFill>
                <a:srgbClr val="FF0000"/>
              </a:solidFill>
              <a:latin typeface="Times New Roman" pitchFamily="18" charset="0"/>
              <a:cs typeface="Arial"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584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With small values of </a:t>
            </a:r>
            <a:r>
              <a:rPr lang="en-US" i="1" smtClean="0">
                <a:latin typeface="Times New Roman" pitchFamily="18" charset="0"/>
                <a:cs typeface="Arial" charset="0"/>
              </a:rPr>
              <a:t>n</a:t>
            </a:r>
            <a:r>
              <a:rPr lang="en-US" smtClean="0">
                <a:latin typeface="Arial" charset="0"/>
                <a:cs typeface="Arial" charset="0"/>
              </a:rPr>
              <a:t>, the algorithm described by </a:t>
            </a:r>
            <a:r>
              <a:rPr lang="en-US" i="1" smtClean="0">
                <a:solidFill>
                  <a:srgbClr val="3333CC"/>
                </a:solidFill>
                <a:latin typeface="Times New Roman" pitchFamily="18" charset="0"/>
                <a:cs typeface="Arial" charset="0"/>
              </a:rPr>
              <a:t>s</a:t>
            </a:r>
            <a:r>
              <a:rPr lang="en-US" smtClean="0">
                <a:solidFill>
                  <a:srgbClr val="3333CC"/>
                </a:solidFill>
                <a:latin typeface="Times New Roman" pitchFamily="18" charset="0"/>
                <a:cs typeface="Arial" charset="0"/>
              </a:rPr>
              <a:t>(</a:t>
            </a:r>
            <a:r>
              <a:rPr lang="en-US" i="1" smtClean="0">
                <a:solidFill>
                  <a:srgbClr val="3333CC"/>
                </a:solidFill>
                <a:latin typeface="Times New Roman" pitchFamily="18" charset="0"/>
                <a:cs typeface="Arial" charset="0"/>
              </a:rPr>
              <a:t>n</a:t>
            </a:r>
            <a:r>
              <a:rPr lang="en-US" smtClean="0">
                <a:solidFill>
                  <a:srgbClr val="3333CC"/>
                </a:solidFill>
                <a:latin typeface="Times New Roman" pitchFamily="18" charset="0"/>
                <a:cs typeface="Arial" charset="0"/>
              </a:rPr>
              <a:t>)</a:t>
            </a:r>
            <a:r>
              <a:rPr lang="en-US" smtClean="0">
                <a:solidFill>
                  <a:srgbClr val="0070C0"/>
                </a:solidFill>
                <a:latin typeface="Arial" charset="0"/>
                <a:cs typeface="Arial" charset="0"/>
              </a:rPr>
              <a:t> </a:t>
            </a:r>
            <a:r>
              <a:rPr lang="en-US" smtClean="0">
                <a:latin typeface="Arial" charset="0"/>
                <a:cs typeface="Arial" charset="0"/>
              </a:rPr>
              <a:t>requires more instructions than even the worst-case for bubble sort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t>
            </a: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79202" name="Picture 2"/>
          <p:cNvPicPr>
            <a:picLocks noChangeAspect="1" noChangeArrowheads="1"/>
          </p:cNvPicPr>
          <p:nvPr/>
        </p:nvPicPr>
        <p:blipFill>
          <a:blip r:embed="rId3" cstate="print"/>
          <a:srcRect/>
          <a:stretch>
            <a:fillRect/>
          </a:stretch>
        </p:blipFill>
        <p:spPr bwMode="auto">
          <a:xfrm>
            <a:off x="2604864" y="2564904"/>
            <a:ext cx="4343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789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Near </a:t>
            </a:r>
            <a:r>
              <a:rPr lang="en-US" i="1" dirty="0" smtClean="0">
                <a:latin typeface="Times New Roman" pitchFamily="18" charset="0"/>
                <a:cs typeface="Arial" charset="0"/>
              </a:rPr>
              <a:t>n</a:t>
            </a:r>
            <a:r>
              <a:rPr lang="en-US" dirty="0" smtClean="0">
                <a:latin typeface="Times New Roman" pitchFamily="18" charset="0"/>
                <a:cs typeface="Arial" charset="0"/>
              </a:rPr>
              <a:t> = 1000</a:t>
            </a:r>
            <a:r>
              <a:rPr lang="en-US" dirty="0" smtClean="0">
                <a:latin typeface="Arial" charset="0"/>
                <a:cs typeface="Arial" charset="0"/>
              </a:rPr>
              <a:t>,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worst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solidFill>
                  <a:srgbClr val="0070C0"/>
                </a:solidFill>
                <a:latin typeface="Times New Roman" pitchFamily="18" charset="0"/>
                <a:cs typeface="Arial" charset="0"/>
              </a:rPr>
              <a:t> </a:t>
            </a:r>
            <a:r>
              <a:rPr lang="en-US" dirty="0" smtClean="0">
                <a:latin typeface="Times New Roman" pitchFamily="18" charset="0"/>
                <a:cs typeface="Arial" charset="0"/>
              </a:rPr>
              <a:t> ≈  1.175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a:t>
            </a:r>
            <a:r>
              <a:rPr lang="en-US" dirty="0" smtClean="0">
                <a:latin typeface="Arial" charset="0"/>
                <a:cs typeface="Arial" charset="0"/>
              </a:rPr>
              <a:t> and </a:t>
            </a:r>
            <a:r>
              <a:rPr lang="en-US" i="1" dirty="0" err="1" smtClean="0">
                <a:solidFill>
                  <a:srgbClr val="FF0000"/>
                </a:solidFill>
                <a:latin typeface="Times New Roman" pitchFamily="18" charset="0"/>
                <a:cs typeface="Arial" charset="0"/>
              </a:rPr>
              <a:t>b</a:t>
            </a:r>
            <a:r>
              <a:rPr lang="en-US" baseline="-25000" dirty="0" err="1" smtClean="0">
                <a:solidFill>
                  <a:srgbClr val="FF0000"/>
                </a:solidFill>
                <a:latin typeface="Times New Roman" pitchFamily="18" charset="0"/>
                <a:cs typeface="Arial" charset="0"/>
              </a:rPr>
              <a:t>best</a:t>
            </a:r>
            <a:r>
              <a:rPr lang="en-US" dirty="0" smtClean="0">
                <a:solidFill>
                  <a:srgbClr val="FF0000"/>
                </a:solidFill>
                <a:latin typeface="Times New Roman" pitchFamily="18" charset="0"/>
                <a:cs typeface="Arial" charset="0"/>
              </a:rPr>
              <a:t>(</a:t>
            </a:r>
            <a:r>
              <a:rPr lang="en-US" i="1" dirty="0" smtClean="0">
                <a:solidFill>
                  <a:srgbClr val="FF0000"/>
                </a:solidFill>
                <a:latin typeface="Times New Roman" pitchFamily="18" charset="0"/>
                <a:cs typeface="Arial" charset="0"/>
              </a:rPr>
              <a:t>n</a:t>
            </a:r>
            <a:r>
              <a:rPr lang="en-US" dirty="0" smtClean="0">
                <a:solidFill>
                  <a:srgbClr val="FF0000"/>
                </a:solidFill>
                <a:latin typeface="Times New Roman" pitchFamily="18" charset="0"/>
                <a:cs typeface="Arial" charset="0"/>
              </a:rPr>
              <a:t>)</a:t>
            </a:r>
            <a:r>
              <a:rPr lang="en-US" dirty="0" smtClean="0">
                <a:solidFill>
                  <a:srgbClr val="0070C0"/>
                </a:solidFill>
                <a:latin typeface="Times New Roman" pitchFamily="18" charset="0"/>
                <a:cs typeface="Arial" charset="0"/>
              </a:rPr>
              <a:t> </a:t>
            </a:r>
            <a:r>
              <a:rPr lang="en-US" dirty="0" smtClean="0">
                <a:latin typeface="Times New Roman" pitchFamily="18" charset="0"/>
                <a:cs typeface="Arial" charset="0"/>
              </a:rPr>
              <a:t> ≈  0.95 </a:t>
            </a:r>
            <a:r>
              <a:rPr lang="pt-BR" i="1" dirty="0" smtClean="0">
                <a:solidFill>
                  <a:srgbClr val="3333CC"/>
                </a:solidFill>
                <a:latin typeface="Times New Roman" pitchFamily="18" charset="0"/>
                <a:cs typeface="Arial" charset="0"/>
              </a:rPr>
              <a:t>s</a:t>
            </a:r>
            <a:r>
              <a:rPr lang="pt-BR" dirty="0" smtClean="0">
                <a:solidFill>
                  <a:srgbClr val="3333CC"/>
                </a:solidFill>
                <a:latin typeface="Times New Roman" pitchFamily="18" charset="0"/>
                <a:cs typeface="Arial" charset="0"/>
              </a:rPr>
              <a:t>(</a:t>
            </a:r>
            <a:r>
              <a:rPr lang="pt-BR" i="1" dirty="0" smtClean="0">
                <a:solidFill>
                  <a:srgbClr val="3333CC"/>
                </a:solidFill>
                <a:latin typeface="Times New Roman" pitchFamily="18" charset="0"/>
                <a:cs typeface="Arial" charset="0"/>
              </a:rPr>
              <a:t>n</a:t>
            </a:r>
            <a:r>
              <a:rPr lang="pt-BR" dirty="0" smtClean="0">
                <a:solidFill>
                  <a:srgbClr val="3333CC"/>
                </a:solidFill>
                <a:latin typeface="Times New Roman" pitchFamily="18" charset="0"/>
                <a:cs typeface="Arial" charset="0"/>
              </a:rPr>
              <a:t>)</a:t>
            </a:r>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1250" name="Picture 2"/>
          <p:cNvPicPr>
            <a:picLocks noChangeAspect="1" noChangeArrowheads="1"/>
          </p:cNvPicPr>
          <p:nvPr/>
        </p:nvPicPr>
        <p:blipFill>
          <a:blip r:embed="rId3" cstate="print"/>
          <a:srcRect/>
          <a:stretch>
            <a:fillRect/>
          </a:stretch>
        </p:blipFill>
        <p:spPr bwMode="auto">
          <a:xfrm>
            <a:off x="2411760" y="2650560"/>
            <a:ext cx="43815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Arial" charset="0"/>
                <a:cs typeface="Arial" charset="0"/>
              </a:rPr>
              <a:t>Outline</a:t>
            </a:r>
          </a:p>
        </p:txBody>
      </p:sp>
      <p:sp>
        <p:nvSpPr>
          <p:cNvPr id="13315"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this topic, we will look at:</a:t>
            </a:r>
          </a:p>
          <a:p>
            <a:pPr lvl="1"/>
            <a:r>
              <a:rPr lang="en-US" dirty="0" smtClean="0">
                <a:latin typeface="Arial" charset="0"/>
                <a:cs typeface="Arial" charset="0"/>
              </a:rPr>
              <a:t>Justification for analysis</a:t>
            </a:r>
          </a:p>
          <a:p>
            <a:pPr lvl="1"/>
            <a:r>
              <a:rPr lang="en-US" dirty="0" smtClean="0">
                <a:latin typeface="Arial" charset="0"/>
                <a:cs typeface="Arial" charset="0"/>
              </a:rPr>
              <a:t>Quadratic and polynomial growth</a:t>
            </a:r>
          </a:p>
          <a:p>
            <a:pPr lvl="1"/>
            <a:r>
              <a:rPr lang="en-US" dirty="0" smtClean="0">
                <a:latin typeface="Arial" charset="0"/>
                <a:cs typeface="Arial" charset="0"/>
              </a:rPr>
              <a:t>Counting machine instructions</a:t>
            </a:r>
          </a:p>
          <a:p>
            <a:pPr lvl="1"/>
            <a:r>
              <a:rPr lang="en-US" dirty="0" smtClean="0">
                <a:latin typeface="Arial" charset="0"/>
                <a:cs typeface="Arial" charset="0"/>
              </a:rPr>
              <a:t>Landau symbols</a:t>
            </a:r>
          </a:p>
          <a:p>
            <a:pPr lvl="1"/>
            <a:r>
              <a:rPr lang="en-US" dirty="0" smtClean="0">
                <a:latin typeface="Arial" charset="0"/>
                <a:cs typeface="Arial" charset="0"/>
              </a:rPr>
              <a:t>Big-</a:t>
            </a:r>
            <a:r>
              <a:rPr lang="en-US" b="1" dirty="0" smtClean="0">
                <a:latin typeface="Symbol" pitchFamily="18" charset="2"/>
                <a:cs typeface="Arial" charset="0"/>
              </a:rPr>
              <a:t>Q</a:t>
            </a:r>
            <a:r>
              <a:rPr lang="en-US" dirty="0" smtClean="0">
                <a:latin typeface="Arial" charset="0"/>
                <a:cs typeface="Arial" charset="0"/>
              </a:rPr>
              <a:t> as an Equivalence Relation</a:t>
            </a:r>
          </a:p>
          <a:p>
            <a:pPr lvl="1"/>
            <a:r>
              <a:rPr lang="en-US" dirty="0" smtClean="0">
                <a:latin typeface="Arial" charset="0"/>
                <a:cs typeface="Arial" charset="0"/>
              </a:rPr>
              <a:t>Little-</a:t>
            </a:r>
            <a:r>
              <a:rPr lang="en-US" b="1" dirty="0" smtClean="0">
                <a:latin typeface="Times New Roman" pitchFamily="18" charset="0"/>
                <a:cs typeface="Times New Roman" pitchFamily="18" charset="0"/>
              </a:rPr>
              <a:t>o</a:t>
            </a:r>
            <a:r>
              <a:rPr lang="en-US" dirty="0" smtClean="0">
                <a:latin typeface="Arial" charset="0"/>
                <a:cs typeface="Arial" charset="0"/>
              </a:rPr>
              <a:t> as a Linear Ordering</a:t>
            </a:r>
          </a:p>
          <a:p>
            <a:pPr lvl="1"/>
            <a:endParaRPr lang="en-US" dirty="0" smtClean="0">
              <a:latin typeface="Arial" charset="0"/>
              <a:cs typeface="Arial" charset="0"/>
            </a:endParaRPr>
          </a:p>
        </p:txBody>
      </p:sp>
      <p:sp>
        <p:nvSpPr>
          <p:cNvPr id="4"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2.3</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891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Is this a serious difference between these two algorithms?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Because we can count the number instructions, we can also estimate how much time is required to run one of these algorithms on a computer</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399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have a </a:t>
            </a:r>
            <a:r>
              <a:rPr lang="en-US" smtClean="0">
                <a:latin typeface="Times New Roman" pitchFamily="18" charset="0"/>
                <a:cs typeface="Arial" charset="0"/>
              </a:rPr>
              <a:t>1 GHz</a:t>
            </a:r>
            <a:r>
              <a:rPr lang="en-US" smtClean="0">
                <a:latin typeface="Arial" charset="0"/>
                <a:cs typeface="Arial" charset="0"/>
              </a:rPr>
              <a:t> computer</a:t>
            </a:r>
          </a:p>
          <a:p>
            <a:pPr lvl="1"/>
            <a:r>
              <a:rPr lang="en-US" smtClean="0">
                <a:latin typeface="Arial" charset="0"/>
                <a:cs typeface="Arial" charset="0"/>
              </a:rPr>
              <a:t>The time (</a:t>
            </a:r>
            <a:r>
              <a:rPr lang="en-US" smtClean="0">
                <a:latin typeface="Times New Roman" pitchFamily="18" charset="0"/>
                <a:cs typeface="Times New Roman" pitchFamily="18" charset="0"/>
              </a:rPr>
              <a:t>s</a:t>
            </a:r>
            <a:r>
              <a:rPr lang="en-US" smtClean="0">
                <a:latin typeface="Arial" charset="0"/>
                <a:cs typeface="Arial" charset="0"/>
              </a:rPr>
              <a:t>) required to sort a list of up to </a:t>
            </a:r>
            <a:r>
              <a:rPr lang="en-US" i="1" smtClean="0">
                <a:latin typeface="Times New Roman" pitchFamily="18" charset="0"/>
                <a:cs typeface="Arial" charset="0"/>
              </a:rPr>
              <a:t>n</a:t>
            </a:r>
            <a:r>
              <a:rPr lang="en-US" smtClean="0">
                <a:latin typeface="Times New Roman" pitchFamily="18" charset="0"/>
                <a:cs typeface="Arial" charset="0"/>
              </a:rPr>
              <a:t> = 10 000</a:t>
            </a:r>
            <a:r>
              <a:rPr lang="en-US" smtClean="0">
                <a:latin typeface="Arial" charset="0"/>
                <a:cs typeface="Arial" charset="0"/>
              </a:rPr>
              <a:t> objects is under half a second</a:t>
            </a:r>
          </a:p>
          <a:p>
            <a:endParaRPr lang="en-US"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2274" name="Picture 2"/>
          <p:cNvPicPr>
            <a:picLocks noChangeAspect="1" noChangeArrowheads="1"/>
          </p:cNvPicPr>
          <p:nvPr/>
        </p:nvPicPr>
        <p:blipFill>
          <a:blip r:embed="rId3" cstate="print"/>
          <a:srcRect/>
          <a:stretch>
            <a:fillRect/>
          </a:stretch>
        </p:blipFill>
        <p:spPr bwMode="auto">
          <a:xfrm>
            <a:off x="2380696" y="2416222"/>
            <a:ext cx="4410075"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1987" name="Rectangle 3"/>
          <p:cNvSpPr>
            <a:spLocks noGrp="1" noChangeArrowheads="1"/>
          </p:cNvSpPr>
          <p:nvPr>
            <p:ph type="body" idx="1"/>
          </p:nvPr>
        </p:nvSpPr>
        <p:spPr/>
        <p:txBody>
          <a:bodyPr/>
          <a:lstStyle/>
          <a:p>
            <a:pPr>
              <a:buNone/>
            </a:pPr>
            <a:r>
              <a:rPr lang="en-US" dirty="0" smtClean="0">
                <a:latin typeface="Arial" charset="0"/>
                <a:cs typeface="Arial" charset="0"/>
              </a:rPr>
              <a:t>	To sort a list with one million elements, it will take about 1</a:t>
            </a:r>
            <a:r>
              <a:rPr lang="en-US" dirty="0" smtClean="0">
                <a:latin typeface="Times New Roman" pitchFamily="18" charset="0"/>
                <a:cs typeface="Arial" charset="0"/>
              </a:rPr>
              <a:t> </a:t>
            </a:r>
            <a:r>
              <a:rPr lang="en-US" dirty="0" smtClean="0">
                <a:latin typeface="Times New Roman" pitchFamily="18" charset="0"/>
                <a:cs typeface="Arial" charset="0"/>
              </a:rPr>
              <a:t>h</a:t>
            </a:r>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4322" name="Picture 2"/>
          <p:cNvPicPr>
            <a:picLocks noChangeArrowheads="1"/>
          </p:cNvPicPr>
          <p:nvPr/>
        </p:nvPicPr>
        <p:blipFill>
          <a:blip r:embed="rId3" cstate="print"/>
          <a:srcRect/>
          <a:stretch>
            <a:fillRect/>
          </a:stretch>
        </p:blipFill>
        <p:spPr bwMode="auto">
          <a:xfrm>
            <a:off x="2367048" y="2379944"/>
            <a:ext cx="4528800" cy="3819525"/>
          </a:xfrm>
          <a:prstGeom prst="rect">
            <a:avLst/>
          </a:prstGeom>
          <a:noFill/>
          <a:ln w="9525">
            <a:noFill/>
            <a:miter lim="800000"/>
            <a:headEnd/>
            <a:tailEnd/>
          </a:ln>
        </p:spPr>
      </p:pic>
      <p:sp>
        <p:nvSpPr>
          <p:cNvPr id="2" name="Rectangle 1"/>
          <p:cNvSpPr/>
          <p:nvPr/>
        </p:nvSpPr>
        <p:spPr>
          <a:xfrm>
            <a:off x="1403648" y="6237312"/>
            <a:ext cx="7031017" cy="369332"/>
          </a:xfrm>
          <a:prstGeom prst="rect">
            <a:avLst/>
          </a:prstGeom>
        </p:spPr>
        <p:txBody>
          <a:bodyPr wrap="square">
            <a:spAutoFit/>
          </a:bodyPr>
          <a:lstStyle/>
          <a:p>
            <a:pPr>
              <a:buFont typeface="Arial" charset="0"/>
              <a:buNone/>
            </a:pPr>
            <a:r>
              <a:rPr lang="en-US" dirty="0" smtClean="0"/>
              <a:t>Bubble </a:t>
            </a:r>
            <a:r>
              <a:rPr lang="en-US" dirty="0"/>
              <a:t>sort could, under some conditions, be </a:t>
            </a:r>
            <a:r>
              <a:rPr lang="en-US" dirty="0">
                <a:latin typeface="Times New Roman" pitchFamily="18" charset="0"/>
                <a:cs typeface="Times New Roman" pitchFamily="18" charset="0"/>
              </a:rPr>
              <a:t>200 s</a:t>
            </a:r>
            <a:r>
              <a:rPr lang="en-US" dirty="0"/>
              <a:t> faster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3011"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t>
            </a:r>
            <a:r>
              <a:rPr lang="en-US" dirty="0" smtClean="0">
                <a:latin typeface="Arial" charset="0"/>
                <a:cs typeface="Arial" charset="0"/>
              </a:rPr>
              <a:t>How </a:t>
            </a:r>
            <a:r>
              <a:rPr lang="en-US" dirty="0" smtClean="0">
                <a:latin typeface="Arial" charset="0"/>
                <a:cs typeface="Arial" charset="0"/>
              </a:rPr>
              <a:t>about running </a:t>
            </a:r>
            <a:r>
              <a:rPr lang="en-US" dirty="0" smtClean="0">
                <a:latin typeface="Arial" charset="0"/>
                <a:cs typeface="Arial" charset="0"/>
              </a:rPr>
              <a:t>selection sort </a:t>
            </a:r>
            <a:r>
              <a:rPr lang="en-US" dirty="0" smtClean="0">
                <a:latin typeface="Arial" charset="0"/>
                <a:cs typeface="Arial" charset="0"/>
              </a:rPr>
              <a:t>on a faster computer</a:t>
            </a:r>
            <a:r>
              <a:rPr lang="en-US" dirty="0" smtClean="0">
                <a:latin typeface="Arial" charset="0"/>
                <a:cs typeface="Arial" charset="0"/>
              </a:rPr>
              <a:t>?</a:t>
            </a:r>
          </a:p>
          <a:p>
            <a:pPr lvl="1"/>
            <a:r>
              <a:rPr lang="en-US" dirty="0" smtClean="0">
                <a:latin typeface="Arial" charset="0"/>
                <a:cs typeface="Arial" charset="0"/>
              </a:rPr>
              <a:t>For large values of </a:t>
            </a:r>
            <a:r>
              <a:rPr lang="en-US" i="1" dirty="0" smtClean="0">
                <a:latin typeface="Times New Roman" panose="02020603050405020304" pitchFamily="18" charset="0"/>
                <a:cs typeface="Times New Roman" panose="02020603050405020304" pitchFamily="18" charset="0"/>
              </a:rPr>
              <a:t>n</a:t>
            </a:r>
            <a:r>
              <a:rPr lang="en-US" dirty="0" smtClean="0">
                <a:latin typeface="Arial" charset="0"/>
                <a:cs typeface="Arial" charset="0"/>
              </a:rPr>
              <a:t>, selection sort on a faster computer will always be faster than bubble sort</a:t>
            </a:r>
            <a:endParaRPr lang="en-US" dirty="0">
              <a:latin typeface="Arial" charset="0"/>
              <a:cs typeface="Arial" charset="0"/>
            </a:endParaRPr>
          </a:p>
        </p:txBody>
      </p:sp>
      <p:sp>
        <p:nvSpPr>
          <p:cNvPr id="6" name="TextBox 5"/>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pic>
        <p:nvPicPr>
          <p:cNvPr id="185346" name="Picture 2"/>
          <p:cNvPicPr>
            <a:picLocks noChangeAspect="1" noChangeArrowheads="1"/>
          </p:cNvPicPr>
          <p:nvPr/>
        </p:nvPicPr>
        <p:blipFill>
          <a:blip r:embed="rId3" cstate="print"/>
          <a:srcRect/>
          <a:stretch>
            <a:fillRect/>
          </a:stretch>
        </p:blipFill>
        <p:spPr bwMode="auto">
          <a:xfrm>
            <a:off x="4427984" y="2780928"/>
            <a:ext cx="4467225"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Justification?</a:t>
            </a:r>
          </a:p>
          <a:p>
            <a:pPr lvl="1"/>
            <a:r>
              <a:rPr lang="en-US" smtClean="0">
                <a:latin typeface="Arial" charset="0"/>
                <a:cs typeface="Arial" charset="0"/>
              </a:rPr>
              <a:t>If </a:t>
            </a:r>
            <a:r>
              <a:rPr lang="en-US" i="1" smtClean="0">
                <a:solidFill>
                  <a:srgbClr val="FF0000"/>
                </a:solidFill>
                <a:latin typeface="Times New Roman" pitchFamily="18" charset="0"/>
                <a:cs typeface="Arial" charset="0"/>
              </a:rPr>
              <a:t>f</a:t>
            </a:r>
            <a:r>
              <a:rPr lang="en-US" smtClean="0">
                <a:solidFill>
                  <a:srgbClr val="FF0000"/>
                </a:solidFill>
                <a:latin typeface="Times New Roman" pitchFamily="18" charset="0"/>
                <a:cs typeface="Arial" charset="0"/>
              </a:rPr>
              <a:t>(</a:t>
            </a:r>
            <a:r>
              <a:rPr lang="en-US" i="1" smtClean="0">
                <a:solidFill>
                  <a:srgbClr val="FF0000"/>
                </a:solidFill>
                <a:latin typeface="Times New Roman" pitchFamily="18" charset="0"/>
                <a:cs typeface="Arial" charset="0"/>
              </a:rPr>
              <a:t>n</a:t>
            </a:r>
            <a:r>
              <a:rPr lang="en-US" smtClean="0">
                <a:solidFill>
                  <a:srgbClr val="FF0000"/>
                </a:solidFill>
                <a:latin typeface="Times New Roman" pitchFamily="18" charset="0"/>
                <a:cs typeface="Arial" charset="0"/>
              </a:rPr>
              <a:t>)</a:t>
            </a:r>
            <a:r>
              <a:rPr lang="en-US" smtClean="0">
                <a:latin typeface="Times New Roman" pitchFamily="18" charset="0"/>
                <a:cs typeface="Arial" charset="0"/>
              </a:rPr>
              <a:t> = </a:t>
            </a:r>
            <a:r>
              <a:rPr lang="en-US" i="1" smtClean="0">
                <a:latin typeface="Times New Roman" pitchFamily="18" charset="0"/>
                <a:cs typeface="Arial" charset="0"/>
              </a:rPr>
              <a:t>a</a:t>
            </a:r>
            <a:r>
              <a:rPr lang="en-US" i="1" baseline="-25000" smtClean="0">
                <a:latin typeface="Times New Roman" pitchFamily="18" charset="0"/>
                <a:cs typeface="Arial" charset="0"/>
              </a:rPr>
              <a:t>k</a:t>
            </a:r>
            <a:r>
              <a:rPr lang="en-US" i="1" smtClean="0">
                <a:latin typeface="Times New Roman" pitchFamily="18" charset="0"/>
                <a:cs typeface="Arial" charset="0"/>
              </a:rPr>
              <a:t>n</a:t>
            </a:r>
            <a:r>
              <a:rPr lang="en-US" i="1" baseline="30000" smtClean="0">
                <a:latin typeface="Times New Roman" pitchFamily="18" charset="0"/>
                <a:cs typeface="Arial" charset="0"/>
              </a:rPr>
              <a:t>k</a:t>
            </a:r>
            <a:r>
              <a:rPr lang="en-US" smtClean="0">
                <a:latin typeface="Times New Roman" pitchFamily="18" charset="0"/>
                <a:cs typeface="Arial" charset="0"/>
              </a:rPr>
              <a:t> + </a:t>
            </a:r>
            <a:r>
              <a:rPr lang="en-US" smtClean="0">
                <a:latin typeface="Arial" charset="0"/>
                <a:cs typeface="Arial" charset="0"/>
              </a:rPr>
              <a:t>··· and </a:t>
            </a:r>
            <a:r>
              <a:rPr lang="en-US" i="1" smtClean="0">
                <a:solidFill>
                  <a:srgbClr val="0070C0"/>
                </a:solidFill>
                <a:latin typeface="Times New Roman" pitchFamily="18" charset="0"/>
                <a:cs typeface="Arial" charset="0"/>
              </a:rPr>
              <a:t>g</a:t>
            </a:r>
            <a:r>
              <a:rPr lang="en-US" smtClean="0">
                <a:solidFill>
                  <a:srgbClr val="0070C0"/>
                </a:solidFill>
                <a:latin typeface="Times New Roman" pitchFamily="18" charset="0"/>
                <a:cs typeface="Arial" charset="0"/>
              </a:rPr>
              <a:t>(</a:t>
            </a:r>
            <a:r>
              <a:rPr lang="en-US" i="1" smtClean="0">
                <a:solidFill>
                  <a:srgbClr val="0070C0"/>
                </a:solidFill>
                <a:latin typeface="Times New Roman" pitchFamily="18" charset="0"/>
                <a:cs typeface="Arial" charset="0"/>
              </a:rPr>
              <a:t>n</a:t>
            </a:r>
            <a:r>
              <a:rPr lang="en-US" smtClean="0">
                <a:solidFill>
                  <a:srgbClr val="0070C0"/>
                </a:solidFill>
                <a:latin typeface="Times New Roman" pitchFamily="18" charset="0"/>
                <a:cs typeface="Arial" charset="0"/>
              </a:rPr>
              <a:t>)</a:t>
            </a:r>
            <a:r>
              <a:rPr lang="en-US" smtClean="0">
                <a:latin typeface="Times New Roman" pitchFamily="18" charset="0"/>
                <a:cs typeface="Arial" charset="0"/>
              </a:rPr>
              <a:t> = </a:t>
            </a:r>
            <a:r>
              <a:rPr lang="en-US" i="1" smtClean="0">
                <a:latin typeface="Times New Roman" pitchFamily="18" charset="0"/>
                <a:cs typeface="Arial" charset="0"/>
              </a:rPr>
              <a:t>b</a:t>
            </a:r>
            <a:r>
              <a:rPr lang="en-US" i="1" baseline="-25000" smtClean="0">
                <a:latin typeface="Times New Roman" pitchFamily="18" charset="0"/>
                <a:cs typeface="Arial" charset="0"/>
              </a:rPr>
              <a:t>k</a:t>
            </a:r>
            <a:r>
              <a:rPr lang="en-US" i="1" smtClean="0">
                <a:latin typeface="Times New Roman" pitchFamily="18" charset="0"/>
                <a:cs typeface="Arial" charset="0"/>
              </a:rPr>
              <a:t>n</a:t>
            </a:r>
            <a:r>
              <a:rPr lang="en-US" i="1" baseline="30000" smtClean="0">
                <a:latin typeface="Times New Roman" pitchFamily="18" charset="0"/>
                <a:cs typeface="Arial" charset="0"/>
              </a:rPr>
              <a:t>k</a:t>
            </a:r>
            <a:r>
              <a:rPr lang="en-US" smtClean="0">
                <a:latin typeface="Times New Roman" pitchFamily="18" charset="0"/>
                <a:cs typeface="Arial" charset="0"/>
              </a:rPr>
              <a:t> + </a:t>
            </a:r>
            <a:r>
              <a:rPr lang="en-US" smtClean="0">
                <a:latin typeface="Arial" charset="0"/>
                <a:cs typeface="Arial" charset="0"/>
              </a:rPr>
              <a:t>···, </a:t>
            </a:r>
            <a:br>
              <a:rPr lang="en-US" smtClean="0">
                <a:latin typeface="Arial" charset="0"/>
                <a:cs typeface="Arial" charset="0"/>
              </a:rPr>
            </a:br>
            <a:r>
              <a:rPr lang="en-US" smtClean="0">
                <a:latin typeface="Arial" charset="0"/>
                <a:cs typeface="Arial" charset="0"/>
              </a:rPr>
              <a:t>for large enough </a:t>
            </a:r>
            <a:r>
              <a:rPr lang="en-US" i="1" smtClean="0">
                <a:latin typeface="Times New Roman" pitchFamily="18" charset="0"/>
                <a:cs typeface="Arial" charset="0"/>
              </a:rPr>
              <a:t>n</a:t>
            </a:r>
            <a:r>
              <a:rPr lang="en-US" smtClean="0">
                <a:latin typeface="Arial" charset="0"/>
                <a:cs typeface="Arial" charset="0"/>
              </a:rPr>
              <a:t>, it will always be true that</a:t>
            </a:r>
          </a:p>
          <a:p>
            <a:pPr lvl="1" algn="ctr">
              <a:buFontTx/>
              <a:buNone/>
            </a:pPr>
            <a:r>
              <a:rPr lang="en-US" smtClean="0">
                <a:latin typeface="Arial" charset="0"/>
                <a:cs typeface="Arial" charset="0"/>
              </a:rPr>
              <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M</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lvl="1">
              <a:buFontTx/>
              <a:buNone/>
            </a:pPr>
            <a:r>
              <a:rPr lang="en-US" smtClean="0">
                <a:latin typeface="Arial" charset="0"/>
                <a:cs typeface="Arial" charset="0"/>
              </a:rPr>
              <a:t>	where we choose</a:t>
            </a:r>
          </a:p>
          <a:p>
            <a:pPr lvl="1" algn="ctr">
              <a:buFontTx/>
              <a:buNone/>
            </a:pPr>
            <a:r>
              <a:rPr lang="en-US" smtClean="0">
                <a:latin typeface="Arial" charset="0"/>
                <a:cs typeface="Arial" charset="0"/>
              </a:rPr>
              <a:t>	</a:t>
            </a:r>
            <a:r>
              <a:rPr lang="en-US" i="1" smtClean="0">
                <a:latin typeface="Times New Roman" pitchFamily="18" charset="0"/>
                <a:cs typeface="Arial" charset="0"/>
              </a:rPr>
              <a:t>M</a:t>
            </a:r>
            <a:r>
              <a:rPr lang="en-US" smtClean="0">
                <a:latin typeface="Times New Roman" pitchFamily="18" charset="0"/>
                <a:cs typeface="Arial" charset="0"/>
              </a:rPr>
              <a:t> = </a:t>
            </a:r>
            <a:r>
              <a:rPr lang="en-US" i="1" smtClean="0">
                <a:latin typeface="Times New Roman" pitchFamily="18" charset="0"/>
                <a:cs typeface="Arial" charset="0"/>
              </a:rPr>
              <a:t>a</a:t>
            </a:r>
            <a:r>
              <a:rPr lang="en-US" i="1" baseline="-25000" smtClean="0">
                <a:latin typeface="Times New Roman" pitchFamily="18" charset="0"/>
                <a:cs typeface="Arial" charset="0"/>
              </a:rPr>
              <a:t>k</a:t>
            </a:r>
            <a:r>
              <a:rPr lang="en-US" i="1" smtClean="0">
                <a:latin typeface="Times New Roman" pitchFamily="18" charset="0"/>
                <a:cs typeface="Arial" charset="0"/>
              </a:rPr>
              <a:t>/b</a:t>
            </a:r>
            <a:r>
              <a:rPr lang="en-US" i="1" baseline="-25000" smtClean="0">
                <a:latin typeface="Times New Roman" pitchFamily="18" charset="0"/>
                <a:cs typeface="Arial" charset="0"/>
              </a:rPr>
              <a:t>k</a:t>
            </a:r>
            <a:r>
              <a:rPr lang="en-US" smtClean="0">
                <a:latin typeface="Times New Roman" pitchFamily="18" charset="0"/>
                <a:cs typeface="Arial" charset="0"/>
              </a:rPr>
              <a:t> + 1</a:t>
            </a:r>
          </a:p>
          <a:p>
            <a:pPr>
              <a:buFont typeface="Arial" charset="0"/>
              <a:buNone/>
            </a:pPr>
            <a:r>
              <a:rPr lang="en-US" smtClean="0">
                <a:latin typeface="Arial" charset="0"/>
                <a:cs typeface="Arial" charset="0"/>
              </a:rPr>
              <a:t>	In this case, we only need a computer which is </a:t>
            </a:r>
            <a:r>
              <a:rPr lang="en-US" i="1" smtClean="0">
                <a:latin typeface="Times New Roman" pitchFamily="18" charset="0"/>
                <a:cs typeface="Arial" charset="0"/>
              </a:rPr>
              <a:t>M</a:t>
            </a:r>
            <a:r>
              <a:rPr lang="en-US" smtClean="0">
                <a:latin typeface="Arial" charset="0"/>
                <a:cs typeface="Arial" charset="0"/>
              </a:rPr>
              <a:t> times faster (or slower)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Question:</a:t>
            </a:r>
          </a:p>
          <a:p>
            <a:pPr lvl="1"/>
            <a:r>
              <a:rPr lang="en-US" smtClean="0">
                <a:latin typeface="Arial" charset="0"/>
                <a:cs typeface="Arial" charset="0"/>
              </a:rPr>
              <a:t>Is a linear search comparable to a binary search?</a:t>
            </a:r>
          </a:p>
          <a:p>
            <a:pPr lvl="1"/>
            <a:r>
              <a:rPr lang="en-US" smtClean="0">
                <a:latin typeface="Arial" charset="0"/>
                <a:cs typeface="Arial" charset="0"/>
              </a:rPr>
              <a:t>Can we just run a linear search on a slower computer?</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2.3.4.1</a:t>
            </a:r>
            <a:endParaRPr lang="en-C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As another example:</a:t>
            </a:r>
          </a:p>
          <a:p>
            <a:pPr lvl="1"/>
            <a:r>
              <a:rPr lang="en-US" dirty="0" smtClean="0">
                <a:latin typeface="Arial" charset="0"/>
                <a:cs typeface="Arial" charset="0"/>
              </a:rPr>
              <a:t>Compare the number of instructions required for insertion sort and for </a:t>
            </a:r>
            <a:r>
              <a:rPr lang="en-US" dirty="0" err="1" smtClean="0">
                <a:latin typeface="Arial" charset="0"/>
                <a:cs typeface="Arial" charset="0"/>
              </a:rPr>
              <a:t>quicksort</a:t>
            </a:r>
            <a:endParaRPr lang="en-US" dirty="0" smtClean="0">
              <a:latin typeface="Arial" charset="0"/>
              <a:cs typeface="Arial" charset="0"/>
            </a:endParaRPr>
          </a:p>
          <a:p>
            <a:pPr lvl="1"/>
            <a:r>
              <a:rPr lang="en-US" dirty="0" smtClean="0">
                <a:latin typeface="Arial" charset="0"/>
                <a:cs typeface="Arial" charset="0"/>
              </a:rPr>
              <a:t>Both functions are concave up, although one more than the other</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pic>
        <p:nvPicPr>
          <p:cNvPr id="188419" name="Picture 3"/>
          <p:cNvPicPr>
            <a:picLocks noChangeAspect="1" noChangeArrowheads="1"/>
          </p:cNvPicPr>
          <p:nvPr/>
        </p:nvPicPr>
        <p:blipFill>
          <a:blip r:embed="rId3" cstate="print"/>
          <a:srcRect/>
          <a:stretch>
            <a:fillRect/>
          </a:stretch>
        </p:blipFill>
        <p:spPr bwMode="auto">
          <a:xfrm>
            <a:off x="2699792" y="3111202"/>
            <a:ext cx="4124325" cy="348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3" name="Picture 3"/>
          <p:cNvPicPr>
            <a:picLocks noChangeAspect="1" noChangeArrowheads="1"/>
          </p:cNvPicPr>
          <p:nvPr/>
        </p:nvPicPr>
        <p:blipFill>
          <a:blip r:embed="rId3" cstate="print"/>
          <a:srcRect/>
          <a:stretch>
            <a:fillRect/>
          </a:stretch>
        </p:blipFill>
        <p:spPr bwMode="auto">
          <a:xfrm>
            <a:off x="2655080" y="3111202"/>
            <a:ext cx="4133850" cy="348615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None/>
            </a:pPr>
            <a:r>
              <a:rPr lang="en-US" dirty="0" smtClean="0">
                <a:latin typeface="Arial" charset="0"/>
                <a:cs typeface="Arial" charset="0"/>
              </a:rPr>
              <a:t>	Insertion sort, however, is growing at a rate of </a:t>
            </a:r>
            <a:r>
              <a:rPr lang="en-US" i="1" dirty="0" smtClean="0">
                <a:latin typeface="Times New Roman" pitchFamily="18" charset="0"/>
                <a:cs typeface="Times New Roman" pitchFamily="18" charset="0"/>
              </a:rPr>
              <a:t>n</a:t>
            </a:r>
            <a:r>
              <a:rPr lang="en-US" baseline="30000" dirty="0" smtClean="0">
                <a:latin typeface="Times New Roman" pitchFamily="18" charset="0"/>
                <a:cs typeface="Times New Roman" pitchFamily="18" charset="0"/>
              </a:rPr>
              <a:t>2</a:t>
            </a:r>
            <a:r>
              <a:rPr lang="en-US" dirty="0" smtClean="0">
                <a:latin typeface="Arial" charset="0"/>
                <a:cs typeface="Arial" charset="0"/>
              </a:rPr>
              <a:t> while </a:t>
            </a:r>
            <a:r>
              <a:rPr lang="en-US" dirty="0" err="1" smtClean="0">
                <a:latin typeface="Arial" charset="0"/>
                <a:cs typeface="Arial" charset="0"/>
              </a:rPr>
              <a:t>quicksort</a:t>
            </a:r>
            <a:r>
              <a:rPr lang="en-US" dirty="0" smtClean="0">
                <a:latin typeface="Arial" charset="0"/>
                <a:cs typeface="Arial" charset="0"/>
              </a:rPr>
              <a:t> grows at a rate of </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lg</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p>
          <a:p>
            <a:pPr lvl="1"/>
            <a:r>
              <a:rPr lang="en-US" dirty="0" smtClean="0">
                <a:latin typeface="Arial" charset="0"/>
                <a:cs typeface="Arial" charset="0"/>
              </a:rPr>
              <a:t>Never-the-less, the graphic suggests it is more useful to use insertion sort when sorting small lists—</a:t>
            </a:r>
            <a:r>
              <a:rPr lang="en-US" dirty="0" err="1" smtClean="0">
                <a:latin typeface="Arial" charset="0"/>
                <a:cs typeface="Arial" charset="0"/>
              </a:rPr>
              <a:t>quicksort</a:t>
            </a:r>
            <a:r>
              <a:rPr lang="en-US" dirty="0" smtClean="0">
                <a:latin typeface="Arial" charset="0"/>
                <a:cs typeface="Arial" charset="0"/>
              </a:rPr>
              <a:t> has a large overhead</a:t>
            </a: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8" name="Picture 4"/>
          <p:cNvPicPr>
            <a:picLocks noChangeAspect="1" noChangeArrowheads="1"/>
          </p:cNvPicPr>
          <p:nvPr/>
        </p:nvPicPr>
        <p:blipFill>
          <a:blip r:embed="rId3" cstate="print"/>
          <a:srcRect/>
          <a:stretch>
            <a:fillRect/>
          </a:stretch>
        </p:blipFill>
        <p:spPr bwMode="auto">
          <a:xfrm>
            <a:off x="2483768" y="3140968"/>
            <a:ext cx="4143375" cy="3409950"/>
          </a:xfrm>
          <a:prstGeom prst="rect">
            <a:avLst/>
          </a:prstGeom>
          <a:noFill/>
          <a:ln w="9525">
            <a:noFill/>
            <a:miter lim="800000"/>
            <a:headEnd/>
            <a:tailEnd/>
          </a:ln>
        </p:spPr>
      </p:pic>
      <p:sp>
        <p:nvSpPr>
          <p:cNvPr id="45058" name="Rectangle 2"/>
          <p:cNvSpPr>
            <a:spLocks noGrp="1" noChangeArrowheads="1"/>
          </p:cNvSpPr>
          <p:nvPr>
            <p:ph type="title"/>
          </p:nvPr>
        </p:nvSpPr>
        <p:spPr/>
        <p:txBody>
          <a:bodyPr/>
          <a:lstStyle/>
          <a:p>
            <a:r>
              <a:rPr lang="en-US" smtClean="0">
                <a:latin typeface="Arial" charset="0"/>
                <a:cs typeface="Arial" charset="0"/>
              </a:rPr>
              <a:t>Counting Instructions</a:t>
            </a:r>
          </a:p>
        </p:txBody>
      </p:sp>
      <p:sp>
        <p:nvSpPr>
          <p:cNvPr id="45059" name="Rectangle 3"/>
          <p:cNvSpPr>
            <a:spLocks noGrp="1" noChangeArrowheads="1"/>
          </p:cNvSpPr>
          <p:nvPr>
            <p:ph type="body" idx="1"/>
          </p:nvPr>
        </p:nvSpPr>
        <p:spPr/>
        <p:txBody>
          <a:bodyPr/>
          <a:lstStyle/>
          <a:p>
            <a:pPr>
              <a:buNone/>
            </a:pPr>
            <a:r>
              <a:rPr lang="en-US" dirty="0" smtClean="0">
                <a:latin typeface="Arial" charset="0"/>
                <a:cs typeface="Arial" charset="0"/>
              </a:rPr>
              <a:t>	If the size of the list is too large (greater than 20), the additional overhead of </a:t>
            </a:r>
            <a:r>
              <a:rPr lang="en-US" dirty="0" err="1" smtClean="0">
                <a:latin typeface="Arial" charset="0"/>
                <a:cs typeface="Arial" charset="0"/>
              </a:rPr>
              <a:t>quicksort</a:t>
            </a:r>
            <a:r>
              <a:rPr lang="en-US" dirty="0" smtClean="0">
                <a:latin typeface="Arial" charset="0"/>
                <a:cs typeface="Arial" charset="0"/>
              </a:rPr>
              <a:t> quickly becomes insignificant</a:t>
            </a:r>
          </a:p>
          <a:p>
            <a:pPr lvl="1"/>
            <a:r>
              <a:rPr lang="en-US" dirty="0" smtClean="0">
                <a:latin typeface="Arial" charset="0"/>
                <a:cs typeface="Arial" charset="0"/>
              </a:rPr>
              <a:t>The </a:t>
            </a:r>
            <a:r>
              <a:rPr lang="en-US" dirty="0" err="1" smtClean="0">
                <a:latin typeface="Arial" charset="0"/>
                <a:cs typeface="Arial" charset="0"/>
              </a:rPr>
              <a:t>quicksort</a:t>
            </a:r>
            <a:r>
              <a:rPr lang="en-US" dirty="0" smtClean="0">
                <a:latin typeface="Arial" charset="0"/>
                <a:cs typeface="Arial" charset="0"/>
              </a:rPr>
              <a:t> algorithm becomes significantly more efficient</a:t>
            </a:r>
          </a:p>
          <a:p>
            <a:pPr lvl="1"/>
            <a:r>
              <a:rPr lang="en-US" dirty="0" smtClean="0">
                <a:latin typeface="Arial" charset="0"/>
                <a:cs typeface="Arial" charset="0"/>
              </a:rPr>
              <a:t>Question:  can we just buy a faster computer?</a:t>
            </a:r>
          </a:p>
          <a:p>
            <a:pPr lvl="1"/>
            <a:endParaRPr lang="en-US" dirty="0" smtClean="0">
              <a:latin typeface="Times New Roman" pitchFamily="18" charset="0"/>
              <a:cs typeface="Times New Roman" pitchFamily="18" charset="0"/>
            </a:endParaRPr>
          </a:p>
        </p:txBody>
      </p:sp>
      <p:sp>
        <p:nvSpPr>
          <p:cNvPr id="5" name="TextBox 4"/>
          <p:cNvSpPr txBox="1">
            <a:spLocks noChangeArrowheads="1"/>
          </p:cNvSpPr>
          <p:nvPr/>
        </p:nvSpPr>
        <p:spPr bwMode="auto">
          <a:xfrm>
            <a:off x="179388" y="692696"/>
            <a:ext cx="889987" cy="369332"/>
          </a:xfrm>
          <a:prstGeom prst="rect">
            <a:avLst/>
          </a:prstGeom>
          <a:noFill/>
          <a:ln w="9525">
            <a:noFill/>
            <a:miter lim="800000"/>
            <a:headEnd/>
            <a:tailEnd/>
          </a:ln>
        </p:spPr>
        <p:txBody>
          <a:bodyPr wrap="none">
            <a:spAutoFit/>
          </a:bodyPr>
          <a:lstStyle/>
          <a:p>
            <a:r>
              <a:rPr lang="en-CA" dirty="0" smtClean="0"/>
              <a:t>2.3.4.2</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608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Landau symbols from 1</a:t>
            </a:r>
            <a:r>
              <a:rPr lang="en-US" baseline="30000" smtClean="0">
                <a:latin typeface="Arial" charset="0"/>
                <a:cs typeface="Arial" charset="0"/>
              </a:rPr>
              <a:t>st</a:t>
            </a:r>
            <a:r>
              <a:rPr lang="en-US" smtClean="0">
                <a:latin typeface="Arial" charset="0"/>
                <a:cs typeface="Arial" charset="0"/>
              </a:rPr>
              <a:t> year: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there exists </a:t>
            </a:r>
            <a:r>
              <a:rPr lang="en-US" i="1" smtClean="0">
                <a:latin typeface="Times New Roman" pitchFamily="18" charset="0"/>
                <a:cs typeface="Arial" charset="0"/>
              </a:rPr>
              <a:t>N</a:t>
            </a:r>
            <a:r>
              <a:rPr lang="en-US" smtClean="0">
                <a:latin typeface="Arial" charset="0"/>
                <a:cs typeface="Arial" charset="0"/>
              </a:rPr>
              <a:t> and </a:t>
            </a:r>
            <a:r>
              <a:rPr lang="en-US" i="1" smtClean="0">
                <a:latin typeface="Times New Roman" pitchFamily="18" charset="0"/>
                <a:cs typeface="Arial" charset="0"/>
              </a:rPr>
              <a:t>c </a:t>
            </a:r>
            <a:r>
              <a:rPr lang="en-US" smtClean="0">
                <a:latin typeface="Arial" charset="0"/>
                <a:cs typeface="Arial" charset="0"/>
              </a:rPr>
              <a:t>such that</a:t>
            </a:r>
          </a:p>
          <a:p>
            <a:pPr algn="ctr">
              <a:buFontTx/>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c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whenever </a:t>
            </a:r>
            <a:r>
              <a:rPr lang="en-US" i="1" smtClean="0">
                <a:latin typeface="Times New Roman" pitchFamily="18" charset="0"/>
                <a:cs typeface="Arial" charset="0"/>
              </a:rPr>
              <a:t>n</a:t>
            </a:r>
            <a:r>
              <a:rPr lang="en-US" smtClean="0">
                <a:latin typeface="Times New Roman" pitchFamily="18" charset="0"/>
                <a:cs typeface="Arial" charset="0"/>
              </a:rPr>
              <a:t> &gt; </a:t>
            </a:r>
            <a:r>
              <a:rPr lang="en-US" i="1" smtClean="0">
                <a:latin typeface="Times New Roman" pitchFamily="18" charset="0"/>
                <a:cs typeface="Arial" charset="0"/>
              </a:rPr>
              <a:t>N</a:t>
            </a:r>
            <a:endParaRPr lang="en-US" smtClean="0">
              <a:latin typeface="Arial" charset="0"/>
              <a:cs typeface="Arial" charset="0"/>
            </a:endParaRP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no greater than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710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Before we begin, however, we will make some assumptions:</a:t>
            </a:r>
          </a:p>
          <a:p>
            <a:pPr lvl="1"/>
            <a:r>
              <a:rPr lang="en-US" smtClean="0">
                <a:latin typeface="Arial" charset="0"/>
                <a:cs typeface="Arial" charset="0"/>
              </a:rPr>
              <a:t>Our functions will describe the time or memory required to solve a problem of size </a:t>
            </a:r>
            <a:r>
              <a:rPr lang="en-US" i="1" smtClean="0">
                <a:latin typeface="Times New Roman" pitchFamily="18" charset="0"/>
                <a:cs typeface="Times New Roman" pitchFamily="18" charset="0"/>
              </a:rPr>
              <a:t>n</a:t>
            </a:r>
          </a:p>
          <a:p>
            <a:pPr lvl="1"/>
            <a:r>
              <a:rPr lang="en-US" smtClean="0">
                <a:latin typeface="Arial" charset="0"/>
                <a:cs typeface="Arial" charset="0"/>
              </a:rPr>
              <a:t>We conclude we are restricting ourselves to certain functions:</a:t>
            </a:r>
          </a:p>
          <a:p>
            <a:pPr lvl="2"/>
            <a:r>
              <a:rPr lang="en-US" smtClean="0">
                <a:latin typeface="Arial" charset="0"/>
                <a:cs typeface="Arial" charset="0"/>
              </a:rPr>
              <a:t>They are defined for </a:t>
            </a:r>
            <a:r>
              <a:rPr lang="en-US" i="1" smtClean="0">
                <a:latin typeface="Times New Roman" pitchFamily="18" charset="0"/>
                <a:cs typeface="Times New Roman" pitchFamily="18" charset="0"/>
              </a:rPr>
              <a:t>n </a:t>
            </a:r>
            <a:r>
              <a:rPr lang="en-CA" smtClean="0">
                <a:latin typeface="Times New Roman" pitchFamily="18" charset="0"/>
                <a:cs typeface="Times New Roman" pitchFamily="18" charset="0"/>
              </a:rPr>
              <a:t>≥ 0</a:t>
            </a:r>
            <a:endParaRPr lang="en-US" smtClean="0">
              <a:latin typeface="Times New Roman" pitchFamily="18" charset="0"/>
              <a:cs typeface="Times New Roman" pitchFamily="18" charset="0"/>
            </a:endParaRPr>
          </a:p>
          <a:p>
            <a:pPr lvl="2"/>
            <a:r>
              <a:rPr lang="en-US" smtClean="0">
                <a:latin typeface="Arial" charset="0"/>
                <a:cs typeface="Arial" charset="0"/>
              </a:rPr>
              <a:t>They are strictly positive for all </a:t>
            </a:r>
            <a:r>
              <a:rPr lang="en-US" i="1" smtClean="0">
                <a:latin typeface="Times New Roman" pitchFamily="18" charset="0"/>
                <a:cs typeface="Times New Roman" pitchFamily="18" charset="0"/>
              </a:rPr>
              <a:t>n</a:t>
            </a:r>
            <a:endParaRPr lang="en-US" smtClean="0">
              <a:latin typeface="Arial" charset="0"/>
              <a:cs typeface="Arial" charset="0"/>
            </a:endParaRPr>
          </a:p>
          <a:p>
            <a:pPr lvl="3"/>
            <a:r>
              <a:rPr lang="en-US" smtClean="0">
                <a:latin typeface="Arial" charset="0"/>
                <a:cs typeface="Arial" charset="0"/>
              </a:rPr>
              <a:t>In fact, </a:t>
            </a:r>
            <a:r>
              <a:rPr lang="en-US" smtClean="0">
                <a:latin typeface="Times New Roman" pitchFamily="18" charset="0"/>
                <a:cs typeface="Times New Roman" pitchFamily="18" charset="0"/>
              </a:rPr>
              <a:t>f(</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a:t>
            </a:r>
            <a:r>
              <a:rPr lang="en-US" i="1" smtClean="0">
                <a:latin typeface="Times New Roman" pitchFamily="18" charset="0"/>
                <a:cs typeface="Times New Roman" pitchFamily="18" charset="0"/>
              </a:rPr>
              <a:t>c</a:t>
            </a:r>
            <a:r>
              <a:rPr lang="en-US" smtClean="0">
                <a:latin typeface="Arial" charset="0"/>
                <a:cs typeface="Arial" charset="0"/>
              </a:rPr>
              <a:t> for some value </a:t>
            </a:r>
            <a:r>
              <a:rPr lang="en-US" i="1" smtClean="0">
                <a:latin typeface="Times New Roman" pitchFamily="18" charset="0"/>
                <a:cs typeface="Times New Roman" pitchFamily="18" charset="0"/>
              </a:rPr>
              <a:t>c</a:t>
            </a:r>
            <a:r>
              <a:rPr lang="en-US" smtClean="0">
                <a:latin typeface="Times New Roman" pitchFamily="18" charset="0"/>
                <a:cs typeface="Times New Roman" pitchFamily="18" charset="0"/>
              </a:rPr>
              <a:t> &gt; 0</a:t>
            </a:r>
          </a:p>
          <a:p>
            <a:pPr lvl="3"/>
            <a:r>
              <a:rPr lang="en-US" smtClean="0">
                <a:latin typeface="Arial" charset="0"/>
                <a:cs typeface="Arial" charset="0"/>
              </a:rPr>
              <a:t>That is, any problem requires at least one instruction and byte</a:t>
            </a:r>
            <a:endParaRPr lang="en-US" smtClean="0">
              <a:latin typeface="Times New Roman" pitchFamily="18" charset="0"/>
              <a:cs typeface="Times New Roman" pitchFamily="18" charset="0"/>
            </a:endParaRPr>
          </a:p>
          <a:p>
            <a:pPr lvl="2"/>
            <a:r>
              <a:rPr lang="en-US" smtClean="0">
                <a:latin typeface="Arial" charset="0"/>
                <a:cs typeface="Arial" charset="0"/>
              </a:rPr>
              <a:t>They are increasing (monotonic increasing)</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Arial" charset="0"/>
                <a:cs typeface="Arial" charset="0"/>
              </a:rPr>
              <a:t>Background</a:t>
            </a:r>
          </a:p>
        </p:txBody>
      </p:sp>
      <p:sp>
        <p:nvSpPr>
          <p:cNvPr id="1433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we have two algorithms, how can we tell which is better?</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could implement both algorithms, run them both</a:t>
            </a:r>
          </a:p>
          <a:p>
            <a:pPr lvl="1"/>
            <a:r>
              <a:rPr lang="en-US" smtClean="0">
                <a:latin typeface="Arial" charset="0"/>
                <a:cs typeface="Arial" charset="0"/>
              </a:rPr>
              <a:t>Expensive and error prone</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Preferably, we should analyze them mathematically</a:t>
            </a:r>
          </a:p>
          <a:p>
            <a:pPr lvl="1"/>
            <a:r>
              <a:rPr lang="en-US" i="1" smtClean="0">
                <a:latin typeface="Arial" charset="0"/>
                <a:cs typeface="Arial" charset="0"/>
              </a:rPr>
              <a:t>Algorithm analysis</a:t>
            </a:r>
            <a:endParaRPr lang="en-US" smtClean="0">
              <a:latin typeface="Arial" charset="0"/>
              <a:cs typeface="Arial" charset="0"/>
            </a:endParaRPr>
          </a:p>
          <a:p>
            <a:endParaRPr lang="en-US" smtClean="0">
              <a:latin typeface="Arial" charset="0"/>
              <a:cs typeface="Arial" charset="0"/>
            </a:endParaRPr>
          </a:p>
        </p:txBody>
      </p:sp>
      <p:sp>
        <p:nvSpPr>
          <p:cNvPr id="5" name="TextBox 5"/>
          <p:cNvSpPr txBox="1">
            <a:spLocks noChangeArrowheads="1"/>
          </p:cNvSpPr>
          <p:nvPr/>
        </p:nvSpPr>
        <p:spPr bwMode="auto">
          <a:xfrm>
            <a:off x="179388" y="692696"/>
            <a:ext cx="505267" cy="369332"/>
          </a:xfrm>
          <a:prstGeom prst="rect">
            <a:avLst/>
          </a:prstGeom>
          <a:noFill/>
          <a:ln w="9525">
            <a:noFill/>
            <a:miter lim="800000"/>
            <a:headEnd/>
            <a:tailEnd/>
          </a:ln>
        </p:spPr>
        <p:txBody>
          <a:bodyPr wrap="none">
            <a:spAutoFit/>
          </a:bodyPr>
          <a:lstStyle/>
          <a:p>
            <a:r>
              <a:rPr lang="en-CA" dirty="0" smtClean="0"/>
              <a:t>2.3</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813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Another Landau symbol is </a:t>
            </a:r>
            <a:r>
              <a:rPr lang="en-US" b="1" smtClean="0">
                <a:latin typeface="Symbol" pitchFamily="18" charset="2"/>
                <a:cs typeface="Arial" charset="0"/>
              </a:rPr>
              <a:t>Q</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there exist positive </a:t>
            </a:r>
            <a:r>
              <a:rPr lang="en-US" i="1" smtClean="0">
                <a:latin typeface="Times New Roman" pitchFamily="18" charset="0"/>
                <a:cs typeface="Arial" charset="0"/>
              </a:rPr>
              <a:t>N</a:t>
            </a:r>
            <a:r>
              <a:rPr lang="en-US" smtClean="0">
                <a:latin typeface="Arial" charset="0"/>
                <a:cs typeface="Arial" charset="0"/>
              </a:rPr>
              <a:t>, </a:t>
            </a:r>
            <a:r>
              <a:rPr lang="en-US" i="1" smtClean="0">
                <a:latin typeface="Times New Roman" pitchFamily="18" charset="0"/>
                <a:cs typeface="Arial" charset="0"/>
              </a:rPr>
              <a:t>c</a:t>
            </a:r>
            <a:r>
              <a:rPr lang="en-US" baseline="-25000" smtClean="0">
                <a:latin typeface="Times New Roman" pitchFamily="18" charset="0"/>
                <a:cs typeface="Arial" charset="0"/>
              </a:rPr>
              <a:t>1</a:t>
            </a:r>
            <a:r>
              <a:rPr lang="en-US" i="1" smtClean="0">
                <a:latin typeface="Times New Roman" pitchFamily="18" charset="0"/>
                <a:cs typeface="Arial" charset="0"/>
              </a:rPr>
              <a:t>, </a:t>
            </a:r>
            <a:r>
              <a:rPr lang="en-US" smtClean="0">
                <a:latin typeface="Arial" charset="0"/>
                <a:cs typeface="Arial" charset="0"/>
              </a:rPr>
              <a:t>and </a:t>
            </a:r>
            <a:r>
              <a:rPr lang="en-US" i="1" smtClean="0">
                <a:latin typeface="Times New Roman" pitchFamily="18" charset="0"/>
                <a:cs typeface="Times New Roman" pitchFamily="18" charset="0"/>
              </a:rPr>
              <a:t>c</a:t>
            </a:r>
            <a:r>
              <a:rPr lang="en-US" baseline="-25000" smtClean="0">
                <a:latin typeface="Times New Roman" pitchFamily="18" charset="0"/>
                <a:cs typeface="Times New Roman" pitchFamily="18" charset="0"/>
              </a:rPr>
              <a:t>2</a:t>
            </a:r>
            <a:r>
              <a:rPr lang="en-US" smtClean="0">
                <a:latin typeface="Arial" charset="0"/>
                <a:cs typeface="Arial" charset="0"/>
              </a:rPr>
              <a:t> such that</a:t>
            </a:r>
          </a:p>
          <a:p>
            <a:pPr algn="ctr">
              <a:buFontTx/>
              <a:buNone/>
            </a:pPr>
            <a:r>
              <a:rPr lang="en-US" i="1" smtClean="0">
                <a:latin typeface="Times New Roman" pitchFamily="18" charset="0"/>
                <a:cs typeface="Arial" charset="0"/>
              </a:rPr>
              <a:t>c</a:t>
            </a:r>
            <a:r>
              <a:rPr lang="en-US" baseline="-25000" smtClean="0">
                <a:latin typeface="Times New Roman" pitchFamily="18" charset="0"/>
                <a:cs typeface="Arial" charset="0"/>
              </a:rPr>
              <a:t>1</a:t>
            </a:r>
            <a:r>
              <a:rPr lang="en-US" i="1" smtClean="0">
                <a:latin typeface="Times New Roman" pitchFamily="18" charset="0"/>
                <a:cs typeface="Arial" charset="0"/>
              </a:rPr>
              <a:t>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&lt; f(</a:t>
            </a:r>
            <a:r>
              <a:rPr lang="en-US" i="1" smtClean="0">
                <a:latin typeface="Times New Roman" pitchFamily="18" charset="0"/>
                <a:cs typeface="Arial" charset="0"/>
              </a:rPr>
              <a:t>n</a:t>
            </a:r>
            <a:r>
              <a:rPr lang="en-US" smtClean="0">
                <a:latin typeface="Times New Roman" pitchFamily="18" charset="0"/>
                <a:cs typeface="Arial" charset="0"/>
              </a:rPr>
              <a:t>) &lt; </a:t>
            </a:r>
            <a:r>
              <a:rPr lang="en-US" i="1" smtClean="0">
                <a:latin typeface="Times New Roman" pitchFamily="18" charset="0"/>
                <a:cs typeface="Arial" charset="0"/>
              </a:rPr>
              <a:t>c</a:t>
            </a:r>
            <a:r>
              <a:rPr lang="en-US" baseline="-25000" smtClean="0">
                <a:latin typeface="Times New Roman" pitchFamily="18" charset="0"/>
                <a:cs typeface="Arial" charset="0"/>
              </a:rPr>
              <a:t>2</a:t>
            </a:r>
            <a:r>
              <a:rPr lang="en-US" i="1" smtClean="0">
                <a:latin typeface="Times New Roman" pitchFamily="18" charset="0"/>
                <a:cs typeface="Arial" charset="0"/>
              </a:rPr>
              <a:t>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whenever </a:t>
            </a:r>
            <a:r>
              <a:rPr lang="en-US" i="1" smtClean="0">
                <a:latin typeface="Times New Roman" pitchFamily="18" charset="0"/>
                <a:cs typeface="Arial" charset="0"/>
              </a:rPr>
              <a:t>n</a:t>
            </a:r>
            <a:r>
              <a:rPr lang="en-US" smtClean="0">
                <a:latin typeface="Times New Roman" pitchFamily="18" charset="0"/>
                <a:cs typeface="Arial" charset="0"/>
              </a:rPr>
              <a:t> &gt; </a:t>
            </a:r>
            <a:r>
              <a:rPr lang="en-US" i="1" smtClean="0">
                <a:latin typeface="Times New Roman" pitchFamily="18" charset="0"/>
                <a:cs typeface="Arial" charset="0"/>
              </a:rPr>
              <a:t>N</a:t>
            </a:r>
            <a:endParaRPr lang="en-US" smtClean="0">
              <a:latin typeface="Times New Roman" pitchFamily="18" charset="0"/>
              <a:cs typeface="Arial" charset="0"/>
            </a:endParaRP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equal to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205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These definitions are often unnecessarily tedious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however, that 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are polynomials of the same degree with positive leading coefficients:</a:t>
            </a:r>
          </a:p>
          <a:p>
            <a:endParaRPr lang="en-US" smtClean="0">
              <a:latin typeface="Arial" charset="0"/>
              <a:cs typeface="Arial" charset="0"/>
            </a:endParaRPr>
          </a:p>
          <a:p>
            <a:pPr lvl="1">
              <a:buFont typeface="Arial" charset="0"/>
              <a:buNone/>
            </a:pPr>
            <a:r>
              <a:rPr lang="en-US" smtClean="0">
                <a:latin typeface="Arial" charset="0"/>
                <a:cs typeface="Arial" charset="0"/>
              </a:rPr>
              <a:t>					where</a:t>
            </a:r>
          </a:p>
        </p:txBody>
      </p:sp>
      <p:graphicFrame>
        <p:nvGraphicFramePr>
          <p:cNvPr id="2050" name="Object 2"/>
          <p:cNvGraphicFramePr>
            <a:graphicFrameLocks noChangeAspect="1"/>
          </p:cNvGraphicFramePr>
          <p:nvPr/>
        </p:nvGraphicFramePr>
        <p:xfrm>
          <a:off x="2268538" y="3071813"/>
          <a:ext cx="1714500" cy="869950"/>
        </p:xfrm>
        <a:graphic>
          <a:graphicData uri="http://schemas.openxmlformats.org/presentationml/2006/ole">
            <mc:AlternateContent xmlns:mc="http://schemas.openxmlformats.org/markup-compatibility/2006">
              <mc:Choice xmlns:v="urn:schemas-microsoft-com:vml" Requires="v">
                <p:oleObj spid="_x0000_s163846" name="Equation" r:id="rId4" imgW="825480" imgH="419040" progId="Equation.3">
                  <p:embed/>
                </p:oleObj>
              </mc:Choice>
              <mc:Fallback>
                <p:oleObj name="Equation" r:id="rId4" imgW="82548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071813"/>
                        <a:ext cx="171450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5137150" y="3273425"/>
          <a:ext cx="1292225" cy="369888"/>
        </p:xfrm>
        <a:graphic>
          <a:graphicData uri="http://schemas.openxmlformats.org/presentationml/2006/ole">
            <mc:AlternateContent xmlns:mc="http://schemas.openxmlformats.org/markup-compatibility/2006">
              <mc:Choice xmlns:v="urn:schemas-microsoft-com:vml" Requires="v">
                <p:oleObj spid="_x0000_s163847" name="Equation" r:id="rId6" imgW="622080" imgH="177480" progId="Equation.3">
                  <p:embed/>
                </p:oleObj>
              </mc:Choice>
              <mc:Fallback>
                <p:oleObj name="Equation" r:id="rId6" imgW="622080" imgH="177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7150" y="3273425"/>
                        <a:ext cx="1292225" cy="369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307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Suppose that </a:t>
            </a:r>
            <a:r>
              <a:rPr lang="en-US" smtClean="0">
                <a:latin typeface="Times New Roman" pitchFamily="18" charset="0"/>
                <a:cs typeface="Times New Roman" pitchFamily="18" charset="0"/>
              </a:rPr>
              <a:t>f(</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and </a:t>
            </a:r>
            <a:r>
              <a:rPr lang="en-US" smtClean="0">
                <a:latin typeface="Times New Roman" pitchFamily="18" charset="0"/>
                <a:cs typeface="Times New Roman" pitchFamily="18" charset="0"/>
              </a:rPr>
              <a:t>g(</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a:t>
            </a:r>
            <a:r>
              <a:rPr lang="en-US" smtClean="0">
                <a:latin typeface="Arial" charset="0"/>
                <a:cs typeface="Arial" charset="0"/>
              </a:rPr>
              <a:t> satisfy</a:t>
            </a:r>
          </a:p>
          <a:p>
            <a:endParaRPr lang="en-US" smtClean="0">
              <a:latin typeface="Arial" charset="0"/>
              <a:cs typeface="Arial" charset="0"/>
            </a:endParaRPr>
          </a:p>
          <a:p>
            <a:pPr>
              <a:buFont typeface="Arial" charset="0"/>
              <a:buNone/>
            </a:pPr>
            <a:r>
              <a:rPr lang="en-US" smtClean="0">
                <a:latin typeface="Arial" charset="0"/>
                <a:cs typeface="Arial" charset="0"/>
              </a:rPr>
              <a:t>	From the definition, this means given </a:t>
            </a:r>
            <a:r>
              <a:rPr lang="en-US" i="1" smtClean="0">
                <a:latin typeface="Times New Roman" pitchFamily="18" charset="0"/>
                <a:cs typeface="Times New Roman" pitchFamily="18" charset="0"/>
              </a:rPr>
              <a:t>c</a:t>
            </a:r>
            <a:r>
              <a:rPr lang="en-US" smtClean="0">
                <a:latin typeface="Times New Roman" pitchFamily="18" charset="0"/>
                <a:cs typeface="Times New Roman" pitchFamily="18" charset="0"/>
              </a:rPr>
              <a:t> &gt; </a:t>
            </a:r>
            <a:r>
              <a:rPr lang="en-US" i="1" smtClean="0">
                <a:latin typeface="Symbol" pitchFamily="18" charset="2"/>
                <a:cs typeface="Times New Roman" pitchFamily="18" charset="0"/>
              </a:rPr>
              <a:t>e</a:t>
            </a:r>
            <a:r>
              <a:rPr lang="en-US" smtClean="0">
                <a:latin typeface="Times New Roman" pitchFamily="18" charset="0"/>
                <a:cs typeface="Times New Roman" pitchFamily="18" charset="0"/>
              </a:rPr>
              <a:t> &gt; 0</a:t>
            </a:r>
            <a:r>
              <a:rPr lang="en-US" smtClean="0">
                <a:latin typeface="Arial" charset="0"/>
                <a:cs typeface="Arial" charset="0"/>
              </a:rPr>
              <a:t> there</a:t>
            </a:r>
          </a:p>
          <a:p>
            <a:endParaRPr lang="en-US" smtClean="0">
              <a:latin typeface="Arial" charset="0"/>
              <a:cs typeface="Arial" charset="0"/>
            </a:endParaRPr>
          </a:p>
          <a:p>
            <a:pPr>
              <a:buFont typeface="Arial" charset="0"/>
              <a:buNone/>
            </a:pPr>
            <a:r>
              <a:rPr lang="en-US" smtClean="0">
                <a:latin typeface="Arial" charset="0"/>
                <a:cs typeface="Arial" charset="0"/>
              </a:rPr>
              <a:t>	exists an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0 </a:t>
            </a:r>
            <a:r>
              <a:rPr lang="en-US" smtClean="0">
                <a:latin typeface="Arial" charset="0"/>
                <a:cs typeface="Arial" charset="0"/>
              </a:rPr>
              <a:t>such that                          whenever </a:t>
            </a:r>
            <a:r>
              <a:rPr lang="en-US" i="1" smtClean="0">
                <a:latin typeface="Times New Roman" pitchFamily="18" charset="0"/>
                <a:cs typeface="Times New Roman" pitchFamily="18" charset="0"/>
              </a:rPr>
              <a:t>n</a:t>
            </a:r>
            <a:r>
              <a:rPr lang="en-US" smtClean="0">
                <a:latin typeface="Times New Roman" pitchFamily="18" charset="0"/>
                <a:cs typeface="Times New Roman" pitchFamily="18" charset="0"/>
              </a:rPr>
              <a:t> &gt; </a:t>
            </a:r>
            <a:r>
              <a:rPr lang="en-US" i="1" smtClean="0">
                <a:latin typeface="Times New Roman" pitchFamily="18" charset="0"/>
                <a:cs typeface="Times New Roman" pitchFamily="18" charset="0"/>
              </a:rPr>
              <a:t>N</a:t>
            </a:r>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That is, </a:t>
            </a:r>
          </a:p>
        </p:txBody>
      </p:sp>
      <p:graphicFrame>
        <p:nvGraphicFramePr>
          <p:cNvPr id="3074" name="Object 2"/>
          <p:cNvGraphicFramePr>
            <a:graphicFrameLocks noChangeAspect="1"/>
          </p:cNvGraphicFramePr>
          <p:nvPr/>
        </p:nvGraphicFramePr>
        <p:xfrm>
          <a:off x="3708400" y="2808288"/>
          <a:ext cx="1665288" cy="936625"/>
        </p:xfrm>
        <a:graphic>
          <a:graphicData uri="http://schemas.openxmlformats.org/presentationml/2006/ole">
            <mc:AlternateContent xmlns:mc="http://schemas.openxmlformats.org/markup-compatibility/2006">
              <mc:Choice xmlns:v="urn:schemas-microsoft-com:vml" Requires="v">
                <p:oleObj spid="_x0000_s164874" name="Equation" r:id="rId4" imgW="812520" imgH="457200" progId="Equation.3">
                  <p:embed/>
                </p:oleObj>
              </mc:Choice>
              <mc:Fallback>
                <p:oleObj name="Equation" r:id="rId4" imgW="812520" imgH="4572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808288"/>
                        <a:ext cx="1665288"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4713288" y="1412875"/>
          <a:ext cx="1587500" cy="858838"/>
        </p:xfrm>
        <a:graphic>
          <a:graphicData uri="http://schemas.openxmlformats.org/presentationml/2006/ole">
            <mc:AlternateContent xmlns:mc="http://schemas.openxmlformats.org/markup-compatibility/2006">
              <mc:Choice xmlns:v="urn:schemas-microsoft-com:vml" Requires="v">
                <p:oleObj spid="_x0000_s164875" name="Equation" r:id="rId6" imgW="774360" imgH="419040" progId="Equation.3">
                  <p:embed/>
                </p:oleObj>
              </mc:Choice>
              <mc:Fallback>
                <p:oleObj name="Equation" r:id="rId6" imgW="77436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3288" y="1412875"/>
                        <a:ext cx="158750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2071688" y="4370388"/>
          <a:ext cx="2444750" cy="858837"/>
        </p:xfrm>
        <a:graphic>
          <a:graphicData uri="http://schemas.openxmlformats.org/presentationml/2006/ole">
            <mc:AlternateContent xmlns:mc="http://schemas.openxmlformats.org/markup-compatibility/2006">
              <mc:Choice xmlns:v="urn:schemas-microsoft-com:vml" Requires="v">
                <p:oleObj spid="_x0000_s164876" name="Equation" r:id="rId8" imgW="1193760" imgH="419040" progId="Equation.3">
                  <p:embed/>
                </p:oleObj>
              </mc:Choice>
              <mc:Fallback>
                <p:oleObj name="Equation" r:id="rId8" imgW="1193760" imgH="419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1688" y="4370388"/>
                        <a:ext cx="2444750" cy="858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1400175" y="5200650"/>
          <a:ext cx="3797300" cy="442913"/>
        </p:xfrm>
        <a:graphic>
          <a:graphicData uri="http://schemas.openxmlformats.org/presentationml/2006/ole">
            <mc:AlternateContent xmlns:mc="http://schemas.openxmlformats.org/markup-compatibility/2006">
              <mc:Choice xmlns:v="urn:schemas-microsoft-com:vml" Requires="v">
                <p:oleObj spid="_x0000_s164877" name="Equation" r:id="rId10" imgW="1854000" imgH="215640" progId="Equation.3">
                  <p:embed/>
                </p:oleObj>
              </mc:Choice>
              <mc:Fallback>
                <p:oleObj name="Equation" r:id="rId10" imgW="1854000" imgH="2156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0175" y="5200650"/>
                        <a:ext cx="3797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10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However, the statement</a:t>
            </a:r>
            <a:br>
              <a:rPr lang="en-US" smtClean="0">
                <a:latin typeface="Arial" charset="0"/>
                <a:cs typeface="Arial" charset="0"/>
              </a:rPr>
            </a:br>
            <a:r>
              <a:rPr lang="en-US" smtClean="0">
                <a:latin typeface="Arial" charset="0"/>
                <a:cs typeface="Arial" charset="0"/>
              </a:rPr>
              <a:t>says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endParaRPr lang="en-US" smtClean="0">
              <a:latin typeface="Arial"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 that this only goes one way: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If                     where                ,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p:txBody>
      </p:sp>
      <p:graphicFrame>
        <p:nvGraphicFramePr>
          <p:cNvPr id="4098" name="Object 2"/>
          <p:cNvGraphicFramePr>
            <a:graphicFrameLocks noChangeAspect="1"/>
          </p:cNvGraphicFramePr>
          <p:nvPr/>
        </p:nvGraphicFramePr>
        <p:xfrm>
          <a:off x="4132263" y="1628775"/>
          <a:ext cx="3797300" cy="442913"/>
        </p:xfrm>
        <a:graphic>
          <a:graphicData uri="http://schemas.openxmlformats.org/presentationml/2006/ole">
            <mc:AlternateContent xmlns:mc="http://schemas.openxmlformats.org/markup-compatibility/2006">
              <mc:Choice xmlns:v="urn:schemas-microsoft-com:vml" Requires="v">
                <p:oleObj spid="_x0000_s165896" name="Equation" r:id="rId4" imgW="1854000" imgH="215640" progId="Equation.3">
                  <p:embed/>
                </p:oleObj>
              </mc:Choice>
              <mc:Fallback>
                <p:oleObj name="Equation" r:id="rId4" imgW="1854000" imgH="2156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2263" y="1628775"/>
                        <a:ext cx="37973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p:cNvGraphicFramePr>
            <a:graphicFrameLocks noChangeAspect="1"/>
          </p:cNvGraphicFramePr>
          <p:nvPr/>
        </p:nvGraphicFramePr>
        <p:xfrm>
          <a:off x="1428750" y="3273425"/>
          <a:ext cx="1285875" cy="695325"/>
        </p:xfrm>
        <a:graphic>
          <a:graphicData uri="http://schemas.openxmlformats.org/presentationml/2006/ole">
            <mc:AlternateContent xmlns:mc="http://schemas.openxmlformats.org/markup-compatibility/2006">
              <mc:Choice xmlns:v="urn:schemas-microsoft-com:vml" Requires="v">
                <p:oleObj spid="_x0000_s165897" name="Equation" r:id="rId6" imgW="774360" imgH="419040" progId="Equation.3">
                  <p:embed/>
                </p:oleObj>
              </mc:Choice>
              <mc:Fallback>
                <p:oleObj name="Equation" r:id="rId6" imgW="774360" imgH="4190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0" y="3273425"/>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3571875" y="3430588"/>
          <a:ext cx="1046163" cy="298450"/>
        </p:xfrm>
        <a:graphic>
          <a:graphicData uri="http://schemas.openxmlformats.org/presentationml/2006/ole">
            <mc:AlternateContent xmlns:mc="http://schemas.openxmlformats.org/markup-compatibility/2006">
              <mc:Choice xmlns:v="urn:schemas-microsoft-com:vml" Requires="v">
                <p:oleObj spid="_x0000_s165898" name="Equation" r:id="rId8" imgW="622080" imgH="177480" progId="Equation.3">
                  <p:embed/>
                </p:oleObj>
              </mc:Choice>
              <mc:Fallback>
                <p:oleObj name="Equation" r:id="rId8" imgW="622080" imgH="17748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75" y="3430588"/>
                        <a:ext cx="104616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2.3.5</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126"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have a similar definition for </a:t>
            </a:r>
            <a:r>
              <a:rPr lang="en-US" b="1" smtClean="0">
                <a:latin typeface="Times New Roman" pitchFamily="18" charset="0"/>
                <a:cs typeface="Times New Roman" pitchFamily="18" charset="0"/>
              </a:rPr>
              <a:t>O</a:t>
            </a:r>
            <a:r>
              <a:rPr lang="en-US" smtClean="0">
                <a:latin typeface="Arial" charset="0"/>
                <a:cs typeface="Arial" charset="0"/>
              </a:rPr>
              <a:t>:</a:t>
            </a:r>
          </a:p>
          <a:p>
            <a:pPr>
              <a:buFont typeface="Arial" charset="0"/>
              <a:buNone/>
            </a:pPr>
            <a:r>
              <a:rPr lang="en-US" smtClean="0">
                <a:latin typeface="Arial" charset="0"/>
                <a:cs typeface="Arial" charset="0"/>
              </a:rPr>
              <a:t>	    If                     where                ,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There are other possibilities we would like to describe:</a:t>
            </a:r>
          </a:p>
          <a:p>
            <a:pPr>
              <a:buFont typeface="Arial" charset="0"/>
              <a:buNone/>
            </a:pPr>
            <a:r>
              <a:rPr lang="en-US" smtClean="0">
                <a:latin typeface="Arial" charset="0"/>
                <a:cs typeface="Arial" charset="0"/>
              </a:rPr>
              <a:t>	    If                    , we will say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a:p>
            <a:pPr lvl="1"/>
            <a:endParaRPr lang="en-US" smtClean="0">
              <a:latin typeface="Arial" charset="0"/>
              <a:cs typeface="Arial" charset="0"/>
            </a:endParaRP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less than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would also like to describe the opposite cases:</a:t>
            </a: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greater than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The function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has a rate of growth greater than or equal to that of</a:t>
            </a:r>
            <a:r>
              <a:rPr lang="en-US" smtClean="0">
                <a:latin typeface="Times New Roman" pitchFamily="18" charset="0"/>
                <a:cs typeface="Arial" charset="0"/>
              </a:rPr>
              <a:t> g(</a:t>
            </a:r>
            <a:r>
              <a:rPr lang="en-US" i="1" smtClean="0">
                <a:latin typeface="Times New Roman" pitchFamily="18" charset="0"/>
                <a:cs typeface="Arial" charset="0"/>
              </a:rPr>
              <a:t>n</a:t>
            </a:r>
            <a:r>
              <a:rPr lang="en-US" smtClean="0">
                <a:latin typeface="Times New Roman" pitchFamily="18" charset="0"/>
                <a:cs typeface="Arial" charset="0"/>
              </a:rPr>
              <a:t>)</a:t>
            </a:r>
          </a:p>
          <a:p>
            <a:pPr lvl="1"/>
            <a:endParaRPr lang="en-US" smtClean="0">
              <a:latin typeface="Arial" charset="0"/>
              <a:cs typeface="Arial" charset="0"/>
            </a:endParaRPr>
          </a:p>
        </p:txBody>
      </p:sp>
      <p:graphicFrame>
        <p:nvGraphicFramePr>
          <p:cNvPr id="5122" name="Object 2"/>
          <p:cNvGraphicFramePr>
            <a:graphicFrameLocks noChangeAspect="1"/>
          </p:cNvGraphicFramePr>
          <p:nvPr/>
        </p:nvGraphicFramePr>
        <p:xfrm>
          <a:off x="1428750" y="1928813"/>
          <a:ext cx="1285875" cy="695325"/>
        </p:xfrm>
        <a:graphic>
          <a:graphicData uri="http://schemas.openxmlformats.org/presentationml/2006/ole">
            <mc:AlternateContent xmlns:mc="http://schemas.openxmlformats.org/markup-compatibility/2006">
              <mc:Choice xmlns:v="urn:schemas-microsoft-com:vml" Requires="v">
                <p:oleObj spid="_x0000_s166920" name="Equation" r:id="rId4" imgW="774360" imgH="419040" progId="Equation.3">
                  <p:embed/>
                </p:oleObj>
              </mc:Choice>
              <mc:Fallback>
                <p:oleObj name="Equation" r:id="rId4" imgW="77436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1928813"/>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3" name="Object 3"/>
          <p:cNvGraphicFramePr>
            <a:graphicFrameLocks noChangeAspect="1"/>
          </p:cNvGraphicFramePr>
          <p:nvPr/>
        </p:nvGraphicFramePr>
        <p:xfrm>
          <a:off x="3592513" y="2084388"/>
          <a:ext cx="1003300" cy="300037"/>
        </p:xfrm>
        <a:graphic>
          <a:graphicData uri="http://schemas.openxmlformats.org/presentationml/2006/ole">
            <mc:AlternateContent xmlns:mc="http://schemas.openxmlformats.org/markup-compatibility/2006">
              <mc:Choice xmlns:v="urn:schemas-microsoft-com:vml" Requires="v">
                <p:oleObj spid="_x0000_s166921" name="Equation" r:id="rId6" imgW="596880" imgH="177480" progId="Equation.3">
                  <p:embed/>
                </p:oleObj>
              </mc:Choice>
              <mc:Fallback>
                <p:oleObj name="Equation" r:id="rId6" imgW="596880" imgH="17748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2084388"/>
                        <a:ext cx="1003300"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4"/>
          <p:cNvGraphicFramePr>
            <a:graphicFrameLocks noChangeAspect="1"/>
          </p:cNvGraphicFramePr>
          <p:nvPr/>
        </p:nvGraphicFramePr>
        <p:xfrm>
          <a:off x="1428750" y="3338513"/>
          <a:ext cx="1285875" cy="695325"/>
        </p:xfrm>
        <a:graphic>
          <a:graphicData uri="http://schemas.openxmlformats.org/presentationml/2006/ole">
            <mc:AlternateContent xmlns:mc="http://schemas.openxmlformats.org/markup-compatibility/2006">
              <mc:Choice xmlns:v="urn:schemas-microsoft-com:vml" Requires="v">
                <p:oleObj spid="_x0000_s166922" name="Equation" r:id="rId8" imgW="774360" imgH="419040" progId="Equation.3">
                  <p:embed/>
                </p:oleObj>
              </mc:Choice>
              <mc:Fallback>
                <p:oleObj name="Equation" r:id="rId8" imgW="774360" imgH="41904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750" y="3338513"/>
                        <a:ext cx="1285875"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2.3.6</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4"/>
          <p:cNvGraphicFramePr>
            <a:graphicFrameLocks noChangeAspect="1"/>
          </p:cNvGraphicFramePr>
          <p:nvPr/>
        </p:nvGraphicFramePr>
        <p:xfrm>
          <a:off x="1709738" y="3778250"/>
          <a:ext cx="2244725" cy="484188"/>
        </p:xfrm>
        <a:graphic>
          <a:graphicData uri="http://schemas.openxmlformats.org/presentationml/2006/ole">
            <mc:AlternateContent xmlns:mc="http://schemas.openxmlformats.org/markup-compatibility/2006">
              <mc:Choice xmlns:v="urn:schemas-microsoft-com:vml" Requires="v">
                <p:oleObj spid="_x0000_s167958" name="Equation" r:id="rId4" imgW="939600" imgH="203040" progId="Equation.3">
                  <p:embed/>
                </p:oleObj>
              </mc:Choice>
              <mc:Fallback>
                <p:oleObj name="Equation" r:id="rId4" imgW="9396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9738" y="3778250"/>
                        <a:ext cx="22447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Rectangle 2"/>
          <p:cNvSpPr>
            <a:spLocks noGrp="1" noChangeArrowheads="1"/>
          </p:cNvSpPr>
          <p:nvPr>
            <p:ph type="title"/>
          </p:nvPr>
        </p:nvSpPr>
        <p:spPr/>
        <p:txBody>
          <a:bodyPr/>
          <a:lstStyle/>
          <a:p>
            <a:r>
              <a:rPr lang="en-US" smtClean="0">
                <a:latin typeface="Arial" charset="0"/>
                <a:cs typeface="Arial" charset="0"/>
              </a:rPr>
              <a:t>Asymptotic Analysis</a:t>
            </a:r>
          </a:p>
        </p:txBody>
      </p:sp>
      <p:sp>
        <p:nvSpPr>
          <p:cNvPr id="615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will at times use five possible descriptions</a:t>
            </a:r>
          </a:p>
        </p:txBody>
      </p:sp>
      <p:graphicFrame>
        <p:nvGraphicFramePr>
          <p:cNvPr id="6147" name="Object 2"/>
          <p:cNvGraphicFramePr>
            <a:graphicFrameLocks noChangeAspect="1"/>
          </p:cNvGraphicFramePr>
          <p:nvPr/>
        </p:nvGraphicFramePr>
        <p:xfrm>
          <a:off x="5154613" y="5368925"/>
          <a:ext cx="1644650" cy="796925"/>
        </p:xfrm>
        <a:graphic>
          <a:graphicData uri="http://schemas.openxmlformats.org/presentationml/2006/ole">
            <mc:AlternateContent xmlns:mc="http://schemas.openxmlformats.org/markup-compatibility/2006">
              <mc:Choice xmlns:v="urn:schemas-microsoft-com:vml" Requires="v">
                <p:oleObj spid="_x0000_s167959" name="Equation" r:id="rId6" imgW="863280" imgH="419040" progId="Equation.3">
                  <p:embed/>
                </p:oleObj>
              </mc:Choice>
              <mc:Fallback>
                <p:oleObj name="Equation" r:id="rId6" imgW="863280" imgH="41904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4613" y="5368925"/>
                        <a:ext cx="164465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3"/>
          <p:cNvGraphicFramePr>
            <a:graphicFrameLocks noChangeAspect="1"/>
          </p:cNvGraphicFramePr>
          <p:nvPr/>
        </p:nvGraphicFramePr>
        <p:xfrm>
          <a:off x="1701800" y="2093913"/>
          <a:ext cx="2124075" cy="485775"/>
        </p:xfrm>
        <a:graphic>
          <a:graphicData uri="http://schemas.openxmlformats.org/presentationml/2006/ole">
            <mc:AlternateContent xmlns:mc="http://schemas.openxmlformats.org/markup-compatibility/2006">
              <mc:Choice xmlns:v="urn:schemas-microsoft-com:vml" Requires="v">
                <p:oleObj spid="_x0000_s167960" name="Equation" r:id="rId8" imgW="888840" imgH="203040" progId="Equation.3">
                  <p:embed/>
                </p:oleObj>
              </mc:Choice>
              <mc:Fallback>
                <p:oleObj name="Equation" r:id="rId8" imgW="888840" imgH="2030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1800" y="2093913"/>
                        <a:ext cx="212407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1709738" y="5500688"/>
          <a:ext cx="2214562" cy="485775"/>
        </p:xfrm>
        <a:graphic>
          <a:graphicData uri="http://schemas.openxmlformats.org/presentationml/2006/ole">
            <mc:AlternateContent xmlns:mc="http://schemas.openxmlformats.org/markup-compatibility/2006">
              <mc:Choice xmlns:v="urn:schemas-microsoft-com:vml" Requires="v">
                <p:oleObj spid="_x0000_s167961" name="Equation" r:id="rId10" imgW="927000" imgH="203040" progId="Equation.3">
                  <p:embed/>
                </p:oleObj>
              </mc:Choice>
              <mc:Fallback>
                <p:oleObj name="Equation" r:id="rId10" imgW="927000" imgH="20304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09738" y="5500688"/>
                        <a:ext cx="221456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5164138" y="1951038"/>
          <a:ext cx="1571625" cy="796925"/>
        </p:xfrm>
        <a:graphic>
          <a:graphicData uri="http://schemas.openxmlformats.org/presentationml/2006/ole">
            <mc:AlternateContent xmlns:mc="http://schemas.openxmlformats.org/markup-compatibility/2006">
              <mc:Choice xmlns:v="urn:schemas-microsoft-com:vml" Requires="v">
                <p:oleObj spid="_x0000_s167962" name="Equation" r:id="rId12" imgW="825480" imgH="419040" progId="Equation.3">
                  <p:embed/>
                </p:oleObj>
              </mc:Choice>
              <mc:Fallback>
                <p:oleObj name="Equation" r:id="rId12" imgW="825480" imgH="41904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4138" y="1951038"/>
                        <a:ext cx="1571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4724400" y="3654425"/>
          <a:ext cx="2079625" cy="796925"/>
        </p:xfrm>
        <a:graphic>
          <a:graphicData uri="http://schemas.openxmlformats.org/presentationml/2006/ole">
            <mc:AlternateContent xmlns:mc="http://schemas.openxmlformats.org/markup-compatibility/2006">
              <mc:Choice xmlns:v="urn:schemas-microsoft-com:vml" Requires="v">
                <p:oleObj spid="_x0000_s167963" name="Equation" r:id="rId14" imgW="1091880" imgH="419040" progId="Equation.3">
                  <p:embed/>
                </p:oleObj>
              </mc:Choice>
              <mc:Fallback>
                <p:oleObj name="Equation" r:id="rId14" imgW="1091880" imgH="41904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4400" y="3654425"/>
                        <a:ext cx="2079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2" name="Object 8"/>
          <p:cNvGraphicFramePr>
            <a:graphicFrameLocks noChangeAspect="1"/>
          </p:cNvGraphicFramePr>
          <p:nvPr/>
        </p:nvGraphicFramePr>
        <p:xfrm>
          <a:off x="5157788" y="4514850"/>
          <a:ext cx="1571625" cy="796925"/>
        </p:xfrm>
        <a:graphic>
          <a:graphicData uri="http://schemas.openxmlformats.org/presentationml/2006/ole">
            <mc:AlternateContent xmlns:mc="http://schemas.openxmlformats.org/markup-compatibility/2006">
              <mc:Choice xmlns:v="urn:schemas-microsoft-com:vml" Requires="v">
                <p:oleObj spid="_x0000_s167964" name="Equation" r:id="rId16" imgW="825480" imgH="419040" progId="Equation.3">
                  <p:embed/>
                </p:oleObj>
              </mc:Choice>
              <mc:Fallback>
                <p:oleObj name="Equation" r:id="rId16" imgW="825480" imgH="419040" progId="Equation.3">
                  <p:embed/>
                  <p:pic>
                    <p:nvPicPr>
                      <p:cNvPr id="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57788" y="4514850"/>
                        <a:ext cx="1571625"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3" name="Object 9"/>
          <p:cNvGraphicFramePr>
            <a:graphicFrameLocks noChangeAspect="1"/>
          </p:cNvGraphicFramePr>
          <p:nvPr/>
        </p:nvGraphicFramePr>
        <p:xfrm>
          <a:off x="1709738" y="2922588"/>
          <a:ext cx="2244725" cy="485775"/>
        </p:xfrm>
        <a:graphic>
          <a:graphicData uri="http://schemas.openxmlformats.org/presentationml/2006/ole">
            <mc:AlternateContent xmlns:mc="http://schemas.openxmlformats.org/markup-compatibility/2006">
              <mc:Choice xmlns:v="urn:schemas-microsoft-com:vml" Requires="v">
                <p:oleObj spid="_x0000_s167965" name="Equation" r:id="rId18" imgW="939600" imgH="203040" progId="Equation.3">
                  <p:embed/>
                </p:oleObj>
              </mc:Choice>
              <mc:Fallback>
                <p:oleObj name="Equation" r:id="rId18" imgW="939600" imgH="203040" progId="Equation.3">
                  <p:embed/>
                  <p:pic>
                    <p:nvPicPr>
                      <p:cNvPr id="0"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09738" y="2922588"/>
                        <a:ext cx="2244725"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4" name="Object 10"/>
          <p:cNvGraphicFramePr>
            <a:graphicFrameLocks noChangeAspect="1"/>
          </p:cNvGraphicFramePr>
          <p:nvPr/>
        </p:nvGraphicFramePr>
        <p:xfrm>
          <a:off x="1709738" y="4635500"/>
          <a:ext cx="2244725" cy="484188"/>
        </p:xfrm>
        <a:graphic>
          <a:graphicData uri="http://schemas.openxmlformats.org/presentationml/2006/ole">
            <mc:AlternateContent xmlns:mc="http://schemas.openxmlformats.org/markup-compatibility/2006">
              <mc:Choice xmlns:v="urn:schemas-microsoft-com:vml" Requires="v">
                <p:oleObj spid="_x0000_s167966" name="Equation" r:id="rId20" imgW="939600" imgH="203040" progId="Equation.3">
                  <p:embed/>
                </p:oleObj>
              </mc:Choice>
              <mc:Fallback>
                <p:oleObj name="Equation" r:id="rId20" imgW="939600" imgH="203040" progId="Equation.3">
                  <p:embed/>
                  <p:pic>
                    <p:nvPicPr>
                      <p:cNvPr id="0"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09738" y="4635500"/>
                        <a:ext cx="2244725"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5160963" y="2797175"/>
          <a:ext cx="1643062" cy="796925"/>
        </p:xfrm>
        <a:graphic>
          <a:graphicData uri="http://schemas.openxmlformats.org/presentationml/2006/ole">
            <mc:AlternateContent xmlns:mc="http://schemas.openxmlformats.org/markup-compatibility/2006">
              <mc:Choice xmlns:v="urn:schemas-microsoft-com:vml" Requires="v">
                <p:oleObj spid="_x0000_s167967" name="Equation" r:id="rId22" imgW="863280" imgH="419040" progId="Equation.3">
                  <p:embed/>
                </p:oleObj>
              </mc:Choice>
              <mc:Fallback>
                <p:oleObj name="Equation" r:id="rId22" imgW="863280" imgH="419040" progId="Equation.3">
                  <p:embed/>
                  <p:pic>
                    <p:nvPicPr>
                      <p:cNvPr id="0"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60963" y="2797175"/>
                        <a:ext cx="1643062"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491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the functions we are interested in, it can be said that</a:t>
            </a:r>
            <a:endParaRPr lang="en-US" smtClean="0">
              <a:latin typeface="Times New Roman" pitchFamily="18" charset="0"/>
              <a:cs typeface="Arial" charset="0"/>
            </a:endParaRPr>
          </a:p>
          <a:p>
            <a:pPr algn="ctr">
              <a:buFont typeface="Arial" charset="0"/>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is equivalent to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or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endParaRPr lang="en-US" sz="2800" smtClean="0">
              <a:latin typeface="Arial" charset="0"/>
              <a:cs typeface="Arial" charset="0"/>
            </a:endParaRPr>
          </a:p>
          <a:p>
            <a:pPr>
              <a:buFontTx/>
              <a:buNone/>
            </a:pPr>
            <a:r>
              <a:rPr lang="en-US" sz="2800" smtClean="0">
                <a:latin typeface="Arial" charset="0"/>
                <a:cs typeface="Arial" charset="0"/>
              </a:rPr>
              <a:t>	</a:t>
            </a:r>
            <a:r>
              <a:rPr lang="en-US" smtClean="0">
                <a:latin typeface="Arial" charset="0"/>
                <a:cs typeface="Arial" charset="0"/>
              </a:rPr>
              <a:t>and</a:t>
            </a:r>
          </a:p>
          <a:p>
            <a:pPr algn="ctr">
              <a:buFontTx/>
              <a:buNone/>
            </a:pP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W</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is equivalent to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or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w</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ff2"/>
          <p:cNvPicPr>
            <a:picLocks noChangeAspect="1" noChangeArrowheads="1"/>
          </p:cNvPicPr>
          <p:nvPr/>
        </p:nvPicPr>
        <p:blipFill>
          <a:blip r:embed="rId3" cstate="print"/>
          <a:srcRect/>
          <a:stretch>
            <a:fillRect/>
          </a:stretch>
        </p:blipFill>
        <p:spPr bwMode="auto">
          <a:xfrm>
            <a:off x="1344613" y="2133600"/>
            <a:ext cx="5449887" cy="1709738"/>
          </a:xfrm>
          <a:prstGeom prst="rect">
            <a:avLst/>
          </a:prstGeom>
          <a:noFill/>
          <a:ln w="9525">
            <a:noFill/>
            <a:miter lim="800000"/>
            <a:headEnd/>
            <a:tailEnd/>
          </a:ln>
        </p:spPr>
      </p:pic>
      <p:sp>
        <p:nvSpPr>
          <p:cNvPr id="50179"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0180"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Graphically, we can summarize these as follows:</a:t>
            </a:r>
          </a:p>
          <a:p>
            <a:endParaRPr lang="en-US" smtClean="0">
              <a:latin typeface="Arial" charset="0"/>
              <a:cs typeface="Arial" charset="0"/>
            </a:endParaRPr>
          </a:p>
          <a:p>
            <a:pPr>
              <a:buFontTx/>
              <a:buNone/>
            </a:pPr>
            <a:r>
              <a:rPr lang="en-US" smtClean="0">
                <a:latin typeface="Arial" charset="0"/>
                <a:cs typeface="Arial" charset="0"/>
              </a:rPr>
              <a:t>	   We say</a:t>
            </a:r>
          </a:p>
          <a:p>
            <a:pPr>
              <a:buFontTx/>
              <a:buNone/>
            </a:pPr>
            <a:endParaRPr lang="en-US" sz="2800" smtClean="0">
              <a:latin typeface="Arial" charset="0"/>
              <a:cs typeface="Arial" charset="0"/>
            </a:endParaRPr>
          </a:p>
          <a:p>
            <a:pPr>
              <a:buFontTx/>
              <a:buNone/>
            </a:pPr>
            <a:r>
              <a:rPr lang="en-US" smtClean="0">
                <a:latin typeface="Arial" charset="0"/>
                <a:cs typeface="Arial" charset="0"/>
              </a:rPr>
              <a:t>	   if</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2.3.7</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latin typeface="Arial" charset="0"/>
                <a:cs typeface="Arial" charset="0"/>
              </a:rPr>
              <a:t>Landau Symbols</a:t>
            </a:r>
          </a:p>
        </p:txBody>
      </p:sp>
      <p:sp>
        <p:nvSpPr>
          <p:cNvPr id="51203"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Some other observations we can make are:</a:t>
            </a:r>
          </a:p>
          <a:p>
            <a:pPr lvl="1">
              <a:buFontTx/>
              <a:buNone/>
            </a:pPr>
            <a:r>
              <a:rPr lang="en-US"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Q</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Q</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r>
              <a:rPr lang="en-US" sz="2000"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Times New Roman" pitchFamily="18" charset="0"/>
                <a:cs typeface="Arial" charset="0"/>
              </a:rPr>
              <a:t>O</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W</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r>
              <a:rPr lang="en-US" sz="2000" smtClean="0">
                <a:latin typeface="Arial" charset="0"/>
                <a:cs typeface="Arial" charset="0"/>
              </a:rPr>
              <a:t>			</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Times New Roman" pitchFamily="18" charset="0"/>
                <a:cs typeface="Arial" charset="0"/>
              </a:rPr>
              <a:t>o</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a:t>
            </a:r>
            <a:r>
              <a:rPr lang="en-US" sz="2000" smtClean="0">
                <a:latin typeface="Arial" charset="0"/>
                <a:cs typeface="Arial" charset="0"/>
              </a:rPr>
              <a:t>  ⇔ </a:t>
            </a:r>
            <a:r>
              <a:rPr lang="en-US" sz="2000" smtClean="0">
                <a:latin typeface="Times New Roman" pitchFamily="18" charset="0"/>
                <a:cs typeface="Arial" charset="0"/>
              </a:rPr>
              <a:t>g(</a:t>
            </a:r>
            <a:r>
              <a:rPr lang="en-US" sz="2000" i="1" smtClean="0">
                <a:latin typeface="Times New Roman" pitchFamily="18" charset="0"/>
                <a:cs typeface="Arial" charset="0"/>
              </a:rPr>
              <a:t>n</a:t>
            </a:r>
            <a:r>
              <a:rPr lang="en-US" sz="2000" smtClean="0">
                <a:latin typeface="Times New Roman" pitchFamily="18" charset="0"/>
                <a:cs typeface="Arial" charset="0"/>
              </a:rPr>
              <a:t>) = </a:t>
            </a:r>
            <a:r>
              <a:rPr lang="en-US" sz="2000" b="1" smtClean="0">
                <a:latin typeface="Symbol" pitchFamily="18" charset="2"/>
                <a:cs typeface="Arial" charset="0"/>
              </a:rPr>
              <a:t>w</a:t>
            </a:r>
            <a:r>
              <a:rPr lang="en-US" sz="2000" smtClean="0">
                <a:latin typeface="Times New Roman" pitchFamily="18" charset="0"/>
                <a:cs typeface="Arial" charset="0"/>
              </a:rPr>
              <a:t>(f(</a:t>
            </a:r>
            <a:r>
              <a:rPr lang="en-US" sz="2000" i="1" smtClean="0">
                <a:latin typeface="Times New Roman" pitchFamily="18" charset="0"/>
                <a:cs typeface="Arial" charset="0"/>
              </a:rPr>
              <a:t>n</a:t>
            </a:r>
            <a:r>
              <a:rPr lang="en-US" sz="2000" smtClean="0">
                <a:latin typeface="Times New Roman" pitchFamily="18" charset="0"/>
                <a:cs typeface="Arial" charset="0"/>
              </a:rPr>
              <a:t>))</a:t>
            </a:r>
          </a:p>
          <a:p>
            <a:pPr lvl="1">
              <a:buFontTx/>
              <a:buNone/>
            </a:pP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222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If we look at the first relationship, we notice that</a:t>
            </a:r>
            <a:br>
              <a:rPr lang="en-US" smtClean="0">
                <a:latin typeface="Arial" charset="0"/>
                <a:cs typeface="Arial" charset="0"/>
              </a:rPr>
            </a:b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seems to describe an equivalence relation:</a:t>
            </a:r>
          </a:p>
          <a:p>
            <a:pPr lvl="1">
              <a:buFontTx/>
              <a:buNone/>
            </a:pPr>
            <a:r>
              <a:rPr lang="en-US" smtClean="0">
                <a:latin typeface="Arial" charset="0"/>
                <a:cs typeface="Arial" charset="0"/>
              </a:rPr>
              <a:t>	1.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if and only if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lvl="1">
              <a:buFontTx/>
              <a:buNone/>
            </a:pPr>
            <a:r>
              <a:rPr lang="en-US" smtClean="0">
                <a:latin typeface="Arial" charset="0"/>
                <a:cs typeface="Arial" charset="0"/>
              </a:rPr>
              <a:t>	2.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lvl="1">
              <a:buFontTx/>
              <a:buNone/>
            </a:pPr>
            <a:r>
              <a:rPr lang="en-US" smtClean="0">
                <a:latin typeface="Arial" charset="0"/>
                <a:cs typeface="Arial" charset="0"/>
              </a:rPr>
              <a:t>	3.   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Consequently, we can group all functions into equivalence classes, where all functions within one class are big-theta </a:t>
            </a:r>
            <a:r>
              <a:rPr lang="en-US" b="1" smtClean="0">
                <a:latin typeface="Symbol" pitchFamily="18" charset="2"/>
                <a:cs typeface="Arial" charset="0"/>
              </a:rPr>
              <a:t>Q</a:t>
            </a:r>
            <a:r>
              <a:rPr lang="en-US" smtClean="0">
                <a:latin typeface="Arial" charset="0"/>
                <a:cs typeface="Arial" charset="0"/>
              </a:rPr>
              <a:t> of each other</a:t>
            </a:r>
          </a:p>
          <a:p>
            <a:pPr>
              <a:buFont typeface="Arial" charset="0"/>
              <a:buNone/>
            </a:pP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Arial" charset="0"/>
                <a:cs typeface="Arial" charset="0"/>
              </a:rPr>
              <a:t>Asymptotic Analysis</a:t>
            </a:r>
          </a:p>
        </p:txBody>
      </p:sp>
      <p:sp>
        <p:nvSpPr>
          <p:cNvPr id="1843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general, we will always analyze algorithms with respect to one or more variables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We will begin with one variable:</a:t>
            </a:r>
          </a:p>
          <a:p>
            <a:pPr lvl="1"/>
            <a:r>
              <a:rPr lang="en-US" smtClean="0">
                <a:latin typeface="Arial" charset="0"/>
                <a:cs typeface="Arial" charset="0"/>
              </a:rPr>
              <a:t>The number of items </a:t>
            </a:r>
            <a:r>
              <a:rPr lang="en-US" i="1" smtClean="0">
                <a:latin typeface="Times New Roman" pitchFamily="18" charset="0"/>
                <a:cs typeface="Arial" charset="0"/>
              </a:rPr>
              <a:t>n</a:t>
            </a:r>
            <a:r>
              <a:rPr lang="en-US" smtClean="0">
                <a:latin typeface="Arial" charset="0"/>
                <a:cs typeface="Arial" charset="0"/>
              </a:rPr>
              <a:t> currently stored in an array or other data structure</a:t>
            </a:r>
          </a:p>
          <a:p>
            <a:pPr lvl="1"/>
            <a:r>
              <a:rPr lang="en-US" smtClean="0">
                <a:latin typeface="Arial" charset="0"/>
                <a:cs typeface="Arial" charset="0"/>
              </a:rPr>
              <a:t>The number of items expected to be stored in an array or other data structure</a:t>
            </a:r>
          </a:p>
          <a:p>
            <a:pPr lvl="1"/>
            <a:r>
              <a:rPr lang="en-US" smtClean="0">
                <a:latin typeface="Arial" charset="0"/>
                <a:cs typeface="Arial" charset="0"/>
              </a:rPr>
              <a:t>The dimensions of an </a:t>
            </a:r>
            <a:r>
              <a:rPr lang="en-US" i="1" smtClean="0">
                <a:latin typeface="Times New Roman" pitchFamily="18" charset="0"/>
                <a:cs typeface="Arial" charset="0"/>
              </a:rPr>
              <a:t>n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matrix</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Examples with multiple variables:</a:t>
            </a:r>
          </a:p>
          <a:p>
            <a:pPr lvl="1"/>
            <a:r>
              <a:rPr lang="en-US" smtClean="0">
                <a:latin typeface="Arial" charset="0"/>
                <a:cs typeface="Arial" charset="0"/>
              </a:rPr>
              <a:t>Dealing with </a:t>
            </a:r>
            <a:r>
              <a:rPr lang="en-US" i="1" smtClean="0">
                <a:latin typeface="Times New Roman" pitchFamily="18" charset="0"/>
                <a:cs typeface="Arial" charset="0"/>
              </a:rPr>
              <a:t>n </a:t>
            </a:r>
            <a:r>
              <a:rPr lang="en-US" smtClean="0">
                <a:latin typeface="Arial" charset="0"/>
                <a:cs typeface="Arial" charset="0"/>
              </a:rPr>
              <a:t>objects stored in </a:t>
            </a:r>
            <a:r>
              <a:rPr lang="en-US" i="1" smtClean="0">
                <a:latin typeface="Times New Roman" pitchFamily="18" charset="0"/>
                <a:cs typeface="Arial" charset="0"/>
              </a:rPr>
              <a:t>m</a:t>
            </a:r>
            <a:r>
              <a:rPr lang="en-US" smtClean="0">
                <a:latin typeface="Arial" charset="0"/>
                <a:cs typeface="Arial" charset="0"/>
              </a:rPr>
              <a:t> memory locations</a:t>
            </a:r>
          </a:p>
          <a:p>
            <a:pPr lvl="1"/>
            <a:r>
              <a:rPr lang="en-US" smtClean="0">
                <a:latin typeface="Arial" charset="0"/>
                <a:cs typeface="Arial" charset="0"/>
              </a:rPr>
              <a:t>Multiplying a </a:t>
            </a:r>
            <a:r>
              <a:rPr lang="en-US" i="1" smtClean="0">
                <a:latin typeface="Times New Roman" pitchFamily="18" charset="0"/>
                <a:cs typeface="Arial" charset="0"/>
              </a:rPr>
              <a:t>k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m </a:t>
            </a:r>
            <a:r>
              <a:rPr lang="en-US" smtClean="0">
                <a:latin typeface="Arial" charset="0"/>
                <a:cs typeface="Arial" charset="0"/>
              </a:rPr>
              <a:t>and an </a:t>
            </a:r>
            <a:r>
              <a:rPr lang="en-US" i="1" smtClean="0">
                <a:latin typeface="Times New Roman" pitchFamily="18" charset="0"/>
                <a:cs typeface="Arial" charset="0"/>
              </a:rPr>
              <a:t>m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matrix</a:t>
            </a:r>
          </a:p>
          <a:p>
            <a:pPr lvl="1"/>
            <a:r>
              <a:rPr lang="en-US" smtClean="0">
                <a:latin typeface="Arial" charset="0"/>
                <a:cs typeface="Arial" charset="0"/>
              </a:rPr>
              <a:t>Dealing with sparse matrices of size </a:t>
            </a:r>
            <a:r>
              <a:rPr lang="en-US" i="1" smtClean="0">
                <a:latin typeface="Times New Roman" pitchFamily="18" charset="0"/>
                <a:cs typeface="Arial" charset="0"/>
              </a:rPr>
              <a:t>n </a:t>
            </a:r>
            <a:r>
              <a:rPr lang="en-US" i="1" smtClean="0">
                <a:latin typeface="Times New Roman" pitchFamily="18" charset="0"/>
                <a:cs typeface="Times New Roman" pitchFamily="18" charset="0"/>
              </a:rPr>
              <a:t>×</a:t>
            </a:r>
            <a:r>
              <a:rPr lang="en-US" smtClean="0">
                <a:latin typeface="Times New Roman" pitchFamily="18" charset="0"/>
                <a:cs typeface="Arial" charset="0"/>
              </a:rPr>
              <a:t> </a:t>
            </a:r>
            <a:r>
              <a:rPr lang="en-US" i="1" smtClean="0">
                <a:latin typeface="Times New Roman" pitchFamily="18" charset="0"/>
                <a:cs typeface="Arial" charset="0"/>
              </a:rPr>
              <a:t>n</a:t>
            </a:r>
            <a:r>
              <a:rPr lang="en-US" smtClean="0">
                <a:latin typeface="Arial" charset="0"/>
                <a:cs typeface="Arial" charset="0"/>
              </a:rPr>
              <a:t> with </a:t>
            </a:r>
            <a:r>
              <a:rPr lang="en-US" i="1" smtClean="0">
                <a:latin typeface="Times New Roman" pitchFamily="18" charset="0"/>
                <a:cs typeface="Arial" charset="0"/>
              </a:rPr>
              <a:t>m</a:t>
            </a:r>
            <a:r>
              <a:rPr lang="en-US" smtClean="0">
                <a:latin typeface="Arial" charset="0"/>
                <a:cs typeface="Arial" charset="0"/>
              </a:rPr>
              <a:t> non-zero entries</a:t>
            </a:r>
          </a:p>
          <a:p>
            <a:pPr lvl="1"/>
            <a:endParaRPr lang="en-US" smtClean="0">
              <a:latin typeface="Arial" charset="0"/>
              <a:cs typeface="Arial" charset="0"/>
            </a:endParaRP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325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example, all of</a:t>
            </a:r>
          </a:p>
          <a:p>
            <a:pPr algn="ctr">
              <a:buFontTx/>
              <a:buNone/>
            </a:pP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100000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a:t>
            </a:r>
            <a:r>
              <a:rPr lang="en-US" smtClean="0">
                <a:latin typeface="Times New Roman" pitchFamily="18" charset="0"/>
                <a:cs typeface="Arial" charset="0"/>
              </a:rPr>
              <a:t> + 19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+ 1000000</a:t>
            </a:r>
          </a:p>
          <a:p>
            <a:pPr algn="ctr">
              <a:buFontTx/>
              <a:buNone/>
            </a:pPr>
            <a:r>
              <a:rPr lang="en-US" smtClean="0">
                <a:latin typeface="Times New Roman" pitchFamily="18" charset="0"/>
                <a:cs typeface="Arial" charset="0"/>
              </a:rPr>
              <a:t> 323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+ 43 </a:t>
            </a:r>
            <a:r>
              <a:rPr lang="en-US" i="1" smtClean="0">
                <a:latin typeface="Times New Roman" pitchFamily="18" charset="0"/>
                <a:cs typeface="Arial" charset="0"/>
              </a:rPr>
              <a:t>n</a:t>
            </a:r>
            <a:r>
              <a:rPr lang="en-US" smtClean="0">
                <a:latin typeface="Times New Roman" pitchFamily="18" charset="0"/>
                <a:cs typeface="Arial" charset="0"/>
              </a:rPr>
              <a:t> + 10                     42</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+ 32</a:t>
            </a:r>
          </a:p>
          <a:p>
            <a:pPr algn="ctr">
              <a:buFontTx/>
              <a:buNone/>
            </a:pP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+ 61 </a:t>
            </a:r>
            <a:r>
              <a:rPr lang="en-US" i="1" smtClean="0">
                <a:latin typeface="Times New Roman" pitchFamily="18" charset="0"/>
                <a:cs typeface="Arial" charset="0"/>
              </a:rPr>
              <a:t>n </a:t>
            </a:r>
            <a:r>
              <a:rPr lang="en-US" smtClean="0">
                <a:latin typeface="Times New Roman" pitchFamily="18" charset="0"/>
                <a:cs typeface="Arial" charset="0"/>
              </a:rPr>
              <a:t>ln</a:t>
            </a:r>
            <a:r>
              <a:rPr lang="en-US" baseline="30000" smtClean="0">
                <a:latin typeface="Times New Roman" pitchFamily="18" charset="0"/>
                <a:cs typeface="Arial" charset="0"/>
              </a:rPr>
              <a:t>2</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+ 7</a:t>
            </a:r>
            <a:r>
              <a:rPr lang="en-US" i="1" smtClean="0">
                <a:latin typeface="Times New Roman" pitchFamily="18" charset="0"/>
                <a:cs typeface="Arial" charset="0"/>
              </a:rPr>
              <a:t>n</a:t>
            </a:r>
            <a:r>
              <a:rPr lang="en-US" smtClean="0">
                <a:latin typeface="Times New Roman" pitchFamily="18" charset="0"/>
                <a:cs typeface="Arial" charset="0"/>
              </a:rPr>
              <a:t> + 14 ln</a:t>
            </a:r>
            <a:r>
              <a:rPr lang="en-US" baseline="30000" smtClean="0">
                <a:latin typeface="Times New Roman" pitchFamily="18" charset="0"/>
                <a:cs typeface="Arial" charset="0"/>
              </a:rPr>
              <a:t>3</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 ln(</a:t>
            </a:r>
            <a:r>
              <a:rPr lang="en-US" i="1" smtClean="0">
                <a:latin typeface="Times New Roman" pitchFamily="18" charset="0"/>
                <a:cs typeface="Arial" charset="0"/>
              </a:rPr>
              <a:t>n</a:t>
            </a:r>
            <a:r>
              <a:rPr lang="en-US" smtClean="0">
                <a:latin typeface="Times New Roman" pitchFamily="18" charset="0"/>
                <a:cs typeface="Arial" charset="0"/>
              </a:rPr>
              <a:t>)</a:t>
            </a:r>
          </a:p>
          <a:p>
            <a:pPr>
              <a:buFontTx/>
              <a:buNone/>
            </a:pPr>
            <a:r>
              <a:rPr lang="en-US" smtClean="0">
                <a:latin typeface="Arial" charset="0"/>
                <a:cs typeface="Arial" charset="0"/>
              </a:rPr>
              <a:t>	are big-</a:t>
            </a:r>
            <a:r>
              <a:rPr lang="en-US" b="1" smtClean="0">
                <a:latin typeface="Symbol" pitchFamily="18" charset="2"/>
                <a:cs typeface="Arial" charset="0"/>
              </a:rPr>
              <a:t>Q</a:t>
            </a:r>
            <a:r>
              <a:rPr lang="en-US" smtClean="0">
                <a:latin typeface="Arial" charset="0"/>
                <a:cs typeface="Arial" charset="0"/>
              </a:rPr>
              <a:t> of each other</a:t>
            </a:r>
          </a:p>
          <a:p>
            <a:pPr>
              <a:buFont typeface="Arial" charset="0"/>
              <a:buNone/>
            </a:pPr>
            <a:endParaRPr lang="en-US" i="1" smtClean="0">
              <a:latin typeface="Arial" charset="0"/>
              <a:cs typeface="Arial" charset="0"/>
            </a:endParaRPr>
          </a:p>
          <a:p>
            <a:pPr>
              <a:buFont typeface="Arial" charset="0"/>
              <a:buNone/>
            </a:pPr>
            <a:r>
              <a:rPr lang="en-US" i="1" smtClean="0">
                <a:latin typeface="Arial" charset="0"/>
                <a:cs typeface="Arial" charset="0"/>
              </a:rPr>
              <a:t>	E.g</a:t>
            </a:r>
            <a:r>
              <a:rPr lang="en-US" smtClean="0">
                <a:latin typeface="Arial" charset="0"/>
                <a:cs typeface="Arial" charset="0"/>
              </a:rPr>
              <a:t>., </a:t>
            </a:r>
            <a:r>
              <a:rPr lang="en-US" smtClean="0">
                <a:latin typeface="Times New Roman" pitchFamily="18" charset="0"/>
                <a:cs typeface="Arial" charset="0"/>
              </a:rPr>
              <a:t>42</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+ 32 = </a:t>
            </a:r>
            <a:r>
              <a:rPr lang="en-US" b="1" smtClean="0">
                <a:latin typeface="Symbol" pitchFamily="18" charset="2"/>
                <a:cs typeface="Arial" charset="0"/>
              </a:rPr>
              <a:t>Q</a:t>
            </a:r>
            <a:r>
              <a:rPr lang="en-US" smtClean="0">
                <a:latin typeface="Times New Roman" pitchFamily="18" charset="0"/>
                <a:cs typeface="Arial" charset="0"/>
              </a:rPr>
              <a:t>( 323 </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 4 </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+ 43 </a:t>
            </a:r>
            <a:r>
              <a:rPr lang="en-US" i="1" smtClean="0">
                <a:latin typeface="Times New Roman" pitchFamily="18" charset="0"/>
                <a:cs typeface="Arial" charset="0"/>
              </a:rPr>
              <a:t>n</a:t>
            </a:r>
            <a:r>
              <a:rPr lang="en-US" smtClean="0">
                <a:latin typeface="Times New Roman" pitchFamily="18" charset="0"/>
                <a:cs typeface="Arial" charset="0"/>
              </a:rPr>
              <a:t> + 10 )</a:t>
            </a: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427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that with the equivalence class of all 19-year olds, we only had to pick one such student?</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Similarly, we will select just one element to represent the entire class of these functions:  </a:t>
            </a:r>
            <a:r>
              <a:rPr lang="en-US" i="1" smtClean="0">
                <a:latin typeface="Times New Roman" pitchFamily="18" charset="0"/>
                <a:cs typeface="Arial" charset="0"/>
              </a:rPr>
              <a:t>n</a:t>
            </a:r>
            <a:r>
              <a:rPr lang="en-US" baseline="30000" smtClean="0">
                <a:latin typeface="Times New Roman" pitchFamily="18" charset="0"/>
                <a:cs typeface="Arial" charset="0"/>
              </a:rPr>
              <a:t>2</a:t>
            </a:r>
          </a:p>
          <a:p>
            <a:pPr lvl="1"/>
            <a:r>
              <a:rPr lang="en-US" smtClean="0">
                <a:latin typeface="Arial" charset="0"/>
                <a:cs typeface="Arial" charset="0"/>
              </a:rPr>
              <a:t>We could chose any function, but this is the simplest</a:t>
            </a:r>
            <a:endParaRPr lang="en-US" smtClean="0">
              <a:latin typeface="Times New Roman" pitchFamily="18"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latin typeface="Arial" charset="0"/>
                <a:cs typeface="Arial" charset="0"/>
              </a:rPr>
              <a:t>Big-</a:t>
            </a:r>
            <a:r>
              <a:rPr lang="en-US" b="1" smtClean="0">
                <a:latin typeface="Symbol" pitchFamily="18" charset="2"/>
                <a:cs typeface="Arial" charset="0"/>
              </a:rPr>
              <a:t>Q</a:t>
            </a:r>
            <a:r>
              <a:rPr lang="en-US" smtClean="0">
                <a:latin typeface="Arial" charset="0"/>
                <a:cs typeface="Arial" charset="0"/>
              </a:rPr>
              <a:t> as an Equivalence Relation</a:t>
            </a:r>
          </a:p>
        </p:txBody>
      </p:sp>
      <p:sp>
        <p:nvSpPr>
          <p:cNvPr id="5529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The most common classes are given names:</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(1)			</a:t>
            </a:r>
            <a:r>
              <a:rPr lang="en-US" smtClean="0">
                <a:latin typeface="Arial" charset="0"/>
                <a:cs typeface="Arial" charset="0"/>
              </a:rPr>
              <a:t>constant</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logarithmic</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linear</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a:t>
            </a:r>
            <a:r>
              <a:rPr lang="en-US" i="1" smtClean="0">
                <a:latin typeface="Times New Roman" pitchFamily="18" charset="0"/>
                <a:cs typeface="Arial" charset="0"/>
              </a:rPr>
              <a:t>n</a:t>
            </a:r>
            <a:r>
              <a:rPr lang="en-US" smtClean="0">
                <a:latin typeface="Arial" charset="0"/>
                <a:cs typeface="Arial" charset="0"/>
              </a:rPr>
              <a:t> log </a:t>
            </a:r>
            <a:r>
              <a:rPr lang="en-US" i="1" smtClean="0">
                <a:latin typeface="Times New Roman" pitchFamily="18" charset="0"/>
                <a:cs typeface="Arial" charset="0"/>
              </a:rPr>
              <a:t>n</a:t>
            </a:r>
            <a:r>
              <a:rPr lang="en-US" i="1" smtClean="0">
                <a:latin typeface="Arial" charset="0"/>
                <a:cs typeface="Arial" charset="0"/>
              </a:rPr>
              <a:t>”</a:t>
            </a:r>
            <a:endParaRPr lang="en-US" smtClean="0">
              <a:latin typeface="Arial" charset="0"/>
              <a:cs typeface="Arial" charset="0"/>
            </a:endParaRP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2</a:t>
            </a:r>
            <a:r>
              <a:rPr lang="en-US" smtClean="0">
                <a:latin typeface="Times New Roman" pitchFamily="18" charset="0"/>
                <a:cs typeface="Arial" charset="0"/>
              </a:rPr>
              <a:t>)			</a:t>
            </a:r>
            <a:r>
              <a:rPr lang="en-US" smtClean="0">
                <a:latin typeface="Arial" charset="0"/>
                <a:cs typeface="Arial" charset="0"/>
              </a:rPr>
              <a:t>quadratic</a:t>
            </a:r>
          </a:p>
          <a:p>
            <a:pPr>
              <a:buFontTx/>
              <a:buNone/>
            </a:pPr>
            <a:r>
              <a:rPr lang="en-US" smtClean="0">
                <a:latin typeface="Arial"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3</a:t>
            </a:r>
            <a:r>
              <a:rPr lang="en-US" smtClean="0">
                <a:latin typeface="Times New Roman" pitchFamily="18" charset="0"/>
                <a:cs typeface="Arial" charset="0"/>
              </a:rPr>
              <a:t>)			</a:t>
            </a:r>
            <a:r>
              <a:rPr lang="en-US" smtClean="0">
                <a:latin typeface="Arial" charset="0"/>
                <a:cs typeface="Arial" charset="0"/>
              </a:rPr>
              <a:t>cubic</a:t>
            </a:r>
          </a:p>
          <a:p>
            <a:pPr>
              <a:buFontTx/>
              <a:buNone/>
            </a:pPr>
            <a:r>
              <a:rPr lang="en-US" smtClean="0">
                <a:latin typeface="Arial" charset="0"/>
                <a:cs typeface="Arial" charset="0"/>
              </a:rPr>
              <a:t>		 </a:t>
            </a:r>
            <a:r>
              <a:rPr lang="en-US" smtClean="0">
                <a:latin typeface="Times New Roman" pitchFamily="18" charset="0"/>
                <a:cs typeface="Arial" charset="0"/>
              </a:rPr>
              <a:t>2</a:t>
            </a:r>
            <a:r>
              <a:rPr lang="en-US" i="1" baseline="30000" smtClean="0">
                <a:latin typeface="Times New Roman" pitchFamily="18" charset="0"/>
                <a:cs typeface="Arial" charset="0"/>
              </a:rPr>
              <a:t>n</a:t>
            </a:r>
            <a:r>
              <a:rPr lang="en-US" i="1" smtClean="0">
                <a:latin typeface="Times New Roman" pitchFamily="18" charset="0"/>
                <a:cs typeface="Arial" charset="0"/>
              </a:rPr>
              <a:t>, e</a:t>
            </a:r>
            <a:r>
              <a:rPr lang="en-US" i="1" baseline="30000" smtClean="0">
                <a:latin typeface="Times New Roman" pitchFamily="18" charset="0"/>
                <a:cs typeface="Arial" charset="0"/>
              </a:rPr>
              <a:t>n</a:t>
            </a:r>
            <a:r>
              <a:rPr lang="en-US" i="1" smtClean="0">
                <a:latin typeface="Times New Roman" pitchFamily="18" charset="0"/>
                <a:cs typeface="Arial" charset="0"/>
              </a:rPr>
              <a:t>, </a:t>
            </a:r>
            <a:r>
              <a:rPr lang="en-US" smtClean="0">
                <a:latin typeface="Times New Roman" pitchFamily="18" charset="0"/>
                <a:cs typeface="Arial" charset="0"/>
              </a:rPr>
              <a:t>4</a:t>
            </a:r>
            <a:r>
              <a:rPr lang="en-US" i="1" baseline="30000" smtClean="0">
                <a:latin typeface="Times New Roman" pitchFamily="18" charset="0"/>
                <a:cs typeface="Arial" charset="0"/>
              </a:rPr>
              <a:t>n</a:t>
            </a:r>
            <a:r>
              <a:rPr lang="en-US" i="1" smtClean="0">
                <a:latin typeface="Times New Roman" pitchFamily="18" charset="0"/>
                <a:cs typeface="Arial" charset="0"/>
              </a:rPr>
              <a:t>, ...</a:t>
            </a:r>
            <a:r>
              <a:rPr lang="en-US" smtClean="0">
                <a:latin typeface="Times New Roman" pitchFamily="18" charset="0"/>
                <a:cs typeface="Arial" charset="0"/>
              </a:rPr>
              <a:t>		</a:t>
            </a:r>
            <a:r>
              <a:rPr lang="en-US" smtClean="0">
                <a:latin typeface="Arial" charset="0"/>
                <a:cs typeface="Arial" charset="0"/>
              </a:rPr>
              <a:t>exponential</a:t>
            </a:r>
            <a:endParaRPr lang="en-US" baseline="30000"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latin typeface="Arial" charset="0"/>
                <a:cs typeface="Arial" charset="0"/>
              </a:rPr>
              <a:t>Logarithms and Exponentials</a:t>
            </a:r>
          </a:p>
        </p:txBody>
      </p:sp>
      <p:sp>
        <p:nvSpPr>
          <p:cNvPr id="7172"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Recall that all logarithms are scalar multiples of each other</a:t>
            </a:r>
          </a:p>
          <a:p>
            <a:pPr lvl="1"/>
            <a:r>
              <a:rPr lang="en-US" smtClean="0">
                <a:latin typeface="Arial" charset="0"/>
                <a:cs typeface="Arial" charset="0"/>
              </a:rPr>
              <a:t>Therefore </a:t>
            </a:r>
            <a:r>
              <a:rPr lang="en-US" smtClean="0">
                <a:latin typeface="Times New Roman" pitchFamily="18" charset="0"/>
                <a:cs typeface="Arial" charset="0"/>
              </a:rPr>
              <a:t>log</a:t>
            </a:r>
            <a:r>
              <a:rPr lang="en-US" i="1" baseline="-25000" smtClean="0">
                <a:latin typeface="Times New Roman" pitchFamily="18" charset="0"/>
                <a:cs typeface="Arial" charset="0"/>
              </a:rPr>
              <a:t>b</a:t>
            </a:r>
            <a:r>
              <a:rPr lang="en-US" smtClean="0">
                <a:latin typeface="Times New Roman" pitchFamily="18" charset="0"/>
                <a:cs typeface="Arial" charset="0"/>
              </a:rPr>
              <a:t>(</a:t>
            </a:r>
            <a:r>
              <a:rPr lang="en-US" i="1" smtClean="0">
                <a:latin typeface="Times New Roman" pitchFamily="18" charset="0"/>
                <a:cs typeface="Arial" charset="0"/>
              </a:rPr>
              <a:t>n</a:t>
            </a:r>
            <a:r>
              <a:rPr lang="en-US" smtClean="0">
                <a:latin typeface="Times New Roman" pitchFamily="18" charset="0"/>
                <a:cs typeface="Arial" charset="0"/>
              </a:rPr>
              <a:t>)=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for any base </a:t>
            </a:r>
            <a:r>
              <a:rPr lang="en-US" i="1" smtClean="0">
                <a:latin typeface="Times New Roman" pitchFamily="18" charset="0"/>
                <a:cs typeface="Arial" charset="0"/>
              </a:rPr>
              <a:t>b</a:t>
            </a:r>
            <a:endParaRPr lang="en-US" smtClean="0">
              <a:latin typeface="Times New Roman" pitchFamily="18" charset="0"/>
              <a:cs typeface="Arial" charset="0"/>
            </a:endParaRP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Alternatively, there is no single equivalence class for exponential functions:</a:t>
            </a:r>
          </a:p>
          <a:p>
            <a:pPr lvl="1"/>
            <a:r>
              <a:rPr lang="en-US" smtClean="0">
                <a:latin typeface="Arial" charset="0"/>
                <a:cs typeface="Arial" charset="0"/>
              </a:rPr>
              <a:t>If </a:t>
            </a:r>
            <a:r>
              <a:rPr lang="en-US" smtClean="0">
                <a:latin typeface="Times New Roman" pitchFamily="18" charset="0"/>
                <a:cs typeface="Times New Roman" pitchFamily="18" charset="0"/>
              </a:rPr>
              <a:t>1 &lt; </a:t>
            </a:r>
            <a:r>
              <a:rPr lang="en-US" i="1" smtClean="0">
                <a:latin typeface="Times New Roman" pitchFamily="18" charset="0"/>
                <a:cs typeface="Times New Roman" pitchFamily="18" charset="0"/>
              </a:rPr>
              <a:t>a</a:t>
            </a:r>
            <a:r>
              <a:rPr lang="en-US" smtClean="0">
                <a:latin typeface="Times New Roman" pitchFamily="18" charset="0"/>
                <a:cs typeface="Times New Roman" pitchFamily="18" charset="0"/>
              </a:rPr>
              <a:t> &lt; </a:t>
            </a:r>
            <a:r>
              <a:rPr lang="en-US" i="1" smtClean="0">
                <a:latin typeface="Times New Roman" pitchFamily="18" charset="0"/>
                <a:cs typeface="Arial" charset="0"/>
              </a:rPr>
              <a:t>b</a:t>
            </a:r>
            <a:r>
              <a:rPr lang="en-US" smtClean="0">
                <a:latin typeface="Arial" charset="0"/>
                <a:cs typeface="Arial" charset="0"/>
              </a:rPr>
              <a:t>, </a:t>
            </a:r>
          </a:p>
          <a:p>
            <a:pPr lvl="1"/>
            <a:endParaRPr lang="en-US" smtClean="0">
              <a:latin typeface="Arial" charset="0"/>
              <a:cs typeface="Arial" charset="0"/>
            </a:endParaRPr>
          </a:p>
          <a:p>
            <a:pPr lvl="1"/>
            <a:r>
              <a:rPr lang="en-US" smtClean="0">
                <a:latin typeface="Arial" charset="0"/>
                <a:cs typeface="Arial" charset="0"/>
              </a:rPr>
              <a:t>Therefore </a:t>
            </a:r>
            <a:r>
              <a:rPr lang="en-US" i="1" smtClean="0">
                <a:latin typeface="Times New Roman" pitchFamily="18" charset="0"/>
                <a:cs typeface="Arial" charset="0"/>
              </a:rPr>
              <a:t>a</a:t>
            </a:r>
            <a:r>
              <a:rPr lang="en-US" i="1" baseline="30000"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b</a:t>
            </a:r>
            <a:r>
              <a:rPr lang="en-US" i="1" baseline="30000"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However, we will see that it is almost universally undesirable to have an exponentially growing function!</a:t>
            </a:r>
          </a:p>
        </p:txBody>
      </p:sp>
      <p:graphicFrame>
        <p:nvGraphicFramePr>
          <p:cNvPr id="7170" name="Object 2"/>
          <p:cNvGraphicFramePr>
            <a:graphicFrameLocks noChangeAspect="1"/>
          </p:cNvGraphicFramePr>
          <p:nvPr/>
        </p:nvGraphicFramePr>
        <p:xfrm>
          <a:off x="2411413" y="3146425"/>
          <a:ext cx="2200275" cy="714375"/>
        </p:xfrm>
        <a:graphic>
          <a:graphicData uri="http://schemas.openxmlformats.org/presentationml/2006/ole">
            <mc:AlternateContent xmlns:mc="http://schemas.openxmlformats.org/markup-compatibility/2006">
              <mc:Choice xmlns:v="urn:schemas-microsoft-com:vml" Requires="v">
                <p:oleObj spid="_x0000_s168964" name="Equation" r:id="rId4" imgW="1447560" imgH="469800" progId="Equation.3">
                  <p:embed/>
                </p:oleObj>
              </mc:Choice>
              <mc:Fallback>
                <p:oleObj name="Equation" r:id="rId4" imgW="1447560" imgH="469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3146425"/>
                        <a:ext cx="220027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mtClean="0">
                <a:latin typeface="Arial" charset="0"/>
                <a:cs typeface="Arial" charset="0"/>
              </a:rPr>
              <a:t>Logarithms and Exponentials</a:t>
            </a:r>
          </a:p>
        </p:txBody>
      </p:sp>
      <p:sp>
        <p:nvSpPr>
          <p:cNvPr id="56324"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Plotting </a:t>
            </a:r>
            <a:r>
              <a:rPr lang="en-US" smtClean="0">
                <a:solidFill>
                  <a:srgbClr val="FF0000"/>
                </a:solidFill>
                <a:latin typeface="Times New Roman" pitchFamily="18" charset="0"/>
                <a:cs typeface="Arial" charset="0"/>
              </a:rPr>
              <a:t>2</a:t>
            </a:r>
            <a:r>
              <a:rPr lang="en-US" i="1" baseline="30000" smtClean="0">
                <a:solidFill>
                  <a:srgbClr val="FF0000"/>
                </a:solidFill>
                <a:latin typeface="Times New Roman" pitchFamily="18" charset="0"/>
                <a:cs typeface="Arial" charset="0"/>
              </a:rPr>
              <a:t>n</a:t>
            </a:r>
            <a:r>
              <a:rPr lang="en-US" smtClean="0">
                <a:latin typeface="Arial" charset="0"/>
                <a:cs typeface="Arial" charset="0"/>
              </a:rPr>
              <a:t>,</a:t>
            </a:r>
            <a:r>
              <a:rPr lang="en-US" smtClean="0">
                <a:solidFill>
                  <a:schemeClr val="accent2"/>
                </a:solidFill>
                <a:latin typeface="Arial" charset="0"/>
                <a:cs typeface="Arial" charset="0"/>
              </a:rPr>
              <a:t> </a:t>
            </a:r>
            <a:r>
              <a:rPr lang="en-US" i="1" smtClean="0">
                <a:solidFill>
                  <a:srgbClr val="0070C0"/>
                </a:solidFill>
                <a:latin typeface="Times New Roman" pitchFamily="18" charset="0"/>
                <a:cs typeface="Arial" charset="0"/>
              </a:rPr>
              <a:t>e</a:t>
            </a:r>
            <a:r>
              <a:rPr lang="en-US" i="1" baseline="30000" smtClean="0">
                <a:solidFill>
                  <a:srgbClr val="0070C0"/>
                </a:solidFill>
                <a:latin typeface="Times New Roman" pitchFamily="18" charset="0"/>
                <a:cs typeface="Arial" charset="0"/>
              </a:rPr>
              <a:t>n</a:t>
            </a:r>
            <a:r>
              <a:rPr lang="en-US" smtClean="0">
                <a:latin typeface="Arial" charset="0"/>
                <a:cs typeface="Arial" charset="0"/>
              </a:rPr>
              <a:t>, and </a:t>
            </a:r>
            <a:r>
              <a:rPr lang="en-US" smtClean="0">
                <a:latin typeface="Times New Roman" pitchFamily="18" charset="0"/>
                <a:cs typeface="Arial" charset="0"/>
              </a:rPr>
              <a:t>4</a:t>
            </a:r>
            <a:r>
              <a:rPr lang="en-US" i="1" baseline="30000" smtClean="0">
                <a:latin typeface="Times New Roman" pitchFamily="18" charset="0"/>
                <a:cs typeface="Arial" charset="0"/>
              </a:rPr>
              <a:t>n</a:t>
            </a:r>
            <a:r>
              <a:rPr lang="en-US" smtClean="0">
                <a:latin typeface="Arial" charset="0"/>
                <a:cs typeface="Arial" charset="0"/>
              </a:rPr>
              <a:t> on the range </a:t>
            </a:r>
            <a:r>
              <a:rPr lang="en-US" smtClean="0">
                <a:latin typeface="Times New Roman" pitchFamily="18" charset="0"/>
                <a:cs typeface="Arial" charset="0"/>
              </a:rPr>
              <a:t>[1, 10]</a:t>
            </a:r>
            <a:r>
              <a:rPr lang="en-US" smtClean="0">
                <a:latin typeface="Arial" charset="0"/>
                <a:cs typeface="Arial" charset="0"/>
              </a:rPr>
              <a:t> already shows how significantly different the functions grow</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Note:</a:t>
            </a:r>
          </a:p>
          <a:p>
            <a:pPr lvl="1">
              <a:buFontTx/>
              <a:buNone/>
            </a:pPr>
            <a:r>
              <a:rPr lang="en-US" smtClean="0">
                <a:latin typeface="Times New Roman" pitchFamily="18" charset="0"/>
                <a:cs typeface="Arial" charset="0"/>
              </a:rPr>
              <a:t>2</a:t>
            </a:r>
            <a:r>
              <a:rPr lang="en-US" baseline="30000" smtClean="0">
                <a:latin typeface="Times New Roman" pitchFamily="18" charset="0"/>
                <a:cs typeface="Arial" charset="0"/>
              </a:rPr>
              <a:t>10</a:t>
            </a:r>
            <a:r>
              <a:rPr lang="en-US" smtClean="0">
                <a:latin typeface="Times New Roman" pitchFamily="18" charset="0"/>
                <a:cs typeface="Arial" charset="0"/>
              </a:rPr>
              <a:t> =         1024</a:t>
            </a:r>
          </a:p>
          <a:p>
            <a:pPr lvl="1">
              <a:buFontTx/>
              <a:buNone/>
            </a:pPr>
            <a:r>
              <a:rPr lang="en-US" i="1" smtClean="0">
                <a:latin typeface="Times New Roman" pitchFamily="18" charset="0"/>
                <a:cs typeface="Arial" charset="0"/>
              </a:rPr>
              <a:t>e</a:t>
            </a:r>
            <a:r>
              <a:rPr lang="en-US" baseline="30000" smtClean="0">
                <a:latin typeface="Times New Roman" pitchFamily="18" charset="0"/>
                <a:cs typeface="Arial" charset="0"/>
              </a:rPr>
              <a:t>10</a:t>
            </a:r>
            <a:r>
              <a:rPr lang="en-US" smtClean="0">
                <a:latin typeface="Times New Roman" pitchFamily="18" charset="0"/>
                <a:cs typeface="Arial" charset="0"/>
              </a:rPr>
              <a:t> ≈      22 026</a:t>
            </a:r>
          </a:p>
          <a:p>
            <a:pPr lvl="1">
              <a:buFontTx/>
              <a:buNone/>
            </a:pPr>
            <a:r>
              <a:rPr lang="en-US" smtClean="0">
                <a:latin typeface="Times New Roman" pitchFamily="18" charset="0"/>
                <a:cs typeface="Arial" charset="0"/>
              </a:rPr>
              <a:t>4</a:t>
            </a:r>
            <a:r>
              <a:rPr lang="en-US" baseline="30000" smtClean="0">
                <a:latin typeface="Times New Roman" pitchFamily="18" charset="0"/>
                <a:cs typeface="Arial" charset="0"/>
              </a:rPr>
              <a:t>10</a:t>
            </a:r>
            <a:r>
              <a:rPr lang="en-US" smtClean="0">
                <a:latin typeface="Times New Roman" pitchFamily="18" charset="0"/>
                <a:cs typeface="Arial" charset="0"/>
              </a:rPr>
              <a:t> = 1 048 576</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2.3.8</a:t>
            </a:r>
            <a:endParaRPr lang="en-CA" dirty="0"/>
          </a:p>
        </p:txBody>
      </p:sp>
      <p:pic>
        <p:nvPicPr>
          <p:cNvPr id="186370" name="Picture 2"/>
          <p:cNvPicPr>
            <a:picLocks noChangeAspect="1" noChangeArrowheads="1"/>
          </p:cNvPicPr>
          <p:nvPr/>
        </p:nvPicPr>
        <p:blipFill>
          <a:blip r:embed="rId3" cstate="print"/>
          <a:srcRect/>
          <a:stretch>
            <a:fillRect/>
          </a:stretch>
        </p:blipFill>
        <p:spPr bwMode="auto">
          <a:xfrm>
            <a:off x="3419872" y="2636912"/>
            <a:ext cx="4467225"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8196"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We can show that, for example</a:t>
            </a:r>
          </a:p>
          <a:p>
            <a:pPr>
              <a:buFontTx/>
              <a:buNone/>
            </a:pPr>
            <a:r>
              <a:rPr lang="en-US" smtClean="0">
                <a:latin typeface="Arial" charset="0"/>
                <a:cs typeface="Arial" charset="0"/>
              </a:rPr>
              <a:t>		</a:t>
            </a:r>
            <a:r>
              <a:rPr lang="en-US" smtClean="0">
                <a:latin typeface="Times New Roman" pitchFamily="18" charset="0"/>
                <a:cs typeface="Arial" charset="0"/>
              </a:rPr>
              <a:t>ln( </a:t>
            </a:r>
            <a:r>
              <a:rPr lang="en-US" i="1" smtClean="0">
                <a:latin typeface="Times New Roman" pitchFamily="18" charset="0"/>
                <a:cs typeface="Arial" charset="0"/>
              </a:rPr>
              <a:t>n</a:t>
            </a:r>
            <a:r>
              <a:rPr lang="en-US" smtClean="0">
                <a:latin typeface="Times New Roman" pitchFamily="18" charset="0"/>
                <a:cs typeface="Arial" charset="0"/>
              </a:rPr>
              <a:t> )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 n</a:t>
            </a:r>
            <a:r>
              <a:rPr lang="en-US" i="1" baseline="30000" smtClean="0">
                <a:latin typeface="Times New Roman" pitchFamily="18" charset="0"/>
                <a:cs typeface="Arial" charset="0"/>
              </a:rPr>
              <a:t>p</a:t>
            </a:r>
            <a:r>
              <a:rPr lang="en-US" smtClean="0">
                <a:latin typeface="Times New Roman" pitchFamily="18" charset="0"/>
                <a:cs typeface="Arial" charset="0"/>
              </a:rPr>
              <a:t> )</a:t>
            </a:r>
          </a:p>
          <a:p>
            <a:pPr>
              <a:buFontTx/>
              <a:buNone/>
            </a:pPr>
            <a:r>
              <a:rPr lang="en-US" smtClean="0">
                <a:latin typeface="Arial" charset="0"/>
                <a:cs typeface="Arial" charset="0"/>
              </a:rPr>
              <a:t>	for any </a:t>
            </a:r>
            <a:r>
              <a:rPr lang="en-US" i="1" smtClean="0">
                <a:latin typeface="Times New Roman" pitchFamily="18" charset="0"/>
                <a:cs typeface="Arial" charset="0"/>
              </a:rPr>
              <a:t>p</a:t>
            </a:r>
            <a:r>
              <a:rPr lang="en-US" smtClean="0">
                <a:latin typeface="Times New Roman" pitchFamily="18" charset="0"/>
                <a:cs typeface="Arial" charset="0"/>
              </a:rPr>
              <a:t> &gt; 0</a:t>
            </a:r>
          </a:p>
          <a:p>
            <a:endParaRPr lang="en-US" smtClean="0">
              <a:latin typeface="Arial" charset="0"/>
              <a:cs typeface="Arial" charset="0"/>
            </a:endParaRPr>
          </a:p>
          <a:p>
            <a:pPr>
              <a:buFont typeface="Arial" charset="0"/>
              <a:buNone/>
            </a:pPr>
            <a:r>
              <a:rPr lang="en-US" smtClean="0">
                <a:latin typeface="Arial" charset="0"/>
                <a:cs typeface="Arial" charset="0"/>
              </a:rPr>
              <a:t>	Proof:  Using l’Hôpital’s rule, we have</a:t>
            </a:r>
          </a:p>
          <a:p>
            <a:endParaRPr lang="en-US" smtClean="0">
              <a:latin typeface="Arial" charset="0"/>
              <a:cs typeface="Arial" charset="0"/>
            </a:endParaRPr>
          </a:p>
          <a:p>
            <a:endParaRPr lang="en-US" smtClean="0">
              <a:latin typeface="Arial" charset="0"/>
              <a:cs typeface="Arial" charset="0"/>
            </a:endParaRPr>
          </a:p>
          <a:p>
            <a:pPr>
              <a:buFont typeface="Arial" charset="0"/>
              <a:buNone/>
            </a:pPr>
            <a:r>
              <a:rPr lang="en-US" smtClean="0">
                <a:latin typeface="Arial" charset="0"/>
                <a:cs typeface="Arial" charset="0"/>
              </a:rPr>
              <a:t>	</a:t>
            </a:r>
          </a:p>
          <a:p>
            <a:pPr>
              <a:buFont typeface="Arial" charset="0"/>
              <a:buNone/>
            </a:pPr>
            <a:r>
              <a:rPr lang="en-US" smtClean="0">
                <a:latin typeface="Arial" charset="0"/>
                <a:cs typeface="Arial" charset="0"/>
              </a:rPr>
              <a:t>	Conversely, </a:t>
            </a:r>
            <a:r>
              <a:rPr lang="en-US" smtClean="0">
                <a:latin typeface="Times New Roman" pitchFamily="18" charset="0"/>
                <a:cs typeface="Arial" charset="0"/>
              </a:rPr>
              <a:t>1 = </a:t>
            </a:r>
            <a:r>
              <a:rPr lang="en-US" b="1" smtClean="0">
                <a:latin typeface="Times New Roman" pitchFamily="18" charset="0"/>
                <a:cs typeface="Arial" charset="0"/>
              </a:rPr>
              <a:t>o</a:t>
            </a:r>
            <a:r>
              <a:rPr lang="en-US" smtClean="0">
                <a:latin typeface="Times New Roman" pitchFamily="18" charset="0"/>
                <a:cs typeface="Arial" charset="0"/>
              </a:rPr>
              <a:t>(ln( </a:t>
            </a:r>
            <a:r>
              <a:rPr lang="en-US" i="1" smtClean="0">
                <a:latin typeface="Times New Roman" pitchFamily="18" charset="0"/>
                <a:cs typeface="Arial" charset="0"/>
              </a:rPr>
              <a:t>n</a:t>
            </a:r>
            <a:r>
              <a:rPr lang="en-US" smtClean="0">
                <a:latin typeface="Times New Roman" pitchFamily="18" charset="0"/>
                <a:cs typeface="Arial" charset="0"/>
              </a:rPr>
              <a:t> ))</a:t>
            </a:r>
          </a:p>
        </p:txBody>
      </p:sp>
      <p:graphicFrame>
        <p:nvGraphicFramePr>
          <p:cNvPr id="8194" name="Object 2"/>
          <p:cNvGraphicFramePr>
            <a:graphicFrameLocks noChangeAspect="1"/>
          </p:cNvGraphicFramePr>
          <p:nvPr/>
        </p:nvGraphicFramePr>
        <p:xfrm>
          <a:off x="1987550" y="3789363"/>
          <a:ext cx="5091113" cy="733425"/>
        </p:xfrm>
        <a:graphic>
          <a:graphicData uri="http://schemas.openxmlformats.org/presentationml/2006/ole">
            <mc:AlternateContent xmlns:mc="http://schemas.openxmlformats.org/markup-compatibility/2006">
              <mc:Choice xmlns:v="urn:schemas-microsoft-com:vml" Requires="v">
                <p:oleObj spid="_x0000_s169988" name="Equation" r:id="rId4" imgW="2908080" imgH="419040" progId="Equation.3">
                  <p:embed/>
                </p:oleObj>
              </mc:Choice>
              <mc:Fallback>
                <p:oleObj name="Equation" r:id="rId4" imgW="2908080" imgH="419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550" y="3789363"/>
                        <a:ext cx="50911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734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Other observations:</a:t>
            </a:r>
          </a:p>
          <a:p>
            <a:pPr lvl="1"/>
            <a:r>
              <a:rPr lang="en-US" smtClean="0">
                <a:latin typeface="Arial" charset="0"/>
                <a:cs typeface="Arial" charset="0"/>
              </a:rPr>
              <a:t>If </a:t>
            </a:r>
            <a:r>
              <a:rPr lang="en-US" i="1" smtClean="0">
                <a:latin typeface="Times New Roman" pitchFamily="18" charset="0"/>
                <a:cs typeface="Arial" charset="0"/>
              </a:rPr>
              <a:t>p</a:t>
            </a:r>
            <a:r>
              <a:rPr lang="en-US" smtClean="0">
                <a:latin typeface="Arial" charset="0"/>
                <a:cs typeface="Arial" charset="0"/>
              </a:rPr>
              <a:t> and </a:t>
            </a:r>
            <a:r>
              <a:rPr lang="en-US" i="1" smtClean="0">
                <a:latin typeface="Times New Roman" pitchFamily="18" charset="0"/>
                <a:cs typeface="Arial" charset="0"/>
              </a:rPr>
              <a:t>q</a:t>
            </a:r>
            <a:r>
              <a:rPr lang="en-US" smtClean="0">
                <a:latin typeface="Arial" charset="0"/>
                <a:cs typeface="Arial" charset="0"/>
              </a:rPr>
              <a:t> are real positive numbers where </a:t>
            </a:r>
            <a:r>
              <a:rPr lang="en-US" i="1" smtClean="0">
                <a:latin typeface="Times New Roman" pitchFamily="18" charset="0"/>
                <a:cs typeface="Arial" charset="0"/>
              </a:rPr>
              <a:t>p</a:t>
            </a:r>
            <a:r>
              <a:rPr lang="en-US" smtClean="0">
                <a:latin typeface="Times New Roman" pitchFamily="18" charset="0"/>
                <a:cs typeface="Arial" charset="0"/>
              </a:rPr>
              <a:t> &lt; </a:t>
            </a:r>
            <a:r>
              <a:rPr lang="en-US" i="1" smtClean="0">
                <a:latin typeface="Times New Roman" pitchFamily="18" charset="0"/>
                <a:cs typeface="Arial" charset="0"/>
              </a:rPr>
              <a:t>q</a:t>
            </a:r>
            <a:r>
              <a:rPr lang="en-US" smtClean="0">
                <a:latin typeface="Arial" charset="0"/>
                <a:cs typeface="Arial" charset="0"/>
              </a:rPr>
              <a:t>, it follows that</a:t>
            </a:r>
          </a:p>
          <a:p>
            <a:pPr>
              <a:buFontTx/>
              <a:buNone/>
            </a:pPr>
            <a:r>
              <a:rPr lang="en-US" smtClean="0">
                <a:latin typeface="Arial" charset="0"/>
                <a:cs typeface="Arial" charset="0"/>
              </a:rPr>
              <a:t>		                      </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Times New Roman" pitchFamily="18" charset="0"/>
                <a:cs typeface="Arial" charset="0"/>
              </a:rPr>
              <a:t>)</a:t>
            </a:r>
          </a:p>
          <a:p>
            <a:pPr lvl="1"/>
            <a:endParaRPr lang="en-US" smtClean="0">
              <a:latin typeface="Arial" charset="0"/>
              <a:cs typeface="Arial" charset="0"/>
            </a:endParaRPr>
          </a:p>
          <a:p>
            <a:pPr lvl="1"/>
            <a:r>
              <a:rPr lang="en-US" smtClean="0">
                <a:latin typeface="Arial" charset="0"/>
                <a:cs typeface="Arial" charset="0"/>
              </a:rPr>
              <a:t>For example, matrix-matrix multiplication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3</a:t>
            </a:r>
            <a:r>
              <a:rPr lang="en-US" smtClean="0">
                <a:latin typeface="Times New Roman" pitchFamily="18" charset="0"/>
                <a:cs typeface="Arial" charset="0"/>
              </a:rPr>
              <a:t>)</a:t>
            </a:r>
            <a:r>
              <a:rPr lang="en-US" smtClean="0">
                <a:latin typeface="Arial" charset="0"/>
                <a:cs typeface="Arial" charset="0"/>
              </a:rPr>
              <a:t> but a refined algorithm is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baseline="30000" smtClean="0">
                <a:latin typeface="Times New Roman" pitchFamily="18" charset="0"/>
                <a:cs typeface="Arial" charset="0"/>
              </a:rPr>
              <a:t>lg(7)</a:t>
            </a:r>
            <a:r>
              <a:rPr lang="en-US" smtClean="0">
                <a:latin typeface="Times New Roman" pitchFamily="18" charset="0"/>
                <a:cs typeface="Arial" charset="0"/>
              </a:rPr>
              <a:t>)</a:t>
            </a:r>
            <a:r>
              <a:rPr lang="en-US" smtClean="0">
                <a:latin typeface="Arial" charset="0"/>
                <a:cs typeface="Arial" charset="0"/>
              </a:rPr>
              <a:t> where </a:t>
            </a:r>
            <a:r>
              <a:rPr lang="en-US" smtClean="0">
                <a:latin typeface="Times New Roman" pitchFamily="18" charset="0"/>
                <a:cs typeface="Arial" charset="0"/>
              </a:rPr>
              <a:t>lg(7) ≈  2.81</a:t>
            </a:r>
            <a:endParaRPr lang="en-US" baseline="30000" smtClean="0">
              <a:latin typeface="Times New Roman" pitchFamily="18" charset="0"/>
              <a:cs typeface="Arial" charset="0"/>
            </a:endParaRPr>
          </a:p>
          <a:p>
            <a:pPr lvl="1"/>
            <a:endParaRPr lang="en-US" smtClean="0">
              <a:latin typeface="Arial" charset="0"/>
              <a:cs typeface="Arial" charset="0"/>
            </a:endParaRPr>
          </a:p>
          <a:p>
            <a:pPr lvl="1"/>
            <a:r>
              <a:rPr lang="en-US" smtClean="0">
                <a:latin typeface="Arial" charset="0"/>
                <a:cs typeface="Arial" charset="0"/>
              </a:rPr>
              <a:t>Also, </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a:t>
            </a:r>
            <a:r>
              <a:rPr lang="en-US" smtClean="0">
                <a:latin typeface="Arial" charset="0"/>
                <a:cs typeface="Arial" charset="0"/>
              </a:rPr>
              <a:t>, but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Times New Roman" pitchFamily="18" charset="0"/>
                <a:cs typeface="Arial" charset="0"/>
              </a:rPr>
              <a:t>)</a:t>
            </a:r>
            <a:endParaRPr lang="en-US" smtClean="0">
              <a:latin typeface="Arial" charset="0"/>
              <a:cs typeface="Arial" charset="0"/>
            </a:endParaRPr>
          </a:p>
          <a:p>
            <a:pPr lvl="2"/>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has a slower rate of growth than </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but</a:t>
            </a:r>
          </a:p>
          <a:p>
            <a:pPr lvl="2"/>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Arial" charset="0"/>
                <a:cs typeface="Arial" charset="0"/>
              </a:rPr>
              <a:t> has a slower rate of growth than </a:t>
            </a:r>
            <a:r>
              <a:rPr lang="en-US" i="1" smtClean="0">
                <a:latin typeface="Times New Roman" pitchFamily="18" charset="0"/>
                <a:cs typeface="Arial" charset="0"/>
              </a:rPr>
              <a:t>n</a:t>
            </a:r>
            <a:r>
              <a:rPr lang="en-US" i="1" baseline="30000" smtClean="0">
                <a:latin typeface="Times New Roman" pitchFamily="18" charset="0"/>
                <a:cs typeface="Arial" charset="0"/>
              </a:rPr>
              <a:t>q</a:t>
            </a:r>
            <a:r>
              <a:rPr lang="en-US" smtClean="0">
                <a:latin typeface="Arial" charset="0"/>
                <a:cs typeface="Arial" charset="0"/>
              </a:rPr>
              <a:t> for </a:t>
            </a:r>
            <a:r>
              <a:rPr lang="en-US" i="1" smtClean="0">
                <a:latin typeface="Times New Roman" pitchFamily="18" charset="0"/>
                <a:cs typeface="Arial" charset="0"/>
              </a:rPr>
              <a:t>p</a:t>
            </a:r>
            <a:r>
              <a:rPr lang="en-US" smtClean="0">
                <a:latin typeface="Times New Roman" pitchFamily="18" charset="0"/>
                <a:cs typeface="Arial" charset="0"/>
              </a:rPr>
              <a:t> &lt; </a:t>
            </a:r>
            <a:r>
              <a:rPr lang="en-US" i="1" smtClean="0">
                <a:latin typeface="Times New Roman" pitchFamily="18" charset="0"/>
                <a:cs typeface="Arial" charset="0"/>
              </a:rPr>
              <a:t>q</a:t>
            </a:r>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8371"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If we restrict ourselves to functions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which are </a:t>
            </a:r>
            <a:r>
              <a:rPr lang="en-US" b="1" smtClean="0">
                <a:latin typeface="Symbol" pitchFamily="18" charset="2"/>
                <a:cs typeface="Arial" charset="0"/>
              </a:rPr>
              <a:t>Q</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 </a:t>
            </a:r>
            <a:r>
              <a:rPr lang="en-US" smtClean="0">
                <a:latin typeface="Arial" charset="0"/>
                <a:cs typeface="Arial" charset="0"/>
              </a:rPr>
              <a:t>and </a:t>
            </a:r>
            <a:r>
              <a:rPr lang="en-US" b="1" smtClean="0">
                <a:latin typeface="Symbol" pitchFamily="18" charset="2"/>
                <a:cs typeface="Arial" charset="0"/>
              </a:rPr>
              <a:t>Q</a:t>
            </a:r>
            <a:r>
              <a:rPr lang="en-US" smtClean="0">
                <a:latin typeface="Times New Roman" pitchFamily="18" charset="0"/>
                <a:cs typeface="Arial" charset="0"/>
              </a:rPr>
              <a:t>(ln(</a:t>
            </a:r>
            <a:r>
              <a:rPr lang="en-US" i="1" smtClean="0">
                <a:latin typeface="Times New Roman" pitchFamily="18" charset="0"/>
                <a:cs typeface="Arial" charset="0"/>
              </a:rPr>
              <a:t>n</a:t>
            </a:r>
            <a:r>
              <a:rPr lang="en-US" smtClean="0">
                <a:latin typeface="Times New Roman" pitchFamily="18" charset="0"/>
                <a:cs typeface="Arial" charset="0"/>
              </a:rPr>
              <a:t>)</a:t>
            </a:r>
            <a:r>
              <a:rPr lang="en-US" i="1" smtClean="0">
                <a:latin typeface="Times New Roman" pitchFamily="18" charset="0"/>
                <a:cs typeface="Arial" charset="0"/>
              </a:rPr>
              <a:t>n</a:t>
            </a:r>
            <a:r>
              <a:rPr lang="en-US" i="1" baseline="30000" smtClean="0">
                <a:latin typeface="Times New Roman" pitchFamily="18" charset="0"/>
                <a:cs typeface="Arial" charset="0"/>
              </a:rPr>
              <a:t>p</a:t>
            </a:r>
            <a:r>
              <a:rPr lang="en-US" smtClean="0">
                <a:latin typeface="Times New Roman" pitchFamily="18" charset="0"/>
                <a:cs typeface="Arial" charset="0"/>
              </a:rPr>
              <a:t>)</a:t>
            </a:r>
            <a:r>
              <a:rPr lang="en-US" smtClean="0">
                <a:latin typeface="Arial" charset="0"/>
                <a:cs typeface="Arial" charset="0"/>
              </a:rPr>
              <a:t>, we note:</a:t>
            </a:r>
          </a:p>
          <a:p>
            <a:pPr lvl="1"/>
            <a:r>
              <a:rPr lang="en-US" smtClean="0">
                <a:latin typeface="Arial" charset="0"/>
                <a:cs typeface="Arial" charset="0"/>
              </a:rPr>
              <a:t>It is never true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Symbol" pitchFamily="18" charset="2"/>
                <a:cs typeface="Arial" charset="0"/>
              </a:rPr>
              <a:t>Q</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either </a:t>
            </a:r>
          </a:p>
          <a:p>
            <a:pPr lvl="1">
              <a:buFont typeface="Arial" charset="0"/>
              <a:buNone/>
            </a:pPr>
            <a:r>
              <a:rPr lang="en-US" smtClean="0">
                <a:latin typeface="Arial" charset="0"/>
                <a:cs typeface="Arial" charset="0"/>
              </a:rPr>
              <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a:t>
            </a:r>
            <a:r>
              <a:rPr lang="en-US" smtClean="0">
                <a:latin typeface="Arial" charset="0"/>
                <a:cs typeface="Arial" charset="0"/>
              </a:rPr>
              <a:t>or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a:t>
            </a:r>
          </a:p>
          <a:p>
            <a:pPr lvl="1"/>
            <a:r>
              <a:rPr lang="en-US" smtClean="0">
                <a:latin typeface="Arial" charset="0"/>
                <a:cs typeface="Arial" charset="0"/>
              </a:rPr>
              <a:t>If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and </a:t>
            </a:r>
            <a:r>
              <a:rPr lang="en-US" smtClean="0">
                <a:latin typeface="Times New Roman" pitchFamily="18" charset="0"/>
                <a:cs typeface="Arial" charset="0"/>
              </a:rPr>
              <a:t>g(</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it follows that </a:t>
            </a:r>
            <a:r>
              <a:rPr lang="en-US" smtClean="0">
                <a:latin typeface="Times New Roman" pitchFamily="18" charset="0"/>
                <a:cs typeface="Arial" charset="0"/>
              </a:rPr>
              <a:t>f(</a:t>
            </a:r>
            <a:r>
              <a:rPr lang="en-US" i="1" smtClean="0">
                <a:latin typeface="Times New Roman" pitchFamily="18" charset="0"/>
                <a:cs typeface="Arial" charset="0"/>
              </a:rPr>
              <a:t>n</a:t>
            </a:r>
            <a:r>
              <a:rPr lang="en-US" smtClean="0">
                <a:latin typeface="Times New Roman" pitchFamily="18" charset="0"/>
                <a:cs typeface="Arial" charset="0"/>
              </a:rPr>
              <a:t>) = </a:t>
            </a:r>
            <a:r>
              <a:rPr lang="en-US" b="1" smtClean="0">
                <a:latin typeface="Times New Roman" pitchFamily="18" charset="0"/>
                <a:cs typeface="Arial" charset="0"/>
              </a:rPr>
              <a:t>o</a:t>
            </a:r>
            <a:r>
              <a:rPr lang="en-US" smtClean="0">
                <a:latin typeface="Times New Roman" pitchFamily="18" charset="0"/>
                <a:cs typeface="Arial" charset="0"/>
              </a:rPr>
              <a:t>(h(</a:t>
            </a:r>
            <a:r>
              <a:rPr lang="en-US" i="1" smtClean="0">
                <a:latin typeface="Times New Roman" pitchFamily="18" charset="0"/>
                <a:cs typeface="Arial" charset="0"/>
              </a:rPr>
              <a:t>n</a:t>
            </a:r>
            <a:r>
              <a:rPr lang="en-US" smtClean="0">
                <a:latin typeface="Times New Roman" pitchFamily="18" charset="0"/>
                <a:cs typeface="Arial" charset="0"/>
              </a:rPr>
              <a:t>))</a:t>
            </a:r>
            <a:r>
              <a:rPr lang="en-US" smtClean="0">
                <a:latin typeface="Arial" charset="0"/>
                <a:cs typeface="Arial" charset="0"/>
              </a:rPr>
              <a:t> </a:t>
            </a:r>
          </a:p>
          <a:p>
            <a:endParaRPr lang="en-US" smtClean="0">
              <a:latin typeface="Arial" charset="0"/>
              <a:cs typeface="Arial" charset="0"/>
            </a:endParaRPr>
          </a:p>
          <a:p>
            <a:pPr>
              <a:buFont typeface="Arial" charset="0"/>
              <a:buNone/>
            </a:pPr>
            <a:r>
              <a:rPr lang="en-US" smtClean="0">
                <a:latin typeface="Arial" charset="0"/>
                <a:cs typeface="Arial" charset="0"/>
              </a:rPr>
              <a:t>	This defines a weak ordering!</a:t>
            </a:r>
          </a:p>
          <a:p>
            <a:pPr lvl="1">
              <a:buFont typeface="Arial" charset="0"/>
              <a:buNone/>
            </a:pPr>
            <a:endParaRPr lang="en-US" smtClean="0">
              <a:latin typeface="Arial" charset="0"/>
              <a:cs typeface="Arial" charset="0"/>
            </a:endParaRPr>
          </a:p>
          <a:p>
            <a:pPr lvl="1"/>
            <a:endParaRPr lang="en-US" smtClean="0">
              <a:latin typeface="Arial" charset="0"/>
              <a:cs typeface="Arial" charset="0"/>
            </a:endParaRPr>
          </a:p>
          <a:p>
            <a:pPr lvl="1"/>
            <a:endParaRPr lang="en-US" smtClean="0">
              <a:latin typeface="Arial" charset="0"/>
              <a:cs typeface="Arial" charset="0"/>
            </a:endParaRPr>
          </a:p>
        </p:txBody>
      </p:sp>
      <p:sp>
        <p:nvSpPr>
          <p:cNvPr id="5" name="TextBox 4"/>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latin typeface="Arial" charset="0"/>
                <a:cs typeface="Arial" charset="0"/>
              </a:rPr>
              <a:t>Little-</a:t>
            </a:r>
            <a:r>
              <a:rPr lang="en-US" b="1" smtClean="0">
                <a:latin typeface="Times New Roman" pitchFamily="18" charset="0"/>
                <a:cs typeface="Times New Roman" pitchFamily="18" charset="0"/>
              </a:rPr>
              <a:t>o</a:t>
            </a:r>
            <a:r>
              <a:rPr lang="en-US" smtClean="0">
                <a:latin typeface="Arial" charset="0"/>
                <a:cs typeface="Arial" charset="0"/>
              </a:rPr>
              <a:t> as a Weak Ordering</a:t>
            </a:r>
          </a:p>
        </p:txBody>
      </p:sp>
      <p:sp>
        <p:nvSpPr>
          <p:cNvPr id="5939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Graphically, we can shown this relationship by marking these against the real line</a:t>
            </a:r>
          </a:p>
        </p:txBody>
      </p:sp>
      <p:pic>
        <p:nvPicPr>
          <p:cNvPr id="59396" name="Picture 5" descr="ff1"/>
          <p:cNvPicPr>
            <a:picLocks noChangeAspect="1" noChangeArrowheads="1"/>
          </p:cNvPicPr>
          <p:nvPr/>
        </p:nvPicPr>
        <p:blipFill>
          <a:blip r:embed="rId3" cstate="print"/>
          <a:srcRect/>
          <a:stretch>
            <a:fillRect/>
          </a:stretch>
        </p:blipFill>
        <p:spPr bwMode="auto">
          <a:xfrm>
            <a:off x="538163" y="3214688"/>
            <a:ext cx="8177212" cy="2327275"/>
          </a:xfrm>
          <a:prstGeom prst="rect">
            <a:avLst/>
          </a:prstGeom>
          <a:noFill/>
          <a:ln w="9525">
            <a:noFill/>
            <a:miter lim="800000"/>
            <a:headEnd/>
            <a:tailEnd/>
          </a:ln>
        </p:spPr>
      </p:pic>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2.3.9</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CA" smtClean="0">
                <a:latin typeface="Arial" charset="0"/>
                <a:cs typeface="Arial" charset="0"/>
              </a:rPr>
              <a:t>Algorithms Analysis</a:t>
            </a:r>
          </a:p>
        </p:txBody>
      </p:sp>
      <p:sp>
        <p:nvSpPr>
          <p:cNvPr id="60419" name="Content Placeholder 2"/>
          <p:cNvSpPr>
            <a:spLocks noGrp="1"/>
          </p:cNvSpPr>
          <p:nvPr>
            <p:ph idx="1"/>
          </p:nvPr>
        </p:nvSpPr>
        <p:spPr/>
        <p:txBody>
          <a:bodyPr/>
          <a:lstStyle/>
          <a:p>
            <a:pPr>
              <a:buFont typeface="Arial" charset="0"/>
              <a:buNone/>
            </a:pPr>
            <a:r>
              <a:rPr lang="en-CA" smtClean="0">
                <a:latin typeface="Arial" charset="0"/>
                <a:cs typeface="Arial" charset="0"/>
              </a:rPr>
              <a:t>	We will use Landau symbols to describe the complexity of algorithms</a:t>
            </a:r>
          </a:p>
          <a:p>
            <a:pPr lvl="1"/>
            <a:r>
              <a:rPr lang="en-CA" smtClean="0">
                <a:latin typeface="Arial" charset="0"/>
                <a:cs typeface="Arial" charset="0"/>
              </a:rPr>
              <a:t>E.g., adding a list of </a:t>
            </a:r>
            <a:r>
              <a:rPr lang="en-CA" i="1" smtClean="0">
                <a:latin typeface="Times New Roman" pitchFamily="18" charset="0"/>
                <a:cs typeface="Times New Roman" pitchFamily="18" charset="0"/>
              </a:rPr>
              <a:t>n</a:t>
            </a:r>
            <a:r>
              <a:rPr lang="en-CA" smtClean="0">
                <a:latin typeface="Arial" charset="0"/>
                <a:cs typeface="Arial" charset="0"/>
              </a:rPr>
              <a:t> doubles will be said to be a </a:t>
            </a:r>
            <a:r>
              <a:rPr lang="en-CA" smtClean="0">
                <a:latin typeface="Symbol" pitchFamily="18" charset="2"/>
                <a:cs typeface="Arial"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smtClean="0">
                <a:latin typeface="Times New Roman" pitchFamily="18" charset="0"/>
                <a:cs typeface="Times New Roman" pitchFamily="18" charset="0"/>
              </a:rPr>
              <a:t>)</a:t>
            </a:r>
            <a:r>
              <a:rPr lang="en-CA" smtClean="0">
                <a:latin typeface="Arial" charset="0"/>
                <a:cs typeface="Arial" charset="0"/>
              </a:rPr>
              <a:t> algorithm</a:t>
            </a:r>
          </a:p>
          <a:p>
            <a:pPr lvl="1"/>
            <a:endParaRPr lang="en-CA" smtClean="0">
              <a:latin typeface="Arial" charset="0"/>
              <a:cs typeface="Arial" charset="0"/>
            </a:endParaRPr>
          </a:p>
          <a:p>
            <a:pPr>
              <a:buFont typeface="Arial" charset="0"/>
              <a:buNone/>
            </a:pPr>
            <a:r>
              <a:rPr lang="en-CA" smtClean="0">
                <a:latin typeface="Arial" charset="0"/>
                <a:cs typeface="Arial" charset="0"/>
              </a:rPr>
              <a:t>	An algorithm is said to have </a:t>
            </a:r>
            <a:r>
              <a:rPr lang="en-CA" i="1" smtClean="0">
                <a:latin typeface="Arial" charset="0"/>
                <a:cs typeface="Arial" charset="0"/>
              </a:rPr>
              <a:t>polynomial time complexity</a:t>
            </a:r>
            <a:r>
              <a:rPr lang="en-CA" smtClean="0">
                <a:latin typeface="Arial" charset="0"/>
                <a:cs typeface="Arial" charset="0"/>
              </a:rPr>
              <a:t> if its run-time may be described by </a:t>
            </a:r>
            <a:r>
              <a:rPr lang="en-CA" smtClean="0">
                <a:latin typeface="Times New Roman" pitchFamily="18" charset="0"/>
                <a:cs typeface="Times New Roman" pitchFamily="18" charset="0"/>
              </a:rPr>
              <a:t>O(</a:t>
            </a:r>
            <a:r>
              <a:rPr lang="en-CA" i="1" smtClean="0">
                <a:latin typeface="Times New Roman" pitchFamily="18" charset="0"/>
                <a:cs typeface="Times New Roman" pitchFamily="18" charset="0"/>
              </a:rPr>
              <a:t>n</a:t>
            </a:r>
            <a:r>
              <a:rPr lang="en-CA" i="1" baseline="30000" smtClean="0">
                <a:latin typeface="Times New Roman" pitchFamily="18" charset="0"/>
                <a:cs typeface="Times New Roman" pitchFamily="18" charset="0"/>
              </a:rPr>
              <a:t>d</a:t>
            </a:r>
            <a:r>
              <a:rPr lang="en-CA" smtClean="0">
                <a:latin typeface="Times New Roman" pitchFamily="18" charset="0"/>
                <a:cs typeface="Times New Roman" pitchFamily="18" charset="0"/>
              </a:rPr>
              <a:t>)</a:t>
            </a:r>
            <a:r>
              <a:rPr lang="en-CA" smtClean="0">
                <a:latin typeface="Arial" charset="0"/>
                <a:cs typeface="Arial" charset="0"/>
              </a:rPr>
              <a:t> for some fixed </a:t>
            </a:r>
            <a:r>
              <a:rPr lang="en-CA" i="1" smtClean="0">
                <a:latin typeface="Times New Roman" pitchFamily="18" charset="0"/>
                <a:cs typeface="Times New Roman" pitchFamily="18" charset="0"/>
              </a:rPr>
              <a:t>d </a:t>
            </a:r>
            <a:r>
              <a:rPr lang="en-CA" smtClean="0">
                <a:latin typeface="Times New Roman" pitchFamily="18" charset="0"/>
                <a:cs typeface="Times New Roman" pitchFamily="18" charset="0"/>
              </a:rPr>
              <a:t>≥ 0</a:t>
            </a:r>
          </a:p>
          <a:p>
            <a:pPr lvl="1"/>
            <a:r>
              <a:rPr lang="en-CA" smtClean="0">
                <a:latin typeface="Arial" charset="0"/>
                <a:cs typeface="Arial" charset="0"/>
              </a:rPr>
              <a:t>We will consider such algorithms to be </a:t>
            </a:r>
            <a:r>
              <a:rPr lang="en-CA" i="1" smtClean="0">
                <a:latin typeface="Arial" charset="0"/>
                <a:cs typeface="Arial" charset="0"/>
              </a:rPr>
              <a:t>efficient</a:t>
            </a:r>
            <a:endParaRPr lang="en-CA" smtClean="0">
              <a:latin typeface="Arial" charset="0"/>
              <a:cs typeface="Arial" charset="0"/>
            </a:endParaRPr>
          </a:p>
          <a:p>
            <a:pPr lvl="1"/>
            <a:endParaRPr lang="en-CA" smtClean="0">
              <a:latin typeface="Arial" charset="0"/>
              <a:cs typeface="Arial" charset="0"/>
            </a:endParaRPr>
          </a:p>
          <a:p>
            <a:pPr>
              <a:buFont typeface="Arial" charset="0"/>
              <a:buNone/>
            </a:pPr>
            <a:r>
              <a:rPr lang="en-CA" smtClean="0">
                <a:latin typeface="Arial" charset="0"/>
                <a:cs typeface="Arial" charset="0"/>
              </a:rPr>
              <a:t>	Problems that have no known polynomial-time algorithms are said to be </a:t>
            </a:r>
            <a:r>
              <a:rPr lang="en-CA" i="1" smtClean="0">
                <a:latin typeface="Arial" charset="0"/>
                <a:cs typeface="Arial" charset="0"/>
              </a:rPr>
              <a:t>intractable</a:t>
            </a:r>
          </a:p>
          <a:p>
            <a:pPr lvl="1"/>
            <a:r>
              <a:rPr lang="en-CA" smtClean="0">
                <a:latin typeface="Arial" charset="0"/>
                <a:cs typeface="Arial" charset="0"/>
              </a:rPr>
              <a:t>Traveling salesman problem:  find the shortest path that visits </a:t>
            </a:r>
            <a:r>
              <a:rPr lang="en-CA" i="1" smtClean="0">
                <a:latin typeface="Times New Roman" pitchFamily="18" charset="0"/>
                <a:cs typeface="Times New Roman" pitchFamily="18" charset="0"/>
              </a:rPr>
              <a:t>n</a:t>
            </a:r>
            <a:r>
              <a:rPr lang="en-CA" i="1" smtClean="0">
                <a:latin typeface="Arial" charset="0"/>
                <a:cs typeface="Arial" charset="0"/>
              </a:rPr>
              <a:t> </a:t>
            </a:r>
            <a:r>
              <a:rPr lang="en-CA" smtClean="0">
                <a:latin typeface="Arial" charset="0"/>
                <a:cs typeface="Arial" charset="0"/>
              </a:rPr>
              <a:t>cities</a:t>
            </a:r>
          </a:p>
          <a:p>
            <a:pPr lvl="1"/>
            <a:r>
              <a:rPr lang="en-CA" smtClean="0">
                <a:latin typeface="Arial" charset="0"/>
                <a:cs typeface="Arial" charset="0"/>
              </a:rPr>
              <a:t>Best run time:  </a:t>
            </a:r>
            <a:r>
              <a:rPr lang="en-CA" smtClean="0">
                <a:latin typeface="Symbol" pitchFamily="18" charset="2"/>
                <a:cs typeface="Times New Roman" pitchFamily="18" charset="0"/>
              </a:rPr>
              <a:t>Q</a:t>
            </a:r>
            <a:r>
              <a:rPr lang="en-CA" smtClean="0">
                <a:latin typeface="Times New Roman" pitchFamily="18" charset="0"/>
                <a:cs typeface="Times New Roman" pitchFamily="18" charset="0"/>
              </a:rPr>
              <a:t>(</a:t>
            </a:r>
            <a:r>
              <a:rPr lang="en-CA" i="1" smtClean="0">
                <a:latin typeface="Times New Roman" pitchFamily="18" charset="0"/>
                <a:cs typeface="Times New Roman" pitchFamily="18" charset="0"/>
              </a:rPr>
              <a:t>n</a:t>
            </a:r>
            <a:r>
              <a:rPr lang="en-CA" baseline="30000" smtClean="0">
                <a:latin typeface="Times New Roman" pitchFamily="18" charset="0"/>
                <a:cs typeface="Times New Roman" pitchFamily="18" charset="0"/>
              </a:rPr>
              <a:t>2 </a:t>
            </a:r>
            <a:r>
              <a:rPr lang="en-CA" smtClean="0">
                <a:latin typeface="Times New Roman" pitchFamily="18" charset="0"/>
                <a:cs typeface="Times New Roman" pitchFamily="18" charset="0"/>
              </a:rPr>
              <a:t>2</a:t>
            </a:r>
            <a:r>
              <a:rPr lang="en-CA" i="1" baseline="30000" smtClean="0">
                <a:latin typeface="Times New Roman" pitchFamily="18" charset="0"/>
                <a:cs typeface="Times New Roman" pitchFamily="18" charset="0"/>
              </a:rPr>
              <a:t>n</a:t>
            </a:r>
            <a:r>
              <a:rPr lang="en-CA" smtClean="0">
                <a:latin typeface="Times New Roman" pitchFamily="18" charset="0"/>
                <a:cs typeface="Times New Roman" pitchFamily="18" charset="0"/>
              </a:rPr>
              <a:t>)</a:t>
            </a:r>
            <a:endParaRPr lang="en-CA" smtClean="0">
              <a:latin typeface="Arial" charset="0"/>
              <a:cs typeface="Arial" charset="0"/>
            </a:endParaRPr>
          </a:p>
        </p:txBody>
      </p:sp>
      <p:sp>
        <p:nvSpPr>
          <p:cNvPr id="5" name="TextBox 4"/>
          <p:cNvSpPr txBox="1">
            <a:spLocks noChangeArrowheads="1"/>
          </p:cNvSpPr>
          <p:nvPr/>
        </p:nvSpPr>
        <p:spPr bwMode="auto">
          <a:xfrm>
            <a:off x="179388" y="692696"/>
            <a:ext cx="825867" cy="369332"/>
          </a:xfrm>
          <a:prstGeom prst="rect">
            <a:avLst/>
          </a:prstGeom>
          <a:noFill/>
          <a:ln w="9525">
            <a:noFill/>
            <a:miter lim="800000"/>
            <a:headEnd/>
            <a:tailEnd/>
          </a:ln>
        </p:spPr>
        <p:txBody>
          <a:bodyPr wrap="none">
            <a:spAutoFit/>
          </a:bodyPr>
          <a:lstStyle/>
          <a:p>
            <a:r>
              <a:rPr lang="en-CA" dirty="0" smtClean="0"/>
              <a:t>2.3.10</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Arial" charset="0"/>
                <a:cs typeface="Arial" charset="0"/>
              </a:rPr>
              <a:t>Maximum Value</a:t>
            </a:r>
          </a:p>
        </p:txBody>
      </p:sp>
      <p:sp>
        <p:nvSpPr>
          <p:cNvPr id="19459"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For example, the time taken to find the largest object in an array of </a:t>
            </a:r>
            <a:r>
              <a:rPr lang="en-US" i="1" smtClean="0">
                <a:latin typeface="Times New Roman" pitchFamily="18" charset="0"/>
                <a:cs typeface="Arial" charset="0"/>
              </a:rPr>
              <a:t>n</a:t>
            </a:r>
            <a:r>
              <a:rPr lang="en-US" smtClean="0">
                <a:latin typeface="Arial" charset="0"/>
                <a:cs typeface="Arial" charset="0"/>
              </a:rPr>
              <a:t> random integers will take </a:t>
            </a:r>
            <a:r>
              <a:rPr lang="en-US" i="1" smtClean="0">
                <a:latin typeface="Times New Roman" pitchFamily="18" charset="0"/>
                <a:cs typeface="Arial" charset="0"/>
              </a:rPr>
              <a:t>n</a:t>
            </a:r>
            <a:r>
              <a:rPr lang="en-US" smtClean="0">
                <a:latin typeface="Arial" charset="0"/>
                <a:cs typeface="Arial" charset="0"/>
              </a:rPr>
              <a:t> operations</a:t>
            </a:r>
          </a:p>
          <a:p>
            <a:pPr>
              <a:buFontTx/>
              <a:buNone/>
            </a:pPr>
            <a:endParaRPr lang="en-US" sz="1600" b="1" smtClean="0">
              <a:latin typeface="Courier New" pitchFamily="49" charset="0"/>
              <a:cs typeface="Arial" charset="0"/>
            </a:endParaRPr>
          </a:p>
          <a:p>
            <a:pPr>
              <a:buFontTx/>
              <a:buNone/>
            </a:pPr>
            <a:r>
              <a:rPr lang="en-US" sz="1600" smtClean="0">
                <a:latin typeface="Consolas" pitchFamily="49" charset="0"/>
                <a:cs typeface="Arial" charset="0"/>
              </a:rPr>
              <a:t>		int find_max( int *array, int n ) {</a:t>
            </a:r>
          </a:p>
          <a:p>
            <a:pPr>
              <a:buFontTx/>
              <a:buNone/>
            </a:pPr>
            <a:r>
              <a:rPr lang="en-US" sz="1600" smtClean="0">
                <a:latin typeface="Consolas" pitchFamily="49" charset="0"/>
                <a:cs typeface="Arial" charset="0"/>
              </a:rPr>
              <a:t>		    int max = array[0];</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for ( int i = 1; i &lt; n; ++i ) {</a:t>
            </a:r>
          </a:p>
          <a:p>
            <a:pPr>
              <a:buFontTx/>
              <a:buNone/>
            </a:pPr>
            <a:r>
              <a:rPr lang="en-US" sz="1600" smtClean="0">
                <a:latin typeface="Consolas" pitchFamily="49" charset="0"/>
                <a:cs typeface="Arial" charset="0"/>
              </a:rPr>
              <a:t>		        if ( array[i] &gt; max ) {</a:t>
            </a:r>
          </a:p>
          <a:p>
            <a:pPr>
              <a:buFontTx/>
              <a:buNone/>
            </a:pPr>
            <a:r>
              <a:rPr lang="en-US" sz="1600" smtClean="0">
                <a:latin typeface="Consolas" pitchFamily="49" charset="0"/>
                <a:cs typeface="Arial" charset="0"/>
              </a:rPr>
              <a:t>		            max = array[i];</a:t>
            </a:r>
          </a:p>
          <a:p>
            <a:pPr>
              <a:buFontTx/>
              <a:buNone/>
            </a:pPr>
            <a:r>
              <a:rPr lang="en-US" sz="1600" smtClean="0">
                <a:latin typeface="Consolas" pitchFamily="49" charset="0"/>
                <a:cs typeface="Arial" charset="0"/>
              </a:rPr>
              <a:t>		        }</a:t>
            </a:r>
          </a:p>
          <a:p>
            <a:pPr>
              <a:buFontTx/>
              <a:buNone/>
            </a:pPr>
            <a:r>
              <a:rPr lang="en-US" sz="1600" smtClean="0">
                <a:latin typeface="Consolas" pitchFamily="49" charset="0"/>
                <a:cs typeface="Arial" charset="0"/>
              </a:rPr>
              <a:t>		    }</a:t>
            </a:r>
          </a:p>
          <a:p>
            <a:pPr>
              <a:buFontTx/>
              <a:buNone/>
            </a:pPr>
            <a:endParaRPr lang="en-US" sz="1600" smtClean="0">
              <a:latin typeface="Consolas" pitchFamily="49" charset="0"/>
              <a:cs typeface="Arial" charset="0"/>
            </a:endParaRPr>
          </a:p>
          <a:p>
            <a:pPr>
              <a:buFontTx/>
              <a:buNone/>
            </a:pPr>
            <a:r>
              <a:rPr lang="en-US" sz="1600" smtClean="0">
                <a:latin typeface="Consolas" pitchFamily="49" charset="0"/>
                <a:cs typeface="Arial" charset="0"/>
              </a:rPr>
              <a:t>		    return max;</a:t>
            </a:r>
          </a:p>
          <a:p>
            <a:pPr>
              <a:buFontTx/>
              <a:buNone/>
            </a:pPr>
            <a:r>
              <a:rPr lang="en-US" sz="1600" smtClean="0">
                <a:latin typeface="Consolas" pitchFamily="49" charset="0"/>
                <a:cs typeface="Arial" charset="0"/>
              </a:rPr>
              <a:t>		}</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3" cstate="print"/>
          <a:srcRect/>
          <a:stretch>
            <a:fillRect/>
          </a:stretch>
        </p:blipFill>
        <p:spPr bwMode="auto">
          <a:xfrm>
            <a:off x="1475656" y="2852936"/>
            <a:ext cx="6200775" cy="3467100"/>
          </a:xfrm>
          <a:prstGeom prst="rect">
            <a:avLst/>
          </a:prstGeom>
          <a:noFill/>
          <a:ln w="9525">
            <a:noFill/>
            <a:miter lim="800000"/>
            <a:headEnd/>
            <a:tailEnd/>
          </a:ln>
        </p:spPr>
      </p:pic>
      <p:sp>
        <p:nvSpPr>
          <p:cNvPr id="61442" name="Rectangle 2"/>
          <p:cNvSpPr>
            <a:spLocks noGrp="1" noChangeArrowheads="1"/>
          </p:cNvSpPr>
          <p:nvPr>
            <p:ph type="title"/>
          </p:nvPr>
        </p:nvSpPr>
        <p:spPr/>
        <p:txBody>
          <a:bodyPr/>
          <a:lstStyle/>
          <a:p>
            <a:r>
              <a:rPr lang="en-US" smtClean="0">
                <a:latin typeface="Arial" charset="0"/>
                <a:cs typeface="Arial" charset="0"/>
              </a:rPr>
              <a:t>Algorithm Analysis</a:t>
            </a:r>
          </a:p>
        </p:txBody>
      </p:sp>
      <p:sp>
        <p:nvSpPr>
          <p:cNvPr id="6144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In general, you don’t want to implement exponential-time or exponential-memory algorithms</a:t>
            </a:r>
          </a:p>
          <a:p>
            <a:pPr lvl="1"/>
            <a:r>
              <a:rPr lang="en-US" dirty="0" smtClean="0">
                <a:latin typeface="Arial" charset="0"/>
                <a:cs typeface="Arial" charset="0"/>
              </a:rPr>
              <a:t>Warning:  don’t call a </a:t>
            </a:r>
            <a:r>
              <a:rPr lang="en-US" dirty="0" smtClean="0">
                <a:solidFill>
                  <a:srgbClr val="FF0000"/>
                </a:solidFill>
                <a:latin typeface="Arial" charset="0"/>
                <a:cs typeface="Arial" charset="0"/>
              </a:rPr>
              <a:t>quadratic</a:t>
            </a:r>
            <a:r>
              <a:rPr lang="en-US" dirty="0" smtClean="0">
                <a:latin typeface="Arial" charset="0"/>
                <a:cs typeface="Arial" charset="0"/>
              </a:rPr>
              <a:t> curve </a:t>
            </a:r>
            <a:r>
              <a:rPr lang="en-US" dirty="0" smtClean="0">
                <a:solidFill>
                  <a:srgbClr val="0000FF"/>
                </a:solidFill>
                <a:latin typeface="Arial" charset="0"/>
                <a:cs typeface="Arial" charset="0"/>
              </a:rPr>
              <a:t>“exponential”</a:t>
            </a:r>
            <a:r>
              <a:rPr lang="en-US" dirty="0" smtClean="0">
                <a:latin typeface="Arial" charset="0"/>
                <a:cs typeface="Arial" charset="0"/>
              </a:rPr>
              <a:t>, either...please</a:t>
            </a:r>
          </a:p>
          <a:p>
            <a:endParaRPr lang="en-US" dirty="0" smtClean="0">
              <a:latin typeface="Arial" charset="0"/>
              <a:cs typeface="Arial" charset="0"/>
            </a:endParaRPr>
          </a:p>
        </p:txBody>
      </p:sp>
      <p:sp>
        <p:nvSpPr>
          <p:cNvPr id="6" name="TextBox 5"/>
          <p:cNvSpPr txBox="1">
            <a:spLocks noChangeArrowheads="1"/>
          </p:cNvSpPr>
          <p:nvPr/>
        </p:nvSpPr>
        <p:spPr bwMode="auto">
          <a:xfrm>
            <a:off x="179388" y="692696"/>
            <a:ext cx="825867" cy="369332"/>
          </a:xfrm>
          <a:prstGeom prst="rect">
            <a:avLst/>
          </a:prstGeom>
          <a:noFill/>
          <a:ln w="9525">
            <a:noFill/>
            <a:miter lim="800000"/>
            <a:headEnd/>
            <a:tailEnd/>
          </a:ln>
        </p:spPr>
        <p:txBody>
          <a:bodyPr wrap="none">
            <a:spAutoFit/>
          </a:bodyPr>
          <a:lstStyle/>
          <a:p>
            <a:r>
              <a:rPr lang="en-CA" smtClean="0"/>
              <a:t>2.3.10</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latin typeface="Arial" charset="0"/>
                <a:cs typeface="Arial" charset="0"/>
              </a:rPr>
              <a:t>Summary</a:t>
            </a:r>
          </a:p>
        </p:txBody>
      </p:sp>
      <p:sp>
        <p:nvSpPr>
          <p:cNvPr id="62467"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In this class, we have:</a:t>
            </a:r>
          </a:p>
          <a:p>
            <a:pPr lvl="1"/>
            <a:r>
              <a:rPr lang="en-US" smtClean="0">
                <a:latin typeface="Arial" charset="0"/>
                <a:cs typeface="Arial" charset="0"/>
              </a:rPr>
              <a:t>Reviewed Landau symbols, introducing some new ones:  </a:t>
            </a:r>
            <a:r>
              <a:rPr lang="en-US" smtClean="0">
                <a:latin typeface="Times New Roman" pitchFamily="18" charset="0"/>
                <a:cs typeface="Arial" charset="0"/>
              </a:rPr>
              <a:t>o  O</a:t>
            </a:r>
            <a:r>
              <a:rPr lang="en-US" smtClean="0">
                <a:latin typeface="Arial" charset="0"/>
                <a:cs typeface="Arial" charset="0"/>
              </a:rPr>
              <a:t> </a:t>
            </a:r>
            <a:r>
              <a:rPr lang="en-US" smtClean="0">
                <a:latin typeface="Symbol" pitchFamily="18" charset="2"/>
                <a:cs typeface="Arial" charset="0"/>
              </a:rPr>
              <a:t> Q  W  w</a:t>
            </a:r>
            <a:endParaRPr lang="en-US" smtClean="0">
              <a:latin typeface="Arial" charset="0"/>
              <a:cs typeface="Arial" charset="0"/>
            </a:endParaRPr>
          </a:p>
          <a:p>
            <a:pPr lvl="1"/>
            <a:r>
              <a:rPr lang="en-US" smtClean="0">
                <a:latin typeface="Arial" charset="0"/>
                <a:cs typeface="Arial" charset="0"/>
              </a:rPr>
              <a:t>Discussed how to use these</a:t>
            </a:r>
          </a:p>
          <a:p>
            <a:pPr lvl="1"/>
            <a:r>
              <a:rPr lang="en-US" smtClean="0">
                <a:latin typeface="Arial" charset="0"/>
                <a:cs typeface="Arial" charset="0"/>
              </a:rPr>
              <a:t>Looked at the equivalence relations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https://en.wikipedia.org/wiki/Mathematical_induction</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Maximum Value</a:t>
            </a:r>
          </a:p>
        </p:txBody>
      </p:sp>
      <p:sp>
        <p:nvSpPr>
          <p:cNvPr id="20483" name="Rectangle 3"/>
          <p:cNvSpPr>
            <a:spLocks noGrp="1" noChangeArrowheads="1"/>
          </p:cNvSpPr>
          <p:nvPr>
            <p:ph type="body" idx="1"/>
          </p:nvPr>
        </p:nvSpPr>
        <p:spPr/>
        <p:txBody>
          <a:bodyPr/>
          <a:lstStyle/>
          <a:p>
            <a:pPr>
              <a:buFont typeface="Arial" charset="0"/>
              <a:buNone/>
            </a:pPr>
            <a:r>
              <a:rPr lang="en-US" dirty="0" smtClean="0">
                <a:latin typeface="Arial" charset="0"/>
                <a:cs typeface="Arial" charset="0"/>
              </a:rPr>
              <a:t>	One comment:</a:t>
            </a:r>
          </a:p>
          <a:p>
            <a:pPr lvl="1"/>
            <a:r>
              <a:rPr lang="en-US" dirty="0" smtClean="0">
                <a:latin typeface="Arial" charset="0"/>
                <a:cs typeface="Arial" charset="0"/>
              </a:rPr>
              <a:t>In this class, we will look at both simple C++ arrays and the standard template library (STL) structures</a:t>
            </a:r>
          </a:p>
          <a:p>
            <a:pPr lvl="1"/>
            <a:r>
              <a:rPr lang="en-US" dirty="0" smtClean="0">
                <a:latin typeface="Arial" charset="0"/>
                <a:cs typeface="Arial" charset="0"/>
              </a:rPr>
              <a:t>Instead of using </a:t>
            </a:r>
            <a:r>
              <a:rPr lang="en-US" smtClean="0">
                <a:latin typeface="Arial" charset="0"/>
                <a:cs typeface="Arial" charset="0"/>
              </a:rPr>
              <a:t>the built-in array</a:t>
            </a:r>
            <a:r>
              <a:rPr lang="en-US" dirty="0" smtClean="0">
                <a:latin typeface="Arial" charset="0"/>
                <a:cs typeface="Arial" charset="0"/>
              </a:rPr>
              <a:t>, we could use the STL </a:t>
            </a:r>
            <a:r>
              <a:rPr lang="en-US" b="1" dirty="0" smtClean="0">
                <a:latin typeface="Courier New" pitchFamily="49" charset="0"/>
                <a:cs typeface="Arial" charset="0"/>
              </a:rPr>
              <a:t>vector</a:t>
            </a:r>
            <a:r>
              <a:rPr lang="en-US" dirty="0" smtClean="0">
                <a:latin typeface="Arial" charset="0"/>
                <a:cs typeface="Arial" charset="0"/>
              </a:rPr>
              <a:t> class</a:t>
            </a:r>
          </a:p>
          <a:p>
            <a:pPr lvl="1"/>
            <a:r>
              <a:rPr lang="en-US" dirty="0" smtClean="0">
                <a:latin typeface="Arial" charset="0"/>
                <a:cs typeface="Arial" charset="0"/>
              </a:rPr>
              <a:t>The </a:t>
            </a:r>
            <a:r>
              <a:rPr lang="en-US" b="1" dirty="0" smtClean="0">
                <a:latin typeface="Courier New" pitchFamily="49" charset="0"/>
                <a:cs typeface="Arial" charset="0"/>
              </a:rPr>
              <a:t>vector</a:t>
            </a:r>
            <a:r>
              <a:rPr lang="en-US" dirty="0" smtClean="0">
                <a:latin typeface="Arial" charset="0"/>
                <a:cs typeface="Arial" charset="0"/>
              </a:rPr>
              <a:t> class is closer to the C#/Java array</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latin typeface="Arial" charset="0"/>
                <a:cs typeface="Arial" charset="0"/>
              </a:rPr>
              <a:t>Maximum Value</a:t>
            </a:r>
          </a:p>
        </p:txBody>
      </p:sp>
      <p:sp>
        <p:nvSpPr>
          <p:cNvPr id="21507" name="Rectangle 3"/>
          <p:cNvSpPr>
            <a:spLocks noGrp="1" noChangeArrowheads="1"/>
          </p:cNvSpPr>
          <p:nvPr>
            <p:ph type="body" idx="1"/>
          </p:nvPr>
        </p:nvSpPr>
        <p:spPr/>
        <p:txBody>
          <a:bodyPr/>
          <a:lstStyle/>
          <a:p>
            <a:pPr>
              <a:buFontTx/>
              <a:buNone/>
            </a:pPr>
            <a:r>
              <a:rPr lang="en-US" sz="1400" dirty="0" smtClean="0">
                <a:latin typeface="Consolas" pitchFamily="49" charset="0"/>
                <a:cs typeface="Arial" charset="0"/>
              </a:rPr>
              <a:t>		#include &lt;vector&gt;</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a:t>
            </a:r>
            <a:r>
              <a:rPr lang="en-US" sz="1400" dirty="0" err="1" smtClean="0">
                <a:latin typeface="Consolas" pitchFamily="49" charset="0"/>
                <a:cs typeface="Arial" charset="0"/>
              </a:rPr>
              <a:t>find_max</a:t>
            </a:r>
            <a:r>
              <a:rPr lang="en-US" sz="1400" dirty="0" smtClean="0">
                <a:latin typeface="Consolas" pitchFamily="49" charset="0"/>
                <a:cs typeface="Arial" charset="0"/>
              </a:rPr>
              <a:t>( </a:t>
            </a:r>
            <a:r>
              <a:rPr lang="en-US" sz="1400" dirty="0" err="1" smtClean="0">
                <a:latin typeface="Consolas" pitchFamily="49" charset="0"/>
                <a:cs typeface="Arial" charset="0"/>
              </a:rPr>
              <a:t>std</a:t>
            </a:r>
            <a:r>
              <a:rPr lang="en-US" sz="1400" dirty="0" smtClean="0">
                <a:latin typeface="Consolas" pitchFamily="49" charset="0"/>
                <a:cs typeface="Arial" charset="0"/>
              </a:rPr>
              <a:t>::vector&lt;</a:t>
            </a:r>
            <a:r>
              <a:rPr lang="en-US" sz="1400" dirty="0" err="1" smtClean="0">
                <a:latin typeface="Consolas" pitchFamily="49" charset="0"/>
                <a:cs typeface="Arial" charset="0"/>
              </a:rPr>
              <a:t>int</a:t>
            </a:r>
            <a:r>
              <a:rPr lang="en-US" sz="1400" dirty="0" smtClean="0">
                <a:latin typeface="Consolas" pitchFamily="49" charset="0"/>
                <a:cs typeface="Arial" charset="0"/>
              </a:rPr>
              <a:t>&gt; array ) {</a:t>
            </a:r>
          </a:p>
          <a:p>
            <a:pPr>
              <a:buFontTx/>
              <a:buNone/>
            </a:pPr>
            <a:r>
              <a:rPr lang="en-US" sz="1400" dirty="0" smtClean="0">
                <a:latin typeface="Consolas" pitchFamily="49" charset="0"/>
                <a:cs typeface="Arial" charset="0"/>
              </a:rPr>
              <a:t>		    if ( </a:t>
            </a:r>
            <a:r>
              <a:rPr lang="en-US" sz="1400" dirty="0" err="1" smtClean="0">
                <a:latin typeface="Consolas" pitchFamily="49" charset="0"/>
                <a:cs typeface="Arial" charset="0"/>
              </a:rPr>
              <a:t>array.size</a:t>
            </a:r>
            <a:r>
              <a:rPr lang="en-US" sz="1400" dirty="0" smtClean="0">
                <a:latin typeface="Consolas" pitchFamily="49" charset="0"/>
                <a:cs typeface="Arial" charset="0"/>
              </a:rPr>
              <a:t>() == 0 ) {</a:t>
            </a:r>
          </a:p>
          <a:p>
            <a:pPr>
              <a:buFontTx/>
              <a:buNone/>
            </a:pPr>
            <a:r>
              <a:rPr lang="en-US" sz="1400" dirty="0" smtClean="0">
                <a:latin typeface="Consolas" pitchFamily="49" charset="0"/>
                <a:cs typeface="Arial" charset="0"/>
              </a:rPr>
              <a:t>		        throw underflow();</a:t>
            </a:r>
          </a:p>
          <a:p>
            <a:pPr>
              <a:buFontTx/>
              <a:buNone/>
            </a:pPr>
            <a:r>
              <a:rPr lang="en-US" sz="1400" dirty="0" smtClean="0">
                <a:latin typeface="Consolas" pitchFamily="49" charset="0"/>
                <a:cs typeface="Arial" charset="0"/>
              </a:rPr>
              <a:t>		    }</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a:t>
            </a:r>
            <a:r>
              <a:rPr lang="en-US" sz="1400" dirty="0" err="1" smtClean="0">
                <a:latin typeface="Consolas" pitchFamily="49" charset="0"/>
                <a:cs typeface="Arial" charset="0"/>
              </a:rPr>
              <a:t>int</a:t>
            </a:r>
            <a:r>
              <a:rPr lang="en-US" sz="1400" dirty="0" smtClean="0">
                <a:latin typeface="Consolas" pitchFamily="49" charset="0"/>
                <a:cs typeface="Arial" charset="0"/>
              </a:rPr>
              <a:t> max = array[0];</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for ( </a:t>
            </a:r>
            <a:r>
              <a:rPr lang="en-US" sz="1400" dirty="0" err="1" smtClean="0">
                <a:latin typeface="Consolas" pitchFamily="49" charset="0"/>
                <a:cs typeface="Arial" charset="0"/>
              </a:rPr>
              <a:t>int</a:t>
            </a:r>
            <a:r>
              <a:rPr lang="en-US" sz="1400" dirty="0" smtClean="0">
                <a:latin typeface="Consolas" pitchFamily="49" charset="0"/>
                <a:cs typeface="Arial" charset="0"/>
              </a:rPr>
              <a:t> </a:t>
            </a:r>
            <a:r>
              <a:rPr lang="en-US" sz="1400" dirty="0" err="1" smtClean="0">
                <a:latin typeface="Consolas" pitchFamily="49" charset="0"/>
                <a:cs typeface="Arial" charset="0"/>
              </a:rPr>
              <a:t>i</a:t>
            </a:r>
            <a:r>
              <a:rPr lang="en-US" sz="1400" dirty="0" smtClean="0">
                <a:latin typeface="Consolas" pitchFamily="49" charset="0"/>
                <a:cs typeface="Arial" charset="0"/>
              </a:rPr>
              <a:t> = 1; </a:t>
            </a:r>
            <a:r>
              <a:rPr lang="en-US" sz="1400" dirty="0" err="1" smtClean="0">
                <a:latin typeface="Consolas" pitchFamily="49" charset="0"/>
                <a:cs typeface="Arial" charset="0"/>
              </a:rPr>
              <a:t>i</a:t>
            </a:r>
            <a:r>
              <a:rPr lang="en-US" sz="1400" dirty="0" smtClean="0">
                <a:latin typeface="Consolas" pitchFamily="49" charset="0"/>
                <a:cs typeface="Arial" charset="0"/>
              </a:rPr>
              <a:t> &lt; </a:t>
            </a:r>
            <a:r>
              <a:rPr lang="en-US" sz="1400" dirty="0" err="1" smtClean="0">
                <a:latin typeface="Consolas" pitchFamily="49" charset="0"/>
                <a:cs typeface="Arial" charset="0"/>
              </a:rPr>
              <a:t>array.size</a:t>
            </a:r>
            <a:r>
              <a:rPr lang="en-US" sz="1400" dirty="0" smtClean="0">
                <a:latin typeface="Consolas" pitchFamily="49" charset="0"/>
                <a:cs typeface="Arial" charset="0"/>
              </a:rPr>
              <a:t>(); ++</a:t>
            </a:r>
            <a:r>
              <a:rPr lang="en-US" sz="1400" dirty="0" err="1" smtClean="0">
                <a:latin typeface="Consolas" pitchFamily="49" charset="0"/>
                <a:cs typeface="Arial" charset="0"/>
              </a:rPr>
              <a:t>i</a:t>
            </a:r>
            <a:r>
              <a:rPr lang="en-US" sz="1400" dirty="0" smtClean="0">
                <a:latin typeface="Consolas" pitchFamily="49" charset="0"/>
                <a:cs typeface="Arial" charset="0"/>
              </a:rPr>
              <a:t> ) {</a:t>
            </a:r>
          </a:p>
          <a:p>
            <a:pPr>
              <a:buFontTx/>
              <a:buNone/>
            </a:pPr>
            <a:r>
              <a:rPr lang="en-US" sz="1400" dirty="0" smtClean="0">
                <a:latin typeface="Consolas" pitchFamily="49" charset="0"/>
                <a:cs typeface="Arial" charset="0"/>
              </a:rPr>
              <a:t>		        if ( array[</a:t>
            </a:r>
            <a:r>
              <a:rPr lang="en-US" sz="1400" dirty="0" err="1" smtClean="0">
                <a:latin typeface="Consolas" pitchFamily="49" charset="0"/>
                <a:cs typeface="Arial" charset="0"/>
              </a:rPr>
              <a:t>i</a:t>
            </a:r>
            <a:r>
              <a:rPr lang="en-US" sz="1400" dirty="0" smtClean="0">
                <a:latin typeface="Consolas" pitchFamily="49" charset="0"/>
                <a:cs typeface="Arial" charset="0"/>
              </a:rPr>
              <a:t>] &gt; max ) {</a:t>
            </a:r>
          </a:p>
          <a:p>
            <a:pPr>
              <a:buFontTx/>
              <a:buNone/>
            </a:pPr>
            <a:r>
              <a:rPr lang="en-US" sz="1400" dirty="0" smtClean="0">
                <a:latin typeface="Consolas" pitchFamily="49" charset="0"/>
                <a:cs typeface="Arial" charset="0"/>
              </a:rPr>
              <a:t>		            max = array[</a:t>
            </a:r>
            <a:r>
              <a:rPr lang="en-US" sz="1400" dirty="0" err="1" smtClean="0">
                <a:latin typeface="Consolas" pitchFamily="49" charset="0"/>
                <a:cs typeface="Arial" charset="0"/>
              </a:rPr>
              <a:t>i</a:t>
            </a:r>
            <a:r>
              <a:rPr lang="en-US" sz="1400" dirty="0" smtClean="0">
                <a:latin typeface="Consolas" pitchFamily="49" charset="0"/>
                <a:cs typeface="Arial" charset="0"/>
              </a:rPr>
              <a:t>];</a:t>
            </a:r>
          </a:p>
          <a:p>
            <a:pPr>
              <a:buFontTx/>
              <a:buNone/>
            </a:pPr>
            <a:r>
              <a:rPr lang="en-US" sz="1400" dirty="0" smtClean="0">
                <a:latin typeface="Consolas" pitchFamily="49" charset="0"/>
                <a:cs typeface="Arial" charset="0"/>
              </a:rPr>
              <a:t>		        }</a:t>
            </a:r>
          </a:p>
          <a:p>
            <a:pPr>
              <a:buFontTx/>
              <a:buNone/>
            </a:pPr>
            <a:r>
              <a:rPr lang="en-US" sz="1400" dirty="0" smtClean="0">
                <a:latin typeface="Consolas" pitchFamily="49" charset="0"/>
                <a:cs typeface="Arial" charset="0"/>
              </a:rPr>
              <a:t>		    }</a:t>
            </a:r>
          </a:p>
          <a:p>
            <a:pPr>
              <a:buFontTx/>
              <a:buNone/>
            </a:pPr>
            <a:endParaRPr lang="en-US" sz="1400" dirty="0" smtClean="0">
              <a:latin typeface="Consolas" pitchFamily="49" charset="0"/>
              <a:cs typeface="Arial" charset="0"/>
            </a:endParaRPr>
          </a:p>
          <a:p>
            <a:pPr>
              <a:buFontTx/>
              <a:buNone/>
            </a:pPr>
            <a:r>
              <a:rPr lang="en-US" sz="1400" dirty="0" smtClean="0">
                <a:latin typeface="Consolas" pitchFamily="49" charset="0"/>
                <a:cs typeface="Arial" charset="0"/>
              </a:rPr>
              <a:t>		    return max;</a:t>
            </a:r>
          </a:p>
          <a:p>
            <a:pPr>
              <a:buFontTx/>
              <a:buNone/>
            </a:pPr>
            <a:r>
              <a:rPr lang="en-US" sz="1400" dirty="0" smtClean="0">
                <a:latin typeface="Consolas" pitchFamily="49" charset="0"/>
                <a:cs typeface="Arial" charset="0"/>
              </a:rPr>
              <a:t>		}</a:t>
            </a:r>
          </a:p>
        </p:txBody>
      </p:sp>
      <p:sp>
        <p:nvSpPr>
          <p:cNvPr id="5"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2.3.1</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r>
              <a:rPr lang="en-US" sz="3600" dirty="0" smtClean="0">
                <a:latin typeface="Arial" charset="0"/>
                <a:cs typeface="Arial" charset="0"/>
              </a:rPr>
              <a:t>Linear and </a:t>
            </a:r>
            <a:r>
              <a:rPr lang="en-US" sz="3600" dirty="0" smtClean="0">
                <a:latin typeface="Arial" charset="0"/>
                <a:cs typeface="Arial" charset="0"/>
              </a:rPr>
              <a:t>binary search</a:t>
            </a:r>
            <a:endParaRPr lang="en-US" sz="3600" dirty="0" smtClean="0">
              <a:latin typeface="Arial" charset="0"/>
              <a:cs typeface="Arial" charset="0"/>
            </a:endParaRPr>
          </a:p>
        </p:txBody>
      </p:sp>
      <p:sp>
        <p:nvSpPr>
          <p:cNvPr id="22531" name="Rectangle 3"/>
          <p:cNvSpPr>
            <a:spLocks noGrp="1" noChangeArrowheads="1"/>
          </p:cNvSpPr>
          <p:nvPr>
            <p:ph type="body" idx="4294967295"/>
          </p:nvPr>
        </p:nvSpPr>
        <p:spPr/>
        <p:txBody>
          <a:bodyPr/>
          <a:lstStyle/>
          <a:p>
            <a:pPr>
              <a:buFont typeface="Arial" charset="0"/>
              <a:buNone/>
            </a:pPr>
            <a:r>
              <a:rPr lang="en-US" sz="2400" smtClean="0">
                <a:latin typeface="Arial" charset="0"/>
                <a:cs typeface="Arial" charset="0"/>
              </a:rPr>
              <a:t>	</a:t>
            </a:r>
            <a:r>
              <a:rPr lang="en-US" smtClean="0">
                <a:latin typeface="Arial" charset="0"/>
                <a:cs typeface="Arial" charset="0"/>
              </a:rPr>
              <a:t>There are other algorithms which are significantly faster as the problem size increases</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This plot shows maximum</a:t>
            </a:r>
            <a:br>
              <a:rPr lang="en-US" smtClean="0">
                <a:latin typeface="Arial" charset="0"/>
                <a:cs typeface="Arial" charset="0"/>
              </a:rPr>
            </a:br>
            <a:r>
              <a:rPr lang="en-US" smtClean="0">
                <a:latin typeface="Arial" charset="0"/>
                <a:cs typeface="Arial" charset="0"/>
              </a:rPr>
              <a:t>and average number of</a:t>
            </a:r>
            <a:br>
              <a:rPr lang="en-US" smtClean="0">
                <a:latin typeface="Arial" charset="0"/>
                <a:cs typeface="Arial" charset="0"/>
              </a:rPr>
            </a:br>
            <a:r>
              <a:rPr lang="en-US" smtClean="0">
                <a:latin typeface="Arial" charset="0"/>
                <a:cs typeface="Arial" charset="0"/>
              </a:rPr>
              <a:t>comparisons to find an entry</a:t>
            </a:r>
            <a:br>
              <a:rPr lang="en-US" smtClean="0">
                <a:latin typeface="Arial" charset="0"/>
                <a:cs typeface="Arial" charset="0"/>
              </a:rPr>
            </a:br>
            <a:r>
              <a:rPr lang="en-US" smtClean="0">
                <a:latin typeface="Arial" charset="0"/>
                <a:cs typeface="Arial" charset="0"/>
              </a:rPr>
              <a:t>in a sorted array of size </a:t>
            </a:r>
            <a:r>
              <a:rPr lang="en-US" i="1" smtClean="0">
                <a:latin typeface="Times New Roman" pitchFamily="18" charset="0"/>
                <a:cs typeface="Arial" charset="0"/>
              </a:rPr>
              <a:t>n</a:t>
            </a:r>
          </a:p>
          <a:p>
            <a:pPr lvl="1"/>
            <a:r>
              <a:rPr lang="en-US" smtClean="0">
                <a:solidFill>
                  <a:srgbClr val="3333CC"/>
                </a:solidFill>
                <a:latin typeface="Arial" charset="0"/>
                <a:cs typeface="Arial" charset="0"/>
              </a:rPr>
              <a:t>Linear search</a:t>
            </a:r>
          </a:p>
          <a:p>
            <a:pPr lvl="1"/>
            <a:r>
              <a:rPr lang="en-US" smtClean="0">
                <a:solidFill>
                  <a:srgbClr val="FF0000"/>
                </a:solidFill>
                <a:latin typeface="Arial" charset="0"/>
                <a:cs typeface="Arial" charset="0"/>
              </a:rPr>
              <a:t>Binary search</a:t>
            </a:r>
          </a:p>
        </p:txBody>
      </p:sp>
      <p:sp>
        <p:nvSpPr>
          <p:cNvPr id="22533" name="Text Box 5"/>
          <p:cNvSpPr txBox="1">
            <a:spLocks noChangeArrowheads="1"/>
          </p:cNvSpPr>
          <p:nvPr/>
        </p:nvSpPr>
        <p:spPr bwMode="auto">
          <a:xfrm>
            <a:off x="6732588" y="6308725"/>
            <a:ext cx="298450" cy="366713"/>
          </a:xfrm>
          <a:prstGeom prst="rect">
            <a:avLst/>
          </a:prstGeom>
          <a:noFill/>
          <a:ln w="9525">
            <a:noFill/>
            <a:miter lim="800000"/>
            <a:headEnd/>
            <a:tailEnd/>
          </a:ln>
        </p:spPr>
        <p:txBody>
          <a:bodyPr wrap="none">
            <a:spAutoFit/>
          </a:bodyPr>
          <a:lstStyle/>
          <a:p>
            <a:r>
              <a:rPr lang="en-US" i="1">
                <a:latin typeface="Times New Roman" pitchFamily="18" charset="0"/>
              </a:rPr>
              <a:t>n</a:t>
            </a:r>
          </a:p>
        </p:txBody>
      </p:sp>
      <p:sp>
        <p:nvSpPr>
          <p:cNvPr id="7"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2.3.2</a:t>
            </a:r>
            <a:endParaRPr lang="en-CA" dirty="0"/>
          </a:p>
        </p:txBody>
      </p:sp>
      <p:pic>
        <p:nvPicPr>
          <p:cNvPr id="171011" name="Picture 3"/>
          <p:cNvPicPr>
            <a:picLocks noChangeAspect="1" noChangeArrowheads="1"/>
          </p:cNvPicPr>
          <p:nvPr/>
        </p:nvPicPr>
        <p:blipFill>
          <a:blip r:embed="rId3" cstate="print"/>
          <a:srcRect/>
          <a:stretch>
            <a:fillRect/>
          </a:stretch>
        </p:blipFill>
        <p:spPr bwMode="auto">
          <a:xfrm>
            <a:off x="4716016" y="2492896"/>
            <a:ext cx="384810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latin typeface="Arial" charset="0"/>
                <a:cs typeface="Arial" charset="0"/>
              </a:rPr>
              <a:t>Asymptotic Analysis</a:t>
            </a:r>
          </a:p>
        </p:txBody>
      </p:sp>
      <p:sp>
        <p:nvSpPr>
          <p:cNvPr id="23555" name="Rectangle 3"/>
          <p:cNvSpPr>
            <a:spLocks noGrp="1" noChangeArrowheads="1"/>
          </p:cNvSpPr>
          <p:nvPr>
            <p:ph type="body" idx="1"/>
          </p:nvPr>
        </p:nvSpPr>
        <p:spPr/>
        <p:txBody>
          <a:bodyPr/>
          <a:lstStyle/>
          <a:p>
            <a:pPr>
              <a:buFont typeface="Arial" charset="0"/>
              <a:buNone/>
            </a:pPr>
            <a:r>
              <a:rPr lang="en-US" smtClean="0">
                <a:latin typeface="Arial" charset="0"/>
                <a:cs typeface="Arial" charset="0"/>
              </a:rPr>
              <a:t>	Given an algorithm:</a:t>
            </a:r>
          </a:p>
          <a:p>
            <a:pPr lvl="1"/>
            <a:r>
              <a:rPr lang="en-US" smtClean="0">
                <a:latin typeface="Arial" charset="0"/>
                <a:cs typeface="Arial" charset="0"/>
              </a:rPr>
              <a:t>We need to be able to describe these values mathematically</a:t>
            </a:r>
          </a:p>
          <a:p>
            <a:pPr lvl="1"/>
            <a:r>
              <a:rPr lang="en-US" smtClean="0">
                <a:latin typeface="Arial" charset="0"/>
                <a:cs typeface="Arial" charset="0"/>
              </a:rPr>
              <a:t>We need a systematic means of using the description of the algorithm together with the properties of an associated data structure</a:t>
            </a:r>
          </a:p>
          <a:p>
            <a:pPr lvl="1"/>
            <a:r>
              <a:rPr lang="en-US" smtClean="0">
                <a:latin typeface="Arial" charset="0"/>
                <a:cs typeface="Arial" charset="0"/>
              </a:rPr>
              <a:t>We need to do this in a machine-independent way</a:t>
            </a:r>
          </a:p>
          <a:p>
            <a:pPr>
              <a:buFont typeface="Arial" charset="0"/>
              <a:buNone/>
            </a:pPr>
            <a:endParaRPr lang="en-US" smtClean="0">
              <a:latin typeface="Arial" charset="0"/>
              <a:cs typeface="Arial" charset="0"/>
            </a:endParaRPr>
          </a:p>
          <a:p>
            <a:pPr>
              <a:buFont typeface="Arial" charset="0"/>
              <a:buNone/>
            </a:pPr>
            <a:r>
              <a:rPr lang="en-US" smtClean="0">
                <a:latin typeface="Arial" charset="0"/>
                <a:cs typeface="Arial" charset="0"/>
              </a:rPr>
              <a:t>	For this, we need Landau symbols and the associated asymptotic analysis</a:t>
            </a:r>
          </a:p>
        </p:txBody>
      </p:sp>
      <p:sp>
        <p:nvSpPr>
          <p:cNvPr id="6" name="TextBox 5"/>
          <p:cNvSpPr txBox="1">
            <a:spLocks noChangeArrowheads="1"/>
          </p:cNvSpPr>
          <p:nvPr/>
        </p:nvSpPr>
        <p:spPr bwMode="auto">
          <a:xfrm>
            <a:off x="179388" y="692696"/>
            <a:ext cx="697627" cy="369332"/>
          </a:xfrm>
          <a:prstGeom prst="rect">
            <a:avLst/>
          </a:prstGeom>
          <a:noFill/>
          <a:ln w="9525">
            <a:noFill/>
            <a:miter lim="800000"/>
            <a:headEnd/>
            <a:tailEnd/>
          </a:ln>
        </p:spPr>
        <p:txBody>
          <a:bodyPr wrap="none">
            <a:spAutoFit/>
          </a:bodyPr>
          <a:lstStyle/>
          <a:p>
            <a:r>
              <a:rPr lang="en-CA" dirty="0" smtClean="0"/>
              <a:t>2.3.3</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35C851FC52D24495D3EF0F82C296CE" ma:contentTypeVersion="" ma:contentTypeDescription="Create a new document." ma:contentTypeScope="" ma:versionID="0f33d12874ba270e62c08159800080f5">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88CA56-1D0A-4048-AFA2-FE7EAA680D8A}"/>
</file>

<file path=customXml/itemProps2.xml><?xml version="1.0" encoding="utf-8"?>
<ds:datastoreItem xmlns:ds="http://schemas.openxmlformats.org/officeDocument/2006/customXml" ds:itemID="{6B1AE794-95CF-4EE1-A433-B4E3BD762BD5}"/>
</file>

<file path=customXml/itemProps3.xml><?xml version="1.0" encoding="utf-8"?>
<ds:datastoreItem xmlns:ds="http://schemas.openxmlformats.org/officeDocument/2006/customXml" ds:itemID="{9E0FF555-77B9-454F-9451-007EC46E798E}"/>
</file>

<file path=docProps/app.xml><?xml version="1.0" encoding="utf-8"?>
<Properties xmlns="http://schemas.openxmlformats.org/officeDocument/2006/extended-properties" xmlns:vt="http://schemas.openxmlformats.org/officeDocument/2006/docPropsVTypes">
  <Template/>
  <TotalTime>16835</TotalTime>
  <Words>240</Words>
  <Application>Microsoft Office PowerPoint</Application>
  <PresentationFormat>On-screen Show (4:3)</PresentationFormat>
  <Paragraphs>435</Paragraphs>
  <Slides>52</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Custom Design</vt:lpstr>
      <vt:lpstr>Equation</vt:lpstr>
      <vt:lpstr>PowerPoint Presentation</vt:lpstr>
      <vt:lpstr>Outline</vt:lpstr>
      <vt:lpstr>Background</vt:lpstr>
      <vt:lpstr>Asymptotic Analysis</vt:lpstr>
      <vt:lpstr>Maximum Value</vt:lpstr>
      <vt:lpstr>Maximum Value</vt:lpstr>
      <vt:lpstr>Maximum Value</vt:lpstr>
      <vt:lpstr>Linear and binary search</vt:lpstr>
      <vt:lpstr>Asymptotic Analysis</vt:lpstr>
      <vt:lpstr>Quadratic Growth</vt:lpstr>
      <vt:lpstr>Quadratic Growth</vt:lpstr>
      <vt:lpstr>Quadratic Growth</vt:lpstr>
      <vt:lpstr>Polynomial Growth</vt:lpstr>
      <vt:lpstr>Polynomial Growth</vt:lpstr>
      <vt:lpstr>Polynomial Growth</vt:lpstr>
      <vt:lpstr>Examples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Counting Instructions</vt:lpstr>
      <vt:lpstr>Landau Symbols</vt:lpstr>
      <vt:lpstr>Landau Symbols</vt:lpstr>
      <vt:lpstr>Landau Symbols</vt:lpstr>
      <vt:lpstr>Landau Symbols</vt:lpstr>
      <vt:lpstr>Landau Symbols</vt:lpstr>
      <vt:lpstr>Landau Symbols</vt:lpstr>
      <vt:lpstr>Landau Symbols</vt:lpstr>
      <vt:lpstr>Asymptotic Analysis</vt:lpstr>
      <vt:lpstr>Landau Symbols</vt:lpstr>
      <vt:lpstr>Landau Symbols</vt:lpstr>
      <vt:lpstr>Landau Symbols</vt:lpstr>
      <vt:lpstr>Big-Q as an Equivalence Relation</vt:lpstr>
      <vt:lpstr>Big-Q as an Equivalence Relation</vt:lpstr>
      <vt:lpstr>Big-Q as an Equivalence Relation</vt:lpstr>
      <vt:lpstr>Big-Q as an Equivalence Relation</vt:lpstr>
      <vt:lpstr>Logarithms and Exponentials</vt:lpstr>
      <vt:lpstr>Logarithms and Exponentials</vt:lpstr>
      <vt:lpstr>Little-o as a Weak Ordering</vt:lpstr>
      <vt:lpstr>Little-o as a Weak Ordering</vt:lpstr>
      <vt:lpstr>Little-o as a Weak Ordering</vt:lpstr>
      <vt:lpstr>Little-o as a Weak Ordering</vt:lpstr>
      <vt:lpstr>Algorithms Analysis</vt:lpstr>
      <vt:lpstr>Algorithm Analysis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1285</cp:revision>
  <dcterms:created xsi:type="dcterms:W3CDTF">2009-09-11T23:00:44Z</dcterms:created>
  <dcterms:modified xsi:type="dcterms:W3CDTF">2014-01-13T20:23:24Z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0x010100D735C851FC52D24495D3EF0F82C296CE</vt:lpwstr>
  </property>
</Properties>
</file>