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70" r:id="rId8"/>
    <p:sldId id="261" r:id="rId9"/>
    <p:sldId id="262" r:id="rId10"/>
    <p:sldId id="263" r:id="rId11"/>
    <p:sldId id="264" r:id="rId12"/>
    <p:sldId id="272" r:id="rId13"/>
    <p:sldId id="273" r:id="rId14"/>
    <p:sldId id="265" r:id="rId15"/>
    <p:sldId id="266" r:id="rId16"/>
    <p:sldId id="267" r:id="rId17"/>
    <p:sldId id="268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A31F-6D93-4B3E-9F98-89B5A765023E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72BF-669B-4C75-A20D-B517681B6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227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A31F-6D93-4B3E-9F98-89B5A765023E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72BF-669B-4C75-A20D-B517681B6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69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A31F-6D93-4B3E-9F98-89B5A765023E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72BF-669B-4C75-A20D-B517681B6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822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A31F-6D93-4B3E-9F98-89B5A765023E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72BF-669B-4C75-A20D-B517681B6B5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088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A31F-6D93-4B3E-9F98-89B5A765023E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72BF-669B-4C75-A20D-B517681B6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848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A31F-6D93-4B3E-9F98-89B5A765023E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72BF-669B-4C75-A20D-B517681B6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29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A31F-6D93-4B3E-9F98-89B5A765023E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72BF-669B-4C75-A20D-B517681B6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774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A31F-6D93-4B3E-9F98-89B5A765023E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72BF-669B-4C75-A20D-B517681B6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403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A31F-6D93-4B3E-9F98-89B5A765023E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72BF-669B-4C75-A20D-B517681B6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0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A31F-6D93-4B3E-9F98-89B5A765023E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72BF-669B-4C75-A20D-B517681B6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6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A31F-6D93-4B3E-9F98-89B5A765023E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72BF-669B-4C75-A20D-B517681B6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7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A31F-6D93-4B3E-9F98-89B5A765023E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72BF-669B-4C75-A20D-B517681B6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78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A31F-6D93-4B3E-9F98-89B5A765023E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72BF-669B-4C75-A20D-B517681B6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93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A31F-6D93-4B3E-9F98-89B5A765023E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72BF-669B-4C75-A20D-B517681B6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A31F-6D93-4B3E-9F98-89B5A765023E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72BF-669B-4C75-A20D-B517681B6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742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A31F-6D93-4B3E-9F98-89B5A765023E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72BF-669B-4C75-A20D-B517681B6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3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EA31F-6D93-4B3E-9F98-89B5A765023E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672BF-669B-4C75-A20D-B517681B6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12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67EA31F-6D93-4B3E-9F98-89B5A765023E}" type="datetimeFigureOut">
              <a:rPr lang="en-US" smtClean="0"/>
              <a:t>12/28/2022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672BF-669B-4C75-A20D-B517681B6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41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  <p:sldLayoutId id="21474838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AF1B89-11F8-14E1-E59B-77532C772F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/>
              <a:t>Goals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7DAC0A-2B4E-DB3C-E2B2-F4469BB815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Prof. Dr. Zeki bayram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95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A5FF1-5989-0AFD-763F-2D4C2C56D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9404723" cy="1400530"/>
          </a:xfrm>
        </p:spPr>
        <p:txBody>
          <a:bodyPr/>
          <a:lstStyle/>
          <a:p>
            <a:r>
              <a:rPr lang="tr-TR" dirty="0"/>
              <a:t>Facilities</a:t>
            </a:r>
            <a:r>
              <a:rPr lang="en-US" dirty="0"/>
              <a:t> – robotics lab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EFE15-C4F9-77D3-022B-A617490A6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Establishment of a robotics lab, possibly through outside sponsorship, that will </a:t>
            </a:r>
          </a:p>
          <a:p>
            <a:pPr lvl="1"/>
            <a:r>
              <a:rPr lang="en-US" sz="3000" dirty="0"/>
              <a:t>serve as a focal point of departmental research</a:t>
            </a:r>
          </a:p>
          <a:p>
            <a:pPr lvl="1"/>
            <a:r>
              <a:rPr lang="en-US" sz="3000" dirty="0"/>
              <a:t>provide opportunities for faculty members, graduate students as well as qualified undergraduate students to do practical research, participate in robotics competitions and publish results</a:t>
            </a:r>
          </a:p>
        </p:txBody>
      </p:sp>
    </p:spTree>
    <p:extLst>
      <p:ext uri="{BB962C8B-B14F-4D97-AF65-F5344CB8AC3E}">
        <p14:creationId xmlns:p14="http://schemas.microsoft.com/office/powerpoint/2010/main" val="3399105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A5FF1-5989-0AFD-763F-2D4C2C56D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9404723" cy="1400530"/>
          </a:xfrm>
        </p:spPr>
        <p:txBody>
          <a:bodyPr/>
          <a:lstStyle/>
          <a:p>
            <a:r>
              <a:rPr lang="tr-TR" dirty="0"/>
              <a:t>Facilities</a:t>
            </a:r>
            <a:r>
              <a:rPr lang="en-US" dirty="0"/>
              <a:t> – robotics lab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EFE15-C4F9-77D3-022B-A617490A6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tr-TR" sz="3000" dirty="0" err="1"/>
              <a:t>increase</a:t>
            </a:r>
            <a:r>
              <a:rPr lang="tr-TR" sz="3000" dirty="0"/>
              <a:t> </a:t>
            </a:r>
            <a:r>
              <a:rPr lang="tr-TR" sz="3000" dirty="0" err="1"/>
              <a:t>cooperation</a:t>
            </a:r>
            <a:r>
              <a:rPr lang="tr-TR" sz="3000" dirty="0"/>
              <a:t> </a:t>
            </a:r>
            <a:r>
              <a:rPr lang="tr-TR" sz="3000" dirty="0" err="1"/>
              <a:t>among</a:t>
            </a:r>
            <a:r>
              <a:rPr lang="tr-TR" sz="3000" dirty="0"/>
              <a:t> </a:t>
            </a:r>
            <a:r>
              <a:rPr lang="tr-TR" sz="3000" dirty="0" err="1"/>
              <a:t>faculty</a:t>
            </a:r>
            <a:r>
              <a:rPr lang="tr-TR" sz="3000" dirty="0"/>
              <a:t> </a:t>
            </a:r>
            <a:r>
              <a:rPr lang="tr-TR" sz="3000" dirty="0" err="1"/>
              <a:t>members</a:t>
            </a:r>
            <a:endParaRPr lang="tr-TR" sz="3000" dirty="0"/>
          </a:p>
          <a:p>
            <a:pPr lvl="1"/>
            <a:r>
              <a:rPr lang="en-US" sz="3000" dirty="0"/>
              <a:t>contribute to the department’s visibility and recruitment of competent students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340099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A5FF1-5989-0AFD-763F-2D4C2C56D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9404723" cy="1400530"/>
          </a:xfrm>
        </p:spPr>
        <p:txBody>
          <a:bodyPr/>
          <a:lstStyle/>
          <a:p>
            <a:r>
              <a:rPr lang="tr-TR" dirty="0"/>
              <a:t>Facilities</a:t>
            </a:r>
            <a:r>
              <a:rPr lang="en-US" dirty="0"/>
              <a:t> – departmental 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EFE15-C4F9-77D3-022B-A617490A6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3000" dirty="0"/>
              <a:t>Making departmental library more functional </a:t>
            </a:r>
          </a:p>
          <a:p>
            <a:pPr lvl="2"/>
            <a:r>
              <a:rPr lang="en-US" sz="2800" dirty="0"/>
              <a:t>Donated books</a:t>
            </a:r>
          </a:p>
          <a:p>
            <a:pPr lvl="2"/>
            <a:r>
              <a:rPr lang="en-US" sz="2800" dirty="0"/>
              <a:t>Borrowing of books by students</a:t>
            </a:r>
          </a:p>
          <a:p>
            <a:pPr lvl="2"/>
            <a:r>
              <a:rPr lang="en-US" sz="2800" dirty="0"/>
              <a:t>TV with Internet connection</a:t>
            </a:r>
          </a:p>
          <a:p>
            <a:pPr lvl="2"/>
            <a:endParaRPr lang="en-US" sz="2800" dirty="0"/>
          </a:p>
          <a:p>
            <a:pPr lvl="2"/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77584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A5FF1-5989-0AFD-763F-2D4C2C56D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9404723" cy="1400530"/>
          </a:xfrm>
        </p:spPr>
        <p:txBody>
          <a:bodyPr/>
          <a:lstStyle/>
          <a:p>
            <a:r>
              <a:rPr lang="tr-TR" dirty="0"/>
              <a:t>Facilities</a:t>
            </a:r>
            <a:r>
              <a:rPr lang="en-US" dirty="0"/>
              <a:t> – lab after 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EFE15-C4F9-77D3-022B-A617490A6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3000" dirty="0"/>
              <a:t>Keeping one lab open to students until 11pm with assistant supervision</a:t>
            </a:r>
          </a:p>
          <a:p>
            <a:pPr lvl="2"/>
            <a:endParaRPr lang="en-US" sz="2800" dirty="0"/>
          </a:p>
          <a:p>
            <a:pPr lvl="2"/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850621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A5FF1-5989-0AFD-763F-2D4C2C56D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9404723" cy="1400530"/>
          </a:xfrm>
        </p:spPr>
        <p:txBody>
          <a:bodyPr/>
          <a:lstStyle/>
          <a:p>
            <a:r>
              <a:rPr lang="tr-TR" dirty="0" err="1"/>
              <a:t>Curricula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EFE15-C4F9-77D3-022B-A617490A6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3000" dirty="0"/>
              <a:t>Keeping our curricula up to date and in line with ACM and IEEE curricula</a:t>
            </a:r>
          </a:p>
          <a:p>
            <a:pPr lvl="1"/>
            <a:r>
              <a:rPr lang="en-US" sz="3000" dirty="0"/>
              <a:t>Encouraging faculty members to define/teach new elective and graduate level courses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4040542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A5FF1-5989-0AFD-763F-2D4C2C56D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9404723" cy="1400530"/>
          </a:xfrm>
        </p:spPr>
        <p:txBody>
          <a:bodyPr/>
          <a:lstStyle/>
          <a:p>
            <a:r>
              <a:rPr lang="tr-TR" dirty="0" err="1"/>
              <a:t>Strengthening</a:t>
            </a:r>
            <a:r>
              <a:rPr lang="tr-TR" dirty="0"/>
              <a:t> </a:t>
            </a:r>
            <a:r>
              <a:rPr lang="tr-TR" dirty="0" err="1"/>
              <a:t>our</a:t>
            </a:r>
            <a:r>
              <a:rPr lang="tr-TR" dirty="0"/>
              <a:t> </a:t>
            </a:r>
            <a:r>
              <a:rPr lang="tr-TR" dirty="0" err="1"/>
              <a:t>programs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EFE15-C4F9-77D3-022B-A617490A6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tr-TR" sz="3000" dirty="0" err="1"/>
              <a:t>Continuing</a:t>
            </a:r>
            <a:r>
              <a:rPr lang="tr-TR" sz="3000" dirty="0"/>
              <a:t> </a:t>
            </a:r>
            <a:r>
              <a:rPr lang="tr-TR" sz="3000" dirty="0" err="1"/>
              <a:t>the</a:t>
            </a:r>
            <a:r>
              <a:rPr lang="tr-TR" sz="3000" dirty="0"/>
              <a:t> </a:t>
            </a:r>
            <a:r>
              <a:rPr lang="tr-TR" sz="3000" dirty="0" err="1"/>
              <a:t>effort</a:t>
            </a:r>
            <a:r>
              <a:rPr lang="tr-TR" sz="3000" dirty="0"/>
              <a:t> </a:t>
            </a:r>
            <a:r>
              <a:rPr lang="tr-TR" sz="3000" dirty="0" err="1"/>
              <a:t>to</a:t>
            </a:r>
            <a:r>
              <a:rPr lang="tr-TR" sz="3000" dirty="0"/>
              <a:t> </a:t>
            </a:r>
            <a:r>
              <a:rPr lang="tr-TR" sz="3000" dirty="0" err="1"/>
              <a:t>hire</a:t>
            </a:r>
            <a:r>
              <a:rPr lang="tr-TR" sz="3000" dirty="0"/>
              <a:t> </a:t>
            </a:r>
            <a:r>
              <a:rPr lang="tr-TR" sz="3000" dirty="0" err="1"/>
              <a:t>new</a:t>
            </a:r>
            <a:r>
              <a:rPr lang="tr-TR" sz="3000" dirty="0"/>
              <a:t> </a:t>
            </a:r>
            <a:r>
              <a:rPr lang="tr-TR" sz="3000" dirty="0" err="1"/>
              <a:t>faculty</a:t>
            </a:r>
            <a:r>
              <a:rPr lang="tr-TR" sz="3000" dirty="0"/>
              <a:t> </a:t>
            </a:r>
            <a:r>
              <a:rPr lang="tr-TR" sz="3000" dirty="0" err="1"/>
              <a:t>members</a:t>
            </a:r>
            <a:r>
              <a:rPr lang="tr-TR" sz="3000" dirty="0"/>
              <a:t> </a:t>
            </a:r>
            <a:r>
              <a:rPr lang="tr-TR" sz="3000" dirty="0" err="1"/>
              <a:t>who</a:t>
            </a:r>
            <a:r>
              <a:rPr lang="tr-TR" sz="3000" dirty="0"/>
              <a:t> </a:t>
            </a:r>
            <a:r>
              <a:rPr lang="tr-TR" sz="3000" dirty="0" err="1"/>
              <a:t>will</a:t>
            </a:r>
            <a:r>
              <a:rPr lang="tr-TR" sz="3000" dirty="0"/>
              <a:t> </a:t>
            </a:r>
            <a:r>
              <a:rPr lang="tr-TR" sz="3000" dirty="0" err="1"/>
              <a:t>strengthen</a:t>
            </a:r>
            <a:r>
              <a:rPr lang="tr-TR" sz="3000" dirty="0"/>
              <a:t> </a:t>
            </a:r>
            <a:r>
              <a:rPr lang="tr-TR" sz="3000" dirty="0" err="1"/>
              <a:t>critical</a:t>
            </a:r>
            <a:r>
              <a:rPr lang="tr-TR" sz="3000" dirty="0"/>
              <a:t> </a:t>
            </a:r>
            <a:r>
              <a:rPr lang="tr-TR" sz="3000" dirty="0" err="1"/>
              <a:t>areas</a:t>
            </a:r>
            <a:r>
              <a:rPr lang="tr-TR" sz="3000" dirty="0"/>
              <a:t> of </a:t>
            </a:r>
            <a:r>
              <a:rPr lang="tr-TR" sz="3000" dirty="0" err="1"/>
              <a:t>our</a:t>
            </a:r>
            <a:r>
              <a:rPr lang="tr-TR" sz="3000" dirty="0"/>
              <a:t> </a:t>
            </a:r>
            <a:r>
              <a:rPr lang="tr-TR" sz="3000" dirty="0" err="1"/>
              <a:t>programs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130689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A5FF1-5989-0AFD-763F-2D4C2C56D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9404723" cy="1400530"/>
          </a:xfrm>
        </p:spPr>
        <p:txBody>
          <a:bodyPr/>
          <a:lstStyle/>
          <a:p>
            <a:r>
              <a:rPr lang="tr-TR" dirty="0"/>
              <a:t>ABET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EFE15-C4F9-77D3-022B-A617490A6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en-US" sz="3000" dirty="0"/>
              <a:t>Continuing our very effective ABET processes which led to both our programs having successful reviews by the program evaluators in 2022, but still improving them in certain aspects</a:t>
            </a:r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4160542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A5FF1-5989-0AFD-763F-2D4C2C56D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9404723" cy="1400530"/>
          </a:xfrm>
        </p:spPr>
        <p:txBody>
          <a:bodyPr/>
          <a:lstStyle/>
          <a:p>
            <a:r>
              <a:rPr lang="tr-TR" dirty="0" err="1"/>
              <a:t>Promotion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department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EFE15-C4F9-77D3-022B-A617490A6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tr-TR" sz="3000" dirty="0" err="1"/>
              <a:t>Improvements</a:t>
            </a:r>
            <a:r>
              <a:rPr lang="tr-TR" sz="3000" dirty="0"/>
              <a:t> in </a:t>
            </a:r>
            <a:r>
              <a:rPr lang="tr-TR" sz="3000" dirty="0" err="1"/>
              <a:t>our</a:t>
            </a:r>
            <a:r>
              <a:rPr lang="tr-TR" sz="3000" dirty="0"/>
              <a:t> </a:t>
            </a:r>
            <a:r>
              <a:rPr lang="tr-TR" sz="3000" dirty="0" err="1"/>
              <a:t>departmental</a:t>
            </a:r>
            <a:r>
              <a:rPr lang="tr-TR" sz="3000" dirty="0"/>
              <a:t> web site (</a:t>
            </a:r>
            <a:r>
              <a:rPr lang="tr-TR" sz="3000" dirty="0" err="1"/>
              <a:t>e.g</a:t>
            </a:r>
            <a:r>
              <a:rPr lang="tr-TR" sz="3000" dirty="0"/>
              <a:t> </a:t>
            </a:r>
            <a:r>
              <a:rPr lang="tr-TR" sz="3000" dirty="0" err="1"/>
              <a:t>separate</a:t>
            </a:r>
            <a:r>
              <a:rPr lang="tr-TR" sz="3000" dirty="0"/>
              <a:t> </a:t>
            </a:r>
            <a:r>
              <a:rPr lang="tr-TR" sz="3000" dirty="0" err="1"/>
              <a:t>pages</a:t>
            </a:r>
            <a:r>
              <a:rPr lang="tr-TR" sz="3000" dirty="0"/>
              <a:t> </a:t>
            </a:r>
            <a:r>
              <a:rPr lang="tr-TR" sz="3000" dirty="0" err="1"/>
              <a:t>for</a:t>
            </a:r>
            <a:r>
              <a:rPr lang="tr-TR" sz="3000" dirty="0"/>
              <a:t> </a:t>
            </a:r>
            <a:r>
              <a:rPr lang="tr-TR" sz="3000" dirty="0" err="1"/>
              <a:t>cooperation</a:t>
            </a:r>
            <a:r>
              <a:rPr lang="tr-TR" sz="3000" dirty="0"/>
              <a:t> </a:t>
            </a:r>
            <a:r>
              <a:rPr lang="tr-TR" sz="3000" dirty="0" err="1"/>
              <a:t>with</a:t>
            </a:r>
            <a:r>
              <a:rPr lang="tr-TR" sz="3000" dirty="0"/>
              <a:t> </a:t>
            </a:r>
            <a:r>
              <a:rPr lang="tr-TR" sz="3000" dirty="0" err="1"/>
              <a:t>other</a:t>
            </a:r>
            <a:r>
              <a:rPr lang="tr-TR" sz="3000" dirty="0"/>
              <a:t> </a:t>
            </a:r>
            <a:r>
              <a:rPr lang="tr-TR" sz="3000" dirty="0" err="1"/>
              <a:t>universities</a:t>
            </a:r>
            <a:r>
              <a:rPr lang="tr-TR" sz="3000" dirty="0"/>
              <a:t> </a:t>
            </a:r>
            <a:r>
              <a:rPr lang="tr-TR" sz="3000" dirty="0" err="1"/>
              <a:t>etc</a:t>
            </a:r>
            <a:r>
              <a:rPr lang="tr-TR" sz="3000" dirty="0"/>
              <a:t>.)</a:t>
            </a:r>
          </a:p>
          <a:p>
            <a:pPr lvl="1"/>
            <a:r>
              <a:rPr lang="tr-TR" sz="3000" dirty="0"/>
              <a:t>Youtube </a:t>
            </a:r>
            <a:r>
              <a:rPr lang="tr-TR" sz="3000" dirty="0" err="1"/>
              <a:t>channel</a:t>
            </a:r>
            <a:r>
              <a:rPr lang="tr-TR" sz="3000" dirty="0"/>
              <a:t> </a:t>
            </a:r>
            <a:r>
              <a:rPr lang="tr-TR" sz="3000" dirty="0" err="1"/>
              <a:t>for</a:t>
            </a:r>
            <a:r>
              <a:rPr lang="tr-TR" sz="3000" dirty="0"/>
              <a:t> </a:t>
            </a:r>
            <a:r>
              <a:rPr lang="tr-TR" sz="3000" dirty="0" err="1"/>
              <a:t>the</a:t>
            </a:r>
            <a:r>
              <a:rPr lang="tr-TR" sz="3000" dirty="0"/>
              <a:t> </a:t>
            </a:r>
            <a:r>
              <a:rPr lang="tr-TR" sz="3000" dirty="0" err="1"/>
              <a:t>department</a:t>
            </a:r>
            <a:endParaRPr lang="tr-TR" sz="3000" dirty="0"/>
          </a:p>
          <a:p>
            <a:pPr lvl="1"/>
            <a:endParaRPr lang="tr-TR" sz="3000" dirty="0"/>
          </a:p>
          <a:p>
            <a:pPr lvl="1"/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2944250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A5FF1-5989-0AFD-763F-2D4C2C56D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9404723" cy="1400530"/>
          </a:xfrm>
        </p:spPr>
        <p:txBody>
          <a:bodyPr/>
          <a:lstStyle/>
          <a:p>
            <a:r>
              <a:rPr lang="tr-TR" dirty="0" err="1"/>
              <a:t>Thanks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listening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EFE15-C4F9-77D3-022B-A617490A6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tr-TR" sz="3000" dirty="0" err="1"/>
              <a:t>Questions</a:t>
            </a:r>
            <a:r>
              <a:rPr lang="tr-TR" sz="3000" dirty="0"/>
              <a:t>?</a:t>
            </a:r>
          </a:p>
          <a:p>
            <a:pPr lvl="1"/>
            <a:endParaRPr lang="tr-TR" sz="3000" dirty="0"/>
          </a:p>
          <a:p>
            <a:pPr lvl="1"/>
            <a:endParaRPr lang="tr-TR" sz="3000" dirty="0"/>
          </a:p>
        </p:txBody>
      </p:sp>
    </p:spTree>
    <p:extLst>
      <p:ext uri="{BB962C8B-B14F-4D97-AF65-F5344CB8AC3E}">
        <p14:creationId xmlns:p14="http://schemas.microsoft.com/office/powerpoint/2010/main" val="3873122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78738-AF01-9452-3214-70B2912B6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Student</a:t>
            </a:r>
            <a:r>
              <a:rPr lang="tr-TR" dirty="0"/>
              <a:t> </a:t>
            </a:r>
            <a:r>
              <a:rPr lang="tr-TR" dirty="0" err="1"/>
              <a:t>satisfaction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34F41-72AF-831F-7FB9-8E66D9337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Using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Teams</a:t>
            </a:r>
            <a:r>
              <a:rPr lang="tr-TR" sz="2800" dirty="0"/>
              <a:t> platform </a:t>
            </a:r>
            <a:r>
              <a:rPr lang="tr-TR" sz="2800" dirty="0" err="1"/>
              <a:t>for</a:t>
            </a:r>
            <a:r>
              <a:rPr lang="tr-TR" sz="2800" dirty="0"/>
              <a:t> </a:t>
            </a:r>
            <a:r>
              <a:rPr lang="en-US" sz="2800" dirty="0"/>
              <a:t>effective communication with students</a:t>
            </a:r>
          </a:p>
          <a:p>
            <a:r>
              <a:rPr lang="tr-TR" sz="2800" dirty="0" err="1"/>
              <a:t>Cultivating</a:t>
            </a:r>
            <a:r>
              <a:rPr lang="tr-TR" sz="2800" dirty="0"/>
              <a:t> </a:t>
            </a:r>
            <a:r>
              <a:rPr lang="en-US" sz="2800" dirty="0"/>
              <a:t>an improved sense of belonging by </a:t>
            </a:r>
            <a:r>
              <a:rPr lang="tr-TR" sz="2800" dirty="0" err="1"/>
              <a:t>encourging</a:t>
            </a:r>
            <a:r>
              <a:rPr lang="tr-TR" sz="2800" dirty="0"/>
              <a:t> </a:t>
            </a:r>
            <a:r>
              <a:rPr lang="en-US" sz="2800" dirty="0"/>
              <a:t>increased student participation in extra-curricular activities that will be organized regularly and more frequently</a:t>
            </a:r>
            <a:endParaRPr lang="tr-TR" sz="2800" dirty="0"/>
          </a:p>
          <a:p>
            <a:pPr lvl="1"/>
            <a:endParaRPr lang="tr-TR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264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78738-AF01-9452-3214-70B2912B6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Student</a:t>
            </a:r>
            <a:r>
              <a:rPr lang="tr-TR" dirty="0"/>
              <a:t> </a:t>
            </a:r>
            <a:r>
              <a:rPr lang="tr-TR" dirty="0" err="1"/>
              <a:t>satisfaction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34F41-72AF-831F-7FB9-8E66D9337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Improved</a:t>
            </a:r>
            <a:r>
              <a:rPr lang="tr-TR" sz="2800" dirty="0"/>
              <a:t> </a:t>
            </a:r>
            <a:r>
              <a:rPr lang="tr-TR" sz="2800" dirty="0" err="1"/>
              <a:t>advising</a:t>
            </a:r>
            <a:r>
              <a:rPr lang="tr-TR" sz="2800" dirty="0"/>
              <a:t> </a:t>
            </a:r>
            <a:r>
              <a:rPr lang="tr-TR" sz="2800" dirty="0" err="1"/>
              <a:t>services</a:t>
            </a:r>
            <a:r>
              <a:rPr lang="tr-TR" sz="2800" dirty="0"/>
              <a:t>, </a:t>
            </a:r>
            <a:r>
              <a:rPr lang="tr-TR" sz="2800" dirty="0" err="1"/>
              <a:t>again</a:t>
            </a:r>
            <a:r>
              <a:rPr lang="tr-TR" sz="2800" dirty="0"/>
              <a:t> </a:t>
            </a:r>
            <a:r>
              <a:rPr lang="tr-TR" sz="2800" dirty="0" err="1"/>
              <a:t>using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Teams</a:t>
            </a:r>
            <a:r>
              <a:rPr lang="tr-TR" sz="2800" dirty="0"/>
              <a:t> platform (</a:t>
            </a:r>
            <a:r>
              <a:rPr lang="tr-TR" sz="2800" dirty="0" err="1"/>
              <a:t>advisors</a:t>
            </a:r>
            <a:r>
              <a:rPr lang="tr-TR" sz="2800" dirty="0"/>
              <a:t> </a:t>
            </a:r>
            <a:r>
              <a:rPr lang="tr-TR" sz="2800" dirty="0" err="1"/>
              <a:t>will</a:t>
            </a:r>
            <a:r>
              <a:rPr lang="tr-TR" sz="2800" dirty="0"/>
              <a:t> </a:t>
            </a:r>
            <a:r>
              <a:rPr lang="tr-TR" sz="2800" dirty="0" err="1"/>
              <a:t>get</a:t>
            </a:r>
            <a:r>
              <a:rPr lang="tr-TR" sz="2800" dirty="0"/>
              <a:t> </a:t>
            </a:r>
            <a:r>
              <a:rPr lang="tr-TR" sz="2800" dirty="0" err="1"/>
              <a:t>groups</a:t>
            </a:r>
            <a:r>
              <a:rPr lang="tr-TR" sz="2800" dirty="0"/>
              <a:t> </a:t>
            </a:r>
            <a:r>
              <a:rPr lang="tr-TR" sz="2800" dirty="0" err="1"/>
              <a:t>created</a:t>
            </a:r>
            <a:r>
              <a:rPr lang="tr-TR" sz="2800" dirty="0"/>
              <a:t> </a:t>
            </a:r>
            <a:r>
              <a:rPr lang="tr-TR" sz="2800" dirty="0" err="1"/>
              <a:t>for</a:t>
            </a:r>
            <a:r>
              <a:rPr lang="tr-TR" sz="2800" dirty="0"/>
              <a:t> </a:t>
            </a:r>
            <a:r>
              <a:rPr lang="tr-TR" sz="2800" dirty="0" err="1"/>
              <a:t>them</a:t>
            </a:r>
            <a:r>
              <a:rPr lang="tr-TR" sz="2800" dirty="0"/>
              <a:t> </a:t>
            </a:r>
            <a:r>
              <a:rPr lang="tr-TR" sz="2800" dirty="0" err="1"/>
              <a:t>with</a:t>
            </a:r>
            <a:r>
              <a:rPr lang="tr-TR" sz="2800" dirty="0"/>
              <a:t> </a:t>
            </a:r>
            <a:r>
              <a:rPr lang="tr-TR" sz="2800" dirty="0" err="1"/>
              <a:t>current</a:t>
            </a:r>
            <a:r>
              <a:rPr lang="tr-TR" sz="2800" dirty="0"/>
              <a:t> </a:t>
            </a:r>
            <a:r>
              <a:rPr lang="tr-TR" sz="2800" dirty="0" err="1"/>
              <a:t>students</a:t>
            </a:r>
            <a:r>
              <a:rPr lang="tr-TR" sz="2800" dirty="0"/>
              <a:t> </a:t>
            </a:r>
            <a:r>
              <a:rPr lang="tr-TR" sz="2800" dirty="0" err="1"/>
              <a:t>added</a:t>
            </a:r>
            <a:r>
              <a:rPr lang="tr-TR" sz="2800" dirty="0"/>
              <a:t> </a:t>
            </a:r>
            <a:r>
              <a:rPr lang="tr-TR" sz="2800" dirty="0" err="1"/>
              <a:t>by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computer</a:t>
            </a:r>
            <a:r>
              <a:rPr lang="tr-TR" sz="2800" dirty="0"/>
              <a:t> </a:t>
            </a:r>
            <a:r>
              <a:rPr lang="tr-TR" sz="2800" dirty="0" err="1"/>
              <a:t>center</a:t>
            </a:r>
            <a:r>
              <a:rPr lang="tr-TR" sz="2800" dirty="0"/>
              <a:t>)</a:t>
            </a:r>
          </a:p>
          <a:p>
            <a:r>
              <a:rPr lang="en-US" sz="2800" dirty="0"/>
              <a:t>Reduced student dropout rate, and increased percentage of students who finish their programs on time through having a mentoring</a:t>
            </a:r>
            <a:r>
              <a:rPr lang="tr-TR" sz="2800" dirty="0"/>
              <a:t>/</a:t>
            </a:r>
            <a:r>
              <a:rPr lang="tr-TR" sz="2800" dirty="0" err="1"/>
              <a:t>tutoring</a:t>
            </a:r>
            <a:r>
              <a:rPr lang="en-US" sz="2800" dirty="0"/>
              <a:t> scheme organized and run by the department</a:t>
            </a:r>
            <a:r>
              <a:rPr lang="tr-TR" sz="2800" dirty="0"/>
              <a:t> (</a:t>
            </a:r>
            <a:r>
              <a:rPr lang="tr-TR" sz="2800" dirty="0" err="1"/>
              <a:t>students</a:t>
            </a:r>
            <a:r>
              <a:rPr lang="tr-TR" sz="2800" dirty="0"/>
              <a:t> </a:t>
            </a:r>
            <a:r>
              <a:rPr lang="tr-TR" sz="2800" dirty="0" err="1"/>
              <a:t>teaching</a:t>
            </a:r>
            <a:r>
              <a:rPr lang="tr-TR" sz="2800" dirty="0"/>
              <a:t> </a:t>
            </a:r>
            <a:r>
              <a:rPr lang="tr-TR" sz="2800" dirty="0" err="1"/>
              <a:t>students</a:t>
            </a:r>
            <a:r>
              <a:rPr lang="tr-TR" sz="2800" dirty="0"/>
              <a:t>)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921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A5FF1-5989-0AFD-763F-2D4C2C56D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9404723" cy="1400530"/>
          </a:xfrm>
        </p:spPr>
        <p:txBody>
          <a:bodyPr/>
          <a:lstStyle/>
          <a:p>
            <a:r>
              <a:rPr lang="tr-TR" dirty="0"/>
              <a:t>Fa</a:t>
            </a:r>
            <a:r>
              <a:rPr lang="en-US" dirty="0" err="1"/>
              <a:t>culty</a:t>
            </a:r>
            <a:r>
              <a:rPr lang="en-US" dirty="0"/>
              <a:t> member motivation and job satisfaction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EFE15-C4F9-77D3-022B-A617490A6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200" dirty="0"/>
              <a:t>W</a:t>
            </a:r>
            <a:r>
              <a:rPr lang="en-US" sz="3200" dirty="0" err="1"/>
              <a:t>orking</a:t>
            </a:r>
            <a:r>
              <a:rPr lang="en-US" sz="3200" dirty="0"/>
              <a:t> with highly competent graduate and undergraduate students</a:t>
            </a:r>
          </a:p>
          <a:p>
            <a:r>
              <a:rPr lang="tr-TR" sz="3200" dirty="0"/>
              <a:t>T</a:t>
            </a:r>
            <a:r>
              <a:rPr lang="en-US" sz="3200" dirty="0" err="1"/>
              <a:t>eaching</a:t>
            </a:r>
            <a:r>
              <a:rPr lang="en-US" sz="3200" dirty="0"/>
              <a:t> advanced courses related to their areas of interest</a:t>
            </a:r>
          </a:p>
          <a:p>
            <a:r>
              <a:rPr lang="tr-TR" sz="3200" dirty="0"/>
              <a:t>M</a:t>
            </a:r>
            <a:r>
              <a:rPr lang="en-US" sz="3200" dirty="0"/>
              <a:t>ore academic and research cooperation between faculty members, facilitated by having regular seminars in the department</a:t>
            </a:r>
          </a:p>
        </p:txBody>
      </p:sp>
    </p:spTree>
    <p:extLst>
      <p:ext uri="{BB962C8B-B14F-4D97-AF65-F5344CB8AC3E}">
        <p14:creationId xmlns:p14="http://schemas.microsoft.com/office/powerpoint/2010/main" val="116854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A5FF1-5989-0AFD-763F-2D4C2C56D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9404723" cy="1400530"/>
          </a:xfrm>
        </p:spPr>
        <p:txBody>
          <a:bodyPr/>
          <a:lstStyle/>
          <a:p>
            <a:r>
              <a:rPr lang="tr-TR" dirty="0"/>
              <a:t>Departmental </a:t>
            </a:r>
            <a:r>
              <a:rPr lang="tr-TR" dirty="0" err="1"/>
              <a:t>administration</a:t>
            </a:r>
            <a:r>
              <a:rPr lang="tr-TR" dirty="0"/>
              <a:t> </a:t>
            </a:r>
            <a:r>
              <a:rPr lang="tr-TR" dirty="0" err="1"/>
              <a:t>processes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EFE15-C4F9-77D3-022B-A617490A6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200" dirty="0"/>
              <a:t>U</a:t>
            </a:r>
            <a:r>
              <a:rPr lang="en-US" sz="3200" dirty="0"/>
              <a:t>s</a:t>
            </a:r>
            <a:r>
              <a:rPr lang="tr-TR" sz="3200" dirty="0" err="1"/>
              <a:t>ing</a:t>
            </a:r>
            <a:r>
              <a:rPr lang="en-US" sz="3200" dirty="0"/>
              <a:t> computer automation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web </a:t>
            </a:r>
            <a:r>
              <a:rPr lang="tr-TR" sz="3200" dirty="0" err="1"/>
              <a:t>technologies</a:t>
            </a:r>
            <a:r>
              <a:rPr lang="tr-TR" sz="3200" dirty="0"/>
              <a:t> </a:t>
            </a:r>
            <a:r>
              <a:rPr lang="tr-TR" sz="3200" dirty="0" err="1"/>
              <a:t>whenever</a:t>
            </a:r>
            <a:r>
              <a:rPr lang="tr-TR" sz="3200" dirty="0"/>
              <a:t> </a:t>
            </a:r>
            <a:r>
              <a:rPr lang="tr-TR" sz="3200" dirty="0" err="1"/>
              <a:t>and</a:t>
            </a:r>
            <a:r>
              <a:rPr lang="tr-TR" sz="3200" dirty="0"/>
              <a:t> </a:t>
            </a:r>
            <a:r>
              <a:rPr lang="tr-TR" sz="3200" dirty="0" err="1"/>
              <a:t>wherever</a:t>
            </a:r>
            <a:r>
              <a:rPr lang="tr-TR" sz="3200" dirty="0"/>
              <a:t> </a:t>
            </a:r>
            <a:r>
              <a:rPr lang="tr-TR" sz="3200" dirty="0" err="1"/>
              <a:t>possible</a:t>
            </a:r>
            <a:r>
              <a:rPr lang="tr-TR" sz="3200" dirty="0"/>
              <a:t> </a:t>
            </a:r>
            <a:r>
              <a:rPr lang="tr-TR" sz="3200" dirty="0" err="1"/>
              <a:t>for</a:t>
            </a:r>
            <a:r>
              <a:rPr lang="tr-TR" sz="3200" dirty="0"/>
              <a:t> </a:t>
            </a:r>
            <a:r>
              <a:rPr lang="tr-TR" sz="3200" dirty="0" err="1"/>
              <a:t>improving</a:t>
            </a:r>
            <a:r>
              <a:rPr lang="tr-TR" sz="3200" dirty="0"/>
              <a:t> </a:t>
            </a:r>
            <a:r>
              <a:rPr lang="tr-TR" sz="3200" dirty="0" err="1"/>
              <a:t>departmental</a:t>
            </a:r>
            <a:r>
              <a:rPr lang="tr-TR" sz="3200" dirty="0"/>
              <a:t> </a:t>
            </a:r>
            <a:r>
              <a:rPr lang="tr-TR" sz="3200" dirty="0" err="1"/>
              <a:t>processes</a:t>
            </a:r>
            <a:endParaRPr lang="tr-TR" sz="3200" dirty="0"/>
          </a:p>
          <a:p>
            <a:r>
              <a:rPr lang="tr-TR" sz="3200" dirty="0" err="1"/>
              <a:t>Having</a:t>
            </a:r>
            <a:r>
              <a:rPr lang="tr-TR" sz="3200" dirty="0"/>
              <a:t> a </a:t>
            </a:r>
            <a:r>
              <a:rPr lang="tr-TR" sz="3200" dirty="0" err="1"/>
              <a:t>departmental</a:t>
            </a:r>
            <a:r>
              <a:rPr lang="tr-TR" sz="3200" dirty="0"/>
              <a:t> web sever </a:t>
            </a:r>
          </a:p>
          <a:p>
            <a:r>
              <a:rPr lang="tr-TR" sz="3200" dirty="0" err="1"/>
              <a:t>Forming</a:t>
            </a:r>
            <a:r>
              <a:rPr lang="tr-TR" sz="3200" dirty="0"/>
              <a:t> a web </a:t>
            </a:r>
            <a:r>
              <a:rPr lang="tr-TR" sz="3200" dirty="0" err="1"/>
              <a:t>programming</a:t>
            </a:r>
            <a:r>
              <a:rPr lang="tr-TR" sz="3200" dirty="0"/>
              <a:t> </a:t>
            </a:r>
            <a:r>
              <a:rPr lang="tr-TR" sz="3200" dirty="0" err="1"/>
              <a:t>group</a:t>
            </a:r>
            <a:r>
              <a:rPr lang="tr-TR" sz="3200" dirty="0"/>
              <a:t> </a:t>
            </a:r>
            <a:r>
              <a:rPr lang="tr-TR" sz="3200" dirty="0" err="1"/>
              <a:t>from</a:t>
            </a:r>
            <a:r>
              <a:rPr lang="tr-TR" sz="3200" dirty="0"/>
              <a:t> </a:t>
            </a:r>
            <a:r>
              <a:rPr lang="tr-TR" sz="3200" dirty="0" err="1"/>
              <a:t>graduate</a:t>
            </a:r>
            <a:r>
              <a:rPr lang="tr-TR" sz="3200" dirty="0"/>
              <a:t> </a:t>
            </a:r>
            <a:r>
              <a:rPr lang="tr-TR" sz="3200" dirty="0" err="1"/>
              <a:t>assistants</a:t>
            </a:r>
            <a:r>
              <a:rPr lang="tr-TR" sz="3200" dirty="0"/>
              <a:t> </a:t>
            </a:r>
            <a:r>
              <a:rPr lang="tr-TR" sz="3200" dirty="0" err="1"/>
              <a:t>for</a:t>
            </a:r>
            <a:r>
              <a:rPr lang="tr-TR" sz="3200" dirty="0"/>
              <a:t> </a:t>
            </a:r>
            <a:r>
              <a:rPr lang="tr-TR" sz="3200" dirty="0" err="1"/>
              <a:t>automating</a:t>
            </a:r>
            <a:r>
              <a:rPr lang="tr-TR" sz="3200" dirty="0"/>
              <a:t> </a:t>
            </a:r>
            <a:r>
              <a:rPr lang="tr-TR" sz="3200" dirty="0" err="1"/>
              <a:t>various</a:t>
            </a:r>
            <a:r>
              <a:rPr lang="tr-TR" sz="3200" dirty="0"/>
              <a:t> </a:t>
            </a:r>
            <a:r>
              <a:rPr lang="tr-TR" sz="3200" dirty="0" err="1"/>
              <a:t>processes</a:t>
            </a:r>
            <a:r>
              <a:rPr lang="tr-TR" sz="3200" dirty="0"/>
              <a:t>  </a:t>
            </a:r>
          </a:p>
          <a:p>
            <a:endParaRPr lang="tr-TR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19442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A5FF1-5989-0AFD-763F-2D4C2C56D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9404723" cy="1400530"/>
          </a:xfrm>
        </p:spPr>
        <p:txBody>
          <a:bodyPr/>
          <a:lstStyle/>
          <a:p>
            <a:r>
              <a:rPr lang="tr-TR" dirty="0"/>
              <a:t>Departmental </a:t>
            </a:r>
            <a:r>
              <a:rPr lang="tr-TR" dirty="0" err="1"/>
              <a:t>administration</a:t>
            </a:r>
            <a:r>
              <a:rPr lang="tr-TR" dirty="0"/>
              <a:t> </a:t>
            </a:r>
            <a:r>
              <a:rPr lang="tr-TR" dirty="0" err="1"/>
              <a:t>processes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EFE15-C4F9-77D3-022B-A617490A6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200" dirty="0" err="1"/>
              <a:t>Reliance</a:t>
            </a:r>
            <a:r>
              <a:rPr lang="tr-TR" sz="3200" dirty="0"/>
              <a:t> on </a:t>
            </a:r>
            <a:r>
              <a:rPr lang="tr-TR" sz="3200" dirty="0" err="1"/>
              <a:t>various</a:t>
            </a:r>
            <a:r>
              <a:rPr lang="tr-TR" sz="3200" dirty="0"/>
              <a:t> </a:t>
            </a:r>
            <a:r>
              <a:rPr lang="tr-TR" sz="3200" dirty="0" err="1"/>
              <a:t>surveys</a:t>
            </a:r>
            <a:r>
              <a:rPr lang="tr-TR" sz="3200" dirty="0"/>
              <a:t> </a:t>
            </a:r>
            <a:r>
              <a:rPr lang="tr-TR" sz="3200" dirty="0" err="1"/>
              <a:t>for</a:t>
            </a:r>
            <a:r>
              <a:rPr lang="tr-TR" sz="3200" dirty="0"/>
              <a:t> </a:t>
            </a:r>
            <a:r>
              <a:rPr lang="tr-TR" sz="3200" dirty="0" err="1"/>
              <a:t>planning</a:t>
            </a:r>
            <a:r>
              <a:rPr lang="tr-TR" sz="3200" dirty="0"/>
              <a:t> </a:t>
            </a:r>
            <a:r>
              <a:rPr lang="tr-TR" sz="3200" dirty="0" err="1"/>
              <a:t>purposes</a:t>
            </a:r>
            <a:r>
              <a:rPr lang="tr-TR" sz="3200" dirty="0"/>
              <a:t> (</a:t>
            </a:r>
            <a:r>
              <a:rPr lang="tr-TR" sz="3200" dirty="0" err="1"/>
              <a:t>e.g</a:t>
            </a:r>
            <a:r>
              <a:rPr lang="tr-TR" sz="3200" dirty="0"/>
              <a:t>. </a:t>
            </a:r>
            <a:r>
              <a:rPr lang="tr-TR" sz="3200" dirty="0" err="1"/>
              <a:t>asking</a:t>
            </a:r>
            <a:r>
              <a:rPr lang="tr-TR" sz="3200" dirty="0"/>
              <a:t> </a:t>
            </a:r>
            <a:r>
              <a:rPr lang="tr-TR" sz="3200" dirty="0" err="1"/>
              <a:t>students</a:t>
            </a:r>
            <a:r>
              <a:rPr lang="tr-TR" sz="3200" dirty="0"/>
              <a:t> </a:t>
            </a:r>
            <a:r>
              <a:rPr lang="tr-TR" sz="3200" dirty="0" err="1"/>
              <a:t>what</a:t>
            </a:r>
            <a:r>
              <a:rPr lang="tr-TR" sz="3200" dirty="0"/>
              <a:t> </a:t>
            </a:r>
            <a:r>
              <a:rPr lang="tr-TR" sz="3200" dirty="0" err="1"/>
              <a:t>courses</a:t>
            </a:r>
            <a:r>
              <a:rPr lang="tr-TR" sz="3200" dirty="0"/>
              <a:t> they </a:t>
            </a:r>
            <a:r>
              <a:rPr lang="tr-TR" sz="3200" dirty="0" err="1"/>
              <a:t>are</a:t>
            </a:r>
            <a:r>
              <a:rPr lang="tr-TR" sz="3200" dirty="0"/>
              <a:t> </a:t>
            </a:r>
            <a:r>
              <a:rPr lang="tr-TR" sz="3200" dirty="0" err="1"/>
              <a:t>planning</a:t>
            </a:r>
            <a:r>
              <a:rPr lang="tr-TR" sz="3200" dirty="0"/>
              <a:t>  </a:t>
            </a:r>
            <a:r>
              <a:rPr lang="tr-TR" sz="3200" dirty="0" err="1"/>
              <a:t>to</a:t>
            </a:r>
            <a:r>
              <a:rPr lang="tr-TR" sz="3200" dirty="0"/>
              <a:t> </a:t>
            </a:r>
            <a:r>
              <a:rPr lang="tr-TR" sz="3200" dirty="0" err="1"/>
              <a:t>take</a:t>
            </a:r>
            <a:r>
              <a:rPr lang="tr-TR" sz="3200" dirty="0"/>
              <a:t>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following</a:t>
            </a:r>
            <a:r>
              <a:rPr lang="tr-TR" sz="3200" dirty="0"/>
              <a:t> </a:t>
            </a:r>
            <a:r>
              <a:rPr lang="tr-TR" sz="3200" dirty="0" err="1"/>
              <a:t>semester</a:t>
            </a:r>
            <a:r>
              <a:rPr lang="tr-TR" sz="3200" dirty="0"/>
              <a:t>)</a:t>
            </a:r>
          </a:p>
          <a:p>
            <a:r>
              <a:rPr lang="tr-TR" sz="3200" dirty="0" err="1"/>
              <a:t>Centralized</a:t>
            </a:r>
            <a:r>
              <a:rPr lang="tr-TR" sz="3200" dirty="0"/>
              <a:t> </a:t>
            </a:r>
            <a:r>
              <a:rPr lang="tr-TR" sz="3200" dirty="0" err="1"/>
              <a:t>storage</a:t>
            </a:r>
            <a:r>
              <a:rPr lang="tr-TR" sz="3200" dirty="0"/>
              <a:t> of </a:t>
            </a:r>
            <a:r>
              <a:rPr lang="tr-TR" sz="3200" dirty="0" err="1"/>
              <a:t>documents</a:t>
            </a:r>
            <a:r>
              <a:rPr lang="tr-TR" sz="3200" dirty="0"/>
              <a:t> </a:t>
            </a:r>
            <a:r>
              <a:rPr lang="tr-TR" sz="3200" dirty="0" err="1"/>
              <a:t>produced</a:t>
            </a:r>
            <a:r>
              <a:rPr lang="tr-TR" sz="3200" dirty="0"/>
              <a:t> </a:t>
            </a:r>
            <a:r>
              <a:rPr lang="tr-TR" sz="3200" dirty="0" err="1"/>
              <a:t>by</a:t>
            </a:r>
            <a:r>
              <a:rPr lang="tr-TR" sz="3200" dirty="0"/>
              <a:t> </a:t>
            </a:r>
            <a:r>
              <a:rPr lang="tr-TR" sz="3200" dirty="0" err="1"/>
              <a:t>various</a:t>
            </a:r>
            <a:r>
              <a:rPr lang="tr-TR" sz="3200" dirty="0"/>
              <a:t> </a:t>
            </a:r>
            <a:r>
              <a:rPr lang="tr-TR" sz="3200" dirty="0" err="1"/>
              <a:t>committees</a:t>
            </a:r>
            <a:r>
              <a:rPr lang="tr-TR" sz="3200" dirty="0"/>
              <a:t> on </a:t>
            </a:r>
            <a:r>
              <a:rPr lang="tr-TR" sz="3200" dirty="0" err="1"/>
              <a:t>dedicated</a:t>
            </a:r>
            <a:r>
              <a:rPr lang="tr-TR" sz="3200" dirty="0"/>
              <a:t> OneDrive </a:t>
            </a:r>
            <a:r>
              <a:rPr lang="tr-TR" sz="3200" dirty="0" err="1"/>
              <a:t>directories</a:t>
            </a:r>
            <a:endParaRPr lang="tr-TR" sz="3200" dirty="0"/>
          </a:p>
          <a:p>
            <a:endParaRPr lang="tr-TR" sz="3200" dirty="0"/>
          </a:p>
          <a:p>
            <a:endParaRPr lang="tr-TR" sz="3200" dirty="0"/>
          </a:p>
          <a:p>
            <a:endParaRPr lang="tr-TR" sz="3200" dirty="0"/>
          </a:p>
          <a:p>
            <a:endParaRPr lang="tr-TR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4936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A5FF1-5989-0AFD-763F-2D4C2C56D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9404723" cy="1400530"/>
          </a:xfrm>
        </p:spPr>
        <p:txBody>
          <a:bodyPr/>
          <a:lstStyle/>
          <a:p>
            <a:r>
              <a:rPr lang="tr-TR" dirty="0"/>
              <a:t>Departmental </a:t>
            </a:r>
            <a:r>
              <a:rPr lang="tr-TR" dirty="0" err="1"/>
              <a:t>administration</a:t>
            </a:r>
            <a:r>
              <a:rPr lang="tr-TR" dirty="0"/>
              <a:t> </a:t>
            </a:r>
            <a:r>
              <a:rPr lang="tr-TR" dirty="0" err="1"/>
              <a:t>processes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EFE15-C4F9-77D3-022B-A617490A6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200" dirty="0" err="1"/>
              <a:t>Establishing</a:t>
            </a:r>
            <a:r>
              <a:rPr lang="tr-TR" sz="3200" dirty="0"/>
              <a:t> an </a:t>
            </a:r>
            <a:r>
              <a:rPr lang="tr-TR" sz="3200" dirty="0" err="1"/>
              <a:t>electronic</a:t>
            </a:r>
            <a:r>
              <a:rPr lang="tr-TR" sz="3200" dirty="0"/>
              <a:t> </a:t>
            </a:r>
            <a:r>
              <a:rPr lang="tr-TR" sz="3200" dirty="0" err="1"/>
              <a:t>database</a:t>
            </a:r>
            <a:r>
              <a:rPr lang="tr-TR" sz="3200" dirty="0"/>
              <a:t> of </a:t>
            </a:r>
            <a:r>
              <a:rPr lang="tr-TR" sz="3200" dirty="0" err="1"/>
              <a:t>students</a:t>
            </a:r>
            <a:r>
              <a:rPr lang="tr-TR" sz="3200" dirty="0"/>
              <a:t> in </a:t>
            </a:r>
            <a:r>
              <a:rPr lang="tr-TR" sz="3200" dirty="0" err="1"/>
              <a:t>the</a:t>
            </a:r>
            <a:r>
              <a:rPr lang="tr-TR" sz="3200" dirty="0"/>
              <a:t> </a:t>
            </a:r>
            <a:r>
              <a:rPr lang="tr-TR" sz="3200" dirty="0" err="1"/>
              <a:t>department</a:t>
            </a:r>
            <a:r>
              <a:rPr lang="tr-TR" sz="3200" dirty="0"/>
              <a:t> </a:t>
            </a:r>
            <a:r>
              <a:rPr lang="tr-TR" sz="3200" dirty="0" err="1"/>
              <a:t>that</a:t>
            </a:r>
            <a:r>
              <a:rPr lang="tr-TR" sz="3200" dirty="0"/>
              <a:t> </a:t>
            </a:r>
            <a:r>
              <a:rPr lang="tr-TR" sz="3200" dirty="0" err="1"/>
              <a:t>will</a:t>
            </a:r>
            <a:r>
              <a:rPr lang="tr-TR" sz="3200" dirty="0"/>
              <a:t> </a:t>
            </a:r>
            <a:r>
              <a:rPr lang="tr-TR" sz="3200" dirty="0" err="1"/>
              <a:t>help</a:t>
            </a:r>
            <a:r>
              <a:rPr lang="tr-TR" sz="3200" dirty="0"/>
              <a:t> us in </a:t>
            </a:r>
            <a:r>
              <a:rPr lang="tr-TR" sz="3200" dirty="0" err="1"/>
              <a:t>planning</a:t>
            </a:r>
            <a:r>
              <a:rPr lang="tr-TR" sz="3200" dirty="0"/>
              <a:t>, as </a:t>
            </a:r>
            <a:r>
              <a:rPr lang="tr-TR" sz="3200" dirty="0" err="1"/>
              <a:t>well</a:t>
            </a:r>
            <a:r>
              <a:rPr lang="tr-TR" sz="3200" dirty="0"/>
              <a:t> as </a:t>
            </a:r>
            <a:r>
              <a:rPr lang="tr-TR" sz="3200" dirty="0" err="1"/>
              <a:t>communicating</a:t>
            </a:r>
            <a:r>
              <a:rPr lang="tr-TR" sz="3200" dirty="0"/>
              <a:t> </a:t>
            </a:r>
            <a:r>
              <a:rPr lang="tr-TR" sz="3200" dirty="0" err="1"/>
              <a:t>with</a:t>
            </a:r>
            <a:r>
              <a:rPr lang="tr-TR" sz="3200" dirty="0"/>
              <a:t> </a:t>
            </a:r>
            <a:r>
              <a:rPr lang="tr-TR" sz="3200" dirty="0" err="1"/>
              <a:t>students</a:t>
            </a:r>
            <a:r>
              <a:rPr lang="tr-TR" sz="3200" dirty="0"/>
              <a:t> </a:t>
            </a:r>
            <a:r>
              <a:rPr lang="tr-TR" sz="3200" dirty="0" err="1"/>
              <a:t>after</a:t>
            </a:r>
            <a:r>
              <a:rPr lang="tr-TR" sz="3200" dirty="0"/>
              <a:t> they </a:t>
            </a:r>
            <a:r>
              <a:rPr lang="tr-TR" sz="3200" dirty="0" err="1"/>
              <a:t>graduate</a:t>
            </a:r>
            <a:endParaRPr lang="tr-TR" sz="3200" dirty="0"/>
          </a:p>
          <a:p>
            <a:endParaRPr lang="tr-TR" sz="3200" dirty="0"/>
          </a:p>
          <a:p>
            <a:endParaRPr lang="tr-TR" sz="3200" dirty="0"/>
          </a:p>
          <a:p>
            <a:endParaRPr lang="tr-TR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4201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A5FF1-5989-0AFD-763F-2D4C2C56D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9404723" cy="1400530"/>
          </a:xfrm>
        </p:spPr>
        <p:txBody>
          <a:bodyPr/>
          <a:lstStyle/>
          <a:p>
            <a:r>
              <a:rPr lang="tr-TR" dirty="0" err="1"/>
              <a:t>Direction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deparment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EFE15-C4F9-77D3-022B-A617490A6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Increased emphasis on graduate programs, including a wider range and variety of graduate courses being offered by faculty members, leading to a larger pool of highly qualified graduate students</a:t>
            </a:r>
            <a:endParaRPr lang="tr-TR" sz="3200" dirty="0"/>
          </a:p>
          <a:p>
            <a:endParaRPr lang="tr-TR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9226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A5FF1-5989-0AFD-763F-2D4C2C56D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452718"/>
            <a:ext cx="9404723" cy="1400530"/>
          </a:xfrm>
        </p:spPr>
        <p:txBody>
          <a:bodyPr/>
          <a:lstStyle/>
          <a:p>
            <a:r>
              <a:rPr lang="tr-TR" dirty="0" err="1"/>
              <a:t>Direction</a:t>
            </a:r>
            <a:r>
              <a:rPr lang="tr-TR" dirty="0"/>
              <a:t>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deparment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EFE15-C4F9-77D3-022B-A617490A6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Setting up a committee to investigate the effects of gradually phasing out the Turkish Computer Engineering undergraduate program</a:t>
            </a:r>
            <a:r>
              <a:rPr lang="tr-TR" sz="3200" dirty="0"/>
              <a:t>. </a:t>
            </a:r>
            <a:r>
              <a:rPr lang="tr-TR" sz="3200" dirty="0" err="1"/>
              <a:t>Conclusions</a:t>
            </a:r>
            <a:r>
              <a:rPr lang="en-US" sz="3200" dirty="0"/>
              <a:t> of the committee will be discussed in the departmental council and action</a:t>
            </a:r>
            <a:r>
              <a:rPr lang="tr-TR" sz="3200" dirty="0"/>
              <a:t>s</a:t>
            </a:r>
            <a:r>
              <a:rPr lang="en-US" sz="3200" dirty="0"/>
              <a:t> taken as necessary</a:t>
            </a:r>
            <a:r>
              <a:rPr lang="tr-TR" sz="3200" dirty="0"/>
              <a:t>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221094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35C851FC52D24495D3EF0F82C296CE" ma:contentTypeVersion="" ma:contentTypeDescription="Create a new document." ma:contentTypeScope="" ma:versionID="0f33d12874ba270e62c08159800080f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CF5F91C-C98A-4298-92AA-1E1E24A6DA06}"/>
</file>

<file path=customXml/itemProps2.xml><?xml version="1.0" encoding="utf-8"?>
<ds:datastoreItem xmlns:ds="http://schemas.openxmlformats.org/officeDocument/2006/customXml" ds:itemID="{EEB67B4F-2233-4D84-87E9-E285C97D3583}"/>
</file>

<file path=customXml/itemProps3.xml><?xml version="1.0" encoding="utf-8"?>
<ds:datastoreItem xmlns:ds="http://schemas.openxmlformats.org/officeDocument/2006/customXml" ds:itemID="{32C0F579-6EE0-4808-B527-D4CE004AAD4D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1427</TotalTime>
  <Words>543</Words>
  <Application>Microsoft Office PowerPoint</Application>
  <PresentationFormat>Widescreen</PresentationFormat>
  <Paragraphs>56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Ion</vt:lpstr>
      <vt:lpstr>Goals</vt:lpstr>
      <vt:lpstr>Student satisfaction</vt:lpstr>
      <vt:lpstr>Student satisfaction</vt:lpstr>
      <vt:lpstr>Faculty member motivation and job satisfaction </vt:lpstr>
      <vt:lpstr>Departmental administration processes</vt:lpstr>
      <vt:lpstr>Departmental administration processes</vt:lpstr>
      <vt:lpstr>Departmental administration processes</vt:lpstr>
      <vt:lpstr>Direction of the deparment</vt:lpstr>
      <vt:lpstr>Direction of the deparment</vt:lpstr>
      <vt:lpstr>Facilities – robotics lab</vt:lpstr>
      <vt:lpstr>Facilities – robotics lab</vt:lpstr>
      <vt:lpstr>Facilities – departmental library</vt:lpstr>
      <vt:lpstr>Facilities – lab after office hours</vt:lpstr>
      <vt:lpstr>Curricula</vt:lpstr>
      <vt:lpstr>Strengthening our programs</vt:lpstr>
      <vt:lpstr>ABET</vt:lpstr>
      <vt:lpstr>Promotion of the department</vt:lpstr>
      <vt:lpstr>Thanks for listening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Zeki Bayram</dc:creator>
  <cp:lastModifiedBy>Zeki</cp:lastModifiedBy>
  <cp:revision>22</cp:revision>
  <dcterms:created xsi:type="dcterms:W3CDTF">2022-12-26T23:12:49Z</dcterms:created>
  <dcterms:modified xsi:type="dcterms:W3CDTF">2022-12-28T09:07:01Z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0x010100D735C851FC52D24495D3EF0F82C296CE</vt:lpwstr>
  </property>
</Properties>
</file>