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78" r:id="rId3"/>
    <p:sldId id="33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32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311" r:id="rId23"/>
    <p:sldId id="312" r:id="rId24"/>
    <p:sldId id="315" r:id="rId25"/>
    <p:sldId id="316" r:id="rId26"/>
    <p:sldId id="317" r:id="rId27"/>
    <p:sldId id="318" r:id="rId28"/>
    <p:sldId id="259" r:id="rId29"/>
    <p:sldId id="319" r:id="rId30"/>
    <p:sldId id="320" r:id="rId31"/>
    <p:sldId id="321" r:id="rId32"/>
    <p:sldId id="323" r:id="rId33"/>
    <p:sldId id="283" r:id="rId34"/>
    <p:sldId id="284" r:id="rId35"/>
    <p:sldId id="32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26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8" r:id="rId57"/>
    <p:sldId id="309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8" r:id="rId69"/>
    <p:sldId id="339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7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0689-24AF-415B-99EA-162DD0DCDAD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D8897-9758-49B2-AE8E-BF857C0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8897-9758-49B2-AE8E-BF857C0E3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5A3F4DA-9E88-44FD-AED6-1D05104094C7}" type="slidenum">
              <a:rPr lang="en-GB" altLang="en-US" sz="1200" smtClean="0"/>
              <a:pPr/>
              <a:t>63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83DF980-BE09-4589-87CA-6CB64492B2F1}" type="slidenum">
              <a:rPr lang="en-GB" altLang="en-US" sz="1200" smtClean="0"/>
              <a:pPr/>
              <a:t>64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CA7E48D-605B-4DD0-BAC8-EF2A9BB8F3FF}" type="slidenum">
              <a:rPr lang="en-GB" altLang="en-US" sz="1200" smtClean="0"/>
              <a:pPr/>
              <a:t>65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504694B-51E9-43E7-BDE2-7C6F312A7458}" type="slidenum">
              <a:rPr lang="en-GB" altLang="en-US" sz="1200" smtClean="0"/>
              <a:pPr/>
              <a:t>66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3FA43C0-CEA5-444C-9183-942CFBF11C04}" type="slidenum">
              <a:rPr lang="en-GB" altLang="en-US" sz="1200" smtClean="0"/>
              <a:pPr/>
              <a:t>67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6699-B927-4D24-9583-A6E3CE6C8B94}" type="datetime1">
              <a:rPr lang="en-US" smtClean="0"/>
              <a:t>10/14/2020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24AF-088F-4268-BFE9-03FD9B65DE46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C07-36BD-46AF-A94C-3F6B9B13444D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522A-66A4-43B5-A8DD-0C834C1BEBF4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0AB5-66E1-4C5F-96BE-836FAB06C8CA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F192-8946-4728-8A6A-1B484C169A43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DAC4-DB1D-4E46-AB54-E4DE53C9CB80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C9E-A541-4414-A73B-BC7798AB17FD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00CB-A42E-462F-846C-7247DDAC2F3A}" type="datetime1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4D7-CD25-4EB9-BD29-53C54F5539B9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5453-540F-4037-BA9E-303B6FFB9C63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E5158C-961C-45A0-8317-2457D426E10F}" type="datetime1">
              <a:rPr lang="en-US" smtClean="0"/>
              <a:t>10/14/2020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1CC56-71B5-43D7-8FE4-0E3FC0C316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9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C6600"/>
                </a:solidFill>
                <a:ea typeface="新細明體" pitchFamily="18" charset="-120"/>
              </a:rPr>
              <a:t>Introduction to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ea typeface="新細明體" pitchFamily="18" charset="-120"/>
              </a:rPr>
              <a:t>TSP </a:t>
            </a:r>
            <a:r>
              <a:rPr lang="en-US" altLang="zh-TW" dirty="0">
                <a:ea typeface="新細明體" pitchFamily="18" charset="-120"/>
              </a:rPr>
              <a:t>(Traveling Salesman Problem)</a:t>
            </a: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Given the coordinates of n cities, find the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shortest closed tour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which visits each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once and only once</a:t>
            </a:r>
            <a:r>
              <a:rPr lang="en-US" altLang="zh-TW" dirty="0">
                <a:ea typeface="新細明體" pitchFamily="18" charset="-120"/>
              </a:rPr>
              <a:t> (i.e. exactly once).</a:t>
            </a:r>
          </a:p>
          <a:p>
            <a:pPr eaLnBrk="1" hangingPunct="1"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Example: In the TSP, an implicit constraint is that all cities be visited once and only once.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1" y="1066801"/>
            <a:ext cx="63252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1" y="1066801"/>
            <a:ext cx="63252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Continuous or Combinatorial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Size</a:t>
            </a:r>
            <a:r>
              <a:rPr lang="en-US" altLang="zh-TW" dirty="0">
                <a:ea typeface="新細明體" pitchFamily="18" charset="-120"/>
              </a:rPr>
              <a:t> – number of decision variables, range/count of possible values of decision variables, search space size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Degree of constraints</a:t>
            </a:r>
            <a:r>
              <a:rPr lang="en-US" altLang="zh-TW" dirty="0">
                <a:ea typeface="新細明體" pitchFamily="18" charset="-120"/>
              </a:rPr>
              <a:t> – number of constraints, difficulty of satisfying constraints, proportion of feasible solutions to search space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Single</a:t>
            </a:r>
            <a:r>
              <a:rPr lang="en-US" altLang="zh-TW" dirty="0">
                <a:ea typeface="新細明體" pitchFamily="18" charset="-120"/>
              </a:rPr>
              <a:t>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Multiple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objectives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689520"/>
            <a:ext cx="891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 dirty="0">
                <a:solidFill>
                  <a:schemeClr val="tx2"/>
                </a:solidFill>
                <a:ea typeface="新細明體" pitchFamily="18" charset="-120"/>
              </a:rPr>
              <a:t>Aspects of an Optimization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Deterministic</a:t>
            </a:r>
            <a:r>
              <a:rPr lang="en-US" altLang="zh-TW" dirty="0">
                <a:ea typeface="新細明體" pitchFamily="18" charset="-120"/>
              </a:rPr>
              <a:t> (all variables are deterministic)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Stochastic</a:t>
            </a:r>
            <a:r>
              <a:rPr lang="en-US" altLang="zh-TW" dirty="0">
                <a:ea typeface="新細明體" pitchFamily="18" charset="-120"/>
              </a:rPr>
              <a:t> (the objective function and/or some decision variables and/or some constraints are random variables)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Decomposition</a:t>
            </a:r>
            <a:r>
              <a:rPr lang="en-US" altLang="zh-TW" dirty="0">
                <a:ea typeface="新細明體" pitchFamily="18" charset="-120"/>
              </a:rPr>
              <a:t> – </a:t>
            </a:r>
            <a:r>
              <a:rPr lang="en-US" altLang="zh-TW" dirty="0" err="1">
                <a:ea typeface="新細明體" pitchFamily="18" charset="-120"/>
              </a:rPr>
              <a:t>decomposite</a:t>
            </a:r>
            <a:r>
              <a:rPr lang="en-US" altLang="zh-TW" dirty="0">
                <a:ea typeface="新細明體" pitchFamily="18" charset="-120"/>
              </a:rPr>
              <a:t> a problem into series problems, and then solve them independently</a:t>
            </a:r>
            <a:endParaRPr lang="tr-TR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>
                <a:ea typeface="新細明體" pitchFamily="18" charset="-120"/>
              </a:rPr>
              <a:t>Relaxation</a:t>
            </a:r>
            <a:r>
              <a:rPr lang="en-US" altLang="zh-TW" dirty="0">
                <a:ea typeface="新細明體" pitchFamily="18" charset="-120"/>
              </a:rPr>
              <a:t> – solve problem beyond relaxation, and then can solve it back easier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Aspects of an Optimization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4191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u="sng" dirty="0">
                <a:ea typeface="新細明體" pitchFamily="18" charset="-120"/>
              </a:rPr>
              <a:t>Simple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 u="sng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Few decision variables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Differentiable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Single modal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Objective easy to calculate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No or light constraints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Feasibility easy to determine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Single objective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deterministic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343400" y="533400"/>
            <a:ext cx="457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u="sng" dirty="0">
                <a:ea typeface="新細明體" pitchFamily="18" charset="-120"/>
              </a:rPr>
              <a:t>Hard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TW" sz="2800" u="sng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Many decision variables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Discontinuous, combinatorial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Multi modal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Objective difficult to calculate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Severely constraints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Feasibility difficult to determine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Multiple objective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ea typeface="新細明體" pitchFamily="18" charset="-120"/>
              </a:rPr>
              <a:t>Stochastic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 Simple problems, enumeration or exact methods such as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differentiation</a:t>
            </a:r>
            <a:r>
              <a:rPr lang="en-US" altLang="zh-TW" dirty="0">
                <a:ea typeface="新細明體" pitchFamily="18" charset="-120"/>
              </a:rPr>
              <a:t>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mathematical programming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branch and bound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will work best.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For Hard problems, differentiation is not possible and enumeration and other exact methods such as math programming are not computationally practical. For these,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heuristics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are used.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ea typeface="新細明體" pitchFamily="18" charset="-120"/>
              </a:rPr>
              <a:t>Search</a:t>
            </a:r>
            <a:r>
              <a:rPr lang="en-US" altLang="zh-TW" sz="2800">
                <a:ea typeface="新細明體" pitchFamily="18" charset="-120"/>
              </a:rPr>
              <a:t> is the term used for constructing/improving solutions to obtain the optimum or near-optimum.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Solution</a:t>
            </a:r>
            <a:r>
              <a:rPr lang="en-US" altLang="zh-TW" sz="2800">
                <a:ea typeface="新細明體" pitchFamily="18" charset="-120"/>
              </a:rPr>
              <a:t>	Encoding (representing the solution)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Neighborhood</a:t>
            </a:r>
            <a:r>
              <a:rPr lang="en-US" altLang="zh-TW" sz="2800">
                <a:ea typeface="新細明體" pitchFamily="18" charset="-120"/>
              </a:rPr>
              <a:t>	Nearby solutions (in the 					encoding or solution space)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Move</a:t>
            </a:r>
            <a:r>
              <a:rPr lang="en-US" altLang="zh-TW" sz="2800">
                <a:ea typeface="新細明體" pitchFamily="18" charset="-120"/>
              </a:rPr>
              <a:t>		Transforming current solution to another 		(usually neighboring) solution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>
                <a:ea typeface="新細明體" pitchFamily="18" charset="-120"/>
              </a:rPr>
              <a:t>Evaluation</a:t>
            </a:r>
            <a:r>
              <a:rPr lang="en-US" altLang="zh-TW" sz="2800">
                <a:ea typeface="新細明體" pitchFamily="18" charset="-120"/>
              </a:rPr>
              <a:t>	The solutions’ feasibility and objective 		function value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800">
              <a:ea typeface="新細明體" pitchFamily="18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95600" y="381000"/>
            <a:ext cx="330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Search Basics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Constructive</a:t>
            </a:r>
            <a:r>
              <a:rPr lang="en-US" altLang="zh-TW">
                <a:ea typeface="新細明體" pitchFamily="18" charset="-120"/>
              </a:rPr>
              <a:t> search techniques work by constructing a solution step by step, evaluating that solution for (a) feasibility and (b) objective function.</a:t>
            </a:r>
          </a:p>
          <a:p>
            <a:pPr eaLnBrk="1" hangingPunct="1">
              <a:buFontTx/>
              <a:buNone/>
            </a:pPr>
            <a:endParaRPr lang="en-US" altLang="zh-TW" sz="1600">
              <a:ea typeface="新細明體" pitchFamily="18" charset="-120"/>
            </a:endParaRP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Improvement</a:t>
            </a:r>
            <a:r>
              <a:rPr lang="en-US" altLang="zh-TW">
                <a:ea typeface="新細明體" pitchFamily="18" charset="-120"/>
              </a:rPr>
              <a:t> search techniques work by constructing a solution, moving to a neighboring solution, evaluating that solution for (a) feasibility and (b) objective function.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ea typeface="新細明體" pitchFamily="18" charset="-120"/>
              </a:rPr>
              <a:t>Search techniques may be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deterministic</a:t>
            </a:r>
            <a:r>
              <a:rPr lang="en-US" altLang="zh-TW" sz="2800" dirty="0">
                <a:ea typeface="新細明體" pitchFamily="18" charset="-120"/>
              </a:rPr>
              <a:t> (always arrive at the same final solution through the same sequence of solutions, although they may depend on the initial solution). Examples are LP (simplex method), </a:t>
            </a:r>
            <a:r>
              <a:rPr lang="en-US" altLang="zh-TW" sz="2800" dirty="0" err="1">
                <a:ea typeface="新細明體" pitchFamily="18" charset="-120"/>
              </a:rPr>
              <a:t>tabu</a:t>
            </a:r>
            <a:r>
              <a:rPr lang="en-US" altLang="zh-TW" sz="2800" dirty="0">
                <a:ea typeface="新細明體" pitchFamily="18" charset="-120"/>
              </a:rPr>
              <a:t> search, simple heuristics like FIFO, LIFO, and greedy heuristics. </a:t>
            </a:r>
          </a:p>
          <a:p>
            <a:pPr eaLnBrk="1" hangingPunct="1"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/>
            <a:r>
              <a:rPr lang="en-US" altLang="zh-TW" sz="2800" dirty="0">
                <a:ea typeface="新細明體" pitchFamily="18" charset="-120"/>
              </a:rPr>
              <a:t>Search techniques may be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stochastic</a:t>
            </a:r>
            <a:r>
              <a:rPr lang="en-US" altLang="zh-TW" sz="2800" dirty="0">
                <a:ea typeface="新細明體" pitchFamily="18" charset="-120"/>
              </a:rPr>
              <a:t> where the solutions considered and their order are different depending on random variables. Examples are simulated annealing, ant colony optimization and genetic algorithms.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18579-032E-4110-B236-BA4A0D1BD815}" type="slidenum">
              <a:rPr lang="zh-TW" altLang="en-US" sz="1400"/>
              <a:pPr eaLnBrk="1" hangingPunct="1"/>
              <a:t>19</a:t>
            </a:fld>
            <a:endParaRPr lang="zh-TW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Search techniques may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local</a:t>
            </a:r>
            <a:r>
              <a:rPr lang="en-US" altLang="zh-TW" dirty="0">
                <a:ea typeface="新細明體" pitchFamily="18" charset="-120"/>
              </a:rPr>
              <a:t>, that is, they find the nearest optimum which may not be the real optimum. Example: greedy heuristic (local optimizers).</a:t>
            </a:r>
            <a:r>
              <a:rPr lang="tr-TR" altLang="zh-TW" dirty="0">
                <a:ea typeface="新細明體" pitchFamily="18" charset="-120"/>
              </a:rPr>
              <a:t> </a:t>
            </a:r>
          </a:p>
          <a:p>
            <a:pPr lvl="1"/>
            <a:r>
              <a:rPr lang="en-GB" dirty="0"/>
              <a:t>Instead of looking in the whole feasible region for the best solution,</a:t>
            </a:r>
            <a:r>
              <a:rPr lang="tr-TR" dirty="0"/>
              <a:t> </a:t>
            </a:r>
            <a:r>
              <a:rPr lang="en-GB" dirty="0"/>
              <a:t>we may search for the best solution in a local region of a given</a:t>
            </a:r>
            <a:r>
              <a:rPr lang="tr-TR" dirty="0"/>
              <a:t> </a:t>
            </a:r>
            <a:r>
              <a:rPr lang="en-GB" dirty="0"/>
              <a:t>starting solution. And repeat for a number of steps, or until we find a</a:t>
            </a:r>
            <a:r>
              <a:rPr lang="tr-TR" dirty="0"/>
              <a:t> </a:t>
            </a:r>
            <a:r>
              <a:rPr lang="en-US" dirty="0"/>
              <a:t>local optimal solution.</a:t>
            </a:r>
            <a:endParaRPr lang="en-US" altLang="zh-TW" dirty="0">
              <a:ea typeface="新細明體" pitchFamily="18" charset="-120"/>
            </a:endParaRP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Search techniques may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global</a:t>
            </a:r>
            <a:r>
              <a:rPr lang="en-US" altLang="zh-TW" dirty="0">
                <a:ea typeface="新細明體" pitchFamily="18" charset="-120"/>
              </a:rPr>
              <a:t>, that is, they find the true optimum even if it involves moving to worst solutions during search (non-greedy).</a:t>
            </a:r>
          </a:p>
        </p:txBody>
      </p:sp>
    </p:spTree>
    <p:extLst>
      <p:ext uri="{BB962C8B-B14F-4D97-AF65-F5344CB8AC3E}">
        <p14:creationId xmlns:p14="http://schemas.microsoft.com/office/powerpoint/2010/main" val="414714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Optimization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154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 is a branch of </a:t>
            </a:r>
            <a:r>
              <a:rPr lang="en-US" dirty="0">
                <a:solidFill>
                  <a:srgbClr val="FF0000"/>
                </a:solidFill>
              </a:rPr>
              <a:t>mathematics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computational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science </a:t>
            </a:r>
            <a:r>
              <a:rPr lang="en-US" dirty="0"/>
              <a:t>that studies </a:t>
            </a:r>
            <a:r>
              <a:rPr lang="en-US" dirty="0">
                <a:solidFill>
                  <a:srgbClr val="FF0000"/>
                </a:solidFill>
              </a:rPr>
              <a:t>methods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techniques</a:t>
            </a:r>
            <a:r>
              <a:rPr lang="tr-TR" dirty="0"/>
              <a:t> </a:t>
            </a:r>
            <a:r>
              <a:rPr lang="en-US" dirty="0"/>
              <a:t>specially designed for </a:t>
            </a:r>
            <a:r>
              <a:rPr lang="tr-TR" dirty="0"/>
              <a:t>f</a:t>
            </a:r>
            <a:r>
              <a:rPr lang="en-US" dirty="0" err="1"/>
              <a:t>inding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“best” </a:t>
            </a:r>
            <a:r>
              <a:rPr lang="en-US" dirty="0"/>
              <a:t>solution of</a:t>
            </a:r>
            <a:r>
              <a:rPr lang="tr-TR" dirty="0"/>
              <a:t> </a:t>
            </a:r>
            <a:r>
              <a:rPr lang="en-US" dirty="0"/>
              <a:t>a given </a:t>
            </a:r>
            <a:r>
              <a:rPr lang="en-US" dirty="0">
                <a:solidFill>
                  <a:srgbClr val="FF0000"/>
                </a:solidFill>
              </a:rPr>
              <a:t>“optimization” </a:t>
            </a:r>
            <a:r>
              <a:rPr lang="en-US" dirty="0"/>
              <a:t>problem.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Such problems aim to </a:t>
            </a:r>
            <a:r>
              <a:rPr lang="en-US" dirty="0">
                <a:solidFill>
                  <a:srgbClr val="FF0000"/>
                </a:solidFill>
              </a:rPr>
              <a:t>minimize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maximize</a:t>
            </a:r>
            <a:r>
              <a:rPr lang="en-US" dirty="0"/>
              <a:t> one or</a:t>
            </a:r>
            <a:r>
              <a:rPr lang="tr-TR" dirty="0"/>
              <a:t> </a:t>
            </a:r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objective functions </a:t>
            </a:r>
            <a:r>
              <a:rPr lang="en-US" dirty="0"/>
              <a:t>based on one or more</a:t>
            </a:r>
            <a:r>
              <a:rPr lang="tr-TR" dirty="0"/>
              <a:t> </a:t>
            </a:r>
            <a:r>
              <a:rPr lang="en-US" dirty="0"/>
              <a:t>dependent variables, which can take integer or real</a:t>
            </a:r>
            <a:r>
              <a:rPr lang="tr-TR" dirty="0"/>
              <a:t> </a:t>
            </a:r>
            <a:r>
              <a:rPr lang="en-US" dirty="0"/>
              <a:t>values, and subject to a set of </a:t>
            </a:r>
            <a:r>
              <a:rPr lang="en-US" dirty="0">
                <a:solidFill>
                  <a:srgbClr val="FF0000"/>
                </a:solidFill>
              </a:rPr>
              <a:t>equality </a:t>
            </a:r>
            <a:r>
              <a:rPr lang="en-US" dirty="0"/>
              <a:t>or</a:t>
            </a:r>
            <a:r>
              <a:rPr lang="tr-TR" dirty="0"/>
              <a:t> </a:t>
            </a:r>
            <a:r>
              <a:rPr lang="en-US" dirty="0">
                <a:solidFill>
                  <a:srgbClr val="FF0000"/>
                </a:solidFill>
              </a:rPr>
              <a:t>inequality constraints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6E6482-E929-4433-835E-071D24D9D005}" type="slidenum">
              <a:rPr lang="zh-TW" altLang="en-US" sz="1400"/>
              <a:pPr eaLnBrk="1" hangingPunct="1"/>
              <a:t>20</a:t>
            </a:fld>
            <a:endParaRPr lang="zh-TW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Heuristics are rules to search to find optimal or near-optimal solutions. </a:t>
            </a:r>
            <a:endParaRPr lang="tr-TR" altLang="zh-TW" dirty="0">
              <a:ea typeface="新細明體" pitchFamily="18" charset="-120"/>
            </a:endParaRPr>
          </a:p>
          <a:p>
            <a:r>
              <a:rPr lang="en-GB" dirty="0"/>
              <a:t>". . . the art of discovering new</a:t>
            </a:r>
            <a:r>
              <a:rPr lang="tr-TR" dirty="0"/>
              <a:t> </a:t>
            </a:r>
            <a:r>
              <a:rPr lang="en-US" dirty="0"/>
              <a:t>strategies (rules) to solve</a:t>
            </a:r>
            <a:r>
              <a:rPr lang="tr-TR" dirty="0"/>
              <a:t> </a:t>
            </a:r>
            <a:r>
              <a:rPr lang="en-US" dirty="0"/>
              <a:t>problems."</a:t>
            </a:r>
            <a:endParaRPr lang="tr-TR" altLang="zh-TW" dirty="0">
              <a:ea typeface="新細明體" pitchFamily="18" charset="-120"/>
            </a:endParaRPr>
          </a:p>
          <a:p>
            <a:pPr eaLnBrk="1" hangingPunct="1"/>
            <a:endParaRPr lang="tr-TR" altLang="zh-TW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Examples are FIFO, LIFO, earliest due date first, largest processing time first, shortest distance first, etc.</a:t>
            </a:r>
          </a:p>
          <a:p>
            <a:pPr eaLnBrk="1" hangingPunct="1"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Heuristics can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constructive</a:t>
            </a:r>
            <a:r>
              <a:rPr lang="en-US" altLang="zh-TW" dirty="0">
                <a:ea typeface="新細明體" pitchFamily="18" charset="-120"/>
              </a:rPr>
              <a:t> (build a solution piece by piece)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improvement</a:t>
            </a:r>
            <a:r>
              <a:rPr lang="en-US" altLang="zh-TW" dirty="0">
                <a:ea typeface="新細明體" pitchFamily="18" charset="-120"/>
              </a:rPr>
              <a:t> (take a solution and alter it to find a better solution).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24225" y="381000"/>
            <a:ext cx="2449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65664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BE62D8-5E40-4C49-8C96-4769B9DCBADC}" type="slidenum">
              <a:rPr lang="zh-TW" altLang="en-US" sz="1400"/>
              <a:pPr eaLnBrk="1" hangingPunct="1"/>
              <a:t>21</a:t>
            </a:fld>
            <a:endParaRPr lang="zh-TW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Many constructive heuristics are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greedy</a:t>
            </a:r>
            <a:r>
              <a:rPr lang="en-US" altLang="zh-TW" dirty="0">
                <a:ea typeface="新細明體" pitchFamily="18" charset="-120"/>
              </a:rPr>
              <a:t>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myopic</a:t>
            </a:r>
            <a:r>
              <a:rPr lang="en-US" altLang="zh-TW" dirty="0">
                <a:ea typeface="新細明體" pitchFamily="18" charset="-120"/>
              </a:rPr>
              <a:t>, that is, they take the best thing next without regard for the rest of the solution. 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Example: A constructive heuristic for TSP is to take the nearest city next. An improvement heuristic for TSP is to take a tour and swap the order of two cities. 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674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/>
              <a:t>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Meta- Greek word for upper level methods</a:t>
            </a:r>
          </a:p>
          <a:p>
            <a:r>
              <a:rPr lang="en-US" dirty="0"/>
              <a:t>Heuristics – Greek word </a:t>
            </a:r>
            <a:r>
              <a:rPr lang="en-US" dirty="0" err="1"/>
              <a:t>heuriskein</a:t>
            </a:r>
            <a:r>
              <a:rPr lang="en-US" dirty="0"/>
              <a:t> – art of discovering new strategies to solve problems.</a:t>
            </a:r>
          </a:p>
          <a:p>
            <a:r>
              <a:rPr lang="en-US" dirty="0"/>
              <a:t>Exact and Approximate methods</a:t>
            </a:r>
          </a:p>
          <a:p>
            <a:r>
              <a:rPr lang="en-US" dirty="0"/>
              <a:t>Exact</a:t>
            </a:r>
          </a:p>
          <a:p>
            <a:pPr lvl="1"/>
            <a:r>
              <a:rPr lang="en-US" dirty="0"/>
              <a:t>Math programming LP, IP, NLP, DP</a:t>
            </a:r>
          </a:p>
          <a:p>
            <a:r>
              <a:rPr lang="en-US" dirty="0"/>
              <a:t>Approximate</a:t>
            </a:r>
          </a:p>
          <a:p>
            <a:pPr lvl="1"/>
            <a:r>
              <a:rPr lang="en-US" dirty="0"/>
              <a:t>Heuristics</a:t>
            </a:r>
          </a:p>
          <a:p>
            <a:r>
              <a:rPr lang="en-US" dirty="0"/>
              <a:t>Metaheuristics used for</a:t>
            </a:r>
          </a:p>
          <a:p>
            <a:pPr lvl="1"/>
            <a:r>
              <a:rPr lang="en-US" dirty="0"/>
              <a:t>Combinatorial Optimization problems – a general class of IP problems with discrete decision variables and </a:t>
            </a:r>
            <a:r>
              <a:rPr lang="en-US" u="sng" dirty="0"/>
              <a:t>finite solution space. </a:t>
            </a:r>
            <a:r>
              <a:rPr lang="en-US" dirty="0"/>
              <a:t>Objective function and constraints could be non-linear too. Uses relaxation techniques to prune the search space.</a:t>
            </a:r>
            <a:endParaRPr lang="en-US" u="sng" dirty="0"/>
          </a:p>
          <a:p>
            <a:pPr lvl="1"/>
            <a:r>
              <a:rPr lang="en-US" dirty="0"/>
              <a:t>Constraint Programming problems – used for timetabling and scheduling problems. Uses constraint propagation techniques that reduces the variable domain. </a:t>
            </a:r>
            <a:r>
              <a:rPr lang="en-US" u="sng" dirty="0"/>
              <a:t>Declaration of variables is a lot more compact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Need for 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if the objective function can only be simulated and there is no (or an inaccurate) mathematical model that connect the variables</a:t>
            </a:r>
          </a:p>
          <a:p>
            <a:pPr lvl="1"/>
            <a:r>
              <a:rPr lang="en-US" dirty="0"/>
              <a:t>Math and constraint programming need exact math formulations, therefore cannot be applied to the above</a:t>
            </a:r>
          </a:p>
          <a:p>
            <a:r>
              <a:rPr lang="en-US" dirty="0"/>
              <a:t>Large solution space- Ex: TSP, 5 cities have 120 solutions (5!), 10 cities have 10! ~ 3.6 million, 75 cities have 2.5X10</a:t>
            </a:r>
            <a:r>
              <a:rPr lang="en-US" baseline="30000" dirty="0"/>
              <a:t>109 </a:t>
            </a:r>
            <a:r>
              <a:rPr lang="en-US" dirty="0"/>
              <a:t>solutions</a:t>
            </a:r>
          </a:p>
          <a:p>
            <a:r>
              <a:rPr lang="en-US" dirty="0"/>
              <a:t>Ex: Parallel machine job scheduling: process n jobs on m identical machines. There are </a:t>
            </a:r>
            <a:r>
              <a:rPr lang="en-US" dirty="0" err="1"/>
              <a:t>m</a:t>
            </a:r>
            <a:r>
              <a:rPr lang="en-US" baseline="30000" dirty="0" err="1"/>
              <a:t>n</a:t>
            </a:r>
            <a:r>
              <a:rPr lang="en-US" dirty="0"/>
              <a:t> solutions</a:t>
            </a:r>
          </a:p>
          <a:p>
            <a:pPr lvl="1"/>
            <a:r>
              <a:rPr lang="en-US" dirty="0"/>
              <a:t>Complexity - time and space complexity</a:t>
            </a:r>
          </a:p>
          <a:p>
            <a:pPr lvl="1"/>
            <a:r>
              <a:rPr lang="en-US" dirty="0"/>
              <a:t>Time is the number of steps required to solve a problem of size n. We are looking for the worst-case asymptotic bound on the step count (not an exact count). Asymptotic behavior is the limiting behavior as </a:t>
            </a:r>
            <a:r>
              <a:rPr lang="en-US" i="1" dirty="0"/>
              <a:t>n</a:t>
            </a:r>
            <a:r>
              <a:rPr lang="en-US" dirty="0"/>
              <a:t> tends to a large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idea: search the solution space directly. No math models, only a set of algorithmic steps, iterative method. </a:t>
            </a:r>
          </a:p>
          <a:p>
            <a:r>
              <a:rPr lang="en-US" dirty="0"/>
              <a:t>Trajectory based methods (single solution based methods)</a:t>
            </a:r>
          </a:p>
          <a:p>
            <a:pPr lvl="1"/>
            <a:r>
              <a:rPr lang="en-US" dirty="0"/>
              <a:t>search process is characterized by a trajectory in the search space</a:t>
            </a:r>
          </a:p>
          <a:p>
            <a:pPr lvl="1"/>
            <a:r>
              <a:rPr lang="en-US" dirty="0"/>
              <a:t>It can be viewed as an evolution of a solution in (discrete) time of a dynamical system</a:t>
            </a:r>
          </a:p>
          <a:p>
            <a:pPr lvl="2"/>
            <a:r>
              <a:rPr lang="en-US" dirty="0" err="1"/>
              <a:t>Tabu</a:t>
            </a:r>
            <a:r>
              <a:rPr lang="en-US" dirty="0"/>
              <a:t> Search, Simulated Annealing, Iterated Local search, variable neighborhood search, guided local search</a:t>
            </a:r>
          </a:p>
          <a:p>
            <a:r>
              <a:rPr lang="en-US" dirty="0"/>
              <a:t>Population based methods</a:t>
            </a:r>
          </a:p>
          <a:p>
            <a:pPr lvl="1"/>
            <a:r>
              <a:rPr lang="en-US" dirty="0"/>
              <a:t>Every step of the search process has a population – a set of- solutions</a:t>
            </a:r>
          </a:p>
          <a:p>
            <a:pPr lvl="1"/>
            <a:r>
              <a:rPr lang="en-US" dirty="0"/>
              <a:t>It can be viewed as an evolution of a set of solutions in (discrete) time of a dynamical system</a:t>
            </a:r>
          </a:p>
          <a:p>
            <a:pPr lvl="2"/>
            <a:r>
              <a:rPr lang="en-US" dirty="0"/>
              <a:t>Genetic algorithms, swarm intelligence - ant colony optimization, bee colony optimization,  scatter search </a:t>
            </a:r>
          </a:p>
          <a:p>
            <a:r>
              <a:rPr lang="en-US" dirty="0"/>
              <a:t>Hybrid methods</a:t>
            </a:r>
          </a:p>
          <a:p>
            <a:r>
              <a:rPr lang="en-US" dirty="0"/>
              <a:t>Parallel metaheuristics: parallel and distributed computing- independent and cooperative search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You will learn these techniques through several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1965: first Evolution Strategy</a:t>
            </a:r>
          </a:p>
          <a:p>
            <a:r>
              <a:rPr lang="en-US" dirty="0"/>
              <a:t>1975: first Genetic Algorithms</a:t>
            </a:r>
          </a:p>
          <a:p>
            <a:r>
              <a:rPr lang="en-US" dirty="0"/>
              <a:t>1983: Simulated Annealing</a:t>
            </a:r>
          </a:p>
          <a:p>
            <a:r>
              <a:rPr lang="en-US" dirty="0"/>
              <a:t>1986: </a:t>
            </a:r>
            <a:r>
              <a:rPr lang="en-US" dirty="0" err="1"/>
              <a:t>Tabu</a:t>
            </a:r>
            <a:r>
              <a:rPr lang="en-US" dirty="0"/>
              <a:t> Search</a:t>
            </a:r>
          </a:p>
          <a:p>
            <a:r>
              <a:rPr lang="en-US" dirty="0"/>
              <a:t>1991: Ant Colony Optimization</a:t>
            </a:r>
          </a:p>
          <a:p>
            <a:r>
              <a:rPr lang="en-US" dirty="0"/>
              <a:t>1997: Variable Neighborhood Search</a:t>
            </a:r>
          </a:p>
          <a:p>
            <a:r>
              <a:rPr lang="en-US" dirty="0"/>
              <a:t>2000+: parallel and distributed computing in </a:t>
            </a:r>
            <a:r>
              <a:rPr lang="en-US" dirty="0" err="1"/>
              <a:t>metaheuristics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idea: search the solution space directly. No math models, only a set of algorithmic steps, iterative method. </a:t>
            </a:r>
            <a:r>
              <a:rPr lang="en-US" u="sng" dirty="0"/>
              <a:t>Find a feasible solution and improve it. A greedy solution may be a good starting point.</a:t>
            </a:r>
            <a:endParaRPr lang="tr-TR" u="sng" dirty="0"/>
          </a:p>
          <a:p>
            <a:endParaRPr lang="en-US" u="sng" dirty="0"/>
          </a:p>
          <a:p>
            <a:r>
              <a:rPr lang="en-US" dirty="0"/>
              <a:t>Goal: Find a near optimal solution in a given bounded time.</a:t>
            </a:r>
            <a:endParaRPr lang="tr-TR" dirty="0"/>
          </a:p>
          <a:p>
            <a:endParaRPr lang="en-US" dirty="0"/>
          </a:p>
          <a:p>
            <a:r>
              <a:rPr lang="en-US" dirty="0"/>
              <a:t>Applied to combinatorial and constraint optimization problems</a:t>
            </a:r>
            <a:endParaRPr lang="tr-TR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Diversification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intensification</a:t>
            </a:r>
            <a:r>
              <a:rPr lang="en-US" dirty="0"/>
              <a:t> of the search are the two strategies for search in Metaheuristics. One must strike a balance between them. Too much of either one will yield poor solutions. Remember that you have only a limited amount of time to search and you are also looking for a good quality solution. Quality </a:t>
            </a:r>
            <a:r>
              <a:rPr lang="en-US" dirty="0" err="1"/>
              <a:t>vs</a:t>
            </a:r>
            <a:r>
              <a:rPr lang="en-US" dirty="0"/>
              <a:t> Time tradeoff.</a:t>
            </a:r>
          </a:p>
          <a:p>
            <a:pPr lvl="1"/>
            <a:r>
              <a:rPr lang="en-US" dirty="0"/>
              <a:t>For applications such as design decisions focus on high quality solutions (take more time) Ex. high cost of investment, and for control/operational decisions where quick and frequent decisions are taken look for good enough solutions (in very limited time) Ex: scheduling </a:t>
            </a:r>
          </a:p>
          <a:p>
            <a:pPr lvl="1"/>
            <a:r>
              <a:rPr lang="en-US" dirty="0"/>
              <a:t>Trajectory based methods are heavy on intensification, while population based methods are heavy on diversification.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934670"/>
            <a:ext cx="88392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Diversification</a:t>
            </a:r>
            <a:r>
              <a:rPr lang="en-GB" dirty="0"/>
              <a:t> means to generate diverse solutions so as to explore the search space on the global scale, while </a:t>
            </a:r>
            <a:r>
              <a:rPr lang="en-GB" dirty="0">
                <a:solidFill>
                  <a:srgbClr val="FF0000"/>
                </a:solidFill>
              </a:rPr>
              <a:t>intensification</a:t>
            </a:r>
            <a:r>
              <a:rPr lang="en-GB" dirty="0"/>
              <a:t> means to focus on the search in a local region by exploiting the information that a current good solution is found in this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Classifications in Metaheuristics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89120"/>
          </a:xfrm>
        </p:spPr>
        <p:txBody>
          <a:bodyPr>
            <a:noAutofit/>
          </a:bodyPr>
          <a:lstStyle/>
          <a:p>
            <a:r>
              <a:rPr lang="en-US" sz="2000" dirty="0"/>
              <a:t>Nature inspired (swarm intelligence from biology)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err="1"/>
              <a:t>nonnature</a:t>
            </a:r>
            <a:r>
              <a:rPr lang="en-US" sz="2000" dirty="0"/>
              <a:t> inspired (simulated annealing from physics)</a:t>
            </a:r>
          </a:p>
          <a:p>
            <a:r>
              <a:rPr lang="en-US" sz="2000" dirty="0"/>
              <a:t>Memory usage (</a:t>
            </a:r>
            <a:r>
              <a:rPr lang="en-US" sz="2000" dirty="0" err="1"/>
              <a:t>tabu</a:t>
            </a:r>
            <a:r>
              <a:rPr lang="en-US" sz="2000" dirty="0"/>
              <a:t> search)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err="1"/>
              <a:t>memoryless</a:t>
            </a:r>
            <a:r>
              <a:rPr lang="en-US" sz="2000" dirty="0"/>
              <a:t> methods (local search, simulated annealing SA) </a:t>
            </a:r>
          </a:p>
          <a:p>
            <a:r>
              <a:rPr lang="en-US" sz="2000" dirty="0"/>
              <a:t>Deterministic (</a:t>
            </a:r>
            <a:r>
              <a:rPr lang="en-US" sz="2000" dirty="0" err="1"/>
              <a:t>tabu</a:t>
            </a:r>
            <a:r>
              <a:rPr lang="en-US" sz="2000" dirty="0"/>
              <a:t>, local search) </a:t>
            </a:r>
            <a:r>
              <a:rPr lang="en-US" sz="2000" dirty="0" err="1"/>
              <a:t>vs</a:t>
            </a:r>
            <a:r>
              <a:rPr lang="en-US" sz="2000" dirty="0"/>
              <a:t> stochastic (GA, SA) metaheuristics</a:t>
            </a:r>
          </a:p>
          <a:p>
            <a:pPr lvl="1"/>
            <a:r>
              <a:rPr lang="en-US" sz="1800" dirty="0"/>
              <a:t>Deterministic – same initial solution will lead to same final solution after several search steps</a:t>
            </a:r>
          </a:p>
          <a:p>
            <a:pPr lvl="1"/>
            <a:r>
              <a:rPr lang="en-US" sz="1800" dirty="0"/>
              <a:t>Stochastic – same initial solution will lead to different final solutions due to some random rules in the algorithm</a:t>
            </a:r>
          </a:p>
          <a:p>
            <a:r>
              <a:rPr lang="en-US" sz="2000" dirty="0"/>
              <a:t>Population based (manipulates a whole population of solutions – exploration/diversification) </a:t>
            </a:r>
            <a:r>
              <a:rPr lang="en-US" sz="2000" dirty="0" err="1"/>
              <a:t>vs</a:t>
            </a:r>
            <a:r>
              <a:rPr lang="en-US" sz="2000" dirty="0"/>
              <a:t> single solution based search (manipulates a single solution – exploitation/intensification). </a:t>
            </a:r>
          </a:p>
          <a:p>
            <a:r>
              <a:rPr lang="en-US" sz="2000" dirty="0"/>
              <a:t>Iterative </a:t>
            </a:r>
            <a:r>
              <a:rPr lang="en-US" sz="2000" dirty="0" err="1"/>
              <a:t>vs</a:t>
            </a:r>
            <a:r>
              <a:rPr lang="en-US" sz="2000" dirty="0"/>
              <a:t> greedy. Iterative – start with a complete solution(s) and transform at each iteration. Greedy- start with an empty solution and  add decision variables till a complete solution is obtained.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3/Metaheuristics_classification.svg/630px-Metaheuristics_classifi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00075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1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6" y="304800"/>
            <a:ext cx="8229600" cy="1143000"/>
          </a:xfrm>
        </p:spPr>
        <p:txBody>
          <a:bodyPr/>
          <a:lstStyle/>
          <a:p>
            <a:r>
              <a:rPr lang="en-US" dirty="0"/>
              <a:t>When to use Metaheuristics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9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If one can use exact methods then do not use Metaheuristics.</a:t>
            </a:r>
          </a:p>
          <a:p>
            <a:r>
              <a:rPr lang="en-US" sz="2000" dirty="0"/>
              <a:t>P class problem with large number of solutions. P-time algorithms are known but too expensive to implement</a:t>
            </a:r>
          </a:p>
          <a:p>
            <a:r>
              <a:rPr lang="en-US" sz="2000" dirty="0"/>
              <a:t>Dynamic optimization- real-time optimization- Metaheuristics can reduce search time and we are looking for good enough solutions.</a:t>
            </a:r>
          </a:p>
          <a:p>
            <a:r>
              <a:rPr lang="en-US" sz="2000" dirty="0"/>
              <a:t>A difficult NP-hard problem - even a moderate size problem.</a:t>
            </a:r>
          </a:p>
          <a:p>
            <a:r>
              <a:rPr lang="en-US" sz="2000" dirty="0"/>
              <a:t>Problems where objective function is a black box, i.e. often simulated and has no/inaccurate math formulation for the objective function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76400" y="47244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Metaheuristic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724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 box objective function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3505200" y="49149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3"/>
            <a:endCxn id="14" idx="3"/>
          </p:cNvCxnSpPr>
          <p:nvPr/>
        </p:nvCxnSpPr>
        <p:spPr>
          <a:xfrm flipH="1">
            <a:off x="5791200" y="4914900"/>
            <a:ext cx="990600" cy="1066800"/>
          </a:xfrm>
          <a:prstGeom prst="bentConnector3">
            <a:avLst>
              <a:gd name="adj1" fmla="val -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81500" y="4572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4507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5562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 quality of f(x)</a:t>
            </a:r>
          </a:p>
        </p:txBody>
      </p:sp>
      <p:cxnSp>
        <p:nvCxnSpPr>
          <p:cNvPr id="19" name="Elbow Connector 18"/>
          <p:cNvCxnSpPr>
            <a:stCxn id="14" idx="1"/>
            <a:endCxn id="4" idx="2"/>
          </p:cNvCxnSpPr>
          <p:nvPr/>
        </p:nvCxnSpPr>
        <p:spPr>
          <a:xfrm rot="10800000">
            <a:off x="2590800" y="5562600"/>
            <a:ext cx="22098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0" y="6031468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Quality metric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CDC4A9-BF68-4301-86B1-51D531A08B1B}"/>
              </a:ext>
            </a:extLst>
          </p:cNvPr>
          <p:cNvGrpSpPr/>
          <p:nvPr/>
        </p:nvGrpSpPr>
        <p:grpSpPr>
          <a:xfrm>
            <a:off x="914400" y="762000"/>
            <a:ext cx="7470843" cy="4648200"/>
            <a:chOff x="914400" y="762000"/>
            <a:chExt cx="7470843" cy="4648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D6F2DA-3FF0-4FD1-9D74-262D5B3D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762000"/>
              <a:ext cx="7470843" cy="46482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6779B5-989F-4016-8771-6375D6EDA89D}"/>
                </a:ext>
              </a:extLst>
            </p:cNvPr>
            <p:cNvSpPr/>
            <p:nvPr/>
          </p:nvSpPr>
          <p:spPr>
            <a:xfrm>
              <a:off x="4419600" y="50292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268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Best Metaheuristic approach- does not exist for any problem. No proof of optimality exists and you don’t care for one either.</a:t>
            </a:r>
          </a:p>
          <a:p>
            <a:r>
              <a:rPr lang="en-US" dirty="0"/>
              <a:t>A heuristic approach designed for problem A does not always apply to problem B. It is context-dependent.</a:t>
            </a:r>
          </a:p>
          <a:p>
            <a:r>
              <a:rPr lang="en-US" dirty="0"/>
              <a:t>Questions: Is the metaheuristic algorithm well designed and does it behave well? No common agreement exist in the literature. </a:t>
            </a:r>
          </a:p>
          <a:p>
            <a:r>
              <a:rPr lang="en-US" dirty="0"/>
              <a:t>What do we look for during implementation</a:t>
            </a:r>
          </a:p>
          <a:p>
            <a:pPr lvl="1"/>
            <a:r>
              <a:rPr lang="en-US" dirty="0"/>
              <a:t>Easy to apply for hard problems</a:t>
            </a:r>
          </a:p>
          <a:p>
            <a:pPr lvl="1"/>
            <a:r>
              <a:rPr lang="en-US" dirty="0"/>
              <a:t>Intensify: should be able to find a local optima</a:t>
            </a:r>
          </a:p>
          <a:p>
            <a:pPr lvl="1"/>
            <a:r>
              <a:rPr lang="en-US" dirty="0"/>
              <a:t>Diversify: should be able to widely explore the solution space</a:t>
            </a:r>
          </a:p>
          <a:p>
            <a:pPr lvl="1"/>
            <a:r>
              <a:rPr lang="en-US" dirty="0"/>
              <a:t>A greedy solution is a good starting point for an iterative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862-7F3A-4B06-AE9B-CD6F23A9D2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4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Evaluation criteria include:</a:t>
            </a:r>
          </a:p>
          <a:p>
            <a:pPr lvl="1"/>
            <a:r>
              <a:rPr lang="en-US" dirty="0"/>
              <a:t>Ability to find good/optimal solutions. No way to prove optimality unless all solutions are exhaustively enumerated, which is infeasible. </a:t>
            </a:r>
          </a:p>
          <a:p>
            <a:pPr lvl="1"/>
            <a:r>
              <a:rPr lang="en-US" dirty="0"/>
              <a:t>Comparison with optimal solutions (if available). Test the heuristics on small problems before scaling it up.</a:t>
            </a:r>
          </a:p>
          <a:p>
            <a:pPr lvl="1"/>
            <a:r>
              <a:rPr lang="en-US" dirty="0"/>
              <a:t>Comparison with Lower/Upper  bounds if already known (may be a target was already set)</a:t>
            </a:r>
          </a:p>
          <a:p>
            <a:pPr lvl="1"/>
            <a:r>
              <a:rPr lang="en-US" dirty="0"/>
              <a:t>Comparison with other metaheuristics methods</a:t>
            </a:r>
          </a:p>
          <a:p>
            <a:r>
              <a:rPr lang="en-US" dirty="0"/>
              <a:t>Reliability and stability over several runs</a:t>
            </a:r>
          </a:p>
          <a:p>
            <a:pPr lvl="1"/>
            <a:r>
              <a:rPr lang="en-US" dirty="0"/>
              <a:t>Average gap between solution while approaching the (local) optimum</a:t>
            </a:r>
          </a:p>
          <a:p>
            <a:pPr lvl="1"/>
            <a:r>
              <a:rPr lang="en-US" dirty="0"/>
              <a:t>statistical tools (standard deviation of solutions, Confidence intervals, ANOVA )</a:t>
            </a:r>
          </a:p>
          <a:p>
            <a:r>
              <a:rPr lang="en-US" dirty="0"/>
              <a:t>Reasonable computational  time Usually: between a few seconds </a:t>
            </a:r>
            <a:r>
              <a:rPr lang="en-US" dirty="0" err="1"/>
              <a:t>upto</a:t>
            </a:r>
            <a:r>
              <a:rPr lang="en-US" dirty="0"/>
              <a:t> a few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862-7F3A-4B06-AE9B-CD6F23A9D2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concepts to implement a Metaheuristic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Representation of solutions</a:t>
            </a:r>
          </a:p>
          <a:p>
            <a:pPr lvl="1"/>
            <a:r>
              <a:rPr lang="en-US" dirty="0"/>
              <a:t>Vector of Binary values – 0/1 Knapsack, 0/1 IP problems</a:t>
            </a:r>
          </a:p>
          <a:p>
            <a:pPr lvl="1"/>
            <a:r>
              <a:rPr lang="en-US" dirty="0"/>
              <a:t>Vector of discrete values- Location , and assignment problems</a:t>
            </a:r>
          </a:p>
          <a:p>
            <a:pPr lvl="1"/>
            <a:r>
              <a:rPr lang="en-US" dirty="0"/>
              <a:t>Vector of continuous values on a real line – continuous, parameter optimization </a:t>
            </a:r>
          </a:p>
          <a:p>
            <a:pPr lvl="1"/>
            <a:r>
              <a:rPr lang="en-US" dirty="0"/>
              <a:t>Permutation – sequencing, scheduling, TSP</a:t>
            </a:r>
          </a:p>
          <a:p>
            <a:r>
              <a:rPr lang="en-US" dirty="0"/>
              <a:t>Objective function</a:t>
            </a:r>
          </a:p>
          <a:p>
            <a:r>
              <a:rPr lang="en-US" dirty="0"/>
              <a:t>Constraint handling</a:t>
            </a:r>
          </a:p>
          <a:p>
            <a:pPr lvl="1"/>
            <a:r>
              <a:rPr lang="en-US" dirty="0"/>
              <a:t>Reject strategies- keep only feasible solution and reject infeasible ones automatically.</a:t>
            </a:r>
          </a:p>
          <a:p>
            <a:pPr lvl="1"/>
            <a:r>
              <a:rPr lang="en-US" dirty="0"/>
              <a:t>Penalizing strategy - infeasible solutions are considered and a penalty function is added to the objective function for including a infeasible solution during the search.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s</a:t>
            </a:r>
            <a:r>
              <a:rPr lang="en-US" baseline="-25000" dirty="0"/>
              <a:t>t+1</a:t>
            </a:r>
            <a:r>
              <a:rPr lang="en-US" dirty="0"/>
              <a:t>, s</a:t>
            </a:r>
            <a:r>
              <a:rPr lang="en-US" baseline="-25000" dirty="0"/>
              <a:t>t+2</a:t>
            </a:r>
            <a:r>
              <a:rPr lang="en-US" dirty="0"/>
              <a:t> are the search sequence where s</a:t>
            </a:r>
            <a:r>
              <a:rPr lang="en-US" baseline="-25000" dirty="0"/>
              <a:t>t+2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 are feasible but s</a:t>
            </a:r>
            <a:r>
              <a:rPr lang="en-US" baseline="-25000" dirty="0"/>
              <a:t>t+1 </a:t>
            </a:r>
            <a:r>
              <a:rPr lang="en-US" dirty="0"/>
              <a:t>is infeasible and f(s</a:t>
            </a:r>
            <a:r>
              <a:rPr lang="en-US" baseline="-25000" dirty="0"/>
              <a:t>t+2</a:t>
            </a:r>
            <a:r>
              <a:rPr lang="en-US" dirty="0"/>
              <a:t>) is better than f(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). The penalized </a:t>
            </a:r>
            <a:r>
              <a:rPr lang="en-US" dirty="0" err="1"/>
              <a:t>obj</a:t>
            </a:r>
            <a:r>
              <a:rPr lang="en-US" dirty="0"/>
              <a:t> function is f’(s) = f(s)+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 c(s) where c(s) is the cost of infeasible s and 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is a weight.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862-7F3A-4B06-AE9B-CD6F23A9D2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CCFAA6-C34E-415C-8553-2F364151FAA0}" type="slidenum">
              <a:rPr lang="zh-TW" altLang="en-US" sz="1400"/>
              <a:pPr eaLnBrk="1" hangingPunct="1"/>
              <a:t>33</a:t>
            </a:fld>
            <a:endParaRPr lang="zh-TW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Very flexible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Often global optimizers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Often robust to problem size, problem instance and random variables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May be only practical alternative</a:t>
            </a:r>
          </a:p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990600" y="533400"/>
            <a:ext cx="716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Advantages of Meta-Heuristics</a:t>
            </a:r>
          </a:p>
        </p:txBody>
      </p:sp>
    </p:spTree>
    <p:extLst>
      <p:ext uri="{BB962C8B-B14F-4D97-AF65-F5344CB8AC3E}">
        <p14:creationId xmlns:p14="http://schemas.microsoft.com/office/powerpoint/2010/main" val="1100069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AA657C-5F51-4407-A087-D4BAEAB97C63}" type="slidenum">
              <a:rPr lang="zh-TW" altLang="en-US" sz="1400"/>
              <a:pPr eaLnBrk="1" hangingPunct="1"/>
              <a:t>34</a:t>
            </a:fld>
            <a:endParaRPr lang="zh-TW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Often need problem specific information /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Optimality (convergence) may not be guaranteed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Lack of theoretic basis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Different searches may yield different solutions to the same problem (stochastic)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Stopping criteria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Multiple search parameters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60400" y="381000"/>
            <a:ext cx="7785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Disadvantages of Meta-Heuristics</a:t>
            </a:r>
          </a:p>
        </p:txBody>
      </p:sp>
    </p:spTree>
    <p:extLst>
      <p:ext uri="{BB962C8B-B14F-4D97-AF65-F5344CB8AC3E}">
        <p14:creationId xmlns:p14="http://schemas.microsoft.com/office/powerpoint/2010/main" val="210884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Summarizing, outline fundamental properties which characterize metaheuristics: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Metaheuristics are strategies that “guide” the search process.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 goal is to efficiently explore the search space in order to find (near–)optimal solutions.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Techniques which constitute metaheuristic algorithms range from simple local search procedures to complex learning processes. </a:t>
            </a:r>
            <a:endParaRPr lang="tr-TR" dirty="0"/>
          </a:p>
          <a:p>
            <a:endParaRPr lang="tr-TR" dirty="0"/>
          </a:p>
          <a:p>
            <a:r>
              <a:rPr lang="en-US" dirty="0"/>
              <a:t>Metaheuristic algorithms are approximate and usually non-deterministic.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They may incorporate mechanisms to avoid getting trapped in confined areas of the search space.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 basic concepts of metaheuristics permit an abstract level description. </a:t>
            </a:r>
            <a:endParaRPr lang="tr-TR" dirty="0"/>
          </a:p>
          <a:p>
            <a:endParaRPr lang="tr-TR" dirty="0"/>
          </a:p>
          <a:p>
            <a:r>
              <a:rPr lang="en-US" dirty="0"/>
              <a:t>Metaheuristics are not problem-specific. </a:t>
            </a:r>
            <a:endParaRPr lang="tr-TR" dirty="0"/>
          </a:p>
          <a:p>
            <a:endParaRPr lang="tr-TR" dirty="0"/>
          </a:p>
          <a:p>
            <a:r>
              <a:rPr lang="en-US" dirty="0"/>
              <a:t>Metaheuristics may make use of domain-specific knowledge in the form of heuristics that are controlled by the upper level strategy.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Todays more advanced metaheuristics use search experience (embodied in some form of memory) to guide the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36FA7-6621-43D2-B156-EFC3FE674FD7}" type="slidenum">
              <a:rPr lang="zh-TW" altLang="en-US" sz="1400"/>
              <a:pPr eaLnBrk="1" hangingPunct="1"/>
              <a:t>36</a:t>
            </a:fld>
            <a:endParaRPr lang="zh-TW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5638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Steps: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Design the algorithm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Encode the algorithm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Steps of algorithm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Data structures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Apply the algorithm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098550" y="381000"/>
            <a:ext cx="6905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Algorithm Design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458725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FA5D0C-B5D7-494B-8F79-406AD7454FDC}" type="slidenum">
              <a:rPr lang="zh-TW" altLang="en-US" sz="1400"/>
              <a:pPr eaLnBrk="1" hangingPunct="1"/>
              <a:t>37</a:t>
            </a:fld>
            <a:endParaRPr lang="zh-TW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Run-time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Memory requirements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Number of elementary computer operations to solve the problem in the worst case</a:t>
            </a:r>
          </a:p>
          <a:p>
            <a:pPr eaLnBrk="1" hangingPunct="1">
              <a:buFontTx/>
              <a:buNone/>
            </a:pPr>
            <a:endParaRPr lang="en-US" altLang="zh-TW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Study increased in the 70’s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057400" y="457200"/>
            <a:ext cx="497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Algorithm Efficiency</a:t>
            </a:r>
          </a:p>
        </p:txBody>
      </p:sp>
    </p:spTree>
    <p:extLst>
      <p:ext uri="{BB962C8B-B14F-4D97-AF65-F5344CB8AC3E}">
        <p14:creationId xmlns:p14="http://schemas.microsoft.com/office/powerpoint/2010/main" val="1849128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C5FC88-2656-4E88-AB51-0C0921E24F2B}" type="slidenum">
              <a:rPr lang="zh-TW" altLang="en-US" sz="1400"/>
              <a:pPr eaLnBrk="1" hangingPunct="1"/>
              <a:t>38</a:t>
            </a:fld>
            <a:endParaRPr lang="zh-TW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Seeks to classify problems in terms of the mathematical order of the computational resources required to solve the problems via computer algorithms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057400" y="609600"/>
            <a:ext cx="49196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Analysis</a:t>
            </a:r>
          </a:p>
        </p:txBody>
      </p:sp>
    </p:spTree>
    <p:extLst>
      <p:ext uri="{BB962C8B-B14F-4D97-AF65-F5344CB8AC3E}">
        <p14:creationId xmlns:p14="http://schemas.microsoft.com/office/powerpoint/2010/main" val="507598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734232-0002-451C-A649-BFBAE29942F8}" type="slidenum">
              <a:rPr lang="zh-TW" altLang="en-US" sz="1400"/>
              <a:pPr eaLnBrk="1" hangingPunct="1"/>
              <a:t>39</a:t>
            </a:fld>
            <a:endParaRPr lang="zh-TW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Problem</a:t>
            </a:r>
            <a:r>
              <a:rPr lang="en-US" altLang="zh-TW">
                <a:ea typeface="新細明體" pitchFamily="18" charset="-120"/>
              </a:rPr>
              <a:t> is a collection of instances that share a mathematical form but differ in size and in the values of numerical constants in the problem form (i.e.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generic model</a:t>
            </a:r>
            <a:r>
              <a:rPr lang="en-US" altLang="zh-TW">
                <a:ea typeface="新細明體" pitchFamily="18" charset="-120"/>
              </a:rPr>
              <a:t>) Example: shortest path.</a:t>
            </a: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Instance</a:t>
            </a:r>
            <a:r>
              <a:rPr lang="en-US" altLang="zh-TW">
                <a:ea typeface="新細明體" pitchFamily="18" charset="-120"/>
              </a:rPr>
              <a:t> is a special case of problem with specified data and parameters.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An algorithm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solves</a:t>
            </a:r>
            <a:r>
              <a:rPr lang="en-US" altLang="zh-TW">
                <a:ea typeface="新細明體" pitchFamily="18" charset="-120"/>
              </a:rPr>
              <a:t> a problem if the algorithm is guaranteed to find the optimal solution for any instance.</a:t>
            </a:r>
          </a:p>
        </p:txBody>
      </p:sp>
    </p:spTree>
    <p:extLst>
      <p:ext uri="{BB962C8B-B14F-4D97-AF65-F5344CB8AC3E}">
        <p14:creationId xmlns:p14="http://schemas.microsoft.com/office/powerpoint/2010/main" val="75633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r-TR" altLang="zh-TW" dirty="0">
                <a:solidFill>
                  <a:srgbClr val="CC6600"/>
                </a:solidFill>
                <a:ea typeface="新細明體" pitchFamily="18" charset="-120"/>
              </a:rPr>
              <a:t>Definitions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764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ea typeface="新細明體" pitchFamily="18" charset="-120"/>
              </a:rPr>
              <a:t>Objective Function</a:t>
            </a: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Max (Min)	  some function of</a:t>
            </a:r>
            <a:r>
              <a:rPr lang="en-US" altLang="zh-TW" b="1" dirty="0"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decision variables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Subject to (</a:t>
            </a:r>
            <a:r>
              <a:rPr lang="en-US" altLang="zh-TW" dirty="0" err="1">
                <a:ea typeface="新細明體" pitchFamily="18" charset="-120"/>
              </a:rPr>
              <a:t>s.t.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			equality (=)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constraints</a:t>
            </a:r>
          </a:p>
          <a:p>
            <a:pPr>
              <a:buFontTx/>
              <a:buNone/>
            </a:pPr>
            <a:r>
              <a:rPr lang="en-US" altLang="zh-TW" b="1" dirty="0">
                <a:ea typeface="新細明體" pitchFamily="18" charset="-120"/>
              </a:rPr>
              <a:t>			</a:t>
            </a:r>
            <a:r>
              <a:rPr lang="en-US" altLang="zh-TW" dirty="0">
                <a:ea typeface="新細明體" pitchFamily="18" charset="-120"/>
              </a:rPr>
              <a:t>inequality (		)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constraints</a:t>
            </a:r>
          </a:p>
          <a:p>
            <a:r>
              <a:rPr lang="en-US" altLang="zh-TW" b="1" dirty="0">
                <a:ea typeface="新細明體" pitchFamily="18" charset="-120"/>
              </a:rPr>
              <a:t>Search Space</a:t>
            </a:r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	Range or values of decisions variables that will be searched during optimization. Often a calculable size in combinatorial optimization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55095"/>
              </p:ext>
            </p:extLst>
          </p:nvPr>
        </p:nvGraphicFramePr>
        <p:xfrm>
          <a:off x="4191000" y="3657600"/>
          <a:ext cx="1066800" cy="34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545626" imgH="177646" progId="Equation.3">
                  <p:embed/>
                </p:oleObj>
              </mc:Choice>
              <mc:Fallback>
                <p:oleObj name="Equation" r:id="rId3" imgW="545626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657600"/>
                        <a:ext cx="1066800" cy="34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55245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9E9F61-A531-476D-BAFB-7C1C21A8E92F}" type="slidenum">
              <a:rPr lang="zh-TW" altLang="en-US" sz="1400"/>
              <a:pPr eaLnBrk="1" hangingPunct="1"/>
              <a:t>40</a:t>
            </a:fld>
            <a:endParaRPr lang="zh-TW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Empirical Analysis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see how algorithms perform in practice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write program, test on classes of problem 	  instances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Average Case Analysis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determine expected number of steps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	- choose probability distribution for 	 	  problem instances, use statistical analysis 	  to derive asymptotic expected run times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1079155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E27A6A-5CCE-49E5-A697-7784361D930F}" type="slidenum">
              <a:rPr lang="zh-TW" altLang="en-US" sz="1400"/>
              <a:pPr eaLnBrk="1" hangingPunct="1"/>
              <a:t>41</a:t>
            </a:fld>
            <a:endParaRPr lang="zh-TW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Worst Case Analysis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provides upper bound (UB) on the 	 	  number of steps an algorithm can take on 	 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any</a:t>
            </a:r>
            <a:r>
              <a:rPr lang="en-US" altLang="zh-TW">
                <a:ea typeface="新細明體" pitchFamily="18" charset="-120"/>
              </a:rPr>
              <a:t> instance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count largest possible number of steps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provides a “guarantee” on number of 	  	  steps the algorithm will need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161271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F91E1A-1505-4A4E-ACBC-5CD60F798DF0}" type="slidenum">
              <a:rPr lang="zh-TW" altLang="en-US" sz="1400"/>
              <a:pPr eaLnBrk="1" hangingPunct="1"/>
              <a:t>42</a:t>
            </a:fld>
            <a:endParaRPr lang="zh-TW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CONs of Empirical Analysis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algorithm performance depends on 	 	  computer language, compiler, hardware, 	  programmer’s skills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costly and time consuming to do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algorithm comparison can be inconclusive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3250744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954A83-1993-432F-90F7-756B4D2528E3}" type="slidenum">
              <a:rPr lang="zh-TW" altLang="en-US" sz="1400"/>
              <a:pPr eaLnBrk="1" hangingPunct="1"/>
              <a:t>43</a:t>
            </a:fld>
            <a:endParaRPr lang="zh-TW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CONs of Average Case Analysis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depends heavily on choice of probability 	  distribution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hard to pick the probability distribution of 	  realistic problems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analysis often very complex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- assumes analyst solving multiple problem 	  instances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1155673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197BA-EAA2-46EB-8109-2F63358C5DEC}" type="slidenum">
              <a:rPr lang="zh-TW" altLang="en-US" sz="1400"/>
              <a:pPr eaLnBrk="1" hangingPunct="1"/>
              <a:t>44</a:t>
            </a:fld>
            <a:endParaRPr lang="zh-TW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 sz="2800" b="1">
                <a:ea typeface="新細明體" pitchFamily="18" charset="-120"/>
              </a:rPr>
              <a:t>Worst Case Analysis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PROs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independent of computing environment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relatively easy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guarantee on steps (time)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definitive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CONs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simplex method exception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ea typeface="新細明體" pitchFamily="18" charset="-120"/>
              </a:rPr>
              <a:t>	- algorithm comparisons can be inconclusive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000250" y="381000"/>
            <a:ext cx="5103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Complexity Measures</a:t>
            </a:r>
          </a:p>
        </p:txBody>
      </p:sp>
    </p:spTree>
    <p:extLst>
      <p:ext uri="{BB962C8B-B14F-4D97-AF65-F5344CB8AC3E}">
        <p14:creationId xmlns:p14="http://schemas.microsoft.com/office/powerpoint/2010/main" val="2025901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69FF7-6601-4CE0-BC02-11358B6298A8}" type="slidenum">
              <a:rPr lang="zh-TW" altLang="en-US" sz="1400"/>
              <a:pPr eaLnBrk="1" hangingPunct="1"/>
              <a:t>45</a:t>
            </a:fld>
            <a:endParaRPr lang="zh-TW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Complexity of Algorithms</a:t>
            </a:r>
          </a:p>
          <a:p>
            <a:r>
              <a:rPr lang="en-GB" dirty="0"/>
              <a:t>An algorithm needs two important resources to solve a problem: time</a:t>
            </a:r>
            <a:r>
              <a:rPr lang="tr-TR" dirty="0"/>
              <a:t> </a:t>
            </a:r>
            <a:r>
              <a:rPr lang="en-GB" dirty="0"/>
              <a:t>and space. </a:t>
            </a:r>
            <a:endParaRPr lang="tr-TR" dirty="0"/>
          </a:p>
          <a:p>
            <a:r>
              <a:rPr lang="en-GB" dirty="0"/>
              <a:t>The time complexity is the number of steps to solve a</a:t>
            </a:r>
            <a:r>
              <a:rPr lang="tr-TR" dirty="0"/>
              <a:t> </a:t>
            </a:r>
            <a:r>
              <a:rPr lang="en-GB" dirty="0"/>
              <a:t>problem of size </a:t>
            </a:r>
            <a:r>
              <a:rPr lang="en-GB" i="1" dirty="0"/>
              <a:t>n</a:t>
            </a:r>
            <a:r>
              <a:rPr lang="en-GB" dirty="0"/>
              <a:t>. (generally defined as a worst case analysis)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4602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85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468E1E-28D7-4759-9C84-89BDAF409721}" type="slidenum">
              <a:rPr lang="zh-TW" altLang="en-US" sz="1400"/>
              <a:pPr eaLnBrk="1" hangingPunct="1"/>
              <a:t>46</a:t>
            </a:fld>
            <a:endParaRPr lang="zh-TW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Usually interested in performance on large instances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Only consider the dominant term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Example: 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	     </a:t>
            </a:r>
            <a:r>
              <a:rPr lang="en-US" altLang="zh-TW">
                <a:ea typeface="新細明體" pitchFamily="18" charset="-120"/>
                <a:sym typeface="Wingdings" pitchFamily="2" charset="2"/>
              </a:rPr>
              <a:t>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489200" y="381000"/>
            <a:ext cx="4125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Big “O” Notation</a:t>
            </a:r>
          </a:p>
        </p:txBody>
      </p:sp>
      <p:graphicFrame>
        <p:nvGraphicFramePr>
          <p:cNvPr id="33797" name="Object 7"/>
          <p:cNvGraphicFramePr>
            <a:graphicFrameLocks noChangeAspect="1"/>
          </p:cNvGraphicFramePr>
          <p:nvPr/>
        </p:nvGraphicFramePr>
        <p:xfrm>
          <a:off x="2895600" y="3276600"/>
          <a:ext cx="3657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1447172" imgH="203112" progId="Equation.3">
                  <p:embed/>
                </p:oleObj>
              </mc:Choice>
              <mc:Fallback>
                <p:oleObj name="Equation" r:id="rId3" imgW="144717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6600"/>
                        <a:ext cx="3657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8"/>
          <p:cNvGraphicFramePr>
            <a:graphicFrameLocks noChangeAspect="1"/>
          </p:cNvGraphicFramePr>
          <p:nvPr/>
        </p:nvGraphicFramePr>
        <p:xfrm>
          <a:off x="2895600" y="3886200"/>
          <a:ext cx="1117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406224" imgH="228501" progId="Equation.3">
                  <p:embed/>
                </p:oleObj>
              </mc:Choice>
              <mc:Fallback>
                <p:oleObj name="Equ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117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53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7E05EC-F511-4C71-B1DA-67A1FF6BAD39}" type="slidenum">
              <a:rPr lang="zh-TW" altLang="en-US" sz="1400"/>
              <a:pPr eaLnBrk="1" hangingPunct="1"/>
              <a:t>47</a:t>
            </a:fld>
            <a:endParaRPr lang="zh-TW" altLang="en-US" sz="140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990600" y="228600"/>
            <a:ext cx="678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Polynomial vs Exponential-Time Algorithms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1981200"/>
            <a:ext cx="85596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19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389120"/>
          </a:xfrm>
        </p:spPr>
        <p:txBody>
          <a:bodyPr/>
          <a:lstStyle/>
          <a:p>
            <a:r>
              <a:rPr lang="en-GB" dirty="0"/>
              <a:t>The complexity of a problem is equivalent to the complexity of the</a:t>
            </a:r>
            <a:r>
              <a:rPr lang="tr-TR" dirty="0"/>
              <a:t> </a:t>
            </a:r>
            <a:r>
              <a:rPr lang="en-GB" dirty="0"/>
              <a:t>best algorithm solving that problem. </a:t>
            </a:r>
            <a:endParaRPr lang="tr-TR" dirty="0"/>
          </a:p>
          <a:p>
            <a:r>
              <a:rPr lang="en-GB" dirty="0"/>
              <a:t>A problem is </a:t>
            </a:r>
            <a:r>
              <a:rPr lang="en-GB" dirty="0">
                <a:solidFill>
                  <a:srgbClr val="FF0000"/>
                </a:solidFill>
              </a:rPr>
              <a:t>tractable</a:t>
            </a:r>
            <a:r>
              <a:rPr lang="en-GB" dirty="0"/>
              <a:t> (or</a:t>
            </a:r>
            <a:r>
              <a:rPr lang="tr-TR" dirty="0"/>
              <a:t> </a:t>
            </a:r>
            <a:r>
              <a:rPr lang="en-GB" dirty="0"/>
              <a:t>"easy") if there exists a </a:t>
            </a:r>
            <a:r>
              <a:rPr lang="en-GB" dirty="0">
                <a:solidFill>
                  <a:srgbClr val="FF0000"/>
                </a:solidFill>
              </a:rPr>
              <a:t>polynomial time</a:t>
            </a:r>
            <a:r>
              <a:rPr lang="en-GB" dirty="0"/>
              <a:t> algorithm to solve it, or</a:t>
            </a:r>
            <a:r>
              <a:rPr lang="tr-TR" dirty="0"/>
              <a:t> </a:t>
            </a:r>
            <a:r>
              <a:rPr lang="en-US" dirty="0">
                <a:solidFill>
                  <a:srgbClr val="FF0000"/>
                </a:solidFill>
              </a:rPr>
              <a:t>intractable</a:t>
            </a:r>
            <a:r>
              <a:rPr lang="en-US" dirty="0"/>
              <a:t>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2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4E20C9-9833-4614-A432-095F9F650E4E}" type="slidenum">
              <a:rPr lang="zh-TW" altLang="en-US" sz="1400"/>
              <a:pPr eaLnBrk="1" hangingPunct="1"/>
              <a:t>49</a:t>
            </a:fld>
            <a:endParaRPr lang="zh-TW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Optimization Problem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A computational problem in which the object is to find the best of all possible solutions. (i.e. find a solution in the feasible region which has the minimum or maximum value of the objective function.)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Decision Problem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pitchFamily="18" charset="-120"/>
              </a:rPr>
              <a:t>	A problem with a “yes” or “no” answer. 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Optimization vs Decision Problems</a:t>
            </a:r>
          </a:p>
        </p:txBody>
      </p:sp>
    </p:spTree>
    <p:extLst>
      <p:ext uri="{BB962C8B-B14F-4D97-AF65-F5344CB8AC3E}">
        <p14:creationId xmlns:p14="http://schemas.microsoft.com/office/powerpoint/2010/main" val="124054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7239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Suppose we have a cost function (or </a:t>
            </a:r>
            <a:r>
              <a:rPr lang="en-US" altLang="en-US" sz="2000" dirty="0">
                <a:solidFill>
                  <a:srgbClr val="0033CC"/>
                </a:solidFill>
              </a:rPr>
              <a:t>objective function</a:t>
            </a:r>
            <a:r>
              <a:rPr lang="en-US" altLang="en-US" sz="20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Our aim is to find values of the parameters (</a:t>
            </a:r>
            <a:r>
              <a:rPr lang="en-US" altLang="en-US" sz="2000" dirty="0">
                <a:solidFill>
                  <a:srgbClr val="0033CC"/>
                </a:solidFill>
              </a:rPr>
              <a:t>decision variables</a:t>
            </a:r>
            <a:r>
              <a:rPr lang="en-US" altLang="en-US" sz="2000" dirty="0"/>
              <a:t>) </a:t>
            </a:r>
            <a:r>
              <a:rPr lang="en-US" altLang="en-US" sz="2000" b="1" dirty="0">
                <a:latin typeface="Times New Roman" pitchFamily="18" charset="0"/>
              </a:rPr>
              <a:t>x</a:t>
            </a:r>
            <a:r>
              <a:rPr lang="en-US" altLang="en-US" sz="2000" dirty="0"/>
              <a:t> that minimize this function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Subject to the following </a:t>
            </a:r>
            <a:r>
              <a:rPr lang="en-US" altLang="en-US" sz="2000" dirty="0">
                <a:solidFill>
                  <a:srgbClr val="0033CC"/>
                </a:solidFill>
              </a:rPr>
              <a:t>constraints</a:t>
            </a:r>
            <a:r>
              <a:rPr lang="en-US" altLang="en-US" sz="20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equality:</a:t>
            </a:r>
          </a:p>
          <a:p>
            <a:pPr lvl="2">
              <a:lnSpc>
                <a:spcPct val="90000"/>
              </a:lnSpc>
            </a:pP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tr-TR" altLang="en-US" sz="2000" dirty="0"/>
              <a:t>i</a:t>
            </a:r>
            <a:r>
              <a:rPr lang="en-US" altLang="en-US" sz="2000" dirty="0" err="1"/>
              <a:t>nequality</a:t>
            </a:r>
            <a:r>
              <a:rPr lang="en-US" altLang="en-US" sz="2000" dirty="0"/>
              <a:t>:</a:t>
            </a:r>
            <a:r>
              <a:rPr lang="en-US" altLang="en-US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If we seek a maximum of </a:t>
            </a:r>
            <a:r>
              <a:rPr lang="en-US" altLang="en-US" sz="2000" i="1" dirty="0">
                <a:latin typeface="Times New Roman" pitchFamily="18" charset="0"/>
              </a:rPr>
              <a:t>f</a:t>
            </a:r>
            <a:r>
              <a:rPr lang="en-US" altLang="en-US" sz="2000" dirty="0">
                <a:latin typeface="Times New Roman" pitchFamily="18" charset="0"/>
              </a:rPr>
              <a:t>(</a:t>
            </a:r>
            <a:r>
              <a:rPr lang="en-US" altLang="en-US" sz="2000" b="1" dirty="0">
                <a:latin typeface="Times New Roman" pitchFamily="18" charset="0"/>
              </a:rPr>
              <a:t>x</a:t>
            </a:r>
            <a:r>
              <a:rPr lang="en-US" altLang="en-US" sz="2000" dirty="0">
                <a:latin typeface="Times New Roman" pitchFamily="18" charset="0"/>
              </a:rPr>
              <a:t>)</a:t>
            </a:r>
            <a:r>
              <a:rPr lang="en-US" altLang="en-US" sz="2000" dirty="0"/>
              <a:t> (</a:t>
            </a:r>
            <a:r>
              <a:rPr lang="en-US" altLang="en-US" sz="2000" dirty="0">
                <a:solidFill>
                  <a:srgbClr val="0033CC"/>
                </a:solidFill>
              </a:rPr>
              <a:t>profit function</a:t>
            </a:r>
            <a:r>
              <a:rPr lang="en-US" altLang="en-US" sz="2000" dirty="0"/>
              <a:t>) it is equivalent to seeking a minimum of </a:t>
            </a:r>
            <a:r>
              <a:rPr lang="en-US" altLang="en-US" sz="2000" dirty="0">
                <a:latin typeface="Times New Roman" pitchFamily="18" charset="0"/>
              </a:rPr>
              <a:t>–</a:t>
            </a:r>
            <a:r>
              <a:rPr lang="en-US" altLang="en-US" sz="2000" i="1" dirty="0">
                <a:latin typeface="Times New Roman" pitchFamily="18" charset="0"/>
              </a:rPr>
              <a:t>f</a:t>
            </a:r>
            <a:r>
              <a:rPr lang="en-US" altLang="en-US" sz="2000" dirty="0">
                <a:latin typeface="Times New Roman" pitchFamily="18" charset="0"/>
              </a:rPr>
              <a:t>(</a:t>
            </a:r>
            <a:r>
              <a:rPr lang="en-US" altLang="en-US" sz="2000" b="1" dirty="0">
                <a:latin typeface="Times New Roman" pitchFamily="18" charset="0"/>
              </a:rPr>
              <a:t>x</a:t>
            </a:r>
            <a:r>
              <a:rPr lang="en-US" altLang="en-US" sz="2000" dirty="0">
                <a:latin typeface="Times New Roman" pitchFamily="18" charset="0"/>
              </a:rPr>
              <a:t>)</a:t>
            </a:r>
            <a:r>
              <a:rPr lang="en-US" altLang="en-US" sz="2000" dirty="0"/>
              <a:t>  </a:t>
            </a:r>
            <a:endParaRPr lang="cs-CZ" alt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405063"/>
            <a:ext cx="25050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659188"/>
            <a:ext cx="13081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19588"/>
            <a:ext cx="1444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81100"/>
            <a:ext cx="25590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98" y="2133600"/>
            <a:ext cx="2657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3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D7B68A-618C-4B8E-9B41-C2D7F4071DB2}" type="slidenum">
              <a:rPr lang="zh-TW" altLang="en-US" sz="1400"/>
              <a:pPr eaLnBrk="1" hangingPunct="1"/>
              <a:t>50</a:t>
            </a:fld>
            <a:endParaRPr lang="zh-TW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Convert Optimization Problems into equivalent Decision Problems</a:t>
            </a:r>
          </a:p>
          <a:p>
            <a:pPr eaLnBrk="1" hangingPunct="1">
              <a:buFontTx/>
              <a:buNone/>
            </a:pPr>
            <a:endParaRPr lang="en-US" altLang="zh-TW" sz="1600" b="1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What is the optimal value?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pitchFamily="18" charset="-120"/>
              </a:rPr>
              <a:t>	</a:t>
            </a:r>
            <a:r>
              <a:rPr lang="en-US" altLang="zh-TW">
                <a:ea typeface="新細明體" pitchFamily="18" charset="-120"/>
                <a:sym typeface="Wingdings" pitchFamily="2" charset="2"/>
              </a:rPr>
              <a:t>Is there a feasible solution to the problem with an objective function value equal to or superior to a specified threshold?</a:t>
            </a:r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910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33022B-4FB0-4F2C-9879-55A5D55075E6}" type="slidenum">
              <a:rPr lang="zh-TW" altLang="en-US" sz="1400"/>
              <a:pPr eaLnBrk="1" hangingPunct="1"/>
              <a:t>51</a:t>
            </a:fld>
            <a:endParaRPr lang="zh-TW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299" y="2590800"/>
            <a:ext cx="8229600" cy="38582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The class of decision problems for which we can find a solution in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polynomial</a:t>
            </a:r>
            <a:r>
              <a:rPr lang="en-US" altLang="zh-TW" dirty="0">
                <a:ea typeface="新細明體" pitchFamily="18" charset="-120"/>
              </a:rPr>
              <a:t>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ea typeface="新細明體" pitchFamily="18" charset="-120"/>
              </a:rPr>
              <a:t>	i.e. </a:t>
            </a:r>
            <a:r>
              <a:rPr lang="en-US" altLang="zh-TW" b="1" dirty="0">
                <a:ea typeface="新細明體" pitchFamily="18" charset="-120"/>
              </a:rPr>
              <a:t>P</a:t>
            </a:r>
            <a:r>
              <a:rPr lang="en-US" altLang="zh-TW" dirty="0">
                <a:ea typeface="新細明體" pitchFamily="18" charset="-120"/>
              </a:rPr>
              <a:t> includes all decision problems for which there is an algorithm that halts with the correct yes/no answer in a number of steps bounded by a polynomial in the problem size 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The </a:t>
            </a:r>
            <a:r>
              <a:rPr lang="en-US" altLang="zh-TW" b="1" dirty="0">
                <a:ea typeface="新細明體" pitchFamily="18" charset="-120"/>
              </a:rPr>
              <a:t>Class P</a:t>
            </a:r>
            <a:r>
              <a:rPr lang="en-US" altLang="zh-TW" dirty="0">
                <a:ea typeface="新細明體" pitchFamily="18" charset="-120"/>
              </a:rPr>
              <a:t> in general is thought of as being composed of relatively “easy” problems for which efficient algorithms exist. 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GB" dirty="0"/>
              <a:t>A (decision) problem of class P can be solved by a </a:t>
            </a:r>
            <a:r>
              <a:rPr lang="en-GB" dirty="0">
                <a:solidFill>
                  <a:srgbClr val="FF0000"/>
                </a:solidFill>
              </a:rPr>
              <a:t>deterministic machine </a:t>
            </a:r>
            <a:r>
              <a:rPr lang="en-GB" dirty="0"/>
              <a:t>in polynomial time.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04800" y="152400"/>
            <a:ext cx="86105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/>
              <a:t>Complexity Classes of Problems</a:t>
            </a:r>
            <a:endParaRPr lang="tr-TR" altLang="zh-TW" sz="4400" dirty="0">
              <a:solidFill>
                <a:schemeClr val="tx2"/>
              </a:solidFill>
              <a:ea typeface="新細明體" pitchFamily="18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657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68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00A93E-272D-4672-BDDD-DA29692D90C4}" type="slidenum">
              <a:rPr lang="zh-TW" altLang="en-US" sz="1400"/>
              <a:pPr eaLnBrk="1" hangingPunct="1"/>
              <a:t>52</a:t>
            </a:fld>
            <a:endParaRPr lang="zh-TW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Shortest path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Minimum spanning tree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Network flow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Transportation, assignment and transshipment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Some single machine scheduling problems</a:t>
            </a:r>
          </a:p>
          <a:p>
            <a:pPr eaLnBrk="1" hangingPunct="1">
              <a:buFontTx/>
              <a:buNone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Examples of Class P Problems</a:t>
            </a:r>
          </a:p>
        </p:txBody>
      </p:sp>
    </p:spTree>
    <p:extLst>
      <p:ext uri="{BB962C8B-B14F-4D97-AF65-F5344CB8AC3E}">
        <p14:creationId xmlns:p14="http://schemas.microsoft.com/office/powerpoint/2010/main" val="2163441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077B3C-0BE6-488C-A2E3-F8674E393219}" type="slidenum">
              <a:rPr lang="zh-TW" altLang="en-US" sz="1400"/>
              <a:pPr eaLnBrk="1" hangingPunct="1"/>
              <a:t>53</a:t>
            </a:fld>
            <a:endParaRPr lang="zh-TW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b="1" dirty="0">
                <a:ea typeface="新細明體" pitchFamily="18" charset="-120"/>
              </a:rPr>
              <a:t>NP</a:t>
            </a:r>
            <a:r>
              <a:rPr lang="en-US" altLang="zh-TW" dirty="0">
                <a:ea typeface="新細明體" pitchFamily="18" charset="-120"/>
              </a:rPr>
              <a:t> = Nondeterministic Polynomial</a:t>
            </a:r>
          </a:p>
          <a:p>
            <a:pPr eaLnBrk="1" hangingPunct="1"/>
            <a:r>
              <a:rPr lang="en-US" altLang="zh-TW" b="1" dirty="0">
                <a:ea typeface="新細明體" pitchFamily="18" charset="-120"/>
              </a:rPr>
              <a:t>NP</a:t>
            </a:r>
            <a:r>
              <a:rPr lang="en-US" altLang="zh-TW" dirty="0">
                <a:ea typeface="新細明體" pitchFamily="18" charset="-120"/>
              </a:rPr>
              <a:t> is the class of decision problems for which we can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check</a:t>
            </a:r>
            <a:r>
              <a:rPr lang="en-US" altLang="zh-TW" dirty="0">
                <a:ea typeface="新細明體" pitchFamily="18" charset="-120"/>
              </a:rPr>
              <a:t> solutions in polynomial time. </a:t>
            </a: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pitchFamily="18" charset="-120"/>
              </a:rPr>
              <a:t>	i.e. </a:t>
            </a:r>
            <a:r>
              <a:rPr lang="en-US" altLang="zh-TW" i="1" dirty="0">
                <a:ea typeface="新細明體" pitchFamily="18" charset="-120"/>
              </a:rPr>
              <a:t>easy to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verify</a:t>
            </a:r>
            <a:r>
              <a:rPr lang="en-US" altLang="zh-TW" i="1" dirty="0">
                <a:ea typeface="新細明體" pitchFamily="18" charset="-120"/>
              </a:rPr>
              <a:t> but </a:t>
            </a:r>
            <a:r>
              <a:rPr lang="en-US" altLang="zh-TW" i="1" dirty="0">
                <a:solidFill>
                  <a:srgbClr val="CCFF66"/>
                </a:solidFill>
                <a:ea typeface="新細明體" pitchFamily="18" charset="-120"/>
              </a:rPr>
              <a:t>not necessarily</a:t>
            </a:r>
            <a:r>
              <a:rPr lang="en-US" altLang="zh-TW" i="1" dirty="0">
                <a:ea typeface="新細明體" pitchFamily="18" charset="-120"/>
              </a:rPr>
              <a:t> easy to solve</a:t>
            </a:r>
            <a:endParaRPr lang="tr-TR" altLang="zh-TW" i="1" dirty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endParaRPr lang="tr-TR" altLang="zh-TW" i="1" dirty="0">
              <a:ea typeface="新細明體" pitchFamily="18" charset="-120"/>
            </a:endParaRPr>
          </a:p>
          <a:p>
            <a:r>
              <a:rPr lang="en-GB" dirty="0"/>
              <a:t>A (decision) problem of class NP can be solved by a non deterministic machine in polynomial time.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Class NP</a:t>
            </a:r>
          </a:p>
        </p:txBody>
      </p:sp>
    </p:spTree>
    <p:extLst>
      <p:ext uri="{BB962C8B-B14F-4D97-AF65-F5344CB8AC3E}">
        <p14:creationId xmlns:p14="http://schemas.microsoft.com/office/powerpoint/2010/main" val="963141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891FD4-26CB-4FE3-9637-6D54715CCD11}" type="slidenum">
              <a:rPr lang="zh-TW" altLang="en-US" sz="1400"/>
              <a:pPr eaLnBrk="1" hangingPunct="1"/>
              <a:t>54</a:t>
            </a:fld>
            <a:endParaRPr lang="zh-TW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itchFamily="18" charset="-120"/>
              </a:rPr>
              <a:t>Formally, it is the set of decision problems such that if </a:t>
            </a:r>
            <a:r>
              <a:rPr lang="en-US" altLang="zh-TW" i="1">
                <a:ea typeface="新細明體" pitchFamily="18" charset="-120"/>
              </a:rPr>
              <a:t>x</a:t>
            </a:r>
            <a:r>
              <a:rPr lang="en-US" altLang="zh-TW">
                <a:ea typeface="新細明體" pitchFamily="18" charset="-120"/>
              </a:rPr>
              <a:t> is a “yes” instance then this could be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verified</a:t>
            </a:r>
            <a:r>
              <a:rPr lang="en-US" altLang="zh-TW">
                <a:ea typeface="新細明體" pitchFamily="18" charset="-120"/>
              </a:rPr>
              <a:t> in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polynomial</a:t>
            </a:r>
            <a:r>
              <a:rPr lang="en-US" altLang="zh-TW">
                <a:ea typeface="新細明體" pitchFamily="18" charset="-120"/>
              </a:rPr>
              <a:t> time if a </a:t>
            </a:r>
            <a:r>
              <a:rPr lang="en-US" altLang="zh-TW" b="1">
                <a:ea typeface="新細明體" pitchFamily="18" charset="-120"/>
              </a:rPr>
              <a:t>clue</a:t>
            </a:r>
            <a:r>
              <a:rPr lang="en-US" altLang="zh-TW">
                <a:ea typeface="新細明體" pitchFamily="18" charset="-120"/>
              </a:rPr>
              <a:t> or </a:t>
            </a:r>
            <a:r>
              <a:rPr lang="en-US" altLang="zh-TW" b="1">
                <a:ea typeface="新細明體" pitchFamily="18" charset="-120"/>
              </a:rPr>
              <a:t>certificate</a:t>
            </a:r>
            <a:r>
              <a:rPr lang="en-US" altLang="zh-TW">
                <a:ea typeface="新細明體" pitchFamily="18" charset="-120"/>
              </a:rPr>
              <a:t> whose size is polynomial in the size of </a:t>
            </a:r>
            <a:r>
              <a:rPr lang="en-US" altLang="zh-TW" i="1">
                <a:ea typeface="新細明體" pitchFamily="18" charset="-120"/>
              </a:rPr>
              <a:t>x</a:t>
            </a:r>
            <a:r>
              <a:rPr lang="en-US" altLang="zh-TW">
                <a:ea typeface="新細明體" pitchFamily="18" charset="-120"/>
              </a:rPr>
              <a:t> is appended to the problem input.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>
                <a:ea typeface="新細明體" pitchFamily="18" charset="-120"/>
              </a:rPr>
              <a:t>NP</a:t>
            </a:r>
            <a:r>
              <a:rPr lang="en-US" altLang="zh-TW">
                <a:ea typeface="新細明體" pitchFamily="18" charset="-120"/>
              </a:rPr>
              <a:t> includes all those decision problems that could be polynomial-time solved if the right (polynomial-length) clue is appended to the problem input.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Class NP</a:t>
            </a:r>
          </a:p>
        </p:txBody>
      </p:sp>
    </p:spTree>
    <p:extLst>
      <p:ext uri="{BB962C8B-B14F-4D97-AF65-F5344CB8AC3E}">
        <p14:creationId xmlns:p14="http://schemas.microsoft.com/office/powerpoint/2010/main" val="1331465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A996B7-8B5A-4F0B-8033-20CC553FFEDD}" type="slidenum">
              <a:rPr lang="zh-TW" altLang="en-US" sz="1400"/>
              <a:pPr eaLnBrk="1" hangingPunct="1"/>
              <a:t>55</a:t>
            </a:fld>
            <a:endParaRPr lang="zh-TW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zh-TW" b="1">
                <a:ea typeface="新細明體" pitchFamily="18" charset="-120"/>
              </a:rPr>
              <a:t>Class P</a:t>
            </a:r>
            <a:r>
              <a:rPr lang="en-US" altLang="zh-TW">
                <a:ea typeface="新細明體" pitchFamily="18" charset="-120"/>
              </a:rPr>
              <a:t> contains all those that have been conquered with well-bounded, constructive algorithms.</a:t>
            </a:r>
            <a:endParaRPr lang="en-US" altLang="zh-TW" b="1">
              <a:ea typeface="新細明體" pitchFamily="18" charset="-120"/>
            </a:endParaRP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Class NP</a:t>
            </a:r>
            <a:r>
              <a:rPr lang="en-US" altLang="zh-TW">
                <a:ea typeface="新細明體" pitchFamily="18" charset="-120"/>
              </a:rPr>
              <a:t> includes the decision problem versions of virtually all the widely studied combinatorial optimization problems.</a:t>
            </a:r>
          </a:p>
          <a:p>
            <a:pPr eaLnBrk="1" hangingPunct="1"/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is a subset of </a:t>
            </a:r>
            <a:r>
              <a:rPr lang="en-US" altLang="zh-TW" b="1">
                <a:ea typeface="新細明體" pitchFamily="18" charset="-120"/>
              </a:rPr>
              <a:t>NP</a:t>
            </a:r>
            <a:r>
              <a:rPr lang="en-US" altLang="zh-TW">
                <a:ea typeface="新細明體" pitchFamily="18" charset="-120"/>
              </a:rPr>
              <a:t>.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Class P vs Class NP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48291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09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0DC3FF-640C-4F24-8E8B-35D8668B85F4}" type="slidenum">
              <a:rPr lang="zh-TW" altLang="en-US" sz="1400"/>
              <a:pPr eaLnBrk="1" hangingPunct="1"/>
              <a:t>56</a:t>
            </a:fld>
            <a:endParaRPr lang="zh-TW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A problem </a:t>
            </a:r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is said to be </a:t>
            </a:r>
            <a:r>
              <a:rPr lang="en-US" altLang="zh-TW" b="1" i="1">
                <a:ea typeface="新細明體" pitchFamily="18" charset="-120"/>
              </a:rPr>
              <a:t>NP-Hard</a:t>
            </a:r>
            <a:r>
              <a:rPr lang="en-US" altLang="zh-TW">
                <a:ea typeface="新細明體" pitchFamily="18" charset="-120"/>
              </a:rPr>
              <a:t> if all members of </a:t>
            </a:r>
            <a:r>
              <a:rPr lang="en-US" altLang="zh-TW" b="1">
                <a:ea typeface="新細明體" pitchFamily="18" charset="-120"/>
              </a:rPr>
              <a:t>NP </a:t>
            </a:r>
            <a:r>
              <a:rPr lang="en-US" altLang="zh-TW" i="1">
                <a:solidFill>
                  <a:srgbClr val="CCFF66"/>
                </a:solidFill>
                <a:ea typeface="新細明體" pitchFamily="18" charset="-120"/>
              </a:rPr>
              <a:t>polynomially reduce</a:t>
            </a:r>
            <a:r>
              <a:rPr lang="en-US" altLang="zh-TW">
                <a:ea typeface="新細明體" pitchFamily="18" charset="-120"/>
              </a:rPr>
              <a:t> to this problem.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 problem </a:t>
            </a:r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is said to be </a:t>
            </a:r>
            <a:r>
              <a:rPr lang="en-US" altLang="zh-TW" b="1" i="1">
                <a:ea typeface="新細明體" pitchFamily="18" charset="-120"/>
              </a:rPr>
              <a:t>NP-Complete</a:t>
            </a:r>
            <a:r>
              <a:rPr lang="en-US" altLang="zh-TW">
                <a:ea typeface="新細明體" pitchFamily="18" charset="-120"/>
              </a:rPr>
              <a:t> if (a) </a:t>
            </a:r>
            <a:r>
              <a:rPr lang="en-US" altLang="zh-TW" b="1">
                <a:ea typeface="新細明體" pitchFamily="18" charset="-120"/>
              </a:rPr>
              <a:t>P</a:t>
            </a:r>
            <a:r>
              <a:rPr lang="en-US" altLang="zh-TW">
                <a:ea typeface="新細明體" pitchFamily="18" charset="-120"/>
              </a:rPr>
              <a:t> </a:t>
            </a:r>
            <a:r>
              <a:rPr lang="en-US" altLang="zh-TW">
                <a:ea typeface="MS Gothic" pitchFamily="49" charset="-128"/>
              </a:rPr>
              <a:t>∈ </a:t>
            </a:r>
            <a:r>
              <a:rPr lang="en-US" altLang="zh-TW" b="1">
                <a:ea typeface="MS Gothic" pitchFamily="49" charset="-128"/>
              </a:rPr>
              <a:t>NP</a:t>
            </a:r>
            <a:r>
              <a:rPr lang="en-US" altLang="zh-TW">
                <a:ea typeface="MS Gothic" pitchFamily="49" charset="-128"/>
              </a:rPr>
              <a:t>, and (b) </a:t>
            </a:r>
            <a:r>
              <a:rPr lang="en-US" altLang="zh-TW" b="1">
                <a:ea typeface="MS Gothic" pitchFamily="49" charset="-128"/>
              </a:rPr>
              <a:t>P</a:t>
            </a:r>
            <a:r>
              <a:rPr lang="en-US" altLang="zh-TW">
                <a:ea typeface="MS Gothic" pitchFamily="49" charset="-128"/>
              </a:rPr>
              <a:t> is </a:t>
            </a:r>
            <a:r>
              <a:rPr lang="en-US" altLang="zh-TW" b="1" i="1">
                <a:ea typeface="新細明體" pitchFamily="18" charset="-120"/>
              </a:rPr>
              <a:t>NP-Hard.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990600" y="4572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NP Hard vs NP Complete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133600" y="4648200"/>
            <a:ext cx="3352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TW">
              <a:ea typeface="新細明體" pitchFamily="18" charset="-120"/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819400" y="5562600"/>
            <a:ext cx="838200" cy="609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>
                <a:ea typeface="新細明體" pitchFamily="18" charset="-120"/>
              </a:rPr>
              <a:t>P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3352800" y="487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NP</a:t>
            </a:r>
          </a:p>
        </p:txBody>
      </p:sp>
      <p:sp>
        <p:nvSpPr>
          <p:cNvPr id="47112" name="Oval 10"/>
          <p:cNvSpPr>
            <a:spLocks noChangeArrowheads="1"/>
          </p:cNvSpPr>
          <p:nvPr/>
        </p:nvSpPr>
        <p:spPr bwMode="auto">
          <a:xfrm>
            <a:off x="4724400" y="4724400"/>
            <a:ext cx="2209800" cy="1143000"/>
          </a:xfrm>
          <a:prstGeom prst="ellipse">
            <a:avLst/>
          </a:prstGeom>
          <a:solidFill>
            <a:srgbClr val="FF66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5715000" y="48768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NP-Hard</a:t>
            </a:r>
          </a:p>
        </p:txBody>
      </p:sp>
      <p:sp>
        <p:nvSpPr>
          <p:cNvPr id="47114" name="Freeform 15"/>
          <p:cNvSpPr>
            <a:spLocks/>
          </p:cNvSpPr>
          <p:nvPr/>
        </p:nvSpPr>
        <p:spPr bwMode="auto">
          <a:xfrm>
            <a:off x="4708525" y="4924425"/>
            <a:ext cx="779463" cy="919163"/>
          </a:xfrm>
          <a:custGeom>
            <a:avLst/>
            <a:gdLst>
              <a:gd name="T0" fmla="*/ 277813 w 491"/>
              <a:gd name="T1" fmla="*/ 0 h 579"/>
              <a:gd name="T2" fmla="*/ 149225 w 491"/>
              <a:gd name="T3" fmla="*/ 85725 h 579"/>
              <a:gd name="T4" fmla="*/ 96838 w 491"/>
              <a:gd name="T5" fmla="*/ 152400 h 579"/>
              <a:gd name="T6" fmla="*/ 30163 w 491"/>
              <a:gd name="T7" fmla="*/ 252413 h 579"/>
              <a:gd name="T8" fmla="*/ 6350 w 491"/>
              <a:gd name="T9" fmla="*/ 366713 h 579"/>
              <a:gd name="T10" fmla="*/ 15875 w 491"/>
              <a:gd name="T11" fmla="*/ 438150 h 579"/>
              <a:gd name="T12" fmla="*/ 115888 w 491"/>
              <a:gd name="T13" fmla="*/ 633413 h 579"/>
              <a:gd name="T14" fmla="*/ 144463 w 491"/>
              <a:gd name="T15" fmla="*/ 647700 h 579"/>
              <a:gd name="T16" fmla="*/ 206375 w 491"/>
              <a:gd name="T17" fmla="*/ 700088 h 579"/>
              <a:gd name="T18" fmla="*/ 258763 w 491"/>
              <a:gd name="T19" fmla="*/ 742950 h 579"/>
              <a:gd name="T20" fmla="*/ 287338 w 491"/>
              <a:gd name="T21" fmla="*/ 752475 h 579"/>
              <a:gd name="T22" fmla="*/ 358775 w 491"/>
              <a:gd name="T23" fmla="*/ 800100 h 579"/>
              <a:gd name="T24" fmla="*/ 430213 w 491"/>
              <a:gd name="T25" fmla="*/ 823913 h 579"/>
              <a:gd name="T26" fmla="*/ 558800 w 491"/>
              <a:gd name="T27" fmla="*/ 876300 h 579"/>
              <a:gd name="T28" fmla="*/ 701675 w 491"/>
              <a:gd name="T29" fmla="*/ 919163 h 579"/>
              <a:gd name="T30" fmla="*/ 754063 w 491"/>
              <a:gd name="T31" fmla="*/ 838200 h 579"/>
              <a:gd name="T32" fmla="*/ 773113 w 491"/>
              <a:gd name="T33" fmla="*/ 714375 h 579"/>
              <a:gd name="T34" fmla="*/ 777875 w 491"/>
              <a:gd name="T35" fmla="*/ 609600 h 579"/>
              <a:gd name="T36" fmla="*/ 735013 w 491"/>
              <a:gd name="T37" fmla="*/ 476250 h 579"/>
              <a:gd name="T38" fmla="*/ 711200 w 491"/>
              <a:gd name="T39" fmla="*/ 404813 h 579"/>
              <a:gd name="T40" fmla="*/ 663575 w 491"/>
              <a:gd name="T41" fmla="*/ 347663 h 579"/>
              <a:gd name="T42" fmla="*/ 587375 w 491"/>
              <a:gd name="T43" fmla="*/ 238125 h 579"/>
              <a:gd name="T44" fmla="*/ 577850 w 491"/>
              <a:gd name="T45" fmla="*/ 223838 h 579"/>
              <a:gd name="T46" fmla="*/ 563563 w 491"/>
              <a:gd name="T47" fmla="*/ 219075 h 579"/>
              <a:gd name="T48" fmla="*/ 558800 w 491"/>
              <a:gd name="T49" fmla="*/ 204788 h 579"/>
              <a:gd name="T50" fmla="*/ 544513 w 491"/>
              <a:gd name="T51" fmla="*/ 195263 h 579"/>
              <a:gd name="T52" fmla="*/ 454025 w 491"/>
              <a:gd name="T53" fmla="*/ 109538 h 579"/>
              <a:gd name="T54" fmla="*/ 444500 w 491"/>
              <a:gd name="T55" fmla="*/ 95250 h 579"/>
              <a:gd name="T56" fmla="*/ 415925 w 491"/>
              <a:gd name="T57" fmla="*/ 85725 h 579"/>
              <a:gd name="T58" fmla="*/ 315913 w 491"/>
              <a:gd name="T59" fmla="*/ 28575 h 579"/>
              <a:gd name="T60" fmla="*/ 277813 w 491"/>
              <a:gd name="T61" fmla="*/ 0 h 5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1" h="579">
                <a:moveTo>
                  <a:pt x="175" y="0"/>
                </a:moveTo>
                <a:cubicBezTo>
                  <a:pt x="143" y="11"/>
                  <a:pt x="127" y="43"/>
                  <a:pt x="94" y="54"/>
                </a:cubicBezTo>
                <a:cubicBezTo>
                  <a:pt x="84" y="69"/>
                  <a:pt x="76" y="86"/>
                  <a:pt x="61" y="96"/>
                </a:cubicBezTo>
                <a:cubicBezTo>
                  <a:pt x="47" y="118"/>
                  <a:pt x="33" y="138"/>
                  <a:pt x="19" y="159"/>
                </a:cubicBezTo>
                <a:cubicBezTo>
                  <a:pt x="13" y="183"/>
                  <a:pt x="12" y="207"/>
                  <a:pt x="4" y="231"/>
                </a:cubicBezTo>
                <a:cubicBezTo>
                  <a:pt x="13" y="257"/>
                  <a:pt x="0" y="217"/>
                  <a:pt x="10" y="276"/>
                </a:cubicBezTo>
                <a:cubicBezTo>
                  <a:pt x="18" y="325"/>
                  <a:pt x="47" y="359"/>
                  <a:pt x="73" y="399"/>
                </a:cubicBezTo>
                <a:cubicBezTo>
                  <a:pt x="77" y="405"/>
                  <a:pt x="85" y="404"/>
                  <a:pt x="91" y="408"/>
                </a:cubicBezTo>
                <a:cubicBezTo>
                  <a:pt x="102" y="425"/>
                  <a:pt x="110" y="434"/>
                  <a:pt x="130" y="441"/>
                </a:cubicBezTo>
                <a:cubicBezTo>
                  <a:pt x="134" y="445"/>
                  <a:pt x="158" y="466"/>
                  <a:pt x="163" y="468"/>
                </a:cubicBezTo>
                <a:cubicBezTo>
                  <a:pt x="169" y="471"/>
                  <a:pt x="176" y="470"/>
                  <a:pt x="181" y="474"/>
                </a:cubicBezTo>
                <a:cubicBezTo>
                  <a:pt x="196" y="484"/>
                  <a:pt x="211" y="494"/>
                  <a:pt x="226" y="504"/>
                </a:cubicBezTo>
                <a:cubicBezTo>
                  <a:pt x="237" y="511"/>
                  <a:pt x="258" y="515"/>
                  <a:pt x="271" y="519"/>
                </a:cubicBezTo>
                <a:cubicBezTo>
                  <a:pt x="297" y="528"/>
                  <a:pt x="327" y="539"/>
                  <a:pt x="352" y="552"/>
                </a:cubicBezTo>
                <a:cubicBezTo>
                  <a:pt x="381" y="566"/>
                  <a:pt x="415" y="561"/>
                  <a:pt x="442" y="579"/>
                </a:cubicBezTo>
                <a:cubicBezTo>
                  <a:pt x="467" y="571"/>
                  <a:pt x="463" y="546"/>
                  <a:pt x="475" y="528"/>
                </a:cubicBezTo>
                <a:cubicBezTo>
                  <a:pt x="479" y="502"/>
                  <a:pt x="484" y="477"/>
                  <a:pt x="487" y="450"/>
                </a:cubicBezTo>
                <a:cubicBezTo>
                  <a:pt x="488" y="428"/>
                  <a:pt x="491" y="406"/>
                  <a:pt x="490" y="384"/>
                </a:cubicBezTo>
                <a:cubicBezTo>
                  <a:pt x="489" y="365"/>
                  <a:pt x="469" y="319"/>
                  <a:pt x="463" y="300"/>
                </a:cubicBezTo>
                <a:cubicBezTo>
                  <a:pt x="459" y="289"/>
                  <a:pt x="456" y="263"/>
                  <a:pt x="448" y="255"/>
                </a:cubicBezTo>
                <a:cubicBezTo>
                  <a:pt x="438" y="245"/>
                  <a:pt x="424" y="232"/>
                  <a:pt x="418" y="219"/>
                </a:cubicBezTo>
                <a:cubicBezTo>
                  <a:pt x="405" y="194"/>
                  <a:pt x="394" y="166"/>
                  <a:pt x="370" y="150"/>
                </a:cubicBezTo>
                <a:cubicBezTo>
                  <a:pt x="368" y="147"/>
                  <a:pt x="367" y="143"/>
                  <a:pt x="364" y="141"/>
                </a:cubicBezTo>
                <a:cubicBezTo>
                  <a:pt x="362" y="139"/>
                  <a:pt x="357" y="140"/>
                  <a:pt x="355" y="138"/>
                </a:cubicBezTo>
                <a:cubicBezTo>
                  <a:pt x="353" y="136"/>
                  <a:pt x="354" y="131"/>
                  <a:pt x="352" y="129"/>
                </a:cubicBezTo>
                <a:cubicBezTo>
                  <a:pt x="350" y="126"/>
                  <a:pt x="346" y="125"/>
                  <a:pt x="343" y="123"/>
                </a:cubicBezTo>
                <a:cubicBezTo>
                  <a:pt x="328" y="101"/>
                  <a:pt x="308" y="83"/>
                  <a:pt x="286" y="69"/>
                </a:cubicBezTo>
                <a:cubicBezTo>
                  <a:pt x="284" y="66"/>
                  <a:pt x="283" y="62"/>
                  <a:pt x="280" y="60"/>
                </a:cubicBezTo>
                <a:cubicBezTo>
                  <a:pt x="275" y="57"/>
                  <a:pt x="262" y="54"/>
                  <a:pt x="262" y="54"/>
                </a:cubicBezTo>
                <a:cubicBezTo>
                  <a:pt x="245" y="37"/>
                  <a:pt x="219" y="31"/>
                  <a:pt x="199" y="18"/>
                </a:cubicBezTo>
                <a:cubicBezTo>
                  <a:pt x="192" y="7"/>
                  <a:pt x="186" y="7"/>
                  <a:pt x="175" y="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6"/>
          <p:cNvSpPr>
            <a:spLocks noChangeShapeType="1"/>
          </p:cNvSpPr>
          <p:nvPr/>
        </p:nvSpPr>
        <p:spPr bwMode="auto">
          <a:xfrm>
            <a:off x="5105400" y="54864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Text Box 17"/>
          <p:cNvSpPr txBox="1">
            <a:spLocks noChangeArrowheads="1"/>
          </p:cNvSpPr>
          <p:nvPr/>
        </p:nvSpPr>
        <p:spPr bwMode="auto">
          <a:xfrm>
            <a:off x="5791200" y="6172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NP Complete</a:t>
            </a:r>
          </a:p>
        </p:txBody>
      </p:sp>
    </p:spTree>
    <p:extLst>
      <p:ext uri="{BB962C8B-B14F-4D97-AF65-F5344CB8AC3E}">
        <p14:creationId xmlns:p14="http://schemas.microsoft.com/office/powerpoint/2010/main" val="544109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D2038B-0CAF-49FA-8C03-7AD462B9966A}" type="slidenum">
              <a:rPr lang="zh-TW" altLang="en-US" sz="1400"/>
              <a:pPr eaLnBrk="1" hangingPunct="1"/>
              <a:t>57</a:t>
            </a:fld>
            <a:endParaRPr lang="zh-TW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If there is an efficient (i.e. polynomial) algorithm for some </a:t>
            </a:r>
            <a:r>
              <a:rPr lang="en-US" altLang="zh-TW" b="1" dirty="0">
                <a:ea typeface="新細明體" pitchFamily="18" charset="-120"/>
              </a:rPr>
              <a:t>NP-Complete</a:t>
            </a:r>
            <a:r>
              <a:rPr lang="en-US" altLang="zh-TW" dirty="0">
                <a:ea typeface="新細明體" pitchFamily="18" charset="-120"/>
              </a:rPr>
              <a:t> problem, then there is a polynomial algorithm existing for all problems in </a:t>
            </a:r>
            <a:r>
              <a:rPr lang="en-US" altLang="zh-TW" b="1" dirty="0">
                <a:ea typeface="新細明體" pitchFamily="18" charset="-120"/>
              </a:rPr>
              <a:t>NP</a:t>
            </a:r>
            <a:r>
              <a:rPr lang="en-US" altLang="zh-TW" dirty="0">
                <a:ea typeface="新細明體" pitchFamily="18" charset="-120"/>
              </a:rPr>
              <a:t>.</a:t>
            </a:r>
            <a:r>
              <a:rPr lang="en-US" altLang="zh-TW" dirty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b="1" dirty="0">
                <a:ea typeface="新細明體" pitchFamily="18" charset="-120"/>
                <a:sym typeface="Wingdings" pitchFamily="2" charset="2"/>
              </a:rPr>
              <a:t>P = NP</a:t>
            </a:r>
          </a:p>
          <a:p>
            <a:pPr eaLnBrk="1" hangingPunct="1">
              <a:buFontTx/>
              <a:buNone/>
            </a:pPr>
            <a:endParaRPr lang="en-US" altLang="zh-TW" sz="1600" b="1" dirty="0">
              <a:ea typeface="新細明體" pitchFamily="18" charset="-12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048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P–problems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Minimum spanning 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Shortest path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Maximum flow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Maximum bipartite</a:t>
            </a:r>
            <a:r>
              <a:rPr lang="tr-TR" dirty="0"/>
              <a:t> </a:t>
            </a:r>
            <a:r>
              <a:rPr lang="en-US" dirty="0"/>
              <a:t>matching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Linear programming</a:t>
            </a:r>
            <a:r>
              <a:rPr lang="tr-TR" dirty="0"/>
              <a:t> </a:t>
            </a:r>
            <a:r>
              <a:rPr lang="en-US" dirty="0"/>
              <a:t>continuous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30480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NP–hard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Sequencing and scheduling</a:t>
            </a:r>
            <a:r>
              <a:rPr lang="tr-TR" dirty="0"/>
              <a:t> </a:t>
            </a:r>
            <a:r>
              <a:rPr lang="en-US" dirty="0"/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Assignment and location</a:t>
            </a:r>
            <a:r>
              <a:rPr lang="tr-TR" dirty="0"/>
              <a:t> </a:t>
            </a:r>
            <a:r>
              <a:rPr lang="en-US" dirty="0"/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Grouping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Routing and covering</a:t>
            </a:r>
            <a:r>
              <a:rPr lang="tr-TR" dirty="0"/>
              <a:t> </a:t>
            </a:r>
            <a:r>
              <a:rPr lang="en-US" dirty="0"/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Knapsack and</a:t>
            </a:r>
            <a:r>
              <a:rPr lang="tr-TR" dirty="0"/>
              <a:t> </a:t>
            </a:r>
            <a:r>
              <a:rPr lang="en-US" dirty="0"/>
              <a:t>packing/cutting problems</a:t>
            </a:r>
          </a:p>
        </p:txBody>
      </p:sp>
    </p:spTree>
    <p:extLst>
      <p:ext uri="{BB962C8B-B14F-4D97-AF65-F5344CB8AC3E}">
        <p14:creationId xmlns:p14="http://schemas.microsoft.com/office/powerpoint/2010/main" val="661801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52450"/>
            <a:ext cx="84486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23900"/>
            <a:ext cx="82391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6002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solution</a:t>
            </a:r>
            <a:r>
              <a:rPr lang="en-US" altLang="zh-TW" dirty="0">
                <a:ea typeface="新細明體" pitchFamily="18" charset="-120"/>
              </a:rPr>
              <a:t> to an optimization problem specifies the values of the decision variables, and therefore also the value of the objective function.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feasible solution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satisfies all constraints.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An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optimal solution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feasible and provides the best objective function value.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near-optimal solution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feasible and provides a superior objective function value, but not necessarily the best.</a:t>
            </a:r>
            <a:r>
              <a:rPr lang="en-US" altLang="zh-TW" b="1" dirty="0">
                <a:ea typeface="新細明體" pitchFamily="18" charset="-120"/>
              </a:rPr>
              <a:t> 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1200" y="5334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Types of Solutions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88913"/>
            <a:ext cx="87915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en-US" sz="4000" dirty="0"/>
              <a:t>COP Example: The Assignment Problem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2950" y="1412875"/>
            <a:ext cx="8420100" cy="4464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en-US" sz="2400"/>
              <a:t>n persons (</a:t>
            </a:r>
            <a:r>
              <a:rPr lang="nb-NO" altLang="en-US" sz="2400" i="1"/>
              <a:t>i</a:t>
            </a:r>
            <a:r>
              <a:rPr lang="nb-NO" altLang="en-US" sz="2400"/>
              <a:t>) and n tasks (</a:t>
            </a:r>
            <a:r>
              <a:rPr lang="nb-NO" altLang="en-US" sz="2400" i="1"/>
              <a:t>j</a:t>
            </a:r>
            <a:r>
              <a:rPr lang="nb-NO" altLang="en-US" sz="2400"/>
              <a:t>)</a:t>
            </a:r>
          </a:p>
          <a:p>
            <a:r>
              <a:rPr lang="nb-NO" altLang="en-US" sz="2400"/>
              <a:t>It costs         to let person </a:t>
            </a:r>
            <a:r>
              <a:rPr lang="nb-NO" altLang="en-US" sz="2400" i="1"/>
              <a:t>i</a:t>
            </a:r>
            <a:r>
              <a:rPr lang="nb-NO" altLang="en-US" sz="2400"/>
              <a:t> do task </a:t>
            </a:r>
            <a:r>
              <a:rPr lang="nb-NO" altLang="en-US" sz="2400" i="1"/>
              <a:t>j</a:t>
            </a:r>
          </a:p>
          <a:p>
            <a:r>
              <a:rPr lang="nb-NO" altLang="en-US" sz="2400"/>
              <a:t>We introduce decision variables:</a:t>
            </a:r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  <a:p>
            <a:r>
              <a:rPr lang="nb-NO" altLang="en-US" sz="2400"/>
              <a:t>Find the minimal cost assignment:</a:t>
            </a:r>
          </a:p>
          <a:p>
            <a:endParaRPr lang="nb-NO" altLang="en-US" sz="280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852738"/>
            <a:ext cx="24003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81" y="4419600"/>
            <a:ext cx="33956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44675"/>
            <a:ext cx="423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992188" y="2924175"/>
            <a:ext cx="3844925" cy="777875"/>
            <a:chOff x="625" y="1797"/>
            <a:chExt cx="2422" cy="49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25" y="1797"/>
              <a:ext cx="2422" cy="490"/>
              <a:chOff x="520" y="2304"/>
              <a:chExt cx="2422" cy="490"/>
            </a:xfrm>
          </p:grpSpPr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520" y="2304"/>
              <a:ext cx="728" cy="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5" name="Equation" r:id="rId6" imgW="647640" imgH="457200" progId="Equation.DSMT4">
                      <p:embed/>
                    </p:oleObj>
                  </mc:Choice>
                  <mc:Fallback>
                    <p:oleObj name="Equation" r:id="rId6" imgW="64764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0" y="2304"/>
                            <a:ext cx="728" cy="4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1456" y="2304"/>
                <a:ext cx="148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2000">
                    <a:latin typeface="Times New Roman" pitchFamily="18" charset="0"/>
                  </a:rPr>
                  <a:t>If person</a:t>
                </a:r>
                <a:r>
                  <a:rPr lang="nb-NO" altLang="en-US" sz="2000" i="1">
                    <a:latin typeface="Times New Roman" pitchFamily="18" charset="0"/>
                  </a:rPr>
                  <a:t> i</a:t>
                </a:r>
                <a:r>
                  <a:rPr lang="nb-NO" altLang="en-US" sz="2000">
                    <a:latin typeface="Times New Roman" pitchFamily="18" charset="0"/>
                  </a:rPr>
                  <a:t> does task </a:t>
                </a:r>
                <a:r>
                  <a:rPr lang="nb-NO" altLang="en-US" sz="2000" i="1">
                    <a:latin typeface="Times New Roman" pitchFamily="18" charset="0"/>
                  </a:rPr>
                  <a:t>j</a:t>
                </a: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456" y="2544"/>
                <a:ext cx="7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2000">
                    <a:latin typeface="Times New Roman" pitchFamily="18" charset="0"/>
                  </a:rPr>
                  <a:t>Otherwise</a:t>
                </a:r>
              </a:p>
            </p:txBody>
          </p:sp>
        </p:grpSp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1933"/>
              <a:ext cx="3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4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420100" cy="1143000"/>
          </a:xfrm>
        </p:spPr>
        <p:txBody>
          <a:bodyPr/>
          <a:lstStyle/>
          <a:p>
            <a:pPr eaLnBrk="1" hangingPunct="1"/>
            <a:r>
              <a:rPr lang="nb-NO" altLang="en-US"/>
              <a:t>COP Example: TSPTW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08050" y="1295400"/>
          <a:ext cx="1403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647640" imgH="457200" progId="Equation.DSMT4">
                  <p:embed/>
                </p:oleObj>
              </mc:Choice>
              <mc:Fallback>
                <p:oleObj name="Equation" r:id="rId3" imgW="64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295400"/>
                        <a:ext cx="1403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24150" y="1295400"/>
            <a:ext cx="438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If city j follows right after city 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24150" y="1752600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otherwise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90600" y="2209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81200" y="2209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Arrival time at city i 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068638"/>
            <a:ext cx="2459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437063"/>
            <a:ext cx="1482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8"/>
          <a:stretch>
            <a:fillRect/>
          </a:stretch>
        </p:blipFill>
        <p:spPr bwMode="auto">
          <a:xfrm>
            <a:off x="3729038" y="2852738"/>
            <a:ext cx="28082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1"/>
          <a:stretch>
            <a:fillRect/>
          </a:stretch>
        </p:blipFill>
        <p:spPr bwMode="auto">
          <a:xfrm>
            <a:off x="6392863" y="2852738"/>
            <a:ext cx="18065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4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188913"/>
            <a:ext cx="86049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COP Example: The Knapsack Problem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2950" y="1676400"/>
            <a:ext cx="8248650" cy="1681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en-US" sz="2400" i="1"/>
              <a:t>n</a:t>
            </a:r>
            <a:r>
              <a:rPr lang="nb-NO" altLang="en-US" sz="2400"/>
              <a:t> items {1,...,n} available, weight  </a:t>
            </a:r>
            <a:r>
              <a:rPr lang="nb-NO" altLang="en-US" sz="2400" i="1"/>
              <a:t>a</a:t>
            </a:r>
            <a:r>
              <a:rPr lang="nb-NO" altLang="en-US" sz="2400" i="1" baseline="-25000"/>
              <a:t>i</a:t>
            </a:r>
            <a:r>
              <a:rPr lang="nb-NO" altLang="en-US" sz="2400"/>
              <a:t> , profit </a:t>
            </a:r>
            <a:r>
              <a:rPr lang="nb-NO" altLang="en-US" sz="2400" i="1"/>
              <a:t>c</a:t>
            </a:r>
            <a:r>
              <a:rPr lang="nb-NO" altLang="en-US" sz="2400" i="1" baseline="-25000"/>
              <a:t>i</a:t>
            </a:r>
            <a:endParaRPr lang="nb-NO" altLang="en-US" sz="2400" i="1"/>
          </a:p>
          <a:p>
            <a:r>
              <a:rPr lang="nb-NO" altLang="en-US" sz="2400"/>
              <a:t>A selection shall be packed in a knapsack with capacity </a:t>
            </a:r>
            <a:r>
              <a:rPr lang="nb-NO" altLang="en-US" sz="2400" i="1"/>
              <a:t>b</a:t>
            </a:r>
          </a:p>
          <a:p>
            <a:r>
              <a:rPr lang="nb-NO" altLang="en-US" sz="2400"/>
              <a:t>Find the selection of items that maximizes the profit</a:t>
            </a:r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  <a:p>
            <a:endParaRPr lang="nb-NO" altLang="en-US" sz="240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49314" y="4005263"/>
            <a:ext cx="5060372" cy="914400"/>
            <a:chOff x="503" y="2112"/>
            <a:chExt cx="3541" cy="576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503" y="2112"/>
            <a:ext cx="81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3" imgW="596880" imgH="457200" progId="Equation.DSMT4">
                    <p:embed/>
                  </p:oleObj>
                </mc:Choice>
                <mc:Fallback>
                  <p:oleObj name="Equation" r:id="rId3" imgW="5968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" y="2112"/>
                          <a:ext cx="81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12" y="2112"/>
              <a:ext cx="2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>
                  <a:latin typeface="Times New Roman" pitchFamily="18" charset="0"/>
                </a:rPr>
                <a:t>If the item i is in the knapsack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611" y="235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>
                  <a:latin typeface="Times New Roman" pitchFamily="18" charset="0"/>
                </a:rPr>
                <a:t>otherwise</a:t>
              </a:r>
            </a:p>
          </p:txBody>
        </p:sp>
      </p:grp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90544"/>
              </p:ext>
            </p:extLst>
          </p:nvPr>
        </p:nvGraphicFramePr>
        <p:xfrm>
          <a:off x="6753226" y="3500438"/>
          <a:ext cx="2106464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054080" imgH="863280" progId="Equation.DSMT4">
                  <p:embed/>
                </p:oleObj>
              </mc:Choice>
              <mc:Fallback>
                <p:oleObj name="Equation" r:id="rId5" imgW="1054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6" y="3500438"/>
                        <a:ext cx="2106464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1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Example: TSP</a:t>
            </a:r>
            <a:endParaRPr lang="en-US" altLang="en-US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336" y="1484313"/>
            <a:ext cx="4174880" cy="35290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Earlier solution: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1 2 7 3 4 5 6 1 (184)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Trivial solution: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1 2 3 4 5 6 7 1 (288)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Greedy construction: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1 3 5 7 6 4 2 1 (160)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en-US" sz="2800" dirty="0"/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4932485" y="1412875"/>
          <a:ext cx="3810000" cy="4162422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3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000" dirty="0"/>
              <a:t>Example: Knapsack Problem</a:t>
            </a:r>
            <a:endParaRPr lang="en-US" altLang="en-US" sz="40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6477" y="3001963"/>
            <a:ext cx="7200900" cy="2813050"/>
          </a:xfrm>
          <a:noFill/>
        </p:spPr>
        <p:txBody>
          <a:bodyPr/>
          <a:lstStyle/>
          <a:p>
            <a:pPr eaLnBrk="1" hangingPunct="1"/>
            <a:r>
              <a:rPr lang="nb-NO" altLang="en-US" sz="2400"/>
              <a:t>Knapsack with capacity 101</a:t>
            </a:r>
          </a:p>
          <a:p>
            <a:pPr eaLnBrk="1" hangingPunct="1"/>
            <a:r>
              <a:rPr lang="nb-NO" altLang="en-US" sz="2400"/>
              <a:t>10  ”items” (e.g. projects, ...) 1,...,10</a:t>
            </a:r>
          </a:p>
          <a:p>
            <a:pPr eaLnBrk="1" hangingPunct="1"/>
            <a:r>
              <a:rPr lang="nb-NO" altLang="en-US" sz="2400"/>
              <a:t>Trivial solution: empty backpack, value 0</a:t>
            </a:r>
          </a:p>
          <a:p>
            <a:pPr eaLnBrk="1" hangingPunct="1"/>
            <a:r>
              <a:rPr lang="nb-NO" altLang="en-US" sz="2400"/>
              <a:t>Greedy solution, assign the items after value:</a:t>
            </a:r>
          </a:p>
          <a:p>
            <a:pPr lvl="1" eaLnBrk="1" hangingPunct="1"/>
            <a:r>
              <a:rPr lang="nb-NO" altLang="en-US" sz="2000"/>
              <a:t>(0000010000), value 85</a:t>
            </a:r>
          </a:p>
          <a:p>
            <a:pPr lvl="1" eaLnBrk="1" hangingPunct="1"/>
            <a:r>
              <a:rPr lang="nb-NO" altLang="en-US" sz="2000">
                <a:solidFill>
                  <a:srgbClr val="FF5050"/>
                </a:solidFill>
              </a:rPr>
              <a:t>Better suggestions?</a:t>
            </a:r>
          </a:p>
          <a:p>
            <a:pPr lvl="1" eaLnBrk="1" hangingPunct="1"/>
            <a:endParaRPr lang="nb-NO" altLang="en-US" sz="2000">
              <a:solidFill>
                <a:srgbClr val="FF5050"/>
              </a:solidFill>
            </a:endParaRPr>
          </a:p>
          <a:p>
            <a:pPr lvl="1" eaLnBrk="1" hangingPunct="1"/>
            <a:endParaRPr lang="nb-NO" altLang="en-US" sz="2000"/>
          </a:p>
          <a:p>
            <a:pPr lvl="1" eaLnBrk="1" hangingPunct="1"/>
            <a:endParaRPr lang="en-US" altLang="en-US" sz="2000"/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/>
        </p:nvGraphicFramePr>
        <p:xfrm>
          <a:off x="826477" y="1268413"/>
          <a:ext cx="6770079" cy="1582736"/>
        </p:xfrm>
        <a:graphic>
          <a:graphicData uri="http://schemas.openxmlformats.org/drawingml/2006/table">
            <a:tbl>
              <a:tblPr/>
              <a:tblGrid>
                <a:gridCol w="126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Size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6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31" y="188913"/>
            <a:ext cx="850802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sz="4000"/>
              <a:t>Given a Solution: How to Find a Better One</a:t>
            </a:r>
            <a:endParaRPr lang="en-US" altLang="en-US" sz="400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07620" cy="4057650"/>
          </a:xfrm>
        </p:spPr>
        <p:txBody>
          <a:bodyPr/>
          <a:lstStyle/>
          <a:p>
            <a:pPr eaLnBrk="1" hangingPunct="1"/>
            <a:r>
              <a:rPr lang="nb-NO" altLang="en-US" sz="2800"/>
              <a:t>Modification of a given solution gives a ”neighbor solution”</a:t>
            </a:r>
          </a:p>
          <a:p>
            <a:pPr eaLnBrk="1" hangingPunct="1"/>
            <a:r>
              <a:rPr lang="nb-NO" altLang="en-US" sz="2800"/>
              <a:t>A certain set of </a:t>
            </a:r>
            <a:r>
              <a:rPr lang="nb-NO" altLang="en-US" sz="2800" b="1"/>
              <a:t>operations </a:t>
            </a:r>
            <a:r>
              <a:rPr lang="nb-NO" altLang="en-US" sz="2800"/>
              <a:t>on a solution gives a set of neighbor solutions, a </a:t>
            </a:r>
            <a:r>
              <a:rPr lang="nb-NO" altLang="en-US" sz="2800" b="1"/>
              <a:t>neighborhood</a:t>
            </a:r>
          </a:p>
          <a:p>
            <a:pPr eaLnBrk="1" hangingPunct="1"/>
            <a:r>
              <a:rPr lang="nb-NO" altLang="en-US" sz="2800"/>
              <a:t>Evaluations of neighbors</a:t>
            </a:r>
          </a:p>
          <a:p>
            <a:pPr lvl="1" eaLnBrk="1" hangingPunct="1"/>
            <a:r>
              <a:rPr lang="nb-NO" altLang="en-US" sz="2400"/>
              <a:t>Objective function value</a:t>
            </a:r>
          </a:p>
          <a:p>
            <a:pPr lvl="1" eaLnBrk="1" hangingPunct="1"/>
            <a:r>
              <a:rPr lang="nb-NO" altLang="en-US" sz="2400"/>
              <a:t>Feasibility ?</a:t>
            </a:r>
          </a:p>
          <a:p>
            <a:pPr eaLnBrk="1" hangingPunct="1"/>
            <a:endParaRPr lang="nb-NO" altLang="en-US" sz="2800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7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Example: TSP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Operator: 2-opt</a:t>
            </a:r>
          </a:p>
          <a:p>
            <a:pPr eaLnBrk="1" hangingPunct="1"/>
            <a:r>
              <a:rPr lang="nb-NO" altLang="en-US"/>
              <a:t>How many neighbors?</a:t>
            </a: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685800" y="2971800"/>
            <a:ext cx="3048000" cy="1905000"/>
            <a:chOff x="1392" y="1776"/>
            <a:chExt cx="3504" cy="1728"/>
          </a:xfrm>
        </p:grpSpPr>
        <p:sp>
          <p:nvSpPr>
            <p:cNvPr id="23593" name="Oval 5"/>
            <p:cNvSpPr>
              <a:spLocks noChangeArrowheads="1"/>
            </p:cNvSpPr>
            <p:nvPr/>
          </p:nvSpPr>
          <p:spPr bwMode="auto">
            <a:xfrm>
              <a:off x="139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4" name="Oval 6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5" name="Oval 7"/>
            <p:cNvSpPr>
              <a:spLocks noChangeArrowheads="1"/>
            </p:cNvSpPr>
            <p:nvPr/>
          </p:nvSpPr>
          <p:spPr bwMode="auto">
            <a:xfrm>
              <a:off x="3168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6" name="Oval 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7" name="Oval 9"/>
            <p:cNvSpPr>
              <a:spLocks noChangeArrowheads="1"/>
            </p:cNvSpPr>
            <p:nvPr/>
          </p:nvSpPr>
          <p:spPr bwMode="auto">
            <a:xfrm>
              <a:off x="4368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8" name="Oval 10"/>
            <p:cNvSpPr>
              <a:spLocks noChangeArrowheads="1"/>
            </p:cNvSpPr>
            <p:nvPr/>
          </p:nvSpPr>
          <p:spPr bwMode="auto">
            <a:xfrm>
              <a:off x="374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99" name="Oval 11"/>
            <p:cNvSpPr>
              <a:spLocks noChangeArrowheads="1"/>
            </p:cNvSpPr>
            <p:nvPr/>
          </p:nvSpPr>
          <p:spPr bwMode="auto">
            <a:xfrm>
              <a:off x="2400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600" name="Line 12"/>
            <p:cNvSpPr>
              <a:spLocks noChangeShapeType="1"/>
            </p:cNvSpPr>
            <p:nvPr/>
          </p:nvSpPr>
          <p:spPr bwMode="auto">
            <a:xfrm flipV="1">
              <a:off x="1440" y="182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13"/>
            <p:cNvSpPr>
              <a:spLocks noChangeShapeType="1"/>
            </p:cNvSpPr>
            <p:nvPr/>
          </p:nvSpPr>
          <p:spPr bwMode="auto">
            <a:xfrm>
              <a:off x="2160" y="1824"/>
              <a:ext cx="28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14"/>
            <p:cNvSpPr>
              <a:spLocks noChangeShapeType="1"/>
            </p:cNvSpPr>
            <p:nvPr/>
          </p:nvSpPr>
          <p:spPr bwMode="auto">
            <a:xfrm flipV="1">
              <a:off x="2448" y="2112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15"/>
            <p:cNvSpPr>
              <a:spLocks noChangeShapeType="1"/>
            </p:cNvSpPr>
            <p:nvPr/>
          </p:nvSpPr>
          <p:spPr bwMode="auto">
            <a:xfrm>
              <a:off x="3216" y="2064"/>
              <a:ext cx="57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16"/>
            <p:cNvSpPr>
              <a:spLocks noChangeShapeType="1"/>
            </p:cNvSpPr>
            <p:nvPr/>
          </p:nvSpPr>
          <p:spPr bwMode="auto">
            <a:xfrm>
              <a:off x="3840" y="2784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17"/>
            <p:cNvSpPr>
              <a:spLocks noChangeShapeType="1"/>
            </p:cNvSpPr>
            <p:nvPr/>
          </p:nvSpPr>
          <p:spPr bwMode="auto">
            <a:xfrm flipH="1">
              <a:off x="4416" y="2928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18"/>
            <p:cNvSpPr>
              <a:spLocks noChangeShapeType="1"/>
            </p:cNvSpPr>
            <p:nvPr/>
          </p:nvSpPr>
          <p:spPr bwMode="auto">
            <a:xfrm flipH="1" flipV="1">
              <a:off x="1392" y="2208"/>
              <a:ext cx="302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Line 19"/>
          <p:cNvSpPr>
            <a:spLocks noChangeShapeType="1"/>
          </p:cNvSpPr>
          <p:nvPr/>
        </p:nvSpPr>
        <p:spPr bwMode="auto">
          <a:xfrm>
            <a:off x="4040066" y="3573463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9" name="Group 20"/>
          <p:cNvGrpSpPr>
            <a:grpSpLocks/>
          </p:cNvGrpSpPr>
          <p:nvPr/>
        </p:nvGrpSpPr>
        <p:grpSpPr bwMode="auto">
          <a:xfrm>
            <a:off x="5369169" y="2276475"/>
            <a:ext cx="3048000" cy="1905000"/>
            <a:chOff x="3552" y="1632"/>
            <a:chExt cx="1920" cy="1200"/>
          </a:xfrm>
        </p:grpSpPr>
        <p:sp>
          <p:nvSpPr>
            <p:cNvPr id="23577" name="Oval 21"/>
            <p:cNvSpPr>
              <a:spLocks noChangeArrowheads="1"/>
            </p:cNvSpPr>
            <p:nvPr/>
          </p:nvSpPr>
          <p:spPr bwMode="auto">
            <a:xfrm>
              <a:off x="3552" y="1899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78" name="Oval 22"/>
            <p:cNvSpPr>
              <a:spLocks noChangeArrowheads="1"/>
            </p:cNvSpPr>
            <p:nvPr/>
          </p:nvSpPr>
          <p:spPr bwMode="auto">
            <a:xfrm>
              <a:off x="3920" y="1632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79" name="Oval 23"/>
            <p:cNvSpPr>
              <a:spLocks noChangeArrowheads="1"/>
            </p:cNvSpPr>
            <p:nvPr/>
          </p:nvSpPr>
          <p:spPr bwMode="auto">
            <a:xfrm>
              <a:off x="4525" y="1799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0" name="Oval 24"/>
            <p:cNvSpPr>
              <a:spLocks noChangeArrowheads="1"/>
            </p:cNvSpPr>
            <p:nvPr/>
          </p:nvSpPr>
          <p:spPr bwMode="auto">
            <a:xfrm>
              <a:off x="5419" y="2399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1" name="Oval 25"/>
            <p:cNvSpPr>
              <a:spLocks noChangeArrowheads="1"/>
            </p:cNvSpPr>
            <p:nvPr/>
          </p:nvSpPr>
          <p:spPr bwMode="auto">
            <a:xfrm>
              <a:off x="5183" y="2765"/>
              <a:ext cx="52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2" name="Oval 26"/>
            <p:cNvSpPr>
              <a:spLocks noChangeArrowheads="1"/>
            </p:cNvSpPr>
            <p:nvPr/>
          </p:nvSpPr>
          <p:spPr bwMode="auto">
            <a:xfrm>
              <a:off x="4841" y="2299"/>
              <a:ext cx="52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3" name="Oval 27"/>
            <p:cNvSpPr>
              <a:spLocks noChangeArrowheads="1"/>
            </p:cNvSpPr>
            <p:nvPr/>
          </p:nvSpPr>
          <p:spPr bwMode="auto">
            <a:xfrm>
              <a:off x="4104" y="2332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84" name="Line 28"/>
            <p:cNvSpPr>
              <a:spLocks noChangeShapeType="1"/>
            </p:cNvSpPr>
            <p:nvPr/>
          </p:nvSpPr>
          <p:spPr bwMode="auto">
            <a:xfrm flipV="1">
              <a:off x="3578" y="1665"/>
              <a:ext cx="34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29"/>
            <p:cNvSpPr>
              <a:spLocks noChangeShapeType="1"/>
            </p:cNvSpPr>
            <p:nvPr/>
          </p:nvSpPr>
          <p:spPr bwMode="auto">
            <a:xfrm>
              <a:off x="3973" y="1665"/>
              <a:ext cx="158" cy="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0"/>
            <p:cNvSpPr>
              <a:spLocks noChangeShapeType="1"/>
            </p:cNvSpPr>
            <p:nvPr/>
          </p:nvSpPr>
          <p:spPr bwMode="auto">
            <a:xfrm flipV="1">
              <a:off x="4131" y="1865"/>
              <a:ext cx="394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>
              <a:off x="4551" y="1832"/>
              <a:ext cx="316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2"/>
            <p:cNvSpPr>
              <a:spLocks noChangeShapeType="1"/>
            </p:cNvSpPr>
            <p:nvPr/>
          </p:nvSpPr>
          <p:spPr bwMode="auto">
            <a:xfrm>
              <a:off x="4893" y="2332"/>
              <a:ext cx="553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3"/>
            <p:cNvSpPr>
              <a:spLocks noChangeShapeType="1"/>
            </p:cNvSpPr>
            <p:nvPr/>
          </p:nvSpPr>
          <p:spPr bwMode="auto">
            <a:xfrm flipH="1">
              <a:off x="5209" y="2432"/>
              <a:ext cx="237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4"/>
            <p:cNvSpPr>
              <a:spLocks noChangeShapeType="1"/>
            </p:cNvSpPr>
            <p:nvPr/>
          </p:nvSpPr>
          <p:spPr bwMode="auto">
            <a:xfrm flipH="1" flipV="1">
              <a:off x="3552" y="1932"/>
              <a:ext cx="1657" cy="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5"/>
            <p:cNvSpPr>
              <a:spLocks noChangeShapeType="1"/>
            </p:cNvSpPr>
            <p:nvPr/>
          </p:nvSpPr>
          <p:spPr bwMode="auto">
            <a:xfrm>
              <a:off x="4128" y="2352"/>
              <a:ext cx="105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36"/>
            <p:cNvSpPr>
              <a:spLocks noChangeShapeType="1"/>
            </p:cNvSpPr>
            <p:nvPr/>
          </p:nvSpPr>
          <p:spPr bwMode="auto">
            <a:xfrm flipH="1">
              <a:off x="3600" y="1824"/>
              <a:ext cx="96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37"/>
          <p:cNvGrpSpPr>
            <a:grpSpLocks/>
          </p:cNvGrpSpPr>
          <p:nvPr/>
        </p:nvGrpSpPr>
        <p:grpSpPr bwMode="auto">
          <a:xfrm>
            <a:off x="5436577" y="4005263"/>
            <a:ext cx="3048000" cy="1905000"/>
            <a:chOff x="3504" y="2448"/>
            <a:chExt cx="1920" cy="1200"/>
          </a:xfrm>
        </p:grpSpPr>
        <p:sp>
          <p:nvSpPr>
            <p:cNvPr id="23561" name="Oval 38"/>
            <p:cNvSpPr>
              <a:spLocks noChangeArrowheads="1"/>
            </p:cNvSpPr>
            <p:nvPr/>
          </p:nvSpPr>
          <p:spPr bwMode="auto">
            <a:xfrm>
              <a:off x="3504" y="2715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2" name="Oval 39"/>
            <p:cNvSpPr>
              <a:spLocks noChangeArrowheads="1"/>
            </p:cNvSpPr>
            <p:nvPr/>
          </p:nvSpPr>
          <p:spPr bwMode="auto">
            <a:xfrm>
              <a:off x="3872" y="2448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3" name="Oval 40"/>
            <p:cNvSpPr>
              <a:spLocks noChangeArrowheads="1"/>
            </p:cNvSpPr>
            <p:nvPr/>
          </p:nvSpPr>
          <p:spPr bwMode="auto">
            <a:xfrm>
              <a:off x="4477" y="2615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4" name="Oval 41"/>
            <p:cNvSpPr>
              <a:spLocks noChangeArrowheads="1"/>
            </p:cNvSpPr>
            <p:nvPr/>
          </p:nvSpPr>
          <p:spPr bwMode="auto">
            <a:xfrm>
              <a:off x="5371" y="3215"/>
              <a:ext cx="53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5" name="Oval 42"/>
            <p:cNvSpPr>
              <a:spLocks noChangeArrowheads="1"/>
            </p:cNvSpPr>
            <p:nvPr/>
          </p:nvSpPr>
          <p:spPr bwMode="auto">
            <a:xfrm>
              <a:off x="5135" y="3581"/>
              <a:ext cx="52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6" name="Oval 43"/>
            <p:cNvSpPr>
              <a:spLocks noChangeArrowheads="1"/>
            </p:cNvSpPr>
            <p:nvPr/>
          </p:nvSpPr>
          <p:spPr bwMode="auto">
            <a:xfrm>
              <a:off x="4793" y="3115"/>
              <a:ext cx="52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7" name="Oval 44"/>
            <p:cNvSpPr>
              <a:spLocks noChangeArrowheads="1"/>
            </p:cNvSpPr>
            <p:nvPr/>
          </p:nvSpPr>
          <p:spPr bwMode="auto">
            <a:xfrm>
              <a:off x="4056" y="3148"/>
              <a:ext cx="53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23568" name="Line 45"/>
            <p:cNvSpPr>
              <a:spLocks noChangeShapeType="1"/>
            </p:cNvSpPr>
            <p:nvPr/>
          </p:nvSpPr>
          <p:spPr bwMode="auto">
            <a:xfrm flipV="1">
              <a:off x="3530" y="2481"/>
              <a:ext cx="34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6"/>
            <p:cNvSpPr>
              <a:spLocks noChangeShapeType="1"/>
            </p:cNvSpPr>
            <p:nvPr/>
          </p:nvSpPr>
          <p:spPr bwMode="auto">
            <a:xfrm>
              <a:off x="3925" y="2481"/>
              <a:ext cx="158" cy="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47"/>
            <p:cNvSpPr>
              <a:spLocks noChangeShapeType="1"/>
            </p:cNvSpPr>
            <p:nvPr/>
          </p:nvSpPr>
          <p:spPr bwMode="auto">
            <a:xfrm flipV="1">
              <a:off x="4083" y="2681"/>
              <a:ext cx="394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48"/>
            <p:cNvSpPr>
              <a:spLocks noChangeShapeType="1"/>
            </p:cNvSpPr>
            <p:nvPr/>
          </p:nvSpPr>
          <p:spPr bwMode="auto">
            <a:xfrm>
              <a:off x="4503" y="2648"/>
              <a:ext cx="316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49"/>
            <p:cNvSpPr>
              <a:spLocks noChangeShapeType="1"/>
            </p:cNvSpPr>
            <p:nvPr/>
          </p:nvSpPr>
          <p:spPr bwMode="auto">
            <a:xfrm>
              <a:off x="4845" y="3148"/>
              <a:ext cx="553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50"/>
            <p:cNvSpPr>
              <a:spLocks noChangeShapeType="1"/>
            </p:cNvSpPr>
            <p:nvPr/>
          </p:nvSpPr>
          <p:spPr bwMode="auto">
            <a:xfrm flipH="1">
              <a:off x="5161" y="3248"/>
              <a:ext cx="237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51"/>
            <p:cNvSpPr>
              <a:spLocks noChangeShapeType="1"/>
            </p:cNvSpPr>
            <p:nvPr/>
          </p:nvSpPr>
          <p:spPr bwMode="auto">
            <a:xfrm flipH="1" flipV="1">
              <a:off x="3504" y="2748"/>
              <a:ext cx="1657" cy="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52"/>
            <p:cNvSpPr>
              <a:spLocks noChangeShapeType="1"/>
            </p:cNvSpPr>
            <p:nvPr/>
          </p:nvSpPr>
          <p:spPr bwMode="auto">
            <a:xfrm flipH="1">
              <a:off x="4080" y="3120"/>
              <a:ext cx="72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53"/>
            <p:cNvSpPr>
              <a:spLocks noChangeShapeType="1"/>
            </p:cNvSpPr>
            <p:nvPr/>
          </p:nvSpPr>
          <p:spPr bwMode="auto">
            <a:xfrm flipH="1" flipV="1">
              <a:off x="3888" y="2448"/>
              <a:ext cx="62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3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66" y="-1714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sz="4000"/>
              <a:t>Example: Knapsack Instance</a:t>
            </a:r>
            <a:endParaRPr lang="en-US" altLang="en-US" sz="400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8508" y="2708276"/>
            <a:ext cx="6984023" cy="30956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400"/>
              <a:t>Given solution 0010100000 value 73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400"/>
              <a:t>Natural operator: ”Flip” a bit, i.e.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If the item is in the knapsack, take it out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If the item is not in the knapsack, include it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400"/>
              <a:t>Some Neighbors: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0110100000 value 105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>
                <a:solidFill>
                  <a:srgbClr val="FF5050"/>
                </a:solidFill>
              </a:rPr>
              <a:t>1010100000</a:t>
            </a:r>
            <a:r>
              <a:rPr lang="nb-NO" altLang="en-US" sz="2000"/>
              <a:t> value 152, not feasible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/>
              <a:t>0010000000 value 47</a:t>
            </a:r>
          </a:p>
          <a:p>
            <a:pPr lvl="1" eaLnBrk="1" hangingPunct="1">
              <a:lnSpc>
                <a:spcPct val="90000"/>
              </a:lnSpc>
            </a:pPr>
            <a:endParaRPr lang="nb-NO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07524" name="Group 4"/>
          <p:cNvGraphicFramePr>
            <a:graphicFrameLocks noGrp="1"/>
          </p:cNvGraphicFramePr>
          <p:nvPr/>
        </p:nvGraphicFramePr>
        <p:xfrm>
          <a:off x="826477" y="908051"/>
          <a:ext cx="6770079" cy="1657351"/>
        </p:xfrm>
        <a:graphic>
          <a:graphicData uri="http://schemas.openxmlformats.org/drawingml/2006/table">
            <a:tbl>
              <a:tblPr/>
              <a:tblGrid>
                <a:gridCol w="126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9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Size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7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0516-8D0C-4A5D-BD33-D029DFA3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47700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B30000"/>
                </a:solidFill>
                <a:latin typeface="CMSSBX10"/>
              </a:rPr>
              <a:t>More Examples for Optimization Problems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AAE75-4FD9-4921-9AEB-5A34E87C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68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1E44C9-CE1E-41BE-A9A9-75E85223BAE1}"/>
              </a:ext>
            </a:extLst>
          </p:cNvPr>
          <p:cNvGrpSpPr/>
          <p:nvPr/>
        </p:nvGrpSpPr>
        <p:grpSpPr>
          <a:xfrm>
            <a:off x="533400" y="1371600"/>
            <a:ext cx="7159557" cy="869004"/>
            <a:chOff x="533400" y="1371600"/>
            <a:chExt cx="7159557" cy="8690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9299F6-4B97-4133-9522-08C299ADF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371600"/>
              <a:ext cx="7159557" cy="8690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6947F4-81B5-4DBD-A549-81E696F168B2}"/>
                </a:ext>
              </a:extLst>
            </p:cNvPr>
            <p:cNvSpPr/>
            <p:nvPr/>
          </p:nvSpPr>
          <p:spPr>
            <a:xfrm>
              <a:off x="1600200" y="16764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E1B9C-7B2B-47CA-BF5E-2EFD3D2B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9144000" cy="34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5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F50E3F-61CE-4BC5-A1CB-2935CE26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04" y="533400"/>
            <a:ext cx="6796391" cy="2970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94A9F-99AB-4AD5-86E2-89F67685A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04" y="3694968"/>
            <a:ext cx="7911830" cy="31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219200"/>
            <a:ext cx="8534400" cy="556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ea typeface="新細明體" pitchFamily="18" charset="-120"/>
              </a:rPr>
              <a:t>Optimization problems can be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continuous</a:t>
            </a:r>
            <a:r>
              <a:rPr lang="en-US" altLang="zh-TW" sz="2800" dirty="0">
                <a:ea typeface="新細明體" pitchFamily="18" charset="-120"/>
              </a:rPr>
              <a:t> (an infinite number of feasible solutions) or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combinatorial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800" dirty="0">
                <a:ea typeface="新細明體" pitchFamily="18" charset="-120"/>
              </a:rPr>
              <a:t>(a finite number of feasible solutions).</a:t>
            </a:r>
            <a:endParaRPr lang="tr-TR" altLang="zh-TW" sz="2800" dirty="0">
              <a:ea typeface="新細明體" pitchFamily="18" charset="-120"/>
            </a:endParaRPr>
          </a:p>
          <a:p>
            <a:endParaRPr lang="en-US" altLang="zh-TW" sz="2800" dirty="0">
              <a:ea typeface="新細明體" pitchFamily="18" charset="-120"/>
            </a:endParaRPr>
          </a:p>
          <a:p>
            <a:r>
              <a:rPr lang="en-US" altLang="zh-TW" sz="2800" dirty="0">
                <a:ea typeface="新細明體" pitchFamily="18" charset="-120"/>
              </a:rPr>
              <a:t>Continuous problem generally maximize or minimize a function of continuous variables such as min 4x + 5y where x and y are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real numbers</a:t>
            </a:r>
            <a:endParaRPr lang="tr-TR" altLang="zh-TW" sz="2800" i="1" dirty="0">
              <a:solidFill>
                <a:srgbClr val="FF0000"/>
              </a:solidFill>
              <a:ea typeface="新細明體" pitchFamily="18" charset="-120"/>
            </a:endParaRPr>
          </a:p>
          <a:p>
            <a:endParaRPr lang="en-US" altLang="zh-TW" sz="2800" i="1" dirty="0">
              <a:solidFill>
                <a:srgbClr val="FF0000"/>
              </a:solidFill>
              <a:ea typeface="新細明體" pitchFamily="18" charset="-120"/>
            </a:endParaRPr>
          </a:p>
          <a:p>
            <a:r>
              <a:rPr lang="en-US" altLang="zh-TW" sz="2800" dirty="0">
                <a:ea typeface="新細明體" pitchFamily="18" charset="-120"/>
              </a:rPr>
              <a:t>Combinatorial problems generally maximize or minimize a function of discrete variables such as min 4x + 5y where x and y are </a:t>
            </a: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countable items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800" dirty="0">
                <a:ea typeface="新細明體" pitchFamily="18" charset="-120"/>
              </a:rPr>
              <a:t>(e.g. integer only).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Continuous vs Combinatorial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46060-16F4-4FA5-9335-8D2FDC69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6"/>
            <a:ext cx="9144000" cy="665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30AA6-1D24-40F9-B43E-15A600A4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09600"/>
            <a:ext cx="3190672" cy="60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8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Combinatorial optimization is the mathematical study of finding an optimal arrangement, grouping, ordering, or selection of discrete objects usually finite in numbers.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>
                <a:ea typeface="新細明體" pitchFamily="18" charset="-120"/>
              </a:rPr>
              <a:t>						- </a:t>
            </a:r>
            <a:r>
              <a:rPr lang="en-US" altLang="zh-TW" i="1" dirty="0">
                <a:ea typeface="新細明體" pitchFamily="18" charset="-120"/>
              </a:rPr>
              <a:t>Lawler</a:t>
            </a:r>
            <a:r>
              <a:rPr lang="en-US" altLang="zh-TW" dirty="0">
                <a:ea typeface="新細明體" pitchFamily="18" charset="-120"/>
              </a:rPr>
              <a:t>, 1976</a:t>
            </a:r>
            <a:endParaRPr lang="tr-TR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In practice, combinatorial problems are often more difficult because there is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no derivative information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and the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surfaces are not smooth</a:t>
            </a:r>
            <a:r>
              <a:rPr lang="en-US" altLang="zh-TW" dirty="0">
                <a:ea typeface="新細明體" pitchFamily="18" charset="-12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Definition of Combinatorial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447800"/>
            <a:ext cx="82296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Constraints can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hard </a:t>
            </a:r>
            <a:r>
              <a:rPr lang="en-US" altLang="zh-TW" dirty="0">
                <a:ea typeface="新細明體" pitchFamily="18" charset="-120"/>
              </a:rPr>
              <a:t>(must be satisfied)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soft</a:t>
            </a:r>
            <a:r>
              <a:rPr lang="en-US" altLang="zh-TW" dirty="0">
                <a:ea typeface="新細明體" pitchFamily="18" charset="-120"/>
              </a:rPr>
              <a:t> (is desirable to satisfy).</a:t>
            </a:r>
          </a:p>
          <a:p>
            <a:pPr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	Example: In your course schedule a hard constraint is that no classes overlap. A soft constraint is that no class be before 10 AM. </a:t>
            </a:r>
          </a:p>
          <a:p>
            <a:pPr>
              <a:buFontTx/>
              <a:buNone/>
            </a:pPr>
            <a:endParaRPr lang="en-US" altLang="zh-TW" sz="1600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Constraints can be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explicit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(stated in the problem) or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implicit </a:t>
            </a:r>
            <a:r>
              <a:rPr lang="en-US" altLang="zh-TW" dirty="0">
                <a:ea typeface="新細明體" pitchFamily="18" charset="-120"/>
              </a:rPr>
              <a:t>(obvious to the problem).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400">
                <a:solidFill>
                  <a:schemeClr val="tx2"/>
                </a:solidFill>
                <a:ea typeface="新細明體" pitchFamily="18" charset="-120"/>
              </a:rPr>
              <a:t>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CC56-71B5-43D7-8FE4-0E3FC0C31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6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60865C-B49D-4BAF-8F8A-9904D1E41B52}"/>
</file>

<file path=customXml/itemProps2.xml><?xml version="1.0" encoding="utf-8"?>
<ds:datastoreItem xmlns:ds="http://schemas.openxmlformats.org/officeDocument/2006/customXml" ds:itemID="{0CFD9857-24C2-443B-B696-01ED36D4ABF7}"/>
</file>

<file path=customXml/itemProps3.xml><?xml version="1.0" encoding="utf-8"?>
<ds:datastoreItem xmlns:ds="http://schemas.openxmlformats.org/officeDocument/2006/customXml" ds:itemID="{8E9E32F6-A998-4457-BE50-E11E660F849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799</TotalTime>
  <Words>4332</Words>
  <Application>Microsoft Office PowerPoint</Application>
  <PresentationFormat>On-screen Show (4:3)</PresentationFormat>
  <Paragraphs>637</Paragraphs>
  <Slides>70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Calibri</vt:lpstr>
      <vt:lpstr>CMSSBX10</vt:lpstr>
      <vt:lpstr>Constantia</vt:lpstr>
      <vt:lpstr>Symbol</vt:lpstr>
      <vt:lpstr>Times</vt:lpstr>
      <vt:lpstr>Times New Roman</vt:lpstr>
      <vt:lpstr>Wingdings 2</vt:lpstr>
      <vt:lpstr>Flow</vt:lpstr>
      <vt:lpstr>Equation</vt:lpstr>
      <vt:lpstr>Lecture II</vt:lpstr>
      <vt:lpstr>Optimization 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Metaheuristics</vt:lpstr>
      <vt:lpstr>Need for Metaheuristics</vt:lpstr>
      <vt:lpstr>Metaheuristics</vt:lpstr>
      <vt:lpstr>History of Metaheuristics</vt:lpstr>
      <vt:lpstr>Metaheuristics</vt:lpstr>
      <vt:lpstr>Classifications in Metaheuristics </vt:lpstr>
      <vt:lpstr>PowerPoint Presentation</vt:lpstr>
      <vt:lpstr>When to use Metaheuristics</vt:lpstr>
      <vt:lpstr>Evaluation of Results</vt:lpstr>
      <vt:lpstr>Evaluation of Results</vt:lpstr>
      <vt:lpstr>Main concepts to implement a Metaheuristic algorithm</vt:lpstr>
      <vt:lpstr>PowerPoint Presentation</vt:lpstr>
      <vt:lpstr>PowerPoint Presentation</vt:lpstr>
      <vt:lpstr>Summarizing, outline fundamental properties which characterize metaheuristics: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 Example: The Assignment Problem</vt:lpstr>
      <vt:lpstr>COP Example: TSPTW </vt:lpstr>
      <vt:lpstr>COP Example: The Knapsack Problem</vt:lpstr>
      <vt:lpstr>Example: TSP</vt:lpstr>
      <vt:lpstr>Example: Knapsack Problem</vt:lpstr>
      <vt:lpstr>Given a Solution: How to Find a Better One</vt:lpstr>
      <vt:lpstr>Example: TSP</vt:lpstr>
      <vt:lpstr>Example: Knapsack Instance</vt:lpstr>
      <vt:lpstr>More Examples for Optimization 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II</dc:title>
  <dc:creator>PC</dc:creator>
  <cp:lastModifiedBy>Ahmet UNVEREN</cp:lastModifiedBy>
  <cp:revision>29</cp:revision>
  <dcterms:created xsi:type="dcterms:W3CDTF">2015-10-03T15:18:43Z</dcterms:created>
  <dcterms:modified xsi:type="dcterms:W3CDTF">2020-10-14T07:21:38Z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