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2" r:id="rId12"/>
    <p:sldId id="266" r:id="rId13"/>
    <p:sldId id="293" r:id="rId14"/>
    <p:sldId id="285" r:id="rId15"/>
    <p:sldId id="267" r:id="rId16"/>
    <p:sldId id="268" r:id="rId17"/>
    <p:sldId id="294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7" r:id="rId35"/>
    <p:sldId id="286" r:id="rId36"/>
    <p:sldId id="288" r:id="rId37"/>
    <p:sldId id="289" r:id="rId38"/>
    <p:sldId id="290" r:id="rId39"/>
    <p:sldId id="29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018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1F7C1-C539-45C2-B881-8DD959676117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3A09A-C1F6-489F-B652-68A35E28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4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741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C6F9CB-1D86-4FFD-9A43-A682A900B261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lnSpc>
                <a:spcPct val="90000"/>
              </a:lnSpc>
              <a:spcBef>
                <a:spcPct val="0"/>
              </a:spcBef>
            </a:pPr>
            <a:endParaRPr lang="pt-PT" sz="11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45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1420BF-4613-40DC-9ABB-94CE3722AD9F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1507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0F6DAD-197E-4016-A1B0-D11A3F248A25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b="1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b="1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r>
              <a:rPr lang="pt-PT" sz="2000" i="1">
                <a:latin typeface="Arial" charset="0"/>
                <a:ea typeface="Lucida Sans Unicode" pitchFamily="34" charset="0"/>
                <a:cs typeface="Lucida Sans Unicode" pitchFamily="34" charset="0"/>
              </a:rPr>
              <a:t>c1</a:t>
            </a:r>
            <a:r>
              <a:rPr lang="pt-PT" sz="2000">
                <a:latin typeface="Arial" charset="0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pt-PT" sz="2000" i="1">
                <a:latin typeface="Arial" charset="0"/>
                <a:ea typeface="Lucida Sans Unicode" pitchFamily="34" charset="0"/>
                <a:cs typeface="Lucida Sans Unicode" pitchFamily="34" charset="0"/>
              </a:rPr>
              <a:t>c2 </a:t>
            </a:r>
            <a:r>
              <a:rPr lang="pt-PT" sz="2000">
                <a:latin typeface="Arial" charset="0"/>
                <a:ea typeface="Lucida Sans Unicode" pitchFamily="34" charset="0"/>
                <a:cs typeface="Lucida Sans Unicode" pitchFamily="34" charset="0"/>
              </a:rPr>
              <a:t>: The balance factors between the effect of  self-knowledge and social knowledge in  moving the particle towards the target. Usually  the value 2 is suggested for both factors in the  literature)</a:t>
            </a:r>
          </a:p>
          <a:p>
            <a:pPr eaLnBrk="1">
              <a:spcBef>
                <a:spcPct val="0"/>
              </a:spcBef>
            </a:pPr>
            <a:r>
              <a:rPr lang="pt-PT" sz="2000" i="1">
                <a:latin typeface="Arial" charset="0"/>
                <a:ea typeface="Lucida Sans Unicode" pitchFamily="34" charset="0"/>
                <a:cs typeface="Lucida Sans Unicode" pitchFamily="34" charset="0"/>
              </a:rPr>
              <a:t>rand </a:t>
            </a:r>
            <a:r>
              <a:rPr lang="pt-PT" sz="2000">
                <a:latin typeface="Arial" charset="0"/>
                <a:ea typeface="Lucida Sans Unicode" pitchFamily="34" charset="0"/>
                <a:cs typeface="Lucida Sans Unicode" pitchFamily="34" charset="0"/>
              </a:rPr>
              <a:t>:A random number between 0 and 1, and  different at each iteration</a:t>
            </a:r>
          </a:p>
          <a:p>
            <a:pPr eaLnBrk="1">
              <a:spcBef>
                <a:spcPct val="0"/>
              </a:spcBef>
            </a:pPr>
            <a:r>
              <a:rPr lang="pt-PT" sz="2000" i="1">
                <a:latin typeface="Arial" charset="0"/>
                <a:ea typeface="Lucida Sans Unicode" pitchFamily="34" charset="0"/>
                <a:cs typeface="Lucida Sans Unicode" pitchFamily="34" charset="0"/>
              </a:rPr>
              <a:t>w </a:t>
            </a:r>
            <a:r>
              <a:rPr lang="pt-PT" sz="2000">
                <a:latin typeface="Arial" charset="0"/>
                <a:ea typeface="Lucida Sans Unicode" pitchFamily="34" charset="0"/>
                <a:cs typeface="Lucida Sans Unicode" pitchFamily="34" charset="0"/>
              </a:rPr>
              <a:t>: Inertia weight</a:t>
            </a:r>
          </a:p>
          <a:p>
            <a:pPr eaLnBrk="1">
              <a:spcBef>
                <a:spcPct val="0"/>
              </a:spcBef>
            </a:pPr>
            <a:r>
              <a:rPr lang="pt-PT" sz="2000" i="1">
                <a:latin typeface="Arial" charset="0"/>
                <a:ea typeface="Lucida Sans Unicode" pitchFamily="34" charset="0"/>
                <a:cs typeface="Lucida Sans Unicode" pitchFamily="34" charset="0"/>
              </a:rPr>
              <a:t>pbest </a:t>
            </a:r>
            <a:r>
              <a:rPr lang="pt-PT" sz="2000">
                <a:latin typeface="Arial" charset="0"/>
                <a:ea typeface="Lucida Sans Unicode" pitchFamily="34" charset="0"/>
                <a:cs typeface="Lucida Sans Unicode" pitchFamily="34" charset="0"/>
              </a:rPr>
              <a:t>: The best position of a particle</a:t>
            </a:r>
          </a:p>
          <a:p>
            <a:pPr eaLnBrk="1">
              <a:spcBef>
                <a:spcPct val="0"/>
              </a:spcBef>
            </a:pPr>
            <a:r>
              <a:rPr lang="pt-PT" sz="2000" i="1">
                <a:latin typeface="Arial" charset="0"/>
                <a:ea typeface="Lucida Sans Unicode" pitchFamily="34" charset="0"/>
                <a:cs typeface="Lucida Sans Unicode" pitchFamily="34" charset="0"/>
              </a:rPr>
              <a:t>gbest</a:t>
            </a:r>
            <a:r>
              <a:rPr lang="pt-PT" sz="2000">
                <a:latin typeface="Arial" charset="0"/>
                <a:ea typeface="Lucida Sans Unicode" pitchFamily="34" charset="0"/>
                <a:cs typeface="Lucida Sans Unicode" pitchFamily="34" charset="0"/>
              </a:rPr>
              <a:t> : The best position within the swarm</a:t>
            </a:r>
          </a:p>
          <a:p>
            <a:pPr eaLnBrk="1">
              <a:spcBef>
                <a:spcPct val="0"/>
              </a:spcBef>
            </a:pPr>
            <a:r>
              <a:rPr lang="pt-PT" sz="2000" i="1">
                <a:latin typeface="Arial" charset="0"/>
                <a:ea typeface="Lucida Sans Unicode" pitchFamily="34" charset="0"/>
                <a:cs typeface="Lucida Sans Unicode" pitchFamily="34" charset="0"/>
              </a:rPr>
              <a:t>prtvel </a:t>
            </a:r>
            <a:r>
              <a:rPr lang="pt-PT" sz="2000">
                <a:latin typeface="Arial" charset="0"/>
                <a:ea typeface="Lucida Sans Unicode" pitchFamily="34" charset="0"/>
                <a:cs typeface="Lucida Sans Unicode" pitchFamily="34" charset="0"/>
              </a:rPr>
              <a:t>: The velocity of jth particle in ith iteration</a:t>
            </a:r>
          </a:p>
          <a:p>
            <a:pPr eaLnBrk="1">
              <a:spcBef>
                <a:spcPct val="0"/>
              </a:spcBef>
            </a:pPr>
            <a:r>
              <a:rPr lang="pt-PT" sz="2000" i="1">
                <a:latin typeface="Arial" charset="0"/>
                <a:ea typeface="Lucida Sans Unicode" pitchFamily="34" charset="0"/>
                <a:cs typeface="Lucida Sans Unicode" pitchFamily="34" charset="0"/>
              </a:rPr>
              <a:t>prtpos </a:t>
            </a:r>
            <a:r>
              <a:rPr lang="pt-PT" sz="2000">
                <a:latin typeface="Arial" charset="0"/>
                <a:ea typeface="Lucida Sans Unicode" pitchFamily="34" charset="0"/>
                <a:cs typeface="Lucida Sans Unicode" pitchFamily="34" charset="0"/>
              </a:rPr>
              <a:t>: The position of jth particle in ith iteration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8448CF-EAAB-41FD-A8FE-AEA0042BAA4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Uniform_distribution_(continuous)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b="0" dirty="0"/>
            </a:br>
            <a:r>
              <a:rPr lang="en-US" b="0" dirty="0"/>
              <a:t> </a:t>
            </a:r>
            <a:r>
              <a:rPr lang="en-US" dirty="0"/>
              <a:t>Swarm Intelligence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37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Concept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4578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557338"/>
            <a:ext cx="9144000" cy="48069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/>
              <a:t>Collection of flying particles (swarm</a:t>
            </a:r>
            <a:r>
              <a:rPr lang="tr-TR" sz="2400" dirty="0"/>
              <a:t> -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set of particles (S)</a:t>
            </a:r>
            <a:r>
              <a:rPr lang="en-US" sz="2400" dirty="0"/>
              <a:t>) - Changing solutions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sz="2400" dirty="0"/>
              <a:t>Search area - Possible solutions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sz="2400" dirty="0"/>
              <a:t>Movement towards a promising area to get the global optimum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sz="2400" dirty="0"/>
              <a:t>Each particle keeps track: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dirty="0"/>
              <a:t>its best solution, personal best, </a:t>
            </a:r>
            <a:r>
              <a:rPr lang="en-US" sz="1900" i="1" u="sng" dirty="0" err="1"/>
              <a:t>pbest</a:t>
            </a:r>
            <a:endParaRPr lang="en-US" sz="1900" i="1" u="sng" dirty="0"/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dirty="0"/>
              <a:t>the best value of any particle, global best, </a:t>
            </a:r>
            <a:r>
              <a:rPr lang="en-US" sz="1900" i="1" u="sng" dirty="0" err="1"/>
              <a:t>gbest</a:t>
            </a:r>
            <a:endParaRPr lang="en-US" sz="1900" i="1" u="sng" dirty="0"/>
          </a:p>
        </p:txBody>
      </p:sp>
    </p:spTree>
    <p:extLst>
      <p:ext uri="{BB962C8B-B14F-4D97-AF65-F5344CB8AC3E}">
        <p14:creationId xmlns:p14="http://schemas.microsoft.com/office/powerpoint/2010/main" val="1277286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3460750"/>
          </a:xfrm>
        </p:spPr>
        <p:txBody>
          <a:bodyPr/>
          <a:lstStyle/>
          <a:p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Swarm: a set of particles (S)</a:t>
            </a:r>
          </a:p>
          <a:p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Particle: a potential solution</a:t>
            </a:r>
          </a:p>
          <a:p>
            <a:pPr lvl="1"/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Position:</a:t>
            </a:r>
          </a:p>
          <a:p>
            <a:pPr lvl="1"/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Velocity:</a:t>
            </a:r>
          </a:p>
          <a:p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Each particle maintains</a:t>
            </a:r>
          </a:p>
          <a:p>
            <a:pPr lvl="1"/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Individual best position (</a:t>
            </a:r>
            <a:r>
              <a:rPr lang="en-US" altLang="zh-TW" sz="2400" dirty="0" err="1">
                <a:latin typeface="Times New Roman" pitchFamily="18" charset="0"/>
                <a:cs typeface="Times New Roman" pitchFamily="18" charset="0"/>
              </a:rPr>
              <a:t>PBest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Swarm maintains its global best (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GBest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81000" y="16099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/>
              <a:t>Particle Swarm Optimization</a:t>
            </a:r>
            <a:endParaRPr lang="zh-TW" altLang="en-US" dirty="0"/>
          </a:p>
        </p:txBody>
      </p:sp>
      <p:graphicFrame>
        <p:nvGraphicFramePr>
          <p:cNvPr id="13316" name="物件 3"/>
          <p:cNvGraphicFramePr>
            <a:graphicFrameLocks noChangeAspect="1"/>
          </p:cNvGraphicFramePr>
          <p:nvPr/>
        </p:nvGraphicFramePr>
        <p:xfrm>
          <a:off x="2436813" y="2481263"/>
          <a:ext cx="28209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1574640" imgH="253800" progId="Equation.3">
                  <p:embed/>
                </p:oleObj>
              </mc:Choice>
              <mc:Fallback>
                <p:oleObj name="方程式" r:id="rId2" imgW="1574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3" y="2481263"/>
                        <a:ext cx="2820987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物件 4"/>
          <p:cNvGraphicFramePr>
            <a:graphicFrameLocks noChangeAspect="1"/>
          </p:cNvGraphicFramePr>
          <p:nvPr/>
        </p:nvGraphicFramePr>
        <p:xfrm>
          <a:off x="2397125" y="2913063"/>
          <a:ext cx="27717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4" imgW="1549080" imgH="253800" progId="Equation.3">
                  <p:embed/>
                </p:oleObj>
              </mc:Choice>
              <mc:Fallback>
                <p:oleObj name="方程式" r:id="rId4" imgW="1549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2913063"/>
                        <a:ext cx="27717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1800225" y="5191125"/>
            <a:ext cx="431800" cy="647700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kumimoji="0" lang="zh-TW" altLang="en-US" sz="2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16238" y="5008563"/>
            <a:ext cx="2087562" cy="1011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Fitness function</a:t>
            </a:r>
            <a:endParaRPr kumimoji="0" lang="zh-TW" altLang="en-US" sz="2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線單箭頭接點 10"/>
          <p:cNvCxnSpPr>
            <a:stCxn id="8" idx="3"/>
            <a:endCxn id="9" idx="1"/>
          </p:cNvCxnSpPr>
          <p:nvPr/>
        </p:nvCxnSpPr>
        <p:spPr>
          <a:xfrm flipV="1">
            <a:off x="2232025" y="5513388"/>
            <a:ext cx="684213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724525" y="5010150"/>
            <a:ext cx="1727200" cy="1011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Fitness value</a:t>
            </a:r>
            <a:endParaRPr kumimoji="0" lang="zh-TW" altLang="en-US" sz="2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直線單箭頭接點 17"/>
          <p:cNvCxnSpPr>
            <a:stCxn id="9" idx="3"/>
            <a:endCxn id="17" idx="1"/>
          </p:cNvCxnSpPr>
          <p:nvPr/>
        </p:nvCxnSpPr>
        <p:spPr>
          <a:xfrm>
            <a:off x="5003800" y="5513388"/>
            <a:ext cx="720725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8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Concept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6627" name="Rectângulo 4"/>
          <p:cNvSpPr>
            <a:spLocks noChangeArrowheads="1"/>
          </p:cNvSpPr>
          <p:nvPr/>
        </p:nvSpPr>
        <p:spPr bwMode="auto">
          <a:xfrm>
            <a:off x="376085" y="2780928"/>
            <a:ext cx="403383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000" dirty="0">
                <a:latin typeface="Rockwell" pitchFamily="18" charset="0"/>
              </a:rPr>
              <a:t>Each particle modifies its position according to:</a:t>
            </a:r>
          </a:p>
          <a:p>
            <a:pPr marL="749300" lvl="1" indent="-292100">
              <a:spcAft>
                <a:spcPts val="1200"/>
              </a:spcAft>
              <a:buClr>
                <a:schemeClr val="accent1"/>
              </a:buClr>
              <a:buSzPct val="70000"/>
              <a:buFont typeface="Arial" charset="0"/>
              <a:buChar char="•"/>
            </a:pPr>
            <a:r>
              <a:rPr lang="en-US" dirty="0">
                <a:latin typeface="Rockwell" pitchFamily="18" charset="0"/>
              </a:rPr>
              <a:t>its current position</a:t>
            </a:r>
          </a:p>
          <a:p>
            <a:pPr marL="749300" lvl="2" indent="-292100">
              <a:spcAft>
                <a:spcPts val="1200"/>
              </a:spcAft>
              <a:buClr>
                <a:schemeClr val="accent1"/>
              </a:buClr>
              <a:buSzPct val="70000"/>
              <a:buFont typeface="Arial" charset="0"/>
              <a:buChar char="•"/>
            </a:pPr>
            <a:r>
              <a:rPr lang="en-US" dirty="0">
                <a:latin typeface="Rockwell" pitchFamily="18" charset="0"/>
              </a:rPr>
              <a:t>its current velocity</a:t>
            </a:r>
          </a:p>
          <a:p>
            <a:pPr marL="749300" lvl="2" indent="-29210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SzPct val="70000"/>
              <a:buFont typeface="Arial" charset="0"/>
              <a:buChar char="•"/>
            </a:pPr>
            <a:r>
              <a:rPr lang="en-US" dirty="0">
                <a:latin typeface="Rockwell" pitchFamily="18" charset="0"/>
              </a:rPr>
              <a:t>the distance between its current position and </a:t>
            </a:r>
            <a:r>
              <a:rPr lang="en-US" i="1" u="sng" dirty="0" err="1">
                <a:latin typeface="Rockwell" pitchFamily="18" charset="0"/>
              </a:rPr>
              <a:t>pbest</a:t>
            </a:r>
            <a:endParaRPr lang="en-US" i="1" u="sng" dirty="0">
              <a:latin typeface="Rockwell" pitchFamily="18" charset="0"/>
            </a:endParaRPr>
          </a:p>
          <a:p>
            <a:pPr marL="749300" lvl="2" indent="-29210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SzPct val="70000"/>
              <a:buFont typeface="Arial" charset="0"/>
              <a:buChar char="•"/>
            </a:pPr>
            <a:r>
              <a:rPr lang="en-US" dirty="0">
                <a:latin typeface="Rockwell" pitchFamily="18" charset="0"/>
              </a:rPr>
              <a:t>the distance between its current position and </a:t>
            </a:r>
            <a:r>
              <a:rPr lang="en-US" i="1" u="sng" dirty="0" err="1">
                <a:latin typeface="Rockwell" pitchFamily="18" charset="0"/>
              </a:rPr>
              <a:t>gbest</a:t>
            </a:r>
            <a:endParaRPr lang="en-US" i="1" u="sng" dirty="0">
              <a:latin typeface="Rockwell" pitchFamily="18" charset="0"/>
            </a:endParaRP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644900"/>
            <a:ext cx="4200525" cy="24923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1324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內容版面配置區 1"/>
          <p:cNvSpPr>
            <a:spLocks noGrp="1"/>
          </p:cNvSpPr>
          <p:nvPr>
            <p:ph idx="1"/>
          </p:nvPr>
        </p:nvSpPr>
        <p:spPr>
          <a:xfrm>
            <a:off x="457200" y="1656715"/>
            <a:ext cx="8229600" cy="4389120"/>
          </a:xfrm>
        </p:spPr>
        <p:txBody>
          <a:bodyPr/>
          <a:lstStyle/>
          <a:p>
            <a:r>
              <a:rPr lang="en-US" altLang="zh-TW" dirty="0"/>
              <a:t>Particle’s velocity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81000" y="16099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/>
              <a:t>PSO Algorithm</a:t>
            </a:r>
            <a:endParaRPr lang="zh-TW" altLang="en-US" dirty="0"/>
          </a:p>
        </p:txBody>
      </p:sp>
      <p:graphicFrame>
        <p:nvGraphicFramePr>
          <p:cNvPr id="17412" name="物件 3"/>
          <p:cNvGraphicFramePr>
            <a:graphicFrameLocks noChangeAspect="1"/>
          </p:cNvGraphicFramePr>
          <p:nvPr/>
        </p:nvGraphicFramePr>
        <p:xfrm>
          <a:off x="1692275" y="2060575"/>
          <a:ext cx="53213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2298700" imgH="228600" progId="Equation.3">
                  <p:embed/>
                </p:oleObj>
              </mc:Choice>
              <mc:Fallback>
                <p:oleObj name="方程式" r:id="rId2" imgW="229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060575"/>
                        <a:ext cx="53213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1258888" y="3748088"/>
            <a:ext cx="1404937" cy="296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1200">
                <a:solidFill>
                  <a:schemeClr val="tx1"/>
                </a:solidFill>
              </a:rPr>
              <a:t>GBest</a:t>
            </a:r>
            <a:endParaRPr kumimoji="0" lang="zh-TW" altLang="en-US" sz="1200">
              <a:solidFill>
                <a:schemeClr val="tx1"/>
              </a:solidFill>
            </a:endParaRPr>
          </a:p>
        </p:txBody>
      </p:sp>
      <p:grpSp>
        <p:nvGrpSpPr>
          <p:cNvPr id="17414" name="群組 15"/>
          <p:cNvGrpSpPr>
            <a:grpSpLocks/>
          </p:cNvGrpSpPr>
          <p:nvPr/>
        </p:nvGrpSpPr>
        <p:grpSpPr bwMode="auto">
          <a:xfrm>
            <a:off x="2562012" y="2874583"/>
            <a:ext cx="5689600" cy="3033712"/>
            <a:chOff x="1835696" y="2852936"/>
            <a:chExt cx="5688632" cy="3033534"/>
          </a:xfrm>
        </p:grpSpPr>
        <p:pic>
          <p:nvPicPr>
            <p:cNvPr id="1741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2852936"/>
              <a:ext cx="5112568" cy="303353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4067341" y="5516605"/>
              <a:ext cx="1801506" cy="298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kumimoji="0" lang="en-US" altLang="zh-TW">
                  <a:solidFill>
                    <a:srgbClr val="00B050"/>
                  </a:solidFill>
                </a:rPr>
                <a:t>Inertia</a:t>
              </a:r>
              <a:endParaRPr kumimoji="0" lang="zh-TW" altLang="en-US">
                <a:solidFill>
                  <a:srgbClr val="00B050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508546" y="4581622"/>
              <a:ext cx="1799919" cy="3587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kumimoji="0" lang="en-US" altLang="zh-TW">
                  <a:solidFill>
                    <a:srgbClr val="0070C0"/>
                  </a:solidFill>
                </a:rPr>
                <a:t>cognitive</a:t>
              </a:r>
              <a:endParaRPr kumimoji="0" lang="zh-TW" altLang="en-US">
                <a:solidFill>
                  <a:srgbClr val="0070C0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724409" y="3851414"/>
              <a:ext cx="1799919" cy="298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kumimoji="0" lang="en-US" altLang="zh-TW">
                  <a:solidFill>
                    <a:srgbClr val="FF0000"/>
                  </a:solidFill>
                </a:rPr>
                <a:t>social</a:t>
              </a:r>
              <a:endParaRPr kumimoji="0"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292683" y="3079935"/>
              <a:ext cx="1799919" cy="296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kumimoji="0" lang="en-US" altLang="zh-TW" sz="1200">
                  <a:solidFill>
                    <a:schemeClr val="tx1"/>
                  </a:solidFill>
                </a:rPr>
                <a:t>PBest</a:t>
              </a:r>
              <a:endParaRPr kumimoji="0"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059451" y="5445171"/>
              <a:ext cx="576164" cy="304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kumimoji="0" lang="en-US" altLang="zh-TW" sz="1200">
                  <a:solidFill>
                    <a:schemeClr val="tx1"/>
                  </a:solidFill>
                </a:rPr>
                <a:t>x(k)</a:t>
              </a:r>
              <a:endParaRPr kumimoji="0"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635615" y="3071998"/>
              <a:ext cx="720602" cy="304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kumimoji="0" lang="en-US" altLang="zh-TW" sz="1200">
                  <a:solidFill>
                    <a:schemeClr val="tx1"/>
                  </a:solidFill>
                </a:rPr>
                <a:t>x(k+1)</a:t>
              </a:r>
              <a:endParaRPr kumimoji="0"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564190" y="4059365"/>
              <a:ext cx="647590" cy="3063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kumimoji="0" lang="en-US" altLang="zh-TW" sz="1200">
                  <a:solidFill>
                    <a:schemeClr val="tx1"/>
                  </a:solidFill>
                </a:rPr>
                <a:t>v(k+1)</a:t>
              </a:r>
              <a:endParaRPr kumimoji="0"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326015" y="5127690"/>
              <a:ext cx="576164" cy="304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kumimoji="0" lang="en-US" altLang="zh-TW" sz="1200">
                  <a:solidFill>
                    <a:schemeClr val="tx1"/>
                  </a:solidFill>
                </a:rPr>
                <a:t>v(k)</a:t>
              </a:r>
              <a:endParaRPr kumimoji="0" lang="zh-TW" altLang="en-US" sz="12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535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800600" y="2895600"/>
            <a:ext cx="2362200" cy="1981200"/>
          </a:xfrm>
          <a:prstGeom prst="ellipse">
            <a:avLst/>
          </a:prstGeom>
          <a:noFill/>
          <a:ln w="25400" cap="rnd">
            <a:solidFill>
              <a:srgbClr val="0BF53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3581400" y="2514600"/>
            <a:ext cx="1676400" cy="1219200"/>
          </a:xfrm>
          <a:prstGeom prst="ellipse">
            <a:avLst/>
          </a:prstGeom>
          <a:noFill/>
          <a:ln w="25400" cap="rnd">
            <a:solidFill>
              <a:srgbClr val="0BF53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95400" y="3048000"/>
            <a:ext cx="152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/>
              <a:t>Here I am!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096000" y="3048000"/>
            <a:ext cx="2133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/>
              <a:t>The best perf. of my neighbours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572000" y="1905000"/>
            <a:ext cx="152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/>
              <a:t>My best perf.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971800" y="3657600"/>
            <a:ext cx="16002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3048000" y="2895600"/>
            <a:ext cx="9144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3048000" y="3657600"/>
            <a:ext cx="28194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2971800" y="3733800"/>
            <a:ext cx="609600" cy="6096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3505200" y="3962400"/>
            <a:ext cx="533400" cy="3810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3962400" y="4038600"/>
            <a:ext cx="1295400" cy="3048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476500" y="33401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2800" i="1">
                <a:latin typeface="Times" pitchFamily="18" charset="0"/>
              </a:rPr>
              <a:t>x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5473700" y="35179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2800" i="1">
                <a:latin typeface="Times" pitchFamily="18" charset="0"/>
              </a:rPr>
              <a:t>p</a:t>
            </a:r>
            <a:r>
              <a:rPr lang="fr-FR" altLang="fr-FR" sz="2800" i="1" baseline="-25000">
                <a:latin typeface="Times" pitchFamily="18" charset="0"/>
              </a:rPr>
              <a:t>g</a:t>
            </a:r>
            <a:endParaRPr lang="fr-FR" altLang="fr-FR" sz="2800" i="1">
              <a:latin typeface="Times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924300" y="27559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2800" i="1">
                <a:latin typeface="Times" pitchFamily="18" charset="0"/>
              </a:rPr>
              <a:t>p</a:t>
            </a:r>
            <a:r>
              <a:rPr lang="fr-FR" altLang="fr-FR" sz="2800" i="1" baseline="-25000">
                <a:latin typeface="Times" pitchFamily="18" charset="0"/>
              </a:rPr>
              <a:t>i</a:t>
            </a:r>
            <a:endParaRPr lang="fr-FR" altLang="fr-FR" sz="2800" i="1">
              <a:latin typeface="Times" pitchFamily="18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657600" y="5105400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altLang="en-US" sz="2800" i="1">
                <a:latin typeface="Times New Roman" pitchFamily="18" charset="0"/>
              </a:rPr>
              <a:t>v</a:t>
            </a:r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2705100" y="3492500"/>
            <a:ext cx="304800" cy="3048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4E43DB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24"/>
          <p:cNvSpPr>
            <a:spLocks noChangeArrowheads="1"/>
          </p:cNvSpPr>
          <p:nvPr/>
        </p:nvSpPr>
        <p:spPr bwMode="auto">
          <a:xfrm>
            <a:off x="5829300" y="3670300"/>
            <a:ext cx="304800" cy="3048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4E43DB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4241800" y="2933700"/>
            <a:ext cx="304800" cy="3048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4E43DB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8"/>
          <p:cNvSpPr>
            <a:spLocks noChangeArrowheads="1"/>
          </p:cNvSpPr>
          <p:nvPr/>
        </p:nvSpPr>
        <p:spPr bwMode="auto">
          <a:xfrm>
            <a:off x="5168900" y="4229100"/>
            <a:ext cx="304800" cy="304800"/>
          </a:xfrm>
          <a:prstGeom prst="ellipse">
            <a:avLst/>
          </a:prstGeom>
          <a:solidFill>
            <a:srgbClr val="13D9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4E43DB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1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4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 to the PSO: </a:t>
            </a:r>
            <a:r>
              <a:rPr lang="en-US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 - Neighborhood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r="3106" b="4703"/>
          <a:stretch>
            <a:fillRect/>
          </a:stretch>
        </p:blipFill>
        <p:spPr bwMode="auto">
          <a:xfrm>
            <a:off x="1193800" y="1747838"/>
            <a:ext cx="6546850" cy="4344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8675" name="Group 35"/>
          <p:cNvGrpSpPr>
            <a:grpSpLocks/>
          </p:cNvGrpSpPr>
          <p:nvPr/>
        </p:nvGrpSpPr>
        <p:grpSpPr bwMode="auto">
          <a:xfrm>
            <a:off x="1981200" y="1900238"/>
            <a:ext cx="5257800" cy="3810000"/>
            <a:chOff x="1248" y="1152"/>
            <a:chExt cx="3312" cy="2400"/>
          </a:xfrm>
        </p:grpSpPr>
        <p:sp>
          <p:nvSpPr>
            <p:cNvPr id="28692" name="Oval 5"/>
            <p:cNvSpPr>
              <a:spLocks noChangeArrowheads="1"/>
            </p:cNvSpPr>
            <p:nvPr/>
          </p:nvSpPr>
          <p:spPr bwMode="auto">
            <a:xfrm>
              <a:off x="1248" y="2448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3" name="Oval 6"/>
            <p:cNvSpPr>
              <a:spLocks noChangeArrowheads="1"/>
            </p:cNvSpPr>
            <p:nvPr/>
          </p:nvSpPr>
          <p:spPr bwMode="auto">
            <a:xfrm>
              <a:off x="1776" y="1728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4" name="Oval 7"/>
            <p:cNvSpPr>
              <a:spLocks noChangeArrowheads="1"/>
            </p:cNvSpPr>
            <p:nvPr/>
          </p:nvSpPr>
          <p:spPr bwMode="auto">
            <a:xfrm>
              <a:off x="1920" y="2592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5" name="Oval 8"/>
            <p:cNvSpPr>
              <a:spLocks noChangeArrowheads="1"/>
            </p:cNvSpPr>
            <p:nvPr/>
          </p:nvSpPr>
          <p:spPr bwMode="auto">
            <a:xfrm>
              <a:off x="2064" y="2160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6" name="Oval 9"/>
            <p:cNvSpPr>
              <a:spLocks noChangeArrowheads="1"/>
            </p:cNvSpPr>
            <p:nvPr/>
          </p:nvSpPr>
          <p:spPr bwMode="auto">
            <a:xfrm>
              <a:off x="2496" y="3360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7" name="Oval 10"/>
            <p:cNvSpPr>
              <a:spLocks noChangeArrowheads="1"/>
            </p:cNvSpPr>
            <p:nvPr/>
          </p:nvSpPr>
          <p:spPr bwMode="auto">
            <a:xfrm>
              <a:off x="3648" y="2976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8" name="Oval 11"/>
            <p:cNvSpPr>
              <a:spLocks noChangeArrowheads="1"/>
            </p:cNvSpPr>
            <p:nvPr/>
          </p:nvSpPr>
          <p:spPr bwMode="auto">
            <a:xfrm>
              <a:off x="2928" y="1488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9" name="Oval 12"/>
            <p:cNvSpPr>
              <a:spLocks noChangeArrowheads="1"/>
            </p:cNvSpPr>
            <p:nvPr/>
          </p:nvSpPr>
          <p:spPr bwMode="auto">
            <a:xfrm>
              <a:off x="1344" y="2016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700" name="Oval 13"/>
            <p:cNvSpPr>
              <a:spLocks noChangeArrowheads="1"/>
            </p:cNvSpPr>
            <p:nvPr/>
          </p:nvSpPr>
          <p:spPr bwMode="auto">
            <a:xfrm>
              <a:off x="2256" y="1152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701" name="Oval 14"/>
            <p:cNvSpPr>
              <a:spLocks noChangeArrowheads="1"/>
            </p:cNvSpPr>
            <p:nvPr/>
          </p:nvSpPr>
          <p:spPr bwMode="auto">
            <a:xfrm>
              <a:off x="2832" y="2640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702" name="Oval 15"/>
            <p:cNvSpPr>
              <a:spLocks noChangeArrowheads="1"/>
            </p:cNvSpPr>
            <p:nvPr/>
          </p:nvSpPr>
          <p:spPr bwMode="auto">
            <a:xfrm>
              <a:off x="3504" y="2592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703" name="Oval 16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704" name="Oval 17"/>
            <p:cNvSpPr>
              <a:spLocks noChangeArrowheads="1"/>
            </p:cNvSpPr>
            <p:nvPr/>
          </p:nvSpPr>
          <p:spPr bwMode="auto">
            <a:xfrm>
              <a:off x="4368" y="2160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705" name="Oval 18"/>
            <p:cNvSpPr>
              <a:spLocks noChangeArrowheads="1"/>
            </p:cNvSpPr>
            <p:nvPr/>
          </p:nvSpPr>
          <p:spPr bwMode="auto">
            <a:xfrm>
              <a:off x="3648" y="1728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</p:grpSp>
      <p:grpSp>
        <p:nvGrpSpPr>
          <p:cNvPr id="28676" name="Group 19"/>
          <p:cNvGrpSpPr>
            <a:grpSpLocks/>
          </p:cNvGrpSpPr>
          <p:nvPr/>
        </p:nvGrpSpPr>
        <p:grpSpPr bwMode="auto">
          <a:xfrm>
            <a:off x="4800600" y="3652838"/>
            <a:ext cx="1371600" cy="1295400"/>
            <a:chOff x="3024" y="2256"/>
            <a:chExt cx="864" cy="816"/>
          </a:xfrm>
        </p:grpSpPr>
        <p:sp>
          <p:nvSpPr>
            <p:cNvPr id="28689" name="Oval 20"/>
            <p:cNvSpPr>
              <a:spLocks noChangeArrowheads="1"/>
            </p:cNvSpPr>
            <p:nvPr/>
          </p:nvSpPr>
          <p:spPr bwMode="auto">
            <a:xfrm>
              <a:off x="3840" y="2256"/>
              <a:ext cx="48" cy="48"/>
            </a:xfrm>
            <a:prstGeom prst="ellipse">
              <a:avLst/>
            </a:prstGeom>
            <a:solidFill>
              <a:srgbClr val="4E43D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0" name="Line 21"/>
            <p:cNvSpPr>
              <a:spLocks noChangeShapeType="1"/>
            </p:cNvSpPr>
            <p:nvPr/>
          </p:nvSpPr>
          <p:spPr bwMode="auto">
            <a:xfrm flipH="1">
              <a:off x="3024" y="2304"/>
              <a:ext cx="768" cy="384"/>
            </a:xfrm>
            <a:prstGeom prst="line">
              <a:avLst/>
            </a:prstGeom>
            <a:noFill/>
            <a:ln w="28575">
              <a:solidFill>
                <a:srgbClr val="4E43DB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8691" name="Line 22"/>
            <p:cNvSpPr>
              <a:spLocks noChangeShapeType="1"/>
            </p:cNvSpPr>
            <p:nvPr/>
          </p:nvSpPr>
          <p:spPr bwMode="auto">
            <a:xfrm flipH="1">
              <a:off x="3744" y="2352"/>
              <a:ext cx="96" cy="720"/>
            </a:xfrm>
            <a:prstGeom prst="line">
              <a:avLst/>
            </a:prstGeom>
            <a:noFill/>
            <a:ln w="28575">
              <a:solidFill>
                <a:srgbClr val="4E43DB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28677" name="Group 23"/>
          <p:cNvGrpSpPr>
            <a:grpSpLocks/>
          </p:cNvGrpSpPr>
          <p:nvPr/>
        </p:nvGrpSpPr>
        <p:grpSpPr bwMode="auto">
          <a:xfrm>
            <a:off x="2590800" y="2738438"/>
            <a:ext cx="990600" cy="1828800"/>
            <a:chOff x="1632" y="1680"/>
            <a:chExt cx="624" cy="1152"/>
          </a:xfrm>
        </p:grpSpPr>
        <p:sp>
          <p:nvSpPr>
            <p:cNvPr id="28687" name="Oval 24"/>
            <p:cNvSpPr>
              <a:spLocks noChangeArrowheads="1"/>
            </p:cNvSpPr>
            <p:nvPr/>
          </p:nvSpPr>
          <p:spPr bwMode="auto">
            <a:xfrm>
              <a:off x="2160" y="2256"/>
              <a:ext cx="48" cy="48"/>
            </a:xfrm>
            <a:prstGeom prst="ellipse">
              <a:avLst/>
            </a:prstGeom>
            <a:solidFill>
              <a:srgbClr val="4E43D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88" name="Oval 25"/>
            <p:cNvSpPr>
              <a:spLocks noChangeArrowheads="1"/>
            </p:cNvSpPr>
            <p:nvPr/>
          </p:nvSpPr>
          <p:spPr bwMode="auto">
            <a:xfrm rot="-61284">
              <a:off x="1632" y="1680"/>
              <a:ext cx="624" cy="1152"/>
            </a:xfrm>
            <a:prstGeom prst="ellipse">
              <a:avLst/>
            </a:prstGeom>
            <a:noFill/>
            <a:ln w="38100">
              <a:solidFill>
                <a:srgbClr val="4E4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</p:grpSp>
      <p:grpSp>
        <p:nvGrpSpPr>
          <p:cNvPr id="28678" name="Group 26"/>
          <p:cNvGrpSpPr>
            <a:grpSpLocks/>
          </p:cNvGrpSpPr>
          <p:nvPr/>
        </p:nvGrpSpPr>
        <p:grpSpPr bwMode="auto">
          <a:xfrm>
            <a:off x="1981200" y="2586038"/>
            <a:ext cx="990600" cy="1828800"/>
            <a:chOff x="1248" y="1584"/>
            <a:chExt cx="624" cy="1152"/>
          </a:xfrm>
        </p:grpSpPr>
        <p:sp>
          <p:nvSpPr>
            <p:cNvPr id="28685" name="Oval 27"/>
            <p:cNvSpPr>
              <a:spLocks noChangeArrowheads="1"/>
            </p:cNvSpPr>
            <p:nvPr/>
          </p:nvSpPr>
          <p:spPr bwMode="auto">
            <a:xfrm>
              <a:off x="1392" y="2064"/>
              <a:ext cx="48" cy="48"/>
            </a:xfrm>
            <a:prstGeom prst="ellipse">
              <a:avLst/>
            </a:prstGeom>
            <a:solidFill>
              <a:srgbClr val="4E43D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86" name="Oval 28"/>
            <p:cNvSpPr>
              <a:spLocks noChangeArrowheads="1"/>
            </p:cNvSpPr>
            <p:nvPr/>
          </p:nvSpPr>
          <p:spPr bwMode="auto">
            <a:xfrm rot="2186385">
              <a:off x="1248" y="1584"/>
              <a:ext cx="624" cy="1152"/>
            </a:xfrm>
            <a:prstGeom prst="ellipse">
              <a:avLst/>
            </a:prstGeom>
            <a:noFill/>
            <a:ln w="38100">
              <a:solidFill>
                <a:srgbClr val="4E4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</p:grpSp>
      <p:sp>
        <p:nvSpPr>
          <p:cNvPr id="28679" name="Text Box 29"/>
          <p:cNvSpPr txBox="1">
            <a:spLocks noChangeArrowheads="1"/>
          </p:cNvSpPr>
          <p:nvPr/>
        </p:nvSpPr>
        <p:spPr bwMode="auto">
          <a:xfrm>
            <a:off x="1187450" y="2132013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 sz="2400">
                <a:solidFill>
                  <a:schemeClr val="bg1"/>
                </a:solidFill>
                <a:latin typeface="Rockwell" pitchFamily="18" charset="0"/>
              </a:rPr>
              <a:t>geographical</a:t>
            </a:r>
            <a:endParaRPr lang="en-US" altLang="fr-FR" sz="160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28680" name="Text Box 30"/>
          <p:cNvSpPr txBox="1">
            <a:spLocks noChangeArrowheads="1"/>
          </p:cNvSpPr>
          <p:nvPr/>
        </p:nvSpPr>
        <p:spPr bwMode="auto">
          <a:xfrm>
            <a:off x="6156325" y="4940300"/>
            <a:ext cx="1011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>
                <a:solidFill>
                  <a:schemeClr val="bg1"/>
                </a:solidFill>
                <a:latin typeface="Rockwell" pitchFamily="18" charset="0"/>
              </a:rPr>
              <a:t>social</a:t>
            </a:r>
          </a:p>
        </p:txBody>
      </p:sp>
      <p:grpSp>
        <p:nvGrpSpPr>
          <p:cNvPr id="28681" name="Group 31"/>
          <p:cNvGrpSpPr>
            <a:grpSpLocks/>
          </p:cNvGrpSpPr>
          <p:nvPr/>
        </p:nvGrpSpPr>
        <p:grpSpPr bwMode="auto">
          <a:xfrm>
            <a:off x="3733800" y="2052638"/>
            <a:ext cx="990600" cy="3352800"/>
            <a:chOff x="2352" y="1248"/>
            <a:chExt cx="624" cy="2112"/>
          </a:xfrm>
        </p:grpSpPr>
        <p:sp>
          <p:nvSpPr>
            <p:cNvPr id="28682" name="Line 32"/>
            <p:cNvSpPr>
              <a:spLocks noChangeShapeType="1"/>
            </p:cNvSpPr>
            <p:nvPr/>
          </p:nvSpPr>
          <p:spPr bwMode="auto">
            <a:xfrm flipH="1" flipV="1">
              <a:off x="2352" y="1248"/>
              <a:ext cx="528" cy="1392"/>
            </a:xfrm>
            <a:prstGeom prst="line">
              <a:avLst/>
            </a:prstGeom>
            <a:noFill/>
            <a:ln w="28575">
              <a:solidFill>
                <a:srgbClr val="4E43DB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8683" name="Line 33"/>
            <p:cNvSpPr>
              <a:spLocks noChangeShapeType="1"/>
            </p:cNvSpPr>
            <p:nvPr/>
          </p:nvSpPr>
          <p:spPr bwMode="auto">
            <a:xfrm flipH="1">
              <a:off x="2640" y="2832"/>
              <a:ext cx="288" cy="528"/>
            </a:xfrm>
            <a:prstGeom prst="line">
              <a:avLst/>
            </a:prstGeom>
            <a:noFill/>
            <a:ln w="28575">
              <a:solidFill>
                <a:srgbClr val="4E43DB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8684" name="Oval 34"/>
            <p:cNvSpPr>
              <a:spLocks noChangeArrowheads="1"/>
            </p:cNvSpPr>
            <p:nvPr/>
          </p:nvSpPr>
          <p:spPr bwMode="auto">
            <a:xfrm>
              <a:off x="2928" y="2736"/>
              <a:ext cx="48" cy="48"/>
            </a:xfrm>
            <a:prstGeom prst="ellipse">
              <a:avLst/>
            </a:prstGeom>
            <a:solidFill>
              <a:srgbClr val="4E43D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072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en-US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Neighborhood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pSp>
        <p:nvGrpSpPr>
          <p:cNvPr id="30722" name="Grupo 3"/>
          <p:cNvGrpSpPr>
            <a:grpSpLocks/>
          </p:cNvGrpSpPr>
          <p:nvPr/>
        </p:nvGrpSpPr>
        <p:grpSpPr bwMode="auto">
          <a:xfrm>
            <a:off x="1193800" y="1597025"/>
            <a:ext cx="6756400" cy="4711700"/>
            <a:chOff x="1193800" y="1524000"/>
            <a:chExt cx="6756400" cy="47117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93800" y="1676400"/>
              <a:ext cx="6756400" cy="4559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30724" name="Group 4"/>
            <p:cNvGrpSpPr>
              <a:grpSpLocks/>
            </p:cNvGrpSpPr>
            <p:nvPr/>
          </p:nvGrpSpPr>
          <p:grpSpPr bwMode="auto">
            <a:xfrm>
              <a:off x="1981200" y="1828800"/>
              <a:ext cx="5257800" cy="3810000"/>
              <a:chOff x="1248" y="1152"/>
              <a:chExt cx="3312" cy="2400"/>
            </a:xfrm>
          </p:grpSpPr>
          <p:sp>
            <p:nvSpPr>
              <p:cNvPr id="30727" name="Oval 5"/>
              <p:cNvSpPr>
                <a:spLocks noChangeArrowheads="1"/>
              </p:cNvSpPr>
              <p:nvPr/>
            </p:nvSpPr>
            <p:spPr bwMode="auto">
              <a:xfrm>
                <a:off x="1248" y="2448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28" name="Oval 6"/>
              <p:cNvSpPr>
                <a:spLocks noChangeArrowheads="1"/>
              </p:cNvSpPr>
              <p:nvPr/>
            </p:nvSpPr>
            <p:spPr bwMode="auto">
              <a:xfrm>
                <a:off x="1776" y="1728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29" name="Oval 7"/>
              <p:cNvSpPr>
                <a:spLocks noChangeArrowheads="1"/>
              </p:cNvSpPr>
              <p:nvPr/>
            </p:nvSpPr>
            <p:spPr bwMode="auto">
              <a:xfrm>
                <a:off x="1920" y="2592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0" name="Oval 8"/>
              <p:cNvSpPr>
                <a:spLocks noChangeArrowheads="1"/>
              </p:cNvSpPr>
              <p:nvPr/>
            </p:nvSpPr>
            <p:spPr bwMode="auto">
              <a:xfrm>
                <a:off x="2064" y="2160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1" name="Oval 9"/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2" name="Oval 10"/>
              <p:cNvSpPr>
                <a:spLocks noChangeArrowheads="1"/>
              </p:cNvSpPr>
              <p:nvPr/>
            </p:nvSpPr>
            <p:spPr bwMode="auto">
              <a:xfrm>
                <a:off x="3648" y="2976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3" name="Oval 11"/>
              <p:cNvSpPr>
                <a:spLocks noChangeArrowheads="1"/>
              </p:cNvSpPr>
              <p:nvPr/>
            </p:nvSpPr>
            <p:spPr bwMode="auto">
              <a:xfrm>
                <a:off x="2928" y="1488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4" name="Oval 12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5" name="Oval 13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6" name="Oval 14"/>
              <p:cNvSpPr>
                <a:spLocks noChangeArrowheads="1"/>
              </p:cNvSpPr>
              <p:nvPr/>
            </p:nvSpPr>
            <p:spPr bwMode="auto">
              <a:xfrm>
                <a:off x="2832" y="2640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7" name="Oval 15"/>
              <p:cNvSpPr>
                <a:spLocks noChangeArrowheads="1"/>
              </p:cNvSpPr>
              <p:nvPr/>
            </p:nvSpPr>
            <p:spPr bwMode="auto">
              <a:xfrm>
                <a:off x="3504" y="2592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8" name="Oval 16"/>
              <p:cNvSpPr>
                <a:spLocks noChangeArrowheads="1"/>
              </p:cNvSpPr>
              <p:nvPr/>
            </p:nvSpPr>
            <p:spPr bwMode="auto">
              <a:xfrm>
                <a:off x="3744" y="2160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9" name="Oval 17"/>
              <p:cNvSpPr>
                <a:spLocks noChangeArrowheads="1"/>
              </p:cNvSpPr>
              <p:nvPr/>
            </p:nvSpPr>
            <p:spPr bwMode="auto">
              <a:xfrm>
                <a:off x="4368" y="2160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40" name="Oval 18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</p:grpSp>
        <p:sp>
          <p:nvSpPr>
            <p:cNvPr id="30725" name="Text Box 29"/>
            <p:cNvSpPr txBox="1">
              <a:spLocks noChangeArrowheads="1"/>
            </p:cNvSpPr>
            <p:nvPr/>
          </p:nvSpPr>
          <p:spPr bwMode="auto">
            <a:xfrm>
              <a:off x="1547664" y="5373216"/>
              <a:ext cx="11247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2400">
                  <a:solidFill>
                    <a:schemeClr val="bg1"/>
                  </a:solidFill>
                  <a:latin typeface="Rockwell" pitchFamily="18" charset="0"/>
                </a:rPr>
                <a:t>global</a:t>
              </a:r>
            </a:p>
          </p:txBody>
        </p:sp>
        <p:sp>
          <p:nvSpPr>
            <p:cNvPr id="30726" name="Oval 35"/>
            <p:cNvSpPr>
              <a:spLocks noChangeArrowheads="1"/>
            </p:cNvSpPr>
            <p:nvPr/>
          </p:nvSpPr>
          <p:spPr bwMode="auto">
            <a:xfrm>
              <a:off x="1828800" y="1524000"/>
              <a:ext cx="5715000" cy="4495800"/>
            </a:xfrm>
            <a:prstGeom prst="ellips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pt-PT">
                <a:latin typeface="Rockwell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093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Basic algorithm of PSO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Initialize the swarm form the solution space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Evaluate the fitness of each particle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Update individual and global bests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Update velocity and position of each particle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Go to step2, and repeat until termination condition</a:t>
            </a:r>
            <a:endParaRPr lang="zh-TW" alt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/>
              <a:t>PSO Algorithm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4072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 to the PSO: </a:t>
            </a:r>
            <a:br>
              <a:rPr lang="tr-TR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 - </a:t>
            </a:r>
            <a:r>
              <a:rPr lang="en-US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Parameterss</a:t>
            </a:r>
            <a:endParaRPr lang="en-US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852987"/>
          </a:xfrm>
        </p:spPr>
        <p:txBody>
          <a:bodyPr>
            <a:normAutofit fontScale="25000" lnSpcReduction="20000"/>
          </a:bodyPr>
          <a:lstStyle/>
          <a:p>
            <a:pPr marL="292100" lvl="1" indent="-292100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en-US" sz="9600" dirty="0"/>
              <a:t>Algorithm parameters</a:t>
            </a:r>
          </a:p>
          <a:p>
            <a:pPr marL="640080" lvl="1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200" b="1" i="1" dirty="0"/>
              <a:t>A</a:t>
            </a:r>
            <a:r>
              <a:rPr lang="en-US" sz="7200" dirty="0"/>
              <a:t> : Population of agents</a:t>
            </a:r>
          </a:p>
          <a:p>
            <a:pPr marL="640080" lvl="1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200" b="1" i="1" dirty="0"/>
              <a:t>p</a:t>
            </a:r>
            <a:r>
              <a:rPr lang="en-US" sz="7200" b="1" i="1" baseline="-25000" dirty="0"/>
              <a:t>i</a:t>
            </a:r>
            <a:r>
              <a:rPr lang="en-US" sz="7200" dirty="0"/>
              <a:t> : Position of agent </a:t>
            </a:r>
            <a:r>
              <a:rPr lang="en-US" sz="7200" b="1" i="1" dirty="0" err="1"/>
              <a:t>a</a:t>
            </a:r>
            <a:r>
              <a:rPr lang="en-US" sz="7200" b="1" i="1" baseline="-25000" dirty="0" err="1"/>
              <a:t>i</a:t>
            </a:r>
            <a:r>
              <a:rPr lang="en-US" sz="7200" dirty="0"/>
              <a:t> in the solution space</a:t>
            </a:r>
          </a:p>
          <a:p>
            <a:pPr marL="640080" lvl="1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200" b="1" i="1" dirty="0"/>
              <a:t>f</a:t>
            </a:r>
            <a:r>
              <a:rPr lang="en-US" sz="7200" dirty="0"/>
              <a:t> : Objective function </a:t>
            </a:r>
          </a:p>
          <a:p>
            <a:pPr marL="640080" lvl="1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200" b="1" i="1" dirty="0"/>
              <a:t>v</a:t>
            </a:r>
            <a:r>
              <a:rPr lang="en-US" sz="7200" b="1" i="1" baseline="-25000" dirty="0"/>
              <a:t>i</a:t>
            </a:r>
            <a:r>
              <a:rPr lang="en-US" sz="7200" dirty="0"/>
              <a:t> : Velocity of agent’s </a:t>
            </a:r>
            <a:r>
              <a:rPr lang="en-US" sz="7200" b="1" i="1" dirty="0" err="1"/>
              <a:t>a</a:t>
            </a:r>
            <a:r>
              <a:rPr lang="en-US" sz="7200" b="1" i="1" baseline="-25000" dirty="0" err="1"/>
              <a:t>i</a:t>
            </a:r>
            <a:r>
              <a:rPr lang="en-US" sz="7200" dirty="0"/>
              <a:t> </a:t>
            </a:r>
          </a:p>
          <a:p>
            <a:pPr marL="640080" lvl="1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200" b="1" i="1" dirty="0"/>
              <a:t>V(</a:t>
            </a:r>
            <a:r>
              <a:rPr lang="en-US" sz="7200" b="1" i="1" dirty="0" err="1"/>
              <a:t>a</a:t>
            </a:r>
            <a:r>
              <a:rPr lang="en-US" sz="7200" b="1" i="1" baseline="-25000" dirty="0" err="1"/>
              <a:t>i</a:t>
            </a:r>
            <a:r>
              <a:rPr lang="en-US" sz="7200" b="1" i="1" dirty="0"/>
              <a:t>)</a:t>
            </a:r>
            <a:r>
              <a:rPr lang="en-US" sz="7200" dirty="0"/>
              <a:t> : Neighborhood of agent </a:t>
            </a:r>
            <a:r>
              <a:rPr lang="en-US" sz="7200" dirty="0" err="1"/>
              <a:t>a</a:t>
            </a:r>
            <a:r>
              <a:rPr lang="en-US" sz="7200" b="1" i="1" baseline="-25000" dirty="0" err="1"/>
              <a:t>i</a:t>
            </a:r>
            <a:r>
              <a:rPr lang="en-US" sz="7200" dirty="0"/>
              <a:t>  (fixed)</a:t>
            </a:r>
            <a:endParaRPr lang="en-US" sz="5100" dirty="0"/>
          </a:p>
          <a:p>
            <a:pPr marL="292100" lvl="1" indent="-292100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en-US" sz="9600" dirty="0"/>
              <a:t>The neighborhood concept in PSO is not the same as the one used in other meta-heuristics search, since in PSO each particle’s neighborhood never changes (is fixed)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4130094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563938" y="1557338"/>
            <a:ext cx="5472112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600"/>
              </a:lnSpc>
            </a:pPr>
            <a:r>
              <a:rPr lang="pt-BR">
                <a:latin typeface="Rockwell" pitchFamily="18" charset="0"/>
              </a:rPr>
              <a:t>[</a:t>
            </a:r>
            <a:r>
              <a:rPr lang="pt-BR" sz="1600">
                <a:latin typeface="Rockwell" pitchFamily="18" charset="0"/>
              </a:rPr>
              <a:t>x*] = PSO()</a:t>
            </a:r>
          </a:p>
          <a:p>
            <a:pPr>
              <a:lnSpc>
                <a:spcPts val="2600"/>
              </a:lnSpc>
            </a:pP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= Particle_Initialization();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For </a:t>
            </a:r>
            <a:r>
              <a:rPr lang="pt-BR" sz="1600" i="1">
                <a:latin typeface="Rockwell" pitchFamily="18" charset="0"/>
              </a:rPr>
              <a:t>i</a:t>
            </a:r>
            <a:r>
              <a:rPr lang="pt-BR" sz="1600">
                <a:latin typeface="Rockwell" pitchFamily="18" charset="0"/>
              </a:rPr>
              <a:t>=1 to </a:t>
            </a:r>
            <a:r>
              <a:rPr lang="pt-BR" sz="1600" i="1">
                <a:latin typeface="Rockwell" pitchFamily="18" charset="0"/>
              </a:rPr>
              <a:t>it_max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For each particle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in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do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   </a:t>
            </a:r>
            <a:r>
              <a:rPr lang="pt-BR" sz="1600" i="1">
                <a:latin typeface="Rockwell" pitchFamily="18" charset="0"/>
              </a:rPr>
              <a:t>fp</a:t>
            </a:r>
            <a:r>
              <a:rPr lang="pt-BR" sz="1600">
                <a:latin typeface="Rockwell" pitchFamily="18" charset="0"/>
              </a:rPr>
              <a:t> = f(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); 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   If </a:t>
            </a:r>
            <a:r>
              <a:rPr lang="pt-BR" sz="1600" i="1">
                <a:latin typeface="Rockwell" pitchFamily="18" charset="0"/>
              </a:rPr>
              <a:t>fp</a:t>
            </a:r>
            <a:r>
              <a:rPr lang="pt-BR" sz="1600">
                <a:latin typeface="Rockwell" pitchFamily="18" charset="0"/>
              </a:rPr>
              <a:t> is better than f(</a:t>
            </a:r>
            <a:r>
              <a:rPr lang="pt-BR" sz="1600" i="1">
                <a:latin typeface="Rockwell" pitchFamily="18" charset="0"/>
              </a:rPr>
              <a:t>pBest</a:t>
            </a:r>
            <a:r>
              <a:rPr lang="pt-BR" sz="1600">
                <a:latin typeface="Rockwell" pitchFamily="18" charset="0"/>
              </a:rPr>
              <a:t>) 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            </a:t>
            </a:r>
            <a:r>
              <a:rPr lang="pt-BR" sz="1600" i="1">
                <a:latin typeface="Rockwell" pitchFamily="18" charset="0"/>
              </a:rPr>
              <a:t>pBest</a:t>
            </a:r>
            <a:r>
              <a:rPr lang="pt-BR" sz="1600">
                <a:latin typeface="Rockwell" pitchFamily="18" charset="0"/>
              </a:rPr>
              <a:t> =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;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   end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end</a:t>
            </a:r>
            <a:br>
              <a:rPr lang="pt-BR" sz="1600">
                <a:latin typeface="Rockwell" pitchFamily="18" charset="0"/>
              </a:rPr>
            </a:br>
            <a:r>
              <a:rPr lang="pt-BR" sz="1600">
                <a:latin typeface="Rockwell" pitchFamily="18" charset="0"/>
              </a:rPr>
              <a:t>   </a:t>
            </a:r>
            <a:r>
              <a:rPr lang="pt-BR" sz="1600" i="1">
                <a:latin typeface="Rockwell" pitchFamily="18" charset="0"/>
              </a:rPr>
              <a:t>gBest</a:t>
            </a:r>
            <a:r>
              <a:rPr lang="pt-BR" sz="1600">
                <a:latin typeface="Rockwell" pitchFamily="18" charset="0"/>
              </a:rPr>
              <a:t> = best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in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;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For each particle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in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do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     </a:t>
            </a:r>
            <a:r>
              <a:rPr lang="pt-BR" sz="1600" i="1">
                <a:latin typeface="Rockwell" pitchFamily="18" charset="0"/>
              </a:rPr>
              <a:t>v</a:t>
            </a:r>
            <a:r>
              <a:rPr lang="pt-BR" sz="1600">
                <a:latin typeface="Rockwell" pitchFamily="18" charset="0"/>
              </a:rPr>
              <a:t> = </a:t>
            </a:r>
            <a:r>
              <a:rPr lang="pt-BR" sz="1600" i="1">
                <a:latin typeface="Rockwell" pitchFamily="18" charset="0"/>
              </a:rPr>
              <a:t>v</a:t>
            </a:r>
            <a:r>
              <a:rPr lang="pt-BR" sz="1600">
                <a:latin typeface="Rockwell" pitchFamily="18" charset="0"/>
              </a:rPr>
              <a:t> + </a:t>
            </a:r>
            <a:r>
              <a:rPr lang="pt-BR" sz="1600" i="1">
                <a:latin typeface="Rockwell" pitchFamily="18" charset="0"/>
              </a:rPr>
              <a:t>c1</a:t>
            </a:r>
            <a:r>
              <a:rPr lang="pt-BR" sz="1600">
                <a:latin typeface="Rockwell" pitchFamily="18" charset="0"/>
              </a:rPr>
              <a:t>*</a:t>
            </a:r>
            <a:r>
              <a:rPr lang="pt-BR" sz="1600" i="1">
                <a:latin typeface="Rockwell" pitchFamily="18" charset="0"/>
              </a:rPr>
              <a:t>rand</a:t>
            </a:r>
            <a:r>
              <a:rPr lang="pt-BR" sz="1600">
                <a:latin typeface="Rockwell" pitchFamily="18" charset="0"/>
              </a:rPr>
              <a:t>*(</a:t>
            </a:r>
            <a:r>
              <a:rPr lang="pt-BR" sz="1600" i="1">
                <a:latin typeface="Rockwell" pitchFamily="18" charset="0"/>
              </a:rPr>
              <a:t>pBest</a:t>
            </a:r>
            <a:r>
              <a:rPr lang="pt-BR" sz="1600">
                <a:latin typeface="Rockwell" pitchFamily="18" charset="0"/>
              </a:rPr>
              <a:t> –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) + </a:t>
            </a:r>
            <a:r>
              <a:rPr lang="pt-BR" sz="1600" i="1">
                <a:latin typeface="Rockwell" pitchFamily="18" charset="0"/>
              </a:rPr>
              <a:t>c2</a:t>
            </a:r>
            <a:r>
              <a:rPr lang="pt-BR" sz="1600">
                <a:latin typeface="Rockwell" pitchFamily="18" charset="0"/>
              </a:rPr>
              <a:t>*</a:t>
            </a:r>
            <a:r>
              <a:rPr lang="pt-BR" sz="1600" i="1">
                <a:latin typeface="Rockwell" pitchFamily="18" charset="0"/>
              </a:rPr>
              <a:t>rand</a:t>
            </a:r>
            <a:r>
              <a:rPr lang="pt-BR" sz="1600">
                <a:latin typeface="Rockwell" pitchFamily="18" charset="0"/>
              </a:rPr>
              <a:t>*(</a:t>
            </a:r>
            <a:r>
              <a:rPr lang="pt-BR" sz="1600" i="1">
                <a:latin typeface="Rockwell" pitchFamily="18" charset="0"/>
              </a:rPr>
              <a:t>gBest</a:t>
            </a:r>
            <a:r>
              <a:rPr lang="pt-BR" sz="1600">
                <a:latin typeface="Rockwell" pitchFamily="18" charset="0"/>
              </a:rPr>
              <a:t> –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);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    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=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+ </a:t>
            </a:r>
            <a:r>
              <a:rPr lang="pt-BR" sz="1600" i="1">
                <a:latin typeface="Rockwell" pitchFamily="18" charset="0"/>
              </a:rPr>
              <a:t>v</a:t>
            </a:r>
            <a:r>
              <a:rPr lang="pt-BR" sz="1600">
                <a:latin typeface="Rockwell" pitchFamily="18" charset="0"/>
              </a:rPr>
              <a:t>; </a:t>
            </a:r>
            <a:br>
              <a:rPr lang="pt-BR" sz="1600">
                <a:latin typeface="Rockwell" pitchFamily="18" charset="0"/>
              </a:rPr>
            </a:br>
            <a:r>
              <a:rPr lang="pt-BR" sz="1600">
                <a:latin typeface="Rockwell" pitchFamily="18" charset="0"/>
              </a:rPr>
              <a:t>   end</a:t>
            </a:r>
            <a:br>
              <a:rPr lang="pt-BR" sz="1600">
                <a:latin typeface="Rockwell" pitchFamily="18" charset="0"/>
              </a:rPr>
            </a:br>
            <a:r>
              <a:rPr lang="pt-BR" sz="1600">
                <a:latin typeface="Rockwell" pitchFamily="18" charset="0"/>
              </a:rPr>
              <a:t>end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12724"/>
            <a:ext cx="2509715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Cenas da Su\FEUP\PDEEC\1º Semestre\Decision Support - Apoio à Decisão\6. Populational Metaheuristics\Presentation\IMG_0301.jpg"/>
          <p:cNvPicPr>
            <a:picLocks noChangeAspect="1" noChangeArrowheads="1"/>
          </p:cNvPicPr>
          <p:nvPr/>
        </p:nvPicPr>
        <p:blipFill>
          <a:blip r:embed="rId3" cstate="print"/>
          <a:srcRect t="18753" r="6050" b="10782"/>
          <a:stretch>
            <a:fillRect/>
          </a:stretch>
        </p:blipFill>
        <p:spPr bwMode="auto">
          <a:xfrm>
            <a:off x="755576" y="4077072"/>
            <a:ext cx="252028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4483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/>
              <a:t>What is swarm intelligence?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Swarm intelligence (SI) is also a group of population based optimization (search) algorithms.</a:t>
            </a:r>
            <a:endParaRPr lang="tr-TR" dirty="0"/>
          </a:p>
          <a:p>
            <a:endParaRPr lang="en-US" dirty="0"/>
          </a:p>
          <a:p>
            <a:r>
              <a:rPr lang="en-US" dirty="0"/>
              <a:t>Instead of trying to emulate the evolution process, SI tries to emulate the “collective behaviors” of bacterial, ants, birds, fish, animals, etc. </a:t>
            </a:r>
            <a:endParaRPr lang="tr-TR" dirty="0"/>
          </a:p>
          <a:p>
            <a:endParaRPr lang="en-US" dirty="0"/>
          </a:p>
          <a:p>
            <a:r>
              <a:rPr lang="en-US" dirty="0"/>
              <a:t>In nature, different “agents” are often governed by some very simple rules. They make decisions in a local and decentralized way, but as a whole, some “intelligent” behaviors often emerge.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99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323850" y="1484313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lvl="1" indent="-292100">
              <a:spcAft>
                <a:spcPts val="3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pt-BR" sz="2400">
                <a:latin typeface="Rockwell" pitchFamily="18" charset="0"/>
              </a:rPr>
              <a:t>Particle update rule</a:t>
            </a:r>
          </a:p>
          <a:p>
            <a:pPr marL="749300" lvl="2" indent="-292100" algn="ctr">
              <a:spcAft>
                <a:spcPts val="300"/>
              </a:spcAft>
              <a:buClr>
                <a:schemeClr val="accent1"/>
              </a:buClr>
              <a:buSzPct val="70000"/>
            </a:pPr>
            <a:r>
              <a:rPr lang="pt-BR" sz="2000" i="1">
                <a:latin typeface="Rockwell" pitchFamily="18" charset="0"/>
              </a:rPr>
              <a:t>p</a:t>
            </a:r>
            <a:r>
              <a:rPr lang="pt-BR" sz="2000">
                <a:latin typeface="Rockwell" pitchFamily="18" charset="0"/>
              </a:rPr>
              <a:t> = </a:t>
            </a:r>
            <a:r>
              <a:rPr lang="pt-BR" sz="2000" i="1">
                <a:latin typeface="Rockwell" pitchFamily="18" charset="0"/>
              </a:rPr>
              <a:t>p</a:t>
            </a:r>
            <a:r>
              <a:rPr lang="pt-BR" sz="2000">
                <a:latin typeface="Rockwell" pitchFamily="18" charset="0"/>
              </a:rPr>
              <a:t> + </a:t>
            </a:r>
            <a:r>
              <a:rPr lang="pt-BR" sz="2000" i="1">
                <a:latin typeface="Rockwell" pitchFamily="18" charset="0"/>
              </a:rPr>
              <a:t>v</a:t>
            </a:r>
            <a:r>
              <a:rPr lang="pt-BR" sz="2000">
                <a:latin typeface="Rockwell" pitchFamily="18" charset="0"/>
              </a:rPr>
              <a:t> </a:t>
            </a:r>
          </a:p>
          <a:p>
            <a:pPr marL="749300" lvl="2" indent="-292100">
              <a:spcAft>
                <a:spcPts val="3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pt-BR" sz="2400">
                <a:latin typeface="Rockwell" pitchFamily="18" charset="0"/>
              </a:rPr>
              <a:t>with</a:t>
            </a:r>
          </a:p>
          <a:p>
            <a:pPr marL="1206500" lvl="3" indent="-292100" algn="ctr">
              <a:spcAft>
                <a:spcPts val="300"/>
              </a:spcAft>
              <a:buClr>
                <a:schemeClr val="accent1"/>
              </a:buClr>
              <a:buSzPct val="70000"/>
            </a:pPr>
            <a:r>
              <a:rPr lang="pt-BR" sz="2000" i="1">
                <a:latin typeface="Rockwell" pitchFamily="18" charset="0"/>
              </a:rPr>
              <a:t>v</a:t>
            </a:r>
            <a:r>
              <a:rPr lang="pt-BR" sz="2000">
                <a:latin typeface="Rockwell" pitchFamily="18" charset="0"/>
              </a:rPr>
              <a:t> = </a:t>
            </a:r>
            <a:r>
              <a:rPr lang="pt-BR" sz="2000" i="1">
                <a:latin typeface="Rockwell" pitchFamily="18" charset="0"/>
              </a:rPr>
              <a:t>v</a:t>
            </a:r>
            <a:r>
              <a:rPr lang="pt-BR" sz="2000">
                <a:latin typeface="Rockwell" pitchFamily="18" charset="0"/>
              </a:rPr>
              <a:t> + </a:t>
            </a:r>
            <a:r>
              <a:rPr lang="pt-BR" sz="2000" i="1">
                <a:latin typeface="Rockwell" pitchFamily="18" charset="0"/>
              </a:rPr>
              <a:t>c</a:t>
            </a:r>
            <a:r>
              <a:rPr lang="pt-BR" sz="2000" i="1" baseline="-25000">
                <a:latin typeface="Rockwell" pitchFamily="18" charset="0"/>
              </a:rPr>
              <a:t>1 </a:t>
            </a:r>
            <a:r>
              <a:rPr lang="pt-BR" sz="2000">
                <a:latin typeface="Rockwell" pitchFamily="18" charset="0"/>
              </a:rPr>
              <a:t>* </a:t>
            </a:r>
            <a:r>
              <a:rPr lang="pt-BR" sz="2000" i="1">
                <a:latin typeface="Rockwell" pitchFamily="18" charset="0"/>
              </a:rPr>
              <a:t>rand </a:t>
            </a:r>
            <a:r>
              <a:rPr lang="pt-BR" sz="2000">
                <a:latin typeface="Rockwell" pitchFamily="18" charset="0"/>
              </a:rPr>
              <a:t>* (</a:t>
            </a:r>
            <a:r>
              <a:rPr lang="pt-BR" sz="2000" i="1">
                <a:latin typeface="Rockwell" pitchFamily="18" charset="0"/>
              </a:rPr>
              <a:t>pBest</a:t>
            </a:r>
            <a:r>
              <a:rPr lang="pt-BR" sz="2000">
                <a:latin typeface="Rockwell" pitchFamily="18" charset="0"/>
              </a:rPr>
              <a:t> – </a:t>
            </a:r>
            <a:r>
              <a:rPr lang="pt-BR" sz="2000" i="1">
                <a:latin typeface="Rockwell" pitchFamily="18" charset="0"/>
              </a:rPr>
              <a:t>p</a:t>
            </a:r>
            <a:r>
              <a:rPr lang="pt-BR" sz="2000">
                <a:latin typeface="Rockwell" pitchFamily="18" charset="0"/>
              </a:rPr>
              <a:t>) + </a:t>
            </a:r>
            <a:r>
              <a:rPr lang="pt-BR" sz="2000" i="1">
                <a:latin typeface="Rockwell" pitchFamily="18" charset="0"/>
              </a:rPr>
              <a:t>c</a:t>
            </a:r>
            <a:r>
              <a:rPr lang="pt-BR" sz="2000" i="1" baseline="-25000">
                <a:latin typeface="Rockwell" pitchFamily="18" charset="0"/>
              </a:rPr>
              <a:t>2</a:t>
            </a:r>
            <a:r>
              <a:rPr lang="pt-BR" sz="2000">
                <a:latin typeface="Rockwell" pitchFamily="18" charset="0"/>
              </a:rPr>
              <a:t> * </a:t>
            </a:r>
            <a:r>
              <a:rPr lang="pt-BR" sz="2000" i="1">
                <a:latin typeface="Rockwell" pitchFamily="18" charset="0"/>
              </a:rPr>
              <a:t>rand</a:t>
            </a:r>
            <a:r>
              <a:rPr lang="pt-BR" sz="2000">
                <a:latin typeface="Rockwell" pitchFamily="18" charset="0"/>
              </a:rPr>
              <a:t> * (</a:t>
            </a:r>
            <a:r>
              <a:rPr lang="pt-BR" sz="2000" i="1">
                <a:latin typeface="Rockwell" pitchFamily="18" charset="0"/>
              </a:rPr>
              <a:t>gBest</a:t>
            </a:r>
            <a:r>
              <a:rPr lang="pt-BR" sz="2000">
                <a:latin typeface="Rockwell" pitchFamily="18" charset="0"/>
              </a:rPr>
              <a:t> – </a:t>
            </a:r>
            <a:r>
              <a:rPr lang="pt-BR" sz="2000" i="1">
                <a:latin typeface="Rockwell" pitchFamily="18" charset="0"/>
              </a:rPr>
              <a:t>p</a:t>
            </a:r>
            <a:r>
              <a:rPr lang="pt-BR" sz="2000">
                <a:latin typeface="Rockwell" pitchFamily="18" charset="0"/>
              </a:rPr>
              <a:t>)</a:t>
            </a:r>
          </a:p>
          <a:p>
            <a:pPr marL="749300" lvl="2" indent="-292100">
              <a:spcAft>
                <a:spcPts val="3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pt-BR" sz="2400">
                <a:latin typeface="Rockwell" pitchFamily="18" charset="0"/>
              </a:rPr>
              <a:t>where</a:t>
            </a: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p</a:t>
            </a:r>
            <a:r>
              <a:rPr lang="pt-BR">
                <a:latin typeface="Rockwell" pitchFamily="18" charset="0"/>
              </a:rPr>
              <a:t>: particle’s position</a:t>
            </a: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v</a:t>
            </a:r>
            <a:r>
              <a:rPr lang="pt-BR">
                <a:latin typeface="Rockwell" pitchFamily="18" charset="0"/>
              </a:rPr>
              <a:t>: path direction</a:t>
            </a: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c</a:t>
            </a:r>
            <a:r>
              <a:rPr lang="pt-BR" i="1" baseline="-25000">
                <a:latin typeface="Rockwell" pitchFamily="18" charset="0"/>
              </a:rPr>
              <a:t>1</a:t>
            </a:r>
            <a:r>
              <a:rPr lang="pt-BR">
                <a:latin typeface="Rockwell" pitchFamily="18" charset="0"/>
              </a:rPr>
              <a:t>: weight of local information </a:t>
            </a: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c</a:t>
            </a:r>
            <a:r>
              <a:rPr lang="pt-BR" i="1" baseline="-25000">
                <a:latin typeface="Rockwell" pitchFamily="18" charset="0"/>
              </a:rPr>
              <a:t>2</a:t>
            </a:r>
            <a:r>
              <a:rPr lang="pt-BR">
                <a:latin typeface="Rockwell" pitchFamily="18" charset="0"/>
              </a:rPr>
              <a:t>: weight of global information</a:t>
            </a: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pBest</a:t>
            </a:r>
            <a:r>
              <a:rPr lang="pt-BR">
                <a:latin typeface="Rockwell" pitchFamily="18" charset="0"/>
              </a:rPr>
              <a:t>: best position of the particle</a:t>
            </a: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gBest</a:t>
            </a:r>
            <a:r>
              <a:rPr lang="pt-BR">
                <a:latin typeface="Rockwell" pitchFamily="18" charset="0"/>
              </a:rPr>
              <a:t>: best position </a:t>
            </a:r>
            <a:r>
              <a:rPr lang="pt-BR"/>
              <a:t>of the swarm</a:t>
            </a:r>
            <a:endParaRPr lang="pt-BR">
              <a:latin typeface="Rockwell" pitchFamily="18" charset="0"/>
            </a:endParaRP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rand</a:t>
            </a:r>
            <a:r>
              <a:rPr lang="pt-BR">
                <a:latin typeface="Rockwell" pitchFamily="18" charset="0"/>
              </a:rPr>
              <a:t>: random variable</a:t>
            </a:r>
          </a:p>
        </p:txBody>
      </p:sp>
    </p:spTree>
    <p:extLst>
      <p:ext uri="{BB962C8B-B14F-4D97-AF65-F5344CB8AC3E}">
        <p14:creationId xmlns:p14="http://schemas.microsoft.com/office/powerpoint/2010/main" val="1698294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 to the PSO: </a:t>
            </a:r>
            <a:r>
              <a:rPr lang="en-US" b="1" u="sng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 - Parameters</a:t>
            </a:r>
          </a:p>
        </p:txBody>
      </p:sp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506413" y="1711325"/>
            <a:ext cx="8458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>
                <a:latin typeface="Rockwell" pitchFamily="18" charset="0"/>
              </a:rPr>
              <a:t>Number of particles usually between 10 and 50</a:t>
            </a:r>
          </a:p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 i="1">
                <a:latin typeface="Rockwell" pitchFamily="18" charset="0"/>
              </a:rPr>
              <a:t>C</a:t>
            </a:r>
            <a:r>
              <a:rPr lang="en-US" sz="2400" i="1" baseline="-25000">
                <a:latin typeface="Rockwell" pitchFamily="18" charset="0"/>
              </a:rPr>
              <a:t>1</a:t>
            </a:r>
            <a:r>
              <a:rPr lang="en-US" sz="2400">
                <a:latin typeface="Rockwell" pitchFamily="18" charset="0"/>
              </a:rPr>
              <a:t> is the importance of personal best value</a:t>
            </a:r>
          </a:p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 i="1">
                <a:latin typeface="Rockwell" pitchFamily="18" charset="0"/>
              </a:rPr>
              <a:t>C</a:t>
            </a:r>
            <a:r>
              <a:rPr lang="en-US" sz="2400" i="1" baseline="-25000">
                <a:latin typeface="Rockwell" pitchFamily="18" charset="0"/>
              </a:rPr>
              <a:t>2</a:t>
            </a:r>
            <a:r>
              <a:rPr lang="en-US" sz="2400">
                <a:latin typeface="Rockwell" pitchFamily="18" charset="0"/>
              </a:rPr>
              <a:t> is the importance of neighborhood best value</a:t>
            </a:r>
          </a:p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>
                <a:latin typeface="Rockwell" pitchFamily="18" charset="0"/>
              </a:rPr>
              <a:t>Usually </a:t>
            </a:r>
            <a:r>
              <a:rPr lang="en-US" sz="2400" i="1">
                <a:latin typeface="Rockwell" pitchFamily="18" charset="0"/>
              </a:rPr>
              <a:t>C</a:t>
            </a:r>
            <a:r>
              <a:rPr lang="en-US" sz="2400" i="1" baseline="-25000">
                <a:latin typeface="Rockwell" pitchFamily="18" charset="0"/>
              </a:rPr>
              <a:t>1 </a:t>
            </a:r>
            <a:r>
              <a:rPr lang="en-US" sz="2400">
                <a:latin typeface="Rockwell" pitchFamily="18" charset="0"/>
              </a:rPr>
              <a:t>+</a:t>
            </a:r>
            <a:r>
              <a:rPr lang="en-US" sz="2400" i="1">
                <a:latin typeface="Rockwell" pitchFamily="18" charset="0"/>
              </a:rPr>
              <a:t> C</a:t>
            </a:r>
            <a:r>
              <a:rPr lang="en-US" sz="2400" i="1" baseline="-25000">
                <a:latin typeface="Rockwell" pitchFamily="18" charset="0"/>
              </a:rPr>
              <a:t>2</a:t>
            </a:r>
            <a:r>
              <a:rPr lang="en-US" sz="2400">
                <a:latin typeface="Rockwell" pitchFamily="18" charset="0"/>
              </a:rPr>
              <a:t> = 4 (empirically chosen value)</a:t>
            </a:r>
          </a:p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>
                <a:latin typeface="Rockwell" pitchFamily="18" charset="0"/>
              </a:rPr>
              <a:t>If velocity is too low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>
                <a:latin typeface="Rockwell" pitchFamily="18" charset="0"/>
              </a:rPr>
              <a:t>algorithm too slow</a:t>
            </a:r>
          </a:p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>
                <a:latin typeface="Rockwell" pitchFamily="18" charset="0"/>
              </a:rPr>
              <a:t>If velocity is too high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>
                <a:latin typeface="Rockwell" pitchFamily="18" charset="0"/>
              </a:rPr>
              <a:t>algorithm too unstable  </a:t>
            </a:r>
            <a:endParaRPr lang="en-GB" sz="240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946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7890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574800"/>
            <a:ext cx="8229600" cy="4878388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lnSpc>
                <a:spcPct val="150000"/>
              </a:lnSpc>
              <a:spcAft>
                <a:spcPts val="1800"/>
              </a:spcAft>
              <a:buFont typeface="Rockwell" pitchFamily="18" charset="0"/>
              <a:buAutoNum type="arabicPeriod"/>
            </a:pPr>
            <a:r>
              <a:rPr lang="en-US" sz="2200"/>
              <a:t>Create a ‘population’ of agents (particles) uniformly distributed over X </a:t>
            </a:r>
          </a:p>
          <a:p>
            <a:pPr marL="514350" indent="-514350" eaLnBrk="1" hangingPunct="1">
              <a:lnSpc>
                <a:spcPct val="150000"/>
              </a:lnSpc>
              <a:spcAft>
                <a:spcPts val="1800"/>
              </a:spcAft>
              <a:buFont typeface="Rockwell" pitchFamily="18" charset="0"/>
              <a:buAutoNum type="arabicPeriod"/>
            </a:pPr>
            <a:r>
              <a:rPr lang="en-US" sz="2200"/>
              <a:t>Evaluate each particle’s position according to the objective function</a:t>
            </a:r>
          </a:p>
          <a:p>
            <a:pPr marL="514350" indent="-514350" eaLnBrk="1" hangingPunct="1">
              <a:lnSpc>
                <a:spcPct val="150000"/>
              </a:lnSpc>
              <a:spcAft>
                <a:spcPts val="1800"/>
              </a:spcAft>
              <a:buFont typeface="Rockwell" pitchFamily="18" charset="0"/>
              <a:buAutoNum type="arabicPeriod"/>
            </a:pPr>
            <a:r>
              <a:rPr lang="en-US" sz="2200"/>
              <a:t>If a particle’s current position is better than its previous best position, update it</a:t>
            </a:r>
          </a:p>
          <a:p>
            <a:pPr marL="514350" indent="-514350" eaLnBrk="1" hangingPunct="1">
              <a:lnSpc>
                <a:spcPct val="150000"/>
              </a:lnSpc>
              <a:spcAft>
                <a:spcPts val="1800"/>
              </a:spcAft>
              <a:buFont typeface="Rockwell" pitchFamily="18" charset="0"/>
              <a:buAutoNum type="arabicPeriod"/>
            </a:pPr>
            <a:r>
              <a:rPr lang="en-US" sz="2200"/>
              <a:t>Determine the best particle (according to the particle’s previous best positions)</a:t>
            </a:r>
          </a:p>
        </p:txBody>
      </p:sp>
    </p:spTree>
    <p:extLst>
      <p:ext uri="{BB962C8B-B14F-4D97-AF65-F5344CB8AC3E}">
        <p14:creationId xmlns:p14="http://schemas.microsoft.com/office/powerpoint/2010/main" val="729908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288" y="1717675"/>
            <a:ext cx="8497887" cy="4519613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2200" dirty="0"/>
              <a:t>Update particles’ velocities: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endParaRPr lang="en-US" dirty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endParaRPr lang="en-US" dirty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endParaRPr lang="en-US" dirty="0"/>
          </a:p>
          <a:p>
            <a:pPr marL="514350" indent="-514350" eaLnBrk="1" fontAlgn="auto" hangingPunct="1">
              <a:spcBef>
                <a:spcPts val="240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2200" dirty="0"/>
              <a:t>Move particles to their new positions: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endParaRPr lang="en-US" dirty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endParaRPr lang="en-US" dirty="0"/>
          </a:p>
          <a:p>
            <a:pPr marL="514350" indent="-514350" eaLnBrk="1" fontAlgn="auto" hangingPunct="1">
              <a:spcBef>
                <a:spcPts val="240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2200" dirty="0"/>
              <a:t>Go to step 2 until stopping criteria are satisfied</a:t>
            </a:r>
            <a:endParaRPr lang="pt-PT" sz="22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846" t="5287" r="1907" b="10127"/>
          <a:stretch>
            <a:fillRect/>
          </a:stretch>
        </p:blipFill>
        <p:spPr bwMode="auto">
          <a:xfrm>
            <a:off x="539750" y="2276475"/>
            <a:ext cx="8280400" cy="1152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6100" y="4437063"/>
            <a:ext cx="2971800" cy="523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367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314325" y="1485900"/>
            <a:ext cx="7354888" cy="10064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indent="-292100" fontAlgn="auto"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2400" b="1" dirty="0">
                <a:latin typeface="Book Antiqua" pitchFamily="18" charset="0"/>
              </a:rPr>
              <a:t>	</a:t>
            </a:r>
            <a:r>
              <a:rPr lang="en-US" sz="2400" dirty="0">
                <a:latin typeface="+mj-lt"/>
              </a:rPr>
              <a:t>Particle’s velocity:</a:t>
            </a:r>
          </a:p>
          <a:p>
            <a:pPr marL="292100" indent="-2921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endParaRPr lang="en-US" sz="2400" dirty="0">
              <a:solidFill>
                <a:schemeClr val="hlink"/>
              </a:solidFill>
              <a:latin typeface="Book Antiqua" pitchFamily="18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067175" y="3519488"/>
            <a:ext cx="4608513" cy="646112"/>
          </a:xfrm>
          <a:prstGeom prst="rect">
            <a:avLst/>
          </a:prstGeom>
          <a:noFill/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b="1">
                <a:latin typeface="Book Antiqua" pitchFamily="18" charset="0"/>
                <a:cs typeface="Arial" charset="0"/>
              </a:rPr>
              <a:t>Makes the particle move in the same direction and with the same velocity</a:t>
            </a:r>
          </a:p>
        </p:txBody>
      </p:sp>
      <p:grpSp>
        <p:nvGrpSpPr>
          <p:cNvPr id="39940" name="Group 5"/>
          <p:cNvGrpSpPr>
            <a:grpSpLocks/>
          </p:cNvGrpSpPr>
          <p:nvPr/>
        </p:nvGrpSpPr>
        <p:grpSpPr bwMode="auto">
          <a:xfrm>
            <a:off x="468313" y="3500438"/>
            <a:ext cx="3246437" cy="2797175"/>
            <a:chOff x="96" y="1515"/>
            <a:chExt cx="2045" cy="1762"/>
          </a:xfrm>
        </p:grpSpPr>
        <p:sp>
          <p:nvSpPr>
            <p:cNvPr id="18" name="Oval 6"/>
            <p:cNvSpPr>
              <a:spLocks noChangeArrowheads="1"/>
            </p:cNvSpPr>
            <p:nvPr/>
          </p:nvSpPr>
          <p:spPr bwMode="auto">
            <a:xfrm>
              <a:off x="96" y="2098"/>
              <a:ext cx="384" cy="38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V="1">
              <a:off x="459" y="1644"/>
              <a:ext cx="590" cy="49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1131" y="1515"/>
              <a:ext cx="779" cy="25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1. Inertia</a:t>
              </a: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504" y="2324"/>
              <a:ext cx="544" cy="2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1116" y="2169"/>
              <a:ext cx="1025" cy="44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2. Personal Influence</a:t>
              </a: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459" y="2461"/>
              <a:ext cx="544" cy="54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1098" y="2831"/>
              <a:ext cx="953" cy="44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3. Social Influence</a:t>
              </a:r>
            </a:p>
          </p:txBody>
        </p:sp>
      </p:grpSp>
      <p:sp>
        <p:nvSpPr>
          <p:cNvPr id="39941" name="Text Box 13"/>
          <p:cNvSpPr txBox="1">
            <a:spLocks noChangeArrowheads="1"/>
          </p:cNvSpPr>
          <p:nvPr/>
        </p:nvSpPr>
        <p:spPr bwMode="auto">
          <a:xfrm>
            <a:off x="4067175" y="4327525"/>
            <a:ext cx="4608513" cy="1200150"/>
          </a:xfrm>
          <a:prstGeom prst="rect">
            <a:avLst/>
          </a:prstGeom>
          <a:noFill/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b="1">
                <a:latin typeface="Book Antiqua" pitchFamily="18" charset="0"/>
                <a:cs typeface="Arial" charset="0"/>
              </a:rPr>
              <a:t>Improves the individual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b="1">
                <a:latin typeface="Book Antiqua" pitchFamily="18" charset="0"/>
                <a:cs typeface="Arial" charset="0"/>
              </a:rPr>
              <a:t>Makes the particle return to a previous position, better than the current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b="1">
                <a:latin typeface="Book Antiqua" pitchFamily="18" charset="0"/>
                <a:cs typeface="Arial" charset="0"/>
              </a:rPr>
              <a:t>Conservative</a:t>
            </a:r>
          </a:p>
        </p:txBody>
      </p:sp>
      <p:sp>
        <p:nvSpPr>
          <p:cNvPr id="39942" name="Text Box 14"/>
          <p:cNvSpPr txBox="1">
            <a:spLocks noChangeArrowheads="1"/>
          </p:cNvSpPr>
          <p:nvPr/>
        </p:nvSpPr>
        <p:spPr bwMode="auto">
          <a:xfrm>
            <a:off x="4067175" y="5662613"/>
            <a:ext cx="4608513" cy="646112"/>
          </a:xfrm>
          <a:prstGeom prst="rect">
            <a:avLst/>
          </a:prstGeom>
          <a:noFill/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b="1">
                <a:latin typeface="Book Antiqua" pitchFamily="18" charset="0"/>
                <a:cs typeface="Arial" charset="0"/>
              </a:rPr>
              <a:t>Makes the particle follow the best neighbors direction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l="846" t="5287" r="1907" b="10127"/>
          <a:stretch>
            <a:fillRect/>
          </a:stretch>
        </p:blipFill>
        <p:spPr bwMode="auto">
          <a:xfrm>
            <a:off x="539750" y="2060575"/>
            <a:ext cx="8280400" cy="1152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782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1" grpId="0" animBg="1"/>
      <p:bldP spid="399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0962" name="Rectangle 3"/>
          <p:cNvSpPr txBox="1">
            <a:spLocks noChangeArrowheads="1"/>
          </p:cNvSpPr>
          <p:nvPr/>
        </p:nvSpPr>
        <p:spPr bwMode="auto">
          <a:xfrm>
            <a:off x="457200" y="1557338"/>
            <a:ext cx="82296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lvl="1" indent="-29210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 u="sng">
                <a:latin typeface="Rockwell" pitchFamily="18" charset="0"/>
              </a:rPr>
              <a:t>Intensification</a:t>
            </a:r>
            <a:r>
              <a:rPr lang="en-US" sz="2400">
                <a:latin typeface="Rockwell" pitchFamily="18" charset="0"/>
              </a:rPr>
              <a:t>: explores the previous solutions, finds the best solution of a given region</a:t>
            </a:r>
          </a:p>
          <a:p>
            <a:pPr marL="292100" lvl="1" indent="-29210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 u="sng">
                <a:latin typeface="Rockwell" pitchFamily="18" charset="0"/>
              </a:rPr>
              <a:t>Diversification</a:t>
            </a:r>
            <a:r>
              <a:rPr lang="en-US" sz="2400">
                <a:latin typeface="Rockwell" pitchFamily="18" charset="0"/>
              </a:rPr>
              <a:t>: searches new solutions, finds the regions with potentially the best solutions</a:t>
            </a:r>
          </a:p>
          <a:p>
            <a:pPr marL="292100" lvl="1" indent="-292100">
              <a:lnSpc>
                <a:spcPct val="150000"/>
              </a:lnSpc>
              <a:spcAft>
                <a:spcPts val="3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>
                <a:latin typeface="Rockwell" pitchFamily="18" charset="0"/>
              </a:rPr>
              <a:t>In PSO: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981" t="8542" r="1947" b="10306"/>
          <a:stretch>
            <a:fillRect/>
          </a:stretch>
        </p:blipFill>
        <p:spPr bwMode="auto">
          <a:xfrm>
            <a:off x="971550" y="4941888"/>
            <a:ext cx="7129463" cy="1366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3888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1986" name="Picture 2" descr="C:\Users\Su\Desktop\im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22463"/>
            <a:ext cx="8150225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6616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3010" name="Picture 2" descr="C:\Users\Su\Desktop\Imagem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16113"/>
            <a:ext cx="8107362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1688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4034" name="Picture 2" descr="C:\Users\Su\Desktop\Imagem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113" y="1928813"/>
            <a:ext cx="7546975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6181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5058" name="Picture 3" descr="C:\Users\Su\Desktop\Imagem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38" y="1927225"/>
            <a:ext cx="7546975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508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 colony optimization (ACO)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ACO was first studied by Marco </a:t>
            </a:r>
            <a:r>
              <a:rPr lang="en-US" dirty="0" err="1"/>
              <a:t>Dorigo</a:t>
            </a:r>
            <a:r>
              <a:rPr lang="en-US" dirty="0"/>
              <a:t> in his doctor thesis in 1991.</a:t>
            </a:r>
            <a:endParaRPr lang="tr-TR" dirty="0"/>
          </a:p>
          <a:p>
            <a:endParaRPr lang="en-US" dirty="0"/>
          </a:p>
          <a:p>
            <a:r>
              <a:rPr lang="en-US" dirty="0"/>
              <a:t>It simulates the collective behavior of an ant colony.</a:t>
            </a:r>
            <a:endParaRPr lang="tr-TR" dirty="0"/>
          </a:p>
          <a:p>
            <a:endParaRPr lang="en-US" dirty="0"/>
          </a:p>
          <a:p>
            <a:r>
              <a:rPr lang="en-US" dirty="0"/>
              <a:t>ACO can be used directly for solving problems related to finding the shortest paths to goals, such as traveling salesman problem (TSP).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88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6082" name="Picture 2" descr="C:\Users\Su\Desktop\Imagem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38" y="1927225"/>
            <a:ext cx="7546975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7431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7106" name="Picture 2" descr="C:\Users\Su\Desktop\Imagem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288" y="1928813"/>
            <a:ext cx="7546975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9359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8130" name="Picture 2" descr="C:\Users\Su\Desktop\Imagem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38" y="1928813"/>
            <a:ext cx="7546975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2052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9154" name="Picture 2" descr="C:\Users\Su\Desktop\Imagem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288" y="1939925"/>
            <a:ext cx="7546975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589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 to the PSO: </a:t>
            </a:r>
            <a:r>
              <a:rPr lang="en-US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 Characteristics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388" y="1628775"/>
            <a:ext cx="8785225" cy="4968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b="1"/>
              <a:t>Advantages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/>
              <a:t>Insensitive to scaling of design variables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/>
              <a:t>Simple implementation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/>
              <a:t>Easily parallelized for concurrent processing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/>
              <a:t>Derivative free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/>
              <a:t>Very few algorithm parameters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/>
              <a:t>Very efficient global search algorithm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00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400" b="1"/>
              <a:t>Disadvantages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/>
              <a:t>Tendency to a fast and premature convergence in mid optimum points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/>
              <a:t>Slow convergence in refined search stage (weak local search ability)</a:t>
            </a:r>
          </a:p>
        </p:txBody>
      </p:sp>
    </p:spTree>
    <p:extLst>
      <p:ext uri="{BB962C8B-B14F-4D97-AF65-F5344CB8AC3E}">
        <p14:creationId xmlns:p14="http://schemas.microsoft.com/office/powerpoint/2010/main" val="3416427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22" y="1"/>
            <a:ext cx="6633277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361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PSO</a:t>
            </a:r>
            <a:r>
              <a:rPr lang="tr-TR" altLang="en-US" dirty="0"/>
              <a:t>: Example</a:t>
            </a:r>
            <a:endParaRPr lang="en-US" alt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Formally, let </a:t>
            </a:r>
            <a:r>
              <a:rPr lang="en-US" altLang="en-US" sz="2800" i="1"/>
              <a:t>f</a:t>
            </a:r>
            <a:r>
              <a:rPr lang="en-US" altLang="en-US" sz="2800"/>
              <a:t>: ℝ</a:t>
            </a:r>
            <a:r>
              <a:rPr lang="en-US" altLang="en-US" sz="2800" i="1" baseline="30000"/>
              <a:t>n</a:t>
            </a:r>
            <a:r>
              <a:rPr lang="en-US" altLang="en-US" sz="2800"/>
              <a:t> → ℝ be the fitness or cost function which must be minimized. </a:t>
            </a:r>
          </a:p>
          <a:p>
            <a:r>
              <a:rPr lang="en-US" altLang="en-US" sz="2800"/>
              <a:t>Let </a:t>
            </a:r>
            <a:r>
              <a:rPr lang="en-US" altLang="en-US" sz="2800" i="1"/>
              <a:t>S</a:t>
            </a:r>
            <a:r>
              <a:rPr lang="en-US" altLang="en-US" sz="2800"/>
              <a:t> be the number of particles in the swarm, each having a position </a:t>
            </a:r>
            <a:r>
              <a:rPr lang="en-US" altLang="en-US" sz="2800" b="1"/>
              <a:t>x</a:t>
            </a:r>
            <a:r>
              <a:rPr lang="en-US" altLang="en-US" sz="2800" baseline="-25000"/>
              <a:t>i</a:t>
            </a:r>
            <a:r>
              <a:rPr lang="en-US" altLang="en-US" sz="2800"/>
              <a:t> ∈ ℝ</a:t>
            </a:r>
            <a:r>
              <a:rPr lang="en-US" altLang="en-US" sz="2800" i="1" baseline="30000"/>
              <a:t>n</a:t>
            </a:r>
            <a:r>
              <a:rPr lang="en-US" altLang="en-US" sz="2800"/>
              <a:t> in the search-space and a velocity </a:t>
            </a:r>
            <a:r>
              <a:rPr lang="en-US" altLang="en-US" sz="2800" b="1"/>
              <a:t>v</a:t>
            </a:r>
            <a:r>
              <a:rPr lang="en-US" altLang="en-US" sz="2800" baseline="-25000"/>
              <a:t>i</a:t>
            </a:r>
            <a:r>
              <a:rPr lang="en-US" altLang="en-US" sz="2800"/>
              <a:t> ∈ ℝ</a:t>
            </a:r>
            <a:r>
              <a:rPr lang="en-US" altLang="en-US" sz="2800" i="1" baseline="30000"/>
              <a:t>n</a:t>
            </a:r>
            <a:r>
              <a:rPr lang="en-US" altLang="en-US" sz="2800"/>
              <a:t>. </a:t>
            </a:r>
          </a:p>
          <a:p>
            <a:r>
              <a:rPr lang="en-US" altLang="en-US" sz="2800"/>
              <a:t>Let </a:t>
            </a:r>
            <a:r>
              <a:rPr lang="en-US" altLang="en-US" sz="2800" b="1"/>
              <a:t>p</a:t>
            </a:r>
            <a:r>
              <a:rPr lang="en-US" altLang="en-US" sz="2800" baseline="-25000"/>
              <a:t>i</a:t>
            </a:r>
            <a:r>
              <a:rPr lang="en-US" altLang="en-US" sz="2800"/>
              <a:t> be the best known position of particle </a:t>
            </a:r>
            <a:r>
              <a:rPr lang="en-US" altLang="en-US" sz="2800" i="1"/>
              <a:t>i</a:t>
            </a:r>
            <a:r>
              <a:rPr lang="en-US" altLang="en-US" sz="2800"/>
              <a:t> and </a:t>
            </a:r>
          </a:p>
          <a:p>
            <a:r>
              <a:rPr lang="en-US" altLang="en-US" sz="2800"/>
              <a:t>let </a:t>
            </a:r>
            <a:r>
              <a:rPr lang="en-US" altLang="en-US" sz="2800" b="1"/>
              <a:t>g</a:t>
            </a:r>
            <a:r>
              <a:rPr lang="en-US" altLang="en-US" sz="2800"/>
              <a:t> be the best known position of the entire swarm. 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291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PSO Algorithm - init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For each particle </a:t>
            </a:r>
            <a:r>
              <a:rPr lang="en-US" altLang="en-US" sz="2400" i="1"/>
              <a:t>i</a:t>
            </a:r>
            <a:r>
              <a:rPr lang="en-US" altLang="en-US" sz="2400"/>
              <a:t> = 1, ..., </a:t>
            </a:r>
            <a:r>
              <a:rPr lang="en-US" altLang="en-US" sz="2400" i="1"/>
              <a:t>S</a:t>
            </a:r>
            <a:r>
              <a:rPr lang="en-US" altLang="en-US" sz="2400"/>
              <a:t> do: </a:t>
            </a:r>
          </a:p>
          <a:p>
            <a:pPr lvl="1"/>
            <a:r>
              <a:rPr lang="en-US" altLang="en-US" sz="2000"/>
              <a:t>Initialize the particle's position with a </a:t>
            </a:r>
            <a:r>
              <a:rPr lang="en-US" altLang="en-US" sz="2000">
                <a:hlinkClick r:id="rId2" action="ppaction://hlinkfile" tooltip="Uniform distribution (continuous)"/>
              </a:rPr>
              <a:t>uniformly distributed</a:t>
            </a:r>
            <a:r>
              <a:rPr lang="en-US" altLang="en-US" sz="2000"/>
              <a:t> random vector: </a:t>
            </a:r>
            <a:r>
              <a:rPr lang="en-US" altLang="en-US" sz="2000" b="1"/>
              <a:t>x</a:t>
            </a:r>
            <a:r>
              <a:rPr lang="en-US" altLang="en-US" sz="2000" baseline="-25000"/>
              <a:t>i</a:t>
            </a:r>
            <a:r>
              <a:rPr lang="en-US" altLang="en-US" sz="2000"/>
              <a:t> ~ </a:t>
            </a:r>
            <a:r>
              <a:rPr lang="en-US" altLang="en-US" sz="2000" i="1"/>
              <a:t>U</a:t>
            </a:r>
            <a:r>
              <a:rPr lang="en-US" altLang="en-US" sz="2000"/>
              <a:t>(</a:t>
            </a:r>
            <a:r>
              <a:rPr lang="en-US" altLang="en-US" sz="2000" b="1"/>
              <a:t>b</a:t>
            </a:r>
            <a:r>
              <a:rPr lang="en-US" altLang="en-US" sz="2000" b="1" baseline="-25000"/>
              <a:t>lo</a:t>
            </a:r>
            <a:r>
              <a:rPr lang="en-US" altLang="en-US" sz="2000"/>
              <a:t>, </a:t>
            </a:r>
            <a:r>
              <a:rPr lang="en-US" altLang="en-US" sz="2000" b="1"/>
              <a:t>b</a:t>
            </a:r>
            <a:r>
              <a:rPr lang="en-US" altLang="en-US" sz="2000" b="1" baseline="-25000"/>
              <a:t>up</a:t>
            </a:r>
            <a:r>
              <a:rPr lang="en-US" altLang="en-US" sz="2000"/>
              <a:t>), where </a:t>
            </a:r>
            <a:r>
              <a:rPr lang="en-US" altLang="en-US" sz="2000" b="1"/>
              <a:t>b</a:t>
            </a:r>
            <a:r>
              <a:rPr lang="en-US" altLang="en-US" sz="2000" b="1" baseline="-25000"/>
              <a:t>lo</a:t>
            </a:r>
            <a:r>
              <a:rPr lang="en-US" altLang="en-US" sz="2000"/>
              <a:t> and </a:t>
            </a:r>
            <a:r>
              <a:rPr lang="en-US" altLang="en-US" sz="2000" b="1"/>
              <a:t>b</a:t>
            </a:r>
            <a:r>
              <a:rPr lang="en-US" altLang="en-US" sz="2000" b="1" baseline="-25000"/>
              <a:t>up</a:t>
            </a:r>
            <a:r>
              <a:rPr lang="en-US" altLang="en-US" sz="2000"/>
              <a:t> are the lower and upper boundaries of the search-space.</a:t>
            </a:r>
          </a:p>
          <a:p>
            <a:pPr lvl="1"/>
            <a:r>
              <a:rPr lang="en-US" altLang="en-US" sz="2000"/>
              <a:t>Initialize the particle's best known position to its initial position: </a:t>
            </a:r>
            <a:r>
              <a:rPr lang="en-US" altLang="en-US" sz="2000" b="1"/>
              <a:t>p</a:t>
            </a:r>
            <a:r>
              <a:rPr lang="en-US" altLang="en-US" sz="2000" baseline="-25000"/>
              <a:t>i</a:t>
            </a:r>
            <a:r>
              <a:rPr lang="en-US" altLang="en-US" sz="2000"/>
              <a:t> ← </a:t>
            </a:r>
            <a:r>
              <a:rPr lang="en-US" altLang="en-US" sz="2000" b="1"/>
              <a:t>x</a:t>
            </a:r>
            <a:r>
              <a:rPr lang="en-US" altLang="en-US" sz="2000" baseline="-25000"/>
              <a:t>i</a:t>
            </a:r>
            <a:endParaRPr lang="en-US" altLang="en-US" sz="2000"/>
          </a:p>
          <a:p>
            <a:pPr lvl="1"/>
            <a:r>
              <a:rPr lang="en-US" altLang="en-US" sz="2000"/>
              <a:t>If (</a:t>
            </a:r>
            <a:r>
              <a:rPr lang="en-US" altLang="en-US" sz="2000" i="1"/>
              <a:t>f</a:t>
            </a:r>
            <a:r>
              <a:rPr lang="en-US" altLang="en-US" sz="2000"/>
              <a:t>(</a:t>
            </a:r>
            <a:r>
              <a:rPr lang="en-US" altLang="en-US" sz="2000" b="1"/>
              <a:t>p</a:t>
            </a:r>
            <a:r>
              <a:rPr lang="en-US" altLang="en-US" sz="2000" baseline="-25000"/>
              <a:t>i</a:t>
            </a:r>
            <a:r>
              <a:rPr lang="en-US" altLang="en-US" sz="2000"/>
              <a:t>) &lt; </a:t>
            </a:r>
            <a:r>
              <a:rPr lang="en-US" altLang="en-US" sz="2000" i="1"/>
              <a:t>f</a:t>
            </a:r>
            <a:r>
              <a:rPr lang="en-US" altLang="en-US" sz="2000"/>
              <a:t>(</a:t>
            </a:r>
            <a:r>
              <a:rPr lang="en-US" altLang="en-US" sz="2000" b="1"/>
              <a:t>g</a:t>
            </a:r>
            <a:r>
              <a:rPr lang="en-US" altLang="en-US" sz="2000"/>
              <a:t>)) update the swarm's best known position: </a:t>
            </a:r>
            <a:r>
              <a:rPr lang="en-US" altLang="en-US" sz="2000" b="1"/>
              <a:t>g</a:t>
            </a:r>
            <a:r>
              <a:rPr lang="en-US" altLang="en-US" sz="2000"/>
              <a:t> ← </a:t>
            </a:r>
            <a:r>
              <a:rPr lang="en-US" altLang="en-US" sz="2000" b="1"/>
              <a:t>p</a:t>
            </a:r>
            <a:r>
              <a:rPr lang="en-US" altLang="en-US" sz="2000" baseline="-25000"/>
              <a:t>i</a:t>
            </a:r>
            <a:endParaRPr lang="en-US" altLang="en-US" sz="2000"/>
          </a:p>
          <a:p>
            <a:pPr lvl="1"/>
            <a:r>
              <a:rPr lang="en-US" altLang="en-US" sz="2000"/>
              <a:t>Initialize the particle's velocity: </a:t>
            </a:r>
            <a:r>
              <a:rPr lang="en-US" altLang="en-US" sz="2000" b="1"/>
              <a:t>v</a:t>
            </a:r>
            <a:r>
              <a:rPr lang="en-US" altLang="en-US" sz="2000" baseline="-25000"/>
              <a:t>i</a:t>
            </a:r>
            <a:r>
              <a:rPr lang="en-US" altLang="en-US" sz="2000"/>
              <a:t> ~ </a:t>
            </a:r>
            <a:r>
              <a:rPr lang="en-US" altLang="en-US" sz="2000" i="1"/>
              <a:t>U</a:t>
            </a:r>
            <a:r>
              <a:rPr lang="en-US" altLang="en-US" sz="2000"/>
              <a:t>(-|</a:t>
            </a:r>
            <a:r>
              <a:rPr lang="en-US" altLang="en-US" sz="2000" b="1"/>
              <a:t>b</a:t>
            </a:r>
            <a:r>
              <a:rPr lang="en-US" altLang="en-US" sz="2000" b="1" baseline="-25000"/>
              <a:t>up</a:t>
            </a:r>
            <a:r>
              <a:rPr lang="en-US" altLang="en-US" sz="2000"/>
              <a:t>-</a:t>
            </a:r>
            <a:r>
              <a:rPr lang="en-US" altLang="en-US" sz="2000" b="1"/>
              <a:t>b</a:t>
            </a:r>
            <a:r>
              <a:rPr lang="en-US" altLang="en-US" sz="2000" b="1" baseline="-25000"/>
              <a:t>lo</a:t>
            </a:r>
            <a:r>
              <a:rPr lang="en-US" altLang="en-US" sz="2000"/>
              <a:t>|, |</a:t>
            </a:r>
            <a:r>
              <a:rPr lang="en-US" altLang="en-US" sz="2000" b="1"/>
              <a:t>b</a:t>
            </a:r>
            <a:r>
              <a:rPr lang="en-US" altLang="en-US" sz="2000" b="1" baseline="-25000"/>
              <a:t>up</a:t>
            </a:r>
            <a:r>
              <a:rPr lang="en-US" altLang="en-US" sz="2000"/>
              <a:t>-</a:t>
            </a:r>
            <a:r>
              <a:rPr lang="en-US" altLang="en-US" sz="2000" b="1"/>
              <a:t>b</a:t>
            </a:r>
            <a:r>
              <a:rPr lang="en-US" altLang="en-US" sz="2000" b="1" baseline="-25000"/>
              <a:t>lo</a:t>
            </a:r>
            <a:r>
              <a:rPr lang="en-US" altLang="en-US" sz="2000"/>
              <a:t>|)</a:t>
            </a:r>
          </a:p>
          <a:p>
            <a:r>
              <a:rPr lang="en-US" altLang="en-US" sz="2400"/>
              <a:t>The parameters ω, φ</a:t>
            </a:r>
            <a:r>
              <a:rPr lang="en-US" altLang="en-US" sz="2400" baseline="-25000"/>
              <a:t>p</a:t>
            </a:r>
            <a:r>
              <a:rPr lang="en-US" altLang="en-US" sz="2400"/>
              <a:t>, and φ</a:t>
            </a:r>
            <a:r>
              <a:rPr lang="en-US" altLang="en-US" sz="2400" baseline="-25000"/>
              <a:t>g</a:t>
            </a:r>
            <a:r>
              <a:rPr lang="en-US" altLang="en-US" sz="2400"/>
              <a:t> are selected by the practitioner and control the behaviour and efficacy of the PSO method.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0031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PSO – Main Loop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/>
              <a:t>Until a termination criterion is met (e.g. number of iterations performed, or adequate fitness reached), repeat: </a:t>
            </a:r>
          </a:p>
          <a:p>
            <a:pPr lvl="1"/>
            <a:r>
              <a:rPr lang="en-US" altLang="en-US" sz="2400"/>
              <a:t>For each particle </a:t>
            </a:r>
            <a:r>
              <a:rPr lang="en-US" altLang="en-US" sz="2400" i="1"/>
              <a:t>i</a:t>
            </a:r>
            <a:r>
              <a:rPr lang="en-US" altLang="en-US" sz="2400"/>
              <a:t> = 1, ..., </a:t>
            </a:r>
            <a:r>
              <a:rPr lang="en-US" altLang="en-US" sz="2400" i="1"/>
              <a:t>S</a:t>
            </a:r>
            <a:r>
              <a:rPr lang="en-US" altLang="en-US" sz="2400"/>
              <a:t> do: </a:t>
            </a:r>
          </a:p>
          <a:p>
            <a:pPr lvl="2"/>
            <a:r>
              <a:rPr lang="en-US" altLang="en-US" sz="2000"/>
              <a:t>Pick random numbers: </a:t>
            </a:r>
            <a:r>
              <a:rPr lang="en-US" altLang="en-US" sz="2000" i="1"/>
              <a:t>r</a:t>
            </a:r>
            <a:r>
              <a:rPr lang="en-US" altLang="en-US" sz="2000" baseline="-25000"/>
              <a:t>p</a:t>
            </a:r>
            <a:r>
              <a:rPr lang="en-US" altLang="en-US" sz="2000"/>
              <a:t>, </a:t>
            </a:r>
            <a:r>
              <a:rPr lang="en-US" altLang="en-US" sz="2000" i="1"/>
              <a:t>r</a:t>
            </a:r>
            <a:r>
              <a:rPr lang="en-US" altLang="en-US" sz="2000" baseline="-25000"/>
              <a:t>g</a:t>
            </a:r>
            <a:r>
              <a:rPr lang="en-US" altLang="en-US" sz="2000"/>
              <a:t> ~ </a:t>
            </a:r>
            <a:r>
              <a:rPr lang="en-US" altLang="en-US" sz="2000" i="1"/>
              <a:t>U</a:t>
            </a:r>
            <a:r>
              <a:rPr lang="en-US" altLang="en-US" sz="2000"/>
              <a:t>(0,1)</a:t>
            </a:r>
          </a:p>
          <a:p>
            <a:pPr lvl="2"/>
            <a:r>
              <a:rPr lang="en-US" altLang="en-US" sz="2000"/>
              <a:t>Update the particle's velocity: </a:t>
            </a:r>
            <a:r>
              <a:rPr lang="en-US" altLang="en-US" sz="2000" b="1"/>
              <a:t>v</a:t>
            </a:r>
            <a:r>
              <a:rPr lang="en-US" altLang="en-US" sz="2000" baseline="-25000"/>
              <a:t>i</a:t>
            </a:r>
            <a:r>
              <a:rPr lang="en-US" altLang="en-US" sz="2000"/>
              <a:t> ← ω </a:t>
            </a:r>
            <a:r>
              <a:rPr lang="en-US" altLang="en-US" sz="2000" b="1"/>
              <a:t>v</a:t>
            </a:r>
            <a:r>
              <a:rPr lang="en-US" altLang="en-US" sz="2000" baseline="-25000"/>
              <a:t>i</a:t>
            </a:r>
            <a:r>
              <a:rPr lang="en-US" altLang="en-US" sz="2000"/>
              <a:t> + φ</a:t>
            </a:r>
            <a:r>
              <a:rPr lang="en-US" altLang="en-US" sz="2000" baseline="-25000"/>
              <a:t>p</a:t>
            </a:r>
            <a:r>
              <a:rPr lang="en-US" altLang="en-US" sz="2000"/>
              <a:t> </a:t>
            </a:r>
            <a:r>
              <a:rPr lang="en-US" altLang="en-US" sz="2000" i="1"/>
              <a:t>r</a:t>
            </a:r>
            <a:r>
              <a:rPr lang="en-US" altLang="en-US" sz="2000" baseline="-25000"/>
              <a:t>p</a:t>
            </a:r>
            <a:r>
              <a:rPr lang="en-US" altLang="en-US" sz="2000"/>
              <a:t> (</a:t>
            </a:r>
            <a:r>
              <a:rPr lang="en-US" altLang="en-US" sz="2000" b="1"/>
              <a:t>p</a:t>
            </a:r>
            <a:r>
              <a:rPr lang="en-US" altLang="en-US" sz="2000" baseline="-25000"/>
              <a:t>i</a:t>
            </a:r>
            <a:r>
              <a:rPr lang="en-US" altLang="en-US" sz="2000"/>
              <a:t>-</a:t>
            </a:r>
            <a:r>
              <a:rPr lang="en-US" altLang="en-US" sz="2000" b="1"/>
              <a:t>x</a:t>
            </a:r>
            <a:r>
              <a:rPr lang="en-US" altLang="en-US" sz="2000" baseline="-25000"/>
              <a:t>i</a:t>
            </a:r>
            <a:r>
              <a:rPr lang="en-US" altLang="en-US" sz="2000"/>
              <a:t>) + φ</a:t>
            </a:r>
            <a:r>
              <a:rPr lang="en-US" altLang="en-US" sz="2000" baseline="-25000"/>
              <a:t>g</a:t>
            </a:r>
            <a:r>
              <a:rPr lang="en-US" altLang="en-US" sz="2000"/>
              <a:t> </a:t>
            </a:r>
            <a:r>
              <a:rPr lang="en-US" altLang="en-US" sz="2000" i="1"/>
              <a:t>r</a:t>
            </a:r>
            <a:r>
              <a:rPr lang="en-US" altLang="en-US" sz="2000" baseline="-25000"/>
              <a:t>g</a:t>
            </a:r>
            <a:r>
              <a:rPr lang="en-US" altLang="en-US" sz="2000"/>
              <a:t> (</a:t>
            </a:r>
            <a:r>
              <a:rPr lang="en-US" altLang="en-US" sz="2000" b="1"/>
              <a:t>g</a:t>
            </a:r>
            <a:r>
              <a:rPr lang="en-US" altLang="en-US" sz="2000"/>
              <a:t>-</a:t>
            </a:r>
            <a:r>
              <a:rPr lang="en-US" altLang="en-US" sz="2000" b="1"/>
              <a:t>x</a:t>
            </a:r>
            <a:r>
              <a:rPr lang="en-US" altLang="en-US" sz="2000" baseline="-25000"/>
              <a:t>i</a:t>
            </a:r>
            <a:r>
              <a:rPr lang="en-US" altLang="en-US" sz="2000"/>
              <a:t>)</a:t>
            </a:r>
          </a:p>
          <a:p>
            <a:pPr lvl="2"/>
            <a:r>
              <a:rPr lang="en-US" altLang="en-US" sz="2000"/>
              <a:t>Update the particle's position: </a:t>
            </a:r>
            <a:r>
              <a:rPr lang="en-US" altLang="en-US" sz="2000" b="1"/>
              <a:t>x</a:t>
            </a:r>
            <a:r>
              <a:rPr lang="en-US" altLang="en-US" sz="2000" baseline="-25000"/>
              <a:t>i</a:t>
            </a:r>
            <a:r>
              <a:rPr lang="en-US" altLang="en-US" sz="2000"/>
              <a:t> ← </a:t>
            </a:r>
            <a:r>
              <a:rPr lang="en-US" altLang="en-US" sz="2000" b="1"/>
              <a:t>x</a:t>
            </a:r>
            <a:r>
              <a:rPr lang="en-US" altLang="en-US" sz="2000" baseline="-25000"/>
              <a:t>i</a:t>
            </a:r>
            <a:r>
              <a:rPr lang="en-US" altLang="en-US" sz="2000"/>
              <a:t> + </a:t>
            </a:r>
            <a:r>
              <a:rPr lang="en-US" altLang="en-US" sz="2000" b="1"/>
              <a:t>v</a:t>
            </a:r>
            <a:r>
              <a:rPr lang="en-US" altLang="en-US" sz="2000" baseline="-25000"/>
              <a:t>i</a:t>
            </a:r>
            <a:endParaRPr lang="en-US" altLang="en-US" sz="2000"/>
          </a:p>
          <a:p>
            <a:pPr lvl="2"/>
            <a:r>
              <a:rPr lang="en-US" altLang="en-US" sz="2000"/>
              <a:t>If (</a:t>
            </a:r>
            <a:r>
              <a:rPr lang="en-US" altLang="en-US" sz="2000" i="1"/>
              <a:t>f</a:t>
            </a:r>
            <a:r>
              <a:rPr lang="en-US" altLang="en-US" sz="2000"/>
              <a:t>(</a:t>
            </a:r>
            <a:r>
              <a:rPr lang="en-US" altLang="en-US" sz="2000" b="1"/>
              <a:t>x</a:t>
            </a:r>
            <a:r>
              <a:rPr lang="en-US" altLang="en-US" sz="2000" baseline="-25000"/>
              <a:t>i</a:t>
            </a:r>
            <a:r>
              <a:rPr lang="en-US" altLang="en-US" sz="2000"/>
              <a:t>) &lt; </a:t>
            </a:r>
            <a:r>
              <a:rPr lang="en-US" altLang="en-US" sz="2000" i="1"/>
              <a:t>f</a:t>
            </a:r>
            <a:r>
              <a:rPr lang="en-US" altLang="en-US" sz="2000"/>
              <a:t>(</a:t>
            </a:r>
            <a:r>
              <a:rPr lang="en-US" altLang="en-US" sz="2000" b="1"/>
              <a:t>p</a:t>
            </a:r>
            <a:r>
              <a:rPr lang="en-US" altLang="en-US" sz="2000" baseline="-25000"/>
              <a:t>i</a:t>
            </a:r>
            <a:r>
              <a:rPr lang="en-US" altLang="en-US" sz="2000"/>
              <a:t>)) do: </a:t>
            </a:r>
          </a:p>
          <a:p>
            <a:pPr lvl="3"/>
            <a:r>
              <a:rPr lang="en-US" altLang="en-US" sz="1800"/>
              <a:t>Update the particle's best known position: </a:t>
            </a:r>
            <a:r>
              <a:rPr lang="en-US" altLang="en-US" sz="1800" b="1"/>
              <a:t>p</a:t>
            </a:r>
            <a:r>
              <a:rPr lang="en-US" altLang="en-US" sz="1800" baseline="-25000"/>
              <a:t>i</a:t>
            </a:r>
            <a:r>
              <a:rPr lang="en-US" altLang="en-US" sz="1800"/>
              <a:t> ← </a:t>
            </a:r>
            <a:r>
              <a:rPr lang="en-US" altLang="en-US" sz="1800" b="1"/>
              <a:t>x</a:t>
            </a:r>
            <a:r>
              <a:rPr lang="en-US" altLang="en-US" sz="1800" baseline="-25000"/>
              <a:t>i</a:t>
            </a:r>
            <a:endParaRPr lang="en-US" altLang="en-US" sz="1800"/>
          </a:p>
          <a:p>
            <a:pPr lvl="3"/>
            <a:r>
              <a:rPr lang="en-US" altLang="en-US" sz="1800"/>
              <a:t>If (</a:t>
            </a:r>
            <a:r>
              <a:rPr lang="en-US" altLang="en-US" sz="1800" i="1"/>
              <a:t>f</a:t>
            </a:r>
            <a:r>
              <a:rPr lang="en-US" altLang="en-US" sz="1800"/>
              <a:t>(</a:t>
            </a:r>
            <a:r>
              <a:rPr lang="en-US" altLang="en-US" sz="1800" b="1"/>
              <a:t>p</a:t>
            </a:r>
            <a:r>
              <a:rPr lang="en-US" altLang="en-US" sz="1800" baseline="-25000"/>
              <a:t>i</a:t>
            </a:r>
            <a:r>
              <a:rPr lang="en-US" altLang="en-US" sz="1800"/>
              <a:t>) &lt; </a:t>
            </a:r>
            <a:r>
              <a:rPr lang="en-US" altLang="en-US" sz="1800" i="1"/>
              <a:t>f</a:t>
            </a:r>
            <a:r>
              <a:rPr lang="en-US" altLang="en-US" sz="1800"/>
              <a:t>(</a:t>
            </a:r>
            <a:r>
              <a:rPr lang="en-US" altLang="en-US" sz="1800" b="1"/>
              <a:t>g</a:t>
            </a:r>
            <a:r>
              <a:rPr lang="en-US" altLang="en-US" sz="1800"/>
              <a:t>)) update the swarm's best known position: </a:t>
            </a:r>
            <a:r>
              <a:rPr lang="en-US" altLang="en-US" sz="1800" b="1"/>
              <a:t>g</a:t>
            </a:r>
            <a:r>
              <a:rPr lang="en-US" altLang="en-US" sz="1800"/>
              <a:t> ← </a:t>
            </a:r>
            <a:r>
              <a:rPr lang="en-US" altLang="en-US" sz="1800" b="1"/>
              <a:t>p</a:t>
            </a:r>
            <a:r>
              <a:rPr lang="en-US" altLang="en-US" sz="1800" baseline="-25000"/>
              <a:t>i</a:t>
            </a:r>
            <a:endParaRPr lang="en-US" altLang="en-US" sz="1800"/>
          </a:p>
          <a:p>
            <a:r>
              <a:rPr lang="en-US" altLang="en-US" sz="2800"/>
              <a:t>Now </a:t>
            </a:r>
            <a:r>
              <a:rPr lang="en-US" altLang="en-US" sz="2800" b="1"/>
              <a:t>g</a:t>
            </a:r>
            <a:r>
              <a:rPr lang="en-US" altLang="en-US" sz="2800"/>
              <a:t> holds the best found solution.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806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Select one of the following </a:t>
            </a:r>
            <a:r>
              <a:rPr lang="en-US" dirty="0" err="1"/>
              <a:t>topics:Try</a:t>
            </a:r>
            <a:r>
              <a:rPr lang="en-US" dirty="0"/>
              <a:t> to solve the TSP problem with </a:t>
            </a:r>
            <a:r>
              <a:rPr lang="tr-TR" dirty="0"/>
              <a:t>problems used in Assignment 1 using</a:t>
            </a:r>
            <a:r>
              <a:rPr lang="en-US" dirty="0"/>
              <a:t> GA, and ACO, and compare their performance.</a:t>
            </a:r>
          </a:p>
          <a:p>
            <a:r>
              <a:rPr lang="en-US" dirty="0"/>
              <a:t>Try to find the minimum points of the following functions, using GA and PSO, and compare their performance.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5105400"/>
            <a:ext cx="72263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84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29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Particle Swarm Optimization (PSO)</a:t>
            </a:r>
          </a:p>
        </p:txBody>
      </p:sp>
    </p:spTree>
    <p:extLst>
      <p:ext uri="{BB962C8B-B14F-4D97-AF65-F5344CB8AC3E}">
        <p14:creationId xmlns:p14="http://schemas.microsoft.com/office/powerpoint/2010/main" val="1457052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Origins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12976"/>
            <a:ext cx="2636619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Marcador de Posição de Conteúdo 2"/>
          <p:cNvSpPr>
            <a:spLocks noGrp="1"/>
          </p:cNvSpPr>
          <p:nvPr>
            <p:ph idx="1"/>
          </p:nvPr>
        </p:nvSpPr>
        <p:spPr>
          <a:xfrm>
            <a:off x="323850" y="1530350"/>
            <a:ext cx="8434388" cy="153828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sz="2800"/>
              <a:t> </a:t>
            </a:r>
            <a:r>
              <a:rPr lang="en-US" sz="2400" u="sng"/>
              <a:t>Inspired from the nature</a:t>
            </a:r>
            <a:r>
              <a:rPr lang="en-US" sz="2400"/>
              <a:t> social behavior and dynamic movements with communications of insects, birds and fish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212976"/>
            <a:ext cx="3845151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8372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Origins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95288" y="5373688"/>
            <a:ext cx="806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Rockwell" pitchFamily="18" charset="0"/>
              </a:rPr>
              <a:t> 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483" y="2819400"/>
            <a:ext cx="2497138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833816"/>
            <a:ext cx="2497138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7241" y="2885602"/>
            <a:ext cx="2498725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Marcador de Posição de Conteúdo 2"/>
          <p:cNvSpPr>
            <a:spLocks noGrp="1"/>
          </p:cNvSpPr>
          <p:nvPr>
            <p:ph idx="1"/>
          </p:nvPr>
        </p:nvSpPr>
        <p:spPr>
          <a:xfrm>
            <a:off x="323850" y="1530350"/>
            <a:ext cx="8434388" cy="13938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sz="2800"/>
              <a:t> </a:t>
            </a:r>
            <a:r>
              <a:rPr lang="pt-BR" sz="2400"/>
              <a:t>In 1986, Craig Reynolds described this </a:t>
            </a:r>
            <a:r>
              <a:rPr lang="en-US" sz="2400"/>
              <a:t>process</a:t>
            </a:r>
            <a:r>
              <a:rPr lang="pt-BR" sz="2400"/>
              <a:t> in 3 simple </a:t>
            </a:r>
            <a:r>
              <a:rPr lang="en-US" sz="2400"/>
              <a:t>behaviors:</a:t>
            </a:r>
          </a:p>
        </p:txBody>
      </p:sp>
      <p:sp>
        <p:nvSpPr>
          <p:cNvPr id="18439" name="Rectângulo 13"/>
          <p:cNvSpPr>
            <a:spLocks noChangeArrowheads="1"/>
          </p:cNvSpPr>
          <p:nvPr/>
        </p:nvSpPr>
        <p:spPr bwMode="auto">
          <a:xfrm>
            <a:off x="468313" y="4806607"/>
            <a:ext cx="251936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u="sng" dirty="0">
                <a:latin typeface="Rockwell" pitchFamily="18" charset="0"/>
              </a:rPr>
              <a:t>Separation</a:t>
            </a:r>
            <a:endParaRPr lang="en-US" dirty="0">
              <a:latin typeface="Rockwell" pitchFamily="18" charset="0"/>
            </a:endParaRPr>
          </a:p>
          <a:p>
            <a:r>
              <a:rPr lang="en-US" sz="1600" dirty="0">
                <a:latin typeface="Rockwell" pitchFamily="18" charset="0"/>
              </a:rPr>
              <a:t>avoid crowding local </a:t>
            </a:r>
            <a:r>
              <a:rPr lang="en-US" sz="1600" dirty="0" err="1">
                <a:latin typeface="Rockwell" pitchFamily="18" charset="0"/>
              </a:rPr>
              <a:t>flockmates</a:t>
            </a:r>
            <a:r>
              <a:rPr lang="en-US" sz="1600" dirty="0">
                <a:latin typeface="Rockwell" pitchFamily="18" charset="0"/>
              </a:rPr>
              <a:t> </a:t>
            </a:r>
            <a:endParaRPr lang="tr-TR" sz="1600" dirty="0">
              <a:latin typeface="Rockwell" pitchFamily="18" charset="0"/>
            </a:endParaRPr>
          </a:p>
          <a:p>
            <a:r>
              <a:rPr lang="tr-TR" sz="1600" dirty="0">
                <a:latin typeface="Rockwell" pitchFamily="18" charset="0"/>
              </a:rPr>
              <a:t>(</a:t>
            </a:r>
            <a:r>
              <a:rPr lang="en-US" sz="1600" dirty="0"/>
              <a:t>Each agent tries to</a:t>
            </a:r>
          </a:p>
          <a:p>
            <a:r>
              <a:rPr lang="en-US" sz="1600" dirty="0"/>
              <a:t>move away from its neighbors if</a:t>
            </a:r>
          </a:p>
          <a:p>
            <a:r>
              <a:rPr lang="en-US" sz="1600" dirty="0"/>
              <a:t>they are too close.</a:t>
            </a:r>
            <a:r>
              <a:rPr lang="tr-TR" sz="1600" dirty="0"/>
              <a:t>)</a:t>
            </a:r>
            <a:endParaRPr lang="pt-PT" sz="1600" dirty="0">
              <a:latin typeface="Rockwell" pitchFamily="18" charset="0"/>
            </a:endParaRPr>
          </a:p>
        </p:txBody>
      </p:sp>
      <p:sp>
        <p:nvSpPr>
          <p:cNvPr id="18440" name="Rectângulo 14"/>
          <p:cNvSpPr>
            <a:spLocks noChangeArrowheads="1"/>
          </p:cNvSpPr>
          <p:nvPr/>
        </p:nvSpPr>
        <p:spPr bwMode="auto">
          <a:xfrm>
            <a:off x="3203575" y="4865688"/>
            <a:ext cx="26638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u="sng" dirty="0">
                <a:latin typeface="Rockwell" pitchFamily="18" charset="0"/>
              </a:rPr>
              <a:t>Alignment</a:t>
            </a:r>
            <a:endParaRPr lang="en-US" u="sng" dirty="0">
              <a:latin typeface="Rockwell" pitchFamily="18" charset="0"/>
            </a:endParaRPr>
          </a:p>
          <a:p>
            <a:r>
              <a:rPr lang="en-US" sz="1600" dirty="0">
                <a:latin typeface="Rockwell" pitchFamily="18" charset="0"/>
              </a:rPr>
              <a:t>move towards the average heading of local </a:t>
            </a:r>
            <a:r>
              <a:rPr lang="en-US" sz="1600" dirty="0" err="1">
                <a:latin typeface="Rockwell" pitchFamily="18" charset="0"/>
              </a:rPr>
              <a:t>flockmates</a:t>
            </a:r>
            <a:r>
              <a:rPr lang="en-US" sz="1600" dirty="0">
                <a:latin typeface="Rockwell" pitchFamily="18" charset="0"/>
              </a:rPr>
              <a:t> </a:t>
            </a:r>
            <a:r>
              <a:rPr lang="tr-TR" sz="1600" dirty="0">
                <a:latin typeface="Rockwell" pitchFamily="18" charset="0"/>
              </a:rPr>
              <a:t> (or </a:t>
            </a:r>
            <a:r>
              <a:rPr lang="en-US" sz="1600" dirty="0"/>
              <a:t>Each agent steers</a:t>
            </a:r>
            <a:r>
              <a:rPr lang="tr-TR" sz="1600" dirty="0"/>
              <a:t> </a:t>
            </a:r>
            <a:r>
              <a:rPr lang="en-US" sz="1600" dirty="0"/>
              <a:t>towards the average heading of</a:t>
            </a:r>
            <a:r>
              <a:rPr lang="tr-TR" sz="1600" dirty="0"/>
              <a:t> </a:t>
            </a:r>
            <a:r>
              <a:rPr lang="en-US" sz="1600" dirty="0"/>
              <a:t>its neighbors.</a:t>
            </a:r>
            <a:endParaRPr lang="pt-PT" sz="1600" dirty="0">
              <a:latin typeface="Rockwell" pitchFamily="18" charset="0"/>
            </a:endParaRPr>
          </a:p>
        </p:txBody>
      </p:sp>
      <p:sp>
        <p:nvSpPr>
          <p:cNvPr id="18441" name="Rectângulo 15"/>
          <p:cNvSpPr>
            <a:spLocks noChangeArrowheads="1"/>
          </p:cNvSpPr>
          <p:nvPr/>
        </p:nvSpPr>
        <p:spPr bwMode="auto">
          <a:xfrm>
            <a:off x="6011863" y="4862170"/>
            <a:ext cx="26638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u="sng" dirty="0">
                <a:latin typeface="Rockwell" pitchFamily="18" charset="0"/>
              </a:rPr>
              <a:t>Cohesion</a:t>
            </a:r>
            <a:endParaRPr lang="en-US" u="sng" dirty="0">
              <a:latin typeface="Rockwell" pitchFamily="18" charset="0"/>
            </a:endParaRPr>
          </a:p>
          <a:p>
            <a:r>
              <a:rPr lang="en-US" sz="1600" dirty="0">
                <a:latin typeface="Rockwell" pitchFamily="18" charset="0"/>
              </a:rPr>
              <a:t>move toward the average position of local </a:t>
            </a:r>
            <a:r>
              <a:rPr lang="en-US" sz="1600" dirty="0" err="1">
                <a:latin typeface="Rockwell" pitchFamily="18" charset="0"/>
              </a:rPr>
              <a:t>flockmates</a:t>
            </a:r>
            <a:r>
              <a:rPr lang="en-US" sz="1600" dirty="0">
                <a:latin typeface="Rockwell" pitchFamily="18" charset="0"/>
              </a:rPr>
              <a:t> </a:t>
            </a:r>
            <a:endParaRPr lang="pt-PT" sz="1600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645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Origins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0482" name="Marcador de Posição de Conteúdo 2"/>
          <p:cNvSpPr>
            <a:spLocks noGrp="1"/>
          </p:cNvSpPr>
          <p:nvPr>
            <p:ph idx="1"/>
          </p:nvPr>
        </p:nvSpPr>
        <p:spPr>
          <a:xfrm>
            <a:off x="425450" y="4076700"/>
            <a:ext cx="8291513" cy="22320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sz="2400"/>
              <a:t>Application to optimization:  </a:t>
            </a:r>
            <a:r>
              <a:rPr lang="en-US" sz="2400" u="sng"/>
              <a:t>Particle Swarm Optimization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sz="2400"/>
              <a:t>Proposed by </a:t>
            </a:r>
            <a:r>
              <a:rPr lang="pt-BR" sz="2400"/>
              <a:t>James </a:t>
            </a:r>
            <a:r>
              <a:rPr lang="en-US" sz="2400"/>
              <a:t>Kennedy &amp; </a:t>
            </a:r>
            <a:r>
              <a:rPr lang="pt-BR" sz="2400"/>
              <a:t>Russell </a:t>
            </a:r>
            <a:r>
              <a:rPr lang="en-US" sz="2400"/>
              <a:t>Eberhart (1995)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sz="2400"/>
              <a:t>Combines </a:t>
            </a:r>
            <a:r>
              <a:rPr lang="en-US" sz="2400" u="sng"/>
              <a:t>self-experiences</a:t>
            </a:r>
            <a:r>
              <a:rPr lang="en-US" sz="2400"/>
              <a:t> with </a:t>
            </a:r>
            <a:r>
              <a:rPr lang="en-US" sz="2400" u="sng"/>
              <a:t>social experiences</a:t>
            </a:r>
          </a:p>
        </p:txBody>
      </p:sp>
      <p:pic>
        <p:nvPicPr>
          <p:cNvPr id="2050" name="Picture 2" descr="C:\Users\Su\Desktop\12123233985zwAUl8.jpg"/>
          <p:cNvPicPr>
            <a:picLocks noChangeAspect="1" noChangeArrowheads="1"/>
          </p:cNvPicPr>
          <p:nvPr/>
        </p:nvPicPr>
        <p:blipFill>
          <a:blip r:embed="rId3"/>
          <a:srcRect b="19656"/>
          <a:stretch>
            <a:fillRect/>
          </a:stretch>
        </p:blipFill>
        <p:spPr bwMode="auto">
          <a:xfrm>
            <a:off x="2051720" y="1612144"/>
            <a:ext cx="5116116" cy="2680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1361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Concept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288" y="1628775"/>
            <a:ext cx="5256212" cy="4735513"/>
          </a:xfrm>
        </p:spPr>
        <p:txBody>
          <a:bodyPr>
            <a:normAutofit fontScale="92500"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Uses a number of agents (</a:t>
            </a:r>
            <a:r>
              <a:rPr lang="en-US" sz="2400" b="1" dirty="0"/>
              <a:t>particles</a:t>
            </a:r>
            <a:r>
              <a:rPr lang="en-US" sz="2400" dirty="0"/>
              <a:t>) that constitute a swarm moving around in the search space looking for the best solution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400" dirty="0"/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Each particle in search space adjusts its “flying” according to </a:t>
            </a:r>
            <a:r>
              <a:rPr lang="en-US" sz="2400" b="1" u="sng" dirty="0"/>
              <a:t>its own flying experience </a:t>
            </a:r>
            <a:r>
              <a:rPr lang="en-US" sz="2400" dirty="0"/>
              <a:t>as well as the </a:t>
            </a:r>
            <a:r>
              <a:rPr lang="en-US" sz="2400" b="1" u="sng" dirty="0"/>
              <a:t>flying experience of other particles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r="39237"/>
          <a:stretch>
            <a:fillRect/>
          </a:stretch>
        </p:blipFill>
        <p:spPr bwMode="auto">
          <a:xfrm>
            <a:off x="5724128" y="1981176"/>
            <a:ext cx="3096344" cy="382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9272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06B43A4-BBA5-42F4-B176-A47367DE8BB1}"/>
</file>

<file path=customXml/itemProps2.xml><?xml version="1.0" encoding="utf-8"?>
<ds:datastoreItem xmlns:ds="http://schemas.openxmlformats.org/officeDocument/2006/customXml" ds:itemID="{E7D09BD2-2E4A-46F7-8377-98C0B9E14490}"/>
</file>

<file path=customXml/itemProps3.xml><?xml version="1.0" encoding="utf-8"?>
<ds:datastoreItem xmlns:ds="http://schemas.openxmlformats.org/officeDocument/2006/customXml" ds:itemID="{99D94A01-9978-4956-82D0-CEF87A6EDA85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</TotalTime>
  <Words>1699</Words>
  <Application>Microsoft Office PowerPoint</Application>
  <PresentationFormat>On-screen Show (4:3)</PresentationFormat>
  <Paragraphs>217</Paragraphs>
  <Slides>39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Book Antiqua</vt:lpstr>
      <vt:lpstr>Calibri</vt:lpstr>
      <vt:lpstr>Constantia</vt:lpstr>
      <vt:lpstr>Lucida Sans Unicode</vt:lpstr>
      <vt:lpstr>Rockwell</vt:lpstr>
      <vt:lpstr>Times</vt:lpstr>
      <vt:lpstr>Times New Roman</vt:lpstr>
      <vt:lpstr>Wingdings 2</vt:lpstr>
      <vt:lpstr>Flow</vt:lpstr>
      <vt:lpstr>方程式</vt:lpstr>
      <vt:lpstr>  Swarm Intelligence </vt:lpstr>
      <vt:lpstr>What is swarm intelligence?</vt:lpstr>
      <vt:lpstr>Ant colony optimization (ACO)</vt:lpstr>
      <vt:lpstr>PowerPoint Presentation</vt:lpstr>
      <vt:lpstr>Particle Swarm Optimization (PSO)</vt:lpstr>
      <vt:lpstr>Introduction to the PSO: Origins</vt:lpstr>
      <vt:lpstr>Introduction to the PSO: Origins</vt:lpstr>
      <vt:lpstr>Introduction to the PSO: Origins</vt:lpstr>
      <vt:lpstr>Introduction to the PSO: Concept</vt:lpstr>
      <vt:lpstr>Introduction to the PSO: Concept</vt:lpstr>
      <vt:lpstr>Particle Swarm Optimization</vt:lpstr>
      <vt:lpstr>Introduction to the PSO: Concept</vt:lpstr>
      <vt:lpstr>PSO Algorithm</vt:lpstr>
      <vt:lpstr>PowerPoint Presentation</vt:lpstr>
      <vt:lpstr>Introduction to the PSO: Algorithm - Neighborhood</vt:lpstr>
      <vt:lpstr>Introduction to the PSO: Algorithm - Neighborhood</vt:lpstr>
      <vt:lpstr>PSO Algorithm</vt:lpstr>
      <vt:lpstr>Introduction to the PSO:  Algorithm - Parameterss</vt:lpstr>
      <vt:lpstr>Introduction to the PSO: Algorithm</vt:lpstr>
      <vt:lpstr>Introduction to the PSO: Algorithm</vt:lpstr>
      <vt:lpstr>Introduction to the PSO: Algorithm - Parameters</vt:lpstr>
      <vt:lpstr>Introduction to the PSO: Algorithm</vt:lpstr>
      <vt:lpstr>Introduction to the PSO: Algorithm</vt:lpstr>
      <vt:lpstr>Introduction to the PSO: Algorithm</vt:lpstr>
      <vt:lpstr>Introduction to the PSO: Algorithm</vt:lpstr>
      <vt:lpstr>Introduction to the PSO: Algorithm - Example</vt:lpstr>
      <vt:lpstr>Introduction to the PSO: Algorithm - Example</vt:lpstr>
      <vt:lpstr>Introduction to the PSO: Algorithm - Example</vt:lpstr>
      <vt:lpstr>Introduction to the PSO: Algorithm - Example</vt:lpstr>
      <vt:lpstr>Introduction to the PSO: Algorithm - Example</vt:lpstr>
      <vt:lpstr>Introduction to the PSO: Algorithm - Example</vt:lpstr>
      <vt:lpstr>Introduction to the PSO: Algorithm - Example</vt:lpstr>
      <vt:lpstr>Introduction to the PSO: Algorithm - Example</vt:lpstr>
      <vt:lpstr>Introduction to the PSO: Algorithm Characteristics</vt:lpstr>
      <vt:lpstr>PowerPoint Presentation</vt:lpstr>
      <vt:lpstr>PSO: Example</vt:lpstr>
      <vt:lpstr>Basic PSO Algorithm - init</vt:lpstr>
      <vt:lpstr>Basic PSO – Main Loop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Swarm Intelligence</dc:title>
  <dc:creator>PC</dc:creator>
  <cp:lastModifiedBy>Ahmet UNVEREN</cp:lastModifiedBy>
  <cp:revision>11</cp:revision>
  <dcterms:created xsi:type="dcterms:W3CDTF">2015-12-13T15:20:49Z</dcterms:created>
  <dcterms:modified xsi:type="dcterms:W3CDTF">2020-12-15T19:39:01Z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