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129"/>
  </p:notesMasterIdLst>
  <p:sldIdLst>
    <p:sldId id="259" r:id="rId8"/>
    <p:sldId id="257"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43" r:id="rId51"/>
    <p:sldId id="444" r:id="rId52"/>
    <p:sldId id="426" r:id="rId53"/>
    <p:sldId id="448" r:id="rId54"/>
    <p:sldId id="425" r:id="rId55"/>
    <p:sldId id="427" r:id="rId56"/>
    <p:sldId id="445" r:id="rId57"/>
    <p:sldId id="429" r:id="rId58"/>
    <p:sldId id="430" r:id="rId59"/>
    <p:sldId id="431" r:id="rId60"/>
    <p:sldId id="432" r:id="rId61"/>
    <p:sldId id="446" r:id="rId62"/>
    <p:sldId id="434" r:id="rId63"/>
    <p:sldId id="435" r:id="rId64"/>
    <p:sldId id="437" r:id="rId65"/>
    <p:sldId id="438" r:id="rId66"/>
    <p:sldId id="439" r:id="rId67"/>
    <p:sldId id="440"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 id="377" r:id="rId99"/>
    <p:sldId id="378" r:id="rId100"/>
    <p:sldId id="379" r:id="rId101"/>
    <p:sldId id="380" r:id="rId102"/>
    <p:sldId id="381" r:id="rId103"/>
    <p:sldId id="382" r:id="rId104"/>
    <p:sldId id="383" r:id="rId105"/>
    <p:sldId id="384" r:id="rId106"/>
    <p:sldId id="385" r:id="rId107"/>
    <p:sldId id="386" r:id="rId108"/>
    <p:sldId id="387" r:id="rId109"/>
    <p:sldId id="388" r:id="rId110"/>
    <p:sldId id="389" r:id="rId111"/>
    <p:sldId id="390" r:id="rId112"/>
    <p:sldId id="391" r:id="rId113"/>
    <p:sldId id="392" r:id="rId114"/>
    <p:sldId id="393" r:id="rId115"/>
    <p:sldId id="394"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68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notesMaster" Target="notesMasters/notesMaster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presProps" Target="pres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theme" Target="theme/theme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CE13E-D179-448B-AE70-71FF9BDBFC01}" type="datetimeFigureOut">
              <a:rPr lang="tr-TR" smtClean="0"/>
              <a:t>22.5.2020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914D-4125-4BA3-8C6F-5FD028E40D08}" type="slidenum">
              <a:rPr lang="tr-TR" smtClean="0"/>
              <a:t>‹#›</a:t>
            </a:fld>
            <a:endParaRPr lang="tr-TR"/>
          </a:p>
        </p:txBody>
      </p:sp>
    </p:spTree>
    <p:extLst>
      <p:ext uri="{BB962C8B-B14F-4D97-AF65-F5344CB8AC3E}">
        <p14:creationId xmlns:p14="http://schemas.microsoft.com/office/powerpoint/2010/main" val="128550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DE4318-E4BE-49A8-80E2-9AEFB83AE8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7979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ln/>
        </p:spPr>
        <p:txBody>
          <a:bodyPr/>
          <a:lstStyle/>
          <a:p>
            <a:endParaRPr lang="en-US"/>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7467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993E7-8755-214F-88A5-D2D0847D26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93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ln/>
        </p:spPr>
        <p:txBody>
          <a:bodyPr/>
          <a:lstStyle/>
          <a:p>
            <a:endParaRPr lang="en-US"/>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26657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ln/>
        </p:spPr>
        <p:txBody>
          <a:bodyPr/>
          <a:lstStyle/>
          <a:p>
            <a:endParaRPr lang="en-US" dirty="0"/>
          </a:p>
        </p:txBody>
      </p:sp>
      <p:sp>
        <p:nvSpPr>
          <p:cNvPr id="60419" name="Rectangle 3"/>
          <p:cNvSpPr>
            <a:spLocks noGrp="1" noRot="1" noChangeAspect="1" noChangeArrowheads="1" noTextEdit="1"/>
          </p:cNvSpPr>
          <p:nvPr>
            <p:ph type="sldImg"/>
          </p:nvPr>
        </p:nvSpPr>
        <p:spPr>
          <a:xfrm>
            <a:off x="1114425" y="781050"/>
            <a:ext cx="4603750" cy="2590800"/>
          </a:xfrm>
          <a:ln cap="flat"/>
        </p:spPr>
      </p:sp>
    </p:spTree>
    <p:extLst>
      <p:ext uri="{BB962C8B-B14F-4D97-AF65-F5344CB8AC3E}">
        <p14:creationId xmlns:p14="http://schemas.microsoft.com/office/powerpoint/2010/main" val="90517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ln/>
        </p:spPr>
        <p:txBody>
          <a:bodyPr/>
          <a:lstStyle/>
          <a:p>
            <a:endParaRPr lang="en-US"/>
          </a:p>
        </p:txBody>
      </p:sp>
      <p:sp>
        <p:nvSpPr>
          <p:cNvPr id="624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1130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993E7-8755-214F-88A5-D2D0847D26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382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4648FCF-BE24-4A17-8510-86CD87808F85}" type="datetime1">
              <a:rPr lang="en-US" smtClean="0"/>
              <a:t>5/22/2020</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83143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2553ECD-646C-4B2C-B004-1B27A31CB95A}" type="datetime1">
              <a:rPr lang="en-US" smtClean="0"/>
              <a:t>5/22/2020</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28558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905AC63-E6B3-40A5-8563-4687D8A1FBE6}" type="datetime1">
              <a:rPr lang="en-US" smtClean="0"/>
              <a:t>5/22/2020</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277278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1C32636-887A-4458-86D1-091489239358}"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954612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fld id="{0C27654A-5345-49B8-905C-B10D1D741E66}"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05797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5211C430-00ED-472B-9DB1-B182E71EBE3F}"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87964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86BA8D8E-B21E-40F2-A262-649FDCF0C191}" type="datetime1">
              <a:rPr lang="en-US" smtClean="0"/>
              <a:t>5/22/2020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419144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3B658CD2-9A02-467F-8E41-6E99D53FE5C5}" type="datetime1">
              <a:rPr lang="en-US" smtClean="0"/>
              <a:t>5/22/2020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93991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BBB0DA3-26C3-45B9-8706-06902DBFD96F}" type="datetime1">
              <a:rPr lang="en-US" smtClean="0"/>
              <a:t>5/22/2020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407904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154B5C-D651-409F-95E8-E91BB8C8219E}" type="datetime1">
              <a:rPr lang="en-US" smtClean="0"/>
              <a:t>5/22/2020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806939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380CBD2-D88D-4EF3-AA93-A660E42927D5}" type="datetime1">
              <a:rPr lang="en-US" smtClean="0"/>
              <a:t>5/22/2020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296365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8B614E-94E5-46A2-B291-6444384C1808}" type="datetime1">
              <a:rPr lang="en-US" smtClean="0"/>
              <a:t>5/22/2020</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13398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3A3B34FC-21B9-4C9A-AE06-A5F9C396A9EB}" type="datetime1">
              <a:rPr lang="en-US" smtClean="0"/>
              <a:t>5/22/2020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215021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E36F4BB-CAF9-4BBD-BCED-10604EF28799}"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359445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CB1C41CC-3C29-4F28-B3ED-0BE7143DA68A}"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66905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lvl1pPr>
              <a:defRPr/>
            </a:lvl1pPr>
          </a:lstStyle>
          <a:p>
            <a:fld id="{464839ED-53FF-4B15-87F9-A2574F163B91}" type="datetime1">
              <a:rPr lang="en-US" altLang="tr-TR" smtClean="0"/>
              <a:t>5/22/2020</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72626F64-0E17-42BB-A948-C10075A63589}" type="slidenum">
              <a:rPr lang="en-US" altLang="tr-TR"/>
              <a:pPr/>
              <a:t>‹#›</a:t>
            </a:fld>
            <a:endParaRPr lang="en-US" altLang="tr-TR"/>
          </a:p>
        </p:txBody>
      </p:sp>
    </p:spTree>
    <p:extLst>
      <p:ext uri="{BB962C8B-B14F-4D97-AF65-F5344CB8AC3E}">
        <p14:creationId xmlns:p14="http://schemas.microsoft.com/office/powerpoint/2010/main" val="3676669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3A5F9DCB-8165-4CC4-A907-CF412848EA65}" type="datetime1">
              <a:rPr lang="en-US" altLang="tr-TR" smtClean="0"/>
              <a:t>5/22/2020</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0F478BD0-4AF8-46A7-954F-9FE9838193F2}" type="slidenum">
              <a:rPr lang="en-US" altLang="tr-TR"/>
              <a:pPr/>
              <a:t>‹#›</a:t>
            </a:fld>
            <a:endParaRPr lang="en-US" altLang="tr-TR"/>
          </a:p>
        </p:txBody>
      </p:sp>
    </p:spTree>
    <p:extLst>
      <p:ext uri="{BB962C8B-B14F-4D97-AF65-F5344CB8AC3E}">
        <p14:creationId xmlns:p14="http://schemas.microsoft.com/office/powerpoint/2010/main" val="1261348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Veri Yer Tutucusu 3"/>
          <p:cNvSpPr>
            <a:spLocks noGrp="1"/>
          </p:cNvSpPr>
          <p:nvPr>
            <p:ph type="dt" sz="half" idx="10"/>
          </p:nvPr>
        </p:nvSpPr>
        <p:spPr/>
        <p:txBody>
          <a:bodyPr/>
          <a:lstStyle>
            <a:lvl1pPr>
              <a:defRPr/>
            </a:lvl1pPr>
          </a:lstStyle>
          <a:p>
            <a:fld id="{C189ADCE-E877-496E-8213-A6BB8ADA2D94}" type="datetime1">
              <a:rPr lang="en-US" altLang="tr-TR" smtClean="0"/>
              <a:t>5/22/2020</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C16F641A-CC0D-4D1B-AFC5-55EA18FF6027}" type="slidenum">
              <a:rPr lang="en-US" altLang="tr-TR"/>
              <a:pPr/>
              <a:t>‹#›</a:t>
            </a:fld>
            <a:endParaRPr lang="en-US" altLang="tr-TR"/>
          </a:p>
        </p:txBody>
      </p:sp>
    </p:spTree>
    <p:extLst>
      <p:ext uri="{BB962C8B-B14F-4D97-AF65-F5344CB8AC3E}">
        <p14:creationId xmlns:p14="http://schemas.microsoft.com/office/powerpoint/2010/main" val="815313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914400" y="1981200"/>
            <a:ext cx="5080000"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981200"/>
            <a:ext cx="5080000"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fld id="{0F6A0BB5-8405-43C1-8619-7C3CF9C03B5F}" type="datetime1">
              <a:rPr lang="en-US" altLang="tr-TR" smtClean="0"/>
              <a:t>5/22/2020</a:t>
            </a:fld>
            <a:endParaRPr lang="en-US" altLang="tr-TR"/>
          </a:p>
        </p:txBody>
      </p:sp>
      <p:sp>
        <p:nvSpPr>
          <p:cNvPr id="6" name="Alt 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4AC054CC-5970-41EF-9046-E855CDB93205}" type="slidenum">
              <a:rPr lang="en-US" altLang="tr-TR"/>
              <a:pPr/>
              <a:t>‹#›</a:t>
            </a:fld>
            <a:endParaRPr lang="en-US" altLang="tr-TR"/>
          </a:p>
        </p:txBody>
      </p:sp>
    </p:spTree>
    <p:extLst>
      <p:ext uri="{BB962C8B-B14F-4D97-AF65-F5344CB8AC3E}">
        <p14:creationId xmlns:p14="http://schemas.microsoft.com/office/powerpoint/2010/main" val="182154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fld id="{6E1CDE3E-D031-456C-BAC9-0F08711E368C}" type="datetime1">
              <a:rPr lang="en-US" altLang="tr-TR" smtClean="0"/>
              <a:t>5/22/2020</a:t>
            </a:fld>
            <a:endParaRPr lang="en-US" altLang="tr-TR"/>
          </a:p>
        </p:txBody>
      </p:sp>
      <p:sp>
        <p:nvSpPr>
          <p:cNvPr id="8" name="Alt Bilgi Yer Tutucusu 7"/>
          <p:cNvSpPr>
            <a:spLocks noGrp="1"/>
          </p:cNvSpPr>
          <p:nvPr>
            <p:ph type="ftr" sz="quarter" idx="11"/>
          </p:nvPr>
        </p:nvSpPr>
        <p:spPr/>
        <p:txBody>
          <a:bodyPr/>
          <a:lstStyle>
            <a:lvl1pPr>
              <a:defRPr/>
            </a:lvl1pPr>
          </a:lstStyle>
          <a:p>
            <a:endParaRPr lang="en-US" altLang="tr-TR"/>
          </a:p>
        </p:txBody>
      </p:sp>
      <p:sp>
        <p:nvSpPr>
          <p:cNvPr id="9" name="Slayt Numarası Yer Tutucusu 8"/>
          <p:cNvSpPr>
            <a:spLocks noGrp="1"/>
          </p:cNvSpPr>
          <p:nvPr>
            <p:ph type="sldNum" sz="quarter" idx="12"/>
          </p:nvPr>
        </p:nvSpPr>
        <p:spPr/>
        <p:txBody>
          <a:bodyPr/>
          <a:lstStyle>
            <a:lvl1pPr>
              <a:defRPr/>
            </a:lvl1pPr>
          </a:lstStyle>
          <a:p>
            <a:fld id="{1F8044D8-E6B4-4DA4-8867-F5EB8210C4C3}" type="slidenum">
              <a:rPr lang="en-US" altLang="tr-TR"/>
              <a:pPr/>
              <a:t>‹#›</a:t>
            </a:fld>
            <a:endParaRPr lang="en-US" altLang="tr-TR"/>
          </a:p>
        </p:txBody>
      </p:sp>
    </p:spTree>
    <p:extLst>
      <p:ext uri="{BB962C8B-B14F-4D97-AF65-F5344CB8AC3E}">
        <p14:creationId xmlns:p14="http://schemas.microsoft.com/office/powerpoint/2010/main" val="414795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lvl1pPr>
              <a:defRPr/>
            </a:lvl1pPr>
          </a:lstStyle>
          <a:p>
            <a:fld id="{3259BEA1-B3B8-4E5D-B513-B04D9811A24D}" type="datetime1">
              <a:rPr lang="en-US" altLang="tr-TR" smtClean="0"/>
              <a:t>5/22/2020</a:t>
            </a:fld>
            <a:endParaRPr lang="en-US" altLang="tr-TR"/>
          </a:p>
        </p:txBody>
      </p:sp>
      <p:sp>
        <p:nvSpPr>
          <p:cNvPr id="4" name="Alt Bilgi Yer Tutucusu 3"/>
          <p:cNvSpPr>
            <a:spLocks noGrp="1"/>
          </p:cNvSpPr>
          <p:nvPr>
            <p:ph type="ftr" sz="quarter" idx="11"/>
          </p:nvPr>
        </p:nvSpPr>
        <p:spPr/>
        <p:txBody>
          <a:bodyPr/>
          <a:lstStyle>
            <a:lvl1pPr>
              <a:defRPr/>
            </a:lvl1pPr>
          </a:lstStyle>
          <a:p>
            <a:endParaRPr lang="en-US" altLang="tr-TR"/>
          </a:p>
        </p:txBody>
      </p:sp>
      <p:sp>
        <p:nvSpPr>
          <p:cNvPr id="5" name="Slayt Numarası Yer Tutucusu 4"/>
          <p:cNvSpPr>
            <a:spLocks noGrp="1"/>
          </p:cNvSpPr>
          <p:nvPr>
            <p:ph type="sldNum" sz="quarter" idx="12"/>
          </p:nvPr>
        </p:nvSpPr>
        <p:spPr/>
        <p:txBody>
          <a:bodyPr/>
          <a:lstStyle>
            <a:lvl1pPr>
              <a:defRPr/>
            </a:lvl1pPr>
          </a:lstStyle>
          <a:p>
            <a:fld id="{99AA8D13-6E2A-4DB2-B8D7-9C05124F0036}" type="slidenum">
              <a:rPr lang="en-US" altLang="tr-TR"/>
              <a:pPr/>
              <a:t>‹#›</a:t>
            </a:fld>
            <a:endParaRPr lang="en-US" altLang="tr-TR"/>
          </a:p>
        </p:txBody>
      </p:sp>
    </p:spTree>
    <p:extLst>
      <p:ext uri="{BB962C8B-B14F-4D97-AF65-F5344CB8AC3E}">
        <p14:creationId xmlns:p14="http://schemas.microsoft.com/office/powerpoint/2010/main" val="1109744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24472560-6F13-474C-978F-7C4D86682D48}" type="datetime1">
              <a:rPr lang="en-US" altLang="tr-TR" smtClean="0"/>
              <a:t>5/22/2020</a:t>
            </a:fld>
            <a:endParaRPr lang="en-US" altLang="tr-TR"/>
          </a:p>
        </p:txBody>
      </p:sp>
      <p:sp>
        <p:nvSpPr>
          <p:cNvPr id="3" name="Alt Bilgi Yer Tutucusu 2"/>
          <p:cNvSpPr>
            <a:spLocks noGrp="1"/>
          </p:cNvSpPr>
          <p:nvPr>
            <p:ph type="ftr" sz="quarter" idx="11"/>
          </p:nvPr>
        </p:nvSpPr>
        <p:spPr/>
        <p:txBody>
          <a:bodyPr/>
          <a:lstStyle>
            <a:lvl1pPr>
              <a:defRPr/>
            </a:lvl1pPr>
          </a:lstStyle>
          <a:p>
            <a:endParaRPr lang="en-US" altLang="tr-TR"/>
          </a:p>
        </p:txBody>
      </p:sp>
      <p:sp>
        <p:nvSpPr>
          <p:cNvPr id="4" name="Slayt Numarası Yer Tutucusu 3"/>
          <p:cNvSpPr>
            <a:spLocks noGrp="1"/>
          </p:cNvSpPr>
          <p:nvPr>
            <p:ph type="sldNum" sz="quarter" idx="12"/>
          </p:nvPr>
        </p:nvSpPr>
        <p:spPr/>
        <p:txBody>
          <a:bodyPr/>
          <a:lstStyle>
            <a:lvl1pPr>
              <a:defRPr/>
            </a:lvl1pPr>
          </a:lstStyle>
          <a:p>
            <a:fld id="{B85DF105-9C0F-40D4-B077-31963EF532F3}" type="slidenum">
              <a:rPr lang="en-US" altLang="tr-TR"/>
              <a:pPr/>
              <a:t>‹#›</a:t>
            </a:fld>
            <a:endParaRPr lang="en-US" altLang="tr-TR"/>
          </a:p>
        </p:txBody>
      </p:sp>
    </p:spTree>
    <p:extLst>
      <p:ext uri="{BB962C8B-B14F-4D97-AF65-F5344CB8AC3E}">
        <p14:creationId xmlns:p14="http://schemas.microsoft.com/office/powerpoint/2010/main" val="336059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1343DCB-6823-4339-95C2-2E4A9F62BB2A}" type="datetime1">
              <a:rPr lang="en-US" smtClean="0"/>
              <a:t>5/22/2020</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3968153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lvl1pPr>
              <a:defRPr/>
            </a:lvl1pPr>
          </a:lstStyle>
          <a:p>
            <a:fld id="{70596371-B5EF-4D49-93F7-7CBFA8CA0EE4}" type="datetime1">
              <a:rPr lang="en-US" altLang="tr-TR" smtClean="0"/>
              <a:t>5/22/2020</a:t>
            </a:fld>
            <a:endParaRPr lang="en-US" altLang="tr-TR"/>
          </a:p>
        </p:txBody>
      </p:sp>
      <p:sp>
        <p:nvSpPr>
          <p:cNvPr id="6" name="Alt 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8E6B5860-7168-4FAF-87E0-E1656CDC8B5C}" type="slidenum">
              <a:rPr lang="en-US" altLang="tr-TR"/>
              <a:pPr/>
              <a:t>‹#›</a:t>
            </a:fld>
            <a:endParaRPr lang="en-US" altLang="tr-TR"/>
          </a:p>
        </p:txBody>
      </p:sp>
    </p:spTree>
    <p:extLst>
      <p:ext uri="{BB962C8B-B14F-4D97-AF65-F5344CB8AC3E}">
        <p14:creationId xmlns:p14="http://schemas.microsoft.com/office/powerpoint/2010/main" val="4171397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lvl1pPr>
              <a:defRPr/>
            </a:lvl1pPr>
          </a:lstStyle>
          <a:p>
            <a:fld id="{AB22C5E0-B3C1-4EE4-A742-527DBA080921}" type="datetime1">
              <a:rPr lang="en-US" altLang="tr-TR" smtClean="0"/>
              <a:t>5/22/2020</a:t>
            </a:fld>
            <a:endParaRPr lang="en-US" altLang="tr-TR"/>
          </a:p>
        </p:txBody>
      </p:sp>
      <p:sp>
        <p:nvSpPr>
          <p:cNvPr id="6" name="Alt 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D002C014-3753-440A-B4A8-E4D75886DCF1}" type="slidenum">
              <a:rPr lang="en-US" altLang="tr-TR"/>
              <a:pPr/>
              <a:t>‹#›</a:t>
            </a:fld>
            <a:endParaRPr lang="en-US" altLang="tr-TR"/>
          </a:p>
        </p:txBody>
      </p:sp>
    </p:spTree>
    <p:extLst>
      <p:ext uri="{BB962C8B-B14F-4D97-AF65-F5344CB8AC3E}">
        <p14:creationId xmlns:p14="http://schemas.microsoft.com/office/powerpoint/2010/main" val="1623261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48CADEF3-B84D-4BD0-AA31-8764DB367D7C}" type="datetime1">
              <a:rPr lang="en-US" altLang="tr-TR" smtClean="0"/>
              <a:t>5/22/2020</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E9DA4AF5-1433-4E3F-9855-278185CE525A}" type="slidenum">
              <a:rPr lang="en-US" altLang="tr-TR"/>
              <a:pPr/>
              <a:t>‹#›</a:t>
            </a:fld>
            <a:endParaRPr lang="en-US" altLang="tr-TR"/>
          </a:p>
        </p:txBody>
      </p:sp>
    </p:spTree>
    <p:extLst>
      <p:ext uri="{BB962C8B-B14F-4D97-AF65-F5344CB8AC3E}">
        <p14:creationId xmlns:p14="http://schemas.microsoft.com/office/powerpoint/2010/main" val="4241832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86800" y="609600"/>
            <a:ext cx="2590800" cy="5486400"/>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914400" y="609600"/>
            <a:ext cx="7569200" cy="54864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42572560-DF00-4368-BF92-E52574EE8CF6}" type="datetime1">
              <a:rPr lang="en-US" altLang="tr-TR" smtClean="0"/>
              <a:t>5/22/2020</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344CFBEB-76C1-477F-876B-60E59F36AA31}" type="slidenum">
              <a:rPr lang="en-US" altLang="tr-TR"/>
              <a:pPr/>
              <a:t>‹#›</a:t>
            </a:fld>
            <a:endParaRPr lang="en-US" altLang="tr-TR"/>
          </a:p>
        </p:txBody>
      </p:sp>
    </p:spTree>
    <p:extLst>
      <p:ext uri="{BB962C8B-B14F-4D97-AF65-F5344CB8AC3E}">
        <p14:creationId xmlns:p14="http://schemas.microsoft.com/office/powerpoint/2010/main" val="3349429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9D51BEE-52FB-4FF3-B5D7-B815B97C891B}"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649055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fld id="{83BE5455-172A-49C3-ACA9-E7B3E61A6C02}"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48927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E7D0F909-EEDA-4AAB-A0DB-1E0C4AF8FB98}"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4126789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5235134F-ECF9-44CF-87A6-9F81521EE538}" type="datetime1">
              <a:rPr lang="en-US" smtClean="0"/>
              <a:t>5/22/2020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2483491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97496DE9-10A3-4C75-A149-8D2B3E941B5D}" type="datetime1">
              <a:rPr lang="en-US" smtClean="0"/>
              <a:t>5/22/2020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928668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54583E-9487-43FA-BCC6-33C522643980}" type="datetime1">
              <a:rPr lang="en-US" smtClean="0"/>
              <a:t>5/22/2020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42833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B7B9944-194A-4DE9-99AD-8354553435C7}" type="datetime1">
              <a:rPr lang="en-US" smtClean="0"/>
              <a:t>5/22/2020</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874706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5AB2B81-E3E8-44AC-A48C-778285CA649C}" type="datetime1">
              <a:rPr lang="en-US" smtClean="0"/>
              <a:t>5/22/2020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190443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92BD4A4-4AE1-40FE-BCE1-03C6822B0F24}" type="datetime1">
              <a:rPr lang="en-US" smtClean="0"/>
              <a:t>5/22/2020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424692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5752105-EAFD-42ED-A35E-26F7589388B2}" type="datetime1">
              <a:rPr lang="en-US" smtClean="0"/>
              <a:t>5/22/2020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852880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DABFEE7-87F6-44FB-9566-635EF21443B4}"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342009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07FE4FC-E9F1-4767-A70A-757E45FDF42C}" type="datetime1">
              <a:rPr lang="en-US" smtClean="0"/>
              <a:t>5/22/2020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1305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735F9EF-D4F5-4183-B856-30DF83BF3BE2}" type="datetime1">
              <a:rPr lang="en-US" smtClean="0"/>
              <a:t>5/22/2020</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00617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155AC368-B3B4-43FB-A6BA-BB8BC460AAE6}" type="datetime1">
              <a:rPr lang="en-US" smtClean="0"/>
              <a:t>5/22/2020</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39814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1C5CE21-8F89-4328-99A6-474B9CE44F36}" type="datetime1">
              <a:rPr lang="en-US" smtClean="0"/>
              <a:t>5/22/2020</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395384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1F7A61D-E44A-4EAE-94EA-79F277319D19}" type="datetime1">
              <a:rPr lang="en-US" smtClean="0"/>
              <a:t>5/22/2020</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00957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81F8946-5331-4234-AF4E-2F89BD166284}" type="datetime1">
              <a:rPr lang="en-US" smtClean="0"/>
              <a:t>5/22/2020</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13663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22231-F8D9-427E-A6B8-DC4509063DFA}" type="datetime1">
              <a:rPr lang="en-US" smtClean="0"/>
              <a:t>5/22/2020</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DB810-160D-40BD-8B69-4CAF0966AC55}" type="slidenum">
              <a:rPr lang="tr-TR" smtClean="0"/>
              <a:t>‹#›</a:t>
            </a:fld>
            <a:endParaRPr lang="tr-TR"/>
          </a:p>
        </p:txBody>
      </p:sp>
    </p:spTree>
    <p:extLst>
      <p:ext uri="{BB962C8B-B14F-4D97-AF65-F5344CB8AC3E}">
        <p14:creationId xmlns:p14="http://schemas.microsoft.com/office/powerpoint/2010/main" val="276347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972430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6E15D7D4-FB61-4BD8-B677-4520303304B7}" type="datetime1">
              <a:rPr lang="en-US" smtClean="0"/>
              <a:t>5/22/2020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0D150273-F455-7D4F-8782-207C52466607}" type="slidenum">
              <a:rPr lang="en-US" smtClean="0"/>
              <a:pPr/>
              <a:t>‹#›</a:t>
            </a:fld>
            <a:endParaRPr lang="en-US"/>
          </a:p>
        </p:txBody>
      </p:sp>
      <p:pic>
        <p:nvPicPr>
          <p:cNvPr id="7" name="Picture 6" descr="Cover.jpg"/>
          <p:cNvPicPr>
            <a:picLocks noChangeAspect="1"/>
          </p:cNvPicPr>
          <p:nvPr/>
        </p:nvPicPr>
        <p:blipFill>
          <a:blip r:embed="rId13"/>
          <a:stretch>
            <a:fillRect/>
          </a:stretch>
        </p:blipFill>
        <p:spPr>
          <a:xfrm>
            <a:off x="10333910" y="287213"/>
            <a:ext cx="1231727" cy="1143000"/>
          </a:xfrm>
          <a:prstGeom prst="rect">
            <a:avLst/>
          </a:prstGeom>
        </p:spPr>
      </p:pic>
      <p:cxnSp>
        <p:nvCxnSpPr>
          <p:cNvPr id="9" name="Straight Connector 8"/>
          <p:cNvCxnSpPr/>
          <p:nvPr/>
        </p:nvCxnSpPr>
        <p:spPr>
          <a:xfrm>
            <a:off x="609601" y="1419226"/>
            <a:ext cx="9741073"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74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1DA576E-3D62-4B4F-857E-328BF8E17A0A}" type="datetime1">
              <a:rPr lang="en-US" altLang="tr-TR" smtClean="0"/>
              <a:t>5/22/2020</a:t>
            </a:fld>
            <a:endParaRPr lang="en-US" altLang="tr-T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tr-T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2B8BDB-E8FB-4093-B834-C4E34E85D520}" type="slidenum">
              <a:rPr lang="en-US" altLang="tr-TR"/>
              <a:pPr/>
              <a:t>‹#›</a:t>
            </a:fld>
            <a:endParaRPr lang="en-US" altLang="tr-TR"/>
          </a:p>
        </p:txBody>
      </p:sp>
    </p:spTree>
    <p:extLst>
      <p:ext uri="{BB962C8B-B14F-4D97-AF65-F5344CB8AC3E}">
        <p14:creationId xmlns:p14="http://schemas.microsoft.com/office/powerpoint/2010/main" val="1945908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972430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847E91FC-C6F3-4003-95BD-F1E18B4ECF8E}" type="datetime1">
              <a:rPr lang="en-US" smtClean="0"/>
              <a:t>5/22/2020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0D150273-F455-7D4F-8782-207C52466607}" type="slidenum">
              <a:rPr lang="en-US" smtClean="0"/>
              <a:pPr/>
              <a:t>‹#›</a:t>
            </a:fld>
            <a:endParaRPr lang="en-US"/>
          </a:p>
        </p:txBody>
      </p:sp>
      <p:pic>
        <p:nvPicPr>
          <p:cNvPr id="7" name="Picture 6" descr="Cover.jpg"/>
          <p:cNvPicPr>
            <a:picLocks noChangeAspect="1"/>
          </p:cNvPicPr>
          <p:nvPr/>
        </p:nvPicPr>
        <p:blipFill>
          <a:blip r:embed="rId13"/>
          <a:stretch>
            <a:fillRect/>
          </a:stretch>
        </p:blipFill>
        <p:spPr>
          <a:xfrm>
            <a:off x="10333910" y="287213"/>
            <a:ext cx="1231727" cy="1143000"/>
          </a:xfrm>
          <a:prstGeom prst="rect">
            <a:avLst/>
          </a:prstGeom>
        </p:spPr>
      </p:pic>
      <p:cxnSp>
        <p:nvCxnSpPr>
          <p:cNvPr id="9" name="Straight Connector 8"/>
          <p:cNvCxnSpPr/>
          <p:nvPr/>
        </p:nvCxnSpPr>
        <p:spPr>
          <a:xfrm>
            <a:off x="609601" y="1419226"/>
            <a:ext cx="9741073"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849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oftstarsystems.com/overview.htm" TargetMode="Externa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5.vml"/><Relationship Id="rId4" Type="http://schemas.openxmlformats.org/officeDocument/2006/relationships/image" Target="../media/image63.png"/></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6.vml"/><Relationship Id="rId4" Type="http://schemas.openxmlformats.org/officeDocument/2006/relationships/image" Target="../media/image65.png"/></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7.vml"/><Relationship Id="rId4" Type="http://schemas.openxmlformats.org/officeDocument/2006/relationships/image" Target="../media/image66.png"/></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9.xml"/><Relationship Id="rId1" Type="http://schemas.openxmlformats.org/officeDocument/2006/relationships/vmlDrawing" Target="../drawings/vmlDrawing8.vml"/><Relationship Id="rId4" Type="http://schemas.openxmlformats.org/officeDocument/2006/relationships/image" Target="../media/image67.png"/></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9.xml"/><Relationship Id="rId1" Type="http://schemas.openxmlformats.org/officeDocument/2006/relationships/vmlDrawing" Target="../drawings/vmlDrawing9.vml"/><Relationship Id="rId4" Type="http://schemas.openxmlformats.org/officeDocument/2006/relationships/image" Target="../media/image69.png"/></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9.xml"/><Relationship Id="rId1" Type="http://schemas.openxmlformats.org/officeDocument/2006/relationships/vmlDrawing" Target="../drawings/vmlDrawing10.vml"/><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9.xml"/><Relationship Id="rId1" Type="http://schemas.openxmlformats.org/officeDocument/2006/relationships/vmlDrawing" Target="../drawings/vmlDrawing11.vml"/><Relationship Id="rId4" Type="http://schemas.openxmlformats.org/officeDocument/2006/relationships/image" Target="../media/image71.pn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9.xml"/><Relationship Id="rId1" Type="http://schemas.openxmlformats.org/officeDocument/2006/relationships/vmlDrawing" Target="../drawings/vmlDrawing12.vml"/><Relationship Id="rId4" Type="http://schemas.openxmlformats.org/officeDocument/2006/relationships/image" Target="../media/image72.png"/></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9.xml"/><Relationship Id="rId1" Type="http://schemas.openxmlformats.org/officeDocument/2006/relationships/vmlDrawing" Target="../drawings/vmlDrawing13.vml"/><Relationship Id="rId5" Type="http://schemas.openxmlformats.org/officeDocument/2006/relationships/image" Target="../media/image74.png"/><Relationship Id="rId4" Type="http://schemas.openxmlformats.org/officeDocument/2006/relationships/image" Target="../media/image73.png"/></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9.xml"/><Relationship Id="rId1" Type="http://schemas.openxmlformats.org/officeDocument/2006/relationships/vmlDrawing" Target="../drawings/vmlDrawing14.vml"/><Relationship Id="rId4" Type="http://schemas.openxmlformats.org/officeDocument/2006/relationships/image" Target="../media/image75.png"/></Relationships>
</file>

<file path=ppt/slides/_rels/slide11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9.xml"/><Relationship Id="rId1" Type="http://schemas.openxmlformats.org/officeDocument/2006/relationships/vmlDrawing" Target="../drawings/vmlDrawing15.vml"/><Relationship Id="rId4" Type="http://schemas.openxmlformats.org/officeDocument/2006/relationships/image" Target="../media/image77.png"/></Relationships>
</file>

<file path=ppt/slides/_rels/slide1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9.xml"/><Relationship Id="rId1" Type="http://schemas.openxmlformats.org/officeDocument/2006/relationships/vmlDrawing" Target="../drawings/vmlDrawing16.vml"/><Relationship Id="rId4" Type="http://schemas.openxmlformats.org/officeDocument/2006/relationships/image" Target="../media/image79.png"/></Relationships>
</file>

<file path=ppt/slides/_rels/slide1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9.xml"/><Relationship Id="rId1" Type="http://schemas.openxmlformats.org/officeDocument/2006/relationships/vmlDrawing" Target="../drawings/vmlDrawing17.vml"/><Relationship Id="rId4" Type="http://schemas.openxmlformats.org/officeDocument/2006/relationships/image" Target="../media/image8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52.emf"/><Relationship Id="rId5" Type="http://schemas.openxmlformats.org/officeDocument/2006/relationships/oleObject" Target="../embeddings/oleObject2.bin"/><Relationship Id="rId4" Type="http://schemas.openxmlformats.org/officeDocument/2006/relationships/image" Target="../media/image51.emf"/></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55.png"/><Relationship Id="rId4" Type="http://schemas.openxmlformats.org/officeDocument/2006/relationships/oleObject" Target="../embeddings/oleObject3.bin"/></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image" Target="../media/image56.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9.xml"/><Relationship Id="rId1" Type="http://schemas.openxmlformats.org/officeDocument/2006/relationships/vmlDrawing" Target="../drawings/vmlDrawing4.vml"/><Relationship Id="rId5" Type="http://schemas.openxmlformats.org/officeDocument/2006/relationships/image" Target="../media/image57.png"/><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26253" y="2236314"/>
            <a:ext cx="10515600" cy="1325563"/>
          </a:xfrm>
        </p:spPr>
        <p:txBody>
          <a:bodyPr>
            <a:noAutofit/>
          </a:bodyPr>
          <a:lstStyle/>
          <a:p>
            <a:pPr algn="ctr"/>
            <a:r>
              <a:rPr lang="tr-TR" sz="6000" b="1" dirty="0"/>
              <a:t>TOPIC-5</a:t>
            </a:r>
            <a:br>
              <a:rPr lang="tr-TR" sz="6000" b="1" dirty="0"/>
            </a:br>
            <a:r>
              <a:rPr lang="tr-TR" sz="6000" b="1" dirty="0"/>
              <a:t>SOFTWARE PROJECT PLANNING</a:t>
            </a:r>
          </a:p>
        </p:txBody>
      </p:sp>
      <p:sp>
        <p:nvSpPr>
          <p:cNvPr id="3" name="Slide Number Placeholder 2"/>
          <p:cNvSpPr>
            <a:spLocks noGrp="1"/>
          </p:cNvSpPr>
          <p:nvPr>
            <p:ph type="sldNum" sz="quarter" idx="12"/>
          </p:nvPr>
        </p:nvSpPr>
        <p:spPr/>
        <p:txBody>
          <a:bodyPr/>
          <a:lstStyle/>
          <a:p>
            <a:fld id="{1A0DB810-160D-40BD-8B69-4CAF0966AC55}" type="slidenum">
              <a:rPr lang="tr-TR" smtClean="0"/>
              <a:t>1</a:t>
            </a:fld>
            <a:endParaRPr lang="tr-TR"/>
          </a:p>
        </p:txBody>
      </p:sp>
    </p:spTree>
    <p:extLst>
      <p:ext uri="{BB962C8B-B14F-4D97-AF65-F5344CB8AC3E}">
        <p14:creationId xmlns:p14="http://schemas.microsoft.com/office/powerpoint/2010/main" val="60813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a:t>
            </a:r>
          </a:p>
        </p:txBody>
      </p:sp>
      <p:sp>
        <p:nvSpPr>
          <p:cNvPr id="4" name="İçerik Yer Tutucusu 2"/>
          <p:cNvSpPr>
            <a:spLocks noGrp="1"/>
          </p:cNvSpPr>
          <p:nvPr>
            <p:ph idx="1"/>
          </p:nvPr>
        </p:nvSpPr>
        <p:spPr>
          <a:xfrm>
            <a:off x="1981200" y="3257551"/>
            <a:ext cx="8229600" cy="2868613"/>
          </a:xfrm>
        </p:spPr>
        <p:txBody>
          <a:bodyPr/>
          <a:lstStyle/>
          <a:p>
            <a:pPr algn="just"/>
            <a:r>
              <a:rPr lang="tr-TR" dirty="0">
                <a:hlinkClick r:id="rId2"/>
              </a:rPr>
              <a:t>http://www.softstarsystems.com/overview.htm</a:t>
            </a:r>
            <a:endParaRPr lang="tr-TR" dirty="0"/>
          </a:p>
          <a:p>
            <a:pPr algn="just"/>
            <a:r>
              <a:rPr lang="en-US" i="1" dirty="0"/>
              <a:t>Copyright © 1986-2015 </a:t>
            </a:r>
            <a:r>
              <a:rPr lang="en-US" i="1" dirty="0" err="1"/>
              <a:t>Softstar</a:t>
            </a:r>
            <a:r>
              <a:rPr lang="en-US" i="1" dirty="0"/>
              <a:t> Systems.  All rights reserved.  </a:t>
            </a:r>
            <a:r>
              <a:rPr lang="en-US" i="1" dirty="0" err="1"/>
              <a:t>SystemStar</a:t>
            </a:r>
            <a:r>
              <a:rPr lang="en-US" i="1" dirty="0"/>
              <a:t>®, Costar™, and Calico™ are trademarks of </a:t>
            </a:r>
            <a:r>
              <a:rPr lang="en-US" i="1" dirty="0" err="1"/>
              <a:t>Softstar</a:t>
            </a:r>
            <a:r>
              <a:rPr lang="en-US" i="1" dirty="0"/>
              <a:t> Systems. </a:t>
            </a:r>
            <a:endParaRPr lang="tr-TR" dirty="0"/>
          </a:p>
        </p:txBody>
      </p:sp>
      <p:sp>
        <p:nvSpPr>
          <p:cNvPr id="5" name="Unvan 1"/>
          <p:cNvSpPr txBox="1">
            <a:spLocks/>
          </p:cNvSpPr>
          <p:nvPr/>
        </p:nvSpPr>
        <p:spPr bwMode="auto">
          <a:xfrm>
            <a:off x="1981200" y="1419226"/>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a:lstStyle>
          <a:p>
            <a:r>
              <a:rPr lang="tr-TR"/>
              <a:t>Reading Overview of COCOMO</a:t>
            </a:r>
            <a:endParaRPr lang="tr-TR" dirty="0"/>
          </a:p>
        </p:txBody>
      </p:sp>
      <p:sp>
        <p:nvSpPr>
          <p:cNvPr id="3" name="Slide Number Placeholder 2"/>
          <p:cNvSpPr>
            <a:spLocks noGrp="1"/>
          </p:cNvSpPr>
          <p:nvPr>
            <p:ph type="sldNum" sz="quarter" idx="12"/>
          </p:nvPr>
        </p:nvSpPr>
        <p:spPr/>
        <p:txBody>
          <a:bodyPr/>
          <a:lstStyle/>
          <a:p>
            <a:fld id="{0D150273-F455-7D4F-8782-207C52466607}" type="slidenum">
              <a:rPr lang="en-US" smtClean="0"/>
              <a:pPr/>
              <a:t>10</a:t>
            </a:fld>
            <a:endParaRPr lang="en-US"/>
          </a:p>
        </p:txBody>
      </p:sp>
    </p:spTree>
    <p:extLst>
      <p:ext uri="{BB962C8B-B14F-4D97-AF65-F5344CB8AC3E}">
        <p14:creationId xmlns:p14="http://schemas.microsoft.com/office/powerpoint/2010/main" val="1815894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1524000" y="228600"/>
          <a:ext cx="9144000" cy="5854700"/>
        </p:xfrm>
        <a:graphic>
          <a:graphicData uri="http://schemas.openxmlformats.org/presentationml/2006/ole">
            <mc:AlternateContent xmlns:mc="http://schemas.openxmlformats.org/markup-compatibility/2006">
              <mc:Choice xmlns:v="urn:schemas-microsoft-com:vml" Requires="v">
                <p:oleObj spid="_x0000_s5158" name="Bitmap Image" r:id="rId3" imgW="7171429" imgH="4590476" progId="Paint.Picture">
                  <p:embed/>
                </p:oleObj>
              </mc:Choice>
              <mc:Fallback>
                <p:oleObj name="Bitmap Image" r:id="rId3" imgW="7171429" imgH="4590476" progId="Paint.Picture">
                  <p:embed/>
                  <p:pic>
                    <p:nvPicPr>
                      <p:cNvPr id="716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9144000"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Text Box 4"/>
          <p:cNvSpPr txBox="1">
            <a:spLocks noChangeArrowheads="1"/>
          </p:cNvSpPr>
          <p:nvPr/>
        </p:nvSpPr>
        <p:spPr bwMode="auto">
          <a:xfrm>
            <a:off x="2133600" y="3505201"/>
            <a:ext cx="81534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To answer that question we need to click on the above menu choices Parameters</a:t>
            </a:r>
            <a:r>
              <a:rPr lang="en-US" altLang="tr-TR" sz="2400">
                <a:solidFill>
                  <a:srgbClr val="000000"/>
                </a:solidFill>
                <a:latin typeface="Times New Roman" panose="02020603050405020304" pitchFamily="18" charset="0"/>
                <a:sym typeface="Wingdings" panose="05000000000000000000" pitchFamily="2" charset="2"/>
              </a:rPr>
              <a:t>Post ArchitectureProduct.</a:t>
            </a:r>
            <a:endParaRPr lang="en-US" altLang="tr-TR" sz="2400">
              <a:solidFill>
                <a:srgbClr val="000000"/>
              </a:solidFill>
              <a:latin typeface="Times New Roman" panose="02020603050405020304" pitchFamily="18" charset="0"/>
            </a:endParaRP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Note: There are other parameter menus just like the Post-Arch / Product choices. You can see a list of those above. You can adjust Function Point weights, EAF factors for Early Architecture, Scale Factors, the number of hours in a Person Month, etc.</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100</a:t>
            </a:fld>
            <a:endParaRPr lang="en-US" altLang="tr-TR"/>
          </a:p>
        </p:txBody>
      </p:sp>
    </p:spTree>
    <p:extLst>
      <p:ext uri="{BB962C8B-B14F-4D97-AF65-F5344CB8AC3E}">
        <p14:creationId xmlns:p14="http://schemas.microsoft.com/office/powerpoint/2010/main" val="35350044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1"/>
            <a:ext cx="777240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 Box 3"/>
          <p:cNvSpPr txBox="1">
            <a:spLocks noChangeArrowheads="1"/>
          </p:cNvSpPr>
          <p:nvPr/>
        </p:nvSpPr>
        <p:spPr bwMode="auto">
          <a:xfrm>
            <a:off x="2057400" y="4902201"/>
            <a:ext cx="8153400" cy="15906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This is where you set the </a:t>
            </a:r>
            <a:r>
              <a:rPr lang="en-US" altLang="tr-TR" sz="2400" i="1">
                <a:solidFill>
                  <a:srgbClr val="000000"/>
                </a:solidFill>
                <a:latin typeface="Times New Roman" panose="02020603050405020304" pitchFamily="18" charset="0"/>
              </a:rPr>
              <a:t>quantitative</a:t>
            </a:r>
            <a:r>
              <a:rPr lang="en-US" altLang="tr-TR" sz="2400">
                <a:solidFill>
                  <a:srgbClr val="000000"/>
                </a:solidFill>
                <a:latin typeface="Times New Roman" panose="02020603050405020304" pitchFamily="18" charset="0"/>
              </a:rPr>
              <a:t> measures associated with your </a:t>
            </a:r>
            <a:r>
              <a:rPr lang="en-US" altLang="tr-TR" sz="2400" i="1">
                <a:solidFill>
                  <a:srgbClr val="000000"/>
                </a:solidFill>
                <a:latin typeface="Times New Roman" panose="02020603050405020304" pitchFamily="18" charset="0"/>
              </a:rPr>
              <a:t>qualitative</a:t>
            </a:r>
            <a:r>
              <a:rPr lang="en-US" altLang="tr-TR" sz="2400">
                <a:solidFill>
                  <a:srgbClr val="000000"/>
                </a:solidFill>
                <a:latin typeface="Times New Roman" panose="02020603050405020304" pitchFamily="18" charset="0"/>
              </a:rPr>
              <a:t> choices. This is how you calibrate Cocomo II to fit your environment. You can also save your calibrations as a separate loadable module.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101</a:t>
            </a:fld>
            <a:endParaRPr lang="en-US" altLang="tr-TR"/>
          </a:p>
        </p:txBody>
      </p:sp>
    </p:spTree>
    <p:extLst>
      <p:ext uri="{BB962C8B-B14F-4D97-AF65-F5344CB8AC3E}">
        <p14:creationId xmlns:p14="http://schemas.microsoft.com/office/powerpoint/2010/main" val="4049483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743200" y="609600"/>
            <a:ext cx="64008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“Very High”, “Very Low”, etc are ok, but what are the details behind them? To get this answer, you actually have to visit the Model Manual, which is a weakness in Cocomo II. So for RELY, here is what the Model Manual says:</a:t>
            </a:r>
          </a:p>
        </p:txBody>
      </p:sp>
      <p:graphicFrame>
        <p:nvGraphicFramePr>
          <p:cNvPr id="73731" name="Object 3"/>
          <p:cNvGraphicFramePr>
            <a:graphicFrameLocks noChangeAspect="1"/>
          </p:cNvGraphicFramePr>
          <p:nvPr/>
        </p:nvGraphicFramePr>
        <p:xfrm>
          <a:off x="1676400" y="2667000"/>
          <a:ext cx="8686800" cy="1614488"/>
        </p:xfrm>
        <a:graphic>
          <a:graphicData uri="http://schemas.openxmlformats.org/presentationml/2006/ole">
            <mc:AlternateContent xmlns:mc="http://schemas.openxmlformats.org/markup-compatibility/2006">
              <mc:Choice xmlns:v="urn:schemas-microsoft-com:vml" Requires="v">
                <p:oleObj spid="_x0000_s6182" name="Bitmap Image" r:id="rId3" imgW="5638095" imgH="1047619" progId="Paint.Picture">
                  <p:embed/>
                </p:oleObj>
              </mc:Choice>
              <mc:Fallback>
                <p:oleObj name="Bitmap Image" r:id="rId3" imgW="5638095" imgH="1047619" progId="Paint.Picture">
                  <p:embed/>
                  <p:pic>
                    <p:nvPicPr>
                      <p:cNvPr id="737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868680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2" name="Text Box 4"/>
          <p:cNvSpPr txBox="1">
            <a:spLocks noChangeArrowheads="1"/>
          </p:cNvSpPr>
          <p:nvPr/>
        </p:nvSpPr>
        <p:spPr bwMode="auto">
          <a:xfrm>
            <a:off x="2743200" y="4343401"/>
            <a:ext cx="6400800" cy="15906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So selecting “Very High” really meant “Risk to human life” and, through the Parameters</a:t>
            </a:r>
            <a:r>
              <a:rPr lang="en-US" altLang="tr-TR" sz="2400">
                <a:solidFill>
                  <a:srgbClr val="000000"/>
                </a:solidFill>
                <a:latin typeface="Times New Roman" panose="02020603050405020304" pitchFamily="18" charset="0"/>
                <a:sym typeface="Wingdings" panose="05000000000000000000" pitchFamily="2" charset="2"/>
              </a:rPr>
              <a:t>Post ArchitectureProduct menu choice for RELY changed the EAF contribution by a factor of 1.26.</a:t>
            </a:r>
            <a:endParaRPr lang="en-US" alt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102</a:t>
            </a:fld>
            <a:endParaRPr lang="en-US" altLang="tr-TR"/>
          </a:p>
        </p:txBody>
      </p:sp>
    </p:spTree>
    <p:extLst>
      <p:ext uri="{BB962C8B-B14F-4D97-AF65-F5344CB8AC3E}">
        <p14:creationId xmlns:p14="http://schemas.microsoft.com/office/powerpoint/2010/main" val="38209960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74755"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74756"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57"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58" name="Text Box 6"/>
          <p:cNvSpPr txBox="1">
            <a:spLocks noChangeArrowheads="1"/>
          </p:cNvSpPr>
          <p:nvPr/>
        </p:nvSpPr>
        <p:spPr bwMode="auto">
          <a:xfrm>
            <a:off x="1981200" y="5029200"/>
            <a:ext cx="8077200" cy="13985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CC00"/>
                </a:solidFill>
                <a:latin typeface="Times New Roman" panose="02020603050405020304" pitchFamily="18" charset="0"/>
              </a:rPr>
              <a:t>When we adjust the Effort Adjustment Factors, we are impacing the part of the Effort equation in green above…</a:t>
            </a:r>
          </a:p>
          <a:p>
            <a:pPr fontAlgn="base">
              <a:spcBef>
                <a:spcPct val="50000"/>
              </a:spcBef>
              <a:spcAft>
                <a:spcPct val="0"/>
              </a:spcAft>
              <a:defRPr/>
            </a:pPr>
            <a:r>
              <a:rPr lang="en-US" altLang="tr-TR" sz="2400">
                <a:solidFill>
                  <a:srgbClr val="000000"/>
                </a:solidFill>
                <a:latin typeface="Times New Roman" panose="02020603050405020304" pitchFamily="18" charset="0"/>
              </a:rPr>
              <a:t>Lastly in the Effort equation is the Scale Factors.</a:t>
            </a:r>
          </a:p>
        </p:txBody>
      </p:sp>
      <p:sp>
        <p:nvSpPr>
          <p:cNvPr id="74759" name="Rectangle 7"/>
          <p:cNvSpPr>
            <a:spLocks noChangeArrowheads="1"/>
          </p:cNvSpPr>
          <p:nvPr/>
        </p:nvSpPr>
        <p:spPr bwMode="auto">
          <a:xfrm>
            <a:off x="3733800" y="3352800"/>
            <a:ext cx="6019800" cy="838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60" name="Rectangle 8"/>
          <p:cNvSpPr>
            <a:spLocks noChangeArrowheads="1"/>
          </p:cNvSpPr>
          <p:nvPr/>
        </p:nvSpPr>
        <p:spPr bwMode="auto">
          <a:xfrm>
            <a:off x="7848600" y="2057400"/>
            <a:ext cx="1676400" cy="1143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61" name="Rectangle 9"/>
          <p:cNvSpPr>
            <a:spLocks noChangeArrowheads="1"/>
          </p:cNvSpPr>
          <p:nvPr/>
        </p:nvSpPr>
        <p:spPr bwMode="auto">
          <a:xfrm>
            <a:off x="2590800" y="2133600"/>
            <a:ext cx="1066800" cy="9906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103</a:t>
            </a:fld>
            <a:endParaRPr lang="en-US" altLang="tr-TR"/>
          </a:p>
        </p:txBody>
      </p:sp>
    </p:spTree>
    <p:extLst>
      <p:ext uri="{BB962C8B-B14F-4D97-AF65-F5344CB8AC3E}">
        <p14:creationId xmlns:p14="http://schemas.microsoft.com/office/powerpoint/2010/main" val="14425830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524000" y="0"/>
          <a:ext cx="9144000" cy="5842000"/>
        </p:xfrm>
        <a:graphic>
          <a:graphicData uri="http://schemas.openxmlformats.org/presentationml/2006/ole">
            <mc:AlternateContent xmlns:mc="http://schemas.openxmlformats.org/markup-compatibility/2006">
              <mc:Choice xmlns:v="urn:schemas-microsoft-com:vml" Requires="v">
                <p:oleObj spid="_x0000_s7206" name="Bitmap Image" r:id="rId3" imgW="7171429" imgH="4580952" progId="Paint.Picture">
                  <p:embed/>
                </p:oleObj>
              </mc:Choice>
              <mc:Fallback>
                <p:oleObj name="Bitmap Image" r:id="rId3" imgW="7171429" imgH="4580952" progId="Paint.Picture">
                  <p:embed/>
                  <p:pic>
                    <p:nvPicPr>
                      <p:cNvPr id="757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9" name="Text Box 3"/>
          <p:cNvSpPr txBox="1">
            <a:spLocks noChangeArrowheads="1"/>
          </p:cNvSpPr>
          <p:nvPr/>
        </p:nvSpPr>
        <p:spPr bwMode="auto">
          <a:xfrm>
            <a:off x="2057400" y="4537075"/>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If we go back to the main screen and click on Scale Factor, we see the above Popup screen. </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buFontTx/>
              <a:buChar char="•"/>
              <a:defRPr/>
            </a:pPr>
            <a:r>
              <a:rPr lang="en-US" altLang="tr-TR" sz="2400" i="1" u="sng">
                <a:solidFill>
                  <a:srgbClr val="000000"/>
                </a:solidFill>
                <a:latin typeface="Times New Roman" panose="02020603050405020304" pitchFamily="18" charset="0"/>
              </a:rPr>
              <a:t>Important Note: Scale Factor and Schedule are Project-wide, not module specific!!!</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104</a:t>
            </a:fld>
            <a:endParaRPr lang="en-US" altLang="tr-TR"/>
          </a:p>
        </p:txBody>
      </p:sp>
    </p:spTree>
    <p:extLst>
      <p:ext uri="{BB962C8B-B14F-4D97-AF65-F5344CB8AC3E}">
        <p14:creationId xmlns:p14="http://schemas.microsoft.com/office/powerpoint/2010/main" val="29840552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6803" name="Object 3"/>
          <p:cNvGraphicFramePr>
            <a:graphicFrameLocks noChangeAspect="1"/>
          </p:cNvGraphicFramePr>
          <p:nvPr/>
        </p:nvGraphicFramePr>
        <p:xfrm>
          <a:off x="1676400" y="228601"/>
          <a:ext cx="8991600" cy="5757863"/>
        </p:xfrm>
        <a:graphic>
          <a:graphicData uri="http://schemas.openxmlformats.org/presentationml/2006/ole">
            <mc:AlternateContent xmlns:mc="http://schemas.openxmlformats.org/markup-compatibility/2006">
              <mc:Choice xmlns:v="urn:schemas-microsoft-com:vml" Requires="v">
                <p:oleObj spid="_x0000_s8230" name="Bitmap Image" r:id="rId3" imgW="7182853" imgH="4600000" progId="Paint.Picture">
                  <p:embed/>
                </p:oleObj>
              </mc:Choice>
              <mc:Fallback>
                <p:oleObj name="Bitmap Image" r:id="rId3" imgW="7182853" imgH="4600000" progId="Paint.Picture">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1"/>
                        <a:ext cx="8991600" cy="57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4" name="Text Box 4"/>
          <p:cNvSpPr txBox="1">
            <a:spLocks noChangeArrowheads="1"/>
          </p:cNvSpPr>
          <p:nvPr/>
        </p:nvSpPr>
        <p:spPr bwMode="auto">
          <a:xfrm>
            <a:off x="2057400" y="5486401"/>
            <a:ext cx="81534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Change Precedentedness to VHI. Notice that the number to the right of the button changes to 1.24. Click OK.</a:t>
            </a:r>
            <a:endParaRPr lang="en-US" altLang="tr-TR" sz="2400" i="1" u="sng">
              <a:solidFill>
                <a:srgbClr val="000000"/>
              </a:solidFill>
              <a:latin typeface="Times New Roman" panose="02020603050405020304" pitchFamily="18" charset="0"/>
            </a:endParaRPr>
          </a:p>
        </p:txBody>
      </p:sp>
      <p:sp>
        <p:nvSpPr>
          <p:cNvPr id="76805" name="Oval 5"/>
          <p:cNvSpPr>
            <a:spLocks noChangeArrowheads="1"/>
          </p:cNvSpPr>
          <p:nvPr/>
        </p:nvSpPr>
        <p:spPr bwMode="auto">
          <a:xfrm>
            <a:off x="6553200" y="1905000"/>
            <a:ext cx="1371600" cy="533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105</a:t>
            </a:fld>
            <a:endParaRPr lang="en-US" altLang="tr-TR"/>
          </a:p>
        </p:txBody>
      </p:sp>
    </p:spTree>
    <p:extLst>
      <p:ext uri="{BB962C8B-B14F-4D97-AF65-F5344CB8AC3E}">
        <p14:creationId xmlns:p14="http://schemas.microsoft.com/office/powerpoint/2010/main" val="4715228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7" name="AutoShape 3"/>
          <p:cNvSpPr>
            <a:spLocks noChangeArrowheads="1"/>
          </p:cNvSpPr>
          <p:nvPr/>
        </p:nvSpPr>
        <p:spPr bwMode="auto">
          <a:xfrm>
            <a:off x="6248400" y="2286000"/>
            <a:ext cx="41910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7828" name="Text Box 4"/>
          <p:cNvSpPr txBox="1">
            <a:spLocks noChangeArrowheads="1"/>
          </p:cNvSpPr>
          <p:nvPr/>
        </p:nvSpPr>
        <p:spPr bwMode="auto">
          <a:xfrm>
            <a:off x="1828800" y="3352800"/>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Notice that some of the costs have changed. In particular, they have gone </a:t>
            </a:r>
            <a:r>
              <a:rPr lang="en-US" altLang="tr-TR" sz="2400" i="1">
                <a:solidFill>
                  <a:srgbClr val="000000"/>
                </a:solidFill>
                <a:latin typeface="Times New Roman" panose="02020603050405020304" pitchFamily="18" charset="0"/>
              </a:rPr>
              <a:t>down</a:t>
            </a:r>
            <a:r>
              <a:rPr lang="en-US" altLang="tr-TR" sz="2400">
                <a:solidFill>
                  <a:srgbClr val="000000"/>
                </a:solidFill>
                <a:latin typeface="Times New Roman" panose="02020603050405020304" pitchFamily="18" charset="0"/>
              </a:rPr>
              <a:t>. By decreasing the exponent in the effort equation, we have decreased the effort expenditure required.</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Let’s see what area of the calculation we are talking about…</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106</a:t>
            </a:fld>
            <a:endParaRPr lang="en-US" altLang="tr-TR"/>
          </a:p>
        </p:txBody>
      </p:sp>
    </p:spTree>
    <p:extLst>
      <p:ext uri="{BB962C8B-B14F-4D97-AF65-F5344CB8AC3E}">
        <p14:creationId xmlns:p14="http://schemas.microsoft.com/office/powerpoint/2010/main" val="17452516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78851"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78852"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3"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4" name="Text Box 6"/>
          <p:cNvSpPr txBox="1">
            <a:spLocks noChangeArrowheads="1"/>
          </p:cNvSpPr>
          <p:nvPr/>
        </p:nvSpPr>
        <p:spPr bwMode="auto">
          <a:xfrm>
            <a:off x="1981200" y="5029200"/>
            <a:ext cx="8077200" cy="8509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So the Scale Factor portion of the Effort Equation is now highlighted in purple!</a:t>
            </a:r>
          </a:p>
        </p:txBody>
      </p:sp>
      <p:sp>
        <p:nvSpPr>
          <p:cNvPr id="78855" name="Rectangle 7"/>
          <p:cNvSpPr>
            <a:spLocks noChangeArrowheads="1"/>
          </p:cNvSpPr>
          <p:nvPr/>
        </p:nvSpPr>
        <p:spPr bwMode="auto">
          <a:xfrm>
            <a:off x="3733800" y="3352800"/>
            <a:ext cx="6019800" cy="838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6" name="Rectangle 8"/>
          <p:cNvSpPr>
            <a:spLocks noChangeArrowheads="1"/>
          </p:cNvSpPr>
          <p:nvPr/>
        </p:nvSpPr>
        <p:spPr bwMode="auto">
          <a:xfrm>
            <a:off x="7848600" y="2057400"/>
            <a:ext cx="1676400" cy="1143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7" name="Rectangle 9"/>
          <p:cNvSpPr>
            <a:spLocks noChangeArrowheads="1"/>
          </p:cNvSpPr>
          <p:nvPr/>
        </p:nvSpPr>
        <p:spPr bwMode="auto">
          <a:xfrm>
            <a:off x="2590800" y="2133600"/>
            <a:ext cx="1066800" cy="9906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8" name="Rectangle 10"/>
          <p:cNvSpPr>
            <a:spLocks noChangeArrowheads="1"/>
          </p:cNvSpPr>
          <p:nvPr/>
        </p:nvSpPr>
        <p:spPr bwMode="auto">
          <a:xfrm>
            <a:off x="5791200" y="1600200"/>
            <a:ext cx="1981200" cy="11430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9" name="Text Box 11"/>
          <p:cNvSpPr txBox="1">
            <a:spLocks noChangeArrowheads="1"/>
          </p:cNvSpPr>
          <p:nvPr/>
        </p:nvSpPr>
        <p:spPr bwMode="auto">
          <a:xfrm>
            <a:off x="8077201" y="1600200"/>
            <a:ext cx="2371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1400" b="1">
                <a:solidFill>
                  <a:srgbClr val="FF6699"/>
                </a:solidFill>
                <a:latin typeface="Times New Roman" panose="02020603050405020304" pitchFamily="18" charset="0"/>
              </a:rPr>
              <a:t>Note; this </a:t>
            </a:r>
            <a:r>
              <a:rPr lang="en-US" altLang="tr-TR" sz="1400" b="1" i="1">
                <a:solidFill>
                  <a:srgbClr val="FF6699"/>
                </a:solidFill>
                <a:latin typeface="Times New Roman" panose="02020603050405020304" pitchFamily="18" charset="0"/>
              </a:rPr>
              <a:t>IS</a:t>
            </a:r>
            <a:r>
              <a:rPr lang="en-US" altLang="tr-TR" sz="1400" b="1">
                <a:solidFill>
                  <a:srgbClr val="FF6699"/>
                </a:solidFill>
                <a:latin typeface="Times New Roman" panose="02020603050405020304" pitchFamily="18" charset="0"/>
              </a:rPr>
              <a:t> B shown below!</a:t>
            </a:r>
          </a:p>
        </p:txBody>
      </p:sp>
      <p:sp>
        <p:nvSpPr>
          <p:cNvPr id="78860" name="Line 12"/>
          <p:cNvSpPr>
            <a:spLocks noChangeShapeType="1"/>
          </p:cNvSpPr>
          <p:nvPr/>
        </p:nvSpPr>
        <p:spPr bwMode="auto">
          <a:xfrm flipH="1">
            <a:off x="7772400" y="17526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107</a:t>
            </a:fld>
            <a:endParaRPr lang="en-US" altLang="tr-TR"/>
          </a:p>
        </p:txBody>
      </p:sp>
    </p:spTree>
    <p:extLst>
      <p:ext uri="{BB962C8B-B14F-4D97-AF65-F5344CB8AC3E}">
        <p14:creationId xmlns:p14="http://schemas.microsoft.com/office/powerpoint/2010/main" val="17949534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23" name="Object 3"/>
          <p:cNvGraphicFramePr>
            <a:graphicFrameLocks noChangeAspect="1"/>
          </p:cNvGraphicFramePr>
          <p:nvPr/>
        </p:nvGraphicFramePr>
        <p:xfrm>
          <a:off x="1524000" y="0"/>
          <a:ext cx="9144000" cy="5829300"/>
        </p:xfrm>
        <a:graphic>
          <a:graphicData uri="http://schemas.openxmlformats.org/presentationml/2006/ole">
            <mc:AlternateContent xmlns:mc="http://schemas.openxmlformats.org/markup-compatibility/2006">
              <mc:Choice xmlns:v="urn:schemas-microsoft-com:vml" Requires="v">
                <p:oleObj spid="_x0000_s9254" name="Bitmap Image" r:id="rId3" imgW="7201905" imgH="4590476" progId="Paint.Picture">
                  <p:embed/>
                </p:oleObj>
              </mc:Choice>
              <mc:Fallback>
                <p:oleObj name="Bitmap Image" r:id="rId3" imgW="7201905" imgH="4590476" progId="Paint.Picture">
                  <p:embed/>
                  <p:pic>
                    <p:nvPicPr>
                      <p:cNvPr id="819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2" name="Text Box 2"/>
          <p:cNvSpPr txBox="1">
            <a:spLocks noChangeArrowheads="1"/>
          </p:cNvSpPr>
          <p:nvPr/>
        </p:nvSpPr>
        <p:spPr bwMode="auto">
          <a:xfrm>
            <a:off x="1752600" y="4343400"/>
            <a:ext cx="84582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Again, what does “VHI” mean </a:t>
            </a:r>
            <a:r>
              <a:rPr lang="en-US" altLang="tr-TR" sz="2400" i="1">
                <a:solidFill>
                  <a:srgbClr val="000000"/>
                </a:solidFill>
                <a:latin typeface="Times New Roman" panose="02020603050405020304" pitchFamily="18" charset="0"/>
              </a:rPr>
              <a:t>quantitatively</a:t>
            </a:r>
            <a:r>
              <a:rPr lang="en-US" altLang="tr-TR" sz="2400">
                <a:solidFill>
                  <a:srgbClr val="000000"/>
                </a:solidFill>
                <a:latin typeface="Times New Roman" panose="02020603050405020304" pitchFamily="18" charset="0"/>
              </a:rPr>
              <a:t> for “Precedentedness”, and what are the details? </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From Parameters</a:t>
            </a:r>
            <a:r>
              <a:rPr lang="en-US" altLang="tr-TR" sz="2400">
                <a:solidFill>
                  <a:srgbClr val="000000"/>
                </a:solidFill>
                <a:latin typeface="Times New Roman" panose="02020603050405020304" pitchFamily="18" charset="0"/>
                <a:sym typeface="Wingdings" panose="05000000000000000000" pitchFamily="2" charset="2"/>
              </a:rPr>
              <a:t>Scale Factors, we can find the quantitative measures shown above in the pop-up…</a:t>
            </a:r>
            <a:endParaRPr lang="en-US" alt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108</a:t>
            </a:fld>
            <a:endParaRPr lang="en-US" altLang="tr-TR"/>
          </a:p>
        </p:txBody>
      </p:sp>
    </p:spTree>
    <p:extLst>
      <p:ext uri="{BB962C8B-B14F-4D97-AF65-F5344CB8AC3E}">
        <p14:creationId xmlns:p14="http://schemas.microsoft.com/office/powerpoint/2010/main" val="2193508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1752600" y="1828801"/>
          <a:ext cx="8610600" cy="2930525"/>
        </p:xfrm>
        <a:graphic>
          <a:graphicData uri="http://schemas.openxmlformats.org/presentationml/2006/ole">
            <mc:AlternateContent xmlns:mc="http://schemas.openxmlformats.org/markup-compatibility/2006">
              <mc:Choice xmlns:v="urn:schemas-microsoft-com:vml" Requires="v">
                <p:oleObj spid="_x0000_s10278" name="Bitmap Image" r:id="rId3" imgW="5544324" imgH="1886213" progId="Paint.Picture">
                  <p:embed/>
                </p:oleObj>
              </mc:Choice>
              <mc:Fallback>
                <p:oleObj name="Bitmap Image" r:id="rId3" imgW="5544324" imgH="1886213" progId="Paint.Picture">
                  <p:embed/>
                  <p:pic>
                    <p:nvPicPr>
                      <p:cNvPr id="829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828801"/>
                        <a:ext cx="86106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7" name="Text Box 3"/>
          <p:cNvSpPr txBox="1">
            <a:spLocks noChangeArrowheads="1"/>
          </p:cNvSpPr>
          <p:nvPr/>
        </p:nvSpPr>
        <p:spPr bwMode="auto">
          <a:xfrm>
            <a:off x="2819400" y="381000"/>
            <a:ext cx="6400800"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 and again, from the Model Manual some help on determining how to choose Very Low, Nominal, Very High, etc.</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109</a:t>
            </a:fld>
            <a:endParaRPr lang="en-US" altLang="tr-TR"/>
          </a:p>
        </p:txBody>
      </p:sp>
    </p:spTree>
    <p:extLst>
      <p:ext uri="{BB962C8B-B14F-4D97-AF65-F5344CB8AC3E}">
        <p14:creationId xmlns:p14="http://schemas.microsoft.com/office/powerpoint/2010/main" val="103013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MODEL</a:t>
            </a:r>
          </a:p>
        </p:txBody>
      </p:sp>
      <p:pic>
        <p:nvPicPr>
          <p:cNvPr id="4" name="Resim 3"/>
          <p:cNvPicPr>
            <a:picLocks noChangeAspect="1"/>
          </p:cNvPicPr>
          <p:nvPr/>
        </p:nvPicPr>
        <p:blipFill>
          <a:blip r:embed="rId2"/>
          <a:stretch>
            <a:fillRect/>
          </a:stretch>
        </p:blipFill>
        <p:spPr>
          <a:xfrm>
            <a:off x="2152651" y="1960829"/>
            <a:ext cx="7523583" cy="3854129"/>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11</a:t>
            </a:fld>
            <a:endParaRPr lang="en-US"/>
          </a:p>
        </p:txBody>
      </p:sp>
    </p:spTree>
    <p:extLst>
      <p:ext uri="{BB962C8B-B14F-4D97-AF65-F5344CB8AC3E}">
        <p14:creationId xmlns:p14="http://schemas.microsoft.com/office/powerpoint/2010/main" val="34018791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819400" y="304801"/>
            <a:ext cx="64008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Let’s talk about the SCED factor, which applies </a:t>
            </a:r>
            <a:r>
              <a:rPr lang="en-US" altLang="tr-TR" sz="2400" i="1">
                <a:solidFill>
                  <a:srgbClr val="000000"/>
                </a:solidFill>
                <a:latin typeface="Times New Roman" panose="02020603050405020304" pitchFamily="18" charset="0"/>
              </a:rPr>
              <a:t>project-wide.</a:t>
            </a:r>
            <a:r>
              <a:rPr lang="en-US" altLang="tr-TR" sz="2400">
                <a:solidFill>
                  <a:srgbClr val="000000"/>
                </a:solidFill>
                <a:latin typeface="Times New Roman" panose="02020603050405020304" pitchFamily="18" charset="0"/>
              </a:rPr>
              <a:t> The calculation for Schedule is:</a:t>
            </a:r>
          </a:p>
        </p:txBody>
      </p:sp>
      <p:graphicFrame>
        <p:nvGraphicFramePr>
          <p:cNvPr id="83971" name="Object 3"/>
          <p:cNvGraphicFramePr>
            <a:graphicFrameLocks noChangeAspect="1"/>
          </p:cNvGraphicFramePr>
          <p:nvPr/>
        </p:nvGraphicFramePr>
        <p:xfrm>
          <a:off x="2362200" y="1371601"/>
          <a:ext cx="7543800" cy="4945063"/>
        </p:xfrm>
        <a:graphic>
          <a:graphicData uri="http://schemas.openxmlformats.org/presentationml/2006/ole">
            <mc:AlternateContent xmlns:mc="http://schemas.openxmlformats.org/markup-compatibility/2006">
              <mc:Choice xmlns:v="urn:schemas-microsoft-com:vml" Requires="v">
                <p:oleObj spid="_x0000_s11302" name="Bitmap Image" r:id="rId3" imgW="4839375" imgH="3172268" progId="Paint.Picture">
                  <p:embed/>
                </p:oleObj>
              </mc:Choice>
              <mc:Fallback>
                <p:oleObj name="Bitmap Image" r:id="rId3" imgW="4839375" imgH="3172268" progId="Paint.Picture">
                  <p:embed/>
                  <p:pic>
                    <p:nvPicPr>
                      <p:cNvPr id="839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71601"/>
                        <a:ext cx="75438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2" name="AutoShape 4"/>
          <p:cNvSpPr>
            <a:spLocks noChangeArrowheads="1"/>
          </p:cNvSpPr>
          <p:nvPr/>
        </p:nvSpPr>
        <p:spPr bwMode="auto">
          <a:xfrm>
            <a:off x="3733800" y="5943600"/>
            <a:ext cx="57912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110</a:t>
            </a:fld>
            <a:endParaRPr lang="en-US" altLang="tr-TR"/>
          </a:p>
        </p:txBody>
      </p:sp>
    </p:spTree>
    <p:extLst>
      <p:ext uri="{BB962C8B-B14F-4D97-AF65-F5344CB8AC3E}">
        <p14:creationId xmlns:p14="http://schemas.microsoft.com/office/powerpoint/2010/main" val="13924465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1524000" y="152401"/>
          <a:ext cx="9144000" cy="5840413"/>
        </p:xfrm>
        <a:graphic>
          <a:graphicData uri="http://schemas.openxmlformats.org/presentationml/2006/ole">
            <mc:AlternateContent xmlns:mc="http://schemas.openxmlformats.org/markup-compatibility/2006">
              <mc:Choice xmlns:v="urn:schemas-microsoft-com:vml" Requires="v">
                <p:oleObj spid="_x0000_s12326" name="Bitmap Image" r:id="rId3" imgW="7201905" imgH="4600000" progId="Paint.Picture">
                  <p:embed/>
                </p:oleObj>
              </mc:Choice>
              <mc:Fallback>
                <p:oleObj name="Bitmap Image" r:id="rId3" imgW="7201905" imgH="4600000" progId="Paint.Picture">
                  <p:embed/>
                  <p:pic>
                    <p:nvPicPr>
                      <p:cNvPr id="849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1"/>
                        <a:ext cx="9144000" cy="584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5" name="Text Box 3"/>
          <p:cNvSpPr txBox="1">
            <a:spLocks noChangeArrowheads="1"/>
          </p:cNvSpPr>
          <p:nvPr/>
        </p:nvSpPr>
        <p:spPr bwMode="auto">
          <a:xfrm>
            <a:off x="1828800" y="3657600"/>
            <a:ext cx="86106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One more input area to address on this first screen: Schedule.</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If we click on the Schedule button in the upper right hand corner, we can adjust the Schedule compression / elongation via the pop-up we see on the screen.</a:t>
            </a:r>
            <a:endParaRPr lang="en-US" altLang="tr-TR" sz="2400" i="1" u="sng">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111</a:t>
            </a:fld>
            <a:endParaRPr lang="en-US" altLang="tr-TR"/>
          </a:p>
        </p:txBody>
      </p:sp>
    </p:spTree>
    <p:extLst>
      <p:ext uri="{BB962C8B-B14F-4D97-AF65-F5344CB8AC3E}">
        <p14:creationId xmlns:p14="http://schemas.microsoft.com/office/powerpoint/2010/main" val="366837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1828800" y="1524001"/>
          <a:ext cx="8534400" cy="1503363"/>
        </p:xfrm>
        <a:graphic>
          <a:graphicData uri="http://schemas.openxmlformats.org/presentationml/2006/ole">
            <mc:AlternateContent xmlns:mc="http://schemas.openxmlformats.org/markup-compatibility/2006">
              <mc:Choice xmlns:v="urn:schemas-microsoft-com:vml" Requires="v">
                <p:oleObj spid="_x0000_s13350" name="Bitmap Image" r:id="rId3" imgW="5780952" imgH="1019048" progId="Paint.Picture">
                  <p:embed/>
                </p:oleObj>
              </mc:Choice>
              <mc:Fallback>
                <p:oleObj name="Bitmap Image" r:id="rId3" imgW="5780952" imgH="1019048" progId="Paint.Picture">
                  <p:embed/>
                  <p:pic>
                    <p:nvPicPr>
                      <p:cNvPr id="860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1"/>
                        <a:ext cx="8534400"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19" name="Text Box 3"/>
          <p:cNvSpPr txBox="1">
            <a:spLocks noChangeArrowheads="1"/>
          </p:cNvSpPr>
          <p:nvPr/>
        </p:nvSpPr>
        <p:spPr bwMode="auto">
          <a:xfrm>
            <a:off x="3048000" y="152400"/>
            <a:ext cx="6400800"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Again, from the Model Manual and from the Parameters</a:t>
            </a:r>
            <a:r>
              <a:rPr lang="en-US" altLang="tr-TR" sz="2400">
                <a:solidFill>
                  <a:srgbClr val="000000"/>
                </a:solidFill>
                <a:latin typeface="Times New Roman" panose="02020603050405020304" pitchFamily="18" charset="0"/>
                <a:sym typeface="Wingdings" panose="05000000000000000000" pitchFamily="2" charset="2"/>
              </a:rPr>
              <a:t>Post ArchitectureProject menu we can put more quantitative values to our selection.</a:t>
            </a:r>
            <a:endParaRPr lang="en-US" altLang="tr-TR" sz="2400">
              <a:solidFill>
                <a:srgbClr val="000000"/>
              </a:solidFill>
              <a:latin typeface="Times New Roman" panose="02020603050405020304" pitchFamily="18" charset="0"/>
            </a:endParaRPr>
          </a:p>
        </p:txBody>
      </p:sp>
      <p:pic>
        <p:nvPicPr>
          <p:cNvPr id="860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1"/>
            <a:ext cx="67056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1" name="AutoShape 5"/>
          <p:cNvSpPr>
            <a:spLocks noChangeArrowheads="1"/>
          </p:cNvSpPr>
          <p:nvPr/>
        </p:nvSpPr>
        <p:spPr bwMode="auto">
          <a:xfrm>
            <a:off x="2820988" y="4567239"/>
            <a:ext cx="6856412" cy="384175"/>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112</a:t>
            </a:fld>
            <a:endParaRPr lang="en-US" altLang="tr-TR"/>
          </a:p>
        </p:txBody>
      </p:sp>
    </p:spTree>
    <p:extLst>
      <p:ext uri="{BB962C8B-B14F-4D97-AF65-F5344CB8AC3E}">
        <p14:creationId xmlns:p14="http://schemas.microsoft.com/office/powerpoint/2010/main" val="13931230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7043" name="Object 3"/>
          <p:cNvGraphicFramePr>
            <a:graphicFrameLocks noChangeAspect="1"/>
          </p:cNvGraphicFramePr>
          <p:nvPr/>
        </p:nvGraphicFramePr>
        <p:xfrm>
          <a:off x="1524000" y="228600"/>
          <a:ext cx="9144000" cy="5880100"/>
        </p:xfrm>
        <a:graphic>
          <a:graphicData uri="http://schemas.openxmlformats.org/presentationml/2006/ole">
            <mc:AlternateContent xmlns:mc="http://schemas.openxmlformats.org/markup-compatibility/2006">
              <mc:Choice xmlns:v="urn:schemas-microsoft-com:vml" Requires="v">
                <p:oleObj spid="_x0000_s14374" name="Bitmap Image" r:id="rId3" imgW="7228571" imgH="4648849" progId="Paint.Picture">
                  <p:embed/>
                </p:oleObj>
              </mc:Choice>
              <mc:Fallback>
                <p:oleObj name="Bitmap Image" r:id="rId3" imgW="7228571" imgH="4648849" progId="Paint.Picture">
                  <p:embed/>
                  <p:pic>
                    <p:nvPicPr>
                      <p:cNvPr id="870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9144000"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4" name="AutoShape 4"/>
          <p:cNvSpPr>
            <a:spLocks noChangeArrowheads="1"/>
          </p:cNvSpPr>
          <p:nvPr/>
        </p:nvSpPr>
        <p:spPr bwMode="auto">
          <a:xfrm>
            <a:off x="8382000" y="1600200"/>
            <a:ext cx="2133600" cy="762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87045" name="Text Box 5"/>
          <p:cNvSpPr txBox="1">
            <a:spLocks noChangeArrowheads="1"/>
          </p:cNvSpPr>
          <p:nvPr/>
        </p:nvSpPr>
        <p:spPr bwMode="auto">
          <a:xfrm>
            <a:off x="1752600" y="3505201"/>
            <a:ext cx="8153400" cy="23209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It should be noted we have been dealing with the Post Architecture model. An Early Design model is available as well with only 7 Effort Adjustment Factors, no RISK assessment (that I know of), and the same project-wide Scale Factors and Schedule. BUT… in </a:t>
            </a:r>
            <a:r>
              <a:rPr lang="en-US" altLang="tr-TR" sz="2400" dirty="0" err="1">
                <a:solidFill>
                  <a:srgbClr val="000000"/>
                </a:solidFill>
                <a:latin typeface="Times New Roman" panose="02020603050405020304" pitchFamily="18" charset="0"/>
              </a:rPr>
              <a:t>Cocomo</a:t>
            </a:r>
            <a:r>
              <a:rPr lang="en-US" altLang="tr-TR" sz="2400" dirty="0">
                <a:solidFill>
                  <a:srgbClr val="000000"/>
                </a:solidFill>
                <a:latin typeface="Times New Roman" panose="02020603050405020304" pitchFamily="18" charset="0"/>
              </a:rPr>
              <a:t> II there is a separate Schedule weight adjustment in each model.</a:t>
            </a:r>
            <a:endParaRPr lang="en-US" altLang="tr-TR" sz="2400" i="1" u="sng" dirty="0">
              <a:solidFill>
                <a:srgbClr val="000000"/>
              </a:solidFill>
              <a:latin typeface="Times New Roman" panose="02020603050405020304" pitchFamily="18" charset="0"/>
            </a:endParaRPr>
          </a:p>
        </p:txBody>
      </p:sp>
      <p:sp>
        <p:nvSpPr>
          <p:cNvPr id="87046" name="Line 6"/>
          <p:cNvSpPr>
            <a:spLocks noChangeShapeType="1"/>
          </p:cNvSpPr>
          <p:nvPr/>
        </p:nvSpPr>
        <p:spPr bwMode="auto">
          <a:xfrm flipV="1">
            <a:off x="6172200" y="2057400"/>
            <a:ext cx="2209800" cy="1447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113</a:t>
            </a:fld>
            <a:endParaRPr lang="en-US" altLang="tr-TR"/>
          </a:p>
        </p:txBody>
      </p:sp>
    </p:spTree>
    <p:extLst>
      <p:ext uri="{BB962C8B-B14F-4D97-AF65-F5344CB8AC3E}">
        <p14:creationId xmlns:p14="http://schemas.microsoft.com/office/powerpoint/2010/main" val="16837280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Text Box 3"/>
          <p:cNvSpPr txBox="1">
            <a:spLocks noChangeArrowheads="1"/>
          </p:cNvSpPr>
          <p:nvPr/>
        </p:nvSpPr>
        <p:spPr bwMode="auto">
          <a:xfrm>
            <a:off x="1676400" y="3200401"/>
            <a:ext cx="84582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What other information can be obtained from the calculations? Well, for one, we know the total lines of code estimated…</a:t>
            </a:r>
          </a:p>
        </p:txBody>
      </p:sp>
      <p:sp>
        <p:nvSpPr>
          <p:cNvPr id="88068" name="Line 4"/>
          <p:cNvSpPr>
            <a:spLocks noChangeShapeType="1"/>
          </p:cNvSpPr>
          <p:nvPr/>
        </p:nvSpPr>
        <p:spPr bwMode="auto">
          <a:xfrm>
            <a:off x="2286000" y="4114800"/>
            <a:ext cx="5334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114</a:t>
            </a:fld>
            <a:endParaRPr lang="en-US" altLang="tr-TR"/>
          </a:p>
        </p:txBody>
      </p:sp>
    </p:spTree>
    <p:extLst>
      <p:ext uri="{BB962C8B-B14F-4D97-AF65-F5344CB8AC3E}">
        <p14:creationId xmlns:p14="http://schemas.microsoft.com/office/powerpoint/2010/main" val="2502443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Text Box 3"/>
          <p:cNvSpPr txBox="1">
            <a:spLocks noChangeArrowheads="1"/>
          </p:cNvSpPr>
          <p:nvPr/>
        </p:nvSpPr>
        <p:spPr bwMode="auto">
          <a:xfrm>
            <a:off x="1676400" y="3200401"/>
            <a:ext cx="84582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We are also given a range of estimates, + / - one standard deviation from the mean.</a:t>
            </a:r>
          </a:p>
        </p:txBody>
      </p:sp>
      <p:sp>
        <p:nvSpPr>
          <p:cNvPr id="89092" name="Line 4"/>
          <p:cNvSpPr>
            <a:spLocks noChangeShapeType="1"/>
          </p:cNvSpPr>
          <p:nvPr/>
        </p:nvSpPr>
        <p:spPr bwMode="auto">
          <a:xfrm>
            <a:off x="4572000" y="4038600"/>
            <a:ext cx="5334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89093" name="AutoShape 5"/>
          <p:cNvSpPr>
            <a:spLocks noChangeArrowheads="1"/>
          </p:cNvSpPr>
          <p:nvPr/>
        </p:nvSpPr>
        <p:spPr bwMode="auto">
          <a:xfrm>
            <a:off x="5105400" y="4343400"/>
            <a:ext cx="4876800" cy="13716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115</a:t>
            </a:fld>
            <a:endParaRPr lang="en-US" altLang="tr-TR"/>
          </a:p>
        </p:txBody>
      </p:sp>
    </p:spTree>
    <p:extLst>
      <p:ext uri="{BB962C8B-B14F-4D97-AF65-F5344CB8AC3E}">
        <p14:creationId xmlns:p14="http://schemas.microsoft.com/office/powerpoint/2010/main" val="255898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nvGraphicFramePr>
        <p:xfrm>
          <a:off x="1524000" y="152401"/>
          <a:ext cx="9144000" cy="5853113"/>
        </p:xfrm>
        <a:graphic>
          <a:graphicData uri="http://schemas.openxmlformats.org/presentationml/2006/ole">
            <mc:AlternateContent xmlns:mc="http://schemas.openxmlformats.org/markup-compatibility/2006">
              <mc:Choice xmlns:v="urn:schemas-microsoft-com:vml" Requires="v">
                <p:oleObj spid="_x0000_s15398" name="Bitmap Image" r:id="rId3" imgW="7201905" imgH="4610744" progId="Paint.Picture">
                  <p:embed/>
                </p:oleObj>
              </mc:Choice>
              <mc:Fallback>
                <p:oleObj name="Bitmap Image" r:id="rId3" imgW="7201905" imgH="4610744" progId="Paint.Picture">
                  <p:embed/>
                  <p:pic>
                    <p:nvPicPr>
                      <p:cNvPr id="901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1"/>
                        <a:ext cx="914400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5" name="Text Box 3"/>
          <p:cNvSpPr txBox="1">
            <a:spLocks noChangeArrowheads="1"/>
          </p:cNvSpPr>
          <p:nvPr/>
        </p:nvSpPr>
        <p:spPr bwMode="auto">
          <a:xfrm>
            <a:off x="1676400" y="3200400"/>
            <a:ext cx="84582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We can also see some reports with effort distribution, either as a Waterfall lifecycle or “MBASE” (a spiral model), and across all phases or for a specific phase.</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So, from the above choices, let’s choose “Overall Phase”</a:t>
            </a:r>
          </a:p>
        </p:txBody>
      </p:sp>
      <p:sp>
        <p:nvSpPr>
          <p:cNvPr id="90116" name="Freeform 4"/>
          <p:cNvSpPr>
            <a:spLocks/>
          </p:cNvSpPr>
          <p:nvPr/>
        </p:nvSpPr>
        <p:spPr bwMode="auto">
          <a:xfrm>
            <a:off x="7162801" y="1143000"/>
            <a:ext cx="3171825" cy="4114800"/>
          </a:xfrm>
          <a:custGeom>
            <a:avLst/>
            <a:gdLst>
              <a:gd name="T0" fmla="*/ 960 w 1998"/>
              <a:gd name="T1" fmla="*/ 2592 h 2592"/>
              <a:gd name="T2" fmla="*/ 1998 w 1998"/>
              <a:gd name="T3" fmla="*/ 2020 h 2592"/>
              <a:gd name="T4" fmla="*/ 1881 w 1998"/>
              <a:gd name="T5" fmla="*/ 658 h 2592"/>
              <a:gd name="T6" fmla="*/ 0 w 1998"/>
              <a:gd name="T7" fmla="*/ 0 h 2592"/>
            </a:gdLst>
            <a:ahLst/>
            <a:cxnLst>
              <a:cxn ang="0">
                <a:pos x="T0" y="T1"/>
              </a:cxn>
              <a:cxn ang="0">
                <a:pos x="T2" y="T3"/>
              </a:cxn>
              <a:cxn ang="0">
                <a:pos x="T4" y="T5"/>
              </a:cxn>
              <a:cxn ang="0">
                <a:pos x="T6" y="T7"/>
              </a:cxn>
            </a:cxnLst>
            <a:rect l="0" t="0" r="r" b="b"/>
            <a:pathLst>
              <a:path w="1998" h="2592">
                <a:moveTo>
                  <a:pt x="960" y="2592"/>
                </a:moveTo>
                <a:lnTo>
                  <a:pt x="1998" y="2020"/>
                </a:lnTo>
                <a:lnTo>
                  <a:pt x="1881" y="658"/>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116</a:t>
            </a:fld>
            <a:endParaRPr lang="en-US" altLang="tr-TR"/>
          </a:p>
        </p:txBody>
      </p:sp>
    </p:spTree>
    <p:extLst>
      <p:ext uri="{BB962C8B-B14F-4D97-AF65-F5344CB8AC3E}">
        <p14:creationId xmlns:p14="http://schemas.microsoft.com/office/powerpoint/2010/main" val="41991603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9154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Text Box 3"/>
          <p:cNvSpPr txBox="1">
            <a:spLocks noChangeArrowheads="1"/>
          </p:cNvSpPr>
          <p:nvPr/>
        </p:nvSpPr>
        <p:spPr bwMode="auto">
          <a:xfrm>
            <a:off x="1905000" y="3962401"/>
            <a:ext cx="7696200" cy="15906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Notice the percentages for Elaboration and Construction </a:t>
            </a:r>
            <a:r>
              <a:rPr lang="en-US" altLang="tr-TR" sz="2400" i="1">
                <a:solidFill>
                  <a:srgbClr val="000000"/>
                </a:solidFill>
                <a:latin typeface="Times New Roman" panose="02020603050405020304" pitchFamily="18" charset="0"/>
              </a:rPr>
              <a:t>add up to 100%!!! </a:t>
            </a:r>
            <a:r>
              <a:rPr lang="en-US" altLang="tr-TR" sz="2400">
                <a:solidFill>
                  <a:srgbClr val="000000"/>
                </a:solidFill>
                <a:latin typeface="Times New Roman" panose="02020603050405020304" pitchFamily="18" charset="0"/>
              </a:rPr>
              <a:t>Inception and Transition are statically configured as a percent of Elaboration and Construction, in this case at 6% and 12% respectively.</a:t>
            </a:r>
          </a:p>
        </p:txBody>
      </p:sp>
      <p:sp>
        <p:nvSpPr>
          <p:cNvPr id="91140" name="AutoShape 4"/>
          <p:cNvSpPr>
            <a:spLocks noChangeArrowheads="1"/>
          </p:cNvSpPr>
          <p:nvPr/>
        </p:nvSpPr>
        <p:spPr bwMode="auto">
          <a:xfrm>
            <a:off x="2057400" y="2743200"/>
            <a:ext cx="35814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117</a:t>
            </a:fld>
            <a:endParaRPr lang="en-US" altLang="tr-TR"/>
          </a:p>
        </p:txBody>
      </p:sp>
    </p:spTree>
    <p:extLst>
      <p:ext uri="{BB962C8B-B14F-4D97-AF65-F5344CB8AC3E}">
        <p14:creationId xmlns:p14="http://schemas.microsoft.com/office/powerpoint/2010/main" val="35419408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2163" name="Object 3"/>
          <p:cNvGraphicFramePr>
            <a:graphicFrameLocks noChangeAspect="1"/>
          </p:cNvGraphicFramePr>
          <p:nvPr/>
        </p:nvGraphicFramePr>
        <p:xfrm>
          <a:off x="1524000" y="1"/>
          <a:ext cx="9144000" cy="5859463"/>
        </p:xfrm>
        <a:graphic>
          <a:graphicData uri="http://schemas.openxmlformats.org/presentationml/2006/ole">
            <mc:AlternateContent xmlns:mc="http://schemas.openxmlformats.org/markup-compatibility/2006">
              <mc:Choice xmlns:v="urn:schemas-microsoft-com:vml" Requires="v">
                <p:oleObj spid="_x0000_s16422" name="Bitmap Image" r:id="rId3" imgW="7209524" imgH="4619048" progId="Paint.Picture">
                  <p:embed/>
                </p:oleObj>
              </mc:Choice>
              <mc:Fallback>
                <p:oleObj name="Bitmap Image" r:id="rId3" imgW="7209524" imgH="4619048" progId="Paint.Picture">
                  <p:embed/>
                  <p:pic>
                    <p:nvPicPr>
                      <p:cNvPr id="921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Text Box 4"/>
          <p:cNvSpPr txBox="1">
            <a:spLocks noChangeArrowheads="1"/>
          </p:cNvSpPr>
          <p:nvPr/>
        </p:nvSpPr>
        <p:spPr bwMode="auto">
          <a:xfrm>
            <a:off x="1828800" y="3276601"/>
            <a:ext cx="7696200" cy="46166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Let’s take a look at the Inception phase in MBASE…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118</a:t>
            </a:fld>
            <a:endParaRPr lang="en-US" altLang="tr-TR"/>
          </a:p>
        </p:txBody>
      </p:sp>
    </p:spTree>
    <p:extLst>
      <p:ext uri="{BB962C8B-B14F-4D97-AF65-F5344CB8AC3E}">
        <p14:creationId xmlns:p14="http://schemas.microsoft.com/office/powerpoint/2010/main" val="3819476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1"/>
            <a:ext cx="86868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AutoShape 3"/>
          <p:cNvSpPr>
            <a:spLocks noChangeArrowheads="1"/>
          </p:cNvSpPr>
          <p:nvPr/>
        </p:nvSpPr>
        <p:spPr bwMode="auto">
          <a:xfrm>
            <a:off x="5257800" y="1905000"/>
            <a:ext cx="990600" cy="23622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93188" name="Text Box 4"/>
          <p:cNvSpPr txBox="1">
            <a:spLocks noChangeArrowheads="1"/>
          </p:cNvSpPr>
          <p:nvPr/>
        </p:nvSpPr>
        <p:spPr bwMode="auto">
          <a:xfrm>
            <a:off x="1981200" y="5181601"/>
            <a:ext cx="7696200" cy="46166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Totals up to 100%…</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119</a:t>
            </a:fld>
            <a:endParaRPr lang="en-US" altLang="tr-TR"/>
          </a:p>
        </p:txBody>
      </p:sp>
    </p:spTree>
    <p:extLst>
      <p:ext uri="{BB962C8B-B14F-4D97-AF65-F5344CB8AC3E}">
        <p14:creationId xmlns:p14="http://schemas.microsoft.com/office/powerpoint/2010/main" val="324564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MODEL</a:t>
            </a:r>
          </a:p>
        </p:txBody>
      </p:sp>
      <p:pic>
        <p:nvPicPr>
          <p:cNvPr id="4" name="Resim 3"/>
          <p:cNvPicPr>
            <a:picLocks noChangeAspect="1"/>
          </p:cNvPicPr>
          <p:nvPr/>
        </p:nvPicPr>
        <p:blipFill>
          <a:blip r:embed="rId3"/>
          <a:stretch>
            <a:fillRect/>
          </a:stretch>
        </p:blipFill>
        <p:spPr>
          <a:xfrm>
            <a:off x="2152650" y="1613884"/>
            <a:ext cx="7391400" cy="433195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12</a:t>
            </a:fld>
            <a:endParaRPr lang="en-US"/>
          </a:p>
        </p:txBody>
      </p:sp>
    </p:spTree>
    <p:extLst>
      <p:ext uri="{BB962C8B-B14F-4D97-AF65-F5344CB8AC3E}">
        <p14:creationId xmlns:p14="http://schemas.microsoft.com/office/powerpoint/2010/main" val="8440761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1676400" y="152401"/>
          <a:ext cx="8991600" cy="5762625"/>
        </p:xfrm>
        <a:graphic>
          <a:graphicData uri="http://schemas.openxmlformats.org/presentationml/2006/ole">
            <mc:AlternateContent xmlns:mc="http://schemas.openxmlformats.org/markup-compatibility/2006">
              <mc:Choice xmlns:v="urn:schemas-microsoft-com:vml" Requires="v">
                <p:oleObj spid="_x0000_s17446" name="Bitmap Image" r:id="rId3" imgW="7209524" imgH="4619048" progId="Paint.Picture">
                  <p:embed/>
                </p:oleObj>
              </mc:Choice>
              <mc:Fallback>
                <p:oleObj name="Bitmap Image" r:id="rId3" imgW="7209524" imgH="4619048" progId="Paint.Picture">
                  <p:embed/>
                  <p:pic>
                    <p:nvPicPr>
                      <p:cNvPr id="942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1"/>
                        <a:ext cx="89916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1" name="Text Box 3"/>
          <p:cNvSpPr txBox="1">
            <a:spLocks noChangeArrowheads="1"/>
          </p:cNvSpPr>
          <p:nvPr/>
        </p:nvSpPr>
        <p:spPr bwMode="auto">
          <a:xfrm>
            <a:off x="3886200" y="457200"/>
            <a:ext cx="6324600" cy="4146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File menu options. The intriguing ones are the ability to change the weighting factors for Effort Adjustment Factors, Scale Factors, Person Man-Months, and Function Points… and then save those as your own Model for future projects.</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Also, if you choose the Export option, you can then load up additional reports via an Excel interface (you can find the Excel file by navigating via the Start</a:t>
            </a:r>
            <a:r>
              <a:rPr lang="en-US" altLang="tr-TR" sz="2400">
                <a:solidFill>
                  <a:srgbClr val="000000"/>
                </a:solidFill>
                <a:latin typeface="Times New Roman" panose="02020603050405020304" pitchFamily="18" charset="0"/>
                <a:sym typeface="Wingdings" panose="05000000000000000000" pitchFamily="2" charset="2"/>
              </a:rPr>
              <a:t>ProgramsUSC Cocomo II).</a:t>
            </a:r>
            <a:endParaRPr lang="en-US" altLang="tr-TR" sz="2400">
              <a:solidFill>
                <a:srgbClr val="000000"/>
              </a:solidFill>
              <a:latin typeface="Times New Roman" panose="02020603050405020304" pitchFamily="18" charset="0"/>
            </a:endParaRPr>
          </a:p>
        </p:txBody>
      </p:sp>
      <p:sp>
        <p:nvSpPr>
          <p:cNvPr id="94212" name="Line 4"/>
          <p:cNvSpPr>
            <a:spLocks noChangeShapeType="1"/>
          </p:cNvSpPr>
          <p:nvPr/>
        </p:nvSpPr>
        <p:spPr bwMode="auto">
          <a:xfrm flipH="1">
            <a:off x="3124200" y="1752600"/>
            <a:ext cx="6858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94213" name="AutoShape 5"/>
          <p:cNvSpPr>
            <a:spLocks/>
          </p:cNvSpPr>
          <p:nvPr/>
        </p:nvSpPr>
        <p:spPr bwMode="auto">
          <a:xfrm>
            <a:off x="2895600" y="1676400"/>
            <a:ext cx="228600" cy="838200"/>
          </a:xfrm>
          <a:prstGeom prst="rightBrace">
            <a:avLst>
              <a:gd name="adj1" fmla="val 30556"/>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94214" name="Line 6"/>
          <p:cNvSpPr>
            <a:spLocks noChangeShapeType="1"/>
          </p:cNvSpPr>
          <p:nvPr/>
        </p:nvSpPr>
        <p:spPr bwMode="auto">
          <a:xfrm flipH="1" flipV="1">
            <a:off x="2667000" y="2895600"/>
            <a:ext cx="12954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120</a:t>
            </a:fld>
            <a:endParaRPr lang="en-US" altLang="tr-TR"/>
          </a:p>
        </p:txBody>
      </p:sp>
    </p:spTree>
    <p:extLst>
      <p:ext uri="{BB962C8B-B14F-4D97-AF65-F5344CB8AC3E}">
        <p14:creationId xmlns:p14="http://schemas.microsoft.com/office/powerpoint/2010/main" val="19588112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09800" y="304800"/>
            <a:ext cx="7772400" cy="533400"/>
          </a:xfrm>
        </p:spPr>
        <p:txBody>
          <a:bodyPr/>
          <a:lstStyle/>
          <a:p>
            <a:r>
              <a:rPr lang="en-US" altLang="tr-TR"/>
              <a:t>Parting thoughts…</a:t>
            </a:r>
          </a:p>
        </p:txBody>
      </p:sp>
      <p:sp>
        <p:nvSpPr>
          <p:cNvPr id="95235" name="Rectangle 3"/>
          <p:cNvSpPr>
            <a:spLocks noChangeArrowheads="1"/>
          </p:cNvSpPr>
          <p:nvPr/>
        </p:nvSpPr>
        <p:spPr bwMode="auto">
          <a:xfrm>
            <a:off x="1524000" y="1066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dirty="0">
                <a:solidFill>
                  <a:srgbClr val="000000"/>
                </a:solidFill>
              </a:rPr>
              <a:t>1. There are limited online calculator versions of </a:t>
            </a:r>
            <a:r>
              <a:rPr lang="en-US" altLang="tr-TR" sz="2000" dirty="0" err="1">
                <a:solidFill>
                  <a:srgbClr val="000000"/>
                </a:solidFill>
              </a:rPr>
              <a:t>Cocomo</a:t>
            </a:r>
            <a:r>
              <a:rPr lang="en-US" altLang="tr-TR" sz="2000" dirty="0">
                <a:solidFill>
                  <a:srgbClr val="000000"/>
                </a:solidFill>
              </a:rPr>
              <a:t> 81 and </a:t>
            </a:r>
            <a:r>
              <a:rPr lang="en-US" altLang="tr-TR" sz="2000" dirty="0" err="1">
                <a:solidFill>
                  <a:srgbClr val="000000"/>
                </a:solidFill>
              </a:rPr>
              <a:t>Cocomo</a:t>
            </a:r>
            <a:r>
              <a:rPr lang="en-US" altLang="tr-TR" sz="2000" dirty="0">
                <a:solidFill>
                  <a:srgbClr val="000000"/>
                </a:solidFill>
              </a:rPr>
              <a:t> II:</a:t>
            </a:r>
            <a:br>
              <a:rPr lang="en-US" altLang="tr-TR" sz="2000" dirty="0">
                <a:solidFill>
                  <a:srgbClr val="000000"/>
                </a:solidFill>
              </a:rPr>
            </a:br>
            <a:r>
              <a:rPr lang="en-US" altLang="tr-TR" sz="2000" dirty="0">
                <a:solidFill>
                  <a:srgbClr val="3333CC"/>
                </a:solidFill>
              </a:rPr>
              <a:t>http://sunset.usc.edu/research/COCOMOII/cocomo81_pgm/cocomo81.html</a:t>
            </a:r>
            <a:br>
              <a:rPr lang="en-US" altLang="tr-TR" sz="2000" dirty="0">
                <a:solidFill>
                  <a:srgbClr val="3333CC"/>
                </a:solidFill>
              </a:rPr>
            </a:br>
            <a:r>
              <a:rPr lang="en-US" altLang="tr-TR" sz="2000" dirty="0">
                <a:solidFill>
                  <a:srgbClr val="3333CC"/>
                </a:solidFill>
              </a:rPr>
              <a:t>http://sunset.usc.edu/research/COCOMOII/expert_cocomo/expert_cocomo2000.html</a:t>
            </a:r>
            <a:br>
              <a:rPr lang="en-US" altLang="tr-TR" sz="2000" dirty="0">
                <a:solidFill>
                  <a:srgbClr val="3333CC"/>
                </a:solidFill>
              </a:rPr>
            </a:br>
            <a:endParaRPr lang="en-US" altLang="tr-TR" sz="2000" dirty="0">
              <a:solidFill>
                <a:srgbClr val="3333CC"/>
              </a:solidFill>
            </a:endParaRPr>
          </a:p>
        </p:txBody>
      </p:sp>
      <p:sp>
        <p:nvSpPr>
          <p:cNvPr id="95236" name="Rectangle 4"/>
          <p:cNvSpPr>
            <a:spLocks noChangeArrowheads="1"/>
          </p:cNvSpPr>
          <p:nvPr/>
        </p:nvSpPr>
        <p:spPr bwMode="auto">
          <a:xfrm>
            <a:off x="1524000" y="1981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a:solidFill>
                  <a:srgbClr val="000000"/>
                </a:solidFill>
              </a:rPr>
              <a:t>2. SoftStarSystems.com sells CoStar, a Cocomo II on steroids. A trial version limited to 5,000 lines of code is available. Single user license starts at $2,000!!!</a:t>
            </a:r>
            <a:endParaRPr lang="en-US" altLang="tr-TR" sz="2000">
              <a:solidFill>
                <a:srgbClr val="3333CC"/>
              </a:solidFill>
            </a:endParaRPr>
          </a:p>
        </p:txBody>
      </p:sp>
      <p:sp>
        <p:nvSpPr>
          <p:cNvPr id="95237" name="Rectangle 5"/>
          <p:cNvSpPr>
            <a:spLocks noChangeArrowheads="1"/>
          </p:cNvSpPr>
          <p:nvPr/>
        </p:nvSpPr>
        <p:spPr bwMode="auto">
          <a:xfrm>
            <a:off x="1524000" y="2819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dirty="0">
                <a:solidFill>
                  <a:srgbClr val="000000"/>
                </a:solidFill>
              </a:rPr>
              <a:t>3. It’s </a:t>
            </a:r>
            <a:r>
              <a:rPr lang="en-US" altLang="tr-TR" sz="2000" i="1" dirty="0">
                <a:solidFill>
                  <a:srgbClr val="000000"/>
                </a:solidFill>
              </a:rPr>
              <a:t>really</a:t>
            </a:r>
            <a:r>
              <a:rPr lang="en-US" altLang="tr-TR" sz="2000" dirty="0">
                <a:solidFill>
                  <a:srgbClr val="000000"/>
                </a:solidFill>
              </a:rPr>
              <a:t> hard getting a good handle on all the current algorithms for </a:t>
            </a:r>
            <a:r>
              <a:rPr lang="en-US" altLang="tr-TR" sz="2000" dirty="0" err="1">
                <a:solidFill>
                  <a:srgbClr val="000000"/>
                </a:solidFill>
              </a:rPr>
              <a:t>Cocomo</a:t>
            </a:r>
            <a:r>
              <a:rPr lang="en-US" altLang="tr-TR" sz="2000" dirty="0">
                <a:solidFill>
                  <a:srgbClr val="000000"/>
                </a:solidFill>
              </a:rPr>
              <a:t> II. It varies over time, administered by fluctuating grad students, etc.</a:t>
            </a:r>
            <a:endParaRPr lang="en-US" altLang="tr-TR" sz="2000" dirty="0">
              <a:solidFill>
                <a:srgbClr val="3333CC"/>
              </a:solidFill>
            </a:endParaRPr>
          </a:p>
        </p:txBody>
      </p:sp>
      <p:sp>
        <p:nvSpPr>
          <p:cNvPr id="95238" name="Rectangle 6"/>
          <p:cNvSpPr>
            <a:spLocks noChangeArrowheads="1"/>
          </p:cNvSpPr>
          <p:nvPr/>
        </p:nvSpPr>
        <p:spPr bwMode="auto">
          <a:xfrm>
            <a:off x="1524000" y="36576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a:solidFill>
                  <a:srgbClr val="000000"/>
                </a:solidFill>
              </a:rPr>
              <a:t>4. Home website for Cocomo: </a:t>
            </a:r>
            <a:r>
              <a:rPr lang="en-US" altLang="tr-TR" sz="2000" b="1">
                <a:solidFill>
                  <a:srgbClr val="3333CC"/>
                </a:solidFill>
              </a:rPr>
              <a:t>http://sunset.usc.edu/csse/research/COCOMOII/cocomo_main.html</a:t>
            </a:r>
            <a:br>
              <a:rPr lang="en-US" altLang="tr-TR" sz="2000" b="1">
                <a:solidFill>
                  <a:srgbClr val="3333CC"/>
                </a:solidFill>
              </a:rPr>
            </a:br>
            <a:endParaRPr lang="en-US" altLang="tr-TR" sz="2000" b="1">
              <a:solidFill>
                <a:srgbClr val="3333CC"/>
              </a:solidFill>
            </a:endParaRPr>
          </a:p>
        </p:txBody>
      </p:sp>
      <p:sp>
        <p:nvSpPr>
          <p:cNvPr id="95239" name="Rectangle 7"/>
          <p:cNvSpPr>
            <a:spLocks noChangeArrowheads="1"/>
          </p:cNvSpPr>
          <p:nvPr/>
        </p:nvSpPr>
        <p:spPr bwMode="auto">
          <a:xfrm>
            <a:off x="1524000" y="4267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a:solidFill>
                  <a:srgbClr val="000000"/>
                </a:solidFill>
              </a:rPr>
              <a:t>5. Email from USC student: There is no source code available for COCOMO II. </a:t>
            </a:r>
            <a:br>
              <a:rPr lang="en-US" altLang="tr-TR" sz="2000">
                <a:solidFill>
                  <a:srgbClr val="000000"/>
                </a:solidFill>
              </a:rPr>
            </a:br>
            <a:r>
              <a:rPr lang="en-US" altLang="tr-TR" sz="2000">
                <a:solidFill>
                  <a:srgbClr val="000000"/>
                </a:solidFill>
              </a:rPr>
              <a:t>This would be an interesting open source/thesis project if you could get their data!</a:t>
            </a:r>
            <a:endParaRPr lang="en-US" altLang="tr-TR" sz="2000">
              <a:solidFill>
                <a:srgbClr val="3333CC"/>
              </a:solidFill>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121</a:t>
            </a:fld>
            <a:endParaRPr lang="en-US" altLang="tr-TR"/>
          </a:p>
        </p:txBody>
      </p:sp>
    </p:spTree>
    <p:extLst>
      <p:ext uri="{BB962C8B-B14F-4D97-AF65-F5344CB8AC3E}">
        <p14:creationId xmlns:p14="http://schemas.microsoft.com/office/powerpoint/2010/main" val="253014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MODEL</a:t>
            </a:r>
          </a:p>
        </p:txBody>
      </p:sp>
      <p:pic>
        <p:nvPicPr>
          <p:cNvPr id="4" name="Resim 3"/>
          <p:cNvPicPr>
            <a:picLocks noChangeAspect="1"/>
          </p:cNvPicPr>
          <p:nvPr/>
        </p:nvPicPr>
        <p:blipFill>
          <a:blip r:embed="rId2"/>
          <a:stretch>
            <a:fillRect/>
          </a:stretch>
        </p:blipFill>
        <p:spPr>
          <a:xfrm>
            <a:off x="2054034" y="1751012"/>
            <a:ext cx="7788466" cy="4059238"/>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13</a:t>
            </a:fld>
            <a:endParaRPr lang="en-US"/>
          </a:p>
        </p:txBody>
      </p:sp>
    </p:spTree>
    <p:extLst>
      <p:ext uri="{BB962C8B-B14F-4D97-AF65-F5344CB8AC3E}">
        <p14:creationId xmlns:p14="http://schemas.microsoft.com/office/powerpoint/2010/main" val="382439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90738" y="340520"/>
            <a:ext cx="7886700" cy="797719"/>
          </a:xfrm>
        </p:spPr>
        <p:txBody>
          <a:bodyPr/>
          <a:lstStyle/>
          <a:p>
            <a:r>
              <a:rPr lang="tr-TR" dirty="0"/>
              <a:t>COCOMO BASIC MODEL</a:t>
            </a:r>
          </a:p>
        </p:txBody>
      </p:sp>
      <p:pic>
        <p:nvPicPr>
          <p:cNvPr id="4" name="Resim 3"/>
          <p:cNvPicPr>
            <a:picLocks noChangeAspect="1"/>
          </p:cNvPicPr>
          <p:nvPr/>
        </p:nvPicPr>
        <p:blipFill>
          <a:blip r:embed="rId2"/>
          <a:stretch>
            <a:fillRect/>
          </a:stretch>
        </p:blipFill>
        <p:spPr>
          <a:xfrm>
            <a:off x="2038350" y="1619250"/>
            <a:ext cx="7177088" cy="418292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14</a:t>
            </a:fld>
            <a:endParaRPr lang="en-US"/>
          </a:p>
        </p:txBody>
      </p:sp>
    </p:spTree>
    <p:extLst>
      <p:ext uri="{BB962C8B-B14F-4D97-AF65-F5344CB8AC3E}">
        <p14:creationId xmlns:p14="http://schemas.microsoft.com/office/powerpoint/2010/main" val="38278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BASIC MODEL</a:t>
            </a:r>
          </a:p>
        </p:txBody>
      </p:sp>
      <p:pic>
        <p:nvPicPr>
          <p:cNvPr id="4" name="Resim 3"/>
          <p:cNvPicPr>
            <a:picLocks noChangeAspect="1"/>
          </p:cNvPicPr>
          <p:nvPr/>
        </p:nvPicPr>
        <p:blipFill>
          <a:blip r:embed="rId2"/>
          <a:stretch>
            <a:fillRect/>
          </a:stretch>
        </p:blipFill>
        <p:spPr>
          <a:xfrm>
            <a:off x="2819400" y="2112160"/>
            <a:ext cx="6534150" cy="350242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15</a:t>
            </a:fld>
            <a:endParaRPr lang="en-US"/>
          </a:p>
        </p:txBody>
      </p:sp>
    </p:spTree>
    <p:extLst>
      <p:ext uri="{BB962C8B-B14F-4D97-AF65-F5344CB8AC3E}">
        <p14:creationId xmlns:p14="http://schemas.microsoft.com/office/powerpoint/2010/main" val="97022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BASIC MODEL</a:t>
            </a:r>
          </a:p>
        </p:txBody>
      </p:sp>
      <p:pic>
        <p:nvPicPr>
          <p:cNvPr id="4" name="Resim 3"/>
          <p:cNvPicPr>
            <a:picLocks noChangeAspect="1"/>
          </p:cNvPicPr>
          <p:nvPr/>
        </p:nvPicPr>
        <p:blipFill>
          <a:blip r:embed="rId2"/>
          <a:stretch>
            <a:fillRect/>
          </a:stretch>
        </p:blipFill>
        <p:spPr>
          <a:xfrm>
            <a:off x="2819400" y="2112160"/>
            <a:ext cx="6534150" cy="350242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16</a:t>
            </a:fld>
            <a:endParaRPr lang="en-US"/>
          </a:p>
        </p:txBody>
      </p:sp>
    </p:spTree>
    <p:extLst>
      <p:ext uri="{BB962C8B-B14F-4D97-AF65-F5344CB8AC3E}">
        <p14:creationId xmlns:p14="http://schemas.microsoft.com/office/powerpoint/2010/main" val="143200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955800" y="476250"/>
            <a:ext cx="7886700" cy="654844"/>
          </a:xfrm>
        </p:spPr>
        <p:txBody>
          <a:bodyPr/>
          <a:lstStyle/>
          <a:p>
            <a:r>
              <a:rPr lang="tr-TR" dirty="0"/>
              <a:t>COCOMO INTERMEDIATE MODEL</a:t>
            </a:r>
          </a:p>
        </p:txBody>
      </p:sp>
      <p:pic>
        <p:nvPicPr>
          <p:cNvPr id="4" name="Resim 3"/>
          <p:cNvPicPr>
            <a:picLocks noChangeAspect="1"/>
          </p:cNvPicPr>
          <p:nvPr/>
        </p:nvPicPr>
        <p:blipFill>
          <a:blip r:embed="rId2"/>
          <a:stretch>
            <a:fillRect/>
          </a:stretch>
        </p:blipFill>
        <p:spPr>
          <a:xfrm>
            <a:off x="2152650" y="1785938"/>
            <a:ext cx="7596188" cy="3974368"/>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17</a:t>
            </a:fld>
            <a:endParaRPr lang="en-US"/>
          </a:p>
        </p:txBody>
      </p:sp>
    </p:spTree>
    <p:extLst>
      <p:ext uri="{BB962C8B-B14F-4D97-AF65-F5344CB8AC3E}">
        <p14:creationId xmlns:p14="http://schemas.microsoft.com/office/powerpoint/2010/main" val="277912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INTERMEDIATE MODEL</a:t>
            </a:r>
          </a:p>
        </p:txBody>
      </p:sp>
      <p:pic>
        <p:nvPicPr>
          <p:cNvPr id="3" name="Resim 2"/>
          <p:cNvPicPr>
            <a:picLocks noChangeAspect="1"/>
          </p:cNvPicPr>
          <p:nvPr/>
        </p:nvPicPr>
        <p:blipFill>
          <a:blip r:embed="rId2"/>
          <a:stretch>
            <a:fillRect/>
          </a:stretch>
        </p:blipFill>
        <p:spPr>
          <a:xfrm>
            <a:off x="2094884" y="1937733"/>
            <a:ext cx="7087216" cy="3947849"/>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18</a:t>
            </a:fld>
            <a:endParaRPr lang="en-US"/>
          </a:p>
        </p:txBody>
      </p:sp>
    </p:spTree>
    <p:extLst>
      <p:ext uri="{BB962C8B-B14F-4D97-AF65-F5344CB8AC3E}">
        <p14:creationId xmlns:p14="http://schemas.microsoft.com/office/powerpoint/2010/main" val="37161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INTERMEDIATE MODEL</a:t>
            </a:r>
          </a:p>
        </p:txBody>
      </p:sp>
      <p:pic>
        <p:nvPicPr>
          <p:cNvPr id="4" name="Resim 3"/>
          <p:cNvPicPr>
            <a:picLocks noChangeAspect="1"/>
          </p:cNvPicPr>
          <p:nvPr/>
        </p:nvPicPr>
        <p:blipFill>
          <a:blip r:embed="rId2"/>
          <a:stretch>
            <a:fillRect/>
          </a:stretch>
        </p:blipFill>
        <p:spPr>
          <a:xfrm>
            <a:off x="2823773" y="2141330"/>
            <a:ext cx="6521463" cy="350699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19</a:t>
            </a:fld>
            <a:endParaRPr lang="en-US"/>
          </a:p>
        </p:txBody>
      </p:sp>
    </p:spTree>
    <p:extLst>
      <p:ext uri="{BB962C8B-B14F-4D97-AF65-F5344CB8AC3E}">
        <p14:creationId xmlns:p14="http://schemas.microsoft.com/office/powerpoint/2010/main" val="13644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u="sng" dirty="0"/>
              <a:t>Software Project Planning</a:t>
            </a:r>
            <a:endParaRPr lang="en-US" dirty="0"/>
          </a:p>
        </p:txBody>
      </p:sp>
      <p:sp>
        <p:nvSpPr>
          <p:cNvPr id="3" name="Content Placeholder 2"/>
          <p:cNvSpPr>
            <a:spLocks noGrp="1"/>
          </p:cNvSpPr>
          <p:nvPr>
            <p:ph idx="1"/>
          </p:nvPr>
        </p:nvSpPr>
        <p:spPr>
          <a:xfrm>
            <a:off x="838200" y="1690688"/>
            <a:ext cx="10515600" cy="4351338"/>
          </a:xfrm>
        </p:spPr>
        <p:txBody>
          <a:bodyPr>
            <a:noAutofit/>
          </a:bodyPr>
          <a:lstStyle/>
          <a:p>
            <a:pPr algn="just"/>
            <a:r>
              <a:rPr lang="en-US" sz="2000" dirty="0"/>
              <a:t>The </a:t>
            </a:r>
            <a:r>
              <a:rPr lang="en-US" sz="2000" b="1" i="1" dirty="0">
                <a:highlight>
                  <a:srgbClr val="FFFF00"/>
                </a:highlight>
              </a:rPr>
              <a:t>first step </a:t>
            </a:r>
            <a:r>
              <a:rPr lang="en-US" sz="2000" dirty="0"/>
              <a:t>of software </a:t>
            </a:r>
            <a:r>
              <a:rPr lang="en-US" sz="2000" b="1" i="1" dirty="0">
                <a:highlight>
                  <a:srgbClr val="FFFF00"/>
                </a:highlight>
              </a:rPr>
              <a:t>projects management process </a:t>
            </a:r>
            <a:r>
              <a:rPr lang="en-US" sz="2000" dirty="0"/>
              <a:t>is the </a:t>
            </a:r>
            <a:r>
              <a:rPr lang="en-US" sz="2000" b="1" i="1" dirty="0">
                <a:highlight>
                  <a:srgbClr val="FFFF00"/>
                </a:highlight>
              </a:rPr>
              <a:t>project planning</a:t>
            </a:r>
            <a:r>
              <a:rPr lang="en-US" sz="2000" dirty="0"/>
              <a:t> step.</a:t>
            </a:r>
          </a:p>
          <a:p>
            <a:pPr algn="just"/>
            <a:r>
              <a:rPr lang="en-US" sz="2000" dirty="0"/>
              <a:t>Project planning, in turn, start with </a:t>
            </a:r>
            <a:r>
              <a:rPr lang="tr-TR" sz="2000" b="1" i="1" dirty="0">
                <a:highlight>
                  <a:srgbClr val="FFFF00"/>
                </a:highlight>
              </a:rPr>
              <a:t>E</a:t>
            </a:r>
            <a:r>
              <a:rPr lang="en-US" sz="2000" b="1" i="1" dirty="0" err="1">
                <a:highlight>
                  <a:srgbClr val="FFFF00"/>
                </a:highlight>
              </a:rPr>
              <a:t>stimation</a:t>
            </a:r>
            <a:r>
              <a:rPr lang="en-US" sz="2000" dirty="0"/>
              <a:t>. </a:t>
            </a:r>
            <a:endParaRPr lang="tr-TR" sz="2000" dirty="0"/>
          </a:p>
          <a:p>
            <a:pPr algn="just"/>
            <a:r>
              <a:rPr lang="en-US" sz="2000" b="1" i="1" dirty="0">
                <a:highlight>
                  <a:srgbClr val="FFFF00"/>
                </a:highlight>
              </a:rPr>
              <a:t>Estimation</a:t>
            </a:r>
            <a:r>
              <a:rPr lang="en-US" sz="2000" dirty="0"/>
              <a:t> is both an </a:t>
            </a:r>
            <a:r>
              <a:rPr lang="en-US" sz="2000" b="1" i="1" dirty="0">
                <a:highlight>
                  <a:srgbClr val="FFFF00"/>
                </a:highlight>
              </a:rPr>
              <a:t>‘art’ </a:t>
            </a:r>
            <a:r>
              <a:rPr lang="en-US" sz="2000" dirty="0"/>
              <a:t>and</a:t>
            </a:r>
            <a:r>
              <a:rPr lang="en-US" sz="2000" b="1" i="1" dirty="0">
                <a:highlight>
                  <a:srgbClr val="FFFF00"/>
                </a:highlight>
              </a:rPr>
              <a:t> ‘science’ </a:t>
            </a:r>
            <a:r>
              <a:rPr lang="en-US" sz="2000" b="1" i="1" dirty="0"/>
              <a:t>(There are techniques for time and human</a:t>
            </a:r>
            <a:r>
              <a:rPr lang="tr-TR" sz="2000" b="1" i="1" dirty="0"/>
              <a:t>-</a:t>
            </a:r>
            <a:r>
              <a:rPr lang="en-US" sz="2000" b="1" i="1" dirty="0"/>
              <a:t>effort estimation)</a:t>
            </a:r>
          </a:p>
          <a:p>
            <a:pPr marL="0" indent="0" algn="just">
              <a:buNone/>
            </a:pPr>
            <a:endParaRPr lang="tr-TR" sz="2000" b="1" dirty="0"/>
          </a:p>
          <a:p>
            <a:pPr marL="0" indent="0" algn="just">
              <a:buNone/>
            </a:pPr>
            <a:r>
              <a:rPr lang="en-US" sz="2000" b="1" dirty="0"/>
              <a:t>We have got to estimate:</a:t>
            </a:r>
            <a:endParaRPr lang="en-US" sz="2000" b="1" u="sng" dirty="0"/>
          </a:p>
          <a:p>
            <a:pPr algn="just"/>
            <a:r>
              <a:rPr lang="en-US" sz="2000" b="1" i="1" dirty="0">
                <a:highlight>
                  <a:srgbClr val="FFFF00"/>
                </a:highlight>
              </a:rPr>
              <a:t>resources</a:t>
            </a:r>
            <a:r>
              <a:rPr lang="en-US" sz="2000" dirty="0"/>
              <a:t>, </a:t>
            </a:r>
            <a:r>
              <a:rPr lang="en-US" sz="2000" b="1" i="1" dirty="0">
                <a:highlight>
                  <a:srgbClr val="FFFF00"/>
                </a:highlight>
              </a:rPr>
              <a:t>cost</a:t>
            </a:r>
            <a:r>
              <a:rPr lang="en-US" sz="2000" dirty="0"/>
              <a:t> and </a:t>
            </a:r>
            <a:r>
              <a:rPr lang="en-US" sz="2000" b="1" i="1" dirty="0">
                <a:highlight>
                  <a:srgbClr val="FFFF00"/>
                </a:highlight>
              </a:rPr>
              <a:t>schedule</a:t>
            </a:r>
            <a:r>
              <a:rPr lang="en-US" sz="2000" dirty="0"/>
              <a:t> </a:t>
            </a:r>
            <a:r>
              <a:rPr lang="en-US" sz="2000" b="1" i="1" u="sng" dirty="0"/>
              <a:t>required</a:t>
            </a:r>
            <a:r>
              <a:rPr lang="en-US" sz="2000" dirty="0"/>
              <a:t> for a Project</a:t>
            </a:r>
            <a:r>
              <a:rPr lang="tr-TR" sz="2000" dirty="0"/>
              <a:t>.</a:t>
            </a:r>
          </a:p>
          <a:p>
            <a:pPr algn="just"/>
            <a:r>
              <a:rPr lang="en-US" sz="2000" dirty="0"/>
              <a:t>Estimation requires </a:t>
            </a:r>
            <a:r>
              <a:rPr lang="en-US" sz="2000" b="1" i="1" dirty="0">
                <a:highlight>
                  <a:srgbClr val="FFFF00"/>
                </a:highlight>
              </a:rPr>
              <a:t>experience</a:t>
            </a:r>
            <a:r>
              <a:rPr lang="en-US" sz="2000" dirty="0"/>
              <a:t> access to info on </a:t>
            </a:r>
            <a:r>
              <a:rPr lang="en-US" sz="2000" b="1" i="1" dirty="0">
                <a:highlight>
                  <a:srgbClr val="FFFF00"/>
                </a:highlight>
              </a:rPr>
              <a:t>previous projects</a:t>
            </a:r>
            <a:r>
              <a:rPr lang="en-US" sz="2000" dirty="0"/>
              <a:t>.</a:t>
            </a:r>
          </a:p>
          <a:p>
            <a:pPr algn="just"/>
            <a:r>
              <a:rPr lang="en-US" sz="2000" b="1" dirty="0"/>
              <a:t>Estimation carries </a:t>
            </a:r>
            <a:r>
              <a:rPr lang="en-US" sz="2000" b="1" i="1" dirty="0">
                <a:highlight>
                  <a:srgbClr val="FFFF00"/>
                </a:highlight>
              </a:rPr>
              <a:t>a risk</a:t>
            </a:r>
            <a:r>
              <a:rPr lang="tr-TR" sz="2000" b="1" dirty="0">
                <a:highlight>
                  <a:srgbClr val="FFFF00"/>
                </a:highlight>
              </a:rPr>
              <a:t>.</a:t>
            </a:r>
            <a:endParaRPr lang="en-US" sz="2000" dirty="0"/>
          </a:p>
          <a:p>
            <a:pPr algn="just"/>
            <a:r>
              <a:rPr lang="en-US" sz="2000" b="1" i="1" dirty="0">
                <a:highlight>
                  <a:srgbClr val="FFFF00"/>
                </a:highlight>
              </a:rPr>
              <a:t>If we are familiar </a:t>
            </a:r>
            <a:r>
              <a:rPr lang="en-US" sz="2000" dirty="0"/>
              <a:t>with the type of projects</a:t>
            </a:r>
            <a:r>
              <a:rPr lang="tr-TR" sz="2000" dirty="0"/>
              <a:t>,</a:t>
            </a:r>
            <a:r>
              <a:rPr lang="en-US" sz="2000" dirty="0"/>
              <a:t> we are going to handle, </a:t>
            </a:r>
            <a:r>
              <a:rPr lang="en-US" sz="2000" b="1" i="1" dirty="0">
                <a:highlight>
                  <a:srgbClr val="FFFF00"/>
                </a:highlight>
              </a:rPr>
              <a:t>estimation becomes easier</a:t>
            </a:r>
            <a:r>
              <a:rPr lang="en-US" sz="2000" dirty="0"/>
              <a:t>.</a:t>
            </a:r>
          </a:p>
        </p:txBody>
      </p:sp>
      <p:sp>
        <p:nvSpPr>
          <p:cNvPr id="4" name="Slide Number Placeholder 3"/>
          <p:cNvSpPr>
            <a:spLocks noGrp="1"/>
          </p:cNvSpPr>
          <p:nvPr>
            <p:ph type="sldNum" sz="quarter" idx="12"/>
          </p:nvPr>
        </p:nvSpPr>
        <p:spPr/>
        <p:txBody>
          <a:bodyPr/>
          <a:lstStyle/>
          <a:p>
            <a:fld id="{1A0DB810-160D-40BD-8B69-4CAF0966AC55}" type="slidenum">
              <a:rPr lang="tr-TR" smtClean="0"/>
              <a:t>2</a:t>
            </a:fld>
            <a:endParaRPr lang="tr-TR"/>
          </a:p>
        </p:txBody>
      </p:sp>
    </p:spTree>
    <p:extLst>
      <p:ext uri="{BB962C8B-B14F-4D97-AF65-F5344CB8AC3E}">
        <p14:creationId xmlns:p14="http://schemas.microsoft.com/office/powerpoint/2010/main" val="72172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3" name="Resim 2"/>
          <p:cNvPicPr>
            <a:picLocks noChangeAspect="1"/>
          </p:cNvPicPr>
          <p:nvPr/>
        </p:nvPicPr>
        <p:blipFill>
          <a:blip r:embed="rId2"/>
          <a:stretch>
            <a:fillRect/>
          </a:stretch>
        </p:blipFill>
        <p:spPr>
          <a:xfrm>
            <a:off x="2767014" y="2235986"/>
            <a:ext cx="6638925" cy="2956535"/>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20</a:t>
            </a:fld>
            <a:endParaRPr lang="en-US"/>
          </a:p>
        </p:txBody>
      </p:sp>
    </p:spTree>
    <p:extLst>
      <p:ext uri="{BB962C8B-B14F-4D97-AF65-F5344CB8AC3E}">
        <p14:creationId xmlns:p14="http://schemas.microsoft.com/office/powerpoint/2010/main" val="183751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4" name="Resim 3"/>
          <p:cNvPicPr>
            <a:picLocks noChangeAspect="1"/>
          </p:cNvPicPr>
          <p:nvPr/>
        </p:nvPicPr>
        <p:blipFill>
          <a:blip r:embed="rId2"/>
          <a:stretch>
            <a:fillRect/>
          </a:stretch>
        </p:blipFill>
        <p:spPr>
          <a:xfrm>
            <a:off x="2832895" y="2269322"/>
            <a:ext cx="6345655" cy="3226604"/>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21</a:t>
            </a:fld>
            <a:endParaRPr lang="en-US"/>
          </a:p>
        </p:txBody>
      </p:sp>
    </p:spTree>
    <p:extLst>
      <p:ext uri="{BB962C8B-B14F-4D97-AF65-F5344CB8AC3E}">
        <p14:creationId xmlns:p14="http://schemas.microsoft.com/office/powerpoint/2010/main" val="406558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3" name="Resim 2"/>
          <p:cNvPicPr>
            <a:picLocks noChangeAspect="1"/>
          </p:cNvPicPr>
          <p:nvPr/>
        </p:nvPicPr>
        <p:blipFill>
          <a:blip r:embed="rId2"/>
          <a:stretch>
            <a:fillRect/>
          </a:stretch>
        </p:blipFill>
        <p:spPr>
          <a:xfrm>
            <a:off x="2714626" y="2107929"/>
            <a:ext cx="6729433" cy="3497534"/>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22</a:t>
            </a:fld>
            <a:endParaRPr lang="en-US"/>
          </a:p>
        </p:txBody>
      </p:sp>
    </p:spTree>
    <p:extLst>
      <p:ext uri="{BB962C8B-B14F-4D97-AF65-F5344CB8AC3E}">
        <p14:creationId xmlns:p14="http://schemas.microsoft.com/office/powerpoint/2010/main" val="3894845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4" name="Resim 3"/>
          <p:cNvPicPr>
            <a:picLocks noChangeAspect="1"/>
          </p:cNvPicPr>
          <p:nvPr/>
        </p:nvPicPr>
        <p:blipFill>
          <a:blip r:embed="rId2"/>
          <a:stretch>
            <a:fillRect/>
          </a:stretch>
        </p:blipFill>
        <p:spPr>
          <a:xfrm>
            <a:off x="2700913" y="2287778"/>
            <a:ext cx="6781226" cy="3160523"/>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23</a:t>
            </a:fld>
            <a:endParaRPr lang="en-US"/>
          </a:p>
        </p:txBody>
      </p:sp>
    </p:spTree>
    <p:extLst>
      <p:ext uri="{BB962C8B-B14F-4D97-AF65-F5344CB8AC3E}">
        <p14:creationId xmlns:p14="http://schemas.microsoft.com/office/powerpoint/2010/main" val="391064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 EXAMPLE</a:t>
            </a:r>
          </a:p>
        </p:txBody>
      </p:sp>
      <p:pic>
        <p:nvPicPr>
          <p:cNvPr id="3" name="Resim 2"/>
          <p:cNvPicPr>
            <a:picLocks noChangeAspect="1"/>
          </p:cNvPicPr>
          <p:nvPr/>
        </p:nvPicPr>
        <p:blipFill>
          <a:blip r:embed="rId2"/>
          <a:stretch>
            <a:fillRect/>
          </a:stretch>
        </p:blipFill>
        <p:spPr>
          <a:xfrm>
            <a:off x="2243713" y="2125266"/>
            <a:ext cx="7514651" cy="3215836"/>
          </a:xfrm>
          <a:prstGeom prst="rect">
            <a:avLst/>
          </a:prstGeom>
        </p:spPr>
      </p:pic>
      <p:sp>
        <p:nvSpPr>
          <p:cNvPr id="5" name="Metin kutusu 4"/>
          <p:cNvSpPr txBox="1"/>
          <p:nvPr/>
        </p:nvSpPr>
        <p:spPr>
          <a:xfrm>
            <a:off x="3147063" y="5387332"/>
            <a:ext cx="6473189" cy="415498"/>
          </a:xfrm>
          <a:prstGeom prst="rect">
            <a:avLst/>
          </a:prstGeom>
          <a:noFill/>
        </p:spPr>
        <p:txBody>
          <a:bodyPr wrap="square" rtlCol="0">
            <a:spAutoFit/>
          </a:bodyPr>
          <a:lstStyle/>
          <a:p>
            <a:pPr defTabSz="457200"/>
            <a:r>
              <a:rPr lang="tr-TR" sz="2100" b="1" dirty="0" err="1">
                <a:solidFill>
                  <a:srgbClr val="4F81BD"/>
                </a:solidFill>
                <a:latin typeface="Calibri"/>
              </a:rPr>
              <a:t>i.e</a:t>
            </a:r>
            <a:r>
              <a:rPr lang="tr-TR" sz="2100" b="1" dirty="0">
                <a:solidFill>
                  <a:srgbClr val="4F81BD"/>
                </a:solidFill>
                <a:latin typeface="Calibri"/>
              </a:rPr>
              <a:t>. A PATIENT MONITORING SYSTEM</a:t>
            </a:r>
            <a:r>
              <a:rPr lang="tr-TR" sz="2100" b="1" dirty="0">
                <a:solidFill>
                  <a:srgbClr val="4F81BD"/>
                </a:solidFill>
                <a:latin typeface="Calibri"/>
                <a:sym typeface="Wingdings" panose="05000000000000000000" pitchFamily="2" charset="2"/>
              </a:rPr>
              <a:t>1.39</a:t>
            </a:r>
            <a:endParaRPr lang="tr-TR" sz="2100" b="1" dirty="0">
              <a:solidFill>
                <a:srgbClr val="4F81BD"/>
              </a:solidFill>
              <a:latin typeface="Calibri"/>
            </a:endParaRPr>
          </a:p>
        </p:txBody>
      </p:sp>
      <p:sp>
        <p:nvSpPr>
          <p:cNvPr id="4" name="Slide Number Placeholder 3"/>
          <p:cNvSpPr>
            <a:spLocks noGrp="1"/>
          </p:cNvSpPr>
          <p:nvPr>
            <p:ph type="sldNum" sz="quarter" idx="12"/>
          </p:nvPr>
        </p:nvSpPr>
        <p:spPr/>
        <p:txBody>
          <a:bodyPr/>
          <a:lstStyle/>
          <a:p>
            <a:fld id="{0D150273-F455-7D4F-8782-207C52466607}" type="slidenum">
              <a:rPr lang="en-US" smtClean="0"/>
              <a:pPr/>
              <a:t>24</a:t>
            </a:fld>
            <a:endParaRPr lang="en-US"/>
          </a:p>
        </p:txBody>
      </p:sp>
    </p:spTree>
    <p:extLst>
      <p:ext uri="{BB962C8B-B14F-4D97-AF65-F5344CB8AC3E}">
        <p14:creationId xmlns:p14="http://schemas.microsoft.com/office/powerpoint/2010/main" val="3169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ADVANCE MODEL</a:t>
            </a:r>
          </a:p>
        </p:txBody>
      </p:sp>
      <p:pic>
        <p:nvPicPr>
          <p:cNvPr id="3" name="Resim 2"/>
          <p:cNvPicPr>
            <a:picLocks noChangeAspect="1"/>
          </p:cNvPicPr>
          <p:nvPr/>
        </p:nvPicPr>
        <p:blipFill>
          <a:blip r:embed="rId2"/>
          <a:stretch>
            <a:fillRect/>
          </a:stretch>
        </p:blipFill>
        <p:spPr>
          <a:xfrm>
            <a:off x="1773884" y="1718348"/>
            <a:ext cx="8590127" cy="4472902"/>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25</a:t>
            </a:fld>
            <a:endParaRPr lang="en-US"/>
          </a:p>
        </p:txBody>
      </p:sp>
    </p:spTree>
    <p:extLst>
      <p:ext uri="{BB962C8B-B14F-4D97-AF65-F5344CB8AC3E}">
        <p14:creationId xmlns:p14="http://schemas.microsoft.com/office/powerpoint/2010/main" val="5296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952625" y="375464"/>
            <a:ext cx="7886700" cy="815162"/>
          </a:xfrm>
        </p:spPr>
        <p:txBody>
          <a:bodyPr/>
          <a:lstStyle/>
          <a:p>
            <a:r>
              <a:rPr lang="tr-TR" dirty="0"/>
              <a:t>COCOMO ADVANCE MODEL</a:t>
            </a:r>
          </a:p>
        </p:txBody>
      </p:sp>
      <p:pic>
        <p:nvPicPr>
          <p:cNvPr id="3" name="Resim 2"/>
          <p:cNvPicPr>
            <a:picLocks noChangeAspect="1"/>
          </p:cNvPicPr>
          <p:nvPr/>
        </p:nvPicPr>
        <p:blipFill>
          <a:blip r:embed="rId2"/>
          <a:stretch>
            <a:fillRect/>
          </a:stretch>
        </p:blipFill>
        <p:spPr>
          <a:xfrm>
            <a:off x="1643685" y="1771651"/>
            <a:ext cx="8780092" cy="4565649"/>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26</a:t>
            </a:fld>
            <a:endParaRPr lang="en-US"/>
          </a:p>
        </p:txBody>
      </p:sp>
    </p:spTree>
    <p:extLst>
      <p:ext uri="{BB962C8B-B14F-4D97-AF65-F5344CB8AC3E}">
        <p14:creationId xmlns:p14="http://schemas.microsoft.com/office/powerpoint/2010/main" val="261963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355850" y="2605088"/>
            <a:ext cx="7293232" cy="1143000"/>
          </a:xfrm>
        </p:spPr>
        <p:txBody>
          <a:bodyPr/>
          <a:lstStyle/>
          <a:p>
            <a:pPr algn="ctr"/>
            <a:r>
              <a:rPr lang="tr-TR" sz="4400" dirty="0"/>
              <a:t>COCOMO II</a:t>
            </a:r>
          </a:p>
        </p:txBody>
      </p:sp>
      <p:sp>
        <p:nvSpPr>
          <p:cNvPr id="3" name="Slide Number Placeholder 2"/>
          <p:cNvSpPr>
            <a:spLocks noGrp="1"/>
          </p:cNvSpPr>
          <p:nvPr>
            <p:ph type="sldNum" sz="quarter" idx="12"/>
          </p:nvPr>
        </p:nvSpPr>
        <p:spPr/>
        <p:txBody>
          <a:bodyPr/>
          <a:lstStyle/>
          <a:p>
            <a:fld id="{0D150273-F455-7D4F-8782-207C52466607}" type="slidenum">
              <a:rPr lang="en-US" smtClean="0"/>
              <a:pPr/>
              <a:t>27</a:t>
            </a:fld>
            <a:endParaRPr lang="en-US"/>
          </a:p>
        </p:txBody>
      </p:sp>
    </p:spTree>
    <p:extLst>
      <p:ext uri="{BB962C8B-B14F-4D97-AF65-F5344CB8AC3E}">
        <p14:creationId xmlns:p14="http://schemas.microsoft.com/office/powerpoint/2010/main" val="350931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355850" y="2605088"/>
            <a:ext cx="7293232" cy="1143000"/>
          </a:xfrm>
        </p:spPr>
        <p:txBody>
          <a:bodyPr/>
          <a:lstStyle/>
          <a:p>
            <a:pPr algn="ctr"/>
            <a:r>
              <a:rPr lang="tr-TR" sz="4400" dirty="0"/>
              <a:t>COCOMO II</a:t>
            </a:r>
          </a:p>
        </p:txBody>
      </p:sp>
      <p:sp>
        <p:nvSpPr>
          <p:cNvPr id="3" name="Slide Number Placeholder 2"/>
          <p:cNvSpPr>
            <a:spLocks noGrp="1"/>
          </p:cNvSpPr>
          <p:nvPr>
            <p:ph type="sldNum" sz="quarter" idx="12"/>
          </p:nvPr>
        </p:nvSpPr>
        <p:spPr/>
        <p:txBody>
          <a:bodyPr/>
          <a:lstStyle/>
          <a:p>
            <a:fld id="{0D150273-F455-7D4F-8782-207C52466607}" type="slidenum">
              <a:rPr lang="en-US" smtClean="0"/>
              <a:pPr/>
              <a:t>28</a:t>
            </a:fld>
            <a:endParaRPr lang="en-US"/>
          </a:p>
        </p:txBody>
      </p:sp>
    </p:spTree>
    <p:extLst>
      <p:ext uri="{BB962C8B-B14F-4D97-AF65-F5344CB8AC3E}">
        <p14:creationId xmlns:p14="http://schemas.microsoft.com/office/powerpoint/2010/main" val="69939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p:spPr>
        <p:txBody>
          <a:bodyPr vert="horz" wrap="square" lIns="68130" tIns="33467" rIns="68130" bIns="33467" numCol="1" rtlCol="0" anchor="ctr" anchorCtr="0" compatLnSpc="1">
            <a:prstTxWarp prst="textNoShape">
              <a:avLst/>
            </a:prstTxWarp>
            <a:normAutofit/>
          </a:bodyPr>
          <a:lstStyle/>
          <a:p>
            <a:r>
              <a:rPr lang="en-GB" dirty="0"/>
              <a:t>The COCOMO 2 model</a:t>
            </a:r>
          </a:p>
        </p:txBody>
      </p:sp>
      <p:sp>
        <p:nvSpPr>
          <p:cNvPr id="53251" name="Rectangle 3"/>
          <p:cNvSpPr>
            <a:spLocks noGrp="1" noChangeArrowheads="1"/>
          </p:cNvSpPr>
          <p:nvPr>
            <p:ph type="body" idx="1"/>
          </p:nvPr>
        </p:nvSpPr>
        <p:spPr>
          <a:noFill/>
          <a:ln/>
        </p:spPr>
        <p:txBody>
          <a:bodyPr vert="horz" lIns="68130" tIns="33467" rIns="68130" bIns="33467" rtlCol="0">
            <a:normAutofit/>
          </a:bodyPr>
          <a:lstStyle/>
          <a:p>
            <a:pPr algn="just"/>
            <a:r>
              <a:rPr lang="tr-TR" dirty="0" err="1"/>
              <a:t>Extendend</a:t>
            </a:r>
            <a:r>
              <a:rPr lang="tr-TR" dirty="0"/>
              <a:t> </a:t>
            </a:r>
            <a:r>
              <a:rPr lang="tr-TR" dirty="0" err="1"/>
              <a:t>version</a:t>
            </a:r>
            <a:r>
              <a:rPr lang="tr-TR" dirty="0"/>
              <a:t> of</a:t>
            </a:r>
            <a:r>
              <a:rPr lang="en-GB" dirty="0"/>
              <a:t> (COCOMO-81) </a:t>
            </a:r>
            <a:r>
              <a:rPr lang="tr-TR" dirty="0">
                <a:sym typeface="Wingdings" panose="05000000000000000000" pitchFamily="2" charset="2"/>
              </a:rPr>
              <a:t></a:t>
            </a:r>
            <a:r>
              <a:rPr lang="en-GB" dirty="0"/>
              <a:t>COCOMO 2.</a:t>
            </a:r>
          </a:p>
          <a:p>
            <a:pPr algn="just"/>
            <a:r>
              <a:rPr lang="en-GB" dirty="0"/>
              <a:t>COCOMO 2 </a:t>
            </a:r>
            <a:r>
              <a:rPr lang="en-US" dirty="0"/>
              <a:t>recognizes different</a:t>
            </a:r>
            <a:r>
              <a:rPr lang="tr-TR" dirty="0"/>
              <a:t> </a:t>
            </a:r>
            <a:r>
              <a:rPr lang="en-US" dirty="0"/>
              <a:t>approaches to software development such as prototyping, development by component</a:t>
            </a:r>
            <a:r>
              <a:rPr lang="tr-TR" dirty="0"/>
              <a:t> c</a:t>
            </a:r>
            <a:r>
              <a:rPr lang="en-US" dirty="0" err="1"/>
              <a:t>omposition</a:t>
            </a:r>
            <a:r>
              <a:rPr lang="en-US" dirty="0"/>
              <a:t> and use of database programming.</a:t>
            </a:r>
            <a:endParaRPr lang="tr-TR" dirty="0"/>
          </a:p>
          <a:p>
            <a:pPr algn="just"/>
            <a:r>
              <a:rPr lang="tr-TR" dirty="0"/>
              <a:t>COCOMO II </a:t>
            </a:r>
            <a:r>
              <a:rPr lang="tr-TR" dirty="0" err="1"/>
              <a:t>supports</a:t>
            </a:r>
            <a:r>
              <a:rPr lang="tr-TR" dirty="0"/>
              <a:t> a spiral </a:t>
            </a:r>
            <a:r>
              <a:rPr lang="en-US" dirty="0"/>
              <a:t>model of development</a:t>
            </a:r>
            <a:r>
              <a:rPr lang="tr-TR" dirty="0"/>
              <a:t> </a:t>
            </a:r>
            <a:r>
              <a:rPr lang="en-US" dirty="0"/>
              <a:t>and embeds several sub-models that produce</a:t>
            </a:r>
            <a:r>
              <a:rPr lang="tr-TR" dirty="0"/>
              <a:t> </a:t>
            </a:r>
            <a:r>
              <a:rPr lang="en-US" dirty="0"/>
              <a:t>increasingly detailed estimates.</a:t>
            </a:r>
            <a:endParaRPr lang="tr-TR" dirty="0"/>
          </a:p>
          <a:p>
            <a:pPr algn="just"/>
            <a:r>
              <a:rPr lang="en-US" dirty="0"/>
              <a:t>These can be used in successive rounds of </a:t>
            </a:r>
            <a:r>
              <a:rPr lang="en-US" dirty="0" err="1"/>
              <a:t>th</a:t>
            </a:r>
            <a:r>
              <a:rPr lang="tr-TR" dirty="0"/>
              <a:t>e </a:t>
            </a:r>
            <a:r>
              <a:rPr lang="en-US" dirty="0"/>
              <a:t>development</a:t>
            </a:r>
            <a:r>
              <a:rPr lang="tr-TR" dirty="0"/>
              <a:t> spiral.</a:t>
            </a:r>
            <a:endParaRPr lang="en-GB"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29</a:t>
            </a:fld>
            <a:endParaRPr lang="en-US"/>
          </a:p>
        </p:txBody>
      </p:sp>
    </p:spTree>
    <p:extLst>
      <p:ext uri="{BB962C8B-B14F-4D97-AF65-F5344CB8AC3E}">
        <p14:creationId xmlns:p14="http://schemas.microsoft.com/office/powerpoint/2010/main" val="383192523"/>
      </p:ext>
    </p:extLst>
  </p:cSld>
  <p:clrMapOvr>
    <a:masterClrMapping/>
  </p:clrMapOvr>
  <p:transition advTm="2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Yuvarlatılmış Köşeler 2"/>
          <p:cNvSpPr/>
          <p:nvPr/>
        </p:nvSpPr>
        <p:spPr>
          <a:xfrm>
            <a:off x="3873500" y="3111500"/>
            <a:ext cx="5695950" cy="501650"/>
          </a:xfrm>
          <a:prstGeom prst="roundRect">
            <a:avLst/>
          </a:prstGeom>
          <a:gradFill>
            <a:gsLst>
              <a:gs pos="54170">
                <a:srgbClr val="FF0000"/>
              </a:gs>
              <a:gs pos="35542">
                <a:srgbClr val="5F97DF"/>
              </a:gs>
              <a:gs pos="10100">
                <a:srgbClr val="4887D2"/>
              </a:gs>
              <a:gs pos="0">
                <a:schemeClr val="accent1">
                  <a:tint val="100000"/>
                  <a:shade val="100000"/>
                  <a:satMod val="130000"/>
                </a:schemeClr>
              </a:gs>
              <a:gs pos="100000">
                <a:schemeClr val="accent1">
                  <a:tint val="50000"/>
                  <a:shade val="100000"/>
                  <a:satMod val="350000"/>
                </a:schemeClr>
              </a:gs>
            </a:gsLst>
          </a:gradFill>
          <a:ln cmpd="sng">
            <a:solidFill>
              <a:srgbClr val="FF0000">
                <a:alpha val="5600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a:solidFill>
                <a:prstClr val="white"/>
              </a:solidFill>
              <a:latin typeface="Calibri"/>
            </a:endParaRPr>
          </a:p>
        </p:txBody>
      </p:sp>
      <p:sp>
        <p:nvSpPr>
          <p:cNvPr id="2" name="Dikdörtgen: Yuvarlatılmış Köşeler 1"/>
          <p:cNvSpPr/>
          <p:nvPr/>
        </p:nvSpPr>
        <p:spPr>
          <a:xfrm rot="10800000" flipV="1">
            <a:off x="3873500" y="3054350"/>
            <a:ext cx="6496050" cy="495300"/>
          </a:xfrm>
          <a:prstGeom prst="roundRect">
            <a:avLst/>
          </a:prstGeom>
          <a:noFill/>
          <a:ln w="38100">
            <a:solidFill>
              <a:srgbClr val="FF0000"/>
            </a:solidFill>
          </a:ln>
          <a:effectLst>
            <a:outerShdw blurRad="40000" dist="23000" dir="5400000" rotWithShape="0">
              <a:srgbClr val="FF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dirty="0">
              <a:solidFill>
                <a:prstClr val="white"/>
              </a:solidFill>
              <a:latin typeface="Calibri"/>
            </a:endParaRPr>
          </a:p>
        </p:txBody>
      </p:sp>
      <p:sp>
        <p:nvSpPr>
          <p:cNvPr id="25602" name="Rectangle 2"/>
          <p:cNvSpPr>
            <a:spLocks noGrp="1" noChangeArrowheads="1"/>
          </p:cNvSpPr>
          <p:nvPr>
            <p:ph type="title"/>
          </p:nvPr>
        </p:nvSpPr>
        <p:spPr>
          <a:xfrm>
            <a:off x="2133600" y="152400"/>
            <a:ext cx="8915400" cy="1066800"/>
          </a:xfrm>
        </p:spPr>
        <p:txBody>
          <a:bodyPr>
            <a:normAutofit/>
          </a:bodyPr>
          <a:lstStyle/>
          <a:p>
            <a:r>
              <a:rPr lang="en-US" dirty="0"/>
              <a:t>Project Cost Management Processes</a:t>
            </a:r>
          </a:p>
        </p:txBody>
      </p:sp>
      <p:sp>
        <p:nvSpPr>
          <p:cNvPr id="6" name="Slide Number Placeholder 5"/>
          <p:cNvSpPr>
            <a:spLocks noGrp="1"/>
          </p:cNvSpPr>
          <p:nvPr>
            <p:ph type="sldNum" sz="quarter" idx="12"/>
          </p:nvPr>
        </p:nvSpPr>
        <p:spPr/>
        <p:txBody>
          <a:bodyPr/>
          <a:lstStyle/>
          <a:p>
            <a:pPr defTabSz="457200">
              <a:defRPr/>
            </a:pPr>
            <a:fld id="{35F33156-7E51-4046-8495-B80FBCA18804}" type="slidenum">
              <a:rPr lang="en-US">
                <a:solidFill>
                  <a:prstClr val="black">
                    <a:tint val="75000"/>
                  </a:prstClr>
                </a:solidFill>
                <a:latin typeface="Calibri"/>
              </a:rPr>
              <a:pPr defTabSz="457200">
                <a:defRPr/>
              </a:pPr>
              <a:t>3</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nvPr>
        </p:nvGraphicFramePr>
        <p:xfrm>
          <a:off x="2286000" y="1987550"/>
          <a:ext cx="8229600" cy="299593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3276600">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640080">
                <a:tc>
                  <a:txBody>
                    <a:bodyPr/>
                    <a:lstStyle/>
                    <a:p>
                      <a:pPr algn="ctr"/>
                      <a:r>
                        <a:rPr lang="en-US" sz="1800" dirty="0"/>
                        <a:t>Process Group</a:t>
                      </a:r>
                    </a:p>
                  </a:txBody>
                  <a:tcPr/>
                </a:tc>
                <a:tc>
                  <a:txBody>
                    <a:bodyPr/>
                    <a:lstStyle/>
                    <a:p>
                      <a:pPr algn="ctr"/>
                      <a:r>
                        <a:rPr lang="en-US" sz="1800" dirty="0"/>
                        <a:t>Cost Management Process</a:t>
                      </a:r>
                    </a:p>
                  </a:txBody>
                  <a:tcPr/>
                </a:tc>
                <a:tc>
                  <a:txBody>
                    <a:bodyPr/>
                    <a:lstStyle/>
                    <a:p>
                      <a:pPr algn="ctr"/>
                      <a:r>
                        <a:rPr lang="en-US" sz="1800" dirty="0"/>
                        <a:t>Major </a:t>
                      </a:r>
                    </a:p>
                    <a:p>
                      <a:pPr algn="ctr"/>
                      <a:r>
                        <a:rPr lang="en-US" sz="1800" dirty="0"/>
                        <a:t>Output</a:t>
                      </a:r>
                    </a:p>
                  </a:txBody>
                  <a:tcPr/>
                </a:tc>
                <a:extLst>
                  <a:ext uri="{0D108BD9-81ED-4DB2-BD59-A6C34878D82A}">
                    <a16:rowId xmlns:a16="http://schemas.microsoft.com/office/drawing/2014/main" xmlns="" val="10000"/>
                  </a:ext>
                </a:extLst>
              </a:tr>
              <a:tr h="502920">
                <a:tc rowSpan="3">
                  <a:txBody>
                    <a:bodyPr/>
                    <a:lstStyle/>
                    <a:p>
                      <a:pPr algn="ctr"/>
                      <a:r>
                        <a:rPr lang="en-US" sz="1800" b="1" dirty="0"/>
                        <a:t>Planning</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CP1: Planning Cost </a:t>
                      </a:r>
                      <a:r>
                        <a:rPr lang="en-US" sz="1800" dirty="0" err="1"/>
                        <a:t>Mgmt</a:t>
                      </a:r>
                      <a:endParaRPr lang="en-US" sz="18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Cost Management Plan</a:t>
                      </a:r>
                    </a:p>
                  </a:txBody>
                  <a:tcPr anchor="ctr"/>
                </a:tc>
                <a:extLst>
                  <a:ext uri="{0D108BD9-81ED-4DB2-BD59-A6C34878D82A}">
                    <a16:rowId xmlns:a16="http://schemas.microsoft.com/office/drawing/2014/main" xmlns="" val="10001"/>
                  </a:ext>
                </a:extLst>
              </a:tr>
              <a:tr h="435610">
                <a:tc vMerge="1">
                  <a:txBody>
                    <a:bodyPr/>
                    <a:lstStyle/>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CP2:</a:t>
                      </a:r>
                      <a:r>
                        <a:rPr lang="en-US" sz="1800" baseline="0" dirty="0"/>
                        <a:t> Estimating Costs</a:t>
                      </a:r>
                      <a:endParaRPr lang="en-US" sz="18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Activity Cost</a:t>
                      </a:r>
                      <a:r>
                        <a:rPr lang="en-US" sz="1800" baseline="0" dirty="0"/>
                        <a:t> Estimates</a:t>
                      </a:r>
                    </a:p>
                  </a:txBody>
                  <a:tcPr anchor="ctr"/>
                </a:tc>
                <a:extLst>
                  <a:ext uri="{0D108BD9-81ED-4DB2-BD59-A6C34878D82A}">
                    <a16:rowId xmlns:a16="http://schemas.microsoft.com/office/drawing/2014/main" xmlns="" val="10002"/>
                  </a:ext>
                </a:extLst>
              </a:tr>
              <a:tr h="502920">
                <a:tc vMerge="1">
                  <a:txBody>
                    <a:bodyPr/>
                    <a:lstStyle/>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CP3: Determining</a:t>
                      </a:r>
                      <a:r>
                        <a:rPr lang="en-US" sz="1800" baseline="0" dirty="0"/>
                        <a:t> the Budget</a:t>
                      </a:r>
                      <a:endParaRPr lang="en-US" sz="18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Cost</a:t>
                      </a:r>
                      <a:r>
                        <a:rPr lang="en-US" sz="1800" baseline="0" dirty="0"/>
                        <a:t> Performance Baseline</a:t>
                      </a:r>
                      <a:endParaRPr lang="en-US" sz="1800" dirty="0"/>
                    </a:p>
                  </a:txBody>
                  <a:tcPr anchor="ctr"/>
                </a:tc>
                <a:extLst>
                  <a:ext uri="{0D108BD9-81ED-4DB2-BD59-A6C34878D82A}">
                    <a16:rowId xmlns:a16="http://schemas.microsoft.com/office/drawing/2014/main" xmlns="" val="10003"/>
                  </a:ext>
                </a:extLst>
              </a:tr>
              <a:tr h="914400">
                <a:tc>
                  <a:txBody>
                    <a:bodyPr/>
                    <a:lstStyle/>
                    <a:p>
                      <a:pPr algn="ctr"/>
                      <a:r>
                        <a:rPr lang="en-US" sz="1800" b="1" dirty="0"/>
                        <a:t>Monitoring and Controlling</a:t>
                      </a:r>
                    </a:p>
                  </a:txBody>
                  <a:tcPr anchor="ctr"/>
                </a:tc>
                <a:tc>
                  <a:txBody>
                    <a:bodyPr/>
                    <a:lstStyle/>
                    <a:p>
                      <a:r>
                        <a:rPr lang="en-US" sz="1800" dirty="0"/>
                        <a:t>MC1: Controlling</a:t>
                      </a:r>
                      <a:r>
                        <a:rPr lang="en-US" sz="1800" baseline="0" dirty="0"/>
                        <a:t> Costs</a:t>
                      </a:r>
                      <a:endParaRPr lang="en-US" sz="1800" dirty="0"/>
                    </a:p>
                  </a:txBody>
                  <a:tcPr anchor="ctr"/>
                </a:tc>
                <a:tc>
                  <a:txBody>
                    <a:bodyPr/>
                    <a:lstStyle/>
                    <a:p>
                      <a:r>
                        <a:rPr lang="en-US" sz="1800" dirty="0"/>
                        <a:t>Work</a:t>
                      </a:r>
                      <a:r>
                        <a:rPr lang="en-US" sz="1800" baseline="0" dirty="0"/>
                        <a:t> </a:t>
                      </a:r>
                      <a:r>
                        <a:rPr lang="en-US" sz="1800" baseline="0" dirty="0" err="1"/>
                        <a:t>Perf</a:t>
                      </a:r>
                      <a:r>
                        <a:rPr lang="en-US" sz="1800" baseline="0" dirty="0"/>
                        <a:t>. Measurements</a:t>
                      </a:r>
                    </a:p>
                    <a:p>
                      <a:r>
                        <a:rPr lang="en-US" sz="1800" baseline="0" dirty="0"/>
                        <a:t>Budget Forecasts</a:t>
                      </a:r>
                      <a:endParaRPr lang="en-US" sz="1800" dirty="0"/>
                    </a:p>
                  </a:txBody>
                  <a:tcPr anchor="ctr"/>
                </a:tc>
                <a:extLst>
                  <a:ext uri="{0D108BD9-81ED-4DB2-BD59-A6C34878D82A}">
                    <a16:rowId xmlns:a16="http://schemas.microsoft.com/office/drawing/2014/main" xmlns="" val="10004"/>
                  </a:ext>
                </a:extLst>
              </a:tr>
            </a:tbl>
          </a:graphicData>
        </a:graphic>
      </p:graphicFrame>
      <p:sp>
        <p:nvSpPr>
          <p:cNvPr id="4" name="Dikdörtgen: Yuvarlatılmış Köşeler 3"/>
          <p:cNvSpPr/>
          <p:nvPr/>
        </p:nvSpPr>
        <p:spPr>
          <a:xfrm>
            <a:off x="3873500" y="3155950"/>
            <a:ext cx="6191250" cy="457200"/>
          </a:xfrm>
          <a:prstGeom prst="roundRect">
            <a:avLst/>
          </a:prstGeom>
          <a:noFill/>
          <a:ln w="8572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a:solidFill>
                <a:prstClr val="white"/>
              </a:solidFill>
              <a:latin typeface="Calibri"/>
            </a:endParaRPr>
          </a:p>
        </p:txBody>
      </p:sp>
    </p:spTree>
    <p:extLst>
      <p:ext uri="{BB962C8B-B14F-4D97-AF65-F5344CB8AC3E}">
        <p14:creationId xmlns:p14="http://schemas.microsoft.com/office/powerpoint/2010/main" val="405214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COCOMO 2 models</a:t>
            </a:r>
          </a:p>
        </p:txBody>
      </p:sp>
      <p:sp>
        <p:nvSpPr>
          <p:cNvPr id="117763" name="Rectangle 3"/>
          <p:cNvSpPr>
            <a:spLocks noGrp="1" noChangeArrowheads="1"/>
          </p:cNvSpPr>
          <p:nvPr>
            <p:ph type="body" idx="1"/>
          </p:nvPr>
        </p:nvSpPr>
        <p:spPr>
          <a:xfrm>
            <a:off x="527050" y="1270000"/>
            <a:ext cx="11353800" cy="5162550"/>
          </a:xfrm>
        </p:spPr>
        <p:txBody>
          <a:bodyPr>
            <a:noAutofit/>
          </a:bodyPr>
          <a:lstStyle/>
          <a:p>
            <a:pPr marL="0" algn="just"/>
            <a:r>
              <a:rPr lang="en-US" sz="2000" dirty="0"/>
              <a:t>COCOMO 2 includes a range of sub-models</a:t>
            </a:r>
            <a:r>
              <a:rPr lang="tr-TR" sz="2000" dirty="0"/>
              <a:t>. </a:t>
            </a:r>
            <a:r>
              <a:rPr lang="tr-TR" sz="2000" dirty="0" err="1"/>
              <a:t>These</a:t>
            </a:r>
            <a:r>
              <a:rPr lang="tr-TR" sz="2000" dirty="0"/>
              <a:t> </a:t>
            </a:r>
            <a:r>
              <a:rPr lang="tr-TR" sz="2000" dirty="0" err="1"/>
              <a:t>sub-models</a:t>
            </a:r>
            <a:r>
              <a:rPr lang="tr-TR" sz="2000" dirty="0"/>
              <a:t> </a:t>
            </a:r>
            <a:r>
              <a:rPr lang="en-US" sz="2000" dirty="0"/>
              <a:t>produce increasingly detailed software estimates.</a:t>
            </a:r>
            <a:r>
              <a:rPr lang="tr-TR" sz="2000" dirty="0"/>
              <a:t> </a:t>
            </a:r>
            <a:r>
              <a:rPr lang="en-US" sz="2000" dirty="0"/>
              <a:t>The </a:t>
            </a:r>
            <a:r>
              <a:rPr lang="en-US" sz="2000" dirty="0">
                <a:highlight>
                  <a:srgbClr val="FFFF00"/>
                </a:highlight>
              </a:rPr>
              <a:t>sub-models in COCOMO 2 </a:t>
            </a:r>
            <a:r>
              <a:rPr lang="en-US" sz="2000" dirty="0"/>
              <a:t>are:</a:t>
            </a:r>
          </a:p>
          <a:p>
            <a:pPr marL="457200" lvl="1" indent="-342900" algn="just">
              <a:spcBef>
                <a:spcPts val="600"/>
              </a:spcBef>
              <a:spcAft>
                <a:spcPts val="600"/>
              </a:spcAft>
              <a:buFont typeface="+mj-lt"/>
              <a:buAutoNum type="arabicPeriod"/>
            </a:pPr>
            <a:r>
              <a:rPr lang="en-US" sz="1800" b="1" dirty="0">
                <a:solidFill>
                  <a:schemeClr val="accent1"/>
                </a:solidFill>
              </a:rPr>
              <a:t>Application composition model</a:t>
            </a:r>
            <a:r>
              <a:rPr lang="en-US" sz="1800" dirty="0"/>
              <a:t>. This assumes that systems are created from</a:t>
            </a:r>
            <a:r>
              <a:rPr lang="tr-TR" sz="1800" dirty="0"/>
              <a:t> </a:t>
            </a:r>
            <a:r>
              <a:rPr lang="en-US" sz="1800" dirty="0"/>
              <a:t>reusable components, scripting or database programming. It is designed to make</a:t>
            </a:r>
            <a:r>
              <a:rPr lang="tr-TR" sz="1800" dirty="0"/>
              <a:t> </a:t>
            </a:r>
            <a:r>
              <a:rPr lang="en-US" sz="1800" dirty="0"/>
              <a:t>estimates of prototype development. Software size estimates are based on</a:t>
            </a:r>
            <a:r>
              <a:rPr lang="tr-TR" sz="1800" dirty="0"/>
              <a:t> </a:t>
            </a:r>
            <a:r>
              <a:rPr lang="en-US" sz="1800" b="1" dirty="0">
                <a:solidFill>
                  <a:srgbClr val="FF0000"/>
                </a:solidFill>
                <a:highlight>
                  <a:srgbClr val="FFFF00"/>
                </a:highlight>
              </a:rPr>
              <a:t>application points, and a simple size/productivity formula </a:t>
            </a:r>
            <a:r>
              <a:rPr lang="en-US" sz="1800" dirty="0"/>
              <a:t>is used to estimate</a:t>
            </a:r>
            <a:r>
              <a:rPr lang="tr-TR" sz="1800" dirty="0"/>
              <a:t> </a:t>
            </a:r>
            <a:r>
              <a:rPr lang="en-US" sz="1800" dirty="0"/>
              <a:t>the effort required.</a:t>
            </a:r>
            <a:endParaRPr lang="tr-TR" sz="1800" dirty="0"/>
          </a:p>
          <a:p>
            <a:pPr marL="457200" lvl="1" indent="-342900" algn="just">
              <a:spcBef>
                <a:spcPts val="600"/>
              </a:spcBef>
              <a:spcAft>
                <a:spcPts val="600"/>
              </a:spcAft>
              <a:buFont typeface="+mj-lt"/>
              <a:buAutoNum type="arabicPeriod"/>
            </a:pPr>
            <a:r>
              <a:rPr lang="en-US" sz="1800" b="1" dirty="0">
                <a:solidFill>
                  <a:schemeClr val="accent1"/>
                </a:solidFill>
              </a:rPr>
              <a:t>Early design model. </a:t>
            </a:r>
            <a:r>
              <a:rPr lang="en-US" sz="1800" dirty="0"/>
              <a:t>This model is used during early stages of the system design after the requirements.</a:t>
            </a:r>
            <a:r>
              <a:rPr lang="tr-TR" sz="1800" dirty="0"/>
              <a:t> </a:t>
            </a:r>
            <a:r>
              <a:rPr lang="en-US" sz="1800" dirty="0"/>
              <a:t>Estimates are </a:t>
            </a:r>
            <a:r>
              <a:rPr lang="en-US" sz="1800" b="1" dirty="0">
                <a:solidFill>
                  <a:srgbClr val="FF0000"/>
                </a:solidFill>
                <a:highlight>
                  <a:srgbClr val="FFFF00"/>
                </a:highlight>
              </a:rPr>
              <a:t>based on function points</a:t>
            </a:r>
            <a:r>
              <a:rPr lang="en-US" sz="1800" dirty="0"/>
              <a:t>, which </a:t>
            </a:r>
            <a:r>
              <a:rPr lang="en-US" sz="1800" b="1" dirty="0">
                <a:solidFill>
                  <a:srgbClr val="FF0000"/>
                </a:solidFill>
                <a:highlight>
                  <a:srgbClr val="FFFF00"/>
                </a:highlight>
              </a:rPr>
              <a:t>are then converted to number of lines of source </a:t>
            </a:r>
            <a:r>
              <a:rPr lang="en-US" sz="1800" b="1" dirty="0" err="1">
                <a:solidFill>
                  <a:srgbClr val="FF0000"/>
                </a:solidFill>
                <a:highlight>
                  <a:srgbClr val="FFFF00"/>
                </a:highlight>
              </a:rPr>
              <a:t>code</a:t>
            </a:r>
            <a:r>
              <a:rPr lang="en-US" sz="1800" dirty="0" err="1"/>
              <a:t>.The</a:t>
            </a:r>
            <a:r>
              <a:rPr lang="en-US" sz="1800" dirty="0"/>
              <a:t> formula </a:t>
            </a:r>
            <a:r>
              <a:rPr lang="en-US" sz="1800" b="1" dirty="0">
                <a:solidFill>
                  <a:srgbClr val="FF0000"/>
                </a:solidFill>
                <a:highlight>
                  <a:srgbClr val="FFFF00"/>
                </a:highlight>
              </a:rPr>
              <a:t>considers set of seven multipliers</a:t>
            </a:r>
            <a:r>
              <a:rPr lang="en-US" sz="1800" dirty="0"/>
              <a:t>.</a:t>
            </a:r>
            <a:endParaRPr lang="tr-TR" sz="1800" dirty="0"/>
          </a:p>
          <a:p>
            <a:pPr marL="457200" lvl="1" indent="-342900" algn="just">
              <a:spcBef>
                <a:spcPts val="600"/>
              </a:spcBef>
              <a:spcAft>
                <a:spcPts val="600"/>
              </a:spcAft>
              <a:buFont typeface="+mj-lt"/>
              <a:buAutoNum type="arabicPeriod"/>
            </a:pPr>
            <a:r>
              <a:rPr lang="en-US" sz="1800" b="1" dirty="0">
                <a:solidFill>
                  <a:schemeClr val="accent1"/>
                </a:solidFill>
              </a:rPr>
              <a:t>Reuse model. </a:t>
            </a:r>
            <a:r>
              <a:rPr lang="en-US" sz="1800" dirty="0"/>
              <a:t>This model is used to compute the effort required to integrate</a:t>
            </a:r>
            <a:r>
              <a:rPr lang="tr-TR" sz="1800" dirty="0"/>
              <a:t> </a:t>
            </a:r>
            <a:r>
              <a:rPr lang="en-US" sz="1800" dirty="0"/>
              <a:t>reusable components and/or program code that is automatically generated by</a:t>
            </a:r>
            <a:r>
              <a:rPr lang="tr-TR" sz="1800" dirty="0"/>
              <a:t> </a:t>
            </a:r>
            <a:r>
              <a:rPr lang="en-US" sz="1800" dirty="0"/>
              <a:t>design or program translation tools. It is </a:t>
            </a:r>
            <a:r>
              <a:rPr lang="en-US" sz="1800" b="1" u="sng" dirty="0">
                <a:solidFill>
                  <a:srgbClr val="FF0000"/>
                </a:solidFill>
                <a:highlight>
                  <a:srgbClr val="FFFF00"/>
                </a:highlight>
              </a:rPr>
              <a:t>usually</a:t>
            </a:r>
            <a:r>
              <a:rPr lang="en-US" sz="1800" dirty="0"/>
              <a:t> used in </a:t>
            </a:r>
            <a:r>
              <a:rPr lang="en-US" sz="1800" b="1" dirty="0">
                <a:solidFill>
                  <a:srgbClr val="FF0000"/>
                </a:solidFill>
                <a:highlight>
                  <a:srgbClr val="FFFF00"/>
                </a:highlight>
              </a:rPr>
              <a:t>conjunction with the</a:t>
            </a:r>
            <a:r>
              <a:rPr lang="tr-TR" sz="1800" b="1" dirty="0">
                <a:solidFill>
                  <a:srgbClr val="FF0000"/>
                </a:solidFill>
                <a:highlight>
                  <a:srgbClr val="FFFF00"/>
                </a:highlight>
              </a:rPr>
              <a:t> post-</a:t>
            </a:r>
            <a:r>
              <a:rPr lang="tr-TR" sz="1800" b="1" dirty="0" err="1">
                <a:solidFill>
                  <a:srgbClr val="FF0000"/>
                </a:solidFill>
                <a:highlight>
                  <a:srgbClr val="FFFF00"/>
                </a:highlight>
              </a:rPr>
              <a:t>architecture</a:t>
            </a:r>
            <a:r>
              <a:rPr lang="tr-TR" sz="1800" b="1" dirty="0">
                <a:solidFill>
                  <a:srgbClr val="FF0000"/>
                </a:solidFill>
                <a:highlight>
                  <a:srgbClr val="FFFF00"/>
                </a:highlight>
              </a:rPr>
              <a:t> model.</a:t>
            </a:r>
          </a:p>
          <a:p>
            <a:pPr marL="457200" lvl="1" indent="-342900" algn="just">
              <a:spcBef>
                <a:spcPts val="600"/>
              </a:spcBef>
              <a:spcAft>
                <a:spcPts val="600"/>
              </a:spcAft>
              <a:buFont typeface="+mj-lt"/>
              <a:buAutoNum type="arabicPeriod"/>
            </a:pPr>
            <a:r>
              <a:rPr lang="en-US" sz="1800" b="1" dirty="0">
                <a:solidFill>
                  <a:schemeClr val="accent1"/>
                </a:solidFill>
              </a:rPr>
              <a:t>Post-architecture model. </a:t>
            </a:r>
            <a:r>
              <a:rPr lang="en-US" sz="1800" dirty="0"/>
              <a:t>Once the system architecture has been designed, a</a:t>
            </a:r>
            <a:r>
              <a:rPr lang="tr-TR" sz="1800" dirty="0"/>
              <a:t> </a:t>
            </a:r>
            <a:r>
              <a:rPr lang="en-US" sz="1800" dirty="0"/>
              <a:t>more accurate estimate of the software size can be made.</a:t>
            </a:r>
            <a:r>
              <a:rPr lang="tr-TR" sz="1800" dirty="0"/>
              <a:t> </a:t>
            </a:r>
            <a:r>
              <a:rPr lang="tr-TR" sz="1800" dirty="0" err="1"/>
              <a:t>However</a:t>
            </a:r>
            <a:r>
              <a:rPr lang="tr-TR" sz="1800" dirty="0"/>
              <a:t>, it </a:t>
            </a:r>
            <a:r>
              <a:rPr lang="tr-TR" sz="1800" dirty="0" err="1"/>
              <a:t>i</a:t>
            </a:r>
            <a:r>
              <a:rPr lang="tr-TR" sz="1800" b="1" dirty="0" err="1">
                <a:solidFill>
                  <a:srgbClr val="FF0000"/>
                </a:solidFill>
                <a:highlight>
                  <a:srgbClr val="FFFF00"/>
                </a:highlight>
              </a:rPr>
              <a:t>ncludes</a:t>
            </a:r>
            <a:r>
              <a:rPr lang="tr-TR" sz="1800" b="1" dirty="0">
                <a:solidFill>
                  <a:srgbClr val="FF0000"/>
                </a:solidFill>
                <a:highlight>
                  <a:srgbClr val="FFFF00"/>
                </a:highlight>
              </a:rPr>
              <a:t> </a:t>
            </a:r>
            <a:r>
              <a:rPr lang="en-US" sz="1800" b="1" dirty="0">
                <a:solidFill>
                  <a:srgbClr val="FF0000"/>
                </a:solidFill>
                <a:highlight>
                  <a:srgbClr val="FFFF00"/>
                </a:highlight>
              </a:rPr>
              <a:t>a more extensive set of 17 multipliers </a:t>
            </a:r>
            <a:r>
              <a:rPr lang="en-US" sz="1800" dirty="0"/>
              <a:t>reflecting </a:t>
            </a:r>
            <a:r>
              <a:rPr lang="en-US" sz="1800" b="1" dirty="0">
                <a:solidFill>
                  <a:srgbClr val="FF0000"/>
                </a:solidFill>
                <a:highlight>
                  <a:srgbClr val="FFFF00"/>
                </a:highlight>
              </a:rPr>
              <a:t>personnel capability and product</a:t>
            </a:r>
            <a:r>
              <a:rPr lang="tr-TR" sz="1800" b="1" dirty="0">
                <a:solidFill>
                  <a:srgbClr val="FF0000"/>
                </a:solidFill>
                <a:highlight>
                  <a:srgbClr val="FFFF00"/>
                </a:highlight>
              </a:rPr>
              <a:t> </a:t>
            </a:r>
            <a:r>
              <a:rPr lang="tr-TR" sz="1800" b="1" dirty="0" err="1">
                <a:solidFill>
                  <a:srgbClr val="FF0000"/>
                </a:solidFill>
                <a:highlight>
                  <a:srgbClr val="FFFF00"/>
                </a:highlight>
              </a:rPr>
              <a:t>and</a:t>
            </a:r>
            <a:r>
              <a:rPr lang="tr-TR" sz="1800" b="1" dirty="0">
                <a:solidFill>
                  <a:srgbClr val="FF0000"/>
                </a:solidFill>
                <a:highlight>
                  <a:srgbClr val="FFFF00"/>
                </a:highlight>
              </a:rPr>
              <a:t> </a:t>
            </a:r>
            <a:r>
              <a:rPr lang="tr-TR" sz="1800" b="1" dirty="0" err="1">
                <a:solidFill>
                  <a:srgbClr val="FF0000"/>
                </a:solidFill>
                <a:highlight>
                  <a:srgbClr val="FFFF00"/>
                </a:highlight>
              </a:rPr>
              <a:t>project</a:t>
            </a:r>
            <a:r>
              <a:rPr lang="tr-TR" sz="1800" b="1" dirty="0">
                <a:solidFill>
                  <a:srgbClr val="FF0000"/>
                </a:solidFill>
                <a:highlight>
                  <a:srgbClr val="FFFF00"/>
                </a:highlight>
              </a:rPr>
              <a:t> </a:t>
            </a:r>
            <a:r>
              <a:rPr lang="tr-TR" sz="1800" b="1" dirty="0" err="1">
                <a:solidFill>
                  <a:srgbClr val="FF0000"/>
                </a:solidFill>
                <a:highlight>
                  <a:srgbClr val="FFFF00"/>
                </a:highlight>
              </a:rPr>
              <a:t>characteristics</a:t>
            </a:r>
            <a:r>
              <a:rPr lang="tr-TR" sz="1800" b="1" dirty="0">
                <a:solidFill>
                  <a:srgbClr val="FF0000"/>
                </a:solidFill>
                <a:highlight>
                  <a:srgbClr val="FFFF00"/>
                </a:highlight>
              </a:rPr>
              <a:t>.</a:t>
            </a:r>
            <a:endParaRPr lang="en-US" sz="1800" b="1" dirty="0">
              <a:solidFill>
                <a:srgbClr val="FF0000"/>
              </a:solidFill>
              <a:highlight>
                <a:srgbClr val="FFFF00"/>
              </a:highlight>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30</a:t>
            </a:fld>
            <a:endParaRPr lang="en-US"/>
          </a:p>
        </p:txBody>
      </p:sp>
    </p:spTree>
    <p:extLst>
      <p:ext uri="{BB962C8B-B14F-4D97-AF65-F5344CB8AC3E}">
        <p14:creationId xmlns:p14="http://schemas.microsoft.com/office/powerpoint/2010/main" val="1940859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COCOMO estimation models</a:t>
            </a:r>
            <a:r>
              <a:rPr lang="en-GB" dirty="0"/>
              <a:t> </a:t>
            </a:r>
            <a:endParaRPr lang="en-US" dirty="0"/>
          </a:p>
        </p:txBody>
      </p:sp>
      <p:pic>
        <p:nvPicPr>
          <p:cNvPr id="4" name="Content Placeholder 3" descr="23.10 COCOMO-models.eps"/>
          <p:cNvPicPr>
            <a:picLocks noGrp="1" noChangeAspect="1"/>
          </p:cNvPicPr>
          <p:nvPr>
            <p:ph idx="1"/>
          </p:nvPr>
        </p:nvPicPr>
        <p:blipFill>
          <a:blip r:embed="rId2"/>
          <a:srcRect l="-3410" r="-3410"/>
          <a:stretch>
            <a:fillRect/>
          </a:stretch>
        </p:blipFill>
        <p:spPr>
          <a:xfrm>
            <a:off x="826561" y="1524000"/>
            <a:ext cx="10679639" cy="4706201"/>
          </a:xfrm>
        </p:spPr>
      </p:pic>
      <p:sp>
        <p:nvSpPr>
          <p:cNvPr id="3" name="Slide Number Placeholder 2"/>
          <p:cNvSpPr>
            <a:spLocks noGrp="1"/>
          </p:cNvSpPr>
          <p:nvPr>
            <p:ph type="sldNum" sz="quarter" idx="12"/>
          </p:nvPr>
        </p:nvSpPr>
        <p:spPr/>
        <p:txBody>
          <a:bodyPr/>
          <a:lstStyle/>
          <a:p>
            <a:fld id="{0D150273-F455-7D4F-8782-207C52466607}" type="slidenum">
              <a:rPr lang="en-US" smtClean="0"/>
              <a:pPr/>
              <a:t>31</a:t>
            </a:fld>
            <a:endParaRPr lang="en-US"/>
          </a:p>
        </p:txBody>
      </p:sp>
    </p:spTree>
    <p:extLst>
      <p:ext uri="{BB962C8B-B14F-4D97-AF65-F5344CB8AC3E}">
        <p14:creationId xmlns:p14="http://schemas.microsoft.com/office/powerpoint/2010/main" val="160703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tr-TR" dirty="0"/>
              <a:t>1. </a:t>
            </a:r>
            <a:r>
              <a:rPr lang="en-GB" dirty="0"/>
              <a:t>Application composition model</a:t>
            </a:r>
          </a:p>
        </p:txBody>
      </p:sp>
      <p:sp>
        <p:nvSpPr>
          <p:cNvPr id="103427" name="Rectangle 3"/>
          <p:cNvSpPr>
            <a:spLocks noGrp="1" noChangeArrowheads="1"/>
          </p:cNvSpPr>
          <p:nvPr>
            <p:ph type="body" idx="1"/>
          </p:nvPr>
        </p:nvSpPr>
        <p:spPr>
          <a:xfrm>
            <a:off x="355600" y="1404940"/>
            <a:ext cx="11442700" cy="5257798"/>
          </a:xfrm>
        </p:spPr>
        <p:txBody>
          <a:bodyPr>
            <a:noAutofit/>
          </a:bodyPr>
          <a:lstStyle/>
          <a:p>
            <a:pPr marL="0" algn="just">
              <a:spcBef>
                <a:spcPts val="0"/>
              </a:spcBef>
            </a:pPr>
            <a:r>
              <a:rPr lang="en-US" sz="2000" dirty="0">
                <a:latin typeface="Arial" panose="020B0604020202020204" pitchFamily="34" charset="0"/>
                <a:cs typeface="Arial" panose="020B0604020202020204" pitchFamily="34" charset="0"/>
              </a:rPr>
              <a:t>Suitable for software built around </a:t>
            </a:r>
            <a:r>
              <a:rPr lang="en-US" sz="2000" dirty="0">
                <a:highlight>
                  <a:srgbClr val="FFFF00"/>
                </a:highlight>
                <a:latin typeface="Arial" panose="020B0604020202020204" pitchFamily="34" charset="0"/>
                <a:cs typeface="Arial" panose="020B0604020202020204" pitchFamily="34" charset="0"/>
              </a:rPr>
              <a:t>graphical user interface (GUI) and modern GUI-builder tools</a:t>
            </a:r>
            <a:r>
              <a:rPr lang="tr-T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algn="just">
              <a:spcBef>
                <a:spcPts val="0"/>
              </a:spcBef>
            </a:pPr>
            <a:r>
              <a:rPr lang="en-GB" sz="2000" dirty="0">
                <a:latin typeface="Arial" panose="020B0604020202020204" pitchFamily="34" charset="0"/>
                <a:cs typeface="Arial" panose="020B0604020202020204" pitchFamily="34" charset="0"/>
              </a:rPr>
              <a:t>Supports </a:t>
            </a:r>
            <a:r>
              <a:rPr lang="en-GB" sz="2000" dirty="0">
                <a:highlight>
                  <a:srgbClr val="FFFF00"/>
                </a:highlight>
                <a:latin typeface="Arial" panose="020B0604020202020204" pitchFamily="34" charset="0"/>
                <a:cs typeface="Arial" panose="020B0604020202020204" pitchFamily="34" charset="0"/>
              </a:rPr>
              <a:t>prototyping projects </a:t>
            </a:r>
            <a:r>
              <a:rPr lang="en-GB" sz="2000" dirty="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for projects where the software</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developed by </a:t>
            </a:r>
            <a:r>
              <a:rPr lang="en-US" sz="2000" dirty="0">
                <a:highlight>
                  <a:srgbClr val="FFFF00"/>
                </a:highlight>
                <a:latin typeface="Arial" panose="020B0604020202020204" pitchFamily="34" charset="0"/>
                <a:cs typeface="Arial" panose="020B0604020202020204" pitchFamily="34" charset="0"/>
              </a:rPr>
              <a:t>composing existing components</a:t>
            </a:r>
            <a:r>
              <a:rPr lang="en-US" sz="20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marL="0" algn="just">
              <a:spcBef>
                <a:spcPts val="0"/>
              </a:spcBef>
            </a:pPr>
            <a:r>
              <a:rPr lang="en-US" sz="2000" dirty="0">
                <a:latin typeface="Arial" panose="020B0604020202020204" pitchFamily="34" charset="0"/>
                <a:cs typeface="Arial" panose="020B0604020202020204" pitchFamily="34" charset="0"/>
              </a:rPr>
              <a:t>Uses </a:t>
            </a:r>
            <a:r>
              <a:rPr lang="en-US" sz="2000" b="1" dirty="0">
                <a:highlight>
                  <a:srgbClr val="FFFF00"/>
                </a:highlight>
                <a:latin typeface="Arial" panose="020B0604020202020204" pitchFamily="34" charset="0"/>
                <a:cs typeface="Arial" panose="020B0604020202020204" pitchFamily="34" charset="0"/>
              </a:rPr>
              <a:t>object points as a size metric</a:t>
            </a:r>
            <a:r>
              <a:rPr lang="tr-TR" sz="2000" b="1" dirty="0">
                <a:highlight>
                  <a:srgbClr val="FFFF00"/>
                </a:highlight>
                <a:latin typeface="Arial" panose="020B0604020202020204" pitchFamily="34" charset="0"/>
                <a:cs typeface="Arial" panose="020B0604020202020204" pitchFamily="34" charset="0"/>
              </a:rPr>
              <a:t> </a:t>
            </a:r>
            <a:r>
              <a:rPr lang="en-US" sz="2000" b="1" dirty="0">
                <a:highlight>
                  <a:srgbClr val="FFFF00"/>
                </a:highlight>
                <a:latin typeface="Arial" panose="020B0604020202020204" pitchFamily="34" charset="0"/>
                <a:cs typeface="Arial" panose="020B0604020202020204" pitchFamily="34" charset="0"/>
              </a:rPr>
              <a:t>extension </a:t>
            </a:r>
            <a:r>
              <a:rPr lang="en-US" sz="2000" dirty="0">
                <a:latin typeface="Arial" panose="020B0604020202020204" pitchFamily="34" charset="0"/>
                <a:cs typeface="Arial" panose="020B0604020202020204" pitchFamily="34" charset="0"/>
              </a:rPr>
              <a:t>of function points</a:t>
            </a:r>
          </a:p>
          <a:p>
            <a:pPr marL="0" algn="just">
              <a:spcBef>
                <a:spcPts val="0"/>
              </a:spcBef>
            </a:pPr>
            <a:r>
              <a:rPr lang="tr-TR" sz="2000" b="1" dirty="0">
                <a:latin typeface="Arial" panose="020B0604020202020204" pitchFamily="34" charset="0"/>
                <a:cs typeface="Arial" panose="020B0604020202020204" pitchFamily="34" charset="0"/>
              </a:rPr>
              <a:t>C</a:t>
            </a:r>
            <a:r>
              <a:rPr lang="en-US" sz="2000" b="1" dirty="0" err="1">
                <a:latin typeface="Arial" panose="020B0604020202020204" pitchFamily="34" charset="0"/>
                <a:cs typeface="Arial" panose="020B0604020202020204" pitchFamily="34" charset="0"/>
              </a:rPr>
              <a:t>ount</a:t>
            </a:r>
            <a:r>
              <a:rPr lang="en-US" sz="2000" b="1" dirty="0">
                <a:latin typeface="Arial" panose="020B0604020202020204" pitchFamily="34" charset="0"/>
                <a:cs typeface="Arial" panose="020B0604020202020204" pitchFamily="34" charset="0"/>
              </a:rPr>
              <a:t> of the </a:t>
            </a:r>
            <a:r>
              <a:rPr lang="en-US" sz="2000" b="1" dirty="0">
                <a:highlight>
                  <a:srgbClr val="FFFF00"/>
                </a:highlight>
                <a:latin typeface="Arial" panose="020B0604020202020204" pitchFamily="34" charset="0"/>
                <a:cs typeface="Arial" panose="020B0604020202020204" pitchFamily="34" charset="0"/>
              </a:rPr>
              <a:t>screens, reports, and modules, weighted by a three-level factor (simple, medium, difficult)</a:t>
            </a:r>
            <a:r>
              <a:rPr lang="tr-TR" sz="2000" b="1" dirty="0">
                <a:highlight>
                  <a:srgbClr val="FFFF00"/>
                </a:highlight>
                <a:latin typeface="Arial" panose="020B0604020202020204" pitchFamily="34" charset="0"/>
                <a:cs typeface="Arial" panose="020B0604020202020204" pitchFamily="34" charset="0"/>
              </a:rPr>
              <a:t>.</a:t>
            </a:r>
          </a:p>
          <a:p>
            <a:pPr marL="0" algn="just">
              <a:spcBef>
                <a:spcPts val="0"/>
              </a:spcBef>
            </a:pPr>
            <a:r>
              <a:rPr lang="tr-TR" sz="2000" dirty="0">
                <a:latin typeface="Arial" panose="020B0604020202020204" pitchFamily="34" charset="0"/>
                <a:cs typeface="Arial" panose="020B0604020202020204" pitchFamily="34" charset="0"/>
              </a:rPr>
              <a:t>Programmer </a:t>
            </a:r>
            <a:r>
              <a:rPr lang="tr-TR" sz="2000" dirty="0" err="1">
                <a:latin typeface="Arial" panose="020B0604020202020204" pitchFamily="34" charset="0"/>
                <a:cs typeface="Arial" panose="020B0604020202020204" pitchFamily="34" charset="0"/>
              </a:rPr>
              <a:t>productivity</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also depends on the developer’s experience and capability as well as the</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capabilities of the CASE tools used to support development.</a:t>
            </a:r>
            <a:endParaRPr lang="tr-TR" sz="2000" dirty="0">
              <a:latin typeface="Arial" panose="020B0604020202020204" pitchFamily="34" charset="0"/>
              <a:cs typeface="Arial" panose="020B0604020202020204" pitchFamily="34" charset="0"/>
            </a:endParaRPr>
          </a:p>
          <a:p>
            <a:pPr marL="0" algn="just">
              <a:spcBef>
                <a:spcPts val="0"/>
              </a:spcBef>
            </a:pPr>
            <a:r>
              <a:rPr lang="en-GB" sz="2000" dirty="0">
                <a:latin typeface="Arial" panose="020B0604020202020204" pitchFamily="34" charset="0"/>
                <a:cs typeface="Arial" panose="020B0604020202020204" pitchFamily="34" charset="0"/>
              </a:rPr>
              <a:t>Formula is</a:t>
            </a:r>
          </a:p>
          <a:p>
            <a:pPr marL="0" lvl="1" indent="0" algn="ctr">
              <a:spcBef>
                <a:spcPts val="0"/>
              </a:spcBef>
              <a:spcAft>
                <a:spcPts val="600"/>
              </a:spcAft>
              <a:buNone/>
            </a:pPr>
            <a:r>
              <a:rPr lang="en-GB" sz="2800" b="1" dirty="0">
                <a:highlight>
                  <a:srgbClr val="00FFFF"/>
                </a:highlight>
                <a:latin typeface="Arial" panose="020B0604020202020204" pitchFamily="34" charset="0"/>
                <a:cs typeface="Arial" panose="020B0604020202020204" pitchFamily="34" charset="0"/>
              </a:rPr>
              <a:t>PM = ( NAP </a:t>
            </a:r>
            <a:r>
              <a:rPr lang="tr-TR" sz="2800" b="1" dirty="0">
                <a:highlight>
                  <a:srgbClr val="00FFFF"/>
                </a:highlight>
                <a:latin typeface="Arial" panose="020B0604020202020204" pitchFamily="34" charset="0"/>
                <a:cs typeface="Arial" panose="020B0604020202020204" pitchFamily="34" charset="0"/>
              </a:rPr>
              <a:t>*</a:t>
            </a:r>
            <a:r>
              <a:rPr lang="en-GB" sz="2800" b="1" dirty="0">
                <a:highlight>
                  <a:srgbClr val="00FFFF"/>
                </a:highlight>
                <a:latin typeface="Arial" panose="020B0604020202020204" pitchFamily="34" charset="0"/>
                <a:cs typeface="Arial" panose="020B0604020202020204" pitchFamily="34" charset="0"/>
              </a:rPr>
              <a:t> (1 - %reuse/100 ) ) / PROD</a:t>
            </a:r>
          </a:p>
          <a:p>
            <a:pPr marL="0" lvl="1" algn="just">
              <a:spcBef>
                <a:spcPts val="0"/>
              </a:spcBef>
              <a:spcAft>
                <a:spcPts val="600"/>
              </a:spcAft>
            </a:pPr>
            <a:r>
              <a:rPr lang="en-GB" sz="1600" b="1" dirty="0">
                <a:solidFill>
                  <a:srgbClr val="FF0000"/>
                </a:solidFill>
                <a:latin typeface="Arial" panose="020B0604020202020204" pitchFamily="34" charset="0"/>
                <a:cs typeface="Arial" panose="020B0604020202020204" pitchFamily="34" charset="0"/>
              </a:rPr>
              <a:t>PM is the effort in </a:t>
            </a:r>
            <a:r>
              <a:rPr lang="en-GB" sz="1600" b="1" dirty="0" smtClean="0">
                <a:solidFill>
                  <a:srgbClr val="FF0000"/>
                </a:solidFill>
                <a:latin typeface="Arial" panose="020B0604020202020204" pitchFamily="34" charset="0"/>
                <a:cs typeface="Arial" panose="020B0604020202020204" pitchFamily="34" charset="0"/>
              </a:rPr>
              <a:t>person*months</a:t>
            </a:r>
            <a:r>
              <a:rPr lang="en-GB" sz="1600" b="1" dirty="0">
                <a:solidFill>
                  <a:srgbClr val="FF0000"/>
                </a:solidFill>
                <a:latin typeface="Arial" panose="020B0604020202020204" pitchFamily="34" charset="0"/>
                <a:cs typeface="Arial" panose="020B0604020202020204" pitchFamily="34" charset="0"/>
              </a:rPr>
              <a:t>, </a:t>
            </a:r>
            <a:endParaRPr lang="tr-TR" sz="1600" b="1" dirty="0">
              <a:solidFill>
                <a:srgbClr val="FF0000"/>
              </a:solidFill>
              <a:latin typeface="Arial" panose="020B0604020202020204" pitchFamily="34" charset="0"/>
              <a:cs typeface="Arial" panose="020B0604020202020204" pitchFamily="34" charset="0"/>
            </a:endParaRPr>
          </a:p>
          <a:p>
            <a:pPr marL="0" lvl="1" algn="just">
              <a:spcBef>
                <a:spcPts val="0"/>
              </a:spcBef>
              <a:spcAft>
                <a:spcPts val="600"/>
              </a:spcAft>
            </a:pPr>
            <a:r>
              <a:rPr lang="en-GB" sz="1600" b="1" dirty="0">
                <a:solidFill>
                  <a:srgbClr val="FF0000"/>
                </a:solidFill>
                <a:latin typeface="Arial" panose="020B0604020202020204" pitchFamily="34" charset="0"/>
                <a:cs typeface="Arial" panose="020B0604020202020204" pitchFamily="34" charset="0"/>
              </a:rPr>
              <a:t>NAP is the number of application points and </a:t>
            </a:r>
            <a:endParaRPr lang="tr-TR" sz="1600" b="1" dirty="0">
              <a:solidFill>
                <a:srgbClr val="FF0000"/>
              </a:solidFill>
              <a:latin typeface="Arial" panose="020B0604020202020204" pitchFamily="34" charset="0"/>
              <a:cs typeface="Arial" panose="020B0604020202020204" pitchFamily="34" charset="0"/>
            </a:endParaRPr>
          </a:p>
          <a:p>
            <a:pPr marL="0" lvl="1" algn="just">
              <a:spcBef>
                <a:spcPts val="0"/>
              </a:spcBef>
              <a:spcAft>
                <a:spcPts val="600"/>
              </a:spcAft>
            </a:pPr>
            <a:r>
              <a:rPr lang="en-GB" sz="1600" b="1" dirty="0">
                <a:solidFill>
                  <a:srgbClr val="FF0000"/>
                </a:solidFill>
                <a:latin typeface="Arial" panose="020B0604020202020204" pitchFamily="34" charset="0"/>
                <a:cs typeface="Arial" panose="020B0604020202020204" pitchFamily="34" charset="0"/>
              </a:rPr>
              <a:t>PROD is the productivity.</a:t>
            </a:r>
          </a:p>
        </p:txBody>
      </p:sp>
      <p:sp>
        <p:nvSpPr>
          <p:cNvPr id="2" name="Slide Number Placeholder 1"/>
          <p:cNvSpPr>
            <a:spLocks noGrp="1"/>
          </p:cNvSpPr>
          <p:nvPr>
            <p:ph type="sldNum" sz="quarter" idx="12"/>
          </p:nvPr>
        </p:nvSpPr>
        <p:spPr/>
        <p:txBody>
          <a:bodyPr/>
          <a:lstStyle/>
          <a:p>
            <a:fld id="{0D150273-F455-7D4F-8782-207C52466607}" type="slidenum">
              <a:rPr lang="en-US" smtClean="0"/>
              <a:pPr/>
              <a:t>32</a:t>
            </a:fld>
            <a:endParaRPr lang="en-US"/>
          </a:p>
        </p:txBody>
      </p:sp>
    </p:spTree>
    <p:extLst>
      <p:ext uri="{BB962C8B-B14F-4D97-AF65-F5344CB8AC3E}">
        <p14:creationId xmlns:p14="http://schemas.microsoft.com/office/powerpoint/2010/main" val="1658425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a:t>Application composition model</a:t>
            </a:r>
            <a:r>
              <a:rPr lang="tr-TR" dirty="0"/>
              <a:t/>
            </a:r>
            <a:br>
              <a:rPr lang="tr-TR" dirty="0"/>
            </a:br>
            <a:r>
              <a:rPr lang="tr-TR" dirty="0"/>
              <a:t>EXAMPLE-1</a:t>
            </a:r>
          </a:p>
        </p:txBody>
      </p:sp>
      <p:sp>
        <p:nvSpPr>
          <p:cNvPr id="3" name="İçerik Yer Tutucusu 2"/>
          <p:cNvSpPr>
            <a:spLocks noGrp="1"/>
          </p:cNvSpPr>
          <p:nvPr>
            <p:ph idx="1"/>
          </p:nvPr>
        </p:nvSpPr>
        <p:spPr>
          <a:xfrm>
            <a:off x="457200" y="1600201"/>
            <a:ext cx="11341100" cy="4525963"/>
          </a:xfrm>
        </p:spPr>
        <p:txBody>
          <a:bodyPr/>
          <a:lstStyle/>
          <a:p>
            <a:pPr algn="just"/>
            <a:r>
              <a:rPr lang="tr-TR" dirty="0"/>
              <a:t>An </a:t>
            </a:r>
            <a:r>
              <a:rPr lang="en-US" dirty="0"/>
              <a:t>Application will have </a:t>
            </a:r>
            <a:r>
              <a:rPr lang="en-US" dirty="0">
                <a:solidFill>
                  <a:srgbClr val="FF0000"/>
                </a:solidFill>
                <a:highlight>
                  <a:srgbClr val="FFFF00"/>
                </a:highlight>
              </a:rPr>
              <a:t>3 screens and will</a:t>
            </a:r>
            <a:r>
              <a:rPr lang="tr-TR" dirty="0">
                <a:solidFill>
                  <a:srgbClr val="FF0000"/>
                </a:solidFill>
                <a:highlight>
                  <a:srgbClr val="FFFF00"/>
                </a:highlight>
              </a:rPr>
              <a:t> </a:t>
            </a:r>
            <a:r>
              <a:rPr lang="tr-TR" dirty="0" err="1">
                <a:solidFill>
                  <a:srgbClr val="FF0000"/>
                </a:solidFill>
                <a:highlight>
                  <a:srgbClr val="FFFF00"/>
                </a:highlight>
              </a:rPr>
              <a:t>produce</a:t>
            </a:r>
            <a:r>
              <a:rPr lang="tr-TR" dirty="0">
                <a:solidFill>
                  <a:srgbClr val="FF0000"/>
                </a:solidFill>
                <a:highlight>
                  <a:srgbClr val="FFFF00"/>
                </a:highlight>
              </a:rPr>
              <a:t> 1 </a:t>
            </a:r>
            <a:r>
              <a:rPr lang="tr-TR" dirty="0" err="1">
                <a:solidFill>
                  <a:srgbClr val="FF0000"/>
                </a:solidFill>
                <a:highlight>
                  <a:srgbClr val="FFFF00"/>
                </a:highlight>
              </a:rPr>
              <a:t>report</a:t>
            </a:r>
            <a:r>
              <a:rPr lang="tr-TR" dirty="0"/>
              <a:t>:</a:t>
            </a:r>
          </a:p>
          <a:p>
            <a:pPr lvl="1" algn="just"/>
            <a:r>
              <a:rPr lang="en-US" sz="2400" b="1" dirty="0"/>
              <a:t>A booking screen: </a:t>
            </a:r>
            <a:r>
              <a:rPr lang="en-US" sz="2400" dirty="0"/>
              <a:t>records a new sale booking</a:t>
            </a:r>
          </a:p>
          <a:p>
            <a:pPr lvl="1" algn="just"/>
            <a:r>
              <a:rPr lang="en-US" sz="2400" b="1" dirty="0"/>
              <a:t>A pricing screen: </a:t>
            </a:r>
            <a:r>
              <a:rPr lang="en-US" sz="2400" dirty="0"/>
              <a:t>shows the rate for each day</a:t>
            </a:r>
            <a:r>
              <a:rPr lang="tr-TR" sz="2400" dirty="0"/>
              <a:t> </a:t>
            </a:r>
            <a:r>
              <a:rPr lang="tr-TR" sz="2400" dirty="0" err="1"/>
              <a:t>and</a:t>
            </a:r>
            <a:r>
              <a:rPr lang="tr-TR" sz="2400" dirty="0"/>
              <a:t> </a:t>
            </a:r>
            <a:r>
              <a:rPr lang="tr-TR" sz="2400" dirty="0" err="1"/>
              <a:t>each</a:t>
            </a:r>
            <a:r>
              <a:rPr lang="tr-TR" sz="2400" dirty="0"/>
              <a:t> </a:t>
            </a:r>
            <a:r>
              <a:rPr lang="tr-TR" sz="2400" dirty="0" err="1"/>
              <a:t>flight</a:t>
            </a:r>
            <a:endParaRPr lang="tr-TR" sz="2400" dirty="0"/>
          </a:p>
          <a:p>
            <a:pPr lvl="1" algn="just"/>
            <a:r>
              <a:rPr lang="en-US" sz="2400" b="1" dirty="0"/>
              <a:t>An availability screen: </a:t>
            </a:r>
            <a:r>
              <a:rPr lang="en-US" sz="2400" dirty="0"/>
              <a:t>shows available flights</a:t>
            </a:r>
            <a:endParaRPr lang="tr-TR" sz="2400" dirty="0"/>
          </a:p>
          <a:p>
            <a:pPr lvl="1" algn="just"/>
            <a:r>
              <a:rPr lang="en-US" sz="2400" b="1" dirty="0"/>
              <a:t>A sales report: </a:t>
            </a:r>
            <a:r>
              <a:rPr lang="en-US" sz="2400" dirty="0"/>
              <a:t>shows total sale figures for the</a:t>
            </a:r>
            <a:r>
              <a:rPr lang="tr-TR" sz="2400" dirty="0"/>
              <a:t> </a:t>
            </a:r>
            <a:r>
              <a:rPr lang="en-US" sz="2400" dirty="0"/>
              <a:t>month and year, and compares figures with</a:t>
            </a:r>
            <a:r>
              <a:rPr lang="tr-TR" sz="2400" dirty="0"/>
              <a:t> </a:t>
            </a:r>
            <a:r>
              <a:rPr lang="tr-TR" sz="2400" dirty="0" err="1"/>
              <a:t>previous</a:t>
            </a:r>
            <a:r>
              <a:rPr lang="tr-TR" sz="2400" dirty="0"/>
              <a:t> </a:t>
            </a:r>
            <a:r>
              <a:rPr lang="tr-TR" sz="2400" dirty="0" err="1"/>
              <a:t>months</a:t>
            </a:r>
            <a:r>
              <a:rPr lang="tr-TR" sz="2400" dirty="0"/>
              <a:t> </a:t>
            </a:r>
            <a:r>
              <a:rPr lang="tr-TR" sz="2400" dirty="0" err="1"/>
              <a:t>and</a:t>
            </a:r>
            <a:r>
              <a:rPr lang="tr-TR" sz="2400" dirty="0"/>
              <a:t> </a:t>
            </a:r>
            <a:r>
              <a:rPr lang="tr-TR" sz="2400" dirty="0" err="1"/>
              <a:t>years</a:t>
            </a:r>
            <a:endParaRPr lang="tr-TR" sz="2400" dirty="0"/>
          </a:p>
          <a:p>
            <a:pPr marL="457200" lvl="1" indent="0" algn="just">
              <a:buNone/>
            </a:pPr>
            <a:endParaRPr lang="tr-TR" sz="2400" b="1" dirty="0">
              <a:latin typeface="Arial" panose="020B0604020202020204" pitchFamily="34" charset="0"/>
              <a:cs typeface="Arial" panose="020B0604020202020204" pitchFamily="34" charset="0"/>
            </a:endParaRPr>
          </a:p>
          <a:p>
            <a:pPr marL="457200" lvl="1" indent="0" algn="ctr">
              <a:buNone/>
            </a:pPr>
            <a:r>
              <a:rPr lang="en-GB" sz="2400" b="1" dirty="0">
                <a:highlight>
                  <a:srgbClr val="00FFFF"/>
                </a:highlight>
                <a:latin typeface="Arial" panose="020B0604020202020204" pitchFamily="34" charset="0"/>
                <a:cs typeface="Arial" panose="020B0604020202020204" pitchFamily="34" charset="0"/>
              </a:rPr>
              <a:t>PM = ( NAP </a:t>
            </a:r>
            <a:r>
              <a:rPr lang="tr-TR" sz="2400" b="1" dirty="0">
                <a:highlight>
                  <a:srgbClr val="00FFFF"/>
                </a:highlight>
                <a:latin typeface="Arial" panose="020B0604020202020204" pitchFamily="34" charset="0"/>
                <a:cs typeface="Arial" panose="020B0604020202020204" pitchFamily="34" charset="0"/>
              </a:rPr>
              <a:t>*</a:t>
            </a:r>
            <a:r>
              <a:rPr lang="en-GB" sz="2400" b="1" dirty="0">
                <a:highlight>
                  <a:srgbClr val="00FFFF"/>
                </a:highlight>
                <a:latin typeface="Arial" panose="020B0604020202020204" pitchFamily="34" charset="0"/>
                <a:cs typeface="Arial" panose="020B0604020202020204" pitchFamily="34" charset="0"/>
              </a:rPr>
              <a:t> (1 - %reuse/100 ) ) / PROD</a:t>
            </a:r>
          </a:p>
          <a:p>
            <a:pPr lvl="1" algn="just"/>
            <a:endParaRPr lang="tr-TR" sz="2400" dirty="0"/>
          </a:p>
        </p:txBody>
      </p:sp>
      <p:sp>
        <p:nvSpPr>
          <p:cNvPr id="4" name="Slide Number Placeholder 3"/>
          <p:cNvSpPr>
            <a:spLocks noGrp="1"/>
          </p:cNvSpPr>
          <p:nvPr>
            <p:ph type="sldNum" sz="quarter" idx="12"/>
          </p:nvPr>
        </p:nvSpPr>
        <p:spPr/>
        <p:txBody>
          <a:bodyPr/>
          <a:lstStyle/>
          <a:p>
            <a:fld id="{0D150273-F455-7D4F-8782-207C52466607}" type="slidenum">
              <a:rPr lang="en-US" smtClean="0"/>
              <a:pPr/>
              <a:t>33</a:t>
            </a:fld>
            <a:endParaRPr lang="en-US"/>
          </a:p>
        </p:txBody>
      </p:sp>
    </p:spTree>
    <p:extLst>
      <p:ext uri="{BB962C8B-B14F-4D97-AF65-F5344CB8AC3E}">
        <p14:creationId xmlns:p14="http://schemas.microsoft.com/office/powerpoint/2010/main" val="183816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tr-TR" dirty="0"/>
              <a:t>PRODUCTIVITY</a:t>
            </a:r>
            <a:endParaRPr lang="en-GB" dirty="0"/>
          </a:p>
        </p:txBody>
      </p:sp>
      <p:pic>
        <p:nvPicPr>
          <p:cNvPr id="2" name="Resim 1"/>
          <p:cNvPicPr>
            <a:picLocks noChangeAspect="1"/>
          </p:cNvPicPr>
          <p:nvPr/>
        </p:nvPicPr>
        <p:blipFill>
          <a:blip r:embed="rId2"/>
          <a:stretch>
            <a:fillRect/>
          </a:stretch>
        </p:blipFill>
        <p:spPr>
          <a:xfrm>
            <a:off x="2035558" y="1630364"/>
            <a:ext cx="8044685" cy="1963736"/>
          </a:xfrm>
          <a:prstGeom prst="rect">
            <a:avLst/>
          </a:prstGeom>
        </p:spPr>
      </p:pic>
      <p:sp>
        <p:nvSpPr>
          <p:cNvPr id="3" name="Dikdörtgen 2"/>
          <p:cNvSpPr/>
          <p:nvPr/>
        </p:nvSpPr>
        <p:spPr>
          <a:xfrm>
            <a:off x="850900" y="3843547"/>
            <a:ext cx="10998200" cy="1938992"/>
          </a:xfrm>
          <a:prstGeom prst="rect">
            <a:avLst/>
          </a:prstGeom>
        </p:spPr>
        <p:txBody>
          <a:bodyPr wrap="square">
            <a:spAutoFit/>
          </a:bodyPr>
          <a:lstStyle/>
          <a:p>
            <a:pPr defTabSz="457200"/>
            <a:r>
              <a:rPr lang="tr-TR" sz="2400" b="1" u="sng" dirty="0">
                <a:solidFill>
                  <a:srgbClr val="FF0000"/>
                </a:solidFill>
                <a:highlight>
                  <a:srgbClr val="FFFF00"/>
                </a:highlight>
                <a:latin typeface="Calibri"/>
              </a:rPr>
              <a:t>EXAMPLE-1 CONTINUE:</a:t>
            </a:r>
            <a:r>
              <a:rPr lang="tr-TR" sz="2400" b="1" dirty="0">
                <a:solidFill>
                  <a:srgbClr val="FF0000"/>
                </a:solidFill>
                <a:highlight>
                  <a:srgbClr val="FFFF00"/>
                </a:highlight>
                <a:latin typeface="Calibri"/>
              </a:rPr>
              <a:t> </a:t>
            </a:r>
            <a:r>
              <a:rPr lang="tr-TR" sz="2400" b="1" dirty="0" err="1">
                <a:solidFill>
                  <a:prstClr val="black"/>
                </a:solidFill>
                <a:highlight>
                  <a:srgbClr val="FFFF00"/>
                </a:highlight>
                <a:latin typeface="Arial" panose="020B0604020202020204" pitchFamily="34" charset="0"/>
                <a:cs typeface="Arial" panose="020B0604020202020204" pitchFamily="34" charset="0"/>
              </a:rPr>
              <a:t>Calculating</a:t>
            </a:r>
            <a:r>
              <a:rPr lang="tr-TR" sz="2400" b="1" dirty="0">
                <a:solidFill>
                  <a:prstClr val="black"/>
                </a:solidFill>
                <a:highlight>
                  <a:srgbClr val="FFFF00"/>
                </a:highlight>
                <a:latin typeface="Arial" panose="020B0604020202020204" pitchFamily="34" charset="0"/>
                <a:cs typeface="Arial" panose="020B0604020202020204" pitchFamily="34" charset="0"/>
              </a:rPr>
              <a:t> </a:t>
            </a:r>
            <a:r>
              <a:rPr lang="tr-TR" sz="2400" b="1" dirty="0" err="1">
                <a:solidFill>
                  <a:prstClr val="black"/>
                </a:solidFill>
                <a:highlight>
                  <a:srgbClr val="FFFF00"/>
                </a:highlight>
                <a:latin typeface="Arial" panose="020B0604020202020204" pitchFamily="34" charset="0"/>
                <a:cs typeface="Arial" panose="020B0604020202020204" pitchFamily="34" charset="0"/>
              </a:rPr>
              <a:t>the</a:t>
            </a:r>
            <a:r>
              <a:rPr lang="tr-TR" sz="2400" b="1" dirty="0">
                <a:solidFill>
                  <a:prstClr val="black"/>
                </a:solidFill>
                <a:highlight>
                  <a:srgbClr val="FFFF00"/>
                </a:highlight>
                <a:latin typeface="Arial" panose="020B0604020202020204" pitchFamily="34" charset="0"/>
                <a:cs typeface="Arial" panose="020B0604020202020204" pitchFamily="34" charset="0"/>
              </a:rPr>
              <a:t> </a:t>
            </a:r>
            <a:r>
              <a:rPr lang="en-GB" sz="2400" b="1" dirty="0">
                <a:solidFill>
                  <a:prstClr val="black"/>
                </a:solidFill>
                <a:highlight>
                  <a:srgbClr val="FFFF00"/>
                </a:highlight>
                <a:latin typeface="Arial" panose="020B0604020202020204" pitchFamily="34" charset="0"/>
                <a:cs typeface="Arial" panose="020B0604020202020204" pitchFamily="34" charset="0"/>
              </a:rPr>
              <a:t>PROD</a:t>
            </a:r>
            <a:r>
              <a:rPr lang="tr-TR" sz="2400" b="1" dirty="0">
                <a:solidFill>
                  <a:prstClr val="black"/>
                </a:solidFill>
                <a:highlight>
                  <a:srgbClr val="FFFF00"/>
                </a:highlight>
                <a:latin typeface="Arial" panose="020B0604020202020204" pitchFamily="34" charset="0"/>
                <a:cs typeface="Arial" panose="020B0604020202020204" pitchFamily="34" charset="0"/>
              </a:rPr>
              <a:t>:</a:t>
            </a:r>
          </a:p>
          <a:p>
            <a:pPr algn="just" defTabSz="457200"/>
            <a:r>
              <a:rPr lang="en-US" sz="2400" dirty="0">
                <a:solidFill>
                  <a:srgbClr val="000000"/>
                </a:solidFill>
                <a:latin typeface="Arial" panose="020B0604020202020204" pitchFamily="34" charset="0"/>
                <a:cs typeface="Arial" panose="020B0604020202020204" pitchFamily="34" charset="0"/>
              </a:rPr>
              <a:t>Assessment of the developers and the environment</a:t>
            </a:r>
            <a:r>
              <a:rPr lang="tr-TR" sz="2400" dirty="0">
                <a:solidFill>
                  <a:srgbClr val="000000"/>
                </a:solidFill>
                <a:latin typeface="Arial" panose="020B0604020202020204" pitchFamily="34" charset="0"/>
                <a:cs typeface="Arial" panose="020B0604020202020204" pitchFamily="34" charset="0"/>
              </a:rPr>
              <a:t> shows:</a:t>
            </a:r>
          </a:p>
          <a:p>
            <a:pPr algn="just" defTabSz="457200"/>
            <a:r>
              <a:rPr lang="en-US" sz="2400" dirty="0">
                <a:solidFill>
                  <a:srgbClr val="0126B3"/>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The developers’ experience is very low (4)</a:t>
            </a:r>
          </a:p>
          <a:p>
            <a:pPr algn="just" defTabSz="457200"/>
            <a:r>
              <a:rPr lang="en-US" sz="2400" dirty="0">
                <a:solidFill>
                  <a:srgbClr val="0126B3"/>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The CASE tool is low (7). </a:t>
            </a:r>
            <a:endParaRPr lang="tr-TR" sz="2400" dirty="0">
              <a:solidFill>
                <a:srgbClr val="000000"/>
              </a:solidFill>
              <a:latin typeface="Arial" panose="020B0604020202020204" pitchFamily="34" charset="0"/>
              <a:cs typeface="Arial" panose="020B0604020202020204" pitchFamily="34" charset="0"/>
            </a:endParaRPr>
          </a:p>
          <a:p>
            <a:pPr algn="just" defTabSz="457200"/>
            <a:r>
              <a:rPr lang="en-US" sz="2400" dirty="0">
                <a:solidFill>
                  <a:srgbClr val="0126B3"/>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So, we have a productivity rate of </a:t>
            </a:r>
            <a:r>
              <a:rPr lang="en-US" sz="2400" dirty="0" smtClean="0">
                <a:solidFill>
                  <a:srgbClr val="000000"/>
                </a:solidFill>
                <a:latin typeface="Arial" panose="020B0604020202020204" pitchFamily="34" charset="0"/>
                <a:cs typeface="Arial" panose="020B0604020202020204" pitchFamily="34" charset="0"/>
              </a:rPr>
              <a:t>5.5=(4+7)/</a:t>
            </a:r>
            <a:r>
              <a:rPr lang="en-US" sz="2400" dirty="0" smtClean="0">
                <a:solidFill>
                  <a:srgbClr val="000000"/>
                </a:solidFill>
                <a:latin typeface="Arial" panose="020B0604020202020204" pitchFamily="34" charset="0"/>
                <a:cs typeface="Arial" panose="020B0604020202020204" pitchFamily="34" charset="0"/>
              </a:rPr>
              <a:t>2 </a:t>
            </a:r>
            <a:r>
              <a:rPr lang="en-US" sz="2400" dirty="0" err="1" smtClean="0">
                <a:solidFill>
                  <a:srgbClr val="000000"/>
                </a:solidFill>
                <a:latin typeface="Arial" panose="020B0604020202020204" pitchFamily="34" charset="0"/>
                <a:cs typeface="Arial" panose="020B0604020202020204" pitchFamily="34" charset="0"/>
              </a:rPr>
              <a:t>object_points</a:t>
            </a:r>
            <a:r>
              <a:rPr lang="en-US" sz="2400" dirty="0" smtClean="0">
                <a:solidFill>
                  <a:srgbClr val="000000"/>
                </a:solidFill>
                <a:latin typeface="Arial" panose="020B0604020202020204" pitchFamily="34" charset="0"/>
                <a:cs typeface="Arial" panose="020B0604020202020204" pitchFamily="34" charset="0"/>
              </a:rPr>
              <a:t>/(person*month).</a:t>
            </a:r>
            <a:endParaRPr lang="tr-TR" sz="2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D150273-F455-7D4F-8782-207C52466607}" type="slidenum">
              <a:rPr lang="en-US" smtClean="0"/>
              <a:pPr/>
              <a:t>34</a:t>
            </a:fld>
            <a:endParaRPr lang="en-US"/>
          </a:p>
        </p:txBody>
      </p:sp>
    </p:spTree>
    <p:extLst>
      <p:ext uri="{BB962C8B-B14F-4D97-AF65-F5344CB8AC3E}">
        <p14:creationId xmlns:p14="http://schemas.microsoft.com/office/powerpoint/2010/main" val="1096701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8900" y="2584450"/>
            <a:ext cx="6058763" cy="4273550"/>
          </a:xfrm>
          <a:prstGeom prst="rect">
            <a:avLst/>
          </a:prstGeom>
        </p:spPr>
      </p:pic>
      <p:pic>
        <p:nvPicPr>
          <p:cNvPr id="5" name="Resim 4"/>
          <p:cNvPicPr>
            <a:picLocks noChangeAspect="1"/>
          </p:cNvPicPr>
          <p:nvPr/>
        </p:nvPicPr>
        <p:blipFill>
          <a:blip r:embed="rId3"/>
          <a:stretch>
            <a:fillRect/>
          </a:stretch>
        </p:blipFill>
        <p:spPr>
          <a:xfrm>
            <a:off x="6038850" y="50800"/>
            <a:ext cx="6026150" cy="4141338"/>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35</a:t>
            </a:fld>
            <a:endParaRPr lang="en-US"/>
          </a:p>
        </p:txBody>
      </p:sp>
    </p:spTree>
    <p:extLst>
      <p:ext uri="{BB962C8B-B14F-4D97-AF65-F5344CB8AC3E}">
        <p14:creationId xmlns:p14="http://schemas.microsoft.com/office/powerpoint/2010/main" val="1785469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55588"/>
            <a:ext cx="7528182" cy="1143000"/>
          </a:xfrm>
        </p:spPr>
        <p:txBody>
          <a:bodyPr/>
          <a:lstStyle/>
          <a:p>
            <a:r>
              <a:rPr lang="tr-TR" sz="3200" b="0" dirty="0"/>
              <a:t>EXAMPLE-1(</a:t>
            </a:r>
            <a:r>
              <a:rPr lang="tr-TR" sz="3200" b="0" dirty="0" err="1"/>
              <a:t>Cont</a:t>
            </a:r>
            <a:r>
              <a:rPr lang="tr-TR" sz="3200" b="0" dirty="0"/>
              <a:t>.): </a:t>
            </a:r>
            <a:r>
              <a:rPr lang="tr-TR" sz="3200" b="0" dirty="0" err="1"/>
              <a:t>Rating</a:t>
            </a:r>
            <a:r>
              <a:rPr lang="tr-TR" sz="3200" b="0" dirty="0"/>
              <a:t> of </a:t>
            </a:r>
            <a:r>
              <a:rPr lang="tr-TR" sz="3200" b="0" dirty="0" err="1"/>
              <a:t>system</a:t>
            </a:r>
            <a:endParaRPr lang="tr-TR" sz="3200" b="0" dirty="0"/>
          </a:p>
        </p:txBody>
      </p:sp>
      <p:sp>
        <p:nvSpPr>
          <p:cNvPr id="3" name="İçerik Yer Tutucusu 2"/>
          <p:cNvSpPr>
            <a:spLocks noGrp="1"/>
          </p:cNvSpPr>
          <p:nvPr>
            <p:ph idx="1"/>
          </p:nvPr>
        </p:nvSpPr>
        <p:spPr>
          <a:xfrm>
            <a:off x="254000" y="1600201"/>
            <a:ext cx="11328400" cy="4525963"/>
          </a:xfrm>
        </p:spPr>
        <p:txBody>
          <a:bodyPr/>
          <a:lstStyle/>
          <a:p>
            <a:pPr algn="just">
              <a:buFont typeface="Arial" panose="020B0604020202020204" pitchFamily="34" charset="0"/>
              <a:buChar char="•"/>
            </a:pPr>
            <a:r>
              <a:rPr lang="tr-TR" b="1" dirty="0" err="1">
                <a:highlight>
                  <a:srgbClr val="FFFF00"/>
                </a:highlight>
              </a:rPr>
              <a:t>Booking</a:t>
            </a:r>
            <a:r>
              <a:rPr lang="tr-TR" b="1" dirty="0">
                <a:highlight>
                  <a:srgbClr val="FFFF00"/>
                </a:highlight>
              </a:rPr>
              <a:t> </a:t>
            </a:r>
            <a:r>
              <a:rPr lang="tr-TR" b="1" dirty="0" err="1">
                <a:highlight>
                  <a:srgbClr val="FFFF00"/>
                </a:highlight>
              </a:rPr>
              <a:t>screen</a:t>
            </a:r>
            <a:r>
              <a:rPr lang="tr-TR" b="1" dirty="0">
                <a:highlight>
                  <a:srgbClr val="FFFF00"/>
                </a:highlight>
              </a:rPr>
              <a:t>: </a:t>
            </a:r>
            <a:r>
              <a:rPr lang="en-US" dirty="0">
                <a:highlight>
                  <a:srgbClr val="FFFF00"/>
                </a:highlight>
              </a:rPr>
              <a:t>Needs 3 data tables (customer info, </a:t>
            </a:r>
            <a:r>
              <a:rPr lang="en-US" dirty="0" err="1">
                <a:highlight>
                  <a:srgbClr val="FFFF00"/>
                </a:highlight>
              </a:rPr>
              <a:t>custome</a:t>
            </a:r>
            <a:r>
              <a:rPr lang="tr-TR" dirty="0">
                <a:highlight>
                  <a:srgbClr val="FFFF00"/>
                </a:highlight>
              </a:rPr>
              <a:t>r </a:t>
            </a:r>
            <a:r>
              <a:rPr lang="tr-TR" dirty="0" err="1">
                <a:highlight>
                  <a:srgbClr val="FFFF00"/>
                </a:highlight>
              </a:rPr>
              <a:t>history</a:t>
            </a:r>
            <a:r>
              <a:rPr lang="tr-TR" dirty="0">
                <a:highlight>
                  <a:srgbClr val="FFFF00"/>
                </a:highlight>
              </a:rPr>
              <a:t> </a:t>
            </a:r>
            <a:r>
              <a:rPr lang="tr-TR" dirty="0" err="1">
                <a:highlight>
                  <a:srgbClr val="FFFF00"/>
                </a:highlight>
              </a:rPr>
              <a:t>table</a:t>
            </a:r>
            <a:r>
              <a:rPr lang="tr-TR" dirty="0">
                <a:highlight>
                  <a:srgbClr val="FFFF00"/>
                </a:highlight>
              </a:rPr>
              <a:t>, </a:t>
            </a:r>
            <a:r>
              <a:rPr lang="tr-TR" dirty="0" err="1">
                <a:highlight>
                  <a:srgbClr val="FFFF00"/>
                </a:highlight>
              </a:rPr>
              <a:t>available</a:t>
            </a:r>
            <a:r>
              <a:rPr lang="tr-TR" dirty="0">
                <a:highlight>
                  <a:srgbClr val="FFFF00"/>
                </a:highlight>
              </a:rPr>
              <a:t> </a:t>
            </a:r>
            <a:r>
              <a:rPr lang="tr-TR" dirty="0" err="1">
                <a:highlight>
                  <a:srgbClr val="FFFF00"/>
                </a:highlight>
              </a:rPr>
              <a:t>seats</a:t>
            </a:r>
            <a:r>
              <a:rPr lang="tr-TR" dirty="0">
                <a:highlight>
                  <a:srgbClr val="FFFF00"/>
                </a:highlight>
              </a:rPr>
              <a:t>)</a:t>
            </a:r>
          </a:p>
          <a:p>
            <a:r>
              <a:rPr lang="en-US" dirty="0" smtClean="0"/>
              <a:t>Only </a:t>
            </a:r>
            <a:r>
              <a:rPr lang="en-US" b="1" dirty="0" smtClean="0"/>
              <a:t>1 view of the screen </a:t>
            </a:r>
            <a:r>
              <a:rPr lang="en-US" dirty="0" smtClean="0"/>
              <a:t>is enough. So, the</a:t>
            </a:r>
            <a:r>
              <a:rPr lang="tr-TR" dirty="0" smtClean="0"/>
              <a:t> </a:t>
            </a:r>
            <a:r>
              <a:rPr lang="en-US" dirty="0" smtClean="0"/>
              <a:t>booking screen is classified as simple.</a:t>
            </a:r>
            <a:r>
              <a:rPr lang="ru-RU" dirty="0" smtClean="0"/>
              <a:t> </a:t>
            </a:r>
            <a:r>
              <a:rPr lang="en-US" dirty="0" smtClean="0"/>
              <a:t>A</a:t>
            </a:r>
            <a:r>
              <a:rPr lang="ru-RU" dirty="0" smtClean="0"/>
              <a:t> </a:t>
            </a:r>
            <a:r>
              <a:rPr lang="en-US" dirty="0" smtClean="0"/>
              <a:t>DATA </a:t>
            </a:r>
            <a:r>
              <a:rPr lang="en-US" dirty="0"/>
              <a:t>VIEW can be thought of as a logical data record.</a:t>
            </a:r>
            <a:endParaRPr lang="en-US" dirty="0" smtClean="0"/>
          </a:p>
          <a:p>
            <a:pPr algn="just">
              <a:buFont typeface="Arial" panose="020B0604020202020204" pitchFamily="34" charset="0"/>
              <a:buChar char="•"/>
            </a:pPr>
            <a:r>
              <a:rPr lang="en-US" dirty="0" smtClean="0"/>
              <a:t> </a:t>
            </a:r>
            <a:r>
              <a:rPr lang="en-US" dirty="0"/>
              <a:t>Similarly, the levels of difficulty of </a:t>
            </a:r>
            <a:r>
              <a:rPr lang="en-US" b="1" dirty="0"/>
              <a:t>the</a:t>
            </a:r>
            <a:r>
              <a:rPr lang="tr-TR" b="1" dirty="0"/>
              <a:t> </a:t>
            </a:r>
            <a:r>
              <a:rPr lang="en-US" b="1" dirty="0"/>
              <a:t>pricing screen, the availability screen and</a:t>
            </a:r>
            <a:r>
              <a:rPr lang="tr-TR" b="1" dirty="0"/>
              <a:t> </a:t>
            </a:r>
            <a:r>
              <a:rPr lang="en-US" b="1" dirty="0"/>
              <a:t>the sales report </a:t>
            </a:r>
            <a:r>
              <a:rPr lang="en-US" dirty="0"/>
              <a:t>are classified as </a:t>
            </a:r>
            <a:r>
              <a:rPr lang="en-US" dirty="0">
                <a:highlight>
                  <a:srgbClr val="00FFFF"/>
                </a:highlight>
              </a:rPr>
              <a:t>simple,</a:t>
            </a:r>
            <a:r>
              <a:rPr lang="tr-TR" dirty="0">
                <a:highlight>
                  <a:srgbClr val="00FFFF"/>
                </a:highlight>
              </a:rPr>
              <a:t> </a:t>
            </a:r>
            <a:r>
              <a:rPr lang="en-US" dirty="0">
                <a:highlight>
                  <a:srgbClr val="00FFFF"/>
                </a:highlight>
              </a:rPr>
              <a:t>medium and medium</a:t>
            </a:r>
            <a:r>
              <a:rPr lang="en-US" dirty="0"/>
              <a:t>, respectively.</a:t>
            </a:r>
            <a:endParaRPr lang="tr-TR" dirty="0"/>
          </a:p>
          <a:p>
            <a:pPr algn="just">
              <a:buFont typeface="Arial" panose="020B0604020202020204" pitchFamily="34" charset="0"/>
              <a:buChar char="•"/>
            </a:pPr>
            <a:r>
              <a:rPr lang="en-US" dirty="0"/>
              <a:t>There is</a:t>
            </a:r>
            <a:r>
              <a:rPr lang="tr-TR" dirty="0"/>
              <a:t> no 3GL component</a:t>
            </a:r>
            <a:r>
              <a:rPr lang="tr-TR" dirty="0" smtClean="0"/>
              <a:t>.</a:t>
            </a:r>
            <a:r>
              <a:rPr lang="ru-RU" dirty="0"/>
              <a:t> </a:t>
            </a:r>
            <a:r>
              <a:rPr lang="en-US" dirty="0" smtClean="0"/>
              <a:t>3GL – 3</a:t>
            </a:r>
            <a:r>
              <a:rPr lang="en-US" baseline="30000" dirty="0" smtClean="0"/>
              <a:t>rd</a:t>
            </a:r>
            <a:r>
              <a:rPr lang="en-US" dirty="0" smtClean="0"/>
              <a:t> Generation Language – high-level language, e.g., C, Pascal</a:t>
            </a:r>
            <a:endParaRPr lang="tr-TR" dirty="0"/>
          </a:p>
        </p:txBody>
      </p:sp>
      <p:sp>
        <p:nvSpPr>
          <p:cNvPr id="4" name="Slide Number Placeholder 3"/>
          <p:cNvSpPr>
            <a:spLocks noGrp="1"/>
          </p:cNvSpPr>
          <p:nvPr>
            <p:ph type="sldNum" sz="quarter" idx="12"/>
          </p:nvPr>
        </p:nvSpPr>
        <p:spPr/>
        <p:txBody>
          <a:bodyPr/>
          <a:lstStyle/>
          <a:p>
            <a:fld id="{0D150273-F455-7D4F-8782-207C52466607}" type="slidenum">
              <a:rPr lang="en-US" smtClean="0"/>
              <a:pPr/>
              <a:t>36</a:t>
            </a:fld>
            <a:endParaRPr lang="en-US"/>
          </a:p>
        </p:txBody>
      </p:sp>
    </p:spTree>
    <p:extLst>
      <p:ext uri="{BB962C8B-B14F-4D97-AF65-F5344CB8AC3E}">
        <p14:creationId xmlns:p14="http://schemas.microsoft.com/office/powerpoint/2010/main" val="472981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55600" y="273050"/>
            <a:ext cx="10858500" cy="6223000"/>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37</a:t>
            </a:fld>
            <a:endParaRPr lang="en-US"/>
          </a:p>
        </p:txBody>
      </p:sp>
    </p:spTree>
    <p:extLst>
      <p:ext uri="{BB962C8B-B14F-4D97-AF65-F5344CB8AC3E}">
        <p14:creationId xmlns:p14="http://schemas.microsoft.com/office/powerpoint/2010/main" val="230776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52450" y="1187629"/>
            <a:ext cx="10915650" cy="5670371"/>
          </a:xfrm>
          <a:prstGeom prst="rect">
            <a:avLst/>
          </a:prstGeom>
        </p:spPr>
      </p:pic>
      <p:sp>
        <p:nvSpPr>
          <p:cNvPr id="5" name="Dikdörtgen 4"/>
          <p:cNvSpPr/>
          <p:nvPr/>
        </p:nvSpPr>
        <p:spPr>
          <a:xfrm>
            <a:off x="8242300" y="4022815"/>
            <a:ext cx="692150" cy="628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dirty="0">
              <a:solidFill>
                <a:prstClr val="white"/>
              </a:solidFill>
              <a:latin typeface="Calibri"/>
            </a:endParaRPr>
          </a:p>
        </p:txBody>
      </p:sp>
      <p:sp>
        <p:nvSpPr>
          <p:cNvPr id="6" name="Dikdörtgen 5"/>
          <p:cNvSpPr/>
          <p:nvPr/>
        </p:nvSpPr>
        <p:spPr>
          <a:xfrm>
            <a:off x="2292350" y="86320"/>
            <a:ext cx="7607300" cy="923330"/>
          </a:xfrm>
          <a:prstGeom prst="rect">
            <a:avLst/>
          </a:prstGeom>
        </p:spPr>
        <p:txBody>
          <a:bodyPr wrap="square">
            <a:spAutoFit/>
          </a:bodyPr>
          <a:lstStyle/>
          <a:p>
            <a:pPr algn="ctr" defTabSz="457200"/>
            <a:r>
              <a:rPr lang="tr-TR" sz="5400" dirty="0">
                <a:solidFill>
                  <a:prstClr val="black"/>
                </a:solidFill>
                <a:latin typeface="Calibri"/>
              </a:rPr>
              <a:t>EXAMPLE-1(</a:t>
            </a:r>
            <a:r>
              <a:rPr lang="tr-TR" sz="5400" dirty="0" err="1">
                <a:solidFill>
                  <a:prstClr val="black"/>
                </a:solidFill>
                <a:latin typeface="Calibri"/>
              </a:rPr>
              <a:t>Cont</a:t>
            </a:r>
            <a:r>
              <a:rPr lang="tr-TR" sz="5400" dirty="0">
                <a:solidFill>
                  <a:prstClr val="black"/>
                </a:solidFill>
                <a:latin typeface="Calibri"/>
              </a:rPr>
              <a:t>.):</a:t>
            </a:r>
            <a:r>
              <a:rPr lang="tr-TR" sz="5400" dirty="0" err="1">
                <a:solidFill>
                  <a:prstClr val="black"/>
                </a:solidFill>
                <a:latin typeface="Calibri"/>
              </a:rPr>
              <a:t>Rating</a:t>
            </a:r>
            <a:r>
              <a:rPr lang="tr-TR" sz="5400" dirty="0">
                <a:solidFill>
                  <a:prstClr val="black"/>
                </a:solidFill>
                <a:latin typeface="Calibri"/>
              </a:rPr>
              <a:t> </a:t>
            </a:r>
          </a:p>
        </p:txBody>
      </p:sp>
      <p:sp>
        <p:nvSpPr>
          <p:cNvPr id="2" name="Slide Number Placeholder 1"/>
          <p:cNvSpPr>
            <a:spLocks noGrp="1"/>
          </p:cNvSpPr>
          <p:nvPr>
            <p:ph type="sldNum" sz="quarter" idx="12"/>
          </p:nvPr>
        </p:nvSpPr>
        <p:spPr/>
        <p:txBody>
          <a:bodyPr/>
          <a:lstStyle/>
          <a:p>
            <a:fld id="{0D150273-F455-7D4F-8782-207C52466607}" type="slidenum">
              <a:rPr lang="en-US" smtClean="0"/>
              <a:pPr/>
              <a:t>38</a:t>
            </a:fld>
            <a:endParaRPr lang="en-US"/>
          </a:p>
        </p:txBody>
      </p:sp>
    </p:spTree>
    <p:extLst>
      <p:ext uri="{BB962C8B-B14F-4D97-AF65-F5344CB8AC3E}">
        <p14:creationId xmlns:p14="http://schemas.microsoft.com/office/powerpoint/2010/main" val="4166551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952501"/>
            <a:ext cx="8229600" cy="4525963"/>
          </a:xfrm>
        </p:spPr>
        <p:txBody>
          <a:bodyPr/>
          <a:lstStyle/>
          <a:p>
            <a:pPr marL="0" indent="0" algn="ctr">
              <a:buNone/>
            </a:pPr>
            <a:r>
              <a:rPr lang="tr-TR" sz="5400" b="1" dirty="0"/>
              <a:t>CONVERT </a:t>
            </a:r>
          </a:p>
          <a:p>
            <a:pPr marL="0" indent="0" algn="ctr">
              <a:buNone/>
            </a:pPr>
            <a:r>
              <a:rPr lang="tr-TR" sz="5400" b="1" dirty="0"/>
              <a:t>OBJECT POINTS </a:t>
            </a:r>
          </a:p>
          <a:p>
            <a:pPr marL="0" indent="0" algn="ctr">
              <a:buNone/>
            </a:pPr>
            <a:r>
              <a:rPr lang="tr-TR" sz="5400" b="1" dirty="0"/>
              <a:t>TO </a:t>
            </a:r>
          </a:p>
          <a:p>
            <a:pPr marL="0" indent="0" algn="ctr">
              <a:buNone/>
            </a:pPr>
            <a:r>
              <a:rPr lang="tr-TR" sz="5400" b="1" dirty="0"/>
              <a:t>FUNCTIONAL POINTS</a:t>
            </a:r>
          </a:p>
        </p:txBody>
      </p:sp>
      <p:sp>
        <p:nvSpPr>
          <p:cNvPr id="2" name="Slide Number Placeholder 1"/>
          <p:cNvSpPr>
            <a:spLocks noGrp="1"/>
          </p:cNvSpPr>
          <p:nvPr>
            <p:ph type="sldNum" sz="quarter" idx="12"/>
          </p:nvPr>
        </p:nvSpPr>
        <p:spPr/>
        <p:txBody>
          <a:bodyPr/>
          <a:lstStyle/>
          <a:p>
            <a:fld id="{0D150273-F455-7D4F-8782-207C52466607}" type="slidenum">
              <a:rPr lang="en-US" smtClean="0"/>
              <a:pPr/>
              <a:t>39</a:t>
            </a:fld>
            <a:endParaRPr lang="en-US"/>
          </a:p>
        </p:txBody>
      </p:sp>
    </p:spTree>
    <p:extLst>
      <p:ext uri="{BB962C8B-B14F-4D97-AF65-F5344CB8AC3E}">
        <p14:creationId xmlns:p14="http://schemas.microsoft.com/office/powerpoint/2010/main" val="408729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techniques</a:t>
            </a:r>
          </a:p>
        </p:txBody>
      </p:sp>
      <p:sp>
        <p:nvSpPr>
          <p:cNvPr id="3" name="Content Placeholder 2"/>
          <p:cNvSpPr>
            <a:spLocks noGrp="1"/>
          </p:cNvSpPr>
          <p:nvPr>
            <p:ph idx="1"/>
          </p:nvPr>
        </p:nvSpPr>
        <p:spPr>
          <a:xfrm>
            <a:off x="2051050" y="1484314"/>
            <a:ext cx="8229600" cy="846137"/>
          </a:xfrm>
        </p:spPr>
        <p:txBody>
          <a:bodyPr/>
          <a:lstStyle/>
          <a:p>
            <a:pPr algn="just"/>
            <a:r>
              <a:rPr lang="en-US" dirty="0"/>
              <a:t>Organizations need to </a:t>
            </a:r>
            <a:r>
              <a:rPr lang="en-US" b="1" u="sng" dirty="0">
                <a:solidFill>
                  <a:srgbClr val="FF0000"/>
                </a:solidFill>
              </a:rPr>
              <a:t>estimate</a:t>
            </a:r>
            <a:r>
              <a:rPr lang="tr-TR" b="1" dirty="0">
                <a:solidFill>
                  <a:srgbClr val="FF0000"/>
                </a:solidFill>
              </a:rPr>
              <a:t> </a:t>
            </a:r>
            <a:r>
              <a:rPr lang="tr-TR" b="1" dirty="0" err="1">
                <a:solidFill>
                  <a:srgbClr val="FF0000"/>
                </a:solidFill>
              </a:rPr>
              <a:t>the</a:t>
            </a:r>
            <a:r>
              <a:rPr lang="en-US" b="1" dirty="0">
                <a:solidFill>
                  <a:srgbClr val="FF0000"/>
                </a:solidFill>
              </a:rPr>
              <a:t> </a:t>
            </a:r>
            <a:r>
              <a:rPr lang="en-US" b="1" u="sng" dirty="0">
                <a:solidFill>
                  <a:srgbClr val="FF0000"/>
                </a:solidFill>
              </a:rPr>
              <a:t>software EFFORT</a:t>
            </a:r>
            <a:r>
              <a:rPr lang="en-US" b="1" dirty="0">
                <a:solidFill>
                  <a:srgbClr val="FF0000"/>
                </a:solidFill>
              </a:rPr>
              <a:t> and </a:t>
            </a:r>
            <a:r>
              <a:rPr lang="en-US" b="1" u="sng" dirty="0">
                <a:solidFill>
                  <a:srgbClr val="FF0000"/>
                </a:solidFill>
              </a:rPr>
              <a:t>COST</a:t>
            </a:r>
            <a:r>
              <a:rPr lang="tr-TR" b="1" dirty="0">
                <a:solidFill>
                  <a:srgbClr val="FF0000"/>
                </a:solidFill>
              </a:rPr>
              <a:t> of a SW Project</a:t>
            </a:r>
            <a:r>
              <a:rPr lang="en-US" b="1" dirty="0">
                <a:solidFill>
                  <a:srgbClr val="FF0000"/>
                </a:solidFill>
              </a:rPr>
              <a:t>. </a:t>
            </a:r>
            <a:endParaRPr lang="tr-TR" b="1" dirty="0">
              <a:solidFill>
                <a:srgbClr val="FF0000"/>
              </a:solidFill>
            </a:endParaRPr>
          </a:p>
        </p:txBody>
      </p:sp>
      <p:pic>
        <p:nvPicPr>
          <p:cNvPr id="4" name="Resim 3"/>
          <p:cNvPicPr>
            <a:picLocks noChangeAspect="1"/>
          </p:cNvPicPr>
          <p:nvPr/>
        </p:nvPicPr>
        <p:blipFill rotWithShape="1">
          <a:blip r:embed="rId2"/>
          <a:srcRect t="2760"/>
          <a:stretch/>
        </p:blipFill>
        <p:spPr>
          <a:xfrm>
            <a:off x="2298700" y="2540001"/>
            <a:ext cx="7981950" cy="3600335"/>
          </a:xfrm>
          <a:prstGeom prst="rect">
            <a:avLst/>
          </a:prstGeom>
        </p:spPr>
      </p:pic>
      <p:sp>
        <p:nvSpPr>
          <p:cNvPr id="5" name="Slide Number Placeholder 4"/>
          <p:cNvSpPr>
            <a:spLocks noGrp="1"/>
          </p:cNvSpPr>
          <p:nvPr>
            <p:ph type="sldNum" sz="quarter" idx="12"/>
          </p:nvPr>
        </p:nvSpPr>
        <p:spPr/>
        <p:txBody>
          <a:bodyPr/>
          <a:lstStyle/>
          <a:p>
            <a:fld id="{0D150273-F455-7D4F-8782-207C52466607}" type="slidenum">
              <a:rPr lang="en-US" smtClean="0"/>
              <a:pPr/>
              <a:t>4</a:t>
            </a:fld>
            <a:endParaRPr lang="en-US"/>
          </a:p>
        </p:txBody>
      </p:sp>
    </p:spTree>
    <p:extLst>
      <p:ext uri="{BB962C8B-B14F-4D97-AF65-F5344CB8AC3E}">
        <p14:creationId xmlns:p14="http://schemas.microsoft.com/office/powerpoint/2010/main" val="3315892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46100" y="0"/>
            <a:ext cx="11023600" cy="6858000"/>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40</a:t>
            </a:fld>
            <a:endParaRPr lang="en-US"/>
          </a:p>
        </p:txBody>
      </p:sp>
    </p:spTree>
    <p:extLst>
      <p:ext uri="{BB962C8B-B14F-4D97-AF65-F5344CB8AC3E}">
        <p14:creationId xmlns:p14="http://schemas.microsoft.com/office/powerpoint/2010/main" val="124544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9073"/>
          <a:stretch/>
        </p:blipFill>
        <p:spPr>
          <a:xfrm>
            <a:off x="590550" y="1308100"/>
            <a:ext cx="11398250" cy="5549900"/>
          </a:xfrm>
          <a:prstGeom prst="rect">
            <a:avLst/>
          </a:prstGeom>
        </p:spPr>
      </p:pic>
      <p:sp>
        <p:nvSpPr>
          <p:cNvPr id="5" name="Metin kutusu 4"/>
          <p:cNvSpPr txBox="1"/>
          <p:nvPr/>
        </p:nvSpPr>
        <p:spPr>
          <a:xfrm>
            <a:off x="2089150" y="1778000"/>
            <a:ext cx="1587500" cy="523220"/>
          </a:xfrm>
          <a:prstGeom prst="rect">
            <a:avLst/>
          </a:prstGeom>
          <a:noFill/>
        </p:spPr>
        <p:txBody>
          <a:bodyPr wrap="square" rtlCol="0">
            <a:spAutoFit/>
          </a:bodyPr>
          <a:lstStyle/>
          <a:p>
            <a:pPr defTabSz="457200"/>
            <a:r>
              <a:rPr lang="tr-TR" sz="2800" b="1" dirty="0">
                <a:solidFill>
                  <a:srgbClr val="FF0000"/>
                </a:solidFill>
                <a:latin typeface="Calibri"/>
              </a:rPr>
              <a:t>OBJECTS</a:t>
            </a:r>
          </a:p>
        </p:txBody>
      </p:sp>
      <p:sp>
        <p:nvSpPr>
          <p:cNvPr id="6" name="Unvan 1"/>
          <p:cNvSpPr>
            <a:spLocks noGrp="1"/>
          </p:cNvSpPr>
          <p:nvPr>
            <p:ph type="title"/>
          </p:nvPr>
        </p:nvSpPr>
        <p:spPr>
          <a:xfrm>
            <a:off x="1946275" y="109538"/>
            <a:ext cx="8686800" cy="1143000"/>
          </a:xfrm>
        </p:spPr>
        <p:txBody>
          <a:bodyPr/>
          <a:lstStyle/>
          <a:p>
            <a:pPr algn="ctr"/>
            <a:r>
              <a:rPr lang="tr-TR" sz="3200" b="0" dirty="0"/>
              <a:t>EXAMPLE-1(</a:t>
            </a:r>
            <a:r>
              <a:rPr lang="tr-TR" sz="3200" b="0" dirty="0" err="1"/>
              <a:t>Cont</a:t>
            </a:r>
            <a:r>
              <a:rPr lang="tr-TR" sz="3200" b="0" dirty="0"/>
              <a:t>.): </a:t>
            </a:r>
            <a:r>
              <a:rPr lang="tr-TR" sz="3200" b="0" dirty="0" err="1"/>
              <a:t>Function</a:t>
            </a:r>
            <a:r>
              <a:rPr lang="tr-TR" sz="3200" b="0" dirty="0"/>
              <a:t> Point </a:t>
            </a:r>
            <a:r>
              <a:rPr lang="tr-TR" sz="3200" b="0" dirty="0" err="1"/>
              <a:t>Estimation</a:t>
            </a:r>
            <a:endParaRPr lang="tr-TR" sz="3200" b="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41</a:t>
            </a:fld>
            <a:endParaRPr lang="en-US"/>
          </a:p>
        </p:txBody>
      </p:sp>
    </p:spTree>
    <p:extLst>
      <p:ext uri="{BB962C8B-B14F-4D97-AF65-F5344CB8AC3E}">
        <p14:creationId xmlns:p14="http://schemas.microsoft.com/office/powerpoint/2010/main" val="256076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58800" y="433388"/>
            <a:ext cx="7886700" cy="583406"/>
          </a:xfrm>
          <a:noFill/>
          <a:ln/>
        </p:spPr>
        <p:txBody>
          <a:bodyPr vert="horz" wrap="square" lIns="68130" tIns="33467" rIns="68130" bIns="33467" numCol="1" rtlCol="0" anchor="ctr" anchorCtr="0" compatLnSpc="1">
            <a:prstTxWarp prst="textNoShape">
              <a:avLst/>
            </a:prstTxWarp>
            <a:normAutofit/>
          </a:bodyPr>
          <a:lstStyle/>
          <a:p>
            <a:r>
              <a:rPr lang="tr-TR" dirty="0"/>
              <a:t>2. </a:t>
            </a:r>
            <a:r>
              <a:rPr lang="en-GB" dirty="0"/>
              <a:t>Early design model</a:t>
            </a:r>
          </a:p>
        </p:txBody>
      </p:sp>
      <p:sp>
        <p:nvSpPr>
          <p:cNvPr id="59395" name="Rectangle 3"/>
          <p:cNvSpPr>
            <a:spLocks noGrp="1" noChangeArrowheads="1"/>
          </p:cNvSpPr>
          <p:nvPr>
            <p:ph type="body" idx="1"/>
          </p:nvPr>
        </p:nvSpPr>
        <p:spPr>
          <a:xfrm>
            <a:off x="457200" y="1470024"/>
            <a:ext cx="11195050" cy="5324476"/>
          </a:xfrm>
          <a:noFill/>
          <a:ln/>
        </p:spPr>
        <p:txBody>
          <a:bodyPr vert="horz" lIns="68130" tIns="33467" rIns="68130" bIns="33467" rtlCol="0">
            <a:noAutofit/>
          </a:bodyPr>
          <a:lstStyle/>
          <a:p>
            <a:pPr algn="just">
              <a:spcBef>
                <a:spcPts val="0"/>
              </a:spcBef>
              <a:spcAft>
                <a:spcPts val="0"/>
              </a:spcAft>
              <a:buFont typeface="Arial" panose="020B0604020202020204" pitchFamily="34" charset="0"/>
              <a:buChar char="•"/>
            </a:pPr>
            <a:r>
              <a:rPr lang="en-US" sz="2200" dirty="0"/>
              <a:t>This model is used once </a:t>
            </a:r>
            <a:r>
              <a:rPr lang="en-US" sz="2200" b="1" dirty="0">
                <a:highlight>
                  <a:srgbClr val="FFFF00"/>
                </a:highlight>
              </a:rPr>
              <a:t>user requirements have been agreed </a:t>
            </a:r>
            <a:r>
              <a:rPr lang="en-US" sz="2200" dirty="0"/>
              <a:t>and </a:t>
            </a:r>
            <a:r>
              <a:rPr lang="en-US" sz="2200" b="1" dirty="0">
                <a:highlight>
                  <a:srgbClr val="FFFF00"/>
                </a:highlight>
              </a:rPr>
              <a:t>initial stages of</a:t>
            </a:r>
            <a:r>
              <a:rPr lang="tr-TR" sz="2200" b="1" dirty="0">
                <a:highlight>
                  <a:srgbClr val="FFFF00"/>
                </a:highlight>
              </a:rPr>
              <a:t> </a:t>
            </a:r>
            <a:r>
              <a:rPr lang="en-US" sz="2200" b="1" dirty="0">
                <a:highlight>
                  <a:srgbClr val="FFFF00"/>
                </a:highlight>
              </a:rPr>
              <a:t>the system design </a:t>
            </a:r>
            <a:r>
              <a:rPr lang="en-US" sz="2200" dirty="0"/>
              <a:t>process are underway.</a:t>
            </a:r>
            <a:endParaRPr lang="tr-TR" sz="2200" dirty="0"/>
          </a:p>
          <a:p>
            <a:pPr algn="just">
              <a:spcBef>
                <a:spcPts val="0"/>
              </a:spcBef>
              <a:spcAft>
                <a:spcPts val="0"/>
              </a:spcAft>
              <a:buFont typeface="Arial" panose="020B0604020202020204" pitchFamily="34" charset="0"/>
              <a:buChar char="•"/>
            </a:pPr>
            <a:r>
              <a:rPr lang="en-US" sz="2200" dirty="0"/>
              <a:t>However, you </a:t>
            </a:r>
            <a:r>
              <a:rPr lang="en-US" sz="2200" b="1" dirty="0">
                <a:highlight>
                  <a:srgbClr val="FFFF00"/>
                </a:highlight>
              </a:rPr>
              <a:t>don’t need a detailed architectural</a:t>
            </a:r>
            <a:r>
              <a:rPr lang="tr-TR" sz="2200" b="1" dirty="0">
                <a:highlight>
                  <a:srgbClr val="FFFF00"/>
                </a:highlight>
              </a:rPr>
              <a:t> </a:t>
            </a:r>
            <a:r>
              <a:rPr lang="en-US" sz="2200" b="1" dirty="0">
                <a:highlight>
                  <a:srgbClr val="FFFF00"/>
                </a:highlight>
              </a:rPr>
              <a:t>design </a:t>
            </a:r>
            <a:r>
              <a:rPr lang="en-US" sz="2200" dirty="0"/>
              <a:t>to make these initial estimates.</a:t>
            </a:r>
            <a:endParaRPr lang="tr-TR" sz="2200" dirty="0"/>
          </a:p>
          <a:p>
            <a:pPr algn="just">
              <a:spcBef>
                <a:spcPts val="0"/>
              </a:spcBef>
              <a:spcAft>
                <a:spcPts val="0"/>
              </a:spcAft>
              <a:buFont typeface="Arial" panose="020B0604020202020204" pitchFamily="34" charset="0"/>
              <a:buChar char="•"/>
            </a:pPr>
            <a:r>
              <a:rPr lang="en-US" sz="2200" dirty="0"/>
              <a:t>Your goal at this stage should be to</a:t>
            </a:r>
            <a:r>
              <a:rPr lang="tr-TR" sz="2200" dirty="0"/>
              <a:t> </a:t>
            </a:r>
            <a:r>
              <a:rPr lang="en-US" sz="2200" b="1" dirty="0">
                <a:highlight>
                  <a:srgbClr val="FFFF00"/>
                </a:highlight>
              </a:rPr>
              <a:t>make an approximate estimate</a:t>
            </a:r>
            <a:r>
              <a:rPr lang="en-US" sz="2200" dirty="0"/>
              <a:t>.</a:t>
            </a:r>
            <a:endParaRPr lang="tr-TR" sz="2200" dirty="0"/>
          </a:p>
          <a:p>
            <a:pPr algn="just">
              <a:spcBef>
                <a:spcPts val="0"/>
              </a:spcBef>
              <a:spcAft>
                <a:spcPts val="0"/>
              </a:spcAft>
              <a:buFont typeface="Arial" panose="020B0604020202020204" pitchFamily="34" charset="0"/>
              <a:buChar char="•"/>
            </a:pPr>
            <a:r>
              <a:rPr lang="en-US" sz="2200" dirty="0"/>
              <a:t>It </a:t>
            </a:r>
            <a:r>
              <a:rPr lang="en-US" sz="2200" b="1" dirty="0">
                <a:highlight>
                  <a:srgbClr val="FFFF00"/>
                </a:highlight>
              </a:rPr>
              <a:t>uses a small set of new Cost Drivers</a:t>
            </a:r>
            <a:r>
              <a:rPr lang="en-US" sz="2200" dirty="0"/>
              <a:t>, and new estimating equations. </a:t>
            </a:r>
            <a:endParaRPr lang="en-GB" sz="2200" dirty="0"/>
          </a:p>
          <a:p>
            <a:pPr algn="just">
              <a:spcBef>
                <a:spcPts val="0"/>
              </a:spcBef>
              <a:spcAft>
                <a:spcPts val="0"/>
              </a:spcAft>
              <a:buFont typeface="Arial" panose="020B0604020202020204" pitchFamily="34" charset="0"/>
              <a:buChar char="•"/>
            </a:pPr>
            <a:r>
              <a:rPr lang="en-US" sz="2200" dirty="0"/>
              <a:t>The standard formula for algorithmic</a:t>
            </a:r>
            <a:r>
              <a:rPr lang="tr-TR" sz="2200" dirty="0"/>
              <a:t> </a:t>
            </a:r>
            <a:r>
              <a:rPr lang="tr-TR" sz="2200" dirty="0" err="1"/>
              <a:t>models</a:t>
            </a:r>
            <a:r>
              <a:rPr lang="tr-TR" sz="2200" dirty="0"/>
              <a:t>:</a:t>
            </a:r>
          </a:p>
          <a:p>
            <a:pPr marL="0" indent="0" algn="just">
              <a:spcBef>
                <a:spcPts val="0"/>
              </a:spcBef>
              <a:spcAft>
                <a:spcPts val="0"/>
              </a:spcAft>
              <a:buNone/>
            </a:pPr>
            <a:endParaRPr lang="tr-TR" sz="2200" dirty="0"/>
          </a:p>
          <a:p>
            <a:pPr marL="0" indent="0" algn="ctr">
              <a:spcBef>
                <a:spcPts val="0"/>
              </a:spcBef>
              <a:spcAft>
                <a:spcPts val="0"/>
              </a:spcAft>
              <a:buNone/>
            </a:pPr>
            <a:r>
              <a:rPr lang="en-GB" sz="3200" b="1" dirty="0">
                <a:highlight>
                  <a:srgbClr val="00FF00"/>
                </a:highlight>
                <a:latin typeface="Helvetica" charset="0"/>
              </a:rPr>
              <a:t>PM</a:t>
            </a:r>
            <a:r>
              <a:rPr lang="en-GB" sz="3200" b="1" dirty="0">
                <a:highlight>
                  <a:srgbClr val="00FF00"/>
                </a:highlight>
              </a:rPr>
              <a:t> = </a:t>
            </a:r>
            <a:r>
              <a:rPr lang="en-GB" sz="3200" b="1" dirty="0">
                <a:highlight>
                  <a:srgbClr val="00FF00"/>
                </a:highlight>
                <a:latin typeface="Helvetica" charset="0"/>
              </a:rPr>
              <a:t>A</a:t>
            </a:r>
            <a:r>
              <a:rPr lang="en-GB" sz="3200" b="1" dirty="0">
                <a:highlight>
                  <a:srgbClr val="00FF00"/>
                </a:highlight>
              </a:rPr>
              <a:t> </a:t>
            </a:r>
            <a:r>
              <a:rPr lang="tr-TR" sz="3200" b="1" dirty="0">
                <a:highlight>
                  <a:srgbClr val="00FF00"/>
                </a:highlight>
                <a:latin typeface="Symbol" charset="2"/>
              </a:rPr>
              <a:t>*</a:t>
            </a:r>
            <a:r>
              <a:rPr lang="en-GB" sz="3200" b="1" dirty="0">
                <a:highlight>
                  <a:srgbClr val="00FF00"/>
                </a:highlight>
              </a:rPr>
              <a:t> </a:t>
            </a:r>
            <a:r>
              <a:rPr lang="en-GB" sz="3200" b="1" dirty="0" err="1">
                <a:highlight>
                  <a:srgbClr val="00FF00"/>
                </a:highlight>
                <a:latin typeface="Helvetica" charset="0"/>
              </a:rPr>
              <a:t>Size</a:t>
            </a:r>
            <a:r>
              <a:rPr lang="en-GB" sz="3200" b="1" baseline="30000" dirty="0" err="1">
                <a:highlight>
                  <a:srgbClr val="00FF00"/>
                </a:highlight>
                <a:latin typeface="Helvetica" charset="0"/>
              </a:rPr>
              <a:t>B</a:t>
            </a:r>
            <a:r>
              <a:rPr lang="en-GB" sz="3200" b="1" baseline="30000" dirty="0">
                <a:highlight>
                  <a:srgbClr val="00FF00"/>
                </a:highlight>
              </a:rPr>
              <a:t> </a:t>
            </a:r>
            <a:r>
              <a:rPr lang="tr-TR" sz="3200" b="1" dirty="0">
                <a:highlight>
                  <a:srgbClr val="00FF00"/>
                </a:highlight>
                <a:latin typeface="Symbol" charset="2"/>
              </a:rPr>
              <a:t>*</a:t>
            </a:r>
            <a:r>
              <a:rPr lang="tr-TR" sz="3200" b="1" dirty="0">
                <a:highlight>
                  <a:srgbClr val="00FF00"/>
                </a:highlight>
                <a:latin typeface="Helvetica" charset="0"/>
              </a:rPr>
              <a:t>EAF</a:t>
            </a:r>
            <a:r>
              <a:rPr lang="en-GB" sz="3200" b="1" dirty="0">
                <a:highlight>
                  <a:srgbClr val="00FF00"/>
                </a:highlight>
              </a:rPr>
              <a:t> where</a:t>
            </a:r>
            <a:endParaRPr lang="tr-TR" sz="3200" b="1" dirty="0">
              <a:highlight>
                <a:srgbClr val="00FF00"/>
              </a:highlight>
            </a:endParaRPr>
          </a:p>
          <a:p>
            <a:pPr algn="ctr">
              <a:spcBef>
                <a:spcPts val="0"/>
              </a:spcBef>
              <a:spcAft>
                <a:spcPts val="0"/>
              </a:spcAft>
              <a:buFont typeface="Arial" panose="020B0604020202020204" pitchFamily="34" charset="0"/>
              <a:buChar char="•"/>
            </a:pPr>
            <a:endParaRPr lang="tr-TR" sz="2200" dirty="0">
              <a:highlight>
                <a:srgbClr val="00FF00"/>
              </a:highlight>
            </a:endParaRPr>
          </a:p>
          <a:p>
            <a:pPr algn="just">
              <a:spcBef>
                <a:spcPts val="0"/>
              </a:spcBef>
              <a:spcAft>
                <a:spcPts val="0"/>
              </a:spcAft>
              <a:buFont typeface="Arial" panose="020B0604020202020204" pitchFamily="34" charset="0"/>
              <a:buChar char="•"/>
            </a:pPr>
            <a:r>
              <a:rPr lang="en-US" sz="2200" dirty="0"/>
              <a:t>The size of the system is </a:t>
            </a:r>
            <a:r>
              <a:rPr lang="en-US" sz="2200" b="1" dirty="0">
                <a:highlight>
                  <a:srgbClr val="FFFF00"/>
                </a:highlight>
              </a:rPr>
              <a:t>expressed in KSLOC</a:t>
            </a:r>
            <a:r>
              <a:rPr lang="en-US" sz="2200" dirty="0"/>
              <a:t>, which is the number of</a:t>
            </a:r>
            <a:r>
              <a:rPr lang="tr-TR" sz="2200" dirty="0"/>
              <a:t> </a:t>
            </a:r>
            <a:r>
              <a:rPr lang="en-US" sz="2200" b="1" dirty="0">
                <a:highlight>
                  <a:srgbClr val="FFFF00"/>
                </a:highlight>
              </a:rPr>
              <a:t>thousands of lines of source code</a:t>
            </a:r>
            <a:r>
              <a:rPr lang="en-US" sz="2200" dirty="0"/>
              <a:t>.</a:t>
            </a:r>
            <a:endParaRPr lang="tr-TR" sz="2200" dirty="0"/>
          </a:p>
          <a:p>
            <a:pPr algn="just">
              <a:spcBef>
                <a:spcPts val="0"/>
              </a:spcBef>
              <a:spcAft>
                <a:spcPts val="0"/>
              </a:spcAft>
              <a:buFont typeface="Arial" panose="020B0604020202020204" pitchFamily="34" charset="0"/>
              <a:buChar char="•"/>
            </a:pPr>
            <a:r>
              <a:rPr lang="en-US" sz="2200" b="1" dirty="0">
                <a:highlight>
                  <a:srgbClr val="FFFF00"/>
                </a:highlight>
              </a:rPr>
              <a:t>You calculate </a:t>
            </a:r>
            <a:r>
              <a:rPr lang="en-US" sz="2200" b="1" u="sng" dirty="0">
                <a:highlight>
                  <a:srgbClr val="FFFF00"/>
                </a:highlight>
              </a:rPr>
              <a:t>KSLOC by estimating the number</a:t>
            </a:r>
            <a:r>
              <a:rPr lang="tr-TR" sz="2200" b="1" u="sng" dirty="0">
                <a:highlight>
                  <a:srgbClr val="FFFF00"/>
                </a:highlight>
              </a:rPr>
              <a:t> </a:t>
            </a:r>
            <a:r>
              <a:rPr lang="en-US" sz="2200" b="1" u="sng" dirty="0">
                <a:highlight>
                  <a:srgbClr val="FFFF00"/>
                </a:highlight>
              </a:rPr>
              <a:t>of function points</a:t>
            </a:r>
            <a:r>
              <a:rPr lang="en-US" sz="2200" b="1" dirty="0">
                <a:highlight>
                  <a:srgbClr val="FFFF00"/>
                </a:highlight>
              </a:rPr>
              <a:t> in the software.</a:t>
            </a:r>
            <a:endParaRPr lang="tr-TR" sz="2200" b="1" dirty="0">
              <a:highlight>
                <a:srgbClr val="FFFF00"/>
              </a:highlight>
            </a:endParaRPr>
          </a:p>
          <a:p>
            <a:pPr algn="just">
              <a:spcBef>
                <a:spcPts val="0"/>
              </a:spcBef>
              <a:spcAft>
                <a:spcPts val="0"/>
              </a:spcAft>
              <a:buFont typeface="Arial" panose="020B0604020202020204" pitchFamily="34" charset="0"/>
              <a:buChar char="•"/>
            </a:pPr>
            <a:endParaRPr lang="tr-TR" sz="2200" dirty="0">
              <a:highlight>
                <a:srgbClr val="00FF00"/>
              </a:highlight>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42</a:t>
            </a:fld>
            <a:endParaRPr lang="en-US"/>
          </a:p>
        </p:txBody>
      </p:sp>
    </p:spTree>
    <p:extLst>
      <p:ext uri="{BB962C8B-B14F-4D97-AF65-F5344CB8AC3E}">
        <p14:creationId xmlns:p14="http://schemas.microsoft.com/office/powerpoint/2010/main" val="2581554825"/>
      </p:ext>
    </p:extLst>
  </p:cSld>
  <p:clrMapOvr>
    <a:masterClrMapping/>
  </p:clrMapOvr>
  <p:transition advTm="2000"/>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952501"/>
            <a:ext cx="8229600" cy="4525963"/>
          </a:xfrm>
        </p:spPr>
        <p:txBody>
          <a:bodyPr/>
          <a:lstStyle/>
          <a:p>
            <a:pPr marL="0" indent="0" algn="ctr">
              <a:buNone/>
            </a:pPr>
            <a:r>
              <a:rPr lang="tr-TR" sz="5400" b="1" dirty="0"/>
              <a:t>CONVERT </a:t>
            </a:r>
          </a:p>
          <a:p>
            <a:pPr marL="0" indent="0" algn="ctr">
              <a:buNone/>
            </a:pPr>
            <a:r>
              <a:rPr lang="tr-TR" sz="5400" b="1" dirty="0"/>
              <a:t>FUNCTIONAL POINTS</a:t>
            </a:r>
          </a:p>
          <a:p>
            <a:pPr marL="0" indent="0" algn="ctr">
              <a:buNone/>
            </a:pPr>
            <a:r>
              <a:rPr lang="tr-TR" sz="5400" b="1" dirty="0"/>
              <a:t>TO </a:t>
            </a:r>
          </a:p>
          <a:p>
            <a:pPr marL="0" indent="0" algn="ctr">
              <a:buNone/>
            </a:pPr>
            <a:r>
              <a:rPr lang="tr-TR" sz="5400" b="1" dirty="0"/>
              <a:t>LOC</a:t>
            </a:r>
          </a:p>
        </p:txBody>
      </p:sp>
      <p:sp>
        <p:nvSpPr>
          <p:cNvPr id="2" name="Slide Number Placeholder 1"/>
          <p:cNvSpPr>
            <a:spLocks noGrp="1"/>
          </p:cNvSpPr>
          <p:nvPr>
            <p:ph type="sldNum" sz="quarter" idx="12"/>
          </p:nvPr>
        </p:nvSpPr>
        <p:spPr/>
        <p:txBody>
          <a:bodyPr/>
          <a:lstStyle/>
          <a:p>
            <a:fld id="{0D150273-F455-7D4F-8782-207C52466607}" type="slidenum">
              <a:rPr lang="en-US" smtClean="0"/>
              <a:pPr/>
              <a:t>43</a:t>
            </a:fld>
            <a:endParaRPr lang="en-US"/>
          </a:p>
        </p:txBody>
      </p:sp>
    </p:spTree>
    <p:extLst>
      <p:ext uri="{BB962C8B-B14F-4D97-AF65-F5344CB8AC3E}">
        <p14:creationId xmlns:p14="http://schemas.microsoft.com/office/powerpoint/2010/main" val="141659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11359" y="174201"/>
            <a:ext cx="7886700" cy="583406"/>
          </a:xfrm>
          <a:noFill/>
          <a:ln/>
        </p:spPr>
        <p:txBody>
          <a:bodyPr vert="horz" wrap="square" lIns="68130" tIns="33467" rIns="68130" bIns="33467" numCol="1" rtlCol="0" anchor="ctr" anchorCtr="0" compatLnSpc="1">
            <a:prstTxWarp prst="textNoShape">
              <a:avLst/>
            </a:prstTxWarp>
            <a:normAutofit/>
          </a:bodyPr>
          <a:lstStyle/>
          <a:p>
            <a:r>
              <a:rPr lang="tr-TR" dirty="0"/>
              <a:t>FP to LOC </a:t>
            </a:r>
            <a:r>
              <a:rPr lang="tr-TR" dirty="0" smtClean="0"/>
              <a:t>conversion </a:t>
            </a:r>
            <a:r>
              <a:rPr lang="tr-TR" dirty="0"/>
              <a:t>table</a:t>
            </a:r>
            <a:endParaRPr lang="en-GB" dirty="0"/>
          </a:p>
        </p:txBody>
      </p:sp>
      <p:grpSp>
        <p:nvGrpSpPr>
          <p:cNvPr id="7" name="Grup 6"/>
          <p:cNvGrpSpPr/>
          <p:nvPr/>
        </p:nvGrpSpPr>
        <p:grpSpPr>
          <a:xfrm>
            <a:off x="1524000" y="895892"/>
            <a:ext cx="9101204" cy="5962108"/>
            <a:chOff x="0" y="895892"/>
            <a:chExt cx="9101204" cy="5962108"/>
          </a:xfrm>
        </p:grpSpPr>
        <p:pic>
          <p:nvPicPr>
            <p:cNvPr id="4" name="Resim 3"/>
            <p:cNvPicPr>
              <a:picLocks noChangeAspect="1"/>
            </p:cNvPicPr>
            <p:nvPr/>
          </p:nvPicPr>
          <p:blipFill>
            <a:blip r:embed="rId2"/>
            <a:stretch>
              <a:fillRect/>
            </a:stretch>
          </p:blipFill>
          <p:spPr>
            <a:xfrm>
              <a:off x="0" y="895892"/>
              <a:ext cx="9101204" cy="5962108"/>
            </a:xfrm>
            <a:prstGeom prst="rect">
              <a:avLst/>
            </a:prstGeom>
          </p:spPr>
        </p:pic>
        <p:sp>
          <p:nvSpPr>
            <p:cNvPr id="6" name="Dikdörtgen: Yuvarlatılmış Köşeler 5"/>
            <p:cNvSpPr/>
            <p:nvPr/>
          </p:nvSpPr>
          <p:spPr>
            <a:xfrm>
              <a:off x="1023870" y="3825025"/>
              <a:ext cx="3161764" cy="315533"/>
            </a:xfrm>
            <a:prstGeom prst="roundRect">
              <a:avLst/>
            </a:prstGeom>
            <a:noFill/>
            <a:ln w="66675" cmpd="sng">
              <a:solidFill>
                <a:srgbClr val="FF0000">
                  <a:alpha val="84000"/>
                </a:srgb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tr-TR" dirty="0">
                  <a:solidFill>
                    <a:prstClr val="white"/>
                  </a:solidFill>
                  <a:latin typeface="Calibri"/>
                </a:rPr>
                <a:t>a</a:t>
              </a:r>
            </a:p>
          </p:txBody>
        </p:sp>
      </p:grpSp>
      <p:sp>
        <p:nvSpPr>
          <p:cNvPr id="2" name="Slide Number Placeholder 1"/>
          <p:cNvSpPr>
            <a:spLocks noGrp="1"/>
          </p:cNvSpPr>
          <p:nvPr>
            <p:ph type="sldNum" sz="quarter" idx="12"/>
          </p:nvPr>
        </p:nvSpPr>
        <p:spPr/>
        <p:txBody>
          <a:bodyPr/>
          <a:lstStyle/>
          <a:p>
            <a:fld id="{0D150273-F455-7D4F-8782-207C52466607}" type="slidenum">
              <a:rPr lang="en-US" smtClean="0"/>
              <a:pPr/>
              <a:t>44</a:t>
            </a:fld>
            <a:endParaRPr lang="en-US"/>
          </a:p>
        </p:txBody>
      </p:sp>
    </p:spTree>
    <p:extLst>
      <p:ext uri="{BB962C8B-B14F-4D97-AF65-F5344CB8AC3E}">
        <p14:creationId xmlns:p14="http://schemas.microsoft.com/office/powerpoint/2010/main" val="127049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7650" y="396082"/>
            <a:ext cx="4064000" cy="1143000"/>
          </a:xfrm>
        </p:spPr>
        <p:txBody>
          <a:bodyPr/>
          <a:lstStyle/>
          <a:p>
            <a:r>
              <a:rPr lang="tr-TR" sz="2800" b="0" dirty="0"/>
              <a:t>EXAMPLE-1(</a:t>
            </a:r>
            <a:r>
              <a:rPr lang="tr-TR" sz="2800" b="0" dirty="0" err="1"/>
              <a:t>Cont</a:t>
            </a:r>
            <a:r>
              <a:rPr lang="tr-TR" sz="2800" b="0" dirty="0"/>
              <a:t>.)</a:t>
            </a:r>
            <a:r>
              <a:rPr lang="tr-TR" sz="2800" dirty="0"/>
              <a:t>:</a:t>
            </a:r>
            <a:br>
              <a:rPr lang="tr-TR" sz="2800" dirty="0"/>
            </a:br>
            <a:r>
              <a:rPr lang="en-GB" sz="2800" dirty="0">
                <a:latin typeface="Helvetica" charset="0"/>
              </a:rPr>
              <a:t>Size</a:t>
            </a:r>
            <a:r>
              <a:rPr lang="tr-TR" sz="2800" dirty="0">
                <a:latin typeface="Helvetica" charset="0"/>
              </a:rPr>
              <a:t>: </a:t>
            </a:r>
            <a:r>
              <a:rPr lang="tr-TR" sz="2800" dirty="0"/>
              <a:t>FP-&gt;LOC</a:t>
            </a:r>
          </a:p>
        </p:txBody>
      </p:sp>
      <p:sp>
        <p:nvSpPr>
          <p:cNvPr id="3" name="İçerik Yer Tutucusu 2"/>
          <p:cNvSpPr>
            <a:spLocks noGrp="1"/>
          </p:cNvSpPr>
          <p:nvPr>
            <p:ph idx="1"/>
          </p:nvPr>
        </p:nvSpPr>
        <p:spPr>
          <a:xfrm>
            <a:off x="95250" y="3709988"/>
            <a:ext cx="9861550" cy="2798762"/>
          </a:xfrm>
        </p:spPr>
        <p:txBody>
          <a:bodyPr/>
          <a:lstStyle/>
          <a:p>
            <a:r>
              <a:rPr lang="tr-TR" sz="2800" dirty="0">
                <a:highlight>
                  <a:srgbClr val="FFFF00"/>
                </a:highlight>
              </a:rPr>
              <a:t>Total </a:t>
            </a:r>
            <a:r>
              <a:rPr lang="tr-TR" sz="2800" dirty="0" err="1">
                <a:highlight>
                  <a:srgbClr val="FFFF00"/>
                </a:highlight>
              </a:rPr>
              <a:t>function</a:t>
            </a:r>
            <a:r>
              <a:rPr lang="tr-TR" sz="2800" dirty="0">
                <a:highlight>
                  <a:srgbClr val="FFFF00"/>
                </a:highlight>
              </a:rPr>
              <a:t> </a:t>
            </a:r>
            <a:r>
              <a:rPr lang="tr-TR" sz="2800" dirty="0" err="1">
                <a:highlight>
                  <a:srgbClr val="FFFF00"/>
                </a:highlight>
              </a:rPr>
              <a:t>points</a:t>
            </a:r>
            <a:r>
              <a:rPr lang="tr-TR" sz="2800" dirty="0">
                <a:highlight>
                  <a:srgbClr val="FFFF00"/>
                </a:highlight>
              </a:rPr>
              <a:t> = 16</a:t>
            </a:r>
          </a:p>
          <a:p>
            <a:r>
              <a:rPr lang="en-US" sz="2800" dirty="0"/>
              <a:t> Published figures for C show that:</a:t>
            </a:r>
            <a:endParaRPr lang="tr-TR" sz="2800" dirty="0"/>
          </a:p>
          <a:p>
            <a:pPr lvl="1"/>
            <a:r>
              <a:rPr lang="tr-TR" sz="2800" dirty="0">
                <a:highlight>
                  <a:srgbClr val="FFFF00"/>
                </a:highlight>
              </a:rPr>
              <a:t>1 FP = 128 LOC in C</a:t>
            </a:r>
          </a:p>
          <a:p>
            <a:r>
              <a:rPr lang="tr-TR" sz="2800" dirty="0"/>
              <a:t> </a:t>
            </a:r>
            <a:r>
              <a:rPr lang="tr-TR" sz="2800" dirty="0" err="1"/>
              <a:t>Estimated</a:t>
            </a:r>
            <a:r>
              <a:rPr lang="tr-TR" sz="2800" dirty="0"/>
              <a:t> Size:</a:t>
            </a:r>
          </a:p>
          <a:p>
            <a:pPr lvl="1"/>
            <a:r>
              <a:rPr lang="sv-SE" sz="2800" dirty="0" smtClean="0">
                <a:highlight>
                  <a:srgbClr val="FFFF00"/>
                </a:highlight>
              </a:rPr>
              <a:t>16 FP </a:t>
            </a:r>
            <a:r>
              <a:rPr lang="sv-SE" sz="2800" dirty="0">
                <a:highlight>
                  <a:srgbClr val="FFFF00"/>
                </a:highlight>
              </a:rPr>
              <a:t>* </a:t>
            </a:r>
            <a:r>
              <a:rPr lang="sv-SE" sz="2800" dirty="0" smtClean="0">
                <a:highlight>
                  <a:srgbClr val="FFFF00"/>
                </a:highlight>
              </a:rPr>
              <a:t>128 LOC/FP </a:t>
            </a:r>
            <a:r>
              <a:rPr lang="sv-SE" sz="2800" dirty="0">
                <a:highlight>
                  <a:srgbClr val="FFFF00"/>
                </a:highlight>
              </a:rPr>
              <a:t>= </a:t>
            </a:r>
            <a:r>
              <a:rPr lang="sv-SE" sz="2800" dirty="0" smtClean="0">
                <a:highlight>
                  <a:srgbClr val="FFFF00"/>
                </a:highlight>
              </a:rPr>
              <a:t>2048 LOC </a:t>
            </a:r>
            <a:r>
              <a:rPr lang="sv-SE" sz="2800" dirty="0">
                <a:highlight>
                  <a:srgbClr val="FFFF00"/>
                </a:highlight>
              </a:rPr>
              <a:t>= 2 KLOC</a:t>
            </a:r>
            <a:endParaRPr lang="tr-TR" sz="2800" dirty="0">
              <a:highlight>
                <a:srgbClr val="FFFF00"/>
              </a:highlight>
            </a:endParaRPr>
          </a:p>
        </p:txBody>
      </p:sp>
      <p:pic>
        <p:nvPicPr>
          <p:cNvPr id="4" name="Resim 3"/>
          <p:cNvPicPr>
            <a:picLocks noChangeAspect="1"/>
          </p:cNvPicPr>
          <p:nvPr/>
        </p:nvPicPr>
        <p:blipFill rotWithShape="1">
          <a:blip r:embed="rId2"/>
          <a:srcRect t="19073"/>
          <a:stretch/>
        </p:blipFill>
        <p:spPr>
          <a:xfrm>
            <a:off x="4775200" y="138508"/>
            <a:ext cx="7416800" cy="3906441"/>
          </a:xfrm>
          <a:prstGeom prst="rect">
            <a:avLst/>
          </a:prstGeom>
        </p:spPr>
      </p:pic>
      <p:sp>
        <p:nvSpPr>
          <p:cNvPr id="5" name="Slide Number Placeholder 4"/>
          <p:cNvSpPr>
            <a:spLocks noGrp="1"/>
          </p:cNvSpPr>
          <p:nvPr>
            <p:ph type="sldNum" sz="quarter" idx="12"/>
          </p:nvPr>
        </p:nvSpPr>
        <p:spPr/>
        <p:txBody>
          <a:bodyPr/>
          <a:lstStyle/>
          <a:p>
            <a:fld id="{0D150273-F455-7D4F-8782-207C52466607}" type="slidenum">
              <a:rPr lang="en-US" smtClean="0"/>
              <a:pPr/>
              <a:t>45</a:t>
            </a:fld>
            <a:endParaRPr lang="en-US"/>
          </a:p>
        </p:txBody>
      </p:sp>
    </p:spTree>
    <p:extLst>
      <p:ext uri="{BB962C8B-B14F-4D97-AF65-F5344CB8AC3E}">
        <p14:creationId xmlns:p14="http://schemas.microsoft.com/office/powerpoint/2010/main" val="2682681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6750" y="352426"/>
            <a:ext cx="10737850" cy="492919"/>
          </a:xfrm>
        </p:spPr>
        <p:txBody>
          <a:bodyPr>
            <a:noAutofit/>
          </a:bodyPr>
          <a:lstStyle/>
          <a:p>
            <a:r>
              <a:rPr lang="en-GB" sz="4400" b="0" dirty="0"/>
              <a:t>Early design model</a:t>
            </a:r>
            <a:r>
              <a:rPr lang="tr-TR" sz="4400" b="0" dirty="0"/>
              <a:t>-</a:t>
            </a:r>
            <a:r>
              <a:rPr lang="tr-TR" sz="4400" dirty="0">
                <a:latin typeface="Helvetica" charset="0"/>
              </a:rPr>
              <a:t> EAF </a:t>
            </a:r>
            <a:r>
              <a:rPr lang="en-GB" sz="4400" b="0" dirty="0"/>
              <a:t>Multipliers</a:t>
            </a:r>
            <a:endParaRPr lang="tr-TR" sz="4400" b="0" dirty="0"/>
          </a:p>
        </p:txBody>
      </p:sp>
      <p:pic>
        <p:nvPicPr>
          <p:cNvPr id="3" name="Resim 2"/>
          <p:cNvPicPr>
            <a:picLocks noChangeAspect="1"/>
          </p:cNvPicPr>
          <p:nvPr/>
        </p:nvPicPr>
        <p:blipFill>
          <a:blip r:embed="rId2"/>
          <a:stretch>
            <a:fillRect/>
          </a:stretch>
        </p:blipFill>
        <p:spPr>
          <a:xfrm>
            <a:off x="2184400" y="2948656"/>
            <a:ext cx="7315200" cy="3525197"/>
          </a:xfrm>
          <a:prstGeom prst="rect">
            <a:avLst/>
          </a:prstGeom>
        </p:spPr>
      </p:pic>
      <p:sp>
        <p:nvSpPr>
          <p:cNvPr id="5" name="Dikdörtgen 4"/>
          <p:cNvSpPr/>
          <p:nvPr/>
        </p:nvSpPr>
        <p:spPr>
          <a:xfrm>
            <a:off x="254000" y="1144420"/>
            <a:ext cx="11423650" cy="1421928"/>
          </a:xfrm>
          <a:prstGeom prst="rect">
            <a:avLst/>
          </a:prstGeom>
        </p:spPr>
        <p:txBody>
          <a:bodyPr wrap="square">
            <a:spAutoFit/>
          </a:bodyPr>
          <a:lstStyle/>
          <a:p>
            <a:pPr algn="just" defTabSz="457200">
              <a:lnSpc>
                <a:spcPct val="90000"/>
              </a:lnSpc>
            </a:pPr>
            <a:r>
              <a:rPr lang="en-GB" sz="3200" dirty="0">
                <a:solidFill>
                  <a:prstClr val="black"/>
                </a:solidFill>
                <a:highlight>
                  <a:srgbClr val="FFFF00"/>
                </a:highlight>
                <a:latin typeface="Calibri"/>
              </a:rPr>
              <a:t>Multipliers </a:t>
            </a:r>
            <a:r>
              <a:rPr lang="en-GB" sz="3200" b="1" dirty="0">
                <a:solidFill>
                  <a:srgbClr val="FF0000"/>
                </a:solidFill>
                <a:highlight>
                  <a:srgbClr val="FFFF00"/>
                </a:highlight>
                <a:latin typeface="Calibri"/>
              </a:rPr>
              <a:t>reflect</a:t>
            </a:r>
            <a:r>
              <a:rPr lang="en-GB" sz="3200" dirty="0">
                <a:solidFill>
                  <a:prstClr val="black"/>
                </a:solidFill>
                <a:highlight>
                  <a:srgbClr val="FFFF00"/>
                </a:highlight>
                <a:latin typeface="Calibri"/>
              </a:rPr>
              <a:t> the </a:t>
            </a:r>
            <a:r>
              <a:rPr lang="en-GB" sz="3200" b="1" dirty="0">
                <a:solidFill>
                  <a:srgbClr val="FF0000"/>
                </a:solidFill>
                <a:highlight>
                  <a:srgbClr val="FFFF00"/>
                </a:highlight>
                <a:latin typeface="Calibri"/>
              </a:rPr>
              <a:t>capability of the developers</a:t>
            </a:r>
            <a:r>
              <a:rPr lang="en-GB" sz="3200" dirty="0">
                <a:solidFill>
                  <a:prstClr val="black"/>
                </a:solidFill>
                <a:highlight>
                  <a:srgbClr val="FFFF00"/>
                </a:highlight>
                <a:latin typeface="Calibri"/>
              </a:rPr>
              <a:t>, the </a:t>
            </a:r>
            <a:r>
              <a:rPr lang="en-GB" sz="3200" b="1" dirty="0">
                <a:solidFill>
                  <a:srgbClr val="FF0000"/>
                </a:solidFill>
                <a:highlight>
                  <a:srgbClr val="FFFF00"/>
                </a:highlight>
                <a:latin typeface="Calibri"/>
              </a:rPr>
              <a:t>non-functional requirements</a:t>
            </a:r>
            <a:r>
              <a:rPr lang="en-GB" sz="3200" dirty="0">
                <a:solidFill>
                  <a:prstClr val="black"/>
                </a:solidFill>
                <a:highlight>
                  <a:srgbClr val="FFFF00"/>
                </a:highlight>
                <a:latin typeface="Calibri"/>
              </a:rPr>
              <a:t>, the </a:t>
            </a:r>
            <a:r>
              <a:rPr lang="en-GB" sz="3200" b="1" dirty="0">
                <a:solidFill>
                  <a:srgbClr val="FF0000"/>
                </a:solidFill>
                <a:highlight>
                  <a:srgbClr val="FFFF00"/>
                </a:highlight>
                <a:latin typeface="Calibri"/>
              </a:rPr>
              <a:t>familiarity with the development platform</a:t>
            </a:r>
            <a:r>
              <a:rPr lang="en-GB" sz="3200" dirty="0">
                <a:solidFill>
                  <a:prstClr val="black"/>
                </a:solidFill>
                <a:highlight>
                  <a:srgbClr val="FFFF00"/>
                </a:highlight>
                <a:latin typeface="Calibri"/>
              </a:rPr>
              <a:t>, etc.</a:t>
            </a:r>
          </a:p>
        </p:txBody>
      </p:sp>
      <p:sp>
        <p:nvSpPr>
          <p:cNvPr id="4" name="Slide Number Placeholder 3"/>
          <p:cNvSpPr>
            <a:spLocks noGrp="1"/>
          </p:cNvSpPr>
          <p:nvPr>
            <p:ph type="sldNum" sz="quarter" idx="12"/>
          </p:nvPr>
        </p:nvSpPr>
        <p:spPr/>
        <p:txBody>
          <a:bodyPr/>
          <a:lstStyle/>
          <a:p>
            <a:fld id="{0D150273-F455-7D4F-8782-207C52466607}" type="slidenum">
              <a:rPr lang="en-US" smtClean="0"/>
              <a:pPr/>
              <a:t>46</a:t>
            </a:fld>
            <a:endParaRPr lang="en-US"/>
          </a:p>
        </p:txBody>
      </p:sp>
    </p:spTree>
    <p:extLst>
      <p:ext uri="{BB962C8B-B14F-4D97-AF65-F5344CB8AC3E}">
        <p14:creationId xmlns:p14="http://schemas.microsoft.com/office/powerpoint/2010/main" val="2327962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83391" y="423081"/>
            <a:ext cx="7315199" cy="5739594"/>
          </a:xfrm>
          <a:prstGeom prst="rect">
            <a:avLst/>
          </a:prstGeom>
        </p:spPr>
      </p:pic>
      <p:sp>
        <p:nvSpPr>
          <p:cNvPr id="7" name="Slide Number Placeholder 6"/>
          <p:cNvSpPr>
            <a:spLocks noGrp="1"/>
          </p:cNvSpPr>
          <p:nvPr>
            <p:ph type="sldNum" sz="quarter" idx="12"/>
          </p:nvPr>
        </p:nvSpPr>
        <p:spPr/>
        <p:txBody>
          <a:bodyPr/>
          <a:lstStyle/>
          <a:p>
            <a:fld id="{0D150273-F455-7D4F-8782-207C52466607}" type="slidenum">
              <a:rPr lang="en-US" smtClean="0"/>
              <a:pPr/>
              <a:t>47</a:t>
            </a:fld>
            <a:endParaRPr lang="en-US"/>
          </a:p>
        </p:txBody>
      </p:sp>
    </p:spTree>
    <p:extLst>
      <p:ext uri="{BB962C8B-B14F-4D97-AF65-F5344CB8AC3E}">
        <p14:creationId xmlns:p14="http://schemas.microsoft.com/office/powerpoint/2010/main" val="1944922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724309" cy="912812"/>
          </a:xfrm>
        </p:spPr>
        <p:txBody>
          <a:bodyPr/>
          <a:lstStyle/>
          <a:p>
            <a:r>
              <a:rPr lang="en-GB" sz="4400" b="0" dirty="0"/>
              <a:t>Early design model</a:t>
            </a:r>
            <a:endParaRPr lang="tr-TR" sz="4400" b="0" dirty="0"/>
          </a:p>
        </p:txBody>
      </p:sp>
      <p:sp>
        <p:nvSpPr>
          <p:cNvPr id="3" name="Dikdörtgen 2"/>
          <p:cNvSpPr/>
          <p:nvPr/>
        </p:nvSpPr>
        <p:spPr>
          <a:xfrm>
            <a:off x="539750" y="1269524"/>
            <a:ext cx="11226800" cy="4770537"/>
          </a:xfrm>
          <a:prstGeom prst="rect">
            <a:avLst/>
          </a:prstGeom>
        </p:spPr>
        <p:txBody>
          <a:bodyPr wrap="square">
            <a:spAutoFit/>
          </a:bodyPr>
          <a:lstStyle/>
          <a:p>
            <a:pPr marL="342900" indent="-342900" algn="just" defTabSz="457200">
              <a:spcBef>
                <a:spcPts val="600"/>
              </a:spcBef>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Based on his own large data set, Boehm proposes that the coefficient </a:t>
            </a:r>
            <a:r>
              <a:rPr lang="en-US" sz="2200" b="1" i="1" dirty="0">
                <a:solidFill>
                  <a:prstClr val="black"/>
                </a:solidFill>
                <a:highlight>
                  <a:srgbClr val="FFFF00"/>
                </a:highlight>
                <a:latin typeface="Arial" panose="020B0604020202020204" pitchFamily="34" charset="0"/>
                <a:cs typeface="Arial" panose="020B0604020202020204" pitchFamily="34" charset="0"/>
              </a:rPr>
              <a:t>A</a:t>
            </a:r>
            <a:r>
              <a:rPr lang="en-US" sz="2200" dirty="0">
                <a:solidFill>
                  <a:prstClr val="black"/>
                </a:solidFill>
                <a:latin typeface="Arial" panose="020B0604020202020204" pitchFamily="34" charset="0"/>
                <a:cs typeface="Arial" panose="020B0604020202020204" pitchFamily="34" charset="0"/>
              </a:rPr>
              <a:t> should</a:t>
            </a:r>
            <a:r>
              <a:rPr lang="tr-TR" sz="2200" dirty="0">
                <a:solidFill>
                  <a:prstClr val="black"/>
                </a:solidFill>
                <a:latin typeface="Arial" panose="020B0604020202020204" pitchFamily="34" charset="0"/>
                <a:cs typeface="Arial" panose="020B0604020202020204" pitchFamily="34" charset="0"/>
              </a:rPr>
              <a:t> be 2.94 (</a:t>
            </a:r>
            <a:r>
              <a:rPr lang="tr-TR" sz="2200" dirty="0" err="1">
                <a:solidFill>
                  <a:prstClr val="black"/>
                </a:solidFill>
                <a:latin typeface="Arial" panose="020B0604020202020204" pitchFamily="34" charset="0"/>
                <a:cs typeface="Arial" panose="020B0604020202020204" pitchFamily="34" charset="0"/>
              </a:rPr>
              <a:t>sometimes</a:t>
            </a:r>
            <a:r>
              <a:rPr lang="tr-TR" sz="2200" dirty="0">
                <a:solidFill>
                  <a:prstClr val="black"/>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A = 2.</a:t>
            </a:r>
            <a:r>
              <a:rPr lang="tr-TR" sz="2200" dirty="0">
                <a:solidFill>
                  <a:prstClr val="black"/>
                </a:solidFill>
                <a:latin typeface="Arial" panose="020B0604020202020204" pitchFamily="34" charset="0"/>
                <a:cs typeface="Arial" panose="020B0604020202020204" pitchFamily="34" charset="0"/>
              </a:rPr>
              <a:t>45</a:t>
            </a:r>
            <a:r>
              <a:rPr lang="en-GB" sz="2200" dirty="0">
                <a:solidFill>
                  <a:prstClr val="black"/>
                </a:solidFill>
                <a:latin typeface="Arial" panose="020B0604020202020204" pitchFamily="34" charset="0"/>
                <a:cs typeface="Arial" panose="020B0604020202020204" pitchFamily="34" charset="0"/>
              </a:rPr>
              <a:t> in initial calibration</a:t>
            </a:r>
            <a:r>
              <a:rPr lang="tr-TR" sz="2200" dirty="0">
                <a:solidFill>
                  <a:prstClr val="black"/>
                </a:solidFill>
                <a:latin typeface="Arial" panose="020B0604020202020204" pitchFamily="34" charset="0"/>
                <a:cs typeface="Arial" panose="020B0604020202020204" pitchFamily="34" charset="0"/>
              </a:rPr>
              <a:t>).</a:t>
            </a:r>
          </a:p>
          <a:p>
            <a:pPr marL="342900" indent="-342900" algn="just" defTabSz="457200">
              <a:spcBef>
                <a:spcPts val="600"/>
              </a:spcBef>
              <a:buFont typeface="Arial" panose="020B0604020202020204" pitchFamily="34" charset="0"/>
              <a:buChar char="•"/>
            </a:pPr>
            <a:r>
              <a:rPr lang="en-GB" sz="2200" b="1" i="1" dirty="0">
                <a:solidFill>
                  <a:prstClr val="black"/>
                </a:solidFill>
                <a:latin typeface="Arial" panose="020B0604020202020204" pitchFamily="34" charset="0"/>
                <a:cs typeface="Arial" panose="020B0604020202020204" pitchFamily="34" charset="0"/>
              </a:rPr>
              <a:t>B </a:t>
            </a:r>
            <a:r>
              <a:rPr lang="en-US" sz="2200" b="1" i="1" dirty="0">
                <a:solidFill>
                  <a:prstClr val="black"/>
                </a:solidFill>
                <a:latin typeface="Arial" panose="020B0604020202020204" pitchFamily="34" charset="0"/>
                <a:cs typeface="Arial" panose="020B0604020202020204" pitchFamily="34" charset="0"/>
              </a:rPr>
              <a:t>reflects </a:t>
            </a:r>
            <a:r>
              <a:rPr lang="en-US" sz="2200" dirty="0">
                <a:solidFill>
                  <a:prstClr val="black"/>
                </a:solidFill>
                <a:latin typeface="Arial" panose="020B0604020202020204" pitchFamily="34" charset="0"/>
                <a:cs typeface="Arial" panose="020B0604020202020204" pitchFamily="34" charset="0"/>
              </a:rPr>
              <a:t>the increased effort required as the size of the Project</a:t>
            </a:r>
            <a:r>
              <a:rPr lang="tr-TR" sz="2200" dirty="0">
                <a:solidFill>
                  <a:prstClr val="black"/>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varies from 1.1 to 1.24 depending on </a:t>
            </a:r>
            <a:r>
              <a:rPr lang="tr-TR" sz="2200" dirty="0">
                <a:solidFill>
                  <a:prstClr val="black"/>
                </a:solidFill>
                <a:latin typeface="Arial" panose="020B0604020202020204" pitchFamily="34" charset="0"/>
                <a:cs typeface="Arial" panose="020B0604020202020204" pitchFamily="34" charset="0"/>
              </a:rPr>
              <a:t>:</a:t>
            </a: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novelty of the project,</a:t>
            </a:r>
            <a:endParaRPr lang="tr-TR" sz="2200" dirty="0">
              <a:solidFill>
                <a:prstClr val="black"/>
              </a:solidFill>
              <a:latin typeface="Arial" panose="020B0604020202020204" pitchFamily="34" charset="0"/>
              <a:cs typeface="Arial" panose="020B0604020202020204" pitchFamily="34" charset="0"/>
            </a:endParaRP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development flexibility, </a:t>
            </a:r>
            <a:endParaRPr lang="tr-TR" sz="2200" dirty="0">
              <a:solidFill>
                <a:prstClr val="black"/>
              </a:solidFill>
              <a:latin typeface="Arial" panose="020B0604020202020204" pitchFamily="34" charset="0"/>
              <a:cs typeface="Arial" panose="020B0604020202020204" pitchFamily="34" charset="0"/>
            </a:endParaRP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risk management approaches and </a:t>
            </a:r>
            <a:endParaRPr lang="tr-TR" sz="2200" dirty="0">
              <a:solidFill>
                <a:prstClr val="black"/>
              </a:solidFill>
              <a:latin typeface="Arial" panose="020B0604020202020204" pitchFamily="34" charset="0"/>
              <a:cs typeface="Arial" panose="020B0604020202020204" pitchFamily="34" charset="0"/>
            </a:endParaRP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the process maturity.</a:t>
            </a:r>
            <a:endParaRPr lang="tr-TR" sz="2200" dirty="0">
              <a:solidFill>
                <a:prstClr val="black"/>
              </a:solidFill>
              <a:latin typeface="Arial" panose="020B0604020202020204" pitchFamily="34" charset="0"/>
              <a:cs typeface="Arial" panose="020B0604020202020204" pitchFamily="34" charset="0"/>
            </a:endParaRPr>
          </a:p>
          <a:p>
            <a:pPr marL="342900" indent="-342900" algn="just" defTabSz="457200">
              <a:spcBef>
                <a:spcPts val="600"/>
              </a:spcBef>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The </a:t>
            </a:r>
            <a:r>
              <a:rPr lang="en-US" sz="2200" b="1" i="1" dirty="0">
                <a:solidFill>
                  <a:prstClr val="black"/>
                </a:solidFill>
                <a:highlight>
                  <a:srgbClr val="FFFF00"/>
                </a:highlight>
                <a:latin typeface="Arial" panose="020B0604020202020204" pitchFamily="34" charset="0"/>
                <a:cs typeface="Arial" panose="020B0604020202020204" pitchFamily="34" charset="0"/>
              </a:rPr>
              <a:t>multiplier </a:t>
            </a:r>
            <a:r>
              <a:rPr lang="tr-TR" sz="2200" b="1" i="1" dirty="0">
                <a:solidFill>
                  <a:prstClr val="black"/>
                </a:solidFill>
                <a:highlight>
                  <a:srgbClr val="FFFF00"/>
                </a:highlight>
                <a:latin typeface="Arial" panose="020B0604020202020204" pitchFamily="34" charset="0"/>
                <a:cs typeface="Arial" panose="020B0604020202020204" pitchFamily="34" charset="0"/>
              </a:rPr>
              <a:t>EAF</a:t>
            </a:r>
            <a:r>
              <a:rPr lang="en-US" sz="2200" b="1" i="1" dirty="0">
                <a:solidFill>
                  <a:prstClr val="black"/>
                </a:solidFill>
                <a:highlight>
                  <a:srgbClr val="FFFF00"/>
                </a:highlight>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in COCOMO II is based on a simplified set of seven Project</a:t>
            </a:r>
            <a:r>
              <a:rPr lang="tr-TR" sz="2200"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and process characteristics that influence the estimate.</a:t>
            </a:r>
            <a:endParaRPr lang="tr-TR" sz="2200" dirty="0">
              <a:solidFill>
                <a:prstClr val="black"/>
              </a:solidFill>
              <a:latin typeface="Arial" panose="020B0604020202020204" pitchFamily="34" charset="0"/>
              <a:cs typeface="Arial" panose="020B0604020202020204" pitchFamily="34" charset="0"/>
            </a:endParaRPr>
          </a:p>
          <a:p>
            <a:pPr marL="342900" indent="-342900" algn="just" defTabSz="457200">
              <a:spcBef>
                <a:spcPts val="600"/>
              </a:spcBef>
              <a:buFont typeface="Arial" panose="020B0604020202020204" pitchFamily="34" charset="0"/>
              <a:buChar char="•"/>
            </a:pPr>
            <a:r>
              <a:rPr lang="tr-TR" sz="2200" b="1" i="1" dirty="0">
                <a:solidFill>
                  <a:prstClr val="black"/>
                </a:solidFill>
                <a:latin typeface="Arial" panose="020B0604020202020204" pitchFamily="34" charset="0"/>
                <a:cs typeface="Arial" panose="020B0604020202020204" pitchFamily="34" charset="0"/>
              </a:rPr>
              <a:t>EAF</a:t>
            </a:r>
            <a:r>
              <a:rPr lang="en-GB" sz="2200" b="1" i="1" dirty="0">
                <a:solidFill>
                  <a:prstClr val="black"/>
                </a:solidFill>
                <a:latin typeface="Arial" panose="020B0604020202020204" pitchFamily="34" charset="0"/>
                <a:cs typeface="Arial" panose="020B0604020202020204" pitchFamily="34" charset="0"/>
              </a:rPr>
              <a:t> = PERS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RCPX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RUSE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PDIF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PREX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FCIL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SCED;</a:t>
            </a:r>
            <a:endParaRPr lang="tr-TR" sz="2200" dirty="0">
              <a:solidFill>
                <a:prstClr val="black"/>
              </a:solidFill>
              <a:latin typeface="Arial" panose="020B0604020202020204" pitchFamily="34" charset="0"/>
              <a:cs typeface="Arial" panose="020B0604020202020204" pitchFamily="34" charset="0"/>
            </a:endParaRPr>
          </a:p>
          <a:p>
            <a:pPr marL="342900" indent="-342900" algn="just" defTabSz="457200">
              <a:spcBef>
                <a:spcPts val="600"/>
              </a:spcBef>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These can increase or</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decrease</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the</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effort</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required</a:t>
            </a:r>
            <a:r>
              <a:rPr lang="tr-TR" sz="2200" dirty="0">
                <a:solidFill>
                  <a:prstClr val="black"/>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0D150273-F455-7D4F-8782-207C52466607}" type="slidenum">
              <a:rPr lang="en-US" smtClean="0"/>
              <a:pPr/>
              <a:t>48</a:t>
            </a:fld>
            <a:endParaRPr lang="en-US"/>
          </a:p>
        </p:txBody>
      </p:sp>
    </p:spTree>
    <p:extLst>
      <p:ext uri="{BB962C8B-B14F-4D97-AF65-F5344CB8AC3E}">
        <p14:creationId xmlns:p14="http://schemas.microsoft.com/office/powerpoint/2010/main" val="2428245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tr-TR" dirty="0"/>
              <a:t>3. </a:t>
            </a:r>
            <a:r>
              <a:rPr lang="en-US" dirty="0"/>
              <a:t>The reuse model</a:t>
            </a:r>
          </a:p>
        </p:txBody>
      </p:sp>
      <p:sp>
        <p:nvSpPr>
          <p:cNvPr id="119811" name="Rectangle 3"/>
          <p:cNvSpPr>
            <a:spLocks noGrp="1" noChangeArrowheads="1"/>
          </p:cNvSpPr>
          <p:nvPr>
            <p:ph type="body" idx="1"/>
          </p:nvPr>
        </p:nvSpPr>
        <p:spPr>
          <a:xfrm>
            <a:off x="565150" y="1839516"/>
            <a:ext cx="10795000" cy="3263504"/>
          </a:xfrm>
        </p:spPr>
        <p:txBody>
          <a:bodyPr>
            <a:normAutofit/>
          </a:bodyPr>
          <a:lstStyle/>
          <a:p>
            <a:pPr algn="just">
              <a:buFont typeface="Arial" panose="020B0604020202020204" pitchFamily="34" charset="0"/>
              <a:buChar char="•"/>
            </a:pPr>
            <a:r>
              <a:rPr lang="tr-TR" dirty="0"/>
              <a:t>S</a:t>
            </a:r>
            <a:r>
              <a:rPr lang="en-US" dirty="0" err="1"/>
              <a:t>oftware</a:t>
            </a:r>
            <a:r>
              <a:rPr lang="en-US" dirty="0"/>
              <a:t> reuse is now common, and</a:t>
            </a:r>
            <a:r>
              <a:rPr lang="tr-TR" dirty="0"/>
              <a:t> </a:t>
            </a:r>
            <a:r>
              <a:rPr lang="en-US" dirty="0"/>
              <a:t>most large</a:t>
            </a:r>
            <a:r>
              <a:rPr lang="tr-TR" dirty="0"/>
              <a:t> </a:t>
            </a:r>
            <a:r>
              <a:rPr lang="en-US" dirty="0"/>
              <a:t>systems include a significant percentage of code that</a:t>
            </a:r>
            <a:r>
              <a:rPr lang="tr-TR" dirty="0"/>
              <a:t> </a:t>
            </a:r>
            <a:r>
              <a:rPr lang="en-US" dirty="0"/>
              <a:t>is reused from previous</a:t>
            </a:r>
            <a:r>
              <a:rPr lang="tr-TR" dirty="0"/>
              <a:t> </a:t>
            </a:r>
            <a:r>
              <a:rPr lang="tr-TR" dirty="0" err="1"/>
              <a:t>developments</a:t>
            </a:r>
            <a:r>
              <a:rPr lang="tr-TR" dirty="0"/>
              <a:t>.</a:t>
            </a:r>
          </a:p>
          <a:p>
            <a:pPr algn="just">
              <a:buFont typeface="Arial" panose="020B0604020202020204" pitchFamily="34" charset="0"/>
              <a:buChar char="•"/>
            </a:pPr>
            <a:r>
              <a:rPr lang="en-US" dirty="0"/>
              <a:t>The reuse model is used to estimate the effort required to integrate</a:t>
            </a:r>
            <a:r>
              <a:rPr lang="tr-TR" dirty="0"/>
              <a:t> </a:t>
            </a:r>
            <a:r>
              <a:rPr lang="tr-TR" dirty="0" err="1"/>
              <a:t>reusable</a:t>
            </a:r>
            <a:r>
              <a:rPr lang="tr-TR" dirty="0"/>
              <a:t> </a:t>
            </a:r>
            <a:r>
              <a:rPr lang="tr-TR" dirty="0" err="1"/>
              <a:t>or</a:t>
            </a:r>
            <a:r>
              <a:rPr lang="tr-TR" dirty="0"/>
              <a:t> </a:t>
            </a:r>
            <a:r>
              <a:rPr lang="tr-TR" dirty="0" err="1"/>
              <a:t>generated</a:t>
            </a:r>
            <a:r>
              <a:rPr lang="tr-TR" dirty="0"/>
              <a:t> </a:t>
            </a:r>
            <a:r>
              <a:rPr lang="tr-TR" dirty="0" err="1"/>
              <a:t>code</a:t>
            </a:r>
            <a:r>
              <a:rPr lang="tr-TR" dirty="0"/>
              <a:t>.</a:t>
            </a:r>
            <a:endParaRPr lang="en-US" sz="210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49</a:t>
            </a:fld>
            <a:endParaRPr lang="en-US"/>
          </a:p>
        </p:txBody>
      </p:sp>
    </p:spTree>
    <p:extLst>
      <p:ext uri="{BB962C8B-B14F-4D97-AF65-F5344CB8AC3E}">
        <p14:creationId xmlns:p14="http://schemas.microsoft.com/office/powerpoint/2010/main" val="303746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techniques</a:t>
            </a:r>
          </a:p>
        </p:txBody>
      </p:sp>
      <p:sp>
        <p:nvSpPr>
          <p:cNvPr id="3" name="Content Placeholder 2"/>
          <p:cNvSpPr>
            <a:spLocks noGrp="1"/>
          </p:cNvSpPr>
          <p:nvPr>
            <p:ph idx="1"/>
          </p:nvPr>
        </p:nvSpPr>
        <p:spPr>
          <a:xfrm>
            <a:off x="1981200" y="1524001"/>
            <a:ext cx="8229600" cy="4525963"/>
          </a:xfrm>
        </p:spPr>
        <p:txBody>
          <a:bodyPr/>
          <a:lstStyle/>
          <a:p>
            <a:pPr algn="just"/>
            <a:r>
              <a:rPr lang="en-US" dirty="0"/>
              <a:t>Concentrate </a:t>
            </a:r>
            <a:r>
              <a:rPr lang="en-US" b="1" u="sng" dirty="0">
                <a:solidFill>
                  <a:srgbClr val="FF0000"/>
                </a:solidFill>
              </a:rPr>
              <a:t>two types of technique </a:t>
            </a:r>
            <a:r>
              <a:rPr lang="en-US" dirty="0"/>
              <a:t>that can be used to do this:</a:t>
            </a:r>
          </a:p>
          <a:p>
            <a:pPr lvl="1" algn="just"/>
            <a:r>
              <a:rPr lang="en-US" b="1" i="1" u="sng" dirty="0">
                <a:solidFill>
                  <a:srgbClr val="FF0000"/>
                </a:solidFill>
              </a:rPr>
              <a:t>Experience-based techniques</a:t>
            </a:r>
            <a:r>
              <a:rPr lang="en-US" b="1" dirty="0">
                <a:solidFill>
                  <a:schemeClr val="tx2"/>
                </a:solidFill>
              </a:rPr>
              <a:t>: is based on the manager’s experience of past projects and the application domain</a:t>
            </a:r>
            <a:r>
              <a:rPr lang="en-US" dirty="0"/>
              <a:t>. </a:t>
            </a:r>
          </a:p>
          <a:p>
            <a:pPr lvl="1" algn="just"/>
            <a:r>
              <a:rPr lang="en-US" b="1" i="1" dirty="0">
                <a:solidFill>
                  <a:srgbClr val="FF0000"/>
                </a:solidFill>
              </a:rPr>
              <a:t>Algorithmic cost modeling</a:t>
            </a:r>
            <a:r>
              <a:rPr lang="en-US" b="1" dirty="0">
                <a:solidFill>
                  <a:srgbClr val="FF0000"/>
                </a:solidFill>
              </a:rPr>
              <a:t>: </a:t>
            </a:r>
            <a:r>
              <a:rPr lang="en-US" b="1" dirty="0">
                <a:solidFill>
                  <a:schemeClr val="tx2"/>
                </a:solidFill>
              </a:rPr>
              <a:t>a formulaic approach is used to compute the project effort. </a:t>
            </a:r>
          </a:p>
          <a:p>
            <a:pPr algn="just"/>
            <a:r>
              <a:rPr lang="en-US" b="1" dirty="0">
                <a:solidFill>
                  <a:schemeClr val="tx2"/>
                </a:solidFill>
              </a:rPr>
              <a:t>The </a:t>
            </a:r>
            <a:r>
              <a:rPr lang="en-US" b="1" dirty="0">
                <a:solidFill>
                  <a:srgbClr val="FF0000"/>
                </a:solidFill>
              </a:rPr>
              <a:t>PROJECT EFFORT </a:t>
            </a:r>
            <a:r>
              <a:rPr lang="en-US" b="1" dirty="0">
                <a:solidFill>
                  <a:schemeClr val="tx2"/>
                </a:solidFill>
              </a:rPr>
              <a:t>based on estimates of </a:t>
            </a:r>
            <a:r>
              <a:rPr lang="en-US" b="1" u="sng" dirty="0">
                <a:solidFill>
                  <a:srgbClr val="FF0000"/>
                </a:solidFill>
              </a:rPr>
              <a:t>product size</a:t>
            </a:r>
            <a:r>
              <a:rPr lang="en-US" b="1" dirty="0">
                <a:solidFill>
                  <a:schemeClr val="tx2"/>
                </a:solidFill>
              </a:rPr>
              <a:t>, and </a:t>
            </a:r>
            <a:r>
              <a:rPr lang="en-US" b="1" u="sng" dirty="0">
                <a:solidFill>
                  <a:srgbClr val="FF0000"/>
                </a:solidFill>
              </a:rPr>
              <a:t>process characteristics </a:t>
            </a:r>
            <a:r>
              <a:rPr lang="en-US" b="1" dirty="0">
                <a:solidFill>
                  <a:schemeClr val="tx2"/>
                </a:solidFill>
              </a:rPr>
              <a:t>such as experience of staff involved.</a:t>
            </a:r>
          </a:p>
          <a:p>
            <a:pPr algn="just"/>
            <a:endParaRPr lang="en-US" sz="2000" b="1" dirty="0">
              <a:solidFill>
                <a:schemeClr val="tx2"/>
              </a:solidFill>
            </a:endParaRPr>
          </a:p>
        </p:txBody>
      </p:sp>
      <p:sp>
        <p:nvSpPr>
          <p:cNvPr id="4" name="Slide Number Placeholder 3"/>
          <p:cNvSpPr>
            <a:spLocks noGrp="1"/>
          </p:cNvSpPr>
          <p:nvPr>
            <p:ph type="sldNum" sz="quarter" idx="12"/>
          </p:nvPr>
        </p:nvSpPr>
        <p:spPr/>
        <p:txBody>
          <a:bodyPr/>
          <a:lstStyle/>
          <a:p>
            <a:fld id="{0D150273-F455-7D4F-8782-207C52466607}" type="slidenum">
              <a:rPr lang="en-US" smtClean="0"/>
              <a:pPr/>
              <a:t>5</a:t>
            </a:fld>
            <a:endParaRPr lang="en-US"/>
          </a:p>
        </p:txBody>
      </p:sp>
    </p:spTree>
    <p:extLst>
      <p:ext uri="{BB962C8B-B14F-4D97-AF65-F5344CB8AC3E}">
        <p14:creationId xmlns:p14="http://schemas.microsoft.com/office/powerpoint/2010/main" val="3947510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41350" y="382588"/>
            <a:ext cx="9724309" cy="1143000"/>
          </a:xfrm>
        </p:spPr>
        <p:txBody>
          <a:bodyPr/>
          <a:lstStyle/>
          <a:p>
            <a:r>
              <a:rPr lang="tr-TR" dirty="0"/>
              <a:t>3. </a:t>
            </a:r>
            <a:r>
              <a:rPr lang="en-US" dirty="0"/>
              <a:t>The reuse model</a:t>
            </a:r>
          </a:p>
        </p:txBody>
      </p:sp>
      <p:sp>
        <p:nvSpPr>
          <p:cNvPr id="119811" name="Rectangle 3"/>
          <p:cNvSpPr>
            <a:spLocks noGrp="1" noChangeArrowheads="1"/>
          </p:cNvSpPr>
          <p:nvPr>
            <p:ph type="body" idx="1"/>
          </p:nvPr>
        </p:nvSpPr>
        <p:spPr>
          <a:xfrm>
            <a:off x="838200" y="1763316"/>
            <a:ext cx="10299700" cy="3862784"/>
          </a:xfrm>
        </p:spPr>
        <p:txBody>
          <a:bodyPr>
            <a:noAutofit/>
          </a:bodyPr>
          <a:lstStyle/>
          <a:p>
            <a:pPr algn="just">
              <a:lnSpc>
                <a:spcPct val="90000"/>
              </a:lnSpc>
            </a:pPr>
            <a:r>
              <a:rPr lang="en-US" sz="2000" dirty="0"/>
              <a:t>COCOMO II considers reused code to be of two types.</a:t>
            </a:r>
            <a:endParaRPr lang="tr-TR" sz="2000" dirty="0"/>
          </a:p>
          <a:p>
            <a:pPr algn="just"/>
            <a:r>
              <a:rPr lang="en-US" sz="2000" b="1" dirty="0">
                <a:highlight>
                  <a:srgbClr val="FFFF00"/>
                </a:highlight>
              </a:rPr>
              <a:t>Black-box reuse</a:t>
            </a:r>
            <a:r>
              <a:rPr lang="tr-TR" sz="2000" b="1" dirty="0">
                <a:highlight>
                  <a:srgbClr val="FFFF00"/>
                </a:highlight>
              </a:rPr>
              <a:t>:</a:t>
            </a:r>
            <a:r>
              <a:rPr lang="en-US" sz="2000" b="1" dirty="0">
                <a:highlight>
                  <a:srgbClr val="FFFF00"/>
                </a:highlight>
              </a:rPr>
              <a:t> </a:t>
            </a:r>
            <a:r>
              <a:rPr lang="en-US" sz="2000" dirty="0"/>
              <a:t>where </a:t>
            </a:r>
            <a:r>
              <a:rPr lang="en-US" sz="2000" b="1" u="sng" dirty="0">
                <a:solidFill>
                  <a:srgbClr val="FF0000"/>
                </a:solidFill>
              </a:rPr>
              <a:t>code is not modified</a:t>
            </a:r>
            <a:r>
              <a:rPr lang="en-US" sz="2000" dirty="0"/>
              <a:t>. </a:t>
            </a:r>
            <a:r>
              <a:rPr lang="tr-TR" sz="2000" dirty="0"/>
              <a:t>Black-</a:t>
            </a:r>
            <a:r>
              <a:rPr lang="tr-TR" sz="2000" dirty="0" err="1"/>
              <a:t>box</a:t>
            </a:r>
            <a:r>
              <a:rPr lang="tr-TR" sz="2000" dirty="0"/>
              <a:t> </a:t>
            </a:r>
            <a:r>
              <a:rPr lang="tr-TR" sz="2000" dirty="0" err="1"/>
              <a:t>code</a:t>
            </a:r>
            <a:r>
              <a:rPr lang="tr-TR" sz="2000" dirty="0"/>
              <a:t> is </a:t>
            </a:r>
            <a:r>
              <a:rPr lang="tr-TR" sz="2000" dirty="0" err="1"/>
              <a:t>code</a:t>
            </a:r>
            <a:r>
              <a:rPr lang="tr-TR" sz="2000" dirty="0"/>
              <a:t> </a:t>
            </a:r>
            <a:r>
              <a:rPr lang="en-US" sz="2000" dirty="0"/>
              <a:t>that </a:t>
            </a:r>
            <a:r>
              <a:rPr lang="en-US" sz="2000" b="1" dirty="0">
                <a:solidFill>
                  <a:schemeClr val="tx2"/>
                </a:solidFill>
              </a:rPr>
              <a:t>can be reused without understanding the code or making changes</a:t>
            </a:r>
            <a:r>
              <a:rPr lang="en-US" sz="2000" dirty="0"/>
              <a:t> to it. The</a:t>
            </a:r>
            <a:r>
              <a:rPr lang="tr-TR" sz="2000" dirty="0"/>
              <a:t> </a:t>
            </a:r>
            <a:r>
              <a:rPr lang="en-US" sz="2000" b="1" dirty="0">
                <a:solidFill>
                  <a:schemeClr val="tx2"/>
                </a:solidFill>
              </a:rPr>
              <a:t>development</a:t>
            </a:r>
            <a:r>
              <a:rPr lang="en-US" sz="2000" dirty="0"/>
              <a:t> </a:t>
            </a:r>
            <a:r>
              <a:rPr lang="en-US" sz="2000" b="1" dirty="0">
                <a:solidFill>
                  <a:schemeClr val="tx2"/>
                </a:solidFill>
              </a:rPr>
              <a:t>effort</a:t>
            </a:r>
            <a:r>
              <a:rPr lang="en-US" sz="2000" dirty="0"/>
              <a:t> for black-box</a:t>
            </a:r>
            <a:r>
              <a:rPr lang="tr-TR" sz="2000" dirty="0"/>
              <a:t> </a:t>
            </a:r>
            <a:r>
              <a:rPr lang="en-US" sz="2000" dirty="0"/>
              <a:t>code is taken to be </a:t>
            </a:r>
            <a:r>
              <a:rPr lang="en-US" sz="2000" b="1" u="sng" dirty="0">
                <a:solidFill>
                  <a:srgbClr val="FF0000"/>
                </a:solidFill>
              </a:rPr>
              <a:t>zero</a:t>
            </a:r>
            <a:r>
              <a:rPr lang="en-US" sz="2000" dirty="0"/>
              <a:t>.</a:t>
            </a:r>
            <a:endParaRPr lang="tr-TR" sz="2000" dirty="0"/>
          </a:p>
          <a:p>
            <a:pPr algn="just"/>
            <a:r>
              <a:rPr lang="en-US" sz="2000" b="1" dirty="0">
                <a:highlight>
                  <a:srgbClr val="FFFF00"/>
                </a:highlight>
              </a:rPr>
              <a:t>White-box reuse</a:t>
            </a:r>
            <a:r>
              <a:rPr lang="tr-TR" sz="2000" b="1" dirty="0">
                <a:highlight>
                  <a:srgbClr val="FFFF00"/>
                </a:highlight>
              </a:rPr>
              <a:t>:</a:t>
            </a:r>
            <a:r>
              <a:rPr lang="en-US" sz="2000" b="1" dirty="0">
                <a:highlight>
                  <a:srgbClr val="FFFF00"/>
                </a:highlight>
              </a:rPr>
              <a:t> </a:t>
            </a:r>
            <a:r>
              <a:rPr lang="en-US" sz="2000" dirty="0"/>
              <a:t>where </a:t>
            </a:r>
            <a:r>
              <a:rPr lang="en-US" sz="2000" b="1" u="sng" dirty="0">
                <a:solidFill>
                  <a:srgbClr val="FF0000"/>
                </a:solidFill>
              </a:rPr>
              <a:t>code is modified</a:t>
            </a:r>
            <a:r>
              <a:rPr lang="en-US" sz="2000" dirty="0"/>
              <a:t>. Code that </a:t>
            </a:r>
            <a:r>
              <a:rPr lang="en-US" sz="2000" b="1" dirty="0">
                <a:solidFill>
                  <a:schemeClr val="tx2"/>
                </a:solidFill>
              </a:rPr>
              <a:t>has to be adapted</a:t>
            </a:r>
            <a:r>
              <a:rPr lang="tr-TR" sz="2000" b="1" dirty="0">
                <a:solidFill>
                  <a:schemeClr val="tx2"/>
                </a:solidFill>
              </a:rPr>
              <a:t> </a:t>
            </a:r>
            <a:r>
              <a:rPr lang="en-US" sz="2000" b="1" dirty="0">
                <a:solidFill>
                  <a:schemeClr val="tx2"/>
                </a:solidFill>
              </a:rPr>
              <a:t>to integrate it with new code or other reused</a:t>
            </a:r>
            <a:r>
              <a:rPr lang="tr-TR" sz="2000" b="1" dirty="0">
                <a:solidFill>
                  <a:schemeClr val="tx2"/>
                </a:solidFill>
              </a:rPr>
              <a:t> </a:t>
            </a:r>
            <a:r>
              <a:rPr lang="en-US" sz="2000" b="1" dirty="0">
                <a:solidFill>
                  <a:schemeClr val="tx2"/>
                </a:solidFill>
              </a:rPr>
              <a:t>components </a:t>
            </a:r>
            <a:r>
              <a:rPr lang="en-US" sz="2000" dirty="0"/>
              <a:t>is called</a:t>
            </a:r>
            <a:r>
              <a:rPr lang="tr-TR" sz="2000" dirty="0"/>
              <a:t> </a:t>
            </a:r>
            <a:r>
              <a:rPr lang="en-US" sz="2000" dirty="0"/>
              <a:t>white-box code.</a:t>
            </a:r>
            <a:r>
              <a:rPr lang="tr-TR" sz="2000" dirty="0"/>
              <a:t> </a:t>
            </a:r>
            <a:r>
              <a:rPr lang="en-US" sz="2000" dirty="0"/>
              <a:t>Some </a:t>
            </a:r>
            <a:r>
              <a:rPr lang="en-US" sz="2000" b="1" dirty="0">
                <a:solidFill>
                  <a:schemeClr val="tx2"/>
                </a:solidFill>
              </a:rPr>
              <a:t>development effort is required</a:t>
            </a:r>
            <a:r>
              <a:rPr lang="en-US" sz="2000" dirty="0"/>
              <a:t> to reuse this because it </a:t>
            </a:r>
            <a:r>
              <a:rPr lang="en-US" sz="2000" b="1" u="sng" dirty="0">
                <a:solidFill>
                  <a:srgbClr val="FF0000"/>
                </a:solidFill>
              </a:rPr>
              <a:t>has to be understood</a:t>
            </a:r>
            <a:r>
              <a:rPr lang="tr-TR" sz="2000" b="1" u="sng" dirty="0">
                <a:solidFill>
                  <a:srgbClr val="FF0000"/>
                </a:solidFill>
              </a:rPr>
              <a:t> </a:t>
            </a:r>
            <a:r>
              <a:rPr lang="en-US" sz="2000" b="1" u="sng" dirty="0">
                <a:solidFill>
                  <a:srgbClr val="FF0000"/>
                </a:solidFill>
              </a:rPr>
              <a:t>and modified</a:t>
            </a:r>
            <a:r>
              <a:rPr lang="en-US" sz="2000" dirty="0"/>
              <a:t> before it can work correctly in the system.</a:t>
            </a:r>
          </a:p>
        </p:txBody>
      </p:sp>
      <p:sp>
        <p:nvSpPr>
          <p:cNvPr id="2" name="Slide Number Placeholder 1"/>
          <p:cNvSpPr>
            <a:spLocks noGrp="1"/>
          </p:cNvSpPr>
          <p:nvPr>
            <p:ph type="sldNum" sz="quarter" idx="12"/>
          </p:nvPr>
        </p:nvSpPr>
        <p:spPr/>
        <p:txBody>
          <a:bodyPr/>
          <a:lstStyle/>
          <a:p>
            <a:fld id="{0D150273-F455-7D4F-8782-207C52466607}" type="slidenum">
              <a:rPr lang="en-US" smtClean="0"/>
              <a:pPr/>
              <a:t>50</a:t>
            </a:fld>
            <a:endParaRPr lang="en-US"/>
          </a:p>
        </p:txBody>
      </p:sp>
    </p:spTree>
    <p:extLst>
      <p:ext uri="{BB962C8B-B14F-4D97-AF65-F5344CB8AC3E}">
        <p14:creationId xmlns:p14="http://schemas.microsoft.com/office/powerpoint/2010/main" val="3143319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Reuse model estimates 1</a:t>
            </a:r>
          </a:p>
        </p:txBody>
      </p:sp>
      <p:sp>
        <p:nvSpPr>
          <p:cNvPr id="120835" name="Rectangle 3"/>
          <p:cNvSpPr>
            <a:spLocks noGrp="1" noChangeArrowheads="1"/>
          </p:cNvSpPr>
          <p:nvPr>
            <p:ph type="body" idx="1"/>
          </p:nvPr>
        </p:nvSpPr>
        <p:spPr>
          <a:xfrm>
            <a:off x="609600" y="1600200"/>
            <a:ext cx="11195050" cy="4946650"/>
          </a:xfrm>
        </p:spPr>
        <p:txBody>
          <a:bodyPr/>
          <a:lstStyle/>
          <a:p>
            <a:pPr algn="just">
              <a:buFont typeface="Arial" panose="020B0604020202020204" pitchFamily="34" charset="0"/>
              <a:buChar char="•"/>
            </a:pPr>
            <a:r>
              <a:rPr lang="en-US" dirty="0"/>
              <a:t>For code that is automatically generated, the </a:t>
            </a:r>
            <a:r>
              <a:rPr lang="tr-TR" dirty="0" err="1"/>
              <a:t>reuse</a:t>
            </a:r>
            <a:r>
              <a:rPr lang="tr-TR" dirty="0"/>
              <a:t> </a:t>
            </a:r>
            <a:r>
              <a:rPr lang="en-US" dirty="0"/>
              <a:t>model estimates the number of person</a:t>
            </a:r>
            <a:r>
              <a:rPr lang="tr-TR" dirty="0"/>
              <a:t> </a:t>
            </a:r>
            <a:r>
              <a:rPr lang="en-US" dirty="0"/>
              <a:t>months required to integrate this code. </a:t>
            </a:r>
            <a:endParaRPr lang="tr-TR" dirty="0"/>
          </a:p>
          <a:p>
            <a:pPr algn="just">
              <a:buFont typeface="Arial" panose="020B0604020202020204" pitchFamily="34" charset="0"/>
              <a:buChar char="•"/>
            </a:pPr>
            <a:r>
              <a:rPr lang="en-US" dirty="0"/>
              <a:t>The formula for effort estimation is:</a:t>
            </a:r>
            <a:endParaRPr lang="tr-TR" dirty="0"/>
          </a:p>
          <a:p>
            <a:pPr marL="0" indent="0" algn="ctr">
              <a:buNone/>
            </a:pPr>
            <a:r>
              <a:rPr lang="tr-TR" sz="4400" b="1" dirty="0" err="1">
                <a:highlight>
                  <a:srgbClr val="FFFF00"/>
                </a:highlight>
              </a:rPr>
              <a:t>PM</a:t>
            </a:r>
            <a:r>
              <a:rPr lang="tr-TR" sz="3200" b="1" dirty="0" err="1">
                <a:highlight>
                  <a:srgbClr val="FFFF00"/>
                </a:highlight>
              </a:rPr>
              <a:t>Auto</a:t>
            </a:r>
            <a:r>
              <a:rPr lang="tr-TR" sz="4400" b="1" dirty="0">
                <a:highlight>
                  <a:srgbClr val="FFFF00"/>
                </a:highlight>
              </a:rPr>
              <a:t> = (ASLOC x AT/100) / ATPROD </a:t>
            </a:r>
            <a:r>
              <a:rPr lang="tr-TR" sz="3200" b="1" dirty="0">
                <a:highlight>
                  <a:srgbClr val="FFFF00"/>
                </a:highlight>
              </a:rPr>
              <a:t>// </a:t>
            </a:r>
            <a:r>
              <a:rPr lang="tr-TR" sz="3200" b="1" dirty="0" err="1">
                <a:highlight>
                  <a:srgbClr val="FFFF00"/>
                </a:highlight>
              </a:rPr>
              <a:t>Estimate</a:t>
            </a:r>
            <a:r>
              <a:rPr lang="tr-TR" sz="3200" b="1" dirty="0">
                <a:highlight>
                  <a:srgbClr val="FFFF00"/>
                </a:highlight>
              </a:rPr>
              <a:t> </a:t>
            </a:r>
            <a:r>
              <a:rPr lang="tr-TR" sz="3200" b="1" dirty="0" err="1">
                <a:highlight>
                  <a:srgbClr val="FFFF00"/>
                </a:highlight>
              </a:rPr>
              <a:t>for</a:t>
            </a:r>
            <a:r>
              <a:rPr lang="tr-TR" sz="3200" b="1" dirty="0">
                <a:highlight>
                  <a:srgbClr val="FFFF00"/>
                </a:highlight>
              </a:rPr>
              <a:t> generated </a:t>
            </a:r>
            <a:r>
              <a:rPr lang="tr-TR" sz="3200" b="1" dirty="0" err="1">
                <a:highlight>
                  <a:srgbClr val="FFFF00"/>
                </a:highlight>
              </a:rPr>
              <a:t>code</a:t>
            </a:r>
            <a:endParaRPr lang="tr-TR" sz="3200" b="1" dirty="0">
              <a:highlight>
                <a:srgbClr val="FFFF00"/>
              </a:highlight>
            </a:endParaRPr>
          </a:p>
          <a:p>
            <a:pPr marL="0" indent="0" algn="ctr">
              <a:buNone/>
            </a:pPr>
            <a:endParaRPr lang="tr-TR" sz="3200" b="1" dirty="0">
              <a:highlight>
                <a:srgbClr val="FFFF00"/>
              </a:highlight>
            </a:endParaRPr>
          </a:p>
          <a:p>
            <a:pPr lvl="1" algn="just">
              <a:buFont typeface="Arial" panose="020B0604020202020204" pitchFamily="34" charset="0"/>
              <a:buChar char="•"/>
            </a:pPr>
            <a:r>
              <a:rPr lang="en-US" sz="2400" dirty="0" smtClean="0"/>
              <a:t>ASLOC is </a:t>
            </a:r>
            <a:r>
              <a:rPr lang="en-US" sz="2400" dirty="0" smtClean="0"/>
              <a:t>Adopted </a:t>
            </a:r>
            <a:r>
              <a:rPr lang="en-US" sz="2400" dirty="0" smtClean="0"/>
              <a:t>Source Lines of Code, AT </a:t>
            </a:r>
            <a:r>
              <a:rPr lang="en-US" sz="2400" dirty="0"/>
              <a:t>is the </a:t>
            </a:r>
            <a:r>
              <a:rPr lang="en-US" sz="2400" b="1" u="sng" dirty="0"/>
              <a:t>percentage of </a:t>
            </a:r>
            <a:r>
              <a:rPr lang="en-US" sz="2400" b="1" u="sng" dirty="0" smtClean="0"/>
              <a:t>adopted </a:t>
            </a:r>
            <a:r>
              <a:rPr lang="en-US" sz="2400" b="1" u="sng" dirty="0"/>
              <a:t>code </a:t>
            </a:r>
            <a:r>
              <a:rPr lang="en-US" sz="2400" dirty="0"/>
              <a:t>that is automatically generated and </a:t>
            </a:r>
            <a:endParaRPr lang="tr-TR" sz="2400" dirty="0"/>
          </a:p>
          <a:p>
            <a:pPr lvl="1" algn="just">
              <a:buFont typeface="Arial" panose="020B0604020202020204" pitchFamily="34" charset="0"/>
              <a:buChar char="•"/>
            </a:pPr>
            <a:r>
              <a:rPr lang="en-US" sz="2400" dirty="0"/>
              <a:t>ATPROD</a:t>
            </a:r>
            <a:r>
              <a:rPr lang="tr-TR" sz="2400" dirty="0"/>
              <a:t> </a:t>
            </a:r>
            <a:r>
              <a:rPr lang="en-US" sz="2400" dirty="0"/>
              <a:t>is the </a:t>
            </a:r>
            <a:r>
              <a:rPr lang="en-US" sz="2400" b="1" u="sng" dirty="0"/>
              <a:t>productivity of engineers in integrating such code</a:t>
            </a:r>
            <a:r>
              <a:rPr lang="en-US" sz="2400" dirty="0"/>
              <a:t>.</a:t>
            </a:r>
            <a:endParaRPr lang="tr-TR" sz="2400" dirty="0"/>
          </a:p>
          <a:p>
            <a:pPr lvl="1" algn="just">
              <a:buFont typeface="Arial" panose="020B0604020202020204" pitchFamily="34" charset="0"/>
              <a:buChar char="•"/>
            </a:pPr>
            <a:r>
              <a:rPr lang="tr-TR" sz="2400" dirty="0" err="1"/>
              <a:t>Boehm</a:t>
            </a:r>
            <a:r>
              <a:rPr lang="tr-TR" sz="2400" dirty="0"/>
              <a:t> et al. (</a:t>
            </a:r>
            <a:r>
              <a:rPr lang="tr-TR" sz="2400" dirty="0" err="1"/>
              <a:t>Boehm</a:t>
            </a:r>
            <a:r>
              <a:rPr lang="tr-TR" sz="2400" dirty="0"/>
              <a:t>, et </a:t>
            </a:r>
            <a:r>
              <a:rPr lang="en-US" sz="2400" dirty="0"/>
              <a:t>al., 2000) have measured ATPROD to be </a:t>
            </a:r>
            <a:r>
              <a:rPr lang="en-US" sz="2400" u="sng" dirty="0"/>
              <a:t>about </a:t>
            </a:r>
            <a:r>
              <a:rPr lang="en-US" sz="2400" b="1" u="sng" dirty="0"/>
              <a:t>2,400 source statements </a:t>
            </a:r>
            <a:r>
              <a:rPr lang="en-US" sz="2400" dirty="0"/>
              <a:t>per month.</a:t>
            </a:r>
            <a:endParaRPr lang="tr-TR" sz="240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51</a:t>
            </a:fld>
            <a:endParaRPr lang="en-US"/>
          </a:p>
        </p:txBody>
      </p:sp>
    </p:spTree>
    <p:extLst>
      <p:ext uri="{BB962C8B-B14F-4D97-AF65-F5344CB8AC3E}">
        <p14:creationId xmlns:p14="http://schemas.microsoft.com/office/powerpoint/2010/main" val="3572236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Reuse model estimates</a:t>
            </a:r>
            <a:r>
              <a:rPr lang="tr-TR" dirty="0"/>
              <a:t/>
            </a:r>
            <a:br>
              <a:rPr lang="tr-TR" dirty="0"/>
            </a:br>
            <a:r>
              <a:rPr lang="tr-TR" dirty="0"/>
              <a:t>EXAMPLE-1</a:t>
            </a:r>
            <a:endParaRPr lang="en-US" dirty="0"/>
          </a:p>
        </p:txBody>
      </p:sp>
      <p:sp>
        <p:nvSpPr>
          <p:cNvPr id="120835" name="Rectangle 3"/>
          <p:cNvSpPr>
            <a:spLocks noGrp="1" noChangeArrowheads="1"/>
          </p:cNvSpPr>
          <p:nvPr>
            <p:ph type="body" idx="1"/>
          </p:nvPr>
        </p:nvSpPr>
        <p:spPr>
          <a:xfrm>
            <a:off x="685800" y="1600200"/>
            <a:ext cx="11144250" cy="4946650"/>
          </a:xfrm>
        </p:spPr>
        <p:txBody>
          <a:bodyPr/>
          <a:lstStyle/>
          <a:p>
            <a:pPr algn="just">
              <a:buFont typeface="Arial" panose="020B0604020202020204" pitchFamily="34" charset="0"/>
              <a:buChar char="•"/>
            </a:pPr>
            <a:r>
              <a:rPr lang="tr-TR" dirty="0" err="1"/>
              <a:t>Boehm</a:t>
            </a:r>
            <a:r>
              <a:rPr lang="tr-TR" dirty="0"/>
              <a:t> et al. (</a:t>
            </a:r>
            <a:r>
              <a:rPr lang="tr-TR" dirty="0" err="1"/>
              <a:t>Boehm</a:t>
            </a:r>
            <a:r>
              <a:rPr lang="tr-TR" dirty="0"/>
              <a:t>, et </a:t>
            </a:r>
            <a:r>
              <a:rPr lang="en-US" dirty="0"/>
              <a:t>al., 2000) have measured ATPROD to be about 2,400 source statements per month.</a:t>
            </a:r>
            <a:endParaRPr lang="tr-TR" dirty="0"/>
          </a:p>
          <a:p>
            <a:pPr algn="just">
              <a:buFont typeface="Arial" panose="020B0604020202020204" pitchFamily="34" charset="0"/>
              <a:buChar char="•"/>
            </a:pPr>
            <a:r>
              <a:rPr lang="en-US" dirty="0"/>
              <a:t>Therefore, if there is a total of </a:t>
            </a:r>
            <a:r>
              <a:rPr lang="en-US" dirty="0">
                <a:highlight>
                  <a:srgbClr val="FFFF00"/>
                </a:highlight>
              </a:rPr>
              <a:t>20,000 lines of white-box </a:t>
            </a:r>
            <a:r>
              <a:rPr lang="en-US" dirty="0"/>
              <a:t>reused code in a system</a:t>
            </a:r>
            <a:r>
              <a:rPr lang="tr-TR" dirty="0"/>
              <a:t> </a:t>
            </a:r>
            <a:r>
              <a:rPr lang="en-US" dirty="0"/>
              <a:t>and </a:t>
            </a:r>
            <a:endParaRPr lang="tr-TR" dirty="0"/>
          </a:p>
          <a:p>
            <a:pPr algn="just">
              <a:buFont typeface="Arial" panose="020B0604020202020204" pitchFamily="34" charset="0"/>
              <a:buChar char="•"/>
            </a:pPr>
            <a:r>
              <a:rPr lang="en-US" dirty="0">
                <a:highlight>
                  <a:srgbClr val="FFFF00"/>
                </a:highlight>
              </a:rPr>
              <a:t>30% of this </a:t>
            </a:r>
            <a:r>
              <a:rPr lang="en-US" dirty="0"/>
              <a:t>is automatically generated, then the effort</a:t>
            </a:r>
            <a:r>
              <a:rPr lang="tr-TR" dirty="0"/>
              <a:t> </a:t>
            </a:r>
            <a:r>
              <a:rPr lang="en-US" dirty="0"/>
              <a:t>required to integrate this</a:t>
            </a:r>
            <a:r>
              <a:rPr lang="tr-TR" dirty="0"/>
              <a:t> </a:t>
            </a:r>
            <a:r>
              <a:rPr lang="tr-TR" dirty="0" err="1"/>
              <a:t>generated</a:t>
            </a:r>
            <a:r>
              <a:rPr lang="tr-TR" dirty="0"/>
              <a:t> </a:t>
            </a:r>
            <a:r>
              <a:rPr lang="tr-TR" dirty="0" err="1"/>
              <a:t>code</a:t>
            </a:r>
            <a:r>
              <a:rPr lang="tr-TR" dirty="0"/>
              <a:t> is:</a:t>
            </a:r>
          </a:p>
          <a:p>
            <a:pPr algn="just">
              <a:buFont typeface="Arial" panose="020B0604020202020204" pitchFamily="34" charset="0"/>
              <a:buChar char="•"/>
            </a:pPr>
            <a:r>
              <a:rPr lang="en-US" dirty="0">
                <a:highlight>
                  <a:srgbClr val="FFFF00"/>
                </a:highlight>
              </a:rPr>
              <a:t>(20,000</a:t>
            </a:r>
            <a:r>
              <a:rPr lang="tr-TR" dirty="0">
                <a:highlight>
                  <a:srgbClr val="FFFF00"/>
                </a:highlight>
              </a:rPr>
              <a:t> x </a:t>
            </a:r>
            <a:r>
              <a:rPr lang="en-US" dirty="0">
                <a:highlight>
                  <a:srgbClr val="FFFF00"/>
                </a:highlight>
              </a:rPr>
              <a:t>30/100) / 2400 = 2.5 person months </a:t>
            </a:r>
            <a:r>
              <a:rPr lang="en-US" dirty="0"/>
              <a:t>//Generated code example</a:t>
            </a:r>
            <a:endParaRPr lang="tr-TR"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52</a:t>
            </a:fld>
            <a:endParaRPr lang="en-US"/>
          </a:p>
        </p:txBody>
      </p:sp>
    </p:spTree>
    <p:extLst>
      <p:ext uri="{BB962C8B-B14F-4D97-AF65-F5344CB8AC3E}">
        <p14:creationId xmlns:p14="http://schemas.microsoft.com/office/powerpoint/2010/main" val="3244992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Reuse model estimates 2</a:t>
            </a:r>
          </a:p>
        </p:txBody>
      </p:sp>
      <p:sp>
        <p:nvSpPr>
          <p:cNvPr id="123907" name="Rectangle 3"/>
          <p:cNvSpPr>
            <a:spLocks noGrp="1" noChangeArrowheads="1"/>
          </p:cNvSpPr>
          <p:nvPr>
            <p:ph type="body" idx="1"/>
          </p:nvPr>
        </p:nvSpPr>
        <p:spPr>
          <a:xfrm>
            <a:off x="609600" y="1600201"/>
            <a:ext cx="10972800" cy="4525963"/>
          </a:xfrm>
        </p:spPr>
        <p:txBody>
          <a:bodyPr>
            <a:normAutofit/>
          </a:bodyPr>
          <a:lstStyle/>
          <a:p>
            <a:pPr algn="just"/>
            <a:r>
              <a:rPr lang="en-US" dirty="0"/>
              <a:t>When code has to be understood and integrated:</a:t>
            </a:r>
          </a:p>
          <a:p>
            <a:pPr lvl="1" algn="just"/>
            <a:r>
              <a:rPr lang="en-US" sz="2400" b="1" dirty="0">
                <a:highlight>
                  <a:srgbClr val="FFFF00"/>
                </a:highlight>
              </a:rPr>
              <a:t>ESLOC = ASLOC * (1-AT/100) * AAM</a:t>
            </a:r>
            <a:r>
              <a:rPr lang="en-US" sz="2400" dirty="0">
                <a:highlight>
                  <a:srgbClr val="FFFF00"/>
                </a:highlight>
              </a:rPr>
              <a:t>.</a:t>
            </a:r>
          </a:p>
          <a:p>
            <a:pPr lvl="1" algn="just"/>
            <a:r>
              <a:rPr lang="en-US" sz="2400" dirty="0">
                <a:highlight>
                  <a:srgbClr val="FFFF00"/>
                </a:highlight>
              </a:rPr>
              <a:t>ASLOC and AT as </a:t>
            </a:r>
            <a:r>
              <a:rPr lang="en-US" sz="2400" dirty="0" smtClean="0">
                <a:highlight>
                  <a:srgbClr val="FFFF00"/>
                </a:highlight>
              </a:rPr>
              <a:t>before, ESLOC is Equivalent Source Lines of Code</a:t>
            </a:r>
            <a:endParaRPr lang="en-US" sz="2400" dirty="0">
              <a:highlight>
                <a:srgbClr val="FFFF00"/>
              </a:highlight>
            </a:endParaRPr>
          </a:p>
          <a:p>
            <a:pPr lvl="1" algn="just"/>
            <a:r>
              <a:rPr lang="en-US" sz="2400" dirty="0">
                <a:highlight>
                  <a:srgbClr val="FFFF00"/>
                </a:highlight>
              </a:rPr>
              <a:t>AAM is the </a:t>
            </a:r>
            <a:r>
              <a:rPr lang="en-US" sz="2400" b="1" dirty="0">
                <a:solidFill>
                  <a:srgbClr val="FF0000"/>
                </a:solidFill>
                <a:highlight>
                  <a:srgbClr val="FFFF00"/>
                </a:highlight>
              </a:rPr>
              <a:t>Adaptation Adjustment Multiplier </a:t>
            </a:r>
            <a:r>
              <a:rPr lang="en-US" sz="2400" dirty="0">
                <a:highlight>
                  <a:srgbClr val="FFFF00"/>
                </a:highlight>
              </a:rPr>
              <a:t>computed from</a:t>
            </a:r>
            <a:r>
              <a:rPr lang="tr-TR" sz="2400" dirty="0">
                <a:highlight>
                  <a:srgbClr val="FFFF00"/>
                </a:highlight>
              </a:rPr>
              <a:t>:</a:t>
            </a:r>
          </a:p>
          <a:p>
            <a:pPr lvl="2" algn="just"/>
            <a:r>
              <a:rPr lang="en-US" sz="2400" dirty="0">
                <a:highlight>
                  <a:srgbClr val="00FFFF"/>
                </a:highlight>
              </a:rPr>
              <a:t>the </a:t>
            </a:r>
            <a:r>
              <a:rPr lang="en-US" sz="2400" b="1" dirty="0">
                <a:highlight>
                  <a:srgbClr val="00FFFF"/>
                </a:highlight>
              </a:rPr>
              <a:t>costs of changing the reused code</a:t>
            </a:r>
            <a:r>
              <a:rPr lang="en-US" sz="2400" dirty="0">
                <a:highlight>
                  <a:srgbClr val="00FFFF"/>
                </a:highlight>
              </a:rPr>
              <a:t>, </a:t>
            </a:r>
            <a:endParaRPr lang="tr-TR" sz="2400" dirty="0">
              <a:highlight>
                <a:srgbClr val="00FFFF"/>
              </a:highlight>
            </a:endParaRPr>
          </a:p>
          <a:p>
            <a:pPr lvl="2" algn="just"/>
            <a:r>
              <a:rPr lang="en-US" sz="2400" dirty="0">
                <a:highlight>
                  <a:srgbClr val="00FFFF"/>
                </a:highlight>
              </a:rPr>
              <a:t>the </a:t>
            </a:r>
            <a:r>
              <a:rPr lang="en-US" sz="2400" b="1" dirty="0">
                <a:highlight>
                  <a:srgbClr val="00FFFF"/>
                </a:highlight>
              </a:rPr>
              <a:t>costs of understanding how to integrate the code </a:t>
            </a:r>
            <a:r>
              <a:rPr lang="en-US" sz="2400" dirty="0">
                <a:highlight>
                  <a:srgbClr val="00FFFF"/>
                </a:highlight>
              </a:rPr>
              <a:t>and</a:t>
            </a:r>
            <a:endParaRPr lang="tr-TR" sz="2400" dirty="0">
              <a:highlight>
                <a:srgbClr val="00FFFF"/>
              </a:highlight>
            </a:endParaRPr>
          </a:p>
          <a:p>
            <a:pPr lvl="2" algn="just"/>
            <a:r>
              <a:rPr lang="en-US" sz="2400" dirty="0">
                <a:highlight>
                  <a:srgbClr val="00FFFF"/>
                </a:highlight>
              </a:rPr>
              <a:t> </a:t>
            </a:r>
            <a:r>
              <a:rPr lang="en-US" sz="2400" b="1" dirty="0">
                <a:highlight>
                  <a:srgbClr val="00FFFF"/>
                </a:highlight>
              </a:rPr>
              <a:t>the costs of reuse decision making</a:t>
            </a:r>
            <a:r>
              <a:rPr lang="en-US" sz="2400" dirty="0">
                <a:highlight>
                  <a:srgbClr val="00FFFF"/>
                </a:highlight>
              </a:rPr>
              <a:t>.</a:t>
            </a:r>
          </a:p>
        </p:txBody>
      </p:sp>
      <p:sp>
        <p:nvSpPr>
          <p:cNvPr id="2" name="Slide Number Placeholder 1"/>
          <p:cNvSpPr>
            <a:spLocks noGrp="1"/>
          </p:cNvSpPr>
          <p:nvPr>
            <p:ph type="sldNum" sz="quarter" idx="12"/>
          </p:nvPr>
        </p:nvSpPr>
        <p:spPr/>
        <p:txBody>
          <a:bodyPr/>
          <a:lstStyle/>
          <a:p>
            <a:fld id="{0D150273-F455-7D4F-8782-207C52466607}" type="slidenum">
              <a:rPr lang="en-US" smtClean="0"/>
              <a:pPr/>
              <a:t>53</a:t>
            </a:fld>
            <a:endParaRPr lang="en-US"/>
          </a:p>
        </p:txBody>
      </p:sp>
    </p:spTree>
    <p:extLst>
      <p:ext uri="{BB962C8B-B14F-4D97-AF65-F5344CB8AC3E}">
        <p14:creationId xmlns:p14="http://schemas.microsoft.com/office/powerpoint/2010/main" val="639551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93085" y="147638"/>
            <a:ext cx="9724309" cy="887412"/>
          </a:xfrm>
        </p:spPr>
        <p:txBody>
          <a:bodyPr/>
          <a:lstStyle/>
          <a:p>
            <a:r>
              <a:rPr lang="en-GB" dirty="0"/>
              <a:t>Post-architecture level</a:t>
            </a:r>
          </a:p>
        </p:txBody>
      </p:sp>
      <p:pic>
        <p:nvPicPr>
          <p:cNvPr id="3" name="Resim 2"/>
          <p:cNvPicPr>
            <a:picLocks noChangeAspect="1"/>
          </p:cNvPicPr>
          <p:nvPr/>
        </p:nvPicPr>
        <p:blipFill>
          <a:blip r:embed="rId2"/>
          <a:stretch>
            <a:fillRect/>
          </a:stretch>
        </p:blipFill>
        <p:spPr>
          <a:xfrm>
            <a:off x="750481" y="1155701"/>
            <a:ext cx="10406469" cy="5187950"/>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54</a:t>
            </a:fld>
            <a:endParaRPr lang="en-US"/>
          </a:p>
        </p:txBody>
      </p:sp>
    </p:spTree>
    <p:extLst>
      <p:ext uri="{BB962C8B-B14F-4D97-AF65-F5344CB8AC3E}">
        <p14:creationId xmlns:p14="http://schemas.microsoft.com/office/powerpoint/2010/main" val="4158697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05581" y="387200"/>
            <a:ext cx="7886700" cy="622776"/>
          </a:xfrm>
        </p:spPr>
        <p:txBody>
          <a:bodyPr>
            <a:noAutofit/>
          </a:bodyPr>
          <a:lstStyle/>
          <a:p>
            <a:r>
              <a:rPr lang="tr-TR" sz="3200" dirty="0" err="1"/>
              <a:t>Calculating</a:t>
            </a:r>
            <a:r>
              <a:rPr lang="tr-TR" sz="3200" dirty="0"/>
              <a:t> Project </a:t>
            </a:r>
            <a:r>
              <a:rPr lang="tr-TR" sz="3200" dirty="0" err="1"/>
              <a:t>cost</a:t>
            </a:r>
            <a:r>
              <a:rPr lang="tr-TR" sz="3200" dirty="0"/>
              <a:t> </a:t>
            </a:r>
            <a:r>
              <a:rPr lang="tr-TR" sz="3200" dirty="0" err="1"/>
              <a:t>drivers</a:t>
            </a:r>
            <a:r>
              <a:rPr lang="tr-TR" sz="3200" dirty="0"/>
              <a:t> , EAF</a:t>
            </a:r>
          </a:p>
        </p:txBody>
      </p:sp>
      <p:grpSp>
        <p:nvGrpSpPr>
          <p:cNvPr id="9" name="Grup 8"/>
          <p:cNvGrpSpPr/>
          <p:nvPr/>
        </p:nvGrpSpPr>
        <p:grpSpPr>
          <a:xfrm>
            <a:off x="889000" y="1455275"/>
            <a:ext cx="10547350" cy="5009380"/>
            <a:chOff x="0" y="1455275"/>
            <a:chExt cx="9144000" cy="5009380"/>
          </a:xfrm>
        </p:grpSpPr>
        <p:pic>
          <p:nvPicPr>
            <p:cNvPr id="3" name="Resim 2"/>
            <p:cNvPicPr>
              <a:picLocks noChangeAspect="1"/>
            </p:cNvPicPr>
            <p:nvPr/>
          </p:nvPicPr>
          <p:blipFill>
            <a:blip r:embed="rId2"/>
            <a:stretch>
              <a:fillRect/>
            </a:stretch>
          </p:blipFill>
          <p:spPr>
            <a:xfrm>
              <a:off x="0" y="1455275"/>
              <a:ext cx="5010149" cy="5009380"/>
            </a:xfrm>
            <a:prstGeom prst="rect">
              <a:avLst/>
            </a:prstGeom>
          </p:spPr>
        </p:pic>
        <p:pic>
          <p:nvPicPr>
            <p:cNvPr id="5" name="Resim 4"/>
            <p:cNvPicPr>
              <a:picLocks noChangeAspect="1"/>
            </p:cNvPicPr>
            <p:nvPr/>
          </p:nvPicPr>
          <p:blipFill rotWithShape="1">
            <a:blip r:embed="rId3"/>
            <a:srcRect t="68383"/>
            <a:stretch/>
          </p:blipFill>
          <p:spPr>
            <a:xfrm>
              <a:off x="4064000" y="3111500"/>
              <a:ext cx="5080000" cy="914400"/>
            </a:xfrm>
            <a:prstGeom prst="rect">
              <a:avLst/>
            </a:prstGeom>
          </p:spPr>
        </p:pic>
        <p:cxnSp>
          <p:nvCxnSpPr>
            <p:cNvPr id="7" name="Düz Ok Bağlayıcısı 6"/>
            <p:cNvCxnSpPr/>
            <p:nvPr/>
          </p:nvCxnSpPr>
          <p:spPr>
            <a:xfrm>
              <a:off x="3968750" y="1828800"/>
              <a:ext cx="476250" cy="15240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6" name="Slide Number Placeholder 5"/>
          <p:cNvSpPr>
            <a:spLocks noGrp="1"/>
          </p:cNvSpPr>
          <p:nvPr>
            <p:ph type="sldNum" sz="quarter" idx="12"/>
          </p:nvPr>
        </p:nvSpPr>
        <p:spPr/>
        <p:txBody>
          <a:bodyPr/>
          <a:lstStyle/>
          <a:p>
            <a:fld id="{0D150273-F455-7D4F-8782-207C52466607}" type="slidenum">
              <a:rPr lang="en-US" smtClean="0"/>
              <a:pPr/>
              <a:t>55</a:t>
            </a:fld>
            <a:endParaRPr lang="en-US"/>
          </a:p>
        </p:txBody>
      </p:sp>
    </p:spTree>
    <p:extLst>
      <p:ext uri="{BB962C8B-B14F-4D97-AF65-F5344CB8AC3E}">
        <p14:creationId xmlns:p14="http://schemas.microsoft.com/office/powerpoint/2010/main" val="432111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Scale </a:t>
            </a:r>
            <a:r>
              <a:rPr lang="tr-TR" sz="3600" dirty="0"/>
              <a:t>F</a:t>
            </a:r>
            <a:r>
              <a:rPr lang="en-US" sz="3600" dirty="0"/>
              <a:t>actors</a:t>
            </a:r>
            <a:r>
              <a:rPr lang="tr-TR" sz="3600" dirty="0"/>
              <a:t> (SF)</a:t>
            </a:r>
            <a:endParaRPr lang="en-US" sz="3600" dirty="0"/>
          </a:p>
        </p:txBody>
      </p:sp>
      <p:graphicFrame>
        <p:nvGraphicFramePr>
          <p:cNvPr id="4" name="Content Placeholder 3"/>
          <p:cNvGraphicFramePr>
            <a:graphicFrameLocks noGrp="1"/>
          </p:cNvGraphicFramePr>
          <p:nvPr>
            <p:ph idx="1"/>
            <p:extLst/>
          </p:nvPr>
        </p:nvGraphicFramePr>
        <p:xfrm>
          <a:off x="1809750" y="1479550"/>
          <a:ext cx="8572500" cy="5252721"/>
        </p:xfrm>
        <a:graphic>
          <a:graphicData uri="http://schemas.openxmlformats.org/drawingml/2006/table">
            <a:tbl>
              <a:tblPr firstRow="1" bandRow="1">
                <a:tableStyleId>{5C22544A-7EE6-4342-B048-85BDC9FD1C3A}</a:tableStyleId>
              </a:tblPr>
              <a:tblGrid>
                <a:gridCol w="2606092">
                  <a:extLst>
                    <a:ext uri="{9D8B030D-6E8A-4147-A177-3AD203B41FA5}">
                      <a16:colId xmlns:a16="http://schemas.microsoft.com/office/drawing/2014/main" xmlns="" val="20000"/>
                    </a:ext>
                  </a:extLst>
                </a:gridCol>
                <a:gridCol w="5966408">
                  <a:extLst>
                    <a:ext uri="{9D8B030D-6E8A-4147-A177-3AD203B41FA5}">
                      <a16:colId xmlns:a16="http://schemas.microsoft.com/office/drawing/2014/main" xmlns="" val="20001"/>
                    </a:ext>
                  </a:extLst>
                </a:gridCol>
              </a:tblGrid>
              <a:tr h="391410">
                <a:tc>
                  <a:txBody>
                    <a:bodyPr/>
                    <a:lstStyle/>
                    <a:p>
                      <a:pPr algn="just">
                        <a:spcAft>
                          <a:spcPts val="0"/>
                        </a:spcAft>
                      </a:pPr>
                      <a:r>
                        <a:rPr lang="en-US" sz="1600" b="1" dirty="0">
                          <a:solidFill>
                            <a:srgbClr val="000000"/>
                          </a:solidFill>
                          <a:latin typeface="Arial"/>
                          <a:ea typeface="Times New Roman"/>
                          <a:cs typeface="Arial"/>
                        </a:rPr>
                        <a:t>Scale factor</a:t>
                      </a:r>
                      <a:endParaRPr lang="en-GB" sz="1600" dirty="0">
                        <a:solidFill>
                          <a:srgbClr val="000000"/>
                        </a:solidFill>
                        <a:latin typeface="Arial"/>
                        <a:ea typeface="Times New Roman"/>
                        <a:cs typeface="Arial"/>
                      </a:endParaRPr>
                    </a:p>
                  </a:txBody>
                  <a:tcPr marL="54769" marR="54769" marT="68580" marB="68580"/>
                </a:tc>
                <a:tc>
                  <a:txBody>
                    <a:bodyPr/>
                    <a:lstStyle/>
                    <a:p>
                      <a:pPr algn="just">
                        <a:spcAft>
                          <a:spcPts val="0"/>
                        </a:spcAft>
                      </a:pPr>
                      <a:r>
                        <a:rPr lang="en-US" sz="1600" b="1" dirty="0">
                          <a:solidFill>
                            <a:srgbClr val="000000"/>
                          </a:solidFill>
                          <a:latin typeface="Arial"/>
                          <a:ea typeface="Times New Roman"/>
                          <a:cs typeface="Arial"/>
                        </a:rPr>
                        <a:t>Explanation</a:t>
                      </a:r>
                      <a:endParaRPr lang="en-GB" sz="1600" dirty="0">
                        <a:solidFill>
                          <a:srgbClr val="000000"/>
                        </a:solidFill>
                        <a:latin typeface="Arial"/>
                        <a:ea typeface="Times New Roman"/>
                        <a:cs typeface="Arial"/>
                      </a:endParaRPr>
                    </a:p>
                  </a:txBody>
                  <a:tcPr marL="54769" marR="54769" marT="68580" marB="68580"/>
                </a:tc>
                <a:extLst>
                  <a:ext uri="{0D108BD9-81ED-4DB2-BD59-A6C34878D82A}">
                    <a16:rowId xmlns:a16="http://schemas.microsoft.com/office/drawing/2014/main" xmlns="" val="10000"/>
                  </a:ext>
                </a:extLst>
              </a:tr>
              <a:tr h="1072463">
                <a:tc>
                  <a:txBody>
                    <a:bodyPr/>
                    <a:lstStyle/>
                    <a:p>
                      <a:pPr algn="just">
                        <a:spcAft>
                          <a:spcPts val="0"/>
                        </a:spcAft>
                      </a:pPr>
                      <a:r>
                        <a:rPr lang="en-US" sz="1600" dirty="0" err="1">
                          <a:solidFill>
                            <a:srgbClr val="000000"/>
                          </a:solidFill>
                          <a:latin typeface="Arial"/>
                          <a:ea typeface="Times New Roman"/>
                          <a:cs typeface="Arial"/>
                        </a:rPr>
                        <a:t>Precedentedness</a:t>
                      </a:r>
                      <a:endParaRPr lang="en-GB" sz="1600" dirty="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previous experience of the organization with this type of project. </a:t>
                      </a:r>
                      <a:r>
                        <a:rPr lang="en-US" sz="1600" b="1" u="sng" dirty="0">
                          <a:solidFill>
                            <a:srgbClr val="000000"/>
                          </a:solidFill>
                          <a:latin typeface="Arial"/>
                          <a:ea typeface="Times New Roman"/>
                          <a:cs typeface="Arial"/>
                        </a:rPr>
                        <a:t>Very low means no previous experience</a:t>
                      </a:r>
                      <a:r>
                        <a:rPr lang="en-US" sz="1600" dirty="0">
                          <a:solidFill>
                            <a:srgbClr val="000000"/>
                          </a:solidFill>
                          <a:latin typeface="Arial"/>
                          <a:ea typeface="Times New Roman"/>
                          <a:cs typeface="Arial"/>
                        </a:rPr>
                        <a:t>; extra-high means that the organization is completely familiar with this application domain.</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xmlns="" val="10001"/>
                  </a:ext>
                </a:extLst>
              </a:tr>
              <a:tr h="821961">
                <a:tc>
                  <a:txBody>
                    <a:bodyPr/>
                    <a:lstStyle/>
                    <a:p>
                      <a:pPr algn="just">
                        <a:spcAft>
                          <a:spcPts val="0"/>
                        </a:spcAft>
                      </a:pPr>
                      <a:r>
                        <a:rPr lang="en-US" sz="1600">
                          <a:solidFill>
                            <a:srgbClr val="000000"/>
                          </a:solidFill>
                          <a:latin typeface="Arial"/>
                          <a:ea typeface="Times New Roman"/>
                          <a:cs typeface="Arial"/>
                        </a:rPr>
                        <a:t>Development flexibility</a:t>
                      </a:r>
                      <a:endParaRPr lang="en-GB" sz="160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degree of flexibility in the development process</a:t>
                      </a:r>
                      <a:r>
                        <a:rPr lang="tr-TR" sz="1600" dirty="0">
                          <a:solidFill>
                            <a:srgbClr val="000000"/>
                          </a:solidFill>
                          <a:latin typeface="Arial"/>
                          <a:ea typeface="Times New Roman"/>
                          <a:cs typeface="Arial"/>
                        </a:rPr>
                        <a:t> (</a:t>
                      </a:r>
                      <a:r>
                        <a:rPr lang="tr-TR" sz="1600" dirty="0" err="1">
                          <a:solidFill>
                            <a:srgbClr val="000000"/>
                          </a:solidFill>
                          <a:latin typeface="Arial"/>
                          <a:ea typeface="Times New Roman"/>
                          <a:cs typeface="Arial"/>
                        </a:rPr>
                        <a:t>free</a:t>
                      </a:r>
                      <a:r>
                        <a:rPr lang="tr-TR" sz="1600" dirty="0">
                          <a:solidFill>
                            <a:srgbClr val="000000"/>
                          </a:solidFill>
                          <a:latin typeface="Arial"/>
                          <a:ea typeface="Times New Roman"/>
                          <a:cs typeface="Arial"/>
                        </a:rPr>
                        <a:t> </a:t>
                      </a:r>
                      <a:r>
                        <a:rPr lang="tr-TR" sz="1600" dirty="0" err="1">
                          <a:solidFill>
                            <a:srgbClr val="000000"/>
                          </a:solidFill>
                          <a:latin typeface="Arial"/>
                          <a:ea typeface="Times New Roman"/>
                          <a:cs typeface="Arial"/>
                        </a:rPr>
                        <a:t>for</a:t>
                      </a:r>
                      <a:r>
                        <a:rPr lang="tr-TR" sz="1600" dirty="0">
                          <a:solidFill>
                            <a:srgbClr val="000000"/>
                          </a:solidFill>
                          <a:latin typeface="Arial"/>
                          <a:ea typeface="Times New Roman"/>
                          <a:cs typeface="Arial"/>
                        </a:rPr>
                        <a:t> </a:t>
                      </a:r>
                      <a:r>
                        <a:rPr lang="tr-TR" sz="1600" dirty="0" err="1">
                          <a:solidFill>
                            <a:srgbClr val="000000"/>
                          </a:solidFill>
                          <a:latin typeface="Arial"/>
                          <a:ea typeface="Times New Roman"/>
                          <a:cs typeface="Arial"/>
                        </a:rPr>
                        <a:t>development</a:t>
                      </a:r>
                      <a:r>
                        <a:rPr lang="tr-TR" sz="1600" dirty="0">
                          <a:solidFill>
                            <a:srgbClr val="000000"/>
                          </a:solidFill>
                          <a:latin typeface="Arial"/>
                          <a:ea typeface="Times New Roman"/>
                          <a:cs typeface="Arial"/>
                        </a:rPr>
                        <a:t>)</a:t>
                      </a:r>
                      <a:r>
                        <a:rPr lang="en-US" sz="1600" dirty="0">
                          <a:solidFill>
                            <a:srgbClr val="000000"/>
                          </a:solidFill>
                          <a:latin typeface="Arial"/>
                          <a:ea typeface="Times New Roman"/>
                          <a:cs typeface="Arial"/>
                        </a:rPr>
                        <a:t>. </a:t>
                      </a:r>
                      <a:r>
                        <a:rPr lang="en-US" sz="1600" b="1" u="sng" dirty="0">
                          <a:solidFill>
                            <a:srgbClr val="000000"/>
                          </a:solidFill>
                          <a:latin typeface="Arial"/>
                          <a:ea typeface="Times New Roman"/>
                          <a:cs typeface="Arial"/>
                        </a:rPr>
                        <a:t>Very low means a</a:t>
                      </a:r>
                      <a:r>
                        <a:rPr lang="tr-TR" sz="1600" b="1" u="sng" dirty="0">
                          <a:solidFill>
                            <a:srgbClr val="000000"/>
                          </a:solidFill>
                          <a:latin typeface="Arial"/>
                          <a:ea typeface="Times New Roman"/>
                          <a:cs typeface="Arial"/>
                        </a:rPr>
                        <a:t>n</a:t>
                      </a:r>
                      <a:r>
                        <a:rPr lang="tr-TR" sz="1600" b="1" u="sng" baseline="0" dirty="0">
                          <a:solidFill>
                            <a:srgbClr val="000000"/>
                          </a:solidFill>
                          <a:latin typeface="Arial"/>
                          <a:ea typeface="Times New Roman"/>
                          <a:cs typeface="Arial"/>
                        </a:rPr>
                        <a:t> </a:t>
                      </a:r>
                      <a:r>
                        <a:rPr lang="tr-TR" sz="1600" b="1" u="sng" baseline="0" dirty="0" err="1">
                          <a:solidFill>
                            <a:srgbClr val="000000"/>
                          </a:solidFill>
                          <a:latin typeface="Arial"/>
                          <a:ea typeface="Times New Roman"/>
                          <a:cs typeface="Arial"/>
                        </a:rPr>
                        <a:t>agreed</a:t>
                      </a:r>
                      <a:r>
                        <a:rPr lang="tr-TR" sz="1600" b="1" u="sng" baseline="0" dirty="0">
                          <a:solidFill>
                            <a:srgbClr val="000000"/>
                          </a:solidFill>
                          <a:latin typeface="Arial"/>
                          <a:ea typeface="Times New Roman"/>
                          <a:cs typeface="Arial"/>
                        </a:rPr>
                        <a:t> </a:t>
                      </a:r>
                      <a:r>
                        <a:rPr lang="en-US" sz="1600" b="1" u="sng" dirty="0">
                          <a:solidFill>
                            <a:srgbClr val="000000"/>
                          </a:solidFill>
                          <a:latin typeface="Arial"/>
                          <a:ea typeface="Times New Roman"/>
                          <a:cs typeface="Arial"/>
                        </a:rPr>
                        <a:t>process is used</a:t>
                      </a:r>
                      <a:r>
                        <a:rPr lang="en-US" sz="1600" dirty="0">
                          <a:solidFill>
                            <a:srgbClr val="000000"/>
                          </a:solidFill>
                          <a:latin typeface="Arial"/>
                          <a:ea typeface="Times New Roman"/>
                          <a:cs typeface="Arial"/>
                        </a:rPr>
                        <a:t>; extra-high means that the </a:t>
                      </a:r>
                      <a:r>
                        <a:rPr lang="en-US" sz="1600" b="1" u="sng" dirty="0">
                          <a:solidFill>
                            <a:srgbClr val="000000"/>
                          </a:solidFill>
                          <a:latin typeface="Arial"/>
                          <a:ea typeface="Times New Roman"/>
                          <a:cs typeface="Arial"/>
                        </a:rPr>
                        <a:t>client sets only general goals</a:t>
                      </a:r>
                      <a:r>
                        <a:rPr lang="en-US" sz="1600" dirty="0">
                          <a:solidFill>
                            <a:srgbClr val="000000"/>
                          </a:solidFill>
                          <a:latin typeface="Arial"/>
                          <a:ea typeface="Times New Roman"/>
                          <a:cs typeface="Arial"/>
                        </a:rPr>
                        <a:t>.</a:t>
                      </a:r>
                      <a:r>
                        <a:rPr lang="tr-TR" sz="1600" dirty="0">
                          <a:solidFill>
                            <a:srgbClr val="000000"/>
                          </a:solidFill>
                          <a:latin typeface="Arial"/>
                          <a:ea typeface="Times New Roman"/>
                          <a:cs typeface="Arial"/>
                        </a:rPr>
                        <a:t> </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xmlns="" val="10002"/>
                  </a:ext>
                </a:extLst>
              </a:tr>
              <a:tr h="821961">
                <a:tc>
                  <a:txBody>
                    <a:bodyPr/>
                    <a:lstStyle/>
                    <a:p>
                      <a:pPr algn="just">
                        <a:spcAft>
                          <a:spcPts val="0"/>
                        </a:spcAft>
                      </a:pPr>
                      <a:r>
                        <a:rPr lang="en-US" sz="1600" dirty="0">
                          <a:solidFill>
                            <a:srgbClr val="000000"/>
                          </a:solidFill>
                          <a:latin typeface="Arial"/>
                          <a:ea typeface="Times New Roman"/>
                          <a:cs typeface="Arial"/>
                        </a:rPr>
                        <a:t>Architecture/risk resolution</a:t>
                      </a:r>
                      <a:endParaRPr lang="en-GB" sz="1600" dirty="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a:t>
                      </a:r>
                      <a:r>
                        <a:rPr lang="en-US" sz="1600" b="1" i="0" u="sng" dirty="0">
                          <a:solidFill>
                            <a:srgbClr val="000000"/>
                          </a:solidFill>
                          <a:latin typeface="Arial"/>
                          <a:ea typeface="Times New Roman"/>
                          <a:cs typeface="Arial"/>
                        </a:rPr>
                        <a:t>extent of risk analysis carried out</a:t>
                      </a:r>
                      <a:r>
                        <a:rPr lang="en-US" sz="1600" dirty="0">
                          <a:solidFill>
                            <a:srgbClr val="000000"/>
                          </a:solidFill>
                          <a:latin typeface="Arial"/>
                          <a:ea typeface="Times New Roman"/>
                          <a:cs typeface="Arial"/>
                        </a:rPr>
                        <a:t>. Very low means </a:t>
                      </a:r>
                      <a:r>
                        <a:rPr lang="en-US" sz="1600" b="1" i="0" u="sng" kern="1200" dirty="0">
                          <a:solidFill>
                            <a:srgbClr val="000000"/>
                          </a:solidFill>
                          <a:latin typeface="Arial"/>
                          <a:ea typeface="Times New Roman"/>
                          <a:cs typeface="Arial"/>
                        </a:rPr>
                        <a:t>little</a:t>
                      </a:r>
                      <a:r>
                        <a:rPr lang="en-US" sz="1600" dirty="0">
                          <a:solidFill>
                            <a:srgbClr val="000000"/>
                          </a:solidFill>
                          <a:latin typeface="Arial"/>
                          <a:ea typeface="Times New Roman"/>
                          <a:cs typeface="Arial"/>
                        </a:rPr>
                        <a:t> </a:t>
                      </a:r>
                      <a:r>
                        <a:rPr lang="en-US" sz="1600" b="1" i="0" u="sng" kern="1200" dirty="0">
                          <a:solidFill>
                            <a:srgbClr val="000000"/>
                          </a:solidFill>
                          <a:latin typeface="Arial"/>
                          <a:ea typeface="Times New Roman"/>
                          <a:cs typeface="Arial"/>
                        </a:rPr>
                        <a:t>analysis</a:t>
                      </a:r>
                      <a:r>
                        <a:rPr lang="en-US" sz="1600" dirty="0">
                          <a:solidFill>
                            <a:srgbClr val="000000"/>
                          </a:solidFill>
                          <a:latin typeface="Arial"/>
                          <a:ea typeface="Times New Roman"/>
                          <a:cs typeface="Arial"/>
                        </a:rPr>
                        <a:t>; extra-high means </a:t>
                      </a:r>
                      <a:r>
                        <a:rPr lang="en-US" sz="1600" b="1" i="0" u="sng" kern="1200" dirty="0">
                          <a:solidFill>
                            <a:srgbClr val="000000"/>
                          </a:solidFill>
                          <a:latin typeface="Arial"/>
                          <a:ea typeface="Times New Roman"/>
                          <a:cs typeface="Arial"/>
                        </a:rPr>
                        <a:t>a complete and full risk analysis</a:t>
                      </a:r>
                      <a:r>
                        <a:rPr lang="en-US" sz="1600" dirty="0">
                          <a:solidFill>
                            <a:srgbClr val="000000"/>
                          </a:solidFill>
                          <a:latin typeface="Arial"/>
                          <a:ea typeface="Times New Roman"/>
                          <a:cs typeface="Arial"/>
                        </a:rPr>
                        <a:t>.</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xmlns="" val="10003"/>
                  </a:ext>
                </a:extLst>
              </a:tr>
              <a:tr h="1072463">
                <a:tc>
                  <a:txBody>
                    <a:bodyPr/>
                    <a:lstStyle/>
                    <a:p>
                      <a:pPr algn="just">
                        <a:spcAft>
                          <a:spcPts val="0"/>
                        </a:spcAft>
                      </a:pPr>
                      <a:r>
                        <a:rPr lang="en-US" sz="1600" dirty="0">
                          <a:solidFill>
                            <a:srgbClr val="000000"/>
                          </a:solidFill>
                          <a:latin typeface="Arial"/>
                          <a:ea typeface="Times New Roman"/>
                          <a:cs typeface="Arial"/>
                        </a:rPr>
                        <a:t>Team cohesion</a:t>
                      </a:r>
                      <a:endParaRPr lang="en-GB" sz="1600" dirty="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how well the development team knows each other and work together. Very low means very </a:t>
                      </a:r>
                      <a:r>
                        <a:rPr lang="en-US" sz="1600" b="1" i="0" u="sng" kern="1200" dirty="0">
                          <a:solidFill>
                            <a:srgbClr val="000000"/>
                          </a:solidFill>
                          <a:latin typeface="Arial"/>
                          <a:ea typeface="Times New Roman"/>
                          <a:cs typeface="Arial"/>
                        </a:rPr>
                        <a:t>difficult interactions</a:t>
                      </a:r>
                      <a:r>
                        <a:rPr lang="en-US" sz="1600" dirty="0">
                          <a:solidFill>
                            <a:srgbClr val="000000"/>
                          </a:solidFill>
                          <a:latin typeface="Arial"/>
                          <a:ea typeface="Times New Roman"/>
                          <a:cs typeface="Arial"/>
                        </a:rPr>
                        <a:t>; extra-high means an </a:t>
                      </a:r>
                      <a:r>
                        <a:rPr lang="en-US" sz="1600" b="1" i="0" u="sng" kern="1200" dirty="0">
                          <a:solidFill>
                            <a:srgbClr val="000000"/>
                          </a:solidFill>
                          <a:latin typeface="Arial"/>
                          <a:ea typeface="Times New Roman"/>
                          <a:cs typeface="Arial"/>
                        </a:rPr>
                        <a:t>integrated and effective team with no communication problems</a:t>
                      </a:r>
                      <a:r>
                        <a:rPr lang="en-US" sz="1600" dirty="0">
                          <a:solidFill>
                            <a:srgbClr val="000000"/>
                          </a:solidFill>
                          <a:latin typeface="Arial"/>
                          <a:ea typeface="Times New Roman"/>
                          <a:cs typeface="Arial"/>
                        </a:rPr>
                        <a:t>.</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xmlns="" val="10004"/>
                  </a:ext>
                </a:extLst>
              </a:tr>
              <a:tr h="1072463">
                <a:tc>
                  <a:txBody>
                    <a:bodyPr/>
                    <a:lstStyle/>
                    <a:p>
                      <a:pPr algn="just">
                        <a:spcAft>
                          <a:spcPts val="0"/>
                        </a:spcAft>
                      </a:pPr>
                      <a:r>
                        <a:rPr lang="en-US" sz="1600">
                          <a:solidFill>
                            <a:srgbClr val="000000"/>
                          </a:solidFill>
                          <a:latin typeface="Arial"/>
                          <a:ea typeface="Times New Roman"/>
                          <a:cs typeface="Arial"/>
                        </a:rPr>
                        <a:t>Process maturity</a:t>
                      </a:r>
                      <a:endParaRPr lang="en-GB" sz="160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a:t>
                      </a:r>
                      <a:r>
                        <a:rPr lang="en-US" sz="1600" b="1" i="0" u="sng" kern="1200" dirty="0">
                          <a:solidFill>
                            <a:srgbClr val="000000"/>
                          </a:solidFill>
                          <a:latin typeface="Arial"/>
                          <a:ea typeface="Times New Roman"/>
                          <a:cs typeface="Arial"/>
                        </a:rPr>
                        <a:t>process maturity of the organization</a:t>
                      </a:r>
                      <a:r>
                        <a:rPr lang="en-US" sz="1600" dirty="0">
                          <a:solidFill>
                            <a:srgbClr val="000000"/>
                          </a:solidFill>
                          <a:latin typeface="Arial"/>
                          <a:ea typeface="Times New Roman"/>
                          <a:cs typeface="Arial"/>
                        </a:rPr>
                        <a:t>. The computation of this value </a:t>
                      </a:r>
                      <a:r>
                        <a:rPr lang="en-US" sz="1600" b="1" i="0" u="sng" kern="1200" dirty="0">
                          <a:solidFill>
                            <a:srgbClr val="000000"/>
                          </a:solidFill>
                          <a:latin typeface="Arial"/>
                          <a:ea typeface="Times New Roman"/>
                          <a:cs typeface="Arial"/>
                        </a:rPr>
                        <a:t>depends on the CMM Maturity Questionnaire</a:t>
                      </a:r>
                      <a:r>
                        <a:rPr lang="en-US" sz="1600" dirty="0">
                          <a:solidFill>
                            <a:srgbClr val="000000"/>
                          </a:solidFill>
                          <a:latin typeface="Arial"/>
                          <a:ea typeface="Times New Roman"/>
                          <a:cs typeface="Arial"/>
                        </a:rPr>
                        <a:t>, but an estimate can be achieved by subtracting the CMM process maturity level from 5.</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0D150273-F455-7D4F-8782-207C52466607}" type="slidenum">
              <a:rPr lang="en-US" smtClean="0"/>
              <a:pPr/>
              <a:t>56</a:t>
            </a:fld>
            <a:endParaRPr lang="en-US"/>
          </a:p>
        </p:txBody>
      </p:sp>
    </p:spTree>
    <p:extLst>
      <p:ext uri="{BB962C8B-B14F-4D97-AF65-F5344CB8AC3E}">
        <p14:creationId xmlns:p14="http://schemas.microsoft.com/office/powerpoint/2010/main" val="4161491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758950" y="1600201"/>
            <a:ext cx="8820150" cy="1428750"/>
          </a:xfrm>
          <a:noFill/>
          <a:ln/>
        </p:spPr>
        <p:txBody>
          <a:bodyPr vert="horz" lIns="68130" tIns="33467" rIns="68130" bIns="33467" rtlCol="0">
            <a:noAutofit/>
          </a:bodyPr>
          <a:lstStyle/>
          <a:p>
            <a:pPr algn="just">
              <a:lnSpc>
                <a:spcPct val="90000"/>
              </a:lnSpc>
            </a:pPr>
            <a:r>
              <a:rPr lang="en-GB" b="1" dirty="0"/>
              <a:t>This depends on 5 scale factors</a:t>
            </a:r>
            <a:r>
              <a:rPr lang="tr-TR" b="1" dirty="0"/>
              <a:t> (SF)</a:t>
            </a:r>
            <a:r>
              <a:rPr lang="en-GB" b="1" dirty="0"/>
              <a:t> (see next slide). </a:t>
            </a:r>
            <a:endParaRPr lang="tr-TR" b="1" dirty="0"/>
          </a:p>
          <a:p>
            <a:pPr algn="just">
              <a:lnSpc>
                <a:spcPct val="90000"/>
              </a:lnSpc>
            </a:pPr>
            <a:r>
              <a:rPr lang="en-GB" b="1" dirty="0"/>
              <a:t>Their </a:t>
            </a:r>
            <a:r>
              <a:rPr lang="tr-TR" b="1" dirty="0"/>
              <a:t>S</a:t>
            </a:r>
            <a:r>
              <a:rPr lang="en-GB" b="1" dirty="0"/>
              <a:t>um</a:t>
            </a:r>
            <a:r>
              <a:rPr lang="tr-TR" b="1" dirty="0"/>
              <a:t>_</a:t>
            </a:r>
            <a:r>
              <a:rPr lang="tr-TR" b="1" dirty="0" err="1"/>
              <a:t>Of_SF</a:t>
            </a:r>
            <a:r>
              <a:rPr lang="en-GB" b="1" dirty="0"/>
              <a:t>/100 is added to 1.01</a:t>
            </a:r>
            <a:r>
              <a:rPr lang="tr-TR" b="1" dirty="0"/>
              <a:t> (COCOMO 2) OR</a:t>
            </a:r>
          </a:p>
          <a:p>
            <a:pPr algn="just">
              <a:lnSpc>
                <a:spcPct val="90000"/>
              </a:lnSpc>
            </a:pPr>
            <a:r>
              <a:rPr lang="en-GB" b="1" dirty="0"/>
              <a:t>Their </a:t>
            </a:r>
            <a:r>
              <a:rPr lang="tr-TR" b="1" dirty="0"/>
              <a:t>S</a:t>
            </a:r>
            <a:r>
              <a:rPr lang="en-GB" b="1" dirty="0"/>
              <a:t>um</a:t>
            </a:r>
            <a:r>
              <a:rPr lang="tr-TR" b="1" dirty="0"/>
              <a:t>_</a:t>
            </a:r>
            <a:r>
              <a:rPr lang="tr-TR" b="1" dirty="0" err="1"/>
              <a:t>Of_SF</a:t>
            </a:r>
            <a:r>
              <a:rPr lang="en-GB" b="1" dirty="0"/>
              <a:t>/100 is added to </a:t>
            </a:r>
            <a:r>
              <a:rPr lang="tr-TR" b="1" dirty="0"/>
              <a:t>0.91 (COCOMO).</a:t>
            </a:r>
          </a:p>
        </p:txBody>
      </p:sp>
      <p:sp>
        <p:nvSpPr>
          <p:cNvPr id="61443" name="Rectangle 3"/>
          <p:cNvSpPr>
            <a:spLocks noGrp="1" noChangeArrowheads="1"/>
          </p:cNvSpPr>
          <p:nvPr>
            <p:ph type="title"/>
          </p:nvPr>
        </p:nvSpPr>
        <p:spPr>
          <a:noFill/>
          <a:ln/>
        </p:spPr>
        <p:txBody>
          <a:bodyPr vert="horz" wrap="square" lIns="68130" tIns="33467" rIns="68130" bIns="33467" numCol="1" rtlCol="0" anchor="ctr" anchorCtr="0" compatLnSpc="1">
            <a:prstTxWarp prst="textNoShape">
              <a:avLst/>
            </a:prstTxWarp>
            <a:normAutofit/>
          </a:bodyPr>
          <a:lstStyle/>
          <a:p>
            <a:r>
              <a:rPr lang="en-GB" dirty="0"/>
              <a:t>The exponent term</a:t>
            </a:r>
          </a:p>
        </p:txBody>
      </p:sp>
      <p:pic>
        <p:nvPicPr>
          <p:cNvPr id="9" name="Resim 8"/>
          <p:cNvPicPr>
            <a:picLocks noChangeAspect="1"/>
          </p:cNvPicPr>
          <p:nvPr/>
        </p:nvPicPr>
        <p:blipFill rotWithShape="1">
          <a:blip r:embed="rId3"/>
          <a:srcRect t="78572" b="-1"/>
          <a:stretch/>
        </p:blipFill>
        <p:spPr>
          <a:xfrm>
            <a:off x="2032000" y="4622801"/>
            <a:ext cx="8223250" cy="971549"/>
          </a:xfrm>
          <a:prstGeom prst="rect">
            <a:avLst/>
          </a:prstGeom>
        </p:spPr>
      </p:pic>
      <p:cxnSp>
        <p:nvCxnSpPr>
          <p:cNvPr id="8" name="Düz Ok Bağlayıcısı 7"/>
          <p:cNvCxnSpPr/>
          <p:nvPr/>
        </p:nvCxnSpPr>
        <p:spPr>
          <a:xfrm flipH="1">
            <a:off x="4083050" y="2901950"/>
            <a:ext cx="3194050" cy="1924050"/>
          </a:xfrm>
          <a:prstGeom prst="straightConnector1">
            <a:avLst/>
          </a:prstGeom>
          <a:ln w="57150">
            <a:prstDash val="sysDot"/>
            <a:tailEnd type="triangle"/>
          </a:ln>
        </p:spPr>
        <p:style>
          <a:lnRef idx="3">
            <a:schemeClr val="accent2"/>
          </a:lnRef>
          <a:fillRef idx="0">
            <a:schemeClr val="accent2"/>
          </a:fillRef>
          <a:effectRef idx="2">
            <a:schemeClr val="accent2"/>
          </a:effectRef>
          <a:fontRef idx="minor">
            <a:schemeClr val="tx1"/>
          </a:fontRef>
        </p:style>
      </p:cxnSp>
      <p:cxnSp>
        <p:nvCxnSpPr>
          <p:cNvPr id="12" name="Düz Ok Bağlayıcısı 11"/>
          <p:cNvCxnSpPr/>
          <p:nvPr/>
        </p:nvCxnSpPr>
        <p:spPr>
          <a:xfrm flipH="1">
            <a:off x="3822700" y="2470150"/>
            <a:ext cx="3289300" cy="2305050"/>
          </a:xfrm>
          <a:prstGeom prst="straightConnector1">
            <a:avLst/>
          </a:prstGeom>
          <a:ln w="57150">
            <a:prstDash val="sysDot"/>
            <a:tailEnd type="triangle"/>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p>
            <a:fld id="{0D150273-F455-7D4F-8782-207C52466607}" type="slidenum">
              <a:rPr lang="en-US" smtClean="0"/>
              <a:pPr/>
              <a:t>57</a:t>
            </a:fld>
            <a:endParaRPr lang="en-US"/>
          </a:p>
        </p:txBody>
      </p:sp>
    </p:spTree>
    <p:extLst>
      <p:ext uri="{BB962C8B-B14F-4D97-AF65-F5344CB8AC3E}">
        <p14:creationId xmlns:p14="http://schemas.microsoft.com/office/powerpoint/2010/main" val="4001868659"/>
      </p:ext>
    </p:extLst>
  </p:cSld>
  <p:clrMapOvr>
    <a:masterClrMapping/>
  </p:clrMapOvr>
  <p:transition advTm="2000"/>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0" y="69850"/>
            <a:ext cx="12192000" cy="7004050"/>
          </a:xfrm>
          <a:prstGeom prst="rect">
            <a:avLst/>
          </a:prstGeom>
        </p:spPr>
      </p:pic>
      <p:sp>
        <p:nvSpPr>
          <p:cNvPr id="5" name="Dikdörtgen 4"/>
          <p:cNvSpPr/>
          <p:nvPr/>
        </p:nvSpPr>
        <p:spPr>
          <a:xfrm>
            <a:off x="4083051" y="672584"/>
            <a:ext cx="4269379" cy="707886"/>
          </a:xfrm>
          <a:prstGeom prst="rect">
            <a:avLst/>
          </a:prstGeom>
        </p:spPr>
        <p:txBody>
          <a:bodyPr wrap="square">
            <a:spAutoFit/>
          </a:bodyPr>
          <a:lstStyle/>
          <a:p>
            <a:pPr defTabSz="457200"/>
            <a:r>
              <a:rPr lang="tr-TR" sz="4000" b="1" dirty="0" smtClean="0">
                <a:solidFill>
                  <a:prstClr val="black"/>
                </a:solidFill>
                <a:latin typeface="Calibri"/>
              </a:rPr>
              <a:t>EXAMPLE-1</a:t>
            </a:r>
            <a:r>
              <a:rPr lang="en-US" sz="4000" b="1" dirty="0" smtClean="0">
                <a:solidFill>
                  <a:prstClr val="black"/>
                </a:solidFill>
                <a:latin typeface="Calibri"/>
              </a:rPr>
              <a:t> (Cont.)</a:t>
            </a:r>
            <a:r>
              <a:rPr lang="tr-TR" sz="4000" b="1" dirty="0" smtClean="0">
                <a:solidFill>
                  <a:prstClr val="black"/>
                </a:solidFill>
                <a:latin typeface="Calibri"/>
              </a:rPr>
              <a:t> </a:t>
            </a:r>
            <a:endParaRPr lang="tr-TR" sz="4000" b="1" dirty="0">
              <a:solidFill>
                <a:prstClr val="black"/>
              </a:solidFill>
              <a:latin typeface="Calibri"/>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58</a:t>
            </a:fld>
            <a:endParaRPr lang="en-US"/>
          </a:p>
        </p:txBody>
      </p:sp>
    </p:spTree>
    <p:extLst>
      <p:ext uri="{BB962C8B-B14F-4D97-AF65-F5344CB8AC3E}">
        <p14:creationId xmlns:p14="http://schemas.microsoft.com/office/powerpoint/2010/main" val="1069029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64274" y="-204716"/>
            <a:ext cx="10385947" cy="4544704"/>
          </a:xfrm>
          <a:prstGeom prst="rect">
            <a:avLst/>
          </a:prstGeom>
        </p:spPr>
      </p:pic>
      <p:sp>
        <p:nvSpPr>
          <p:cNvPr id="5" name="Dikdörtgen 4"/>
          <p:cNvSpPr/>
          <p:nvPr/>
        </p:nvSpPr>
        <p:spPr>
          <a:xfrm>
            <a:off x="1701654" y="786884"/>
            <a:ext cx="2264594" cy="400110"/>
          </a:xfrm>
          <a:prstGeom prst="rect">
            <a:avLst/>
          </a:prstGeom>
        </p:spPr>
        <p:txBody>
          <a:bodyPr wrap="none">
            <a:spAutoFit/>
          </a:bodyPr>
          <a:lstStyle/>
          <a:p>
            <a:pPr defTabSz="457200"/>
            <a:r>
              <a:rPr lang="tr-TR" sz="2000" b="1" dirty="0">
                <a:solidFill>
                  <a:prstClr val="black"/>
                </a:solidFill>
                <a:latin typeface="Calibri"/>
              </a:rPr>
              <a:t>EXAMPLE-1(</a:t>
            </a:r>
            <a:r>
              <a:rPr lang="tr-TR" sz="2000" b="1" dirty="0" err="1">
                <a:solidFill>
                  <a:prstClr val="black"/>
                </a:solidFill>
                <a:latin typeface="Calibri"/>
              </a:rPr>
              <a:t>Cont</a:t>
            </a:r>
            <a:r>
              <a:rPr lang="tr-TR" sz="2000" b="1" dirty="0">
                <a:solidFill>
                  <a:prstClr val="black"/>
                </a:solidFill>
                <a:latin typeface="Calibri"/>
              </a:rPr>
              <a:t>.): </a:t>
            </a:r>
          </a:p>
        </p:txBody>
      </p:sp>
      <p:pic>
        <p:nvPicPr>
          <p:cNvPr id="2" name="Picture 1"/>
          <p:cNvPicPr>
            <a:picLocks noChangeAspect="1"/>
          </p:cNvPicPr>
          <p:nvPr/>
        </p:nvPicPr>
        <p:blipFill>
          <a:blip r:embed="rId3"/>
          <a:stretch>
            <a:fillRect/>
          </a:stretch>
        </p:blipFill>
        <p:spPr>
          <a:xfrm>
            <a:off x="1304370" y="5130813"/>
            <a:ext cx="9528668" cy="1482281"/>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59</a:t>
            </a:fld>
            <a:endParaRPr lang="en-US"/>
          </a:p>
        </p:txBody>
      </p:sp>
      <p:sp>
        <p:nvSpPr>
          <p:cNvPr id="6" name="Rectangle 5"/>
          <p:cNvSpPr/>
          <p:nvPr/>
        </p:nvSpPr>
        <p:spPr>
          <a:xfrm>
            <a:off x="614150" y="4273736"/>
            <a:ext cx="11136572" cy="646331"/>
          </a:xfrm>
          <a:prstGeom prst="rect">
            <a:avLst/>
          </a:prstGeom>
        </p:spPr>
        <p:txBody>
          <a:bodyPr wrap="square">
            <a:spAutoFit/>
          </a:bodyPr>
          <a:lstStyle/>
          <a:p>
            <a:r>
              <a:rPr lang="en-US" dirty="0">
                <a:latin typeface="Times New Roman" panose="02020603050405020304" pitchFamily="18" charset="0"/>
              </a:rPr>
              <a:t>SCED is the only cost driver that is used to describe the effect of schedule compression /</a:t>
            </a:r>
          </a:p>
          <a:p>
            <a:r>
              <a:rPr lang="en-US" dirty="0">
                <a:latin typeface="Times New Roman" panose="02020603050405020304" pitchFamily="18" charset="0"/>
              </a:rPr>
              <a:t>expansion </a:t>
            </a:r>
            <a:r>
              <a:rPr lang="en-US" i="1" dirty="0">
                <a:latin typeface="Times New Roman" panose="02020603050405020304" pitchFamily="18" charset="0"/>
              </a:rPr>
              <a:t>for the whole project</a:t>
            </a:r>
            <a:r>
              <a:rPr lang="en-US" dirty="0">
                <a:latin typeface="Times New Roman" panose="02020603050405020304" pitchFamily="18" charset="0"/>
              </a:rPr>
              <a:t>.</a:t>
            </a:r>
            <a:endParaRPr lang="en-US" dirty="0"/>
          </a:p>
        </p:txBody>
      </p:sp>
    </p:spTree>
    <p:extLst>
      <p:ext uri="{BB962C8B-B14F-4D97-AF65-F5344CB8AC3E}">
        <p14:creationId xmlns:p14="http://schemas.microsoft.com/office/powerpoint/2010/main" val="360473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Experience-based approaches</a:t>
            </a:r>
          </a:p>
        </p:txBody>
      </p:sp>
      <p:sp>
        <p:nvSpPr>
          <p:cNvPr id="3" name="Content Placeholder 2"/>
          <p:cNvSpPr>
            <a:spLocks noGrp="1"/>
          </p:cNvSpPr>
          <p:nvPr>
            <p:ph idx="1"/>
          </p:nvPr>
        </p:nvSpPr>
        <p:spPr>
          <a:xfrm>
            <a:off x="1663700" y="1530350"/>
            <a:ext cx="8902700" cy="4851400"/>
          </a:xfrm>
        </p:spPr>
        <p:txBody>
          <a:bodyPr/>
          <a:lstStyle/>
          <a:p>
            <a:pPr algn="just"/>
            <a:r>
              <a:rPr lang="en-US" dirty="0"/>
              <a:t>Experience-based techniques rely on</a:t>
            </a:r>
            <a:r>
              <a:rPr lang="tr-TR" dirty="0"/>
              <a:t>:</a:t>
            </a:r>
          </a:p>
          <a:p>
            <a:pPr lvl="1" algn="just"/>
            <a:r>
              <a:rPr lang="en-US" b="1" dirty="0">
                <a:solidFill>
                  <a:schemeClr val="accent2"/>
                </a:solidFill>
              </a:rPr>
              <a:t>judgments based on experience of </a:t>
            </a:r>
            <a:r>
              <a:rPr lang="en-US" b="1" u="sng" dirty="0">
                <a:solidFill>
                  <a:schemeClr val="accent2"/>
                </a:solidFill>
              </a:rPr>
              <a:t>past projects </a:t>
            </a:r>
            <a:endParaRPr lang="tr-TR" b="1" u="sng" dirty="0">
              <a:solidFill>
                <a:schemeClr val="accent2"/>
              </a:solidFill>
            </a:endParaRPr>
          </a:p>
          <a:p>
            <a:pPr lvl="1" algn="just"/>
            <a:r>
              <a:rPr lang="en-US" b="1" dirty="0">
                <a:solidFill>
                  <a:schemeClr val="accent2"/>
                </a:solidFill>
              </a:rPr>
              <a:t>the </a:t>
            </a:r>
            <a:r>
              <a:rPr lang="en-US" b="1" u="sng" dirty="0">
                <a:solidFill>
                  <a:schemeClr val="accent2"/>
                </a:solidFill>
              </a:rPr>
              <a:t>effort used </a:t>
            </a:r>
            <a:r>
              <a:rPr lang="en-US" b="1" dirty="0">
                <a:solidFill>
                  <a:schemeClr val="accent2"/>
                </a:solidFill>
              </a:rPr>
              <a:t>in these projects on software development activities. </a:t>
            </a:r>
          </a:p>
          <a:p>
            <a:pPr algn="just"/>
            <a:r>
              <a:rPr lang="en-US" dirty="0"/>
              <a:t>Typically, you </a:t>
            </a:r>
            <a:r>
              <a:rPr lang="en-US" b="1" u="sng" dirty="0">
                <a:solidFill>
                  <a:srgbClr val="FF0000"/>
                </a:solidFill>
              </a:rPr>
              <a:t>identify the deliverables</a:t>
            </a:r>
            <a:r>
              <a:rPr lang="en-US" b="1" dirty="0">
                <a:solidFill>
                  <a:srgbClr val="FF0000"/>
                </a:solidFill>
              </a:rPr>
              <a:t> </a:t>
            </a:r>
            <a:r>
              <a:rPr lang="en-US" dirty="0"/>
              <a:t>to be produced in a project and the </a:t>
            </a:r>
            <a:r>
              <a:rPr lang="en-US" b="1" dirty="0">
                <a:solidFill>
                  <a:srgbClr val="FF0000"/>
                </a:solidFill>
              </a:rPr>
              <a:t>different software components or systems that are to be developed. </a:t>
            </a:r>
          </a:p>
          <a:p>
            <a:pPr algn="just"/>
            <a:r>
              <a:rPr lang="en-US" dirty="0"/>
              <a:t>You </a:t>
            </a:r>
            <a:r>
              <a:rPr lang="en-US" b="1" u="sng" dirty="0"/>
              <a:t>document</a:t>
            </a:r>
            <a:r>
              <a:rPr lang="en-US" dirty="0"/>
              <a:t> these in a </a:t>
            </a:r>
            <a:r>
              <a:rPr lang="en-US" b="1" dirty="0">
                <a:solidFill>
                  <a:schemeClr val="accent6">
                    <a:lumMod val="75000"/>
                  </a:schemeClr>
                </a:solidFill>
              </a:rPr>
              <a:t>spreadsheet, estimate them individually and compute the total effort </a:t>
            </a:r>
            <a:r>
              <a:rPr lang="en-US" dirty="0"/>
              <a:t>required. </a:t>
            </a:r>
          </a:p>
          <a:p>
            <a:pPr algn="just"/>
            <a:r>
              <a:rPr lang="en-US" dirty="0"/>
              <a:t>It usually </a:t>
            </a:r>
            <a:r>
              <a:rPr lang="en-US" b="1" dirty="0">
                <a:solidFill>
                  <a:srgbClr val="FF0000"/>
                </a:solidFill>
              </a:rPr>
              <a:t>helps to get a group of people involved </a:t>
            </a:r>
            <a:r>
              <a:rPr lang="en-US" dirty="0"/>
              <a:t>in </a:t>
            </a:r>
            <a:r>
              <a:rPr lang="en-US" b="1" dirty="0">
                <a:solidFill>
                  <a:srgbClr val="FF0000"/>
                </a:solidFill>
              </a:rPr>
              <a:t>the effort estimation </a:t>
            </a:r>
            <a:r>
              <a:rPr lang="en-US" dirty="0"/>
              <a:t>and </a:t>
            </a:r>
            <a:r>
              <a:rPr lang="en-US" b="1" dirty="0"/>
              <a:t>to ask each member of the group to explain their estimate. </a:t>
            </a:r>
          </a:p>
        </p:txBody>
      </p:sp>
      <p:sp>
        <p:nvSpPr>
          <p:cNvPr id="4" name="Slide Number Placeholder 3"/>
          <p:cNvSpPr>
            <a:spLocks noGrp="1"/>
          </p:cNvSpPr>
          <p:nvPr>
            <p:ph type="sldNum" sz="quarter" idx="12"/>
          </p:nvPr>
        </p:nvSpPr>
        <p:spPr/>
        <p:txBody>
          <a:bodyPr/>
          <a:lstStyle/>
          <a:p>
            <a:fld id="{0D150273-F455-7D4F-8782-207C52466607}" type="slidenum">
              <a:rPr lang="en-US" smtClean="0"/>
              <a:pPr/>
              <a:t>6</a:t>
            </a:fld>
            <a:endParaRPr lang="en-US"/>
          </a:p>
        </p:txBody>
      </p:sp>
    </p:spTree>
    <p:extLst>
      <p:ext uri="{BB962C8B-B14F-4D97-AF65-F5344CB8AC3E}">
        <p14:creationId xmlns:p14="http://schemas.microsoft.com/office/powerpoint/2010/main" val="3440108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054" y="1282815"/>
            <a:ext cx="10659245" cy="5046230"/>
          </a:xfrm>
          <a:prstGeom prst="rect">
            <a:avLst/>
          </a:prstGeom>
        </p:spPr>
      </p:pic>
      <p:sp>
        <p:nvSpPr>
          <p:cNvPr id="3" name="Title 1"/>
          <p:cNvSpPr>
            <a:spLocks noGrp="1"/>
          </p:cNvSpPr>
          <p:nvPr>
            <p:ph type="title"/>
          </p:nvPr>
        </p:nvSpPr>
        <p:spPr>
          <a:xfrm>
            <a:off x="190054" y="317754"/>
            <a:ext cx="10414000" cy="780911"/>
          </a:xfrm>
        </p:spPr>
        <p:txBody>
          <a:bodyPr>
            <a:noAutofit/>
          </a:bodyPr>
          <a:lstStyle/>
          <a:p>
            <a:r>
              <a:rPr lang="en-US" sz="4000" b="0" dirty="0"/>
              <a:t>The effect of cost drivers on effort estimates</a:t>
            </a:r>
            <a:r>
              <a:rPr lang="en-GB" sz="4000" b="0" dirty="0"/>
              <a:t> </a:t>
            </a:r>
            <a:endParaRPr lang="en-US" sz="4000" b="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60</a:t>
            </a:fld>
            <a:endParaRPr lang="en-US"/>
          </a:p>
        </p:txBody>
      </p:sp>
    </p:spTree>
    <p:extLst>
      <p:ext uri="{BB962C8B-B14F-4D97-AF65-F5344CB8AC3E}">
        <p14:creationId xmlns:p14="http://schemas.microsoft.com/office/powerpoint/2010/main" val="390412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sz="4400" b="0" dirty="0"/>
              <a:t>Project duration and staffing</a:t>
            </a:r>
          </a:p>
        </p:txBody>
      </p:sp>
      <p:sp>
        <p:nvSpPr>
          <p:cNvPr id="111619" name="Rectangle 3"/>
          <p:cNvSpPr>
            <a:spLocks noGrp="1" noChangeArrowheads="1"/>
          </p:cNvSpPr>
          <p:nvPr>
            <p:ph type="body" idx="1"/>
          </p:nvPr>
        </p:nvSpPr>
        <p:spPr>
          <a:xfrm>
            <a:off x="609600" y="1417638"/>
            <a:ext cx="10972800" cy="4525963"/>
          </a:xfrm>
        </p:spPr>
        <p:txBody>
          <a:bodyPr>
            <a:normAutofit/>
          </a:bodyPr>
          <a:lstStyle/>
          <a:p>
            <a:pPr algn="just">
              <a:lnSpc>
                <a:spcPct val="90000"/>
              </a:lnSpc>
            </a:pPr>
            <a:r>
              <a:rPr lang="en-GB" sz="2000" dirty="0"/>
              <a:t>As well as effort estimation, managers must estimate the calendar time required to complete a project and when staff will be required.</a:t>
            </a:r>
          </a:p>
          <a:p>
            <a:pPr algn="just">
              <a:lnSpc>
                <a:spcPct val="90000"/>
              </a:lnSpc>
            </a:pPr>
            <a:r>
              <a:rPr lang="en-GB" sz="2000" dirty="0"/>
              <a:t>Calendar time </a:t>
            </a:r>
            <a:r>
              <a:rPr lang="en-GB" sz="2000" dirty="0" smtClean="0"/>
              <a:t>(months) can </a:t>
            </a:r>
            <a:r>
              <a:rPr lang="en-GB" sz="2000" dirty="0"/>
              <a:t>be estimated using a COCOMO 2 formula</a:t>
            </a:r>
          </a:p>
          <a:p>
            <a:pPr marL="457200" lvl="1" indent="0" algn="just">
              <a:spcBef>
                <a:spcPts val="450"/>
              </a:spcBef>
              <a:spcAft>
                <a:spcPts val="450"/>
              </a:spcAft>
              <a:buNone/>
            </a:pPr>
            <a:r>
              <a:rPr lang="en-GB" sz="3200" b="1" dirty="0">
                <a:highlight>
                  <a:srgbClr val="FFFF00"/>
                </a:highlight>
              </a:rPr>
              <a:t>TDEV = 3 </a:t>
            </a:r>
            <a:r>
              <a:rPr lang="tr-TR" sz="3200" b="1" dirty="0">
                <a:highlight>
                  <a:srgbClr val="FFFF00"/>
                </a:highlight>
                <a:latin typeface="Symbol" charset="2"/>
              </a:rPr>
              <a:t>* </a:t>
            </a:r>
            <a:r>
              <a:rPr lang="en-GB" sz="3200" b="1" dirty="0">
                <a:highlight>
                  <a:srgbClr val="FFFF00"/>
                </a:highlight>
              </a:rPr>
              <a:t>(PM)</a:t>
            </a:r>
            <a:r>
              <a:rPr lang="en-GB" sz="3200" b="1" baseline="30000" dirty="0">
                <a:highlight>
                  <a:srgbClr val="FFFF00"/>
                </a:highlight>
              </a:rPr>
              <a:t>(0.33+0.2*(B-1.01))</a:t>
            </a:r>
          </a:p>
          <a:p>
            <a:pPr lvl="1" algn="just">
              <a:lnSpc>
                <a:spcPct val="90000"/>
              </a:lnSpc>
            </a:pPr>
            <a:r>
              <a:rPr lang="en-GB" b="1" dirty="0"/>
              <a:t>PM</a:t>
            </a:r>
            <a:r>
              <a:rPr lang="en-GB" dirty="0"/>
              <a:t> is the effort computation and</a:t>
            </a:r>
            <a:endParaRPr lang="tr-TR" dirty="0"/>
          </a:p>
          <a:p>
            <a:pPr lvl="1" algn="just">
              <a:lnSpc>
                <a:spcPct val="90000"/>
              </a:lnSpc>
            </a:pPr>
            <a:r>
              <a:rPr lang="en-GB" b="1" dirty="0"/>
              <a:t>B</a:t>
            </a:r>
            <a:r>
              <a:rPr lang="en-GB" dirty="0"/>
              <a:t> is the exponent computed as discussed above (B is 1 for the early prototyping model).</a:t>
            </a:r>
            <a:endParaRPr lang="tr-TR" dirty="0"/>
          </a:p>
          <a:p>
            <a:pPr lvl="1" algn="just">
              <a:lnSpc>
                <a:spcPct val="90000"/>
              </a:lnSpc>
            </a:pPr>
            <a:r>
              <a:rPr lang="en-GB" dirty="0"/>
              <a:t>This computation </a:t>
            </a:r>
            <a:r>
              <a:rPr lang="en-GB" b="1" u="sng" dirty="0"/>
              <a:t>predicts</a:t>
            </a:r>
            <a:r>
              <a:rPr lang="en-GB" dirty="0"/>
              <a:t> the </a:t>
            </a:r>
            <a:r>
              <a:rPr lang="en-GB" b="1" u="sng" dirty="0"/>
              <a:t>nominal </a:t>
            </a:r>
            <a:r>
              <a:rPr lang="tr-TR" b="1" u="sng" dirty="0"/>
              <a:t>(minimal) </a:t>
            </a:r>
            <a:r>
              <a:rPr lang="en-GB" b="1" u="sng" dirty="0"/>
              <a:t>schedule </a:t>
            </a:r>
            <a:r>
              <a:rPr lang="en-GB" dirty="0"/>
              <a:t>for the project.</a:t>
            </a:r>
          </a:p>
          <a:p>
            <a:pPr algn="just"/>
            <a:r>
              <a:rPr lang="en-GB" sz="2000" b="1" dirty="0">
                <a:solidFill>
                  <a:srgbClr val="FF0000"/>
                </a:solidFill>
                <a:highlight>
                  <a:srgbClr val="FFFF00"/>
                </a:highlight>
              </a:rPr>
              <a:t>The</a:t>
            </a:r>
            <a:r>
              <a:rPr lang="tr-TR" sz="2000" b="1" dirty="0">
                <a:solidFill>
                  <a:srgbClr val="FF0000"/>
                </a:solidFill>
                <a:highlight>
                  <a:srgbClr val="FFFF00"/>
                </a:highlight>
              </a:rPr>
              <a:t> </a:t>
            </a:r>
            <a:r>
              <a:rPr lang="en-GB" sz="2000" b="1" dirty="0">
                <a:solidFill>
                  <a:srgbClr val="FF0000"/>
                </a:solidFill>
                <a:highlight>
                  <a:srgbClr val="FFFF00"/>
                </a:highlight>
              </a:rPr>
              <a:t>required time is independent of the number of people working on the project.</a:t>
            </a:r>
          </a:p>
        </p:txBody>
      </p:sp>
      <p:sp>
        <p:nvSpPr>
          <p:cNvPr id="4" name="Dikdörtgen 3"/>
          <p:cNvSpPr/>
          <p:nvPr/>
        </p:nvSpPr>
        <p:spPr>
          <a:xfrm>
            <a:off x="2294344" y="4989494"/>
            <a:ext cx="7402106" cy="954107"/>
          </a:xfrm>
          <a:prstGeom prst="rect">
            <a:avLst/>
          </a:prstGeom>
        </p:spPr>
        <p:txBody>
          <a:bodyPr wrap="square">
            <a:spAutoFit/>
          </a:bodyPr>
          <a:lstStyle/>
          <a:p>
            <a:pPr defTabSz="457200"/>
            <a:r>
              <a:rPr lang="en-GB" sz="2800" b="1" dirty="0">
                <a:solidFill>
                  <a:prstClr val="black"/>
                </a:solidFill>
                <a:highlight>
                  <a:srgbClr val="FFFF00"/>
                </a:highlight>
                <a:latin typeface="Calibri"/>
              </a:rPr>
              <a:t>TDEV = 3 </a:t>
            </a:r>
            <a:r>
              <a:rPr lang="en-GB" sz="2800" b="1" dirty="0">
                <a:solidFill>
                  <a:prstClr val="black"/>
                </a:solidFill>
                <a:highlight>
                  <a:srgbClr val="FFFF00"/>
                </a:highlight>
                <a:latin typeface="Symbol" charset="2"/>
              </a:rPr>
              <a:t>´</a:t>
            </a:r>
            <a:r>
              <a:rPr lang="en-GB" sz="2800" b="1" dirty="0">
                <a:solidFill>
                  <a:prstClr val="black"/>
                </a:solidFill>
                <a:highlight>
                  <a:srgbClr val="FFFF00"/>
                </a:highlight>
                <a:latin typeface="Calibri"/>
              </a:rPr>
              <a:t> (PM)</a:t>
            </a:r>
            <a:r>
              <a:rPr lang="en-GB" sz="2800" b="1" baseline="30000" dirty="0">
                <a:solidFill>
                  <a:prstClr val="black"/>
                </a:solidFill>
                <a:highlight>
                  <a:srgbClr val="FFFF00"/>
                </a:highlight>
                <a:latin typeface="Calibri"/>
              </a:rPr>
              <a:t>(0.33+0.2*(B-1.01))</a:t>
            </a:r>
            <a:r>
              <a:rPr lang="en-GB" sz="2800" b="1" dirty="0">
                <a:solidFill>
                  <a:prstClr val="black"/>
                </a:solidFill>
                <a:highlight>
                  <a:srgbClr val="FFFF00"/>
                </a:highlight>
                <a:latin typeface="Calibri"/>
              </a:rPr>
              <a:t> </a:t>
            </a:r>
            <a:endParaRPr lang="tr-TR" sz="2800" b="1" dirty="0">
              <a:solidFill>
                <a:prstClr val="black"/>
              </a:solidFill>
              <a:highlight>
                <a:srgbClr val="FFFF00"/>
              </a:highlight>
              <a:latin typeface="Calibri"/>
            </a:endParaRPr>
          </a:p>
          <a:p>
            <a:pPr defTabSz="457200"/>
            <a:r>
              <a:rPr lang="en-GB" sz="2800" b="1" dirty="0">
                <a:solidFill>
                  <a:prstClr val="black"/>
                </a:solidFill>
                <a:highlight>
                  <a:srgbClr val="FFFF00"/>
                </a:highlight>
                <a:latin typeface="Calibri"/>
              </a:rPr>
              <a:t>=</a:t>
            </a:r>
            <a:r>
              <a:rPr lang="tr-TR" sz="2800" b="1" dirty="0">
                <a:solidFill>
                  <a:prstClr val="black"/>
                </a:solidFill>
                <a:highlight>
                  <a:srgbClr val="FFFF00"/>
                </a:highlight>
                <a:latin typeface="Calibri"/>
              </a:rPr>
              <a:t> 3* (295)^(0.33+0.2</a:t>
            </a:r>
            <a:r>
              <a:rPr lang="tr-TR" sz="2800" b="1" dirty="0" smtClean="0">
                <a:solidFill>
                  <a:prstClr val="black"/>
                </a:solidFill>
                <a:highlight>
                  <a:srgbClr val="FFFF00"/>
                </a:highlight>
                <a:latin typeface="Calibri"/>
              </a:rPr>
              <a:t>*(</a:t>
            </a:r>
            <a:r>
              <a:rPr lang="en-US" sz="2800" b="1" dirty="0">
                <a:solidFill>
                  <a:prstClr val="black"/>
                </a:solidFill>
                <a:highlight>
                  <a:srgbClr val="FFFF00"/>
                </a:highlight>
                <a:latin typeface="Calibri"/>
              </a:rPr>
              <a:t>1</a:t>
            </a:r>
            <a:r>
              <a:rPr lang="tr-TR" sz="2800" b="1" dirty="0" smtClean="0">
                <a:solidFill>
                  <a:prstClr val="black"/>
                </a:solidFill>
                <a:highlight>
                  <a:srgbClr val="FFFF00"/>
                </a:highlight>
                <a:latin typeface="Calibri"/>
              </a:rPr>
              <a:t>.17-1.01</a:t>
            </a:r>
            <a:r>
              <a:rPr lang="tr-TR" sz="2800" b="1" dirty="0">
                <a:solidFill>
                  <a:prstClr val="black"/>
                </a:solidFill>
                <a:highlight>
                  <a:srgbClr val="FFFF00"/>
                </a:highlight>
                <a:latin typeface="Calibri"/>
              </a:rPr>
              <a:t>))</a:t>
            </a:r>
            <a:r>
              <a:rPr lang="en-GB" sz="2800" b="1" dirty="0">
                <a:solidFill>
                  <a:prstClr val="black"/>
                </a:solidFill>
                <a:highlight>
                  <a:srgbClr val="FFFF00"/>
                </a:highlight>
                <a:latin typeface="Calibri"/>
              </a:rPr>
              <a:t> </a:t>
            </a:r>
            <a:r>
              <a:rPr lang="tr-TR" sz="2800" b="1" dirty="0">
                <a:solidFill>
                  <a:prstClr val="black"/>
                </a:solidFill>
                <a:highlight>
                  <a:srgbClr val="FFFF00"/>
                </a:highlight>
                <a:latin typeface="Calibri"/>
              </a:rPr>
              <a:t>= </a:t>
            </a:r>
            <a:r>
              <a:rPr lang="tr-TR" sz="2800" b="1" dirty="0" smtClean="0">
                <a:solidFill>
                  <a:prstClr val="black"/>
                </a:solidFill>
                <a:highlight>
                  <a:srgbClr val="FFFF00"/>
                </a:highlight>
                <a:latin typeface="Calibri"/>
              </a:rPr>
              <a:t>24</a:t>
            </a:r>
            <a:r>
              <a:rPr lang="en-US" sz="2800" b="1" dirty="0" smtClean="0">
                <a:solidFill>
                  <a:prstClr val="black"/>
                </a:solidFill>
                <a:highlight>
                  <a:srgbClr val="FFFF00"/>
                </a:highlight>
                <a:latin typeface="Calibri"/>
              </a:rPr>
              <a:t> months</a:t>
            </a:r>
            <a:endParaRPr lang="tr-TR" sz="2800" dirty="0">
              <a:solidFill>
                <a:prstClr val="black"/>
              </a:solidFill>
              <a:highlight>
                <a:srgbClr val="FFFF00"/>
              </a:highlight>
              <a:latin typeface="Calibri"/>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61</a:t>
            </a:fld>
            <a:endParaRPr lang="en-US"/>
          </a:p>
        </p:txBody>
      </p:sp>
    </p:spTree>
    <p:extLst>
      <p:ext uri="{BB962C8B-B14F-4D97-AF65-F5344CB8AC3E}">
        <p14:creationId xmlns:p14="http://schemas.microsoft.com/office/powerpoint/2010/main" val="1359040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a:ln/>
        </p:spPr>
        <p:txBody>
          <a:bodyPr vert="horz" wrap="square" lIns="68130" tIns="33467" rIns="68130" bIns="33467" numCol="1" rtlCol="0" anchor="ctr" anchorCtr="0" compatLnSpc="1">
            <a:prstTxWarp prst="textNoShape">
              <a:avLst/>
            </a:prstTxWarp>
            <a:normAutofit/>
          </a:bodyPr>
          <a:lstStyle/>
          <a:p>
            <a:r>
              <a:rPr lang="en-GB" sz="4400" b="0" dirty="0"/>
              <a:t>Staffing requirements</a:t>
            </a:r>
          </a:p>
        </p:txBody>
      </p:sp>
      <p:sp>
        <p:nvSpPr>
          <p:cNvPr id="88067" name="Rectangle 3"/>
          <p:cNvSpPr>
            <a:spLocks noGrp="1" noChangeArrowheads="1"/>
          </p:cNvSpPr>
          <p:nvPr>
            <p:ph type="body" idx="1"/>
          </p:nvPr>
        </p:nvSpPr>
        <p:spPr>
          <a:noFill/>
          <a:ln/>
        </p:spPr>
        <p:txBody>
          <a:bodyPr vert="horz" lIns="68130" tIns="33467" rIns="68130" bIns="33467" rtlCol="0">
            <a:normAutofit/>
          </a:bodyPr>
          <a:lstStyle/>
          <a:p>
            <a:pPr algn="just"/>
            <a:r>
              <a:rPr lang="en-GB" dirty="0"/>
              <a:t>required </a:t>
            </a:r>
            <a:r>
              <a:rPr lang="tr-TR" dirty="0"/>
              <a:t>s</a:t>
            </a:r>
            <a:r>
              <a:rPr lang="en-GB" dirty="0" err="1"/>
              <a:t>taff</a:t>
            </a:r>
            <a:r>
              <a:rPr lang="en-GB" dirty="0"/>
              <a:t> </a:t>
            </a:r>
            <a:r>
              <a:rPr lang="en-GB" dirty="0">
                <a:highlight>
                  <a:srgbClr val="FFFF00"/>
                </a:highlight>
              </a:rPr>
              <a:t>can’t be computed </a:t>
            </a:r>
            <a:r>
              <a:rPr lang="en-GB" dirty="0"/>
              <a:t>by </a:t>
            </a:r>
            <a:r>
              <a:rPr lang="en-GB" dirty="0" smtClean="0"/>
              <a:t>dividing </a:t>
            </a:r>
            <a:r>
              <a:rPr lang="en-GB" dirty="0"/>
              <a:t>the development time by the required schedule.</a:t>
            </a:r>
          </a:p>
          <a:p>
            <a:pPr algn="just">
              <a:lnSpc>
                <a:spcPct val="90000"/>
              </a:lnSpc>
            </a:pPr>
            <a:r>
              <a:rPr lang="en-GB" dirty="0"/>
              <a:t>The number of people working on a project </a:t>
            </a:r>
            <a:r>
              <a:rPr lang="en-GB" dirty="0">
                <a:highlight>
                  <a:srgbClr val="FFFF00"/>
                </a:highlight>
              </a:rPr>
              <a:t>varies depending on the phase of the project</a:t>
            </a:r>
            <a:r>
              <a:rPr lang="en-GB" dirty="0"/>
              <a:t>.</a:t>
            </a:r>
          </a:p>
          <a:p>
            <a:pPr algn="just">
              <a:lnSpc>
                <a:spcPct val="90000"/>
              </a:lnSpc>
            </a:pPr>
            <a:r>
              <a:rPr lang="en-GB" dirty="0"/>
              <a:t>The </a:t>
            </a:r>
            <a:r>
              <a:rPr lang="en-GB" dirty="0">
                <a:highlight>
                  <a:srgbClr val="FFFF00"/>
                </a:highlight>
              </a:rPr>
              <a:t>more people </a:t>
            </a:r>
            <a:r>
              <a:rPr lang="en-GB" dirty="0"/>
              <a:t>who work on the project, </a:t>
            </a:r>
            <a:r>
              <a:rPr lang="en-GB" dirty="0">
                <a:highlight>
                  <a:srgbClr val="FFFF00"/>
                </a:highlight>
              </a:rPr>
              <a:t>the more total effort is usually required</a:t>
            </a:r>
            <a:r>
              <a:rPr lang="en-GB" dirty="0"/>
              <a:t>.</a:t>
            </a:r>
          </a:p>
          <a:p>
            <a:pPr algn="just">
              <a:lnSpc>
                <a:spcPct val="90000"/>
              </a:lnSpc>
            </a:pPr>
            <a:r>
              <a:rPr lang="en-GB" dirty="0"/>
              <a:t>A very rapid build-up of people often correlates with schedule slippage.</a:t>
            </a:r>
          </a:p>
        </p:txBody>
      </p:sp>
      <p:sp>
        <p:nvSpPr>
          <p:cNvPr id="2" name="Slide Number Placeholder 1"/>
          <p:cNvSpPr>
            <a:spLocks noGrp="1"/>
          </p:cNvSpPr>
          <p:nvPr>
            <p:ph type="sldNum" sz="quarter" idx="12"/>
          </p:nvPr>
        </p:nvSpPr>
        <p:spPr/>
        <p:txBody>
          <a:bodyPr/>
          <a:lstStyle/>
          <a:p>
            <a:fld id="{0D150273-F455-7D4F-8782-207C52466607}" type="slidenum">
              <a:rPr lang="en-US" smtClean="0"/>
              <a:pPr/>
              <a:t>62</a:t>
            </a:fld>
            <a:endParaRPr lang="en-US"/>
          </a:p>
        </p:txBody>
      </p:sp>
    </p:spTree>
    <p:extLst>
      <p:ext uri="{BB962C8B-B14F-4D97-AF65-F5344CB8AC3E}">
        <p14:creationId xmlns:p14="http://schemas.microsoft.com/office/powerpoint/2010/main" val="48553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Estimation techniques for software may be experience-based, where managers judge the effort required, or algorithmic, where the effort required is computed from other estimated project parameters.</a:t>
            </a:r>
            <a:endParaRPr lang="en-GB" dirty="0"/>
          </a:p>
          <a:p>
            <a:r>
              <a:rPr lang="en-US" dirty="0"/>
              <a:t>The COCOMO II costing model is an algorithmic cost model that uses project, product, hardware and personnel attributes as well as product size and complexity attributes to derive a cost estimate. </a:t>
            </a:r>
          </a:p>
        </p:txBody>
      </p:sp>
      <p:sp>
        <p:nvSpPr>
          <p:cNvPr id="4" name="Slide Number Placeholder 3"/>
          <p:cNvSpPr>
            <a:spLocks noGrp="1"/>
          </p:cNvSpPr>
          <p:nvPr>
            <p:ph type="sldNum" sz="quarter" idx="12"/>
          </p:nvPr>
        </p:nvSpPr>
        <p:spPr/>
        <p:txBody>
          <a:bodyPr/>
          <a:lstStyle/>
          <a:p>
            <a:fld id="{0D150273-F455-7D4F-8782-207C52466607}" type="slidenum">
              <a:rPr lang="en-US" smtClean="0"/>
              <a:pPr/>
              <a:t>63</a:t>
            </a:fld>
            <a:endParaRPr lang="en-US"/>
          </a:p>
        </p:txBody>
      </p:sp>
    </p:spTree>
    <p:extLst>
      <p:ext uri="{BB962C8B-B14F-4D97-AF65-F5344CB8AC3E}">
        <p14:creationId xmlns:p14="http://schemas.microsoft.com/office/powerpoint/2010/main" val="1221934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00250" y="2165350"/>
            <a:ext cx="7772400" cy="2692400"/>
          </a:xfrm>
        </p:spPr>
        <p:txBody>
          <a:bodyPr/>
          <a:lstStyle/>
          <a:p>
            <a:r>
              <a:rPr lang="en-US" altLang="tr-TR" dirty="0" err="1"/>
              <a:t>Cocomo</a:t>
            </a:r>
            <a:r>
              <a:rPr lang="en-US" altLang="tr-TR" dirty="0"/>
              <a:t> II</a:t>
            </a:r>
            <a:r>
              <a:rPr lang="tr-TR" altLang="tr-TR" dirty="0"/>
              <a:t>-</a:t>
            </a:r>
            <a:r>
              <a:rPr lang="tr-TR" altLang="tr-TR" dirty="0" err="1"/>
              <a:t>Tool</a:t>
            </a:r>
            <a:r>
              <a:rPr lang="tr-TR" altLang="tr-TR" dirty="0"/>
              <a:t> </a:t>
            </a:r>
            <a:r>
              <a:rPr lang="tr-TR" altLang="tr-TR" dirty="0" err="1"/>
              <a:t>Usage</a:t>
            </a:r>
            <a:r>
              <a:rPr lang="tr-TR" altLang="tr-TR" dirty="0"/>
              <a:t>- </a:t>
            </a:r>
            <a:br>
              <a:rPr lang="tr-TR" altLang="tr-TR" dirty="0"/>
            </a:br>
            <a:r>
              <a:rPr lang="tr-TR" altLang="tr-TR" dirty="0" err="1"/>
              <a:t>Example</a:t>
            </a:r>
            <a:r>
              <a:rPr lang="tr-TR" altLang="tr-TR" dirty="0"/>
              <a:t> S</a:t>
            </a:r>
            <a:r>
              <a:rPr lang="en-US" altLang="tr-TR" dirty="0" err="1"/>
              <a:t>creens</a:t>
            </a:r>
            <a:r>
              <a:rPr lang="tr-TR" altLang="tr-TR" dirty="0"/>
              <a:t/>
            </a:r>
            <a:br>
              <a:rPr lang="tr-TR" altLang="tr-TR" dirty="0"/>
            </a:br>
            <a:r>
              <a:rPr lang="tr-TR" altLang="tr-TR" dirty="0" err="1"/>
              <a:t>Homework</a:t>
            </a:r>
            <a:r>
              <a:rPr lang="tr-TR" altLang="tr-TR" dirty="0"/>
              <a:t>: </a:t>
            </a:r>
            <a:r>
              <a:rPr lang="tr-TR" altLang="tr-TR" dirty="0" err="1"/>
              <a:t>Use</a:t>
            </a:r>
            <a:r>
              <a:rPr lang="tr-TR" altLang="tr-TR" dirty="0"/>
              <a:t> it </a:t>
            </a:r>
            <a:r>
              <a:rPr lang="tr-TR" altLang="tr-TR" dirty="0" err="1"/>
              <a:t>for</a:t>
            </a:r>
            <a:r>
              <a:rPr lang="tr-TR" altLang="tr-TR" dirty="0"/>
              <a:t> </a:t>
            </a:r>
            <a:r>
              <a:rPr lang="tr-TR" altLang="tr-TR" dirty="0" err="1"/>
              <a:t>your</a:t>
            </a:r>
            <a:r>
              <a:rPr lang="tr-TR" altLang="tr-TR" dirty="0"/>
              <a:t> Project </a:t>
            </a:r>
            <a:r>
              <a:rPr lang="tr-TR" altLang="tr-TR" dirty="0" err="1"/>
              <a:t>Estimation</a:t>
            </a:r>
            <a:r>
              <a:rPr lang="tr-TR" altLang="tr-TR" dirty="0"/>
              <a:t>!</a:t>
            </a:r>
            <a:endParaRPr lang="en-US" altLang="tr-TR" dirty="0"/>
          </a:p>
        </p:txBody>
      </p:sp>
      <p:sp>
        <p:nvSpPr>
          <p:cNvPr id="2" name="Slide Number Placeholder 1"/>
          <p:cNvSpPr>
            <a:spLocks noGrp="1"/>
          </p:cNvSpPr>
          <p:nvPr>
            <p:ph type="sldNum" sz="quarter" idx="12"/>
          </p:nvPr>
        </p:nvSpPr>
        <p:spPr/>
        <p:txBody>
          <a:bodyPr/>
          <a:lstStyle/>
          <a:p>
            <a:fld id="{0F478BD0-4AF8-46A7-954F-9FE9838193F2}" type="slidenum">
              <a:rPr lang="en-US" altLang="tr-TR" smtClean="0"/>
              <a:pPr/>
              <a:t>64</a:t>
            </a:fld>
            <a:endParaRPr lang="en-US" altLang="tr-TR"/>
          </a:p>
        </p:txBody>
      </p:sp>
    </p:spTree>
    <p:extLst>
      <p:ext uri="{BB962C8B-B14F-4D97-AF65-F5344CB8AC3E}">
        <p14:creationId xmlns:p14="http://schemas.microsoft.com/office/powerpoint/2010/main" val="3412011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8991600" cy="5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3"/>
          <p:cNvSpPr txBox="1">
            <a:spLocks noChangeArrowheads="1"/>
          </p:cNvSpPr>
          <p:nvPr/>
        </p:nvSpPr>
        <p:spPr bwMode="auto">
          <a:xfrm>
            <a:off x="1981200" y="2590801"/>
            <a:ext cx="8305800" cy="138499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What the Cocomo II screen looks like upon starting a new Project.</a:t>
            </a:r>
          </a:p>
          <a:p>
            <a:pPr fontAlgn="base">
              <a:spcBef>
                <a:spcPct val="50000"/>
              </a:spcBef>
              <a:spcAft>
                <a:spcPct val="0"/>
              </a:spcAft>
              <a:defRPr/>
            </a:pPr>
            <a:r>
              <a:rPr lang="en-US" altLang="tr-TR" sz="2400">
                <a:solidFill>
                  <a:srgbClr val="000000"/>
                </a:solidFill>
                <a:latin typeface="Times New Roman" panose="02020603050405020304" pitchFamily="18" charset="0"/>
              </a:rPr>
              <a:t>Note you start out in the Post Architecture model, and there is no Application Composition model available.</a:t>
            </a:r>
          </a:p>
        </p:txBody>
      </p:sp>
      <p:sp>
        <p:nvSpPr>
          <p:cNvPr id="31748" name="Line 4"/>
          <p:cNvSpPr>
            <a:spLocks noChangeShapeType="1"/>
          </p:cNvSpPr>
          <p:nvPr/>
        </p:nvSpPr>
        <p:spPr bwMode="auto">
          <a:xfrm flipV="1">
            <a:off x="9601200" y="1828800"/>
            <a:ext cx="76200" cy="182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65</a:t>
            </a:fld>
            <a:endParaRPr lang="en-US" altLang="tr-TR"/>
          </a:p>
        </p:txBody>
      </p:sp>
    </p:spTree>
    <p:extLst>
      <p:ext uri="{BB962C8B-B14F-4D97-AF65-F5344CB8AC3E}">
        <p14:creationId xmlns:p14="http://schemas.microsoft.com/office/powerpoint/2010/main" val="1687089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8991600"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3"/>
          <p:cNvSpPr txBox="1">
            <a:spLocks noChangeArrowheads="1"/>
          </p:cNvSpPr>
          <p:nvPr/>
        </p:nvSpPr>
        <p:spPr bwMode="auto">
          <a:xfrm>
            <a:off x="2819400" y="2971801"/>
            <a:ext cx="6248400" cy="46166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Enter a Project Name</a:t>
            </a:r>
          </a:p>
        </p:txBody>
      </p:sp>
      <p:sp>
        <p:nvSpPr>
          <p:cNvPr id="33796" name="Line 4"/>
          <p:cNvSpPr>
            <a:spLocks noChangeShapeType="1"/>
          </p:cNvSpPr>
          <p:nvPr/>
        </p:nvSpPr>
        <p:spPr bwMode="auto">
          <a:xfrm flipH="1" flipV="1">
            <a:off x="3733800" y="1600200"/>
            <a:ext cx="1066800" cy="1371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66</a:t>
            </a:fld>
            <a:endParaRPr lang="en-US" altLang="tr-TR"/>
          </a:p>
        </p:txBody>
      </p:sp>
    </p:spTree>
    <p:extLst>
      <p:ext uri="{BB962C8B-B14F-4D97-AF65-F5344CB8AC3E}">
        <p14:creationId xmlns:p14="http://schemas.microsoft.com/office/powerpoint/2010/main" val="482017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8991600" cy="5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3"/>
          <p:cNvSpPr txBox="1">
            <a:spLocks noChangeArrowheads="1"/>
          </p:cNvSpPr>
          <p:nvPr/>
        </p:nvSpPr>
        <p:spPr bwMode="auto">
          <a:xfrm>
            <a:off x="2743200" y="3200401"/>
            <a:ext cx="6248400" cy="12160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Can’t really do much unless we add a Module, so choose Edit </a:t>
            </a:r>
            <a:r>
              <a:rPr lang="en-US" altLang="tr-TR" sz="2400">
                <a:solidFill>
                  <a:srgbClr val="000000"/>
                </a:solidFill>
                <a:latin typeface="Times New Roman" panose="02020603050405020304" pitchFamily="18" charset="0"/>
                <a:sym typeface="Wingdings" panose="05000000000000000000" pitchFamily="2" charset="2"/>
              </a:rPr>
              <a:t> Add Module. A new line shows up in the screen with a default module name.</a:t>
            </a:r>
            <a:endParaRPr lang="en-US" altLang="tr-TR" sz="2400">
              <a:solidFill>
                <a:srgbClr val="000000"/>
              </a:solidFill>
              <a:latin typeface="Times New Roman" panose="02020603050405020304" pitchFamily="18" charset="0"/>
            </a:endParaRPr>
          </a:p>
        </p:txBody>
      </p:sp>
      <p:sp>
        <p:nvSpPr>
          <p:cNvPr id="34820" name="Line 4"/>
          <p:cNvSpPr>
            <a:spLocks noChangeShapeType="1"/>
          </p:cNvSpPr>
          <p:nvPr/>
        </p:nvSpPr>
        <p:spPr bwMode="auto">
          <a:xfrm flipH="1" flipV="1">
            <a:off x="2667000" y="26670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67</a:t>
            </a:fld>
            <a:endParaRPr lang="en-US" altLang="tr-TR"/>
          </a:p>
        </p:txBody>
      </p:sp>
    </p:spTree>
    <p:extLst>
      <p:ext uri="{BB962C8B-B14F-4D97-AF65-F5344CB8AC3E}">
        <p14:creationId xmlns:p14="http://schemas.microsoft.com/office/powerpoint/2010/main" val="2421015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5"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Box 1027"/>
          <p:cNvSpPr txBox="1">
            <a:spLocks noChangeArrowheads="1"/>
          </p:cNvSpPr>
          <p:nvPr/>
        </p:nvSpPr>
        <p:spPr bwMode="auto">
          <a:xfrm>
            <a:off x="1828800" y="3276600"/>
            <a:ext cx="1905000" cy="15811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1. Change the module name to whatever you want.</a:t>
            </a:r>
          </a:p>
        </p:txBody>
      </p:sp>
      <p:sp>
        <p:nvSpPr>
          <p:cNvPr id="35844" name="Line 1028"/>
          <p:cNvSpPr>
            <a:spLocks noChangeShapeType="1"/>
          </p:cNvSpPr>
          <p:nvPr/>
        </p:nvSpPr>
        <p:spPr bwMode="auto">
          <a:xfrm flipH="1" flipV="1">
            <a:off x="2667000" y="2743200"/>
            <a:ext cx="381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35846" name="Text Box 1030"/>
          <p:cNvSpPr txBox="1">
            <a:spLocks noChangeArrowheads="1"/>
          </p:cNvSpPr>
          <p:nvPr/>
        </p:nvSpPr>
        <p:spPr bwMode="auto">
          <a:xfrm>
            <a:off x="5029200" y="3276601"/>
            <a:ext cx="3657600" cy="12160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2. Now double click on the yellow rectangle under Module Size…</a:t>
            </a:r>
          </a:p>
        </p:txBody>
      </p:sp>
      <p:sp>
        <p:nvSpPr>
          <p:cNvPr id="35847" name="Line 1031"/>
          <p:cNvSpPr>
            <a:spLocks noChangeShapeType="1"/>
          </p:cNvSpPr>
          <p:nvPr/>
        </p:nvSpPr>
        <p:spPr bwMode="auto">
          <a:xfrm flipH="1" flipV="1">
            <a:off x="3429000" y="2743200"/>
            <a:ext cx="1600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68</a:t>
            </a:fld>
            <a:endParaRPr lang="en-US" altLang="tr-TR"/>
          </a:p>
        </p:txBody>
      </p:sp>
    </p:spTree>
    <p:extLst>
      <p:ext uri="{BB962C8B-B14F-4D97-AF65-F5344CB8AC3E}">
        <p14:creationId xmlns:p14="http://schemas.microsoft.com/office/powerpoint/2010/main" val="290333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
            <a:ext cx="53467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3"/>
          <p:cNvSpPr txBox="1">
            <a:spLocks noChangeArrowheads="1"/>
          </p:cNvSpPr>
          <p:nvPr/>
        </p:nvSpPr>
        <p:spPr bwMode="auto">
          <a:xfrm>
            <a:off x="2895600" y="3352800"/>
            <a:ext cx="6248400" cy="15811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This screen will pop up allowing us to choose between Source Lines Of Code (SLOC), Function Points, or Adaptation and Re-Use. Let’s stick with SLOC for this module.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69</a:t>
            </a:fld>
            <a:endParaRPr lang="en-US" altLang="tr-TR"/>
          </a:p>
        </p:txBody>
      </p:sp>
    </p:spTree>
    <p:extLst>
      <p:ext uri="{BB962C8B-B14F-4D97-AF65-F5344CB8AC3E}">
        <p14:creationId xmlns:p14="http://schemas.microsoft.com/office/powerpoint/2010/main" val="71833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vert="horz" wrap="square" lIns="90840" tIns="44623" rIns="90840" bIns="44623" numCol="1" anchor="ctr" anchorCtr="0" compatLnSpc="1">
            <a:prstTxWarp prst="textNoShape">
              <a:avLst/>
            </a:prstTxWarp>
          </a:bodyPr>
          <a:lstStyle/>
          <a:p>
            <a:r>
              <a:rPr lang="en-GB" dirty="0"/>
              <a:t>Algorithmic cost modelling</a:t>
            </a:r>
          </a:p>
        </p:txBody>
      </p:sp>
      <p:sp>
        <p:nvSpPr>
          <p:cNvPr id="51203" name="Rectangle 3"/>
          <p:cNvSpPr>
            <a:spLocks noGrp="1" noChangeArrowheads="1"/>
          </p:cNvSpPr>
          <p:nvPr>
            <p:ph type="body" idx="1"/>
          </p:nvPr>
        </p:nvSpPr>
        <p:spPr>
          <a:xfrm>
            <a:off x="1606550" y="1600200"/>
            <a:ext cx="8940800" cy="4965700"/>
          </a:xfrm>
          <a:noFill/>
          <a:ln/>
        </p:spPr>
        <p:txBody>
          <a:bodyPr lIns="90840" tIns="44623" rIns="90840" bIns="44623"/>
          <a:lstStyle/>
          <a:p>
            <a:pPr algn="just">
              <a:lnSpc>
                <a:spcPct val="90000"/>
              </a:lnSpc>
            </a:pPr>
            <a:r>
              <a:rPr lang="en-GB" dirty="0"/>
              <a:t>Cost is estimated as a mathematical </a:t>
            </a:r>
            <a:r>
              <a:rPr lang="en-GB" sz="3200" b="1" u="sng" dirty="0">
                <a:solidFill>
                  <a:schemeClr val="accent6">
                    <a:lumMod val="75000"/>
                  </a:schemeClr>
                </a:solidFill>
              </a:rPr>
              <a:t>function of </a:t>
            </a:r>
            <a:br>
              <a:rPr lang="en-GB" sz="3200" b="1" u="sng" dirty="0">
                <a:solidFill>
                  <a:schemeClr val="accent6">
                    <a:lumMod val="75000"/>
                  </a:schemeClr>
                </a:solidFill>
              </a:rPr>
            </a:br>
            <a:r>
              <a:rPr lang="en-GB" sz="3200" b="1" u="sng" dirty="0">
                <a:solidFill>
                  <a:schemeClr val="accent6">
                    <a:lumMod val="75000"/>
                  </a:schemeClr>
                </a:solidFill>
              </a:rPr>
              <a:t>product, project </a:t>
            </a:r>
            <a:r>
              <a:rPr lang="en-GB" sz="3200" u="sng" dirty="0"/>
              <a:t>and</a:t>
            </a:r>
            <a:r>
              <a:rPr lang="en-GB" sz="3200" b="1" u="sng" dirty="0">
                <a:solidFill>
                  <a:schemeClr val="accent6">
                    <a:lumMod val="75000"/>
                  </a:schemeClr>
                </a:solidFill>
              </a:rPr>
              <a:t> process</a:t>
            </a:r>
            <a:r>
              <a:rPr lang="en-GB" b="1" dirty="0">
                <a:solidFill>
                  <a:schemeClr val="accent6">
                    <a:lumMod val="75000"/>
                  </a:schemeClr>
                </a:solidFill>
              </a:rPr>
              <a:t> </a:t>
            </a:r>
            <a:r>
              <a:rPr lang="en-GB" dirty="0"/>
              <a:t>attributes whose </a:t>
            </a:r>
            <a:br>
              <a:rPr lang="en-GB" dirty="0"/>
            </a:br>
            <a:r>
              <a:rPr lang="en-GB" b="1" i="1" dirty="0"/>
              <a:t>values are estimated by project managers:</a:t>
            </a:r>
          </a:p>
          <a:p>
            <a:pPr lvl="1" algn="just">
              <a:lnSpc>
                <a:spcPct val="90000"/>
              </a:lnSpc>
              <a:spcBef>
                <a:spcPts val="600"/>
              </a:spcBef>
              <a:spcAft>
                <a:spcPts val="600"/>
              </a:spcAft>
            </a:pPr>
            <a:r>
              <a:rPr lang="en-GB" sz="2800" b="1" dirty="0">
                <a:highlight>
                  <a:srgbClr val="FFFF00"/>
                </a:highlight>
                <a:latin typeface="Helvetica" charset="0"/>
              </a:rPr>
              <a:t>Effort</a:t>
            </a:r>
            <a:r>
              <a:rPr lang="en-GB" sz="2800" b="1" dirty="0">
                <a:highlight>
                  <a:srgbClr val="FFFF00"/>
                </a:highlight>
              </a:rPr>
              <a:t> = </a:t>
            </a:r>
            <a:r>
              <a:rPr lang="en-GB" sz="2800" b="1" dirty="0">
                <a:highlight>
                  <a:srgbClr val="FFFF00"/>
                </a:highlight>
                <a:latin typeface="Helvetica" charset="0"/>
              </a:rPr>
              <a:t>A </a:t>
            </a:r>
            <a:r>
              <a:rPr lang="en-GB" sz="2800" b="1" dirty="0">
                <a:highlight>
                  <a:srgbClr val="FFFF00"/>
                </a:highlight>
              </a:rPr>
              <a:t> </a:t>
            </a:r>
            <a:r>
              <a:rPr lang="en-GB" sz="2800" b="1" dirty="0">
                <a:highlight>
                  <a:srgbClr val="FFFF00"/>
                </a:highlight>
                <a:latin typeface="Symbol" charset="2"/>
              </a:rPr>
              <a:t>´</a:t>
            </a:r>
            <a:r>
              <a:rPr lang="en-GB" sz="2800" b="1" dirty="0">
                <a:highlight>
                  <a:srgbClr val="FFFF00"/>
                </a:highlight>
              </a:rPr>
              <a:t> </a:t>
            </a:r>
            <a:r>
              <a:rPr lang="en-GB" sz="2800" b="1" dirty="0" err="1">
                <a:highlight>
                  <a:srgbClr val="FFFF00"/>
                </a:highlight>
                <a:latin typeface="Helvetica" charset="0"/>
              </a:rPr>
              <a:t>Size</a:t>
            </a:r>
            <a:r>
              <a:rPr lang="en-GB" sz="2800" b="1" baseline="30000" dirty="0" err="1">
                <a:highlight>
                  <a:srgbClr val="FFFF00"/>
                </a:highlight>
                <a:latin typeface="Helvetica" charset="0"/>
              </a:rPr>
              <a:t>B</a:t>
            </a:r>
            <a:r>
              <a:rPr lang="en-GB" sz="2800" b="1" baseline="30000" dirty="0">
                <a:highlight>
                  <a:srgbClr val="FFFF00"/>
                </a:highlight>
              </a:rPr>
              <a:t>  </a:t>
            </a:r>
            <a:r>
              <a:rPr lang="en-GB" sz="2800" b="1" dirty="0">
                <a:highlight>
                  <a:srgbClr val="FFFF00"/>
                </a:highlight>
                <a:latin typeface="Symbol" charset="2"/>
              </a:rPr>
              <a:t>´</a:t>
            </a:r>
            <a:r>
              <a:rPr lang="en-GB" sz="2800" b="1" dirty="0">
                <a:highlight>
                  <a:srgbClr val="FFFF00"/>
                </a:highlight>
              </a:rPr>
              <a:t> </a:t>
            </a:r>
            <a:r>
              <a:rPr lang="en-GB" sz="2800" b="1" dirty="0">
                <a:highlight>
                  <a:srgbClr val="FFFF00"/>
                </a:highlight>
                <a:latin typeface="Helvetica" charset="0"/>
              </a:rPr>
              <a:t>M</a:t>
            </a:r>
          </a:p>
          <a:p>
            <a:pPr lvl="1" algn="just">
              <a:lnSpc>
                <a:spcPct val="90000"/>
              </a:lnSpc>
              <a:spcBef>
                <a:spcPts val="600"/>
              </a:spcBef>
              <a:spcAft>
                <a:spcPts val="600"/>
              </a:spcAft>
            </a:pPr>
            <a:r>
              <a:rPr lang="en-GB" dirty="0"/>
              <a:t>A is an organisation-dependent constant, </a:t>
            </a:r>
            <a:endParaRPr lang="tr-TR" dirty="0"/>
          </a:p>
          <a:p>
            <a:pPr lvl="1" algn="just">
              <a:lnSpc>
                <a:spcPct val="90000"/>
              </a:lnSpc>
              <a:spcBef>
                <a:spcPts val="600"/>
              </a:spcBef>
              <a:spcAft>
                <a:spcPts val="600"/>
              </a:spcAft>
            </a:pPr>
            <a:r>
              <a:rPr lang="en-GB" dirty="0"/>
              <a:t>B reflects the disproportionate</a:t>
            </a:r>
            <a:r>
              <a:rPr lang="tr-TR" dirty="0"/>
              <a:t>(</a:t>
            </a:r>
            <a:r>
              <a:rPr lang="tr-TR" dirty="0" err="1"/>
              <a:t>unbalanced</a:t>
            </a:r>
            <a:r>
              <a:rPr lang="tr-TR" dirty="0"/>
              <a:t>)</a:t>
            </a:r>
            <a:r>
              <a:rPr lang="en-GB" dirty="0"/>
              <a:t> effort for large projects</a:t>
            </a:r>
            <a:endParaRPr lang="tr-TR" dirty="0"/>
          </a:p>
          <a:p>
            <a:pPr lvl="1" algn="just">
              <a:lnSpc>
                <a:spcPct val="90000"/>
              </a:lnSpc>
              <a:spcBef>
                <a:spcPts val="600"/>
              </a:spcBef>
              <a:spcAft>
                <a:spcPts val="600"/>
              </a:spcAft>
            </a:pPr>
            <a:r>
              <a:rPr lang="en-GB" dirty="0"/>
              <a:t>M is a multiplier reflecting </a:t>
            </a:r>
            <a:r>
              <a:rPr lang="en-GB" b="1" dirty="0"/>
              <a:t>product, process and people </a:t>
            </a:r>
            <a:r>
              <a:rPr lang="en-GB" dirty="0"/>
              <a:t>attributes.</a:t>
            </a:r>
          </a:p>
          <a:p>
            <a:pPr algn="just">
              <a:lnSpc>
                <a:spcPct val="90000"/>
              </a:lnSpc>
            </a:pPr>
            <a:r>
              <a:rPr lang="en-GB" dirty="0"/>
              <a:t>The most commonly used </a:t>
            </a:r>
            <a:r>
              <a:rPr lang="en-GB" b="1" i="1" dirty="0"/>
              <a:t>product attribute for cost </a:t>
            </a:r>
            <a:br>
              <a:rPr lang="en-GB" b="1" i="1" dirty="0"/>
            </a:br>
            <a:r>
              <a:rPr lang="en-GB" b="1" i="1" dirty="0"/>
              <a:t>estimation</a:t>
            </a:r>
            <a:r>
              <a:rPr lang="en-GB" dirty="0"/>
              <a:t> is </a:t>
            </a:r>
            <a:r>
              <a:rPr lang="en-GB" b="1" i="1" dirty="0">
                <a:solidFill>
                  <a:srgbClr val="FF0000"/>
                </a:solidFill>
              </a:rPr>
              <a:t>code size</a:t>
            </a:r>
            <a:r>
              <a:rPr lang="en-GB" dirty="0"/>
              <a:t>.</a:t>
            </a:r>
          </a:p>
          <a:p>
            <a:pPr algn="just">
              <a:lnSpc>
                <a:spcPct val="90000"/>
              </a:lnSpc>
            </a:pPr>
            <a:r>
              <a:rPr lang="en-GB" dirty="0"/>
              <a:t>Most models are </a:t>
            </a:r>
            <a:r>
              <a:rPr lang="en-GB" b="1" i="1" u="sng" dirty="0"/>
              <a:t>similar</a:t>
            </a:r>
            <a:r>
              <a:rPr lang="en-GB" dirty="0"/>
              <a:t> but they </a:t>
            </a:r>
            <a:r>
              <a:rPr lang="en-GB" b="1" i="1" u="sng" dirty="0"/>
              <a:t>use different values </a:t>
            </a:r>
            <a:r>
              <a:rPr lang="en-GB" dirty="0"/>
              <a:t>for A, B and M.</a:t>
            </a:r>
          </a:p>
        </p:txBody>
      </p:sp>
      <p:sp>
        <p:nvSpPr>
          <p:cNvPr id="2" name="Slide Number Placeholder 1"/>
          <p:cNvSpPr>
            <a:spLocks noGrp="1"/>
          </p:cNvSpPr>
          <p:nvPr>
            <p:ph type="sldNum" sz="quarter" idx="12"/>
          </p:nvPr>
        </p:nvSpPr>
        <p:spPr/>
        <p:txBody>
          <a:bodyPr/>
          <a:lstStyle/>
          <a:p>
            <a:fld id="{0D150273-F455-7D4F-8782-207C52466607}" type="slidenum">
              <a:rPr lang="en-US" smtClean="0"/>
              <a:pPr/>
              <a:t>7</a:t>
            </a:fld>
            <a:endParaRPr lang="en-US"/>
          </a:p>
        </p:txBody>
      </p:sp>
    </p:spTree>
    <p:extLst>
      <p:ext uri="{BB962C8B-B14F-4D97-AF65-F5344CB8AC3E}">
        <p14:creationId xmlns:p14="http://schemas.microsoft.com/office/powerpoint/2010/main" val="1228447657"/>
      </p:ext>
    </p:extLst>
  </p:cSld>
  <p:clrMapOvr>
    <a:masterClrMapping/>
  </p:clrMapOvr>
  <p:transition advTm="2000"/>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727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 Box 4"/>
          <p:cNvSpPr txBox="1">
            <a:spLocks noChangeArrowheads="1"/>
          </p:cNvSpPr>
          <p:nvPr/>
        </p:nvSpPr>
        <p:spPr bwMode="auto">
          <a:xfrm>
            <a:off x="2971800" y="3276601"/>
            <a:ext cx="6248400" cy="24939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I have indicated my program language is C++ (this is really important to know for Function Points), there is an estimated 10,000 lines of code, and 20% of the code will be discarded due to requirements evolution and volatility.</a:t>
            </a:r>
          </a:p>
          <a:p>
            <a:pPr fontAlgn="base">
              <a:spcBef>
                <a:spcPct val="50000"/>
              </a:spcBef>
              <a:spcAft>
                <a:spcPct val="0"/>
              </a:spcAft>
              <a:defRPr/>
            </a:pPr>
            <a:r>
              <a:rPr lang="en-US" altLang="tr-TR" sz="2400">
                <a:solidFill>
                  <a:srgbClr val="000000"/>
                </a:solidFill>
                <a:latin typeface="Times New Roman" panose="02020603050405020304" pitchFamily="18" charset="0"/>
              </a:rPr>
              <a:t>Hit OK…</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70</a:t>
            </a:fld>
            <a:endParaRPr lang="en-US" altLang="tr-TR"/>
          </a:p>
        </p:txBody>
      </p:sp>
    </p:spTree>
    <p:extLst>
      <p:ext uri="{BB962C8B-B14F-4D97-AF65-F5344CB8AC3E}">
        <p14:creationId xmlns:p14="http://schemas.microsoft.com/office/powerpoint/2010/main" val="555543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Text Box 3"/>
          <p:cNvSpPr txBox="1">
            <a:spLocks noChangeArrowheads="1"/>
          </p:cNvSpPr>
          <p:nvPr/>
        </p:nvSpPr>
        <p:spPr bwMode="auto">
          <a:xfrm>
            <a:off x="1981200" y="3124200"/>
            <a:ext cx="8077200" cy="2311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The main screen is updated with the SLOC and programming language as well as some calculated values we will decipher later. Note that the SLOC is 12,000. Why? </a:t>
            </a:r>
            <a:r>
              <a:rPr lang="en-US" altLang="tr-TR" sz="2400">
                <a:solidFill>
                  <a:srgbClr val="000000"/>
                </a:solidFill>
                <a:latin typeface="Times New Roman" panose="02020603050405020304" pitchFamily="18" charset="0"/>
                <a:sym typeface="Wingdings" panose="05000000000000000000" pitchFamily="2" charset="2"/>
              </a:rPr>
              <a:t></a:t>
            </a:r>
            <a:endParaRPr lang="en-US" altLang="tr-TR" sz="2400">
              <a:solidFill>
                <a:srgbClr val="000000"/>
              </a:solidFill>
              <a:latin typeface="Times New Roman" panose="02020603050405020304" pitchFamily="18" charset="0"/>
            </a:endParaRPr>
          </a:p>
          <a:p>
            <a:pPr fontAlgn="base">
              <a:spcBef>
                <a:spcPct val="50000"/>
              </a:spcBef>
              <a:spcAft>
                <a:spcPct val="0"/>
              </a:spcAft>
              <a:defRPr/>
            </a:pPr>
            <a:r>
              <a:rPr lang="en-US" altLang="tr-TR" sz="2400">
                <a:solidFill>
                  <a:srgbClr val="FF6699"/>
                </a:solidFill>
                <a:latin typeface="Times New Roman" panose="02020603050405020304" pitchFamily="18" charset="0"/>
              </a:rPr>
              <a:t>{Pertinent portion of calculation on next slide in red boxes}</a:t>
            </a:r>
          </a:p>
          <a:p>
            <a:pPr fontAlgn="base">
              <a:spcBef>
                <a:spcPct val="50000"/>
              </a:spcBef>
              <a:spcAft>
                <a:spcPct val="0"/>
              </a:spcAft>
              <a:defRPr/>
            </a:pPr>
            <a:r>
              <a:rPr lang="en-US" altLang="tr-TR" sz="2400">
                <a:solidFill>
                  <a:srgbClr val="000000"/>
                </a:solidFill>
                <a:latin typeface="Times New Roman" panose="02020603050405020304" pitchFamily="18" charset="0"/>
              </a:rPr>
              <a:t>Now add another module and choose Function Points.</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71</a:t>
            </a:fld>
            <a:endParaRPr lang="en-US" altLang="tr-TR"/>
          </a:p>
        </p:txBody>
      </p:sp>
    </p:spTree>
    <p:extLst>
      <p:ext uri="{BB962C8B-B14F-4D97-AF65-F5344CB8AC3E}">
        <p14:creationId xmlns:p14="http://schemas.microsoft.com/office/powerpoint/2010/main" val="2367696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50179"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50181" name="Rectangle 5"/>
          <p:cNvSpPr>
            <a:spLocks noChangeArrowheads="1"/>
          </p:cNvSpPr>
          <p:nvPr/>
        </p:nvSpPr>
        <p:spPr bwMode="auto">
          <a:xfrm>
            <a:off x="2590800" y="4267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0182" name="Rectangle 6"/>
          <p:cNvSpPr>
            <a:spLocks noChangeArrowheads="1"/>
          </p:cNvSpPr>
          <p:nvPr/>
        </p:nvSpPr>
        <p:spPr bwMode="auto">
          <a:xfrm>
            <a:off x="4038600" y="3048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72</a:t>
            </a:fld>
            <a:endParaRPr lang="en-US" altLang="tr-TR"/>
          </a:p>
        </p:txBody>
      </p:sp>
    </p:spTree>
    <p:extLst>
      <p:ext uri="{BB962C8B-B14F-4D97-AF65-F5344CB8AC3E}">
        <p14:creationId xmlns:p14="http://schemas.microsoft.com/office/powerpoint/2010/main" val="3574730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0"/>
            <a:ext cx="5727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3"/>
          <p:cNvSpPr txBox="1">
            <a:spLocks noChangeArrowheads="1"/>
          </p:cNvSpPr>
          <p:nvPr/>
        </p:nvSpPr>
        <p:spPr bwMode="auto">
          <a:xfrm>
            <a:off x="2286001" y="2057400"/>
            <a:ext cx="22256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This is the default screen for Function Points.</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Let’s look deeper at the Function Type descriptions…</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73</a:t>
            </a:fld>
            <a:endParaRPr lang="en-US" altLang="tr-TR"/>
          </a:p>
        </p:txBody>
      </p:sp>
    </p:spTree>
    <p:extLst>
      <p:ext uri="{BB962C8B-B14F-4D97-AF65-F5344CB8AC3E}">
        <p14:creationId xmlns:p14="http://schemas.microsoft.com/office/powerpoint/2010/main" val="16486574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6096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nvGrpSpPr>
          <p:cNvPr id="39971" name="Group 35"/>
          <p:cNvGrpSpPr>
            <a:grpSpLocks/>
          </p:cNvGrpSpPr>
          <p:nvPr/>
        </p:nvGrpSpPr>
        <p:grpSpPr bwMode="auto">
          <a:xfrm>
            <a:off x="2133600" y="304800"/>
            <a:ext cx="8077200" cy="6019800"/>
            <a:chOff x="-2" y="-2"/>
            <a:chExt cx="2492" cy="3556"/>
          </a:xfrm>
        </p:grpSpPr>
        <p:grpSp>
          <p:nvGrpSpPr>
            <p:cNvPr id="39969" name="Group 33"/>
            <p:cNvGrpSpPr>
              <a:grpSpLocks/>
            </p:cNvGrpSpPr>
            <p:nvPr/>
          </p:nvGrpSpPr>
          <p:grpSpPr bwMode="auto">
            <a:xfrm>
              <a:off x="0" y="0"/>
              <a:ext cx="2488" cy="3552"/>
              <a:chOff x="0" y="0"/>
              <a:chExt cx="2488" cy="3552"/>
            </a:xfrm>
          </p:grpSpPr>
          <p:grpSp>
            <p:nvGrpSpPr>
              <p:cNvPr id="39950" name="Group 14"/>
              <p:cNvGrpSpPr>
                <a:grpSpLocks/>
              </p:cNvGrpSpPr>
              <p:nvPr/>
            </p:nvGrpSpPr>
            <p:grpSpPr bwMode="auto">
              <a:xfrm>
                <a:off x="0" y="0"/>
                <a:ext cx="646" cy="672"/>
                <a:chOff x="0" y="0"/>
                <a:chExt cx="646" cy="672"/>
              </a:xfrm>
            </p:grpSpPr>
            <p:sp>
              <p:nvSpPr>
                <p:cNvPr id="39939" name="Rectangle 3"/>
                <p:cNvSpPr>
                  <a:spLocks noChangeArrowheads="1"/>
                </p:cNvSpPr>
                <p:nvPr/>
              </p:nvSpPr>
              <p:spPr bwMode="auto">
                <a:xfrm>
                  <a:off x="0" y="0"/>
                  <a:ext cx="64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Input (Inputs)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49" name="Rectangle 13"/>
                <p:cNvSpPr>
                  <a:spLocks noChangeArrowheads="1"/>
                </p:cNvSpPr>
                <p:nvPr/>
              </p:nvSpPr>
              <p:spPr bwMode="auto">
                <a:xfrm>
                  <a:off x="0" y="0"/>
                  <a:ext cx="64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2" name="Group 16"/>
              <p:cNvGrpSpPr>
                <a:grpSpLocks/>
              </p:cNvGrpSpPr>
              <p:nvPr/>
            </p:nvGrpSpPr>
            <p:grpSpPr bwMode="auto">
              <a:xfrm>
                <a:off x="646" y="0"/>
                <a:ext cx="1842" cy="672"/>
                <a:chOff x="646" y="0"/>
                <a:chExt cx="1842" cy="672"/>
              </a:xfrm>
            </p:grpSpPr>
            <p:sp>
              <p:nvSpPr>
                <p:cNvPr id="39940" name="Rectangle 4"/>
                <p:cNvSpPr>
                  <a:spLocks noChangeArrowheads="1"/>
                </p:cNvSpPr>
                <p:nvPr/>
              </p:nvSpPr>
              <p:spPr bwMode="auto">
                <a:xfrm>
                  <a:off x="646" y="0"/>
                  <a:ext cx="184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each unique user data or user control input type that (</a:t>
                  </a:r>
                  <a:r>
                    <a:rPr lang="en-US" altLang="tr-TR" dirty="0" err="1">
                      <a:solidFill>
                        <a:srgbClr val="000000"/>
                      </a:solidFill>
                      <a:latin typeface="TIMES" panose="02020603050405020304" pitchFamily="18" charset="0"/>
                    </a:rPr>
                    <a:t>i</a:t>
                  </a:r>
                  <a:r>
                    <a:rPr lang="en-US" altLang="tr-TR" dirty="0">
                      <a:solidFill>
                        <a:srgbClr val="000000"/>
                      </a:solidFill>
                      <a:latin typeface="TIMES" panose="02020603050405020304" pitchFamily="18" charset="0"/>
                    </a:rPr>
                    <a:t>) </a:t>
                  </a:r>
                  <a:r>
                    <a:rPr lang="en-US" altLang="tr-TR" u="sng" dirty="0">
                      <a:solidFill>
                        <a:srgbClr val="000000"/>
                      </a:solidFill>
                      <a:latin typeface="TIMES" panose="02020603050405020304" pitchFamily="18" charset="0"/>
                    </a:rPr>
                    <a:t>enters the external boundary of the software system</a:t>
                  </a:r>
                  <a:r>
                    <a:rPr lang="en-US" altLang="tr-TR" dirty="0">
                      <a:solidFill>
                        <a:srgbClr val="000000"/>
                      </a:solidFill>
                      <a:latin typeface="TIMES" panose="02020603050405020304" pitchFamily="18" charset="0"/>
                    </a:rPr>
                    <a:t> being measured and (ii) </a:t>
                  </a:r>
                  <a:r>
                    <a:rPr lang="en-US" altLang="tr-TR" u="sng" dirty="0">
                      <a:solidFill>
                        <a:srgbClr val="000000"/>
                      </a:solidFill>
                      <a:latin typeface="TIMES" panose="02020603050405020304" pitchFamily="18" charset="0"/>
                    </a:rPr>
                    <a:t>adds or changes data in a logical internal file.</a:t>
                  </a:r>
                </a:p>
                <a:p>
                  <a:pPr eaLnBrk="0" fontAlgn="base" hangingPunct="0">
                    <a:spcBef>
                      <a:spcPct val="0"/>
                    </a:spcBef>
                    <a:spcAft>
                      <a:spcPct val="0"/>
                    </a:spcAft>
                    <a:defRPr/>
                  </a:pPr>
                  <a:endParaRPr lang="en-US" altLang="tr-TR" dirty="0">
                    <a:solidFill>
                      <a:srgbClr val="000000"/>
                    </a:solidFill>
                    <a:latin typeface="Times New Roman" panose="02020603050405020304" pitchFamily="18" charset="0"/>
                  </a:endParaRPr>
                </a:p>
              </p:txBody>
            </p:sp>
            <p:sp>
              <p:nvSpPr>
                <p:cNvPr id="39951" name="Rectangle 15"/>
                <p:cNvSpPr>
                  <a:spLocks noChangeArrowheads="1"/>
                </p:cNvSpPr>
                <p:nvPr/>
              </p:nvSpPr>
              <p:spPr bwMode="auto">
                <a:xfrm>
                  <a:off x="646" y="0"/>
                  <a:ext cx="184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4" name="Group 18"/>
              <p:cNvGrpSpPr>
                <a:grpSpLocks/>
              </p:cNvGrpSpPr>
              <p:nvPr/>
            </p:nvGrpSpPr>
            <p:grpSpPr bwMode="auto">
              <a:xfrm>
                <a:off x="0" y="672"/>
                <a:ext cx="646" cy="672"/>
                <a:chOff x="0" y="672"/>
                <a:chExt cx="646" cy="672"/>
              </a:xfrm>
            </p:grpSpPr>
            <p:sp>
              <p:nvSpPr>
                <p:cNvPr id="39941" name="Rectangle 5"/>
                <p:cNvSpPr>
                  <a:spLocks noChangeArrowheads="1"/>
                </p:cNvSpPr>
                <p:nvPr/>
              </p:nvSpPr>
              <p:spPr bwMode="auto">
                <a:xfrm>
                  <a:off x="0" y="672"/>
                  <a:ext cx="64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Output (Outputs)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53" name="Rectangle 17"/>
                <p:cNvSpPr>
                  <a:spLocks noChangeArrowheads="1"/>
                </p:cNvSpPr>
                <p:nvPr/>
              </p:nvSpPr>
              <p:spPr bwMode="auto">
                <a:xfrm>
                  <a:off x="0" y="672"/>
                  <a:ext cx="64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6" name="Group 20"/>
              <p:cNvGrpSpPr>
                <a:grpSpLocks/>
              </p:cNvGrpSpPr>
              <p:nvPr/>
            </p:nvGrpSpPr>
            <p:grpSpPr bwMode="auto">
              <a:xfrm>
                <a:off x="646" y="672"/>
                <a:ext cx="1842" cy="672"/>
                <a:chOff x="646" y="672"/>
                <a:chExt cx="1842" cy="672"/>
              </a:xfrm>
            </p:grpSpPr>
            <p:sp>
              <p:nvSpPr>
                <p:cNvPr id="39942" name="Rectangle 6"/>
                <p:cNvSpPr>
                  <a:spLocks noChangeArrowheads="1"/>
                </p:cNvSpPr>
                <p:nvPr/>
              </p:nvSpPr>
              <p:spPr bwMode="auto">
                <a:xfrm>
                  <a:off x="646" y="672"/>
                  <a:ext cx="184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each unique user data or control output type that </a:t>
                  </a:r>
                  <a:r>
                    <a:rPr lang="en-US" altLang="tr-TR" u="sng" dirty="0">
                      <a:solidFill>
                        <a:srgbClr val="000000"/>
                      </a:solidFill>
                      <a:latin typeface="TIMES" panose="02020603050405020304" pitchFamily="18" charset="0"/>
                    </a:rPr>
                    <a:t>leaves the external boundary</a:t>
                  </a:r>
                  <a:r>
                    <a:rPr lang="en-US" altLang="tr-TR" dirty="0">
                      <a:solidFill>
                        <a:srgbClr val="000000"/>
                      </a:solidFill>
                      <a:latin typeface="TIMES" panose="02020603050405020304" pitchFamily="18" charset="0"/>
                    </a:rPr>
                    <a:t> of the software system being measured.</a:t>
                  </a:r>
                  <a:endParaRPr lang="en-US" altLang="tr-TR" dirty="0">
                    <a:solidFill>
                      <a:srgbClr val="000000"/>
                    </a:solidFill>
                    <a:latin typeface="Times New Roman" panose="02020603050405020304" pitchFamily="18" charset="0"/>
                  </a:endParaRPr>
                </a:p>
              </p:txBody>
            </p:sp>
            <p:sp>
              <p:nvSpPr>
                <p:cNvPr id="39955" name="Rectangle 19"/>
                <p:cNvSpPr>
                  <a:spLocks noChangeArrowheads="1"/>
                </p:cNvSpPr>
                <p:nvPr/>
              </p:nvSpPr>
              <p:spPr bwMode="auto">
                <a:xfrm>
                  <a:off x="646" y="672"/>
                  <a:ext cx="184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8" name="Group 22"/>
              <p:cNvGrpSpPr>
                <a:grpSpLocks/>
              </p:cNvGrpSpPr>
              <p:nvPr/>
            </p:nvGrpSpPr>
            <p:grpSpPr bwMode="auto">
              <a:xfrm>
                <a:off x="0" y="1344"/>
                <a:ext cx="646" cy="768"/>
                <a:chOff x="0" y="1344"/>
                <a:chExt cx="646" cy="768"/>
              </a:xfrm>
            </p:grpSpPr>
            <p:sp>
              <p:nvSpPr>
                <p:cNvPr id="39943" name="Rectangle 7"/>
                <p:cNvSpPr>
                  <a:spLocks noChangeArrowheads="1"/>
                </p:cNvSpPr>
                <p:nvPr/>
              </p:nvSpPr>
              <p:spPr bwMode="auto">
                <a:xfrm>
                  <a:off x="0" y="1344"/>
                  <a:ext cx="64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Internal Logical File (Files)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57" name="Rectangle 21"/>
                <p:cNvSpPr>
                  <a:spLocks noChangeArrowheads="1"/>
                </p:cNvSpPr>
                <p:nvPr/>
              </p:nvSpPr>
              <p:spPr bwMode="auto">
                <a:xfrm>
                  <a:off x="0" y="1344"/>
                  <a:ext cx="646"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0" name="Group 24"/>
              <p:cNvGrpSpPr>
                <a:grpSpLocks/>
              </p:cNvGrpSpPr>
              <p:nvPr/>
            </p:nvGrpSpPr>
            <p:grpSpPr bwMode="auto">
              <a:xfrm>
                <a:off x="646" y="1344"/>
                <a:ext cx="1842" cy="768"/>
                <a:chOff x="646" y="1344"/>
                <a:chExt cx="1842" cy="768"/>
              </a:xfrm>
            </p:grpSpPr>
            <p:sp>
              <p:nvSpPr>
                <p:cNvPr id="39944" name="Rectangle 8"/>
                <p:cNvSpPr>
                  <a:spLocks noChangeArrowheads="1"/>
                </p:cNvSpPr>
                <p:nvPr/>
              </p:nvSpPr>
              <p:spPr bwMode="auto">
                <a:xfrm>
                  <a:off x="646" y="1344"/>
                  <a:ext cx="1842"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each </a:t>
                  </a:r>
                  <a:r>
                    <a:rPr lang="en-US" altLang="tr-TR" u="sng" dirty="0">
                      <a:solidFill>
                        <a:srgbClr val="000000"/>
                      </a:solidFill>
                      <a:latin typeface="TIMES" panose="02020603050405020304" pitchFamily="18" charset="0"/>
                    </a:rPr>
                    <a:t>major logical group of user data or control information</a:t>
                  </a:r>
                  <a:r>
                    <a:rPr lang="en-US" altLang="tr-TR" dirty="0">
                      <a:solidFill>
                        <a:srgbClr val="000000"/>
                      </a:solidFill>
                      <a:latin typeface="TIMES" panose="02020603050405020304" pitchFamily="18" charset="0"/>
                    </a:rPr>
                    <a:t> in the software system </a:t>
                  </a:r>
                  <a:r>
                    <a:rPr lang="en-US" altLang="tr-TR" u="sng" dirty="0">
                      <a:solidFill>
                        <a:srgbClr val="000000"/>
                      </a:solidFill>
                      <a:latin typeface="TIMES" panose="02020603050405020304" pitchFamily="18" charset="0"/>
                    </a:rPr>
                    <a:t>as a logical internal file type</a:t>
                  </a:r>
                  <a:r>
                    <a:rPr lang="en-US" altLang="tr-TR" dirty="0">
                      <a:solidFill>
                        <a:srgbClr val="000000"/>
                      </a:solidFill>
                      <a:latin typeface="TIMES" panose="02020603050405020304" pitchFamily="18" charset="0"/>
                    </a:rPr>
                    <a:t>. Include each logical file (e.g., each logical group of data) that is generated, used, or maintained by the software system.</a:t>
                  </a:r>
                  <a:endParaRPr lang="en-US" altLang="tr-TR" dirty="0">
                    <a:solidFill>
                      <a:srgbClr val="000000"/>
                    </a:solidFill>
                    <a:latin typeface="Times New Roman" panose="02020603050405020304" pitchFamily="18" charset="0"/>
                  </a:endParaRPr>
                </a:p>
              </p:txBody>
            </p:sp>
            <p:sp>
              <p:nvSpPr>
                <p:cNvPr id="39959" name="Rectangle 23"/>
                <p:cNvSpPr>
                  <a:spLocks noChangeArrowheads="1"/>
                </p:cNvSpPr>
                <p:nvPr/>
              </p:nvSpPr>
              <p:spPr bwMode="auto">
                <a:xfrm>
                  <a:off x="646" y="1344"/>
                  <a:ext cx="184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2" name="Group 26"/>
              <p:cNvGrpSpPr>
                <a:grpSpLocks/>
              </p:cNvGrpSpPr>
              <p:nvPr/>
            </p:nvGrpSpPr>
            <p:grpSpPr bwMode="auto">
              <a:xfrm>
                <a:off x="0" y="2112"/>
                <a:ext cx="646" cy="768"/>
                <a:chOff x="0" y="2112"/>
                <a:chExt cx="646" cy="768"/>
              </a:xfrm>
            </p:grpSpPr>
            <p:sp>
              <p:nvSpPr>
                <p:cNvPr id="39945" name="Rectangle 9"/>
                <p:cNvSpPr>
                  <a:spLocks noChangeArrowheads="1"/>
                </p:cNvSpPr>
                <p:nvPr/>
              </p:nvSpPr>
              <p:spPr bwMode="auto">
                <a:xfrm>
                  <a:off x="0" y="2112"/>
                  <a:ext cx="64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Interface Files (Interfaces)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61" name="Rectangle 25"/>
                <p:cNvSpPr>
                  <a:spLocks noChangeArrowheads="1"/>
                </p:cNvSpPr>
                <p:nvPr/>
              </p:nvSpPr>
              <p:spPr bwMode="auto">
                <a:xfrm>
                  <a:off x="0" y="2112"/>
                  <a:ext cx="646"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4" name="Group 28"/>
              <p:cNvGrpSpPr>
                <a:grpSpLocks/>
              </p:cNvGrpSpPr>
              <p:nvPr/>
            </p:nvGrpSpPr>
            <p:grpSpPr bwMode="auto">
              <a:xfrm>
                <a:off x="646" y="2112"/>
                <a:ext cx="1842" cy="768"/>
                <a:chOff x="646" y="2112"/>
                <a:chExt cx="1842" cy="768"/>
              </a:xfrm>
            </p:grpSpPr>
            <p:sp>
              <p:nvSpPr>
                <p:cNvPr id="39946" name="Rectangle 10"/>
                <p:cNvSpPr>
                  <a:spLocks noChangeArrowheads="1"/>
                </p:cNvSpPr>
                <p:nvPr/>
              </p:nvSpPr>
              <p:spPr bwMode="auto">
                <a:xfrm>
                  <a:off x="646" y="2112"/>
                  <a:ext cx="1842"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u="sng">
                      <a:solidFill>
                        <a:srgbClr val="000000"/>
                      </a:solidFill>
                      <a:latin typeface="TIMES" panose="02020603050405020304" pitchFamily="18" charset="0"/>
                    </a:rPr>
                    <a:t>Files passed or shared between software systems</a:t>
                  </a:r>
                  <a:r>
                    <a:rPr lang="en-US" altLang="tr-TR">
                      <a:solidFill>
                        <a:srgbClr val="000000"/>
                      </a:solidFill>
                      <a:latin typeface="TIMES" panose="02020603050405020304" pitchFamily="18" charset="0"/>
                    </a:rPr>
                    <a:t> should be counted as external interface file types within each system.</a:t>
                  </a:r>
                  <a:endParaRPr lang="en-US" altLang="tr-TR">
                    <a:solidFill>
                      <a:srgbClr val="000000"/>
                    </a:solidFill>
                    <a:latin typeface="Times New Roman" panose="02020603050405020304" pitchFamily="18" charset="0"/>
                  </a:endParaRPr>
                </a:p>
              </p:txBody>
            </p:sp>
            <p:sp>
              <p:nvSpPr>
                <p:cNvPr id="39963" name="Rectangle 27"/>
                <p:cNvSpPr>
                  <a:spLocks noChangeArrowheads="1"/>
                </p:cNvSpPr>
                <p:nvPr/>
              </p:nvSpPr>
              <p:spPr bwMode="auto">
                <a:xfrm>
                  <a:off x="646" y="2112"/>
                  <a:ext cx="184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6" name="Group 30"/>
              <p:cNvGrpSpPr>
                <a:grpSpLocks/>
              </p:cNvGrpSpPr>
              <p:nvPr/>
            </p:nvGrpSpPr>
            <p:grpSpPr bwMode="auto">
              <a:xfrm>
                <a:off x="0" y="2880"/>
                <a:ext cx="646" cy="672"/>
                <a:chOff x="0" y="2880"/>
                <a:chExt cx="646" cy="672"/>
              </a:xfrm>
            </p:grpSpPr>
            <p:sp>
              <p:nvSpPr>
                <p:cNvPr id="39947" name="Rectangle 11"/>
                <p:cNvSpPr>
                  <a:spLocks noChangeArrowheads="1"/>
                </p:cNvSpPr>
                <p:nvPr/>
              </p:nvSpPr>
              <p:spPr bwMode="auto">
                <a:xfrm>
                  <a:off x="0" y="2880"/>
                  <a:ext cx="64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Inquiry (Queries)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65" name="Rectangle 29"/>
                <p:cNvSpPr>
                  <a:spLocks noChangeArrowheads="1"/>
                </p:cNvSpPr>
                <p:nvPr/>
              </p:nvSpPr>
              <p:spPr bwMode="auto">
                <a:xfrm>
                  <a:off x="0" y="2880"/>
                  <a:ext cx="64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8" name="Group 32"/>
              <p:cNvGrpSpPr>
                <a:grpSpLocks/>
              </p:cNvGrpSpPr>
              <p:nvPr/>
            </p:nvGrpSpPr>
            <p:grpSpPr bwMode="auto">
              <a:xfrm>
                <a:off x="646" y="2880"/>
                <a:ext cx="1842" cy="672"/>
                <a:chOff x="646" y="2880"/>
                <a:chExt cx="1842" cy="672"/>
              </a:xfrm>
            </p:grpSpPr>
            <p:sp>
              <p:nvSpPr>
                <p:cNvPr id="39948" name="Rectangle 12"/>
                <p:cNvSpPr>
                  <a:spLocks noChangeArrowheads="1"/>
                </p:cNvSpPr>
                <p:nvPr/>
              </p:nvSpPr>
              <p:spPr bwMode="auto">
                <a:xfrm>
                  <a:off x="646" y="2880"/>
                  <a:ext cx="184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a:t>
                  </a:r>
                  <a:r>
                    <a:rPr lang="en-US" altLang="tr-TR" u="sng" dirty="0">
                      <a:solidFill>
                        <a:srgbClr val="000000"/>
                      </a:solidFill>
                      <a:latin typeface="TIMES" panose="02020603050405020304" pitchFamily="18" charset="0"/>
                    </a:rPr>
                    <a:t>each unique input-output combination</a:t>
                  </a:r>
                  <a:r>
                    <a:rPr lang="en-US" altLang="tr-TR" dirty="0">
                      <a:solidFill>
                        <a:srgbClr val="000000"/>
                      </a:solidFill>
                      <a:latin typeface="TIMES" panose="02020603050405020304" pitchFamily="18" charset="0"/>
                    </a:rPr>
                    <a:t>, where an input causes and generates an immediate output, as an external inquiry type.</a:t>
                  </a:r>
                </a:p>
                <a:p>
                  <a:pPr eaLnBrk="0" fontAlgn="base" hangingPunct="0">
                    <a:spcBef>
                      <a:spcPct val="0"/>
                    </a:spcBef>
                    <a:spcAft>
                      <a:spcPct val="0"/>
                    </a:spcAft>
                    <a:defRPr/>
                  </a:pPr>
                  <a:endParaRPr lang="en-US" altLang="tr-TR" dirty="0">
                    <a:solidFill>
                      <a:srgbClr val="000000"/>
                    </a:solidFill>
                    <a:latin typeface="Times New Roman" panose="02020603050405020304" pitchFamily="18" charset="0"/>
                  </a:endParaRPr>
                </a:p>
              </p:txBody>
            </p:sp>
            <p:sp>
              <p:nvSpPr>
                <p:cNvPr id="39967" name="Rectangle 31"/>
                <p:cNvSpPr>
                  <a:spLocks noChangeArrowheads="1"/>
                </p:cNvSpPr>
                <p:nvPr/>
              </p:nvSpPr>
              <p:spPr bwMode="auto">
                <a:xfrm>
                  <a:off x="646" y="2880"/>
                  <a:ext cx="184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sp>
          <p:nvSpPr>
            <p:cNvPr id="39970" name="Rectangle 34"/>
            <p:cNvSpPr>
              <a:spLocks noChangeArrowheads="1"/>
            </p:cNvSpPr>
            <p:nvPr/>
          </p:nvSpPr>
          <p:spPr bwMode="auto">
            <a:xfrm>
              <a:off x="-2" y="-2"/>
              <a:ext cx="2492" cy="3556"/>
            </a:xfrm>
            <a:prstGeom prst="rect">
              <a:avLst/>
            </a:prstGeom>
            <a:noFill/>
            <a:ln w="793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sp>
        <p:nvSpPr>
          <p:cNvPr id="39972" name="Text Box 36"/>
          <p:cNvSpPr txBox="1">
            <a:spLocks noChangeArrowheads="1"/>
          </p:cNvSpPr>
          <p:nvPr/>
        </p:nvSpPr>
        <p:spPr bwMode="auto">
          <a:xfrm>
            <a:off x="2286000" y="6400800"/>
            <a:ext cx="784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altLang="tr-TR" sz="1600">
                <a:solidFill>
                  <a:srgbClr val="000000"/>
                </a:solidFill>
                <a:latin typeface="Times New Roman" panose="02020603050405020304" pitchFamily="18" charset="0"/>
              </a:rPr>
              <a:t>From Cocomo II User Manual via software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74</a:t>
            </a:fld>
            <a:endParaRPr lang="en-US" altLang="tr-TR"/>
          </a:p>
        </p:txBody>
      </p:sp>
    </p:spTree>
    <p:extLst>
      <p:ext uri="{BB962C8B-B14F-4D97-AF65-F5344CB8AC3E}">
        <p14:creationId xmlns:p14="http://schemas.microsoft.com/office/powerpoint/2010/main" val="1103625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14" y="0"/>
            <a:ext cx="57292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3"/>
          <p:cNvSpPr txBox="1">
            <a:spLocks noChangeArrowheads="1"/>
          </p:cNvSpPr>
          <p:nvPr/>
        </p:nvSpPr>
        <p:spPr bwMode="auto">
          <a:xfrm>
            <a:off x="2438401" y="228601"/>
            <a:ext cx="22256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So let’s go back into this screen and add some entries in the grid. </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Notice, there are some kind of subtotals per line, but the Equivalent SLOC = 0.</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Let’s change the Language and see what happens.</a:t>
            </a:r>
          </a:p>
        </p:txBody>
      </p:sp>
      <p:sp>
        <p:nvSpPr>
          <p:cNvPr id="41988" name="Freeform 4"/>
          <p:cNvSpPr>
            <a:spLocks/>
          </p:cNvSpPr>
          <p:nvPr/>
        </p:nvSpPr>
        <p:spPr bwMode="auto">
          <a:xfrm>
            <a:off x="4156076" y="2409826"/>
            <a:ext cx="5292725" cy="976313"/>
          </a:xfrm>
          <a:custGeom>
            <a:avLst/>
            <a:gdLst>
              <a:gd name="T0" fmla="*/ 0 w 3334"/>
              <a:gd name="T1" fmla="*/ 615 h 615"/>
              <a:gd name="T2" fmla="*/ 607 w 3334"/>
              <a:gd name="T3" fmla="*/ 39 h 615"/>
              <a:gd name="T4" fmla="*/ 2981 w 3334"/>
              <a:gd name="T5" fmla="*/ 0 h 615"/>
              <a:gd name="T6" fmla="*/ 3334 w 3334"/>
              <a:gd name="T7" fmla="*/ 498 h 615"/>
            </a:gdLst>
            <a:ahLst/>
            <a:cxnLst>
              <a:cxn ang="0">
                <a:pos x="T0" y="T1"/>
              </a:cxn>
              <a:cxn ang="0">
                <a:pos x="T2" y="T3"/>
              </a:cxn>
              <a:cxn ang="0">
                <a:pos x="T4" y="T5"/>
              </a:cxn>
              <a:cxn ang="0">
                <a:pos x="T6" y="T7"/>
              </a:cxn>
            </a:cxnLst>
            <a:rect l="0" t="0" r="r" b="b"/>
            <a:pathLst>
              <a:path w="3334" h="615">
                <a:moveTo>
                  <a:pt x="0" y="615"/>
                </a:moveTo>
                <a:lnTo>
                  <a:pt x="607" y="39"/>
                </a:lnTo>
                <a:lnTo>
                  <a:pt x="2981" y="0"/>
                </a:lnTo>
                <a:lnTo>
                  <a:pt x="3334" y="498"/>
                </a:ln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41989" name="Freeform 5"/>
          <p:cNvSpPr>
            <a:spLocks/>
          </p:cNvSpPr>
          <p:nvPr/>
        </p:nvSpPr>
        <p:spPr bwMode="auto">
          <a:xfrm>
            <a:off x="3962400" y="4495801"/>
            <a:ext cx="5543550" cy="1558925"/>
          </a:xfrm>
          <a:custGeom>
            <a:avLst/>
            <a:gdLst>
              <a:gd name="T0" fmla="*/ 0 w 3492"/>
              <a:gd name="T1" fmla="*/ 0 h 982"/>
              <a:gd name="T2" fmla="*/ 885 w 3492"/>
              <a:gd name="T3" fmla="*/ 507 h 982"/>
              <a:gd name="T4" fmla="*/ 877 w 3492"/>
              <a:gd name="T5" fmla="*/ 982 h 982"/>
              <a:gd name="T6" fmla="*/ 3492 w 3492"/>
              <a:gd name="T7" fmla="*/ 924 h 982"/>
            </a:gdLst>
            <a:ahLst/>
            <a:cxnLst>
              <a:cxn ang="0">
                <a:pos x="T0" y="T1"/>
              </a:cxn>
              <a:cxn ang="0">
                <a:pos x="T2" y="T3"/>
              </a:cxn>
              <a:cxn ang="0">
                <a:pos x="T4" y="T5"/>
              </a:cxn>
              <a:cxn ang="0">
                <a:pos x="T6" y="T7"/>
              </a:cxn>
            </a:cxnLst>
            <a:rect l="0" t="0" r="r" b="b"/>
            <a:pathLst>
              <a:path w="3492" h="982">
                <a:moveTo>
                  <a:pt x="0" y="0"/>
                </a:moveTo>
                <a:lnTo>
                  <a:pt x="885" y="507"/>
                </a:lnTo>
                <a:lnTo>
                  <a:pt x="877" y="982"/>
                </a:lnTo>
                <a:lnTo>
                  <a:pt x="3492" y="924"/>
                </a:ln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75</a:t>
            </a:fld>
            <a:endParaRPr lang="en-US" altLang="tr-TR"/>
          </a:p>
        </p:txBody>
      </p:sp>
    </p:spTree>
    <p:extLst>
      <p:ext uri="{BB962C8B-B14F-4D97-AF65-F5344CB8AC3E}">
        <p14:creationId xmlns:p14="http://schemas.microsoft.com/office/powerpoint/2010/main" val="30337823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57292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ext Box 3"/>
          <p:cNvSpPr txBox="1">
            <a:spLocks noChangeArrowheads="1"/>
          </p:cNvSpPr>
          <p:nvPr/>
        </p:nvSpPr>
        <p:spPr bwMode="auto">
          <a:xfrm>
            <a:off x="2438401" y="228601"/>
            <a:ext cx="22256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By changing the language to C++, we now have an Equivalent Total in SLOC.</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Also, we can see a value next to the Change Multiplier button.</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Let’s change the language to Machine Code! </a:t>
            </a:r>
            <a:r>
              <a:rPr lang="en-US" altLang="tr-TR" sz="2400" dirty="0">
                <a:solidFill>
                  <a:srgbClr val="000000"/>
                </a:solidFill>
                <a:latin typeface="Times New Roman" panose="02020603050405020304" pitchFamily="18" charset="0"/>
                <a:sym typeface="Wingdings" panose="05000000000000000000" pitchFamily="2" charset="2"/>
              </a:rPr>
              <a:t></a:t>
            </a:r>
            <a:endParaRPr lang="en-US" altLang="tr-TR" sz="2400" dirty="0">
              <a:solidFill>
                <a:srgbClr val="000000"/>
              </a:solidFill>
              <a:latin typeface="Times New Roman" panose="02020603050405020304" pitchFamily="18" charset="0"/>
            </a:endParaRPr>
          </a:p>
        </p:txBody>
      </p:sp>
      <p:sp>
        <p:nvSpPr>
          <p:cNvPr id="43012" name="Oval 4"/>
          <p:cNvSpPr>
            <a:spLocks noChangeArrowheads="1"/>
          </p:cNvSpPr>
          <p:nvPr/>
        </p:nvSpPr>
        <p:spPr bwMode="auto">
          <a:xfrm>
            <a:off x="8839200" y="57150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43013" name="Oval 5"/>
          <p:cNvSpPr>
            <a:spLocks noChangeArrowheads="1"/>
          </p:cNvSpPr>
          <p:nvPr/>
        </p:nvSpPr>
        <p:spPr bwMode="auto">
          <a:xfrm>
            <a:off x="9144000" y="18288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76</a:t>
            </a:fld>
            <a:endParaRPr lang="en-US" altLang="tr-TR"/>
          </a:p>
        </p:txBody>
      </p:sp>
    </p:spTree>
    <p:extLst>
      <p:ext uri="{BB962C8B-B14F-4D97-AF65-F5344CB8AC3E}">
        <p14:creationId xmlns:p14="http://schemas.microsoft.com/office/powerpoint/2010/main" val="27460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57292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Text Box 3"/>
          <p:cNvSpPr txBox="1">
            <a:spLocks noChangeArrowheads="1"/>
          </p:cNvSpPr>
          <p:nvPr/>
        </p:nvSpPr>
        <p:spPr bwMode="auto">
          <a:xfrm>
            <a:off x="2438401" y="228601"/>
            <a:ext cx="222567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Quite a difference jumping from 10,653 SLOC to 128,640 SLOC.</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Note the multiplier changed from 53 to 640. </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Change the language once more to 5’th Generation.</a:t>
            </a:r>
          </a:p>
        </p:txBody>
      </p:sp>
      <p:sp>
        <p:nvSpPr>
          <p:cNvPr id="44036" name="Oval 4"/>
          <p:cNvSpPr>
            <a:spLocks noChangeArrowheads="1"/>
          </p:cNvSpPr>
          <p:nvPr/>
        </p:nvSpPr>
        <p:spPr bwMode="auto">
          <a:xfrm>
            <a:off x="8686800" y="57150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44037" name="Oval 5"/>
          <p:cNvSpPr>
            <a:spLocks noChangeArrowheads="1"/>
          </p:cNvSpPr>
          <p:nvPr/>
        </p:nvSpPr>
        <p:spPr bwMode="auto">
          <a:xfrm>
            <a:off x="9144000" y="18288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77</a:t>
            </a:fld>
            <a:endParaRPr lang="en-US" altLang="tr-TR"/>
          </a:p>
        </p:txBody>
      </p:sp>
    </p:spTree>
    <p:extLst>
      <p:ext uri="{BB962C8B-B14F-4D97-AF65-F5344CB8AC3E}">
        <p14:creationId xmlns:p14="http://schemas.microsoft.com/office/powerpoint/2010/main" val="1686502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5727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 Box 3"/>
          <p:cNvSpPr txBox="1">
            <a:spLocks noChangeArrowheads="1"/>
          </p:cNvSpPr>
          <p:nvPr/>
        </p:nvSpPr>
        <p:spPr bwMode="auto">
          <a:xfrm>
            <a:off x="1981201" y="228601"/>
            <a:ext cx="26828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So using a 5’th generation level language would cut our code base by a factor of 285 times according to </a:t>
            </a:r>
            <a:r>
              <a:rPr lang="en-US" altLang="tr-TR" sz="2400" dirty="0" err="1">
                <a:solidFill>
                  <a:srgbClr val="000000"/>
                </a:solidFill>
                <a:latin typeface="Times New Roman" panose="02020603050405020304" pitchFamily="18" charset="0"/>
              </a:rPr>
              <a:t>Cocomo</a:t>
            </a:r>
            <a:r>
              <a:rPr lang="en-US" altLang="tr-TR" sz="2400" dirty="0">
                <a:solidFill>
                  <a:srgbClr val="000000"/>
                </a:solidFill>
                <a:latin typeface="Times New Roman" panose="02020603050405020304" pitchFamily="18" charset="0"/>
              </a:rPr>
              <a:t> II’s default estimation (not calibrated for your environment, not taking into account other factors).</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Change the language to C++ and change REVL to 20%…</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78</a:t>
            </a:fld>
            <a:endParaRPr lang="en-US" altLang="tr-TR"/>
          </a:p>
        </p:txBody>
      </p:sp>
    </p:spTree>
    <p:extLst>
      <p:ext uri="{BB962C8B-B14F-4D97-AF65-F5344CB8AC3E}">
        <p14:creationId xmlns:p14="http://schemas.microsoft.com/office/powerpoint/2010/main" val="1780577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Text Box 1027"/>
          <p:cNvSpPr txBox="1">
            <a:spLocks noChangeArrowheads="1"/>
          </p:cNvSpPr>
          <p:nvPr/>
        </p:nvSpPr>
        <p:spPr bwMode="auto">
          <a:xfrm>
            <a:off x="2362200" y="3657600"/>
            <a:ext cx="7086600" cy="30416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dirty="0">
                <a:solidFill>
                  <a:srgbClr val="000000"/>
                </a:solidFill>
                <a:latin typeface="Times New Roman" panose="02020603050405020304" pitchFamily="18" charset="0"/>
              </a:rPr>
              <a:t>So now Module2 has F:12783 or, in other words, it’s based on Function points (the F:) and it has an equivalent 12,783 lines of code (10,653 + 20% for volatility</a:t>
            </a:r>
            <a:r>
              <a:rPr lang="tr-TR" altLang="tr-TR" sz="2400" dirty="0">
                <a:solidFill>
                  <a:srgbClr val="000000"/>
                </a:solidFill>
                <a:latin typeface="Times New Roman" panose="02020603050405020304" pitchFamily="18" charset="0"/>
              </a:rPr>
              <a:t> </a:t>
            </a:r>
            <a:r>
              <a:rPr lang="tr-TR" altLang="tr-TR" sz="2400" dirty="0" err="1">
                <a:solidFill>
                  <a:srgbClr val="000000"/>
                </a:solidFill>
                <a:latin typeface="Times New Roman" panose="02020603050405020304" pitchFamily="18" charset="0"/>
              </a:rPr>
              <a:t>or</a:t>
            </a:r>
            <a:r>
              <a:rPr lang="tr-TR" altLang="tr-TR" sz="2400" dirty="0">
                <a:solidFill>
                  <a:srgbClr val="000000"/>
                </a:solidFill>
                <a:latin typeface="Times New Roman" panose="02020603050405020304" pitchFamily="18" charset="0"/>
              </a:rPr>
              <a:t> </a:t>
            </a:r>
            <a:r>
              <a:rPr lang="en-US" altLang="tr-TR" sz="2400" dirty="0">
                <a:solidFill>
                  <a:srgbClr val="000000"/>
                </a:solidFill>
                <a:latin typeface="Times New Roman" panose="02020603050405020304" pitchFamily="18" charset="0"/>
              </a:rPr>
              <a:t>unpredictability).</a:t>
            </a:r>
          </a:p>
          <a:p>
            <a:pPr fontAlgn="base">
              <a:spcBef>
                <a:spcPct val="50000"/>
              </a:spcBef>
              <a:spcAft>
                <a:spcPct val="0"/>
              </a:spcAft>
              <a:defRPr/>
            </a:pPr>
            <a:r>
              <a:rPr lang="en-US" altLang="tr-TR" sz="2400" dirty="0">
                <a:solidFill>
                  <a:srgbClr val="000000"/>
                </a:solidFill>
                <a:latin typeface="Times New Roman" panose="02020603050405020304" pitchFamily="18" charset="0"/>
              </a:rPr>
              <a:t>So how did the 12,783 (or even the 10,653) get </a:t>
            </a:r>
            <a:r>
              <a:rPr lang="en-US" altLang="tr-TR" sz="2400" dirty="0" err="1">
                <a:solidFill>
                  <a:srgbClr val="000000"/>
                </a:solidFill>
                <a:latin typeface="Times New Roman" panose="02020603050405020304" pitchFamily="18" charset="0"/>
              </a:rPr>
              <a:t>calc’d</a:t>
            </a:r>
            <a:r>
              <a:rPr lang="en-US" altLang="tr-TR" sz="2400" dirty="0">
                <a:solidFill>
                  <a:srgbClr val="000000"/>
                </a:solidFill>
                <a:latin typeface="Times New Roman" panose="02020603050405020304" pitchFamily="18" charset="0"/>
              </a:rPr>
              <a:t>?</a:t>
            </a:r>
          </a:p>
          <a:p>
            <a:pPr fontAlgn="base">
              <a:spcBef>
                <a:spcPct val="50000"/>
              </a:spcBef>
              <a:spcAft>
                <a:spcPct val="0"/>
              </a:spcAft>
              <a:defRPr/>
            </a:pPr>
            <a:r>
              <a:rPr lang="en-US" altLang="tr-TR" sz="2400" dirty="0">
                <a:solidFill>
                  <a:srgbClr val="000000"/>
                </a:solidFill>
                <a:latin typeface="Times New Roman" panose="02020603050405020304" pitchFamily="18" charset="0"/>
              </a:rPr>
              <a:t>Part 1 of the answer is to click on </a:t>
            </a:r>
            <a:r>
              <a:rPr lang="en-US" altLang="tr-TR" sz="2400" dirty="0">
                <a:solidFill>
                  <a:srgbClr val="000000"/>
                </a:solidFill>
                <a:highlight>
                  <a:srgbClr val="FFFF00"/>
                </a:highlight>
                <a:latin typeface="Times New Roman" panose="02020603050405020304" pitchFamily="18" charset="0"/>
              </a:rPr>
              <a:t>Parameters</a:t>
            </a:r>
            <a:r>
              <a:rPr lang="en-US" altLang="tr-TR" sz="2400" dirty="0">
                <a:solidFill>
                  <a:srgbClr val="000000"/>
                </a:solidFill>
                <a:latin typeface="Times New Roman" panose="02020603050405020304" pitchFamily="18" charset="0"/>
                <a:sym typeface="Wingdings" panose="05000000000000000000" pitchFamily="2" charset="2"/>
              </a:rPr>
              <a:t> Function Points. You will see the following screen…</a:t>
            </a:r>
            <a:endParaRPr lang="en-US" altLang="tr-TR" sz="2400" dirty="0">
              <a:solidFill>
                <a:srgbClr val="000000"/>
              </a:solidFill>
              <a:latin typeface="Times New Roman" panose="02020603050405020304" pitchFamily="18" charset="0"/>
            </a:endParaRPr>
          </a:p>
        </p:txBody>
      </p:sp>
      <p:sp>
        <p:nvSpPr>
          <p:cNvPr id="46084" name="Line 1028"/>
          <p:cNvSpPr>
            <a:spLocks noChangeShapeType="1"/>
          </p:cNvSpPr>
          <p:nvPr/>
        </p:nvSpPr>
        <p:spPr bwMode="auto">
          <a:xfrm flipH="1" flipV="1">
            <a:off x="3505200" y="3124200"/>
            <a:ext cx="2286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79</a:t>
            </a:fld>
            <a:endParaRPr lang="en-US" altLang="tr-TR"/>
          </a:p>
        </p:txBody>
      </p:sp>
    </p:spTree>
    <p:extLst>
      <p:ext uri="{BB962C8B-B14F-4D97-AF65-F5344CB8AC3E}">
        <p14:creationId xmlns:p14="http://schemas.microsoft.com/office/powerpoint/2010/main" val="62984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dirty="0"/>
              <a:t>Estimation accuracy</a:t>
            </a:r>
            <a:r>
              <a:rPr lang="tr-TR" dirty="0"/>
              <a:t> (Size of </a:t>
            </a:r>
            <a:r>
              <a:rPr lang="tr-TR" dirty="0" err="1"/>
              <a:t>System</a:t>
            </a:r>
            <a:r>
              <a:rPr lang="tr-TR" dirty="0"/>
              <a:t>?)</a:t>
            </a:r>
            <a:endParaRPr lang="en-GB" dirty="0"/>
          </a:p>
        </p:txBody>
      </p:sp>
      <p:sp>
        <p:nvSpPr>
          <p:cNvPr id="101379" name="Rectangle 3"/>
          <p:cNvSpPr>
            <a:spLocks noGrp="1" noChangeArrowheads="1"/>
          </p:cNvSpPr>
          <p:nvPr>
            <p:ph type="body" idx="1"/>
          </p:nvPr>
        </p:nvSpPr>
        <p:spPr/>
        <p:txBody>
          <a:bodyPr/>
          <a:lstStyle/>
          <a:p>
            <a:pPr algn="just">
              <a:lnSpc>
                <a:spcPct val="90000"/>
              </a:lnSpc>
            </a:pPr>
            <a:r>
              <a:rPr lang="en-GB" dirty="0"/>
              <a:t>The </a:t>
            </a:r>
            <a:r>
              <a:rPr lang="en-GB" b="1" dirty="0">
                <a:solidFill>
                  <a:srgbClr val="FF0000"/>
                </a:solidFill>
              </a:rPr>
              <a:t>size of a system </a:t>
            </a:r>
            <a:r>
              <a:rPr lang="en-GB" dirty="0"/>
              <a:t>can only be </a:t>
            </a:r>
            <a:r>
              <a:rPr lang="en-GB" b="1" dirty="0">
                <a:solidFill>
                  <a:srgbClr val="FF0000"/>
                </a:solidFill>
              </a:rPr>
              <a:t>known</a:t>
            </a:r>
            <a:r>
              <a:rPr lang="en-GB" dirty="0"/>
              <a:t> accurately when it is </a:t>
            </a:r>
            <a:r>
              <a:rPr lang="en-GB" b="1" dirty="0">
                <a:solidFill>
                  <a:srgbClr val="FF0000"/>
                </a:solidFill>
              </a:rPr>
              <a:t>finished</a:t>
            </a:r>
            <a:r>
              <a:rPr lang="en-GB" dirty="0"/>
              <a:t>.</a:t>
            </a:r>
          </a:p>
          <a:p>
            <a:pPr algn="just">
              <a:lnSpc>
                <a:spcPct val="90000"/>
              </a:lnSpc>
            </a:pPr>
            <a:r>
              <a:rPr lang="en-GB" b="1" u="sng" dirty="0">
                <a:solidFill>
                  <a:srgbClr val="FF0000"/>
                </a:solidFill>
              </a:rPr>
              <a:t>Several factors influence</a:t>
            </a:r>
            <a:r>
              <a:rPr lang="en-GB" b="1" dirty="0">
                <a:solidFill>
                  <a:srgbClr val="FF0000"/>
                </a:solidFill>
              </a:rPr>
              <a:t> </a:t>
            </a:r>
            <a:r>
              <a:rPr lang="en-GB" dirty="0"/>
              <a:t>the final size</a:t>
            </a:r>
            <a:r>
              <a:rPr lang="tr-TR" dirty="0"/>
              <a:t>:</a:t>
            </a:r>
            <a:endParaRPr lang="en-GB" dirty="0"/>
          </a:p>
          <a:p>
            <a:pPr lvl="1" algn="just">
              <a:lnSpc>
                <a:spcPct val="90000"/>
              </a:lnSpc>
            </a:pPr>
            <a:r>
              <a:rPr lang="en-GB" dirty="0"/>
              <a:t>Use of components;</a:t>
            </a:r>
          </a:p>
          <a:p>
            <a:pPr lvl="1" algn="just">
              <a:lnSpc>
                <a:spcPct val="90000"/>
              </a:lnSpc>
            </a:pPr>
            <a:r>
              <a:rPr lang="en-GB" dirty="0"/>
              <a:t>Programming language;</a:t>
            </a:r>
          </a:p>
          <a:p>
            <a:pPr lvl="1" algn="just">
              <a:lnSpc>
                <a:spcPct val="90000"/>
              </a:lnSpc>
            </a:pPr>
            <a:r>
              <a:rPr lang="en-GB" dirty="0"/>
              <a:t>Distribution of system.</a:t>
            </a:r>
          </a:p>
          <a:p>
            <a:pPr algn="just">
              <a:lnSpc>
                <a:spcPct val="90000"/>
              </a:lnSpc>
            </a:pPr>
            <a:r>
              <a:rPr lang="en-GB" b="1" u="sng" dirty="0">
                <a:solidFill>
                  <a:srgbClr val="FF0000"/>
                </a:solidFill>
              </a:rPr>
              <a:t>As the development </a:t>
            </a:r>
            <a:r>
              <a:rPr lang="en-GB" dirty="0"/>
              <a:t>process </a:t>
            </a:r>
            <a:r>
              <a:rPr lang="en-GB" b="1" u="sng" dirty="0">
                <a:solidFill>
                  <a:srgbClr val="FF0000"/>
                </a:solidFill>
              </a:rPr>
              <a:t>progresses</a:t>
            </a:r>
            <a:r>
              <a:rPr lang="en-GB" dirty="0"/>
              <a:t> then the </a:t>
            </a:r>
            <a:r>
              <a:rPr lang="en-GB" b="1" u="sng" dirty="0"/>
              <a:t>size estimate</a:t>
            </a:r>
            <a:r>
              <a:rPr lang="en-GB" dirty="0"/>
              <a:t> becomes </a:t>
            </a:r>
            <a:r>
              <a:rPr lang="en-GB" b="1" dirty="0">
                <a:solidFill>
                  <a:schemeClr val="accent6"/>
                </a:solidFill>
              </a:rPr>
              <a:t>more accurate</a:t>
            </a:r>
            <a:r>
              <a:rPr lang="en-GB" dirty="0"/>
              <a:t>.</a:t>
            </a:r>
          </a:p>
          <a:p>
            <a:pPr algn="just">
              <a:lnSpc>
                <a:spcPct val="90000"/>
              </a:lnSpc>
            </a:pPr>
            <a:r>
              <a:rPr lang="en-GB" dirty="0"/>
              <a:t>The estimates of the factors contributing to B and M are subjective and vary according to the judgment of the estimator.</a:t>
            </a:r>
          </a:p>
        </p:txBody>
      </p:sp>
      <p:sp>
        <p:nvSpPr>
          <p:cNvPr id="2" name="Slide Number Placeholder 1"/>
          <p:cNvSpPr>
            <a:spLocks noGrp="1"/>
          </p:cNvSpPr>
          <p:nvPr>
            <p:ph type="sldNum" sz="quarter" idx="12"/>
          </p:nvPr>
        </p:nvSpPr>
        <p:spPr/>
        <p:txBody>
          <a:bodyPr/>
          <a:lstStyle/>
          <a:p>
            <a:fld id="{0D150273-F455-7D4F-8782-207C52466607}" type="slidenum">
              <a:rPr lang="en-US" smtClean="0"/>
              <a:pPr/>
              <a:t>8</a:t>
            </a:fld>
            <a:endParaRPr lang="en-US"/>
          </a:p>
        </p:txBody>
      </p:sp>
    </p:spTree>
    <p:extLst>
      <p:ext uri="{BB962C8B-B14F-4D97-AF65-F5344CB8AC3E}">
        <p14:creationId xmlns:p14="http://schemas.microsoft.com/office/powerpoint/2010/main" val="1634347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
            <a:ext cx="5638800" cy="486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ext Box 3"/>
          <p:cNvSpPr txBox="1">
            <a:spLocks noChangeArrowheads="1"/>
          </p:cNvSpPr>
          <p:nvPr/>
        </p:nvSpPr>
        <p:spPr bwMode="auto">
          <a:xfrm>
            <a:off x="2514600" y="4343401"/>
            <a:ext cx="7086600" cy="19462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dirty="0">
                <a:solidFill>
                  <a:srgbClr val="000000"/>
                </a:solidFill>
                <a:latin typeface="Times New Roman" panose="02020603050405020304" pitchFamily="18" charset="0"/>
              </a:rPr>
              <a:t>These are the default values used as weighting factors against the entries you put in. So if you entered 2,3,4 when enter in Function Point information for the first row, the end result would be 2*7 + 3*10 + 4*15. This is then multiplied by The Multiplier…</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80</a:t>
            </a:fld>
            <a:endParaRPr lang="en-US" altLang="tr-TR"/>
          </a:p>
        </p:txBody>
      </p:sp>
    </p:spTree>
    <p:extLst>
      <p:ext uri="{BB962C8B-B14F-4D97-AF65-F5344CB8AC3E}">
        <p14:creationId xmlns:p14="http://schemas.microsoft.com/office/powerpoint/2010/main" val="21433141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7" name="Object 3"/>
          <p:cNvGraphicFramePr>
            <a:graphicFrameLocks noChangeAspect="1"/>
          </p:cNvGraphicFramePr>
          <p:nvPr/>
        </p:nvGraphicFramePr>
        <p:xfrm>
          <a:off x="2514601" y="1066800"/>
          <a:ext cx="2716213" cy="5486400"/>
        </p:xfrm>
        <a:graphic>
          <a:graphicData uri="http://schemas.openxmlformats.org/presentationml/2006/ole">
            <mc:AlternateContent xmlns:mc="http://schemas.openxmlformats.org/markup-compatibility/2006">
              <mc:Choice xmlns:v="urn:schemas-microsoft-com:vml" Requires="v">
                <p:oleObj spid="_x0000_s1098" name="Worksheet" r:id="rId3" imgW="1857756" imgH="4219956" progId="Excel.Sheet.8">
                  <p:embed/>
                </p:oleObj>
              </mc:Choice>
              <mc:Fallback>
                <p:oleObj name="Worksheet" r:id="rId3" imgW="1857756" imgH="4219956" progId="Excel.Sheet.8">
                  <p:embed/>
                  <p:pic>
                    <p:nvPicPr>
                      <p:cNvPr id="471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066800"/>
                        <a:ext cx="27162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6553200" y="1066800"/>
          <a:ext cx="2813050" cy="5410200"/>
        </p:xfrm>
        <a:graphic>
          <a:graphicData uri="http://schemas.openxmlformats.org/presentationml/2006/ole">
            <mc:AlternateContent xmlns:mc="http://schemas.openxmlformats.org/markup-compatibility/2006">
              <mc:Choice xmlns:v="urn:schemas-microsoft-com:vml" Requires="v">
                <p:oleObj spid="_x0000_s1099" name="Worksheet" r:id="rId5" imgW="1857756" imgH="3572256" progId="Excel.Sheet.8">
                  <p:embed/>
                </p:oleObj>
              </mc:Choice>
              <mc:Fallback>
                <p:oleObj name="Worksheet" r:id="rId5" imgW="1857756" imgH="3572256" progId="Excel.Sheet.8">
                  <p:embed/>
                  <p:pic>
                    <p:nvPicPr>
                      <p:cNvPr id="4710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066800"/>
                        <a:ext cx="28130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9" name="Text Box 5"/>
          <p:cNvSpPr txBox="1">
            <a:spLocks noChangeArrowheads="1"/>
          </p:cNvSpPr>
          <p:nvPr/>
        </p:nvSpPr>
        <p:spPr bwMode="auto">
          <a:xfrm>
            <a:off x="2590800" y="228600"/>
            <a:ext cx="742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3600">
                <a:solidFill>
                  <a:srgbClr val="000000"/>
                </a:solidFill>
                <a:latin typeface="Times New Roman" panose="02020603050405020304" pitchFamily="18" charset="0"/>
              </a:rPr>
              <a:t>Default Multiplier values per Language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81</a:t>
            </a:fld>
            <a:endParaRPr lang="en-US" altLang="tr-TR"/>
          </a:p>
        </p:txBody>
      </p:sp>
    </p:spTree>
    <p:extLst>
      <p:ext uri="{BB962C8B-B14F-4D97-AF65-F5344CB8AC3E}">
        <p14:creationId xmlns:p14="http://schemas.microsoft.com/office/powerpoint/2010/main" val="1820352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Text Box 3"/>
          <p:cNvSpPr txBox="1">
            <a:spLocks noChangeArrowheads="1"/>
          </p:cNvSpPr>
          <p:nvPr/>
        </p:nvSpPr>
        <p:spPr bwMode="auto">
          <a:xfrm>
            <a:off x="1905000" y="3505201"/>
            <a:ext cx="8077200" cy="46166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So let’s see what part of the calculation we just affected…</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82</a:t>
            </a:fld>
            <a:endParaRPr lang="en-US" altLang="tr-TR"/>
          </a:p>
        </p:txBody>
      </p:sp>
    </p:spTree>
    <p:extLst>
      <p:ext uri="{BB962C8B-B14F-4D97-AF65-F5344CB8AC3E}">
        <p14:creationId xmlns:p14="http://schemas.microsoft.com/office/powerpoint/2010/main" val="15869542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53251"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53252"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3253"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3255" name="Text Box 7"/>
          <p:cNvSpPr txBox="1">
            <a:spLocks noChangeArrowheads="1"/>
          </p:cNvSpPr>
          <p:nvPr/>
        </p:nvSpPr>
        <p:spPr bwMode="auto">
          <a:xfrm>
            <a:off x="1981200" y="5105400"/>
            <a:ext cx="8077200" cy="8509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dirty="0">
                <a:solidFill>
                  <a:srgbClr val="000000"/>
                </a:solidFill>
                <a:latin typeface="Times New Roman" panose="02020603050405020304" pitchFamily="18" charset="0"/>
              </a:rPr>
              <a:t>Again, we have affected the same portion of the effort calculation as when we entered source lines directly.</a:t>
            </a: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83</a:t>
            </a:fld>
            <a:endParaRPr lang="en-US" altLang="tr-TR"/>
          </a:p>
        </p:txBody>
      </p:sp>
    </p:spTree>
    <p:extLst>
      <p:ext uri="{BB962C8B-B14F-4D97-AF65-F5344CB8AC3E}">
        <p14:creationId xmlns:p14="http://schemas.microsoft.com/office/powerpoint/2010/main" val="718407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ext Box 3"/>
          <p:cNvSpPr txBox="1">
            <a:spLocks noChangeArrowheads="1"/>
          </p:cNvSpPr>
          <p:nvPr/>
        </p:nvSpPr>
        <p:spPr bwMode="auto">
          <a:xfrm>
            <a:off x="1905000" y="3505201"/>
            <a:ext cx="8077200" cy="46166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So now let’s add a module and use Adaptation and Reuse…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84</a:t>
            </a:fld>
            <a:endParaRPr lang="en-US" altLang="tr-TR"/>
          </a:p>
        </p:txBody>
      </p:sp>
    </p:spTree>
    <p:extLst>
      <p:ext uri="{BB962C8B-B14F-4D97-AF65-F5344CB8AC3E}">
        <p14:creationId xmlns:p14="http://schemas.microsoft.com/office/powerpoint/2010/main" val="35885270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4" y="1524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1828800" y="685801"/>
            <a:ext cx="3048000" cy="440120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r>
              <a:rPr lang="en-US" altLang="tr-TR" sz="2000" dirty="0">
                <a:solidFill>
                  <a:srgbClr val="000000"/>
                </a:solidFill>
              </a:rPr>
              <a:t>All of these items are associated with a </a:t>
            </a:r>
            <a:r>
              <a:rPr lang="en-US" altLang="tr-TR" sz="2000" u="sng" dirty="0">
                <a:solidFill>
                  <a:srgbClr val="000000"/>
                </a:solidFill>
              </a:rPr>
              <a:t>non-linear re-use model</a:t>
            </a:r>
            <a:r>
              <a:rPr lang="en-US" altLang="tr-TR" sz="2000" dirty="0">
                <a:solidFill>
                  <a:srgbClr val="000000"/>
                </a:solidFill>
              </a:rPr>
              <a:t>.</a:t>
            </a:r>
          </a:p>
          <a:p>
            <a:pPr fontAlgn="base">
              <a:spcBef>
                <a:spcPct val="0"/>
              </a:spcBef>
              <a:spcAft>
                <a:spcPct val="0"/>
              </a:spcAft>
              <a:defRPr/>
            </a:pPr>
            <a:endParaRPr lang="en-US" altLang="tr-TR" sz="2000" dirty="0">
              <a:solidFill>
                <a:srgbClr val="000000"/>
              </a:solidFill>
            </a:endParaRPr>
          </a:p>
          <a:p>
            <a:pPr fontAlgn="base">
              <a:spcBef>
                <a:spcPct val="0"/>
              </a:spcBef>
              <a:spcAft>
                <a:spcPct val="0"/>
              </a:spcAft>
              <a:defRPr/>
            </a:pPr>
            <a:r>
              <a:rPr lang="en-US" altLang="tr-TR" sz="2000" dirty="0">
                <a:solidFill>
                  <a:srgbClr val="FF0000"/>
                </a:solidFill>
              </a:rPr>
              <a:t>Why non-linear?</a:t>
            </a:r>
          </a:p>
          <a:p>
            <a:pPr fontAlgn="base">
              <a:spcBef>
                <a:spcPct val="0"/>
              </a:spcBef>
              <a:spcAft>
                <a:spcPct val="0"/>
              </a:spcAft>
              <a:defRPr/>
            </a:pPr>
            <a:endParaRPr lang="en-US" altLang="tr-TR" sz="2000" dirty="0">
              <a:solidFill>
                <a:srgbClr val="000000"/>
              </a:solidFill>
            </a:endParaRPr>
          </a:p>
          <a:p>
            <a:pPr fontAlgn="base">
              <a:spcBef>
                <a:spcPct val="0"/>
              </a:spcBef>
              <a:spcAft>
                <a:spcPct val="0"/>
              </a:spcAft>
              <a:defRPr/>
            </a:pPr>
            <a:r>
              <a:rPr lang="en-US" altLang="tr-TR" sz="2000" dirty="0">
                <a:solidFill>
                  <a:srgbClr val="000000"/>
                </a:solidFill>
              </a:rPr>
              <a:t>NASA study of 3000 re-used modules found:</a:t>
            </a:r>
          </a:p>
          <a:p>
            <a:pPr fontAlgn="base">
              <a:spcBef>
                <a:spcPct val="0"/>
              </a:spcBef>
              <a:spcAft>
                <a:spcPct val="0"/>
              </a:spcAft>
              <a:buFontTx/>
              <a:buAutoNum type="arabicPeriod"/>
              <a:defRPr/>
            </a:pPr>
            <a:r>
              <a:rPr lang="en-US" altLang="tr-TR" sz="2000" dirty="0">
                <a:solidFill>
                  <a:srgbClr val="000000"/>
                </a:solidFill>
              </a:rPr>
              <a:t>There is a cost of about 5% just to assess, select, and assimilate a project.</a:t>
            </a:r>
          </a:p>
          <a:p>
            <a:pPr fontAlgn="base">
              <a:spcBef>
                <a:spcPct val="0"/>
              </a:spcBef>
              <a:spcAft>
                <a:spcPct val="0"/>
              </a:spcAft>
              <a:buFontTx/>
              <a:buAutoNum type="arabicPeriod"/>
              <a:defRPr/>
            </a:pPr>
            <a:r>
              <a:rPr lang="en-US" altLang="tr-TR" sz="2000" dirty="0">
                <a:solidFill>
                  <a:srgbClr val="000000"/>
                </a:solidFill>
              </a:rPr>
              <a:t>Small mods generate excessively large costs.</a:t>
            </a:r>
          </a:p>
        </p:txBody>
      </p:sp>
      <p:sp>
        <p:nvSpPr>
          <p:cNvPr id="58377" name="AutoShape 9"/>
          <p:cNvSpPr>
            <a:spLocks/>
          </p:cNvSpPr>
          <p:nvPr/>
        </p:nvSpPr>
        <p:spPr bwMode="auto">
          <a:xfrm>
            <a:off x="5181600" y="2362200"/>
            <a:ext cx="533400" cy="2438400"/>
          </a:xfrm>
          <a:prstGeom prst="leftBrace">
            <a:avLst>
              <a:gd name="adj1" fmla="val 38095"/>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85</a:t>
            </a:fld>
            <a:endParaRPr lang="en-US" altLang="tr-TR"/>
          </a:p>
        </p:txBody>
      </p:sp>
    </p:spTree>
    <p:extLst>
      <p:ext uri="{BB962C8B-B14F-4D97-AF65-F5344CB8AC3E}">
        <p14:creationId xmlns:p14="http://schemas.microsoft.com/office/powerpoint/2010/main" val="1625213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48000" y="381001"/>
            <a:ext cx="5332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Cocomo II’s non-linear estimation model,</a:t>
            </a:r>
          </a:p>
          <a:p>
            <a:pPr fontAlgn="base">
              <a:spcBef>
                <a:spcPct val="0"/>
              </a:spcBef>
              <a:spcAft>
                <a:spcPct val="0"/>
              </a:spcAft>
              <a:defRPr/>
            </a:pPr>
            <a:r>
              <a:rPr lang="en-US" altLang="tr-TR" sz="2400">
                <a:solidFill>
                  <a:srgbClr val="000000"/>
                </a:solidFill>
                <a:latin typeface="Times New Roman" panose="02020603050405020304" pitchFamily="18" charset="0"/>
              </a:rPr>
              <a:t> according to the Model Manual:</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1"/>
            <a:ext cx="8447088"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85DF105-9C0F-40D4-B077-31963EF532F3}" type="slidenum">
              <a:rPr lang="en-US" altLang="tr-TR" smtClean="0"/>
              <a:pPr/>
              <a:t>86</a:t>
            </a:fld>
            <a:endParaRPr lang="en-US" altLang="tr-TR"/>
          </a:p>
        </p:txBody>
      </p:sp>
    </p:spTree>
    <p:extLst>
      <p:ext uri="{BB962C8B-B14F-4D97-AF65-F5344CB8AC3E}">
        <p14:creationId xmlns:p14="http://schemas.microsoft.com/office/powerpoint/2010/main" val="34761915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4" y="1524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Text Box 3"/>
          <p:cNvSpPr txBox="1">
            <a:spLocks noChangeArrowheads="1"/>
          </p:cNvSpPr>
          <p:nvPr/>
        </p:nvSpPr>
        <p:spPr bwMode="auto">
          <a:xfrm>
            <a:off x="1676400" y="152400"/>
            <a:ext cx="3081338" cy="12192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2400">
                <a:solidFill>
                  <a:srgbClr val="000000"/>
                </a:solidFill>
                <a:latin typeface="TIMES" panose="02020603050405020304" pitchFamily="18" charset="0"/>
              </a:rPr>
              <a:t>What % of the adapted </a:t>
            </a:r>
          </a:p>
          <a:p>
            <a:pPr fontAlgn="base">
              <a:spcBef>
                <a:spcPct val="0"/>
              </a:spcBef>
              <a:spcAft>
                <a:spcPct val="0"/>
              </a:spcAft>
              <a:defRPr/>
            </a:pPr>
            <a:r>
              <a:rPr lang="en-US" altLang="tr-TR" sz="2400">
                <a:solidFill>
                  <a:srgbClr val="000000"/>
                </a:solidFill>
                <a:latin typeface="TIMES" panose="02020603050405020304" pitchFamily="18" charset="0"/>
              </a:rPr>
              <a:t>software’s design will </a:t>
            </a:r>
          </a:p>
          <a:p>
            <a:pPr fontAlgn="base">
              <a:spcBef>
                <a:spcPct val="0"/>
              </a:spcBef>
              <a:spcAft>
                <a:spcPct val="0"/>
              </a:spcAft>
              <a:defRPr/>
            </a:pPr>
            <a:r>
              <a:rPr lang="en-US" altLang="tr-TR" sz="2400">
                <a:solidFill>
                  <a:srgbClr val="000000"/>
                </a:solidFill>
                <a:latin typeface="TIMES" panose="02020603050405020304" pitchFamily="18" charset="0"/>
              </a:rPr>
              <a:t>change?</a:t>
            </a:r>
          </a:p>
        </p:txBody>
      </p:sp>
      <p:sp>
        <p:nvSpPr>
          <p:cNvPr id="55300" name="Line 4"/>
          <p:cNvSpPr>
            <a:spLocks noChangeShapeType="1"/>
          </p:cNvSpPr>
          <p:nvPr/>
        </p:nvSpPr>
        <p:spPr bwMode="auto">
          <a:xfrm>
            <a:off x="4724400" y="838200"/>
            <a:ext cx="1066800" cy="1828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5301" name="Text Box 5"/>
          <p:cNvSpPr txBox="1">
            <a:spLocks noChangeArrowheads="1"/>
          </p:cNvSpPr>
          <p:nvPr/>
        </p:nvSpPr>
        <p:spPr bwMode="auto">
          <a:xfrm>
            <a:off x="1676400" y="1600201"/>
            <a:ext cx="3048000" cy="85407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panose="02020603050405020304" pitchFamily="18" charset="0"/>
              </a:rPr>
              <a:t>… % of code that will change?</a:t>
            </a:r>
          </a:p>
        </p:txBody>
      </p:sp>
      <p:sp>
        <p:nvSpPr>
          <p:cNvPr id="55302" name="Text Box 6"/>
          <p:cNvSpPr txBox="1">
            <a:spLocks noChangeArrowheads="1"/>
          </p:cNvSpPr>
          <p:nvPr/>
        </p:nvSpPr>
        <p:spPr bwMode="auto">
          <a:xfrm>
            <a:off x="1676400" y="2667001"/>
            <a:ext cx="3048000" cy="377507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 of effort required to integrate the adapted</a:t>
            </a:r>
          </a:p>
          <a:p>
            <a:pPr fontAlgn="base">
              <a:spcBef>
                <a:spcPct val="0"/>
              </a:spcBef>
              <a:spcAft>
                <a:spcPct val="0"/>
              </a:spcAft>
              <a:defRPr/>
            </a:pPr>
            <a:r>
              <a:rPr lang="en-US" altLang="tr-TR" sz="2400">
                <a:solidFill>
                  <a:srgbClr val="000000"/>
                </a:solidFill>
                <a:latin typeface="Times New Roman" panose="02020603050405020304" pitchFamily="18" charset="0"/>
              </a:rPr>
              <a:t>software into an overall product and to test the resulting product as compared to the normal amount of integration and test</a:t>
            </a:r>
          </a:p>
          <a:p>
            <a:pPr fontAlgn="base">
              <a:spcBef>
                <a:spcPct val="0"/>
              </a:spcBef>
              <a:spcAft>
                <a:spcPct val="0"/>
              </a:spcAft>
              <a:defRPr/>
            </a:pPr>
            <a:r>
              <a:rPr lang="en-US" altLang="tr-TR" sz="2400">
                <a:solidFill>
                  <a:srgbClr val="000000"/>
                </a:solidFill>
                <a:latin typeface="Times New Roman" panose="02020603050405020304" pitchFamily="18" charset="0"/>
              </a:rPr>
              <a:t>effort for software of comparable size.</a:t>
            </a:r>
          </a:p>
        </p:txBody>
      </p:sp>
      <p:sp>
        <p:nvSpPr>
          <p:cNvPr id="55303" name="Line 7"/>
          <p:cNvSpPr>
            <a:spLocks noChangeShapeType="1"/>
          </p:cNvSpPr>
          <p:nvPr/>
        </p:nvSpPr>
        <p:spPr bwMode="auto">
          <a:xfrm>
            <a:off x="4724400" y="1981200"/>
            <a:ext cx="106680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5304" name="Line 8"/>
          <p:cNvSpPr>
            <a:spLocks noChangeShapeType="1"/>
          </p:cNvSpPr>
          <p:nvPr/>
        </p:nvSpPr>
        <p:spPr bwMode="auto">
          <a:xfrm flipV="1">
            <a:off x="4724400" y="3581400"/>
            <a:ext cx="10668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87</a:t>
            </a:fld>
            <a:endParaRPr lang="en-US" altLang="tr-TR"/>
          </a:p>
        </p:txBody>
      </p:sp>
    </p:spTree>
    <p:extLst>
      <p:ext uri="{BB962C8B-B14F-4D97-AF65-F5344CB8AC3E}">
        <p14:creationId xmlns:p14="http://schemas.microsoft.com/office/powerpoint/2010/main" val="3266291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4" y="-3048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2" name="Text Box 12"/>
          <p:cNvSpPr txBox="1">
            <a:spLocks noChangeArrowheads="1"/>
          </p:cNvSpPr>
          <p:nvPr/>
        </p:nvSpPr>
        <p:spPr bwMode="auto">
          <a:xfrm>
            <a:off x="1752601" y="533400"/>
            <a:ext cx="3184525" cy="230832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Software Understanding (SU): Use the table below to help you come up with a weighted average based on three key areas…</a:t>
            </a:r>
          </a:p>
        </p:txBody>
      </p:sp>
      <p:sp>
        <p:nvSpPr>
          <p:cNvPr id="56333" name="Line 13"/>
          <p:cNvSpPr>
            <a:spLocks noChangeShapeType="1"/>
          </p:cNvSpPr>
          <p:nvPr/>
        </p:nvSpPr>
        <p:spPr bwMode="auto">
          <a:xfrm>
            <a:off x="3276600" y="3276600"/>
            <a:ext cx="3810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6336" name="Line 16"/>
          <p:cNvSpPr>
            <a:spLocks noChangeShapeType="1"/>
          </p:cNvSpPr>
          <p:nvPr/>
        </p:nvSpPr>
        <p:spPr bwMode="auto">
          <a:xfrm flipV="1">
            <a:off x="5181600" y="3505200"/>
            <a:ext cx="609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aphicFrame>
        <p:nvGraphicFramePr>
          <p:cNvPr id="56337" name="Object 17"/>
          <p:cNvGraphicFramePr>
            <a:graphicFrameLocks noChangeAspect="1"/>
          </p:cNvGraphicFramePr>
          <p:nvPr/>
        </p:nvGraphicFramePr>
        <p:xfrm>
          <a:off x="1524000" y="3733801"/>
          <a:ext cx="9144000" cy="3108325"/>
        </p:xfrm>
        <a:graphic>
          <a:graphicData uri="http://schemas.openxmlformats.org/presentationml/2006/ole">
            <mc:AlternateContent xmlns:mc="http://schemas.openxmlformats.org/markup-compatibility/2006">
              <mc:Choice xmlns:v="urn:schemas-microsoft-com:vml" Requires="v">
                <p:oleObj spid="_x0000_s2086" name="Bitmap Image" r:id="rId4" imgW="7706801" imgH="2619048" progId="Paint.Picture">
                  <p:embed/>
                </p:oleObj>
              </mc:Choice>
              <mc:Fallback>
                <p:oleObj name="Bitmap Image" r:id="rId4" imgW="7706801" imgH="2619048" progId="Paint.Picture">
                  <p:embed/>
                  <p:pic>
                    <p:nvPicPr>
                      <p:cNvPr id="5633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33801"/>
                        <a:ext cx="9144000" cy="3108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5DF105-9C0F-40D4-B077-31963EF532F3}" type="slidenum">
              <a:rPr lang="en-US" altLang="tr-TR" smtClean="0"/>
              <a:pPr/>
              <a:t>88</a:t>
            </a:fld>
            <a:endParaRPr lang="en-US" altLang="tr-TR"/>
          </a:p>
        </p:txBody>
      </p:sp>
    </p:spTree>
    <p:extLst>
      <p:ext uri="{BB962C8B-B14F-4D97-AF65-F5344CB8AC3E}">
        <p14:creationId xmlns:p14="http://schemas.microsoft.com/office/powerpoint/2010/main" val="16329042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4" y="-3048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ext Box 3"/>
          <p:cNvSpPr txBox="1">
            <a:spLocks noChangeArrowheads="1"/>
          </p:cNvSpPr>
          <p:nvPr/>
        </p:nvSpPr>
        <p:spPr bwMode="auto">
          <a:xfrm>
            <a:off x="1752600" y="533401"/>
            <a:ext cx="3505200" cy="37814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Assessment &amp; Assimilation (AA): 0 to 8. Effort to determine whether</a:t>
            </a:r>
          </a:p>
          <a:p>
            <a:pPr fontAlgn="base">
              <a:spcBef>
                <a:spcPct val="0"/>
              </a:spcBef>
              <a:spcAft>
                <a:spcPct val="0"/>
              </a:spcAft>
              <a:defRPr/>
            </a:pPr>
            <a:r>
              <a:rPr lang="en-US" altLang="tr-TR" sz="2400">
                <a:solidFill>
                  <a:srgbClr val="000000"/>
                </a:solidFill>
                <a:latin typeface="Times New Roman" panose="02020603050405020304" pitchFamily="18" charset="0"/>
              </a:rPr>
              <a:t>a fully-reused software module is appropriate to the application, and to integrate its description into the overall product</a:t>
            </a:r>
          </a:p>
          <a:p>
            <a:pPr fontAlgn="base">
              <a:spcBef>
                <a:spcPct val="0"/>
              </a:spcBef>
              <a:spcAft>
                <a:spcPct val="0"/>
              </a:spcAft>
              <a:defRPr/>
            </a:pPr>
            <a:r>
              <a:rPr lang="en-US" altLang="tr-TR" sz="2400">
                <a:solidFill>
                  <a:srgbClr val="000000"/>
                </a:solidFill>
                <a:latin typeface="Times New Roman" panose="02020603050405020304" pitchFamily="18" charset="0"/>
              </a:rPr>
              <a:t>description</a:t>
            </a:r>
          </a:p>
        </p:txBody>
      </p:sp>
      <p:sp>
        <p:nvSpPr>
          <p:cNvPr id="57348" name="Line 4"/>
          <p:cNvSpPr>
            <a:spLocks noChangeShapeType="1"/>
          </p:cNvSpPr>
          <p:nvPr/>
        </p:nvSpPr>
        <p:spPr bwMode="auto">
          <a:xfrm>
            <a:off x="5257800" y="3124200"/>
            <a:ext cx="457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aphicFrame>
        <p:nvGraphicFramePr>
          <p:cNvPr id="57352" name="Object 8"/>
          <p:cNvGraphicFramePr>
            <a:graphicFrameLocks noChangeAspect="1"/>
          </p:cNvGraphicFramePr>
          <p:nvPr/>
        </p:nvGraphicFramePr>
        <p:xfrm>
          <a:off x="1752600" y="4343401"/>
          <a:ext cx="8915400" cy="2155825"/>
        </p:xfrm>
        <a:graphic>
          <a:graphicData uri="http://schemas.openxmlformats.org/presentationml/2006/ole">
            <mc:AlternateContent xmlns:mc="http://schemas.openxmlformats.org/markup-compatibility/2006">
              <mc:Choice xmlns:v="urn:schemas-microsoft-com:vml" Requires="v">
                <p:oleObj spid="_x0000_s3110" name="Bitmap Image" r:id="rId4" imgW="4296375" imgH="1038370" progId="Paint.Picture">
                  <p:embed/>
                </p:oleObj>
              </mc:Choice>
              <mc:Fallback>
                <p:oleObj name="Bitmap Image" r:id="rId4" imgW="4296375" imgH="1038370" progId="Paint.Picture">
                  <p:embed/>
                  <p:pic>
                    <p:nvPicPr>
                      <p:cNvPr id="5735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343401"/>
                        <a:ext cx="89154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5DF105-9C0F-40D4-B077-31963EF532F3}" type="slidenum">
              <a:rPr lang="en-US" altLang="tr-TR" smtClean="0"/>
              <a:pPr/>
              <a:t>89</a:t>
            </a:fld>
            <a:endParaRPr lang="en-US" altLang="tr-TR"/>
          </a:p>
        </p:txBody>
      </p:sp>
    </p:spTree>
    <p:extLst>
      <p:ext uri="{BB962C8B-B14F-4D97-AF65-F5344CB8AC3E}">
        <p14:creationId xmlns:p14="http://schemas.microsoft.com/office/powerpoint/2010/main" val="232978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uncertainty</a:t>
            </a:r>
            <a:r>
              <a:rPr lang="en-GB" dirty="0"/>
              <a:t> </a:t>
            </a:r>
            <a:endParaRPr lang="en-US" dirty="0"/>
          </a:p>
        </p:txBody>
      </p:sp>
      <p:pic>
        <p:nvPicPr>
          <p:cNvPr id="4" name="Content Placeholder 3" descr="23.9 Estimate-refinement.eps"/>
          <p:cNvPicPr>
            <a:picLocks noGrp="1" noChangeAspect="1"/>
          </p:cNvPicPr>
          <p:nvPr>
            <p:ph idx="1"/>
          </p:nvPr>
        </p:nvPicPr>
        <p:blipFill>
          <a:blip r:embed="rId2"/>
          <a:srcRect l="-5286" r="-5286"/>
          <a:stretch>
            <a:fillRect/>
          </a:stretch>
        </p:blipFill>
        <p:spPr/>
      </p:pic>
      <p:sp>
        <p:nvSpPr>
          <p:cNvPr id="3" name="Slide Number Placeholder 2"/>
          <p:cNvSpPr>
            <a:spLocks noGrp="1"/>
          </p:cNvSpPr>
          <p:nvPr>
            <p:ph type="sldNum" sz="quarter" idx="12"/>
          </p:nvPr>
        </p:nvSpPr>
        <p:spPr/>
        <p:txBody>
          <a:bodyPr/>
          <a:lstStyle/>
          <a:p>
            <a:fld id="{0D150273-F455-7D4F-8782-207C52466607}" type="slidenum">
              <a:rPr lang="en-US" smtClean="0"/>
              <a:pPr/>
              <a:t>9</a:t>
            </a:fld>
            <a:endParaRPr lang="en-US"/>
          </a:p>
        </p:txBody>
      </p:sp>
    </p:spTree>
    <p:extLst>
      <p:ext uri="{BB962C8B-B14F-4D97-AF65-F5344CB8AC3E}">
        <p14:creationId xmlns:p14="http://schemas.microsoft.com/office/powerpoint/2010/main" val="8521701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4" y="-4572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Line 4"/>
          <p:cNvSpPr>
            <a:spLocks noChangeShapeType="1"/>
          </p:cNvSpPr>
          <p:nvPr/>
        </p:nvSpPr>
        <p:spPr bwMode="auto">
          <a:xfrm flipV="1">
            <a:off x="5029200" y="4114800"/>
            <a:ext cx="6858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aphicFrame>
        <p:nvGraphicFramePr>
          <p:cNvPr id="60422" name="Object 6"/>
          <p:cNvGraphicFramePr>
            <a:graphicFrameLocks noChangeAspect="1"/>
          </p:cNvGraphicFramePr>
          <p:nvPr/>
        </p:nvGraphicFramePr>
        <p:xfrm>
          <a:off x="3048000" y="4343401"/>
          <a:ext cx="7010400" cy="2365375"/>
        </p:xfrm>
        <a:graphic>
          <a:graphicData uri="http://schemas.openxmlformats.org/presentationml/2006/ole">
            <mc:AlternateContent xmlns:mc="http://schemas.openxmlformats.org/markup-compatibility/2006">
              <mc:Choice xmlns:v="urn:schemas-microsoft-com:vml" Requires="v">
                <p:oleObj spid="_x0000_s4134" name="Bitmap Image" r:id="rId4" imgW="3866667" imgH="1305107" progId="Paint.Picture">
                  <p:embed/>
                </p:oleObj>
              </mc:Choice>
              <mc:Fallback>
                <p:oleObj name="Bitmap Image" r:id="rId4" imgW="3866667" imgH="1305107" progId="Paint.Picture">
                  <p:embed/>
                  <p:pic>
                    <p:nvPicPr>
                      <p:cNvPr id="604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343401"/>
                        <a:ext cx="7010400" cy="23653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5DF105-9C0F-40D4-B077-31963EF532F3}" type="slidenum">
              <a:rPr lang="en-US" altLang="tr-TR" smtClean="0"/>
              <a:pPr/>
              <a:t>90</a:t>
            </a:fld>
            <a:endParaRPr lang="en-US" altLang="tr-TR"/>
          </a:p>
        </p:txBody>
      </p:sp>
    </p:spTree>
    <p:extLst>
      <p:ext uri="{BB962C8B-B14F-4D97-AF65-F5344CB8AC3E}">
        <p14:creationId xmlns:p14="http://schemas.microsoft.com/office/powerpoint/2010/main" val="15757481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4" y="-4572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Text Box 1029"/>
          <p:cNvSpPr txBox="1">
            <a:spLocks noChangeArrowheads="1"/>
          </p:cNvSpPr>
          <p:nvPr/>
        </p:nvSpPr>
        <p:spPr bwMode="auto">
          <a:xfrm>
            <a:off x="1676400" y="2514601"/>
            <a:ext cx="3429000" cy="37814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These last two areas have</a:t>
            </a:r>
          </a:p>
          <a:p>
            <a:pPr fontAlgn="base">
              <a:spcBef>
                <a:spcPct val="0"/>
              </a:spcBef>
              <a:spcAft>
                <a:spcPct val="0"/>
              </a:spcAft>
              <a:defRPr/>
            </a:pPr>
            <a:r>
              <a:rPr lang="en-US" altLang="tr-TR" sz="2400">
                <a:solidFill>
                  <a:srgbClr val="000000"/>
                </a:solidFill>
                <a:latin typeface="Times New Roman" panose="02020603050405020304" pitchFamily="18" charset="0"/>
              </a:rPr>
              <a:t>to deal with automatically translating code.</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The ATPROD figure is in source statements / person month.</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The Model manual goes into more detail.</a:t>
            </a:r>
          </a:p>
        </p:txBody>
      </p:sp>
      <p:sp>
        <p:nvSpPr>
          <p:cNvPr id="61446" name="AutoShape 1030"/>
          <p:cNvSpPr>
            <a:spLocks/>
          </p:cNvSpPr>
          <p:nvPr/>
        </p:nvSpPr>
        <p:spPr bwMode="auto">
          <a:xfrm>
            <a:off x="5181600" y="4267200"/>
            <a:ext cx="381000" cy="762000"/>
          </a:xfrm>
          <a:prstGeom prst="leftBrace">
            <a:avLst>
              <a:gd name="adj1" fmla="val 16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91</a:t>
            </a:fld>
            <a:endParaRPr lang="en-US" altLang="tr-TR"/>
          </a:p>
        </p:txBody>
      </p:sp>
    </p:spTree>
    <p:extLst>
      <p:ext uri="{BB962C8B-B14F-4D97-AF65-F5344CB8AC3E}">
        <p14:creationId xmlns:p14="http://schemas.microsoft.com/office/powerpoint/2010/main" val="9165717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62467"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2469"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2470" name="Text Box 6"/>
          <p:cNvSpPr txBox="1">
            <a:spLocks noChangeArrowheads="1"/>
          </p:cNvSpPr>
          <p:nvPr/>
        </p:nvSpPr>
        <p:spPr bwMode="auto">
          <a:xfrm>
            <a:off x="1981200" y="5029200"/>
            <a:ext cx="8077200" cy="13985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3333CC"/>
                </a:solidFill>
                <a:latin typeface="Times New Roman" panose="02020603050405020304" pitchFamily="18" charset="0"/>
              </a:rPr>
              <a:t>So via Adaptation and Reuse we have now addressed the areas of the calculation in this blue color…</a:t>
            </a:r>
          </a:p>
          <a:p>
            <a:pPr fontAlgn="base">
              <a:spcBef>
                <a:spcPct val="50000"/>
              </a:spcBef>
              <a:spcAft>
                <a:spcPct val="0"/>
              </a:spcAft>
              <a:defRPr/>
            </a:pPr>
            <a:r>
              <a:rPr lang="en-US" altLang="tr-TR" sz="2400">
                <a:solidFill>
                  <a:srgbClr val="000000"/>
                </a:solidFill>
                <a:latin typeface="Times New Roman" panose="02020603050405020304" pitchFamily="18" charset="0"/>
              </a:rPr>
              <a:t>So now let’s talk about Effort Adjustment Factors (EAF)</a:t>
            </a:r>
          </a:p>
        </p:txBody>
      </p:sp>
      <p:sp>
        <p:nvSpPr>
          <p:cNvPr id="62471" name="Rectangle 7"/>
          <p:cNvSpPr>
            <a:spLocks noChangeArrowheads="1"/>
          </p:cNvSpPr>
          <p:nvPr/>
        </p:nvSpPr>
        <p:spPr bwMode="auto">
          <a:xfrm>
            <a:off x="3733800" y="3352800"/>
            <a:ext cx="6019800" cy="838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2472" name="Rectangle 8"/>
          <p:cNvSpPr>
            <a:spLocks noChangeArrowheads="1"/>
          </p:cNvSpPr>
          <p:nvPr/>
        </p:nvSpPr>
        <p:spPr bwMode="auto">
          <a:xfrm>
            <a:off x="7848600" y="2057400"/>
            <a:ext cx="1676400" cy="1143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92</a:t>
            </a:fld>
            <a:endParaRPr lang="en-US" altLang="tr-TR"/>
          </a:p>
        </p:txBody>
      </p:sp>
    </p:spTree>
    <p:extLst>
      <p:ext uri="{BB962C8B-B14F-4D97-AF65-F5344CB8AC3E}">
        <p14:creationId xmlns:p14="http://schemas.microsoft.com/office/powerpoint/2010/main" val="3640117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1905000" y="4038601"/>
            <a:ext cx="7772400" cy="46166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Double click on the yellow rectangle under EAF for Module1</a:t>
            </a:r>
          </a:p>
        </p:txBody>
      </p:sp>
      <p:sp>
        <p:nvSpPr>
          <p:cNvPr id="63493" name="Line 5"/>
          <p:cNvSpPr>
            <a:spLocks noChangeShapeType="1"/>
          </p:cNvSpPr>
          <p:nvPr/>
        </p:nvSpPr>
        <p:spPr bwMode="auto">
          <a:xfrm flipV="1">
            <a:off x="4267200" y="2895600"/>
            <a:ext cx="38100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93</a:t>
            </a:fld>
            <a:endParaRPr lang="en-US" altLang="tr-TR"/>
          </a:p>
        </p:txBody>
      </p:sp>
    </p:spTree>
    <p:extLst>
      <p:ext uri="{BB962C8B-B14F-4D97-AF65-F5344CB8AC3E}">
        <p14:creationId xmlns:p14="http://schemas.microsoft.com/office/powerpoint/2010/main" val="13086529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
            <a:ext cx="57086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3"/>
          <p:cNvSpPr txBox="1">
            <a:spLocks noChangeArrowheads="1"/>
          </p:cNvSpPr>
          <p:nvPr/>
        </p:nvSpPr>
        <p:spPr bwMode="auto">
          <a:xfrm>
            <a:off x="1752600" y="533401"/>
            <a:ext cx="2819400" cy="4511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This screen will pop-up. As you click on any given button top row button, the button’s title will change (Nom, High,Very High, Very Low, Low, etc) AND you will see the EAF at the bottom of the screen change.</a:t>
            </a:r>
          </a:p>
        </p:txBody>
      </p:sp>
      <p:sp>
        <p:nvSpPr>
          <p:cNvPr id="64516" name="Line 4"/>
          <p:cNvSpPr>
            <a:spLocks noChangeShapeType="1"/>
          </p:cNvSpPr>
          <p:nvPr/>
        </p:nvSpPr>
        <p:spPr bwMode="auto">
          <a:xfrm flipV="1">
            <a:off x="4572000" y="1524000"/>
            <a:ext cx="1600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94</a:t>
            </a:fld>
            <a:endParaRPr lang="en-US" altLang="tr-TR"/>
          </a:p>
        </p:txBody>
      </p:sp>
    </p:spTree>
    <p:extLst>
      <p:ext uri="{BB962C8B-B14F-4D97-AF65-F5344CB8AC3E}">
        <p14:creationId xmlns:p14="http://schemas.microsoft.com/office/powerpoint/2010/main" val="3292674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6" y="0"/>
            <a:ext cx="5838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Text Box 3"/>
          <p:cNvSpPr txBox="1">
            <a:spLocks noChangeArrowheads="1"/>
          </p:cNvSpPr>
          <p:nvPr/>
        </p:nvSpPr>
        <p:spPr bwMode="auto">
          <a:xfrm>
            <a:off x="1676400" y="685801"/>
            <a:ext cx="3048000" cy="4511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I have changed ONLY the button for RELY to VHI and by doing so, the EAF has changed to 1.26. </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So we just increased the Effort equation by 26%!!!</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Click OK to see the result.</a:t>
            </a:r>
          </a:p>
        </p:txBody>
      </p:sp>
      <p:sp>
        <p:nvSpPr>
          <p:cNvPr id="65540" name="Line 4"/>
          <p:cNvSpPr>
            <a:spLocks noChangeShapeType="1"/>
          </p:cNvSpPr>
          <p:nvPr/>
        </p:nvSpPr>
        <p:spPr bwMode="auto">
          <a:xfrm>
            <a:off x="3810000" y="2438400"/>
            <a:ext cx="2971800" cy="3429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5541" name="Line 5"/>
          <p:cNvSpPr>
            <a:spLocks noChangeShapeType="1"/>
          </p:cNvSpPr>
          <p:nvPr/>
        </p:nvSpPr>
        <p:spPr bwMode="auto">
          <a:xfrm>
            <a:off x="4419600" y="1219200"/>
            <a:ext cx="1905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95</a:t>
            </a:fld>
            <a:endParaRPr lang="en-US" altLang="tr-TR"/>
          </a:p>
        </p:txBody>
      </p:sp>
    </p:spTree>
    <p:extLst>
      <p:ext uri="{BB962C8B-B14F-4D97-AF65-F5344CB8AC3E}">
        <p14:creationId xmlns:p14="http://schemas.microsoft.com/office/powerpoint/2010/main" val="1077709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6889"/>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Text Box 3"/>
          <p:cNvSpPr txBox="1">
            <a:spLocks noChangeArrowheads="1"/>
          </p:cNvSpPr>
          <p:nvPr/>
        </p:nvSpPr>
        <p:spPr bwMode="auto">
          <a:xfrm>
            <a:off x="2057400" y="3810000"/>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So the EAF for Module1 has changed. We also see changes on the results to the right… NOM DEV has stayed the same; EST DEV has gone from 48.6 to 61.6; PROD from 245.6 to 194.9; Staff from 3 to 3.7; and risk from 0.0 to 1.7. What does this all mean?</a:t>
            </a:r>
          </a:p>
        </p:txBody>
      </p:sp>
      <p:sp>
        <p:nvSpPr>
          <p:cNvPr id="66564" name="AutoShape 4"/>
          <p:cNvSpPr>
            <a:spLocks noChangeArrowheads="1"/>
          </p:cNvSpPr>
          <p:nvPr/>
        </p:nvSpPr>
        <p:spPr bwMode="auto">
          <a:xfrm>
            <a:off x="6248400" y="2743200"/>
            <a:ext cx="42672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6565" name="Line 5"/>
          <p:cNvSpPr>
            <a:spLocks noChangeShapeType="1"/>
          </p:cNvSpPr>
          <p:nvPr/>
        </p:nvSpPr>
        <p:spPr bwMode="auto">
          <a:xfrm flipV="1">
            <a:off x="4343400" y="3048000"/>
            <a:ext cx="3048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96</a:t>
            </a:fld>
            <a:endParaRPr lang="en-US" altLang="tr-TR"/>
          </a:p>
        </p:txBody>
      </p:sp>
    </p:spTree>
    <p:extLst>
      <p:ext uri="{BB962C8B-B14F-4D97-AF65-F5344CB8AC3E}">
        <p14:creationId xmlns:p14="http://schemas.microsoft.com/office/powerpoint/2010/main" val="27355629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6889"/>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 Box 3"/>
          <p:cNvSpPr txBox="1">
            <a:spLocks noChangeArrowheads="1"/>
          </p:cNvSpPr>
          <p:nvPr/>
        </p:nvSpPr>
        <p:spPr bwMode="auto">
          <a:xfrm>
            <a:off x="2057400" y="3810000"/>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NOM DEV: Nominal Person Man Months exclusive of EAF.</a:t>
            </a:r>
          </a:p>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EST DEV: Median Person Months </a:t>
            </a:r>
            <a:r>
              <a:rPr lang="en-US" altLang="tr-TR" sz="2400" i="1">
                <a:solidFill>
                  <a:srgbClr val="000000"/>
                </a:solidFill>
                <a:latin typeface="Times New Roman" panose="02020603050405020304" pitchFamily="18" charset="0"/>
              </a:rPr>
              <a:t>inclusive</a:t>
            </a:r>
            <a:r>
              <a:rPr lang="en-US" altLang="tr-TR" sz="2400">
                <a:solidFill>
                  <a:srgbClr val="000000"/>
                </a:solidFill>
                <a:latin typeface="Times New Roman" panose="02020603050405020304" pitchFamily="18" charset="0"/>
              </a:rPr>
              <a:t> of EAF.</a:t>
            </a:r>
          </a:p>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PROD: SLOC / EST DEV Effort. So the unit is Source Lines Of Code per Man Month.</a:t>
            </a:r>
          </a:p>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Cost: If we had entered a Labor Rate, the cost would be calc’d.</a:t>
            </a:r>
          </a:p>
        </p:txBody>
      </p:sp>
      <p:sp>
        <p:nvSpPr>
          <p:cNvPr id="67588" name="AutoShape 4"/>
          <p:cNvSpPr>
            <a:spLocks noChangeArrowheads="1"/>
          </p:cNvSpPr>
          <p:nvPr/>
        </p:nvSpPr>
        <p:spPr bwMode="auto">
          <a:xfrm>
            <a:off x="6248400" y="2819400"/>
            <a:ext cx="4267200" cy="3048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7589" name="Line 5"/>
          <p:cNvSpPr>
            <a:spLocks noChangeShapeType="1"/>
          </p:cNvSpPr>
          <p:nvPr/>
        </p:nvSpPr>
        <p:spPr bwMode="auto">
          <a:xfrm flipV="1">
            <a:off x="4343400" y="3048000"/>
            <a:ext cx="3048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97</a:t>
            </a:fld>
            <a:endParaRPr lang="en-US" altLang="tr-TR"/>
          </a:p>
        </p:txBody>
      </p:sp>
    </p:spTree>
    <p:extLst>
      <p:ext uri="{BB962C8B-B14F-4D97-AF65-F5344CB8AC3E}">
        <p14:creationId xmlns:p14="http://schemas.microsoft.com/office/powerpoint/2010/main" val="19595304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6889"/>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Text Box 3"/>
          <p:cNvSpPr txBox="1">
            <a:spLocks noChangeArrowheads="1"/>
          </p:cNvSpPr>
          <p:nvPr/>
        </p:nvSpPr>
        <p:spPr bwMode="auto">
          <a:xfrm>
            <a:off x="2057400" y="3806826"/>
            <a:ext cx="81534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INST COST: </a:t>
            </a:r>
            <a:r>
              <a:rPr lang="en-US" altLang="tr-TR" sz="2400">
                <a:solidFill>
                  <a:srgbClr val="000000"/>
                </a:solidFill>
                <a:latin typeface="TIMES" panose="02020603050405020304" pitchFamily="18" charset="0"/>
              </a:rPr>
              <a:t>calculated most likely cost per instruction. This number is calculated from Cost/SLOC in each module.</a:t>
            </a:r>
          </a:p>
          <a:p>
            <a:pPr fontAlgn="base">
              <a:spcBef>
                <a:spcPct val="0"/>
              </a:spcBef>
              <a:spcAft>
                <a:spcPct val="0"/>
              </a:spcAft>
              <a:buFontTx/>
              <a:buChar char="•"/>
              <a:defRPr/>
            </a:pPr>
            <a:r>
              <a:rPr lang="en-US" altLang="tr-TR" sz="2400">
                <a:solidFill>
                  <a:srgbClr val="000000"/>
                </a:solidFill>
                <a:latin typeface="TIMES" panose="02020603050405020304" pitchFamily="18" charset="0"/>
              </a:rPr>
              <a:t>Staff: most likely estimate for the number of full-time developers that would be needed to complete a module in the estimated development time.</a:t>
            </a:r>
          </a:p>
          <a:p>
            <a:pPr fontAlgn="base">
              <a:spcBef>
                <a:spcPct val="0"/>
              </a:spcBef>
              <a:spcAft>
                <a:spcPct val="0"/>
              </a:spcAft>
              <a:buFontTx/>
              <a:buChar char="•"/>
              <a:defRPr/>
            </a:pPr>
            <a:r>
              <a:rPr lang="en-US" altLang="tr-TR" sz="2400">
                <a:solidFill>
                  <a:srgbClr val="000000"/>
                </a:solidFill>
                <a:latin typeface="TIMES" panose="02020603050405020304" pitchFamily="18" charset="0"/>
              </a:rPr>
              <a:t>RISK: total_risk = schedule_risk + product_risk + personnel_risk + process_risk + platform_risk + reuse_risk. Then total risk of a module=total_risk/373.*100.</a:t>
            </a:r>
            <a:endParaRPr lang="en-US" altLang="tr-TR" sz="2400">
              <a:solidFill>
                <a:srgbClr val="000000"/>
              </a:solidFill>
              <a:latin typeface="Times New Roman" panose="02020603050405020304" pitchFamily="18" charset="0"/>
            </a:endParaRPr>
          </a:p>
        </p:txBody>
      </p:sp>
      <p:sp>
        <p:nvSpPr>
          <p:cNvPr id="68612" name="AutoShape 4"/>
          <p:cNvSpPr>
            <a:spLocks noChangeArrowheads="1"/>
          </p:cNvSpPr>
          <p:nvPr/>
        </p:nvSpPr>
        <p:spPr bwMode="auto">
          <a:xfrm>
            <a:off x="6248400" y="2819400"/>
            <a:ext cx="4267200" cy="3048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98</a:t>
            </a:fld>
            <a:endParaRPr lang="en-US" altLang="tr-TR"/>
          </a:p>
        </p:txBody>
      </p:sp>
    </p:spTree>
    <p:extLst>
      <p:ext uri="{BB962C8B-B14F-4D97-AF65-F5344CB8AC3E}">
        <p14:creationId xmlns:p14="http://schemas.microsoft.com/office/powerpoint/2010/main" val="1689054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350" y="0"/>
            <a:ext cx="57086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 Box 3"/>
          <p:cNvSpPr txBox="1">
            <a:spLocks noChangeArrowheads="1"/>
          </p:cNvSpPr>
          <p:nvPr/>
        </p:nvSpPr>
        <p:spPr bwMode="auto">
          <a:xfrm>
            <a:off x="1828800" y="457201"/>
            <a:ext cx="31242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Let’s re-visit the EAF screen. What did it mean when we chose “VHI” (Very High)? Qualitatively, that’s a nice phrase. But what did it mean </a:t>
            </a:r>
            <a:r>
              <a:rPr lang="en-US" altLang="tr-TR" sz="2400" i="1">
                <a:solidFill>
                  <a:srgbClr val="000000"/>
                </a:solidFill>
                <a:latin typeface="Times New Roman" panose="02020603050405020304" pitchFamily="18" charset="0"/>
              </a:rPr>
              <a:t>quantitatively</a:t>
            </a:r>
            <a:r>
              <a:rPr lang="en-US" altLang="tr-TR" sz="2400">
                <a:solidFill>
                  <a:srgbClr val="000000"/>
                </a:solidFill>
                <a:latin typeface="Times New Roman" panose="02020603050405020304" pitchFamily="18" charset="0"/>
              </a:rPr>
              <a:t>?</a:t>
            </a:r>
          </a:p>
        </p:txBody>
      </p:sp>
      <p:sp>
        <p:nvSpPr>
          <p:cNvPr id="69636" name="Text Box 4"/>
          <p:cNvSpPr txBox="1">
            <a:spLocks noChangeArrowheads="1"/>
          </p:cNvSpPr>
          <p:nvPr/>
        </p:nvSpPr>
        <p:spPr bwMode="auto">
          <a:xfrm>
            <a:off x="1828800" y="3657601"/>
            <a:ext cx="31242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Email received from USC after the presentation: the Incr% toggles are just a further refinement of the “base” in increments of 25% of the range…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99</a:t>
            </a:fld>
            <a:endParaRPr lang="en-US" altLang="tr-TR"/>
          </a:p>
        </p:txBody>
      </p:sp>
    </p:spTree>
    <p:extLst>
      <p:ext uri="{BB962C8B-B14F-4D97-AF65-F5344CB8AC3E}">
        <p14:creationId xmlns:p14="http://schemas.microsoft.com/office/powerpoint/2010/main" val="41934004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236ECC-7D14-45EE-A2CF-A4899E9DA696}">
  <ds:schemaRefs>
    <ds:schemaRef ds:uri="http://schemas.microsoft.com/sharepoint/v3/contenttype/forms"/>
  </ds:schemaRefs>
</ds:datastoreItem>
</file>

<file path=customXml/itemProps2.xml><?xml version="1.0" encoding="utf-8"?>
<ds:datastoreItem xmlns:ds="http://schemas.openxmlformats.org/officeDocument/2006/customXml" ds:itemID="{E5C9B997-2C50-42D0-BA42-12B9BC148EFA}">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1F8EE9F-13C2-4362-B276-103FD3CB7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743</TotalTime>
  <Words>4697</Words>
  <Application>Microsoft Office PowerPoint</Application>
  <PresentationFormat>Custom</PresentationFormat>
  <Paragraphs>506</Paragraphs>
  <Slides>121</Slides>
  <Notes>7</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121</vt:i4>
      </vt:variant>
    </vt:vector>
  </HeadingPairs>
  <TitlesOfParts>
    <vt:vector size="127" baseType="lpstr">
      <vt:lpstr>Office Teması</vt:lpstr>
      <vt:lpstr>SE9</vt:lpstr>
      <vt:lpstr>Default Design</vt:lpstr>
      <vt:lpstr>1_SE9</vt:lpstr>
      <vt:lpstr>Worksheet</vt:lpstr>
      <vt:lpstr>Bitmap Image</vt:lpstr>
      <vt:lpstr>TOPIC-5 SOFTWARE PROJECT PLANNING</vt:lpstr>
      <vt:lpstr>Software Project Planning</vt:lpstr>
      <vt:lpstr>Project Cost Management Processes</vt:lpstr>
      <vt:lpstr>Estimation techniques</vt:lpstr>
      <vt:lpstr>Estimation techniques</vt:lpstr>
      <vt:lpstr>Experience-based approaches</vt:lpstr>
      <vt:lpstr>Algorithmic cost modelling</vt:lpstr>
      <vt:lpstr>Estimation accuracy (Size of System?)</vt:lpstr>
      <vt:lpstr>Estimate uncertainty </vt:lpstr>
      <vt:lpstr>COCOMO</vt:lpstr>
      <vt:lpstr>COCOMO MODEL</vt:lpstr>
      <vt:lpstr>COCOMO MODEL</vt:lpstr>
      <vt:lpstr>COCOMO MODEL</vt:lpstr>
      <vt:lpstr>COCOMO BASIC MODEL</vt:lpstr>
      <vt:lpstr>COCOMO BASIC MODEL</vt:lpstr>
      <vt:lpstr>COCOMO BASIC MODEL</vt:lpstr>
      <vt:lpstr>COCOMO INTERMEDIATE MODEL</vt:lpstr>
      <vt:lpstr>COCOMO INTERMEDIATE MODEL</vt:lpstr>
      <vt:lpstr>COCOMO INTERMEDIATE MODEL</vt:lpstr>
      <vt:lpstr>COST DRIVER RATING</vt:lpstr>
      <vt:lpstr>COST DRIVER RATING</vt:lpstr>
      <vt:lpstr>COST DRIVER RATING</vt:lpstr>
      <vt:lpstr>COST DRIVER RATING</vt:lpstr>
      <vt:lpstr>COST DRIVER RATING EXAMPLE</vt:lpstr>
      <vt:lpstr>COCOMO ADVANCE MODEL</vt:lpstr>
      <vt:lpstr>COCOMO ADVANCE MODEL</vt:lpstr>
      <vt:lpstr>COCOMO II</vt:lpstr>
      <vt:lpstr>COCOMO II</vt:lpstr>
      <vt:lpstr>The COCOMO 2 model</vt:lpstr>
      <vt:lpstr>COCOMO 2 models</vt:lpstr>
      <vt:lpstr>COCOMO estimation models </vt:lpstr>
      <vt:lpstr>1. Application composition model</vt:lpstr>
      <vt:lpstr>Application composition model EXAMPLE-1</vt:lpstr>
      <vt:lpstr>PRODUCTIVITY</vt:lpstr>
      <vt:lpstr>PowerPoint Presentation</vt:lpstr>
      <vt:lpstr>EXAMPLE-1(Cont.): Rating of system</vt:lpstr>
      <vt:lpstr>PowerPoint Presentation</vt:lpstr>
      <vt:lpstr>PowerPoint Presentation</vt:lpstr>
      <vt:lpstr>PowerPoint Presentation</vt:lpstr>
      <vt:lpstr>PowerPoint Presentation</vt:lpstr>
      <vt:lpstr>EXAMPLE-1(Cont.): Function Point Estimation</vt:lpstr>
      <vt:lpstr>2. Early design model</vt:lpstr>
      <vt:lpstr>PowerPoint Presentation</vt:lpstr>
      <vt:lpstr>FP to LOC conversion table</vt:lpstr>
      <vt:lpstr>EXAMPLE-1(Cont.): Size: FP-&gt;LOC</vt:lpstr>
      <vt:lpstr>Early design model- EAF Multipliers</vt:lpstr>
      <vt:lpstr>PowerPoint Presentation</vt:lpstr>
      <vt:lpstr>Early design model</vt:lpstr>
      <vt:lpstr>3. The reuse model</vt:lpstr>
      <vt:lpstr>3. The reuse model</vt:lpstr>
      <vt:lpstr>Reuse model estimates 1</vt:lpstr>
      <vt:lpstr>Reuse model estimates EXAMPLE-1</vt:lpstr>
      <vt:lpstr>Reuse model estimates 2</vt:lpstr>
      <vt:lpstr>Post-architecture level</vt:lpstr>
      <vt:lpstr>Calculating Project cost drivers , EAF</vt:lpstr>
      <vt:lpstr>Scale Factors (SF)</vt:lpstr>
      <vt:lpstr>The exponent term</vt:lpstr>
      <vt:lpstr>PowerPoint Presentation</vt:lpstr>
      <vt:lpstr>PowerPoint Presentation</vt:lpstr>
      <vt:lpstr>The effect of cost drivers on effort estimates </vt:lpstr>
      <vt:lpstr>Project duration and staffing</vt:lpstr>
      <vt:lpstr>Staffing requirements</vt:lpstr>
      <vt:lpstr>Key points</vt:lpstr>
      <vt:lpstr>Cocomo II-Tool Usage-  Example Screens Homework: Use it for your Project Estimation!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Parting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Duygu</dc:creator>
  <cp:lastModifiedBy>cmpe1</cp:lastModifiedBy>
  <cp:revision>128</cp:revision>
  <dcterms:created xsi:type="dcterms:W3CDTF">2016-10-25T11:43:35Z</dcterms:created>
  <dcterms:modified xsi:type="dcterms:W3CDTF">2020-05-22T08:52:05Z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