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2"/>
  </p:notesMasterIdLst>
  <p:sldIdLst>
    <p:sldId id="286"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0" r:id="rId26"/>
    <p:sldId id="311" r:id="rId27"/>
    <p:sldId id="312" r:id="rId28"/>
    <p:sldId id="313" r:id="rId29"/>
    <p:sldId id="314" r:id="rId30"/>
    <p:sldId id="315" r:id="rId31"/>
    <p:sldId id="316" r:id="rId32"/>
    <p:sldId id="321" r:id="rId33"/>
    <p:sldId id="322" r:id="rId34"/>
    <p:sldId id="323" r:id="rId35"/>
    <p:sldId id="324" r:id="rId36"/>
    <p:sldId id="325" r:id="rId37"/>
    <p:sldId id="257" r:id="rId38"/>
    <p:sldId id="258" r:id="rId39"/>
    <p:sldId id="259" r:id="rId40"/>
    <p:sldId id="328" r:id="rId41"/>
    <p:sldId id="329" r:id="rId42"/>
    <p:sldId id="260" r:id="rId43"/>
    <p:sldId id="261" r:id="rId44"/>
    <p:sldId id="340" r:id="rId45"/>
    <p:sldId id="330" r:id="rId46"/>
    <p:sldId id="331" r:id="rId47"/>
    <p:sldId id="262" r:id="rId48"/>
    <p:sldId id="338" r:id="rId49"/>
    <p:sldId id="337" r:id="rId50"/>
    <p:sldId id="332" r:id="rId51"/>
    <p:sldId id="263" r:id="rId52"/>
    <p:sldId id="264" r:id="rId53"/>
    <p:sldId id="265" r:id="rId54"/>
    <p:sldId id="326" r:id="rId55"/>
    <p:sldId id="266" r:id="rId56"/>
    <p:sldId id="267" r:id="rId57"/>
    <p:sldId id="268" r:id="rId58"/>
    <p:sldId id="269" r:id="rId59"/>
    <p:sldId id="270" r:id="rId60"/>
    <p:sldId id="271" r:id="rId61"/>
    <p:sldId id="272" r:id="rId62"/>
    <p:sldId id="273" r:id="rId63"/>
    <p:sldId id="333" r:id="rId64"/>
    <p:sldId id="274" r:id="rId65"/>
    <p:sldId id="275" r:id="rId66"/>
    <p:sldId id="276" r:id="rId67"/>
    <p:sldId id="277" r:id="rId68"/>
    <p:sldId id="278" r:id="rId69"/>
    <p:sldId id="279" r:id="rId70"/>
    <p:sldId id="33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1" autoAdjust="0"/>
    <p:restoredTop sz="94660"/>
  </p:normalViewPr>
  <p:slideViewPr>
    <p:cSldViewPr snapToGrid="0">
      <p:cViewPr>
        <p:scale>
          <a:sx n="70" d="100"/>
          <a:sy n="70" d="100"/>
        </p:scale>
        <p:origin x="-66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4F12-C3BC-48FF-A266-6CCAC44224A9}"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FEC67-A199-4F18-B377-83EE3FA784CE}" type="slidenum">
              <a:rPr lang="en-US" smtClean="0"/>
              <a:t>‹#›</a:t>
            </a:fld>
            <a:endParaRPr lang="en-US"/>
          </a:p>
        </p:txBody>
      </p:sp>
    </p:spTree>
    <p:extLst>
      <p:ext uri="{BB962C8B-B14F-4D97-AF65-F5344CB8AC3E}">
        <p14:creationId xmlns:p14="http://schemas.microsoft.com/office/powerpoint/2010/main" val="392837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9505B5D4-CA1D-489C-BC1D-5A0C4C70CAC4}" type="datetime1">
              <a:rPr lang="en-US" smtClean="0"/>
              <a:t>5/14/2019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15071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276ADFD-A42F-4CFE-B18B-ED7C8EEB1A1E}" type="datetime1">
              <a:rPr lang="en-US" smtClean="0"/>
              <a:t>5/14/2019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41055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9ACCE62-5986-49A8-A0EF-BB12CC46BFD4}" type="datetime1">
              <a:rPr lang="en-US" smtClean="0"/>
              <a:t>5/14/2019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09336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Slayt Numarası Yer Tutucusu 3"/>
          <p:cNvSpPr>
            <a:spLocks noGrp="1"/>
          </p:cNvSpPr>
          <p:nvPr>
            <p:ph type="sldNum" sz="quarter" idx="10"/>
          </p:nvPr>
        </p:nvSpPr>
        <p:spPr/>
        <p:txBody>
          <a:bodyPr/>
          <a:lstStyle>
            <a:lvl1pPr>
              <a:defRPr/>
            </a:lvl1pPr>
          </a:lstStyle>
          <a:p>
            <a:fld id="{BA13FC09-140D-46B5-933E-AE77331E3CE6}"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55682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A31C43B1-7EE0-435F-9488-722D8A9D218F}"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09248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tıklayın</a:t>
            </a:r>
            <a:endParaRPr lang="en-US"/>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Slayt Numarası Yer Tutucusu 3"/>
          <p:cNvSpPr>
            <a:spLocks noGrp="1"/>
          </p:cNvSpPr>
          <p:nvPr>
            <p:ph type="sldNum" sz="quarter" idx="10"/>
          </p:nvPr>
        </p:nvSpPr>
        <p:spPr/>
        <p:txBody>
          <a:bodyPr/>
          <a:lstStyle>
            <a:lvl1pPr>
              <a:defRPr/>
            </a:lvl1pPr>
          </a:lstStyle>
          <a:p>
            <a:fld id="{7544ECB2-819F-43D4-B407-732F2CDDCD89}"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95310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sz="half" idx="1"/>
          </p:nvPr>
        </p:nvSpPr>
        <p:spPr>
          <a:xfrm>
            <a:off x="508000" y="1524000"/>
            <a:ext cx="5537200" cy="45720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248400" y="1524000"/>
            <a:ext cx="5537200" cy="45720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Slayt Numarası Yer Tutucusu 4"/>
          <p:cNvSpPr>
            <a:spLocks noGrp="1"/>
          </p:cNvSpPr>
          <p:nvPr>
            <p:ph type="sldNum" sz="quarter" idx="10"/>
          </p:nvPr>
        </p:nvSpPr>
        <p:spPr/>
        <p:txBody>
          <a:bodyPr/>
          <a:lstStyle>
            <a:lvl1pPr>
              <a:defRPr/>
            </a:lvl1pPr>
          </a:lstStyle>
          <a:p>
            <a:fld id="{2BBA89DE-B4F9-4C83-AB41-FDBFA21C67D8}"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46460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tıklayın</a:t>
            </a:r>
            <a:endParaRPr lang="en-US"/>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Slayt Numarası Yer Tutucusu 6"/>
          <p:cNvSpPr>
            <a:spLocks noGrp="1"/>
          </p:cNvSpPr>
          <p:nvPr>
            <p:ph type="sldNum" sz="quarter" idx="10"/>
          </p:nvPr>
        </p:nvSpPr>
        <p:spPr/>
        <p:txBody>
          <a:bodyPr/>
          <a:lstStyle>
            <a:lvl1pPr>
              <a:defRPr/>
            </a:lvl1pPr>
          </a:lstStyle>
          <a:p>
            <a:fld id="{8C390C16-1989-4F8E-9C74-A726F895F62B}" type="slidenum">
              <a:rPr lang="zh-TW" altLang="en-US"/>
              <a:pPr/>
              <a:t>‹#›</a:t>
            </a:fld>
            <a:endParaRPr lang="en-US" altLang="zh-TW"/>
          </a:p>
        </p:txBody>
      </p:sp>
      <p:sp>
        <p:nvSpPr>
          <p:cNvPr id="8" name="Alt Bilgi Yer Tutucusu 7"/>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2328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Slayt Numarası Yer Tutucusu 2"/>
          <p:cNvSpPr>
            <a:spLocks noGrp="1"/>
          </p:cNvSpPr>
          <p:nvPr>
            <p:ph type="sldNum" sz="quarter" idx="10"/>
          </p:nvPr>
        </p:nvSpPr>
        <p:spPr/>
        <p:txBody>
          <a:bodyPr/>
          <a:lstStyle>
            <a:lvl1pPr>
              <a:defRPr/>
            </a:lvl1pPr>
          </a:lstStyle>
          <a:p>
            <a:fld id="{2544951E-1BE2-4CC4-ABA6-FA4D74E481EB}" type="slidenum">
              <a:rPr lang="zh-TW" altLang="en-US"/>
              <a:pPr/>
              <a:t>‹#›</a:t>
            </a:fld>
            <a:endParaRPr lang="en-US" altLang="zh-TW"/>
          </a:p>
        </p:txBody>
      </p:sp>
      <p:sp>
        <p:nvSpPr>
          <p:cNvPr id="4" name="Alt Bilgi Yer Tutucusu 3"/>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92866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782AF93E-ED41-474F-8C5D-E04D8E8BF0CA}" type="slidenum">
              <a:rPr lang="zh-TW" altLang="en-US"/>
              <a:pPr/>
              <a:t>‹#›</a:t>
            </a:fld>
            <a:endParaRPr lang="en-US" altLang="zh-TW"/>
          </a:p>
        </p:txBody>
      </p:sp>
      <p:sp>
        <p:nvSpPr>
          <p:cNvPr id="3" name="Alt Bilgi Yer Tutucusu 2"/>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66205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Slayt Numarası Yer Tutucusu 4"/>
          <p:cNvSpPr>
            <a:spLocks noGrp="1"/>
          </p:cNvSpPr>
          <p:nvPr>
            <p:ph type="sldNum" sz="quarter" idx="10"/>
          </p:nvPr>
        </p:nvSpPr>
        <p:spPr/>
        <p:txBody>
          <a:bodyPr/>
          <a:lstStyle>
            <a:lvl1pPr>
              <a:defRPr/>
            </a:lvl1pPr>
          </a:lstStyle>
          <a:p>
            <a:fld id="{BE371DD5-7431-4901-AFA4-A5B9F1F29622}"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12885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EF5BD2A-FDB9-45CE-A3EB-FB2ABA7747F3}" type="datetime1">
              <a:rPr lang="en-US" smtClean="0"/>
              <a:t>5/14/2019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96197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Slayt Numarası Yer Tutucusu 4"/>
          <p:cNvSpPr>
            <a:spLocks noGrp="1"/>
          </p:cNvSpPr>
          <p:nvPr>
            <p:ph type="sldNum" sz="quarter" idx="10"/>
          </p:nvPr>
        </p:nvSpPr>
        <p:spPr/>
        <p:txBody>
          <a:bodyPr/>
          <a:lstStyle>
            <a:lvl1pPr>
              <a:defRPr/>
            </a:lvl1pPr>
          </a:lstStyle>
          <a:p>
            <a:fld id="{11BC944F-2F82-49AE-9FE8-E3B49B921396}"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1369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DBFDEAF7-B1DC-4326-81DC-2C598718ADBB}"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323475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0"/>
            <a:ext cx="3048000" cy="6096000"/>
          </a:xfrm>
        </p:spPr>
        <p:txBody>
          <a:bodyPr vert="eaVert"/>
          <a:lstStyle/>
          <a:p>
            <a:r>
              <a:rPr lang="tr-TR"/>
              <a:t>Asıl başlık stili için tıklayın</a:t>
            </a:r>
            <a:endParaRPr lang="en-US"/>
          </a:p>
        </p:txBody>
      </p:sp>
      <p:sp>
        <p:nvSpPr>
          <p:cNvPr id="3" name="Dikey Metin Yer Tutucusu 2"/>
          <p:cNvSpPr>
            <a:spLocks noGrp="1"/>
          </p:cNvSpPr>
          <p:nvPr>
            <p:ph type="body" orient="vert" idx="1"/>
          </p:nvPr>
        </p:nvSpPr>
        <p:spPr>
          <a:xfrm>
            <a:off x="0" y="0"/>
            <a:ext cx="8940800" cy="60960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D1352349-3E84-4F4D-8881-94142A7F9E0D}"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5449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143000"/>
          </a:xfrm>
        </p:spPr>
        <p:txBody>
          <a:bodyPr/>
          <a:lstStyle/>
          <a:p>
            <a:r>
              <a:rPr lang="tr-TR"/>
              <a:t>Asıl başlık stili için tıklayın</a:t>
            </a:r>
            <a:endParaRPr lang="en-US"/>
          </a:p>
        </p:txBody>
      </p:sp>
      <p:sp>
        <p:nvSpPr>
          <p:cNvPr id="3" name="Tablo Yer Tutucusu 2"/>
          <p:cNvSpPr>
            <a:spLocks noGrp="1"/>
          </p:cNvSpPr>
          <p:nvPr>
            <p:ph type="tbl" idx="1"/>
          </p:nvPr>
        </p:nvSpPr>
        <p:spPr>
          <a:xfrm>
            <a:off x="508000" y="1524000"/>
            <a:ext cx="11277600" cy="4572000"/>
          </a:xfrm>
        </p:spPr>
        <p:txBody>
          <a:bodyPr/>
          <a:lstStyle/>
          <a:p>
            <a:endParaRPr lang="en-US"/>
          </a:p>
        </p:txBody>
      </p:sp>
      <p:sp>
        <p:nvSpPr>
          <p:cNvPr id="4" name="Slayt Numarası Yer Tutucusu 3"/>
          <p:cNvSpPr>
            <a:spLocks noGrp="1"/>
          </p:cNvSpPr>
          <p:nvPr>
            <p:ph type="sldNum" sz="quarter" idx="10"/>
          </p:nvPr>
        </p:nvSpPr>
        <p:spPr>
          <a:xfrm>
            <a:off x="10871200" y="6553200"/>
            <a:ext cx="1320800" cy="304800"/>
          </a:xfrm>
        </p:spPr>
        <p:txBody>
          <a:bodyPr/>
          <a:lstStyle>
            <a:lvl1pPr>
              <a:defRPr/>
            </a:lvl1pPr>
          </a:lstStyle>
          <a:p>
            <a:fld id="{EF5AE597-DABD-4992-A73D-997617F1587E}" type="slidenum">
              <a:rPr lang="zh-TW" altLang="en-US"/>
              <a:pPr/>
              <a:t>‹#›</a:t>
            </a:fld>
            <a:endParaRPr lang="en-US" altLang="zh-TW"/>
          </a:p>
        </p:txBody>
      </p:sp>
      <p:sp>
        <p:nvSpPr>
          <p:cNvPr id="5" name="Alt Bilgi Yer Tutucusu 4"/>
          <p:cNvSpPr>
            <a:spLocks noGrp="1"/>
          </p:cNvSpPr>
          <p:nvPr>
            <p:ph type="ftr" sz="quarter" idx="11"/>
          </p:nvPr>
        </p:nvSpPr>
        <p:spPr>
          <a:xfrm>
            <a:off x="508000" y="6553200"/>
            <a:ext cx="10160000" cy="304800"/>
          </a:xfrm>
        </p:spPr>
        <p:txBody>
          <a:bodyPr/>
          <a:lstStyle>
            <a:lvl1pPr>
              <a:defRPr/>
            </a:lvl1pPr>
          </a:lstStyle>
          <a:p>
            <a:endParaRPr lang="en-US" altLang="zh-TW"/>
          </a:p>
        </p:txBody>
      </p:sp>
    </p:spTree>
    <p:extLst>
      <p:ext uri="{BB962C8B-B14F-4D97-AF65-F5344CB8AC3E}">
        <p14:creationId xmlns:p14="http://schemas.microsoft.com/office/powerpoint/2010/main" val="38637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1AB4EDE-F464-4FDC-BF32-54F977B76247}" type="datetime1">
              <a:rPr lang="en-US" smtClean="0"/>
              <a:t>5/14/2019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71684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0E69D9CD-93FD-4059-8EA9-1C925B0C35FB}" type="datetime1">
              <a:rPr lang="en-US" smtClean="0"/>
              <a:t>5/14/2019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5918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E9B67455-A09F-4128-B44C-1C446DB746F2}" type="datetime1">
              <a:rPr lang="en-US" smtClean="0"/>
              <a:t>5/14/2019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0723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760E6175-C1A8-4399-BA30-51C8FBA7EAA1}" type="datetime1">
              <a:rPr lang="en-US" smtClean="0"/>
              <a:t>5/14/2019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81458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7DCFCB-4034-4C13-90FD-4FB47AFA899A}" type="datetime1">
              <a:rPr lang="en-US" smtClean="0"/>
              <a:t>5/14/2019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8495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12F1B43-D952-4D33-8A7C-E3992B091896}" type="datetime1">
              <a:rPr lang="en-US" smtClean="0"/>
              <a:t>5/14/2019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17289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04FD9A9-A36C-4043-99A4-061557468203}" type="datetime1">
              <a:rPr lang="en-US" smtClean="0"/>
              <a:t>5/14/2019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423185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FD55F-28CE-49EC-ABD7-DB8A6F77CEA3}" type="datetime1">
              <a:rPr lang="en-US" smtClean="0"/>
              <a:t>5/14/2019</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D90FC-DE19-415E-AF01-E66FC18132A4}" type="slidenum">
              <a:rPr lang="en-US" smtClean="0"/>
              <a:t>‹#›</a:t>
            </a:fld>
            <a:endParaRPr lang="en-US"/>
          </a:p>
        </p:txBody>
      </p:sp>
    </p:spTree>
    <p:extLst>
      <p:ext uri="{BB962C8B-B14F-4D97-AF65-F5344CB8AC3E}">
        <p14:creationId xmlns:p14="http://schemas.microsoft.com/office/powerpoint/2010/main" val="269735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Rectangle 3"/>
          <p:cNvSpPr>
            <a:spLocks noGrp="1" noChangeArrowheads="1"/>
          </p:cNvSpPr>
          <p:nvPr>
            <p:ph type="body" idx="1"/>
          </p:nvPr>
        </p:nvSpPr>
        <p:spPr bwMode="auto">
          <a:xfrm>
            <a:off x="508000" y="1524000"/>
            <a:ext cx="1127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0" name="Rectangle 6"/>
          <p:cNvSpPr>
            <a:spLocks noGrp="1" noChangeArrowheads="1"/>
          </p:cNvSpPr>
          <p:nvPr>
            <p:ph type="sldNum" sz="quarter" idx="4"/>
          </p:nvPr>
        </p:nvSpPr>
        <p:spPr bwMode="auto">
          <a:xfrm>
            <a:off x="10871200" y="6553200"/>
            <a:ext cx="132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fld id="{6ABB722C-FB3E-44CC-9756-0E546E2C077A}" type="slidenum">
              <a:rPr lang="zh-TW" altLang="en-US"/>
              <a:pPr/>
              <a:t>‹#›</a:t>
            </a:fld>
            <a:endParaRPr lang="en-US" altLang="zh-TW"/>
          </a:p>
        </p:txBody>
      </p:sp>
      <p:sp>
        <p:nvSpPr>
          <p:cNvPr id="1034" name="Rectangle 10"/>
          <p:cNvSpPr>
            <a:spLocks noGrp="1" noChangeArrowheads="1"/>
          </p:cNvSpPr>
          <p:nvPr>
            <p:ph type="ftr" sz="quarter" idx="3"/>
          </p:nvPr>
        </p:nvSpPr>
        <p:spPr bwMode="auto">
          <a:xfrm>
            <a:off x="508000" y="6553200"/>
            <a:ext cx="1016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endParaRPr lang="en-US" altLang="zh-TW"/>
          </a:p>
        </p:txBody>
      </p:sp>
    </p:spTree>
    <p:extLst>
      <p:ext uri="{BB962C8B-B14F-4D97-AF65-F5344CB8AC3E}">
        <p14:creationId xmlns:p14="http://schemas.microsoft.com/office/powerpoint/2010/main" val="215062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Six_Sigma"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ftwaretestingfundamentals.com/software-quality-control/" TargetMode="External"/><Relationship Id="rId2" Type="http://schemas.openxmlformats.org/officeDocument/2006/relationships/hyperlink" Target="http://softwaretestingfundamentals.com/software-quality-assuranc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fontAlgn="base">
              <a:spcBef>
                <a:spcPct val="0"/>
              </a:spcBef>
              <a:spcAft>
                <a:spcPct val="0"/>
              </a:spcAft>
            </a:pPr>
            <a:fld id="{7D70F4AE-0D79-411C-84D5-690BAF0DB553}" type="slidenum">
              <a:rPr lang="zh-TW" altLang="en-US">
                <a:solidFill>
                  <a:srgbClr val="000000"/>
                </a:solidFill>
                <a:latin typeface="Times New Roman" panose="02020603050405020304" pitchFamily="18" charset="0"/>
              </a:rPr>
              <a:pPr fontAlgn="base">
                <a:spcBef>
                  <a:spcPct val="0"/>
                </a:spcBef>
                <a:spcAft>
                  <a:spcPct val="0"/>
                </a:spcAft>
              </a:pPr>
              <a:t>1</a:t>
            </a:fld>
            <a:endParaRPr lang="en-US" altLang="zh-TW">
              <a:solidFill>
                <a:srgbClr val="000000"/>
              </a:solidFill>
              <a:latin typeface="Times New Roman" panose="02020603050405020304" pitchFamily="18" charset="0"/>
            </a:endParaRPr>
          </a:p>
        </p:txBody>
      </p:sp>
      <p:sp>
        <p:nvSpPr>
          <p:cNvPr id="209922" name="Rectangle 2"/>
          <p:cNvSpPr>
            <a:spLocks noGrp="1" noChangeArrowheads="1"/>
          </p:cNvSpPr>
          <p:nvPr>
            <p:ph type="title"/>
          </p:nvPr>
        </p:nvSpPr>
        <p:spPr>
          <a:xfrm>
            <a:off x="2282890" y="2286000"/>
            <a:ext cx="7391400" cy="1066800"/>
          </a:xfrm>
        </p:spPr>
        <p:txBody>
          <a:bodyPr/>
          <a:lstStyle/>
          <a:p>
            <a:r>
              <a:rPr lang="en-US" altLang="zh-TW" sz="4800" dirty="0">
                <a:ea typeface="新細明體" pitchFamily="18" charset="-120"/>
              </a:rPr>
              <a:t>Chapter </a:t>
            </a:r>
            <a:r>
              <a:rPr lang="tr-TR" altLang="zh-TW" sz="4800" dirty="0">
                <a:ea typeface="新細明體" pitchFamily="18" charset="-120"/>
              </a:rPr>
              <a:t>10</a:t>
            </a:r>
            <a:r>
              <a:rPr lang="en-US" altLang="zh-TW" sz="4800" dirty="0">
                <a:ea typeface="新細明體" pitchFamily="18" charset="-120"/>
              </a:rPr>
              <a:t>:</a:t>
            </a:r>
            <a:br>
              <a:rPr lang="en-US" altLang="zh-TW" sz="4800" dirty="0">
                <a:ea typeface="新細明體" pitchFamily="18" charset="-120"/>
              </a:rPr>
            </a:br>
            <a:r>
              <a:rPr lang="en-US" altLang="zh-TW" sz="4800" dirty="0">
                <a:ea typeface="新細明體" pitchFamily="18" charset="-120"/>
              </a:rPr>
              <a:t>Project Quality Management</a:t>
            </a:r>
          </a:p>
        </p:txBody>
      </p:sp>
    </p:spTree>
    <p:extLst>
      <p:ext uri="{BB962C8B-B14F-4D97-AF65-F5344CB8AC3E}">
        <p14:creationId xmlns:p14="http://schemas.microsoft.com/office/powerpoint/2010/main" val="409592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C921D253-9B53-4DE7-AC60-3082343F3D36}" type="slidenum">
              <a:rPr lang="zh-TW" altLang="en-US">
                <a:solidFill>
                  <a:srgbClr val="000000"/>
                </a:solidFill>
                <a:latin typeface="Times New Roman" panose="02020603050405020304" pitchFamily="18" charset="0"/>
              </a:rPr>
              <a:pPr fontAlgn="base">
                <a:spcBef>
                  <a:spcPct val="0"/>
                </a:spcBef>
                <a:spcAft>
                  <a:spcPct val="0"/>
                </a:spcAft>
              </a:pPr>
              <a:t>10</a:t>
            </a:fld>
            <a:endParaRPr lang="en-US" altLang="zh-TW">
              <a:solidFill>
                <a:srgbClr val="000000"/>
              </a:solidFill>
              <a:latin typeface="Times New Roman" panose="02020603050405020304" pitchFamily="18" charset="0"/>
            </a:endParaRPr>
          </a:p>
        </p:txBody>
      </p:sp>
      <p:sp>
        <p:nvSpPr>
          <p:cNvPr id="222210" name="Rectangle 2"/>
          <p:cNvSpPr>
            <a:spLocks noGrp="1" noChangeArrowheads="1"/>
          </p:cNvSpPr>
          <p:nvPr>
            <p:ph type="title"/>
          </p:nvPr>
        </p:nvSpPr>
        <p:spPr/>
        <p:txBody>
          <a:bodyPr/>
          <a:lstStyle/>
          <a:p>
            <a:r>
              <a:rPr lang="en-US" altLang="zh-TW">
                <a:ea typeface="新細明體" pitchFamily="18" charset="-120"/>
              </a:rPr>
              <a:t>Figure 8-1. Sample Pareto Diagram</a:t>
            </a:r>
          </a:p>
        </p:txBody>
      </p:sp>
      <p:pic>
        <p:nvPicPr>
          <p:cNvPr id="222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1"/>
            <a:ext cx="7691438"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99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C40294DC-686C-4828-81B2-5D2AE1E01083}" type="slidenum">
              <a:rPr lang="zh-TW" altLang="en-US">
                <a:solidFill>
                  <a:srgbClr val="000000"/>
                </a:solidFill>
                <a:latin typeface="Times New Roman" panose="02020603050405020304" pitchFamily="18" charset="0"/>
              </a:rPr>
              <a:pPr fontAlgn="base">
                <a:spcBef>
                  <a:spcPct val="0"/>
                </a:spcBef>
                <a:spcAft>
                  <a:spcPct val="0"/>
                </a:spcAft>
              </a:pPr>
              <a:t>11</a:t>
            </a:fld>
            <a:endParaRPr lang="en-US" altLang="zh-TW">
              <a:solidFill>
                <a:srgbClr val="000000"/>
              </a:solidFill>
              <a:latin typeface="Times New Roman" panose="02020603050405020304" pitchFamily="18" charset="0"/>
            </a:endParaRPr>
          </a:p>
        </p:txBody>
      </p:sp>
      <p:sp>
        <p:nvSpPr>
          <p:cNvPr id="257026"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a:t>
            </a:r>
          </a:p>
        </p:txBody>
      </p:sp>
      <p:sp>
        <p:nvSpPr>
          <p:cNvPr id="257028" name="Rectangle 4"/>
          <p:cNvSpPr>
            <a:spLocks noChangeArrowheads="1"/>
          </p:cNvSpPr>
          <p:nvPr/>
        </p:nvSpPr>
        <p:spPr bwMode="auto">
          <a:xfrm>
            <a:off x="1714500" y="2636805"/>
            <a:ext cx="8458200" cy="22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You are a part of a team analyzing quality problems that you have with your call center/customer service area.</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After studying customer complaints, you have categorized and logged them for a week as follows:</a:t>
            </a:r>
          </a:p>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Part 1: Create a Pareto diagram based on the information in the </a:t>
            </a:r>
            <a:r>
              <a:rPr lang="en-US" altLang="zh-TW" sz="2200" b="1" i="1" dirty="0">
                <a:solidFill>
                  <a:srgbClr val="FF0000"/>
                </a:solidFill>
                <a:latin typeface="Times New Roman" panose="02020603050405020304" pitchFamily="18" charset="0"/>
                <a:ea typeface="新細明體" pitchFamily="18" charset="-120"/>
              </a:rPr>
              <a:t>table below</a:t>
            </a:r>
            <a:endParaRPr lang="tr-TR" altLang="zh-TW" sz="2200" b="1" i="1" dirty="0">
              <a:solidFill>
                <a:srgbClr val="FF0000"/>
              </a:solidFill>
              <a:latin typeface="Times New Roman" panose="02020603050405020304" pitchFamily="18" charset="0"/>
              <a:ea typeface="新細明體" pitchFamily="18" charset="-120"/>
            </a:endParaRPr>
          </a:p>
        </p:txBody>
      </p:sp>
    </p:spTree>
    <p:extLst>
      <p:ext uri="{BB962C8B-B14F-4D97-AF65-F5344CB8AC3E}">
        <p14:creationId xmlns:p14="http://schemas.microsoft.com/office/powerpoint/2010/main" val="262212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0"/>
          </p:nvPr>
        </p:nvSpPr>
        <p:spPr/>
        <p:txBody>
          <a:bodyPr/>
          <a:lstStyle/>
          <a:p>
            <a:pPr fontAlgn="base">
              <a:spcBef>
                <a:spcPct val="0"/>
              </a:spcBef>
              <a:spcAft>
                <a:spcPct val="0"/>
              </a:spcAft>
            </a:pPr>
            <a:fld id="{E3AF51F5-C099-4AB4-9D87-E6800F99DC66}" type="slidenum">
              <a:rPr lang="zh-TW" altLang="en-US">
                <a:solidFill>
                  <a:srgbClr val="000000"/>
                </a:solidFill>
                <a:latin typeface="Times New Roman" panose="02020603050405020304" pitchFamily="18" charset="0"/>
              </a:rPr>
              <a:pPr fontAlgn="base">
                <a:spcBef>
                  <a:spcPct val="0"/>
                </a:spcBef>
                <a:spcAft>
                  <a:spcPct val="0"/>
                </a:spcAft>
              </a:pPr>
              <a:t>12</a:t>
            </a:fld>
            <a:endParaRPr lang="en-US" altLang="zh-TW">
              <a:solidFill>
                <a:srgbClr val="000000"/>
              </a:solidFill>
              <a:latin typeface="Times New Roman" panose="02020603050405020304" pitchFamily="18" charset="0"/>
            </a:endParaRPr>
          </a:p>
        </p:txBody>
      </p:sp>
      <p:sp>
        <p:nvSpPr>
          <p:cNvPr id="258050"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 (</a:t>
            </a:r>
            <a:r>
              <a:rPr lang="en-US" altLang="zh-TW" dirty="0" err="1">
                <a:solidFill>
                  <a:schemeClr val="tx1"/>
                </a:solidFill>
                <a:ea typeface="新細明體" pitchFamily="18" charset="-120"/>
              </a:rPr>
              <a:t>Cont</a:t>
            </a:r>
            <a:r>
              <a:rPr lang="en-US" altLang="zh-TW" dirty="0">
                <a:solidFill>
                  <a:schemeClr val="tx1"/>
                </a:solidFill>
                <a:ea typeface="新細明體" pitchFamily="18" charset="-120"/>
              </a:rPr>
              <a:t>)</a:t>
            </a:r>
          </a:p>
        </p:txBody>
      </p:sp>
      <p:sp>
        <p:nvSpPr>
          <p:cNvPr id="258051" name="Rectangle 3"/>
          <p:cNvSpPr>
            <a:spLocks noChangeArrowheads="1"/>
          </p:cNvSpPr>
          <p:nvPr/>
        </p:nvSpPr>
        <p:spPr bwMode="auto">
          <a:xfrm>
            <a:off x="1905000" y="2319510"/>
            <a:ext cx="8458200" cy="56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fontAlgn="base">
              <a:spcBef>
                <a:spcPct val="0"/>
              </a:spcBef>
              <a:spcAft>
                <a:spcPct val="0"/>
              </a:spcAft>
            </a:pPr>
            <a:endParaRPr lang="en-US" altLang="zh-TW" sz="2400">
              <a:solidFill>
                <a:srgbClr val="000000"/>
              </a:solidFill>
              <a:latin typeface="Times New Roman" panose="02020603050405020304" pitchFamily="18" charset="0"/>
              <a:ea typeface="新細明體" pitchFamily="18" charset="-120"/>
            </a:endParaRPr>
          </a:p>
        </p:txBody>
      </p:sp>
      <p:graphicFrame>
        <p:nvGraphicFramePr>
          <p:cNvPr id="258120" name="Group 72"/>
          <p:cNvGraphicFramePr>
            <a:graphicFrameLocks noGrp="1"/>
          </p:cNvGraphicFramePr>
          <p:nvPr>
            <p:ph idx="1"/>
            <p:extLst/>
          </p:nvPr>
        </p:nvGraphicFramePr>
        <p:xfrm>
          <a:off x="1905000" y="1143000"/>
          <a:ext cx="8305800" cy="4373880"/>
        </p:xfrm>
        <a:graphic>
          <a:graphicData uri="http://schemas.openxmlformats.org/drawingml/2006/table">
            <a:tbl>
              <a:tblPr/>
              <a:tblGrid>
                <a:gridCol w="5715000">
                  <a:extLst>
                    <a:ext uri="{9D8B030D-6E8A-4147-A177-3AD203B41FA5}">
                      <a16:colId xmlns:a16="http://schemas.microsoft.com/office/drawing/2014/main" xmlns="" val="970162608"/>
                    </a:ext>
                  </a:extLst>
                </a:gridCol>
                <a:gridCol w="2590800">
                  <a:extLst>
                    <a:ext uri="{9D8B030D-6E8A-4147-A177-3AD203B41FA5}">
                      <a16:colId xmlns:a16="http://schemas.microsoft.com/office/drawing/2014/main" xmlns="" val="1606950291"/>
                    </a:ext>
                  </a:extLst>
                </a:gridCol>
              </a:tblGrid>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Complaint Category</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Frequency/week</a:t>
                      </a:r>
                      <a:endParaRPr kumimoji="0" lang="zh-TW" altLang="en-US"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56034925"/>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Customer is on hold too long</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22443359"/>
                  </a:ext>
                </a:extLst>
              </a:tr>
              <a:tr h="96012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Customer gets transferred to wrong area or cut off</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83024141"/>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Service rep cannot answer customer’s questions</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7243691"/>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Service rep does not follow through as promised</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70983793"/>
                  </a:ext>
                </a:extLst>
              </a:tr>
            </a:tbl>
          </a:graphicData>
        </a:graphic>
      </p:graphicFrame>
    </p:spTree>
    <p:extLst>
      <p:ext uri="{BB962C8B-B14F-4D97-AF65-F5344CB8AC3E}">
        <p14:creationId xmlns:p14="http://schemas.microsoft.com/office/powerpoint/2010/main" val="294691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fontAlgn="base">
              <a:spcBef>
                <a:spcPct val="0"/>
              </a:spcBef>
              <a:spcAft>
                <a:spcPct val="0"/>
              </a:spcAft>
            </a:pPr>
            <a:fld id="{7AE732CF-B1AC-4EC0-B498-691F42107EBD}" type="slidenum">
              <a:rPr lang="zh-TW" altLang="en-US">
                <a:solidFill>
                  <a:srgbClr val="000000"/>
                </a:solidFill>
                <a:latin typeface="Times New Roman" panose="02020603050405020304" pitchFamily="18" charset="0"/>
              </a:rPr>
              <a:pPr fontAlgn="base">
                <a:spcBef>
                  <a:spcPct val="0"/>
                </a:spcBef>
                <a:spcAft>
                  <a:spcPct val="0"/>
                </a:spcAft>
              </a:pPr>
              <a:t>13</a:t>
            </a:fld>
            <a:endParaRPr lang="en-US" altLang="zh-TW">
              <a:solidFill>
                <a:srgbClr val="000000"/>
              </a:solidFill>
              <a:latin typeface="Times New Roman" panose="02020603050405020304" pitchFamily="18" charset="0"/>
            </a:endParaRPr>
          </a:p>
        </p:txBody>
      </p:sp>
      <p:sp>
        <p:nvSpPr>
          <p:cNvPr id="260098"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 (</a:t>
            </a:r>
            <a:r>
              <a:rPr lang="en-US" altLang="zh-TW" dirty="0" err="1">
                <a:solidFill>
                  <a:schemeClr val="tx1"/>
                </a:solidFill>
                <a:ea typeface="新細明體" pitchFamily="18" charset="-120"/>
              </a:rPr>
              <a:t>Cont</a:t>
            </a:r>
            <a:r>
              <a:rPr lang="en-US" altLang="zh-TW" dirty="0">
                <a:solidFill>
                  <a:schemeClr val="tx1"/>
                </a:solidFill>
                <a:ea typeface="新細明體" pitchFamily="18" charset="-120"/>
              </a:rPr>
              <a:t>)</a:t>
            </a:r>
          </a:p>
        </p:txBody>
      </p:sp>
      <p:sp>
        <p:nvSpPr>
          <p:cNvPr id="260099" name="Rectangle 3"/>
          <p:cNvSpPr>
            <a:spLocks noChangeArrowheads="1"/>
          </p:cNvSpPr>
          <p:nvPr/>
        </p:nvSpPr>
        <p:spPr bwMode="auto">
          <a:xfrm>
            <a:off x="1905000" y="2319510"/>
            <a:ext cx="8458200" cy="56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fontAlgn="base">
              <a:spcBef>
                <a:spcPct val="0"/>
              </a:spcBef>
              <a:spcAft>
                <a:spcPct val="0"/>
              </a:spcAft>
            </a:pPr>
            <a:endParaRPr lang="en-US" altLang="zh-TW" sz="2400">
              <a:solidFill>
                <a:srgbClr val="000000"/>
              </a:solidFill>
              <a:latin typeface="Times New Roman" panose="02020603050405020304" pitchFamily="18" charset="0"/>
              <a:ea typeface="新細明體" pitchFamily="18" charset="-120"/>
            </a:endParaRPr>
          </a:p>
        </p:txBody>
      </p:sp>
      <p:sp>
        <p:nvSpPr>
          <p:cNvPr id="260121" name="Rectangle 25"/>
          <p:cNvSpPr>
            <a:spLocks noChangeArrowheads="1"/>
          </p:cNvSpPr>
          <p:nvPr/>
        </p:nvSpPr>
        <p:spPr bwMode="auto">
          <a:xfrm>
            <a:off x="1754155" y="1430923"/>
            <a:ext cx="861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Part 2: Your team has decided to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add some customer service features to your Web site</a:t>
            </a:r>
            <a:r>
              <a:rPr lang="en-US" altLang="zh-TW" sz="2200" dirty="0">
                <a:solidFill>
                  <a:srgbClr val="000000"/>
                </a:solidFill>
                <a:latin typeface="Times New Roman" panose="02020603050405020304" pitchFamily="18" charset="0"/>
                <a:ea typeface="新細明體" pitchFamily="18" charset="-120"/>
              </a:rPr>
              <a:t>.</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You believe that having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“Frequently Asked Questions”</a:t>
            </a:r>
            <a:r>
              <a:rPr lang="en-US" altLang="zh-TW" sz="2200" dirty="0">
                <a:solidFill>
                  <a:srgbClr val="000000"/>
                </a:solidFill>
                <a:latin typeface="Times New Roman" panose="02020603050405020304" pitchFamily="18" charset="0"/>
                <a:ea typeface="新細明體" pitchFamily="18" charset="-120"/>
              </a:rPr>
              <a:t> and answers will help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reduce the complaints </a:t>
            </a:r>
            <a:r>
              <a:rPr lang="en-US" altLang="zh-TW" sz="2200" dirty="0">
                <a:solidFill>
                  <a:srgbClr val="000000"/>
                </a:solidFill>
                <a:latin typeface="Times New Roman" panose="02020603050405020304" pitchFamily="18" charset="0"/>
                <a:ea typeface="新細明體" pitchFamily="18" charset="-120"/>
              </a:rPr>
              <a:t>about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service reps not being able to answer customers’ questions</a:t>
            </a:r>
            <a:r>
              <a:rPr lang="en-US" altLang="zh-TW" sz="2200" dirty="0">
                <a:solidFill>
                  <a:srgbClr val="000000"/>
                </a:solidFill>
                <a:latin typeface="Times New Roman" panose="02020603050405020304" pitchFamily="18" charset="0"/>
                <a:ea typeface="新細明體" pitchFamily="18" charset="-120"/>
              </a:rPr>
              <a:t> and will lower the volume of calls.</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Customers and service reps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could access information through this new Web page.</a:t>
            </a:r>
            <a:endPar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However, you know that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while</a:t>
            </a:r>
            <a:r>
              <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people complain about call centers, they also complain about Web sites.</a:t>
            </a:r>
            <a:endPar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Develop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a list of at least four potential complaints </a:t>
            </a:r>
            <a:r>
              <a:rPr lang="en-US" altLang="zh-TW" sz="2200" dirty="0">
                <a:solidFill>
                  <a:srgbClr val="000000"/>
                </a:solidFill>
                <a:latin typeface="Times New Roman" panose="02020603050405020304" pitchFamily="18" charset="0"/>
                <a:ea typeface="新細明體" pitchFamily="18" charset="-120"/>
              </a:rPr>
              <a:t>that your customers and service reps might have about this new Web page, and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then describe your plans for preventing those problems</a:t>
            </a:r>
            <a:r>
              <a:rPr lang="en-US" altLang="zh-TW" sz="2200" dirty="0">
                <a:solidFill>
                  <a:srgbClr val="000000"/>
                </a:solidFill>
                <a:latin typeface="Times New Roman" panose="02020603050405020304" pitchFamily="18" charset="0"/>
                <a:ea typeface="新細明體" pitchFamily="18" charset="-120"/>
              </a:rPr>
              <a:t>.</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Describe also how this new Web page could continuously help to improve the quality of service </a:t>
            </a:r>
            <a:r>
              <a:rPr lang="en-US" altLang="zh-TW" sz="2200" dirty="0">
                <a:solidFill>
                  <a:srgbClr val="000000"/>
                </a:solidFill>
                <a:latin typeface="Times New Roman" panose="02020603050405020304" pitchFamily="18" charset="0"/>
                <a:ea typeface="新細明體" pitchFamily="18" charset="-120"/>
              </a:rPr>
              <a:t>provided by your call center/customer service area.</a:t>
            </a:r>
          </a:p>
        </p:txBody>
      </p:sp>
    </p:spTree>
    <p:extLst>
      <p:ext uri="{BB962C8B-B14F-4D97-AF65-F5344CB8AC3E}">
        <p14:creationId xmlns:p14="http://schemas.microsoft.com/office/powerpoint/2010/main" val="266652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3B39D393-FE56-46FC-8E60-0BD6CA8451FB}" type="slidenum">
              <a:rPr lang="zh-TW" altLang="en-US">
                <a:solidFill>
                  <a:srgbClr val="000000"/>
                </a:solidFill>
                <a:latin typeface="Times New Roman" panose="02020603050405020304" pitchFamily="18" charset="0"/>
              </a:rPr>
              <a:pPr fontAlgn="base">
                <a:spcBef>
                  <a:spcPct val="0"/>
                </a:spcBef>
                <a:spcAft>
                  <a:spcPct val="0"/>
                </a:spcAft>
              </a:pPr>
              <a:t>14</a:t>
            </a:fld>
            <a:endParaRPr lang="en-US" altLang="zh-TW">
              <a:solidFill>
                <a:srgbClr val="000000"/>
              </a:solidFill>
              <a:latin typeface="Times New Roman" panose="02020603050405020304" pitchFamily="18" charset="0"/>
            </a:endParaRPr>
          </a:p>
        </p:txBody>
      </p:sp>
      <p:sp>
        <p:nvSpPr>
          <p:cNvPr id="223234" name="Rectangle 2"/>
          <p:cNvSpPr>
            <a:spLocks noGrp="1" noChangeArrowheads="1"/>
          </p:cNvSpPr>
          <p:nvPr>
            <p:ph type="title"/>
          </p:nvPr>
        </p:nvSpPr>
        <p:spPr/>
        <p:txBody>
          <a:bodyPr/>
          <a:lstStyle/>
          <a:p>
            <a:r>
              <a:rPr lang="tr-TR" altLang="zh-TW" dirty="0">
                <a:ea typeface="新細明體" pitchFamily="18" charset="-120"/>
              </a:rPr>
              <a:t>2-</a:t>
            </a:r>
            <a:r>
              <a:rPr lang="en-US" altLang="zh-TW" dirty="0">
                <a:ea typeface="新細明體" pitchFamily="18" charset="-120"/>
              </a:rPr>
              <a:t>Statistical Sampling and Standard Deviation</a:t>
            </a:r>
          </a:p>
        </p:txBody>
      </p:sp>
      <p:sp>
        <p:nvSpPr>
          <p:cNvPr id="223235" name="Rectangle 3"/>
          <p:cNvSpPr>
            <a:spLocks noGrp="1" noChangeArrowheads="1"/>
          </p:cNvSpPr>
          <p:nvPr>
            <p:ph type="body" idx="1"/>
          </p:nvPr>
        </p:nvSpPr>
        <p:spPr>
          <a:xfrm>
            <a:off x="1676400" y="1447801"/>
            <a:ext cx="8720138" cy="4791075"/>
          </a:xfrm>
        </p:spPr>
        <p:txBody>
          <a:bodyPr/>
          <a:lstStyle/>
          <a:p>
            <a:pPr algn="just"/>
            <a:r>
              <a:rPr lang="en-US" altLang="zh-TW" dirty="0">
                <a:ea typeface="新細明體" pitchFamily="18" charset="-120"/>
              </a:rPr>
              <a:t>Statistical sampling </a:t>
            </a:r>
            <a:r>
              <a:rPr lang="en-US" altLang="zh-TW" b="1" dirty="0">
                <a:effectLst>
                  <a:outerShdw blurRad="38100" dist="38100" dir="2700000" algn="tl">
                    <a:srgbClr val="000000">
                      <a:alpha val="43137"/>
                    </a:srgbClr>
                  </a:outerShdw>
                </a:effectLst>
                <a:ea typeface="新細明體" pitchFamily="18" charset="-120"/>
              </a:rPr>
              <a:t>involves choosing part of a population of interest for inspection</a:t>
            </a:r>
          </a:p>
          <a:p>
            <a:pPr algn="just"/>
            <a:r>
              <a:rPr lang="en-US" altLang="zh-TW" dirty="0">
                <a:ea typeface="新細明體" pitchFamily="18" charset="-120"/>
              </a:rPr>
              <a:t>The size of a sample depends on how representative you want the sample to be</a:t>
            </a:r>
          </a:p>
          <a:p>
            <a:pPr algn="just"/>
            <a:r>
              <a:rPr lang="en-US" altLang="zh-TW" b="1" dirty="0">
                <a:effectLst>
                  <a:outerShdw blurRad="38100" dist="38100" dir="2700000" algn="tl">
                    <a:srgbClr val="000000">
                      <a:alpha val="43137"/>
                    </a:srgbClr>
                  </a:outerShdw>
                </a:effectLst>
                <a:ea typeface="新細明體" pitchFamily="18" charset="-120"/>
              </a:rPr>
              <a:t>Sample size formula:</a:t>
            </a:r>
          </a:p>
          <a:p>
            <a:pPr algn="ctr">
              <a:buFontTx/>
              <a:buNone/>
            </a:pPr>
            <a:r>
              <a:rPr lang="en-US" altLang="zh-TW" sz="2800" b="1" dirty="0">
                <a:solidFill>
                  <a:srgbClr val="FF0000"/>
                </a:solidFill>
                <a:effectLst>
                  <a:outerShdw blurRad="38100" dist="38100" dir="2700000" algn="tl">
                    <a:srgbClr val="000000">
                      <a:alpha val="43137"/>
                    </a:srgbClr>
                  </a:outerShdw>
                </a:effectLst>
                <a:ea typeface="新細明體" pitchFamily="18" charset="-120"/>
              </a:rPr>
              <a:t>Sample size = .25 X (certainty Factor/acceptable error)</a:t>
            </a:r>
            <a:r>
              <a:rPr lang="en-US" altLang="zh-TW" sz="2800" b="1" baseline="30000" dirty="0">
                <a:solidFill>
                  <a:srgbClr val="FF0000"/>
                </a:solidFill>
                <a:effectLst>
                  <a:outerShdw blurRad="38100" dist="38100" dir="2700000" algn="tl">
                    <a:srgbClr val="000000">
                      <a:alpha val="43137"/>
                    </a:srgbClr>
                  </a:outerShdw>
                </a:effectLst>
                <a:ea typeface="新細明體" pitchFamily="18" charset="-120"/>
              </a:rPr>
              <a:t>2</a:t>
            </a:r>
            <a:endParaRPr lang="en-US" altLang="zh-TW" sz="2800" b="1" dirty="0">
              <a:solidFill>
                <a:srgbClr val="FF0000"/>
              </a:solidFill>
              <a:effectLst>
                <a:outerShdw blurRad="38100" dist="38100" dir="2700000" algn="tl">
                  <a:srgbClr val="000000">
                    <a:alpha val="43137"/>
                  </a:srgbClr>
                </a:outerShdw>
              </a:effectLst>
              <a:ea typeface="新細明體" pitchFamily="18" charset="-120"/>
            </a:endParaRPr>
          </a:p>
        </p:txBody>
      </p:sp>
    </p:spTree>
    <p:extLst>
      <p:ext uri="{BB962C8B-B14F-4D97-AF65-F5344CB8AC3E}">
        <p14:creationId xmlns:p14="http://schemas.microsoft.com/office/powerpoint/2010/main" val="389130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ayt Numarası Yer Tutucusu 2"/>
          <p:cNvSpPr>
            <a:spLocks noGrp="1"/>
          </p:cNvSpPr>
          <p:nvPr>
            <p:ph type="sldNum" sz="quarter" idx="10"/>
          </p:nvPr>
        </p:nvSpPr>
        <p:spPr/>
        <p:txBody>
          <a:bodyPr/>
          <a:lstStyle/>
          <a:p>
            <a:pPr fontAlgn="base">
              <a:spcBef>
                <a:spcPct val="0"/>
              </a:spcBef>
              <a:spcAft>
                <a:spcPct val="0"/>
              </a:spcAft>
            </a:pPr>
            <a:fld id="{ABDEC6FD-C1D2-4C31-9347-626CAC8C5B93}" type="slidenum">
              <a:rPr lang="zh-TW" altLang="en-US">
                <a:solidFill>
                  <a:srgbClr val="000000"/>
                </a:solidFill>
                <a:latin typeface="Times New Roman" panose="02020603050405020304" pitchFamily="18" charset="0"/>
              </a:rPr>
              <a:pPr fontAlgn="base">
                <a:spcBef>
                  <a:spcPct val="0"/>
                </a:spcBef>
                <a:spcAft>
                  <a:spcPct val="0"/>
                </a:spcAft>
              </a:pPr>
              <a:t>15</a:t>
            </a:fld>
            <a:endParaRPr lang="en-US" altLang="zh-TW">
              <a:solidFill>
                <a:srgbClr val="000000"/>
              </a:solidFill>
              <a:latin typeface="Times New Roman" panose="02020603050405020304" pitchFamily="18" charset="0"/>
            </a:endParaRPr>
          </a:p>
        </p:txBody>
      </p:sp>
      <p:sp>
        <p:nvSpPr>
          <p:cNvPr id="224258" name="Rectangle 2"/>
          <p:cNvSpPr>
            <a:spLocks noGrp="1" noChangeArrowheads="1"/>
          </p:cNvSpPr>
          <p:nvPr>
            <p:ph type="title"/>
          </p:nvPr>
        </p:nvSpPr>
        <p:spPr/>
        <p:txBody>
          <a:bodyPr/>
          <a:lstStyle/>
          <a:p>
            <a:r>
              <a:rPr lang="en-US" altLang="zh-TW" dirty="0">
                <a:ea typeface="新細明體" pitchFamily="18" charset="-120"/>
              </a:rPr>
              <a:t>Table 8-2. Commonly Used Certainty Factors</a:t>
            </a:r>
          </a:p>
        </p:txBody>
      </p:sp>
      <p:grpSp>
        <p:nvGrpSpPr>
          <p:cNvPr id="11" name="Grup 10"/>
          <p:cNvGrpSpPr/>
          <p:nvPr/>
        </p:nvGrpSpPr>
        <p:grpSpPr>
          <a:xfrm>
            <a:off x="2438400" y="1600201"/>
            <a:ext cx="8001000" cy="3638729"/>
            <a:chOff x="914400" y="1600200"/>
            <a:chExt cx="8001000" cy="3638729"/>
          </a:xfrm>
        </p:grpSpPr>
        <p:sp>
          <p:nvSpPr>
            <p:cNvPr id="224260" name="Rectangle 4"/>
            <p:cNvSpPr>
              <a:spLocks noChangeArrowheads="1"/>
            </p:cNvSpPr>
            <p:nvPr/>
          </p:nvSpPr>
          <p:spPr bwMode="auto">
            <a:xfrm>
              <a:off x="914400" y="4038600"/>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zh-TW" sz="2400">
                  <a:solidFill>
                    <a:srgbClr val="000000"/>
                  </a:solidFill>
                  <a:latin typeface="Times New Roman" panose="02020603050405020304" pitchFamily="18" charset="0"/>
                  <a:ea typeface="新細明體" pitchFamily="18" charset="-120"/>
                </a:rPr>
                <a:t>95% certainty: Sample size = 0.25 X (1.960/.05)</a:t>
              </a:r>
              <a:r>
                <a:rPr lang="en-US" altLang="zh-TW" sz="2400" baseline="30000">
                  <a:solidFill>
                    <a:srgbClr val="000000"/>
                  </a:solidFill>
                  <a:latin typeface="Times New Roman" panose="02020603050405020304" pitchFamily="18" charset="0"/>
                  <a:ea typeface="新細明體" pitchFamily="18" charset="-120"/>
                </a:rPr>
                <a:t> 2</a:t>
              </a:r>
              <a:r>
                <a:rPr lang="en-US" altLang="zh-TW" sz="2400">
                  <a:solidFill>
                    <a:srgbClr val="000000"/>
                  </a:solidFill>
                  <a:latin typeface="Times New Roman" panose="02020603050405020304" pitchFamily="18" charset="0"/>
                  <a:ea typeface="新細明體" pitchFamily="18" charset="-120"/>
                </a:rPr>
                <a:t> = 384</a:t>
              </a:r>
            </a:p>
            <a:p>
              <a:pPr eaLnBrk="0" fontAlgn="base" hangingPunct="0">
                <a:spcBef>
                  <a:spcPct val="0"/>
                </a:spcBef>
                <a:spcAft>
                  <a:spcPct val="0"/>
                </a:spcAft>
              </a:pPr>
              <a:r>
                <a:rPr lang="en-US" altLang="zh-TW" sz="2400">
                  <a:solidFill>
                    <a:srgbClr val="000000"/>
                  </a:solidFill>
                  <a:latin typeface="Times New Roman" panose="02020603050405020304" pitchFamily="18" charset="0"/>
                  <a:ea typeface="新細明體" pitchFamily="18" charset="-120"/>
                </a:rPr>
                <a:t>90% certainty: Sample size = 0.25 X (1.645/.10)</a:t>
              </a:r>
              <a:r>
                <a:rPr lang="en-US" altLang="zh-TW" sz="2400" baseline="30000">
                  <a:solidFill>
                    <a:srgbClr val="000000"/>
                  </a:solidFill>
                  <a:latin typeface="Times New Roman" panose="02020603050405020304" pitchFamily="18" charset="0"/>
                  <a:ea typeface="新細明體" pitchFamily="18" charset="-120"/>
                </a:rPr>
                <a:t>2</a:t>
              </a:r>
              <a:r>
                <a:rPr lang="en-US" altLang="zh-TW" sz="2400">
                  <a:solidFill>
                    <a:srgbClr val="000000"/>
                  </a:solidFill>
                  <a:latin typeface="Times New Roman" panose="02020603050405020304" pitchFamily="18" charset="0"/>
                  <a:ea typeface="新細明體" pitchFamily="18" charset="-120"/>
                </a:rPr>
                <a:t> = 68</a:t>
              </a:r>
            </a:p>
            <a:p>
              <a:pPr eaLnBrk="0" fontAlgn="base" hangingPunct="0">
                <a:spcBef>
                  <a:spcPct val="0"/>
                </a:spcBef>
                <a:spcAft>
                  <a:spcPct val="0"/>
                </a:spcAft>
              </a:pPr>
              <a:r>
                <a:rPr lang="en-US" altLang="zh-TW" sz="2400">
                  <a:solidFill>
                    <a:srgbClr val="000000"/>
                  </a:solidFill>
                  <a:latin typeface="Times New Roman" panose="02020603050405020304" pitchFamily="18" charset="0"/>
                  <a:ea typeface="新細明體" pitchFamily="18" charset="-120"/>
                </a:rPr>
                <a:t>80% certainty: Sample size = 0.25 X (1.281/.20)</a:t>
              </a:r>
              <a:r>
                <a:rPr lang="en-US" altLang="zh-TW" sz="2400" baseline="30000">
                  <a:solidFill>
                    <a:srgbClr val="000000"/>
                  </a:solidFill>
                  <a:latin typeface="Times New Roman" panose="02020603050405020304" pitchFamily="18" charset="0"/>
                  <a:ea typeface="新細明體" pitchFamily="18" charset="-120"/>
                </a:rPr>
                <a:t>2</a:t>
              </a:r>
              <a:r>
                <a:rPr lang="en-US" altLang="zh-TW" sz="2400">
                  <a:solidFill>
                    <a:srgbClr val="000000"/>
                  </a:solidFill>
                  <a:latin typeface="Times New Roman" panose="02020603050405020304" pitchFamily="18" charset="0"/>
                  <a:ea typeface="新細明體" pitchFamily="18" charset="-120"/>
                </a:rPr>
                <a:t> = 10</a:t>
              </a:r>
            </a:p>
          </p:txBody>
        </p:sp>
        <p:grpSp>
          <p:nvGrpSpPr>
            <p:cNvPr id="8" name="Grup 7"/>
            <p:cNvGrpSpPr/>
            <p:nvPr/>
          </p:nvGrpSpPr>
          <p:grpSpPr>
            <a:xfrm>
              <a:off x="1371600" y="1600200"/>
              <a:ext cx="5728309" cy="1797050"/>
              <a:chOff x="1371600" y="1600200"/>
              <a:chExt cx="5728309" cy="1797050"/>
            </a:xfrm>
          </p:grpSpPr>
          <p:sp>
            <p:nvSpPr>
              <p:cNvPr id="224261" name="Rectangle 5"/>
              <p:cNvSpPr>
                <a:spLocks noChangeArrowheads="1"/>
              </p:cNvSpPr>
              <p:nvPr/>
            </p:nvSpPr>
            <p:spPr bwMode="auto">
              <a:xfrm>
                <a:off x="2498790" y="2939718"/>
                <a:ext cx="353376" cy="3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80%</a:t>
                </a:r>
                <a:endParaRPr lang="en-US" altLang="zh-TW" sz="4400" dirty="0">
                  <a:solidFill>
                    <a:srgbClr val="000000"/>
                  </a:solidFill>
                  <a:latin typeface="Times New Roman" panose="02020603050405020304" pitchFamily="18" charset="0"/>
                  <a:ea typeface="新細明體" pitchFamily="18" charset="-120"/>
                </a:endParaRPr>
              </a:p>
            </p:txBody>
          </p:sp>
          <p:grpSp>
            <p:nvGrpSpPr>
              <p:cNvPr id="224262" name="Group 6"/>
              <p:cNvGrpSpPr>
                <a:grpSpLocks/>
              </p:cNvGrpSpPr>
              <p:nvPr/>
            </p:nvGrpSpPr>
            <p:grpSpPr bwMode="auto">
              <a:xfrm>
                <a:off x="1371600" y="1600200"/>
                <a:ext cx="5728309" cy="1797050"/>
                <a:chOff x="4036" y="2520"/>
                <a:chExt cx="4372" cy="1630"/>
              </a:xfrm>
            </p:grpSpPr>
            <p:sp>
              <p:nvSpPr>
                <p:cNvPr id="224263" name="Rectangle 7"/>
                <p:cNvSpPr>
                  <a:spLocks noChangeArrowheads="1"/>
                </p:cNvSpPr>
                <p:nvPr/>
              </p:nvSpPr>
              <p:spPr bwMode="auto">
                <a:xfrm>
                  <a:off x="4148" y="2533"/>
                  <a:ext cx="178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b="1">
                      <a:solidFill>
                        <a:srgbClr val="000000"/>
                      </a:solidFill>
                      <a:latin typeface="Times New Roman" panose="02020603050405020304" pitchFamily="18" charset="0"/>
                      <a:ea typeface="新細明體" pitchFamily="18" charset="-120"/>
                    </a:rPr>
                    <a:t>Desired Certainty</a:t>
                  </a:r>
                  <a:endParaRPr lang="en-US" altLang="zh-TW" sz="4400">
                    <a:solidFill>
                      <a:srgbClr val="000000"/>
                    </a:solidFill>
                    <a:latin typeface="Times New Roman" panose="02020603050405020304" pitchFamily="18" charset="0"/>
                    <a:ea typeface="新細明體" pitchFamily="18" charset="-120"/>
                  </a:endParaRPr>
                </a:p>
              </p:txBody>
            </p:sp>
            <p:sp>
              <p:nvSpPr>
                <p:cNvPr id="224264" name="Rectangle 8"/>
                <p:cNvSpPr>
                  <a:spLocks noChangeArrowheads="1"/>
                </p:cNvSpPr>
                <p:nvPr/>
              </p:nvSpPr>
              <p:spPr bwMode="auto">
                <a:xfrm>
                  <a:off x="5976" y="2533"/>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b="1">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65" name="Rectangle 9"/>
                <p:cNvSpPr>
                  <a:spLocks noChangeArrowheads="1"/>
                </p:cNvSpPr>
                <p:nvPr/>
              </p:nvSpPr>
              <p:spPr bwMode="auto">
                <a:xfrm>
                  <a:off x="6321" y="2533"/>
                  <a:ext cx="168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b="1">
                      <a:solidFill>
                        <a:srgbClr val="000000"/>
                      </a:solidFill>
                      <a:latin typeface="Times New Roman" panose="02020603050405020304" pitchFamily="18" charset="0"/>
                      <a:ea typeface="新細明體" pitchFamily="18" charset="-120"/>
                    </a:rPr>
                    <a:t>Certainty Factor</a:t>
                  </a:r>
                  <a:endParaRPr lang="en-US" altLang="zh-TW" sz="4400">
                    <a:solidFill>
                      <a:srgbClr val="000000"/>
                    </a:solidFill>
                    <a:latin typeface="Times New Roman" panose="02020603050405020304" pitchFamily="18" charset="0"/>
                    <a:ea typeface="新細明體" pitchFamily="18" charset="-120"/>
                  </a:endParaRPr>
                </a:p>
              </p:txBody>
            </p:sp>
            <p:sp>
              <p:nvSpPr>
                <p:cNvPr id="224266" name="Rectangle 10"/>
                <p:cNvSpPr>
                  <a:spLocks noChangeArrowheads="1"/>
                </p:cNvSpPr>
                <p:nvPr/>
              </p:nvSpPr>
              <p:spPr bwMode="auto">
                <a:xfrm>
                  <a:off x="8038" y="2533"/>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b="1">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67" name="Rectangle 11"/>
                <p:cNvSpPr>
                  <a:spLocks noChangeArrowheads="1"/>
                </p:cNvSpPr>
                <p:nvPr/>
              </p:nvSpPr>
              <p:spPr bwMode="auto">
                <a:xfrm>
                  <a:off x="4036"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68" name="Line 12"/>
                <p:cNvSpPr>
                  <a:spLocks noChangeShapeType="1"/>
                </p:cNvSpPr>
                <p:nvPr/>
              </p:nvSpPr>
              <p:spPr bwMode="auto">
                <a:xfrm>
                  <a:off x="4036"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69" name="Line 13"/>
                <p:cNvSpPr>
                  <a:spLocks noChangeShapeType="1"/>
                </p:cNvSpPr>
                <p:nvPr/>
              </p:nvSpPr>
              <p:spPr bwMode="auto">
                <a:xfrm>
                  <a:off x="4036"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0" name="Rectangle 14"/>
                <p:cNvSpPr>
                  <a:spLocks noChangeArrowheads="1"/>
                </p:cNvSpPr>
                <p:nvPr/>
              </p:nvSpPr>
              <p:spPr bwMode="auto">
                <a:xfrm>
                  <a:off x="4036"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1" name="Line 15"/>
                <p:cNvSpPr>
                  <a:spLocks noChangeShapeType="1"/>
                </p:cNvSpPr>
                <p:nvPr/>
              </p:nvSpPr>
              <p:spPr bwMode="auto">
                <a:xfrm>
                  <a:off x="4036"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2" name="Line 16"/>
                <p:cNvSpPr>
                  <a:spLocks noChangeShapeType="1"/>
                </p:cNvSpPr>
                <p:nvPr/>
              </p:nvSpPr>
              <p:spPr bwMode="auto">
                <a:xfrm>
                  <a:off x="4036"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3" name="Rectangle 17"/>
                <p:cNvSpPr>
                  <a:spLocks noChangeArrowheads="1"/>
                </p:cNvSpPr>
                <p:nvPr/>
              </p:nvSpPr>
              <p:spPr bwMode="auto">
                <a:xfrm>
                  <a:off x="4046" y="252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4" name="Line 18"/>
                <p:cNvSpPr>
                  <a:spLocks noChangeShapeType="1"/>
                </p:cNvSpPr>
                <p:nvPr/>
              </p:nvSpPr>
              <p:spPr bwMode="auto">
                <a:xfrm>
                  <a:off x="4046" y="252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5" name="Rectangle 19"/>
                <p:cNvSpPr>
                  <a:spLocks noChangeArrowheads="1"/>
                </p:cNvSpPr>
                <p:nvPr/>
              </p:nvSpPr>
              <p:spPr bwMode="auto">
                <a:xfrm>
                  <a:off x="6207"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6" name="Line 20"/>
                <p:cNvSpPr>
                  <a:spLocks noChangeShapeType="1"/>
                </p:cNvSpPr>
                <p:nvPr/>
              </p:nvSpPr>
              <p:spPr bwMode="auto">
                <a:xfrm>
                  <a:off x="6207"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7" name="Line 21"/>
                <p:cNvSpPr>
                  <a:spLocks noChangeShapeType="1"/>
                </p:cNvSpPr>
                <p:nvPr/>
              </p:nvSpPr>
              <p:spPr bwMode="auto">
                <a:xfrm>
                  <a:off x="6207"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8" name="Rectangle 22"/>
                <p:cNvSpPr>
                  <a:spLocks noChangeArrowheads="1"/>
                </p:cNvSpPr>
                <p:nvPr/>
              </p:nvSpPr>
              <p:spPr bwMode="auto">
                <a:xfrm>
                  <a:off x="6217" y="252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9" name="Line 23"/>
                <p:cNvSpPr>
                  <a:spLocks noChangeShapeType="1"/>
                </p:cNvSpPr>
                <p:nvPr/>
              </p:nvSpPr>
              <p:spPr bwMode="auto">
                <a:xfrm>
                  <a:off x="6217" y="252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0" name="Rectangle 24"/>
                <p:cNvSpPr>
                  <a:spLocks noChangeArrowheads="1"/>
                </p:cNvSpPr>
                <p:nvPr/>
              </p:nvSpPr>
              <p:spPr bwMode="auto">
                <a:xfrm>
                  <a:off x="8398"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1" name="Line 25"/>
                <p:cNvSpPr>
                  <a:spLocks noChangeShapeType="1"/>
                </p:cNvSpPr>
                <p:nvPr/>
              </p:nvSpPr>
              <p:spPr bwMode="auto">
                <a:xfrm>
                  <a:off x="8398"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2" name="Line 26"/>
                <p:cNvSpPr>
                  <a:spLocks noChangeShapeType="1"/>
                </p:cNvSpPr>
                <p:nvPr/>
              </p:nvSpPr>
              <p:spPr bwMode="auto">
                <a:xfrm>
                  <a:off x="8398"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3" name="Rectangle 27"/>
                <p:cNvSpPr>
                  <a:spLocks noChangeArrowheads="1"/>
                </p:cNvSpPr>
                <p:nvPr/>
              </p:nvSpPr>
              <p:spPr bwMode="auto">
                <a:xfrm>
                  <a:off x="8398"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4" name="Line 28"/>
                <p:cNvSpPr>
                  <a:spLocks noChangeShapeType="1"/>
                </p:cNvSpPr>
                <p:nvPr/>
              </p:nvSpPr>
              <p:spPr bwMode="auto">
                <a:xfrm>
                  <a:off x="8398"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5" name="Line 29"/>
                <p:cNvSpPr>
                  <a:spLocks noChangeShapeType="1"/>
                </p:cNvSpPr>
                <p:nvPr/>
              </p:nvSpPr>
              <p:spPr bwMode="auto">
                <a:xfrm>
                  <a:off x="8398"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6" name="Rectangle 30"/>
                <p:cNvSpPr>
                  <a:spLocks noChangeArrowheads="1"/>
                </p:cNvSpPr>
                <p:nvPr/>
              </p:nvSpPr>
              <p:spPr bwMode="auto">
                <a:xfrm>
                  <a:off x="4036"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7" name="Line 31"/>
                <p:cNvSpPr>
                  <a:spLocks noChangeShapeType="1"/>
                </p:cNvSpPr>
                <p:nvPr/>
              </p:nvSpPr>
              <p:spPr bwMode="auto">
                <a:xfrm>
                  <a:off x="4036"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8" name="Rectangle 32"/>
                <p:cNvSpPr>
                  <a:spLocks noChangeArrowheads="1"/>
                </p:cNvSpPr>
                <p:nvPr/>
              </p:nvSpPr>
              <p:spPr bwMode="auto">
                <a:xfrm>
                  <a:off x="6207"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9" name="Line 33"/>
                <p:cNvSpPr>
                  <a:spLocks noChangeShapeType="1"/>
                </p:cNvSpPr>
                <p:nvPr/>
              </p:nvSpPr>
              <p:spPr bwMode="auto">
                <a:xfrm>
                  <a:off x="6207"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0" name="Rectangle 34"/>
                <p:cNvSpPr>
                  <a:spLocks noChangeArrowheads="1"/>
                </p:cNvSpPr>
                <p:nvPr/>
              </p:nvSpPr>
              <p:spPr bwMode="auto">
                <a:xfrm>
                  <a:off x="8398"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1" name="Line 35"/>
                <p:cNvSpPr>
                  <a:spLocks noChangeShapeType="1"/>
                </p:cNvSpPr>
                <p:nvPr/>
              </p:nvSpPr>
              <p:spPr bwMode="auto">
                <a:xfrm>
                  <a:off x="8398"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2" name="Rectangle 36"/>
                <p:cNvSpPr>
                  <a:spLocks noChangeArrowheads="1"/>
                </p:cNvSpPr>
                <p:nvPr/>
              </p:nvSpPr>
              <p:spPr bwMode="auto">
                <a:xfrm>
                  <a:off x="4906" y="2935"/>
                  <a:ext cx="43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95%</a:t>
                  </a:r>
                  <a:endParaRPr lang="en-US" altLang="zh-TW" sz="4400">
                    <a:solidFill>
                      <a:srgbClr val="000000"/>
                    </a:solidFill>
                    <a:latin typeface="Times New Roman" panose="02020603050405020304" pitchFamily="18" charset="0"/>
                    <a:ea typeface="新細明體" pitchFamily="18" charset="-120"/>
                  </a:endParaRPr>
                </a:p>
              </p:txBody>
            </p:sp>
            <p:sp>
              <p:nvSpPr>
                <p:cNvPr id="224293" name="Rectangle 37"/>
                <p:cNvSpPr>
                  <a:spLocks noChangeArrowheads="1"/>
                </p:cNvSpPr>
                <p:nvPr/>
              </p:nvSpPr>
              <p:spPr bwMode="auto">
                <a:xfrm>
                  <a:off x="5346" y="293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94" name="Rectangle 38"/>
                <p:cNvSpPr>
                  <a:spLocks noChangeArrowheads="1"/>
                </p:cNvSpPr>
                <p:nvPr/>
              </p:nvSpPr>
              <p:spPr bwMode="auto">
                <a:xfrm>
                  <a:off x="7038" y="2935"/>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1.960</a:t>
                  </a:r>
                  <a:endParaRPr lang="en-US" altLang="zh-TW" sz="4400">
                    <a:solidFill>
                      <a:srgbClr val="000000"/>
                    </a:solidFill>
                    <a:latin typeface="Times New Roman" panose="02020603050405020304" pitchFamily="18" charset="0"/>
                    <a:ea typeface="新細明體" pitchFamily="18" charset="-120"/>
                  </a:endParaRPr>
                </a:p>
              </p:txBody>
            </p:sp>
            <p:sp>
              <p:nvSpPr>
                <p:cNvPr id="224295" name="Rectangle 39"/>
                <p:cNvSpPr>
                  <a:spLocks noChangeArrowheads="1"/>
                </p:cNvSpPr>
                <p:nvPr/>
              </p:nvSpPr>
              <p:spPr bwMode="auto">
                <a:xfrm>
                  <a:off x="7578" y="293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96" name="Rectangle 40"/>
                <p:cNvSpPr>
                  <a:spLocks noChangeArrowheads="1"/>
                </p:cNvSpPr>
                <p:nvPr/>
              </p:nvSpPr>
              <p:spPr bwMode="auto">
                <a:xfrm>
                  <a:off x="4036" y="292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7" name="Line 41"/>
                <p:cNvSpPr>
                  <a:spLocks noChangeShapeType="1"/>
                </p:cNvSpPr>
                <p:nvPr/>
              </p:nvSpPr>
              <p:spPr bwMode="auto">
                <a:xfrm>
                  <a:off x="4036"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8" name="Line 42"/>
                <p:cNvSpPr>
                  <a:spLocks noChangeShapeType="1"/>
                </p:cNvSpPr>
                <p:nvPr/>
              </p:nvSpPr>
              <p:spPr bwMode="auto">
                <a:xfrm>
                  <a:off x="4036"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9" name="Rectangle 43"/>
                <p:cNvSpPr>
                  <a:spLocks noChangeArrowheads="1"/>
                </p:cNvSpPr>
                <p:nvPr/>
              </p:nvSpPr>
              <p:spPr bwMode="auto">
                <a:xfrm>
                  <a:off x="4046" y="2925"/>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0" name="Line 44"/>
                <p:cNvSpPr>
                  <a:spLocks noChangeShapeType="1"/>
                </p:cNvSpPr>
                <p:nvPr/>
              </p:nvSpPr>
              <p:spPr bwMode="auto">
                <a:xfrm>
                  <a:off x="4046" y="2925"/>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1" name="Rectangle 45"/>
                <p:cNvSpPr>
                  <a:spLocks noChangeArrowheads="1"/>
                </p:cNvSpPr>
                <p:nvPr/>
              </p:nvSpPr>
              <p:spPr bwMode="auto">
                <a:xfrm>
                  <a:off x="6207" y="292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2" name="Line 46"/>
                <p:cNvSpPr>
                  <a:spLocks noChangeShapeType="1"/>
                </p:cNvSpPr>
                <p:nvPr/>
              </p:nvSpPr>
              <p:spPr bwMode="auto">
                <a:xfrm>
                  <a:off x="6207"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3" name="Line 47"/>
                <p:cNvSpPr>
                  <a:spLocks noChangeShapeType="1"/>
                </p:cNvSpPr>
                <p:nvPr/>
              </p:nvSpPr>
              <p:spPr bwMode="auto">
                <a:xfrm>
                  <a:off x="6207"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4" name="Rectangle 48"/>
                <p:cNvSpPr>
                  <a:spLocks noChangeArrowheads="1"/>
                </p:cNvSpPr>
                <p:nvPr/>
              </p:nvSpPr>
              <p:spPr bwMode="auto">
                <a:xfrm>
                  <a:off x="6217" y="2925"/>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5" name="Line 49"/>
                <p:cNvSpPr>
                  <a:spLocks noChangeShapeType="1"/>
                </p:cNvSpPr>
                <p:nvPr/>
              </p:nvSpPr>
              <p:spPr bwMode="auto">
                <a:xfrm>
                  <a:off x="6217" y="2925"/>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6" name="Line 50"/>
                <p:cNvSpPr>
                  <a:spLocks noChangeShapeType="1"/>
                </p:cNvSpPr>
                <p:nvPr/>
              </p:nvSpPr>
              <p:spPr bwMode="auto">
                <a:xfrm>
                  <a:off x="8398"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7" name="Line 51"/>
                <p:cNvSpPr>
                  <a:spLocks noChangeShapeType="1"/>
                </p:cNvSpPr>
                <p:nvPr/>
              </p:nvSpPr>
              <p:spPr bwMode="auto">
                <a:xfrm>
                  <a:off x="8398"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8" name="Rectangle 52"/>
                <p:cNvSpPr>
                  <a:spLocks noChangeArrowheads="1"/>
                </p:cNvSpPr>
                <p:nvPr/>
              </p:nvSpPr>
              <p:spPr bwMode="auto">
                <a:xfrm>
                  <a:off x="4036"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9" name="Line 53"/>
                <p:cNvSpPr>
                  <a:spLocks noChangeShapeType="1"/>
                </p:cNvSpPr>
                <p:nvPr/>
              </p:nvSpPr>
              <p:spPr bwMode="auto">
                <a:xfrm>
                  <a:off x="4036"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0" name="Rectangle 54"/>
                <p:cNvSpPr>
                  <a:spLocks noChangeArrowheads="1"/>
                </p:cNvSpPr>
                <p:nvPr/>
              </p:nvSpPr>
              <p:spPr bwMode="auto">
                <a:xfrm>
                  <a:off x="6207"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1" name="Line 55"/>
                <p:cNvSpPr>
                  <a:spLocks noChangeShapeType="1"/>
                </p:cNvSpPr>
                <p:nvPr/>
              </p:nvSpPr>
              <p:spPr bwMode="auto">
                <a:xfrm>
                  <a:off x="6207"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2" name="Rectangle 56"/>
                <p:cNvSpPr>
                  <a:spLocks noChangeArrowheads="1"/>
                </p:cNvSpPr>
                <p:nvPr/>
              </p:nvSpPr>
              <p:spPr bwMode="auto">
                <a:xfrm>
                  <a:off x="8398"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3" name="Line 57"/>
                <p:cNvSpPr>
                  <a:spLocks noChangeShapeType="1"/>
                </p:cNvSpPr>
                <p:nvPr/>
              </p:nvSpPr>
              <p:spPr bwMode="auto">
                <a:xfrm>
                  <a:off x="8398"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4" name="Rectangle 58"/>
                <p:cNvSpPr>
                  <a:spLocks noChangeArrowheads="1"/>
                </p:cNvSpPr>
                <p:nvPr/>
              </p:nvSpPr>
              <p:spPr bwMode="auto">
                <a:xfrm>
                  <a:off x="4906" y="3340"/>
                  <a:ext cx="43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90%</a:t>
                  </a:r>
                  <a:endParaRPr lang="en-US" altLang="zh-TW" sz="4400">
                    <a:solidFill>
                      <a:srgbClr val="000000"/>
                    </a:solidFill>
                    <a:latin typeface="Times New Roman" panose="02020603050405020304" pitchFamily="18" charset="0"/>
                    <a:ea typeface="新細明體" pitchFamily="18" charset="-120"/>
                  </a:endParaRPr>
                </a:p>
              </p:txBody>
            </p:sp>
            <p:sp>
              <p:nvSpPr>
                <p:cNvPr id="224315" name="Rectangle 59"/>
                <p:cNvSpPr>
                  <a:spLocks noChangeArrowheads="1"/>
                </p:cNvSpPr>
                <p:nvPr/>
              </p:nvSpPr>
              <p:spPr bwMode="auto">
                <a:xfrm>
                  <a:off x="5346" y="3340"/>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16" name="Rectangle 60"/>
                <p:cNvSpPr>
                  <a:spLocks noChangeArrowheads="1"/>
                </p:cNvSpPr>
                <p:nvPr/>
              </p:nvSpPr>
              <p:spPr bwMode="auto">
                <a:xfrm>
                  <a:off x="7038" y="3340"/>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1.645</a:t>
                  </a:r>
                  <a:endParaRPr lang="en-US" altLang="zh-TW" sz="4400">
                    <a:solidFill>
                      <a:srgbClr val="000000"/>
                    </a:solidFill>
                    <a:latin typeface="Times New Roman" panose="02020603050405020304" pitchFamily="18" charset="0"/>
                    <a:ea typeface="新細明體" pitchFamily="18" charset="-120"/>
                  </a:endParaRPr>
                </a:p>
              </p:txBody>
            </p:sp>
            <p:sp>
              <p:nvSpPr>
                <p:cNvPr id="224317" name="Rectangle 61"/>
                <p:cNvSpPr>
                  <a:spLocks noChangeArrowheads="1"/>
                </p:cNvSpPr>
                <p:nvPr/>
              </p:nvSpPr>
              <p:spPr bwMode="auto">
                <a:xfrm>
                  <a:off x="7578" y="3340"/>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18" name="Rectangle 62"/>
                <p:cNvSpPr>
                  <a:spLocks noChangeArrowheads="1"/>
                </p:cNvSpPr>
                <p:nvPr/>
              </p:nvSpPr>
              <p:spPr bwMode="auto">
                <a:xfrm>
                  <a:off x="4036"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9" name="Line 63"/>
                <p:cNvSpPr>
                  <a:spLocks noChangeShapeType="1"/>
                </p:cNvSpPr>
                <p:nvPr/>
              </p:nvSpPr>
              <p:spPr bwMode="auto">
                <a:xfrm>
                  <a:off x="4036"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0" name="Line 64"/>
                <p:cNvSpPr>
                  <a:spLocks noChangeShapeType="1"/>
                </p:cNvSpPr>
                <p:nvPr/>
              </p:nvSpPr>
              <p:spPr bwMode="auto">
                <a:xfrm>
                  <a:off x="4036"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1" name="Rectangle 65"/>
                <p:cNvSpPr>
                  <a:spLocks noChangeArrowheads="1"/>
                </p:cNvSpPr>
                <p:nvPr/>
              </p:nvSpPr>
              <p:spPr bwMode="auto">
                <a:xfrm>
                  <a:off x="4046" y="333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2" name="Line 66"/>
                <p:cNvSpPr>
                  <a:spLocks noChangeShapeType="1"/>
                </p:cNvSpPr>
                <p:nvPr/>
              </p:nvSpPr>
              <p:spPr bwMode="auto">
                <a:xfrm>
                  <a:off x="4046" y="333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3" name="Rectangle 67"/>
                <p:cNvSpPr>
                  <a:spLocks noChangeArrowheads="1"/>
                </p:cNvSpPr>
                <p:nvPr/>
              </p:nvSpPr>
              <p:spPr bwMode="auto">
                <a:xfrm>
                  <a:off x="6207"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4" name="Line 68"/>
                <p:cNvSpPr>
                  <a:spLocks noChangeShapeType="1"/>
                </p:cNvSpPr>
                <p:nvPr/>
              </p:nvSpPr>
              <p:spPr bwMode="auto">
                <a:xfrm>
                  <a:off x="6207"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5" name="Line 69"/>
                <p:cNvSpPr>
                  <a:spLocks noChangeShapeType="1"/>
                </p:cNvSpPr>
                <p:nvPr/>
              </p:nvSpPr>
              <p:spPr bwMode="auto">
                <a:xfrm>
                  <a:off x="6207"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6" name="Rectangle 70"/>
                <p:cNvSpPr>
                  <a:spLocks noChangeArrowheads="1"/>
                </p:cNvSpPr>
                <p:nvPr/>
              </p:nvSpPr>
              <p:spPr bwMode="auto">
                <a:xfrm>
                  <a:off x="6217" y="333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7" name="Line 71"/>
                <p:cNvSpPr>
                  <a:spLocks noChangeShapeType="1"/>
                </p:cNvSpPr>
                <p:nvPr/>
              </p:nvSpPr>
              <p:spPr bwMode="auto">
                <a:xfrm>
                  <a:off x="6217" y="333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8" name="Rectangle 72"/>
                <p:cNvSpPr>
                  <a:spLocks noChangeArrowheads="1"/>
                </p:cNvSpPr>
                <p:nvPr/>
              </p:nvSpPr>
              <p:spPr bwMode="auto">
                <a:xfrm>
                  <a:off x="8398"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9" name="Line 73"/>
                <p:cNvSpPr>
                  <a:spLocks noChangeShapeType="1"/>
                </p:cNvSpPr>
                <p:nvPr/>
              </p:nvSpPr>
              <p:spPr bwMode="auto">
                <a:xfrm>
                  <a:off x="8398"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0" name="Line 74"/>
                <p:cNvSpPr>
                  <a:spLocks noChangeShapeType="1"/>
                </p:cNvSpPr>
                <p:nvPr/>
              </p:nvSpPr>
              <p:spPr bwMode="auto">
                <a:xfrm>
                  <a:off x="8398"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1" name="Rectangle 75"/>
                <p:cNvSpPr>
                  <a:spLocks noChangeArrowheads="1"/>
                </p:cNvSpPr>
                <p:nvPr/>
              </p:nvSpPr>
              <p:spPr bwMode="auto">
                <a:xfrm>
                  <a:off x="4036"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2" name="Line 76"/>
                <p:cNvSpPr>
                  <a:spLocks noChangeShapeType="1"/>
                </p:cNvSpPr>
                <p:nvPr/>
              </p:nvSpPr>
              <p:spPr bwMode="auto">
                <a:xfrm>
                  <a:off x="4036"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3" name="Rectangle 77"/>
                <p:cNvSpPr>
                  <a:spLocks noChangeArrowheads="1"/>
                </p:cNvSpPr>
                <p:nvPr/>
              </p:nvSpPr>
              <p:spPr bwMode="auto">
                <a:xfrm>
                  <a:off x="6207"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4" name="Line 78"/>
                <p:cNvSpPr>
                  <a:spLocks noChangeShapeType="1"/>
                </p:cNvSpPr>
                <p:nvPr/>
              </p:nvSpPr>
              <p:spPr bwMode="auto">
                <a:xfrm>
                  <a:off x="6207"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5" name="Rectangle 79"/>
                <p:cNvSpPr>
                  <a:spLocks noChangeArrowheads="1"/>
                </p:cNvSpPr>
                <p:nvPr/>
              </p:nvSpPr>
              <p:spPr bwMode="auto">
                <a:xfrm>
                  <a:off x="8398"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6" name="Line 80"/>
                <p:cNvSpPr>
                  <a:spLocks noChangeShapeType="1"/>
                </p:cNvSpPr>
                <p:nvPr/>
              </p:nvSpPr>
              <p:spPr bwMode="auto">
                <a:xfrm>
                  <a:off x="8398"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7" name="Rectangle 81"/>
                <p:cNvSpPr>
                  <a:spLocks noChangeArrowheads="1"/>
                </p:cNvSpPr>
                <p:nvPr/>
              </p:nvSpPr>
              <p:spPr bwMode="auto">
                <a:xfrm>
                  <a:off x="5346" y="374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38" name="Rectangle 82"/>
                <p:cNvSpPr>
                  <a:spLocks noChangeArrowheads="1"/>
                </p:cNvSpPr>
                <p:nvPr/>
              </p:nvSpPr>
              <p:spPr bwMode="auto">
                <a:xfrm>
                  <a:off x="7038" y="3745"/>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1.281</a:t>
                  </a:r>
                  <a:endParaRPr lang="en-US" altLang="zh-TW" sz="4400">
                    <a:solidFill>
                      <a:srgbClr val="000000"/>
                    </a:solidFill>
                    <a:latin typeface="Times New Roman" panose="02020603050405020304" pitchFamily="18" charset="0"/>
                    <a:ea typeface="新細明體" pitchFamily="18" charset="-120"/>
                  </a:endParaRPr>
                </a:p>
              </p:txBody>
            </p:sp>
            <p:sp>
              <p:nvSpPr>
                <p:cNvPr id="224339" name="Rectangle 83"/>
                <p:cNvSpPr>
                  <a:spLocks noChangeArrowheads="1"/>
                </p:cNvSpPr>
                <p:nvPr/>
              </p:nvSpPr>
              <p:spPr bwMode="auto">
                <a:xfrm>
                  <a:off x="7578" y="374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40" name="Rectangle 84"/>
                <p:cNvSpPr>
                  <a:spLocks noChangeArrowheads="1"/>
                </p:cNvSpPr>
                <p:nvPr/>
              </p:nvSpPr>
              <p:spPr bwMode="auto">
                <a:xfrm>
                  <a:off x="4036" y="373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1" name="Line 85"/>
                <p:cNvSpPr>
                  <a:spLocks noChangeShapeType="1"/>
                </p:cNvSpPr>
                <p:nvPr/>
              </p:nvSpPr>
              <p:spPr bwMode="auto">
                <a:xfrm>
                  <a:off x="4036"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2" name="Line 86"/>
                <p:cNvSpPr>
                  <a:spLocks noChangeShapeType="1"/>
                </p:cNvSpPr>
                <p:nvPr/>
              </p:nvSpPr>
              <p:spPr bwMode="auto">
                <a:xfrm>
                  <a:off x="4036"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3" name="Rectangle 87"/>
                <p:cNvSpPr>
                  <a:spLocks noChangeArrowheads="1"/>
                </p:cNvSpPr>
                <p:nvPr/>
              </p:nvSpPr>
              <p:spPr bwMode="auto">
                <a:xfrm>
                  <a:off x="4046" y="3735"/>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4" name="Line 88"/>
                <p:cNvSpPr>
                  <a:spLocks noChangeShapeType="1"/>
                </p:cNvSpPr>
                <p:nvPr/>
              </p:nvSpPr>
              <p:spPr bwMode="auto">
                <a:xfrm>
                  <a:off x="4046" y="3735"/>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5" name="Rectangle 89"/>
                <p:cNvSpPr>
                  <a:spLocks noChangeArrowheads="1"/>
                </p:cNvSpPr>
                <p:nvPr/>
              </p:nvSpPr>
              <p:spPr bwMode="auto">
                <a:xfrm>
                  <a:off x="6207" y="373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6" name="Line 90"/>
                <p:cNvSpPr>
                  <a:spLocks noChangeShapeType="1"/>
                </p:cNvSpPr>
                <p:nvPr/>
              </p:nvSpPr>
              <p:spPr bwMode="auto">
                <a:xfrm>
                  <a:off x="6207"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7" name="Line 91"/>
                <p:cNvSpPr>
                  <a:spLocks noChangeShapeType="1"/>
                </p:cNvSpPr>
                <p:nvPr/>
              </p:nvSpPr>
              <p:spPr bwMode="auto">
                <a:xfrm>
                  <a:off x="6207"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8" name="Rectangle 92"/>
                <p:cNvSpPr>
                  <a:spLocks noChangeArrowheads="1"/>
                </p:cNvSpPr>
                <p:nvPr/>
              </p:nvSpPr>
              <p:spPr bwMode="auto">
                <a:xfrm>
                  <a:off x="6217" y="3735"/>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9" name="Line 93"/>
                <p:cNvSpPr>
                  <a:spLocks noChangeShapeType="1"/>
                </p:cNvSpPr>
                <p:nvPr/>
              </p:nvSpPr>
              <p:spPr bwMode="auto">
                <a:xfrm>
                  <a:off x="6217" y="3735"/>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0" name="Line 94"/>
                <p:cNvSpPr>
                  <a:spLocks noChangeShapeType="1"/>
                </p:cNvSpPr>
                <p:nvPr/>
              </p:nvSpPr>
              <p:spPr bwMode="auto">
                <a:xfrm>
                  <a:off x="8398"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1" name="Line 95"/>
                <p:cNvSpPr>
                  <a:spLocks noChangeShapeType="1"/>
                </p:cNvSpPr>
                <p:nvPr/>
              </p:nvSpPr>
              <p:spPr bwMode="auto">
                <a:xfrm>
                  <a:off x="8398"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2" name="Rectangle 96"/>
                <p:cNvSpPr>
                  <a:spLocks noChangeArrowheads="1"/>
                </p:cNvSpPr>
                <p:nvPr/>
              </p:nvSpPr>
              <p:spPr bwMode="auto">
                <a:xfrm>
                  <a:off x="4036"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3" name="Line 97"/>
                <p:cNvSpPr>
                  <a:spLocks noChangeShapeType="1"/>
                </p:cNvSpPr>
                <p:nvPr/>
              </p:nvSpPr>
              <p:spPr bwMode="auto">
                <a:xfrm>
                  <a:off x="4036"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4" name="Rectangle 98"/>
                <p:cNvSpPr>
                  <a:spLocks noChangeArrowheads="1"/>
                </p:cNvSpPr>
                <p:nvPr/>
              </p:nvSpPr>
              <p:spPr bwMode="auto">
                <a:xfrm>
                  <a:off x="4036"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5" name="Line 99"/>
                <p:cNvSpPr>
                  <a:spLocks noChangeShapeType="1"/>
                </p:cNvSpPr>
                <p:nvPr/>
              </p:nvSpPr>
              <p:spPr bwMode="auto">
                <a:xfrm>
                  <a:off x="4036"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6" name="Line 100"/>
                <p:cNvSpPr>
                  <a:spLocks noChangeShapeType="1"/>
                </p:cNvSpPr>
                <p:nvPr/>
              </p:nvSpPr>
              <p:spPr bwMode="auto">
                <a:xfrm>
                  <a:off x="4036"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7" name="Rectangle 101"/>
                <p:cNvSpPr>
                  <a:spLocks noChangeArrowheads="1"/>
                </p:cNvSpPr>
                <p:nvPr/>
              </p:nvSpPr>
              <p:spPr bwMode="auto">
                <a:xfrm>
                  <a:off x="4036"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8" name="Line 102"/>
                <p:cNvSpPr>
                  <a:spLocks noChangeShapeType="1"/>
                </p:cNvSpPr>
                <p:nvPr/>
              </p:nvSpPr>
              <p:spPr bwMode="auto">
                <a:xfrm>
                  <a:off x="4036"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9" name="Line 103"/>
                <p:cNvSpPr>
                  <a:spLocks noChangeShapeType="1"/>
                </p:cNvSpPr>
                <p:nvPr/>
              </p:nvSpPr>
              <p:spPr bwMode="auto">
                <a:xfrm>
                  <a:off x="4036"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0" name="Rectangle 104"/>
                <p:cNvSpPr>
                  <a:spLocks noChangeArrowheads="1"/>
                </p:cNvSpPr>
                <p:nvPr/>
              </p:nvSpPr>
              <p:spPr bwMode="auto">
                <a:xfrm>
                  <a:off x="4046" y="414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1" name="Line 105"/>
                <p:cNvSpPr>
                  <a:spLocks noChangeShapeType="1"/>
                </p:cNvSpPr>
                <p:nvPr/>
              </p:nvSpPr>
              <p:spPr bwMode="auto">
                <a:xfrm>
                  <a:off x="4046" y="414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2" name="Rectangle 106"/>
                <p:cNvSpPr>
                  <a:spLocks noChangeArrowheads="1"/>
                </p:cNvSpPr>
                <p:nvPr/>
              </p:nvSpPr>
              <p:spPr bwMode="auto">
                <a:xfrm>
                  <a:off x="6207"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3" name="Line 107"/>
                <p:cNvSpPr>
                  <a:spLocks noChangeShapeType="1"/>
                </p:cNvSpPr>
                <p:nvPr/>
              </p:nvSpPr>
              <p:spPr bwMode="auto">
                <a:xfrm>
                  <a:off x="6207"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4" name="Rectangle 108"/>
                <p:cNvSpPr>
                  <a:spLocks noChangeArrowheads="1"/>
                </p:cNvSpPr>
                <p:nvPr/>
              </p:nvSpPr>
              <p:spPr bwMode="auto">
                <a:xfrm>
                  <a:off x="6207"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5" name="Line 109"/>
                <p:cNvSpPr>
                  <a:spLocks noChangeShapeType="1"/>
                </p:cNvSpPr>
                <p:nvPr/>
              </p:nvSpPr>
              <p:spPr bwMode="auto">
                <a:xfrm>
                  <a:off x="6207"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6" name="Line 110"/>
                <p:cNvSpPr>
                  <a:spLocks noChangeShapeType="1"/>
                </p:cNvSpPr>
                <p:nvPr/>
              </p:nvSpPr>
              <p:spPr bwMode="auto">
                <a:xfrm>
                  <a:off x="6207"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7" name="Rectangle 111"/>
                <p:cNvSpPr>
                  <a:spLocks noChangeArrowheads="1"/>
                </p:cNvSpPr>
                <p:nvPr/>
              </p:nvSpPr>
              <p:spPr bwMode="auto">
                <a:xfrm>
                  <a:off x="6217" y="414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8" name="Line 112"/>
                <p:cNvSpPr>
                  <a:spLocks noChangeShapeType="1"/>
                </p:cNvSpPr>
                <p:nvPr/>
              </p:nvSpPr>
              <p:spPr bwMode="auto">
                <a:xfrm>
                  <a:off x="6217" y="414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9" name="Rectangle 113"/>
                <p:cNvSpPr>
                  <a:spLocks noChangeArrowheads="1"/>
                </p:cNvSpPr>
                <p:nvPr/>
              </p:nvSpPr>
              <p:spPr bwMode="auto">
                <a:xfrm>
                  <a:off x="8398"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0" name="Line 114"/>
                <p:cNvSpPr>
                  <a:spLocks noChangeShapeType="1"/>
                </p:cNvSpPr>
                <p:nvPr/>
              </p:nvSpPr>
              <p:spPr bwMode="auto">
                <a:xfrm>
                  <a:off x="8398"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1" name="Rectangle 115"/>
                <p:cNvSpPr>
                  <a:spLocks noChangeArrowheads="1"/>
                </p:cNvSpPr>
                <p:nvPr/>
              </p:nvSpPr>
              <p:spPr bwMode="auto">
                <a:xfrm>
                  <a:off x="8398"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2" name="Line 116"/>
                <p:cNvSpPr>
                  <a:spLocks noChangeShapeType="1"/>
                </p:cNvSpPr>
                <p:nvPr/>
              </p:nvSpPr>
              <p:spPr bwMode="auto">
                <a:xfrm>
                  <a:off x="8398"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3" name="Line 117"/>
                <p:cNvSpPr>
                  <a:spLocks noChangeShapeType="1"/>
                </p:cNvSpPr>
                <p:nvPr/>
              </p:nvSpPr>
              <p:spPr bwMode="auto">
                <a:xfrm>
                  <a:off x="8398"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4" name="Rectangle 118"/>
                <p:cNvSpPr>
                  <a:spLocks noChangeArrowheads="1"/>
                </p:cNvSpPr>
                <p:nvPr/>
              </p:nvSpPr>
              <p:spPr bwMode="auto">
                <a:xfrm>
                  <a:off x="8398"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5" name="Line 119"/>
                <p:cNvSpPr>
                  <a:spLocks noChangeShapeType="1"/>
                </p:cNvSpPr>
                <p:nvPr/>
              </p:nvSpPr>
              <p:spPr bwMode="auto">
                <a:xfrm>
                  <a:off x="8398"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6" name="Line 120"/>
                <p:cNvSpPr>
                  <a:spLocks noChangeShapeType="1"/>
                </p:cNvSpPr>
                <p:nvPr/>
              </p:nvSpPr>
              <p:spPr bwMode="auto">
                <a:xfrm>
                  <a:off x="8398"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grpSp>
        </p:grpSp>
        <p:cxnSp>
          <p:nvCxnSpPr>
            <p:cNvPr id="3" name="Düz Ok Bağlayıcısı 2"/>
            <p:cNvCxnSpPr>
              <a:cxnSpLocks/>
            </p:cNvCxnSpPr>
            <p:nvPr/>
          </p:nvCxnSpPr>
          <p:spPr>
            <a:xfrm flipH="1">
              <a:off x="6129307" y="1997094"/>
              <a:ext cx="22894" cy="21177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8" name="Düz Ok Bağlayıcısı 127"/>
            <p:cNvCxnSpPr>
              <a:cxnSpLocks/>
              <a:stCxn id="224293" idx="3"/>
            </p:cNvCxnSpPr>
            <p:nvPr/>
          </p:nvCxnSpPr>
          <p:spPr>
            <a:xfrm>
              <a:off x="3165299" y="2242397"/>
              <a:ext cx="3498304" cy="1806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20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fontAlgn="base">
              <a:spcBef>
                <a:spcPct val="0"/>
              </a:spcBef>
              <a:spcAft>
                <a:spcPct val="0"/>
              </a:spcAft>
            </a:pPr>
            <a:fld id="{81B97F72-CDBA-47D5-A0AE-06077C62B56F}" type="slidenum">
              <a:rPr lang="zh-TW" altLang="en-US">
                <a:solidFill>
                  <a:srgbClr val="000000"/>
                </a:solidFill>
                <a:latin typeface="Times New Roman" panose="02020603050405020304" pitchFamily="18" charset="0"/>
              </a:rPr>
              <a:pPr fontAlgn="base">
                <a:spcBef>
                  <a:spcPct val="0"/>
                </a:spcBef>
                <a:spcAft>
                  <a:spcPct val="0"/>
                </a:spcAft>
              </a:pPr>
              <a:t>16</a:t>
            </a:fld>
            <a:endParaRPr lang="en-US" altLang="zh-TW">
              <a:solidFill>
                <a:srgbClr val="000000"/>
              </a:solidFill>
              <a:latin typeface="Times New Roman" panose="02020603050405020304" pitchFamily="18" charset="0"/>
            </a:endParaRPr>
          </a:p>
        </p:txBody>
      </p:sp>
      <p:sp>
        <p:nvSpPr>
          <p:cNvPr id="247810" name="Rectangle 2"/>
          <p:cNvSpPr>
            <a:spLocks noGrp="1" noChangeArrowheads="1"/>
          </p:cNvSpPr>
          <p:nvPr>
            <p:ph type="title"/>
          </p:nvPr>
        </p:nvSpPr>
        <p:spPr/>
        <p:txBody>
          <a:bodyPr/>
          <a:lstStyle/>
          <a:p>
            <a:r>
              <a:rPr lang="en-US" altLang="zh-TW" dirty="0">
                <a:ea typeface="新細明體" pitchFamily="18" charset="-120"/>
              </a:rPr>
              <a:t>3 - Six Sigma Defined</a:t>
            </a:r>
          </a:p>
        </p:txBody>
      </p:sp>
      <p:sp>
        <p:nvSpPr>
          <p:cNvPr id="247811" name="Rectangle 3"/>
          <p:cNvSpPr>
            <a:spLocks noGrp="1" noChangeArrowheads="1"/>
          </p:cNvSpPr>
          <p:nvPr>
            <p:ph type="body" idx="1"/>
          </p:nvPr>
        </p:nvSpPr>
        <p:spPr>
          <a:xfrm>
            <a:off x="1951831" y="1295400"/>
            <a:ext cx="8458200" cy="4038600"/>
          </a:xfrm>
        </p:spPr>
        <p:txBody>
          <a:bodyPr/>
          <a:lstStyle/>
          <a:p>
            <a:pPr algn="just"/>
            <a:r>
              <a:rPr lang="en-US" altLang="zh-TW" dirty="0">
                <a:ea typeface="新細明體" pitchFamily="18" charset="-120"/>
              </a:rPr>
              <a:t>Six Sigma is “</a:t>
            </a:r>
            <a:r>
              <a:rPr lang="en-US" altLang="zh-TW" b="1" dirty="0">
                <a:solidFill>
                  <a:srgbClr val="FF0000"/>
                </a:solidFill>
                <a:ea typeface="新細明體" pitchFamily="18" charset="-120"/>
              </a:rPr>
              <a:t>a comprehensive and flexible system for achieving, sustaining and maximizing business success.  </a:t>
            </a:r>
            <a:endParaRPr lang="tr-TR" altLang="zh-TW" b="1" dirty="0">
              <a:solidFill>
                <a:srgbClr val="FF0000"/>
              </a:solidFill>
              <a:ea typeface="新細明體" pitchFamily="18" charset="-120"/>
            </a:endParaRPr>
          </a:p>
          <a:p>
            <a:pPr algn="just"/>
            <a:r>
              <a:rPr lang="en-US" altLang="zh-TW" dirty="0">
                <a:ea typeface="新細明體" pitchFamily="18" charset="-120"/>
              </a:rPr>
              <a:t>Six Sigma is </a:t>
            </a:r>
            <a:r>
              <a:rPr lang="en-US" altLang="zh-TW" b="1" dirty="0">
                <a:solidFill>
                  <a:srgbClr val="FF0000"/>
                </a:solidFill>
                <a:ea typeface="新細明體" pitchFamily="18" charset="-120"/>
              </a:rPr>
              <a:t>uniquely driven </a:t>
            </a:r>
            <a:r>
              <a:rPr lang="en-US" altLang="zh-TW" dirty="0">
                <a:ea typeface="新細明體" pitchFamily="18" charset="-120"/>
              </a:rPr>
              <a:t>by </a:t>
            </a:r>
            <a:r>
              <a:rPr lang="tr-TR" altLang="zh-TW" b="1" dirty="0">
                <a:effectLst>
                  <a:outerShdw blurRad="38100" dist="38100" dir="2700000" algn="tl">
                    <a:srgbClr val="000000">
                      <a:alpha val="43137"/>
                    </a:srgbClr>
                  </a:outerShdw>
                </a:effectLst>
                <a:ea typeface="新細明體" pitchFamily="18" charset="-120"/>
              </a:rPr>
              <a:t>well</a:t>
            </a:r>
            <a:r>
              <a:rPr lang="en-US" altLang="zh-TW" b="1" dirty="0">
                <a:effectLst>
                  <a:outerShdw blurRad="38100" dist="38100" dir="2700000" algn="tl">
                    <a:srgbClr val="000000">
                      <a:alpha val="43137"/>
                    </a:srgbClr>
                  </a:outerShdw>
                </a:effectLst>
                <a:ea typeface="新細明體" pitchFamily="18" charset="-120"/>
              </a:rPr>
              <a:t> understanding of customer needs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disciplined use of facts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data</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statistical analysis</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diligent attention to managing</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improving</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reinventing business processes</a:t>
            </a:r>
            <a:r>
              <a:rPr lang="en-US" altLang="zh-TW" dirty="0">
                <a:ea typeface="新細明體" pitchFamily="18" charset="-120"/>
              </a:rPr>
              <a:t>.”*</a:t>
            </a:r>
          </a:p>
        </p:txBody>
      </p:sp>
      <p:sp>
        <p:nvSpPr>
          <p:cNvPr id="247813" name="Text Box 5"/>
          <p:cNvSpPr txBox="1">
            <a:spLocks noChangeArrowheads="1"/>
          </p:cNvSpPr>
          <p:nvPr/>
        </p:nvSpPr>
        <p:spPr bwMode="auto">
          <a:xfrm>
            <a:off x="1981201" y="5486401"/>
            <a:ext cx="84460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TW" altLang="en-US" sz="2400" dirty="0">
                <a:solidFill>
                  <a:srgbClr val="000000"/>
                </a:solidFill>
                <a:latin typeface="Times New Roman" panose="02020603050405020304" pitchFamily="18" charset="0"/>
                <a:ea typeface="新細明體" pitchFamily="18" charset="-120"/>
              </a:rPr>
              <a:t>*</a:t>
            </a:r>
            <a:r>
              <a:rPr lang="en-US" altLang="zh-TW" sz="2400" dirty="0" err="1">
                <a:solidFill>
                  <a:srgbClr val="000000"/>
                </a:solidFill>
                <a:latin typeface="Times New Roman" panose="02020603050405020304" pitchFamily="18" charset="0"/>
                <a:ea typeface="新細明體" pitchFamily="18" charset="-120"/>
              </a:rPr>
              <a:t>Pande</a:t>
            </a:r>
            <a:r>
              <a:rPr lang="en-US" altLang="zh-TW" sz="2400" dirty="0">
                <a:solidFill>
                  <a:srgbClr val="000000"/>
                </a:solidFill>
                <a:latin typeface="Times New Roman" panose="02020603050405020304" pitchFamily="18" charset="0"/>
                <a:ea typeface="新細明體" pitchFamily="18" charset="-120"/>
              </a:rPr>
              <a:t>, Peter S., Robert P. Neuman, and Roland R. Cavanagh, </a:t>
            </a:r>
            <a:r>
              <a:rPr lang="en-US" altLang="zh-TW" sz="2400" i="1" dirty="0">
                <a:solidFill>
                  <a:srgbClr val="000000"/>
                </a:solidFill>
                <a:latin typeface="Times New Roman" panose="02020603050405020304" pitchFamily="18" charset="0"/>
                <a:ea typeface="新細明體" pitchFamily="18" charset="-120"/>
              </a:rPr>
              <a:t>The</a:t>
            </a:r>
          </a:p>
          <a:p>
            <a:pPr fontAlgn="base">
              <a:spcBef>
                <a:spcPct val="0"/>
              </a:spcBef>
              <a:spcAft>
                <a:spcPct val="0"/>
              </a:spcAft>
            </a:pPr>
            <a:r>
              <a:rPr lang="en-US" altLang="zh-TW" sz="2400" i="1" dirty="0">
                <a:solidFill>
                  <a:srgbClr val="000000"/>
                </a:solidFill>
                <a:latin typeface="Times New Roman" panose="02020603050405020304" pitchFamily="18" charset="0"/>
                <a:ea typeface="新細明體" pitchFamily="18" charset="-120"/>
              </a:rPr>
              <a:t>Six Sigma Way</a:t>
            </a:r>
            <a:r>
              <a:rPr lang="en-US" altLang="zh-TW" sz="2400" dirty="0">
                <a:solidFill>
                  <a:srgbClr val="000000"/>
                </a:solidFill>
                <a:latin typeface="Times New Roman" panose="02020603050405020304" pitchFamily="18" charset="0"/>
                <a:ea typeface="新細明體" pitchFamily="18" charset="-120"/>
              </a:rPr>
              <a:t>. New York: McGraw-Hill, 2000, p. xi</a:t>
            </a:r>
          </a:p>
        </p:txBody>
      </p:sp>
    </p:spTree>
    <p:extLst>
      <p:ext uri="{BB962C8B-B14F-4D97-AF65-F5344CB8AC3E}">
        <p14:creationId xmlns:p14="http://schemas.microsoft.com/office/powerpoint/2010/main" val="12133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96063BC3-35DB-421D-B530-C37E8DF76EB7}" type="slidenum">
              <a:rPr lang="zh-TW" altLang="en-US">
                <a:solidFill>
                  <a:srgbClr val="000000"/>
                </a:solidFill>
                <a:latin typeface="Times New Roman" panose="02020603050405020304" pitchFamily="18" charset="0"/>
              </a:rPr>
              <a:pPr fontAlgn="base">
                <a:spcBef>
                  <a:spcPct val="0"/>
                </a:spcBef>
                <a:spcAft>
                  <a:spcPct val="0"/>
                </a:spcAft>
              </a:pPr>
              <a:t>17</a:t>
            </a:fld>
            <a:endParaRPr lang="en-US" altLang="zh-TW">
              <a:solidFill>
                <a:srgbClr val="000000"/>
              </a:solidFill>
              <a:latin typeface="Times New Roman" panose="02020603050405020304" pitchFamily="18" charset="0"/>
            </a:endParaRPr>
          </a:p>
        </p:txBody>
      </p:sp>
      <p:sp>
        <p:nvSpPr>
          <p:cNvPr id="248834" name="Rectangle 2"/>
          <p:cNvSpPr>
            <a:spLocks noGrp="1" noChangeArrowheads="1"/>
          </p:cNvSpPr>
          <p:nvPr>
            <p:ph type="title"/>
          </p:nvPr>
        </p:nvSpPr>
        <p:spPr/>
        <p:txBody>
          <a:bodyPr/>
          <a:lstStyle/>
          <a:p>
            <a:r>
              <a:rPr lang="en-US" altLang="zh-TW" dirty="0">
                <a:ea typeface="新細明體" pitchFamily="18" charset="-120"/>
              </a:rPr>
              <a:t>Basic Information on Six Sigma</a:t>
            </a:r>
          </a:p>
        </p:txBody>
      </p:sp>
      <p:sp>
        <p:nvSpPr>
          <p:cNvPr id="248835" name="Rectangle 3"/>
          <p:cNvSpPr>
            <a:spLocks noGrp="1" noChangeArrowheads="1"/>
          </p:cNvSpPr>
          <p:nvPr>
            <p:ph type="body" idx="1"/>
          </p:nvPr>
        </p:nvSpPr>
        <p:spPr/>
        <p:txBody>
          <a:bodyPr/>
          <a:lstStyle/>
          <a:p>
            <a:pPr algn="just"/>
            <a:r>
              <a:rPr lang="en-US" altLang="zh-TW" b="1" dirty="0">
                <a:effectLst>
                  <a:outerShdw blurRad="38100" dist="38100" dir="2700000" algn="tl">
                    <a:srgbClr val="000000">
                      <a:alpha val="43137"/>
                    </a:srgbClr>
                  </a:outerShdw>
                </a:effectLst>
                <a:ea typeface="新細明體" pitchFamily="18" charset="-120"/>
              </a:rPr>
              <a:t>The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target for perfection </a:t>
            </a:r>
            <a:r>
              <a:rPr lang="en-US" altLang="zh-TW" dirty="0">
                <a:ea typeface="新細明體" pitchFamily="18" charset="-120"/>
              </a:rPr>
              <a:t>is the </a:t>
            </a:r>
            <a:r>
              <a:rPr lang="en-US" altLang="zh-TW" b="1" dirty="0">
                <a:effectLst>
                  <a:outerShdw blurRad="38100" dist="38100" dir="2700000" algn="tl">
                    <a:srgbClr val="000000">
                      <a:alpha val="43137"/>
                    </a:srgbClr>
                  </a:outerShdw>
                </a:effectLst>
                <a:ea typeface="新細明體" pitchFamily="18" charset="-120"/>
              </a:rPr>
              <a:t>achievement of no more than 3.4 defects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per million opportunities</a:t>
            </a:r>
          </a:p>
          <a:p>
            <a:pPr algn="just"/>
            <a:r>
              <a:rPr lang="en-US" altLang="zh-TW" dirty="0">
                <a:ea typeface="新細明體" pitchFamily="18" charset="-120"/>
              </a:rPr>
              <a:t>The principles can apply to a wide variety of processes</a:t>
            </a:r>
          </a:p>
          <a:p>
            <a:pPr algn="just"/>
            <a:r>
              <a:rPr lang="en-US" altLang="zh-TW" b="1" dirty="0">
                <a:effectLst>
                  <a:outerShdw blurRad="38100" dist="38100" dir="2700000" algn="tl">
                    <a:srgbClr val="000000">
                      <a:alpha val="43137"/>
                    </a:srgbClr>
                  </a:outerShdw>
                </a:effectLst>
                <a:ea typeface="新細明體" pitchFamily="18" charset="-120"/>
              </a:rPr>
              <a:t>Six Sigma projects </a:t>
            </a:r>
            <a:r>
              <a:rPr lang="en-US" altLang="zh-TW" dirty="0">
                <a:ea typeface="新細明體" pitchFamily="18" charset="-120"/>
              </a:rPr>
              <a:t>normally </a:t>
            </a:r>
            <a:r>
              <a:rPr lang="en-US" altLang="zh-TW" b="1" dirty="0">
                <a:effectLst>
                  <a:outerShdw blurRad="38100" dist="38100" dir="2700000" algn="tl">
                    <a:srgbClr val="000000">
                      <a:alpha val="43137"/>
                    </a:srgbClr>
                  </a:outerShdw>
                </a:effectLst>
                <a:ea typeface="新細明體" pitchFamily="18" charset="-120"/>
              </a:rPr>
              <a:t>follow a five-phase improvement process </a:t>
            </a:r>
            <a:r>
              <a:rPr lang="en-US" altLang="zh-TW" dirty="0">
                <a:ea typeface="新細明體" pitchFamily="18" charset="-120"/>
              </a:rPr>
              <a:t>called </a:t>
            </a:r>
            <a:r>
              <a:rPr lang="en-US" altLang="zh-TW" b="1" dirty="0">
                <a:solidFill>
                  <a:srgbClr val="FF0000"/>
                </a:solidFill>
                <a:effectLst>
                  <a:outerShdw blurRad="38100" dist="38100" dir="2700000" algn="tl">
                    <a:srgbClr val="000000">
                      <a:alpha val="43137"/>
                    </a:srgbClr>
                  </a:outerShdw>
                </a:effectLst>
                <a:ea typeface="新細明體" pitchFamily="18" charset="-120"/>
              </a:rPr>
              <a:t>DMAIC</a:t>
            </a:r>
          </a:p>
        </p:txBody>
      </p:sp>
    </p:spTree>
    <p:extLst>
      <p:ext uri="{BB962C8B-B14F-4D97-AF65-F5344CB8AC3E}">
        <p14:creationId xmlns:p14="http://schemas.microsoft.com/office/powerpoint/2010/main" val="67702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CD81C9F6-4368-403A-9930-384D22619460}" type="slidenum">
              <a:rPr lang="zh-TW" altLang="en-US">
                <a:solidFill>
                  <a:srgbClr val="000000"/>
                </a:solidFill>
                <a:latin typeface="Times New Roman" panose="02020603050405020304" pitchFamily="18" charset="0"/>
              </a:rPr>
              <a:pPr fontAlgn="base">
                <a:spcBef>
                  <a:spcPct val="0"/>
                </a:spcBef>
                <a:spcAft>
                  <a:spcPct val="0"/>
                </a:spcAft>
              </a:pPr>
              <a:t>18</a:t>
            </a:fld>
            <a:endParaRPr lang="en-US" altLang="zh-TW">
              <a:solidFill>
                <a:srgbClr val="000000"/>
              </a:solidFill>
              <a:latin typeface="Times New Roman" panose="02020603050405020304" pitchFamily="18" charset="0"/>
            </a:endParaRPr>
          </a:p>
        </p:txBody>
      </p:sp>
      <p:sp>
        <p:nvSpPr>
          <p:cNvPr id="249858" name="Rectangle 2"/>
          <p:cNvSpPr>
            <a:spLocks noGrp="1" noChangeArrowheads="1"/>
          </p:cNvSpPr>
          <p:nvPr>
            <p:ph type="title"/>
          </p:nvPr>
        </p:nvSpPr>
        <p:spPr/>
        <p:txBody>
          <a:bodyPr/>
          <a:lstStyle/>
          <a:p>
            <a:r>
              <a:rPr lang="en-US" altLang="zh-TW" dirty="0">
                <a:ea typeface="新細明體" pitchFamily="18" charset="-120"/>
              </a:rPr>
              <a:t>DMAIC</a:t>
            </a:r>
          </a:p>
        </p:txBody>
      </p:sp>
      <p:sp>
        <p:nvSpPr>
          <p:cNvPr id="249859" name="Rectangle 3"/>
          <p:cNvSpPr>
            <a:spLocks noGrp="1" noChangeArrowheads="1"/>
          </p:cNvSpPr>
          <p:nvPr>
            <p:ph type="body" idx="1"/>
          </p:nvPr>
        </p:nvSpPr>
        <p:spPr>
          <a:xfrm>
            <a:off x="1828800" y="1066801"/>
            <a:ext cx="8610600" cy="5598367"/>
          </a:xfrm>
        </p:spPr>
        <p:txBody>
          <a:bodyPr/>
          <a:lstStyle/>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Define</a:t>
            </a:r>
            <a:r>
              <a:rPr lang="en-US" altLang="zh-TW" dirty="0">
                <a:ea typeface="新細明體" pitchFamily="18" charset="-120"/>
              </a:rPr>
              <a:t>:  Define the </a:t>
            </a:r>
            <a:r>
              <a:rPr lang="en-US" altLang="zh-TW" b="1" dirty="0">
                <a:effectLst>
                  <a:outerShdw blurRad="38100" dist="38100" dir="2700000" algn="tl">
                    <a:srgbClr val="000000">
                      <a:alpha val="43137"/>
                    </a:srgbClr>
                  </a:outerShdw>
                </a:effectLst>
                <a:ea typeface="新細明體" pitchFamily="18" charset="-120"/>
              </a:rPr>
              <a:t>problem/opportunity</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process</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customer requirements</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Measure</a:t>
            </a:r>
            <a:r>
              <a:rPr lang="en-US" altLang="zh-TW" dirty="0">
                <a:ea typeface="新細明體" pitchFamily="18" charset="-120"/>
              </a:rPr>
              <a:t>: Define </a:t>
            </a:r>
            <a:r>
              <a:rPr lang="en-US" altLang="zh-TW" b="1" dirty="0">
                <a:effectLst>
                  <a:outerShdw blurRad="38100" dist="38100" dir="2700000" algn="tl">
                    <a:srgbClr val="000000">
                      <a:alpha val="43137"/>
                    </a:srgbClr>
                  </a:outerShdw>
                </a:effectLst>
                <a:ea typeface="新細明體" pitchFamily="18" charset="-120"/>
              </a:rPr>
              <a:t>measures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collect</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compile</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display data</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Analyze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Examine process </a:t>
            </a:r>
            <a:r>
              <a:rPr lang="en-US" altLang="zh-TW" dirty="0">
                <a:ea typeface="新細明體" pitchFamily="18" charset="-120"/>
              </a:rPr>
              <a:t>details to </a:t>
            </a:r>
            <a:r>
              <a:rPr lang="en-US" altLang="zh-TW" b="1" dirty="0">
                <a:effectLst>
                  <a:outerShdw blurRad="38100" dist="38100" dir="2700000" algn="tl">
                    <a:srgbClr val="000000">
                      <a:alpha val="43137"/>
                    </a:srgbClr>
                  </a:outerShdw>
                </a:effectLst>
                <a:ea typeface="新細明體" pitchFamily="18" charset="-120"/>
              </a:rPr>
              <a:t>find</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improvement opportunities</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Improve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Generate solutions </a:t>
            </a:r>
            <a:r>
              <a:rPr lang="en-US" altLang="zh-TW" dirty="0">
                <a:ea typeface="新細明體" pitchFamily="18" charset="-120"/>
              </a:rPr>
              <a:t>and </a:t>
            </a:r>
            <a:r>
              <a:rPr lang="en-US" altLang="zh-TW" b="1" dirty="0">
                <a:effectLst>
                  <a:outerShdw blurRad="38100" dist="38100" dir="2700000" algn="tl">
                    <a:srgbClr val="000000">
                      <a:alpha val="43137"/>
                    </a:srgbClr>
                  </a:outerShdw>
                </a:effectLst>
                <a:ea typeface="新細明體" pitchFamily="18" charset="-120"/>
              </a:rPr>
              <a:t>ideas</a:t>
            </a:r>
            <a:r>
              <a:rPr lang="en-US" altLang="zh-TW" dirty="0">
                <a:ea typeface="新細明體" pitchFamily="18" charset="-120"/>
              </a:rPr>
              <a:t> for </a:t>
            </a:r>
            <a:r>
              <a:rPr lang="en-US" altLang="zh-TW" b="1" dirty="0">
                <a:effectLst>
                  <a:outerShdw blurRad="38100" dist="38100" dir="2700000" algn="tl">
                    <a:srgbClr val="000000">
                      <a:alpha val="43137"/>
                    </a:srgbClr>
                  </a:outerShdw>
                </a:effectLst>
                <a:ea typeface="新細明體" pitchFamily="18" charset="-120"/>
              </a:rPr>
              <a:t>improving the problem</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Control</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Track and verify the stability of the improvements </a:t>
            </a:r>
            <a:r>
              <a:rPr lang="en-US" altLang="zh-TW" dirty="0">
                <a:ea typeface="新細明體" pitchFamily="18" charset="-120"/>
              </a:rPr>
              <a:t>and the predictability of the solution</a:t>
            </a:r>
          </a:p>
          <a:p>
            <a:pPr algn="just">
              <a:lnSpc>
                <a:spcPct val="90000"/>
              </a:lnSpc>
            </a:pPr>
            <a:endParaRPr lang="en-US" altLang="zh-TW" dirty="0">
              <a:ea typeface="新細明體" pitchFamily="18" charset="-120"/>
            </a:endParaRPr>
          </a:p>
        </p:txBody>
      </p:sp>
    </p:spTree>
    <p:extLst>
      <p:ext uri="{BB962C8B-B14F-4D97-AF65-F5344CB8AC3E}">
        <p14:creationId xmlns:p14="http://schemas.microsoft.com/office/powerpoint/2010/main" val="122827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7E242EB7-87E5-4C27-B9F5-75744F976151}" type="slidenum">
              <a:rPr lang="zh-TW" altLang="en-US">
                <a:solidFill>
                  <a:srgbClr val="000000"/>
                </a:solidFill>
                <a:latin typeface="Times New Roman" panose="02020603050405020304" pitchFamily="18" charset="0"/>
              </a:rPr>
              <a:pPr fontAlgn="base">
                <a:spcBef>
                  <a:spcPct val="0"/>
                </a:spcBef>
                <a:spcAft>
                  <a:spcPct val="0"/>
                </a:spcAft>
              </a:pPr>
              <a:t>19</a:t>
            </a:fld>
            <a:endParaRPr lang="en-US" altLang="zh-TW">
              <a:solidFill>
                <a:srgbClr val="000000"/>
              </a:solidFill>
              <a:latin typeface="Times New Roman" panose="02020603050405020304" pitchFamily="18" charset="0"/>
            </a:endParaRPr>
          </a:p>
        </p:txBody>
      </p:sp>
      <p:sp>
        <p:nvSpPr>
          <p:cNvPr id="250882" name="Rectangle 2"/>
          <p:cNvSpPr>
            <a:spLocks noGrp="1" noChangeArrowheads="1"/>
          </p:cNvSpPr>
          <p:nvPr>
            <p:ph type="title"/>
          </p:nvPr>
        </p:nvSpPr>
        <p:spPr/>
        <p:txBody>
          <a:bodyPr/>
          <a:lstStyle/>
          <a:p>
            <a:r>
              <a:rPr lang="en-US" altLang="zh-TW">
                <a:ea typeface="新細明體" pitchFamily="18" charset="-120"/>
              </a:rPr>
              <a:t>How is Six Sigma Quality Control Unique?</a:t>
            </a:r>
          </a:p>
        </p:txBody>
      </p:sp>
      <p:sp>
        <p:nvSpPr>
          <p:cNvPr id="250883" name="Rectangle 3"/>
          <p:cNvSpPr>
            <a:spLocks noGrp="1" noChangeArrowheads="1"/>
          </p:cNvSpPr>
          <p:nvPr>
            <p:ph type="body" idx="1"/>
          </p:nvPr>
        </p:nvSpPr>
        <p:spPr>
          <a:xfrm>
            <a:off x="1905000" y="1562100"/>
            <a:ext cx="8458200" cy="4572000"/>
          </a:xfrm>
        </p:spPr>
        <p:txBody>
          <a:bodyPr/>
          <a:lstStyle/>
          <a:p>
            <a:pPr algn="just"/>
            <a:r>
              <a:rPr lang="en-US" altLang="zh-TW" dirty="0">
                <a:ea typeface="新細明體" pitchFamily="18" charset="-120"/>
              </a:rPr>
              <a:t>It requires an </a:t>
            </a:r>
            <a:r>
              <a:rPr lang="en-US" altLang="zh-TW" dirty="0">
                <a:solidFill>
                  <a:srgbClr val="FF0000"/>
                </a:solidFill>
                <a:effectLst>
                  <a:outerShdw blurRad="38100" dist="38100" dir="2700000" algn="tl">
                    <a:srgbClr val="000000">
                      <a:alpha val="43137"/>
                    </a:srgbClr>
                  </a:outerShdw>
                </a:effectLst>
                <a:ea typeface="新細明體" pitchFamily="18" charset="-120"/>
              </a:rPr>
              <a:t>organization-wide commitment</a:t>
            </a:r>
          </a:p>
          <a:p>
            <a:pPr algn="just"/>
            <a:r>
              <a:rPr lang="en-US" altLang="zh-TW" dirty="0">
                <a:solidFill>
                  <a:srgbClr val="FF0000"/>
                </a:solidFill>
                <a:effectLst>
                  <a:outerShdw blurRad="38100" dist="38100" dir="2700000" algn="tl">
                    <a:srgbClr val="000000">
                      <a:alpha val="43137"/>
                    </a:srgbClr>
                  </a:outerShdw>
                </a:effectLst>
                <a:ea typeface="新細明體" pitchFamily="18" charset="-120"/>
              </a:rPr>
              <a:t>Six Sigma organizations </a:t>
            </a:r>
            <a:r>
              <a:rPr lang="en-US" altLang="zh-TW" dirty="0">
                <a:ea typeface="新細明體" pitchFamily="18" charset="-120"/>
              </a:rPr>
              <a:t>have the </a:t>
            </a:r>
            <a:r>
              <a:rPr lang="en-US" altLang="zh-TW" dirty="0">
                <a:solidFill>
                  <a:srgbClr val="FF0000"/>
                </a:solidFill>
                <a:effectLst>
                  <a:outerShdw blurRad="38100" dist="38100" dir="2700000" algn="tl">
                    <a:srgbClr val="000000">
                      <a:alpha val="43137"/>
                    </a:srgbClr>
                  </a:outerShdw>
                </a:effectLst>
                <a:ea typeface="新細明體" pitchFamily="18" charset="-120"/>
              </a:rPr>
              <a:t>ability and willingness to adopt contradictory objectives</a:t>
            </a:r>
            <a:r>
              <a:rPr lang="en-US" altLang="zh-TW" dirty="0">
                <a:ea typeface="新細明體" pitchFamily="18" charset="-120"/>
              </a:rPr>
              <a:t>, </a:t>
            </a:r>
            <a:r>
              <a:rPr lang="en-US" altLang="zh-TW" i="1" dirty="0">
                <a:ea typeface="新細明體" pitchFamily="18" charset="-120"/>
              </a:rPr>
              <a:t>like reducing errors and getting things done faster</a:t>
            </a:r>
          </a:p>
          <a:p>
            <a:pPr algn="just"/>
            <a:r>
              <a:rPr lang="en-US" altLang="zh-TW" dirty="0">
                <a:ea typeface="新細明體" pitchFamily="18" charset="-120"/>
              </a:rPr>
              <a:t>It </a:t>
            </a:r>
            <a:r>
              <a:rPr lang="en-US" altLang="zh-TW" dirty="0">
                <a:solidFill>
                  <a:srgbClr val="FF0000"/>
                </a:solidFill>
                <a:effectLst>
                  <a:outerShdw blurRad="38100" dist="38100" dir="2700000" algn="tl">
                    <a:srgbClr val="000000">
                      <a:alpha val="43137"/>
                    </a:srgbClr>
                  </a:outerShdw>
                </a:effectLst>
                <a:ea typeface="新細明體" pitchFamily="18" charset="-120"/>
              </a:rPr>
              <a:t>is an operating philosophy </a:t>
            </a:r>
            <a:r>
              <a:rPr lang="en-US" altLang="zh-TW" dirty="0">
                <a:ea typeface="新細明體" pitchFamily="18" charset="-120"/>
              </a:rPr>
              <a:t>that </a:t>
            </a:r>
            <a:r>
              <a:rPr lang="en-US" altLang="zh-TW" dirty="0">
                <a:solidFill>
                  <a:srgbClr val="FF0000"/>
                </a:solidFill>
                <a:effectLst>
                  <a:outerShdw blurRad="38100" dist="38100" dir="2700000" algn="tl">
                    <a:srgbClr val="000000">
                      <a:alpha val="43137"/>
                    </a:srgbClr>
                  </a:outerShdw>
                </a:effectLst>
                <a:ea typeface="新細明體" pitchFamily="18" charset="-120"/>
              </a:rPr>
              <a:t>is customer-focused </a:t>
            </a:r>
            <a:r>
              <a:rPr lang="en-US" altLang="zh-TW" dirty="0">
                <a:ea typeface="新細明體" pitchFamily="18" charset="-120"/>
              </a:rPr>
              <a:t>and attempts to drive out waste, </a:t>
            </a:r>
            <a:r>
              <a:rPr lang="en-US" altLang="zh-TW" dirty="0">
                <a:solidFill>
                  <a:srgbClr val="FF0000"/>
                </a:solidFill>
                <a:effectLst>
                  <a:outerShdw blurRad="38100" dist="38100" dir="2700000" algn="tl">
                    <a:srgbClr val="000000">
                      <a:alpha val="43137"/>
                    </a:srgbClr>
                  </a:outerShdw>
                </a:effectLst>
                <a:ea typeface="新細明體" pitchFamily="18" charset="-120"/>
              </a:rPr>
              <a:t>raise levels of quality</a:t>
            </a:r>
            <a:r>
              <a:rPr lang="en-US" altLang="zh-TW" dirty="0">
                <a:ea typeface="新細明體" pitchFamily="18" charset="-120"/>
              </a:rPr>
              <a:t>, and </a:t>
            </a:r>
            <a:r>
              <a:rPr lang="en-US" altLang="zh-TW" dirty="0">
                <a:solidFill>
                  <a:srgbClr val="FF0000"/>
                </a:solidFill>
                <a:effectLst>
                  <a:outerShdw blurRad="38100" dist="38100" dir="2700000" algn="tl">
                    <a:srgbClr val="000000">
                      <a:alpha val="43137"/>
                    </a:srgbClr>
                  </a:outerShdw>
                </a:effectLst>
                <a:ea typeface="新細明體" pitchFamily="18" charset="-120"/>
              </a:rPr>
              <a:t>improve financial performance </a:t>
            </a:r>
            <a:r>
              <a:rPr lang="en-US" altLang="zh-TW" dirty="0">
                <a:ea typeface="新細明體" pitchFamily="18" charset="-120"/>
              </a:rPr>
              <a:t>at </a:t>
            </a:r>
            <a:r>
              <a:rPr lang="en-US" altLang="zh-TW" i="1" dirty="0">
                <a:ea typeface="新細明體" pitchFamily="18" charset="-120"/>
              </a:rPr>
              <a:t>advance</a:t>
            </a:r>
            <a:r>
              <a:rPr lang="en-US" altLang="zh-TW" dirty="0">
                <a:ea typeface="新細明體" pitchFamily="18" charset="-120"/>
              </a:rPr>
              <a:t> levels</a:t>
            </a:r>
          </a:p>
        </p:txBody>
      </p:sp>
    </p:spTree>
    <p:extLst>
      <p:ext uri="{BB962C8B-B14F-4D97-AF65-F5344CB8AC3E}">
        <p14:creationId xmlns:p14="http://schemas.microsoft.com/office/powerpoint/2010/main" val="294298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52CED842-0DFE-4714-8194-BF52ADA8FB5E}" type="slidenum">
              <a:rPr lang="zh-TW" altLang="en-US">
                <a:solidFill>
                  <a:srgbClr val="000000"/>
                </a:solidFill>
                <a:latin typeface="Times New Roman" panose="02020603050405020304" pitchFamily="18" charset="0"/>
              </a:rPr>
              <a:pPr fontAlgn="base">
                <a:spcBef>
                  <a:spcPct val="0"/>
                </a:spcBef>
                <a:spcAft>
                  <a:spcPct val="0"/>
                </a:spcAft>
              </a:pPr>
              <a:t>2</a:t>
            </a:fld>
            <a:endParaRPr lang="en-US" altLang="zh-TW">
              <a:solidFill>
                <a:srgbClr val="000000"/>
              </a:solidFill>
              <a:latin typeface="Times New Roman" panose="02020603050405020304" pitchFamily="18" charset="0"/>
            </a:endParaRPr>
          </a:p>
        </p:txBody>
      </p:sp>
      <p:sp>
        <p:nvSpPr>
          <p:cNvPr id="211970" name="Rectangle 2"/>
          <p:cNvSpPr>
            <a:spLocks noGrp="1" noChangeArrowheads="1"/>
          </p:cNvSpPr>
          <p:nvPr>
            <p:ph type="title"/>
          </p:nvPr>
        </p:nvSpPr>
        <p:spPr/>
        <p:txBody>
          <a:bodyPr/>
          <a:lstStyle/>
          <a:p>
            <a:r>
              <a:rPr lang="en-US" altLang="zh-TW">
                <a:ea typeface="新細明體" pitchFamily="18" charset="-120"/>
              </a:rPr>
              <a:t>What Is Quality?</a:t>
            </a:r>
          </a:p>
        </p:txBody>
      </p:sp>
      <p:sp>
        <p:nvSpPr>
          <p:cNvPr id="211971" name="Rectangle 3"/>
          <p:cNvSpPr>
            <a:spLocks noGrp="1" noChangeArrowheads="1"/>
          </p:cNvSpPr>
          <p:nvPr>
            <p:ph type="body" idx="1"/>
          </p:nvPr>
        </p:nvSpPr>
        <p:spPr>
          <a:xfrm>
            <a:off x="1752600" y="1524000"/>
            <a:ext cx="8686800" cy="4953000"/>
          </a:xfrm>
        </p:spPr>
        <p:txBody>
          <a:bodyPr/>
          <a:lstStyle/>
          <a:p>
            <a:pPr algn="just"/>
            <a:r>
              <a:rPr lang="en-US" altLang="zh-TW" b="1" dirty="0">
                <a:solidFill>
                  <a:schemeClr val="accent6"/>
                </a:solidFill>
                <a:ea typeface="新細明體" pitchFamily="18" charset="-120"/>
              </a:rPr>
              <a:t>The International Organization for Standardization (ISO) defines quality as the totality of characteristics of an entity that bear on its ability to satisfy </a:t>
            </a:r>
            <a:r>
              <a:rPr lang="en-US" altLang="zh-TW" b="1" u="sng" dirty="0">
                <a:solidFill>
                  <a:schemeClr val="accent6"/>
                </a:solidFill>
                <a:ea typeface="新細明體" pitchFamily="18" charset="-120"/>
              </a:rPr>
              <a:t>stated</a:t>
            </a:r>
            <a:r>
              <a:rPr lang="en-US" altLang="zh-TW" b="1" dirty="0">
                <a:solidFill>
                  <a:schemeClr val="accent6"/>
                </a:solidFill>
                <a:ea typeface="新細明體" pitchFamily="18" charset="-120"/>
              </a:rPr>
              <a:t> or </a:t>
            </a:r>
            <a:r>
              <a:rPr lang="en-US" altLang="zh-TW" b="1" u="sng" dirty="0">
                <a:solidFill>
                  <a:schemeClr val="accent6"/>
                </a:solidFill>
                <a:ea typeface="新細明體" pitchFamily="18" charset="-120"/>
              </a:rPr>
              <a:t>implied</a:t>
            </a:r>
            <a:r>
              <a:rPr lang="en-US" altLang="zh-TW" b="1" dirty="0">
                <a:solidFill>
                  <a:schemeClr val="accent6"/>
                </a:solidFill>
                <a:ea typeface="新細明體" pitchFamily="18" charset="-120"/>
              </a:rPr>
              <a:t> needs</a:t>
            </a:r>
          </a:p>
          <a:p>
            <a:pPr algn="just"/>
            <a:r>
              <a:rPr lang="en-US" altLang="zh-TW" dirty="0">
                <a:ea typeface="新細明體" pitchFamily="18" charset="-120"/>
              </a:rPr>
              <a:t>Other experts define </a:t>
            </a:r>
            <a:r>
              <a:rPr lang="tr-TR" altLang="zh-TW" dirty="0">
                <a:ea typeface="新細明體" pitchFamily="18" charset="-120"/>
              </a:rPr>
              <a:t>«</a:t>
            </a:r>
            <a:r>
              <a:rPr lang="tr-TR" altLang="zh-TW" dirty="0" err="1">
                <a:ea typeface="新細明體" pitchFamily="18" charset="-120"/>
              </a:rPr>
              <a:t>the</a:t>
            </a:r>
            <a:r>
              <a:rPr lang="tr-TR" altLang="zh-TW" dirty="0">
                <a:ea typeface="新細明體" pitchFamily="18" charset="-120"/>
              </a:rPr>
              <a:t> </a:t>
            </a:r>
            <a:r>
              <a:rPr lang="en-US" altLang="zh-TW" dirty="0">
                <a:ea typeface="新細明體" pitchFamily="18" charset="-120"/>
              </a:rPr>
              <a:t>quality</a:t>
            </a:r>
            <a:r>
              <a:rPr lang="tr-TR" altLang="zh-TW" dirty="0">
                <a:ea typeface="新細明體" pitchFamily="18" charset="-120"/>
              </a:rPr>
              <a:t>» </a:t>
            </a:r>
            <a:r>
              <a:rPr lang="en-US" altLang="zh-TW" dirty="0">
                <a:ea typeface="新細明體" pitchFamily="18" charset="-120"/>
              </a:rPr>
              <a:t>based on</a:t>
            </a:r>
          </a:p>
          <a:p>
            <a:pPr lvl="1" algn="just"/>
            <a:r>
              <a:rPr lang="en-US" altLang="zh-TW" dirty="0">
                <a:ea typeface="新細明體" pitchFamily="18" charset="-120"/>
              </a:rPr>
              <a:t>conformance to requirements: meeting written specifications</a:t>
            </a:r>
            <a:r>
              <a:rPr lang="tr-TR" altLang="zh-TW" dirty="0">
                <a:ea typeface="新細明體" pitchFamily="18" charset="-120"/>
              </a:rPr>
              <a:t>…</a:t>
            </a:r>
            <a:endParaRPr lang="en-US" altLang="zh-TW" dirty="0">
              <a:ea typeface="新細明體" pitchFamily="18" charset="-120"/>
            </a:endParaRPr>
          </a:p>
          <a:p>
            <a:pPr lvl="1" algn="just"/>
            <a:r>
              <a:rPr lang="en-US" altLang="zh-TW" dirty="0">
                <a:ea typeface="新細明體" pitchFamily="18" charset="-120"/>
              </a:rPr>
              <a:t>appropriateness for use: ensuring a product can be used as it was intended</a:t>
            </a:r>
            <a:r>
              <a:rPr lang="tr-TR" altLang="zh-TW" dirty="0">
                <a:ea typeface="新細明體" pitchFamily="18" charset="-120"/>
              </a:rPr>
              <a:t>…</a:t>
            </a:r>
            <a:endParaRPr lang="en-US" altLang="zh-TW" dirty="0">
              <a:ea typeface="新細明體" pitchFamily="18" charset="-120"/>
            </a:endParaRPr>
          </a:p>
        </p:txBody>
      </p:sp>
    </p:spTree>
    <p:extLst>
      <p:ext uri="{BB962C8B-B14F-4D97-AF65-F5344CB8AC3E}">
        <p14:creationId xmlns:p14="http://schemas.microsoft.com/office/powerpoint/2010/main" val="88175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BD6735DB-51C6-467C-AD0C-669D79EBDF03}" type="slidenum">
              <a:rPr lang="zh-TW" altLang="en-US">
                <a:solidFill>
                  <a:srgbClr val="000000"/>
                </a:solidFill>
                <a:latin typeface="Times New Roman" panose="02020603050405020304" pitchFamily="18" charset="0"/>
              </a:rPr>
              <a:pPr fontAlgn="base">
                <a:spcBef>
                  <a:spcPct val="0"/>
                </a:spcBef>
                <a:spcAft>
                  <a:spcPct val="0"/>
                </a:spcAft>
              </a:pPr>
              <a:t>20</a:t>
            </a:fld>
            <a:endParaRPr lang="en-US" altLang="zh-TW">
              <a:solidFill>
                <a:srgbClr val="000000"/>
              </a:solidFill>
              <a:latin typeface="Times New Roman" panose="02020603050405020304" pitchFamily="18" charset="0"/>
            </a:endParaRPr>
          </a:p>
        </p:txBody>
      </p:sp>
      <p:sp>
        <p:nvSpPr>
          <p:cNvPr id="251906" name="Rectangle 2"/>
          <p:cNvSpPr>
            <a:spLocks noGrp="1" noChangeArrowheads="1"/>
          </p:cNvSpPr>
          <p:nvPr>
            <p:ph type="title"/>
          </p:nvPr>
        </p:nvSpPr>
        <p:spPr/>
        <p:txBody>
          <a:bodyPr/>
          <a:lstStyle/>
          <a:p>
            <a:r>
              <a:rPr lang="en-US" altLang="zh-TW">
                <a:ea typeface="新細明體" pitchFamily="18" charset="-120"/>
              </a:rPr>
              <a:t>Examples of Six Sigma Organizations</a:t>
            </a:r>
          </a:p>
        </p:txBody>
      </p:sp>
      <p:sp>
        <p:nvSpPr>
          <p:cNvPr id="251907" name="Rectangle 3"/>
          <p:cNvSpPr>
            <a:spLocks noGrp="1" noChangeArrowheads="1"/>
          </p:cNvSpPr>
          <p:nvPr>
            <p:ph type="body" idx="1"/>
          </p:nvPr>
        </p:nvSpPr>
        <p:spPr/>
        <p:txBody>
          <a:bodyPr/>
          <a:lstStyle/>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Motorola</a:t>
            </a:r>
            <a:r>
              <a:rPr lang="en-US" altLang="zh-TW" dirty="0">
                <a:ea typeface="新細明體" pitchFamily="18" charset="-120"/>
              </a:rPr>
              <a:t>, Inc. pioneered the adoption of Six Sigma in the 1980s and </a:t>
            </a:r>
            <a:r>
              <a:rPr lang="en-US" altLang="zh-TW" b="1" dirty="0">
                <a:solidFill>
                  <a:srgbClr val="FF0000"/>
                </a:solidFill>
                <a:effectLst>
                  <a:outerShdw blurRad="38100" dist="38100" dir="2700000" algn="tl">
                    <a:srgbClr val="000000">
                      <a:alpha val="43137"/>
                    </a:srgbClr>
                  </a:outerShdw>
                </a:effectLst>
                <a:ea typeface="新細明體" pitchFamily="18" charset="-120"/>
              </a:rPr>
              <a:t>saved about $14 billion</a:t>
            </a:r>
          </a:p>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Allied Signal/Honeywell </a:t>
            </a:r>
            <a:r>
              <a:rPr lang="en-US" altLang="zh-TW" dirty="0">
                <a:ea typeface="新細明體" pitchFamily="18" charset="-120"/>
              </a:rPr>
              <a:t>saved more than </a:t>
            </a:r>
            <a:r>
              <a:rPr lang="en-US" altLang="zh-TW" b="1" dirty="0">
                <a:solidFill>
                  <a:srgbClr val="FF0000"/>
                </a:solidFill>
                <a:effectLst>
                  <a:outerShdw blurRad="38100" dist="38100" dir="2700000" algn="tl">
                    <a:srgbClr val="000000">
                      <a:alpha val="43137"/>
                    </a:srgbClr>
                  </a:outerShdw>
                </a:effectLst>
                <a:ea typeface="新細明體" pitchFamily="18" charset="-120"/>
              </a:rPr>
              <a:t>$600 million a year </a:t>
            </a:r>
            <a:r>
              <a:rPr lang="en-US" altLang="zh-TW" dirty="0">
                <a:ea typeface="新細明體" pitchFamily="18" charset="-120"/>
              </a:rPr>
              <a:t>by reducing the costs of reworking</a:t>
            </a:r>
            <a:r>
              <a:rPr lang="tr-TR" altLang="zh-TW" dirty="0">
                <a:ea typeface="新細明體" pitchFamily="18" charset="-120"/>
              </a:rPr>
              <a:t> (adaptation-change)</a:t>
            </a:r>
            <a:r>
              <a:rPr lang="en-US" altLang="zh-TW" dirty="0">
                <a:ea typeface="新細明體" pitchFamily="18" charset="-120"/>
              </a:rPr>
              <a:t> defects and improving aircraft engine design processes</a:t>
            </a:r>
          </a:p>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General Electric uses Six Sigma </a:t>
            </a:r>
            <a:r>
              <a:rPr lang="en-US" altLang="zh-TW" dirty="0">
                <a:ea typeface="新細明體" pitchFamily="18" charset="-120"/>
              </a:rPr>
              <a:t>to focus on achieving </a:t>
            </a:r>
            <a:r>
              <a:rPr lang="en-US" altLang="zh-TW" b="1" dirty="0">
                <a:solidFill>
                  <a:srgbClr val="FF0000"/>
                </a:solidFill>
                <a:effectLst>
                  <a:outerShdw blurRad="38100" dist="38100" dir="2700000" algn="tl">
                    <a:srgbClr val="000000">
                      <a:alpha val="43137"/>
                    </a:srgbClr>
                  </a:outerShdw>
                </a:effectLst>
                <a:ea typeface="新細明體" pitchFamily="18" charset="-120"/>
              </a:rPr>
              <a:t>customer satisfaction</a:t>
            </a:r>
            <a:r>
              <a:rPr lang="tr-TR" altLang="zh-TW" dirty="0">
                <a:ea typeface="新細明體" pitchFamily="18" charset="-120"/>
              </a:rPr>
              <a:t>.</a:t>
            </a:r>
            <a:endParaRPr lang="en-US" altLang="zh-TW" dirty="0">
              <a:ea typeface="新細明體" pitchFamily="18" charset="-120"/>
            </a:endParaRPr>
          </a:p>
        </p:txBody>
      </p:sp>
    </p:spTree>
    <p:extLst>
      <p:ext uri="{BB962C8B-B14F-4D97-AF65-F5344CB8AC3E}">
        <p14:creationId xmlns:p14="http://schemas.microsoft.com/office/powerpoint/2010/main" val="65636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01B4E9C4-5290-41B9-B886-8085A653B35A}" type="slidenum">
              <a:rPr lang="zh-TW" altLang="en-US">
                <a:solidFill>
                  <a:srgbClr val="000000"/>
                </a:solidFill>
                <a:latin typeface="Times New Roman" panose="02020603050405020304" pitchFamily="18" charset="0"/>
              </a:rPr>
              <a:pPr fontAlgn="base">
                <a:spcBef>
                  <a:spcPct val="0"/>
                </a:spcBef>
                <a:spcAft>
                  <a:spcPct val="0"/>
                </a:spcAft>
              </a:pPr>
              <a:t>21</a:t>
            </a:fld>
            <a:endParaRPr lang="en-US" altLang="zh-TW">
              <a:solidFill>
                <a:srgbClr val="000000"/>
              </a:solidFill>
              <a:latin typeface="Times New Roman" panose="02020603050405020304" pitchFamily="18" charset="0"/>
            </a:endParaRPr>
          </a:p>
        </p:txBody>
      </p:sp>
      <p:sp>
        <p:nvSpPr>
          <p:cNvPr id="253954" name="Rectangle 2"/>
          <p:cNvSpPr>
            <a:spLocks noGrp="1" noChangeArrowheads="1"/>
          </p:cNvSpPr>
          <p:nvPr>
            <p:ph type="title"/>
          </p:nvPr>
        </p:nvSpPr>
        <p:spPr/>
        <p:txBody>
          <a:bodyPr/>
          <a:lstStyle/>
          <a:p>
            <a:r>
              <a:rPr lang="en-US" altLang="zh-TW" dirty="0">
                <a:ea typeface="新細明體" pitchFamily="18" charset="-120"/>
              </a:rPr>
              <a:t>Six Sigma and Statistics</a:t>
            </a:r>
          </a:p>
        </p:txBody>
      </p:sp>
      <p:sp>
        <p:nvSpPr>
          <p:cNvPr id="253955" name="Rectangle 3"/>
          <p:cNvSpPr>
            <a:spLocks noGrp="1" noChangeArrowheads="1"/>
          </p:cNvSpPr>
          <p:nvPr>
            <p:ph type="body" idx="1"/>
          </p:nvPr>
        </p:nvSpPr>
        <p:spPr/>
        <p:txBody>
          <a:bodyPr/>
          <a:lstStyle/>
          <a:p>
            <a:pPr algn="just">
              <a:lnSpc>
                <a:spcPct val="90000"/>
              </a:lnSpc>
            </a:pPr>
            <a:r>
              <a:rPr lang="en-US" altLang="zh-TW" dirty="0">
                <a:ea typeface="新細明體" pitchFamily="18" charset="-120"/>
              </a:rPr>
              <a:t>The term </a:t>
            </a:r>
            <a:r>
              <a:rPr lang="en-US" altLang="zh-TW" dirty="0">
                <a:solidFill>
                  <a:srgbClr val="FF0000"/>
                </a:solidFill>
                <a:ea typeface="新細明體" pitchFamily="18" charset="-120"/>
              </a:rPr>
              <a:t>sigma means standard deviation</a:t>
            </a:r>
          </a:p>
          <a:p>
            <a:pPr algn="just">
              <a:lnSpc>
                <a:spcPct val="90000"/>
              </a:lnSpc>
            </a:pPr>
            <a:r>
              <a:rPr lang="en-US" altLang="zh-TW" dirty="0">
                <a:ea typeface="新細明體" pitchFamily="18" charset="-120"/>
              </a:rPr>
              <a:t>Standard deviation measures </a:t>
            </a:r>
            <a:r>
              <a:rPr lang="en-US" altLang="zh-TW" dirty="0">
                <a:solidFill>
                  <a:srgbClr val="FF0000"/>
                </a:solidFill>
                <a:ea typeface="新細明體" pitchFamily="18" charset="-120"/>
              </a:rPr>
              <a:t>how much variation exists</a:t>
            </a:r>
            <a:r>
              <a:rPr lang="en-US" altLang="zh-TW" dirty="0">
                <a:ea typeface="新細明體" pitchFamily="18" charset="-120"/>
              </a:rPr>
              <a:t> in a distribution of data</a:t>
            </a:r>
          </a:p>
          <a:p>
            <a:pPr algn="just">
              <a:lnSpc>
                <a:spcPct val="90000"/>
              </a:lnSpc>
            </a:pPr>
            <a:r>
              <a:rPr lang="en-US" altLang="zh-TW" dirty="0">
                <a:ea typeface="新細明體" pitchFamily="18" charset="-120"/>
              </a:rPr>
              <a:t>Standard deviation is a key factor in </a:t>
            </a:r>
            <a:r>
              <a:rPr lang="en-US" altLang="zh-TW" dirty="0">
                <a:solidFill>
                  <a:srgbClr val="FF0000"/>
                </a:solidFill>
                <a:ea typeface="新細明體" pitchFamily="18" charset="-120"/>
              </a:rPr>
              <a:t>determining the acceptable number of defective units found in a population</a:t>
            </a:r>
          </a:p>
          <a:p>
            <a:pPr algn="just">
              <a:lnSpc>
                <a:spcPct val="90000"/>
              </a:lnSpc>
            </a:pPr>
            <a:r>
              <a:rPr lang="en-US" altLang="zh-TW" dirty="0">
                <a:ea typeface="新細明體" pitchFamily="18" charset="-120"/>
              </a:rPr>
              <a:t>Six Sigma projects struggle </a:t>
            </a:r>
            <a:r>
              <a:rPr lang="en-US" altLang="zh-TW" dirty="0">
                <a:solidFill>
                  <a:srgbClr val="FF0000"/>
                </a:solidFill>
                <a:ea typeface="新細明體" pitchFamily="18" charset="-120"/>
              </a:rPr>
              <a:t>for no more than 3.4 defects per million opportunities</a:t>
            </a:r>
            <a:r>
              <a:rPr lang="en-US" altLang="zh-TW" dirty="0">
                <a:ea typeface="新細明體" pitchFamily="18" charset="-120"/>
              </a:rPr>
              <a:t> yet this number is confusing to many statisticians</a:t>
            </a:r>
          </a:p>
        </p:txBody>
      </p:sp>
    </p:spTree>
    <p:extLst>
      <p:ext uri="{BB962C8B-B14F-4D97-AF65-F5344CB8AC3E}">
        <p14:creationId xmlns:p14="http://schemas.microsoft.com/office/powerpoint/2010/main" val="213724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06DD3C04-DC1F-460D-A50F-FCD63DD38244}" type="slidenum">
              <a:rPr lang="zh-TW" altLang="en-US">
                <a:solidFill>
                  <a:srgbClr val="000000"/>
                </a:solidFill>
                <a:latin typeface="Times New Roman" panose="02020603050405020304" pitchFamily="18" charset="0"/>
              </a:rPr>
              <a:pPr fontAlgn="base">
                <a:spcBef>
                  <a:spcPct val="0"/>
                </a:spcBef>
                <a:spcAft>
                  <a:spcPct val="0"/>
                </a:spcAft>
              </a:pPr>
              <a:t>22</a:t>
            </a:fld>
            <a:endParaRPr lang="en-US" altLang="zh-TW">
              <a:solidFill>
                <a:srgbClr val="000000"/>
              </a:solidFill>
              <a:latin typeface="Times New Roman" panose="02020603050405020304" pitchFamily="18" charset="0"/>
            </a:endParaRPr>
          </a:p>
        </p:txBody>
      </p:sp>
      <p:sp>
        <p:nvSpPr>
          <p:cNvPr id="225282" name="Rectangle 2"/>
          <p:cNvSpPr>
            <a:spLocks noGrp="1" noChangeArrowheads="1"/>
          </p:cNvSpPr>
          <p:nvPr>
            <p:ph type="title"/>
          </p:nvPr>
        </p:nvSpPr>
        <p:spPr/>
        <p:txBody>
          <a:bodyPr/>
          <a:lstStyle/>
          <a:p>
            <a:r>
              <a:rPr lang="en-US" altLang="zh-TW">
                <a:ea typeface="新細明體" pitchFamily="18" charset="-120"/>
              </a:rPr>
              <a:t>Standard Deviation</a:t>
            </a:r>
          </a:p>
        </p:txBody>
      </p:sp>
      <p:sp>
        <p:nvSpPr>
          <p:cNvPr id="225283" name="Rectangle 3"/>
          <p:cNvSpPr>
            <a:spLocks noGrp="1" noChangeArrowheads="1"/>
          </p:cNvSpPr>
          <p:nvPr>
            <p:ph type="body" idx="1"/>
          </p:nvPr>
        </p:nvSpPr>
        <p:spPr>
          <a:xfrm>
            <a:off x="1828800" y="1066800"/>
            <a:ext cx="8610600" cy="5181600"/>
          </a:xfrm>
        </p:spPr>
        <p:txBody>
          <a:bodyPr/>
          <a:lstStyle/>
          <a:p>
            <a:pPr algn="just"/>
            <a:r>
              <a:rPr lang="en-US" altLang="zh-TW" dirty="0">
                <a:ea typeface="新細明體" pitchFamily="18" charset="-120"/>
              </a:rPr>
              <a:t>A small standard deviation means that </a:t>
            </a:r>
            <a:r>
              <a:rPr lang="en-US" altLang="zh-TW" i="1" dirty="0">
                <a:solidFill>
                  <a:srgbClr val="FF0000"/>
                </a:solidFill>
                <a:ea typeface="新細明體" pitchFamily="18" charset="-120"/>
              </a:rPr>
              <a:t>data cluster closely around the middle of a distribution</a:t>
            </a:r>
            <a:r>
              <a:rPr lang="en-US" altLang="zh-TW" dirty="0">
                <a:ea typeface="新細明體" pitchFamily="18" charset="-120"/>
              </a:rPr>
              <a:t> and </a:t>
            </a:r>
            <a:r>
              <a:rPr lang="en-US" altLang="zh-TW" i="1" dirty="0">
                <a:solidFill>
                  <a:srgbClr val="FF0000"/>
                </a:solidFill>
                <a:ea typeface="新細明體" pitchFamily="18" charset="-120"/>
              </a:rPr>
              <a:t>there is little variability </a:t>
            </a:r>
            <a:r>
              <a:rPr lang="en-US" altLang="zh-TW" dirty="0">
                <a:ea typeface="新細明體" pitchFamily="18" charset="-120"/>
              </a:rPr>
              <a:t>among the data</a:t>
            </a:r>
            <a:r>
              <a:rPr lang="tr-TR" altLang="zh-TW" dirty="0">
                <a:ea typeface="新細明體" pitchFamily="18" charset="-120"/>
              </a:rPr>
              <a:t> …</a:t>
            </a:r>
            <a:endParaRPr lang="en-US" altLang="zh-TW" dirty="0">
              <a:ea typeface="新細明體" pitchFamily="18" charset="-120"/>
            </a:endParaRPr>
          </a:p>
          <a:p>
            <a:pPr algn="just"/>
            <a:r>
              <a:rPr lang="en-US" altLang="zh-TW" dirty="0">
                <a:ea typeface="新細明體" pitchFamily="18" charset="-120"/>
              </a:rPr>
              <a:t>A normal distribution is </a:t>
            </a:r>
            <a:r>
              <a:rPr lang="en-US" altLang="zh-TW" i="1" dirty="0">
                <a:solidFill>
                  <a:srgbClr val="FF0000"/>
                </a:solidFill>
                <a:ea typeface="新細明體" pitchFamily="18" charset="-120"/>
              </a:rPr>
              <a:t>a bell-shaped curve that is symmetrical about the mean or average value </a:t>
            </a:r>
            <a:r>
              <a:rPr lang="en-US" altLang="zh-TW" dirty="0">
                <a:ea typeface="新細明體" pitchFamily="18" charset="-120"/>
              </a:rPr>
              <a:t>of a population</a:t>
            </a:r>
          </a:p>
        </p:txBody>
      </p:sp>
    </p:spTree>
    <p:extLst>
      <p:ext uri="{BB962C8B-B14F-4D97-AF65-F5344CB8AC3E}">
        <p14:creationId xmlns:p14="http://schemas.microsoft.com/office/powerpoint/2010/main" val="130652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1DF49092-2044-437C-838F-C9A4DAEBA7E0}" type="slidenum">
              <a:rPr lang="zh-TW" altLang="en-US">
                <a:solidFill>
                  <a:srgbClr val="000000"/>
                </a:solidFill>
                <a:latin typeface="Times New Roman" panose="02020603050405020304" pitchFamily="18" charset="0"/>
              </a:rPr>
              <a:pPr fontAlgn="base">
                <a:spcBef>
                  <a:spcPct val="0"/>
                </a:spcBef>
                <a:spcAft>
                  <a:spcPct val="0"/>
                </a:spcAft>
              </a:pPr>
              <a:t>23</a:t>
            </a:fld>
            <a:endParaRPr lang="en-US" altLang="zh-TW">
              <a:solidFill>
                <a:srgbClr val="000000"/>
              </a:solidFill>
              <a:latin typeface="Times New Roman" panose="02020603050405020304" pitchFamily="18" charset="0"/>
            </a:endParaRPr>
          </a:p>
        </p:txBody>
      </p:sp>
      <p:sp>
        <p:nvSpPr>
          <p:cNvPr id="226306" name="Rectangle 2"/>
          <p:cNvSpPr>
            <a:spLocks noGrp="1" noChangeArrowheads="1"/>
          </p:cNvSpPr>
          <p:nvPr>
            <p:ph type="title"/>
          </p:nvPr>
        </p:nvSpPr>
        <p:spPr/>
        <p:txBody>
          <a:bodyPr/>
          <a:lstStyle/>
          <a:p>
            <a:r>
              <a:rPr lang="en-US" altLang="zh-TW" dirty="0">
                <a:ea typeface="新細明體" pitchFamily="18" charset="-120"/>
              </a:rPr>
              <a:t>Figure 8-2. Normal Distribution and Standard Deviation</a:t>
            </a:r>
          </a:p>
        </p:txBody>
      </p:sp>
      <p:pic>
        <p:nvPicPr>
          <p:cNvPr id="226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64770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4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8718860B-4CB0-435A-BEA8-6C56BCFB2737}" type="slidenum">
              <a:rPr lang="zh-TW" altLang="en-US">
                <a:solidFill>
                  <a:srgbClr val="000000"/>
                </a:solidFill>
                <a:latin typeface="Times New Roman" panose="02020603050405020304" pitchFamily="18" charset="0"/>
              </a:rPr>
              <a:pPr fontAlgn="base">
                <a:spcBef>
                  <a:spcPct val="0"/>
                </a:spcBef>
                <a:spcAft>
                  <a:spcPct val="0"/>
                </a:spcAft>
              </a:pPr>
              <a:t>24</a:t>
            </a:fld>
            <a:endParaRPr lang="en-US" altLang="zh-TW">
              <a:solidFill>
                <a:srgbClr val="000000"/>
              </a:solidFill>
              <a:latin typeface="Times New Roman" panose="02020603050405020304" pitchFamily="18" charset="0"/>
            </a:endParaRPr>
          </a:p>
        </p:txBody>
      </p:sp>
      <p:sp>
        <p:nvSpPr>
          <p:cNvPr id="227330" name="Rectangle 2"/>
          <p:cNvSpPr>
            <a:spLocks noGrp="1" noChangeArrowheads="1"/>
          </p:cNvSpPr>
          <p:nvPr>
            <p:ph type="title"/>
          </p:nvPr>
        </p:nvSpPr>
        <p:spPr>
          <a:xfrm>
            <a:off x="1524000" y="0"/>
            <a:ext cx="9144000" cy="914400"/>
          </a:xfrm>
        </p:spPr>
        <p:txBody>
          <a:bodyPr/>
          <a:lstStyle/>
          <a:p>
            <a:r>
              <a:rPr lang="en-US" altLang="zh-TW" sz="4000">
                <a:ea typeface="新細明體" pitchFamily="18" charset="-120"/>
              </a:rPr>
              <a:t>Table 8-3. Six Sigma and Defective Units</a:t>
            </a:r>
          </a:p>
        </p:txBody>
      </p:sp>
      <p:graphicFrame>
        <p:nvGraphicFramePr>
          <p:cNvPr id="227331" name="Object 3"/>
          <p:cNvGraphicFramePr>
            <a:graphicFrameLocks noChangeAspect="1"/>
          </p:cNvGraphicFramePr>
          <p:nvPr>
            <p:extLst/>
          </p:nvPr>
        </p:nvGraphicFramePr>
        <p:xfrm>
          <a:off x="2667000" y="1143000"/>
          <a:ext cx="7620000" cy="4876800"/>
        </p:xfrm>
        <a:graphic>
          <a:graphicData uri="http://schemas.openxmlformats.org/presentationml/2006/ole">
            <mc:AlternateContent xmlns:mc="http://schemas.openxmlformats.org/markup-compatibility/2006">
              <mc:Choice xmlns:v="urn:schemas-microsoft-com:vml" Requires="v">
                <p:oleObj spid="_x0000_s7284" name="Document" r:id="rId3" imgW="5644232" imgH="2416929" progId="Word.Document.8">
                  <p:embed/>
                </p:oleObj>
              </mc:Choice>
              <mc:Fallback>
                <p:oleObj name="Document" r:id="rId3" imgW="5644232" imgH="2416929" progId="Word.Document.8">
                  <p:embed/>
                  <p:pic>
                    <p:nvPicPr>
                      <p:cNvPr id="227331" name="Object 3"/>
                      <p:cNvPicPr>
                        <a:picLocks noChangeAspect="1" noChangeArrowheads="1"/>
                      </p:cNvPicPr>
                      <p:nvPr/>
                    </p:nvPicPr>
                    <p:blipFill>
                      <a:blip r:embed="rId4"/>
                      <a:srcRect r="19492"/>
                      <a:stretch>
                        <a:fillRect/>
                      </a:stretch>
                    </p:blipFill>
                    <p:spPr bwMode="auto">
                      <a:xfrm>
                        <a:off x="2667000" y="1143000"/>
                        <a:ext cx="762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220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2"/>
          <p:cNvSpPr>
            <a:spLocks noGrp="1"/>
          </p:cNvSpPr>
          <p:nvPr>
            <p:ph type="sldNum" sz="quarter" idx="10"/>
          </p:nvPr>
        </p:nvSpPr>
        <p:spPr/>
        <p:txBody>
          <a:bodyPr/>
          <a:lstStyle/>
          <a:p>
            <a:pPr fontAlgn="base">
              <a:spcBef>
                <a:spcPct val="0"/>
              </a:spcBef>
              <a:spcAft>
                <a:spcPct val="0"/>
              </a:spcAft>
            </a:pPr>
            <a:fld id="{0AAFB8E5-3845-4709-B237-791F57D42968}" type="slidenum">
              <a:rPr lang="zh-TW" altLang="en-US">
                <a:solidFill>
                  <a:srgbClr val="000000"/>
                </a:solidFill>
                <a:latin typeface="Times New Roman" panose="02020603050405020304" pitchFamily="18" charset="0"/>
              </a:rPr>
              <a:pPr fontAlgn="base">
                <a:spcBef>
                  <a:spcPct val="0"/>
                </a:spcBef>
                <a:spcAft>
                  <a:spcPct val="0"/>
                </a:spcAft>
              </a:pPr>
              <a:t>25</a:t>
            </a:fld>
            <a:endParaRPr lang="en-US" altLang="zh-TW">
              <a:solidFill>
                <a:srgbClr val="000000"/>
              </a:solidFill>
              <a:latin typeface="Times New Roman" panose="02020603050405020304" pitchFamily="18" charset="0"/>
            </a:endParaRPr>
          </a:p>
        </p:txBody>
      </p:sp>
      <p:sp>
        <p:nvSpPr>
          <p:cNvPr id="254978" name="Rectangle 2"/>
          <p:cNvSpPr>
            <a:spLocks noGrp="1" noChangeArrowheads="1"/>
          </p:cNvSpPr>
          <p:nvPr>
            <p:ph type="title"/>
          </p:nvPr>
        </p:nvSpPr>
        <p:spPr/>
        <p:txBody>
          <a:bodyPr/>
          <a:lstStyle/>
          <a:p>
            <a:r>
              <a:rPr lang="en-US" altLang="zh-TW" dirty="0">
                <a:ea typeface="新細明體" pitchFamily="18" charset="-120"/>
              </a:rPr>
              <a:t>Table 8-4:  Six Sigma Conversion </a:t>
            </a:r>
            <a:r>
              <a:rPr lang="en-US" altLang="zh-TW" dirty="0" smtClean="0">
                <a:ea typeface="新細明體" pitchFamily="18" charset="-120"/>
              </a:rPr>
              <a:t>Table</a:t>
            </a:r>
            <a:br>
              <a:rPr lang="en-US" altLang="zh-TW" dirty="0" smtClean="0">
                <a:ea typeface="新細明體" pitchFamily="18" charset="-120"/>
              </a:rPr>
            </a:br>
            <a:r>
              <a:rPr lang="tr-TR">
                <a:hlinkClick r:id="rId2"/>
              </a:rPr>
              <a:t>https://en.wikipedia.org/wiki/Six_Sigma</a:t>
            </a:r>
            <a:endParaRPr lang="en-US" altLang="zh-TW">
              <a:ea typeface="新細明體" pitchFamily="18" charset="-120"/>
            </a:endParaRPr>
          </a:p>
        </p:txBody>
      </p:sp>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t="30000" b="23334"/>
          <a:stretch>
            <a:fillRect/>
          </a:stretch>
        </p:blipFill>
        <p:spPr bwMode="auto">
          <a:xfrm>
            <a:off x="1676400" y="1371600"/>
            <a:ext cx="8839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0" name="Text Box 4"/>
          <p:cNvSpPr txBox="1">
            <a:spLocks noChangeArrowheads="1"/>
          </p:cNvSpPr>
          <p:nvPr/>
        </p:nvSpPr>
        <p:spPr bwMode="auto">
          <a:xfrm>
            <a:off x="1647826" y="4800600"/>
            <a:ext cx="89194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The Six Sigma convention for determining defects is based on the</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above conversion table.  It accounts for a 1.5 sigma shift to account for</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time and measures defects per million opportunities, not defects</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per unit.</a:t>
            </a:r>
            <a:r>
              <a:rPr lang="tr-TR" altLang="zh-TW" sz="2400" dirty="0">
                <a:solidFill>
                  <a:srgbClr val="000000"/>
                </a:solidFill>
                <a:latin typeface="Times New Roman" panose="02020603050405020304" pitchFamily="18" charset="0"/>
                <a:ea typeface="新細明體" pitchFamily="18" charset="-120"/>
              </a:rPr>
              <a:t> </a:t>
            </a:r>
            <a:endParaRPr lang="en-US" altLang="zh-TW" sz="2400" dirty="0">
              <a:solidFill>
                <a:srgbClr val="000000"/>
              </a:solidFill>
              <a:latin typeface="Times New Roman" panose="02020603050405020304" pitchFamily="18" charset="0"/>
              <a:ea typeface="新細明體" pitchFamily="18" charset="-120"/>
            </a:endParaRPr>
          </a:p>
        </p:txBody>
      </p:sp>
    </p:spTree>
    <p:extLst>
      <p:ext uri="{BB962C8B-B14F-4D97-AF65-F5344CB8AC3E}">
        <p14:creationId xmlns:p14="http://schemas.microsoft.com/office/powerpoint/2010/main" val="127921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a:xfrm>
            <a:off x="10871200" y="6592957"/>
            <a:ext cx="1320800" cy="304800"/>
          </a:xfrm>
        </p:spPr>
        <p:txBody>
          <a:bodyPr/>
          <a:lstStyle/>
          <a:p>
            <a:pPr fontAlgn="base">
              <a:spcBef>
                <a:spcPct val="0"/>
              </a:spcBef>
              <a:spcAft>
                <a:spcPct val="0"/>
              </a:spcAft>
            </a:pPr>
            <a:fld id="{97157E70-B668-4F56-A7BD-29487A18F14B}" type="slidenum">
              <a:rPr lang="zh-TW" altLang="en-US">
                <a:solidFill>
                  <a:srgbClr val="000000"/>
                </a:solidFill>
                <a:latin typeface="Times New Roman" panose="02020603050405020304" pitchFamily="18" charset="0"/>
              </a:rPr>
              <a:pPr fontAlgn="base">
                <a:spcBef>
                  <a:spcPct val="0"/>
                </a:spcBef>
                <a:spcAft>
                  <a:spcPct val="0"/>
                </a:spcAft>
              </a:pPr>
              <a:t>26</a:t>
            </a:fld>
            <a:endParaRPr lang="en-US" altLang="zh-TW">
              <a:solidFill>
                <a:srgbClr val="000000"/>
              </a:solidFill>
              <a:latin typeface="Times New Roman" panose="02020603050405020304" pitchFamily="18" charset="0"/>
            </a:endParaRPr>
          </a:p>
        </p:txBody>
      </p:sp>
      <p:sp>
        <p:nvSpPr>
          <p:cNvPr id="228354" name="Rectangle 2"/>
          <p:cNvSpPr>
            <a:spLocks noGrp="1" noChangeArrowheads="1"/>
          </p:cNvSpPr>
          <p:nvPr>
            <p:ph type="title"/>
          </p:nvPr>
        </p:nvSpPr>
        <p:spPr/>
        <p:txBody>
          <a:bodyPr/>
          <a:lstStyle/>
          <a:p>
            <a:r>
              <a:rPr lang="en-US" altLang="zh-TW" dirty="0">
                <a:ea typeface="新細明體" pitchFamily="18" charset="-120"/>
              </a:rPr>
              <a:t>4 </a:t>
            </a:r>
            <a:r>
              <a:rPr lang="tr-TR" altLang="zh-TW" dirty="0">
                <a:ea typeface="新細明體" pitchFamily="18" charset="-120"/>
              </a:rPr>
              <a:t>- </a:t>
            </a:r>
            <a:r>
              <a:rPr lang="en-US" altLang="zh-TW" dirty="0">
                <a:ea typeface="新細明體" pitchFamily="18" charset="-120"/>
              </a:rPr>
              <a:t>Quality Control Charts and the Seven Run Rule</a:t>
            </a:r>
          </a:p>
        </p:txBody>
      </p:sp>
      <p:sp>
        <p:nvSpPr>
          <p:cNvPr id="228355" name="Rectangle 3"/>
          <p:cNvSpPr>
            <a:spLocks noGrp="1" noChangeArrowheads="1"/>
          </p:cNvSpPr>
          <p:nvPr>
            <p:ph type="body" idx="1"/>
          </p:nvPr>
        </p:nvSpPr>
        <p:spPr>
          <a:xfrm>
            <a:off x="1676400" y="1524000"/>
            <a:ext cx="8686800" cy="4572000"/>
          </a:xfrm>
        </p:spPr>
        <p:txBody>
          <a:bodyPr/>
          <a:lstStyle/>
          <a:p>
            <a:pPr algn="just">
              <a:lnSpc>
                <a:spcPct val="90000"/>
              </a:lnSpc>
            </a:pPr>
            <a:r>
              <a:rPr lang="en-US" altLang="zh-TW" dirty="0">
                <a:ea typeface="新細明體" pitchFamily="18" charset="-120"/>
              </a:rPr>
              <a:t>A </a:t>
            </a:r>
            <a:r>
              <a:rPr lang="en-US" altLang="zh-TW" b="1" dirty="0">
                <a:solidFill>
                  <a:srgbClr val="FF0000"/>
                </a:solidFill>
                <a:effectLst>
                  <a:outerShdw blurRad="38100" dist="38100" dir="2700000" algn="tl">
                    <a:srgbClr val="000000">
                      <a:alpha val="43137"/>
                    </a:srgbClr>
                  </a:outerShdw>
                </a:effectLst>
                <a:ea typeface="新細明體" pitchFamily="18" charset="-120"/>
              </a:rPr>
              <a:t>control chart </a:t>
            </a:r>
            <a:r>
              <a:rPr lang="en-US" altLang="zh-TW" dirty="0">
                <a:ea typeface="新細明體" pitchFamily="18" charset="-120"/>
              </a:rPr>
              <a:t>is </a:t>
            </a:r>
            <a:r>
              <a:rPr lang="en-US" altLang="zh-TW" b="1" dirty="0">
                <a:solidFill>
                  <a:srgbClr val="FF0000"/>
                </a:solidFill>
                <a:effectLst>
                  <a:outerShdw blurRad="38100" dist="38100" dir="2700000" algn="tl">
                    <a:srgbClr val="000000">
                      <a:alpha val="43137"/>
                    </a:srgbClr>
                  </a:outerShdw>
                </a:effectLst>
                <a:ea typeface="新細明體" pitchFamily="18" charset="-120"/>
              </a:rPr>
              <a:t>a graphic display </a:t>
            </a:r>
            <a:r>
              <a:rPr lang="en-US" altLang="zh-TW" dirty="0">
                <a:ea typeface="新細明體" pitchFamily="18" charset="-120"/>
              </a:rPr>
              <a:t>of data that illustrates the </a:t>
            </a:r>
            <a:r>
              <a:rPr lang="en-US" altLang="zh-TW" b="1" dirty="0">
                <a:solidFill>
                  <a:srgbClr val="FF0000"/>
                </a:solidFill>
                <a:effectLst>
                  <a:outerShdw blurRad="38100" dist="38100" dir="2700000" algn="tl">
                    <a:srgbClr val="000000">
                      <a:alpha val="43137"/>
                    </a:srgbClr>
                  </a:outerShdw>
                </a:effectLst>
                <a:ea typeface="新細明體" pitchFamily="18" charset="-120"/>
              </a:rPr>
              <a:t>results of a process over time</a:t>
            </a:r>
            <a:r>
              <a:rPr lang="en-US" altLang="zh-TW" dirty="0">
                <a:ea typeface="新細明體" pitchFamily="18" charset="-120"/>
              </a:rPr>
              <a:t>.  </a:t>
            </a:r>
            <a:endParaRPr lang="tr-TR" altLang="zh-TW" dirty="0">
              <a:ea typeface="新細明體" pitchFamily="18" charset="-120"/>
            </a:endParaRPr>
          </a:p>
          <a:p>
            <a:pPr algn="just">
              <a:lnSpc>
                <a:spcPct val="90000"/>
              </a:lnSpc>
            </a:pPr>
            <a:r>
              <a:rPr lang="en-US" altLang="zh-TW" dirty="0">
                <a:ea typeface="新細明體" pitchFamily="18" charset="-120"/>
              </a:rPr>
              <a:t>It </a:t>
            </a:r>
            <a:r>
              <a:rPr lang="en-US" altLang="zh-TW" b="1" dirty="0">
                <a:ea typeface="新細明體" pitchFamily="18" charset="-120"/>
              </a:rPr>
              <a:t>helps prevent defects </a:t>
            </a:r>
            <a:r>
              <a:rPr lang="en-US" altLang="zh-TW" dirty="0">
                <a:ea typeface="新細明體" pitchFamily="18" charset="-120"/>
              </a:rPr>
              <a:t>and allows you to determine </a:t>
            </a:r>
            <a:r>
              <a:rPr lang="en-US" altLang="zh-TW" b="1" i="1" dirty="0">
                <a:ea typeface="新細明體" pitchFamily="18" charset="-120"/>
              </a:rPr>
              <a:t>whether a process is </a:t>
            </a:r>
            <a:r>
              <a:rPr lang="tr-TR" altLang="zh-TW" b="1" i="1" dirty="0" err="1">
                <a:ea typeface="新細明體" pitchFamily="18" charset="-120"/>
              </a:rPr>
              <a:t>under</a:t>
            </a:r>
            <a:r>
              <a:rPr lang="en-US" altLang="zh-TW" b="1" i="1" dirty="0">
                <a:ea typeface="新細明體" pitchFamily="18" charset="-120"/>
              </a:rPr>
              <a:t> control or out of control</a:t>
            </a:r>
            <a:r>
              <a:rPr lang="tr-TR" altLang="zh-TW" dirty="0">
                <a:ea typeface="新細明體" pitchFamily="18" charset="-120"/>
              </a:rPr>
              <a:t>…</a:t>
            </a:r>
            <a:endParaRPr lang="en-US" altLang="zh-TW" dirty="0">
              <a:ea typeface="新細明體" pitchFamily="18" charset="-120"/>
            </a:endParaRPr>
          </a:p>
          <a:p>
            <a:pPr algn="just">
              <a:lnSpc>
                <a:spcPct val="90000"/>
              </a:lnSpc>
            </a:pPr>
            <a:r>
              <a:rPr lang="en-US" altLang="zh-TW" b="1" dirty="0">
                <a:ea typeface="新細明體" pitchFamily="18" charset="-120"/>
              </a:rPr>
              <a:t>The </a:t>
            </a:r>
            <a:r>
              <a:rPr lang="en-US" altLang="zh-TW" b="1" i="1" dirty="0">
                <a:ea typeface="新細明體" pitchFamily="18" charset="-120"/>
              </a:rPr>
              <a:t>seven run</a:t>
            </a:r>
            <a:r>
              <a:rPr lang="en-US" altLang="zh-TW" b="1" dirty="0">
                <a:ea typeface="新細明體" pitchFamily="18" charset="-120"/>
              </a:rPr>
              <a:t> rule states that if seven data points in a row are all </a:t>
            </a:r>
            <a:r>
              <a:rPr lang="en-US" altLang="zh-TW" i="1" dirty="0">
                <a:solidFill>
                  <a:srgbClr val="FF0000"/>
                </a:solidFill>
                <a:ea typeface="新細明體" pitchFamily="18" charset="-120"/>
              </a:rPr>
              <a:t>below the mean</a:t>
            </a:r>
            <a:r>
              <a:rPr lang="en-US" altLang="zh-TW" dirty="0">
                <a:ea typeface="新細明體" pitchFamily="18" charset="-120"/>
              </a:rPr>
              <a:t>, </a:t>
            </a:r>
            <a:r>
              <a:rPr lang="en-US" altLang="zh-TW" i="1" dirty="0">
                <a:solidFill>
                  <a:srgbClr val="FF0000"/>
                </a:solidFill>
                <a:ea typeface="新細明體" pitchFamily="18" charset="-120"/>
              </a:rPr>
              <a:t>above</a:t>
            </a:r>
            <a:r>
              <a:rPr lang="en-US" altLang="zh-TW" dirty="0">
                <a:ea typeface="新細明體" pitchFamily="18" charset="-120"/>
              </a:rPr>
              <a:t> </a:t>
            </a:r>
            <a:r>
              <a:rPr lang="en-US" altLang="zh-TW" i="1" dirty="0">
                <a:solidFill>
                  <a:srgbClr val="FF0000"/>
                </a:solidFill>
                <a:ea typeface="新細明體" pitchFamily="18" charset="-120"/>
              </a:rPr>
              <a:t>the mean</a:t>
            </a:r>
            <a:r>
              <a:rPr lang="en-US" altLang="zh-TW" dirty="0">
                <a:ea typeface="新細明體" pitchFamily="18" charset="-120"/>
              </a:rPr>
              <a:t>, </a:t>
            </a:r>
            <a:r>
              <a:rPr lang="en-US" altLang="zh-TW" i="1" dirty="0">
                <a:solidFill>
                  <a:srgbClr val="FF0000"/>
                </a:solidFill>
                <a:ea typeface="新細明體" pitchFamily="18" charset="-120"/>
              </a:rPr>
              <a:t>or increasing or decreasing</a:t>
            </a:r>
            <a:r>
              <a:rPr lang="en-US" altLang="zh-TW" dirty="0">
                <a:ea typeface="新細明體" pitchFamily="18" charset="-120"/>
              </a:rPr>
              <a:t>, </a:t>
            </a:r>
            <a:r>
              <a:rPr lang="en-US" altLang="zh-TW" i="1" dirty="0">
                <a:solidFill>
                  <a:srgbClr val="FF0000"/>
                </a:solidFill>
                <a:ea typeface="新細明體" pitchFamily="18" charset="-120"/>
              </a:rPr>
              <a:t>then the process needs to be examined for non-random problems</a:t>
            </a:r>
          </a:p>
        </p:txBody>
      </p:sp>
    </p:spTree>
    <p:extLst>
      <p:ext uri="{BB962C8B-B14F-4D97-AF65-F5344CB8AC3E}">
        <p14:creationId xmlns:p14="http://schemas.microsoft.com/office/powerpoint/2010/main" val="361249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9AF0BF25-F0AF-47A8-BA31-2C5866E3CC82}" type="slidenum">
              <a:rPr lang="zh-TW" altLang="en-US">
                <a:solidFill>
                  <a:srgbClr val="000000"/>
                </a:solidFill>
                <a:latin typeface="Times New Roman" panose="02020603050405020304" pitchFamily="18" charset="0"/>
              </a:rPr>
              <a:pPr fontAlgn="base">
                <a:spcBef>
                  <a:spcPct val="0"/>
                </a:spcBef>
                <a:spcAft>
                  <a:spcPct val="0"/>
                </a:spcAft>
              </a:pPr>
              <a:t>27</a:t>
            </a:fld>
            <a:endParaRPr lang="en-US" altLang="zh-TW">
              <a:solidFill>
                <a:srgbClr val="000000"/>
              </a:solidFill>
              <a:latin typeface="Times New Roman" panose="02020603050405020304" pitchFamily="18" charset="0"/>
            </a:endParaRPr>
          </a:p>
        </p:txBody>
      </p:sp>
      <p:sp>
        <p:nvSpPr>
          <p:cNvPr id="229378" name="Rectangle 2"/>
          <p:cNvSpPr>
            <a:spLocks noGrp="1" noChangeArrowheads="1"/>
          </p:cNvSpPr>
          <p:nvPr>
            <p:ph type="title"/>
          </p:nvPr>
        </p:nvSpPr>
        <p:spPr/>
        <p:txBody>
          <a:bodyPr/>
          <a:lstStyle/>
          <a:p>
            <a:r>
              <a:rPr lang="en-US" altLang="zh-TW">
                <a:ea typeface="新細明體" pitchFamily="18" charset="-120"/>
              </a:rPr>
              <a:t>Figure 8-3. Sample Quality Control Chart</a:t>
            </a:r>
          </a:p>
        </p:txBody>
      </p:sp>
      <p:pic>
        <p:nvPicPr>
          <p:cNvPr id="229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1"/>
            <a:ext cx="72390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48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EE78EAEF-0C67-4415-8611-03084145C985}" type="slidenum">
              <a:rPr lang="zh-TW" altLang="en-US">
                <a:solidFill>
                  <a:srgbClr val="000000"/>
                </a:solidFill>
                <a:latin typeface="Times New Roman" panose="02020603050405020304" pitchFamily="18" charset="0"/>
              </a:rPr>
              <a:pPr fontAlgn="base">
                <a:spcBef>
                  <a:spcPct val="0"/>
                </a:spcBef>
                <a:spcAft>
                  <a:spcPct val="0"/>
                </a:spcAft>
              </a:pPr>
              <a:t>28</a:t>
            </a:fld>
            <a:endParaRPr lang="en-US" altLang="zh-TW">
              <a:solidFill>
                <a:srgbClr val="000000"/>
              </a:solidFill>
              <a:latin typeface="Times New Roman" panose="02020603050405020304" pitchFamily="18" charset="0"/>
            </a:endParaRPr>
          </a:p>
        </p:txBody>
      </p:sp>
      <p:sp>
        <p:nvSpPr>
          <p:cNvPr id="231426" name="Rectangle 2"/>
          <p:cNvSpPr>
            <a:spLocks noGrp="1" noChangeArrowheads="1"/>
          </p:cNvSpPr>
          <p:nvPr>
            <p:ph type="title"/>
          </p:nvPr>
        </p:nvSpPr>
        <p:spPr/>
        <p:txBody>
          <a:bodyPr/>
          <a:lstStyle/>
          <a:p>
            <a:r>
              <a:rPr lang="tr-TR" altLang="zh-TW" dirty="0">
                <a:ea typeface="新細明體" pitchFamily="18" charset="-120"/>
              </a:rPr>
              <a:t>5- </a:t>
            </a:r>
            <a:r>
              <a:rPr lang="en-US" altLang="zh-TW" dirty="0">
                <a:ea typeface="新細明體" pitchFamily="18" charset="-120"/>
              </a:rPr>
              <a:t>Testing</a:t>
            </a:r>
          </a:p>
        </p:txBody>
      </p:sp>
      <p:sp>
        <p:nvSpPr>
          <p:cNvPr id="231427" name="Rectangle 3"/>
          <p:cNvSpPr>
            <a:spLocks noGrp="1" noChangeArrowheads="1"/>
          </p:cNvSpPr>
          <p:nvPr>
            <p:ph type="body" idx="1"/>
          </p:nvPr>
        </p:nvSpPr>
        <p:spPr/>
        <p:txBody>
          <a:bodyPr/>
          <a:lstStyle/>
          <a:p>
            <a:r>
              <a:rPr lang="en-US" altLang="zh-TW">
                <a:ea typeface="新細明體" pitchFamily="18" charset="-120"/>
              </a:rPr>
              <a:t>Many IT professionals think of testing as a stage that comes near the end of IT product development</a:t>
            </a:r>
          </a:p>
          <a:p>
            <a:r>
              <a:rPr lang="en-US" altLang="zh-TW">
                <a:ea typeface="新細明體" pitchFamily="18" charset="-120"/>
              </a:rPr>
              <a:t>Testing should be done during almost every phase of the IT product development life cycle</a:t>
            </a:r>
          </a:p>
        </p:txBody>
      </p:sp>
    </p:spTree>
    <p:extLst>
      <p:ext uri="{BB962C8B-B14F-4D97-AF65-F5344CB8AC3E}">
        <p14:creationId xmlns:p14="http://schemas.microsoft.com/office/powerpoint/2010/main" val="1735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818C7805-86C0-4164-AD70-438DDC4EABD0}" type="slidenum">
              <a:rPr lang="zh-TW" altLang="en-US">
                <a:solidFill>
                  <a:srgbClr val="000000"/>
                </a:solidFill>
                <a:latin typeface="Times New Roman" panose="02020603050405020304" pitchFamily="18" charset="0"/>
              </a:rPr>
              <a:pPr fontAlgn="base">
                <a:spcBef>
                  <a:spcPct val="0"/>
                </a:spcBef>
                <a:spcAft>
                  <a:spcPct val="0"/>
                </a:spcAft>
              </a:pPr>
              <a:t>29</a:t>
            </a:fld>
            <a:endParaRPr lang="en-US" altLang="zh-TW">
              <a:solidFill>
                <a:srgbClr val="000000"/>
              </a:solidFill>
              <a:latin typeface="Times New Roman" panose="02020603050405020304" pitchFamily="18" charset="0"/>
            </a:endParaRPr>
          </a:p>
        </p:txBody>
      </p:sp>
      <p:sp>
        <p:nvSpPr>
          <p:cNvPr id="232450" name="Rectangle 2"/>
          <p:cNvSpPr>
            <a:spLocks noGrp="1" noChangeArrowheads="1"/>
          </p:cNvSpPr>
          <p:nvPr>
            <p:ph type="title"/>
          </p:nvPr>
        </p:nvSpPr>
        <p:spPr/>
        <p:txBody>
          <a:bodyPr/>
          <a:lstStyle/>
          <a:p>
            <a:r>
              <a:rPr lang="en-US" altLang="zh-TW" sz="4000" dirty="0">
                <a:ea typeface="新細明體" pitchFamily="18" charset="-120"/>
              </a:rPr>
              <a:t>Figure 8-4. Testing Tasks in the Software Development Life Cycle</a:t>
            </a:r>
          </a:p>
        </p:txBody>
      </p:sp>
      <p:pic>
        <p:nvPicPr>
          <p:cNvPr id="232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5562600"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9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43DC2368-D09C-419B-B33C-B22E8DDBF28D}" type="slidenum">
              <a:rPr lang="zh-TW" altLang="en-US">
                <a:solidFill>
                  <a:srgbClr val="000000"/>
                </a:solidFill>
                <a:latin typeface="Times New Roman" panose="02020603050405020304" pitchFamily="18" charset="0"/>
              </a:rPr>
              <a:pPr fontAlgn="base">
                <a:spcBef>
                  <a:spcPct val="0"/>
                </a:spcBef>
                <a:spcAft>
                  <a:spcPct val="0"/>
                </a:spcAft>
              </a:pPr>
              <a:t>3</a:t>
            </a:fld>
            <a:endParaRPr lang="en-US" altLang="zh-TW">
              <a:solidFill>
                <a:srgbClr val="000000"/>
              </a:solidFill>
              <a:latin typeface="Times New Roman" panose="02020603050405020304" pitchFamily="18" charset="0"/>
            </a:endParaRPr>
          </a:p>
        </p:txBody>
      </p:sp>
      <p:sp>
        <p:nvSpPr>
          <p:cNvPr id="212994" name="Rectangle 2"/>
          <p:cNvSpPr>
            <a:spLocks noGrp="1" noChangeArrowheads="1"/>
          </p:cNvSpPr>
          <p:nvPr>
            <p:ph type="title"/>
          </p:nvPr>
        </p:nvSpPr>
        <p:spPr/>
        <p:txBody>
          <a:bodyPr/>
          <a:lstStyle/>
          <a:p>
            <a:r>
              <a:rPr lang="en-US" altLang="zh-TW" dirty="0">
                <a:ea typeface="新細明體" pitchFamily="18" charset="-120"/>
              </a:rPr>
              <a:t>Project </a:t>
            </a:r>
            <a:r>
              <a:rPr lang="en-US" altLang="zh-TW" dirty="0">
                <a:solidFill>
                  <a:srgbClr val="FF0000"/>
                </a:solidFill>
                <a:ea typeface="新細明體" pitchFamily="18" charset="-120"/>
              </a:rPr>
              <a:t>Quality Management Processes</a:t>
            </a:r>
          </a:p>
        </p:txBody>
      </p:sp>
      <p:sp>
        <p:nvSpPr>
          <p:cNvPr id="212995" name="Rectangle 3"/>
          <p:cNvSpPr>
            <a:spLocks noGrp="1" noChangeArrowheads="1"/>
          </p:cNvSpPr>
          <p:nvPr>
            <p:ph type="body" idx="1"/>
          </p:nvPr>
        </p:nvSpPr>
        <p:spPr/>
        <p:txBody>
          <a:bodyPr/>
          <a:lstStyle/>
          <a:p>
            <a:pPr algn="just">
              <a:lnSpc>
                <a:spcPct val="90000"/>
              </a:lnSpc>
            </a:pPr>
            <a:r>
              <a:rPr lang="en-US" altLang="zh-TW" dirty="0">
                <a:solidFill>
                  <a:srgbClr val="FF0000"/>
                </a:solidFill>
                <a:ea typeface="新細明體" pitchFamily="18" charset="-120"/>
              </a:rPr>
              <a:t>Quality planning</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identify</a:t>
            </a:r>
            <a:r>
              <a:rPr lang="tr-TR" altLang="zh-TW" b="1" dirty="0">
                <a:effectLst>
                  <a:outerShdw blurRad="38100" dist="38100" dir="2700000" algn="tl">
                    <a:srgbClr val="000000">
                      <a:alpha val="43137"/>
                    </a:srgbClr>
                  </a:outerShdw>
                </a:effectLst>
                <a:ea typeface="新細明體" pitchFamily="18" charset="-120"/>
              </a:rPr>
              <a:t>/find</a:t>
            </a:r>
            <a:r>
              <a:rPr lang="en-US" altLang="zh-TW" b="1" dirty="0">
                <a:effectLst>
                  <a:outerShdw blurRad="38100" dist="38100" dir="2700000" algn="tl">
                    <a:srgbClr val="000000">
                      <a:alpha val="43137"/>
                    </a:srgbClr>
                  </a:outerShdw>
                </a:effectLst>
                <a:ea typeface="新細明體" pitchFamily="18" charset="-120"/>
              </a:rPr>
              <a:t> </a:t>
            </a:r>
            <a:r>
              <a:rPr lang="en-US" altLang="zh-TW" dirty="0">
                <a:ea typeface="新細明體" pitchFamily="18" charset="-120"/>
              </a:rPr>
              <a:t>which quality standards are relevant to the </a:t>
            </a:r>
            <a:r>
              <a:rPr lang="tr-TR" altLang="zh-TW" dirty="0">
                <a:ea typeface="新細明體" pitchFamily="18" charset="-120"/>
              </a:rPr>
              <a:t>p</a:t>
            </a:r>
            <a:r>
              <a:rPr lang="en-US" altLang="zh-TW" dirty="0" err="1">
                <a:ea typeface="新細明體" pitchFamily="18" charset="-120"/>
              </a:rPr>
              <a:t>roject</a:t>
            </a:r>
            <a:r>
              <a:rPr lang="tr-TR" altLang="zh-TW" dirty="0">
                <a:ea typeface="新細明體" pitchFamily="18" charset="-120"/>
              </a:rPr>
              <a:t> (</a:t>
            </a:r>
            <a:r>
              <a:rPr lang="tr-TR" altLang="zh-TW" dirty="0" err="1">
                <a:ea typeface="新細明體" pitchFamily="18" charset="-120"/>
              </a:rPr>
              <a:t>scope</a:t>
            </a:r>
            <a:r>
              <a:rPr lang="tr-TR" altLang="zh-TW" dirty="0">
                <a:ea typeface="新細明體" pitchFamily="18" charset="-120"/>
              </a:rPr>
              <a:t>)</a:t>
            </a:r>
            <a:r>
              <a:rPr lang="en-US" altLang="zh-TW" dirty="0">
                <a:ea typeface="新細明體" pitchFamily="18" charset="-120"/>
              </a:rPr>
              <a:t> and how to satisfy them</a:t>
            </a:r>
          </a:p>
          <a:p>
            <a:pPr algn="just">
              <a:lnSpc>
                <a:spcPct val="90000"/>
              </a:lnSpc>
            </a:pPr>
            <a:r>
              <a:rPr lang="en-US" altLang="zh-TW" dirty="0">
                <a:solidFill>
                  <a:srgbClr val="FF0000"/>
                </a:solidFill>
                <a:ea typeface="新細明體" pitchFamily="18" charset="-120"/>
              </a:rPr>
              <a:t>Quality assurance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evaluating</a:t>
            </a:r>
            <a:r>
              <a:rPr lang="en-US" altLang="zh-TW" dirty="0">
                <a:ea typeface="新細明體" pitchFamily="18" charset="-120"/>
              </a:rPr>
              <a:t> total project performance to ensure the project will satisfy the relevant quality standards</a:t>
            </a:r>
          </a:p>
          <a:p>
            <a:pPr algn="just">
              <a:lnSpc>
                <a:spcPct val="90000"/>
              </a:lnSpc>
            </a:pPr>
            <a:r>
              <a:rPr lang="en-US" altLang="zh-TW" dirty="0">
                <a:solidFill>
                  <a:srgbClr val="FF0000"/>
                </a:solidFill>
                <a:ea typeface="新細明體" pitchFamily="18" charset="-120"/>
              </a:rPr>
              <a:t>Quality control</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monitoring</a:t>
            </a:r>
            <a:r>
              <a:rPr lang="en-US" altLang="zh-TW" dirty="0">
                <a:ea typeface="新細明體" pitchFamily="18" charset="-120"/>
              </a:rPr>
              <a:t> specific project results to ensure that they comply with the relevant quality standards while identifying ways to improve overall</a:t>
            </a:r>
            <a:r>
              <a:rPr lang="tr-TR" altLang="zh-TW" dirty="0">
                <a:ea typeface="新細明體" pitchFamily="18" charset="-120"/>
              </a:rPr>
              <a:t> (</a:t>
            </a:r>
            <a:r>
              <a:rPr lang="tr-TR" altLang="zh-TW" dirty="0" err="1">
                <a:ea typeface="新細明體" pitchFamily="18" charset="-120"/>
              </a:rPr>
              <a:t>the</a:t>
            </a:r>
            <a:r>
              <a:rPr lang="tr-TR" altLang="zh-TW" dirty="0">
                <a:ea typeface="新細明體" pitchFamily="18" charset="-120"/>
              </a:rPr>
              <a:t> </a:t>
            </a:r>
            <a:r>
              <a:rPr lang="tr-TR" altLang="zh-TW" dirty="0" err="1">
                <a:ea typeface="新細明體" pitchFamily="18" charset="-120"/>
              </a:rPr>
              <a:t>Project’s</a:t>
            </a:r>
            <a:r>
              <a:rPr lang="tr-TR" altLang="zh-TW" dirty="0">
                <a:ea typeface="新細明體" pitchFamily="18" charset="-120"/>
              </a:rPr>
              <a:t>)</a:t>
            </a:r>
            <a:r>
              <a:rPr lang="en-US" altLang="zh-TW" dirty="0">
                <a:ea typeface="新細明體" pitchFamily="18" charset="-120"/>
              </a:rPr>
              <a:t> quality</a:t>
            </a:r>
            <a:r>
              <a:rPr lang="tr-TR" altLang="zh-TW" dirty="0">
                <a:ea typeface="新細明體" pitchFamily="18" charset="-120"/>
              </a:rPr>
              <a:t> </a:t>
            </a:r>
            <a:endParaRPr lang="en-US" altLang="zh-TW" dirty="0">
              <a:ea typeface="新細明體" pitchFamily="18" charset="-120"/>
            </a:endParaRPr>
          </a:p>
        </p:txBody>
      </p:sp>
    </p:spTree>
    <p:extLst>
      <p:ext uri="{BB962C8B-B14F-4D97-AF65-F5344CB8AC3E}">
        <p14:creationId xmlns:p14="http://schemas.microsoft.com/office/powerpoint/2010/main" val="35101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6BEDA0DB-5639-44C0-8179-E351851ADD78}" type="slidenum">
              <a:rPr lang="zh-TW" altLang="en-US">
                <a:solidFill>
                  <a:srgbClr val="000000"/>
                </a:solidFill>
                <a:latin typeface="Times New Roman" panose="02020603050405020304" pitchFamily="18" charset="0"/>
              </a:rPr>
              <a:pPr fontAlgn="base">
                <a:spcBef>
                  <a:spcPct val="0"/>
                </a:spcBef>
                <a:spcAft>
                  <a:spcPct val="0"/>
                </a:spcAft>
              </a:pPr>
              <a:t>30</a:t>
            </a:fld>
            <a:endParaRPr lang="en-US" altLang="zh-TW">
              <a:solidFill>
                <a:srgbClr val="000000"/>
              </a:solidFill>
              <a:latin typeface="Times New Roman" panose="02020603050405020304" pitchFamily="18" charset="0"/>
            </a:endParaRPr>
          </a:p>
        </p:txBody>
      </p:sp>
      <p:sp>
        <p:nvSpPr>
          <p:cNvPr id="233474" name="Rectangle 2"/>
          <p:cNvSpPr>
            <a:spLocks noGrp="1" noChangeArrowheads="1"/>
          </p:cNvSpPr>
          <p:nvPr>
            <p:ph type="title"/>
          </p:nvPr>
        </p:nvSpPr>
        <p:spPr>
          <a:xfrm>
            <a:off x="1524000" y="1"/>
            <a:ext cx="9144000" cy="898525"/>
          </a:xfrm>
        </p:spPr>
        <p:txBody>
          <a:bodyPr/>
          <a:lstStyle/>
          <a:p>
            <a:r>
              <a:rPr lang="en-US" altLang="zh-TW">
                <a:ea typeface="新細明體" pitchFamily="18" charset="-120"/>
              </a:rPr>
              <a:t>Types of Tests</a:t>
            </a:r>
          </a:p>
        </p:txBody>
      </p:sp>
      <p:sp>
        <p:nvSpPr>
          <p:cNvPr id="233475" name="Rectangle 3"/>
          <p:cNvSpPr>
            <a:spLocks noGrp="1" noChangeArrowheads="1"/>
          </p:cNvSpPr>
          <p:nvPr>
            <p:ph type="body" idx="1"/>
          </p:nvPr>
        </p:nvSpPr>
        <p:spPr>
          <a:xfrm>
            <a:off x="584717" y="1691952"/>
            <a:ext cx="10804849" cy="3663819"/>
          </a:xfrm>
        </p:spPr>
        <p:txBody>
          <a:bodyPr/>
          <a:lstStyle/>
          <a:p>
            <a:pPr algn="just">
              <a:lnSpc>
                <a:spcPct val="90000"/>
              </a:lnSpc>
            </a:pPr>
            <a:r>
              <a:rPr lang="en-US" altLang="zh-TW" dirty="0">
                <a:ea typeface="新細明體" pitchFamily="18" charset="-120"/>
              </a:rPr>
              <a:t>A </a:t>
            </a:r>
            <a:r>
              <a:rPr lang="en-US" altLang="zh-TW" b="1" i="1" dirty="0">
                <a:ea typeface="新細明體" pitchFamily="18" charset="-120"/>
              </a:rPr>
              <a:t>unit test</a:t>
            </a:r>
            <a:r>
              <a:rPr lang="en-US" altLang="zh-TW" dirty="0">
                <a:ea typeface="新細明體" pitchFamily="18" charset="-120"/>
              </a:rPr>
              <a:t> is done to test each individual component (often a program) to ensure it is as defect free as possible</a:t>
            </a:r>
          </a:p>
          <a:p>
            <a:pPr algn="just">
              <a:lnSpc>
                <a:spcPct val="90000"/>
              </a:lnSpc>
            </a:pPr>
            <a:r>
              <a:rPr lang="en-US" altLang="zh-TW" b="1" i="1" dirty="0">
                <a:ea typeface="新細明體" pitchFamily="18" charset="-120"/>
              </a:rPr>
              <a:t>Integration testing</a:t>
            </a:r>
            <a:r>
              <a:rPr lang="en-US" altLang="zh-TW" dirty="0">
                <a:ea typeface="新細明體" pitchFamily="18" charset="-120"/>
              </a:rPr>
              <a:t> occurs between unit and system testing to test functionally grouped components</a:t>
            </a:r>
            <a:r>
              <a:rPr lang="tr-TR" altLang="zh-TW" dirty="0">
                <a:ea typeface="新細明體" pitchFamily="18" charset="-120"/>
              </a:rPr>
              <a:t> </a:t>
            </a:r>
            <a:endParaRPr lang="en-US" altLang="zh-TW" dirty="0">
              <a:ea typeface="新細明體" pitchFamily="18" charset="-120"/>
            </a:endParaRPr>
          </a:p>
          <a:p>
            <a:pPr algn="just">
              <a:lnSpc>
                <a:spcPct val="90000"/>
              </a:lnSpc>
            </a:pPr>
            <a:r>
              <a:rPr lang="en-US" altLang="zh-TW" b="1" i="1" dirty="0">
                <a:ea typeface="新細明體" pitchFamily="18" charset="-120"/>
              </a:rPr>
              <a:t>System testing</a:t>
            </a:r>
            <a:r>
              <a:rPr lang="en-US" altLang="zh-TW" dirty="0">
                <a:ea typeface="新細明體" pitchFamily="18" charset="-120"/>
              </a:rPr>
              <a:t> tests the entire system as one entity</a:t>
            </a:r>
          </a:p>
          <a:p>
            <a:pPr algn="just">
              <a:lnSpc>
                <a:spcPct val="90000"/>
              </a:lnSpc>
            </a:pPr>
            <a:r>
              <a:rPr lang="en-US" altLang="zh-TW" b="1" i="1" dirty="0">
                <a:ea typeface="新細明體" pitchFamily="18" charset="-120"/>
              </a:rPr>
              <a:t>User acceptance testing</a:t>
            </a:r>
            <a:r>
              <a:rPr lang="en-US" altLang="zh-TW" dirty="0">
                <a:ea typeface="新細明體" pitchFamily="18" charset="-120"/>
              </a:rPr>
              <a:t> is an independent test performed by the end user prior to accepting the delivered system</a:t>
            </a:r>
          </a:p>
        </p:txBody>
      </p:sp>
    </p:spTree>
    <p:extLst>
      <p:ext uri="{BB962C8B-B14F-4D97-AF65-F5344CB8AC3E}">
        <p14:creationId xmlns:p14="http://schemas.microsoft.com/office/powerpoint/2010/main" val="383829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0F75E5B4-25AE-4DB5-8DF3-CE74DFCD7D99}" type="slidenum">
              <a:rPr lang="zh-TW" altLang="en-US">
                <a:solidFill>
                  <a:srgbClr val="000000"/>
                </a:solidFill>
                <a:latin typeface="Times New Roman" panose="02020603050405020304" pitchFamily="18" charset="0"/>
              </a:rPr>
              <a:pPr fontAlgn="base">
                <a:spcBef>
                  <a:spcPct val="0"/>
                </a:spcBef>
                <a:spcAft>
                  <a:spcPct val="0"/>
                </a:spcAft>
              </a:pPr>
              <a:t>31</a:t>
            </a:fld>
            <a:endParaRPr lang="en-US" altLang="zh-TW">
              <a:solidFill>
                <a:srgbClr val="000000"/>
              </a:solidFill>
              <a:latin typeface="Times New Roman" panose="02020603050405020304" pitchFamily="18" charset="0"/>
            </a:endParaRPr>
          </a:p>
        </p:txBody>
      </p:sp>
      <p:sp>
        <p:nvSpPr>
          <p:cNvPr id="234498" name="Rectangle 2"/>
          <p:cNvSpPr>
            <a:spLocks noGrp="1" noChangeArrowheads="1"/>
          </p:cNvSpPr>
          <p:nvPr>
            <p:ph type="title"/>
          </p:nvPr>
        </p:nvSpPr>
        <p:spPr>
          <a:xfrm>
            <a:off x="1787526" y="0"/>
            <a:ext cx="8880475" cy="1066800"/>
          </a:xfrm>
        </p:spPr>
        <p:txBody>
          <a:bodyPr/>
          <a:lstStyle/>
          <a:p>
            <a:r>
              <a:rPr lang="en-US" altLang="zh-TW" sz="3200">
                <a:ea typeface="新細明體" pitchFamily="18" charset="-120"/>
              </a:rPr>
              <a:t>Figure 8-5. Gantt Chart for Building Testing into a Systems Development Project Plan</a:t>
            </a:r>
            <a:endParaRPr lang="en-US" altLang="zh-TW">
              <a:ea typeface="新細明體" pitchFamily="18" charset="-120"/>
            </a:endParaRPr>
          </a:p>
        </p:txBody>
      </p:sp>
      <p:pic>
        <p:nvPicPr>
          <p:cNvPr id="234500" name="Picture 4"/>
          <p:cNvPicPr>
            <a:picLocks noChangeAspect="1" noChangeArrowheads="1"/>
          </p:cNvPicPr>
          <p:nvPr/>
        </p:nvPicPr>
        <p:blipFill>
          <a:blip r:embed="rId2">
            <a:extLst>
              <a:ext uri="{28A0092B-C50C-407E-A947-70E740481C1C}">
                <a14:useLocalDpi xmlns:a14="http://schemas.microsoft.com/office/drawing/2010/main" val="0"/>
              </a:ext>
            </a:extLst>
          </a:blip>
          <a:srcRect t="3058"/>
          <a:stretch>
            <a:fillRect/>
          </a:stretch>
        </p:blipFill>
        <p:spPr bwMode="auto">
          <a:xfrm>
            <a:off x="2362201" y="1219200"/>
            <a:ext cx="713581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9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438400"/>
            <a:ext cx="12192000" cy="1143000"/>
          </a:xfrm>
        </p:spPr>
        <p:txBody>
          <a:bodyPr/>
          <a:lstStyle/>
          <a:p>
            <a:r>
              <a:rPr lang="en-US" b="1" dirty="0"/>
              <a:t>Software Quality Assurance</a:t>
            </a:r>
            <a:endParaRPr lang="en-US" dirty="0"/>
          </a:p>
        </p:txBody>
      </p:sp>
      <p:sp>
        <p:nvSpPr>
          <p:cNvPr id="3" name="Slayt Numarası Yer Tutucusu 2"/>
          <p:cNvSpPr>
            <a:spLocks noGrp="1"/>
          </p:cNvSpPr>
          <p:nvPr>
            <p:ph type="sldNum" sz="quarter" idx="10"/>
          </p:nvPr>
        </p:nvSpPr>
        <p:spPr/>
        <p:txBody>
          <a:bodyPr/>
          <a:lstStyle/>
          <a:p>
            <a:fld id="{2544951E-1BE2-4CC4-ABA6-FA4D74E481EB}" type="slidenum">
              <a:rPr lang="zh-TW" altLang="en-US" smtClean="0"/>
              <a:pPr/>
              <a:t>32</a:t>
            </a:fld>
            <a:endParaRPr lang="en-US" altLang="zh-TW"/>
          </a:p>
        </p:txBody>
      </p:sp>
    </p:spTree>
    <p:extLst>
      <p:ext uri="{BB962C8B-B14F-4D97-AF65-F5344CB8AC3E}">
        <p14:creationId xmlns:p14="http://schemas.microsoft.com/office/powerpoint/2010/main" val="1058159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Software Quality Assurance</a:t>
            </a:r>
          </a:p>
        </p:txBody>
      </p:sp>
      <p:sp>
        <p:nvSpPr>
          <p:cNvPr id="3" name="İçerik Yer Tutucusu 2"/>
          <p:cNvSpPr>
            <a:spLocks noGrp="1"/>
          </p:cNvSpPr>
          <p:nvPr>
            <p:ph idx="1"/>
          </p:nvPr>
        </p:nvSpPr>
        <p:spPr>
          <a:xfrm>
            <a:off x="925285" y="1690688"/>
            <a:ext cx="10515600" cy="4351338"/>
          </a:xfrm>
        </p:spPr>
        <p:txBody>
          <a:bodyPr>
            <a:normAutofit lnSpcReduction="10000"/>
          </a:bodyPr>
          <a:lstStyle/>
          <a:p>
            <a:pPr marL="0" indent="0" algn="just">
              <a:buNone/>
            </a:pPr>
            <a:r>
              <a:rPr lang="tr-TR" b="1" dirty="0" err="1">
                <a:solidFill>
                  <a:srgbClr val="FF0000"/>
                </a:solidFill>
              </a:rPr>
              <a:t>Covers</a:t>
            </a:r>
            <a:endParaRPr lang="en-US" b="1" dirty="0"/>
          </a:p>
          <a:p>
            <a:pPr marL="514350" indent="-514350" algn="just">
              <a:buFont typeface="+mj-lt"/>
              <a:buAutoNum type="arabicPeriod"/>
            </a:pPr>
            <a:r>
              <a:rPr lang="en-US" b="1" dirty="0">
                <a:solidFill>
                  <a:srgbClr val="FF0000"/>
                </a:solidFill>
              </a:rPr>
              <a:t>A</a:t>
            </a:r>
            <a:r>
              <a:rPr lang="en-US" dirty="0"/>
              <a:t> </a:t>
            </a:r>
            <a:r>
              <a:rPr lang="en-US" b="1" dirty="0">
                <a:solidFill>
                  <a:srgbClr val="FF0000"/>
                </a:solidFill>
              </a:rPr>
              <a:t>quality</a:t>
            </a:r>
            <a:r>
              <a:rPr lang="en-US" dirty="0"/>
              <a:t> </a:t>
            </a:r>
            <a:r>
              <a:rPr lang="en-US" b="1" dirty="0">
                <a:solidFill>
                  <a:srgbClr val="FF0000"/>
                </a:solidFill>
              </a:rPr>
              <a:t>management</a:t>
            </a:r>
            <a:r>
              <a:rPr lang="en-US" dirty="0"/>
              <a:t> approach,</a:t>
            </a:r>
          </a:p>
          <a:p>
            <a:pPr marL="514350" indent="-514350" algn="just">
              <a:buFont typeface="+mj-lt"/>
              <a:buAutoNum type="arabicPeriod"/>
            </a:pPr>
            <a:r>
              <a:rPr lang="en-US" b="1" dirty="0">
                <a:solidFill>
                  <a:srgbClr val="FF0000"/>
                </a:solidFill>
              </a:rPr>
              <a:t>Effective</a:t>
            </a:r>
            <a:r>
              <a:rPr lang="en-US" dirty="0"/>
              <a:t> SE </a:t>
            </a:r>
            <a:r>
              <a:rPr lang="en-US" b="1" dirty="0">
                <a:solidFill>
                  <a:srgbClr val="FF0000"/>
                </a:solidFill>
              </a:rPr>
              <a:t>methods</a:t>
            </a:r>
            <a:r>
              <a:rPr lang="en-US" dirty="0"/>
              <a:t> and tools,</a:t>
            </a:r>
          </a:p>
          <a:p>
            <a:pPr marL="514350" indent="-514350" algn="just">
              <a:buFont typeface="+mj-lt"/>
              <a:buAutoNum type="arabicPeriod"/>
            </a:pPr>
            <a:r>
              <a:rPr lang="en-US" b="1" dirty="0">
                <a:solidFill>
                  <a:srgbClr val="FF0000"/>
                </a:solidFill>
              </a:rPr>
              <a:t>Formal technical reviews (FTR’s)</a:t>
            </a:r>
          </a:p>
          <a:p>
            <a:pPr marL="514350" indent="-514350" algn="just">
              <a:buFont typeface="+mj-lt"/>
              <a:buAutoNum type="arabicPeriod"/>
            </a:pPr>
            <a:r>
              <a:rPr lang="en-US" dirty="0"/>
              <a:t>A good </a:t>
            </a:r>
            <a:r>
              <a:rPr lang="en-US" b="1" dirty="0">
                <a:solidFill>
                  <a:srgbClr val="FF0000"/>
                </a:solidFill>
              </a:rPr>
              <a:t>testing</a:t>
            </a:r>
            <a:r>
              <a:rPr lang="en-US" dirty="0"/>
              <a:t> strategy</a:t>
            </a:r>
          </a:p>
          <a:p>
            <a:pPr marL="514350" indent="-514350" algn="just">
              <a:buFont typeface="+mj-lt"/>
              <a:buAutoNum type="arabicPeriod"/>
            </a:pPr>
            <a:r>
              <a:rPr lang="en-US" b="1" dirty="0">
                <a:solidFill>
                  <a:srgbClr val="FF0000"/>
                </a:solidFill>
              </a:rPr>
              <a:t>Control</a:t>
            </a:r>
            <a:r>
              <a:rPr lang="en-US" dirty="0"/>
              <a:t> of software </a:t>
            </a:r>
            <a:r>
              <a:rPr lang="en-US" b="1" dirty="0">
                <a:solidFill>
                  <a:srgbClr val="FF0000"/>
                </a:solidFill>
              </a:rPr>
              <a:t>documentation</a:t>
            </a:r>
          </a:p>
          <a:p>
            <a:pPr marL="514350" indent="-514350" algn="just">
              <a:buFont typeface="+mj-lt"/>
              <a:buAutoNum type="arabicPeriod"/>
            </a:pPr>
            <a:r>
              <a:rPr lang="en-US" dirty="0"/>
              <a:t>Software </a:t>
            </a:r>
            <a:r>
              <a:rPr lang="en-US" b="1" dirty="0">
                <a:solidFill>
                  <a:srgbClr val="FF0000"/>
                </a:solidFill>
              </a:rPr>
              <a:t>configuration management </a:t>
            </a:r>
            <a:r>
              <a:rPr lang="en-US" dirty="0"/>
              <a:t>(Keeping Track Changes)</a:t>
            </a:r>
          </a:p>
          <a:p>
            <a:pPr marL="514350" indent="-514350" algn="just">
              <a:buFont typeface="+mj-lt"/>
              <a:buAutoNum type="arabicPeriod"/>
            </a:pPr>
            <a:r>
              <a:rPr lang="en-US" dirty="0"/>
              <a:t>Assuming compliance with </a:t>
            </a:r>
            <a:r>
              <a:rPr lang="en-US" b="1" dirty="0">
                <a:solidFill>
                  <a:srgbClr val="FF0000"/>
                </a:solidFill>
              </a:rPr>
              <a:t>software development standards</a:t>
            </a:r>
          </a:p>
          <a:p>
            <a:pPr marL="514350" indent="-514350" algn="just">
              <a:buFont typeface="+mj-lt"/>
              <a:buAutoNum type="arabicPeriod"/>
            </a:pPr>
            <a:r>
              <a:rPr lang="en-US" b="1" dirty="0">
                <a:solidFill>
                  <a:srgbClr val="FF0000"/>
                </a:solidFill>
              </a:rPr>
              <a:t>Reporting and measurement of progress </a:t>
            </a:r>
            <a:r>
              <a:rPr lang="en-US" dirty="0"/>
              <a:t>mechanisms</a:t>
            </a:r>
          </a:p>
        </p:txBody>
      </p:sp>
      <p:sp>
        <p:nvSpPr>
          <p:cNvPr id="4" name="Slide Number Placeholder 3"/>
          <p:cNvSpPr>
            <a:spLocks noGrp="1"/>
          </p:cNvSpPr>
          <p:nvPr>
            <p:ph type="sldNum" sz="quarter" idx="12"/>
          </p:nvPr>
        </p:nvSpPr>
        <p:spPr/>
        <p:txBody>
          <a:bodyPr/>
          <a:lstStyle/>
          <a:p>
            <a:fld id="{A0BD90FC-DE19-415E-AF01-E66FC18132A4}" type="slidenum">
              <a:rPr lang="en-US" smtClean="0"/>
              <a:t>33</a:t>
            </a:fld>
            <a:endParaRPr lang="en-US"/>
          </a:p>
        </p:txBody>
      </p:sp>
    </p:spTree>
    <p:extLst>
      <p:ext uri="{BB962C8B-B14F-4D97-AF65-F5344CB8AC3E}">
        <p14:creationId xmlns:p14="http://schemas.microsoft.com/office/powerpoint/2010/main" val="1244380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673" y="1156996"/>
            <a:ext cx="10515600" cy="5212800"/>
          </a:xfrm>
        </p:spPr>
        <p:txBody>
          <a:bodyPr>
            <a:normAutofit fontScale="92500" lnSpcReduction="20000"/>
          </a:bodyPr>
          <a:lstStyle/>
          <a:p>
            <a:pPr marL="0" indent="0" algn="just">
              <a:buNone/>
            </a:pPr>
            <a:r>
              <a:rPr lang="en-US" b="1" u="sng" dirty="0"/>
              <a:t>Quality </a:t>
            </a:r>
            <a:r>
              <a:rPr lang="tr-TR" b="1" u="sng" dirty="0"/>
              <a:t>o</a:t>
            </a:r>
            <a:r>
              <a:rPr lang="en-US" b="1" u="sng" dirty="0"/>
              <a:t>f Design</a:t>
            </a:r>
            <a:r>
              <a:rPr lang="en-US" b="1" dirty="0"/>
              <a:t>:</a:t>
            </a:r>
            <a:r>
              <a:rPr lang="en-US" dirty="0"/>
              <a:t> refers to the characteristics that designers specify for an item</a:t>
            </a:r>
            <a:endParaRPr lang="tr-TR" dirty="0"/>
          </a:p>
          <a:p>
            <a:pPr marL="0" indent="0" algn="just">
              <a:buNone/>
            </a:pPr>
            <a:endParaRPr lang="tr-TR" b="1" u="sng" dirty="0"/>
          </a:p>
          <a:p>
            <a:r>
              <a:rPr lang="en-US" b="1" u="sng" dirty="0"/>
              <a:t>Quality </a:t>
            </a:r>
            <a:r>
              <a:rPr lang="tr-TR" b="1" u="sng" dirty="0"/>
              <a:t>o</a:t>
            </a:r>
            <a:r>
              <a:rPr lang="en-US" b="1" u="sng" dirty="0"/>
              <a:t>f Conformance</a:t>
            </a:r>
            <a:r>
              <a:rPr lang="en-US" b="1" dirty="0"/>
              <a:t>:</a:t>
            </a:r>
            <a:r>
              <a:rPr lang="en-US" dirty="0"/>
              <a:t> is the degree to which the design specifications are followed during manufacturing. Again, the greater the degree of conformance, the higher is the level of quality of conformance. In software development, quality of design encompasses requirements, specifications, and the design of the system. Quality of conformance is an issue focused primarily on implementation. If the implementation follows the design and the resulting system meets its requirements and performance goals, conformance quality is high.</a:t>
            </a:r>
            <a:endParaRPr lang="tr-TR" b="1" u="sng" dirty="0"/>
          </a:p>
          <a:p>
            <a:pPr marL="0" indent="0" algn="just">
              <a:buNone/>
            </a:pPr>
            <a:r>
              <a:rPr lang="en-US" b="1" u="sng" dirty="0"/>
              <a:t>Quality Control</a:t>
            </a:r>
            <a:r>
              <a:rPr lang="en-US" b="1" dirty="0"/>
              <a:t>:</a:t>
            </a:r>
            <a:r>
              <a:rPr lang="en-US" dirty="0"/>
              <a:t> is a series of inspections, reviews and tests used throughout the development cycle, to ensure that each work product meets the requirements placed on it.</a:t>
            </a:r>
            <a:endParaRPr lang="en-US" b="1" u="sng" dirty="0"/>
          </a:p>
          <a:p>
            <a:pPr marL="0" indent="0" algn="just">
              <a:buNone/>
            </a:pPr>
            <a:endParaRPr lang="tr-TR" dirty="0"/>
          </a:p>
          <a:p>
            <a:pPr marL="0" indent="0" algn="just">
              <a:buNone/>
            </a:pPr>
            <a:r>
              <a:rPr lang="en-US" dirty="0"/>
              <a:t>Measure and feedback allows process tuning to meet specifications</a:t>
            </a:r>
          </a:p>
        </p:txBody>
      </p:sp>
      <p:sp>
        <p:nvSpPr>
          <p:cNvPr id="2" name="Dikdörtgen 1"/>
          <p:cNvSpPr/>
          <p:nvPr/>
        </p:nvSpPr>
        <p:spPr>
          <a:xfrm>
            <a:off x="627451" y="158314"/>
            <a:ext cx="10300272" cy="769441"/>
          </a:xfrm>
          <a:prstGeom prst="rect">
            <a:avLst/>
          </a:prstGeom>
        </p:spPr>
        <p:txBody>
          <a:bodyPr wrap="square">
            <a:spAutoFit/>
          </a:bodyPr>
          <a:lstStyle/>
          <a:p>
            <a:r>
              <a:rPr lang="en-US" sz="4400" dirty="0">
                <a:solidFill>
                  <a:srgbClr val="FF0000"/>
                </a:solidFill>
              </a:rPr>
              <a:t>Elements of Quality include: </a:t>
            </a:r>
          </a:p>
        </p:txBody>
      </p:sp>
      <p:sp>
        <p:nvSpPr>
          <p:cNvPr id="4" name="Slide Number Placeholder 3"/>
          <p:cNvSpPr>
            <a:spLocks noGrp="1"/>
          </p:cNvSpPr>
          <p:nvPr>
            <p:ph type="sldNum" sz="quarter" idx="12"/>
          </p:nvPr>
        </p:nvSpPr>
        <p:spPr/>
        <p:txBody>
          <a:bodyPr/>
          <a:lstStyle/>
          <a:p>
            <a:fld id="{A0BD90FC-DE19-415E-AF01-E66FC18132A4}" type="slidenum">
              <a:rPr lang="en-US" smtClean="0"/>
              <a:t>34</a:t>
            </a:fld>
            <a:endParaRPr lang="en-US"/>
          </a:p>
        </p:txBody>
      </p:sp>
    </p:spTree>
    <p:extLst>
      <p:ext uri="{BB962C8B-B14F-4D97-AF65-F5344CB8AC3E}">
        <p14:creationId xmlns:p14="http://schemas.microsoft.com/office/powerpoint/2010/main" val="550375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72681"/>
            <a:ext cx="10515600" cy="5808748"/>
          </a:xfrm>
        </p:spPr>
        <p:txBody>
          <a:bodyPr/>
          <a:lstStyle/>
          <a:p>
            <a:pPr marL="0" indent="0">
              <a:buNone/>
            </a:pPr>
            <a:r>
              <a:rPr lang="en-US" b="1" dirty="0"/>
              <a:t>Feedback Loop For Work Product I:</a:t>
            </a:r>
          </a:p>
          <a:p>
            <a:pPr marL="0" indent="0">
              <a:buNone/>
            </a:pPr>
            <a:endParaRPr lang="en-US" b="1" dirty="0"/>
          </a:p>
        </p:txBody>
      </p:sp>
      <p:pic>
        <p:nvPicPr>
          <p:cNvPr id="2" name="Picture 1"/>
          <p:cNvPicPr>
            <a:picLocks noChangeAspect="1"/>
          </p:cNvPicPr>
          <p:nvPr/>
        </p:nvPicPr>
        <p:blipFill>
          <a:blip r:embed="rId2"/>
          <a:stretch>
            <a:fillRect/>
          </a:stretch>
        </p:blipFill>
        <p:spPr>
          <a:xfrm>
            <a:off x="1214437" y="1238250"/>
            <a:ext cx="9763125" cy="4381500"/>
          </a:xfrm>
          <a:prstGeom prst="rect">
            <a:avLst/>
          </a:prstGeom>
        </p:spPr>
      </p:pic>
      <p:sp>
        <p:nvSpPr>
          <p:cNvPr id="5" name="Slide Number Placeholder 4"/>
          <p:cNvSpPr>
            <a:spLocks noGrp="1"/>
          </p:cNvSpPr>
          <p:nvPr>
            <p:ph type="sldNum" sz="quarter" idx="12"/>
          </p:nvPr>
        </p:nvSpPr>
        <p:spPr/>
        <p:txBody>
          <a:bodyPr/>
          <a:lstStyle/>
          <a:p>
            <a:fld id="{A0BD90FC-DE19-415E-AF01-E66FC18132A4}" type="slidenum">
              <a:rPr lang="en-US" smtClean="0"/>
              <a:t>35</a:t>
            </a:fld>
            <a:endParaRPr lang="en-US"/>
          </a:p>
        </p:txBody>
      </p:sp>
    </p:spTree>
    <p:extLst>
      <p:ext uri="{BB962C8B-B14F-4D97-AF65-F5344CB8AC3E}">
        <p14:creationId xmlns:p14="http://schemas.microsoft.com/office/powerpoint/2010/main" val="345332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en-US" u="sng" dirty="0">
                <a:solidFill>
                  <a:srgbClr val="FF0000"/>
                </a:solidFill>
                <a:effectLst>
                  <a:outerShdw blurRad="38100" dist="38100" dir="2700000" algn="tl">
                    <a:srgbClr val="000000">
                      <a:alpha val="43137"/>
                    </a:srgbClr>
                  </a:outerShdw>
                </a:effectLst>
              </a:rPr>
              <a:t>Cost of Control (Also known as Cost of Conformance)</a:t>
            </a:r>
            <a:endParaRPr lang="en-US" dirty="0">
              <a:solidFill>
                <a:srgbClr val="FF0000"/>
              </a:solidFill>
              <a:effectLst>
                <a:outerShdw blurRad="38100" dist="38100" dir="2700000" algn="tl">
                  <a:srgbClr val="000000">
                    <a:alpha val="43137"/>
                  </a:srgbClr>
                </a:outerShdw>
              </a:effectLst>
            </a:endParaRPr>
          </a:p>
          <a:p>
            <a:pPr lvl="1"/>
            <a:r>
              <a:rPr lang="en-US" i="1" dirty="0"/>
              <a:t>Prevention Cost</a:t>
            </a:r>
            <a:endParaRPr lang="en-US" dirty="0"/>
          </a:p>
          <a:p>
            <a:pPr lvl="2"/>
            <a:r>
              <a:rPr lang="en-US" dirty="0"/>
              <a:t>The cost rises from efforts to </a:t>
            </a:r>
            <a:r>
              <a:rPr lang="en-US" sz="2100" b="1" dirty="0">
                <a:solidFill>
                  <a:srgbClr val="FF0000"/>
                </a:solidFill>
              </a:rPr>
              <a:t>prevent defects</a:t>
            </a:r>
            <a:r>
              <a:rPr lang="en-US" dirty="0"/>
              <a:t>.</a:t>
            </a:r>
          </a:p>
          <a:p>
            <a:pPr lvl="2"/>
            <a:r>
              <a:rPr lang="en-US" dirty="0"/>
              <a:t>Example: </a:t>
            </a:r>
            <a:r>
              <a:rPr lang="en-US" dirty="0">
                <a:hlinkClick r:id="rId2"/>
              </a:rPr>
              <a:t>Quality Assurance</a:t>
            </a:r>
            <a:r>
              <a:rPr lang="en-US" dirty="0"/>
              <a:t> costs</a:t>
            </a:r>
          </a:p>
          <a:p>
            <a:pPr lvl="1"/>
            <a:r>
              <a:rPr lang="en-US" i="1" dirty="0"/>
              <a:t>Appraisal Cost</a:t>
            </a:r>
            <a:endParaRPr lang="en-US" dirty="0"/>
          </a:p>
          <a:p>
            <a:pPr lvl="2"/>
            <a:r>
              <a:rPr lang="en-US" dirty="0"/>
              <a:t>The cost rises from efforts to </a:t>
            </a:r>
            <a:r>
              <a:rPr lang="en-US" b="1" dirty="0">
                <a:solidFill>
                  <a:srgbClr val="FF0000"/>
                </a:solidFill>
              </a:rPr>
              <a:t>detect defects</a:t>
            </a:r>
            <a:r>
              <a:rPr lang="en-US" dirty="0"/>
              <a:t>.</a:t>
            </a:r>
          </a:p>
          <a:p>
            <a:pPr lvl="2"/>
            <a:r>
              <a:rPr lang="en-US" dirty="0"/>
              <a:t>Example: </a:t>
            </a:r>
            <a:r>
              <a:rPr lang="en-US" dirty="0">
                <a:hlinkClick r:id="rId3"/>
              </a:rPr>
              <a:t>Quality Control</a:t>
            </a:r>
            <a:r>
              <a:rPr lang="en-US" dirty="0"/>
              <a:t> costs</a:t>
            </a:r>
          </a:p>
          <a:p>
            <a:r>
              <a:rPr lang="en-US" u="sng" dirty="0">
                <a:solidFill>
                  <a:srgbClr val="FF0000"/>
                </a:solidFill>
                <a:effectLst>
                  <a:outerShdw blurRad="38100" dist="38100" dir="2700000" algn="tl">
                    <a:srgbClr val="000000">
                      <a:alpha val="43137"/>
                    </a:srgbClr>
                  </a:outerShdw>
                </a:effectLst>
              </a:rPr>
              <a:t>Cost of Failure of Control (Also known as Cost of Non-Conformance)</a:t>
            </a:r>
          </a:p>
          <a:p>
            <a:pPr lvl="1"/>
            <a:r>
              <a:rPr lang="en-US" i="1" dirty="0"/>
              <a:t>Internal Failure Cost</a:t>
            </a:r>
            <a:endParaRPr lang="en-US" dirty="0"/>
          </a:p>
          <a:p>
            <a:pPr lvl="2"/>
            <a:r>
              <a:rPr lang="en-US" dirty="0"/>
              <a:t>The cost rises from </a:t>
            </a:r>
            <a:r>
              <a:rPr lang="en-US" sz="2100" b="1" dirty="0">
                <a:solidFill>
                  <a:srgbClr val="FF0000"/>
                </a:solidFill>
              </a:rPr>
              <a:t>defects identified internally </a:t>
            </a:r>
            <a:r>
              <a:rPr lang="en-US" dirty="0"/>
              <a:t>and efforts to correct them.</a:t>
            </a:r>
          </a:p>
          <a:p>
            <a:pPr lvl="2"/>
            <a:r>
              <a:rPr lang="en-US" dirty="0"/>
              <a:t>Example: Cost of Rework (Fixing of internal defects and re-testing)</a:t>
            </a:r>
          </a:p>
          <a:p>
            <a:pPr lvl="1"/>
            <a:r>
              <a:rPr lang="en-US" i="1" dirty="0"/>
              <a:t>External Failure Cost</a:t>
            </a:r>
            <a:endParaRPr lang="en-US" dirty="0"/>
          </a:p>
          <a:p>
            <a:pPr lvl="2"/>
            <a:r>
              <a:rPr lang="en-US" dirty="0"/>
              <a:t>The cost rises from </a:t>
            </a:r>
            <a:r>
              <a:rPr lang="en-US" sz="2100" b="1" dirty="0">
                <a:solidFill>
                  <a:srgbClr val="FF0000"/>
                </a:solidFill>
              </a:rPr>
              <a:t>defects identified by the client or end-users </a:t>
            </a:r>
            <a:r>
              <a:rPr lang="en-US" dirty="0"/>
              <a:t>and efforts to correct them.</a:t>
            </a:r>
          </a:p>
          <a:p>
            <a:pPr lvl="2"/>
            <a:r>
              <a:rPr lang="en-US" dirty="0"/>
              <a:t>Example: Cost of Rework (Fixing of external defects and re-testing) and any other costs due to external defects (Product service/liability/recall, </a:t>
            </a:r>
            <a:r>
              <a:rPr lang="en-US" dirty="0" err="1"/>
              <a:t>etc</a:t>
            </a:r>
            <a:r>
              <a:rPr lang="en-US" dirty="0"/>
              <a:t>)</a:t>
            </a:r>
          </a:p>
        </p:txBody>
      </p:sp>
      <p:sp>
        <p:nvSpPr>
          <p:cNvPr id="4" name="Unvan 1"/>
          <p:cNvSpPr txBox="1">
            <a:spLocks/>
          </p:cNvSpPr>
          <p:nvPr/>
        </p:nvSpPr>
        <p:spPr>
          <a:xfrm>
            <a:off x="838200" y="4248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Cost Of Quality Control</a:t>
            </a:r>
          </a:p>
        </p:txBody>
      </p:sp>
      <p:sp>
        <p:nvSpPr>
          <p:cNvPr id="2" name="Slide Number Placeholder 1"/>
          <p:cNvSpPr>
            <a:spLocks noGrp="1"/>
          </p:cNvSpPr>
          <p:nvPr>
            <p:ph type="sldNum" sz="quarter" idx="12"/>
          </p:nvPr>
        </p:nvSpPr>
        <p:spPr/>
        <p:txBody>
          <a:bodyPr/>
          <a:lstStyle/>
          <a:p>
            <a:fld id="{A0BD90FC-DE19-415E-AF01-E66FC18132A4}" type="slidenum">
              <a:rPr lang="en-US" smtClean="0"/>
              <a:t>36</a:t>
            </a:fld>
            <a:endParaRPr lang="en-US"/>
          </a:p>
        </p:txBody>
      </p:sp>
    </p:spTree>
    <p:extLst>
      <p:ext uri="{BB962C8B-B14F-4D97-AF65-F5344CB8AC3E}">
        <p14:creationId xmlns:p14="http://schemas.microsoft.com/office/powerpoint/2010/main" val="118722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17660" y="278146"/>
            <a:ext cx="10479817" cy="6210522"/>
          </a:xfrm>
          <a:prstGeom prst="rect">
            <a:avLst/>
          </a:prstGeom>
        </p:spPr>
      </p:pic>
      <p:sp>
        <p:nvSpPr>
          <p:cNvPr id="5" name="Dikdörtgen 4"/>
          <p:cNvSpPr/>
          <p:nvPr/>
        </p:nvSpPr>
        <p:spPr>
          <a:xfrm>
            <a:off x="-76862" y="6488668"/>
            <a:ext cx="12268862" cy="369332"/>
          </a:xfrm>
          <a:prstGeom prst="rect">
            <a:avLst/>
          </a:prstGeom>
        </p:spPr>
        <p:txBody>
          <a:bodyPr wrap="square">
            <a:spAutoFit/>
          </a:bodyPr>
          <a:lstStyle/>
          <a:p>
            <a:r>
              <a:rPr lang="en-US" dirty="0"/>
              <a:t>https://www.etsmtl.ca/Professeurs/claporte/documents/publications/Project-at-bombardier-transportation_SQP_June-2012.pdf</a:t>
            </a:r>
          </a:p>
        </p:txBody>
      </p:sp>
      <p:sp>
        <p:nvSpPr>
          <p:cNvPr id="2" name="Slide Number Placeholder 1"/>
          <p:cNvSpPr>
            <a:spLocks noGrp="1"/>
          </p:cNvSpPr>
          <p:nvPr>
            <p:ph type="sldNum" sz="quarter" idx="12"/>
          </p:nvPr>
        </p:nvSpPr>
        <p:spPr/>
        <p:txBody>
          <a:bodyPr/>
          <a:lstStyle/>
          <a:p>
            <a:fld id="{A0BD90FC-DE19-415E-AF01-E66FC18132A4}" type="slidenum">
              <a:rPr lang="en-US" smtClean="0"/>
              <a:t>37</a:t>
            </a:fld>
            <a:endParaRPr lang="en-US"/>
          </a:p>
        </p:txBody>
      </p:sp>
    </p:spTree>
    <p:extLst>
      <p:ext uri="{BB962C8B-B14F-4D97-AF65-F5344CB8AC3E}">
        <p14:creationId xmlns:p14="http://schemas.microsoft.com/office/powerpoint/2010/main" val="252830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24886"/>
            <a:ext cx="10515600" cy="1325563"/>
          </a:xfrm>
        </p:spPr>
        <p:txBody>
          <a:bodyPr/>
          <a:lstStyle/>
          <a:p>
            <a:r>
              <a:rPr lang="en-US" b="1" u="sng" dirty="0"/>
              <a:t>Cost Of Quality Control</a:t>
            </a:r>
          </a:p>
        </p:txBody>
      </p:sp>
      <p:sp>
        <p:nvSpPr>
          <p:cNvPr id="3" name="İçerik Yer Tutucusu 2"/>
          <p:cNvSpPr>
            <a:spLocks noGrp="1"/>
          </p:cNvSpPr>
          <p:nvPr>
            <p:ph idx="1"/>
          </p:nvPr>
        </p:nvSpPr>
        <p:spPr/>
        <p:txBody>
          <a:bodyPr/>
          <a:lstStyle/>
          <a:p>
            <a:pPr marL="914400" lvl="1" indent="-457200">
              <a:buFont typeface="+mj-lt"/>
              <a:buAutoNum type="alphaLcParenR"/>
            </a:pPr>
            <a:r>
              <a:rPr lang="en-US" u="sng" dirty="0"/>
              <a:t>Prevention </a:t>
            </a:r>
            <a:r>
              <a:rPr lang="tr-TR" u="sng" dirty="0"/>
              <a:t>(</a:t>
            </a:r>
            <a:r>
              <a:rPr lang="tr-TR" u="sng" dirty="0" err="1"/>
              <a:t>Prevent</a:t>
            </a:r>
            <a:r>
              <a:rPr lang="tr-TR" u="sng" dirty="0"/>
              <a:t> </a:t>
            </a:r>
            <a:r>
              <a:rPr lang="tr-TR" u="sng" dirty="0" err="1"/>
              <a:t>Defects</a:t>
            </a:r>
            <a:r>
              <a:rPr lang="tr-TR" u="sng" dirty="0"/>
              <a:t>) </a:t>
            </a:r>
            <a:r>
              <a:rPr lang="en-US" u="sng" dirty="0"/>
              <a:t>Costs</a:t>
            </a:r>
            <a:r>
              <a:rPr lang="tr-TR" dirty="0"/>
              <a:t>:</a:t>
            </a:r>
            <a:endParaRPr lang="en-US" u="sng" dirty="0"/>
          </a:p>
          <a:p>
            <a:pPr marL="914400" lvl="1" indent="-457200">
              <a:buFont typeface="+mj-lt"/>
              <a:buAutoNum type="alphaLcParenR"/>
            </a:pPr>
            <a:endParaRPr lang="tr-TR" u="sng" dirty="0"/>
          </a:p>
          <a:p>
            <a:pPr marL="914400" lvl="1" indent="-457200">
              <a:buFont typeface="+mj-lt"/>
              <a:buAutoNum type="alphaLcParenR"/>
            </a:pPr>
            <a:endParaRPr lang="tr-TR" u="sng" dirty="0"/>
          </a:p>
          <a:p>
            <a:pPr marL="914400" lvl="1" indent="-457200">
              <a:buFont typeface="+mj-lt"/>
              <a:buAutoNum type="alphaLcParenR"/>
            </a:pPr>
            <a:endParaRPr lang="tr-TR" u="sng" dirty="0"/>
          </a:p>
          <a:p>
            <a:pPr marL="914400" lvl="1" indent="-457200">
              <a:buFont typeface="+mj-lt"/>
              <a:buAutoNum type="alphaLcParenR"/>
            </a:pPr>
            <a:r>
              <a:rPr lang="en-US" u="sng" dirty="0"/>
              <a:t>Appraisal </a:t>
            </a:r>
            <a:r>
              <a:rPr lang="tr-TR" u="sng" dirty="0"/>
              <a:t>(Control </a:t>
            </a:r>
            <a:r>
              <a:rPr lang="tr-TR" u="sng" dirty="0" err="1"/>
              <a:t>Defects</a:t>
            </a:r>
            <a:r>
              <a:rPr lang="tr-TR" u="sng" dirty="0"/>
              <a:t>) </a:t>
            </a:r>
            <a:r>
              <a:rPr lang="en-US" u="sng" dirty="0"/>
              <a:t>Costs</a:t>
            </a:r>
            <a:r>
              <a:rPr lang="tr-TR" dirty="0"/>
              <a:t>:			</a:t>
            </a:r>
          </a:p>
          <a:p>
            <a:pPr marL="457200" lvl="1" indent="0">
              <a:buNone/>
            </a:pPr>
            <a:r>
              <a:rPr lang="tr-TR" dirty="0"/>
              <a:t>					</a:t>
            </a:r>
            <a:endParaRPr lang="en-US" dirty="0"/>
          </a:p>
        </p:txBody>
      </p:sp>
      <p:sp>
        <p:nvSpPr>
          <p:cNvPr id="8" name="Metin kutusu 7"/>
          <p:cNvSpPr txBox="1"/>
          <p:nvPr/>
        </p:nvSpPr>
        <p:spPr>
          <a:xfrm>
            <a:off x="2956713" y="3691380"/>
            <a:ext cx="2204431" cy="619828"/>
          </a:xfrm>
          <a:prstGeom prst="rect">
            <a:avLst/>
          </a:prstGeom>
          <a:noFill/>
        </p:spPr>
        <p:txBody>
          <a:bodyPr wrap="square" rtlCol="0">
            <a:spAutoFit/>
          </a:bodyPr>
          <a:lstStyle/>
          <a:p>
            <a:endParaRPr lang="en-US" dirty="0"/>
          </a:p>
        </p:txBody>
      </p:sp>
      <p:graphicFrame>
        <p:nvGraphicFramePr>
          <p:cNvPr id="5" name="Nesne 4"/>
          <p:cNvGraphicFramePr>
            <a:graphicFrameLocks noChangeAspect="1"/>
          </p:cNvGraphicFramePr>
          <p:nvPr>
            <p:extLst>
              <p:ext uri="{D42A27DB-BD31-4B8C-83A1-F6EECF244321}">
                <p14:modId xmlns:p14="http://schemas.microsoft.com/office/powerpoint/2010/main" val="4031252003"/>
              </p:ext>
            </p:extLst>
          </p:nvPr>
        </p:nvGraphicFramePr>
        <p:xfrm>
          <a:off x="2962275" y="1924050"/>
          <a:ext cx="5718175" cy="1760538"/>
        </p:xfrm>
        <a:graphic>
          <a:graphicData uri="http://schemas.openxmlformats.org/presentationml/2006/ole">
            <mc:AlternateContent xmlns:mc="http://schemas.openxmlformats.org/markup-compatibility/2006">
              <mc:Choice xmlns:v="urn:schemas-microsoft-com:vml" Requires="v">
                <p:oleObj spid="_x0000_s2359" name="Document" r:id="rId3" imgW="5803753" imgH="1792054" progId="Word.Document.12">
                  <p:embed/>
                </p:oleObj>
              </mc:Choice>
              <mc:Fallback>
                <p:oleObj name="Document" r:id="rId3" imgW="5803753" imgH="1792054" progId="Word.Document.12">
                  <p:embed/>
                  <p:pic>
                    <p:nvPicPr>
                      <p:cNvPr id="0" name=""/>
                      <p:cNvPicPr/>
                      <p:nvPr/>
                    </p:nvPicPr>
                    <p:blipFill>
                      <a:blip r:embed="rId4"/>
                      <a:stretch>
                        <a:fillRect/>
                      </a:stretch>
                    </p:blipFill>
                    <p:spPr>
                      <a:xfrm>
                        <a:off x="2962275" y="1924050"/>
                        <a:ext cx="5718175" cy="1760538"/>
                      </a:xfrm>
                      <a:prstGeom prst="rect">
                        <a:avLst/>
                      </a:prstGeom>
                    </p:spPr>
                  </p:pic>
                </p:oleObj>
              </mc:Fallback>
            </mc:AlternateContent>
          </a:graphicData>
        </a:graphic>
      </p:graphicFrame>
      <p:graphicFrame>
        <p:nvGraphicFramePr>
          <p:cNvPr id="4" name="Nesne 3"/>
          <p:cNvGraphicFramePr>
            <a:graphicFrameLocks noChangeAspect="1"/>
          </p:cNvGraphicFramePr>
          <p:nvPr>
            <p:extLst>
              <p:ext uri="{D42A27DB-BD31-4B8C-83A1-F6EECF244321}">
                <p14:modId xmlns:p14="http://schemas.microsoft.com/office/powerpoint/2010/main" val="1434818121"/>
              </p:ext>
            </p:extLst>
          </p:nvPr>
        </p:nvGraphicFramePr>
        <p:xfrm>
          <a:off x="3630613" y="3767138"/>
          <a:ext cx="7888287" cy="2333625"/>
        </p:xfrm>
        <a:graphic>
          <a:graphicData uri="http://schemas.openxmlformats.org/presentationml/2006/ole">
            <mc:AlternateContent xmlns:mc="http://schemas.openxmlformats.org/markup-compatibility/2006">
              <mc:Choice xmlns:v="urn:schemas-microsoft-com:vml" Requires="v">
                <p:oleObj spid="_x0000_s2360" name="Document" r:id="rId5" imgW="8906542" imgH="2642925" progId="Word.Document.12">
                  <p:embed/>
                </p:oleObj>
              </mc:Choice>
              <mc:Fallback>
                <p:oleObj name="Document" r:id="rId5" imgW="8906542" imgH="2642925" progId="Word.Document.12">
                  <p:embed/>
                  <p:pic>
                    <p:nvPicPr>
                      <p:cNvPr id="0" name=""/>
                      <p:cNvPicPr/>
                      <p:nvPr/>
                    </p:nvPicPr>
                    <p:blipFill>
                      <a:blip r:embed="rId6"/>
                      <a:stretch>
                        <a:fillRect/>
                      </a:stretch>
                    </p:blipFill>
                    <p:spPr>
                      <a:xfrm>
                        <a:off x="3630613" y="3767138"/>
                        <a:ext cx="7888287" cy="233362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A0BD90FC-DE19-415E-AF01-E66FC18132A4}" type="slidenum">
              <a:rPr lang="en-US" smtClean="0"/>
              <a:t>38</a:t>
            </a:fld>
            <a:endParaRPr lang="en-US"/>
          </a:p>
        </p:txBody>
      </p:sp>
    </p:spTree>
    <p:extLst>
      <p:ext uri="{BB962C8B-B14F-4D97-AF65-F5344CB8AC3E}">
        <p14:creationId xmlns:p14="http://schemas.microsoft.com/office/powerpoint/2010/main" val="206183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2763"/>
            <a:ext cx="10515600" cy="4577344"/>
          </a:xfrm>
        </p:spPr>
        <p:txBody>
          <a:bodyPr>
            <a:normAutofit/>
          </a:bodyPr>
          <a:lstStyle/>
          <a:p>
            <a:pPr marL="514350" indent="-514350">
              <a:buFont typeface="+mj-lt"/>
              <a:buAutoNum type="alphaLcParenR" startAt="3"/>
            </a:pPr>
            <a:r>
              <a:rPr lang="en-US" u="sng" dirty="0"/>
              <a:t>Failure Costs</a:t>
            </a:r>
            <a:r>
              <a:rPr lang="en-US" dirty="0"/>
              <a:t>:</a:t>
            </a:r>
          </a:p>
          <a:p>
            <a:pPr marL="914400" lvl="2" indent="0">
              <a:buNone/>
            </a:pPr>
            <a:r>
              <a:rPr lang="en-US" b="1" u="sng" dirty="0"/>
              <a:t>Internal</a:t>
            </a:r>
            <a:r>
              <a:rPr lang="en-US" dirty="0"/>
              <a:t> (we detect an error before shipment of product)</a:t>
            </a:r>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r>
              <a:rPr lang="en-US" b="1" u="sng" dirty="0"/>
              <a:t>External</a:t>
            </a:r>
            <a:r>
              <a:rPr lang="en-US" dirty="0"/>
              <a:t> (we detect an error after the shipment)</a:t>
            </a:r>
            <a:endParaRPr lang="tr-TR" dirty="0"/>
          </a:p>
          <a:p>
            <a:pPr marL="914400" lvl="2" indent="0">
              <a:buNone/>
            </a:pPr>
            <a:endParaRPr lang="tr-TR" dirty="0"/>
          </a:p>
          <a:p>
            <a:pPr marL="914400" lvl="2" indent="0">
              <a:buNone/>
            </a:pPr>
            <a:endParaRPr lang="tr-TR" dirty="0"/>
          </a:p>
          <a:p>
            <a:pPr marL="914400" lvl="2" indent="0">
              <a:buNone/>
            </a:pPr>
            <a:endParaRPr lang="tr-TR" dirty="0"/>
          </a:p>
          <a:p>
            <a:pPr marL="914400" lvl="2" indent="0">
              <a:buNone/>
            </a:pPr>
            <a:endParaRPr lang="tr-TR" dirty="0"/>
          </a:p>
          <a:p>
            <a:pPr marL="914400" lvl="2" indent="0">
              <a:buNone/>
            </a:pPr>
            <a:endParaRPr lang="tr-TR" dirty="0"/>
          </a:p>
          <a:p>
            <a:pPr marL="457200" lvl="1" indent="0" algn="just">
              <a:buNone/>
            </a:pPr>
            <a:endParaRPr lang="tr-TR" dirty="0">
              <a:solidFill>
                <a:srgbClr val="FF0000"/>
              </a:solidFill>
            </a:endParaRPr>
          </a:p>
          <a:p>
            <a:pPr marL="914400" lvl="2" indent="0">
              <a:buNone/>
            </a:pPr>
            <a:endParaRPr lang="en-US" dirty="0"/>
          </a:p>
        </p:txBody>
      </p:sp>
      <p:graphicFrame>
        <p:nvGraphicFramePr>
          <p:cNvPr id="4" name="Nesne 3"/>
          <p:cNvGraphicFramePr>
            <a:graphicFrameLocks noChangeAspect="1"/>
          </p:cNvGraphicFramePr>
          <p:nvPr>
            <p:extLst>
              <p:ext uri="{D42A27DB-BD31-4B8C-83A1-F6EECF244321}">
                <p14:modId xmlns:p14="http://schemas.microsoft.com/office/powerpoint/2010/main" val="2107883515"/>
              </p:ext>
            </p:extLst>
          </p:nvPr>
        </p:nvGraphicFramePr>
        <p:xfrm>
          <a:off x="2326060" y="995363"/>
          <a:ext cx="8890000" cy="3036887"/>
        </p:xfrm>
        <a:graphic>
          <a:graphicData uri="http://schemas.openxmlformats.org/presentationml/2006/ole">
            <mc:AlternateContent xmlns:mc="http://schemas.openxmlformats.org/markup-compatibility/2006">
              <mc:Choice xmlns:v="urn:schemas-microsoft-com:vml" Requires="v">
                <p:oleObj spid="_x0000_s3382" name="Belge" r:id="rId3" imgW="8889344" imgH="3036283" progId="Word.Document.12">
                  <p:embed/>
                </p:oleObj>
              </mc:Choice>
              <mc:Fallback>
                <p:oleObj name="Belge" r:id="rId3" imgW="8889344" imgH="3036283" progId="Word.Document.12">
                  <p:embed/>
                  <p:pic>
                    <p:nvPicPr>
                      <p:cNvPr id="0" name=""/>
                      <p:cNvPicPr/>
                      <p:nvPr/>
                    </p:nvPicPr>
                    <p:blipFill>
                      <a:blip r:embed="rId4"/>
                      <a:stretch>
                        <a:fillRect/>
                      </a:stretch>
                    </p:blipFill>
                    <p:spPr>
                      <a:xfrm>
                        <a:off x="2326060" y="995363"/>
                        <a:ext cx="8890000" cy="3036887"/>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2879724951"/>
              </p:ext>
            </p:extLst>
          </p:nvPr>
        </p:nvGraphicFramePr>
        <p:xfrm>
          <a:off x="2244531" y="3109973"/>
          <a:ext cx="8890000" cy="3227388"/>
        </p:xfrm>
        <a:graphic>
          <a:graphicData uri="http://schemas.openxmlformats.org/presentationml/2006/ole">
            <mc:AlternateContent xmlns:mc="http://schemas.openxmlformats.org/markup-compatibility/2006">
              <mc:Choice xmlns:v="urn:schemas-microsoft-com:vml" Requires="v">
                <p:oleObj spid="_x0000_s3383" name="Document" r:id="rId5" imgW="8906542" imgH="3450636" progId="Word.Document.12">
                  <p:embed/>
                </p:oleObj>
              </mc:Choice>
              <mc:Fallback>
                <p:oleObj name="Document" r:id="rId5" imgW="8906542" imgH="3450636" progId="Word.Document.12">
                  <p:embed/>
                  <p:pic>
                    <p:nvPicPr>
                      <p:cNvPr id="0" name=""/>
                      <p:cNvPicPr/>
                      <p:nvPr/>
                    </p:nvPicPr>
                    <p:blipFill>
                      <a:blip r:embed="rId6"/>
                      <a:stretch>
                        <a:fillRect/>
                      </a:stretch>
                    </p:blipFill>
                    <p:spPr>
                      <a:xfrm>
                        <a:off x="2244531" y="3109973"/>
                        <a:ext cx="8890000" cy="3227388"/>
                      </a:xfrm>
                      <a:prstGeom prst="rect">
                        <a:avLst/>
                      </a:prstGeom>
                    </p:spPr>
                  </p:pic>
                </p:oleObj>
              </mc:Fallback>
            </mc:AlternateContent>
          </a:graphicData>
        </a:graphic>
      </p:graphicFrame>
      <p:cxnSp>
        <p:nvCxnSpPr>
          <p:cNvPr id="9" name="Düz Bağlayıcı 8"/>
          <p:cNvCxnSpPr/>
          <p:nvPr/>
        </p:nvCxnSpPr>
        <p:spPr>
          <a:xfrm flipH="1">
            <a:off x="1491270" y="859168"/>
            <a:ext cx="6138" cy="2250805"/>
          </a:xfrm>
          <a:prstGeom prst="line">
            <a:avLst/>
          </a:prstGeom>
        </p:spPr>
        <p:style>
          <a:lnRef idx="1">
            <a:schemeClr val="dk1"/>
          </a:lnRef>
          <a:fillRef idx="0">
            <a:schemeClr val="dk1"/>
          </a:fillRef>
          <a:effectRef idx="0">
            <a:schemeClr val="dk1"/>
          </a:effectRef>
          <a:fontRef idx="minor">
            <a:schemeClr val="tx1"/>
          </a:fontRef>
        </p:style>
      </p:cxnSp>
      <p:cxnSp>
        <p:nvCxnSpPr>
          <p:cNvPr id="13" name="Düz Ok Bağlayıcısı 12"/>
          <p:cNvCxnSpPr/>
          <p:nvPr/>
        </p:nvCxnSpPr>
        <p:spPr>
          <a:xfrm>
            <a:off x="1595597" y="995363"/>
            <a:ext cx="2086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Düz Ok Bağlayıcısı 14"/>
          <p:cNvCxnSpPr/>
          <p:nvPr/>
        </p:nvCxnSpPr>
        <p:spPr>
          <a:xfrm>
            <a:off x="1491270" y="3109973"/>
            <a:ext cx="2822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Düz Bağlayıcı 18"/>
          <p:cNvCxnSpPr/>
          <p:nvPr/>
        </p:nvCxnSpPr>
        <p:spPr>
          <a:xfrm flipV="1">
            <a:off x="1595597" y="859168"/>
            <a:ext cx="0" cy="136195"/>
          </a:xfrm>
          <a:prstGeom prst="line">
            <a:avLst/>
          </a:prstGeom>
        </p:spPr>
        <p:style>
          <a:lnRef idx="1">
            <a:schemeClr val="dk1"/>
          </a:lnRef>
          <a:fillRef idx="0">
            <a:schemeClr val="dk1"/>
          </a:fillRef>
          <a:effectRef idx="0">
            <a:schemeClr val="dk1"/>
          </a:effectRef>
          <a:fontRef idx="minor">
            <a:schemeClr val="tx1"/>
          </a:fontRef>
        </p:style>
      </p:cxnSp>
      <p:sp>
        <p:nvSpPr>
          <p:cNvPr id="2" name="Dikdörtgen 1"/>
          <p:cNvSpPr/>
          <p:nvPr/>
        </p:nvSpPr>
        <p:spPr>
          <a:xfrm>
            <a:off x="199053" y="5572707"/>
            <a:ext cx="10935478" cy="1200329"/>
          </a:xfrm>
          <a:prstGeom prst="rect">
            <a:avLst/>
          </a:prstGeom>
        </p:spPr>
        <p:txBody>
          <a:bodyPr wrap="square">
            <a:spAutoFit/>
          </a:bodyPr>
          <a:lstStyle/>
          <a:p>
            <a:pPr lvl="1" algn="just"/>
            <a:r>
              <a:rPr lang="en-US" sz="2400" dirty="0">
                <a:solidFill>
                  <a:srgbClr val="FF0000"/>
                </a:solidFill>
              </a:rPr>
              <a:t>The </a:t>
            </a:r>
            <a:r>
              <a:rPr lang="tr-TR" sz="2400" dirty="0" err="1">
                <a:solidFill>
                  <a:srgbClr val="FF0000"/>
                </a:solidFill>
              </a:rPr>
              <a:t>relative</a:t>
            </a:r>
            <a:r>
              <a:rPr lang="tr-TR" sz="2400" dirty="0">
                <a:solidFill>
                  <a:srgbClr val="FF0000"/>
                </a:solidFill>
              </a:rPr>
              <a:t> </a:t>
            </a:r>
            <a:r>
              <a:rPr lang="en-US" sz="2400" dirty="0">
                <a:solidFill>
                  <a:srgbClr val="FF0000"/>
                </a:solidFill>
              </a:rPr>
              <a:t>costs </a:t>
            </a:r>
            <a:r>
              <a:rPr lang="en-US" sz="2400" u="sng" dirty="0">
                <a:solidFill>
                  <a:srgbClr val="FF0000"/>
                </a:solidFill>
                <a:effectLst>
                  <a:outerShdw blurRad="38100" dist="38100" dir="2700000" algn="tl">
                    <a:srgbClr val="000000">
                      <a:alpha val="43137"/>
                    </a:srgbClr>
                  </a:outerShdw>
                </a:effectLst>
              </a:rPr>
              <a:t>to find and repair </a:t>
            </a:r>
            <a:r>
              <a:rPr lang="en-US" sz="2400" dirty="0">
                <a:solidFill>
                  <a:srgbClr val="FF0000"/>
                </a:solidFill>
              </a:rPr>
              <a:t>a de</a:t>
            </a:r>
            <a:r>
              <a:rPr lang="tr-TR" sz="2400" dirty="0">
                <a:solidFill>
                  <a:srgbClr val="FF0000"/>
                </a:solidFill>
              </a:rPr>
              <a:t>f</a:t>
            </a:r>
            <a:r>
              <a:rPr lang="en-US" sz="2400" dirty="0" err="1">
                <a:solidFill>
                  <a:srgbClr val="FF0000"/>
                </a:solidFill>
              </a:rPr>
              <a:t>ect</a:t>
            </a:r>
            <a:r>
              <a:rPr lang="en-US" sz="2400" dirty="0">
                <a:solidFill>
                  <a:srgbClr val="FF0000"/>
                </a:solidFill>
              </a:rPr>
              <a:t> increases considerably as we go</a:t>
            </a:r>
            <a:r>
              <a:rPr lang="tr-TR" sz="2400" dirty="0">
                <a:solidFill>
                  <a:srgbClr val="FF0000"/>
                </a:solidFill>
              </a:rPr>
              <a:t>:</a:t>
            </a:r>
          </a:p>
          <a:p>
            <a:pPr lvl="1" algn="just"/>
            <a:r>
              <a:rPr lang="tr-TR" sz="2400" dirty="0">
                <a:solidFill>
                  <a:srgbClr val="FF0000"/>
                </a:solidFill>
              </a:rPr>
              <a:t>*</a:t>
            </a:r>
            <a:r>
              <a:rPr lang="en-US" sz="2400" dirty="0">
                <a:solidFill>
                  <a:srgbClr val="FF0000"/>
                </a:solidFill>
              </a:rPr>
              <a:t>from prevention to failure and </a:t>
            </a:r>
            <a:endParaRPr lang="tr-TR" sz="2400" dirty="0">
              <a:solidFill>
                <a:srgbClr val="FF0000"/>
              </a:solidFill>
            </a:endParaRPr>
          </a:p>
          <a:p>
            <a:pPr lvl="1" algn="just"/>
            <a:r>
              <a:rPr lang="tr-TR" sz="2400" dirty="0">
                <a:solidFill>
                  <a:srgbClr val="FF0000"/>
                </a:solidFill>
              </a:rPr>
              <a:t>*</a:t>
            </a:r>
            <a:r>
              <a:rPr lang="en-US" sz="2400" dirty="0">
                <a:solidFill>
                  <a:srgbClr val="FF0000"/>
                </a:solidFill>
              </a:rPr>
              <a:t>from internal to external failure.</a:t>
            </a:r>
            <a:r>
              <a:rPr lang="tr-TR" sz="2400" dirty="0">
                <a:solidFill>
                  <a:srgbClr val="FF0000"/>
                </a:solidFill>
              </a:rPr>
              <a:t> </a:t>
            </a:r>
            <a:r>
              <a:rPr lang="en-US" sz="2400" b="1" dirty="0">
                <a:solidFill>
                  <a:srgbClr val="FF0000"/>
                </a:solidFill>
              </a:rPr>
              <a:t>See Fig.8.1 on p.183</a:t>
            </a:r>
          </a:p>
        </p:txBody>
      </p:sp>
      <p:sp>
        <p:nvSpPr>
          <p:cNvPr id="6" name="Slide Number Placeholder 5"/>
          <p:cNvSpPr>
            <a:spLocks noGrp="1"/>
          </p:cNvSpPr>
          <p:nvPr>
            <p:ph type="sldNum" sz="quarter" idx="12"/>
          </p:nvPr>
        </p:nvSpPr>
        <p:spPr/>
        <p:txBody>
          <a:bodyPr/>
          <a:lstStyle/>
          <a:p>
            <a:fld id="{A0BD90FC-DE19-415E-AF01-E66FC18132A4}" type="slidenum">
              <a:rPr lang="en-US" smtClean="0"/>
              <a:t>39</a:t>
            </a:fld>
            <a:endParaRPr lang="en-US"/>
          </a:p>
        </p:txBody>
      </p:sp>
    </p:spTree>
    <p:extLst>
      <p:ext uri="{BB962C8B-B14F-4D97-AF65-F5344CB8AC3E}">
        <p14:creationId xmlns:p14="http://schemas.microsoft.com/office/powerpoint/2010/main" val="38977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3E817FB8-9D24-4A95-B701-2AB49D0AD9F1}" type="slidenum">
              <a:rPr lang="zh-TW" altLang="en-US">
                <a:solidFill>
                  <a:srgbClr val="000000"/>
                </a:solidFill>
                <a:latin typeface="Times New Roman" panose="02020603050405020304" pitchFamily="18" charset="0"/>
              </a:rPr>
              <a:pPr fontAlgn="base">
                <a:spcBef>
                  <a:spcPct val="0"/>
                </a:spcBef>
                <a:spcAft>
                  <a:spcPct val="0"/>
                </a:spcAft>
              </a:pPr>
              <a:t>4</a:t>
            </a:fld>
            <a:endParaRPr lang="en-US" altLang="zh-TW">
              <a:solidFill>
                <a:srgbClr val="000000"/>
              </a:solidFill>
              <a:latin typeface="Times New Roman" panose="02020603050405020304" pitchFamily="18" charset="0"/>
            </a:endParaRPr>
          </a:p>
        </p:txBody>
      </p:sp>
      <p:sp>
        <p:nvSpPr>
          <p:cNvPr id="218114" name="Rectangle 2"/>
          <p:cNvSpPr>
            <a:spLocks noGrp="1" noChangeArrowheads="1"/>
          </p:cNvSpPr>
          <p:nvPr>
            <p:ph type="title"/>
          </p:nvPr>
        </p:nvSpPr>
        <p:spPr/>
        <p:txBody>
          <a:bodyPr/>
          <a:lstStyle/>
          <a:p>
            <a:r>
              <a:rPr lang="en-US" altLang="zh-TW" dirty="0">
                <a:ea typeface="新細明體" pitchFamily="18" charset="-120"/>
              </a:rPr>
              <a:t>Quality Planning</a:t>
            </a:r>
          </a:p>
        </p:txBody>
      </p:sp>
      <p:sp>
        <p:nvSpPr>
          <p:cNvPr id="218115" name="Rectangle 3"/>
          <p:cNvSpPr>
            <a:spLocks noGrp="1" noChangeArrowheads="1"/>
          </p:cNvSpPr>
          <p:nvPr>
            <p:ph type="body" idx="1"/>
          </p:nvPr>
        </p:nvSpPr>
        <p:spPr>
          <a:xfrm>
            <a:off x="715347" y="1225421"/>
            <a:ext cx="10674221" cy="4791075"/>
          </a:xfrm>
        </p:spPr>
        <p:txBody>
          <a:bodyPr/>
          <a:lstStyle/>
          <a:p>
            <a:pPr algn="just">
              <a:lnSpc>
                <a:spcPct val="90000"/>
              </a:lnSpc>
            </a:pPr>
            <a:r>
              <a:rPr lang="en-US" altLang="zh-TW" i="1" dirty="0">
                <a:solidFill>
                  <a:srgbClr val="FF0000"/>
                </a:solidFill>
                <a:ea typeface="新細明體" pitchFamily="18" charset="-120"/>
              </a:rPr>
              <a:t>Design of experiments </a:t>
            </a:r>
            <a:r>
              <a:rPr lang="en-US" altLang="zh-TW" dirty="0">
                <a:ea typeface="新細明體" pitchFamily="18" charset="-120"/>
              </a:rPr>
              <a:t>helps to </a:t>
            </a:r>
            <a:r>
              <a:rPr lang="en-US" altLang="zh-TW" i="1" dirty="0">
                <a:solidFill>
                  <a:srgbClr val="FF0000"/>
                </a:solidFill>
                <a:ea typeface="新細明體" pitchFamily="18" charset="-120"/>
              </a:rPr>
              <a:t>identify</a:t>
            </a:r>
            <a:r>
              <a:rPr lang="en-US" altLang="zh-TW" dirty="0">
                <a:ea typeface="新細明體" pitchFamily="18" charset="-120"/>
              </a:rPr>
              <a:t> which </a:t>
            </a:r>
            <a:r>
              <a:rPr lang="en-US" altLang="zh-TW" i="1" dirty="0">
                <a:solidFill>
                  <a:srgbClr val="FF0000"/>
                </a:solidFill>
                <a:ea typeface="新細明體" pitchFamily="18" charset="-120"/>
              </a:rPr>
              <a:t>variables have the most influence</a:t>
            </a:r>
            <a:r>
              <a:rPr lang="en-US" altLang="zh-TW" dirty="0">
                <a:ea typeface="新細明體" pitchFamily="18" charset="-120"/>
              </a:rPr>
              <a:t> on the overall outcome of a process</a:t>
            </a:r>
          </a:p>
          <a:p>
            <a:pPr algn="just">
              <a:lnSpc>
                <a:spcPct val="90000"/>
              </a:lnSpc>
            </a:pPr>
            <a:r>
              <a:rPr lang="en-US" altLang="zh-TW" dirty="0">
                <a:ea typeface="新細明體" pitchFamily="18" charset="-120"/>
              </a:rPr>
              <a:t>Many aspects of IT projects </a:t>
            </a:r>
            <a:r>
              <a:rPr lang="en-US" altLang="zh-TW" b="1" i="1" dirty="0">
                <a:solidFill>
                  <a:srgbClr val="FF0000"/>
                </a:solidFill>
                <a:effectLst>
                  <a:outerShdw blurRad="38100" dist="38100" dir="2700000" algn="tl">
                    <a:srgbClr val="000000">
                      <a:alpha val="43137"/>
                    </a:srgbClr>
                  </a:outerShdw>
                </a:effectLst>
                <a:ea typeface="新細明體" pitchFamily="18" charset="-120"/>
              </a:rPr>
              <a:t>affect </a:t>
            </a:r>
            <a:r>
              <a:rPr lang="tr-TR" altLang="zh-TW" b="1" i="1" dirty="0">
                <a:solidFill>
                  <a:srgbClr val="FF0000"/>
                </a:solidFill>
                <a:effectLst>
                  <a:outerShdw blurRad="38100" dist="38100" dir="2700000" algn="tl">
                    <a:srgbClr val="000000">
                      <a:alpha val="43137"/>
                    </a:srgbClr>
                  </a:outerShdw>
                </a:effectLst>
                <a:ea typeface="新細明體" pitchFamily="18" charset="-120"/>
              </a:rPr>
              <a:t>the </a:t>
            </a:r>
            <a:r>
              <a:rPr lang="en-US" altLang="zh-TW" b="1" i="1" dirty="0">
                <a:solidFill>
                  <a:srgbClr val="FF0000"/>
                </a:solidFill>
                <a:effectLst>
                  <a:outerShdw blurRad="38100" dist="38100" dir="2700000" algn="tl">
                    <a:srgbClr val="000000">
                      <a:alpha val="43137"/>
                    </a:srgbClr>
                  </a:outerShdw>
                </a:effectLst>
                <a:ea typeface="新細明體" pitchFamily="18" charset="-120"/>
              </a:rPr>
              <a:t>quality:</a:t>
            </a:r>
            <a:r>
              <a:rPr lang="en-US" altLang="zh-TW" i="1" dirty="0">
                <a:solidFill>
                  <a:srgbClr val="FF0000"/>
                </a:solidFill>
                <a:ea typeface="新細明體" pitchFamily="18" charset="-120"/>
              </a:rPr>
              <a:t> performance, reliability, maintainability</a:t>
            </a:r>
            <a:r>
              <a:rPr lang="tr-TR" altLang="zh-TW" i="1" dirty="0">
                <a:solidFill>
                  <a:srgbClr val="FF0000"/>
                </a:solidFill>
                <a:ea typeface="新細明體" pitchFamily="18" charset="-120"/>
              </a:rPr>
              <a:t>…</a:t>
            </a:r>
            <a:endParaRPr lang="en-US" altLang="zh-TW" i="1" dirty="0">
              <a:solidFill>
                <a:srgbClr val="FF0000"/>
              </a:solidFill>
              <a:ea typeface="新細明體" pitchFamily="18" charset="-120"/>
            </a:endParaRPr>
          </a:p>
        </p:txBody>
      </p:sp>
    </p:spTree>
    <p:extLst>
      <p:ext uri="{BB962C8B-B14F-4D97-AF65-F5344CB8AC3E}">
        <p14:creationId xmlns:p14="http://schemas.microsoft.com/office/powerpoint/2010/main" val="251673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BD90FC-DE19-415E-AF01-E66FC18132A4}" type="slidenum">
              <a:rPr lang="en-US" smtClean="0"/>
              <a:t>40</a:t>
            </a:fld>
            <a:endParaRPr lang="en-US"/>
          </a:p>
        </p:txBody>
      </p:sp>
      <p:pic>
        <p:nvPicPr>
          <p:cNvPr id="5" name="Picture 4"/>
          <p:cNvPicPr>
            <a:picLocks noChangeAspect="1"/>
          </p:cNvPicPr>
          <p:nvPr/>
        </p:nvPicPr>
        <p:blipFill>
          <a:blip r:embed="rId2"/>
          <a:stretch>
            <a:fillRect/>
          </a:stretch>
        </p:blipFill>
        <p:spPr>
          <a:xfrm>
            <a:off x="1452608" y="900752"/>
            <a:ext cx="9224119" cy="5022376"/>
          </a:xfrm>
          <a:prstGeom prst="rect">
            <a:avLst/>
          </a:prstGeom>
        </p:spPr>
      </p:pic>
    </p:spTree>
    <p:extLst>
      <p:ext uri="{BB962C8B-B14F-4D97-AF65-F5344CB8AC3E}">
        <p14:creationId xmlns:p14="http://schemas.microsoft.com/office/powerpoint/2010/main" val="3202380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FORMULA / CALCULATION</a:t>
            </a:r>
            <a:endParaRPr lang="en-US" dirty="0"/>
          </a:p>
        </p:txBody>
      </p:sp>
      <p:sp>
        <p:nvSpPr>
          <p:cNvPr id="3" name="İçerik Yer Tutucusu 2"/>
          <p:cNvSpPr>
            <a:spLocks noGrp="1"/>
          </p:cNvSpPr>
          <p:nvPr>
            <p:ph idx="1"/>
          </p:nvPr>
        </p:nvSpPr>
        <p:spPr/>
        <p:txBody>
          <a:bodyPr/>
          <a:lstStyle/>
          <a:p>
            <a:pPr marL="0" indent="0">
              <a:buNone/>
            </a:pPr>
            <a:r>
              <a:rPr lang="en-US" dirty="0"/>
              <a:t> </a:t>
            </a:r>
            <a:r>
              <a:rPr lang="en-US" i="1" dirty="0"/>
              <a:t>Cost of Quality (COQ) = Cost of Control + Cost of Failure of Control</a:t>
            </a:r>
            <a:endParaRPr lang="en-US" dirty="0"/>
          </a:p>
          <a:p>
            <a:pPr marL="0" indent="0">
              <a:buNone/>
            </a:pPr>
            <a:r>
              <a:rPr lang="en-US" dirty="0"/>
              <a:t> where</a:t>
            </a:r>
          </a:p>
          <a:p>
            <a:pPr marL="0" indent="0">
              <a:buNone/>
            </a:pPr>
            <a:r>
              <a:rPr lang="en-US" i="1" dirty="0"/>
              <a:t>Cost of Control = Prevention Cost + Appraisal Cost</a:t>
            </a:r>
            <a:endParaRPr lang="en-US" dirty="0"/>
          </a:p>
          <a:p>
            <a:pPr marL="0" indent="0">
              <a:buNone/>
            </a:pPr>
            <a:r>
              <a:rPr lang="en-US" dirty="0"/>
              <a:t> and</a:t>
            </a:r>
          </a:p>
          <a:p>
            <a:pPr marL="0" indent="0">
              <a:buNone/>
            </a:pPr>
            <a:r>
              <a:rPr lang="en-US" i="1" dirty="0"/>
              <a:t>Cost of Failure of Control = Internal Failure Cost + External Failure Cost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41</a:t>
            </a:fld>
            <a:endParaRPr lang="en-US"/>
          </a:p>
        </p:txBody>
      </p:sp>
    </p:spTree>
    <p:extLst>
      <p:ext uri="{BB962C8B-B14F-4D97-AF65-F5344CB8AC3E}">
        <p14:creationId xmlns:p14="http://schemas.microsoft.com/office/powerpoint/2010/main" val="4270517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NOTES</a:t>
            </a:r>
            <a:endParaRPr lang="en-US" dirty="0"/>
          </a:p>
        </p:txBody>
      </p:sp>
      <p:sp>
        <p:nvSpPr>
          <p:cNvPr id="3" name="İçerik Yer Tutucusu 2"/>
          <p:cNvSpPr>
            <a:spLocks noGrp="1"/>
          </p:cNvSpPr>
          <p:nvPr>
            <p:ph idx="1"/>
          </p:nvPr>
        </p:nvSpPr>
        <p:spPr>
          <a:xfrm>
            <a:off x="838200" y="1489723"/>
            <a:ext cx="10515600" cy="4351338"/>
          </a:xfrm>
        </p:spPr>
        <p:txBody>
          <a:bodyPr>
            <a:normAutofit fontScale="77500" lnSpcReduction="20000"/>
          </a:bodyPr>
          <a:lstStyle/>
          <a:p>
            <a:pPr marL="0" indent="0" algn="just">
              <a:buNone/>
            </a:pPr>
            <a:endParaRPr lang="en-US" dirty="0"/>
          </a:p>
          <a:p>
            <a:pPr algn="just"/>
            <a:r>
              <a:rPr lang="en-US" dirty="0"/>
              <a:t>In its </a:t>
            </a:r>
            <a:r>
              <a:rPr lang="en-US" b="1" dirty="0">
                <a:solidFill>
                  <a:srgbClr val="FF0000"/>
                </a:solidFill>
              </a:rPr>
              <a:t>simplest form</a:t>
            </a:r>
            <a:r>
              <a:rPr lang="en-US" dirty="0"/>
              <a:t>, COQ can be calculated in </a:t>
            </a:r>
            <a:r>
              <a:rPr lang="en-US" b="1" dirty="0">
                <a:solidFill>
                  <a:srgbClr val="FF0000"/>
                </a:solidFill>
              </a:rPr>
              <a:t>terms of effort (hours/days).</a:t>
            </a:r>
          </a:p>
          <a:p>
            <a:pPr algn="just"/>
            <a:r>
              <a:rPr lang="en-US" dirty="0"/>
              <a:t>A </a:t>
            </a:r>
            <a:r>
              <a:rPr lang="en-US" b="1" dirty="0">
                <a:solidFill>
                  <a:srgbClr val="FF0000"/>
                </a:solidFill>
              </a:rPr>
              <a:t>better approach </a:t>
            </a:r>
            <a:r>
              <a:rPr lang="en-US" dirty="0"/>
              <a:t>will be to calculate COQ </a:t>
            </a:r>
            <a:r>
              <a:rPr lang="en-US" b="1" dirty="0">
                <a:solidFill>
                  <a:srgbClr val="FF0000"/>
                </a:solidFill>
              </a:rPr>
              <a:t>in terms of money </a:t>
            </a:r>
            <a:r>
              <a:rPr lang="en-US" dirty="0"/>
              <a:t>(converting the effort into money and adding any other tangible costs like test environment setup).</a:t>
            </a:r>
          </a:p>
          <a:p>
            <a:pPr algn="just"/>
            <a:r>
              <a:rPr lang="en-US" dirty="0"/>
              <a:t>The </a:t>
            </a:r>
            <a:r>
              <a:rPr lang="en-US" b="1" dirty="0">
                <a:solidFill>
                  <a:srgbClr val="FF0000"/>
                </a:solidFill>
              </a:rPr>
              <a:t>best approach </a:t>
            </a:r>
            <a:r>
              <a:rPr lang="en-US" dirty="0"/>
              <a:t>will be to calculate COQ as </a:t>
            </a:r>
            <a:r>
              <a:rPr lang="en-US" b="1" dirty="0">
                <a:solidFill>
                  <a:srgbClr val="FF0000"/>
                </a:solidFill>
              </a:rPr>
              <a:t>a percentage of total cost</a:t>
            </a:r>
            <a:r>
              <a:rPr lang="en-US" dirty="0"/>
              <a:t>. This </a:t>
            </a:r>
            <a:r>
              <a:rPr lang="en-US" b="1" dirty="0">
                <a:solidFill>
                  <a:srgbClr val="FF0000"/>
                </a:solidFill>
              </a:rPr>
              <a:t>allows for comparison </a:t>
            </a:r>
            <a:r>
              <a:rPr lang="en-US" dirty="0"/>
              <a:t>of COQ across projects or companies.</a:t>
            </a:r>
          </a:p>
          <a:p>
            <a:pPr algn="just"/>
            <a:r>
              <a:rPr lang="en-US" dirty="0"/>
              <a:t>Cost of Quality of a project/product be calculated and reported </a:t>
            </a:r>
            <a:r>
              <a:rPr lang="en-US" b="1" dirty="0">
                <a:solidFill>
                  <a:srgbClr val="FF0000"/>
                </a:solidFill>
              </a:rPr>
              <a:t>by a person external to the core project/product team </a:t>
            </a:r>
            <a:r>
              <a:rPr lang="en-US" dirty="0"/>
              <a:t>(Say, someone from the Accounts Department).</a:t>
            </a:r>
          </a:p>
          <a:p>
            <a:pPr algn="just"/>
            <a:r>
              <a:rPr lang="en-US" dirty="0"/>
              <a:t>It is </a:t>
            </a:r>
            <a:r>
              <a:rPr lang="en-US" b="1" dirty="0">
                <a:solidFill>
                  <a:srgbClr val="FF0000"/>
                </a:solidFill>
              </a:rPr>
              <a:t>desirable to keep </a:t>
            </a:r>
            <a:r>
              <a:rPr lang="en-US" dirty="0"/>
              <a:t>the Cost of Quality </a:t>
            </a:r>
            <a:r>
              <a:rPr lang="en-US" b="1" dirty="0">
                <a:solidFill>
                  <a:srgbClr val="FF0000"/>
                </a:solidFill>
              </a:rPr>
              <a:t>as low as possible</a:t>
            </a:r>
            <a:r>
              <a:rPr lang="en-US" dirty="0"/>
              <a:t>.</a:t>
            </a:r>
            <a:endParaRPr lang="tr-TR" dirty="0"/>
          </a:p>
          <a:p>
            <a:pPr algn="just"/>
            <a:r>
              <a:rPr lang="en-US" dirty="0"/>
              <a:t>However, </a:t>
            </a:r>
            <a:r>
              <a:rPr lang="en-US" b="1" dirty="0">
                <a:solidFill>
                  <a:srgbClr val="FF0000"/>
                </a:solidFill>
              </a:rPr>
              <a:t>this requires a fine balancing of costs </a:t>
            </a:r>
            <a:r>
              <a:rPr lang="en-US" dirty="0"/>
              <a:t>between </a:t>
            </a:r>
            <a:r>
              <a:rPr lang="en-US" b="1" dirty="0">
                <a:solidFill>
                  <a:srgbClr val="FF0000"/>
                </a:solidFill>
              </a:rPr>
              <a:t>Cost of Control </a:t>
            </a:r>
            <a:r>
              <a:rPr lang="en-US" dirty="0"/>
              <a:t>and </a:t>
            </a:r>
            <a:r>
              <a:rPr lang="en-US" b="1" dirty="0">
                <a:solidFill>
                  <a:srgbClr val="FF0000"/>
                </a:solidFill>
              </a:rPr>
              <a:t>Cost of Failure of Control</a:t>
            </a:r>
            <a:r>
              <a:rPr lang="en-US" dirty="0"/>
              <a:t>. </a:t>
            </a:r>
            <a:endParaRPr lang="tr-TR" dirty="0"/>
          </a:p>
          <a:p>
            <a:pPr algn="just"/>
            <a:r>
              <a:rPr lang="en-US" dirty="0"/>
              <a:t>In general, a higher </a:t>
            </a:r>
            <a:r>
              <a:rPr lang="en-US" b="1" dirty="0">
                <a:solidFill>
                  <a:srgbClr val="FF0000"/>
                </a:solidFill>
              </a:rPr>
              <a:t>Cost of Control </a:t>
            </a:r>
            <a:r>
              <a:rPr lang="tr-TR" dirty="0" err="1"/>
              <a:t>causes</a:t>
            </a:r>
            <a:r>
              <a:rPr lang="en-US" dirty="0"/>
              <a:t> </a:t>
            </a:r>
            <a:r>
              <a:rPr lang="en-US" b="1" dirty="0">
                <a:solidFill>
                  <a:srgbClr val="FF0000"/>
                </a:solidFill>
              </a:rPr>
              <a:t>a lower Cost of Failure of Control</a:t>
            </a:r>
            <a:r>
              <a:rPr lang="tr-TR" dirty="0"/>
              <a:t>.</a:t>
            </a:r>
            <a:endParaRPr lang="en-US" dirty="0"/>
          </a:p>
          <a:p>
            <a:pPr algn="just"/>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42</a:t>
            </a:fld>
            <a:endParaRPr lang="en-US"/>
          </a:p>
        </p:txBody>
      </p:sp>
    </p:spTree>
    <p:extLst>
      <p:ext uri="{BB962C8B-B14F-4D97-AF65-F5344CB8AC3E}">
        <p14:creationId xmlns:p14="http://schemas.microsoft.com/office/powerpoint/2010/main" val="1600105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1079" y="1474237"/>
            <a:ext cx="10515600" cy="4864457"/>
          </a:xfrm>
        </p:spPr>
        <p:txBody>
          <a:bodyPr>
            <a:normAutofit lnSpcReduction="10000"/>
          </a:bodyPr>
          <a:lstStyle/>
          <a:p>
            <a:r>
              <a:rPr lang="en-US" dirty="0"/>
              <a:t>Application of </a:t>
            </a:r>
            <a:r>
              <a:rPr lang="en-US" b="1" dirty="0">
                <a:solidFill>
                  <a:srgbClr val="FF0000"/>
                </a:solidFill>
              </a:rPr>
              <a:t>Technical Methods </a:t>
            </a:r>
            <a:r>
              <a:rPr lang="en-US" dirty="0"/>
              <a:t>(Employing proper methods and tools for developing software)</a:t>
            </a:r>
          </a:p>
          <a:p>
            <a:r>
              <a:rPr lang="en-US" dirty="0"/>
              <a:t>Conduct of </a:t>
            </a:r>
            <a:r>
              <a:rPr lang="en-US" b="1" dirty="0">
                <a:solidFill>
                  <a:srgbClr val="FF0000"/>
                </a:solidFill>
              </a:rPr>
              <a:t>Formal Technical Review (FTR)</a:t>
            </a:r>
          </a:p>
          <a:p>
            <a:r>
              <a:rPr lang="en-US" b="1" dirty="0">
                <a:solidFill>
                  <a:srgbClr val="FF0000"/>
                </a:solidFill>
              </a:rPr>
              <a:t>Testing of Software</a:t>
            </a:r>
          </a:p>
          <a:p>
            <a:r>
              <a:rPr lang="en-US" b="1" dirty="0">
                <a:solidFill>
                  <a:srgbClr val="FF0000"/>
                </a:solidFill>
              </a:rPr>
              <a:t>Enforcement of Standards </a:t>
            </a:r>
            <a:r>
              <a:rPr lang="en-US" dirty="0"/>
              <a:t>(Customer imposed standards or management imposed standards</a:t>
            </a:r>
            <a:r>
              <a:rPr lang="tr-TR" dirty="0"/>
              <a:t>, </a:t>
            </a:r>
            <a:r>
              <a:rPr lang="en-US" dirty="0"/>
              <a:t>internal / external (e.g. ISO 9001))</a:t>
            </a:r>
          </a:p>
          <a:p>
            <a:r>
              <a:rPr lang="en-US" b="1" dirty="0">
                <a:solidFill>
                  <a:srgbClr val="FF0000"/>
                </a:solidFill>
              </a:rPr>
              <a:t>Control of Change </a:t>
            </a:r>
            <a:r>
              <a:rPr lang="en-US" dirty="0"/>
              <a:t>(Assess the need for change, document the change)</a:t>
            </a:r>
          </a:p>
          <a:p>
            <a:r>
              <a:rPr lang="en-US" b="1" dirty="0">
                <a:solidFill>
                  <a:srgbClr val="FF0000"/>
                </a:solidFill>
              </a:rPr>
              <a:t>Measurement</a:t>
            </a:r>
            <a:r>
              <a:rPr lang="en-US" dirty="0"/>
              <a:t> (Software Metrics to measure the quality, quantifiable)</a:t>
            </a:r>
          </a:p>
          <a:p>
            <a:r>
              <a:rPr lang="en-US" dirty="0"/>
              <a:t>Records Keeping and Recording (</a:t>
            </a:r>
            <a:r>
              <a:rPr lang="en-US" b="1" dirty="0">
                <a:solidFill>
                  <a:srgbClr val="FF0000"/>
                </a:solidFill>
              </a:rPr>
              <a:t>Documentation</a:t>
            </a:r>
            <a:r>
              <a:rPr lang="en-US" dirty="0"/>
              <a:t>, reviews, change control etc., </a:t>
            </a:r>
            <a:r>
              <a:rPr lang="tr-TR" dirty="0"/>
              <a:t>d</a:t>
            </a:r>
            <a:r>
              <a:rPr lang="en-US" dirty="0" err="1"/>
              <a:t>ocuments</a:t>
            </a:r>
            <a:r>
              <a:rPr lang="en-US" dirty="0"/>
              <a:t> to be produced by the SQA group).</a:t>
            </a:r>
          </a:p>
        </p:txBody>
      </p:sp>
      <p:sp>
        <p:nvSpPr>
          <p:cNvPr id="2" name="Dikdörtgen 1"/>
          <p:cNvSpPr/>
          <p:nvPr/>
        </p:nvSpPr>
        <p:spPr>
          <a:xfrm>
            <a:off x="731079" y="432710"/>
            <a:ext cx="3464410" cy="769441"/>
          </a:xfrm>
          <a:prstGeom prst="rect">
            <a:avLst/>
          </a:prstGeom>
        </p:spPr>
        <p:txBody>
          <a:bodyPr wrap="none">
            <a:spAutoFit/>
          </a:bodyPr>
          <a:lstStyle/>
          <a:p>
            <a:pPr algn="just"/>
            <a:r>
              <a:rPr lang="en-US" sz="4400" b="1" dirty="0"/>
              <a:t>SQA Activit</a:t>
            </a:r>
            <a:r>
              <a:rPr lang="tr-TR" sz="4400" b="1" dirty="0" err="1"/>
              <a:t>ies</a:t>
            </a:r>
            <a:endParaRPr lang="en-US" sz="4400" dirty="0"/>
          </a:p>
        </p:txBody>
      </p:sp>
      <p:sp>
        <p:nvSpPr>
          <p:cNvPr id="4" name="Slide Number Placeholder 3"/>
          <p:cNvSpPr>
            <a:spLocks noGrp="1"/>
          </p:cNvSpPr>
          <p:nvPr>
            <p:ph type="sldNum" sz="quarter" idx="12"/>
          </p:nvPr>
        </p:nvSpPr>
        <p:spPr/>
        <p:txBody>
          <a:bodyPr/>
          <a:lstStyle/>
          <a:p>
            <a:fld id="{A0BD90FC-DE19-415E-AF01-E66FC18132A4}" type="slidenum">
              <a:rPr lang="en-US" smtClean="0"/>
              <a:t>43</a:t>
            </a:fld>
            <a:endParaRPr lang="en-US"/>
          </a:p>
        </p:txBody>
      </p:sp>
    </p:spTree>
    <p:extLst>
      <p:ext uri="{BB962C8B-B14F-4D97-AF65-F5344CB8AC3E}">
        <p14:creationId xmlns:p14="http://schemas.microsoft.com/office/powerpoint/2010/main" val="1215057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205" y="1275184"/>
            <a:ext cx="3570313" cy="4977785"/>
          </a:xfrm>
        </p:spPr>
        <p:txBody>
          <a:bodyPr>
            <a:noAutofit/>
          </a:bodyPr>
          <a:lstStyle/>
          <a:p>
            <a:r>
              <a:rPr lang="en-US" sz="2800" b="1" dirty="0">
                <a:solidFill>
                  <a:srgbClr val="FF0000"/>
                </a:solidFill>
                <a:effectLst>
                  <a:outerShdw blurRad="38100" dist="38100" dir="2700000" algn="tl">
                    <a:srgbClr val="000000">
                      <a:alpha val="43137"/>
                    </a:srgbClr>
                  </a:outerShdw>
                </a:effectLst>
              </a:rPr>
              <a:t>Quality Assurance </a:t>
            </a:r>
            <a:r>
              <a:rPr lang="en-US" sz="2800" dirty="0"/>
              <a:t>activities should follow every stage in the Software Life Cycle.</a:t>
            </a:r>
            <a:r>
              <a:rPr lang="tr-TR" sz="2800" dirty="0"/>
              <a:t/>
            </a:r>
            <a:br>
              <a:rPr lang="tr-TR" sz="2800" dirty="0"/>
            </a:br>
            <a:r>
              <a:rPr lang="en-US" sz="2800" dirty="0"/>
              <a:t>For each activity in the Software Life Cycle, there is one or more QA support activities focusing on ensuring the Quality of the process and of the resulting product.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253" y="167951"/>
            <a:ext cx="7270663" cy="6211589"/>
          </a:xfrm>
          <a:prstGeom prst="rect">
            <a:avLst/>
          </a:prstGeom>
        </p:spPr>
      </p:pic>
      <p:sp>
        <p:nvSpPr>
          <p:cNvPr id="3" name="Slide Number Placeholder 2"/>
          <p:cNvSpPr>
            <a:spLocks noGrp="1"/>
          </p:cNvSpPr>
          <p:nvPr>
            <p:ph type="sldNum" sz="quarter" idx="12"/>
          </p:nvPr>
        </p:nvSpPr>
        <p:spPr/>
        <p:txBody>
          <a:bodyPr/>
          <a:lstStyle/>
          <a:p>
            <a:fld id="{A0BD90FC-DE19-415E-AF01-E66FC18132A4}" type="slidenum">
              <a:rPr lang="en-US" smtClean="0"/>
              <a:t>44</a:t>
            </a:fld>
            <a:endParaRPr lang="en-US"/>
          </a:p>
        </p:txBody>
      </p:sp>
    </p:spTree>
    <p:extLst>
      <p:ext uri="{BB962C8B-B14F-4D97-AF65-F5344CB8AC3E}">
        <p14:creationId xmlns:p14="http://schemas.microsoft.com/office/powerpoint/2010/main" val="1269004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0702"/>
            <a:ext cx="10515600" cy="5536261"/>
          </a:xfrm>
        </p:spPr>
        <p:txBody>
          <a:bodyPr>
            <a:normAutofit/>
          </a:bodyPr>
          <a:lstStyle/>
          <a:p>
            <a:pPr marL="0" indent="0" algn="just">
              <a:buNone/>
            </a:pPr>
            <a:endParaRPr lang="tr-TR" b="1" u="sng" dirty="0"/>
          </a:p>
          <a:p>
            <a:pPr marL="0" indent="0" algn="just">
              <a:buNone/>
            </a:pPr>
            <a:r>
              <a:rPr lang="en-US" b="1" u="sng" dirty="0"/>
              <a:t>Software Review</a:t>
            </a:r>
            <a:r>
              <a:rPr lang="tr-TR" b="1" u="sng" dirty="0"/>
              <a:t> tasks</a:t>
            </a:r>
            <a:endParaRPr lang="en-US" dirty="0"/>
          </a:p>
          <a:p>
            <a:pPr lvl="1" algn="just">
              <a:buFont typeface="Calibri" panose="020F0502020204030204" pitchFamily="34" charset="0"/>
              <a:buChar char="₋"/>
            </a:pPr>
            <a:r>
              <a:rPr lang="en-US" dirty="0"/>
              <a:t>Discuss the needed improvements</a:t>
            </a:r>
            <a:r>
              <a:rPr lang="tr-TR" dirty="0"/>
              <a:t> </a:t>
            </a:r>
            <a:endParaRPr lang="en-US" dirty="0"/>
          </a:p>
          <a:p>
            <a:pPr lvl="1" algn="just">
              <a:buFont typeface="Calibri" panose="020F0502020204030204" pitchFamily="34" charset="0"/>
              <a:buChar char="₋"/>
            </a:pPr>
            <a:r>
              <a:rPr lang="en-US" dirty="0"/>
              <a:t>Confirm</a:t>
            </a:r>
            <a:r>
              <a:rPr lang="tr-TR" dirty="0"/>
              <a:t> </a:t>
            </a:r>
            <a:r>
              <a:rPr lang="en-US" dirty="0"/>
              <a:t>connections</a:t>
            </a:r>
            <a:r>
              <a:rPr lang="tr-TR" dirty="0"/>
              <a:t> </a:t>
            </a:r>
            <a:r>
              <a:rPr lang="en-US" dirty="0"/>
              <a:t>of</a:t>
            </a:r>
            <a:r>
              <a:rPr lang="tr-TR" dirty="0"/>
              <a:t> </a:t>
            </a:r>
            <a:r>
              <a:rPr lang="en-US" dirty="0"/>
              <a:t>already finished parts </a:t>
            </a:r>
          </a:p>
          <a:p>
            <a:pPr lvl="1" algn="just">
              <a:buFont typeface="Calibri" panose="020F0502020204030204" pitchFamily="34" charset="0"/>
              <a:buChar char="₋"/>
            </a:pPr>
            <a:r>
              <a:rPr lang="en-US" dirty="0"/>
              <a:t>review can be informal o</a:t>
            </a:r>
            <a:r>
              <a:rPr lang="tr-TR" dirty="0"/>
              <a:t>r</a:t>
            </a:r>
            <a:r>
              <a:rPr lang="en-US" dirty="0"/>
              <a:t> formal</a:t>
            </a:r>
            <a:r>
              <a:rPr lang="tr-TR" dirty="0"/>
              <a:t> (</a:t>
            </a:r>
            <a:r>
              <a:rPr lang="en-US" dirty="0"/>
              <a:t>Presentation to audience</a:t>
            </a:r>
            <a:r>
              <a:rPr lang="tr-TR" dirty="0"/>
              <a:t>/</a:t>
            </a:r>
            <a:r>
              <a:rPr lang="tr-TR" dirty="0" err="1"/>
              <a:t>target</a:t>
            </a:r>
            <a:r>
              <a:rPr lang="tr-TR" dirty="0"/>
              <a:t> </a:t>
            </a:r>
            <a:r>
              <a:rPr lang="tr-TR" dirty="0" err="1"/>
              <a:t>end</a:t>
            </a:r>
            <a:r>
              <a:rPr lang="tr-TR" dirty="0"/>
              <a:t> </a:t>
            </a:r>
            <a:r>
              <a:rPr lang="tr-TR" dirty="0" err="1"/>
              <a:t>users</a:t>
            </a:r>
            <a:r>
              <a:rPr lang="tr-TR" dirty="0"/>
              <a:t>)</a:t>
            </a:r>
            <a:endParaRPr lang="en-US" dirty="0"/>
          </a:p>
          <a:p>
            <a:pPr marL="0" indent="0" algn="just">
              <a:buNone/>
            </a:pPr>
            <a:endParaRPr lang="tr-TR" dirty="0"/>
          </a:p>
          <a:p>
            <a:pPr marL="0" indent="0" algn="just">
              <a:buNone/>
            </a:pPr>
            <a:r>
              <a:rPr lang="en-US" dirty="0">
                <a:highlight>
                  <a:srgbClr val="FFFF00"/>
                </a:highlight>
              </a:rPr>
              <a:t>We shall focus on: Formal Technical Reviews !</a:t>
            </a:r>
          </a:p>
        </p:txBody>
      </p:sp>
      <p:sp>
        <p:nvSpPr>
          <p:cNvPr id="2" name="Slide Number Placeholder 1"/>
          <p:cNvSpPr>
            <a:spLocks noGrp="1"/>
          </p:cNvSpPr>
          <p:nvPr>
            <p:ph type="sldNum" sz="quarter" idx="12"/>
          </p:nvPr>
        </p:nvSpPr>
        <p:spPr/>
        <p:txBody>
          <a:bodyPr/>
          <a:lstStyle/>
          <a:p>
            <a:fld id="{A0BD90FC-DE19-415E-AF01-E66FC18132A4}" type="slidenum">
              <a:rPr lang="en-US" smtClean="0"/>
              <a:t>45</a:t>
            </a:fld>
            <a:endParaRPr lang="en-US"/>
          </a:p>
        </p:txBody>
      </p:sp>
    </p:spTree>
    <p:extLst>
      <p:ext uri="{BB962C8B-B14F-4D97-AF65-F5344CB8AC3E}">
        <p14:creationId xmlns:p14="http://schemas.microsoft.com/office/powerpoint/2010/main" val="292137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FORMAL TECHNICAL REVIEW</a:t>
            </a:r>
          </a:p>
        </p:txBody>
      </p:sp>
      <p:sp>
        <p:nvSpPr>
          <p:cNvPr id="3" name="İçerik Yer Tutucusu 2"/>
          <p:cNvSpPr>
            <a:spLocks noGrp="1"/>
          </p:cNvSpPr>
          <p:nvPr>
            <p:ph idx="1"/>
          </p:nvPr>
        </p:nvSpPr>
        <p:spPr>
          <a:xfrm>
            <a:off x="608045" y="1583029"/>
            <a:ext cx="10515600" cy="4351338"/>
          </a:xfrm>
        </p:spPr>
        <p:txBody>
          <a:bodyPr>
            <a:normAutofit lnSpcReduction="10000"/>
          </a:bodyPr>
          <a:lstStyle/>
          <a:p>
            <a:pPr marL="0" indent="0" algn="just">
              <a:buNone/>
            </a:pPr>
            <a:r>
              <a:rPr lang="en-US" dirty="0"/>
              <a:t>A formal technical review is a software quality assurance activity performed by software</a:t>
            </a:r>
            <a:r>
              <a:rPr lang="tr-TR" dirty="0"/>
              <a:t> </a:t>
            </a:r>
            <a:r>
              <a:rPr lang="en-US" dirty="0"/>
              <a:t>engineers (and others). The objectives of the FTR are</a:t>
            </a:r>
            <a:r>
              <a:rPr lang="tr-TR" dirty="0"/>
              <a:t>:</a:t>
            </a:r>
            <a:endParaRPr lang="en-US" dirty="0"/>
          </a:p>
          <a:p>
            <a:pPr marL="0" indent="0">
              <a:buNone/>
            </a:pPr>
            <a:r>
              <a:rPr lang="en-US" dirty="0"/>
              <a:t>(1) to </a:t>
            </a:r>
            <a:r>
              <a:rPr lang="en-US" b="1" dirty="0">
                <a:solidFill>
                  <a:srgbClr val="FF0000"/>
                </a:solidFill>
              </a:rPr>
              <a:t>uncover errors </a:t>
            </a:r>
            <a:r>
              <a:rPr lang="en-US" dirty="0"/>
              <a:t>in function, logic, or implementation for any</a:t>
            </a:r>
            <a:r>
              <a:rPr lang="tr-TR" dirty="0"/>
              <a:t> </a:t>
            </a:r>
            <a:r>
              <a:rPr lang="en-US" dirty="0"/>
              <a:t>representation of the software;</a:t>
            </a:r>
          </a:p>
          <a:p>
            <a:pPr marL="0" indent="0">
              <a:buNone/>
            </a:pPr>
            <a:r>
              <a:rPr lang="en-US" dirty="0"/>
              <a:t>(2) to </a:t>
            </a:r>
            <a:r>
              <a:rPr lang="en-US" b="1" dirty="0">
                <a:solidFill>
                  <a:srgbClr val="FF0000"/>
                </a:solidFill>
              </a:rPr>
              <a:t>verify</a:t>
            </a:r>
            <a:r>
              <a:rPr lang="en-US" dirty="0"/>
              <a:t> that the software under review </a:t>
            </a:r>
            <a:r>
              <a:rPr lang="en-US" b="1" dirty="0">
                <a:solidFill>
                  <a:srgbClr val="FF0000"/>
                </a:solidFill>
              </a:rPr>
              <a:t>meets its requirements</a:t>
            </a:r>
            <a:r>
              <a:rPr lang="en-US" dirty="0"/>
              <a:t>;</a:t>
            </a:r>
          </a:p>
          <a:p>
            <a:pPr marL="0" indent="0">
              <a:buNone/>
            </a:pPr>
            <a:r>
              <a:rPr lang="en-US" dirty="0"/>
              <a:t>(3) to </a:t>
            </a:r>
            <a:r>
              <a:rPr lang="en-US" b="1" dirty="0">
                <a:solidFill>
                  <a:srgbClr val="FF0000"/>
                </a:solidFill>
              </a:rPr>
              <a:t>ensure</a:t>
            </a:r>
            <a:r>
              <a:rPr lang="en-US" dirty="0"/>
              <a:t> that the software has been </a:t>
            </a:r>
            <a:r>
              <a:rPr lang="en-US" b="1" dirty="0">
                <a:solidFill>
                  <a:srgbClr val="FF0000"/>
                </a:solidFill>
              </a:rPr>
              <a:t>represented according to</a:t>
            </a:r>
            <a:r>
              <a:rPr lang="tr-TR" b="1" dirty="0">
                <a:solidFill>
                  <a:srgbClr val="FF0000"/>
                </a:solidFill>
              </a:rPr>
              <a:t> </a:t>
            </a:r>
            <a:r>
              <a:rPr lang="en-US" dirty="0"/>
              <a:t>predefined </a:t>
            </a:r>
            <a:r>
              <a:rPr lang="en-US" b="1" dirty="0">
                <a:solidFill>
                  <a:srgbClr val="FF0000"/>
                </a:solidFill>
              </a:rPr>
              <a:t>standards</a:t>
            </a:r>
            <a:r>
              <a:rPr lang="en-US" dirty="0"/>
              <a:t>; </a:t>
            </a:r>
            <a:endParaRPr lang="tr-TR" dirty="0"/>
          </a:p>
          <a:p>
            <a:pPr marL="0" indent="0">
              <a:buNone/>
            </a:pPr>
            <a:r>
              <a:rPr lang="en-US" dirty="0"/>
              <a:t>(4) to achieve software that is </a:t>
            </a:r>
            <a:r>
              <a:rPr lang="en-US" b="1" dirty="0">
                <a:solidFill>
                  <a:srgbClr val="FF0000"/>
                </a:solidFill>
              </a:rPr>
              <a:t>developed in a uniform manner</a:t>
            </a:r>
            <a:r>
              <a:rPr lang="tr-TR" dirty="0"/>
              <a:t>, a</a:t>
            </a:r>
            <a:r>
              <a:rPr lang="en-US" dirty="0" err="1"/>
              <a:t>nd</a:t>
            </a:r>
            <a:endParaRPr lang="tr-TR" dirty="0"/>
          </a:p>
          <a:p>
            <a:pPr marL="0" indent="0">
              <a:buNone/>
            </a:pPr>
            <a:r>
              <a:rPr lang="en-US" dirty="0"/>
              <a:t>(5) to make projects </a:t>
            </a:r>
            <a:r>
              <a:rPr lang="en-US" b="1" dirty="0">
                <a:solidFill>
                  <a:srgbClr val="FF0000"/>
                </a:solidFill>
              </a:rPr>
              <a:t>more manageable</a:t>
            </a:r>
            <a:r>
              <a:rPr lang="en-US" dirty="0"/>
              <a:t>.</a:t>
            </a:r>
          </a:p>
          <a:p>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46</a:t>
            </a:fld>
            <a:endParaRPr lang="en-US"/>
          </a:p>
        </p:txBody>
      </p:sp>
    </p:spTree>
    <p:extLst>
      <p:ext uri="{BB962C8B-B14F-4D97-AF65-F5344CB8AC3E}">
        <p14:creationId xmlns:p14="http://schemas.microsoft.com/office/powerpoint/2010/main" val="3627017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6950" y="1212980"/>
            <a:ext cx="10515600" cy="4777371"/>
          </a:xfrm>
        </p:spPr>
        <p:txBody>
          <a:bodyPr>
            <a:normAutofit fontScale="92500" lnSpcReduction="10000"/>
          </a:bodyPr>
          <a:lstStyle/>
          <a:p>
            <a:pPr marL="0" indent="0" algn="just">
              <a:buNone/>
            </a:pPr>
            <a:r>
              <a:rPr lang="en-US" dirty="0"/>
              <a:t>(IEEE standard 610</a:t>
            </a:r>
            <a:r>
              <a:rPr lang="tr-TR" dirty="0"/>
              <a:t>-</a:t>
            </a:r>
            <a:r>
              <a:rPr lang="en-US" dirty="0"/>
              <a:t>12</a:t>
            </a:r>
            <a:r>
              <a:rPr lang="tr-TR" dirty="0"/>
              <a:t>-</a:t>
            </a:r>
            <a:r>
              <a:rPr lang="en-US" dirty="0"/>
              <a:t>1990 (Standard Dictionary of EE terms) defines </a:t>
            </a:r>
            <a:r>
              <a:rPr lang="en-US" sz="3200" b="1" u="sng" dirty="0">
                <a:solidFill>
                  <a:srgbClr val="FF0000"/>
                </a:solidFill>
                <a:effectLst>
                  <a:outerShdw blurRad="38100" dist="38100" dir="2700000" algn="tl">
                    <a:srgbClr val="000000">
                      <a:alpha val="43137"/>
                    </a:srgbClr>
                  </a:outerShdw>
                </a:effectLst>
              </a:rPr>
              <a:t>a</a:t>
            </a:r>
            <a:r>
              <a:rPr lang="en-US" sz="3200" b="1" dirty="0">
                <a:solidFill>
                  <a:srgbClr val="FF0000"/>
                </a:solidFill>
                <a:effectLst>
                  <a:outerShdw blurRad="38100" dist="38100" dir="2700000" algn="tl">
                    <a:srgbClr val="000000">
                      <a:alpha val="43137"/>
                    </a:srgbClr>
                  </a:outerShdw>
                </a:effectLst>
              </a:rPr>
              <a:t> </a:t>
            </a:r>
            <a:r>
              <a:rPr lang="en-US" sz="3200" b="1" u="sng" dirty="0">
                <a:solidFill>
                  <a:srgbClr val="FF0000"/>
                </a:solidFill>
                <a:effectLst>
                  <a:outerShdw blurRad="38100" dist="38100" dir="2700000" algn="tl">
                    <a:srgbClr val="000000">
                      <a:alpha val="43137"/>
                    </a:srgbClr>
                  </a:outerShdw>
                </a:effectLst>
              </a:rPr>
              <a:t>defect</a:t>
            </a:r>
            <a:r>
              <a:rPr lang="en-US" sz="3200" b="1" dirty="0">
                <a:solidFill>
                  <a:srgbClr val="FF0000"/>
                </a:solidFill>
                <a:effectLst>
                  <a:outerShdw blurRad="38100" dist="38100" dir="2700000" algn="tl">
                    <a:srgbClr val="000000">
                      <a:alpha val="43137"/>
                    </a:srgbClr>
                  </a:outerShdw>
                </a:effectLst>
              </a:rPr>
              <a:t> </a:t>
            </a:r>
            <a:r>
              <a:rPr lang="en-US" dirty="0"/>
              <a:t>as follows for software:</a:t>
            </a:r>
          </a:p>
          <a:p>
            <a:pPr marL="0" indent="0" algn="just">
              <a:buNone/>
            </a:pPr>
            <a:r>
              <a:rPr lang="en-US" dirty="0"/>
              <a:t>An </a:t>
            </a:r>
            <a:r>
              <a:rPr lang="en-US" b="1" dirty="0">
                <a:solidFill>
                  <a:srgbClr val="FF0000"/>
                </a:solidFill>
              </a:rPr>
              <a:t>incorrect step</a:t>
            </a:r>
            <a:r>
              <a:rPr lang="en-US" dirty="0"/>
              <a:t>, </a:t>
            </a:r>
            <a:r>
              <a:rPr lang="en-US" b="1" dirty="0">
                <a:solidFill>
                  <a:srgbClr val="FF0000"/>
                </a:solidFill>
              </a:rPr>
              <a:t>process</a:t>
            </a:r>
            <a:r>
              <a:rPr lang="en-US" dirty="0"/>
              <a:t> or </a:t>
            </a:r>
            <a:r>
              <a:rPr lang="en-US" b="1" dirty="0">
                <a:solidFill>
                  <a:srgbClr val="FF0000"/>
                </a:solidFill>
              </a:rPr>
              <a:t>data</a:t>
            </a:r>
            <a:r>
              <a:rPr lang="en-US" dirty="0"/>
              <a:t> definition in a computer program.</a:t>
            </a:r>
          </a:p>
          <a:p>
            <a:pPr algn="just"/>
            <a:r>
              <a:rPr lang="en-US" dirty="0"/>
              <a:t>Before the software is delivered to the customer: </a:t>
            </a:r>
            <a:r>
              <a:rPr lang="en-US" b="1" u="sng" dirty="0">
                <a:solidFill>
                  <a:srgbClr val="FF0000"/>
                </a:solidFill>
                <a:effectLst>
                  <a:outerShdw blurRad="38100" dist="38100" dir="2700000" algn="tl">
                    <a:srgbClr val="000000">
                      <a:alpha val="43137"/>
                    </a:srgbClr>
                  </a:outerShdw>
                </a:effectLst>
              </a:rPr>
              <a:t>error</a:t>
            </a:r>
          </a:p>
          <a:p>
            <a:pPr algn="just"/>
            <a:r>
              <a:rPr lang="en-US" dirty="0"/>
              <a:t>After delivery: </a:t>
            </a:r>
            <a:r>
              <a:rPr lang="en-US" b="1" u="sng" dirty="0">
                <a:solidFill>
                  <a:srgbClr val="FF0000"/>
                </a:solidFill>
                <a:effectLst>
                  <a:outerShdw blurRad="38100" dist="38100" dir="2700000" algn="tl">
                    <a:srgbClr val="000000">
                      <a:alpha val="43137"/>
                    </a:srgbClr>
                  </a:outerShdw>
                </a:effectLst>
              </a:rPr>
              <a:t>defect</a:t>
            </a:r>
            <a:r>
              <a:rPr lang="en-US" dirty="0"/>
              <a:t> or </a:t>
            </a:r>
            <a:r>
              <a:rPr lang="en-US" b="1" u="sng" dirty="0">
                <a:solidFill>
                  <a:srgbClr val="FF0000"/>
                </a:solidFill>
                <a:effectLst>
                  <a:outerShdw blurRad="38100" dist="38100" dir="2700000" algn="tl">
                    <a:srgbClr val="000000">
                      <a:alpha val="43137"/>
                    </a:srgbClr>
                  </a:outerShdw>
                </a:effectLst>
              </a:rPr>
              <a:t>fault</a:t>
            </a:r>
            <a:r>
              <a:rPr lang="en-US" dirty="0"/>
              <a:t>.</a:t>
            </a:r>
          </a:p>
          <a:p>
            <a:pPr marL="0" indent="0" algn="just">
              <a:buNone/>
            </a:pPr>
            <a:r>
              <a:rPr lang="en-US" dirty="0"/>
              <a:t>In Formal Technical Reviews</a:t>
            </a:r>
            <a:r>
              <a:rPr lang="tr-TR" dirty="0"/>
              <a:t> (FTR)</a:t>
            </a:r>
            <a:r>
              <a:rPr lang="en-US" dirty="0"/>
              <a:t>, we try to </a:t>
            </a:r>
            <a:r>
              <a:rPr lang="en-US" b="1" u="sng" dirty="0">
                <a:solidFill>
                  <a:srgbClr val="FF0000"/>
                </a:solidFill>
              </a:rPr>
              <a:t>find errors.</a:t>
            </a:r>
          </a:p>
          <a:p>
            <a:pPr marL="0" indent="0" algn="just">
              <a:buNone/>
            </a:pPr>
            <a:endParaRPr lang="tr-TR" dirty="0"/>
          </a:p>
          <a:p>
            <a:pPr marL="0" indent="0" algn="just">
              <a:buNone/>
            </a:pPr>
            <a:r>
              <a:rPr lang="en-US" dirty="0"/>
              <a:t>Some studies in SE</a:t>
            </a:r>
            <a:r>
              <a:rPr lang="tr-TR" dirty="0"/>
              <a:t> </a:t>
            </a:r>
            <a:r>
              <a:rPr lang="en-US" dirty="0"/>
              <a:t>industry have shown that:</a:t>
            </a:r>
          </a:p>
          <a:p>
            <a:pPr marL="914400" lvl="1" indent="-457200" algn="just">
              <a:buFont typeface="+mj-lt"/>
              <a:buAutoNum type="alphaLcParenR"/>
            </a:pPr>
            <a:r>
              <a:rPr lang="en-US" dirty="0"/>
              <a:t>Design activities introduce 50-&gt;65% of all errors</a:t>
            </a:r>
          </a:p>
          <a:p>
            <a:pPr marL="914400" lvl="1" indent="-457200" algn="just">
              <a:buFont typeface="+mj-lt"/>
              <a:buAutoNum type="alphaLcParenR"/>
            </a:pPr>
            <a:r>
              <a:rPr lang="en-US" dirty="0"/>
              <a:t>Formal Technical Reviews can </a:t>
            </a:r>
            <a:r>
              <a:rPr lang="tr-TR" dirty="0" err="1"/>
              <a:t>find</a:t>
            </a:r>
            <a:r>
              <a:rPr lang="tr-TR" dirty="0"/>
              <a:t> </a:t>
            </a:r>
            <a:r>
              <a:rPr lang="en-US" dirty="0"/>
              <a:t>75% of the design errors</a:t>
            </a:r>
            <a:r>
              <a:rPr lang="tr-TR" dirty="0"/>
              <a:t>.</a:t>
            </a:r>
          </a:p>
          <a:p>
            <a:pPr marL="457200" lvl="1" indent="0" algn="just">
              <a:buNone/>
            </a:pPr>
            <a:r>
              <a:rPr lang="en-US" b="1" dirty="0">
                <a:highlight>
                  <a:srgbClr val="FFFF00"/>
                </a:highlight>
              </a:rPr>
              <a:t>So, we </a:t>
            </a:r>
            <a:r>
              <a:rPr lang="tr-TR" b="1" dirty="0">
                <a:highlight>
                  <a:srgbClr val="FFFF00"/>
                </a:highlight>
              </a:rPr>
              <a:t>can </a:t>
            </a:r>
            <a:r>
              <a:rPr lang="en-US" b="1" dirty="0">
                <a:highlight>
                  <a:srgbClr val="FFFF00"/>
                </a:highlight>
              </a:rPr>
              <a:t>reduce the cost. (Remember correction of ‘defects’ will be much more costly</a:t>
            </a:r>
            <a:r>
              <a:rPr lang="tr-TR" b="1" dirty="0">
                <a:highlight>
                  <a:srgbClr val="FFFF00"/>
                </a:highlight>
              </a:rPr>
              <a:t> </a:t>
            </a:r>
            <a:r>
              <a:rPr lang="tr-TR" b="1" dirty="0" err="1">
                <a:highlight>
                  <a:srgbClr val="FFFF00"/>
                </a:highlight>
              </a:rPr>
              <a:t>after</a:t>
            </a:r>
            <a:r>
              <a:rPr lang="tr-TR" b="1" dirty="0">
                <a:highlight>
                  <a:srgbClr val="FFFF00"/>
                </a:highlight>
              </a:rPr>
              <a:t> </a:t>
            </a:r>
            <a:r>
              <a:rPr lang="tr-TR" b="1" dirty="0" err="1">
                <a:highlight>
                  <a:srgbClr val="FFFF00"/>
                </a:highlight>
              </a:rPr>
              <a:t>delivery</a:t>
            </a:r>
            <a:r>
              <a:rPr lang="tr-TR" b="1" dirty="0">
                <a:highlight>
                  <a:srgbClr val="FFFF00"/>
                </a:highlight>
              </a:rPr>
              <a:t>!!!</a:t>
            </a:r>
            <a:r>
              <a:rPr lang="en-US" b="1" dirty="0">
                <a:highlight>
                  <a:srgbClr val="FFFF00"/>
                </a:highlight>
              </a:rPr>
              <a:t> )</a:t>
            </a:r>
          </a:p>
          <a:p>
            <a:pPr marL="0" indent="0" algn="just">
              <a:buNone/>
            </a:pPr>
            <a:endParaRPr lang="en-US" dirty="0"/>
          </a:p>
          <a:p>
            <a:pPr marL="0" indent="0" algn="just">
              <a:buNone/>
            </a:pPr>
            <a:endParaRPr lang="en-US" dirty="0"/>
          </a:p>
          <a:p>
            <a:pPr algn="just"/>
            <a:endParaRPr lang="en-US" dirty="0"/>
          </a:p>
        </p:txBody>
      </p:sp>
      <p:sp>
        <p:nvSpPr>
          <p:cNvPr id="2" name="Dikdörtgen 1"/>
          <p:cNvSpPr/>
          <p:nvPr/>
        </p:nvSpPr>
        <p:spPr>
          <a:xfrm>
            <a:off x="906950" y="358065"/>
            <a:ext cx="3553345" cy="646331"/>
          </a:xfrm>
          <a:prstGeom prst="rect">
            <a:avLst/>
          </a:prstGeom>
        </p:spPr>
        <p:txBody>
          <a:bodyPr wrap="none">
            <a:spAutoFit/>
          </a:bodyPr>
          <a:lstStyle/>
          <a:p>
            <a:r>
              <a:rPr lang="en-US" sz="3600" b="1" dirty="0"/>
              <a:t>Software Defects </a:t>
            </a:r>
            <a:endParaRPr lang="en-US" sz="3600" dirty="0"/>
          </a:p>
        </p:txBody>
      </p:sp>
      <p:sp>
        <p:nvSpPr>
          <p:cNvPr id="4" name="Slide Number Placeholder 3"/>
          <p:cNvSpPr>
            <a:spLocks noGrp="1"/>
          </p:cNvSpPr>
          <p:nvPr>
            <p:ph type="sldNum" sz="quarter" idx="12"/>
          </p:nvPr>
        </p:nvSpPr>
        <p:spPr/>
        <p:txBody>
          <a:bodyPr/>
          <a:lstStyle/>
          <a:p>
            <a:fld id="{A0BD90FC-DE19-415E-AF01-E66FC18132A4}" type="slidenum">
              <a:rPr lang="en-US" smtClean="0"/>
              <a:t>47</a:t>
            </a:fld>
            <a:endParaRPr lang="en-US"/>
          </a:p>
        </p:txBody>
      </p:sp>
    </p:spTree>
    <p:extLst>
      <p:ext uri="{BB962C8B-B14F-4D97-AF65-F5344CB8AC3E}">
        <p14:creationId xmlns:p14="http://schemas.microsoft.com/office/powerpoint/2010/main" val="3850607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IBM’s Defect Amplification Model (1981)</a:t>
            </a:r>
          </a:p>
        </p:txBody>
      </p:sp>
      <p:graphicFrame>
        <p:nvGraphicFramePr>
          <p:cNvPr id="6" name="İçerik Yer Tutucusu 5"/>
          <p:cNvGraphicFramePr>
            <a:graphicFrameLocks noGrp="1" noChangeAspect="1"/>
          </p:cNvGraphicFramePr>
          <p:nvPr>
            <p:ph idx="1"/>
            <p:extLst>
              <p:ext uri="{D42A27DB-BD31-4B8C-83A1-F6EECF244321}">
                <p14:modId xmlns:p14="http://schemas.microsoft.com/office/powerpoint/2010/main" val="737966761"/>
              </p:ext>
            </p:extLst>
          </p:nvPr>
        </p:nvGraphicFramePr>
        <p:xfrm>
          <a:off x="688911" y="2685112"/>
          <a:ext cx="10515600" cy="1350962"/>
        </p:xfrm>
        <a:graphic>
          <a:graphicData uri="http://schemas.openxmlformats.org/presentationml/2006/ole">
            <mc:AlternateContent xmlns:mc="http://schemas.openxmlformats.org/markup-compatibility/2006">
              <mc:Choice xmlns:v="urn:schemas-microsoft-com:vml" Requires="v">
                <p:oleObj spid="_x0000_s4244" name="Visio" r:id="rId3" imgW="7774745" imgH="999114" progId="Visio.Drawing.15">
                  <p:embed/>
                </p:oleObj>
              </mc:Choice>
              <mc:Fallback>
                <p:oleObj name="Visio" r:id="rId3" imgW="7774745" imgH="999114" progId="Visio.Drawing.15">
                  <p:embed/>
                  <p:pic>
                    <p:nvPicPr>
                      <p:cNvPr id="0" name=""/>
                      <p:cNvPicPr/>
                      <p:nvPr/>
                    </p:nvPicPr>
                    <p:blipFill>
                      <a:blip r:embed="rId4"/>
                      <a:stretch>
                        <a:fillRect/>
                      </a:stretch>
                    </p:blipFill>
                    <p:spPr>
                      <a:xfrm>
                        <a:off x="688911" y="2685112"/>
                        <a:ext cx="10515600" cy="1350962"/>
                      </a:xfrm>
                      <a:prstGeom prst="rect">
                        <a:avLst/>
                      </a:prstGeom>
                    </p:spPr>
                  </p:pic>
                </p:oleObj>
              </mc:Fallback>
            </mc:AlternateContent>
          </a:graphicData>
        </a:graphic>
      </p:graphicFrame>
      <p:sp>
        <p:nvSpPr>
          <p:cNvPr id="7" name="Metin kutusu 6"/>
          <p:cNvSpPr txBox="1"/>
          <p:nvPr/>
        </p:nvSpPr>
        <p:spPr>
          <a:xfrm>
            <a:off x="838200" y="4500068"/>
            <a:ext cx="10515600" cy="461665"/>
          </a:xfrm>
          <a:prstGeom prst="rect">
            <a:avLst/>
          </a:prstGeom>
          <a:noFill/>
        </p:spPr>
        <p:txBody>
          <a:bodyPr wrap="square" rtlCol="0">
            <a:spAutoFit/>
          </a:bodyPr>
          <a:lstStyle/>
          <a:p>
            <a:pPr algn="ctr"/>
            <a:r>
              <a:rPr lang="en-US" sz="2400" dirty="0"/>
              <a:t>Sometimes errors coming from previous steps may be amplified by the current step</a:t>
            </a:r>
          </a:p>
        </p:txBody>
      </p:sp>
      <p:sp>
        <p:nvSpPr>
          <p:cNvPr id="3" name="Metin kutusu 2"/>
          <p:cNvSpPr txBox="1"/>
          <p:nvPr/>
        </p:nvSpPr>
        <p:spPr>
          <a:xfrm>
            <a:off x="4410270" y="1962121"/>
            <a:ext cx="3893975" cy="400110"/>
          </a:xfrm>
          <a:prstGeom prst="rect">
            <a:avLst/>
          </a:prstGeom>
          <a:noFill/>
        </p:spPr>
        <p:txBody>
          <a:bodyPr wrap="square" rtlCol="0">
            <a:spAutoFit/>
          </a:bodyPr>
          <a:lstStyle/>
          <a:p>
            <a:pPr algn="ctr"/>
            <a:r>
              <a:rPr lang="tr-TR" sz="2000" i="1" dirty="0">
                <a:solidFill>
                  <a:srgbClr val="FF0000"/>
                </a:solidFill>
              </a:rPr>
              <a:t>Software Development Step-i</a:t>
            </a:r>
            <a:endParaRPr lang="en-US" sz="2000" i="1" dirty="0">
              <a:solidFill>
                <a:srgbClr val="FF0000"/>
              </a:solidFill>
            </a:endParaRPr>
          </a:p>
        </p:txBody>
      </p:sp>
      <p:sp>
        <p:nvSpPr>
          <p:cNvPr id="8" name="Metin kutusu 7"/>
          <p:cNvSpPr txBox="1"/>
          <p:nvPr/>
        </p:nvSpPr>
        <p:spPr>
          <a:xfrm>
            <a:off x="3918855" y="2385211"/>
            <a:ext cx="2114940" cy="369332"/>
          </a:xfrm>
          <a:prstGeom prst="rect">
            <a:avLst/>
          </a:prstGeom>
          <a:noFill/>
        </p:spPr>
        <p:txBody>
          <a:bodyPr wrap="square" rtlCol="0">
            <a:spAutoFit/>
          </a:bodyPr>
          <a:lstStyle/>
          <a:p>
            <a:pPr algn="ctr"/>
            <a:r>
              <a:rPr lang="tr-TR" i="1" dirty="0" err="1"/>
              <a:t>Defects</a:t>
            </a:r>
            <a:endParaRPr lang="en-US" i="1" dirty="0"/>
          </a:p>
        </p:txBody>
      </p:sp>
      <p:sp>
        <p:nvSpPr>
          <p:cNvPr id="9" name="Metin kutusu 8"/>
          <p:cNvSpPr txBox="1"/>
          <p:nvPr/>
        </p:nvSpPr>
        <p:spPr>
          <a:xfrm>
            <a:off x="7088154" y="2368654"/>
            <a:ext cx="2114940" cy="369332"/>
          </a:xfrm>
          <a:prstGeom prst="rect">
            <a:avLst/>
          </a:prstGeom>
          <a:noFill/>
        </p:spPr>
        <p:txBody>
          <a:bodyPr wrap="square" rtlCol="0">
            <a:spAutoFit/>
          </a:bodyPr>
          <a:lstStyle/>
          <a:p>
            <a:pPr algn="ctr"/>
            <a:r>
              <a:rPr lang="tr-TR" i="1" dirty="0" err="1"/>
              <a:t>Detection</a:t>
            </a:r>
            <a:endParaRPr lang="en-US" i="1" dirty="0"/>
          </a:p>
        </p:txBody>
      </p:sp>
      <p:sp>
        <p:nvSpPr>
          <p:cNvPr id="4" name="Slide Number Placeholder 3"/>
          <p:cNvSpPr>
            <a:spLocks noGrp="1"/>
          </p:cNvSpPr>
          <p:nvPr>
            <p:ph type="sldNum" sz="quarter" idx="12"/>
          </p:nvPr>
        </p:nvSpPr>
        <p:spPr/>
        <p:txBody>
          <a:bodyPr/>
          <a:lstStyle/>
          <a:p>
            <a:fld id="{A0BD90FC-DE19-415E-AF01-E66FC18132A4}" type="slidenum">
              <a:rPr lang="en-US" smtClean="0"/>
              <a:t>48</a:t>
            </a:fld>
            <a:endParaRPr lang="en-US"/>
          </a:p>
        </p:txBody>
      </p:sp>
    </p:spTree>
    <p:extLst>
      <p:ext uri="{BB962C8B-B14F-4D97-AF65-F5344CB8AC3E}">
        <p14:creationId xmlns:p14="http://schemas.microsoft.com/office/powerpoint/2010/main" val="3286066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2762"/>
            <a:ext cx="10515600" cy="5784201"/>
          </a:xfrm>
        </p:spPr>
        <p:txBody>
          <a:bodyPr/>
          <a:lstStyle/>
          <a:p>
            <a:pPr marL="0" indent="0">
              <a:buNone/>
            </a:pPr>
            <a:r>
              <a:rPr lang="en-US" b="1" u="sng" dirty="0"/>
              <a:t>Example 1</a:t>
            </a:r>
            <a:r>
              <a:rPr lang="en-US" b="1" dirty="0"/>
              <a:t>:</a:t>
            </a:r>
            <a:r>
              <a:rPr lang="en-US" dirty="0"/>
              <a:t> (assume FTR’s)</a:t>
            </a:r>
          </a:p>
          <a:p>
            <a:pPr marL="0" indent="0">
              <a:buNone/>
            </a:pPr>
            <a:endParaRPr lang="en-US" b="1" u="sng" dirty="0"/>
          </a:p>
        </p:txBody>
      </p:sp>
      <p:graphicFrame>
        <p:nvGraphicFramePr>
          <p:cNvPr id="10" name="Nesne 9"/>
          <p:cNvGraphicFramePr>
            <a:graphicFrameLocks noChangeAspect="1"/>
          </p:cNvGraphicFramePr>
          <p:nvPr>
            <p:extLst>
              <p:ext uri="{D42A27DB-BD31-4B8C-83A1-F6EECF244321}">
                <p14:modId xmlns:p14="http://schemas.microsoft.com/office/powerpoint/2010/main" val="3063825881"/>
              </p:ext>
            </p:extLst>
          </p:nvPr>
        </p:nvGraphicFramePr>
        <p:xfrm>
          <a:off x="1801813" y="1792288"/>
          <a:ext cx="9958387" cy="3376612"/>
        </p:xfrm>
        <a:graphic>
          <a:graphicData uri="http://schemas.openxmlformats.org/presentationml/2006/ole">
            <mc:AlternateContent xmlns:mc="http://schemas.openxmlformats.org/markup-compatibility/2006">
              <mc:Choice xmlns:v="urn:schemas-microsoft-com:vml" Requires="v">
                <p:oleObj spid="_x0000_s5266" name="Visio" r:id="rId3" imgW="15353820" imgH="16228472" progId="Visio.Drawing.15">
                  <p:embed/>
                </p:oleObj>
              </mc:Choice>
              <mc:Fallback>
                <p:oleObj name="Visio" r:id="rId3" imgW="15353820" imgH="16228472" progId="Visio.Drawing.15">
                  <p:embed/>
                  <p:pic>
                    <p:nvPicPr>
                      <p:cNvPr id="0" name=""/>
                      <p:cNvPicPr/>
                      <p:nvPr/>
                    </p:nvPicPr>
                    <p:blipFill>
                      <a:blip r:embed="rId4"/>
                      <a:stretch>
                        <a:fillRect/>
                      </a:stretch>
                    </p:blipFill>
                    <p:spPr>
                      <a:xfrm>
                        <a:off x="1801813" y="1792288"/>
                        <a:ext cx="9958387" cy="337661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0BD90FC-DE19-415E-AF01-E66FC18132A4}" type="slidenum">
              <a:rPr lang="en-US" smtClean="0"/>
              <a:t>49</a:t>
            </a:fld>
            <a:endParaRPr lang="en-US"/>
          </a:p>
        </p:txBody>
      </p:sp>
    </p:spTree>
    <p:extLst>
      <p:ext uri="{BB962C8B-B14F-4D97-AF65-F5344CB8AC3E}">
        <p14:creationId xmlns:p14="http://schemas.microsoft.com/office/powerpoint/2010/main" val="1883260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5502936A-70C4-4A38-8742-ADCADB843872}" type="slidenum">
              <a:rPr lang="zh-TW" altLang="en-US">
                <a:solidFill>
                  <a:srgbClr val="000000"/>
                </a:solidFill>
                <a:latin typeface="Times New Roman" panose="02020603050405020304" pitchFamily="18" charset="0"/>
              </a:rPr>
              <a:pPr fontAlgn="base">
                <a:spcBef>
                  <a:spcPct val="0"/>
                </a:spcBef>
                <a:spcAft>
                  <a:spcPct val="0"/>
                </a:spcAft>
              </a:pPr>
              <a:t>5</a:t>
            </a:fld>
            <a:endParaRPr lang="en-US" altLang="zh-TW">
              <a:solidFill>
                <a:srgbClr val="000000"/>
              </a:solidFill>
              <a:latin typeface="Times New Roman" panose="02020603050405020304" pitchFamily="18" charset="0"/>
            </a:endParaRPr>
          </a:p>
        </p:txBody>
      </p:sp>
      <p:sp>
        <p:nvSpPr>
          <p:cNvPr id="219138" name="Rectangle 2"/>
          <p:cNvSpPr>
            <a:spLocks noGrp="1" noChangeArrowheads="1"/>
          </p:cNvSpPr>
          <p:nvPr>
            <p:ph type="title"/>
          </p:nvPr>
        </p:nvSpPr>
        <p:spPr/>
        <p:txBody>
          <a:bodyPr/>
          <a:lstStyle/>
          <a:p>
            <a:r>
              <a:rPr lang="en-US" altLang="zh-TW" dirty="0">
                <a:ea typeface="新細明體" pitchFamily="18" charset="-120"/>
              </a:rPr>
              <a:t>Quality Assurance</a:t>
            </a:r>
          </a:p>
        </p:txBody>
      </p:sp>
      <p:sp>
        <p:nvSpPr>
          <p:cNvPr id="219139" name="Rectangle 3"/>
          <p:cNvSpPr>
            <a:spLocks noGrp="1" noChangeArrowheads="1"/>
          </p:cNvSpPr>
          <p:nvPr>
            <p:ph type="body" idx="1"/>
          </p:nvPr>
        </p:nvSpPr>
        <p:spPr>
          <a:xfrm>
            <a:off x="674913" y="1248748"/>
            <a:ext cx="10621347" cy="4791075"/>
          </a:xfrm>
        </p:spPr>
        <p:txBody>
          <a:bodyPr/>
          <a:lstStyle/>
          <a:p>
            <a:pPr algn="just">
              <a:lnSpc>
                <a:spcPct val="90000"/>
              </a:lnSpc>
            </a:pPr>
            <a:r>
              <a:rPr lang="en-US" altLang="zh-TW" dirty="0">
                <a:ea typeface="新細明體" pitchFamily="18" charset="-120"/>
              </a:rPr>
              <a:t>Quality assurance </a:t>
            </a:r>
            <a:r>
              <a:rPr lang="tr-TR" altLang="zh-TW" dirty="0" err="1">
                <a:ea typeface="新細明體" pitchFamily="18" charset="-120"/>
              </a:rPr>
              <a:t>process</a:t>
            </a:r>
            <a:r>
              <a:rPr lang="tr-TR" altLang="zh-TW" dirty="0">
                <a:ea typeface="新細明體" pitchFamily="18" charset="-120"/>
              </a:rPr>
              <a:t> </a:t>
            </a:r>
            <a:r>
              <a:rPr lang="en-US" altLang="zh-TW" i="1" dirty="0">
                <a:solidFill>
                  <a:srgbClr val="FF0000"/>
                </a:solidFill>
                <a:ea typeface="新細明體" pitchFamily="18" charset="-120"/>
              </a:rPr>
              <a:t>includes all the activities related to satisfying the relevant quality standards</a:t>
            </a:r>
            <a:r>
              <a:rPr lang="en-US" altLang="zh-TW" dirty="0">
                <a:ea typeface="新細明體" pitchFamily="18" charset="-120"/>
              </a:rPr>
              <a:t> for a project</a:t>
            </a:r>
          </a:p>
          <a:p>
            <a:pPr algn="just">
              <a:lnSpc>
                <a:spcPct val="90000"/>
              </a:lnSpc>
            </a:pPr>
            <a:r>
              <a:rPr lang="en-US" altLang="zh-TW" i="1" dirty="0">
                <a:solidFill>
                  <a:srgbClr val="FF0000"/>
                </a:solidFill>
                <a:ea typeface="新細明體" pitchFamily="18" charset="-120"/>
              </a:rPr>
              <a:t>Another goal </a:t>
            </a:r>
            <a:r>
              <a:rPr lang="en-US" altLang="zh-TW" dirty="0">
                <a:ea typeface="新細明體" pitchFamily="18" charset="-120"/>
              </a:rPr>
              <a:t>of quality assurance </a:t>
            </a:r>
            <a:r>
              <a:rPr lang="en-US" altLang="zh-TW" i="1" dirty="0">
                <a:solidFill>
                  <a:srgbClr val="FF0000"/>
                </a:solidFill>
                <a:ea typeface="新細明體" pitchFamily="18" charset="-120"/>
              </a:rPr>
              <a:t>is continuous quality improvement</a:t>
            </a:r>
          </a:p>
          <a:p>
            <a:pPr algn="just">
              <a:lnSpc>
                <a:spcPct val="90000"/>
              </a:lnSpc>
            </a:pPr>
            <a:r>
              <a:rPr lang="en-US" altLang="zh-TW" dirty="0">
                <a:ea typeface="新細明體" pitchFamily="18" charset="-120"/>
              </a:rPr>
              <a:t>Benchmarking </a:t>
            </a:r>
            <a:r>
              <a:rPr lang="en-US" altLang="zh-TW" i="1" dirty="0">
                <a:solidFill>
                  <a:srgbClr val="FF0000"/>
                </a:solidFill>
                <a:ea typeface="新細明體" pitchFamily="18" charset="-120"/>
              </a:rPr>
              <a:t>can be used to generate ideas </a:t>
            </a:r>
            <a:r>
              <a:rPr lang="en-US" altLang="zh-TW" dirty="0">
                <a:ea typeface="新細明體" pitchFamily="18" charset="-120"/>
              </a:rPr>
              <a:t>for quality improvements</a:t>
            </a:r>
          </a:p>
          <a:p>
            <a:pPr algn="just">
              <a:lnSpc>
                <a:spcPct val="90000"/>
              </a:lnSpc>
            </a:pPr>
            <a:r>
              <a:rPr lang="en-US" altLang="zh-TW" dirty="0">
                <a:ea typeface="新細明體" pitchFamily="18" charset="-120"/>
              </a:rPr>
              <a:t>Quality audits</a:t>
            </a:r>
            <a:r>
              <a:rPr lang="tr-TR" altLang="zh-TW" dirty="0">
                <a:ea typeface="新細明體" pitchFamily="18" charset="-120"/>
              </a:rPr>
              <a:t> (</a:t>
            </a:r>
            <a:r>
              <a:rPr lang="tr-TR" altLang="zh-TW" dirty="0" err="1">
                <a:ea typeface="新細明體" pitchFamily="18" charset="-120"/>
              </a:rPr>
              <a:t>checks</a:t>
            </a:r>
            <a:r>
              <a:rPr lang="tr-TR" altLang="zh-TW" dirty="0">
                <a:ea typeface="新細明體" pitchFamily="18" charset="-120"/>
              </a:rPr>
              <a:t>)</a:t>
            </a:r>
            <a:r>
              <a:rPr lang="en-US" altLang="zh-TW" dirty="0">
                <a:ea typeface="新細明體" pitchFamily="18" charset="-120"/>
              </a:rPr>
              <a:t> help to </a:t>
            </a:r>
            <a:r>
              <a:rPr lang="en-US" altLang="zh-TW" i="1" dirty="0">
                <a:solidFill>
                  <a:srgbClr val="FF0000"/>
                </a:solidFill>
                <a:ea typeface="新細明體" pitchFamily="18" charset="-120"/>
              </a:rPr>
              <a:t>identify lessons learned that can improve performance</a:t>
            </a:r>
            <a:r>
              <a:rPr lang="en-US" altLang="zh-TW" dirty="0">
                <a:ea typeface="新細明體" pitchFamily="18" charset="-120"/>
              </a:rPr>
              <a:t> on current or future projects</a:t>
            </a:r>
          </a:p>
          <a:p>
            <a:pPr algn="just">
              <a:lnSpc>
                <a:spcPct val="90000"/>
              </a:lnSpc>
            </a:pPr>
            <a:endParaRPr lang="en-US" altLang="zh-TW" dirty="0">
              <a:ea typeface="新細明體" pitchFamily="18" charset="-120"/>
            </a:endParaRPr>
          </a:p>
        </p:txBody>
      </p:sp>
    </p:spTree>
    <p:extLst>
      <p:ext uri="{BB962C8B-B14F-4D97-AF65-F5344CB8AC3E}">
        <p14:creationId xmlns:p14="http://schemas.microsoft.com/office/powerpoint/2010/main" val="398363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Example 1</a:t>
            </a:r>
            <a:r>
              <a:rPr lang="en-US" b="1" dirty="0"/>
              <a:t>:</a:t>
            </a:r>
            <a:r>
              <a:rPr lang="en-US" dirty="0"/>
              <a:t> (assume FTR</a:t>
            </a:r>
            <a:r>
              <a:rPr lang="tr-TR" dirty="0"/>
              <a:t>-</a:t>
            </a:r>
            <a:r>
              <a:rPr lang="en-US" dirty="0"/>
              <a:t>Formal Technical Reviews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 y="1939031"/>
            <a:ext cx="12192000" cy="4685993"/>
          </a:xfrm>
          <a:prstGeom prst="rect">
            <a:avLst/>
          </a:prstGeom>
        </p:spPr>
      </p:pic>
      <p:sp>
        <p:nvSpPr>
          <p:cNvPr id="5" name="Metin kutusu 4"/>
          <p:cNvSpPr txBox="1"/>
          <p:nvPr/>
        </p:nvSpPr>
        <p:spPr>
          <a:xfrm>
            <a:off x="-7256" y="3077028"/>
            <a:ext cx="1299024" cy="369332"/>
          </a:xfrm>
          <a:prstGeom prst="rect">
            <a:avLst/>
          </a:prstGeom>
          <a:noFill/>
        </p:spPr>
        <p:txBody>
          <a:bodyPr wrap="square" rtlCol="0">
            <a:spAutoFit/>
          </a:bodyPr>
          <a:lstStyle/>
          <a:p>
            <a:r>
              <a:rPr lang="tr-TR" dirty="0" err="1"/>
              <a:t>Passed</a:t>
            </a:r>
            <a:r>
              <a:rPr lang="tr-TR" dirty="0"/>
              <a:t> </a:t>
            </a:r>
            <a:r>
              <a:rPr lang="tr-TR" dirty="0" err="1"/>
              <a:t>err</a:t>
            </a:r>
            <a:endParaRPr lang="en-US" dirty="0"/>
          </a:p>
        </p:txBody>
      </p:sp>
      <p:sp>
        <p:nvSpPr>
          <p:cNvPr id="6" name="Metin kutusu 5"/>
          <p:cNvSpPr txBox="1"/>
          <p:nvPr/>
        </p:nvSpPr>
        <p:spPr>
          <a:xfrm>
            <a:off x="7258" y="3337812"/>
            <a:ext cx="1103086" cy="369332"/>
          </a:xfrm>
          <a:prstGeom prst="rect">
            <a:avLst/>
          </a:prstGeom>
          <a:noFill/>
        </p:spPr>
        <p:txBody>
          <a:bodyPr wrap="square" rtlCol="0">
            <a:spAutoFit/>
          </a:bodyPr>
          <a:lstStyle/>
          <a:p>
            <a:r>
              <a:rPr lang="tr-TR" dirty="0" err="1"/>
              <a:t>Amplified</a:t>
            </a:r>
            <a:endParaRPr lang="en-US" dirty="0"/>
          </a:p>
        </p:txBody>
      </p:sp>
      <p:sp>
        <p:nvSpPr>
          <p:cNvPr id="7" name="Metin kutusu 6"/>
          <p:cNvSpPr txBox="1"/>
          <p:nvPr/>
        </p:nvSpPr>
        <p:spPr>
          <a:xfrm>
            <a:off x="39914" y="3587791"/>
            <a:ext cx="1103086" cy="369332"/>
          </a:xfrm>
          <a:prstGeom prst="rect">
            <a:avLst/>
          </a:prstGeom>
          <a:noFill/>
        </p:spPr>
        <p:txBody>
          <a:bodyPr wrap="square" rtlCol="0">
            <a:spAutoFit/>
          </a:bodyPr>
          <a:lstStyle/>
          <a:p>
            <a:r>
              <a:rPr lang="tr-TR" dirty="0"/>
              <a:t>New </a:t>
            </a:r>
            <a:r>
              <a:rPr lang="tr-TR" dirty="0" err="1"/>
              <a:t>err</a:t>
            </a:r>
            <a:endParaRPr lang="en-US" dirty="0"/>
          </a:p>
        </p:txBody>
      </p:sp>
      <p:sp>
        <p:nvSpPr>
          <p:cNvPr id="3" name="Slide Number Placeholder 2"/>
          <p:cNvSpPr>
            <a:spLocks noGrp="1"/>
          </p:cNvSpPr>
          <p:nvPr>
            <p:ph type="sldNum" sz="quarter" idx="12"/>
          </p:nvPr>
        </p:nvSpPr>
        <p:spPr/>
        <p:txBody>
          <a:bodyPr/>
          <a:lstStyle/>
          <a:p>
            <a:fld id="{A0BD90FC-DE19-415E-AF01-E66FC18132A4}" type="slidenum">
              <a:rPr lang="en-US" smtClean="0"/>
              <a:t>50</a:t>
            </a:fld>
            <a:endParaRPr lang="en-US"/>
          </a:p>
        </p:txBody>
      </p:sp>
    </p:spTree>
    <p:extLst>
      <p:ext uri="{BB962C8B-B14F-4D97-AF65-F5344CB8AC3E}">
        <p14:creationId xmlns:p14="http://schemas.microsoft.com/office/powerpoint/2010/main" val="2766121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5036"/>
            <a:ext cx="10515600" cy="5771927"/>
          </a:xfrm>
        </p:spPr>
        <p:txBody>
          <a:bodyPr/>
          <a:lstStyle/>
          <a:p>
            <a:pPr marL="0" indent="0">
              <a:buNone/>
            </a:pPr>
            <a:r>
              <a:rPr lang="en-US" b="1" u="sng" dirty="0"/>
              <a:t>Example </a:t>
            </a:r>
            <a:r>
              <a:rPr lang="tr-TR" b="1" u="sng" dirty="0"/>
              <a:t>2</a:t>
            </a:r>
            <a:r>
              <a:rPr lang="en-US" b="1" dirty="0"/>
              <a:t>:</a:t>
            </a:r>
            <a:r>
              <a:rPr lang="en-US" dirty="0"/>
              <a:t> (assume</a:t>
            </a:r>
            <a:r>
              <a:rPr lang="tr-TR" dirty="0"/>
              <a:t> </a:t>
            </a:r>
            <a:r>
              <a:rPr lang="tr-TR" u="sng" dirty="0">
                <a:solidFill>
                  <a:srgbClr val="FF0000"/>
                </a:solidFill>
              </a:rPr>
              <a:t>NO</a:t>
            </a:r>
            <a:r>
              <a:rPr lang="en-US" dirty="0"/>
              <a:t> FTR’s)</a:t>
            </a:r>
            <a:endParaRPr lang="tr-TR" dirty="0"/>
          </a:p>
          <a:p>
            <a:pPr marL="0" indent="0">
              <a:buNone/>
            </a:pPr>
            <a:endParaRPr lang="en-US" dirty="0"/>
          </a:p>
        </p:txBody>
      </p:sp>
      <p:sp>
        <p:nvSpPr>
          <p:cNvPr id="5" name="Metin kutusu 4"/>
          <p:cNvSpPr txBox="1"/>
          <p:nvPr/>
        </p:nvSpPr>
        <p:spPr>
          <a:xfrm>
            <a:off x="2505906" y="5530632"/>
            <a:ext cx="7180187" cy="923330"/>
          </a:xfrm>
          <a:prstGeom prst="rect">
            <a:avLst/>
          </a:prstGeom>
          <a:noFill/>
        </p:spPr>
        <p:txBody>
          <a:bodyPr wrap="square" rtlCol="0">
            <a:spAutoFit/>
          </a:bodyPr>
          <a:lstStyle/>
          <a:p>
            <a:pPr algn="ctr"/>
            <a:r>
              <a:rPr lang="en-US" dirty="0"/>
              <a:t>*** See Table 8.1 on P.191 for a comparison of development costs of </a:t>
            </a:r>
            <a:r>
              <a:rPr lang="tr-TR" dirty="0" err="1"/>
              <a:t>Example</a:t>
            </a:r>
            <a:r>
              <a:rPr lang="tr-TR" dirty="0"/>
              <a:t> </a:t>
            </a:r>
            <a:r>
              <a:rPr lang="en-US" dirty="0"/>
              <a:t>1-2.</a:t>
            </a:r>
          </a:p>
          <a:p>
            <a:pPr algn="ctr"/>
            <a:r>
              <a:rPr lang="en-US" dirty="0"/>
              <a:t>* Don’t forget that FTR’s also have some cost for the Project.</a:t>
            </a:r>
          </a:p>
        </p:txBody>
      </p:sp>
      <p:graphicFrame>
        <p:nvGraphicFramePr>
          <p:cNvPr id="6" name="Nesne 5"/>
          <p:cNvGraphicFramePr>
            <a:graphicFrameLocks noChangeAspect="1"/>
          </p:cNvGraphicFramePr>
          <p:nvPr>
            <p:extLst>
              <p:ext uri="{D42A27DB-BD31-4B8C-83A1-F6EECF244321}">
                <p14:modId xmlns:p14="http://schemas.microsoft.com/office/powerpoint/2010/main" val="1776563010"/>
              </p:ext>
            </p:extLst>
          </p:nvPr>
        </p:nvGraphicFramePr>
        <p:xfrm>
          <a:off x="2022628" y="1095060"/>
          <a:ext cx="8796337" cy="12457218"/>
        </p:xfrm>
        <a:graphic>
          <a:graphicData uri="http://schemas.openxmlformats.org/presentationml/2006/ole">
            <mc:AlternateContent xmlns:mc="http://schemas.openxmlformats.org/markup-compatibility/2006">
              <mc:Choice xmlns:v="urn:schemas-microsoft-com:vml" Requires="v">
                <p:oleObj spid="_x0000_s6289" name="Visio" r:id="rId3" imgW="9647027" imgH="13663213" progId="Visio.Drawing.15">
                  <p:embed/>
                </p:oleObj>
              </mc:Choice>
              <mc:Fallback>
                <p:oleObj name="Visio" r:id="rId3" imgW="9647027" imgH="13663213" progId="Visio.Drawing.15">
                  <p:embed/>
                  <p:pic>
                    <p:nvPicPr>
                      <p:cNvPr id="2" name="Nesne 1"/>
                      <p:cNvPicPr/>
                      <p:nvPr/>
                    </p:nvPicPr>
                    <p:blipFill>
                      <a:blip r:embed="rId4"/>
                      <a:stretch>
                        <a:fillRect/>
                      </a:stretch>
                    </p:blipFill>
                    <p:spPr>
                      <a:xfrm>
                        <a:off x="2022628" y="1095060"/>
                        <a:ext cx="8796337" cy="1245721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0BD90FC-DE19-415E-AF01-E66FC18132A4}" type="slidenum">
              <a:rPr lang="en-US" smtClean="0"/>
              <a:t>51</a:t>
            </a:fld>
            <a:endParaRPr lang="en-US"/>
          </a:p>
        </p:txBody>
      </p:sp>
    </p:spTree>
    <p:extLst>
      <p:ext uri="{BB962C8B-B14F-4D97-AF65-F5344CB8AC3E}">
        <p14:creationId xmlns:p14="http://schemas.microsoft.com/office/powerpoint/2010/main" val="117953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Formal Technical Reviews</a:t>
            </a:r>
          </a:p>
        </p:txBody>
      </p:sp>
      <p:sp>
        <p:nvSpPr>
          <p:cNvPr id="3" name="İçerik Yer Tutucusu 2"/>
          <p:cNvSpPr>
            <a:spLocks noGrp="1"/>
          </p:cNvSpPr>
          <p:nvPr>
            <p:ph idx="1"/>
          </p:nvPr>
        </p:nvSpPr>
        <p:spPr/>
        <p:txBody>
          <a:bodyPr/>
          <a:lstStyle/>
          <a:p>
            <a:pPr marL="0" indent="0" algn="just">
              <a:buNone/>
            </a:pPr>
            <a:r>
              <a:rPr lang="en-US" b="1" dirty="0"/>
              <a:t>Objectives:</a:t>
            </a:r>
          </a:p>
          <a:p>
            <a:pPr marL="1371600" lvl="2" indent="-457200" algn="just">
              <a:buFont typeface="+mj-lt"/>
              <a:buAutoNum type="arabicPeriod"/>
            </a:pPr>
            <a:r>
              <a:rPr lang="en-US" b="1" dirty="0"/>
              <a:t>Discover software errors.</a:t>
            </a:r>
          </a:p>
          <a:p>
            <a:pPr marL="1371600" lvl="2" indent="-457200" algn="just">
              <a:buFont typeface="+mj-lt"/>
              <a:buAutoNum type="arabicPeriod"/>
            </a:pPr>
            <a:r>
              <a:rPr lang="en-US" b="1" dirty="0"/>
              <a:t>Verify </a:t>
            </a:r>
            <a:r>
              <a:rPr lang="en-US" b="1" dirty="0" err="1"/>
              <a:t>tha</a:t>
            </a:r>
            <a:r>
              <a:rPr lang="tr-TR" b="1" dirty="0"/>
              <a:t>t</a:t>
            </a:r>
            <a:r>
              <a:rPr lang="en-US" b="1" dirty="0"/>
              <a:t> software being reviewed meets the requirements.</a:t>
            </a:r>
          </a:p>
          <a:p>
            <a:pPr marL="1371600" lvl="2" indent="-457200" algn="just">
              <a:buFont typeface="+mj-lt"/>
              <a:buAutoNum type="arabicPeriod"/>
            </a:pPr>
            <a:r>
              <a:rPr lang="en-US" b="1" dirty="0"/>
              <a:t>Ensure that software is represented according to predefined standards.</a:t>
            </a:r>
          </a:p>
          <a:p>
            <a:pPr marL="1371600" lvl="2" indent="-457200" algn="just">
              <a:buFont typeface="+mj-lt"/>
              <a:buAutoNum type="arabicPeriod"/>
            </a:pPr>
            <a:r>
              <a:rPr lang="en-US" b="1" dirty="0"/>
              <a:t>Help </a:t>
            </a:r>
            <a:r>
              <a:rPr lang="tr-TR" b="1" dirty="0"/>
              <a:t>p</a:t>
            </a:r>
            <a:r>
              <a:rPr lang="en-US" b="1" dirty="0" err="1"/>
              <a:t>roject</a:t>
            </a:r>
            <a:r>
              <a:rPr lang="en-US" b="1" dirty="0"/>
              <a:t> management.</a:t>
            </a:r>
            <a:endParaRPr lang="tr-TR" b="1" dirty="0"/>
          </a:p>
          <a:p>
            <a:pPr marL="914400" lvl="2" indent="0" algn="just">
              <a:buNone/>
            </a:pPr>
            <a:endParaRPr lang="en-US" b="1" dirty="0"/>
          </a:p>
          <a:p>
            <a:pPr marL="0" indent="0" algn="just">
              <a:buNone/>
            </a:pPr>
            <a:r>
              <a:rPr lang="en-US" b="1" dirty="0"/>
              <a:t>Every Review Meeting Should Satisfy The Following Criteria:</a:t>
            </a:r>
          </a:p>
          <a:p>
            <a:pPr marL="1371600" lvl="2" indent="-457200" algn="just">
              <a:buFont typeface="+mj-lt"/>
              <a:buAutoNum type="alphaLcParenR"/>
            </a:pPr>
            <a:r>
              <a:rPr lang="en-US" dirty="0"/>
              <a:t>3- 5 people in the meeting.</a:t>
            </a:r>
          </a:p>
          <a:p>
            <a:pPr marL="1371600" lvl="2" indent="-457200" algn="just">
              <a:buFont typeface="+mj-lt"/>
              <a:buAutoNum type="alphaLcParenR"/>
            </a:pPr>
            <a:r>
              <a:rPr lang="tr-TR" dirty="0"/>
              <a:t>P</a:t>
            </a:r>
            <a:r>
              <a:rPr lang="en-US" dirty="0"/>
              <a:t>reparation for the meeting should not require more than 2 hours of work for each person.</a:t>
            </a:r>
          </a:p>
          <a:p>
            <a:pPr marL="1371600" lvl="2" indent="-457200" algn="just">
              <a:buFont typeface="+mj-lt"/>
              <a:buAutoNum type="alphaLcParenR"/>
            </a:pPr>
            <a:r>
              <a:rPr lang="tr-TR" dirty="0" err="1"/>
              <a:t>Duration</a:t>
            </a:r>
            <a:r>
              <a:rPr lang="tr-TR" dirty="0"/>
              <a:t> of </a:t>
            </a:r>
            <a:r>
              <a:rPr lang="tr-TR" dirty="0" err="1"/>
              <a:t>the</a:t>
            </a:r>
            <a:r>
              <a:rPr lang="en-US" dirty="0"/>
              <a:t> meeting should </a:t>
            </a:r>
            <a:r>
              <a:rPr lang="tr-TR" dirty="0"/>
              <a:t>be at </a:t>
            </a:r>
            <a:r>
              <a:rPr lang="tr-TR" dirty="0" err="1"/>
              <a:t>most</a:t>
            </a:r>
            <a:r>
              <a:rPr lang="en-US" dirty="0"/>
              <a:t> 2 hours. </a:t>
            </a:r>
            <a:endParaRPr lang="tr-TR" dirty="0"/>
          </a:p>
          <a:p>
            <a:pPr marL="1371600" lvl="2" indent="-457200" algn="just">
              <a:buFont typeface="+mj-lt"/>
              <a:buAutoNum type="alphaLcParenR"/>
            </a:pPr>
            <a:r>
              <a:rPr lang="en-US" dirty="0"/>
              <a:t>So, an FTR focuses an a </a:t>
            </a:r>
            <a:r>
              <a:rPr lang="en-US" u="sng" dirty="0"/>
              <a:t>specific</a:t>
            </a:r>
            <a:r>
              <a:rPr lang="en-US" dirty="0"/>
              <a:t> and </a:t>
            </a:r>
            <a:r>
              <a:rPr lang="en-US" u="sng" dirty="0"/>
              <a:t>small</a:t>
            </a:r>
            <a:r>
              <a:rPr lang="en-US" dirty="0"/>
              <a:t> </a:t>
            </a:r>
            <a:r>
              <a:rPr lang="en-US" u="sng" dirty="0"/>
              <a:t>part</a:t>
            </a:r>
            <a:r>
              <a:rPr lang="en-US" dirty="0"/>
              <a:t> of the software. (a module) </a:t>
            </a:r>
          </a:p>
        </p:txBody>
      </p:sp>
      <p:sp>
        <p:nvSpPr>
          <p:cNvPr id="4" name="Slide Number Placeholder 3"/>
          <p:cNvSpPr>
            <a:spLocks noGrp="1"/>
          </p:cNvSpPr>
          <p:nvPr>
            <p:ph type="sldNum" sz="quarter" idx="12"/>
          </p:nvPr>
        </p:nvSpPr>
        <p:spPr/>
        <p:txBody>
          <a:bodyPr/>
          <a:lstStyle/>
          <a:p>
            <a:fld id="{A0BD90FC-DE19-415E-AF01-E66FC18132A4}" type="slidenum">
              <a:rPr lang="en-US" smtClean="0"/>
              <a:t>52</a:t>
            </a:fld>
            <a:endParaRPr lang="en-US"/>
          </a:p>
        </p:txBody>
      </p:sp>
    </p:spTree>
    <p:extLst>
      <p:ext uri="{BB962C8B-B14F-4D97-AF65-F5344CB8AC3E}">
        <p14:creationId xmlns:p14="http://schemas.microsoft.com/office/powerpoint/2010/main" val="4091845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4894" y="1657641"/>
            <a:ext cx="10515600" cy="5200359"/>
          </a:xfrm>
        </p:spPr>
        <p:txBody>
          <a:bodyPr>
            <a:normAutofit/>
          </a:bodyPr>
          <a:lstStyle/>
          <a:p>
            <a:pPr marL="0" indent="0" algn="just">
              <a:buNone/>
            </a:pPr>
            <a:r>
              <a:rPr lang="en-US" b="1" dirty="0">
                <a:solidFill>
                  <a:srgbClr val="FF0000"/>
                </a:solidFill>
              </a:rPr>
              <a:t>Producer</a:t>
            </a:r>
            <a:r>
              <a:rPr lang="en-US" dirty="0"/>
              <a:t>—</a:t>
            </a:r>
            <a:r>
              <a:rPr lang="en-US" b="1" dirty="0"/>
              <a:t>The team member who finished a work product: </a:t>
            </a:r>
            <a:endParaRPr lang="tr-TR" b="1" dirty="0"/>
          </a:p>
          <a:p>
            <a:pPr lvl="1" algn="just"/>
            <a:r>
              <a:rPr lang="en-US" dirty="0"/>
              <a:t>informs the project leader that the work product is complete and that a review is required</a:t>
            </a:r>
            <a:endParaRPr lang="tr-TR" dirty="0"/>
          </a:p>
          <a:p>
            <a:pPr algn="just"/>
            <a:r>
              <a:rPr lang="en-US" b="1" dirty="0">
                <a:solidFill>
                  <a:srgbClr val="FF0000"/>
                </a:solidFill>
              </a:rPr>
              <a:t>Review leader</a:t>
            </a:r>
            <a:r>
              <a:rPr lang="en-US" dirty="0"/>
              <a:t>—evaluates the product for readiness, generates copies of product materials, and distributes them to two or three reviewers for advance preparation.</a:t>
            </a:r>
            <a:endParaRPr lang="tr-TR" dirty="0"/>
          </a:p>
          <a:p>
            <a:pPr algn="just"/>
            <a:r>
              <a:rPr lang="en-US" b="1" dirty="0">
                <a:solidFill>
                  <a:srgbClr val="FF0000"/>
                </a:solidFill>
              </a:rPr>
              <a:t>Reviewer(s)</a:t>
            </a:r>
            <a:r>
              <a:rPr lang="en-US" dirty="0"/>
              <a:t>—expected to spend between one and two hours reviewing the product, making notes, and otherwise becoming familiar with the work.</a:t>
            </a:r>
            <a:endParaRPr lang="tr-TR" dirty="0"/>
          </a:p>
          <a:p>
            <a:pPr algn="just"/>
            <a:r>
              <a:rPr lang="en-US" b="1" dirty="0">
                <a:solidFill>
                  <a:srgbClr val="FF0000"/>
                </a:solidFill>
              </a:rPr>
              <a:t>Recorder</a:t>
            </a:r>
            <a:r>
              <a:rPr lang="en-US" dirty="0"/>
              <a:t>—reviewer who records (in writing) all important issues raised during the review.</a:t>
            </a:r>
            <a:endParaRPr lang="tr-TR" dirty="0"/>
          </a:p>
        </p:txBody>
      </p:sp>
      <p:sp>
        <p:nvSpPr>
          <p:cNvPr id="2" name="Dikdörtgen 1"/>
          <p:cNvSpPr/>
          <p:nvPr/>
        </p:nvSpPr>
        <p:spPr>
          <a:xfrm>
            <a:off x="794658" y="557118"/>
            <a:ext cx="8183138" cy="769441"/>
          </a:xfrm>
          <a:prstGeom prst="rect">
            <a:avLst/>
          </a:prstGeom>
        </p:spPr>
        <p:txBody>
          <a:bodyPr wrap="none">
            <a:spAutoFit/>
          </a:bodyPr>
          <a:lstStyle/>
          <a:p>
            <a:r>
              <a:rPr lang="en-US" sz="4400" dirty="0">
                <a:solidFill>
                  <a:srgbClr val="FF0000"/>
                </a:solidFill>
              </a:rPr>
              <a:t>The Players </a:t>
            </a:r>
            <a:r>
              <a:rPr lang="tr-TR" sz="4400" dirty="0">
                <a:solidFill>
                  <a:srgbClr val="FF0000"/>
                </a:solidFill>
              </a:rPr>
              <a:t>of </a:t>
            </a:r>
            <a:r>
              <a:rPr lang="en-US" sz="4400" dirty="0">
                <a:solidFill>
                  <a:srgbClr val="FF0000"/>
                </a:solidFill>
              </a:rPr>
              <a:t>the Review Meeting</a:t>
            </a:r>
          </a:p>
        </p:txBody>
      </p:sp>
      <p:sp>
        <p:nvSpPr>
          <p:cNvPr id="4" name="Slide Number Placeholder 3"/>
          <p:cNvSpPr>
            <a:spLocks noGrp="1"/>
          </p:cNvSpPr>
          <p:nvPr>
            <p:ph type="sldNum" sz="quarter" idx="12"/>
          </p:nvPr>
        </p:nvSpPr>
        <p:spPr/>
        <p:txBody>
          <a:bodyPr/>
          <a:lstStyle/>
          <a:p>
            <a:fld id="{A0BD90FC-DE19-415E-AF01-E66FC18132A4}" type="slidenum">
              <a:rPr lang="en-US" smtClean="0"/>
              <a:t>53</a:t>
            </a:fld>
            <a:endParaRPr lang="en-US"/>
          </a:p>
        </p:txBody>
      </p:sp>
    </p:spTree>
    <p:extLst>
      <p:ext uri="{BB962C8B-B14F-4D97-AF65-F5344CB8AC3E}">
        <p14:creationId xmlns:p14="http://schemas.microsoft.com/office/powerpoint/2010/main" val="1228562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3028"/>
            <a:ext cx="10515600" cy="5823935"/>
          </a:xfrm>
        </p:spPr>
        <p:txBody>
          <a:bodyPr>
            <a:normAutofit fontScale="92500" lnSpcReduction="10000"/>
          </a:bodyPr>
          <a:lstStyle/>
          <a:p>
            <a:pPr algn="just"/>
            <a:r>
              <a:rPr lang="en-US" dirty="0"/>
              <a:t>At the end of the review meeting, all attended must decide whether to</a:t>
            </a:r>
            <a:r>
              <a:rPr lang="tr-TR" dirty="0"/>
              <a:t>:</a:t>
            </a:r>
            <a:endParaRPr lang="en-US" dirty="0"/>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Accept</a:t>
            </a:r>
            <a:r>
              <a:rPr lang="en-US" dirty="0"/>
              <a:t> the work product with modifications</a:t>
            </a:r>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Reject</a:t>
            </a:r>
            <a:r>
              <a:rPr lang="en-US" dirty="0"/>
              <a:t> it due to severe errors (reds, review again !)</a:t>
            </a:r>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Accept</a:t>
            </a:r>
            <a:r>
              <a:rPr lang="en-US" dirty="0"/>
              <a:t> the work product </a:t>
            </a:r>
            <a:r>
              <a:rPr lang="en-US" b="1" dirty="0">
                <a:solidFill>
                  <a:srgbClr val="FF0000"/>
                </a:solidFill>
                <a:effectLst>
                  <a:outerShdw blurRad="38100" dist="38100" dir="2700000" algn="tl">
                    <a:srgbClr val="000000">
                      <a:alpha val="43137"/>
                    </a:srgbClr>
                  </a:outerShdw>
                </a:effectLst>
              </a:rPr>
              <a:t>with minor errors </a:t>
            </a:r>
            <a:r>
              <a:rPr lang="en-US" dirty="0"/>
              <a:t>(no need for a new FTR after corrections)</a:t>
            </a:r>
          </a:p>
          <a:p>
            <a:pPr algn="just"/>
            <a:r>
              <a:rPr lang="en-US" dirty="0"/>
              <a:t>A </a:t>
            </a:r>
            <a:r>
              <a:rPr lang="en-US" b="1" u="sng" dirty="0">
                <a:solidFill>
                  <a:srgbClr val="FF0000"/>
                </a:solidFill>
              </a:rPr>
              <a:t>review summary report</a:t>
            </a:r>
            <a:r>
              <a:rPr lang="en-US" b="1" dirty="0">
                <a:solidFill>
                  <a:srgbClr val="FF0000"/>
                </a:solidFill>
              </a:rPr>
              <a:t> </a:t>
            </a:r>
            <a:r>
              <a:rPr lang="en-US" dirty="0"/>
              <a:t>(one page document) </a:t>
            </a:r>
            <a:r>
              <a:rPr lang="en-US" b="1" u="sng" dirty="0">
                <a:solidFill>
                  <a:srgbClr val="FF0000"/>
                </a:solidFill>
              </a:rPr>
              <a:t>is produced</a:t>
            </a:r>
            <a:r>
              <a:rPr lang="en-US" dirty="0"/>
              <a:t>, which answers four questions:</a:t>
            </a:r>
          </a:p>
          <a:p>
            <a:pPr marL="971550" lvl="1" indent="-514350" algn="just">
              <a:buFont typeface="+mj-lt"/>
              <a:buAutoNum type="arabicPeriod"/>
            </a:pPr>
            <a:r>
              <a:rPr lang="en-US" dirty="0"/>
              <a:t>What was reviewed ?</a:t>
            </a:r>
          </a:p>
          <a:p>
            <a:pPr marL="971550" lvl="1" indent="-514350" algn="just">
              <a:buFont typeface="+mj-lt"/>
              <a:buAutoNum type="arabicPeriod"/>
            </a:pPr>
            <a:r>
              <a:rPr lang="en-US" dirty="0"/>
              <a:t>Who reviewed it ?</a:t>
            </a:r>
          </a:p>
          <a:p>
            <a:pPr marL="971550" lvl="1" indent="-514350" algn="just">
              <a:buFont typeface="+mj-lt"/>
              <a:buAutoNum type="arabicPeriod"/>
            </a:pPr>
            <a:r>
              <a:rPr lang="en-US" dirty="0"/>
              <a:t>What were the findings ?</a:t>
            </a:r>
          </a:p>
          <a:p>
            <a:pPr marL="971550" lvl="1" indent="-514350" algn="just">
              <a:buFont typeface="+mj-lt"/>
              <a:buAutoNum type="arabicPeriod"/>
            </a:pPr>
            <a:r>
              <a:rPr lang="en-US" dirty="0"/>
              <a:t>What is the decision ? (accept / reject)</a:t>
            </a:r>
          </a:p>
          <a:p>
            <a:pPr marL="0" indent="0" algn="just">
              <a:buNone/>
            </a:pPr>
            <a:r>
              <a:rPr lang="en-US" dirty="0"/>
              <a:t>This </a:t>
            </a:r>
            <a:r>
              <a:rPr lang="en-US" b="1" u="sng" dirty="0">
                <a:solidFill>
                  <a:srgbClr val="FF0000"/>
                </a:solidFill>
              </a:rPr>
              <a:t>report becomes</a:t>
            </a:r>
            <a:r>
              <a:rPr lang="en-US" dirty="0"/>
              <a:t> a part of the Project historical record. </a:t>
            </a:r>
            <a:endParaRPr lang="tr-TR" dirty="0"/>
          </a:p>
          <a:p>
            <a:pPr algn="just"/>
            <a:r>
              <a:rPr lang="en-US" dirty="0"/>
              <a:t>It is distributed to the Project leader and other interested persons.</a:t>
            </a:r>
            <a:endParaRPr lang="tr-TR" dirty="0"/>
          </a:p>
          <a:p>
            <a:pPr algn="just"/>
            <a:r>
              <a:rPr lang="en-US" dirty="0"/>
              <a:t>The </a:t>
            </a:r>
            <a:r>
              <a:rPr lang="en-US" b="1" dirty="0">
                <a:solidFill>
                  <a:srgbClr val="FF0000"/>
                </a:solidFill>
              </a:rPr>
              <a:t>follow up responsibility </a:t>
            </a:r>
            <a:r>
              <a:rPr lang="en-US" dirty="0"/>
              <a:t>may be </a:t>
            </a:r>
            <a:r>
              <a:rPr lang="en-US" b="1" dirty="0">
                <a:solidFill>
                  <a:srgbClr val="FF0000"/>
                </a:solidFill>
              </a:rPr>
              <a:t>given to the review leader </a:t>
            </a:r>
            <a:r>
              <a:rPr lang="en-US" dirty="0"/>
              <a:t>he makes it sure that errors / </a:t>
            </a:r>
            <a:r>
              <a:rPr lang="en-US" b="1" dirty="0">
                <a:solidFill>
                  <a:srgbClr val="FF0000"/>
                </a:solidFill>
              </a:rPr>
              <a:t>problems mentioned </a:t>
            </a:r>
            <a:r>
              <a:rPr lang="en-US" dirty="0"/>
              <a:t>in the review summary report are corrected / </a:t>
            </a:r>
            <a:r>
              <a:rPr lang="en-US" b="1" dirty="0">
                <a:solidFill>
                  <a:srgbClr val="FF0000"/>
                </a:solidFill>
              </a:rPr>
              <a:t>handled properly</a:t>
            </a:r>
            <a:r>
              <a:rPr lang="en-US" dirty="0"/>
              <a:t>.</a:t>
            </a:r>
          </a:p>
          <a:p>
            <a:pPr marL="0" indent="0" algn="just">
              <a:buNone/>
            </a:pPr>
            <a:endParaRPr lang="en-US" dirty="0"/>
          </a:p>
          <a:p>
            <a:pPr marL="0" indent="0" algn="just">
              <a:buNone/>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A0BD90FC-DE19-415E-AF01-E66FC18132A4}" type="slidenum">
              <a:rPr lang="en-US" smtClean="0"/>
              <a:t>54</a:t>
            </a:fld>
            <a:endParaRPr lang="en-US"/>
          </a:p>
        </p:txBody>
      </p:sp>
    </p:spTree>
    <p:extLst>
      <p:ext uri="{BB962C8B-B14F-4D97-AF65-F5344CB8AC3E}">
        <p14:creationId xmlns:p14="http://schemas.microsoft.com/office/powerpoint/2010/main" val="566301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738" y="1312506"/>
            <a:ext cx="10825065" cy="4845796"/>
          </a:xfrm>
        </p:spPr>
        <p:txBody>
          <a:bodyPr>
            <a:normAutofit fontScale="92500" lnSpcReduction="20000"/>
          </a:bodyPr>
          <a:lstStyle/>
          <a:p>
            <a:pPr marL="514350" indent="-514350" algn="just">
              <a:lnSpc>
                <a:spcPct val="120000"/>
              </a:lnSpc>
              <a:buFont typeface="+mj-lt"/>
              <a:buAutoNum type="arabicPeriod"/>
            </a:pPr>
            <a:r>
              <a:rPr lang="en-US" sz="2400" b="1" dirty="0">
                <a:solidFill>
                  <a:srgbClr val="FF0000"/>
                </a:solidFill>
              </a:rPr>
              <a:t>Review the product, not the producer.</a:t>
            </a:r>
          </a:p>
          <a:p>
            <a:pPr lvl="1" algn="just">
              <a:lnSpc>
                <a:spcPct val="120000"/>
              </a:lnSpc>
              <a:buFont typeface="Calibri" panose="020F0502020204030204" pitchFamily="34" charset="0"/>
              <a:buChar char="₋"/>
            </a:pPr>
            <a:r>
              <a:rPr lang="en-US" sz="2000" dirty="0"/>
              <a:t>Errors should be pointed out gently,</a:t>
            </a:r>
          </a:p>
          <a:p>
            <a:pPr lvl="1" algn="just">
              <a:lnSpc>
                <a:spcPct val="120000"/>
              </a:lnSpc>
              <a:buFont typeface="Calibri" panose="020F0502020204030204" pitchFamily="34" charset="0"/>
              <a:buChar char="₋"/>
            </a:pPr>
            <a:r>
              <a:rPr lang="en-US" sz="2000" dirty="0"/>
              <a:t>The meeting should be constructive,</a:t>
            </a:r>
          </a:p>
          <a:p>
            <a:pPr lvl="1" algn="just">
              <a:lnSpc>
                <a:spcPct val="120000"/>
              </a:lnSpc>
              <a:buFont typeface="Calibri" panose="020F0502020204030204" pitchFamily="34" charset="0"/>
              <a:buChar char="₋"/>
            </a:pPr>
            <a:r>
              <a:rPr lang="en-US" sz="2000" dirty="0"/>
              <a:t>The ‘producer’ should not be uncomfortable.</a:t>
            </a:r>
          </a:p>
          <a:p>
            <a:pPr marL="514350" indent="-514350" algn="just">
              <a:lnSpc>
                <a:spcPct val="120000"/>
              </a:lnSpc>
              <a:buFont typeface="+mj-lt"/>
              <a:buAutoNum type="arabicPeriod"/>
            </a:pPr>
            <a:r>
              <a:rPr lang="en-US" sz="2400" b="1" dirty="0">
                <a:solidFill>
                  <a:srgbClr val="FF0000"/>
                </a:solidFill>
              </a:rPr>
              <a:t>Set an agenda </a:t>
            </a:r>
            <a:r>
              <a:rPr lang="en-US" sz="2400" dirty="0"/>
              <a:t>and follow it.</a:t>
            </a:r>
          </a:p>
          <a:p>
            <a:pPr marL="514350" indent="-514350" algn="just">
              <a:lnSpc>
                <a:spcPct val="120000"/>
              </a:lnSpc>
              <a:buFont typeface="+mj-lt"/>
              <a:buAutoNum type="arabicPeriod"/>
            </a:pPr>
            <a:r>
              <a:rPr lang="en-US" sz="2400" b="1" dirty="0">
                <a:solidFill>
                  <a:srgbClr val="FF0000"/>
                </a:solidFill>
              </a:rPr>
              <a:t>Limit date</a:t>
            </a:r>
          </a:p>
          <a:p>
            <a:pPr lvl="1" algn="just">
              <a:lnSpc>
                <a:spcPct val="120000"/>
              </a:lnSpc>
              <a:buFont typeface="Calibri" panose="020F0502020204030204" pitchFamily="34" charset="0"/>
              <a:buChar char="₋"/>
            </a:pPr>
            <a:r>
              <a:rPr lang="en-US" sz="2000" dirty="0"/>
              <a:t>Do not spend too much time on one single issue</a:t>
            </a:r>
          </a:p>
          <a:p>
            <a:pPr marL="514350" indent="-514350" algn="just">
              <a:lnSpc>
                <a:spcPct val="120000"/>
              </a:lnSpc>
              <a:buFont typeface="+mj-lt"/>
              <a:buAutoNum type="arabicPeriod"/>
            </a:pPr>
            <a:r>
              <a:rPr lang="en-US" sz="2400" b="1" dirty="0">
                <a:solidFill>
                  <a:srgbClr val="FF0000"/>
                </a:solidFill>
              </a:rPr>
              <a:t>Find out the problems</a:t>
            </a:r>
            <a:r>
              <a:rPr lang="en-US" sz="2400" dirty="0"/>
              <a:t>, but do not attempt to solve every problem.</a:t>
            </a:r>
          </a:p>
          <a:p>
            <a:pPr lvl="1" algn="just">
              <a:lnSpc>
                <a:spcPct val="120000"/>
              </a:lnSpc>
              <a:buFont typeface="Calibri" panose="020F0502020204030204" pitchFamily="34" charset="0"/>
              <a:buChar char="₋"/>
            </a:pPr>
            <a:r>
              <a:rPr lang="en-US" sz="2000" dirty="0"/>
              <a:t>An FTR is not a problem solving session</a:t>
            </a:r>
            <a:r>
              <a:rPr lang="tr-TR" sz="2000" dirty="0"/>
              <a:t>.</a:t>
            </a:r>
            <a:endParaRPr lang="en-US" sz="2000" dirty="0"/>
          </a:p>
          <a:p>
            <a:pPr lvl="1" algn="just">
              <a:lnSpc>
                <a:spcPct val="120000"/>
              </a:lnSpc>
              <a:buFont typeface="Calibri" panose="020F0502020204030204" pitchFamily="34" charset="0"/>
              <a:buChar char="₋"/>
            </a:pPr>
            <a:r>
              <a:rPr lang="en-US" sz="2000" dirty="0"/>
              <a:t>Solution of a problem can often be accomplished by the producer later.</a:t>
            </a:r>
          </a:p>
          <a:p>
            <a:pPr marL="514350" indent="-514350" algn="just">
              <a:lnSpc>
                <a:spcPct val="120000"/>
              </a:lnSpc>
              <a:buFont typeface="+mj-lt"/>
              <a:buAutoNum type="arabicPeriod"/>
            </a:pPr>
            <a:r>
              <a:rPr lang="en-US" sz="2400" b="1" dirty="0">
                <a:solidFill>
                  <a:srgbClr val="FF0000"/>
                </a:solidFill>
              </a:rPr>
              <a:t>Take down written notes </a:t>
            </a:r>
          </a:p>
          <a:p>
            <a:pPr lvl="1" algn="just">
              <a:lnSpc>
                <a:spcPct val="120000"/>
              </a:lnSpc>
              <a:buFont typeface="Calibri" panose="020F0502020204030204" pitchFamily="34" charset="0"/>
              <a:buChar char="₋"/>
            </a:pPr>
            <a:r>
              <a:rPr lang="en-US" sz="2000" dirty="0"/>
              <a:t>Notes can be made on a White board, corrected / modified , and then recorded.</a:t>
            </a:r>
          </a:p>
        </p:txBody>
      </p:sp>
      <p:sp>
        <p:nvSpPr>
          <p:cNvPr id="2" name="Dikdörtgen 1"/>
          <p:cNvSpPr/>
          <p:nvPr/>
        </p:nvSpPr>
        <p:spPr>
          <a:xfrm>
            <a:off x="938687" y="467213"/>
            <a:ext cx="6818161" cy="609398"/>
          </a:xfrm>
          <a:prstGeom prst="rect">
            <a:avLst/>
          </a:prstGeom>
        </p:spPr>
        <p:txBody>
          <a:bodyPr wrap="square">
            <a:spAutoFit/>
          </a:bodyPr>
          <a:lstStyle/>
          <a:p>
            <a:pPr algn="just">
              <a:lnSpc>
                <a:spcPct val="120000"/>
              </a:lnSpc>
            </a:pPr>
            <a:r>
              <a:rPr lang="en-US" sz="2800" b="1" dirty="0"/>
              <a:t>A Minimum Set Of Guidelines </a:t>
            </a:r>
            <a:r>
              <a:rPr lang="tr-TR" sz="2800" b="1" dirty="0"/>
              <a:t>f</a:t>
            </a:r>
            <a:r>
              <a:rPr lang="en-US" sz="2800" b="1" dirty="0"/>
              <a:t>or FTR’s:</a:t>
            </a:r>
          </a:p>
        </p:txBody>
      </p:sp>
      <p:sp>
        <p:nvSpPr>
          <p:cNvPr id="4" name="Slide Number Placeholder 3"/>
          <p:cNvSpPr>
            <a:spLocks noGrp="1"/>
          </p:cNvSpPr>
          <p:nvPr>
            <p:ph type="sldNum" sz="quarter" idx="12"/>
          </p:nvPr>
        </p:nvSpPr>
        <p:spPr/>
        <p:txBody>
          <a:bodyPr/>
          <a:lstStyle/>
          <a:p>
            <a:fld id="{A0BD90FC-DE19-415E-AF01-E66FC18132A4}" type="slidenum">
              <a:rPr lang="en-US" smtClean="0"/>
              <a:t>55</a:t>
            </a:fld>
            <a:endParaRPr lang="en-US" dirty="0"/>
          </a:p>
        </p:txBody>
      </p:sp>
    </p:spTree>
    <p:extLst>
      <p:ext uri="{BB962C8B-B14F-4D97-AF65-F5344CB8AC3E}">
        <p14:creationId xmlns:p14="http://schemas.microsoft.com/office/powerpoint/2010/main" val="1867219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normAutofit/>
          </a:bodyPr>
          <a:lstStyle/>
          <a:p>
            <a:pPr marL="514350" indent="-514350" algn="just">
              <a:buFont typeface="+mj-lt"/>
              <a:buAutoNum type="arabicPeriod" startAt="6"/>
            </a:pPr>
            <a:r>
              <a:rPr lang="en-US" sz="2400" b="1" dirty="0">
                <a:solidFill>
                  <a:srgbClr val="FF0000"/>
                </a:solidFill>
              </a:rPr>
              <a:t>Limit</a:t>
            </a:r>
            <a:r>
              <a:rPr lang="en-US" sz="2400" dirty="0"/>
              <a:t> the no. of </a:t>
            </a:r>
            <a:r>
              <a:rPr lang="en-US" sz="2400" b="1" dirty="0">
                <a:solidFill>
                  <a:srgbClr val="FF0000"/>
                </a:solidFill>
              </a:rPr>
              <a:t>participants</a:t>
            </a:r>
          </a:p>
          <a:p>
            <a:pPr marL="514350" indent="-514350" algn="just">
              <a:buFont typeface="+mj-lt"/>
              <a:buAutoNum type="arabicPeriod" startAt="6"/>
            </a:pPr>
            <a:r>
              <a:rPr lang="en-US" sz="2400" b="1" dirty="0">
                <a:solidFill>
                  <a:srgbClr val="FF0000"/>
                </a:solidFill>
              </a:rPr>
              <a:t>Insist upon advance preparation</a:t>
            </a:r>
          </a:p>
          <a:p>
            <a:pPr lvl="1" algn="just">
              <a:buFont typeface="Calibri" panose="020F0502020204030204" pitchFamily="34" charset="0"/>
              <a:buChar char="₋"/>
            </a:pPr>
            <a:r>
              <a:rPr lang="en-US" dirty="0"/>
              <a:t>All review team members must prepare well in advance, and they should come to the meeting with written comments on the work product </a:t>
            </a:r>
          </a:p>
          <a:p>
            <a:pPr marL="514350" indent="-514350" algn="just">
              <a:buFont typeface="+mj-lt"/>
              <a:buAutoNum type="arabicPeriod" startAt="8"/>
            </a:pPr>
            <a:r>
              <a:rPr lang="en-US" sz="2400" b="1" dirty="0">
                <a:solidFill>
                  <a:srgbClr val="FF0000"/>
                </a:solidFill>
              </a:rPr>
              <a:t>Develop a checklist </a:t>
            </a:r>
            <a:r>
              <a:rPr lang="en-US" sz="2400" dirty="0"/>
              <a:t>for each work product </a:t>
            </a:r>
          </a:p>
          <a:p>
            <a:pPr marL="514350" indent="-514350" algn="just">
              <a:buFont typeface="+mj-lt"/>
              <a:buAutoNum type="arabicPeriod" startAt="8"/>
            </a:pPr>
            <a:r>
              <a:rPr lang="en-US" sz="2400" dirty="0"/>
              <a:t>Allocate </a:t>
            </a:r>
            <a:r>
              <a:rPr lang="en-US" sz="2400" b="1" dirty="0">
                <a:solidFill>
                  <a:srgbClr val="FF0000"/>
                </a:solidFill>
              </a:rPr>
              <a:t>necessary resources and time </a:t>
            </a:r>
            <a:r>
              <a:rPr lang="tr-TR" sz="2400" b="1" dirty="0">
                <a:solidFill>
                  <a:srgbClr val="FF0000"/>
                </a:solidFill>
              </a:rPr>
              <a:t>s</a:t>
            </a:r>
            <a:r>
              <a:rPr lang="en-US" sz="2400" b="1" dirty="0" err="1">
                <a:solidFill>
                  <a:srgbClr val="FF0000"/>
                </a:solidFill>
              </a:rPr>
              <a:t>chedule</a:t>
            </a:r>
            <a:r>
              <a:rPr lang="en-US" sz="2400" b="1" dirty="0">
                <a:solidFill>
                  <a:srgbClr val="FF0000"/>
                </a:solidFill>
              </a:rPr>
              <a:t> </a:t>
            </a:r>
          </a:p>
          <a:p>
            <a:pPr marL="514350" indent="-514350" algn="just">
              <a:buFont typeface="+mj-lt"/>
              <a:buAutoNum type="arabicPeriod" startAt="8"/>
            </a:pPr>
            <a:r>
              <a:rPr lang="en-US" sz="2400" dirty="0"/>
              <a:t>Provide </a:t>
            </a:r>
            <a:r>
              <a:rPr lang="en-US" sz="2400" b="1" dirty="0">
                <a:solidFill>
                  <a:srgbClr val="FF0000"/>
                </a:solidFill>
              </a:rPr>
              <a:t>training</a:t>
            </a:r>
            <a:r>
              <a:rPr lang="en-US" sz="2400" dirty="0"/>
              <a:t> for all reviewers </a:t>
            </a:r>
            <a:r>
              <a:rPr lang="en-US" sz="2400" b="1" dirty="0">
                <a:solidFill>
                  <a:srgbClr val="FF0000"/>
                </a:solidFill>
              </a:rPr>
              <a:t>before hand</a:t>
            </a:r>
          </a:p>
          <a:p>
            <a:pPr marL="514350" indent="-514350" algn="just">
              <a:buFont typeface="+mj-lt"/>
              <a:buAutoNum type="arabicPeriod" startAt="8"/>
            </a:pPr>
            <a:r>
              <a:rPr lang="en-US" sz="2400" dirty="0"/>
              <a:t>Review </a:t>
            </a:r>
            <a:r>
              <a:rPr lang="en-US" sz="2400" b="1" dirty="0">
                <a:solidFill>
                  <a:srgbClr val="FF0000"/>
                </a:solidFill>
              </a:rPr>
              <a:t>your reviews</a:t>
            </a:r>
          </a:p>
          <a:p>
            <a:pPr lvl="1" algn="just">
              <a:buFont typeface="Calibri" panose="020F0502020204030204" pitchFamily="34" charset="0"/>
              <a:buChar char="₋"/>
            </a:pPr>
            <a:r>
              <a:rPr lang="en-US" dirty="0"/>
              <a:t>To uncover problems with the review process itself.</a:t>
            </a:r>
          </a:p>
        </p:txBody>
      </p:sp>
      <p:sp>
        <p:nvSpPr>
          <p:cNvPr id="2" name="Slide Number Placeholder 1"/>
          <p:cNvSpPr>
            <a:spLocks noGrp="1"/>
          </p:cNvSpPr>
          <p:nvPr>
            <p:ph type="sldNum" sz="quarter" idx="12"/>
          </p:nvPr>
        </p:nvSpPr>
        <p:spPr/>
        <p:txBody>
          <a:bodyPr/>
          <a:lstStyle/>
          <a:p>
            <a:fld id="{A0BD90FC-DE19-415E-AF01-E66FC18132A4}" type="slidenum">
              <a:rPr lang="en-US" smtClean="0"/>
              <a:t>56</a:t>
            </a:fld>
            <a:endParaRPr lang="en-US"/>
          </a:p>
        </p:txBody>
      </p:sp>
    </p:spTree>
    <p:extLst>
      <p:ext uri="{BB962C8B-B14F-4D97-AF65-F5344CB8AC3E}">
        <p14:creationId xmlns:p14="http://schemas.microsoft.com/office/powerpoint/2010/main" val="1570082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4260"/>
            <a:ext cx="10515600" cy="1325563"/>
          </a:xfrm>
        </p:spPr>
        <p:txBody>
          <a:bodyPr/>
          <a:lstStyle/>
          <a:p>
            <a:r>
              <a:rPr lang="en-US" b="1" dirty="0"/>
              <a:t>Statistical Quality Assurance</a:t>
            </a:r>
          </a:p>
        </p:txBody>
      </p:sp>
      <p:sp>
        <p:nvSpPr>
          <p:cNvPr id="3" name="İçerik Yer Tutucusu 2"/>
          <p:cNvSpPr>
            <a:spLocks noGrp="1"/>
          </p:cNvSpPr>
          <p:nvPr>
            <p:ph idx="1"/>
          </p:nvPr>
        </p:nvSpPr>
        <p:spPr>
          <a:xfrm>
            <a:off x="838200" y="1690688"/>
            <a:ext cx="10515600" cy="4351338"/>
          </a:xfrm>
        </p:spPr>
        <p:txBody>
          <a:bodyPr>
            <a:normAutofit lnSpcReduction="10000"/>
          </a:bodyPr>
          <a:lstStyle/>
          <a:p>
            <a:pPr marL="514350" indent="-514350" algn="just">
              <a:buFont typeface="+mj-lt"/>
              <a:buAutoNum type="arabicPeriod"/>
            </a:pPr>
            <a:r>
              <a:rPr lang="en-US" b="1" dirty="0">
                <a:solidFill>
                  <a:srgbClr val="FF0000"/>
                </a:solidFill>
              </a:rPr>
              <a:t>Collect</a:t>
            </a:r>
            <a:r>
              <a:rPr lang="en-US" dirty="0"/>
              <a:t> and </a:t>
            </a:r>
            <a:r>
              <a:rPr lang="en-US" b="1" dirty="0">
                <a:solidFill>
                  <a:srgbClr val="FF0000"/>
                </a:solidFill>
              </a:rPr>
              <a:t>categorize info</a:t>
            </a:r>
            <a:r>
              <a:rPr lang="tr-TR" b="1" dirty="0" err="1">
                <a:solidFill>
                  <a:srgbClr val="FF0000"/>
                </a:solidFill>
              </a:rPr>
              <a:t>rmation</a:t>
            </a:r>
            <a:r>
              <a:rPr lang="en-US" b="1" dirty="0">
                <a:solidFill>
                  <a:srgbClr val="FF0000"/>
                </a:solidFill>
              </a:rPr>
              <a:t> </a:t>
            </a:r>
            <a:r>
              <a:rPr lang="en-US" dirty="0"/>
              <a:t>about </a:t>
            </a:r>
            <a:r>
              <a:rPr lang="tr-TR" dirty="0" err="1"/>
              <a:t>the</a:t>
            </a:r>
            <a:r>
              <a:rPr lang="tr-TR" dirty="0"/>
              <a:t> </a:t>
            </a:r>
            <a:r>
              <a:rPr lang="en-US" b="1" dirty="0">
                <a:solidFill>
                  <a:srgbClr val="FF0000"/>
                </a:solidFill>
              </a:rPr>
              <a:t>defects</a:t>
            </a:r>
            <a:r>
              <a:rPr lang="tr-TR" dirty="0"/>
              <a:t> in </a:t>
            </a:r>
            <a:r>
              <a:rPr lang="tr-TR" dirty="0" err="1"/>
              <a:t>your</a:t>
            </a:r>
            <a:r>
              <a:rPr lang="tr-TR" dirty="0"/>
              <a:t> software </a:t>
            </a:r>
            <a:r>
              <a:rPr lang="tr-TR" dirty="0" err="1"/>
              <a:t>project</a:t>
            </a:r>
            <a:r>
              <a:rPr lang="en-US" dirty="0"/>
              <a:t>.</a:t>
            </a:r>
          </a:p>
          <a:p>
            <a:pPr marL="514350" indent="-514350" algn="just">
              <a:buFont typeface="+mj-lt"/>
              <a:buAutoNum type="arabicPeriod"/>
            </a:pPr>
            <a:r>
              <a:rPr lang="en-US" b="1" dirty="0">
                <a:solidFill>
                  <a:srgbClr val="FF0000"/>
                </a:solidFill>
              </a:rPr>
              <a:t>Trace each defect </a:t>
            </a:r>
            <a:r>
              <a:rPr lang="en-US" dirty="0"/>
              <a:t>to its underlying cause (nonconformance to specification, design error, violation of standards, poor communication with customer, </a:t>
            </a:r>
            <a:r>
              <a:rPr lang="en-US" dirty="0" err="1"/>
              <a:t>etc</a:t>
            </a:r>
            <a:r>
              <a:rPr lang="en-US" dirty="0"/>
              <a:t> …)</a:t>
            </a:r>
          </a:p>
          <a:p>
            <a:pPr marL="514350" indent="-514350" algn="just">
              <a:buFont typeface="+mj-lt"/>
              <a:buAutoNum type="arabicPeriod"/>
            </a:pPr>
            <a:r>
              <a:rPr lang="en-US" b="1" dirty="0">
                <a:solidFill>
                  <a:srgbClr val="FF0000"/>
                </a:solidFill>
              </a:rPr>
              <a:t>Isolate the vital few causes</a:t>
            </a:r>
            <a:r>
              <a:rPr lang="tr-TR" dirty="0"/>
              <a:t>:</a:t>
            </a:r>
            <a:endParaRPr lang="en-US" dirty="0"/>
          </a:p>
          <a:p>
            <a:pPr marL="0" indent="0" algn="just">
              <a:buNone/>
            </a:pPr>
            <a:r>
              <a:rPr lang="en-US" dirty="0"/>
              <a:t>	</a:t>
            </a:r>
            <a:r>
              <a:rPr lang="en-US" b="1" dirty="0">
                <a:solidFill>
                  <a:srgbClr val="FF0000"/>
                </a:solidFill>
              </a:rPr>
              <a:t>Pareto</a:t>
            </a:r>
            <a:r>
              <a:rPr lang="en-US" dirty="0"/>
              <a:t> Principle</a:t>
            </a:r>
            <a:r>
              <a:rPr lang="tr-TR" dirty="0"/>
              <a:t> </a:t>
            </a:r>
            <a:r>
              <a:rPr lang="tr-TR" dirty="0" err="1"/>
              <a:t>says</a:t>
            </a:r>
            <a:r>
              <a:rPr lang="en-US" dirty="0"/>
              <a:t>: 80% of the defects can be traced to</a:t>
            </a:r>
          </a:p>
          <a:p>
            <a:pPr marL="0" indent="0" algn="just">
              <a:buNone/>
            </a:pPr>
            <a:r>
              <a:rPr lang="en-US" dirty="0"/>
              <a:t>			        </a:t>
            </a:r>
            <a:r>
              <a:rPr lang="tr-TR" dirty="0"/>
              <a:t>        </a:t>
            </a:r>
            <a:r>
              <a:rPr lang="en-US" dirty="0"/>
              <a:t>20% of all possible causes .</a:t>
            </a:r>
          </a:p>
          <a:p>
            <a:pPr marL="514350" indent="-514350" algn="just">
              <a:buFont typeface="+mj-lt"/>
              <a:buAutoNum type="arabicPeriod" startAt="4"/>
            </a:pPr>
            <a:r>
              <a:rPr lang="tr-TR" dirty="0" err="1"/>
              <a:t>After</a:t>
            </a:r>
            <a:r>
              <a:rPr lang="tr-TR" dirty="0"/>
              <a:t> </a:t>
            </a:r>
            <a:r>
              <a:rPr lang="tr-TR" b="1" dirty="0" err="1">
                <a:solidFill>
                  <a:srgbClr val="FF0000"/>
                </a:solidFill>
              </a:rPr>
              <a:t>defining</a:t>
            </a:r>
            <a:r>
              <a:rPr lang="en-US" b="1" dirty="0">
                <a:solidFill>
                  <a:srgbClr val="FF0000"/>
                </a:solidFill>
              </a:rPr>
              <a:t> the vital few causes</a:t>
            </a:r>
            <a:r>
              <a:rPr lang="en-US" dirty="0"/>
              <a:t>, </a:t>
            </a:r>
            <a:r>
              <a:rPr lang="en-US" b="1" dirty="0">
                <a:solidFill>
                  <a:srgbClr val="FF0000"/>
                </a:solidFill>
              </a:rPr>
              <a:t>correct the problems </a:t>
            </a:r>
            <a:r>
              <a:rPr lang="en-US" dirty="0"/>
              <a:t>that have caused the defects.</a:t>
            </a:r>
          </a:p>
        </p:txBody>
      </p:sp>
      <p:sp>
        <p:nvSpPr>
          <p:cNvPr id="4" name="Slide Number Placeholder 3"/>
          <p:cNvSpPr>
            <a:spLocks noGrp="1"/>
          </p:cNvSpPr>
          <p:nvPr>
            <p:ph type="sldNum" sz="quarter" idx="12"/>
          </p:nvPr>
        </p:nvSpPr>
        <p:spPr/>
        <p:txBody>
          <a:bodyPr/>
          <a:lstStyle/>
          <a:p>
            <a:fld id="{A0BD90FC-DE19-415E-AF01-E66FC18132A4}" type="slidenum">
              <a:rPr lang="en-US" smtClean="0"/>
              <a:t>57</a:t>
            </a:fld>
            <a:endParaRPr lang="en-US"/>
          </a:p>
        </p:txBody>
      </p:sp>
    </p:spTree>
    <p:extLst>
      <p:ext uri="{BB962C8B-B14F-4D97-AF65-F5344CB8AC3E}">
        <p14:creationId xmlns:p14="http://schemas.microsoft.com/office/powerpoint/2010/main" val="2004256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err="1"/>
              <a:t>Common</a:t>
            </a:r>
            <a:r>
              <a:rPr lang="tr-TR" b="1" u="sng" dirty="0"/>
              <a:t> </a:t>
            </a:r>
            <a:r>
              <a:rPr lang="tr-TR" b="1" u="sng" dirty="0" err="1"/>
              <a:t>Causes</a:t>
            </a:r>
            <a:r>
              <a:rPr lang="tr-TR" b="1" u="sng" dirty="0"/>
              <a:t> Of </a:t>
            </a:r>
            <a:r>
              <a:rPr lang="tr-TR" b="1" u="sng" dirty="0" err="1"/>
              <a:t>Defects</a:t>
            </a:r>
            <a:r>
              <a:rPr lang="tr-TR" b="1" dirty="0"/>
              <a:t>:</a:t>
            </a:r>
            <a:endParaRPr lang="en-US" b="1" u="sng" dirty="0"/>
          </a:p>
        </p:txBody>
      </p:sp>
      <p:sp>
        <p:nvSpPr>
          <p:cNvPr id="3" name="İçerik Yer Tutucusu 2"/>
          <p:cNvSpPr>
            <a:spLocks noGrp="1"/>
          </p:cNvSpPr>
          <p:nvPr>
            <p:ph idx="1"/>
          </p:nvPr>
        </p:nvSpPr>
        <p:spPr/>
        <p:txBody>
          <a:bodyPr>
            <a:normAutofit fontScale="77500" lnSpcReduction="20000"/>
          </a:bodyPr>
          <a:lstStyle/>
          <a:p>
            <a:pPr algn="just">
              <a:buFont typeface="Calibri" panose="020F0502020204030204" pitchFamily="34" charset="0"/>
              <a:buChar char="₋"/>
            </a:pPr>
            <a:r>
              <a:rPr lang="en-US" b="1" dirty="0"/>
              <a:t>IES: </a:t>
            </a:r>
            <a:r>
              <a:rPr lang="en-US" u="sng" dirty="0"/>
              <a:t>I</a:t>
            </a:r>
            <a:r>
              <a:rPr lang="en-US" dirty="0"/>
              <a:t>ncomplete or </a:t>
            </a:r>
            <a:r>
              <a:rPr lang="en-US" u="sng" dirty="0"/>
              <a:t>E</a:t>
            </a:r>
            <a:r>
              <a:rPr lang="en-US" dirty="0"/>
              <a:t>rroneous </a:t>
            </a:r>
            <a:r>
              <a:rPr lang="en-US" u="sng" dirty="0"/>
              <a:t>S</a:t>
            </a:r>
            <a:r>
              <a:rPr lang="en-US" dirty="0"/>
              <a:t>pecification</a:t>
            </a:r>
          </a:p>
          <a:p>
            <a:pPr algn="just">
              <a:buFont typeface="Calibri" panose="020F0502020204030204" pitchFamily="34" charset="0"/>
              <a:buChar char="₋"/>
            </a:pPr>
            <a:r>
              <a:rPr lang="en-US" b="1" dirty="0"/>
              <a:t>MCC: </a:t>
            </a:r>
            <a:r>
              <a:rPr lang="en-US" u="sng" dirty="0"/>
              <a:t>M</a:t>
            </a:r>
            <a:r>
              <a:rPr lang="en-US" dirty="0"/>
              <a:t>isinterpretation of </a:t>
            </a:r>
            <a:r>
              <a:rPr lang="en-US" u="sng" dirty="0"/>
              <a:t>C</a:t>
            </a:r>
            <a:r>
              <a:rPr lang="en-US" dirty="0"/>
              <a:t>ustomer </a:t>
            </a:r>
            <a:r>
              <a:rPr lang="en-US" u="sng" dirty="0" err="1"/>
              <a:t>C</a:t>
            </a:r>
            <a:r>
              <a:rPr lang="en-US" dirty="0" err="1"/>
              <a:t>ommu</a:t>
            </a:r>
            <a:r>
              <a:rPr lang="tr-TR" dirty="0" err="1"/>
              <a:t>nic</a:t>
            </a:r>
            <a:r>
              <a:rPr lang="en-US" dirty="0" err="1"/>
              <a:t>ation</a:t>
            </a:r>
            <a:endParaRPr lang="en-US" dirty="0"/>
          </a:p>
          <a:p>
            <a:pPr algn="just">
              <a:buFont typeface="Calibri" panose="020F0502020204030204" pitchFamily="34" charset="0"/>
              <a:buChar char="₋"/>
            </a:pPr>
            <a:r>
              <a:rPr lang="en-US" b="1" dirty="0"/>
              <a:t>IDS: </a:t>
            </a:r>
            <a:r>
              <a:rPr lang="en-US" u="sng" dirty="0"/>
              <a:t>I</a:t>
            </a:r>
            <a:r>
              <a:rPr lang="en-US" dirty="0"/>
              <a:t>ntentional </a:t>
            </a:r>
            <a:r>
              <a:rPr lang="en-US" u="sng" dirty="0"/>
              <a:t>D</a:t>
            </a:r>
            <a:r>
              <a:rPr lang="en-US" dirty="0"/>
              <a:t>eviation From </a:t>
            </a:r>
            <a:r>
              <a:rPr lang="en-US" u="sng" dirty="0"/>
              <a:t>S</a:t>
            </a:r>
            <a:r>
              <a:rPr lang="en-US" dirty="0"/>
              <a:t>pecifications</a:t>
            </a:r>
          </a:p>
          <a:p>
            <a:pPr algn="just">
              <a:buFont typeface="Calibri" panose="020F0502020204030204" pitchFamily="34" charset="0"/>
              <a:buChar char="₋"/>
            </a:pPr>
            <a:r>
              <a:rPr lang="en-US" b="1" dirty="0"/>
              <a:t>VPS: </a:t>
            </a:r>
            <a:r>
              <a:rPr lang="en-US" u="sng" dirty="0"/>
              <a:t>V</a:t>
            </a:r>
            <a:r>
              <a:rPr lang="en-US" dirty="0"/>
              <a:t>iolation Of </a:t>
            </a:r>
            <a:r>
              <a:rPr lang="en-US" u="sng" dirty="0"/>
              <a:t>P</a:t>
            </a:r>
            <a:r>
              <a:rPr lang="en-US" dirty="0"/>
              <a:t>rogramming Standards</a:t>
            </a:r>
          </a:p>
          <a:p>
            <a:pPr algn="just">
              <a:buFont typeface="Calibri" panose="020F0502020204030204" pitchFamily="34" charset="0"/>
              <a:buChar char="₋"/>
            </a:pPr>
            <a:r>
              <a:rPr lang="en-US" b="1" dirty="0"/>
              <a:t>EDR:</a:t>
            </a:r>
            <a:r>
              <a:rPr lang="en-US" dirty="0"/>
              <a:t> </a:t>
            </a:r>
            <a:r>
              <a:rPr lang="en-US" u="sng" dirty="0"/>
              <a:t>E</a:t>
            </a:r>
            <a:r>
              <a:rPr lang="en-US" dirty="0"/>
              <a:t>rror In </a:t>
            </a:r>
            <a:r>
              <a:rPr lang="en-US" u="sng" dirty="0"/>
              <a:t>D</a:t>
            </a:r>
            <a:r>
              <a:rPr lang="en-US" dirty="0"/>
              <a:t>ata </a:t>
            </a:r>
            <a:r>
              <a:rPr lang="en-US" u="sng" dirty="0"/>
              <a:t>R</a:t>
            </a:r>
            <a:r>
              <a:rPr lang="en-US" dirty="0"/>
              <a:t>epresentation</a:t>
            </a:r>
          </a:p>
          <a:p>
            <a:pPr algn="just">
              <a:buFont typeface="Calibri" panose="020F0502020204030204" pitchFamily="34" charset="0"/>
              <a:buChar char="₋"/>
            </a:pPr>
            <a:r>
              <a:rPr lang="en-US" b="1" dirty="0"/>
              <a:t>IMI: </a:t>
            </a:r>
            <a:r>
              <a:rPr lang="en-US" u="sng" dirty="0"/>
              <a:t>I</a:t>
            </a:r>
            <a:r>
              <a:rPr lang="en-US" dirty="0"/>
              <a:t>nconsistent </a:t>
            </a:r>
            <a:r>
              <a:rPr lang="en-US" u="sng" dirty="0"/>
              <a:t>M</a:t>
            </a:r>
            <a:r>
              <a:rPr lang="en-US" dirty="0"/>
              <a:t>odule </a:t>
            </a:r>
            <a:r>
              <a:rPr lang="en-US" u="sng" dirty="0"/>
              <a:t>I</a:t>
            </a:r>
            <a:r>
              <a:rPr lang="en-US" dirty="0"/>
              <a:t>nterface</a:t>
            </a:r>
          </a:p>
          <a:p>
            <a:pPr algn="just">
              <a:buFont typeface="Calibri" panose="020F0502020204030204" pitchFamily="34" charset="0"/>
              <a:buChar char="₋"/>
            </a:pPr>
            <a:r>
              <a:rPr lang="en-US" b="1" dirty="0"/>
              <a:t>EDL: </a:t>
            </a:r>
            <a:r>
              <a:rPr lang="en-US" u="sng" dirty="0"/>
              <a:t>E</a:t>
            </a:r>
            <a:r>
              <a:rPr lang="en-US" dirty="0"/>
              <a:t>rror In </a:t>
            </a:r>
            <a:r>
              <a:rPr lang="en-US" u="sng" dirty="0"/>
              <a:t>D</a:t>
            </a:r>
            <a:r>
              <a:rPr lang="en-US" dirty="0"/>
              <a:t>esign </a:t>
            </a:r>
            <a:r>
              <a:rPr lang="en-US" u="sng" dirty="0"/>
              <a:t>L</a:t>
            </a:r>
            <a:r>
              <a:rPr lang="en-US" dirty="0"/>
              <a:t>ogic</a:t>
            </a:r>
          </a:p>
          <a:p>
            <a:pPr algn="just">
              <a:buFont typeface="Calibri" panose="020F0502020204030204" pitchFamily="34" charset="0"/>
              <a:buChar char="₋"/>
            </a:pPr>
            <a:r>
              <a:rPr lang="en-US" b="1" dirty="0"/>
              <a:t>IET: </a:t>
            </a:r>
            <a:r>
              <a:rPr lang="en-US" u="sng" dirty="0"/>
              <a:t>I</a:t>
            </a:r>
            <a:r>
              <a:rPr lang="en-US" dirty="0"/>
              <a:t>ncomplete Or </a:t>
            </a:r>
            <a:r>
              <a:rPr lang="en-US" u="sng" dirty="0"/>
              <a:t>E</a:t>
            </a:r>
            <a:r>
              <a:rPr lang="en-US" dirty="0"/>
              <a:t>rroneous </a:t>
            </a:r>
            <a:r>
              <a:rPr lang="en-US" u="sng" dirty="0"/>
              <a:t>T</a:t>
            </a:r>
            <a:r>
              <a:rPr lang="en-US" dirty="0"/>
              <a:t>esting</a:t>
            </a:r>
          </a:p>
          <a:p>
            <a:pPr algn="just">
              <a:buFont typeface="Calibri" panose="020F0502020204030204" pitchFamily="34" charset="0"/>
              <a:buChar char="₋"/>
            </a:pPr>
            <a:r>
              <a:rPr lang="en-US" b="1" dirty="0"/>
              <a:t>IID: </a:t>
            </a:r>
            <a:r>
              <a:rPr lang="en-US" u="sng" dirty="0"/>
              <a:t>I</a:t>
            </a:r>
            <a:r>
              <a:rPr lang="en-US" dirty="0"/>
              <a:t>naccurate Or </a:t>
            </a:r>
            <a:r>
              <a:rPr lang="en-US" u="sng" dirty="0"/>
              <a:t>I</a:t>
            </a:r>
            <a:r>
              <a:rPr lang="en-US" dirty="0"/>
              <a:t>ncomplete </a:t>
            </a:r>
            <a:r>
              <a:rPr lang="en-US" u="sng" dirty="0"/>
              <a:t>D</a:t>
            </a:r>
            <a:r>
              <a:rPr lang="en-US" dirty="0"/>
              <a:t>ocumentation</a:t>
            </a:r>
          </a:p>
          <a:p>
            <a:pPr algn="just">
              <a:buFont typeface="Calibri" panose="020F0502020204030204" pitchFamily="34" charset="0"/>
              <a:buChar char="₋"/>
            </a:pPr>
            <a:r>
              <a:rPr lang="en-US" b="1" dirty="0"/>
              <a:t>PLT: </a:t>
            </a:r>
            <a:r>
              <a:rPr lang="en-US" dirty="0"/>
              <a:t>Error In </a:t>
            </a:r>
            <a:r>
              <a:rPr lang="en-US" u="sng" dirty="0"/>
              <a:t>P</a:t>
            </a:r>
            <a:r>
              <a:rPr lang="en-US" dirty="0"/>
              <a:t>rogramming </a:t>
            </a:r>
            <a:r>
              <a:rPr lang="en-US" u="sng" dirty="0"/>
              <a:t>L</a:t>
            </a:r>
            <a:r>
              <a:rPr lang="en-US" dirty="0"/>
              <a:t>anguage </a:t>
            </a:r>
            <a:r>
              <a:rPr lang="en-US" u="sng" dirty="0"/>
              <a:t>T</a:t>
            </a:r>
            <a:r>
              <a:rPr lang="en-US" dirty="0"/>
              <a:t>ranslation Of Design</a:t>
            </a:r>
          </a:p>
          <a:p>
            <a:pPr algn="just">
              <a:buFont typeface="Calibri" panose="020F0502020204030204" pitchFamily="34" charset="0"/>
              <a:buChar char="₋"/>
            </a:pPr>
            <a:r>
              <a:rPr lang="en-US" b="1" dirty="0"/>
              <a:t>HCI: </a:t>
            </a:r>
            <a:r>
              <a:rPr lang="en-US" dirty="0"/>
              <a:t>Ambiguous Or Inconsistent </a:t>
            </a:r>
            <a:r>
              <a:rPr lang="en-US" u="sng" dirty="0"/>
              <a:t>H</a:t>
            </a:r>
            <a:r>
              <a:rPr lang="en-US" dirty="0"/>
              <a:t>uman </a:t>
            </a:r>
            <a:r>
              <a:rPr lang="en-US" u="sng" dirty="0"/>
              <a:t>C</a:t>
            </a:r>
            <a:r>
              <a:rPr lang="en-US" dirty="0"/>
              <a:t>omputer </a:t>
            </a:r>
            <a:r>
              <a:rPr lang="en-US" u="sng" dirty="0"/>
              <a:t>I</a:t>
            </a:r>
            <a:r>
              <a:rPr lang="en-US" dirty="0"/>
              <a:t>nterface</a:t>
            </a:r>
            <a:endParaRPr lang="en-US" b="1" dirty="0"/>
          </a:p>
          <a:p>
            <a:pPr algn="just">
              <a:buFont typeface="Calibri" panose="020F0502020204030204" pitchFamily="34" charset="0"/>
              <a:buChar char="₋"/>
            </a:pPr>
            <a:r>
              <a:rPr lang="en-US" b="1" dirty="0"/>
              <a:t>MIS: </a:t>
            </a:r>
            <a:r>
              <a:rPr lang="en-US" dirty="0"/>
              <a:t>Miscellaneous </a:t>
            </a:r>
          </a:p>
        </p:txBody>
      </p:sp>
      <p:sp>
        <p:nvSpPr>
          <p:cNvPr id="4" name="Slide Number Placeholder 3"/>
          <p:cNvSpPr>
            <a:spLocks noGrp="1"/>
          </p:cNvSpPr>
          <p:nvPr>
            <p:ph type="sldNum" sz="quarter" idx="12"/>
          </p:nvPr>
        </p:nvSpPr>
        <p:spPr/>
        <p:txBody>
          <a:bodyPr/>
          <a:lstStyle/>
          <a:p>
            <a:fld id="{A0BD90FC-DE19-415E-AF01-E66FC18132A4}" type="slidenum">
              <a:rPr lang="en-US" smtClean="0"/>
              <a:t>58</a:t>
            </a:fld>
            <a:endParaRPr lang="en-US"/>
          </a:p>
        </p:txBody>
      </p:sp>
    </p:spTree>
    <p:extLst>
      <p:ext uri="{BB962C8B-B14F-4D97-AF65-F5344CB8AC3E}">
        <p14:creationId xmlns:p14="http://schemas.microsoft.com/office/powerpoint/2010/main" val="4133009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051" y="373076"/>
            <a:ext cx="11465781" cy="1325563"/>
          </a:xfrm>
        </p:spPr>
        <p:txBody>
          <a:bodyPr>
            <a:noAutofit/>
          </a:bodyPr>
          <a:lstStyle/>
          <a:p>
            <a:r>
              <a:rPr lang="tr-TR" sz="3600" b="1" dirty="0"/>
              <a:t>A </a:t>
            </a:r>
            <a:r>
              <a:rPr lang="en-US" sz="3600" b="1" dirty="0"/>
              <a:t>table like </a:t>
            </a:r>
            <a:r>
              <a:rPr lang="en-US" sz="3600" b="1" u="sng" dirty="0"/>
              <a:t>Table 8.2</a:t>
            </a:r>
            <a:r>
              <a:rPr lang="en-US" sz="3600" b="1" dirty="0"/>
              <a:t> on </a:t>
            </a:r>
            <a:r>
              <a:rPr lang="en-US" sz="3600" b="1" u="sng" dirty="0"/>
              <a:t>P.196</a:t>
            </a:r>
            <a:r>
              <a:rPr lang="en-US" sz="3600" b="1" dirty="0"/>
              <a:t> is built to apply Statistical QA.</a:t>
            </a:r>
            <a:r>
              <a:rPr lang="tr-TR" sz="3600" b="1" dirty="0"/>
              <a:t/>
            </a:r>
            <a:br>
              <a:rPr lang="tr-TR" sz="3600" b="1" dirty="0"/>
            </a:br>
            <a:r>
              <a:rPr lang="tr-TR" sz="3600" b="1" dirty="0" err="1"/>
              <a:t>Shows</a:t>
            </a:r>
            <a:r>
              <a:rPr lang="tr-TR" sz="3600" b="1" dirty="0"/>
              <a:t> </a:t>
            </a:r>
            <a:r>
              <a:rPr lang="tr-TR" sz="3600" b="1" dirty="0" err="1"/>
              <a:t>the</a:t>
            </a:r>
            <a:r>
              <a:rPr lang="tr-TR" sz="3600" b="1" dirty="0"/>
              <a:t> </a:t>
            </a:r>
            <a:r>
              <a:rPr lang="en-US" sz="3600" b="1" dirty="0"/>
              <a:t>data collection for statistical SQA</a:t>
            </a:r>
            <a:r>
              <a:rPr lang="tr-TR" sz="3600" b="1" dirty="0"/>
              <a:t>.</a:t>
            </a:r>
            <a:r>
              <a:rPr lang="en-US" sz="3600" b="1" dirty="0"/>
              <a:t/>
            </a:r>
            <a:br>
              <a:rPr lang="en-US" sz="3600" b="1" dirty="0"/>
            </a:br>
            <a:endParaRPr lang="en-US" sz="36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49" y="2066368"/>
            <a:ext cx="10267784" cy="4791632"/>
          </a:xfrm>
          <a:prstGeom prst="rect">
            <a:avLst/>
          </a:prstGeom>
        </p:spPr>
      </p:pic>
      <p:sp>
        <p:nvSpPr>
          <p:cNvPr id="6" name="Dikdörtgen 5"/>
          <p:cNvSpPr/>
          <p:nvPr/>
        </p:nvSpPr>
        <p:spPr>
          <a:xfrm>
            <a:off x="318051" y="1353220"/>
            <a:ext cx="11696370" cy="646331"/>
          </a:xfrm>
          <a:prstGeom prst="rect">
            <a:avLst/>
          </a:prstGeom>
        </p:spPr>
        <p:txBody>
          <a:bodyPr wrap="square">
            <a:spAutoFit/>
          </a:bodyPr>
          <a:lstStyle/>
          <a:p>
            <a:pPr algn="just"/>
            <a:r>
              <a:rPr lang="en-US" b="1" dirty="0"/>
              <a:t>In this manner, we can find out the </a:t>
            </a:r>
            <a:r>
              <a:rPr lang="en-US" b="1" dirty="0" err="1"/>
              <a:t>mo</a:t>
            </a:r>
            <a:r>
              <a:rPr lang="tr-TR" b="1" dirty="0"/>
              <a:t>r</a:t>
            </a:r>
            <a:r>
              <a:rPr lang="en-US" b="1" dirty="0"/>
              <a:t>e ‘vital’ causes of errors.</a:t>
            </a:r>
            <a:endParaRPr lang="tr-TR" b="1" dirty="0"/>
          </a:p>
          <a:p>
            <a:pPr algn="just"/>
            <a:r>
              <a:rPr lang="en-US" b="1" dirty="0"/>
              <a:t>Loading at table 8.2, we see that IES, MCC, EDR, and IET account for 63% (almost 2/3) of all errors.</a:t>
            </a:r>
          </a:p>
        </p:txBody>
      </p:sp>
      <p:sp>
        <p:nvSpPr>
          <p:cNvPr id="3" name="Slide Number Placeholder 2"/>
          <p:cNvSpPr>
            <a:spLocks noGrp="1"/>
          </p:cNvSpPr>
          <p:nvPr>
            <p:ph type="sldNum" sz="quarter" idx="12"/>
          </p:nvPr>
        </p:nvSpPr>
        <p:spPr/>
        <p:txBody>
          <a:bodyPr/>
          <a:lstStyle/>
          <a:p>
            <a:fld id="{A0BD90FC-DE19-415E-AF01-E66FC18132A4}" type="slidenum">
              <a:rPr lang="en-US" smtClean="0"/>
              <a:t>59</a:t>
            </a:fld>
            <a:endParaRPr lang="en-US"/>
          </a:p>
        </p:txBody>
      </p:sp>
    </p:spTree>
    <p:extLst>
      <p:ext uri="{BB962C8B-B14F-4D97-AF65-F5344CB8AC3E}">
        <p14:creationId xmlns:p14="http://schemas.microsoft.com/office/powerpoint/2010/main" val="143345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97C3F4E1-9DF3-4AE6-929A-1F7769BAC730}" type="slidenum">
              <a:rPr lang="zh-TW" altLang="en-US">
                <a:solidFill>
                  <a:srgbClr val="000000"/>
                </a:solidFill>
                <a:latin typeface="Times New Roman" panose="02020603050405020304" pitchFamily="18" charset="0"/>
              </a:rPr>
              <a:pPr fontAlgn="base">
                <a:spcBef>
                  <a:spcPct val="0"/>
                </a:spcBef>
                <a:spcAft>
                  <a:spcPct val="0"/>
                </a:spcAft>
              </a:pPr>
              <a:t>6</a:t>
            </a:fld>
            <a:endParaRPr lang="en-US" altLang="zh-TW">
              <a:solidFill>
                <a:srgbClr val="000000"/>
              </a:solidFill>
              <a:latin typeface="Times New Roman" panose="02020603050405020304" pitchFamily="18" charset="0"/>
            </a:endParaRPr>
          </a:p>
        </p:txBody>
      </p:sp>
      <p:sp>
        <p:nvSpPr>
          <p:cNvPr id="245762" name="Rectangle 2"/>
          <p:cNvSpPr>
            <a:spLocks noGrp="1" noChangeArrowheads="1"/>
          </p:cNvSpPr>
          <p:nvPr>
            <p:ph type="title"/>
          </p:nvPr>
        </p:nvSpPr>
        <p:spPr/>
        <p:txBody>
          <a:bodyPr/>
          <a:lstStyle/>
          <a:p>
            <a:r>
              <a:rPr lang="en-US" altLang="zh-TW">
                <a:ea typeface="新細明體" pitchFamily="18" charset="-120"/>
              </a:rPr>
              <a:t>Quality Assurance Plan</a:t>
            </a:r>
          </a:p>
        </p:txBody>
      </p:sp>
      <p:pic>
        <p:nvPicPr>
          <p:cNvPr id="245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61" y="857250"/>
            <a:ext cx="1020147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572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normAutofit/>
          </a:bodyPr>
          <a:lstStyle/>
          <a:p>
            <a:pPr marL="0" indent="0" algn="just">
              <a:buNone/>
            </a:pPr>
            <a:r>
              <a:rPr lang="tr-TR" dirty="0"/>
              <a:t>*</a:t>
            </a:r>
            <a:r>
              <a:rPr lang="en-US" dirty="0"/>
              <a:t>Accordingly, we </a:t>
            </a:r>
            <a:r>
              <a:rPr lang="en-US" b="1" dirty="0">
                <a:solidFill>
                  <a:srgbClr val="FF0000"/>
                </a:solidFill>
              </a:rPr>
              <a:t>have to take appropriate actions</a:t>
            </a:r>
            <a:r>
              <a:rPr lang="en-US" dirty="0"/>
              <a:t> within the organization </a:t>
            </a:r>
            <a:r>
              <a:rPr lang="en-US" b="1" dirty="0">
                <a:solidFill>
                  <a:srgbClr val="FF0000"/>
                </a:solidFill>
              </a:rPr>
              <a:t>to correct</a:t>
            </a:r>
            <a:r>
              <a:rPr lang="en-US" dirty="0"/>
              <a:t> related </a:t>
            </a:r>
            <a:r>
              <a:rPr lang="en-US" b="1" dirty="0">
                <a:solidFill>
                  <a:srgbClr val="FF0000"/>
                </a:solidFill>
              </a:rPr>
              <a:t>process</a:t>
            </a:r>
            <a:r>
              <a:rPr lang="en-US" dirty="0"/>
              <a:t> and </a:t>
            </a:r>
            <a:r>
              <a:rPr lang="en-US" b="1" dirty="0">
                <a:solidFill>
                  <a:srgbClr val="FF0000"/>
                </a:solidFill>
              </a:rPr>
              <a:t>design steps</a:t>
            </a:r>
            <a:r>
              <a:rPr lang="en-US" dirty="0"/>
              <a:t>.</a:t>
            </a:r>
            <a:endParaRPr lang="tr-TR" dirty="0"/>
          </a:p>
          <a:p>
            <a:pPr marL="0" indent="0" algn="just">
              <a:buNone/>
            </a:pPr>
            <a:r>
              <a:rPr lang="tr-TR" dirty="0"/>
              <a:t>*</a:t>
            </a:r>
            <a:r>
              <a:rPr lang="en-US" dirty="0"/>
              <a:t>We can also calculate </a:t>
            </a:r>
            <a:r>
              <a:rPr lang="en-US" b="1" dirty="0">
                <a:solidFill>
                  <a:srgbClr val="FF0000"/>
                </a:solidFill>
              </a:rPr>
              <a:t>an error index </a:t>
            </a:r>
            <a:r>
              <a:rPr lang="en-US" dirty="0"/>
              <a:t>for each major step in the SE process. We </a:t>
            </a:r>
            <a:r>
              <a:rPr lang="en-US" b="1" dirty="0">
                <a:solidFill>
                  <a:srgbClr val="FF0000"/>
                </a:solidFill>
              </a:rPr>
              <a:t>collect the following data first</a:t>
            </a:r>
            <a:r>
              <a:rPr lang="en-US" dirty="0"/>
              <a:t>:</a:t>
            </a:r>
          </a:p>
          <a:p>
            <a:pPr marL="0" indent="0" algn="just">
              <a:buNone/>
            </a:pPr>
            <a:r>
              <a:rPr lang="tr-TR" dirty="0"/>
              <a:t>1. </a:t>
            </a:r>
            <a:r>
              <a:rPr lang="en-US" b="1" dirty="0" err="1">
                <a:solidFill>
                  <a:schemeClr val="accent1">
                    <a:lumMod val="75000"/>
                  </a:schemeClr>
                </a:solidFill>
              </a:rPr>
              <a:t>E</a:t>
            </a:r>
            <a:r>
              <a:rPr lang="en-US" b="1" i="1" baseline="-25000" dirty="0" err="1">
                <a:solidFill>
                  <a:schemeClr val="accent1">
                    <a:lumMod val="75000"/>
                  </a:schemeClr>
                </a:solidFill>
              </a:rPr>
              <a:t>i</a:t>
            </a:r>
            <a:r>
              <a:rPr lang="en-US" b="1" dirty="0">
                <a:solidFill>
                  <a:schemeClr val="accent1">
                    <a:lumMod val="75000"/>
                  </a:schemeClr>
                </a:solidFill>
              </a:rPr>
              <a:t>: </a:t>
            </a:r>
            <a:r>
              <a:rPr lang="en-US" b="1" u="sng" dirty="0">
                <a:solidFill>
                  <a:schemeClr val="accent1">
                    <a:lumMod val="75000"/>
                  </a:schemeClr>
                </a:solidFill>
              </a:rPr>
              <a:t>Total</a:t>
            </a:r>
            <a:r>
              <a:rPr lang="en-US" b="1" dirty="0">
                <a:solidFill>
                  <a:schemeClr val="accent1">
                    <a:lumMod val="75000"/>
                  </a:schemeClr>
                </a:solidFill>
              </a:rPr>
              <a:t> no. of errors discovered during the </a:t>
            </a:r>
            <a:r>
              <a:rPr lang="en-US" b="1" i="1" dirty="0" err="1">
                <a:solidFill>
                  <a:schemeClr val="accent1">
                    <a:lumMod val="75000"/>
                  </a:schemeClr>
                </a:solidFill>
              </a:rPr>
              <a:t>i</a:t>
            </a:r>
            <a:r>
              <a:rPr lang="en-US" b="1" i="1" dirty="0">
                <a:solidFill>
                  <a:schemeClr val="accent1">
                    <a:lumMod val="75000"/>
                  </a:schemeClr>
                </a:solidFill>
              </a:rPr>
              <a:t> </a:t>
            </a:r>
            <a:r>
              <a:rPr lang="en-US" b="1" dirty="0">
                <a:solidFill>
                  <a:schemeClr val="accent1">
                    <a:lumMod val="75000"/>
                  </a:schemeClr>
                </a:solidFill>
              </a:rPr>
              <a:t>’</a:t>
            </a:r>
            <a:r>
              <a:rPr lang="en-US" b="1" dirty="0" err="1">
                <a:solidFill>
                  <a:schemeClr val="accent1">
                    <a:lumMod val="75000"/>
                  </a:schemeClr>
                </a:solidFill>
              </a:rPr>
              <a:t>th</a:t>
            </a:r>
            <a:r>
              <a:rPr lang="en-US" b="1" dirty="0">
                <a:solidFill>
                  <a:schemeClr val="accent1">
                    <a:lumMod val="75000"/>
                  </a:schemeClr>
                </a:solidFill>
              </a:rPr>
              <a:t> design step.</a:t>
            </a:r>
          </a:p>
          <a:p>
            <a:pPr marL="0" indent="0" algn="just">
              <a:buNone/>
            </a:pPr>
            <a:r>
              <a:rPr lang="tr-TR" b="1" dirty="0">
                <a:solidFill>
                  <a:schemeClr val="accent1">
                    <a:lumMod val="75000"/>
                  </a:schemeClr>
                </a:solidFill>
              </a:rPr>
              <a:t>    </a:t>
            </a:r>
            <a:r>
              <a:rPr lang="en-US" b="1" dirty="0">
                <a:solidFill>
                  <a:schemeClr val="accent1">
                    <a:lumMod val="75000"/>
                  </a:schemeClr>
                </a:solidFill>
              </a:rPr>
              <a:t>S</a:t>
            </a:r>
            <a:r>
              <a:rPr lang="en-US" b="1" i="1" baseline="-25000" dirty="0">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serious</a:t>
            </a:r>
            <a:r>
              <a:rPr lang="en-US" b="1" dirty="0">
                <a:solidFill>
                  <a:schemeClr val="accent1">
                    <a:lumMod val="75000"/>
                  </a:schemeClr>
                </a:solidFill>
              </a:rPr>
              <a:t> errors</a:t>
            </a:r>
          </a:p>
          <a:p>
            <a:pPr marL="0" indent="0" algn="just">
              <a:buNone/>
            </a:pPr>
            <a:r>
              <a:rPr lang="tr-TR" b="1" dirty="0">
                <a:solidFill>
                  <a:schemeClr val="accent1">
                    <a:lumMod val="75000"/>
                  </a:schemeClr>
                </a:solidFill>
              </a:rPr>
              <a:t>    </a:t>
            </a:r>
            <a:r>
              <a:rPr lang="en-US" b="1" dirty="0">
                <a:solidFill>
                  <a:schemeClr val="accent1">
                    <a:lumMod val="75000"/>
                  </a:schemeClr>
                </a:solidFill>
              </a:rPr>
              <a:t>M</a:t>
            </a:r>
            <a:r>
              <a:rPr lang="en-US" b="1" i="1" baseline="-25000" dirty="0">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moderate</a:t>
            </a:r>
            <a:r>
              <a:rPr lang="en-US" b="1" dirty="0">
                <a:solidFill>
                  <a:schemeClr val="accent1">
                    <a:lumMod val="75000"/>
                  </a:schemeClr>
                </a:solidFill>
              </a:rPr>
              <a:t> errors</a:t>
            </a:r>
          </a:p>
          <a:p>
            <a:pPr marL="0" indent="0" algn="just">
              <a:buNone/>
            </a:pPr>
            <a:r>
              <a:rPr lang="tr-TR" b="1" dirty="0">
                <a:solidFill>
                  <a:schemeClr val="accent1">
                    <a:lumMod val="75000"/>
                  </a:schemeClr>
                </a:solidFill>
              </a:rPr>
              <a:t>    </a:t>
            </a:r>
            <a:r>
              <a:rPr lang="en-US" b="1" dirty="0" err="1">
                <a:solidFill>
                  <a:schemeClr val="accent1">
                    <a:lumMod val="75000"/>
                  </a:schemeClr>
                </a:solidFill>
              </a:rPr>
              <a:t>T</a:t>
            </a:r>
            <a:r>
              <a:rPr lang="en-US" b="1" i="1" baseline="-25000" dirty="0" err="1">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minor</a:t>
            </a:r>
            <a:r>
              <a:rPr lang="en-US" b="1" dirty="0">
                <a:solidFill>
                  <a:schemeClr val="accent1">
                    <a:lumMod val="75000"/>
                  </a:schemeClr>
                </a:solidFill>
              </a:rPr>
              <a:t> errors</a:t>
            </a:r>
          </a:p>
          <a:p>
            <a:pPr marL="0" indent="0" algn="just">
              <a:buNone/>
            </a:pPr>
            <a:r>
              <a:rPr lang="tr-TR" dirty="0"/>
              <a:t>2. </a:t>
            </a:r>
            <a:r>
              <a:rPr lang="en-US" b="1" dirty="0">
                <a:solidFill>
                  <a:schemeClr val="accent1">
                    <a:lumMod val="75000"/>
                  </a:schemeClr>
                </a:solidFill>
              </a:rPr>
              <a:t>PS: the size of product (LOC, FP, pages of doc …) </a:t>
            </a:r>
          </a:p>
          <a:p>
            <a:pPr marL="0" indent="0" algn="just">
              <a:buNone/>
            </a:pPr>
            <a:r>
              <a:rPr lang="en-US" dirty="0"/>
              <a:t>We use weighting factors for error types: </a:t>
            </a:r>
            <a:r>
              <a:rPr lang="en-US" dirty="0" err="1"/>
              <a:t>W</a:t>
            </a:r>
            <a:r>
              <a:rPr lang="en-US" baseline="-25000" dirty="0" err="1"/>
              <a:t>s</a:t>
            </a:r>
            <a:r>
              <a:rPr lang="en-US" dirty="0"/>
              <a:t>, W</a:t>
            </a:r>
            <a:r>
              <a:rPr lang="en-US" baseline="-25000" dirty="0"/>
              <a:t>m</a:t>
            </a:r>
            <a:r>
              <a:rPr lang="en-US" dirty="0"/>
              <a:t>, W</a:t>
            </a:r>
            <a:r>
              <a:rPr lang="en-US" baseline="-25000" dirty="0"/>
              <a:t>t</a:t>
            </a:r>
            <a:r>
              <a:rPr lang="en-US" dirty="0"/>
              <a:t>.</a:t>
            </a:r>
          </a:p>
          <a:p>
            <a:pPr marL="0" indent="0" algn="just">
              <a:buNone/>
            </a:pPr>
            <a:r>
              <a:rPr lang="en-US" dirty="0"/>
              <a:t>Recommended by Pressman : W</a:t>
            </a:r>
            <a:r>
              <a:rPr lang="en-US" baseline="-25000" dirty="0"/>
              <a:t>s</a:t>
            </a:r>
            <a:r>
              <a:rPr lang="en-US" dirty="0"/>
              <a:t>:10, W</a:t>
            </a:r>
            <a:r>
              <a:rPr lang="en-US" baseline="-25000" dirty="0"/>
              <a:t>m</a:t>
            </a:r>
            <a:r>
              <a:rPr lang="en-US" dirty="0"/>
              <a:t>:3, W</a:t>
            </a:r>
            <a:r>
              <a:rPr lang="en-US" baseline="-25000" dirty="0"/>
              <a:t>t</a:t>
            </a:r>
            <a:r>
              <a:rPr lang="en-US" dirty="0"/>
              <a:t>:1 at each design step, we compute a </a:t>
            </a:r>
            <a:r>
              <a:rPr lang="en-US" b="1" dirty="0">
                <a:solidFill>
                  <a:schemeClr val="accent1">
                    <a:lumMod val="75000"/>
                  </a:schemeClr>
                </a:solidFill>
              </a:rPr>
              <a:t>phase index (</a:t>
            </a:r>
            <a:r>
              <a:rPr lang="en-US" b="1" dirty="0" err="1">
                <a:solidFill>
                  <a:schemeClr val="accent1">
                    <a:lumMod val="75000"/>
                  </a:schemeClr>
                </a:solidFill>
              </a:rPr>
              <a:t>Pɪ</a:t>
            </a:r>
            <a:r>
              <a:rPr lang="en-US" b="1" baseline="-25000" dirty="0" err="1">
                <a:solidFill>
                  <a:schemeClr val="accent1">
                    <a:lumMod val="75000"/>
                  </a:schemeClr>
                </a:solidFill>
              </a:rPr>
              <a:t>i</a:t>
            </a:r>
            <a:r>
              <a:rPr lang="en-US" b="1" dirty="0">
                <a:solidFill>
                  <a:schemeClr val="accent1">
                    <a:lumMod val="75000"/>
                  </a:schemeClr>
                </a:solidFill>
              </a:rPr>
              <a:t>)</a:t>
            </a:r>
          </a:p>
          <a:p>
            <a:pPr marL="0" indent="0" algn="just">
              <a:buNone/>
            </a:pPr>
            <a:endParaRPr lang="en-US" i="1" dirty="0"/>
          </a:p>
          <a:p>
            <a:pPr marL="514350" indent="-514350" algn="just">
              <a:buFont typeface="+mj-lt"/>
              <a:buAutoNum type="arabicPeriod"/>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A0BD90FC-DE19-415E-AF01-E66FC18132A4}" type="slidenum">
              <a:rPr lang="en-US" smtClean="0"/>
              <a:t>60</a:t>
            </a:fld>
            <a:endParaRPr lang="en-US"/>
          </a:p>
        </p:txBody>
      </p:sp>
    </p:spTree>
    <p:extLst>
      <p:ext uri="{BB962C8B-B14F-4D97-AF65-F5344CB8AC3E}">
        <p14:creationId xmlns:p14="http://schemas.microsoft.com/office/powerpoint/2010/main" val="801246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368215"/>
                <a:ext cx="10515600" cy="5808748"/>
              </a:xfrm>
            </p:spPr>
            <p:txBody>
              <a:bodyPr>
                <a:normAutofit/>
              </a:bodyPr>
              <a:lstStyle/>
              <a:p>
                <a:pPr marL="0" indent="0" algn="ctr">
                  <a:buNone/>
                </a:pP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Pɪ</a:t>
                </a:r>
                <a:r>
                  <a:rPr lang="en-US" sz="3200" i="1" baseline="-25000" dirty="0" err="1">
                    <a:latin typeface="Times New Roman" panose="02020603050405020304" pitchFamily="18" charset="0"/>
                    <a:cs typeface="Times New Roman" panose="02020603050405020304" pitchFamily="18" charset="0"/>
                  </a:rPr>
                  <a:t>i</a:t>
                </a:r>
                <a:r>
                  <a:rPr lang="en-US" sz="3200" i="1" dirty="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𝑠</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𝑆</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𝑚</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𝑀</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𝑡</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𝑇</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oMath>
                </a14:m>
                <a:endParaRPr lang="en-US" sz="3200" b="0" i="1" dirty="0">
                  <a:latin typeface="Times New Roman" panose="02020603050405020304" pitchFamily="18" charset="0"/>
                  <a:cs typeface="Times New Roman" panose="02020603050405020304" pitchFamily="18" charset="0"/>
                </a:endParaRPr>
              </a:p>
              <a:p>
                <a:pPr marL="0" indent="0" algn="just">
                  <a:buNone/>
                </a:pPr>
                <a:endParaRPr lang="en-US" sz="3200" i="1" dirty="0">
                  <a:latin typeface="Times New Roman" panose="02020603050405020304" pitchFamily="18" charset="0"/>
                  <a:cs typeface="Times New Roman" panose="02020603050405020304" pitchFamily="18" charset="0"/>
                </a:endParaRPr>
              </a:p>
              <a:p>
                <a:pPr marL="0" indent="0" algn="just">
                  <a:buNone/>
                </a:pPr>
                <a:r>
                  <a:rPr lang="en-US" sz="3200" i="1" dirty="0">
                    <a:latin typeface="Times New Roman" panose="02020603050405020304" pitchFamily="18" charset="0"/>
                    <a:cs typeface="Times New Roman" panose="02020603050405020304" pitchFamily="18" charset="0"/>
                  </a:rPr>
                  <a:t>Then, we compute the error index </a:t>
                </a:r>
              </a:p>
              <a:p>
                <a:pPr marL="0" indent="0" algn="ctr">
                  <a:buNone/>
                </a:pPr>
                <a:endParaRPr lang="tr-TR" sz="3200" i="1" dirty="0">
                  <a:latin typeface="Times New Roman" panose="02020603050405020304" pitchFamily="18" charset="0"/>
                  <a:cs typeface="Times New Roman" panose="02020603050405020304" pitchFamily="18" charset="0"/>
                </a:endParaRPr>
              </a:p>
              <a:p>
                <a:pPr marL="0" indent="0" algn="ctr">
                  <a:buNone/>
                </a:pPr>
                <a:r>
                  <a:rPr lang="en-US" sz="3200" i="1" dirty="0">
                    <a:latin typeface="Times New Roman" panose="02020603050405020304" pitchFamily="18" charset="0"/>
                    <a:cs typeface="Times New Roman" panose="02020603050405020304" pitchFamily="18" charset="0"/>
                  </a:rPr>
                  <a:t>EI</a:t>
                </a:r>
                <a14:m>
                  <m:oMath xmlns:m="http://schemas.openxmlformats.org/officeDocument/2006/math">
                    <m:r>
                      <a:rPr lang="en-US" sz="3200" i="1" smtClean="0">
                        <a:latin typeface="Cambria Math" panose="02040503050406030204" pitchFamily="18" charset="0"/>
                      </a:rPr>
                      <m:t>=</m:t>
                    </m:r>
                    <m:nary>
                      <m:naryPr>
                        <m:chr m:val="∑"/>
                        <m:ctrlPr>
                          <a:rPr lang="en-US" sz="3200" i="1" smtClean="0">
                            <a:latin typeface="Cambria Math"/>
                          </a:rPr>
                        </m:ctrlPr>
                      </m:naryPr>
                      <m:sub>
                        <m:r>
                          <m:rPr>
                            <m:brk m:alnAt="23"/>
                          </m:rPr>
                          <a:rPr lang="en-US" sz="3200" b="0" i="1" smtClean="0">
                            <a:latin typeface="Cambria Math" panose="02040503050406030204" pitchFamily="18" charset="0"/>
                          </a:rPr>
                          <m:t>𝑖</m:t>
                        </m:r>
                        <m:r>
                          <a:rPr lang="en-US" sz="3200" i="1" smtClean="0">
                            <a:latin typeface="Cambria Math" panose="02040503050406030204" pitchFamily="18" charset="0"/>
                          </a:rPr>
                          <m:t>=1</m:t>
                        </m:r>
                      </m:sub>
                      <m:sup>
                        <m:r>
                          <a:rPr lang="en-US" sz="3200" b="0" i="1" smtClean="0">
                            <a:latin typeface="Cambria Math" panose="02040503050406030204" pitchFamily="18" charset="0"/>
                          </a:rPr>
                          <m:t>𝑛</m:t>
                        </m:r>
                      </m:sup>
                      <m:e>
                        <m:d>
                          <m:dPr>
                            <m:ctrlPr>
                              <a:rPr lang="en-US" sz="3200" i="1" smtClean="0">
                                <a:latin typeface="Cambria Math"/>
                              </a:rPr>
                            </m:ctrlPr>
                          </m:dPr>
                          <m:e>
                            <m:r>
                              <a:rPr lang="en-US" sz="3200" b="0" i="1" smtClean="0">
                                <a:latin typeface="Cambria Math" panose="02040503050406030204" pitchFamily="18" charset="0"/>
                              </a:rPr>
                              <m:t>𝑖</m:t>
                            </m:r>
                            <m:r>
                              <a:rPr lang="en-US" sz="3200" b="0" i="1" smtClean="0">
                                <a:latin typeface="Cambria Math" panose="02040503050406030204" pitchFamily="18" charset="0"/>
                              </a:rPr>
                              <m:t> </m:t>
                            </m:r>
                            <m:r>
                              <a:rPr lang="en-US" sz="3200" b="0" i="1" smtClean="0">
                                <a:latin typeface="Cambria Math" panose="02040503050406030204" pitchFamily="18" charset="0"/>
                              </a:rPr>
                              <m:t>𝑥</m:t>
                            </m:r>
                            <m:r>
                              <m:rPr>
                                <m:nor/>
                              </m:rPr>
                              <a:rPr lang="tr-TR" sz="3200" b="0" i="1" smtClean="0">
                                <a:latin typeface="Times New Roman" panose="02020603050405020304" pitchFamily="18" charset="0"/>
                                <a:cs typeface="Times New Roman" panose="02020603050405020304" pitchFamily="18" charset="0"/>
                              </a:rPr>
                              <m:t> </m:t>
                            </m:r>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r>
                              <m:rPr>
                                <m:nor/>
                              </m:rPr>
                              <a:rPr lang="en-US" sz="3200" i="1" baseline="-25000" dirty="0">
                                <a:latin typeface="Times New Roman" panose="02020603050405020304" pitchFamily="18" charset="0"/>
                                <a:cs typeface="Times New Roman" panose="02020603050405020304" pitchFamily="18" charset="0"/>
                              </a:rPr>
                              <m:t>i</m:t>
                            </m:r>
                          </m:e>
                        </m:d>
                      </m:e>
                    </m:nary>
                  </m:oMath>
                </a14:m>
                <a:r>
                  <a:rPr lang="en-US" sz="3200" i="1" dirty="0">
                    <a:latin typeface="Times New Roman" panose="02020603050405020304" pitchFamily="18" charset="0"/>
                    <a:cs typeface="Times New Roman" panose="02020603050405020304" pitchFamily="18" charset="0"/>
                  </a:rPr>
                  <a:t> / PS = (</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+2</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+3</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3</a:t>
                </a:r>
                <a:r>
                  <a:rPr lang="en-US" sz="3200" i="1" dirty="0">
                    <a:latin typeface="Times New Roman" panose="02020603050405020304" pitchFamily="18" charset="0"/>
                    <a:cs typeface="Times New Roman" panose="02020603050405020304" pitchFamily="18" charset="0"/>
                  </a:rPr>
                  <a:t>+ … + n </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err="1">
                    <a:latin typeface="Times New Roman" panose="02020603050405020304" pitchFamily="18" charset="0"/>
                    <a:cs typeface="Times New Roman" panose="02020603050405020304" pitchFamily="18" charset="0"/>
                  </a:rPr>
                  <a:t>n</a:t>
                </a:r>
                <a:r>
                  <a:rPr lang="en-US" sz="3200" i="1" dirty="0">
                    <a:latin typeface="Times New Roman" panose="02020603050405020304" pitchFamily="18" charset="0"/>
                    <a:cs typeface="Times New Roman" panose="02020603050405020304" pitchFamily="18" charset="0"/>
                  </a:rPr>
                  <a:t>) / PS</a:t>
                </a:r>
              </a:p>
              <a:p>
                <a:pPr marL="0" indent="0" algn="just">
                  <a:buNone/>
                </a:pPr>
                <a:endParaRPr lang="tr-TR" sz="3200" i="1" dirty="0">
                  <a:latin typeface="Times New Roman" panose="02020603050405020304" pitchFamily="18" charset="0"/>
                  <a:cs typeface="Times New Roman" panose="02020603050405020304" pitchFamily="18" charset="0"/>
                </a:endParaRPr>
              </a:p>
              <a:p>
                <a:pPr marL="0" indent="0" algn="just">
                  <a:buNone/>
                </a:pPr>
                <a:r>
                  <a:rPr lang="en-US" sz="3200" i="1" dirty="0">
                    <a:latin typeface="Times New Roman" panose="02020603050405020304" pitchFamily="18" charset="0"/>
                    <a:cs typeface="Times New Roman" panose="02020603050405020304" pitchFamily="18" charset="0"/>
                  </a:rPr>
                  <a:t>In this way, we can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find</a:t>
                </a:r>
                <a:r>
                  <a:rPr lang="en-US" sz="3200" i="1" dirty="0">
                    <a:latin typeface="Times New Roman" panose="02020603050405020304" pitchFamily="18" charset="0"/>
                    <a:cs typeface="Times New Roman" panose="02020603050405020304" pitchFamily="18" charset="0"/>
                  </a:rPr>
                  <a:t>  the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vital few causes </a:t>
                </a:r>
                <a:r>
                  <a:rPr lang="en-US" sz="3200" i="1" dirty="0">
                    <a:latin typeface="Times New Roman" panose="02020603050405020304" pitchFamily="18" charset="0"/>
                    <a:cs typeface="Times New Roman" panose="02020603050405020304" pitchFamily="18" charset="0"/>
                  </a:rPr>
                  <a:t>of software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defects</a:t>
                </a:r>
                <a:r>
                  <a:rPr lang="en-US" sz="3200" i="1" dirty="0">
                    <a:latin typeface="Times New Roman" panose="02020603050405020304" pitchFamily="18" charset="0"/>
                    <a:cs typeface="Times New Roman" panose="02020603050405020304" pitchFamily="18" charset="0"/>
                  </a:rPr>
                  <a:t>, and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the necessary corrections</a:t>
                </a:r>
                <a:r>
                  <a:rPr lang="en-US" sz="3200" i="1" dirty="0">
                    <a:latin typeface="Times New Roman" panose="02020603050405020304" pitchFamily="18" charset="0"/>
                    <a:cs typeface="Times New Roman" panose="02020603050405020304" pitchFamily="18" charset="0"/>
                  </a:rPr>
                  <a:t>.</a:t>
                </a:r>
              </a:p>
              <a:p>
                <a:pPr marL="0" indent="0" algn="just">
                  <a:buNone/>
                </a:pPr>
                <a:endParaRPr lang="en-US" sz="3200" i="1"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368215"/>
                <a:ext cx="10515600" cy="5808748"/>
              </a:xfrm>
              <a:blipFill>
                <a:blip r:embed="rId2"/>
                <a:stretch>
                  <a:fillRect l="-1565" t="-630" r="-144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0BD90FC-DE19-415E-AF01-E66FC18132A4}" type="slidenum">
              <a:rPr lang="en-US" smtClean="0"/>
              <a:t>61</a:t>
            </a:fld>
            <a:endParaRPr lang="en-US"/>
          </a:p>
        </p:txBody>
      </p:sp>
    </p:spTree>
    <p:extLst>
      <p:ext uri="{BB962C8B-B14F-4D97-AF65-F5344CB8AC3E}">
        <p14:creationId xmlns:p14="http://schemas.microsoft.com/office/powerpoint/2010/main" val="4083170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4657" y="259378"/>
            <a:ext cx="10515600" cy="1325563"/>
          </a:xfrm>
        </p:spPr>
        <p:txBody>
          <a:bodyPr/>
          <a:lstStyle/>
          <a:p>
            <a:pPr algn="ctr"/>
            <a:r>
              <a:rPr lang="tr-TR" b="1" u="sng" dirty="0"/>
              <a:t>Software </a:t>
            </a:r>
            <a:r>
              <a:rPr lang="tr-TR" b="1" u="sng" dirty="0" err="1"/>
              <a:t>Quality</a:t>
            </a:r>
            <a:r>
              <a:rPr lang="tr-TR" b="1" u="sng" dirty="0"/>
              <a:t> </a:t>
            </a:r>
            <a:r>
              <a:rPr lang="tr-TR" b="1" u="sng" dirty="0" err="1"/>
              <a:t>Assurance</a:t>
            </a:r>
            <a:r>
              <a:rPr lang="tr-TR" b="1" u="sng" dirty="0"/>
              <a:t> Plan</a:t>
            </a:r>
            <a:endParaRPr lang="en-US" b="1" u="sng" dirty="0"/>
          </a:p>
        </p:txBody>
      </p:sp>
      <p:sp>
        <p:nvSpPr>
          <p:cNvPr id="3" name="İçerik Yer Tutucusu 2"/>
          <p:cNvSpPr>
            <a:spLocks noGrp="1"/>
          </p:cNvSpPr>
          <p:nvPr>
            <p:ph idx="1"/>
          </p:nvPr>
        </p:nvSpPr>
        <p:spPr/>
        <p:txBody>
          <a:bodyPr>
            <a:normAutofit lnSpcReduction="10000"/>
          </a:bodyPr>
          <a:lstStyle/>
          <a:p>
            <a:pPr marL="0" indent="0" algn="just">
              <a:buNone/>
            </a:pPr>
            <a:r>
              <a:rPr lang="en-US" dirty="0"/>
              <a:t>(ANSI / IEEE standard 730-1984 and 983-1986)</a:t>
            </a:r>
          </a:p>
          <a:p>
            <a:pPr marL="0" indent="0" algn="just">
              <a:buNone/>
            </a:pPr>
            <a:r>
              <a:rPr lang="en-US" dirty="0"/>
              <a:t>*See </a:t>
            </a:r>
            <a:r>
              <a:rPr lang="en-US" u="sng" dirty="0"/>
              <a:t>Fig. 8.5</a:t>
            </a:r>
            <a:r>
              <a:rPr lang="en-US" dirty="0"/>
              <a:t> on P.201</a:t>
            </a:r>
          </a:p>
          <a:p>
            <a:pPr marL="0" indent="0" algn="just">
              <a:buNone/>
            </a:pPr>
            <a:r>
              <a:rPr lang="en-US" dirty="0"/>
              <a:t>In the documentation section, the </a:t>
            </a:r>
            <a:r>
              <a:rPr lang="en-US" b="1" dirty="0">
                <a:solidFill>
                  <a:srgbClr val="FF0000"/>
                </a:solidFill>
                <a:effectLst>
                  <a:outerShdw blurRad="38100" dist="38100" dir="2700000" algn="tl">
                    <a:srgbClr val="000000">
                      <a:alpha val="43137"/>
                    </a:srgbClr>
                  </a:outerShdw>
                </a:effectLst>
              </a:rPr>
              <a:t>following SE documents </a:t>
            </a:r>
            <a:r>
              <a:rPr lang="en-US" dirty="0"/>
              <a:t>should be </a:t>
            </a:r>
            <a:r>
              <a:rPr lang="en-US" b="1" dirty="0">
                <a:solidFill>
                  <a:srgbClr val="FF0000"/>
                </a:solidFill>
                <a:effectLst>
                  <a:outerShdw blurRad="38100" dist="38100" dir="2700000" algn="tl">
                    <a:srgbClr val="000000">
                      <a:alpha val="43137"/>
                    </a:srgbClr>
                  </a:outerShdw>
                </a:effectLst>
              </a:rPr>
              <a:t>considered</a:t>
            </a:r>
            <a:r>
              <a:rPr lang="en-US" dirty="0"/>
              <a:t>:</a:t>
            </a:r>
          </a:p>
          <a:p>
            <a:pPr marL="514350" indent="-514350" algn="just">
              <a:buFont typeface="+mj-lt"/>
              <a:buAutoNum type="alphaLcParenR"/>
            </a:pPr>
            <a:r>
              <a:rPr lang="en-US" dirty="0"/>
              <a:t>The </a:t>
            </a:r>
            <a:r>
              <a:rPr lang="tr-TR" dirty="0"/>
              <a:t>p</a:t>
            </a:r>
            <a:r>
              <a:rPr lang="en-US" dirty="0" err="1"/>
              <a:t>roject</a:t>
            </a:r>
            <a:r>
              <a:rPr lang="en-US" dirty="0"/>
              <a:t> </a:t>
            </a:r>
            <a:r>
              <a:rPr lang="en-US" b="1" dirty="0">
                <a:solidFill>
                  <a:srgbClr val="FF0000"/>
                </a:solidFill>
              </a:rPr>
              <a:t>plan</a:t>
            </a:r>
            <a:r>
              <a:rPr lang="en-US" dirty="0"/>
              <a:t> and </a:t>
            </a:r>
            <a:r>
              <a:rPr lang="en-US" b="1" dirty="0">
                <a:solidFill>
                  <a:srgbClr val="FF0000"/>
                </a:solidFill>
              </a:rPr>
              <a:t>timing</a:t>
            </a:r>
            <a:r>
              <a:rPr lang="en-US" dirty="0"/>
              <a:t> </a:t>
            </a:r>
          </a:p>
          <a:p>
            <a:pPr marL="514350" indent="-514350" algn="just">
              <a:buFont typeface="+mj-lt"/>
              <a:buAutoNum type="alphaLcParenR"/>
            </a:pPr>
            <a:r>
              <a:rPr lang="en-US" dirty="0"/>
              <a:t>The </a:t>
            </a:r>
            <a:r>
              <a:rPr lang="en-US" b="1" dirty="0">
                <a:solidFill>
                  <a:srgbClr val="FF0000"/>
                </a:solidFill>
              </a:rPr>
              <a:t>requirements</a:t>
            </a:r>
            <a:r>
              <a:rPr lang="en-US" dirty="0"/>
              <a:t> document </a:t>
            </a:r>
          </a:p>
          <a:p>
            <a:pPr marL="514350" indent="-514350" algn="just">
              <a:buFont typeface="+mj-lt"/>
              <a:buAutoNum type="alphaLcParenR"/>
            </a:pPr>
            <a:r>
              <a:rPr lang="en-US" dirty="0"/>
              <a:t>The </a:t>
            </a:r>
            <a:r>
              <a:rPr lang="en-US" b="1" dirty="0">
                <a:solidFill>
                  <a:srgbClr val="FF0000"/>
                </a:solidFill>
              </a:rPr>
              <a:t>entity relationship diagrams </a:t>
            </a:r>
            <a:r>
              <a:rPr lang="en-US" dirty="0"/>
              <a:t>and data structure definitions </a:t>
            </a:r>
          </a:p>
          <a:p>
            <a:pPr marL="514350" indent="-514350" algn="just">
              <a:buFont typeface="+mj-lt"/>
              <a:buAutoNum type="alphaLcParenR"/>
            </a:pPr>
            <a:r>
              <a:rPr lang="en-US" b="1" dirty="0">
                <a:solidFill>
                  <a:srgbClr val="FF0000"/>
                </a:solidFill>
              </a:rPr>
              <a:t>Testing plans, test results</a:t>
            </a:r>
            <a:endParaRPr lang="en-US" dirty="0"/>
          </a:p>
          <a:p>
            <a:pPr marL="514350" indent="-514350" algn="just">
              <a:buFont typeface="+mj-lt"/>
              <a:buAutoNum type="alphaLcParenR"/>
            </a:pPr>
            <a:r>
              <a:rPr lang="en-US" b="1" dirty="0">
                <a:solidFill>
                  <a:srgbClr val="FF0000"/>
                </a:solidFill>
              </a:rPr>
              <a:t>User documentation</a:t>
            </a:r>
          </a:p>
        </p:txBody>
      </p:sp>
      <p:sp>
        <p:nvSpPr>
          <p:cNvPr id="4" name="Slide Number Placeholder 3"/>
          <p:cNvSpPr>
            <a:spLocks noGrp="1"/>
          </p:cNvSpPr>
          <p:nvPr>
            <p:ph type="sldNum" sz="quarter" idx="12"/>
          </p:nvPr>
        </p:nvSpPr>
        <p:spPr/>
        <p:txBody>
          <a:bodyPr/>
          <a:lstStyle/>
          <a:p>
            <a:fld id="{A0BD90FC-DE19-415E-AF01-E66FC18132A4}" type="slidenum">
              <a:rPr lang="en-US" smtClean="0"/>
              <a:t>62</a:t>
            </a:fld>
            <a:endParaRPr lang="en-US"/>
          </a:p>
        </p:txBody>
      </p:sp>
    </p:spTree>
    <p:extLst>
      <p:ext uri="{BB962C8B-B14F-4D97-AF65-F5344CB8AC3E}">
        <p14:creationId xmlns:p14="http://schemas.microsoft.com/office/powerpoint/2010/main" val="1312993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4352"/>
            <a:ext cx="10515600" cy="5802611"/>
          </a:xfrm>
        </p:spPr>
        <p:txBody>
          <a:bodyPr>
            <a:noAutofit/>
          </a:bodyPr>
          <a:lstStyle/>
          <a:p>
            <a:pPr marL="0" indent="0" algn="just">
              <a:lnSpc>
                <a:spcPct val="120000"/>
              </a:lnSpc>
              <a:spcBef>
                <a:spcPts val="0"/>
              </a:spcBef>
              <a:buNone/>
            </a:pPr>
            <a:r>
              <a:rPr lang="en-US" sz="2000" dirty="0"/>
              <a:t>In the standards, Practices and Conventions section, all applicable internal / external standards (coding standards, documentation standards, review guidelines) are listed and product metrics are outlined. The reviews and audits section provides an overview of each review / audit to be conducted.</a:t>
            </a:r>
          </a:p>
          <a:p>
            <a:pPr marL="0" indent="0" algn="just">
              <a:lnSpc>
                <a:spcPct val="120000"/>
              </a:lnSpc>
              <a:spcBef>
                <a:spcPts val="0"/>
              </a:spcBef>
              <a:buNone/>
            </a:pPr>
            <a:endParaRPr lang="en-US" sz="2000" b="1" u="sng" dirty="0"/>
          </a:p>
          <a:p>
            <a:pPr marL="0" indent="0" algn="just">
              <a:lnSpc>
                <a:spcPct val="120000"/>
              </a:lnSpc>
              <a:spcBef>
                <a:spcPts val="0"/>
              </a:spcBef>
              <a:buNone/>
            </a:pPr>
            <a:r>
              <a:rPr lang="en-US" sz="2000" b="1" u="sng" dirty="0"/>
              <a:t>The ISO 9001 Quality Assurance Standard</a:t>
            </a:r>
          </a:p>
          <a:p>
            <a:pPr marL="0" indent="0" algn="just">
              <a:lnSpc>
                <a:spcPct val="120000"/>
              </a:lnSpc>
              <a:spcBef>
                <a:spcPts val="0"/>
              </a:spcBef>
              <a:buNone/>
            </a:pPr>
            <a:r>
              <a:rPr lang="en-US" sz="2000" dirty="0"/>
              <a:t>ISO 9001, Developed for </a:t>
            </a:r>
            <a:r>
              <a:rPr lang="en-US" sz="2000" b="1" dirty="0">
                <a:solidFill>
                  <a:srgbClr val="FF0000"/>
                </a:solidFill>
                <a:effectLst>
                  <a:outerShdw blurRad="38100" dist="38100" dir="2700000" algn="tl">
                    <a:srgbClr val="000000">
                      <a:alpha val="43137"/>
                    </a:srgbClr>
                  </a:outerShdw>
                </a:effectLst>
              </a:rPr>
              <a:t>all engineering disciplines</a:t>
            </a:r>
            <a:r>
              <a:rPr lang="en-US" sz="2000" dirty="0"/>
              <a:t>, </a:t>
            </a:r>
            <a:r>
              <a:rPr lang="en-US" sz="2000" b="1" dirty="0">
                <a:solidFill>
                  <a:srgbClr val="FF0000"/>
                </a:solidFill>
                <a:effectLst>
                  <a:outerShdw blurRad="38100" dist="38100" dir="2700000" algn="tl">
                    <a:srgbClr val="000000">
                      <a:alpha val="43137"/>
                    </a:srgbClr>
                  </a:outerShdw>
                </a:effectLst>
              </a:rPr>
              <a:t>also applies to SE</a:t>
            </a:r>
            <a:r>
              <a:rPr lang="en-US" sz="2000" dirty="0"/>
              <a:t>. </a:t>
            </a:r>
            <a:endParaRPr lang="tr-TR" sz="2000" dirty="0"/>
          </a:p>
          <a:p>
            <a:pPr marL="0" indent="0" algn="just">
              <a:lnSpc>
                <a:spcPct val="120000"/>
              </a:lnSpc>
              <a:spcBef>
                <a:spcPts val="0"/>
              </a:spcBef>
              <a:buNone/>
            </a:pPr>
            <a:r>
              <a:rPr lang="en-US" sz="2000" dirty="0"/>
              <a:t>It contains </a:t>
            </a:r>
            <a:r>
              <a:rPr lang="en-US" sz="2000" b="1" dirty="0">
                <a:solidFill>
                  <a:srgbClr val="FF0000"/>
                </a:solidFill>
                <a:effectLst>
                  <a:outerShdw blurRad="38100" dist="38100" dir="2700000" algn="tl">
                    <a:srgbClr val="000000">
                      <a:alpha val="43137"/>
                    </a:srgbClr>
                  </a:outerShdw>
                </a:effectLst>
              </a:rPr>
              <a:t>20 requirements </a:t>
            </a:r>
            <a:r>
              <a:rPr lang="en-US" sz="2000" dirty="0"/>
              <a:t>that must be present for an </a:t>
            </a:r>
            <a:r>
              <a:rPr lang="en-US" sz="2000" b="1" dirty="0">
                <a:solidFill>
                  <a:srgbClr val="FF0000"/>
                </a:solidFill>
                <a:effectLst>
                  <a:outerShdw blurRad="38100" dist="38100" dir="2700000" algn="tl">
                    <a:srgbClr val="000000">
                      <a:alpha val="43137"/>
                    </a:srgbClr>
                  </a:outerShdw>
                </a:effectLst>
              </a:rPr>
              <a:t>effective Quality Assurance System</a:t>
            </a:r>
            <a:r>
              <a:rPr lang="en-US" sz="2000" dirty="0"/>
              <a:t>, ISO_9000_3 is a special set of ISO guidelines that have been developed to help the use of ISO_9001 in the SE process.</a:t>
            </a:r>
          </a:p>
          <a:p>
            <a:pPr marL="0" indent="0">
              <a:lnSpc>
                <a:spcPct val="120000"/>
              </a:lnSpc>
              <a:spcBef>
                <a:spcPts val="0"/>
              </a:spcBef>
              <a:buNone/>
            </a:pPr>
            <a:endParaRPr lang="tr-TR" sz="2000" b="1" dirty="0">
              <a:solidFill>
                <a:srgbClr val="FF0000"/>
              </a:solidFill>
              <a:effectLst>
                <a:outerShdw blurRad="38100" dist="38100" dir="2700000" algn="tl">
                  <a:srgbClr val="000000">
                    <a:alpha val="43137"/>
                  </a:srgbClr>
                </a:outerShdw>
              </a:effectLst>
            </a:endParaRPr>
          </a:p>
          <a:p>
            <a:pPr marL="0" indent="0">
              <a:lnSpc>
                <a:spcPct val="120000"/>
              </a:lnSpc>
              <a:spcBef>
                <a:spcPts val="0"/>
              </a:spcBef>
              <a:buNone/>
            </a:pPr>
            <a:r>
              <a:rPr lang="en-US" sz="2000" b="1" dirty="0">
                <a:solidFill>
                  <a:srgbClr val="FF0000"/>
                </a:solidFill>
                <a:effectLst>
                  <a:outerShdw blurRad="38100" dist="38100" dir="2700000" algn="tl">
                    <a:srgbClr val="000000">
                      <a:alpha val="43137"/>
                    </a:srgbClr>
                  </a:outerShdw>
                </a:effectLst>
              </a:rPr>
              <a:t>The 20 Requirements of ISO_9001 are:</a:t>
            </a:r>
          </a:p>
          <a:p>
            <a:pPr marL="457200" indent="-457200" algn="just">
              <a:lnSpc>
                <a:spcPct val="120000"/>
              </a:lnSpc>
              <a:spcBef>
                <a:spcPts val="0"/>
              </a:spcBef>
              <a:buFont typeface="+mj-lt"/>
              <a:buAutoNum type="arabicPeriod"/>
            </a:pPr>
            <a:r>
              <a:rPr lang="en-US" sz="2000" dirty="0"/>
              <a:t>Management responsibility</a:t>
            </a:r>
          </a:p>
          <a:p>
            <a:pPr marL="457200" indent="-457200" algn="just">
              <a:lnSpc>
                <a:spcPct val="120000"/>
              </a:lnSpc>
              <a:spcBef>
                <a:spcPts val="0"/>
              </a:spcBef>
              <a:buFont typeface="+mj-lt"/>
              <a:buAutoNum type="arabicPeriod"/>
            </a:pPr>
            <a:r>
              <a:rPr lang="en-US" sz="2000" dirty="0"/>
              <a:t>Quality system</a:t>
            </a:r>
          </a:p>
          <a:p>
            <a:pPr marL="457200" indent="-457200" algn="just">
              <a:lnSpc>
                <a:spcPct val="120000"/>
              </a:lnSpc>
              <a:spcBef>
                <a:spcPts val="0"/>
              </a:spcBef>
              <a:buFont typeface="+mj-lt"/>
              <a:buAutoNum type="arabicPeriod"/>
            </a:pPr>
            <a:r>
              <a:rPr lang="en-US" sz="2000" dirty="0"/>
              <a:t>Contract review</a:t>
            </a:r>
          </a:p>
          <a:p>
            <a:pPr marL="457200" indent="-457200" algn="just">
              <a:lnSpc>
                <a:spcPct val="120000"/>
              </a:lnSpc>
              <a:spcBef>
                <a:spcPts val="0"/>
              </a:spcBef>
              <a:buFont typeface="+mj-lt"/>
              <a:buAutoNum type="arabicPeriod"/>
            </a:pPr>
            <a:r>
              <a:rPr lang="en-US" sz="2000" dirty="0"/>
              <a:t>Design control</a:t>
            </a:r>
          </a:p>
          <a:p>
            <a:pPr marL="0" indent="0" algn="just">
              <a:lnSpc>
                <a:spcPct val="120000"/>
              </a:lnSpc>
              <a:spcBef>
                <a:spcPts val="0"/>
              </a:spcBef>
              <a:buNone/>
            </a:pPr>
            <a:endParaRPr lang="en-US" sz="2000" dirty="0"/>
          </a:p>
          <a:p>
            <a:pPr marL="0" indent="0" algn="just">
              <a:lnSpc>
                <a:spcPct val="120000"/>
              </a:lnSpc>
              <a:spcBef>
                <a:spcPts val="0"/>
              </a:spcBef>
              <a:buNone/>
            </a:pPr>
            <a:endParaRPr lang="en-US" sz="2000" dirty="0"/>
          </a:p>
        </p:txBody>
      </p:sp>
      <p:sp>
        <p:nvSpPr>
          <p:cNvPr id="2" name="Slide Number Placeholder 1"/>
          <p:cNvSpPr>
            <a:spLocks noGrp="1"/>
          </p:cNvSpPr>
          <p:nvPr>
            <p:ph type="sldNum" sz="quarter" idx="12"/>
          </p:nvPr>
        </p:nvSpPr>
        <p:spPr/>
        <p:txBody>
          <a:bodyPr/>
          <a:lstStyle/>
          <a:p>
            <a:fld id="{A0BD90FC-DE19-415E-AF01-E66FC18132A4}" type="slidenum">
              <a:rPr lang="en-US" smtClean="0"/>
              <a:t>63</a:t>
            </a:fld>
            <a:endParaRPr lang="en-US"/>
          </a:p>
        </p:txBody>
      </p:sp>
    </p:spTree>
    <p:extLst>
      <p:ext uri="{BB962C8B-B14F-4D97-AF65-F5344CB8AC3E}">
        <p14:creationId xmlns:p14="http://schemas.microsoft.com/office/powerpoint/2010/main" val="269780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11173"/>
            <a:ext cx="10515600" cy="5765790"/>
          </a:xfrm>
        </p:spPr>
        <p:txBody>
          <a:bodyPr>
            <a:normAutofit fontScale="77500" lnSpcReduction="20000"/>
          </a:bodyPr>
          <a:lstStyle/>
          <a:p>
            <a:pPr marL="514350" indent="-514350">
              <a:buFont typeface="+mj-lt"/>
              <a:buAutoNum type="arabicPeriod" startAt="5"/>
            </a:pPr>
            <a:r>
              <a:rPr lang="en-US" dirty="0"/>
              <a:t>Document and data control</a:t>
            </a:r>
          </a:p>
          <a:p>
            <a:pPr marL="514350" indent="-514350">
              <a:buFont typeface="+mj-lt"/>
              <a:buAutoNum type="arabicPeriod" startAt="5"/>
            </a:pPr>
            <a:r>
              <a:rPr lang="en-US" dirty="0"/>
              <a:t>Purchasing</a:t>
            </a:r>
          </a:p>
          <a:p>
            <a:pPr marL="514350" indent="-514350">
              <a:buFont typeface="+mj-lt"/>
              <a:buAutoNum type="arabicPeriod" startAt="5"/>
            </a:pPr>
            <a:r>
              <a:rPr lang="en-US" dirty="0"/>
              <a:t>Control of customer supplied product </a:t>
            </a:r>
          </a:p>
          <a:p>
            <a:pPr marL="514350" indent="-514350">
              <a:buFont typeface="+mj-lt"/>
              <a:buAutoNum type="arabicPeriod" startAt="5"/>
            </a:pPr>
            <a:r>
              <a:rPr lang="en-US" dirty="0"/>
              <a:t>Product identification and traceability</a:t>
            </a:r>
          </a:p>
          <a:p>
            <a:pPr marL="514350" indent="-514350">
              <a:buFont typeface="+mj-lt"/>
              <a:buAutoNum type="arabicPeriod" startAt="5"/>
            </a:pPr>
            <a:r>
              <a:rPr lang="en-US" dirty="0"/>
              <a:t>Process control</a:t>
            </a:r>
          </a:p>
          <a:p>
            <a:pPr marL="514350" indent="-514350">
              <a:buFont typeface="+mj-lt"/>
              <a:buAutoNum type="arabicPeriod" startAt="5"/>
            </a:pPr>
            <a:r>
              <a:rPr lang="en-US" dirty="0"/>
              <a:t>Inspection and testing</a:t>
            </a:r>
          </a:p>
          <a:p>
            <a:pPr marL="514350" indent="-514350">
              <a:buFont typeface="+mj-lt"/>
              <a:buAutoNum type="arabicPeriod" startAt="5"/>
            </a:pPr>
            <a:r>
              <a:rPr lang="en-US" dirty="0"/>
              <a:t>Control of inspection, measurement, and testing equipment </a:t>
            </a:r>
          </a:p>
          <a:p>
            <a:pPr marL="514350" indent="-514350">
              <a:buFont typeface="+mj-lt"/>
              <a:buAutoNum type="arabicPeriod" startAt="5"/>
            </a:pPr>
            <a:r>
              <a:rPr lang="en-US" dirty="0"/>
              <a:t>Inspection and testing status</a:t>
            </a:r>
          </a:p>
          <a:p>
            <a:pPr marL="514350" indent="-514350">
              <a:buFont typeface="+mj-lt"/>
              <a:buAutoNum type="arabicPeriod" startAt="5"/>
            </a:pPr>
            <a:r>
              <a:rPr lang="en-US" dirty="0"/>
              <a:t>Control of non conforming product</a:t>
            </a:r>
          </a:p>
          <a:p>
            <a:pPr marL="514350" indent="-514350">
              <a:buFont typeface="+mj-lt"/>
              <a:buAutoNum type="arabicPeriod" startAt="5"/>
            </a:pPr>
            <a:r>
              <a:rPr lang="en-US" dirty="0"/>
              <a:t>Corrective and preventive action</a:t>
            </a:r>
          </a:p>
          <a:p>
            <a:pPr marL="514350" indent="-514350">
              <a:buFont typeface="+mj-lt"/>
              <a:buAutoNum type="arabicPeriod" startAt="5"/>
            </a:pPr>
            <a:r>
              <a:rPr lang="en-US" dirty="0"/>
              <a:t>Handling, storage, packaging, preservation, and delivery</a:t>
            </a:r>
          </a:p>
          <a:p>
            <a:pPr marL="514350" indent="-514350">
              <a:buFont typeface="+mj-lt"/>
              <a:buAutoNum type="arabicPeriod" startAt="5"/>
            </a:pPr>
            <a:r>
              <a:rPr lang="en-US" dirty="0"/>
              <a:t>Control of quality records</a:t>
            </a:r>
          </a:p>
          <a:p>
            <a:pPr marL="514350" indent="-514350">
              <a:buFont typeface="+mj-lt"/>
              <a:buAutoNum type="arabicPeriod" startAt="5"/>
            </a:pPr>
            <a:r>
              <a:rPr lang="en-US" dirty="0"/>
              <a:t>Internal quality audits</a:t>
            </a:r>
          </a:p>
          <a:p>
            <a:pPr marL="514350" indent="-514350">
              <a:buFont typeface="+mj-lt"/>
              <a:buAutoNum type="arabicPeriod" startAt="5"/>
            </a:pPr>
            <a:r>
              <a:rPr lang="en-US" dirty="0"/>
              <a:t>Training </a:t>
            </a:r>
          </a:p>
          <a:p>
            <a:pPr marL="514350" indent="-514350">
              <a:buFont typeface="+mj-lt"/>
              <a:buAutoNum type="arabicPeriod" startAt="5"/>
            </a:pPr>
            <a:r>
              <a:rPr lang="en-US" dirty="0"/>
              <a:t>Servicing</a:t>
            </a:r>
          </a:p>
          <a:p>
            <a:pPr marL="514350" indent="-514350">
              <a:buFont typeface="+mj-lt"/>
              <a:buAutoNum type="arabicPeriod" startAt="5"/>
            </a:pPr>
            <a:r>
              <a:rPr lang="en-US" dirty="0"/>
              <a:t>Statistical techniques</a:t>
            </a:r>
          </a:p>
        </p:txBody>
      </p:sp>
      <p:sp>
        <p:nvSpPr>
          <p:cNvPr id="2" name="Slide Number Placeholder 1"/>
          <p:cNvSpPr>
            <a:spLocks noGrp="1"/>
          </p:cNvSpPr>
          <p:nvPr>
            <p:ph type="sldNum" sz="quarter" idx="12"/>
          </p:nvPr>
        </p:nvSpPr>
        <p:spPr/>
        <p:txBody>
          <a:bodyPr/>
          <a:lstStyle/>
          <a:p>
            <a:fld id="{A0BD90FC-DE19-415E-AF01-E66FC18132A4}" type="slidenum">
              <a:rPr lang="en-US" smtClean="0"/>
              <a:t>64</a:t>
            </a:fld>
            <a:endParaRPr lang="en-US"/>
          </a:p>
        </p:txBody>
      </p:sp>
    </p:spTree>
    <p:extLst>
      <p:ext uri="{BB962C8B-B14F-4D97-AF65-F5344CB8AC3E}">
        <p14:creationId xmlns:p14="http://schemas.microsoft.com/office/powerpoint/2010/main" val="2105934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89517"/>
            <a:ext cx="9817359" cy="5287445"/>
          </a:xfrm>
        </p:spPr>
        <p:txBody>
          <a:bodyPr/>
          <a:lstStyle/>
          <a:p>
            <a:pPr marL="0" indent="0" algn="just">
              <a:buNone/>
            </a:pPr>
            <a:r>
              <a:rPr lang="tr-TR" dirty="0"/>
              <a:t>NOTE: </a:t>
            </a:r>
            <a:r>
              <a:rPr lang="en-US" b="1" dirty="0">
                <a:solidFill>
                  <a:srgbClr val="FF0000"/>
                </a:solidFill>
              </a:rPr>
              <a:t>A software </a:t>
            </a:r>
            <a:r>
              <a:rPr lang="tr-TR" b="1" dirty="0" err="1">
                <a:solidFill>
                  <a:srgbClr val="FF0000"/>
                </a:solidFill>
              </a:rPr>
              <a:t>company</a:t>
            </a:r>
            <a:r>
              <a:rPr lang="tr-TR" b="1" dirty="0">
                <a:solidFill>
                  <a:srgbClr val="FF0000"/>
                </a:solidFill>
              </a:rPr>
              <a:t>/</a:t>
            </a:r>
            <a:r>
              <a:rPr lang="en-US" b="1" dirty="0">
                <a:solidFill>
                  <a:srgbClr val="FF0000"/>
                </a:solidFill>
              </a:rPr>
              <a:t>organization must establish policies and procedures to address each of the 20 requirements</a:t>
            </a:r>
            <a:r>
              <a:rPr lang="en-US" dirty="0"/>
              <a:t>, and then demonstrate to external auditors</a:t>
            </a:r>
            <a:r>
              <a:rPr lang="tr-TR" dirty="0"/>
              <a:t>/examiners</a:t>
            </a:r>
            <a:r>
              <a:rPr lang="en-US" dirty="0"/>
              <a:t> that these policies and procedures are being followed. Only then it can get an ISO_9000 certificate.</a:t>
            </a:r>
          </a:p>
        </p:txBody>
      </p:sp>
      <p:sp>
        <p:nvSpPr>
          <p:cNvPr id="2" name="Slide Number Placeholder 1"/>
          <p:cNvSpPr>
            <a:spLocks noGrp="1"/>
          </p:cNvSpPr>
          <p:nvPr>
            <p:ph type="sldNum" sz="quarter" idx="12"/>
          </p:nvPr>
        </p:nvSpPr>
        <p:spPr/>
        <p:txBody>
          <a:bodyPr/>
          <a:lstStyle/>
          <a:p>
            <a:fld id="{A0BD90FC-DE19-415E-AF01-E66FC18132A4}" type="slidenum">
              <a:rPr lang="en-US" smtClean="0"/>
              <a:t>65</a:t>
            </a:fld>
            <a:endParaRPr lang="en-US"/>
          </a:p>
        </p:txBody>
      </p:sp>
    </p:spTree>
    <p:extLst>
      <p:ext uri="{BB962C8B-B14F-4D97-AF65-F5344CB8AC3E}">
        <p14:creationId xmlns:p14="http://schemas.microsoft.com/office/powerpoint/2010/main" val="543951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1289" y="279919"/>
            <a:ext cx="695180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dirty="0"/>
              <a:t>The SQA Plan</a:t>
            </a:r>
          </a:p>
        </p:txBody>
      </p:sp>
      <p:sp>
        <p:nvSpPr>
          <p:cNvPr id="5" name="Text Box 5"/>
          <p:cNvSpPr txBox="1">
            <a:spLocks noChangeArrowheads="1"/>
          </p:cNvSpPr>
          <p:nvPr/>
        </p:nvSpPr>
        <p:spPr bwMode="auto">
          <a:xfrm>
            <a:off x="614265" y="981269"/>
            <a:ext cx="1077530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dirty="0"/>
              <a:t>The SQA plan provides a road map for introducing software quality assurance.</a:t>
            </a:r>
          </a:p>
          <a:p>
            <a:pPr algn="l"/>
            <a:r>
              <a:rPr lang="en-US" altLang="en-US" sz="1600"/>
              <a:t>Basic </a:t>
            </a:r>
            <a:r>
              <a:rPr lang="en-US" altLang="en-US" sz="1600" dirty="0"/>
              <a:t>items:</a:t>
            </a:r>
          </a:p>
          <a:p>
            <a:pPr algn="l"/>
            <a:r>
              <a:rPr lang="en-US" altLang="en-US" sz="1600" dirty="0"/>
              <a:t>	- purpose of plan and its scope</a:t>
            </a:r>
          </a:p>
          <a:p>
            <a:pPr algn="l"/>
            <a:r>
              <a:rPr lang="en-US" altLang="en-US" sz="1600" dirty="0"/>
              <a:t>	- management </a:t>
            </a:r>
          </a:p>
          <a:p>
            <a:pPr algn="l"/>
            <a:r>
              <a:rPr lang="en-US" altLang="en-US" sz="1600" dirty="0"/>
              <a:t>		- organization structure, SQA tasks, their placement in the process</a:t>
            </a:r>
          </a:p>
          <a:p>
            <a:pPr algn="l"/>
            <a:r>
              <a:rPr lang="en-US" altLang="en-US" sz="1600" dirty="0"/>
              <a:t>		- roles and responsibilities related to product quality</a:t>
            </a:r>
          </a:p>
          <a:p>
            <a:pPr algn="l"/>
            <a:r>
              <a:rPr lang="en-US" altLang="en-US" sz="1600" dirty="0"/>
              <a:t>	- documentation</a:t>
            </a:r>
          </a:p>
          <a:p>
            <a:pPr algn="l"/>
            <a:r>
              <a:rPr lang="en-US" altLang="en-US" sz="1600" dirty="0"/>
              <a:t>		- project documents, models, technical documents, user documents.</a:t>
            </a:r>
          </a:p>
          <a:p>
            <a:pPr algn="l"/>
            <a:r>
              <a:rPr lang="en-US" altLang="en-US" sz="1600" dirty="0"/>
              <a:t>	- standards, practices, and agreements</a:t>
            </a:r>
          </a:p>
          <a:p>
            <a:pPr algn="l"/>
            <a:r>
              <a:rPr lang="en-US" altLang="en-US" sz="1600" dirty="0"/>
              <a:t>	- reviews and audits</a:t>
            </a:r>
          </a:p>
          <a:p>
            <a:pPr algn="l"/>
            <a:r>
              <a:rPr lang="en-US" altLang="en-US" sz="1600" dirty="0"/>
              <a:t>	- test 	- test plan and procedure</a:t>
            </a:r>
          </a:p>
          <a:p>
            <a:pPr algn="l"/>
            <a:r>
              <a:rPr lang="en-US" altLang="en-US" sz="1600" dirty="0"/>
              <a:t>	- problem reporting, and correction actions</a:t>
            </a:r>
          </a:p>
          <a:p>
            <a:pPr algn="l"/>
            <a:r>
              <a:rPr lang="en-US" altLang="en-US" sz="1600" dirty="0"/>
              <a:t>	- tools</a:t>
            </a:r>
          </a:p>
          <a:p>
            <a:pPr algn="l"/>
            <a:r>
              <a:rPr lang="en-US" altLang="en-US" sz="1600" dirty="0"/>
              <a:t>	- code control</a:t>
            </a:r>
          </a:p>
          <a:p>
            <a:pPr algn="l"/>
            <a:r>
              <a:rPr lang="en-US" altLang="en-US" sz="1600" dirty="0"/>
              <a:t>	- media control</a:t>
            </a:r>
          </a:p>
          <a:p>
            <a:pPr algn="l"/>
            <a:r>
              <a:rPr lang="en-US" altLang="en-US" sz="1600" dirty="0"/>
              <a:t>	- supplier control</a:t>
            </a:r>
          </a:p>
          <a:p>
            <a:pPr algn="l"/>
            <a:r>
              <a:rPr lang="en-US" altLang="en-US" sz="1600" dirty="0"/>
              <a:t>	- records collection, maintenance, and retention</a:t>
            </a:r>
          </a:p>
          <a:p>
            <a:pPr algn="l"/>
            <a:r>
              <a:rPr lang="en-US" altLang="en-US" sz="1600" dirty="0"/>
              <a:t>	- training</a:t>
            </a:r>
          </a:p>
          <a:p>
            <a:pPr algn="l"/>
            <a:r>
              <a:rPr lang="en-US" altLang="en-US" sz="1600" dirty="0"/>
              <a:t>	- risk management</a:t>
            </a:r>
          </a:p>
        </p:txBody>
      </p:sp>
      <p:sp>
        <p:nvSpPr>
          <p:cNvPr id="2" name="Slide Number Placeholder 1"/>
          <p:cNvSpPr>
            <a:spLocks noGrp="1"/>
          </p:cNvSpPr>
          <p:nvPr>
            <p:ph type="sldNum" sz="quarter" idx="12"/>
          </p:nvPr>
        </p:nvSpPr>
        <p:spPr/>
        <p:txBody>
          <a:bodyPr/>
          <a:lstStyle/>
          <a:p>
            <a:fld id="{A0BD90FC-DE19-415E-AF01-E66FC18132A4}" type="slidenum">
              <a:rPr lang="en-US" smtClean="0"/>
              <a:t>66</a:t>
            </a:fld>
            <a:endParaRPr lang="en-US"/>
          </a:p>
        </p:txBody>
      </p:sp>
    </p:spTree>
    <p:extLst>
      <p:ext uri="{BB962C8B-B14F-4D97-AF65-F5344CB8AC3E}">
        <p14:creationId xmlns:p14="http://schemas.microsoft.com/office/powerpoint/2010/main" val="76722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ED5ECB46-45BB-4672-90B6-2A00BDA0A26C}" type="slidenum">
              <a:rPr lang="zh-TW" altLang="en-US">
                <a:solidFill>
                  <a:srgbClr val="000000"/>
                </a:solidFill>
                <a:latin typeface="Times New Roman" panose="02020603050405020304" pitchFamily="18" charset="0"/>
              </a:rPr>
              <a:pPr fontAlgn="base">
                <a:spcBef>
                  <a:spcPct val="0"/>
                </a:spcBef>
                <a:spcAft>
                  <a:spcPct val="0"/>
                </a:spcAft>
              </a:pPr>
              <a:t>7</a:t>
            </a:fld>
            <a:endParaRPr lang="en-US" altLang="zh-TW">
              <a:solidFill>
                <a:srgbClr val="000000"/>
              </a:solidFill>
              <a:latin typeface="Times New Roman" panose="02020603050405020304" pitchFamily="18" charset="0"/>
            </a:endParaRPr>
          </a:p>
        </p:txBody>
      </p:sp>
      <p:sp>
        <p:nvSpPr>
          <p:cNvPr id="246786" name="Rectangle 2"/>
          <p:cNvSpPr>
            <a:spLocks noGrp="1" noChangeArrowheads="1"/>
          </p:cNvSpPr>
          <p:nvPr>
            <p:ph type="title"/>
          </p:nvPr>
        </p:nvSpPr>
        <p:spPr/>
        <p:txBody>
          <a:bodyPr/>
          <a:lstStyle/>
          <a:p>
            <a:r>
              <a:rPr lang="en-US" altLang="zh-TW">
                <a:ea typeface="新細明體" pitchFamily="18" charset="-120"/>
              </a:rPr>
              <a:t>Quality Assurance Plan</a:t>
            </a:r>
          </a:p>
        </p:txBody>
      </p:sp>
      <p:pic>
        <p:nvPicPr>
          <p:cNvPr id="246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8991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1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C13DAE22-B8C9-4355-BA89-BAFAFAF0A438}" type="slidenum">
              <a:rPr lang="zh-TW" altLang="en-US">
                <a:solidFill>
                  <a:srgbClr val="000000"/>
                </a:solidFill>
                <a:latin typeface="Times New Roman" panose="02020603050405020304" pitchFamily="18" charset="0"/>
              </a:rPr>
              <a:pPr fontAlgn="base">
                <a:spcBef>
                  <a:spcPct val="0"/>
                </a:spcBef>
                <a:spcAft>
                  <a:spcPct val="0"/>
                </a:spcAft>
              </a:pPr>
              <a:t>8</a:t>
            </a:fld>
            <a:endParaRPr lang="en-US" altLang="zh-TW">
              <a:solidFill>
                <a:srgbClr val="000000"/>
              </a:solidFill>
              <a:latin typeface="Times New Roman" panose="02020603050405020304" pitchFamily="18" charset="0"/>
            </a:endParaRPr>
          </a:p>
        </p:txBody>
      </p:sp>
      <p:sp>
        <p:nvSpPr>
          <p:cNvPr id="220162" name="Rectangle 2"/>
          <p:cNvSpPr>
            <a:spLocks noGrp="1" noChangeArrowheads="1"/>
          </p:cNvSpPr>
          <p:nvPr>
            <p:ph type="title"/>
          </p:nvPr>
        </p:nvSpPr>
        <p:spPr/>
        <p:txBody>
          <a:bodyPr/>
          <a:lstStyle/>
          <a:p>
            <a:r>
              <a:rPr lang="en-US" altLang="zh-TW" dirty="0">
                <a:ea typeface="新細明體" pitchFamily="18" charset="-120"/>
              </a:rPr>
              <a:t>Quality Control</a:t>
            </a:r>
          </a:p>
        </p:txBody>
      </p:sp>
      <p:sp>
        <p:nvSpPr>
          <p:cNvPr id="220163" name="Rectangle 3"/>
          <p:cNvSpPr>
            <a:spLocks noGrp="1" noChangeArrowheads="1"/>
          </p:cNvSpPr>
          <p:nvPr>
            <p:ph type="body" idx="1"/>
          </p:nvPr>
        </p:nvSpPr>
        <p:spPr/>
        <p:txBody>
          <a:bodyPr/>
          <a:lstStyle/>
          <a:p>
            <a:pPr>
              <a:lnSpc>
                <a:spcPct val="90000"/>
              </a:lnSpc>
            </a:pPr>
            <a:r>
              <a:rPr lang="en-US" altLang="zh-TW" dirty="0">
                <a:ea typeface="新細明體" pitchFamily="18" charset="-120"/>
              </a:rPr>
              <a:t>The main outputs of quality control are</a:t>
            </a:r>
          </a:p>
          <a:p>
            <a:pPr lvl="1">
              <a:lnSpc>
                <a:spcPct val="90000"/>
              </a:lnSpc>
            </a:pPr>
            <a:r>
              <a:rPr lang="en-US" altLang="zh-TW" dirty="0">
                <a:ea typeface="新細明體" pitchFamily="18" charset="-120"/>
              </a:rPr>
              <a:t>acceptance decisions</a:t>
            </a:r>
          </a:p>
          <a:p>
            <a:pPr lvl="1">
              <a:lnSpc>
                <a:spcPct val="90000"/>
              </a:lnSpc>
            </a:pPr>
            <a:r>
              <a:rPr lang="en-US" altLang="zh-TW" dirty="0">
                <a:ea typeface="新細明體" pitchFamily="18" charset="-120"/>
              </a:rPr>
              <a:t>rework</a:t>
            </a:r>
          </a:p>
          <a:p>
            <a:pPr lvl="1">
              <a:lnSpc>
                <a:spcPct val="90000"/>
              </a:lnSpc>
            </a:pPr>
            <a:r>
              <a:rPr lang="en-US" altLang="zh-TW" dirty="0">
                <a:ea typeface="新細明體" pitchFamily="18" charset="-120"/>
              </a:rPr>
              <a:t>process adjustments</a:t>
            </a:r>
          </a:p>
          <a:p>
            <a:pPr>
              <a:lnSpc>
                <a:spcPct val="90000"/>
              </a:lnSpc>
            </a:pPr>
            <a:r>
              <a:rPr lang="en-US" altLang="zh-TW" dirty="0">
                <a:ea typeface="新細明體" pitchFamily="18" charset="-120"/>
              </a:rPr>
              <a:t>Some tools and techniques </a:t>
            </a:r>
            <a:r>
              <a:rPr lang="tr-TR" altLang="zh-TW" dirty="0">
                <a:ea typeface="新細明體" pitchFamily="18" charset="-120"/>
              </a:rPr>
              <a:t>us</a:t>
            </a:r>
            <a:r>
              <a:rPr lang="en-US" altLang="zh-TW" dirty="0" err="1">
                <a:ea typeface="新細明體" pitchFamily="18" charset="-120"/>
              </a:rPr>
              <a:t>ed</a:t>
            </a:r>
            <a:r>
              <a:rPr lang="tr-TR" altLang="zh-TW" dirty="0">
                <a:ea typeface="新細明體" pitchFamily="18" charset="-120"/>
              </a:rPr>
              <a:t>:</a:t>
            </a:r>
            <a:endParaRPr lang="en-US" altLang="zh-TW" dirty="0">
              <a:ea typeface="新細明體" pitchFamily="18" charset="-120"/>
            </a:endParaRP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Pareto analysis</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statistical sampling</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Six Sigma</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quality control charts</a:t>
            </a:r>
            <a:endParaRPr lang="tr-TR" altLang="zh-TW" sz="3200" b="1" dirty="0">
              <a:effectLst>
                <a:outerShdw blurRad="38100" dist="38100" dir="2700000" algn="tl">
                  <a:srgbClr val="000000">
                    <a:alpha val="43137"/>
                  </a:srgbClr>
                </a:outerShdw>
              </a:effectLst>
              <a:ea typeface="新細明體" pitchFamily="18" charset="-120"/>
            </a:endParaRPr>
          </a:p>
          <a:p>
            <a:pPr marL="971550" lvl="1" indent="-514350">
              <a:lnSpc>
                <a:spcPct val="90000"/>
              </a:lnSpc>
              <a:buFont typeface="+mj-lt"/>
              <a:buAutoNum type="arabicPeriod"/>
            </a:pPr>
            <a:r>
              <a:rPr lang="tr-TR" altLang="zh-TW" sz="3200" b="1" dirty="0">
                <a:effectLst>
                  <a:outerShdw blurRad="38100" dist="38100" dir="2700000" algn="tl">
                    <a:srgbClr val="000000">
                      <a:alpha val="43137"/>
                    </a:srgbClr>
                  </a:outerShdw>
                </a:effectLst>
                <a:ea typeface="新細明體" pitchFamily="18" charset="-120"/>
              </a:rPr>
              <a:t>test</a:t>
            </a:r>
            <a:r>
              <a:rPr lang="en-US" altLang="zh-TW" sz="3200" b="1" dirty="0" err="1">
                <a:effectLst>
                  <a:outerShdw blurRad="38100" dist="38100" dir="2700000" algn="tl">
                    <a:srgbClr val="000000">
                      <a:alpha val="43137"/>
                    </a:srgbClr>
                  </a:outerShdw>
                </a:effectLst>
                <a:ea typeface="新細明體" pitchFamily="18" charset="-120"/>
              </a:rPr>
              <a:t>ing</a:t>
            </a:r>
            <a:endParaRPr lang="en-US" altLang="zh-TW" sz="3200" b="1" dirty="0">
              <a:effectLst>
                <a:outerShdw blurRad="38100" dist="38100" dir="2700000" algn="tl">
                  <a:srgbClr val="000000">
                    <a:alpha val="43137"/>
                  </a:srgbClr>
                </a:outerShdw>
              </a:effectLst>
              <a:ea typeface="新細明體" pitchFamily="18" charset="-120"/>
            </a:endParaRPr>
          </a:p>
        </p:txBody>
      </p:sp>
    </p:spTree>
    <p:extLst>
      <p:ext uri="{BB962C8B-B14F-4D97-AF65-F5344CB8AC3E}">
        <p14:creationId xmlns:p14="http://schemas.microsoft.com/office/powerpoint/2010/main" val="251386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83BC7E85-9C7D-4826-B233-16F588826974}" type="slidenum">
              <a:rPr lang="zh-TW" altLang="en-US">
                <a:solidFill>
                  <a:srgbClr val="000000"/>
                </a:solidFill>
                <a:latin typeface="Times New Roman" panose="02020603050405020304" pitchFamily="18" charset="0"/>
              </a:rPr>
              <a:pPr fontAlgn="base">
                <a:spcBef>
                  <a:spcPct val="0"/>
                </a:spcBef>
                <a:spcAft>
                  <a:spcPct val="0"/>
                </a:spcAft>
              </a:pPr>
              <a:t>9</a:t>
            </a:fld>
            <a:endParaRPr lang="en-US" altLang="zh-TW">
              <a:solidFill>
                <a:srgbClr val="000000"/>
              </a:solidFill>
              <a:latin typeface="Times New Roman" panose="02020603050405020304" pitchFamily="18" charset="0"/>
            </a:endParaRPr>
          </a:p>
        </p:txBody>
      </p:sp>
      <p:sp>
        <p:nvSpPr>
          <p:cNvPr id="221186" name="Rectangle 2"/>
          <p:cNvSpPr>
            <a:spLocks noGrp="1" noChangeArrowheads="1"/>
          </p:cNvSpPr>
          <p:nvPr>
            <p:ph type="title"/>
          </p:nvPr>
        </p:nvSpPr>
        <p:spPr/>
        <p:txBody>
          <a:bodyPr/>
          <a:lstStyle/>
          <a:p>
            <a:r>
              <a:rPr lang="tr-TR" altLang="zh-TW" dirty="0">
                <a:ea typeface="新細明體" pitchFamily="18" charset="-120"/>
              </a:rPr>
              <a:t>1-</a:t>
            </a:r>
            <a:r>
              <a:rPr lang="en-US" altLang="zh-TW" dirty="0">
                <a:ea typeface="新細明體" pitchFamily="18" charset="-120"/>
              </a:rPr>
              <a:t>Pareto Analysis</a:t>
            </a:r>
          </a:p>
        </p:txBody>
      </p:sp>
      <p:sp>
        <p:nvSpPr>
          <p:cNvPr id="221187" name="Rectangle 3"/>
          <p:cNvSpPr>
            <a:spLocks noGrp="1" noChangeArrowheads="1"/>
          </p:cNvSpPr>
          <p:nvPr>
            <p:ph type="body" idx="1"/>
          </p:nvPr>
        </p:nvSpPr>
        <p:spPr>
          <a:xfrm>
            <a:off x="1905000" y="1562100"/>
            <a:ext cx="8458200" cy="4572000"/>
          </a:xfrm>
        </p:spPr>
        <p:txBody>
          <a:bodyPr/>
          <a:lstStyle/>
          <a:p>
            <a:pPr algn="just"/>
            <a:r>
              <a:rPr lang="en-US" altLang="zh-TW" dirty="0">
                <a:ea typeface="新細明體" pitchFamily="18" charset="-120"/>
              </a:rPr>
              <a:t>Pareto analysis involves </a:t>
            </a:r>
            <a:r>
              <a:rPr lang="tr-TR" altLang="zh-TW" i="1" dirty="0" err="1">
                <a:solidFill>
                  <a:srgbClr val="FF0000"/>
                </a:solidFill>
                <a:ea typeface="新細明體" pitchFamily="18" charset="-120"/>
              </a:rPr>
              <a:t>finding</a:t>
            </a:r>
            <a:r>
              <a:rPr lang="en-US" altLang="zh-TW" i="1" dirty="0">
                <a:solidFill>
                  <a:srgbClr val="FF0000"/>
                </a:solidFill>
                <a:ea typeface="新細明體" pitchFamily="18" charset="-120"/>
              </a:rPr>
              <a:t> the vital few contributors that give explanation for the most quality problems</a:t>
            </a:r>
            <a:r>
              <a:rPr lang="en-US" altLang="zh-TW" dirty="0">
                <a:ea typeface="新細明體" pitchFamily="18" charset="-120"/>
              </a:rPr>
              <a:t> in a system</a:t>
            </a:r>
          </a:p>
          <a:p>
            <a:pPr algn="just"/>
            <a:r>
              <a:rPr lang="en-US" altLang="zh-TW" i="1" dirty="0">
                <a:solidFill>
                  <a:srgbClr val="FF0000"/>
                </a:solidFill>
                <a:ea typeface="新細明體" pitchFamily="18" charset="-120"/>
              </a:rPr>
              <a:t>Also called the 80-20 rule</a:t>
            </a:r>
            <a:r>
              <a:rPr lang="tr-TR" altLang="zh-TW" dirty="0">
                <a:ea typeface="新細明體" pitchFamily="18" charset="-120"/>
                <a:sym typeface="Wingdings" panose="05000000000000000000" pitchFamily="2" charset="2"/>
              </a:rPr>
              <a:t></a:t>
            </a:r>
            <a:r>
              <a:rPr lang="en-US" altLang="zh-TW" dirty="0">
                <a:ea typeface="新細明體" pitchFamily="18" charset="-120"/>
              </a:rPr>
              <a:t>meaning that 80% of problems are often because of 20% of the causes</a:t>
            </a:r>
            <a:r>
              <a:rPr lang="tr-TR" altLang="zh-TW" dirty="0">
                <a:ea typeface="新細明體" pitchFamily="18" charset="-120"/>
              </a:rPr>
              <a:t>…</a:t>
            </a:r>
            <a:endParaRPr lang="en-US" altLang="zh-TW" dirty="0">
              <a:ea typeface="新細明體" pitchFamily="18" charset="-120"/>
            </a:endParaRPr>
          </a:p>
          <a:p>
            <a:pPr algn="just"/>
            <a:r>
              <a:rPr lang="en-US" altLang="zh-TW" i="1" dirty="0">
                <a:solidFill>
                  <a:srgbClr val="FF0000"/>
                </a:solidFill>
                <a:ea typeface="新細明體" pitchFamily="18" charset="-120"/>
              </a:rPr>
              <a:t>Pareto diagrams are histograms </a:t>
            </a:r>
            <a:r>
              <a:rPr lang="en-US" altLang="zh-TW" dirty="0">
                <a:ea typeface="新細明體" pitchFamily="18" charset="-120"/>
              </a:rPr>
              <a:t>that help to </a:t>
            </a:r>
            <a:r>
              <a:rPr lang="en-US" altLang="zh-TW" b="1" i="1" dirty="0">
                <a:effectLst>
                  <a:outerShdw blurRad="38100" dist="38100" dir="2700000" algn="tl">
                    <a:srgbClr val="000000">
                      <a:alpha val="43137"/>
                    </a:srgbClr>
                  </a:outerShdw>
                </a:effectLst>
                <a:ea typeface="新細明體" pitchFamily="18" charset="-120"/>
              </a:rPr>
              <a:t>identify</a:t>
            </a:r>
            <a:r>
              <a:rPr lang="en-US" altLang="zh-TW" dirty="0">
                <a:ea typeface="新細明體" pitchFamily="18" charset="-120"/>
              </a:rPr>
              <a:t> and </a:t>
            </a:r>
            <a:r>
              <a:rPr lang="en-US" altLang="zh-TW" b="1" i="1" dirty="0">
                <a:effectLst>
                  <a:outerShdw blurRad="38100" dist="38100" dir="2700000" algn="tl">
                    <a:srgbClr val="000000">
                      <a:alpha val="43137"/>
                    </a:srgbClr>
                  </a:outerShdw>
                </a:effectLst>
                <a:ea typeface="新細明體" pitchFamily="18" charset="-120"/>
              </a:rPr>
              <a:t>prioritize</a:t>
            </a:r>
            <a:r>
              <a:rPr lang="en-US" altLang="zh-TW" dirty="0">
                <a:ea typeface="新細明體" pitchFamily="18" charset="-120"/>
              </a:rPr>
              <a:t> problem areas</a:t>
            </a:r>
          </a:p>
          <a:p>
            <a:pPr algn="just"/>
            <a:endParaRPr lang="en-US" altLang="zh-TW" dirty="0">
              <a:ea typeface="新細明體" pitchFamily="18" charset="-120"/>
            </a:endParaRPr>
          </a:p>
        </p:txBody>
      </p:sp>
    </p:spTree>
    <p:extLst>
      <p:ext uri="{BB962C8B-B14F-4D97-AF65-F5344CB8AC3E}">
        <p14:creationId xmlns:p14="http://schemas.microsoft.com/office/powerpoint/2010/main" val="2148237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B605F24-57B3-4EF9-AA9E-CF16C6A8C170}"/>
</file>

<file path=customXml/itemProps2.xml><?xml version="1.0" encoding="utf-8"?>
<ds:datastoreItem xmlns:ds="http://schemas.openxmlformats.org/officeDocument/2006/customXml" ds:itemID="{7B27DC2A-AD3D-4A32-821E-8052461F3CD1}"/>
</file>

<file path=customXml/itemProps3.xml><?xml version="1.0" encoding="utf-8"?>
<ds:datastoreItem xmlns:ds="http://schemas.openxmlformats.org/officeDocument/2006/customXml" ds:itemID="{187B85D0-BA5C-4945-B88B-9C406153A328}"/>
</file>

<file path=docProps/app.xml><?xml version="1.0" encoding="utf-8"?>
<Properties xmlns="http://schemas.openxmlformats.org/officeDocument/2006/extended-properties" xmlns:vt="http://schemas.openxmlformats.org/officeDocument/2006/docPropsVTypes">
  <TotalTime>1385</TotalTime>
  <Words>3549</Words>
  <Application>Microsoft Office PowerPoint</Application>
  <PresentationFormat>Custom</PresentationFormat>
  <Paragraphs>473</Paragraphs>
  <Slides>66</Slides>
  <Notes>0</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66</vt:i4>
      </vt:variant>
    </vt:vector>
  </HeadingPairs>
  <TitlesOfParts>
    <vt:vector size="71" baseType="lpstr">
      <vt:lpstr>Office Teması</vt:lpstr>
      <vt:lpstr>Default Design</vt:lpstr>
      <vt:lpstr>Document</vt:lpstr>
      <vt:lpstr>Belge</vt:lpstr>
      <vt:lpstr>Visio</vt:lpstr>
      <vt:lpstr>Chapter 10: Project Quality Management</vt:lpstr>
      <vt:lpstr>What Is Quality?</vt:lpstr>
      <vt:lpstr>Project Quality Management Processes</vt:lpstr>
      <vt:lpstr>Quality Planning</vt:lpstr>
      <vt:lpstr>Quality Assurance</vt:lpstr>
      <vt:lpstr>Quality Assurance Plan</vt:lpstr>
      <vt:lpstr>Quality Assurance Plan</vt:lpstr>
      <vt:lpstr>Quality Control</vt:lpstr>
      <vt:lpstr>1-Pareto Analysis</vt:lpstr>
      <vt:lpstr>Figure 8-1. Sample Pareto Diagram</vt:lpstr>
      <vt:lpstr>MINICASE</vt:lpstr>
      <vt:lpstr>MINICASE (Cont)</vt:lpstr>
      <vt:lpstr>MINICASE (Cont)</vt:lpstr>
      <vt:lpstr>2-Statistical Sampling and Standard Deviation</vt:lpstr>
      <vt:lpstr>Table 8-2. Commonly Used Certainty Factors</vt:lpstr>
      <vt:lpstr>3 - Six Sigma Defined</vt:lpstr>
      <vt:lpstr>Basic Information on Six Sigma</vt:lpstr>
      <vt:lpstr>DMAIC</vt:lpstr>
      <vt:lpstr>How is Six Sigma Quality Control Unique?</vt:lpstr>
      <vt:lpstr>Examples of Six Sigma Organizations</vt:lpstr>
      <vt:lpstr>Six Sigma and Statistics</vt:lpstr>
      <vt:lpstr>Standard Deviation</vt:lpstr>
      <vt:lpstr>Figure 8-2. Normal Distribution and Standard Deviation</vt:lpstr>
      <vt:lpstr>Table 8-3. Six Sigma and Defective Units</vt:lpstr>
      <vt:lpstr>Table 8-4:  Six Sigma Conversion Table https://en.wikipedia.org/wiki/Six_Sigma</vt:lpstr>
      <vt:lpstr>4 - Quality Control Charts and the Seven Run Rule</vt:lpstr>
      <vt:lpstr>Figure 8-3. Sample Quality Control Chart</vt:lpstr>
      <vt:lpstr>5- Testing</vt:lpstr>
      <vt:lpstr>Figure 8-4. Testing Tasks in the Software Development Life Cycle</vt:lpstr>
      <vt:lpstr>Types of Tests</vt:lpstr>
      <vt:lpstr>Figure 8-5. Gantt Chart for Building Testing into a Systems Development Project Plan</vt:lpstr>
      <vt:lpstr>Software Quality Assurance</vt:lpstr>
      <vt:lpstr>Software Quality Assurance</vt:lpstr>
      <vt:lpstr>PowerPoint Presentation</vt:lpstr>
      <vt:lpstr>PowerPoint Presentation</vt:lpstr>
      <vt:lpstr>PowerPoint Presentation</vt:lpstr>
      <vt:lpstr>PowerPoint Presentation</vt:lpstr>
      <vt:lpstr>Cost Of Quality Control</vt:lpstr>
      <vt:lpstr>PowerPoint Presentation</vt:lpstr>
      <vt:lpstr>PowerPoint Presentation</vt:lpstr>
      <vt:lpstr>FORMULA / CALCULATION</vt:lpstr>
      <vt:lpstr>NOTES</vt:lpstr>
      <vt:lpstr>PowerPoint Presentation</vt:lpstr>
      <vt:lpstr>Quality Assurance activities should follow every stage in the Software Life Cycle. For each activity in the Software Life Cycle, there is one or more QA support activities focusing on ensuring the Quality of the process and of the resulting product.</vt:lpstr>
      <vt:lpstr>PowerPoint Presentation</vt:lpstr>
      <vt:lpstr>FORMAL TECHNICAL REVIEW</vt:lpstr>
      <vt:lpstr>PowerPoint Presentation</vt:lpstr>
      <vt:lpstr>IBM’s Defect Amplification Model (1981)</vt:lpstr>
      <vt:lpstr>PowerPoint Presentation</vt:lpstr>
      <vt:lpstr>Example 1: (assume FTR-Formal Technical Reviews )</vt:lpstr>
      <vt:lpstr>PowerPoint Presentation</vt:lpstr>
      <vt:lpstr>Formal Technical Reviews</vt:lpstr>
      <vt:lpstr>PowerPoint Presentation</vt:lpstr>
      <vt:lpstr>PowerPoint Presentation</vt:lpstr>
      <vt:lpstr>PowerPoint Presentation</vt:lpstr>
      <vt:lpstr>PowerPoint Presentation</vt:lpstr>
      <vt:lpstr>Statistical Quality Assurance</vt:lpstr>
      <vt:lpstr>Common Causes Of Defects:</vt:lpstr>
      <vt:lpstr>A table like Table 8.2 on P.196 is built to apply Statistical QA. Shows the data collection for statistical SQA. </vt:lpstr>
      <vt:lpstr>PowerPoint Presentation</vt:lpstr>
      <vt:lpstr>PowerPoint Presentation</vt:lpstr>
      <vt:lpstr>Software Quality Assurance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Ertuğrul</dc:creator>
  <cp:lastModifiedBy>cmpe1</cp:lastModifiedBy>
  <cp:revision>173</cp:revision>
  <dcterms:created xsi:type="dcterms:W3CDTF">2016-11-14T07:15:31Z</dcterms:created>
  <dcterms:modified xsi:type="dcterms:W3CDTF">2019-05-14T12:58:16Z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