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4" r:id="rId2"/>
    <p:sldId id="270" r:id="rId3"/>
    <p:sldId id="271" r:id="rId4"/>
    <p:sldId id="272" r:id="rId5"/>
    <p:sldId id="273" r:id="rId6"/>
    <p:sldId id="284" r:id="rId7"/>
    <p:sldId id="285" r:id="rId8"/>
    <p:sldId id="257" r:id="rId9"/>
    <p:sldId id="286" r:id="rId10"/>
    <p:sldId id="258" r:id="rId11"/>
    <p:sldId id="281" r:id="rId12"/>
    <p:sldId id="280" r:id="rId13"/>
    <p:sldId id="275" r:id="rId14"/>
    <p:sldId id="259" r:id="rId15"/>
    <p:sldId id="260" r:id="rId16"/>
    <p:sldId id="276" r:id="rId17"/>
    <p:sldId id="303" r:id="rId18"/>
    <p:sldId id="261" r:id="rId19"/>
    <p:sldId id="277" r:id="rId20"/>
    <p:sldId id="282" r:id="rId21"/>
    <p:sldId id="287" r:id="rId22"/>
    <p:sldId id="262" r:id="rId23"/>
    <p:sldId id="263" r:id="rId24"/>
    <p:sldId id="278" r:id="rId25"/>
    <p:sldId id="264" r:id="rId26"/>
    <p:sldId id="265" r:id="rId27"/>
    <p:sldId id="283" r:id="rId28"/>
    <p:sldId id="266" r:id="rId29"/>
    <p:sldId id="267" r:id="rId30"/>
    <p:sldId id="268" r:id="rId31"/>
    <p:sldId id="288" r:id="rId32"/>
    <p:sldId id="290" r:id="rId33"/>
    <p:sldId id="291" r:id="rId34"/>
    <p:sldId id="292" r:id="rId35"/>
    <p:sldId id="293" r:id="rId36"/>
    <p:sldId id="294" r:id="rId37"/>
    <p:sldId id="295" r:id="rId38"/>
    <p:sldId id="296" r:id="rId39"/>
    <p:sldId id="297" r:id="rId40"/>
    <p:sldId id="298" r:id="rId41"/>
    <p:sldId id="289" r:id="rId42"/>
    <p:sldId id="299" r:id="rId43"/>
    <p:sldId id="300" r:id="rId44"/>
    <p:sldId id="301"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p:scale>
          <a:sx n="70" d="100"/>
          <a:sy n="70" d="100"/>
        </p:scale>
        <p:origin x="60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CF0C0-86B5-4BE7-8FB1-48D9E3749671}"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65D2F-3D49-4EB1-B97B-5B1892060981}" type="slidenum">
              <a:rPr lang="en-US" smtClean="0"/>
              <a:t>‹#›</a:t>
            </a:fld>
            <a:endParaRPr lang="en-US"/>
          </a:p>
        </p:txBody>
      </p:sp>
    </p:spTree>
    <p:extLst>
      <p:ext uri="{BB962C8B-B14F-4D97-AF65-F5344CB8AC3E}">
        <p14:creationId xmlns:p14="http://schemas.microsoft.com/office/powerpoint/2010/main" val="88340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879D6DEE-DB9B-409E-BC2B-1AB4DAC60499}" type="datetime1">
              <a:rPr lang="en-US" smtClean="0"/>
              <a:t>4/26/2017</a:t>
            </a:fld>
            <a:endParaRPr lang="en-US" dirty="0"/>
          </a:p>
        </p:txBody>
      </p:sp>
      <p:sp>
        <p:nvSpPr>
          <p:cNvPr id="5" name="Alt 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409615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CE71635-3D98-4030-AD77-FAF05A5DC3E3}" type="datetime1">
              <a:rPr lang="en-US" smtClean="0"/>
              <a:t>4/26/2017</a:t>
            </a:fld>
            <a:endParaRPr lang="en-US" dirty="0"/>
          </a:p>
        </p:txBody>
      </p:sp>
      <p:sp>
        <p:nvSpPr>
          <p:cNvPr id="5" name="Alt 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42781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2D70A2BD-E34E-4DEC-B8FF-00137121A9A9}" type="datetime1">
              <a:rPr lang="en-US" smtClean="0"/>
              <a:t>4/26/2017</a:t>
            </a:fld>
            <a:endParaRPr lang="en-US" dirty="0"/>
          </a:p>
        </p:txBody>
      </p:sp>
      <p:sp>
        <p:nvSpPr>
          <p:cNvPr id="5" name="Alt 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419070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7813"/>
            <a:ext cx="10972800" cy="1143000"/>
          </a:xfrm>
        </p:spPr>
        <p:txBody>
          <a:bodyPr/>
          <a:lstStyle/>
          <a:p>
            <a:r>
              <a:rPr lang="tr-TR"/>
              <a:t>Asıl başlık stili için tıklayın</a:t>
            </a:r>
            <a:endParaRPr lang="en-US"/>
          </a:p>
        </p:txBody>
      </p:sp>
      <p:sp>
        <p:nvSpPr>
          <p:cNvPr id="3" name="Tablo Yer Tutucusu 2"/>
          <p:cNvSpPr>
            <a:spLocks noGrp="1"/>
          </p:cNvSpPr>
          <p:nvPr>
            <p:ph type="tbl" idx="1"/>
          </p:nvPr>
        </p:nvSpPr>
        <p:spPr>
          <a:xfrm>
            <a:off x="609600" y="1600201"/>
            <a:ext cx="10972800" cy="4530725"/>
          </a:xfrm>
        </p:spPr>
        <p:txBody>
          <a:bodyPr/>
          <a:lstStyle/>
          <a:p>
            <a:endParaRPr lang="en-US"/>
          </a:p>
        </p:txBody>
      </p:sp>
      <p:sp>
        <p:nvSpPr>
          <p:cNvPr id="4" name="Veri Yer Tutucusu 3"/>
          <p:cNvSpPr>
            <a:spLocks noGrp="1"/>
          </p:cNvSpPr>
          <p:nvPr>
            <p:ph type="dt" sz="half" idx="10"/>
          </p:nvPr>
        </p:nvSpPr>
        <p:spPr>
          <a:xfrm>
            <a:off x="609600" y="6248400"/>
            <a:ext cx="2844800" cy="457200"/>
          </a:xfrm>
        </p:spPr>
        <p:txBody>
          <a:bodyPr/>
          <a:lstStyle>
            <a:lvl1pPr>
              <a:defRPr/>
            </a:lvl1pPr>
          </a:lstStyle>
          <a:p>
            <a:fld id="{D6C1235D-779C-4298-B57A-5BC1CEEF4B65}" type="datetime1">
              <a:rPr lang="en-US" altLang="en-US" smtClean="0"/>
              <a:t>4/26/2017</a:t>
            </a:fld>
            <a:endParaRPr lang="tr-TR" altLang="en-US"/>
          </a:p>
        </p:txBody>
      </p:sp>
      <p:sp>
        <p:nvSpPr>
          <p:cNvPr id="5" name="Alt Bilgi Yer Tutucusu 4"/>
          <p:cNvSpPr>
            <a:spLocks noGrp="1"/>
          </p:cNvSpPr>
          <p:nvPr>
            <p:ph type="ftr" sz="quarter" idx="11"/>
          </p:nvPr>
        </p:nvSpPr>
        <p:spPr>
          <a:xfrm>
            <a:off x="4165600" y="6248400"/>
            <a:ext cx="3860800" cy="457200"/>
          </a:xfrm>
        </p:spPr>
        <p:txBody>
          <a:bodyPr/>
          <a:lstStyle>
            <a:lvl1pPr>
              <a:defRPr/>
            </a:lvl1pPr>
          </a:lstStyle>
          <a:p>
            <a:endParaRPr lang="tr-TR" altLang="en-US"/>
          </a:p>
        </p:txBody>
      </p:sp>
      <p:sp>
        <p:nvSpPr>
          <p:cNvPr id="6" name="Slayt Numarası Yer Tutucusu 5"/>
          <p:cNvSpPr>
            <a:spLocks noGrp="1"/>
          </p:cNvSpPr>
          <p:nvPr>
            <p:ph type="sldNum" sz="quarter" idx="12"/>
          </p:nvPr>
        </p:nvSpPr>
        <p:spPr>
          <a:xfrm>
            <a:off x="8737600" y="6248400"/>
            <a:ext cx="2844800" cy="457200"/>
          </a:xfrm>
        </p:spPr>
        <p:txBody>
          <a:bodyPr/>
          <a:lstStyle>
            <a:lvl1pPr>
              <a:defRPr/>
            </a:lvl1pPr>
          </a:lstStyle>
          <a:p>
            <a:fld id="{5C11FCA1-F616-4514-8D3C-8122E30585B8}" type="slidenum">
              <a:rPr lang="tr-TR" altLang="en-US"/>
              <a:pPr/>
              <a:t>‹#›</a:t>
            </a:fld>
            <a:endParaRPr lang="tr-TR" altLang="en-US"/>
          </a:p>
        </p:txBody>
      </p:sp>
    </p:spTree>
    <p:extLst>
      <p:ext uri="{BB962C8B-B14F-4D97-AF65-F5344CB8AC3E}">
        <p14:creationId xmlns:p14="http://schemas.microsoft.com/office/powerpoint/2010/main" val="390139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BAD28E60-2DB2-4E77-9419-2774BAAAD964}" type="datetime1">
              <a:rPr lang="en-US" smtClean="0"/>
              <a:t>4/26/2017</a:t>
            </a:fld>
            <a:endParaRPr lang="en-US" dirty="0"/>
          </a:p>
        </p:txBody>
      </p:sp>
      <p:sp>
        <p:nvSpPr>
          <p:cNvPr id="5" name="Alt 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40167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C34B7FD-1D29-4F88-931C-711EAD4B3524}" type="datetime1">
              <a:rPr lang="en-US" smtClean="0"/>
              <a:t>4/26/2017</a:t>
            </a:fld>
            <a:endParaRPr lang="en-US" dirty="0"/>
          </a:p>
        </p:txBody>
      </p:sp>
      <p:sp>
        <p:nvSpPr>
          <p:cNvPr id="5" name="Alt 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18339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F1A49528-0178-4826-8626-8A142AA137EE}" type="datetime1">
              <a:rPr lang="en-US" smtClean="0"/>
              <a:t>4/26/2017</a:t>
            </a:fld>
            <a:endParaRPr lang="en-US" dirty="0"/>
          </a:p>
        </p:txBody>
      </p:sp>
      <p:sp>
        <p:nvSpPr>
          <p:cNvPr id="6" name="Alt 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04746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B5CA5FA5-30F0-4878-B367-F8A186D9B825}" type="datetime1">
              <a:rPr lang="en-US" smtClean="0"/>
              <a:t>4/26/2017</a:t>
            </a:fld>
            <a:endParaRPr lang="en-US" dirty="0"/>
          </a:p>
        </p:txBody>
      </p:sp>
      <p:sp>
        <p:nvSpPr>
          <p:cNvPr id="8" name="Alt 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53926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Veri Yer Tutucusu 2"/>
          <p:cNvSpPr>
            <a:spLocks noGrp="1"/>
          </p:cNvSpPr>
          <p:nvPr>
            <p:ph type="dt" sz="half" idx="10"/>
          </p:nvPr>
        </p:nvSpPr>
        <p:spPr/>
        <p:txBody>
          <a:bodyPr/>
          <a:lstStyle/>
          <a:p>
            <a:fld id="{90040AFC-E17A-4407-8B03-E91D4F3D87AE}" type="datetime1">
              <a:rPr lang="en-US" smtClean="0"/>
              <a:t>4/26/2017</a:t>
            </a:fld>
            <a:endParaRPr lang="en-US" dirty="0"/>
          </a:p>
        </p:txBody>
      </p:sp>
      <p:sp>
        <p:nvSpPr>
          <p:cNvPr id="4" name="Alt 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23187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D61FA95-0469-41F4-B6DD-3E3D9700B121}" type="datetime1">
              <a:rPr lang="en-US" smtClean="0"/>
              <a:t>4/26/2017</a:t>
            </a:fld>
            <a:endParaRPr lang="en-US" dirty="0"/>
          </a:p>
        </p:txBody>
      </p:sp>
      <p:sp>
        <p:nvSpPr>
          <p:cNvPr id="3" name="Alt 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366343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BE871AC-D5F5-402B-B120-7B1671BA2A02}" type="datetime1">
              <a:rPr lang="en-US" smtClean="0"/>
              <a:t>4/26/2017</a:t>
            </a:fld>
            <a:endParaRPr lang="en-US" dirty="0"/>
          </a:p>
        </p:txBody>
      </p:sp>
      <p:sp>
        <p:nvSpPr>
          <p:cNvPr id="6" name="Alt 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258951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7636220-1F90-4C96-B821-5E526F4FA076}" type="datetime1">
              <a:rPr lang="en-US" smtClean="0"/>
              <a:t>4/26/2017</a:t>
            </a:fld>
            <a:endParaRPr lang="en-US" dirty="0"/>
          </a:p>
        </p:txBody>
      </p:sp>
      <p:sp>
        <p:nvSpPr>
          <p:cNvPr id="6" name="Alt 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5B5E613-5A4F-4052-A9C6-2472A81B33F5}" type="slidenum">
              <a:rPr lang="en-US" smtClean="0"/>
              <a:t>‹#›</a:t>
            </a:fld>
            <a:endParaRPr lang="en-US" dirty="0"/>
          </a:p>
        </p:txBody>
      </p:sp>
    </p:spTree>
    <p:extLst>
      <p:ext uri="{BB962C8B-B14F-4D97-AF65-F5344CB8AC3E}">
        <p14:creationId xmlns:p14="http://schemas.microsoft.com/office/powerpoint/2010/main" val="25379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DBE7F-DC2F-42C4-853A-E19D22D36CDF}" type="datetime1">
              <a:rPr lang="en-US" smtClean="0"/>
              <a:t>4/26/2017</a:t>
            </a:fld>
            <a:endParaRPr lang="en-US" dirty="0"/>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5E613-5A4F-4052-A9C6-2472A81B33F5}" type="slidenum">
              <a:rPr lang="en-US" smtClean="0"/>
              <a:t>‹#›</a:t>
            </a:fld>
            <a:endParaRPr lang="en-US" dirty="0"/>
          </a:p>
        </p:txBody>
      </p:sp>
    </p:spTree>
    <p:extLst>
      <p:ext uri="{BB962C8B-B14F-4D97-AF65-F5344CB8AC3E}">
        <p14:creationId xmlns:p14="http://schemas.microsoft.com/office/powerpoint/2010/main" val="323824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oftware_Engineering_Institu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6253" y="2236314"/>
            <a:ext cx="10515600" cy="1325563"/>
          </a:xfrm>
        </p:spPr>
        <p:txBody>
          <a:bodyPr>
            <a:noAutofit/>
          </a:bodyPr>
          <a:lstStyle/>
          <a:p>
            <a:pPr algn="ctr"/>
            <a:r>
              <a:rPr lang="tr-TR" sz="6000" b="1" dirty="0"/>
              <a:t>TOPIC-6</a:t>
            </a:r>
            <a:br>
              <a:rPr lang="tr-TR" sz="6000" b="1" dirty="0"/>
            </a:br>
            <a:r>
              <a:rPr lang="tr-TR" sz="6000" b="1" dirty="0"/>
              <a:t>SOFTWARE REQUIREMENTS MODELING PRINCIPLES</a:t>
            </a:r>
          </a:p>
        </p:txBody>
      </p:sp>
      <p:sp>
        <p:nvSpPr>
          <p:cNvPr id="3" name="Slide Number Placeholder 2"/>
          <p:cNvSpPr>
            <a:spLocks noGrp="1"/>
          </p:cNvSpPr>
          <p:nvPr>
            <p:ph type="sldNum" sz="quarter" idx="12"/>
          </p:nvPr>
        </p:nvSpPr>
        <p:spPr/>
        <p:txBody>
          <a:bodyPr/>
          <a:lstStyle/>
          <a:p>
            <a:fld id="{55B5E613-5A4F-4052-A9C6-2472A81B33F5}" type="slidenum">
              <a:rPr lang="en-US" smtClean="0"/>
              <a:t>1</a:t>
            </a:fld>
            <a:endParaRPr lang="en-US" dirty="0"/>
          </a:p>
        </p:txBody>
      </p:sp>
    </p:spTree>
    <p:extLst>
      <p:ext uri="{BB962C8B-B14F-4D97-AF65-F5344CB8AC3E}">
        <p14:creationId xmlns:p14="http://schemas.microsoft.com/office/powerpoint/2010/main" val="60813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2762"/>
            <a:ext cx="10515600" cy="5784201"/>
          </a:xfrm>
        </p:spPr>
        <p:txBody>
          <a:bodyPr>
            <a:normAutofit/>
          </a:bodyPr>
          <a:lstStyle/>
          <a:p>
            <a:pPr marL="0" indent="0" algn="just">
              <a:buNone/>
            </a:pPr>
            <a:r>
              <a:rPr lang="en-US" b="1" dirty="0">
                <a:effectLst>
                  <a:outerShdw blurRad="38100" dist="38100" dir="2700000" algn="tl">
                    <a:srgbClr val="000000">
                      <a:alpha val="43137"/>
                    </a:srgbClr>
                  </a:outerShdw>
                </a:effectLst>
              </a:rPr>
              <a:t>Requirements Analysis </a:t>
            </a:r>
            <a:r>
              <a:rPr lang="tr-TR" b="1" dirty="0">
                <a:effectLst>
                  <a:outerShdw blurRad="38100" dist="38100" dir="2700000" algn="tl">
                    <a:srgbClr val="000000">
                      <a:alpha val="43137"/>
                    </a:srgbClr>
                  </a:outerShdw>
                </a:effectLst>
              </a:rPr>
              <a:t>a</a:t>
            </a:r>
            <a:r>
              <a:rPr lang="en-US" b="1" dirty="0" err="1">
                <a:effectLst>
                  <a:outerShdw blurRad="38100" dist="38100" dir="2700000" algn="tl">
                    <a:srgbClr val="000000">
                      <a:alpha val="43137"/>
                    </a:srgbClr>
                  </a:outerShdw>
                </a:effectLst>
              </a:rPr>
              <a:t>nd</a:t>
            </a:r>
            <a:r>
              <a:rPr lang="en-US" b="1" dirty="0">
                <a:effectLst>
                  <a:outerShdw blurRad="38100" dist="38100" dir="2700000" algn="tl">
                    <a:srgbClr val="000000">
                      <a:alpha val="43137"/>
                    </a:srgbClr>
                  </a:outerShdw>
                </a:effectLst>
              </a:rPr>
              <a:t> Specification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stage</a:t>
            </a:r>
            <a:r>
              <a:rPr lang="tr-TR" b="1" dirty="0">
                <a:effectLst>
                  <a:outerShdw blurRad="38100" dist="38100" dir="2700000" algn="tl">
                    <a:srgbClr val="000000">
                      <a:alpha val="43137"/>
                    </a:srgbClr>
                  </a:outerShdw>
                </a:effectLst>
              </a:rPr>
              <a:t>:</a:t>
            </a:r>
          </a:p>
          <a:p>
            <a:pPr algn="just">
              <a:buFont typeface="Wingdings" panose="05000000000000000000" pitchFamily="2" charset="2"/>
              <a:buChar char="v"/>
            </a:pPr>
            <a:r>
              <a:rPr lang="en-US" u="sng" dirty="0"/>
              <a:t>Business</a:t>
            </a:r>
            <a:r>
              <a:rPr lang="en-US" dirty="0"/>
              <a:t> needs are defined, </a:t>
            </a:r>
            <a:endParaRPr lang="tr-TR" dirty="0"/>
          </a:p>
          <a:p>
            <a:pPr algn="just">
              <a:buFont typeface="Wingdings" panose="05000000000000000000" pitchFamily="2" charset="2"/>
              <a:buChar char="v"/>
            </a:pPr>
            <a:r>
              <a:rPr lang="tr-TR" u="sng" dirty="0"/>
              <a:t>U</a:t>
            </a:r>
            <a:r>
              <a:rPr lang="en-US" u="sng" dirty="0" err="1"/>
              <a:t>ser</a:t>
            </a:r>
            <a:r>
              <a:rPr lang="en-US" u="sng" dirty="0"/>
              <a:t> scenarios </a:t>
            </a:r>
            <a:r>
              <a:rPr lang="en-US" dirty="0"/>
              <a:t>are described, </a:t>
            </a:r>
            <a:endParaRPr lang="tr-TR" dirty="0"/>
          </a:p>
          <a:p>
            <a:pPr algn="just">
              <a:buFont typeface="Wingdings" panose="05000000000000000000" pitchFamily="2" charset="2"/>
              <a:buChar char="v"/>
            </a:pPr>
            <a:r>
              <a:rPr lang="tr-TR" u="sng" dirty="0"/>
              <a:t>F</a:t>
            </a:r>
            <a:r>
              <a:rPr lang="en-US" u="sng" dirty="0" err="1"/>
              <a:t>unctions</a:t>
            </a:r>
            <a:r>
              <a:rPr lang="en-US" u="sng" dirty="0"/>
              <a:t> and features</a:t>
            </a:r>
            <a:r>
              <a:rPr lang="en-US" dirty="0"/>
              <a:t> are sketched out</a:t>
            </a:r>
            <a:r>
              <a:rPr lang="tr-TR" dirty="0"/>
              <a:t> (kabaca belli olur)</a:t>
            </a:r>
            <a:r>
              <a:rPr lang="en-US" dirty="0"/>
              <a:t>, and </a:t>
            </a:r>
            <a:endParaRPr lang="tr-TR" dirty="0"/>
          </a:p>
          <a:p>
            <a:pPr algn="just">
              <a:buFont typeface="Wingdings" panose="05000000000000000000" pitchFamily="2" charset="2"/>
              <a:buChar char="v"/>
            </a:pPr>
            <a:r>
              <a:rPr lang="en-US" u="sng" dirty="0"/>
              <a:t>Project constraints </a:t>
            </a:r>
            <a:r>
              <a:rPr lang="en-US" dirty="0"/>
              <a:t>are identified.</a:t>
            </a:r>
          </a:p>
          <a:p>
            <a:pPr marL="0" indent="0" algn="just">
              <a:buNone/>
            </a:pPr>
            <a:endParaRPr lang="tr-TR" b="1" dirty="0"/>
          </a:p>
          <a:p>
            <a:pPr marL="0" indent="0" algn="just">
              <a:buNone/>
            </a:pPr>
            <a:r>
              <a:rPr lang="en-US" b="1" dirty="0"/>
              <a:t>Important:</a:t>
            </a:r>
            <a:r>
              <a:rPr lang="en-US" dirty="0"/>
              <a:t> Get stakeholder input</a:t>
            </a:r>
            <a:r>
              <a:rPr lang="tr-TR" dirty="0"/>
              <a:t>s on </a:t>
            </a:r>
            <a:r>
              <a:rPr lang="en-US" dirty="0" smtClean="0"/>
              <a:t>time</a:t>
            </a:r>
            <a:endParaRPr lang="en-US" dirty="0"/>
          </a:p>
        </p:txBody>
      </p:sp>
      <p:sp>
        <p:nvSpPr>
          <p:cNvPr id="2" name="Slide Number Placeholder 1"/>
          <p:cNvSpPr>
            <a:spLocks noGrp="1"/>
          </p:cNvSpPr>
          <p:nvPr>
            <p:ph type="sldNum" sz="quarter" idx="12"/>
          </p:nvPr>
        </p:nvSpPr>
        <p:spPr/>
        <p:txBody>
          <a:bodyPr/>
          <a:lstStyle/>
          <a:p>
            <a:fld id="{55B5E613-5A4F-4052-A9C6-2472A81B33F5}" type="slidenum">
              <a:rPr lang="en-US" smtClean="0"/>
              <a:t>10</a:t>
            </a:fld>
            <a:endParaRPr lang="en-US" dirty="0"/>
          </a:p>
        </p:txBody>
      </p:sp>
    </p:spTree>
    <p:extLst>
      <p:ext uri="{BB962C8B-B14F-4D97-AF65-F5344CB8AC3E}">
        <p14:creationId xmlns:p14="http://schemas.microsoft.com/office/powerpoint/2010/main" val="242195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quirements specification document software engineer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5B5E613-5A4F-4052-A9C6-2472A81B33F5}" type="slidenum">
              <a:rPr lang="en-US" smtClean="0"/>
              <a:t>11</a:t>
            </a:fld>
            <a:endParaRPr lang="en-US" dirty="0"/>
          </a:p>
        </p:txBody>
      </p:sp>
    </p:spTree>
    <p:extLst>
      <p:ext uri="{BB962C8B-B14F-4D97-AF65-F5344CB8AC3E}">
        <p14:creationId xmlns:p14="http://schemas.microsoft.com/office/powerpoint/2010/main" val="207227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0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5B5E613-5A4F-4052-A9C6-2472A81B33F5}" type="slidenum">
              <a:rPr lang="en-US" smtClean="0"/>
              <a:t>12</a:t>
            </a:fld>
            <a:endParaRPr lang="en-US" dirty="0"/>
          </a:p>
        </p:txBody>
      </p:sp>
    </p:spTree>
    <p:extLst>
      <p:ext uri="{BB962C8B-B14F-4D97-AF65-F5344CB8AC3E}">
        <p14:creationId xmlns:p14="http://schemas.microsoft.com/office/powerpoint/2010/main" val="183924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2958" y="1010922"/>
            <a:ext cx="11305859" cy="5358779"/>
          </a:xfrm>
        </p:spPr>
        <p:txBody>
          <a:bodyPr>
            <a:noAutofit/>
          </a:bodyPr>
          <a:lstStyle/>
          <a:p>
            <a:pPr algn="just"/>
            <a:r>
              <a:rPr lang="en-US" sz="2600" dirty="0"/>
              <a:t>In gene</a:t>
            </a:r>
            <a:r>
              <a:rPr lang="tr-TR" sz="2600" dirty="0"/>
              <a:t>r</a:t>
            </a:r>
            <a:r>
              <a:rPr lang="en-US" sz="2600" dirty="0"/>
              <a:t>al,</a:t>
            </a:r>
            <a:r>
              <a:rPr lang="tr-TR" sz="2600" dirty="0"/>
              <a:t> </a:t>
            </a:r>
            <a:r>
              <a:rPr lang="en-US" sz="2600" dirty="0"/>
              <a:t>most projects begin</a:t>
            </a:r>
            <a:r>
              <a:rPr lang="tr-TR" sz="2600" dirty="0"/>
              <a:t>:</a:t>
            </a:r>
          </a:p>
          <a:p>
            <a:pPr lvl="1" algn="just"/>
            <a:r>
              <a:rPr lang="en-US" sz="2600" dirty="0"/>
              <a:t>when a </a:t>
            </a:r>
            <a:r>
              <a:rPr lang="en-US" sz="2600" u="sng" dirty="0"/>
              <a:t>business need </a:t>
            </a:r>
            <a:r>
              <a:rPr lang="en-US" sz="2600" dirty="0"/>
              <a:t>is identified, </a:t>
            </a:r>
            <a:r>
              <a:rPr lang="tr-TR" sz="2600" dirty="0" err="1"/>
              <a:t>or</a:t>
            </a:r>
            <a:endParaRPr lang="tr-TR" sz="2600" dirty="0"/>
          </a:p>
          <a:p>
            <a:pPr lvl="1" algn="just"/>
            <a:r>
              <a:rPr lang="en-US" sz="2600" dirty="0"/>
              <a:t>a </a:t>
            </a:r>
            <a:r>
              <a:rPr lang="en-US" sz="2600" u="sng" dirty="0"/>
              <a:t>potential new market </a:t>
            </a:r>
            <a:r>
              <a:rPr lang="en-US" sz="2600" dirty="0"/>
              <a:t>or </a:t>
            </a:r>
            <a:endParaRPr lang="tr-TR" sz="2600" dirty="0"/>
          </a:p>
          <a:p>
            <a:pPr lvl="1" algn="just"/>
            <a:r>
              <a:rPr lang="en-US" sz="2600" u="sng" dirty="0"/>
              <a:t>service</a:t>
            </a:r>
            <a:r>
              <a:rPr lang="en-US" sz="2600" dirty="0"/>
              <a:t> is discovered.</a:t>
            </a:r>
            <a:endParaRPr lang="tr-TR" sz="2600" dirty="0"/>
          </a:p>
          <a:p>
            <a:pPr algn="just"/>
            <a:r>
              <a:rPr lang="en-US" sz="2600" b="1" i="1" dirty="0"/>
              <a:t>Stakeholders</a:t>
            </a:r>
            <a:r>
              <a:rPr lang="en-US" sz="2600" dirty="0"/>
              <a:t> from the </a:t>
            </a:r>
            <a:r>
              <a:rPr lang="en-US" sz="2600" b="1" i="1" dirty="0"/>
              <a:t>‘customer’ company </a:t>
            </a:r>
            <a:r>
              <a:rPr lang="en-US" sz="2600" dirty="0"/>
              <a:t>(</a:t>
            </a:r>
            <a:r>
              <a:rPr lang="tr-TR" sz="2600" dirty="0" err="1"/>
              <a:t>such</a:t>
            </a:r>
            <a:r>
              <a:rPr lang="tr-TR" sz="2600" dirty="0"/>
              <a:t> as. </a:t>
            </a:r>
            <a:r>
              <a:rPr lang="en-US" sz="2600" b="1" i="1" dirty="0"/>
              <a:t>business managers, product managers, marketing people</a:t>
            </a:r>
            <a:r>
              <a:rPr lang="en-US" sz="2600" dirty="0"/>
              <a:t>) </a:t>
            </a:r>
            <a:endParaRPr lang="tr-TR" sz="2600" dirty="0"/>
          </a:p>
          <a:p>
            <a:pPr lvl="1" algn="just"/>
            <a:r>
              <a:rPr lang="en-US" sz="2600" b="1" dirty="0">
                <a:solidFill>
                  <a:srgbClr val="FF0000"/>
                </a:solidFill>
              </a:rPr>
              <a:t>define a business case for idea</a:t>
            </a:r>
            <a:r>
              <a:rPr lang="en-US" sz="2600" dirty="0"/>
              <a:t>, </a:t>
            </a:r>
            <a:endParaRPr lang="tr-TR" sz="2600" dirty="0"/>
          </a:p>
          <a:p>
            <a:pPr lvl="1" algn="just"/>
            <a:r>
              <a:rPr lang="en-US" sz="2600" b="1" dirty="0">
                <a:solidFill>
                  <a:srgbClr val="FF0000"/>
                </a:solidFill>
              </a:rPr>
              <a:t>do a market study</a:t>
            </a:r>
            <a:r>
              <a:rPr lang="en-US" sz="2600" dirty="0"/>
              <a:t>, </a:t>
            </a:r>
            <a:endParaRPr lang="tr-TR" sz="2600" dirty="0"/>
          </a:p>
          <a:p>
            <a:pPr lvl="1" algn="just"/>
            <a:r>
              <a:rPr lang="en-US" sz="2600" b="1" dirty="0">
                <a:solidFill>
                  <a:srgbClr val="FF0000"/>
                </a:solidFill>
              </a:rPr>
              <a:t>a rough feasibility analysis</a:t>
            </a:r>
            <a:r>
              <a:rPr lang="en-US" sz="2600" dirty="0"/>
              <a:t>, and </a:t>
            </a:r>
            <a:endParaRPr lang="tr-TR" sz="2600" dirty="0"/>
          </a:p>
          <a:p>
            <a:pPr lvl="1" algn="just"/>
            <a:r>
              <a:rPr lang="en-US" sz="2600" b="1" dirty="0">
                <a:solidFill>
                  <a:srgbClr val="FF0000"/>
                </a:solidFill>
              </a:rPr>
              <a:t>identify a description </a:t>
            </a:r>
            <a:r>
              <a:rPr lang="en-US" sz="2600" dirty="0"/>
              <a:t>of the project’s scope.</a:t>
            </a:r>
            <a:endParaRPr lang="tr-TR" sz="2600" dirty="0"/>
          </a:p>
          <a:p>
            <a:pPr algn="just"/>
            <a:r>
              <a:rPr lang="en-US" sz="2600" dirty="0"/>
              <a:t>Then, the </a:t>
            </a:r>
            <a:r>
              <a:rPr lang="en-US" sz="2600" b="1" i="1" dirty="0"/>
              <a:t>software company (Project manager) </a:t>
            </a:r>
            <a:r>
              <a:rPr lang="en-US" sz="2600" dirty="0"/>
              <a:t>founds a basic understanding of the problem, the nature of the</a:t>
            </a:r>
            <a:r>
              <a:rPr lang="en-US" sz="2600" b="1" i="1" dirty="0">
                <a:solidFill>
                  <a:srgbClr val="FF0000"/>
                </a:solidFill>
              </a:rPr>
              <a:t> designed solution</a:t>
            </a:r>
            <a:r>
              <a:rPr lang="en-US" sz="2600" dirty="0"/>
              <a:t>.</a:t>
            </a:r>
          </a:p>
        </p:txBody>
      </p:sp>
      <p:sp>
        <p:nvSpPr>
          <p:cNvPr id="2" name="Dikdörtgen 1"/>
          <p:cNvSpPr/>
          <p:nvPr/>
        </p:nvSpPr>
        <p:spPr>
          <a:xfrm>
            <a:off x="703521" y="322840"/>
            <a:ext cx="2351734" cy="646331"/>
          </a:xfrm>
          <a:prstGeom prst="rect">
            <a:avLst/>
          </a:prstGeom>
        </p:spPr>
        <p:txBody>
          <a:bodyPr wrap="none">
            <a:spAutoFit/>
          </a:bodyPr>
          <a:lstStyle/>
          <a:p>
            <a:pPr algn="just"/>
            <a:r>
              <a:rPr lang="tr-TR" sz="3600" b="1" dirty="0"/>
              <a:t>I. </a:t>
            </a:r>
            <a:r>
              <a:rPr lang="en-US" sz="3600" b="1" dirty="0"/>
              <a:t>Inception</a:t>
            </a:r>
            <a:endParaRPr lang="en-US" sz="3600" dirty="0"/>
          </a:p>
        </p:txBody>
      </p:sp>
      <p:grpSp>
        <p:nvGrpSpPr>
          <p:cNvPr id="16" name="Grup 15"/>
          <p:cNvGrpSpPr/>
          <p:nvPr/>
        </p:nvGrpSpPr>
        <p:grpSpPr>
          <a:xfrm>
            <a:off x="8639837" y="5901108"/>
            <a:ext cx="3255076" cy="879676"/>
            <a:chOff x="8151886" y="323214"/>
            <a:chExt cx="3255076" cy="879676"/>
          </a:xfrm>
        </p:grpSpPr>
        <p:sp>
          <p:nvSpPr>
            <p:cNvPr id="4" name="Metin kutusu 3"/>
            <p:cNvSpPr txBox="1"/>
            <p:nvPr/>
          </p:nvSpPr>
          <p:spPr>
            <a:xfrm>
              <a:off x="8859385" y="323214"/>
              <a:ext cx="902289" cy="369332"/>
            </a:xfrm>
            <a:prstGeom prst="rect">
              <a:avLst/>
            </a:prstGeom>
            <a:noFill/>
          </p:spPr>
          <p:txBody>
            <a:bodyPr wrap="square" rtlCol="0">
              <a:spAutoFit/>
            </a:bodyPr>
            <a:lstStyle/>
            <a:p>
              <a:pPr algn="ctr"/>
              <a:r>
                <a:rPr lang="tr-TR" dirty="0" err="1"/>
                <a:t>Vendor</a:t>
              </a:r>
              <a:endParaRPr lang="en-US" dirty="0"/>
            </a:p>
          </p:txBody>
        </p:sp>
        <p:sp>
          <p:nvSpPr>
            <p:cNvPr id="5" name="Metin kutusu 4"/>
            <p:cNvSpPr txBox="1"/>
            <p:nvPr/>
          </p:nvSpPr>
          <p:spPr>
            <a:xfrm>
              <a:off x="8151886" y="833558"/>
              <a:ext cx="902289" cy="369332"/>
            </a:xfrm>
            <a:prstGeom prst="rect">
              <a:avLst/>
            </a:prstGeom>
            <a:noFill/>
          </p:spPr>
          <p:txBody>
            <a:bodyPr wrap="square" rtlCol="0">
              <a:spAutoFit/>
            </a:bodyPr>
            <a:lstStyle/>
            <a:p>
              <a:pPr algn="ctr"/>
              <a:r>
                <a:rPr lang="tr-TR" dirty="0" err="1"/>
                <a:t>Bid</a:t>
              </a:r>
              <a:r>
                <a:rPr lang="tr-TR" dirty="0"/>
                <a:t> 1</a:t>
              </a:r>
              <a:endParaRPr lang="en-US" dirty="0"/>
            </a:p>
          </p:txBody>
        </p:sp>
        <p:sp>
          <p:nvSpPr>
            <p:cNvPr id="6" name="Metin kutusu 5"/>
            <p:cNvSpPr txBox="1"/>
            <p:nvPr/>
          </p:nvSpPr>
          <p:spPr>
            <a:xfrm>
              <a:off x="9310529" y="813272"/>
              <a:ext cx="902289" cy="369332"/>
            </a:xfrm>
            <a:prstGeom prst="rect">
              <a:avLst/>
            </a:prstGeom>
            <a:noFill/>
          </p:spPr>
          <p:txBody>
            <a:bodyPr wrap="square" rtlCol="0">
              <a:spAutoFit/>
            </a:bodyPr>
            <a:lstStyle/>
            <a:p>
              <a:pPr algn="ctr"/>
              <a:r>
                <a:rPr lang="tr-TR" dirty="0" err="1"/>
                <a:t>Bid</a:t>
              </a:r>
              <a:r>
                <a:rPr lang="tr-TR" dirty="0"/>
                <a:t> 2</a:t>
              </a:r>
              <a:endParaRPr lang="en-US" dirty="0"/>
            </a:p>
          </p:txBody>
        </p:sp>
        <p:sp>
          <p:nvSpPr>
            <p:cNvPr id="7" name="Metin kutusu 6"/>
            <p:cNvSpPr txBox="1"/>
            <p:nvPr/>
          </p:nvSpPr>
          <p:spPr>
            <a:xfrm>
              <a:off x="10504673" y="833558"/>
              <a:ext cx="902289" cy="369332"/>
            </a:xfrm>
            <a:prstGeom prst="rect">
              <a:avLst/>
            </a:prstGeom>
            <a:noFill/>
          </p:spPr>
          <p:txBody>
            <a:bodyPr wrap="square" rtlCol="0">
              <a:spAutoFit/>
            </a:bodyPr>
            <a:lstStyle/>
            <a:p>
              <a:pPr algn="ctr"/>
              <a:r>
                <a:rPr lang="tr-TR" dirty="0" err="1"/>
                <a:t>Bid</a:t>
              </a:r>
              <a:r>
                <a:rPr lang="tr-TR" dirty="0"/>
                <a:t> 3…</a:t>
              </a:r>
              <a:endParaRPr lang="en-US" dirty="0"/>
            </a:p>
          </p:txBody>
        </p:sp>
        <p:cxnSp>
          <p:nvCxnSpPr>
            <p:cNvPr id="9" name="Düz Ok Bağlayıcısı 8"/>
            <p:cNvCxnSpPr>
              <a:stCxn id="5" idx="0"/>
              <a:endCxn id="4" idx="2"/>
            </p:cNvCxnSpPr>
            <p:nvPr/>
          </p:nvCxnSpPr>
          <p:spPr>
            <a:xfrm flipV="1">
              <a:off x="8603031" y="692546"/>
              <a:ext cx="707499" cy="1410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Düz Ok Bağlayıcısı 9"/>
            <p:cNvCxnSpPr>
              <a:stCxn id="6" idx="0"/>
              <a:endCxn id="4" idx="2"/>
            </p:cNvCxnSpPr>
            <p:nvPr/>
          </p:nvCxnSpPr>
          <p:spPr>
            <a:xfrm flipH="1" flipV="1">
              <a:off x="9310530" y="692546"/>
              <a:ext cx="451144" cy="1207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Düz Ok Bağlayıcısı 12"/>
            <p:cNvCxnSpPr>
              <a:stCxn id="7" idx="0"/>
              <a:endCxn id="4" idx="2"/>
            </p:cNvCxnSpPr>
            <p:nvPr/>
          </p:nvCxnSpPr>
          <p:spPr>
            <a:xfrm flipH="1" flipV="1">
              <a:off x="9310530" y="692546"/>
              <a:ext cx="1645288" cy="1410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8" name="Slide Number Placeholder 7"/>
          <p:cNvSpPr>
            <a:spLocks noGrp="1"/>
          </p:cNvSpPr>
          <p:nvPr>
            <p:ph type="sldNum" sz="quarter" idx="12"/>
          </p:nvPr>
        </p:nvSpPr>
        <p:spPr/>
        <p:txBody>
          <a:bodyPr/>
          <a:lstStyle/>
          <a:p>
            <a:fld id="{55B5E613-5A4F-4052-A9C6-2472A81B33F5}" type="slidenum">
              <a:rPr lang="en-US" smtClean="0"/>
              <a:t>13</a:t>
            </a:fld>
            <a:endParaRPr lang="en-US" dirty="0"/>
          </a:p>
        </p:txBody>
      </p:sp>
    </p:spTree>
    <p:extLst>
      <p:ext uri="{BB962C8B-B14F-4D97-AF65-F5344CB8AC3E}">
        <p14:creationId xmlns:p14="http://schemas.microsoft.com/office/powerpoint/2010/main" val="132886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673" y="884343"/>
            <a:ext cx="10515600" cy="5796474"/>
          </a:xfrm>
        </p:spPr>
        <p:txBody>
          <a:bodyPr>
            <a:normAutofit/>
          </a:bodyPr>
          <a:lstStyle/>
          <a:p>
            <a:pPr marL="514350" indent="-514350" algn="just">
              <a:buFont typeface="+mj-lt"/>
              <a:buAutoNum type="arabicPeriod"/>
            </a:pPr>
            <a:r>
              <a:rPr lang="tr-TR" dirty="0"/>
              <a:t>Software </a:t>
            </a:r>
            <a:r>
              <a:rPr lang="tr-TR" dirty="0" err="1"/>
              <a:t>organizations</a:t>
            </a:r>
            <a:r>
              <a:rPr lang="tr-TR" dirty="0"/>
              <a:t> a</a:t>
            </a:r>
            <a:r>
              <a:rPr lang="en-US" dirty="0" err="1"/>
              <a:t>sk</a:t>
            </a:r>
            <a:r>
              <a:rPr lang="en-US" dirty="0"/>
              <a:t> the customer</a:t>
            </a:r>
            <a:r>
              <a:rPr lang="tr-TR" dirty="0"/>
              <a:t>s</a:t>
            </a:r>
            <a:r>
              <a:rPr lang="en-US" dirty="0"/>
              <a:t> (users)</a:t>
            </a:r>
            <a:r>
              <a:rPr lang="tr-TR" dirty="0"/>
              <a:t>:</a:t>
            </a:r>
          </a:p>
          <a:p>
            <a:pPr lvl="1" algn="just"/>
            <a:r>
              <a:rPr lang="en-US" dirty="0"/>
              <a:t>what </a:t>
            </a:r>
            <a:r>
              <a:rPr lang="tr-TR" dirty="0" err="1"/>
              <a:t>will</a:t>
            </a:r>
            <a:r>
              <a:rPr lang="tr-TR" dirty="0"/>
              <a:t> be</a:t>
            </a:r>
            <a:r>
              <a:rPr lang="en-US" dirty="0"/>
              <a:t> </a:t>
            </a:r>
            <a:r>
              <a:rPr lang="en-US" b="1" u="sng" dirty="0"/>
              <a:t>objectives</a:t>
            </a:r>
            <a:r>
              <a:rPr lang="en-US" dirty="0"/>
              <a:t> for the </a:t>
            </a:r>
            <a:r>
              <a:rPr lang="en-US" b="1" u="sng" dirty="0" smtClean="0"/>
              <a:t>product</a:t>
            </a:r>
            <a:r>
              <a:rPr lang="en-US" dirty="0" smtClean="0"/>
              <a:t>, </a:t>
            </a:r>
            <a:endParaRPr lang="tr-TR" dirty="0"/>
          </a:p>
          <a:p>
            <a:pPr lvl="1" algn="just"/>
            <a:r>
              <a:rPr lang="en-US" dirty="0"/>
              <a:t>what is to be </a:t>
            </a:r>
            <a:r>
              <a:rPr lang="en-US" b="1" u="sng" dirty="0"/>
              <a:t>accomplished</a:t>
            </a:r>
            <a:r>
              <a:rPr lang="en-US" dirty="0"/>
              <a:t>, </a:t>
            </a:r>
            <a:endParaRPr lang="tr-TR" dirty="0"/>
          </a:p>
          <a:p>
            <a:pPr lvl="1" algn="just"/>
            <a:r>
              <a:rPr lang="en-US" dirty="0"/>
              <a:t>how the </a:t>
            </a:r>
            <a:r>
              <a:rPr lang="en-US" b="1" u="sng" dirty="0"/>
              <a:t>product fits </a:t>
            </a:r>
            <a:r>
              <a:rPr lang="en-US" b="1" u="sng" dirty="0" smtClean="0"/>
              <a:t>needs </a:t>
            </a:r>
            <a:r>
              <a:rPr lang="en-US" b="1" u="sng" dirty="0"/>
              <a:t>of the business</a:t>
            </a:r>
            <a:r>
              <a:rPr lang="en-US" dirty="0"/>
              <a:t>, and </a:t>
            </a:r>
            <a:endParaRPr lang="tr-TR" dirty="0"/>
          </a:p>
          <a:p>
            <a:pPr lvl="1" algn="just"/>
            <a:r>
              <a:rPr lang="en-US" dirty="0"/>
              <a:t>how the </a:t>
            </a:r>
            <a:r>
              <a:rPr lang="en-US" b="1" u="sng" dirty="0"/>
              <a:t>product is going to be used on a day-to-day basis</a:t>
            </a:r>
            <a:r>
              <a:rPr lang="en-US" dirty="0"/>
              <a:t>.</a:t>
            </a:r>
          </a:p>
          <a:p>
            <a:pPr marL="514350" indent="-514350" algn="just">
              <a:buFont typeface="+mj-lt"/>
              <a:buAutoNum type="arabicPeriod"/>
            </a:pPr>
            <a:r>
              <a:rPr lang="en-US" b="1" u="sng" dirty="0"/>
              <a:t>Establish</a:t>
            </a:r>
            <a:r>
              <a:rPr lang="tr-TR" b="1" u="sng" dirty="0"/>
              <a:t> (</a:t>
            </a:r>
            <a:r>
              <a:rPr lang="tr-TR" b="1" u="sng" dirty="0" err="1"/>
              <a:t>specify</a:t>
            </a:r>
            <a:r>
              <a:rPr lang="tr-TR" b="1" u="sng" dirty="0"/>
              <a:t>)</a:t>
            </a:r>
            <a:r>
              <a:rPr lang="en-US" b="1" u="sng" dirty="0"/>
              <a:t> business goals</a:t>
            </a:r>
            <a:r>
              <a:rPr lang="tr-TR" dirty="0"/>
              <a:t>- it </a:t>
            </a:r>
            <a:r>
              <a:rPr lang="en-US" dirty="0"/>
              <a:t>requires effective communication with stakeholders</a:t>
            </a:r>
            <a:r>
              <a:rPr lang="en-US" dirty="0" smtClean="0"/>
              <a:t>. </a:t>
            </a:r>
            <a:r>
              <a:rPr lang="en-US" b="1" u="sng" dirty="0"/>
              <a:t>Goals</a:t>
            </a:r>
            <a:r>
              <a:rPr lang="en-US" dirty="0"/>
              <a:t> may be associated with  </a:t>
            </a:r>
          </a:p>
          <a:p>
            <a:pPr lvl="1" algn="just"/>
            <a:r>
              <a:rPr lang="en-US" sz="2600" dirty="0"/>
              <a:t>Functional</a:t>
            </a:r>
            <a:r>
              <a:rPr lang="tr-TR" sz="2600" dirty="0"/>
              <a:t>, or</a:t>
            </a:r>
            <a:endParaRPr lang="en-US" sz="2600" dirty="0"/>
          </a:p>
          <a:p>
            <a:pPr lvl="1" algn="just"/>
            <a:r>
              <a:rPr lang="en-US" sz="2600" dirty="0"/>
              <a:t>Nonfunctional requirement</a:t>
            </a:r>
            <a:r>
              <a:rPr lang="tr-TR" sz="2600" dirty="0"/>
              <a:t>s </a:t>
            </a:r>
            <a:r>
              <a:rPr lang="en-US" sz="2600" dirty="0"/>
              <a:t>(reliability, usability, security, </a:t>
            </a:r>
            <a:r>
              <a:rPr lang="en-US" sz="2600" dirty="0" smtClean="0"/>
              <a:t>…)</a:t>
            </a:r>
            <a:endParaRPr lang="en-US" dirty="0"/>
          </a:p>
          <a:p>
            <a:pPr marL="514350" indent="-514350" algn="just">
              <a:buFont typeface="+mj-lt"/>
              <a:buAutoNum type="arabicPeriod"/>
            </a:pPr>
            <a:r>
              <a:rPr lang="en-US" dirty="0"/>
              <a:t>Then, </a:t>
            </a:r>
            <a:r>
              <a:rPr lang="en-US" b="1" u="sng" dirty="0"/>
              <a:t>prioritize </a:t>
            </a:r>
            <a:r>
              <a:rPr lang="tr-TR" b="1" u="sng" dirty="0" err="1"/>
              <a:t>all</a:t>
            </a:r>
            <a:r>
              <a:rPr lang="en-US" b="1" u="sng" dirty="0"/>
              <a:t> goals</a:t>
            </a:r>
            <a:r>
              <a:rPr lang="en-US" dirty="0"/>
              <a:t>.</a:t>
            </a:r>
          </a:p>
          <a:p>
            <a:pPr marL="514350" indent="-514350" algn="just">
              <a:buFont typeface="+mj-lt"/>
              <a:buAutoNum type="arabicPeriod"/>
            </a:pPr>
            <a:r>
              <a:rPr lang="en-US" dirty="0"/>
              <a:t>Create  a </a:t>
            </a:r>
            <a:r>
              <a:rPr lang="en-US" b="1" u="sng" dirty="0"/>
              <a:t>design rationale for a potential system </a:t>
            </a:r>
            <a:r>
              <a:rPr lang="en-US" dirty="0"/>
              <a:t>architecture.</a:t>
            </a:r>
          </a:p>
          <a:p>
            <a:pPr marL="4000500" lvl="8" indent="-342900" algn="just">
              <a:buFont typeface="+mj-lt"/>
              <a:buAutoNum type="arabicPeriod"/>
            </a:pPr>
            <a:endParaRPr lang="en-US" dirty="0"/>
          </a:p>
        </p:txBody>
      </p:sp>
      <p:sp>
        <p:nvSpPr>
          <p:cNvPr id="2" name="Dikdörtgen 1"/>
          <p:cNvSpPr/>
          <p:nvPr/>
        </p:nvSpPr>
        <p:spPr>
          <a:xfrm>
            <a:off x="856861" y="283420"/>
            <a:ext cx="2673361" cy="646331"/>
          </a:xfrm>
          <a:prstGeom prst="rect">
            <a:avLst/>
          </a:prstGeom>
        </p:spPr>
        <p:txBody>
          <a:bodyPr wrap="none">
            <a:spAutoFit/>
          </a:bodyPr>
          <a:lstStyle/>
          <a:p>
            <a:r>
              <a:rPr lang="tr-TR" sz="3600" b="1" dirty="0"/>
              <a:t>II. </a:t>
            </a:r>
            <a:r>
              <a:rPr lang="en-US" sz="3600" b="1" dirty="0"/>
              <a:t>Elicitation</a:t>
            </a:r>
            <a:r>
              <a:rPr lang="en-US" sz="3600" dirty="0"/>
              <a:t> </a:t>
            </a:r>
          </a:p>
        </p:txBody>
      </p:sp>
      <p:sp>
        <p:nvSpPr>
          <p:cNvPr id="4" name="Slide Number Placeholder 3"/>
          <p:cNvSpPr>
            <a:spLocks noGrp="1"/>
          </p:cNvSpPr>
          <p:nvPr>
            <p:ph type="sldNum" sz="quarter" idx="12"/>
          </p:nvPr>
        </p:nvSpPr>
        <p:spPr/>
        <p:txBody>
          <a:bodyPr/>
          <a:lstStyle/>
          <a:p>
            <a:fld id="{55B5E613-5A4F-4052-A9C6-2472A81B33F5}" type="slidenum">
              <a:rPr lang="en-US" smtClean="0"/>
              <a:t>14</a:t>
            </a:fld>
            <a:endParaRPr lang="en-US" dirty="0"/>
          </a:p>
        </p:txBody>
      </p:sp>
    </p:spTree>
    <p:extLst>
      <p:ext uri="{BB962C8B-B14F-4D97-AF65-F5344CB8AC3E}">
        <p14:creationId xmlns:p14="http://schemas.microsoft.com/office/powerpoint/2010/main" val="429422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787" y="1501797"/>
            <a:ext cx="10166895" cy="4293662"/>
          </a:xfrm>
        </p:spPr>
        <p:txBody>
          <a:bodyPr>
            <a:normAutofit/>
          </a:bodyPr>
          <a:lstStyle/>
          <a:p>
            <a:pPr marL="971550" lvl="1" indent="-514350" algn="just">
              <a:buFont typeface="+mj-lt"/>
              <a:buAutoNum type="arabicPeriod"/>
            </a:pPr>
            <a:r>
              <a:rPr lang="en-US" sz="2800" b="1" dirty="0"/>
              <a:t>Problems of scope </a:t>
            </a:r>
            <a:r>
              <a:rPr lang="en-US" sz="2800" dirty="0"/>
              <a:t>– </a:t>
            </a:r>
            <a:r>
              <a:rPr lang="en-US" sz="2800" b="1" i="1" u="sng" dirty="0">
                <a:solidFill>
                  <a:srgbClr val="FF0000"/>
                </a:solidFill>
              </a:rPr>
              <a:t>boundary</a:t>
            </a:r>
            <a:r>
              <a:rPr lang="en-US" sz="2800" dirty="0"/>
              <a:t> of the system is </a:t>
            </a:r>
            <a:r>
              <a:rPr lang="en-US" sz="2800" b="1" i="1" u="sng" dirty="0">
                <a:solidFill>
                  <a:srgbClr val="FF0000"/>
                </a:solidFill>
              </a:rPr>
              <a:t>ill</a:t>
            </a:r>
            <a:r>
              <a:rPr lang="tr-TR" sz="2800" b="1" i="1" u="sng" dirty="0">
                <a:solidFill>
                  <a:srgbClr val="FF0000"/>
                </a:solidFill>
              </a:rPr>
              <a:t>-</a:t>
            </a:r>
            <a:r>
              <a:rPr lang="en-US" sz="2800" b="1" i="1" u="sng" dirty="0">
                <a:solidFill>
                  <a:srgbClr val="FF0000"/>
                </a:solidFill>
              </a:rPr>
              <a:t>defined</a:t>
            </a:r>
            <a:r>
              <a:rPr lang="en-US" sz="2800" dirty="0"/>
              <a:t>, o</a:t>
            </a:r>
            <a:r>
              <a:rPr lang="tr-TR" sz="2800" dirty="0"/>
              <a:t>r</a:t>
            </a:r>
            <a:r>
              <a:rPr lang="en-US" sz="2800" dirty="0"/>
              <a:t> there is </a:t>
            </a:r>
            <a:r>
              <a:rPr lang="en-US" sz="2800" b="1" i="1" u="sng" dirty="0">
                <a:solidFill>
                  <a:srgbClr val="FF0000"/>
                </a:solidFill>
              </a:rPr>
              <a:t>confusion</a:t>
            </a:r>
            <a:r>
              <a:rPr lang="en-US" sz="2800" dirty="0"/>
              <a:t> on system </a:t>
            </a:r>
            <a:r>
              <a:rPr lang="en-US" sz="2800" b="1" i="1" u="sng" dirty="0">
                <a:solidFill>
                  <a:srgbClr val="FF0000"/>
                </a:solidFill>
              </a:rPr>
              <a:t>objectives</a:t>
            </a:r>
            <a:r>
              <a:rPr lang="en-US" sz="2800" dirty="0"/>
              <a:t>.</a:t>
            </a:r>
          </a:p>
          <a:p>
            <a:pPr marL="971550" lvl="1" indent="-514350" algn="just">
              <a:buFont typeface="+mj-lt"/>
              <a:buAutoNum type="arabicPeriod"/>
            </a:pPr>
            <a:r>
              <a:rPr lang="en-US" sz="2800" b="1" dirty="0"/>
              <a:t>Problems of understanding </a:t>
            </a:r>
            <a:r>
              <a:rPr lang="en-US" sz="2800" dirty="0"/>
              <a:t>– </a:t>
            </a:r>
            <a:r>
              <a:rPr lang="en-US" sz="2800" b="1" i="1" u="sng" dirty="0">
                <a:solidFill>
                  <a:srgbClr val="FF0000"/>
                </a:solidFill>
              </a:rPr>
              <a:t>customers are not sure </a:t>
            </a:r>
            <a:r>
              <a:rPr lang="en-US" sz="2800" dirty="0"/>
              <a:t>of what is needed, </a:t>
            </a:r>
            <a:r>
              <a:rPr lang="en-US" sz="2800" dirty="0" smtClean="0"/>
              <a:t>have not a </a:t>
            </a:r>
            <a:r>
              <a:rPr lang="en-US" sz="2800" dirty="0"/>
              <a:t>full understanding of the problem domain, have communication problems, omit information, specify requirements that conflict with the needs of other users, specify requirements that are ambiguous.</a:t>
            </a:r>
          </a:p>
          <a:p>
            <a:pPr marL="971550" lvl="1" indent="-514350" algn="just">
              <a:buFont typeface="+mj-lt"/>
              <a:buAutoNum type="arabicPeriod"/>
            </a:pPr>
            <a:r>
              <a:rPr lang="en-US" sz="2800" b="1" dirty="0"/>
              <a:t>Problems of volatility </a:t>
            </a:r>
            <a:r>
              <a:rPr lang="en-US" sz="2800" dirty="0"/>
              <a:t>– </a:t>
            </a:r>
            <a:r>
              <a:rPr lang="en-US" sz="2800" b="1" i="1" u="sng" dirty="0">
                <a:solidFill>
                  <a:srgbClr val="FF0000"/>
                </a:solidFill>
              </a:rPr>
              <a:t>requirements may change </a:t>
            </a:r>
            <a:r>
              <a:rPr lang="en-US" sz="2800" b="1" i="1" u="sng" dirty="0" smtClean="0">
                <a:solidFill>
                  <a:srgbClr val="FF0000"/>
                </a:solidFill>
              </a:rPr>
              <a:t>over time</a:t>
            </a:r>
            <a:r>
              <a:rPr lang="en-US" sz="2800" dirty="0"/>
              <a:t>. </a:t>
            </a:r>
          </a:p>
          <a:p>
            <a:pPr marL="0" indent="0" algn="just">
              <a:buNone/>
            </a:pPr>
            <a:endParaRPr lang="en-US" b="1" u="sng" dirty="0">
              <a:effectLst>
                <a:outerShdw blurRad="38100" dist="38100" dir="2700000" algn="tl">
                  <a:srgbClr val="000000">
                    <a:alpha val="43137"/>
                  </a:srgbClr>
                </a:outerShdw>
              </a:effectLst>
            </a:endParaRPr>
          </a:p>
          <a:p>
            <a:pPr marL="971550" lvl="1" indent="-514350" algn="just">
              <a:buFont typeface="+mj-lt"/>
              <a:buAutoNum type="arabicPeriod"/>
            </a:pPr>
            <a:endParaRPr lang="en-US" sz="2800" dirty="0"/>
          </a:p>
        </p:txBody>
      </p:sp>
      <p:sp>
        <p:nvSpPr>
          <p:cNvPr id="2" name="Dikdörtgen 1"/>
          <p:cNvSpPr/>
          <p:nvPr/>
        </p:nvSpPr>
        <p:spPr>
          <a:xfrm>
            <a:off x="994073" y="519302"/>
            <a:ext cx="3906006" cy="707886"/>
          </a:xfrm>
          <a:prstGeom prst="rect">
            <a:avLst/>
          </a:prstGeom>
        </p:spPr>
        <p:txBody>
          <a:bodyPr wrap="none">
            <a:spAutoFit/>
          </a:bodyPr>
          <a:lstStyle/>
          <a:p>
            <a:pPr algn="just"/>
            <a:r>
              <a:rPr lang="tr-TR" sz="4000" b="1" dirty="0" err="1"/>
              <a:t>Possible</a:t>
            </a:r>
            <a:r>
              <a:rPr lang="tr-TR" sz="4000" b="1" dirty="0"/>
              <a:t> </a:t>
            </a:r>
            <a:r>
              <a:rPr lang="en-US" sz="4000" b="1" dirty="0"/>
              <a:t>Dangers</a:t>
            </a:r>
            <a:r>
              <a:rPr lang="en-US" sz="4000" dirty="0"/>
              <a:t>:</a:t>
            </a:r>
          </a:p>
        </p:txBody>
      </p:sp>
      <p:sp>
        <p:nvSpPr>
          <p:cNvPr id="4" name="Slide Number Placeholder 3"/>
          <p:cNvSpPr>
            <a:spLocks noGrp="1"/>
          </p:cNvSpPr>
          <p:nvPr>
            <p:ph type="sldNum" sz="quarter" idx="12"/>
          </p:nvPr>
        </p:nvSpPr>
        <p:spPr/>
        <p:txBody>
          <a:bodyPr/>
          <a:lstStyle/>
          <a:p>
            <a:fld id="{55B5E613-5A4F-4052-A9C6-2472A81B33F5}" type="slidenum">
              <a:rPr lang="en-US" smtClean="0"/>
              <a:t>15</a:t>
            </a:fld>
            <a:endParaRPr lang="en-US" dirty="0"/>
          </a:p>
        </p:txBody>
      </p:sp>
    </p:spTree>
    <p:extLst>
      <p:ext uri="{BB962C8B-B14F-4D97-AF65-F5344CB8AC3E}">
        <p14:creationId xmlns:p14="http://schemas.microsoft.com/office/powerpoint/2010/main" val="373336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5811" y="1265626"/>
            <a:ext cx="10195156" cy="4808391"/>
          </a:xfrm>
        </p:spPr>
        <p:txBody>
          <a:bodyPr>
            <a:normAutofit/>
          </a:bodyPr>
          <a:lstStyle/>
          <a:p>
            <a:pPr marL="514350" indent="-514350" algn="just">
              <a:buFont typeface="+mj-lt"/>
              <a:buAutoNum type="arabicPeriod"/>
            </a:pPr>
            <a:r>
              <a:rPr lang="tr-TR" dirty="0"/>
              <a:t>T</a:t>
            </a:r>
            <a:r>
              <a:rPr lang="en-US" dirty="0"/>
              <a:t>he info </a:t>
            </a:r>
            <a:r>
              <a:rPr lang="tr-TR" dirty="0" err="1"/>
              <a:t>gathered</a:t>
            </a:r>
            <a:r>
              <a:rPr lang="en-US" dirty="0"/>
              <a:t> from the customer during inception and elicitation steps is </a:t>
            </a:r>
            <a:r>
              <a:rPr lang="en-US" b="1" i="1" u="sng" dirty="0">
                <a:solidFill>
                  <a:srgbClr val="FF0000"/>
                </a:solidFill>
              </a:rPr>
              <a:t>expanded </a:t>
            </a:r>
            <a:r>
              <a:rPr lang="tr-TR" b="1" i="1" u="sng" dirty="0">
                <a:solidFill>
                  <a:srgbClr val="FF0000"/>
                </a:solidFill>
              </a:rPr>
              <a:t>a</a:t>
            </a:r>
            <a:r>
              <a:rPr lang="en-US" b="1" i="1" u="sng" dirty="0" err="1">
                <a:solidFill>
                  <a:srgbClr val="FF0000"/>
                </a:solidFill>
              </a:rPr>
              <a:t>nd</a:t>
            </a:r>
            <a:r>
              <a:rPr lang="en-US" b="1" i="1" u="sng" dirty="0">
                <a:solidFill>
                  <a:srgbClr val="FF0000"/>
                </a:solidFill>
              </a:rPr>
              <a:t> refined</a:t>
            </a:r>
            <a:r>
              <a:rPr lang="en-US" dirty="0"/>
              <a:t>.</a:t>
            </a:r>
          </a:p>
          <a:p>
            <a:pPr marL="514350" indent="-514350" algn="just">
              <a:buFont typeface="+mj-lt"/>
              <a:buAutoNum type="arabicPeriod"/>
            </a:pPr>
            <a:r>
              <a:rPr lang="en-US" dirty="0"/>
              <a:t>Developed </a:t>
            </a:r>
            <a:r>
              <a:rPr lang="en-US" b="1" i="1" u="sng" dirty="0">
                <a:solidFill>
                  <a:srgbClr val="FF0000"/>
                </a:solidFill>
              </a:rPr>
              <a:t>a requirements model</a:t>
            </a:r>
            <a:r>
              <a:rPr lang="en-US" b="1" i="1" dirty="0">
                <a:solidFill>
                  <a:srgbClr val="FF0000"/>
                </a:solidFill>
              </a:rPr>
              <a:t> </a:t>
            </a:r>
            <a:r>
              <a:rPr lang="en-US" dirty="0"/>
              <a:t>that </a:t>
            </a:r>
            <a:r>
              <a:rPr lang="en-US" b="1" i="1" u="sng" dirty="0">
                <a:solidFill>
                  <a:srgbClr val="FF0000"/>
                </a:solidFill>
              </a:rPr>
              <a:t>identifies various aspects </a:t>
            </a:r>
            <a:r>
              <a:rPr lang="en-US" dirty="0"/>
              <a:t>of the </a:t>
            </a:r>
            <a:r>
              <a:rPr lang="en-US" b="1" i="1" dirty="0"/>
              <a:t>functionally</a:t>
            </a:r>
            <a:r>
              <a:rPr lang="en-US" dirty="0"/>
              <a:t>, </a:t>
            </a:r>
            <a:r>
              <a:rPr lang="en-US" b="1" i="1" dirty="0"/>
              <a:t>behavior</a:t>
            </a:r>
            <a:r>
              <a:rPr lang="en-US" dirty="0"/>
              <a:t> and </a:t>
            </a:r>
            <a:r>
              <a:rPr lang="en-US" b="1" i="1" dirty="0"/>
              <a:t>information</a:t>
            </a:r>
            <a:r>
              <a:rPr lang="en-US" dirty="0"/>
              <a:t> of the software.</a:t>
            </a:r>
          </a:p>
          <a:p>
            <a:pPr marL="514350" indent="-514350" algn="just">
              <a:buFont typeface="+mj-lt"/>
              <a:buAutoNum type="arabicPeriod"/>
            </a:pPr>
            <a:r>
              <a:rPr lang="en-US" b="1" i="1" u="sng" dirty="0">
                <a:solidFill>
                  <a:srgbClr val="FF0000"/>
                </a:solidFill>
              </a:rPr>
              <a:t>User scenarios are created </a:t>
            </a:r>
            <a:r>
              <a:rPr lang="en-US" dirty="0"/>
              <a:t>and refined</a:t>
            </a:r>
            <a:r>
              <a:rPr lang="tr-TR" dirty="0"/>
              <a:t> </a:t>
            </a:r>
            <a:r>
              <a:rPr lang="en-US" sz="2400" i="1" dirty="0"/>
              <a:t>(</a:t>
            </a:r>
            <a:r>
              <a:rPr lang="tr-TR" sz="2400" i="1" dirty="0" err="1"/>
              <a:t>e.g</a:t>
            </a:r>
            <a:r>
              <a:rPr lang="tr-TR" sz="2400" i="1" dirty="0"/>
              <a:t>. </a:t>
            </a:r>
            <a:r>
              <a:rPr lang="en-US" sz="2400" i="1" dirty="0"/>
              <a:t>How does the end user interact with the system)</a:t>
            </a:r>
            <a:endParaRPr lang="tr-TR" sz="2400" i="1" dirty="0"/>
          </a:p>
          <a:p>
            <a:pPr marL="514350" indent="-514350" algn="just">
              <a:buFont typeface="+mj-lt"/>
              <a:buAutoNum type="arabicPeriod"/>
            </a:pPr>
            <a:r>
              <a:rPr lang="tr-TR" dirty="0" err="1"/>
              <a:t>If</a:t>
            </a:r>
            <a:r>
              <a:rPr lang="tr-TR" dirty="0"/>
              <a:t> OO model is preferred,</a:t>
            </a:r>
            <a:r>
              <a:rPr lang="en-US" dirty="0"/>
              <a:t> </a:t>
            </a:r>
            <a:r>
              <a:rPr lang="tr-TR" dirty="0"/>
              <a:t>OO</a:t>
            </a:r>
            <a:r>
              <a:rPr lang="en-US" dirty="0"/>
              <a:t>-analysis</a:t>
            </a:r>
            <a:r>
              <a:rPr lang="tr-TR" dirty="0"/>
              <a:t> </a:t>
            </a:r>
            <a:r>
              <a:rPr lang="tr-TR" dirty="0" err="1"/>
              <a:t>defines</a:t>
            </a:r>
            <a:r>
              <a:rPr lang="tr-TR" dirty="0"/>
              <a:t>:</a:t>
            </a:r>
          </a:p>
          <a:p>
            <a:pPr lvl="1" algn="just"/>
            <a:r>
              <a:rPr lang="en-US" dirty="0"/>
              <a:t>the </a:t>
            </a:r>
            <a:r>
              <a:rPr lang="en-US" b="1" dirty="0"/>
              <a:t>attributes</a:t>
            </a:r>
            <a:r>
              <a:rPr lang="en-US" dirty="0"/>
              <a:t> </a:t>
            </a:r>
            <a:r>
              <a:rPr lang="en-US" dirty="0" smtClean="0"/>
              <a:t>for </a:t>
            </a:r>
            <a:r>
              <a:rPr lang="en-US" dirty="0"/>
              <a:t>each class, </a:t>
            </a:r>
            <a:endParaRPr lang="tr-TR" dirty="0"/>
          </a:p>
          <a:p>
            <a:pPr lvl="1" algn="just"/>
            <a:r>
              <a:rPr lang="en-US" dirty="0"/>
              <a:t>the </a:t>
            </a:r>
            <a:r>
              <a:rPr lang="en-US" b="1" dirty="0"/>
              <a:t>services</a:t>
            </a:r>
            <a:r>
              <a:rPr lang="en-US" dirty="0"/>
              <a:t> required by each </a:t>
            </a:r>
            <a:r>
              <a:rPr lang="en-US" dirty="0" smtClean="0"/>
              <a:t>class, </a:t>
            </a:r>
            <a:endParaRPr lang="tr-TR" dirty="0"/>
          </a:p>
          <a:p>
            <a:pPr lvl="1" algn="just"/>
            <a:r>
              <a:rPr lang="en-US" dirty="0"/>
              <a:t>the </a:t>
            </a:r>
            <a:r>
              <a:rPr lang="en-US" b="1" dirty="0"/>
              <a:t>relationships and collaboration </a:t>
            </a:r>
            <a:r>
              <a:rPr lang="en-US" dirty="0"/>
              <a:t>between </a:t>
            </a:r>
            <a:r>
              <a:rPr lang="en-US" dirty="0" smtClean="0"/>
              <a:t>classes </a:t>
            </a:r>
            <a:r>
              <a:rPr lang="en-US" dirty="0" smtClean="0"/>
              <a:t>and </a:t>
            </a:r>
            <a:r>
              <a:rPr lang="en-US" b="1" dirty="0" smtClean="0"/>
              <a:t>supplementary diagrams</a:t>
            </a:r>
            <a:r>
              <a:rPr lang="en-US" dirty="0" smtClean="0"/>
              <a:t>.</a:t>
            </a:r>
            <a:endParaRPr lang="en-US" b="1" u="sng" dirty="0">
              <a:effectLst>
                <a:outerShdw blurRad="38100" dist="38100" dir="2700000" algn="tl">
                  <a:srgbClr val="000000">
                    <a:alpha val="43137"/>
                  </a:srgbClr>
                </a:outerShdw>
              </a:effectLst>
            </a:endParaRPr>
          </a:p>
          <a:p>
            <a:pPr marL="971550" lvl="1" indent="-514350" algn="just">
              <a:buFont typeface="+mj-lt"/>
              <a:buAutoNum type="arabicPeriod"/>
            </a:pPr>
            <a:endParaRPr lang="en-US" dirty="0"/>
          </a:p>
        </p:txBody>
      </p:sp>
      <p:sp>
        <p:nvSpPr>
          <p:cNvPr id="2" name="Dikdörtgen 1"/>
          <p:cNvSpPr/>
          <p:nvPr/>
        </p:nvSpPr>
        <p:spPr>
          <a:xfrm>
            <a:off x="838200" y="349742"/>
            <a:ext cx="3558988" cy="707886"/>
          </a:xfrm>
          <a:prstGeom prst="rect">
            <a:avLst/>
          </a:prstGeom>
        </p:spPr>
        <p:txBody>
          <a:bodyPr wrap="none">
            <a:spAutoFit/>
          </a:bodyPr>
          <a:lstStyle/>
          <a:p>
            <a:r>
              <a:rPr lang="tr-TR" sz="4000" b="1" dirty="0"/>
              <a:t>III. </a:t>
            </a:r>
            <a:r>
              <a:rPr lang="en-US" sz="4000" b="1" dirty="0"/>
              <a:t>Elaboration:</a:t>
            </a:r>
            <a:r>
              <a:rPr lang="en-US" sz="4000" dirty="0"/>
              <a:t> </a:t>
            </a:r>
          </a:p>
        </p:txBody>
      </p:sp>
      <p:sp>
        <p:nvSpPr>
          <p:cNvPr id="4" name="Slide Number Placeholder 3"/>
          <p:cNvSpPr>
            <a:spLocks noGrp="1"/>
          </p:cNvSpPr>
          <p:nvPr>
            <p:ph type="sldNum" sz="quarter" idx="12"/>
          </p:nvPr>
        </p:nvSpPr>
        <p:spPr/>
        <p:txBody>
          <a:bodyPr/>
          <a:lstStyle/>
          <a:p>
            <a:fld id="{55B5E613-5A4F-4052-A9C6-2472A81B33F5}" type="slidenum">
              <a:rPr lang="en-US" smtClean="0"/>
              <a:t>16</a:t>
            </a:fld>
            <a:endParaRPr lang="en-US" dirty="0"/>
          </a:p>
        </p:txBody>
      </p:sp>
    </p:spTree>
    <p:extLst>
      <p:ext uri="{BB962C8B-B14F-4D97-AF65-F5344CB8AC3E}">
        <p14:creationId xmlns:p14="http://schemas.microsoft.com/office/powerpoint/2010/main" val="365750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B5E613-5A4F-4052-A9C6-2472A81B33F5}" type="slidenum">
              <a:rPr lang="en-US" smtClean="0"/>
              <a:t>17</a:t>
            </a:fld>
            <a:endParaRPr lang="en-US" dirty="0"/>
          </a:p>
        </p:txBody>
      </p:sp>
      <p:pic>
        <p:nvPicPr>
          <p:cNvPr id="4" name="Picture 3"/>
          <p:cNvPicPr>
            <a:picLocks noChangeAspect="1"/>
          </p:cNvPicPr>
          <p:nvPr/>
        </p:nvPicPr>
        <p:blipFill>
          <a:blip r:embed="rId2"/>
          <a:stretch>
            <a:fillRect/>
          </a:stretch>
        </p:blipFill>
        <p:spPr>
          <a:xfrm>
            <a:off x="1524000" y="547687"/>
            <a:ext cx="9144000" cy="5762625"/>
          </a:xfrm>
          <a:prstGeom prst="rect">
            <a:avLst/>
          </a:prstGeom>
        </p:spPr>
      </p:pic>
    </p:spTree>
    <p:extLst>
      <p:ext uri="{BB962C8B-B14F-4D97-AF65-F5344CB8AC3E}">
        <p14:creationId xmlns:p14="http://schemas.microsoft.com/office/powerpoint/2010/main" val="171320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2423" y="1568408"/>
            <a:ext cx="10515600" cy="4505609"/>
          </a:xfrm>
        </p:spPr>
        <p:txBody>
          <a:bodyPr>
            <a:normAutofit/>
          </a:bodyPr>
          <a:lstStyle/>
          <a:p>
            <a:pPr marL="514350" indent="-514350" algn="just">
              <a:buFont typeface="+mj-lt"/>
              <a:buAutoNum type="arabicPeriod"/>
            </a:pPr>
            <a:r>
              <a:rPr lang="tr-TR" b="1" dirty="0">
                <a:solidFill>
                  <a:srgbClr val="FF0000"/>
                </a:solidFill>
              </a:rPr>
              <a:t>A</a:t>
            </a:r>
            <a:r>
              <a:rPr lang="en-US" b="1" dirty="0" err="1">
                <a:solidFill>
                  <a:srgbClr val="FF0000"/>
                </a:solidFill>
              </a:rPr>
              <a:t>sk</a:t>
            </a:r>
            <a:r>
              <a:rPr lang="tr-TR" b="1" dirty="0">
                <a:solidFill>
                  <a:srgbClr val="FF0000"/>
                </a:solidFill>
              </a:rPr>
              <a:t>ing</a:t>
            </a:r>
            <a:r>
              <a:rPr lang="en-US" b="1" dirty="0">
                <a:solidFill>
                  <a:srgbClr val="FF0000"/>
                </a:solidFill>
              </a:rPr>
              <a:t> </a:t>
            </a:r>
            <a:r>
              <a:rPr lang="en-US" b="1" dirty="0" smtClean="0">
                <a:solidFill>
                  <a:srgbClr val="FF0000"/>
                </a:solidFill>
              </a:rPr>
              <a:t> </a:t>
            </a:r>
            <a:r>
              <a:rPr lang="tr-TR" dirty="0"/>
              <a:t>c</a:t>
            </a:r>
            <a:r>
              <a:rPr lang="en-US" dirty="0" err="1"/>
              <a:t>ustomers</a:t>
            </a:r>
            <a:r>
              <a:rPr lang="tr-TR" dirty="0"/>
              <a:t> &amp;</a:t>
            </a:r>
            <a:r>
              <a:rPr lang="en-US" dirty="0"/>
              <a:t> other stakeholders </a:t>
            </a:r>
            <a:r>
              <a:rPr lang="tr-TR" dirty="0" err="1"/>
              <a:t>to</a:t>
            </a:r>
            <a:r>
              <a:rPr lang="tr-TR" dirty="0"/>
              <a:t> </a:t>
            </a:r>
            <a:r>
              <a:rPr lang="en-US" b="1" dirty="0">
                <a:solidFill>
                  <a:srgbClr val="FF0000"/>
                </a:solidFill>
              </a:rPr>
              <a:t>rank the requirements </a:t>
            </a:r>
            <a:r>
              <a:rPr lang="en-US" dirty="0"/>
              <a:t>(</a:t>
            </a:r>
            <a:r>
              <a:rPr lang="tr-TR" dirty="0" err="1"/>
              <a:t>by</a:t>
            </a:r>
            <a:r>
              <a:rPr lang="tr-TR" dirty="0"/>
              <a:t> </a:t>
            </a:r>
            <a:r>
              <a:rPr lang="en-US" dirty="0"/>
              <a:t>considering priorities</a:t>
            </a:r>
            <a:r>
              <a:rPr lang="tr-TR" dirty="0"/>
              <a:t> of </a:t>
            </a:r>
            <a:r>
              <a:rPr lang="tr-TR" dirty="0" err="1"/>
              <a:t>each</a:t>
            </a:r>
            <a:r>
              <a:rPr lang="tr-TR" dirty="0"/>
              <a:t> </a:t>
            </a:r>
            <a:r>
              <a:rPr lang="tr-TR" dirty="0" err="1"/>
              <a:t>requirements</a:t>
            </a:r>
            <a:r>
              <a:rPr lang="en-US" dirty="0"/>
              <a:t>). </a:t>
            </a:r>
            <a:endParaRPr lang="tr-TR" dirty="0"/>
          </a:p>
          <a:p>
            <a:pPr marL="514350" indent="-514350" algn="just">
              <a:buFont typeface="+mj-lt"/>
              <a:buAutoNum type="arabicPeriod"/>
            </a:pPr>
            <a:r>
              <a:rPr lang="en-US" dirty="0"/>
              <a:t>Using an </a:t>
            </a:r>
            <a:r>
              <a:rPr lang="en-US" b="1" dirty="0">
                <a:solidFill>
                  <a:srgbClr val="FF0000"/>
                </a:solidFill>
              </a:rPr>
              <a:t>iterative approach</a:t>
            </a:r>
            <a:r>
              <a:rPr lang="tr-TR" dirty="0"/>
              <a:t>:</a:t>
            </a:r>
          </a:p>
          <a:p>
            <a:pPr lvl="2" algn="just"/>
            <a:r>
              <a:rPr lang="en-US" sz="2800" dirty="0"/>
              <a:t>requirements are </a:t>
            </a:r>
            <a:r>
              <a:rPr lang="en-US" sz="2800" u="sng" dirty="0"/>
              <a:t>prioritized</a:t>
            </a:r>
            <a:r>
              <a:rPr lang="en-US" sz="2800" dirty="0"/>
              <a:t>, </a:t>
            </a:r>
            <a:endParaRPr lang="tr-TR" sz="2800" dirty="0"/>
          </a:p>
          <a:p>
            <a:pPr lvl="2" algn="just"/>
            <a:r>
              <a:rPr lang="en-US" sz="2800" dirty="0"/>
              <a:t>their </a:t>
            </a:r>
            <a:r>
              <a:rPr lang="en-US" sz="2800" u="sng" dirty="0" smtClean="0"/>
              <a:t>costs/risks are </a:t>
            </a:r>
            <a:r>
              <a:rPr lang="en-US" sz="2800" u="sng" dirty="0"/>
              <a:t>assessed</a:t>
            </a:r>
            <a:r>
              <a:rPr lang="en-US" sz="2800" dirty="0"/>
              <a:t>, </a:t>
            </a:r>
            <a:endParaRPr lang="tr-TR" sz="2800" dirty="0"/>
          </a:p>
          <a:p>
            <a:pPr lvl="2" algn="just"/>
            <a:r>
              <a:rPr lang="en-US" sz="2800" u="sng" dirty="0"/>
              <a:t>internal conflicts </a:t>
            </a:r>
            <a:r>
              <a:rPr lang="en-US" sz="2800" dirty="0"/>
              <a:t>are addressed, then </a:t>
            </a:r>
            <a:endParaRPr lang="tr-TR" sz="2800" dirty="0"/>
          </a:p>
          <a:p>
            <a:pPr lvl="2" algn="just"/>
            <a:r>
              <a:rPr lang="en-US" sz="2800" dirty="0"/>
              <a:t>requirements are </a:t>
            </a:r>
            <a:r>
              <a:rPr lang="en-US" sz="2800" u="sng" dirty="0"/>
              <a:t>eliminated / combined / modified</a:t>
            </a:r>
            <a:r>
              <a:rPr lang="en-US" sz="2800" dirty="0"/>
              <a:t>.</a:t>
            </a:r>
          </a:p>
        </p:txBody>
      </p:sp>
      <p:sp>
        <p:nvSpPr>
          <p:cNvPr id="2" name="Dikdörtgen 1"/>
          <p:cNvSpPr/>
          <p:nvPr/>
        </p:nvSpPr>
        <p:spPr>
          <a:xfrm>
            <a:off x="754175" y="489024"/>
            <a:ext cx="3461910" cy="707886"/>
          </a:xfrm>
          <a:prstGeom prst="rect">
            <a:avLst/>
          </a:prstGeom>
        </p:spPr>
        <p:txBody>
          <a:bodyPr wrap="none">
            <a:spAutoFit/>
          </a:bodyPr>
          <a:lstStyle/>
          <a:p>
            <a:r>
              <a:rPr lang="tr-TR" sz="4000" b="1" dirty="0"/>
              <a:t>IV. </a:t>
            </a:r>
            <a:r>
              <a:rPr lang="en-US" sz="4000" b="1" dirty="0"/>
              <a:t>Negotiation</a:t>
            </a:r>
            <a:r>
              <a:rPr lang="en-US" sz="4000" dirty="0"/>
              <a:t> </a:t>
            </a:r>
          </a:p>
        </p:txBody>
      </p:sp>
      <p:sp>
        <p:nvSpPr>
          <p:cNvPr id="4" name="Slide Number Placeholder 3"/>
          <p:cNvSpPr>
            <a:spLocks noGrp="1"/>
          </p:cNvSpPr>
          <p:nvPr>
            <p:ph type="sldNum" sz="quarter" idx="12"/>
          </p:nvPr>
        </p:nvSpPr>
        <p:spPr/>
        <p:txBody>
          <a:bodyPr/>
          <a:lstStyle/>
          <a:p>
            <a:fld id="{55B5E613-5A4F-4052-A9C6-2472A81B33F5}" type="slidenum">
              <a:rPr lang="en-US" smtClean="0"/>
              <a:t>18</a:t>
            </a:fld>
            <a:endParaRPr lang="en-US" dirty="0"/>
          </a:p>
        </p:txBody>
      </p:sp>
    </p:spTree>
    <p:extLst>
      <p:ext uri="{BB962C8B-B14F-4D97-AF65-F5344CB8AC3E}">
        <p14:creationId xmlns:p14="http://schemas.microsoft.com/office/powerpoint/2010/main" val="224990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13907"/>
            <a:ext cx="10515600" cy="4663056"/>
          </a:xfrm>
        </p:spPr>
        <p:txBody>
          <a:bodyPr>
            <a:normAutofit/>
          </a:bodyPr>
          <a:lstStyle/>
          <a:p>
            <a:pPr algn="just"/>
            <a:r>
              <a:rPr lang="tr-TR" dirty="0"/>
              <a:t>R</a:t>
            </a:r>
            <a:r>
              <a:rPr lang="en-US" dirty="0" err="1"/>
              <a:t>equirements</a:t>
            </a:r>
            <a:r>
              <a:rPr lang="tr-TR" dirty="0"/>
              <a:t> </a:t>
            </a:r>
            <a:r>
              <a:rPr lang="tr-TR" dirty="0" err="1"/>
              <a:t>are</a:t>
            </a:r>
            <a:r>
              <a:rPr lang="en-US" dirty="0"/>
              <a:t> </a:t>
            </a:r>
            <a:r>
              <a:rPr lang="tr-TR" dirty="0"/>
              <a:t>d</a:t>
            </a:r>
            <a:r>
              <a:rPr lang="en-US" dirty="0" err="1"/>
              <a:t>escri</a:t>
            </a:r>
            <a:r>
              <a:rPr lang="tr-TR" dirty="0" err="1"/>
              <a:t>bed</a:t>
            </a:r>
            <a:r>
              <a:rPr lang="tr-TR" dirty="0"/>
              <a:t> </a:t>
            </a:r>
            <a:r>
              <a:rPr lang="tr-TR" dirty="0" err="1"/>
              <a:t>by</a:t>
            </a:r>
            <a:r>
              <a:rPr lang="tr-TR" dirty="0"/>
              <a:t> </a:t>
            </a:r>
            <a:r>
              <a:rPr lang="tr-TR" dirty="0" err="1"/>
              <a:t>using</a:t>
            </a:r>
            <a:r>
              <a:rPr lang="en-US" dirty="0"/>
              <a:t>: </a:t>
            </a:r>
            <a:endParaRPr lang="en-US" b="1" u="sng" dirty="0"/>
          </a:p>
          <a:p>
            <a:pPr lvl="1" algn="just"/>
            <a:r>
              <a:rPr lang="en-US" sz="2800" b="1" dirty="0">
                <a:solidFill>
                  <a:srgbClr val="FF0000"/>
                </a:solidFill>
              </a:rPr>
              <a:t>Written document </a:t>
            </a:r>
            <a:r>
              <a:rPr lang="en-US" dirty="0"/>
              <a:t>+ </a:t>
            </a:r>
            <a:r>
              <a:rPr lang="en-US" sz="2800" b="1" dirty="0">
                <a:solidFill>
                  <a:srgbClr val="FF0000"/>
                </a:solidFill>
              </a:rPr>
              <a:t>graphical models </a:t>
            </a:r>
            <a:r>
              <a:rPr lang="en-US" dirty="0"/>
              <a:t>+ </a:t>
            </a:r>
            <a:r>
              <a:rPr lang="en-US" sz="2800" b="1" dirty="0">
                <a:solidFill>
                  <a:srgbClr val="FF0000"/>
                </a:solidFill>
              </a:rPr>
              <a:t>mathematical models </a:t>
            </a:r>
            <a:r>
              <a:rPr lang="en-US" dirty="0"/>
              <a:t>+ </a:t>
            </a:r>
            <a:r>
              <a:rPr lang="tr-TR" sz="2800" b="1" dirty="0">
                <a:solidFill>
                  <a:srgbClr val="FF0000"/>
                </a:solidFill>
              </a:rPr>
              <a:t>created </a:t>
            </a:r>
            <a:r>
              <a:rPr lang="en-US" sz="2800" b="1" dirty="0">
                <a:solidFill>
                  <a:srgbClr val="FF0000"/>
                </a:solidFill>
              </a:rPr>
              <a:t>scenarios (</a:t>
            </a:r>
            <a:r>
              <a:rPr lang="tr-TR" sz="2800" b="1" dirty="0">
                <a:solidFill>
                  <a:srgbClr val="FF0000"/>
                </a:solidFill>
              </a:rPr>
              <a:t>in </a:t>
            </a:r>
            <a:r>
              <a:rPr lang="en-US" sz="2800" b="1" dirty="0">
                <a:solidFill>
                  <a:srgbClr val="FF0000"/>
                </a:solidFill>
              </a:rPr>
              <a:t>natural language)</a:t>
            </a:r>
          </a:p>
          <a:p>
            <a:pPr algn="just"/>
            <a:r>
              <a:rPr lang="tr-TR" dirty="0"/>
              <a:t>F</a:t>
            </a:r>
            <a:r>
              <a:rPr lang="en-US" dirty="0"/>
              <a:t>or small systems, </a:t>
            </a:r>
            <a:r>
              <a:rPr lang="en-US" b="1" dirty="0">
                <a:solidFill>
                  <a:srgbClr val="FF0000"/>
                </a:solidFill>
              </a:rPr>
              <a:t>user scenarios may be sufficient </a:t>
            </a:r>
            <a:r>
              <a:rPr lang="en-US" dirty="0"/>
              <a:t>for requirements specification</a:t>
            </a:r>
          </a:p>
        </p:txBody>
      </p:sp>
      <p:sp>
        <p:nvSpPr>
          <p:cNvPr id="2" name="Dikdörtgen 1"/>
          <p:cNvSpPr/>
          <p:nvPr/>
        </p:nvSpPr>
        <p:spPr>
          <a:xfrm>
            <a:off x="783700" y="428466"/>
            <a:ext cx="3528017" cy="707886"/>
          </a:xfrm>
          <a:prstGeom prst="rect">
            <a:avLst/>
          </a:prstGeom>
        </p:spPr>
        <p:txBody>
          <a:bodyPr wrap="none">
            <a:spAutoFit/>
          </a:bodyPr>
          <a:lstStyle/>
          <a:p>
            <a:r>
              <a:rPr lang="tr-TR" sz="4000" b="1" dirty="0"/>
              <a:t>V. </a:t>
            </a:r>
            <a:r>
              <a:rPr lang="en-US" sz="4000" b="1" dirty="0"/>
              <a:t>Specification</a:t>
            </a:r>
            <a:r>
              <a:rPr lang="en-US" sz="4000" dirty="0"/>
              <a:t> </a:t>
            </a:r>
          </a:p>
        </p:txBody>
      </p:sp>
      <p:sp>
        <p:nvSpPr>
          <p:cNvPr id="4" name="Slide Number Placeholder 3"/>
          <p:cNvSpPr>
            <a:spLocks noGrp="1"/>
          </p:cNvSpPr>
          <p:nvPr>
            <p:ph type="sldNum" sz="quarter" idx="12"/>
          </p:nvPr>
        </p:nvSpPr>
        <p:spPr/>
        <p:txBody>
          <a:bodyPr/>
          <a:lstStyle/>
          <a:p>
            <a:fld id="{55B5E613-5A4F-4052-A9C6-2472A81B33F5}" type="slidenum">
              <a:rPr lang="en-US" smtClean="0"/>
              <a:t>19</a:t>
            </a:fld>
            <a:endParaRPr lang="en-US" dirty="0"/>
          </a:p>
        </p:txBody>
      </p:sp>
    </p:spTree>
    <p:extLst>
      <p:ext uri="{BB962C8B-B14F-4D97-AF65-F5344CB8AC3E}">
        <p14:creationId xmlns:p14="http://schemas.microsoft.com/office/powerpoint/2010/main" val="160416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effectLst>
                  <a:outerShdw blurRad="38100" dist="38100" dir="2700000" algn="tl">
                    <a:srgbClr val="000000">
                      <a:alpha val="43137"/>
                    </a:srgbClr>
                  </a:outerShdw>
                </a:effectLst>
              </a:rPr>
              <a:t>S</a:t>
            </a:r>
            <a:r>
              <a:rPr lang="tr-TR" b="1" u="sng" dirty="0">
                <a:effectLst>
                  <a:outerShdw blurRad="38100" dist="38100" dir="2700000" algn="tl">
                    <a:srgbClr val="000000">
                      <a:alpha val="43137"/>
                    </a:srgbClr>
                  </a:outerShdw>
                </a:effectLst>
              </a:rPr>
              <a:t>E</a:t>
            </a:r>
            <a:r>
              <a:rPr lang="en-US" b="1" u="sng" dirty="0">
                <a:effectLst>
                  <a:outerShdw blurRad="38100" dist="38100" dir="2700000" algn="tl">
                    <a:srgbClr val="000000">
                      <a:alpha val="43137"/>
                    </a:srgbClr>
                  </a:outerShdw>
                </a:effectLst>
              </a:rPr>
              <a:t> Requirements Modeling Principles</a:t>
            </a:r>
            <a:r>
              <a:rPr lang="en-US" b="1" dirty="0">
                <a:effectLst>
                  <a:outerShdw blurRad="38100" dist="38100" dir="2700000" algn="tl">
                    <a:srgbClr val="000000">
                      <a:alpha val="43137"/>
                    </a:srgbClr>
                  </a:outerShdw>
                </a:effectLst>
              </a:rPr>
              <a:t>:</a:t>
            </a:r>
            <a:endParaRPr lang="en-US"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28398" y="1565233"/>
            <a:ext cx="10515600" cy="4351338"/>
          </a:xfrm>
        </p:spPr>
        <p:txBody>
          <a:bodyPr/>
          <a:lstStyle/>
          <a:p>
            <a:pPr marL="514350" indent="-514350" algn="just">
              <a:buFont typeface="+mj-lt"/>
              <a:buAutoNum type="arabicPeriod"/>
            </a:pPr>
            <a:r>
              <a:rPr lang="en-US" dirty="0"/>
              <a:t>The </a:t>
            </a:r>
            <a:r>
              <a:rPr lang="en-US" b="1" dirty="0">
                <a:solidFill>
                  <a:srgbClr val="FF0000"/>
                </a:solidFill>
              </a:rPr>
              <a:t>information domain of the problem </a:t>
            </a:r>
            <a:r>
              <a:rPr lang="en-US" dirty="0"/>
              <a:t>must be represented (properly) and understood (well).</a:t>
            </a:r>
          </a:p>
          <a:p>
            <a:pPr marL="0" indent="0" algn="just">
              <a:buNone/>
            </a:pPr>
            <a:endParaRPr lang="en-US" u="sng" dirty="0"/>
          </a:p>
        </p:txBody>
      </p:sp>
      <p:grpSp>
        <p:nvGrpSpPr>
          <p:cNvPr id="1144" name="Grup 1143"/>
          <p:cNvGrpSpPr/>
          <p:nvPr/>
        </p:nvGrpSpPr>
        <p:grpSpPr>
          <a:xfrm>
            <a:off x="2543364" y="2505075"/>
            <a:ext cx="6065379" cy="4050032"/>
            <a:chOff x="2543364" y="2505075"/>
            <a:chExt cx="6065379" cy="4050032"/>
          </a:xfrm>
        </p:grpSpPr>
        <p:pic>
          <p:nvPicPr>
            <p:cNvPr id="4" name="Resim 3"/>
            <p:cNvPicPr>
              <a:picLocks noChangeAspect="1"/>
            </p:cNvPicPr>
            <p:nvPr/>
          </p:nvPicPr>
          <p:blipFill>
            <a:blip r:embed="rId2"/>
            <a:stretch>
              <a:fillRect/>
            </a:stretch>
          </p:blipFill>
          <p:spPr>
            <a:xfrm>
              <a:off x="2543364" y="2505075"/>
              <a:ext cx="6065379" cy="4050032"/>
            </a:xfrm>
            <a:prstGeom prst="rect">
              <a:avLst/>
            </a:prstGeom>
          </p:spPr>
        </p:pic>
        <p:sp>
          <p:nvSpPr>
            <p:cNvPr id="1143" name="Metin kutusu 1142"/>
            <p:cNvSpPr txBox="1"/>
            <p:nvPr/>
          </p:nvSpPr>
          <p:spPr>
            <a:xfrm>
              <a:off x="3989288" y="3336662"/>
              <a:ext cx="1132402" cy="369332"/>
            </a:xfrm>
            <a:prstGeom prst="rect">
              <a:avLst/>
            </a:prstGeom>
            <a:noFill/>
          </p:spPr>
          <p:txBody>
            <a:bodyPr wrap="square" rtlCol="0">
              <a:spAutoFit/>
            </a:bodyPr>
            <a:lstStyle/>
            <a:p>
              <a:r>
                <a:rPr lang="tr-TR" dirty="0"/>
                <a:t>Data in</a:t>
              </a:r>
              <a:endParaRPr lang="en-US" dirty="0"/>
            </a:p>
          </p:txBody>
        </p:sp>
        <p:sp>
          <p:nvSpPr>
            <p:cNvPr id="184" name="Metin kutusu 183"/>
            <p:cNvSpPr txBox="1"/>
            <p:nvPr/>
          </p:nvSpPr>
          <p:spPr>
            <a:xfrm>
              <a:off x="6096000" y="3340476"/>
              <a:ext cx="1132402" cy="369332"/>
            </a:xfrm>
            <a:prstGeom prst="rect">
              <a:avLst/>
            </a:prstGeom>
            <a:noFill/>
          </p:spPr>
          <p:txBody>
            <a:bodyPr wrap="square" rtlCol="0">
              <a:spAutoFit/>
            </a:bodyPr>
            <a:lstStyle/>
            <a:p>
              <a:r>
                <a:rPr lang="tr-TR" dirty="0"/>
                <a:t>Data </a:t>
              </a:r>
              <a:r>
                <a:rPr lang="tr-TR" dirty="0" err="1"/>
                <a:t>out</a:t>
              </a:r>
              <a:endParaRPr lang="en-US" dirty="0"/>
            </a:p>
          </p:txBody>
        </p:sp>
        <p:sp>
          <p:nvSpPr>
            <p:cNvPr id="185" name="Metin kutusu 184"/>
            <p:cNvSpPr txBox="1"/>
            <p:nvPr/>
          </p:nvSpPr>
          <p:spPr>
            <a:xfrm>
              <a:off x="5121690" y="5264937"/>
              <a:ext cx="1359490" cy="369332"/>
            </a:xfrm>
            <a:prstGeom prst="rect">
              <a:avLst/>
            </a:prstGeom>
            <a:noFill/>
          </p:spPr>
          <p:txBody>
            <a:bodyPr wrap="square" rtlCol="0">
              <a:spAutoFit/>
            </a:bodyPr>
            <a:lstStyle/>
            <a:p>
              <a:r>
                <a:rPr lang="tr-TR" dirty="0"/>
                <a:t>Data </a:t>
              </a:r>
              <a:r>
                <a:rPr lang="tr-TR" dirty="0" err="1"/>
                <a:t>store</a:t>
              </a:r>
              <a:endParaRPr lang="en-US" dirty="0"/>
            </a:p>
          </p:txBody>
        </p:sp>
        <p:sp>
          <p:nvSpPr>
            <p:cNvPr id="186" name="Metin kutusu 185"/>
            <p:cNvSpPr txBox="1"/>
            <p:nvPr/>
          </p:nvSpPr>
          <p:spPr>
            <a:xfrm>
              <a:off x="2677598" y="6051013"/>
              <a:ext cx="1359490" cy="369332"/>
            </a:xfrm>
            <a:prstGeom prst="rect">
              <a:avLst/>
            </a:prstGeom>
            <a:noFill/>
          </p:spPr>
          <p:txBody>
            <a:bodyPr wrap="square" rtlCol="0">
              <a:spAutoFit/>
            </a:bodyPr>
            <a:lstStyle/>
            <a:p>
              <a:r>
                <a:rPr lang="tr-TR" dirty="0" err="1"/>
                <a:t>e.g.Sensors</a:t>
              </a:r>
              <a:endParaRPr lang="en-US" dirty="0"/>
            </a:p>
          </p:txBody>
        </p:sp>
      </p:grpSp>
      <p:sp>
        <p:nvSpPr>
          <p:cNvPr id="5" name="Slide Number Placeholder 4"/>
          <p:cNvSpPr>
            <a:spLocks noGrp="1"/>
          </p:cNvSpPr>
          <p:nvPr>
            <p:ph type="sldNum" sz="quarter" idx="12"/>
          </p:nvPr>
        </p:nvSpPr>
        <p:spPr/>
        <p:txBody>
          <a:bodyPr/>
          <a:lstStyle/>
          <a:p>
            <a:fld id="{55B5E613-5A4F-4052-A9C6-2472A81B33F5}" type="slidenum">
              <a:rPr lang="en-US" smtClean="0"/>
              <a:t>2</a:t>
            </a:fld>
            <a:endParaRPr lang="en-US" dirty="0"/>
          </a:p>
        </p:txBody>
      </p:sp>
    </p:spTree>
    <p:extLst>
      <p:ext uri="{BB962C8B-B14F-4D97-AF65-F5344CB8AC3E}">
        <p14:creationId xmlns:p14="http://schemas.microsoft.com/office/powerpoint/2010/main" val="385769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Requirements vs. Design</a:t>
            </a:r>
            <a:endParaRPr lang="tr-TR" altLang="en-US"/>
          </a:p>
        </p:txBody>
      </p:sp>
      <p:graphicFrame>
        <p:nvGraphicFramePr>
          <p:cNvPr id="27677" name="Group 29"/>
          <p:cNvGraphicFramePr>
            <a:graphicFrameLocks noGrp="1"/>
          </p:cNvGraphicFramePr>
          <p:nvPr>
            <p:ph idx="1"/>
            <p:extLst>
              <p:ext uri="{D42A27DB-BD31-4B8C-83A1-F6EECF244321}">
                <p14:modId xmlns:p14="http://schemas.microsoft.com/office/powerpoint/2010/main" val="1754262316"/>
              </p:ext>
            </p:extLst>
          </p:nvPr>
        </p:nvGraphicFramePr>
        <p:xfrm>
          <a:off x="1992314" y="1555750"/>
          <a:ext cx="8435975" cy="4373690"/>
        </p:xfrm>
        <a:graphic>
          <a:graphicData uri="http://schemas.openxmlformats.org/drawingml/2006/table">
            <a:tbl>
              <a:tblPr/>
              <a:tblGrid>
                <a:gridCol w="4217987">
                  <a:extLst>
                    <a:ext uri="{9D8B030D-6E8A-4147-A177-3AD203B41FA5}">
                      <a16:colId xmlns:a16="http://schemas.microsoft.com/office/drawing/2014/main" val="2804566546"/>
                    </a:ext>
                  </a:extLst>
                </a:gridCol>
                <a:gridCol w="4217988">
                  <a:extLst>
                    <a:ext uri="{9D8B030D-6E8A-4147-A177-3AD203B41FA5}">
                      <a16:colId xmlns:a16="http://schemas.microsoft.com/office/drawing/2014/main" val="3715584937"/>
                    </a:ext>
                  </a:extLst>
                </a:gridCol>
              </a:tblGrid>
              <a:tr h="64293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Requirements</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Design</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2281358"/>
                  </a:ext>
                </a:extLst>
              </a:tr>
              <a:tr h="85248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Describe </a:t>
                      </a:r>
                      <a:r>
                        <a:rPr kumimoji="0" lang="en-US" altLang="en-US" sz="24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rPr>
                        <a:t>what</a:t>
                      </a:r>
                      <a:r>
                        <a:rPr kumimoji="0" lang="en-US" altLang="en-US" sz="2400" b="1" i="0" u="none" strike="noStrike" cap="none" normalizeH="0" baseline="0" dirty="0">
                          <a:ln>
                            <a:noFill/>
                          </a:ln>
                          <a:solidFill>
                            <a:schemeClr val="bg1"/>
                          </a:solidFill>
                          <a:effectLst>
                            <a:outerShdw blurRad="38100" dist="38100" dir="2700000" algn="tl">
                              <a:srgbClr val="000000"/>
                            </a:outerShdw>
                          </a:effectLst>
                          <a:latin typeface="Times New Roman" panose="02020603050405020304" pitchFamily="18" charset="0"/>
                        </a:rPr>
                        <a:t> </a:t>
                      </a: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will be delivered</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Describe </a:t>
                      </a:r>
                      <a:r>
                        <a:rPr kumimoji="0" lang="en-US" altLang="en-US" sz="24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rPr>
                        <a:t>how</a:t>
                      </a: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 it will be </a:t>
                      </a:r>
                      <a:r>
                        <a:rPr kumimoji="0" lang="en-US" alt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rPr>
                        <a:t>done</a:t>
                      </a: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5123019"/>
                  </a:ext>
                </a:extLst>
              </a:tr>
              <a:tr h="8540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Primary goal of analysis: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UNDERSTANDING</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Primary goal of design: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OPTIMIZATION</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3965167"/>
                  </a:ext>
                </a:extLst>
              </a:tr>
              <a:tr h="8509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There is more than one solution</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There is only one (final) solution</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8739265"/>
                  </a:ext>
                </a:extLst>
              </a:tr>
              <a:tr h="8540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Customer </a:t>
                      </a:r>
                      <a:r>
                        <a:rPr kumimoji="0" lang="en-US" alt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rPr>
                        <a:t>is interested</a:t>
                      </a: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290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88975">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1916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198563">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6557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129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5701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027363"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Customer </a:t>
                      </a:r>
                      <a:r>
                        <a:rPr kumimoji="0" lang="en-US" alt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rPr>
                        <a:t>is not </a:t>
                      </a: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interested (Most of the time)</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419581"/>
                  </a:ext>
                </a:extLst>
              </a:tr>
            </a:tbl>
          </a:graphicData>
        </a:graphic>
      </p:graphicFrame>
      <p:sp>
        <p:nvSpPr>
          <p:cNvPr id="2" name="Slide Number Placeholder 1"/>
          <p:cNvSpPr>
            <a:spLocks noGrp="1"/>
          </p:cNvSpPr>
          <p:nvPr>
            <p:ph type="sldNum" sz="quarter" idx="12"/>
          </p:nvPr>
        </p:nvSpPr>
        <p:spPr/>
        <p:txBody>
          <a:bodyPr/>
          <a:lstStyle/>
          <a:p>
            <a:fld id="{5C11FCA1-F616-4514-8D3C-8122E30585B8}" type="slidenum">
              <a:rPr lang="tr-TR" altLang="en-US" smtClean="0"/>
              <a:pPr/>
              <a:t>20</a:t>
            </a:fld>
            <a:endParaRPr lang="tr-TR" altLang="en-US"/>
          </a:p>
        </p:txBody>
      </p:sp>
    </p:spTree>
    <p:extLst>
      <p:ext uri="{BB962C8B-B14F-4D97-AF65-F5344CB8AC3E}">
        <p14:creationId xmlns:p14="http://schemas.microsoft.com/office/powerpoint/2010/main" val="386304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89170" y="724127"/>
            <a:ext cx="9784861" cy="5784116"/>
          </a:xfrm>
          <a:prstGeom prst="rect">
            <a:avLst/>
          </a:prstGeom>
        </p:spPr>
      </p:pic>
      <p:sp>
        <p:nvSpPr>
          <p:cNvPr id="2" name="Slide Number Placeholder 1"/>
          <p:cNvSpPr>
            <a:spLocks noGrp="1"/>
          </p:cNvSpPr>
          <p:nvPr>
            <p:ph type="sldNum" sz="quarter" idx="12"/>
          </p:nvPr>
        </p:nvSpPr>
        <p:spPr/>
        <p:txBody>
          <a:bodyPr/>
          <a:lstStyle/>
          <a:p>
            <a:fld id="{5C11FCA1-F616-4514-8D3C-8122E30585B8}" type="slidenum">
              <a:rPr lang="tr-TR" altLang="en-US" smtClean="0"/>
              <a:pPr/>
              <a:t>21</a:t>
            </a:fld>
            <a:endParaRPr lang="tr-TR" altLang="en-US"/>
          </a:p>
        </p:txBody>
      </p:sp>
    </p:spTree>
    <p:extLst>
      <p:ext uri="{BB962C8B-B14F-4D97-AF65-F5344CB8AC3E}">
        <p14:creationId xmlns:p14="http://schemas.microsoft.com/office/powerpoint/2010/main" val="137645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112486443"/>
              </p:ext>
            </p:extLst>
          </p:nvPr>
        </p:nvGraphicFramePr>
        <p:xfrm>
          <a:off x="526840" y="1038785"/>
          <a:ext cx="11202914" cy="5303520"/>
        </p:xfrm>
        <a:graphic>
          <a:graphicData uri="http://schemas.openxmlformats.org/drawingml/2006/table">
            <a:tbl>
              <a:tblPr firstRow="1" bandRow="1">
                <a:tableStyleId>{5C22544A-7EE6-4342-B048-85BDC9FD1C3A}</a:tableStyleId>
              </a:tblPr>
              <a:tblGrid>
                <a:gridCol w="5601457">
                  <a:extLst>
                    <a:ext uri="{9D8B030D-6E8A-4147-A177-3AD203B41FA5}">
                      <a16:colId xmlns:a16="http://schemas.microsoft.com/office/drawing/2014/main" val="2503015173"/>
                    </a:ext>
                  </a:extLst>
                </a:gridCol>
                <a:gridCol w="5601457">
                  <a:extLst>
                    <a:ext uri="{9D8B030D-6E8A-4147-A177-3AD203B41FA5}">
                      <a16:colId xmlns:a16="http://schemas.microsoft.com/office/drawing/2014/main" val="2208654986"/>
                    </a:ext>
                  </a:extLst>
                </a:gridCol>
              </a:tblGrid>
              <a:tr h="5303520">
                <a:tc>
                  <a:txBody>
                    <a:bodyPr/>
                    <a:lstStyle/>
                    <a:p>
                      <a:pPr algn="just"/>
                      <a:r>
                        <a:rPr lang="en-US" b="0" noProof="0" dirty="0">
                          <a:solidFill>
                            <a:schemeClr val="tx1"/>
                          </a:solidFill>
                        </a:rPr>
                        <a:t>Cover Page</a:t>
                      </a:r>
                    </a:p>
                    <a:p>
                      <a:pPr algn="just"/>
                      <a:r>
                        <a:rPr lang="en-US" b="0" noProof="0" dirty="0">
                          <a:solidFill>
                            <a:schemeClr val="tx1"/>
                          </a:solidFill>
                        </a:rPr>
                        <a:t>Table Of Contents </a:t>
                      </a:r>
                    </a:p>
                    <a:p>
                      <a:pPr algn="just"/>
                      <a:r>
                        <a:rPr lang="en-US" b="0" noProof="0" dirty="0">
                          <a:solidFill>
                            <a:schemeClr val="tx1"/>
                          </a:solidFill>
                        </a:rPr>
                        <a:t>Revision History</a:t>
                      </a:r>
                    </a:p>
                    <a:p>
                      <a:pPr marL="342900" indent="-342900" algn="just">
                        <a:buFont typeface="+mj-lt"/>
                        <a:buAutoNum type="arabicPeriod"/>
                      </a:pPr>
                      <a:r>
                        <a:rPr lang="en-US" b="0" noProof="0" dirty="0">
                          <a:solidFill>
                            <a:schemeClr val="tx1"/>
                          </a:solidFill>
                        </a:rPr>
                        <a:t>Introduction</a:t>
                      </a:r>
                    </a:p>
                    <a:p>
                      <a:pPr marL="457200" lvl="1" indent="0" algn="just">
                        <a:buFont typeface="+mj-lt"/>
                        <a:buNone/>
                      </a:pPr>
                      <a:r>
                        <a:rPr lang="en-US" b="0" noProof="0" dirty="0">
                          <a:solidFill>
                            <a:schemeClr val="tx1"/>
                          </a:solidFill>
                        </a:rPr>
                        <a:t>1.1 Purpose</a:t>
                      </a:r>
                    </a:p>
                    <a:p>
                      <a:pPr marL="457200" lvl="1" indent="0" algn="just">
                        <a:buFont typeface="+mj-lt"/>
                        <a:buNone/>
                      </a:pPr>
                      <a:r>
                        <a:rPr lang="en-US" b="0" noProof="0" dirty="0">
                          <a:solidFill>
                            <a:schemeClr val="tx1"/>
                          </a:solidFill>
                        </a:rPr>
                        <a:t>1.2 Document </a:t>
                      </a:r>
                      <a:r>
                        <a:rPr lang="en-US" b="0" noProof="0" dirty="0" smtClean="0">
                          <a:solidFill>
                            <a:schemeClr val="tx1"/>
                          </a:solidFill>
                        </a:rPr>
                        <a:t>Conventions</a:t>
                      </a:r>
                      <a:endParaRPr lang="en-US" b="0" noProof="0" dirty="0">
                        <a:solidFill>
                          <a:schemeClr val="tx1"/>
                        </a:solidFill>
                      </a:endParaRPr>
                    </a:p>
                    <a:p>
                      <a:pPr marL="457200" lvl="1" indent="0" algn="just">
                        <a:buFont typeface="+mj-lt"/>
                        <a:buNone/>
                      </a:pPr>
                      <a:r>
                        <a:rPr lang="en-US" b="0" noProof="0" dirty="0">
                          <a:solidFill>
                            <a:schemeClr val="tx1"/>
                          </a:solidFill>
                        </a:rPr>
                        <a:t>1.3 Intended Audience</a:t>
                      </a:r>
                    </a:p>
                    <a:p>
                      <a:pPr marL="457200" lvl="1" indent="0" algn="just">
                        <a:buFont typeface="+mj-lt"/>
                        <a:buNone/>
                      </a:pPr>
                      <a:r>
                        <a:rPr lang="en-US" b="0" noProof="0" dirty="0">
                          <a:solidFill>
                            <a:schemeClr val="tx1"/>
                          </a:solidFill>
                        </a:rPr>
                        <a:t>1.4 Project Scope</a:t>
                      </a:r>
                    </a:p>
                    <a:p>
                      <a:pPr marL="457200" lvl="1" indent="0" algn="just">
                        <a:buFont typeface="+mj-lt"/>
                        <a:buNone/>
                      </a:pPr>
                      <a:r>
                        <a:rPr lang="en-US" b="0" noProof="0" dirty="0">
                          <a:solidFill>
                            <a:schemeClr val="tx1"/>
                          </a:solidFill>
                        </a:rPr>
                        <a:t>1.5 References</a:t>
                      </a:r>
                    </a:p>
                    <a:p>
                      <a:pPr marL="342900" lvl="0" indent="-342900" algn="just">
                        <a:buFont typeface="+mj-lt"/>
                        <a:buAutoNum type="arabicPeriod"/>
                      </a:pPr>
                      <a:r>
                        <a:rPr lang="en-US" b="0" noProof="0" dirty="0">
                          <a:solidFill>
                            <a:schemeClr val="tx1"/>
                          </a:solidFill>
                        </a:rPr>
                        <a:t> Overall Description</a:t>
                      </a:r>
                    </a:p>
                    <a:p>
                      <a:pPr marL="457200" lvl="1" indent="0" algn="just">
                        <a:buFont typeface="+mj-lt"/>
                        <a:buNone/>
                      </a:pPr>
                      <a:r>
                        <a:rPr lang="en-US" b="0" noProof="0" dirty="0">
                          <a:solidFill>
                            <a:schemeClr val="tx1"/>
                          </a:solidFill>
                        </a:rPr>
                        <a:t>2.1 Product Perspective</a:t>
                      </a:r>
                    </a:p>
                    <a:p>
                      <a:pPr marL="457200" lvl="1" indent="0" algn="just">
                        <a:buFont typeface="+mj-lt"/>
                        <a:buNone/>
                      </a:pPr>
                      <a:r>
                        <a:rPr lang="en-US" b="0" noProof="0" dirty="0">
                          <a:solidFill>
                            <a:schemeClr val="tx1"/>
                          </a:solidFill>
                        </a:rPr>
                        <a:t>2.2 Product Features</a:t>
                      </a:r>
                    </a:p>
                    <a:p>
                      <a:pPr marL="457200" lvl="1" indent="0" algn="just">
                        <a:buFont typeface="+mj-lt"/>
                        <a:buNone/>
                      </a:pPr>
                      <a:r>
                        <a:rPr lang="en-US" b="0" noProof="0" dirty="0">
                          <a:solidFill>
                            <a:schemeClr val="tx1"/>
                          </a:solidFill>
                        </a:rPr>
                        <a:t>2.3 User Classes &amp; Characteristics</a:t>
                      </a:r>
                    </a:p>
                    <a:p>
                      <a:pPr marL="457200" lvl="1" indent="0" algn="just">
                        <a:buFont typeface="+mj-lt"/>
                        <a:buNone/>
                      </a:pPr>
                      <a:r>
                        <a:rPr lang="en-US" b="0" noProof="0" dirty="0">
                          <a:solidFill>
                            <a:schemeClr val="tx1"/>
                          </a:solidFill>
                        </a:rPr>
                        <a:t>2.4 Operating Environment</a:t>
                      </a:r>
                    </a:p>
                    <a:p>
                      <a:pPr marL="457200" lvl="1" indent="0" algn="l">
                        <a:buFont typeface="+mj-lt"/>
                        <a:buNone/>
                      </a:pPr>
                      <a:r>
                        <a:rPr lang="en-US" b="0" noProof="0" dirty="0">
                          <a:solidFill>
                            <a:schemeClr val="tx1"/>
                          </a:solidFill>
                        </a:rPr>
                        <a:t>2.5 Design &amp; Implementation Constraints </a:t>
                      </a:r>
                    </a:p>
                    <a:p>
                      <a:pPr marL="457200" lvl="1" indent="0" algn="just">
                        <a:buFont typeface="+mj-lt"/>
                        <a:buNone/>
                      </a:pPr>
                      <a:r>
                        <a:rPr lang="en-US" b="0" noProof="0" dirty="0">
                          <a:solidFill>
                            <a:schemeClr val="tx1"/>
                          </a:solidFill>
                        </a:rPr>
                        <a:t>2.6 User Documentation</a:t>
                      </a:r>
                    </a:p>
                    <a:p>
                      <a:pPr marL="457200" lvl="1" indent="0" algn="just">
                        <a:buFont typeface="+mj-lt"/>
                        <a:buNone/>
                      </a:pPr>
                      <a:r>
                        <a:rPr lang="en-US" b="0" noProof="0" dirty="0">
                          <a:solidFill>
                            <a:schemeClr val="tx1"/>
                          </a:solidFill>
                        </a:rPr>
                        <a:t>2.7 Assumptions &amp; Dependencies</a:t>
                      </a:r>
                    </a:p>
                    <a:p>
                      <a:pPr marL="0" lvl="0" indent="0" algn="just">
                        <a:buFont typeface="+mj-lt"/>
                        <a:buNone/>
                      </a:pPr>
                      <a:endParaRPr lang="en-US" b="0" noProof="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342900" indent="-342900" algn="just">
                        <a:buFont typeface="+mj-lt"/>
                        <a:buAutoNum type="arabicPeriod" startAt="3"/>
                      </a:pPr>
                      <a:r>
                        <a:rPr lang="en-US" b="0" noProof="0" dirty="0">
                          <a:solidFill>
                            <a:schemeClr val="tx1"/>
                          </a:solidFill>
                        </a:rPr>
                        <a:t>System Features</a:t>
                      </a:r>
                    </a:p>
                    <a:p>
                      <a:pPr marL="457200" lvl="1" indent="0" algn="just">
                        <a:buFont typeface="+mj-lt"/>
                        <a:buNone/>
                      </a:pPr>
                      <a:r>
                        <a:rPr lang="en-US" b="0" noProof="0" dirty="0">
                          <a:solidFill>
                            <a:schemeClr val="tx1"/>
                          </a:solidFill>
                        </a:rPr>
                        <a:t>3.1 System Feature 1</a:t>
                      </a:r>
                    </a:p>
                    <a:p>
                      <a:pPr marL="457200" lvl="1" indent="0" algn="just">
                        <a:buFont typeface="+mj-lt"/>
                        <a:buNone/>
                      </a:pPr>
                      <a:r>
                        <a:rPr lang="en-US" b="0" noProof="0" dirty="0">
                          <a:solidFill>
                            <a:schemeClr val="tx1"/>
                          </a:solidFill>
                        </a:rPr>
                        <a:t>3.2 System Feature </a:t>
                      </a:r>
                      <a:r>
                        <a:rPr lang="en-US" b="0" noProof="0" dirty="0" smtClean="0">
                          <a:solidFill>
                            <a:schemeClr val="tx1"/>
                          </a:solidFill>
                        </a:rPr>
                        <a:t>2 (and so on)</a:t>
                      </a:r>
                      <a:endParaRPr lang="en-US" b="0" noProof="0" dirty="0">
                        <a:solidFill>
                          <a:schemeClr val="tx1"/>
                        </a:solidFill>
                      </a:endParaRPr>
                    </a:p>
                    <a:p>
                      <a:pPr marL="342900" lvl="0" indent="-342900" algn="just">
                        <a:buFont typeface="+mj-lt"/>
                        <a:buAutoNum type="arabicPeriod" startAt="4"/>
                      </a:pPr>
                      <a:r>
                        <a:rPr lang="en-US" b="0" noProof="0" dirty="0">
                          <a:solidFill>
                            <a:schemeClr val="tx1"/>
                          </a:solidFill>
                        </a:rPr>
                        <a:t>External Interface </a:t>
                      </a:r>
                      <a:r>
                        <a:rPr lang="en-US" b="0" noProof="0" dirty="0" err="1">
                          <a:solidFill>
                            <a:schemeClr val="tx1"/>
                          </a:solidFill>
                        </a:rPr>
                        <a:t>Req’s</a:t>
                      </a:r>
                      <a:endParaRPr lang="en-US" b="0" noProof="0" dirty="0">
                        <a:solidFill>
                          <a:schemeClr val="tx1"/>
                        </a:solidFill>
                      </a:endParaRPr>
                    </a:p>
                    <a:p>
                      <a:pPr marL="457200" lvl="1" indent="0" algn="just">
                        <a:buFont typeface="+mj-lt"/>
                        <a:buNone/>
                      </a:pPr>
                      <a:r>
                        <a:rPr lang="en-US" b="0" noProof="0" dirty="0">
                          <a:solidFill>
                            <a:schemeClr val="tx1"/>
                          </a:solidFill>
                        </a:rPr>
                        <a:t>4.1 User Interfaces</a:t>
                      </a:r>
                    </a:p>
                    <a:p>
                      <a:pPr marL="457200" lvl="1" indent="0" algn="just">
                        <a:buFont typeface="+mj-lt"/>
                        <a:buNone/>
                      </a:pPr>
                      <a:r>
                        <a:rPr lang="en-US" b="0" noProof="0" dirty="0">
                          <a:solidFill>
                            <a:schemeClr val="tx1"/>
                          </a:solidFill>
                        </a:rPr>
                        <a:t>4.2 Hardware Interfaces</a:t>
                      </a:r>
                    </a:p>
                    <a:p>
                      <a:pPr marL="457200" lvl="1" indent="0" algn="just">
                        <a:buFont typeface="+mj-lt"/>
                        <a:buNone/>
                      </a:pPr>
                      <a:r>
                        <a:rPr lang="en-US" b="0" noProof="0" dirty="0">
                          <a:solidFill>
                            <a:schemeClr val="tx1"/>
                          </a:solidFill>
                        </a:rPr>
                        <a:t>4.3 Software </a:t>
                      </a:r>
                      <a:r>
                        <a:rPr lang="en-US" b="0" noProof="0" dirty="0" smtClean="0">
                          <a:solidFill>
                            <a:schemeClr val="tx1"/>
                          </a:solidFill>
                        </a:rPr>
                        <a:t>Interfaces</a:t>
                      </a:r>
                    </a:p>
                    <a:p>
                      <a:pPr marL="457200" lvl="1" indent="0" algn="just">
                        <a:buFont typeface="+mj-lt"/>
                        <a:buNone/>
                      </a:pPr>
                      <a:r>
                        <a:rPr lang="en-US" b="0" noProof="0" dirty="0" smtClean="0">
                          <a:solidFill>
                            <a:schemeClr val="tx1"/>
                          </a:solidFill>
                        </a:rPr>
                        <a:t>4.4 Communications</a:t>
                      </a:r>
                      <a:r>
                        <a:rPr lang="en-US" b="0" baseline="0" noProof="0" dirty="0" smtClean="0">
                          <a:solidFill>
                            <a:schemeClr val="tx1"/>
                          </a:solidFill>
                        </a:rPr>
                        <a:t> Interfaces</a:t>
                      </a:r>
                      <a:endParaRPr lang="en-US" b="0" noProof="0" dirty="0">
                        <a:solidFill>
                          <a:schemeClr val="tx1"/>
                        </a:solidFill>
                      </a:endParaRPr>
                    </a:p>
                    <a:p>
                      <a:pPr marL="342900" lvl="0" indent="-342900" algn="just">
                        <a:buFont typeface="+mj-lt"/>
                        <a:buAutoNum type="arabicPeriod" startAt="5"/>
                      </a:pPr>
                      <a:r>
                        <a:rPr lang="en-US" b="0" noProof="0" dirty="0">
                          <a:solidFill>
                            <a:schemeClr val="tx1"/>
                          </a:solidFill>
                        </a:rPr>
                        <a:t>Other Nonfunctional </a:t>
                      </a:r>
                      <a:r>
                        <a:rPr lang="en-US" b="0" noProof="0" dirty="0" err="1">
                          <a:solidFill>
                            <a:schemeClr val="tx1"/>
                          </a:solidFill>
                        </a:rPr>
                        <a:t>Req’s</a:t>
                      </a:r>
                      <a:endParaRPr lang="en-US" b="0" noProof="0" dirty="0">
                        <a:solidFill>
                          <a:schemeClr val="tx1"/>
                        </a:solidFill>
                      </a:endParaRPr>
                    </a:p>
                    <a:p>
                      <a:pPr marL="457200" lvl="1" indent="0" algn="just">
                        <a:buFont typeface="+mj-lt"/>
                        <a:buNone/>
                      </a:pPr>
                      <a:r>
                        <a:rPr lang="en-US" b="0" noProof="0" dirty="0">
                          <a:solidFill>
                            <a:schemeClr val="tx1"/>
                          </a:solidFill>
                        </a:rPr>
                        <a:t>5.1 Performance </a:t>
                      </a:r>
                      <a:r>
                        <a:rPr lang="en-US" b="0" noProof="0" dirty="0" err="1">
                          <a:solidFill>
                            <a:schemeClr val="tx1"/>
                          </a:solidFill>
                        </a:rPr>
                        <a:t>Req’s</a:t>
                      </a:r>
                      <a:endParaRPr lang="en-US" b="0" noProof="0" dirty="0">
                        <a:solidFill>
                          <a:schemeClr val="tx1"/>
                        </a:solidFill>
                      </a:endParaRPr>
                    </a:p>
                    <a:p>
                      <a:pPr marL="457200" lvl="1" indent="0" algn="just">
                        <a:buFont typeface="+mj-lt"/>
                        <a:buNone/>
                      </a:pPr>
                      <a:r>
                        <a:rPr lang="en-US" b="0" noProof="0" dirty="0">
                          <a:solidFill>
                            <a:schemeClr val="tx1"/>
                          </a:solidFill>
                        </a:rPr>
                        <a:t>5.2 Safety </a:t>
                      </a:r>
                      <a:r>
                        <a:rPr lang="en-US" b="0" noProof="0" dirty="0" err="1">
                          <a:solidFill>
                            <a:schemeClr val="tx1"/>
                          </a:solidFill>
                        </a:rPr>
                        <a:t>Req’s</a:t>
                      </a:r>
                      <a:endParaRPr lang="en-US" b="0" noProof="0" dirty="0">
                        <a:solidFill>
                          <a:schemeClr val="tx1"/>
                        </a:solidFill>
                      </a:endParaRPr>
                    </a:p>
                    <a:p>
                      <a:pPr marL="457200" lvl="1" indent="0" algn="just">
                        <a:buFont typeface="+mj-lt"/>
                        <a:buNone/>
                      </a:pPr>
                      <a:r>
                        <a:rPr lang="en-US" b="0" noProof="0" dirty="0">
                          <a:solidFill>
                            <a:schemeClr val="tx1"/>
                          </a:solidFill>
                        </a:rPr>
                        <a:t>5.3 Security </a:t>
                      </a:r>
                      <a:r>
                        <a:rPr lang="en-US" b="0" noProof="0" dirty="0" err="1">
                          <a:solidFill>
                            <a:schemeClr val="tx1"/>
                          </a:solidFill>
                        </a:rPr>
                        <a:t>Req’s</a:t>
                      </a:r>
                      <a:endParaRPr lang="en-US" b="0" noProof="0" dirty="0">
                        <a:solidFill>
                          <a:schemeClr val="tx1"/>
                        </a:solidFill>
                      </a:endParaRPr>
                    </a:p>
                    <a:p>
                      <a:pPr marL="457200" lvl="1" indent="0" algn="just">
                        <a:buFont typeface="+mj-lt"/>
                        <a:buNone/>
                      </a:pPr>
                      <a:r>
                        <a:rPr lang="en-US" b="0" noProof="0" dirty="0">
                          <a:solidFill>
                            <a:schemeClr val="tx1"/>
                          </a:solidFill>
                        </a:rPr>
                        <a:t>5.4 Software Quality </a:t>
                      </a:r>
                      <a:r>
                        <a:rPr lang="en-US" b="0" noProof="0" dirty="0" smtClean="0">
                          <a:solidFill>
                            <a:schemeClr val="tx1"/>
                          </a:solidFill>
                        </a:rPr>
                        <a:t>Attributes</a:t>
                      </a:r>
                    </a:p>
                    <a:p>
                      <a:pPr marL="457200" lvl="1" indent="0" algn="just">
                        <a:buFont typeface="+mj-lt"/>
                        <a:buNone/>
                      </a:pPr>
                      <a:r>
                        <a:rPr lang="en-US" b="0" noProof="0" dirty="0" smtClean="0">
                          <a:solidFill>
                            <a:schemeClr val="tx1"/>
                          </a:solidFill>
                        </a:rPr>
                        <a:t>5.5 Business Rules</a:t>
                      </a:r>
                      <a:endParaRPr lang="en-US" b="0" noProof="0" dirty="0">
                        <a:solidFill>
                          <a:schemeClr val="tx1"/>
                        </a:solidFill>
                      </a:endParaRPr>
                    </a:p>
                    <a:p>
                      <a:pPr marL="342900" lvl="0" indent="-342900" algn="just">
                        <a:buFont typeface="+mj-lt"/>
                        <a:buAutoNum type="arabicPeriod" startAt="6"/>
                      </a:pPr>
                      <a:r>
                        <a:rPr lang="en-US" b="0" noProof="0" dirty="0">
                          <a:solidFill>
                            <a:schemeClr val="tx1"/>
                          </a:solidFill>
                        </a:rPr>
                        <a:t>Other </a:t>
                      </a:r>
                      <a:r>
                        <a:rPr lang="en-US" b="0" noProof="0" dirty="0" err="1">
                          <a:solidFill>
                            <a:schemeClr val="tx1"/>
                          </a:solidFill>
                        </a:rPr>
                        <a:t>Req’s</a:t>
                      </a:r>
                      <a:endParaRPr lang="en-US" b="0" noProof="0" dirty="0">
                        <a:solidFill>
                          <a:schemeClr val="tx1"/>
                        </a:solidFill>
                      </a:endParaRPr>
                    </a:p>
                    <a:p>
                      <a:pPr marL="342900" lvl="0" indent="-342900" algn="just">
                        <a:buFont typeface="+mj-lt"/>
                        <a:buAutoNum type="arabicPeriod" startAt="6"/>
                      </a:pPr>
                      <a:r>
                        <a:rPr lang="en-US" b="0" noProof="0" dirty="0">
                          <a:solidFill>
                            <a:schemeClr val="tx1"/>
                          </a:solidFill>
                        </a:rPr>
                        <a:t>Appendix</a:t>
                      </a:r>
                      <a:endParaRPr lang="tr-TR" b="0" noProof="0" dirty="0">
                        <a:solidFill>
                          <a:schemeClr val="tx1"/>
                        </a:solidFill>
                      </a:endParaRPr>
                    </a:p>
                    <a:p>
                      <a:pPr marL="0" lvl="0" indent="0" algn="just">
                        <a:buFont typeface="+mj-lt"/>
                        <a:buNone/>
                      </a:pPr>
                      <a:r>
                        <a:rPr lang="tr-TR" b="0" noProof="0" dirty="0">
                          <a:solidFill>
                            <a:schemeClr val="tx1"/>
                          </a:solidFill>
                        </a:rPr>
                        <a:t>      </a:t>
                      </a:r>
                      <a:r>
                        <a:rPr lang="tr-TR" b="0" baseline="0" noProof="0" dirty="0">
                          <a:solidFill>
                            <a:schemeClr val="tx1"/>
                          </a:solidFill>
                        </a:rPr>
                        <a:t> </a:t>
                      </a:r>
                      <a:r>
                        <a:rPr lang="en-US" b="0" noProof="0" dirty="0">
                          <a:solidFill>
                            <a:schemeClr val="tx1"/>
                          </a:solidFill>
                        </a:rPr>
                        <a:t>Glossary, Analysis Models, </a:t>
                      </a:r>
                      <a:r>
                        <a:rPr lang="en-US" b="0" noProof="0" dirty="0" smtClean="0">
                          <a:solidFill>
                            <a:schemeClr val="tx1"/>
                          </a:solidFill>
                        </a:rPr>
                        <a:t>To Be Determined </a:t>
                      </a:r>
                      <a:r>
                        <a:rPr lang="en-US" b="0" noProof="0" dirty="0">
                          <a:solidFill>
                            <a:schemeClr val="tx1"/>
                          </a:solidFill>
                        </a:rPr>
                        <a:t>List</a:t>
                      </a:r>
                    </a:p>
                    <a:p>
                      <a:pPr marL="0" indent="0" algn="just">
                        <a:buFont typeface="+mj-lt"/>
                        <a:buNone/>
                      </a:pPr>
                      <a:endParaRPr lang="en-US" b="0" noProof="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943305"/>
                  </a:ext>
                </a:extLst>
              </a:tr>
            </a:tbl>
          </a:graphicData>
        </a:graphic>
      </p:graphicFrame>
      <p:sp>
        <p:nvSpPr>
          <p:cNvPr id="2" name="Dikdörtgen 1"/>
          <p:cNvSpPr/>
          <p:nvPr/>
        </p:nvSpPr>
        <p:spPr>
          <a:xfrm>
            <a:off x="596099" y="307354"/>
            <a:ext cx="8473602" cy="584775"/>
          </a:xfrm>
          <a:prstGeom prst="rect">
            <a:avLst/>
          </a:prstGeom>
        </p:spPr>
        <p:txBody>
          <a:bodyPr wrap="none">
            <a:spAutoFit/>
          </a:bodyPr>
          <a:lstStyle/>
          <a:p>
            <a:r>
              <a:rPr lang="en-US" sz="3200" b="1" dirty="0"/>
              <a:t>A Software Requirements Specification Template</a:t>
            </a:r>
            <a:endParaRPr lang="en-US" sz="3200" dirty="0"/>
          </a:p>
        </p:txBody>
      </p:sp>
      <p:sp>
        <p:nvSpPr>
          <p:cNvPr id="3" name="Slide Number Placeholder 2"/>
          <p:cNvSpPr>
            <a:spLocks noGrp="1"/>
          </p:cNvSpPr>
          <p:nvPr>
            <p:ph type="sldNum" sz="quarter" idx="12"/>
          </p:nvPr>
        </p:nvSpPr>
        <p:spPr/>
        <p:txBody>
          <a:bodyPr/>
          <a:lstStyle/>
          <a:p>
            <a:fld id="{55B5E613-5A4F-4052-A9C6-2472A81B33F5}" type="slidenum">
              <a:rPr lang="en-US" smtClean="0"/>
              <a:t>22</a:t>
            </a:fld>
            <a:endParaRPr lang="en-US" dirty="0"/>
          </a:p>
        </p:txBody>
      </p:sp>
    </p:spTree>
    <p:extLst>
      <p:ext uri="{BB962C8B-B14F-4D97-AF65-F5344CB8AC3E}">
        <p14:creationId xmlns:p14="http://schemas.microsoft.com/office/powerpoint/2010/main" val="238061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2688" y="1513702"/>
            <a:ext cx="10515600" cy="4426886"/>
          </a:xfrm>
        </p:spPr>
        <p:txBody>
          <a:bodyPr/>
          <a:lstStyle/>
          <a:p>
            <a:pPr marL="514350" indent="-514350" algn="just">
              <a:buFont typeface="+mj-lt"/>
              <a:buAutoNum type="arabicPeriod"/>
            </a:pPr>
            <a:r>
              <a:rPr lang="tr-TR" dirty="0" err="1"/>
              <a:t>What</a:t>
            </a:r>
            <a:r>
              <a:rPr lang="tr-TR" dirty="0"/>
              <a:t> </a:t>
            </a:r>
            <a:r>
              <a:rPr lang="tr-TR" dirty="0" err="1"/>
              <a:t>are</a:t>
            </a:r>
            <a:r>
              <a:rPr lang="tr-TR" dirty="0"/>
              <a:t> </a:t>
            </a:r>
            <a:r>
              <a:rPr lang="tr-TR" dirty="0" err="1"/>
              <a:t>the</a:t>
            </a:r>
            <a:r>
              <a:rPr lang="tr-TR" dirty="0"/>
              <a:t> NF </a:t>
            </a:r>
            <a:r>
              <a:rPr lang="tr-TR" dirty="0" err="1"/>
              <a:t>Reqs</a:t>
            </a:r>
            <a:r>
              <a:rPr lang="tr-TR" dirty="0"/>
              <a:t>:</a:t>
            </a:r>
          </a:p>
          <a:p>
            <a:pPr lvl="1" algn="just"/>
            <a:r>
              <a:rPr lang="en-US" dirty="0"/>
              <a:t>A </a:t>
            </a:r>
            <a:r>
              <a:rPr lang="en-US" u="sng" dirty="0"/>
              <a:t>quality</a:t>
            </a:r>
            <a:r>
              <a:rPr lang="en-US" dirty="0"/>
              <a:t> attribute</a:t>
            </a:r>
            <a:r>
              <a:rPr lang="tr-TR" dirty="0"/>
              <a:t> </a:t>
            </a:r>
            <a:r>
              <a:rPr lang="en-US" dirty="0"/>
              <a:t>(usability, testability, maintainability)</a:t>
            </a:r>
            <a:endParaRPr lang="tr-TR" dirty="0"/>
          </a:p>
          <a:p>
            <a:pPr lvl="1" algn="just"/>
            <a:r>
              <a:rPr lang="en-US" dirty="0"/>
              <a:t>A </a:t>
            </a:r>
            <a:r>
              <a:rPr lang="en-US" u="sng" dirty="0"/>
              <a:t>performance</a:t>
            </a:r>
            <a:r>
              <a:rPr lang="en-US" dirty="0"/>
              <a:t> attribute,</a:t>
            </a:r>
            <a:endParaRPr lang="tr-TR" dirty="0"/>
          </a:p>
          <a:p>
            <a:pPr lvl="1" algn="just"/>
            <a:r>
              <a:rPr lang="en-US" dirty="0"/>
              <a:t>A </a:t>
            </a:r>
            <a:r>
              <a:rPr lang="en-US" u="sng" dirty="0"/>
              <a:t>security</a:t>
            </a:r>
            <a:r>
              <a:rPr lang="en-US" dirty="0"/>
              <a:t> attribute,</a:t>
            </a:r>
            <a:endParaRPr lang="tr-TR" dirty="0"/>
          </a:p>
          <a:p>
            <a:pPr lvl="1" algn="just"/>
            <a:r>
              <a:rPr lang="en-US" dirty="0"/>
              <a:t>Or a </a:t>
            </a:r>
            <a:r>
              <a:rPr lang="en-US" u="sng" dirty="0"/>
              <a:t>general constraint </a:t>
            </a:r>
            <a:r>
              <a:rPr lang="en-US" dirty="0"/>
              <a:t>on the system</a:t>
            </a:r>
          </a:p>
          <a:p>
            <a:pPr marL="514350" indent="-514350" algn="just">
              <a:buFont typeface="+mj-lt"/>
              <a:buAutoNum type="arabicPeriod"/>
            </a:pPr>
            <a:r>
              <a:rPr lang="en-US" dirty="0"/>
              <a:t>Without those, the </a:t>
            </a:r>
            <a:r>
              <a:rPr lang="en-US" b="1" u="sng" dirty="0"/>
              <a:t>system</a:t>
            </a:r>
            <a:r>
              <a:rPr lang="en-US" dirty="0"/>
              <a:t> may </a:t>
            </a:r>
            <a:r>
              <a:rPr lang="en-US" b="1" u="sng" dirty="0"/>
              <a:t>not be usable or useful</a:t>
            </a:r>
            <a:r>
              <a:rPr lang="en-US" dirty="0"/>
              <a:t>.</a:t>
            </a:r>
          </a:p>
          <a:p>
            <a:pPr marL="514350" indent="-514350" algn="just">
              <a:buFont typeface="+mj-lt"/>
              <a:buAutoNum type="arabicPeriod"/>
            </a:pPr>
            <a:r>
              <a:rPr lang="en-US" b="1" u="sng" dirty="0"/>
              <a:t>Often </a:t>
            </a:r>
            <a:r>
              <a:rPr lang="tr-TR" b="1" u="sng" dirty="0"/>
              <a:t>l</a:t>
            </a:r>
            <a:r>
              <a:rPr lang="en-US" b="1" u="sng" dirty="0" err="1"/>
              <a:t>isted</a:t>
            </a:r>
            <a:r>
              <a:rPr lang="en-US" b="1" u="sng" dirty="0"/>
              <a:t> separately </a:t>
            </a:r>
            <a:r>
              <a:rPr lang="en-US" dirty="0"/>
              <a:t>in the </a:t>
            </a:r>
            <a:r>
              <a:rPr lang="tr-TR" dirty="0"/>
              <a:t>SRS </a:t>
            </a:r>
            <a:r>
              <a:rPr lang="en-US" dirty="0"/>
              <a:t>document.</a:t>
            </a:r>
          </a:p>
          <a:p>
            <a:pPr algn="just"/>
            <a:endParaRPr lang="en-US" dirty="0"/>
          </a:p>
        </p:txBody>
      </p:sp>
      <p:sp>
        <p:nvSpPr>
          <p:cNvPr id="2" name="Dikdörtgen 1"/>
          <p:cNvSpPr/>
          <p:nvPr/>
        </p:nvSpPr>
        <p:spPr>
          <a:xfrm>
            <a:off x="742688" y="507808"/>
            <a:ext cx="5211107" cy="584775"/>
          </a:xfrm>
          <a:prstGeom prst="rect">
            <a:avLst/>
          </a:prstGeom>
        </p:spPr>
        <p:txBody>
          <a:bodyPr wrap="none">
            <a:spAutoFit/>
          </a:bodyPr>
          <a:lstStyle/>
          <a:p>
            <a:pPr algn="just"/>
            <a:r>
              <a:rPr lang="en-US" sz="3200" b="1" dirty="0"/>
              <a:t>Nonfunctional Requirements:</a:t>
            </a:r>
            <a:endParaRPr lang="en-US" sz="3200" dirty="0"/>
          </a:p>
        </p:txBody>
      </p:sp>
      <p:sp>
        <p:nvSpPr>
          <p:cNvPr id="4" name="Slide Number Placeholder 3"/>
          <p:cNvSpPr>
            <a:spLocks noGrp="1"/>
          </p:cNvSpPr>
          <p:nvPr>
            <p:ph type="sldNum" sz="quarter" idx="12"/>
          </p:nvPr>
        </p:nvSpPr>
        <p:spPr/>
        <p:txBody>
          <a:bodyPr/>
          <a:lstStyle/>
          <a:p>
            <a:fld id="{55B5E613-5A4F-4052-A9C6-2472A81B33F5}" type="slidenum">
              <a:rPr lang="en-US" smtClean="0"/>
              <a:t>23</a:t>
            </a:fld>
            <a:endParaRPr lang="en-US" dirty="0"/>
          </a:p>
        </p:txBody>
      </p:sp>
    </p:spTree>
    <p:extLst>
      <p:ext uri="{BB962C8B-B14F-4D97-AF65-F5344CB8AC3E}">
        <p14:creationId xmlns:p14="http://schemas.microsoft.com/office/powerpoint/2010/main" val="2356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1763" y="1190528"/>
            <a:ext cx="10449874" cy="5125714"/>
          </a:xfrm>
        </p:spPr>
        <p:txBody>
          <a:bodyPr/>
          <a:lstStyle/>
          <a:p>
            <a:pPr marL="0" indent="0" algn="just">
              <a:buNone/>
            </a:pPr>
            <a:r>
              <a:rPr lang="en-US" dirty="0"/>
              <a:t>Requirements </a:t>
            </a:r>
            <a:r>
              <a:rPr lang="tr-TR" dirty="0" err="1"/>
              <a:t>elicitation</a:t>
            </a:r>
            <a:r>
              <a:rPr lang="tr-TR" dirty="0"/>
              <a:t> (</a:t>
            </a:r>
            <a:r>
              <a:rPr lang="tr-TR" dirty="0" err="1"/>
              <a:t>finding</a:t>
            </a:r>
            <a:r>
              <a:rPr lang="tr-TR" dirty="0"/>
              <a:t>)</a:t>
            </a:r>
            <a:r>
              <a:rPr lang="en-US" dirty="0"/>
              <a:t> in service–oriented development approach</a:t>
            </a:r>
            <a:r>
              <a:rPr lang="tr-TR" dirty="0"/>
              <a:t> </a:t>
            </a:r>
            <a:r>
              <a:rPr lang="tr-TR" dirty="0">
                <a:sym typeface="Wingdings" panose="05000000000000000000" pitchFamily="2" charset="2"/>
              </a:rPr>
              <a:t> </a:t>
            </a:r>
            <a:r>
              <a:rPr lang="en-US" b="1" u="sng" dirty="0"/>
              <a:t>focuses on the definition of services </a:t>
            </a:r>
            <a:r>
              <a:rPr lang="en-US" dirty="0"/>
              <a:t>to be rendered by </a:t>
            </a:r>
            <a:r>
              <a:rPr lang="en-US" b="1" u="sng" dirty="0"/>
              <a:t>an application</a:t>
            </a:r>
            <a:r>
              <a:rPr lang="en-US" dirty="0"/>
              <a:t>.</a:t>
            </a:r>
            <a:endParaRPr lang="tr-TR" dirty="0"/>
          </a:p>
          <a:p>
            <a:pPr marL="0" indent="0" algn="just">
              <a:buNone/>
            </a:pPr>
            <a:r>
              <a:rPr lang="en-US" b="1" u="sng" dirty="0"/>
              <a:t>Ex:</a:t>
            </a:r>
            <a:r>
              <a:rPr lang="en-US" dirty="0"/>
              <a:t> a </a:t>
            </a:r>
            <a:r>
              <a:rPr lang="tr-TR" dirty="0"/>
              <a:t>g</a:t>
            </a:r>
            <a:r>
              <a:rPr lang="en-US" dirty="0" err="1"/>
              <a:t>uest</a:t>
            </a:r>
            <a:r>
              <a:rPr lang="en-US" dirty="0"/>
              <a:t> comes to hotel:</a:t>
            </a:r>
          </a:p>
          <a:p>
            <a:pPr marL="914400" lvl="1" indent="-457200" algn="just">
              <a:buFont typeface="+mj-lt"/>
              <a:buAutoNum type="arabicPeriod"/>
            </a:pPr>
            <a:r>
              <a:rPr lang="en-US" dirty="0"/>
              <a:t>A door person </a:t>
            </a:r>
            <a:r>
              <a:rPr lang="en-US" dirty="0" err="1"/>
              <a:t>gre</a:t>
            </a:r>
            <a:r>
              <a:rPr lang="tr-TR" dirty="0"/>
              <a:t>e</a:t>
            </a:r>
            <a:r>
              <a:rPr lang="en-US" dirty="0" err="1"/>
              <a:t>ts</a:t>
            </a:r>
            <a:r>
              <a:rPr lang="en-US" dirty="0"/>
              <a:t> the </a:t>
            </a:r>
            <a:r>
              <a:rPr lang="tr-TR" dirty="0"/>
              <a:t>g</a:t>
            </a:r>
            <a:r>
              <a:rPr lang="en-US" dirty="0" err="1"/>
              <a:t>uest</a:t>
            </a:r>
            <a:r>
              <a:rPr lang="en-US" dirty="0"/>
              <a:t> </a:t>
            </a:r>
          </a:p>
          <a:p>
            <a:pPr marL="914400" lvl="1" indent="-457200" algn="just">
              <a:buFont typeface="+mj-lt"/>
              <a:buAutoNum type="arabicPeriod"/>
            </a:pPr>
            <a:r>
              <a:rPr lang="en-US" dirty="0"/>
              <a:t>A valet parks his car</a:t>
            </a:r>
          </a:p>
          <a:p>
            <a:pPr marL="914400" lvl="1" indent="-457200" algn="just">
              <a:buFont typeface="+mj-lt"/>
              <a:buAutoNum type="arabicPeriod"/>
            </a:pPr>
            <a:r>
              <a:rPr lang="en-US" dirty="0"/>
              <a:t>A receptionist checks the </a:t>
            </a:r>
            <a:r>
              <a:rPr lang="tr-TR" dirty="0"/>
              <a:t>g</a:t>
            </a:r>
            <a:r>
              <a:rPr lang="en-US" dirty="0" err="1"/>
              <a:t>uest</a:t>
            </a:r>
            <a:r>
              <a:rPr lang="en-US" dirty="0"/>
              <a:t> in</a:t>
            </a:r>
          </a:p>
          <a:p>
            <a:pPr marL="914400" lvl="1" indent="-457200" algn="just">
              <a:buFont typeface="+mj-lt"/>
              <a:buAutoNum type="arabicPeriod"/>
            </a:pPr>
            <a:r>
              <a:rPr lang="en-US" dirty="0"/>
              <a:t>A bellboy carries his baggage to his room</a:t>
            </a:r>
          </a:p>
          <a:p>
            <a:pPr marL="914400" lvl="1" indent="-457200" algn="just">
              <a:buFont typeface="+mj-lt"/>
              <a:buAutoNum type="arabicPeriod"/>
            </a:pPr>
            <a:r>
              <a:rPr lang="en-US" dirty="0"/>
              <a:t>The bellboy gives information about facilities in the room.</a:t>
            </a:r>
          </a:p>
          <a:p>
            <a:pPr algn="just">
              <a:buFontTx/>
              <a:buChar char="-"/>
            </a:pPr>
            <a:r>
              <a:rPr lang="en-US" dirty="0"/>
              <a:t>Each ‘touch</a:t>
            </a:r>
            <a:r>
              <a:rPr lang="tr-TR" dirty="0"/>
              <a:t>-</a:t>
            </a:r>
            <a:r>
              <a:rPr lang="en-US" dirty="0"/>
              <a:t>point’  between a quest and a hotel employee represents  a ‘service’ offered.</a:t>
            </a:r>
          </a:p>
          <a:p>
            <a:pPr marL="0" indent="0" algn="just">
              <a:buNone/>
            </a:pPr>
            <a:endParaRPr lang="en-US" dirty="0"/>
          </a:p>
        </p:txBody>
      </p:sp>
      <p:sp>
        <p:nvSpPr>
          <p:cNvPr id="2" name="Dikdörtgen 1"/>
          <p:cNvSpPr/>
          <p:nvPr/>
        </p:nvSpPr>
        <p:spPr>
          <a:xfrm>
            <a:off x="995265" y="388177"/>
            <a:ext cx="4837606" cy="584775"/>
          </a:xfrm>
          <a:prstGeom prst="rect">
            <a:avLst/>
          </a:prstGeom>
        </p:spPr>
        <p:txBody>
          <a:bodyPr wrap="none">
            <a:spAutoFit/>
          </a:bodyPr>
          <a:lstStyle/>
          <a:p>
            <a:pPr algn="just"/>
            <a:r>
              <a:rPr lang="en-US" sz="3200" b="1" dirty="0"/>
              <a:t>Service-oriented Approach</a:t>
            </a:r>
            <a:endParaRPr lang="en-US" sz="3200" dirty="0"/>
          </a:p>
        </p:txBody>
      </p:sp>
      <p:sp>
        <p:nvSpPr>
          <p:cNvPr id="4" name="Slide Number Placeholder 3"/>
          <p:cNvSpPr>
            <a:spLocks noGrp="1"/>
          </p:cNvSpPr>
          <p:nvPr>
            <p:ph type="sldNum" sz="quarter" idx="12"/>
          </p:nvPr>
        </p:nvSpPr>
        <p:spPr/>
        <p:txBody>
          <a:bodyPr/>
          <a:lstStyle/>
          <a:p>
            <a:fld id="{55B5E613-5A4F-4052-A9C6-2472A81B33F5}" type="slidenum">
              <a:rPr lang="en-US" smtClean="0"/>
              <a:t>24</a:t>
            </a:fld>
            <a:endParaRPr lang="en-US" dirty="0"/>
          </a:p>
        </p:txBody>
      </p:sp>
    </p:spTree>
    <p:extLst>
      <p:ext uri="{BB962C8B-B14F-4D97-AF65-F5344CB8AC3E}">
        <p14:creationId xmlns:p14="http://schemas.microsoft.com/office/powerpoint/2010/main" val="222862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604" y="1059735"/>
            <a:ext cx="10515600" cy="4820502"/>
          </a:xfrm>
        </p:spPr>
        <p:txBody>
          <a:bodyPr>
            <a:normAutofit/>
          </a:bodyPr>
          <a:lstStyle/>
          <a:p>
            <a:pPr marL="0" indent="0" algn="just">
              <a:buNone/>
            </a:pPr>
            <a:r>
              <a:rPr lang="en-US" dirty="0"/>
              <a:t>We can use</a:t>
            </a:r>
            <a:r>
              <a:rPr lang="tr-TR" dirty="0"/>
              <a:t> some </a:t>
            </a:r>
            <a:r>
              <a:rPr lang="tr-TR" dirty="0" smtClean="0"/>
              <a:t>technique</a:t>
            </a:r>
            <a:r>
              <a:rPr lang="en-US" dirty="0" smtClean="0"/>
              <a:t>:</a:t>
            </a:r>
            <a:endParaRPr lang="en-US" dirty="0"/>
          </a:p>
          <a:p>
            <a:pPr marL="342900" indent="-342900" algn="just">
              <a:buFont typeface="+mj-lt"/>
              <a:buAutoNum type="arabicPeriod"/>
            </a:pPr>
            <a:r>
              <a:rPr lang="en-US" dirty="0"/>
              <a:t>Scenario</a:t>
            </a:r>
            <a:r>
              <a:rPr lang="tr-TR" dirty="0"/>
              <a:t>-</a:t>
            </a:r>
            <a:r>
              <a:rPr lang="en-US" dirty="0"/>
              <a:t>based models (</a:t>
            </a:r>
            <a:r>
              <a:rPr lang="en-US" dirty="0" smtClean="0"/>
              <a:t>e.g., UML</a:t>
            </a:r>
            <a:r>
              <a:rPr lang="tr-TR" dirty="0" smtClean="0"/>
              <a:t> </a:t>
            </a:r>
            <a:r>
              <a:rPr lang="en-US" dirty="0"/>
              <a:t>use case)</a:t>
            </a:r>
          </a:p>
          <a:p>
            <a:pPr marL="342900" indent="-342900" algn="just">
              <a:buFont typeface="+mj-lt"/>
              <a:buAutoNum type="arabicPeriod"/>
            </a:pPr>
            <a:r>
              <a:rPr lang="en-US" dirty="0"/>
              <a:t>C</a:t>
            </a:r>
            <a:r>
              <a:rPr lang="tr-TR" dirty="0" err="1"/>
              <a:t>las</a:t>
            </a:r>
            <a:r>
              <a:rPr lang="en-US" dirty="0"/>
              <a:t>s models (OO approach: class diagrams)</a:t>
            </a:r>
          </a:p>
          <a:p>
            <a:pPr marL="342900" indent="-342900" algn="just">
              <a:buFont typeface="+mj-lt"/>
              <a:buAutoNum type="arabicPeriod"/>
            </a:pPr>
            <a:r>
              <a:rPr lang="en-US" dirty="0"/>
              <a:t>Flow models (</a:t>
            </a:r>
            <a:r>
              <a:rPr lang="en-US" dirty="0" smtClean="0"/>
              <a:t>e.g., </a:t>
            </a:r>
            <a:r>
              <a:rPr lang="en-US" dirty="0"/>
              <a:t>Dataflow diagrams)</a:t>
            </a:r>
          </a:p>
          <a:p>
            <a:pPr marL="342900" indent="-342900" algn="just">
              <a:buFont typeface="+mj-lt"/>
              <a:buAutoNum type="arabicPeriod"/>
            </a:pPr>
            <a:r>
              <a:rPr lang="en-US" dirty="0"/>
              <a:t>Behavior</a:t>
            </a:r>
            <a:r>
              <a:rPr lang="tr-TR" dirty="0"/>
              <a:t>al</a:t>
            </a:r>
            <a:r>
              <a:rPr lang="en-US" dirty="0"/>
              <a:t> models (</a:t>
            </a:r>
            <a:r>
              <a:rPr lang="en-US" dirty="0" smtClean="0"/>
              <a:t>e.g., </a:t>
            </a:r>
            <a:r>
              <a:rPr lang="en-US" dirty="0"/>
              <a:t>State</a:t>
            </a:r>
            <a:r>
              <a:rPr lang="tr-TR" dirty="0"/>
              <a:t>-</a:t>
            </a:r>
            <a:r>
              <a:rPr lang="en-US" dirty="0"/>
              <a:t>transition diagrams)</a:t>
            </a:r>
          </a:p>
        </p:txBody>
      </p:sp>
      <p:sp>
        <p:nvSpPr>
          <p:cNvPr id="2" name="Dikdörtgen 1"/>
          <p:cNvSpPr/>
          <p:nvPr/>
        </p:nvSpPr>
        <p:spPr>
          <a:xfrm>
            <a:off x="558604" y="319465"/>
            <a:ext cx="4861716" cy="523220"/>
          </a:xfrm>
          <a:prstGeom prst="rect">
            <a:avLst/>
          </a:prstGeom>
        </p:spPr>
        <p:txBody>
          <a:bodyPr wrap="none">
            <a:spAutoFit/>
          </a:bodyPr>
          <a:lstStyle/>
          <a:p>
            <a:pPr algn="just"/>
            <a:r>
              <a:rPr lang="en-US" sz="2800" b="1" dirty="0"/>
              <a:t>Requirements Analysis Models:</a:t>
            </a:r>
          </a:p>
        </p:txBody>
      </p:sp>
      <p:sp>
        <p:nvSpPr>
          <p:cNvPr id="4" name="Slide Number Placeholder 3"/>
          <p:cNvSpPr>
            <a:spLocks noGrp="1"/>
          </p:cNvSpPr>
          <p:nvPr>
            <p:ph type="sldNum" sz="quarter" idx="12"/>
          </p:nvPr>
        </p:nvSpPr>
        <p:spPr/>
        <p:txBody>
          <a:bodyPr/>
          <a:lstStyle/>
          <a:p>
            <a:fld id="{55B5E613-5A4F-4052-A9C6-2472A81B33F5}" type="slidenum">
              <a:rPr lang="en-US" smtClean="0"/>
              <a:t>25</a:t>
            </a:fld>
            <a:endParaRPr lang="en-US" dirty="0"/>
          </a:p>
        </p:txBody>
      </p:sp>
    </p:spTree>
    <p:extLst>
      <p:ext uri="{BB962C8B-B14F-4D97-AF65-F5344CB8AC3E}">
        <p14:creationId xmlns:p14="http://schemas.microsoft.com/office/powerpoint/2010/main" val="114317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86903"/>
            <a:ext cx="10515600" cy="4990060"/>
          </a:xfrm>
        </p:spPr>
        <p:txBody>
          <a:bodyPr>
            <a:normAutofit/>
          </a:bodyPr>
          <a:lstStyle/>
          <a:p>
            <a:pPr marL="0" indent="0" algn="just">
              <a:buNone/>
            </a:pPr>
            <a:r>
              <a:rPr lang="en-US" b="1" u="sng" dirty="0"/>
              <a:t>Use Cases</a:t>
            </a:r>
            <a:r>
              <a:rPr lang="tr-TR" b="1" u="sng" dirty="0"/>
              <a:t> </a:t>
            </a:r>
            <a:r>
              <a:rPr lang="en-US" b="1" dirty="0"/>
              <a:t>(Scenarios)</a:t>
            </a:r>
          </a:p>
          <a:p>
            <a:r>
              <a:rPr lang="en-US" altLang="en-US" b="1" dirty="0"/>
              <a:t>u</a:t>
            </a:r>
            <a:r>
              <a:rPr lang="tr-TR" altLang="en-US" b="1" dirty="0"/>
              <a:t>se case</a:t>
            </a:r>
            <a:r>
              <a:rPr lang="tr-TR" altLang="en-US" dirty="0"/>
              <a:t> is a description of a system’s behavior as it responds to a request that originates from outside of </a:t>
            </a:r>
            <a:r>
              <a:rPr lang="tr-TR" altLang="en-US" dirty="0" smtClean="0"/>
              <a:t>th</a:t>
            </a:r>
            <a:r>
              <a:rPr lang="en-US" altLang="en-US" dirty="0" smtClean="0"/>
              <a:t>e</a:t>
            </a:r>
            <a:r>
              <a:rPr lang="tr-TR" altLang="en-US" dirty="0" smtClean="0"/>
              <a:t> system </a:t>
            </a:r>
            <a:endParaRPr lang="en-US" altLang="en-US" dirty="0"/>
          </a:p>
          <a:p>
            <a:r>
              <a:rPr lang="en-US" altLang="en-US" dirty="0"/>
              <a:t>it</a:t>
            </a:r>
            <a:r>
              <a:rPr lang="tr-TR" altLang="en-US" dirty="0"/>
              <a:t> </a:t>
            </a:r>
            <a:r>
              <a:rPr lang="tr-TR" altLang="en-US" dirty="0" err="1"/>
              <a:t>describes</a:t>
            </a:r>
            <a:r>
              <a:rPr lang="tr-TR" altLang="en-US" dirty="0"/>
              <a:t> "</a:t>
            </a:r>
            <a:r>
              <a:rPr lang="tr-TR" altLang="en-US" dirty="0" err="1"/>
              <a:t>who</a:t>
            </a:r>
            <a:r>
              <a:rPr lang="tr-TR" altLang="en-US" dirty="0"/>
              <a:t>" can do "</a:t>
            </a:r>
            <a:r>
              <a:rPr lang="tr-TR" altLang="en-US" dirty="0" err="1"/>
              <a:t>what</a:t>
            </a:r>
            <a:r>
              <a:rPr lang="tr-TR" altLang="en-US" dirty="0"/>
              <a:t>" </a:t>
            </a:r>
            <a:r>
              <a:rPr lang="tr-TR" altLang="en-US" dirty="0" err="1"/>
              <a:t>with</a:t>
            </a:r>
            <a:r>
              <a:rPr lang="tr-TR" altLang="en-US" dirty="0"/>
              <a:t> </a:t>
            </a:r>
            <a:r>
              <a:rPr lang="tr-TR" altLang="en-US" dirty="0" err="1"/>
              <a:t>the</a:t>
            </a:r>
            <a:r>
              <a:rPr lang="tr-TR" altLang="en-US" dirty="0"/>
              <a:t> </a:t>
            </a:r>
            <a:r>
              <a:rPr lang="tr-TR" altLang="en-US" dirty="0" err="1"/>
              <a:t>system</a:t>
            </a:r>
            <a:r>
              <a:rPr lang="tr-TR" altLang="en-US" dirty="0"/>
              <a:t> in </a:t>
            </a:r>
            <a:r>
              <a:rPr lang="tr-TR" altLang="en-US" dirty="0" err="1"/>
              <a:t>question</a:t>
            </a:r>
            <a:endParaRPr lang="tr-TR" altLang="en-US" dirty="0"/>
          </a:p>
          <a:p>
            <a:r>
              <a:rPr lang="en-US" dirty="0"/>
              <a:t>Particularly </a:t>
            </a:r>
            <a:r>
              <a:rPr lang="en-US" dirty="0" err="1"/>
              <a:t>impo</a:t>
            </a:r>
            <a:r>
              <a:rPr lang="tr-TR" dirty="0"/>
              <a:t>r</a:t>
            </a:r>
            <a:r>
              <a:rPr lang="en-US" dirty="0" err="1"/>
              <a:t>tant</a:t>
            </a:r>
            <a:r>
              <a:rPr lang="en-US" dirty="0"/>
              <a:t> for parts of the software interacting with use</a:t>
            </a:r>
            <a:r>
              <a:rPr lang="tr-TR" dirty="0"/>
              <a:t>r</a:t>
            </a:r>
            <a:r>
              <a:rPr lang="en-US" dirty="0"/>
              <a:t>s (interfaces)</a:t>
            </a:r>
            <a:endParaRPr lang="tr-TR" dirty="0"/>
          </a:p>
          <a:p>
            <a:endParaRPr lang="tr-TR" altLang="en-US" dirty="0"/>
          </a:p>
          <a:p>
            <a:pPr lvl="1" algn="just">
              <a:buFont typeface="Calibri" panose="020F0502020204030204" pitchFamily="34" charset="0"/>
              <a:buChar char="⁻"/>
            </a:pPr>
            <a:endParaRPr lang="en-US" dirty="0"/>
          </a:p>
        </p:txBody>
      </p:sp>
      <p:sp>
        <p:nvSpPr>
          <p:cNvPr id="2" name="Dikdörtgen 1"/>
          <p:cNvSpPr/>
          <p:nvPr/>
        </p:nvSpPr>
        <p:spPr>
          <a:xfrm>
            <a:off x="406340" y="295243"/>
            <a:ext cx="4475905" cy="584775"/>
          </a:xfrm>
          <a:prstGeom prst="rect">
            <a:avLst/>
          </a:prstGeom>
        </p:spPr>
        <p:txBody>
          <a:bodyPr wrap="none">
            <a:spAutoFit/>
          </a:bodyPr>
          <a:lstStyle/>
          <a:p>
            <a:pPr algn="just"/>
            <a:r>
              <a:rPr lang="tr-TR" sz="3200" b="1" dirty="0"/>
              <a:t>1.</a:t>
            </a:r>
            <a:r>
              <a:rPr lang="en-US" sz="3200" b="1" dirty="0" smtClean="0"/>
              <a:t>Scenario-Based </a:t>
            </a:r>
            <a:r>
              <a:rPr lang="en-US" sz="3200" b="1" dirty="0"/>
              <a:t>Models</a:t>
            </a:r>
          </a:p>
        </p:txBody>
      </p:sp>
      <p:sp>
        <p:nvSpPr>
          <p:cNvPr id="4" name="Slide Number Placeholder 3"/>
          <p:cNvSpPr>
            <a:spLocks noGrp="1"/>
          </p:cNvSpPr>
          <p:nvPr>
            <p:ph type="sldNum" sz="quarter" idx="12"/>
          </p:nvPr>
        </p:nvSpPr>
        <p:spPr/>
        <p:txBody>
          <a:bodyPr/>
          <a:lstStyle/>
          <a:p>
            <a:fld id="{55B5E613-5A4F-4052-A9C6-2472A81B33F5}" type="slidenum">
              <a:rPr lang="en-US" smtClean="0"/>
              <a:t>26</a:t>
            </a:fld>
            <a:endParaRPr lang="en-US" dirty="0"/>
          </a:p>
        </p:txBody>
      </p:sp>
    </p:spTree>
    <p:extLst>
      <p:ext uri="{BB962C8B-B14F-4D97-AF65-F5344CB8AC3E}">
        <p14:creationId xmlns:p14="http://schemas.microsoft.com/office/powerpoint/2010/main" val="2027780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86903"/>
            <a:ext cx="10515600" cy="4990060"/>
          </a:xfrm>
        </p:spPr>
        <p:txBody>
          <a:bodyPr>
            <a:normAutofit lnSpcReduction="10000"/>
          </a:bodyPr>
          <a:lstStyle/>
          <a:p>
            <a:pPr marL="0" indent="0" algn="just">
              <a:buNone/>
            </a:pPr>
            <a:r>
              <a:rPr lang="en-US" b="1" u="sng" dirty="0"/>
              <a:t>Example</a:t>
            </a:r>
            <a:r>
              <a:rPr lang="en-US" b="1" dirty="0"/>
              <a:t>: </a:t>
            </a:r>
            <a:r>
              <a:rPr lang="en-US" dirty="0"/>
              <a:t>Safe Home System: (Home surveillance</a:t>
            </a:r>
            <a:r>
              <a:rPr lang="tr-TR" dirty="0"/>
              <a:t>/</a:t>
            </a:r>
            <a:r>
              <a:rPr lang="tr-TR" dirty="0" err="1"/>
              <a:t>watching</a:t>
            </a:r>
            <a:r>
              <a:rPr lang="en-US" dirty="0"/>
              <a:t> part)</a:t>
            </a:r>
          </a:p>
          <a:p>
            <a:pPr lvl="1" algn="just">
              <a:buFontTx/>
              <a:buChar char="-"/>
            </a:pPr>
            <a:r>
              <a:rPr lang="en-US" dirty="0"/>
              <a:t>Consider ‘</a:t>
            </a:r>
            <a:r>
              <a:rPr lang="en-US" dirty="0" smtClean="0"/>
              <a:t>Home owner</a:t>
            </a:r>
            <a:r>
              <a:rPr lang="en-US" dirty="0"/>
              <a:t>’ actor; the following functions are performed by the </a:t>
            </a:r>
            <a:r>
              <a:rPr lang="en-US" dirty="0" smtClean="0"/>
              <a:t>home owner</a:t>
            </a:r>
            <a:r>
              <a:rPr lang="tr-TR" dirty="0"/>
              <a:t>:</a:t>
            </a:r>
            <a:endParaRPr lang="en-US" dirty="0"/>
          </a:p>
          <a:p>
            <a:pPr marL="1371600" lvl="2" indent="-457200" algn="just">
              <a:buFont typeface="+mj-lt"/>
              <a:buAutoNum type="arabicPeriod"/>
            </a:pPr>
            <a:r>
              <a:rPr lang="en-US" dirty="0"/>
              <a:t>Select a camera to view</a:t>
            </a:r>
          </a:p>
          <a:p>
            <a:pPr marL="1371600" lvl="2" indent="-457200" algn="just">
              <a:buFont typeface="+mj-lt"/>
              <a:buAutoNum type="arabicPeriod"/>
            </a:pPr>
            <a:r>
              <a:rPr lang="en-US" sz="2100" dirty="0"/>
              <a:t>Request </a:t>
            </a:r>
            <a:r>
              <a:rPr lang="en-US" sz="2100" dirty="0" err="1"/>
              <a:t>th</a:t>
            </a:r>
            <a:r>
              <a:rPr lang="tr-TR" sz="2100" dirty="0"/>
              <a:t>u</a:t>
            </a:r>
            <a:r>
              <a:rPr lang="en-US" sz="2100" dirty="0" err="1"/>
              <a:t>mbnails</a:t>
            </a:r>
            <a:r>
              <a:rPr lang="tr-TR" sz="2100" dirty="0"/>
              <a:t> (</a:t>
            </a:r>
            <a:r>
              <a:rPr lang="tr-TR" sz="2100" dirty="0" err="1"/>
              <a:t>small</a:t>
            </a:r>
            <a:r>
              <a:rPr lang="tr-TR" sz="2100" dirty="0"/>
              <a:t> </a:t>
            </a:r>
            <a:r>
              <a:rPr lang="tr-TR" sz="2100" dirty="0" err="1"/>
              <a:t>pictures</a:t>
            </a:r>
            <a:r>
              <a:rPr lang="tr-TR" sz="2100" dirty="0"/>
              <a:t>)</a:t>
            </a:r>
            <a:r>
              <a:rPr lang="en-US" sz="2100" dirty="0"/>
              <a:t> from all cameras</a:t>
            </a:r>
          </a:p>
          <a:p>
            <a:pPr marL="1371600" lvl="2" indent="-457200" algn="just">
              <a:buFont typeface="+mj-lt"/>
              <a:buAutoNum type="arabicPeriod"/>
            </a:pPr>
            <a:r>
              <a:rPr lang="en-US" sz="2100" dirty="0"/>
              <a:t>Display camera views in a PC window</a:t>
            </a:r>
          </a:p>
          <a:p>
            <a:pPr marL="1371600" lvl="2" indent="-457200" algn="just">
              <a:buFont typeface="+mj-lt"/>
              <a:buAutoNum type="arabicPeriod"/>
            </a:pPr>
            <a:r>
              <a:rPr lang="en-US" sz="2100" dirty="0"/>
              <a:t>Control pan and zoom for a specific camera</a:t>
            </a:r>
          </a:p>
          <a:p>
            <a:pPr marL="1371600" lvl="2" indent="-457200" algn="just">
              <a:buFont typeface="+mj-lt"/>
              <a:buAutoNum type="arabicPeriod"/>
            </a:pPr>
            <a:r>
              <a:rPr lang="en-US" sz="2100" dirty="0"/>
              <a:t>Selectively record camera output</a:t>
            </a:r>
          </a:p>
          <a:p>
            <a:pPr marL="1371600" lvl="2" indent="-457200" algn="just">
              <a:buFont typeface="+mj-lt"/>
              <a:buAutoNum type="arabicPeriod"/>
            </a:pPr>
            <a:r>
              <a:rPr lang="en-US" sz="2100" dirty="0"/>
              <a:t>Replay camera output</a:t>
            </a:r>
          </a:p>
          <a:p>
            <a:pPr marL="1371600" lvl="2" indent="-457200" algn="just">
              <a:buFont typeface="+mj-lt"/>
              <a:buAutoNum type="arabicPeriod"/>
            </a:pPr>
            <a:r>
              <a:rPr lang="en-US" dirty="0" err="1"/>
              <a:t>Acce</a:t>
            </a:r>
            <a:r>
              <a:rPr lang="tr-TR" dirty="0"/>
              <a:t>s</a:t>
            </a:r>
            <a:r>
              <a:rPr lang="en-US" dirty="0"/>
              <a:t>s camera surveillance via internet</a:t>
            </a:r>
          </a:p>
          <a:p>
            <a:pPr lvl="1" algn="just">
              <a:buFontTx/>
              <a:buChar char="-"/>
            </a:pPr>
            <a:r>
              <a:rPr lang="en-US" dirty="0"/>
              <a:t>So, the </a:t>
            </a:r>
            <a:r>
              <a:rPr lang="en-US" b="1" dirty="0"/>
              <a:t>development team </a:t>
            </a:r>
            <a:r>
              <a:rPr lang="en-US" dirty="0"/>
              <a:t>is </a:t>
            </a:r>
            <a:r>
              <a:rPr lang="en-US" b="1" dirty="0">
                <a:solidFill>
                  <a:srgbClr val="FF0000"/>
                </a:solidFill>
              </a:rPr>
              <a:t>expected to </a:t>
            </a:r>
            <a:r>
              <a:rPr lang="en-US" b="1" dirty="0" err="1" smtClean="0">
                <a:solidFill>
                  <a:srgbClr val="FF0000"/>
                </a:solidFill>
              </a:rPr>
              <a:t>develope</a:t>
            </a:r>
            <a:r>
              <a:rPr lang="en-US" b="1" dirty="0" smtClean="0">
                <a:solidFill>
                  <a:srgbClr val="FF0000"/>
                </a:solidFill>
              </a:rPr>
              <a:t> </a:t>
            </a:r>
            <a:r>
              <a:rPr lang="en-US" b="1" dirty="0">
                <a:solidFill>
                  <a:srgbClr val="FF0000"/>
                </a:solidFill>
              </a:rPr>
              <a:t>use cases </a:t>
            </a:r>
            <a:r>
              <a:rPr lang="en-US" dirty="0"/>
              <a:t>for each of those functions.</a:t>
            </a:r>
          </a:p>
          <a:p>
            <a:pPr lvl="1" algn="just">
              <a:buFontTx/>
              <a:buChar char="-"/>
            </a:pPr>
            <a:r>
              <a:rPr lang="en-US" dirty="0"/>
              <a:t>if there is need,</a:t>
            </a:r>
            <a:r>
              <a:rPr lang="tr-TR" dirty="0"/>
              <a:t> w</a:t>
            </a:r>
            <a:r>
              <a:rPr lang="en-US" dirty="0"/>
              <a:t>e mostly write an informal (narrative) use case first, </a:t>
            </a:r>
            <a:endParaRPr lang="tr-TR" dirty="0"/>
          </a:p>
          <a:p>
            <a:pPr lvl="1" algn="just">
              <a:buFontTx/>
              <a:buChar char="-"/>
            </a:pPr>
            <a:r>
              <a:rPr lang="tr-TR" dirty="0"/>
              <a:t>W</a:t>
            </a:r>
            <a:r>
              <a:rPr lang="en-US" dirty="0"/>
              <a:t>e later rewrite it in a structured format.</a:t>
            </a:r>
          </a:p>
        </p:txBody>
      </p:sp>
      <p:sp>
        <p:nvSpPr>
          <p:cNvPr id="2" name="Dikdörtgen 1"/>
          <p:cNvSpPr/>
          <p:nvPr/>
        </p:nvSpPr>
        <p:spPr>
          <a:xfrm>
            <a:off x="406341" y="295243"/>
            <a:ext cx="4475905" cy="584775"/>
          </a:xfrm>
          <a:prstGeom prst="rect">
            <a:avLst/>
          </a:prstGeom>
        </p:spPr>
        <p:txBody>
          <a:bodyPr wrap="none">
            <a:spAutoFit/>
          </a:bodyPr>
          <a:lstStyle/>
          <a:p>
            <a:pPr algn="just"/>
            <a:r>
              <a:rPr lang="tr-TR" sz="3200" b="1" dirty="0"/>
              <a:t>1.</a:t>
            </a:r>
            <a:r>
              <a:rPr lang="en-US" sz="3200" b="1" dirty="0" smtClean="0"/>
              <a:t>Scenario-Based </a:t>
            </a:r>
            <a:r>
              <a:rPr lang="en-US" sz="3200" b="1" dirty="0"/>
              <a:t>Models</a:t>
            </a:r>
          </a:p>
        </p:txBody>
      </p:sp>
      <p:sp>
        <p:nvSpPr>
          <p:cNvPr id="4" name="Slide Number Placeholder 3"/>
          <p:cNvSpPr>
            <a:spLocks noGrp="1"/>
          </p:cNvSpPr>
          <p:nvPr>
            <p:ph type="sldNum" sz="quarter" idx="12"/>
          </p:nvPr>
        </p:nvSpPr>
        <p:spPr/>
        <p:txBody>
          <a:bodyPr/>
          <a:lstStyle/>
          <a:p>
            <a:fld id="{55B5E613-5A4F-4052-A9C6-2472A81B33F5}" type="slidenum">
              <a:rPr lang="en-US" smtClean="0"/>
              <a:t>27</a:t>
            </a:fld>
            <a:endParaRPr lang="en-US" dirty="0"/>
          </a:p>
        </p:txBody>
      </p:sp>
    </p:spTree>
    <p:extLst>
      <p:ext uri="{BB962C8B-B14F-4D97-AF65-F5344CB8AC3E}">
        <p14:creationId xmlns:p14="http://schemas.microsoft.com/office/powerpoint/2010/main" val="168051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2078"/>
            <a:ext cx="10515600" cy="5814885"/>
          </a:xfrm>
        </p:spPr>
        <p:txBody>
          <a:bodyPr>
            <a:normAutofit lnSpcReduction="10000"/>
          </a:bodyPr>
          <a:lstStyle/>
          <a:p>
            <a:pPr marL="0" indent="0" algn="just">
              <a:buNone/>
            </a:pPr>
            <a:r>
              <a:rPr lang="en-US" b="1" u="sng" dirty="0"/>
              <a:t>Ex</a:t>
            </a:r>
            <a:r>
              <a:rPr lang="en-US" b="1" dirty="0"/>
              <a:t>: </a:t>
            </a:r>
            <a:r>
              <a:rPr lang="tr-TR" dirty="0"/>
              <a:t>U</a:t>
            </a:r>
            <a:r>
              <a:rPr lang="en-US" dirty="0"/>
              <a:t>se case: Access camera surveillance via </a:t>
            </a:r>
            <a:r>
              <a:rPr lang="tr-TR" dirty="0"/>
              <a:t>I</a:t>
            </a:r>
            <a:r>
              <a:rPr lang="en-US" dirty="0" err="1"/>
              <a:t>nternet</a:t>
            </a:r>
            <a:r>
              <a:rPr lang="en-US" dirty="0"/>
              <a:t>-display camera views (ACS</a:t>
            </a:r>
            <a:r>
              <a:rPr lang="tr-TR" dirty="0"/>
              <a:t>-</a:t>
            </a:r>
            <a:r>
              <a:rPr lang="en-US" dirty="0"/>
              <a:t>DCV)</a:t>
            </a:r>
          </a:p>
          <a:p>
            <a:pPr marL="457200" lvl="1" indent="0" algn="just">
              <a:buNone/>
            </a:pPr>
            <a:r>
              <a:rPr lang="en-US" dirty="0"/>
              <a:t>Actor: homeowner</a:t>
            </a:r>
          </a:p>
          <a:p>
            <a:pPr marL="914400" lvl="1" indent="-457200" algn="just">
              <a:buFont typeface="+mj-lt"/>
              <a:buAutoNum type="arabicPeriod"/>
            </a:pPr>
            <a:r>
              <a:rPr lang="en-US" dirty="0"/>
              <a:t>Homeowner logs on to the </a:t>
            </a:r>
            <a:r>
              <a:rPr lang="tr-TR" dirty="0"/>
              <a:t>S</a:t>
            </a:r>
            <a:r>
              <a:rPr lang="en-US" dirty="0" err="1"/>
              <a:t>afe</a:t>
            </a:r>
            <a:r>
              <a:rPr lang="en-US" dirty="0"/>
              <a:t> </a:t>
            </a:r>
            <a:r>
              <a:rPr lang="tr-TR" dirty="0"/>
              <a:t>H</a:t>
            </a:r>
            <a:r>
              <a:rPr lang="en-US" dirty="0" err="1"/>
              <a:t>ome</a:t>
            </a:r>
            <a:r>
              <a:rPr lang="en-US" dirty="0"/>
              <a:t> company website.</a:t>
            </a:r>
          </a:p>
          <a:p>
            <a:pPr marL="914400" lvl="1" indent="-457200" algn="just">
              <a:buFont typeface="+mj-lt"/>
              <a:buAutoNum type="arabicPeriod"/>
            </a:pPr>
            <a:r>
              <a:rPr lang="en-US" dirty="0"/>
              <a:t>Homeowner enters USER_ID</a:t>
            </a:r>
          </a:p>
          <a:p>
            <a:pPr marL="914400" lvl="1" indent="-457200" algn="just">
              <a:buFont typeface="+mj-lt"/>
              <a:buAutoNum type="arabicPeriod"/>
            </a:pPr>
            <a:r>
              <a:rPr lang="en-US" dirty="0"/>
              <a:t>Homeowner enter 2 levels of passwords (each &gt;</a:t>
            </a:r>
            <a:r>
              <a:rPr lang="tr-TR" dirty="0"/>
              <a:t>=</a:t>
            </a:r>
            <a:r>
              <a:rPr lang="en-US" dirty="0"/>
              <a:t>|8 chars|)</a:t>
            </a:r>
          </a:p>
          <a:p>
            <a:pPr marL="914400" lvl="1" indent="-457200" algn="just">
              <a:buFont typeface="+mj-lt"/>
              <a:buAutoNum type="arabicPeriod"/>
            </a:pPr>
            <a:r>
              <a:rPr lang="en-US" dirty="0"/>
              <a:t>System displays all major </a:t>
            </a:r>
            <a:r>
              <a:rPr lang="en-US" dirty="0" smtClean="0"/>
              <a:t>function </a:t>
            </a:r>
            <a:r>
              <a:rPr lang="en-US" dirty="0"/>
              <a:t>buttons</a:t>
            </a:r>
          </a:p>
          <a:p>
            <a:pPr marL="914400" lvl="1" indent="-457200" algn="just">
              <a:buFont typeface="+mj-lt"/>
              <a:buAutoNum type="arabicPeriod"/>
            </a:pPr>
            <a:r>
              <a:rPr lang="en-US" dirty="0"/>
              <a:t>Homeowner selects ‘surveillance’ button </a:t>
            </a:r>
          </a:p>
          <a:p>
            <a:pPr marL="914400" lvl="1" indent="-457200" algn="just">
              <a:buFont typeface="+mj-lt"/>
              <a:buAutoNum type="arabicPeriod"/>
            </a:pPr>
            <a:r>
              <a:rPr lang="en-US" dirty="0"/>
              <a:t>Homeowner selects ‘pick a camera’</a:t>
            </a:r>
            <a:r>
              <a:rPr lang="tr-TR" dirty="0"/>
              <a:t> </a:t>
            </a:r>
            <a:r>
              <a:rPr lang="tr-TR" dirty="0" err="1"/>
              <a:t>button</a:t>
            </a:r>
            <a:endParaRPr lang="en-US" dirty="0"/>
          </a:p>
          <a:p>
            <a:pPr marL="914400" lvl="1" indent="-457200" algn="just">
              <a:buFont typeface="+mj-lt"/>
              <a:buAutoNum type="arabicPeriod"/>
            </a:pPr>
            <a:r>
              <a:rPr lang="en-US" dirty="0"/>
              <a:t>System displays house floor plan. (System shows camera icons)</a:t>
            </a:r>
          </a:p>
          <a:p>
            <a:pPr marL="914400" lvl="1" indent="-457200" algn="just">
              <a:buFont typeface="+mj-lt"/>
              <a:buAutoNum type="arabicPeriod"/>
            </a:pPr>
            <a:r>
              <a:rPr lang="en-US" dirty="0"/>
              <a:t>Homeowner selects a camera from floor plan</a:t>
            </a:r>
          </a:p>
          <a:p>
            <a:pPr marL="914400" lvl="1" indent="-457200" algn="just">
              <a:buFont typeface="+mj-lt"/>
              <a:buAutoNum type="arabicPeriod"/>
            </a:pPr>
            <a:r>
              <a:rPr lang="en-US" dirty="0"/>
              <a:t>Homeowner selects the ‘view’ button</a:t>
            </a:r>
          </a:p>
          <a:p>
            <a:pPr marL="914400" lvl="1" indent="-457200" algn="just">
              <a:buFont typeface="+mj-lt"/>
              <a:buAutoNum type="arabicPeriod"/>
            </a:pPr>
            <a:r>
              <a:rPr lang="en-US" dirty="0"/>
              <a:t>System displays a viewing window for the selected camera</a:t>
            </a:r>
          </a:p>
          <a:p>
            <a:pPr marL="914400" lvl="1" indent="-457200" algn="just">
              <a:buFont typeface="+mj-lt"/>
              <a:buAutoNum type="arabicPeriod"/>
            </a:pPr>
            <a:r>
              <a:rPr lang="en-US" dirty="0"/>
              <a:t>System displays video output from selected camera at a rate of 1 frame per second. </a:t>
            </a:r>
          </a:p>
          <a:p>
            <a:pPr marL="914400" lvl="1" indent="-457200" algn="just">
              <a:buFont typeface="+mj-lt"/>
              <a:buAutoNum type="arabicPeriod"/>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55B5E613-5A4F-4052-A9C6-2472A81B33F5}" type="slidenum">
              <a:rPr lang="en-US" smtClean="0"/>
              <a:t>28</a:t>
            </a:fld>
            <a:endParaRPr lang="en-US" dirty="0"/>
          </a:p>
        </p:txBody>
      </p:sp>
    </p:spTree>
    <p:extLst>
      <p:ext uri="{BB962C8B-B14F-4D97-AF65-F5344CB8AC3E}">
        <p14:creationId xmlns:p14="http://schemas.microsoft.com/office/powerpoint/2010/main" val="2119937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8215"/>
            <a:ext cx="10515600" cy="5808748"/>
          </a:xfrm>
        </p:spPr>
        <p:txBody>
          <a:bodyPr>
            <a:normAutofit lnSpcReduction="10000"/>
          </a:bodyPr>
          <a:lstStyle/>
          <a:p>
            <a:pPr marL="0" indent="0" algn="just">
              <a:buNone/>
            </a:pPr>
            <a:r>
              <a:rPr lang="en-US" b="1" dirty="0"/>
              <a:t>Alternatives:</a:t>
            </a:r>
            <a:r>
              <a:rPr lang="en-US" dirty="0"/>
              <a:t> for each step, ask the following questions;</a:t>
            </a:r>
          </a:p>
          <a:p>
            <a:pPr marL="457200" lvl="1" indent="0" algn="just">
              <a:buNone/>
            </a:pPr>
            <a:r>
              <a:rPr lang="en-US" dirty="0"/>
              <a:t>- Can </a:t>
            </a:r>
            <a:r>
              <a:rPr lang="en-US" dirty="0" smtClean="0"/>
              <a:t>the </a:t>
            </a:r>
            <a:r>
              <a:rPr lang="en-US" dirty="0"/>
              <a:t>actor take some other action at this point ?</a:t>
            </a:r>
          </a:p>
          <a:p>
            <a:pPr marL="457200" lvl="1" indent="0" algn="just">
              <a:buNone/>
            </a:pPr>
            <a:r>
              <a:rPr lang="en-US" b="1" dirty="0"/>
              <a:t>Ex</a:t>
            </a:r>
            <a:r>
              <a:rPr lang="tr-TR" b="1" dirty="0"/>
              <a:t> 1</a:t>
            </a:r>
            <a:r>
              <a:rPr lang="en-US" b="1" dirty="0"/>
              <a:t>. </a:t>
            </a:r>
            <a:endParaRPr lang="tr-TR" b="1" dirty="0"/>
          </a:p>
          <a:p>
            <a:pPr marL="457200" lvl="1" indent="0" algn="just">
              <a:buNone/>
            </a:pPr>
            <a:r>
              <a:rPr lang="en-US" dirty="0"/>
              <a:t>Step 6: Homeowner selects </a:t>
            </a:r>
            <a:r>
              <a:rPr lang="tr-TR" dirty="0"/>
              <a:t>‘</a:t>
            </a:r>
            <a:r>
              <a:rPr lang="tr-TR" dirty="0" err="1"/>
              <a:t>pick</a:t>
            </a:r>
            <a:r>
              <a:rPr lang="tr-TR" dirty="0"/>
              <a:t> a </a:t>
            </a:r>
            <a:r>
              <a:rPr lang="tr-TR" dirty="0" err="1"/>
              <a:t>camera</a:t>
            </a:r>
            <a:r>
              <a:rPr lang="tr-TR" dirty="0"/>
              <a:t>’ </a:t>
            </a:r>
          </a:p>
          <a:p>
            <a:pPr marL="457200" lvl="1" indent="0" algn="just">
              <a:buNone/>
            </a:pPr>
            <a:r>
              <a:rPr lang="tr-TR" dirty="0" err="1"/>
              <a:t>Alternative</a:t>
            </a:r>
            <a:r>
              <a:rPr lang="tr-TR" dirty="0"/>
              <a:t>: </a:t>
            </a:r>
            <a:r>
              <a:rPr lang="en-US" dirty="0"/>
              <a:t>Homeowner </a:t>
            </a:r>
            <a:r>
              <a:rPr lang="en-US" dirty="0" err="1"/>
              <a:t>selec</a:t>
            </a:r>
            <a:r>
              <a:rPr lang="tr-TR" dirty="0" err="1"/>
              <a:t>ts</a:t>
            </a:r>
            <a:r>
              <a:rPr lang="tr-TR" dirty="0"/>
              <a:t> </a:t>
            </a:r>
            <a:r>
              <a:rPr lang="en-US" dirty="0"/>
              <a:t>‘view </a:t>
            </a:r>
            <a:r>
              <a:rPr lang="en-US" dirty="0" smtClean="0"/>
              <a:t>thumbnails </a:t>
            </a:r>
            <a:r>
              <a:rPr lang="en-US" dirty="0"/>
              <a:t>from all cameras</a:t>
            </a:r>
            <a:r>
              <a:rPr lang="tr-TR" dirty="0"/>
              <a:t>’</a:t>
            </a:r>
            <a:endParaRPr lang="en-US" dirty="0"/>
          </a:p>
          <a:p>
            <a:pPr lvl="1" algn="just">
              <a:buFontTx/>
              <a:buChar char="-"/>
            </a:pPr>
            <a:r>
              <a:rPr lang="en-US" dirty="0"/>
              <a:t>Is it possible that the actor will encounter some error condition at this point </a:t>
            </a:r>
            <a:endParaRPr lang="tr-TR" dirty="0"/>
          </a:p>
          <a:p>
            <a:pPr lvl="1" algn="just">
              <a:buFontTx/>
              <a:buChar char="-"/>
            </a:pPr>
            <a:r>
              <a:rPr lang="en-US" dirty="0"/>
              <a:t>If yes, what might it be ?</a:t>
            </a:r>
          </a:p>
          <a:p>
            <a:pPr marL="457200" lvl="1" indent="0" algn="just">
              <a:buNone/>
            </a:pPr>
            <a:r>
              <a:rPr lang="tr-TR" b="1" dirty="0"/>
              <a:t>E</a:t>
            </a:r>
            <a:r>
              <a:rPr lang="en-US" b="1" dirty="0"/>
              <a:t>x</a:t>
            </a:r>
            <a:r>
              <a:rPr lang="tr-TR" b="1" dirty="0"/>
              <a:t> 2</a:t>
            </a:r>
            <a:r>
              <a:rPr lang="en-US" b="1" dirty="0"/>
              <a:t>. </a:t>
            </a:r>
            <a:endParaRPr lang="tr-TR" b="1" dirty="0"/>
          </a:p>
          <a:p>
            <a:pPr marL="457200" lvl="1" indent="0" algn="just">
              <a:buNone/>
            </a:pPr>
            <a:r>
              <a:rPr lang="en-US" dirty="0"/>
              <a:t>Step 8: Homeowner selects a camera from the floor plan</a:t>
            </a:r>
            <a:r>
              <a:rPr lang="tr-TR" dirty="0"/>
              <a:t> </a:t>
            </a:r>
            <a:r>
              <a:rPr lang="en-US" dirty="0"/>
              <a:t>error condition: that camera is out of order!</a:t>
            </a:r>
            <a:endParaRPr lang="tr-TR" dirty="0"/>
          </a:p>
          <a:p>
            <a:pPr marL="457200" lvl="1" indent="0" algn="just">
              <a:buNone/>
            </a:pPr>
            <a:r>
              <a:rPr lang="tr-TR" dirty="0" err="1"/>
              <a:t>Error</a:t>
            </a:r>
            <a:r>
              <a:rPr lang="tr-TR" dirty="0"/>
              <a:t> </a:t>
            </a:r>
            <a:r>
              <a:rPr lang="tr-TR" dirty="0" err="1"/>
              <a:t>Condition</a:t>
            </a:r>
            <a:r>
              <a:rPr lang="tr-TR" dirty="0"/>
              <a:t>: </a:t>
            </a:r>
            <a:r>
              <a:rPr lang="tr-TR" dirty="0" err="1"/>
              <a:t>that</a:t>
            </a:r>
            <a:r>
              <a:rPr lang="tr-TR" dirty="0"/>
              <a:t> </a:t>
            </a:r>
            <a:r>
              <a:rPr lang="tr-TR" dirty="0" err="1"/>
              <a:t>camera</a:t>
            </a:r>
            <a:r>
              <a:rPr lang="tr-TR" dirty="0"/>
              <a:t> is </a:t>
            </a:r>
            <a:r>
              <a:rPr lang="tr-TR" dirty="0" err="1"/>
              <a:t>out</a:t>
            </a:r>
            <a:r>
              <a:rPr lang="tr-TR" dirty="0"/>
              <a:t> of </a:t>
            </a:r>
            <a:r>
              <a:rPr lang="tr-TR" dirty="0" err="1"/>
              <a:t>order</a:t>
            </a:r>
            <a:r>
              <a:rPr lang="tr-TR" dirty="0"/>
              <a:t>!</a:t>
            </a:r>
            <a:endParaRPr lang="en-US" dirty="0"/>
          </a:p>
          <a:p>
            <a:pPr lvl="1" algn="just">
              <a:buFontTx/>
              <a:buChar char="-"/>
            </a:pPr>
            <a:r>
              <a:rPr lang="en-US" dirty="0"/>
              <a:t>Is it possible that the actor will encounter some other behavior at this point ?</a:t>
            </a:r>
          </a:p>
          <a:p>
            <a:pPr marL="457200" lvl="1" indent="0" algn="just">
              <a:buNone/>
            </a:pPr>
            <a:r>
              <a:rPr lang="tr-TR" b="1" dirty="0"/>
              <a:t>E</a:t>
            </a:r>
            <a:r>
              <a:rPr lang="en-US" b="1" dirty="0"/>
              <a:t>x</a:t>
            </a:r>
            <a:r>
              <a:rPr lang="tr-TR" b="1" dirty="0"/>
              <a:t> 3</a:t>
            </a:r>
            <a:r>
              <a:rPr lang="en-US" b="1" dirty="0"/>
              <a:t>. </a:t>
            </a:r>
            <a:r>
              <a:rPr lang="en-US" dirty="0"/>
              <a:t>While going over steps 6 and 7, an alarm condition may be raised, which has higher priority and the system will display the alarm notification (type location, system action for this alarm ) instead of floor plan.</a:t>
            </a:r>
          </a:p>
          <a:p>
            <a:pPr marL="0" indent="0" algn="just">
              <a:buNone/>
            </a:pPr>
            <a:r>
              <a:rPr lang="en-US" b="1" dirty="0"/>
              <a:t>*</a:t>
            </a:r>
            <a:r>
              <a:rPr lang="en-US" dirty="0"/>
              <a:t>these are called ‘use-case </a:t>
            </a:r>
            <a:r>
              <a:rPr lang="en-US" u="sng" dirty="0"/>
              <a:t>exceptions</a:t>
            </a:r>
            <a:r>
              <a:rPr lang="en-US" dirty="0"/>
              <a:t>’</a:t>
            </a:r>
            <a:endParaRPr lang="en-US" b="1" dirty="0"/>
          </a:p>
        </p:txBody>
      </p:sp>
      <p:sp>
        <p:nvSpPr>
          <p:cNvPr id="2" name="Slide Number Placeholder 1"/>
          <p:cNvSpPr>
            <a:spLocks noGrp="1"/>
          </p:cNvSpPr>
          <p:nvPr>
            <p:ph type="sldNum" sz="quarter" idx="12"/>
          </p:nvPr>
        </p:nvSpPr>
        <p:spPr/>
        <p:txBody>
          <a:bodyPr/>
          <a:lstStyle/>
          <a:p>
            <a:fld id="{55B5E613-5A4F-4052-A9C6-2472A81B33F5}" type="slidenum">
              <a:rPr lang="en-US" smtClean="0"/>
              <a:t>29</a:t>
            </a:fld>
            <a:endParaRPr lang="en-US" dirty="0"/>
          </a:p>
        </p:txBody>
      </p:sp>
    </p:spTree>
    <p:extLst>
      <p:ext uri="{BB962C8B-B14F-4D97-AF65-F5344CB8AC3E}">
        <p14:creationId xmlns:p14="http://schemas.microsoft.com/office/powerpoint/2010/main" val="152435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normAutofit lnSpcReduction="10000"/>
          </a:bodyPr>
          <a:lstStyle/>
          <a:p>
            <a:pPr marL="514350" indent="-514350" algn="just">
              <a:buFont typeface="+mj-lt"/>
              <a:buAutoNum type="arabicPeriod" startAt="2"/>
            </a:pPr>
            <a:r>
              <a:rPr lang="en-US" b="1" dirty="0">
                <a:solidFill>
                  <a:srgbClr val="FF0000"/>
                </a:solidFill>
              </a:rPr>
              <a:t>Define the functions </a:t>
            </a:r>
            <a:r>
              <a:rPr lang="en-US" dirty="0"/>
              <a:t>that the </a:t>
            </a:r>
            <a:r>
              <a:rPr lang="en-US" b="1" dirty="0">
                <a:solidFill>
                  <a:srgbClr val="FF0000"/>
                </a:solidFill>
              </a:rPr>
              <a:t>software performs</a:t>
            </a:r>
            <a:r>
              <a:rPr lang="en-US" dirty="0"/>
              <a:t>.</a:t>
            </a:r>
          </a:p>
          <a:p>
            <a:pPr lvl="1" algn="just">
              <a:buFont typeface="Calibri" panose="020F0502020204030204" pitchFamily="34" charset="0"/>
              <a:buChar char="⁻"/>
            </a:pPr>
            <a:r>
              <a:rPr lang="en-US" dirty="0"/>
              <a:t>Some functions </a:t>
            </a:r>
            <a:r>
              <a:rPr lang="en-US" i="1" u="sng" dirty="0"/>
              <a:t>	transform data</a:t>
            </a:r>
            <a:r>
              <a:rPr lang="en-US" dirty="0"/>
              <a:t>, some others help </a:t>
            </a:r>
            <a:r>
              <a:rPr lang="en-US" i="1" u="sng" dirty="0"/>
              <a:t>control the system</a:t>
            </a:r>
            <a:r>
              <a:rPr lang="en-US" dirty="0"/>
              <a:t>.</a:t>
            </a:r>
          </a:p>
          <a:p>
            <a:pPr lvl="1" algn="just">
              <a:buFont typeface="Calibri" panose="020F0502020204030204" pitchFamily="34" charset="0"/>
              <a:buChar char="⁻"/>
            </a:pPr>
            <a:r>
              <a:rPr lang="en-US" dirty="0"/>
              <a:t>Functions can be described at many levels of abstraction</a:t>
            </a:r>
            <a:r>
              <a:rPr lang="tr-TR" dirty="0"/>
              <a:t>.</a:t>
            </a:r>
            <a:r>
              <a:rPr lang="en-US" dirty="0"/>
              <a:t> </a:t>
            </a:r>
            <a:endParaRPr lang="tr-TR" dirty="0"/>
          </a:p>
          <a:p>
            <a:pPr marL="914400" lvl="2" indent="0" algn="just">
              <a:buNone/>
            </a:pPr>
            <a:r>
              <a:rPr lang="en-US" i="1" dirty="0"/>
              <a:t>Start </a:t>
            </a:r>
            <a:r>
              <a:rPr lang="tr-TR" i="1" dirty="0" err="1"/>
              <a:t>with</a:t>
            </a:r>
            <a:r>
              <a:rPr lang="en-US" i="1" dirty="0"/>
              <a:t> (</a:t>
            </a:r>
            <a:r>
              <a:rPr lang="tr-TR" i="1" dirty="0"/>
              <a:t>a </a:t>
            </a:r>
            <a:r>
              <a:rPr lang="en-US" i="1" dirty="0"/>
              <a:t>general statement of purpose) </a:t>
            </a:r>
            <a:r>
              <a:rPr lang="tr-TR" i="1" dirty="0">
                <a:sym typeface="Wingdings" panose="05000000000000000000" pitchFamily="2" charset="2"/>
              </a:rPr>
              <a:t> </a:t>
            </a:r>
            <a:r>
              <a:rPr lang="tr-TR" i="1" dirty="0" err="1"/>
              <a:t>translate</a:t>
            </a:r>
            <a:r>
              <a:rPr lang="tr-TR" i="1" dirty="0"/>
              <a:t> </a:t>
            </a:r>
            <a:r>
              <a:rPr lang="tr-TR" i="1" dirty="0">
                <a:sym typeface="Wingdings" panose="05000000000000000000" pitchFamily="2" charset="2"/>
              </a:rPr>
              <a:t></a:t>
            </a:r>
            <a:r>
              <a:rPr lang="en-US" i="1" dirty="0"/>
              <a:t> (detailed description)</a:t>
            </a:r>
          </a:p>
          <a:p>
            <a:pPr marL="514350" indent="-514350" algn="just">
              <a:buFont typeface="+mj-lt"/>
              <a:buAutoNum type="arabicPeriod" startAt="3"/>
            </a:pPr>
            <a:r>
              <a:rPr lang="en-US" dirty="0"/>
              <a:t>Represent the </a:t>
            </a:r>
            <a:r>
              <a:rPr lang="en-US" u="sng" dirty="0"/>
              <a:t>behavior</a:t>
            </a:r>
            <a:r>
              <a:rPr lang="en-US" dirty="0"/>
              <a:t> of the software as a consequence of </a:t>
            </a:r>
            <a:r>
              <a:rPr lang="en-US" u="sng" dirty="0"/>
              <a:t>external events</a:t>
            </a:r>
            <a:r>
              <a:rPr lang="en-US" dirty="0"/>
              <a:t> {</a:t>
            </a:r>
            <a:r>
              <a:rPr lang="tr-TR" sz="2400" i="1" dirty="0" err="1"/>
              <a:t>such</a:t>
            </a:r>
            <a:r>
              <a:rPr lang="tr-TR" sz="2400" i="1" dirty="0"/>
              <a:t> as</a:t>
            </a:r>
            <a:r>
              <a:rPr lang="en-US" sz="2400" i="1" dirty="0"/>
              <a:t> monitoring data, input from user, data from external systems</a:t>
            </a:r>
            <a:r>
              <a:rPr lang="en-US" dirty="0"/>
              <a:t>}</a:t>
            </a:r>
          </a:p>
          <a:p>
            <a:pPr lvl="1" algn="just">
              <a:buFontTx/>
              <a:buChar char="-"/>
            </a:pPr>
            <a:r>
              <a:rPr lang="en-US" dirty="0"/>
              <a:t>Sometimes, we use </a:t>
            </a:r>
            <a:r>
              <a:rPr lang="en-US" u="sng" dirty="0"/>
              <a:t>scenarios</a:t>
            </a:r>
            <a:r>
              <a:rPr lang="en-US" dirty="0"/>
              <a:t> for each case.</a:t>
            </a:r>
          </a:p>
          <a:p>
            <a:pPr marL="514350" indent="-514350" algn="just">
              <a:buFont typeface="+mj-lt"/>
              <a:buAutoNum type="arabicPeriod" startAt="4"/>
            </a:pPr>
            <a:r>
              <a:rPr lang="en-US" u="sng" dirty="0"/>
              <a:t>Divide and conquer </a:t>
            </a:r>
            <a:r>
              <a:rPr lang="en-US" dirty="0"/>
              <a:t>in a layered fashion (</a:t>
            </a:r>
            <a:r>
              <a:rPr lang="tr-TR" dirty="0" err="1"/>
              <a:t>bcz</a:t>
            </a:r>
            <a:r>
              <a:rPr lang="tr-TR" dirty="0"/>
              <a:t>, </a:t>
            </a:r>
            <a:r>
              <a:rPr lang="en-US" dirty="0"/>
              <a:t>easier to understand)</a:t>
            </a:r>
          </a:p>
          <a:p>
            <a:pPr lvl="1" algn="just">
              <a:buFontTx/>
              <a:buChar char="-"/>
            </a:pPr>
            <a:r>
              <a:rPr lang="en-US" dirty="0"/>
              <a:t>Divide a </a:t>
            </a:r>
            <a:r>
              <a:rPr lang="en-US" b="1" dirty="0"/>
              <a:t>complex problem into sub problems </a:t>
            </a:r>
            <a:r>
              <a:rPr lang="en-US" dirty="0"/>
              <a:t>and analyze each sub problem separately</a:t>
            </a:r>
            <a:r>
              <a:rPr lang="tr-TR" dirty="0"/>
              <a:t> </a:t>
            </a:r>
            <a:r>
              <a:rPr lang="tr-TR" dirty="0">
                <a:sym typeface="Wingdings" panose="05000000000000000000" pitchFamily="2" charset="2"/>
              </a:rPr>
              <a:t> </a:t>
            </a:r>
            <a:r>
              <a:rPr lang="en-US" dirty="0"/>
              <a:t>‘</a:t>
            </a:r>
            <a:r>
              <a:rPr lang="en-US" u="sng" dirty="0"/>
              <a:t>partitioning</a:t>
            </a:r>
            <a:r>
              <a:rPr lang="en-US" dirty="0"/>
              <a:t>’ o</a:t>
            </a:r>
            <a:r>
              <a:rPr lang="tr-TR" dirty="0"/>
              <a:t>r</a:t>
            </a:r>
            <a:r>
              <a:rPr lang="en-US" dirty="0"/>
              <a:t> ‘</a:t>
            </a:r>
            <a:r>
              <a:rPr lang="en-US" u="sng" dirty="0"/>
              <a:t>separation of concerns</a:t>
            </a:r>
            <a:r>
              <a:rPr lang="en-US" dirty="0"/>
              <a:t>’</a:t>
            </a:r>
          </a:p>
          <a:p>
            <a:pPr marL="514350" indent="-514350" algn="just">
              <a:buFont typeface="+mj-lt"/>
              <a:buAutoNum type="arabicPeriod" startAt="5"/>
            </a:pPr>
            <a:r>
              <a:rPr lang="en-US" dirty="0"/>
              <a:t>Transformation from </a:t>
            </a:r>
            <a:r>
              <a:rPr lang="en-US" b="1" u="sng" dirty="0"/>
              <a:t>essential information </a:t>
            </a:r>
            <a:r>
              <a:rPr lang="en-US" dirty="0"/>
              <a:t>to </a:t>
            </a:r>
            <a:r>
              <a:rPr lang="en-US" b="1" u="sng" dirty="0"/>
              <a:t>implementation details</a:t>
            </a:r>
            <a:r>
              <a:rPr lang="tr-TR" b="1" u="sng" dirty="0"/>
              <a:t>…</a:t>
            </a:r>
          </a:p>
          <a:p>
            <a:pPr marL="0" indent="0" algn="just">
              <a:buNone/>
            </a:pPr>
            <a:r>
              <a:rPr lang="en-US" sz="2000" b="1" i="1" dirty="0"/>
              <a:t>Ex:</a:t>
            </a:r>
            <a:r>
              <a:rPr lang="en-US" sz="2000" i="1" dirty="0"/>
              <a:t> gathering initial requirements (elicitation) </a:t>
            </a:r>
            <a:endParaRPr lang="tr-TR" sz="2000" i="1" dirty="0"/>
          </a:p>
          <a:p>
            <a:pPr marL="0" indent="0" algn="just">
              <a:buNone/>
            </a:pPr>
            <a:r>
              <a:rPr lang="en-US" sz="2000" i="1" dirty="0"/>
              <a:t>(a communication activity, but also planning)</a:t>
            </a:r>
          </a:p>
          <a:p>
            <a:pPr marL="514350" indent="-514350" algn="just">
              <a:buFont typeface="+mj-lt"/>
              <a:buAutoNum type="arabicPeriod" startAt="5"/>
            </a:pPr>
            <a:endParaRPr lang="en-US" b="1" u="sng" dirty="0"/>
          </a:p>
          <a:p>
            <a:pPr lvl="1" algn="just">
              <a:buFontTx/>
              <a:buChar char="-"/>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55B5E613-5A4F-4052-A9C6-2472A81B33F5}" type="slidenum">
              <a:rPr lang="en-US" smtClean="0"/>
              <a:t>3</a:t>
            </a:fld>
            <a:endParaRPr lang="en-US" dirty="0"/>
          </a:p>
        </p:txBody>
      </p:sp>
    </p:spTree>
    <p:extLst>
      <p:ext uri="{BB962C8B-B14F-4D97-AF65-F5344CB8AC3E}">
        <p14:creationId xmlns:p14="http://schemas.microsoft.com/office/powerpoint/2010/main" val="27847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lstStyle/>
          <a:p>
            <a:pPr marL="0" indent="0">
              <a:buNone/>
            </a:pPr>
            <a:r>
              <a:rPr lang="en-US" b="1" dirty="0"/>
              <a:t>Preliminary </a:t>
            </a:r>
            <a:r>
              <a:rPr lang="en-US" b="1" u="sng" dirty="0"/>
              <a:t>use-case diagrams</a:t>
            </a:r>
            <a:r>
              <a:rPr lang="en-US" b="1" dirty="0"/>
              <a:t> for the </a:t>
            </a:r>
            <a:r>
              <a:rPr lang="en-US" b="1" u="sng" dirty="0"/>
              <a:t>safe home</a:t>
            </a:r>
            <a:r>
              <a:rPr lang="en-US" b="1" dirty="0"/>
              <a:t> system:</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r">
              <a:buNone/>
            </a:pPr>
            <a:r>
              <a:rPr lang="en-US" b="1" dirty="0"/>
              <a:t>					</a:t>
            </a:r>
          </a:p>
        </p:txBody>
      </p:sp>
      <p:sp>
        <p:nvSpPr>
          <p:cNvPr id="6" name="Metin kutusu 5"/>
          <p:cNvSpPr txBox="1"/>
          <p:nvPr/>
        </p:nvSpPr>
        <p:spPr>
          <a:xfrm>
            <a:off x="7339423" y="1937802"/>
            <a:ext cx="4269061" cy="2677656"/>
          </a:xfrm>
          <a:prstGeom prst="rect">
            <a:avLst/>
          </a:prstGeom>
          <a:noFill/>
        </p:spPr>
        <p:txBody>
          <a:bodyPr wrap="square" rtlCol="0">
            <a:spAutoFit/>
          </a:bodyPr>
          <a:lstStyle/>
          <a:p>
            <a:pPr algn="just"/>
            <a:r>
              <a:rPr lang="en-US" sz="2800" b="1" dirty="0"/>
              <a:t>-</a:t>
            </a:r>
            <a:r>
              <a:rPr lang="en-US" sz="2800" dirty="0"/>
              <a:t>graphical representation is not a ‘must’ for use case scenarios,</a:t>
            </a:r>
            <a:endParaRPr lang="tr-TR" sz="2800" dirty="0"/>
          </a:p>
          <a:p>
            <a:pPr algn="just"/>
            <a:r>
              <a:rPr lang="tr-TR" sz="2800" dirty="0"/>
              <a:t>-</a:t>
            </a:r>
            <a:r>
              <a:rPr lang="en-US" sz="2800" dirty="0"/>
              <a:t>but it may facilitate understanding </a:t>
            </a:r>
            <a:r>
              <a:rPr lang="en-US" sz="2800" dirty="0" smtClean="0"/>
              <a:t>when </a:t>
            </a:r>
            <a:r>
              <a:rPr lang="en-US" sz="2800" dirty="0"/>
              <a:t>the scenario is complex.</a:t>
            </a:r>
            <a:endParaRPr lang="en-US" sz="2800" b="1" dirty="0"/>
          </a:p>
        </p:txBody>
      </p:sp>
      <p:pic>
        <p:nvPicPr>
          <p:cNvPr id="2" name="Resim 1"/>
          <p:cNvPicPr>
            <a:picLocks noChangeAspect="1"/>
          </p:cNvPicPr>
          <p:nvPr/>
        </p:nvPicPr>
        <p:blipFill>
          <a:blip r:embed="rId2"/>
          <a:stretch>
            <a:fillRect/>
          </a:stretch>
        </p:blipFill>
        <p:spPr>
          <a:xfrm>
            <a:off x="583516" y="1246979"/>
            <a:ext cx="6191636" cy="4514198"/>
          </a:xfrm>
          <a:prstGeom prst="rect">
            <a:avLst/>
          </a:prstGeom>
        </p:spPr>
      </p:pic>
      <p:sp>
        <p:nvSpPr>
          <p:cNvPr id="4" name="Slide Number Placeholder 3"/>
          <p:cNvSpPr>
            <a:spLocks noGrp="1"/>
          </p:cNvSpPr>
          <p:nvPr>
            <p:ph type="sldNum" sz="quarter" idx="12"/>
          </p:nvPr>
        </p:nvSpPr>
        <p:spPr/>
        <p:txBody>
          <a:bodyPr/>
          <a:lstStyle/>
          <a:p>
            <a:fld id="{55B5E613-5A4F-4052-A9C6-2472A81B33F5}" type="slidenum">
              <a:rPr lang="en-US" smtClean="0"/>
              <a:t>30</a:t>
            </a:fld>
            <a:endParaRPr lang="en-US" dirty="0"/>
          </a:p>
        </p:txBody>
      </p:sp>
    </p:spTree>
    <p:extLst>
      <p:ext uri="{BB962C8B-B14F-4D97-AF65-F5344CB8AC3E}">
        <p14:creationId xmlns:p14="http://schemas.microsoft.com/office/powerpoint/2010/main" val="3431118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EXAMPLE</a:t>
            </a:r>
            <a:endParaRPr lang="en-US" dirty="0"/>
          </a:p>
        </p:txBody>
      </p:sp>
      <p:sp>
        <p:nvSpPr>
          <p:cNvPr id="3" name="İçerik Yer Tutucusu 2"/>
          <p:cNvSpPr>
            <a:spLocks noGrp="1"/>
          </p:cNvSpPr>
          <p:nvPr>
            <p:ph idx="1"/>
          </p:nvPr>
        </p:nvSpPr>
        <p:spPr>
          <a:xfrm>
            <a:off x="838200" y="1643956"/>
            <a:ext cx="10515600" cy="4351338"/>
          </a:xfrm>
        </p:spPr>
        <p:txBody>
          <a:bodyPr>
            <a:normAutofit fontScale="70000" lnSpcReduction="20000"/>
          </a:bodyPr>
          <a:lstStyle/>
          <a:p>
            <a:pPr marL="0" indent="0" algn="just">
              <a:buNone/>
            </a:pPr>
            <a:r>
              <a:rPr lang="en-US" b="1" dirty="0"/>
              <a:t>INFO 1. Assume such a software project you need to develop </a:t>
            </a:r>
            <a:r>
              <a:rPr lang="en-US" b="1" dirty="0" err="1" smtClean="0"/>
              <a:t>acording</a:t>
            </a:r>
            <a:r>
              <a:rPr lang="tr-TR" b="1" dirty="0" smtClean="0"/>
              <a:t> </a:t>
            </a:r>
            <a:r>
              <a:rPr lang="en-US" b="1" dirty="0" smtClean="0"/>
              <a:t>to</a:t>
            </a:r>
            <a:r>
              <a:rPr lang="tr-TR" b="1" dirty="0" smtClean="0"/>
              <a:t> </a:t>
            </a:r>
            <a:r>
              <a:rPr lang="en-US" b="1" dirty="0" smtClean="0"/>
              <a:t> </a:t>
            </a:r>
            <a:r>
              <a:rPr lang="en-US" b="1" dirty="0"/>
              <a:t>the given scenario:</a:t>
            </a:r>
            <a:endParaRPr lang="en-US" dirty="0"/>
          </a:p>
          <a:p>
            <a:pPr algn="just"/>
            <a:r>
              <a:rPr lang="en-US" dirty="0"/>
              <a:t>Most of working people </a:t>
            </a:r>
            <a:r>
              <a:rPr lang="en-US" dirty="0" smtClean="0"/>
              <a:t>have </a:t>
            </a:r>
            <a:r>
              <a:rPr lang="en-US" dirty="0"/>
              <a:t>to travel to different countries as part of their job. </a:t>
            </a:r>
            <a:endParaRPr lang="tr-TR" dirty="0"/>
          </a:p>
          <a:p>
            <a:pPr algn="just"/>
            <a:r>
              <a:rPr lang="en-US" dirty="0"/>
              <a:t>If they were to take care of their health and thus keep a record of their check-ups, they would have to carry a paper diary everywhere.</a:t>
            </a:r>
            <a:endParaRPr lang="tr-TR" dirty="0"/>
          </a:p>
          <a:p>
            <a:pPr algn="just"/>
            <a:r>
              <a:rPr lang="en-US" dirty="0"/>
              <a:t>This will not only be cumbersome but also a very approximate way of keeping records. </a:t>
            </a:r>
            <a:endParaRPr lang="tr-TR" dirty="0"/>
          </a:p>
          <a:p>
            <a:pPr algn="just"/>
            <a:r>
              <a:rPr lang="en-US" dirty="0"/>
              <a:t>As software organization, you want to develop such a project that will provide the customers with a 24x7 access to their medical records from wherever they need it, whenever they need it. </a:t>
            </a:r>
            <a:endParaRPr lang="tr-TR" dirty="0"/>
          </a:p>
          <a:p>
            <a:pPr algn="just"/>
            <a:r>
              <a:rPr lang="en-US" dirty="0"/>
              <a:t>The software organization plans to build an online system that will store, process and diagnose a person’s heart rate and calories burned </a:t>
            </a:r>
            <a:r>
              <a:rPr lang="en-US" dirty="0" smtClean="0"/>
              <a:t>reading </a:t>
            </a:r>
            <a:r>
              <a:rPr lang="en-US" dirty="0"/>
              <a:t>from a heart rate sensor and pedometer device. </a:t>
            </a:r>
            <a:endParaRPr lang="tr-TR" dirty="0"/>
          </a:p>
          <a:p>
            <a:pPr algn="just"/>
            <a:r>
              <a:rPr lang="en-US" dirty="0"/>
              <a:t>A pedometer is a device, usually portable and electronic or electromechanical, that counts each step a person takes by detecting the motion of the person's hands or hips. </a:t>
            </a:r>
            <a:endParaRPr lang="tr-TR" dirty="0"/>
          </a:p>
          <a:p>
            <a:pPr algn="just"/>
            <a:r>
              <a:rPr lang="en-US" dirty="0"/>
              <a:t>Providing a </a:t>
            </a:r>
            <a:r>
              <a:rPr lang="en-US" dirty="0" smtClean="0"/>
              <a:t>web-based </a:t>
            </a:r>
            <a:r>
              <a:rPr lang="en-US" dirty="0"/>
              <a:t>system will permit users to access their data from any location.</a:t>
            </a:r>
            <a:endParaRPr lang="tr-TR" dirty="0"/>
          </a:p>
          <a:p>
            <a:pPr algn="just"/>
            <a:r>
              <a:rPr lang="en-US" dirty="0"/>
              <a:t>The system scheme is given:</a:t>
            </a:r>
          </a:p>
          <a:p>
            <a:pPr algn="just"/>
            <a:endParaRPr lang="en-US" dirty="0"/>
          </a:p>
        </p:txBody>
      </p:sp>
      <p:sp>
        <p:nvSpPr>
          <p:cNvPr id="4" name="Slide Number Placeholder 3"/>
          <p:cNvSpPr>
            <a:spLocks noGrp="1"/>
          </p:cNvSpPr>
          <p:nvPr>
            <p:ph type="sldNum" sz="quarter" idx="12"/>
          </p:nvPr>
        </p:nvSpPr>
        <p:spPr/>
        <p:txBody>
          <a:bodyPr/>
          <a:lstStyle/>
          <a:p>
            <a:fld id="{55B5E613-5A4F-4052-A9C6-2472A81B33F5}" type="slidenum">
              <a:rPr lang="en-US" smtClean="0"/>
              <a:t>31</a:t>
            </a:fld>
            <a:endParaRPr lang="en-US" dirty="0"/>
          </a:p>
        </p:txBody>
      </p:sp>
    </p:spTree>
    <p:extLst>
      <p:ext uri="{BB962C8B-B14F-4D97-AF65-F5344CB8AC3E}">
        <p14:creationId xmlns:p14="http://schemas.microsoft.com/office/powerpoint/2010/main" val="20592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EXAMPLE</a:t>
            </a:r>
            <a:endParaRPr lang="en-US" dirty="0"/>
          </a:p>
        </p:txBody>
      </p:sp>
      <p:pic>
        <p:nvPicPr>
          <p:cNvPr id="5" name="Resim 4"/>
          <p:cNvPicPr/>
          <p:nvPr/>
        </p:nvPicPr>
        <p:blipFill>
          <a:blip r:embed="rId2"/>
          <a:stretch>
            <a:fillRect/>
          </a:stretch>
        </p:blipFill>
        <p:spPr>
          <a:xfrm>
            <a:off x="496561" y="1199016"/>
            <a:ext cx="10452016" cy="3372984"/>
          </a:xfrm>
          <a:prstGeom prst="rect">
            <a:avLst/>
          </a:prstGeom>
        </p:spPr>
      </p:pic>
      <p:sp>
        <p:nvSpPr>
          <p:cNvPr id="6" name="Dikdörtgen 5"/>
          <p:cNvSpPr/>
          <p:nvPr/>
        </p:nvSpPr>
        <p:spPr>
          <a:xfrm>
            <a:off x="557621" y="4457121"/>
            <a:ext cx="11214521" cy="2092881"/>
          </a:xfrm>
          <a:prstGeom prst="rect">
            <a:avLst/>
          </a:prstGeom>
        </p:spPr>
        <p:txBody>
          <a:bodyPr wrap="square">
            <a:spAutoFit/>
          </a:bodyPr>
          <a:lstStyle/>
          <a:p>
            <a:pPr algn="just"/>
            <a:endParaRPr lang="en-US" sz="2000" dirty="0">
              <a:solidFill>
                <a:srgbClr val="000000"/>
              </a:solidFill>
              <a:latin typeface="Cambria" panose="02040503050406030204" pitchFamily="18" charset="0"/>
            </a:endParaRPr>
          </a:p>
          <a:p>
            <a:pPr algn="just"/>
            <a:r>
              <a:rPr lang="en-US" sz="2000" dirty="0">
                <a:solidFill>
                  <a:srgbClr val="000000"/>
                </a:solidFill>
                <a:latin typeface="Cambria" panose="02040503050406030204" pitchFamily="18" charset="0"/>
              </a:rPr>
              <a:t> </a:t>
            </a:r>
            <a:r>
              <a:rPr lang="en-US" dirty="0">
                <a:solidFill>
                  <a:srgbClr val="000000"/>
                </a:solidFill>
                <a:latin typeface="Cambria" panose="02040503050406030204" pitchFamily="18" charset="0"/>
              </a:rPr>
              <a:t>The system will comprise of two parts: the health monitoring device, a Garmin FR 70 wrist display with a heart rate sensor and the other part would be an online software system that is connected to a server to store and retrieve customer records. </a:t>
            </a:r>
          </a:p>
          <a:p>
            <a:pPr algn="just"/>
            <a:r>
              <a:rPr lang="en-US" dirty="0">
                <a:solidFill>
                  <a:srgbClr val="000000"/>
                </a:solidFill>
                <a:latin typeface="Cambria" panose="02040503050406030204" pitchFamily="18" charset="0"/>
              </a:rPr>
              <a:t>While using system, the user has to fix the chest strap with the mounted sensor on their ribcage. Next wear their wrist display which accepts continuous heart rate readings transmitted by the chest strap. The user can look at instantaneous heart ratings on the wrist display. </a:t>
            </a:r>
            <a:endParaRPr lang="en-US" dirty="0"/>
          </a:p>
        </p:txBody>
      </p:sp>
      <p:sp>
        <p:nvSpPr>
          <p:cNvPr id="3" name="Slide Number Placeholder 2"/>
          <p:cNvSpPr>
            <a:spLocks noGrp="1"/>
          </p:cNvSpPr>
          <p:nvPr>
            <p:ph type="sldNum" sz="quarter" idx="12"/>
          </p:nvPr>
        </p:nvSpPr>
        <p:spPr/>
        <p:txBody>
          <a:bodyPr/>
          <a:lstStyle/>
          <a:p>
            <a:fld id="{55B5E613-5A4F-4052-A9C6-2472A81B33F5}" type="slidenum">
              <a:rPr lang="en-US" smtClean="0"/>
              <a:t>32</a:t>
            </a:fld>
            <a:endParaRPr lang="en-US" dirty="0"/>
          </a:p>
        </p:txBody>
      </p:sp>
    </p:spTree>
    <p:extLst>
      <p:ext uri="{BB962C8B-B14F-4D97-AF65-F5344CB8AC3E}">
        <p14:creationId xmlns:p14="http://schemas.microsoft.com/office/powerpoint/2010/main" val="2441614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INFO </a:t>
            </a:r>
            <a:r>
              <a:rPr lang="tr-TR" b="1" dirty="0"/>
              <a:t>2</a:t>
            </a:r>
            <a:r>
              <a:rPr lang="en-US" b="1" dirty="0"/>
              <a:t>. Sketch provided by customer.</a:t>
            </a:r>
            <a:endParaRPr lang="en-US" dirty="0"/>
          </a:p>
        </p:txBody>
      </p:sp>
      <p:pic>
        <p:nvPicPr>
          <p:cNvPr id="5" name="Resim 4"/>
          <p:cNvPicPr/>
          <p:nvPr/>
        </p:nvPicPr>
        <p:blipFill>
          <a:blip r:embed="rId2"/>
          <a:stretch>
            <a:fillRect/>
          </a:stretch>
        </p:blipFill>
        <p:spPr>
          <a:xfrm>
            <a:off x="1265625" y="1471519"/>
            <a:ext cx="9240891" cy="4462998"/>
          </a:xfrm>
          <a:prstGeom prst="rect">
            <a:avLst/>
          </a:prstGeom>
        </p:spPr>
      </p:pic>
      <p:sp>
        <p:nvSpPr>
          <p:cNvPr id="3" name="Slide Number Placeholder 2"/>
          <p:cNvSpPr>
            <a:spLocks noGrp="1"/>
          </p:cNvSpPr>
          <p:nvPr>
            <p:ph type="sldNum" sz="quarter" idx="12"/>
          </p:nvPr>
        </p:nvSpPr>
        <p:spPr/>
        <p:txBody>
          <a:bodyPr/>
          <a:lstStyle/>
          <a:p>
            <a:fld id="{55B5E613-5A4F-4052-A9C6-2472A81B33F5}" type="slidenum">
              <a:rPr lang="en-US" smtClean="0"/>
              <a:t>33</a:t>
            </a:fld>
            <a:endParaRPr lang="en-US" dirty="0"/>
          </a:p>
        </p:txBody>
      </p:sp>
    </p:spTree>
    <p:extLst>
      <p:ext uri="{BB962C8B-B14F-4D97-AF65-F5344CB8AC3E}">
        <p14:creationId xmlns:p14="http://schemas.microsoft.com/office/powerpoint/2010/main" val="125011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03788167"/>
              </p:ext>
            </p:extLst>
          </p:nvPr>
        </p:nvGraphicFramePr>
        <p:xfrm>
          <a:off x="254335" y="1517870"/>
          <a:ext cx="11396693" cy="4848713"/>
        </p:xfrm>
        <a:graphic>
          <a:graphicData uri="http://schemas.openxmlformats.org/drawingml/2006/table">
            <a:tbl>
              <a:tblPr firstRow="1" firstCol="1" bandRow="1">
                <a:tableStyleId>{5C22544A-7EE6-4342-B048-85BDC9FD1C3A}</a:tableStyleId>
              </a:tblPr>
              <a:tblGrid>
                <a:gridCol w="2065081">
                  <a:extLst>
                    <a:ext uri="{9D8B030D-6E8A-4147-A177-3AD203B41FA5}">
                      <a16:colId xmlns:a16="http://schemas.microsoft.com/office/drawing/2014/main" val="1976005224"/>
                    </a:ext>
                  </a:extLst>
                </a:gridCol>
                <a:gridCol w="9331612">
                  <a:extLst>
                    <a:ext uri="{9D8B030D-6E8A-4147-A177-3AD203B41FA5}">
                      <a16:colId xmlns:a16="http://schemas.microsoft.com/office/drawing/2014/main" val="517094272"/>
                    </a:ext>
                  </a:extLst>
                </a:gridCol>
              </a:tblGrid>
              <a:tr h="488034">
                <a:tc>
                  <a:txBody>
                    <a:bodyPr/>
                    <a:lstStyle/>
                    <a:p>
                      <a:pPr>
                        <a:lnSpc>
                          <a:spcPct val="115000"/>
                        </a:lnSpc>
                        <a:spcAft>
                          <a:spcPts val="0"/>
                        </a:spcAft>
                      </a:pPr>
                      <a:r>
                        <a:rPr lang="en-US" sz="2000" dirty="0">
                          <a:effectLst/>
                        </a:rPr>
                        <a:t>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Description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664787"/>
                  </a:ext>
                </a:extLst>
              </a:tr>
              <a:tr h="488034">
                <a:tc>
                  <a:txBody>
                    <a:bodyPr/>
                    <a:lstStyle/>
                    <a:p>
                      <a:pPr>
                        <a:lnSpc>
                          <a:spcPct val="115000"/>
                        </a:lnSpc>
                        <a:spcAft>
                          <a:spcPts val="0"/>
                        </a:spcAft>
                      </a:pPr>
                      <a:r>
                        <a:rPr lang="en-US" sz="2000">
                          <a:effectLst/>
                        </a:rPr>
                        <a:t>REQ - 1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allow the user to register using a unique user id and password.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761890"/>
                  </a:ext>
                </a:extLst>
              </a:tr>
              <a:tr h="488034">
                <a:tc>
                  <a:txBody>
                    <a:bodyPr/>
                    <a:lstStyle/>
                    <a:p>
                      <a:pPr algn="just">
                        <a:lnSpc>
                          <a:spcPct val="115000"/>
                        </a:lnSpc>
                        <a:spcAft>
                          <a:spcPts val="0"/>
                        </a:spcAft>
                      </a:pPr>
                      <a:r>
                        <a:rPr lang="en-US" sz="2000">
                          <a:effectLst/>
                        </a:rPr>
                        <a:t>REQ –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allow any user to load their data from any computer having the data file.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035576"/>
                  </a:ext>
                </a:extLst>
              </a:tr>
              <a:tr h="488034">
                <a:tc>
                  <a:txBody>
                    <a:bodyPr/>
                    <a:lstStyle/>
                    <a:p>
                      <a:pPr algn="just">
                        <a:lnSpc>
                          <a:spcPct val="115000"/>
                        </a:lnSpc>
                        <a:spcAft>
                          <a:spcPts val="0"/>
                        </a:spcAft>
                      </a:pPr>
                      <a:r>
                        <a:rPr lang="en-US" sz="2000">
                          <a:effectLst/>
                        </a:rPr>
                        <a:t>REQ –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allow any user to modify their personal profile.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702696"/>
                  </a:ext>
                </a:extLst>
              </a:tr>
              <a:tr h="488034">
                <a:tc>
                  <a:txBody>
                    <a:bodyPr/>
                    <a:lstStyle/>
                    <a:p>
                      <a:pPr algn="just">
                        <a:lnSpc>
                          <a:spcPct val="115000"/>
                        </a:lnSpc>
                        <a:spcAft>
                          <a:spcPts val="0"/>
                        </a:spcAft>
                      </a:pPr>
                      <a:r>
                        <a:rPr lang="en-US" sz="2000">
                          <a:effectLst/>
                        </a:rPr>
                        <a:t>REQ –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prompt for security questions if the user forgets their password.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314176"/>
                  </a:ext>
                </a:extLst>
              </a:tr>
              <a:tr h="488034">
                <a:tc>
                  <a:txBody>
                    <a:bodyPr/>
                    <a:lstStyle/>
                    <a:p>
                      <a:pPr algn="just">
                        <a:lnSpc>
                          <a:spcPct val="115000"/>
                        </a:lnSpc>
                        <a:spcAft>
                          <a:spcPts val="0"/>
                        </a:spcAft>
                      </a:pPr>
                      <a:r>
                        <a:rPr lang="en-US" sz="2000">
                          <a:effectLst/>
                        </a:rPr>
                        <a:t>REQ – 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allow the user to see their daily and monthly heart rate, calories burnt and stress 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580054"/>
                  </a:ext>
                </a:extLst>
              </a:tr>
              <a:tr h="1006463">
                <a:tc>
                  <a:txBody>
                    <a:bodyPr/>
                    <a:lstStyle/>
                    <a:p>
                      <a:pPr algn="just">
                        <a:lnSpc>
                          <a:spcPct val="115000"/>
                        </a:lnSpc>
                        <a:spcAft>
                          <a:spcPts val="0"/>
                        </a:spcAft>
                      </a:pPr>
                      <a:r>
                        <a:rPr lang="en-US" sz="2000">
                          <a:effectLst/>
                        </a:rPr>
                        <a:t>REQ – 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shall display the heart condition as text, which represent the condition of the heart for the selected entry which is in the range of 60-70 seconds.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4063987"/>
                  </a:ext>
                </a:extLst>
              </a:tr>
              <a:tr h="488034">
                <a:tc>
                  <a:txBody>
                    <a:bodyPr/>
                    <a:lstStyle/>
                    <a:p>
                      <a:pPr algn="just">
                        <a:lnSpc>
                          <a:spcPct val="115000"/>
                        </a:lnSpc>
                        <a:spcAft>
                          <a:spcPts val="0"/>
                        </a:spcAft>
                      </a:pPr>
                      <a:r>
                        <a:rPr lang="en-US" sz="2000">
                          <a:effectLst/>
                        </a:rPr>
                        <a:t>REQ – 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dirty="0">
                          <a:effectLst/>
                        </a:rPr>
                        <a:t>The system should allow the administrator to retrieve a user password.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003524"/>
                  </a:ext>
                </a:extLst>
              </a:tr>
            </a:tbl>
          </a:graphicData>
        </a:graphic>
      </p:graphicFrame>
      <p:sp>
        <p:nvSpPr>
          <p:cNvPr id="5" name="Rectangle 1"/>
          <p:cNvSpPr>
            <a:spLocks noChangeArrowheads="1"/>
          </p:cNvSpPr>
          <p:nvPr/>
        </p:nvSpPr>
        <p:spPr bwMode="auto">
          <a:xfrm>
            <a:off x="639146" y="317542"/>
            <a:ext cx="110118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INFO 3. List of the Enumerated Functional Requirements that provided by customer:</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55B5E613-5A4F-4052-A9C6-2472A81B33F5}" type="slidenum">
              <a:rPr lang="en-US" smtClean="0"/>
              <a:t>34</a:t>
            </a:fld>
            <a:endParaRPr lang="en-US" dirty="0"/>
          </a:p>
        </p:txBody>
      </p:sp>
    </p:spTree>
    <p:extLst>
      <p:ext uri="{BB962C8B-B14F-4D97-AF65-F5344CB8AC3E}">
        <p14:creationId xmlns:p14="http://schemas.microsoft.com/office/powerpoint/2010/main" val="2129456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7560" y="80510"/>
            <a:ext cx="10857239" cy="1325563"/>
          </a:xfrm>
        </p:spPr>
        <p:txBody>
          <a:bodyPr>
            <a:normAutofit/>
          </a:bodyPr>
          <a:lstStyle/>
          <a:p>
            <a:r>
              <a:rPr lang="en-US" b="1" dirty="0"/>
              <a:t>INFO 4. List of Extended Functional Requirements </a:t>
            </a:r>
            <a:r>
              <a:rPr lang="en-US" b="1" dirty="0" smtClean="0"/>
              <a:t>that is provided </a:t>
            </a:r>
            <a:r>
              <a:rPr lang="en-US" b="1" dirty="0"/>
              <a:t>by </a:t>
            </a:r>
            <a:r>
              <a:rPr lang="en-US" b="1" dirty="0" smtClean="0"/>
              <a:t>a customer</a:t>
            </a:r>
            <a:r>
              <a:rPr lang="en-US" b="1" dirty="0"/>
              <a:t>:</a:t>
            </a:r>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12587640"/>
              </p:ext>
            </p:extLst>
          </p:nvPr>
        </p:nvGraphicFramePr>
        <p:xfrm>
          <a:off x="838200" y="1586573"/>
          <a:ext cx="10515600" cy="5035866"/>
        </p:xfrm>
        <a:graphic>
          <a:graphicData uri="http://schemas.openxmlformats.org/drawingml/2006/table">
            <a:tbl>
              <a:tblPr firstRow="1" firstCol="1" bandRow="1">
                <a:tableStyleId>{5C22544A-7EE6-4342-B048-85BDC9FD1C3A}</a:tableStyleId>
              </a:tblPr>
              <a:tblGrid>
                <a:gridCol w="1640434">
                  <a:extLst>
                    <a:ext uri="{9D8B030D-6E8A-4147-A177-3AD203B41FA5}">
                      <a16:colId xmlns:a16="http://schemas.microsoft.com/office/drawing/2014/main" val="3564091747"/>
                    </a:ext>
                  </a:extLst>
                </a:gridCol>
                <a:gridCol w="8875166">
                  <a:extLst>
                    <a:ext uri="{9D8B030D-6E8A-4147-A177-3AD203B41FA5}">
                      <a16:colId xmlns:a16="http://schemas.microsoft.com/office/drawing/2014/main" val="3866512488"/>
                    </a:ext>
                  </a:extLst>
                </a:gridCol>
              </a:tblGrid>
              <a:tr h="357283">
                <a:tc>
                  <a:txBody>
                    <a:bodyPr/>
                    <a:lstStyle/>
                    <a:p>
                      <a:pPr>
                        <a:spcAft>
                          <a:spcPts val="0"/>
                        </a:spcAft>
                      </a:pPr>
                      <a:r>
                        <a:rPr lang="en-US" sz="1600">
                          <a:effectLst/>
                        </a:rPr>
                        <a:t>REQ – 2a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shall allow the user to upload only .csv file produced by the Garmin FR70. This file will contain heart rate reading and calories burnt.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766770"/>
                  </a:ext>
                </a:extLst>
              </a:tr>
              <a:tr h="357283">
                <a:tc>
                  <a:txBody>
                    <a:bodyPr/>
                    <a:lstStyle/>
                    <a:p>
                      <a:pPr>
                        <a:spcAft>
                          <a:spcPts val="0"/>
                        </a:spcAft>
                      </a:pPr>
                      <a:r>
                        <a:rPr lang="en-US" sz="1600">
                          <a:effectLst/>
                        </a:rPr>
                        <a:t>REQ – 2b</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will allow user to upload a file either as an exercise entry or a resting heart entry.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3005243"/>
                  </a:ext>
                </a:extLst>
              </a:tr>
              <a:tr h="357283">
                <a:tc>
                  <a:txBody>
                    <a:bodyPr/>
                    <a:lstStyle/>
                    <a:p>
                      <a:pPr>
                        <a:spcAft>
                          <a:spcPts val="0"/>
                        </a:spcAft>
                      </a:pPr>
                      <a:r>
                        <a:rPr lang="en-US" sz="1600">
                          <a:effectLst/>
                        </a:rPr>
                        <a:t>REQ – 4a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shall allow only the user with correct login Id and password to access their profile.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871224"/>
                  </a:ext>
                </a:extLst>
              </a:tr>
              <a:tr h="357283">
                <a:tc>
                  <a:txBody>
                    <a:bodyPr/>
                    <a:lstStyle/>
                    <a:p>
                      <a:pPr>
                        <a:spcAft>
                          <a:spcPts val="0"/>
                        </a:spcAft>
                      </a:pPr>
                      <a:r>
                        <a:rPr lang="en-US" sz="1600">
                          <a:effectLst/>
                        </a:rPr>
                        <a:t>REQ – 4b</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shall logout from a session if there is inactivity for more than ten minutes.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104550"/>
                  </a:ext>
                </a:extLst>
              </a:tr>
              <a:tr h="714564">
                <a:tc>
                  <a:txBody>
                    <a:bodyPr/>
                    <a:lstStyle/>
                    <a:p>
                      <a:pPr>
                        <a:spcAft>
                          <a:spcPts val="0"/>
                        </a:spcAft>
                      </a:pPr>
                      <a:r>
                        <a:rPr lang="en-US" sz="1600">
                          <a:effectLst/>
                        </a:rPr>
                        <a:t>REQ – 4c</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shall lock the profile if the user enters wrong password more than 3 times in a row. The user will need to send a mail to the administrator to ask him to unlock his profile.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521394"/>
                  </a:ext>
                </a:extLst>
              </a:tr>
              <a:tr h="714564">
                <a:tc>
                  <a:txBody>
                    <a:bodyPr/>
                    <a:lstStyle/>
                    <a:p>
                      <a:pPr>
                        <a:spcAft>
                          <a:spcPts val="0"/>
                        </a:spcAft>
                      </a:pPr>
                      <a:r>
                        <a:rPr lang="en-US" sz="1600">
                          <a:effectLst/>
                        </a:rPr>
                        <a:t>REQ – 4d</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dirty="0">
                          <a:effectLst/>
                        </a:rPr>
                        <a:t>The system shall give a security question option to the user if they forget their password. If the user gives the correct answer </a:t>
                      </a:r>
                      <a:r>
                        <a:rPr lang="en-US" sz="1600" dirty="0" smtClean="0">
                          <a:effectLst/>
                        </a:rPr>
                        <a:t>he </a:t>
                      </a:r>
                      <a:r>
                        <a:rPr lang="en-US" sz="1600" dirty="0">
                          <a:effectLst/>
                        </a:rPr>
                        <a:t>will be able to see his password.</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514130"/>
                  </a:ext>
                </a:extLst>
              </a:tr>
              <a:tr h="357283">
                <a:tc>
                  <a:txBody>
                    <a:bodyPr/>
                    <a:lstStyle/>
                    <a:p>
                      <a:pPr>
                        <a:spcAft>
                          <a:spcPts val="0"/>
                        </a:spcAft>
                      </a:pPr>
                      <a:r>
                        <a:rPr lang="en-US" sz="1600">
                          <a:effectLst/>
                        </a:rPr>
                        <a:t>REQ – 4e</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dirty="0">
                          <a:effectLst/>
                        </a:rPr>
                        <a:t>The system shall allow the user to delete </a:t>
                      </a:r>
                      <a:r>
                        <a:rPr lang="en-US" sz="1600" dirty="0" smtClean="0">
                          <a:effectLst/>
                        </a:rPr>
                        <a:t>his </a:t>
                      </a:r>
                      <a:r>
                        <a:rPr lang="en-US" sz="1600" dirty="0">
                          <a:effectLst/>
                        </a:rPr>
                        <a:t>profile.</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8326232"/>
                  </a:ext>
                </a:extLst>
              </a:tr>
              <a:tr h="357283">
                <a:tc>
                  <a:txBody>
                    <a:bodyPr/>
                    <a:lstStyle/>
                    <a:p>
                      <a:pPr>
                        <a:spcAft>
                          <a:spcPts val="0"/>
                        </a:spcAft>
                      </a:pPr>
                      <a:r>
                        <a:rPr lang="en-US" sz="1600">
                          <a:effectLst/>
                        </a:rPr>
                        <a:t>REQ – 5a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The system shall allow the user to view all entries for a day and individual graphs will be shown for calories burnt, heart rate and stress level.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772837"/>
                  </a:ext>
                </a:extLst>
              </a:tr>
              <a:tr h="357283">
                <a:tc>
                  <a:txBody>
                    <a:bodyPr/>
                    <a:lstStyle/>
                    <a:p>
                      <a:pPr>
                        <a:spcAft>
                          <a:spcPts val="0"/>
                        </a:spcAft>
                      </a:pPr>
                      <a:r>
                        <a:rPr lang="en-US" sz="1600">
                          <a:effectLst/>
                        </a:rPr>
                        <a:t>REQ – 5b</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If there is more than one entry for a day, the system shall display graphs of all entries.</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453100"/>
                  </a:ext>
                </a:extLst>
              </a:tr>
              <a:tr h="357283">
                <a:tc>
                  <a:txBody>
                    <a:bodyPr/>
                    <a:lstStyle/>
                    <a:p>
                      <a:pPr>
                        <a:spcAft>
                          <a:spcPts val="0"/>
                        </a:spcAft>
                      </a:pPr>
                      <a:r>
                        <a:rPr lang="en-US" sz="1600">
                          <a:effectLst/>
                        </a:rPr>
                        <a:t>REQ – 5c</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a:effectLst/>
                        </a:rPr>
                        <a:t>When requested, the system shall display the monthly graph for any of the parameters mentioned above (i.e. calories burnt, heart rate and stress level.)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6895556"/>
                  </a:ext>
                </a:extLst>
              </a:tr>
              <a:tr h="357283">
                <a:tc>
                  <a:txBody>
                    <a:bodyPr/>
                    <a:lstStyle/>
                    <a:p>
                      <a:pPr>
                        <a:spcAft>
                          <a:spcPts val="0"/>
                        </a:spcAft>
                      </a:pPr>
                      <a:r>
                        <a:rPr lang="en-US" sz="1600">
                          <a:effectLst/>
                        </a:rPr>
                        <a:t>REQ – 5d</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600" dirty="0">
                          <a:effectLst/>
                        </a:rPr>
                        <a:t>The system shall display the yearly timeline.</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225730"/>
                  </a:ext>
                </a:extLst>
              </a:tr>
            </a:tbl>
          </a:graphicData>
        </a:graphic>
      </p:graphicFrame>
      <p:sp>
        <p:nvSpPr>
          <p:cNvPr id="3" name="Slide Number Placeholder 2"/>
          <p:cNvSpPr>
            <a:spLocks noGrp="1"/>
          </p:cNvSpPr>
          <p:nvPr>
            <p:ph type="sldNum" sz="quarter" idx="12"/>
          </p:nvPr>
        </p:nvSpPr>
        <p:spPr/>
        <p:txBody>
          <a:bodyPr/>
          <a:lstStyle/>
          <a:p>
            <a:fld id="{55B5E613-5A4F-4052-A9C6-2472A81B33F5}" type="slidenum">
              <a:rPr lang="en-US" smtClean="0"/>
              <a:t>35</a:t>
            </a:fld>
            <a:endParaRPr lang="en-US" dirty="0"/>
          </a:p>
        </p:txBody>
      </p:sp>
    </p:spTree>
    <p:extLst>
      <p:ext uri="{BB962C8B-B14F-4D97-AF65-F5344CB8AC3E}">
        <p14:creationId xmlns:p14="http://schemas.microsoft.com/office/powerpoint/2010/main" val="1317669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b="1" dirty="0"/>
              <a:t>INFO 5. List of THREE ACTORS interacting in the system:</a:t>
            </a:r>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1959098911"/>
              </p:ext>
            </p:extLst>
          </p:nvPr>
        </p:nvGraphicFramePr>
        <p:xfrm>
          <a:off x="1120291" y="2186081"/>
          <a:ext cx="9507337" cy="4105449"/>
        </p:xfrm>
        <a:graphic>
          <a:graphicData uri="http://schemas.openxmlformats.org/drawingml/2006/table">
            <a:tbl>
              <a:tblPr firstRow="1" firstCol="1" bandRow="1">
                <a:tableStyleId>{5C22544A-7EE6-4342-B048-85BDC9FD1C3A}</a:tableStyleId>
              </a:tblPr>
              <a:tblGrid>
                <a:gridCol w="1779347">
                  <a:extLst>
                    <a:ext uri="{9D8B030D-6E8A-4147-A177-3AD203B41FA5}">
                      <a16:colId xmlns:a16="http://schemas.microsoft.com/office/drawing/2014/main" val="1760625312"/>
                    </a:ext>
                  </a:extLst>
                </a:gridCol>
                <a:gridCol w="7727990">
                  <a:extLst>
                    <a:ext uri="{9D8B030D-6E8A-4147-A177-3AD203B41FA5}">
                      <a16:colId xmlns:a16="http://schemas.microsoft.com/office/drawing/2014/main" val="2240232830"/>
                    </a:ext>
                  </a:extLst>
                </a:gridCol>
              </a:tblGrid>
              <a:tr h="382178">
                <a:tc>
                  <a:txBody>
                    <a:bodyPr/>
                    <a:lstStyle/>
                    <a:p>
                      <a:pPr algn="just">
                        <a:spcAft>
                          <a:spcPts val="0"/>
                        </a:spcAft>
                      </a:pPr>
                      <a:r>
                        <a:rPr lang="en-US" sz="2400">
                          <a:effectLst/>
                        </a:rPr>
                        <a:t>Actor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400">
                          <a:effectLst/>
                        </a:rPr>
                        <a:t>Goals</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2996533"/>
                  </a:ext>
                </a:extLst>
              </a:tr>
              <a:tr h="1528711">
                <a:tc>
                  <a:txBody>
                    <a:bodyPr/>
                    <a:lstStyle/>
                    <a:p>
                      <a:pPr algn="just">
                        <a:spcAft>
                          <a:spcPts val="0"/>
                        </a:spcAft>
                      </a:pPr>
                      <a:r>
                        <a:rPr lang="en-US" sz="2400">
                          <a:effectLst/>
                        </a:rPr>
                        <a:t>User </a:t>
                      </a:r>
                      <a:endParaRPr lang="en-US" sz="2800">
                        <a:effectLst/>
                      </a:endParaRPr>
                    </a:p>
                    <a:p>
                      <a:pPr algn="just">
                        <a:lnSpc>
                          <a:spcPct val="115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400">
                          <a:effectLst/>
                        </a:rPr>
                        <a:t>The user’s goal is to access the personal health monitoring system to keep track of health condition.</a:t>
                      </a:r>
                      <a:endParaRPr lang="en-US" sz="2800">
                        <a:effectLst/>
                      </a:endParaRPr>
                    </a:p>
                    <a:p>
                      <a:pPr algn="just">
                        <a:spcAft>
                          <a:spcPts val="0"/>
                        </a:spcAft>
                      </a:pPr>
                      <a:r>
                        <a:rPr lang="en-US" sz="2400">
                          <a:effectLst/>
                        </a:rPr>
                        <a:t>Includes all the people especially patients, athletes who require regular health check-ups.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21661"/>
                  </a:ext>
                </a:extLst>
              </a:tr>
              <a:tr h="382178">
                <a:tc>
                  <a:txBody>
                    <a:bodyPr/>
                    <a:lstStyle/>
                    <a:p>
                      <a:pPr algn="just">
                        <a:spcAft>
                          <a:spcPts val="0"/>
                        </a:spcAft>
                      </a:pPr>
                      <a:r>
                        <a:rPr lang="en-US" sz="2400">
                          <a:effectLst/>
                        </a:rPr>
                        <a:t>Administrator</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400">
                          <a:effectLst/>
                        </a:rPr>
                        <a:t>The goal of administrator is to retrieve the password for the user.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7570614"/>
                  </a:ext>
                </a:extLst>
              </a:tr>
              <a:tr h="1146533">
                <a:tc>
                  <a:txBody>
                    <a:bodyPr/>
                    <a:lstStyle/>
                    <a:p>
                      <a:pPr algn="just">
                        <a:spcAft>
                          <a:spcPts val="0"/>
                        </a:spcAft>
                      </a:pPr>
                      <a:r>
                        <a:rPr lang="en-US" sz="2400">
                          <a:effectLst/>
                        </a:rPr>
                        <a:t>Database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400" dirty="0">
                          <a:effectLst/>
                        </a:rPr>
                        <a:t>The goal of a database is to store all the readings of each user separately. All the data collected is stored in the database and the user interface has to access the database to retrieve the required information.</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473020"/>
                  </a:ext>
                </a:extLst>
              </a:tr>
            </a:tbl>
          </a:graphicData>
        </a:graphic>
      </p:graphicFrame>
      <p:sp>
        <p:nvSpPr>
          <p:cNvPr id="3" name="Slide Number Placeholder 2"/>
          <p:cNvSpPr>
            <a:spLocks noGrp="1"/>
          </p:cNvSpPr>
          <p:nvPr>
            <p:ph type="sldNum" sz="quarter" idx="12"/>
          </p:nvPr>
        </p:nvSpPr>
        <p:spPr/>
        <p:txBody>
          <a:bodyPr/>
          <a:lstStyle/>
          <a:p>
            <a:fld id="{55B5E613-5A4F-4052-A9C6-2472A81B33F5}" type="slidenum">
              <a:rPr lang="en-US" smtClean="0"/>
              <a:t>36</a:t>
            </a:fld>
            <a:endParaRPr lang="en-US" dirty="0"/>
          </a:p>
        </p:txBody>
      </p:sp>
    </p:spTree>
    <p:extLst>
      <p:ext uri="{BB962C8B-B14F-4D97-AF65-F5344CB8AC3E}">
        <p14:creationId xmlns:p14="http://schemas.microsoft.com/office/powerpoint/2010/main" val="3497103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67442"/>
          </a:xfrm>
        </p:spPr>
        <p:txBody>
          <a:bodyPr>
            <a:normAutofit fontScale="90000"/>
          </a:bodyPr>
          <a:lstStyle/>
          <a:p>
            <a:r>
              <a:rPr lang="en-US" b="1" dirty="0"/>
              <a:t>INFO 6. Use Case diagram of the system.</a:t>
            </a:r>
            <a:endParaRPr lang="en-US"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585754" y="999180"/>
            <a:ext cx="6142956" cy="5645030"/>
          </a:xfrm>
          <a:prstGeom prst="rect">
            <a:avLst/>
          </a:prstGeom>
          <a:noFill/>
          <a:ln>
            <a:noFill/>
          </a:ln>
        </p:spPr>
      </p:pic>
      <p:sp>
        <p:nvSpPr>
          <p:cNvPr id="3" name="Slide Number Placeholder 2"/>
          <p:cNvSpPr>
            <a:spLocks noGrp="1"/>
          </p:cNvSpPr>
          <p:nvPr>
            <p:ph type="sldNum" sz="quarter" idx="12"/>
          </p:nvPr>
        </p:nvSpPr>
        <p:spPr/>
        <p:txBody>
          <a:bodyPr/>
          <a:lstStyle/>
          <a:p>
            <a:fld id="{55B5E613-5A4F-4052-A9C6-2472A81B33F5}" type="slidenum">
              <a:rPr lang="en-US" smtClean="0"/>
              <a:t>37</a:t>
            </a:fld>
            <a:endParaRPr lang="en-US" dirty="0"/>
          </a:p>
        </p:txBody>
      </p:sp>
    </p:spTree>
    <p:extLst>
      <p:ext uri="{BB962C8B-B14F-4D97-AF65-F5344CB8AC3E}">
        <p14:creationId xmlns:p14="http://schemas.microsoft.com/office/powerpoint/2010/main" val="25735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b="1" dirty="0"/>
              <a:t>Sketch of the planned software product or required system.</a:t>
            </a:r>
            <a:endParaRPr lang="en-US" dirty="0"/>
          </a:p>
        </p:txBody>
      </p:sp>
      <p:pic>
        <p:nvPicPr>
          <p:cNvPr id="4" name="Resim 3"/>
          <p:cNvPicPr/>
          <p:nvPr/>
        </p:nvPicPr>
        <p:blipFill rotWithShape="1">
          <a:blip r:embed="rId2"/>
          <a:srcRect t="2370"/>
          <a:stretch/>
        </p:blipFill>
        <p:spPr bwMode="auto">
          <a:xfrm>
            <a:off x="750278" y="1867877"/>
            <a:ext cx="10777414" cy="4743938"/>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55B5E613-5A4F-4052-A9C6-2472A81B33F5}" type="slidenum">
              <a:rPr lang="en-US" smtClean="0"/>
              <a:t>38</a:t>
            </a:fld>
            <a:endParaRPr lang="en-US" dirty="0"/>
          </a:p>
        </p:txBody>
      </p:sp>
    </p:spTree>
    <p:extLst>
      <p:ext uri="{BB962C8B-B14F-4D97-AF65-F5344CB8AC3E}">
        <p14:creationId xmlns:p14="http://schemas.microsoft.com/office/powerpoint/2010/main" val="93402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b="1" dirty="0"/>
              <a:t>Final screen for daily view of heart rate graph.</a:t>
            </a:r>
            <a:endParaRPr lang="en-US"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2118528" y="1522828"/>
            <a:ext cx="8135815" cy="5001383"/>
          </a:xfrm>
          <a:prstGeom prst="rect">
            <a:avLst/>
          </a:prstGeom>
          <a:noFill/>
          <a:ln>
            <a:noFill/>
          </a:ln>
        </p:spPr>
      </p:pic>
      <p:sp>
        <p:nvSpPr>
          <p:cNvPr id="3" name="Slide Number Placeholder 2"/>
          <p:cNvSpPr>
            <a:spLocks noGrp="1"/>
          </p:cNvSpPr>
          <p:nvPr>
            <p:ph type="sldNum" sz="quarter" idx="12"/>
          </p:nvPr>
        </p:nvSpPr>
        <p:spPr/>
        <p:txBody>
          <a:bodyPr/>
          <a:lstStyle/>
          <a:p>
            <a:fld id="{55B5E613-5A4F-4052-A9C6-2472A81B33F5}" type="slidenum">
              <a:rPr lang="en-US" smtClean="0"/>
              <a:t>39</a:t>
            </a:fld>
            <a:endParaRPr lang="en-US" dirty="0"/>
          </a:p>
        </p:txBody>
      </p:sp>
    </p:spTree>
    <p:extLst>
      <p:ext uri="{BB962C8B-B14F-4D97-AF65-F5344CB8AC3E}">
        <p14:creationId xmlns:p14="http://schemas.microsoft.com/office/powerpoint/2010/main" val="240934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2029" y="677296"/>
            <a:ext cx="10976333" cy="5899117"/>
          </a:xfrm>
        </p:spPr>
        <p:txBody>
          <a:bodyPr>
            <a:normAutofit/>
          </a:bodyPr>
          <a:lstStyle/>
          <a:p>
            <a:pPr marL="914400" lvl="1" indent="-457200" algn="just">
              <a:buAutoNum type="alphaLcParenR"/>
            </a:pPr>
            <a:r>
              <a:rPr lang="en-US" sz="2200" u="sng" dirty="0"/>
              <a:t>For </a:t>
            </a:r>
            <a:r>
              <a:rPr lang="tr-TR" sz="2200" u="sng" dirty="0"/>
              <a:t>Si</a:t>
            </a:r>
            <a:r>
              <a:rPr lang="en-US" sz="2200" u="sng" dirty="0"/>
              <a:t>mple Projects</a:t>
            </a:r>
            <a:r>
              <a:rPr lang="en-US" sz="2200" dirty="0"/>
              <a:t>:</a:t>
            </a:r>
          </a:p>
          <a:p>
            <a:pPr marL="1371600" lvl="2" indent="-457200" algn="just">
              <a:buAutoNum type="arabicPeriod"/>
            </a:pPr>
            <a:r>
              <a:rPr lang="en-US" sz="2200" dirty="0"/>
              <a:t>Make a list of </a:t>
            </a:r>
            <a:r>
              <a:rPr lang="en-US" sz="2200" u="sng" dirty="0"/>
              <a:t>stakeholders.</a:t>
            </a:r>
            <a:endParaRPr lang="en-US" sz="2200" dirty="0"/>
          </a:p>
          <a:p>
            <a:pPr marL="1371600" lvl="2" indent="-457200" algn="just">
              <a:buAutoNum type="arabicPeriod"/>
            </a:pPr>
            <a:r>
              <a:rPr lang="en-US" sz="2200" dirty="0"/>
              <a:t>Conduct informal </a:t>
            </a:r>
            <a:r>
              <a:rPr lang="en-US" sz="2200" u="sng" dirty="0"/>
              <a:t>meetings</a:t>
            </a:r>
            <a:r>
              <a:rPr lang="en-US" sz="2200" dirty="0"/>
              <a:t> with </a:t>
            </a:r>
            <a:r>
              <a:rPr lang="en-US" sz="2200" u="sng" dirty="0"/>
              <a:t>stakeholders.</a:t>
            </a:r>
          </a:p>
          <a:p>
            <a:pPr marL="1371600" lvl="2" indent="-457200" algn="just">
              <a:buAutoNum type="arabicPeriod"/>
            </a:pPr>
            <a:r>
              <a:rPr lang="en-US" sz="2200" dirty="0"/>
              <a:t>Stakeholders </a:t>
            </a:r>
            <a:r>
              <a:rPr lang="tr-TR" sz="2200" dirty="0" err="1"/>
              <a:t>will</a:t>
            </a:r>
            <a:r>
              <a:rPr lang="tr-TR" sz="2200" dirty="0"/>
              <a:t> </a:t>
            </a:r>
            <a:r>
              <a:rPr lang="en-US" sz="2200" dirty="0"/>
              <a:t>list</a:t>
            </a:r>
            <a:r>
              <a:rPr lang="tr-TR" sz="2200" dirty="0"/>
              <a:t>/</a:t>
            </a:r>
            <a:r>
              <a:rPr lang="tr-TR" sz="2200" dirty="0" err="1"/>
              <a:t>arrange</a:t>
            </a:r>
            <a:r>
              <a:rPr lang="tr-TR" sz="2200" dirty="0"/>
              <a:t> </a:t>
            </a:r>
            <a:r>
              <a:rPr lang="tr-TR" sz="2200" dirty="0" err="1"/>
              <a:t>the</a:t>
            </a:r>
            <a:r>
              <a:rPr lang="en-US" sz="2200" dirty="0"/>
              <a:t> </a:t>
            </a:r>
            <a:r>
              <a:rPr lang="en-US" sz="2200" u="sng" dirty="0"/>
              <a:t>features</a:t>
            </a:r>
            <a:r>
              <a:rPr lang="en-US" sz="2200" dirty="0"/>
              <a:t> and </a:t>
            </a:r>
            <a:r>
              <a:rPr lang="en-US" sz="2200" u="sng" dirty="0"/>
              <a:t>functions</a:t>
            </a:r>
            <a:r>
              <a:rPr lang="en-US" sz="2200" dirty="0"/>
              <a:t> they require.</a:t>
            </a:r>
          </a:p>
          <a:p>
            <a:pPr marL="1371600" lvl="2" indent="-457200" algn="just">
              <a:buAutoNum type="arabicPeriod"/>
            </a:pPr>
            <a:r>
              <a:rPr lang="en-US" sz="2200" dirty="0"/>
              <a:t>Discuss the proposed </a:t>
            </a:r>
            <a:r>
              <a:rPr lang="en-US" sz="2200" u="sng" dirty="0"/>
              <a:t>features</a:t>
            </a:r>
            <a:r>
              <a:rPr lang="en-US" sz="2200" dirty="0"/>
              <a:t>/</a:t>
            </a:r>
            <a:r>
              <a:rPr lang="en-US" sz="2200" u="sng" dirty="0"/>
              <a:t>functions</a:t>
            </a:r>
            <a:r>
              <a:rPr lang="en-US" sz="2200" dirty="0"/>
              <a:t> and decide on the </a:t>
            </a:r>
            <a:r>
              <a:rPr lang="en-US" sz="2200" u="sng" dirty="0"/>
              <a:t>final list of requirements</a:t>
            </a:r>
            <a:r>
              <a:rPr lang="en-US" sz="2200" dirty="0"/>
              <a:t>.</a:t>
            </a:r>
          </a:p>
          <a:p>
            <a:pPr marL="1371600" lvl="2" indent="-457200" algn="just">
              <a:buAutoNum type="arabicPeriod"/>
            </a:pPr>
            <a:r>
              <a:rPr lang="en-US" sz="2200" u="sng" dirty="0"/>
              <a:t>Priorit</a:t>
            </a:r>
            <a:r>
              <a:rPr lang="tr-TR" sz="2200" u="sng" dirty="0"/>
              <a:t>ize</a:t>
            </a:r>
            <a:r>
              <a:rPr lang="en-US" sz="2200" dirty="0"/>
              <a:t> the </a:t>
            </a:r>
            <a:r>
              <a:rPr lang="en-US" sz="2200" u="sng" dirty="0"/>
              <a:t>requirements</a:t>
            </a:r>
            <a:r>
              <a:rPr lang="en-US" sz="2200" dirty="0"/>
              <a:t> (essential, should do, can do, …)</a:t>
            </a:r>
          </a:p>
          <a:p>
            <a:pPr marL="1371600" lvl="2" indent="-457200" algn="just">
              <a:buAutoNum type="arabicPeriod"/>
            </a:pPr>
            <a:r>
              <a:rPr lang="tr-TR" sz="2200" dirty="0" err="1"/>
              <a:t>Take</a:t>
            </a:r>
            <a:r>
              <a:rPr lang="tr-TR" sz="2200" dirty="0"/>
              <a:t> n</a:t>
            </a:r>
            <a:r>
              <a:rPr lang="en-US" sz="2200" dirty="0" err="1"/>
              <a:t>ote</a:t>
            </a:r>
            <a:r>
              <a:rPr lang="en-US" sz="2200" dirty="0"/>
              <a:t> </a:t>
            </a:r>
            <a:r>
              <a:rPr lang="tr-TR" sz="2200" dirty="0" err="1"/>
              <a:t>the</a:t>
            </a:r>
            <a:r>
              <a:rPr lang="tr-TR" sz="2200" dirty="0"/>
              <a:t> </a:t>
            </a:r>
            <a:r>
              <a:rPr lang="en-US" sz="2200" dirty="0"/>
              <a:t>areas of </a:t>
            </a:r>
            <a:r>
              <a:rPr lang="en-US" sz="2200" u="sng" dirty="0"/>
              <a:t>uncertainty</a:t>
            </a:r>
            <a:r>
              <a:rPr lang="tr-TR" sz="2200" u="sng" dirty="0"/>
              <a:t>/</a:t>
            </a:r>
            <a:r>
              <a:rPr lang="tr-TR" sz="2200" u="sng" dirty="0" err="1"/>
              <a:t>doubts</a:t>
            </a:r>
            <a:r>
              <a:rPr lang="en-US" sz="2200" dirty="0"/>
              <a:t> and discuss </a:t>
            </a:r>
            <a:r>
              <a:rPr lang="en-US" sz="2200" u="sng" dirty="0"/>
              <a:t>constraints</a:t>
            </a:r>
            <a:r>
              <a:rPr lang="en-US" sz="2200" dirty="0"/>
              <a:t>.</a:t>
            </a:r>
          </a:p>
          <a:p>
            <a:pPr marL="457200" lvl="1" indent="0" algn="just">
              <a:buNone/>
            </a:pPr>
            <a:r>
              <a:rPr lang="en-US" sz="2200" dirty="0"/>
              <a:t>b) </a:t>
            </a:r>
            <a:r>
              <a:rPr lang="en-US" sz="2200" u="sng" dirty="0"/>
              <a:t>For larger</a:t>
            </a:r>
            <a:r>
              <a:rPr lang="tr-TR" sz="2200" u="sng" dirty="0"/>
              <a:t> &amp; </a:t>
            </a:r>
            <a:r>
              <a:rPr lang="en-US" sz="2200" u="sng" dirty="0"/>
              <a:t>complex projects</a:t>
            </a:r>
            <a:r>
              <a:rPr lang="en-US" sz="2200" dirty="0"/>
              <a:t>:</a:t>
            </a:r>
          </a:p>
          <a:p>
            <a:pPr marL="1371600" lvl="2" indent="-457200" algn="just">
              <a:buFont typeface="+mj-lt"/>
              <a:buAutoNum type="arabicPeriod"/>
            </a:pPr>
            <a:r>
              <a:rPr lang="en-US" sz="2200" dirty="0"/>
              <a:t>Make a list of </a:t>
            </a:r>
            <a:r>
              <a:rPr lang="en-US" sz="2200" u="sng" dirty="0"/>
              <a:t>stakeholders.</a:t>
            </a:r>
          </a:p>
          <a:p>
            <a:pPr marL="1371600" lvl="2" indent="-457200" algn="just">
              <a:buFont typeface="+mj-lt"/>
              <a:buAutoNum type="arabicPeriod"/>
            </a:pPr>
            <a:r>
              <a:rPr lang="en-US" sz="2200" u="sng" dirty="0"/>
              <a:t>Interview</a:t>
            </a:r>
            <a:r>
              <a:rPr lang="en-US" sz="2200" dirty="0"/>
              <a:t> stakeholders to find out their needs</a:t>
            </a:r>
            <a:r>
              <a:rPr lang="tr-TR" sz="2200" dirty="0"/>
              <a:t>.</a:t>
            </a:r>
            <a:endParaRPr lang="en-US" sz="2200" dirty="0"/>
          </a:p>
          <a:p>
            <a:pPr marL="1371600" lvl="2" indent="-457200" algn="just">
              <a:buFont typeface="+mj-lt"/>
              <a:buAutoNum type="arabicPeriod"/>
            </a:pPr>
            <a:r>
              <a:rPr lang="en-US" sz="2200" dirty="0"/>
              <a:t>Build a </a:t>
            </a:r>
            <a:r>
              <a:rPr lang="en-US" sz="2200" u="sng" dirty="0"/>
              <a:t>preliminary</a:t>
            </a:r>
            <a:r>
              <a:rPr lang="en-US" sz="2200" dirty="0"/>
              <a:t> list of </a:t>
            </a:r>
            <a:r>
              <a:rPr lang="en-US" sz="2200" u="sng" dirty="0"/>
              <a:t>functions / features</a:t>
            </a:r>
            <a:r>
              <a:rPr lang="en-US" sz="2200" dirty="0"/>
              <a:t> to consider.</a:t>
            </a:r>
          </a:p>
          <a:p>
            <a:pPr marL="1371600" lvl="2" indent="-457200" algn="just">
              <a:buFont typeface="+mj-lt"/>
              <a:buAutoNum type="arabicPeriod"/>
            </a:pPr>
            <a:r>
              <a:rPr lang="en-US" sz="2200" dirty="0"/>
              <a:t>Conduct </a:t>
            </a:r>
            <a:r>
              <a:rPr lang="en-US" sz="2200" u="sng" dirty="0"/>
              <a:t>meetings with stakeholders</a:t>
            </a:r>
            <a:r>
              <a:rPr lang="en-US" sz="2200" dirty="0"/>
              <a:t> to go </a:t>
            </a:r>
            <a:r>
              <a:rPr lang="en-US" sz="2200" u="sng" dirty="0"/>
              <a:t>over the preliminary list</a:t>
            </a:r>
            <a:r>
              <a:rPr lang="en-US" sz="2200" dirty="0"/>
              <a:t> of requirements.</a:t>
            </a:r>
          </a:p>
          <a:p>
            <a:pPr marL="1371600" lvl="2" indent="-457200" algn="just">
              <a:buFont typeface="+mj-lt"/>
              <a:buAutoNum type="arabicPeriod"/>
            </a:pPr>
            <a:r>
              <a:rPr lang="en-US" sz="2200" dirty="0"/>
              <a:t>Produce informal </a:t>
            </a:r>
            <a:r>
              <a:rPr lang="en-US" sz="2200" u="sng" dirty="0"/>
              <a:t>user scenarios</a:t>
            </a:r>
            <a:r>
              <a:rPr lang="en-US" sz="2200" dirty="0"/>
              <a:t> in </a:t>
            </a:r>
            <a:r>
              <a:rPr lang="en-US" sz="2200" u="sng" dirty="0"/>
              <a:t>these interactive meetings</a:t>
            </a:r>
            <a:r>
              <a:rPr lang="en-US" sz="2200" dirty="0"/>
              <a:t>.</a:t>
            </a:r>
          </a:p>
          <a:p>
            <a:pPr marL="1371600" lvl="2" indent="-457200" algn="just">
              <a:buFont typeface="+mj-lt"/>
              <a:buAutoNum type="arabicPeriod"/>
            </a:pPr>
            <a:r>
              <a:rPr lang="en-US" sz="2200" dirty="0"/>
              <a:t>Build a </a:t>
            </a:r>
            <a:r>
              <a:rPr lang="en-US" sz="2200" u="sng" dirty="0"/>
              <a:t>revised</a:t>
            </a:r>
            <a:r>
              <a:rPr lang="en-US" sz="2200" dirty="0"/>
              <a:t> list of </a:t>
            </a:r>
            <a:r>
              <a:rPr lang="en-US" sz="2200" u="sng" dirty="0"/>
              <a:t>requirements.</a:t>
            </a:r>
            <a:r>
              <a:rPr lang="en-US" sz="2200" dirty="0"/>
              <a:t> </a:t>
            </a:r>
            <a:endParaRPr lang="en-US" sz="2200" u="sng" dirty="0"/>
          </a:p>
          <a:p>
            <a:pPr marL="1371600" lvl="2" indent="-457200" algn="just">
              <a:buAutoNum type="arabicPeriod"/>
            </a:pPr>
            <a:endParaRPr lang="en-US" sz="2200" dirty="0"/>
          </a:p>
        </p:txBody>
      </p:sp>
      <p:sp>
        <p:nvSpPr>
          <p:cNvPr id="2" name="Slide Number Placeholder 1"/>
          <p:cNvSpPr>
            <a:spLocks noGrp="1"/>
          </p:cNvSpPr>
          <p:nvPr>
            <p:ph type="sldNum" sz="quarter" idx="12"/>
          </p:nvPr>
        </p:nvSpPr>
        <p:spPr/>
        <p:txBody>
          <a:bodyPr/>
          <a:lstStyle/>
          <a:p>
            <a:fld id="{55B5E613-5A4F-4052-A9C6-2472A81B33F5}" type="slidenum">
              <a:rPr lang="en-US" smtClean="0"/>
              <a:t>4</a:t>
            </a:fld>
            <a:endParaRPr lang="en-US" dirty="0"/>
          </a:p>
        </p:txBody>
      </p:sp>
    </p:spTree>
    <p:extLst>
      <p:ext uri="{BB962C8B-B14F-4D97-AF65-F5344CB8AC3E}">
        <p14:creationId xmlns:p14="http://schemas.microsoft.com/office/powerpoint/2010/main" val="2443622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168" y="365126"/>
            <a:ext cx="11832700" cy="724888"/>
          </a:xfrm>
        </p:spPr>
        <p:txBody>
          <a:bodyPr>
            <a:normAutofit/>
          </a:bodyPr>
          <a:lstStyle/>
          <a:p>
            <a:r>
              <a:rPr lang="en-US" sz="3600" b="1" dirty="0"/>
              <a:t>Final screen for daily view of heart rate comparison and stress.</a:t>
            </a:r>
            <a:endParaRPr lang="en-US" sz="36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688124" y="1187938"/>
            <a:ext cx="8393722" cy="5080000"/>
          </a:xfrm>
          <a:prstGeom prst="rect">
            <a:avLst/>
          </a:prstGeom>
          <a:noFill/>
          <a:ln>
            <a:noFill/>
          </a:ln>
        </p:spPr>
      </p:pic>
      <p:sp>
        <p:nvSpPr>
          <p:cNvPr id="3" name="Slide Number Placeholder 2"/>
          <p:cNvSpPr>
            <a:spLocks noGrp="1"/>
          </p:cNvSpPr>
          <p:nvPr>
            <p:ph type="sldNum" sz="quarter" idx="12"/>
          </p:nvPr>
        </p:nvSpPr>
        <p:spPr/>
        <p:txBody>
          <a:bodyPr/>
          <a:lstStyle/>
          <a:p>
            <a:fld id="{55B5E613-5A4F-4052-A9C6-2472A81B33F5}" type="slidenum">
              <a:rPr lang="en-US" smtClean="0"/>
              <a:t>40</a:t>
            </a:fld>
            <a:endParaRPr lang="en-US" dirty="0"/>
          </a:p>
        </p:txBody>
      </p:sp>
    </p:spTree>
    <p:extLst>
      <p:ext uri="{BB962C8B-B14F-4D97-AF65-F5344CB8AC3E}">
        <p14:creationId xmlns:p14="http://schemas.microsoft.com/office/powerpoint/2010/main" val="3929024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525454733"/>
              </p:ext>
            </p:extLst>
          </p:nvPr>
        </p:nvGraphicFramePr>
        <p:xfrm>
          <a:off x="0" y="651859"/>
          <a:ext cx="12192000" cy="6159476"/>
        </p:xfrm>
        <a:graphic>
          <a:graphicData uri="http://schemas.openxmlformats.org/drawingml/2006/table">
            <a:tbl>
              <a:tblPr firstRow="1" firstCol="1" bandRow="1">
                <a:tableStyleId>{5C22544A-7EE6-4342-B048-85BDC9FD1C3A}</a:tableStyleId>
              </a:tblPr>
              <a:tblGrid>
                <a:gridCol w="2092094">
                  <a:extLst>
                    <a:ext uri="{9D8B030D-6E8A-4147-A177-3AD203B41FA5}">
                      <a16:colId xmlns:a16="http://schemas.microsoft.com/office/drawing/2014/main" val="4072118615"/>
                    </a:ext>
                  </a:extLst>
                </a:gridCol>
                <a:gridCol w="4003906">
                  <a:extLst>
                    <a:ext uri="{9D8B030D-6E8A-4147-A177-3AD203B41FA5}">
                      <a16:colId xmlns:a16="http://schemas.microsoft.com/office/drawing/2014/main" val="61619683"/>
                    </a:ext>
                  </a:extLst>
                </a:gridCol>
                <a:gridCol w="6096000">
                  <a:extLst>
                    <a:ext uri="{9D8B030D-6E8A-4147-A177-3AD203B41FA5}">
                      <a16:colId xmlns:a16="http://schemas.microsoft.com/office/drawing/2014/main" val="785560144"/>
                    </a:ext>
                  </a:extLst>
                </a:gridCol>
              </a:tblGrid>
              <a:tr h="219343">
                <a:tc>
                  <a:txBody>
                    <a:bodyPr/>
                    <a:lstStyle/>
                    <a:p>
                      <a:pPr algn="just">
                        <a:spcAft>
                          <a:spcPts val="0"/>
                        </a:spcAft>
                      </a:pPr>
                      <a:r>
                        <a:rPr lang="en-US" sz="1500" dirty="0">
                          <a:effectLst/>
                        </a:rPr>
                        <a:t>Use Case </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4" marR="57004" marT="0" marB="0"/>
                </a:tc>
                <a:tc>
                  <a:txBody>
                    <a:bodyPr/>
                    <a:lstStyle/>
                    <a:p>
                      <a:pPr algn="just">
                        <a:spcAft>
                          <a:spcPts val="0"/>
                        </a:spcAft>
                      </a:pPr>
                      <a:r>
                        <a:rPr lang="en-US" sz="1500" dirty="0">
                          <a:effectLst/>
                        </a:rPr>
                        <a:t>Name</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4" marR="57004" marT="0" marB="0"/>
                </a:tc>
                <a:tc>
                  <a:txBody>
                    <a:bodyPr/>
                    <a:lstStyle/>
                    <a:p>
                      <a:pPr algn="just">
                        <a:spcAft>
                          <a:spcPts val="0"/>
                        </a:spcAft>
                      </a:pPr>
                      <a:r>
                        <a:rPr lang="en-US" sz="1500">
                          <a:effectLst/>
                        </a:rPr>
                        <a:t>Description</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832132042"/>
                  </a:ext>
                </a:extLst>
              </a:tr>
              <a:tr h="237439">
                <a:tc>
                  <a:txBody>
                    <a:bodyPr/>
                    <a:lstStyle/>
                    <a:p>
                      <a:pPr algn="just">
                        <a:lnSpc>
                          <a:spcPct val="115000"/>
                        </a:lnSpc>
                        <a:spcAft>
                          <a:spcPts val="0"/>
                        </a:spcAft>
                        <a:tabLst>
                          <a:tab pos="457200" algn="l"/>
                        </a:tabLst>
                      </a:pPr>
                      <a:r>
                        <a:rPr lang="en-US" sz="1500">
                          <a:effectLst/>
                        </a:rPr>
                        <a:t>UC1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CreateProfile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a user to create a new profile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197662060"/>
                  </a:ext>
                </a:extLst>
              </a:tr>
              <a:tr h="237439">
                <a:tc>
                  <a:txBody>
                    <a:bodyPr/>
                    <a:lstStyle/>
                    <a:p>
                      <a:pPr algn="just">
                        <a:lnSpc>
                          <a:spcPct val="115000"/>
                        </a:lnSpc>
                        <a:spcAft>
                          <a:spcPts val="0"/>
                        </a:spcAft>
                        <a:tabLst>
                          <a:tab pos="457200" algn="l"/>
                        </a:tabLst>
                      </a:pPr>
                      <a:r>
                        <a:rPr lang="en-US" sz="1500">
                          <a:effectLst/>
                        </a:rPr>
                        <a:t>UC2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Login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access the system.</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3842842293"/>
                  </a:ext>
                </a:extLst>
              </a:tr>
              <a:tr h="276424">
                <a:tc>
                  <a:txBody>
                    <a:bodyPr/>
                    <a:lstStyle/>
                    <a:p>
                      <a:pPr algn="just">
                        <a:lnSpc>
                          <a:spcPct val="115000"/>
                        </a:lnSpc>
                        <a:spcAft>
                          <a:spcPts val="0"/>
                        </a:spcAft>
                        <a:tabLst>
                          <a:tab pos="457200" algn="l"/>
                        </a:tabLst>
                      </a:pPr>
                      <a:r>
                        <a:rPr lang="en-US" sz="1500">
                          <a:effectLst/>
                        </a:rPr>
                        <a:t>UC 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UploadFile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upload a data file to system from a computer.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2444064745"/>
                  </a:ext>
                </a:extLst>
              </a:tr>
              <a:tr h="276424">
                <a:tc>
                  <a:txBody>
                    <a:bodyPr/>
                    <a:lstStyle/>
                    <a:p>
                      <a:pPr algn="just">
                        <a:lnSpc>
                          <a:spcPct val="115000"/>
                        </a:lnSpc>
                        <a:spcAft>
                          <a:spcPts val="0"/>
                        </a:spcAft>
                        <a:tabLst>
                          <a:tab pos="457200" algn="l"/>
                        </a:tabLst>
                      </a:pPr>
                      <a:r>
                        <a:rPr lang="en-US" sz="1500">
                          <a:effectLst/>
                        </a:rPr>
                        <a:t>UC 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err="1">
                          <a:effectLst/>
                        </a:rPr>
                        <a:t>ChangeProfile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modify their personal information.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460146010"/>
                  </a:ext>
                </a:extLst>
              </a:tr>
              <a:tr h="489684">
                <a:tc>
                  <a:txBody>
                    <a:bodyPr/>
                    <a:lstStyle/>
                    <a:p>
                      <a:pPr algn="just">
                        <a:lnSpc>
                          <a:spcPct val="115000"/>
                        </a:lnSpc>
                        <a:spcAft>
                          <a:spcPts val="0"/>
                        </a:spcAft>
                        <a:tabLst>
                          <a:tab pos="457200" algn="l"/>
                        </a:tabLst>
                      </a:pPr>
                      <a:r>
                        <a:rPr lang="en-US" sz="1500">
                          <a:effectLst/>
                        </a:rPr>
                        <a:t>UC 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err="1">
                          <a:effectLst/>
                        </a:rPr>
                        <a:t>ViewDailyHeartRate</a:t>
                      </a:r>
                      <a:endParaRPr lang="en-US" sz="1500" dirty="0">
                        <a:effectLst/>
                      </a:endParaRPr>
                    </a:p>
                    <a:p>
                      <a:pPr algn="just">
                        <a:lnSpc>
                          <a:spcPct val="115000"/>
                        </a:lnSpc>
                        <a:spcAft>
                          <a:spcPts val="0"/>
                        </a:spcAft>
                        <a:tabLst>
                          <a:tab pos="457200" algn="l"/>
                        </a:tabLs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view the heart rate readings for a day in the form of a line graph.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3593139285"/>
                  </a:ext>
                </a:extLst>
              </a:tr>
              <a:tr h="276424">
                <a:tc>
                  <a:txBody>
                    <a:bodyPr/>
                    <a:lstStyle/>
                    <a:p>
                      <a:pPr algn="just">
                        <a:lnSpc>
                          <a:spcPct val="115000"/>
                        </a:lnSpc>
                        <a:spcAft>
                          <a:spcPts val="0"/>
                        </a:spcAft>
                        <a:tabLst>
                          <a:tab pos="457200" algn="l"/>
                        </a:tabLst>
                      </a:pPr>
                      <a:r>
                        <a:rPr lang="en-US" sz="1500">
                          <a:effectLst/>
                        </a:rPr>
                        <a:t>UC6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ViewDailyCaloriesBurnt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view the calories burnt in a day in the form of a bar graph.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650046846"/>
                  </a:ext>
                </a:extLst>
              </a:tr>
              <a:tr h="276424">
                <a:tc>
                  <a:txBody>
                    <a:bodyPr/>
                    <a:lstStyle/>
                    <a:p>
                      <a:pPr algn="just">
                        <a:lnSpc>
                          <a:spcPct val="115000"/>
                        </a:lnSpc>
                        <a:spcAft>
                          <a:spcPts val="0"/>
                        </a:spcAft>
                        <a:tabLst>
                          <a:tab pos="457200" algn="l"/>
                        </a:tabLst>
                      </a:pPr>
                      <a:r>
                        <a:rPr lang="en-US" sz="1500">
                          <a:effectLst/>
                        </a:rPr>
                        <a:t>UC7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ViewDailyStressLevel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Allows the user to view the stress levels for a day in the form of a line graph.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625950909"/>
                  </a:ext>
                </a:extLst>
              </a:tr>
              <a:tr h="489684">
                <a:tc>
                  <a:txBody>
                    <a:bodyPr/>
                    <a:lstStyle/>
                    <a:p>
                      <a:pPr algn="just">
                        <a:lnSpc>
                          <a:spcPct val="115000"/>
                        </a:lnSpc>
                        <a:spcAft>
                          <a:spcPts val="0"/>
                        </a:spcAft>
                        <a:tabLst>
                          <a:tab pos="457200" algn="l"/>
                        </a:tabLst>
                      </a:pPr>
                      <a:r>
                        <a:rPr lang="en-US" sz="1500">
                          <a:effectLst/>
                        </a:rPr>
                        <a:t>UC8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ViewMonthlyHeartRate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Allows the user to view the heart rate readings for a month in the form of a line graph.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1049588746"/>
                  </a:ext>
                </a:extLst>
              </a:tr>
              <a:tr h="489684">
                <a:tc>
                  <a:txBody>
                    <a:bodyPr/>
                    <a:lstStyle/>
                    <a:p>
                      <a:pPr algn="just">
                        <a:lnSpc>
                          <a:spcPct val="115000"/>
                        </a:lnSpc>
                        <a:spcAft>
                          <a:spcPts val="0"/>
                        </a:spcAft>
                        <a:tabLst>
                          <a:tab pos="457200" algn="l"/>
                        </a:tabLst>
                      </a:pPr>
                      <a:r>
                        <a:rPr lang="en-US" sz="1500">
                          <a:effectLst/>
                        </a:rPr>
                        <a:t>UC9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ViewMonthlyCaloriesBurnt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Allows the user to view the calories burnt in a month in the form of a bar graph.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802697970"/>
                  </a:ext>
                </a:extLst>
              </a:tr>
              <a:tr h="489684">
                <a:tc>
                  <a:txBody>
                    <a:bodyPr/>
                    <a:lstStyle/>
                    <a:p>
                      <a:pPr algn="just">
                        <a:lnSpc>
                          <a:spcPct val="115000"/>
                        </a:lnSpc>
                        <a:spcAft>
                          <a:spcPts val="0"/>
                        </a:spcAft>
                        <a:tabLst>
                          <a:tab pos="457200" algn="l"/>
                        </a:tabLst>
                      </a:pPr>
                      <a:r>
                        <a:rPr lang="en-US" sz="1500">
                          <a:effectLst/>
                        </a:rPr>
                        <a:t>UC10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ViewMonthlyStressLevel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Allows the user to view the stress levels for a month in the form of a line graph.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3733913513"/>
                  </a:ext>
                </a:extLst>
              </a:tr>
              <a:tr h="489684">
                <a:tc>
                  <a:txBody>
                    <a:bodyPr/>
                    <a:lstStyle/>
                    <a:p>
                      <a:pPr algn="just">
                        <a:lnSpc>
                          <a:spcPct val="115000"/>
                        </a:lnSpc>
                        <a:spcAft>
                          <a:spcPts val="0"/>
                        </a:spcAft>
                        <a:tabLst>
                          <a:tab pos="457200" algn="l"/>
                        </a:tabLst>
                      </a:pPr>
                      <a:r>
                        <a:rPr lang="en-US" sz="1500">
                          <a:effectLst/>
                        </a:rPr>
                        <a:t>UC11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ViewHeartCondition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Allows the user to view whether their heart condition is normal, Tachycardia, Bradycardia or cardiac mortality in the form of text.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283417379"/>
                  </a:ext>
                </a:extLst>
              </a:tr>
              <a:tr h="489684">
                <a:tc>
                  <a:txBody>
                    <a:bodyPr/>
                    <a:lstStyle/>
                    <a:p>
                      <a:pPr algn="just">
                        <a:lnSpc>
                          <a:spcPct val="115000"/>
                        </a:lnSpc>
                        <a:spcAft>
                          <a:spcPts val="0"/>
                        </a:spcAft>
                        <a:tabLst>
                          <a:tab pos="457200" algn="l"/>
                        </a:tabLst>
                      </a:pPr>
                      <a:r>
                        <a:rPr lang="en-US" sz="1500">
                          <a:effectLst/>
                        </a:rPr>
                        <a:t>UC12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CalculateDailyAverageHeartRate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Allows the user to view the average values of heart rate for a day in the form of text.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1734286617"/>
                  </a:ext>
                </a:extLst>
              </a:tr>
              <a:tr h="237439">
                <a:tc>
                  <a:txBody>
                    <a:bodyPr/>
                    <a:lstStyle/>
                    <a:p>
                      <a:pPr algn="just">
                        <a:lnSpc>
                          <a:spcPct val="115000"/>
                        </a:lnSpc>
                        <a:spcAft>
                          <a:spcPts val="0"/>
                        </a:spcAft>
                        <a:tabLst>
                          <a:tab pos="457200" algn="l"/>
                        </a:tabLst>
                      </a:pPr>
                      <a:r>
                        <a:rPr lang="en-US" sz="1500">
                          <a:effectLst/>
                        </a:rPr>
                        <a:t>UC13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DeleteProfile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 the user to delete his profile.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3393873061"/>
                  </a:ext>
                </a:extLst>
              </a:tr>
              <a:tr h="489684">
                <a:tc>
                  <a:txBody>
                    <a:bodyPr/>
                    <a:lstStyle/>
                    <a:p>
                      <a:pPr algn="just">
                        <a:lnSpc>
                          <a:spcPct val="115000"/>
                        </a:lnSpc>
                        <a:spcAft>
                          <a:spcPts val="0"/>
                        </a:spcAft>
                        <a:tabLst>
                          <a:tab pos="457200" algn="l"/>
                        </a:tabLst>
                      </a:pPr>
                      <a:r>
                        <a:rPr lang="en-US" sz="1500">
                          <a:effectLst/>
                        </a:rPr>
                        <a:t>UC14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a:effectLst/>
                        </a:rPr>
                        <a:t>RetrievePassword</a:t>
                      </a:r>
                    </a:p>
                    <a:p>
                      <a:pPr algn="just">
                        <a:lnSpc>
                          <a:spcPct val="115000"/>
                        </a:lnSpc>
                        <a:spcAft>
                          <a:spcPts val="0"/>
                        </a:spcAft>
                        <a:tabLst>
                          <a:tab pos="457200" algn="l"/>
                        </a:tabLs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 the user to send a mail to the administrator to retrieve his password when he fails to enter correct password three times in a row.</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178635094"/>
                  </a:ext>
                </a:extLst>
              </a:tr>
              <a:tr h="489684">
                <a:tc>
                  <a:txBody>
                    <a:bodyPr/>
                    <a:lstStyle/>
                    <a:p>
                      <a:pPr algn="just">
                        <a:lnSpc>
                          <a:spcPct val="115000"/>
                        </a:lnSpc>
                        <a:spcAft>
                          <a:spcPts val="0"/>
                        </a:spcAft>
                        <a:tabLst>
                          <a:tab pos="457200" algn="l"/>
                        </a:tabLst>
                      </a:pPr>
                      <a:r>
                        <a:rPr lang="en-US" sz="1500">
                          <a:effectLst/>
                        </a:rPr>
                        <a:t>UC15</a:t>
                      </a:r>
                    </a:p>
                    <a:p>
                      <a:pPr algn="just">
                        <a:lnSpc>
                          <a:spcPct val="115000"/>
                        </a:lnSpc>
                        <a:spcAft>
                          <a:spcPts val="0"/>
                        </a:spcAft>
                        <a:tabLst>
                          <a:tab pos="457200" algn="l"/>
                        </a:tabLs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err="1">
                          <a:effectLst/>
                        </a:rPr>
                        <a:t>ViewYearlyGraph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tc>
                  <a:txBody>
                    <a:bodyPr/>
                    <a:lstStyle/>
                    <a:p>
                      <a:pPr algn="just">
                        <a:lnSpc>
                          <a:spcPct val="115000"/>
                        </a:lnSpc>
                        <a:spcAft>
                          <a:spcPts val="0"/>
                        </a:spcAft>
                        <a:tabLst>
                          <a:tab pos="457200" algn="l"/>
                        </a:tabLst>
                      </a:pPr>
                      <a:r>
                        <a:rPr lang="en-US" sz="1500" dirty="0">
                          <a:effectLst/>
                        </a:rPr>
                        <a:t>Allow the user to view the yearly heart rate.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004" marR="57004" marT="0" marB="0"/>
                </a:tc>
                <a:extLst>
                  <a:ext uri="{0D108BD9-81ED-4DB2-BD59-A6C34878D82A}">
                    <a16:rowId xmlns:a16="http://schemas.microsoft.com/office/drawing/2014/main" val="374974052"/>
                  </a:ext>
                </a:extLst>
              </a:tr>
            </a:tbl>
          </a:graphicData>
        </a:graphic>
      </p:graphicFrame>
      <p:sp>
        <p:nvSpPr>
          <p:cNvPr id="6" name="Dikdörtgen 5"/>
          <p:cNvSpPr/>
          <p:nvPr/>
        </p:nvSpPr>
        <p:spPr>
          <a:xfrm>
            <a:off x="92394" y="137797"/>
            <a:ext cx="3756349" cy="369332"/>
          </a:xfrm>
          <a:prstGeom prst="rect">
            <a:avLst/>
          </a:prstGeom>
        </p:spPr>
        <p:txBody>
          <a:bodyPr wrap="none">
            <a:spAutoFit/>
          </a:bodyPr>
          <a:lstStyle/>
          <a:p>
            <a:r>
              <a:rPr lang="tr-TR" b="1" dirty="0" err="1">
                <a:latin typeface="Calibri" panose="020F0502020204030204" pitchFamily="34" charset="0"/>
                <a:ea typeface="Calibri" panose="020F0502020204030204" pitchFamily="34" charset="0"/>
                <a:cs typeface="Times New Roman" panose="02020603050405020304" pitchFamily="18" charset="0"/>
              </a:rPr>
              <a:t>Use</a:t>
            </a: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b="1" dirty="0" err="1">
                <a:latin typeface="Calibri" panose="020F0502020204030204" pitchFamily="34" charset="0"/>
                <a:ea typeface="Calibri" panose="020F0502020204030204" pitchFamily="34" charset="0"/>
                <a:cs typeface="Times New Roman" panose="02020603050405020304" pitchFamily="18" charset="0"/>
              </a:rPr>
              <a:t>cases</a:t>
            </a:r>
            <a:r>
              <a:rPr lang="tr-TR" b="1" dirty="0">
                <a:latin typeface="Calibri" panose="020F0502020204030204" pitchFamily="34" charset="0"/>
                <a:ea typeface="Calibri" panose="020F0502020204030204" pitchFamily="34" charset="0"/>
                <a:cs typeface="Times New Roman" panose="02020603050405020304" pitchFamily="18" charset="0"/>
              </a:rPr>
              <a:t> of </a:t>
            </a:r>
            <a:r>
              <a:rPr lang="en-US" b="1" dirty="0">
                <a:latin typeface="Calibri" panose="020F0502020204030204" pitchFamily="34" charset="0"/>
                <a:ea typeface="Calibri" panose="020F0502020204030204" pitchFamily="34" charset="0"/>
                <a:cs typeface="Times New Roman" panose="02020603050405020304" pitchFamily="18" charset="0"/>
              </a:rPr>
              <a:t>Functional Requirement </a:t>
            </a:r>
            <a:endParaRPr lang="en-US" dirty="0"/>
          </a:p>
        </p:txBody>
      </p:sp>
      <p:sp>
        <p:nvSpPr>
          <p:cNvPr id="2" name="Slide Number Placeholder 1"/>
          <p:cNvSpPr>
            <a:spLocks noGrp="1"/>
          </p:cNvSpPr>
          <p:nvPr>
            <p:ph type="sldNum" sz="quarter" idx="12"/>
          </p:nvPr>
        </p:nvSpPr>
        <p:spPr/>
        <p:txBody>
          <a:bodyPr/>
          <a:lstStyle/>
          <a:p>
            <a:fld id="{55B5E613-5A4F-4052-A9C6-2472A81B33F5}" type="slidenum">
              <a:rPr lang="en-US" smtClean="0"/>
              <a:t>41</a:t>
            </a:fld>
            <a:endParaRPr lang="en-US" dirty="0"/>
          </a:p>
        </p:txBody>
      </p:sp>
    </p:spTree>
    <p:extLst>
      <p:ext uri="{BB962C8B-B14F-4D97-AF65-F5344CB8AC3E}">
        <p14:creationId xmlns:p14="http://schemas.microsoft.com/office/powerpoint/2010/main" val="1887230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Create</a:t>
            </a:r>
            <a:r>
              <a:rPr lang="tr-TR" dirty="0"/>
              <a:t> </a:t>
            </a:r>
            <a:r>
              <a:rPr lang="tr-TR" dirty="0" err="1"/>
              <a:t>two</a:t>
            </a:r>
            <a:r>
              <a:rPr lang="tr-TR" dirty="0"/>
              <a:t> </a:t>
            </a:r>
            <a:r>
              <a:rPr lang="en-US" b="1" dirty="0"/>
              <a:t>Functional Requirement</a:t>
            </a:r>
            <a:r>
              <a:rPr lang="tr-TR" b="1" dirty="0"/>
              <a:t>s?</a:t>
            </a:r>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3496287295"/>
              </p:ext>
            </p:extLst>
          </p:nvPr>
        </p:nvGraphicFramePr>
        <p:xfrm>
          <a:off x="1731910" y="2137637"/>
          <a:ext cx="7241275" cy="2094543"/>
        </p:xfrm>
        <a:graphic>
          <a:graphicData uri="http://schemas.openxmlformats.org/drawingml/2006/table">
            <a:tbl>
              <a:tblPr firstRow="1" firstCol="1" bandRow="1">
                <a:tableStyleId>{5C22544A-7EE6-4342-B048-85BDC9FD1C3A}</a:tableStyleId>
              </a:tblPr>
              <a:tblGrid>
                <a:gridCol w="1582181">
                  <a:extLst>
                    <a:ext uri="{9D8B030D-6E8A-4147-A177-3AD203B41FA5}">
                      <a16:colId xmlns:a16="http://schemas.microsoft.com/office/drawing/2014/main" val="1793698641"/>
                    </a:ext>
                  </a:extLst>
                </a:gridCol>
                <a:gridCol w="5659094">
                  <a:extLst>
                    <a:ext uri="{9D8B030D-6E8A-4147-A177-3AD203B41FA5}">
                      <a16:colId xmlns:a16="http://schemas.microsoft.com/office/drawing/2014/main" val="662898677"/>
                    </a:ext>
                  </a:extLst>
                </a:gridCol>
              </a:tblGrid>
              <a:tr h="661783">
                <a:tc>
                  <a:txBody>
                    <a:bodyPr/>
                    <a:lstStyle/>
                    <a:p>
                      <a:pPr algn="just">
                        <a:spcAft>
                          <a:spcPts val="0"/>
                        </a:spcAft>
                      </a:pPr>
                      <a:r>
                        <a:rPr lang="en-US" sz="1000">
                          <a:effectLst/>
                        </a:rPr>
                        <a:t>REQUIREMENTS</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000">
                          <a:effectLst/>
                        </a:rPr>
                        <a:t>DESCRIPTION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2506502"/>
                  </a:ext>
                </a:extLst>
              </a:tr>
              <a:tr h="716380">
                <a:tc>
                  <a:txBody>
                    <a:bodyPr/>
                    <a:lstStyle/>
                    <a:p>
                      <a:pPr algn="just">
                        <a:lnSpc>
                          <a:spcPct val="115000"/>
                        </a:lnSpc>
                        <a:spcAft>
                          <a:spcPts val="0"/>
                        </a:spcAft>
                        <a:tabLst>
                          <a:tab pos="457200" algn="l"/>
                        </a:tabLs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414288"/>
                  </a:ext>
                </a:extLst>
              </a:tr>
              <a:tr h="716380">
                <a:tc>
                  <a:txBody>
                    <a:bodyPr/>
                    <a:lstStyle/>
                    <a:p>
                      <a:pPr algn="just">
                        <a:lnSpc>
                          <a:spcPct val="115000"/>
                        </a:lnSpc>
                        <a:spcAft>
                          <a:spcPts val="0"/>
                        </a:spcAft>
                        <a:tabLst>
                          <a:tab pos="457200" algn="l"/>
                        </a:tabLs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624089"/>
                  </a:ext>
                </a:extLst>
              </a:tr>
            </a:tbl>
          </a:graphicData>
        </a:graphic>
      </p:graphicFrame>
      <p:sp>
        <p:nvSpPr>
          <p:cNvPr id="3" name="Slide Number Placeholder 2"/>
          <p:cNvSpPr>
            <a:spLocks noGrp="1"/>
          </p:cNvSpPr>
          <p:nvPr>
            <p:ph type="sldNum" sz="quarter" idx="12"/>
          </p:nvPr>
        </p:nvSpPr>
        <p:spPr/>
        <p:txBody>
          <a:bodyPr/>
          <a:lstStyle/>
          <a:p>
            <a:fld id="{55B5E613-5A4F-4052-A9C6-2472A81B33F5}" type="slidenum">
              <a:rPr lang="en-US" smtClean="0"/>
              <a:t>42</a:t>
            </a:fld>
            <a:endParaRPr lang="en-US" dirty="0"/>
          </a:p>
        </p:txBody>
      </p:sp>
    </p:spTree>
    <p:extLst>
      <p:ext uri="{BB962C8B-B14F-4D97-AF65-F5344CB8AC3E}">
        <p14:creationId xmlns:p14="http://schemas.microsoft.com/office/powerpoint/2010/main" val="2715033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224" y="122900"/>
            <a:ext cx="11220576" cy="1325563"/>
          </a:xfrm>
        </p:spPr>
        <p:txBody>
          <a:bodyPr>
            <a:noAutofit/>
          </a:bodyPr>
          <a:lstStyle/>
          <a:p>
            <a:pPr algn="just"/>
            <a:r>
              <a:rPr lang="en-US" sz="2800" b="1" dirty="0">
                <a:solidFill>
                  <a:srgbClr val="FF0000"/>
                </a:solidFill>
              </a:rPr>
              <a:t>Design the “</a:t>
            </a:r>
            <a:r>
              <a:rPr lang="en-US" sz="2800" b="1" dirty="0" err="1">
                <a:solidFill>
                  <a:srgbClr val="FF0000"/>
                </a:solidFill>
              </a:rPr>
              <a:t>ViewDailyHeartRate</a:t>
            </a:r>
            <a:r>
              <a:rPr lang="en-US" sz="2800" b="1" dirty="0">
                <a:solidFill>
                  <a:srgbClr val="FF0000"/>
                </a:solidFill>
              </a:rPr>
              <a:t>” use case in terms of Flow of Events for “Main Success Scenario” and for “Alternate Scenario: could not retrieve required data from DB search”?</a:t>
            </a:r>
            <a:endParaRPr lang="en-US" sz="2800" dirty="0">
              <a:solidFill>
                <a:srgbClr val="FF0000"/>
              </a:solidFill>
            </a:endParaRPr>
          </a:p>
        </p:txBody>
      </p:sp>
      <p:sp>
        <p:nvSpPr>
          <p:cNvPr id="4" name="Dikdörtgen 3"/>
          <p:cNvSpPr/>
          <p:nvPr/>
        </p:nvSpPr>
        <p:spPr>
          <a:xfrm>
            <a:off x="224058" y="1690688"/>
            <a:ext cx="11396694" cy="5189113"/>
          </a:xfrm>
          <a:prstGeom prst="rect">
            <a:avLst/>
          </a:prstGeom>
        </p:spPr>
        <p:txBody>
          <a:bodyPr wrap="square">
            <a:spAutoFit/>
          </a:bodyPr>
          <a:lstStyle/>
          <a:p>
            <a:pPr algn="just">
              <a:lnSpc>
                <a:spcPct val="115000"/>
              </a:lnSpc>
              <a:spcAft>
                <a:spcPts val="0"/>
              </a:spcAft>
              <a:tabLst>
                <a:tab pos="457200" algn="l"/>
              </a:tabLst>
            </a:pPr>
            <a:r>
              <a:rPr lang="en-US" b="1" u="sng" dirty="0">
                <a:latin typeface="Calibri" panose="020F0502020204030204" pitchFamily="34" charset="0"/>
                <a:ea typeface="Calibri" panose="020F0502020204030204" pitchFamily="34" charset="0"/>
                <a:cs typeface="Calibri" panose="020F0502020204030204" pitchFamily="34" charset="0"/>
              </a:rPr>
              <a:t>Initiating Actor</a:t>
            </a:r>
            <a:r>
              <a:rPr lang="en-US" b="1" dirty="0">
                <a:latin typeface="Calibri" panose="020F0502020204030204" pitchFamily="34" charset="0"/>
                <a:ea typeface="Calibri" panose="020F0502020204030204" pitchFamily="34" charset="0"/>
                <a:cs typeface="Calibri" panose="020F0502020204030204" pitchFamily="34" charset="0"/>
              </a:rPr>
              <a:t>: User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57200" algn="l"/>
              </a:tabLst>
            </a:pPr>
            <a:r>
              <a:rPr lang="en-US" b="1" u="sng" dirty="0">
                <a:latin typeface="Calibri" panose="020F0502020204030204" pitchFamily="34" charset="0"/>
                <a:ea typeface="Calibri" panose="020F0502020204030204" pitchFamily="34" charset="0"/>
                <a:cs typeface="Calibri" panose="020F0502020204030204" pitchFamily="34" charset="0"/>
              </a:rPr>
              <a:t>Actor’s Goal</a:t>
            </a:r>
            <a:r>
              <a:rPr lang="en-US" b="1" dirty="0">
                <a:latin typeface="Calibri" panose="020F0502020204030204" pitchFamily="34" charset="0"/>
                <a:ea typeface="Calibri" panose="020F0502020204030204" pitchFamily="34" charset="0"/>
                <a:cs typeface="Calibri" panose="020F0502020204030204" pitchFamily="34" charset="0"/>
              </a:rPr>
              <a:t>: To view the heart rate readings for a day in the form of a line graph.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57200" algn="l"/>
              </a:tabLst>
            </a:pPr>
            <a:r>
              <a:rPr lang="en-US" b="1" u="sng" dirty="0">
                <a:latin typeface="Calibri" panose="020F0502020204030204" pitchFamily="34" charset="0"/>
                <a:ea typeface="Calibri" panose="020F0502020204030204" pitchFamily="34" charset="0"/>
                <a:cs typeface="Calibri" panose="020F0502020204030204" pitchFamily="34" charset="0"/>
              </a:rPr>
              <a:t>Participating Actor</a:t>
            </a:r>
            <a:r>
              <a:rPr lang="en-US" b="1" dirty="0">
                <a:latin typeface="Calibri" panose="020F0502020204030204" pitchFamily="34" charset="0"/>
                <a:ea typeface="Calibri" panose="020F0502020204030204" pitchFamily="34" charset="0"/>
                <a:cs typeface="Calibri" panose="020F0502020204030204" pitchFamily="34" charset="0"/>
              </a:rPr>
              <a:t>: Database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57200" algn="l"/>
              </a:tabLst>
            </a:pPr>
            <a:r>
              <a:rPr lang="en-US" b="1" i="1" u="sng" dirty="0">
                <a:latin typeface="Calibri" panose="020F0502020204030204" pitchFamily="34" charset="0"/>
                <a:ea typeface="Calibri" panose="020F0502020204030204" pitchFamily="34" charset="0"/>
                <a:cs typeface="Calibri" panose="020F0502020204030204" pitchFamily="34" charset="0"/>
              </a:rPr>
              <a:t>Pre-conditions</a:t>
            </a:r>
            <a:r>
              <a:rPr lang="en-US" b="1" dirty="0">
                <a:latin typeface="Calibri" panose="020F0502020204030204" pitchFamily="34" charset="0"/>
                <a:ea typeface="Calibri" panose="020F0502020204030204" pitchFamily="34" charset="0"/>
                <a:cs typeface="Calibri" panose="020F0502020204030204" pitchFamily="34" charset="0"/>
              </a:rPr>
              <a:t>: System displays the user’s current month home screen.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57200" algn="l"/>
              </a:tabLst>
            </a:pPr>
            <a:r>
              <a:rPr lang="en-US" b="1" i="1" u="sng" dirty="0">
                <a:latin typeface="Calibri" panose="020F0502020204030204" pitchFamily="34" charset="0"/>
                <a:ea typeface="Calibri" panose="020F0502020204030204" pitchFamily="34" charset="0"/>
                <a:cs typeface="Calibri" panose="020F0502020204030204" pitchFamily="34" charset="0"/>
              </a:rPr>
              <a:t>Post-conditions</a:t>
            </a:r>
            <a:r>
              <a:rPr lang="en-US" b="1" dirty="0">
                <a:latin typeface="Calibri" panose="020F0502020204030204" pitchFamily="34" charset="0"/>
                <a:ea typeface="Calibri" panose="020F0502020204030204" pitchFamily="34" charset="0"/>
                <a:cs typeface="Calibri" panose="020F0502020204030204" pitchFamily="34" charset="0"/>
              </a:rPr>
              <a:t>: System displays the heart rate data for a day in form of a line graph.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Flow of Events for Main Success Scenario: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 1. User clicks on a day and then clicks on “View Daily Heart Graph”.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&lt;- 2. System sends request to database for the data.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-&gt;3. Database searches for user’s data for the day and sends data to system.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&lt;-4. System converts data to line graph and displays on the screen.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Flow of Events for Extension (Alternate Scenario):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 1. User clicks on a day and then clicks on “View Daily Heart Graph”.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&lt;- 2. System sends request to database for the data.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-&gt;3. Database searches for user’s data for the day but does not find data.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&lt;-4. System displays message “No data uploaded”.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5B5E613-5A4F-4052-A9C6-2472A81B33F5}" type="slidenum">
              <a:rPr lang="en-US" smtClean="0"/>
              <a:t>43</a:t>
            </a:fld>
            <a:endParaRPr lang="en-US" dirty="0"/>
          </a:p>
        </p:txBody>
      </p:sp>
    </p:spTree>
    <p:extLst>
      <p:ext uri="{BB962C8B-B14F-4D97-AF65-F5344CB8AC3E}">
        <p14:creationId xmlns:p14="http://schemas.microsoft.com/office/powerpoint/2010/main" val="203024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859" y="92622"/>
            <a:ext cx="11981566" cy="1325563"/>
          </a:xfrm>
        </p:spPr>
        <p:txBody>
          <a:bodyPr>
            <a:noAutofit/>
          </a:bodyPr>
          <a:lstStyle/>
          <a:p>
            <a:pPr algn="just"/>
            <a:r>
              <a:rPr lang="en-US" sz="2400" b="1" dirty="0">
                <a:solidFill>
                  <a:srgbClr val="FF0000"/>
                </a:solidFill>
              </a:rPr>
              <a:t>Draw a System Sequence Diagram for the use case of </a:t>
            </a:r>
            <a:r>
              <a:rPr lang="en-US" sz="2400" b="1" i="1" u="sng" dirty="0" err="1">
                <a:solidFill>
                  <a:srgbClr val="FF0000"/>
                </a:solidFill>
              </a:rPr>
              <a:t>ViewDailyHeartRate</a:t>
            </a:r>
            <a:r>
              <a:rPr lang="en-US" sz="2400" b="1" dirty="0">
                <a:solidFill>
                  <a:srgbClr val="FF0000"/>
                </a:solidFill>
              </a:rPr>
              <a:t>? User will select the day and then retrieve </a:t>
            </a:r>
            <a:r>
              <a:rPr lang="en-US" sz="2400" b="1" i="1" dirty="0" err="1">
                <a:solidFill>
                  <a:srgbClr val="FF0000"/>
                </a:solidFill>
              </a:rPr>
              <a:t>DailyHeartRate</a:t>
            </a:r>
            <a:r>
              <a:rPr lang="en-US" sz="2400" b="1" i="1" u="sng" dirty="0">
                <a:solidFill>
                  <a:srgbClr val="FF0000"/>
                </a:solidFill>
              </a:rPr>
              <a:t> </a:t>
            </a:r>
            <a:r>
              <a:rPr lang="en-US" sz="2400" b="1" dirty="0">
                <a:solidFill>
                  <a:srgbClr val="FF0000"/>
                </a:solidFill>
              </a:rPr>
              <a:t>data from DB by the system. There two possible cases: Success Case and Alternate/Fail Case when showing the daily heart rate to the  user</a:t>
            </a:r>
            <a:endParaRPr lang="en-US" sz="2400" dirty="0">
              <a:solidFill>
                <a:srgbClr val="FF0000"/>
              </a:solidFill>
            </a:endParaRPr>
          </a:p>
        </p:txBody>
      </p:sp>
      <p:pic>
        <p:nvPicPr>
          <p:cNvPr id="4" name="Resim 3"/>
          <p:cNvPicPr/>
          <p:nvPr/>
        </p:nvPicPr>
        <p:blipFill>
          <a:blip r:embed="rId2"/>
          <a:stretch>
            <a:fillRect/>
          </a:stretch>
        </p:blipFill>
        <p:spPr>
          <a:xfrm>
            <a:off x="247845" y="1949913"/>
            <a:ext cx="5898619" cy="3677164"/>
          </a:xfrm>
          <a:prstGeom prst="rect">
            <a:avLst/>
          </a:prstGeom>
        </p:spPr>
      </p:pic>
      <p:pic>
        <p:nvPicPr>
          <p:cNvPr id="5" name="Resim 4"/>
          <p:cNvPicPr/>
          <p:nvPr/>
        </p:nvPicPr>
        <p:blipFill>
          <a:blip r:embed="rId3"/>
          <a:stretch>
            <a:fillRect/>
          </a:stretch>
        </p:blipFill>
        <p:spPr>
          <a:xfrm>
            <a:off x="6768123" y="1906954"/>
            <a:ext cx="5423877" cy="3782645"/>
          </a:xfrm>
          <a:prstGeom prst="rect">
            <a:avLst/>
          </a:prstGeom>
        </p:spPr>
      </p:pic>
      <p:sp>
        <p:nvSpPr>
          <p:cNvPr id="3" name="Slide Number Placeholder 2"/>
          <p:cNvSpPr>
            <a:spLocks noGrp="1"/>
          </p:cNvSpPr>
          <p:nvPr>
            <p:ph type="sldNum" sz="quarter" idx="12"/>
          </p:nvPr>
        </p:nvSpPr>
        <p:spPr/>
        <p:txBody>
          <a:bodyPr/>
          <a:lstStyle/>
          <a:p>
            <a:fld id="{55B5E613-5A4F-4052-A9C6-2472A81B33F5}" type="slidenum">
              <a:rPr lang="en-US" smtClean="0"/>
              <a:t>44</a:t>
            </a:fld>
            <a:endParaRPr lang="en-US" dirty="0"/>
          </a:p>
        </p:txBody>
      </p:sp>
    </p:spTree>
    <p:extLst>
      <p:ext uri="{BB962C8B-B14F-4D97-AF65-F5344CB8AC3E}">
        <p14:creationId xmlns:p14="http://schemas.microsoft.com/office/powerpoint/2010/main" val="1957117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893" y="268235"/>
            <a:ext cx="11202409" cy="1325563"/>
          </a:xfrm>
        </p:spPr>
        <p:txBody>
          <a:bodyPr/>
          <a:lstStyle/>
          <a:p>
            <a:pPr algn="just"/>
            <a:r>
              <a:rPr lang="en-US" b="1" dirty="0"/>
              <a:t>Create a test plan for the use case of</a:t>
            </a:r>
            <a:r>
              <a:rPr lang="tr-TR" b="1" dirty="0"/>
              <a:t> </a:t>
            </a:r>
            <a:r>
              <a:rPr lang="en-US" b="1" i="1" u="sng" dirty="0" err="1"/>
              <a:t>ViewDailyHeartRate</a:t>
            </a:r>
            <a:r>
              <a:rPr lang="en-US" b="1" dirty="0"/>
              <a:t>?</a:t>
            </a:r>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519230213"/>
              </p:ext>
            </p:extLst>
          </p:nvPr>
        </p:nvGraphicFramePr>
        <p:xfrm>
          <a:off x="738787" y="1816689"/>
          <a:ext cx="10845632" cy="4593009"/>
        </p:xfrm>
        <a:graphic>
          <a:graphicData uri="http://schemas.openxmlformats.org/drawingml/2006/table">
            <a:tbl>
              <a:tblPr firstRow="1" firstCol="1" bandRow="1">
                <a:tableStyleId>{5C22544A-7EE6-4342-B048-85BDC9FD1C3A}</a:tableStyleId>
              </a:tblPr>
              <a:tblGrid>
                <a:gridCol w="2710809">
                  <a:extLst>
                    <a:ext uri="{9D8B030D-6E8A-4147-A177-3AD203B41FA5}">
                      <a16:colId xmlns:a16="http://schemas.microsoft.com/office/drawing/2014/main" val="2337420201"/>
                    </a:ext>
                  </a:extLst>
                </a:gridCol>
                <a:gridCol w="2710809">
                  <a:extLst>
                    <a:ext uri="{9D8B030D-6E8A-4147-A177-3AD203B41FA5}">
                      <a16:colId xmlns:a16="http://schemas.microsoft.com/office/drawing/2014/main" val="2206954565"/>
                    </a:ext>
                  </a:extLst>
                </a:gridCol>
                <a:gridCol w="2712007">
                  <a:extLst>
                    <a:ext uri="{9D8B030D-6E8A-4147-A177-3AD203B41FA5}">
                      <a16:colId xmlns:a16="http://schemas.microsoft.com/office/drawing/2014/main" val="320872063"/>
                    </a:ext>
                  </a:extLst>
                </a:gridCol>
                <a:gridCol w="2712007">
                  <a:extLst>
                    <a:ext uri="{9D8B030D-6E8A-4147-A177-3AD203B41FA5}">
                      <a16:colId xmlns:a16="http://schemas.microsoft.com/office/drawing/2014/main" val="2580815982"/>
                    </a:ext>
                  </a:extLst>
                </a:gridCol>
              </a:tblGrid>
              <a:tr h="640685">
                <a:tc>
                  <a:txBody>
                    <a:bodyPr/>
                    <a:lstStyle/>
                    <a:p>
                      <a:pPr algn="just">
                        <a:lnSpc>
                          <a:spcPct val="115000"/>
                        </a:lnSpc>
                        <a:spcAft>
                          <a:spcPts val="0"/>
                        </a:spcAft>
                        <a:tabLst>
                          <a:tab pos="457200" algn="l"/>
                        </a:tabLst>
                      </a:pPr>
                      <a:r>
                        <a:rPr lang="en-US" sz="2000" dirty="0">
                          <a:effectLst/>
                        </a:rPr>
                        <a:t>Input </a:t>
                      </a:r>
                      <a:endParaRPr lang="en-US" sz="2800" dirty="0">
                        <a:effectLst/>
                      </a:endParaRPr>
                    </a:p>
                    <a:p>
                      <a:pPr algn="just">
                        <a:lnSpc>
                          <a:spcPct val="115000"/>
                        </a:lnSpc>
                        <a:spcAft>
                          <a:spcPts val="0"/>
                        </a:spcAft>
                        <a:tabLst>
                          <a:tab pos="457200" algn="l"/>
                        </a:tabLst>
                      </a:pPr>
                      <a:r>
                        <a:rPr lang="en-US" sz="20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Requirement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Expected Output</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Pass/Fail</a:t>
                      </a:r>
                      <a:endParaRPr lang="en-US" sz="2800">
                        <a:effectLst/>
                      </a:endParaRPr>
                    </a:p>
                    <a:p>
                      <a:pPr algn="just">
                        <a:lnSpc>
                          <a:spcPct val="115000"/>
                        </a:lnSpc>
                        <a:spcAft>
                          <a:spcPts val="0"/>
                        </a:spcAft>
                        <a:tabLst>
                          <a:tab pos="457200" algn="l"/>
                        </a:tabLst>
                      </a:pPr>
                      <a:r>
                        <a:rPr lang="en-US" sz="2000">
                          <a:effectLst/>
                        </a:rPr>
                        <a:t>Comments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1567026"/>
                  </a:ext>
                </a:extLst>
              </a:tr>
              <a:tr h="1960797">
                <a:tc>
                  <a:txBody>
                    <a:bodyPr/>
                    <a:lstStyle/>
                    <a:p>
                      <a:pPr algn="just">
                        <a:lnSpc>
                          <a:spcPct val="115000"/>
                        </a:lnSpc>
                        <a:spcAft>
                          <a:spcPts val="0"/>
                        </a:spcAft>
                        <a:tabLst>
                          <a:tab pos="457200" algn="l"/>
                        </a:tabLst>
                      </a:pPr>
                      <a:r>
                        <a:rPr lang="en-US" sz="2000">
                          <a:effectLst/>
                        </a:rPr>
                        <a:t>the user clicks on the day to see the uploaded data</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the user is taken to the day screen and graphs are displayed with proper markings on x-axis and y-axis</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Pass if the user is able to see his daily heart rate graph, daily minimum maximum heart rate and stress level.</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This test is to determine that the user is able to see his heart graphs properly.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538265"/>
                  </a:ext>
                </a:extLst>
              </a:tr>
              <a:tr h="1788849">
                <a:tc>
                  <a:txBody>
                    <a:bodyPr/>
                    <a:lstStyle/>
                    <a:p>
                      <a:pPr algn="just">
                        <a:lnSpc>
                          <a:spcPct val="115000"/>
                        </a:lnSpc>
                        <a:spcAft>
                          <a:spcPts val="0"/>
                        </a:spcAft>
                        <a:tabLst>
                          <a:tab pos="457200" algn="l"/>
                        </a:tabLst>
                      </a:pPr>
                      <a:r>
                        <a:rPr lang="en-US" sz="2000">
                          <a:effectLst/>
                        </a:rPr>
                        <a:t>the user clicks on the day where no data is uploaded</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Display message "no data uploaded"</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a:effectLst/>
                        </a:rPr>
                        <a:t>Pass if the user is unable to see any graph</a:t>
                      </a:r>
                      <a:endParaRPr lang="en-US" sz="2800">
                        <a:effectLst/>
                      </a:endParaRPr>
                    </a:p>
                    <a:p>
                      <a:pPr algn="just">
                        <a:lnSpc>
                          <a:spcPct val="115000"/>
                        </a:lnSpc>
                        <a:spcAft>
                          <a:spcPts val="0"/>
                        </a:spcAft>
                        <a:tabLst>
                          <a:tab pos="457200" algn="l"/>
                        </a:tabLst>
                      </a:pPr>
                      <a:r>
                        <a:rPr lang="en-US" sz="20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457200" algn="l"/>
                        </a:tabLst>
                      </a:pPr>
                      <a:r>
                        <a:rPr lang="en-US" sz="2000" dirty="0">
                          <a:effectLst/>
                        </a:rPr>
                        <a:t>This test is to determine that the system does not display graph for day when no data is uploaded.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671542"/>
                  </a:ext>
                </a:extLst>
              </a:tr>
            </a:tbl>
          </a:graphicData>
        </a:graphic>
      </p:graphicFrame>
      <p:sp>
        <p:nvSpPr>
          <p:cNvPr id="3" name="Slide Number Placeholder 2"/>
          <p:cNvSpPr>
            <a:spLocks noGrp="1"/>
          </p:cNvSpPr>
          <p:nvPr>
            <p:ph type="sldNum" sz="quarter" idx="12"/>
          </p:nvPr>
        </p:nvSpPr>
        <p:spPr/>
        <p:txBody>
          <a:bodyPr/>
          <a:lstStyle/>
          <a:p>
            <a:fld id="{55B5E613-5A4F-4052-A9C6-2472A81B33F5}" type="slidenum">
              <a:rPr lang="en-US" smtClean="0"/>
              <a:t>45</a:t>
            </a:fld>
            <a:endParaRPr lang="en-US" dirty="0"/>
          </a:p>
        </p:txBody>
      </p:sp>
    </p:spTree>
    <p:extLst>
      <p:ext uri="{BB962C8B-B14F-4D97-AF65-F5344CB8AC3E}">
        <p14:creationId xmlns:p14="http://schemas.microsoft.com/office/powerpoint/2010/main" val="342232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lstStyle/>
          <a:p>
            <a:pPr marL="1428750" lvl="2" indent="-514350" algn="just">
              <a:buFont typeface="+mj-lt"/>
              <a:buAutoNum type="arabicPeriod" startAt="7"/>
            </a:pPr>
            <a:r>
              <a:rPr lang="en-US" u="sng" dirty="0"/>
              <a:t>Prioritize</a:t>
            </a:r>
            <a:r>
              <a:rPr lang="en-US" dirty="0"/>
              <a:t> the </a:t>
            </a:r>
            <a:r>
              <a:rPr lang="en-US" u="sng" dirty="0"/>
              <a:t>requirements</a:t>
            </a:r>
            <a:r>
              <a:rPr lang="en-US" dirty="0"/>
              <a:t>.</a:t>
            </a:r>
          </a:p>
          <a:p>
            <a:pPr marL="1428750" lvl="2" indent="-514350" algn="just">
              <a:buFont typeface="+mj-lt"/>
              <a:buAutoNum type="arabicPeriod" startAt="7"/>
            </a:pPr>
            <a:r>
              <a:rPr lang="en-US" dirty="0"/>
              <a:t>If prototyping (incremental) development is to be employed, decide </a:t>
            </a:r>
            <a:r>
              <a:rPr lang="en-US" u="sng" dirty="0"/>
              <a:t>which requirements</a:t>
            </a:r>
            <a:r>
              <a:rPr lang="en-US" dirty="0"/>
              <a:t> must be included </a:t>
            </a:r>
            <a:r>
              <a:rPr lang="en-US" u="sng" dirty="0"/>
              <a:t>in each prototype</a:t>
            </a:r>
            <a:r>
              <a:rPr lang="en-US" dirty="0"/>
              <a:t>.</a:t>
            </a:r>
            <a:endParaRPr lang="tr-TR" dirty="0"/>
          </a:p>
          <a:p>
            <a:pPr marL="1428750" lvl="2" indent="-514350" algn="just">
              <a:buFont typeface="+mj-lt"/>
              <a:buAutoNum type="arabicPeriod" startAt="7"/>
            </a:pPr>
            <a:r>
              <a:rPr lang="tr-TR" dirty="0" err="1"/>
              <a:t>Take</a:t>
            </a:r>
            <a:r>
              <a:rPr lang="tr-TR" dirty="0"/>
              <a:t> n</a:t>
            </a:r>
            <a:r>
              <a:rPr lang="en-US" dirty="0" err="1"/>
              <a:t>ote</a:t>
            </a:r>
            <a:r>
              <a:rPr lang="en-US" dirty="0"/>
              <a:t> </a:t>
            </a:r>
            <a:r>
              <a:rPr lang="tr-TR" dirty="0" err="1"/>
              <a:t>the</a:t>
            </a:r>
            <a:r>
              <a:rPr lang="tr-TR" dirty="0"/>
              <a:t> </a:t>
            </a:r>
            <a:r>
              <a:rPr lang="en-US" dirty="0"/>
              <a:t>areas of </a:t>
            </a:r>
            <a:r>
              <a:rPr lang="en-US" u="sng" dirty="0"/>
              <a:t>uncertainty</a:t>
            </a:r>
            <a:r>
              <a:rPr lang="tr-TR" u="sng" dirty="0"/>
              <a:t>/</a:t>
            </a:r>
            <a:r>
              <a:rPr lang="tr-TR" u="sng" dirty="0" err="1"/>
              <a:t>doubts</a:t>
            </a:r>
            <a:r>
              <a:rPr lang="en-US" dirty="0"/>
              <a:t> and discuss </a:t>
            </a:r>
            <a:r>
              <a:rPr lang="en-US" u="sng" dirty="0"/>
              <a:t>constraints</a:t>
            </a:r>
            <a:r>
              <a:rPr lang="en-US" dirty="0"/>
              <a:t>.</a:t>
            </a:r>
          </a:p>
          <a:p>
            <a:pPr marL="1428750" lvl="2" indent="-514350" algn="just">
              <a:buFont typeface="+mj-lt"/>
              <a:buAutoNum type="arabicPeriod" startAt="7"/>
            </a:pPr>
            <a:r>
              <a:rPr lang="en-US" dirty="0"/>
              <a:t>Discuss how the system will be </a:t>
            </a:r>
            <a:r>
              <a:rPr lang="en-US" u="sng" dirty="0"/>
              <a:t>tested / validated.</a:t>
            </a:r>
            <a:endParaRPr lang="en-US" dirty="0"/>
          </a:p>
          <a:p>
            <a:pPr marL="0" indent="0" algn="just">
              <a:buNone/>
            </a:pPr>
            <a:endParaRPr lang="tr-TR" dirty="0"/>
          </a:p>
          <a:p>
            <a:pPr marL="0" indent="0" algn="just">
              <a:buNone/>
            </a:pPr>
            <a:r>
              <a:rPr lang="en-US" dirty="0"/>
              <a:t>(For process assessment and improvement: Use  CMMI</a:t>
            </a:r>
            <a:r>
              <a:rPr lang="tr-TR" dirty="0"/>
              <a:t> </a:t>
            </a:r>
            <a:r>
              <a:rPr lang="tr-TR" dirty="0" err="1"/>
              <a:t>approach</a:t>
            </a:r>
            <a:r>
              <a:rPr lang="tr-TR" dirty="0"/>
              <a:t>…</a:t>
            </a:r>
            <a:r>
              <a:rPr lang="en-US" dirty="0"/>
              <a:t>)</a:t>
            </a:r>
            <a:endParaRPr lang="tr-TR" dirty="0"/>
          </a:p>
          <a:p>
            <a:pPr algn="just"/>
            <a:r>
              <a:rPr lang="en-US" b="1" dirty="0"/>
              <a:t>Capability Maturity Model Integration</a:t>
            </a:r>
            <a:r>
              <a:rPr lang="en-US" dirty="0"/>
              <a:t> (</a:t>
            </a:r>
            <a:r>
              <a:rPr lang="en-US" b="1" dirty="0"/>
              <a:t>CMMI</a:t>
            </a:r>
            <a:r>
              <a:rPr lang="en-US" dirty="0"/>
              <a:t>) is a process level improvement training and appraisal program. </a:t>
            </a:r>
            <a:endParaRPr lang="tr-TR" dirty="0"/>
          </a:p>
          <a:p>
            <a:pPr algn="just"/>
            <a:r>
              <a:rPr lang="en-US" dirty="0"/>
              <a:t>CMMI was developed by a group of experts from industry, government, and the </a:t>
            </a:r>
            <a:r>
              <a:rPr lang="en-US" dirty="0">
                <a:hlinkClick r:id="rId2" tooltip="Software Engineering Institute"/>
              </a:rPr>
              <a:t>Software Engineering Institute</a:t>
            </a:r>
            <a:r>
              <a:rPr lang="en-US" dirty="0"/>
              <a:t> (SEI) at CMU</a:t>
            </a:r>
            <a:r>
              <a:rPr lang="tr-TR" dirty="0"/>
              <a:t>.</a:t>
            </a:r>
            <a:endParaRPr lang="en-US" dirty="0"/>
          </a:p>
        </p:txBody>
      </p:sp>
      <p:sp>
        <p:nvSpPr>
          <p:cNvPr id="2" name="Slide Number Placeholder 1"/>
          <p:cNvSpPr>
            <a:spLocks noGrp="1"/>
          </p:cNvSpPr>
          <p:nvPr>
            <p:ph type="sldNum" sz="quarter" idx="12"/>
          </p:nvPr>
        </p:nvSpPr>
        <p:spPr/>
        <p:txBody>
          <a:bodyPr/>
          <a:lstStyle/>
          <a:p>
            <a:fld id="{55B5E613-5A4F-4052-A9C6-2472A81B33F5}" type="slidenum">
              <a:rPr lang="en-US" smtClean="0"/>
              <a:t>5</a:t>
            </a:fld>
            <a:endParaRPr lang="en-US" dirty="0"/>
          </a:p>
        </p:txBody>
      </p:sp>
    </p:spTree>
    <p:extLst>
      <p:ext uri="{BB962C8B-B14F-4D97-AF65-F5344CB8AC3E}">
        <p14:creationId xmlns:p14="http://schemas.microsoft.com/office/powerpoint/2010/main" val="330051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Requirements Analysis </a:t>
            </a:r>
            <a:r>
              <a:rPr lang="en-US" b="1" dirty="0" smtClean="0">
                <a:effectLst>
                  <a:outerShdw blurRad="38100" dist="38100" dir="2700000" algn="tl">
                    <a:srgbClr val="000000">
                      <a:alpha val="43137"/>
                    </a:srgbClr>
                  </a:outerShdw>
                </a:effectLst>
              </a:rPr>
              <a:t>and </a:t>
            </a:r>
            <a:r>
              <a:rPr lang="en-US" b="1" dirty="0">
                <a:effectLst>
                  <a:outerShdw blurRad="38100" dist="38100" dir="2700000" algn="tl">
                    <a:srgbClr val="000000">
                      <a:alpha val="43137"/>
                    </a:srgbClr>
                  </a:outerShdw>
                </a:effectLst>
              </a:rPr>
              <a:t>Specification</a:t>
            </a:r>
            <a:endParaRPr lang="en-US" dirty="0"/>
          </a:p>
        </p:txBody>
      </p:sp>
      <p:pic>
        <p:nvPicPr>
          <p:cNvPr id="4" name="Resim 3"/>
          <p:cNvPicPr>
            <a:picLocks noChangeAspect="1"/>
          </p:cNvPicPr>
          <p:nvPr/>
        </p:nvPicPr>
        <p:blipFill>
          <a:blip r:embed="rId2"/>
          <a:stretch>
            <a:fillRect/>
          </a:stretch>
        </p:blipFill>
        <p:spPr>
          <a:xfrm>
            <a:off x="1350131" y="1958858"/>
            <a:ext cx="8895838" cy="3829662"/>
          </a:xfrm>
          <a:prstGeom prst="rect">
            <a:avLst/>
          </a:prstGeom>
        </p:spPr>
      </p:pic>
      <p:sp>
        <p:nvSpPr>
          <p:cNvPr id="5" name="Oval 4"/>
          <p:cNvSpPr/>
          <p:nvPr/>
        </p:nvSpPr>
        <p:spPr>
          <a:xfrm>
            <a:off x="3379041" y="4741559"/>
            <a:ext cx="4705224" cy="122929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5B5E613-5A4F-4052-A9C6-2472A81B33F5}" type="slidenum">
              <a:rPr lang="en-US" smtClean="0"/>
              <a:t>6</a:t>
            </a:fld>
            <a:endParaRPr lang="en-US" dirty="0"/>
          </a:p>
        </p:txBody>
      </p:sp>
    </p:spTree>
    <p:extLst>
      <p:ext uri="{BB962C8B-B14F-4D97-AF65-F5344CB8AC3E}">
        <p14:creationId xmlns:p14="http://schemas.microsoft.com/office/powerpoint/2010/main" val="41896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Requirements Analysis And Specification</a:t>
            </a:r>
            <a:endParaRPr lang="en-US" dirty="0"/>
          </a:p>
        </p:txBody>
      </p:sp>
      <p:pic>
        <p:nvPicPr>
          <p:cNvPr id="3" name="Resim 2"/>
          <p:cNvPicPr>
            <a:picLocks noChangeAspect="1"/>
          </p:cNvPicPr>
          <p:nvPr/>
        </p:nvPicPr>
        <p:blipFill>
          <a:blip r:embed="rId2"/>
          <a:stretch>
            <a:fillRect/>
          </a:stretch>
        </p:blipFill>
        <p:spPr>
          <a:xfrm>
            <a:off x="1648119" y="1820609"/>
            <a:ext cx="8895761" cy="4100042"/>
          </a:xfrm>
          <a:prstGeom prst="rect">
            <a:avLst/>
          </a:prstGeom>
        </p:spPr>
      </p:pic>
      <p:sp>
        <p:nvSpPr>
          <p:cNvPr id="4" name="Slide Number Placeholder 3"/>
          <p:cNvSpPr>
            <a:spLocks noGrp="1"/>
          </p:cNvSpPr>
          <p:nvPr>
            <p:ph type="sldNum" sz="quarter" idx="12"/>
          </p:nvPr>
        </p:nvSpPr>
        <p:spPr/>
        <p:txBody>
          <a:bodyPr/>
          <a:lstStyle/>
          <a:p>
            <a:fld id="{55B5E613-5A4F-4052-A9C6-2472A81B33F5}" type="slidenum">
              <a:rPr lang="en-US" smtClean="0"/>
              <a:t>7</a:t>
            </a:fld>
            <a:endParaRPr lang="en-US" dirty="0"/>
          </a:p>
        </p:txBody>
      </p:sp>
    </p:spTree>
    <p:extLst>
      <p:ext uri="{BB962C8B-B14F-4D97-AF65-F5344CB8AC3E}">
        <p14:creationId xmlns:p14="http://schemas.microsoft.com/office/powerpoint/2010/main" val="417848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4620" y="368215"/>
            <a:ext cx="10519180" cy="1322473"/>
          </a:xfrm>
        </p:spPr>
        <p:txBody>
          <a:bodyPr>
            <a:normAutofit/>
          </a:bodyPr>
          <a:lstStyle/>
          <a:p>
            <a:r>
              <a:rPr lang="en-US" sz="4800" b="1" dirty="0">
                <a:effectLst>
                  <a:outerShdw blurRad="38100" dist="38100" dir="2700000" algn="tl">
                    <a:srgbClr val="000000">
                      <a:alpha val="43137"/>
                    </a:srgbClr>
                  </a:outerShdw>
                </a:effectLst>
              </a:rPr>
              <a:t>Requirements Analysis </a:t>
            </a:r>
            <a:r>
              <a:rPr lang="en-US" sz="4800" b="1" dirty="0" smtClean="0">
                <a:effectLst>
                  <a:outerShdw blurRad="38100" dist="38100" dir="2700000" algn="tl">
                    <a:srgbClr val="000000">
                      <a:alpha val="43137"/>
                    </a:srgbClr>
                  </a:outerShdw>
                </a:effectLst>
              </a:rPr>
              <a:t>and </a:t>
            </a:r>
            <a:r>
              <a:rPr lang="en-US" sz="4800" b="1" dirty="0">
                <a:effectLst>
                  <a:outerShdw blurRad="38100" dist="38100" dir="2700000" algn="tl">
                    <a:srgbClr val="000000">
                      <a:alpha val="43137"/>
                    </a:srgbClr>
                  </a:outerShdw>
                </a:effectLst>
              </a:rPr>
              <a:t>Specification</a:t>
            </a:r>
          </a:p>
        </p:txBody>
      </p:sp>
      <p:sp>
        <p:nvSpPr>
          <p:cNvPr id="3" name="İçerik Yer Tutucusu 2"/>
          <p:cNvSpPr>
            <a:spLocks noGrp="1"/>
          </p:cNvSpPr>
          <p:nvPr>
            <p:ph idx="1"/>
          </p:nvPr>
        </p:nvSpPr>
        <p:spPr>
          <a:xfrm>
            <a:off x="411783" y="1825625"/>
            <a:ext cx="11221081" cy="4351338"/>
          </a:xfrm>
        </p:spPr>
        <p:txBody>
          <a:bodyPr>
            <a:normAutofit lnSpcReduction="10000"/>
          </a:bodyPr>
          <a:lstStyle/>
          <a:p>
            <a:pPr algn="just">
              <a:buFont typeface="Wingdings" panose="05000000000000000000" pitchFamily="2" charset="2"/>
              <a:buChar char="§"/>
            </a:pPr>
            <a:r>
              <a:rPr lang="en-US" b="1" dirty="0"/>
              <a:t>Difficult Task: </a:t>
            </a:r>
            <a:r>
              <a:rPr lang="en-US" dirty="0"/>
              <a:t>(Clear understanding of requirements, features and functional</a:t>
            </a:r>
            <a:r>
              <a:rPr lang="tr-TR" dirty="0"/>
              <a:t>it</a:t>
            </a:r>
            <a:r>
              <a:rPr lang="en-US" dirty="0"/>
              <a:t>y to implement ) </a:t>
            </a:r>
            <a:endParaRPr lang="tr-TR" dirty="0"/>
          </a:p>
          <a:p>
            <a:pPr algn="just">
              <a:buFont typeface="Wingdings" panose="05000000000000000000" pitchFamily="2" charset="2"/>
              <a:buChar char="§"/>
            </a:pPr>
            <a:r>
              <a:rPr lang="en-US" dirty="0"/>
              <a:t>There may be changes through the Project</a:t>
            </a:r>
            <a:r>
              <a:rPr lang="tr-TR" dirty="0"/>
              <a:t>…</a:t>
            </a:r>
            <a:endParaRPr lang="en-US" dirty="0"/>
          </a:p>
          <a:p>
            <a:pPr algn="just">
              <a:buFont typeface="Wingdings" panose="05000000000000000000" pitchFamily="2" charset="2"/>
              <a:buChar char="§"/>
            </a:pPr>
            <a:r>
              <a:rPr lang="en-US" b="1" dirty="0"/>
              <a:t>Steps:</a:t>
            </a:r>
            <a:endParaRPr lang="en-US" dirty="0"/>
          </a:p>
          <a:p>
            <a:pPr marL="914400" lvl="1" indent="-457200" algn="just">
              <a:buFont typeface="+mj-lt"/>
              <a:buAutoNum type="arabicPeriod"/>
            </a:pPr>
            <a:r>
              <a:rPr lang="en-US" b="1" dirty="0"/>
              <a:t>Inception</a:t>
            </a:r>
            <a:r>
              <a:rPr lang="tr-TR" b="1" dirty="0"/>
              <a:t> (başlangıç)</a:t>
            </a:r>
            <a:r>
              <a:rPr lang="en-US" b="1" dirty="0"/>
              <a:t>:</a:t>
            </a:r>
            <a:r>
              <a:rPr lang="en-US" dirty="0"/>
              <a:t> </a:t>
            </a:r>
            <a:r>
              <a:rPr lang="en-US" b="1" u="sng" dirty="0"/>
              <a:t>Define</a:t>
            </a:r>
            <a:r>
              <a:rPr lang="en-US" dirty="0"/>
              <a:t> the </a:t>
            </a:r>
            <a:r>
              <a:rPr lang="en-US" b="1" u="sng" dirty="0"/>
              <a:t>scope</a:t>
            </a:r>
            <a:r>
              <a:rPr lang="en-US" dirty="0"/>
              <a:t> and the nature of the </a:t>
            </a:r>
            <a:r>
              <a:rPr lang="en-US" b="1" u="sng" dirty="0"/>
              <a:t>problem</a:t>
            </a:r>
            <a:r>
              <a:rPr lang="en-US" dirty="0"/>
              <a:t> solved.</a:t>
            </a:r>
          </a:p>
          <a:p>
            <a:pPr marL="914400" lvl="1" indent="-457200" algn="just">
              <a:buFont typeface="+mj-lt"/>
              <a:buAutoNum type="arabicPeriod"/>
            </a:pPr>
            <a:r>
              <a:rPr lang="en-US" b="1" dirty="0"/>
              <a:t>Elicitation</a:t>
            </a:r>
            <a:r>
              <a:rPr lang="tr-TR" b="1" dirty="0"/>
              <a:t> (</a:t>
            </a:r>
            <a:r>
              <a:rPr lang="tr-TR" b="1" dirty="0" err="1"/>
              <a:t>finding</a:t>
            </a:r>
            <a:r>
              <a:rPr lang="tr-TR" b="1" dirty="0"/>
              <a:t>)</a:t>
            </a:r>
            <a:r>
              <a:rPr lang="en-US" b="1" dirty="0"/>
              <a:t>: </a:t>
            </a:r>
            <a:r>
              <a:rPr lang="en-US" dirty="0"/>
              <a:t>Together </a:t>
            </a:r>
            <a:r>
              <a:rPr lang="en-US" b="1" u="sng" dirty="0"/>
              <a:t>with stakeholders</a:t>
            </a:r>
            <a:r>
              <a:rPr lang="en-US" dirty="0"/>
              <a:t>, </a:t>
            </a:r>
            <a:r>
              <a:rPr lang="en-US" b="1" u="sng" dirty="0"/>
              <a:t>define</a:t>
            </a:r>
            <a:r>
              <a:rPr lang="en-US" dirty="0"/>
              <a:t> which </a:t>
            </a:r>
            <a:r>
              <a:rPr lang="en-US" b="1" u="sng" dirty="0"/>
              <a:t>features/ functionally </a:t>
            </a:r>
            <a:r>
              <a:rPr lang="en-US" dirty="0"/>
              <a:t>is required.</a:t>
            </a:r>
          </a:p>
          <a:p>
            <a:pPr marL="914400" lvl="1" indent="-457200" algn="just">
              <a:buFont typeface="+mj-lt"/>
              <a:buAutoNum type="arabicPeriod"/>
            </a:pPr>
            <a:r>
              <a:rPr lang="en-US" b="1" dirty="0"/>
              <a:t>Elaboration</a:t>
            </a:r>
            <a:r>
              <a:rPr lang="tr-TR" b="1" dirty="0"/>
              <a:t> (</a:t>
            </a:r>
            <a:r>
              <a:rPr lang="tr-TR" b="1" dirty="0" err="1"/>
              <a:t>classifying</a:t>
            </a:r>
            <a:r>
              <a:rPr lang="tr-TR" b="1" dirty="0"/>
              <a:t>)</a:t>
            </a:r>
            <a:r>
              <a:rPr lang="en-US" b="1" dirty="0"/>
              <a:t>:</a:t>
            </a:r>
            <a:r>
              <a:rPr lang="en-US" dirty="0"/>
              <a:t> Go over the </a:t>
            </a:r>
            <a:r>
              <a:rPr lang="en-US" b="1" u="sng" dirty="0"/>
              <a:t>initial list of requirements</a:t>
            </a:r>
            <a:r>
              <a:rPr lang="en-US" dirty="0"/>
              <a:t>, decide on the </a:t>
            </a:r>
            <a:r>
              <a:rPr lang="en-US" b="1" u="sng" dirty="0"/>
              <a:t>final list and classify </a:t>
            </a:r>
            <a:r>
              <a:rPr lang="en-US" dirty="0" err="1"/>
              <a:t>req</a:t>
            </a:r>
            <a:r>
              <a:rPr lang="tr-TR" dirty="0"/>
              <a:t>uirements</a:t>
            </a:r>
            <a:r>
              <a:rPr lang="en-US" dirty="0"/>
              <a:t>.</a:t>
            </a:r>
          </a:p>
          <a:p>
            <a:pPr marL="914400" lvl="1" indent="-457200" algn="just">
              <a:buFont typeface="+mj-lt"/>
              <a:buAutoNum type="arabicPeriod"/>
            </a:pPr>
            <a:r>
              <a:rPr lang="en-US" b="1" dirty="0"/>
              <a:t>Negotiation:</a:t>
            </a:r>
            <a:r>
              <a:rPr lang="tr-TR" dirty="0"/>
              <a:t> </a:t>
            </a:r>
            <a:r>
              <a:rPr lang="en-US" dirty="0"/>
              <a:t>Negotiation</a:t>
            </a:r>
            <a:r>
              <a:rPr lang="tr-TR" dirty="0"/>
              <a:t> is </a:t>
            </a:r>
            <a:r>
              <a:rPr lang="tr-TR" dirty="0" err="1"/>
              <a:t>needed</a:t>
            </a:r>
            <a:r>
              <a:rPr lang="tr-TR" dirty="0"/>
              <a:t> </a:t>
            </a:r>
            <a:r>
              <a:rPr lang="en-US" b="1" u="sng" dirty="0"/>
              <a:t>with stakeholders</a:t>
            </a:r>
            <a:r>
              <a:rPr lang="tr-TR" b="1" u="sng" dirty="0"/>
              <a:t>.</a:t>
            </a:r>
            <a:endParaRPr lang="en-US" b="1" dirty="0"/>
          </a:p>
          <a:p>
            <a:pPr marL="914400" lvl="1" indent="-457200" algn="just">
              <a:buFont typeface="+mj-lt"/>
              <a:buAutoNum type="arabicPeriod"/>
            </a:pPr>
            <a:r>
              <a:rPr lang="en-US" b="1" dirty="0"/>
              <a:t>Specification: </a:t>
            </a:r>
            <a:r>
              <a:rPr lang="en-US" dirty="0"/>
              <a:t>Requirements specification document is produced.</a:t>
            </a:r>
            <a:endParaRPr lang="en-US" b="1" dirty="0"/>
          </a:p>
        </p:txBody>
      </p:sp>
      <p:sp>
        <p:nvSpPr>
          <p:cNvPr id="4" name="Slide Number Placeholder 3"/>
          <p:cNvSpPr>
            <a:spLocks noGrp="1"/>
          </p:cNvSpPr>
          <p:nvPr>
            <p:ph type="sldNum" sz="quarter" idx="12"/>
          </p:nvPr>
        </p:nvSpPr>
        <p:spPr/>
        <p:txBody>
          <a:bodyPr/>
          <a:lstStyle/>
          <a:p>
            <a:fld id="{55B5E613-5A4F-4052-A9C6-2472A81B33F5}" type="slidenum">
              <a:rPr lang="en-US" smtClean="0"/>
              <a:t>8</a:t>
            </a:fld>
            <a:endParaRPr lang="en-US" dirty="0"/>
          </a:p>
        </p:txBody>
      </p:sp>
    </p:spTree>
    <p:extLst>
      <p:ext uri="{BB962C8B-B14F-4D97-AF65-F5344CB8AC3E}">
        <p14:creationId xmlns:p14="http://schemas.microsoft.com/office/powerpoint/2010/main" val="34464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13864" y="758092"/>
            <a:ext cx="9782382" cy="5351724"/>
          </a:xfrm>
          <a:prstGeom prst="rect">
            <a:avLst/>
          </a:prstGeom>
        </p:spPr>
      </p:pic>
      <p:sp>
        <p:nvSpPr>
          <p:cNvPr id="2" name="Slide Number Placeholder 1"/>
          <p:cNvSpPr>
            <a:spLocks noGrp="1"/>
          </p:cNvSpPr>
          <p:nvPr>
            <p:ph type="sldNum" sz="quarter" idx="12"/>
          </p:nvPr>
        </p:nvSpPr>
        <p:spPr/>
        <p:txBody>
          <a:bodyPr/>
          <a:lstStyle/>
          <a:p>
            <a:fld id="{55B5E613-5A4F-4052-A9C6-2472A81B33F5}" type="slidenum">
              <a:rPr lang="en-US" smtClean="0"/>
              <a:t>9</a:t>
            </a:fld>
            <a:endParaRPr lang="en-US" dirty="0"/>
          </a:p>
        </p:txBody>
      </p:sp>
    </p:spTree>
    <p:extLst>
      <p:ext uri="{BB962C8B-B14F-4D97-AF65-F5344CB8AC3E}">
        <p14:creationId xmlns:p14="http://schemas.microsoft.com/office/powerpoint/2010/main" val="1949801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49B8C-8CE7-4407-A361-40E57723EB27}"/>
</file>

<file path=customXml/itemProps2.xml><?xml version="1.0" encoding="utf-8"?>
<ds:datastoreItem xmlns:ds="http://schemas.openxmlformats.org/officeDocument/2006/customXml" ds:itemID="{B67624D3-1357-43A1-8088-37559B79BAFB}"/>
</file>

<file path=customXml/itemProps3.xml><?xml version="1.0" encoding="utf-8"?>
<ds:datastoreItem xmlns:ds="http://schemas.openxmlformats.org/officeDocument/2006/customXml" ds:itemID="{124E7249-F802-4017-860A-A99EFEA4DD31}"/>
</file>

<file path=docProps/app.xml><?xml version="1.0" encoding="utf-8"?>
<Properties xmlns="http://schemas.openxmlformats.org/officeDocument/2006/extended-properties" xmlns:vt="http://schemas.openxmlformats.org/officeDocument/2006/docPropsVTypes">
  <TotalTime>815</TotalTime>
  <Words>3275</Words>
  <Application>Microsoft Office PowerPoint</Application>
  <PresentationFormat>Widescreen</PresentationFormat>
  <Paragraphs>446</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Cambria</vt:lpstr>
      <vt:lpstr>Times New Roman</vt:lpstr>
      <vt:lpstr>Wingdings</vt:lpstr>
      <vt:lpstr>Office Teması</vt:lpstr>
      <vt:lpstr>TOPIC-6 SOFTWARE REQUIREMENTS MODELING PRINCIPLES</vt:lpstr>
      <vt:lpstr>SE Requirements Modeling Principles:</vt:lpstr>
      <vt:lpstr>PowerPoint Presentation</vt:lpstr>
      <vt:lpstr>PowerPoint Presentation</vt:lpstr>
      <vt:lpstr>PowerPoint Presentation</vt:lpstr>
      <vt:lpstr>Requirements Analysis and Specification</vt:lpstr>
      <vt:lpstr>Requirements Analysis And Specification</vt:lpstr>
      <vt:lpstr>Requirements Analysis and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Requirements vs.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EXAMPLE</vt:lpstr>
      <vt:lpstr>INFO 2. Sketch provided by customer.</vt:lpstr>
      <vt:lpstr>PowerPoint Presentation</vt:lpstr>
      <vt:lpstr>INFO 4. List of Extended Functional Requirements that is provided by a customer:</vt:lpstr>
      <vt:lpstr>INFO 5. List of THREE ACTORS interacting in the system:</vt:lpstr>
      <vt:lpstr>INFO 6. Use Case diagram of the system.</vt:lpstr>
      <vt:lpstr>Sketch of the planned software product or required system.</vt:lpstr>
      <vt:lpstr>Final screen for daily view of heart rate graph.</vt:lpstr>
      <vt:lpstr>Final screen for daily view of heart rate comparison and stress.</vt:lpstr>
      <vt:lpstr>PowerPoint Presentation</vt:lpstr>
      <vt:lpstr>Create two Functional Requirements?</vt:lpstr>
      <vt:lpstr>Design the “ViewDailyHeartRate” use case in terms of Flow of Events for “Main Success Scenario” and for “Alternate Scenario: could not retrieve required data from DB search”?</vt:lpstr>
      <vt:lpstr>Draw a System Sequence Diagram for the use case of ViewDailyHeartRate? User will select the day and then retrieve DailyHeartRate data from DB by the system. There two possible cases: Success Case and Alternate/Fail Case when showing the daily heart rate to the  user</vt:lpstr>
      <vt:lpstr>Create a test plan for the use case of ViewDailyHeartRate?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Mhmt</dc:creator>
  <cp:lastModifiedBy>Home</cp:lastModifiedBy>
  <cp:revision>184</cp:revision>
  <dcterms:created xsi:type="dcterms:W3CDTF">2016-10-27T06:36:21Z</dcterms:created>
  <dcterms:modified xsi:type="dcterms:W3CDTF">2017-04-26T12:16:45Z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