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69.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102.xml" ContentType="application/vnd.openxmlformats-officedocument.presentationml.slide+xml"/>
  <Override PartName="/ppt/slides/slide97.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68.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25.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14.xml" ContentType="application/vnd.openxmlformats-officedocument.presentationml.notesSlide+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7.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5"/>
  </p:notesMasterIdLst>
  <p:sldIdLst>
    <p:sldId id="256" r:id="rId3"/>
    <p:sldId id="257" r:id="rId4"/>
    <p:sldId id="258" r:id="rId5"/>
    <p:sldId id="286" r:id="rId6"/>
    <p:sldId id="260" r:id="rId7"/>
    <p:sldId id="261" r:id="rId8"/>
    <p:sldId id="262" r:id="rId9"/>
    <p:sldId id="264" r:id="rId10"/>
    <p:sldId id="265" r:id="rId11"/>
    <p:sldId id="266" r:id="rId12"/>
    <p:sldId id="267" r:id="rId13"/>
    <p:sldId id="268" r:id="rId14"/>
    <p:sldId id="269" r:id="rId15"/>
    <p:sldId id="270" r:id="rId16"/>
    <p:sldId id="289" r:id="rId17"/>
    <p:sldId id="361" r:id="rId18"/>
    <p:sldId id="362" r:id="rId19"/>
    <p:sldId id="363" r:id="rId20"/>
    <p:sldId id="364" r:id="rId21"/>
    <p:sldId id="365" r:id="rId22"/>
    <p:sldId id="366" r:id="rId23"/>
    <p:sldId id="273" r:id="rId24"/>
    <p:sldId id="287" r:id="rId25"/>
    <p:sldId id="274" r:id="rId26"/>
    <p:sldId id="288" r:id="rId27"/>
    <p:sldId id="275" r:id="rId28"/>
    <p:sldId id="276" r:id="rId29"/>
    <p:sldId id="277" r:id="rId30"/>
    <p:sldId id="367" r:id="rId31"/>
    <p:sldId id="368" r:id="rId32"/>
    <p:sldId id="278" r:id="rId33"/>
    <p:sldId id="279" r:id="rId34"/>
    <p:sldId id="280" r:id="rId35"/>
    <p:sldId id="281" r:id="rId36"/>
    <p:sldId id="282" r:id="rId37"/>
    <p:sldId id="369" r:id="rId38"/>
    <p:sldId id="370" r:id="rId39"/>
    <p:sldId id="283" r:id="rId40"/>
    <p:sldId id="284" r:id="rId41"/>
    <p:sldId id="371" r:id="rId42"/>
    <p:sldId id="360" r:id="rId43"/>
    <p:sldId id="346" r:id="rId44"/>
    <p:sldId id="347" r:id="rId45"/>
    <p:sldId id="348" r:id="rId46"/>
    <p:sldId id="349" r:id="rId47"/>
    <p:sldId id="350" r:id="rId48"/>
    <p:sldId id="351" r:id="rId49"/>
    <p:sldId id="352"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1" r:id="rId73"/>
    <p:sldId id="323" r:id="rId74"/>
    <p:sldId id="324" r:id="rId75"/>
    <p:sldId id="325" r:id="rId76"/>
    <p:sldId id="326" r:id="rId77"/>
    <p:sldId id="327" r:id="rId78"/>
    <p:sldId id="372"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73" r:id="rId93"/>
    <p:sldId id="341" r:id="rId94"/>
    <p:sldId id="342" r:id="rId95"/>
    <p:sldId id="343" r:id="rId96"/>
    <p:sldId id="344" r:id="rId97"/>
    <p:sldId id="345" r:id="rId98"/>
    <p:sldId id="354" r:id="rId99"/>
    <p:sldId id="355" r:id="rId100"/>
    <p:sldId id="356" r:id="rId101"/>
    <p:sldId id="357" r:id="rId102"/>
    <p:sldId id="358" r:id="rId103"/>
    <p:sldId id="359" r:id="rId10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4" autoAdjust="0"/>
    <p:restoredTop sz="94660"/>
  </p:normalViewPr>
  <p:slideViewPr>
    <p:cSldViewPr snapToGrid="0">
      <p:cViewPr varScale="1">
        <p:scale>
          <a:sx n="70" d="100"/>
          <a:sy n="70" d="100"/>
        </p:scale>
        <p:origin x="8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customXml" Target="../customXml/item2.xml"/><Relationship Id="rId16" Type="http://schemas.openxmlformats.org/officeDocument/2006/relationships/slide" Target="slides/slide14.xml"/><Relationship Id="rId107" Type="http://schemas.openxmlformats.org/officeDocument/2006/relationships/viewProps" Target="viewProp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customXml" Target="../customXml/item3.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theme" Target="theme/theme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ableStyles" Target="tableStyle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microsoft.com/office/2015/10/relationships/revisionInfo" Target="revisionInfo.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customXml" Target="../customXml/item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4ABD42-67A3-4DEC-8EC7-5038DB362557}" type="datetimeFigureOut">
              <a:rPr lang="en-US" smtClean="0"/>
              <a:t>5/11/2017</a:t>
            </a:fld>
            <a:endParaRPr lang="en-US"/>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643198-EBA1-4D95-B00A-3ABAF1537E8E}" type="slidenum">
              <a:rPr lang="en-US" smtClean="0"/>
              <a:t>‹#›</a:t>
            </a:fld>
            <a:endParaRPr lang="en-US"/>
          </a:p>
        </p:txBody>
      </p:sp>
    </p:spTree>
    <p:extLst>
      <p:ext uri="{BB962C8B-B14F-4D97-AF65-F5344CB8AC3E}">
        <p14:creationId xmlns:p14="http://schemas.microsoft.com/office/powerpoint/2010/main" val="2140925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93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cs typeface="Arial" panose="020B0604020202020204" pitchFamily="34" charset="0"/>
              </a:defRPr>
            </a:lvl1pPr>
            <a:lvl2pPr marL="742950" indent="-285750">
              <a:defRPr sz="2400">
                <a:solidFill>
                  <a:schemeClr val="bg1"/>
                </a:solidFill>
                <a:latin typeface="Arial" panose="020B0604020202020204" pitchFamily="34" charset="0"/>
                <a:cs typeface="Arial" panose="020B0604020202020204" pitchFamily="34" charset="0"/>
              </a:defRPr>
            </a:lvl2pPr>
            <a:lvl3pPr marL="1143000" indent="-228600">
              <a:defRPr sz="2400">
                <a:solidFill>
                  <a:schemeClr val="bg1"/>
                </a:solidFill>
                <a:latin typeface="Arial" panose="020B0604020202020204" pitchFamily="34" charset="0"/>
                <a:cs typeface="Arial" panose="020B0604020202020204" pitchFamily="34" charset="0"/>
              </a:defRPr>
            </a:lvl3pPr>
            <a:lvl4pPr marL="1600200" indent="-228600">
              <a:defRPr sz="2400">
                <a:solidFill>
                  <a:schemeClr val="bg1"/>
                </a:solidFill>
                <a:latin typeface="Arial" panose="020B0604020202020204" pitchFamily="34" charset="0"/>
                <a:cs typeface="Arial" panose="020B0604020202020204" pitchFamily="34" charset="0"/>
              </a:defRPr>
            </a:lvl4pPr>
            <a:lvl5pPr marL="2057400" indent="-228600">
              <a:defRPr sz="24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0E6B617-9932-4166-A1F4-E2DDE86106D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489495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77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cs typeface="Arial" panose="020B0604020202020204" pitchFamily="34" charset="0"/>
              </a:defRPr>
            </a:lvl1pPr>
            <a:lvl2pPr marL="742950" indent="-285750">
              <a:defRPr sz="2400">
                <a:solidFill>
                  <a:schemeClr val="bg1"/>
                </a:solidFill>
                <a:latin typeface="Arial" panose="020B0604020202020204" pitchFamily="34" charset="0"/>
                <a:cs typeface="Arial" panose="020B0604020202020204" pitchFamily="34" charset="0"/>
              </a:defRPr>
            </a:lvl2pPr>
            <a:lvl3pPr marL="1143000" indent="-228600">
              <a:defRPr sz="2400">
                <a:solidFill>
                  <a:schemeClr val="bg1"/>
                </a:solidFill>
                <a:latin typeface="Arial" panose="020B0604020202020204" pitchFamily="34" charset="0"/>
                <a:cs typeface="Arial" panose="020B0604020202020204" pitchFamily="34" charset="0"/>
              </a:defRPr>
            </a:lvl3pPr>
            <a:lvl4pPr marL="1600200" indent="-228600">
              <a:defRPr sz="2400">
                <a:solidFill>
                  <a:schemeClr val="bg1"/>
                </a:solidFill>
                <a:latin typeface="Arial" panose="020B0604020202020204" pitchFamily="34" charset="0"/>
                <a:cs typeface="Arial" panose="020B0604020202020204" pitchFamily="34" charset="0"/>
              </a:defRPr>
            </a:lvl4pPr>
            <a:lvl5pPr marL="2057400" indent="-228600">
              <a:defRPr sz="24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626E823-E7F2-410E-86C9-384337649B14}"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482887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98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cs typeface="Arial" panose="020B0604020202020204" pitchFamily="34" charset="0"/>
              </a:defRPr>
            </a:lvl1pPr>
            <a:lvl2pPr marL="742950" indent="-285750">
              <a:defRPr sz="2400">
                <a:solidFill>
                  <a:schemeClr val="bg1"/>
                </a:solidFill>
                <a:latin typeface="Arial" panose="020B0604020202020204" pitchFamily="34" charset="0"/>
                <a:cs typeface="Arial" panose="020B0604020202020204" pitchFamily="34" charset="0"/>
              </a:defRPr>
            </a:lvl2pPr>
            <a:lvl3pPr marL="1143000" indent="-228600">
              <a:defRPr sz="2400">
                <a:solidFill>
                  <a:schemeClr val="bg1"/>
                </a:solidFill>
                <a:latin typeface="Arial" panose="020B0604020202020204" pitchFamily="34" charset="0"/>
                <a:cs typeface="Arial" panose="020B0604020202020204" pitchFamily="34" charset="0"/>
              </a:defRPr>
            </a:lvl3pPr>
            <a:lvl4pPr marL="1600200" indent="-228600">
              <a:defRPr sz="2400">
                <a:solidFill>
                  <a:schemeClr val="bg1"/>
                </a:solidFill>
                <a:latin typeface="Arial" panose="020B0604020202020204" pitchFamily="34" charset="0"/>
                <a:cs typeface="Arial" panose="020B0604020202020204" pitchFamily="34" charset="0"/>
              </a:defRPr>
            </a:lvl4pPr>
            <a:lvl5pPr marL="2057400" indent="-228600">
              <a:defRPr sz="24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C54D7-8A1E-4E15-B954-9C6D473207C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838868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18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cs typeface="Arial" panose="020B0604020202020204" pitchFamily="34" charset="0"/>
              </a:defRPr>
            </a:lvl1pPr>
            <a:lvl2pPr marL="742950" indent="-285750">
              <a:defRPr sz="2400">
                <a:solidFill>
                  <a:schemeClr val="bg1"/>
                </a:solidFill>
                <a:latin typeface="Arial" panose="020B0604020202020204" pitchFamily="34" charset="0"/>
                <a:cs typeface="Arial" panose="020B0604020202020204" pitchFamily="34" charset="0"/>
              </a:defRPr>
            </a:lvl2pPr>
            <a:lvl3pPr marL="1143000" indent="-228600">
              <a:defRPr sz="2400">
                <a:solidFill>
                  <a:schemeClr val="bg1"/>
                </a:solidFill>
                <a:latin typeface="Arial" panose="020B0604020202020204" pitchFamily="34" charset="0"/>
                <a:cs typeface="Arial" panose="020B0604020202020204" pitchFamily="34" charset="0"/>
              </a:defRPr>
            </a:lvl3pPr>
            <a:lvl4pPr marL="1600200" indent="-228600">
              <a:defRPr sz="2400">
                <a:solidFill>
                  <a:schemeClr val="bg1"/>
                </a:solidFill>
                <a:latin typeface="Arial" panose="020B0604020202020204" pitchFamily="34" charset="0"/>
                <a:cs typeface="Arial" panose="020B0604020202020204" pitchFamily="34" charset="0"/>
              </a:defRPr>
            </a:lvl4pPr>
            <a:lvl5pPr marL="2057400" indent="-228600">
              <a:defRPr sz="24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E084814-44FA-49E2-A0D5-0B759E83B91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33121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39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cs typeface="Arial" panose="020B0604020202020204" pitchFamily="34" charset="0"/>
              </a:defRPr>
            </a:lvl1pPr>
            <a:lvl2pPr marL="742950" indent="-285750">
              <a:defRPr sz="2400">
                <a:solidFill>
                  <a:schemeClr val="bg1"/>
                </a:solidFill>
                <a:latin typeface="Arial" panose="020B0604020202020204" pitchFamily="34" charset="0"/>
                <a:cs typeface="Arial" panose="020B0604020202020204" pitchFamily="34" charset="0"/>
              </a:defRPr>
            </a:lvl2pPr>
            <a:lvl3pPr marL="1143000" indent="-228600">
              <a:defRPr sz="2400">
                <a:solidFill>
                  <a:schemeClr val="bg1"/>
                </a:solidFill>
                <a:latin typeface="Arial" panose="020B0604020202020204" pitchFamily="34" charset="0"/>
                <a:cs typeface="Arial" panose="020B0604020202020204" pitchFamily="34" charset="0"/>
              </a:defRPr>
            </a:lvl3pPr>
            <a:lvl4pPr marL="1600200" indent="-228600">
              <a:defRPr sz="2400">
                <a:solidFill>
                  <a:schemeClr val="bg1"/>
                </a:solidFill>
                <a:latin typeface="Arial" panose="020B0604020202020204" pitchFamily="34" charset="0"/>
                <a:cs typeface="Arial" panose="020B0604020202020204" pitchFamily="34" charset="0"/>
              </a:defRPr>
            </a:lvl4pPr>
            <a:lvl5pPr marL="2057400" indent="-228600">
              <a:defRPr sz="24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F226BF8-F6B3-462E-9773-0FFB4ADC03F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339879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59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cs typeface="Arial" panose="020B0604020202020204" pitchFamily="34" charset="0"/>
              </a:defRPr>
            </a:lvl1pPr>
            <a:lvl2pPr marL="742950" indent="-285750">
              <a:defRPr sz="2400">
                <a:solidFill>
                  <a:schemeClr val="bg1"/>
                </a:solidFill>
                <a:latin typeface="Arial" panose="020B0604020202020204" pitchFamily="34" charset="0"/>
                <a:cs typeface="Arial" panose="020B0604020202020204" pitchFamily="34" charset="0"/>
              </a:defRPr>
            </a:lvl2pPr>
            <a:lvl3pPr marL="1143000" indent="-228600">
              <a:defRPr sz="2400">
                <a:solidFill>
                  <a:schemeClr val="bg1"/>
                </a:solidFill>
                <a:latin typeface="Arial" panose="020B0604020202020204" pitchFamily="34" charset="0"/>
                <a:cs typeface="Arial" panose="020B0604020202020204" pitchFamily="34" charset="0"/>
              </a:defRPr>
            </a:lvl3pPr>
            <a:lvl4pPr marL="1600200" indent="-228600">
              <a:defRPr sz="2400">
                <a:solidFill>
                  <a:schemeClr val="bg1"/>
                </a:solidFill>
                <a:latin typeface="Arial" panose="020B0604020202020204" pitchFamily="34" charset="0"/>
                <a:cs typeface="Arial" panose="020B0604020202020204" pitchFamily="34" charset="0"/>
              </a:defRPr>
            </a:lvl4pPr>
            <a:lvl5pPr marL="2057400" indent="-228600">
              <a:defRPr sz="24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735B20A-250A-4D07-B453-6E2F4FB182C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675685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80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cs typeface="Arial" panose="020B0604020202020204" pitchFamily="34" charset="0"/>
              </a:defRPr>
            </a:lvl1pPr>
            <a:lvl2pPr marL="742950" indent="-285750">
              <a:defRPr sz="2400">
                <a:solidFill>
                  <a:schemeClr val="bg1"/>
                </a:solidFill>
                <a:latin typeface="Arial" panose="020B0604020202020204" pitchFamily="34" charset="0"/>
                <a:cs typeface="Arial" panose="020B0604020202020204" pitchFamily="34" charset="0"/>
              </a:defRPr>
            </a:lvl2pPr>
            <a:lvl3pPr marL="1143000" indent="-228600">
              <a:defRPr sz="2400">
                <a:solidFill>
                  <a:schemeClr val="bg1"/>
                </a:solidFill>
                <a:latin typeface="Arial" panose="020B0604020202020204" pitchFamily="34" charset="0"/>
                <a:cs typeface="Arial" panose="020B0604020202020204" pitchFamily="34" charset="0"/>
              </a:defRPr>
            </a:lvl3pPr>
            <a:lvl4pPr marL="1600200" indent="-228600">
              <a:defRPr sz="2400">
                <a:solidFill>
                  <a:schemeClr val="bg1"/>
                </a:solidFill>
                <a:latin typeface="Arial" panose="020B0604020202020204" pitchFamily="34" charset="0"/>
                <a:cs typeface="Arial" panose="020B0604020202020204" pitchFamily="34" charset="0"/>
              </a:defRPr>
            </a:lvl4pPr>
            <a:lvl5pPr marL="2057400" indent="-228600">
              <a:defRPr sz="24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6EB4E67-A4F2-4C1B-A28E-97B4555E31B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444723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00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cs typeface="Arial" panose="020B0604020202020204" pitchFamily="34" charset="0"/>
              </a:defRPr>
            </a:lvl1pPr>
            <a:lvl2pPr marL="742950" indent="-285750">
              <a:defRPr sz="2400">
                <a:solidFill>
                  <a:schemeClr val="bg1"/>
                </a:solidFill>
                <a:latin typeface="Arial" panose="020B0604020202020204" pitchFamily="34" charset="0"/>
                <a:cs typeface="Arial" panose="020B0604020202020204" pitchFamily="34" charset="0"/>
              </a:defRPr>
            </a:lvl2pPr>
            <a:lvl3pPr marL="1143000" indent="-228600">
              <a:defRPr sz="2400">
                <a:solidFill>
                  <a:schemeClr val="bg1"/>
                </a:solidFill>
                <a:latin typeface="Arial" panose="020B0604020202020204" pitchFamily="34" charset="0"/>
                <a:cs typeface="Arial" panose="020B0604020202020204" pitchFamily="34" charset="0"/>
              </a:defRPr>
            </a:lvl3pPr>
            <a:lvl4pPr marL="1600200" indent="-228600">
              <a:defRPr sz="2400">
                <a:solidFill>
                  <a:schemeClr val="bg1"/>
                </a:solidFill>
                <a:latin typeface="Arial" panose="020B0604020202020204" pitchFamily="34" charset="0"/>
                <a:cs typeface="Arial" panose="020B0604020202020204" pitchFamily="34" charset="0"/>
              </a:defRPr>
            </a:lvl4pPr>
            <a:lvl5pPr marL="2057400" indent="-228600">
              <a:defRPr sz="24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5063433-C9E0-4A26-9997-7EB81DF8C91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16508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21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cs typeface="Arial" panose="020B0604020202020204" pitchFamily="34" charset="0"/>
              </a:defRPr>
            </a:lvl1pPr>
            <a:lvl2pPr marL="742950" indent="-285750">
              <a:defRPr sz="2400">
                <a:solidFill>
                  <a:schemeClr val="bg1"/>
                </a:solidFill>
                <a:latin typeface="Arial" panose="020B0604020202020204" pitchFamily="34" charset="0"/>
                <a:cs typeface="Arial" panose="020B0604020202020204" pitchFamily="34" charset="0"/>
              </a:defRPr>
            </a:lvl2pPr>
            <a:lvl3pPr marL="1143000" indent="-228600">
              <a:defRPr sz="2400">
                <a:solidFill>
                  <a:schemeClr val="bg1"/>
                </a:solidFill>
                <a:latin typeface="Arial" panose="020B0604020202020204" pitchFamily="34" charset="0"/>
                <a:cs typeface="Arial" panose="020B0604020202020204" pitchFamily="34" charset="0"/>
              </a:defRPr>
            </a:lvl3pPr>
            <a:lvl4pPr marL="1600200" indent="-228600">
              <a:defRPr sz="2400">
                <a:solidFill>
                  <a:schemeClr val="bg1"/>
                </a:solidFill>
                <a:latin typeface="Arial" panose="020B0604020202020204" pitchFamily="34" charset="0"/>
                <a:cs typeface="Arial" panose="020B0604020202020204" pitchFamily="34" charset="0"/>
              </a:defRPr>
            </a:lvl4pPr>
            <a:lvl5pPr marL="2057400" indent="-228600">
              <a:defRPr sz="24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F4CCA2F-1A79-4C4B-A5A6-E3EBFD066D1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468839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41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cs typeface="Arial" panose="020B0604020202020204" pitchFamily="34" charset="0"/>
              </a:defRPr>
            </a:lvl1pPr>
            <a:lvl2pPr marL="742950" indent="-285750">
              <a:defRPr sz="2400">
                <a:solidFill>
                  <a:schemeClr val="bg1"/>
                </a:solidFill>
                <a:latin typeface="Arial" panose="020B0604020202020204" pitchFamily="34" charset="0"/>
                <a:cs typeface="Arial" panose="020B0604020202020204" pitchFamily="34" charset="0"/>
              </a:defRPr>
            </a:lvl2pPr>
            <a:lvl3pPr marL="1143000" indent="-228600">
              <a:defRPr sz="2400">
                <a:solidFill>
                  <a:schemeClr val="bg1"/>
                </a:solidFill>
                <a:latin typeface="Arial" panose="020B0604020202020204" pitchFamily="34" charset="0"/>
                <a:cs typeface="Arial" panose="020B0604020202020204" pitchFamily="34" charset="0"/>
              </a:defRPr>
            </a:lvl3pPr>
            <a:lvl4pPr marL="1600200" indent="-228600">
              <a:defRPr sz="2400">
                <a:solidFill>
                  <a:schemeClr val="bg1"/>
                </a:solidFill>
                <a:latin typeface="Arial" panose="020B0604020202020204" pitchFamily="34" charset="0"/>
                <a:cs typeface="Arial" panose="020B0604020202020204" pitchFamily="34" charset="0"/>
              </a:defRPr>
            </a:lvl4pPr>
            <a:lvl5pPr marL="2057400" indent="-228600">
              <a:defRPr sz="24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2223FAE-9B81-45EA-AE78-F84499D3767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507122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61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cs typeface="Arial" panose="020B0604020202020204" pitchFamily="34" charset="0"/>
              </a:defRPr>
            </a:lvl1pPr>
            <a:lvl2pPr marL="742950" indent="-285750">
              <a:defRPr sz="2400">
                <a:solidFill>
                  <a:schemeClr val="bg1"/>
                </a:solidFill>
                <a:latin typeface="Arial" panose="020B0604020202020204" pitchFamily="34" charset="0"/>
                <a:cs typeface="Arial" panose="020B0604020202020204" pitchFamily="34" charset="0"/>
              </a:defRPr>
            </a:lvl2pPr>
            <a:lvl3pPr marL="1143000" indent="-228600">
              <a:defRPr sz="2400">
                <a:solidFill>
                  <a:schemeClr val="bg1"/>
                </a:solidFill>
                <a:latin typeface="Arial" panose="020B0604020202020204" pitchFamily="34" charset="0"/>
                <a:cs typeface="Arial" panose="020B0604020202020204" pitchFamily="34" charset="0"/>
              </a:defRPr>
            </a:lvl3pPr>
            <a:lvl4pPr marL="1600200" indent="-228600">
              <a:defRPr sz="2400">
                <a:solidFill>
                  <a:schemeClr val="bg1"/>
                </a:solidFill>
                <a:latin typeface="Arial" panose="020B0604020202020204" pitchFamily="34" charset="0"/>
                <a:cs typeface="Arial" panose="020B0604020202020204" pitchFamily="34" charset="0"/>
              </a:defRPr>
            </a:lvl4pPr>
            <a:lvl5pPr marL="2057400" indent="-228600">
              <a:defRPr sz="24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5C80C7-5AD3-427C-9F57-9309E24A880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549822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13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cs typeface="Arial" panose="020B0604020202020204" pitchFamily="34" charset="0"/>
              </a:defRPr>
            </a:lvl1pPr>
            <a:lvl2pPr marL="742950" indent="-285750">
              <a:defRPr sz="2400">
                <a:solidFill>
                  <a:schemeClr val="bg1"/>
                </a:solidFill>
                <a:latin typeface="Arial" panose="020B0604020202020204" pitchFamily="34" charset="0"/>
                <a:cs typeface="Arial" panose="020B0604020202020204" pitchFamily="34" charset="0"/>
              </a:defRPr>
            </a:lvl2pPr>
            <a:lvl3pPr marL="1143000" indent="-228600">
              <a:defRPr sz="2400">
                <a:solidFill>
                  <a:schemeClr val="bg1"/>
                </a:solidFill>
                <a:latin typeface="Arial" panose="020B0604020202020204" pitchFamily="34" charset="0"/>
                <a:cs typeface="Arial" panose="020B0604020202020204" pitchFamily="34" charset="0"/>
              </a:defRPr>
            </a:lvl3pPr>
            <a:lvl4pPr marL="1600200" indent="-228600">
              <a:defRPr sz="2400">
                <a:solidFill>
                  <a:schemeClr val="bg1"/>
                </a:solidFill>
                <a:latin typeface="Arial" panose="020B0604020202020204" pitchFamily="34" charset="0"/>
                <a:cs typeface="Arial" panose="020B0604020202020204" pitchFamily="34" charset="0"/>
              </a:defRPr>
            </a:lvl4pPr>
            <a:lvl5pPr marL="2057400" indent="-228600">
              <a:defRPr sz="24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B922C2B-AE52-4C57-9598-757F30AC999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200381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82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cs typeface="Arial" panose="020B0604020202020204" pitchFamily="34" charset="0"/>
              </a:defRPr>
            </a:lvl1pPr>
            <a:lvl2pPr marL="742950" indent="-285750">
              <a:defRPr sz="2400">
                <a:solidFill>
                  <a:schemeClr val="bg1"/>
                </a:solidFill>
                <a:latin typeface="Arial" panose="020B0604020202020204" pitchFamily="34" charset="0"/>
                <a:cs typeface="Arial" panose="020B0604020202020204" pitchFamily="34" charset="0"/>
              </a:defRPr>
            </a:lvl2pPr>
            <a:lvl3pPr marL="1143000" indent="-228600">
              <a:defRPr sz="2400">
                <a:solidFill>
                  <a:schemeClr val="bg1"/>
                </a:solidFill>
                <a:latin typeface="Arial" panose="020B0604020202020204" pitchFamily="34" charset="0"/>
                <a:cs typeface="Arial" panose="020B0604020202020204" pitchFamily="34" charset="0"/>
              </a:defRPr>
            </a:lvl3pPr>
            <a:lvl4pPr marL="1600200" indent="-228600">
              <a:defRPr sz="2400">
                <a:solidFill>
                  <a:schemeClr val="bg1"/>
                </a:solidFill>
                <a:latin typeface="Arial" panose="020B0604020202020204" pitchFamily="34" charset="0"/>
                <a:cs typeface="Arial" panose="020B0604020202020204" pitchFamily="34" charset="0"/>
              </a:defRPr>
            </a:lvl4pPr>
            <a:lvl5pPr marL="2057400" indent="-228600">
              <a:defRPr sz="24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19E6D6D-5B5D-41E2-AF91-B243AC9182D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36452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02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cs typeface="Arial" panose="020B0604020202020204" pitchFamily="34" charset="0"/>
              </a:defRPr>
            </a:lvl1pPr>
            <a:lvl2pPr marL="742950" indent="-285750">
              <a:defRPr sz="2400">
                <a:solidFill>
                  <a:schemeClr val="bg1"/>
                </a:solidFill>
                <a:latin typeface="Arial" panose="020B0604020202020204" pitchFamily="34" charset="0"/>
                <a:cs typeface="Arial" panose="020B0604020202020204" pitchFamily="34" charset="0"/>
              </a:defRPr>
            </a:lvl2pPr>
            <a:lvl3pPr marL="1143000" indent="-228600">
              <a:defRPr sz="2400">
                <a:solidFill>
                  <a:schemeClr val="bg1"/>
                </a:solidFill>
                <a:latin typeface="Arial" panose="020B0604020202020204" pitchFamily="34" charset="0"/>
                <a:cs typeface="Arial" panose="020B0604020202020204" pitchFamily="34" charset="0"/>
              </a:defRPr>
            </a:lvl3pPr>
            <a:lvl4pPr marL="1600200" indent="-228600">
              <a:defRPr sz="2400">
                <a:solidFill>
                  <a:schemeClr val="bg1"/>
                </a:solidFill>
                <a:latin typeface="Arial" panose="020B0604020202020204" pitchFamily="34" charset="0"/>
                <a:cs typeface="Arial" panose="020B0604020202020204" pitchFamily="34" charset="0"/>
              </a:defRPr>
            </a:lvl4pPr>
            <a:lvl5pPr marL="2057400" indent="-228600">
              <a:defRPr sz="24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708FE95-D7B5-4795-AA38-7C4B73E7BD2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410736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23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cs typeface="Arial" panose="020B0604020202020204" pitchFamily="34" charset="0"/>
              </a:defRPr>
            </a:lvl1pPr>
            <a:lvl2pPr marL="742950" indent="-285750">
              <a:defRPr sz="2400">
                <a:solidFill>
                  <a:schemeClr val="bg1"/>
                </a:solidFill>
                <a:latin typeface="Arial" panose="020B0604020202020204" pitchFamily="34" charset="0"/>
                <a:cs typeface="Arial" panose="020B0604020202020204" pitchFamily="34" charset="0"/>
              </a:defRPr>
            </a:lvl2pPr>
            <a:lvl3pPr marL="1143000" indent="-228600">
              <a:defRPr sz="2400">
                <a:solidFill>
                  <a:schemeClr val="bg1"/>
                </a:solidFill>
                <a:latin typeface="Arial" panose="020B0604020202020204" pitchFamily="34" charset="0"/>
                <a:cs typeface="Arial" panose="020B0604020202020204" pitchFamily="34" charset="0"/>
              </a:defRPr>
            </a:lvl3pPr>
            <a:lvl4pPr marL="1600200" indent="-228600">
              <a:defRPr sz="2400">
                <a:solidFill>
                  <a:schemeClr val="bg1"/>
                </a:solidFill>
                <a:latin typeface="Arial" panose="020B0604020202020204" pitchFamily="34" charset="0"/>
                <a:cs typeface="Arial" panose="020B0604020202020204" pitchFamily="34" charset="0"/>
              </a:defRPr>
            </a:lvl4pPr>
            <a:lvl5pPr marL="2057400" indent="-228600">
              <a:defRPr sz="24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8568B2-392D-42DF-8508-0E88830EDCD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687514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56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cs typeface="Arial" panose="020B0604020202020204" pitchFamily="34" charset="0"/>
              </a:defRPr>
            </a:lvl1pPr>
            <a:lvl2pPr marL="742950" indent="-285750">
              <a:defRPr sz="2400">
                <a:solidFill>
                  <a:schemeClr val="bg1"/>
                </a:solidFill>
                <a:latin typeface="Arial" panose="020B0604020202020204" pitchFamily="34" charset="0"/>
                <a:cs typeface="Arial" panose="020B0604020202020204" pitchFamily="34" charset="0"/>
              </a:defRPr>
            </a:lvl2pPr>
            <a:lvl3pPr marL="1143000" indent="-228600">
              <a:defRPr sz="2400">
                <a:solidFill>
                  <a:schemeClr val="bg1"/>
                </a:solidFill>
                <a:latin typeface="Arial" panose="020B0604020202020204" pitchFamily="34" charset="0"/>
                <a:cs typeface="Arial" panose="020B0604020202020204" pitchFamily="34" charset="0"/>
              </a:defRPr>
            </a:lvl3pPr>
            <a:lvl4pPr marL="1600200" indent="-228600">
              <a:defRPr sz="2400">
                <a:solidFill>
                  <a:schemeClr val="bg1"/>
                </a:solidFill>
                <a:latin typeface="Arial" panose="020B0604020202020204" pitchFamily="34" charset="0"/>
                <a:cs typeface="Arial" panose="020B0604020202020204" pitchFamily="34" charset="0"/>
              </a:defRPr>
            </a:lvl4pPr>
            <a:lvl5pPr marL="2057400" indent="-228600">
              <a:defRPr sz="24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9pPr>
          </a:lstStyle>
          <a:p>
            <a:fld id="{F3084185-3E27-425A-920A-664FB24882AA}" type="slidenum">
              <a:rPr lang="en-US" altLang="en-US" sz="1200" smtClean="0">
                <a:solidFill>
                  <a:schemeClr val="tx1"/>
                </a:solidFill>
                <a:latin typeface="Times New Roman" panose="02020603050405020304" pitchFamily="18" charset="0"/>
              </a:rPr>
              <a:pPr/>
              <a:t>98</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190621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77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cs typeface="Arial" panose="020B0604020202020204" pitchFamily="34" charset="0"/>
              </a:defRPr>
            </a:lvl1pPr>
            <a:lvl2pPr marL="742950" indent="-285750">
              <a:defRPr sz="2400">
                <a:solidFill>
                  <a:schemeClr val="bg1"/>
                </a:solidFill>
                <a:latin typeface="Arial" panose="020B0604020202020204" pitchFamily="34" charset="0"/>
                <a:cs typeface="Arial" panose="020B0604020202020204" pitchFamily="34" charset="0"/>
              </a:defRPr>
            </a:lvl2pPr>
            <a:lvl3pPr marL="1143000" indent="-228600">
              <a:defRPr sz="2400">
                <a:solidFill>
                  <a:schemeClr val="bg1"/>
                </a:solidFill>
                <a:latin typeface="Arial" panose="020B0604020202020204" pitchFamily="34" charset="0"/>
                <a:cs typeface="Arial" panose="020B0604020202020204" pitchFamily="34" charset="0"/>
              </a:defRPr>
            </a:lvl3pPr>
            <a:lvl4pPr marL="1600200" indent="-228600">
              <a:defRPr sz="2400">
                <a:solidFill>
                  <a:schemeClr val="bg1"/>
                </a:solidFill>
                <a:latin typeface="Arial" panose="020B0604020202020204" pitchFamily="34" charset="0"/>
                <a:cs typeface="Arial" panose="020B0604020202020204" pitchFamily="34" charset="0"/>
              </a:defRPr>
            </a:lvl4pPr>
            <a:lvl5pPr marL="2057400" indent="-228600">
              <a:defRPr sz="24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9pPr>
          </a:lstStyle>
          <a:p>
            <a:fld id="{BE2B17A3-BB42-433F-8092-25B9670ADA8D}" type="slidenum">
              <a:rPr lang="en-US" altLang="en-US" sz="1200" smtClean="0">
                <a:solidFill>
                  <a:schemeClr val="tx1"/>
                </a:solidFill>
                <a:latin typeface="Times New Roman" panose="02020603050405020304" pitchFamily="18" charset="0"/>
              </a:rPr>
              <a:pPr/>
              <a:t>99</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586940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34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cs typeface="Arial" panose="020B0604020202020204" pitchFamily="34" charset="0"/>
              </a:defRPr>
            </a:lvl1pPr>
            <a:lvl2pPr marL="742950" indent="-285750">
              <a:defRPr sz="2400">
                <a:solidFill>
                  <a:schemeClr val="bg1"/>
                </a:solidFill>
                <a:latin typeface="Arial" panose="020B0604020202020204" pitchFamily="34" charset="0"/>
                <a:cs typeface="Arial" panose="020B0604020202020204" pitchFamily="34" charset="0"/>
              </a:defRPr>
            </a:lvl2pPr>
            <a:lvl3pPr marL="1143000" indent="-228600">
              <a:defRPr sz="2400">
                <a:solidFill>
                  <a:schemeClr val="bg1"/>
                </a:solidFill>
                <a:latin typeface="Arial" panose="020B0604020202020204" pitchFamily="34" charset="0"/>
                <a:cs typeface="Arial" panose="020B0604020202020204" pitchFamily="34" charset="0"/>
              </a:defRPr>
            </a:lvl3pPr>
            <a:lvl4pPr marL="1600200" indent="-228600">
              <a:defRPr sz="2400">
                <a:solidFill>
                  <a:schemeClr val="bg1"/>
                </a:solidFill>
                <a:latin typeface="Arial" panose="020B0604020202020204" pitchFamily="34" charset="0"/>
                <a:cs typeface="Arial" panose="020B0604020202020204" pitchFamily="34" charset="0"/>
              </a:defRPr>
            </a:lvl4pPr>
            <a:lvl5pPr marL="2057400" indent="-228600">
              <a:defRPr sz="24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B12460D-A93D-474D-893D-6E1F9E3E601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011111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54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cs typeface="Arial" panose="020B0604020202020204" pitchFamily="34" charset="0"/>
              </a:defRPr>
            </a:lvl1pPr>
            <a:lvl2pPr marL="742950" indent="-285750">
              <a:defRPr sz="2400">
                <a:solidFill>
                  <a:schemeClr val="bg1"/>
                </a:solidFill>
                <a:latin typeface="Arial" panose="020B0604020202020204" pitchFamily="34" charset="0"/>
                <a:cs typeface="Arial" panose="020B0604020202020204" pitchFamily="34" charset="0"/>
              </a:defRPr>
            </a:lvl2pPr>
            <a:lvl3pPr marL="1143000" indent="-228600">
              <a:defRPr sz="2400">
                <a:solidFill>
                  <a:schemeClr val="bg1"/>
                </a:solidFill>
                <a:latin typeface="Arial" panose="020B0604020202020204" pitchFamily="34" charset="0"/>
                <a:cs typeface="Arial" panose="020B0604020202020204" pitchFamily="34" charset="0"/>
              </a:defRPr>
            </a:lvl3pPr>
            <a:lvl4pPr marL="1600200" indent="-228600">
              <a:defRPr sz="2400">
                <a:solidFill>
                  <a:schemeClr val="bg1"/>
                </a:solidFill>
                <a:latin typeface="Arial" panose="020B0604020202020204" pitchFamily="34" charset="0"/>
                <a:cs typeface="Arial" panose="020B0604020202020204" pitchFamily="34" charset="0"/>
              </a:defRPr>
            </a:lvl4pPr>
            <a:lvl5pPr marL="2057400" indent="-228600">
              <a:defRPr sz="24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D93BF87-3011-4AD6-9B2B-BFDD5B3D8E1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68084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75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cs typeface="Arial" panose="020B0604020202020204" pitchFamily="34" charset="0"/>
              </a:defRPr>
            </a:lvl1pPr>
            <a:lvl2pPr marL="742950" indent="-285750">
              <a:defRPr sz="2400">
                <a:solidFill>
                  <a:schemeClr val="bg1"/>
                </a:solidFill>
                <a:latin typeface="Arial" panose="020B0604020202020204" pitchFamily="34" charset="0"/>
                <a:cs typeface="Arial" panose="020B0604020202020204" pitchFamily="34" charset="0"/>
              </a:defRPr>
            </a:lvl2pPr>
            <a:lvl3pPr marL="1143000" indent="-228600">
              <a:defRPr sz="2400">
                <a:solidFill>
                  <a:schemeClr val="bg1"/>
                </a:solidFill>
                <a:latin typeface="Arial" panose="020B0604020202020204" pitchFamily="34" charset="0"/>
                <a:cs typeface="Arial" panose="020B0604020202020204" pitchFamily="34" charset="0"/>
              </a:defRPr>
            </a:lvl3pPr>
            <a:lvl4pPr marL="1600200" indent="-228600">
              <a:defRPr sz="2400">
                <a:solidFill>
                  <a:schemeClr val="bg1"/>
                </a:solidFill>
                <a:latin typeface="Arial" panose="020B0604020202020204" pitchFamily="34" charset="0"/>
                <a:cs typeface="Arial" panose="020B0604020202020204" pitchFamily="34" charset="0"/>
              </a:defRPr>
            </a:lvl4pPr>
            <a:lvl5pPr marL="2057400" indent="-228600">
              <a:defRPr sz="24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24C9D5E-B09F-4807-8497-5C5E0A1930D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695591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95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cs typeface="Arial" panose="020B0604020202020204" pitchFamily="34" charset="0"/>
              </a:defRPr>
            </a:lvl1pPr>
            <a:lvl2pPr marL="742950" indent="-285750">
              <a:defRPr sz="2400">
                <a:solidFill>
                  <a:schemeClr val="bg1"/>
                </a:solidFill>
                <a:latin typeface="Arial" panose="020B0604020202020204" pitchFamily="34" charset="0"/>
                <a:cs typeface="Arial" panose="020B0604020202020204" pitchFamily="34" charset="0"/>
              </a:defRPr>
            </a:lvl2pPr>
            <a:lvl3pPr marL="1143000" indent="-228600">
              <a:defRPr sz="2400">
                <a:solidFill>
                  <a:schemeClr val="bg1"/>
                </a:solidFill>
                <a:latin typeface="Arial" panose="020B0604020202020204" pitchFamily="34" charset="0"/>
                <a:cs typeface="Arial" panose="020B0604020202020204" pitchFamily="34" charset="0"/>
              </a:defRPr>
            </a:lvl3pPr>
            <a:lvl4pPr marL="1600200" indent="-228600">
              <a:defRPr sz="2400">
                <a:solidFill>
                  <a:schemeClr val="bg1"/>
                </a:solidFill>
                <a:latin typeface="Arial" panose="020B0604020202020204" pitchFamily="34" charset="0"/>
                <a:cs typeface="Arial" panose="020B0604020202020204" pitchFamily="34" charset="0"/>
              </a:defRPr>
            </a:lvl4pPr>
            <a:lvl5pPr marL="2057400" indent="-228600">
              <a:defRPr sz="24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4FB3E23-6A09-4A8F-9F2E-8D8C8EE9E72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275244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16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cs typeface="Arial" panose="020B0604020202020204" pitchFamily="34" charset="0"/>
              </a:defRPr>
            </a:lvl1pPr>
            <a:lvl2pPr marL="742950" indent="-285750">
              <a:defRPr sz="2400">
                <a:solidFill>
                  <a:schemeClr val="bg1"/>
                </a:solidFill>
                <a:latin typeface="Arial" panose="020B0604020202020204" pitchFamily="34" charset="0"/>
                <a:cs typeface="Arial" panose="020B0604020202020204" pitchFamily="34" charset="0"/>
              </a:defRPr>
            </a:lvl2pPr>
            <a:lvl3pPr marL="1143000" indent="-228600">
              <a:defRPr sz="2400">
                <a:solidFill>
                  <a:schemeClr val="bg1"/>
                </a:solidFill>
                <a:latin typeface="Arial" panose="020B0604020202020204" pitchFamily="34" charset="0"/>
                <a:cs typeface="Arial" panose="020B0604020202020204" pitchFamily="34" charset="0"/>
              </a:defRPr>
            </a:lvl3pPr>
            <a:lvl4pPr marL="1600200" indent="-228600">
              <a:defRPr sz="2400">
                <a:solidFill>
                  <a:schemeClr val="bg1"/>
                </a:solidFill>
                <a:latin typeface="Arial" panose="020B0604020202020204" pitchFamily="34" charset="0"/>
                <a:cs typeface="Arial" panose="020B0604020202020204" pitchFamily="34" charset="0"/>
              </a:defRPr>
            </a:lvl4pPr>
            <a:lvl5pPr marL="2057400" indent="-228600">
              <a:defRPr sz="24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C2FE574-55BC-42D6-9C93-759FCB2FF4E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105418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36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cs typeface="Arial" panose="020B0604020202020204" pitchFamily="34" charset="0"/>
              </a:defRPr>
            </a:lvl1pPr>
            <a:lvl2pPr marL="742950" indent="-285750">
              <a:defRPr sz="2400">
                <a:solidFill>
                  <a:schemeClr val="bg1"/>
                </a:solidFill>
                <a:latin typeface="Arial" panose="020B0604020202020204" pitchFamily="34" charset="0"/>
                <a:cs typeface="Arial" panose="020B0604020202020204" pitchFamily="34" charset="0"/>
              </a:defRPr>
            </a:lvl2pPr>
            <a:lvl3pPr marL="1143000" indent="-228600">
              <a:defRPr sz="2400">
                <a:solidFill>
                  <a:schemeClr val="bg1"/>
                </a:solidFill>
                <a:latin typeface="Arial" panose="020B0604020202020204" pitchFamily="34" charset="0"/>
                <a:cs typeface="Arial" panose="020B0604020202020204" pitchFamily="34" charset="0"/>
              </a:defRPr>
            </a:lvl3pPr>
            <a:lvl4pPr marL="1600200" indent="-228600">
              <a:defRPr sz="2400">
                <a:solidFill>
                  <a:schemeClr val="bg1"/>
                </a:solidFill>
                <a:latin typeface="Arial" panose="020B0604020202020204" pitchFamily="34" charset="0"/>
                <a:cs typeface="Arial" panose="020B0604020202020204" pitchFamily="34" charset="0"/>
              </a:defRPr>
            </a:lvl4pPr>
            <a:lvl5pPr marL="2057400" indent="-228600">
              <a:defRPr sz="24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19C0AE-3D81-4CFB-A94F-3795440E254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621100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57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cs typeface="Arial" panose="020B0604020202020204" pitchFamily="34" charset="0"/>
              </a:defRPr>
            </a:lvl1pPr>
            <a:lvl2pPr marL="742950" indent="-285750">
              <a:defRPr sz="2400">
                <a:solidFill>
                  <a:schemeClr val="bg1"/>
                </a:solidFill>
                <a:latin typeface="Arial" panose="020B0604020202020204" pitchFamily="34" charset="0"/>
                <a:cs typeface="Arial" panose="020B0604020202020204" pitchFamily="34" charset="0"/>
              </a:defRPr>
            </a:lvl2pPr>
            <a:lvl3pPr marL="1143000" indent="-228600">
              <a:defRPr sz="2400">
                <a:solidFill>
                  <a:schemeClr val="bg1"/>
                </a:solidFill>
                <a:latin typeface="Arial" panose="020B0604020202020204" pitchFamily="34" charset="0"/>
                <a:cs typeface="Arial" panose="020B0604020202020204" pitchFamily="34" charset="0"/>
              </a:defRPr>
            </a:lvl3pPr>
            <a:lvl4pPr marL="1600200" indent="-228600">
              <a:defRPr sz="2400">
                <a:solidFill>
                  <a:schemeClr val="bg1"/>
                </a:solidFill>
                <a:latin typeface="Arial" panose="020B0604020202020204" pitchFamily="34" charset="0"/>
                <a:cs typeface="Arial" panose="020B0604020202020204" pitchFamily="34" charset="0"/>
              </a:defRPr>
            </a:lvl4pPr>
            <a:lvl5pPr marL="2057400" indent="-228600">
              <a:defRPr sz="24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4C39E0C-CED7-4617-A653-F0D0F6CF819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027890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endParaRPr lang="en-US"/>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Veri Yer Tutucusu 3"/>
          <p:cNvSpPr>
            <a:spLocks noGrp="1"/>
          </p:cNvSpPr>
          <p:nvPr>
            <p:ph type="dt" sz="half" idx="10"/>
          </p:nvPr>
        </p:nvSpPr>
        <p:spPr/>
        <p:txBody>
          <a:bodyPr/>
          <a:lstStyle/>
          <a:p>
            <a:fld id="{38FFD98D-83B4-483D-84D0-6E56C6AD8C14}" type="datetime1">
              <a:rPr lang="en-US" smtClean="0"/>
              <a:t>5/11/2017</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DF50EBBA-8504-4BCF-B486-C222F50DF38E}" type="slidenum">
              <a:rPr lang="en-US" smtClean="0"/>
              <a:t>‹#›</a:t>
            </a:fld>
            <a:endParaRPr lang="en-US"/>
          </a:p>
        </p:txBody>
      </p:sp>
    </p:spTree>
    <p:extLst>
      <p:ext uri="{BB962C8B-B14F-4D97-AF65-F5344CB8AC3E}">
        <p14:creationId xmlns:p14="http://schemas.microsoft.com/office/powerpoint/2010/main" val="3143203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0EFA585B-5F04-4FEF-A809-1760960A91CB}" type="datetime1">
              <a:rPr lang="en-US" smtClean="0"/>
              <a:t>5/11/2017</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DF50EBBA-8504-4BCF-B486-C222F50DF38E}" type="slidenum">
              <a:rPr lang="en-US" smtClean="0"/>
              <a:t>‹#›</a:t>
            </a:fld>
            <a:endParaRPr lang="en-US"/>
          </a:p>
        </p:txBody>
      </p:sp>
    </p:spTree>
    <p:extLst>
      <p:ext uri="{BB962C8B-B14F-4D97-AF65-F5344CB8AC3E}">
        <p14:creationId xmlns:p14="http://schemas.microsoft.com/office/powerpoint/2010/main" val="3622634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1AA8FCB4-510D-416D-8A80-F73426142831}" type="datetime1">
              <a:rPr lang="en-US" smtClean="0"/>
              <a:t>5/11/2017</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DF50EBBA-8504-4BCF-B486-C222F50DF38E}" type="slidenum">
              <a:rPr lang="en-US" smtClean="0"/>
              <a:t>‹#›</a:t>
            </a:fld>
            <a:endParaRPr lang="en-US"/>
          </a:p>
        </p:txBody>
      </p:sp>
    </p:spTree>
    <p:extLst>
      <p:ext uri="{BB962C8B-B14F-4D97-AF65-F5344CB8AC3E}">
        <p14:creationId xmlns:p14="http://schemas.microsoft.com/office/powerpoint/2010/main" val="3343174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tıklayın</a:t>
            </a:r>
            <a:endParaRPr lang="en-US"/>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8BED6B9E-98C6-40E7-B673-016B428A6A8E}" type="slidenum">
              <a:rPr lang="tr-TR" altLang="en-US"/>
              <a:pPr>
                <a:defRPr/>
              </a:pPr>
              <a:t>‹#›</a:t>
            </a:fld>
            <a:endParaRPr lang="tr-TR" altLang="en-US"/>
          </a:p>
        </p:txBody>
      </p:sp>
    </p:spTree>
    <p:extLst>
      <p:ext uri="{BB962C8B-B14F-4D97-AF65-F5344CB8AC3E}">
        <p14:creationId xmlns:p14="http://schemas.microsoft.com/office/powerpoint/2010/main" val="2147300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endParaRPr lang="en-US"/>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3536D81A-7743-4923-8B35-D1EF33A773D9}" type="slidenum">
              <a:rPr lang="tr-TR" altLang="en-US"/>
              <a:pPr>
                <a:defRPr/>
              </a:pPr>
              <a:t>‹#›</a:t>
            </a:fld>
            <a:endParaRPr lang="tr-TR" altLang="en-US"/>
          </a:p>
        </p:txBody>
      </p:sp>
    </p:spTree>
    <p:extLst>
      <p:ext uri="{BB962C8B-B14F-4D97-AF65-F5344CB8AC3E}">
        <p14:creationId xmlns:p14="http://schemas.microsoft.com/office/powerpoint/2010/main" val="2680666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39"/>
            <a:ext cx="10515600" cy="2852737"/>
          </a:xfrm>
        </p:spPr>
        <p:txBody>
          <a:bodyPr anchor="b"/>
          <a:lstStyle>
            <a:lvl1pPr>
              <a:defRPr sz="6000"/>
            </a:lvl1pPr>
          </a:lstStyle>
          <a:p>
            <a:r>
              <a:rPr lang="tr-TR"/>
              <a:t>Asıl başlık stili için tıklayın</a:t>
            </a:r>
            <a:endParaRPr lang="en-US"/>
          </a:p>
        </p:txBody>
      </p:sp>
      <p:sp>
        <p:nvSpPr>
          <p:cNvPr id="3" name="Metin Yer Tutucus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a:t>
            </a:r>
          </a:p>
        </p:txBody>
      </p:sp>
      <p:sp>
        <p:nvSpPr>
          <p:cNvPr id="4" name="Rectangle 6"/>
          <p:cNvSpPr>
            <a:spLocks noGrp="1" noChangeArrowheads="1"/>
          </p:cNvSpPr>
          <p:nvPr>
            <p:ph type="sldNum" sz="quarter" idx="10"/>
          </p:nvPr>
        </p:nvSpPr>
        <p:spPr/>
        <p:txBody>
          <a:bodyPr/>
          <a:lstStyle>
            <a:lvl1pPr>
              <a:defRPr/>
            </a:lvl1pPr>
          </a:lstStyle>
          <a:p>
            <a:pPr>
              <a:defRPr/>
            </a:pPr>
            <a:fld id="{D8DE55FF-4BB1-41CC-8A41-6CB24BAADF29}" type="slidenum">
              <a:rPr lang="tr-TR" altLang="en-US"/>
              <a:pPr>
                <a:defRPr/>
              </a:pPr>
              <a:t>‹#›</a:t>
            </a:fld>
            <a:endParaRPr lang="tr-TR" altLang="en-US"/>
          </a:p>
        </p:txBody>
      </p:sp>
    </p:spTree>
    <p:extLst>
      <p:ext uri="{BB962C8B-B14F-4D97-AF65-F5344CB8AC3E}">
        <p14:creationId xmlns:p14="http://schemas.microsoft.com/office/powerpoint/2010/main" val="1785065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endParaRPr lang="en-US"/>
          </a:p>
        </p:txBody>
      </p:sp>
      <p:sp>
        <p:nvSpPr>
          <p:cNvPr id="3" name="İçerik Yer Tutucusu 2"/>
          <p:cNvSpPr>
            <a:spLocks noGrp="1"/>
          </p:cNvSpPr>
          <p:nvPr>
            <p:ph sz="half" idx="1"/>
          </p:nvPr>
        </p:nvSpPr>
        <p:spPr>
          <a:xfrm>
            <a:off x="914400" y="1484313"/>
            <a:ext cx="5080000" cy="504031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6197600" y="1484313"/>
            <a:ext cx="5080000" cy="504031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Rectangle 6"/>
          <p:cNvSpPr>
            <a:spLocks noGrp="1" noChangeArrowheads="1"/>
          </p:cNvSpPr>
          <p:nvPr>
            <p:ph type="sldNum" sz="quarter" idx="10"/>
          </p:nvPr>
        </p:nvSpPr>
        <p:spPr/>
        <p:txBody>
          <a:bodyPr/>
          <a:lstStyle>
            <a:lvl1pPr>
              <a:defRPr/>
            </a:lvl1pPr>
          </a:lstStyle>
          <a:p>
            <a:pPr>
              <a:defRPr/>
            </a:pPr>
            <a:fld id="{A1459461-DAE2-4AF8-9CF1-43A0E11810B3}" type="slidenum">
              <a:rPr lang="tr-TR" altLang="en-US"/>
              <a:pPr>
                <a:defRPr/>
              </a:pPr>
              <a:t>‹#›</a:t>
            </a:fld>
            <a:endParaRPr lang="tr-TR" altLang="en-US"/>
          </a:p>
        </p:txBody>
      </p:sp>
    </p:spTree>
    <p:extLst>
      <p:ext uri="{BB962C8B-B14F-4D97-AF65-F5344CB8AC3E}">
        <p14:creationId xmlns:p14="http://schemas.microsoft.com/office/powerpoint/2010/main" val="2889246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40317" y="365126"/>
            <a:ext cx="10515600" cy="1325563"/>
          </a:xfrm>
        </p:spPr>
        <p:txBody>
          <a:bodyPr/>
          <a:lstStyle/>
          <a:p>
            <a:r>
              <a:rPr lang="tr-TR"/>
              <a:t>Asıl başlık stili için tıklayın</a:t>
            </a:r>
            <a:endParaRPr lang="en-US"/>
          </a:p>
        </p:txBody>
      </p:sp>
      <p:sp>
        <p:nvSpPr>
          <p:cNvPr id="3" name="Metin Yer Tutucus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40318" y="2505075"/>
            <a:ext cx="5158316"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71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Rectangle 6"/>
          <p:cNvSpPr>
            <a:spLocks noGrp="1" noChangeArrowheads="1"/>
          </p:cNvSpPr>
          <p:nvPr>
            <p:ph type="sldNum" sz="quarter" idx="10"/>
          </p:nvPr>
        </p:nvSpPr>
        <p:spPr/>
        <p:txBody>
          <a:bodyPr/>
          <a:lstStyle>
            <a:lvl1pPr>
              <a:defRPr/>
            </a:lvl1pPr>
          </a:lstStyle>
          <a:p>
            <a:pPr>
              <a:defRPr/>
            </a:pPr>
            <a:fld id="{495DA846-BAF9-4152-AB5C-F02C4DB8F155}" type="slidenum">
              <a:rPr lang="tr-TR" altLang="en-US"/>
              <a:pPr>
                <a:defRPr/>
              </a:pPr>
              <a:t>‹#›</a:t>
            </a:fld>
            <a:endParaRPr lang="tr-TR" altLang="en-US"/>
          </a:p>
        </p:txBody>
      </p:sp>
    </p:spTree>
    <p:extLst>
      <p:ext uri="{BB962C8B-B14F-4D97-AF65-F5344CB8AC3E}">
        <p14:creationId xmlns:p14="http://schemas.microsoft.com/office/powerpoint/2010/main" val="1998302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endParaRPr lang="en-US"/>
          </a:p>
        </p:txBody>
      </p:sp>
      <p:sp>
        <p:nvSpPr>
          <p:cNvPr id="3" name="Rectangle 6"/>
          <p:cNvSpPr>
            <a:spLocks noGrp="1" noChangeArrowheads="1"/>
          </p:cNvSpPr>
          <p:nvPr>
            <p:ph type="sldNum" sz="quarter" idx="10"/>
          </p:nvPr>
        </p:nvSpPr>
        <p:spPr/>
        <p:txBody>
          <a:bodyPr/>
          <a:lstStyle>
            <a:lvl1pPr>
              <a:defRPr/>
            </a:lvl1pPr>
          </a:lstStyle>
          <a:p>
            <a:pPr>
              <a:defRPr/>
            </a:pPr>
            <a:fld id="{0B1A3887-96DB-4C35-B1C1-1C5B5546FAEC}" type="slidenum">
              <a:rPr lang="tr-TR" altLang="en-US"/>
              <a:pPr>
                <a:defRPr/>
              </a:pPr>
              <a:t>‹#›</a:t>
            </a:fld>
            <a:endParaRPr lang="tr-TR" altLang="en-US"/>
          </a:p>
        </p:txBody>
      </p:sp>
    </p:spTree>
    <p:extLst>
      <p:ext uri="{BB962C8B-B14F-4D97-AF65-F5344CB8AC3E}">
        <p14:creationId xmlns:p14="http://schemas.microsoft.com/office/powerpoint/2010/main" val="1691293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956531B3-C0D8-4833-8557-748C4636BD4A}" type="slidenum">
              <a:rPr lang="tr-TR" altLang="en-US"/>
              <a:pPr>
                <a:defRPr/>
              </a:pPr>
              <a:t>‹#›</a:t>
            </a:fld>
            <a:endParaRPr lang="tr-TR" altLang="en-US"/>
          </a:p>
        </p:txBody>
      </p:sp>
    </p:spTree>
    <p:extLst>
      <p:ext uri="{BB962C8B-B14F-4D97-AF65-F5344CB8AC3E}">
        <p14:creationId xmlns:p14="http://schemas.microsoft.com/office/powerpoint/2010/main" val="4271331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a:t>Asıl başlık stili için tıklayın</a:t>
            </a:r>
            <a:endParaRPr lang="en-US"/>
          </a:p>
        </p:txBody>
      </p:sp>
      <p:sp>
        <p:nvSpPr>
          <p:cNvPr id="3" name="İçerik Yer Tutucus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Rectangle 6"/>
          <p:cNvSpPr>
            <a:spLocks noGrp="1" noChangeArrowheads="1"/>
          </p:cNvSpPr>
          <p:nvPr>
            <p:ph type="sldNum" sz="quarter" idx="10"/>
          </p:nvPr>
        </p:nvSpPr>
        <p:spPr/>
        <p:txBody>
          <a:bodyPr/>
          <a:lstStyle>
            <a:lvl1pPr>
              <a:defRPr/>
            </a:lvl1pPr>
          </a:lstStyle>
          <a:p>
            <a:pPr>
              <a:defRPr/>
            </a:pPr>
            <a:fld id="{1DA11D2C-728D-4B97-B047-4340688D57C3}" type="slidenum">
              <a:rPr lang="tr-TR" altLang="en-US"/>
              <a:pPr>
                <a:defRPr/>
              </a:pPr>
              <a:t>‹#›</a:t>
            </a:fld>
            <a:endParaRPr lang="tr-TR" altLang="en-US"/>
          </a:p>
        </p:txBody>
      </p:sp>
    </p:spTree>
    <p:extLst>
      <p:ext uri="{BB962C8B-B14F-4D97-AF65-F5344CB8AC3E}">
        <p14:creationId xmlns:p14="http://schemas.microsoft.com/office/powerpoint/2010/main" val="4261208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4C2AEFFA-D12F-429C-B5AC-695EAE1BD23F}" type="datetime1">
              <a:rPr lang="en-US" smtClean="0"/>
              <a:t>5/11/2017</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DF50EBBA-8504-4BCF-B486-C222F50DF38E}" type="slidenum">
              <a:rPr lang="en-US" smtClean="0"/>
              <a:t>‹#›</a:t>
            </a:fld>
            <a:endParaRPr lang="en-US"/>
          </a:p>
        </p:txBody>
      </p:sp>
    </p:spTree>
    <p:extLst>
      <p:ext uri="{BB962C8B-B14F-4D97-AF65-F5344CB8AC3E}">
        <p14:creationId xmlns:p14="http://schemas.microsoft.com/office/powerpoint/2010/main" val="40628111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a:t>Asıl başlık stili için tıklayın</a:t>
            </a:r>
            <a:endParaRPr lang="en-US"/>
          </a:p>
        </p:txBody>
      </p:sp>
      <p:sp>
        <p:nvSpPr>
          <p:cNvPr id="3" name="Resim Yer Tutucus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Rectangle 6"/>
          <p:cNvSpPr>
            <a:spLocks noGrp="1" noChangeArrowheads="1"/>
          </p:cNvSpPr>
          <p:nvPr>
            <p:ph type="sldNum" sz="quarter" idx="10"/>
          </p:nvPr>
        </p:nvSpPr>
        <p:spPr/>
        <p:txBody>
          <a:bodyPr/>
          <a:lstStyle>
            <a:lvl1pPr>
              <a:defRPr/>
            </a:lvl1pPr>
          </a:lstStyle>
          <a:p>
            <a:pPr>
              <a:defRPr/>
            </a:pPr>
            <a:fld id="{49834B99-21EA-4B9A-A287-D1E0E36B215C}" type="slidenum">
              <a:rPr lang="tr-TR" altLang="en-US"/>
              <a:pPr>
                <a:defRPr/>
              </a:pPr>
              <a:t>‹#›</a:t>
            </a:fld>
            <a:endParaRPr lang="tr-TR" altLang="en-US"/>
          </a:p>
        </p:txBody>
      </p:sp>
    </p:spTree>
    <p:extLst>
      <p:ext uri="{BB962C8B-B14F-4D97-AF65-F5344CB8AC3E}">
        <p14:creationId xmlns:p14="http://schemas.microsoft.com/office/powerpoint/2010/main" val="2780765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tıklayın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A9BAB1D6-52BE-4EE6-90F3-A917A9A57860}" type="slidenum">
              <a:rPr lang="tr-TR" altLang="en-US"/>
              <a:pPr>
                <a:defRPr/>
              </a:pPr>
              <a:t>‹#›</a:t>
            </a:fld>
            <a:endParaRPr lang="tr-TR" altLang="en-US"/>
          </a:p>
        </p:txBody>
      </p:sp>
    </p:spTree>
    <p:extLst>
      <p:ext uri="{BB962C8B-B14F-4D97-AF65-F5344CB8AC3E}">
        <p14:creationId xmlns:p14="http://schemas.microsoft.com/office/powerpoint/2010/main" val="3438765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686800" y="333375"/>
            <a:ext cx="2590800" cy="6191250"/>
          </a:xfrm>
        </p:spPr>
        <p:txBody>
          <a:bodyPr vert="eaVert"/>
          <a:lstStyle/>
          <a:p>
            <a:r>
              <a:rPr lang="tr-TR"/>
              <a:t>Asıl başlık stili için tıklayın</a:t>
            </a:r>
            <a:endParaRPr lang="en-US"/>
          </a:p>
        </p:txBody>
      </p:sp>
      <p:sp>
        <p:nvSpPr>
          <p:cNvPr id="3" name="Dikey Metin Yer Tutucusu 2"/>
          <p:cNvSpPr>
            <a:spLocks noGrp="1"/>
          </p:cNvSpPr>
          <p:nvPr>
            <p:ph type="body" orient="vert" idx="1"/>
          </p:nvPr>
        </p:nvSpPr>
        <p:spPr>
          <a:xfrm>
            <a:off x="912285" y="333375"/>
            <a:ext cx="7571316" cy="619125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90FF177F-F3F2-4C12-AF57-2E0FA2BE5C1A}" type="slidenum">
              <a:rPr lang="tr-TR" altLang="en-US"/>
              <a:pPr>
                <a:defRPr/>
              </a:pPr>
              <a:t>‹#›</a:t>
            </a:fld>
            <a:endParaRPr lang="tr-TR" altLang="en-US"/>
          </a:p>
        </p:txBody>
      </p:sp>
    </p:spTree>
    <p:extLst>
      <p:ext uri="{BB962C8B-B14F-4D97-AF65-F5344CB8AC3E}">
        <p14:creationId xmlns:p14="http://schemas.microsoft.com/office/powerpoint/2010/main" val="1109573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bl" preserve="1">
  <p:cSld name="Başlık ve Tablo">
    <p:spTree>
      <p:nvGrpSpPr>
        <p:cNvPr id="1" name=""/>
        <p:cNvGrpSpPr/>
        <p:nvPr/>
      </p:nvGrpSpPr>
      <p:grpSpPr>
        <a:xfrm>
          <a:off x="0" y="0"/>
          <a:ext cx="0" cy="0"/>
          <a:chOff x="0" y="0"/>
          <a:chExt cx="0" cy="0"/>
        </a:xfrm>
      </p:grpSpPr>
      <p:sp>
        <p:nvSpPr>
          <p:cNvPr id="2" name="Unvan 1"/>
          <p:cNvSpPr>
            <a:spLocks noGrp="1"/>
          </p:cNvSpPr>
          <p:nvPr>
            <p:ph type="title"/>
          </p:nvPr>
        </p:nvSpPr>
        <p:spPr>
          <a:xfrm>
            <a:off x="912284" y="333376"/>
            <a:ext cx="10363200" cy="792163"/>
          </a:xfrm>
        </p:spPr>
        <p:txBody>
          <a:bodyPr/>
          <a:lstStyle/>
          <a:p>
            <a:r>
              <a:rPr lang="tr-TR"/>
              <a:t>Asıl başlık stili için tıklayın</a:t>
            </a:r>
            <a:endParaRPr lang="en-US"/>
          </a:p>
        </p:txBody>
      </p:sp>
      <p:sp>
        <p:nvSpPr>
          <p:cNvPr id="3" name="Tablo Yer Tutucusu 2"/>
          <p:cNvSpPr>
            <a:spLocks noGrp="1"/>
          </p:cNvSpPr>
          <p:nvPr>
            <p:ph type="tbl" idx="1"/>
          </p:nvPr>
        </p:nvSpPr>
        <p:spPr>
          <a:xfrm>
            <a:off x="914400" y="1484313"/>
            <a:ext cx="10363200" cy="5040312"/>
          </a:xfrm>
        </p:spPr>
        <p:txBody>
          <a:bodyPr/>
          <a:lstStyle/>
          <a:p>
            <a:pPr lvl="0"/>
            <a:endParaRPr lang="en-US" noProof="0"/>
          </a:p>
        </p:txBody>
      </p:sp>
      <p:sp>
        <p:nvSpPr>
          <p:cNvPr id="4" name="Rectangle 6"/>
          <p:cNvSpPr>
            <a:spLocks noGrp="1" noChangeArrowheads="1"/>
          </p:cNvSpPr>
          <p:nvPr>
            <p:ph type="sldNum" sz="quarter" idx="10"/>
          </p:nvPr>
        </p:nvSpPr>
        <p:spPr/>
        <p:txBody>
          <a:bodyPr/>
          <a:lstStyle>
            <a:lvl1pPr>
              <a:defRPr/>
            </a:lvl1pPr>
          </a:lstStyle>
          <a:p>
            <a:pPr>
              <a:defRPr/>
            </a:pPr>
            <a:fld id="{9F7C048D-0C34-4192-AA1A-EABEED3DEC72}" type="slidenum">
              <a:rPr lang="tr-TR" altLang="en-US"/>
              <a:pPr>
                <a:defRPr/>
              </a:pPr>
              <a:t>‹#›</a:t>
            </a:fld>
            <a:endParaRPr lang="tr-TR" altLang="en-US"/>
          </a:p>
        </p:txBody>
      </p:sp>
    </p:spTree>
    <p:extLst>
      <p:ext uri="{BB962C8B-B14F-4D97-AF65-F5344CB8AC3E}">
        <p14:creationId xmlns:p14="http://schemas.microsoft.com/office/powerpoint/2010/main" val="1930828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601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xfrm>
            <a:off x="0" y="0"/>
            <a:ext cx="0" cy="0"/>
          </a:xfrm>
        </p:spPr>
        <p:txBody>
          <a:bodyPr/>
          <a:lstStyle>
            <a:lvl1pPr>
              <a:defRPr/>
            </a:lvl1pPr>
          </a:lstStyle>
          <a:p>
            <a:pPr>
              <a:defRPr/>
            </a:pPr>
            <a:fld id="{39B02CF9-D408-4137-93BC-B0CF04DA1269}" type="datetime1">
              <a:rPr lang="en-US" smtClean="0"/>
              <a:t>5/11/2017</a:t>
            </a:fld>
            <a:endParaRPr lang="en-US"/>
          </a:p>
        </p:txBody>
      </p:sp>
      <p:sp>
        <p:nvSpPr>
          <p:cNvPr id="6" name="Rectangle 12"/>
          <p:cNvSpPr>
            <a:spLocks noGrp="1" noChangeArrowheads="1"/>
          </p:cNvSpPr>
          <p:nvPr>
            <p:ph type="ftr" sz="quarter" idx="11"/>
          </p:nvPr>
        </p:nvSpPr>
        <p:spPr>
          <a:xfrm>
            <a:off x="0" y="0"/>
            <a:ext cx="0" cy="0"/>
          </a:xfrm>
        </p:spPr>
        <p:txBody>
          <a:bodyPr/>
          <a:lstStyle>
            <a:lvl1pPr>
              <a:defRPr/>
            </a:lvl1pPr>
          </a:lstStyle>
          <a:p>
            <a:pPr>
              <a:defRPr/>
            </a:pPr>
            <a:endParaRPr lang="en-US"/>
          </a:p>
        </p:txBody>
      </p:sp>
      <p:sp>
        <p:nvSpPr>
          <p:cNvPr id="7" name="Rectangle 13"/>
          <p:cNvSpPr>
            <a:spLocks noGrp="1" noChangeArrowheads="1"/>
          </p:cNvSpPr>
          <p:nvPr>
            <p:ph type="sldNum" sz="quarter" idx="12"/>
          </p:nvPr>
        </p:nvSpPr>
        <p:spPr/>
        <p:txBody>
          <a:bodyPr/>
          <a:lstStyle>
            <a:lvl1pPr>
              <a:defRPr/>
            </a:lvl1pPr>
          </a:lstStyle>
          <a:p>
            <a:pPr>
              <a:defRPr/>
            </a:pPr>
            <a:fld id="{7A5F5221-D91A-4EE5-B859-55107F05F2A7}" type="slidenum">
              <a:rPr lang="en-US" altLang="en-US"/>
              <a:pPr>
                <a:defRPr/>
              </a:pPr>
              <a:t>‹#›</a:t>
            </a:fld>
            <a:endParaRPr lang="en-US" altLang="en-US"/>
          </a:p>
        </p:txBody>
      </p:sp>
    </p:spTree>
    <p:extLst>
      <p:ext uri="{BB962C8B-B14F-4D97-AF65-F5344CB8AC3E}">
        <p14:creationId xmlns:p14="http://schemas.microsoft.com/office/powerpoint/2010/main" val="25829729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60117" y="2017713"/>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60117" y="4151313"/>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1"/>
          <p:cNvSpPr>
            <a:spLocks noGrp="1" noChangeArrowheads="1"/>
          </p:cNvSpPr>
          <p:nvPr>
            <p:ph type="dt" sz="half" idx="10"/>
          </p:nvPr>
        </p:nvSpPr>
        <p:spPr>
          <a:xfrm>
            <a:off x="0" y="0"/>
            <a:ext cx="0" cy="0"/>
          </a:xfrm>
        </p:spPr>
        <p:txBody>
          <a:bodyPr/>
          <a:lstStyle>
            <a:lvl1pPr>
              <a:defRPr/>
            </a:lvl1pPr>
          </a:lstStyle>
          <a:p>
            <a:pPr>
              <a:defRPr/>
            </a:pPr>
            <a:fld id="{91C2B335-4688-4843-82D9-DCD9E3A41C83}" type="datetime1">
              <a:rPr lang="en-US" smtClean="0"/>
              <a:t>5/11/2017</a:t>
            </a:fld>
            <a:endParaRPr lang="en-US"/>
          </a:p>
        </p:txBody>
      </p:sp>
      <p:sp>
        <p:nvSpPr>
          <p:cNvPr id="7" name="Rectangle 12"/>
          <p:cNvSpPr>
            <a:spLocks noGrp="1" noChangeArrowheads="1"/>
          </p:cNvSpPr>
          <p:nvPr>
            <p:ph type="ftr" sz="quarter" idx="11"/>
          </p:nvPr>
        </p:nvSpPr>
        <p:spPr>
          <a:xfrm>
            <a:off x="0" y="0"/>
            <a:ext cx="0" cy="0"/>
          </a:xfrm>
        </p:spPr>
        <p:txBody>
          <a:bodyPr/>
          <a:lstStyle>
            <a:lvl1pPr>
              <a:defRPr/>
            </a:lvl1pPr>
          </a:lstStyle>
          <a:p>
            <a:pPr>
              <a:defRPr/>
            </a:pPr>
            <a:endParaRPr lang="en-US"/>
          </a:p>
        </p:txBody>
      </p:sp>
      <p:sp>
        <p:nvSpPr>
          <p:cNvPr id="8" name="Rectangle 13"/>
          <p:cNvSpPr>
            <a:spLocks noGrp="1" noChangeArrowheads="1"/>
          </p:cNvSpPr>
          <p:nvPr>
            <p:ph type="sldNum" sz="quarter" idx="12"/>
          </p:nvPr>
        </p:nvSpPr>
        <p:spPr/>
        <p:txBody>
          <a:bodyPr/>
          <a:lstStyle>
            <a:lvl1pPr>
              <a:defRPr/>
            </a:lvl1pPr>
          </a:lstStyle>
          <a:p>
            <a:pPr>
              <a:defRPr/>
            </a:pPr>
            <a:fld id="{ED32197E-AF14-44D7-BC8E-24799AB920A4}" type="slidenum">
              <a:rPr lang="en-US" altLang="en-US"/>
              <a:pPr>
                <a:defRPr/>
              </a:pPr>
              <a:t>‹#›</a:t>
            </a:fld>
            <a:endParaRPr lang="en-US" altLang="en-US"/>
          </a:p>
        </p:txBody>
      </p:sp>
    </p:spTree>
    <p:extLst>
      <p:ext uri="{BB962C8B-B14F-4D97-AF65-F5344CB8AC3E}">
        <p14:creationId xmlns:p14="http://schemas.microsoft.com/office/powerpoint/2010/main" val="41371318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76917" y="4151313"/>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xfrm>
            <a:off x="0" y="0"/>
            <a:ext cx="0" cy="0"/>
          </a:xfrm>
        </p:spPr>
        <p:txBody>
          <a:bodyPr/>
          <a:lstStyle>
            <a:lvl1pPr>
              <a:defRPr/>
            </a:lvl1pPr>
          </a:lstStyle>
          <a:p>
            <a:pPr>
              <a:defRPr/>
            </a:pPr>
            <a:fld id="{9F7D5F59-982D-462B-9EA4-5A3A65897D01}" type="datetime1">
              <a:rPr lang="en-US" smtClean="0"/>
              <a:t>5/11/2017</a:t>
            </a:fld>
            <a:endParaRPr lang="en-US"/>
          </a:p>
        </p:txBody>
      </p:sp>
      <p:sp>
        <p:nvSpPr>
          <p:cNvPr id="6" name="Rectangle 12"/>
          <p:cNvSpPr>
            <a:spLocks noGrp="1" noChangeArrowheads="1"/>
          </p:cNvSpPr>
          <p:nvPr>
            <p:ph type="ftr" sz="quarter" idx="11"/>
          </p:nvPr>
        </p:nvSpPr>
        <p:spPr>
          <a:xfrm>
            <a:off x="0" y="0"/>
            <a:ext cx="0" cy="0"/>
          </a:xfrm>
        </p:spPr>
        <p:txBody>
          <a:bodyPr/>
          <a:lstStyle>
            <a:lvl1pPr>
              <a:defRPr/>
            </a:lvl1pPr>
          </a:lstStyle>
          <a:p>
            <a:pPr>
              <a:defRPr/>
            </a:pPr>
            <a:endParaRPr lang="en-US"/>
          </a:p>
        </p:txBody>
      </p:sp>
      <p:sp>
        <p:nvSpPr>
          <p:cNvPr id="7" name="Rectangle 13"/>
          <p:cNvSpPr>
            <a:spLocks noGrp="1" noChangeArrowheads="1"/>
          </p:cNvSpPr>
          <p:nvPr>
            <p:ph type="sldNum" sz="quarter" idx="12"/>
          </p:nvPr>
        </p:nvSpPr>
        <p:spPr/>
        <p:txBody>
          <a:bodyPr/>
          <a:lstStyle>
            <a:lvl1pPr>
              <a:defRPr/>
            </a:lvl1pPr>
          </a:lstStyle>
          <a:p>
            <a:pPr>
              <a:defRPr/>
            </a:pPr>
            <a:fld id="{2132E606-542F-4F56-B8CE-F7C3D9C9CB5E}" type="slidenum">
              <a:rPr lang="en-US" altLang="en-US"/>
              <a:pPr>
                <a:defRPr/>
              </a:pPr>
              <a:t>‹#›</a:t>
            </a:fld>
            <a:endParaRPr lang="en-US" altLang="en-US"/>
          </a:p>
        </p:txBody>
      </p:sp>
    </p:spTree>
    <p:extLst>
      <p:ext uri="{BB962C8B-B14F-4D97-AF65-F5344CB8AC3E}">
        <p14:creationId xmlns:p14="http://schemas.microsoft.com/office/powerpoint/2010/main" val="2375865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endParaRPr lang="en-US"/>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66AB4715-4EFC-4841-BD40-ED92E20D301E}" type="datetime1">
              <a:rPr lang="en-US" smtClean="0"/>
              <a:t>5/11/2017</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DF50EBBA-8504-4BCF-B486-C222F50DF38E}" type="slidenum">
              <a:rPr lang="en-US" smtClean="0"/>
              <a:t>‹#›</a:t>
            </a:fld>
            <a:endParaRPr lang="en-US"/>
          </a:p>
        </p:txBody>
      </p:sp>
    </p:spTree>
    <p:extLst>
      <p:ext uri="{BB962C8B-B14F-4D97-AF65-F5344CB8AC3E}">
        <p14:creationId xmlns:p14="http://schemas.microsoft.com/office/powerpoint/2010/main" val="1672046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p:cNvSpPr>
            <a:spLocks noGrp="1"/>
          </p:cNvSpPr>
          <p:nvPr>
            <p:ph type="dt" sz="half" idx="10"/>
          </p:nvPr>
        </p:nvSpPr>
        <p:spPr/>
        <p:txBody>
          <a:bodyPr/>
          <a:lstStyle/>
          <a:p>
            <a:fld id="{2561E886-A744-48C4-BD39-31D234A90248}" type="datetime1">
              <a:rPr lang="en-US" smtClean="0"/>
              <a:t>5/11/2017</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DF50EBBA-8504-4BCF-B486-C222F50DF38E}" type="slidenum">
              <a:rPr lang="en-US" smtClean="0"/>
              <a:t>‹#›</a:t>
            </a:fld>
            <a:endParaRPr lang="en-US"/>
          </a:p>
        </p:txBody>
      </p:sp>
    </p:spTree>
    <p:extLst>
      <p:ext uri="{BB962C8B-B14F-4D97-AF65-F5344CB8AC3E}">
        <p14:creationId xmlns:p14="http://schemas.microsoft.com/office/powerpoint/2010/main" val="3088004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endParaRPr lang="en-US"/>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p:cNvSpPr>
            <a:spLocks noGrp="1"/>
          </p:cNvSpPr>
          <p:nvPr>
            <p:ph type="dt" sz="half" idx="10"/>
          </p:nvPr>
        </p:nvSpPr>
        <p:spPr/>
        <p:txBody>
          <a:bodyPr/>
          <a:lstStyle/>
          <a:p>
            <a:fld id="{FDB07CB3-2971-4758-8002-074114EE522A}" type="datetime1">
              <a:rPr lang="en-US" smtClean="0"/>
              <a:t>5/11/2017</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DF50EBBA-8504-4BCF-B486-C222F50DF38E}" type="slidenum">
              <a:rPr lang="en-US" smtClean="0"/>
              <a:t>‹#›</a:t>
            </a:fld>
            <a:endParaRPr lang="en-US"/>
          </a:p>
        </p:txBody>
      </p:sp>
    </p:spTree>
    <p:extLst>
      <p:ext uri="{BB962C8B-B14F-4D97-AF65-F5344CB8AC3E}">
        <p14:creationId xmlns:p14="http://schemas.microsoft.com/office/powerpoint/2010/main" val="2066970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US"/>
          </a:p>
        </p:txBody>
      </p:sp>
      <p:sp>
        <p:nvSpPr>
          <p:cNvPr id="3" name="Veri Yer Tutucusu 2"/>
          <p:cNvSpPr>
            <a:spLocks noGrp="1"/>
          </p:cNvSpPr>
          <p:nvPr>
            <p:ph type="dt" sz="half" idx="10"/>
          </p:nvPr>
        </p:nvSpPr>
        <p:spPr/>
        <p:txBody>
          <a:bodyPr/>
          <a:lstStyle/>
          <a:p>
            <a:fld id="{6FB1F7AB-52FB-4574-9A24-C868252AFF82}" type="datetime1">
              <a:rPr lang="en-US" smtClean="0"/>
              <a:t>5/11/2017</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DF50EBBA-8504-4BCF-B486-C222F50DF38E}" type="slidenum">
              <a:rPr lang="en-US" smtClean="0"/>
              <a:t>‹#›</a:t>
            </a:fld>
            <a:endParaRPr lang="en-US"/>
          </a:p>
        </p:txBody>
      </p:sp>
    </p:spTree>
    <p:extLst>
      <p:ext uri="{BB962C8B-B14F-4D97-AF65-F5344CB8AC3E}">
        <p14:creationId xmlns:p14="http://schemas.microsoft.com/office/powerpoint/2010/main" val="1881042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ED3BF58-DE96-4762-9C02-4881BA45EC46}" type="datetime1">
              <a:rPr lang="en-US" smtClean="0"/>
              <a:t>5/11/2017</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DF50EBBA-8504-4BCF-B486-C222F50DF38E}" type="slidenum">
              <a:rPr lang="en-US" smtClean="0"/>
              <a:t>‹#›</a:t>
            </a:fld>
            <a:endParaRPr lang="en-US"/>
          </a:p>
        </p:txBody>
      </p:sp>
    </p:spTree>
    <p:extLst>
      <p:ext uri="{BB962C8B-B14F-4D97-AF65-F5344CB8AC3E}">
        <p14:creationId xmlns:p14="http://schemas.microsoft.com/office/powerpoint/2010/main" val="2471474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7EE6A4FE-E015-420F-95CD-E125883F968E}" type="datetime1">
              <a:rPr lang="en-US" smtClean="0"/>
              <a:t>5/11/2017</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DF50EBBA-8504-4BCF-B486-C222F50DF38E}" type="slidenum">
              <a:rPr lang="en-US" smtClean="0"/>
              <a:t>‹#›</a:t>
            </a:fld>
            <a:endParaRPr lang="en-US"/>
          </a:p>
        </p:txBody>
      </p:sp>
    </p:spTree>
    <p:extLst>
      <p:ext uri="{BB962C8B-B14F-4D97-AF65-F5344CB8AC3E}">
        <p14:creationId xmlns:p14="http://schemas.microsoft.com/office/powerpoint/2010/main" val="2168070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00B05CB-CDF4-45EA-8C66-EAEF15A7A9DA}" type="datetime1">
              <a:rPr lang="en-US" smtClean="0"/>
              <a:t>5/11/2017</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DF50EBBA-8504-4BCF-B486-C222F50DF38E}" type="slidenum">
              <a:rPr lang="en-US" smtClean="0"/>
              <a:t>‹#›</a:t>
            </a:fld>
            <a:endParaRPr lang="en-US"/>
          </a:p>
        </p:txBody>
      </p:sp>
    </p:spTree>
    <p:extLst>
      <p:ext uri="{BB962C8B-B14F-4D97-AF65-F5344CB8AC3E}">
        <p14:creationId xmlns:p14="http://schemas.microsoft.com/office/powerpoint/2010/main" val="1710140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endParaRPr lang="en-US"/>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68B5B-2491-4D77-81BF-8A7AD232FA6F}" type="datetime1">
              <a:rPr lang="en-US" smtClean="0"/>
              <a:t>5/11/2017</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0EBBA-8504-4BCF-B486-C222F50DF38E}" type="slidenum">
              <a:rPr lang="en-US" smtClean="0"/>
              <a:t>‹#›</a:t>
            </a:fld>
            <a:endParaRPr lang="en-US"/>
          </a:p>
        </p:txBody>
      </p:sp>
    </p:spTree>
    <p:extLst>
      <p:ext uri="{BB962C8B-B14F-4D97-AF65-F5344CB8AC3E}">
        <p14:creationId xmlns:p14="http://schemas.microsoft.com/office/powerpoint/2010/main" val="2374264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2284" y="333376"/>
            <a:ext cx="103632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en-US"/>
              <a:t>Asıl başlık stili için tıklatın</a:t>
            </a:r>
          </a:p>
        </p:txBody>
      </p:sp>
      <p:sp>
        <p:nvSpPr>
          <p:cNvPr id="1027" name="Rectangle 3"/>
          <p:cNvSpPr>
            <a:spLocks noGrp="1" noChangeArrowheads="1"/>
          </p:cNvSpPr>
          <p:nvPr>
            <p:ph type="body" idx="1"/>
          </p:nvPr>
        </p:nvSpPr>
        <p:spPr bwMode="auto">
          <a:xfrm>
            <a:off x="914400" y="1484313"/>
            <a:ext cx="10363200" cy="504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en-US"/>
              <a:t>Asıl metin stillerini düzenlemek için tıklatın</a:t>
            </a:r>
          </a:p>
          <a:p>
            <a:pPr lvl="1"/>
            <a:r>
              <a:rPr lang="tr-TR" altLang="en-US"/>
              <a:t>İkinci düzey</a:t>
            </a:r>
          </a:p>
          <a:p>
            <a:pPr lvl="2"/>
            <a:r>
              <a:rPr lang="tr-TR" altLang="en-US"/>
              <a:t>Üçüncü düzey</a:t>
            </a:r>
          </a:p>
          <a:p>
            <a:pPr lvl="3"/>
            <a:r>
              <a:rPr lang="tr-TR" altLang="en-US"/>
              <a:t>Dördüncü düzey</a:t>
            </a:r>
          </a:p>
          <a:p>
            <a:pPr lvl="4"/>
            <a:r>
              <a:rPr lang="tr-TR" altLang="en-US"/>
              <a:t>Beşinci düzey</a:t>
            </a:r>
          </a:p>
        </p:txBody>
      </p:sp>
      <p:sp>
        <p:nvSpPr>
          <p:cNvPr id="1030" name="Rectangle 6"/>
          <p:cNvSpPr>
            <a:spLocks noGrp="1" noChangeArrowheads="1"/>
          </p:cNvSpPr>
          <p:nvPr>
            <p:ph type="sldNum" sz="quarter" idx="4"/>
          </p:nvPr>
        </p:nvSpPr>
        <p:spPr bwMode="auto">
          <a:xfrm>
            <a:off x="10371667" y="6453188"/>
            <a:ext cx="1676400"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1"/>
            </a:lvl1pPr>
          </a:lstStyle>
          <a:p>
            <a:pPr>
              <a:defRPr/>
            </a:pPr>
            <a:fld id="{B587B3C5-B8FF-4FD2-BBA0-FABD52121771}" type="slidenum">
              <a:rPr lang="tr-TR" altLang="en-US"/>
              <a:pPr>
                <a:defRPr/>
              </a:pPr>
              <a:t>‹#›</a:t>
            </a:fld>
            <a:endParaRPr lang="tr-TR" altLang="en-US"/>
          </a:p>
        </p:txBody>
      </p:sp>
      <p:sp>
        <p:nvSpPr>
          <p:cNvPr id="1029" name="Text Box 7"/>
          <p:cNvSpPr txBox="1">
            <a:spLocks noChangeArrowheads="1"/>
          </p:cNvSpPr>
          <p:nvPr userDrawn="1"/>
        </p:nvSpPr>
        <p:spPr bwMode="auto">
          <a:xfrm>
            <a:off x="38100" y="6453188"/>
            <a:ext cx="87876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bg1"/>
                </a:solidFill>
                <a:latin typeface="Arial" panose="020B0604020202020204" pitchFamily="34" charset="0"/>
                <a:cs typeface="Arial" panose="020B0604020202020204" pitchFamily="34" charset="0"/>
              </a:defRPr>
            </a:lvl1pPr>
            <a:lvl2pPr marL="742950" indent="-285750" algn="ctr">
              <a:defRPr sz="2400">
                <a:solidFill>
                  <a:schemeClr val="bg1"/>
                </a:solidFill>
                <a:latin typeface="Arial" panose="020B0604020202020204" pitchFamily="34" charset="0"/>
                <a:cs typeface="Arial" panose="020B0604020202020204" pitchFamily="34" charset="0"/>
              </a:defRPr>
            </a:lvl2pPr>
            <a:lvl3pPr marL="1143000" indent="-228600" algn="ctr">
              <a:defRPr sz="2400">
                <a:solidFill>
                  <a:schemeClr val="bg1"/>
                </a:solidFill>
                <a:latin typeface="Arial" panose="020B0604020202020204" pitchFamily="34" charset="0"/>
                <a:cs typeface="Arial" panose="020B0604020202020204" pitchFamily="34" charset="0"/>
              </a:defRPr>
            </a:lvl3pPr>
            <a:lvl4pPr marL="1600200" indent="-228600" algn="ctr">
              <a:defRPr sz="2400">
                <a:solidFill>
                  <a:schemeClr val="bg1"/>
                </a:solidFill>
                <a:latin typeface="Arial" panose="020B0604020202020204" pitchFamily="34" charset="0"/>
                <a:cs typeface="Arial" panose="020B0604020202020204" pitchFamily="34" charset="0"/>
              </a:defRPr>
            </a:lvl4pPr>
            <a:lvl5pPr marL="2057400" indent="-228600" algn="ctr">
              <a:defRPr sz="2400">
                <a:solidFill>
                  <a:schemeClr val="bg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9pPr>
          </a:lstStyle>
          <a:p>
            <a:pPr algn="l" eaLnBrk="1" hangingPunct="1">
              <a:defRPr/>
            </a:pPr>
            <a:r>
              <a:rPr lang="tr-TR" altLang="en-US" sz="1600" b="1"/>
              <a:t>CS-413</a:t>
            </a:r>
          </a:p>
        </p:txBody>
      </p:sp>
    </p:spTree>
    <p:extLst>
      <p:ext uri="{BB962C8B-B14F-4D97-AF65-F5344CB8AC3E}">
        <p14:creationId xmlns:p14="http://schemas.microsoft.com/office/powerpoint/2010/main" val="442879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76" r:id="rId15"/>
  </p:sldLayoutIdLst>
  <p:hf hdr="0" ftr="0" dt="0"/>
  <p:txStyles>
    <p:titleStyle>
      <a:lvl1pPr algn="ctr" rtl="0" eaLnBrk="0" fontAlgn="base" hangingPunct="0">
        <a:spcBef>
          <a:spcPct val="0"/>
        </a:spcBef>
        <a:spcAft>
          <a:spcPct val="0"/>
        </a:spcAft>
        <a:defRPr sz="4400" b="1" kern="1200">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panose="020B0604020202020204" pitchFamily="34" charset="0"/>
        </a:defRPr>
      </a:lvl2pPr>
      <a:lvl3pPr algn="ctr" rtl="0" eaLnBrk="0" fontAlgn="base" hangingPunct="0">
        <a:spcBef>
          <a:spcPct val="0"/>
        </a:spcBef>
        <a:spcAft>
          <a:spcPct val="0"/>
        </a:spcAft>
        <a:defRPr sz="4400" b="1">
          <a:solidFill>
            <a:schemeClr val="bg1"/>
          </a:solidFill>
          <a:latin typeface="Arial" panose="020B0604020202020204" pitchFamily="34" charset="0"/>
        </a:defRPr>
      </a:lvl3pPr>
      <a:lvl4pPr algn="ctr" rtl="0" eaLnBrk="0" fontAlgn="base" hangingPunct="0">
        <a:spcBef>
          <a:spcPct val="0"/>
        </a:spcBef>
        <a:spcAft>
          <a:spcPct val="0"/>
        </a:spcAft>
        <a:defRPr sz="4400" b="1">
          <a:solidFill>
            <a:schemeClr val="bg1"/>
          </a:solidFill>
          <a:latin typeface="Arial" panose="020B0604020202020204" pitchFamily="34" charset="0"/>
        </a:defRPr>
      </a:lvl4pPr>
      <a:lvl5pPr algn="ctr" rtl="0" eaLnBrk="0" fontAlgn="base" hangingPunct="0">
        <a:spcBef>
          <a:spcPct val="0"/>
        </a:spcBef>
        <a:spcAft>
          <a:spcPct val="0"/>
        </a:spcAft>
        <a:defRPr sz="4400" b="1">
          <a:solidFill>
            <a:schemeClr val="bg1"/>
          </a:solidFill>
          <a:latin typeface="Arial" panose="020B0604020202020204" pitchFamily="34" charset="0"/>
        </a:defRPr>
      </a:lvl5pPr>
      <a:lvl6pPr marL="457200" algn="ctr" rtl="0" fontAlgn="base">
        <a:spcBef>
          <a:spcPct val="0"/>
        </a:spcBef>
        <a:spcAft>
          <a:spcPct val="0"/>
        </a:spcAft>
        <a:defRPr sz="4400" b="1">
          <a:solidFill>
            <a:schemeClr val="bg1"/>
          </a:solidFill>
          <a:latin typeface="Arial" panose="020B0604020202020204" pitchFamily="34" charset="0"/>
        </a:defRPr>
      </a:lvl6pPr>
      <a:lvl7pPr marL="914400" algn="ctr" rtl="0" fontAlgn="base">
        <a:spcBef>
          <a:spcPct val="0"/>
        </a:spcBef>
        <a:spcAft>
          <a:spcPct val="0"/>
        </a:spcAft>
        <a:defRPr sz="4400" b="1">
          <a:solidFill>
            <a:schemeClr val="bg1"/>
          </a:solidFill>
          <a:latin typeface="Arial" panose="020B0604020202020204" pitchFamily="34" charset="0"/>
        </a:defRPr>
      </a:lvl7pPr>
      <a:lvl8pPr marL="1371600" algn="ctr" rtl="0" fontAlgn="base">
        <a:spcBef>
          <a:spcPct val="0"/>
        </a:spcBef>
        <a:spcAft>
          <a:spcPct val="0"/>
        </a:spcAft>
        <a:defRPr sz="4400" b="1">
          <a:solidFill>
            <a:schemeClr val="bg1"/>
          </a:solidFill>
          <a:latin typeface="Arial" panose="020B0604020202020204" pitchFamily="34" charset="0"/>
        </a:defRPr>
      </a:lvl8pPr>
      <a:lvl9pPr marL="1828800" algn="ctr" rtl="0" fontAlgn="base">
        <a:spcBef>
          <a:spcPct val="0"/>
        </a:spcBef>
        <a:spcAft>
          <a:spcPct val="0"/>
        </a:spcAft>
        <a:defRPr sz="4400" b="1">
          <a:solidFill>
            <a:schemeClr val="bg1"/>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800" kern="1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Char char="•"/>
        <a:defRPr sz="2800" kern="1200">
          <a:solidFill>
            <a:schemeClr val="bg1"/>
          </a:solidFill>
          <a:latin typeface="+mn-lt"/>
          <a:ea typeface="+mn-ea"/>
          <a:cs typeface="+mn-cs"/>
        </a:defRPr>
      </a:lvl3pPr>
      <a:lvl4pPr marL="1600200" indent="-228600" algn="l" rtl="0" eaLnBrk="0" fontAlgn="base" hangingPunct="0">
        <a:spcBef>
          <a:spcPct val="20000"/>
        </a:spcBef>
        <a:spcAft>
          <a:spcPct val="0"/>
        </a:spcAft>
        <a:buChar char="–"/>
        <a:defRPr sz="28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rspa.com/apm/apm03.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en.wikipedia.org/wiki/Critical_path_method"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en.wikipedia.org/wiki/Critical_path_drag"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5.xml"/><Relationship Id="rId1" Type="http://schemas.openxmlformats.org/officeDocument/2006/relationships/vmlDrawing" Target="../drawings/vmlDrawing2.vml"/><Relationship Id="rId6" Type="http://schemas.openxmlformats.org/officeDocument/2006/relationships/image" Target="../media/image23.jpeg"/><Relationship Id="rId5" Type="http://schemas.openxmlformats.org/officeDocument/2006/relationships/image" Target="../media/image22.wmf"/><Relationship Id="rId4" Type="http://schemas.openxmlformats.org/officeDocument/2006/relationships/oleObject" Target="../embeddings/oleObject2.bin"/></Relationships>
</file>

<file path=ppt/slides/_rels/slide7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image" Target="../media/image25.wmf"/><Relationship Id="rId5" Type="http://schemas.openxmlformats.org/officeDocument/2006/relationships/oleObject" Target="../embeddings/oleObject3.bin"/><Relationship Id="rId4" Type="http://schemas.openxmlformats.org/officeDocument/2006/relationships/image" Target="../media/image26.wmf"/></Relationships>
</file>

<file path=ppt/slides/_rels/slide7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vmlDrawing" Target="../drawings/vmlDrawing4.vml"/><Relationship Id="rId6" Type="http://schemas.openxmlformats.org/officeDocument/2006/relationships/image" Target="../media/image25.wmf"/><Relationship Id="rId5" Type="http://schemas.openxmlformats.org/officeDocument/2006/relationships/oleObject" Target="../embeddings/oleObject4.bin"/><Relationship Id="rId4" Type="http://schemas.openxmlformats.org/officeDocument/2006/relationships/image" Target="../media/image26.wmf"/></Relationships>
</file>

<file path=ppt/slides/_rels/slide8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4.xml"/><Relationship Id="rId1" Type="http://schemas.openxmlformats.org/officeDocument/2006/relationships/vmlDrawing" Target="../drawings/vmlDrawing5.vml"/><Relationship Id="rId5" Type="http://schemas.openxmlformats.org/officeDocument/2006/relationships/image" Target="../media/image33.wmf"/><Relationship Id="rId4" Type="http://schemas.openxmlformats.org/officeDocument/2006/relationships/oleObject" Target="../embeddings/oleObject5.bin"/></Relationships>
</file>

<file path=ppt/slides/_rels/slide9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6.wmf"/><Relationship Id="rId2" Type="http://schemas.openxmlformats.org/officeDocument/2006/relationships/slideLayout" Target="../slideLayouts/slideLayout25.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35.wmf"/><Relationship Id="rId4" Type="http://schemas.openxmlformats.org/officeDocument/2006/relationships/oleObject" Target="../embeddings/oleObject6.bin"/></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5.xml"/><Relationship Id="rId1" Type="http://schemas.openxmlformats.org/officeDocument/2006/relationships/vmlDrawing" Target="../drawings/vmlDrawing7.vml"/><Relationship Id="rId5" Type="http://schemas.openxmlformats.org/officeDocument/2006/relationships/image" Target="../media/image37.wmf"/><Relationship Id="rId4" Type="http://schemas.openxmlformats.org/officeDocument/2006/relationships/oleObject" Target="../embeddings/oleObject8.bin"/></Relationships>
</file>

<file path=ppt/slides/_rels/slide9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en-US" b="1" dirty="0"/>
              <a:t>Project Scheduling and Tracking</a:t>
            </a:r>
            <a:endParaRPr lang="en-US" dirty="0"/>
          </a:p>
        </p:txBody>
      </p:sp>
      <p:sp>
        <p:nvSpPr>
          <p:cNvPr id="3" name="Alt Başlık 2"/>
          <p:cNvSpPr>
            <a:spLocks noGrp="1"/>
          </p:cNvSpPr>
          <p:nvPr>
            <p:ph type="subTitle" idx="1"/>
          </p:nvPr>
        </p:nvSpPr>
        <p:spPr/>
        <p:txBody>
          <a:bodyPr/>
          <a:lstStyle/>
          <a:p>
            <a:r>
              <a:rPr lang="en-US" dirty="0"/>
              <a:t>Asst. </a:t>
            </a:r>
            <a:r>
              <a:rPr lang="tr-TR" dirty="0"/>
              <a:t>Prof.</a:t>
            </a:r>
            <a:r>
              <a:rPr lang="en-US" dirty="0"/>
              <a:t> </a:t>
            </a:r>
            <a:r>
              <a:rPr lang="tr-TR" dirty="0"/>
              <a:t>Dr.</a:t>
            </a:r>
            <a:r>
              <a:rPr lang="en-US" dirty="0"/>
              <a:t> </a:t>
            </a:r>
            <a:r>
              <a:rPr lang="tr-TR" dirty="0"/>
              <a:t>Duygu Çelik Ertuğrul</a:t>
            </a:r>
            <a:endParaRPr lang="en-US" dirty="0"/>
          </a:p>
        </p:txBody>
      </p:sp>
      <p:sp>
        <p:nvSpPr>
          <p:cNvPr id="4" name="Slide Number Placeholder 3"/>
          <p:cNvSpPr>
            <a:spLocks noGrp="1"/>
          </p:cNvSpPr>
          <p:nvPr>
            <p:ph type="sldNum" sz="quarter" idx="12"/>
          </p:nvPr>
        </p:nvSpPr>
        <p:spPr/>
        <p:txBody>
          <a:bodyPr/>
          <a:lstStyle/>
          <a:p>
            <a:fld id="{DF50EBBA-8504-4BCF-B486-C222F50DF38E}" type="slidenum">
              <a:rPr lang="en-US" smtClean="0"/>
              <a:t>1</a:t>
            </a:fld>
            <a:endParaRPr lang="en-US"/>
          </a:p>
        </p:txBody>
      </p:sp>
    </p:spTree>
    <p:extLst>
      <p:ext uri="{BB962C8B-B14F-4D97-AF65-F5344CB8AC3E}">
        <p14:creationId xmlns:p14="http://schemas.microsoft.com/office/powerpoint/2010/main" val="2222308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85948"/>
            <a:ext cx="10515600" cy="5791015"/>
          </a:xfrm>
        </p:spPr>
        <p:txBody>
          <a:bodyPr/>
          <a:lstStyle/>
          <a:p>
            <a:pPr marL="0" indent="0" algn="just">
              <a:buNone/>
            </a:pPr>
            <a:r>
              <a:rPr lang="en-US" b="1" u="sng" dirty="0"/>
              <a:t>Example</a:t>
            </a:r>
            <a:r>
              <a:rPr lang="en-US" b="1" dirty="0"/>
              <a:t>:</a:t>
            </a:r>
            <a:r>
              <a:rPr lang="en-US" dirty="0"/>
              <a:t> Consider four programmers.</a:t>
            </a:r>
          </a:p>
          <a:p>
            <a:pPr marL="0" indent="0" algn="just">
              <a:buNone/>
            </a:pPr>
            <a:r>
              <a:rPr lang="en-US" dirty="0"/>
              <a:t>Each is capable of producing 5000  LOC per year*person.</a:t>
            </a:r>
          </a:p>
          <a:p>
            <a:pPr marL="0" indent="0" algn="just">
              <a:buNone/>
            </a:pPr>
            <a:r>
              <a:rPr lang="en-US" dirty="0"/>
              <a:t>When they are placed on a team for a Project,</a:t>
            </a:r>
          </a:p>
          <a:p>
            <a:pPr marL="0" indent="0" algn="just">
              <a:buNone/>
            </a:pPr>
            <a:endParaRPr lang="en-US" dirty="0"/>
          </a:p>
        </p:txBody>
      </p:sp>
      <p:pic>
        <p:nvPicPr>
          <p:cNvPr id="4" name="Resim 3"/>
          <p:cNvPicPr>
            <a:picLocks noChangeAspect="1"/>
          </p:cNvPicPr>
          <p:nvPr/>
        </p:nvPicPr>
        <p:blipFill>
          <a:blip r:embed="rId2"/>
          <a:stretch>
            <a:fillRect/>
          </a:stretch>
        </p:blipFill>
        <p:spPr>
          <a:xfrm>
            <a:off x="3912542" y="2192316"/>
            <a:ext cx="4524876" cy="3890079"/>
          </a:xfrm>
          <a:prstGeom prst="rect">
            <a:avLst/>
          </a:prstGeom>
        </p:spPr>
      </p:pic>
      <p:sp>
        <p:nvSpPr>
          <p:cNvPr id="2" name="Slide Number Placeholder 1"/>
          <p:cNvSpPr>
            <a:spLocks noGrp="1"/>
          </p:cNvSpPr>
          <p:nvPr>
            <p:ph type="sldNum" sz="quarter" idx="12"/>
          </p:nvPr>
        </p:nvSpPr>
        <p:spPr/>
        <p:txBody>
          <a:bodyPr/>
          <a:lstStyle/>
          <a:p>
            <a:fld id="{DF50EBBA-8504-4BCF-B486-C222F50DF38E}" type="slidenum">
              <a:rPr lang="en-US" smtClean="0"/>
              <a:t>10</a:t>
            </a:fld>
            <a:endParaRPr lang="en-US"/>
          </a:p>
        </p:txBody>
      </p:sp>
    </p:spTree>
    <p:extLst>
      <p:ext uri="{BB962C8B-B14F-4D97-AF65-F5344CB8AC3E}">
        <p14:creationId xmlns:p14="http://schemas.microsoft.com/office/powerpoint/2010/main" val="392298752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149"/>
          <p:cNvGraphicFramePr>
            <a:graphicFrameLocks noGrp="1"/>
          </p:cNvGraphicFramePr>
          <p:nvPr>
            <p:ph idx="1"/>
            <p:extLst>
              <p:ext uri="{D42A27DB-BD31-4B8C-83A1-F6EECF244321}">
                <p14:modId xmlns:p14="http://schemas.microsoft.com/office/powerpoint/2010/main" val="1013422811"/>
              </p:ext>
            </p:extLst>
          </p:nvPr>
        </p:nvGraphicFramePr>
        <p:xfrm>
          <a:off x="1559620" y="44624"/>
          <a:ext cx="9126191" cy="4884614"/>
        </p:xfrm>
        <a:graphic>
          <a:graphicData uri="http://schemas.openxmlformats.org/drawingml/2006/table">
            <a:tbl>
              <a:tblPr/>
              <a:tblGrid>
                <a:gridCol w="990894">
                  <a:extLst>
                    <a:ext uri="{9D8B030D-6E8A-4147-A177-3AD203B41FA5}">
                      <a16:colId xmlns:a16="http://schemas.microsoft.com/office/drawing/2014/main" val="20000"/>
                    </a:ext>
                  </a:extLst>
                </a:gridCol>
                <a:gridCol w="1403765">
                  <a:extLst>
                    <a:ext uri="{9D8B030D-6E8A-4147-A177-3AD203B41FA5}">
                      <a16:colId xmlns:a16="http://schemas.microsoft.com/office/drawing/2014/main" val="20001"/>
                    </a:ext>
                  </a:extLst>
                </a:gridCol>
                <a:gridCol w="1238615">
                  <a:extLst>
                    <a:ext uri="{9D8B030D-6E8A-4147-A177-3AD203B41FA5}">
                      <a16:colId xmlns:a16="http://schemas.microsoft.com/office/drawing/2014/main" val="20002"/>
                    </a:ext>
                  </a:extLst>
                </a:gridCol>
                <a:gridCol w="1238615">
                  <a:extLst>
                    <a:ext uri="{9D8B030D-6E8A-4147-A177-3AD203B41FA5}">
                      <a16:colId xmlns:a16="http://schemas.microsoft.com/office/drawing/2014/main" val="20003"/>
                    </a:ext>
                  </a:extLst>
                </a:gridCol>
                <a:gridCol w="1156041">
                  <a:extLst>
                    <a:ext uri="{9D8B030D-6E8A-4147-A177-3AD203B41FA5}">
                      <a16:colId xmlns:a16="http://schemas.microsoft.com/office/drawing/2014/main" val="20004"/>
                    </a:ext>
                  </a:extLst>
                </a:gridCol>
                <a:gridCol w="1568913">
                  <a:extLst>
                    <a:ext uri="{9D8B030D-6E8A-4147-A177-3AD203B41FA5}">
                      <a16:colId xmlns:a16="http://schemas.microsoft.com/office/drawing/2014/main" val="20005"/>
                    </a:ext>
                  </a:extLst>
                </a:gridCol>
                <a:gridCol w="1529348">
                  <a:extLst>
                    <a:ext uri="{9D8B030D-6E8A-4147-A177-3AD203B41FA5}">
                      <a16:colId xmlns:a16="http://schemas.microsoft.com/office/drawing/2014/main" val="20006"/>
                    </a:ext>
                  </a:extLst>
                </a:gridCol>
              </a:tblGrid>
              <a:tr h="558536">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bg1"/>
                          </a:solidFill>
                          <a:effectLst/>
                          <a:latin typeface="Tahoma" pitchFamily="34" charset="0"/>
                        </a:rPr>
                        <a:t>Activity</a:t>
                      </a:r>
                    </a:p>
                  </a:txBody>
                  <a:tcPr marL="91439" marR="9143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bg1"/>
                          </a:solidFill>
                          <a:effectLst/>
                          <a:latin typeface="Tahoma" pitchFamily="34" charset="0"/>
                        </a:rPr>
                        <a:t>Normal Time (</a:t>
                      </a:r>
                      <a:r>
                        <a:rPr kumimoji="0" lang="en-US" sz="1600" b="1" i="0" u="none" strike="noStrike" cap="none" normalizeH="0" baseline="0" dirty="0" err="1">
                          <a:ln>
                            <a:noFill/>
                          </a:ln>
                          <a:solidFill>
                            <a:schemeClr val="bg1"/>
                          </a:solidFill>
                          <a:effectLst/>
                          <a:latin typeface="Tahoma" pitchFamily="34" charset="0"/>
                        </a:rPr>
                        <a:t>wk</a:t>
                      </a:r>
                      <a:r>
                        <a:rPr kumimoji="0" lang="en-US" sz="1600" b="1" i="0" u="none" strike="noStrike" cap="none" normalizeH="0" baseline="0" dirty="0">
                          <a:ln>
                            <a:noFill/>
                          </a:ln>
                          <a:solidFill>
                            <a:schemeClr val="bg1"/>
                          </a:solidFill>
                          <a:effectLst/>
                          <a:latin typeface="Tahoma" pitchFamily="34" charset="0"/>
                        </a:rPr>
                        <a:t>)</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bg1"/>
                          </a:solidFill>
                          <a:effectLst/>
                          <a:latin typeface="Tahoma" pitchFamily="34" charset="0"/>
                        </a:rPr>
                        <a:t>Normal Cost ($)</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bg1"/>
                          </a:solidFill>
                          <a:effectLst/>
                          <a:latin typeface="Tahoma" pitchFamily="34" charset="0"/>
                        </a:rPr>
                        <a:t>Crash Time</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bg1"/>
                          </a:solidFill>
                          <a:effectLst/>
                          <a:latin typeface="Tahoma" pitchFamily="34" charset="0"/>
                        </a:rPr>
                        <a:t>Crash Cost ($)</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bg1"/>
                          </a:solidFill>
                          <a:effectLst/>
                          <a:latin typeface="Tahoma" pitchFamily="34" charset="0"/>
                        </a:rPr>
                        <a:t>Max. weeks of reduction</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bg1"/>
                          </a:solidFill>
                          <a:effectLst/>
                          <a:latin typeface="Tahoma" pitchFamily="34" charset="0"/>
                        </a:rPr>
                        <a:t>Reduce cost per week</a:t>
                      </a:r>
                    </a:p>
                  </a:txBody>
                  <a:tcPr marL="91439" marR="9143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00"/>
                  </a:ext>
                </a:extLst>
              </a:tr>
              <a:tr h="55107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A</a:t>
                      </a:r>
                    </a:p>
                  </a:txBody>
                  <a:tcPr marL="91439" marR="9143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4</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kern="1200" cap="none" normalizeH="0" baseline="0" dirty="0">
                          <a:ln>
                            <a:noFill/>
                          </a:ln>
                          <a:solidFill>
                            <a:srgbClr val="FF0000"/>
                          </a:solidFill>
                          <a:effectLst/>
                          <a:highlight>
                            <a:srgbClr val="FFFF00"/>
                          </a:highlight>
                          <a:latin typeface="Tahoma" pitchFamily="34" charset="0"/>
                          <a:ea typeface="+mn-ea"/>
                          <a:cs typeface="+mn-cs"/>
                        </a:rPr>
                        <a:t>8,000</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3</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11,000</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1</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3,000</a:t>
                      </a:r>
                    </a:p>
                  </a:txBody>
                  <a:tcPr marL="91439" marR="9143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1"/>
                  </a:ext>
                </a:extLst>
              </a:tr>
              <a:tr h="352134">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B</a:t>
                      </a:r>
                    </a:p>
                  </a:txBody>
                  <a:tcPr marL="91439" marR="9143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6</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kern="1200" cap="none" normalizeH="0" baseline="0" dirty="0">
                          <a:ln>
                            <a:noFill/>
                          </a:ln>
                          <a:solidFill>
                            <a:srgbClr val="FF0000"/>
                          </a:solidFill>
                          <a:effectLst/>
                          <a:highlight>
                            <a:srgbClr val="FFFF00"/>
                          </a:highlight>
                          <a:latin typeface="Tahoma" pitchFamily="34" charset="0"/>
                          <a:ea typeface="+mn-ea"/>
                          <a:cs typeface="+mn-cs"/>
                        </a:rPr>
                        <a:t>30,000</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5</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35,000</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1</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5,000</a:t>
                      </a:r>
                    </a:p>
                  </a:txBody>
                  <a:tcPr marL="91439" marR="9143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2"/>
                  </a:ext>
                </a:extLst>
              </a:tr>
              <a:tr h="3302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Tahoma" pitchFamily="34" charset="0"/>
                        </a:rPr>
                        <a:t>C</a:t>
                      </a:r>
                    </a:p>
                  </a:txBody>
                  <a:tcPr marL="91439" marR="9143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3</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kern="1200" cap="none" normalizeH="0" baseline="0" dirty="0">
                          <a:ln>
                            <a:noFill/>
                          </a:ln>
                          <a:solidFill>
                            <a:srgbClr val="FF0000"/>
                          </a:solidFill>
                          <a:effectLst/>
                          <a:highlight>
                            <a:srgbClr val="FFFF00"/>
                          </a:highlight>
                          <a:latin typeface="Tahoma" pitchFamily="34" charset="0"/>
                          <a:ea typeface="+mn-ea"/>
                          <a:cs typeface="+mn-cs"/>
                        </a:rPr>
                        <a:t>6,000</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3</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6,000</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Tahoma" pitchFamily="34" charset="0"/>
                        </a:rPr>
                        <a:t>0</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0</a:t>
                      </a:r>
                    </a:p>
                  </a:txBody>
                  <a:tcPr marL="91439" marR="9143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3"/>
                  </a:ext>
                </a:extLst>
              </a:tr>
              <a:tr h="384942">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D</a:t>
                      </a:r>
                    </a:p>
                  </a:txBody>
                  <a:tcPr marL="91439" marR="9143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6</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24,000</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4</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rgbClr val="FF0000"/>
                          </a:solidFill>
                          <a:effectLst/>
                          <a:highlight>
                            <a:srgbClr val="FFFF00"/>
                          </a:highlight>
                          <a:latin typeface="Tahoma" pitchFamily="34" charset="0"/>
                        </a:rPr>
                        <a:t>28,000</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2</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highlight>
                            <a:srgbClr val="FFFF00"/>
                          </a:highlight>
                          <a:latin typeface="Tahoma" pitchFamily="34" charset="0"/>
                        </a:rPr>
                        <a:t>2,000</a:t>
                      </a:r>
                    </a:p>
                  </a:txBody>
                  <a:tcPr marL="91439" marR="9143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4"/>
                  </a:ext>
                </a:extLst>
              </a:tr>
              <a:tr h="31488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E</a:t>
                      </a:r>
                    </a:p>
                  </a:txBody>
                  <a:tcPr marL="91439" marR="9143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14</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kern="1200" cap="none" normalizeH="0" baseline="0" dirty="0">
                          <a:ln>
                            <a:noFill/>
                          </a:ln>
                          <a:solidFill>
                            <a:srgbClr val="FF0000"/>
                          </a:solidFill>
                          <a:effectLst/>
                          <a:highlight>
                            <a:srgbClr val="FFFF00"/>
                          </a:highlight>
                          <a:latin typeface="Tahoma" pitchFamily="34" charset="0"/>
                          <a:ea typeface="+mn-ea"/>
                          <a:cs typeface="+mn-cs"/>
                        </a:rPr>
                        <a:t>60,000</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Tahoma" pitchFamily="34" charset="0"/>
                        </a:rPr>
                        <a:t>12</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72,000</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2</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6,000</a:t>
                      </a:r>
                    </a:p>
                  </a:txBody>
                  <a:tcPr marL="91439" marR="9143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5"/>
                  </a:ext>
                </a:extLst>
              </a:tr>
              <a:tr h="3191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F</a:t>
                      </a:r>
                    </a:p>
                  </a:txBody>
                  <a:tcPr marL="91439" marR="9143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5</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kern="1200" cap="none" normalizeH="0" baseline="0" dirty="0">
                          <a:ln>
                            <a:noFill/>
                          </a:ln>
                          <a:solidFill>
                            <a:srgbClr val="FF0000"/>
                          </a:solidFill>
                          <a:effectLst/>
                          <a:highlight>
                            <a:srgbClr val="FFFF00"/>
                          </a:highlight>
                          <a:latin typeface="Tahoma" pitchFamily="34" charset="0"/>
                          <a:ea typeface="+mn-ea"/>
                          <a:cs typeface="+mn-cs"/>
                        </a:rPr>
                        <a:t>5,000</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4</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Tahoma" pitchFamily="34" charset="0"/>
                        </a:rPr>
                        <a:t>6,500</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1</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1500</a:t>
                      </a:r>
                    </a:p>
                  </a:txBody>
                  <a:tcPr marL="91439" marR="9143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6"/>
                  </a:ext>
                </a:extLst>
              </a:tr>
              <a:tr h="3191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Tahoma" pitchFamily="34" charset="0"/>
                        </a:rPr>
                        <a:t>G</a:t>
                      </a:r>
                    </a:p>
                  </a:txBody>
                  <a:tcPr marL="91439" marR="9143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Tahoma" pitchFamily="34" charset="0"/>
                        </a:rPr>
                        <a:t>2</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kern="1200" cap="none" normalizeH="0" baseline="0" dirty="0">
                          <a:ln>
                            <a:noFill/>
                          </a:ln>
                          <a:solidFill>
                            <a:srgbClr val="FF0000"/>
                          </a:solidFill>
                          <a:effectLst/>
                          <a:highlight>
                            <a:srgbClr val="FFFF00"/>
                          </a:highlight>
                          <a:latin typeface="Tahoma" pitchFamily="34" charset="0"/>
                          <a:ea typeface="+mn-ea"/>
                          <a:cs typeface="+mn-cs"/>
                        </a:rPr>
                        <a:t>6,000</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2</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6,000</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0</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0</a:t>
                      </a:r>
                    </a:p>
                  </a:txBody>
                  <a:tcPr marL="91439" marR="9143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7"/>
                  </a:ext>
                </a:extLst>
              </a:tr>
              <a:tr h="3191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Tahoma" pitchFamily="34" charset="0"/>
                        </a:rPr>
                        <a:t>H</a:t>
                      </a:r>
                    </a:p>
                  </a:txBody>
                  <a:tcPr marL="91439" marR="9143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Tahoma" pitchFamily="34" charset="0"/>
                        </a:rPr>
                        <a:t>2</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kern="1200" cap="none" normalizeH="0" baseline="0" dirty="0">
                          <a:ln>
                            <a:noFill/>
                          </a:ln>
                          <a:solidFill>
                            <a:srgbClr val="FF0000"/>
                          </a:solidFill>
                          <a:effectLst/>
                          <a:highlight>
                            <a:srgbClr val="FFFF00"/>
                          </a:highlight>
                          <a:latin typeface="Tahoma" pitchFamily="34" charset="0"/>
                          <a:ea typeface="+mn-ea"/>
                          <a:cs typeface="+mn-cs"/>
                        </a:rPr>
                        <a:t>4,000</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2</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4,000</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0</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0</a:t>
                      </a:r>
                    </a:p>
                  </a:txBody>
                  <a:tcPr marL="91439" marR="9143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8"/>
                  </a:ext>
                </a:extLst>
              </a:tr>
              <a:tr h="3191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I</a:t>
                      </a:r>
                    </a:p>
                  </a:txBody>
                  <a:tcPr marL="91439" marR="9143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3</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4,000</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a:ln>
                            <a:noFill/>
                          </a:ln>
                          <a:solidFill>
                            <a:schemeClr val="tx1"/>
                          </a:solidFill>
                          <a:effectLst/>
                          <a:latin typeface="Tahoma" pitchFamily="34" charset="0"/>
                        </a:rPr>
                        <a:t>2</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kern="1200" cap="none" normalizeH="0" baseline="0" dirty="0">
                          <a:ln>
                            <a:noFill/>
                          </a:ln>
                          <a:solidFill>
                            <a:srgbClr val="FF0000"/>
                          </a:solidFill>
                          <a:effectLst/>
                          <a:highlight>
                            <a:srgbClr val="FFFF00"/>
                          </a:highlight>
                          <a:latin typeface="Tahoma" pitchFamily="34" charset="0"/>
                          <a:ea typeface="+mn-ea"/>
                          <a:cs typeface="+mn-cs"/>
                        </a:rPr>
                        <a:t>5,000</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1</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highlight>
                            <a:srgbClr val="FFFF00"/>
                          </a:highlight>
                          <a:latin typeface="Tahoma" pitchFamily="34" charset="0"/>
                        </a:rPr>
                        <a:t>1,000</a:t>
                      </a:r>
                    </a:p>
                  </a:txBody>
                  <a:tcPr marL="91439" marR="9143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9"/>
                  </a:ext>
                </a:extLst>
              </a:tr>
              <a:tr h="298396">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J</a:t>
                      </a:r>
                    </a:p>
                  </a:txBody>
                  <a:tcPr marL="91439" marR="9143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4</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4,000</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2</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kern="1200" cap="none" normalizeH="0" baseline="0" dirty="0">
                          <a:ln>
                            <a:noFill/>
                          </a:ln>
                          <a:solidFill>
                            <a:srgbClr val="FF0000"/>
                          </a:solidFill>
                          <a:effectLst/>
                          <a:highlight>
                            <a:srgbClr val="FFFF00"/>
                          </a:highlight>
                          <a:latin typeface="Tahoma" pitchFamily="34" charset="0"/>
                          <a:ea typeface="+mn-ea"/>
                          <a:cs typeface="+mn-cs"/>
                        </a:rPr>
                        <a:t>6,400</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2</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highlight>
                            <a:srgbClr val="FFFF00"/>
                          </a:highlight>
                          <a:latin typeface="Tahoma" pitchFamily="34" charset="0"/>
                        </a:rPr>
                        <a:t>1,200</a:t>
                      </a:r>
                    </a:p>
                  </a:txBody>
                  <a:tcPr marL="91439" marR="9143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10"/>
                  </a:ext>
                </a:extLst>
              </a:tr>
              <a:tr h="33069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K</a:t>
                      </a:r>
                    </a:p>
                  </a:txBody>
                  <a:tcPr marL="91439" marR="9143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2</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kern="1200" cap="none" normalizeH="0" baseline="0" dirty="0">
                          <a:ln>
                            <a:noFill/>
                          </a:ln>
                          <a:solidFill>
                            <a:srgbClr val="FF0000"/>
                          </a:solidFill>
                          <a:effectLst/>
                          <a:highlight>
                            <a:srgbClr val="FFFF00"/>
                          </a:highlight>
                          <a:latin typeface="Tahoma" pitchFamily="34" charset="0"/>
                          <a:ea typeface="+mn-ea"/>
                          <a:cs typeface="+mn-cs"/>
                        </a:rPr>
                        <a:t>5,000</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2</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5,000</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0</a:t>
                      </a: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dirty="0">
                          <a:ln>
                            <a:noFill/>
                          </a:ln>
                          <a:solidFill>
                            <a:schemeClr val="tx1"/>
                          </a:solidFill>
                          <a:effectLst/>
                          <a:latin typeface="Tahoma" pitchFamily="34" charset="0"/>
                        </a:rPr>
                        <a:t>0</a:t>
                      </a:r>
                      <a:endParaRPr kumimoji="0" lang="tr-TR" sz="1600" b="1" i="0" u="none" strike="noStrike" cap="none" normalizeH="0" baseline="0" dirty="0">
                        <a:ln>
                          <a:noFill/>
                        </a:ln>
                        <a:solidFill>
                          <a:schemeClr val="tx1"/>
                        </a:solidFill>
                        <a:effectLst/>
                        <a:latin typeface="Tahoma" pitchFamily="34" charset="0"/>
                      </a:endParaRPr>
                    </a:p>
                  </a:txBody>
                  <a:tcPr marL="91439" marR="9143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11"/>
                  </a:ext>
                </a:extLst>
              </a:tr>
              <a:tr h="214761">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600" b="1" i="0" u="none" strike="noStrike" cap="none" normalizeH="0" baseline="0" dirty="0">
                          <a:ln>
                            <a:noFill/>
                          </a:ln>
                          <a:solidFill>
                            <a:schemeClr val="tx1"/>
                          </a:solidFill>
                          <a:effectLst/>
                          <a:latin typeface="Tahoma" pitchFamily="34" charset="0"/>
                        </a:rPr>
                        <a:t>TOTALS</a:t>
                      </a:r>
                      <a:endParaRPr kumimoji="0" lang="en-US" sz="1600" b="1" i="0" u="none" strike="noStrike" cap="none" normalizeH="0" baseline="0" dirty="0">
                        <a:ln>
                          <a:noFill/>
                        </a:ln>
                        <a:solidFill>
                          <a:schemeClr val="tx1"/>
                        </a:solidFill>
                        <a:effectLst/>
                        <a:latin typeface="Tahoma" pitchFamily="34" charset="0"/>
                      </a:endParaRPr>
                    </a:p>
                  </a:txBody>
                  <a:tcPr marL="91439" marR="91439"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600" b="1" i="0" u="none" strike="noStrike" cap="none" normalizeH="0" baseline="0" dirty="0">
                          <a:ln>
                            <a:noFill/>
                          </a:ln>
                          <a:solidFill>
                            <a:schemeClr val="tx1"/>
                          </a:solidFill>
                          <a:effectLst/>
                          <a:latin typeface="Tahoma" pitchFamily="34" charset="0"/>
                        </a:rPr>
                        <a:t>51</a:t>
                      </a:r>
                      <a:endParaRPr kumimoji="0" lang="en-US" sz="1600" b="1" i="0" u="none" strike="noStrike" cap="none" normalizeH="0" baseline="0" dirty="0">
                        <a:ln>
                          <a:noFill/>
                        </a:ln>
                        <a:solidFill>
                          <a:schemeClr val="tx1"/>
                        </a:solidFill>
                        <a:effectLst/>
                        <a:latin typeface="Tahoma" pitchFamily="34" charset="0"/>
                      </a:endParaRP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600" b="1" i="0" u="none" strike="noStrike" cap="none" normalizeH="0" baseline="0" dirty="0">
                          <a:ln>
                            <a:noFill/>
                          </a:ln>
                          <a:solidFill>
                            <a:schemeClr val="tx1"/>
                          </a:solidFill>
                          <a:effectLst/>
                          <a:latin typeface="Tahoma" pitchFamily="34" charset="0"/>
                        </a:rPr>
                        <a:t>156,000</a:t>
                      </a:r>
                      <a:endParaRPr kumimoji="0" lang="en-US" sz="1600" b="1" i="0" u="none" strike="noStrike" cap="none" normalizeH="0" baseline="0" dirty="0">
                        <a:ln>
                          <a:noFill/>
                        </a:ln>
                        <a:solidFill>
                          <a:schemeClr val="tx1"/>
                        </a:solidFill>
                        <a:effectLst/>
                        <a:latin typeface="Tahoma" pitchFamily="34" charset="0"/>
                      </a:endParaRP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600" b="1" i="0" u="none" strike="noStrike" cap="none" normalizeH="0" baseline="0" dirty="0">
                          <a:ln>
                            <a:noFill/>
                          </a:ln>
                          <a:solidFill>
                            <a:schemeClr val="tx1"/>
                          </a:solidFill>
                          <a:effectLst/>
                          <a:latin typeface="Tahoma" pitchFamily="34" charset="0"/>
                        </a:rPr>
                        <a:t>41</a:t>
                      </a:r>
                      <a:endParaRPr kumimoji="0" lang="en-US" sz="1600" b="1" i="0" u="none" strike="noStrike" cap="none" normalizeH="0" baseline="0" dirty="0">
                        <a:ln>
                          <a:noFill/>
                        </a:ln>
                        <a:solidFill>
                          <a:schemeClr val="tx1"/>
                        </a:solidFill>
                        <a:effectLst/>
                        <a:latin typeface="Tahoma" pitchFamily="34" charset="0"/>
                      </a:endParaRP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600" b="1" i="0" u="none" strike="noStrike" cap="none" normalizeH="0" baseline="0" dirty="0">
                          <a:ln>
                            <a:noFill/>
                          </a:ln>
                          <a:solidFill>
                            <a:schemeClr val="tx1"/>
                          </a:solidFill>
                          <a:effectLst/>
                          <a:latin typeface="Tahoma" pitchFamily="34" charset="0"/>
                        </a:rPr>
                        <a:t>184.900</a:t>
                      </a:r>
                      <a:endParaRPr kumimoji="0" lang="en-US" sz="1600" b="1" i="0" u="none" strike="noStrike" cap="none" normalizeH="0" baseline="0" dirty="0">
                        <a:ln>
                          <a:noFill/>
                        </a:ln>
                        <a:solidFill>
                          <a:schemeClr val="tx1"/>
                        </a:solidFill>
                        <a:effectLst/>
                        <a:latin typeface="Tahoma" pitchFamily="34" charset="0"/>
                      </a:endParaRP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600" b="1" i="0" u="none" strike="noStrike" cap="none" normalizeH="0" baseline="0" dirty="0">
                          <a:ln>
                            <a:noFill/>
                          </a:ln>
                          <a:solidFill>
                            <a:schemeClr val="tx1"/>
                          </a:solidFill>
                          <a:effectLst/>
                          <a:latin typeface="Tahoma" pitchFamily="34" charset="0"/>
                        </a:rPr>
                        <a:t>10 weeks</a:t>
                      </a:r>
                      <a:endParaRPr kumimoji="0" lang="en-US" sz="1600" b="1" i="0" u="none" strike="noStrike" cap="none" normalizeH="0" baseline="0" dirty="0">
                        <a:ln>
                          <a:noFill/>
                        </a:ln>
                        <a:solidFill>
                          <a:schemeClr val="tx1"/>
                        </a:solidFill>
                        <a:effectLst/>
                        <a:latin typeface="Tahoma" pitchFamily="34" charset="0"/>
                      </a:endParaRPr>
                    </a:p>
                  </a:txBody>
                  <a:tcPr marL="91439" marR="91439"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1" i="0" u="none" strike="noStrike" cap="none" normalizeH="0" baseline="0" dirty="0">
                        <a:ln>
                          <a:noFill/>
                        </a:ln>
                        <a:solidFill>
                          <a:schemeClr val="tx1"/>
                        </a:solidFill>
                        <a:effectLst/>
                        <a:latin typeface="Tahoma" pitchFamily="34" charset="0"/>
                      </a:endParaRPr>
                    </a:p>
                  </a:txBody>
                  <a:tcPr marL="91439" marR="91439"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2832114130"/>
                  </a:ext>
                </a:extLst>
              </a:tr>
            </a:tbl>
          </a:graphicData>
        </a:graphic>
      </p:graphicFrame>
      <p:sp>
        <p:nvSpPr>
          <p:cNvPr id="158723" name="Dikdörtgen 4"/>
          <p:cNvSpPr>
            <a:spLocks noChangeArrowheads="1"/>
          </p:cNvSpPr>
          <p:nvPr/>
        </p:nvSpPr>
        <p:spPr bwMode="auto">
          <a:xfrm>
            <a:off x="621061" y="5132388"/>
            <a:ext cx="1003935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spcBef>
                <a:spcPct val="0"/>
              </a:spcBef>
              <a:buFontTx/>
              <a:buNone/>
            </a:pPr>
            <a:r>
              <a:rPr lang="tr-TR" altLang="en-US" sz="2000" b="1" dirty="0">
                <a:solidFill>
                  <a:srgbClr val="FF9900"/>
                </a:solidFill>
              </a:rPr>
              <a:t>Project Normal </a:t>
            </a:r>
            <a:r>
              <a:rPr lang="tr-TR" altLang="en-US" sz="2000" b="1" dirty="0" err="1">
                <a:solidFill>
                  <a:srgbClr val="FF9900"/>
                </a:solidFill>
              </a:rPr>
              <a:t>Cost</a:t>
            </a:r>
            <a:r>
              <a:rPr lang="tr-TR" altLang="en-US" sz="2000" b="1" dirty="0">
                <a:solidFill>
                  <a:srgbClr val="FF9900"/>
                </a:solidFill>
              </a:rPr>
              <a:t>=</a:t>
            </a:r>
            <a:r>
              <a:rPr lang="en-US" altLang="en-US" sz="2000" b="1" dirty="0">
                <a:solidFill>
                  <a:srgbClr val="FF9900"/>
                </a:solidFill>
              </a:rPr>
              <a:t> $ </a:t>
            </a:r>
            <a:r>
              <a:rPr lang="tr-TR" altLang="en-US" sz="2000" b="1" dirty="0">
                <a:solidFill>
                  <a:srgbClr val="FF9900"/>
                </a:solidFill>
              </a:rPr>
              <a:t>156,000 (normal </a:t>
            </a:r>
            <a:r>
              <a:rPr lang="tr-TR" altLang="en-US" sz="2000" b="1" dirty="0" err="1">
                <a:solidFill>
                  <a:srgbClr val="FF9900"/>
                </a:solidFill>
              </a:rPr>
              <a:t>cost</a:t>
            </a:r>
            <a:r>
              <a:rPr lang="tr-TR" altLang="en-US" sz="2000" b="1" dirty="0">
                <a:solidFill>
                  <a:srgbClr val="FF9900"/>
                </a:solidFill>
              </a:rPr>
              <a:t>)</a:t>
            </a:r>
          </a:p>
          <a:p>
            <a:pPr>
              <a:spcBef>
                <a:spcPct val="0"/>
              </a:spcBef>
              <a:buFontTx/>
              <a:buNone/>
            </a:pPr>
            <a:r>
              <a:rPr lang="tr-TR" altLang="en-US" sz="2000" b="1" dirty="0" err="1">
                <a:solidFill>
                  <a:srgbClr val="FF9900"/>
                </a:solidFill>
              </a:rPr>
              <a:t>Reduce</a:t>
            </a:r>
            <a:r>
              <a:rPr lang="tr-TR" altLang="en-US" sz="2000" b="1" dirty="0">
                <a:solidFill>
                  <a:srgbClr val="FF9900"/>
                </a:solidFill>
              </a:rPr>
              <a:t> 5 </a:t>
            </a:r>
            <a:r>
              <a:rPr lang="tr-TR" altLang="en-US" sz="2000" b="1" dirty="0" err="1">
                <a:solidFill>
                  <a:srgbClr val="FF9900"/>
                </a:solidFill>
              </a:rPr>
              <a:t>weeks</a:t>
            </a:r>
            <a:r>
              <a:rPr lang="tr-TR" altLang="en-US" sz="2000" b="1" dirty="0">
                <a:solidFill>
                  <a:srgbClr val="FF9900"/>
                </a:solidFill>
              </a:rPr>
              <a:t> </a:t>
            </a:r>
            <a:r>
              <a:rPr lang="tr-TR" altLang="en-US" sz="2000" b="1" dirty="0" err="1">
                <a:solidFill>
                  <a:srgbClr val="FF9900"/>
                </a:solidFill>
              </a:rPr>
              <a:t>from</a:t>
            </a:r>
            <a:r>
              <a:rPr lang="tr-TR" altLang="en-US" sz="2000" b="1" dirty="0">
                <a:solidFill>
                  <a:srgbClr val="FF9900"/>
                </a:solidFill>
              </a:rPr>
              <a:t> D(2 </a:t>
            </a:r>
            <a:r>
              <a:rPr lang="tr-TR" altLang="en-US" sz="2000" b="1" dirty="0" err="1">
                <a:solidFill>
                  <a:srgbClr val="FF9900"/>
                </a:solidFill>
              </a:rPr>
              <a:t>weeks</a:t>
            </a:r>
            <a:r>
              <a:rPr lang="tr-TR" altLang="en-US" sz="2000" b="1" dirty="0">
                <a:solidFill>
                  <a:srgbClr val="FF9900"/>
                </a:solidFill>
              </a:rPr>
              <a:t>), </a:t>
            </a:r>
            <a:r>
              <a:rPr lang="en-US" altLang="en-US" sz="2000" b="1" dirty="0">
                <a:solidFill>
                  <a:srgbClr val="FF9900"/>
                </a:solidFill>
              </a:rPr>
              <a:t>J</a:t>
            </a:r>
            <a:r>
              <a:rPr lang="tr-TR" altLang="en-US" sz="2000" b="1" dirty="0">
                <a:solidFill>
                  <a:srgbClr val="FF9900"/>
                </a:solidFill>
              </a:rPr>
              <a:t>(2 </a:t>
            </a:r>
            <a:r>
              <a:rPr lang="tr-TR" altLang="en-US" sz="2000" b="1" dirty="0" err="1">
                <a:solidFill>
                  <a:srgbClr val="FF9900"/>
                </a:solidFill>
              </a:rPr>
              <a:t>weeks</a:t>
            </a:r>
            <a:r>
              <a:rPr lang="tr-TR" altLang="en-US" sz="2000" b="1" dirty="0">
                <a:solidFill>
                  <a:srgbClr val="FF9900"/>
                </a:solidFill>
              </a:rPr>
              <a:t>), </a:t>
            </a:r>
            <a:r>
              <a:rPr lang="en-US" altLang="en-US" sz="2000" b="1" dirty="0">
                <a:solidFill>
                  <a:srgbClr val="FF9900"/>
                </a:solidFill>
              </a:rPr>
              <a:t>I</a:t>
            </a:r>
            <a:r>
              <a:rPr lang="tr-TR" altLang="en-US" sz="2000" b="1" dirty="0">
                <a:solidFill>
                  <a:srgbClr val="FF9900"/>
                </a:solidFill>
              </a:rPr>
              <a:t>(1 </a:t>
            </a:r>
            <a:r>
              <a:rPr lang="tr-TR" altLang="en-US" sz="2000" b="1" dirty="0" err="1">
                <a:solidFill>
                  <a:srgbClr val="FF9900"/>
                </a:solidFill>
              </a:rPr>
              <a:t>week</a:t>
            </a:r>
            <a:r>
              <a:rPr lang="tr-TR" altLang="en-US" sz="2000" b="1" dirty="0">
                <a:solidFill>
                  <a:srgbClr val="FF9900"/>
                </a:solidFill>
              </a:rPr>
              <a:t>)</a:t>
            </a:r>
            <a:r>
              <a:rPr lang="en-US" altLang="en-US" sz="2000" b="1" dirty="0">
                <a:solidFill>
                  <a:srgbClr val="FF9900"/>
                </a:solidFill>
              </a:rPr>
              <a:t>) 5 WEEKS </a:t>
            </a:r>
            <a:endParaRPr lang="tr-TR" altLang="en-US" sz="2000" b="1" dirty="0">
              <a:solidFill>
                <a:srgbClr val="FF9900"/>
              </a:solidFill>
            </a:endParaRPr>
          </a:p>
          <a:p>
            <a:pPr>
              <a:spcBef>
                <a:spcPct val="0"/>
              </a:spcBef>
              <a:buFontTx/>
              <a:buNone/>
            </a:pPr>
            <a:r>
              <a:rPr lang="tr-TR" altLang="en-US" sz="2000" b="1" dirty="0">
                <a:solidFill>
                  <a:srgbClr val="FF9900"/>
                </a:solidFill>
              </a:rPr>
              <a:t>Project </a:t>
            </a:r>
            <a:r>
              <a:rPr lang="tr-TR" altLang="en-US" sz="2000" b="1" dirty="0" err="1">
                <a:solidFill>
                  <a:srgbClr val="FF9900"/>
                </a:solidFill>
              </a:rPr>
              <a:t>Reduced</a:t>
            </a:r>
            <a:r>
              <a:rPr lang="tr-TR" altLang="en-US" sz="2000" b="1" dirty="0">
                <a:solidFill>
                  <a:srgbClr val="FF9900"/>
                </a:solidFill>
              </a:rPr>
              <a:t> Time – New </a:t>
            </a:r>
            <a:r>
              <a:rPr lang="tr-TR" altLang="en-US" sz="2000" b="1" dirty="0" err="1">
                <a:solidFill>
                  <a:srgbClr val="FF9900"/>
                </a:solidFill>
              </a:rPr>
              <a:t>Cost</a:t>
            </a:r>
            <a:r>
              <a:rPr lang="tr-TR" altLang="en-US" sz="2000" b="1" dirty="0">
                <a:solidFill>
                  <a:srgbClr val="FF9900"/>
                </a:solidFill>
              </a:rPr>
              <a:t>= </a:t>
            </a:r>
            <a:r>
              <a:rPr lang="en-US" altLang="en-US" sz="2000" b="1" dirty="0">
                <a:solidFill>
                  <a:srgbClr val="FF9900"/>
                </a:solidFill>
              </a:rPr>
              <a:t>$8,000+ $30,000+$</a:t>
            </a:r>
            <a:r>
              <a:rPr lang="tr-TR" altLang="en-US" sz="2000" b="1" dirty="0">
                <a:solidFill>
                  <a:srgbClr val="FF9900"/>
                </a:solidFill>
              </a:rPr>
              <a:t>6</a:t>
            </a:r>
            <a:r>
              <a:rPr lang="en-US" altLang="en-US" sz="2000" b="1" dirty="0">
                <a:solidFill>
                  <a:srgbClr val="FF9900"/>
                </a:solidFill>
              </a:rPr>
              <a:t>,000</a:t>
            </a:r>
            <a:r>
              <a:rPr lang="tr-TR" altLang="en-US" sz="2000" b="1" dirty="0">
                <a:solidFill>
                  <a:srgbClr val="FF9900"/>
                </a:solidFill>
              </a:rPr>
              <a:t>+</a:t>
            </a:r>
            <a:r>
              <a:rPr lang="en-US" altLang="en-US" sz="2000" b="1" dirty="0">
                <a:solidFill>
                  <a:srgbClr val="FF9900"/>
                </a:solidFill>
              </a:rPr>
              <a:t>$ 2</a:t>
            </a:r>
            <a:r>
              <a:rPr lang="tr-TR" altLang="en-US" sz="2000" b="1" dirty="0">
                <a:solidFill>
                  <a:srgbClr val="FF9900"/>
                </a:solidFill>
              </a:rPr>
              <a:t>8</a:t>
            </a:r>
            <a:r>
              <a:rPr lang="en-US" altLang="en-US" sz="2000" b="1" dirty="0">
                <a:solidFill>
                  <a:srgbClr val="FF9900"/>
                </a:solidFill>
              </a:rPr>
              <a:t>,000+$ 60,000+ $</a:t>
            </a:r>
            <a:r>
              <a:rPr lang="tr-TR" altLang="en-US" sz="2000" b="1" dirty="0">
                <a:solidFill>
                  <a:srgbClr val="FF9900"/>
                </a:solidFill>
              </a:rPr>
              <a:t>5</a:t>
            </a:r>
            <a:r>
              <a:rPr lang="en-US" altLang="en-US" sz="2000" b="1" dirty="0">
                <a:solidFill>
                  <a:srgbClr val="FF9900"/>
                </a:solidFill>
              </a:rPr>
              <a:t>,000+ $</a:t>
            </a:r>
            <a:r>
              <a:rPr lang="tr-TR" altLang="en-US" sz="2000" b="1" dirty="0">
                <a:solidFill>
                  <a:srgbClr val="FF9900"/>
                </a:solidFill>
              </a:rPr>
              <a:t>6</a:t>
            </a:r>
            <a:r>
              <a:rPr lang="en-US" altLang="en-US" sz="2000" b="1" dirty="0">
                <a:solidFill>
                  <a:srgbClr val="FF9900"/>
                </a:solidFill>
              </a:rPr>
              <a:t>,000+ $4,000+$5,000</a:t>
            </a:r>
            <a:r>
              <a:rPr lang="tr-TR" altLang="en-US" sz="2000" b="1" dirty="0">
                <a:solidFill>
                  <a:srgbClr val="FF9900"/>
                </a:solidFill>
              </a:rPr>
              <a:t>+</a:t>
            </a:r>
            <a:r>
              <a:rPr lang="en-US" altLang="en-US" sz="2000" b="1" dirty="0">
                <a:solidFill>
                  <a:srgbClr val="FF9900"/>
                </a:solidFill>
              </a:rPr>
              <a:t>$6,400</a:t>
            </a:r>
            <a:r>
              <a:rPr lang="tr-TR" altLang="en-US" sz="2000" b="1" dirty="0">
                <a:solidFill>
                  <a:srgbClr val="FF9900"/>
                </a:solidFill>
              </a:rPr>
              <a:t>+</a:t>
            </a:r>
            <a:r>
              <a:rPr lang="en-US" altLang="en-US" sz="2000" b="1" dirty="0">
                <a:solidFill>
                  <a:srgbClr val="FF9900"/>
                </a:solidFill>
              </a:rPr>
              <a:t>$5,000</a:t>
            </a:r>
            <a:r>
              <a:rPr lang="tr-TR" altLang="en-US" sz="2000" b="1" dirty="0">
                <a:solidFill>
                  <a:srgbClr val="FF9900"/>
                </a:solidFill>
              </a:rPr>
              <a:t>= </a:t>
            </a:r>
            <a:r>
              <a:rPr lang="en-US" altLang="en-US" sz="2000" b="1" dirty="0">
                <a:solidFill>
                  <a:srgbClr val="FF9900"/>
                </a:solidFill>
              </a:rPr>
              <a:t>$163.4</a:t>
            </a:r>
            <a:r>
              <a:rPr lang="tr-TR" altLang="en-US" sz="2000" b="1" dirty="0">
                <a:solidFill>
                  <a:srgbClr val="FF9900"/>
                </a:solidFill>
              </a:rPr>
              <a:t>00</a:t>
            </a:r>
            <a:r>
              <a:rPr lang="en-US" altLang="en-US" sz="2000" b="1" dirty="0">
                <a:solidFill>
                  <a:srgbClr val="FF9900"/>
                </a:solidFill>
              </a:rPr>
              <a:t> </a:t>
            </a:r>
            <a:r>
              <a:rPr lang="tr-TR" altLang="en-US" sz="2000" b="1" dirty="0">
                <a:solidFill>
                  <a:srgbClr val="FF9900"/>
                </a:solidFill>
              </a:rPr>
              <a:t>(</a:t>
            </a:r>
            <a:r>
              <a:rPr lang="tr-TR" altLang="en-US" sz="2000" b="1" dirty="0" err="1">
                <a:solidFill>
                  <a:srgbClr val="FF9900"/>
                </a:solidFill>
              </a:rPr>
              <a:t>crash</a:t>
            </a:r>
            <a:r>
              <a:rPr lang="tr-TR" altLang="en-US" sz="2000" b="1" dirty="0">
                <a:solidFill>
                  <a:srgbClr val="FF9900"/>
                </a:solidFill>
              </a:rPr>
              <a:t> </a:t>
            </a:r>
            <a:r>
              <a:rPr lang="tr-TR" altLang="en-US" sz="2000" b="1" dirty="0" err="1">
                <a:solidFill>
                  <a:srgbClr val="FF9900"/>
                </a:solidFill>
              </a:rPr>
              <a:t>cost</a:t>
            </a:r>
            <a:r>
              <a:rPr lang="tr-TR" altLang="en-US" sz="2000" b="1" dirty="0">
                <a:solidFill>
                  <a:srgbClr val="FF9900"/>
                </a:solidFill>
              </a:rPr>
              <a:t> DIJ)</a:t>
            </a:r>
          </a:p>
          <a:p>
            <a:pPr>
              <a:spcBef>
                <a:spcPct val="0"/>
              </a:spcBef>
              <a:buFontTx/>
              <a:buNone/>
            </a:pPr>
            <a:endParaRPr lang="en-US" altLang="en-US" sz="2000" b="1" dirty="0">
              <a:solidFill>
                <a:srgbClr val="FF9900"/>
              </a:solidFill>
            </a:endParaRPr>
          </a:p>
        </p:txBody>
      </p:sp>
      <p:sp>
        <p:nvSpPr>
          <p:cNvPr id="2" name="Slide Number Placeholder 1"/>
          <p:cNvSpPr>
            <a:spLocks noGrp="1"/>
          </p:cNvSpPr>
          <p:nvPr>
            <p:ph type="sldNum" sz="quarter" idx="12"/>
          </p:nvPr>
        </p:nvSpPr>
        <p:spPr/>
        <p:txBody>
          <a:bodyPr/>
          <a:lstStyle/>
          <a:p>
            <a:pPr>
              <a:defRPr/>
            </a:pPr>
            <a:fld id="{2132E606-542F-4F56-B8CE-F7C3D9C9CB5E}" type="slidenum">
              <a:rPr lang="en-US" altLang="en-US" smtClean="0"/>
              <a:pPr>
                <a:defRPr/>
              </a:pPr>
              <a:t>100</a:t>
            </a:fld>
            <a:endParaRPr lang="en-US" altLang="en-US"/>
          </a:p>
        </p:txBody>
      </p:sp>
    </p:spTree>
    <p:extLst>
      <p:ext uri="{BB962C8B-B14F-4D97-AF65-F5344CB8AC3E}">
        <p14:creationId xmlns:p14="http://schemas.microsoft.com/office/powerpoint/2010/main" val="107201714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Unvan 1"/>
          <p:cNvSpPr>
            <a:spLocks noGrp="1"/>
          </p:cNvSpPr>
          <p:nvPr>
            <p:ph type="title"/>
          </p:nvPr>
        </p:nvSpPr>
        <p:spPr>
          <a:xfrm>
            <a:off x="2135189" y="836614"/>
            <a:ext cx="7945437" cy="1462087"/>
          </a:xfrm>
        </p:spPr>
        <p:txBody>
          <a:bodyPr/>
          <a:lstStyle/>
          <a:p>
            <a:r>
              <a:rPr lang="tr-TR" altLang="en-US"/>
              <a:t>Study &amp; Watch This Video</a:t>
            </a:r>
            <a:endParaRPr lang="en-US" altLang="en-US"/>
          </a:p>
        </p:txBody>
      </p:sp>
      <p:sp>
        <p:nvSpPr>
          <p:cNvPr id="159747" name="Metin Yer Tutucusu 2"/>
          <p:cNvSpPr>
            <a:spLocks noGrp="1"/>
          </p:cNvSpPr>
          <p:nvPr>
            <p:ph type="body" sz="half" idx="1"/>
          </p:nvPr>
        </p:nvSpPr>
        <p:spPr>
          <a:xfrm>
            <a:off x="1733550" y="2636838"/>
            <a:ext cx="8847138" cy="690562"/>
          </a:xfrm>
        </p:spPr>
        <p:txBody>
          <a:bodyPr/>
          <a:lstStyle/>
          <a:p>
            <a:r>
              <a:rPr lang="en-US" altLang="en-US" dirty="0"/>
              <a:t>https://www.youtube.com/watch?v=BjOLdukjAck</a:t>
            </a:r>
          </a:p>
        </p:txBody>
      </p:sp>
      <p:sp>
        <p:nvSpPr>
          <p:cNvPr id="159748" name="Slayt Numarası Yer Tutucusu 4"/>
          <p:cNvSpPr>
            <a:spLocks noGrp="1"/>
          </p:cNvSpPr>
          <p:nvPr>
            <p:ph type="sldNum" sz="quarter" idx="12"/>
          </p:nvPr>
        </p:nvSpPr>
        <p:spPr>
          <a:noFill/>
        </p:spPr>
        <p:txBody>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spcBef>
                <a:spcPct val="0"/>
              </a:spcBef>
              <a:buFontTx/>
              <a:buNone/>
            </a:pPr>
            <a:fld id="{69E18189-7CF7-457F-840B-D202B0EBC37C}" type="slidenum">
              <a:rPr lang="en-US" altLang="en-US" sz="1400"/>
              <a:pPr>
                <a:spcBef>
                  <a:spcPct val="0"/>
                </a:spcBef>
                <a:buFontTx/>
                <a:buNone/>
              </a:pPr>
              <a:t>101</a:t>
            </a:fld>
            <a:endParaRPr lang="en-US" altLang="en-US" sz="1400"/>
          </a:p>
        </p:txBody>
      </p:sp>
    </p:spTree>
    <p:extLst>
      <p:ext uri="{BB962C8B-B14F-4D97-AF65-F5344CB8AC3E}">
        <p14:creationId xmlns:p14="http://schemas.microsoft.com/office/powerpoint/2010/main" val="252888116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160770" name="Unvan 1"/>
          <p:cNvSpPr>
            <a:spLocks noGrp="1"/>
          </p:cNvSpPr>
          <p:nvPr>
            <p:ph type="title"/>
          </p:nvPr>
        </p:nvSpPr>
        <p:spPr>
          <a:xfrm>
            <a:off x="1558925" y="188913"/>
            <a:ext cx="8966200" cy="1079500"/>
          </a:xfrm>
        </p:spPr>
        <p:txBody>
          <a:bodyPr/>
          <a:lstStyle/>
          <a:p>
            <a:r>
              <a:rPr lang="en-US" altLang="en-US" sz="3600">
                <a:solidFill>
                  <a:srgbClr val="FF0000"/>
                </a:solidFill>
              </a:rPr>
              <a:t>Comparison Between CPM and PERT</a:t>
            </a:r>
          </a:p>
        </p:txBody>
      </p:sp>
      <p:pic>
        <p:nvPicPr>
          <p:cNvPr id="160771" name="tabl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87487" y="1557338"/>
            <a:ext cx="9037638"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2132E606-542F-4F56-B8CE-F7C3D9C9CB5E}" type="slidenum">
              <a:rPr lang="en-US" altLang="en-US" smtClean="0"/>
              <a:pPr>
                <a:defRPr/>
              </a:pPr>
              <a:t>102</a:t>
            </a:fld>
            <a:endParaRPr lang="en-US" altLang="en-US"/>
          </a:p>
        </p:txBody>
      </p:sp>
    </p:spTree>
    <p:extLst>
      <p:ext uri="{BB962C8B-B14F-4D97-AF65-F5344CB8AC3E}">
        <p14:creationId xmlns:p14="http://schemas.microsoft.com/office/powerpoint/2010/main" val="84766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0310" y="1762938"/>
            <a:ext cx="11327363" cy="4563316"/>
          </a:xfrm>
        </p:spPr>
        <p:txBody>
          <a:bodyPr>
            <a:normAutofit fontScale="77500" lnSpcReduction="20000"/>
          </a:bodyPr>
          <a:lstStyle/>
          <a:p>
            <a:pPr marL="0" indent="0" algn="just">
              <a:buNone/>
            </a:pPr>
            <a:r>
              <a:rPr lang="tr-TR" dirty="0" err="1"/>
              <a:t>Example</a:t>
            </a:r>
            <a:r>
              <a:rPr lang="tr-TR" dirty="0"/>
              <a:t>: </a:t>
            </a:r>
            <a:r>
              <a:rPr lang="en-US" dirty="0"/>
              <a:t>Assume that the </a:t>
            </a:r>
            <a:r>
              <a:rPr lang="en-US" dirty="0">
                <a:highlight>
                  <a:srgbClr val="FFFF00"/>
                </a:highlight>
              </a:rPr>
              <a:t>team productivity is reduced by 250 LOC/year*com</a:t>
            </a:r>
            <a:r>
              <a:rPr lang="en-US" dirty="0"/>
              <a:t> for every communication path.</a:t>
            </a:r>
            <a:r>
              <a:rPr lang="tr-TR" dirty="0"/>
              <a:t> </a:t>
            </a:r>
            <a:r>
              <a:rPr lang="en-US" dirty="0"/>
              <a:t>So, the total team productivity will be :</a:t>
            </a:r>
            <a:endParaRPr lang="tr-TR" dirty="0"/>
          </a:p>
          <a:p>
            <a:pPr marL="0" indent="0" algn="just">
              <a:buNone/>
            </a:pPr>
            <a:r>
              <a:rPr lang="en-US" dirty="0"/>
              <a:t>People*productivity-communications*</a:t>
            </a:r>
            <a:r>
              <a:rPr lang="en-US" dirty="0" err="1"/>
              <a:t>productivity_reduction</a:t>
            </a:r>
            <a:r>
              <a:rPr lang="en-US" dirty="0"/>
              <a:t>,</a:t>
            </a:r>
          </a:p>
          <a:p>
            <a:pPr marL="0" indent="0" algn="just">
              <a:buNone/>
            </a:pPr>
            <a:r>
              <a:rPr lang="en-US" dirty="0"/>
              <a:t>Where communications=0.5*people(people-1):</a:t>
            </a:r>
            <a:endParaRPr lang="tr-TR" dirty="0"/>
          </a:p>
          <a:p>
            <a:pPr marL="0" indent="0" algn="just">
              <a:buNone/>
            </a:pPr>
            <a:r>
              <a:rPr lang="en-US" b="1" dirty="0">
                <a:solidFill>
                  <a:srgbClr val="0070C0"/>
                </a:solidFill>
                <a:highlight>
                  <a:srgbClr val="FFFF00"/>
                </a:highlight>
              </a:rPr>
              <a:t>(4</a:t>
            </a:r>
            <a:r>
              <a:rPr lang="tr-TR" b="1" dirty="0">
                <a:solidFill>
                  <a:srgbClr val="0070C0"/>
                </a:solidFill>
                <a:highlight>
                  <a:srgbClr val="FFFF00"/>
                </a:highlight>
              </a:rPr>
              <a:t> </a:t>
            </a:r>
            <a:r>
              <a:rPr lang="tr-TR" b="1" dirty="0" err="1">
                <a:solidFill>
                  <a:srgbClr val="0070C0"/>
                </a:solidFill>
                <a:highlight>
                  <a:srgbClr val="FFFF00"/>
                </a:highlight>
              </a:rPr>
              <a:t>people</a:t>
            </a:r>
            <a:r>
              <a:rPr lang="en-US" b="1" dirty="0">
                <a:solidFill>
                  <a:srgbClr val="0070C0"/>
                </a:solidFill>
                <a:highlight>
                  <a:srgbClr val="FFFF00"/>
                </a:highlight>
              </a:rPr>
              <a:t>*5,000</a:t>
            </a:r>
            <a:r>
              <a:rPr lang="tr-TR" b="1" dirty="0">
                <a:solidFill>
                  <a:srgbClr val="0070C0"/>
                </a:solidFill>
                <a:highlight>
                  <a:srgbClr val="FFFF00"/>
                </a:highlight>
              </a:rPr>
              <a:t> LOC/year</a:t>
            </a:r>
            <a:r>
              <a:rPr lang="en-US" b="1" dirty="0">
                <a:solidFill>
                  <a:srgbClr val="0070C0"/>
                </a:solidFill>
                <a:highlight>
                  <a:srgbClr val="FFFF00"/>
                </a:highlight>
              </a:rPr>
              <a:t>*person)-(6</a:t>
            </a:r>
            <a:r>
              <a:rPr lang="tr-TR" b="1" dirty="0">
                <a:solidFill>
                  <a:srgbClr val="0070C0"/>
                </a:solidFill>
                <a:highlight>
                  <a:srgbClr val="FFFF00"/>
                </a:highlight>
              </a:rPr>
              <a:t> com</a:t>
            </a:r>
            <a:r>
              <a:rPr lang="en-US" b="1" dirty="0">
                <a:solidFill>
                  <a:srgbClr val="0070C0"/>
                </a:solidFill>
                <a:highlight>
                  <a:srgbClr val="FFFF00"/>
                </a:highlight>
              </a:rPr>
              <a:t>*250</a:t>
            </a:r>
            <a:r>
              <a:rPr lang="tr-TR" b="1" dirty="0">
                <a:solidFill>
                  <a:srgbClr val="0070C0"/>
                </a:solidFill>
                <a:highlight>
                  <a:srgbClr val="FFFF00"/>
                </a:highlight>
              </a:rPr>
              <a:t> LOC/year</a:t>
            </a:r>
            <a:r>
              <a:rPr lang="en-US" b="1" dirty="0">
                <a:solidFill>
                  <a:srgbClr val="0070C0"/>
                </a:solidFill>
                <a:highlight>
                  <a:srgbClr val="FFFF00"/>
                </a:highlight>
              </a:rPr>
              <a:t>*com)=20,000-1,500=</a:t>
            </a:r>
            <a:r>
              <a:rPr lang="en-US" b="1" u="sng" dirty="0">
                <a:solidFill>
                  <a:srgbClr val="0070C0"/>
                </a:solidFill>
                <a:highlight>
                  <a:srgbClr val="FFFF00"/>
                </a:highlight>
              </a:rPr>
              <a:t>18,500 LOC/year</a:t>
            </a:r>
            <a:endParaRPr lang="tr-TR" b="1" u="sng" dirty="0">
              <a:solidFill>
                <a:srgbClr val="0070C0"/>
              </a:solidFill>
              <a:highlight>
                <a:srgbClr val="FFFF00"/>
              </a:highlight>
            </a:endParaRPr>
          </a:p>
          <a:p>
            <a:pPr marL="0" indent="0" algn="just">
              <a:buNone/>
            </a:pPr>
            <a:endParaRPr lang="tr-TR" b="1" u="sng" dirty="0">
              <a:solidFill>
                <a:srgbClr val="0070C0"/>
              </a:solidFill>
              <a:highlight>
                <a:srgbClr val="FFFF00"/>
              </a:highlight>
            </a:endParaRPr>
          </a:p>
          <a:p>
            <a:pPr marL="0" indent="0" algn="just">
              <a:buNone/>
            </a:pPr>
            <a:r>
              <a:rPr lang="tr-TR" b="1" u="sng" dirty="0">
                <a:solidFill>
                  <a:srgbClr val="0070C0"/>
                </a:solidFill>
                <a:highlight>
                  <a:srgbClr val="FFFF00"/>
                </a:highlight>
              </a:rPr>
              <a:t>1500 LOC/20.000 LOC= 0.075</a:t>
            </a:r>
            <a:endParaRPr lang="en-US" b="1" u="sng" dirty="0">
              <a:solidFill>
                <a:srgbClr val="0070C0"/>
              </a:solidFill>
              <a:highlight>
                <a:srgbClr val="FFFF00"/>
              </a:highlight>
            </a:endParaRPr>
          </a:p>
          <a:p>
            <a:pPr marL="0" indent="0" algn="just">
              <a:buNone/>
            </a:pPr>
            <a:r>
              <a:rPr lang="en-US" b="1" dirty="0">
                <a:solidFill>
                  <a:srgbClr val="FF0000"/>
                </a:solidFill>
                <a:highlight>
                  <a:srgbClr val="FFFF00"/>
                </a:highlight>
              </a:rPr>
              <a:t>This is 7,5% less than the ‘blind’ expectation of 20,000 LOC/year</a:t>
            </a:r>
            <a:r>
              <a:rPr lang="en-US" dirty="0"/>
              <a:t>.</a:t>
            </a:r>
          </a:p>
          <a:p>
            <a:pPr marL="0" indent="0" algn="just">
              <a:buNone/>
            </a:pPr>
            <a:endParaRPr lang="tr-TR" dirty="0"/>
          </a:p>
          <a:p>
            <a:pPr algn="just"/>
            <a:r>
              <a:rPr lang="en-US" dirty="0"/>
              <a:t>It can be shown by </a:t>
            </a:r>
            <a:r>
              <a:rPr lang="en-US" b="1" dirty="0"/>
              <a:t>extending the </a:t>
            </a:r>
            <a:r>
              <a:rPr lang="tr-TR" b="1" dirty="0"/>
              <a:t>p</a:t>
            </a:r>
            <a:r>
              <a:rPr lang="en-US" b="1" dirty="0" err="1"/>
              <a:t>roject</a:t>
            </a:r>
            <a:r>
              <a:rPr lang="en-US" b="1" dirty="0"/>
              <a:t> time</a:t>
            </a:r>
            <a:r>
              <a:rPr lang="en-US" dirty="0"/>
              <a:t>, we can </a:t>
            </a:r>
            <a:r>
              <a:rPr lang="en-US" b="1" dirty="0"/>
              <a:t>tolerate to work with fewer people</a:t>
            </a:r>
            <a:r>
              <a:rPr lang="en-US" dirty="0"/>
              <a:t>.</a:t>
            </a:r>
            <a:endParaRPr lang="tr-TR" dirty="0"/>
          </a:p>
          <a:p>
            <a:pPr algn="just"/>
            <a:r>
              <a:rPr lang="en-US" dirty="0"/>
              <a:t>However, in general the </a:t>
            </a:r>
            <a:r>
              <a:rPr lang="en-US" b="1" dirty="0">
                <a:solidFill>
                  <a:srgbClr val="0070C0"/>
                </a:solidFill>
              </a:rPr>
              <a:t>converse is not true</a:t>
            </a:r>
            <a:r>
              <a:rPr lang="en-US" dirty="0"/>
              <a:t>.</a:t>
            </a:r>
            <a:endParaRPr lang="tr-TR" dirty="0"/>
          </a:p>
          <a:p>
            <a:pPr algn="just"/>
            <a:r>
              <a:rPr lang="en-US" dirty="0"/>
              <a:t>That is, we </a:t>
            </a:r>
            <a:r>
              <a:rPr lang="en-US" b="1" dirty="0"/>
              <a:t>cannot decrease the </a:t>
            </a:r>
            <a:r>
              <a:rPr lang="tr-TR" b="1" dirty="0"/>
              <a:t>p</a:t>
            </a:r>
            <a:r>
              <a:rPr lang="en-US" b="1" dirty="0" err="1"/>
              <a:t>roject</a:t>
            </a:r>
            <a:r>
              <a:rPr lang="en-US" b="1" dirty="0"/>
              <a:t> time by adding more people</a:t>
            </a:r>
            <a:r>
              <a:rPr lang="tr-TR" b="1" dirty="0"/>
              <a:t> (</a:t>
            </a:r>
            <a:r>
              <a:rPr lang="tr-TR" b="1" dirty="0" err="1"/>
              <a:t>more</a:t>
            </a:r>
            <a:r>
              <a:rPr lang="tr-TR" b="1" dirty="0"/>
              <a:t> </a:t>
            </a:r>
            <a:r>
              <a:rPr lang="tr-TR" b="1" dirty="0" err="1"/>
              <a:t>communication</a:t>
            </a:r>
            <a:r>
              <a:rPr lang="tr-TR" b="1" dirty="0"/>
              <a:t>!)</a:t>
            </a:r>
            <a:r>
              <a:rPr lang="en-US" dirty="0"/>
              <a:t>. </a:t>
            </a:r>
            <a:endParaRPr lang="tr-TR" dirty="0"/>
          </a:p>
          <a:p>
            <a:pPr algn="just"/>
            <a:r>
              <a:rPr lang="en-US" dirty="0"/>
              <a:t>There will be some normal limit to the minimum time for finishing a </a:t>
            </a:r>
            <a:r>
              <a:rPr lang="tr-TR" dirty="0"/>
              <a:t>p</a:t>
            </a:r>
            <a:r>
              <a:rPr lang="en-US" dirty="0" err="1"/>
              <a:t>roject</a:t>
            </a:r>
            <a:r>
              <a:rPr lang="en-US" dirty="0"/>
              <a:t>.</a:t>
            </a:r>
          </a:p>
          <a:p>
            <a:pPr algn="just"/>
            <a:endParaRPr lang="en-US" dirty="0"/>
          </a:p>
        </p:txBody>
      </p:sp>
      <p:sp>
        <p:nvSpPr>
          <p:cNvPr id="2" name="Dikdörtgen 1"/>
          <p:cNvSpPr/>
          <p:nvPr/>
        </p:nvSpPr>
        <p:spPr>
          <a:xfrm>
            <a:off x="528735" y="298422"/>
            <a:ext cx="11377126" cy="1200329"/>
          </a:xfrm>
          <a:prstGeom prst="rect">
            <a:avLst/>
          </a:prstGeom>
        </p:spPr>
        <p:txBody>
          <a:bodyPr wrap="square">
            <a:spAutoFit/>
          </a:bodyPr>
          <a:lstStyle/>
          <a:p>
            <a:r>
              <a:rPr lang="tr-TR" sz="3600" b="1" dirty="0" err="1">
                <a:effectLst>
                  <a:outerShdw blurRad="38100" dist="38100" dir="2700000" algn="tl">
                    <a:srgbClr val="000000">
                      <a:alpha val="43137"/>
                    </a:srgbClr>
                  </a:outerShdw>
                </a:effectLst>
              </a:rPr>
              <a:t>Consider</a:t>
            </a:r>
            <a:r>
              <a:rPr lang="tr-TR" sz="3600" b="1" dirty="0">
                <a:effectLst>
                  <a:outerShdw blurRad="38100" dist="38100" dir="2700000" algn="tl">
                    <a:srgbClr val="000000">
                      <a:alpha val="43137"/>
                    </a:srgbClr>
                  </a:outerShdw>
                </a:effectLst>
              </a:rPr>
              <a:t> P</a:t>
            </a:r>
            <a:r>
              <a:rPr lang="en-US" sz="3600" b="1" dirty="0" err="1">
                <a:effectLst>
                  <a:outerShdw blurRad="38100" dist="38100" dir="2700000" algn="tl">
                    <a:srgbClr val="000000">
                      <a:alpha val="43137"/>
                    </a:srgbClr>
                  </a:outerShdw>
                </a:effectLst>
              </a:rPr>
              <a:t>roductivity</a:t>
            </a:r>
            <a:r>
              <a:rPr lang="tr-TR" sz="3600" b="1" dirty="0">
                <a:effectLst>
                  <a:outerShdw blurRad="38100" dist="38100" dir="2700000" algn="tl">
                    <a:srgbClr val="000000">
                      <a:alpha val="43137"/>
                    </a:srgbClr>
                  </a:outerShdw>
                </a:effectLst>
              </a:rPr>
              <a:t> </a:t>
            </a:r>
            <a:r>
              <a:rPr lang="tr-TR" sz="3600" b="1" dirty="0" err="1">
                <a:effectLst>
                  <a:outerShdw blurRad="38100" dist="38100" dir="2700000" algn="tl">
                    <a:srgbClr val="000000">
                      <a:alpha val="43137"/>
                    </a:srgbClr>
                  </a:outerShdw>
                </a:effectLst>
              </a:rPr>
              <a:t>Factor</a:t>
            </a:r>
            <a:r>
              <a:rPr lang="tr-TR" sz="3600" b="1" dirty="0">
                <a:effectLst>
                  <a:outerShdw blurRad="38100" dist="38100" dir="2700000" algn="tl">
                    <a:srgbClr val="000000">
                      <a:alpha val="43137"/>
                    </a:srgbClr>
                  </a:outerShdw>
                </a:effectLst>
              </a:rPr>
              <a:t> </a:t>
            </a:r>
            <a:r>
              <a:rPr lang="tr-TR" sz="3600" b="1" dirty="0" err="1">
                <a:effectLst>
                  <a:outerShdw blurRad="38100" dist="38100" dir="2700000" algn="tl">
                    <a:srgbClr val="000000">
                      <a:alpha val="43137"/>
                    </a:srgbClr>
                  </a:outerShdw>
                </a:effectLst>
              </a:rPr>
              <a:t>According</a:t>
            </a:r>
            <a:r>
              <a:rPr lang="tr-TR" sz="3600" b="1" dirty="0">
                <a:effectLst>
                  <a:outerShdw blurRad="38100" dist="38100" dir="2700000" algn="tl">
                    <a:srgbClr val="000000">
                      <a:alpha val="43137"/>
                    </a:srgbClr>
                  </a:outerShdw>
                </a:effectLst>
              </a:rPr>
              <a:t> </a:t>
            </a:r>
            <a:r>
              <a:rPr lang="tr-TR" sz="3600" b="1" dirty="0" err="1">
                <a:effectLst>
                  <a:outerShdw blurRad="38100" dist="38100" dir="2700000" algn="tl">
                    <a:srgbClr val="000000">
                      <a:alpha val="43137"/>
                    </a:srgbClr>
                  </a:outerShdw>
                </a:effectLst>
              </a:rPr>
              <a:t>to</a:t>
            </a:r>
            <a:r>
              <a:rPr lang="tr-TR" sz="3600" b="1" dirty="0">
                <a:effectLst>
                  <a:outerShdw blurRad="38100" dist="38100" dir="2700000" algn="tl">
                    <a:srgbClr val="000000">
                      <a:alpha val="43137"/>
                    </a:srgbClr>
                  </a:outerShdw>
                </a:effectLst>
              </a:rPr>
              <a:t> </a:t>
            </a:r>
          </a:p>
          <a:p>
            <a:r>
              <a:rPr lang="tr-TR" sz="3600" b="1" dirty="0" err="1">
                <a:effectLst>
                  <a:outerShdw blurRad="38100" dist="38100" dir="2700000" algn="tl">
                    <a:srgbClr val="000000">
                      <a:alpha val="43137"/>
                    </a:srgbClr>
                  </a:outerShdw>
                </a:effectLst>
              </a:rPr>
              <a:t>Number</a:t>
            </a:r>
            <a:r>
              <a:rPr lang="tr-TR" sz="3600" b="1" dirty="0">
                <a:effectLst>
                  <a:outerShdw blurRad="38100" dist="38100" dir="2700000" algn="tl">
                    <a:srgbClr val="000000">
                      <a:alpha val="43137"/>
                    </a:srgbClr>
                  </a:outerShdw>
                </a:effectLst>
              </a:rPr>
              <a:t> of People in Team!!!</a:t>
            </a:r>
            <a:endParaRPr lang="en-US" sz="3600"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DF50EBBA-8504-4BCF-B486-C222F50DF38E}" type="slidenum">
              <a:rPr lang="en-US" smtClean="0"/>
              <a:t>11</a:t>
            </a:fld>
            <a:endParaRPr lang="en-US"/>
          </a:p>
        </p:txBody>
      </p:sp>
    </p:spTree>
    <p:extLst>
      <p:ext uri="{BB962C8B-B14F-4D97-AF65-F5344CB8AC3E}">
        <p14:creationId xmlns:p14="http://schemas.microsoft.com/office/powerpoint/2010/main" val="714822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286510589"/>
              </p:ext>
            </p:extLst>
          </p:nvPr>
        </p:nvGraphicFramePr>
        <p:xfrm>
          <a:off x="826247" y="1505882"/>
          <a:ext cx="11042292" cy="2621280"/>
        </p:xfrm>
        <a:graphic>
          <a:graphicData uri="http://schemas.openxmlformats.org/drawingml/2006/table">
            <a:tbl>
              <a:tblPr firstRow="1" bandRow="1">
                <a:tableStyleId>{2D5ABB26-0587-4C30-8999-92F81FD0307C}</a:tableStyleId>
              </a:tblPr>
              <a:tblGrid>
                <a:gridCol w="2792430">
                  <a:extLst>
                    <a:ext uri="{9D8B030D-6E8A-4147-A177-3AD203B41FA5}">
                      <a16:colId xmlns:a16="http://schemas.microsoft.com/office/drawing/2014/main" val="1214730962"/>
                    </a:ext>
                  </a:extLst>
                </a:gridCol>
                <a:gridCol w="8249862">
                  <a:extLst>
                    <a:ext uri="{9D8B030D-6E8A-4147-A177-3AD203B41FA5}">
                      <a16:colId xmlns:a16="http://schemas.microsoft.com/office/drawing/2014/main" val="2775602116"/>
                    </a:ext>
                  </a:extLst>
                </a:gridCol>
              </a:tblGrid>
              <a:tr h="370730">
                <a:tc>
                  <a:txBody>
                    <a:bodyPr/>
                    <a:lstStyle/>
                    <a:p>
                      <a:r>
                        <a:rPr lang="en-US" sz="2000" b="1" noProof="0" dirty="0">
                          <a:solidFill>
                            <a:srgbClr val="0070C0"/>
                          </a:solidFill>
                        </a:rPr>
                        <a:t>Project Planning:</a:t>
                      </a:r>
                    </a:p>
                  </a:txBody>
                  <a:tcPr/>
                </a:tc>
                <a:tc>
                  <a:txBody>
                    <a:bodyPr/>
                    <a:lstStyle/>
                    <a:p>
                      <a:r>
                        <a:rPr lang="en-US" sz="2000" b="1" noProof="0" dirty="0">
                          <a:solidFill>
                            <a:srgbClr val="0070C0"/>
                          </a:solidFill>
                        </a:rPr>
                        <a:t>2-3%</a:t>
                      </a:r>
                    </a:p>
                  </a:txBody>
                  <a:tcPr/>
                </a:tc>
                <a:extLst>
                  <a:ext uri="{0D108BD9-81ED-4DB2-BD59-A6C34878D82A}">
                    <a16:rowId xmlns:a16="http://schemas.microsoft.com/office/drawing/2014/main" val="1609428513"/>
                  </a:ext>
                </a:extLst>
              </a:tr>
              <a:tr h="370840">
                <a:tc>
                  <a:txBody>
                    <a:bodyPr/>
                    <a:lstStyle/>
                    <a:p>
                      <a:r>
                        <a:rPr lang="en-US" sz="2000" b="1" noProof="0" dirty="0">
                          <a:solidFill>
                            <a:srgbClr val="0070C0"/>
                          </a:solidFill>
                        </a:rPr>
                        <a:t>Requirements Analysis:</a:t>
                      </a:r>
                    </a:p>
                  </a:txBody>
                  <a:tcPr/>
                </a:tc>
                <a:tc>
                  <a:txBody>
                    <a:bodyPr/>
                    <a:lstStyle/>
                    <a:p>
                      <a:r>
                        <a:rPr lang="en-US" sz="2000" b="1" noProof="0" dirty="0">
                          <a:solidFill>
                            <a:srgbClr val="0070C0"/>
                          </a:solidFill>
                        </a:rPr>
                        <a:t>10-25%</a:t>
                      </a:r>
                    </a:p>
                  </a:txBody>
                  <a:tcPr/>
                </a:tc>
                <a:extLst>
                  <a:ext uri="{0D108BD9-81ED-4DB2-BD59-A6C34878D82A}">
                    <a16:rowId xmlns:a16="http://schemas.microsoft.com/office/drawing/2014/main" val="1395000141"/>
                  </a:ext>
                </a:extLst>
              </a:tr>
              <a:tr h="370840">
                <a:tc>
                  <a:txBody>
                    <a:bodyPr/>
                    <a:lstStyle/>
                    <a:p>
                      <a:r>
                        <a:rPr lang="en-US" sz="2000" b="1" noProof="0" dirty="0">
                          <a:solidFill>
                            <a:srgbClr val="0070C0"/>
                          </a:solidFill>
                        </a:rPr>
                        <a:t>Software</a:t>
                      </a:r>
                      <a:r>
                        <a:rPr lang="en-US" sz="2000" b="1" baseline="0" noProof="0" dirty="0">
                          <a:solidFill>
                            <a:srgbClr val="0070C0"/>
                          </a:solidFill>
                        </a:rPr>
                        <a:t> Design:</a:t>
                      </a:r>
                      <a:endParaRPr lang="en-US" sz="2000" b="1" noProof="0" dirty="0">
                        <a:solidFill>
                          <a:srgbClr val="0070C0"/>
                        </a:solidFill>
                      </a:endParaRPr>
                    </a:p>
                  </a:txBody>
                  <a:tcPr/>
                </a:tc>
                <a:tc>
                  <a:txBody>
                    <a:bodyPr/>
                    <a:lstStyle/>
                    <a:p>
                      <a:r>
                        <a:rPr lang="en-US" sz="2000" b="1" noProof="0" dirty="0">
                          <a:solidFill>
                            <a:srgbClr val="0070C0"/>
                          </a:solidFill>
                        </a:rPr>
                        <a:t>20-25%                  (depends</a:t>
                      </a:r>
                      <a:r>
                        <a:rPr lang="en-US" sz="2000" b="1" baseline="0" noProof="0" dirty="0">
                          <a:solidFill>
                            <a:srgbClr val="0070C0"/>
                          </a:solidFill>
                        </a:rPr>
                        <a:t> on the Project size and complexity</a:t>
                      </a:r>
                      <a:r>
                        <a:rPr lang="en-US" sz="2000" b="1" noProof="0" dirty="0">
                          <a:solidFill>
                            <a:srgbClr val="0070C0"/>
                          </a:solidFill>
                        </a:rPr>
                        <a:t>)</a:t>
                      </a:r>
                    </a:p>
                  </a:txBody>
                  <a:tcPr/>
                </a:tc>
                <a:extLst>
                  <a:ext uri="{0D108BD9-81ED-4DB2-BD59-A6C34878D82A}">
                    <a16:rowId xmlns:a16="http://schemas.microsoft.com/office/drawing/2014/main" val="2949201457"/>
                  </a:ext>
                </a:extLst>
              </a:tr>
              <a:tr h="370840">
                <a:tc>
                  <a:txBody>
                    <a:bodyPr/>
                    <a:lstStyle/>
                    <a:p>
                      <a:r>
                        <a:rPr lang="en-US" sz="2000" b="1" noProof="0" dirty="0">
                          <a:solidFill>
                            <a:srgbClr val="0070C0"/>
                          </a:solidFill>
                        </a:rPr>
                        <a:t>Coding:</a:t>
                      </a:r>
                    </a:p>
                  </a:txBody>
                  <a:tcPr/>
                </a:tc>
                <a:tc>
                  <a:txBody>
                    <a:bodyPr/>
                    <a:lstStyle/>
                    <a:p>
                      <a:r>
                        <a:rPr lang="en-US" sz="2000" b="1" noProof="0" dirty="0">
                          <a:solidFill>
                            <a:srgbClr val="0070C0"/>
                          </a:solidFill>
                        </a:rPr>
                        <a:t>15-20%</a:t>
                      </a:r>
                    </a:p>
                  </a:txBody>
                  <a:tcPr/>
                </a:tc>
                <a:extLst>
                  <a:ext uri="{0D108BD9-81ED-4DB2-BD59-A6C34878D82A}">
                    <a16:rowId xmlns:a16="http://schemas.microsoft.com/office/drawing/2014/main" val="3161493025"/>
                  </a:ext>
                </a:extLst>
              </a:tr>
              <a:tr h="370840">
                <a:tc>
                  <a:txBody>
                    <a:bodyPr/>
                    <a:lstStyle/>
                    <a:p>
                      <a:r>
                        <a:rPr lang="en-US" sz="2000" b="1" noProof="0" dirty="0">
                          <a:solidFill>
                            <a:srgbClr val="0070C0"/>
                          </a:solidFill>
                        </a:rPr>
                        <a:t>Testing / Debugging:</a:t>
                      </a:r>
                    </a:p>
                  </a:txBody>
                  <a:tcPr/>
                </a:tc>
                <a:tc>
                  <a:txBody>
                    <a:bodyPr/>
                    <a:lstStyle/>
                    <a:p>
                      <a:r>
                        <a:rPr lang="en-US" sz="2000" b="1" noProof="0" dirty="0">
                          <a:solidFill>
                            <a:srgbClr val="0070C0"/>
                          </a:solidFill>
                        </a:rPr>
                        <a:t>30-40%</a:t>
                      </a:r>
                    </a:p>
                  </a:txBody>
                  <a:tcPr/>
                </a:tc>
                <a:extLst>
                  <a:ext uri="{0D108BD9-81ED-4DB2-BD59-A6C34878D82A}">
                    <a16:rowId xmlns:a16="http://schemas.microsoft.com/office/drawing/2014/main" val="3184205443"/>
                  </a:ext>
                </a:extLst>
              </a:tr>
              <a:tr h="370840">
                <a:tc>
                  <a:txBody>
                    <a:bodyPr/>
                    <a:lstStyle/>
                    <a:p>
                      <a:endParaRPr lang="en-US" sz="2000" b="1" noProof="0" dirty="0">
                        <a:solidFill>
                          <a:srgbClr val="0070C0"/>
                        </a:solidFill>
                      </a:endParaRPr>
                    </a:p>
                  </a:txBody>
                  <a:tcPr anchor="ctr"/>
                </a:tc>
                <a:tc>
                  <a:txBody>
                    <a:bodyPr/>
                    <a:lstStyle/>
                    <a:p>
                      <a:pPr algn="l"/>
                      <a:endParaRPr lang="en-US" sz="3600" b="1" noProof="0" dirty="0">
                        <a:solidFill>
                          <a:srgbClr val="0070C0"/>
                        </a:solidFill>
                        <a:highlight>
                          <a:srgbClr val="FFFF00"/>
                        </a:highlight>
                      </a:endParaRPr>
                    </a:p>
                  </a:txBody>
                  <a:tcPr anchor="ctr"/>
                </a:tc>
                <a:extLst>
                  <a:ext uri="{0D108BD9-81ED-4DB2-BD59-A6C34878D82A}">
                    <a16:rowId xmlns:a16="http://schemas.microsoft.com/office/drawing/2014/main" val="544052728"/>
                  </a:ext>
                </a:extLst>
              </a:tr>
            </a:tbl>
          </a:graphicData>
        </a:graphic>
      </p:graphicFrame>
      <p:sp>
        <p:nvSpPr>
          <p:cNvPr id="2" name="Dikdörtgen 1"/>
          <p:cNvSpPr/>
          <p:nvPr/>
        </p:nvSpPr>
        <p:spPr>
          <a:xfrm>
            <a:off x="773540" y="4021275"/>
            <a:ext cx="7169655" cy="646331"/>
          </a:xfrm>
          <a:prstGeom prst="rect">
            <a:avLst/>
          </a:prstGeom>
        </p:spPr>
        <p:txBody>
          <a:bodyPr wrap="none">
            <a:spAutoFit/>
          </a:bodyPr>
          <a:lstStyle/>
          <a:p>
            <a:r>
              <a:rPr lang="en-US" sz="3600" b="1" dirty="0">
                <a:solidFill>
                  <a:srgbClr val="0070C0"/>
                </a:solidFill>
                <a:highlight>
                  <a:srgbClr val="FFFF00"/>
                </a:highlight>
              </a:rPr>
              <a:t>These are Pressman’s suggestions</a:t>
            </a:r>
            <a:r>
              <a:rPr lang="tr-TR" sz="3600" b="1" dirty="0">
                <a:solidFill>
                  <a:srgbClr val="0070C0"/>
                </a:solidFill>
                <a:highlight>
                  <a:srgbClr val="FFFF00"/>
                </a:highlight>
              </a:rPr>
              <a:t>!!!</a:t>
            </a:r>
            <a:endParaRPr lang="en-US" sz="3600" b="1" dirty="0">
              <a:solidFill>
                <a:srgbClr val="0070C0"/>
              </a:solidFill>
              <a:highlight>
                <a:srgbClr val="FFFF00"/>
              </a:highlight>
            </a:endParaRPr>
          </a:p>
        </p:txBody>
      </p:sp>
      <p:sp>
        <p:nvSpPr>
          <p:cNvPr id="5" name="Dikdörtgen 4"/>
          <p:cNvSpPr/>
          <p:nvPr/>
        </p:nvSpPr>
        <p:spPr>
          <a:xfrm>
            <a:off x="773540" y="495294"/>
            <a:ext cx="6275757" cy="646331"/>
          </a:xfrm>
          <a:prstGeom prst="rect">
            <a:avLst/>
          </a:prstGeom>
        </p:spPr>
        <p:txBody>
          <a:bodyPr wrap="none">
            <a:spAutoFit/>
          </a:bodyPr>
          <a:lstStyle/>
          <a:p>
            <a:r>
              <a:rPr lang="en-US" sz="3600" b="1" dirty="0"/>
              <a:t>Effort Distribution</a:t>
            </a:r>
            <a:r>
              <a:rPr lang="tr-TR" sz="3600" b="1" dirty="0"/>
              <a:t> </a:t>
            </a:r>
            <a:r>
              <a:rPr lang="tr-TR" sz="3600" b="1" dirty="0" err="1"/>
              <a:t>for</a:t>
            </a:r>
            <a:r>
              <a:rPr lang="tr-TR" sz="3600" b="1" dirty="0"/>
              <a:t> a Project</a:t>
            </a:r>
            <a:r>
              <a:rPr lang="en-US" sz="3600" b="1" dirty="0"/>
              <a:t>:</a:t>
            </a:r>
            <a:endParaRPr lang="en-US" sz="3600" dirty="0"/>
          </a:p>
        </p:txBody>
      </p:sp>
      <p:sp>
        <p:nvSpPr>
          <p:cNvPr id="3" name="Slide Number Placeholder 2"/>
          <p:cNvSpPr>
            <a:spLocks noGrp="1"/>
          </p:cNvSpPr>
          <p:nvPr>
            <p:ph type="sldNum" sz="quarter" idx="12"/>
          </p:nvPr>
        </p:nvSpPr>
        <p:spPr/>
        <p:txBody>
          <a:bodyPr/>
          <a:lstStyle/>
          <a:p>
            <a:fld id="{DF50EBBA-8504-4BCF-B486-C222F50DF38E}" type="slidenum">
              <a:rPr lang="en-US" smtClean="0"/>
              <a:t>12</a:t>
            </a:fld>
            <a:endParaRPr lang="en-US"/>
          </a:p>
        </p:txBody>
      </p:sp>
    </p:spTree>
    <p:extLst>
      <p:ext uri="{BB962C8B-B14F-4D97-AF65-F5344CB8AC3E}">
        <p14:creationId xmlns:p14="http://schemas.microsoft.com/office/powerpoint/2010/main" val="1311377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u="sng" dirty="0"/>
              <a:t>Defining a Task Set </a:t>
            </a:r>
            <a:r>
              <a:rPr lang="tr-TR" b="1" u="sng" dirty="0"/>
              <a:t>f</a:t>
            </a:r>
            <a:r>
              <a:rPr lang="en-US" b="1" u="sng" dirty="0"/>
              <a:t>or The Software Project</a:t>
            </a:r>
          </a:p>
        </p:txBody>
      </p:sp>
      <p:sp>
        <p:nvSpPr>
          <p:cNvPr id="3" name="İçerik Yer Tutucusu 2"/>
          <p:cNvSpPr>
            <a:spLocks noGrp="1"/>
          </p:cNvSpPr>
          <p:nvPr>
            <p:ph idx="1"/>
          </p:nvPr>
        </p:nvSpPr>
        <p:spPr>
          <a:xfrm>
            <a:off x="370541" y="1690688"/>
            <a:ext cx="11582400" cy="4841594"/>
          </a:xfrm>
        </p:spPr>
        <p:txBody>
          <a:bodyPr>
            <a:normAutofit/>
          </a:bodyPr>
          <a:lstStyle/>
          <a:p>
            <a:pPr algn="just">
              <a:lnSpc>
                <a:spcPct val="170000"/>
              </a:lnSpc>
              <a:spcBef>
                <a:spcPts val="0"/>
              </a:spcBef>
            </a:pPr>
            <a:r>
              <a:rPr lang="en-US" dirty="0"/>
              <a:t>There is no single set of tasks that is appropriate for all projects. </a:t>
            </a:r>
            <a:endParaRPr lang="tr-TR" dirty="0"/>
          </a:p>
          <a:p>
            <a:pPr algn="just">
              <a:lnSpc>
                <a:spcPct val="170000"/>
              </a:lnSpc>
              <a:spcBef>
                <a:spcPts val="0"/>
              </a:spcBef>
            </a:pPr>
            <a:r>
              <a:rPr lang="en-US" dirty="0"/>
              <a:t>Therefore, it is better to </a:t>
            </a:r>
            <a:r>
              <a:rPr lang="en-US" dirty="0">
                <a:solidFill>
                  <a:schemeClr val="accent2"/>
                </a:solidFill>
                <a:effectLst>
                  <a:outerShdw blurRad="38100" dist="38100" dir="2700000" algn="tl">
                    <a:srgbClr val="000000">
                      <a:alpha val="43137"/>
                    </a:srgbClr>
                  </a:outerShdw>
                </a:effectLst>
              </a:rPr>
              <a:t>define a collection of task sets</a:t>
            </a:r>
            <a:r>
              <a:rPr lang="en-US" dirty="0"/>
              <a:t>, each designed to meet the </a:t>
            </a:r>
            <a:r>
              <a:rPr lang="en-US" dirty="0">
                <a:solidFill>
                  <a:schemeClr val="accent2"/>
                </a:solidFill>
                <a:effectLst>
                  <a:outerShdw blurRad="38100" dist="38100" dir="2700000" algn="tl">
                    <a:srgbClr val="000000">
                      <a:alpha val="43137"/>
                    </a:srgbClr>
                  </a:outerShdw>
                </a:effectLst>
              </a:rPr>
              <a:t>needs of different types </a:t>
            </a:r>
            <a:r>
              <a:rPr lang="en-US" dirty="0"/>
              <a:t>of </a:t>
            </a:r>
            <a:r>
              <a:rPr lang="tr-TR" dirty="0"/>
              <a:t>p</a:t>
            </a:r>
            <a:r>
              <a:rPr lang="en-US" dirty="0" err="1"/>
              <a:t>rojects</a:t>
            </a:r>
            <a:r>
              <a:rPr lang="en-US" dirty="0"/>
              <a:t>.</a:t>
            </a:r>
          </a:p>
          <a:p>
            <a:pPr algn="just">
              <a:lnSpc>
                <a:spcPct val="170000"/>
              </a:lnSpc>
              <a:spcBef>
                <a:spcPts val="0"/>
              </a:spcBef>
            </a:pPr>
            <a:r>
              <a:rPr lang="en-US" dirty="0"/>
              <a:t>A </a:t>
            </a:r>
            <a:r>
              <a:rPr lang="en-US" b="1" dirty="0">
                <a:solidFill>
                  <a:srgbClr val="0070C0"/>
                </a:solidFill>
                <a:highlight>
                  <a:srgbClr val="FFFF00"/>
                </a:highlight>
              </a:rPr>
              <a:t>task set is a collection of SE work tasks, milestones, and deliverables</a:t>
            </a:r>
            <a:r>
              <a:rPr lang="en-US" dirty="0"/>
              <a:t>, </a:t>
            </a:r>
            <a:endParaRPr lang="tr-TR" dirty="0"/>
          </a:p>
          <a:p>
            <a:pPr marL="0" indent="0" algn="just">
              <a:lnSpc>
                <a:spcPct val="170000"/>
              </a:lnSpc>
              <a:spcBef>
                <a:spcPts val="0"/>
              </a:spcBef>
              <a:buNone/>
            </a:pPr>
            <a:r>
              <a:rPr lang="en-US" dirty="0"/>
              <a:t>that </a:t>
            </a:r>
            <a:r>
              <a:rPr lang="en-US" dirty="0">
                <a:solidFill>
                  <a:schemeClr val="accent2"/>
                </a:solidFill>
                <a:effectLst>
                  <a:outerShdw blurRad="38100" dist="38100" dir="2700000" algn="tl">
                    <a:srgbClr val="000000">
                      <a:alpha val="43137"/>
                    </a:srgbClr>
                  </a:outerShdw>
                </a:effectLst>
              </a:rPr>
              <a:t>must be accomplished </a:t>
            </a:r>
            <a:r>
              <a:rPr lang="en-US" dirty="0"/>
              <a:t>to complete a particular Project.</a:t>
            </a:r>
          </a:p>
        </p:txBody>
      </p:sp>
      <p:sp>
        <p:nvSpPr>
          <p:cNvPr id="4" name="Slide Number Placeholder 3"/>
          <p:cNvSpPr>
            <a:spLocks noGrp="1"/>
          </p:cNvSpPr>
          <p:nvPr>
            <p:ph type="sldNum" sz="quarter" idx="12"/>
          </p:nvPr>
        </p:nvSpPr>
        <p:spPr/>
        <p:txBody>
          <a:bodyPr/>
          <a:lstStyle/>
          <a:p>
            <a:fld id="{DF50EBBA-8504-4BCF-B486-C222F50DF38E}" type="slidenum">
              <a:rPr lang="en-US" smtClean="0"/>
              <a:t>13</a:t>
            </a:fld>
            <a:endParaRPr lang="en-US"/>
          </a:p>
        </p:txBody>
      </p:sp>
    </p:spTree>
    <p:extLst>
      <p:ext uri="{BB962C8B-B14F-4D97-AF65-F5344CB8AC3E}">
        <p14:creationId xmlns:p14="http://schemas.microsoft.com/office/powerpoint/2010/main" val="2332055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2259" y="1113217"/>
            <a:ext cx="11121480" cy="5211484"/>
          </a:xfrm>
        </p:spPr>
        <p:txBody>
          <a:bodyPr>
            <a:normAutofit fontScale="85000" lnSpcReduction="10000"/>
          </a:bodyPr>
          <a:lstStyle/>
          <a:p>
            <a:pPr marL="514350" indent="-514350" algn="just">
              <a:lnSpc>
                <a:spcPct val="120000"/>
              </a:lnSpc>
              <a:spcBef>
                <a:spcPts val="0"/>
              </a:spcBef>
              <a:buFont typeface="+mj-lt"/>
              <a:buAutoNum type="arabicPeriod"/>
            </a:pPr>
            <a:r>
              <a:rPr lang="en-US" sz="2400" b="1" u="sng" dirty="0">
                <a:solidFill>
                  <a:srgbClr val="0070C0"/>
                </a:solidFill>
              </a:rPr>
              <a:t>Concept Development Projects</a:t>
            </a:r>
            <a:r>
              <a:rPr lang="en-US" sz="2400" dirty="0"/>
              <a:t>: initiated to explore </a:t>
            </a:r>
            <a:r>
              <a:rPr lang="en-US" sz="2400" b="1" dirty="0"/>
              <a:t>some new business concept</a:t>
            </a:r>
            <a:r>
              <a:rPr lang="en-US" sz="2400" dirty="0"/>
              <a:t>, or application of some new technology.</a:t>
            </a:r>
          </a:p>
          <a:p>
            <a:pPr marL="514350" indent="-514350" algn="just">
              <a:lnSpc>
                <a:spcPct val="120000"/>
              </a:lnSpc>
              <a:spcBef>
                <a:spcPts val="0"/>
              </a:spcBef>
              <a:buFont typeface="+mj-lt"/>
              <a:buAutoNum type="arabicPeriod"/>
            </a:pPr>
            <a:r>
              <a:rPr lang="en-US" sz="2400" b="1" u="sng" dirty="0">
                <a:solidFill>
                  <a:srgbClr val="0070C0"/>
                </a:solidFill>
              </a:rPr>
              <a:t>New Application Development Projects</a:t>
            </a:r>
            <a:r>
              <a:rPr lang="en-US" sz="2400" dirty="0"/>
              <a:t>: initiated by a </a:t>
            </a:r>
            <a:r>
              <a:rPr lang="en-US" sz="2400" b="1" dirty="0"/>
              <a:t>specific customer request</a:t>
            </a:r>
            <a:r>
              <a:rPr lang="en-US" sz="2400" dirty="0"/>
              <a:t>.</a:t>
            </a:r>
            <a:r>
              <a:rPr lang="en-US" sz="2400" u="sng" dirty="0"/>
              <a:t> </a:t>
            </a:r>
          </a:p>
          <a:p>
            <a:pPr marL="514350" indent="-514350" algn="just">
              <a:lnSpc>
                <a:spcPct val="120000"/>
              </a:lnSpc>
              <a:spcBef>
                <a:spcPts val="0"/>
              </a:spcBef>
              <a:buFont typeface="+mj-lt"/>
              <a:buAutoNum type="arabicPeriod"/>
            </a:pPr>
            <a:r>
              <a:rPr lang="en-US" sz="2400" b="1" u="sng" dirty="0">
                <a:solidFill>
                  <a:srgbClr val="0070C0"/>
                </a:solidFill>
              </a:rPr>
              <a:t>Application Enhancement Projects</a:t>
            </a:r>
            <a:r>
              <a:rPr lang="en-US" sz="2400" dirty="0"/>
              <a:t>: </a:t>
            </a:r>
            <a:r>
              <a:rPr lang="en-US" sz="2400" b="1" dirty="0"/>
              <a:t>existing software </a:t>
            </a:r>
            <a:r>
              <a:rPr lang="en-US" sz="2400" dirty="0"/>
              <a:t>is to undergo </a:t>
            </a:r>
            <a:r>
              <a:rPr lang="en-US" sz="2400" b="1" dirty="0"/>
              <a:t>major modifications</a:t>
            </a:r>
            <a:r>
              <a:rPr lang="en-US" sz="2400" dirty="0"/>
              <a:t>.</a:t>
            </a:r>
            <a:r>
              <a:rPr lang="en-US" sz="2400" u="sng" dirty="0"/>
              <a:t> </a:t>
            </a:r>
          </a:p>
          <a:p>
            <a:pPr marL="514350" indent="-514350" algn="just">
              <a:lnSpc>
                <a:spcPct val="120000"/>
              </a:lnSpc>
              <a:buFont typeface="+mj-lt"/>
              <a:buAutoNum type="arabicPeriod" startAt="4"/>
            </a:pPr>
            <a:r>
              <a:rPr lang="en-US" sz="2400" b="1" u="sng" dirty="0">
                <a:solidFill>
                  <a:srgbClr val="0070C0"/>
                </a:solidFill>
              </a:rPr>
              <a:t>Application Maintenance Projects</a:t>
            </a:r>
            <a:r>
              <a:rPr lang="en-US" sz="2400" dirty="0"/>
              <a:t>: </a:t>
            </a:r>
            <a:r>
              <a:rPr lang="en-US" sz="2400" b="1" dirty="0"/>
              <a:t>existing software </a:t>
            </a:r>
            <a:r>
              <a:rPr lang="en-US" sz="2400" dirty="0"/>
              <a:t>is to be</a:t>
            </a:r>
            <a:r>
              <a:rPr lang="en-US" sz="2400" b="1" dirty="0"/>
              <a:t> connected, adapted, or extended.</a:t>
            </a:r>
          </a:p>
          <a:p>
            <a:pPr marL="514350" indent="-514350" algn="just">
              <a:lnSpc>
                <a:spcPct val="120000"/>
              </a:lnSpc>
              <a:buFont typeface="+mj-lt"/>
              <a:buAutoNum type="arabicPeriod" startAt="4"/>
            </a:pPr>
            <a:r>
              <a:rPr lang="en-US" sz="2400" b="1" u="sng" dirty="0">
                <a:solidFill>
                  <a:srgbClr val="0070C0"/>
                </a:solidFill>
              </a:rPr>
              <a:t>Reengineering Projects</a:t>
            </a:r>
            <a:r>
              <a:rPr lang="en-US" sz="2400" dirty="0"/>
              <a:t>: to </a:t>
            </a:r>
            <a:r>
              <a:rPr lang="en-US" sz="2400" b="1" dirty="0"/>
              <a:t>rebuild an existing system in whole or in part</a:t>
            </a:r>
            <a:r>
              <a:rPr lang="en-US" sz="2400" dirty="0"/>
              <a:t>.</a:t>
            </a:r>
            <a:endParaRPr lang="tr-TR" sz="2400" dirty="0"/>
          </a:p>
          <a:p>
            <a:pPr marL="0" indent="0" algn="just">
              <a:lnSpc>
                <a:spcPct val="120000"/>
              </a:lnSpc>
              <a:buNone/>
            </a:pPr>
            <a:r>
              <a:rPr lang="en-US" sz="2400" dirty="0"/>
              <a:t>Classifying projects into ‘types’ is not sufficient. </a:t>
            </a:r>
            <a:endParaRPr lang="tr-TR" sz="2400" dirty="0"/>
          </a:p>
          <a:p>
            <a:pPr marL="0" indent="0" algn="just">
              <a:lnSpc>
                <a:spcPct val="120000"/>
              </a:lnSpc>
              <a:buNone/>
            </a:pPr>
            <a:r>
              <a:rPr lang="en-US" sz="2400" dirty="0"/>
              <a:t>We also have to consider the ‘</a:t>
            </a:r>
            <a:r>
              <a:rPr lang="en-US" sz="2400" b="1" dirty="0">
                <a:solidFill>
                  <a:srgbClr val="0070C0"/>
                </a:solidFill>
              </a:rPr>
              <a:t>DEGREE OF RIGOR</a:t>
            </a:r>
            <a:r>
              <a:rPr lang="en-US" sz="2400" dirty="0"/>
              <a:t>’</a:t>
            </a:r>
            <a:r>
              <a:rPr lang="tr-TR" sz="2400" dirty="0"/>
              <a:t> (</a:t>
            </a:r>
            <a:r>
              <a:rPr lang="tr-TR" sz="2400" b="1" i="1" dirty="0" err="1"/>
              <a:t>difficulty</a:t>
            </a:r>
            <a:r>
              <a:rPr lang="tr-TR" sz="2400" dirty="0"/>
              <a:t>)</a:t>
            </a:r>
          </a:p>
          <a:p>
            <a:pPr marL="0" indent="0" algn="just">
              <a:lnSpc>
                <a:spcPct val="120000"/>
              </a:lnSpc>
              <a:buNone/>
            </a:pPr>
            <a:r>
              <a:rPr lang="en-US" sz="2400" dirty="0"/>
              <a:t>The degree of rigor is a function of many </a:t>
            </a:r>
            <a:r>
              <a:rPr lang="tr-TR" sz="2400" dirty="0"/>
              <a:t>p</a:t>
            </a:r>
            <a:r>
              <a:rPr lang="en-US" sz="2400" dirty="0" err="1"/>
              <a:t>roject</a:t>
            </a:r>
            <a:r>
              <a:rPr lang="en-US" sz="2400" dirty="0"/>
              <a:t> characteristics.</a:t>
            </a:r>
            <a:endParaRPr lang="tr-TR" sz="2400" dirty="0"/>
          </a:p>
          <a:p>
            <a:pPr marL="0" indent="0" algn="just">
              <a:lnSpc>
                <a:spcPct val="120000"/>
              </a:lnSpc>
              <a:buNone/>
            </a:pPr>
            <a:r>
              <a:rPr lang="en-US" sz="2400" b="1" i="1" u="sng" dirty="0"/>
              <a:t>For example</a:t>
            </a:r>
            <a:r>
              <a:rPr lang="tr-TR" sz="2400" b="1" i="1" u="sng" dirty="0"/>
              <a:t>:</a:t>
            </a:r>
            <a:r>
              <a:rPr lang="en-US" sz="2400" b="1" i="1" u="sng" dirty="0"/>
              <a:t> </a:t>
            </a:r>
            <a:endParaRPr lang="tr-TR" sz="2400" b="1" i="1" u="sng" dirty="0">
              <a:solidFill>
                <a:srgbClr val="FF0000"/>
              </a:solidFill>
            </a:endParaRPr>
          </a:p>
          <a:p>
            <a:pPr marL="0" indent="0" algn="just">
              <a:lnSpc>
                <a:spcPct val="120000"/>
              </a:lnSpc>
              <a:buNone/>
            </a:pPr>
            <a:r>
              <a:rPr lang="tr-TR" sz="2400" b="1" dirty="0">
                <a:solidFill>
                  <a:srgbClr val="FF0000"/>
                </a:solidFill>
              </a:rPr>
              <a:t>S</a:t>
            </a:r>
            <a:r>
              <a:rPr lang="en-US" sz="2400" b="1" dirty="0">
                <a:solidFill>
                  <a:srgbClr val="FF0000"/>
                </a:solidFill>
              </a:rPr>
              <a:t>mall, non business-critical </a:t>
            </a:r>
            <a:r>
              <a:rPr lang="en-US" sz="2400" dirty="0"/>
              <a:t>projects can be addressed with </a:t>
            </a:r>
            <a:r>
              <a:rPr lang="en-US" sz="2400" b="1" dirty="0">
                <a:solidFill>
                  <a:srgbClr val="FF0000"/>
                </a:solidFill>
              </a:rPr>
              <a:t>less rigor</a:t>
            </a:r>
            <a:r>
              <a:rPr lang="en-US" sz="2400" dirty="0"/>
              <a:t>.</a:t>
            </a:r>
            <a:endParaRPr lang="tr-TR" sz="2400" dirty="0"/>
          </a:p>
          <a:p>
            <a:pPr marL="0" indent="0" algn="just">
              <a:lnSpc>
                <a:spcPct val="120000"/>
              </a:lnSpc>
              <a:buNone/>
            </a:pPr>
            <a:r>
              <a:rPr lang="en-US" sz="2400" b="1" dirty="0">
                <a:solidFill>
                  <a:srgbClr val="FF0000"/>
                </a:solidFill>
              </a:rPr>
              <a:t>Large, complex, business-critical </a:t>
            </a:r>
            <a:r>
              <a:rPr lang="en-US" sz="2400" dirty="0"/>
              <a:t>projects require </a:t>
            </a:r>
            <a:r>
              <a:rPr lang="en-US" sz="2400" b="1" dirty="0">
                <a:solidFill>
                  <a:srgbClr val="FF0000"/>
                </a:solidFill>
              </a:rPr>
              <a:t>more rigor</a:t>
            </a:r>
            <a:r>
              <a:rPr lang="en-US" sz="2400" dirty="0"/>
              <a:t>.</a:t>
            </a:r>
          </a:p>
        </p:txBody>
      </p:sp>
      <p:sp>
        <p:nvSpPr>
          <p:cNvPr id="2" name="Dikdörtgen 1"/>
          <p:cNvSpPr/>
          <p:nvPr/>
        </p:nvSpPr>
        <p:spPr>
          <a:xfrm>
            <a:off x="787912" y="284657"/>
            <a:ext cx="8667107" cy="929485"/>
          </a:xfrm>
          <a:prstGeom prst="rect">
            <a:avLst/>
          </a:prstGeom>
        </p:spPr>
        <p:txBody>
          <a:bodyPr wrap="square">
            <a:spAutoFit/>
          </a:bodyPr>
          <a:lstStyle/>
          <a:p>
            <a:pPr algn="just">
              <a:lnSpc>
                <a:spcPct val="170000"/>
              </a:lnSpc>
            </a:pPr>
            <a:r>
              <a:rPr lang="en-US" sz="3200" b="1" dirty="0"/>
              <a:t>Pressman’s Project Types:</a:t>
            </a:r>
            <a:r>
              <a:rPr lang="en-US" sz="3200" dirty="0"/>
              <a:t> </a:t>
            </a:r>
          </a:p>
        </p:txBody>
      </p:sp>
      <p:sp>
        <p:nvSpPr>
          <p:cNvPr id="4" name="Slide Number Placeholder 3"/>
          <p:cNvSpPr>
            <a:spLocks noGrp="1"/>
          </p:cNvSpPr>
          <p:nvPr>
            <p:ph type="sldNum" sz="quarter" idx="12"/>
          </p:nvPr>
        </p:nvSpPr>
        <p:spPr/>
        <p:txBody>
          <a:bodyPr/>
          <a:lstStyle/>
          <a:p>
            <a:fld id="{DF50EBBA-8504-4BCF-B486-C222F50DF38E}" type="slidenum">
              <a:rPr lang="en-US" smtClean="0"/>
              <a:t>14</a:t>
            </a:fld>
            <a:endParaRPr lang="en-US"/>
          </a:p>
        </p:txBody>
      </p:sp>
    </p:spTree>
    <p:extLst>
      <p:ext uri="{BB962C8B-B14F-4D97-AF65-F5344CB8AC3E}">
        <p14:creationId xmlns:p14="http://schemas.microsoft.com/office/powerpoint/2010/main" val="3609233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42577" y="149412"/>
            <a:ext cx="10515600" cy="496047"/>
          </a:xfrm>
        </p:spPr>
        <p:txBody>
          <a:bodyPr>
            <a:normAutofit fontScale="90000"/>
          </a:bodyPr>
          <a:lstStyle/>
          <a:p>
            <a:r>
              <a:rPr lang="en-US" b="1" u="sng" dirty="0"/>
              <a:t>Pressman’s Degrees Of Rigor</a:t>
            </a:r>
            <a:r>
              <a:rPr lang="en-US" b="1" dirty="0"/>
              <a:t>:</a:t>
            </a:r>
            <a:endParaRPr lang="en-US" b="1" u="sng" dirty="0"/>
          </a:p>
        </p:txBody>
      </p:sp>
      <p:sp>
        <p:nvSpPr>
          <p:cNvPr id="3" name="İçerik Yer Tutucusu 2"/>
          <p:cNvSpPr>
            <a:spLocks noGrp="1"/>
          </p:cNvSpPr>
          <p:nvPr>
            <p:ph idx="1"/>
          </p:nvPr>
        </p:nvSpPr>
        <p:spPr>
          <a:xfrm>
            <a:off x="292848" y="1249081"/>
            <a:ext cx="11719858" cy="5175625"/>
          </a:xfrm>
        </p:spPr>
        <p:txBody>
          <a:bodyPr>
            <a:noAutofit/>
          </a:bodyPr>
          <a:lstStyle/>
          <a:p>
            <a:pPr marL="0" indent="0">
              <a:lnSpc>
                <a:spcPct val="100000"/>
              </a:lnSpc>
              <a:spcBef>
                <a:spcPts val="0"/>
              </a:spcBef>
              <a:buNone/>
            </a:pPr>
            <a:r>
              <a:rPr lang="tr-TR" sz="2400" dirty="0"/>
              <a:t>*</a:t>
            </a:r>
            <a:r>
              <a:rPr lang="en-US" sz="2400" dirty="0"/>
              <a:t>To determine the recommend degree of rigor for a software </a:t>
            </a:r>
            <a:r>
              <a:rPr lang="tr-TR" sz="2400" dirty="0"/>
              <a:t>P</a:t>
            </a:r>
            <a:r>
              <a:rPr lang="en-US" sz="2400" dirty="0" err="1"/>
              <a:t>roject</a:t>
            </a:r>
            <a:r>
              <a:rPr lang="en-US" sz="2400" dirty="0"/>
              <a:t>,</a:t>
            </a:r>
            <a:r>
              <a:rPr lang="tr-TR" sz="2400" dirty="0"/>
              <a:t> </a:t>
            </a:r>
            <a:r>
              <a:rPr lang="en-US" sz="2400" b="1" u="sng" dirty="0">
                <a:solidFill>
                  <a:srgbClr val="FF0000"/>
                </a:solidFill>
                <a:highlight>
                  <a:srgbClr val="FFFF00"/>
                </a:highlight>
              </a:rPr>
              <a:t>we use ‘Adaptation Criteria’</a:t>
            </a:r>
            <a:r>
              <a:rPr lang="en-US" sz="2400" dirty="0"/>
              <a:t> :</a:t>
            </a:r>
          </a:p>
          <a:p>
            <a:pPr marL="914400" lvl="1" indent="-457200">
              <a:lnSpc>
                <a:spcPct val="100000"/>
              </a:lnSpc>
              <a:spcBef>
                <a:spcPts val="0"/>
              </a:spcBef>
              <a:buFont typeface="+mj-lt"/>
              <a:buAutoNum type="alphaLcPeriod"/>
            </a:pPr>
            <a:r>
              <a:rPr lang="en-US" b="1" dirty="0">
                <a:solidFill>
                  <a:schemeClr val="accent1"/>
                </a:solidFill>
              </a:rPr>
              <a:t>Size of the Project</a:t>
            </a:r>
          </a:p>
          <a:p>
            <a:pPr marL="914400" lvl="1" indent="-457200">
              <a:lnSpc>
                <a:spcPct val="100000"/>
              </a:lnSpc>
              <a:spcBef>
                <a:spcPts val="0"/>
              </a:spcBef>
              <a:buFont typeface="+mj-lt"/>
              <a:buAutoNum type="alphaLcPeriod"/>
            </a:pPr>
            <a:r>
              <a:rPr lang="en-US" b="1" dirty="0">
                <a:solidFill>
                  <a:schemeClr val="accent1"/>
                </a:solidFill>
              </a:rPr>
              <a:t>No. of potential users</a:t>
            </a:r>
          </a:p>
          <a:p>
            <a:pPr marL="914400" lvl="1" indent="-457200">
              <a:lnSpc>
                <a:spcPct val="100000"/>
              </a:lnSpc>
              <a:spcBef>
                <a:spcPts val="0"/>
              </a:spcBef>
              <a:buFont typeface="+mj-lt"/>
              <a:buAutoNum type="alphaLcPeriod"/>
            </a:pPr>
            <a:r>
              <a:rPr lang="en-US" b="1" dirty="0">
                <a:solidFill>
                  <a:schemeClr val="accent1"/>
                </a:solidFill>
              </a:rPr>
              <a:t>Mission criticality</a:t>
            </a:r>
          </a:p>
          <a:p>
            <a:pPr marL="914400" lvl="1" indent="-457200">
              <a:lnSpc>
                <a:spcPct val="100000"/>
              </a:lnSpc>
              <a:spcBef>
                <a:spcPts val="0"/>
              </a:spcBef>
              <a:buFont typeface="+mj-lt"/>
              <a:buAutoNum type="alphaLcPeriod"/>
            </a:pPr>
            <a:r>
              <a:rPr lang="en-US" b="1" dirty="0">
                <a:solidFill>
                  <a:schemeClr val="accent1"/>
                </a:solidFill>
              </a:rPr>
              <a:t>Application longevity</a:t>
            </a:r>
            <a:r>
              <a:rPr lang="tr-TR" b="1" dirty="0">
                <a:solidFill>
                  <a:schemeClr val="accent1"/>
                </a:solidFill>
              </a:rPr>
              <a:t> (life </a:t>
            </a:r>
            <a:r>
              <a:rPr lang="tr-TR" b="1" dirty="0" err="1">
                <a:solidFill>
                  <a:schemeClr val="accent1"/>
                </a:solidFill>
              </a:rPr>
              <a:t>long</a:t>
            </a:r>
            <a:r>
              <a:rPr lang="tr-TR" b="1" dirty="0">
                <a:solidFill>
                  <a:schemeClr val="accent1"/>
                </a:solidFill>
              </a:rPr>
              <a:t>)</a:t>
            </a:r>
            <a:endParaRPr lang="en-US" b="1" dirty="0">
              <a:solidFill>
                <a:schemeClr val="accent1"/>
              </a:solidFill>
            </a:endParaRPr>
          </a:p>
          <a:p>
            <a:pPr marL="914400" lvl="1" indent="-457200">
              <a:lnSpc>
                <a:spcPct val="100000"/>
              </a:lnSpc>
              <a:spcBef>
                <a:spcPts val="0"/>
              </a:spcBef>
              <a:buFont typeface="+mj-lt"/>
              <a:buAutoNum type="alphaLcPeriod"/>
            </a:pPr>
            <a:r>
              <a:rPr lang="en-US" b="1" dirty="0">
                <a:solidFill>
                  <a:schemeClr val="accent1"/>
                </a:solidFill>
              </a:rPr>
              <a:t>Stability of requirements</a:t>
            </a:r>
          </a:p>
          <a:p>
            <a:pPr marL="914400" lvl="1" indent="-457200">
              <a:lnSpc>
                <a:spcPct val="100000"/>
              </a:lnSpc>
              <a:spcBef>
                <a:spcPts val="0"/>
              </a:spcBef>
              <a:buFont typeface="+mj-lt"/>
              <a:buAutoNum type="alphaLcPeriod"/>
            </a:pPr>
            <a:r>
              <a:rPr lang="en-US" b="1" dirty="0">
                <a:solidFill>
                  <a:schemeClr val="accent1"/>
                </a:solidFill>
              </a:rPr>
              <a:t>Case of customer / developer communication</a:t>
            </a:r>
          </a:p>
          <a:p>
            <a:pPr marL="914400" lvl="1" indent="-457200">
              <a:lnSpc>
                <a:spcPct val="100000"/>
              </a:lnSpc>
              <a:spcBef>
                <a:spcPts val="0"/>
              </a:spcBef>
              <a:buFont typeface="+mj-lt"/>
              <a:buAutoNum type="alphaLcPeriod"/>
            </a:pPr>
            <a:r>
              <a:rPr lang="en-US" b="1" dirty="0">
                <a:solidFill>
                  <a:schemeClr val="accent1"/>
                </a:solidFill>
              </a:rPr>
              <a:t>Maturity of applicable technology</a:t>
            </a:r>
            <a:endParaRPr lang="tr-TR" b="1" dirty="0">
              <a:solidFill>
                <a:schemeClr val="accent1"/>
              </a:solidFill>
            </a:endParaRPr>
          </a:p>
          <a:p>
            <a:pPr marL="914400" lvl="1" indent="-457200" algn="just">
              <a:lnSpc>
                <a:spcPct val="100000"/>
              </a:lnSpc>
              <a:spcBef>
                <a:spcPts val="0"/>
              </a:spcBef>
              <a:buFont typeface="+mj-lt"/>
              <a:buAutoNum type="alphaLcPeriod" startAt="8"/>
            </a:pPr>
            <a:r>
              <a:rPr lang="en-US" b="1" dirty="0">
                <a:solidFill>
                  <a:schemeClr val="accent1"/>
                </a:solidFill>
              </a:rPr>
              <a:t>Performance constraints</a:t>
            </a:r>
          </a:p>
          <a:p>
            <a:pPr marL="914400" lvl="1" indent="-457200" algn="just">
              <a:lnSpc>
                <a:spcPct val="100000"/>
              </a:lnSpc>
              <a:spcBef>
                <a:spcPts val="0"/>
              </a:spcBef>
              <a:buFont typeface="+mj-lt"/>
              <a:buAutoNum type="alphaLcPeriod" startAt="8"/>
            </a:pPr>
            <a:r>
              <a:rPr lang="en-US" b="1" dirty="0">
                <a:solidFill>
                  <a:schemeClr val="accent1"/>
                </a:solidFill>
              </a:rPr>
              <a:t>Embedded / Non embedded characteristics</a:t>
            </a:r>
          </a:p>
          <a:p>
            <a:pPr marL="914400" lvl="1" indent="-457200" algn="just">
              <a:lnSpc>
                <a:spcPct val="100000"/>
              </a:lnSpc>
              <a:spcBef>
                <a:spcPts val="0"/>
              </a:spcBef>
              <a:buFont typeface="+mj-lt"/>
              <a:buAutoNum type="alphaLcPeriod" startAt="8"/>
            </a:pPr>
            <a:r>
              <a:rPr lang="en-US" b="1" dirty="0">
                <a:solidFill>
                  <a:schemeClr val="accent1"/>
                </a:solidFill>
              </a:rPr>
              <a:t>Project staffing</a:t>
            </a:r>
          </a:p>
          <a:p>
            <a:pPr marL="914400" lvl="1" indent="-457200" algn="just">
              <a:lnSpc>
                <a:spcPct val="100000"/>
              </a:lnSpc>
              <a:spcBef>
                <a:spcPts val="0"/>
              </a:spcBef>
              <a:buFont typeface="+mj-lt"/>
              <a:buAutoNum type="alphaLcPeriod" startAt="8"/>
            </a:pPr>
            <a:r>
              <a:rPr lang="en-US" b="1" dirty="0">
                <a:solidFill>
                  <a:schemeClr val="accent1"/>
                </a:solidFill>
              </a:rPr>
              <a:t>Reengineering factors</a:t>
            </a:r>
          </a:p>
          <a:p>
            <a:pPr marL="457200" lvl="1" indent="0" algn="just">
              <a:lnSpc>
                <a:spcPct val="100000"/>
              </a:lnSpc>
              <a:spcBef>
                <a:spcPts val="0"/>
              </a:spcBef>
              <a:buNone/>
            </a:pPr>
            <a:r>
              <a:rPr lang="en-US" dirty="0">
                <a:hlinkClick r:id="rId2"/>
              </a:rPr>
              <a:t>http://www.rspa.com/apm/apm03.html</a:t>
            </a:r>
            <a:endParaRPr lang="en-US" dirty="0"/>
          </a:p>
          <a:p>
            <a:pPr marL="457200" lvl="1" indent="0" algn="just">
              <a:lnSpc>
                <a:spcPct val="100000"/>
              </a:lnSpc>
              <a:spcBef>
                <a:spcPts val="0"/>
              </a:spcBef>
              <a:buNone/>
            </a:pPr>
            <a:endParaRPr lang="en-US" b="1" dirty="0">
              <a:solidFill>
                <a:schemeClr val="accent1"/>
              </a:solidFill>
            </a:endParaRPr>
          </a:p>
        </p:txBody>
      </p:sp>
      <p:sp>
        <p:nvSpPr>
          <p:cNvPr id="4" name="Slide Number Placeholder 3"/>
          <p:cNvSpPr>
            <a:spLocks noGrp="1"/>
          </p:cNvSpPr>
          <p:nvPr>
            <p:ph type="sldNum" sz="quarter" idx="12"/>
          </p:nvPr>
        </p:nvSpPr>
        <p:spPr/>
        <p:txBody>
          <a:bodyPr/>
          <a:lstStyle/>
          <a:p>
            <a:fld id="{DF50EBBA-8504-4BCF-B486-C222F50DF38E}" type="slidenum">
              <a:rPr lang="en-US" smtClean="0"/>
              <a:t>15</a:t>
            </a:fld>
            <a:endParaRPr lang="en-US"/>
          </a:p>
        </p:txBody>
      </p:sp>
    </p:spTree>
    <p:extLst>
      <p:ext uri="{BB962C8B-B14F-4D97-AF65-F5344CB8AC3E}">
        <p14:creationId xmlns:p14="http://schemas.microsoft.com/office/powerpoint/2010/main" val="2255106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5287"/>
            <a:ext cx="10515600" cy="5951676"/>
          </a:xfrm>
        </p:spPr>
        <p:txBody>
          <a:bodyPr>
            <a:normAutofit/>
          </a:bodyPr>
          <a:lstStyle/>
          <a:p>
            <a:pPr marL="0" indent="0">
              <a:buNone/>
            </a:pPr>
            <a:r>
              <a:rPr lang="en-US" sz="2000" b="1" dirty="0"/>
              <a:t>Size of project.</a:t>
            </a:r>
            <a:r>
              <a:rPr lang="en-US" sz="2000" dirty="0"/>
              <a:t> This criterion can be estimated in work units (e.g., person-months) or product units (e.g., number of lines of code to be generated).</a:t>
            </a:r>
          </a:p>
          <a:p>
            <a:pPr marL="0" indent="0">
              <a:buNone/>
            </a:pPr>
            <a:r>
              <a:rPr lang="en-US" sz="2000" dirty="0"/>
              <a:t>1 less than 3 person-months and/or 3,000 LOC or 30 function points</a:t>
            </a:r>
          </a:p>
          <a:p>
            <a:pPr marL="0" indent="0">
              <a:buNone/>
            </a:pPr>
            <a:r>
              <a:rPr lang="en-US" sz="2000" dirty="0"/>
              <a:t>2 between 3 and 9 person months and/or 3,000 and 6,000 LOC (30 to 60 function points)</a:t>
            </a:r>
          </a:p>
          <a:p>
            <a:pPr marL="0" indent="0">
              <a:buNone/>
            </a:pPr>
            <a:r>
              <a:rPr lang="en-US" sz="2000" dirty="0"/>
              <a:t>3 a moderate-size project, between 6 and 12 person-months and/or 5,000 and 20,000 LOC (50 to 200 function points)</a:t>
            </a:r>
          </a:p>
          <a:p>
            <a:pPr marL="0" indent="0">
              <a:buNone/>
            </a:pPr>
            <a:r>
              <a:rPr lang="en-US" sz="2000" dirty="0"/>
              <a:t>4 between 9 and 24 person-months and/or 10,000 and 30,000 LOC (100 and 300 function points)</a:t>
            </a:r>
          </a:p>
          <a:p>
            <a:pPr marL="0" indent="0">
              <a:buNone/>
            </a:pPr>
            <a:r>
              <a:rPr lang="en-US" sz="2000" dirty="0"/>
              <a:t>5 between 18 and 48+ person-months and over 25,000 LOC (250 function points)</a:t>
            </a:r>
          </a:p>
          <a:p>
            <a:pPr marL="0" indent="0">
              <a:buNone/>
            </a:pPr>
            <a:r>
              <a:rPr lang="en-US" sz="2000" b="1" dirty="0"/>
              <a:t>Number of potential users.</a:t>
            </a:r>
            <a:r>
              <a:rPr lang="en-US" sz="2000" dirty="0"/>
              <a:t> This criterion provides information on the potential market and by inference, the amount of support required.</a:t>
            </a:r>
          </a:p>
          <a:p>
            <a:pPr marL="0" indent="0">
              <a:buNone/>
            </a:pPr>
            <a:r>
              <a:rPr lang="en-US" sz="2000" dirty="0"/>
              <a:t>1 to be used by local staff only, no immediate outside use</a:t>
            </a:r>
          </a:p>
          <a:p>
            <a:pPr marL="0" indent="0">
              <a:buNone/>
            </a:pPr>
            <a:r>
              <a:rPr lang="en-US" sz="2000" dirty="0"/>
              <a:t>2 a product with a limited internal customer base</a:t>
            </a:r>
          </a:p>
          <a:p>
            <a:pPr marL="0" indent="0">
              <a:buNone/>
            </a:pPr>
            <a:r>
              <a:rPr lang="en-US" sz="2000" dirty="0"/>
              <a:t>3 a product with over 1-9 geographically separate customers</a:t>
            </a:r>
          </a:p>
          <a:p>
            <a:pPr marL="0" indent="0">
              <a:buNone/>
            </a:pPr>
            <a:r>
              <a:rPr lang="en-US" sz="2000" dirty="0"/>
              <a:t>4 a product with over 10 - 99 geographically separate customers</a:t>
            </a:r>
          </a:p>
          <a:p>
            <a:pPr marL="0" indent="0">
              <a:buNone/>
            </a:pPr>
            <a:r>
              <a:rPr lang="en-US" sz="2000" dirty="0"/>
              <a:t>5 a product with over 100 geographically separate customers</a:t>
            </a:r>
          </a:p>
          <a:p>
            <a:pPr marL="0" indent="0">
              <a:buNone/>
            </a:pPr>
            <a:endParaRPr lang="en-US" dirty="0"/>
          </a:p>
        </p:txBody>
      </p:sp>
      <p:sp>
        <p:nvSpPr>
          <p:cNvPr id="4" name="Slide Number Placeholder 3"/>
          <p:cNvSpPr>
            <a:spLocks noGrp="1"/>
          </p:cNvSpPr>
          <p:nvPr>
            <p:ph type="sldNum" sz="quarter" idx="12"/>
          </p:nvPr>
        </p:nvSpPr>
        <p:spPr/>
        <p:txBody>
          <a:bodyPr/>
          <a:lstStyle/>
          <a:p>
            <a:fld id="{DF50EBBA-8504-4BCF-B486-C222F50DF38E}" type="slidenum">
              <a:rPr lang="en-US" smtClean="0"/>
              <a:t>16</a:t>
            </a:fld>
            <a:endParaRPr lang="en-US"/>
          </a:p>
        </p:txBody>
      </p:sp>
    </p:spTree>
    <p:extLst>
      <p:ext uri="{BB962C8B-B14F-4D97-AF65-F5344CB8AC3E}">
        <p14:creationId xmlns:p14="http://schemas.microsoft.com/office/powerpoint/2010/main" val="4124304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36104"/>
            <a:ext cx="10515600" cy="5540859"/>
          </a:xfrm>
        </p:spPr>
        <p:txBody>
          <a:bodyPr>
            <a:normAutofit/>
          </a:bodyPr>
          <a:lstStyle/>
          <a:p>
            <a:pPr marL="0" indent="0">
              <a:buNone/>
            </a:pPr>
            <a:r>
              <a:rPr lang="en-US" sz="2000" b="1" dirty="0"/>
              <a:t>Mission criticality. </a:t>
            </a:r>
            <a:r>
              <a:rPr lang="en-US" sz="2000" dirty="0"/>
              <a:t>This criterion provides an indication of the relative business/mission impact of the project.</a:t>
            </a:r>
          </a:p>
          <a:p>
            <a:pPr marL="0" indent="0">
              <a:buNone/>
            </a:pPr>
            <a:r>
              <a:rPr lang="en-US" sz="2000" dirty="0"/>
              <a:t>1 R&amp;D project, no immediate business impact</a:t>
            </a:r>
          </a:p>
          <a:p>
            <a:pPr marL="0" indent="0">
              <a:buNone/>
            </a:pPr>
            <a:r>
              <a:rPr lang="en-US" sz="2000" dirty="0"/>
              <a:t>2 supports minor business/technical function, not critical</a:t>
            </a:r>
          </a:p>
          <a:p>
            <a:pPr marL="0" indent="0">
              <a:buNone/>
            </a:pPr>
            <a:r>
              <a:rPr lang="en-US" sz="2000" dirty="0"/>
              <a:t>3 supports major mission objective; critical, but workaround exists</a:t>
            </a:r>
          </a:p>
          <a:p>
            <a:pPr marL="0" indent="0">
              <a:buNone/>
            </a:pPr>
            <a:r>
              <a:rPr lang="en-US" sz="2000" dirty="0"/>
              <a:t>4 lack of application will cause severe mission related problems</a:t>
            </a:r>
          </a:p>
          <a:p>
            <a:pPr marL="0" indent="0">
              <a:buNone/>
            </a:pPr>
            <a:r>
              <a:rPr lang="en-US" sz="2000" dirty="0"/>
              <a:t>5 no workaround exists; absolutely critical</a:t>
            </a:r>
          </a:p>
          <a:p>
            <a:pPr marL="0" indent="0">
              <a:buNone/>
            </a:pPr>
            <a:r>
              <a:rPr lang="en-US" sz="2200" b="1" dirty="0"/>
              <a:t>Application longevity.</a:t>
            </a:r>
            <a:r>
              <a:rPr lang="en-US" sz="2200" dirty="0"/>
              <a:t> This criterion estimates the number of years that the product/application to be built/maintained will be in active use.</a:t>
            </a:r>
          </a:p>
          <a:p>
            <a:pPr marL="0" indent="0">
              <a:buNone/>
            </a:pPr>
            <a:r>
              <a:rPr lang="en-US" sz="2200" dirty="0"/>
              <a:t>1 use projected at less than 1 year</a:t>
            </a:r>
          </a:p>
          <a:p>
            <a:pPr marL="0" indent="0">
              <a:buNone/>
            </a:pPr>
            <a:r>
              <a:rPr lang="en-US" sz="2200" dirty="0"/>
              <a:t>2 use projected between 1 and 3 years</a:t>
            </a:r>
          </a:p>
          <a:p>
            <a:pPr marL="0" indent="0">
              <a:buNone/>
            </a:pPr>
            <a:r>
              <a:rPr lang="en-US" sz="2200" dirty="0"/>
              <a:t>3 use projected between 2 and 5 years</a:t>
            </a:r>
          </a:p>
          <a:p>
            <a:pPr marL="0" indent="0">
              <a:buNone/>
            </a:pPr>
            <a:r>
              <a:rPr lang="en-US" sz="2200" dirty="0"/>
              <a:t>4 use projected between 4 and 7 years</a:t>
            </a:r>
          </a:p>
          <a:p>
            <a:pPr marL="0" indent="0">
              <a:buNone/>
            </a:pPr>
            <a:r>
              <a:rPr lang="en-US" sz="2200" dirty="0"/>
              <a:t>5 use projected to be over 7 years</a:t>
            </a:r>
          </a:p>
          <a:p>
            <a:pPr marL="0" indent="0">
              <a:buNone/>
            </a:pPr>
            <a:endParaRPr lang="en-US" sz="2000" dirty="0"/>
          </a:p>
          <a:p>
            <a:pPr marL="0" indent="0">
              <a:buNone/>
            </a:pPr>
            <a:endParaRPr lang="en-US" dirty="0"/>
          </a:p>
        </p:txBody>
      </p:sp>
      <p:sp>
        <p:nvSpPr>
          <p:cNvPr id="4" name="Slide Number Placeholder 3"/>
          <p:cNvSpPr>
            <a:spLocks noGrp="1"/>
          </p:cNvSpPr>
          <p:nvPr>
            <p:ph type="sldNum" sz="quarter" idx="12"/>
          </p:nvPr>
        </p:nvSpPr>
        <p:spPr/>
        <p:txBody>
          <a:bodyPr/>
          <a:lstStyle/>
          <a:p>
            <a:fld id="{DF50EBBA-8504-4BCF-B486-C222F50DF38E}" type="slidenum">
              <a:rPr lang="en-US" smtClean="0"/>
              <a:t>17</a:t>
            </a:fld>
            <a:endParaRPr lang="en-US"/>
          </a:p>
        </p:txBody>
      </p:sp>
    </p:spTree>
    <p:extLst>
      <p:ext uri="{BB962C8B-B14F-4D97-AF65-F5344CB8AC3E}">
        <p14:creationId xmlns:p14="http://schemas.microsoft.com/office/powerpoint/2010/main" val="357848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1061"/>
            <a:ext cx="10515600" cy="5805902"/>
          </a:xfrm>
        </p:spPr>
        <p:txBody>
          <a:bodyPr>
            <a:normAutofit fontScale="92500"/>
          </a:bodyPr>
          <a:lstStyle/>
          <a:p>
            <a:pPr marL="0" indent="0">
              <a:buNone/>
            </a:pPr>
            <a:r>
              <a:rPr lang="en-US" sz="2000" b="1" dirty="0"/>
              <a:t>Stability of requirements from external customer.</a:t>
            </a:r>
            <a:r>
              <a:rPr lang="en-US" sz="2000" dirty="0"/>
              <a:t> This criterion indicates the degree to which software requirements are understood and will remain stable throughout the project.</a:t>
            </a:r>
          </a:p>
          <a:p>
            <a:pPr marL="0" indent="0">
              <a:buNone/>
            </a:pPr>
            <a:r>
              <a:rPr lang="en-US" sz="2000" dirty="0"/>
              <a:t>1 scope is documented and well understood</a:t>
            </a:r>
          </a:p>
          <a:p>
            <a:pPr marL="0" indent="0">
              <a:buNone/>
            </a:pPr>
            <a:r>
              <a:rPr lang="en-US" sz="2000" dirty="0"/>
              <a:t>2 scope is understood, but not documented by customer</a:t>
            </a:r>
          </a:p>
          <a:p>
            <a:pPr marL="0" indent="0">
              <a:buNone/>
            </a:pPr>
            <a:r>
              <a:rPr lang="en-US" sz="2000" dirty="0"/>
              <a:t>3 complex requirements that are fully understood by customer and developer</a:t>
            </a:r>
          </a:p>
          <a:p>
            <a:pPr marL="0" indent="0">
              <a:buNone/>
            </a:pPr>
            <a:r>
              <a:rPr lang="en-US" sz="2000" dirty="0"/>
              <a:t>4 moderately complex requirements that must be negotiated with customer</a:t>
            </a:r>
          </a:p>
          <a:p>
            <a:pPr marL="0" indent="0">
              <a:buNone/>
            </a:pPr>
            <a:r>
              <a:rPr lang="en-US" sz="2000" dirty="0"/>
              <a:t>5 complex requirements that are not fully understood by customer and developer</a:t>
            </a:r>
            <a:endParaRPr lang="ru-RU" sz="2000" dirty="0"/>
          </a:p>
          <a:p>
            <a:pPr marL="0" indent="0">
              <a:buNone/>
            </a:pPr>
            <a:r>
              <a:rPr lang="en-US" sz="2400" b="1" dirty="0"/>
              <a:t>Ease of customer-developer communication.</a:t>
            </a:r>
            <a:r>
              <a:rPr lang="en-US" sz="2400" dirty="0"/>
              <a:t> This criterion provides an indication of the ease with which communication can be conducted between customer and developer. It is often affected by the location of developer and customer.</a:t>
            </a:r>
          </a:p>
          <a:p>
            <a:pPr marL="0" indent="0">
              <a:buNone/>
            </a:pPr>
            <a:r>
              <a:rPr lang="en-US" sz="2400" dirty="0"/>
              <a:t>1 customer is the developer</a:t>
            </a:r>
          </a:p>
          <a:p>
            <a:pPr marL="0" indent="0">
              <a:buNone/>
            </a:pPr>
            <a:r>
              <a:rPr lang="en-US" sz="2400" dirty="0"/>
              <a:t>2 customer and developer work in the same group or organization</a:t>
            </a:r>
          </a:p>
          <a:p>
            <a:pPr marL="0" indent="0">
              <a:buNone/>
            </a:pPr>
            <a:r>
              <a:rPr lang="en-US" sz="2400" dirty="0"/>
              <a:t>3 customer and developer are geographically separated or organizationally separated</a:t>
            </a:r>
          </a:p>
          <a:p>
            <a:pPr marL="0" indent="0">
              <a:buNone/>
            </a:pPr>
            <a:r>
              <a:rPr lang="en-US" sz="2400" dirty="0"/>
              <a:t>4 customer and developer are separated by service and/or international boundaries</a:t>
            </a:r>
          </a:p>
          <a:p>
            <a:pPr marL="0" indent="0">
              <a:buNone/>
            </a:pPr>
            <a:r>
              <a:rPr lang="en-US" sz="2400" dirty="0"/>
              <a:t>5 poor communication has been exhibited in past endeavors</a:t>
            </a:r>
          </a:p>
          <a:p>
            <a:pPr marL="0" indent="0">
              <a:buNone/>
            </a:pPr>
            <a:endParaRPr lang="en-US" sz="2000" dirty="0"/>
          </a:p>
          <a:p>
            <a:pPr marL="0" indent="0">
              <a:buNone/>
            </a:pPr>
            <a:endParaRPr lang="en-US" dirty="0"/>
          </a:p>
        </p:txBody>
      </p:sp>
      <p:sp>
        <p:nvSpPr>
          <p:cNvPr id="4" name="Slide Number Placeholder 3"/>
          <p:cNvSpPr>
            <a:spLocks noGrp="1"/>
          </p:cNvSpPr>
          <p:nvPr>
            <p:ph type="sldNum" sz="quarter" idx="12"/>
          </p:nvPr>
        </p:nvSpPr>
        <p:spPr/>
        <p:txBody>
          <a:bodyPr/>
          <a:lstStyle/>
          <a:p>
            <a:fld id="{DF50EBBA-8504-4BCF-B486-C222F50DF38E}" type="slidenum">
              <a:rPr lang="en-US" smtClean="0"/>
              <a:t>18</a:t>
            </a:fld>
            <a:endParaRPr lang="en-US"/>
          </a:p>
        </p:txBody>
      </p:sp>
    </p:spTree>
    <p:extLst>
      <p:ext uri="{BB962C8B-B14F-4D97-AF65-F5344CB8AC3E}">
        <p14:creationId xmlns:p14="http://schemas.microsoft.com/office/powerpoint/2010/main" val="3180055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97566"/>
            <a:ext cx="10515600" cy="5779398"/>
          </a:xfrm>
        </p:spPr>
        <p:txBody>
          <a:bodyPr>
            <a:normAutofit fontScale="92500" lnSpcReduction="10000"/>
          </a:bodyPr>
          <a:lstStyle/>
          <a:p>
            <a:pPr marL="0" indent="0">
              <a:buNone/>
            </a:pPr>
            <a:r>
              <a:rPr lang="en-US" sz="2400" b="1" dirty="0"/>
              <a:t>Maturity of technology.</a:t>
            </a:r>
            <a:r>
              <a:rPr lang="en-US" sz="2400" dirty="0"/>
              <a:t> This criterion provides a relative indication of the risk associated with the technology to be implemented.</a:t>
            </a:r>
          </a:p>
          <a:p>
            <a:pPr marL="0" indent="0">
              <a:buNone/>
            </a:pPr>
            <a:r>
              <a:rPr lang="en-US" sz="2400" dirty="0"/>
              <a:t>1 technology is well understood and mature</a:t>
            </a:r>
          </a:p>
          <a:p>
            <a:pPr marL="0" indent="0">
              <a:buNone/>
            </a:pPr>
            <a:r>
              <a:rPr lang="en-US" sz="2400" dirty="0"/>
              <a:t>2 technology is well understood but there is little local experience with it</a:t>
            </a:r>
          </a:p>
          <a:p>
            <a:pPr marL="0" indent="0">
              <a:buNone/>
            </a:pPr>
            <a:r>
              <a:rPr lang="en-US" sz="2400" dirty="0"/>
              <a:t>3 technology is less well understood (or has high risk)</a:t>
            </a:r>
          </a:p>
          <a:p>
            <a:pPr marL="0" indent="0">
              <a:buNone/>
            </a:pPr>
            <a:r>
              <a:rPr lang="en-US" sz="2400" dirty="0"/>
              <a:t>4 technology is less well understood (or has high risk) and there is little local experience with it</a:t>
            </a:r>
          </a:p>
          <a:p>
            <a:pPr marL="0" indent="0">
              <a:buNone/>
            </a:pPr>
            <a:r>
              <a:rPr lang="en-US" sz="2400" dirty="0"/>
              <a:t>5 technology is not well understood and is high risk</a:t>
            </a:r>
          </a:p>
          <a:p>
            <a:pPr marL="0" indent="0">
              <a:buNone/>
            </a:pPr>
            <a:r>
              <a:rPr lang="en-US" sz="2400" b="1" dirty="0"/>
              <a:t>Performance constraints.</a:t>
            </a:r>
            <a:r>
              <a:rPr lang="en-US" sz="2400" dirty="0"/>
              <a:t> This criterion provides a relative indication of the overall performance demanded of the product and the risk associated with achieving it.</a:t>
            </a:r>
          </a:p>
          <a:p>
            <a:pPr marL="0" indent="0">
              <a:buNone/>
            </a:pPr>
            <a:r>
              <a:rPr lang="en-US" sz="2400" dirty="0"/>
              <a:t>1 run-time performance and/or data capacity are not issues</a:t>
            </a:r>
          </a:p>
          <a:p>
            <a:pPr marL="0" indent="0">
              <a:buNone/>
            </a:pPr>
            <a:r>
              <a:rPr lang="en-US" sz="2400" dirty="0"/>
              <a:t>2 run-time performance and/or data capacity are important</a:t>
            </a:r>
          </a:p>
          <a:p>
            <a:pPr marL="0" indent="0">
              <a:buNone/>
            </a:pPr>
            <a:r>
              <a:rPr lang="en-US" sz="2400" dirty="0"/>
              <a:t>3 run-time performance and/or data capacity are critical</a:t>
            </a:r>
          </a:p>
          <a:p>
            <a:pPr marL="0" indent="0">
              <a:buNone/>
            </a:pPr>
            <a:r>
              <a:rPr lang="en-US" sz="2400" dirty="0"/>
              <a:t>4 specialized performance requirements must be accommodated</a:t>
            </a:r>
          </a:p>
          <a:p>
            <a:pPr marL="0" indent="0">
              <a:buNone/>
            </a:pPr>
            <a:r>
              <a:rPr lang="en-US" sz="2400" dirty="0"/>
              <a:t>5 software is coupled intimately with hardware</a:t>
            </a:r>
          </a:p>
          <a:p>
            <a:pPr marL="0" indent="0">
              <a:buNone/>
            </a:pPr>
            <a:endParaRPr lang="en-US" dirty="0"/>
          </a:p>
        </p:txBody>
      </p:sp>
      <p:sp>
        <p:nvSpPr>
          <p:cNvPr id="4" name="Slide Number Placeholder 3"/>
          <p:cNvSpPr>
            <a:spLocks noGrp="1"/>
          </p:cNvSpPr>
          <p:nvPr>
            <p:ph type="sldNum" sz="quarter" idx="12"/>
          </p:nvPr>
        </p:nvSpPr>
        <p:spPr/>
        <p:txBody>
          <a:bodyPr/>
          <a:lstStyle/>
          <a:p>
            <a:fld id="{DF50EBBA-8504-4BCF-B486-C222F50DF38E}" type="slidenum">
              <a:rPr lang="en-US" smtClean="0"/>
              <a:t>19</a:t>
            </a:fld>
            <a:endParaRPr lang="en-US"/>
          </a:p>
        </p:txBody>
      </p:sp>
    </p:spTree>
    <p:extLst>
      <p:ext uri="{BB962C8B-B14F-4D97-AF65-F5344CB8AC3E}">
        <p14:creationId xmlns:p14="http://schemas.microsoft.com/office/powerpoint/2010/main" val="1183865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dirty="0"/>
              <a:t>Project Scheduling and Tracking</a:t>
            </a:r>
          </a:p>
        </p:txBody>
      </p:sp>
      <p:sp>
        <p:nvSpPr>
          <p:cNvPr id="3" name="İçerik Yer Tutucusu 2"/>
          <p:cNvSpPr>
            <a:spLocks noGrp="1"/>
          </p:cNvSpPr>
          <p:nvPr>
            <p:ph idx="1"/>
          </p:nvPr>
        </p:nvSpPr>
        <p:spPr>
          <a:xfrm>
            <a:off x="838200" y="1690688"/>
            <a:ext cx="10515600" cy="4351338"/>
          </a:xfrm>
        </p:spPr>
        <p:txBody>
          <a:bodyPr>
            <a:normAutofit fontScale="92500" lnSpcReduction="10000"/>
          </a:bodyPr>
          <a:lstStyle/>
          <a:p>
            <a:pPr algn="just"/>
            <a:r>
              <a:rPr lang="en-US" dirty="0"/>
              <a:t>Why is software delivered late in many projects ?</a:t>
            </a:r>
          </a:p>
          <a:p>
            <a:pPr marL="971550" lvl="1" indent="-514350" algn="just">
              <a:buFont typeface="+mj-lt"/>
              <a:buAutoNum type="alphaLcParenR"/>
            </a:pPr>
            <a:r>
              <a:rPr lang="en-US" dirty="0">
                <a:solidFill>
                  <a:schemeClr val="accent2"/>
                </a:solidFill>
              </a:rPr>
              <a:t>Unrealistic</a:t>
            </a:r>
            <a:r>
              <a:rPr lang="en-US" dirty="0"/>
              <a:t> deadline </a:t>
            </a:r>
            <a:r>
              <a:rPr lang="en-US" dirty="0">
                <a:solidFill>
                  <a:schemeClr val="accent2"/>
                </a:solidFill>
              </a:rPr>
              <a:t>estimates</a:t>
            </a:r>
            <a:r>
              <a:rPr lang="en-US" dirty="0"/>
              <a:t> (Deadline estimated by someone who is not familiar with software engineering, and forced on the Project manager)</a:t>
            </a:r>
          </a:p>
          <a:p>
            <a:pPr marL="914400" lvl="1" indent="-457200" algn="just">
              <a:buFont typeface="+mj-lt"/>
              <a:buAutoNum type="alphaLcParenR" startAt="2"/>
            </a:pPr>
            <a:r>
              <a:rPr lang="en-US" dirty="0">
                <a:solidFill>
                  <a:schemeClr val="accent2"/>
                </a:solidFill>
              </a:rPr>
              <a:t>Changing customer requirements</a:t>
            </a:r>
          </a:p>
          <a:p>
            <a:pPr marL="914400" lvl="1" indent="-457200" algn="just">
              <a:buFont typeface="+mj-lt"/>
              <a:buAutoNum type="alphaLcParenR" startAt="2"/>
            </a:pPr>
            <a:r>
              <a:rPr lang="en-US" dirty="0">
                <a:solidFill>
                  <a:schemeClr val="accent2"/>
                </a:solidFill>
              </a:rPr>
              <a:t>Underestimation</a:t>
            </a:r>
            <a:r>
              <a:rPr lang="en-US" dirty="0"/>
              <a:t> of the </a:t>
            </a:r>
            <a:r>
              <a:rPr lang="en-US" dirty="0">
                <a:solidFill>
                  <a:schemeClr val="accent2"/>
                </a:solidFill>
              </a:rPr>
              <a:t>human effort </a:t>
            </a:r>
            <a:r>
              <a:rPr lang="en-US" dirty="0"/>
              <a:t>and for </a:t>
            </a:r>
            <a:r>
              <a:rPr lang="en-US" dirty="0">
                <a:solidFill>
                  <a:schemeClr val="accent2"/>
                </a:solidFill>
              </a:rPr>
              <a:t>resources</a:t>
            </a:r>
            <a:r>
              <a:rPr lang="en-US" dirty="0"/>
              <a:t>.</a:t>
            </a:r>
          </a:p>
          <a:p>
            <a:pPr marL="914400" lvl="1" indent="-457200" algn="just">
              <a:buFont typeface="+mj-lt"/>
              <a:buAutoNum type="alphaLcParenR" startAt="2"/>
            </a:pPr>
            <a:r>
              <a:rPr lang="en-US" dirty="0">
                <a:solidFill>
                  <a:schemeClr val="accent2"/>
                </a:solidFill>
              </a:rPr>
              <a:t>Risks that were not considered </a:t>
            </a:r>
            <a:r>
              <a:rPr lang="en-US" dirty="0"/>
              <a:t>when the Project started</a:t>
            </a:r>
          </a:p>
          <a:p>
            <a:pPr marL="914400" lvl="1" indent="-457200" algn="just">
              <a:buFont typeface="+mj-lt"/>
              <a:buAutoNum type="alphaLcParenR" startAt="5"/>
            </a:pPr>
            <a:r>
              <a:rPr lang="en-US" dirty="0"/>
              <a:t>Technical difficulties that were not foreseen in advance.</a:t>
            </a:r>
          </a:p>
          <a:p>
            <a:pPr marL="914400" lvl="1" indent="-457200" algn="just">
              <a:buFont typeface="+mj-lt"/>
              <a:buAutoNum type="alphaLcParenR" startAt="5"/>
            </a:pPr>
            <a:r>
              <a:rPr lang="en-US" dirty="0"/>
              <a:t>Human problems that were not foreseen. (illness, low performance because of personal problems)</a:t>
            </a:r>
          </a:p>
          <a:p>
            <a:pPr marL="914400" lvl="1" indent="-457200" algn="just">
              <a:buFont typeface="+mj-lt"/>
              <a:buAutoNum type="alphaLcParenR" startAt="5"/>
            </a:pPr>
            <a:r>
              <a:rPr lang="en-US" dirty="0"/>
              <a:t>Communication problems between teams and for team members. </a:t>
            </a:r>
          </a:p>
          <a:p>
            <a:pPr marL="914400" lvl="1" indent="-457200" algn="just">
              <a:buFont typeface="+mj-lt"/>
              <a:buAutoNum type="alphaLcParenR" startAt="5"/>
            </a:pPr>
            <a:r>
              <a:rPr lang="en-US" dirty="0"/>
              <a:t>Failure by the Project manager to recognize that the Project is falling behind the Schedule, and a lack of action to correct this.</a:t>
            </a:r>
          </a:p>
          <a:p>
            <a:pPr marL="0" indent="0" algn="just">
              <a:buNone/>
            </a:pPr>
            <a:r>
              <a:rPr lang="en-US" dirty="0"/>
              <a:t>What to do as a Project manager, if unrealistic deadline is imposed.</a:t>
            </a:r>
          </a:p>
          <a:p>
            <a:pPr marL="914400" lvl="1" indent="-457200" algn="just">
              <a:buFont typeface="+mj-lt"/>
              <a:buAutoNum type="alphaLcParenR" startAt="2"/>
            </a:pPr>
            <a:endParaRPr lang="en-US" dirty="0"/>
          </a:p>
          <a:p>
            <a:pPr marL="914400" lvl="1" indent="-457200" algn="just">
              <a:buFont typeface="+mj-lt"/>
              <a:buAutoNum type="alphaLcParenR" startAt="2"/>
            </a:pPr>
            <a:endParaRPr lang="en-US" dirty="0"/>
          </a:p>
        </p:txBody>
      </p:sp>
      <p:sp>
        <p:nvSpPr>
          <p:cNvPr id="4" name="Slide Number Placeholder 3"/>
          <p:cNvSpPr>
            <a:spLocks noGrp="1"/>
          </p:cNvSpPr>
          <p:nvPr>
            <p:ph type="sldNum" sz="quarter" idx="12"/>
          </p:nvPr>
        </p:nvSpPr>
        <p:spPr/>
        <p:txBody>
          <a:bodyPr/>
          <a:lstStyle/>
          <a:p>
            <a:fld id="{DF50EBBA-8504-4BCF-B486-C222F50DF38E}" type="slidenum">
              <a:rPr lang="en-US" smtClean="0"/>
              <a:t>2</a:t>
            </a:fld>
            <a:endParaRPr lang="en-US"/>
          </a:p>
        </p:txBody>
      </p:sp>
    </p:spTree>
    <p:extLst>
      <p:ext uri="{BB962C8B-B14F-4D97-AF65-F5344CB8AC3E}">
        <p14:creationId xmlns:p14="http://schemas.microsoft.com/office/powerpoint/2010/main" val="2963020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91548"/>
            <a:ext cx="10515600" cy="5885415"/>
          </a:xfrm>
        </p:spPr>
        <p:txBody>
          <a:bodyPr>
            <a:normAutofit fontScale="92500"/>
          </a:bodyPr>
          <a:lstStyle/>
          <a:p>
            <a:pPr marL="0" indent="0">
              <a:buNone/>
            </a:pPr>
            <a:r>
              <a:rPr lang="en-US" sz="2400" b="1" dirty="0"/>
              <a:t>Embedded/non-embedded characteristics.</a:t>
            </a:r>
            <a:r>
              <a:rPr lang="en-US" sz="2400" dirty="0"/>
              <a:t> This criterion identifies whether the software is a support application or whether it is to be embedded directly into the product.</a:t>
            </a:r>
          </a:p>
          <a:p>
            <a:pPr marL="0" indent="0">
              <a:buNone/>
            </a:pPr>
            <a:r>
              <a:rPr lang="en-US" sz="2400" dirty="0"/>
              <a:t>1 stand-alone application software in a conventional computing environment</a:t>
            </a:r>
          </a:p>
          <a:p>
            <a:pPr marL="0" indent="0">
              <a:buNone/>
            </a:pPr>
            <a:r>
              <a:rPr lang="en-US" sz="2400" dirty="0"/>
              <a:t>2 application software residing in computing environment that services/controls a product</a:t>
            </a:r>
          </a:p>
          <a:p>
            <a:pPr marL="0" indent="0">
              <a:buNone/>
            </a:pPr>
            <a:r>
              <a:rPr lang="en-US" sz="2400" dirty="0"/>
              <a:t>3 embedded software to be developed in a high-order programming language</a:t>
            </a:r>
          </a:p>
          <a:p>
            <a:pPr marL="0" indent="0">
              <a:buNone/>
            </a:pPr>
            <a:r>
              <a:rPr lang="en-US" sz="2400" dirty="0"/>
              <a:t>4 embedded software to be developed in assembly language</a:t>
            </a:r>
          </a:p>
          <a:p>
            <a:pPr marL="0" indent="0">
              <a:buNone/>
            </a:pPr>
            <a:r>
              <a:rPr lang="en-US" sz="2400" dirty="0"/>
              <a:t>5 embedded software with special high performance or design constraints</a:t>
            </a:r>
          </a:p>
          <a:p>
            <a:pPr marL="0" indent="0">
              <a:buNone/>
            </a:pPr>
            <a:br>
              <a:rPr lang="en-US" sz="2400" dirty="0"/>
            </a:br>
            <a:r>
              <a:rPr lang="en-US" sz="2400" b="1" dirty="0"/>
              <a:t>Project staffing.</a:t>
            </a:r>
            <a:r>
              <a:rPr lang="en-US" sz="2400" dirty="0"/>
              <a:t> This criterion defines the type of staffing to be used for this project.</a:t>
            </a:r>
          </a:p>
          <a:p>
            <a:pPr marL="0" indent="0">
              <a:buNone/>
            </a:pPr>
            <a:r>
              <a:rPr lang="en-US" sz="2400" dirty="0"/>
              <a:t>1 internal staff, high competency and experience</a:t>
            </a:r>
          </a:p>
          <a:p>
            <a:pPr marL="0" indent="0">
              <a:buNone/>
            </a:pPr>
            <a:r>
              <a:rPr lang="en-US" sz="2400" dirty="0"/>
              <a:t>2 external contractor, past experience has been positive</a:t>
            </a:r>
          </a:p>
          <a:p>
            <a:pPr marL="0" indent="0">
              <a:buNone/>
            </a:pPr>
            <a:r>
              <a:rPr lang="en-US" sz="2400" dirty="0"/>
              <a:t>3 internal staff, lower competency and experience</a:t>
            </a:r>
          </a:p>
          <a:p>
            <a:pPr marL="0" indent="0">
              <a:buNone/>
            </a:pPr>
            <a:r>
              <a:rPr lang="en-US" sz="2400" dirty="0"/>
              <a:t>4 internal staff, little experience</a:t>
            </a:r>
          </a:p>
          <a:p>
            <a:pPr marL="0" indent="0">
              <a:buNone/>
            </a:pPr>
            <a:r>
              <a:rPr lang="en-US" sz="2400" dirty="0"/>
              <a:t>5. external contractor, first encounter</a:t>
            </a:r>
          </a:p>
          <a:p>
            <a:pPr marL="0" indent="0">
              <a:buNone/>
            </a:pPr>
            <a:endParaRPr lang="en-US" dirty="0"/>
          </a:p>
        </p:txBody>
      </p:sp>
      <p:sp>
        <p:nvSpPr>
          <p:cNvPr id="4" name="Slide Number Placeholder 3"/>
          <p:cNvSpPr>
            <a:spLocks noGrp="1"/>
          </p:cNvSpPr>
          <p:nvPr>
            <p:ph type="sldNum" sz="quarter" idx="12"/>
          </p:nvPr>
        </p:nvSpPr>
        <p:spPr/>
        <p:txBody>
          <a:bodyPr/>
          <a:lstStyle/>
          <a:p>
            <a:fld id="{DF50EBBA-8504-4BCF-B486-C222F50DF38E}" type="slidenum">
              <a:rPr lang="en-US" smtClean="0"/>
              <a:t>20</a:t>
            </a:fld>
            <a:endParaRPr lang="en-US"/>
          </a:p>
        </p:txBody>
      </p:sp>
    </p:spTree>
    <p:extLst>
      <p:ext uri="{BB962C8B-B14F-4D97-AF65-F5344CB8AC3E}">
        <p14:creationId xmlns:p14="http://schemas.microsoft.com/office/powerpoint/2010/main" val="2354733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0574"/>
            <a:ext cx="10515600" cy="5726389"/>
          </a:xfrm>
        </p:spPr>
        <p:txBody>
          <a:bodyPr>
            <a:normAutofit fontScale="62500" lnSpcReduction="20000"/>
          </a:bodyPr>
          <a:lstStyle/>
          <a:p>
            <a:pPr marL="0" indent="0">
              <a:buNone/>
            </a:pPr>
            <a:r>
              <a:rPr lang="en-US" sz="2900" b="1" dirty="0"/>
              <a:t>Interoperability.</a:t>
            </a:r>
            <a:r>
              <a:rPr lang="en-US" sz="2900" dirty="0"/>
              <a:t> This criterion indicates the degree to which the application interacts with other applications.</a:t>
            </a:r>
            <a:br>
              <a:rPr lang="en-US" sz="2900" dirty="0"/>
            </a:br>
            <a:r>
              <a:rPr lang="en-US" sz="2900" dirty="0"/>
              <a:t>1 the application is standalone</a:t>
            </a:r>
          </a:p>
          <a:p>
            <a:pPr marL="0" indent="0">
              <a:buNone/>
            </a:pPr>
            <a:r>
              <a:rPr lang="en-US" sz="2900" dirty="0"/>
              <a:t>2 the application is standalone but does access an external file structure or database</a:t>
            </a:r>
          </a:p>
          <a:p>
            <a:pPr marL="0" indent="0">
              <a:buNone/>
            </a:pPr>
            <a:r>
              <a:rPr lang="en-US" sz="2900" dirty="0"/>
              <a:t>3 the application communicates with less than 3 other applications and/or access less than 3 external file structures or databases</a:t>
            </a:r>
          </a:p>
          <a:p>
            <a:pPr marL="0" indent="0">
              <a:buNone/>
            </a:pPr>
            <a:r>
              <a:rPr lang="en-US" sz="2900" dirty="0"/>
              <a:t>4 the application communicates with between than 3 and 10 other applications and/or accesses more than 3 external file structures or databases</a:t>
            </a:r>
          </a:p>
          <a:p>
            <a:pPr marL="0" indent="0">
              <a:buNone/>
            </a:pPr>
            <a:r>
              <a:rPr lang="en-US" sz="2900" dirty="0"/>
              <a:t>5. the application communicates with more than 8 other applications and/or accesses more than 3 external file structures or databases</a:t>
            </a:r>
            <a:endParaRPr lang="ru-RU" sz="2900" dirty="0"/>
          </a:p>
          <a:p>
            <a:pPr marL="0" indent="0">
              <a:buNone/>
            </a:pPr>
            <a:r>
              <a:rPr lang="en-US" sz="2900" b="1" dirty="0"/>
              <a:t>Reengineering factors.</a:t>
            </a:r>
            <a:r>
              <a:rPr lang="en-US" sz="2900" dirty="0"/>
              <a:t> This criterion describes technical characteristics of the application to be reengineered:</a:t>
            </a:r>
            <a:endParaRPr lang="ru-RU" sz="2900" dirty="0"/>
          </a:p>
          <a:p>
            <a:pPr marL="0" indent="0">
              <a:buNone/>
            </a:pPr>
            <a:r>
              <a:rPr lang="en-US" sz="2900" dirty="0"/>
              <a:t>1 the system is to be reengineered with little or no change to requirements; good descriptive information already exists;</a:t>
            </a:r>
          </a:p>
          <a:p>
            <a:pPr marL="0" indent="0">
              <a:buNone/>
            </a:pPr>
            <a:r>
              <a:rPr lang="en-US" sz="2900" dirty="0"/>
              <a:t>2 the system is to be reengineered with minor changes to requirements; descriptive information must be reworked;</a:t>
            </a:r>
          </a:p>
          <a:p>
            <a:pPr marL="0" indent="0">
              <a:buNone/>
            </a:pPr>
            <a:r>
              <a:rPr lang="en-US" sz="2900" dirty="0"/>
              <a:t>3 the system is to be reengineered with major changes to requirements; descriptive information must be reworked;</a:t>
            </a:r>
          </a:p>
          <a:p>
            <a:pPr marL="0" indent="0">
              <a:buNone/>
            </a:pPr>
            <a:r>
              <a:rPr lang="en-US" sz="2900" dirty="0"/>
              <a:t>4 the system is to be reengineered with major changes to requirements; no descriptive information exists;</a:t>
            </a:r>
          </a:p>
          <a:p>
            <a:pPr marL="0" indent="0">
              <a:buNone/>
            </a:pPr>
            <a:r>
              <a:rPr lang="en-US" sz="2900" dirty="0"/>
              <a:t>5 the system is to be reengineered with major changes to requirements; no descriptive information exists; major changes are also expected in the technical infrastructure that supports the application</a:t>
            </a:r>
          </a:p>
          <a:p>
            <a:pPr marL="0" indent="0">
              <a:buNone/>
            </a:pPr>
            <a:endParaRPr lang="en-US" sz="2900" dirty="0"/>
          </a:p>
          <a:p>
            <a:pPr marL="0" indent="0">
              <a:buNone/>
            </a:pPr>
            <a:endParaRPr lang="en-US" dirty="0"/>
          </a:p>
        </p:txBody>
      </p:sp>
      <p:sp>
        <p:nvSpPr>
          <p:cNvPr id="4" name="Slide Number Placeholder 3"/>
          <p:cNvSpPr>
            <a:spLocks noGrp="1"/>
          </p:cNvSpPr>
          <p:nvPr>
            <p:ph type="sldNum" sz="quarter" idx="12"/>
          </p:nvPr>
        </p:nvSpPr>
        <p:spPr/>
        <p:txBody>
          <a:bodyPr/>
          <a:lstStyle/>
          <a:p>
            <a:fld id="{DF50EBBA-8504-4BCF-B486-C222F50DF38E}" type="slidenum">
              <a:rPr lang="en-US" smtClean="0"/>
              <a:t>21</a:t>
            </a:fld>
            <a:endParaRPr lang="en-US"/>
          </a:p>
        </p:txBody>
      </p:sp>
    </p:spTree>
    <p:extLst>
      <p:ext uri="{BB962C8B-B14F-4D97-AF65-F5344CB8AC3E}">
        <p14:creationId xmlns:p14="http://schemas.microsoft.com/office/powerpoint/2010/main" val="842821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08317" y="89475"/>
            <a:ext cx="10515600" cy="860051"/>
          </a:xfrm>
        </p:spPr>
        <p:txBody>
          <a:bodyPr/>
          <a:lstStyle/>
          <a:p>
            <a:r>
              <a:rPr lang="tr-TR" b="1" u="sng" dirty="0"/>
              <a:t>Computing a </a:t>
            </a:r>
            <a:r>
              <a:rPr lang="tr-TR" b="1" u="sng" dirty="0" err="1"/>
              <a:t>Task</a:t>
            </a:r>
            <a:r>
              <a:rPr lang="tr-TR" b="1" u="sng" dirty="0"/>
              <a:t> Set </a:t>
            </a:r>
            <a:r>
              <a:rPr lang="tr-TR" b="1" u="sng" dirty="0" err="1"/>
              <a:t>Selector</a:t>
            </a:r>
            <a:r>
              <a:rPr lang="tr-TR" b="1" u="sng" dirty="0"/>
              <a:t> Value</a:t>
            </a:r>
            <a:endParaRPr lang="en-US" b="1" dirty="0"/>
          </a:p>
        </p:txBody>
      </p:sp>
      <p:sp>
        <p:nvSpPr>
          <p:cNvPr id="3" name="İçerik Yer Tutucusu 2"/>
          <p:cNvSpPr>
            <a:spLocks noGrp="1"/>
          </p:cNvSpPr>
          <p:nvPr>
            <p:ph idx="1"/>
          </p:nvPr>
        </p:nvSpPr>
        <p:spPr>
          <a:xfrm>
            <a:off x="521447" y="955947"/>
            <a:ext cx="10515600" cy="5065247"/>
          </a:xfrm>
        </p:spPr>
        <p:txBody>
          <a:bodyPr>
            <a:normAutofit fontScale="92500" lnSpcReduction="10000"/>
          </a:bodyPr>
          <a:lstStyle/>
          <a:p>
            <a:pPr marL="514350" indent="-514350" algn="just">
              <a:buFont typeface="+mj-lt"/>
              <a:buAutoNum type="arabicPeriod"/>
            </a:pPr>
            <a:r>
              <a:rPr lang="en-US" dirty="0"/>
              <a:t>Assign </a:t>
            </a:r>
            <a:r>
              <a:rPr lang="en-US" u="sng" dirty="0">
                <a:highlight>
                  <a:srgbClr val="FFFF00"/>
                </a:highlight>
              </a:rPr>
              <a:t>Grades</a:t>
            </a:r>
            <a:r>
              <a:rPr lang="en-US" dirty="0"/>
              <a:t> to each of the Adaptation Criteria </a:t>
            </a:r>
            <a:r>
              <a:rPr lang="en-US" b="1" i="1" dirty="0"/>
              <a:t>(1 to 5</a:t>
            </a:r>
            <a:r>
              <a:rPr lang="en-US" dirty="0"/>
              <a:t>) based on the characteristics of the </a:t>
            </a:r>
            <a:r>
              <a:rPr lang="tr-TR" dirty="0"/>
              <a:t>p</a:t>
            </a:r>
            <a:r>
              <a:rPr lang="en-US" dirty="0" err="1"/>
              <a:t>roject</a:t>
            </a:r>
            <a:r>
              <a:rPr lang="en-US" dirty="0"/>
              <a:t>.</a:t>
            </a:r>
          </a:p>
          <a:p>
            <a:pPr marL="514350" indent="-514350" algn="just">
              <a:buFont typeface="+mj-lt"/>
              <a:buAutoNum type="arabicPeriod"/>
            </a:pPr>
            <a:r>
              <a:rPr lang="en-US" dirty="0"/>
              <a:t>Decide on the </a:t>
            </a:r>
            <a:r>
              <a:rPr lang="en-US" u="sng" dirty="0">
                <a:highlight>
                  <a:srgbClr val="FFFF00"/>
                </a:highlight>
              </a:rPr>
              <a:t>Weighting Factors </a:t>
            </a:r>
            <a:r>
              <a:rPr lang="en-US" dirty="0"/>
              <a:t>assigned to each Adaptation Criteria </a:t>
            </a:r>
            <a:r>
              <a:rPr lang="en-US" b="1" i="1" dirty="0"/>
              <a:t>(0.8 to 1.2)</a:t>
            </a:r>
            <a:r>
              <a:rPr lang="tr-TR" dirty="0"/>
              <a:t>.</a:t>
            </a:r>
          </a:p>
          <a:p>
            <a:pPr lvl="1" algn="just"/>
            <a:r>
              <a:rPr lang="en-US" dirty="0"/>
              <a:t>These assigned</a:t>
            </a:r>
            <a:r>
              <a:rPr lang="tr-TR" dirty="0"/>
              <a:t> </a:t>
            </a:r>
            <a:r>
              <a:rPr lang="en-US" dirty="0"/>
              <a:t>factors </a:t>
            </a:r>
            <a:r>
              <a:rPr lang="tr-TR" dirty="0"/>
              <a:t>s</a:t>
            </a:r>
            <a:r>
              <a:rPr lang="en-US" dirty="0"/>
              <a:t>how the </a:t>
            </a:r>
            <a:r>
              <a:rPr lang="en-US" b="1" dirty="0"/>
              <a:t>relative importance </a:t>
            </a:r>
            <a:r>
              <a:rPr lang="en-US" dirty="0"/>
              <a:t>of that criterion to the type of software being developed (We can make modifications in time, if needed)</a:t>
            </a:r>
          </a:p>
          <a:p>
            <a:pPr marL="514350" indent="-514350" algn="just">
              <a:buFont typeface="+mj-lt"/>
              <a:buAutoNum type="arabicPeriod"/>
            </a:pPr>
            <a:r>
              <a:rPr lang="en-US" dirty="0"/>
              <a:t>Decide on the </a:t>
            </a:r>
            <a:r>
              <a:rPr lang="en-US" u="sng" dirty="0">
                <a:highlight>
                  <a:srgbClr val="FFFF00"/>
                </a:highlight>
              </a:rPr>
              <a:t>Entry Point Multipliers</a:t>
            </a:r>
            <a:r>
              <a:rPr lang="en-US" dirty="0"/>
              <a:t> for the type of Project to be undertaken. (0 or 1) </a:t>
            </a:r>
            <a:r>
              <a:rPr lang="tr-TR" dirty="0" err="1"/>
              <a:t>that</a:t>
            </a:r>
            <a:r>
              <a:rPr lang="tr-TR" dirty="0"/>
              <a:t> </a:t>
            </a:r>
            <a:r>
              <a:rPr lang="en-US" dirty="0"/>
              <a:t>indicates the relevance of the adaptation criterion to the project type</a:t>
            </a:r>
            <a:r>
              <a:rPr lang="tr-TR" dirty="0"/>
              <a:t>.</a:t>
            </a:r>
            <a:endParaRPr lang="en-US" dirty="0"/>
          </a:p>
          <a:p>
            <a:pPr marL="0" indent="0" algn="ctr">
              <a:buNone/>
            </a:pPr>
            <a:endParaRPr lang="tr-TR" b="1" dirty="0">
              <a:solidFill>
                <a:schemeClr val="accent1"/>
              </a:solidFill>
              <a:highlight>
                <a:srgbClr val="FFFF00"/>
              </a:highlight>
            </a:endParaRPr>
          </a:p>
          <a:p>
            <a:pPr marL="0" indent="0" algn="ctr">
              <a:buNone/>
            </a:pPr>
            <a:r>
              <a:rPr lang="en-US" b="1" dirty="0">
                <a:solidFill>
                  <a:schemeClr val="accent1"/>
                </a:solidFill>
                <a:highlight>
                  <a:srgbClr val="FFFF00"/>
                </a:highlight>
              </a:rPr>
              <a:t>Compute product</a:t>
            </a:r>
            <a:r>
              <a:rPr lang="tr-TR" b="1" dirty="0">
                <a:solidFill>
                  <a:schemeClr val="accent1"/>
                </a:solidFill>
                <a:highlight>
                  <a:srgbClr val="FFFF00"/>
                </a:highlight>
              </a:rPr>
              <a:t> </a:t>
            </a:r>
            <a:r>
              <a:rPr lang="en-US" b="1" dirty="0">
                <a:solidFill>
                  <a:schemeClr val="accent1"/>
                </a:solidFill>
                <a:highlight>
                  <a:srgbClr val="FFFF00"/>
                </a:highlight>
              </a:rPr>
              <a:t>=</a:t>
            </a:r>
            <a:r>
              <a:rPr lang="tr-TR" b="1" dirty="0">
                <a:solidFill>
                  <a:schemeClr val="accent1"/>
                </a:solidFill>
                <a:highlight>
                  <a:srgbClr val="FFFF00"/>
                </a:highlight>
              </a:rPr>
              <a:t> </a:t>
            </a:r>
            <a:r>
              <a:rPr lang="en-US" b="1" dirty="0">
                <a:solidFill>
                  <a:schemeClr val="accent1"/>
                </a:solidFill>
                <a:highlight>
                  <a:srgbClr val="FFFF00"/>
                </a:highlight>
              </a:rPr>
              <a:t>Grade * Weighting Factor * Entry Point Multiplier</a:t>
            </a:r>
            <a:endParaRPr lang="tr-TR" b="1" dirty="0">
              <a:solidFill>
                <a:schemeClr val="accent1"/>
              </a:solidFill>
              <a:highlight>
                <a:srgbClr val="FFFF00"/>
              </a:highlight>
            </a:endParaRPr>
          </a:p>
          <a:p>
            <a:pPr marL="0" indent="0" algn="just">
              <a:buNone/>
            </a:pPr>
            <a:r>
              <a:rPr lang="en-US" dirty="0"/>
              <a:t>for each adaptation criterion.</a:t>
            </a:r>
          </a:p>
          <a:p>
            <a:pPr marL="0" indent="0" algn="just">
              <a:buNone/>
            </a:pPr>
            <a:r>
              <a:rPr lang="en-US" dirty="0"/>
              <a:t>(See Table 7.1) (P.163)</a:t>
            </a:r>
          </a:p>
        </p:txBody>
      </p:sp>
      <p:sp>
        <p:nvSpPr>
          <p:cNvPr id="5" name="Dikdörtgen 4"/>
          <p:cNvSpPr/>
          <p:nvPr/>
        </p:nvSpPr>
        <p:spPr>
          <a:xfrm>
            <a:off x="0" y="6177019"/>
            <a:ext cx="12132235" cy="369332"/>
          </a:xfrm>
          <a:prstGeom prst="rect">
            <a:avLst/>
          </a:prstGeom>
        </p:spPr>
        <p:txBody>
          <a:bodyPr wrap="square">
            <a:spAutoFit/>
          </a:bodyPr>
          <a:lstStyle/>
          <a:p>
            <a:r>
              <a:rPr lang="tr-TR" dirty="0"/>
              <a:t>WEB ENGINE: </a:t>
            </a:r>
            <a:r>
              <a:rPr lang="en-US" dirty="0"/>
              <a:t>http://groups.engin.umd.umich.edu/CIS/tinytools/cis375/f00/tss/Main_11291.html</a:t>
            </a:r>
          </a:p>
        </p:txBody>
      </p:sp>
      <p:sp>
        <p:nvSpPr>
          <p:cNvPr id="6" name="Slide Number Placeholder 5"/>
          <p:cNvSpPr>
            <a:spLocks noGrp="1"/>
          </p:cNvSpPr>
          <p:nvPr>
            <p:ph type="sldNum" sz="quarter" idx="12"/>
          </p:nvPr>
        </p:nvSpPr>
        <p:spPr/>
        <p:txBody>
          <a:bodyPr/>
          <a:lstStyle/>
          <a:p>
            <a:fld id="{DF50EBBA-8504-4BCF-B486-C222F50DF38E}" type="slidenum">
              <a:rPr lang="en-US" smtClean="0"/>
              <a:t>22</a:t>
            </a:fld>
            <a:endParaRPr lang="en-US" dirty="0"/>
          </a:p>
        </p:txBody>
      </p:sp>
    </p:spTree>
    <p:extLst>
      <p:ext uri="{BB962C8B-B14F-4D97-AF65-F5344CB8AC3E}">
        <p14:creationId xmlns:p14="http://schemas.microsoft.com/office/powerpoint/2010/main" val="544087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u="sng" dirty="0" err="1"/>
              <a:t>Task</a:t>
            </a:r>
            <a:r>
              <a:rPr lang="tr-TR" b="1" u="sng" dirty="0"/>
              <a:t> Set </a:t>
            </a:r>
            <a:r>
              <a:rPr lang="tr-TR" b="1" u="sng" dirty="0" err="1"/>
              <a:t>Selector</a:t>
            </a:r>
            <a:r>
              <a:rPr lang="tr-TR" b="1" u="sng" dirty="0"/>
              <a:t>- </a:t>
            </a:r>
            <a:r>
              <a:rPr lang="tr-TR" dirty="0"/>
              <a:t>TSS </a:t>
            </a:r>
            <a:r>
              <a:rPr lang="tr-TR" dirty="0" err="1"/>
              <a:t>table</a:t>
            </a:r>
            <a:endParaRPr lang="en-US"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1" y="1431608"/>
            <a:ext cx="9665316" cy="5164673"/>
          </a:xfrm>
          <a:prstGeom prst="rect">
            <a:avLst/>
          </a:prstGeom>
        </p:spPr>
      </p:pic>
      <p:sp>
        <p:nvSpPr>
          <p:cNvPr id="3" name="Slide Number Placeholder 2"/>
          <p:cNvSpPr>
            <a:spLocks noGrp="1"/>
          </p:cNvSpPr>
          <p:nvPr>
            <p:ph type="sldNum" sz="quarter" idx="12"/>
          </p:nvPr>
        </p:nvSpPr>
        <p:spPr/>
        <p:txBody>
          <a:bodyPr/>
          <a:lstStyle/>
          <a:p>
            <a:fld id="{DF50EBBA-8504-4BCF-B486-C222F50DF38E}" type="slidenum">
              <a:rPr lang="en-US" smtClean="0"/>
              <a:t>23</a:t>
            </a:fld>
            <a:endParaRPr lang="en-US"/>
          </a:p>
        </p:txBody>
      </p:sp>
    </p:spTree>
    <p:extLst>
      <p:ext uri="{BB962C8B-B14F-4D97-AF65-F5344CB8AC3E}">
        <p14:creationId xmlns:p14="http://schemas.microsoft.com/office/powerpoint/2010/main" val="1410270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7306" y="495207"/>
            <a:ext cx="11300012" cy="4805922"/>
          </a:xfrm>
        </p:spPr>
        <p:txBody>
          <a:bodyPr>
            <a:normAutofit/>
          </a:bodyPr>
          <a:lstStyle/>
          <a:p>
            <a:pPr marL="514350" indent="-514350" algn="just">
              <a:buFont typeface="+mj-lt"/>
              <a:buAutoNum type="arabicPeriod" startAt="4"/>
            </a:pPr>
            <a:r>
              <a:rPr lang="en-US" dirty="0"/>
              <a:t>Find the </a:t>
            </a:r>
            <a:r>
              <a:rPr lang="en-US" sz="3200" b="1" dirty="0">
                <a:solidFill>
                  <a:srgbClr val="FF0000"/>
                </a:solidFill>
                <a:highlight>
                  <a:srgbClr val="FFFF00"/>
                </a:highlight>
              </a:rPr>
              <a:t>average of all </a:t>
            </a:r>
            <a:r>
              <a:rPr lang="tr-TR" sz="3200" b="1" dirty="0">
                <a:solidFill>
                  <a:srgbClr val="FF0000"/>
                </a:solidFill>
                <a:highlight>
                  <a:srgbClr val="FFFF00"/>
                </a:highlight>
              </a:rPr>
              <a:t>multiplications</a:t>
            </a:r>
            <a:r>
              <a:rPr lang="en-US" sz="3200" b="1" dirty="0">
                <a:solidFill>
                  <a:srgbClr val="FF0000"/>
                </a:solidFill>
                <a:highlight>
                  <a:srgbClr val="FFFF00"/>
                </a:highlight>
              </a:rPr>
              <a:t>  that gives -&gt;</a:t>
            </a:r>
            <a:r>
              <a:rPr lang="en-US" dirty="0"/>
              <a:t> </a:t>
            </a:r>
            <a:r>
              <a:rPr lang="en-US" sz="3200" b="1" dirty="0">
                <a:solidFill>
                  <a:srgbClr val="FF0000"/>
                </a:solidFill>
                <a:highlight>
                  <a:srgbClr val="FFFF00"/>
                </a:highlight>
              </a:rPr>
              <a:t>Task Set Selector (TSS</a:t>
            </a:r>
            <a:r>
              <a:rPr lang="tr-TR" sz="3200" b="1" dirty="0">
                <a:solidFill>
                  <a:srgbClr val="FF0000"/>
                </a:solidFill>
                <a:highlight>
                  <a:srgbClr val="FFFF00"/>
                </a:highlight>
              </a:rPr>
              <a:t>) </a:t>
            </a:r>
            <a:r>
              <a:rPr lang="tr-TR" sz="3200" b="1" dirty="0" err="1">
                <a:solidFill>
                  <a:srgbClr val="FF0000"/>
                </a:solidFill>
                <a:highlight>
                  <a:srgbClr val="FFFF00"/>
                </a:highlight>
              </a:rPr>
              <a:t>value</a:t>
            </a:r>
            <a:endParaRPr lang="tr-TR" sz="3200" b="1" dirty="0">
              <a:solidFill>
                <a:srgbClr val="FF0000"/>
              </a:solidFill>
              <a:highlight>
                <a:srgbClr val="FFFF00"/>
              </a:highlight>
            </a:endParaRPr>
          </a:p>
          <a:p>
            <a:pPr marL="514350" indent="-514350" algn="just">
              <a:buFont typeface="+mj-lt"/>
              <a:buAutoNum type="arabicPeriod" startAt="4"/>
            </a:pPr>
            <a:r>
              <a:rPr lang="tr-TR" dirty="0"/>
              <a:t>T</a:t>
            </a:r>
            <a:r>
              <a:rPr lang="en-US" dirty="0"/>
              <a:t>hen, once the TSS value is computed, we can decide on the degree of </a:t>
            </a:r>
            <a:r>
              <a:rPr lang="tr-TR" dirty="0"/>
              <a:t>r</a:t>
            </a:r>
            <a:r>
              <a:rPr lang="en-US" dirty="0" err="1"/>
              <a:t>igor</a:t>
            </a:r>
            <a:r>
              <a:rPr lang="en-US" dirty="0"/>
              <a:t> </a:t>
            </a:r>
            <a:r>
              <a:rPr lang="tr-TR" dirty="0" err="1"/>
              <a:t>for</a:t>
            </a:r>
            <a:r>
              <a:rPr lang="tr-TR" dirty="0"/>
              <a:t> </a:t>
            </a:r>
            <a:r>
              <a:rPr lang="tr-TR" dirty="0" err="1"/>
              <a:t>the</a:t>
            </a:r>
            <a:r>
              <a:rPr lang="tr-TR" dirty="0"/>
              <a:t> </a:t>
            </a:r>
            <a:r>
              <a:rPr lang="tr-TR" dirty="0" err="1"/>
              <a:t>project</a:t>
            </a:r>
            <a:r>
              <a:rPr lang="tr-TR" dirty="0"/>
              <a:t> </a:t>
            </a:r>
            <a:r>
              <a:rPr lang="en-US" dirty="0"/>
              <a:t>as follows.</a:t>
            </a:r>
            <a:endParaRPr lang="tr-TR" dirty="0"/>
          </a:p>
          <a:p>
            <a:pPr marL="514350" indent="-514350" algn="just">
              <a:buFont typeface="+mj-lt"/>
              <a:buAutoNum type="arabicPeriod" startAt="4"/>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p:txBody>
      </p:sp>
      <p:graphicFrame>
        <p:nvGraphicFramePr>
          <p:cNvPr id="4" name="Tablo 3"/>
          <p:cNvGraphicFramePr>
            <a:graphicFrameLocks noGrp="1"/>
          </p:cNvGraphicFramePr>
          <p:nvPr>
            <p:extLst>
              <p:ext uri="{D42A27DB-BD31-4B8C-83A1-F6EECF244321}">
                <p14:modId xmlns:p14="http://schemas.microsoft.com/office/powerpoint/2010/main" val="3003632982"/>
              </p:ext>
            </p:extLst>
          </p:nvPr>
        </p:nvGraphicFramePr>
        <p:xfrm>
          <a:off x="157858" y="2535332"/>
          <a:ext cx="11624234" cy="1889760"/>
        </p:xfrm>
        <a:graphic>
          <a:graphicData uri="http://schemas.openxmlformats.org/drawingml/2006/table">
            <a:tbl>
              <a:tblPr firstRow="1" bandRow="1">
                <a:tableStyleId>{2D5ABB26-0587-4C30-8999-92F81FD0307C}</a:tableStyleId>
              </a:tblPr>
              <a:tblGrid>
                <a:gridCol w="3874745">
                  <a:extLst>
                    <a:ext uri="{9D8B030D-6E8A-4147-A177-3AD203B41FA5}">
                      <a16:colId xmlns:a16="http://schemas.microsoft.com/office/drawing/2014/main" val="3865027953"/>
                    </a:ext>
                  </a:extLst>
                </a:gridCol>
                <a:gridCol w="2790430">
                  <a:extLst>
                    <a:ext uri="{9D8B030D-6E8A-4147-A177-3AD203B41FA5}">
                      <a16:colId xmlns:a16="http://schemas.microsoft.com/office/drawing/2014/main" val="447877467"/>
                    </a:ext>
                  </a:extLst>
                </a:gridCol>
                <a:gridCol w="4959059">
                  <a:extLst>
                    <a:ext uri="{9D8B030D-6E8A-4147-A177-3AD203B41FA5}">
                      <a16:colId xmlns:a16="http://schemas.microsoft.com/office/drawing/2014/main" val="212505113"/>
                    </a:ext>
                  </a:extLst>
                </a:gridCol>
              </a:tblGrid>
              <a:tr h="370840">
                <a:tc>
                  <a:txBody>
                    <a:bodyPr/>
                    <a:lstStyle/>
                    <a:p>
                      <a:pPr algn="ctr"/>
                      <a:r>
                        <a:rPr lang="en-US" sz="2400" b="1" u="sng" noProof="0" dirty="0">
                          <a:solidFill>
                            <a:srgbClr val="FF0000"/>
                          </a:solidFill>
                        </a:rPr>
                        <a:t>TSS</a:t>
                      </a:r>
                    </a:p>
                  </a:txBody>
                  <a:tcPr/>
                </a:tc>
                <a:tc>
                  <a:txBody>
                    <a:bodyPr/>
                    <a:lstStyle/>
                    <a:p>
                      <a:r>
                        <a:rPr lang="en-US" sz="2400" b="1" u="sng" noProof="0" dirty="0">
                          <a:solidFill>
                            <a:srgbClr val="FF0000"/>
                          </a:solidFill>
                        </a:rPr>
                        <a:t>Degree</a:t>
                      </a:r>
                      <a:r>
                        <a:rPr lang="en-US" sz="2400" b="1" u="sng" baseline="0" noProof="0" dirty="0">
                          <a:solidFill>
                            <a:srgbClr val="FF0000"/>
                          </a:solidFill>
                        </a:rPr>
                        <a:t> Of Rigor</a:t>
                      </a:r>
                      <a:endParaRPr lang="en-US" sz="2400" b="1" u="sng" noProof="0" dirty="0">
                        <a:solidFill>
                          <a:srgbClr val="FF0000"/>
                        </a:solidFill>
                      </a:endParaRPr>
                    </a:p>
                  </a:txBody>
                  <a:tcPr/>
                </a:tc>
                <a:tc>
                  <a:txBody>
                    <a:bodyPr/>
                    <a:lstStyle/>
                    <a:p>
                      <a:endParaRPr lang="en-US" sz="2400" b="1" noProof="0" dirty="0">
                        <a:solidFill>
                          <a:srgbClr val="FF0000"/>
                        </a:solidFill>
                      </a:endParaRPr>
                    </a:p>
                  </a:txBody>
                  <a:tcPr/>
                </a:tc>
                <a:extLst>
                  <a:ext uri="{0D108BD9-81ED-4DB2-BD59-A6C34878D82A}">
                    <a16:rowId xmlns:a16="http://schemas.microsoft.com/office/drawing/2014/main" val="3912896454"/>
                  </a:ext>
                </a:extLst>
              </a:tr>
              <a:tr h="370840">
                <a:tc>
                  <a:txBody>
                    <a:bodyPr/>
                    <a:lstStyle/>
                    <a:p>
                      <a:pPr algn="ctr"/>
                      <a:r>
                        <a:rPr lang="en-US" sz="2400" b="1" u="none" noProof="0" dirty="0">
                          <a:solidFill>
                            <a:srgbClr val="FF0000"/>
                          </a:solidFill>
                        </a:rPr>
                        <a:t>TSS&lt;1.2</a:t>
                      </a:r>
                    </a:p>
                  </a:txBody>
                  <a:tcPr/>
                </a:tc>
                <a:tc>
                  <a:txBody>
                    <a:bodyPr/>
                    <a:lstStyle/>
                    <a:p>
                      <a:r>
                        <a:rPr lang="en-US" sz="2400" b="1" u="none" noProof="0" dirty="0">
                          <a:solidFill>
                            <a:srgbClr val="FF0000"/>
                          </a:solidFill>
                        </a:rPr>
                        <a:t>Casual</a:t>
                      </a:r>
                    </a:p>
                  </a:txBody>
                  <a:tcPr/>
                </a:tc>
                <a:tc>
                  <a:txBody>
                    <a:bodyPr/>
                    <a:lstStyle/>
                    <a:p>
                      <a:endParaRPr lang="en-US" sz="2400" b="1" noProof="0" dirty="0">
                        <a:solidFill>
                          <a:srgbClr val="FF0000"/>
                        </a:solidFill>
                      </a:endParaRPr>
                    </a:p>
                  </a:txBody>
                  <a:tcPr/>
                </a:tc>
                <a:extLst>
                  <a:ext uri="{0D108BD9-81ED-4DB2-BD59-A6C34878D82A}">
                    <a16:rowId xmlns:a16="http://schemas.microsoft.com/office/drawing/2014/main" val="2381064610"/>
                  </a:ext>
                </a:extLst>
              </a:tr>
              <a:tr h="370840">
                <a:tc>
                  <a:txBody>
                    <a:bodyPr/>
                    <a:lstStyle/>
                    <a:p>
                      <a:pPr algn="ctr"/>
                      <a:r>
                        <a:rPr lang="en-US" sz="2400" b="1" u="none" noProof="0" dirty="0">
                          <a:solidFill>
                            <a:srgbClr val="FF0000"/>
                          </a:solidFill>
                        </a:rPr>
                        <a:t>1.0&lt;TSS&lt;3.0</a:t>
                      </a:r>
                    </a:p>
                  </a:txBody>
                  <a:tcPr/>
                </a:tc>
                <a:tc>
                  <a:txBody>
                    <a:bodyPr/>
                    <a:lstStyle/>
                    <a:p>
                      <a:r>
                        <a:rPr lang="en-US" sz="2400" b="1" u="none" noProof="0" dirty="0">
                          <a:solidFill>
                            <a:srgbClr val="FF0000"/>
                          </a:solidFill>
                        </a:rPr>
                        <a:t>Structured</a:t>
                      </a:r>
                    </a:p>
                  </a:txBody>
                  <a:tcPr/>
                </a:tc>
                <a:tc>
                  <a:txBody>
                    <a:bodyPr/>
                    <a:lstStyle/>
                    <a:p>
                      <a:pPr marL="0" indent="0"/>
                      <a:r>
                        <a:rPr lang="en-US" sz="2400" b="1" noProof="0" dirty="0">
                          <a:solidFill>
                            <a:srgbClr val="FF0000"/>
                          </a:solidFill>
                        </a:rPr>
                        <a:t>Note:</a:t>
                      </a:r>
                      <a:r>
                        <a:rPr lang="en-US" sz="2400" b="1" baseline="0" noProof="0" dirty="0">
                          <a:solidFill>
                            <a:srgbClr val="FF0000"/>
                          </a:solidFill>
                        </a:rPr>
                        <a:t> (there are some overlapping's!)</a:t>
                      </a:r>
                      <a:endParaRPr lang="en-US" sz="2400" b="1" noProof="0" dirty="0">
                        <a:solidFill>
                          <a:srgbClr val="FF0000"/>
                        </a:solidFill>
                      </a:endParaRPr>
                    </a:p>
                  </a:txBody>
                  <a:tcPr/>
                </a:tc>
                <a:extLst>
                  <a:ext uri="{0D108BD9-81ED-4DB2-BD59-A6C34878D82A}">
                    <a16:rowId xmlns:a16="http://schemas.microsoft.com/office/drawing/2014/main" val="2003531408"/>
                  </a:ext>
                </a:extLst>
              </a:tr>
              <a:tr h="370840">
                <a:tc>
                  <a:txBody>
                    <a:bodyPr/>
                    <a:lstStyle/>
                    <a:p>
                      <a:pPr algn="ctr"/>
                      <a:r>
                        <a:rPr lang="en-US" sz="2400" b="1" u="none" noProof="0" dirty="0">
                          <a:solidFill>
                            <a:srgbClr val="FF0000"/>
                          </a:solidFill>
                        </a:rPr>
                        <a:t>TSS&gt;2.4</a:t>
                      </a:r>
                    </a:p>
                  </a:txBody>
                  <a:tcPr/>
                </a:tc>
                <a:tc>
                  <a:txBody>
                    <a:bodyPr/>
                    <a:lstStyle/>
                    <a:p>
                      <a:r>
                        <a:rPr lang="en-US" sz="2400" b="1" u="none" noProof="0" dirty="0">
                          <a:solidFill>
                            <a:srgbClr val="FF0000"/>
                          </a:solidFill>
                        </a:rPr>
                        <a:t>Strict</a:t>
                      </a:r>
                    </a:p>
                  </a:txBody>
                  <a:tcPr/>
                </a:tc>
                <a:tc>
                  <a:txBody>
                    <a:bodyPr/>
                    <a:lstStyle/>
                    <a:p>
                      <a:endParaRPr lang="en-US" sz="2800" b="1" noProof="0" dirty="0">
                        <a:solidFill>
                          <a:srgbClr val="FF0000"/>
                        </a:solidFill>
                      </a:endParaRPr>
                    </a:p>
                  </a:txBody>
                  <a:tcPr/>
                </a:tc>
                <a:extLst>
                  <a:ext uri="{0D108BD9-81ED-4DB2-BD59-A6C34878D82A}">
                    <a16:rowId xmlns:a16="http://schemas.microsoft.com/office/drawing/2014/main" val="4208403292"/>
                  </a:ext>
                </a:extLst>
              </a:tr>
            </a:tbl>
          </a:graphicData>
        </a:graphic>
      </p:graphicFrame>
      <p:sp>
        <p:nvSpPr>
          <p:cNvPr id="2" name="Slide Number Placeholder 1"/>
          <p:cNvSpPr>
            <a:spLocks noGrp="1"/>
          </p:cNvSpPr>
          <p:nvPr>
            <p:ph type="sldNum" sz="quarter" idx="12"/>
          </p:nvPr>
        </p:nvSpPr>
        <p:spPr/>
        <p:txBody>
          <a:bodyPr/>
          <a:lstStyle/>
          <a:p>
            <a:fld id="{DF50EBBA-8504-4BCF-B486-C222F50DF38E}" type="slidenum">
              <a:rPr lang="en-US" smtClean="0"/>
              <a:t>24</a:t>
            </a:fld>
            <a:endParaRPr lang="en-US"/>
          </a:p>
        </p:txBody>
      </p:sp>
    </p:spTree>
    <p:extLst>
      <p:ext uri="{BB962C8B-B14F-4D97-AF65-F5344CB8AC3E}">
        <p14:creationId xmlns:p14="http://schemas.microsoft.com/office/powerpoint/2010/main" val="2515104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sis.pace.edu/~marchese/cs615sp/L10New/lect10New1_files/image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8613" y="2898523"/>
            <a:ext cx="6569580" cy="3959477"/>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a:off x="1" y="165534"/>
            <a:ext cx="11912082" cy="2862322"/>
          </a:xfrm>
          <a:prstGeom prst="rect">
            <a:avLst/>
          </a:prstGeom>
        </p:spPr>
        <p:txBody>
          <a:bodyPr wrap="square">
            <a:spAutoFit/>
          </a:bodyPr>
          <a:lstStyle/>
          <a:p>
            <a:pPr algn="just"/>
            <a:r>
              <a:rPr lang="tr-TR" sz="2000" dirty="0"/>
              <a:t>EXAMPLE: </a:t>
            </a:r>
          </a:p>
          <a:p>
            <a:pPr marL="342900" indent="-342900" algn="just">
              <a:buFont typeface="Arial" panose="020B0604020202020204" pitchFamily="34" charset="0"/>
              <a:buChar char="•"/>
            </a:pPr>
            <a:r>
              <a:rPr lang="en-US" sz="2000" dirty="0"/>
              <a:t>Table illustrates how TSS might be computed for a project. </a:t>
            </a:r>
            <a:r>
              <a:rPr lang="tr-TR" sz="2000" dirty="0"/>
              <a:t> </a:t>
            </a:r>
          </a:p>
          <a:p>
            <a:pPr marL="342900" indent="-342900" algn="just">
              <a:buFont typeface="Arial" panose="020B0604020202020204" pitchFamily="34" charset="0"/>
              <a:buChar char="•"/>
            </a:pPr>
            <a:r>
              <a:rPr lang="en-US" sz="2000" dirty="0">
                <a:highlight>
                  <a:srgbClr val="FFFF00"/>
                </a:highlight>
              </a:rPr>
              <a:t>Project manager selects</a:t>
            </a:r>
            <a:r>
              <a:rPr lang="en-US" sz="2000" dirty="0"/>
              <a:t> the grades shown in the </a:t>
            </a:r>
            <a:r>
              <a:rPr lang="en-US" sz="2000" dirty="0">
                <a:highlight>
                  <a:srgbClr val="FFFF00"/>
                </a:highlight>
              </a:rPr>
              <a:t>Grade column</a:t>
            </a:r>
            <a:r>
              <a:rPr lang="en-US" sz="2000" dirty="0"/>
              <a:t>.</a:t>
            </a:r>
            <a:endParaRPr lang="tr-TR" sz="2000" dirty="0"/>
          </a:p>
          <a:p>
            <a:pPr marL="342900" indent="-342900" algn="just">
              <a:buFont typeface="Arial" panose="020B0604020202020204" pitchFamily="34" charset="0"/>
              <a:buChar char="•"/>
            </a:pPr>
            <a:r>
              <a:rPr lang="en-US" sz="2000" dirty="0"/>
              <a:t>Project type is </a:t>
            </a:r>
            <a:r>
              <a:rPr lang="en-US" sz="2000" b="1" dirty="0">
                <a:highlight>
                  <a:srgbClr val="FFFF00"/>
                </a:highlight>
              </a:rPr>
              <a:t>new application development</a:t>
            </a:r>
            <a:r>
              <a:rPr lang="en-US" sz="2000" dirty="0"/>
              <a:t>.</a:t>
            </a:r>
            <a:endParaRPr lang="tr-TR" sz="2000" dirty="0"/>
          </a:p>
          <a:p>
            <a:pPr marL="342900" indent="-342900" algn="just">
              <a:buFont typeface="Arial" panose="020B0604020202020204" pitchFamily="34" charset="0"/>
              <a:buChar char="•"/>
            </a:pPr>
            <a:r>
              <a:rPr lang="en-US" sz="2000" dirty="0"/>
              <a:t>Therefore, entry point multipliers are</a:t>
            </a:r>
            <a:r>
              <a:rPr lang="tr-TR" sz="2000" dirty="0"/>
              <a:t> </a:t>
            </a:r>
            <a:r>
              <a:rPr lang="en-US" sz="2000" dirty="0"/>
              <a:t>selected from </a:t>
            </a:r>
            <a:r>
              <a:rPr lang="en-US" sz="2000" dirty="0">
                <a:highlight>
                  <a:srgbClr val="FFFF00"/>
                </a:highlight>
              </a:rPr>
              <a:t>the </a:t>
            </a:r>
            <a:r>
              <a:rPr lang="en-US" sz="2000" dirty="0" err="1">
                <a:highlight>
                  <a:srgbClr val="FFFF00"/>
                </a:highlight>
              </a:rPr>
              <a:t>NDev</a:t>
            </a:r>
            <a:r>
              <a:rPr lang="en-US" sz="2000" dirty="0">
                <a:highlight>
                  <a:srgbClr val="FFFF00"/>
                </a:highlight>
              </a:rPr>
              <a:t> column</a:t>
            </a:r>
            <a:r>
              <a:rPr lang="en-US" sz="2000" dirty="0"/>
              <a:t>.</a:t>
            </a:r>
            <a:endParaRPr lang="tr-TR" sz="2000" dirty="0"/>
          </a:p>
          <a:p>
            <a:pPr marL="342900" indent="-342900" algn="just">
              <a:buFont typeface="Arial" panose="020B0604020202020204" pitchFamily="34" charset="0"/>
              <a:buChar char="•"/>
            </a:pPr>
            <a:r>
              <a:rPr lang="tr-TR" sz="2000" dirty="0"/>
              <a:t>T</a:t>
            </a:r>
            <a:r>
              <a:rPr lang="en-US" sz="2000" dirty="0"/>
              <a:t>he entry in the </a:t>
            </a:r>
            <a:r>
              <a:rPr lang="en-US" sz="2000" b="1" dirty="0">
                <a:highlight>
                  <a:srgbClr val="FFFF00"/>
                </a:highlight>
              </a:rPr>
              <a:t>Product column </a:t>
            </a:r>
            <a:r>
              <a:rPr lang="en-US" sz="2000" dirty="0"/>
              <a:t>is computed using </a:t>
            </a:r>
            <a:r>
              <a:rPr lang="tr-TR" sz="2000" dirty="0">
                <a:sym typeface="Wingdings" panose="05000000000000000000" pitchFamily="2" charset="2"/>
              </a:rPr>
              <a:t> </a:t>
            </a:r>
            <a:r>
              <a:rPr lang="en-US" sz="2000" b="1" dirty="0">
                <a:highlight>
                  <a:srgbClr val="FFFF00"/>
                </a:highlight>
              </a:rPr>
              <a:t>Grade x Weight x </a:t>
            </a:r>
            <a:r>
              <a:rPr lang="en-US" sz="2000" b="1" dirty="0" err="1">
                <a:highlight>
                  <a:srgbClr val="FFFF00"/>
                </a:highlight>
              </a:rPr>
              <a:t>NewDev</a:t>
            </a:r>
            <a:r>
              <a:rPr lang="en-US" sz="2000" b="1" dirty="0">
                <a:highlight>
                  <a:srgbClr val="FFFF00"/>
                </a:highlight>
              </a:rPr>
              <a:t> </a:t>
            </a:r>
            <a:r>
              <a:rPr lang="tr-TR" sz="2000" b="1" dirty="0">
                <a:highlight>
                  <a:srgbClr val="FFFF00"/>
                </a:highlight>
              </a:rPr>
              <a:t>E</a:t>
            </a:r>
            <a:r>
              <a:rPr lang="en-US" sz="2000" b="1" dirty="0" err="1">
                <a:highlight>
                  <a:srgbClr val="FFFF00"/>
                </a:highlight>
              </a:rPr>
              <a:t>ntry</a:t>
            </a:r>
            <a:r>
              <a:rPr lang="en-US" sz="2000" b="1" dirty="0">
                <a:highlight>
                  <a:srgbClr val="FFFF00"/>
                </a:highlight>
              </a:rPr>
              <a:t> </a:t>
            </a:r>
            <a:r>
              <a:rPr lang="tr-TR" sz="2000" b="1" dirty="0">
                <a:highlight>
                  <a:srgbClr val="FFFF00"/>
                </a:highlight>
              </a:rPr>
              <a:t>P</a:t>
            </a:r>
            <a:r>
              <a:rPr lang="en-US" sz="2000" b="1" dirty="0" err="1">
                <a:highlight>
                  <a:srgbClr val="FFFF00"/>
                </a:highlight>
              </a:rPr>
              <a:t>oint</a:t>
            </a:r>
            <a:r>
              <a:rPr lang="en-US" sz="2000" b="1" dirty="0">
                <a:highlight>
                  <a:srgbClr val="FFFF00"/>
                </a:highlight>
              </a:rPr>
              <a:t> </a:t>
            </a:r>
            <a:r>
              <a:rPr lang="tr-TR" sz="2000" b="1" dirty="0">
                <a:highlight>
                  <a:srgbClr val="FFFF00"/>
                </a:highlight>
              </a:rPr>
              <a:t>M</a:t>
            </a:r>
            <a:r>
              <a:rPr lang="en-US" sz="2000" b="1" dirty="0" err="1">
                <a:highlight>
                  <a:srgbClr val="FFFF00"/>
                </a:highlight>
              </a:rPr>
              <a:t>ultiplier</a:t>
            </a:r>
            <a:endParaRPr lang="tr-TR" sz="2000" b="1" dirty="0">
              <a:highlight>
                <a:srgbClr val="FFFF00"/>
              </a:highlight>
            </a:endParaRPr>
          </a:p>
          <a:p>
            <a:pPr marL="342900" indent="-342900" algn="just">
              <a:buFont typeface="Arial" panose="020B0604020202020204" pitchFamily="34" charset="0"/>
              <a:buChar char="•"/>
            </a:pPr>
            <a:r>
              <a:rPr lang="en-US" sz="2000" dirty="0"/>
              <a:t>Value of TSS (computed as the average of all entries in the product column) </a:t>
            </a:r>
            <a:r>
              <a:rPr lang="en-US" sz="2000" b="1" dirty="0">
                <a:highlight>
                  <a:srgbClr val="FFFF00"/>
                </a:highlight>
              </a:rPr>
              <a:t>is 2.8.</a:t>
            </a:r>
            <a:endParaRPr lang="tr-TR" sz="2000" b="1" dirty="0">
              <a:highlight>
                <a:srgbClr val="FFFF00"/>
              </a:highlight>
            </a:endParaRPr>
          </a:p>
          <a:p>
            <a:pPr marL="342900" indent="-342900" algn="just">
              <a:buFont typeface="Arial" panose="020B0604020202020204" pitchFamily="34" charset="0"/>
              <a:buChar char="•"/>
            </a:pPr>
            <a:r>
              <a:rPr lang="en-US" sz="2000" dirty="0"/>
              <a:t>The </a:t>
            </a:r>
            <a:r>
              <a:rPr lang="en-US" sz="2000" b="1" dirty="0">
                <a:solidFill>
                  <a:srgbClr val="FF0000"/>
                </a:solidFill>
                <a:highlight>
                  <a:srgbClr val="FFFF00"/>
                </a:highlight>
              </a:rPr>
              <a:t>manager</a:t>
            </a:r>
            <a:r>
              <a:rPr lang="en-US" sz="2000" b="1" dirty="0">
                <a:solidFill>
                  <a:srgbClr val="FF0000"/>
                </a:solidFill>
              </a:rPr>
              <a:t> </a:t>
            </a:r>
            <a:r>
              <a:rPr lang="en-US" sz="2000" b="1" dirty="0">
                <a:solidFill>
                  <a:srgbClr val="FF0000"/>
                </a:solidFill>
                <a:highlight>
                  <a:srgbClr val="FFFF00"/>
                </a:highlight>
              </a:rPr>
              <a:t>has the option of using either the structured or the strict task se</a:t>
            </a:r>
            <a:r>
              <a:rPr lang="en-US" sz="2000" b="1" dirty="0">
                <a:solidFill>
                  <a:srgbClr val="FF0000"/>
                </a:solidFill>
              </a:rPr>
              <a:t>t</a:t>
            </a:r>
            <a:endParaRPr lang="tr-TR" sz="2000" b="1" dirty="0">
              <a:solidFill>
                <a:srgbClr val="FF0000"/>
              </a:solidFill>
            </a:endParaRPr>
          </a:p>
          <a:p>
            <a:pPr marL="342900" indent="-342900" algn="just">
              <a:buFont typeface="Arial" panose="020B0604020202020204" pitchFamily="34" charset="0"/>
              <a:buChar char="•"/>
            </a:pPr>
            <a:r>
              <a:rPr lang="en-US" sz="2000" dirty="0"/>
              <a:t>An example is given in Table 7.2 on p.164</a:t>
            </a:r>
            <a:r>
              <a:rPr lang="tr-TR" sz="2000" dirty="0"/>
              <a:t>.</a:t>
            </a:r>
            <a:endParaRPr lang="en-US" sz="2000" dirty="0"/>
          </a:p>
        </p:txBody>
      </p:sp>
      <p:sp>
        <p:nvSpPr>
          <p:cNvPr id="2" name="Slide Number Placeholder 1"/>
          <p:cNvSpPr>
            <a:spLocks noGrp="1"/>
          </p:cNvSpPr>
          <p:nvPr>
            <p:ph type="sldNum" sz="quarter" idx="12"/>
          </p:nvPr>
        </p:nvSpPr>
        <p:spPr/>
        <p:txBody>
          <a:bodyPr/>
          <a:lstStyle/>
          <a:p>
            <a:fld id="{DF50EBBA-8504-4BCF-B486-C222F50DF38E}" type="slidenum">
              <a:rPr lang="en-US" smtClean="0"/>
              <a:t>25</a:t>
            </a:fld>
            <a:endParaRPr lang="en-US"/>
          </a:p>
        </p:txBody>
      </p:sp>
    </p:spTree>
    <p:extLst>
      <p:ext uri="{BB962C8B-B14F-4D97-AF65-F5344CB8AC3E}">
        <p14:creationId xmlns:p14="http://schemas.microsoft.com/office/powerpoint/2010/main" val="4157343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u="sng" dirty="0"/>
              <a:t>Selecting SE Tasks</a:t>
            </a:r>
          </a:p>
        </p:txBody>
      </p:sp>
      <p:sp>
        <p:nvSpPr>
          <p:cNvPr id="3" name="İçerik Yer Tutucusu 2"/>
          <p:cNvSpPr>
            <a:spLocks noGrp="1"/>
          </p:cNvSpPr>
          <p:nvPr>
            <p:ph idx="1"/>
          </p:nvPr>
        </p:nvSpPr>
        <p:spPr>
          <a:xfrm>
            <a:off x="617071" y="1604496"/>
            <a:ext cx="10515600" cy="4351338"/>
          </a:xfrm>
        </p:spPr>
        <p:txBody>
          <a:bodyPr>
            <a:normAutofit fontScale="77500" lnSpcReduction="20000"/>
          </a:bodyPr>
          <a:lstStyle/>
          <a:p>
            <a:pPr marL="0" indent="0" algn="just">
              <a:buNone/>
            </a:pPr>
            <a:r>
              <a:rPr lang="en-US" b="1" u="sng" dirty="0"/>
              <a:t>Ex</a:t>
            </a:r>
            <a:r>
              <a:rPr lang="en-US" b="1" dirty="0"/>
              <a:t>:</a:t>
            </a:r>
            <a:r>
              <a:rPr lang="en-US" dirty="0"/>
              <a:t> Consider </a:t>
            </a:r>
            <a:r>
              <a:rPr lang="en-US" b="1" dirty="0">
                <a:highlight>
                  <a:srgbClr val="FFFF00"/>
                </a:highlight>
              </a:rPr>
              <a:t>‘Concept development projects’</a:t>
            </a:r>
            <a:r>
              <a:rPr lang="tr-TR" b="1" dirty="0">
                <a:highlight>
                  <a:srgbClr val="FFFF00"/>
                </a:highlight>
              </a:rPr>
              <a:t>. </a:t>
            </a:r>
            <a:r>
              <a:rPr lang="en-US" dirty="0"/>
              <a:t>Those projects are divided into the following tasks:</a:t>
            </a:r>
          </a:p>
          <a:p>
            <a:pPr marL="0" indent="0">
              <a:buNone/>
            </a:pPr>
            <a:r>
              <a:rPr lang="en-US" b="1" dirty="0"/>
              <a:t>Concept scoping </a:t>
            </a:r>
            <a:r>
              <a:rPr lang="en-US" dirty="0"/>
              <a:t>determines the overall scope of the project.</a:t>
            </a:r>
          </a:p>
          <a:p>
            <a:pPr marL="0" indent="0">
              <a:buNone/>
            </a:pPr>
            <a:r>
              <a:rPr lang="en-US" b="1" dirty="0"/>
              <a:t>Preliminary concept planning </a:t>
            </a:r>
            <a:r>
              <a:rPr lang="en-US" dirty="0"/>
              <a:t>establishes the organization’s ability to undertake the work implied by the project scope.</a:t>
            </a:r>
          </a:p>
          <a:p>
            <a:pPr marL="0" indent="0">
              <a:buNone/>
            </a:pPr>
            <a:r>
              <a:rPr lang="en-US" b="1" dirty="0"/>
              <a:t>Technology risk assessment </a:t>
            </a:r>
            <a:r>
              <a:rPr lang="en-US" dirty="0"/>
              <a:t>evaluates the risk associated with the technology to be implemented as part of project scope.</a:t>
            </a:r>
          </a:p>
          <a:p>
            <a:pPr marL="0" indent="0">
              <a:buNone/>
            </a:pPr>
            <a:r>
              <a:rPr lang="en-US" b="1" dirty="0"/>
              <a:t>Proof of concept </a:t>
            </a:r>
            <a:r>
              <a:rPr lang="en-US" dirty="0"/>
              <a:t>demonstrates the viability of a new technology in the software context.</a:t>
            </a:r>
          </a:p>
          <a:p>
            <a:pPr marL="0" indent="0">
              <a:buNone/>
            </a:pPr>
            <a:r>
              <a:rPr lang="en-US" b="1" dirty="0"/>
              <a:t>Concept implementation </a:t>
            </a:r>
            <a:r>
              <a:rPr lang="en-US" dirty="0"/>
              <a:t>implements the concept representation in a manner that can be reviewed by a customer and is used for “marketing” purposes when a concept must be sold to other customers or management.</a:t>
            </a:r>
          </a:p>
          <a:p>
            <a:pPr marL="0" indent="0">
              <a:buNone/>
            </a:pPr>
            <a:r>
              <a:rPr lang="en-US" b="1" dirty="0"/>
              <a:t>Customer reaction to the concept </a:t>
            </a:r>
            <a:r>
              <a:rPr lang="en-US" dirty="0"/>
              <a:t>solicits feedback on a new technology concept and targets specific customer applications</a:t>
            </a:r>
          </a:p>
        </p:txBody>
      </p:sp>
      <p:sp>
        <p:nvSpPr>
          <p:cNvPr id="4" name="Slide Number Placeholder 3"/>
          <p:cNvSpPr>
            <a:spLocks noGrp="1"/>
          </p:cNvSpPr>
          <p:nvPr>
            <p:ph type="sldNum" sz="quarter" idx="12"/>
          </p:nvPr>
        </p:nvSpPr>
        <p:spPr/>
        <p:txBody>
          <a:bodyPr/>
          <a:lstStyle/>
          <a:p>
            <a:fld id="{DF50EBBA-8504-4BCF-B486-C222F50DF38E}" type="slidenum">
              <a:rPr lang="en-US" smtClean="0"/>
              <a:t>26</a:t>
            </a:fld>
            <a:endParaRPr lang="en-US"/>
          </a:p>
        </p:txBody>
      </p:sp>
    </p:spTree>
    <p:extLst>
      <p:ext uri="{BB962C8B-B14F-4D97-AF65-F5344CB8AC3E}">
        <p14:creationId xmlns:p14="http://schemas.microsoft.com/office/powerpoint/2010/main" val="359692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9965" y="1205953"/>
            <a:ext cx="11353800" cy="1333919"/>
          </a:xfrm>
        </p:spPr>
        <p:txBody>
          <a:bodyPr>
            <a:normAutofit/>
          </a:bodyPr>
          <a:lstStyle/>
          <a:p>
            <a:r>
              <a:rPr lang="en-US" sz="2400" dirty="0"/>
              <a:t>Assume we are using a linear, sequential model: </a:t>
            </a:r>
            <a:r>
              <a:rPr lang="en-US" sz="2400" b="1" dirty="0">
                <a:solidFill>
                  <a:schemeClr val="accent2"/>
                </a:solidFill>
              </a:rPr>
              <a:t>‘Concept development projects’</a:t>
            </a:r>
            <a:endParaRPr lang="en-US" sz="2400" dirty="0">
              <a:solidFill>
                <a:schemeClr val="accent2"/>
              </a:solidFill>
            </a:endParaRPr>
          </a:p>
        </p:txBody>
      </p:sp>
      <p:sp>
        <p:nvSpPr>
          <p:cNvPr id="4" name="Unvan 1"/>
          <p:cNvSpPr txBox="1">
            <a:spLocks/>
          </p:cNvSpPr>
          <p:nvPr/>
        </p:nvSpPr>
        <p:spPr>
          <a:xfrm>
            <a:off x="539377" y="25157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u="sng" dirty="0"/>
              <a:t>Selecting SE Tasks</a:t>
            </a:r>
          </a:p>
        </p:txBody>
      </p:sp>
      <p:sp>
        <p:nvSpPr>
          <p:cNvPr id="3" name="Slide Number Placeholder 2"/>
          <p:cNvSpPr>
            <a:spLocks noGrp="1"/>
          </p:cNvSpPr>
          <p:nvPr>
            <p:ph type="sldNum" sz="quarter" idx="12"/>
          </p:nvPr>
        </p:nvSpPr>
        <p:spPr/>
        <p:txBody>
          <a:bodyPr/>
          <a:lstStyle/>
          <a:p>
            <a:fld id="{DF50EBBA-8504-4BCF-B486-C222F50DF38E}" type="slidenum">
              <a:rPr lang="en-US" smtClean="0"/>
              <a:t>27</a:t>
            </a:fld>
            <a:endParaRPr lang="en-US"/>
          </a:p>
        </p:txBody>
      </p:sp>
      <p:pic>
        <p:nvPicPr>
          <p:cNvPr id="7" name="Picture 6"/>
          <p:cNvPicPr>
            <a:picLocks noChangeAspect="1"/>
          </p:cNvPicPr>
          <p:nvPr/>
        </p:nvPicPr>
        <p:blipFill>
          <a:blip r:embed="rId2"/>
          <a:stretch>
            <a:fillRect/>
          </a:stretch>
        </p:blipFill>
        <p:spPr>
          <a:xfrm>
            <a:off x="728605" y="2266123"/>
            <a:ext cx="10326371" cy="4591877"/>
          </a:xfrm>
          <a:prstGeom prst="rect">
            <a:avLst/>
          </a:prstGeom>
        </p:spPr>
      </p:pic>
    </p:spTree>
    <p:extLst>
      <p:ext uri="{BB962C8B-B14F-4D97-AF65-F5344CB8AC3E}">
        <p14:creationId xmlns:p14="http://schemas.microsoft.com/office/powerpoint/2010/main" val="3328646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94341" y="239619"/>
            <a:ext cx="10515600" cy="704663"/>
          </a:xfrm>
        </p:spPr>
        <p:txBody>
          <a:bodyPr/>
          <a:lstStyle/>
          <a:p>
            <a:r>
              <a:rPr lang="en-US" b="1" u="sng" dirty="0"/>
              <a:t>Refinement </a:t>
            </a:r>
            <a:r>
              <a:rPr lang="tr-TR" b="1" u="sng" dirty="0"/>
              <a:t>o</a:t>
            </a:r>
            <a:r>
              <a:rPr lang="en-US" b="1" u="sng" dirty="0"/>
              <a:t>f Major Tasks</a:t>
            </a:r>
            <a:endParaRPr lang="en-US" b="1" dirty="0"/>
          </a:p>
        </p:txBody>
      </p:sp>
      <p:sp>
        <p:nvSpPr>
          <p:cNvPr id="3" name="İçerik Yer Tutucusu 2"/>
          <p:cNvSpPr>
            <a:spLocks noGrp="1"/>
          </p:cNvSpPr>
          <p:nvPr>
            <p:ph idx="1"/>
          </p:nvPr>
        </p:nvSpPr>
        <p:spPr>
          <a:xfrm>
            <a:off x="155388" y="1123575"/>
            <a:ext cx="11863294" cy="5498353"/>
          </a:xfrm>
        </p:spPr>
        <p:txBody>
          <a:bodyPr>
            <a:normAutofit/>
          </a:bodyPr>
          <a:lstStyle/>
          <a:p>
            <a:pPr algn="just"/>
            <a:r>
              <a:rPr lang="en-US" dirty="0"/>
              <a:t>From the </a:t>
            </a:r>
            <a:r>
              <a:rPr lang="tr-TR" b="1" i="1" dirty="0">
                <a:highlight>
                  <a:srgbClr val="FFFF00"/>
                </a:highlight>
              </a:rPr>
              <a:t>M</a:t>
            </a:r>
            <a:r>
              <a:rPr lang="en-US" b="1" i="1" dirty="0" err="1">
                <a:highlight>
                  <a:srgbClr val="FFFF00"/>
                </a:highlight>
              </a:rPr>
              <a:t>acroscopic</a:t>
            </a:r>
            <a:r>
              <a:rPr lang="en-US" b="1" i="1" dirty="0">
                <a:highlight>
                  <a:srgbClr val="FFFF00"/>
                </a:highlight>
              </a:rPr>
              <a:t> Schedule</a:t>
            </a:r>
            <a:r>
              <a:rPr lang="en-US" dirty="0"/>
              <a:t>, we must create a </a:t>
            </a:r>
            <a:r>
              <a:rPr lang="tr-TR" sz="2900" b="1" i="1" dirty="0">
                <a:highlight>
                  <a:srgbClr val="FFFF00"/>
                </a:highlight>
              </a:rPr>
              <a:t>D</a:t>
            </a:r>
            <a:r>
              <a:rPr lang="en-US" sz="2900" b="1" i="1" dirty="0" err="1">
                <a:highlight>
                  <a:srgbClr val="FFFF00"/>
                </a:highlight>
              </a:rPr>
              <a:t>etailed</a:t>
            </a:r>
            <a:r>
              <a:rPr lang="en-US" sz="2900" b="1" i="1" dirty="0">
                <a:highlight>
                  <a:srgbClr val="FFFF00"/>
                </a:highlight>
              </a:rPr>
              <a:t> Project Schedule</a:t>
            </a:r>
            <a:r>
              <a:rPr lang="en-US" dirty="0"/>
              <a:t>. </a:t>
            </a:r>
            <a:endParaRPr lang="tr-TR" dirty="0"/>
          </a:p>
          <a:p>
            <a:pPr algn="just"/>
            <a:r>
              <a:rPr lang="en-US" dirty="0"/>
              <a:t>This can be done by the </a:t>
            </a:r>
            <a:r>
              <a:rPr lang="en-US" sz="2900" b="1" i="1" dirty="0">
                <a:highlight>
                  <a:srgbClr val="FFFF00"/>
                </a:highlight>
              </a:rPr>
              <a:t>refinement of major tasks</a:t>
            </a:r>
            <a:r>
              <a:rPr lang="en-US" dirty="0"/>
              <a:t>.</a:t>
            </a:r>
            <a:endParaRPr lang="tr-TR" dirty="0"/>
          </a:p>
          <a:p>
            <a:pPr algn="just"/>
            <a:r>
              <a:rPr lang="en-US" dirty="0"/>
              <a:t>We take </a:t>
            </a:r>
            <a:r>
              <a:rPr lang="en-US" sz="2900" b="1" i="1" dirty="0">
                <a:highlight>
                  <a:srgbClr val="FFFF00"/>
                </a:highlight>
              </a:rPr>
              <a:t>each task one by one</a:t>
            </a:r>
            <a:r>
              <a:rPr lang="en-US" dirty="0"/>
              <a:t>, and we </a:t>
            </a:r>
            <a:r>
              <a:rPr lang="en-US" sz="2900" b="1" i="1" dirty="0">
                <a:highlight>
                  <a:srgbClr val="FFFF00"/>
                </a:highlight>
              </a:rPr>
              <a:t>decompose</a:t>
            </a:r>
            <a:r>
              <a:rPr lang="en-US" dirty="0"/>
              <a:t> tasks into </a:t>
            </a:r>
            <a:r>
              <a:rPr lang="en-US" sz="2900" b="1" i="1" dirty="0">
                <a:highlight>
                  <a:srgbClr val="FFFF00"/>
                </a:highlight>
              </a:rPr>
              <a:t>‘Subtasks’.</a:t>
            </a:r>
          </a:p>
          <a:p>
            <a:pPr marL="0" indent="0" algn="just">
              <a:buNone/>
            </a:pPr>
            <a:r>
              <a:rPr lang="en-US" b="1" dirty="0"/>
              <a:t>For Example: </a:t>
            </a:r>
            <a:r>
              <a:rPr lang="en-US" dirty="0"/>
              <a:t>consider </a:t>
            </a:r>
            <a:r>
              <a:rPr lang="en-US" b="1" dirty="0">
                <a:solidFill>
                  <a:schemeClr val="accent2"/>
                </a:solidFill>
                <a:effectLst>
                  <a:outerShdw blurRad="38100" dist="38100" dir="2700000" algn="tl">
                    <a:srgbClr val="000000">
                      <a:alpha val="43137"/>
                    </a:srgbClr>
                  </a:outerShdw>
                </a:effectLst>
              </a:rPr>
              <a:t>the ‘Concept Scoping’ task</a:t>
            </a:r>
            <a:r>
              <a:rPr lang="en-US" dirty="0"/>
              <a:t>:</a:t>
            </a:r>
          </a:p>
          <a:p>
            <a:pPr marL="1371600" lvl="3" indent="0" algn="just">
              <a:buNone/>
            </a:pPr>
            <a:endParaRPr lang="en-US" b="1" dirty="0"/>
          </a:p>
        </p:txBody>
      </p:sp>
      <p:sp>
        <p:nvSpPr>
          <p:cNvPr id="4" name="Slide Number Placeholder 3"/>
          <p:cNvSpPr>
            <a:spLocks noGrp="1"/>
          </p:cNvSpPr>
          <p:nvPr>
            <p:ph type="sldNum" sz="quarter" idx="12"/>
          </p:nvPr>
        </p:nvSpPr>
        <p:spPr/>
        <p:txBody>
          <a:bodyPr/>
          <a:lstStyle/>
          <a:p>
            <a:fld id="{DF50EBBA-8504-4BCF-B486-C222F50DF38E}" type="slidenum">
              <a:rPr lang="en-US" smtClean="0"/>
              <a:t>28</a:t>
            </a:fld>
            <a:endParaRPr lang="en-US"/>
          </a:p>
        </p:txBody>
      </p:sp>
    </p:spTree>
    <p:extLst>
      <p:ext uri="{BB962C8B-B14F-4D97-AF65-F5344CB8AC3E}">
        <p14:creationId xmlns:p14="http://schemas.microsoft.com/office/powerpoint/2010/main" val="4287098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F50EBBA-8504-4BCF-B486-C222F50DF38E}" type="slidenum">
              <a:rPr lang="en-US" smtClean="0"/>
              <a:t>29</a:t>
            </a:fld>
            <a:endParaRPr lang="en-US"/>
          </a:p>
        </p:txBody>
      </p:sp>
      <p:pic>
        <p:nvPicPr>
          <p:cNvPr id="5" name="Picture 4"/>
          <p:cNvPicPr>
            <a:picLocks noChangeAspect="1"/>
          </p:cNvPicPr>
          <p:nvPr/>
        </p:nvPicPr>
        <p:blipFill>
          <a:blip r:embed="rId2"/>
          <a:stretch>
            <a:fillRect/>
          </a:stretch>
        </p:blipFill>
        <p:spPr>
          <a:xfrm>
            <a:off x="2199861" y="331305"/>
            <a:ext cx="7898295" cy="6390170"/>
          </a:xfrm>
          <a:prstGeom prst="rect">
            <a:avLst/>
          </a:prstGeom>
        </p:spPr>
      </p:pic>
    </p:spTree>
    <p:extLst>
      <p:ext uri="{BB962C8B-B14F-4D97-AF65-F5344CB8AC3E}">
        <p14:creationId xmlns:p14="http://schemas.microsoft.com/office/powerpoint/2010/main" val="2606574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5270" y="182748"/>
            <a:ext cx="11684000" cy="6472052"/>
          </a:xfrm>
        </p:spPr>
        <p:txBody>
          <a:bodyPr>
            <a:noAutofit/>
          </a:bodyPr>
          <a:lstStyle/>
          <a:p>
            <a:pPr marL="0" indent="0" algn="just">
              <a:buNone/>
            </a:pPr>
            <a:r>
              <a:rPr lang="en-US" sz="2200" b="1" u="sng" dirty="0"/>
              <a:t>Ex</a:t>
            </a:r>
            <a:r>
              <a:rPr lang="en-US" sz="2200" b="1" dirty="0"/>
              <a:t>: </a:t>
            </a:r>
            <a:r>
              <a:rPr lang="en-US" sz="2200" dirty="0"/>
              <a:t>Assume the sales/marketing department asks for a new real-time system program to be </a:t>
            </a:r>
            <a:r>
              <a:rPr lang="en-US" sz="2200" dirty="0">
                <a:highlight>
                  <a:srgbClr val="FFFF00"/>
                </a:highlight>
              </a:rPr>
              <a:t>built in 9 months</a:t>
            </a:r>
            <a:r>
              <a:rPr lang="en-US" sz="2200" dirty="0"/>
              <a:t>. </a:t>
            </a:r>
            <a:r>
              <a:rPr lang="en-US" sz="2200" dirty="0">
                <a:highlight>
                  <a:srgbClr val="FFFF00"/>
                </a:highlight>
              </a:rPr>
              <a:t>Also</a:t>
            </a:r>
            <a:r>
              <a:rPr lang="tr-TR" sz="2200" dirty="0"/>
              <a:t>,</a:t>
            </a:r>
            <a:r>
              <a:rPr lang="en-US" sz="2200" dirty="0"/>
              <a:t> assume you apply the estimation techniques we discussed before, and </a:t>
            </a:r>
            <a:r>
              <a:rPr lang="en-US" sz="2200" dirty="0">
                <a:highlight>
                  <a:srgbClr val="FFFF00"/>
                </a:highlight>
              </a:rPr>
              <a:t>you estimate that it will take 14 months</a:t>
            </a:r>
            <a:r>
              <a:rPr lang="en-US" sz="2200" dirty="0"/>
              <a:t> to write this software package with the team members available</a:t>
            </a:r>
            <a:r>
              <a:rPr lang="tr-TR" sz="2200" dirty="0"/>
              <a:t>.</a:t>
            </a:r>
            <a:r>
              <a:rPr lang="en-US" sz="2200" dirty="0"/>
              <a:t> so, what to do ?</a:t>
            </a:r>
          </a:p>
          <a:p>
            <a:pPr marL="914400" lvl="1" indent="-457200" algn="just">
              <a:buFont typeface="+mj-lt"/>
              <a:buAutoNum type="arabicPeriod"/>
            </a:pPr>
            <a:r>
              <a:rPr lang="en-US" sz="2200" dirty="0"/>
              <a:t>Go to the customer’s </a:t>
            </a:r>
            <a:r>
              <a:rPr lang="tr-TR" sz="2200" dirty="0"/>
              <a:t>o</a:t>
            </a:r>
            <a:r>
              <a:rPr lang="en-US" sz="2200" dirty="0" err="1"/>
              <a:t>ffice</a:t>
            </a:r>
            <a:r>
              <a:rPr lang="en-US" sz="2200" dirty="0"/>
              <a:t> (sales/marketing dept.) and </a:t>
            </a:r>
            <a:r>
              <a:rPr lang="en-US" sz="2200" b="1" dirty="0">
                <a:solidFill>
                  <a:srgbClr val="FF0000"/>
                </a:solidFill>
              </a:rPr>
              <a:t>ask for the delivery date be changed</a:t>
            </a:r>
            <a:r>
              <a:rPr lang="en-US" sz="2200" dirty="0"/>
              <a:t>. This will probably not work, because external market pressures might have dictated the 9 months deadline.</a:t>
            </a:r>
          </a:p>
          <a:p>
            <a:pPr marL="914400" lvl="1" indent="-457200" algn="just">
              <a:buFont typeface="+mj-lt"/>
              <a:buAutoNum type="arabicPeriod"/>
            </a:pPr>
            <a:r>
              <a:rPr lang="en-US" sz="2200" b="1" dirty="0">
                <a:solidFill>
                  <a:srgbClr val="FF0000"/>
                </a:solidFill>
              </a:rPr>
              <a:t>Refuse to undertake the </a:t>
            </a:r>
            <a:r>
              <a:rPr lang="tr-TR" sz="2200" b="1" dirty="0">
                <a:solidFill>
                  <a:srgbClr val="FF0000"/>
                </a:solidFill>
              </a:rPr>
              <a:t>p</a:t>
            </a:r>
            <a:r>
              <a:rPr lang="en-US" sz="2200" b="1" dirty="0" err="1">
                <a:solidFill>
                  <a:srgbClr val="FF0000"/>
                </a:solidFill>
              </a:rPr>
              <a:t>roject</a:t>
            </a:r>
            <a:r>
              <a:rPr lang="en-US" sz="2200" dirty="0"/>
              <a:t>, saying that your team can’t finish it in 9 months not good for your career! </a:t>
            </a:r>
          </a:p>
          <a:p>
            <a:pPr marL="914400" lvl="1" indent="-457200" algn="just">
              <a:buFont typeface="+mj-lt"/>
              <a:buAutoNum type="arabicPeriod"/>
            </a:pPr>
            <a:r>
              <a:rPr lang="en-US" sz="2200" b="1" dirty="0">
                <a:solidFill>
                  <a:srgbClr val="FF0000"/>
                </a:solidFill>
              </a:rPr>
              <a:t>Ask for more budget and additional resources </a:t>
            </a:r>
            <a:r>
              <a:rPr lang="en-US" sz="2200" dirty="0"/>
              <a:t>to finish the Project in 9 months. The company management may reject additional budget and resources. </a:t>
            </a:r>
            <a:r>
              <a:rPr lang="en-US" sz="2200" b="1" dirty="0">
                <a:solidFill>
                  <a:srgbClr val="FF0000"/>
                </a:solidFill>
              </a:rPr>
              <a:t>Even if you get it</a:t>
            </a:r>
            <a:r>
              <a:rPr lang="en-US" sz="2200" dirty="0"/>
              <a:t>, the risk of </a:t>
            </a:r>
            <a:r>
              <a:rPr lang="en-US" sz="2200" b="1" dirty="0">
                <a:solidFill>
                  <a:srgbClr val="FF0000"/>
                </a:solidFill>
              </a:rPr>
              <a:t>poor quality </a:t>
            </a:r>
            <a:r>
              <a:rPr lang="en-US" sz="2200" dirty="0"/>
              <a:t>due to tight timeline will be high. Also, there will be </a:t>
            </a:r>
            <a:r>
              <a:rPr lang="en-US" sz="2200" b="1" dirty="0">
                <a:solidFill>
                  <a:srgbClr val="FF0000"/>
                </a:solidFill>
              </a:rPr>
              <a:t>training problems for the newcomers</a:t>
            </a:r>
            <a:r>
              <a:rPr lang="en-US" sz="2200" dirty="0"/>
              <a:t>.</a:t>
            </a:r>
            <a:endParaRPr lang="tr-TR" sz="2200" dirty="0"/>
          </a:p>
          <a:p>
            <a:pPr marL="457200" lvl="1" indent="0" algn="just">
              <a:buNone/>
            </a:pPr>
            <a:r>
              <a:rPr lang="tr-TR" sz="2200" dirty="0" err="1"/>
              <a:t>What</a:t>
            </a:r>
            <a:r>
              <a:rPr lang="tr-TR" sz="2200" dirty="0"/>
              <a:t> </a:t>
            </a:r>
            <a:r>
              <a:rPr lang="tr-TR" sz="2200" dirty="0" err="1"/>
              <a:t>you</a:t>
            </a:r>
            <a:r>
              <a:rPr lang="tr-TR" sz="2200" dirty="0"/>
              <a:t> can do???</a:t>
            </a:r>
          </a:p>
          <a:p>
            <a:pPr marL="457200" lvl="1" indent="0" algn="just">
              <a:buNone/>
            </a:pPr>
            <a:r>
              <a:rPr lang="tr-TR" sz="2200" dirty="0" err="1"/>
              <a:t>Consider</a:t>
            </a:r>
            <a:r>
              <a:rPr lang="en-US" sz="2200" dirty="0"/>
              <a:t> the </a:t>
            </a:r>
            <a:r>
              <a:rPr lang="en-US" sz="2200" b="1" dirty="0">
                <a:solidFill>
                  <a:srgbClr val="FF0000"/>
                </a:solidFill>
              </a:rPr>
              <a:t>incremental development strategy </a:t>
            </a:r>
            <a:r>
              <a:rPr lang="en-US" sz="2200" dirty="0"/>
              <a:t>as an alternative</a:t>
            </a:r>
            <a:r>
              <a:rPr lang="tr-TR" sz="2200" dirty="0"/>
              <a:t>….</a:t>
            </a:r>
            <a:endParaRPr lang="en-US" sz="2200" dirty="0"/>
          </a:p>
          <a:p>
            <a:pPr lvl="2" algn="just">
              <a:buFont typeface="Calibri" panose="020F0502020204030204" pitchFamily="34" charset="0"/>
              <a:buChar char="₋"/>
            </a:pPr>
            <a:r>
              <a:rPr lang="en-US" sz="2200" dirty="0"/>
              <a:t>Perform a </a:t>
            </a:r>
            <a:r>
              <a:rPr lang="en-US" sz="2200" b="1" dirty="0"/>
              <a:t>detailed estimate </a:t>
            </a:r>
            <a:r>
              <a:rPr lang="en-US" sz="2200" dirty="0"/>
              <a:t>using historical data obtained from past projects.</a:t>
            </a:r>
          </a:p>
          <a:p>
            <a:pPr lvl="2" algn="just">
              <a:buFont typeface="Calibri" panose="020F0502020204030204" pitchFamily="34" charset="0"/>
              <a:buChar char="₋"/>
            </a:pPr>
            <a:r>
              <a:rPr lang="en-US" sz="2200" dirty="0" err="1"/>
              <a:t>Develope</a:t>
            </a:r>
            <a:r>
              <a:rPr lang="en-US" sz="2200" dirty="0"/>
              <a:t> a strategy that will </a:t>
            </a:r>
            <a:r>
              <a:rPr lang="en-US" sz="2200" b="1" dirty="0">
                <a:solidFill>
                  <a:schemeClr val="accent2"/>
                </a:solidFill>
              </a:rPr>
              <a:t>deliver ‘critical functionality’ in 9 months</a:t>
            </a:r>
            <a:r>
              <a:rPr lang="en-US" sz="2200" dirty="0"/>
              <a:t>, </a:t>
            </a:r>
            <a:r>
              <a:rPr lang="en-US" sz="2200" u="sng" dirty="0">
                <a:effectLst>
                  <a:outerShdw blurRad="38100" dist="38100" dir="2700000" algn="tl">
                    <a:srgbClr val="000000">
                      <a:alpha val="43137"/>
                    </a:srgbClr>
                  </a:outerShdw>
                </a:effectLst>
              </a:rPr>
              <a:t>delay other </a:t>
            </a:r>
            <a:r>
              <a:rPr lang="en-US" sz="2200" dirty="0"/>
              <a:t>functionality until later.</a:t>
            </a:r>
          </a:p>
          <a:p>
            <a:pPr lvl="2" algn="just">
              <a:buFont typeface="Calibri" panose="020F0502020204030204" pitchFamily="34" charset="0"/>
              <a:buChar char="₋"/>
            </a:pPr>
            <a:r>
              <a:rPr lang="en-US" sz="2200" b="1" dirty="0"/>
              <a:t>Explain to the customer </a:t>
            </a:r>
            <a:r>
              <a:rPr lang="en-US" sz="2200" dirty="0"/>
              <a:t>that the imposed deadline is unrealistic.</a:t>
            </a:r>
          </a:p>
          <a:p>
            <a:pPr marL="914400" lvl="1" indent="-457200" algn="just">
              <a:buFont typeface="+mj-lt"/>
              <a:buAutoNum type="arabicPeriod"/>
            </a:pPr>
            <a:endParaRPr lang="en-US" sz="2200" dirty="0"/>
          </a:p>
        </p:txBody>
      </p:sp>
      <p:sp>
        <p:nvSpPr>
          <p:cNvPr id="2" name="Slide Number Placeholder 1"/>
          <p:cNvSpPr>
            <a:spLocks noGrp="1"/>
          </p:cNvSpPr>
          <p:nvPr>
            <p:ph type="sldNum" sz="quarter" idx="12"/>
          </p:nvPr>
        </p:nvSpPr>
        <p:spPr/>
        <p:txBody>
          <a:bodyPr/>
          <a:lstStyle/>
          <a:p>
            <a:fld id="{DF50EBBA-8504-4BCF-B486-C222F50DF38E}" type="slidenum">
              <a:rPr lang="en-US" smtClean="0"/>
              <a:t>3</a:t>
            </a:fld>
            <a:endParaRPr lang="en-US"/>
          </a:p>
        </p:txBody>
      </p:sp>
    </p:spTree>
    <p:extLst>
      <p:ext uri="{BB962C8B-B14F-4D97-AF65-F5344CB8AC3E}">
        <p14:creationId xmlns:p14="http://schemas.microsoft.com/office/powerpoint/2010/main" val="1616058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F50EBBA-8504-4BCF-B486-C222F50DF38E}" type="slidenum">
              <a:rPr lang="en-US" smtClean="0"/>
              <a:t>30</a:t>
            </a:fld>
            <a:endParaRPr lang="en-US"/>
          </a:p>
        </p:txBody>
      </p:sp>
      <p:pic>
        <p:nvPicPr>
          <p:cNvPr id="5" name="Picture 4"/>
          <p:cNvPicPr>
            <a:picLocks noChangeAspect="1"/>
          </p:cNvPicPr>
          <p:nvPr/>
        </p:nvPicPr>
        <p:blipFill>
          <a:blip r:embed="rId2"/>
          <a:stretch>
            <a:fillRect/>
          </a:stretch>
        </p:blipFill>
        <p:spPr>
          <a:xfrm>
            <a:off x="1775791" y="490330"/>
            <a:ext cx="8666921" cy="5928313"/>
          </a:xfrm>
          <a:prstGeom prst="rect">
            <a:avLst/>
          </a:prstGeom>
        </p:spPr>
      </p:pic>
    </p:spTree>
    <p:extLst>
      <p:ext uri="{BB962C8B-B14F-4D97-AF65-F5344CB8AC3E}">
        <p14:creationId xmlns:p14="http://schemas.microsoft.com/office/powerpoint/2010/main" val="11850925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u="sng" dirty="0"/>
              <a:t>Defining </a:t>
            </a:r>
            <a:r>
              <a:rPr lang="tr-TR" b="1" u="sng" dirty="0"/>
              <a:t>a</a:t>
            </a:r>
            <a:r>
              <a:rPr lang="en-US" b="1" u="sng" dirty="0"/>
              <a:t> Task Network</a:t>
            </a:r>
          </a:p>
        </p:txBody>
      </p:sp>
      <p:sp>
        <p:nvSpPr>
          <p:cNvPr id="3" name="İçerik Yer Tutucusu 2"/>
          <p:cNvSpPr>
            <a:spLocks noGrp="1"/>
          </p:cNvSpPr>
          <p:nvPr>
            <p:ph idx="1"/>
          </p:nvPr>
        </p:nvSpPr>
        <p:spPr/>
        <p:txBody>
          <a:bodyPr/>
          <a:lstStyle/>
          <a:p>
            <a:pPr algn="just"/>
            <a:r>
              <a:rPr lang="en-US" b="1" dirty="0"/>
              <a:t>Individual tasks and subtasks </a:t>
            </a:r>
            <a:r>
              <a:rPr lang="en-US" dirty="0"/>
              <a:t>have </a:t>
            </a:r>
            <a:r>
              <a:rPr lang="en-US" b="1" dirty="0"/>
              <a:t>interdependencies</a:t>
            </a:r>
            <a:r>
              <a:rPr lang="en-US" dirty="0"/>
              <a:t> based on their sequence.</a:t>
            </a:r>
          </a:p>
          <a:p>
            <a:pPr algn="just"/>
            <a:r>
              <a:rPr lang="en-US" dirty="0"/>
              <a:t>Also, when a </a:t>
            </a:r>
            <a:r>
              <a:rPr lang="en-US" b="1" dirty="0"/>
              <a:t>number of employees are involved </a:t>
            </a:r>
            <a:r>
              <a:rPr lang="en-US" dirty="0"/>
              <a:t>in a SE Project, </a:t>
            </a:r>
            <a:r>
              <a:rPr lang="en-US" b="1" dirty="0"/>
              <a:t>some</a:t>
            </a:r>
            <a:r>
              <a:rPr lang="en-US" dirty="0"/>
              <a:t> </a:t>
            </a:r>
            <a:r>
              <a:rPr lang="en-US" b="1" dirty="0"/>
              <a:t>tasks will be performed in parallel</a:t>
            </a:r>
            <a:r>
              <a:rPr lang="en-US" dirty="0"/>
              <a:t>.</a:t>
            </a:r>
          </a:p>
          <a:p>
            <a:pPr marL="0" indent="0" algn="just">
              <a:buNone/>
            </a:pPr>
            <a:r>
              <a:rPr lang="en-US" b="1" dirty="0"/>
              <a:t>So, we must prepare a task flow: </a:t>
            </a:r>
            <a:endParaRPr lang="tr-TR" b="1" dirty="0"/>
          </a:p>
          <a:p>
            <a:pPr algn="just"/>
            <a:r>
              <a:rPr lang="en-US" u="sng" dirty="0"/>
              <a:t>Task network</a:t>
            </a:r>
            <a:r>
              <a:rPr lang="en-US" dirty="0"/>
              <a:t>, to </a:t>
            </a:r>
            <a:r>
              <a:rPr lang="tr-TR" dirty="0" err="1"/>
              <a:t>guarantee</a:t>
            </a:r>
            <a:r>
              <a:rPr lang="en-US" dirty="0"/>
              <a:t> that tasks are </a:t>
            </a:r>
            <a:r>
              <a:rPr lang="en-US" dirty="0">
                <a:highlight>
                  <a:srgbClr val="FFFF00"/>
                </a:highlight>
              </a:rPr>
              <a:t>sequenced correctly, and parallel tasks are coordinated properly. </a:t>
            </a:r>
            <a:endParaRPr lang="tr-TR" dirty="0">
              <a:highlight>
                <a:srgbClr val="FFFF00"/>
              </a:highlight>
            </a:endParaRPr>
          </a:p>
          <a:p>
            <a:pPr algn="just"/>
            <a:r>
              <a:rPr lang="en-US" dirty="0"/>
              <a:t>We may use </a:t>
            </a:r>
            <a:r>
              <a:rPr lang="en-US" dirty="0">
                <a:highlight>
                  <a:srgbClr val="FFFF00"/>
                </a:highlight>
              </a:rPr>
              <a:t>automated Project scheduling tools</a:t>
            </a:r>
            <a:r>
              <a:rPr lang="en-US" dirty="0"/>
              <a:t>, into which task sequences, dependencies are input.</a:t>
            </a:r>
            <a:r>
              <a:rPr lang="en-US" b="1" dirty="0"/>
              <a:t> </a:t>
            </a:r>
          </a:p>
        </p:txBody>
      </p:sp>
      <p:sp>
        <p:nvSpPr>
          <p:cNvPr id="4" name="Slide Number Placeholder 3"/>
          <p:cNvSpPr>
            <a:spLocks noGrp="1"/>
          </p:cNvSpPr>
          <p:nvPr>
            <p:ph type="sldNum" sz="quarter" idx="12"/>
          </p:nvPr>
        </p:nvSpPr>
        <p:spPr/>
        <p:txBody>
          <a:bodyPr/>
          <a:lstStyle/>
          <a:p>
            <a:fld id="{DF50EBBA-8504-4BCF-B486-C222F50DF38E}" type="slidenum">
              <a:rPr lang="en-US" smtClean="0"/>
              <a:t>31</a:t>
            </a:fld>
            <a:endParaRPr lang="en-US"/>
          </a:p>
        </p:txBody>
      </p:sp>
    </p:spTree>
    <p:extLst>
      <p:ext uri="{BB962C8B-B14F-4D97-AF65-F5344CB8AC3E}">
        <p14:creationId xmlns:p14="http://schemas.microsoft.com/office/powerpoint/2010/main" val="1700628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62197"/>
            <a:ext cx="10515600" cy="5814766"/>
          </a:xfrm>
        </p:spPr>
        <p:txBody>
          <a:bodyPr>
            <a:normAutofit fontScale="92500" lnSpcReduction="10000"/>
          </a:bodyPr>
          <a:lstStyle/>
          <a:p>
            <a:pPr marL="0" indent="0" algn="just">
              <a:buNone/>
            </a:pPr>
            <a:r>
              <a:rPr lang="en-US" b="1" u="sng" dirty="0"/>
              <a:t>Ex</a:t>
            </a:r>
            <a:r>
              <a:rPr lang="en-US" b="1" dirty="0"/>
              <a:t>: </a:t>
            </a:r>
            <a:r>
              <a:rPr lang="en-US" dirty="0"/>
              <a:t>(For a concept development project) (</a:t>
            </a:r>
            <a:r>
              <a:rPr lang="en-US" b="1" i="1" dirty="0"/>
              <a:t>Macroscopic</a:t>
            </a:r>
            <a:r>
              <a:rPr lang="tr-TR" dirty="0"/>
              <a:t> </a:t>
            </a:r>
            <a:r>
              <a:rPr lang="en-US" b="1" i="1" dirty="0"/>
              <a:t>Schedule</a:t>
            </a:r>
            <a:r>
              <a:rPr lang="en-US" dirty="0"/>
              <a:t>)</a:t>
            </a:r>
          </a:p>
          <a:p>
            <a:pPr marL="0" indent="0" algn="just">
              <a:buNone/>
            </a:pPr>
            <a:endParaRPr lang="en-US" b="1" u="sng" dirty="0"/>
          </a:p>
          <a:p>
            <a:pPr marL="0" indent="0" algn="just">
              <a:buNone/>
            </a:pPr>
            <a:endParaRPr lang="en-US" b="1" u="sng" dirty="0"/>
          </a:p>
          <a:p>
            <a:pPr marL="0" indent="0" algn="just">
              <a:buNone/>
            </a:pPr>
            <a:endParaRPr lang="en-US" b="1" u="sng" dirty="0"/>
          </a:p>
          <a:p>
            <a:pPr marL="0" indent="0" algn="just">
              <a:buNone/>
            </a:pPr>
            <a:endParaRPr lang="en-US" b="1" u="sng" dirty="0"/>
          </a:p>
          <a:p>
            <a:pPr marL="0" indent="0" algn="just">
              <a:buNone/>
            </a:pPr>
            <a:endParaRPr lang="en-US" b="1" u="sng" dirty="0"/>
          </a:p>
          <a:p>
            <a:pPr marL="0" indent="0" algn="just">
              <a:buNone/>
            </a:pPr>
            <a:endParaRPr lang="en-US" b="1" u="sng" dirty="0"/>
          </a:p>
          <a:p>
            <a:pPr marL="0" indent="0" algn="just">
              <a:buNone/>
            </a:pPr>
            <a:endParaRPr lang="en-US" b="1" u="sng" dirty="0"/>
          </a:p>
          <a:p>
            <a:pPr marL="0" indent="0" algn="just">
              <a:buNone/>
            </a:pPr>
            <a:endParaRPr lang="en-US" b="1" u="sng" dirty="0"/>
          </a:p>
          <a:p>
            <a:pPr marL="0" indent="0" algn="just">
              <a:buNone/>
            </a:pPr>
            <a:endParaRPr lang="en-US" b="1" u="sng" dirty="0"/>
          </a:p>
          <a:p>
            <a:pPr marL="0" indent="0" algn="ctr">
              <a:buNone/>
            </a:pPr>
            <a:endParaRPr lang="tr-TR" dirty="0"/>
          </a:p>
          <a:p>
            <a:pPr marL="0" indent="0" algn="ctr">
              <a:buNone/>
            </a:pPr>
            <a:endParaRPr lang="tr-TR" dirty="0"/>
          </a:p>
          <a:p>
            <a:pPr marL="0" indent="0" algn="ctr">
              <a:buNone/>
            </a:pPr>
            <a:r>
              <a:rPr lang="en-US" dirty="0"/>
              <a:t>(</a:t>
            </a:r>
            <a:r>
              <a:rPr lang="tr-TR" dirty="0"/>
              <a:t>Here, t</a:t>
            </a:r>
            <a:r>
              <a:rPr lang="en-US" dirty="0" err="1"/>
              <a:t>hree</a:t>
            </a:r>
            <a:r>
              <a:rPr lang="en-US" dirty="0"/>
              <a:t> TRA tasks applied in parallel to 3 different concept functions)</a:t>
            </a:r>
          </a:p>
        </p:txBody>
      </p:sp>
      <p:graphicFrame>
        <p:nvGraphicFramePr>
          <p:cNvPr id="4" name="Nesne 3"/>
          <p:cNvGraphicFramePr>
            <a:graphicFrameLocks noChangeAspect="1"/>
          </p:cNvGraphicFramePr>
          <p:nvPr>
            <p:extLst>
              <p:ext uri="{D42A27DB-BD31-4B8C-83A1-F6EECF244321}">
                <p14:modId xmlns:p14="http://schemas.microsoft.com/office/powerpoint/2010/main" val="3705742316"/>
              </p:ext>
            </p:extLst>
          </p:nvPr>
        </p:nvGraphicFramePr>
        <p:xfrm>
          <a:off x="254000" y="1671638"/>
          <a:ext cx="11684000" cy="3511550"/>
        </p:xfrm>
        <a:graphic>
          <a:graphicData uri="http://schemas.openxmlformats.org/presentationml/2006/ole">
            <mc:AlternateContent xmlns:mc="http://schemas.openxmlformats.org/markup-compatibility/2006">
              <mc:Choice xmlns:v="urn:schemas-microsoft-com:vml" Requires="v">
                <p:oleObj spid="_x0000_s2184" name="Visio" r:id="rId3" imgW="11683432" imgH="3511585" progId="Visio.Drawing.15">
                  <p:embed/>
                </p:oleObj>
              </mc:Choice>
              <mc:Fallback>
                <p:oleObj name="Visio" r:id="rId3" imgW="11683432" imgH="3511585" progId="Visio.Drawing.15">
                  <p:embed/>
                  <p:pic>
                    <p:nvPicPr>
                      <p:cNvPr id="0" name=""/>
                      <p:cNvPicPr/>
                      <p:nvPr/>
                    </p:nvPicPr>
                    <p:blipFill>
                      <a:blip r:embed="rId4"/>
                      <a:stretch>
                        <a:fillRect/>
                      </a:stretch>
                    </p:blipFill>
                    <p:spPr>
                      <a:xfrm>
                        <a:off x="254000" y="1671638"/>
                        <a:ext cx="11684000" cy="3511550"/>
                      </a:xfrm>
                      <a:prstGeom prst="rect">
                        <a:avLst/>
                      </a:prstGeom>
                    </p:spPr>
                  </p:pic>
                </p:oleObj>
              </mc:Fallback>
            </mc:AlternateContent>
          </a:graphicData>
        </a:graphic>
      </p:graphicFrame>
      <p:cxnSp>
        <p:nvCxnSpPr>
          <p:cNvPr id="5" name="Düz Ok Bağlayıcısı 4"/>
          <p:cNvCxnSpPr>
            <a:cxnSpLocks/>
          </p:cNvCxnSpPr>
          <p:nvPr/>
        </p:nvCxnSpPr>
        <p:spPr>
          <a:xfrm flipH="1" flipV="1">
            <a:off x="4918635" y="5026212"/>
            <a:ext cx="2450353" cy="699248"/>
          </a:xfrm>
          <a:prstGeom prst="straightConnector1">
            <a:avLst/>
          </a:prstGeom>
          <a:ln w="5715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DF50EBBA-8504-4BCF-B486-C222F50DF38E}" type="slidenum">
              <a:rPr lang="en-US" smtClean="0"/>
              <a:t>32</a:t>
            </a:fld>
            <a:endParaRPr lang="en-US"/>
          </a:p>
        </p:txBody>
      </p:sp>
    </p:spTree>
    <p:extLst>
      <p:ext uri="{BB962C8B-B14F-4D97-AF65-F5344CB8AC3E}">
        <p14:creationId xmlns:p14="http://schemas.microsoft.com/office/powerpoint/2010/main" val="296073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68135"/>
            <a:ext cx="10515600" cy="5808828"/>
          </a:xfrm>
        </p:spPr>
        <p:txBody>
          <a:bodyPr/>
          <a:lstStyle/>
          <a:p>
            <a:pPr algn="just"/>
            <a:r>
              <a:rPr lang="en-US" dirty="0"/>
              <a:t>Since </a:t>
            </a:r>
            <a:r>
              <a:rPr lang="en-US" dirty="0">
                <a:highlight>
                  <a:srgbClr val="FFFF00"/>
                </a:highlight>
              </a:rPr>
              <a:t>parallel tasks occur asynchronously</a:t>
            </a:r>
            <a:r>
              <a:rPr lang="en-US" dirty="0"/>
              <a:t>, the Project manager must </a:t>
            </a:r>
            <a:r>
              <a:rPr lang="en-US" b="1" i="1" dirty="0"/>
              <a:t>find out all inter-task dependencies</a:t>
            </a:r>
            <a:r>
              <a:rPr lang="en-US" dirty="0"/>
              <a:t>, and take them into consideration in planning. </a:t>
            </a:r>
            <a:endParaRPr lang="tr-TR" dirty="0"/>
          </a:p>
          <a:p>
            <a:pPr algn="just"/>
            <a:r>
              <a:rPr lang="en-US" dirty="0"/>
              <a:t>Also, the </a:t>
            </a:r>
            <a:r>
              <a:rPr lang="en-US" b="1" i="1" dirty="0"/>
              <a:t>Project manager </a:t>
            </a:r>
            <a:r>
              <a:rPr lang="en-US" dirty="0">
                <a:highlight>
                  <a:srgbClr val="FFFF00"/>
                </a:highlight>
              </a:rPr>
              <a:t>must find those tasks which are on the </a:t>
            </a:r>
            <a:r>
              <a:rPr lang="en-US" sz="3200" b="1" dirty="0">
                <a:highlight>
                  <a:srgbClr val="FFFF00"/>
                </a:highlight>
              </a:rPr>
              <a:t>critical path</a:t>
            </a:r>
            <a:r>
              <a:rPr lang="en-US" dirty="0">
                <a:highlight>
                  <a:srgbClr val="FFFF00"/>
                </a:highlight>
              </a:rPr>
              <a:t>.</a:t>
            </a:r>
            <a:endParaRPr lang="tr-TR" dirty="0">
              <a:highlight>
                <a:srgbClr val="FFFF00"/>
              </a:highlight>
            </a:endParaRPr>
          </a:p>
          <a:p>
            <a:pPr algn="just"/>
            <a:r>
              <a:rPr lang="en-US" dirty="0"/>
              <a:t>We can develop </a:t>
            </a:r>
            <a:r>
              <a:rPr lang="en-US" dirty="0">
                <a:highlight>
                  <a:srgbClr val="FFFF00"/>
                </a:highlight>
              </a:rPr>
              <a:t>a detailed task network </a:t>
            </a:r>
            <a:r>
              <a:rPr lang="en-US" dirty="0"/>
              <a:t>for the above </a:t>
            </a:r>
            <a:r>
              <a:rPr lang="tr-TR" dirty="0"/>
              <a:t>p</a:t>
            </a:r>
            <a:r>
              <a:rPr lang="en-US" dirty="0" err="1"/>
              <a:t>roject</a:t>
            </a:r>
            <a:r>
              <a:rPr lang="en-US" dirty="0"/>
              <a:t> by expanding</a:t>
            </a:r>
            <a:r>
              <a:rPr lang="tr-TR" dirty="0"/>
              <a:t>/</a:t>
            </a:r>
            <a:r>
              <a:rPr lang="tr-TR" dirty="0" err="1"/>
              <a:t>detail</a:t>
            </a:r>
            <a:r>
              <a:rPr lang="en-US" dirty="0"/>
              <a:t> the major activities shown.</a:t>
            </a:r>
          </a:p>
        </p:txBody>
      </p:sp>
      <p:sp>
        <p:nvSpPr>
          <p:cNvPr id="2" name="Slide Number Placeholder 1"/>
          <p:cNvSpPr>
            <a:spLocks noGrp="1"/>
          </p:cNvSpPr>
          <p:nvPr>
            <p:ph type="sldNum" sz="quarter" idx="12"/>
          </p:nvPr>
        </p:nvSpPr>
        <p:spPr/>
        <p:txBody>
          <a:bodyPr/>
          <a:lstStyle/>
          <a:p>
            <a:fld id="{DF50EBBA-8504-4BCF-B486-C222F50DF38E}" type="slidenum">
              <a:rPr lang="en-US" smtClean="0"/>
              <a:t>33</a:t>
            </a:fld>
            <a:endParaRPr lang="en-US"/>
          </a:p>
        </p:txBody>
      </p:sp>
    </p:spTree>
    <p:extLst>
      <p:ext uri="{BB962C8B-B14F-4D97-AF65-F5344CB8AC3E}">
        <p14:creationId xmlns:p14="http://schemas.microsoft.com/office/powerpoint/2010/main" val="2028511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u="sng" dirty="0"/>
              <a:t>Project Scheduling</a:t>
            </a:r>
          </a:p>
        </p:txBody>
      </p:sp>
      <p:sp>
        <p:nvSpPr>
          <p:cNvPr id="3" name="İçerik Yer Tutucusu 2"/>
          <p:cNvSpPr>
            <a:spLocks noGrp="1"/>
          </p:cNvSpPr>
          <p:nvPr>
            <p:ph idx="1"/>
          </p:nvPr>
        </p:nvSpPr>
        <p:spPr>
          <a:xfrm>
            <a:off x="775996" y="1517780"/>
            <a:ext cx="10515600" cy="4524246"/>
          </a:xfrm>
        </p:spPr>
        <p:txBody>
          <a:bodyPr>
            <a:normAutofit fontScale="92500" lnSpcReduction="10000"/>
          </a:bodyPr>
          <a:lstStyle/>
          <a:p>
            <a:pPr marL="0" indent="0" algn="just">
              <a:buNone/>
            </a:pPr>
            <a:r>
              <a:rPr lang="en-US" dirty="0"/>
              <a:t>Engineering Project scheduling techniques:</a:t>
            </a:r>
          </a:p>
          <a:p>
            <a:pPr marL="514350" indent="-514350" algn="just">
              <a:buFont typeface="+mj-lt"/>
              <a:buAutoNum type="alphaLcParenR"/>
            </a:pPr>
            <a:r>
              <a:rPr lang="en-US" dirty="0"/>
              <a:t>PERT (</a:t>
            </a:r>
            <a:r>
              <a:rPr lang="en-US" u="sng" dirty="0"/>
              <a:t>P</a:t>
            </a:r>
            <a:r>
              <a:rPr lang="en-US" dirty="0"/>
              <a:t>rogram </a:t>
            </a:r>
            <a:r>
              <a:rPr lang="en-US" u="sng" dirty="0"/>
              <a:t>E</a:t>
            </a:r>
            <a:r>
              <a:rPr lang="en-US" dirty="0"/>
              <a:t>valuation and </a:t>
            </a:r>
            <a:r>
              <a:rPr lang="en-US" u="sng" dirty="0"/>
              <a:t>R</a:t>
            </a:r>
            <a:r>
              <a:rPr lang="en-US" dirty="0"/>
              <a:t>eview </a:t>
            </a:r>
            <a:r>
              <a:rPr lang="en-US" u="sng" dirty="0"/>
              <a:t>T</a:t>
            </a:r>
            <a:r>
              <a:rPr lang="en-US" dirty="0"/>
              <a:t>echnique)</a:t>
            </a:r>
          </a:p>
          <a:p>
            <a:pPr marL="514350" indent="-514350" algn="just">
              <a:buFont typeface="+mj-lt"/>
              <a:buAutoNum type="alphaLcParenR"/>
            </a:pPr>
            <a:r>
              <a:rPr lang="en-US" dirty="0"/>
              <a:t>CPM (</a:t>
            </a:r>
            <a:r>
              <a:rPr lang="en-US" u="sng" dirty="0"/>
              <a:t>C</a:t>
            </a:r>
            <a:r>
              <a:rPr lang="en-US" dirty="0"/>
              <a:t>ritical </a:t>
            </a:r>
            <a:r>
              <a:rPr lang="en-US" u="sng" dirty="0"/>
              <a:t>P</a:t>
            </a:r>
            <a:r>
              <a:rPr lang="en-US" dirty="0"/>
              <a:t>ath </a:t>
            </a:r>
            <a:r>
              <a:rPr lang="en-US" u="sng" dirty="0"/>
              <a:t>M</a:t>
            </a:r>
            <a:r>
              <a:rPr lang="en-US" dirty="0"/>
              <a:t>ethod)</a:t>
            </a:r>
          </a:p>
          <a:p>
            <a:pPr marL="0" indent="0" algn="just">
              <a:buNone/>
            </a:pPr>
            <a:endParaRPr lang="tr-TR" b="1" dirty="0"/>
          </a:p>
          <a:p>
            <a:pPr marL="0" indent="0" algn="just">
              <a:buNone/>
            </a:pPr>
            <a:r>
              <a:rPr lang="en-US" b="1" dirty="0"/>
              <a:t>Information Needed For Scheduling:</a:t>
            </a:r>
          </a:p>
          <a:p>
            <a:pPr algn="just"/>
            <a:r>
              <a:rPr lang="en-US" b="1" i="1" dirty="0">
                <a:solidFill>
                  <a:schemeClr val="accent2"/>
                </a:solidFill>
                <a:effectLst>
                  <a:outerShdw blurRad="38100" dist="38100" dir="2700000" algn="tl">
                    <a:srgbClr val="000000">
                      <a:alpha val="43137"/>
                    </a:srgbClr>
                  </a:outerShdw>
                </a:effectLst>
              </a:rPr>
              <a:t>Human effort </a:t>
            </a:r>
            <a:r>
              <a:rPr lang="en-US" dirty="0"/>
              <a:t>estimates</a:t>
            </a:r>
          </a:p>
          <a:p>
            <a:pPr algn="just"/>
            <a:r>
              <a:rPr lang="en-US" dirty="0"/>
              <a:t>Selection of the </a:t>
            </a:r>
            <a:r>
              <a:rPr lang="en-US" b="1" i="1" dirty="0">
                <a:solidFill>
                  <a:schemeClr val="accent2"/>
                </a:solidFill>
                <a:effectLst>
                  <a:outerShdw blurRad="38100" dist="38100" dir="2700000" algn="tl">
                    <a:srgbClr val="000000">
                      <a:alpha val="43137"/>
                    </a:srgbClr>
                  </a:outerShdw>
                </a:effectLst>
              </a:rPr>
              <a:t>appropriate process model </a:t>
            </a:r>
          </a:p>
          <a:p>
            <a:pPr algn="just"/>
            <a:r>
              <a:rPr lang="en-US" dirty="0"/>
              <a:t>Selection of the </a:t>
            </a:r>
            <a:r>
              <a:rPr lang="en-US" b="1" i="1" dirty="0"/>
              <a:t>‘</a:t>
            </a:r>
            <a:r>
              <a:rPr lang="en-US" b="1" i="1" dirty="0">
                <a:solidFill>
                  <a:schemeClr val="accent2"/>
                </a:solidFill>
                <a:effectLst>
                  <a:outerShdw blurRad="38100" dist="38100" dir="2700000" algn="tl">
                    <a:srgbClr val="000000">
                      <a:alpha val="43137"/>
                    </a:srgbClr>
                  </a:outerShdw>
                </a:effectLst>
              </a:rPr>
              <a:t>Project type</a:t>
            </a:r>
            <a:r>
              <a:rPr lang="en-US" b="1" i="1" dirty="0"/>
              <a:t>’</a:t>
            </a:r>
            <a:r>
              <a:rPr lang="en-US" dirty="0"/>
              <a:t> and ‘</a:t>
            </a:r>
            <a:r>
              <a:rPr lang="en-US" b="1" i="1" dirty="0">
                <a:solidFill>
                  <a:schemeClr val="accent2"/>
                </a:solidFill>
                <a:effectLst>
                  <a:outerShdw blurRad="38100" dist="38100" dir="2700000" algn="tl">
                    <a:srgbClr val="000000">
                      <a:alpha val="43137"/>
                    </a:srgbClr>
                  </a:outerShdw>
                </a:effectLst>
              </a:rPr>
              <a:t>task set</a:t>
            </a:r>
            <a:r>
              <a:rPr lang="en-US" dirty="0"/>
              <a:t>’</a:t>
            </a:r>
          </a:p>
          <a:p>
            <a:pPr algn="just"/>
            <a:r>
              <a:rPr lang="en-US" dirty="0"/>
              <a:t>A </a:t>
            </a:r>
            <a:r>
              <a:rPr lang="en-US" b="1" i="1" dirty="0">
                <a:solidFill>
                  <a:schemeClr val="accent2"/>
                </a:solidFill>
                <a:effectLst>
                  <a:outerShdw blurRad="38100" dist="38100" dir="2700000" algn="tl">
                    <a:srgbClr val="000000">
                      <a:alpha val="43137"/>
                    </a:srgbClr>
                  </a:outerShdw>
                </a:effectLst>
              </a:rPr>
              <a:t>decomposition</a:t>
            </a:r>
            <a:r>
              <a:rPr lang="en-US" dirty="0"/>
              <a:t> of product function</a:t>
            </a:r>
          </a:p>
          <a:p>
            <a:pPr marL="0" indent="0" algn="just">
              <a:buNone/>
            </a:pPr>
            <a:r>
              <a:rPr lang="en-US" b="1" i="1" dirty="0">
                <a:solidFill>
                  <a:schemeClr val="accent2"/>
                </a:solidFill>
                <a:effectLst>
                  <a:outerShdw blurRad="38100" dist="38100" dir="2700000" algn="tl">
                    <a:srgbClr val="000000">
                      <a:alpha val="43137"/>
                    </a:srgbClr>
                  </a:outerShdw>
                </a:effectLst>
              </a:rPr>
              <a:t>Interdependencies</a:t>
            </a:r>
            <a:r>
              <a:rPr lang="en-US" dirty="0"/>
              <a:t> among tasks </a:t>
            </a:r>
            <a:r>
              <a:rPr lang="en-US" b="1" i="1" dirty="0">
                <a:solidFill>
                  <a:schemeClr val="accent2"/>
                </a:solidFill>
                <a:effectLst>
                  <a:outerShdw blurRad="38100" dist="38100" dir="2700000" algn="tl">
                    <a:srgbClr val="000000">
                      <a:alpha val="43137"/>
                    </a:srgbClr>
                  </a:outerShdw>
                </a:effectLst>
              </a:rPr>
              <a:t>may be defined </a:t>
            </a:r>
            <a:r>
              <a:rPr lang="en-US" dirty="0"/>
              <a:t>using a task network.</a:t>
            </a:r>
          </a:p>
        </p:txBody>
      </p:sp>
      <p:sp>
        <p:nvSpPr>
          <p:cNvPr id="4" name="Slide Number Placeholder 3"/>
          <p:cNvSpPr>
            <a:spLocks noGrp="1"/>
          </p:cNvSpPr>
          <p:nvPr>
            <p:ph type="sldNum" sz="quarter" idx="12"/>
          </p:nvPr>
        </p:nvSpPr>
        <p:spPr/>
        <p:txBody>
          <a:bodyPr/>
          <a:lstStyle/>
          <a:p>
            <a:fld id="{DF50EBBA-8504-4BCF-B486-C222F50DF38E}" type="slidenum">
              <a:rPr lang="en-US" smtClean="0"/>
              <a:t>34</a:t>
            </a:fld>
            <a:endParaRPr lang="en-US"/>
          </a:p>
        </p:txBody>
      </p:sp>
    </p:spTree>
    <p:extLst>
      <p:ext uri="{BB962C8B-B14F-4D97-AF65-F5344CB8AC3E}">
        <p14:creationId xmlns:p14="http://schemas.microsoft.com/office/powerpoint/2010/main" val="441071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22514" y="380010"/>
            <a:ext cx="11364686" cy="6306929"/>
          </a:xfrm>
        </p:spPr>
        <p:txBody>
          <a:bodyPr>
            <a:noAutofit/>
          </a:bodyPr>
          <a:lstStyle/>
          <a:p>
            <a:pPr marL="0" indent="0" algn="just">
              <a:buNone/>
            </a:pPr>
            <a:r>
              <a:rPr lang="en-US" sz="2400" dirty="0"/>
              <a:t>PERT and CPM provide </a:t>
            </a:r>
            <a:r>
              <a:rPr lang="en-US" sz="2400" b="1" dirty="0">
                <a:solidFill>
                  <a:schemeClr val="accent2"/>
                </a:solidFill>
                <a:effectLst>
                  <a:outerShdw blurRad="38100" dist="38100" dir="2700000" algn="tl">
                    <a:srgbClr val="000000">
                      <a:alpha val="43137"/>
                    </a:srgbClr>
                  </a:outerShdw>
                </a:effectLst>
              </a:rPr>
              <a:t>quantitative tools </a:t>
            </a:r>
            <a:r>
              <a:rPr lang="en-US" sz="2400" dirty="0"/>
              <a:t>that allow the software planner to:</a:t>
            </a:r>
          </a:p>
          <a:p>
            <a:pPr marL="914400" lvl="1" indent="-457200" algn="just">
              <a:buFont typeface="+mj-lt"/>
              <a:buAutoNum type="alphaLcParenR"/>
            </a:pPr>
            <a:r>
              <a:rPr lang="en-US" dirty="0"/>
              <a:t>Determine the </a:t>
            </a:r>
            <a:r>
              <a:rPr lang="en-US" u="sng" dirty="0"/>
              <a:t>critical path</a:t>
            </a:r>
            <a:r>
              <a:rPr lang="en-US" dirty="0"/>
              <a:t> (the chain of tasks that determines the Project duration)</a:t>
            </a:r>
          </a:p>
          <a:p>
            <a:pPr marL="914400" lvl="1" indent="-457200" algn="just">
              <a:buFont typeface="+mj-lt"/>
              <a:buAutoNum type="alphaLcParenR"/>
            </a:pPr>
            <a:r>
              <a:rPr lang="en-US" dirty="0"/>
              <a:t>Establish ‘</a:t>
            </a:r>
            <a:r>
              <a:rPr lang="en-US" u="sng" dirty="0"/>
              <a:t>most likely</a:t>
            </a:r>
            <a:r>
              <a:rPr lang="en-US" dirty="0"/>
              <a:t>’ time estimates for tasks</a:t>
            </a:r>
          </a:p>
          <a:p>
            <a:pPr marL="914400" lvl="1" indent="-457200" algn="just">
              <a:buFont typeface="+mj-lt"/>
              <a:buAutoNum type="alphaLcParenR"/>
            </a:pPr>
            <a:r>
              <a:rPr lang="en-US" dirty="0"/>
              <a:t>Calculate ‘</a:t>
            </a:r>
            <a:r>
              <a:rPr lang="en-US" u="sng" dirty="0"/>
              <a:t>boundary times</a:t>
            </a:r>
            <a:r>
              <a:rPr lang="en-US" dirty="0"/>
              <a:t>’ that define </a:t>
            </a:r>
            <a:r>
              <a:rPr lang="en-US" u="sng" dirty="0"/>
              <a:t>‘time windows</a:t>
            </a:r>
            <a:r>
              <a:rPr lang="en-US" dirty="0"/>
              <a:t>’ for particular tasks.</a:t>
            </a:r>
          </a:p>
          <a:p>
            <a:pPr marL="0" indent="0" algn="just">
              <a:buNone/>
            </a:pPr>
            <a:r>
              <a:rPr lang="en-US" sz="2400" b="1" u="sng" dirty="0"/>
              <a:t>Boundary Times</a:t>
            </a:r>
            <a:r>
              <a:rPr lang="en-US" sz="2400" b="1" dirty="0"/>
              <a:t>:</a:t>
            </a:r>
          </a:p>
          <a:p>
            <a:pPr marL="514350" indent="-514350" algn="just">
              <a:buFont typeface="+mj-lt"/>
              <a:buAutoNum type="arabicParenR"/>
            </a:pPr>
            <a:r>
              <a:rPr lang="en-US" sz="2400" dirty="0"/>
              <a:t>The earliest time a task can begin when all proceeding tasks are completed in the shortest possible time. (</a:t>
            </a:r>
            <a:r>
              <a:rPr lang="en-US" sz="2400" i="1" dirty="0" err="1"/>
              <a:t>t</a:t>
            </a:r>
            <a:r>
              <a:rPr lang="en-US" sz="2400" baseline="-25000" dirty="0" err="1"/>
              <a:t>eb</a:t>
            </a:r>
            <a:r>
              <a:rPr lang="en-US" sz="2400" dirty="0"/>
              <a:t>)</a:t>
            </a:r>
            <a:r>
              <a:rPr lang="tr-TR" sz="2400" dirty="0">
                <a:solidFill>
                  <a:schemeClr val="accent2"/>
                </a:solidFill>
                <a:effectLst>
                  <a:outerShdw blurRad="38100" dist="38100" dir="2700000" algn="tl">
                    <a:srgbClr val="000000">
                      <a:alpha val="43137"/>
                    </a:srgbClr>
                  </a:outerShdw>
                </a:effectLst>
                <a:sym typeface="Wingdings" panose="05000000000000000000" pitchFamily="2" charset="2"/>
              </a:rPr>
              <a:t> earliest </a:t>
            </a:r>
            <a:r>
              <a:rPr lang="en-US" sz="2400" dirty="0">
                <a:solidFill>
                  <a:schemeClr val="accent2"/>
                </a:solidFill>
                <a:effectLst>
                  <a:outerShdw blurRad="38100" dist="38100" dir="2700000" algn="tl">
                    <a:srgbClr val="000000">
                      <a:alpha val="43137"/>
                    </a:srgbClr>
                  </a:outerShdw>
                </a:effectLst>
                <a:sym typeface="Wingdings" panose="05000000000000000000" pitchFamily="2" charset="2"/>
              </a:rPr>
              <a:t>begin</a:t>
            </a:r>
            <a:endParaRPr lang="en-US" sz="2400" dirty="0"/>
          </a:p>
          <a:p>
            <a:pPr marL="514350" indent="-514350" algn="just">
              <a:buFont typeface="+mj-lt"/>
              <a:buAutoNum type="arabicParenR"/>
            </a:pPr>
            <a:r>
              <a:rPr lang="en-US" sz="2400" dirty="0"/>
              <a:t>The latest time a task can begin without delaying the minimum Project completion time. (</a:t>
            </a:r>
            <a:r>
              <a:rPr lang="en-US" sz="2400" i="1" dirty="0" err="1"/>
              <a:t>t</a:t>
            </a:r>
            <a:r>
              <a:rPr lang="en-US" sz="2400" baseline="-25000" dirty="0" err="1"/>
              <a:t>lb</a:t>
            </a:r>
            <a:r>
              <a:rPr lang="en-US" sz="2400" dirty="0"/>
              <a:t>)</a:t>
            </a:r>
            <a:r>
              <a:rPr lang="tr-TR" sz="2400" dirty="0"/>
              <a:t> </a:t>
            </a:r>
            <a:r>
              <a:rPr lang="tr-TR" sz="2400" dirty="0">
                <a:solidFill>
                  <a:schemeClr val="accent2"/>
                </a:solidFill>
                <a:effectLst>
                  <a:outerShdw blurRad="38100" dist="38100" dir="2700000" algn="tl">
                    <a:srgbClr val="000000">
                      <a:alpha val="43137"/>
                    </a:srgbClr>
                  </a:outerShdw>
                </a:effectLst>
                <a:sym typeface="Wingdings" panose="05000000000000000000" pitchFamily="2" charset="2"/>
              </a:rPr>
              <a:t>latest </a:t>
            </a:r>
            <a:r>
              <a:rPr lang="en-US" sz="2400" dirty="0">
                <a:solidFill>
                  <a:schemeClr val="accent2"/>
                </a:solidFill>
                <a:effectLst>
                  <a:outerShdw blurRad="38100" dist="38100" dir="2700000" algn="tl">
                    <a:srgbClr val="000000">
                      <a:alpha val="43137"/>
                    </a:srgbClr>
                  </a:outerShdw>
                </a:effectLst>
                <a:sym typeface="Wingdings" panose="05000000000000000000" pitchFamily="2" charset="2"/>
              </a:rPr>
              <a:t>begin</a:t>
            </a:r>
            <a:endParaRPr lang="en-US" sz="2400" dirty="0"/>
          </a:p>
          <a:p>
            <a:pPr marL="514350" indent="-514350" algn="just">
              <a:buFont typeface="+mj-lt"/>
              <a:buAutoNum type="arabicParenR"/>
            </a:pPr>
            <a:r>
              <a:rPr lang="en-US" sz="2400" dirty="0"/>
              <a:t>The earliest time a task can finish. (</a:t>
            </a:r>
            <a:r>
              <a:rPr lang="en-US" sz="2400" i="1" dirty="0" err="1"/>
              <a:t>t</a:t>
            </a:r>
            <a:r>
              <a:rPr lang="en-US" sz="2400" baseline="-25000" dirty="0" err="1"/>
              <a:t>ef</a:t>
            </a:r>
            <a:r>
              <a:rPr lang="en-US" sz="2400" dirty="0"/>
              <a:t> = </a:t>
            </a:r>
            <a:r>
              <a:rPr lang="en-US" sz="2400" i="1" dirty="0" err="1"/>
              <a:t>t</a:t>
            </a:r>
            <a:r>
              <a:rPr lang="en-US" sz="2400" baseline="-25000" dirty="0" err="1"/>
              <a:t>eb</a:t>
            </a:r>
            <a:r>
              <a:rPr lang="en-US" sz="2400" baseline="-25000" dirty="0"/>
              <a:t>  </a:t>
            </a:r>
            <a:r>
              <a:rPr lang="en-US" sz="2400" dirty="0"/>
              <a:t>+ </a:t>
            </a:r>
            <a:r>
              <a:rPr lang="en-US" sz="2400" i="1" dirty="0" err="1"/>
              <a:t>t</a:t>
            </a:r>
            <a:r>
              <a:rPr lang="en-US" sz="2400" baseline="-25000" dirty="0" err="1"/>
              <a:t>task</a:t>
            </a:r>
            <a:r>
              <a:rPr lang="en-US" sz="2400" baseline="-25000" dirty="0"/>
              <a:t> min</a:t>
            </a:r>
            <a:r>
              <a:rPr lang="en-US" sz="2400" dirty="0"/>
              <a:t> )</a:t>
            </a:r>
            <a:r>
              <a:rPr lang="tr-TR" sz="2400" dirty="0"/>
              <a:t> </a:t>
            </a:r>
            <a:r>
              <a:rPr lang="tr-TR" sz="2400" dirty="0">
                <a:solidFill>
                  <a:schemeClr val="accent2"/>
                </a:solidFill>
                <a:effectLst>
                  <a:outerShdw blurRad="38100" dist="38100" dir="2700000" algn="tl">
                    <a:srgbClr val="000000">
                      <a:alpha val="43137"/>
                    </a:srgbClr>
                  </a:outerShdw>
                </a:effectLst>
                <a:sym typeface="Wingdings" panose="05000000000000000000" pitchFamily="2" charset="2"/>
              </a:rPr>
              <a:t> </a:t>
            </a:r>
            <a:r>
              <a:rPr lang="tr-TR" sz="2400" dirty="0" err="1">
                <a:solidFill>
                  <a:schemeClr val="accent2"/>
                </a:solidFill>
                <a:effectLst>
                  <a:outerShdw blurRad="38100" dist="38100" dir="2700000" algn="tl">
                    <a:srgbClr val="000000">
                      <a:alpha val="43137"/>
                    </a:srgbClr>
                  </a:outerShdw>
                </a:effectLst>
                <a:sym typeface="Wingdings" panose="05000000000000000000" pitchFamily="2" charset="2"/>
              </a:rPr>
              <a:t>earliest</a:t>
            </a:r>
            <a:r>
              <a:rPr lang="tr-TR" sz="2400" dirty="0">
                <a:solidFill>
                  <a:schemeClr val="accent2"/>
                </a:solidFill>
                <a:effectLst>
                  <a:outerShdw blurRad="38100" dist="38100" dir="2700000" algn="tl">
                    <a:srgbClr val="000000">
                      <a:alpha val="43137"/>
                    </a:srgbClr>
                  </a:outerShdw>
                </a:effectLst>
                <a:sym typeface="Wingdings" panose="05000000000000000000" pitchFamily="2" charset="2"/>
              </a:rPr>
              <a:t> </a:t>
            </a:r>
            <a:r>
              <a:rPr lang="tr-TR" sz="2400" dirty="0" err="1">
                <a:solidFill>
                  <a:schemeClr val="accent2"/>
                </a:solidFill>
                <a:effectLst>
                  <a:outerShdw blurRad="38100" dist="38100" dir="2700000" algn="tl">
                    <a:srgbClr val="000000">
                      <a:alpha val="43137"/>
                    </a:srgbClr>
                  </a:outerShdw>
                </a:effectLst>
                <a:sym typeface="Wingdings" panose="05000000000000000000" pitchFamily="2" charset="2"/>
              </a:rPr>
              <a:t>finish</a:t>
            </a:r>
            <a:endParaRPr lang="en-US" sz="2400" dirty="0"/>
          </a:p>
          <a:p>
            <a:pPr marL="514350" indent="-514350" algn="just">
              <a:buFont typeface="+mj-lt"/>
              <a:buAutoNum type="arabicParenR"/>
            </a:pPr>
            <a:r>
              <a:rPr lang="en-US" sz="2400" dirty="0"/>
              <a:t>The latest time a task can finish without delaying the minimum Project completion time. (</a:t>
            </a:r>
            <a:r>
              <a:rPr lang="en-US" sz="2400" i="1" dirty="0" err="1"/>
              <a:t>t</a:t>
            </a:r>
            <a:r>
              <a:rPr lang="en-US" sz="2400" baseline="-25000" dirty="0" err="1"/>
              <a:t>lf</a:t>
            </a:r>
            <a:r>
              <a:rPr lang="en-US" sz="2400" baseline="-25000" dirty="0"/>
              <a:t> </a:t>
            </a:r>
            <a:r>
              <a:rPr lang="en-US" sz="2400" dirty="0"/>
              <a:t> = </a:t>
            </a:r>
            <a:r>
              <a:rPr lang="en-US" sz="2400" i="1" dirty="0" err="1"/>
              <a:t>t</a:t>
            </a:r>
            <a:r>
              <a:rPr lang="en-US" sz="2400" baseline="-25000" dirty="0" err="1"/>
              <a:t>lb</a:t>
            </a:r>
            <a:r>
              <a:rPr lang="en-US" sz="2400" baseline="-25000" dirty="0"/>
              <a:t>  </a:t>
            </a:r>
            <a:r>
              <a:rPr lang="en-US" sz="2400" dirty="0"/>
              <a:t>+ </a:t>
            </a:r>
            <a:r>
              <a:rPr lang="en-US" sz="2400" i="1" dirty="0" err="1"/>
              <a:t>t</a:t>
            </a:r>
            <a:r>
              <a:rPr lang="en-US" sz="2400" baseline="-25000" dirty="0" err="1"/>
              <a:t>task</a:t>
            </a:r>
            <a:r>
              <a:rPr lang="en-US" sz="2400" baseline="-25000" dirty="0"/>
              <a:t> max</a:t>
            </a:r>
            <a:r>
              <a:rPr lang="en-US" sz="2400" dirty="0"/>
              <a:t> )</a:t>
            </a:r>
            <a:r>
              <a:rPr lang="tr-TR" sz="2400" dirty="0"/>
              <a:t> </a:t>
            </a:r>
            <a:r>
              <a:rPr lang="tr-TR" sz="2400" dirty="0">
                <a:solidFill>
                  <a:schemeClr val="accent2"/>
                </a:solidFill>
                <a:effectLst>
                  <a:outerShdw blurRad="38100" dist="38100" dir="2700000" algn="tl">
                    <a:srgbClr val="000000">
                      <a:alpha val="43137"/>
                    </a:srgbClr>
                  </a:outerShdw>
                </a:effectLst>
                <a:sym typeface="Wingdings" panose="05000000000000000000" pitchFamily="2" charset="2"/>
              </a:rPr>
              <a:t></a:t>
            </a:r>
            <a:r>
              <a:rPr lang="tr-TR" sz="2400" dirty="0" err="1">
                <a:solidFill>
                  <a:schemeClr val="accent2"/>
                </a:solidFill>
                <a:effectLst>
                  <a:outerShdw blurRad="38100" dist="38100" dir="2700000" algn="tl">
                    <a:srgbClr val="000000">
                      <a:alpha val="43137"/>
                    </a:srgbClr>
                  </a:outerShdw>
                </a:effectLst>
                <a:sym typeface="Wingdings" panose="05000000000000000000" pitchFamily="2" charset="2"/>
              </a:rPr>
              <a:t>latest</a:t>
            </a:r>
            <a:r>
              <a:rPr lang="tr-TR" sz="2400" dirty="0">
                <a:solidFill>
                  <a:schemeClr val="accent2"/>
                </a:solidFill>
                <a:effectLst>
                  <a:outerShdw blurRad="38100" dist="38100" dir="2700000" algn="tl">
                    <a:srgbClr val="000000">
                      <a:alpha val="43137"/>
                    </a:srgbClr>
                  </a:outerShdw>
                </a:effectLst>
                <a:sym typeface="Wingdings" panose="05000000000000000000" pitchFamily="2" charset="2"/>
              </a:rPr>
              <a:t> </a:t>
            </a:r>
            <a:r>
              <a:rPr lang="tr-TR" sz="2400" dirty="0" err="1">
                <a:solidFill>
                  <a:schemeClr val="accent2"/>
                </a:solidFill>
                <a:effectLst>
                  <a:outerShdw blurRad="38100" dist="38100" dir="2700000" algn="tl">
                    <a:srgbClr val="000000">
                      <a:alpha val="43137"/>
                    </a:srgbClr>
                  </a:outerShdw>
                </a:effectLst>
                <a:sym typeface="Wingdings" panose="05000000000000000000" pitchFamily="2" charset="2"/>
              </a:rPr>
              <a:t>finish</a:t>
            </a:r>
            <a:endParaRPr lang="en-US" sz="2400" dirty="0"/>
          </a:p>
          <a:p>
            <a:r>
              <a:rPr lang="en-US" sz="2400" dirty="0"/>
              <a:t>The </a:t>
            </a:r>
            <a:r>
              <a:rPr lang="en-US" sz="2400" u="sng" dirty="0"/>
              <a:t>total float</a:t>
            </a:r>
            <a:r>
              <a:rPr lang="en-US" sz="2400" dirty="0"/>
              <a:t>: the amount of surplus time or leeway allowed in scheduling tasks so that the network critical path is maintained on schedule</a:t>
            </a:r>
          </a:p>
          <a:p>
            <a:pPr marL="0" indent="0" algn="just">
              <a:buNone/>
            </a:pPr>
            <a:endParaRPr lang="en-US" sz="2400" dirty="0"/>
          </a:p>
          <a:p>
            <a:pPr marL="0" indent="0" algn="just">
              <a:buNone/>
            </a:pPr>
            <a:endParaRPr lang="en-US" sz="2400" dirty="0"/>
          </a:p>
          <a:p>
            <a:pPr marL="0" indent="0" algn="just">
              <a:buNone/>
            </a:pPr>
            <a:r>
              <a:rPr lang="en-US" sz="2400" dirty="0"/>
              <a:t> </a:t>
            </a:r>
          </a:p>
          <a:p>
            <a:pPr marL="514350" indent="-514350" algn="just">
              <a:buFont typeface="+mj-lt"/>
              <a:buAutoNum type="arabicParenR"/>
            </a:pPr>
            <a:endParaRPr lang="en-US" sz="2400" dirty="0"/>
          </a:p>
        </p:txBody>
      </p:sp>
      <p:sp>
        <p:nvSpPr>
          <p:cNvPr id="2" name="Slide Number Placeholder 1"/>
          <p:cNvSpPr>
            <a:spLocks noGrp="1"/>
          </p:cNvSpPr>
          <p:nvPr>
            <p:ph type="sldNum" sz="quarter" idx="12"/>
          </p:nvPr>
        </p:nvSpPr>
        <p:spPr/>
        <p:txBody>
          <a:bodyPr/>
          <a:lstStyle/>
          <a:p>
            <a:fld id="{DF50EBBA-8504-4BCF-B486-C222F50DF38E}" type="slidenum">
              <a:rPr lang="en-US" smtClean="0"/>
              <a:t>35</a:t>
            </a:fld>
            <a:endParaRPr lang="en-US"/>
          </a:p>
        </p:txBody>
      </p:sp>
    </p:spTree>
    <p:extLst>
      <p:ext uri="{BB962C8B-B14F-4D97-AF65-F5344CB8AC3E}">
        <p14:creationId xmlns:p14="http://schemas.microsoft.com/office/powerpoint/2010/main" val="38946855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F50EBBA-8504-4BCF-B486-C222F50DF38E}" type="slidenum">
              <a:rPr lang="en-US" smtClean="0"/>
              <a:t>36</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468" y="844051"/>
            <a:ext cx="7621064" cy="5715798"/>
          </a:xfrm>
          <a:prstGeom prst="rect">
            <a:avLst/>
          </a:prstGeom>
        </p:spPr>
      </p:pic>
      <p:sp>
        <p:nvSpPr>
          <p:cNvPr id="8" name="TextBox 7"/>
          <p:cNvSpPr txBox="1"/>
          <p:nvPr/>
        </p:nvSpPr>
        <p:spPr>
          <a:xfrm>
            <a:off x="2388358" y="341194"/>
            <a:ext cx="5295332" cy="646331"/>
          </a:xfrm>
          <a:prstGeom prst="rect">
            <a:avLst/>
          </a:prstGeom>
          <a:noFill/>
        </p:spPr>
        <p:txBody>
          <a:bodyPr wrap="square" rtlCol="0">
            <a:spAutoFit/>
          </a:bodyPr>
          <a:lstStyle/>
          <a:p>
            <a:r>
              <a:rPr lang="en-US" dirty="0">
                <a:hlinkClick r:id="rId3"/>
              </a:rPr>
              <a:t>https://en.wikipedia.org/wiki/Critical_path_method</a:t>
            </a:r>
            <a:r>
              <a:rPr lang="en-US" dirty="0"/>
              <a:t>, </a:t>
            </a:r>
            <a:r>
              <a:rPr lang="en-US" dirty="0">
                <a:hlinkClick r:id="rId4"/>
              </a:rPr>
              <a:t>https://en.wikipedia.org/wiki/Critical_path_drag</a:t>
            </a:r>
            <a:r>
              <a:rPr lang="en-US" dirty="0"/>
              <a:t> </a:t>
            </a:r>
          </a:p>
        </p:txBody>
      </p:sp>
    </p:spTree>
    <p:extLst>
      <p:ext uri="{BB962C8B-B14F-4D97-AF65-F5344CB8AC3E}">
        <p14:creationId xmlns:p14="http://schemas.microsoft.com/office/powerpoint/2010/main" val="1959711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2263"/>
            <a:ext cx="10515600" cy="5644700"/>
          </a:xfrm>
        </p:spPr>
        <p:txBody>
          <a:bodyPr>
            <a:normAutofit fontScale="92500" lnSpcReduction="10000"/>
          </a:bodyPr>
          <a:lstStyle/>
          <a:p>
            <a:pPr marL="0" indent="0">
              <a:buNone/>
            </a:pPr>
            <a:r>
              <a:rPr lang="en-US" dirty="0"/>
              <a:t>In this diagram, Activities A, B, C, D, and E comprise the critical or longest path, while Activities F, G, and H are off the critical path with floats of 15 days, 5 days, and 20 days respectively. Whereas activities that are off the critical path have float and are therefore not delaying completion of the project, those on the critical path will usually have critical path drag, i.e., they delay project completion. The drag of a critical path activity can be computed using the following formula:</a:t>
            </a:r>
          </a:p>
          <a:p>
            <a:r>
              <a:rPr lang="en-US" dirty="0"/>
              <a:t>If a critical path activity has nothing in parallel, its drag is equal to its duration. Thus A and E have drags of 10 days and 20 days respectively.</a:t>
            </a:r>
          </a:p>
          <a:p>
            <a:r>
              <a:rPr lang="en-US" dirty="0"/>
              <a:t>If a critical path activity has another activity in parallel, its drag is equal to whichever is less: its duration or the total float of the parallel activity with the least total float. Thus since B and C are both parallel to F (float of 15) and H (float of 20), B has a duration of 20 and drag of 15 (equal to F's float), while C has a duration of only 5 days and thus drag of only 5. Activity D, with a duration of 10 days, is parallel to G (float of 5) and H (float of 20) and therefore its drag is equal to 5, the float of G.</a:t>
            </a:r>
          </a:p>
          <a:p>
            <a:pPr marL="0" indent="0">
              <a:buNone/>
            </a:pPr>
            <a:endParaRPr lang="en-US" dirty="0"/>
          </a:p>
        </p:txBody>
      </p:sp>
      <p:sp>
        <p:nvSpPr>
          <p:cNvPr id="4" name="Slide Number Placeholder 3"/>
          <p:cNvSpPr>
            <a:spLocks noGrp="1"/>
          </p:cNvSpPr>
          <p:nvPr>
            <p:ph type="sldNum" sz="quarter" idx="12"/>
          </p:nvPr>
        </p:nvSpPr>
        <p:spPr/>
        <p:txBody>
          <a:bodyPr/>
          <a:lstStyle/>
          <a:p>
            <a:fld id="{DF50EBBA-8504-4BCF-B486-C222F50DF38E}" type="slidenum">
              <a:rPr lang="en-US" smtClean="0"/>
              <a:t>37</a:t>
            </a:fld>
            <a:endParaRPr lang="en-US"/>
          </a:p>
        </p:txBody>
      </p:sp>
    </p:spTree>
    <p:extLst>
      <p:ext uri="{BB962C8B-B14F-4D97-AF65-F5344CB8AC3E}">
        <p14:creationId xmlns:p14="http://schemas.microsoft.com/office/powerpoint/2010/main" val="28122120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08180" y="1150775"/>
            <a:ext cx="10397808" cy="5566777"/>
          </a:xfrm>
        </p:spPr>
        <p:txBody>
          <a:bodyPr>
            <a:noAutofit/>
          </a:bodyPr>
          <a:lstStyle/>
          <a:p>
            <a:pPr algn="just"/>
            <a:r>
              <a:rPr lang="en-US" sz="2400" dirty="0"/>
              <a:t>We begin with </a:t>
            </a:r>
            <a:r>
              <a:rPr lang="en-US" sz="2400" b="1" dirty="0"/>
              <a:t>a set of tasks</a:t>
            </a:r>
            <a:r>
              <a:rPr lang="en-US" sz="2400" dirty="0"/>
              <a:t>, (this can be input as a task network or task outline if we are using </a:t>
            </a:r>
            <a:r>
              <a:rPr lang="en-US" sz="2400" b="1" dirty="0"/>
              <a:t>automated tools like PERT or CPM</a:t>
            </a:r>
            <a:r>
              <a:rPr lang="en-US" sz="2400" dirty="0"/>
              <a:t>)</a:t>
            </a:r>
          </a:p>
          <a:p>
            <a:pPr marL="457200" lvl="1" indent="0" algn="just">
              <a:buNone/>
            </a:pPr>
            <a:r>
              <a:rPr lang="en-US" b="1" dirty="0">
                <a:solidFill>
                  <a:srgbClr val="FF0000"/>
                </a:solidFill>
              </a:rPr>
              <a:t>			Human Effort</a:t>
            </a:r>
          </a:p>
          <a:p>
            <a:pPr lvl="1" algn="just">
              <a:buFont typeface="Calibri" panose="020F0502020204030204" pitchFamily="34" charset="0"/>
              <a:buChar char="₋"/>
            </a:pPr>
            <a:r>
              <a:rPr lang="en-US" b="1" dirty="0">
                <a:solidFill>
                  <a:srgbClr val="FF0000"/>
                </a:solidFill>
              </a:rPr>
              <a:t>We input: 	Task Duration		for each task</a:t>
            </a:r>
          </a:p>
          <a:p>
            <a:pPr marL="457200" lvl="1" indent="0" algn="just">
              <a:buNone/>
            </a:pPr>
            <a:r>
              <a:rPr lang="en-US" b="1" dirty="0">
                <a:solidFill>
                  <a:srgbClr val="FF0000"/>
                </a:solidFill>
              </a:rPr>
              <a:t>			Task Start Date</a:t>
            </a:r>
          </a:p>
          <a:p>
            <a:pPr marL="457200" lvl="1" indent="0" algn="just">
              <a:buNone/>
            </a:pPr>
            <a:endParaRPr lang="en-US" dirty="0"/>
          </a:p>
          <a:p>
            <a:pPr algn="just"/>
            <a:r>
              <a:rPr lang="en-US" sz="2400" dirty="0"/>
              <a:t>We can </a:t>
            </a:r>
            <a:r>
              <a:rPr lang="en-US" sz="2400" b="1" dirty="0"/>
              <a:t>assign specific tasks to specific individuals</a:t>
            </a:r>
            <a:r>
              <a:rPr lang="en-US" sz="2400" dirty="0"/>
              <a:t>.</a:t>
            </a:r>
            <a:endParaRPr lang="tr-TR" sz="2400" dirty="0"/>
          </a:p>
          <a:p>
            <a:pPr algn="just"/>
            <a:r>
              <a:rPr lang="en-US" sz="2400" dirty="0"/>
              <a:t>We </a:t>
            </a:r>
            <a:r>
              <a:rPr lang="en-US" sz="2400" b="1" dirty="0"/>
              <a:t>decide on the milestones</a:t>
            </a:r>
            <a:r>
              <a:rPr lang="en-US" sz="2400" dirty="0"/>
              <a:t> </a:t>
            </a:r>
            <a:endParaRPr lang="tr-TR" sz="2400" dirty="0"/>
          </a:p>
          <a:p>
            <a:pPr algn="just"/>
            <a:r>
              <a:rPr lang="en-US" sz="2400" b="1" dirty="0"/>
              <a:t>This results in </a:t>
            </a:r>
            <a:r>
              <a:rPr lang="en-US" sz="2400" dirty="0"/>
              <a:t>: a </a:t>
            </a:r>
            <a:r>
              <a:rPr lang="en-US" sz="2400" u="sng" dirty="0"/>
              <a:t>timeline chart</a:t>
            </a:r>
            <a:r>
              <a:rPr lang="en-US" sz="2400" dirty="0"/>
              <a:t> (or, a </a:t>
            </a:r>
            <a:r>
              <a:rPr lang="en-US" sz="2400" u="sng" dirty="0"/>
              <a:t>Gantt Chart</a:t>
            </a:r>
            <a:r>
              <a:rPr lang="en-US" sz="2400" dirty="0"/>
              <a:t>)</a:t>
            </a:r>
          </a:p>
          <a:p>
            <a:pPr marL="457200" lvl="1" indent="0" algn="just">
              <a:buNone/>
            </a:pPr>
            <a:r>
              <a:rPr lang="en-US" dirty="0"/>
              <a:t>A timeline chart can be developed for the whole </a:t>
            </a:r>
            <a:r>
              <a:rPr lang="tr-TR" dirty="0"/>
              <a:t>p</a:t>
            </a:r>
            <a:r>
              <a:rPr lang="en-US" dirty="0" err="1"/>
              <a:t>roject</a:t>
            </a:r>
            <a:r>
              <a:rPr lang="en-US" dirty="0"/>
              <a:t>, showing all the tasks, </a:t>
            </a:r>
          </a:p>
          <a:p>
            <a:pPr marL="457200" lvl="1" indent="0" algn="just">
              <a:buNone/>
            </a:pPr>
            <a:r>
              <a:rPr lang="en-US" dirty="0"/>
              <a:t>								</a:t>
            </a:r>
          </a:p>
          <a:p>
            <a:pPr marL="457200" lvl="1" indent="0" algn="just">
              <a:buNone/>
            </a:pPr>
            <a:r>
              <a:rPr lang="en-US" dirty="0"/>
              <a:t>and / or separate charts 		for each Project functions</a:t>
            </a:r>
          </a:p>
          <a:p>
            <a:pPr marL="457200" lvl="1" indent="0" algn="just">
              <a:buNone/>
            </a:pPr>
            <a:r>
              <a:rPr lang="en-US" dirty="0"/>
              <a:t>					for each individual</a:t>
            </a:r>
          </a:p>
        </p:txBody>
      </p:sp>
      <p:sp>
        <p:nvSpPr>
          <p:cNvPr id="4" name="Sol Ayraç 3"/>
          <p:cNvSpPr/>
          <p:nvPr/>
        </p:nvSpPr>
        <p:spPr>
          <a:xfrm>
            <a:off x="3171207" y="1894114"/>
            <a:ext cx="427512" cy="117565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ol Ayraç 8"/>
          <p:cNvSpPr/>
          <p:nvPr/>
        </p:nvSpPr>
        <p:spPr>
          <a:xfrm>
            <a:off x="4382896" y="5525184"/>
            <a:ext cx="932214" cy="80282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Dikdörtgen 1"/>
          <p:cNvSpPr/>
          <p:nvPr/>
        </p:nvSpPr>
        <p:spPr>
          <a:xfrm>
            <a:off x="736677" y="302081"/>
            <a:ext cx="6439007" cy="584775"/>
          </a:xfrm>
          <a:prstGeom prst="rect">
            <a:avLst/>
          </a:prstGeom>
        </p:spPr>
        <p:txBody>
          <a:bodyPr wrap="none">
            <a:spAutoFit/>
          </a:bodyPr>
          <a:lstStyle/>
          <a:p>
            <a:pPr algn="just"/>
            <a:r>
              <a:rPr lang="en-US" sz="3200" dirty="0">
                <a:solidFill>
                  <a:schemeClr val="accent2"/>
                </a:solidFill>
              </a:rPr>
              <a:t>So, when creating a </a:t>
            </a:r>
            <a:r>
              <a:rPr lang="en-US" sz="3200" b="1" i="1" dirty="0">
                <a:solidFill>
                  <a:schemeClr val="accent2"/>
                </a:solidFill>
              </a:rPr>
              <a:t>Project Schedule</a:t>
            </a:r>
            <a:r>
              <a:rPr lang="tr-TR" sz="3200" b="1" i="1" dirty="0">
                <a:solidFill>
                  <a:schemeClr val="accent2"/>
                </a:solidFill>
              </a:rPr>
              <a:t>:</a:t>
            </a:r>
            <a:endParaRPr lang="en-US" sz="3200" dirty="0">
              <a:solidFill>
                <a:schemeClr val="accent2"/>
              </a:solidFill>
            </a:endParaRPr>
          </a:p>
        </p:txBody>
      </p:sp>
      <p:sp>
        <p:nvSpPr>
          <p:cNvPr id="5" name="Slide Number Placeholder 4"/>
          <p:cNvSpPr>
            <a:spLocks noGrp="1"/>
          </p:cNvSpPr>
          <p:nvPr>
            <p:ph type="sldNum" sz="quarter" idx="12"/>
          </p:nvPr>
        </p:nvSpPr>
        <p:spPr/>
        <p:txBody>
          <a:bodyPr/>
          <a:lstStyle/>
          <a:p>
            <a:fld id="{DF50EBBA-8504-4BCF-B486-C222F50DF38E}" type="slidenum">
              <a:rPr lang="en-US" smtClean="0"/>
              <a:t>38</a:t>
            </a:fld>
            <a:endParaRPr lang="en-US"/>
          </a:p>
        </p:txBody>
      </p:sp>
    </p:spTree>
    <p:extLst>
      <p:ext uri="{BB962C8B-B14F-4D97-AF65-F5344CB8AC3E}">
        <p14:creationId xmlns:p14="http://schemas.microsoft.com/office/powerpoint/2010/main" val="19143917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F50EBBA-8504-4BCF-B486-C222F50DF38E}" type="slidenum">
              <a:rPr lang="en-US" smtClean="0"/>
              <a:t>39</a:t>
            </a:fld>
            <a:endParaRPr lang="en-US"/>
          </a:p>
        </p:txBody>
      </p:sp>
      <p:pic>
        <p:nvPicPr>
          <p:cNvPr id="6" name="Picture 5"/>
          <p:cNvPicPr>
            <a:picLocks noChangeAspect="1"/>
          </p:cNvPicPr>
          <p:nvPr/>
        </p:nvPicPr>
        <p:blipFill>
          <a:blip r:embed="rId2"/>
          <a:stretch>
            <a:fillRect/>
          </a:stretch>
        </p:blipFill>
        <p:spPr>
          <a:xfrm>
            <a:off x="818866" y="586854"/>
            <a:ext cx="10276764" cy="5936776"/>
          </a:xfrm>
          <a:prstGeom prst="rect">
            <a:avLst/>
          </a:prstGeom>
        </p:spPr>
      </p:pic>
    </p:spTree>
    <p:extLst>
      <p:ext uri="{BB962C8B-B14F-4D97-AF65-F5344CB8AC3E}">
        <p14:creationId xmlns:p14="http://schemas.microsoft.com/office/powerpoint/2010/main" val="2320624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362635"/>
            <a:ext cx="10515600" cy="4814328"/>
          </a:xfrm>
        </p:spPr>
        <p:txBody>
          <a:bodyPr>
            <a:normAutofit/>
          </a:bodyPr>
          <a:lstStyle/>
          <a:p>
            <a:pPr algn="just"/>
            <a:r>
              <a:rPr lang="en-US" dirty="0"/>
              <a:t>A software </a:t>
            </a:r>
            <a:r>
              <a:rPr lang="tr-TR" dirty="0"/>
              <a:t>p</a:t>
            </a:r>
            <a:r>
              <a:rPr lang="en-US" dirty="0" err="1"/>
              <a:t>roject</a:t>
            </a:r>
            <a:r>
              <a:rPr lang="en-US" dirty="0"/>
              <a:t> is composed of many small tasks. </a:t>
            </a:r>
            <a:endParaRPr lang="tr-TR" dirty="0"/>
          </a:p>
          <a:p>
            <a:pPr algn="just"/>
            <a:r>
              <a:rPr lang="en-US" dirty="0"/>
              <a:t>Some of these tasks do not have an impact on the </a:t>
            </a:r>
            <a:r>
              <a:rPr lang="tr-TR" dirty="0"/>
              <a:t>p</a:t>
            </a:r>
            <a:r>
              <a:rPr lang="en-US" dirty="0" err="1"/>
              <a:t>roject</a:t>
            </a:r>
            <a:r>
              <a:rPr lang="en-US" dirty="0"/>
              <a:t> completion date. </a:t>
            </a:r>
            <a:endParaRPr lang="tr-TR" dirty="0"/>
          </a:p>
          <a:p>
            <a:pPr algn="just"/>
            <a:r>
              <a:rPr lang="en-US" dirty="0"/>
              <a:t>But some others lay on the ‘</a:t>
            </a:r>
            <a:r>
              <a:rPr lang="en-US" u="sng" dirty="0"/>
              <a:t>critical path</a:t>
            </a:r>
            <a:r>
              <a:rPr lang="en-US" dirty="0"/>
              <a:t>’ if these tasks fall behind the schedule, we will not be able to finish on time</a:t>
            </a:r>
            <a:r>
              <a:rPr lang="tr-TR" dirty="0"/>
              <a:t> (discuss</a:t>
            </a:r>
            <a:r>
              <a:rPr lang="en-US" dirty="0" err="1"/>
              <a:t>ed</a:t>
            </a:r>
            <a:r>
              <a:rPr lang="tr-TR" dirty="0"/>
              <a:t> later)</a:t>
            </a:r>
            <a:r>
              <a:rPr lang="en-US" dirty="0"/>
              <a:t>.</a:t>
            </a:r>
            <a:endParaRPr lang="tr-TR" dirty="0"/>
          </a:p>
          <a:p>
            <a:pPr algn="just"/>
            <a:r>
              <a:rPr lang="en-US" dirty="0"/>
              <a:t>So, the </a:t>
            </a:r>
            <a:r>
              <a:rPr lang="tr-TR" dirty="0"/>
              <a:t> </a:t>
            </a:r>
            <a:r>
              <a:rPr lang="en-US" dirty="0"/>
              <a:t>project manager must</a:t>
            </a:r>
            <a:r>
              <a:rPr lang="tr-TR" dirty="0"/>
              <a:t> </a:t>
            </a:r>
            <a:r>
              <a:rPr lang="en-US" dirty="0"/>
              <a:t>define all the project tasks, identify the critical tasks, and track the progress of the critical tasks.</a:t>
            </a:r>
          </a:p>
        </p:txBody>
      </p:sp>
      <p:sp>
        <p:nvSpPr>
          <p:cNvPr id="2" name="Dikdörtgen 1"/>
          <p:cNvSpPr/>
          <p:nvPr/>
        </p:nvSpPr>
        <p:spPr>
          <a:xfrm>
            <a:off x="1024085" y="435393"/>
            <a:ext cx="3202159" cy="707886"/>
          </a:xfrm>
          <a:prstGeom prst="rect">
            <a:avLst/>
          </a:prstGeom>
        </p:spPr>
        <p:txBody>
          <a:bodyPr wrap="none">
            <a:spAutoFit/>
          </a:bodyPr>
          <a:lstStyle/>
          <a:p>
            <a:r>
              <a:rPr lang="en-US" sz="4000" dirty="0"/>
              <a:t>CRITICAL PATH</a:t>
            </a:r>
          </a:p>
        </p:txBody>
      </p:sp>
      <p:sp>
        <p:nvSpPr>
          <p:cNvPr id="4" name="Slide Number Placeholder 3"/>
          <p:cNvSpPr>
            <a:spLocks noGrp="1"/>
          </p:cNvSpPr>
          <p:nvPr>
            <p:ph type="sldNum" sz="quarter" idx="12"/>
          </p:nvPr>
        </p:nvSpPr>
        <p:spPr/>
        <p:txBody>
          <a:bodyPr/>
          <a:lstStyle/>
          <a:p>
            <a:fld id="{DF50EBBA-8504-4BCF-B486-C222F50DF38E}" type="slidenum">
              <a:rPr lang="en-US" smtClean="0"/>
              <a:t>4</a:t>
            </a:fld>
            <a:endParaRPr lang="en-US"/>
          </a:p>
        </p:txBody>
      </p:sp>
    </p:spTree>
    <p:extLst>
      <p:ext uri="{BB962C8B-B14F-4D97-AF65-F5344CB8AC3E}">
        <p14:creationId xmlns:p14="http://schemas.microsoft.com/office/powerpoint/2010/main" val="40902881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F50EBBA-8504-4BCF-B486-C222F50DF38E}" type="slidenum">
              <a:rPr lang="en-US" smtClean="0"/>
              <a:t>40</a:t>
            </a:fld>
            <a:endParaRPr lang="en-US"/>
          </a:p>
        </p:txBody>
      </p:sp>
      <p:pic>
        <p:nvPicPr>
          <p:cNvPr id="5" name="Picture 4"/>
          <p:cNvPicPr>
            <a:picLocks noChangeAspect="1"/>
          </p:cNvPicPr>
          <p:nvPr/>
        </p:nvPicPr>
        <p:blipFill>
          <a:blip r:embed="rId2"/>
          <a:stretch>
            <a:fillRect/>
          </a:stretch>
        </p:blipFill>
        <p:spPr>
          <a:xfrm>
            <a:off x="544770" y="559558"/>
            <a:ext cx="11137714" cy="5757106"/>
          </a:xfrm>
          <a:prstGeom prst="rect">
            <a:avLst/>
          </a:prstGeom>
        </p:spPr>
      </p:pic>
    </p:spTree>
    <p:extLst>
      <p:ext uri="{BB962C8B-B14F-4D97-AF65-F5344CB8AC3E}">
        <p14:creationId xmlns:p14="http://schemas.microsoft.com/office/powerpoint/2010/main" val="25959278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u="sng" dirty="0"/>
              <a:t>Tracking The Schedule</a:t>
            </a:r>
            <a:r>
              <a:rPr lang="en-US" b="1" dirty="0"/>
              <a:t>:</a:t>
            </a:r>
            <a:endParaRPr lang="en-US" b="1" u="sng" dirty="0"/>
          </a:p>
        </p:txBody>
      </p:sp>
      <p:sp>
        <p:nvSpPr>
          <p:cNvPr id="3" name="İçerik Yer Tutucusu 2"/>
          <p:cNvSpPr>
            <a:spLocks noGrp="1"/>
          </p:cNvSpPr>
          <p:nvPr>
            <p:ph idx="1"/>
          </p:nvPr>
        </p:nvSpPr>
        <p:spPr/>
        <p:txBody>
          <a:bodyPr>
            <a:normAutofit/>
          </a:bodyPr>
          <a:lstStyle/>
          <a:p>
            <a:pPr marL="514350" indent="-514350" algn="just">
              <a:buFont typeface="+mj-lt"/>
              <a:buAutoNum type="alphaLcParenR"/>
            </a:pPr>
            <a:r>
              <a:rPr lang="en-US" dirty="0"/>
              <a:t>Conduct periodic ‘</a:t>
            </a:r>
            <a:r>
              <a:rPr lang="en-US" u="sng" dirty="0"/>
              <a:t>Project status meetings</a:t>
            </a:r>
            <a:r>
              <a:rPr lang="en-US" dirty="0"/>
              <a:t>’ in which each team member reports progress and problems.</a:t>
            </a:r>
          </a:p>
          <a:p>
            <a:pPr marL="514350" indent="-514350" algn="just">
              <a:buFont typeface="+mj-lt"/>
              <a:buAutoNum type="alphaLcParenR"/>
            </a:pPr>
            <a:r>
              <a:rPr lang="en-US" dirty="0"/>
              <a:t>Evaluate the results of all reviews conducted throughout the SE process.</a:t>
            </a:r>
          </a:p>
          <a:p>
            <a:pPr marL="514350" indent="-514350" algn="just">
              <a:buFont typeface="+mj-lt"/>
              <a:buAutoNum type="alphaLcParenR"/>
            </a:pPr>
            <a:r>
              <a:rPr lang="en-US" dirty="0"/>
              <a:t>Check whether Project milestones have been accomplished by the Schedule date.</a:t>
            </a:r>
          </a:p>
          <a:p>
            <a:pPr marL="514350" indent="-514350" algn="just">
              <a:buFont typeface="+mj-lt"/>
              <a:buAutoNum type="alphaLcParenR"/>
            </a:pPr>
            <a:r>
              <a:rPr lang="en-US" dirty="0"/>
              <a:t>Compare actual start dates with planned start dates of tasks.</a:t>
            </a:r>
          </a:p>
          <a:p>
            <a:pPr marL="514350" indent="-514350" algn="just">
              <a:buFont typeface="+mj-lt"/>
              <a:buAutoNum type="alphaLcParenR"/>
            </a:pPr>
            <a:r>
              <a:rPr lang="en-US" dirty="0"/>
              <a:t>Conduct informal meetings with team members to obtain their subjective assessment of Project progress.</a:t>
            </a:r>
          </a:p>
        </p:txBody>
      </p:sp>
      <p:sp>
        <p:nvSpPr>
          <p:cNvPr id="4" name="Slide Number Placeholder 3"/>
          <p:cNvSpPr>
            <a:spLocks noGrp="1"/>
          </p:cNvSpPr>
          <p:nvPr>
            <p:ph type="sldNum" sz="quarter" idx="12"/>
          </p:nvPr>
        </p:nvSpPr>
        <p:spPr/>
        <p:txBody>
          <a:bodyPr/>
          <a:lstStyle/>
          <a:p>
            <a:fld id="{DF50EBBA-8504-4BCF-B486-C222F50DF38E}" type="slidenum">
              <a:rPr lang="en-US" smtClean="0"/>
              <a:t>41</a:t>
            </a:fld>
            <a:endParaRPr lang="en-US"/>
          </a:p>
        </p:txBody>
      </p:sp>
    </p:spTree>
    <p:extLst>
      <p:ext uri="{BB962C8B-B14F-4D97-AF65-F5344CB8AC3E}">
        <p14:creationId xmlns:p14="http://schemas.microsoft.com/office/powerpoint/2010/main" val="3673005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68739"/>
            <a:ext cx="10515600" cy="401171"/>
          </a:xfrm>
        </p:spPr>
        <p:txBody>
          <a:bodyPr>
            <a:noAutofit/>
          </a:bodyPr>
          <a:lstStyle/>
          <a:p>
            <a:r>
              <a:rPr lang="en-US" altLang="en-US" sz="2400" b="1" dirty="0"/>
              <a:t>Network Diagrams</a:t>
            </a:r>
            <a:r>
              <a:rPr lang="en-US" altLang="en-US" sz="2400" dirty="0"/>
              <a:t>: from Operations Management . An Integrated Approach. 4</a:t>
            </a:r>
            <a:r>
              <a:rPr lang="en-US" altLang="en-US" sz="2400" baseline="30000" dirty="0"/>
              <a:t>th</a:t>
            </a:r>
            <a:r>
              <a:rPr lang="en-US" altLang="en-US" sz="2400" dirty="0"/>
              <a:t>. Ed. R. Dan Reid, Nada R. Sanders, John Wiley and Sons, Inc., 2011, </a:t>
            </a:r>
            <a:r>
              <a:rPr lang="en-US" sz="2400" dirty="0"/>
              <a:t>ISBN 13: 978-0-470-32504-9, ISBN 10: 0-470-32504-6</a:t>
            </a:r>
            <a:br>
              <a:rPr lang="en-US" sz="2400" dirty="0"/>
            </a:br>
            <a:r>
              <a:rPr lang="en-US" sz="2400" dirty="0"/>
              <a:t>http://www.mediafire.com/file/9yt835pi3j96vvb/Operations_Management%28Sanders+%26+Reid.pdf</a:t>
            </a:r>
          </a:p>
        </p:txBody>
      </p:sp>
      <p:sp>
        <p:nvSpPr>
          <p:cNvPr id="4" name="Rectangle 3"/>
          <p:cNvSpPr txBox="1">
            <a:spLocks noChangeArrowheads="1"/>
          </p:cNvSpPr>
          <p:nvPr/>
        </p:nvSpPr>
        <p:spPr>
          <a:xfrm>
            <a:off x="3411940" y="1296537"/>
            <a:ext cx="8077153" cy="12010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000" b="1" dirty="0">
                <a:solidFill>
                  <a:schemeClr val="folHlink"/>
                </a:solidFill>
              </a:rPr>
              <a:t>Activity-on-Node (AON):</a:t>
            </a:r>
          </a:p>
          <a:p>
            <a:pPr lvl="1"/>
            <a:r>
              <a:rPr lang="en-US" altLang="en-US" sz="2000" b="1" dirty="0"/>
              <a:t>Uses nodes to represent the activity</a:t>
            </a:r>
          </a:p>
          <a:p>
            <a:pPr lvl="1"/>
            <a:r>
              <a:rPr lang="en-US" altLang="en-US" sz="2000" b="1" dirty="0"/>
              <a:t>Uses arrows to represent precedence relationships</a:t>
            </a:r>
          </a:p>
          <a:p>
            <a:pPr>
              <a:buFont typeface="Wingdings" panose="05000000000000000000" pitchFamily="2" charset="2"/>
              <a:buNone/>
            </a:pPr>
            <a:endParaRPr lang="en-US" altLang="en-US" b="1" dirty="0"/>
          </a:p>
        </p:txBody>
      </p:sp>
      <p:pic>
        <p:nvPicPr>
          <p:cNvPr id="5" name="Picture 7" descr="w0110-n"/>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567543" y="2649894"/>
            <a:ext cx="8567057" cy="3803295"/>
          </a:xfrm>
          <a:prstGeom prst="rect">
            <a:avLst/>
          </a:prstGeom>
          <a:noFill/>
        </p:spPr>
      </p:pic>
      <p:sp>
        <p:nvSpPr>
          <p:cNvPr id="3" name="Slide Number Placeholder 2"/>
          <p:cNvSpPr>
            <a:spLocks noGrp="1"/>
          </p:cNvSpPr>
          <p:nvPr>
            <p:ph type="sldNum" sz="quarter" idx="12"/>
          </p:nvPr>
        </p:nvSpPr>
        <p:spPr/>
        <p:txBody>
          <a:bodyPr/>
          <a:lstStyle/>
          <a:p>
            <a:fld id="{DF50EBBA-8504-4BCF-B486-C222F50DF38E}" type="slidenum">
              <a:rPr lang="en-US" smtClean="0"/>
              <a:t>42</a:t>
            </a:fld>
            <a:endParaRPr lang="en-US"/>
          </a:p>
        </p:txBody>
      </p:sp>
    </p:spTree>
    <p:extLst>
      <p:ext uri="{BB962C8B-B14F-4D97-AF65-F5344CB8AC3E}">
        <p14:creationId xmlns:p14="http://schemas.microsoft.com/office/powerpoint/2010/main" val="373138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524000" y="333375"/>
            <a:ext cx="9144000" cy="1233488"/>
          </a:xfrm>
        </p:spPr>
        <p:txBody>
          <a:bodyPr/>
          <a:lstStyle/>
          <a:p>
            <a:pPr eaLnBrk="1" hangingPunct="1"/>
            <a:r>
              <a:rPr lang="tr-TR" altLang="en-US" sz="3600" u="sng" dirty="0">
                <a:solidFill>
                  <a:srgbClr val="FF0000"/>
                </a:solidFill>
              </a:rPr>
              <a:t>EXAMPLE</a:t>
            </a:r>
            <a:br>
              <a:rPr lang="tr-TR" altLang="en-US" sz="2000" u="sng" dirty="0"/>
            </a:br>
            <a:r>
              <a:rPr lang="en-US" altLang="en-US" sz="2000" u="sng" dirty="0"/>
              <a:t>Step 1-Define the Project</a:t>
            </a:r>
            <a:r>
              <a:rPr lang="en-US" altLang="en-US" sz="2000" dirty="0"/>
              <a:t>: </a:t>
            </a:r>
            <a:r>
              <a:rPr lang="tr-TR" altLang="en-US" sz="2000" dirty="0"/>
              <a:t>A </a:t>
            </a:r>
            <a:r>
              <a:rPr lang="tr-TR" altLang="en-US" sz="2000" dirty="0" err="1"/>
              <a:t>new</a:t>
            </a:r>
            <a:r>
              <a:rPr lang="tr-TR" altLang="en-US" sz="2000" dirty="0"/>
              <a:t> </a:t>
            </a:r>
            <a:r>
              <a:rPr lang="tr-TR" altLang="en-US" sz="2000" dirty="0" err="1"/>
              <a:t>product’s</a:t>
            </a:r>
            <a:r>
              <a:rPr lang="tr-TR" altLang="en-US" sz="2000" dirty="0"/>
              <a:t> </a:t>
            </a:r>
            <a:r>
              <a:rPr lang="tr-TR" altLang="en-US" sz="2000" dirty="0" err="1"/>
              <a:t>production</a:t>
            </a:r>
            <a:r>
              <a:rPr lang="tr-TR" altLang="en-US" sz="2000" dirty="0"/>
              <a:t> </a:t>
            </a:r>
            <a:r>
              <a:rPr lang="tr-TR" altLang="en-US" sz="2000" dirty="0" err="1"/>
              <a:t>involves</a:t>
            </a:r>
            <a:r>
              <a:rPr lang="en-US" altLang="en-US" sz="2000" dirty="0"/>
              <a:t> 11 activities and their precedence relationships. Develop an AON for the </a:t>
            </a:r>
            <a:r>
              <a:rPr lang="en-US" altLang="en-US" sz="2000" dirty="0" err="1"/>
              <a:t>pr</a:t>
            </a:r>
            <a:r>
              <a:rPr lang="tr-TR" altLang="en-US" sz="2000" dirty="0"/>
              <a:t>j.</a:t>
            </a:r>
            <a:endParaRPr lang="en-US" altLang="en-US" sz="2000" dirty="0"/>
          </a:p>
        </p:txBody>
      </p:sp>
      <p:pic>
        <p:nvPicPr>
          <p:cNvPr id="5" name="Content Placeholder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905000" y="1905000"/>
            <a:ext cx="8229600" cy="4572000"/>
          </a:xfrm>
          <a:noFill/>
        </p:spPr>
      </p:pic>
      <p:sp>
        <p:nvSpPr>
          <p:cNvPr id="2" name="Slide Number Placeholder 1"/>
          <p:cNvSpPr>
            <a:spLocks noGrp="1"/>
          </p:cNvSpPr>
          <p:nvPr>
            <p:ph type="sldNum" sz="quarter" idx="12"/>
          </p:nvPr>
        </p:nvSpPr>
        <p:spPr/>
        <p:txBody>
          <a:bodyPr/>
          <a:lstStyle/>
          <a:p>
            <a:fld id="{DF50EBBA-8504-4BCF-B486-C222F50DF38E}" type="slidenum">
              <a:rPr lang="en-US" smtClean="0"/>
              <a:t>43</a:t>
            </a:fld>
            <a:endParaRPr lang="en-US"/>
          </a:p>
        </p:txBody>
      </p:sp>
    </p:spTree>
    <p:extLst>
      <p:ext uri="{BB962C8B-B14F-4D97-AF65-F5344CB8AC3E}">
        <p14:creationId xmlns:p14="http://schemas.microsoft.com/office/powerpoint/2010/main" val="42121678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a:xfrm>
            <a:off x="1524000" y="333376"/>
            <a:ext cx="9144000" cy="792163"/>
          </a:xfrm>
        </p:spPr>
        <p:txBody>
          <a:bodyPr/>
          <a:lstStyle/>
          <a:p>
            <a:pPr eaLnBrk="1" hangingPunct="1"/>
            <a:r>
              <a:rPr lang="en-US" altLang="en-US" sz="3600" u="sng"/>
              <a:t>Step 2-</a:t>
            </a:r>
            <a:r>
              <a:rPr lang="en-US" altLang="en-US" sz="3600"/>
              <a:t> Diagram the Network</a:t>
            </a:r>
            <a:r>
              <a:rPr lang="tr-TR" altLang="en-US" sz="3600"/>
              <a:t> for the project</a:t>
            </a:r>
            <a:endParaRPr lang="en-US" altLang="en-US" sz="3600"/>
          </a:p>
        </p:txBody>
      </p:sp>
      <p:pic>
        <p:nvPicPr>
          <p:cNvPr id="5" name="Picture 9" descr="w0111-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79650" y="1989138"/>
            <a:ext cx="7772400" cy="2863850"/>
          </a:xfrm>
          <a:noFill/>
        </p:spPr>
      </p:pic>
      <p:sp>
        <p:nvSpPr>
          <p:cNvPr id="2" name="Slide Number Placeholder 1"/>
          <p:cNvSpPr>
            <a:spLocks noGrp="1"/>
          </p:cNvSpPr>
          <p:nvPr>
            <p:ph type="sldNum" sz="quarter" idx="12"/>
          </p:nvPr>
        </p:nvSpPr>
        <p:spPr/>
        <p:txBody>
          <a:bodyPr/>
          <a:lstStyle/>
          <a:p>
            <a:fld id="{DF50EBBA-8504-4BCF-B486-C222F50DF38E}" type="slidenum">
              <a:rPr lang="en-US" smtClean="0"/>
              <a:t>44</a:t>
            </a:fld>
            <a:endParaRPr lang="en-US"/>
          </a:p>
        </p:txBody>
      </p:sp>
    </p:spTree>
    <p:extLst>
      <p:ext uri="{BB962C8B-B14F-4D97-AF65-F5344CB8AC3E}">
        <p14:creationId xmlns:p14="http://schemas.microsoft.com/office/powerpoint/2010/main" val="23034943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a:xfrm>
            <a:off x="359507" y="115888"/>
            <a:ext cx="11484149" cy="792162"/>
          </a:xfrm>
        </p:spPr>
        <p:txBody>
          <a:bodyPr>
            <a:normAutofit/>
          </a:bodyPr>
          <a:lstStyle/>
          <a:p>
            <a:pPr eaLnBrk="1" hangingPunct="1"/>
            <a:r>
              <a:rPr lang="en-US" altLang="en-US" sz="3200" b="1" u="sng" dirty="0"/>
              <a:t>Step 3 (a)-</a:t>
            </a:r>
            <a:r>
              <a:rPr lang="en-US" altLang="en-US" sz="3200" b="1" dirty="0"/>
              <a:t> Add Deterministic Time Estimates </a:t>
            </a:r>
            <a:r>
              <a:rPr lang="tr-TR" altLang="en-US" sz="3200" b="1" dirty="0"/>
              <a:t>&amp;</a:t>
            </a:r>
            <a:r>
              <a:rPr lang="en-US" altLang="en-US" sz="3200" b="1" dirty="0"/>
              <a:t> Connected Paths</a:t>
            </a:r>
            <a:r>
              <a:rPr lang="en-US" altLang="en-US" sz="4000" b="1" dirty="0"/>
              <a:t> </a:t>
            </a:r>
          </a:p>
        </p:txBody>
      </p:sp>
      <p:pic>
        <p:nvPicPr>
          <p:cNvPr id="5" name="Picture 9" descr="w0112-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9507" y="1052514"/>
            <a:ext cx="10949195" cy="3146425"/>
          </a:xfrm>
          <a:noFill/>
        </p:spPr>
      </p:pic>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67551" t="259" r="951" b="-1575"/>
          <a:stretch>
            <a:fillRect/>
          </a:stretch>
        </p:blipFill>
        <p:spPr bwMode="auto">
          <a:xfrm>
            <a:off x="2406651" y="3789364"/>
            <a:ext cx="2176463"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r="85825"/>
          <a:stretch>
            <a:fillRect/>
          </a:stretch>
        </p:blipFill>
        <p:spPr bwMode="auto">
          <a:xfrm>
            <a:off x="1511300" y="3779838"/>
            <a:ext cx="863600" cy="30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F50EBBA-8504-4BCF-B486-C222F50DF38E}" type="slidenum">
              <a:rPr lang="en-US" smtClean="0"/>
              <a:t>45</a:t>
            </a:fld>
            <a:endParaRPr lang="en-US"/>
          </a:p>
        </p:txBody>
      </p:sp>
    </p:spTree>
    <p:extLst>
      <p:ext uri="{BB962C8B-B14F-4D97-AF65-F5344CB8AC3E}">
        <p14:creationId xmlns:p14="http://schemas.microsoft.com/office/powerpoint/2010/main" val="41270803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a:xfrm>
            <a:off x="180393" y="214314"/>
            <a:ext cx="11601060" cy="1462087"/>
          </a:xfrm>
        </p:spPr>
        <p:txBody>
          <a:bodyPr/>
          <a:lstStyle/>
          <a:p>
            <a:pPr eaLnBrk="1" hangingPunct="1"/>
            <a:r>
              <a:rPr lang="en-US" altLang="en-US" sz="3600" u="sng" dirty="0"/>
              <a:t>Step 3 (a) (</a:t>
            </a:r>
            <a:r>
              <a:rPr lang="en-US" altLang="en-US" sz="2400" u="sng" dirty="0" err="1"/>
              <a:t>Con’t</a:t>
            </a:r>
            <a:r>
              <a:rPr lang="en-US" altLang="en-US" sz="3600" u="sng" dirty="0"/>
              <a:t>)</a:t>
            </a:r>
            <a:r>
              <a:rPr lang="en-US" altLang="en-US" sz="3600" dirty="0"/>
              <a:t>: Calculate the Project Completion Times</a:t>
            </a:r>
          </a:p>
        </p:txBody>
      </p:sp>
      <p:sp>
        <p:nvSpPr>
          <p:cNvPr id="5" name="Rectangle 3"/>
          <p:cNvSpPr txBox="1">
            <a:spLocks noChangeArrowheads="1"/>
          </p:cNvSpPr>
          <p:nvPr/>
        </p:nvSpPr>
        <p:spPr>
          <a:xfrm>
            <a:off x="528736" y="1844675"/>
            <a:ext cx="11003902" cy="42592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tLang="en-US" sz="3200" dirty="0"/>
          </a:p>
          <a:p>
            <a:pPr algn="just"/>
            <a:endParaRPr lang="en-US" altLang="en-US" sz="3200" dirty="0"/>
          </a:p>
          <a:p>
            <a:pPr algn="just"/>
            <a:endParaRPr lang="en-US" altLang="en-US" sz="3200" dirty="0"/>
          </a:p>
          <a:p>
            <a:pPr algn="just"/>
            <a:endParaRPr lang="en-US" altLang="en-US" sz="3200" dirty="0"/>
          </a:p>
          <a:p>
            <a:pPr algn="just"/>
            <a:endParaRPr lang="en-US" altLang="en-US" dirty="0"/>
          </a:p>
          <a:p>
            <a:pPr algn="just"/>
            <a:r>
              <a:rPr lang="en-US" altLang="en-US" sz="3200" dirty="0"/>
              <a:t>The longest path (ABDEGIJK) limits the project’s duration (project cannot finish in less time than its longest path)</a:t>
            </a:r>
          </a:p>
          <a:p>
            <a:pPr algn="just"/>
            <a:r>
              <a:rPr lang="en-US" altLang="en-US" sz="3200" b="1" dirty="0"/>
              <a:t>ABDEGIJK is the project’s </a:t>
            </a:r>
            <a:r>
              <a:rPr lang="en-US" altLang="en-US" sz="3200" b="1" u="sng" dirty="0">
                <a:solidFill>
                  <a:srgbClr val="CC0000"/>
                </a:solidFill>
              </a:rPr>
              <a:t>critical path</a:t>
            </a:r>
          </a:p>
          <a:p>
            <a:pPr algn="just"/>
            <a:endParaRPr lang="en-US" altLang="en-US" sz="3200" b="1" dirty="0"/>
          </a:p>
        </p:txBody>
      </p:sp>
      <p:pic>
        <p:nvPicPr>
          <p:cNvPr id="6" name="Picture 4"/>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624138" y="1844675"/>
            <a:ext cx="7015162" cy="2286000"/>
          </a:xfrm>
          <a:prstGeom prst="rect">
            <a:avLst/>
          </a:prstGeom>
          <a:noFill/>
        </p:spPr>
      </p:pic>
      <p:sp>
        <p:nvSpPr>
          <p:cNvPr id="2" name="Slide Number Placeholder 1"/>
          <p:cNvSpPr>
            <a:spLocks noGrp="1"/>
          </p:cNvSpPr>
          <p:nvPr>
            <p:ph type="sldNum" sz="quarter" idx="12"/>
          </p:nvPr>
        </p:nvSpPr>
        <p:spPr/>
        <p:txBody>
          <a:bodyPr/>
          <a:lstStyle/>
          <a:p>
            <a:fld id="{DF50EBBA-8504-4BCF-B486-C222F50DF38E}" type="slidenum">
              <a:rPr lang="en-US" smtClean="0"/>
              <a:t>46</a:t>
            </a:fld>
            <a:endParaRPr lang="en-US"/>
          </a:p>
        </p:txBody>
      </p:sp>
    </p:spTree>
    <p:extLst>
      <p:ext uri="{BB962C8B-B14F-4D97-AF65-F5344CB8AC3E}">
        <p14:creationId xmlns:p14="http://schemas.microsoft.com/office/powerpoint/2010/main" val="173182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fade">
                                      <p:cBhvr>
                                        <p:cTn id="7" dur="500"/>
                                        <p:tgtEl>
                                          <p:spTgt spid="5">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6" end="6"/>
                                            </p:txEl>
                                          </p:spTgt>
                                        </p:tgtEl>
                                        <p:attrNameLst>
                                          <p:attrName>style.visibility</p:attrName>
                                        </p:attrNameLst>
                                      </p:cBhvr>
                                      <p:to>
                                        <p:strVal val="visible"/>
                                      </p:to>
                                    </p:set>
                                    <p:animEffect transition="in" filter="fade">
                                      <p:cBhvr>
                                        <p:cTn id="1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14215" y="333376"/>
            <a:ext cx="11528969" cy="792163"/>
          </a:xfrm>
        </p:spPr>
        <p:txBody>
          <a:bodyPr>
            <a:noAutofit/>
          </a:bodyPr>
          <a:lstStyle/>
          <a:p>
            <a:pPr eaLnBrk="1" hangingPunct="1"/>
            <a:r>
              <a:rPr lang="tr-TR" altLang="en-US" sz="3600" dirty="0"/>
              <a:t>An </a:t>
            </a:r>
            <a:r>
              <a:rPr lang="tr-TR" altLang="en-US" sz="3600" dirty="0" err="1"/>
              <a:t>Example</a:t>
            </a:r>
            <a:r>
              <a:rPr lang="tr-TR" altLang="en-US" sz="3600" dirty="0"/>
              <a:t> Network </a:t>
            </a:r>
            <a:r>
              <a:rPr lang="tr-TR" altLang="en-US" sz="3600" dirty="0" err="1"/>
              <a:t>Diagram</a:t>
            </a:r>
            <a:br>
              <a:rPr lang="tr-TR" altLang="en-US" sz="3600" dirty="0"/>
            </a:br>
            <a:r>
              <a:rPr lang="tr-TR" altLang="en-US" sz="3600" dirty="0"/>
              <a:t>(</a:t>
            </a:r>
            <a:r>
              <a:rPr lang="tr-TR" altLang="en-US" sz="3600" dirty="0" err="1"/>
              <a:t>Sample</a:t>
            </a:r>
            <a:r>
              <a:rPr lang="tr-TR" altLang="en-US" sz="3600" dirty="0"/>
              <a:t>: </a:t>
            </a:r>
            <a:r>
              <a:rPr lang="tr-TR" altLang="en-US" sz="3600" dirty="0" err="1"/>
              <a:t>Summary</a:t>
            </a:r>
            <a:r>
              <a:rPr lang="tr-TR" altLang="en-US" sz="3600" dirty="0"/>
              <a:t> &amp; </a:t>
            </a:r>
            <a:r>
              <a:rPr lang="tr-TR" altLang="en-US" sz="3600" dirty="0" err="1"/>
              <a:t>Leaf</a:t>
            </a:r>
            <a:r>
              <a:rPr lang="tr-TR" altLang="en-US" sz="3600" dirty="0"/>
              <a:t> </a:t>
            </a:r>
            <a:r>
              <a:rPr lang="tr-TR" altLang="en-US" sz="3600" dirty="0" err="1"/>
              <a:t>Tasks</a:t>
            </a:r>
            <a:r>
              <a:rPr lang="tr-TR" altLang="en-US" sz="3600" dirty="0"/>
              <a:t>)</a:t>
            </a:r>
          </a:p>
        </p:txBody>
      </p:sp>
      <p:pic>
        <p:nvPicPr>
          <p:cNvPr id="5" name="Picture 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2863" y="1639888"/>
            <a:ext cx="9374351"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DF50EBBA-8504-4BCF-B486-C222F50DF38E}" type="slidenum">
              <a:rPr lang="en-US" smtClean="0"/>
              <a:t>47</a:t>
            </a:fld>
            <a:endParaRPr lang="en-US"/>
          </a:p>
        </p:txBody>
      </p:sp>
    </p:spTree>
    <p:extLst>
      <p:ext uri="{BB962C8B-B14F-4D97-AF65-F5344CB8AC3E}">
        <p14:creationId xmlns:p14="http://schemas.microsoft.com/office/powerpoint/2010/main" val="21384676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25003" y="333376"/>
            <a:ext cx="10850481" cy="792163"/>
          </a:xfrm>
        </p:spPr>
        <p:txBody>
          <a:bodyPr>
            <a:noAutofit/>
          </a:bodyPr>
          <a:lstStyle/>
          <a:p>
            <a:pPr eaLnBrk="1" hangingPunct="1"/>
            <a:r>
              <a:rPr lang="tr-TR" altLang="en-US" sz="4000" dirty="0"/>
              <a:t>Network </a:t>
            </a:r>
            <a:r>
              <a:rPr lang="tr-TR" altLang="en-US" sz="4000" dirty="0" err="1"/>
              <a:t>Diagrams</a:t>
            </a:r>
            <a:r>
              <a:rPr lang="tr-TR" altLang="en-US" sz="4000" dirty="0"/>
              <a:t> (</a:t>
            </a:r>
            <a:r>
              <a:rPr lang="tr-TR" altLang="en-US" sz="4000" dirty="0" err="1"/>
              <a:t>Sample</a:t>
            </a:r>
            <a:r>
              <a:rPr lang="tr-TR" altLang="en-US" sz="4000" dirty="0"/>
              <a:t>: </a:t>
            </a:r>
            <a:r>
              <a:rPr lang="tr-TR" altLang="en-US" sz="4000" dirty="0" err="1"/>
              <a:t>Leaf</a:t>
            </a:r>
            <a:r>
              <a:rPr lang="tr-TR" altLang="en-US" sz="4000" dirty="0"/>
              <a:t> </a:t>
            </a:r>
            <a:r>
              <a:rPr lang="tr-TR" altLang="en-US" sz="4000" dirty="0" err="1"/>
              <a:t>Tasks</a:t>
            </a:r>
            <a:r>
              <a:rPr lang="tr-TR" altLang="en-US" sz="4000" dirty="0"/>
              <a:t>)</a:t>
            </a:r>
          </a:p>
        </p:txBody>
      </p:sp>
      <p:graphicFrame>
        <p:nvGraphicFramePr>
          <p:cNvPr id="5" name="Group 214"/>
          <p:cNvGraphicFramePr>
            <a:graphicFrameLocks noGrp="1"/>
          </p:cNvGraphicFramePr>
          <p:nvPr>
            <p:ph idx="1"/>
            <p:extLst>
              <p:ext uri="{D42A27DB-BD31-4B8C-83A1-F6EECF244321}">
                <p14:modId xmlns:p14="http://schemas.microsoft.com/office/powerpoint/2010/main" val="1425911622"/>
              </p:ext>
            </p:extLst>
          </p:nvPr>
        </p:nvGraphicFramePr>
        <p:xfrm>
          <a:off x="2927350" y="2708276"/>
          <a:ext cx="6337300" cy="3787777"/>
        </p:xfrm>
        <a:graphic>
          <a:graphicData uri="http://schemas.openxmlformats.org/drawingml/2006/table">
            <a:tbl>
              <a:tblPr>
                <a:tableStyleId>{D113A9D2-9D6B-4929-AA2D-F23B5EE8CBE7}</a:tableStyleId>
              </a:tblPr>
              <a:tblGrid>
                <a:gridCol w="541338">
                  <a:extLst>
                    <a:ext uri="{9D8B030D-6E8A-4147-A177-3AD203B41FA5}">
                      <a16:colId xmlns:a16="http://schemas.microsoft.com/office/drawing/2014/main" val="165758822"/>
                    </a:ext>
                  </a:extLst>
                </a:gridCol>
                <a:gridCol w="2859087">
                  <a:extLst>
                    <a:ext uri="{9D8B030D-6E8A-4147-A177-3AD203B41FA5}">
                      <a16:colId xmlns:a16="http://schemas.microsoft.com/office/drawing/2014/main" val="1905549973"/>
                    </a:ext>
                  </a:extLst>
                </a:gridCol>
                <a:gridCol w="1312863">
                  <a:extLst>
                    <a:ext uri="{9D8B030D-6E8A-4147-A177-3AD203B41FA5}">
                      <a16:colId xmlns:a16="http://schemas.microsoft.com/office/drawing/2014/main" val="488176316"/>
                    </a:ext>
                  </a:extLst>
                </a:gridCol>
                <a:gridCol w="1624012">
                  <a:extLst>
                    <a:ext uri="{9D8B030D-6E8A-4147-A177-3AD203B41FA5}">
                      <a16:colId xmlns:a16="http://schemas.microsoft.com/office/drawing/2014/main" val="3437463786"/>
                    </a:ext>
                  </a:extLst>
                </a:gridCol>
              </a:tblGrid>
              <a:tr h="335272">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600" u="none" strike="noStrike" cap="none" normalizeH="0" baseline="0">
                          <a:ln>
                            <a:noFill/>
                          </a:ln>
                          <a:effectLst/>
                        </a:rPr>
                        <a:t>ID</a:t>
                      </a:r>
                      <a:endParaRPr kumimoji="0" lang="tr-TR" altLang="en-US" sz="1600" b="0" i="0" u="none" strike="noStrike" cap="none" normalizeH="0" baseline="0">
                        <a:ln>
                          <a:noFill/>
                        </a:ln>
                        <a:solidFill>
                          <a:srgbClr val="FF0000"/>
                        </a:solidFill>
                        <a:effectLst/>
                        <a:latin typeface="Arial" panose="020B0604020202020204" pitchFamily="34" charset="0"/>
                      </a:endParaRPr>
                    </a:p>
                  </a:txBody>
                  <a:tcPr marT="45716" marB="45716" horzOverflow="overflow"/>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600" u="none" strike="noStrike" cap="none" normalizeH="0" baseline="0">
                          <a:ln>
                            <a:noFill/>
                          </a:ln>
                          <a:effectLst/>
                        </a:rPr>
                        <a:t>Task Name</a:t>
                      </a:r>
                      <a:endParaRPr kumimoji="0" lang="tr-TR" altLang="en-US" sz="1600" b="0" i="0" u="none" strike="noStrike" cap="none" normalizeH="0" baseline="0">
                        <a:ln>
                          <a:noFill/>
                        </a:ln>
                        <a:solidFill>
                          <a:srgbClr val="FF0000"/>
                        </a:solidFill>
                        <a:effectLst/>
                        <a:latin typeface="Arial" panose="020B0604020202020204" pitchFamily="34" charset="0"/>
                      </a:endParaRPr>
                    </a:p>
                  </a:txBody>
                  <a:tcPr marT="45716" marB="45716" horzOverflow="overflow"/>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600" u="none" strike="noStrike" cap="none" normalizeH="0" baseline="0">
                          <a:ln>
                            <a:noFill/>
                          </a:ln>
                          <a:effectLst/>
                        </a:rPr>
                        <a:t>Duration</a:t>
                      </a:r>
                      <a:endParaRPr kumimoji="0" lang="tr-TR" altLang="en-US" sz="1600" b="0" i="0" u="none" strike="noStrike" cap="none" normalizeH="0" baseline="0">
                        <a:ln>
                          <a:noFill/>
                        </a:ln>
                        <a:solidFill>
                          <a:srgbClr val="FF0000"/>
                        </a:solidFill>
                        <a:effectLst/>
                        <a:latin typeface="Arial" panose="020B0604020202020204" pitchFamily="34" charset="0"/>
                      </a:endParaRPr>
                    </a:p>
                  </a:txBody>
                  <a:tcPr marT="45716" marB="45716" horzOverflow="overflow"/>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600" u="none" strike="noStrike" cap="none" normalizeH="0" baseline="0">
                          <a:ln>
                            <a:noFill/>
                          </a:ln>
                          <a:effectLst/>
                        </a:rPr>
                        <a:t>Predecessors</a:t>
                      </a:r>
                      <a:endParaRPr kumimoji="0" lang="tr-TR" altLang="en-US" sz="1600" b="0" i="0" u="none" strike="noStrike" cap="none" normalizeH="0" baseline="0">
                        <a:ln>
                          <a:noFill/>
                        </a:ln>
                        <a:solidFill>
                          <a:srgbClr val="FF0000"/>
                        </a:solidFill>
                        <a:effectLst/>
                        <a:latin typeface="Arial" panose="020B0604020202020204" pitchFamily="34" charset="0"/>
                      </a:endParaRPr>
                    </a:p>
                  </a:txBody>
                  <a:tcPr marT="45716" marB="45716" horzOverflow="overflow"/>
                </a:tc>
                <a:extLst>
                  <a:ext uri="{0D108BD9-81ED-4DB2-BD59-A6C34878D82A}">
                    <a16:rowId xmlns:a16="http://schemas.microsoft.com/office/drawing/2014/main" val="1096886059"/>
                  </a:ext>
                </a:extLst>
              </a:tr>
              <a:tr h="344457">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600" u="none" strike="noStrike" cap="none" normalizeH="0" baseline="0">
                          <a:ln>
                            <a:noFill/>
                          </a:ln>
                          <a:effectLst/>
                        </a:rPr>
                        <a:t>3</a:t>
                      </a:r>
                      <a:endParaRPr kumimoji="0" lang="tr-TR" altLang="en-US" sz="1600" b="0" i="0" u="none" strike="noStrike" cap="none" normalizeH="0" baseline="0">
                        <a:ln>
                          <a:noFill/>
                        </a:ln>
                        <a:solidFill>
                          <a:srgbClr val="FF0000"/>
                        </a:solidFill>
                        <a:effectLst/>
                        <a:latin typeface="Arial" panose="020B0604020202020204" pitchFamily="34" charset="0"/>
                      </a:endParaRPr>
                    </a:p>
                  </a:txBody>
                  <a:tcPr marT="45716" marB="45716" horzOverflow="overflow"/>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600" u="none" strike="noStrike" cap="none" normalizeH="0" baseline="0">
                          <a:ln>
                            <a:noFill/>
                          </a:ln>
                          <a:effectLst/>
                        </a:rPr>
                        <a:t>Implement visualiser</a:t>
                      </a:r>
                      <a:endParaRPr kumimoji="0" lang="tr-TR" altLang="en-US" sz="1600" b="0" i="0" u="none" strike="noStrike" cap="none" normalizeH="0" baseline="0">
                        <a:ln>
                          <a:noFill/>
                        </a:ln>
                        <a:solidFill>
                          <a:srgbClr val="00FFFF"/>
                        </a:solidFill>
                        <a:effectLst/>
                        <a:latin typeface="Arial" panose="020B0604020202020204" pitchFamily="34" charset="0"/>
                      </a:endParaRPr>
                    </a:p>
                  </a:txBody>
                  <a:tcPr marT="45716" marB="45716" horzOverflow="overflow"/>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600" u="none" strike="noStrike" cap="none" normalizeH="0" baseline="0">
                          <a:ln>
                            <a:noFill/>
                          </a:ln>
                          <a:effectLst/>
                        </a:rPr>
                        <a:t>2</a:t>
                      </a:r>
                      <a:endParaRPr kumimoji="0" lang="tr-TR" altLang="en-US" sz="1600" b="0" i="0" u="none" strike="noStrike" cap="none" normalizeH="0" baseline="0">
                        <a:ln>
                          <a:noFill/>
                        </a:ln>
                        <a:solidFill>
                          <a:srgbClr val="00FFFF"/>
                        </a:solidFill>
                        <a:effectLst/>
                        <a:latin typeface="Arial" panose="020B0604020202020204" pitchFamily="34" charset="0"/>
                      </a:endParaRPr>
                    </a:p>
                  </a:txBody>
                  <a:tcPr marT="45716" marB="45716" horzOverflow="overflow"/>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600" u="none" strike="noStrike" cap="none" normalizeH="0" baseline="0">
                          <a:ln>
                            <a:noFill/>
                          </a:ln>
                          <a:effectLst/>
                        </a:rPr>
                        <a:t>-</a:t>
                      </a:r>
                      <a:endParaRPr kumimoji="0" lang="tr-TR" altLang="en-US" sz="1600" b="0" i="0" u="none" strike="noStrike" cap="none" normalizeH="0" baseline="0">
                        <a:ln>
                          <a:noFill/>
                        </a:ln>
                        <a:solidFill>
                          <a:srgbClr val="00FFFF"/>
                        </a:solidFill>
                        <a:effectLst/>
                        <a:latin typeface="Arial" panose="020B0604020202020204" pitchFamily="34" charset="0"/>
                      </a:endParaRPr>
                    </a:p>
                  </a:txBody>
                  <a:tcPr marT="45716" marB="45716" horzOverflow="overflow"/>
                </a:tc>
                <a:extLst>
                  <a:ext uri="{0D108BD9-81ED-4DB2-BD59-A6C34878D82A}">
                    <a16:rowId xmlns:a16="http://schemas.microsoft.com/office/drawing/2014/main" val="1801274791"/>
                  </a:ext>
                </a:extLst>
              </a:tr>
              <a:tr h="346044">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600" u="none" strike="noStrike" cap="none" normalizeH="0" baseline="0">
                          <a:ln>
                            <a:noFill/>
                          </a:ln>
                          <a:effectLst/>
                        </a:rPr>
                        <a:t>4</a:t>
                      </a:r>
                      <a:endParaRPr kumimoji="0" lang="tr-TR" altLang="en-US" sz="1600" b="0" i="0" u="none" strike="noStrike" cap="none" normalizeH="0" baseline="0">
                        <a:ln>
                          <a:noFill/>
                        </a:ln>
                        <a:solidFill>
                          <a:srgbClr val="FF0000"/>
                        </a:solidFill>
                        <a:effectLst/>
                        <a:latin typeface="Arial" panose="020B0604020202020204" pitchFamily="34" charset="0"/>
                      </a:endParaRPr>
                    </a:p>
                  </a:txBody>
                  <a:tcPr marT="45716" marB="45716" horzOverflow="overflow"/>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600" u="none" strike="noStrike" cap="none" normalizeH="0" baseline="0">
                          <a:ln>
                            <a:noFill/>
                          </a:ln>
                          <a:effectLst/>
                        </a:rPr>
                        <a:t>Implement database</a:t>
                      </a:r>
                      <a:endParaRPr kumimoji="0" lang="tr-TR" altLang="en-US" sz="1600" b="0" i="0" u="none" strike="noStrike" cap="none" normalizeH="0" baseline="0">
                        <a:ln>
                          <a:noFill/>
                        </a:ln>
                        <a:solidFill>
                          <a:srgbClr val="00FFFF"/>
                        </a:solidFill>
                        <a:effectLst/>
                        <a:latin typeface="Arial" panose="020B0604020202020204" pitchFamily="34" charset="0"/>
                      </a:endParaRPr>
                    </a:p>
                  </a:txBody>
                  <a:tcPr marT="45716" marB="45716" horzOverflow="overflow"/>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600" u="none" strike="noStrike" cap="none" normalizeH="0" baseline="0">
                          <a:ln>
                            <a:noFill/>
                          </a:ln>
                          <a:effectLst/>
                        </a:rPr>
                        <a:t>4</a:t>
                      </a:r>
                      <a:endParaRPr kumimoji="0" lang="tr-TR" altLang="en-US" sz="1600" b="0" i="0" u="none" strike="noStrike" cap="none" normalizeH="0" baseline="0">
                        <a:ln>
                          <a:noFill/>
                        </a:ln>
                        <a:solidFill>
                          <a:srgbClr val="00FFFF"/>
                        </a:solidFill>
                        <a:effectLst/>
                        <a:latin typeface="Arial" panose="020B0604020202020204" pitchFamily="34" charset="0"/>
                      </a:endParaRPr>
                    </a:p>
                  </a:txBody>
                  <a:tcPr marT="45716" marB="45716" horzOverflow="overflow"/>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600" u="none" strike="noStrike" cap="none" normalizeH="0" baseline="0">
                          <a:ln>
                            <a:noFill/>
                          </a:ln>
                          <a:effectLst/>
                        </a:rPr>
                        <a:t>-</a:t>
                      </a:r>
                      <a:endParaRPr kumimoji="0" lang="tr-TR" altLang="en-US" sz="1600" b="0" i="0" u="none" strike="noStrike" cap="none" normalizeH="0" baseline="0">
                        <a:ln>
                          <a:noFill/>
                        </a:ln>
                        <a:solidFill>
                          <a:srgbClr val="00FFFF"/>
                        </a:solidFill>
                        <a:effectLst/>
                        <a:latin typeface="Arial" panose="020B0604020202020204" pitchFamily="34" charset="0"/>
                      </a:endParaRPr>
                    </a:p>
                  </a:txBody>
                  <a:tcPr marT="45716" marB="45716" horzOverflow="overflow"/>
                </a:tc>
                <a:extLst>
                  <a:ext uri="{0D108BD9-81ED-4DB2-BD59-A6C34878D82A}">
                    <a16:rowId xmlns:a16="http://schemas.microsoft.com/office/drawing/2014/main" val="1903436940"/>
                  </a:ext>
                </a:extLst>
              </a:tr>
              <a:tr h="344457">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600" u="none" strike="noStrike" cap="none" normalizeH="0" baseline="0">
                          <a:ln>
                            <a:noFill/>
                          </a:ln>
                          <a:effectLst/>
                        </a:rPr>
                        <a:t>5</a:t>
                      </a:r>
                      <a:endParaRPr kumimoji="0" lang="tr-TR" altLang="en-US" sz="1600" b="0" i="0" u="none" strike="noStrike" cap="none" normalizeH="0" baseline="0">
                        <a:ln>
                          <a:noFill/>
                        </a:ln>
                        <a:solidFill>
                          <a:srgbClr val="FF0000"/>
                        </a:solidFill>
                        <a:effectLst/>
                        <a:latin typeface="Arial" panose="020B0604020202020204" pitchFamily="34" charset="0"/>
                      </a:endParaRPr>
                    </a:p>
                  </a:txBody>
                  <a:tcPr marT="45716" marB="45716" horzOverflow="overflow"/>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600" u="none" strike="noStrike" cap="none" normalizeH="0" baseline="0">
                          <a:ln>
                            <a:noFill/>
                          </a:ln>
                          <a:effectLst/>
                        </a:rPr>
                        <a:t>Integrate components</a:t>
                      </a:r>
                      <a:endParaRPr kumimoji="0" lang="tr-TR" altLang="en-US" sz="1600" b="0" i="0" u="none" strike="noStrike" cap="none" normalizeH="0" baseline="0">
                        <a:ln>
                          <a:noFill/>
                        </a:ln>
                        <a:solidFill>
                          <a:srgbClr val="00FFFF"/>
                        </a:solidFill>
                        <a:effectLst/>
                        <a:latin typeface="Arial" panose="020B0604020202020204" pitchFamily="34" charset="0"/>
                      </a:endParaRPr>
                    </a:p>
                  </a:txBody>
                  <a:tcPr marT="45716" marB="45716" horzOverflow="overflow"/>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600" u="none" strike="noStrike" cap="none" normalizeH="0" baseline="0">
                          <a:ln>
                            <a:noFill/>
                          </a:ln>
                          <a:effectLst/>
                        </a:rPr>
                        <a:t>2</a:t>
                      </a:r>
                      <a:endParaRPr kumimoji="0" lang="tr-TR" altLang="en-US" sz="1600" b="0" i="0" u="none" strike="noStrike" cap="none" normalizeH="0" baseline="0">
                        <a:ln>
                          <a:noFill/>
                        </a:ln>
                        <a:solidFill>
                          <a:srgbClr val="00FFFF"/>
                        </a:solidFill>
                        <a:effectLst/>
                        <a:latin typeface="Arial" panose="020B0604020202020204" pitchFamily="34" charset="0"/>
                      </a:endParaRPr>
                    </a:p>
                  </a:txBody>
                  <a:tcPr marT="45716" marB="45716" horzOverflow="overflow"/>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600" u="none" strike="noStrike" cap="none" normalizeH="0" baseline="0">
                          <a:ln>
                            <a:noFill/>
                          </a:ln>
                          <a:effectLst/>
                        </a:rPr>
                        <a:t>3, 4</a:t>
                      </a:r>
                      <a:endParaRPr kumimoji="0" lang="tr-TR" altLang="en-US" sz="1600" b="0" i="0" u="none" strike="noStrike" cap="none" normalizeH="0" baseline="0">
                        <a:ln>
                          <a:noFill/>
                        </a:ln>
                        <a:solidFill>
                          <a:srgbClr val="00FFFF"/>
                        </a:solidFill>
                        <a:effectLst/>
                        <a:latin typeface="Arial" panose="020B0604020202020204" pitchFamily="34" charset="0"/>
                      </a:endParaRPr>
                    </a:p>
                  </a:txBody>
                  <a:tcPr marT="45716" marB="45716" horzOverflow="overflow"/>
                </a:tc>
                <a:extLst>
                  <a:ext uri="{0D108BD9-81ED-4DB2-BD59-A6C34878D82A}">
                    <a16:rowId xmlns:a16="http://schemas.microsoft.com/office/drawing/2014/main" val="2624334581"/>
                  </a:ext>
                </a:extLst>
              </a:tr>
              <a:tr h="346044">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600" u="none" strike="noStrike" cap="none" normalizeH="0" baseline="0">
                          <a:ln>
                            <a:noFill/>
                          </a:ln>
                          <a:effectLst/>
                        </a:rPr>
                        <a:t>6</a:t>
                      </a:r>
                      <a:endParaRPr kumimoji="0" lang="tr-TR" altLang="en-US" sz="1600" b="0" i="0" u="none" strike="noStrike" cap="none" normalizeH="0" baseline="0">
                        <a:ln>
                          <a:noFill/>
                        </a:ln>
                        <a:solidFill>
                          <a:srgbClr val="FF0000"/>
                        </a:solidFill>
                        <a:effectLst/>
                        <a:latin typeface="Arial" panose="020B0604020202020204" pitchFamily="34" charset="0"/>
                      </a:endParaRPr>
                    </a:p>
                  </a:txBody>
                  <a:tcPr marT="45716" marB="45716" horzOverflow="overflow"/>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600" u="none" strike="noStrike" cap="none" normalizeH="0" baseline="0">
                          <a:ln>
                            <a:noFill/>
                          </a:ln>
                          <a:effectLst/>
                        </a:rPr>
                        <a:t>Correct bugs</a:t>
                      </a:r>
                      <a:endParaRPr kumimoji="0" lang="tr-TR" altLang="en-US" sz="1600" b="0" i="0" u="none" strike="noStrike" cap="none" normalizeH="0" baseline="0">
                        <a:ln>
                          <a:noFill/>
                        </a:ln>
                        <a:solidFill>
                          <a:srgbClr val="00FFFF"/>
                        </a:solidFill>
                        <a:effectLst/>
                        <a:latin typeface="Arial" panose="020B0604020202020204" pitchFamily="34" charset="0"/>
                      </a:endParaRPr>
                    </a:p>
                  </a:txBody>
                  <a:tcPr marT="45716" marB="45716" horzOverflow="overflow"/>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600" u="none" strike="noStrike" cap="none" normalizeH="0" baseline="0">
                          <a:ln>
                            <a:noFill/>
                          </a:ln>
                          <a:effectLst/>
                        </a:rPr>
                        <a:t>4</a:t>
                      </a:r>
                      <a:endParaRPr kumimoji="0" lang="tr-TR" altLang="en-US" sz="1600" b="0" i="0" u="none" strike="noStrike" cap="none" normalizeH="0" baseline="0">
                        <a:ln>
                          <a:noFill/>
                        </a:ln>
                        <a:solidFill>
                          <a:srgbClr val="00FFFF"/>
                        </a:solidFill>
                        <a:effectLst/>
                        <a:latin typeface="Arial" panose="020B0604020202020204" pitchFamily="34" charset="0"/>
                      </a:endParaRPr>
                    </a:p>
                  </a:txBody>
                  <a:tcPr marT="45716" marB="45716" horzOverflow="overflow"/>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600" u="none" strike="noStrike" cap="none" normalizeH="0" baseline="0">
                          <a:ln>
                            <a:noFill/>
                          </a:ln>
                          <a:effectLst/>
                        </a:rPr>
                        <a:t>8</a:t>
                      </a:r>
                      <a:endParaRPr kumimoji="0" lang="tr-TR" altLang="en-US" sz="1600" b="0" i="0" u="none" strike="noStrike" cap="none" normalizeH="0" baseline="0">
                        <a:ln>
                          <a:noFill/>
                        </a:ln>
                        <a:solidFill>
                          <a:srgbClr val="00FFFF"/>
                        </a:solidFill>
                        <a:effectLst/>
                        <a:latin typeface="Arial" panose="020B0604020202020204" pitchFamily="34" charset="0"/>
                      </a:endParaRPr>
                    </a:p>
                  </a:txBody>
                  <a:tcPr marT="45716" marB="45716" horzOverflow="overflow"/>
                </a:tc>
                <a:extLst>
                  <a:ext uri="{0D108BD9-81ED-4DB2-BD59-A6C34878D82A}">
                    <a16:rowId xmlns:a16="http://schemas.microsoft.com/office/drawing/2014/main" val="882805318"/>
                  </a:ext>
                </a:extLst>
              </a:tr>
              <a:tr h="344457">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600" u="none" strike="noStrike" cap="none" normalizeH="0" baseline="0">
                          <a:ln>
                            <a:noFill/>
                          </a:ln>
                          <a:effectLst/>
                        </a:rPr>
                        <a:t>8</a:t>
                      </a:r>
                      <a:endParaRPr kumimoji="0" lang="tr-TR" altLang="en-US" sz="1600" b="0" i="0" u="none" strike="noStrike" cap="none" normalizeH="0" baseline="0">
                        <a:ln>
                          <a:noFill/>
                        </a:ln>
                        <a:solidFill>
                          <a:srgbClr val="FF0000"/>
                        </a:solidFill>
                        <a:effectLst/>
                        <a:latin typeface="Arial" panose="020B0604020202020204" pitchFamily="34" charset="0"/>
                      </a:endParaRPr>
                    </a:p>
                  </a:txBody>
                  <a:tcPr marT="45716" marB="45716" horzOverflow="overflow"/>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600" u="none" strike="noStrike" cap="none" normalizeH="0" baseline="0">
                          <a:ln>
                            <a:noFill/>
                          </a:ln>
                          <a:effectLst/>
                        </a:rPr>
                        <a:t>Prepare test document</a:t>
                      </a:r>
                      <a:endParaRPr kumimoji="0" lang="tr-TR" altLang="en-US" sz="1600" b="0" i="0" u="none" strike="noStrike" cap="none" normalizeH="0" baseline="0">
                        <a:ln>
                          <a:noFill/>
                        </a:ln>
                        <a:solidFill>
                          <a:srgbClr val="FFFF00"/>
                        </a:solidFill>
                        <a:effectLst/>
                        <a:latin typeface="Arial" panose="020B0604020202020204" pitchFamily="34" charset="0"/>
                      </a:endParaRPr>
                    </a:p>
                  </a:txBody>
                  <a:tcPr marT="45716" marB="45716" horzOverflow="overflow"/>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600" u="none" strike="noStrike" cap="none" normalizeH="0" baseline="0">
                          <a:ln>
                            <a:noFill/>
                          </a:ln>
                          <a:effectLst/>
                        </a:rPr>
                        <a:t>1</a:t>
                      </a:r>
                      <a:endParaRPr kumimoji="0" lang="tr-TR" altLang="en-US" sz="1600" b="0" i="0" u="none" strike="noStrike" cap="none" normalizeH="0" baseline="0">
                        <a:ln>
                          <a:noFill/>
                        </a:ln>
                        <a:solidFill>
                          <a:srgbClr val="FFFF00"/>
                        </a:solidFill>
                        <a:effectLst/>
                        <a:latin typeface="Arial" panose="020B0604020202020204" pitchFamily="34" charset="0"/>
                      </a:endParaRPr>
                    </a:p>
                  </a:txBody>
                  <a:tcPr marT="45716" marB="45716" horzOverflow="overflow"/>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600" u="none" strike="noStrike" cap="none" normalizeH="0" baseline="0">
                          <a:ln>
                            <a:noFill/>
                          </a:ln>
                          <a:effectLst/>
                        </a:rPr>
                        <a:t>5</a:t>
                      </a:r>
                      <a:endParaRPr kumimoji="0" lang="tr-TR" altLang="en-US" sz="1600" b="0" i="0" u="none" strike="noStrike" cap="none" normalizeH="0" baseline="0">
                        <a:ln>
                          <a:noFill/>
                        </a:ln>
                        <a:solidFill>
                          <a:srgbClr val="FFFF00"/>
                        </a:solidFill>
                        <a:effectLst/>
                        <a:latin typeface="Arial" panose="020B0604020202020204" pitchFamily="34" charset="0"/>
                      </a:endParaRPr>
                    </a:p>
                  </a:txBody>
                  <a:tcPr marT="45716" marB="45716" horzOverflow="overflow"/>
                </a:tc>
                <a:extLst>
                  <a:ext uri="{0D108BD9-81ED-4DB2-BD59-A6C34878D82A}">
                    <a16:rowId xmlns:a16="http://schemas.microsoft.com/office/drawing/2014/main" val="620064281"/>
                  </a:ext>
                </a:extLst>
              </a:tr>
              <a:tr h="346044">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600" u="none" strike="noStrike" cap="none" normalizeH="0" baseline="0">
                          <a:ln>
                            <a:noFill/>
                          </a:ln>
                          <a:effectLst/>
                        </a:rPr>
                        <a:t>9</a:t>
                      </a:r>
                      <a:endParaRPr kumimoji="0" lang="tr-TR" altLang="en-US" sz="1600" b="0" i="0" u="none" strike="noStrike" cap="none" normalizeH="0" baseline="0">
                        <a:ln>
                          <a:noFill/>
                        </a:ln>
                        <a:solidFill>
                          <a:srgbClr val="FF0000"/>
                        </a:solidFill>
                        <a:effectLst/>
                        <a:latin typeface="Arial" panose="020B0604020202020204" pitchFamily="34" charset="0"/>
                      </a:endParaRPr>
                    </a:p>
                  </a:txBody>
                  <a:tcPr marT="45716" marB="45716" horzOverflow="overflow"/>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600" u="none" strike="noStrike" cap="none" normalizeH="0" baseline="0">
                          <a:ln>
                            <a:noFill/>
                          </a:ln>
                          <a:effectLst/>
                        </a:rPr>
                        <a:t>Perform unit tests</a:t>
                      </a:r>
                      <a:endParaRPr kumimoji="0" lang="tr-TR" altLang="en-US" sz="1600" b="0" i="0" u="none" strike="noStrike" cap="none" normalizeH="0" baseline="0">
                        <a:ln>
                          <a:noFill/>
                        </a:ln>
                        <a:solidFill>
                          <a:srgbClr val="FFFF00"/>
                        </a:solidFill>
                        <a:effectLst/>
                        <a:latin typeface="Arial" panose="020B0604020202020204" pitchFamily="34" charset="0"/>
                      </a:endParaRPr>
                    </a:p>
                  </a:txBody>
                  <a:tcPr marT="45716" marB="45716" horzOverflow="overflow"/>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600" u="none" strike="noStrike" cap="none" normalizeH="0" baseline="0">
                          <a:ln>
                            <a:noFill/>
                          </a:ln>
                          <a:effectLst/>
                        </a:rPr>
                        <a:t>1</a:t>
                      </a:r>
                      <a:endParaRPr kumimoji="0" lang="tr-TR" altLang="en-US" sz="1600" b="0" i="0" u="none" strike="noStrike" cap="none" normalizeH="0" baseline="0">
                        <a:ln>
                          <a:noFill/>
                        </a:ln>
                        <a:solidFill>
                          <a:srgbClr val="FFFF00"/>
                        </a:solidFill>
                        <a:effectLst/>
                        <a:latin typeface="Arial" panose="020B0604020202020204" pitchFamily="34" charset="0"/>
                      </a:endParaRPr>
                    </a:p>
                  </a:txBody>
                  <a:tcPr marT="45716" marB="45716" horzOverflow="overflow"/>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600" u="none" strike="noStrike" cap="none" normalizeH="0" baseline="0">
                          <a:ln>
                            <a:noFill/>
                          </a:ln>
                          <a:effectLst/>
                        </a:rPr>
                        <a:t>5, 8</a:t>
                      </a:r>
                      <a:endParaRPr kumimoji="0" lang="tr-TR" altLang="en-US" sz="1600" b="0" i="0" u="none" strike="noStrike" cap="none" normalizeH="0" baseline="0">
                        <a:ln>
                          <a:noFill/>
                        </a:ln>
                        <a:solidFill>
                          <a:srgbClr val="FFFF00"/>
                        </a:solidFill>
                        <a:effectLst/>
                        <a:latin typeface="Arial" panose="020B0604020202020204" pitchFamily="34" charset="0"/>
                      </a:endParaRPr>
                    </a:p>
                  </a:txBody>
                  <a:tcPr marT="45716" marB="45716" horzOverflow="overflow"/>
                </a:tc>
                <a:extLst>
                  <a:ext uri="{0D108BD9-81ED-4DB2-BD59-A6C34878D82A}">
                    <a16:rowId xmlns:a16="http://schemas.microsoft.com/office/drawing/2014/main" val="3446683015"/>
                  </a:ext>
                </a:extLst>
              </a:tr>
              <a:tr h="344457">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600" u="none" strike="noStrike" cap="none" normalizeH="0" baseline="0">
                          <a:ln>
                            <a:noFill/>
                          </a:ln>
                          <a:effectLst/>
                        </a:rPr>
                        <a:t>10</a:t>
                      </a:r>
                      <a:endParaRPr kumimoji="0" lang="tr-TR" altLang="en-US" sz="1600" b="0" i="0" u="none" strike="noStrike" cap="none" normalizeH="0" baseline="0">
                        <a:ln>
                          <a:noFill/>
                        </a:ln>
                        <a:solidFill>
                          <a:srgbClr val="FF0000"/>
                        </a:solidFill>
                        <a:effectLst/>
                        <a:latin typeface="Arial" panose="020B0604020202020204" pitchFamily="34" charset="0"/>
                      </a:endParaRPr>
                    </a:p>
                  </a:txBody>
                  <a:tcPr marT="45716" marB="45716" horzOverflow="overflow"/>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600" u="none" strike="noStrike" cap="none" normalizeH="0" baseline="0">
                          <a:ln>
                            <a:noFill/>
                          </a:ln>
                          <a:effectLst/>
                        </a:rPr>
                        <a:t>Perform integration tests</a:t>
                      </a:r>
                      <a:endParaRPr kumimoji="0" lang="tr-TR" altLang="en-US" sz="1600" b="0" i="0" u="none" strike="noStrike" cap="none" normalizeH="0" baseline="0">
                        <a:ln>
                          <a:noFill/>
                        </a:ln>
                        <a:solidFill>
                          <a:srgbClr val="FFFF00"/>
                        </a:solidFill>
                        <a:effectLst/>
                        <a:latin typeface="Arial" panose="020B0604020202020204" pitchFamily="34" charset="0"/>
                      </a:endParaRPr>
                    </a:p>
                  </a:txBody>
                  <a:tcPr marT="45716" marB="45716" horzOverflow="overflow"/>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600" u="none" strike="noStrike" cap="none" normalizeH="0" baseline="0">
                          <a:ln>
                            <a:noFill/>
                          </a:ln>
                          <a:effectLst/>
                        </a:rPr>
                        <a:t>1</a:t>
                      </a:r>
                      <a:endParaRPr kumimoji="0" lang="tr-TR" altLang="en-US" sz="1600" b="0" i="0" u="none" strike="noStrike" cap="none" normalizeH="0" baseline="0">
                        <a:ln>
                          <a:noFill/>
                        </a:ln>
                        <a:solidFill>
                          <a:srgbClr val="FFFF00"/>
                        </a:solidFill>
                        <a:effectLst/>
                        <a:latin typeface="Arial" panose="020B0604020202020204" pitchFamily="34" charset="0"/>
                      </a:endParaRPr>
                    </a:p>
                  </a:txBody>
                  <a:tcPr marT="45716" marB="45716" horzOverflow="overflow"/>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600" u="none" strike="noStrike" cap="none" normalizeH="0" baseline="0">
                          <a:ln>
                            <a:noFill/>
                          </a:ln>
                          <a:effectLst/>
                        </a:rPr>
                        <a:t>5, 9</a:t>
                      </a:r>
                      <a:endParaRPr kumimoji="0" lang="tr-TR" altLang="en-US" sz="1600" b="0" i="0" u="none" strike="noStrike" cap="none" normalizeH="0" baseline="0">
                        <a:ln>
                          <a:noFill/>
                        </a:ln>
                        <a:solidFill>
                          <a:srgbClr val="FFFF00"/>
                        </a:solidFill>
                        <a:effectLst/>
                        <a:latin typeface="Arial" panose="020B0604020202020204" pitchFamily="34" charset="0"/>
                      </a:endParaRPr>
                    </a:p>
                  </a:txBody>
                  <a:tcPr marT="45716" marB="45716" horzOverflow="overflow"/>
                </a:tc>
                <a:extLst>
                  <a:ext uri="{0D108BD9-81ED-4DB2-BD59-A6C34878D82A}">
                    <a16:rowId xmlns:a16="http://schemas.microsoft.com/office/drawing/2014/main" val="1557448572"/>
                  </a:ext>
                </a:extLst>
              </a:tr>
              <a:tr h="346044">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600" u="none" strike="noStrike" cap="none" normalizeH="0" baseline="0">
                          <a:ln>
                            <a:noFill/>
                          </a:ln>
                          <a:effectLst/>
                        </a:rPr>
                        <a:t>11</a:t>
                      </a:r>
                      <a:endParaRPr kumimoji="0" lang="tr-TR" altLang="en-US" sz="1600" b="0" i="0" u="none" strike="noStrike" cap="none" normalizeH="0" baseline="0">
                        <a:ln>
                          <a:noFill/>
                        </a:ln>
                        <a:solidFill>
                          <a:srgbClr val="FF0000"/>
                        </a:solidFill>
                        <a:effectLst/>
                        <a:latin typeface="Arial" panose="020B0604020202020204" pitchFamily="34" charset="0"/>
                      </a:endParaRPr>
                    </a:p>
                  </a:txBody>
                  <a:tcPr marT="45716" marB="45716" horzOverflow="overflow"/>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600" u="none" strike="noStrike" cap="none" normalizeH="0" baseline="0">
                          <a:ln>
                            <a:noFill/>
                          </a:ln>
                          <a:effectLst/>
                        </a:rPr>
                        <a:t>Report test results</a:t>
                      </a:r>
                      <a:endParaRPr kumimoji="0" lang="tr-TR" altLang="en-US" sz="1600" b="0" i="0" u="none" strike="noStrike" cap="none" normalizeH="0" baseline="0">
                        <a:ln>
                          <a:noFill/>
                        </a:ln>
                        <a:solidFill>
                          <a:srgbClr val="FFFF00"/>
                        </a:solidFill>
                        <a:effectLst/>
                        <a:latin typeface="Arial" panose="020B0604020202020204" pitchFamily="34" charset="0"/>
                      </a:endParaRPr>
                    </a:p>
                  </a:txBody>
                  <a:tcPr marT="45716" marB="45716" horzOverflow="overflow"/>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600" u="none" strike="noStrike" cap="none" normalizeH="0" baseline="0">
                          <a:ln>
                            <a:noFill/>
                          </a:ln>
                          <a:effectLst/>
                        </a:rPr>
                        <a:t>1</a:t>
                      </a:r>
                      <a:endParaRPr kumimoji="0" lang="tr-TR" altLang="en-US" sz="1600" b="0" i="0" u="none" strike="noStrike" cap="none" normalizeH="0" baseline="0">
                        <a:ln>
                          <a:noFill/>
                        </a:ln>
                        <a:solidFill>
                          <a:srgbClr val="FFFF00"/>
                        </a:solidFill>
                        <a:effectLst/>
                        <a:latin typeface="Arial" panose="020B0604020202020204" pitchFamily="34" charset="0"/>
                      </a:endParaRPr>
                    </a:p>
                  </a:txBody>
                  <a:tcPr marT="45716" marB="45716" horzOverflow="overflow"/>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600" u="none" strike="noStrike" cap="none" normalizeH="0" baseline="0">
                          <a:ln>
                            <a:noFill/>
                          </a:ln>
                          <a:effectLst/>
                        </a:rPr>
                        <a:t>5, 10</a:t>
                      </a:r>
                      <a:endParaRPr kumimoji="0" lang="tr-TR" altLang="en-US" sz="1600" b="0" i="0" u="none" strike="noStrike" cap="none" normalizeH="0" baseline="0">
                        <a:ln>
                          <a:noFill/>
                        </a:ln>
                        <a:solidFill>
                          <a:srgbClr val="FFFF00"/>
                        </a:solidFill>
                        <a:effectLst/>
                        <a:latin typeface="Arial" panose="020B0604020202020204" pitchFamily="34" charset="0"/>
                      </a:endParaRPr>
                    </a:p>
                  </a:txBody>
                  <a:tcPr marT="45716" marB="45716" horzOverflow="overflow"/>
                </a:tc>
                <a:extLst>
                  <a:ext uri="{0D108BD9-81ED-4DB2-BD59-A6C34878D82A}">
                    <a16:rowId xmlns:a16="http://schemas.microsoft.com/office/drawing/2014/main" val="3939973140"/>
                  </a:ext>
                </a:extLst>
              </a:tr>
              <a:tr h="344457">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600" u="none" strike="noStrike" cap="none" normalizeH="0" baseline="0">
                          <a:ln>
                            <a:noFill/>
                          </a:ln>
                          <a:effectLst/>
                        </a:rPr>
                        <a:t>12</a:t>
                      </a:r>
                      <a:endParaRPr kumimoji="0" lang="tr-TR" altLang="en-US" sz="1600" b="0" i="0" u="none" strike="noStrike" cap="none" normalizeH="0" baseline="0">
                        <a:ln>
                          <a:noFill/>
                        </a:ln>
                        <a:solidFill>
                          <a:srgbClr val="FF0000"/>
                        </a:solidFill>
                        <a:effectLst/>
                        <a:latin typeface="Arial" panose="020B0604020202020204" pitchFamily="34" charset="0"/>
                      </a:endParaRPr>
                    </a:p>
                  </a:txBody>
                  <a:tcPr marT="45716" marB="45716" horzOverflow="overflow"/>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600" u="none" strike="noStrike" cap="none" normalizeH="0" baseline="0">
                          <a:ln>
                            <a:noFill/>
                          </a:ln>
                          <a:effectLst/>
                        </a:rPr>
                        <a:t>Prepare sample data</a:t>
                      </a:r>
                      <a:endParaRPr kumimoji="0" lang="tr-TR" altLang="en-US" sz="1600" b="0" i="0" u="none" strike="noStrike" cap="none" normalizeH="0" baseline="0">
                        <a:ln>
                          <a:noFill/>
                        </a:ln>
                        <a:solidFill>
                          <a:srgbClr val="00FFFF"/>
                        </a:solidFill>
                        <a:effectLst/>
                        <a:latin typeface="Arial" panose="020B0604020202020204" pitchFamily="34" charset="0"/>
                      </a:endParaRPr>
                    </a:p>
                  </a:txBody>
                  <a:tcPr marT="45716" marB="45716" horzOverflow="overflow"/>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600" u="none" strike="noStrike" cap="none" normalizeH="0" baseline="0">
                          <a:ln>
                            <a:noFill/>
                          </a:ln>
                          <a:effectLst/>
                        </a:rPr>
                        <a:t>7</a:t>
                      </a:r>
                      <a:endParaRPr kumimoji="0" lang="tr-TR" altLang="en-US" sz="1600" b="0" i="0" u="none" strike="noStrike" cap="none" normalizeH="0" baseline="0">
                        <a:ln>
                          <a:noFill/>
                        </a:ln>
                        <a:solidFill>
                          <a:srgbClr val="00FFFF"/>
                        </a:solidFill>
                        <a:effectLst/>
                        <a:latin typeface="Arial" panose="020B0604020202020204" pitchFamily="34" charset="0"/>
                      </a:endParaRPr>
                    </a:p>
                  </a:txBody>
                  <a:tcPr marT="45716" marB="45716" horzOverflow="overflow"/>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600" u="none" strike="noStrike" cap="none" normalizeH="0" baseline="0">
                          <a:ln>
                            <a:noFill/>
                          </a:ln>
                          <a:effectLst/>
                        </a:rPr>
                        <a:t>4</a:t>
                      </a:r>
                      <a:endParaRPr kumimoji="0" lang="tr-TR" altLang="en-US" sz="1600" b="0" i="0" u="none" strike="noStrike" cap="none" normalizeH="0" baseline="0">
                        <a:ln>
                          <a:noFill/>
                        </a:ln>
                        <a:solidFill>
                          <a:srgbClr val="00FFFF"/>
                        </a:solidFill>
                        <a:effectLst/>
                        <a:latin typeface="Arial" panose="020B0604020202020204" pitchFamily="34" charset="0"/>
                      </a:endParaRPr>
                    </a:p>
                  </a:txBody>
                  <a:tcPr marT="45716" marB="45716" horzOverflow="overflow"/>
                </a:tc>
                <a:extLst>
                  <a:ext uri="{0D108BD9-81ED-4DB2-BD59-A6C34878D82A}">
                    <a16:rowId xmlns:a16="http://schemas.microsoft.com/office/drawing/2014/main" val="3766578395"/>
                  </a:ext>
                </a:extLst>
              </a:tr>
              <a:tr h="346044">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600" u="none" strike="noStrike" cap="none" normalizeH="0" baseline="0">
                          <a:ln>
                            <a:noFill/>
                          </a:ln>
                          <a:effectLst/>
                        </a:rPr>
                        <a:t>13</a:t>
                      </a:r>
                      <a:endParaRPr kumimoji="0" lang="tr-TR" altLang="en-US" sz="1600" b="0" i="0" u="none" strike="noStrike" cap="none" normalizeH="0" baseline="0">
                        <a:ln>
                          <a:noFill/>
                        </a:ln>
                        <a:solidFill>
                          <a:srgbClr val="FF0000"/>
                        </a:solidFill>
                        <a:effectLst/>
                        <a:latin typeface="Arial" panose="020B0604020202020204" pitchFamily="34" charset="0"/>
                      </a:endParaRPr>
                    </a:p>
                  </a:txBody>
                  <a:tcPr marT="45716" marB="45716" horzOverflow="overflow"/>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600" u="none" strike="noStrike" cap="none" normalizeH="0" baseline="0">
                          <a:ln>
                            <a:noFill/>
                          </a:ln>
                          <a:effectLst/>
                        </a:rPr>
                        <a:t>Prepare deliverables</a:t>
                      </a:r>
                      <a:endParaRPr kumimoji="0" lang="tr-TR" altLang="en-US" sz="1600" b="0" i="0" u="none" strike="noStrike" cap="none" normalizeH="0" baseline="0">
                        <a:ln>
                          <a:noFill/>
                        </a:ln>
                        <a:solidFill>
                          <a:srgbClr val="00FFFF"/>
                        </a:solidFill>
                        <a:effectLst/>
                        <a:latin typeface="Arial" panose="020B0604020202020204" pitchFamily="34" charset="0"/>
                      </a:endParaRPr>
                    </a:p>
                  </a:txBody>
                  <a:tcPr marT="45716" marB="45716" horzOverflow="overflow"/>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600" u="none" strike="noStrike" cap="none" normalizeH="0" baseline="0">
                          <a:ln>
                            <a:noFill/>
                          </a:ln>
                          <a:effectLst/>
                        </a:rPr>
                        <a:t>1</a:t>
                      </a:r>
                      <a:endParaRPr kumimoji="0" lang="tr-TR" altLang="en-US" sz="1600" b="0" i="0" u="none" strike="noStrike" cap="none" normalizeH="0" baseline="0">
                        <a:ln>
                          <a:noFill/>
                        </a:ln>
                        <a:solidFill>
                          <a:srgbClr val="00FFFF"/>
                        </a:solidFill>
                        <a:effectLst/>
                        <a:latin typeface="Arial" panose="020B0604020202020204" pitchFamily="34" charset="0"/>
                      </a:endParaRPr>
                    </a:p>
                  </a:txBody>
                  <a:tcPr marT="45716" marB="45716" horzOverflow="overflow"/>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600" u="none" strike="noStrike" cap="none" normalizeH="0" baseline="0" dirty="0">
                          <a:ln>
                            <a:noFill/>
                          </a:ln>
                          <a:effectLst/>
                        </a:rPr>
                        <a:t>6, 12</a:t>
                      </a:r>
                      <a:endParaRPr kumimoji="0" lang="tr-TR" altLang="en-US" sz="1600" b="0" i="0" u="none" strike="noStrike" cap="none" normalizeH="0" baseline="0" dirty="0">
                        <a:ln>
                          <a:noFill/>
                        </a:ln>
                        <a:solidFill>
                          <a:srgbClr val="00FFFF"/>
                        </a:solidFill>
                        <a:effectLst/>
                        <a:latin typeface="Arial" panose="020B0604020202020204" pitchFamily="34" charset="0"/>
                      </a:endParaRPr>
                    </a:p>
                  </a:txBody>
                  <a:tcPr marT="45716" marB="45716" horzOverflow="overflow"/>
                </a:tc>
                <a:extLst>
                  <a:ext uri="{0D108BD9-81ED-4DB2-BD59-A6C34878D82A}">
                    <a16:rowId xmlns:a16="http://schemas.microsoft.com/office/drawing/2014/main" val="3712437411"/>
                  </a:ext>
                </a:extLst>
              </a:tr>
            </a:tbl>
          </a:graphicData>
        </a:graphic>
      </p:graphicFrame>
      <p:sp>
        <p:nvSpPr>
          <p:cNvPr id="6" name="Rectangle 213"/>
          <p:cNvSpPr>
            <a:spLocks noChangeArrowheads="1"/>
          </p:cNvSpPr>
          <p:nvPr/>
        </p:nvSpPr>
        <p:spPr bwMode="auto">
          <a:xfrm>
            <a:off x="624625" y="1432798"/>
            <a:ext cx="11114468" cy="108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Aft>
                <a:spcPct val="0"/>
              </a:spcAft>
            </a:pPr>
            <a:r>
              <a:rPr lang="tr-TR" altLang="en-US" sz="3200" dirty="0" err="1">
                <a:solidFill>
                  <a:schemeClr val="tx1"/>
                </a:solidFill>
                <a:cs typeface="Arial" panose="020B0604020202020204" pitchFamily="34" charset="0"/>
              </a:rPr>
              <a:t>With</a:t>
            </a:r>
            <a:r>
              <a:rPr lang="tr-TR" altLang="en-US" sz="3200" dirty="0">
                <a:solidFill>
                  <a:schemeClr val="tx1"/>
                </a:solidFill>
                <a:cs typeface="Arial" panose="020B0604020202020204" pitchFamily="34" charset="0"/>
              </a:rPr>
              <a:t> </a:t>
            </a:r>
            <a:r>
              <a:rPr lang="tr-TR" altLang="en-US" sz="3200" dirty="0" err="1">
                <a:solidFill>
                  <a:schemeClr val="tx1"/>
                </a:solidFill>
                <a:cs typeface="Arial" panose="020B0604020202020204" pitchFamily="34" charset="0"/>
              </a:rPr>
              <a:t>the</a:t>
            </a:r>
            <a:r>
              <a:rPr lang="tr-TR" altLang="en-US" sz="3200" dirty="0">
                <a:solidFill>
                  <a:schemeClr val="tx1"/>
                </a:solidFill>
                <a:cs typeface="Arial" panose="020B0604020202020204" pitchFamily="34" charset="0"/>
              </a:rPr>
              <a:t> </a:t>
            </a:r>
            <a:r>
              <a:rPr lang="tr-TR" altLang="en-US" sz="3200" dirty="0" err="1">
                <a:solidFill>
                  <a:schemeClr val="tx1"/>
                </a:solidFill>
                <a:cs typeface="Arial" panose="020B0604020202020204" pitchFamily="34" charset="0"/>
              </a:rPr>
              <a:t>information</a:t>
            </a:r>
            <a:r>
              <a:rPr lang="tr-TR" altLang="en-US" sz="3200" dirty="0">
                <a:solidFill>
                  <a:schemeClr val="tx1"/>
                </a:solidFill>
                <a:cs typeface="Arial" panose="020B0604020202020204" pitchFamily="34" charset="0"/>
              </a:rPr>
              <a:t> </a:t>
            </a:r>
            <a:r>
              <a:rPr lang="tr-TR" altLang="en-US" sz="3200" dirty="0" err="1">
                <a:solidFill>
                  <a:schemeClr val="tx1"/>
                </a:solidFill>
                <a:cs typeface="Arial" panose="020B0604020202020204" pitchFamily="34" charset="0"/>
              </a:rPr>
              <a:t>below</a:t>
            </a:r>
            <a:r>
              <a:rPr lang="tr-TR" altLang="en-US" sz="3200" dirty="0">
                <a:solidFill>
                  <a:schemeClr val="tx1"/>
                </a:solidFill>
                <a:cs typeface="Arial" panose="020B0604020202020204" pitchFamily="34" charset="0"/>
              </a:rPr>
              <a:t>, </a:t>
            </a:r>
          </a:p>
          <a:p>
            <a:pPr lvl="1" fontAlgn="base">
              <a:spcAft>
                <a:spcPct val="0"/>
              </a:spcAft>
            </a:pPr>
            <a:r>
              <a:rPr lang="tr-TR" altLang="en-US" sz="3200" dirty="0" err="1">
                <a:solidFill>
                  <a:schemeClr val="tx1"/>
                </a:solidFill>
                <a:cs typeface="Arial" panose="020B0604020202020204" pitchFamily="34" charset="0"/>
              </a:rPr>
              <a:t>You</a:t>
            </a:r>
            <a:r>
              <a:rPr lang="tr-TR" altLang="en-US" sz="3200" dirty="0">
                <a:solidFill>
                  <a:schemeClr val="tx1"/>
                </a:solidFill>
                <a:cs typeface="Arial" panose="020B0604020202020204" pitchFamily="34" charset="0"/>
              </a:rPr>
              <a:t> can be </a:t>
            </a:r>
            <a:r>
              <a:rPr lang="tr-TR" altLang="en-US" sz="3200" dirty="0" err="1">
                <a:solidFill>
                  <a:schemeClr val="tx1"/>
                </a:solidFill>
                <a:cs typeface="Arial" panose="020B0604020202020204" pitchFamily="34" charset="0"/>
              </a:rPr>
              <a:t>able</a:t>
            </a:r>
            <a:r>
              <a:rPr lang="tr-TR" altLang="en-US" sz="3200" dirty="0">
                <a:solidFill>
                  <a:schemeClr val="tx1"/>
                </a:solidFill>
                <a:cs typeface="Arial" panose="020B0604020202020204" pitchFamily="34" charset="0"/>
              </a:rPr>
              <a:t> </a:t>
            </a:r>
            <a:r>
              <a:rPr lang="tr-TR" altLang="en-US" sz="3200" dirty="0" err="1">
                <a:solidFill>
                  <a:schemeClr val="tx1"/>
                </a:solidFill>
                <a:cs typeface="Arial" panose="020B0604020202020204" pitchFamily="34" charset="0"/>
              </a:rPr>
              <a:t>to</a:t>
            </a:r>
            <a:r>
              <a:rPr lang="tr-TR" altLang="en-US" sz="3200" dirty="0">
                <a:solidFill>
                  <a:schemeClr val="tx1"/>
                </a:solidFill>
                <a:cs typeface="Arial" panose="020B0604020202020204" pitchFamily="34" charset="0"/>
              </a:rPr>
              <a:t> </a:t>
            </a:r>
            <a:r>
              <a:rPr lang="tr-TR" altLang="en-US" sz="3200" dirty="0" err="1">
                <a:solidFill>
                  <a:schemeClr val="tx1"/>
                </a:solidFill>
                <a:cs typeface="Arial" panose="020B0604020202020204" pitchFamily="34" charset="0"/>
              </a:rPr>
              <a:t>draw</a:t>
            </a:r>
            <a:r>
              <a:rPr lang="tr-TR" altLang="en-US" sz="3200" dirty="0">
                <a:solidFill>
                  <a:schemeClr val="tx1"/>
                </a:solidFill>
                <a:cs typeface="Arial" panose="020B0604020202020204" pitchFamily="34" charset="0"/>
              </a:rPr>
              <a:t> a network </a:t>
            </a:r>
            <a:r>
              <a:rPr lang="tr-TR" altLang="en-US" sz="3200" dirty="0" err="1">
                <a:solidFill>
                  <a:schemeClr val="tx1"/>
                </a:solidFill>
                <a:cs typeface="Arial" panose="020B0604020202020204" pitchFamily="34" charset="0"/>
              </a:rPr>
              <a:t>diagram</a:t>
            </a:r>
            <a:r>
              <a:rPr lang="tr-TR" altLang="en-US" sz="3200" dirty="0">
                <a:solidFill>
                  <a:schemeClr val="tx1"/>
                </a:solidFill>
                <a:cs typeface="Arial" panose="020B0604020202020204" pitchFamily="34" charset="0"/>
              </a:rPr>
              <a:t>.</a:t>
            </a:r>
          </a:p>
        </p:txBody>
      </p:sp>
      <p:sp>
        <p:nvSpPr>
          <p:cNvPr id="2" name="Slide Number Placeholder 1"/>
          <p:cNvSpPr>
            <a:spLocks noGrp="1"/>
          </p:cNvSpPr>
          <p:nvPr>
            <p:ph type="sldNum" sz="quarter" idx="12"/>
          </p:nvPr>
        </p:nvSpPr>
        <p:spPr/>
        <p:txBody>
          <a:bodyPr/>
          <a:lstStyle/>
          <a:p>
            <a:fld id="{DF50EBBA-8504-4BCF-B486-C222F50DF38E}" type="slidenum">
              <a:rPr lang="en-US" smtClean="0"/>
              <a:t>48</a:t>
            </a:fld>
            <a:endParaRPr lang="en-US"/>
          </a:p>
        </p:txBody>
      </p:sp>
    </p:spTree>
    <p:extLst>
      <p:ext uri="{BB962C8B-B14F-4D97-AF65-F5344CB8AC3E}">
        <p14:creationId xmlns:p14="http://schemas.microsoft.com/office/powerpoint/2010/main" val="1550191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Slayt Numarası Yer Tutucusu 3"/>
          <p:cNvSpPr>
            <a:spLocks noGrp="1"/>
          </p:cNvSpPr>
          <p:nvPr>
            <p:ph type="sldNum" sz="quarter" idx="10"/>
          </p:nvPr>
        </p:nvSpPr>
        <p:spPr>
          <a:noFill/>
        </p:spPr>
        <p:txBody>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fld id="{E026DC19-A7D3-47B2-B291-0F84563BAA70}" type="slidenum">
              <a:rPr lang="tr-TR" altLang="en-US" sz="1400">
                <a:solidFill>
                  <a:srgbClr val="FFFFFF"/>
                </a:solidFill>
                <a:cs typeface="Arial" panose="020B0604020202020204" pitchFamily="34" charset="0"/>
              </a:rPr>
              <a:pPr fontAlgn="base">
                <a:spcBef>
                  <a:spcPct val="0"/>
                </a:spcBef>
                <a:spcAft>
                  <a:spcPct val="0"/>
                </a:spcAft>
                <a:buNone/>
              </a:pPr>
              <a:t>49</a:t>
            </a:fld>
            <a:endParaRPr lang="tr-TR" altLang="en-US" sz="1400">
              <a:solidFill>
                <a:srgbClr val="FFFFFF"/>
              </a:solidFill>
              <a:cs typeface="Arial" panose="020B0604020202020204" pitchFamily="34" charset="0"/>
            </a:endParaRPr>
          </a:p>
        </p:txBody>
      </p:sp>
      <p:sp>
        <p:nvSpPr>
          <p:cNvPr id="72707" name="Rectangle 2"/>
          <p:cNvSpPr>
            <a:spLocks noGrp="1" noChangeArrowheads="1"/>
          </p:cNvSpPr>
          <p:nvPr>
            <p:ph type="title"/>
          </p:nvPr>
        </p:nvSpPr>
        <p:spPr/>
        <p:txBody>
          <a:bodyPr/>
          <a:lstStyle/>
          <a:p>
            <a:pPr eaLnBrk="1" hangingPunct="1"/>
            <a:r>
              <a:rPr lang="tr-TR" altLang="en-US" sz="4000"/>
              <a:t>Network Diagrams </a:t>
            </a:r>
            <a:br>
              <a:rPr lang="tr-TR" altLang="en-US" sz="4000"/>
            </a:br>
            <a:r>
              <a:rPr lang="tr-TR" altLang="en-US" sz="4000"/>
              <a:t>(Sample: </a:t>
            </a:r>
            <a:r>
              <a:rPr lang="tr-TR" altLang="en-US" sz="4000">
                <a:solidFill>
                  <a:srgbClr val="FFFF00"/>
                </a:solidFill>
              </a:rPr>
              <a:t>Network Diagram</a:t>
            </a:r>
            <a:r>
              <a:rPr lang="tr-TR" altLang="en-US" sz="4000"/>
              <a:t>)</a:t>
            </a:r>
          </a:p>
        </p:txBody>
      </p:sp>
      <p:sp>
        <p:nvSpPr>
          <p:cNvPr id="72708" name="Text Box 3"/>
          <p:cNvSpPr txBox="1">
            <a:spLocks noChangeArrowheads="1"/>
          </p:cNvSpPr>
          <p:nvPr/>
        </p:nvSpPr>
        <p:spPr bwMode="auto">
          <a:xfrm>
            <a:off x="2135189"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3</a:t>
            </a:r>
          </a:p>
        </p:txBody>
      </p:sp>
      <p:graphicFrame>
        <p:nvGraphicFramePr>
          <p:cNvPr id="1025028" name="Group 4"/>
          <p:cNvGraphicFramePr>
            <a:graphicFrameLocks noGrp="1"/>
          </p:cNvGraphicFramePr>
          <p:nvPr>
            <p:ph idx="1"/>
          </p:nvPr>
        </p:nvGraphicFramePr>
        <p:xfrm>
          <a:off x="4440238" y="1412875"/>
          <a:ext cx="3529012" cy="2514600"/>
        </p:xfrm>
        <a:graphic>
          <a:graphicData uri="http://schemas.openxmlformats.org/drawingml/2006/table">
            <a:tbl>
              <a:tblPr/>
              <a:tblGrid>
                <a:gridCol w="314325">
                  <a:extLst>
                    <a:ext uri="{9D8B030D-6E8A-4147-A177-3AD203B41FA5}">
                      <a16:colId xmlns:a16="http://schemas.microsoft.com/office/drawing/2014/main" val="3416813517"/>
                    </a:ext>
                  </a:extLst>
                </a:gridCol>
                <a:gridCol w="1655762">
                  <a:extLst>
                    <a:ext uri="{9D8B030D-6E8A-4147-A177-3AD203B41FA5}">
                      <a16:colId xmlns:a16="http://schemas.microsoft.com/office/drawing/2014/main" val="1336823905"/>
                    </a:ext>
                  </a:extLst>
                </a:gridCol>
                <a:gridCol w="622300">
                  <a:extLst>
                    <a:ext uri="{9D8B030D-6E8A-4147-A177-3AD203B41FA5}">
                      <a16:colId xmlns:a16="http://schemas.microsoft.com/office/drawing/2014/main" val="2935576072"/>
                    </a:ext>
                  </a:extLst>
                </a:gridCol>
                <a:gridCol w="936625">
                  <a:extLst>
                    <a:ext uri="{9D8B030D-6E8A-4147-A177-3AD203B41FA5}">
                      <a16:colId xmlns:a16="http://schemas.microsoft.com/office/drawing/2014/main" val="733301707"/>
                    </a:ext>
                  </a:extLst>
                </a:gridCol>
              </a:tblGrid>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Task Name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Duration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Predecessors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12002787"/>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Implement visualiser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49868363"/>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Implement database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28965473"/>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Integrate components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3, 4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47548709"/>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Correct bugs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50656378"/>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Prepare test document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4079063"/>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Perform unit tests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76063723"/>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Perform integration tests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65981803"/>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Report test results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98756800"/>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Prepare sample data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28230068"/>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Prepare deliverables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6, 12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06039301"/>
                  </a:ext>
                </a:extLst>
              </a:tr>
            </a:tbl>
          </a:graphicData>
        </a:graphic>
      </p:graphicFrame>
      <p:sp>
        <p:nvSpPr>
          <p:cNvPr id="72771" name="Text Box 66"/>
          <p:cNvSpPr txBox="1">
            <a:spLocks noChangeArrowheads="1"/>
          </p:cNvSpPr>
          <p:nvPr/>
        </p:nvSpPr>
        <p:spPr bwMode="auto">
          <a:xfrm>
            <a:off x="2135189" y="55626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4</a:t>
            </a:r>
          </a:p>
        </p:txBody>
      </p:sp>
      <p:sp>
        <p:nvSpPr>
          <p:cNvPr id="72772" name="Text Box 67"/>
          <p:cNvSpPr txBox="1">
            <a:spLocks noChangeArrowheads="1"/>
          </p:cNvSpPr>
          <p:nvPr/>
        </p:nvSpPr>
        <p:spPr bwMode="auto">
          <a:xfrm>
            <a:off x="3575050" y="4483101"/>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5</a:t>
            </a:r>
          </a:p>
        </p:txBody>
      </p:sp>
      <p:sp>
        <p:nvSpPr>
          <p:cNvPr id="72773" name="Text Box 68"/>
          <p:cNvSpPr txBox="1">
            <a:spLocks noChangeArrowheads="1"/>
          </p:cNvSpPr>
          <p:nvPr/>
        </p:nvSpPr>
        <p:spPr bwMode="auto">
          <a:xfrm>
            <a:off x="5951539"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6</a:t>
            </a:r>
          </a:p>
        </p:txBody>
      </p:sp>
      <p:sp>
        <p:nvSpPr>
          <p:cNvPr id="72774" name="Text Box 69"/>
          <p:cNvSpPr txBox="1">
            <a:spLocks noChangeArrowheads="1"/>
          </p:cNvSpPr>
          <p:nvPr/>
        </p:nvSpPr>
        <p:spPr bwMode="auto">
          <a:xfrm>
            <a:off x="8399464" y="5202239"/>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11</a:t>
            </a:r>
          </a:p>
        </p:txBody>
      </p:sp>
      <p:sp>
        <p:nvSpPr>
          <p:cNvPr id="72775" name="Text Box 70"/>
          <p:cNvSpPr txBox="1">
            <a:spLocks noChangeArrowheads="1"/>
          </p:cNvSpPr>
          <p:nvPr/>
        </p:nvSpPr>
        <p:spPr bwMode="auto">
          <a:xfrm>
            <a:off x="4799014"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8</a:t>
            </a:r>
          </a:p>
        </p:txBody>
      </p:sp>
      <p:sp>
        <p:nvSpPr>
          <p:cNvPr id="72776" name="Text Box 71"/>
          <p:cNvSpPr txBox="1">
            <a:spLocks noChangeArrowheads="1"/>
          </p:cNvSpPr>
          <p:nvPr/>
        </p:nvSpPr>
        <p:spPr bwMode="auto">
          <a:xfrm>
            <a:off x="5951539" y="5202239"/>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9</a:t>
            </a:r>
          </a:p>
        </p:txBody>
      </p:sp>
      <p:sp>
        <p:nvSpPr>
          <p:cNvPr id="72777" name="Text Box 72"/>
          <p:cNvSpPr txBox="1">
            <a:spLocks noChangeArrowheads="1"/>
          </p:cNvSpPr>
          <p:nvPr/>
        </p:nvSpPr>
        <p:spPr bwMode="auto">
          <a:xfrm>
            <a:off x="7175500" y="5202239"/>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10</a:t>
            </a:r>
          </a:p>
        </p:txBody>
      </p:sp>
      <p:sp>
        <p:nvSpPr>
          <p:cNvPr id="72778" name="Text Box 73"/>
          <p:cNvSpPr txBox="1">
            <a:spLocks noChangeArrowheads="1"/>
          </p:cNvSpPr>
          <p:nvPr/>
        </p:nvSpPr>
        <p:spPr bwMode="auto">
          <a:xfrm>
            <a:off x="3575050" y="5922964"/>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12</a:t>
            </a:r>
          </a:p>
        </p:txBody>
      </p:sp>
      <p:sp>
        <p:nvSpPr>
          <p:cNvPr id="72779" name="Text Box 74"/>
          <p:cNvSpPr txBox="1">
            <a:spLocks noChangeArrowheads="1"/>
          </p:cNvSpPr>
          <p:nvPr/>
        </p:nvSpPr>
        <p:spPr bwMode="auto">
          <a:xfrm>
            <a:off x="9839325" y="5202239"/>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13</a:t>
            </a:r>
          </a:p>
        </p:txBody>
      </p:sp>
      <p:sp>
        <p:nvSpPr>
          <p:cNvPr id="72780" name="Line 75"/>
          <p:cNvSpPr>
            <a:spLocks noChangeShapeType="1"/>
          </p:cNvSpPr>
          <p:nvPr/>
        </p:nvSpPr>
        <p:spPr bwMode="auto">
          <a:xfrm>
            <a:off x="2566988" y="4554538"/>
            <a:ext cx="1008062"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2781" name="Line 76"/>
          <p:cNvSpPr>
            <a:spLocks noChangeShapeType="1"/>
          </p:cNvSpPr>
          <p:nvPr/>
        </p:nvSpPr>
        <p:spPr bwMode="auto">
          <a:xfrm flipV="1">
            <a:off x="3359150" y="4699000"/>
            <a:ext cx="2159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2782" name="Line 77"/>
          <p:cNvSpPr>
            <a:spLocks noChangeShapeType="1"/>
          </p:cNvSpPr>
          <p:nvPr/>
        </p:nvSpPr>
        <p:spPr bwMode="auto">
          <a:xfrm>
            <a:off x="5230814" y="4554538"/>
            <a:ext cx="720725"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2783" name="Line 78"/>
          <p:cNvSpPr>
            <a:spLocks noChangeShapeType="1"/>
          </p:cNvSpPr>
          <p:nvPr/>
        </p:nvSpPr>
        <p:spPr bwMode="auto">
          <a:xfrm flipV="1">
            <a:off x="4006850" y="4554538"/>
            <a:ext cx="79375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2784" name="Line 79"/>
          <p:cNvSpPr>
            <a:spLocks noChangeShapeType="1"/>
          </p:cNvSpPr>
          <p:nvPr/>
        </p:nvSpPr>
        <p:spPr bwMode="auto">
          <a:xfrm>
            <a:off x="5448301" y="5346700"/>
            <a:ext cx="506413"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2785" name="Line 80"/>
          <p:cNvSpPr>
            <a:spLocks noChangeShapeType="1"/>
          </p:cNvSpPr>
          <p:nvPr/>
        </p:nvSpPr>
        <p:spPr bwMode="auto">
          <a:xfrm>
            <a:off x="6383338" y="5346700"/>
            <a:ext cx="792162"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2786" name="Line 81"/>
          <p:cNvSpPr>
            <a:spLocks noChangeShapeType="1"/>
          </p:cNvSpPr>
          <p:nvPr/>
        </p:nvSpPr>
        <p:spPr bwMode="auto">
          <a:xfrm>
            <a:off x="7607301" y="5346700"/>
            <a:ext cx="792163"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2787" name="Line 82"/>
          <p:cNvSpPr>
            <a:spLocks noChangeShapeType="1"/>
          </p:cNvSpPr>
          <p:nvPr/>
        </p:nvSpPr>
        <p:spPr bwMode="auto">
          <a:xfrm>
            <a:off x="3359150" y="6067425"/>
            <a:ext cx="2159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2788" name="Line 83"/>
          <p:cNvSpPr>
            <a:spLocks noChangeShapeType="1"/>
          </p:cNvSpPr>
          <p:nvPr/>
        </p:nvSpPr>
        <p:spPr bwMode="auto">
          <a:xfrm flipV="1">
            <a:off x="9336089" y="5418138"/>
            <a:ext cx="503237"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2789" name="Line 84"/>
          <p:cNvSpPr>
            <a:spLocks noChangeShapeType="1"/>
          </p:cNvSpPr>
          <p:nvPr/>
        </p:nvSpPr>
        <p:spPr bwMode="auto">
          <a:xfrm>
            <a:off x="9336089" y="5273675"/>
            <a:ext cx="503237"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2790" name="Line 85"/>
          <p:cNvSpPr>
            <a:spLocks noChangeShapeType="1"/>
          </p:cNvSpPr>
          <p:nvPr/>
        </p:nvSpPr>
        <p:spPr bwMode="auto">
          <a:xfrm>
            <a:off x="3359150" y="4699000"/>
            <a:ext cx="0" cy="93503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2791" name="Line 86"/>
          <p:cNvSpPr>
            <a:spLocks noChangeShapeType="1"/>
          </p:cNvSpPr>
          <p:nvPr/>
        </p:nvSpPr>
        <p:spPr bwMode="auto">
          <a:xfrm flipH="1">
            <a:off x="2566988" y="5634038"/>
            <a:ext cx="792162"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2792" name="Line 87"/>
          <p:cNvSpPr>
            <a:spLocks noChangeShapeType="1"/>
          </p:cNvSpPr>
          <p:nvPr/>
        </p:nvSpPr>
        <p:spPr bwMode="auto">
          <a:xfrm flipV="1">
            <a:off x="5448300" y="4699000"/>
            <a:ext cx="0" cy="6477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2793" name="Line 88"/>
          <p:cNvSpPr>
            <a:spLocks noChangeShapeType="1"/>
          </p:cNvSpPr>
          <p:nvPr/>
        </p:nvSpPr>
        <p:spPr bwMode="auto">
          <a:xfrm flipH="1">
            <a:off x="5232400" y="4699000"/>
            <a:ext cx="2159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2794" name="Line 89"/>
          <p:cNvSpPr>
            <a:spLocks noChangeShapeType="1"/>
          </p:cNvSpPr>
          <p:nvPr/>
        </p:nvSpPr>
        <p:spPr bwMode="auto">
          <a:xfrm flipV="1">
            <a:off x="9336088" y="4554539"/>
            <a:ext cx="0" cy="720725"/>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2795" name="Line 90"/>
          <p:cNvSpPr>
            <a:spLocks noChangeShapeType="1"/>
          </p:cNvSpPr>
          <p:nvPr/>
        </p:nvSpPr>
        <p:spPr bwMode="auto">
          <a:xfrm flipH="1">
            <a:off x="6383339" y="4554538"/>
            <a:ext cx="2954337"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2796" name="Line 91"/>
          <p:cNvSpPr>
            <a:spLocks noChangeShapeType="1"/>
          </p:cNvSpPr>
          <p:nvPr/>
        </p:nvSpPr>
        <p:spPr bwMode="auto">
          <a:xfrm flipV="1">
            <a:off x="9336088" y="5418139"/>
            <a:ext cx="0" cy="720725"/>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2797" name="Line 92"/>
          <p:cNvSpPr>
            <a:spLocks noChangeShapeType="1"/>
          </p:cNvSpPr>
          <p:nvPr/>
        </p:nvSpPr>
        <p:spPr bwMode="auto">
          <a:xfrm flipH="1">
            <a:off x="4008439" y="6138863"/>
            <a:ext cx="5329237"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2798" name="Line 94"/>
          <p:cNvSpPr>
            <a:spLocks noChangeShapeType="1"/>
          </p:cNvSpPr>
          <p:nvPr/>
        </p:nvSpPr>
        <p:spPr bwMode="auto">
          <a:xfrm flipH="1">
            <a:off x="2566988" y="5778500"/>
            <a:ext cx="792162"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2799" name="Line 95"/>
          <p:cNvSpPr>
            <a:spLocks noChangeShapeType="1"/>
          </p:cNvSpPr>
          <p:nvPr/>
        </p:nvSpPr>
        <p:spPr bwMode="auto">
          <a:xfrm>
            <a:off x="3359150" y="5778501"/>
            <a:ext cx="0" cy="288925"/>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6379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56130" y="600868"/>
            <a:ext cx="10971306" cy="5755389"/>
          </a:xfrm>
        </p:spPr>
        <p:txBody>
          <a:bodyPr>
            <a:normAutofit fontScale="92500" lnSpcReduction="10000"/>
          </a:bodyPr>
          <a:lstStyle/>
          <a:p>
            <a:pPr marL="0" indent="0" algn="just">
              <a:buNone/>
            </a:pPr>
            <a:r>
              <a:rPr lang="en-US" dirty="0"/>
              <a:t>-&gt; He needs</a:t>
            </a:r>
            <a:r>
              <a:rPr lang="tr-TR" dirty="0"/>
              <a:t> a</a:t>
            </a:r>
            <a:r>
              <a:rPr lang="en-US" dirty="0"/>
              <a:t> </a:t>
            </a:r>
            <a:r>
              <a:rPr lang="en-US" dirty="0">
                <a:highlight>
                  <a:srgbClr val="FFFF00"/>
                </a:highlight>
              </a:rPr>
              <a:t>‘</a:t>
            </a:r>
            <a:r>
              <a:rPr lang="en-US" u="sng" dirty="0">
                <a:highlight>
                  <a:srgbClr val="FFFF00"/>
                </a:highlight>
              </a:rPr>
              <a:t>time schedule</a:t>
            </a:r>
            <a:r>
              <a:rPr lang="en-US" dirty="0">
                <a:highlight>
                  <a:srgbClr val="FFFF00"/>
                </a:highlight>
              </a:rPr>
              <a:t>’ </a:t>
            </a:r>
            <a:r>
              <a:rPr lang="en-US" dirty="0"/>
              <a:t>for the project, to monitor the progress, and to control the project.</a:t>
            </a:r>
          </a:p>
          <a:p>
            <a:pPr marL="0" indent="0" algn="just">
              <a:buNone/>
            </a:pPr>
            <a:r>
              <a:rPr lang="en-US" dirty="0"/>
              <a:t>-&gt; </a:t>
            </a:r>
            <a:r>
              <a:rPr lang="en-US" u="sng" dirty="0">
                <a:highlight>
                  <a:srgbClr val="FFFF00"/>
                </a:highlight>
              </a:rPr>
              <a:t>Software Project scheduling </a:t>
            </a:r>
            <a:r>
              <a:rPr lang="en-US" dirty="0"/>
              <a:t>is an </a:t>
            </a:r>
            <a:r>
              <a:rPr lang="en-US" dirty="0" err="1"/>
              <a:t>acitivity</a:t>
            </a:r>
            <a:r>
              <a:rPr lang="en-US" dirty="0"/>
              <a:t> that distributes </a:t>
            </a:r>
            <a:r>
              <a:rPr lang="en-US" b="1" dirty="0">
                <a:solidFill>
                  <a:srgbClr val="FF0000"/>
                </a:solidFill>
              </a:rPr>
              <a:t>the estimated human effort</a:t>
            </a:r>
            <a:r>
              <a:rPr lang="en-US" dirty="0"/>
              <a:t> across the </a:t>
            </a:r>
            <a:r>
              <a:rPr lang="tr-TR" b="1" dirty="0">
                <a:solidFill>
                  <a:srgbClr val="FF0000"/>
                </a:solidFill>
              </a:rPr>
              <a:t>p</a:t>
            </a:r>
            <a:r>
              <a:rPr lang="en-US" b="1" dirty="0" err="1">
                <a:solidFill>
                  <a:srgbClr val="FF0000"/>
                </a:solidFill>
              </a:rPr>
              <a:t>roject</a:t>
            </a:r>
            <a:r>
              <a:rPr lang="en-US" b="1" dirty="0">
                <a:solidFill>
                  <a:srgbClr val="FF0000"/>
                </a:solidFill>
              </a:rPr>
              <a:t> duration </a:t>
            </a:r>
            <a:r>
              <a:rPr lang="en-US" dirty="0"/>
              <a:t>by </a:t>
            </a:r>
            <a:r>
              <a:rPr lang="en-US" b="1" dirty="0">
                <a:solidFill>
                  <a:srgbClr val="FF0000"/>
                </a:solidFill>
              </a:rPr>
              <a:t>allocating it to specific tasks</a:t>
            </a:r>
            <a:r>
              <a:rPr lang="en-US" dirty="0"/>
              <a:t>.</a:t>
            </a:r>
          </a:p>
          <a:p>
            <a:pPr marL="0" indent="0" algn="just">
              <a:buNone/>
            </a:pPr>
            <a:r>
              <a:rPr lang="en-US" dirty="0"/>
              <a:t>During the early stages:</a:t>
            </a:r>
          </a:p>
          <a:p>
            <a:pPr algn="just"/>
            <a:r>
              <a:rPr lang="tr-TR" dirty="0"/>
              <a:t>A</a:t>
            </a:r>
            <a:r>
              <a:rPr lang="en-US" dirty="0"/>
              <a:t> </a:t>
            </a:r>
            <a:r>
              <a:rPr lang="tr-TR" u="sng" dirty="0">
                <a:highlight>
                  <a:srgbClr val="FFFF00"/>
                </a:highlight>
              </a:rPr>
              <a:t>M</a:t>
            </a:r>
            <a:r>
              <a:rPr lang="en-US" u="sng" dirty="0" err="1">
                <a:highlight>
                  <a:srgbClr val="FFFF00"/>
                </a:highlight>
              </a:rPr>
              <a:t>acroscopic</a:t>
            </a:r>
            <a:r>
              <a:rPr lang="en-US" u="sng" dirty="0">
                <a:highlight>
                  <a:srgbClr val="FFFF00"/>
                </a:highlight>
              </a:rPr>
              <a:t> Project Schedule</a:t>
            </a:r>
            <a:r>
              <a:rPr lang="en-US" dirty="0"/>
              <a:t> is developed</a:t>
            </a:r>
            <a:r>
              <a:rPr lang="tr-TR" dirty="0"/>
              <a:t>.</a:t>
            </a:r>
            <a:r>
              <a:rPr lang="en-US" dirty="0"/>
              <a:t> </a:t>
            </a:r>
            <a:r>
              <a:rPr lang="tr-TR" dirty="0"/>
              <a:t>I</a:t>
            </a:r>
            <a:r>
              <a:rPr lang="en-US" dirty="0"/>
              <a:t>t identifies the major SE activities and the product functions to which they are applied.</a:t>
            </a:r>
          </a:p>
          <a:p>
            <a:pPr algn="just"/>
            <a:r>
              <a:rPr lang="en-US" dirty="0"/>
              <a:t>As the Project goes underway, </a:t>
            </a:r>
            <a:r>
              <a:rPr lang="en-US" u="sng" dirty="0">
                <a:highlight>
                  <a:srgbClr val="FFFF00"/>
                </a:highlight>
              </a:rPr>
              <a:t>entries of the macroscopic </a:t>
            </a:r>
            <a:r>
              <a:rPr lang="tr-TR" u="sng" dirty="0">
                <a:highlight>
                  <a:srgbClr val="FFFF00"/>
                </a:highlight>
              </a:rPr>
              <a:t>p</a:t>
            </a:r>
            <a:r>
              <a:rPr lang="en-US" u="sng" dirty="0" err="1">
                <a:highlight>
                  <a:srgbClr val="FFFF00"/>
                </a:highlight>
              </a:rPr>
              <a:t>roject</a:t>
            </a:r>
            <a:r>
              <a:rPr lang="en-US" u="sng" dirty="0">
                <a:highlight>
                  <a:srgbClr val="FFFF00"/>
                </a:highlight>
              </a:rPr>
              <a:t> </a:t>
            </a:r>
            <a:r>
              <a:rPr lang="tr-TR" u="sng" dirty="0">
                <a:highlight>
                  <a:srgbClr val="FFFF00"/>
                </a:highlight>
              </a:rPr>
              <a:t>s</a:t>
            </a:r>
            <a:r>
              <a:rPr lang="en-US" u="sng" dirty="0" err="1">
                <a:highlight>
                  <a:srgbClr val="FFFF00"/>
                </a:highlight>
              </a:rPr>
              <a:t>chedule</a:t>
            </a:r>
            <a:r>
              <a:rPr lang="en-US" u="sng" dirty="0">
                <a:highlight>
                  <a:srgbClr val="FFFF00"/>
                </a:highlight>
              </a:rPr>
              <a:t> </a:t>
            </a:r>
            <a:r>
              <a:rPr lang="en-US" dirty="0"/>
              <a:t>are refined, to </a:t>
            </a:r>
            <a:r>
              <a:rPr lang="en-US" u="sng" dirty="0">
                <a:highlight>
                  <a:srgbClr val="FFFF00"/>
                </a:highlight>
              </a:rPr>
              <a:t>produce the detailed </a:t>
            </a:r>
            <a:r>
              <a:rPr lang="tr-TR" u="sng" dirty="0">
                <a:highlight>
                  <a:srgbClr val="FFFF00"/>
                </a:highlight>
              </a:rPr>
              <a:t>p</a:t>
            </a:r>
            <a:r>
              <a:rPr lang="en-US" u="sng" dirty="0" err="1">
                <a:highlight>
                  <a:srgbClr val="FFFF00"/>
                </a:highlight>
              </a:rPr>
              <a:t>roject</a:t>
            </a:r>
            <a:r>
              <a:rPr lang="en-US" u="sng" dirty="0">
                <a:highlight>
                  <a:srgbClr val="FFFF00"/>
                </a:highlight>
              </a:rPr>
              <a:t> </a:t>
            </a:r>
            <a:r>
              <a:rPr lang="tr-TR" u="sng" dirty="0">
                <a:highlight>
                  <a:srgbClr val="FFFF00"/>
                </a:highlight>
              </a:rPr>
              <a:t>s</a:t>
            </a:r>
            <a:r>
              <a:rPr lang="en-US" u="sng" dirty="0" err="1">
                <a:highlight>
                  <a:srgbClr val="FFFF00"/>
                </a:highlight>
              </a:rPr>
              <a:t>chedule</a:t>
            </a:r>
            <a:r>
              <a:rPr lang="en-US" dirty="0"/>
              <a:t>.</a:t>
            </a:r>
          </a:p>
          <a:p>
            <a:pPr algn="just"/>
            <a:r>
              <a:rPr lang="en-US" b="1" dirty="0"/>
              <a:t>Human effort is distributed </a:t>
            </a:r>
            <a:r>
              <a:rPr lang="en-US" dirty="0"/>
              <a:t>to </a:t>
            </a:r>
            <a:r>
              <a:rPr lang="en-US" b="1" dirty="0">
                <a:solidFill>
                  <a:schemeClr val="accent2"/>
                </a:solidFill>
              </a:rPr>
              <a:t>make the best use of available</a:t>
            </a:r>
            <a:r>
              <a:rPr lang="en-US" dirty="0"/>
              <a:t> </a:t>
            </a:r>
            <a:r>
              <a:rPr lang="en-US" b="1" u="sng" dirty="0">
                <a:effectLst>
                  <a:outerShdw blurRad="38100" dist="38100" dir="2700000" algn="tl">
                    <a:srgbClr val="000000">
                      <a:alpha val="43137"/>
                    </a:srgbClr>
                  </a:outerShdw>
                </a:effectLst>
              </a:rPr>
              <a:t>human and technical resources</a:t>
            </a:r>
            <a:r>
              <a:rPr lang="en-US" dirty="0"/>
              <a:t>.</a:t>
            </a:r>
          </a:p>
          <a:p>
            <a:pPr algn="just"/>
            <a:r>
              <a:rPr lang="en-US" dirty="0"/>
              <a:t>Actually, we first have to </a:t>
            </a:r>
            <a:r>
              <a:rPr lang="en-US" b="1" dirty="0"/>
              <a:t>analyze the SE activity</a:t>
            </a:r>
            <a:r>
              <a:rPr lang="en-US" dirty="0"/>
              <a:t>, </a:t>
            </a:r>
            <a:r>
              <a:rPr lang="en-US" b="1" dirty="0"/>
              <a:t>decide on </a:t>
            </a:r>
            <a:r>
              <a:rPr lang="tr-TR" b="1" dirty="0" err="1"/>
              <a:t>the</a:t>
            </a:r>
            <a:r>
              <a:rPr lang="en-US" b="1" dirty="0"/>
              <a:t> tasks</a:t>
            </a:r>
            <a:r>
              <a:rPr lang="en-US" dirty="0"/>
              <a:t>, see how they </a:t>
            </a:r>
            <a:r>
              <a:rPr lang="en-US" b="1" dirty="0"/>
              <a:t>can fit to the Project Schedule</a:t>
            </a:r>
            <a:r>
              <a:rPr lang="en-US" dirty="0"/>
              <a:t>, and then </a:t>
            </a:r>
            <a:r>
              <a:rPr lang="en-US" b="1" dirty="0"/>
              <a:t>decide on the date of delivery</a:t>
            </a:r>
            <a:r>
              <a:rPr lang="en-US" dirty="0"/>
              <a:t>. </a:t>
            </a:r>
            <a:endParaRPr lang="tr-TR" dirty="0"/>
          </a:p>
          <a:p>
            <a:pPr algn="just"/>
            <a:r>
              <a:rPr lang="en-US" dirty="0"/>
              <a:t>Unfortunately, most of the time, the deadline will be forced</a:t>
            </a:r>
            <a:r>
              <a:rPr lang="tr-TR" dirty="0"/>
              <a:t>/</a:t>
            </a:r>
            <a:r>
              <a:rPr lang="tr-TR" dirty="0" err="1"/>
              <a:t>imposed</a:t>
            </a:r>
            <a:r>
              <a:rPr lang="en-US" dirty="0"/>
              <a:t> on us. </a:t>
            </a:r>
          </a:p>
        </p:txBody>
      </p:sp>
      <p:sp>
        <p:nvSpPr>
          <p:cNvPr id="2" name="Slide Number Placeholder 1"/>
          <p:cNvSpPr>
            <a:spLocks noGrp="1"/>
          </p:cNvSpPr>
          <p:nvPr>
            <p:ph type="sldNum" sz="quarter" idx="12"/>
          </p:nvPr>
        </p:nvSpPr>
        <p:spPr/>
        <p:txBody>
          <a:bodyPr/>
          <a:lstStyle/>
          <a:p>
            <a:fld id="{DF50EBBA-8504-4BCF-B486-C222F50DF38E}" type="slidenum">
              <a:rPr lang="en-US" smtClean="0"/>
              <a:t>5</a:t>
            </a:fld>
            <a:endParaRPr lang="en-US"/>
          </a:p>
        </p:txBody>
      </p:sp>
    </p:spTree>
    <p:extLst>
      <p:ext uri="{BB962C8B-B14F-4D97-AF65-F5344CB8AC3E}">
        <p14:creationId xmlns:p14="http://schemas.microsoft.com/office/powerpoint/2010/main" val="19881252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Slayt Numarası Yer Tutucusu 3"/>
          <p:cNvSpPr>
            <a:spLocks noGrp="1"/>
          </p:cNvSpPr>
          <p:nvPr>
            <p:ph type="sldNum" sz="quarter" idx="10"/>
          </p:nvPr>
        </p:nvSpPr>
        <p:spPr>
          <a:noFill/>
        </p:spPr>
        <p:txBody>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fld id="{1ADB9B2B-C8FC-4DA3-860D-BCDC638F6CC7}" type="slidenum">
              <a:rPr lang="tr-TR" altLang="en-US" sz="1400">
                <a:solidFill>
                  <a:srgbClr val="FFFFFF"/>
                </a:solidFill>
                <a:cs typeface="Arial" panose="020B0604020202020204" pitchFamily="34" charset="0"/>
              </a:rPr>
              <a:pPr fontAlgn="base">
                <a:spcBef>
                  <a:spcPct val="0"/>
                </a:spcBef>
                <a:spcAft>
                  <a:spcPct val="0"/>
                </a:spcAft>
                <a:buNone/>
              </a:pPr>
              <a:t>50</a:t>
            </a:fld>
            <a:endParaRPr lang="tr-TR" altLang="en-US" sz="1400">
              <a:solidFill>
                <a:srgbClr val="FFFFFF"/>
              </a:solidFill>
              <a:cs typeface="Arial" panose="020B0604020202020204" pitchFamily="34" charset="0"/>
            </a:endParaRPr>
          </a:p>
        </p:txBody>
      </p:sp>
      <p:sp>
        <p:nvSpPr>
          <p:cNvPr id="73731" name="Rectangle 2"/>
          <p:cNvSpPr>
            <a:spLocks noGrp="1" noChangeArrowheads="1"/>
          </p:cNvSpPr>
          <p:nvPr>
            <p:ph type="title"/>
          </p:nvPr>
        </p:nvSpPr>
        <p:spPr/>
        <p:txBody>
          <a:bodyPr/>
          <a:lstStyle/>
          <a:p>
            <a:pPr eaLnBrk="1" hangingPunct="1"/>
            <a:r>
              <a:rPr lang="tr-TR" altLang="en-US" sz="4000"/>
              <a:t>Network Diagrams </a:t>
            </a:r>
            <a:br>
              <a:rPr lang="tr-TR" altLang="en-US" sz="4000"/>
            </a:br>
            <a:r>
              <a:rPr lang="tr-TR" altLang="en-US" sz="4000"/>
              <a:t>(Sample: </a:t>
            </a:r>
            <a:r>
              <a:rPr lang="tr-TR" altLang="en-US" sz="4000">
                <a:solidFill>
                  <a:srgbClr val="FFFF00"/>
                </a:solidFill>
              </a:rPr>
              <a:t>Network Diagram</a:t>
            </a:r>
            <a:r>
              <a:rPr lang="tr-TR" altLang="en-US" sz="4000"/>
              <a:t>)</a:t>
            </a:r>
          </a:p>
        </p:txBody>
      </p:sp>
      <p:sp>
        <p:nvSpPr>
          <p:cNvPr id="73732" name="Text Box 3"/>
          <p:cNvSpPr txBox="1">
            <a:spLocks noChangeArrowheads="1"/>
          </p:cNvSpPr>
          <p:nvPr/>
        </p:nvSpPr>
        <p:spPr bwMode="auto">
          <a:xfrm>
            <a:off x="2135189"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3</a:t>
            </a:r>
          </a:p>
        </p:txBody>
      </p:sp>
      <p:graphicFrame>
        <p:nvGraphicFramePr>
          <p:cNvPr id="1026052" name="Group 4"/>
          <p:cNvGraphicFramePr>
            <a:graphicFrameLocks noGrp="1"/>
          </p:cNvGraphicFramePr>
          <p:nvPr>
            <p:ph idx="1"/>
          </p:nvPr>
        </p:nvGraphicFramePr>
        <p:xfrm>
          <a:off x="4440238" y="1412875"/>
          <a:ext cx="3529012" cy="2514600"/>
        </p:xfrm>
        <a:graphic>
          <a:graphicData uri="http://schemas.openxmlformats.org/drawingml/2006/table">
            <a:tbl>
              <a:tblPr/>
              <a:tblGrid>
                <a:gridCol w="314325">
                  <a:extLst>
                    <a:ext uri="{9D8B030D-6E8A-4147-A177-3AD203B41FA5}">
                      <a16:colId xmlns:a16="http://schemas.microsoft.com/office/drawing/2014/main" val="281215177"/>
                    </a:ext>
                  </a:extLst>
                </a:gridCol>
                <a:gridCol w="1655762">
                  <a:extLst>
                    <a:ext uri="{9D8B030D-6E8A-4147-A177-3AD203B41FA5}">
                      <a16:colId xmlns:a16="http://schemas.microsoft.com/office/drawing/2014/main" val="340063349"/>
                    </a:ext>
                  </a:extLst>
                </a:gridCol>
                <a:gridCol w="622300">
                  <a:extLst>
                    <a:ext uri="{9D8B030D-6E8A-4147-A177-3AD203B41FA5}">
                      <a16:colId xmlns:a16="http://schemas.microsoft.com/office/drawing/2014/main" val="3730017839"/>
                    </a:ext>
                  </a:extLst>
                </a:gridCol>
                <a:gridCol w="936625">
                  <a:extLst>
                    <a:ext uri="{9D8B030D-6E8A-4147-A177-3AD203B41FA5}">
                      <a16:colId xmlns:a16="http://schemas.microsoft.com/office/drawing/2014/main" val="2656033810"/>
                    </a:ext>
                  </a:extLst>
                </a:gridCol>
              </a:tblGrid>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Task Name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Duration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Predecessors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2656122"/>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Implement visualiser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46775135"/>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Implement database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25217306"/>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Integrate components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3, 4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33426186"/>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Correct bugs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7199680"/>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Prepare test document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63397702"/>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Perform unit tests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6918664"/>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Perform integration tests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8505298"/>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Report test results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24322476"/>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Prepare sample data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06032297"/>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Prepare deliverables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6, 12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4335212"/>
                  </a:ext>
                </a:extLst>
              </a:tr>
            </a:tbl>
          </a:graphicData>
        </a:graphic>
      </p:graphicFrame>
      <p:sp>
        <p:nvSpPr>
          <p:cNvPr id="73795" name="Text Box 66"/>
          <p:cNvSpPr txBox="1">
            <a:spLocks noChangeArrowheads="1"/>
          </p:cNvSpPr>
          <p:nvPr/>
        </p:nvSpPr>
        <p:spPr bwMode="auto">
          <a:xfrm>
            <a:off x="2135189" y="55626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4</a:t>
            </a:r>
          </a:p>
        </p:txBody>
      </p:sp>
      <p:sp>
        <p:nvSpPr>
          <p:cNvPr id="73796" name="Text Box 67"/>
          <p:cNvSpPr txBox="1">
            <a:spLocks noChangeArrowheads="1"/>
          </p:cNvSpPr>
          <p:nvPr/>
        </p:nvSpPr>
        <p:spPr bwMode="auto">
          <a:xfrm>
            <a:off x="3575050" y="4483101"/>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5</a:t>
            </a:r>
          </a:p>
        </p:txBody>
      </p:sp>
      <p:sp>
        <p:nvSpPr>
          <p:cNvPr id="73797" name="Text Box 68"/>
          <p:cNvSpPr txBox="1">
            <a:spLocks noChangeArrowheads="1"/>
          </p:cNvSpPr>
          <p:nvPr/>
        </p:nvSpPr>
        <p:spPr bwMode="auto">
          <a:xfrm>
            <a:off x="5951539"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6</a:t>
            </a:r>
          </a:p>
        </p:txBody>
      </p:sp>
      <p:sp>
        <p:nvSpPr>
          <p:cNvPr id="73798" name="Text Box 69"/>
          <p:cNvSpPr txBox="1">
            <a:spLocks noChangeArrowheads="1"/>
          </p:cNvSpPr>
          <p:nvPr/>
        </p:nvSpPr>
        <p:spPr bwMode="auto">
          <a:xfrm>
            <a:off x="8399464" y="5202239"/>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11</a:t>
            </a:r>
          </a:p>
        </p:txBody>
      </p:sp>
      <p:sp>
        <p:nvSpPr>
          <p:cNvPr id="73799" name="Text Box 70"/>
          <p:cNvSpPr txBox="1">
            <a:spLocks noChangeArrowheads="1"/>
          </p:cNvSpPr>
          <p:nvPr/>
        </p:nvSpPr>
        <p:spPr bwMode="auto">
          <a:xfrm>
            <a:off x="4799014"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8</a:t>
            </a:r>
          </a:p>
        </p:txBody>
      </p:sp>
      <p:sp>
        <p:nvSpPr>
          <p:cNvPr id="73800" name="Text Box 71"/>
          <p:cNvSpPr txBox="1">
            <a:spLocks noChangeArrowheads="1"/>
          </p:cNvSpPr>
          <p:nvPr/>
        </p:nvSpPr>
        <p:spPr bwMode="auto">
          <a:xfrm>
            <a:off x="5951539" y="5202239"/>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9</a:t>
            </a:r>
          </a:p>
        </p:txBody>
      </p:sp>
      <p:sp>
        <p:nvSpPr>
          <p:cNvPr id="73801" name="Text Box 72"/>
          <p:cNvSpPr txBox="1">
            <a:spLocks noChangeArrowheads="1"/>
          </p:cNvSpPr>
          <p:nvPr/>
        </p:nvSpPr>
        <p:spPr bwMode="auto">
          <a:xfrm>
            <a:off x="7175500" y="5202239"/>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10</a:t>
            </a:r>
          </a:p>
        </p:txBody>
      </p:sp>
      <p:sp>
        <p:nvSpPr>
          <p:cNvPr id="73802" name="Text Box 73"/>
          <p:cNvSpPr txBox="1">
            <a:spLocks noChangeArrowheads="1"/>
          </p:cNvSpPr>
          <p:nvPr/>
        </p:nvSpPr>
        <p:spPr bwMode="auto">
          <a:xfrm>
            <a:off x="3575050" y="5922964"/>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12</a:t>
            </a:r>
          </a:p>
        </p:txBody>
      </p:sp>
      <p:sp>
        <p:nvSpPr>
          <p:cNvPr id="73803" name="Text Box 74"/>
          <p:cNvSpPr txBox="1">
            <a:spLocks noChangeArrowheads="1"/>
          </p:cNvSpPr>
          <p:nvPr/>
        </p:nvSpPr>
        <p:spPr bwMode="auto">
          <a:xfrm>
            <a:off x="9839325" y="5202239"/>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13</a:t>
            </a:r>
          </a:p>
        </p:txBody>
      </p:sp>
      <p:sp>
        <p:nvSpPr>
          <p:cNvPr id="73804" name="Line 75"/>
          <p:cNvSpPr>
            <a:spLocks noChangeShapeType="1"/>
          </p:cNvSpPr>
          <p:nvPr/>
        </p:nvSpPr>
        <p:spPr bwMode="auto">
          <a:xfrm>
            <a:off x="2566988" y="4554538"/>
            <a:ext cx="1008062"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3805" name="Line 76"/>
          <p:cNvSpPr>
            <a:spLocks noChangeShapeType="1"/>
          </p:cNvSpPr>
          <p:nvPr/>
        </p:nvSpPr>
        <p:spPr bwMode="auto">
          <a:xfrm flipV="1">
            <a:off x="3359150" y="4699000"/>
            <a:ext cx="2159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3806" name="Line 77"/>
          <p:cNvSpPr>
            <a:spLocks noChangeShapeType="1"/>
          </p:cNvSpPr>
          <p:nvPr/>
        </p:nvSpPr>
        <p:spPr bwMode="auto">
          <a:xfrm>
            <a:off x="5230814" y="4554538"/>
            <a:ext cx="720725"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3807" name="Line 78"/>
          <p:cNvSpPr>
            <a:spLocks noChangeShapeType="1"/>
          </p:cNvSpPr>
          <p:nvPr/>
        </p:nvSpPr>
        <p:spPr bwMode="auto">
          <a:xfrm flipV="1">
            <a:off x="4006850" y="4554538"/>
            <a:ext cx="79375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3808" name="Line 79"/>
          <p:cNvSpPr>
            <a:spLocks noChangeShapeType="1"/>
          </p:cNvSpPr>
          <p:nvPr/>
        </p:nvSpPr>
        <p:spPr bwMode="auto">
          <a:xfrm>
            <a:off x="5448301" y="5346700"/>
            <a:ext cx="506413"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3809" name="Line 80"/>
          <p:cNvSpPr>
            <a:spLocks noChangeShapeType="1"/>
          </p:cNvSpPr>
          <p:nvPr/>
        </p:nvSpPr>
        <p:spPr bwMode="auto">
          <a:xfrm>
            <a:off x="6383338" y="5346700"/>
            <a:ext cx="792162"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3810" name="Line 81"/>
          <p:cNvSpPr>
            <a:spLocks noChangeShapeType="1"/>
          </p:cNvSpPr>
          <p:nvPr/>
        </p:nvSpPr>
        <p:spPr bwMode="auto">
          <a:xfrm>
            <a:off x="7607301" y="5346700"/>
            <a:ext cx="792163"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3811" name="Line 82"/>
          <p:cNvSpPr>
            <a:spLocks noChangeShapeType="1"/>
          </p:cNvSpPr>
          <p:nvPr/>
        </p:nvSpPr>
        <p:spPr bwMode="auto">
          <a:xfrm>
            <a:off x="3359150" y="6067425"/>
            <a:ext cx="2159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3812" name="Line 83"/>
          <p:cNvSpPr>
            <a:spLocks noChangeShapeType="1"/>
          </p:cNvSpPr>
          <p:nvPr/>
        </p:nvSpPr>
        <p:spPr bwMode="auto">
          <a:xfrm flipV="1">
            <a:off x="9336089" y="5418138"/>
            <a:ext cx="503237"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3813" name="Line 84"/>
          <p:cNvSpPr>
            <a:spLocks noChangeShapeType="1"/>
          </p:cNvSpPr>
          <p:nvPr/>
        </p:nvSpPr>
        <p:spPr bwMode="auto">
          <a:xfrm>
            <a:off x="9336089" y="5273675"/>
            <a:ext cx="503237"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3814" name="Line 85"/>
          <p:cNvSpPr>
            <a:spLocks noChangeShapeType="1"/>
          </p:cNvSpPr>
          <p:nvPr/>
        </p:nvSpPr>
        <p:spPr bwMode="auto">
          <a:xfrm>
            <a:off x="3359150" y="4699000"/>
            <a:ext cx="0" cy="93503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3815" name="Line 86"/>
          <p:cNvSpPr>
            <a:spLocks noChangeShapeType="1"/>
          </p:cNvSpPr>
          <p:nvPr/>
        </p:nvSpPr>
        <p:spPr bwMode="auto">
          <a:xfrm flipH="1">
            <a:off x="2566988" y="5634038"/>
            <a:ext cx="792162"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3816" name="Line 87"/>
          <p:cNvSpPr>
            <a:spLocks noChangeShapeType="1"/>
          </p:cNvSpPr>
          <p:nvPr/>
        </p:nvSpPr>
        <p:spPr bwMode="auto">
          <a:xfrm flipV="1">
            <a:off x="5448300" y="4699000"/>
            <a:ext cx="0" cy="6477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3817" name="Line 88"/>
          <p:cNvSpPr>
            <a:spLocks noChangeShapeType="1"/>
          </p:cNvSpPr>
          <p:nvPr/>
        </p:nvSpPr>
        <p:spPr bwMode="auto">
          <a:xfrm flipH="1">
            <a:off x="5232400" y="4699000"/>
            <a:ext cx="2159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3818" name="Line 89"/>
          <p:cNvSpPr>
            <a:spLocks noChangeShapeType="1"/>
          </p:cNvSpPr>
          <p:nvPr/>
        </p:nvSpPr>
        <p:spPr bwMode="auto">
          <a:xfrm flipV="1">
            <a:off x="9336088" y="4554539"/>
            <a:ext cx="0" cy="720725"/>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3819" name="Line 90"/>
          <p:cNvSpPr>
            <a:spLocks noChangeShapeType="1"/>
          </p:cNvSpPr>
          <p:nvPr/>
        </p:nvSpPr>
        <p:spPr bwMode="auto">
          <a:xfrm flipH="1">
            <a:off x="6383339" y="4554538"/>
            <a:ext cx="2954337"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3820" name="Line 91"/>
          <p:cNvSpPr>
            <a:spLocks noChangeShapeType="1"/>
          </p:cNvSpPr>
          <p:nvPr/>
        </p:nvSpPr>
        <p:spPr bwMode="auto">
          <a:xfrm flipV="1">
            <a:off x="9336088" y="5418139"/>
            <a:ext cx="0" cy="720725"/>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3821" name="Line 92"/>
          <p:cNvSpPr>
            <a:spLocks noChangeShapeType="1"/>
          </p:cNvSpPr>
          <p:nvPr/>
        </p:nvSpPr>
        <p:spPr bwMode="auto">
          <a:xfrm flipH="1">
            <a:off x="4008439" y="6138863"/>
            <a:ext cx="5329237"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3822" name="Line 93"/>
          <p:cNvSpPr>
            <a:spLocks noChangeShapeType="1"/>
          </p:cNvSpPr>
          <p:nvPr/>
        </p:nvSpPr>
        <p:spPr bwMode="auto">
          <a:xfrm flipH="1">
            <a:off x="2566988" y="5778500"/>
            <a:ext cx="792162"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3823" name="Line 94"/>
          <p:cNvSpPr>
            <a:spLocks noChangeShapeType="1"/>
          </p:cNvSpPr>
          <p:nvPr/>
        </p:nvSpPr>
        <p:spPr bwMode="auto">
          <a:xfrm>
            <a:off x="3359150" y="5778501"/>
            <a:ext cx="0" cy="288925"/>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3824" name="Text Box 95"/>
          <p:cNvSpPr txBox="1">
            <a:spLocks noChangeArrowheads="1"/>
          </p:cNvSpPr>
          <p:nvPr/>
        </p:nvSpPr>
        <p:spPr bwMode="auto">
          <a:xfrm>
            <a:off x="2063750"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2</a:t>
            </a:r>
          </a:p>
        </p:txBody>
      </p:sp>
      <p:sp>
        <p:nvSpPr>
          <p:cNvPr id="73825" name="Text Box 96"/>
          <p:cNvSpPr txBox="1">
            <a:spLocks noChangeArrowheads="1"/>
          </p:cNvSpPr>
          <p:nvPr/>
        </p:nvSpPr>
        <p:spPr bwMode="auto">
          <a:xfrm>
            <a:off x="3503613"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2</a:t>
            </a:r>
          </a:p>
        </p:txBody>
      </p:sp>
      <p:sp>
        <p:nvSpPr>
          <p:cNvPr id="73826" name="Text Box 97"/>
          <p:cNvSpPr txBox="1">
            <a:spLocks noChangeArrowheads="1"/>
          </p:cNvSpPr>
          <p:nvPr/>
        </p:nvSpPr>
        <p:spPr bwMode="auto">
          <a:xfrm>
            <a:off x="2063750" y="5229225"/>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4</a:t>
            </a:r>
          </a:p>
        </p:txBody>
      </p:sp>
      <p:sp>
        <p:nvSpPr>
          <p:cNvPr id="73827" name="Text Box 98"/>
          <p:cNvSpPr txBox="1">
            <a:spLocks noChangeArrowheads="1"/>
          </p:cNvSpPr>
          <p:nvPr/>
        </p:nvSpPr>
        <p:spPr bwMode="auto">
          <a:xfrm>
            <a:off x="4727575"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73828" name="Text Box 99"/>
          <p:cNvSpPr txBox="1">
            <a:spLocks noChangeArrowheads="1"/>
          </p:cNvSpPr>
          <p:nvPr/>
        </p:nvSpPr>
        <p:spPr bwMode="auto">
          <a:xfrm>
            <a:off x="5880100"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4</a:t>
            </a:r>
          </a:p>
        </p:txBody>
      </p:sp>
      <p:sp>
        <p:nvSpPr>
          <p:cNvPr id="73829" name="Text Box 100"/>
          <p:cNvSpPr txBox="1">
            <a:spLocks noChangeArrowheads="1"/>
          </p:cNvSpPr>
          <p:nvPr/>
        </p:nvSpPr>
        <p:spPr bwMode="auto">
          <a:xfrm>
            <a:off x="5880100"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73830" name="Text Box 101"/>
          <p:cNvSpPr txBox="1">
            <a:spLocks noChangeArrowheads="1"/>
          </p:cNvSpPr>
          <p:nvPr/>
        </p:nvSpPr>
        <p:spPr bwMode="auto">
          <a:xfrm>
            <a:off x="7104063"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73831" name="Text Box 102"/>
          <p:cNvSpPr txBox="1">
            <a:spLocks noChangeArrowheads="1"/>
          </p:cNvSpPr>
          <p:nvPr/>
        </p:nvSpPr>
        <p:spPr bwMode="auto">
          <a:xfrm>
            <a:off x="8328025"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73832" name="Text Box 103"/>
          <p:cNvSpPr txBox="1">
            <a:spLocks noChangeArrowheads="1"/>
          </p:cNvSpPr>
          <p:nvPr/>
        </p:nvSpPr>
        <p:spPr bwMode="auto">
          <a:xfrm>
            <a:off x="9767888" y="4868864"/>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73833" name="Text Box 104"/>
          <p:cNvSpPr txBox="1">
            <a:spLocks noChangeArrowheads="1"/>
          </p:cNvSpPr>
          <p:nvPr/>
        </p:nvSpPr>
        <p:spPr bwMode="auto">
          <a:xfrm>
            <a:off x="3503613"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7</a:t>
            </a:r>
          </a:p>
        </p:txBody>
      </p:sp>
    </p:spTree>
    <p:extLst>
      <p:ext uri="{BB962C8B-B14F-4D97-AF65-F5344CB8AC3E}">
        <p14:creationId xmlns:p14="http://schemas.microsoft.com/office/powerpoint/2010/main" val="9191028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Slayt Numarası Yer Tutucusu 3"/>
          <p:cNvSpPr>
            <a:spLocks noGrp="1"/>
          </p:cNvSpPr>
          <p:nvPr>
            <p:ph type="sldNum" sz="quarter" idx="10"/>
          </p:nvPr>
        </p:nvSpPr>
        <p:spPr>
          <a:noFill/>
        </p:spPr>
        <p:txBody>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fld id="{78ACD14D-4C13-4A92-A6CF-34D2E3B8C5B8}" type="slidenum">
              <a:rPr lang="tr-TR" altLang="en-US" sz="1400">
                <a:solidFill>
                  <a:srgbClr val="FFFFFF"/>
                </a:solidFill>
                <a:cs typeface="Arial" panose="020B0604020202020204" pitchFamily="34" charset="0"/>
              </a:rPr>
              <a:pPr fontAlgn="base">
                <a:spcBef>
                  <a:spcPct val="0"/>
                </a:spcBef>
                <a:spcAft>
                  <a:spcPct val="0"/>
                </a:spcAft>
                <a:buNone/>
              </a:pPr>
              <a:t>51</a:t>
            </a:fld>
            <a:endParaRPr lang="tr-TR" altLang="en-US" sz="1400">
              <a:solidFill>
                <a:srgbClr val="FFFFFF"/>
              </a:solidFill>
              <a:cs typeface="Arial" panose="020B0604020202020204" pitchFamily="34" charset="0"/>
            </a:endParaRPr>
          </a:p>
        </p:txBody>
      </p:sp>
      <p:sp>
        <p:nvSpPr>
          <p:cNvPr id="74755" name="Rectangle 2"/>
          <p:cNvSpPr>
            <a:spLocks noGrp="1" noChangeArrowheads="1"/>
          </p:cNvSpPr>
          <p:nvPr>
            <p:ph type="title"/>
          </p:nvPr>
        </p:nvSpPr>
        <p:spPr/>
        <p:txBody>
          <a:bodyPr/>
          <a:lstStyle/>
          <a:p>
            <a:pPr eaLnBrk="1" hangingPunct="1"/>
            <a:r>
              <a:rPr lang="tr-TR" altLang="en-US" sz="4000"/>
              <a:t>Network Diagrams </a:t>
            </a:r>
            <a:br>
              <a:rPr lang="tr-TR" altLang="en-US" sz="4000"/>
            </a:br>
            <a:r>
              <a:rPr lang="tr-TR" altLang="en-US" sz="4000"/>
              <a:t>(Sample: </a:t>
            </a:r>
            <a:r>
              <a:rPr lang="tr-TR" altLang="en-US" sz="4000">
                <a:solidFill>
                  <a:srgbClr val="FFFF00"/>
                </a:solidFill>
              </a:rPr>
              <a:t>Network Diagram</a:t>
            </a:r>
            <a:r>
              <a:rPr lang="tr-TR" altLang="en-US" sz="4000"/>
              <a:t>)</a:t>
            </a:r>
          </a:p>
        </p:txBody>
      </p:sp>
      <p:sp>
        <p:nvSpPr>
          <p:cNvPr id="74756" name="Text Box 3"/>
          <p:cNvSpPr txBox="1">
            <a:spLocks noChangeArrowheads="1"/>
          </p:cNvSpPr>
          <p:nvPr/>
        </p:nvSpPr>
        <p:spPr bwMode="auto">
          <a:xfrm>
            <a:off x="2135189"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3</a:t>
            </a:r>
          </a:p>
        </p:txBody>
      </p:sp>
      <p:graphicFrame>
        <p:nvGraphicFramePr>
          <p:cNvPr id="1027076" name="Group 4"/>
          <p:cNvGraphicFramePr>
            <a:graphicFrameLocks noGrp="1"/>
          </p:cNvGraphicFramePr>
          <p:nvPr>
            <p:ph idx="1"/>
          </p:nvPr>
        </p:nvGraphicFramePr>
        <p:xfrm>
          <a:off x="6888163" y="1484313"/>
          <a:ext cx="3529012" cy="2514600"/>
        </p:xfrm>
        <a:graphic>
          <a:graphicData uri="http://schemas.openxmlformats.org/drawingml/2006/table">
            <a:tbl>
              <a:tblPr/>
              <a:tblGrid>
                <a:gridCol w="314325">
                  <a:extLst>
                    <a:ext uri="{9D8B030D-6E8A-4147-A177-3AD203B41FA5}">
                      <a16:colId xmlns:a16="http://schemas.microsoft.com/office/drawing/2014/main" val="1037365777"/>
                    </a:ext>
                  </a:extLst>
                </a:gridCol>
                <a:gridCol w="1655762">
                  <a:extLst>
                    <a:ext uri="{9D8B030D-6E8A-4147-A177-3AD203B41FA5}">
                      <a16:colId xmlns:a16="http://schemas.microsoft.com/office/drawing/2014/main" val="1739083032"/>
                    </a:ext>
                  </a:extLst>
                </a:gridCol>
                <a:gridCol w="622300">
                  <a:extLst>
                    <a:ext uri="{9D8B030D-6E8A-4147-A177-3AD203B41FA5}">
                      <a16:colId xmlns:a16="http://schemas.microsoft.com/office/drawing/2014/main" val="408677259"/>
                    </a:ext>
                  </a:extLst>
                </a:gridCol>
                <a:gridCol w="936625">
                  <a:extLst>
                    <a:ext uri="{9D8B030D-6E8A-4147-A177-3AD203B41FA5}">
                      <a16:colId xmlns:a16="http://schemas.microsoft.com/office/drawing/2014/main" val="825058520"/>
                    </a:ext>
                  </a:extLst>
                </a:gridCol>
              </a:tblGrid>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Task Name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Duration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Predecessors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44396343"/>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Implement visualiser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00539"/>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Implement database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15765635"/>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Integrate components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3, 4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31922859"/>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Correct bugs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71305497"/>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Prepare test document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75510072"/>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Perform unit tests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23006264"/>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Perform integration tests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41497773"/>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Report test results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41871150"/>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Prepare sample data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16982164"/>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Prepare deliverables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6, 12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94396863"/>
                  </a:ext>
                </a:extLst>
              </a:tr>
            </a:tbl>
          </a:graphicData>
        </a:graphic>
      </p:graphicFrame>
      <p:sp>
        <p:nvSpPr>
          <p:cNvPr id="74819" name="Text Box 66"/>
          <p:cNvSpPr txBox="1">
            <a:spLocks noChangeArrowheads="1"/>
          </p:cNvSpPr>
          <p:nvPr/>
        </p:nvSpPr>
        <p:spPr bwMode="auto">
          <a:xfrm>
            <a:off x="2135189" y="55626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4</a:t>
            </a:r>
          </a:p>
        </p:txBody>
      </p:sp>
      <p:sp>
        <p:nvSpPr>
          <p:cNvPr id="74820" name="Text Box 67"/>
          <p:cNvSpPr txBox="1">
            <a:spLocks noChangeArrowheads="1"/>
          </p:cNvSpPr>
          <p:nvPr/>
        </p:nvSpPr>
        <p:spPr bwMode="auto">
          <a:xfrm>
            <a:off x="3575050" y="4483101"/>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5</a:t>
            </a:r>
          </a:p>
        </p:txBody>
      </p:sp>
      <p:sp>
        <p:nvSpPr>
          <p:cNvPr id="74821" name="Text Box 68"/>
          <p:cNvSpPr txBox="1">
            <a:spLocks noChangeArrowheads="1"/>
          </p:cNvSpPr>
          <p:nvPr/>
        </p:nvSpPr>
        <p:spPr bwMode="auto">
          <a:xfrm>
            <a:off x="5951539"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6</a:t>
            </a:r>
          </a:p>
        </p:txBody>
      </p:sp>
      <p:sp>
        <p:nvSpPr>
          <p:cNvPr id="74822" name="Text Box 69"/>
          <p:cNvSpPr txBox="1">
            <a:spLocks noChangeArrowheads="1"/>
          </p:cNvSpPr>
          <p:nvPr/>
        </p:nvSpPr>
        <p:spPr bwMode="auto">
          <a:xfrm>
            <a:off x="8399464" y="5202239"/>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11</a:t>
            </a:r>
          </a:p>
        </p:txBody>
      </p:sp>
      <p:sp>
        <p:nvSpPr>
          <p:cNvPr id="74823" name="Text Box 70"/>
          <p:cNvSpPr txBox="1">
            <a:spLocks noChangeArrowheads="1"/>
          </p:cNvSpPr>
          <p:nvPr/>
        </p:nvSpPr>
        <p:spPr bwMode="auto">
          <a:xfrm>
            <a:off x="4799014"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8</a:t>
            </a:r>
          </a:p>
        </p:txBody>
      </p:sp>
      <p:sp>
        <p:nvSpPr>
          <p:cNvPr id="74824" name="Text Box 71"/>
          <p:cNvSpPr txBox="1">
            <a:spLocks noChangeArrowheads="1"/>
          </p:cNvSpPr>
          <p:nvPr/>
        </p:nvSpPr>
        <p:spPr bwMode="auto">
          <a:xfrm>
            <a:off x="5951539" y="5202239"/>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9</a:t>
            </a:r>
          </a:p>
        </p:txBody>
      </p:sp>
      <p:sp>
        <p:nvSpPr>
          <p:cNvPr id="74825" name="Text Box 72"/>
          <p:cNvSpPr txBox="1">
            <a:spLocks noChangeArrowheads="1"/>
          </p:cNvSpPr>
          <p:nvPr/>
        </p:nvSpPr>
        <p:spPr bwMode="auto">
          <a:xfrm>
            <a:off x="7175500" y="5202239"/>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10</a:t>
            </a:r>
          </a:p>
        </p:txBody>
      </p:sp>
      <p:sp>
        <p:nvSpPr>
          <p:cNvPr id="74826" name="Text Box 73"/>
          <p:cNvSpPr txBox="1">
            <a:spLocks noChangeArrowheads="1"/>
          </p:cNvSpPr>
          <p:nvPr/>
        </p:nvSpPr>
        <p:spPr bwMode="auto">
          <a:xfrm>
            <a:off x="3575050" y="5922964"/>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12</a:t>
            </a:r>
          </a:p>
        </p:txBody>
      </p:sp>
      <p:sp>
        <p:nvSpPr>
          <p:cNvPr id="74827" name="Text Box 74"/>
          <p:cNvSpPr txBox="1">
            <a:spLocks noChangeArrowheads="1"/>
          </p:cNvSpPr>
          <p:nvPr/>
        </p:nvSpPr>
        <p:spPr bwMode="auto">
          <a:xfrm>
            <a:off x="9839325" y="5202239"/>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13</a:t>
            </a:r>
          </a:p>
        </p:txBody>
      </p:sp>
      <p:sp>
        <p:nvSpPr>
          <p:cNvPr id="74828" name="Line 75"/>
          <p:cNvSpPr>
            <a:spLocks noChangeShapeType="1"/>
          </p:cNvSpPr>
          <p:nvPr/>
        </p:nvSpPr>
        <p:spPr bwMode="auto">
          <a:xfrm>
            <a:off x="2566988" y="4554538"/>
            <a:ext cx="1008062"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4829" name="Line 76"/>
          <p:cNvSpPr>
            <a:spLocks noChangeShapeType="1"/>
          </p:cNvSpPr>
          <p:nvPr/>
        </p:nvSpPr>
        <p:spPr bwMode="auto">
          <a:xfrm flipV="1">
            <a:off x="3359150" y="4699000"/>
            <a:ext cx="2159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4830" name="Line 77"/>
          <p:cNvSpPr>
            <a:spLocks noChangeShapeType="1"/>
          </p:cNvSpPr>
          <p:nvPr/>
        </p:nvSpPr>
        <p:spPr bwMode="auto">
          <a:xfrm>
            <a:off x="5230814" y="4554538"/>
            <a:ext cx="720725"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4831" name="Line 78"/>
          <p:cNvSpPr>
            <a:spLocks noChangeShapeType="1"/>
          </p:cNvSpPr>
          <p:nvPr/>
        </p:nvSpPr>
        <p:spPr bwMode="auto">
          <a:xfrm flipV="1">
            <a:off x="4006850" y="4554538"/>
            <a:ext cx="79375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4832" name="Line 79"/>
          <p:cNvSpPr>
            <a:spLocks noChangeShapeType="1"/>
          </p:cNvSpPr>
          <p:nvPr/>
        </p:nvSpPr>
        <p:spPr bwMode="auto">
          <a:xfrm>
            <a:off x="5448301" y="5346700"/>
            <a:ext cx="506413"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4833" name="Line 80"/>
          <p:cNvSpPr>
            <a:spLocks noChangeShapeType="1"/>
          </p:cNvSpPr>
          <p:nvPr/>
        </p:nvSpPr>
        <p:spPr bwMode="auto">
          <a:xfrm>
            <a:off x="6383338" y="5346700"/>
            <a:ext cx="792162"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4834" name="Line 81"/>
          <p:cNvSpPr>
            <a:spLocks noChangeShapeType="1"/>
          </p:cNvSpPr>
          <p:nvPr/>
        </p:nvSpPr>
        <p:spPr bwMode="auto">
          <a:xfrm>
            <a:off x="7607301" y="5346700"/>
            <a:ext cx="792163"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4835" name="Line 82"/>
          <p:cNvSpPr>
            <a:spLocks noChangeShapeType="1"/>
          </p:cNvSpPr>
          <p:nvPr/>
        </p:nvSpPr>
        <p:spPr bwMode="auto">
          <a:xfrm>
            <a:off x="3359150" y="6067425"/>
            <a:ext cx="2159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4836" name="Line 83"/>
          <p:cNvSpPr>
            <a:spLocks noChangeShapeType="1"/>
          </p:cNvSpPr>
          <p:nvPr/>
        </p:nvSpPr>
        <p:spPr bwMode="auto">
          <a:xfrm flipV="1">
            <a:off x="9336089" y="5418138"/>
            <a:ext cx="503237"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4837" name="Line 84"/>
          <p:cNvSpPr>
            <a:spLocks noChangeShapeType="1"/>
          </p:cNvSpPr>
          <p:nvPr/>
        </p:nvSpPr>
        <p:spPr bwMode="auto">
          <a:xfrm>
            <a:off x="9336089" y="5273675"/>
            <a:ext cx="503237"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4838" name="Line 85"/>
          <p:cNvSpPr>
            <a:spLocks noChangeShapeType="1"/>
          </p:cNvSpPr>
          <p:nvPr/>
        </p:nvSpPr>
        <p:spPr bwMode="auto">
          <a:xfrm>
            <a:off x="3359150" y="4699000"/>
            <a:ext cx="0" cy="93503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4839" name="Line 86"/>
          <p:cNvSpPr>
            <a:spLocks noChangeShapeType="1"/>
          </p:cNvSpPr>
          <p:nvPr/>
        </p:nvSpPr>
        <p:spPr bwMode="auto">
          <a:xfrm flipH="1">
            <a:off x="2566988" y="5634038"/>
            <a:ext cx="792162"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4840" name="Line 87"/>
          <p:cNvSpPr>
            <a:spLocks noChangeShapeType="1"/>
          </p:cNvSpPr>
          <p:nvPr/>
        </p:nvSpPr>
        <p:spPr bwMode="auto">
          <a:xfrm flipV="1">
            <a:off x="5448300" y="4699000"/>
            <a:ext cx="0" cy="6477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4841" name="Line 88"/>
          <p:cNvSpPr>
            <a:spLocks noChangeShapeType="1"/>
          </p:cNvSpPr>
          <p:nvPr/>
        </p:nvSpPr>
        <p:spPr bwMode="auto">
          <a:xfrm flipH="1">
            <a:off x="5232400" y="4699000"/>
            <a:ext cx="2159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4842" name="Line 89"/>
          <p:cNvSpPr>
            <a:spLocks noChangeShapeType="1"/>
          </p:cNvSpPr>
          <p:nvPr/>
        </p:nvSpPr>
        <p:spPr bwMode="auto">
          <a:xfrm flipV="1">
            <a:off x="9336088" y="4554539"/>
            <a:ext cx="0" cy="720725"/>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4843" name="Line 90"/>
          <p:cNvSpPr>
            <a:spLocks noChangeShapeType="1"/>
          </p:cNvSpPr>
          <p:nvPr/>
        </p:nvSpPr>
        <p:spPr bwMode="auto">
          <a:xfrm flipH="1">
            <a:off x="6383339" y="4554538"/>
            <a:ext cx="2954337"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4844" name="Line 91"/>
          <p:cNvSpPr>
            <a:spLocks noChangeShapeType="1"/>
          </p:cNvSpPr>
          <p:nvPr/>
        </p:nvSpPr>
        <p:spPr bwMode="auto">
          <a:xfrm flipV="1">
            <a:off x="9336088" y="5418139"/>
            <a:ext cx="0" cy="720725"/>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4845" name="Line 92"/>
          <p:cNvSpPr>
            <a:spLocks noChangeShapeType="1"/>
          </p:cNvSpPr>
          <p:nvPr/>
        </p:nvSpPr>
        <p:spPr bwMode="auto">
          <a:xfrm flipH="1">
            <a:off x="4008439" y="6138863"/>
            <a:ext cx="5329237"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4846" name="Line 93"/>
          <p:cNvSpPr>
            <a:spLocks noChangeShapeType="1"/>
          </p:cNvSpPr>
          <p:nvPr/>
        </p:nvSpPr>
        <p:spPr bwMode="auto">
          <a:xfrm flipH="1">
            <a:off x="2566988" y="5778500"/>
            <a:ext cx="792162"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4847" name="Line 94"/>
          <p:cNvSpPr>
            <a:spLocks noChangeShapeType="1"/>
          </p:cNvSpPr>
          <p:nvPr/>
        </p:nvSpPr>
        <p:spPr bwMode="auto">
          <a:xfrm>
            <a:off x="3359150" y="5778501"/>
            <a:ext cx="0" cy="288925"/>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4848" name="Text Box 95"/>
          <p:cNvSpPr txBox="1">
            <a:spLocks noChangeArrowheads="1"/>
          </p:cNvSpPr>
          <p:nvPr/>
        </p:nvSpPr>
        <p:spPr bwMode="auto">
          <a:xfrm>
            <a:off x="2063750"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2</a:t>
            </a:r>
          </a:p>
        </p:txBody>
      </p:sp>
      <p:sp>
        <p:nvSpPr>
          <p:cNvPr id="74849" name="Text Box 96"/>
          <p:cNvSpPr txBox="1">
            <a:spLocks noChangeArrowheads="1"/>
          </p:cNvSpPr>
          <p:nvPr/>
        </p:nvSpPr>
        <p:spPr bwMode="auto">
          <a:xfrm>
            <a:off x="3503613"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2</a:t>
            </a:r>
          </a:p>
        </p:txBody>
      </p:sp>
      <p:sp>
        <p:nvSpPr>
          <p:cNvPr id="74850" name="Text Box 97"/>
          <p:cNvSpPr txBox="1">
            <a:spLocks noChangeArrowheads="1"/>
          </p:cNvSpPr>
          <p:nvPr/>
        </p:nvSpPr>
        <p:spPr bwMode="auto">
          <a:xfrm>
            <a:off x="2063750" y="5229225"/>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4</a:t>
            </a:r>
          </a:p>
        </p:txBody>
      </p:sp>
      <p:sp>
        <p:nvSpPr>
          <p:cNvPr id="74851" name="Text Box 98"/>
          <p:cNvSpPr txBox="1">
            <a:spLocks noChangeArrowheads="1"/>
          </p:cNvSpPr>
          <p:nvPr/>
        </p:nvSpPr>
        <p:spPr bwMode="auto">
          <a:xfrm>
            <a:off x="4727575"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74852" name="Text Box 99"/>
          <p:cNvSpPr txBox="1">
            <a:spLocks noChangeArrowheads="1"/>
          </p:cNvSpPr>
          <p:nvPr/>
        </p:nvSpPr>
        <p:spPr bwMode="auto">
          <a:xfrm>
            <a:off x="5880100"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4</a:t>
            </a:r>
          </a:p>
        </p:txBody>
      </p:sp>
      <p:sp>
        <p:nvSpPr>
          <p:cNvPr id="74853" name="Text Box 100"/>
          <p:cNvSpPr txBox="1">
            <a:spLocks noChangeArrowheads="1"/>
          </p:cNvSpPr>
          <p:nvPr/>
        </p:nvSpPr>
        <p:spPr bwMode="auto">
          <a:xfrm>
            <a:off x="5880100"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74854" name="Text Box 101"/>
          <p:cNvSpPr txBox="1">
            <a:spLocks noChangeArrowheads="1"/>
          </p:cNvSpPr>
          <p:nvPr/>
        </p:nvSpPr>
        <p:spPr bwMode="auto">
          <a:xfrm>
            <a:off x="7104063"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74855" name="Text Box 102"/>
          <p:cNvSpPr txBox="1">
            <a:spLocks noChangeArrowheads="1"/>
          </p:cNvSpPr>
          <p:nvPr/>
        </p:nvSpPr>
        <p:spPr bwMode="auto">
          <a:xfrm>
            <a:off x="8328025"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74856" name="Text Box 103"/>
          <p:cNvSpPr txBox="1">
            <a:spLocks noChangeArrowheads="1"/>
          </p:cNvSpPr>
          <p:nvPr/>
        </p:nvSpPr>
        <p:spPr bwMode="auto">
          <a:xfrm>
            <a:off x="9767888" y="4868864"/>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74857" name="Text Box 104"/>
          <p:cNvSpPr txBox="1">
            <a:spLocks noChangeArrowheads="1"/>
          </p:cNvSpPr>
          <p:nvPr/>
        </p:nvSpPr>
        <p:spPr bwMode="auto">
          <a:xfrm>
            <a:off x="3503613"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7</a:t>
            </a:r>
          </a:p>
        </p:txBody>
      </p:sp>
      <p:sp>
        <p:nvSpPr>
          <p:cNvPr id="74858" name="Text Box 107"/>
          <p:cNvSpPr txBox="1">
            <a:spLocks noChangeArrowheads="1"/>
          </p:cNvSpPr>
          <p:nvPr/>
        </p:nvSpPr>
        <p:spPr bwMode="auto">
          <a:xfrm>
            <a:off x="1631951" y="1628775"/>
            <a:ext cx="463614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2400">
                <a:solidFill>
                  <a:srgbClr val="00FFFF"/>
                </a:solidFill>
                <a:cs typeface="Arial" panose="020B0604020202020204" pitchFamily="34" charset="0"/>
              </a:rPr>
              <a:t>ET = Earliest completion time</a:t>
            </a:r>
          </a:p>
          <a:p>
            <a:pPr fontAlgn="base">
              <a:spcBef>
                <a:spcPct val="0"/>
              </a:spcBef>
              <a:spcAft>
                <a:spcPct val="0"/>
              </a:spcAft>
              <a:buNone/>
            </a:pPr>
            <a:r>
              <a:rPr lang="tr-TR" altLang="en-US" sz="1400">
                <a:solidFill>
                  <a:srgbClr val="00FFFF"/>
                </a:solidFill>
                <a:cs typeface="Arial" panose="020B0604020202020204" pitchFamily="34" charset="0"/>
              </a:rPr>
              <a:t>               Compute ET of left mosts first.</a:t>
            </a:r>
          </a:p>
          <a:p>
            <a:pPr fontAlgn="base">
              <a:spcBef>
                <a:spcPct val="0"/>
              </a:spcBef>
              <a:spcAft>
                <a:spcPct val="0"/>
              </a:spcAft>
              <a:buNone/>
            </a:pPr>
            <a:r>
              <a:rPr lang="tr-TR" altLang="en-US" sz="1400">
                <a:solidFill>
                  <a:srgbClr val="00FFFF"/>
                </a:solidFill>
                <a:cs typeface="Arial" panose="020B0604020202020204" pitchFamily="34" charset="0"/>
              </a:rPr>
              <a:t>               Compute ET of each forward task </a:t>
            </a:r>
          </a:p>
          <a:p>
            <a:pPr fontAlgn="base">
              <a:spcBef>
                <a:spcPct val="0"/>
              </a:spcBef>
              <a:spcAft>
                <a:spcPct val="0"/>
              </a:spcAft>
              <a:buNone/>
            </a:pPr>
            <a:r>
              <a:rPr lang="tr-TR" altLang="en-US" sz="1400">
                <a:solidFill>
                  <a:srgbClr val="00FFFF"/>
                </a:solidFill>
                <a:cs typeface="Arial" panose="020B0604020202020204" pitchFamily="34" charset="0"/>
              </a:rPr>
              <a:t>                by summing ET for each task from left to right.</a:t>
            </a:r>
          </a:p>
        </p:txBody>
      </p:sp>
      <p:sp>
        <p:nvSpPr>
          <p:cNvPr id="74859" name="Text Box 108"/>
          <p:cNvSpPr txBox="1">
            <a:spLocks noChangeArrowheads="1"/>
          </p:cNvSpPr>
          <p:nvPr/>
        </p:nvSpPr>
        <p:spPr bwMode="auto">
          <a:xfrm>
            <a:off x="1643064" y="2852738"/>
            <a:ext cx="520527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2400">
                <a:solidFill>
                  <a:srgbClr val="FF9900"/>
                </a:solidFill>
                <a:cs typeface="Arial" panose="020B0604020202020204" pitchFamily="34" charset="0"/>
              </a:rPr>
              <a:t>LT = Latest completion time</a:t>
            </a:r>
          </a:p>
          <a:p>
            <a:pPr fontAlgn="base">
              <a:spcBef>
                <a:spcPct val="0"/>
              </a:spcBef>
              <a:spcAft>
                <a:spcPct val="0"/>
              </a:spcAft>
              <a:buNone/>
            </a:pPr>
            <a:r>
              <a:rPr lang="tr-TR" altLang="en-US" sz="1400">
                <a:solidFill>
                  <a:srgbClr val="FF9900"/>
                </a:solidFill>
                <a:cs typeface="Arial" panose="020B0604020202020204" pitchFamily="34" charset="0"/>
              </a:rPr>
              <a:t>               Compute LT of right mosts first.</a:t>
            </a:r>
          </a:p>
          <a:p>
            <a:pPr fontAlgn="base">
              <a:spcBef>
                <a:spcPct val="0"/>
              </a:spcBef>
              <a:spcAft>
                <a:spcPct val="0"/>
              </a:spcAft>
              <a:buNone/>
            </a:pPr>
            <a:r>
              <a:rPr lang="tr-TR" altLang="en-US" sz="1400">
                <a:solidFill>
                  <a:srgbClr val="FF9900"/>
                </a:solidFill>
                <a:cs typeface="Arial" panose="020B0604020202020204" pitchFamily="34" charset="0"/>
              </a:rPr>
              <a:t>               Compute LT of each backward task </a:t>
            </a:r>
          </a:p>
          <a:p>
            <a:pPr fontAlgn="base">
              <a:spcBef>
                <a:spcPct val="0"/>
              </a:spcBef>
              <a:spcAft>
                <a:spcPct val="0"/>
              </a:spcAft>
              <a:buNone/>
            </a:pPr>
            <a:r>
              <a:rPr lang="tr-TR" altLang="en-US" sz="1400">
                <a:solidFill>
                  <a:srgbClr val="FF9900"/>
                </a:solidFill>
                <a:cs typeface="Arial" panose="020B0604020202020204" pitchFamily="34" charset="0"/>
              </a:rPr>
              <a:t>                by subtracting duration for each task from right to left.</a:t>
            </a:r>
          </a:p>
        </p:txBody>
      </p:sp>
    </p:spTree>
    <p:extLst>
      <p:ext uri="{BB962C8B-B14F-4D97-AF65-F5344CB8AC3E}">
        <p14:creationId xmlns:p14="http://schemas.microsoft.com/office/powerpoint/2010/main" val="18889587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Slayt Numarası Yer Tutucusu 3"/>
          <p:cNvSpPr>
            <a:spLocks noGrp="1"/>
          </p:cNvSpPr>
          <p:nvPr>
            <p:ph type="sldNum" sz="quarter" idx="10"/>
          </p:nvPr>
        </p:nvSpPr>
        <p:spPr>
          <a:noFill/>
        </p:spPr>
        <p:txBody>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fld id="{9E2CA38C-76B8-4539-AE4B-60A8365FF74C}" type="slidenum">
              <a:rPr lang="tr-TR" altLang="en-US" sz="1400">
                <a:solidFill>
                  <a:srgbClr val="FFFFFF"/>
                </a:solidFill>
                <a:cs typeface="Arial" panose="020B0604020202020204" pitchFamily="34" charset="0"/>
              </a:rPr>
              <a:pPr fontAlgn="base">
                <a:spcBef>
                  <a:spcPct val="0"/>
                </a:spcBef>
                <a:spcAft>
                  <a:spcPct val="0"/>
                </a:spcAft>
                <a:buNone/>
              </a:pPr>
              <a:t>52</a:t>
            </a:fld>
            <a:endParaRPr lang="tr-TR" altLang="en-US" sz="1400">
              <a:solidFill>
                <a:srgbClr val="FFFFFF"/>
              </a:solidFill>
              <a:cs typeface="Arial" panose="020B0604020202020204" pitchFamily="34" charset="0"/>
            </a:endParaRPr>
          </a:p>
        </p:txBody>
      </p:sp>
      <p:sp>
        <p:nvSpPr>
          <p:cNvPr id="75779" name="Rectangle 2"/>
          <p:cNvSpPr>
            <a:spLocks noGrp="1" noChangeArrowheads="1"/>
          </p:cNvSpPr>
          <p:nvPr>
            <p:ph type="title"/>
          </p:nvPr>
        </p:nvSpPr>
        <p:spPr/>
        <p:txBody>
          <a:bodyPr/>
          <a:lstStyle/>
          <a:p>
            <a:pPr eaLnBrk="1" hangingPunct="1"/>
            <a:r>
              <a:rPr lang="tr-TR" altLang="en-US" sz="4000"/>
              <a:t>Network Diagrams </a:t>
            </a:r>
            <a:br>
              <a:rPr lang="tr-TR" altLang="en-US" sz="4000"/>
            </a:br>
            <a:r>
              <a:rPr lang="tr-TR" altLang="en-US" sz="4000"/>
              <a:t>(Sample: </a:t>
            </a:r>
            <a:r>
              <a:rPr lang="tr-TR" altLang="en-US" sz="4000">
                <a:solidFill>
                  <a:srgbClr val="FFFF00"/>
                </a:solidFill>
              </a:rPr>
              <a:t>Network Diagram</a:t>
            </a:r>
            <a:r>
              <a:rPr lang="tr-TR" altLang="en-US" sz="4000"/>
              <a:t>)</a:t>
            </a:r>
          </a:p>
        </p:txBody>
      </p:sp>
      <p:sp>
        <p:nvSpPr>
          <p:cNvPr id="75780" name="Text Box 3"/>
          <p:cNvSpPr txBox="1">
            <a:spLocks noChangeArrowheads="1"/>
          </p:cNvSpPr>
          <p:nvPr/>
        </p:nvSpPr>
        <p:spPr bwMode="auto">
          <a:xfrm>
            <a:off x="2135189"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3</a:t>
            </a:r>
          </a:p>
        </p:txBody>
      </p:sp>
      <p:graphicFrame>
        <p:nvGraphicFramePr>
          <p:cNvPr id="1028100" name="Group 4"/>
          <p:cNvGraphicFramePr>
            <a:graphicFrameLocks noGrp="1"/>
          </p:cNvGraphicFramePr>
          <p:nvPr>
            <p:ph idx="1"/>
          </p:nvPr>
        </p:nvGraphicFramePr>
        <p:xfrm>
          <a:off x="6888163" y="1484313"/>
          <a:ext cx="3529012" cy="2514600"/>
        </p:xfrm>
        <a:graphic>
          <a:graphicData uri="http://schemas.openxmlformats.org/drawingml/2006/table">
            <a:tbl>
              <a:tblPr/>
              <a:tblGrid>
                <a:gridCol w="314325">
                  <a:extLst>
                    <a:ext uri="{9D8B030D-6E8A-4147-A177-3AD203B41FA5}">
                      <a16:colId xmlns:a16="http://schemas.microsoft.com/office/drawing/2014/main" val="2385886214"/>
                    </a:ext>
                  </a:extLst>
                </a:gridCol>
                <a:gridCol w="1655762">
                  <a:extLst>
                    <a:ext uri="{9D8B030D-6E8A-4147-A177-3AD203B41FA5}">
                      <a16:colId xmlns:a16="http://schemas.microsoft.com/office/drawing/2014/main" val="432271667"/>
                    </a:ext>
                  </a:extLst>
                </a:gridCol>
                <a:gridCol w="622300">
                  <a:extLst>
                    <a:ext uri="{9D8B030D-6E8A-4147-A177-3AD203B41FA5}">
                      <a16:colId xmlns:a16="http://schemas.microsoft.com/office/drawing/2014/main" val="2439013416"/>
                    </a:ext>
                  </a:extLst>
                </a:gridCol>
                <a:gridCol w="936625">
                  <a:extLst>
                    <a:ext uri="{9D8B030D-6E8A-4147-A177-3AD203B41FA5}">
                      <a16:colId xmlns:a16="http://schemas.microsoft.com/office/drawing/2014/main" val="3706838445"/>
                    </a:ext>
                  </a:extLst>
                </a:gridCol>
              </a:tblGrid>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Task Name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Duration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Predecessors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467482"/>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Implement visualiser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03570932"/>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Implement database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29415323"/>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Integrate components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3, 4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51920112"/>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Correct bugs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5933816"/>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Prepare test document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46714106"/>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Perform unit tests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95316896"/>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Perform integration tests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91804300"/>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Report test results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10684195"/>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Prepare sample data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0091299"/>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Prepare deliverables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6, 12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1998642"/>
                  </a:ext>
                </a:extLst>
              </a:tr>
            </a:tbl>
          </a:graphicData>
        </a:graphic>
      </p:graphicFrame>
      <p:sp>
        <p:nvSpPr>
          <p:cNvPr id="75843" name="Text Box 66"/>
          <p:cNvSpPr txBox="1">
            <a:spLocks noChangeArrowheads="1"/>
          </p:cNvSpPr>
          <p:nvPr/>
        </p:nvSpPr>
        <p:spPr bwMode="auto">
          <a:xfrm>
            <a:off x="2135189" y="55626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4</a:t>
            </a:r>
          </a:p>
        </p:txBody>
      </p:sp>
      <p:sp>
        <p:nvSpPr>
          <p:cNvPr id="75844" name="Text Box 67"/>
          <p:cNvSpPr txBox="1">
            <a:spLocks noChangeArrowheads="1"/>
          </p:cNvSpPr>
          <p:nvPr/>
        </p:nvSpPr>
        <p:spPr bwMode="auto">
          <a:xfrm>
            <a:off x="3575050" y="4483101"/>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5</a:t>
            </a:r>
          </a:p>
        </p:txBody>
      </p:sp>
      <p:sp>
        <p:nvSpPr>
          <p:cNvPr id="75845" name="Text Box 68"/>
          <p:cNvSpPr txBox="1">
            <a:spLocks noChangeArrowheads="1"/>
          </p:cNvSpPr>
          <p:nvPr/>
        </p:nvSpPr>
        <p:spPr bwMode="auto">
          <a:xfrm>
            <a:off x="5951539"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6</a:t>
            </a:r>
          </a:p>
        </p:txBody>
      </p:sp>
      <p:sp>
        <p:nvSpPr>
          <p:cNvPr id="75846" name="Text Box 69"/>
          <p:cNvSpPr txBox="1">
            <a:spLocks noChangeArrowheads="1"/>
          </p:cNvSpPr>
          <p:nvPr/>
        </p:nvSpPr>
        <p:spPr bwMode="auto">
          <a:xfrm>
            <a:off x="8399464" y="5202239"/>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11</a:t>
            </a:r>
          </a:p>
        </p:txBody>
      </p:sp>
      <p:sp>
        <p:nvSpPr>
          <p:cNvPr id="75847" name="Text Box 70"/>
          <p:cNvSpPr txBox="1">
            <a:spLocks noChangeArrowheads="1"/>
          </p:cNvSpPr>
          <p:nvPr/>
        </p:nvSpPr>
        <p:spPr bwMode="auto">
          <a:xfrm>
            <a:off x="4799014"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8</a:t>
            </a:r>
          </a:p>
        </p:txBody>
      </p:sp>
      <p:sp>
        <p:nvSpPr>
          <p:cNvPr id="75848" name="Text Box 71"/>
          <p:cNvSpPr txBox="1">
            <a:spLocks noChangeArrowheads="1"/>
          </p:cNvSpPr>
          <p:nvPr/>
        </p:nvSpPr>
        <p:spPr bwMode="auto">
          <a:xfrm>
            <a:off x="5951539" y="5202239"/>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9</a:t>
            </a:r>
          </a:p>
        </p:txBody>
      </p:sp>
      <p:sp>
        <p:nvSpPr>
          <p:cNvPr id="75849" name="Text Box 72"/>
          <p:cNvSpPr txBox="1">
            <a:spLocks noChangeArrowheads="1"/>
          </p:cNvSpPr>
          <p:nvPr/>
        </p:nvSpPr>
        <p:spPr bwMode="auto">
          <a:xfrm>
            <a:off x="7175500" y="5202239"/>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10</a:t>
            </a:r>
          </a:p>
        </p:txBody>
      </p:sp>
      <p:sp>
        <p:nvSpPr>
          <p:cNvPr id="75850" name="Text Box 73"/>
          <p:cNvSpPr txBox="1">
            <a:spLocks noChangeArrowheads="1"/>
          </p:cNvSpPr>
          <p:nvPr/>
        </p:nvSpPr>
        <p:spPr bwMode="auto">
          <a:xfrm>
            <a:off x="3575050" y="5922964"/>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12</a:t>
            </a:r>
          </a:p>
        </p:txBody>
      </p:sp>
      <p:sp>
        <p:nvSpPr>
          <p:cNvPr id="75851" name="Text Box 74"/>
          <p:cNvSpPr txBox="1">
            <a:spLocks noChangeArrowheads="1"/>
          </p:cNvSpPr>
          <p:nvPr/>
        </p:nvSpPr>
        <p:spPr bwMode="auto">
          <a:xfrm>
            <a:off x="9839325" y="5202239"/>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13</a:t>
            </a:r>
          </a:p>
        </p:txBody>
      </p:sp>
      <p:sp>
        <p:nvSpPr>
          <p:cNvPr id="75852" name="Line 75"/>
          <p:cNvSpPr>
            <a:spLocks noChangeShapeType="1"/>
          </p:cNvSpPr>
          <p:nvPr/>
        </p:nvSpPr>
        <p:spPr bwMode="auto">
          <a:xfrm>
            <a:off x="2566988" y="4554538"/>
            <a:ext cx="1008062"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5853" name="Line 76"/>
          <p:cNvSpPr>
            <a:spLocks noChangeShapeType="1"/>
          </p:cNvSpPr>
          <p:nvPr/>
        </p:nvSpPr>
        <p:spPr bwMode="auto">
          <a:xfrm flipV="1">
            <a:off x="3359150" y="4699000"/>
            <a:ext cx="2159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5854" name="Line 77"/>
          <p:cNvSpPr>
            <a:spLocks noChangeShapeType="1"/>
          </p:cNvSpPr>
          <p:nvPr/>
        </p:nvSpPr>
        <p:spPr bwMode="auto">
          <a:xfrm>
            <a:off x="5230814" y="4554538"/>
            <a:ext cx="720725"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5855" name="Line 78"/>
          <p:cNvSpPr>
            <a:spLocks noChangeShapeType="1"/>
          </p:cNvSpPr>
          <p:nvPr/>
        </p:nvSpPr>
        <p:spPr bwMode="auto">
          <a:xfrm flipV="1">
            <a:off x="4006850" y="4554538"/>
            <a:ext cx="79375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5856" name="Line 79"/>
          <p:cNvSpPr>
            <a:spLocks noChangeShapeType="1"/>
          </p:cNvSpPr>
          <p:nvPr/>
        </p:nvSpPr>
        <p:spPr bwMode="auto">
          <a:xfrm>
            <a:off x="5448301" y="5346700"/>
            <a:ext cx="506413"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5857" name="Line 80"/>
          <p:cNvSpPr>
            <a:spLocks noChangeShapeType="1"/>
          </p:cNvSpPr>
          <p:nvPr/>
        </p:nvSpPr>
        <p:spPr bwMode="auto">
          <a:xfrm>
            <a:off x="6383338" y="5346700"/>
            <a:ext cx="792162"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5858" name="Line 81"/>
          <p:cNvSpPr>
            <a:spLocks noChangeShapeType="1"/>
          </p:cNvSpPr>
          <p:nvPr/>
        </p:nvSpPr>
        <p:spPr bwMode="auto">
          <a:xfrm>
            <a:off x="7607301" y="5346700"/>
            <a:ext cx="792163"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5859" name="Line 82"/>
          <p:cNvSpPr>
            <a:spLocks noChangeShapeType="1"/>
          </p:cNvSpPr>
          <p:nvPr/>
        </p:nvSpPr>
        <p:spPr bwMode="auto">
          <a:xfrm>
            <a:off x="3359150" y="6067425"/>
            <a:ext cx="2159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5860" name="Line 83"/>
          <p:cNvSpPr>
            <a:spLocks noChangeShapeType="1"/>
          </p:cNvSpPr>
          <p:nvPr/>
        </p:nvSpPr>
        <p:spPr bwMode="auto">
          <a:xfrm flipV="1">
            <a:off x="9336089" y="5418138"/>
            <a:ext cx="503237"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5861" name="Line 84"/>
          <p:cNvSpPr>
            <a:spLocks noChangeShapeType="1"/>
          </p:cNvSpPr>
          <p:nvPr/>
        </p:nvSpPr>
        <p:spPr bwMode="auto">
          <a:xfrm>
            <a:off x="9336089" y="5273675"/>
            <a:ext cx="503237"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5862" name="Line 85"/>
          <p:cNvSpPr>
            <a:spLocks noChangeShapeType="1"/>
          </p:cNvSpPr>
          <p:nvPr/>
        </p:nvSpPr>
        <p:spPr bwMode="auto">
          <a:xfrm>
            <a:off x="3359150" y="4699000"/>
            <a:ext cx="0" cy="93503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5863" name="Line 86"/>
          <p:cNvSpPr>
            <a:spLocks noChangeShapeType="1"/>
          </p:cNvSpPr>
          <p:nvPr/>
        </p:nvSpPr>
        <p:spPr bwMode="auto">
          <a:xfrm flipH="1">
            <a:off x="2566988" y="5634038"/>
            <a:ext cx="792162"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5864" name="Line 87"/>
          <p:cNvSpPr>
            <a:spLocks noChangeShapeType="1"/>
          </p:cNvSpPr>
          <p:nvPr/>
        </p:nvSpPr>
        <p:spPr bwMode="auto">
          <a:xfrm flipV="1">
            <a:off x="5448300" y="4699000"/>
            <a:ext cx="0" cy="6477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5865" name="Line 88"/>
          <p:cNvSpPr>
            <a:spLocks noChangeShapeType="1"/>
          </p:cNvSpPr>
          <p:nvPr/>
        </p:nvSpPr>
        <p:spPr bwMode="auto">
          <a:xfrm flipH="1">
            <a:off x="5232400" y="4699000"/>
            <a:ext cx="2159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5866" name="Line 89"/>
          <p:cNvSpPr>
            <a:spLocks noChangeShapeType="1"/>
          </p:cNvSpPr>
          <p:nvPr/>
        </p:nvSpPr>
        <p:spPr bwMode="auto">
          <a:xfrm flipV="1">
            <a:off x="9336088" y="4554539"/>
            <a:ext cx="0" cy="720725"/>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5867" name="Line 90"/>
          <p:cNvSpPr>
            <a:spLocks noChangeShapeType="1"/>
          </p:cNvSpPr>
          <p:nvPr/>
        </p:nvSpPr>
        <p:spPr bwMode="auto">
          <a:xfrm flipH="1">
            <a:off x="6383339" y="4554538"/>
            <a:ext cx="2954337"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5868" name="Line 91"/>
          <p:cNvSpPr>
            <a:spLocks noChangeShapeType="1"/>
          </p:cNvSpPr>
          <p:nvPr/>
        </p:nvSpPr>
        <p:spPr bwMode="auto">
          <a:xfrm flipV="1">
            <a:off x="9336088" y="5418139"/>
            <a:ext cx="0" cy="720725"/>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5869" name="Line 92"/>
          <p:cNvSpPr>
            <a:spLocks noChangeShapeType="1"/>
          </p:cNvSpPr>
          <p:nvPr/>
        </p:nvSpPr>
        <p:spPr bwMode="auto">
          <a:xfrm flipH="1">
            <a:off x="4008439" y="6138863"/>
            <a:ext cx="5329237"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5870" name="Line 93"/>
          <p:cNvSpPr>
            <a:spLocks noChangeShapeType="1"/>
          </p:cNvSpPr>
          <p:nvPr/>
        </p:nvSpPr>
        <p:spPr bwMode="auto">
          <a:xfrm flipH="1">
            <a:off x="2566988" y="5778500"/>
            <a:ext cx="792162"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5871" name="Line 94"/>
          <p:cNvSpPr>
            <a:spLocks noChangeShapeType="1"/>
          </p:cNvSpPr>
          <p:nvPr/>
        </p:nvSpPr>
        <p:spPr bwMode="auto">
          <a:xfrm>
            <a:off x="3359150" y="5778501"/>
            <a:ext cx="0" cy="288925"/>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5872" name="Text Box 95"/>
          <p:cNvSpPr txBox="1">
            <a:spLocks noChangeArrowheads="1"/>
          </p:cNvSpPr>
          <p:nvPr/>
        </p:nvSpPr>
        <p:spPr bwMode="auto">
          <a:xfrm>
            <a:off x="2063750"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2</a:t>
            </a:r>
          </a:p>
        </p:txBody>
      </p:sp>
      <p:sp>
        <p:nvSpPr>
          <p:cNvPr id="75873" name="Text Box 96"/>
          <p:cNvSpPr txBox="1">
            <a:spLocks noChangeArrowheads="1"/>
          </p:cNvSpPr>
          <p:nvPr/>
        </p:nvSpPr>
        <p:spPr bwMode="auto">
          <a:xfrm>
            <a:off x="3503613"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2</a:t>
            </a:r>
          </a:p>
        </p:txBody>
      </p:sp>
      <p:sp>
        <p:nvSpPr>
          <p:cNvPr id="75874" name="Text Box 97"/>
          <p:cNvSpPr txBox="1">
            <a:spLocks noChangeArrowheads="1"/>
          </p:cNvSpPr>
          <p:nvPr/>
        </p:nvSpPr>
        <p:spPr bwMode="auto">
          <a:xfrm>
            <a:off x="2063750" y="5229225"/>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4</a:t>
            </a:r>
          </a:p>
        </p:txBody>
      </p:sp>
      <p:sp>
        <p:nvSpPr>
          <p:cNvPr id="75875" name="Text Box 98"/>
          <p:cNvSpPr txBox="1">
            <a:spLocks noChangeArrowheads="1"/>
          </p:cNvSpPr>
          <p:nvPr/>
        </p:nvSpPr>
        <p:spPr bwMode="auto">
          <a:xfrm>
            <a:off x="4727575"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75876" name="Text Box 99"/>
          <p:cNvSpPr txBox="1">
            <a:spLocks noChangeArrowheads="1"/>
          </p:cNvSpPr>
          <p:nvPr/>
        </p:nvSpPr>
        <p:spPr bwMode="auto">
          <a:xfrm>
            <a:off x="5880100"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4</a:t>
            </a:r>
          </a:p>
        </p:txBody>
      </p:sp>
      <p:sp>
        <p:nvSpPr>
          <p:cNvPr id="75877" name="Text Box 100"/>
          <p:cNvSpPr txBox="1">
            <a:spLocks noChangeArrowheads="1"/>
          </p:cNvSpPr>
          <p:nvPr/>
        </p:nvSpPr>
        <p:spPr bwMode="auto">
          <a:xfrm>
            <a:off x="5880100"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75878" name="Text Box 101"/>
          <p:cNvSpPr txBox="1">
            <a:spLocks noChangeArrowheads="1"/>
          </p:cNvSpPr>
          <p:nvPr/>
        </p:nvSpPr>
        <p:spPr bwMode="auto">
          <a:xfrm>
            <a:off x="7104063"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75879" name="Text Box 102"/>
          <p:cNvSpPr txBox="1">
            <a:spLocks noChangeArrowheads="1"/>
          </p:cNvSpPr>
          <p:nvPr/>
        </p:nvSpPr>
        <p:spPr bwMode="auto">
          <a:xfrm>
            <a:off x="8328025"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75880" name="Text Box 103"/>
          <p:cNvSpPr txBox="1">
            <a:spLocks noChangeArrowheads="1"/>
          </p:cNvSpPr>
          <p:nvPr/>
        </p:nvSpPr>
        <p:spPr bwMode="auto">
          <a:xfrm>
            <a:off x="9767888" y="4868864"/>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75881" name="Text Box 104"/>
          <p:cNvSpPr txBox="1">
            <a:spLocks noChangeArrowheads="1"/>
          </p:cNvSpPr>
          <p:nvPr/>
        </p:nvSpPr>
        <p:spPr bwMode="auto">
          <a:xfrm>
            <a:off x="3503613"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7</a:t>
            </a:r>
          </a:p>
        </p:txBody>
      </p:sp>
      <p:sp>
        <p:nvSpPr>
          <p:cNvPr id="75882" name="Text Box 107"/>
          <p:cNvSpPr txBox="1">
            <a:spLocks noChangeArrowheads="1"/>
          </p:cNvSpPr>
          <p:nvPr/>
        </p:nvSpPr>
        <p:spPr bwMode="auto">
          <a:xfrm>
            <a:off x="2063751"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900">
                <a:solidFill>
                  <a:srgbClr val="FF0000"/>
                </a:solidFill>
                <a:cs typeface="Arial" panose="020B0604020202020204" pitchFamily="34" charset="0"/>
              </a:rPr>
              <a:t>ET = 2</a:t>
            </a:r>
          </a:p>
        </p:txBody>
      </p:sp>
      <p:sp>
        <p:nvSpPr>
          <p:cNvPr id="75883" name="Text Box 108"/>
          <p:cNvSpPr txBox="1">
            <a:spLocks noChangeArrowheads="1"/>
          </p:cNvSpPr>
          <p:nvPr/>
        </p:nvSpPr>
        <p:spPr bwMode="auto">
          <a:xfrm>
            <a:off x="2063751" y="58769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900">
                <a:solidFill>
                  <a:srgbClr val="FF0000"/>
                </a:solidFill>
                <a:cs typeface="Arial" panose="020B0604020202020204" pitchFamily="34" charset="0"/>
              </a:rPr>
              <a:t>ET = 4</a:t>
            </a:r>
          </a:p>
        </p:txBody>
      </p:sp>
      <p:sp>
        <p:nvSpPr>
          <p:cNvPr id="75884" name="Text Box 109"/>
          <p:cNvSpPr txBox="1">
            <a:spLocks noChangeArrowheads="1"/>
          </p:cNvSpPr>
          <p:nvPr/>
        </p:nvSpPr>
        <p:spPr bwMode="auto">
          <a:xfrm>
            <a:off x="1631951" y="1628775"/>
            <a:ext cx="463614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2400">
                <a:solidFill>
                  <a:srgbClr val="00FFFF"/>
                </a:solidFill>
                <a:cs typeface="Arial" panose="020B0604020202020204" pitchFamily="34" charset="0"/>
              </a:rPr>
              <a:t>ET = Earliest completion time</a:t>
            </a:r>
          </a:p>
          <a:p>
            <a:pPr fontAlgn="base">
              <a:spcBef>
                <a:spcPct val="0"/>
              </a:spcBef>
              <a:spcAft>
                <a:spcPct val="0"/>
              </a:spcAft>
              <a:buNone/>
            </a:pPr>
            <a:r>
              <a:rPr lang="tr-TR" altLang="en-US" sz="1400">
                <a:solidFill>
                  <a:srgbClr val="00FFFF"/>
                </a:solidFill>
                <a:cs typeface="Arial" panose="020B0604020202020204" pitchFamily="34" charset="0"/>
              </a:rPr>
              <a:t>               Compute ET of left mosts first.</a:t>
            </a:r>
          </a:p>
          <a:p>
            <a:pPr fontAlgn="base">
              <a:spcBef>
                <a:spcPct val="0"/>
              </a:spcBef>
              <a:spcAft>
                <a:spcPct val="0"/>
              </a:spcAft>
              <a:buNone/>
            </a:pPr>
            <a:r>
              <a:rPr lang="tr-TR" altLang="en-US" sz="1400">
                <a:solidFill>
                  <a:srgbClr val="00FFFF"/>
                </a:solidFill>
                <a:cs typeface="Arial" panose="020B0604020202020204" pitchFamily="34" charset="0"/>
              </a:rPr>
              <a:t>               Compute ET of each forward task </a:t>
            </a:r>
          </a:p>
          <a:p>
            <a:pPr fontAlgn="base">
              <a:spcBef>
                <a:spcPct val="0"/>
              </a:spcBef>
              <a:spcAft>
                <a:spcPct val="0"/>
              </a:spcAft>
              <a:buNone/>
            </a:pPr>
            <a:r>
              <a:rPr lang="tr-TR" altLang="en-US" sz="1400">
                <a:solidFill>
                  <a:srgbClr val="00FFFF"/>
                </a:solidFill>
                <a:cs typeface="Arial" panose="020B0604020202020204" pitchFamily="34" charset="0"/>
              </a:rPr>
              <a:t>                by summing ET for each task from left to right.</a:t>
            </a:r>
          </a:p>
        </p:txBody>
      </p:sp>
      <p:sp>
        <p:nvSpPr>
          <p:cNvPr id="75885" name="Text Box 110"/>
          <p:cNvSpPr txBox="1">
            <a:spLocks noChangeArrowheads="1"/>
          </p:cNvSpPr>
          <p:nvPr/>
        </p:nvSpPr>
        <p:spPr bwMode="auto">
          <a:xfrm>
            <a:off x="1643064" y="2852738"/>
            <a:ext cx="520527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2400">
                <a:solidFill>
                  <a:srgbClr val="FF9900"/>
                </a:solidFill>
                <a:cs typeface="Arial" panose="020B0604020202020204" pitchFamily="34" charset="0"/>
              </a:rPr>
              <a:t>LT = Latest completion time</a:t>
            </a:r>
          </a:p>
          <a:p>
            <a:pPr fontAlgn="base">
              <a:spcBef>
                <a:spcPct val="0"/>
              </a:spcBef>
              <a:spcAft>
                <a:spcPct val="0"/>
              </a:spcAft>
              <a:buNone/>
            </a:pPr>
            <a:r>
              <a:rPr lang="tr-TR" altLang="en-US" sz="1400">
                <a:solidFill>
                  <a:srgbClr val="FF9900"/>
                </a:solidFill>
                <a:cs typeface="Arial" panose="020B0604020202020204" pitchFamily="34" charset="0"/>
              </a:rPr>
              <a:t>               Compute LT of right mosts first.</a:t>
            </a:r>
          </a:p>
          <a:p>
            <a:pPr fontAlgn="base">
              <a:spcBef>
                <a:spcPct val="0"/>
              </a:spcBef>
              <a:spcAft>
                <a:spcPct val="0"/>
              </a:spcAft>
              <a:buNone/>
            </a:pPr>
            <a:r>
              <a:rPr lang="tr-TR" altLang="en-US" sz="1400">
                <a:solidFill>
                  <a:srgbClr val="FF9900"/>
                </a:solidFill>
                <a:cs typeface="Arial" panose="020B0604020202020204" pitchFamily="34" charset="0"/>
              </a:rPr>
              <a:t>               Compute LT of each backward task </a:t>
            </a:r>
          </a:p>
          <a:p>
            <a:pPr fontAlgn="base">
              <a:spcBef>
                <a:spcPct val="0"/>
              </a:spcBef>
              <a:spcAft>
                <a:spcPct val="0"/>
              </a:spcAft>
              <a:buNone/>
            </a:pPr>
            <a:r>
              <a:rPr lang="tr-TR" altLang="en-US" sz="1400">
                <a:solidFill>
                  <a:srgbClr val="FF9900"/>
                </a:solidFill>
                <a:cs typeface="Arial" panose="020B0604020202020204" pitchFamily="34" charset="0"/>
              </a:rPr>
              <a:t>                by subtracting duration for each task from right to left.</a:t>
            </a:r>
          </a:p>
        </p:txBody>
      </p:sp>
    </p:spTree>
    <p:extLst>
      <p:ext uri="{BB962C8B-B14F-4D97-AF65-F5344CB8AC3E}">
        <p14:creationId xmlns:p14="http://schemas.microsoft.com/office/powerpoint/2010/main" val="29797525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Slayt Numarası Yer Tutucusu 3"/>
          <p:cNvSpPr>
            <a:spLocks noGrp="1"/>
          </p:cNvSpPr>
          <p:nvPr>
            <p:ph type="sldNum" sz="quarter" idx="10"/>
          </p:nvPr>
        </p:nvSpPr>
        <p:spPr>
          <a:noFill/>
        </p:spPr>
        <p:txBody>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fld id="{85387F8C-2025-4645-9588-D44498476FE1}" type="slidenum">
              <a:rPr lang="tr-TR" altLang="en-US" sz="1400">
                <a:solidFill>
                  <a:srgbClr val="FFFFFF"/>
                </a:solidFill>
                <a:cs typeface="Arial" panose="020B0604020202020204" pitchFamily="34" charset="0"/>
              </a:rPr>
              <a:pPr fontAlgn="base">
                <a:spcBef>
                  <a:spcPct val="0"/>
                </a:spcBef>
                <a:spcAft>
                  <a:spcPct val="0"/>
                </a:spcAft>
                <a:buNone/>
              </a:pPr>
              <a:t>53</a:t>
            </a:fld>
            <a:endParaRPr lang="tr-TR" altLang="en-US" sz="1400">
              <a:solidFill>
                <a:srgbClr val="FFFFFF"/>
              </a:solidFill>
              <a:cs typeface="Arial" panose="020B0604020202020204" pitchFamily="34" charset="0"/>
            </a:endParaRPr>
          </a:p>
        </p:txBody>
      </p:sp>
      <p:sp>
        <p:nvSpPr>
          <p:cNvPr id="76803" name="Rectangle 2"/>
          <p:cNvSpPr>
            <a:spLocks noGrp="1" noChangeArrowheads="1"/>
          </p:cNvSpPr>
          <p:nvPr>
            <p:ph type="title"/>
          </p:nvPr>
        </p:nvSpPr>
        <p:spPr/>
        <p:txBody>
          <a:bodyPr/>
          <a:lstStyle/>
          <a:p>
            <a:pPr eaLnBrk="1" hangingPunct="1"/>
            <a:r>
              <a:rPr lang="tr-TR" altLang="en-US" sz="4000"/>
              <a:t>Network Diagrams </a:t>
            </a:r>
            <a:br>
              <a:rPr lang="tr-TR" altLang="en-US" sz="4000"/>
            </a:br>
            <a:r>
              <a:rPr lang="tr-TR" altLang="en-US" sz="4000"/>
              <a:t>(Sample: </a:t>
            </a:r>
            <a:r>
              <a:rPr lang="tr-TR" altLang="en-US" sz="4000">
                <a:solidFill>
                  <a:srgbClr val="FFFF00"/>
                </a:solidFill>
              </a:rPr>
              <a:t>Network Diagram</a:t>
            </a:r>
            <a:r>
              <a:rPr lang="tr-TR" altLang="en-US" sz="4000"/>
              <a:t>)</a:t>
            </a:r>
          </a:p>
        </p:txBody>
      </p:sp>
      <p:sp>
        <p:nvSpPr>
          <p:cNvPr id="76804" name="Text Box 3"/>
          <p:cNvSpPr txBox="1">
            <a:spLocks noChangeArrowheads="1"/>
          </p:cNvSpPr>
          <p:nvPr/>
        </p:nvSpPr>
        <p:spPr bwMode="auto">
          <a:xfrm>
            <a:off x="2135189"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3</a:t>
            </a:r>
          </a:p>
        </p:txBody>
      </p:sp>
      <p:graphicFrame>
        <p:nvGraphicFramePr>
          <p:cNvPr id="1030148" name="Group 4"/>
          <p:cNvGraphicFramePr>
            <a:graphicFrameLocks noGrp="1"/>
          </p:cNvGraphicFramePr>
          <p:nvPr>
            <p:ph idx="1"/>
          </p:nvPr>
        </p:nvGraphicFramePr>
        <p:xfrm>
          <a:off x="6888163" y="1484313"/>
          <a:ext cx="3529012" cy="2514600"/>
        </p:xfrm>
        <a:graphic>
          <a:graphicData uri="http://schemas.openxmlformats.org/drawingml/2006/table">
            <a:tbl>
              <a:tblPr/>
              <a:tblGrid>
                <a:gridCol w="314325">
                  <a:extLst>
                    <a:ext uri="{9D8B030D-6E8A-4147-A177-3AD203B41FA5}">
                      <a16:colId xmlns:a16="http://schemas.microsoft.com/office/drawing/2014/main" val="1362428575"/>
                    </a:ext>
                  </a:extLst>
                </a:gridCol>
                <a:gridCol w="1655762">
                  <a:extLst>
                    <a:ext uri="{9D8B030D-6E8A-4147-A177-3AD203B41FA5}">
                      <a16:colId xmlns:a16="http://schemas.microsoft.com/office/drawing/2014/main" val="4217674805"/>
                    </a:ext>
                  </a:extLst>
                </a:gridCol>
                <a:gridCol w="622300">
                  <a:extLst>
                    <a:ext uri="{9D8B030D-6E8A-4147-A177-3AD203B41FA5}">
                      <a16:colId xmlns:a16="http://schemas.microsoft.com/office/drawing/2014/main" val="651527969"/>
                    </a:ext>
                  </a:extLst>
                </a:gridCol>
                <a:gridCol w="936625">
                  <a:extLst>
                    <a:ext uri="{9D8B030D-6E8A-4147-A177-3AD203B41FA5}">
                      <a16:colId xmlns:a16="http://schemas.microsoft.com/office/drawing/2014/main" val="3879818670"/>
                    </a:ext>
                  </a:extLst>
                </a:gridCol>
              </a:tblGrid>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Task Name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Duration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Predecessors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37291841"/>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Implement visualiser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96465699"/>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Implement database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9511138"/>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Integrate components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3, 4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38505483"/>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Correct bugs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4339271"/>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Prepare test document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00441657"/>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Perform unit tests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82750901"/>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Perform integration tests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01787464"/>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Report test results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87301653"/>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Prepare sample data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12741445"/>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Prepare deliverables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6, 12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75731696"/>
                  </a:ext>
                </a:extLst>
              </a:tr>
            </a:tbl>
          </a:graphicData>
        </a:graphic>
      </p:graphicFrame>
      <p:sp>
        <p:nvSpPr>
          <p:cNvPr id="76867" name="Text Box 66"/>
          <p:cNvSpPr txBox="1">
            <a:spLocks noChangeArrowheads="1"/>
          </p:cNvSpPr>
          <p:nvPr/>
        </p:nvSpPr>
        <p:spPr bwMode="auto">
          <a:xfrm>
            <a:off x="2135189" y="55626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4</a:t>
            </a:r>
          </a:p>
        </p:txBody>
      </p:sp>
      <p:sp>
        <p:nvSpPr>
          <p:cNvPr id="76868" name="Text Box 67"/>
          <p:cNvSpPr txBox="1">
            <a:spLocks noChangeArrowheads="1"/>
          </p:cNvSpPr>
          <p:nvPr/>
        </p:nvSpPr>
        <p:spPr bwMode="auto">
          <a:xfrm>
            <a:off x="3575050" y="4483101"/>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5</a:t>
            </a:r>
          </a:p>
        </p:txBody>
      </p:sp>
      <p:sp>
        <p:nvSpPr>
          <p:cNvPr id="76869" name="Text Box 68"/>
          <p:cNvSpPr txBox="1">
            <a:spLocks noChangeArrowheads="1"/>
          </p:cNvSpPr>
          <p:nvPr/>
        </p:nvSpPr>
        <p:spPr bwMode="auto">
          <a:xfrm>
            <a:off x="5951539"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6</a:t>
            </a:r>
          </a:p>
        </p:txBody>
      </p:sp>
      <p:sp>
        <p:nvSpPr>
          <p:cNvPr id="76870" name="Text Box 69"/>
          <p:cNvSpPr txBox="1">
            <a:spLocks noChangeArrowheads="1"/>
          </p:cNvSpPr>
          <p:nvPr/>
        </p:nvSpPr>
        <p:spPr bwMode="auto">
          <a:xfrm>
            <a:off x="8399464" y="5202239"/>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11</a:t>
            </a:r>
          </a:p>
        </p:txBody>
      </p:sp>
      <p:sp>
        <p:nvSpPr>
          <p:cNvPr id="76871" name="Text Box 70"/>
          <p:cNvSpPr txBox="1">
            <a:spLocks noChangeArrowheads="1"/>
          </p:cNvSpPr>
          <p:nvPr/>
        </p:nvSpPr>
        <p:spPr bwMode="auto">
          <a:xfrm>
            <a:off x="4799014"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8</a:t>
            </a:r>
          </a:p>
        </p:txBody>
      </p:sp>
      <p:sp>
        <p:nvSpPr>
          <p:cNvPr id="76872" name="Text Box 71"/>
          <p:cNvSpPr txBox="1">
            <a:spLocks noChangeArrowheads="1"/>
          </p:cNvSpPr>
          <p:nvPr/>
        </p:nvSpPr>
        <p:spPr bwMode="auto">
          <a:xfrm>
            <a:off x="5951539" y="5202239"/>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9</a:t>
            </a:r>
          </a:p>
        </p:txBody>
      </p:sp>
      <p:sp>
        <p:nvSpPr>
          <p:cNvPr id="76873" name="Text Box 72"/>
          <p:cNvSpPr txBox="1">
            <a:spLocks noChangeArrowheads="1"/>
          </p:cNvSpPr>
          <p:nvPr/>
        </p:nvSpPr>
        <p:spPr bwMode="auto">
          <a:xfrm>
            <a:off x="7175500" y="5202239"/>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10</a:t>
            </a:r>
          </a:p>
        </p:txBody>
      </p:sp>
      <p:sp>
        <p:nvSpPr>
          <p:cNvPr id="76874" name="Text Box 73"/>
          <p:cNvSpPr txBox="1">
            <a:spLocks noChangeArrowheads="1"/>
          </p:cNvSpPr>
          <p:nvPr/>
        </p:nvSpPr>
        <p:spPr bwMode="auto">
          <a:xfrm>
            <a:off x="3575050" y="5922964"/>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12</a:t>
            </a:r>
          </a:p>
        </p:txBody>
      </p:sp>
      <p:sp>
        <p:nvSpPr>
          <p:cNvPr id="76875" name="Text Box 74"/>
          <p:cNvSpPr txBox="1">
            <a:spLocks noChangeArrowheads="1"/>
          </p:cNvSpPr>
          <p:nvPr/>
        </p:nvSpPr>
        <p:spPr bwMode="auto">
          <a:xfrm>
            <a:off x="9839325" y="5202239"/>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13</a:t>
            </a:r>
          </a:p>
        </p:txBody>
      </p:sp>
      <p:sp>
        <p:nvSpPr>
          <p:cNvPr id="76876" name="Line 75"/>
          <p:cNvSpPr>
            <a:spLocks noChangeShapeType="1"/>
          </p:cNvSpPr>
          <p:nvPr/>
        </p:nvSpPr>
        <p:spPr bwMode="auto">
          <a:xfrm>
            <a:off x="2566988" y="4554538"/>
            <a:ext cx="1008062"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6877" name="Line 76"/>
          <p:cNvSpPr>
            <a:spLocks noChangeShapeType="1"/>
          </p:cNvSpPr>
          <p:nvPr/>
        </p:nvSpPr>
        <p:spPr bwMode="auto">
          <a:xfrm flipV="1">
            <a:off x="3359150" y="4699000"/>
            <a:ext cx="2159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6878" name="Line 77"/>
          <p:cNvSpPr>
            <a:spLocks noChangeShapeType="1"/>
          </p:cNvSpPr>
          <p:nvPr/>
        </p:nvSpPr>
        <p:spPr bwMode="auto">
          <a:xfrm>
            <a:off x="5230814" y="4554538"/>
            <a:ext cx="720725"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6879" name="Line 78"/>
          <p:cNvSpPr>
            <a:spLocks noChangeShapeType="1"/>
          </p:cNvSpPr>
          <p:nvPr/>
        </p:nvSpPr>
        <p:spPr bwMode="auto">
          <a:xfrm flipV="1">
            <a:off x="4006850" y="4554538"/>
            <a:ext cx="79375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6880" name="Line 79"/>
          <p:cNvSpPr>
            <a:spLocks noChangeShapeType="1"/>
          </p:cNvSpPr>
          <p:nvPr/>
        </p:nvSpPr>
        <p:spPr bwMode="auto">
          <a:xfrm>
            <a:off x="5448301" y="5346700"/>
            <a:ext cx="506413"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6881" name="Line 80"/>
          <p:cNvSpPr>
            <a:spLocks noChangeShapeType="1"/>
          </p:cNvSpPr>
          <p:nvPr/>
        </p:nvSpPr>
        <p:spPr bwMode="auto">
          <a:xfrm>
            <a:off x="6383338" y="5346700"/>
            <a:ext cx="792162"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6882" name="Line 81"/>
          <p:cNvSpPr>
            <a:spLocks noChangeShapeType="1"/>
          </p:cNvSpPr>
          <p:nvPr/>
        </p:nvSpPr>
        <p:spPr bwMode="auto">
          <a:xfrm>
            <a:off x="7607301" y="5346700"/>
            <a:ext cx="792163"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6883" name="Line 82"/>
          <p:cNvSpPr>
            <a:spLocks noChangeShapeType="1"/>
          </p:cNvSpPr>
          <p:nvPr/>
        </p:nvSpPr>
        <p:spPr bwMode="auto">
          <a:xfrm>
            <a:off x="3359150" y="6067425"/>
            <a:ext cx="2159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6884" name="Line 83"/>
          <p:cNvSpPr>
            <a:spLocks noChangeShapeType="1"/>
          </p:cNvSpPr>
          <p:nvPr/>
        </p:nvSpPr>
        <p:spPr bwMode="auto">
          <a:xfrm flipV="1">
            <a:off x="9336089" y="5418138"/>
            <a:ext cx="503237"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6885" name="Line 84"/>
          <p:cNvSpPr>
            <a:spLocks noChangeShapeType="1"/>
          </p:cNvSpPr>
          <p:nvPr/>
        </p:nvSpPr>
        <p:spPr bwMode="auto">
          <a:xfrm>
            <a:off x="9336089" y="5273675"/>
            <a:ext cx="503237"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6886" name="Line 85"/>
          <p:cNvSpPr>
            <a:spLocks noChangeShapeType="1"/>
          </p:cNvSpPr>
          <p:nvPr/>
        </p:nvSpPr>
        <p:spPr bwMode="auto">
          <a:xfrm>
            <a:off x="3359150" y="4699000"/>
            <a:ext cx="0" cy="93503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6887" name="Line 86"/>
          <p:cNvSpPr>
            <a:spLocks noChangeShapeType="1"/>
          </p:cNvSpPr>
          <p:nvPr/>
        </p:nvSpPr>
        <p:spPr bwMode="auto">
          <a:xfrm flipH="1">
            <a:off x="2566988" y="5634038"/>
            <a:ext cx="792162"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6888" name="Line 87"/>
          <p:cNvSpPr>
            <a:spLocks noChangeShapeType="1"/>
          </p:cNvSpPr>
          <p:nvPr/>
        </p:nvSpPr>
        <p:spPr bwMode="auto">
          <a:xfrm flipV="1">
            <a:off x="5448300" y="4699000"/>
            <a:ext cx="0" cy="6477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6889" name="Line 88"/>
          <p:cNvSpPr>
            <a:spLocks noChangeShapeType="1"/>
          </p:cNvSpPr>
          <p:nvPr/>
        </p:nvSpPr>
        <p:spPr bwMode="auto">
          <a:xfrm flipH="1">
            <a:off x="5232400" y="4699000"/>
            <a:ext cx="2159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6890" name="Line 89"/>
          <p:cNvSpPr>
            <a:spLocks noChangeShapeType="1"/>
          </p:cNvSpPr>
          <p:nvPr/>
        </p:nvSpPr>
        <p:spPr bwMode="auto">
          <a:xfrm flipV="1">
            <a:off x="9336088" y="4554539"/>
            <a:ext cx="0" cy="720725"/>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6891" name="Line 90"/>
          <p:cNvSpPr>
            <a:spLocks noChangeShapeType="1"/>
          </p:cNvSpPr>
          <p:nvPr/>
        </p:nvSpPr>
        <p:spPr bwMode="auto">
          <a:xfrm flipH="1">
            <a:off x="6383339" y="4554538"/>
            <a:ext cx="2954337"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6892" name="Line 91"/>
          <p:cNvSpPr>
            <a:spLocks noChangeShapeType="1"/>
          </p:cNvSpPr>
          <p:nvPr/>
        </p:nvSpPr>
        <p:spPr bwMode="auto">
          <a:xfrm flipV="1">
            <a:off x="9336088" y="5418139"/>
            <a:ext cx="0" cy="720725"/>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6893" name="Line 92"/>
          <p:cNvSpPr>
            <a:spLocks noChangeShapeType="1"/>
          </p:cNvSpPr>
          <p:nvPr/>
        </p:nvSpPr>
        <p:spPr bwMode="auto">
          <a:xfrm flipH="1">
            <a:off x="4008439" y="6138863"/>
            <a:ext cx="5329237"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6894" name="Line 93"/>
          <p:cNvSpPr>
            <a:spLocks noChangeShapeType="1"/>
          </p:cNvSpPr>
          <p:nvPr/>
        </p:nvSpPr>
        <p:spPr bwMode="auto">
          <a:xfrm flipH="1">
            <a:off x="2566988" y="5778500"/>
            <a:ext cx="792162"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6895" name="Line 94"/>
          <p:cNvSpPr>
            <a:spLocks noChangeShapeType="1"/>
          </p:cNvSpPr>
          <p:nvPr/>
        </p:nvSpPr>
        <p:spPr bwMode="auto">
          <a:xfrm>
            <a:off x="3359150" y="5778501"/>
            <a:ext cx="0" cy="288925"/>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6896" name="Text Box 95"/>
          <p:cNvSpPr txBox="1">
            <a:spLocks noChangeArrowheads="1"/>
          </p:cNvSpPr>
          <p:nvPr/>
        </p:nvSpPr>
        <p:spPr bwMode="auto">
          <a:xfrm>
            <a:off x="2063750"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2</a:t>
            </a:r>
          </a:p>
        </p:txBody>
      </p:sp>
      <p:sp>
        <p:nvSpPr>
          <p:cNvPr id="76897" name="Text Box 96"/>
          <p:cNvSpPr txBox="1">
            <a:spLocks noChangeArrowheads="1"/>
          </p:cNvSpPr>
          <p:nvPr/>
        </p:nvSpPr>
        <p:spPr bwMode="auto">
          <a:xfrm>
            <a:off x="3503613"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2</a:t>
            </a:r>
          </a:p>
        </p:txBody>
      </p:sp>
      <p:sp>
        <p:nvSpPr>
          <p:cNvPr id="76898" name="Text Box 97"/>
          <p:cNvSpPr txBox="1">
            <a:spLocks noChangeArrowheads="1"/>
          </p:cNvSpPr>
          <p:nvPr/>
        </p:nvSpPr>
        <p:spPr bwMode="auto">
          <a:xfrm>
            <a:off x="2063750" y="5229225"/>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4</a:t>
            </a:r>
          </a:p>
        </p:txBody>
      </p:sp>
      <p:sp>
        <p:nvSpPr>
          <p:cNvPr id="76899" name="Text Box 98"/>
          <p:cNvSpPr txBox="1">
            <a:spLocks noChangeArrowheads="1"/>
          </p:cNvSpPr>
          <p:nvPr/>
        </p:nvSpPr>
        <p:spPr bwMode="auto">
          <a:xfrm>
            <a:off x="4727575"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76900" name="Text Box 99"/>
          <p:cNvSpPr txBox="1">
            <a:spLocks noChangeArrowheads="1"/>
          </p:cNvSpPr>
          <p:nvPr/>
        </p:nvSpPr>
        <p:spPr bwMode="auto">
          <a:xfrm>
            <a:off x="5880100"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4</a:t>
            </a:r>
          </a:p>
        </p:txBody>
      </p:sp>
      <p:sp>
        <p:nvSpPr>
          <p:cNvPr id="76901" name="Text Box 100"/>
          <p:cNvSpPr txBox="1">
            <a:spLocks noChangeArrowheads="1"/>
          </p:cNvSpPr>
          <p:nvPr/>
        </p:nvSpPr>
        <p:spPr bwMode="auto">
          <a:xfrm>
            <a:off x="5880100"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76902" name="Text Box 101"/>
          <p:cNvSpPr txBox="1">
            <a:spLocks noChangeArrowheads="1"/>
          </p:cNvSpPr>
          <p:nvPr/>
        </p:nvSpPr>
        <p:spPr bwMode="auto">
          <a:xfrm>
            <a:off x="7104063"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76903" name="Text Box 102"/>
          <p:cNvSpPr txBox="1">
            <a:spLocks noChangeArrowheads="1"/>
          </p:cNvSpPr>
          <p:nvPr/>
        </p:nvSpPr>
        <p:spPr bwMode="auto">
          <a:xfrm>
            <a:off x="8328025"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76904" name="Text Box 103"/>
          <p:cNvSpPr txBox="1">
            <a:spLocks noChangeArrowheads="1"/>
          </p:cNvSpPr>
          <p:nvPr/>
        </p:nvSpPr>
        <p:spPr bwMode="auto">
          <a:xfrm>
            <a:off x="9767888" y="4868864"/>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76905" name="Text Box 104"/>
          <p:cNvSpPr txBox="1">
            <a:spLocks noChangeArrowheads="1"/>
          </p:cNvSpPr>
          <p:nvPr/>
        </p:nvSpPr>
        <p:spPr bwMode="auto">
          <a:xfrm>
            <a:off x="3503613"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7</a:t>
            </a:r>
          </a:p>
        </p:txBody>
      </p:sp>
      <p:sp>
        <p:nvSpPr>
          <p:cNvPr id="76906" name="Text Box 107"/>
          <p:cNvSpPr txBox="1">
            <a:spLocks noChangeArrowheads="1"/>
          </p:cNvSpPr>
          <p:nvPr/>
        </p:nvSpPr>
        <p:spPr bwMode="auto">
          <a:xfrm>
            <a:off x="2063751"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2</a:t>
            </a:r>
          </a:p>
        </p:txBody>
      </p:sp>
      <p:sp>
        <p:nvSpPr>
          <p:cNvPr id="76907" name="Text Box 108"/>
          <p:cNvSpPr txBox="1">
            <a:spLocks noChangeArrowheads="1"/>
          </p:cNvSpPr>
          <p:nvPr/>
        </p:nvSpPr>
        <p:spPr bwMode="auto">
          <a:xfrm>
            <a:off x="2063751" y="58769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4</a:t>
            </a:r>
          </a:p>
        </p:txBody>
      </p:sp>
      <p:sp>
        <p:nvSpPr>
          <p:cNvPr id="76908" name="Text Box 109"/>
          <p:cNvSpPr txBox="1">
            <a:spLocks noChangeArrowheads="1"/>
          </p:cNvSpPr>
          <p:nvPr/>
        </p:nvSpPr>
        <p:spPr bwMode="auto">
          <a:xfrm>
            <a:off x="3503613" y="4797425"/>
            <a:ext cx="1041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0000"/>
                </a:solidFill>
                <a:cs typeface="Arial" panose="020B0604020202020204" pitchFamily="34" charset="0"/>
              </a:rPr>
              <a:t>ET = max(2,4)+2</a:t>
            </a:r>
          </a:p>
        </p:txBody>
      </p:sp>
      <p:sp>
        <p:nvSpPr>
          <p:cNvPr id="76909" name="Text Box 110"/>
          <p:cNvSpPr txBox="1">
            <a:spLocks noChangeArrowheads="1"/>
          </p:cNvSpPr>
          <p:nvPr/>
        </p:nvSpPr>
        <p:spPr bwMode="auto">
          <a:xfrm>
            <a:off x="3503613" y="6237288"/>
            <a:ext cx="6540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0000"/>
                </a:solidFill>
                <a:cs typeface="Arial" panose="020B0604020202020204" pitchFamily="34" charset="0"/>
              </a:rPr>
              <a:t>ET = 4+7</a:t>
            </a:r>
          </a:p>
        </p:txBody>
      </p:sp>
      <p:sp>
        <p:nvSpPr>
          <p:cNvPr id="76910" name="Text Box 111"/>
          <p:cNvSpPr txBox="1">
            <a:spLocks noChangeArrowheads="1"/>
          </p:cNvSpPr>
          <p:nvPr/>
        </p:nvSpPr>
        <p:spPr bwMode="auto">
          <a:xfrm>
            <a:off x="1631951" y="1628775"/>
            <a:ext cx="463614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2400">
                <a:solidFill>
                  <a:srgbClr val="00FFFF"/>
                </a:solidFill>
                <a:cs typeface="Arial" panose="020B0604020202020204" pitchFamily="34" charset="0"/>
              </a:rPr>
              <a:t>ET = Earliest completion time</a:t>
            </a:r>
          </a:p>
          <a:p>
            <a:pPr fontAlgn="base">
              <a:spcBef>
                <a:spcPct val="0"/>
              </a:spcBef>
              <a:spcAft>
                <a:spcPct val="0"/>
              </a:spcAft>
              <a:buNone/>
            </a:pPr>
            <a:r>
              <a:rPr lang="tr-TR" altLang="en-US" sz="1400">
                <a:solidFill>
                  <a:srgbClr val="00FFFF"/>
                </a:solidFill>
                <a:cs typeface="Arial" panose="020B0604020202020204" pitchFamily="34" charset="0"/>
              </a:rPr>
              <a:t>               Compute ET of left mosts first.</a:t>
            </a:r>
          </a:p>
          <a:p>
            <a:pPr fontAlgn="base">
              <a:spcBef>
                <a:spcPct val="0"/>
              </a:spcBef>
              <a:spcAft>
                <a:spcPct val="0"/>
              </a:spcAft>
              <a:buNone/>
            </a:pPr>
            <a:r>
              <a:rPr lang="tr-TR" altLang="en-US" sz="1400">
                <a:solidFill>
                  <a:srgbClr val="00FFFF"/>
                </a:solidFill>
                <a:cs typeface="Arial" panose="020B0604020202020204" pitchFamily="34" charset="0"/>
              </a:rPr>
              <a:t>               Compute ET of each forward task </a:t>
            </a:r>
          </a:p>
          <a:p>
            <a:pPr fontAlgn="base">
              <a:spcBef>
                <a:spcPct val="0"/>
              </a:spcBef>
              <a:spcAft>
                <a:spcPct val="0"/>
              </a:spcAft>
              <a:buNone/>
            </a:pPr>
            <a:r>
              <a:rPr lang="tr-TR" altLang="en-US" sz="1400">
                <a:solidFill>
                  <a:srgbClr val="00FFFF"/>
                </a:solidFill>
                <a:cs typeface="Arial" panose="020B0604020202020204" pitchFamily="34" charset="0"/>
              </a:rPr>
              <a:t>                by summing ET for each task from left to right.</a:t>
            </a:r>
          </a:p>
        </p:txBody>
      </p:sp>
      <p:sp>
        <p:nvSpPr>
          <p:cNvPr id="76911" name="Text Box 112"/>
          <p:cNvSpPr txBox="1">
            <a:spLocks noChangeArrowheads="1"/>
          </p:cNvSpPr>
          <p:nvPr/>
        </p:nvSpPr>
        <p:spPr bwMode="auto">
          <a:xfrm>
            <a:off x="1643064" y="2852738"/>
            <a:ext cx="520527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2400">
                <a:solidFill>
                  <a:srgbClr val="FF9900"/>
                </a:solidFill>
                <a:cs typeface="Arial" panose="020B0604020202020204" pitchFamily="34" charset="0"/>
              </a:rPr>
              <a:t>LT = Latest completion time</a:t>
            </a:r>
          </a:p>
          <a:p>
            <a:pPr fontAlgn="base">
              <a:spcBef>
                <a:spcPct val="0"/>
              </a:spcBef>
              <a:spcAft>
                <a:spcPct val="0"/>
              </a:spcAft>
              <a:buNone/>
            </a:pPr>
            <a:r>
              <a:rPr lang="tr-TR" altLang="en-US" sz="1400">
                <a:solidFill>
                  <a:srgbClr val="FF9900"/>
                </a:solidFill>
                <a:cs typeface="Arial" panose="020B0604020202020204" pitchFamily="34" charset="0"/>
              </a:rPr>
              <a:t>               Compute LT of right mosts first.</a:t>
            </a:r>
          </a:p>
          <a:p>
            <a:pPr fontAlgn="base">
              <a:spcBef>
                <a:spcPct val="0"/>
              </a:spcBef>
              <a:spcAft>
                <a:spcPct val="0"/>
              </a:spcAft>
              <a:buNone/>
            </a:pPr>
            <a:r>
              <a:rPr lang="tr-TR" altLang="en-US" sz="1400">
                <a:solidFill>
                  <a:srgbClr val="FF9900"/>
                </a:solidFill>
                <a:cs typeface="Arial" panose="020B0604020202020204" pitchFamily="34" charset="0"/>
              </a:rPr>
              <a:t>               Compute LT of each backward task </a:t>
            </a:r>
          </a:p>
          <a:p>
            <a:pPr fontAlgn="base">
              <a:spcBef>
                <a:spcPct val="0"/>
              </a:spcBef>
              <a:spcAft>
                <a:spcPct val="0"/>
              </a:spcAft>
              <a:buNone/>
            </a:pPr>
            <a:r>
              <a:rPr lang="tr-TR" altLang="en-US" sz="1400">
                <a:solidFill>
                  <a:srgbClr val="FF9900"/>
                </a:solidFill>
                <a:cs typeface="Arial" panose="020B0604020202020204" pitchFamily="34" charset="0"/>
              </a:rPr>
              <a:t>                by subtracting duration for each task from right to left.</a:t>
            </a:r>
          </a:p>
        </p:txBody>
      </p:sp>
    </p:spTree>
    <p:extLst>
      <p:ext uri="{BB962C8B-B14F-4D97-AF65-F5344CB8AC3E}">
        <p14:creationId xmlns:p14="http://schemas.microsoft.com/office/powerpoint/2010/main" val="36033846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Slayt Numarası Yer Tutucusu 3"/>
          <p:cNvSpPr>
            <a:spLocks noGrp="1"/>
          </p:cNvSpPr>
          <p:nvPr>
            <p:ph type="sldNum" sz="quarter" idx="10"/>
          </p:nvPr>
        </p:nvSpPr>
        <p:spPr>
          <a:noFill/>
        </p:spPr>
        <p:txBody>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fld id="{8BEF45FD-8940-4138-BECD-5F136C1A5229}" type="slidenum">
              <a:rPr lang="tr-TR" altLang="en-US" sz="1400">
                <a:solidFill>
                  <a:srgbClr val="FFFFFF"/>
                </a:solidFill>
                <a:cs typeface="Arial" panose="020B0604020202020204" pitchFamily="34" charset="0"/>
              </a:rPr>
              <a:pPr fontAlgn="base">
                <a:spcBef>
                  <a:spcPct val="0"/>
                </a:spcBef>
                <a:spcAft>
                  <a:spcPct val="0"/>
                </a:spcAft>
                <a:buNone/>
              </a:pPr>
              <a:t>54</a:t>
            </a:fld>
            <a:endParaRPr lang="tr-TR" altLang="en-US" sz="1400">
              <a:solidFill>
                <a:srgbClr val="FFFFFF"/>
              </a:solidFill>
              <a:cs typeface="Arial" panose="020B0604020202020204" pitchFamily="34" charset="0"/>
            </a:endParaRPr>
          </a:p>
        </p:txBody>
      </p:sp>
      <p:sp>
        <p:nvSpPr>
          <p:cNvPr id="77827" name="Rectangle 2"/>
          <p:cNvSpPr>
            <a:spLocks noGrp="1" noChangeArrowheads="1"/>
          </p:cNvSpPr>
          <p:nvPr>
            <p:ph type="title"/>
          </p:nvPr>
        </p:nvSpPr>
        <p:spPr/>
        <p:txBody>
          <a:bodyPr/>
          <a:lstStyle/>
          <a:p>
            <a:pPr eaLnBrk="1" hangingPunct="1"/>
            <a:r>
              <a:rPr lang="tr-TR" altLang="en-US" sz="4000"/>
              <a:t>Network Diagrams </a:t>
            </a:r>
            <a:br>
              <a:rPr lang="tr-TR" altLang="en-US" sz="4000"/>
            </a:br>
            <a:r>
              <a:rPr lang="tr-TR" altLang="en-US" sz="4000"/>
              <a:t>(Sample: </a:t>
            </a:r>
            <a:r>
              <a:rPr lang="tr-TR" altLang="en-US" sz="4000">
                <a:solidFill>
                  <a:srgbClr val="FFFF00"/>
                </a:solidFill>
              </a:rPr>
              <a:t>Network Diagram</a:t>
            </a:r>
            <a:r>
              <a:rPr lang="tr-TR" altLang="en-US" sz="4000"/>
              <a:t>)</a:t>
            </a:r>
          </a:p>
        </p:txBody>
      </p:sp>
      <p:sp>
        <p:nvSpPr>
          <p:cNvPr id="77828" name="Text Box 3"/>
          <p:cNvSpPr txBox="1">
            <a:spLocks noChangeArrowheads="1"/>
          </p:cNvSpPr>
          <p:nvPr/>
        </p:nvSpPr>
        <p:spPr bwMode="auto">
          <a:xfrm>
            <a:off x="2135189"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3</a:t>
            </a:r>
          </a:p>
        </p:txBody>
      </p:sp>
      <p:graphicFrame>
        <p:nvGraphicFramePr>
          <p:cNvPr id="1031172" name="Group 4"/>
          <p:cNvGraphicFramePr>
            <a:graphicFrameLocks noGrp="1"/>
          </p:cNvGraphicFramePr>
          <p:nvPr>
            <p:ph idx="1"/>
          </p:nvPr>
        </p:nvGraphicFramePr>
        <p:xfrm>
          <a:off x="6888163" y="1484313"/>
          <a:ext cx="3529012" cy="2514600"/>
        </p:xfrm>
        <a:graphic>
          <a:graphicData uri="http://schemas.openxmlformats.org/drawingml/2006/table">
            <a:tbl>
              <a:tblPr/>
              <a:tblGrid>
                <a:gridCol w="314325">
                  <a:extLst>
                    <a:ext uri="{9D8B030D-6E8A-4147-A177-3AD203B41FA5}">
                      <a16:colId xmlns:a16="http://schemas.microsoft.com/office/drawing/2014/main" val="1522892821"/>
                    </a:ext>
                  </a:extLst>
                </a:gridCol>
                <a:gridCol w="1655762">
                  <a:extLst>
                    <a:ext uri="{9D8B030D-6E8A-4147-A177-3AD203B41FA5}">
                      <a16:colId xmlns:a16="http://schemas.microsoft.com/office/drawing/2014/main" val="1255171953"/>
                    </a:ext>
                  </a:extLst>
                </a:gridCol>
                <a:gridCol w="622300">
                  <a:extLst>
                    <a:ext uri="{9D8B030D-6E8A-4147-A177-3AD203B41FA5}">
                      <a16:colId xmlns:a16="http://schemas.microsoft.com/office/drawing/2014/main" val="2032122047"/>
                    </a:ext>
                  </a:extLst>
                </a:gridCol>
                <a:gridCol w="936625">
                  <a:extLst>
                    <a:ext uri="{9D8B030D-6E8A-4147-A177-3AD203B41FA5}">
                      <a16:colId xmlns:a16="http://schemas.microsoft.com/office/drawing/2014/main" val="325492819"/>
                    </a:ext>
                  </a:extLst>
                </a:gridCol>
              </a:tblGrid>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Task Name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Duration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Predecessors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35789601"/>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Implement visualiser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49319873"/>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Implement database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7434230"/>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Integrate components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3, 4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60339449"/>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Correct bugs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3546575"/>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Prepare test document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99981003"/>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Perform unit tests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86246951"/>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Perform integration tests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2155712"/>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Report test results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5653552"/>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Prepare sample data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84821928"/>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Prepare deliverables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6, 12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25997463"/>
                  </a:ext>
                </a:extLst>
              </a:tr>
            </a:tbl>
          </a:graphicData>
        </a:graphic>
      </p:graphicFrame>
      <p:sp>
        <p:nvSpPr>
          <p:cNvPr id="77891" name="Text Box 66"/>
          <p:cNvSpPr txBox="1">
            <a:spLocks noChangeArrowheads="1"/>
          </p:cNvSpPr>
          <p:nvPr/>
        </p:nvSpPr>
        <p:spPr bwMode="auto">
          <a:xfrm>
            <a:off x="2135189" y="55626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4</a:t>
            </a:r>
          </a:p>
        </p:txBody>
      </p:sp>
      <p:sp>
        <p:nvSpPr>
          <p:cNvPr id="77892" name="Text Box 67"/>
          <p:cNvSpPr txBox="1">
            <a:spLocks noChangeArrowheads="1"/>
          </p:cNvSpPr>
          <p:nvPr/>
        </p:nvSpPr>
        <p:spPr bwMode="auto">
          <a:xfrm>
            <a:off x="3575050" y="4483101"/>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5</a:t>
            </a:r>
          </a:p>
        </p:txBody>
      </p:sp>
      <p:sp>
        <p:nvSpPr>
          <p:cNvPr id="77893" name="Text Box 68"/>
          <p:cNvSpPr txBox="1">
            <a:spLocks noChangeArrowheads="1"/>
          </p:cNvSpPr>
          <p:nvPr/>
        </p:nvSpPr>
        <p:spPr bwMode="auto">
          <a:xfrm>
            <a:off x="5951539"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6</a:t>
            </a:r>
          </a:p>
        </p:txBody>
      </p:sp>
      <p:sp>
        <p:nvSpPr>
          <p:cNvPr id="77894" name="Text Box 69"/>
          <p:cNvSpPr txBox="1">
            <a:spLocks noChangeArrowheads="1"/>
          </p:cNvSpPr>
          <p:nvPr/>
        </p:nvSpPr>
        <p:spPr bwMode="auto">
          <a:xfrm>
            <a:off x="8399464" y="5202239"/>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11</a:t>
            </a:r>
          </a:p>
        </p:txBody>
      </p:sp>
      <p:sp>
        <p:nvSpPr>
          <p:cNvPr id="77895" name="Text Box 70"/>
          <p:cNvSpPr txBox="1">
            <a:spLocks noChangeArrowheads="1"/>
          </p:cNvSpPr>
          <p:nvPr/>
        </p:nvSpPr>
        <p:spPr bwMode="auto">
          <a:xfrm>
            <a:off x="4799014"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8</a:t>
            </a:r>
          </a:p>
        </p:txBody>
      </p:sp>
      <p:sp>
        <p:nvSpPr>
          <p:cNvPr id="77896" name="Text Box 71"/>
          <p:cNvSpPr txBox="1">
            <a:spLocks noChangeArrowheads="1"/>
          </p:cNvSpPr>
          <p:nvPr/>
        </p:nvSpPr>
        <p:spPr bwMode="auto">
          <a:xfrm>
            <a:off x="5951539" y="5202239"/>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9</a:t>
            </a:r>
          </a:p>
        </p:txBody>
      </p:sp>
      <p:sp>
        <p:nvSpPr>
          <p:cNvPr id="77897" name="Text Box 72"/>
          <p:cNvSpPr txBox="1">
            <a:spLocks noChangeArrowheads="1"/>
          </p:cNvSpPr>
          <p:nvPr/>
        </p:nvSpPr>
        <p:spPr bwMode="auto">
          <a:xfrm>
            <a:off x="7175500" y="5202239"/>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10</a:t>
            </a:r>
          </a:p>
        </p:txBody>
      </p:sp>
      <p:sp>
        <p:nvSpPr>
          <p:cNvPr id="77898" name="Text Box 73"/>
          <p:cNvSpPr txBox="1">
            <a:spLocks noChangeArrowheads="1"/>
          </p:cNvSpPr>
          <p:nvPr/>
        </p:nvSpPr>
        <p:spPr bwMode="auto">
          <a:xfrm>
            <a:off x="3575050" y="5922964"/>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12</a:t>
            </a:r>
          </a:p>
        </p:txBody>
      </p:sp>
      <p:sp>
        <p:nvSpPr>
          <p:cNvPr id="77899" name="Text Box 74"/>
          <p:cNvSpPr txBox="1">
            <a:spLocks noChangeArrowheads="1"/>
          </p:cNvSpPr>
          <p:nvPr/>
        </p:nvSpPr>
        <p:spPr bwMode="auto">
          <a:xfrm>
            <a:off x="9839325" y="5202239"/>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13</a:t>
            </a:r>
          </a:p>
        </p:txBody>
      </p:sp>
      <p:sp>
        <p:nvSpPr>
          <p:cNvPr id="77900" name="Line 75"/>
          <p:cNvSpPr>
            <a:spLocks noChangeShapeType="1"/>
          </p:cNvSpPr>
          <p:nvPr/>
        </p:nvSpPr>
        <p:spPr bwMode="auto">
          <a:xfrm>
            <a:off x="2566988" y="4554538"/>
            <a:ext cx="1008062"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7901" name="Line 76"/>
          <p:cNvSpPr>
            <a:spLocks noChangeShapeType="1"/>
          </p:cNvSpPr>
          <p:nvPr/>
        </p:nvSpPr>
        <p:spPr bwMode="auto">
          <a:xfrm flipV="1">
            <a:off x="3359150" y="4699000"/>
            <a:ext cx="2159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7902" name="Line 77"/>
          <p:cNvSpPr>
            <a:spLocks noChangeShapeType="1"/>
          </p:cNvSpPr>
          <p:nvPr/>
        </p:nvSpPr>
        <p:spPr bwMode="auto">
          <a:xfrm>
            <a:off x="5230814" y="4554538"/>
            <a:ext cx="720725"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7903" name="Line 78"/>
          <p:cNvSpPr>
            <a:spLocks noChangeShapeType="1"/>
          </p:cNvSpPr>
          <p:nvPr/>
        </p:nvSpPr>
        <p:spPr bwMode="auto">
          <a:xfrm flipV="1">
            <a:off x="4006850" y="4554538"/>
            <a:ext cx="79375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7904" name="Line 79"/>
          <p:cNvSpPr>
            <a:spLocks noChangeShapeType="1"/>
          </p:cNvSpPr>
          <p:nvPr/>
        </p:nvSpPr>
        <p:spPr bwMode="auto">
          <a:xfrm>
            <a:off x="5448301" y="5346700"/>
            <a:ext cx="506413"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7905" name="Line 80"/>
          <p:cNvSpPr>
            <a:spLocks noChangeShapeType="1"/>
          </p:cNvSpPr>
          <p:nvPr/>
        </p:nvSpPr>
        <p:spPr bwMode="auto">
          <a:xfrm>
            <a:off x="6383338" y="5346700"/>
            <a:ext cx="792162"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7906" name="Line 81"/>
          <p:cNvSpPr>
            <a:spLocks noChangeShapeType="1"/>
          </p:cNvSpPr>
          <p:nvPr/>
        </p:nvSpPr>
        <p:spPr bwMode="auto">
          <a:xfrm>
            <a:off x="7607301" y="5346700"/>
            <a:ext cx="792163"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7907" name="Line 82"/>
          <p:cNvSpPr>
            <a:spLocks noChangeShapeType="1"/>
          </p:cNvSpPr>
          <p:nvPr/>
        </p:nvSpPr>
        <p:spPr bwMode="auto">
          <a:xfrm>
            <a:off x="3359150" y="6067425"/>
            <a:ext cx="2159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7908" name="Line 83"/>
          <p:cNvSpPr>
            <a:spLocks noChangeShapeType="1"/>
          </p:cNvSpPr>
          <p:nvPr/>
        </p:nvSpPr>
        <p:spPr bwMode="auto">
          <a:xfrm flipV="1">
            <a:off x="9336089" y="5418138"/>
            <a:ext cx="503237"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7909" name="Line 84"/>
          <p:cNvSpPr>
            <a:spLocks noChangeShapeType="1"/>
          </p:cNvSpPr>
          <p:nvPr/>
        </p:nvSpPr>
        <p:spPr bwMode="auto">
          <a:xfrm>
            <a:off x="9336089" y="5273675"/>
            <a:ext cx="503237"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7910" name="Line 85"/>
          <p:cNvSpPr>
            <a:spLocks noChangeShapeType="1"/>
          </p:cNvSpPr>
          <p:nvPr/>
        </p:nvSpPr>
        <p:spPr bwMode="auto">
          <a:xfrm>
            <a:off x="3359150" y="4699000"/>
            <a:ext cx="0" cy="93503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7911" name="Line 86"/>
          <p:cNvSpPr>
            <a:spLocks noChangeShapeType="1"/>
          </p:cNvSpPr>
          <p:nvPr/>
        </p:nvSpPr>
        <p:spPr bwMode="auto">
          <a:xfrm flipH="1">
            <a:off x="2566988" y="5634038"/>
            <a:ext cx="792162"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7912" name="Line 87"/>
          <p:cNvSpPr>
            <a:spLocks noChangeShapeType="1"/>
          </p:cNvSpPr>
          <p:nvPr/>
        </p:nvSpPr>
        <p:spPr bwMode="auto">
          <a:xfrm flipV="1">
            <a:off x="5448300" y="4699000"/>
            <a:ext cx="0" cy="6477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7913" name="Line 88"/>
          <p:cNvSpPr>
            <a:spLocks noChangeShapeType="1"/>
          </p:cNvSpPr>
          <p:nvPr/>
        </p:nvSpPr>
        <p:spPr bwMode="auto">
          <a:xfrm flipH="1">
            <a:off x="5232400" y="4699000"/>
            <a:ext cx="2159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7914" name="Line 89"/>
          <p:cNvSpPr>
            <a:spLocks noChangeShapeType="1"/>
          </p:cNvSpPr>
          <p:nvPr/>
        </p:nvSpPr>
        <p:spPr bwMode="auto">
          <a:xfrm flipV="1">
            <a:off x="9336088" y="4554539"/>
            <a:ext cx="0" cy="720725"/>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7915" name="Line 90"/>
          <p:cNvSpPr>
            <a:spLocks noChangeShapeType="1"/>
          </p:cNvSpPr>
          <p:nvPr/>
        </p:nvSpPr>
        <p:spPr bwMode="auto">
          <a:xfrm flipH="1">
            <a:off x="6383339" y="4554538"/>
            <a:ext cx="2954337"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7916" name="Line 91"/>
          <p:cNvSpPr>
            <a:spLocks noChangeShapeType="1"/>
          </p:cNvSpPr>
          <p:nvPr/>
        </p:nvSpPr>
        <p:spPr bwMode="auto">
          <a:xfrm flipV="1">
            <a:off x="9336088" y="5418139"/>
            <a:ext cx="0" cy="720725"/>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7917" name="Line 92"/>
          <p:cNvSpPr>
            <a:spLocks noChangeShapeType="1"/>
          </p:cNvSpPr>
          <p:nvPr/>
        </p:nvSpPr>
        <p:spPr bwMode="auto">
          <a:xfrm flipH="1">
            <a:off x="4008439" y="6138863"/>
            <a:ext cx="5329237"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7918" name="Line 93"/>
          <p:cNvSpPr>
            <a:spLocks noChangeShapeType="1"/>
          </p:cNvSpPr>
          <p:nvPr/>
        </p:nvSpPr>
        <p:spPr bwMode="auto">
          <a:xfrm flipH="1">
            <a:off x="2566988" y="5778500"/>
            <a:ext cx="792162"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7919" name="Line 94"/>
          <p:cNvSpPr>
            <a:spLocks noChangeShapeType="1"/>
          </p:cNvSpPr>
          <p:nvPr/>
        </p:nvSpPr>
        <p:spPr bwMode="auto">
          <a:xfrm>
            <a:off x="3359150" y="5778501"/>
            <a:ext cx="0" cy="288925"/>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7920" name="Text Box 95"/>
          <p:cNvSpPr txBox="1">
            <a:spLocks noChangeArrowheads="1"/>
          </p:cNvSpPr>
          <p:nvPr/>
        </p:nvSpPr>
        <p:spPr bwMode="auto">
          <a:xfrm>
            <a:off x="2063750"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2</a:t>
            </a:r>
          </a:p>
        </p:txBody>
      </p:sp>
      <p:sp>
        <p:nvSpPr>
          <p:cNvPr id="77921" name="Text Box 96"/>
          <p:cNvSpPr txBox="1">
            <a:spLocks noChangeArrowheads="1"/>
          </p:cNvSpPr>
          <p:nvPr/>
        </p:nvSpPr>
        <p:spPr bwMode="auto">
          <a:xfrm>
            <a:off x="3503613"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2</a:t>
            </a:r>
          </a:p>
        </p:txBody>
      </p:sp>
      <p:sp>
        <p:nvSpPr>
          <p:cNvPr id="77922" name="Text Box 97"/>
          <p:cNvSpPr txBox="1">
            <a:spLocks noChangeArrowheads="1"/>
          </p:cNvSpPr>
          <p:nvPr/>
        </p:nvSpPr>
        <p:spPr bwMode="auto">
          <a:xfrm>
            <a:off x="2063750" y="5229225"/>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4</a:t>
            </a:r>
          </a:p>
        </p:txBody>
      </p:sp>
      <p:sp>
        <p:nvSpPr>
          <p:cNvPr id="77923" name="Text Box 98"/>
          <p:cNvSpPr txBox="1">
            <a:spLocks noChangeArrowheads="1"/>
          </p:cNvSpPr>
          <p:nvPr/>
        </p:nvSpPr>
        <p:spPr bwMode="auto">
          <a:xfrm>
            <a:off x="4727575"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77924" name="Text Box 99"/>
          <p:cNvSpPr txBox="1">
            <a:spLocks noChangeArrowheads="1"/>
          </p:cNvSpPr>
          <p:nvPr/>
        </p:nvSpPr>
        <p:spPr bwMode="auto">
          <a:xfrm>
            <a:off x="5880100"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4</a:t>
            </a:r>
          </a:p>
        </p:txBody>
      </p:sp>
      <p:sp>
        <p:nvSpPr>
          <p:cNvPr id="77925" name="Text Box 100"/>
          <p:cNvSpPr txBox="1">
            <a:spLocks noChangeArrowheads="1"/>
          </p:cNvSpPr>
          <p:nvPr/>
        </p:nvSpPr>
        <p:spPr bwMode="auto">
          <a:xfrm>
            <a:off x="5880100"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77926" name="Text Box 101"/>
          <p:cNvSpPr txBox="1">
            <a:spLocks noChangeArrowheads="1"/>
          </p:cNvSpPr>
          <p:nvPr/>
        </p:nvSpPr>
        <p:spPr bwMode="auto">
          <a:xfrm>
            <a:off x="7104063"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77927" name="Text Box 102"/>
          <p:cNvSpPr txBox="1">
            <a:spLocks noChangeArrowheads="1"/>
          </p:cNvSpPr>
          <p:nvPr/>
        </p:nvSpPr>
        <p:spPr bwMode="auto">
          <a:xfrm>
            <a:off x="8328025"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77928" name="Text Box 103"/>
          <p:cNvSpPr txBox="1">
            <a:spLocks noChangeArrowheads="1"/>
          </p:cNvSpPr>
          <p:nvPr/>
        </p:nvSpPr>
        <p:spPr bwMode="auto">
          <a:xfrm>
            <a:off x="9767888" y="4868864"/>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77929" name="Text Box 104"/>
          <p:cNvSpPr txBox="1">
            <a:spLocks noChangeArrowheads="1"/>
          </p:cNvSpPr>
          <p:nvPr/>
        </p:nvSpPr>
        <p:spPr bwMode="auto">
          <a:xfrm>
            <a:off x="3503613"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7</a:t>
            </a:r>
          </a:p>
        </p:txBody>
      </p:sp>
      <p:sp>
        <p:nvSpPr>
          <p:cNvPr id="77930" name="Text Box 107"/>
          <p:cNvSpPr txBox="1">
            <a:spLocks noChangeArrowheads="1"/>
          </p:cNvSpPr>
          <p:nvPr/>
        </p:nvSpPr>
        <p:spPr bwMode="auto">
          <a:xfrm>
            <a:off x="2063751"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2</a:t>
            </a:r>
          </a:p>
        </p:txBody>
      </p:sp>
      <p:sp>
        <p:nvSpPr>
          <p:cNvPr id="77931" name="Text Box 108"/>
          <p:cNvSpPr txBox="1">
            <a:spLocks noChangeArrowheads="1"/>
          </p:cNvSpPr>
          <p:nvPr/>
        </p:nvSpPr>
        <p:spPr bwMode="auto">
          <a:xfrm>
            <a:off x="2063751" y="58769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4</a:t>
            </a:r>
          </a:p>
        </p:txBody>
      </p:sp>
      <p:sp>
        <p:nvSpPr>
          <p:cNvPr id="77932" name="Text Box 109"/>
          <p:cNvSpPr txBox="1">
            <a:spLocks noChangeArrowheads="1"/>
          </p:cNvSpPr>
          <p:nvPr/>
        </p:nvSpPr>
        <p:spPr bwMode="auto">
          <a:xfrm>
            <a:off x="3503614"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6</a:t>
            </a:r>
          </a:p>
        </p:txBody>
      </p:sp>
      <p:sp>
        <p:nvSpPr>
          <p:cNvPr id="77933" name="Text Box 110"/>
          <p:cNvSpPr txBox="1">
            <a:spLocks noChangeArrowheads="1"/>
          </p:cNvSpPr>
          <p:nvPr/>
        </p:nvSpPr>
        <p:spPr bwMode="auto">
          <a:xfrm>
            <a:off x="3503614" y="6237288"/>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11</a:t>
            </a:r>
          </a:p>
        </p:txBody>
      </p:sp>
      <p:sp>
        <p:nvSpPr>
          <p:cNvPr id="77934" name="Text Box 111"/>
          <p:cNvSpPr txBox="1">
            <a:spLocks noChangeArrowheads="1"/>
          </p:cNvSpPr>
          <p:nvPr/>
        </p:nvSpPr>
        <p:spPr bwMode="auto">
          <a:xfrm>
            <a:off x="4727575" y="4797425"/>
            <a:ext cx="6540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0000"/>
                </a:solidFill>
                <a:cs typeface="Arial" panose="020B0604020202020204" pitchFamily="34" charset="0"/>
              </a:rPr>
              <a:t>ET = 6+1</a:t>
            </a:r>
          </a:p>
        </p:txBody>
      </p:sp>
      <p:sp>
        <p:nvSpPr>
          <p:cNvPr id="77935" name="Text Box 112"/>
          <p:cNvSpPr txBox="1">
            <a:spLocks noChangeArrowheads="1"/>
          </p:cNvSpPr>
          <p:nvPr/>
        </p:nvSpPr>
        <p:spPr bwMode="auto">
          <a:xfrm>
            <a:off x="1631951" y="1628775"/>
            <a:ext cx="463614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2400">
                <a:solidFill>
                  <a:srgbClr val="00FFFF"/>
                </a:solidFill>
                <a:cs typeface="Arial" panose="020B0604020202020204" pitchFamily="34" charset="0"/>
              </a:rPr>
              <a:t>ET = Earliest completion time</a:t>
            </a:r>
          </a:p>
          <a:p>
            <a:pPr fontAlgn="base">
              <a:spcBef>
                <a:spcPct val="0"/>
              </a:spcBef>
              <a:spcAft>
                <a:spcPct val="0"/>
              </a:spcAft>
              <a:buNone/>
            </a:pPr>
            <a:r>
              <a:rPr lang="tr-TR" altLang="en-US" sz="1400">
                <a:solidFill>
                  <a:srgbClr val="00FFFF"/>
                </a:solidFill>
                <a:cs typeface="Arial" panose="020B0604020202020204" pitchFamily="34" charset="0"/>
              </a:rPr>
              <a:t>               Compute ET of left mosts first.</a:t>
            </a:r>
          </a:p>
          <a:p>
            <a:pPr fontAlgn="base">
              <a:spcBef>
                <a:spcPct val="0"/>
              </a:spcBef>
              <a:spcAft>
                <a:spcPct val="0"/>
              </a:spcAft>
              <a:buNone/>
            </a:pPr>
            <a:r>
              <a:rPr lang="tr-TR" altLang="en-US" sz="1400">
                <a:solidFill>
                  <a:srgbClr val="00FFFF"/>
                </a:solidFill>
                <a:cs typeface="Arial" panose="020B0604020202020204" pitchFamily="34" charset="0"/>
              </a:rPr>
              <a:t>               Compute ET of each forward task </a:t>
            </a:r>
          </a:p>
          <a:p>
            <a:pPr fontAlgn="base">
              <a:spcBef>
                <a:spcPct val="0"/>
              </a:spcBef>
              <a:spcAft>
                <a:spcPct val="0"/>
              </a:spcAft>
              <a:buNone/>
            </a:pPr>
            <a:r>
              <a:rPr lang="tr-TR" altLang="en-US" sz="1400">
                <a:solidFill>
                  <a:srgbClr val="00FFFF"/>
                </a:solidFill>
                <a:cs typeface="Arial" panose="020B0604020202020204" pitchFamily="34" charset="0"/>
              </a:rPr>
              <a:t>                by summing ET for each task from left to right.</a:t>
            </a:r>
          </a:p>
        </p:txBody>
      </p:sp>
      <p:sp>
        <p:nvSpPr>
          <p:cNvPr id="77936" name="Text Box 113"/>
          <p:cNvSpPr txBox="1">
            <a:spLocks noChangeArrowheads="1"/>
          </p:cNvSpPr>
          <p:nvPr/>
        </p:nvSpPr>
        <p:spPr bwMode="auto">
          <a:xfrm>
            <a:off x="1643064" y="2852738"/>
            <a:ext cx="520527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2400">
                <a:solidFill>
                  <a:srgbClr val="FF9900"/>
                </a:solidFill>
                <a:cs typeface="Arial" panose="020B0604020202020204" pitchFamily="34" charset="0"/>
              </a:rPr>
              <a:t>LT = Latest completion time</a:t>
            </a:r>
          </a:p>
          <a:p>
            <a:pPr fontAlgn="base">
              <a:spcBef>
                <a:spcPct val="0"/>
              </a:spcBef>
              <a:spcAft>
                <a:spcPct val="0"/>
              </a:spcAft>
              <a:buNone/>
            </a:pPr>
            <a:r>
              <a:rPr lang="tr-TR" altLang="en-US" sz="1400">
                <a:solidFill>
                  <a:srgbClr val="FF9900"/>
                </a:solidFill>
                <a:cs typeface="Arial" panose="020B0604020202020204" pitchFamily="34" charset="0"/>
              </a:rPr>
              <a:t>               Compute LT of right mosts first.</a:t>
            </a:r>
          </a:p>
          <a:p>
            <a:pPr fontAlgn="base">
              <a:spcBef>
                <a:spcPct val="0"/>
              </a:spcBef>
              <a:spcAft>
                <a:spcPct val="0"/>
              </a:spcAft>
              <a:buNone/>
            </a:pPr>
            <a:r>
              <a:rPr lang="tr-TR" altLang="en-US" sz="1400">
                <a:solidFill>
                  <a:srgbClr val="FF9900"/>
                </a:solidFill>
                <a:cs typeface="Arial" panose="020B0604020202020204" pitchFamily="34" charset="0"/>
              </a:rPr>
              <a:t>               Compute LT of each backward task </a:t>
            </a:r>
          </a:p>
          <a:p>
            <a:pPr fontAlgn="base">
              <a:spcBef>
                <a:spcPct val="0"/>
              </a:spcBef>
              <a:spcAft>
                <a:spcPct val="0"/>
              </a:spcAft>
              <a:buNone/>
            </a:pPr>
            <a:r>
              <a:rPr lang="tr-TR" altLang="en-US" sz="1400">
                <a:solidFill>
                  <a:srgbClr val="FF9900"/>
                </a:solidFill>
                <a:cs typeface="Arial" panose="020B0604020202020204" pitchFamily="34" charset="0"/>
              </a:rPr>
              <a:t>                by subtracting duration for each task from right to left.</a:t>
            </a:r>
          </a:p>
        </p:txBody>
      </p:sp>
    </p:spTree>
    <p:extLst>
      <p:ext uri="{BB962C8B-B14F-4D97-AF65-F5344CB8AC3E}">
        <p14:creationId xmlns:p14="http://schemas.microsoft.com/office/powerpoint/2010/main" val="1801162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Slayt Numarası Yer Tutucusu 3"/>
          <p:cNvSpPr>
            <a:spLocks noGrp="1"/>
          </p:cNvSpPr>
          <p:nvPr>
            <p:ph type="sldNum" sz="quarter" idx="10"/>
          </p:nvPr>
        </p:nvSpPr>
        <p:spPr>
          <a:noFill/>
        </p:spPr>
        <p:txBody>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fld id="{617DFD15-C7E6-419E-8661-A2BF4512EAAD}" type="slidenum">
              <a:rPr lang="tr-TR" altLang="en-US" sz="1400">
                <a:solidFill>
                  <a:srgbClr val="FFFFFF"/>
                </a:solidFill>
                <a:cs typeface="Arial" panose="020B0604020202020204" pitchFamily="34" charset="0"/>
              </a:rPr>
              <a:pPr fontAlgn="base">
                <a:spcBef>
                  <a:spcPct val="0"/>
                </a:spcBef>
                <a:spcAft>
                  <a:spcPct val="0"/>
                </a:spcAft>
                <a:buNone/>
              </a:pPr>
              <a:t>55</a:t>
            </a:fld>
            <a:endParaRPr lang="tr-TR" altLang="en-US" sz="1400">
              <a:solidFill>
                <a:srgbClr val="FFFFFF"/>
              </a:solidFill>
              <a:cs typeface="Arial" panose="020B0604020202020204" pitchFamily="34" charset="0"/>
            </a:endParaRPr>
          </a:p>
        </p:txBody>
      </p:sp>
      <p:sp>
        <p:nvSpPr>
          <p:cNvPr id="78851" name="Rectangle 2"/>
          <p:cNvSpPr>
            <a:spLocks noGrp="1" noChangeArrowheads="1"/>
          </p:cNvSpPr>
          <p:nvPr>
            <p:ph type="title"/>
          </p:nvPr>
        </p:nvSpPr>
        <p:spPr/>
        <p:txBody>
          <a:bodyPr/>
          <a:lstStyle/>
          <a:p>
            <a:pPr eaLnBrk="1" hangingPunct="1"/>
            <a:r>
              <a:rPr lang="tr-TR" altLang="en-US" sz="4000"/>
              <a:t>Network Diagrams </a:t>
            </a:r>
            <a:br>
              <a:rPr lang="tr-TR" altLang="en-US" sz="4000"/>
            </a:br>
            <a:r>
              <a:rPr lang="tr-TR" altLang="en-US" sz="4000"/>
              <a:t>(Sample: </a:t>
            </a:r>
            <a:r>
              <a:rPr lang="tr-TR" altLang="en-US" sz="4000">
                <a:solidFill>
                  <a:srgbClr val="FFFF00"/>
                </a:solidFill>
              </a:rPr>
              <a:t>Network Diagram</a:t>
            </a:r>
            <a:r>
              <a:rPr lang="tr-TR" altLang="en-US" sz="4000"/>
              <a:t>)</a:t>
            </a:r>
          </a:p>
        </p:txBody>
      </p:sp>
      <p:sp>
        <p:nvSpPr>
          <p:cNvPr id="78852" name="Text Box 3"/>
          <p:cNvSpPr txBox="1">
            <a:spLocks noChangeArrowheads="1"/>
          </p:cNvSpPr>
          <p:nvPr/>
        </p:nvSpPr>
        <p:spPr bwMode="auto">
          <a:xfrm>
            <a:off x="2135189"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3</a:t>
            </a:r>
          </a:p>
        </p:txBody>
      </p:sp>
      <p:graphicFrame>
        <p:nvGraphicFramePr>
          <p:cNvPr id="1032196" name="Group 4"/>
          <p:cNvGraphicFramePr>
            <a:graphicFrameLocks noGrp="1"/>
          </p:cNvGraphicFramePr>
          <p:nvPr>
            <p:ph idx="1"/>
          </p:nvPr>
        </p:nvGraphicFramePr>
        <p:xfrm>
          <a:off x="6888163" y="1484313"/>
          <a:ext cx="3529012" cy="2514600"/>
        </p:xfrm>
        <a:graphic>
          <a:graphicData uri="http://schemas.openxmlformats.org/drawingml/2006/table">
            <a:tbl>
              <a:tblPr/>
              <a:tblGrid>
                <a:gridCol w="314325">
                  <a:extLst>
                    <a:ext uri="{9D8B030D-6E8A-4147-A177-3AD203B41FA5}">
                      <a16:colId xmlns:a16="http://schemas.microsoft.com/office/drawing/2014/main" val="2219430996"/>
                    </a:ext>
                  </a:extLst>
                </a:gridCol>
                <a:gridCol w="1655762">
                  <a:extLst>
                    <a:ext uri="{9D8B030D-6E8A-4147-A177-3AD203B41FA5}">
                      <a16:colId xmlns:a16="http://schemas.microsoft.com/office/drawing/2014/main" val="309449860"/>
                    </a:ext>
                  </a:extLst>
                </a:gridCol>
                <a:gridCol w="622300">
                  <a:extLst>
                    <a:ext uri="{9D8B030D-6E8A-4147-A177-3AD203B41FA5}">
                      <a16:colId xmlns:a16="http://schemas.microsoft.com/office/drawing/2014/main" val="185756960"/>
                    </a:ext>
                  </a:extLst>
                </a:gridCol>
                <a:gridCol w="936625">
                  <a:extLst>
                    <a:ext uri="{9D8B030D-6E8A-4147-A177-3AD203B41FA5}">
                      <a16:colId xmlns:a16="http://schemas.microsoft.com/office/drawing/2014/main" val="1572891059"/>
                    </a:ext>
                  </a:extLst>
                </a:gridCol>
              </a:tblGrid>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Task Name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Duration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Predecessors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6910432"/>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Implement visualiser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29322952"/>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Implement database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07266545"/>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Integrate components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3, 4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35125710"/>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Correct bugs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02650709"/>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Prepare test document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49281128"/>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Perform unit tests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72953894"/>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Perform integration tests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45566270"/>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Report test results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8958125"/>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Prepare sample data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19630666"/>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Prepare deliverables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6, 12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9260621"/>
                  </a:ext>
                </a:extLst>
              </a:tr>
            </a:tbl>
          </a:graphicData>
        </a:graphic>
      </p:graphicFrame>
      <p:sp>
        <p:nvSpPr>
          <p:cNvPr id="78915" name="Text Box 66"/>
          <p:cNvSpPr txBox="1">
            <a:spLocks noChangeArrowheads="1"/>
          </p:cNvSpPr>
          <p:nvPr/>
        </p:nvSpPr>
        <p:spPr bwMode="auto">
          <a:xfrm>
            <a:off x="2135189" y="55626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4</a:t>
            </a:r>
          </a:p>
        </p:txBody>
      </p:sp>
      <p:sp>
        <p:nvSpPr>
          <p:cNvPr id="78916" name="Text Box 67"/>
          <p:cNvSpPr txBox="1">
            <a:spLocks noChangeArrowheads="1"/>
          </p:cNvSpPr>
          <p:nvPr/>
        </p:nvSpPr>
        <p:spPr bwMode="auto">
          <a:xfrm>
            <a:off x="3575050" y="4483101"/>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5</a:t>
            </a:r>
          </a:p>
        </p:txBody>
      </p:sp>
      <p:sp>
        <p:nvSpPr>
          <p:cNvPr id="78917" name="Text Box 68"/>
          <p:cNvSpPr txBox="1">
            <a:spLocks noChangeArrowheads="1"/>
          </p:cNvSpPr>
          <p:nvPr/>
        </p:nvSpPr>
        <p:spPr bwMode="auto">
          <a:xfrm>
            <a:off x="5951539"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6</a:t>
            </a:r>
          </a:p>
        </p:txBody>
      </p:sp>
      <p:sp>
        <p:nvSpPr>
          <p:cNvPr id="78918" name="Text Box 69"/>
          <p:cNvSpPr txBox="1">
            <a:spLocks noChangeArrowheads="1"/>
          </p:cNvSpPr>
          <p:nvPr/>
        </p:nvSpPr>
        <p:spPr bwMode="auto">
          <a:xfrm>
            <a:off x="8399464" y="5202239"/>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11</a:t>
            </a:r>
          </a:p>
        </p:txBody>
      </p:sp>
      <p:sp>
        <p:nvSpPr>
          <p:cNvPr id="78919" name="Text Box 70"/>
          <p:cNvSpPr txBox="1">
            <a:spLocks noChangeArrowheads="1"/>
          </p:cNvSpPr>
          <p:nvPr/>
        </p:nvSpPr>
        <p:spPr bwMode="auto">
          <a:xfrm>
            <a:off x="4799014"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8</a:t>
            </a:r>
          </a:p>
        </p:txBody>
      </p:sp>
      <p:sp>
        <p:nvSpPr>
          <p:cNvPr id="78920" name="Text Box 71"/>
          <p:cNvSpPr txBox="1">
            <a:spLocks noChangeArrowheads="1"/>
          </p:cNvSpPr>
          <p:nvPr/>
        </p:nvSpPr>
        <p:spPr bwMode="auto">
          <a:xfrm>
            <a:off x="5951539" y="5202239"/>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9</a:t>
            </a:r>
          </a:p>
        </p:txBody>
      </p:sp>
      <p:sp>
        <p:nvSpPr>
          <p:cNvPr id="78921" name="Text Box 72"/>
          <p:cNvSpPr txBox="1">
            <a:spLocks noChangeArrowheads="1"/>
          </p:cNvSpPr>
          <p:nvPr/>
        </p:nvSpPr>
        <p:spPr bwMode="auto">
          <a:xfrm>
            <a:off x="7175500" y="5202239"/>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10</a:t>
            </a:r>
          </a:p>
        </p:txBody>
      </p:sp>
      <p:sp>
        <p:nvSpPr>
          <p:cNvPr id="78922" name="Text Box 73"/>
          <p:cNvSpPr txBox="1">
            <a:spLocks noChangeArrowheads="1"/>
          </p:cNvSpPr>
          <p:nvPr/>
        </p:nvSpPr>
        <p:spPr bwMode="auto">
          <a:xfrm>
            <a:off x="3575050" y="5922964"/>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12</a:t>
            </a:r>
          </a:p>
        </p:txBody>
      </p:sp>
      <p:sp>
        <p:nvSpPr>
          <p:cNvPr id="78923" name="Text Box 74"/>
          <p:cNvSpPr txBox="1">
            <a:spLocks noChangeArrowheads="1"/>
          </p:cNvSpPr>
          <p:nvPr/>
        </p:nvSpPr>
        <p:spPr bwMode="auto">
          <a:xfrm>
            <a:off x="9839325" y="5202239"/>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13</a:t>
            </a:r>
          </a:p>
        </p:txBody>
      </p:sp>
      <p:sp>
        <p:nvSpPr>
          <p:cNvPr id="78924" name="Line 75"/>
          <p:cNvSpPr>
            <a:spLocks noChangeShapeType="1"/>
          </p:cNvSpPr>
          <p:nvPr/>
        </p:nvSpPr>
        <p:spPr bwMode="auto">
          <a:xfrm>
            <a:off x="2566988" y="4554538"/>
            <a:ext cx="1008062"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8925" name="Line 76"/>
          <p:cNvSpPr>
            <a:spLocks noChangeShapeType="1"/>
          </p:cNvSpPr>
          <p:nvPr/>
        </p:nvSpPr>
        <p:spPr bwMode="auto">
          <a:xfrm flipV="1">
            <a:off x="3359150" y="4699000"/>
            <a:ext cx="2159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8926" name="Line 77"/>
          <p:cNvSpPr>
            <a:spLocks noChangeShapeType="1"/>
          </p:cNvSpPr>
          <p:nvPr/>
        </p:nvSpPr>
        <p:spPr bwMode="auto">
          <a:xfrm>
            <a:off x="5230814" y="4554538"/>
            <a:ext cx="720725"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8927" name="Line 78"/>
          <p:cNvSpPr>
            <a:spLocks noChangeShapeType="1"/>
          </p:cNvSpPr>
          <p:nvPr/>
        </p:nvSpPr>
        <p:spPr bwMode="auto">
          <a:xfrm flipV="1">
            <a:off x="4006850" y="4554538"/>
            <a:ext cx="79375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8928" name="Line 79"/>
          <p:cNvSpPr>
            <a:spLocks noChangeShapeType="1"/>
          </p:cNvSpPr>
          <p:nvPr/>
        </p:nvSpPr>
        <p:spPr bwMode="auto">
          <a:xfrm>
            <a:off x="5448301" y="5346700"/>
            <a:ext cx="506413"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8929" name="Line 80"/>
          <p:cNvSpPr>
            <a:spLocks noChangeShapeType="1"/>
          </p:cNvSpPr>
          <p:nvPr/>
        </p:nvSpPr>
        <p:spPr bwMode="auto">
          <a:xfrm>
            <a:off x="6383338" y="5346700"/>
            <a:ext cx="792162"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8930" name="Line 81"/>
          <p:cNvSpPr>
            <a:spLocks noChangeShapeType="1"/>
          </p:cNvSpPr>
          <p:nvPr/>
        </p:nvSpPr>
        <p:spPr bwMode="auto">
          <a:xfrm>
            <a:off x="7607301" y="5346700"/>
            <a:ext cx="792163"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8931" name="Line 82"/>
          <p:cNvSpPr>
            <a:spLocks noChangeShapeType="1"/>
          </p:cNvSpPr>
          <p:nvPr/>
        </p:nvSpPr>
        <p:spPr bwMode="auto">
          <a:xfrm>
            <a:off x="3359150" y="6067425"/>
            <a:ext cx="2159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8932" name="Line 83"/>
          <p:cNvSpPr>
            <a:spLocks noChangeShapeType="1"/>
          </p:cNvSpPr>
          <p:nvPr/>
        </p:nvSpPr>
        <p:spPr bwMode="auto">
          <a:xfrm flipV="1">
            <a:off x="9336089" y="5418138"/>
            <a:ext cx="503237"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8933" name="Line 84"/>
          <p:cNvSpPr>
            <a:spLocks noChangeShapeType="1"/>
          </p:cNvSpPr>
          <p:nvPr/>
        </p:nvSpPr>
        <p:spPr bwMode="auto">
          <a:xfrm>
            <a:off x="9336089" y="5273675"/>
            <a:ext cx="503237"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8934" name="Line 85"/>
          <p:cNvSpPr>
            <a:spLocks noChangeShapeType="1"/>
          </p:cNvSpPr>
          <p:nvPr/>
        </p:nvSpPr>
        <p:spPr bwMode="auto">
          <a:xfrm>
            <a:off x="3359150" y="4699000"/>
            <a:ext cx="0" cy="93503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8935" name="Line 86"/>
          <p:cNvSpPr>
            <a:spLocks noChangeShapeType="1"/>
          </p:cNvSpPr>
          <p:nvPr/>
        </p:nvSpPr>
        <p:spPr bwMode="auto">
          <a:xfrm flipH="1">
            <a:off x="2566988" y="5634038"/>
            <a:ext cx="792162"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8936" name="Line 87"/>
          <p:cNvSpPr>
            <a:spLocks noChangeShapeType="1"/>
          </p:cNvSpPr>
          <p:nvPr/>
        </p:nvSpPr>
        <p:spPr bwMode="auto">
          <a:xfrm flipV="1">
            <a:off x="5448300" y="4699000"/>
            <a:ext cx="0" cy="6477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8937" name="Line 88"/>
          <p:cNvSpPr>
            <a:spLocks noChangeShapeType="1"/>
          </p:cNvSpPr>
          <p:nvPr/>
        </p:nvSpPr>
        <p:spPr bwMode="auto">
          <a:xfrm flipH="1">
            <a:off x="5232400" y="4699000"/>
            <a:ext cx="2159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8938" name="Line 89"/>
          <p:cNvSpPr>
            <a:spLocks noChangeShapeType="1"/>
          </p:cNvSpPr>
          <p:nvPr/>
        </p:nvSpPr>
        <p:spPr bwMode="auto">
          <a:xfrm flipV="1">
            <a:off x="9336088" y="4554539"/>
            <a:ext cx="0" cy="720725"/>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8939" name="Line 90"/>
          <p:cNvSpPr>
            <a:spLocks noChangeShapeType="1"/>
          </p:cNvSpPr>
          <p:nvPr/>
        </p:nvSpPr>
        <p:spPr bwMode="auto">
          <a:xfrm flipH="1">
            <a:off x="6383339" y="4554538"/>
            <a:ext cx="2954337"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8940" name="Line 91"/>
          <p:cNvSpPr>
            <a:spLocks noChangeShapeType="1"/>
          </p:cNvSpPr>
          <p:nvPr/>
        </p:nvSpPr>
        <p:spPr bwMode="auto">
          <a:xfrm flipV="1">
            <a:off x="9336088" y="5418139"/>
            <a:ext cx="0" cy="720725"/>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8941" name="Line 92"/>
          <p:cNvSpPr>
            <a:spLocks noChangeShapeType="1"/>
          </p:cNvSpPr>
          <p:nvPr/>
        </p:nvSpPr>
        <p:spPr bwMode="auto">
          <a:xfrm flipH="1">
            <a:off x="4008439" y="6138863"/>
            <a:ext cx="5329237"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8942" name="Line 93"/>
          <p:cNvSpPr>
            <a:spLocks noChangeShapeType="1"/>
          </p:cNvSpPr>
          <p:nvPr/>
        </p:nvSpPr>
        <p:spPr bwMode="auto">
          <a:xfrm flipH="1">
            <a:off x="2566988" y="5778500"/>
            <a:ext cx="792162"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8943" name="Line 94"/>
          <p:cNvSpPr>
            <a:spLocks noChangeShapeType="1"/>
          </p:cNvSpPr>
          <p:nvPr/>
        </p:nvSpPr>
        <p:spPr bwMode="auto">
          <a:xfrm>
            <a:off x="3359150" y="5778501"/>
            <a:ext cx="0" cy="288925"/>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8944" name="Text Box 95"/>
          <p:cNvSpPr txBox="1">
            <a:spLocks noChangeArrowheads="1"/>
          </p:cNvSpPr>
          <p:nvPr/>
        </p:nvSpPr>
        <p:spPr bwMode="auto">
          <a:xfrm>
            <a:off x="2063750"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2</a:t>
            </a:r>
          </a:p>
        </p:txBody>
      </p:sp>
      <p:sp>
        <p:nvSpPr>
          <p:cNvPr id="78945" name="Text Box 96"/>
          <p:cNvSpPr txBox="1">
            <a:spLocks noChangeArrowheads="1"/>
          </p:cNvSpPr>
          <p:nvPr/>
        </p:nvSpPr>
        <p:spPr bwMode="auto">
          <a:xfrm>
            <a:off x="3503613"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2</a:t>
            </a:r>
          </a:p>
        </p:txBody>
      </p:sp>
      <p:sp>
        <p:nvSpPr>
          <p:cNvPr id="78946" name="Text Box 97"/>
          <p:cNvSpPr txBox="1">
            <a:spLocks noChangeArrowheads="1"/>
          </p:cNvSpPr>
          <p:nvPr/>
        </p:nvSpPr>
        <p:spPr bwMode="auto">
          <a:xfrm>
            <a:off x="2063750" y="5229225"/>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4</a:t>
            </a:r>
          </a:p>
        </p:txBody>
      </p:sp>
      <p:sp>
        <p:nvSpPr>
          <p:cNvPr id="78947" name="Text Box 98"/>
          <p:cNvSpPr txBox="1">
            <a:spLocks noChangeArrowheads="1"/>
          </p:cNvSpPr>
          <p:nvPr/>
        </p:nvSpPr>
        <p:spPr bwMode="auto">
          <a:xfrm>
            <a:off x="4727575"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78948" name="Text Box 99"/>
          <p:cNvSpPr txBox="1">
            <a:spLocks noChangeArrowheads="1"/>
          </p:cNvSpPr>
          <p:nvPr/>
        </p:nvSpPr>
        <p:spPr bwMode="auto">
          <a:xfrm>
            <a:off x="5880100"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4</a:t>
            </a:r>
          </a:p>
        </p:txBody>
      </p:sp>
      <p:sp>
        <p:nvSpPr>
          <p:cNvPr id="78949" name="Text Box 100"/>
          <p:cNvSpPr txBox="1">
            <a:spLocks noChangeArrowheads="1"/>
          </p:cNvSpPr>
          <p:nvPr/>
        </p:nvSpPr>
        <p:spPr bwMode="auto">
          <a:xfrm>
            <a:off x="5880100"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78950" name="Text Box 101"/>
          <p:cNvSpPr txBox="1">
            <a:spLocks noChangeArrowheads="1"/>
          </p:cNvSpPr>
          <p:nvPr/>
        </p:nvSpPr>
        <p:spPr bwMode="auto">
          <a:xfrm>
            <a:off x="7104063"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78951" name="Text Box 102"/>
          <p:cNvSpPr txBox="1">
            <a:spLocks noChangeArrowheads="1"/>
          </p:cNvSpPr>
          <p:nvPr/>
        </p:nvSpPr>
        <p:spPr bwMode="auto">
          <a:xfrm>
            <a:off x="8328025"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78952" name="Text Box 103"/>
          <p:cNvSpPr txBox="1">
            <a:spLocks noChangeArrowheads="1"/>
          </p:cNvSpPr>
          <p:nvPr/>
        </p:nvSpPr>
        <p:spPr bwMode="auto">
          <a:xfrm>
            <a:off x="9767888" y="4868864"/>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78953" name="Text Box 104"/>
          <p:cNvSpPr txBox="1">
            <a:spLocks noChangeArrowheads="1"/>
          </p:cNvSpPr>
          <p:nvPr/>
        </p:nvSpPr>
        <p:spPr bwMode="auto">
          <a:xfrm>
            <a:off x="3503613"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7</a:t>
            </a:r>
          </a:p>
        </p:txBody>
      </p:sp>
      <p:sp>
        <p:nvSpPr>
          <p:cNvPr id="78954" name="Text Box 107"/>
          <p:cNvSpPr txBox="1">
            <a:spLocks noChangeArrowheads="1"/>
          </p:cNvSpPr>
          <p:nvPr/>
        </p:nvSpPr>
        <p:spPr bwMode="auto">
          <a:xfrm>
            <a:off x="2063751"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2</a:t>
            </a:r>
          </a:p>
        </p:txBody>
      </p:sp>
      <p:sp>
        <p:nvSpPr>
          <p:cNvPr id="78955" name="Text Box 108"/>
          <p:cNvSpPr txBox="1">
            <a:spLocks noChangeArrowheads="1"/>
          </p:cNvSpPr>
          <p:nvPr/>
        </p:nvSpPr>
        <p:spPr bwMode="auto">
          <a:xfrm>
            <a:off x="2063751" y="58769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4</a:t>
            </a:r>
          </a:p>
        </p:txBody>
      </p:sp>
      <p:sp>
        <p:nvSpPr>
          <p:cNvPr id="78956" name="Text Box 109"/>
          <p:cNvSpPr txBox="1">
            <a:spLocks noChangeArrowheads="1"/>
          </p:cNvSpPr>
          <p:nvPr/>
        </p:nvSpPr>
        <p:spPr bwMode="auto">
          <a:xfrm>
            <a:off x="3503614"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6</a:t>
            </a:r>
          </a:p>
        </p:txBody>
      </p:sp>
      <p:sp>
        <p:nvSpPr>
          <p:cNvPr id="78957" name="Text Box 110"/>
          <p:cNvSpPr txBox="1">
            <a:spLocks noChangeArrowheads="1"/>
          </p:cNvSpPr>
          <p:nvPr/>
        </p:nvSpPr>
        <p:spPr bwMode="auto">
          <a:xfrm>
            <a:off x="3503614" y="6237288"/>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11</a:t>
            </a:r>
          </a:p>
        </p:txBody>
      </p:sp>
      <p:sp>
        <p:nvSpPr>
          <p:cNvPr id="78958" name="Text Box 111"/>
          <p:cNvSpPr txBox="1">
            <a:spLocks noChangeArrowheads="1"/>
          </p:cNvSpPr>
          <p:nvPr/>
        </p:nvSpPr>
        <p:spPr bwMode="auto">
          <a:xfrm>
            <a:off x="4727576"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7</a:t>
            </a:r>
          </a:p>
        </p:txBody>
      </p:sp>
      <p:sp>
        <p:nvSpPr>
          <p:cNvPr id="78959" name="Text Box 112"/>
          <p:cNvSpPr txBox="1">
            <a:spLocks noChangeArrowheads="1"/>
          </p:cNvSpPr>
          <p:nvPr/>
        </p:nvSpPr>
        <p:spPr bwMode="auto">
          <a:xfrm>
            <a:off x="5880100" y="4797425"/>
            <a:ext cx="6540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0000"/>
                </a:solidFill>
                <a:cs typeface="Arial" panose="020B0604020202020204" pitchFamily="34" charset="0"/>
              </a:rPr>
              <a:t>ET = 7+4</a:t>
            </a:r>
          </a:p>
        </p:txBody>
      </p:sp>
      <p:sp>
        <p:nvSpPr>
          <p:cNvPr id="78960" name="Text Box 113"/>
          <p:cNvSpPr txBox="1">
            <a:spLocks noChangeArrowheads="1"/>
          </p:cNvSpPr>
          <p:nvPr/>
        </p:nvSpPr>
        <p:spPr bwMode="auto">
          <a:xfrm>
            <a:off x="5880100" y="5805488"/>
            <a:ext cx="6540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0000"/>
                </a:solidFill>
                <a:cs typeface="Arial" panose="020B0604020202020204" pitchFamily="34" charset="0"/>
              </a:rPr>
              <a:t>ET = 7+1</a:t>
            </a:r>
          </a:p>
        </p:txBody>
      </p:sp>
      <p:sp>
        <p:nvSpPr>
          <p:cNvPr id="78961" name="Text Box 114"/>
          <p:cNvSpPr txBox="1">
            <a:spLocks noChangeArrowheads="1"/>
          </p:cNvSpPr>
          <p:nvPr/>
        </p:nvSpPr>
        <p:spPr bwMode="auto">
          <a:xfrm>
            <a:off x="1631951" y="1628775"/>
            <a:ext cx="463614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2400">
                <a:solidFill>
                  <a:srgbClr val="00FFFF"/>
                </a:solidFill>
                <a:cs typeface="Arial" panose="020B0604020202020204" pitchFamily="34" charset="0"/>
              </a:rPr>
              <a:t>ET = Earliest completion time</a:t>
            </a:r>
          </a:p>
          <a:p>
            <a:pPr fontAlgn="base">
              <a:spcBef>
                <a:spcPct val="0"/>
              </a:spcBef>
              <a:spcAft>
                <a:spcPct val="0"/>
              </a:spcAft>
              <a:buNone/>
            </a:pPr>
            <a:r>
              <a:rPr lang="tr-TR" altLang="en-US" sz="1400">
                <a:solidFill>
                  <a:srgbClr val="00FFFF"/>
                </a:solidFill>
                <a:cs typeface="Arial" panose="020B0604020202020204" pitchFamily="34" charset="0"/>
              </a:rPr>
              <a:t>               Compute ET of left mosts first.</a:t>
            </a:r>
          </a:p>
          <a:p>
            <a:pPr fontAlgn="base">
              <a:spcBef>
                <a:spcPct val="0"/>
              </a:spcBef>
              <a:spcAft>
                <a:spcPct val="0"/>
              </a:spcAft>
              <a:buNone/>
            </a:pPr>
            <a:r>
              <a:rPr lang="tr-TR" altLang="en-US" sz="1400">
                <a:solidFill>
                  <a:srgbClr val="00FFFF"/>
                </a:solidFill>
                <a:cs typeface="Arial" panose="020B0604020202020204" pitchFamily="34" charset="0"/>
              </a:rPr>
              <a:t>               Compute ET of each forward task </a:t>
            </a:r>
          </a:p>
          <a:p>
            <a:pPr fontAlgn="base">
              <a:spcBef>
                <a:spcPct val="0"/>
              </a:spcBef>
              <a:spcAft>
                <a:spcPct val="0"/>
              </a:spcAft>
              <a:buNone/>
            </a:pPr>
            <a:r>
              <a:rPr lang="tr-TR" altLang="en-US" sz="1400">
                <a:solidFill>
                  <a:srgbClr val="00FFFF"/>
                </a:solidFill>
                <a:cs typeface="Arial" panose="020B0604020202020204" pitchFamily="34" charset="0"/>
              </a:rPr>
              <a:t>                by summing ET for each task from left to right.</a:t>
            </a:r>
          </a:p>
        </p:txBody>
      </p:sp>
      <p:sp>
        <p:nvSpPr>
          <p:cNvPr id="78962" name="Text Box 115"/>
          <p:cNvSpPr txBox="1">
            <a:spLocks noChangeArrowheads="1"/>
          </p:cNvSpPr>
          <p:nvPr/>
        </p:nvSpPr>
        <p:spPr bwMode="auto">
          <a:xfrm>
            <a:off x="1643064" y="2852738"/>
            <a:ext cx="520527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2400">
                <a:solidFill>
                  <a:srgbClr val="FF9900"/>
                </a:solidFill>
                <a:cs typeface="Arial" panose="020B0604020202020204" pitchFamily="34" charset="0"/>
              </a:rPr>
              <a:t>LT = Latest completion time</a:t>
            </a:r>
          </a:p>
          <a:p>
            <a:pPr fontAlgn="base">
              <a:spcBef>
                <a:spcPct val="0"/>
              </a:spcBef>
              <a:spcAft>
                <a:spcPct val="0"/>
              </a:spcAft>
              <a:buNone/>
            </a:pPr>
            <a:r>
              <a:rPr lang="tr-TR" altLang="en-US" sz="1400">
                <a:solidFill>
                  <a:srgbClr val="FF9900"/>
                </a:solidFill>
                <a:cs typeface="Arial" panose="020B0604020202020204" pitchFamily="34" charset="0"/>
              </a:rPr>
              <a:t>               Compute LT of right mosts first.</a:t>
            </a:r>
          </a:p>
          <a:p>
            <a:pPr fontAlgn="base">
              <a:spcBef>
                <a:spcPct val="0"/>
              </a:spcBef>
              <a:spcAft>
                <a:spcPct val="0"/>
              </a:spcAft>
              <a:buNone/>
            </a:pPr>
            <a:r>
              <a:rPr lang="tr-TR" altLang="en-US" sz="1400">
                <a:solidFill>
                  <a:srgbClr val="FF9900"/>
                </a:solidFill>
                <a:cs typeface="Arial" panose="020B0604020202020204" pitchFamily="34" charset="0"/>
              </a:rPr>
              <a:t>               Compute LT of each backward task </a:t>
            </a:r>
          </a:p>
          <a:p>
            <a:pPr fontAlgn="base">
              <a:spcBef>
                <a:spcPct val="0"/>
              </a:spcBef>
              <a:spcAft>
                <a:spcPct val="0"/>
              </a:spcAft>
              <a:buNone/>
            </a:pPr>
            <a:r>
              <a:rPr lang="tr-TR" altLang="en-US" sz="1400">
                <a:solidFill>
                  <a:srgbClr val="FF9900"/>
                </a:solidFill>
                <a:cs typeface="Arial" panose="020B0604020202020204" pitchFamily="34" charset="0"/>
              </a:rPr>
              <a:t>                by subtracting duration for each task from right to left.</a:t>
            </a:r>
          </a:p>
        </p:txBody>
      </p:sp>
    </p:spTree>
    <p:extLst>
      <p:ext uri="{BB962C8B-B14F-4D97-AF65-F5344CB8AC3E}">
        <p14:creationId xmlns:p14="http://schemas.microsoft.com/office/powerpoint/2010/main" val="15692184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Slayt Numarası Yer Tutucusu 3"/>
          <p:cNvSpPr>
            <a:spLocks noGrp="1"/>
          </p:cNvSpPr>
          <p:nvPr>
            <p:ph type="sldNum" sz="quarter" idx="10"/>
          </p:nvPr>
        </p:nvSpPr>
        <p:spPr>
          <a:noFill/>
        </p:spPr>
        <p:txBody>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fld id="{F6736204-255B-478B-BE56-6303FF9A6CD6}" type="slidenum">
              <a:rPr lang="tr-TR" altLang="en-US" sz="1400">
                <a:solidFill>
                  <a:srgbClr val="FFFFFF"/>
                </a:solidFill>
                <a:cs typeface="Arial" panose="020B0604020202020204" pitchFamily="34" charset="0"/>
              </a:rPr>
              <a:pPr fontAlgn="base">
                <a:spcBef>
                  <a:spcPct val="0"/>
                </a:spcBef>
                <a:spcAft>
                  <a:spcPct val="0"/>
                </a:spcAft>
                <a:buNone/>
              </a:pPr>
              <a:t>56</a:t>
            </a:fld>
            <a:endParaRPr lang="tr-TR" altLang="en-US" sz="1400">
              <a:solidFill>
                <a:srgbClr val="FFFFFF"/>
              </a:solidFill>
              <a:cs typeface="Arial" panose="020B0604020202020204" pitchFamily="34" charset="0"/>
            </a:endParaRPr>
          </a:p>
        </p:txBody>
      </p:sp>
      <p:sp>
        <p:nvSpPr>
          <p:cNvPr id="79875" name="Rectangle 2"/>
          <p:cNvSpPr>
            <a:spLocks noGrp="1" noChangeArrowheads="1"/>
          </p:cNvSpPr>
          <p:nvPr>
            <p:ph type="title"/>
          </p:nvPr>
        </p:nvSpPr>
        <p:spPr/>
        <p:txBody>
          <a:bodyPr/>
          <a:lstStyle/>
          <a:p>
            <a:pPr eaLnBrk="1" hangingPunct="1"/>
            <a:r>
              <a:rPr lang="tr-TR" altLang="en-US" sz="4000"/>
              <a:t>Network Diagrams </a:t>
            </a:r>
            <a:br>
              <a:rPr lang="tr-TR" altLang="en-US" sz="4000"/>
            </a:br>
            <a:r>
              <a:rPr lang="tr-TR" altLang="en-US" sz="4000"/>
              <a:t>(Sample: </a:t>
            </a:r>
            <a:r>
              <a:rPr lang="tr-TR" altLang="en-US" sz="4000">
                <a:solidFill>
                  <a:srgbClr val="FFFF00"/>
                </a:solidFill>
              </a:rPr>
              <a:t>Network Diagram</a:t>
            </a:r>
            <a:r>
              <a:rPr lang="tr-TR" altLang="en-US" sz="4000"/>
              <a:t>)</a:t>
            </a:r>
          </a:p>
        </p:txBody>
      </p:sp>
      <p:sp>
        <p:nvSpPr>
          <p:cNvPr id="79876" name="Text Box 3"/>
          <p:cNvSpPr txBox="1">
            <a:spLocks noChangeArrowheads="1"/>
          </p:cNvSpPr>
          <p:nvPr/>
        </p:nvSpPr>
        <p:spPr bwMode="auto">
          <a:xfrm>
            <a:off x="2135189"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3</a:t>
            </a:r>
          </a:p>
        </p:txBody>
      </p:sp>
      <p:graphicFrame>
        <p:nvGraphicFramePr>
          <p:cNvPr id="1033220" name="Group 4"/>
          <p:cNvGraphicFramePr>
            <a:graphicFrameLocks noGrp="1"/>
          </p:cNvGraphicFramePr>
          <p:nvPr>
            <p:ph idx="1"/>
          </p:nvPr>
        </p:nvGraphicFramePr>
        <p:xfrm>
          <a:off x="6888163" y="1484313"/>
          <a:ext cx="3529012" cy="2514600"/>
        </p:xfrm>
        <a:graphic>
          <a:graphicData uri="http://schemas.openxmlformats.org/drawingml/2006/table">
            <a:tbl>
              <a:tblPr/>
              <a:tblGrid>
                <a:gridCol w="314325">
                  <a:extLst>
                    <a:ext uri="{9D8B030D-6E8A-4147-A177-3AD203B41FA5}">
                      <a16:colId xmlns:a16="http://schemas.microsoft.com/office/drawing/2014/main" val="2200144121"/>
                    </a:ext>
                  </a:extLst>
                </a:gridCol>
                <a:gridCol w="1655762">
                  <a:extLst>
                    <a:ext uri="{9D8B030D-6E8A-4147-A177-3AD203B41FA5}">
                      <a16:colId xmlns:a16="http://schemas.microsoft.com/office/drawing/2014/main" val="4183336933"/>
                    </a:ext>
                  </a:extLst>
                </a:gridCol>
                <a:gridCol w="622300">
                  <a:extLst>
                    <a:ext uri="{9D8B030D-6E8A-4147-A177-3AD203B41FA5}">
                      <a16:colId xmlns:a16="http://schemas.microsoft.com/office/drawing/2014/main" val="565796795"/>
                    </a:ext>
                  </a:extLst>
                </a:gridCol>
                <a:gridCol w="936625">
                  <a:extLst>
                    <a:ext uri="{9D8B030D-6E8A-4147-A177-3AD203B41FA5}">
                      <a16:colId xmlns:a16="http://schemas.microsoft.com/office/drawing/2014/main" val="3883490014"/>
                    </a:ext>
                  </a:extLst>
                </a:gridCol>
              </a:tblGrid>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Task Name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Duration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Predecessors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78224770"/>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Implement visualiser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98089797"/>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Implement database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62083389"/>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Integrate components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3, 4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636317"/>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Correct bugs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8752881"/>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Prepare test document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47291934"/>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Perform unit tests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88576023"/>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Perform integration tests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006823"/>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Report test results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57764908"/>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Prepare sample data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34005319"/>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Prepare deliverables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6, 12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49821517"/>
                  </a:ext>
                </a:extLst>
              </a:tr>
            </a:tbl>
          </a:graphicData>
        </a:graphic>
      </p:graphicFrame>
      <p:sp>
        <p:nvSpPr>
          <p:cNvPr id="79939" name="Text Box 66"/>
          <p:cNvSpPr txBox="1">
            <a:spLocks noChangeArrowheads="1"/>
          </p:cNvSpPr>
          <p:nvPr/>
        </p:nvSpPr>
        <p:spPr bwMode="auto">
          <a:xfrm>
            <a:off x="2135189" y="55626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4</a:t>
            </a:r>
          </a:p>
        </p:txBody>
      </p:sp>
      <p:sp>
        <p:nvSpPr>
          <p:cNvPr id="79940" name="Text Box 67"/>
          <p:cNvSpPr txBox="1">
            <a:spLocks noChangeArrowheads="1"/>
          </p:cNvSpPr>
          <p:nvPr/>
        </p:nvSpPr>
        <p:spPr bwMode="auto">
          <a:xfrm>
            <a:off x="3575050" y="4483101"/>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5</a:t>
            </a:r>
          </a:p>
        </p:txBody>
      </p:sp>
      <p:sp>
        <p:nvSpPr>
          <p:cNvPr id="79941" name="Text Box 68"/>
          <p:cNvSpPr txBox="1">
            <a:spLocks noChangeArrowheads="1"/>
          </p:cNvSpPr>
          <p:nvPr/>
        </p:nvSpPr>
        <p:spPr bwMode="auto">
          <a:xfrm>
            <a:off x="5951539"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6</a:t>
            </a:r>
          </a:p>
        </p:txBody>
      </p:sp>
      <p:sp>
        <p:nvSpPr>
          <p:cNvPr id="79942" name="Text Box 69"/>
          <p:cNvSpPr txBox="1">
            <a:spLocks noChangeArrowheads="1"/>
          </p:cNvSpPr>
          <p:nvPr/>
        </p:nvSpPr>
        <p:spPr bwMode="auto">
          <a:xfrm>
            <a:off x="8399464" y="5202239"/>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11</a:t>
            </a:r>
          </a:p>
        </p:txBody>
      </p:sp>
      <p:sp>
        <p:nvSpPr>
          <p:cNvPr id="79943" name="Text Box 70"/>
          <p:cNvSpPr txBox="1">
            <a:spLocks noChangeArrowheads="1"/>
          </p:cNvSpPr>
          <p:nvPr/>
        </p:nvSpPr>
        <p:spPr bwMode="auto">
          <a:xfrm>
            <a:off x="4799014"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8</a:t>
            </a:r>
          </a:p>
        </p:txBody>
      </p:sp>
      <p:sp>
        <p:nvSpPr>
          <p:cNvPr id="79944" name="Text Box 71"/>
          <p:cNvSpPr txBox="1">
            <a:spLocks noChangeArrowheads="1"/>
          </p:cNvSpPr>
          <p:nvPr/>
        </p:nvSpPr>
        <p:spPr bwMode="auto">
          <a:xfrm>
            <a:off x="5951539" y="5202239"/>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9</a:t>
            </a:r>
          </a:p>
        </p:txBody>
      </p:sp>
      <p:sp>
        <p:nvSpPr>
          <p:cNvPr id="79945" name="Text Box 72"/>
          <p:cNvSpPr txBox="1">
            <a:spLocks noChangeArrowheads="1"/>
          </p:cNvSpPr>
          <p:nvPr/>
        </p:nvSpPr>
        <p:spPr bwMode="auto">
          <a:xfrm>
            <a:off x="7175500" y="5202239"/>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10</a:t>
            </a:r>
          </a:p>
        </p:txBody>
      </p:sp>
      <p:sp>
        <p:nvSpPr>
          <p:cNvPr id="79946" name="Text Box 73"/>
          <p:cNvSpPr txBox="1">
            <a:spLocks noChangeArrowheads="1"/>
          </p:cNvSpPr>
          <p:nvPr/>
        </p:nvSpPr>
        <p:spPr bwMode="auto">
          <a:xfrm>
            <a:off x="3575050" y="5922964"/>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12</a:t>
            </a:r>
          </a:p>
        </p:txBody>
      </p:sp>
      <p:sp>
        <p:nvSpPr>
          <p:cNvPr id="79947" name="Text Box 74"/>
          <p:cNvSpPr txBox="1">
            <a:spLocks noChangeArrowheads="1"/>
          </p:cNvSpPr>
          <p:nvPr/>
        </p:nvSpPr>
        <p:spPr bwMode="auto">
          <a:xfrm>
            <a:off x="9839325" y="5202239"/>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13</a:t>
            </a:r>
          </a:p>
        </p:txBody>
      </p:sp>
      <p:sp>
        <p:nvSpPr>
          <p:cNvPr id="79948" name="Line 75"/>
          <p:cNvSpPr>
            <a:spLocks noChangeShapeType="1"/>
          </p:cNvSpPr>
          <p:nvPr/>
        </p:nvSpPr>
        <p:spPr bwMode="auto">
          <a:xfrm>
            <a:off x="2566988" y="4554538"/>
            <a:ext cx="1008062"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9949" name="Line 76"/>
          <p:cNvSpPr>
            <a:spLocks noChangeShapeType="1"/>
          </p:cNvSpPr>
          <p:nvPr/>
        </p:nvSpPr>
        <p:spPr bwMode="auto">
          <a:xfrm flipV="1">
            <a:off x="3359150" y="4699000"/>
            <a:ext cx="2159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9950" name="Line 77"/>
          <p:cNvSpPr>
            <a:spLocks noChangeShapeType="1"/>
          </p:cNvSpPr>
          <p:nvPr/>
        </p:nvSpPr>
        <p:spPr bwMode="auto">
          <a:xfrm>
            <a:off x="5230814" y="4554538"/>
            <a:ext cx="720725"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9951" name="Line 78"/>
          <p:cNvSpPr>
            <a:spLocks noChangeShapeType="1"/>
          </p:cNvSpPr>
          <p:nvPr/>
        </p:nvSpPr>
        <p:spPr bwMode="auto">
          <a:xfrm flipV="1">
            <a:off x="4006850" y="4554538"/>
            <a:ext cx="79375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9952" name="Line 79"/>
          <p:cNvSpPr>
            <a:spLocks noChangeShapeType="1"/>
          </p:cNvSpPr>
          <p:nvPr/>
        </p:nvSpPr>
        <p:spPr bwMode="auto">
          <a:xfrm>
            <a:off x="5448301" y="5346700"/>
            <a:ext cx="506413"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9953" name="Line 80"/>
          <p:cNvSpPr>
            <a:spLocks noChangeShapeType="1"/>
          </p:cNvSpPr>
          <p:nvPr/>
        </p:nvSpPr>
        <p:spPr bwMode="auto">
          <a:xfrm>
            <a:off x="6383338" y="5346700"/>
            <a:ext cx="792162"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9954" name="Line 81"/>
          <p:cNvSpPr>
            <a:spLocks noChangeShapeType="1"/>
          </p:cNvSpPr>
          <p:nvPr/>
        </p:nvSpPr>
        <p:spPr bwMode="auto">
          <a:xfrm>
            <a:off x="7607301" y="5346700"/>
            <a:ext cx="792163"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9955" name="Line 82"/>
          <p:cNvSpPr>
            <a:spLocks noChangeShapeType="1"/>
          </p:cNvSpPr>
          <p:nvPr/>
        </p:nvSpPr>
        <p:spPr bwMode="auto">
          <a:xfrm>
            <a:off x="3359150" y="6067425"/>
            <a:ext cx="2159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9956" name="Line 83"/>
          <p:cNvSpPr>
            <a:spLocks noChangeShapeType="1"/>
          </p:cNvSpPr>
          <p:nvPr/>
        </p:nvSpPr>
        <p:spPr bwMode="auto">
          <a:xfrm flipV="1">
            <a:off x="9336089" y="5418138"/>
            <a:ext cx="503237"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9957" name="Line 84"/>
          <p:cNvSpPr>
            <a:spLocks noChangeShapeType="1"/>
          </p:cNvSpPr>
          <p:nvPr/>
        </p:nvSpPr>
        <p:spPr bwMode="auto">
          <a:xfrm>
            <a:off x="9336089" y="5273675"/>
            <a:ext cx="503237"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9958" name="Line 85"/>
          <p:cNvSpPr>
            <a:spLocks noChangeShapeType="1"/>
          </p:cNvSpPr>
          <p:nvPr/>
        </p:nvSpPr>
        <p:spPr bwMode="auto">
          <a:xfrm>
            <a:off x="3359150" y="4699000"/>
            <a:ext cx="0" cy="93503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9959" name="Line 86"/>
          <p:cNvSpPr>
            <a:spLocks noChangeShapeType="1"/>
          </p:cNvSpPr>
          <p:nvPr/>
        </p:nvSpPr>
        <p:spPr bwMode="auto">
          <a:xfrm flipH="1">
            <a:off x="2566988" y="5634038"/>
            <a:ext cx="792162"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9960" name="Line 87"/>
          <p:cNvSpPr>
            <a:spLocks noChangeShapeType="1"/>
          </p:cNvSpPr>
          <p:nvPr/>
        </p:nvSpPr>
        <p:spPr bwMode="auto">
          <a:xfrm flipV="1">
            <a:off x="5448300" y="4699000"/>
            <a:ext cx="0" cy="6477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9961" name="Line 88"/>
          <p:cNvSpPr>
            <a:spLocks noChangeShapeType="1"/>
          </p:cNvSpPr>
          <p:nvPr/>
        </p:nvSpPr>
        <p:spPr bwMode="auto">
          <a:xfrm flipH="1">
            <a:off x="5232400" y="4699000"/>
            <a:ext cx="2159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9962" name="Line 89"/>
          <p:cNvSpPr>
            <a:spLocks noChangeShapeType="1"/>
          </p:cNvSpPr>
          <p:nvPr/>
        </p:nvSpPr>
        <p:spPr bwMode="auto">
          <a:xfrm flipV="1">
            <a:off x="9336088" y="4554539"/>
            <a:ext cx="0" cy="720725"/>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9963" name="Line 90"/>
          <p:cNvSpPr>
            <a:spLocks noChangeShapeType="1"/>
          </p:cNvSpPr>
          <p:nvPr/>
        </p:nvSpPr>
        <p:spPr bwMode="auto">
          <a:xfrm flipH="1">
            <a:off x="6383339" y="4554538"/>
            <a:ext cx="2954337"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9964" name="Line 91"/>
          <p:cNvSpPr>
            <a:spLocks noChangeShapeType="1"/>
          </p:cNvSpPr>
          <p:nvPr/>
        </p:nvSpPr>
        <p:spPr bwMode="auto">
          <a:xfrm flipV="1">
            <a:off x="9336088" y="5418139"/>
            <a:ext cx="0" cy="720725"/>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9965" name="Line 92"/>
          <p:cNvSpPr>
            <a:spLocks noChangeShapeType="1"/>
          </p:cNvSpPr>
          <p:nvPr/>
        </p:nvSpPr>
        <p:spPr bwMode="auto">
          <a:xfrm flipH="1">
            <a:off x="4008439" y="6138863"/>
            <a:ext cx="5329237"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9966" name="Line 93"/>
          <p:cNvSpPr>
            <a:spLocks noChangeShapeType="1"/>
          </p:cNvSpPr>
          <p:nvPr/>
        </p:nvSpPr>
        <p:spPr bwMode="auto">
          <a:xfrm flipH="1">
            <a:off x="2566988" y="5778500"/>
            <a:ext cx="792162"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9967" name="Line 94"/>
          <p:cNvSpPr>
            <a:spLocks noChangeShapeType="1"/>
          </p:cNvSpPr>
          <p:nvPr/>
        </p:nvSpPr>
        <p:spPr bwMode="auto">
          <a:xfrm>
            <a:off x="3359150" y="5778501"/>
            <a:ext cx="0" cy="288925"/>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79968" name="Text Box 95"/>
          <p:cNvSpPr txBox="1">
            <a:spLocks noChangeArrowheads="1"/>
          </p:cNvSpPr>
          <p:nvPr/>
        </p:nvSpPr>
        <p:spPr bwMode="auto">
          <a:xfrm>
            <a:off x="2063750"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2</a:t>
            </a:r>
          </a:p>
        </p:txBody>
      </p:sp>
      <p:sp>
        <p:nvSpPr>
          <p:cNvPr id="79969" name="Text Box 96"/>
          <p:cNvSpPr txBox="1">
            <a:spLocks noChangeArrowheads="1"/>
          </p:cNvSpPr>
          <p:nvPr/>
        </p:nvSpPr>
        <p:spPr bwMode="auto">
          <a:xfrm>
            <a:off x="3503613"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2</a:t>
            </a:r>
          </a:p>
        </p:txBody>
      </p:sp>
      <p:sp>
        <p:nvSpPr>
          <p:cNvPr id="79970" name="Text Box 97"/>
          <p:cNvSpPr txBox="1">
            <a:spLocks noChangeArrowheads="1"/>
          </p:cNvSpPr>
          <p:nvPr/>
        </p:nvSpPr>
        <p:spPr bwMode="auto">
          <a:xfrm>
            <a:off x="2063750" y="5229225"/>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4</a:t>
            </a:r>
          </a:p>
        </p:txBody>
      </p:sp>
      <p:sp>
        <p:nvSpPr>
          <p:cNvPr id="79971" name="Text Box 98"/>
          <p:cNvSpPr txBox="1">
            <a:spLocks noChangeArrowheads="1"/>
          </p:cNvSpPr>
          <p:nvPr/>
        </p:nvSpPr>
        <p:spPr bwMode="auto">
          <a:xfrm>
            <a:off x="4727575"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79972" name="Text Box 99"/>
          <p:cNvSpPr txBox="1">
            <a:spLocks noChangeArrowheads="1"/>
          </p:cNvSpPr>
          <p:nvPr/>
        </p:nvSpPr>
        <p:spPr bwMode="auto">
          <a:xfrm>
            <a:off x="5880100"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4</a:t>
            </a:r>
          </a:p>
        </p:txBody>
      </p:sp>
      <p:sp>
        <p:nvSpPr>
          <p:cNvPr id="79973" name="Text Box 100"/>
          <p:cNvSpPr txBox="1">
            <a:spLocks noChangeArrowheads="1"/>
          </p:cNvSpPr>
          <p:nvPr/>
        </p:nvSpPr>
        <p:spPr bwMode="auto">
          <a:xfrm>
            <a:off x="5880100"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79974" name="Text Box 101"/>
          <p:cNvSpPr txBox="1">
            <a:spLocks noChangeArrowheads="1"/>
          </p:cNvSpPr>
          <p:nvPr/>
        </p:nvSpPr>
        <p:spPr bwMode="auto">
          <a:xfrm>
            <a:off x="7104063"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79975" name="Text Box 102"/>
          <p:cNvSpPr txBox="1">
            <a:spLocks noChangeArrowheads="1"/>
          </p:cNvSpPr>
          <p:nvPr/>
        </p:nvSpPr>
        <p:spPr bwMode="auto">
          <a:xfrm>
            <a:off x="8328025"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79976" name="Text Box 103"/>
          <p:cNvSpPr txBox="1">
            <a:spLocks noChangeArrowheads="1"/>
          </p:cNvSpPr>
          <p:nvPr/>
        </p:nvSpPr>
        <p:spPr bwMode="auto">
          <a:xfrm>
            <a:off x="9767888" y="4868864"/>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79977" name="Text Box 104"/>
          <p:cNvSpPr txBox="1">
            <a:spLocks noChangeArrowheads="1"/>
          </p:cNvSpPr>
          <p:nvPr/>
        </p:nvSpPr>
        <p:spPr bwMode="auto">
          <a:xfrm>
            <a:off x="3503613"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7</a:t>
            </a:r>
          </a:p>
        </p:txBody>
      </p:sp>
      <p:sp>
        <p:nvSpPr>
          <p:cNvPr id="79978" name="Text Box 107"/>
          <p:cNvSpPr txBox="1">
            <a:spLocks noChangeArrowheads="1"/>
          </p:cNvSpPr>
          <p:nvPr/>
        </p:nvSpPr>
        <p:spPr bwMode="auto">
          <a:xfrm>
            <a:off x="2063751"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2</a:t>
            </a:r>
          </a:p>
        </p:txBody>
      </p:sp>
      <p:sp>
        <p:nvSpPr>
          <p:cNvPr id="79979" name="Text Box 108"/>
          <p:cNvSpPr txBox="1">
            <a:spLocks noChangeArrowheads="1"/>
          </p:cNvSpPr>
          <p:nvPr/>
        </p:nvSpPr>
        <p:spPr bwMode="auto">
          <a:xfrm>
            <a:off x="2063751" y="58769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4</a:t>
            </a:r>
          </a:p>
        </p:txBody>
      </p:sp>
      <p:sp>
        <p:nvSpPr>
          <p:cNvPr id="79980" name="Text Box 109"/>
          <p:cNvSpPr txBox="1">
            <a:spLocks noChangeArrowheads="1"/>
          </p:cNvSpPr>
          <p:nvPr/>
        </p:nvSpPr>
        <p:spPr bwMode="auto">
          <a:xfrm>
            <a:off x="3503614"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6</a:t>
            </a:r>
          </a:p>
        </p:txBody>
      </p:sp>
      <p:sp>
        <p:nvSpPr>
          <p:cNvPr id="79981" name="Text Box 110"/>
          <p:cNvSpPr txBox="1">
            <a:spLocks noChangeArrowheads="1"/>
          </p:cNvSpPr>
          <p:nvPr/>
        </p:nvSpPr>
        <p:spPr bwMode="auto">
          <a:xfrm>
            <a:off x="3503614" y="6237288"/>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11</a:t>
            </a:r>
          </a:p>
        </p:txBody>
      </p:sp>
      <p:sp>
        <p:nvSpPr>
          <p:cNvPr id="79982" name="Text Box 111"/>
          <p:cNvSpPr txBox="1">
            <a:spLocks noChangeArrowheads="1"/>
          </p:cNvSpPr>
          <p:nvPr/>
        </p:nvSpPr>
        <p:spPr bwMode="auto">
          <a:xfrm>
            <a:off x="4727576"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7</a:t>
            </a:r>
          </a:p>
        </p:txBody>
      </p:sp>
      <p:sp>
        <p:nvSpPr>
          <p:cNvPr id="79983" name="Text Box 112"/>
          <p:cNvSpPr txBox="1">
            <a:spLocks noChangeArrowheads="1"/>
          </p:cNvSpPr>
          <p:nvPr/>
        </p:nvSpPr>
        <p:spPr bwMode="auto">
          <a:xfrm>
            <a:off x="5880101" y="4797425"/>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11</a:t>
            </a:r>
          </a:p>
        </p:txBody>
      </p:sp>
      <p:sp>
        <p:nvSpPr>
          <p:cNvPr id="79984" name="Text Box 113"/>
          <p:cNvSpPr txBox="1">
            <a:spLocks noChangeArrowheads="1"/>
          </p:cNvSpPr>
          <p:nvPr/>
        </p:nvSpPr>
        <p:spPr bwMode="auto">
          <a:xfrm>
            <a:off x="5880101" y="5805488"/>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8</a:t>
            </a:r>
          </a:p>
        </p:txBody>
      </p:sp>
      <p:sp>
        <p:nvSpPr>
          <p:cNvPr id="79985" name="Text Box 114"/>
          <p:cNvSpPr txBox="1">
            <a:spLocks noChangeArrowheads="1"/>
          </p:cNvSpPr>
          <p:nvPr/>
        </p:nvSpPr>
        <p:spPr bwMode="auto">
          <a:xfrm>
            <a:off x="7097713" y="5805488"/>
            <a:ext cx="6540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0000"/>
                </a:solidFill>
                <a:cs typeface="Arial" panose="020B0604020202020204" pitchFamily="34" charset="0"/>
              </a:rPr>
              <a:t>ET = 8+1</a:t>
            </a:r>
          </a:p>
        </p:txBody>
      </p:sp>
      <p:sp>
        <p:nvSpPr>
          <p:cNvPr id="79986" name="Text Box 115"/>
          <p:cNvSpPr txBox="1">
            <a:spLocks noChangeArrowheads="1"/>
          </p:cNvSpPr>
          <p:nvPr/>
        </p:nvSpPr>
        <p:spPr bwMode="auto">
          <a:xfrm>
            <a:off x="9499600" y="5589588"/>
            <a:ext cx="116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0000"/>
                </a:solidFill>
                <a:cs typeface="Arial" panose="020B0604020202020204" pitchFamily="34" charset="0"/>
              </a:rPr>
              <a:t>ET = max(11,11)+1</a:t>
            </a:r>
          </a:p>
        </p:txBody>
      </p:sp>
      <p:sp>
        <p:nvSpPr>
          <p:cNvPr id="79987" name="Text Box 117"/>
          <p:cNvSpPr txBox="1">
            <a:spLocks noChangeArrowheads="1"/>
          </p:cNvSpPr>
          <p:nvPr/>
        </p:nvSpPr>
        <p:spPr bwMode="auto">
          <a:xfrm>
            <a:off x="1631951" y="1628775"/>
            <a:ext cx="463614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2400">
                <a:solidFill>
                  <a:srgbClr val="00FFFF"/>
                </a:solidFill>
                <a:cs typeface="Arial" panose="020B0604020202020204" pitchFamily="34" charset="0"/>
              </a:rPr>
              <a:t>ET = Earliest completion time</a:t>
            </a:r>
          </a:p>
          <a:p>
            <a:pPr fontAlgn="base">
              <a:spcBef>
                <a:spcPct val="0"/>
              </a:spcBef>
              <a:spcAft>
                <a:spcPct val="0"/>
              </a:spcAft>
              <a:buNone/>
            </a:pPr>
            <a:r>
              <a:rPr lang="tr-TR" altLang="en-US" sz="1400">
                <a:solidFill>
                  <a:srgbClr val="00FFFF"/>
                </a:solidFill>
                <a:cs typeface="Arial" panose="020B0604020202020204" pitchFamily="34" charset="0"/>
              </a:rPr>
              <a:t>               Compute ET of left mosts first.</a:t>
            </a:r>
          </a:p>
          <a:p>
            <a:pPr fontAlgn="base">
              <a:spcBef>
                <a:spcPct val="0"/>
              </a:spcBef>
              <a:spcAft>
                <a:spcPct val="0"/>
              </a:spcAft>
              <a:buNone/>
            </a:pPr>
            <a:r>
              <a:rPr lang="tr-TR" altLang="en-US" sz="1400">
                <a:solidFill>
                  <a:srgbClr val="00FFFF"/>
                </a:solidFill>
                <a:cs typeface="Arial" panose="020B0604020202020204" pitchFamily="34" charset="0"/>
              </a:rPr>
              <a:t>               Compute ET of each forward task </a:t>
            </a:r>
          </a:p>
          <a:p>
            <a:pPr fontAlgn="base">
              <a:spcBef>
                <a:spcPct val="0"/>
              </a:spcBef>
              <a:spcAft>
                <a:spcPct val="0"/>
              </a:spcAft>
              <a:buNone/>
            </a:pPr>
            <a:r>
              <a:rPr lang="tr-TR" altLang="en-US" sz="1400">
                <a:solidFill>
                  <a:srgbClr val="00FFFF"/>
                </a:solidFill>
                <a:cs typeface="Arial" panose="020B0604020202020204" pitchFamily="34" charset="0"/>
              </a:rPr>
              <a:t>                by summing ET for each task from left to right.</a:t>
            </a:r>
          </a:p>
        </p:txBody>
      </p:sp>
      <p:sp>
        <p:nvSpPr>
          <p:cNvPr id="79988" name="Text Box 118"/>
          <p:cNvSpPr txBox="1">
            <a:spLocks noChangeArrowheads="1"/>
          </p:cNvSpPr>
          <p:nvPr/>
        </p:nvSpPr>
        <p:spPr bwMode="auto">
          <a:xfrm>
            <a:off x="1643064" y="2852738"/>
            <a:ext cx="520527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2400">
                <a:solidFill>
                  <a:srgbClr val="FF9900"/>
                </a:solidFill>
                <a:cs typeface="Arial" panose="020B0604020202020204" pitchFamily="34" charset="0"/>
              </a:rPr>
              <a:t>LT = Latest completion time</a:t>
            </a:r>
          </a:p>
          <a:p>
            <a:pPr fontAlgn="base">
              <a:spcBef>
                <a:spcPct val="0"/>
              </a:spcBef>
              <a:spcAft>
                <a:spcPct val="0"/>
              </a:spcAft>
              <a:buNone/>
            </a:pPr>
            <a:r>
              <a:rPr lang="tr-TR" altLang="en-US" sz="1400">
                <a:solidFill>
                  <a:srgbClr val="FF9900"/>
                </a:solidFill>
                <a:cs typeface="Arial" panose="020B0604020202020204" pitchFamily="34" charset="0"/>
              </a:rPr>
              <a:t>               Compute LT of right mosts first.</a:t>
            </a:r>
          </a:p>
          <a:p>
            <a:pPr fontAlgn="base">
              <a:spcBef>
                <a:spcPct val="0"/>
              </a:spcBef>
              <a:spcAft>
                <a:spcPct val="0"/>
              </a:spcAft>
              <a:buNone/>
            </a:pPr>
            <a:r>
              <a:rPr lang="tr-TR" altLang="en-US" sz="1400">
                <a:solidFill>
                  <a:srgbClr val="FF9900"/>
                </a:solidFill>
                <a:cs typeface="Arial" panose="020B0604020202020204" pitchFamily="34" charset="0"/>
              </a:rPr>
              <a:t>               Compute LT of each backward task </a:t>
            </a:r>
          </a:p>
          <a:p>
            <a:pPr fontAlgn="base">
              <a:spcBef>
                <a:spcPct val="0"/>
              </a:spcBef>
              <a:spcAft>
                <a:spcPct val="0"/>
              </a:spcAft>
              <a:buNone/>
            </a:pPr>
            <a:r>
              <a:rPr lang="tr-TR" altLang="en-US" sz="1400">
                <a:solidFill>
                  <a:srgbClr val="FF9900"/>
                </a:solidFill>
                <a:cs typeface="Arial" panose="020B0604020202020204" pitchFamily="34" charset="0"/>
              </a:rPr>
              <a:t>                by subtracting duration for each task from right to left.</a:t>
            </a:r>
          </a:p>
        </p:txBody>
      </p:sp>
    </p:spTree>
    <p:extLst>
      <p:ext uri="{BB962C8B-B14F-4D97-AF65-F5344CB8AC3E}">
        <p14:creationId xmlns:p14="http://schemas.microsoft.com/office/powerpoint/2010/main" val="38098070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Slayt Numarası Yer Tutucusu 3"/>
          <p:cNvSpPr>
            <a:spLocks noGrp="1"/>
          </p:cNvSpPr>
          <p:nvPr>
            <p:ph type="sldNum" sz="quarter" idx="10"/>
          </p:nvPr>
        </p:nvSpPr>
        <p:spPr>
          <a:noFill/>
        </p:spPr>
        <p:txBody>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fld id="{E2B9A847-973B-4272-B978-71B8F576BFD0}" type="slidenum">
              <a:rPr lang="tr-TR" altLang="en-US" sz="1400">
                <a:solidFill>
                  <a:srgbClr val="FFFFFF"/>
                </a:solidFill>
                <a:cs typeface="Arial" panose="020B0604020202020204" pitchFamily="34" charset="0"/>
              </a:rPr>
              <a:pPr fontAlgn="base">
                <a:spcBef>
                  <a:spcPct val="0"/>
                </a:spcBef>
                <a:spcAft>
                  <a:spcPct val="0"/>
                </a:spcAft>
                <a:buNone/>
              </a:pPr>
              <a:t>57</a:t>
            </a:fld>
            <a:endParaRPr lang="tr-TR" altLang="en-US" sz="1400">
              <a:solidFill>
                <a:srgbClr val="FFFFFF"/>
              </a:solidFill>
              <a:cs typeface="Arial" panose="020B0604020202020204" pitchFamily="34" charset="0"/>
            </a:endParaRPr>
          </a:p>
        </p:txBody>
      </p:sp>
      <p:sp>
        <p:nvSpPr>
          <p:cNvPr id="80899" name="Rectangle 2"/>
          <p:cNvSpPr>
            <a:spLocks noGrp="1" noChangeArrowheads="1"/>
          </p:cNvSpPr>
          <p:nvPr>
            <p:ph type="title"/>
          </p:nvPr>
        </p:nvSpPr>
        <p:spPr/>
        <p:txBody>
          <a:bodyPr/>
          <a:lstStyle/>
          <a:p>
            <a:pPr eaLnBrk="1" hangingPunct="1"/>
            <a:r>
              <a:rPr lang="tr-TR" altLang="en-US" sz="4000"/>
              <a:t>Network Diagrams </a:t>
            </a:r>
            <a:br>
              <a:rPr lang="tr-TR" altLang="en-US" sz="4000"/>
            </a:br>
            <a:r>
              <a:rPr lang="tr-TR" altLang="en-US" sz="4000"/>
              <a:t>(Sample: </a:t>
            </a:r>
            <a:r>
              <a:rPr lang="tr-TR" altLang="en-US" sz="4000">
                <a:solidFill>
                  <a:srgbClr val="FFFF00"/>
                </a:solidFill>
              </a:rPr>
              <a:t>Network Diagram</a:t>
            </a:r>
            <a:r>
              <a:rPr lang="tr-TR" altLang="en-US" sz="4000"/>
              <a:t>)</a:t>
            </a:r>
          </a:p>
        </p:txBody>
      </p:sp>
      <p:sp>
        <p:nvSpPr>
          <p:cNvPr id="80900" name="Text Box 3"/>
          <p:cNvSpPr txBox="1">
            <a:spLocks noChangeArrowheads="1"/>
          </p:cNvSpPr>
          <p:nvPr/>
        </p:nvSpPr>
        <p:spPr bwMode="auto">
          <a:xfrm>
            <a:off x="2135189"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3</a:t>
            </a:r>
          </a:p>
        </p:txBody>
      </p:sp>
      <p:graphicFrame>
        <p:nvGraphicFramePr>
          <p:cNvPr id="1034244" name="Group 4"/>
          <p:cNvGraphicFramePr>
            <a:graphicFrameLocks noGrp="1"/>
          </p:cNvGraphicFramePr>
          <p:nvPr>
            <p:ph idx="1"/>
          </p:nvPr>
        </p:nvGraphicFramePr>
        <p:xfrm>
          <a:off x="6888163" y="1484313"/>
          <a:ext cx="3529012" cy="2514600"/>
        </p:xfrm>
        <a:graphic>
          <a:graphicData uri="http://schemas.openxmlformats.org/drawingml/2006/table">
            <a:tbl>
              <a:tblPr/>
              <a:tblGrid>
                <a:gridCol w="314325">
                  <a:extLst>
                    <a:ext uri="{9D8B030D-6E8A-4147-A177-3AD203B41FA5}">
                      <a16:colId xmlns:a16="http://schemas.microsoft.com/office/drawing/2014/main" val="1672092673"/>
                    </a:ext>
                  </a:extLst>
                </a:gridCol>
                <a:gridCol w="1655762">
                  <a:extLst>
                    <a:ext uri="{9D8B030D-6E8A-4147-A177-3AD203B41FA5}">
                      <a16:colId xmlns:a16="http://schemas.microsoft.com/office/drawing/2014/main" val="3567154711"/>
                    </a:ext>
                  </a:extLst>
                </a:gridCol>
                <a:gridCol w="622300">
                  <a:extLst>
                    <a:ext uri="{9D8B030D-6E8A-4147-A177-3AD203B41FA5}">
                      <a16:colId xmlns:a16="http://schemas.microsoft.com/office/drawing/2014/main" val="1844625717"/>
                    </a:ext>
                  </a:extLst>
                </a:gridCol>
                <a:gridCol w="936625">
                  <a:extLst>
                    <a:ext uri="{9D8B030D-6E8A-4147-A177-3AD203B41FA5}">
                      <a16:colId xmlns:a16="http://schemas.microsoft.com/office/drawing/2014/main" val="1178789085"/>
                    </a:ext>
                  </a:extLst>
                </a:gridCol>
              </a:tblGrid>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Task Name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Duration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Predecessors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76837789"/>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Implement visualiser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86910288"/>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Implement database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85649320"/>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Integrate components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3, 4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28744582"/>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Correct bugs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7110034"/>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Prepare test document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36019413"/>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Perform unit tests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23272046"/>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Perform integration tests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11163437"/>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Report test results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9601093"/>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Prepare sample data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333491"/>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Prepare deliverables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6, 12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01842218"/>
                  </a:ext>
                </a:extLst>
              </a:tr>
            </a:tbl>
          </a:graphicData>
        </a:graphic>
      </p:graphicFrame>
      <p:sp>
        <p:nvSpPr>
          <p:cNvPr id="80963" name="Text Box 66"/>
          <p:cNvSpPr txBox="1">
            <a:spLocks noChangeArrowheads="1"/>
          </p:cNvSpPr>
          <p:nvPr/>
        </p:nvSpPr>
        <p:spPr bwMode="auto">
          <a:xfrm>
            <a:off x="2135189" y="55626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4</a:t>
            </a:r>
          </a:p>
        </p:txBody>
      </p:sp>
      <p:sp>
        <p:nvSpPr>
          <p:cNvPr id="80964" name="Text Box 67"/>
          <p:cNvSpPr txBox="1">
            <a:spLocks noChangeArrowheads="1"/>
          </p:cNvSpPr>
          <p:nvPr/>
        </p:nvSpPr>
        <p:spPr bwMode="auto">
          <a:xfrm>
            <a:off x="3575050" y="4483101"/>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5</a:t>
            </a:r>
          </a:p>
        </p:txBody>
      </p:sp>
      <p:sp>
        <p:nvSpPr>
          <p:cNvPr id="80965" name="Text Box 68"/>
          <p:cNvSpPr txBox="1">
            <a:spLocks noChangeArrowheads="1"/>
          </p:cNvSpPr>
          <p:nvPr/>
        </p:nvSpPr>
        <p:spPr bwMode="auto">
          <a:xfrm>
            <a:off x="5951539"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6</a:t>
            </a:r>
          </a:p>
        </p:txBody>
      </p:sp>
      <p:sp>
        <p:nvSpPr>
          <p:cNvPr id="80966" name="Text Box 69"/>
          <p:cNvSpPr txBox="1">
            <a:spLocks noChangeArrowheads="1"/>
          </p:cNvSpPr>
          <p:nvPr/>
        </p:nvSpPr>
        <p:spPr bwMode="auto">
          <a:xfrm>
            <a:off x="8399464" y="5202239"/>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11</a:t>
            </a:r>
          </a:p>
        </p:txBody>
      </p:sp>
      <p:sp>
        <p:nvSpPr>
          <p:cNvPr id="80967" name="Text Box 70"/>
          <p:cNvSpPr txBox="1">
            <a:spLocks noChangeArrowheads="1"/>
          </p:cNvSpPr>
          <p:nvPr/>
        </p:nvSpPr>
        <p:spPr bwMode="auto">
          <a:xfrm>
            <a:off x="4799014"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8</a:t>
            </a:r>
          </a:p>
        </p:txBody>
      </p:sp>
      <p:sp>
        <p:nvSpPr>
          <p:cNvPr id="80968" name="Text Box 71"/>
          <p:cNvSpPr txBox="1">
            <a:spLocks noChangeArrowheads="1"/>
          </p:cNvSpPr>
          <p:nvPr/>
        </p:nvSpPr>
        <p:spPr bwMode="auto">
          <a:xfrm>
            <a:off x="5951539" y="5202239"/>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9</a:t>
            </a:r>
          </a:p>
        </p:txBody>
      </p:sp>
      <p:sp>
        <p:nvSpPr>
          <p:cNvPr id="80969" name="Text Box 72"/>
          <p:cNvSpPr txBox="1">
            <a:spLocks noChangeArrowheads="1"/>
          </p:cNvSpPr>
          <p:nvPr/>
        </p:nvSpPr>
        <p:spPr bwMode="auto">
          <a:xfrm>
            <a:off x="7175500" y="5202239"/>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10</a:t>
            </a:r>
          </a:p>
        </p:txBody>
      </p:sp>
      <p:sp>
        <p:nvSpPr>
          <p:cNvPr id="80970" name="Text Box 73"/>
          <p:cNvSpPr txBox="1">
            <a:spLocks noChangeArrowheads="1"/>
          </p:cNvSpPr>
          <p:nvPr/>
        </p:nvSpPr>
        <p:spPr bwMode="auto">
          <a:xfrm>
            <a:off x="3575050" y="5922964"/>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12</a:t>
            </a:r>
          </a:p>
        </p:txBody>
      </p:sp>
      <p:sp>
        <p:nvSpPr>
          <p:cNvPr id="80971" name="Text Box 74"/>
          <p:cNvSpPr txBox="1">
            <a:spLocks noChangeArrowheads="1"/>
          </p:cNvSpPr>
          <p:nvPr/>
        </p:nvSpPr>
        <p:spPr bwMode="auto">
          <a:xfrm>
            <a:off x="9839325" y="5202239"/>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13</a:t>
            </a:r>
          </a:p>
        </p:txBody>
      </p:sp>
      <p:sp>
        <p:nvSpPr>
          <p:cNvPr id="80972" name="Line 75"/>
          <p:cNvSpPr>
            <a:spLocks noChangeShapeType="1"/>
          </p:cNvSpPr>
          <p:nvPr/>
        </p:nvSpPr>
        <p:spPr bwMode="auto">
          <a:xfrm>
            <a:off x="2566988" y="4554538"/>
            <a:ext cx="1008062"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0973" name="Line 76"/>
          <p:cNvSpPr>
            <a:spLocks noChangeShapeType="1"/>
          </p:cNvSpPr>
          <p:nvPr/>
        </p:nvSpPr>
        <p:spPr bwMode="auto">
          <a:xfrm flipV="1">
            <a:off x="3359150" y="4699000"/>
            <a:ext cx="2159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0974" name="Line 77"/>
          <p:cNvSpPr>
            <a:spLocks noChangeShapeType="1"/>
          </p:cNvSpPr>
          <p:nvPr/>
        </p:nvSpPr>
        <p:spPr bwMode="auto">
          <a:xfrm>
            <a:off x="5230814" y="4554538"/>
            <a:ext cx="720725"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0975" name="Line 78"/>
          <p:cNvSpPr>
            <a:spLocks noChangeShapeType="1"/>
          </p:cNvSpPr>
          <p:nvPr/>
        </p:nvSpPr>
        <p:spPr bwMode="auto">
          <a:xfrm flipV="1">
            <a:off x="4006850" y="4554538"/>
            <a:ext cx="79375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0976" name="Line 79"/>
          <p:cNvSpPr>
            <a:spLocks noChangeShapeType="1"/>
          </p:cNvSpPr>
          <p:nvPr/>
        </p:nvSpPr>
        <p:spPr bwMode="auto">
          <a:xfrm>
            <a:off x="5448301" y="5346700"/>
            <a:ext cx="506413"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0977" name="Line 80"/>
          <p:cNvSpPr>
            <a:spLocks noChangeShapeType="1"/>
          </p:cNvSpPr>
          <p:nvPr/>
        </p:nvSpPr>
        <p:spPr bwMode="auto">
          <a:xfrm>
            <a:off x="6383338" y="5346700"/>
            <a:ext cx="792162"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0978" name="Line 81"/>
          <p:cNvSpPr>
            <a:spLocks noChangeShapeType="1"/>
          </p:cNvSpPr>
          <p:nvPr/>
        </p:nvSpPr>
        <p:spPr bwMode="auto">
          <a:xfrm>
            <a:off x="7607301" y="5346700"/>
            <a:ext cx="792163"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0979" name="Line 82"/>
          <p:cNvSpPr>
            <a:spLocks noChangeShapeType="1"/>
          </p:cNvSpPr>
          <p:nvPr/>
        </p:nvSpPr>
        <p:spPr bwMode="auto">
          <a:xfrm>
            <a:off x="3359150" y="6067425"/>
            <a:ext cx="2159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0980" name="Line 83"/>
          <p:cNvSpPr>
            <a:spLocks noChangeShapeType="1"/>
          </p:cNvSpPr>
          <p:nvPr/>
        </p:nvSpPr>
        <p:spPr bwMode="auto">
          <a:xfrm flipV="1">
            <a:off x="9336089" y="5418138"/>
            <a:ext cx="503237"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0981" name="Line 84"/>
          <p:cNvSpPr>
            <a:spLocks noChangeShapeType="1"/>
          </p:cNvSpPr>
          <p:nvPr/>
        </p:nvSpPr>
        <p:spPr bwMode="auto">
          <a:xfrm>
            <a:off x="9336089" y="5273675"/>
            <a:ext cx="503237"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0982" name="Line 85"/>
          <p:cNvSpPr>
            <a:spLocks noChangeShapeType="1"/>
          </p:cNvSpPr>
          <p:nvPr/>
        </p:nvSpPr>
        <p:spPr bwMode="auto">
          <a:xfrm>
            <a:off x="3359150" y="4699000"/>
            <a:ext cx="0" cy="93503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0983" name="Line 86"/>
          <p:cNvSpPr>
            <a:spLocks noChangeShapeType="1"/>
          </p:cNvSpPr>
          <p:nvPr/>
        </p:nvSpPr>
        <p:spPr bwMode="auto">
          <a:xfrm flipH="1">
            <a:off x="2566988" y="5634038"/>
            <a:ext cx="792162"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0984" name="Line 87"/>
          <p:cNvSpPr>
            <a:spLocks noChangeShapeType="1"/>
          </p:cNvSpPr>
          <p:nvPr/>
        </p:nvSpPr>
        <p:spPr bwMode="auto">
          <a:xfrm flipV="1">
            <a:off x="5448300" y="4699000"/>
            <a:ext cx="0" cy="6477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0985" name="Line 88"/>
          <p:cNvSpPr>
            <a:spLocks noChangeShapeType="1"/>
          </p:cNvSpPr>
          <p:nvPr/>
        </p:nvSpPr>
        <p:spPr bwMode="auto">
          <a:xfrm flipH="1">
            <a:off x="5232400" y="4699000"/>
            <a:ext cx="2159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0986" name="Line 89"/>
          <p:cNvSpPr>
            <a:spLocks noChangeShapeType="1"/>
          </p:cNvSpPr>
          <p:nvPr/>
        </p:nvSpPr>
        <p:spPr bwMode="auto">
          <a:xfrm flipV="1">
            <a:off x="9336088" y="4554539"/>
            <a:ext cx="0" cy="720725"/>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0987" name="Line 90"/>
          <p:cNvSpPr>
            <a:spLocks noChangeShapeType="1"/>
          </p:cNvSpPr>
          <p:nvPr/>
        </p:nvSpPr>
        <p:spPr bwMode="auto">
          <a:xfrm flipH="1">
            <a:off x="6383339" y="4554538"/>
            <a:ext cx="2954337"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0988" name="Line 91"/>
          <p:cNvSpPr>
            <a:spLocks noChangeShapeType="1"/>
          </p:cNvSpPr>
          <p:nvPr/>
        </p:nvSpPr>
        <p:spPr bwMode="auto">
          <a:xfrm flipV="1">
            <a:off x="9336088" y="5418139"/>
            <a:ext cx="0" cy="720725"/>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0989" name="Line 92"/>
          <p:cNvSpPr>
            <a:spLocks noChangeShapeType="1"/>
          </p:cNvSpPr>
          <p:nvPr/>
        </p:nvSpPr>
        <p:spPr bwMode="auto">
          <a:xfrm flipH="1">
            <a:off x="4008439" y="6138863"/>
            <a:ext cx="5329237"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0990" name="Line 93"/>
          <p:cNvSpPr>
            <a:spLocks noChangeShapeType="1"/>
          </p:cNvSpPr>
          <p:nvPr/>
        </p:nvSpPr>
        <p:spPr bwMode="auto">
          <a:xfrm flipH="1">
            <a:off x="2566988" y="5778500"/>
            <a:ext cx="792162"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0991" name="Line 94"/>
          <p:cNvSpPr>
            <a:spLocks noChangeShapeType="1"/>
          </p:cNvSpPr>
          <p:nvPr/>
        </p:nvSpPr>
        <p:spPr bwMode="auto">
          <a:xfrm>
            <a:off x="3359150" y="5778501"/>
            <a:ext cx="0" cy="288925"/>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0992" name="Text Box 95"/>
          <p:cNvSpPr txBox="1">
            <a:spLocks noChangeArrowheads="1"/>
          </p:cNvSpPr>
          <p:nvPr/>
        </p:nvSpPr>
        <p:spPr bwMode="auto">
          <a:xfrm>
            <a:off x="2063750"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2</a:t>
            </a:r>
          </a:p>
        </p:txBody>
      </p:sp>
      <p:sp>
        <p:nvSpPr>
          <p:cNvPr id="80993" name="Text Box 96"/>
          <p:cNvSpPr txBox="1">
            <a:spLocks noChangeArrowheads="1"/>
          </p:cNvSpPr>
          <p:nvPr/>
        </p:nvSpPr>
        <p:spPr bwMode="auto">
          <a:xfrm>
            <a:off x="3503613"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2</a:t>
            </a:r>
          </a:p>
        </p:txBody>
      </p:sp>
      <p:sp>
        <p:nvSpPr>
          <p:cNvPr id="80994" name="Text Box 97"/>
          <p:cNvSpPr txBox="1">
            <a:spLocks noChangeArrowheads="1"/>
          </p:cNvSpPr>
          <p:nvPr/>
        </p:nvSpPr>
        <p:spPr bwMode="auto">
          <a:xfrm>
            <a:off x="2063750" y="5229225"/>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4</a:t>
            </a:r>
          </a:p>
        </p:txBody>
      </p:sp>
      <p:sp>
        <p:nvSpPr>
          <p:cNvPr id="80995" name="Text Box 98"/>
          <p:cNvSpPr txBox="1">
            <a:spLocks noChangeArrowheads="1"/>
          </p:cNvSpPr>
          <p:nvPr/>
        </p:nvSpPr>
        <p:spPr bwMode="auto">
          <a:xfrm>
            <a:off x="4727575"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80996" name="Text Box 99"/>
          <p:cNvSpPr txBox="1">
            <a:spLocks noChangeArrowheads="1"/>
          </p:cNvSpPr>
          <p:nvPr/>
        </p:nvSpPr>
        <p:spPr bwMode="auto">
          <a:xfrm>
            <a:off x="5880100"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4</a:t>
            </a:r>
          </a:p>
        </p:txBody>
      </p:sp>
      <p:sp>
        <p:nvSpPr>
          <p:cNvPr id="80997" name="Text Box 100"/>
          <p:cNvSpPr txBox="1">
            <a:spLocks noChangeArrowheads="1"/>
          </p:cNvSpPr>
          <p:nvPr/>
        </p:nvSpPr>
        <p:spPr bwMode="auto">
          <a:xfrm>
            <a:off x="5880100"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80998" name="Text Box 101"/>
          <p:cNvSpPr txBox="1">
            <a:spLocks noChangeArrowheads="1"/>
          </p:cNvSpPr>
          <p:nvPr/>
        </p:nvSpPr>
        <p:spPr bwMode="auto">
          <a:xfrm>
            <a:off x="7104063"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80999" name="Text Box 102"/>
          <p:cNvSpPr txBox="1">
            <a:spLocks noChangeArrowheads="1"/>
          </p:cNvSpPr>
          <p:nvPr/>
        </p:nvSpPr>
        <p:spPr bwMode="auto">
          <a:xfrm>
            <a:off x="8328025"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81000" name="Text Box 103"/>
          <p:cNvSpPr txBox="1">
            <a:spLocks noChangeArrowheads="1"/>
          </p:cNvSpPr>
          <p:nvPr/>
        </p:nvSpPr>
        <p:spPr bwMode="auto">
          <a:xfrm>
            <a:off x="9767888" y="4868864"/>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81001" name="Text Box 104"/>
          <p:cNvSpPr txBox="1">
            <a:spLocks noChangeArrowheads="1"/>
          </p:cNvSpPr>
          <p:nvPr/>
        </p:nvSpPr>
        <p:spPr bwMode="auto">
          <a:xfrm>
            <a:off x="3503613"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7</a:t>
            </a:r>
          </a:p>
        </p:txBody>
      </p:sp>
      <p:sp>
        <p:nvSpPr>
          <p:cNvPr id="81002" name="Text Box 107"/>
          <p:cNvSpPr txBox="1">
            <a:spLocks noChangeArrowheads="1"/>
          </p:cNvSpPr>
          <p:nvPr/>
        </p:nvSpPr>
        <p:spPr bwMode="auto">
          <a:xfrm>
            <a:off x="2063751"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2</a:t>
            </a:r>
          </a:p>
        </p:txBody>
      </p:sp>
      <p:sp>
        <p:nvSpPr>
          <p:cNvPr id="81003" name="Text Box 108"/>
          <p:cNvSpPr txBox="1">
            <a:spLocks noChangeArrowheads="1"/>
          </p:cNvSpPr>
          <p:nvPr/>
        </p:nvSpPr>
        <p:spPr bwMode="auto">
          <a:xfrm>
            <a:off x="2063751" y="58769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4</a:t>
            </a:r>
          </a:p>
        </p:txBody>
      </p:sp>
      <p:sp>
        <p:nvSpPr>
          <p:cNvPr id="81004" name="Text Box 109"/>
          <p:cNvSpPr txBox="1">
            <a:spLocks noChangeArrowheads="1"/>
          </p:cNvSpPr>
          <p:nvPr/>
        </p:nvSpPr>
        <p:spPr bwMode="auto">
          <a:xfrm>
            <a:off x="3503614"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6</a:t>
            </a:r>
          </a:p>
        </p:txBody>
      </p:sp>
      <p:sp>
        <p:nvSpPr>
          <p:cNvPr id="81005" name="Text Box 110"/>
          <p:cNvSpPr txBox="1">
            <a:spLocks noChangeArrowheads="1"/>
          </p:cNvSpPr>
          <p:nvPr/>
        </p:nvSpPr>
        <p:spPr bwMode="auto">
          <a:xfrm>
            <a:off x="3503614" y="6237288"/>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11</a:t>
            </a:r>
          </a:p>
        </p:txBody>
      </p:sp>
      <p:sp>
        <p:nvSpPr>
          <p:cNvPr id="81006" name="Text Box 111"/>
          <p:cNvSpPr txBox="1">
            <a:spLocks noChangeArrowheads="1"/>
          </p:cNvSpPr>
          <p:nvPr/>
        </p:nvSpPr>
        <p:spPr bwMode="auto">
          <a:xfrm>
            <a:off x="4727576"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7</a:t>
            </a:r>
          </a:p>
        </p:txBody>
      </p:sp>
      <p:sp>
        <p:nvSpPr>
          <p:cNvPr id="81007" name="Text Box 112"/>
          <p:cNvSpPr txBox="1">
            <a:spLocks noChangeArrowheads="1"/>
          </p:cNvSpPr>
          <p:nvPr/>
        </p:nvSpPr>
        <p:spPr bwMode="auto">
          <a:xfrm>
            <a:off x="5880101" y="4797425"/>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11</a:t>
            </a:r>
          </a:p>
        </p:txBody>
      </p:sp>
      <p:sp>
        <p:nvSpPr>
          <p:cNvPr id="81008" name="Text Box 113"/>
          <p:cNvSpPr txBox="1">
            <a:spLocks noChangeArrowheads="1"/>
          </p:cNvSpPr>
          <p:nvPr/>
        </p:nvSpPr>
        <p:spPr bwMode="auto">
          <a:xfrm>
            <a:off x="5880101" y="5805488"/>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8</a:t>
            </a:r>
          </a:p>
        </p:txBody>
      </p:sp>
      <p:sp>
        <p:nvSpPr>
          <p:cNvPr id="81009" name="Text Box 114"/>
          <p:cNvSpPr txBox="1">
            <a:spLocks noChangeArrowheads="1"/>
          </p:cNvSpPr>
          <p:nvPr/>
        </p:nvSpPr>
        <p:spPr bwMode="auto">
          <a:xfrm>
            <a:off x="7097714" y="5805488"/>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9</a:t>
            </a:r>
          </a:p>
        </p:txBody>
      </p:sp>
      <p:sp>
        <p:nvSpPr>
          <p:cNvPr id="81010" name="Text Box 115"/>
          <p:cNvSpPr txBox="1">
            <a:spLocks noChangeArrowheads="1"/>
          </p:cNvSpPr>
          <p:nvPr/>
        </p:nvSpPr>
        <p:spPr bwMode="auto">
          <a:xfrm>
            <a:off x="8321675" y="5805488"/>
            <a:ext cx="6540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0000"/>
                </a:solidFill>
                <a:cs typeface="Arial" panose="020B0604020202020204" pitchFamily="34" charset="0"/>
              </a:rPr>
              <a:t>ET = 9+1</a:t>
            </a:r>
          </a:p>
        </p:txBody>
      </p:sp>
      <p:sp>
        <p:nvSpPr>
          <p:cNvPr id="81011" name="Text Box 116"/>
          <p:cNvSpPr txBox="1">
            <a:spLocks noChangeArrowheads="1"/>
          </p:cNvSpPr>
          <p:nvPr/>
        </p:nvSpPr>
        <p:spPr bwMode="auto">
          <a:xfrm>
            <a:off x="9767889" y="5589588"/>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12</a:t>
            </a:r>
          </a:p>
        </p:txBody>
      </p:sp>
      <p:sp>
        <p:nvSpPr>
          <p:cNvPr id="81012" name="Text Box 117"/>
          <p:cNvSpPr txBox="1">
            <a:spLocks noChangeArrowheads="1"/>
          </p:cNvSpPr>
          <p:nvPr/>
        </p:nvSpPr>
        <p:spPr bwMode="auto">
          <a:xfrm>
            <a:off x="1631951" y="1628775"/>
            <a:ext cx="463614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2400">
                <a:solidFill>
                  <a:srgbClr val="00FFFF"/>
                </a:solidFill>
                <a:cs typeface="Arial" panose="020B0604020202020204" pitchFamily="34" charset="0"/>
              </a:rPr>
              <a:t>ET = Earliest completion time</a:t>
            </a:r>
          </a:p>
          <a:p>
            <a:pPr fontAlgn="base">
              <a:spcBef>
                <a:spcPct val="0"/>
              </a:spcBef>
              <a:spcAft>
                <a:spcPct val="0"/>
              </a:spcAft>
              <a:buNone/>
            </a:pPr>
            <a:r>
              <a:rPr lang="tr-TR" altLang="en-US" sz="1400">
                <a:solidFill>
                  <a:srgbClr val="00FFFF"/>
                </a:solidFill>
                <a:cs typeface="Arial" panose="020B0604020202020204" pitchFamily="34" charset="0"/>
              </a:rPr>
              <a:t>               Compute ET of left mosts first.</a:t>
            </a:r>
          </a:p>
          <a:p>
            <a:pPr fontAlgn="base">
              <a:spcBef>
                <a:spcPct val="0"/>
              </a:spcBef>
              <a:spcAft>
                <a:spcPct val="0"/>
              </a:spcAft>
              <a:buNone/>
            </a:pPr>
            <a:r>
              <a:rPr lang="tr-TR" altLang="en-US" sz="1400">
                <a:solidFill>
                  <a:srgbClr val="00FFFF"/>
                </a:solidFill>
                <a:cs typeface="Arial" panose="020B0604020202020204" pitchFamily="34" charset="0"/>
              </a:rPr>
              <a:t>               Compute ET of each forward task </a:t>
            </a:r>
          </a:p>
          <a:p>
            <a:pPr fontAlgn="base">
              <a:spcBef>
                <a:spcPct val="0"/>
              </a:spcBef>
              <a:spcAft>
                <a:spcPct val="0"/>
              </a:spcAft>
              <a:buNone/>
            </a:pPr>
            <a:r>
              <a:rPr lang="tr-TR" altLang="en-US" sz="1400">
                <a:solidFill>
                  <a:srgbClr val="00FFFF"/>
                </a:solidFill>
                <a:cs typeface="Arial" panose="020B0604020202020204" pitchFamily="34" charset="0"/>
              </a:rPr>
              <a:t>                by summing ET for each task from left to right.</a:t>
            </a:r>
          </a:p>
        </p:txBody>
      </p:sp>
      <p:sp>
        <p:nvSpPr>
          <p:cNvPr id="81013" name="Text Box 118"/>
          <p:cNvSpPr txBox="1">
            <a:spLocks noChangeArrowheads="1"/>
          </p:cNvSpPr>
          <p:nvPr/>
        </p:nvSpPr>
        <p:spPr bwMode="auto">
          <a:xfrm>
            <a:off x="1643064" y="2852738"/>
            <a:ext cx="520527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2400">
                <a:solidFill>
                  <a:srgbClr val="FF9900"/>
                </a:solidFill>
                <a:cs typeface="Arial" panose="020B0604020202020204" pitchFamily="34" charset="0"/>
              </a:rPr>
              <a:t>LT = Latest completion time</a:t>
            </a:r>
          </a:p>
          <a:p>
            <a:pPr fontAlgn="base">
              <a:spcBef>
                <a:spcPct val="0"/>
              </a:spcBef>
              <a:spcAft>
                <a:spcPct val="0"/>
              </a:spcAft>
              <a:buNone/>
            </a:pPr>
            <a:r>
              <a:rPr lang="tr-TR" altLang="en-US" sz="1400">
                <a:solidFill>
                  <a:srgbClr val="FF9900"/>
                </a:solidFill>
                <a:cs typeface="Arial" panose="020B0604020202020204" pitchFamily="34" charset="0"/>
              </a:rPr>
              <a:t>               Compute LT of right mosts first.</a:t>
            </a:r>
          </a:p>
          <a:p>
            <a:pPr fontAlgn="base">
              <a:spcBef>
                <a:spcPct val="0"/>
              </a:spcBef>
              <a:spcAft>
                <a:spcPct val="0"/>
              </a:spcAft>
              <a:buNone/>
            </a:pPr>
            <a:r>
              <a:rPr lang="tr-TR" altLang="en-US" sz="1400">
                <a:solidFill>
                  <a:srgbClr val="FF9900"/>
                </a:solidFill>
                <a:cs typeface="Arial" panose="020B0604020202020204" pitchFamily="34" charset="0"/>
              </a:rPr>
              <a:t>               Compute LT of each backward task </a:t>
            </a:r>
          </a:p>
          <a:p>
            <a:pPr fontAlgn="base">
              <a:spcBef>
                <a:spcPct val="0"/>
              </a:spcBef>
              <a:spcAft>
                <a:spcPct val="0"/>
              </a:spcAft>
              <a:buNone/>
            </a:pPr>
            <a:r>
              <a:rPr lang="tr-TR" altLang="en-US" sz="1400">
                <a:solidFill>
                  <a:srgbClr val="FF9900"/>
                </a:solidFill>
                <a:cs typeface="Arial" panose="020B0604020202020204" pitchFamily="34" charset="0"/>
              </a:rPr>
              <a:t>                by subtracting duration for each task from right to left.</a:t>
            </a:r>
          </a:p>
        </p:txBody>
      </p:sp>
    </p:spTree>
    <p:extLst>
      <p:ext uri="{BB962C8B-B14F-4D97-AF65-F5344CB8AC3E}">
        <p14:creationId xmlns:p14="http://schemas.microsoft.com/office/powerpoint/2010/main" val="15166281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Slayt Numarası Yer Tutucusu 3"/>
          <p:cNvSpPr>
            <a:spLocks noGrp="1"/>
          </p:cNvSpPr>
          <p:nvPr>
            <p:ph type="sldNum" sz="quarter" idx="10"/>
          </p:nvPr>
        </p:nvSpPr>
        <p:spPr>
          <a:noFill/>
        </p:spPr>
        <p:txBody>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fld id="{E343F103-7502-4DB2-8E13-7134F56F203A}" type="slidenum">
              <a:rPr lang="tr-TR" altLang="en-US" sz="1400">
                <a:solidFill>
                  <a:srgbClr val="FFFFFF"/>
                </a:solidFill>
                <a:cs typeface="Arial" panose="020B0604020202020204" pitchFamily="34" charset="0"/>
              </a:rPr>
              <a:pPr fontAlgn="base">
                <a:spcBef>
                  <a:spcPct val="0"/>
                </a:spcBef>
                <a:spcAft>
                  <a:spcPct val="0"/>
                </a:spcAft>
                <a:buNone/>
              </a:pPr>
              <a:t>58</a:t>
            </a:fld>
            <a:endParaRPr lang="tr-TR" altLang="en-US" sz="1400">
              <a:solidFill>
                <a:srgbClr val="FFFFFF"/>
              </a:solidFill>
              <a:cs typeface="Arial" panose="020B0604020202020204" pitchFamily="34" charset="0"/>
            </a:endParaRPr>
          </a:p>
        </p:txBody>
      </p:sp>
      <p:sp>
        <p:nvSpPr>
          <p:cNvPr id="81923" name="Rectangle 2"/>
          <p:cNvSpPr>
            <a:spLocks noGrp="1" noChangeArrowheads="1"/>
          </p:cNvSpPr>
          <p:nvPr>
            <p:ph type="title"/>
          </p:nvPr>
        </p:nvSpPr>
        <p:spPr/>
        <p:txBody>
          <a:bodyPr/>
          <a:lstStyle/>
          <a:p>
            <a:pPr eaLnBrk="1" hangingPunct="1"/>
            <a:r>
              <a:rPr lang="tr-TR" altLang="en-US" sz="4000"/>
              <a:t>Network Diagrams </a:t>
            </a:r>
            <a:br>
              <a:rPr lang="tr-TR" altLang="en-US" sz="4000"/>
            </a:br>
            <a:r>
              <a:rPr lang="tr-TR" altLang="en-US" sz="4000"/>
              <a:t>(Sample: </a:t>
            </a:r>
            <a:r>
              <a:rPr lang="tr-TR" altLang="en-US" sz="4000">
                <a:solidFill>
                  <a:srgbClr val="FFFF00"/>
                </a:solidFill>
              </a:rPr>
              <a:t>Network Diagram</a:t>
            </a:r>
            <a:r>
              <a:rPr lang="tr-TR" altLang="en-US" sz="4000"/>
              <a:t>)</a:t>
            </a:r>
          </a:p>
        </p:txBody>
      </p:sp>
      <p:sp>
        <p:nvSpPr>
          <p:cNvPr id="81924" name="Text Box 3"/>
          <p:cNvSpPr txBox="1">
            <a:spLocks noChangeArrowheads="1"/>
          </p:cNvSpPr>
          <p:nvPr/>
        </p:nvSpPr>
        <p:spPr bwMode="auto">
          <a:xfrm>
            <a:off x="2135189"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3</a:t>
            </a:r>
          </a:p>
        </p:txBody>
      </p:sp>
      <p:graphicFrame>
        <p:nvGraphicFramePr>
          <p:cNvPr id="1035268" name="Group 4"/>
          <p:cNvGraphicFramePr>
            <a:graphicFrameLocks noGrp="1"/>
          </p:cNvGraphicFramePr>
          <p:nvPr>
            <p:ph idx="1"/>
          </p:nvPr>
        </p:nvGraphicFramePr>
        <p:xfrm>
          <a:off x="6888163" y="1484313"/>
          <a:ext cx="3529012" cy="2514600"/>
        </p:xfrm>
        <a:graphic>
          <a:graphicData uri="http://schemas.openxmlformats.org/drawingml/2006/table">
            <a:tbl>
              <a:tblPr/>
              <a:tblGrid>
                <a:gridCol w="314325">
                  <a:extLst>
                    <a:ext uri="{9D8B030D-6E8A-4147-A177-3AD203B41FA5}">
                      <a16:colId xmlns:a16="http://schemas.microsoft.com/office/drawing/2014/main" val="3848716353"/>
                    </a:ext>
                  </a:extLst>
                </a:gridCol>
                <a:gridCol w="1655762">
                  <a:extLst>
                    <a:ext uri="{9D8B030D-6E8A-4147-A177-3AD203B41FA5}">
                      <a16:colId xmlns:a16="http://schemas.microsoft.com/office/drawing/2014/main" val="4230075795"/>
                    </a:ext>
                  </a:extLst>
                </a:gridCol>
                <a:gridCol w="622300">
                  <a:extLst>
                    <a:ext uri="{9D8B030D-6E8A-4147-A177-3AD203B41FA5}">
                      <a16:colId xmlns:a16="http://schemas.microsoft.com/office/drawing/2014/main" val="401517590"/>
                    </a:ext>
                  </a:extLst>
                </a:gridCol>
                <a:gridCol w="936625">
                  <a:extLst>
                    <a:ext uri="{9D8B030D-6E8A-4147-A177-3AD203B41FA5}">
                      <a16:colId xmlns:a16="http://schemas.microsoft.com/office/drawing/2014/main" val="743880432"/>
                    </a:ext>
                  </a:extLst>
                </a:gridCol>
              </a:tblGrid>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Task Name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Duration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Predecessors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14421648"/>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Implement visualiser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64391965"/>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Implement database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64657055"/>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Integrate components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3, 4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8929332"/>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Correct bugs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3066247"/>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Prepare test document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63471622"/>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Perform unit tests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68084723"/>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Perform integration tests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42913315"/>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Report test results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34060985"/>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Prepare sample data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2362201"/>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Prepare deliverables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6, 12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16542947"/>
                  </a:ext>
                </a:extLst>
              </a:tr>
            </a:tbl>
          </a:graphicData>
        </a:graphic>
      </p:graphicFrame>
      <p:sp>
        <p:nvSpPr>
          <p:cNvPr id="81987" name="Text Box 66"/>
          <p:cNvSpPr txBox="1">
            <a:spLocks noChangeArrowheads="1"/>
          </p:cNvSpPr>
          <p:nvPr/>
        </p:nvSpPr>
        <p:spPr bwMode="auto">
          <a:xfrm>
            <a:off x="2135189" y="55626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4</a:t>
            </a:r>
          </a:p>
        </p:txBody>
      </p:sp>
      <p:sp>
        <p:nvSpPr>
          <p:cNvPr id="81988" name="Text Box 67"/>
          <p:cNvSpPr txBox="1">
            <a:spLocks noChangeArrowheads="1"/>
          </p:cNvSpPr>
          <p:nvPr/>
        </p:nvSpPr>
        <p:spPr bwMode="auto">
          <a:xfrm>
            <a:off x="3575050" y="4483101"/>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5</a:t>
            </a:r>
          </a:p>
        </p:txBody>
      </p:sp>
      <p:sp>
        <p:nvSpPr>
          <p:cNvPr id="81989" name="Text Box 68"/>
          <p:cNvSpPr txBox="1">
            <a:spLocks noChangeArrowheads="1"/>
          </p:cNvSpPr>
          <p:nvPr/>
        </p:nvSpPr>
        <p:spPr bwMode="auto">
          <a:xfrm>
            <a:off x="5951539"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6</a:t>
            </a:r>
          </a:p>
        </p:txBody>
      </p:sp>
      <p:sp>
        <p:nvSpPr>
          <p:cNvPr id="81990" name="Text Box 69"/>
          <p:cNvSpPr txBox="1">
            <a:spLocks noChangeArrowheads="1"/>
          </p:cNvSpPr>
          <p:nvPr/>
        </p:nvSpPr>
        <p:spPr bwMode="auto">
          <a:xfrm>
            <a:off x="8399464" y="5202239"/>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11</a:t>
            </a:r>
          </a:p>
        </p:txBody>
      </p:sp>
      <p:sp>
        <p:nvSpPr>
          <p:cNvPr id="81991" name="Text Box 70"/>
          <p:cNvSpPr txBox="1">
            <a:spLocks noChangeArrowheads="1"/>
          </p:cNvSpPr>
          <p:nvPr/>
        </p:nvSpPr>
        <p:spPr bwMode="auto">
          <a:xfrm>
            <a:off x="4799014"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8</a:t>
            </a:r>
          </a:p>
        </p:txBody>
      </p:sp>
      <p:sp>
        <p:nvSpPr>
          <p:cNvPr id="81992" name="Text Box 71"/>
          <p:cNvSpPr txBox="1">
            <a:spLocks noChangeArrowheads="1"/>
          </p:cNvSpPr>
          <p:nvPr/>
        </p:nvSpPr>
        <p:spPr bwMode="auto">
          <a:xfrm>
            <a:off x="5951539" y="5202239"/>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9</a:t>
            </a:r>
          </a:p>
        </p:txBody>
      </p:sp>
      <p:sp>
        <p:nvSpPr>
          <p:cNvPr id="81993" name="Text Box 72"/>
          <p:cNvSpPr txBox="1">
            <a:spLocks noChangeArrowheads="1"/>
          </p:cNvSpPr>
          <p:nvPr/>
        </p:nvSpPr>
        <p:spPr bwMode="auto">
          <a:xfrm>
            <a:off x="7175500" y="5202239"/>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10</a:t>
            </a:r>
          </a:p>
        </p:txBody>
      </p:sp>
      <p:sp>
        <p:nvSpPr>
          <p:cNvPr id="81994" name="Text Box 73"/>
          <p:cNvSpPr txBox="1">
            <a:spLocks noChangeArrowheads="1"/>
          </p:cNvSpPr>
          <p:nvPr/>
        </p:nvSpPr>
        <p:spPr bwMode="auto">
          <a:xfrm>
            <a:off x="3575050" y="5922964"/>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12</a:t>
            </a:r>
          </a:p>
        </p:txBody>
      </p:sp>
      <p:sp>
        <p:nvSpPr>
          <p:cNvPr id="81995" name="Text Box 74"/>
          <p:cNvSpPr txBox="1">
            <a:spLocks noChangeArrowheads="1"/>
          </p:cNvSpPr>
          <p:nvPr/>
        </p:nvSpPr>
        <p:spPr bwMode="auto">
          <a:xfrm>
            <a:off x="9839325" y="5202239"/>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13</a:t>
            </a:r>
          </a:p>
        </p:txBody>
      </p:sp>
      <p:sp>
        <p:nvSpPr>
          <p:cNvPr id="81996" name="Line 75"/>
          <p:cNvSpPr>
            <a:spLocks noChangeShapeType="1"/>
          </p:cNvSpPr>
          <p:nvPr/>
        </p:nvSpPr>
        <p:spPr bwMode="auto">
          <a:xfrm>
            <a:off x="2566988" y="4554538"/>
            <a:ext cx="1008062"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1997" name="Line 76"/>
          <p:cNvSpPr>
            <a:spLocks noChangeShapeType="1"/>
          </p:cNvSpPr>
          <p:nvPr/>
        </p:nvSpPr>
        <p:spPr bwMode="auto">
          <a:xfrm flipV="1">
            <a:off x="3359150" y="4699000"/>
            <a:ext cx="2159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1998" name="Line 77"/>
          <p:cNvSpPr>
            <a:spLocks noChangeShapeType="1"/>
          </p:cNvSpPr>
          <p:nvPr/>
        </p:nvSpPr>
        <p:spPr bwMode="auto">
          <a:xfrm>
            <a:off x="5230814" y="4554538"/>
            <a:ext cx="720725"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1999" name="Line 78"/>
          <p:cNvSpPr>
            <a:spLocks noChangeShapeType="1"/>
          </p:cNvSpPr>
          <p:nvPr/>
        </p:nvSpPr>
        <p:spPr bwMode="auto">
          <a:xfrm flipV="1">
            <a:off x="4006850" y="4554538"/>
            <a:ext cx="79375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2000" name="Line 79"/>
          <p:cNvSpPr>
            <a:spLocks noChangeShapeType="1"/>
          </p:cNvSpPr>
          <p:nvPr/>
        </p:nvSpPr>
        <p:spPr bwMode="auto">
          <a:xfrm>
            <a:off x="5448301" y="5346700"/>
            <a:ext cx="506413"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2001" name="Line 80"/>
          <p:cNvSpPr>
            <a:spLocks noChangeShapeType="1"/>
          </p:cNvSpPr>
          <p:nvPr/>
        </p:nvSpPr>
        <p:spPr bwMode="auto">
          <a:xfrm>
            <a:off x="6383338" y="5346700"/>
            <a:ext cx="792162"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2002" name="Line 81"/>
          <p:cNvSpPr>
            <a:spLocks noChangeShapeType="1"/>
          </p:cNvSpPr>
          <p:nvPr/>
        </p:nvSpPr>
        <p:spPr bwMode="auto">
          <a:xfrm>
            <a:off x="7607301" y="5346700"/>
            <a:ext cx="792163"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2003" name="Line 82"/>
          <p:cNvSpPr>
            <a:spLocks noChangeShapeType="1"/>
          </p:cNvSpPr>
          <p:nvPr/>
        </p:nvSpPr>
        <p:spPr bwMode="auto">
          <a:xfrm>
            <a:off x="3359150" y="6067425"/>
            <a:ext cx="2159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2004" name="Line 83"/>
          <p:cNvSpPr>
            <a:spLocks noChangeShapeType="1"/>
          </p:cNvSpPr>
          <p:nvPr/>
        </p:nvSpPr>
        <p:spPr bwMode="auto">
          <a:xfrm flipV="1">
            <a:off x="9336089" y="5418138"/>
            <a:ext cx="503237"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2005" name="Line 84"/>
          <p:cNvSpPr>
            <a:spLocks noChangeShapeType="1"/>
          </p:cNvSpPr>
          <p:nvPr/>
        </p:nvSpPr>
        <p:spPr bwMode="auto">
          <a:xfrm>
            <a:off x="9336089" y="5273675"/>
            <a:ext cx="503237"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2006" name="Line 85"/>
          <p:cNvSpPr>
            <a:spLocks noChangeShapeType="1"/>
          </p:cNvSpPr>
          <p:nvPr/>
        </p:nvSpPr>
        <p:spPr bwMode="auto">
          <a:xfrm>
            <a:off x="3359150" y="4699000"/>
            <a:ext cx="0" cy="93503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2007" name="Line 86"/>
          <p:cNvSpPr>
            <a:spLocks noChangeShapeType="1"/>
          </p:cNvSpPr>
          <p:nvPr/>
        </p:nvSpPr>
        <p:spPr bwMode="auto">
          <a:xfrm flipH="1">
            <a:off x="2566988" y="5634038"/>
            <a:ext cx="792162"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2008" name="Line 87"/>
          <p:cNvSpPr>
            <a:spLocks noChangeShapeType="1"/>
          </p:cNvSpPr>
          <p:nvPr/>
        </p:nvSpPr>
        <p:spPr bwMode="auto">
          <a:xfrm flipV="1">
            <a:off x="5448300" y="4699000"/>
            <a:ext cx="0" cy="6477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2009" name="Line 88"/>
          <p:cNvSpPr>
            <a:spLocks noChangeShapeType="1"/>
          </p:cNvSpPr>
          <p:nvPr/>
        </p:nvSpPr>
        <p:spPr bwMode="auto">
          <a:xfrm flipH="1">
            <a:off x="5232400" y="4699000"/>
            <a:ext cx="2159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2010" name="Line 89"/>
          <p:cNvSpPr>
            <a:spLocks noChangeShapeType="1"/>
          </p:cNvSpPr>
          <p:nvPr/>
        </p:nvSpPr>
        <p:spPr bwMode="auto">
          <a:xfrm flipV="1">
            <a:off x="9336088" y="4554539"/>
            <a:ext cx="0" cy="720725"/>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2011" name="Line 90"/>
          <p:cNvSpPr>
            <a:spLocks noChangeShapeType="1"/>
          </p:cNvSpPr>
          <p:nvPr/>
        </p:nvSpPr>
        <p:spPr bwMode="auto">
          <a:xfrm flipH="1">
            <a:off x="6383339" y="4554538"/>
            <a:ext cx="2954337"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2012" name="Line 91"/>
          <p:cNvSpPr>
            <a:spLocks noChangeShapeType="1"/>
          </p:cNvSpPr>
          <p:nvPr/>
        </p:nvSpPr>
        <p:spPr bwMode="auto">
          <a:xfrm flipV="1">
            <a:off x="9336088" y="5418139"/>
            <a:ext cx="0" cy="720725"/>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2013" name="Line 92"/>
          <p:cNvSpPr>
            <a:spLocks noChangeShapeType="1"/>
          </p:cNvSpPr>
          <p:nvPr/>
        </p:nvSpPr>
        <p:spPr bwMode="auto">
          <a:xfrm flipH="1">
            <a:off x="4008439" y="6138863"/>
            <a:ext cx="5329237"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2014" name="Line 93"/>
          <p:cNvSpPr>
            <a:spLocks noChangeShapeType="1"/>
          </p:cNvSpPr>
          <p:nvPr/>
        </p:nvSpPr>
        <p:spPr bwMode="auto">
          <a:xfrm flipH="1">
            <a:off x="2566988" y="5778500"/>
            <a:ext cx="792162"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2015" name="Line 94"/>
          <p:cNvSpPr>
            <a:spLocks noChangeShapeType="1"/>
          </p:cNvSpPr>
          <p:nvPr/>
        </p:nvSpPr>
        <p:spPr bwMode="auto">
          <a:xfrm>
            <a:off x="3359150" y="5778501"/>
            <a:ext cx="0" cy="288925"/>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2016" name="Text Box 95"/>
          <p:cNvSpPr txBox="1">
            <a:spLocks noChangeArrowheads="1"/>
          </p:cNvSpPr>
          <p:nvPr/>
        </p:nvSpPr>
        <p:spPr bwMode="auto">
          <a:xfrm>
            <a:off x="2063750"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2</a:t>
            </a:r>
          </a:p>
        </p:txBody>
      </p:sp>
      <p:sp>
        <p:nvSpPr>
          <p:cNvPr id="82017" name="Text Box 96"/>
          <p:cNvSpPr txBox="1">
            <a:spLocks noChangeArrowheads="1"/>
          </p:cNvSpPr>
          <p:nvPr/>
        </p:nvSpPr>
        <p:spPr bwMode="auto">
          <a:xfrm>
            <a:off x="3503613"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2</a:t>
            </a:r>
          </a:p>
        </p:txBody>
      </p:sp>
      <p:sp>
        <p:nvSpPr>
          <p:cNvPr id="82018" name="Text Box 97"/>
          <p:cNvSpPr txBox="1">
            <a:spLocks noChangeArrowheads="1"/>
          </p:cNvSpPr>
          <p:nvPr/>
        </p:nvSpPr>
        <p:spPr bwMode="auto">
          <a:xfrm>
            <a:off x="2063750" y="5229225"/>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4</a:t>
            </a:r>
          </a:p>
        </p:txBody>
      </p:sp>
      <p:sp>
        <p:nvSpPr>
          <p:cNvPr id="82019" name="Text Box 98"/>
          <p:cNvSpPr txBox="1">
            <a:spLocks noChangeArrowheads="1"/>
          </p:cNvSpPr>
          <p:nvPr/>
        </p:nvSpPr>
        <p:spPr bwMode="auto">
          <a:xfrm>
            <a:off x="4727575"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82020" name="Text Box 99"/>
          <p:cNvSpPr txBox="1">
            <a:spLocks noChangeArrowheads="1"/>
          </p:cNvSpPr>
          <p:nvPr/>
        </p:nvSpPr>
        <p:spPr bwMode="auto">
          <a:xfrm>
            <a:off x="5880100"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4</a:t>
            </a:r>
          </a:p>
        </p:txBody>
      </p:sp>
      <p:sp>
        <p:nvSpPr>
          <p:cNvPr id="82021" name="Text Box 100"/>
          <p:cNvSpPr txBox="1">
            <a:spLocks noChangeArrowheads="1"/>
          </p:cNvSpPr>
          <p:nvPr/>
        </p:nvSpPr>
        <p:spPr bwMode="auto">
          <a:xfrm>
            <a:off x="5880100"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82022" name="Text Box 101"/>
          <p:cNvSpPr txBox="1">
            <a:spLocks noChangeArrowheads="1"/>
          </p:cNvSpPr>
          <p:nvPr/>
        </p:nvSpPr>
        <p:spPr bwMode="auto">
          <a:xfrm>
            <a:off x="7104063"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82023" name="Text Box 102"/>
          <p:cNvSpPr txBox="1">
            <a:spLocks noChangeArrowheads="1"/>
          </p:cNvSpPr>
          <p:nvPr/>
        </p:nvSpPr>
        <p:spPr bwMode="auto">
          <a:xfrm>
            <a:off x="8328025"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82024" name="Text Box 103"/>
          <p:cNvSpPr txBox="1">
            <a:spLocks noChangeArrowheads="1"/>
          </p:cNvSpPr>
          <p:nvPr/>
        </p:nvSpPr>
        <p:spPr bwMode="auto">
          <a:xfrm>
            <a:off x="9767888" y="4868864"/>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82025" name="Text Box 104"/>
          <p:cNvSpPr txBox="1">
            <a:spLocks noChangeArrowheads="1"/>
          </p:cNvSpPr>
          <p:nvPr/>
        </p:nvSpPr>
        <p:spPr bwMode="auto">
          <a:xfrm>
            <a:off x="3503613"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7</a:t>
            </a:r>
          </a:p>
        </p:txBody>
      </p:sp>
      <p:sp>
        <p:nvSpPr>
          <p:cNvPr id="82026" name="Text Box 107"/>
          <p:cNvSpPr txBox="1">
            <a:spLocks noChangeArrowheads="1"/>
          </p:cNvSpPr>
          <p:nvPr/>
        </p:nvSpPr>
        <p:spPr bwMode="auto">
          <a:xfrm>
            <a:off x="2063751"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2</a:t>
            </a:r>
          </a:p>
        </p:txBody>
      </p:sp>
      <p:sp>
        <p:nvSpPr>
          <p:cNvPr id="82027" name="Text Box 108"/>
          <p:cNvSpPr txBox="1">
            <a:spLocks noChangeArrowheads="1"/>
          </p:cNvSpPr>
          <p:nvPr/>
        </p:nvSpPr>
        <p:spPr bwMode="auto">
          <a:xfrm>
            <a:off x="2063751" y="58769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4</a:t>
            </a:r>
          </a:p>
        </p:txBody>
      </p:sp>
      <p:sp>
        <p:nvSpPr>
          <p:cNvPr id="82028" name="Text Box 109"/>
          <p:cNvSpPr txBox="1">
            <a:spLocks noChangeArrowheads="1"/>
          </p:cNvSpPr>
          <p:nvPr/>
        </p:nvSpPr>
        <p:spPr bwMode="auto">
          <a:xfrm>
            <a:off x="3503614"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6</a:t>
            </a:r>
          </a:p>
        </p:txBody>
      </p:sp>
      <p:sp>
        <p:nvSpPr>
          <p:cNvPr id="82029" name="Text Box 110"/>
          <p:cNvSpPr txBox="1">
            <a:spLocks noChangeArrowheads="1"/>
          </p:cNvSpPr>
          <p:nvPr/>
        </p:nvSpPr>
        <p:spPr bwMode="auto">
          <a:xfrm>
            <a:off x="3503614" y="6237288"/>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11</a:t>
            </a:r>
          </a:p>
        </p:txBody>
      </p:sp>
      <p:sp>
        <p:nvSpPr>
          <p:cNvPr id="82030" name="Text Box 111"/>
          <p:cNvSpPr txBox="1">
            <a:spLocks noChangeArrowheads="1"/>
          </p:cNvSpPr>
          <p:nvPr/>
        </p:nvSpPr>
        <p:spPr bwMode="auto">
          <a:xfrm>
            <a:off x="4727576"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7</a:t>
            </a:r>
          </a:p>
        </p:txBody>
      </p:sp>
      <p:sp>
        <p:nvSpPr>
          <p:cNvPr id="82031" name="Text Box 112"/>
          <p:cNvSpPr txBox="1">
            <a:spLocks noChangeArrowheads="1"/>
          </p:cNvSpPr>
          <p:nvPr/>
        </p:nvSpPr>
        <p:spPr bwMode="auto">
          <a:xfrm>
            <a:off x="5880101" y="4797425"/>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11</a:t>
            </a:r>
          </a:p>
        </p:txBody>
      </p:sp>
      <p:sp>
        <p:nvSpPr>
          <p:cNvPr id="82032" name="Text Box 113"/>
          <p:cNvSpPr txBox="1">
            <a:spLocks noChangeArrowheads="1"/>
          </p:cNvSpPr>
          <p:nvPr/>
        </p:nvSpPr>
        <p:spPr bwMode="auto">
          <a:xfrm>
            <a:off x="5880101" y="5805488"/>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8</a:t>
            </a:r>
          </a:p>
        </p:txBody>
      </p:sp>
      <p:sp>
        <p:nvSpPr>
          <p:cNvPr id="82033" name="Text Box 114"/>
          <p:cNvSpPr txBox="1">
            <a:spLocks noChangeArrowheads="1"/>
          </p:cNvSpPr>
          <p:nvPr/>
        </p:nvSpPr>
        <p:spPr bwMode="auto">
          <a:xfrm>
            <a:off x="7092951" y="5805488"/>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9</a:t>
            </a:r>
          </a:p>
        </p:txBody>
      </p:sp>
      <p:sp>
        <p:nvSpPr>
          <p:cNvPr id="82034" name="Text Box 115"/>
          <p:cNvSpPr txBox="1">
            <a:spLocks noChangeArrowheads="1"/>
          </p:cNvSpPr>
          <p:nvPr/>
        </p:nvSpPr>
        <p:spPr bwMode="auto">
          <a:xfrm>
            <a:off x="8316914" y="5805488"/>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10</a:t>
            </a:r>
          </a:p>
        </p:txBody>
      </p:sp>
      <p:sp>
        <p:nvSpPr>
          <p:cNvPr id="82035" name="Text Box 117"/>
          <p:cNvSpPr txBox="1">
            <a:spLocks noChangeArrowheads="1"/>
          </p:cNvSpPr>
          <p:nvPr/>
        </p:nvSpPr>
        <p:spPr bwMode="auto">
          <a:xfrm>
            <a:off x="9767889" y="5589588"/>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12</a:t>
            </a:r>
          </a:p>
        </p:txBody>
      </p:sp>
      <p:sp>
        <p:nvSpPr>
          <p:cNvPr id="82036" name="Text Box 118"/>
          <p:cNvSpPr txBox="1">
            <a:spLocks noChangeArrowheads="1"/>
          </p:cNvSpPr>
          <p:nvPr/>
        </p:nvSpPr>
        <p:spPr bwMode="auto">
          <a:xfrm>
            <a:off x="1631951" y="1628775"/>
            <a:ext cx="463614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2400">
                <a:solidFill>
                  <a:srgbClr val="00FFFF"/>
                </a:solidFill>
                <a:cs typeface="Arial" panose="020B0604020202020204" pitchFamily="34" charset="0"/>
              </a:rPr>
              <a:t>ET = Earliest completion time</a:t>
            </a:r>
          </a:p>
          <a:p>
            <a:pPr fontAlgn="base">
              <a:spcBef>
                <a:spcPct val="0"/>
              </a:spcBef>
              <a:spcAft>
                <a:spcPct val="0"/>
              </a:spcAft>
              <a:buNone/>
            </a:pPr>
            <a:r>
              <a:rPr lang="tr-TR" altLang="en-US" sz="1400">
                <a:solidFill>
                  <a:srgbClr val="00FFFF"/>
                </a:solidFill>
                <a:cs typeface="Arial" panose="020B0604020202020204" pitchFamily="34" charset="0"/>
              </a:rPr>
              <a:t>               Compute ET of left mosts first.</a:t>
            </a:r>
          </a:p>
          <a:p>
            <a:pPr fontAlgn="base">
              <a:spcBef>
                <a:spcPct val="0"/>
              </a:spcBef>
              <a:spcAft>
                <a:spcPct val="0"/>
              </a:spcAft>
              <a:buNone/>
            </a:pPr>
            <a:r>
              <a:rPr lang="tr-TR" altLang="en-US" sz="1400">
                <a:solidFill>
                  <a:srgbClr val="00FFFF"/>
                </a:solidFill>
                <a:cs typeface="Arial" panose="020B0604020202020204" pitchFamily="34" charset="0"/>
              </a:rPr>
              <a:t>               Compute ET of each forward task </a:t>
            </a:r>
          </a:p>
          <a:p>
            <a:pPr fontAlgn="base">
              <a:spcBef>
                <a:spcPct val="0"/>
              </a:spcBef>
              <a:spcAft>
                <a:spcPct val="0"/>
              </a:spcAft>
              <a:buNone/>
            </a:pPr>
            <a:r>
              <a:rPr lang="tr-TR" altLang="en-US" sz="1400">
                <a:solidFill>
                  <a:srgbClr val="00FFFF"/>
                </a:solidFill>
                <a:cs typeface="Arial" panose="020B0604020202020204" pitchFamily="34" charset="0"/>
              </a:rPr>
              <a:t>                by summing ET for each task from left to right.</a:t>
            </a:r>
          </a:p>
        </p:txBody>
      </p:sp>
      <p:sp>
        <p:nvSpPr>
          <p:cNvPr id="82037" name="Text Box 119"/>
          <p:cNvSpPr txBox="1">
            <a:spLocks noChangeArrowheads="1"/>
          </p:cNvSpPr>
          <p:nvPr/>
        </p:nvSpPr>
        <p:spPr bwMode="auto">
          <a:xfrm>
            <a:off x="1643064" y="2852738"/>
            <a:ext cx="520527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2400">
                <a:solidFill>
                  <a:srgbClr val="FF9900"/>
                </a:solidFill>
                <a:cs typeface="Arial" panose="020B0604020202020204" pitchFamily="34" charset="0"/>
              </a:rPr>
              <a:t>LT = Latest completion time</a:t>
            </a:r>
          </a:p>
          <a:p>
            <a:pPr fontAlgn="base">
              <a:spcBef>
                <a:spcPct val="0"/>
              </a:spcBef>
              <a:spcAft>
                <a:spcPct val="0"/>
              </a:spcAft>
              <a:buNone/>
            </a:pPr>
            <a:r>
              <a:rPr lang="tr-TR" altLang="en-US" sz="1400">
                <a:solidFill>
                  <a:srgbClr val="FF9900"/>
                </a:solidFill>
                <a:cs typeface="Arial" panose="020B0604020202020204" pitchFamily="34" charset="0"/>
              </a:rPr>
              <a:t>               Compute LT of right mosts first.</a:t>
            </a:r>
          </a:p>
          <a:p>
            <a:pPr fontAlgn="base">
              <a:spcBef>
                <a:spcPct val="0"/>
              </a:spcBef>
              <a:spcAft>
                <a:spcPct val="0"/>
              </a:spcAft>
              <a:buNone/>
            </a:pPr>
            <a:r>
              <a:rPr lang="tr-TR" altLang="en-US" sz="1400">
                <a:solidFill>
                  <a:srgbClr val="FF9900"/>
                </a:solidFill>
                <a:cs typeface="Arial" panose="020B0604020202020204" pitchFamily="34" charset="0"/>
              </a:rPr>
              <a:t>               Compute LT of each backward task </a:t>
            </a:r>
          </a:p>
          <a:p>
            <a:pPr fontAlgn="base">
              <a:spcBef>
                <a:spcPct val="0"/>
              </a:spcBef>
              <a:spcAft>
                <a:spcPct val="0"/>
              </a:spcAft>
              <a:buNone/>
            </a:pPr>
            <a:r>
              <a:rPr lang="tr-TR" altLang="en-US" sz="1400">
                <a:solidFill>
                  <a:srgbClr val="FF9900"/>
                </a:solidFill>
                <a:cs typeface="Arial" panose="020B0604020202020204" pitchFamily="34" charset="0"/>
              </a:rPr>
              <a:t>                by subtracting duration for each task from right to left.</a:t>
            </a:r>
          </a:p>
        </p:txBody>
      </p:sp>
    </p:spTree>
    <p:extLst>
      <p:ext uri="{BB962C8B-B14F-4D97-AF65-F5344CB8AC3E}">
        <p14:creationId xmlns:p14="http://schemas.microsoft.com/office/powerpoint/2010/main" val="41591174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Slayt Numarası Yer Tutucusu 3"/>
          <p:cNvSpPr>
            <a:spLocks noGrp="1"/>
          </p:cNvSpPr>
          <p:nvPr>
            <p:ph type="sldNum" sz="quarter" idx="10"/>
          </p:nvPr>
        </p:nvSpPr>
        <p:spPr>
          <a:noFill/>
        </p:spPr>
        <p:txBody>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fld id="{17A6F811-5E0D-43B2-9BD3-D8B3387A0E1E}" type="slidenum">
              <a:rPr lang="tr-TR" altLang="en-US" sz="1400">
                <a:solidFill>
                  <a:srgbClr val="FFFFFF"/>
                </a:solidFill>
                <a:cs typeface="Arial" panose="020B0604020202020204" pitchFamily="34" charset="0"/>
              </a:rPr>
              <a:pPr fontAlgn="base">
                <a:spcBef>
                  <a:spcPct val="0"/>
                </a:spcBef>
                <a:spcAft>
                  <a:spcPct val="0"/>
                </a:spcAft>
                <a:buNone/>
              </a:pPr>
              <a:t>59</a:t>
            </a:fld>
            <a:endParaRPr lang="tr-TR" altLang="en-US" sz="1400">
              <a:solidFill>
                <a:srgbClr val="FFFFFF"/>
              </a:solidFill>
              <a:cs typeface="Arial" panose="020B0604020202020204" pitchFamily="34" charset="0"/>
            </a:endParaRPr>
          </a:p>
        </p:txBody>
      </p:sp>
      <p:sp>
        <p:nvSpPr>
          <p:cNvPr id="82947" name="Rectangle 2"/>
          <p:cNvSpPr>
            <a:spLocks noGrp="1" noChangeArrowheads="1"/>
          </p:cNvSpPr>
          <p:nvPr>
            <p:ph type="title"/>
          </p:nvPr>
        </p:nvSpPr>
        <p:spPr/>
        <p:txBody>
          <a:bodyPr/>
          <a:lstStyle/>
          <a:p>
            <a:pPr eaLnBrk="1" hangingPunct="1"/>
            <a:r>
              <a:rPr lang="tr-TR" altLang="en-US" sz="4000"/>
              <a:t>Network Diagrams </a:t>
            </a:r>
            <a:br>
              <a:rPr lang="tr-TR" altLang="en-US" sz="4000"/>
            </a:br>
            <a:r>
              <a:rPr lang="tr-TR" altLang="en-US" sz="4000"/>
              <a:t>(Sample: </a:t>
            </a:r>
            <a:r>
              <a:rPr lang="tr-TR" altLang="en-US" sz="4000">
                <a:solidFill>
                  <a:srgbClr val="FFFF00"/>
                </a:solidFill>
              </a:rPr>
              <a:t>Network Diagram</a:t>
            </a:r>
            <a:r>
              <a:rPr lang="tr-TR" altLang="en-US" sz="4000"/>
              <a:t>)</a:t>
            </a:r>
          </a:p>
        </p:txBody>
      </p:sp>
      <p:sp>
        <p:nvSpPr>
          <p:cNvPr id="82948" name="Text Box 3"/>
          <p:cNvSpPr txBox="1">
            <a:spLocks noChangeArrowheads="1"/>
          </p:cNvSpPr>
          <p:nvPr/>
        </p:nvSpPr>
        <p:spPr bwMode="auto">
          <a:xfrm>
            <a:off x="2135189"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3</a:t>
            </a:r>
          </a:p>
        </p:txBody>
      </p:sp>
      <p:graphicFrame>
        <p:nvGraphicFramePr>
          <p:cNvPr id="1036292" name="Group 4"/>
          <p:cNvGraphicFramePr>
            <a:graphicFrameLocks noGrp="1"/>
          </p:cNvGraphicFramePr>
          <p:nvPr>
            <p:ph idx="1"/>
          </p:nvPr>
        </p:nvGraphicFramePr>
        <p:xfrm>
          <a:off x="6888163" y="1484313"/>
          <a:ext cx="3529012" cy="2514600"/>
        </p:xfrm>
        <a:graphic>
          <a:graphicData uri="http://schemas.openxmlformats.org/drawingml/2006/table">
            <a:tbl>
              <a:tblPr/>
              <a:tblGrid>
                <a:gridCol w="314325">
                  <a:extLst>
                    <a:ext uri="{9D8B030D-6E8A-4147-A177-3AD203B41FA5}">
                      <a16:colId xmlns:a16="http://schemas.microsoft.com/office/drawing/2014/main" val="3695473034"/>
                    </a:ext>
                  </a:extLst>
                </a:gridCol>
                <a:gridCol w="1655762">
                  <a:extLst>
                    <a:ext uri="{9D8B030D-6E8A-4147-A177-3AD203B41FA5}">
                      <a16:colId xmlns:a16="http://schemas.microsoft.com/office/drawing/2014/main" val="473264540"/>
                    </a:ext>
                  </a:extLst>
                </a:gridCol>
                <a:gridCol w="622300">
                  <a:extLst>
                    <a:ext uri="{9D8B030D-6E8A-4147-A177-3AD203B41FA5}">
                      <a16:colId xmlns:a16="http://schemas.microsoft.com/office/drawing/2014/main" val="1683133395"/>
                    </a:ext>
                  </a:extLst>
                </a:gridCol>
                <a:gridCol w="936625">
                  <a:extLst>
                    <a:ext uri="{9D8B030D-6E8A-4147-A177-3AD203B41FA5}">
                      <a16:colId xmlns:a16="http://schemas.microsoft.com/office/drawing/2014/main" val="1398005398"/>
                    </a:ext>
                  </a:extLst>
                </a:gridCol>
              </a:tblGrid>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Task Name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Duration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Predecessors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89733424"/>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Implement visualiser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37837005"/>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Implement database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44201385"/>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Integrate components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3, 4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44221801"/>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Correct bugs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67766576"/>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Prepare test document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66464048"/>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Perform unit tests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95425741"/>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Perform integration tests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86190231"/>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Report test results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51061479"/>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Prepare sample data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09298023"/>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Prepare deliverables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6, 12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12036261"/>
                  </a:ext>
                </a:extLst>
              </a:tr>
            </a:tbl>
          </a:graphicData>
        </a:graphic>
      </p:graphicFrame>
      <p:sp>
        <p:nvSpPr>
          <p:cNvPr id="83011" name="Text Box 66"/>
          <p:cNvSpPr txBox="1">
            <a:spLocks noChangeArrowheads="1"/>
          </p:cNvSpPr>
          <p:nvPr/>
        </p:nvSpPr>
        <p:spPr bwMode="auto">
          <a:xfrm>
            <a:off x="2135189" y="55626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4</a:t>
            </a:r>
          </a:p>
        </p:txBody>
      </p:sp>
      <p:sp>
        <p:nvSpPr>
          <p:cNvPr id="83012" name="Text Box 67"/>
          <p:cNvSpPr txBox="1">
            <a:spLocks noChangeArrowheads="1"/>
          </p:cNvSpPr>
          <p:nvPr/>
        </p:nvSpPr>
        <p:spPr bwMode="auto">
          <a:xfrm>
            <a:off x="3575050" y="4483101"/>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5</a:t>
            </a:r>
          </a:p>
        </p:txBody>
      </p:sp>
      <p:sp>
        <p:nvSpPr>
          <p:cNvPr id="83013" name="Text Box 68"/>
          <p:cNvSpPr txBox="1">
            <a:spLocks noChangeArrowheads="1"/>
          </p:cNvSpPr>
          <p:nvPr/>
        </p:nvSpPr>
        <p:spPr bwMode="auto">
          <a:xfrm>
            <a:off x="5951539"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6</a:t>
            </a:r>
          </a:p>
        </p:txBody>
      </p:sp>
      <p:sp>
        <p:nvSpPr>
          <p:cNvPr id="83014" name="Text Box 69"/>
          <p:cNvSpPr txBox="1">
            <a:spLocks noChangeArrowheads="1"/>
          </p:cNvSpPr>
          <p:nvPr/>
        </p:nvSpPr>
        <p:spPr bwMode="auto">
          <a:xfrm>
            <a:off x="8399464" y="5202239"/>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11</a:t>
            </a:r>
          </a:p>
        </p:txBody>
      </p:sp>
      <p:sp>
        <p:nvSpPr>
          <p:cNvPr id="83015" name="Text Box 70"/>
          <p:cNvSpPr txBox="1">
            <a:spLocks noChangeArrowheads="1"/>
          </p:cNvSpPr>
          <p:nvPr/>
        </p:nvSpPr>
        <p:spPr bwMode="auto">
          <a:xfrm>
            <a:off x="4799014"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8</a:t>
            </a:r>
          </a:p>
        </p:txBody>
      </p:sp>
      <p:sp>
        <p:nvSpPr>
          <p:cNvPr id="83016" name="Text Box 71"/>
          <p:cNvSpPr txBox="1">
            <a:spLocks noChangeArrowheads="1"/>
          </p:cNvSpPr>
          <p:nvPr/>
        </p:nvSpPr>
        <p:spPr bwMode="auto">
          <a:xfrm>
            <a:off x="5951539" y="5202239"/>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9</a:t>
            </a:r>
          </a:p>
        </p:txBody>
      </p:sp>
      <p:sp>
        <p:nvSpPr>
          <p:cNvPr id="83017" name="Text Box 72"/>
          <p:cNvSpPr txBox="1">
            <a:spLocks noChangeArrowheads="1"/>
          </p:cNvSpPr>
          <p:nvPr/>
        </p:nvSpPr>
        <p:spPr bwMode="auto">
          <a:xfrm>
            <a:off x="7175500" y="5202239"/>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10</a:t>
            </a:r>
          </a:p>
        </p:txBody>
      </p:sp>
      <p:sp>
        <p:nvSpPr>
          <p:cNvPr id="83018" name="Text Box 73"/>
          <p:cNvSpPr txBox="1">
            <a:spLocks noChangeArrowheads="1"/>
          </p:cNvSpPr>
          <p:nvPr/>
        </p:nvSpPr>
        <p:spPr bwMode="auto">
          <a:xfrm>
            <a:off x="3575050" y="5981701"/>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12</a:t>
            </a:r>
          </a:p>
        </p:txBody>
      </p:sp>
      <p:sp>
        <p:nvSpPr>
          <p:cNvPr id="83019" name="Text Box 74"/>
          <p:cNvSpPr txBox="1">
            <a:spLocks noChangeArrowheads="1"/>
          </p:cNvSpPr>
          <p:nvPr/>
        </p:nvSpPr>
        <p:spPr bwMode="auto">
          <a:xfrm>
            <a:off x="9839325" y="5202239"/>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13</a:t>
            </a:r>
          </a:p>
        </p:txBody>
      </p:sp>
      <p:sp>
        <p:nvSpPr>
          <p:cNvPr id="83020" name="Line 75"/>
          <p:cNvSpPr>
            <a:spLocks noChangeShapeType="1"/>
          </p:cNvSpPr>
          <p:nvPr/>
        </p:nvSpPr>
        <p:spPr bwMode="auto">
          <a:xfrm>
            <a:off x="2566988" y="4554538"/>
            <a:ext cx="1008062"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3021" name="Line 76"/>
          <p:cNvSpPr>
            <a:spLocks noChangeShapeType="1"/>
          </p:cNvSpPr>
          <p:nvPr/>
        </p:nvSpPr>
        <p:spPr bwMode="auto">
          <a:xfrm flipV="1">
            <a:off x="3359150" y="4699000"/>
            <a:ext cx="2159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3022" name="Line 77"/>
          <p:cNvSpPr>
            <a:spLocks noChangeShapeType="1"/>
          </p:cNvSpPr>
          <p:nvPr/>
        </p:nvSpPr>
        <p:spPr bwMode="auto">
          <a:xfrm>
            <a:off x="5230814" y="4554538"/>
            <a:ext cx="720725"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3023" name="Line 78"/>
          <p:cNvSpPr>
            <a:spLocks noChangeShapeType="1"/>
          </p:cNvSpPr>
          <p:nvPr/>
        </p:nvSpPr>
        <p:spPr bwMode="auto">
          <a:xfrm flipV="1">
            <a:off x="4006850" y="4554538"/>
            <a:ext cx="79375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3024" name="Line 79"/>
          <p:cNvSpPr>
            <a:spLocks noChangeShapeType="1"/>
          </p:cNvSpPr>
          <p:nvPr/>
        </p:nvSpPr>
        <p:spPr bwMode="auto">
          <a:xfrm>
            <a:off x="5448301" y="5346700"/>
            <a:ext cx="506413"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3025" name="Line 80"/>
          <p:cNvSpPr>
            <a:spLocks noChangeShapeType="1"/>
          </p:cNvSpPr>
          <p:nvPr/>
        </p:nvSpPr>
        <p:spPr bwMode="auto">
          <a:xfrm>
            <a:off x="6383338" y="5346700"/>
            <a:ext cx="792162"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3026" name="Line 81"/>
          <p:cNvSpPr>
            <a:spLocks noChangeShapeType="1"/>
          </p:cNvSpPr>
          <p:nvPr/>
        </p:nvSpPr>
        <p:spPr bwMode="auto">
          <a:xfrm>
            <a:off x="7607301" y="5346700"/>
            <a:ext cx="792163"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3027" name="Line 82"/>
          <p:cNvSpPr>
            <a:spLocks noChangeShapeType="1"/>
          </p:cNvSpPr>
          <p:nvPr/>
        </p:nvSpPr>
        <p:spPr bwMode="auto">
          <a:xfrm>
            <a:off x="3359150" y="6165850"/>
            <a:ext cx="2159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3028" name="Line 83"/>
          <p:cNvSpPr>
            <a:spLocks noChangeShapeType="1"/>
          </p:cNvSpPr>
          <p:nvPr/>
        </p:nvSpPr>
        <p:spPr bwMode="auto">
          <a:xfrm flipV="1">
            <a:off x="9336089" y="5418138"/>
            <a:ext cx="503237"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3029" name="Line 84"/>
          <p:cNvSpPr>
            <a:spLocks noChangeShapeType="1"/>
          </p:cNvSpPr>
          <p:nvPr/>
        </p:nvSpPr>
        <p:spPr bwMode="auto">
          <a:xfrm>
            <a:off x="9336089" y="5273675"/>
            <a:ext cx="503237"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3030" name="Line 85"/>
          <p:cNvSpPr>
            <a:spLocks noChangeShapeType="1"/>
          </p:cNvSpPr>
          <p:nvPr/>
        </p:nvSpPr>
        <p:spPr bwMode="auto">
          <a:xfrm>
            <a:off x="3359150" y="4699000"/>
            <a:ext cx="0" cy="93503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3031" name="Line 86"/>
          <p:cNvSpPr>
            <a:spLocks noChangeShapeType="1"/>
          </p:cNvSpPr>
          <p:nvPr/>
        </p:nvSpPr>
        <p:spPr bwMode="auto">
          <a:xfrm flipH="1">
            <a:off x="2566988" y="5634038"/>
            <a:ext cx="792162"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3032" name="Line 87"/>
          <p:cNvSpPr>
            <a:spLocks noChangeShapeType="1"/>
          </p:cNvSpPr>
          <p:nvPr/>
        </p:nvSpPr>
        <p:spPr bwMode="auto">
          <a:xfrm flipV="1">
            <a:off x="5448300" y="4699000"/>
            <a:ext cx="0" cy="6477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3033" name="Line 88"/>
          <p:cNvSpPr>
            <a:spLocks noChangeShapeType="1"/>
          </p:cNvSpPr>
          <p:nvPr/>
        </p:nvSpPr>
        <p:spPr bwMode="auto">
          <a:xfrm flipH="1">
            <a:off x="5232400" y="4699000"/>
            <a:ext cx="2159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3034" name="Line 89"/>
          <p:cNvSpPr>
            <a:spLocks noChangeShapeType="1"/>
          </p:cNvSpPr>
          <p:nvPr/>
        </p:nvSpPr>
        <p:spPr bwMode="auto">
          <a:xfrm flipV="1">
            <a:off x="9336088" y="4554539"/>
            <a:ext cx="0" cy="720725"/>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3035" name="Line 90"/>
          <p:cNvSpPr>
            <a:spLocks noChangeShapeType="1"/>
          </p:cNvSpPr>
          <p:nvPr/>
        </p:nvSpPr>
        <p:spPr bwMode="auto">
          <a:xfrm flipH="1">
            <a:off x="6383339" y="4554538"/>
            <a:ext cx="2954337"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3036" name="Line 91"/>
          <p:cNvSpPr>
            <a:spLocks noChangeShapeType="1"/>
          </p:cNvSpPr>
          <p:nvPr/>
        </p:nvSpPr>
        <p:spPr bwMode="auto">
          <a:xfrm flipV="1">
            <a:off x="9336088" y="5418138"/>
            <a:ext cx="0" cy="81915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3037" name="Line 92"/>
          <p:cNvSpPr>
            <a:spLocks noChangeShapeType="1"/>
          </p:cNvSpPr>
          <p:nvPr/>
        </p:nvSpPr>
        <p:spPr bwMode="auto">
          <a:xfrm flipH="1">
            <a:off x="4008439" y="6237288"/>
            <a:ext cx="5329237"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3038" name="Line 93"/>
          <p:cNvSpPr>
            <a:spLocks noChangeShapeType="1"/>
          </p:cNvSpPr>
          <p:nvPr/>
        </p:nvSpPr>
        <p:spPr bwMode="auto">
          <a:xfrm flipH="1">
            <a:off x="2566988" y="5778500"/>
            <a:ext cx="792162"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3039" name="Line 94"/>
          <p:cNvSpPr>
            <a:spLocks noChangeShapeType="1"/>
          </p:cNvSpPr>
          <p:nvPr/>
        </p:nvSpPr>
        <p:spPr bwMode="auto">
          <a:xfrm>
            <a:off x="3359150" y="5778500"/>
            <a:ext cx="0" cy="38735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3040" name="Text Box 95"/>
          <p:cNvSpPr txBox="1">
            <a:spLocks noChangeArrowheads="1"/>
          </p:cNvSpPr>
          <p:nvPr/>
        </p:nvSpPr>
        <p:spPr bwMode="auto">
          <a:xfrm>
            <a:off x="2063750"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2</a:t>
            </a:r>
          </a:p>
        </p:txBody>
      </p:sp>
      <p:sp>
        <p:nvSpPr>
          <p:cNvPr id="83041" name="Text Box 96"/>
          <p:cNvSpPr txBox="1">
            <a:spLocks noChangeArrowheads="1"/>
          </p:cNvSpPr>
          <p:nvPr/>
        </p:nvSpPr>
        <p:spPr bwMode="auto">
          <a:xfrm>
            <a:off x="3503613"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2</a:t>
            </a:r>
          </a:p>
        </p:txBody>
      </p:sp>
      <p:sp>
        <p:nvSpPr>
          <p:cNvPr id="83042" name="Text Box 97"/>
          <p:cNvSpPr txBox="1">
            <a:spLocks noChangeArrowheads="1"/>
          </p:cNvSpPr>
          <p:nvPr/>
        </p:nvSpPr>
        <p:spPr bwMode="auto">
          <a:xfrm>
            <a:off x="2063750" y="5229225"/>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4</a:t>
            </a:r>
          </a:p>
        </p:txBody>
      </p:sp>
      <p:sp>
        <p:nvSpPr>
          <p:cNvPr id="83043" name="Text Box 98"/>
          <p:cNvSpPr txBox="1">
            <a:spLocks noChangeArrowheads="1"/>
          </p:cNvSpPr>
          <p:nvPr/>
        </p:nvSpPr>
        <p:spPr bwMode="auto">
          <a:xfrm>
            <a:off x="4727575"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83044" name="Text Box 99"/>
          <p:cNvSpPr txBox="1">
            <a:spLocks noChangeArrowheads="1"/>
          </p:cNvSpPr>
          <p:nvPr/>
        </p:nvSpPr>
        <p:spPr bwMode="auto">
          <a:xfrm>
            <a:off x="5880100"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4</a:t>
            </a:r>
          </a:p>
        </p:txBody>
      </p:sp>
      <p:sp>
        <p:nvSpPr>
          <p:cNvPr id="83045" name="Text Box 100"/>
          <p:cNvSpPr txBox="1">
            <a:spLocks noChangeArrowheads="1"/>
          </p:cNvSpPr>
          <p:nvPr/>
        </p:nvSpPr>
        <p:spPr bwMode="auto">
          <a:xfrm>
            <a:off x="5880100"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83046" name="Text Box 101"/>
          <p:cNvSpPr txBox="1">
            <a:spLocks noChangeArrowheads="1"/>
          </p:cNvSpPr>
          <p:nvPr/>
        </p:nvSpPr>
        <p:spPr bwMode="auto">
          <a:xfrm>
            <a:off x="7104063"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83047" name="Text Box 102"/>
          <p:cNvSpPr txBox="1">
            <a:spLocks noChangeArrowheads="1"/>
          </p:cNvSpPr>
          <p:nvPr/>
        </p:nvSpPr>
        <p:spPr bwMode="auto">
          <a:xfrm>
            <a:off x="8328025"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83048" name="Text Box 103"/>
          <p:cNvSpPr txBox="1">
            <a:spLocks noChangeArrowheads="1"/>
          </p:cNvSpPr>
          <p:nvPr/>
        </p:nvSpPr>
        <p:spPr bwMode="auto">
          <a:xfrm>
            <a:off x="9767888" y="4868864"/>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83049" name="Text Box 104"/>
          <p:cNvSpPr txBox="1">
            <a:spLocks noChangeArrowheads="1"/>
          </p:cNvSpPr>
          <p:nvPr/>
        </p:nvSpPr>
        <p:spPr bwMode="auto">
          <a:xfrm>
            <a:off x="3503613"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7</a:t>
            </a:r>
          </a:p>
        </p:txBody>
      </p:sp>
      <p:sp>
        <p:nvSpPr>
          <p:cNvPr id="83050" name="Text Box 105"/>
          <p:cNvSpPr txBox="1">
            <a:spLocks noChangeArrowheads="1"/>
          </p:cNvSpPr>
          <p:nvPr/>
        </p:nvSpPr>
        <p:spPr bwMode="auto">
          <a:xfrm>
            <a:off x="1631951" y="1628775"/>
            <a:ext cx="463614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2400">
                <a:solidFill>
                  <a:srgbClr val="00FFFF"/>
                </a:solidFill>
                <a:cs typeface="Arial" panose="020B0604020202020204" pitchFamily="34" charset="0"/>
              </a:rPr>
              <a:t>ET = Earliest completion time</a:t>
            </a:r>
          </a:p>
          <a:p>
            <a:pPr fontAlgn="base">
              <a:spcBef>
                <a:spcPct val="0"/>
              </a:spcBef>
              <a:spcAft>
                <a:spcPct val="0"/>
              </a:spcAft>
              <a:buNone/>
            </a:pPr>
            <a:r>
              <a:rPr lang="tr-TR" altLang="en-US" sz="1400">
                <a:solidFill>
                  <a:srgbClr val="00FFFF"/>
                </a:solidFill>
                <a:cs typeface="Arial" panose="020B0604020202020204" pitchFamily="34" charset="0"/>
              </a:rPr>
              <a:t>               Compute ET of left mosts first.</a:t>
            </a:r>
          </a:p>
          <a:p>
            <a:pPr fontAlgn="base">
              <a:spcBef>
                <a:spcPct val="0"/>
              </a:spcBef>
              <a:spcAft>
                <a:spcPct val="0"/>
              </a:spcAft>
              <a:buNone/>
            </a:pPr>
            <a:r>
              <a:rPr lang="tr-TR" altLang="en-US" sz="1400">
                <a:solidFill>
                  <a:srgbClr val="00FFFF"/>
                </a:solidFill>
                <a:cs typeface="Arial" panose="020B0604020202020204" pitchFamily="34" charset="0"/>
              </a:rPr>
              <a:t>               Compute ET of each forward task </a:t>
            </a:r>
          </a:p>
          <a:p>
            <a:pPr fontAlgn="base">
              <a:spcBef>
                <a:spcPct val="0"/>
              </a:spcBef>
              <a:spcAft>
                <a:spcPct val="0"/>
              </a:spcAft>
              <a:buNone/>
            </a:pPr>
            <a:r>
              <a:rPr lang="tr-TR" altLang="en-US" sz="1400">
                <a:solidFill>
                  <a:srgbClr val="00FFFF"/>
                </a:solidFill>
                <a:cs typeface="Arial" panose="020B0604020202020204" pitchFamily="34" charset="0"/>
              </a:rPr>
              <a:t>                by summing ET for each task from left to right.</a:t>
            </a:r>
          </a:p>
        </p:txBody>
      </p:sp>
      <p:sp>
        <p:nvSpPr>
          <p:cNvPr id="83051" name="Text Box 106"/>
          <p:cNvSpPr txBox="1">
            <a:spLocks noChangeArrowheads="1"/>
          </p:cNvSpPr>
          <p:nvPr/>
        </p:nvSpPr>
        <p:spPr bwMode="auto">
          <a:xfrm>
            <a:off x="1643064" y="2852738"/>
            <a:ext cx="520527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2400">
                <a:solidFill>
                  <a:srgbClr val="FF9900"/>
                </a:solidFill>
                <a:cs typeface="Arial" panose="020B0604020202020204" pitchFamily="34" charset="0"/>
              </a:rPr>
              <a:t>LT = Latest completion time</a:t>
            </a:r>
          </a:p>
          <a:p>
            <a:pPr fontAlgn="base">
              <a:spcBef>
                <a:spcPct val="0"/>
              </a:spcBef>
              <a:spcAft>
                <a:spcPct val="0"/>
              </a:spcAft>
              <a:buNone/>
            </a:pPr>
            <a:r>
              <a:rPr lang="tr-TR" altLang="en-US" sz="1400">
                <a:solidFill>
                  <a:srgbClr val="FF9900"/>
                </a:solidFill>
                <a:cs typeface="Arial" panose="020B0604020202020204" pitchFamily="34" charset="0"/>
              </a:rPr>
              <a:t>               Compute LT of right mosts first.</a:t>
            </a:r>
          </a:p>
          <a:p>
            <a:pPr fontAlgn="base">
              <a:spcBef>
                <a:spcPct val="0"/>
              </a:spcBef>
              <a:spcAft>
                <a:spcPct val="0"/>
              </a:spcAft>
              <a:buNone/>
            </a:pPr>
            <a:r>
              <a:rPr lang="tr-TR" altLang="en-US" sz="1400">
                <a:solidFill>
                  <a:srgbClr val="FF9900"/>
                </a:solidFill>
                <a:cs typeface="Arial" panose="020B0604020202020204" pitchFamily="34" charset="0"/>
              </a:rPr>
              <a:t>               Compute LT of each backward task </a:t>
            </a:r>
          </a:p>
          <a:p>
            <a:pPr fontAlgn="base">
              <a:spcBef>
                <a:spcPct val="0"/>
              </a:spcBef>
              <a:spcAft>
                <a:spcPct val="0"/>
              </a:spcAft>
              <a:buNone/>
            </a:pPr>
            <a:r>
              <a:rPr lang="tr-TR" altLang="en-US" sz="1400">
                <a:solidFill>
                  <a:srgbClr val="FF9900"/>
                </a:solidFill>
                <a:cs typeface="Arial" panose="020B0604020202020204" pitchFamily="34" charset="0"/>
              </a:rPr>
              <a:t>                by subtracting duration for each task from right to left.</a:t>
            </a:r>
          </a:p>
        </p:txBody>
      </p:sp>
      <p:sp>
        <p:nvSpPr>
          <p:cNvPr id="83052" name="Text Box 107"/>
          <p:cNvSpPr txBox="1">
            <a:spLocks noChangeArrowheads="1"/>
          </p:cNvSpPr>
          <p:nvPr/>
        </p:nvSpPr>
        <p:spPr bwMode="auto">
          <a:xfrm>
            <a:off x="2063751"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2</a:t>
            </a:r>
          </a:p>
        </p:txBody>
      </p:sp>
      <p:sp>
        <p:nvSpPr>
          <p:cNvPr id="83053" name="Text Box 108"/>
          <p:cNvSpPr txBox="1">
            <a:spLocks noChangeArrowheads="1"/>
          </p:cNvSpPr>
          <p:nvPr/>
        </p:nvSpPr>
        <p:spPr bwMode="auto">
          <a:xfrm>
            <a:off x="2063751" y="58769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4</a:t>
            </a:r>
          </a:p>
        </p:txBody>
      </p:sp>
      <p:sp>
        <p:nvSpPr>
          <p:cNvPr id="83054" name="Text Box 109"/>
          <p:cNvSpPr txBox="1">
            <a:spLocks noChangeArrowheads="1"/>
          </p:cNvSpPr>
          <p:nvPr/>
        </p:nvSpPr>
        <p:spPr bwMode="auto">
          <a:xfrm>
            <a:off x="3503614"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6</a:t>
            </a:r>
          </a:p>
        </p:txBody>
      </p:sp>
      <p:sp>
        <p:nvSpPr>
          <p:cNvPr id="83055" name="Text Box 110"/>
          <p:cNvSpPr txBox="1">
            <a:spLocks noChangeArrowheads="1"/>
          </p:cNvSpPr>
          <p:nvPr/>
        </p:nvSpPr>
        <p:spPr bwMode="auto">
          <a:xfrm>
            <a:off x="3503614" y="6296025"/>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11</a:t>
            </a:r>
          </a:p>
        </p:txBody>
      </p:sp>
      <p:sp>
        <p:nvSpPr>
          <p:cNvPr id="83056" name="Text Box 111"/>
          <p:cNvSpPr txBox="1">
            <a:spLocks noChangeArrowheads="1"/>
          </p:cNvSpPr>
          <p:nvPr/>
        </p:nvSpPr>
        <p:spPr bwMode="auto">
          <a:xfrm>
            <a:off x="4727576"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7</a:t>
            </a:r>
          </a:p>
        </p:txBody>
      </p:sp>
      <p:sp>
        <p:nvSpPr>
          <p:cNvPr id="83057" name="Text Box 112"/>
          <p:cNvSpPr txBox="1">
            <a:spLocks noChangeArrowheads="1"/>
          </p:cNvSpPr>
          <p:nvPr/>
        </p:nvSpPr>
        <p:spPr bwMode="auto">
          <a:xfrm>
            <a:off x="5880101" y="4797425"/>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11</a:t>
            </a:r>
          </a:p>
        </p:txBody>
      </p:sp>
      <p:sp>
        <p:nvSpPr>
          <p:cNvPr id="83058" name="Text Box 113"/>
          <p:cNvSpPr txBox="1">
            <a:spLocks noChangeArrowheads="1"/>
          </p:cNvSpPr>
          <p:nvPr/>
        </p:nvSpPr>
        <p:spPr bwMode="auto">
          <a:xfrm>
            <a:off x="5880101" y="5805488"/>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8</a:t>
            </a:r>
          </a:p>
        </p:txBody>
      </p:sp>
      <p:sp>
        <p:nvSpPr>
          <p:cNvPr id="83059" name="Text Box 114"/>
          <p:cNvSpPr txBox="1">
            <a:spLocks noChangeArrowheads="1"/>
          </p:cNvSpPr>
          <p:nvPr/>
        </p:nvSpPr>
        <p:spPr bwMode="auto">
          <a:xfrm>
            <a:off x="7092951" y="5805488"/>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9</a:t>
            </a:r>
          </a:p>
        </p:txBody>
      </p:sp>
      <p:sp>
        <p:nvSpPr>
          <p:cNvPr id="83060" name="Text Box 115"/>
          <p:cNvSpPr txBox="1">
            <a:spLocks noChangeArrowheads="1"/>
          </p:cNvSpPr>
          <p:nvPr/>
        </p:nvSpPr>
        <p:spPr bwMode="auto">
          <a:xfrm>
            <a:off x="8316914" y="5805488"/>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10</a:t>
            </a:r>
          </a:p>
        </p:txBody>
      </p:sp>
      <p:sp>
        <p:nvSpPr>
          <p:cNvPr id="83061" name="Text Box 116"/>
          <p:cNvSpPr txBox="1">
            <a:spLocks noChangeArrowheads="1"/>
          </p:cNvSpPr>
          <p:nvPr/>
        </p:nvSpPr>
        <p:spPr bwMode="auto">
          <a:xfrm>
            <a:off x="9767889" y="5589588"/>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12</a:t>
            </a:r>
          </a:p>
        </p:txBody>
      </p:sp>
      <p:sp>
        <p:nvSpPr>
          <p:cNvPr id="83062" name="Text Box 117"/>
          <p:cNvSpPr txBox="1">
            <a:spLocks noChangeArrowheads="1"/>
          </p:cNvSpPr>
          <p:nvPr/>
        </p:nvSpPr>
        <p:spPr bwMode="auto">
          <a:xfrm>
            <a:off x="9767889" y="5734050"/>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0000"/>
                </a:solidFill>
                <a:cs typeface="Arial" panose="020B0604020202020204" pitchFamily="34" charset="0"/>
              </a:rPr>
              <a:t>LT = 12</a:t>
            </a:r>
          </a:p>
        </p:txBody>
      </p:sp>
      <p:sp>
        <p:nvSpPr>
          <p:cNvPr id="83063" name="Text Box 118"/>
          <p:cNvSpPr txBox="1">
            <a:spLocks noChangeArrowheads="1"/>
          </p:cNvSpPr>
          <p:nvPr/>
        </p:nvSpPr>
        <p:spPr bwMode="auto">
          <a:xfrm>
            <a:off x="8316914" y="5949950"/>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0000"/>
                </a:solidFill>
                <a:cs typeface="Arial" panose="020B0604020202020204" pitchFamily="34" charset="0"/>
              </a:rPr>
              <a:t>LT = 12</a:t>
            </a:r>
          </a:p>
        </p:txBody>
      </p:sp>
      <p:sp>
        <p:nvSpPr>
          <p:cNvPr id="83064" name="Line 119"/>
          <p:cNvSpPr>
            <a:spLocks noChangeShapeType="1"/>
          </p:cNvSpPr>
          <p:nvPr/>
        </p:nvSpPr>
        <p:spPr bwMode="auto">
          <a:xfrm>
            <a:off x="10199688" y="5949951"/>
            <a:ext cx="0" cy="358775"/>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3065" name="Line 120"/>
          <p:cNvSpPr>
            <a:spLocks noChangeShapeType="1"/>
          </p:cNvSpPr>
          <p:nvPr/>
        </p:nvSpPr>
        <p:spPr bwMode="auto">
          <a:xfrm flipH="1">
            <a:off x="8759826" y="6308725"/>
            <a:ext cx="1439863"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3066" name="Line 121"/>
          <p:cNvSpPr>
            <a:spLocks noChangeShapeType="1"/>
          </p:cNvSpPr>
          <p:nvPr/>
        </p:nvSpPr>
        <p:spPr bwMode="auto">
          <a:xfrm flipV="1">
            <a:off x="8759825" y="6111875"/>
            <a:ext cx="0" cy="196850"/>
          </a:xfrm>
          <a:prstGeom prst="line">
            <a:avLst/>
          </a:prstGeom>
          <a:noFill/>
          <a:ln w="9525">
            <a:solidFill>
              <a:schemeClr val="bg1"/>
            </a:solidFill>
            <a:round/>
            <a:headEnd/>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3067" name="Text Box 122"/>
          <p:cNvSpPr txBox="1">
            <a:spLocks noChangeArrowheads="1"/>
          </p:cNvSpPr>
          <p:nvPr/>
        </p:nvSpPr>
        <p:spPr bwMode="auto">
          <a:xfrm>
            <a:off x="8401050" y="6308725"/>
            <a:ext cx="1879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FFFF"/>
                </a:solidFill>
                <a:cs typeface="Arial" panose="020B0604020202020204" pitchFamily="34" charset="0"/>
              </a:rPr>
              <a:t>Assign project end date, max(ET)</a:t>
            </a:r>
          </a:p>
        </p:txBody>
      </p:sp>
      <p:sp>
        <p:nvSpPr>
          <p:cNvPr id="83068" name="Text Box 117"/>
          <p:cNvSpPr txBox="1">
            <a:spLocks noChangeArrowheads="1"/>
          </p:cNvSpPr>
          <p:nvPr/>
        </p:nvSpPr>
        <p:spPr bwMode="auto">
          <a:xfrm>
            <a:off x="9048750" y="4703764"/>
            <a:ext cx="592138"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ET = 11</a:t>
            </a:r>
          </a:p>
        </p:txBody>
      </p:sp>
      <p:sp>
        <p:nvSpPr>
          <p:cNvPr id="83069" name="Text Box 117"/>
          <p:cNvSpPr txBox="1">
            <a:spLocks noChangeArrowheads="1"/>
          </p:cNvSpPr>
          <p:nvPr/>
        </p:nvSpPr>
        <p:spPr bwMode="auto">
          <a:xfrm>
            <a:off x="9120189" y="5862639"/>
            <a:ext cx="592137"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ET = 11</a:t>
            </a:r>
          </a:p>
        </p:txBody>
      </p:sp>
    </p:spTree>
    <p:extLst>
      <p:ext uri="{BB962C8B-B14F-4D97-AF65-F5344CB8AC3E}">
        <p14:creationId xmlns:p14="http://schemas.microsoft.com/office/powerpoint/2010/main" val="2367750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70929" y="659188"/>
            <a:ext cx="11793267" cy="5094407"/>
          </a:xfrm>
          <a:prstGeom prst="rect">
            <a:avLst/>
          </a:prstGeom>
        </p:spPr>
      </p:pic>
      <p:sp>
        <p:nvSpPr>
          <p:cNvPr id="2" name="Slide Number Placeholder 1"/>
          <p:cNvSpPr>
            <a:spLocks noGrp="1"/>
          </p:cNvSpPr>
          <p:nvPr>
            <p:ph type="sldNum" sz="quarter" idx="12"/>
          </p:nvPr>
        </p:nvSpPr>
        <p:spPr/>
        <p:txBody>
          <a:bodyPr/>
          <a:lstStyle/>
          <a:p>
            <a:fld id="{DF50EBBA-8504-4BCF-B486-C222F50DF38E}" type="slidenum">
              <a:rPr lang="en-US" smtClean="0"/>
              <a:t>6</a:t>
            </a:fld>
            <a:endParaRPr lang="en-US"/>
          </a:p>
        </p:txBody>
      </p:sp>
    </p:spTree>
    <p:extLst>
      <p:ext uri="{BB962C8B-B14F-4D97-AF65-F5344CB8AC3E}">
        <p14:creationId xmlns:p14="http://schemas.microsoft.com/office/powerpoint/2010/main" val="33558967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Slayt Numarası Yer Tutucusu 3"/>
          <p:cNvSpPr>
            <a:spLocks noGrp="1"/>
          </p:cNvSpPr>
          <p:nvPr>
            <p:ph type="sldNum" sz="quarter" idx="10"/>
          </p:nvPr>
        </p:nvSpPr>
        <p:spPr>
          <a:noFill/>
        </p:spPr>
        <p:txBody>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fld id="{F1380D9F-60FA-4ACA-A53F-FE37241564C5}" type="slidenum">
              <a:rPr lang="tr-TR" altLang="en-US" sz="1400">
                <a:solidFill>
                  <a:srgbClr val="FFFFFF"/>
                </a:solidFill>
                <a:cs typeface="Arial" panose="020B0604020202020204" pitchFamily="34" charset="0"/>
              </a:rPr>
              <a:pPr fontAlgn="base">
                <a:spcBef>
                  <a:spcPct val="0"/>
                </a:spcBef>
                <a:spcAft>
                  <a:spcPct val="0"/>
                </a:spcAft>
                <a:buNone/>
              </a:pPr>
              <a:t>60</a:t>
            </a:fld>
            <a:endParaRPr lang="tr-TR" altLang="en-US" sz="1400">
              <a:solidFill>
                <a:srgbClr val="FFFFFF"/>
              </a:solidFill>
              <a:cs typeface="Arial" panose="020B0604020202020204" pitchFamily="34" charset="0"/>
            </a:endParaRPr>
          </a:p>
        </p:txBody>
      </p:sp>
      <p:sp>
        <p:nvSpPr>
          <p:cNvPr id="83971" name="Rectangle 2"/>
          <p:cNvSpPr>
            <a:spLocks noGrp="1" noChangeArrowheads="1"/>
          </p:cNvSpPr>
          <p:nvPr>
            <p:ph type="title"/>
          </p:nvPr>
        </p:nvSpPr>
        <p:spPr/>
        <p:txBody>
          <a:bodyPr/>
          <a:lstStyle/>
          <a:p>
            <a:pPr eaLnBrk="1" hangingPunct="1"/>
            <a:r>
              <a:rPr lang="tr-TR" altLang="en-US" sz="4000"/>
              <a:t>Network Diagrams </a:t>
            </a:r>
            <a:br>
              <a:rPr lang="tr-TR" altLang="en-US" sz="4000"/>
            </a:br>
            <a:r>
              <a:rPr lang="tr-TR" altLang="en-US" sz="4000"/>
              <a:t>(Sample: </a:t>
            </a:r>
            <a:r>
              <a:rPr lang="tr-TR" altLang="en-US" sz="4000">
                <a:solidFill>
                  <a:srgbClr val="FFFF00"/>
                </a:solidFill>
              </a:rPr>
              <a:t>Network Diagram</a:t>
            </a:r>
            <a:r>
              <a:rPr lang="tr-TR" altLang="en-US" sz="4000"/>
              <a:t>)</a:t>
            </a:r>
          </a:p>
        </p:txBody>
      </p:sp>
      <p:sp>
        <p:nvSpPr>
          <p:cNvPr id="83972" name="Text Box 3"/>
          <p:cNvSpPr txBox="1">
            <a:spLocks noChangeArrowheads="1"/>
          </p:cNvSpPr>
          <p:nvPr/>
        </p:nvSpPr>
        <p:spPr bwMode="auto">
          <a:xfrm>
            <a:off x="2135189"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3</a:t>
            </a:r>
          </a:p>
        </p:txBody>
      </p:sp>
      <p:graphicFrame>
        <p:nvGraphicFramePr>
          <p:cNvPr id="1037316" name="Group 4"/>
          <p:cNvGraphicFramePr>
            <a:graphicFrameLocks noGrp="1"/>
          </p:cNvGraphicFramePr>
          <p:nvPr>
            <p:ph idx="1"/>
          </p:nvPr>
        </p:nvGraphicFramePr>
        <p:xfrm>
          <a:off x="6888163" y="1484313"/>
          <a:ext cx="3529012" cy="2514600"/>
        </p:xfrm>
        <a:graphic>
          <a:graphicData uri="http://schemas.openxmlformats.org/drawingml/2006/table">
            <a:tbl>
              <a:tblPr/>
              <a:tblGrid>
                <a:gridCol w="314325">
                  <a:extLst>
                    <a:ext uri="{9D8B030D-6E8A-4147-A177-3AD203B41FA5}">
                      <a16:colId xmlns:a16="http://schemas.microsoft.com/office/drawing/2014/main" val="2440957971"/>
                    </a:ext>
                  </a:extLst>
                </a:gridCol>
                <a:gridCol w="1655762">
                  <a:extLst>
                    <a:ext uri="{9D8B030D-6E8A-4147-A177-3AD203B41FA5}">
                      <a16:colId xmlns:a16="http://schemas.microsoft.com/office/drawing/2014/main" val="3478243139"/>
                    </a:ext>
                  </a:extLst>
                </a:gridCol>
                <a:gridCol w="622300">
                  <a:extLst>
                    <a:ext uri="{9D8B030D-6E8A-4147-A177-3AD203B41FA5}">
                      <a16:colId xmlns:a16="http://schemas.microsoft.com/office/drawing/2014/main" val="814373872"/>
                    </a:ext>
                  </a:extLst>
                </a:gridCol>
                <a:gridCol w="936625">
                  <a:extLst>
                    <a:ext uri="{9D8B030D-6E8A-4147-A177-3AD203B41FA5}">
                      <a16:colId xmlns:a16="http://schemas.microsoft.com/office/drawing/2014/main" val="1971186767"/>
                    </a:ext>
                  </a:extLst>
                </a:gridCol>
              </a:tblGrid>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Task Name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Duration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Predecessors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71547310"/>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Implement visualiser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50096829"/>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Implement database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0918633"/>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Integrate components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3, 4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92047667"/>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Correct bugs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1012063"/>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Prepare test document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44161593"/>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Perform unit tests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54888494"/>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Perform integration tests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5267615"/>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Report test results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17789148"/>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Prepare sample data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20998944"/>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Prepare deliverables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6, 12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1147168"/>
                  </a:ext>
                </a:extLst>
              </a:tr>
            </a:tbl>
          </a:graphicData>
        </a:graphic>
      </p:graphicFrame>
      <p:sp>
        <p:nvSpPr>
          <p:cNvPr id="84035" name="Text Box 66"/>
          <p:cNvSpPr txBox="1">
            <a:spLocks noChangeArrowheads="1"/>
          </p:cNvSpPr>
          <p:nvPr/>
        </p:nvSpPr>
        <p:spPr bwMode="auto">
          <a:xfrm>
            <a:off x="2135189" y="55626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4</a:t>
            </a:r>
          </a:p>
        </p:txBody>
      </p:sp>
      <p:sp>
        <p:nvSpPr>
          <p:cNvPr id="84036" name="Text Box 67"/>
          <p:cNvSpPr txBox="1">
            <a:spLocks noChangeArrowheads="1"/>
          </p:cNvSpPr>
          <p:nvPr/>
        </p:nvSpPr>
        <p:spPr bwMode="auto">
          <a:xfrm>
            <a:off x="3575050" y="4483101"/>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5</a:t>
            </a:r>
          </a:p>
        </p:txBody>
      </p:sp>
      <p:sp>
        <p:nvSpPr>
          <p:cNvPr id="84037" name="Text Box 68"/>
          <p:cNvSpPr txBox="1">
            <a:spLocks noChangeArrowheads="1"/>
          </p:cNvSpPr>
          <p:nvPr/>
        </p:nvSpPr>
        <p:spPr bwMode="auto">
          <a:xfrm>
            <a:off x="5951539"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6</a:t>
            </a:r>
          </a:p>
        </p:txBody>
      </p:sp>
      <p:sp>
        <p:nvSpPr>
          <p:cNvPr id="84038" name="Text Box 69"/>
          <p:cNvSpPr txBox="1">
            <a:spLocks noChangeArrowheads="1"/>
          </p:cNvSpPr>
          <p:nvPr/>
        </p:nvSpPr>
        <p:spPr bwMode="auto">
          <a:xfrm>
            <a:off x="8399464" y="5202239"/>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11</a:t>
            </a:r>
          </a:p>
        </p:txBody>
      </p:sp>
      <p:sp>
        <p:nvSpPr>
          <p:cNvPr id="84039" name="Text Box 70"/>
          <p:cNvSpPr txBox="1">
            <a:spLocks noChangeArrowheads="1"/>
          </p:cNvSpPr>
          <p:nvPr/>
        </p:nvSpPr>
        <p:spPr bwMode="auto">
          <a:xfrm>
            <a:off x="4799014"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8</a:t>
            </a:r>
          </a:p>
        </p:txBody>
      </p:sp>
      <p:sp>
        <p:nvSpPr>
          <p:cNvPr id="84040" name="Text Box 71"/>
          <p:cNvSpPr txBox="1">
            <a:spLocks noChangeArrowheads="1"/>
          </p:cNvSpPr>
          <p:nvPr/>
        </p:nvSpPr>
        <p:spPr bwMode="auto">
          <a:xfrm>
            <a:off x="5951539" y="5202239"/>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9</a:t>
            </a:r>
          </a:p>
        </p:txBody>
      </p:sp>
      <p:sp>
        <p:nvSpPr>
          <p:cNvPr id="84041" name="Text Box 72"/>
          <p:cNvSpPr txBox="1">
            <a:spLocks noChangeArrowheads="1"/>
          </p:cNvSpPr>
          <p:nvPr/>
        </p:nvSpPr>
        <p:spPr bwMode="auto">
          <a:xfrm>
            <a:off x="7175500" y="5202239"/>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10</a:t>
            </a:r>
          </a:p>
        </p:txBody>
      </p:sp>
      <p:sp>
        <p:nvSpPr>
          <p:cNvPr id="84042" name="Text Box 73"/>
          <p:cNvSpPr txBox="1">
            <a:spLocks noChangeArrowheads="1"/>
          </p:cNvSpPr>
          <p:nvPr/>
        </p:nvSpPr>
        <p:spPr bwMode="auto">
          <a:xfrm>
            <a:off x="3575050" y="5981701"/>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12</a:t>
            </a:r>
          </a:p>
        </p:txBody>
      </p:sp>
      <p:sp>
        <p:nvSpPr>
          <p:cNvPr id="84043" name="Text Box 74"/>
          <p:cNvSpPr txBox="1">
            <a:spLocks noChangeArrowheads="1"/>
          </p:cNvSpPr>
          <p:nvPr/>
        </p:nvSpPr>
        <p:spPr bwMode="auto">
          <a:xfrm>
            <a:off x="9839325" y="5202239"/>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13</a:t>
            </a:r>
          </a:p>
        </p:txBody>
      </p:sp>
      <p:sp>
        <p:nvSpPr>
          <p:cNvPr id="84044" name="Line 75"/>
          <p:cNvSpPr>
            <a:spLocks noChangeShapeType="1"/>
          </p:cNvSpPr>
          <p:nvPr/>
        </p:nvSpPr>
        <p:spPr bwMode="auto">
          <a:xfrm>
            <a:off x="2566988" y="4554538"/>
            <a:ext cx="1008062"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4045" name="Line 76"/>
          <p:cNvSpPr>
            <a:spLocks noChangeShapeType="1"/>
          </p:cNvSpPr>
          <p:nvPr/>
        </p:nvSpPr>
        <p:spPr bwMode="auto">
          <a:xfrm flipV="1">
            <a:off x="3359150" y="4699000"/>
            <a:ext cx="2159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4046" name="Line 77"/>
          <p:cNvSpPr>
            <a:spLocks noChangeShapeType="1"/>
          </p:cNvSpPr>
          <p:nvPr/>
        </p:nvSpPr>
        <p:spPr bwMode="auto">
          <a:xfrm>
            <a:off x="5230814" y="4554538"/>
            <a:ext cx="720725"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4047" name="Line 78"/>
          <p:cNvSpPr>
            <a:spLocks noChangeShapeType="1"/>
          </p:cNvSpPr>
          <p:nvPr/>
        </p:nvSpPr>
        <p:spPr bwMode="auto">
          <a:xfrm flipV="1">
            <a:off x="4006850" y="4554538"/>
            <a:ext cx="79375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4048" name="Line 79"/>
          <p:cNvSpPr>
            <a:spLocks noChangeShapeType="1"/>
          </p:cNvSpPr>
          <p:nvPr/>
        </p:nvSpPr>
        <p:spPr bwMode="auto">
          <a:xfrm>
            <a:off x="5448301" y="5346700"/>
            <a:ext cx="506413"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4049" name="Line 80"/>
          <p:cNvSpPr>
            <a:spLocks noChangeShapeType="1"/>
          </p:cNvSpPr>
          <p:nvPr/>
        </p:nvSpPr>
        <p:spPr bwMode="auto">
          <a:xfrm>
            <a:off x="6383338" y="5346700"/>
            <a:ext cx="792162"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4050" name="Line 81"/>
          <p:cNvSpPr>
            <a:spLocks noChangeShapeType="1"/>
          </p:cNvSpPr>
          <p:nvPr/>
        </p:nvSpPr>
        <p:spPr bwMode="auto">
          <a:xfrm>
            <a:off x="7607301" y="5346700"/>
            <a:ext cx="792163"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4051" name="Line 82"/>
          <p:cNvSpPr>
            <a:spLocks noChangeShapeType="1"/>
          </p:cNvSpPr>
          <p:nvPr/>
        </p:nvSpPr>
        <p:spPr bwMode="auto">
          <a:xfrm>
            <a:off x="3359150" y="6165850"/>
            <a:ext cx="2159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4052" name="Line 83"/>
          <p:cNvSpPr>
            <a:spLocks noChangeShapeType="1"/>
          </p:cNvSpPr>
          <p:nvPr/>
        </p:nvSpPr>
        <p:spPr bwMode="auto">
          <a:xfrm flipV="1">
            <a:off x="9336089" y="5418138"/>
            <a:ext cx="503237"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4053" name="Line 84"/>
          <p:cNvSpPr>
            <a:spLocks noChangeShapeType="1"/>
          </p:cNvSpPr>
          <p:nvPr/>
        </p:nvSpPr>
        <p:spPr bwMode="auto">
          <a:xfrm>
            <a:off x="9336089" y="5273675"/>
            <a:ext cx="503237"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4054" name="Line 85"/>
          <p:cNvSpPr>
            <a:spLocks noChangeShapeType="1"/>
          </p:cNvSpPr>
          <p:nvPr/>
        </p:nvSpPr>
        <p:spPr bwMode="auto">
          <a:xfrm>
            <a:off x="3359150" y="4699000"/>
            <a:ext cx="0" cy="93503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4055" name="Line 86"/>
          <p:cNvSpPr>
            <a:spLocks noChangeShapeType="1"/>
          </p:cNvSpPr>
          <p:nvPr/>
        </p:nvSpPr>
        <p:spPr bwMode="auto">
          <a:xfrm flipH="1">
            <a:off x="2566988" y="5634038"/>
            <a:ext cx="792162"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4056" name="Line 87"/>
          <p:cNvSpPr>
            <a:spLocks noChangeShapeType="1"/>
          </p:cNvSpPr>
          <p:nvPr/>
        </p:nvSpPr>
        <p:spPr bwMode="auto">
          <a:xfrm flipV="1">
            <a:off x="5448300" y="4699000"/>
            <a:ext cx="0" cy="6477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4057" name="Line 88"/>
          <p:cNvSpPr>
            <a:spLocks noChangeShapeType="1"/>
          </p:cNvSpPr>
          <p:nvPr/>
        </p:nvSpPr>
        <p:spPr bwMode="auto">
          <a:xfrm flipH="1">
            <a:off x="5232400" y="4699000"/>
            <a:ext cx="2159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4058" name="Line 89"/>
          <p:cNvSpPr>
            <a:spLocks noChangeShapeType="1"/>
          </p:cNvSpPr>
          <p:nvPr/>
        </p:nvSpPr>
        <p:spPr bwMode="auto">
          <a:xfrm flipV="1">
            <a:off x="9336088" y="4554539"/>
            <a:ext cx="0" cy="720725"/>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4059" name="Line 90"/>
          <p:cNvSpPr>
            <a:spLocks noChangeShapeType="1"/>
          </p:cNvSpPr>
          <p:nvPr/>
        </p:nvSpPr>
        <p:spPr bwMode="auto">
          <a:xfrm flipH="1">
            <a:off x="6383339" y="4554538"/>
            <a:ext cx="2954337"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4060" name="Line 91"/>
          <p:cNvSpPr>
            <a:spLocks noChangeShapeType="1"/>
          </p:cNvSpPr>
          <p:nvPr/>
        </p:nvSpPr>
        <p:spPr bwMode="auto">
          <a:xfrm flipV="1">
            <a:off x="9336088" y="5418138"/>
            <a:ext cx="0" cy="74771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4061" name="Line 92"/>
          <p:cNvSpPr>
            <a:spLocks noChangeShapeType="1"/>
          </p:cNvSpPr>
          <p:nvPr/>
        </p:nvSpPr>
        <p:spPr bwMode="auto">
          <a:xfrm flipH="1">
            <a:off x="4008439" y="6165850"/>
            <a:ext cx="5329237"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4062" name="Line 93"/>
          <p:cNvSpPr>
            <a:spLocks noChangeShapeType="1"/>
          </p:cNvSpPr>
          <p:nvPr/>
        </p:nvSpPr>
        <p:spPr bwMode="auto">
          <a:xfrm flipH="1">
            <a:off x="2566988" y="5778500"/>
            <a:ext cx="792162"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4063" name="Line 94"/>
          <p:cNvSpPr>
            <a:spLocks noChangeShapeType="1"/>
          </p:cNvSpPr>
          <p:nvPr/>
        </p:nvSpPr>
        <p:spPr bwMode="auto">
          <a:xfrm>
            <a:off x="3359150" y="5778500"/>
            <a:ext cx="0" cy="38735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4064" name="Text Box 95"/>
          <p:cNvSpPr txBox="1">
            <a:spLocks noChangeArrowheads="1"/>
          </p:cNvSpPr>
          <p:nvPr/>
        </p:nvSpPr>
        <p:spPr bwMode="auto">
          <a:xfrm>
            <a:off x="2063750"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2</a:t>
            </a:r>
          </a:p>
        </p:txBody>
      </p:sp>
      <p:sp>
        <p:nvSpPr>
          <p:cNvPr id="84065" name="Text Box 96"/>
          <p:cNvSpPr txBox="1">
            <a:spLocks noChangeArrowheads="1"/>
          </p:cNvSpPr>
          <p:nvPr/>
        </p:nvSpPr>
        <p:spPr bwMode="auto">
          <a:xfrm>
            <a:off x="3503613"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2</a:t>
            </a:r>
          </a:p>
        </p:txBody>
      </p:sp>
      <p:sp>
        <p:nvSpPr>
          <p:cNvPr id="84066" name="Text Box 97"/>
          <p:cNvSpPr txBox="1">
            <a:spLocks noChangeArrowheads="1"/>
          </p:cNvSpPr>
          <p:nvPr/>
        </p:nvSpPr>
        <p:spPr bwMode="auto">
          <a:xfrm>
            <a:off x="2063750" y="5229225"/>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4</a:t>
            </a:r>
          </a:p>
        </p:txBody>
      </p:sp>
      <p:sp>
        <p:nvSpPr>
          <p:cNvPr id="84067" name="Text Box 98"/>
          <p:cNvSpPr txBox="1">
            <a:spLocks noChangeArrowheads="1"/>
          </p:cNvSpPr>
          <p:nvPr/>
        </p:nvSpPr>
        <p:spPr bwMode="auto">
          <a:xfrm>
            <a:off x="4727575"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84068" name="Text Box 99"/>
          <p:cNvSpPr txBox="1">
            <a:spLocks noChangeArrowheads="1"/>
          </p:cNvSpPr>
          <p:nvPr/>
        </p:nvSpPr>
        <p:spPr bwMode="auto">
          <a:xfrm>
            <a:off x="5880100"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4</a:t>
            </a:r>
          </a:p>
        </p:txBody>
      </p:sp>
      <p:sp>
        <p:nvSpPr>
          <p:cNvPr id="84069" name="Text Box 100"/>
          <p:cNvSpPr txBox="1">
            <a:spLocks noChangeArrowheads="1"/>
          </p:cNvSpPr>
          <p:nvPr/>
        </p:nvSpPr>
        <p:spPr bwMode="auto">
          <a:xfrm>
            <a:off x="5880100"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84070" name="Text Box 101"/>
          <p:cNvSpPr txBox="1">
            <a:spLocks noChangeArrowheads="1"/>
          </p:cNvSpPr>
          <p:nvPr/>
        </p:nvSpPr>
        <p:spPr bwMode="auto">
          <a:xfrm>
            <a:off x="7104063"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84071" name="Text Box 102"/>
          <p:cNvSpPr txBox="1">
            <a:spLocks noChangeArrowheads="1"/>
          </p:cNvSpPr>
          <p:nvPr/>
        </p:nvSpPr>
        <p:spPr bwMode="auto">
          <a:xfrm>
            <a:off x="8328025"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84072" name="Text Box 103"/>
          <p:cNvSpPr txBox="1">
            <a:spLocks noChangeArrowheads="1"/>
          </p:cNvSpPr>
          <p:nvPr/>
        </p:nvSpPr>
        <p:spPr bwMode="auto">
          <a:xfrm>
            <a:off x="9767888" y="4868864"/>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84073" name="Text Box 104"/>
          <p:cNvSpPr txBox="1">
            <a:spLocks noChangeArrowheads="1"/>
          </p:cNvSpPr>
          <p:nvPr/>
        </p:nvSpPr>
        <p:spPr bwMode="auto">
          <a:xfrm>
            <a:off x="3503613"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7</a:t>
            </a:r>
          </a:p>
        </p:txBody>
      </p:sp>
      <p:sp>
        <p:nvSpPr>
          <p:cNvPr id="84074" name="Text Box 105"/>
          <p:cNvSpPr txBox="1">
            <a:spLocks noChangeArrowheads="1"/>
          </p:cNvSpPr>
          <p:nvPr/>
        </p:nvSpPr>
        <p:spPr bwMode="auto">
          <a:xfrm>
            <a:off x="1631951" y="1628775"/>
            <a:ext cx="463614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2400">
                <a:solidFill>
                  <a:srgbClr val="00FFFF"/>
                </a:solidFill>
                <a:cs typeface="Arial" panose="020B0604020202020204" pitchFamily="34" charset="0"/>
              </a:rPr>
              <a:t>ET = Earliest completion time</a:t>
            </a:r>
          </a:p>
          <a:p>
            <a:pPr fontAlgn="base">
              <a:spcBef>
                <a:spcPct val="0"/>
              </a:spcBef>
              <a:spcAft>
                <a:spcPct val="0"/>
              </a:spcAft>
              <a:buNone/>
            </a:pPr>
            <a:r>
              <a:rPr lang="tr-TR" altLang="en-US" sz="1400">
                <a:solidFill>
                  <a:srgbClr val="00FFFF"/>
                </a:solidFill>
                <a:cs typeface="Arial" panose="020B0604020202020204" pitchFamily="34" charset="0"/>
              </a:rPr>
              <a:t>               Compute ET of left mosts first.</a:t>
            </a:r>
          </a:p>
          <a:p>
            <a:pPr fontAlgn="base">
              <a:spcBef>
                <a:spcPct val="0"/>
              </a:spcBef>
              <a:spcAft>
                <a:spcPct val="0"/>
              </a:spcAft>
              <a:buNone/>
            </a:pPr>
            <a:r>
              <a:rPr lang="tr-TR" altLang="en-US" sz="1400">
                <a:solidFill>
                  <a:srgbClr val="00FFFF"/>
                </a:solidFill>
                <a:cs typeface="Arial" panose="020B0604020202020204" pitchFamily="34" charset="0"/>
              </a:rPr>
              <a:t>               Compute ET of each forward task </a:t>
            </a:r>
          </a:p>
          <a:p>
            <a:pPr fontAlgn="base">
              <a:spcBef>
                <a:spcPct val="0"/>
              </a:spcBef>
              <a:spcAft>
                <a:spcPct val="0"/>
              </a:spcAft>
              <a:buNone/>
            </a:pPr>
            <a:r>
              <a:rPr lang="tr-TR" altLang="en-US" sz="1400">
                <a:solidFill>
                  <a:srgbClr val="00FFFF"/>
                </a:solidFill>
                <a:cs typeface="Arial" panose="020B0604020202020204" pitchFamily="34" charset="0"/>
              </a:rPr>
              <a:t>                by summing ET for each task from left to right.</a:t>
            </a:r>
          </a:p>
        </p:txBody>
      </p:sp>
      <p:sp>
        <p:nvSpPr>
          <p:cNvPr id="84075" name="Text Box 106"/>
          <p:cNvSpPr txBox="1">
            <a:spLocks noChangeArrowheads="1"/>
          </p:cNvSpPr>
          <p:nvPr/>
        </p:nvSpPr>
        <p:spPr bwMode="auto">
          <a:xfrm>
            <a:off x="1643064" y="2852738"/>
            <a:ext cx="520527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2400">
                <a:solidFill>
                  <a:srgbClr val="FF9900"/>
                </a:solidFill>
                <a:cs typeface="Arial" panose="020B0604020202020204" pitchFamily="34" charset="0"/>
              </a:rPr>
              <a:t>LT = Latest completion time</a:t>
            </a:r>
          </a:p>
          <a:p>
            <a:pPr fontAlgn="base">
              <a:spcBef>
                <a:spcPct val="0"/>
              </a:spcBef>
              <a:spcAft>
                <a:spcPct val="0"/>
              </a:spcAft>
              <a:buNone/>
            </a:pPr>
            <a:r>
              <a:rPr lang="tr-TR" altLang="en-US" sz="1400">
                <a:solidFill>
                  <a:srgbClr val="FF9900"/>
                </a:solidFill>
                <a:cs typeface="Arial" panose="020B0604020202020204" pitchFamily="34" charset="0"/>
              </a:rPr>
              <a:t>               Compute LT of right mosts first.</a:t>
            </a:r>
          </a:p>
          <a:p>
            <a:pPr fontAlgn="base">
              <a:spcBef>
                <a:spcPct val="0"/>
              </a:spcBef>
              <a:spcAft>
                <a:spcPct val="0"/>
              </a:spcAft>
              <a:buNone/>
            </a:pPr>
            <a:r>
              <a:rPr lang="tr-TR" altLang="en-US" sz="1400">
                <a:solidFill>
                  <a:srgbClr val="FF9900"/>
                </a:solidFill>
                <a:cs typeface="Arial" panose="020B0604020202020204" pitchFamily="34" charset="0"/>
              </a:rPr>
              <a:t>               Compute LT of each backward task </a:t>
            </a:r>
          </a:p>
          <a:p>
            <a:pPr fontAlgn="base">
              <a:spcBef>
                <a:spcPct val="0"/>
              </a:spcBef>
              <a:spcAft>
                <a:spcPct val="0"/>
              </a:spcAft>
              <a:buNone/>
            </a:pPr>
            <a:r>
              <a:rPr lang="tr-TR" altLang="en-US" sz="1400">
                <a:solidFill>
                  <a:srgbClr val="FF9900"/>
                </a:solidFill>
                <a:cs typeface="Arial" panose="020B0604020202020204" pitchFamily="34" charset="0"/>
              </a:rPr>
              <a:t>                by subtracting duration for each task from right to left.</a:t>
            </a:r>
          </a:p>
        </p:txBody>
      </p:sp>
      <p:sp>
        <p:nvSpPr>
          <p:cNvPr id="84076" name="Text Box 107"/>
          <p:cNvSpPr txBox="1">
            <a:spLocks noChangeArrowheads="1"/>
          </p:cNvSpPr>
          <p:nvPr/>
        </p:nvSpPr>
        <p:spPr bwMode="auto">
          <a:xfrm>
            <a:off x="2063751"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2</a:t>
            </a:r>
          </a:p>
        </p:txBody>
      </p:sp>
      <p:sp>
        <p:nvSpPr>
          <p:cNvPr id="84077" name="Text Box 108"/>
          <p:cNvSpPr txBox="1">
            <a:spLocks noChangeArrowheads="1"/>
          </p:cNvSpPr>
          <p:nvPr/>
        </p:nvSpPr>
        <p:spPr bwMode="auto">
          <a:xfrm>
            <a:off x="2063751" y="58769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4</a:t>
            </a:r>
          </a:p>
        </p:txBody>
      </p:sp>
      <p:sp>
        <p:nvSpPr>
          <p:cNvPr id="84078" name="Text Box 109"/>
          <p:cNvSpPr txBox="1">
            <a:spLocks noChangeArrowheads="1"/>
          </p:cNvSpPr>
          <p:nvPr/>
        </p:nvSpPr>
        <p:spPr bwMode="auto">
          <a:xfrm>
            <a:off x="3503614"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6</a:t>
            </a:r>
          </a:p>
        </p:txBody>
      </p:sp>
      <p:sp>
        <p:nvSpPr>
          <p:cNvPr id="84079" name="Text Box 110"/>
          <p:cNvSpPr txBox="1">
            <a:spLocks noChangeArrowheads="1"/>
          </p:cNvSpPr>
          <p:nvPr/>
        </p:nvSpPr>
        <p:spPr bwMode="auto">
          <a:xfrm>
            <a:off x="3503614" y="6296025"/>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11</a:t>
            </a:r>
          </a:p>
        </p:txBody>
      </p:sp>
      <p:sp>
        <p:nvSpPr>
          <p:cNvPr id="84080" name="Text Box 111"/>
          <p:cNvSpPr txBox="1">
            <a:spLocks noChangeArrowheads="1"/>
          </p:cNvSpPr>
          <p:nvPr/>
        </p:nvSpPr>
        <p:spPr bwMode="auto">
          <a:xfrm>
            <a:off x="4727576"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7</a:t>
            </a:r>
          </a:p>
        </p:txBody>
      </p:sp>
      <p:sp>
        <p:nvSpPr>
          <p:cNvPr id="84081" name="Text Box 112"/>
          <p:cNvSpPr txBox="1">
            <a:spLocks noChangeArrowheads="1"/>
          </p:cNvSpPr>
          <p:nvPr/>
        </p:nvSpPr>
        <p:spPr bwMode="auto">
          <a:xfrm>
            <a:off x="5880101" y="4797425"/>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11</a:t>
            </a:r>
          </a:p>
        </p:txBody>
      </p:sp>
      <p:sp>
        <p:nvSpPr>
          <p:cNvPr id="84082" name="Text Box 113"/>
          <p:cNvSpPr txBox="1">
            <a:spLocks noChangeArrowheads="1"/>
          </p:cNvSpPr>
          <p:nvPr/>
        </p:nvSpPr>
        <p:spPr bwMode="auto">
          <a:xfrm>
            <a:off x="5880101" y="5805488"/>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8</a:t>
            </a:r>
          </a:p>
        </p:txBody>
      </p:sp>
      <p:sp>
        <p:nvSpPr>
          <p:cNvPr id="84083" name="Text Box 114"/>
          <p:cNvSpPr txBox="1">
            <a:spLocks noChangeArrowheads="1"/>
          </p:cNvSpPr>
          <p:nvPr/>
        </p:nvSpPr>
        <p:spPr bwMode="auto">
          <a:xfrm>
            <a:off x="7092951" y="5805488"/>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9</a:t>
            </a:r>
          </a:p>
        </p:txBody>
      </p:sp>
      <p:sp>
        <p:nvSpPr>
          <p:cNvPr id="84084" name="Text Box 115"/>
          <p:cNvSpPr txBox="1">
            <a:spLocks noChangeArrowheads="1"/>
          </p:cNvSpPr>
          <p:nvPr/>
        </p:nvSpPr>
        <p:spPr bwMode="auto">
          <a:xfrm>
            <a:off x="8316914" y="5805488"/>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10</a:t>
            </a:r>
          </a:p>
        </p:txBody>
      </p:sp>
      <p:sp>
        <p:nvSpPr>
          <p:cNvPr id="84085" name="Text Box 116"/>
          <p:cNvSpPr txBox="1">
            <a:spLocks noChangeArrowheads="1"/>
          </p:cNvSpPr>
          <p:nvPr/>
        </p:nvSpPr>
        <p:spPr bwMode="auto">
          <a:xfrm>
            <a:off x="9767889" y="5589588"/>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12</a:t>
            </a:r>
          </a:p>
        </p:txBody>
      </p:sp>
      <p:sp>
        <p:nvSpPr>
          <p:cNvPr id="84086" name="Text Box 117"/>
          <p:cNvSpPr txBox="1">
            <a:spLocks noChangeArrowheads="1"/>
          </p:cNvSpPr>
          <p:nvPr/>
        </p:nvSpPr>
        <p:spPr bwMode="auto">
          <a:xfrm>
            <a:off x="9767889" y="5734050"/>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12</a:t>
            </a:r>
          </a:p>
        </p:txBody>
      </p:sp>
      <p:sp>
        <p:nvSpPr>
          <p:cNvPr id="84087" name="Text Box 118"/>
          <p:cNvSpPr txBox="1">
            <a:spLocks noChangeArrowheads="1"/>
          </p:cNvSpPr>
          <p:nvPr/>
        </p:nvSpPr>
        <p:spPr bwMode="auto">
          <a:xfrm>
            <a:off x="8316914" y="5949950"/>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12</a:t>
            </a:r>
          </a:p>
        </p:txBody>
      </p:sp>
      <p:sp>
        <p:nvSpPr>
          <p:cNvPr id="84088" name="Text Box 121"/>
          <p:cNvSpPr txBox="1">
            <a:spLocks noChangeArrowheads="1"/>
          </p:cNvSpPr>
          <p:nvPr/>
        </p:nvSpPr>
        <p:spPr bwMode="auto">
          <a:xfrm>
            <a:off x="5880101" y="4941888"/>
            <a:ext cx="6762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0000"/>
                </a:solidFill>
                <a:cs typeface="Arial" panose="020B0604020202020204" pitchFamily="34" charset="0"/>
              </a:rPr>
              <a:t>LT = 12-1</a:t>
            </a:r>
          </a:p>
        </p:txBody>
      </p:sp>
      <p:sp>
        <p:nvSpPr>
          <p:cNvPr id="84089" name="Text Box 123"/>
          <p:cNvSpPr txBox="1">
            <a:spLocks noChangeArrowheads="1"/>
          </p:cNvSpPr>
          <p:nvPr/>
        </p:nvSpPr>
        <p:spPr bwMode="auto">
          <a:xfrm>
            <a:off x="3503614" y="6453188"/>
            <a:ext cx="6762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0000"/>
                </a:solidFill>
                <a:cs typeface="Arial" panose="020B0604020202020204" pitchFamily="34" charset="0"/>
              </a:rPr>
              <a:t>LT = 12-1</a:t>
            </a:r>
          </a:p>
        </p:txBody>
      </p:sp>
      <p:sp>
        <p:nvSpPr>
          <p:cNvPr id="84090" name="Text Box 124"/>
          <p:cNvSpPr txBox="1">
            <a:spLocks noChangeArrowheads="1"/>
          </p:cNvSpPr>
          <p:nvPr/>
        </p:nvSpPr>
        <p:spPr bwMode="auto">
          <a:xfrm>
            <a:off x="7104064" y="5949950"/>
            <a:ext cx="6762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0000"/>
                </a:solidFill>
                <a:cs typeface="Arial" panose="020B0604020202020204" pitchFamily="34" charset="0"/>
              </a:rPr>
              <a:t>LT = 12-1</a:t>
            </a:r>
          </a:p>
        </p:txBody>
      </p:sp>
    </p:spTree>
    <p:extLst>
      <p:ext uri="{BB962C8B-B14F-4D97-AF65-F5344CB8AC3E}">
        <p14:creationId xmlns:p14="http://schemas.microsoft.com/office/powerpoint/2010/main" val="36687124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Slayt Numarası Yer Tutucusu 3"/>
          <p:cNvSpPr>
            <a:spLocks noGrp="1"/>
          </p:cNvSpPr>
          <p:nvPr>
            <p:ph type="sldNum" sz="quarter" idx="10"/>
          </p:nvPr>
        </p:nvSpPr>
        <p:spPr>
          <a:noFill/>
        </p:spPr>
        <p:txBody>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fld id="{44C1B409-254B-4E2E-B7D7-22D318693DA9}" type="slidenum">
              <a:rPr lang="tr-TR" altLang="en-US" sz="1400">
                <a:solidFill>
                  <a:srgbClr val="FFFFFF"/>
                </a:solidFill>
                <a:cs typeface="Arial" panose="020B0604020202020204" pitchFamily="34" charset="0"/>
              </a:rPr>
              <a:pPr fontAlgn="base">
                <a:spcBef>
                  <a:spcPct val="0"/>
                </a:spcBef>
                <a:spcAft>
                  <a:spcPct val="0"/>
                </a:spcAft>
                <a:buNone/>
              </a:pPr>
              <a:t>61</a:t>
            </a:fld>
            <a:endParaRPr lang="tr-TR" altLang="en-US" sz="1400">
              <a:solidFill>
                <a:srgbClr val="FFFFFF"/>
              </a:solidFill>
              <a:cs typeface="Arial" panose="020B0604020202020204" pitchFamily="34" charset="0"/>
            </a:endParaRPr>
          </a:p>
        </p:txBody>
      </p:sp>
      <p:sp>
        <p:nvSpPr>
          <p:cNvPr id="84995" name="Rectangle 2"/>
          <p:cNvSpPr>
            <a:spLocks noGrp="1" noChangeArrowheads="1"/>
          </p:cNvSpPr>
          <p:nvPr>
            <p:ph type="title"/>
          </p:nvPr>
        </p:nvSpPr>
        <p:spPr/>
        <p:txBody>
          <a:bodyPr/>
          <a:lstStyle/>
          <a:p>
            <a:pPr eaLnBrk="1" hangingPunct="1"/>
            <a:r>
              <a:rPr lang="tr-TR" altLang="en-US" sz="4000"/>
              <a:t>Network Diagrams </a:t>
            </a:r>
            <a:br>
              <a:rPr lang="tr-TR" altLang="en-US" sz="4000"/>
            </a:br>
            <a:r>
              <a:rPr lang="tr-TR" altLang="en-US" sz="4000"/>
              <a:t>(Sample: </a:t>
            </a:r>
            <a:r>
              <a:rPr lang="tr-TR" altLang="en-US" sz="4000">
                <a:solidFill>
                  <a:srgbClr val="FFFF00"/>
                </a:solidFill>
              </a:rPr>
              <a:t>Network Diagram</a:t>
            </a:r>
            <a:r>
              <a:rPr lang="tr-TR" altLang="en-US" sz="4000"/>
              <a:t>)</a:t>
            </a:r>
          </a:p>
        </p:txBody>
      </p:sp>
      <p:sp>
        <p:nvSpPr>
          <p:cNvPr id="84996" name="Text Box 3"/>
          <p:cNvSpPr txBox="1">
            <a:spLocks noChangeArrowheads="1"/>
          </p:cNvSpPr>
          <p:nvPr/>
        </p:nvSpPr>
        <p:spPr bwMode="auto">
          <a:xfrm>
            <a:off x="2135189"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3</a:t>
            </a:r>
          </a:p>
        </p:txBody>
      </p:sp>
      <p:graphicFrame>
        <p:nvGraphicFramePr>
          <p:cNvPr id="1038340" name="Group 4"/>
          <p:cNvGraphicFramePr>
            <a:graphicFrameLocks noGrp="1"/>
          </p:cNvGraphicFramePr>
          <p:nvPr>
            <p:ph idx="1"/>
          </p:nvPr>
        </p:nvGraphicFramePr>
        <p:xfrm>
          <a:off x="6888163" y="1484313"/>
          <a:ext cx="3529012" cy="2514600"/>
        </p:xfrm>
        <a:graphic>
          <a:graphicData uri="http://schemas.openxmlformats.org/drawingml/2006/table">
            <a:tbl>
              <a:tblPr/>
              <a:tblGrid>
                <a:gridCol w="314325">
                  <a:extLst>
                    <a:ext uri="{9D8B030D-6E8A-4147-A177-3AD203B41FA5}">
                      <a16:colId xmlns:a16="http://schemas.microsoft.com/office/drawing/2014/main" val="2113225792"/>
                    </a:ext>
                  </a:extLst>
                </a:gridCol>
                <a:gridCol w="1655762">
                  <a:extLst>
                    <a:ext uri="{9D8B030D-6E8A-4147-A177-3AD203B41FA5}">
                      <a16:colId xmlns:a16="http://schemas.microsoft.com/office/drawing/2014/main" val="1659990124"/>
                    </a:ext>
                  </a:extLst>
                </a:gridCol>
                <a:gridCol w="622300">
                  <a:extLst>
                    <a:ext uri="{9D8B030D-6E8A-4147-A177-3AD203B41FA5}">
                      <a16:colId xmlns:a16="http://schemas.microsoft.com/office/drawing/2014/main" val="1664451758"/>
                    </a:ext>
                  </a:extLst>
                </a:gridCol>
                <a:gridCol w="936625">
                  <a:extLst>
                    <a:ext uri="{9D8B030D-6E8A-4147-A177-3AD203B41FA5}">
                      <a16:colId xmlns:a16="http://schemas.microsoft.com/office/drawing/2014/main" val="89208623"/>
                    </a:ext>
                  </a:extLst>
                </a:gridCol>
              </a:tblGrid>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Task Name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Duration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Predecessors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15025519"/>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Implement visualiser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81949268"/>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Implement database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0385576"/>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Integrate components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3, 4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39288760"/>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Correct bugs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6778808"/>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Prepare test document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10205696"/>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Perform unit tests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80152973"/>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Perform integration tests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56549416"/>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Report test results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37725839"/>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Prepare sample data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69818395"/>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Prepare deliverables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6, 12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72501158"/>
                  </a:ext>
                </a:extLst>
              </a:tr>
            </a:tbl>
          </a:graphicData>
        </a:graphic>
      </p:graphicFrame>
      <p:sp>
        <p:nvSpPr>
          <p:cNvPr id="85059" name="Text Box 66"/>
          <p:cNvSpPr txBox="1">
            <a:spLocks noChangeArrowheads="1"/>
          </p:cNvSpPr>
          <p:nvPr/>
        </p:nvSpPr>
        <p:spPr bwMode="auto">
          <a:xfrm>
            <a:off x="2135189" y="55626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4</a:t>
            </a:r>
          </a:p>
        </p:txBody>
      </p:sp>
      <p:sp>
        <p:nvSpPr>
          <p:cNvPr id="85060" name="Text Box 67"/>
          <p:cNvSpPr txBox="1">
            <a:spLocks noChangeArrowheads="1"/>
          </p:cNvSpPr>
          <p:nvPr/>
        </p:nvSpPr>
        <p:spPr bwMode="auto">
          <a:xfrm>
            <a:off x="3575050" y="4483101"/>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5</a:t>
            </a:r>
          </a:p>
        </p:txBody>
      </p:sp>
      <p:sp>
        <p:nvSpPr>
          <p:cNvPr id="85061" name="Text Box 68"/>
          <p:cNvSpPr txBox="1">
            <a:spLocks noChangeArrowheads="1"/>
          </p:cNvSpPr>
          <p:nvPr/>
        </p:nvSpPr>
        <p:spPr bwMode="auto">
          <a:xfrm>
            <a:off x="5951539"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6</a:t>
            </a:r>
          </a:p>
        </p:txBody>
      </p:sp>
      <p:sp>
        <p:nvSpPr>
          <p:cNvPr id="85062" name="Text Box 69"/>
          <p:cNvSpPr txBox="1">
            <a:spLocks noChangeArrowheads="1"/>
          </p:cNvSpPr>
          <p:nvPr/>
        </p:nvSpPr>
        <p:spPr bwMode="auto">
          <a:xfrm>
            <a:off x="8399464" y="5202239"/>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11</a:t>
            </a:r>
          </a:p>
        </p:txBody>
      </p:sp>
      <p:sp>
        <p:nvSpPr>
          <p:cNvPr id="85063" name="Text Box 70"/>
          <p:cNvSpPr txBox="1">
            <a:spLocks noChangeArrowheads="1"/>
          </p:cNvSpPr>
          <p:nvPr/>
        </p:nvSpPr>
        <p:spPr bwMode="auto">
          <a:xfrm>
            <a:off x="4799014"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8</a:t>
            </a:r>
          </a:p>
        </p:txBody>
      </p:sp>
      <p:sp>
        <p:nvSpPr>
          <p:cNvPr id="85064" name="Text Box 71"/>
          <p:cNvSpPr txBox="1">
            <a:spLocks noChangeArrowheads="1"/>
          </p:cNvSpPr>
          <p:nvPr/>
        </p:nvSpPr>
        <p:spPr bwMode="auto">
          <a:xfrm>
            <a:off x="5951539" y="5202239"/>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9</a:t>
            </a:r>
          </a:p>
        </p:txBody>
      </p:sp>
      <p:sp>
        <p:nvSpPr>
          <p:cNvPr id="85065" name="Text Box 72"/>
          <p:cNvSpPr txBox="1">
            <a:spLocks noChangeArrowheads="1"/>
          </p:cNvSpPr>
          <p:nvPr/>
        </p:nvSpPr>
        <p:spPr bwMode="auto">
          <a:xfrm>
            <a:off x="7175500" y="5202239"/>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10</a:t>
            </a:r>
          </a:p>
        </p:txBody>
      </p:sp>
      <p:sp>
        <p:nvSpPr>
          <p:cNvPr id="85066" name="Text Box 73"/>
          <p:cNvSpPr txBox="1">
            <a:spLocks noChangeArrowheads="1"/>
          </p:cNvSpPr>
          <p:nvPr/>
        </p:nvSpPr>
        <p:spPr bwMode="auto">
          <a:xfrm>
            <a:off x="3575050" y="5981701"/>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12</a:t>
            </a:r>
          </a:p>
        </p:txBody>
      </p:sp>
      <p:sp>
        <p:nvSpPr>
          <p:cNvPr id="85067" name="Text Box 74"/>
          <p:cNvSpPr txBox="1">
            <a:spLocks noChangeArrowheads="1"/>
          </p:cNvSpPr>
          <p:nvPr/>
        </p:nvSpPr>
        <p:spPr bwMode="auto">
          <a:xfrm>
            <a:off x="9839325" y="5202239"/>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13</a:t>
            </a:r>
          </a:p>
        </p:txBody>
      </p:sp>
      <p:sp>
        <p:nvSpPr>
          <p:cNvPr id="85068" name="Line 75"/>
          <p:cNvSpPr>
            <a:spLocks noChangeShapeType="1"/>
          </p:cNvSpPr>
          <p:nvPr/>
        </p:nvSpPr>
        <p:spPr bwMode="auto">
          <a:xfrm>
            <a:off x="2566988" y="4554538"/>
            <a:ext cx="1008062"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5069" name="Line 76"/>
          <p:cNvSpPr>
            <a:spLocks noChangeShapeType="1"/>
          </p:cNvSpPr>
          <p:nvPr/>
        </p:nvSpPr>
        <p:spPr bwMode="auto">
          <a:xfrm flipV="1">
            <a:off x="3359150" y="4699000"/>
            <a:ext cx="2159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5070" name="Line 77"/>
          <p:cNvSpPr>
            <a:spLocks noChangeShapeType="1"/>
          </p:cNvSpPr>
          <p:nvPr/>
        </p:nvSpPr>
        <p:spPr bwMode="auto">
          <a:xfrm>
            <a:off x="5230814" y="4554538"/>
            <a:ext cx="720725"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5071" name="Line 78"/>
          <p:cNvSpPr>
            <a:spLocks noChangeShapeType="1"/>
          </p:cNvSpPr>
          <p:nvPr/>
        </p:nvSpPr>
        <p:spPr bwMode="auto">
          <a:xfrm flipV="1">
            <a:off x="4006850" y="4554538"/>
            <a:ext cx="79375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5072" name="Line 79"/>
          <p:cNvSpPr>
            <a:spLocks noChangeShapeType="1"/>
          </p:cNvSpPr>
          <p:nvPr/>
        </p:nvSpPr>
        <p:spPr bwMode="auto">
          <a:xfrm>
            <a:off x="5448301" y="5346700"/>
            <a:ext cx="506413"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5073" name="Line 80"/>
          <p:cNvSpPr>
            <a:spLocks noChangeShapeType="1"/>
          </p:cNvSpPr>
          <p:nvPr/>
        </p:nvSpPr>
        <p:spPr bwMode="auto">
          <a:xfrm>
            <a:off x="6383338" y="5346700"/>
            <a:ext cx="792162"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5074" name="Line 81"/>
          <p:cNvSpPr>
            <a:spLocks noChangeShapeType="1"/>
          </p:cNvSpPr>
          <p:nvPr/>
        </p:nvSpPr>
        <p:spPr bwMode="auto">
          <a:xfrm>
            <a:off x="7607301" y="5346700"/>
            <a:ext cx="792163"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5075" name="Line 82"/>
          <p:cNvSpPr>
            <a:spLocks noChangeShapeType="1"/>
          </p:cNvSpPr>
          <p:nvPr/>
        </p:nvSpPr>
        <p:spPr bwMode="auto">
          <a:xfrm>
            <a:off x="3359150" y="6165850"/>
            <a:ext cx="2159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5076" name="Line 83"/>
          <p:cNvSpPr>
            <a:spLocks noChangeShapeType="1"/>
          </p:cNvSpPr>
          <p:nvPr/>
        </p:nvSpPr>
        <p:spPr bwMode="auto">
          <a:xfrm flipV="1">
            <a:off x="9336089" y="5418138"/>
            <a:ext cx="503237"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5077" name="Line 84"/>
          <p:cNvSpPr>
            <a:spLocks noChangeShapeType="1"/>
          </p:cNvSpPr>
          <p:nvPr/>
        </p:nvSpPr>
        <p:spPr bwMode="auto">
          <a:xfrm>
            <a:off x="9336089" y="5273675"/>
            <a:ext cx="503237"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5078" name="Line 85"/>
          <p:cNvSpPr>
            <a:spLocks noChangeShapeType="1"/>
          </p:cNvSpPr>
          <p:nvPr/>
        </p:nvSpPr>
        <p:spPr bwMode="auto">
          <a:xfrm>
            <a:off x="3359150" y="4699000"/>
            <a:ext cx="0" cy="93503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5079" name="Line 86"/>
          <p:cNvSpPr>
            <a:spLocks noChangeShapeType="1"/>
          </p:cNvSpPr>
          <p:nvPr/>
        </p:nvSpPr>
        <p:spPr bwMode="auto">
          <a:xfrm flipH="1">
            <a:off x="2566988" y="5634038"/>
            <a:ext cx="792162"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5080" name="Line 87"/>
          <p:cNvSpPr>
            <a:spLocks noChangeShapeType="1"/>
          </p:cNvSpPr>
          <p:nvPr/>
        </p:nvSpPr>
        <p:spPr bwMode="auto">
          <a:xfrm flipV="1">
            <a:off x="5448300" y="4699000"/>
            <a:ext cx="0" cy="6477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5081" name="Line 88"/>
          <p:cNvSpPr>
            <a:spLocks noChangeShapeType="1"/>
          </p:cNvSpPr>
          <p:nvPr/>
        </p:nvSpPr>
        <p:spPr bwMode="auto">
          <a:xfrm flipH="1">
            <a:off x="5232400" y="4699000"/>
            <a:ext cx="2159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5082" name="Line 89"/>
          <p:cNvSpPr>
            <a:spLocks noChangeShapeType="1"/>
          </p:cNvSpPr>
          <p:nvPr/>
        </p:nvSpPr>
        <p:spPr bwMode="auto">
          <a:xfrm flipV="1">
            <a:off x="9336088" y="4554539"/>
            <a:ext cx="0" cy="720725"/>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5083" name="Line 90"/>
          <p:cNvSpPr>
            <a:spLocks noChangeShapeType="1"/>
          </p:cNvSpPr>
          <p:nvPr/>
        </p:nvSpPr>
        <p:spPr bwMode="auto">
          <a:xfrm flipH="1">
            <a:off x="6383339" y="4554538"/>
            <a:ext cx="2954337"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5084" name="Line 91"/>
          <p:cNvSpPr>
            <a:spLocks noChangeShapeType="1"/>
          </p:cNvSpPr>
          <p:nvPr/>
        </p:nvSpPr>
        <p:spPr bwMode="auto">
          <a:xfrm flipV="1">
            <a:off x="9336088" y="5418138"/>
            <a:ext cx="0" cy="74771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5085" name="Line 92"/>
          <p:cNvSpPr>
            <a:spLocks noChangeShapeType="1"/>
          </p:cNvSpPr>
          <p:nvPr/>
        </p:nvSpPr>
        <p:spPr bwMode="auto">
          <a:xfrm flipH="1">
            <a:off x="4008439" y="6165850"/>
            <a:ext cx="5329237"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5086" name="Line 93"/>
          <p:cNvSpPr>
            <a:spLocks noChangeShapeType="1"/>
          </p:cNvSpPr>
          <p:nvPr/>
        </p:nvSpPr>
        <p:spPr bwMode="auto">
          <a:xfrm flipH="1">
            <a:off x="2566988" y="5778500"/>
            <a:ext cx="792162"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5087" name="Line 94"/>
          <p:cNvSpPr>
            <a:spLocks noChangeShapeType="1"/>
          </p:cNvSpPr>
          <p:nvPr/>
        </p:nvSpPr>
        <p:spPr bwMode="auto">
          <a:xfrm>
            <a:off x="3359150" y="5778500"/>
            <a:ext cx="0" cy="38735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5088" name="Text Box 95"/>
          <p:cNvSpPr txBox="1">
            <a:spLocks noChangeArrowheads="1"/>
          </p:cNvSpPr>
          <p:nvPr/>
        </p:nvSpPr>
        <p:spPr bwMode="auto">
          <a:xfrm>
            <a:off x="2063750"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2</a:t>
            </a:r>
          </a:p>
        </p:txBody>
      </p:sp>
      <p:sp>
        <p:nvSpPr>
          <p:cNvPr id="85089" name="Text Box 96"/>
          <p:cNvSpPr txBox="1">
            <a:spLocks noChangeArrowheads="1"/>
          </p:cNvSpPr>
          <p:nvPr/>
        </p:nvSpPr>
        <p:spPr bwMode="auto">
          <a:xfrm>
            <a:off x="3503613"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2</a:t>
            </a:r>
          </a:p>
        </p:txBody>
      </p:sp>
      <p:sp>
        <p:nvSpPr>
          <p:cNvPr id="85090" name="Text Box 97"/>
          <p:cNvSpPr txBox="1">
            <a:spLocks noChangeArrowheads="1"/>
          </p:cNvSpPr>
          <p:nvPr/>
        </p:nvSpPr>
        <p:spPr bwMode="auto">
          <a:xfrm>
            <a:off x="2063750" y="5229225"/>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4</a:t>
            </a:r>
          </a:p>
        </p:txBody>
      </p:sp>
      <p:sp>
        <p:nvSpPr>
          <p:cNvPr id="85091" name="Text Box 98"/>
          <p:cNvSpPr txBox="1">
            <a:spLocks noChangeArrowheads="1"/>
          </p:cNvSpPr>
          <p:nvPr/>
        </p:nvSpPr>
        <p:spPr bwMode="auto">
          <a:xfrm>
            <a:off x="4727575"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85092" name="Text Box 99"/>
          <p:cNvSpPr txBox="1">
            <a:spLocks noChangeArrowheads="1"/>
          </p:cNvSpPr>
          <p:nvPr/>
        </p:nvSpPr>
        <p:spPr bwMode="auto">
          <a:xfrm>
            <a:off x="5880100"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4</a:t>
            </a:r>
          </a:p>
        </p:txBody>
      </p:sp>
      <p:sp>
        <p:nvSpPr>
          <p:cNvPr id="85093" name="Text Box 100"/>
          <p:cNvSpPr txBox="1">
            <a:spLocks noChangeArrowheads="1"/>
          </p:cNvSpPr>
          <p:nvPr/>
        </p:nvSpPr>
        <p:spPr bwMode="auto">
          <a:xfrm>
            <a:off x="5880100"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85094" name="Text Box 101"/>
          <p:cNvSpPr txBox="1">
            <a:spLocks noChangeArrowheads="1"/>
          </p:cNvSpPr>
          <p:nvPr/>
        </p:nvSpPr>
        <p:spPr bwMode="auto">
          <a:xfrm>
            <a:off x="7104063"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85095" name="Text Box 102"/>
          <p:cNvSpPr txBox="1">
            <a:spLocks noChangeArrowheads="1"/>
          </p:cNvSpPr>
          <p:nvPr/>
        </p:nvSpPr>
        <p:spPr bwMode="auto">
          <a:xfrm>
            <a:off x="8328025"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85096" name="Text Box 103"/>
          <p:cNvSpPr txBox="1">
            <a:spLocks noChangeArrowheads="1"/>
          </p:cNvSpPr>
          <p:nvPr/>
        </p:nvSpPr>
        <p:spPr bwMode="auto">
          <a:xfrm>
            <a:off x="9767888" y="4868864"/>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85097" name="Text Box 104"/>
          <p:cNvSpPr txBox="1">
            <a:spLocks noChangeArrowheads="1"/>
          </p:cNvSpPr>
          <p:nvPr/>
        </p:nvSpPr>
        <p:spPr bwMode="auto">
          <a:xfrm>
            <a:off x="3503613"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7</a:t>
            </a:r>
          </a:p>
        </p:txBody>
      </p:sp>
      <p:sp>
        <p:nvSpPr>
          <p:cNvPr id="85098" name="Text Box 105"/>
          <p:cNvSpPr txBox="1">
            <a:spLocks noChangeArrowheads="1"/>
          </p:cNvSpPr>
          <p:nvPr/>
        </p:nvSpPr>
        <p:spPr bwMode="auto">
          <a:xfrm>
            <a:off x="1631951" y="1628775"/>
            <a:ext cx="463614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2400">
                <a:solidFill>
                  <a:srgbClr val="00FFFF"/>
                </a:solidFill>
                <a:cs typeface="Arial" panose="020B0604020202020204" pitchFamily="34" charset="0"/>
              </a:rPr>
              <a:t>ET = Earliest completion time</a:t>
            </a:r>
          </a:p>
          <a:p>
            <a:pPr fontAlgn="base">
              <a:spcBef>
                <a:spcPct val="0"/>
              </a:spcBef>
              <a:spcAft>
                <a:spcPct val="0"/>
              </a:spcAft>
              <a:buNone/>
            </a:pPr>
            <a:r>
              <a:rPr lang="tr-TR" altLang="en-US" sz="1400">
                <a:solidFill>
                  <a:srgbClr val="00FFFF"/>
                </a:solidFill>
                <a:cs typeface="Arial" panose="020B0604020202020204" pitchFamily="34" charset="0"/>
              </a:rPr>
              <a:t>               Compute ET of left mosts first.</a:t>
            </a:r>
          </a:p>
          <a:p>
            <a:pPr fontAlgn="base">
              <a:spcBef>
                <a:spcPct val="0"/>
              </a:spcBef>
              <a:spcAft>
                <a:spcPct val="0"/>
              </a:spcAft>
              <a:buNone/>
            </a:pPr>
            <a:r>
              <a:rPr lang="tr-TR" altLang="en-US" sz="1400">
                <a:solidFill>
                  <a:srgbClr val="00FFFF"/>
                </a:solidFill>
                <a:cs typeface="Arial" panose="020B0604020202020204" pitchFamily="34" charset="0"/>
              </a:rPr>
              <a:t>               Compute ET of each forward task </a:t>
            </a:r>
          </a:p>
          <a:p>
            <a:pPr fontAlgn="base">
              <a:spcBef>
                <a:spcPct val="0"/>
              </a:spcBef>
              <a:spcAft>
                <a:spcPct val="0"/>
              </a:spcAft>
              <a:buNone/>
            </a:pPr>
            <a:r>
              <a:rPr lang="tr-TR" altLang="en-US" sz="1400">
                <a:solidFill>
                  <a:srgbClr val="00FFFF"/>
                </a:solidFill>
                <a:cs typeface="Arial" panose="020B0604020202020204" pitchFamily="34" charset="0"/>
              </a:rPr>
              <a:t>                by summing ET for each task from left to right.</a:t>
            </a:r>
          </a:p>
        </p:txBody>
      </p:sp>
      <p:sp>
        <p:nvSpPr>
          <p:cNvPr id="85099" name="Text Box 106"/>
          <p:cNvSpPr txBox="1">
            <a:spLocks noChangeArrowheads="1"/>
          </p:cNvSpPr>
          <p:nvPr/>
        </p:nvSpPr>
        <p:spPr bwMode="auto">
          <a:xfrm>
            <a:off x="1643064" y="2852738"/>
            <a:ext cx="520527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2400">
                <a:solidFill>
                  <a:srgbClr val="FF9900"/>
                </a:solidFill>
                <a:cs typeface="Arial" panose="020B0604020202020204" pitchFamily="34" charset="0"/>
              </a:rPr>
              <a:t>LT = Latest completion time</a:t>
            </a:r>
          </a:p>
          <a:p>
            <a:pPr fontAlgn="base">
              <a:spcBef>
                <a:spcPct val="0"/>
              </a:spcBef>
              <a:spcAft>
                <a:spcPct val="0"/>
              </a:spcAft>
              <a:buNone/>
            </a:pPr>
            <a:r>
              <a:rPr lang="tr-TR" altLang="en-US" sz="1400">
                <a:solidFill>
                  <a:srgbClr val="FF9900"/>
                </a:solidFill>
                <a:cs typeface="Arial" panose="020B0604020202020204" pitchFamily="34" charset="0"/>
              </a:rPr>
              <a:t>               Compute LT of right mosts first.</a:t>
            </a:r>
          </a:p>
          <a:p>
            <a:pPr fontAlgn="base">
              <a:spcBef>
                <a:spcPct val="0"/>
              </a:spcBef>
              <a:spcAft>
                <a:spcPct val="0"/>
              </a:spcAft>
              <a:buNone/>
            </a:pPr>
            <a:r>
              <a:rPr lang="tr-TR" altLang="en-US" sz="1400">
                <a:solidFill>
                  <a:srgbClr val="FF9900"/>
                </a:solidFill>
                <a:cs typeface="Arial" panose="020B0604020202020204" pitchFamily="34" charset="0"/>
              </a:rPr>
              <a:t>               Compute LT of each backward task </a:t>
            </a:r>
          </a:p>
          <a:p>
            <a:pPr fontAlgn="base">
              <a:spcBef>
                <a:spcPct val="0"/>
              </a:spcBef>
              <a:spcAft>
                <a:spcPct val="0"/>
              </a:spcAft>
              <a:buNone/>
            </a:pPr>
            <a:r>
              <a:rPr lang="tr-TR" altLang="en-US" sz="1400">
                <a:solidFill>
                  <a:srgbClr val="FF9900"/>
                </a:solidFill>
                <a:cs typeface="Arial" panose="020B0604020202020204" pitchFamily="34" charset="0"/>
              </a:rPr>
              <a:t>                by subtracting duration for each task from right to left.</a:t>
            </a:r>
          </a:p>
        </p:txBody>
      </p:sp>
      <p:sp>
        <p:nvSpPr>
          <p:cNvPr id="85100" name="Text Box 107"/>
          <p:cNvSpPr txBox="1">
            <a:spLocks noChangeArrowheads="1"/>
          </p:cNvSpPr>
          <p:nvPr/>
        </p:nvSpPr>
        <p:spPr bwMode="auto">
          <a:xfrm>
            <a:off x="2063751"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2</a:t>
            </a:r>
          </a:p>
        </p:txBody>
      </p:sp>
      <p:sp>
        <p:nvSpPr>
          <p:cNvPr id="85101" name="Text Box 108"/>
          <p:cNvSpPr txBox="1">
            <a:spLocks noChangeArrowheads="1"/>
          </p:cNvSpPr>
          <p:nvPr/>
        </p:nvSpPr>
        <p:spPr bwMode="auto">
          <a:xfrm>
            <a:off x="2063751" y="58769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4</a:t>
            </a:r>
          </a:p>
        </p:txBody>
      </p:sp>
      <p:sp>
        <p:nvSpPr>
          <p:cNvPr id="85102" name="Text Box 109"/>
          <p:cNvSpPr txBox="1">
            <a:spLocks noChangeArrowheads="1"/>
          </p:cNvSpPr>
          <p:nvPr/>
        </p:nvSpPr>
        <p:spPr bwMode="auto">
          <a:xfrm>
            <a:off x="3503614"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6</a:t>
            </a:r>
          </a:p>
        </p:txBody>
      </p:sp>
      <p:sp>
        <p:nvSpPr>
          <p:cNvPr id="85103" name="Text Box 110"/>
          <p:cNvSpPr txBox="1">
            <a:spLocks noChangeArrowheads="1"/>
          </p:cNvSpPr>
          <p:nvPr/>
        </p:nvSpPr>
        <p:spPr bwMode="auto">
          <a:xfrm>
            <a:off x="3503614" y="6296025"/>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11</a:t>
            </a:r>
          </a:p>
        </p:txBody>
      </p:sp>
      <p:sp>
        <p:nvSpPr>
          <p:cNvPr id="85104" name="Text Box 111"/>
          <p:cNvSpPr txBox="1">
            <a:spLocks noChangeArrowheads="1"/>
          </p:cNvSpPr>
          <p:nvPr/>
        </p:nvSpPr>
        <p:spPr bwMode="auto">
          <a:xfrm>
            <a:off x="4727576"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7</a:t>
            </a:r>
          </a:p>
        </p:txBody>
      </p:sp>
      <p:sp>
        <p:nvSpPr>
          <p:cNvPr id="85105" name="Text Box 112"/>
          <p:cNvSpPr txBox="1">
            <a:spLocks noChangeArrowheads="1"/>
          </p:cNvSpPr>
          <p:nvPr/>
        </p:nvSpPr>
        <p:spPr bwMode="auto">
          <a:xfrm>
            <a:off x="5880101" y="4797425"/>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11</a:t>
            </a:r>
          </a:p>
        </p:txBody>
      </p:sp>
      <p:sp>
        <p:nvSpPr>
          <p:cNvPr id="85106" name="Text Box 113"/>
          <p:cNvSpPr txBox="1">
            <a:spLocks noChangeArrowheads="1"/>
          </p:cNvSpPr>
          <p:nvPr/>
        </p:nvSpPr>
        <p:spPr bwMode="auto">
          <a:xfrm>
            <a:off x="5880101" y="5805488"/>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8</a:t>
            </a:r>
          </a:p>
        </p:txBody>
      </p:sp>
      <p:sp>
        <p:nvSpPr>
          <p:cNvPr id="85107" name="Text Box 114"/>
          <p:cNvSpPr txBox="1">
            <a:spLocks noChangeArrowheads="1"/>
          </p:cNvSpPr>
          <p:nvPr/>
        </p:nvSpPr>
        <p:spPr bwMode="auto">
          <a:xfrm>
            <a:off x="7092951" y="5805488"/>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9</a:t>
            </a:r>
          </a:p>
        </p:txBody>
      </p:sp>
      <p:sp>
        <p:nvSpPr>
          <p:cNvPr id="85108" name="Text Box 115"/>
          <p:cNvSpPr txBox="1">
            <a:spLocks noChangeArrowheads="1"/>
          </p:cNvSpPr>
          <p:nvPr/>
        </p:nvSpPr>
        <p:spPr bwMode="auto">
          <a:xfrm>
            <a:off x="8316914" y="5805488"/>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10</a:t>
            </a:r>
          </a:p>
        </p:txBody>
      </p:sp>
      <p:sp>
        <p:nvSpPr>
          <p:cNvPr id="85109" name="Text Box 116"/>
          <p:cNvSpPr txBox="1">
            <a:spLocks noChangeArrowheads="1"/>
          </p:cNvSpPr>
          <p:nvPr/>
        </p:nvSpPr>
        <p:spPr bwMode="auto">
          <a:xfrm>
            <a:off x="9767889" y="5589588"/>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12</a:t>
            </a:r>
          </a:p>
        </p:txBody>
      </p:sp>
      <p:sp>
        <p:nvSpPr>
          <p:cNvPr id="85110" name="Text Box 117"/>
          <p:cNvSpPr txBox="1">
            <a:spLocks noChangeArrowheads="1"/>
          </p:cNvSpPr>
          <p:nvPr/>
        </p:nvSpPr>
        <p:spPr bwMode="auto">
          <a:xfrm>
            <a:off x="9767889" y="5734050"/>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12</a:t>
            </a:r>
          </a:p>
        </p:txBody>
      </p:sp>
      <p:sp>
        <p:nvSpPr>
          <p:cNvPr id="85111" name="Text Box 118"/>
          <p:cNvSpPr txBox="1">
            <a:spLocks noChangeArrowheads="1"/>
          </p:cNvSpPr>
          <p:nvPr/>
        </p:nvSpPr>
        <p:spPr bwMode="auto">
          <a:xfrm>
            <a:off x="8316914" y="5949950"/>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12</a:t>
            </a:r>
          </a:p>
        </p:txBody>
      </p:sp>
      <p:sp>
        <p:nvSpPr>
          <p:cNvPr id="85112" name="Text Box 119"/>
          <p:cNvSpPr txBox="1">
            <a:spLocks noChangeArrowheads="1"/>
          </p:cNvSpPr>
          <p:nvPr/>
        </p:nvSpPr>
        <p:spPr bwMode="auto">
          <a:xfrm>
            <a:off x="7104064" y="5949950"/>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11</a:t>
            </a:r>
          </a:p>
        </p:txBody>
      </p:sp>
      <p:sp>
        <p:nvSpPr>
          <p:cNvPr id="85113" name="Text Box 120"/>
          <p:cNvSpPr txBox="1">
            <a:spLocks noChangeArrowheads="1"/>
          </p:cNvSpPr>
          <p:nvPr/>
        </p:nvSpPr>
        <p:spPr bwMode="auto">
          <a:xfrm>
            <a:off x="5880101" y="5949950"/>
            <a:ext cx="6762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0000"/>
                </a:solidFill>
                <a:cs typeface="Arial" panose="020B0604020202020204" pitchFamily="34" charset="0"/>
              </a:rPr>
              <a:t>LT = 11-1</a:t>
            </a:r>
          </a:p>
        </p:txBody>
      </p:sp>
      <p:sp>
        <p:nvSpPr>
          <p:cNvPr id="85114" name="Text Box 121"/>
          <p:cNvSpPr txBox="1">
            <a:spLocks noChangeArrowheads="1"/>
          </p:cNvSpPr>
          <p:nvPr/>
        </p:nvSpPr>
        <p:spPr bwMode="auto">
          <a:xfrm>
            <a:off x="5880101" y="4941888"/>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11</a:t>
            </a:r>
          </a:p>
        </p:txBody>
      </p:sp>
      <p:sp>
        <p:nvSpPr>
          <p:cNvPr id="85115" name="Text Box 123"/>
          <p:cNvSpPr txBox="1">
            <a:spLocks noChangeArrowheads="1"/>
          </p:cNvSpPr>
          <p:nvPr/>
        </p:nvSpPr>
        <p:spPr bwMode="auto">
          <a:xfrm>
            <a:off x="3503614" y="6453188"/>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11</a:t>
            </a:r>
          </a:p>
        </p:txBody>
      </p:sp>
    </p:spTree>
    <p:extLst>
      <p:ext uri="{BB962C8B-B14F-4D97-AF65-F5344CB8AC3E}">
        <p14:creationId xmlns:p14="http://schemas.microsoft.com/office/powerpoint/2010/main" val="14957518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Slayt Numarası Yer Tutucusu 3"/>
          <p:cNvSpPr>
            <a:spLocks noGrp="1"/>
          </p:cNvSpPr>
          <p:nvPr>
            <p:ph type="sldNum" sz="quarter" idx="10"/>
          </p:nvPr>
        </p:nvSpPr>
        <p:spPr>
          <a:noFill/>
        </p:spPr>
        <p:txBody>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fld id="{7011300E-1257-43FB-A364-B34CEC27AFFC}" type="slidenum">
              <a:rPr lang="tr-TR" altLang="en-US" sz="1400">
                <a:solidFill>
                  <a:srgbClr val="FFFFFF"/>
                </a:solidFill>
                <a:cs typeface="Arial" panose="020B0604020202020204" pitchFamily="34" charset="0"/>
              </a:rPr>
              <a:pPr fontAlgn="base">
                <a:spcBef>
                  <a:spcPct val="0"/>
                </a:spcBef>
                <a:spcAft>
                  <a:spcPct val="0"/>
                </a:spcAft>
                <a:buNone/>
              </a:pPr>
              <a:t>62</a:t>
            </a:fld>
            <a:endParaRPr lang="tr-TR" altLang="en-US" sz="1400">
              <a:solidFill>
                <a:srgbClr val="FFFFFF"/>
              </a:solidFill>
              <a:cs typeface="Arial" panose="020B0604020202020204" pitchFamily="34" charset="0"/>
            </a:endParaRPr>
          </a:p>
        </p:txBody>
      </p:sp>
      <p:sp>
        <p:nvSpPr>
          <p:cNvPr id="86019" name="Rectangle 2"/>
          <p:cNvSpPr>
            <a:spLocks noGrp="1" noChangeArrowheads="1"/>
          </p:cNvSpPr>
          <p:nvPr>
            <p:ph type="title"/>
          </p:nvPr>
        </p:nvSpPr>
        <p:spPr/>
        <p:txBody>
          <a:bodyPr/>
          <a:lstStyle/>
          <a:p>
            <a:pPr eaLnBrk="1" hangingPunct="1"/>
            <a:r>
              <a:rPr lang="tr-TR" altLang="en-US" sz="4000"/>
              <a:t>Network Diagrams </a:t>
            </a:r>
            <a:br>
              <a:rPr lang="tr-TR" altLang="en-US" sz="4000"/>
            </a:br>
            <a:r>
              <a:rPr lang="tr-TR" altLang="en-US" sz="4000"/>
              <a:t>(Sample: </a:t>
            </a:r>
            <a:r>
              <a:rPr lang="tr-TR" altLang="en-US" sz="4000">
                <a:solidFill>
                  <a:srgbClr val="FFFF00"/>
                </a:solidFill>
              </a:rPr>
              <a:t>Network Diagram</a:t>
            </a:r>
            <a:r>
              <a:rPr lang="tr-TR" altLang="en-US" sz="4000"/>
              <a:t>)</a:t>
            </a:r>
          </a:p>
        </p:txBody>
      </p:sp>
      <p:sp>
        <p:nvSpPr>
          <p:cNvPr id="86020" name="Text Box 3"/>
          <p:cNvSpPr txBox="1">
            <a:spLocks noChangeArrowheads="1"/>
          </p:cNvSpPr>
          <p:nvPr/>
        </p:nvSpPr>
        <p:spPr bwMode="auto">
          <a:xfrm>
            <a:off x="2135189"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3</a:t>
            </a:r>
          </a:p>
        </p:txBody>
      </p:sp>
      <p:graphicFrame>
        <p:nvGraphicFramePr>
          <p:cNvPr id="1039364" name="Group 4"/>
          <p:cNvGraphicFramePr>
            <a:graphicFrameLocks noGrp="1"/>
          </p:cNvGraphicFramePr>
          <p:nvPr>
            <p:ph idx="1"/>
          </p:nvPr>
        </p:nvGraphicFramePr>
        <p:xfrm>
          <a:off x="6888163" y="1484313"/>
          <a:ext cx="3529012" cy="2514600"/>
        </p:xfrm>
        <a:graphic>
          <a:graphicData uri="http://schemas.openxmlformats.org/drawingml/2006/table">
            <a:tbl>
              <a:tblPr/>
              <a:tblGrid>
                <a:gridCol w="314325">
                  <a:extLst>
                    <a:ext uri="{9D8B030D-6E8A-4147-A177-3AD203B41FA5}">
                      <a16:colId xmlns:a16="http://schemas.microsoft.com/office/drawing/2014/main" val="1643864815"/>
                    </a:ext>
                  </a:extLst>
                </a:gridCol>
                <a:gridCol w="1655762">
                  <a:extLst>
                    <a:ext uri="{9D8B030D-6E8A-4147-A177-3AD203B41FA5}">
                      <a16:colId xmlns:a16="http://schemas.microsoft.com/office/drawing/2014/main" val="3057947181"/>
                    </a:ext>
                  </a:extLst>
                </a:gridCol>
                <a:gridCol w="622300">
                  <a:extLst>
                    <a:ext uri="{9D8B030D-6E8A-4147-A177-3AD203B41FA5}">
                      <a16:colId xmlns:a16="http://schemas.microsoft.com/office/drawing/2014/main" val="3166330404"/>
                    </a:ext>
                  </a:extLst>
                </a:gridCol>
                <a:gridCol w="936625">
                  <a:extLst>
                    <a:ext uri="{9D8B030D-6E8A-4147-A177-3AD203B41FA5}">
                      <a16:colId xmlns:a16="http://schemas.microsoft.com/office/drawing/2014/main" val="609502808"/>
                    </a:ext>
                  </a:extLst>
                </a:gridCol>
              </a:tblGrid>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Task Name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Duration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Predecessors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80347576"/>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Implement visualiser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7700703"/>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Implement database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587166"/>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Integrate components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3, 4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78033464"/>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Correct bugs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4771177"/>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Prepare test document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4942221"/>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Perform unit tests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29571895"/>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Perform integration tests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10874209"/>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Report test results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7300360"/>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Prepare sample data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71687488"/>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Prepare deliverables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6, 12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80453992"/>
                  </a:ext>
                </a:extLst>
              </a:tr>
            </a:tbl>
          </a:graphicData>
        </a:graphic>
      </p:graphicFrame>
      <p:sp>
        <p:nvSpPr>
          <p:cNvPr id="86083" name="Text Box 66"/>
          <p:cNvSpPr txBox="1">
            <a:spLocks noChangeArrowheads="1"/>
          </p:cNvSpPr>
          <p:nvPr/>
        </p:nvSpPr>
        <p:spPr bwMode="auto">
          <a:xfrm>
            <a:off x="2135189" y="55626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4</a:t>
            </a:r>
          </a:p>
        </p:txBody>
      </p:sp>
      <p:sp>
        <p:nvSpPr>
          <p:cNvPr id="86084" name="Text Box 67"/>
          <p:cNvSpPr txBox="1">
            <a:spLocks noChangeArrowheads="1"/>
          </p:cNvSpPr>
          <p:nvPr/>
        </p:nvSpPr>
        <p:spPr bwMode="auto">
          <a:xfrm>
            <a:off x="3575050" y="4483101"/>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5</a:t>
            </a:r>
          </a:p>
        </p:txBody>
      </p:sp>
      <p:sp>
        <p:nvSpPr>
          <p:cNvPr id="86085" name="Text Box 68"/>
          <p:cNvSpPr txBox="1">
            <a:spLocks noChangeArrowheads="1"/>
          </p:cNvSpPr>
          <p:nvPr/>
        </p:nvSpPr>
        <p:spPr bwMode="auto">
          <a:xfrm>
            <a:off x="5951539"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6</a:t>
            </a:r>
          </a:p>
        </p:txBody>
      </p:sp>
      <p:sp>
        <p:nvSpPr>
          <p:cNvPr id="86086" name="Text Box 69"/>
          <p:cNvSpPr txBox="1">
            <a:spLocks noChangeArrowheads="1"/>
          </p:cNvSpPr>
          <p:nvPr/>
        </p:nvSpPr>
        <p:spPr bwMode="auto">
          <a:xfrm>
            <a:off x="8399464" y="5202239"/>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11</a:t>
            </a:r>
          </a:p>
        </p:txBody>
      </p:sp>
      <p:sp>
        <p:nvSpPr>
          <p:cNvPr id="86087" name="Text Box 70"/>
          <p:cNvSpPr txBox="1">
            <a:spLocks noChangeArrowheads="1"/>
          </p:cNvSpPr>
          <p:nvPr/>
        </p:nvSpPr>
        <p:spPr bwMode="auto">
          <a:xfrm>
            <a:off x="4799014"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8</a:t>
            </a:r>
          </a:p>
        </p:txBody>
      </p:sp>
      <p:sp>
        <p:nvSpPr>
          <p:cNvPr id="86088" name="Text Box 71"/>
          <p:cNvSpPr txBox="1">
            <a:spLocks noChangeArrowheads="1"/>
          </p:cNvSpPr>
          <p:nvPr/>
        </p:nvSpPr>
        <p:spPr bwMode="auto">
          <a:xfrm>
            <a:off x="5951539" y="5202239"/>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9</a:t>
            </a:r>
          </a:p>
        </p:txBody>
      </p:sp>
      <p:sp>
        <p:nvSpPr>
          <p:cNvPr id="86089" name="Text Box 72"/>
          <p:cNvSpPr txBox="1">
            <a:spLocks noChangeArrowheads="1"/>
          </p:cNvSpPr>
          <p:nvPr/>
        </p:nvSpPr>
        <p:spPr bwMode="auto">
          <a:xfrm>
            <a:off x="7175500" y="5202239"/>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10</a:t>
            </a:r>
          </a:p>
        </p:txBody>
      </p:sp>
      <p:sp>
        <p:nvSpPr>
          <p:cNvPr id="86090" name="Text Box 73"/>
          <p:cNvSpPr txBox="1">
            <a:spLocks noChangeArrowheads="1"/>
          </p:cNvSpPr>
          <p:nvPr/>
        </p:nvSpPr>
        <p:spPr bwMode="auto">
          <a:xfrm>
            <a:off x="3575050" y="5981701"/>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12</a:t>
            </a:r>
          </a:p>
        </p:txBody>
      </p:sp>
      <p:sp>
        <p:nvSpPr>
          <p:cNvPr id="86091" name="Text Box 74"/>
          <p:cNvSpPr txBox="1">
            <a:spLocks noChangeArrowheads="1"/>
          </p:cNvSpPr>
          <p:nvPr/>
        </p:nvSpPr>
        <p:spPr bwMode="auto">
          <a:xfrm>
            <a:off x="9839325" y="5202239"/>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13</a:t>
            </a:r>
          </a:p>
        </p:txBody>
      </p:sp>
      <p:sp>
        <p:nvSpPr>
          <p:cNvPr id="86092" name="Line 75"/>
          <p:cNvSpPr>
            <a:spLocks noChangeShapeType="1"/>
          </p:cNvSpPr>
          <p:nvPr/>
        </p:nvSpPr>
        <p:spPr bwMode="auto">
          <a:xfrm>
            <a:off x="2566988" y="4554538"/>
            <a:ext cx="1008062"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6093" name="Line 76"/>
          <p:cNvSpPr>
            <a:spLocks noChangeShapeType="1"/>
          </p:cNvSpPr>
          <p:nvPr/>
        </p:nvSpPr>
        <p:spPr bwMode="auto">
          <a:xfrm flipV="1">
            <a:off x="3359150" y="4699000"/>
            <a:ext cx="2159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6094" name="Line 77"/>
          <p:cNvSpPr>
            <a:spLocks noChangeShapeType="1"/>
          </p:cNvSpPr>
          <p:nvPr/>
        </p:nvSpPr>
        <p:spPr bwMode="auto">
          <a:xfrm>
            <a:off x="5230814" y="4554538"/>
            <a:ext cx="720725"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6095" name="Line 78"/>
          <p:cNvSpPr>
            <a:spLocks noChangeShapeType="1"/>
          </p:cNvSpPr>
          <p:nvPr/>
        </p:nvSpPr>
        <p:spPr bwMode="auto">
          <a:xfrm flipV="1">
            <a:off x="4006850" y="4554538"/>
            <a:ext cx="79375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6096" name="Line 79"/>
          <p:cNvSpPr>
            <a:spLocks noChangeShapeType="1"/>
          </p:cNvSpPr>
          <p:nvPr/>
        </p:nvSpPr>
        <p:spPr bwMode="auto">
          <a:xfrm>
            <a:off x="5448301" y="5346700"/>
            <a:ext cx="506413"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6097" name="Line 80"/>
          <p:cNvSpPr>
            <a:spLocks noChangeShapeType="1"/>
          </p:cNvSpPr>
          <p:nvPr/>
        </p:nvSpPr>
        <p:spPr bwMode="auto">
          <a:xfrm>
            <a:off x="6383338" y="5346700"/>
            <a:ext cx="792162"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6098" name="Line 81"/>
          <p:cNvSpPr>
            <a:spLocks noChangeShapeType="1"/>
          </p:cNvSpPr>
          <p:nvPr/>
        </p:nvSpPr>
        <p:spPr bwMode="auto">
          <a:xfrm>
            <a:off x="7607301" y="5346700"/>
            <a:ext cx="792163"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6099" name="Line 82"/>
          <p:cNvSpPr>
            <a:spLocks noChangeShapeType="1"/>
          </p:cNvSpPr>
          <p:nvPr/>
        </p:nvSpPr>
        <p:spPr bwMode="auto">
          <a:xfrm>
            <a:off x="3359150" y="6165850"/>
            <a:ext cx="2159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6100" name="Line 83"/>
          <p:cNvSpPr>
            <a:spLocks noChangeShapeType="1"/>
          </p:cNvSpPr>
          <p:nvPr/>
        </p:nvSpPr>
        <p:spPr bwMode="auto">
          <a:xfrm flipV="1">
            <a:off x="9336089" y="5418138"/>
            <a:ext cx="503237"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6101" name="Line 84"/>
          <p:cNvSpPr>
            <a:spLocks noChangeShapeType="1"/>
          </p:cNvSpPr>
          <p:nvPr/>
        </p:nvSpPr>
        <p:spPr bwMode="auto">
          <a:xfrm>
            <a:off x="9336089" y="5273675"/>
            <a:ext cx="503237"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6102" name="Line 85"/>
          <p:cNvSpPr>
            <a:spLocks noChangeShapeType="1"/>
          </p:cNvSpPr>
          <p:nvPr/>
        </p:nvSpPr>
        <p:spPr bwMode="auto">
          <a:xfrm>
            <a:off x="3359150" y="4699000"/>
            <a:ext cx="0" cy="93503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6103" name="Line 86"/>
          <p:cNvSpPr>
            <a:spLocks noChangeShapeType="1"/>
          </p:cNvSpPr>
          <p:nvPr/>
        </p:nvSpPr>
        <p:spPr bwMode="auto">
          <a:xfrm flipH="1">
            <a:off x="2566988" y="5634038"/>
            <a:ext cx="792162"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6104" name="Line 87"/>
          <p:cNvSpPr>
            <a:spLocks noChangeShapeType="1"/>
          </p:cNvSpPr>
          <p:nvPr/>
        </p:nvSpPr>
        <p:spPr bwMode="auto">
          <a:xfrm flipV="1">
            <a:off x="5448300" y="4699000"/>
            <a:ext cx="0" cy="6477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6105" name="Line 88"/>
          <p:cNvSpPr>
            <a:spLocks noChangeShapeType="1"/>
          </p:cNvSpPr>
          <p:nvPr/>
        </p:nvSpPr>
        <p:spPr bwMode="auto">
          <a:xfrm flipH="1">
            <a:off x="5232400" y="4699000"/>
            <a:ext cx="2159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6106" name="Line 89"/>
          <p:cNvSpPr>
            <a:spLocks noChangeShapeType="1"/>
          </p:cNvSpPr>
          <p:nvPr/>
        </p:nvSpPr>
        <p:spPr bwMode="auto">
          <a:xfrm flipV="1">
            <a:off x="9336088" y="4554539"/>
            <a:ext cx="0" cy="720725"/>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6107" name="Line 90"/>
          <p:cNvSpPr>
            <a:spLocks noChangeShapeType="1"/>
          </p:cNvSpPr>
          <p:nvPr/>
        </p:nvSpPr>
        <p:spPr bwMode="auto">
          <a:xfrm flipH="1">
            <a:off x="6383339" y="4554538"/>
            <a:ext cx="2954337"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6108" name="Line 91"/>
          <p:cNvSpPr>
            <a:spLocks noChangeShapeType="1"/>
          </p:cNvSpPr>
          <p:nvPr/>
        </p:nvSpPr>
        <p:spPr bwMode="auto">
          <a:xfrm flipV="1">
            <a:off x="9336088" y="5418138"/>
            <a:ext cx="0" cy="74771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6109" name="Line 92"/>
          <p:cNvSpPr>
            <a:spLocks noChangeShapeType="1"/>
          </p:cNvSpPr>
          <p:nvPr/>
        </p:nvSpPr>
        <p:spPr bwMode="auto">
          <a:xfrm flipH="1">
            <a:off x="4008439" y="6165850"/>
            <a:ext cx="5329237"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6110" name="Line 93"/>
          <p:cNvSpPr>
            <a:spLocks noChangeShapeType="1"/>
          </p:cNvSpPr>
          <p:nvPr/>
        </p:nvSpPr>
        <p:spPr bwMode="auto">
          <a:xfrm flipH="1">
            <a:off x="2566988" y="5778500"/>
            <a:ext cx="792162"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6111" name="Line 94"/>
          <p:cNvSpPr>
            <a:spLocks noChangeShapeType="1"/>
          </p:cNvSpPr>
          <p:nvPr/>
        </p:nvSpPr>
        <p:spPr bwMode="auto">
          <a:xfrm>
            <a:off x="3359150" y="5778500"/>
            <a:ext cx="0" cy="38735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6112" name="Text Box 95"/>
          <p:cNvSpPr txBox="1">
            <a:spLocks noChangeArrowheads="1"/>
          </p:cNvSpPr>
          <p:nvPr/>
        </p:nvSpPr>
        <p:spPr bwMode="auto">
          <a:xfrm>
            <a:off x="2063750"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2</a:t>
            </a:r>
          </a:p>
        </p:txBody>
      </p:sp>
      <p:sp>
        <p:nvSpPr>
          <p:cNvPr id="86113" name="Text Box 96"/>
          <p:cNvSpPr txBox="1">
            <a:spLocks noChangeArrowheads="1"/>
          </p:cNvSpPr>
          <p:nvPr/>
        </p:nvSpPr>
        <p:spPr bwMode="auto">
          <a:xfrm>
            <a:off x="3503613"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2</a:t>
            </a:r>
          </a:p>
        </p:txBody>
      </p:sp>
      <p:sp>
        <p:nvSpPr>
          <p:cNvPr id="86114" name="Text Box 97"/>
          <p:cNvSpPr txBox="1">
            <a:spLocks noChangeArrowheads="1"/>
          </p:cNvSpPr>
          <p:nvPr/>
        </p:nvSpPr>
        <p:spPr bwMode="auto">
          <a:xfrm>
            <a:off x="2063750" y="5229225"/>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4</a:t>
            </a:r>
          </a:p>
        </p:txBody>
      </p:sp>
      <p:sp>
        <p:nvSpPr>
          <p:cNvPr id="86115" name="Text Box 98"/>
          <p:cNvSpPr txBox="1">
            <a:spLocks noChangeArrowheads="1"/>
          </p:cNvSpPr>
          <p:nvPr/>
        </p:nvSpPr>
        <p:spPr bwMode="auto">
          <a:xfrm>
            <a:off x="4727575"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86116" name="Text Box 99"/>
          <p:cNvSpPr txBox="1">
            <a:spLocks noChangeArrowheads="1"/>
          </p:cNvSpPr>
          <p:nvPr/>
        </p:nvSpPr>
        <p:spPr bwMode="auto">
          <a:xfrm>
            <a:off x="5880100"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4</a:t>
            </a:r>
          </a:p>
        </p:txBody>
      </p:sp>
      <p:sp>
        <p:nvSpPr>
          <p:cNvPr id="86117" name="Text Box 100"/>
          <p:cNvSpPr txBox="1">
            <a:spLocks noChangeArrowheads="1"/>
          </p:cNvSpPr>
          <p:nvPr/>
        </p:nvSpPr>
        <p:spPr bwMode="auto">
          <a:xfrm>
            <a:off x="5880100"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86118" name="Text Box 101"/>
          <p:cNvSpPr txBox="1">
            <a:spLocks noChangeArrowheads="1"/>
          </p:cNvSpPr>
          <p:nvPr/>
        </p:nvSpPr>
        <p:spPr bwMode="auto">
          <a:xfrm>
            <a:off x="7104063"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86119" name="Text Box 102"/>
          <p:cNvSpPr txBox="1">
            <a:spLocks noChangeArrowheads="1"/>
          </p:cNvSpPr>
          <p:nvPr/>
        </p:nvSpPr>
        <p:spPr bwMode="auto">
          <a:xfrm>
            <a:off x="8328025"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86120" name="Text Box 103"/>
          <p:cNvSpPr txBox="1">
            <a:spLocks noChangeArrowheads="1"/>
          </p:cNvSpPr>
          <p:nvPr/>
        </p:nvSpPr>
        <p:spPr bwMode="auto">
          <a:xfrm>
            <a:off x="9767888" y="4868864"/>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86121" name="Text Box 104"/>
          <p:cNvSpPr txBox="1">
            <a:spLocks noChangeArrowheads="1"/>
          </p:cNvSpPr>
          <p:nvPr/>
        </p:nvSpPr>
        <p:spPr bwMode="auto">
          <a:xfrm>
            <a:off x="3503613"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7</a:t>
            </a:r>
          </a:p>
        </p:txBody>
      </p:sp>
      <p:sp>
        <p:nvSpPr>
          <p:cNvPr id="86122" name="Text Box 105"/>
          <p:cNvSpPr txBox="1">
            <a:spLocks noChangeArrowheads="1"/>
          </p:cNvSpPr>
          <p:nvPr/>
        </p:nvSpPr>
        <p:spPr bwMode="auto">
          <a:xfrm>
            <a:off x="1631951" y="1628775"/>
            <a:ext cx="463614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2400">
                <a:solidFill>
                  <a:srgbClr val="00FFFF"/>
                </a:solidFill>
                <a:cs typeface="Arial" panose="020B0604020202020204" pitchFamily="34" charset="0"/>
              </a:rPr>
              <a:t>ET = Earliest completion time</a:t>
            </a:r>
          </a:p>
          <a:p>
            <a:pPr fontAlgn="base">
              <a:spcBef>
                <a:spcPct val="0"/>
              </a:spcBef>
              <a:spcAft>
                <a:spcPct val="0"/>
              </a:spcAft>
              <a:buNone/>
            </a:pPr>
            <a:r>
              <a:rPr lang="tr-TR" altLang="en-US" sz="1400">
                <a:solidFill>
                  <a:srgbClr val="00FFFF"/>
                </a:solidFill>
                <a:cs typeface="Arial" panose="020B0604020202020204" pitchFamily="34" charset="0"/>
              </a:rPr>
              <a:t>               Compute ET of left mosts first.</a:t>
            </a:r>
          </a:p>
          <a:p>
            <a:pPr fontAlgn="base">
              <a:spcBef>
                <a:spcPct val="0"/>
              </a:spcBef>
              <a:spcAft>
                <a:spcPct val="0"/>
              </a:spcAft>
              <a:buNone/>
            </a:pPr>
            <a:r>
              <a:rPr lang="tr-TR" altLang="en-US" sz="1400">
                <a:solidFill>
                  <a:srgbClr val="00FFFF"/>
                </a:solidFill>
                <a:cs typeface="Arial" panose="020B0604020202020204" pitchFamily="34" charset="0"/>
              </a:rPr>
              <a:t>               Compute ET of each forward task </a:t>
            </a:r>
          </a:p>
          <a:p>
            <a:pPr fontAlgn="base">
              <a:spcBef>
                <a:spcPct val="0"/>
              </a:spcBef>
              <a:spcAft>
                <a:spcPct val="0"/>
              </a:spcAft>
              <a:buNone/>
            </a:pPr>
            <a:r>
              <a:rPr lang="tr-TR" altLang="en-US" sz="1400">
                <a:solidFill>
                  <a:srgbClr val="00FFFF"/>
                </a:solidFill>
                <a:cs typeface="Arial" panose="020B0604020202020204" pitchFamily="34" charset="0"/>
              </a:rPr>
              <a:t>                by summing ET for each task from left to right.</a:t>
            </a:r>
          </a:p>
        </p:txBody>
      </p:sp>
      <p:sp>
        <p:nvSpPr>
          <p:cNvPr id="86123" name="Text Box 106"/>
          <p:cNvSpPr txBox="1">
            <a:spLocks noChangeArrowheads="1"/>
          </p:cNvSpPr>
          <p:nvPr/>
        </p:nvSpPr>
        <p:spPr bwMode="auto">
          <a:xfrm>
            <a:off x="1643064" y="2852738"/>
            <a:ext cx="520527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2400">
                <a:solidFill>
                  <a:srgbClr val="FF9900"/>
                </a:solidFill>
                <a:cs typeface="Arial" panose="020B0604020202020204" pitchFamily="34" charset="0"/>
              </a:rPr>
              <a:t>LT = Latest completion time</a:t>
            </a:r>
          </a:p>
          <a:p>
            <a:pPr fontAlgn="base">
              <a:spcBef>
                <a:spcPct val="0"/>
              </a:spcBef>
              <a:spcAft>
                <a:spcPct val="0"/>
              </a:spcAft>
              <a:buNone/>
            </a:pPr>
            <a:r>
              <a:rPr lang="tr-TR" altLang="en-US" sz="1400">
                <a:solidFill>
                  <a:srgbClr val="FF9900"/>
                </a:solidFill>
                <a:cs typeface="Arial" panose="020B0604020202020204" pitchFamily="34" charset="0"/>
              </a:rPr>
              <a:t>               Compute LT of right mosts first.</a:t>
            </a:r>
          </a:p>
          <a:p>
            <a:pPr fontAlgn="base">
              <a:spcBef>
                <a:spcPct val="0"/>
              </a:spcBef>
              <a:spcAft>
                <a:spcPct val="0"/>
              </a:spcAft>
              <a:buNone/>
            </a:pPr>
            <a:r>
              <a:rPr lang="tr-TR" altLang="en-US" sz="1400">
                <a:solidFill>
                  <a:srgbClr val="FF9900"/>
                </a:solidFill>
                <a:cs typeface="Arial" panose="020B0604020202020204" pitchFamily="34" charset="0"/>
              </a:rPr>
              <a:t>               Compute LT of each backward task </a:t>
            </a:r>
          </a:p>
          <a:p>
            <a:pPr fontAlgn="base">
              <a:spcBef>
                <a:spcPct val="0"/>
              </a:spcBef>
              <a:spcAft>
                <a:spcPct val="0"/>
              </a:spcAft>
              <a:buNone/>
            </a:pPr>
            <a:r>
              <a:rPr lang="tr-TR" altLang="en-US" sz="1400">
                <a:solidFill>
                  <a:srgbClr val="FF9900"/>
                </a:solidFill>
                <a:cs typeface="Arial" panose="020B0604020202020204" pitchFamily="34" charset="0"/>
              </a:rPr>
              <a:t>                by subtracting duration for each task from right to left.</a:t>
            </a:r>
          </a:p>
        </p:txBody>
      </p:sp>
      <p:sp>
        <p:nvSpPr>
          <p:cNvPr id="86124" name="Text Box 107"/>
          <p:cNvSpPr txBox="1">
            <a:spLocks noChangeArrowheads="1"/>
          </p:cNvSpPr>
          <p:nvPr/>
        </p:nvSpPr>
        <p:spPr bwMode="auto">
          <a:xfrm>
            <a:off x="2063751"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2</a:t>
            </a:r>
          </a:p>
        </p:txBody>
      </p:sp>
      <p:sp>
        <p:nvSpPr>
          <p:cNvPr id="86125" name="Text Box 108"/>
          <p:cNvSpPr txBox="1">
            <a:spLocks noChangeArrowheads="1"/>
          </p:cNvSpPr>
          <p:nvPr/>
        </p:nvSpPr>
        <p:spPr bwMode="auto">
          <a:xfrm>
            <a:off x="2063751" y="58769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4</a:t>
            </a:r>
          </a:p>
        </p:txBody>
      </p:sp>
      <p:sp>
        <p:nvSpPr>
          <p:cNvPr id="86126" name="Text Box 109"/>
          <p:cNvSpPr txBox="1">
            <a:spLocks noChangeArrowheads="1"/>
          </p:cNvSpPr>
          <p:nvPr/>
        </p:nvSpPr>
        <p:spPr bwMode="auto">
          <a:xfrm>
            <a:off x="3503614"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6</a:t>
            </a:r>
          </a:p>
        </p:txBody>
      </p:sp>
      <p:sp>
        <p:nvSpPr>
          <p:cNvPr id="86127" name="Text Box 110"/>
          <p:cNvSpPr txBox="1">
            <a:spLocks noChangeArrowheads="1"/>
          </p:cNvSpPr>
          <p:nvPr/>
        </p:nvSpPr>
        <p:spPr bwMode="auto">
          <a:xfrm>
            <a:off x="3503614" y="6296025"/>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11</a:t>
            </a:r>
          </a:p>
        </p:txBody>
      </p:sp>
      <p:sp>
        <p:nvSpPr>
          <p:cNvPr id="86128" name="Text Box 111"/>
          <p:cNvSpPr txBox="1">
            <a:spLocks noChangeArrowheads="1"/>
          </p:cNvSpPr>
          <p:nvPr/>
        </p:nvSpPr>
        <p:spPr bwMode="auto">
          <a:xfrm>
            <a:off x="4727576"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7</a:t>
            </a:r>
          </a:p>
        </p:txBody>
      </p:sp>
      <p:sp>
        <p:nvSpPr>
          <p:cNvPr id="86129" name="Text Box 112"/>
          <p:cNvSpPr txBox="1">
            <a:spLocks noChangeArrowheads="1"/>
          </p:cNvSpPr>
          <p:nvPr/>
        </p:nvSpPr>
        <p:spPr bwMode="auto">
          <a:xfrm>
            <a:off x="5880101" y="4797425"/>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11</a:t>
            </a:r>
          </a:p>
        </p:txBody>
      </p:sp>
      <p:sp>
        <p:nvSpPr>
          <p:cNvPr id="86130" name="Text Box 113"/>
          <p:cNvSpPr txBox="1">
            <a:spLocks noChangeArrowheads="1"/>
          </p:cNvSpPr>
          <p:nvPr/>
        </p:nvSpPr>
        <p:spPr bwMode="auto">
          <a:xfrm>
            <a:off x="5880101" y="5805488"/>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8</a:t>
            </a:r>
          </a:p>
        </p:txBody>
      </p:sp>
      <p:sp>
        <p:nvSpPr>
          <p:cNvPr id="86131" name="Text Box 114"/>
          <p:cNvSpPr txBox="1">
            <a:spLocks noChangeArrowheads="1"/>
          </p:cNvSpPr>
          <p:nvPr/>
        </p:nvSpPr>
        <p:spPr bwMode="auto">
          <a:xfrm>
            <a:off x="7092951" y="5805488"/>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9</a:t>
            </a:r>
          </a:p>
        </p:txBody>
      </p:sp>
      <p:sp>
        <p:nvSpPr>
          <p:cNvPr id="86132" name="Text Box 115"/>
          <p:cNvSpPr txBox="1">
            <a:spLocks noChangeArrowheads="1"/>
          </p:cNvSpPr>
          <p:nvPr/>
        </p:nvSpPr>
        <p:spPr bwMode="auto">
          <a:xfrm>
            <a:off x="8316914" y="5805488"/>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10</a:t>
            </a:r>
          </a:p>
        </p:txBody>
      </p:sp>
      <p:sp>
        <p:nvSpPr>
          <p:cNvPr id="86133" name="Text Box 116"/>
          <p:cNvSpPr txBox="1">
            <a:spLocks noChangeArrowheads="1"/>
          </p:cNvSpPr>
          <p:nvPr/>
        </p:nvSpPr>
        <p:spPr bwMode="auto">
          <a:xfrm>
            <a:off x="9767889" y="5589588"/>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12</a:t>
            </a:r>
          </a:p>
        </p:txBody>
      </p:sp>
      <p:sp>
        <p:nvSpPr>
          <p:cNvPr id="86134" name="Text Box 117"/>
          <p:cNvSpPr txBox="1">
            <a:spLocks noChangeArrowheads="1"/>
          </p:cNvSpPr>
          <p:nvPr/>
        </p:nvSpPr>
        <p:spPr bwMode="auto">
          <a:xfrm>
            <a:off x="9767889" y="5734050"/>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12</a:t>
            </a:r>
          </a:p>
        </p:txBody>
      </p:sp>
      <p:sp>
        <p:nvSpPr>
          <p:cNvPr id="86135" name="Text Box 118"/>
          <p:cNvSpPr txBox="1">
            <a:spLocks noChangeArrowheads="1"/>
          </p:cNvSpPr>
          <p:nvPr/>
        </p:nvSpPr>
        <p:spPr bwMode="auto">
          <a:xfrm>
            <a:off x="8316914" y="5949950"/>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12</a:t>
            </a:r>
          </a:p>
        </p:txBody>
      </p:sp>
      <p:sp>
        <p:nvSpPr>
          <p:cNvPr id="86136" name="Text Box 119"/>
          <p:cNvSpPr txBox="1">
            <a:spLocks noChangeArrowheads="1"/>
          </p:cNvSpPr>
          <p:nvPr/>
        </p:nvSpPr>
        <p:spPr bwMode="auto">
          <a:xfrm>
            <a:off x="7104064" y="5949950"/>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11</a:t>
            </a:r>
          </a:p>
        </p:txBody>
      </p:sp>
      <p:sp>
        <p:nvSpPr>
          <p:cNvPr id="86137" name="Text Box 120"/>
          <p:cNvSpPr txBox="1">
            <a:spLocks noChangeArrowheads="1"/>
          </p:cNvSpPr>
          <p:nvPr/>
        </p:nvSpPr>
        <p:spPr bwMode="auto">
          <a:xfrm>
            <a:off x="5880101" y="5949950"/>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10</a:t>
            </a:r>
          </a:p>
        </p:txBody>
      </p:sp>
      <p:sp>
        <p:nvSpPr>
          <p:cNvPr id="86138" name="Text Box 121"/>
          <p:cNvSpPr txBox="1">
            <a:spLocks noChangeArrowheads="1"/>
          </p:cNvSpPr>
          <p:nvPr/>
        </p:nvSpPr>
        <p:spPr bwMode="auto">
          <a:xfrm>
            <a:off x="5880101" y="4941888"/>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11</a:t>
            </a:r>
          </a:p>
        </p:txBody>
      </p:sp>
      <p:sp>
        <p:nvSpPr>
          <p:cNvPr id="86139" name="Text Box 122"/>
          <p:cNvSpPr txBox="1">
            <a:spLocks noChangeArrowheads="1"/>
          </p:cNvSpPr>
          <p:nvPr/>
        </p:nvSpPr>
        <p:spPr bwMode="auto">
          <a:xfrm>
            <a:off x="3503614" y="6453188"/>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11</a:t>
            </a:r>
          </a:p>
        </p:txBody>
      </p:sp>
      <p:sp>
        <p:nvSpPr>
          <p:cNvPr id="86140" name="Text Box 123"/>
          <p:cNvSpPr txBox="1">
            <a:spLocks noChangeArrowheads="1"/>
          </p:cNvSpPr>
          <p:nvPr/>
        </p:nvSpPr>
        <p:spPr bwMode="auto">
          <a:xfrm>
            <a:off x="4440238" y="4941888"/>
            <a:ext cx="1066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0000"/>
                </a:solidFill>
                <a:cs typeface="Arial" panose="020B0604020202020204" pitchFamily="34" charset="0"/>
              </a:rPr>
              <a:t>LT = min ( 11-4 , </a:t>
            </a:r>
          </a:p>
          <a:p>
            <a:pPr fontAlgn="base">
              <a:spcBef>
                <a:spcPct val="0"/>
              </a:spcBef>
              <a:spcAft>
                <a:spcPct val="0"/>
              </a:spcAft>
              <a:buNone/>
            </a:pPr>
            <a:r>
              <a:rPr lang="tr-TR" altLang="en-US" sz="900">
                <a:solidFill>
                  <a:srgbClr val="FF0000"/>
                </a:solidFill>
                <a:cs typeface="Arial" panose="020B0604020202020204" pitchFamily="34" charset="0"/>
              </a:rPr>
              <a:t>                 10-1 )</a:t>
            </a:r>
          </a:p>
        </p:txBody>
      </p:sp>
    </p:spTree>
    <p:extLst>
      <p:ext uri="{BB962C8B-B14F-4D97-AF65-F5344CB8AC3E}">
        <p14:creationId xmlns:p14="http://schemas.microsoft.com/office/powerpoint/2010/main" val="1343054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Slayt Numarası Yer Tutucusu 3"/>
          <p:cNvSpPr>
            <a:spLocks noGrp="1"/>
          </p:cNvSpPr>
          <p:nvPr>
            <p:ph type="sldNum" sz="quarter" idx="10"/>
          </p:nvPr>
        </p:nvSpPr>
        <p:spPr>
          <a:noFill/>
        </p:spPr>
        <p:txBody>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fld id="{F7D81F29-A40C-406D-87D7-3633CCDF613B}" type="slidenum">
              <a:rPr lang="tr-TR" altLang="en-US" sz="1400">
                <a:solidFill>
                  <a:srgbClr val="FFFFFF"/>
                </a:solidFill>
                <a:cs typeface="Arial" panose="020B0604020202020204" pitchFamily="34" charset="0"/>
              </a:rPr>
              <a:pPr fontAlgn="base">
                <a:spcBef>
                  <a:spcPct val="0"/>
                </a:spcBef>
                <a:spcAft>
                  <a:spcPct val="0"/>
                </a:spcAft>
                <a:buNone/>
              </a:pPr>
              <a:t>63</a:t>
            </a:fld>
            <a:endParaRPr lang="tr-TR" altLang="en-US" sz="1400">
              <a:solidFill>
                <a:srgbClr val="FFFFFF"/>
              </a:solidFill>
              <a:cs typeface="Arial" panose="020B0604020202020204" pitchFamily="34" charset="0"/>
            </a:endParaRPr>
          </a:p>
        </p:txBody>
      </p:sp>
      <p:sp>
        <p:nvSpPr>
          <p:cNvPr id="87043" name="Rectangle 2"/>
          <p:cNvSpPr>
            <a:spLocks noGrp="1" noChangeArrowheads="1"/>
          </p:cNvSpPr>
          <p:nvPr>
            <p:ph type="title"/>
          </p:nvPr>
        </p:nvSpPr>
        <p:spPr/>
        <p:txBody>
          <a:bodyPr/>
          <a:lstStyle/>
          <a:p>
            <a:pPr eaLnBrk="1" hangingPunct="1"/>
            <a:r>
              <a:rPr lang="tr-TR" altLang="en-US" sz="4000"/>
              <a:t>Network Diagrams </a:t>
            </a:r>
            <a:br>
              <a:rPr lang="tr-TR" altLang="en-US" sz="4000"/>
            </a:br>
            <a:r>
              <a:rPr lang="tr-TR" altLang="en-US" sz="4000"/>
              <a:t>(Sample: </a:t>
            </a:r>
            <a:r>
              <a:rPr lang="tr-TR" altLang="en-US" sz="4000">
                <a:solidFill>
                  <a:srgbClr val="FFFF00"/>
                </a:solidFill>
              </a:rPr>
              <a:t>Network Diagram</a:t>
            </a:r>
            <a:r>
              <a:rPr lang="tr-TR" altLang="en-US" sz="4000"/>
              <a:t>)</a:t>
            </a:r>
          </a:p>
        </p:txBody>
      </p:sp>
      <p:sp>
        <p:nvSpPr>
          <p:cNvPr id="87044" name="Text Box 3"/>
          <p:cNvSpPr txBox="1">
            <a:spLocks noChangeArrowheads="1"/>
          </p:cNvSpPr>
          <p:nvPr/>
        </p:nvSpPr>
        <p:spPr bwMode="auto">
          <a:xfrm>
            <a:off x="2135189"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3</a:t>
            </a:r>
          </a:p>
        </p:txBody>
      </p:sp>
      <p:graphicFrame>
        <p:nvGraphicFramePr>
          <p:cNvPr id="1042436" name="Group 4"/>
          <p:cNvGraphicFramePr>
            <a:graphicFrameLocks noGrp="1"/>
          </p:cNvGraphicFramePr>
          <p:nvPr>
            <p:ph idx="1"/>
          </p:nvPr>
        </p:nvGraphicFramePr>
        <p:xfrm>
          <a:off x="6888163" y="1484313"/>
          <a:ext cx="3529012" cy="2514600"/>
        </p:xfrm>
        <a:graphic>
          <a:graphicData uri="http://schemas.openxmlformats.org/drawingml/2006/table">
            <a:tbl>
              <a:tblPr/>
              <a:tblGrid>
                <a:gridCol w="314325">
                  <a:extLst>
                    <a:ext uri="{9D8B030D-6E8A-4147-A177-3AD203B41FA5}">
                      <a16:colId xmlns:a16="http://schemas.microsoft.com/office/drawing/2014/main" val="1898535465"/>
                    </a:ext>
                  </a:extLst>
                </a:gridCol>
                <a:gridCol w="1655762">
                  <a:extLst>
                    <a:ext uri="{9D8B030D-6E8A-4147-A177-3AD203B41FA5}">
                      <a16:colId xmlns:a16="http://schemas.microsoft.com/office/drawing/2014/main" val="1553305492"/>
                    </a:ext>
                  </a:extLst>
                </a:gridCol>
                <a:gridCol w="622300">
                  <a:extLst>
                    <a:ext uri="{9D8B030D-6E8A-4147-A177-3AD203B41FA5}">
                      <a16:colId xmlns:a16="http://schemas.microsoft.com/office/drawing/2014/main" val="4202597561"/>
                    </a:ext>
                  </a:extLst>
                </a:gridCol>
                <a:gridCol w="936625">
                  <a:extLst>
                    <a:ext uri="{9D8B030D-6E8A-4147-A177-3AD203B41FA5}">
                      <a16:colId xmlns:a16="http://schemas.microsoft.com/office/drawing/2014/main" val="2525519026"/>
                    </a:ext>
                  </a:extLst>
                </a:gridCol>
              </a:tblGrid>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Task Name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Duration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Predecessors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61186039"/>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Implement visualiser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8112484"/>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Implement database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39334572"/>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Integrate components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3, 4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485465"/>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Correct bugs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47925853"/>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Prepare test document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36377263"/>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Perform unit tests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22491188"/>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Perform integration tests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96534684"/>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Report test results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1051155"/>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Prepare sample data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7972189"/>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Prepare deliverables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6, 12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81624487"/>
                  </a:ext>
                </a:extLst>
              </a:tr>
            </a:tbl>
          </a:graphicData>
        </a:graphic>
      </p:graphicFrame>
      <p:sp>
        <p:nvSpPr>
          <p:cNvPr id="87107" name="Text Box 66"/>
          <p:cNvSpPr txBox="1">
            <a:spLocks noChangeArrowheads="1"/>
          </p:cNvSpPr>
          <p:nvPr/>
        </p:nvSpPr>
        <p:spPr bwMode="auto">
          <a:xfrm>
            <a:off x="2135189" y="55626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4</a:t>
            </a:r>
          </a:p>
        </p:txBody>
      </p:sp>
      <p:sp>
        <p:nvSpPr>
          <p:cNvPr id="87108" name="Text Box 67"/>
          <p:cNvSpPr txBox="1">
            <a:spLocks noChangeArrowheads="1"/>
          </p:cNvSpPr>
          <p:nvPr/>
        </p:nvSpPr>
        <p:spPr bwMode="auto">
          <a:xfrm>
            <a:off x="3575050" y="4483101"/>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5</a:t>
            </a:r>
          </a:p>
        </p:txBody>
      </p:sp>
      <p:sp>
        <p:nvSpPr>
          <p:cNvPr id="87109" name="Text Box 68"/>
          <p:cNvSpPr txBox="1">
            <a:spLocks noChangeArrowheads="1"/>
          </p:cNvSpPr>
          <p:nvPr/>
        </p:nvSpPr>
        <p:spPr bwMode="auto">
          <a:xfrm>
            <a:off x="5951539"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6</a:t>
            </a:r>
          </a:p>
        </p:txBody>
      </p:sp>
      <p:sp>
        <p:nvSpPr>
          <p:cNvPr id="87110" name="Text Box 69"/>
          <p:cNvSpPr txBox="1">
            <a:spLocks noChangeArrowheads="1"/>
          </p:cNvSpPr>
          <p:nvPr/>
        </p:nvSpPr>
        <p:spPr bwMode="auto">
          <a:xfrm>
            <a:off x="8399464" y="5202239"/>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11</a:t>
            </a:r>
          </a:p>
        </p:txBody>
      </p:sp>
      <p:sp>
        <p:nvSpPr>
          <p:cNvPr id="87111" name="Text Box 70"/>
          <p:cNvSpPr txBox="1">
            <a:spLocks noChangeArrowheads="1"/>
          </p:cNvSpPr>
          <p:nvPr/>
        </p:nvSpPr>
        <p:spPr bwMode="auto">
          <a:xfrm>
            <a:off x="4799014"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8</a:t>
            </a:r>
          </a:p>
        </p:txBody>
      </p:sp>
      <p:sp>
        <p:nvSpPr>
          <p:cNvPr id="87112" name="Text Box 71"/>
          <p:cNvSpPr txBox="1">
            <a:spLocks noChangeArrowheads="1"/>
          </p:cNvSpPr>
          <p:nvPr/>
        </p:nvSpPr>
        <p:spPr bwMode="auto">
          <a:xfrm>
            <a:off x="5951539" y="5202239"/>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9</a:t>
            </a:r>
          </a:p>
        </p:txBody>
      </p:sp>
      <p:sp>
        <p:nvSpPr>
          <p:cNvPr id="87113" name="Text Box 72"/>
          <p:cNvSpPr txBox="1">
            <a:spLocks noChangeArrowheads="1"/>
          </p:cNvSpPr>
          <p:nvPr/>
        </p:nvSpPr>
        <p:spPr bwMode="auto">
          <a:xfrm>
            <a:off x="7175500" y="5202239"/>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10</a:t>
            </a:r>
          </a:p>
        </p:txBody>
      </p:sp>
      <p:sp>
        <p:nvSpPr>
          <p:cNvPr id="87114" name="Text Box 73"/>
          <p:cNvSpPr txBox="1">
            <a:spLocks noChangeArrowheads="1"/>
          </p:cNvSpPr>
          <p:nvPr/>
        </p:nvSpPr>
        <p:spPr bwMode="auto">
          <a:xfrm>
            <a:off x="3575050" y="5981701"/>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12</a:t>
            </a:r>
          </a:p>
        </p:txBody>
      </p:sp>
      <p:sp>
        <p:nvSpPr>
          <p:cNvPr id="87115" name="Text Box 74"/>
          <p:cNvSpPr txBox="1">
            <a:spLocks noChangeArrowheads="1"/>
          </p:cNvSpPr>
          <p:nvPr/>
        </p:nvSpPr>
        <p:spPr bwMode="auto">
          <a:xfrm>
            <a:off x="9839325" y="5202239"/>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13</a:t>
            </a:r>
          </a:p>
        </p:txBody>
      </p:sp>
      <p:sp>
        <p:nvSpPr>
          <p:cNvPr id="87116" name="Line 75"/>
          <p:cNvSpPr>
            <a:spLocks noChangeShapeType="1"/>
          </p:cNvSpPr>
          <p:nvPr/>
        </p:nvSpPr>
        <p:spPr bwMode="auto">
          <a:xfrm>
            <a:off x="2566988" y="4554538"/>
            <a:ext cx="1008062"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7117" name="Line 76"/>
          <p:cNvSpPr>
            <a:spLocks noChangeShapeType="1"/>
          </p:cNvSpPr>
          <p:nvPr/>
        </p:nvSpPr>
        <p:spPr bwMode="auto">
          <a:xfrm flipV="1">
            <a:off x="3359150" y="4699000"/>
            <a:ext cx="2159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7118" name="Line 77"/>
          <p:cNvSpPr>
            <a:spLocks noChangeShapeType="1"/>
          </p:cNvSpPr>
          <p:nvPr/>
        </p:nvSpPr>
        <p:spPr bwMode="auto">
          <a:xfrm>
            <a:off x="5230814" y="4554538"/>
            <a:ext cx="720725"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7119" name="Line 78"/>
          <p:cNvSpPr>
            <a:spLocks noChangeShapeType="1"/>
          </p:cNvSpPr>
          <p:nvPr/>
        </p:nvSpPr>
        <p:spPr bwMode="auto">
          <a:xfrm flipV="1">
            <a:off x="4006850" y="4554538"/>
            <a:ext cx="79375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7120" name="Line 79"/>
          <p:cNvSpPr>
            <a:spLocks noChangeShapeType="1"/>
          </p:cNvSpPr>
          <p:nvPr/>
        </p:nvSpPr>
        <p:spPr bwMode="auto">
          <a:xfrm>
            <a:off x="5448301" y="5346700"/>
            <a:ext cx="506413"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7121" name="Line 80"/>
          <p:cNvSpPr>
            <a:spLocks noChangeShapeType="1"/>
          </p:cNvSpPr>
          <p:nvPr/>
        </p:nvSpPr>
        <p:spPr bwMode="auto">
          <a:xfrm>
            <a:off x="6383338" y="5346700"/>
            <a:ext cx="792162"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7122" name="Line 81"/>
          <p:cNvSpPr>
            <a:spLocks noChangeShapeType="1"/>
          </p:cNvSpPr>
          <p:nvPr/>
        </p:nvSpPr>
        <p:spPr bwMode="auto">
          <a:xfrm>
            <a:off x="7607301" y="5346700"/>
            <a:ext cx="792163"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7123" name="Line 82"/>
          <p:cNvSpPr>
            <a:spLocks noChangeShapeType="1"/>
          </p:cNvSpPr>
          <p:nvPr/>
        </p:nvSpPr>
        <p:spPr bwMode="auto">
          <a:xfrm>
            <a:off x="3359150" y="6165850"/>
            <a:ext cx="2159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7124" name="Line 83"/>
          <p:cNvSpPr>
            <a:spLocks noChangeShapeType="1"/>
          </p:cNvSpPr>
          <p:nvPr/>
        </p:nvSpPr>
        <p:spPr bwMode="auto">
          <a:xfrm flipV="1">
            <a:off x="9336089" y="5418138"/>
            <a:ext cx="503237"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7125" name="Line 84"/>
          <p:cNvSpPr>
            <a:spLocks noChangeShapeType="1"/>
          </p:cNvSpPr>
          <p:nvPr/>
        </p:nvSpPr>
        <p:spPr bwMode="auto">
          <a:xfrm>
            <a:off x="9336089" y="5273675"/>
            <a:ext cx="503237"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7126" name="Line 85"/>
          <p:cNvSpPr>
            <a:spLocks noChangeShapeType="1"/>
          </p:cNvSpPr>
          <p:nvPr/>
        </p:nvSpPr>
        <p:spPr bwMode="auto">
          <a:xfrm>
            <a:off x="3359150" y="4699000"/>
            <a:ext cx="0" cy="93503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7127" name="Line 86"/>
          <p:cNvSpPr>
            <a:spLocks noChangeShapeType="1"/>
          </p:cNvSpPr>
          <p:nvPr/>
        </p:nvSpPr>
        <p:spPr bwMode="auto">
          <a:xfrm flipH="1">
            <a:off x="2566988" y="5634038"/>
            <a:ext cx="792162"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7128" name="Line 87"/>
          <p:cNvSpPr>
            <a:spLocks noChangeShapeType="1"/>
          </p:cNvSpPr>
          <p:nvPr/>
        </p:nvSpPr>
        <p:spPr bwMode="auto">
          <a:xfrm flipV="1">
            <a:off x="5448300" y="4699000"/>
            <a:ext cx="0" cy="6477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7129" name="Line 88"/>
          <p:cNvSpPr>
            <a:spLocks noChangeShapeType="1"/>
          </p:cNvSpPr>
          <p:nvPr/>
        </p:nvSpPr>
        <p:spPr bwMode="auto">
          <a:xfrm flipH="1">
            <a:off x="5232400" y="4699000"/>
            <a:ext cx="2159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7130" name="Line 89"/>
          <p:cNvSpPr>
            <a:spLocks noChangeShapeType="1"/>
          </p:cNvSpPr>
          <p:nvPr/>
        </p:nvSpPr>
        <p:spPr bwMode="auto">
          <a:xfrm flipV="1">
            <a:off x="9336088" y="4554539"/>
            <a:ext cx="0" cy="720725"/>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7131" name="Line 90"/>
          <p:cNvSpPr>
            <a:spLocks noChangeShapeType="1"/>
          </p:cNvSpPr>
          <p:nvPr/>
        </p:nvSpPr>
        <p:spPr bwMode="auto">
          <a:xfrm flipH="1">
            <a:off x="6383339" y="4554538"/>
            <a:ext cx="2954337"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7132" name="Line 91"/>
          <p:cNvSpPr>
            <a:spLocks noChangeShapeType="1"/>
          </p:cNvSpPr>
          <p:nvPr/>
        </p:nvSpPr>
        <p:spPr bwMode="auto">
          <a:xfrm flipV="1">
            <a:off x="9336088" y="5418138"/>
            <a:ext cx="0" cy="74771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7133" name="Line 92"/>
          <p:cNvSpPr>
            <a:spLocks noChangeShapeType="1"/>
          </p:cNvSpPr>
          <p:nvPr/>
        </p:nvSpPr>
        <p:spPr bwMode="auto">
          <a:xfrm flipH="1">
            <a:off x="4008439" y="6165850"/>
            <a:ext cx="5329237"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7134" name="Line 93"/>
          <p:cNvSpPr>
            <a:spLocks noChangeShapeType="1"/>
          </p:cNvSpPr>
          <p:nvPr/>
        </p:nvSpPr>
        <p:spPr bwMode="auto">
          <a:xfrm flipH="1">
            <a:off x="2566988" y="5778500"/>
            <a:ext cx="792162"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7135" name="Line 94"/>
          <p:cNvSpPr>
            <a:spLocks noChangeShapeType="1"/>
          </p:cNvSpPr>
          <p:nvPr/>
        </p:nvSpPr>
        <p:spPr bwMode="auto">
          <a:xfrm>
            <a:off x="3359150" y="5778500"/>
            <a:ext cx="0" cy="38735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7136" name="Text Box 95"/>
          <p:cNvSpPr txBox="1">
            <a:spLocks noChangeArrowheads="1"/>
          </p:cNvSpPr>
          <p:nvPr/>
        </p:nvSpPr>
        <p:spPr bwMode="auto">
          <a:xfrm>
            <a:off x="2063750"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2</a:t>
            </a:r>
          </a:p>
        </p:txBody>
      </p:sp>
      <p:sp>
        <p:nvSpPr>
          <p:cNvPr id="87137" name="Text Box 96"/>
          <p:cNvSpPr txBox="1">
            <a:spLocks noChangeArrowheads="1"/>
          </p:cNvSpPr>
          <p:nvPr/>
        </p:nvSpPr>
        <p:spPr bwMode="auto">
          <a:xfrm>
            <a:off x="3503613"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2</a:t>
            </a:r>
          </a:p>
        </p:txBody>
      </p:sp>
      <p:sp>
        <p:nvSpPr>
          <p:cNvPr id="87138" name="Text Box 97"/>
          <p:cNvSpPr txBox="1">
            <a:spLocks noChangeArrowheads="1"/>
          </p:cNvSpPr>
          <p:nvPr/>
        </p:nvSpPr>
        <p:spPr bwMode="auto">
          <a:xfrm>
            <a:off x="2063750" y="5229225"/>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4</a:t>
            </a:r>
          </a:p>
        </p:txBody>
      </p:sp>
      <p:sp>
        <p:nvSpPr>
          <p:cNvPr id="87139" name="Text Box 98"/>
          <p:cNvSpPr txBox="1">
            <a:spLocks noChangeArrowheads="1"/>
          </p:cNvSpPr>
          <p:nvPr/>
        </p:nvSpPr>
        <p:spPr bwMode="auto">
          <a:xfrm>
            <a:off x="4727575"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87140" name="Text Box 99"/>
          <p:cNvSpPr txBox="1">
            <a:spLocks noChangeArrowheads="1"/>
          </p:cNvSpPr>
          <p:nvPr/>
        </p:nvSpPr>
        <p:spPr bwMode="auto">
          <a:xfrm>
            <a:off x="5880100"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4</a:t>
            </a:r>
          </a:p>
        </p:txBody>
      </p:sp>
      <p:sp>
        <p:nvSpPr>
          <p:cNvPr id="87141" name="Text Box 100"/>
          <p:cNvSpPr txBox="1">
            <a:spLocks noChangeArrowheads="1"/>
          </p:cNvSpPr>
          <p:nvPr/>
        </p:nvSpPr>
        <p:spPr bwMode="auto">
          <a:xfrm>
            <a:off x="5880100"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87142" name="Text Box 101"/>
          <p:cNvSpPr txBox="1">
            <a:spLocks noChangeArrowheads="1"/>
          </p:cNvSpPr>
          <p:nvPr/>
        </p:nvSpPr>
        <p:spPr bwMode="auto">
          <a:xfrm>
            <a:off x="7104063"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87143" name="Text Box 102"/>
          <p:cNvSpPr txBox="1">
            <a:spLocks noChangeArrowheads="1"/>
          </p:cNvSpPr>
          <p:nvPr/>
        </p:nvSpPr>
        <p:spPr bwMode="auto">
          <a:xfrm>
            <a:off x="8328025"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87144" name="Text Box 103"/>
          <p:cNvSpPr txBox="1">
            <a:spLocks noChangeArrowheads="1"/>
          </p:cNvSpPr>
          <p:nvPr/>
        </p:nvSpPr>
        <p:spPr bwMode="auto">
          <a:xfrm>
            <a:off x="9767888" y="4868864"/>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87145" name="Text Box 104"/>
          <p:cNvSpPr txBox="1">
            <a:spLocks noChangeArrowheads="1"/>
          </p:cNvSpPr>
          <p:nvPr/>
        </p:nvSpPr>
        <p:spPr bwMode="auto">
          <a:xfrm>
            <a:off x="3503613"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7</a:t>
            </a:r>
          </a:p>
        </p:txBody>
      </p:sp>
      <p:sp>
        <p:nvSpPr>
          <p:cNvPr id="87146" name="Text Box 105"/>
          <p:cNvSpPr txBox="1">
            <a:spLocks noChangeArrowheads="1"/>
          </p:cNvSpPr>
          <p:nvPr/>
        </p:nvSpPr>
        <p:spPr bwMode="auto">
          <a:xfrm>
            <a:off x="1631951" y="1628775"/>
            <a:ext cx="463614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2400">
                <a:solidFill>
                  <a:srgbClr val="00FFFF"/>
                </a:solidFill>
                <a:cs typeface="Arial" panose="020B0604020202020204" pitchFamily="34" charset="0"/>
              </a:rPr>
              <a:t>ET = Earliest completion time</a:t>
            </a:r>
          </a:p>
          <a:p>
            <a:pPr fontAlgn="base">
              <a:spcBef>
                <a:spcPct val="0"/>
              </a:spcBef>
              <a:spcAft>
                <a:spcPct val="0"/>
              </a:spcAft>
              <a:buNone/>
            </a:pPr>
            <a:r>
              <a:rPr lang="tr-TR" altLang="en-US" sz="1400">
                <a:solidFill>
                  <a:srgbClr val="00FFFF"/>
                </a:solidFill>
                <a:cs typeface="Arial" panose="020B0604020202020204" pitchFamily="34" charset="0"/>
              </a:rPr>
              <a:t>               Compute ET of left mosts first.</a:t>
            </a:r>
          </a:p>
          <a:p>
            <a:pPr fontAlgn="base">
              <a:spcBef>
                <a:spcPct val="0"/>
              </a:spcBef>
              <a:spcAft>
                <a:spcPct val="0"/>
              </a:spcAft>
              <a:buNone/>
            </a:pPr>
            <a:r>
              <a:rPr lang="tr-TR" altLang="en-US" sz="1400">
                <a:solidFill>
                  <a:srgbClr val="00FFFF"/>
                </a:solidFill>
                <a:cs typeface="Arial" panose="020B0604020202020204" pitchFamily="34" charset="0"/>
              </a:rPr>
              <a:t>               Compute ET of each forward task </a:t>
            </a:r>
          </a:p>
          <a:p>
            <a:pPr fontAlgn="base">
              <a:spcBef>
                <a:spcPct val="0"/>
              </a:spcBef>
              <a:spcAft>
                <a:spcPct val="0"/>
              </a:spcAft>
              <a:buNone/>
            </a:pPr>
            <a:r>
              <a:rPr lang="tr-TR" altLang="en-US" sz="1400">
                <a:solidFill>
                  <a:srgbClr val="00FFFF"/>
                </a:solidFill>
                <a:cs typeface="Arial" panose="020B0604020202020204" pitchFamily="34" charset="0"/>
              </a:rPr>
              <a:t>                by summing ET for each task from left to right.</a:t>
            </a:r>
          </a:p>
        </p:txBody>
      </p:sp>
      <p:sp>
        <p:nvSpPr>
          <p:cNvPr id="87147" name="Text Box 106"/>
          <p:cNvSpPr txBox="1">
            <a:spLocks noChangeArrowheads="1"/>
          </p:cNvSpPr>
          <p:nvPr/>
        </p:nvSpPr>
        <p:spPr bwMode="auto">
          <a:xfrm>
            <a:off x="1643064" y="2852738"/>
            <a:ext cx="520527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2400">
                <a:solidFill>
                  <a:srgbClr val="FF9900"/>
                </a:solidFill>
                <a:cs typeface="Arial" panose="020B0604020202020204" pitchFamily="34" charset="0"/>
              </a:rPr>
              <a:t>LT = Latest completion time</a:t>
            </a:r>
          </a:p>
          <a:p>
            <a:pPr fontAlgn="base">
              <a:spcBef>
                <a:spcPct val="0"/>
              </a:spcBef>
              <a:spcAft>
                <a:spcPct val="0"/>
              </a:spcAft>
              <a:buNone/>
            </a:pPr>
            <a:r>
              <a:rPr lang="tr-TR" altLang="en-US" sz="1400">
                <a:solidFill>
                  <a:srgbClr val="FF9900"/>
                </a:solidFill>
                <a:cs typeface="Arial" panose="020B0604020202020204" pitchFamily="34" charset="0"/>
              </a:rPr>
              <a:t>               Compute LT of right mosts first.</a:t>
            </a:r>
          </a:p>
          <a:p>
            <a:pPr fontAlgn="base">
              <a:spcBef>
                <a:spcPct val="0"/>
              </a:spcBef>
              <a:spcAft>
                <a:spcPct val="0"/>
              </a:spcAft>
              <a:buNone/>
            </a:pPr>
            <a:r>
              <a:rPr lang="tr-TR" altLang="en-US" sz="1400">
                <a:solidFill>
                  <a:srgbClr val="FF9900"/>
                </a:solidFill>
                <a:cs typeface="Arial" panose="020B0604020202020204" pitchFamily="34" charset="0"/>
              </a:rPr>
              <a:t>               Compute LT of each backward task </a:t>
            </a:r>
          </a:p>
          <a:p>
            <a:pPr fontAlgn="base">
              <a:spcBef>
                <a:spcPct val="0"/>
              </a:spcBef>
              <a:spcAft>
                <a:spcPct val="0"/>
              </a:spcAft>
              <a:buNone/>
            </a:pPr>
            <a:r>
              <a:rPr lang="tr-TR" altLang="en-US" sz="1400">
                <a:solidFill>
                  <a:srgbClr val="FF9900"/>
                </a:solidFill>
                <a:cs typeface="Arial" panose="020B0604020202020204" pitchFamily="34" charset="0"/>
              </a:rPr>
              <a:t>                by subtracting duration for each task from right to left.</a:t>
            </a:r>
          </a:p>
        </p:txBody>
      </p:sp>
      <p:sp>
        <p:nvSpPr>
          <p:cNvPr id="87148" name="Text Box 107"/>
          <p:cNvSpPr txBox="1">
            <a:spLocks noChangeArrowheads="1"/>
          </p:cNvSpPr>
          <p:nvPr/>
        </p:nvSpPr>
        <p:spPr bwMode="auto">
          <a:xfrm>
            <a:off x="2063751"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2</a:t>
            </a:r>
          </a:p>
        </p:txBody>
      </p:sp>
      <p:sp>
        <p:nvSpPr>
          <p:cNvPr id="87149" name="Text Box 108"/>
          <p:cNvSpPr txBox="1">
            <a:spLocks noChangeArrowheads="1"/>
          </p:cNvSpPr>
          <p:nvPr/>
        </p:nvSpPr>
        <p:spPr bwMode="auto">
          <a:xfrm>
            <a:off x="2063751" y="58769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4</a:t>
            </a:r>
          </a:p>
        </p:txBody>
      </p:sp>
      <p:sp>
        <p:nvSpPr>
          <p:cNvPr id="87150" name="Text Box 109"/>
          <p:cNvSpPr txBox="1">
            <a:spLocks noChangeArrowheads="1"/>
          </p:cNvSpPr>
          <p:nvPr/>
        </p:nvSpPr>
        <p:spPr bwMode="auto">
          <a:xfrm>
            <a:off x="3503614"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6</a:t>
            </a:r>
          </a:p>
        </p:txBody>
      </p:sp>
      <p:sp>
        <p:nvSpPr>
          <p:cNvPr id="87151" name="Text Box 110"/>
          <p:cNvSpPr txBox="1">
            <a:spLocks noChangeArrowheads="1"/>
          </p:cNvSpPr>
          <p:nvPr/>
        </p:nvSpPr>
        <p:spPr bwMode="auto">
          <a:xfrm>
            <a:off x="3503614" y="6296025"/>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11</a:t>
            </a:r>
          </a:p>
        </p:txBody>
      </p:sp>
      <p:sp>
        <p:nvSpPr>
          <p:cNvPr id="87152" name="Text Box 111"/>
          <p:cNvSpPr txBox="1">
            <a:spLocks noChangeArrowheads="1"/>
          </p:cNvSpPr>
          <p:nvPr/>
        </p:nvSpPr>
        <p:spPr bwMode="auto">
          <a:xfrm>
            <a:off x="4727576"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7</a:t>
            </a:r>
          </a:p>
        </p:txBody>
      </p:sp>
      <p:sp>
        <p:nvSpPr>
          <p:cNvPr id="87153" name="Text Box 112"/>
          <p:cNvSpPr txBox="1">
            <a:spLocks noChangeArrowheads="1"/>
          </p:cNvSpPr>
          <p:nvPr/>
        </p:nvSpPr>
        <p:spPr bwMode="auto">
          <a:xfrm>
            <a:off x="5880101" y="4797425"/>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11</a:t>
            </a:r>
          </a:p>
        </p:txBody>
      </p:sp>
      <p:sp>
        <p:nvSpPr>
          <p:cNvPr id="87154" name="Text Box 113"/>
          <p:cNvSpPr txBox="1">
            <a:spLocks noChangeArrowheads="1"/>
          </p:cNvSpPr>
          <p:nvPr/>
        </p:nvSpPr>
        <p:spPr bwMode="auto">
          <a:xfrm>
            <a:off x="5880101" y="5805488"/>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8</a:t>
            </a:r>
          </a:p>
        </p:txBody>
      </p:sp>
      <p:sp>
        <p:nvSpPr>
          <p:cNvPr id="87155" name="Text Box 114"/>
          <p:cNvSpPr txBox="1">
            <a:spLocks noChangeArrowheads="1"/>
          </p:cNvSpPr>
          <p:nvPr/>
        </p:nvSpPr>
        <p:spPr bwMode="auto">
          <a:xfrm>
            <a:off x="7092951" y="5805488"/>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9</a:t>
            </a:r>
          </a:p>
        </p:txBody>
      </p:sp>
      <p:sp>
        <p:nvSpPr>
          <p:cNvPr id="87156" name="Text Box 115"/>
          <p:cNvSpPr txBox="1">
            <a:spLocks noChangeArrowheads="1"/>
          </p:cNvSpPr>
          <p:nvPr/>
        </p:nvSpPr>
        <p:spPr bwMode="auto">
          <a:xfrm>
            <a:off x="8316914" y="5805488"/>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10</a:t>
            </a:r>
          </a:p>
        </p:txBody>
      </p:sp>
      <p:sp>
        <p:nvSpPr>
          <p:cNvPr id="87157" name="Text Box 116"/>
          <p:cNvSpPr txBox="1">
            <a:spLocks noChangeArrowheads="1"/>
          </p:cNvSpPr>
          <p:nvPr/>
        </p:nvSpPr>
        <p:spPr bwMode="auto">
          <a:xfrm>
            <a:off x="9767889" y="5589588"/>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12</a:t>
            </a:r>
          </a:p>
        </p:txBody>
      </p:sp>
      <p:sp>
        <p:nvSpPr>
          <p:cNvPr id="87158" name="Text Box 117"/>
          <p:cNvSpPr txBox="1">
            <a:spLocks noChangeArrowheads="1"/>
          </p:cNvSpPr>
          <p:nvPr/>
        </p:nvSpPr>
        <p:spPr bwMode="auto">
          <a:xfrm>
            <a:off x="9767889" y="5734050"/>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12</a:t>
            </a:r>
          </a:p>
        </p:txBody>
      </p:sp>
      <p:sp>
        <p:nvSpPr>
          <p:cNvPr id="87159" name="Text Box 118"/>
          <p:cNvSpPr txBox="1">
            <a:spLocks noChangeArrowheads="1"/>
          </p:cNvSpPr>
          <p:nvPr/>
        </p:nvSpPr>
        <p:spPr bwMode="auto">
          <a:xfrm>
            <a:off x="8316914" y="5949950"/>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12</a:t>
            </a:r>
          </a:p>
        </p:txBody>
      </p:sp>
      <p:sp>
        <p:nvSpPr>
          <p:cNvPr id="87160" name="Text Box 119"/>
          <p:cNvSpPr txBox="1">
            <a:spLocks noChangeArrowheads="1"/>
          </p:cNvSpPr>
          <p:nvPr/>
        </p:nvSpPr>
        <p:spPr bwMode="auto">
          <a:xfrm>
            <a:off x="7104064" y="5949950"/>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11</a:t>
            </a:r>
          </a:p>
        </p:txBody>
      </p:sp>
      <p:sp>
        <p:nvSpPr>
          <p:cNvPr id="87161" name="Text Box 120"/>
          <p:cNvSpPr txBox="1">
            <a:spLocks noChangeArrowheads="1"/>
          </p:cNvSpPr>
          <p:nvPr/>
        </p:nvSpPr>
        <p:spPr bwMode="auto">
          <a:xfrm>
            <a:off x="5880101" y="5949950"/>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10</a:t>
            </a:r>
          </a:p>
        </p:txBody>
      </p:sp>
      <p:sp>
        <p:nvSpPr>
          <p:cNvPr id="87162" name="Text Box 121"/>
          <p:cNvSpPr txBox="1">
            <a:spLocks noChangeArrowheads="1"/>
          </p:cNvSpPr>
          <p:nvPr/>
        </p:nvSpPr>
        <p:spPr bwMode="auto">
          <a:xfrm>
            <a:off x="5880101" y="4941888"/>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11</a:t>
            </a:r>
          </a:p>
        </p:txBody>
      </p:sp>
      <p:sp>
        <p:nvSpPr>
          <p:cNvPr id="87163" name="Text Box 122"/>
          <p:cNvSpPr txBox="1">
            <a:spLocks noChangeArrowheads="1"/>
          </p:cNvSpPr>
          <p:nvPr/>
        </p:nvSpPr>
        <p:spPr bwMode="auto">
          <a:xfrm>
            <a:off x="3503614" y="6453188"/>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11</a:t>
            </a:r>
          </a:p>
        </p:txBody>
      </p:sp>
      <p:sp>
        <p:nvSpPr>
          <p:cNvPr id="87164" name="Text Box 123"/>
          <p:cNvSpPr txBox="1">
            <a:spLocks noChangeArrowheads="1"/>
          </p:cNvSpPr>
          <p:nvPr/>
        </p:nvSpPr>
        <p:spPr bwMode="auto">
          <a:xfrm>
            <a:off x="4440239" y="4941888"/>
            <a:ext cx="8667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0000"/>
                </a:solidFill>
                <a:cs typeface="Arial" panose="020B0604020202020204" pitchFamily="34" charset="0"/>
              </a:rPr>
              <a:t>LT = min(7,9)</a:t>
            </a:r>
          </a:p>
        </p:txBody>
      </p:sp>
    </p:spTree>
    <p:extLst>
      <p:ext uri="{BB962C8B-B14F-4D97-AF65-F5344CB8AC3E}">
        <p14:creationId xmlns:p14="http://schemas.microsoft.com/office/powerpoint/2010/main" val="24997303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Slayt Numarası Yer Tutucusu 3"/>
          <p:cNvSpPr>
            <a:spLocks noGrp="1"/>
          </p:cNvSpPr>
          <p:nvPr>
            <p:ph type="sldNum" sz="quarter" idx="10"/>
          </p:nvPr>
        </p:nvSpPr>
        <p:spPr>
          <a:noFill/>
        </p:spPr>
        <p:txBody>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fld id="{46747898-7AA0-4A7C-B2B0-D7DC6FB9739F}" type="slidenum">
              <a:rPr lang="tr-TR" altLang="en-US" sz="1400">
                <a:solidFill>
                  <a:srgbClr val="FFFFFF"/>
                </a:solidFill>
                <a:cs typeface="Arial" panose="020B0604020202020204" pitchFamily="34" charset="0"/>
              </a:rPr>
              <a:pPr fontAlgn="base">
                <a:spcBef>
                  <a:spcPct val="0"/>
                </a:spcBef>
                <a:spcAft>
                  <a:spcPct val="0"/>
                </a:spcAft>
                <a:buNone/>
              </a:pPr>
              <a:t>64</a:t>
            </a:fld>
            <a:endParaRPr lang="tr-TR" altLang="en-US" sz="1400">
              <a:solidFill>
                <a:srgbClr val="FFFFFF"/>
              </a:solidFill>
              <a:cs typeface="Arial" panose="020B0604020202020204" pitchFamily="34" charset="0"/>
            </a:endParaRPr>
          </a:p>
        </p:txBody>
      </p:sp>
      <p:sp>
        <p:nvSpPr>
          <p:cNvPr id="88067" name="Rectangle 2"/>
          <p:cNvSpPr>
            <a:spLocks noGrp="1" noChangeArrowheads="1"/>
          </p:cNvSpPr>
          <p:nvPr>
            <p:ph type="title"/>
          </p:nvPr>
        </p:nvSpPr>
        <p:spPr/>
        <p:txBody>
          <a:bodyPr/>
          <a:lstStyle/>
          <a:p>
            <a:pPr eaLnBrk="1" hangingPunct="1"/>
            <a:r>
              <a:rPr lang="tr-TR" altLang="en-US" sz="4000"/>
              <a:t>Network Diagrams </a:t>
            </a:r>
            <a:br>
              <a:rPr lang="tr-TR" altLang="en-US" sz="4000"/>
            </a:br>
            <a:r>
              <a:rPr lang="tr-TR" altLang="en-US" sz="4000"/>
              <a:t>(Sample: </a:t>
            </a:r>
            <a:r>
              <a:rPr lang="tr-TR" altLang="en-US" sz="4000">
                <a:solidFill>
                  <a:srgbClr val="FFFF00"/>
                </a:solidFill>
              </a:rPr>
              <a:t>Network Diagram</a:t>
            </a:r>
            <a:r>
              <a:rPr lang="tr-TR" altLang="en-US" sz="4000"/>
              <a:t>)</a:t>
            </a:r>
          </a:p>
        </p:txBody>
      </p:sp>
      <p:sp>
        <p:nvSpPr>
          <p:cNvPr id="88068" name="Text Box 3"/>
          <p:cNvSpPr txBox="1">
            <a:spLocks noChangeArrowheads="1"/>
          </p:cNvSpPr>
          <p:nvPr/>
        </p:nvSpPr>
        <p:spPr bwMode="auto">
          <a:xfrm>
            <a:off x="2135189"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3</a:t>
            </a:r>
          </a:p>
        </p:txBody>
      </p:sp>
      <p:graphicFrame>
        <p:nvGraphicFramePr>
          <p:cNvPr id="1043460" name="Group 4"/>
          <p:cNvGraphicFramePr>
            <a:graphicFrameLocks noGrp="1"/>
          </p:cNvGraphicFramePr>
          <p:nvPr>
            <p:ph idx="1"/>
          </p:nvPr>
        </p:nvGraphicFramePr>
        <p:xfrm>
          <a:off x="6888163" y="1484313"/>
          <a:ext cx="3529012" cy="2514600"/>
        </p:xfrm>
        <a:graphic>
          <a:graphicData uri="http://schemas.openxmlformats.org/drawingml/2006/table">
            <a:tbl>
              <a:tblPr/>
              <a:tblGrid>
                <a:gridCol w="314325">
                  <a:extLst>
                    <a:ext uri="{9D8B030D-6E8A-4147-A177-3AD203B41FA5}">
                      <a16:colId xmlns:a16="http://schemas.microsoft.com/office/drawing/2014/main" val="1106361287"/>
                    </a:ext>
                  </a:extLst>
                </a:gridCol>
                <a:gridCol w="1655762">
                  <a:extLst>
                    <a:ext uri="{9D8B030D-6E8A-4147-A177-3AD203B41FA5}">
                      <a16:colId xmlns:a16="http://schemas.microsoft.com/office/drawing/2014/main" val="2813245544"/>
                    </a:ext>
                  </a:extLst>
                </a:gridCol>
                <a:gridCol w="622300">
                  <a:extLst>
                    <a:ext uri="{9D8B030D-6E8A-4147-A177-3AD203B41FA5}">
                      <a16:colId xmlns:a16="http://schemas.microsoft.com/office/drawing/2014/main" val="3897101271"/>
                    </a:ext>
                  </a:extLst>
                </a:gridCol>
                <a:gridCol w="936625">
                  <a:extLst>
                    <a:ext uri="{9D8B030D-6E8A-4147-A177-3AD203B41FA5}">
                      <a16:colId xmlns:a16="http://schemas.microsoft.com/office/drawing/2014/main" val="611381943"/>
                    </a:ext>
                  </a:extLst>
                </a:gridCol>
              </a:tblGrid>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Task Name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Duration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Predecessors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01875426"/>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Implement visualiser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32126325"/>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Implement database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05579419"/>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Integrate components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3, 4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4786680"/>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Correct bugs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77026941"/>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Prepare test document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45043605"/>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Perform unit tests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4754010"/>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Perform integration tests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50422437"/>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Report test results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1012086"/>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Prepare sample data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67469164"/>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Prepare deliverables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6, 12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27480793"/>
                  </a:ext>
                </a:extLst>
              </a:tr>
            </a:tbl>
          </a:graphicData>
        </a:graphic>
      </p:graphicFrame>
      <p:sp>
        <p:nvSpPr>
          <p:cNvPr id="88131" name="Text Box 66"/>
          <p:cNvSpPr txBox="1">
            <a:spLocks noChangeArrowheads="1"/>
          </p:cNvSpPr>
          <p:nvPr/>
        </p:nvSpPr>
        <p:spPr bwMode="auto">
          <a:xfrm>
            <a:off x="2135189" y="55626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4</a:t>
            </a:r>
          </a:p>
        </p:txBody>
      </p:sp>
      <p:sp>
        <p:nvSpPr>
          <p:cNvPr id="88132" name="Text Box 67"/>
          <p:cNvSpPr txBox="1">
            <a:spLocks noChangeArrowheads="1"/>
          </p:cNvSpPr>
          <p:nvPr/>
        </p:nvSpPr>
        <p:spPr bwMode="auto">
          <a:xfrm>
            <a:off x="3575050" y="4483101"/>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5</a:t>
            </a:r>
          </a:p>
        </p:txBody>
      </p:sp>
      <p:sp>
        <p:nvSpPr>
          <p:cNvPr id="88133" name="Text Box 68"/>
          <p:cNvSpPr txBox="1">
            <a:spLocks noChangeArrowheads="1"/>
          </p:cNvSpPr>
          <p:nvPr/>
        </p:nvSpPr>
        <p:spPr bwMode="auto">
          <a:xfrm>
            <a:off x="5951539"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6</a:t>
            </a:r>
          </a:p>
        </p:txBody>
      </p:sp>
      <p:sp>
        <p:nvSpPr>
          <p:cNvPr id="88134" name="Text Box 69"/>
          <p:cNvSpPr txBox="1">
            <a:spLocks noChangeArrowheads="1"/>
          </p:cNvSpPr>
          <p:nvPr/>
        </p:nvSpPr>
        <p:spPr bwMode="auto">
          <a:xfrm>
            <a:off x="8399464" y="5202239"/>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11</a:t>
            </a:r>
          </a:p>
        </p:txBody>
      </p:sp>
      <p:sp>
        <p:nvSpPr>
          <p:cNvPr id="88135" name="Text Box 70"/>
          <p:cNvSpPr txBox="1">
            <a:spLocks noChangeArrowheads="1"/>
          </p:cNvSpPr>
          <p:nvPr/>
        </p:nvSpPr>
        <p:spPr bwMode="auto">
          <a:xfrm>
            <a:off x="4799014"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8</a:t>
            </a:r>
          </a:p>
        </p:txBody>
      </p:sp>
      <p:sp>
        <p:nvSpPr>
          <p:cNvPr id="88136" name="Text Box 71"/>
          <p:cNvSpPr txBox="1">
            <a:spLocks noChangeArrowheads="1"/>
          </p:cNvSpPr>
          <p:nvPr/>
        </p:nvSpPr>
        <p:spPr bwMode="auto">
          <a:xfrm>
            <a:off x="5951539" y="5202239"/>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9</a:t>
            </a:r>
          </a:p>
        </p:txBody>
      </p:sp>
      <p:sp>
        <p:nvSpPr>
          <p:cNvPr id="88137" name="Text Box 72"/>
          <p:cNvSpPr txBox="1">
            <a:spLocks noChangeArrowheads="1"/>
          </p:cNvSpPr>
          <p:nvPr/>
        </p:nvSpPr>
        <p:spPr bwMode="auto">
          <a:xfrm>
            <a:off x="7175500" y="5202239"/>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10</a:t>
            </a:r>
          </a:p>
        </p:txBody>
      </p:sp>
      <p:sp>
        <p:nvSpPr>
          <p:cNvPr id="88138" name="Text Box 73"/>
          <p:cNvSpPr txBox="1">
            <a:spLocks noChangeArrowheads="1"/>
          </p:cNvSpPr>
          <p:nvPr/>
        </p:nvSpPr>
        <p:spPr bwMode="auto">
          <a:xfrm>
            <a:off x="3575050" y="5981701"/>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12</a:t>
            </a:r>
          </a:p>
        </p:txBody>
      </p:sp>
      <p:sp>
        <p:nvSpPr>
          <p:cNvPr id="88139" name="Text Box 74"/>
          <p:cNvSpPr txBox="1">
            <a:spLocks noChangeArrowheads="1"/>
          </p:cNvSpPr>
          <p:nvPr/>
        </p:nvSpPr>
        <p:spPr bwMode="auto">
          <a:xfrm>
            <a:off x="9839325" y="5202239"/>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13</a:t>
            </a:r>
          </a:p>
        </p:txBody>
      </p:sp>
      <p:sp>
        <p:nvSpPr>
          <p:cNvPr id="88140" name="Line 75"/>
          <p:cNvSpPr>
            <a:spLocks noChangeShapeType="1"/>
          </p:cNvSpPr>
          <p:nvPr/>
        </p:nvSpPr>
        <p:spPr bwMode="auto">
          <a:xfrm>
            <a:off x="2566988" y="4554538"/>
            <a:ext cx="1008062"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8141" name="Line 76"/>
          <p:cNvSpPr>
            <a:spLocks noChangeShapeType="1"/>
          </p:cNvSpPr>
          <p:nvPr/>
        </p:nvSpPr>
        <p:spPr bwMode="auto">
          <a:xfrm flipV="1">
            <a:off x="3359150" y="4699000"/>
            <a:ext cx="2159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8142" name="Line 77"/>
          <p:cNvSpPr>
            <a:spLocks noChangeShapeType="1"/>
          </p:cNvSpPr>
          <p:nvPr/>
        </p:nvSpPr>
        <p:spPr bwMode="auto">
          <a:xfrm>
            <a:off x="5230814" y="4554538"/>
            <a:ext cx="720725"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8143" name="Line 78"/>
          <p:cNvSpPr>
            <a:spLocks noChangeShapeType="1"/>
          </p:cNvSpPr>
          <p:nvPr/>
        </p:nvSpPr>
        <p:spPr bwMode="auto">
          <a:xfrm flipV="1">
            <a:off x="4006850" y="4554538"/>
            <a:ext cx="79375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8144" name="Line 79"/>
          <p:cNvSpPr>
            <a:spLocks noChangeShapeType="1"/>
          </p:cNvSpPr>
          <p:nvPr/>
        </p:nvSpPr>
        <p:spPr bwMode="auto">
          <a:xfrm>
            <a:off x="5448301" y="5346700"/>
            <a:ext cx="506413"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8145" name="Line 80"/>
          <p:cNvSpPr>
            <a:spLocks noChangeShapeType="1"/>
          </p:cNvSpPr>
          <p:nvPr/>
        </p:nvSpPr>
        <p:spPr bwMode="auto">
          <a:xfrm>
            <a:off x="6383338" y="5346700"/>
            <a:ext cx="792162"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8146" name="Line 81"/>
          <p:cNvSpPr>
            <a:spLocks noChangeShapeType="1"/>
          </p:cNvSpPr>
          <p:nvPr/>
        </p:nvSpPr>
        <p:spPr bwMode="auto">
          <a:xfrm>
            <a:off x="7607301" y="5346700"/>
            <a:ext cx="792163"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8147" name="Line 82"/>
          <p:cNvSpPr>
            <a:spLocks noChangeShapeType="1"/>
          </p:cNvSpPr>
          <p:nvPr/>
        </p:nvSpPr>
        <p:spPr bwMode="auto">
          <a:xfrm>
            <a:off x="3359150" y="6165850"/>
            <a:ext cx="2159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8148" name="Line 83"/>
          <p:cNvSpPr>
            <a:spLocks noChangeShapeType="1"/>
          </p:cNvSpPr>
          <p:nvPr/>
        </p:nvSpPr>
        <p:spPr bwMode="auto">
          <a:xfrm flipV="1">
            <a:off x="9336089" y="5418138"/>
            <a:ext cx="503237"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8149" name="Line 84"/>
          <p:cNvSpPr>
            <a:spLocks noChangeShapeType="1"/>
          </p:cNvSpPr>
          <p:nvPr/>
        </p:nvSpPr>
        <p:spPr bwMode="auto">
          <a:xfrm>
            <a:off x="9336089" y="5273675"/>
            <a:ext cx="503237"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8150" name="Line 85"/>
          <p:cNvSpPr>
            <a:spLocks noChangeShapeType="1"/>
          </p:cNvSpPr>
          <p:nvPr/>
        </p:nvSpPr>
        <p:spPr bwMode="auto">
          <a:xfrm>
            <a:off x="3359150" y="4699000"/>
            <a:ext cx="0" cy="93503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8151" name="Line 86"/>
          <p:cNvSpPr>
            <a:spLocks noChangeShapeType="1"/>
          </p:cNvSpPr>
          <p:nvPr/>
        </p:nvSpPr>
        <p:spPr bwMode="auto">
          <a:xfrm flipH="1">
            <a:off x="2566988" y="5634038"/>
            <a:ext cx="792162"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8152" name="Line 87"/>
          <p:cNvSpPr>
            <a:spLocks noChangeShapeType="1"/>
          </p:cNvSpPr>
          <p:nvPr/>
        </p:nvSpPr>
        <p:spPr bwMode="auto">
          <a:xfrm flipV="1">
            <a:off x="5448300" y="4699000"/>
            <a:ext cx="0" cy="6477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8153" name="Line 88"/>
          <p:cNvSpPr>
            <a:spLocks noChangeShapeType="1"/>
          </p:cNvSpPr>
          <p:nvPr/>
        </p:nvSpPr>
        <p:spPr bwMode="auto">
          <a:xfrm flipH="1">
            <a:off x="5232400" y="4699000"/>
            <a:ext cx="2159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8154" name="Line 89"/>
          <p:cNvSpPr>
            <a:spLocks noChangeShapeType="1"/>
          </p:cNvSpPr>
          <p:nvPr/>
        </p:nvSpPr>
        <p:spPr bwMode="auto">
          <a:xfrm flipV="1">
            <a:off x="9336088" y="4554539"/>
            <a:ext cx="0" cy="720725"/>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8155" name="Line 90"/>
          <p:cNvSpPr>
            <a:spLocks noChangeShapeType="1"/>
          </p:cNvSpPr>
          <p:nvPr/>
        </p:nvSpPr>
        <p:spPr bwMode="auto">
          <a:xfrm flipH="1">
            <a:off x="6383339" y="4554538"/>
            <a:ext cx="2954337"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8156" name="Line 91"/>
          <p:cNvSpPr>
            <a:spLocks noChangeShapeType="1"/>
          </p:cNvSpPr>
          <p:nvPr/>
        </p:nvSpPr>
        <p:spPr bwMode="auto">
          <a:xfrm flipV="1">
            <a:off x="9336088" y="5418138"/>
            <a:ext cx="0" cy="74771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8157" name="Line 92"/>
          <p:cNvSpPr>
            <a:spLocks noChangeShapeType="1"/>
          </p:cNvSpPr>
          <p:nvPr/>
        </p:nvSpPr>
        <p:spPr bwMode="auto">
          <a:xfrm flipH="1">
            <a:off x="4008439" y="6165850"/>
            <a:ext cx="5329237"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8158" name="Line 93"/>
          <p:cNvSpPr>
            <a:spLocks noChangeShapeType="1"/>
          </p:cNvSpPr>
          <p:nvPr/>
        </p:nvSpPr>
        <p:spPr bwMode="auto">
          <a:xfrm flipH="1">
            <a:off x="2566988" y="5778500"/>
            <a:ext cx="792162"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8159" name="Line 94"/>
          <p:cNvSpPr>
            <a:spLocks noChangeShapeType="1"/>
          </p:cNvSpPr>
          <p:nvPr/>
        </p:nvSpPr>
        <p:spPr bwMode="auto">
          <a:xfrm>
            <a:off x="3359150" y="5778500"/>
            <a:ext cx="0" cy="38735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8160" name="Text Box 95"/>
          <p:cNvSpPr txBox="1">
            <a:spLocks noChangeArrowheads="1"/>
          </p:cNvSpPr>
          <p:nvPr/>
        </p:nvSpPr>
        <p:spPr bwMode="auto">
          <a:xfrm>
            <a:off x="2063750"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2</a:t>
            </a:r>
          </a:p>
        </p:txBody>
      </p:sp>
      <p:sp>
        <p:nvSpPr>
          <p:cNvPr id="88161" name="Text Box 96"/>
          <p:cNvSpPr txBox="1">
            <a:spLocks noChangeArrowheads="1"/>
          </p:cNvSpPr>
          <p:nvPr/>
        </p:nvSpPr>
        <p:spPr bwMode="auto">
          <a:xfrm>
            <a:off x="3503613"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2</a:t>
            </a:r>
          </a:p>
        </p:txBody>
      </p:sp>
      <p:sp>
        <p:nvSpPr>
          <p:cNvPr id="88162" name="Text Box 97"/>
          <p:cNvSpPr txBox="1">
            <a:spLocks noChangeArrowheads="1"/>
          </p:cNvSpPr>
          <p:nvPr/>
        </p:nvSpPr>
        <p:spPr bwMode="auto">
          <a:xfrm>
            <a:off x="2063750" y="5229225"/>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4</a:t>
            </a:r>
          </a:p>
        </p:txBody>
      </p:sp>
      <p:sp>
        <p:nvSpPr>
          <p:cNvPr id="88163" name="Text Box 98"/>
          <p:cNvSpPr txBox="1">
            <a:spLocks noChangeArrowheads="1"/>
          </p:cNvSpPr>
          <p:nvPr/>
        </p:nvSpPr>
        <p:spPr bwMode="auto">
          <a:xfrm>
            <a:off x="4727575"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88164" name="Text Box 99"/>
          <p:cNvSpPr txBox="1">
            <a:spLocks noChangeArrowheads="1"/>
          </p:cNvSpPr>
          <p:nvPr/>
        </p:nvSpPr>
        <p:spPr bwMode="auto">
          <a:xfrm>
            <a:off x="5880100"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4</a:t>
            </a:r>
          </a:p>
        </p:txBody>
      </p:sp>
      <p:sp>
        <p:nvSpPr>
          <p:cNvPr id="88165" name="Text Box 100"/>
          <p:cNvSpPr txBox="1">
            <a:spLocks noChangeArrowheads="1"/>
          </p:cNvSpPr>
          <p:nvPr/>
        </p:nvSpPr>
        <p:spPr bwMode="auto">
          <a:xfrm>
            <a:off x="5880100"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88166" name="Text Box 101"/>
          <p:cNvSpPr txBox="1">
            <a:spLocks noChangeArrowheads="1"/>
          </p:cNvSpPr>
          <p:nvPr/>
        </p:nvSpPr>
        <p:spPr bwMode="auto">
          <a:xfrm>
            <a:off x="7104063"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88167" name="Text Box 102"/>
          <p:cNvSpPr txBox="1">
            <a:spLocks noChangeArrowheads="1"/>
          </p:cNvSpPr>
          <p:nvPr/>
        </p:nvSpPr>
        <p:spPr bwMode="auto">
          <a:xfrm>
            <a:off x="8328025"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88168" name="Text Box 103"/>
          <p:cNvSpPr txBox="1">
            <a:spLocks noChangeArrowheads="1"/>
          </p:cNvSpPr>
          <p:nvPr/>
        </p:nvSpPr>
        <p:spPr bwMode="auto">
          <a:xfrm>
            <a:off x="9767888" y="4868864"/>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88169" name="Text Box 104"/>
          <p:cNvSpPr txBox="1">
            <a:spLocks noChangeArrowheads="1"/>
          </p:cNvSpPr>
          <p:nvPr/>
        </p:nvSpPr>
        <p:spPr bwMode="auto">
          <a:xfrm>
            <a:off x="3503613"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7</a:t>
            </a:r>
          </a:p>
        </p:txBody>
      </p:sp>
      <p:sp>
        <p:nvSpPr>
          <p:cNvPr id="88170" name="Text Box 105"/>
          <p:cNvSpPr txBox="1">
            <a:spLocks noChangeArrowheads="1"/>
          </p:cNvSpPr>
          <p:nvPr/>
        </p:nvSpPr>
        <p:spPr bwMode="auto">
          <a:xfrm>
            <a:off x="1631951" y="1628775"/>
            <a:ext cx="463614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2400">
                <a:solidFill>
                  <a:srgbClr val="00FFFF"/>
                </a:solidFill>
                <a:cs typeface="Arial" panose="020B0604020202020204" pitchFamily="34" charset="0"/>
              </a:rPr>
              <a:t>ET = Earliest completion time</a:t>
            </a:r>
          </a:p>
          <a:p>
            <a:pPr fontAlgn="base">
              <a:spcBef>
                <a:spcPct val="0"/>
              </a:spcBef>
              <a:spcAft>
                <a:spcPct val="0"/>
              </a:spcAft>
              <a:buNone/>
            </a:pPr>
            <a:r>
              <a:rPr lang="tr-TR" altLang="en-US" sz="1400">
                <a:solidFill>
                  <a:srgbClr val="00FFFF"/>
                </a:solidFill>
                <a:cs typeface="Arial" panose="020B0604020202020204" pitchFamily="34" charset="0"/>
              </a:rPr>
              <a:t>               Compute ET of left mosts first.</a:t>
            </a:r>
          </a:p>
          <a:p>
            <a:pPr fontAlgn="base">
              <a:spcBef>
                <a:spcPct val="0"/>
              </a:spcBef>
              <a:spcAft>
                <a:spcPct val="0"/>
              </a:spcAft>
              <a:buNone/>
            </a:pPr>
            <a:r>
              <a:rPr lang="tr-TR" altLang="en-US" sz="1400">
                <a:solidFill>
                  <a:srgbClr val="00FFFF"/>
                </a:solidFill>
                <a:cs typeface="Arial" panose="020B0604020202020204" pitchFamily="34" charset="0"/>
              </a:rPr>
              <a:t>               Compute ET of each forward task </a:t>
            </a:r>
          </a:p>
          <a:p>
            <a:pPr fontAlgn="base">
              <a:spcBef>
                <a:spcPct val="0"/>
              </a:spcBef>
              <a:spcAft>
                <a:spcPct val="0"/>
              </a:spcAft>
              <a:buNone/>
            </a:pPr>
            <a:r>
              <a:rPr lang="tr-TR" altLang="en-US" sz="1400">
                <a:solidFill>
                  <a:srgbClr val="00FFFF"/>
                </a:solidFill>
                <a:cs typeface="Arial" panose="020B0604020202020204" pitchFamily="34" charset="0"/>
              </a:rPr>
              <a:t>                by summing ET for each task from left to right.</a:t>
            </a:r>
          </a:p>
        </p:txBody>
      </p:sp>
      <p:sp>
        <p:nvSpPr>
          <p:cNvPr id="88171" name="Text Box 106"/>
          <p:cNvSpPr txBox="1">
            <a:spLocks noChangeArrowheads="1"/>
          </p:cNvSpPr>
          <p:nvPr/>
        </p:nvSpPr>
        <p:spPr bwMode="auto">
          <a:xfrm>
            <a:off x="1643064" y="2852738"/>
            <a:ext cx="520527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2400">
                <a:solidFill>
                  <a:srgbClr val="FF9900"/>
                </a:solidFill>
                <a:cs typeface="Arial" panose="020B0604020202020204" pitchFamily="34" charset="0"/>
              </a:rPr>
              <a:t>LT = Latest completion time</a:t>
            </a:r>
          </a:p>
          <a:p>
            <a:pPr fontAlgn="base">
              <a:spcBef>
                <a:spcPct val="0"/>
              </a:spcBef>
              <a:spcAft>
                <a:spcPct val="0"/>
              </a:spcAft>
              <a:buNone/>
            </a:pPr>
            <a:r>
              <a:rPr lang="tr-TR" altLang="en-US" sz="1400">
                <a:solidFill>
                  <a:srgbClr val="FF9900"/>
                </a:solidFill>
                <a:cs typeface="Arial" panose="020B0604020202020204" pitchFamily="34" charset="0"/>
              </a:rPr>
              <a:t>               Compute LT of right mosts first.</a:t>
            </a:r>
          </a:p>
          <a:p>
            <a:pPr fontAlgn="base">
              <a:spcBef>
                <a:spcPct val="0"/>
              </a:spcBef>
              <a:spcAft>
                <a:spcPct val="0"/>
              </a:spcAft>
              <a:buNone/>
            </a:pPr>
            <a:r>
              <a:rPr lang="tr-TR" altLang="en-US" sz="1400">
                <a:solidFill>
                  <a:srgbClr val="FF9900"/>
                </a:solidFill>
                <a:cs typeface="Arial" panose="020B0604020202020204" pitchFamily="34" charset="0"/>
              </a:rPr>
              <a:t>               Compute LT of each backward task </a:t>
            </a:r>
          </a:p>
          <a:p>
            <a:pPr fontAlgn="base">
              <a:spcBef>
                <a:spcPct val="0"/>
              </a:spcBef>
              <a:spcAft>
                <a:spcPct val="0"/>
              </a:spcAft>
              <a:buNone/>
            </a:pPr>
            <a:r>
              <a:rPr lang="tr-TR" altLang="en-US" sz="1400">
                <a:solidFill>
                  <a:srgbClr val="FF9900"/>
                </a:solidFill>
                <a:cs typeface="Arial" panose="020B0604020202020204" pitchFamily="34" charset="0"/>
              </a:rPr>
              <a:t>                by subtracting duration for each task from right to left.</a:t>
            </a:r>
          </a:p>
        </p:txBody>
      </p:sp>
      <p:sp>
        <p:nvSpPr>
          <p:cNvPr id="88172" name="Text Box 107"/>
          <p:cNvSpPr txBox="1">
            <a:spLocks noChangeArrowheads="1"/>
          </p:cNvSpPr>
          <p:nvPr/>
        </p:nvSpPr>
        <p:spPr bwMode="auto">
          <a:xfrm>
            <a:off x="2063751"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2</a:t>
            </a:r>
          </a:p>
        </p:txBody>
      </p:sp>
      <p:sp>
        <p:nvSpPr>
          <p:cNvPr id="88173" name="Text Box 108"/>
          <p:cNvSpPr txBox="1">
            <a:spLocks noChangeArrowheads="1"/>
          </p:cNvSpPr>
          <p:nvPr/>
        </p:nvSpPr>
        <p:spPr bwMode="auto">
          <a:xfrm>
            <a:off x="2063751" y="58769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4</a:t>
            </a:r>
          </a:p>
        </p:txBody>
      </p:sp>
      <p:sp>
        <p:nvSpPr>
          <p:cNvPr id="88174" name="Text Box 109"/>
          <p:cNvSpPr txBox="1">
            <a:spLocks noChangeArrowheads="1"/>
          </p:cNvSpPr>
          <p:nvPr/>
        </p:nvSpPr>
        <p:spPr bwMode="auto">
          <a:xfrm>
            <a:off x="3503614"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6</a:t>
            </a:r>
          </a:p>
        </p:txBody>
      </p:sp>
      <p:sp>
        <p:nvSpPr>
          <p:cNvPr id="88175" name="Text Box 110"/>
          <p:cNvSpPr txBox="1">
            <a:spLocks noChangeArrowheads="1"/>
          </p:cNvSpPr>
          <p:nvPr/>
        </p:nvSpPr>
        <p:spPr bwMode="auto">
          <a:xfrm>
            <a:off x="3503614" y="6296025"/>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11</a:t>
            </a:r>
          </a:p>
        </p:txBody>
      </p:sp>
      <p:sp>
        <p:nvSpPr>
          <p:cNvPr id="88176" name="Text Box 111"/>
          <p:cNvSpPr txBox="1">
            <a:spLocks noChangeArrowheads="1"/>
          </p:cNvSpPr>
          <p:nvPr/>
        </p:nvSpPr>
        <p:spPr bwMode="auto">
          <a:xfrm>
            <a:off x="4727576"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7</a:t>
            </a:r>
          </a:p>
        </p:txBody>
      </p:sp>
      <p:sp>
        <p:nvSpPr>
          <p:cNvPr id="88177" name="Text Box 112"/>
          <p:cNvSpPr txBox="1">
            <a:spLocks noChangeArrowheads="1"/>
          </p:cNvSpPr>
          <p:nvPr/>
        </p:nvSpPr>
        <p:spPr bwMode="auto">
          <a:xfrm>
            <a:off x="5880101" y="4797425"/>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11</a:t>
            </a:r>
          </a:p>
        </p:txBody>
      </p:sp>
      <p:sp>
        <p:nvSpPr>
          <p:cNvPr id="88178" name="Text Box 113"/>
          <p:cNvSpPr txBox="1">
            <a:spLocks noChangeArrowheads="1"/>
          </p:cNvSpPr>
          <p:nvPr/>
        </p:nvSpPr>
        <p:spPr bwMode="auto">
          <a:xfrm>
            <a:off x="5880101" y="5805488"/>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8</a:t>
            </a:r>
          </a:p>
        </p:txBody>
      </p:sp>
      <p:sp>
        <p:nvSpPr>
          <p:cNvPr id="88179" name="Text Box 114"/>
          <p:cNvSpPr txBox="1">
            <a:spLocks noChangeArrowheads="1"/>
          </p:cNvSpPr>
          <p:nvPr/>
        </p:nvSpPr>
        <p:spPr bwMode="auto">
          <a:xfrm>
            <a:off x="7092951" y="5805488"/>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9</a:t>
            </a:r>
          </a:p>
        </p:txBody>
      </p:sp>
      <p:sp>
        <p:nvSpPr>
          <p:cNvPr id="88180" name="Text Box 115"/>
          <p:cNvSpPr txBox="1">
            <a:spLocks noChangeArrowheads="1"/>
          </p:cNvSpPr>
          <p:nvPr/>
        </p:nvSpPr>
        <p:spPr bwMode="auto">
          <a:xfrm>
            <a:off x="8316914" y="5805488"/>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10</a:t>
            </a:r>
          </a:p>
        </p:txBody>
      </p:sp>
      <p:sp>
        <p:nvSpPr>
          <p:cNvPr id="88181" name="Text Box 116"/>
          <p:cNvSpPr txBox="1">
            <a:spLocks noChangeArrowheads="1"/>
          </p:cNvSpPr>
          <p:nvPr/>
        </p:nvSpPr>
        <p:spPr bwMode="auto">
          <a:xfrm>
            <a:off x="9767889" y="5589588"/>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12</a:t>
            </a:r>
          </a:p>
        </p:txBody>
      </p:sp>
      <p:sp>
        <p:nvSpPr>
          <p:cNvPr id="88182" name="Text Box 117"/>
          <p:cNvSpPr txBox="1">
            <a:spLocks noChangeArrowheads="1"/>
          </p:cNvSpPr>
          <p:nvPr/>
        </p:nvSpPr>
        <p:spPr bwMode="auto">
          <a:xfrm>
            <a:off x="9767889" y="5734050"/>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12</a:t>
            </a:r>
          </a:p>
        </p:txBody>
      </p:sp>
      <p:sp>
        <p:nvSpPr>
          <p:cNvPr id="88183" name="Text Box 118"/>
          <p:cNvSpPr txBox="1">
            <a:spLocks noChangeArrowheads="1"/>
          </p:cNvSpPr>
          <p:nvPr/>
        </p:nvSpPr>
        <p:spPr bwMode="auto">
          <a:xfrm>
            <a:off x="8316914" y="5949950"/>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12</a:t>
            </a:r>
          </a:p>
        </p:txBody>
      </p:sp>
      <p:sp>
        <p:nvSpPr>
          <p:cNvPr id="88184" name="Text Box 119"/>
          <p:cNvSpPr txBox="1">
            <a:spLocks noChangeArrowheads="1"/>
          </p:cNvSpPr>
          <p:nvPr/>
        </p:nvSpPr>
        <p:spPr bwMode="auto">
          <a:xfrm>
            <a:off x="7104064" y="5949950"/>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11</a:t>
            </a:r>
          </a:p>
        </p:txBody>
      </p:sp>
      <p:sp>
        <p:nvSpPr>
          <p:cNvPr id="88185" name="Text Box 120"/>
          <p:cNvSpPr txBox="1">
            <a:spLocks noChangeArrowheads="1"/>
          </p:cNvSpPr>
          <p:nvPr/>
        </p:nvSpPr>
        <p:spPr bwMode="auto">
          <a:xfrm>
            <a:off x="5880101" y="5949950"/>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10</a:t>
            </a:r>
          </a:p>
        </p:txBody>
      </p:sp>
      <p:sp>
        <p:nvSpPr>
          <p:cNvPr id="88186" name="Text Box 121"/>
          <p:cNvSpPr txBox="1">
            <a:spLocks noChangeArrowheads="1"/>
          </p:cNvSpPr>
          <p:nvPr/>
        </p:nvSpPr>
        <p:spPr bwMode="auto">
          <a:xfrm>
            <a:off x="5880101" y="4941888"/>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11</a:t>
            </a:r>
          </a:p>
        </p:txBody>
      </p:sp>
      <p:sp>
        <p:nvSpPr>
          <p:cNvPr id="88187" name="Text Box 122"/>
          <p:cNvSpPr txBox="1">
            <a:spLocks noChangeArrowheads="1"/>
          </p:cNvSpPr>
          <p:nvPr/>
        </p:nvSpPr>
        <p:spPr bwMode="auto">
          <a:xfrm>
            <a:off x="3503614" y="6453188"/>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11</a:t>
            </a:r>
          </a:p>
        </p:txBody>
      </p:sp>
      <p:sp>
        <p:nvSpPr>
          <p:cNvPr id="88188" name="Text Box 123"/>
          <p:cNvSpPr txBox="1">
            <a:spLocks noChangeArrowheads="1"/>
          </p:cNvSpPr>
          <p:nvPr/>
        </p:nvSpPr>
        <p:spPr bwMode="auto">
          <a:xfrm>
            <a:off x="4721226" y="4941888"/>
            <a:ext cx="5111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7</a:t>
            </a:r>
          </a:p>
        </p:txBody>
      </p:sp>
      <p:sp>
        <p:nvSpPr>
          <p:cNvPr id="88189" name="Text Box 124"/>
          <p:cNvSpPr txBox="1">
            <a:spLocks noChangeArrowheads="1"/>
          </p:cNvSpPr>
          <p:nvPr/>
        </p:nvSpPr>
        <p:spPr bwMode="auto">
          <a:xfrm>
            <a:off x="3503614" y="4941888"/>
            <a:ext cx="6127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0000"/>
                </a:solidFill>
                <a:cs typeface="Arial" panose="020B0604020202020204" pitchFamily="34" charset="0"/>
              </a:rPr>
              <a:t>LT = 7-1</a:t>
            </a:r>
          </a:p>
        </p:txBody>
      </p:sp>
    </p:spTree>
    <p:extLst>
      <p:ext uri="{BB962C8B-B14F-4D97-AF65-F5344CB8AC3E}">
        <p14:creationId xmlns:p14="http://schemas.microsoft.com/office/powerpoint/2010/main" val="42837450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Slayt Numarası Yer Tutucusu 3"/>
          <p:cNvSpPr>
            <a:spLocks noGrp="1"/>
          </p:cNvSpPr>
          <p:nvPr>
            <p:ph type="sldNum" sz="quarter" idx="10"/>
          </p:nvPr>
        </p:nvSpPr>
        <p:spPr>
          <a:noFill/>
        </p:spPr>
        <p:txBody>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fld id="{E50C27BD-AF07-4F11-B13A-A31C7744FEE2}" type="slidenum">
              <a:rPr lang="tr-TR" altLang="en-US" sz="1400">
                <a:solidFill>
                  <a:srgbClr val="FFFFFF"/>
                </a:solidFill>
                <a:cs typeface="Arial" panose="020B0604020202020204" pitchFamily="34" charset="0"/>
              </a:rPr>
              <a:pPr fontAlgn="base">
                <a:spcBef>
                  <a:spcPct val="0"/>
                </a:spcBef>
                <a:spcAft>
                  <a:spcPct val="0"/>
                </a:spcAft>
                <a:buNone/>
              </a:pPr>
              <a:t>65</a:t>
            </a:fld>
            <a:endParaRPr lang="tr-TR" altLang="en-US" sz="1400">
              <a:solidFill>
                <a:srgbClr val="FFFFFF"/>
              </a:solidFill>
              <a:cs typeface="Arial" panose="020B0604020202020204" pitchFamily="34" charset="0"/>
            </a:endParaRPr>
          </a:p>
        </p:txBody>
      </p:sp>
      <p:sp>
        <p:nvSpPr>
          <p:cNvPr id="89091" name="Rectangle 2"/>
          <p:cNvSpPr>
            <a:spLocks noGrp="1" noChangeArrowheads="1"/>
          </p:cNvSpPr>
          <p:nvPr>
            <p:ph type="title"/>
          </p:nvPr>
        </p:nvSpPr>
        <p:spPr/>
        <p:txBody>
          <a:bodyPr/>
          <a:lstStyle/>
          <a:p>
            <a:pPr eaLnBrk="1" hangingPunct="1"/>
            <a:r>
              <a:rPr lang="tr-TR" altLang="en-US" sz="4000"/>
              <a:t>Network Diagrams </a:t>
            </a:r>
            <a:br>
              <a:rPr lang="tr-TR" altLang="en-US" sz="4000"/>
            </a:br>
            <a:r>
              <a:rPr lang="tr-TR" altLang="en-US" sz="4000"/>
              <a:t>(Sample: </a:t>
            </a:r>
            <a:r>
              <a:rPr lang="tr-TR" altLang="en-US" sz="4000">
                <a:solidFill>
                  <a:srgbClr val="FFFF00"/>
                </a:solidFill>
              </a:rPr>
              <a:t>Network Diagram</a:t>
            </a:r>
            <a:r>
              <a:rPr lang="tr-TR" altLang="en-US" sz="4000"/>
              <a:t>)</a:t>
            </a:r>
          </a:p>
        </p:txBody>
      </p:sp>
      <p:sp>
        <p:nvSpPr>
          <p:cNvPr id="89092" name="Text Box 3"/>
          <p:cNvSpPr txBox="1">
            <a:spLocks noChangeArrowheads="1"/>
          </p:cNvSpPr>
          <p:nvPr/>
        </p:nvSpPr>
        <p:spPr bwMode="auto">
          <a:xfrm>
            <a:off x="2135189"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3</a:t>
            </a:r>
          </a:p>
        </p:txBody>
      </p:sp>
      <p:graphicFrame>
        <p:nvGraphicFramePr>
          <p:cNvPr id="1044484" name="Group 4"/>
          <p:cNvGraphicFramePr>
            <a:graphicFrameLocks noGrp="1"/>
          </p:cNvGraphicFramePr>
          <p:nvPr>
            <p:ph idx="1"/>
          </p:nvPr>
        </p:nvGraphicFramePr>
        <p:xfrm>
          <a:off x="6888163" y="1484313"/>
          <a:ext cx="3529012" cy="2514600"/>
        </p:xfrm>
        <a:graphic>
          <a:graphicData uri="http://schemas.openxmlformats.org/drawingml/2006/table">
            <a:tbl>
              <a:tblPr/>
              <a:tblGrid>
                <a:gridCol w="314325">
                  <a:extLst>
                    <a:ext uri="{9D8B030D-6E8A-4147-A177-3AD203B41FA5}">
                      <a16:colId xmlns:a16="http://schemas.microsoft.com/office/drawing/2014/main" val="3937071213"/>
                    </a:ext>
                  </a:extLst>
                </a:gridCol>
                <a:gridCol w="1655762">
                  <a:extLst>
                    <a:ext uri="{9D8B030D-6E8A-4147-A177-3AD203B41FA5}">
                      <a16:colId xmlns:a16="http://schemas.microsoft.com/office/drawing/2014/main" val="1078035272"/>
                    </a:ext>
                  </a:extLst>
                </a:gridCol>
                <a:gridCol w="622300">
                  <a:extLst>
                    <a:ext uri="{9D8B030D-6E8A-4147-A177-3AD203B41FA5}">
                      <a16:colId xmlns:a16="http://schemas.microsoft.com/office/drawing/2014/main" val="446824285"/>
                    </a:ext>
                  </a:extLst>
                </a:gridCol>
                <a:gridCol w="936625">
                  <a:extLst>
                    <a:ext uri="{9D8B030D-6E8A-4147-A177-3AD203B41FA5}">
                      <a16:colId xmlns:a16="http://schemas.microsoft.com/office/drawing/2014/main" val="3484498428"/>
                    </a:ext>
                  </a:extLst>
                </a:gridCol>
              </a:tblGrid>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Task Name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Duration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Predecessors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12402810"/>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Implement visualiser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45067788"/>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Implement database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31406142"/>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Integrate components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3, 4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58324484"/>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Correct bugs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15762952"/>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Prepare test document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68848127"/>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Perform unit tests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05108594"/>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Perform integration tests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98194803"/>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Report test results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02042503"/>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Prepare sample data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46876156"/>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Prepare deliverables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6, 12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0241629"/>
                  </a:ext>
                </a:extLst>
              </a:tr>
            </a:tbl>
          </a:graphicData>
        </a:graphic>
      </p:graphicFrame>
      <p:sp>
        <p:nvSpPr>
          <p:cNvPr id="89155" name="Text Box 66"/>
          <p:cNvSpPr txBox="1">
            <a:spLocks noChangeArrowheads="1"/>
          </p:cNvSpPr>
          <p:nvPr/>
        </p:nvSpPr>
        <p:spPr bwMode="auto">
          <a:xfrm>
            <a:off x="2135189" y="55626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4</a:t>
            </a:r>
          </a:p>
        </p:txBody>
      </p:sp>
      <p:sp>
        <p:nvSpPr>
          <p:cNvPr id="89156" name="Text Box 67"/>
          <p:cNvSpPr txBox="1">
            <a:spLocks noChangeArrowheads="1"/>
          </p:cNvSpPr>
          <p:nvPr/>
        </p:nvSpPr>
        <p:spPr bwMode="auto">
          <a:xfrm>
            <a:off x="3575050" y="4483101"/>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5</a:t>
            </a:r>
          </a:p>
        </p:txBody>
      </p:sp>
      <p:sp>
        <p:nvSpPr>
          <p:cNvPr id="89157" name="Text Box 68"/>
          <p:cNvSpPr txBox="1">
            <a:spLocks noChangeArrowheads="1"/>
          </p:cNvSpPr>
          <p:nvPr/>
        </p:nvSpPr>
        <p:spPr bwMode="auto">
          <a:xfrm>
            <a:off x="5951539"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6</a:t>
            </a:r>
          </a:p>
        </p:txBody>
      </p:sp>
      <p:sp>
        <p:nvSpPr>
          <p:cNvPr id="89158" name="Text Box 69"/>
          <p:cNvSpPr txBox="1">
            <a:spLocks noChangeArrowheads="1"/>
          </p:cNvSpPr>
          <p:nvPr/>
        </p:nvSpPr>
        <p:spPr bwMode="auto">
          <a:xfrm>
            <a:off x="8399464" y="5202239"/>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11</a:t>
            </a:r>
          </a:p>
        </p:txBody>
      </p:sp>
      <p:sp>
        <p:nvSpPr>
          <p:cNvPr id="89159" name="Text Box 70"/>
          <p:cNvSpPr txBox="1">
            <a:spLocks noChangeArrowheads="1"/>
          </p:cNvSpPr>
          <p:nvPr/>
        </p:nvSpPr>
        <p:spPr bwMode="auto">
          <a:xfrm>
            <a:off x="4799014"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8</a:t>
            </a:r>
          </a:p>
        </p:txBody>
      </p:sp>
      <p:sp>
        <p:nvSpPr>
          <p:cNvPr id="89160" name="Text Box 71"/>
          <p:cNvSpPr txBox="1">
            <a:spLocks noChangeArrowheads="1"/>
          </p:cNvSpPr>
          <p:nvPr/>
        </p:nvSpPr>
        <p:spPr bwMode="auto">
          <a:xfrm>
            <a:off x="5951539" y="5202239"/>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9</a:t>
            </a:r>
          </a:p>
        </p:txBody>
      </p:sp>
      <p:sp>
        <p:nvSpPr>
          <p:cNvPr id="89161" name="Text Box 72"/>
          <p:cNvSpPr txBox="1">
            <a:spLocks noChangeArrowheads="1"/>
          </p:cNvSpPr>
          <p:nvPr/>
        </p:nvSpPr>
        <p:spPr bwMode="auto">
          <a:xfrm>
            <a:off x="7175500" y="5202239"/>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10</a:t>
            </a:r>
          </a:p>
        </p:txBody>
      </p:sp>
      <p:sp>
        <p:nvSpPr>
          <p:cNvPr id="89162" name="Text Box 73"/>
          <p:cNvSpPr txBox="1">
            <a:spLocks noChangeArrowheads="1"/>
          </p:cNvSpPr>
          <p:nvPr/>
        </p:nvSpPr>
        <p:spPr bwMode="auto">
          <a:xfrm>
            <a:off x="3575050" y="5981701"/>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12</a:t>
            </a:r>
          </a:p>
        </p:txBody>
      </p:sp>
      <p:sp>
        <p:nvSpPr>
          <p:cNvPr id="89163" name="Text Box 74"/>
          <p:cNvSpPr txBox="1">
            <a:spLocks noChangeArrowheads="1"/>
          </p:cNvSpPr>
          <p:nvPr/>
        </p:nvSpPr>
        <p:spPr bwMode="auto">
          <a:xfrm>
            <a:off x="9839325" y="5202239"/>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13</a:t>
            </a:r>
          </a:p>
        </p:txBody>
      </p:sp>
      <p:sp>
        <p:nvSpPr>
          <p:cNvPr id="89164" name="Line 75"/>
          <p:cNvSpPr>
            <a:spLocks noChangeShapeType="1"/>
          </p:cNvSpPr>
          <p:nvPr/>
        </p:nvSpPr>
        <p:spPr bwMode="auto">
          <a:xfrm>
            <a:off x="2566988" y="4554538"/>
            <a:ext cx="1008062"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9165" name="Line 76"/>
          <p:cNvSpPr>
            <a:spLocks noChangeShapeType="1"/>
          </p:cNvSpPr>
          <p:nvPr/>
        </p:nvSpPr>
        <p:spPr bwMode="auto">
          <a:xfrm flipV="1">
            <a:off x="3359150" y="4699000"/>
            <a:ext cx="2159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9166" name="Line 77"/>
          <p:cNvSpPr>
            <a:spLocks noChangeShapeType="1"/>
          </p:cNvSpPr>
          <p:nvPr/>
        </p:nvSpPr>
        <p:spPr bwMode="auto">
          <a:xfrm>
            <a:off x="5230814" y="4554538"/>
            <a:ext cx="720725"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9167" name="Line 78"/>
          <p:cNvSpPr>
            <a:spLocks noChangeShapeType="1"/>
          </p:cNvSpPr>
          <p:nvPr/>
        </p:nvSpPr>
        <p:spPr bwMode="auto">
          <a:xfrm flipV="1">
            <a:off x="4006850" y="4554538"/>
            <a:ext cx="79375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9168" name="Line 79"/>
          <p:cNvSpPr>
            <a:spLocks noChangeShapeType="1"/>
          </p:cNvSpPr>
          <p:nvPr/>
        </p:nvSpPr>
        <p:spPr bwMode="auto">
          <a:xfrm>
            <a:off x="5448301" y="5346700"/>
            <a:ext cx="506413"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9169" name="Line 80"/>
          <p:cNvSpPr>
            <a:spLocks noChangeShapeType="1"/>
          </p:cNvSpPr>
          <p:nvPr/>
        </p:nvSpPr>
        <p:spPr bwMode="auto">
          <a:xfrm>
            <a:off x="6383338" y="5346700"/>
            <a:ext cx="792162"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9170" name="Line 81"/>
          <p:cNvSpPr>
            <a:spLocks noChangeShapeType="1"/>
          </p:cNvSpPr>
          <p:nvPr/>
        </p:nvSpPr>
        <p:spPr bwMode="auto">
          <a:xfrm>
            <a:off x="7607301" y="5346700"/>
            <a:ext cx="792163"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9171" name="Line 82"/>
          <p:cNvSpPr>
            <a:spLocks noChangeShapeType="1"/>
          </p:cNvSpPr>
          <p:nvPr/>
        </p:nvSpPr>
        <p:spPr bwMode="auto">
          <a:xfrm>
            <a:off x="3359150" y="6165850"/>
            <a:ext cx="2159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9172" name="Line 83"/>
          <p:cNvSpPr>
            <a:spLocks noChangeShapeType="1"/>
          </p:cNvSpPr>
          <p:nvPr/>
        </p:nvSpPr>
        <p:spPr bwMode="auto">
          <a:xfrm flipV="1">
            <a:off x="9336089" y="5418138"/>
            <a:ext cx="503237"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9173" name="Line 84"/>
          <p:cNvSpPr>
            <a:spLocks noChangeShapeType="1"/>
          </p:cNvSpPr>
          <p:nvPr/>
        </p:nvSpPr>
        <p:spPr bwMode="auto">
          <a:xfrm>
            <a:off x="9336089" y="5273675"/>
            <a:ext cx="503237"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9174" name="Line 85"/>
          <p:cNvSpPr>
            <a:spLocks noChangeShapeType="1"/>
          </p:cNvSpPr>
          <p:nvPr/>
        </p:nvSpPr>
        <p:spPr bwMode="auto">
          <a:xfrm>
            <a:off x="3359150" y="4699000"/>
            <a:ext cx="0" cy="93503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9175" name="Line 86"/>
          <p:cNvSpPr>
            <a:spLocks noChangeShapeType="1"/>
          </p:cNvSpPr>
          <p:nvPr/>
        </p:nvSpPr>
        <p:spPr bwMode="auto">
          <a:xfrm flipH="1">
            <a:off x="2566988" y="5634038"/>
            <a:ext cx="792162"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9176" name="Line 87"/>
          <p:cNvSpPr>
            <a:spLocks noChangeShapeType="1"/>
          </p:cNvSpPr>
          <p:nvPr/>
        </p:nvSpPr>
        <p:spPr bwMode="auto">
          <a:xfrm flipV="1">
            <a:off x="5448300" y="4699000"/>
            <a:ext cx="0" cy="6477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9177" name="Line 88"/>
          <p:cNvSpPr>
            <a:spLocks noChangeShapeType="1"/>
          </p:cNvSpPr>
          <p:nvPr/>
        </p:nvSpPr>
        <p:spPr bwMode="auto">
          <a:xfrm flipH="1">
            <a:off x="5232400" y="4699000"/>
            <a:ext cx="2159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9178" name="Line 89"/>
          <p:cNvSpPr>
            <a:spLocks noChangeShapeType="1"/>
          </p:cNvSpPr>
          <p:nvPr/>
        </p:nvSpPr>
        <p:spPr bwMode="auto">
          <a:xfrm flipV="1">
            <a:off x="9336088" y="4554539"/>
            <a:ext cx="0" cy="720725"/>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9179" name="Line 90"/>
          <p:cNvSpPr>
            <a:spLocks noChangeShapeType="1"/>
          </p:cNvSpPr>
          <p:nvPr/>
        </p:nvSpPr>
        <p:spPr bwMode="auto">
          <a:xfrm flipH="1">
            <a:off x="6383339" y="4554538"/>
            <a:ext cx="2954337"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9180" name="Line 91"/>
          <p:cNvSpPr>
            <a:spLocks noChangeShapeType="1"/>
          </p:cNvSpPr>
          <p:nvPr/>
        </p:nvSpPr>
        <p:spPr bwMode="auto">
          <a:xfrm flipV="1">
            <a:off x="9336088" y="5418138"/>
            <a:ext cx="0" cy="74771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9181" name="Line 92"/>
          <p:cNvSpPr>
            <a:spLocks noChangeShapeType="1"/>
          </p:cNvSpPr>
          <p:nvPr/>
        </p:nvSpPr>
        <p:spPr bwMode="auto">
          <a:xfrm flipH="1">
            <a:off x="4008439" y="6165850"/>
            <a:ext cx="5329237"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9182" name="Line 93"/>
          <p:cNvSpPr>
            <a:spLocks noChangeShapeType="1"/>
          </p:cNvSpPr>
          <p:nvPr/>
        </p:nvSpPr>
        <p:spPr bwMode="auto">
          <a:xfrm flipH="1">
            <a:off x="2566988" y="5778500"/>
            <a:ext cx="792162"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9183" name="Line 94"/>
          <p:cNvSpPr>
            <a:spLocks noChangeShapeType="1"/>
          </p:cNvSpPr>
          <p:nvPr/>
        </p:nvSpPr>
        <p:spPr bwMode="auto">
          <a:xfrm>
            <a:off x="3359150" y="5778500"/>
            <a:ext cx="0" cy="38735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89184" name="Text Box 95"/>
          <p:cNvSpPr txBox="1">
            <a:spLocks noChangeArrowheads="1"/>
          </p:cNvSpPr>
          <p:nvPr/>
        </p:nvSpPr>
        <p:spPr bwMode="auto">
          <a:xfrm>
            <a:off x="2063750"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2</a:t>
            </a:r>
          </a:p>
        </p:txBody>
      </p:sp>
      <p:sp>
        <p:nvSpPr>
          <p:cNvPr id="89185" name="Text Box 96"/>
          <p:cNvSpPr txBox="1">
            <a:spLocks noChangeArrowheads="1"/>
          </p:cNvSpPr>
          <p:nvPr/>
        </p:nvSpPr>
        <p:spPr bwMode="auto">
          <a:xfrm>
            <a:off x="3503613"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2</a:t>
            </a:r>
          </a:p>
        </p:txBody>
      </p:sp>
      <p:sp>
        <p:nvSpPr>
          <p:cNvPr id="89186" name="Text Box 97"/>
          <p:cNvSpPr txBox="1">
            <a:spLocks noChangeArrowheads="1"/>
          </p:cNvSpPr>
          <p:nvPr/>
        </p:nvSpPr>
        <p:spPr bwMode="auto">
          <a:xfrm>
            <a:off x="2063750" y="5229225"/>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4</a:t>
            </a:r>
          </a:p>
        </p:txBody>
      </p:sp>
      <p:sp>
        <p:nvSpPr>
          <p:cNvPr id="89187" name="Text Box 98"/>
          <p:cNvSpPr txBox="1">
            <a:spLocks noChangeArrowheads="1"/>
          </p:cNvSpPr>
          <p:nvPr/>
        </p:nvSpPr>
        <p:spPr bwMode="auto">
          <a:xfrm>
            <a:off x="4727575"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89188" name="Text Box 99"/>
          <p:cNvSpPr txBox="1">
            <a:spLocks noChangeArrowheads="1"/>
          </p:cNvSpPr>
          <p:nvPr/>
        </p:nvSpPr>
        <p:spPr bwMode="auto">
          <a:xfrm>
            <a:off x="5880100"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4</a:t>
            </a:r>
          </a:p>
        </p:txBody>
      </p:sp>
      <p:sp>
        <p:nvSpPr>
          <p:cNvPr id="89189" name="Text Box 100"/>
          <p:cNvSpPr txBox="1">
            <a:spLocks noChangeArrowheads="1"/>
          </p:cNvSpPr>
          <p:nvPr/>
        </p:nvSpPr>
        <p:spPr bwMode="auto">
          <a:xfrm>
            <a:off x="5880100"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89190" name="Text Box 101"/>
          <p:cNvSpPr txBox="1">
            <a:spLocks noChangeArrowheads="1"/>
          </p:cNvSpPr>
          <p:nvPr/>
        </p:nvSpPr>
        <p:spPr bwMode="auto">
          <a:xfrm>
            <a:off x="7104063"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89191" name="Text Box 102"/>
          <p:cNvSpPr txBox="1">
            <a:spLocks noChangeArrowheads="1"/>
          </p:cNvSpPr>
          <p:nvPr/>
        </p:nvSpPr>
        <p:spPr bwMode="auto">
          <a:xfrm>
            <a:off x="8328025"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89192" name="Text Box 103"/>
          <p:cNvSpPr txBox="1">
            <a:spLocks noChangeArrowheads="1"/>
          </p:cNvSpPr>
          <p:nvPr/>
        </p:nvSpPr>
        <p:spPr bwMode="auto">
          <a:xfrm>
            <a:off x="9767888" y="4868864"/>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89193" name="Text Box 104"/>
          <p:cNvSpPr txBox="1">
            <a:spLocks noChangeArrowheads="1"/>
          </p:cNvSpPr>
          <p:nvPr/>
        </p:nvSpPr>
        <p:spPr bwMode="auto">
          <a:xfrm>
            <a:off x="3503613"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7</a:t>
            </a:r>
          </a:p>
        </p:txBody>
      </p:sp>
      <p:sp>
        <p:nvSpPr>
          <p:cNvPr id="89194" name="Text Box 105"/>
          <p:cNvSpPr txBox="1">
            <a:spLocks noChangeArrowheads="1"/>
          </p:cNvSpPr>
          <p:nvPr/>
        </p:nvSpPr>
        <p:spPr bwMode="auto">
          <a:xfrm>
            <a:off x="1631951" y="1628775"/>
            <a:ext cx="463614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2400">
                <a:solidFill>
                  <a:srgbClr val="00FFFF"/>
                </a:solidFill>
                <a:cs typeface="Arial" panose="020B0604020202020204" pitchFamily="34" charset="0"/>
              </a:rPr>
              <a:t>ET = Earliest completion time</a:t>
            </a:r>
          </a:p>
          <a:p>
            <a:pPr fontAlgn="base">
              <a:spcBef>
                <a:spcPct val="0"/>
              </a:spcBef>
              <a:spcAft>
                <a:spcPct val="0"/>
              </a:spcAft>
              <a:buNone/>
            </a:pPr>
            <a:r>
              <a:rPr lang="tr-TR" altLang="en-US" sz="1400">
                <a:solidFill>
                  <a:srgbClr val="00FFFF"/>
                </a:solidFill>
                <a:cs typeface="Arial" panose="020B0604020202020204" pitchFamily="34" charset="0"/>
              </a:rPr>
              <a:t>               Compute ET of left mosts first.</a:t>
            </a:r>
          </a:p>
          <a:p>
            <a:pPr fontAlgn="base">
              <a:spcBef>
                <a:spcPct val="0"/>
              </a:spcBef>
              <a:spcAft>
                <a:spcPct val="0"/>
              </a:spcAft>
              <a:buNone/>
            </a:pPr>
            <a:r>
              <a:rPr lang="tr-TR" altLang="en-US" sz="1400">
                <a:solidFill>
                  <a:srgbClr val="00FFFF"/>
                </a:solidFill>
                <a:cs typeface="Arial" panose="020B0604020202020204" pitchFamily="34" charset="0"/>
              </a:rPr>
              <a:t>               Compute ET of each forward task </a:t>
            </a:r>
          </a:p>
          <a:p>
            <a:pPr fontAlgn="base">
              <a:spcBef>
                <a:spcPct val="0"/>
              </a:spcBef>
              <a:spcAft>
                <a:spcPct val="0"/>
              </a:spcAft>
              <a:buNone/>
            </a:pPr>
            <a:r>
              <a:rPr lang="tr-TR" altLang="en-US" sz="1400">
                <a:solidFill>
                  <a:srgbClr val="00FFFF"/>
                </a:solidFill>
                <a:cs typeface="Arial" panose="020B0604020202020204" pitchFamily="34" charset="0"/>
              </a:rPr>
              <a:t>                by summing ET for each task from left to right.</a:t>
            </a:r>
          </a:p>
        </p:txBody>
      </p:sp>
      <p:sp>
        <p:nvSpPr>
          <p:cNvPr id="89195" name="Text Box 106"/>
          <p:cNvSpPr txBox="1">
            <a:spLocks noChangeArrowheads="1"/>
          </p:cNvSpPr>
          <p:nvPr/>
        </p:nvSpPr>
        <p:spPr bwMode="auto">
          <a:xfrm>
            <a:off x="1643064" y="2852738"/>
            <a:ext cx="520527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2400">
                <a:solidFill>
                  <a:srgbClr val="FF9900"/>
                </a:solidFill>
                <a:cs typeface="Arial" panose="020B0604020202020204" pitchFamily="34" charset="0"/>
              </a:rPr>
              <a:t>LT = Latest completion time</a:t>
            </a:r>
          </a:p>
          <a:p>
            <a:pPr fontAlgn="base">
              <a:spcBef>
                <a:spcPct val="0"/>
              </a:spcBef>
              <a:spcAft>
                <a:spcPct val="0"/>
              </a:spcAft>
              <a:buNone/>
            </a:pPr>
            <a:r>
              <a:rPr lang="tr-TR" altLang="en-US" sz="1400">
                <a:solidFill>
                  <a:srgbClr val="FF9900"/>
                </a:solidFill>
                <a:cs typeface="Arial" panose="020B0604020202020204" pitchFamily="34" charset="0"/>
              </a:rPr>
              <a:t>               Compute LT of right mosts first.</a:t>
            </a:r>
          </a:p>
          <a:p>
            <a:pPr fontAlgn="base">
              <a:spcBef>
                <a:spcPct val="0"/>
              </a:spcBef>
              <a:spcAft>
                <a:spcPct val="0"/>
              </a:spcAft>
              <a:buNone/>
            </a:pPr>
            <a:r>
              <a:rPr lang="tr-TR" altLang="en-US" sz="1400">
                <a:solidFill>
                  <a:srgbClr val="FF9900"/>
                </a:solidFill>
                <a:cs typeface="Arial" panose="020B0604020202020204" pitchFamily="34" charset="0"/>
              </a:rPr>
              <a:t>               Compute LT of each backward task </a:t>
            </a:r>
          </a:p>
          <a:p>
            <a:pPr fontAlgn="base">
              <a:spcBef>
                <a:spcPct val="0"/>
              </a:spcBef>
              <a:spcAft>
                <a:spcPct val="0"/>
              </a:spcAft>
              <a:buNone/>
            </a:pPr>
            <a:r>
              <a:rPr lang="tr-TR" altLang="en-US" sz="1400">
                <a:solidFill>
                  <a:srgbClr val="FF9900"/>
                </a:solidFill>
                <a:cs typeface="Arial" panose="020B0604020202020204" pitchFamily="34" charset="0"/>
              </a:rPr>
              <a:t>                by subtracting duration for each task from right to left.</a:t>
            </a:r>
          </a:p>
        </p:txBody>
      </p:sp>
      <p:sp>
        <p:nvSpPr>
          <p:cNvPr id="89196" name="Text Box 107"/>
          <p:cNvSpPr txBox="1">
            <a:spLocks noChangeArrowheads="1"/>
          </p:cNvSpPr>
          <p:nvPr/>
        </p:nvSpPr>
        <p:spPr bwMode="auto">
          <a:xfrm>
            <a:off x="2063751"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2</a:t>
            </a:r>
          </a:p>
        </p:txBody>
      </p:sp>
      <p:sp>
        <p:nvSpPr>
          <p:cNvPr id="89197" name="Text Box 108"/>
          <p:cNvSpPr txBox="1">
            <a:spLocks noChangeArrowheads="1"/>
          </p:cNvSpPr>
          <p:nvPr/>
        </p:nvSpPr>
        <p:spPr bwMode="auto">
          <a:xfrm>
            <a:off x="2063751" y="58769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4</a:t>
            </a:r>
          </a:p>
        </p:txBody>
      </p:sp>
      <p:sp>
        <p:nvSpPr>
          <p:cNvPr id="89198" name="Text Box 109"/>
          <p:cNvSpPr txBox="1">
            <a:spLocks noChangeArrowheads="1"/>
          </p:cNvSpPr>
          <p:nvPr/>
        </p:nvSpPr>
        <p:spPr bwMode="auto">
          <a:xfrm>
            <a:off x="3503614"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6</a:t>
            </a:r>
          </a:p>
        </p:txBody>
      </p:sp>
      <p:sp>
        <p:nvSpPr>
          <p:cNvPr id="89199" name="Text Box 110"/>
          <p:cNvSpPr txBox="1">
            <a:spLocks noChangeArrowheads="1"/>
          </p:cNvSpPr>
          <p:nvPr/>
        </p:nvSpPr>
        <p:spPr bwMode="auto">
          <a:xfrm>
            <a:off x="3503614" y="6296025"/>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11</a:t>
            </a:r>
          </a:p>
        </p:txBody>
      </p:sp>
      <p:sp>
        <p:nvSpPr>
          <p:cNvPr id="89200" name="Text Box 111"/>
          <p:cNvSpPr txBox="1">
            <a:spLocks noChangeArrowheads="1"/>
          </p:cNvSpPr>
          <p:nvPr/>
        </p:nvSpPr>
        <p:spPr bwMode="auto">
          <a:xfrm>
            <a:off x="4727576"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7</a:t>
            </a:r>
          </a:p>
        </p:txBody>
      </p:sp>
      <p:sp>
        <p:nvSpPr>
          <p:cNvPr id="89201" name="Text Box 112"/>
          <p:cNvSpPr txBox="1">
            <a:spLocks noChangeArrowheads="1"/>
          </p:cNvSpPr>
          <p:nvPr/>
        </p:nvSpPr>
        <p:spPr bwMode="auto">
          <a:xfrm>
            <a:off x="5880101" y="4797425"/>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11</a:t>
            </a:r>
          </a:p>
        </p:txBody>
      </p:sp>
      <p:sp>
        <p:nvSpPr>
          <p:cNvPr id="89202" name="Text Box 113"/>
          <p:cNvSpPr txBox="1">
            <a:spLocks noChangeArrowheads="1"/>
          </p:cNvSpPr>
          <p:nvPr/>
        </p:nvSpPr>
        <p:spPr bwMode="auto">
          <a:xfrm>
            <a:off x="5880101" y="5805488"/>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8</a:t>
            </a:r>
          </a:p>
        </p:txBody>
      </p:sp>
      <p:sp>
        <p:nvSpPr>
          <p:cNvPr id="89203" name="Text Box 114"/>
          <p:cNvSpPr txBox="1">
            <a:spLocks noChangeArrowheads="1"/>
          </p:cNvSpPr>
          <p:nvPr/>
        </p:nvSpPr>
        <p:spPr bwMode="auto">
          <a:xfrm>
            <a:off x="7092951" y="5805488"/>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9</a:t>
            </a:r>
          </a:p>
        </p:txBody>
      </p:sp>
      <p:sp>
        <p:nvSpPr>
          <p:cNvPr id="89204" name="Text Box 115"/>
          <p:cNvSpPr txBox="1">
            <a:spLocks noChangeArrowheads="1"/>
          </p:cNvSpPr>
          <p:nvPr/>
        </p:nvSpPr>
        <p:spPr bwMode="auto">
          <a:xfrm>
            <a:off x="8316914" y="5805488"/>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10</a:t>
            </a:r>
          </a:p>
        </p:txBody>
      </p:sp>
      <p:sp>
        <p:nvSpPr>
          <p:cNvPr id="89205" name="Text Box 116"/>
          <p:cNvSpPr txBox="1">
            <a:spLocks noChangeArrowheads="1"/>
          </p:cNvSpPr>
          <p:nvPr/>
        </p:nvSpPr>
        <p:spPr bwMode="auto">
          <a:xfrm>
            <a:off x="9767889" y="5589588"/>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12</a:t>
            </a:r>
          </a:p>
        </p:txBody>
      </p:sp>
      <p:sp>
        <p:nvSpPr>
          <p:cNvPr id="89206" name="Text Box 117"/>
          <p:cNvSpPr txBox="1">
            <a:spLocks noChangeArrowheads="1"/>
          </p:cNvSpPr>
          <p:nvPr/>
        </p:nvSpPr>
        <p:spPr bwMode="auto">
          <a:xfrm>
            <a:off x="9767889" y="5734050"/>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12</a:t>
            </a:r>
          </a:p>
        </p:txBody>
      </p:sp>
      <p:sp>
        <p:nvSpPr>
          <p:cNvPr id="89207" name="Text Box 118"/>
          <p:cNvSpPr txBox="1">
            <a:spLocks noChangeArrowheads="1"/>
          </p:cNvSpPr>
          <p:nvPr/>
        </p:nvSpPr>
        <p:spPr bwMode="auto">
          <a:xfrm>
            <a:off x="8316914" y="5949950"/>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12</a:t>
            </a:r>
          </a:p>
        </p:txBody>
      </p:sp>
      <p:sp>
        <p:nvSpPr>
          <p:cNvPr id="89208" name="Text Box 119"/>
          <p:cNvSpPr txBox="1">
            <a:spLocks noChangeArrowheads="1"/>
          </p:cNvSpPr>
          <p:nvPr/>
        </p:nvSpPr>
        <p:spPr bwMode="auto">
          <a:xfrm>
            <a:off x="7104064" y="5949950"/>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11</a:t>
            </a:r>
          </a:p>
        </p:txBody>
      </p:sp>
      <p:sp>
        <p:nvSpPr>
          <p:cNvPr id="89209" name="Text Box 120"/>
          <p:cNvSpPr txBox="1">
            <a:spLocks noChangeArrowheads="1"/>
          </p:cNvSpPr>
          <p:nvPr/>
        </p:nvSpPr>
        <p:spPr bwMode="auto">
          <a:xfrm>
            <a:off x="5880101" y="5949950"/>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10</a:t>
            </a:r>
          </a:p>
        </p:txBody>
      </p:sp>
      <p:sp>
        <p:nvSpPr>
          <p:cNvPr id="89210" name="Text Box 121"/>
          <p:cNvSpPr txBox="1">
            <a:spLocks noChangeArrowheads="1"/>
          </p:cNvSpPr>
          <p:nvPr/>
        </p:nvSpPr>
        <p:spPr bwMode="auto">
          <a:xfrm>
            <a:off x="5880101" y="4941888"/>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11</a:t>
            </a:r>
          </a:p>
        </p:txBody>
      </p:sp>
      <p:sp>
        <p:nvSpPr>
          <p:cNvPr id="89211" name="Text Box 122"/>
          <p:cNvSpPr txBox="1">
            <a:spLocks noChangeArrowheads="1"/>
          </p:cNvSpPr>
          <p:nvPr/>
        </p:nvSpPr>
        <p:spPr bwMode="auto">
          <a:xfrm>
            <a:off x="3503614" y="6453188"/>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11</a:t>
            </a:r>
          </a:p>
        </p:txBody>
      </p:sp>
      <p:sp>
        <p:nvSpPr>
          <p:cNvPr id="89212" name="Text Box 123"/>
          <p:cNvSpPr txBox="1">
            <a:spLocks noChangeArrowheads="1"/>
          </p:cNvSpPr>
          <p:nvPr/>
        </p:nvSpPr>
        <p:spPr bwMode="auto">
          <a:xfrm>
            <a:off x="4721226" y="4941888"/>
            <a:ext cx="5111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7</a:t>
            </a:r>
          </a:p>
        </p:txBody>
      </p:sp>
      <p:sp>
        <p:nvSpPr>
          <p:cNvPr id="89213" name="Text Box 124"/>
          <p:cNvSpPr txBox="1">
            <a:spLocks noChangeArrowheads="1"/>
          </p:cNvSpPr>
          <p:nvPr/>
        </p:nvSpPr>
        <p:spPr bwMode="auto">
          <a:xfrm>
            <a:off x="3503614" y="4941888"/>
            <a:ext cx="5111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6</a:t>
            </a:r>
          </a:p>
        </p:txBody>
      </p:sp>
      <p:sp>
        <p:nvSpPr>
          <p:cNvPr id="89214" name="Text Box 125"/>
          <p:cNvSpPr txBox="1">
            <a:spLocks noChangeArrowheads="1"/>
          </p:cNvSpPr>
          <p:nvPr/>
        </p:nvSpPr>
        <p:spPr bwMode="auto">
          <a:xfrm>
            <a:off x="2063751" y="4941888"/>
            <a:ext cx="6127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0000"/>
                </a:solidFill>
                <a:cs typeface="Arial" panose="020B0604020202020204" pitchFamily="34" charset="0"/>
              </a:rPr>
              <a:t>LT = 6-2</a:t>
            </a:r>
          </a:p>
        </p:txBody>
      </p:sp>
      <p:sp>
        <p:nvSpPr>
          <p:cNvPr id="89215" name="Text Box 126"/>
          <p:cNvSpPr txBox="1">
            <a:spLocks noChangeArrowheads="1"/>
          </p:cNvSpPr>
          <p:nvPr/>
        </p:nvSpPr>
        <p:spPr bwMode="auto">
          <a:xfrm>
            <a:off x="2063751" y="6021388"/>
            <a:ext cx="10310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0000"/>
                </a:solidFill>
                <a:cs typeface="Arial" panose="020B0604020202020204" pitchFamily="34" charset="0"/>
              </a:rPr>
              <a:t>LT = min ( 6-2 , </a:t>
            </a:r>
          </a:p>
          <a:p>
            <a:pPr fontAlgn="base">
              <a:spcBef>
                <a:spcPct val="0"/>
              </a:spcBef>
              <a:spcAft>
                <a:spcPct val="0"/>
              </a:spcAft>
              <a:buNone/>
            </a:pPr>
            <a:r>
              <a:rPr lang="tr-TR" altLang="en-US" sz="900">
                <a:solidFill>
                  <a:srgbClr val="FF0000"/>
                </a:solidFill>
                <a:cs typeface="Arial" panose="020B0604020202020204" pitchFamily="34" charset="0"/>
              </a:rPr>
              <a:t>                 11-7 )</a:t>
            </a:r>
          </a:p>
        </p:txBody>
      </p:sp>
    </p:spTree>
    <p:extLst>
      <p:ext uri="{BB962C8B-B14F-4D97-AF65-F5344CB8AC3E}">
        <p14:creationId xmlns:p14="http://schemas.microsoft.com/office/powerpoint/2010/main" val="24280074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Slayt Numarası Yer Tutucusu 3"/>
          <p:cNvSpPr>
            <a:spLocks noGrp="1"/>
          </p:cNvSpPr>
          <p:nvPr>
            <p:ph type="sldNum" sz="quarter" idx="10"/>
          </p:nvPr>
        </p:nvSpPr>
        <p:spPr>
          <a:noFill/>
        </p:spPr>
        <p:txBody>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fld id="{5F4E7A61-C348-4FE0-B1FD-6B7292B0430C}" type="slidenum">
              <a:rPr lang="tr-TR" altLang="en-US" sz="1400">
                <a:solidFill>
                  <a:srgbClr val="FFFFFF"/>
                </a:solidFill>
                <a:cs typeface="Arial" panose="020B0604020202020204" pitchFamily="34" charset="0"/>
              </a:rPr>
              <a:pPr fontAlgn="base">
                <a:spcBef>
                  <a:spcPct val="0"/>
                </a:spcBef>
                <a:spcAft>
                  <a:spcPct val="0"/>
                </a:spcAft>
                <a:buNone/>
              </a:pPr>
              <a:t>66</a:t>
            </a:fld>
            <a:endParaRPr lang="tr-TR" altLang="en-US" sz="1400">
              <a:solidFill>
                <a:srgbClr val="FFFFFF"/>
              </a:solidFill>
              <a:cs typeface="Arial" panose="020B0604020202020204" pitchFamily="34" charset="0"/>
            </a:endParaRPr>
          </a:p>
        </p:txBody>
      </p:sp>
      <p:sp>
        <p:nvSpPr>
          <p:cNvPr id="90115" name="Rectangle 2"/>
          <p:cNvSpPr>
            <a:spLocks noGrp="1" noChangeArrowheads="1"/>
          </p:cNvSpPr>
          <p:nvPr>
            <p:ph type="title"/>
          </p:nvPr>
        </p:nvSpPr>
        <p:spPr/>
        <p:txBody>
          <a:bodyPr/>
          <a:lstStyle/>
          <a:p>
            <a:pPr eaLnBrk="1" hangingPunct="1"/>
            <a:r>
              <a:rPr lang="tr-TR" altLang="en-US" sz="4000"/>
              <a:t>Network Diagrams </a:t>
            </a:r>
            <a:br>
              <a:rPr lang="tr-TR" altLang="en-US" sz="4000"/>
            </a:br>
            <a:r>
              <a:rPr lang="tr-TR" altLang="en-US" sz="4000"/>
              <a:t>(Sample: </a:t>
            </a:r>
            <a:r>
              <a:rPr lang="tr-TR" altLang="en-US" sz="4000">
                <a:solidFill>
                  <a:srgbClr val="FFFF00"/>
                </a:solidFill>
              </a:rPr>
              <a:t>Network Diagram</a:t>
            </a:r>
            <a:r>
              <a:rPr lang="tr-TR" altLang="en-US" sz="4000"/>
              <a:t>)</a:t>
            </a:r>
          </a:p>
        </p:txBody>
      </p:sp>
      <p:sp>
        <p:nvSpPr>
          <p:cNvPr id="90116" name="Text Box 3"/>
          <p:cNvSpPr txBox="1">
            <a:spLocks noChangeArrowheads="1"/>
          </p:cNvSpPr>
          <p:nvPr/>
        </p:nvSpPr>
        <p:spPr bwMode="auto">
          <a:xfrm>
            <a:off x="2135189"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3</a:t>
            </a:r>
          </a:p>
        </p:txBody>
      </p:sp>
      <p:graphicFrame>
        <p:nvGraphicFramePr>
          <p:cNvPr id="1045508" name="Group 4"/>
          <p:cNvGraphicFramePr>
            <a:graphicFrameLocks noGrp="1"/>
          </p:cNvGraphicFramePr>
          <p:nvPr>
            <p:ph idx="1"/>
          </p:nvPr>
        </p:nvGraphicFramePr>
        <p:xfrm>
          <a:off x="6888163" y="1484313"/>
          <a:ext cx="3529012" cy="2514600"/>
        </p:xfrm>
        <a:graphic>
          <a:graphicData uri="http://schemas.openxmlformats.org/drawingml/2006/table">
            <a:tbl>
              <a:tblPr/>
              <a:tblGrid>
                <a:gridCol w="314325">
                  <a:extLst>
                    <a:ext uri="{9D8B030D-6E8A-4147-A177-3AD203B41FA5}">
                      <a16:colId xmlns:a16="http://schemas.microsoft.com/office/drawing/2014/main" val="1467693360"/>
                    </a:ext>
                  </a:extLst>
                </a:gridCol>
                <a:gridCol w="1655762">
                  <a:extLst>
                    <a:ext uri="{9D8B030D-6E8A-4147-A177-3AD203B41FA5}">
                      <a16:colId xmlns:a16="http://schemas.microsoft.com/office/drawing/2014/main" val="82478451"/>
                    </a:ext>
                  </a:extLst>
                </a:gridCol>
                <a:gridCol w="622300">
                  <a:extLst>
                    <a:ext uri="{9D8B030D-6E8A-4147-A177-3AD203B41FA5}">
                      <a16:colId xmlns:a16="http://schemas.microsoft.com/office/drawing/2014/main" val="712826944"/>
                    </a:ext>
                  </a:extLst>
                </a:gridCol>
                <a:gridCol w="936625">
                  <a:extLst>
                    <a:ext uri="{9D8B030D-6E8A-4147-A177-3AD203B41FA5}">
                      <a16:colId xmlns:a16="http://schemas.microsoft.com/office/drawing/2014/main" val="1705868372"/>
                    </a:ext>
                  </a:extLst>
                </a:gridCol>
              </a:tblGrid>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Task Name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Duration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Predecessors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631304"/>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Implement visualiser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93828100"/>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Implement database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65662339"/>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Integrate components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3, 4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00276828"/>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Correct bugs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40371108"/>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Prepare test document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79220043"/>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Perform unit tests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6195476"/>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Perform integration tests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7533223"/>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Report test results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02998222"/>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Prepare sample data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15295405"/>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Prepare deliverables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6, 12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01387798"/>
                  </a:ext>
                </a:extLst>
              </a:tr>
            </a:tbl>
          </a:graphicData>
        </a:graphic>
      </p:graphicFrame>
      <p:sp>
        <p:nvSpPr>
          <p:cNvPr id="90179" name="Text Box 66"/>
          <p:cNvSpPr txBox="1">
            <a:spLocks noChangeArrowheads="1"/>
          </p:cNvSpPr>
          <p:nvPr/>
        </p:nvSpPr>
        <p:spPr bwMode="auto">
          <a:xfrm>
            <a:off x="2135189" y="55626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4</a:t>
            </a:r>
          </a:p>
        </p:txBody>
      </p:sp>
      <p:sp>
        <p:nvSpPr>
          <p:cNvPr id="90180" name="Text Box 67"/>
          <p:cNvSpPr txBox="1">
            <a:spLocks noChangeArrowheads="1"/>
          </p:cNvSpPr>
          <p:nvPr/>
        </p:nvSpPr>
        <p:spPr bwMode="auto">
          <a:xfrm>
            <a:off x="3575050" y="4483101"/>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5</a:t>
            </a:r>
          </a:p>
        </p:txBody>
      </p:sp>
      <p:sp>
        <p:nvSpPr>
          <p:cNvPr id="90181" name="Text Box 68"/>
          <p:cNvSpPr txBox="1">
            <a:spLocks noChangeArrowheads="1"/>
          </p:cNvSpPr>
          <p:nvPr/>
        </p:nvSpPr>
        <p:spPr bwMode="auto">
          <a:xfrm>
            <a:off x="5951539"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6</a:t>
            </a:r>
          </a:p>
        </p:txBody>
      </p:sp>
      <p:sp>
        <p:nvSpPr>
          <p:cNvPr id="90182" name="Text Box 69"/>
          <p:cNvSpPr txBox="1">
            <a:spLocks noChangeArrowheads="1"/>
          </p:cNvSpPr>
          <p:nvPr/>
        </p:nvSpPr>
        <p:spPr bwMode="auto">
          <a:xfrm>
            <a:off x="8399464" y="5202239"/>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11</a:t>
            </a:r>
          </a:p>
        </p:txBody>
      </p:sp>
      <p:sp>
        <p:nvSpPr>
          <p:cNvPr id="90183" name="Text Box 70"/>
          <p:cNvSpPr txBox="1">
            <a:spLocks noChangeArrowheads="1"/>
          </p:cNvSpPr>
          <p:nvPr/>
        </p:nvSpPr>
        <p:spPr bwMode="auto">
          <a:xfrm>
            <a:off x="4799014"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8</a:t>
            </a:r>
          </a:p>
        </p:txBody>
      </p:sp>
      <p:sp>
        <p:nvSpPr>
          <p:cNvPr id="90184" name="Text Box 71"/>
          <p:cNvSpPr txBox="1">
            <a:spLocks noChangeArrowheads="1"/>
          </p:cNvSpPr>
          <p:nvPr/>
        </p:nvSpPr>
        <p:spPr bwMode="auto">
          <a:xfrm>
            <a:off x="5951539" y="5202239"/>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9</a:t>
            </a:r>
          </a:p>
        </p:txBody>
      </p:sp>
      <p:sp>
        <p:nvSpPr>
          <p:cNvPr id="90185" name="Text Box 72"/>
          <p:cNvSpPr txBox="1">
            <a:spLocks noChangeArrowheads="1"/>
          </p:cNvSpPr>
          <p:nvPr/>
        </p:nvSpPr>
        <p:spPr bwMode="auto">
          <a:xfrm>
            <a:off x="7175500" y="5202239"/>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10</a:t>
            </a:r>
          </a:p>
        </p:txBody>
      </p:sp>
      <p:sp>
        <p:nvSpPr>
          <p:cNvPr id="90186" name="Text Box 73"/>
          <p:cNvSpPr txBox="1">
            <a:spLocks noChangeArrowheads="1"/>
          </p:cNvSpPr>
          <p:nvPr/>
        </p:nvSpPr>
        <p:spPr bwMode="auto">
          <a:xfrm>
            <a:off x="3575050" y="5981701"/>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12</a:t>
            </a:r>
          </a:p>
        </p:txBody>
      </p:sp>
      <p:sp>
        <p:nvSpPr>
          <p:cNvPr id="90187" name="Text Box 74"/>
          <p:cNvSpPr txBox="1">
            <a:spLocks noChangeArrowheads="1"/>
          </p:cNvSpPr>
          <p:nvPr/>
        </p:nvSpPr>
        <p:spPr bwMode="auto">
          <a:xfrm>
            <a:off x="9839325" y="5202239"/>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13</a:t>
            </a:r>
          </a:p>
        </p:txBody>
      </p:sp>
      <p:sp>
        <p:nvSpPr>
          <p:cNvPr id="90188" name="Line 75"/>
          <p:cNvSpPr>
            <a:spLocks noChangeShapeType="1"/>
          </p:cNvSpPr>
          <p:nvPr/>
        </p:nvSpPr>
        <p:spPr bwMode="auto">
          <a:xfrm>
            <a:off x="2566988" y="4554538"/>
            <a:ext cx="1008062"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0189" name="Line 76"/>
          <p:cNvSpPr>
            <a:spLocks noChangeShapeType="1"/>
          </p:cNvSpPr>
          <p:nvPr/>
        </p:nvSpPr>
        <p:spPr bwMode="auto">
          <a:xfrm flipV="1">
            <a:off x="3359150" y="4699000"/>
            <a:ext cx="2159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0190" name="Line 77"/>
          <p:cNvSpPr>
            <a:spLocks noChangeShapeType="1"/>
          </p:cNvSpPr>
          <p:nvPr/>
        </p:nvSpPr>
        <p:spPr bwMode="auto">
          <a:xfrm>
            <a:off x="5230814" y="4554538"/>
            <a:ext cx="720725"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0191" name="Line 78"/>
          <p:cNvSpPr>
            <a:spLocks noChangeShapeType="1"/>
          </p:cNvSpPr>
          <p:nvPr/>
        </p:nvSpPr>
        <p:spPr bwMode="auto">
          <a:xfrm flipV="1">
            <a:off x="4006850" y="4554538"/>
            <a:ext cx="79375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0192" name="Line 79"/>
          <p:cNvSpPr>
            <a:spLocks noChangeShapeType="1"/>
          </p:cNvSpPr>
          <p:nvPr/>
        </p:nvSpPr>
        <p:spPr bwMode="auto">
          <a:xfrm>
            <a:off x="5448301" y="5346700"/>
            <a:ext cx="506413"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0193" name="Line 80"/>
          <p:cNvSpPr>
            <a:spLocks noChangeShapeType="1"/>
          </p:cNvSpPr>
          <p:nvPr/>
        </p:nvSpPr>
        <p:spPr bwMode="auto">
          <a:xfrm>
            <a:off x="6383338" y="5346700"/>
            <a:ext cx="792162"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0194" name="Line 81"/>
          <p:cNvSpPr>
            <a:spLocks noChangeShapeType="1"/>
          </p:cNvSpPr>
          <p:nvPr/>
        </p:nvSpPr>
        <p:spPr bwMode="auto">
          <a:xfrm>
            <a:off x="7607301" y="5346700"/>
            <a:ext cx="792163"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0195" name="Line 82"/>
          <p:cNvSpPr>
            <a:spLocks noChangeShapeType="1"/>
          </p:cNvSpPr>
          <p:nvPr/>
        </p:nvSpPr>
        <p:spPr bwMode="auto">
          <a:xfrm>
            <a:off x="3359150" y="6165850"/>
            <a:ext cx="2159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0196" name="Line 83"/>
          <p:cNvSpPr>
            <a:spLocks noChangeShapeType="1"/>
          </p:cNvSpPr>
          <p:nvPr/>
        </p:nvSpPr>
        <p:spPr bwMode="auto">
          <a:xfrm flipV="1">
            <a:off x="9336089" y="5418138"/>
            <a:ext cx="503237"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0197" name="Line 84"/>
          <p:cNvSpPr>
            <a:spLocks noChangeShapeType="1"/>
          </p:cNvSpPr>
          <p:nvPr/>
        </p:nvSpPr>
        <p:spPr bwMode="auto">
          <a:xfrm>
            <a:off x="9336089" y="5273675"/>
            <a:ext cx="503237"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0198" name="Line 85"/>
          <p:cNvSpPr>
            <a:spLocks noChangeShapeType="1"/>
          </p:cNvSpPr>
          <p:nvPr/>
        </p:nvSpPr>
        <p:spPr bwMode="auto">
          <a:xfrm>
            <a:off x="3359150" y="4699000"/>
            <a:ext cx="0" cy="93503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0199" name="Line 86"/>
          <p:cNvSpPr>
            <a:spLocks noChangeShapeType="1"/>
          </p:cNvSpPr>
          <p:nvPr/>
        </p:nvSpPr>
        <p:spPr bwMode="auto">
          <a:xfrm flipH="1">
            <a:off x="2566988" y="5634038"/>
            <a:ext cx="792162"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0200" name="Line 87"/>
          <p:cNvSpPr>
            <a:spLocks noChangeShapeType="1"/>
          </p:cNvSpPr>
          <p:nvPr/>
        </p:nvSpPr>
        <p:spPr bwMode="auto">
          <a:xfrm flipV="1">
            <a:off x="5448300" y="4699000"/>
            <a:ext cx="0" cy="6477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0201" name="Line 88"/>
          <p:cNvSpPr>
            <a:spLocks noChangeShapeType="1"/>
          </p:cNvSpPr>
          <p:nvPr/>
        </p:nvSpPr>
        <p:spPr bwMode="auto">
          <a:xfrm flipH="1">
            <a:off x="5232400" y="4699000"/>
            <a:ext cx="2159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0202" name="Line 89"/>
          <p:cNvSpPr>
            <a:spLocks noChangeShapeType="1"/>
          </p:cNvSpPr>
          <p:nvPr/>
        </p:nvSpPr>
        <p:spPr bwMode="auto">
          <a:xfrm flipV="1">
            <a:off x="9336088" y="4554539"/>
            <a:ext cx="0" cy="720725"/>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0203" name="Line 90"/>
          <p:cNvSpPr>
            <a:spLocks noChangeShapeType="1"/>
          </p:cNvSpPr>
          <p:nvPr/>
        </p:nvSpPr>
        <p:spPr bwMode="auto">
          <a:xfrm flipH="1">
            <a:off x="6383339" y="4554538"/>
            <a:ext cx="2954337"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0204" name="Line 91"/>
          <p:cNvSpPr>
            <a:spLocks noChangeShapeType="1"/>
          </p:cNvSpPr>
          <p:nvPr/>
        </p:nvSpPr>
        <p:spPr bwMode="auto">
          <a:xfrm flipV="1">
            <a:off x="9336088" y="5418138"/>
            <a:ext cx="0" cy="74771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0205" name="Line 92"/>
          <p:cNvSpPr>
            <a:spLocks noChangeShapeType="1"/>
          </p:cNvSpPr>
          <p:nvPr/>
        </p:nvSpPr>
        <p:spPr bwMode="auto">
          <a:xfrm flipH="1">
            <a:off x="4008439" y="6165850"/>
            <a:ext cx="5329237"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0206" name="Line 93"/>
          <p:cNvSpPr>
            <a:spLocks noChangeShapeType="1"/>
          </p:cNvSpPr>
          <p:nvPr/>
        </p:nvSpPr>
        <p:spPr bwMode="auto">
          <a:xfrm flipH="1">
            <a:off x="2566988" y="5778500"/>
            <a:ext cx="792162"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0207" name="Line 94"/>
          <p:cNvSpPr>
            <a:spLocks noChangeShapeType="1"/>
          </p:cNvSpPr>
          <p:nvPr/>
        </p:nvSpPr>
        <p:spPr bwMode="auto">
          <a:xfrm>
            <a:off x="3359150" y="5778500"/>
            <a:ext cx="0" cy="38735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0208" name="Text Box 95"/>
          <p:cNvSpPr txBox="1">
            <a:spLocks noChangeArrowheads="1"/>
          </p:cNvSpPr>
          <p:nvPr/>
        </p:nvSpPr>
        <p:spPr bwMode="auto">
          <a:xfrm>
            <a:off x="2063750"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2</a:t>
            </a:r>
          </a:p>
        </p:txBody>
      </p:sp>
      <p:sp>
        <p:nvSpPr>
          <p:cNvPr id="90209" name="Text Box 96"/>
          <p:cNvSpPr txBox="1">
            <a:spLocks noChangeArrowheads="1"/>
          </p:cNvSpPr>
          <p:nvPr/>
        </p:nvSpPr>
        <p:spPr bwMode="auto">
          <a:xfrm>
            <a:off x="3503613"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2</a:t>
            </a:r>
          </a:p>
        </p:txBody>
      </p:sp>
      <p:sp>
        <p:nvSpPr>
          <p:cNvPr id="90210" name="Text Box 97"/>
          <p:cNvSpPr txBox="1">
            <a:spLocks noChangeArrowheads="1"/>
          </p:cNvSpPr>
          <p:nvPr/>
        </p:nvSpPr>
        <p:spPr bwMode="auto">
          <a:xfrm>
            <a:off x="2063750" y="5229225"/>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4</a:t>
            </a:r>
          </a:p>
        </p:txBody>
      </p:sp>
      <p:sp>
        <p:nvSpPr>
          <p:cNvPr id="90211" name="Text Box 98"/>
          <p:cNvSpPr txBox="1">
            <a:spLocks noChangeArrowheads="1"/>
          </p:cNvSpPr>
          <p:nvPr/>
        </p:nvSpPr>
        <p:spPr bwMode="auto">
          <a:xfrm>
            <a:off x="4727575"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90212" name="Text Box 99"/>
          <p:cNvSpPr txBox="1">
            <a:spLocks noChangeArrowheads="1"/>
          </p:cNvSpPr>
          <p:nvPr/>
        </p:nvSpPr>
        <p:spPr bwMode="auto">
          <a:xfrm>
            <a:off x="5880100"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4</a:t>
            </a:r>
          </a:p>
        </p:txBody>
      </p:sp>
      <p:sp>
        <p:nvSpPr>
          <p:cNvPr id="90213" name="Text Box 100"/>
          <p:cNvSpPr txBox="1">
            <a:spLocks noChangeArrowheads="1"/>
          </p:cNvSpPr>
          <p:nvPr/>
        </p:nvSpPr>
        <p:spPr bwMode="auto">
          <a:xfrm>
            <a:off x="5880100"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90214" name="Text Box 101"/>
          <p:cNvSpPr txBox="1">
            <a:spLocks noChangeArrowheads="1"/>
          </p:cNvSpPr>
          <p:nvPr/>
        </p:nvSpPr>
        <p:spPr bwMode="auto">
          <a:xfrm>
            <a:off x="7104063"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90215" name="Text Box 102"/>
          <p:cNvSpPr txBox="1">
            <a:spLocks noChangeArrowheads="1"/>
          </p:cNvSpPr>
          <p:nvPr/>
        </p:nvSpPr>
        <p:spPr bwMode="auto">
          <a:xfrm>
            <a:off x="8328025"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90216" name="Text Box 103"/>
          <p:cNvSpPr txBox="1">
            <a:spLocks noChangeArrowheads="1"/>
          </p:cNvSpPr>
          <p:nvPr/>
        </p:nvSpPr>
        <p:spPr bwMode="auto">
          <a:xfrm>
            <a:off x="9767888" y="4868864"/>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90217" name="Text Box 104"/>
          <p:cNvSpPr txBox="1">
            <a:spLocks noChangeArrowheads="1"/>
          </p:cNvSpPr>
          <p:nvPr/>
        </p:nvSpPr>
        <p:spPr bwMode="auto">
          <a:xfrm>
            <a:off x="3503613"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7</a:t>
            </a:r>
          </a:p>
        </p:txBody>
      </p:sp>
      <p:sp>
        <p:nvSpPr>
          <p:cNvPr id="90218" name="Text Box 105"/>
          <p:cNvSpPr txBox="1">
            <a:spLocks noChangeArrowheads="1"/>
          </p:cNvSpPr>
          <p:nvPr/>
        </p:nvSpPr>
        <p:spPr bwMode="auto">
          <a:xfrm>
            <a:off x="1631951" y="1628775"/>
            <a:ext cx="463614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2400">
                <a:solidFill>
                  <a:srgbClr val="00FFFF"/>
                </a:solidFill>
                <a:cs typeface="Arial" panose="020B0604020202020204" pitchFamily="34" charset="0"/>
              </a:rPr>
              <a:t>ET = Earliest completion time</a:t>
            </a:r>
          </a:p>
          <a:p>
            <a:pPr fontAlgn="base">
              <a:spcBef>
                <a:spcPct val="0"/>
              </a:spcBef>
              <a:spcAft>
                <a:spcPct val="0"/>
              </a:spcAft>
              <a:buNone/>
            </a:pPr>
            <a:r>
              <a:rPr lang="tr-TR" altLang="en-US" sz="1400">
                <a:solidFill>
                  <a:srgbClr val="00FFFF"/>
                </a:solidFill>
                <a:cs typeface="Arial" panose="020B0604020202020204" pitchFamily="34" charset="0"/>
              </a:rPr>
              <a:t>               Compute ET of left mosts first.</a:t>
            </a:r>
          </a:p>
          <a:p>
            <a:pPr fontAlgn="base">
              <a:spcBef>
                <a:spcPct val="0"/>
              </a:spcBef>
              <a:spcAft>
                <a:spcPct val="0"/>
              </a:spcAft>
              <a:buNone/>
            </a:pPr>
            <a:r>
              <a:rPr lang="tr-TR" altLang="en-US" sz="1400">
                <a:solidFill>
                  <a:srgbClr val="00FFFF"/>
                </a:solidFill>
                <a:cs typeface="Arial" panose="020B0604020202020204" pitchFamily="34" charset="0"/>
              </a:rPr>
              <a:t>               Compute ET of each forward task </a:t>
            </a:r>
          </a:p>
          <a:p>
            <a:pPr fontAlgn="base">
              <a:spcBef>
                <a:spcPct val="0"/>
              </a:spcBef>
              <a:spcAft>
                <a:spcPct val="0"/>
              </a:spcAft>
              <a:buNone/>
            </a:pPr>
            <a:r>
              <a:rPr lang="tr-TR" altLang="en-US" sz="1400">
                <a:solidFill>
                  <a:srgbClr val="00FFFF"/>
                </a:solidFill>
                <a:cs typeface="Arial" panose="020B0604020202020204" pitchFamily="34" charset="0"/>
              </a:rPr>
              <a:t>                by summing ET for each task from left to right.</a:t>
            </a:r>
          </a:p>
        </p:txBody>
      </p:sp>
      <p:sp>
        <p:nvSpPr>
          <p:cNvPr id="90219" name="Text Box 106"/>
          <p:cNvSpPr txBox="1">
            <a:spLocks noChangeArrowheads="1"/>
          </p:cNvSpPr>
          <p:nvPr/>
        </p:nvSpPr>
        <p:spPr bwMode="auto">
          <a:xfrm>
            <a:off x="1643064" y="2852738"/>
            <a:ext cx="520527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2400">
                <a:solidFill>
                  <a:srgbClr val="FF9900"/>
                </a:solidFill>
                <a:cs typeface="Arial" panose="020B0604020202020204" pitchFamily="34" charset="0"/>
              </a:rPr>
              <a:t>LT = Latest completion time</a:t>
            </a:r>
          </a:p>
          <a:p>
            <a:pPr fontAlgn="base">
              <a:spcBef>
                <a:spcPct val="0"/>
              </a:spcBef>
              <a:spcAft>
                <a:spcPct val="0"/>
              </a:spcAft>
              <a:buNone/>
            </a:pPr>
            <a:r>
              <a:rPr lang="tr-TR" altLang="en-US" sz="1400">
                <a:solidFill>
                  <a:srgbClr val="FF9900"/>
                </a:solidFill>
                <a:cs typeface="Arial" panose="020B0604020202020204" pitchFamily="34" charset="0"/>
              </a:rPr>
              <a:t>               Compute LT of right mosts first.</a:t>
            </a:r>
          </a:p>
          <a:p>
            <a:pPr fontAlgn="base">
              <a:spcBef>
                <a:spcPct val="0"/>
              </a:spcBef>
              <a:spcAft>
                <a:spcPct val="0"/>
              </a:spcAft>
              <a:buNone/>
            </a:pPr>
            <a:r>
              <a:rPr lang="tr-TR" altLang="en-US" sz="1400">
                <a:solidFill>
                  <a:srgbClr val="FF9900"/>
                </a:solidFill>
                <a:cs typeface="Arial" panose="020B0604020202020204" pitchFamily="34" charset="0"/>
              </a:rPr>
              <a:t>               Compute LT of each backward task </a:t>
            </a:r>
          </a:p>
          <a:p>
            <a:pPr fontAlgn="base">
              <a:spcBef>
                <a:spcPct val="0"/>
              </a:spcBef>
              <a:spcAft>
                <a:spcPct val="0"/>
              </a:spcAft>
              <a:buNone/>
            </a:pPr>
            <a:r>
              <a:rPr lang="tr-TR" altLang="en-US" sz="1400">
                <a:solidFill>
                  <a:srgbClr val="FF9900"/>
                </a:solidFill>
                <a:cs typeface="Arial" panose="020B0604020202020204" pitchFamily="34" charset="0"/>
              </a:rPr>
              <a:t>                by subtracting duration for each task from right to left.</a:t>
            </a:r>
          </a:p>
        </p:txBody>
      </p:sp>
      <p:sp>
        <p:nvSpPr>
          <p:cNvPr id="90220" name="Text Box 107"/>
          <p:cNvSpPr txBox="1">
            <a:spLocks noChangeArrowheads="1"/>
          </p:cNvSpPr>
          <p:nvPr/>
        </p:nvSpPr>
        <p:spPr bwMode="auto">
          <a:xfrm>
            <a:off x="2063751"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2</a:t>
            </a:r>
          </a:p>
        </p:txBody>
      </p:sp>
      <p:sp>
        <p:nvSpPr>
          <p:cNvPr id="90221" name="Text Box 108"/>
          <p:cNvSpPr txBox="1">
            <a:spLocks noChangeArrowheads="1"/>
          </p:cNvSpPr>
          <p:nvPr/>
        </p:nvSpPr>
        <p:spPr bwMode="auto">
          <a:xfrm>
            <a:off x="2063751" y="58769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4</a:t>
            </a:r>
          </a:p>
        </p:txBody>
      </p:sp>
      <p:sp>
        <p:nvSpPr>
          <p:cNvPr id="90222" name="Text Box 109"/>
          <p:cNvSpPr txBox="1">
            <a:spLocks noChangeArrowheads="1"/>
          </p:cNvSpPr>
          <p:nvPr/>
        </p:nvSpPr>
        <p:spPr bwMode="auto">
          <a:xfrm>
            <a:off x="3503614"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6</a:t>
            </a:r>
          </a:p>
        </p:txBody>
      </p:sp>
      <p:sp>
        <p:nvSpPr>
          <p:cNvPr id="90223" name="Text Box 110"/>
          <p:cNvSpPr txBox="1">
            <a:spLocks noChangeArrowheads="1"/>
          </p:cNvSpPr>
          <p:nvPr/>
        </p:nvSpPr>
        <p:spPr bwMode="auto">
          <a:xfrm>
            <a:off x="3503614" y="6296025"/>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11</a:t>
            </a:r>
          </a:p>
        </p:txBody>
      </p:sp>
      <p:sp>
        <p:nvSpPr>
          <p:cNvPr id="90224" name="Text Box 111"/>
          <p:cNvSpPr txBox="1">
            <a:spLocks noChangeArrowheads="1"/>
          </p:cNvSpPr>
          <p:nvPr/>
        </p:nvSpPr>
        <p:spPr bwMode="auto">
          <a:xfrm>
            <a:off x="4727576"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7</a:t>
            </a:r>
          </a:p>
        </p:txBody>
      </p:sp>
      <p:sp>
        <p:nvSpPr>
          <p:cNvPr id="90225" name="Text Box 112"/>
          <p:cNvSpPr txBox="1">
            <a:spLocks noChangeArrowheads="1"/>
          </p:cNvSpPr>
          <p:nvPr/>
        </p:nvSpPr>
        <p:spPr bwMode="auto">
          <a:xfrm>
            <a:off x="5880101" y="4797425"/>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11</a:t>
            </a:r>
          </a:p>
        </p:txBody>
      </p:sp>
      <p:sp>
        <p:nvSpPr>
          <p:cNvPr id="90226" name="Text Box 113"/>
          <p:cNvSpPr txBox="1">
            <a:spLocks noChangeArrowheads="1"/>
          </p:cNvSpPr>
          <p:nvPr/>
        </p:nvSpPr>
        <p:spPr bwMode="auto">
          <a:xfrm>
            <a:off x="5880101" y="5805488"/>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8</a:t>
            </a:r>
          </a:p>
        </p:txBody>
      </p:sp>
      <p:sp>
        <p:nvSpPr>
          <p:cNvPr id="90227" name="Text Box 114"/>
          <p:cNvSpPr txBox="1">
            <a:spLocks noChangeArrowheads="1"/>
          </p:cNvSpPr>
          <p:nvPr/>
        </p:nvSpPr>
        <p:spPr bwMode="auto">
          <a:xfrm>
            <a:off x="7092951" y="5805488"/>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9</a:t>
            </a:r>
          </a:p>
        </p:txBody>
      </p:sp>
      <p:sp>
        <p:nvSpPr>
          <p:cNvPr id="90228" name="Text Box 115"/>
          <p:cNvSpPr txBox="1">
            <a:spLocks noChangeArrowheads="1"/>
          </p:cNvSpPr>
          <p:nvPr/>
        </p:nvSpPr>
        <p:spPr bwMode="auto">
          <a:xfrm>
            <a:off x="8316914" y="5805488"/>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10</a:t>
            </a:r>
          </a:p>
        </p:txBody>
      </p:sp>
      <p:sp>
        <p:nvSpPr>
          <p:cNvPr id="90229" name="Text Box 116"/>
          <p:cNvSpPr txBox="1">
            <a:spLocks noChangeArrowheads="1"/>
          </p:cNvSpPr>
          <p:nvPr/>
        </p:nvSpPr>
        <p:spPr bwMode="auto">
          <a:xfrm>
            <a:off x="9767889" y="5589588"/>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12</a:t>
            </a:r>
          </a:p>
        </p:txBody>
      </p:sp>
      <p:sp>
        <p:nvSpPr>
          <p:cNvPr id="90230" name="Text Box 117"/>
          <p:cNvSpPr txBox="1">
            <a:spLocks noChangeArrowheads="1"/>
          </p:cNvSpPr>
          <p:nvPr/>
        </p:nvSpPr>
        <p:spPr bwMode="auto">
          <a:xfrm>
            <a:off x="9767889" y="5734050"/>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12</a:t>
            </a:r>
          </a:p>
        </p:txBody>
      </p:sp>
      <p:sp>
        <p:nvSpPr>
          <p:cNvPr id="90231" name="Text Box 118"/>
          <p:cNvSpPr txBox="1">
            <a:spLocks noChangeArrowheads="1"/>
          </p:cNvSpPr>
          <p:nvPr/>
        </p:nvSpPr>
        <p:spPr bwMode="auto">
          <a:xfrm>
            <a:off x="8316914" y="5949950"/>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12</a:t>
            </a:r>
          </a:p>
        </p:txBody>
      </p:sp>
      <p:sp>
        <p:nvSpPr>
          <p:cNvPr id="90232" name="Text Box 119"/>
          <p:cNvSpPr txBox="1">
            <a:spLocks noChangeArrowheads="1"/>
          </p:cNvSpPr>
          <p:nvPr/>
        </p:nvSpPr>
        <p:spPr bwMode="auto">
          <a:xfrm>
            <a:off x="7104064" y="5949950"/>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11</a:t>
            </a:r>
          </a:p>
        </p:txBody>
      </p:sp>
      <p:sp>
        <p:nvSpPr>
          <p:cNvPr id="90233" name="Text Box 120"/>
          <p:cNvSpPr txBox="1">
            <a:spLocks noChangeArrowheads="1"/>
          </p:cNvSpPr>
          <p:nvPr/>
        </p:nvSpPr>
        <p:spPr bwMode="auto">
          <a:xfrm>
            <a:off x="5880101" y="5949950"/>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10</a:t>
            </a:r>
          </a:p>
        </p:txBody>
      </p:sp>
      <p:sp>
        <p:nvSpPr>
          <p:cNvPr id="90234" name="Text Box 121"/>
          <p:cNvSpPr txBox="1">
            <a:spLocks noChangeArrowheads="1"/>
          </p:cNvSpPr>
          <p:nvPr/>
        </p:nvSpPr>
        <p:spPr bwMode="auto">
          <a:xfrm>
            <a:off x="5880101" y="4941888"/>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11</a:t>
            </a:r>
          </a:p>
        </p:txBody>
      </p:sp>
      <p:sp>
        <p:nvSpPr>
          <p:cNvPr id="90235" name="Text Box 122"/>
          <p:cNvSpPr txBox="1">
            <a:spLocks noChangeArrowheads="1"/>
          </p:cNvSpPr>
          <p:nvPr/>
        </p:nvSpPr>
        <p:spPr bwMode="auto">
          <a:xfrm>
            <a:off x="3503614" y="6453188"/>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11</a:t>
            </a:r>
          </a:p>
        </p:txBody>
      </p:sp>
      <p:sp>
        <p:nvSpPr>
          <p:cNvPr id="90236" name="Text Box 123"/>
          <p:cNvSpPr txBox="1">
            <a:spLocks noChangeArrowheads="1"/>
          </p:cNvSpPr>
          <p:nvPr/>
        </p:nvSpPr>
        <p:spPr bwMode="auto">
          <a:xfrm>
            <a:off x="4721226" y="4941888"/>
            <a:ext cx="5111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7</a:t>
            </a:r>
          </a:p>
        </p:txBody>
      </p:sp>
      <p:sp>
        <p:nvSpPr>
          <p:cNvPr id="90237" name="Text Box 124"/>
          <p:cNvSpPr txBox="1">
            <a:spLocks noChangeArrowheads="1"/>
          </p:cNvSpPr>
          <p:nvPr/>
        </p:nvSpPr>
        <p:spPr bwMode="auto">
          <a:xfrm>
            <a:off x="3503614" y="4941888"/>
            <a:ext cx="5111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6</a:t>
            </a:r>
          </a:p>
        </p:txBody>
      </p:sp>
      <p:sp>
        <p:nvSpPr>
          <p:cNvPr id="90238" name="Text Box 125"/>
          <p:cNvSpPr txBox="1">
            <a:spLocks noChangeArrowheads="1"/>
          </p:cNvSpPr>
          <p:nvPr/>
        </p:nvSpPr>
        <p:spPr bwMode="auto">
          <a:xfrm>
            <a:off x="2063751" y="4941888"/>
            <a:ext cx="5111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4</a:t>
            </a:r>
          </a:p>
        </p:txBody>
      </p:sp>
      <p:sp>
        <p:nvSpPr>
          <p:cNvPr id="90239" name="Text Box 126"/>
          <p:cNvSpPr txBox="1">
            <a:spLocks noChangeArrowheads="1"/>
          </p:cNvSpPr>
          <p:nvPr/>
        </p:nvSpPr>
        <p:spPr bwMode="auto">
          <a:xfrm>
            <a:off x="2063751" y="6021388"/>
            <a:ext cx="8667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0000"/>
                </a:solidFill>
                <a:cs typeface="Arial" panose="020B0604020202020204" pitchFamily="34" charset="0"/>
              </a:rPr>
              <a:t>LT = min(4,4)</a:t>
            </a:r>
          </a:p>
        </p:txBody>
      </p:sp>
    </p:spTree>
    <p:extLst>
      <p:ext uri="{BB962C8B-B14F-4D97-AF65-F5344CB8AC3E}">
        <p14:creationId xmlns:p14="http://schemas.microsoft.com/office/powerpoint/2010/main" val="19517951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Slayt Numarası Yer Tutucusu 3"/>
          <p:cNvSpPr>
            <a:spLocks noGrp="1"/>
          </p:cNvSpPr>
          <p:nvPr>
            <p:ph type="sldNum" sz="quarter" idx="10"/>
          </p:nvPr>
        </p:nvSpPr>
        <p:spPr>
          <a:noFill/>
        </p:spPr>
        <p:txBody>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fld id="{244DC527-8C19-4A96-BA2C-BB6550D036F1}" type="slidenum">
              <a:rPr lang="tr-TR" altLang="en-US" sz="1400">
                <a:solidFill>
                  <a:srgbClr val="FFFFFF"/>
                </a:solidFill>
                <a:cs typeface="Arial" panose="020B0604020202020204" pitchFamily="34" charset="0"/>
              </a:rPr>
              <a:pPr fontAlgn="base">
                <a:spcBef>
                  <a:spcPct val="0"/>
                </a:spcBef>
                <a:spcAft>
                  <a:spcPct val="0"/>
                </a:spcAft>
                <a:buNone/>
              </a:pPr>
              <a:t>67</a:t>
            </a:fld>
            <a:endParaRPr lang="tr-TR" altLang="en-US" sz="1400">
              <a:solidFill>
                <a:srgbClr val="FFFFFF"/>
              </a:solidFill>
              <a:cs typeface="Arial" panose="020B0604020202020204" pitchFamily="34" charset="0"/>
            </a:endParaRPr>
          </a:p>
        </p:txBody>
      </p:sp>
      <p:sp>
        <p:nvSpPr>
          <p:cNvPr id="91139" name="Rectangle 2"/>
          <p:cNvSpPr>
            <a:spLocks noGrp="1" noChangeArrowheads="1"/>
          </p:cNvSpPr>
          <p:nvPr>
            <p:ph type="title"/>
          </p:nvPr>
        </p:nvSpPr>
        <p:spPr/>
        <p:txBody>
          <a:bodyPr/>
          <a:lstStyle/>
          <a:p>
            <a:pPr eaLnBrk="1" hangingPunct="1"/>
            <a:r>
              <a:rPr lang="tr-TR" altLang="en-US" sz="4000"/>
              <a:t>Network Diagrams </a:t>
            </a:r>
            <a:br>
              <a:rPr lang="tr-TR" altLang="en-US" sz="4000"/>
            </a:br>
            <a:r>
              <a:rPr lang="tr-TR" altLang="en-US" sz="4000"/>
              <a:t>(Sample: </a:t>
            </a:r>
            <a:r>
              <a:rPr lang="tr-TR" altLang="en-US" sz="4000">
                <a:solidFill>
                  <a:srgbClr val="FFFF00"/>
                </a:solidFill>
              </a:rPr>
              <a:t>Network Diagram</a:t>
            </a:r>
            <a:r>
              <a:rPr lang="tr-TR" altLang="en-US" sz="4000"/>
              <a:t>)</a:t>
            </a:r>
          </a:p>
        </p:txBody>
      </p:sp>
      <p:sp>
        <p:nvSpPr>
          <p:cNvPr id="91140" name="Text Box 3"/>
          <p:cNvSpPr txBox="1">
            <a:spLocks noChangeArrowheads="1"/>
          </p:cNvSpPr>
          <p:nvPr/>
        </p:nvSpPr>
        <p:spPr bwMode="auto">
          <a:xfrm>
            <a:off x="2135189"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3</a:t>
            </a:r>
          </a:p>
        </p:txBody>
      </p:sp>
      <p:graphicFrame>
        <p:nvGraphicFramePr>
          <p:cNvPr id="1046532" name="Group 4"/>
          <p:cNvGraphicFramePr>
            <a:graphicFrameLocks noGrp="1"/>
          </p:cNvGraphicFramePr>
          <p:nvPr>
            <p:ph idx="1"/>
          </p:nvPr>
        </p:nvGraphicFramePr>
        <p:xfrm>
          <a:off x="6888163" y="1484313"/>
          <a:ext cx="3529012" cy="2514600"/>
        </p:xfrm>
        <a:graphic>
          <a:graphicData uri="http://schemas.openxmlformats.org/drawingml/2006/table">
            <a:tbl>
              <a:tblPr/>
              <a:tblGrid>
                <a:gridCol w="314325">
                  <a:extLst>
                    <a:ext uri="{9D8B030D-6E8A-4147-A177-3AD203B41FA5}">
                      <a16:colId xmlns:a16="http://schemas.microsoft.com/office/drawing/2014/main" val="522284192"/>
                    </a:ext>
                  </a:extLst>
                </a:gridCol>
                <a:gridCol w="1655762">
                  <a:extLst>
                    <a:ext uri="{9D8B030D-6E8A-4147-A177-3AD203B41FA5}">
                      <a16:colId xmlns:a16="http://schemas.microsoft.com/office/drawing/2014/main" val="1398672109"/>
                    </a:ext>
                  </a:extLst>
                </a:gridCol>
                <a:gridCol w="622300">
                  <a:extLst>
                    <a:ext uri="{9D8B030D-6E8A-4147-A177-3AD203B41FA5}">
                      <a16:colId xmlns:a16="http://schemas.microsoft.com/office/drawing/2014/main" val="3445093502"/>
                    </a:ext>
                  </a:extLst>
                </a:gridCol>
                <a:gridCol w="936625">
                  <a:extLst>
                    <a:ext uri="{9D8B030D-6E8A-4147-A177-3AD203B41FA5}">
                      <a16:colId xmlns:a16="http://schemas.microsoft.com/office/drawing/2014/main" val="697939941"/>
                    </a:ext>
                  </a:extLst>
                </a:gridCol>
              </a:tblGrid>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Task Name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Duration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Predecessors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77511145"/>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Implement visualiser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89402840"/>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Implement database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89551484"/>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Integrate components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3, 4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12479269"/>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Correct bugs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95707655"/>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Prepare test document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1943795"/>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Perform unit tests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39319076"/>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Perform integration tests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17095570"/>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Report test results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2536280"/>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Prepare sample data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64343358"/>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Prepare deliverables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6, 12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19724698"/>
                  </a:ext>
                </a:extLst>
              </a:tr>
            </a:tbl>
          </a:graphicData>
        </a:graphic>
      </p:graphicFrame>
      <p:sp>
        <p:nvSpPr>
          <p:cNvPr id="91203" name="Text Box 66"/>
          <p:cNvSpPr txBox="1">
            <a:spLocks noChangeArrowheads="1"/>
          </p:cNvSpPr>
          <p:nvPr/>
        </p:nvSpPr>
        <p:spPr bwMode="auto">
          <a:xfrm>
            <a:off x="2135189" y="55626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4</a:t>
            </a:r>
          </a:p>
        </p:txBody>
      </p:sp>
      <p:sp>
        <p:nvSpPr>
          <p:cNvPr id="91204" name="Text Box 67"/>
          <p:cNvSpPr txBox="1">
            <a:spLocks noChangeArrowheads="1"/>
          </p:cNvSpPr>
          <p:nvPr/>
        </p:nvSpPr>
        <p:spPr bwMode="auto">
          <a:xfrm>
            <a:off x="3575050" y="4483101"/>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5</a:t>
            </a:r>
          </a:p>
        </p:txBody>
      </p:sp>
      <p:sp>
        <p:nvSpPr>
          <p:cNvPr id="91205" name="Text Box 68"/>
          <p:cNvSpPr txBox="1">
            <a:spLocks noChangeArrowheads="1"/>
          </p:cNvSpPr>
          <p:nvPr/>
        </p:nvSpPr>
        <p:spPr bwMode="auto">
          <a:xfrm>
            <a:off x="5951539"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6</a:t>
            </a:r>
          </a:p>
        </p:txBody>
      </p:sp>
      <p:sp>
        <p:nvSpPr>
          <p:cNvPr id="91206" name="Text Box 69"/>
          <p:cNvSpPr txBox="1">
            <a:spLocks noChangeArrowheads="1"/>
          </p:cNvSpPr>
          <p:nvPr/>
        </p:nvSpPr>
        <p:spPr bwMode="auto">
          <a:xfrm>
            <a:off x="8399464" y="5202239"/>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11</a:t>
            </a:r>
          </a:p>
        </p:txBody>
      </p:sp>
      <p:sp>
        <p:nvSpPr>
          <p:cNvPr id="91207" name="Text Box 70"/>
          <p:cNvSpPr txBox="1">
            <a:spLocks noChangeArrowheads="1"/>
          </p:cNvSpPr>
          <p:nvPr/>
        </p:nvSpPr>
        <p:spPr bwMode="auto">
          <a:xfrm>
            <a:off x="4799014"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8</a:t>
            </a:r>
          </a:p>
        </p:txBody>
      </p:sp>
      <p:sp>
        <p:nvSpPr>
          <p:cNvPr id="91208" name="Text Box 71"/>
          <p:cNvSpPr txBox="1">
            <a:spLocks noChangeArrowheads="1"/>
          </p:cNvSpPr>
          <p:nvPr/>
        </p:nvSpPr>
        <p:spPr bwMode="auto">
          <a:xfrm>
            <a:off x="5951539" y="5202239"/>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9</a:t>
            </a:r>
          </a:p>
        </p:txBody>
      </p:sp>
      <p:sp>
        <p:nvSpPr>
          <p:cNvPr id="91209" name="Text Box 72"/>
          <p:cNvSpPr txBox="1">
            <a:spLocks noChangeArrowheads="1"/>
          </p:cNvSpPr>
          <p:nvPr/>
        </p:nvSpPr>
        <p:spPr bwMode="auto">
          <a:xfrm>
            <a:off x="7175500" y="5202239"/>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10</a:t>
            </a:r>
          </a:p>
        </p:txBody>
      </p:sp>
      <p:sp>
        <p:nvSpPr>
          <p:cNvPr id="91210" name="Text Box 73"/>
          <p:cNvSpPr txBox="1">
            <a:spLocks noChangeArrowheads="1"/>
          </p:cNvSpPr>
          <p:nvPr/>
        </p:nvSpPr>
        <p:spPr bwMode="auto">
          <a:xfrm>
            <a:off x="3575050" y="5981701"/>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12</a:t>
            </a:r>
          </a:p>
        </p:txBody>
      </p:sp>
      <p:sp>
        <p:nvSpPr>
          <p:cNvPr id="91211" name="Text Box 74"/>
          <p:cNvSpPr txBox="1">
            <a:spLocks noChangeArrowheads="1"/>
          </p:cNvSpPr>
          <p:nvPr/>
        </p:nvSpPr>
        <p:spPr bwMode="auto">
          <a:xfrm>
            <a:off x="9839325" y="5202239"/>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13</a:t>
            </a:r>
          </a:p>
        </p:txBody>
      </p:sp>
      <p:sp>
        <p:nvSpPr>
          <p:cNvPr id="91212" name="Line 75"/>
          <p:cNvSpPr>
            <a:spLocks noChangeShapeType="1"/>
          </p:cNvSpPr>
          <p:nvPr/>
        </p:nvSpPr>
        <p:spPr bwMode="auto">
          <a:xfrm>
            <a:off x="2566988" y="4554538"/>
            <a:ext cx="1008062"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1213" name="Line 76"/>
          <p:cNvSpPr>
            <a:spLocks noChangeShapeType="1"/>
          </p:cNvSpPr>
          <p:nvPr/>
        </p:nvSpPr>
        <p:spPr bwMode="auto">
          <a:xfrm flipV="1">
            <a:off x="3359150" y="4699000"/>
            <a:ext cx="2159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1214" name="Line 77"/>
          <p:cNvSpPr>
            <a:spLocks noChangeShapeType="1"/>
          </p:cNvSpPr>
          <p:nvPr/>
        </p:nvSpPr>
        <p:spPr bwMode="auto">
          <a:xfrm>
            <a:off x="5230814" y="4554538"/>
            <a:ext cx="720725"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1215" name="Line 78"/>
          <p:cNvSpPr>
            <a:spLocks noChangeShapeType="1"/>
          </p:cNvSpPr>
          <p:nvPr/>
        </p:nvSpPr>
        <p:spPr bwMode="auto">
          <a:xfrm flipV="1">
            <a:off x="4006850" y="4554538"/>
            <a:ext cx="79375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1216" name="Line 79"/>
          <p:cNvSpPr>
            <a:spLocks noChangeShapeType="1"/>
          </p:cNvSpPr>
          <p:nvPr/>
        </p:nvSpPr>
        <p:spPr bwMode="auto">
          <a:xfrm>
            <a:off x="5448301" y="5346700"/>
            <a:ext cx="506413"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1217" name="Line 80"/>
          <p:cNvSpPr>
            <a:spLocks noChangeShapeType="1"/>
          </p:cNvSpPr>
          <p:nvPr/>
        </p:nvSpPr>
        <p:spPr bwMode="auto">
          <a:xfrm>
            <a:off x="6383338" y="5346700"/>
            <a:ext cx="792162"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1218" name="Line 81"/>
          <p:cNvSpPr>
            <a:spLocks noChangeShapeType="1"/>
          </p:cNvSpPr>
          <p:nvPr/>
        </p:nvSpPr>
        <p:spPr bwMode="auto">
          <a:xfrm>
            <a:off x="7607301" y="5346700"/>
            <a:ext cx="792163"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1219" name="Line 82"/>
          <p:cNvSpPr>
            <a:spLocks noChangeShapeType="1"/>
          </p:cNvSpPr>
          <p:nvPr/>
        </p:nvSpPr>
        <p:spPr bwMode="auto">
          <a:xfrm>
            <a:off x="3359150" y="6165850"/>
            <a:ext cx="2159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1220" name="Line 83"/>
          <p:cNvSpPr>
            <a:spLocks noChangeShapeType="1"/>
          </p:cNvSpPr>
          <p:nvPr/>
        </p:nvSpPr>
        <p:spPr bwMode="auto">
          <a:xfrm flipV="1">
            <a:off x="9336089" y="5418138"/>
            <a:ext cx="503237"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1221" name="Line 84"/>
          <p:cNvSpPr>
            <a:spLocks noChangeShapeType="1"/>
          </p:cNvSpPr>
          <p:nvPr/>
        </p:nvSpPr>
        <p:spPr bwMode="auto">
          <a:xfrm>
            <a:off x="9336089" y="5273675"/>
            <a:ext cx="503237"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1222" name="Line 85"/>
          <p:cNvSpPr>
            <a:spLocks noChangeShapeType="1"/>
          </p:cNvSpPr>
          <p:nvPr/>
        </p:nvSpPr>
        <p:spPr bwMode="auto">
          <a:xfrm>
            <a:off x="3359150" y="4699000"/>
            <a:ext cx="0" cy="93503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1223" name="Line 86"/>
          <p:cNvSpPr>
            <a:spLocks noChangeShapeType="1"/>
          </p:cNvSpPr>
          <p:nvPr/>
        </p:nvSpPr>
        <p:spPr bwMode="auto">
          <a:xfrm flipH="1">
            <a:off x="2566988" y="5634038"/>
            <a:ext cx="792162"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1224" name="Line 87"/>
          <p:cNvSpPr>
            <a:spLocks noChangeShapeType="1"/>
          </p:cNvSpPr>
          <p:nvPr/>
        </p:nvSpPr>
        <p:spPr bwMode="auto">
          <a:xfrm flipV="1">
            <a:off x="5448300" y="4699000"/>
            <a:ext cx="0" cy="6477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1225" name="Line 88"/>
          <p:cNvSpPr>
            <a:spLocks noChangeShapeType="1"/>
          </p:cNvSpPr>
          <p:nvPr/>
        </p:nvSpPr>
        <p:spPr bwMode="auto">
          <a:xfrm flipH="1">
            <a:off x="5232400" y="4699000"/>
            <a:ext cx="2159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1226" name="Line 89"/>
          <p:cNvSpPr>
            <a:spLocks noChangeShapeType="1"/>
          </p:cNvSpPr>
          <p:nvPr/>
        </p:nvSpPr>
        <p:spPr bwMode="auto">
          <a:xfrm flipV="1">
            <a:off x="9336088" y="4554539"/>
            <a:ext cx="0" cy="720725"/>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1227" name="Line 90"/>
          <p:cNvSpPr>
            <a:spLocks noChangeShapeType="1"/>
          </p:cNvSpPr>
          <p:nvPr/>
        </p:nvSpPr>
        <p:spPr bwMode="auto">
          <a:xfrm flipH="1">
            <a:off x="6383339" y="4554538"/>
            <a:ext cx="2954337"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1228" name="Line 91"/>
          <p:cNvSpPr>
            <a:spLocks noChangeShapeType="1"/>
          </p:cNvSpPr>
          <p:nvPr/>
        </p:nvSpPr>
        <p:spPr bwMode="auto">
          <a:xfrm flipV="1">
            <a:off x="9336088" y="5418138"/>
            <a:ext cx="0" cy="74771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1229" name="Line 92"/>
          <p:cNvSpPr>
            <a:spLocks noChangeShapeType="1"/>
          </p:cNvSpPr>
          <p:nvPr/>
        </p:nvSpPr>
        <p:spPr bwMode="auto">
          <a:xfrm flipH="1">
            <a:off x="4008439" y="6165850"/>
            <a:ext cx="5329237"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1230" name="Line 93"/>
          <p:cNvSpPr>
            <a:spLocks noChangeShapeType="1"/>
          </p:cNvSpPr>
          <p:nvPr/>
        </p:nvSpPr>
        <p:spPr bwMode="auto">
          <a:xfrm flipH="1">
            <a:off x="2566988" y="5778500"/>
            <a:ext cx="792162"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1231" name="Line 94"/>
          <p:cNvSpPr>
            <a:spLocks noChangeShapeType="1"/>
          </p:cNvSpPr>
          <p:nvPr/>
        </p:nvSpPr>
        <p:spPr bwMode="auto">
          <a:xfrm>
            <a:off x="3359150" y="5778500"/>
            <a:ext cx="0" cy="38735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1232" name="Text Box 95"/>
          <p:cNvSpPr txBox="1">
            <a:spLocks noChangeArrowheads="1"/>
          </p:cNvSpPr>
          <p:nvPr/>
        </p:nvSpPr>
        <p:spPr bwMode="auto">
          <a:xfrm>
            <a:off x="2063750"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2</a:t>
            </a:r>
          </a:p>
        </p:txBody>
      </p:sp>
      <p:sp>
        <p:nvSpPr>
          <p:cNvPr id="91233" name="Text Box 96"/>
          <p:cNvSpPr txBox="1">
            <a:spLocks noChangeArrowheads="1"/>
          </p:cNvSpPr>
          <p:nvPr/>
        </p:nvSpPr>
        <p:spPr bwMode="auto">
          <a:xfrm>
            <a:off x="3503613"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2</a:t>
            </a:r>
          </a:p>
        </p:txBody>
      </p:sp>
      <p:sp>
        <p:nvSpPr>
          <p:cNvPr id="91234" name="Text Box 97"/>
          <p:cNvSpPr txBox="1">
            <a:spLocks noChangeArrowheads="1"/>
          </p:cNvSpPr>
          <p:nvPr/>
        </p:nvSpPr>
        <p:spPr bwMode="auto">
          <a:xfrm>
            <a:off x="2063750" y="5229225"/>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4</a:t>
            </a:r>
          </a:p>
        </p:txBody>
      </p:sp>
      <p:sp>
        <p:nvSpPr>
          <p:cNvPr id="91235" name="Text Box 98"/>
          <p:cNvSpPr txBox="1">
            <a:spLocks noChangeArrowheads="1"/>
          </p:cNvSpPr>
          <p:nvPr/>
        </p:nvSpPr>
        <p:spPr bwMode="auto">
          <a:xfrm>
            <a:off x="4727575"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91236" name="Text Box 99"/>
          <p:cNvSpPr txBox="1">
            <a:spLocks noChangeArrowheads="1"/>
          </p:cNvSpPr>
          <p:nvPr/>
        </p:nvSpPr>
        <p:spPr bwMode="auto">
          <a:xfrm>
            <a:off x="5880100"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4</a:t>
            </a:r>
          </a:p>
        </p:txBody>
      </p:sp>
      <p:sp>
        <p:nvSpPr>
          <p:cNvPr id="91237" name="Text Box 100"/>
          <p:cNvSpPr txBox="1">
            <a:spLocks noChangeArrowheads="1"/>
          </p:cNvSpPr>
          <p:nvPr/>
        </p:nvSpPr>
        <p:spPr bwMode="auto">
          <a:xfrm>
            <a:off x="5880100"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91238" name="Text Box 101"/>
          <p:cNvSpPr txBox="1">
            <a:spLocks noChangeArrowheads="1"/>
          </p:cNvSpPr>
          <p:nvPr/>
        </p:nvSpPr>
        <p:spPr bwMode="auto">
          <a:xfrm>
            <a:off x="7104063"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91239" name="Text Box 102"/>
          <p:cNvSpPr txBox="1">
            <a:spLocks noChangeArrowheads="1"/>
          </p:cNvSpPr>
          <p:nvPr/>
        </p:nvSpPr>
        <p:spPr bwMode="auto">
          <a:xfrm>
            <a:off x="8328025"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91240" name="Text Box 103"/>
          <p:cNvSpPr txBox="1">
            <a:spLocks noChangeArrowheads="1"/>
          </p:cNvSpPr>
          <p:nvPr/>
        </p:nvSpPr>
        <p:spPr bwMode="auto">
          <a:xfrm>
            <a:off x="9767888" y="4868864"/>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91241" name="Text Box 104"/>
          <p:cNvSpPr txBox="1">
            <a:spLocks noChangeArrowheads="1"/>
          </p:cNvSpPr>
          <p:nvPr/>
        </p:nvSpPr>
        <p:spPr bwMode="auto">
          <a:xfrm>
            <a:off x="3503613"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7</a:t>
            </a:r>
          </a:p>
        </p:txBody>
      </p:sp>
      <p:sp>
        <p:nvSpPr>
          <p:cNvPr id="91242" name="Text Box 105"/>
          <p:cNvSpPr txBox="1">
            <a:spLocks noChangeArrowheads="1"/>
          </p:cNvSpPr>
          <p:nvPr/>
        </p:nvSpPr>
        <p:spPr bwMode="auto">
          <a:xfrm>
            <a:off x="1631951" y="1628775"/>
            <a:ext cx="463614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2400">
                <a:solidFill>
                  <a:srgbClr val="00FFFF"/>
                </a:solidFill>
                <a:cs typeface="Arial" panose="020B0604020202020204" pitchFamily="34" charset="0"/>
              </a:rPr>
              <a:t>ET = Earliest completion time</a:t>
            </a:r>
          </a:p>
          <a:p>
            <a:pPr fontAlgn="base">
              <a:spcBef>
                <a:spcPct val="0"/>
              </a:spcBef>
              <a:spcAft>
                <a:spcPct val="0"/>
              </a:spcAft>
              <a:buNone/>
            </a:pPr>
            <a:r>
              <a:rPr lang="tr-TR" altLang="en-US" sz="1400">
                <a:solidFill>
                  <a:srgbClr val="00FFFF"/>
                </a:solidFill>
                <a:cs typeface="Arial" panose="020B0604020202020204" pitchFamily="34" charset="0"/>
              </a:rPr>
              <a:t>               Compute ET of left mosts first.</a:t>
            </a:r>
          </a:p>
          <a:p>
            <a:pPr fontAlgn="base">
              <a:spcBef>
                <a:spcPct val="0"/>
              </a:spcBef>
              <a:spcAft>
                <a:spcPct val="0"/>
              </a:spcAft>
              <a:buNone/>
            </a:pPr>
            <a:r>
              <a:rPr lang="tr-TR" altLang="en-US" sz="1400">
                <a:solidFill>
                  <a:srgbClr val="00FFFF"/>
                </a:solidFill>
                <a:cs typeface="Arial" panose="020B0604020202020204" pitchFamily="34" charset="0"/>
              </a:rPr>
              <a:t>               Compute ET of each forward task </a:t>
            </a:r>
          </a:p>
          <a:p>
            <a:pPr fontAlgn="base">
              <a:spcBef>
                <a:spcPct val="0"/>
              </a:spcBef>
              <a:spcAft>
                <a:spcPct val="0"/>
              </a:spcAft>
              <a:buNone/>
            </a:pPr>
            <a:r>
              <a:rPr lang="tr-TR" altLang="en-US" sz="1400">
                <a:solidFill>
                  <a:srgbClr val="00FFFF"/>
                </a:solidFill>
                <a:cs typeface="Arial" panose="020B0604020202020204" pitchFamily="34" charset="0"/>
              </a:rPr>
              <a:t>                by summing ET for each task from left to right.</a:t>
            </a:r>
          </a:p>
        </p:txBody>
      </p:sp>
      <p:sp>
        <p:nvSpPr>
          <p:cNvPr id="91243" name="Text Box 106"/>
          <p:cNvSpPr txBox="1">
            <a:spLocks noChangeArrowheads="1"/>
          </p:cNvSpPr>
          <p:nvPr/>
        </p:nvSpPr>
        <p:spPr bwMode="auto">
          <a:xfrm>
            <a:off x="1643064" y="2852738"/>
            <a:ext cx="520527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2400">
                <a:solidFill>
                  <a:srgbClr val="FF9900"/>
                </a:solidFill>
                <a:cs typeface="Arial" panose="020B0604020202020204" pitchFamily="34" charset="0"/>
              </a:rPr>
              <a:t>LT = Latest completion time</a:t>
            </a:r>
          </a:p>
          <a:p>
            <a:pPr fontAlgn="base">
              <a:spcBef>
                <a:spcPct val="0"/>
              </a:spcBef>
              <a:spcAft>
                <a:spcPct val="0"/>
              </a:spcAft>
              <a:buNone/>
            </a:pPr>
            <a:r>
              <a:rPr lang="tr-TR" altLang="en-US" sz="1400">
                <a:solidFill>
                  <a:srgbClr val="FF9900"/>
                </a:solidFill>
                <a:cs typeface="Arial" panose="020B0604020202020204" pitchFamily="34" charset="0"/>
              </a:rPr>
              <a:t>               Compute LT of right mosts first.</a:t>
            </a:r>
          </a:p>
          <a:p>
            <a:pPr fontAlgn="base">
              <a:spcBef>
                <a:spcPct val="0"/>
              </a:spcBef>
              <a:spcAft>
                <a:spcPct val="0"/>
              </a:spcAft>
              <a:buNone/>
            </a:pPr>
            <a:r>
              <a:rPr lang="tr-TR" altLang="en-US" sz="1400">
                <a:solidFill>
                  <a:srgbClr val="FF9900"/>
                </a:solidFill>
                <a:cs typeface="Arial" panose="020B0604020202020204" pitchFamily="34" charset="0"/>
              </a:rPr>
              <a:t>               Compute LT of each backward task </a:t>
            </a:r>
          </a:p>
          <a:p>
            <a:pPr fontAlgn="base">
              <a:spcBef>
                <a:spcPct val="0"/>
              </a:spcBef>
              <a:spcAft>
                <a:spcPct val="0"/>
              </a:spcAft>
              <a:buNone/>
            </a:pPr>
            <a:r>
              <a:rPr lang="tr-TR" altLang="en-US" sz="1400">
                <a:solidFill>
                  <a:srgbClr val="FF9900"/>
                </a:solidFill>
                <a:cs typeface="Arial" panose="020B0604020202020204" pitchFamily="34" charset="0"/>
              </a:rPr>
              <a:t>                by subtracting duration for each task from right to left.</a:t>
            </a:r>
          </a:p>
        </p:txBody>
      </p:sp>
      <p:sp>
        <p:nvSpPr>
          <p:cNvPr id="91244" name="Text Box 107"/>
          <p:cNvSpPr txBox="1">
            <a:spLocks noChangeArrowheads="1"/>
          </p:cNvSpPr>
          <p:nvPr/>
        </p:nvSpPr>
        <p:spPr bwMode="auto">
          <a:xfrm>
            <a:off x="2063751"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2</a:t>
            </a:r>
          </a:p>
        </p:txBody>
      </p:sp>
      <p:sp>
        <p:nvSpPr>
          <p:cNvPr id="91245" name="Text Box 108"/>
          <p:cNvSpPr txBox="1">
            <a:spLocks noChangeArrowheads="1"/>
          </p:cNvSpPr>
          <p:nvPr/>
        </p:nvSpPr>
        <p:spPr bwMode="auto">
          <a:xfrm>
            <a:off x="2063751" y="58769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4</a:t>
            </a:r>
          </a:p>
        </p:txBody>
      </p:sp>
      <p:sp>
        <p:nvSpPr>
          <p:cNvPr id="91246" name="Text Box 109"/>
          <p:cNvSpPr txBox="1">
            <a:spLocks noChangeArrowheads="1"/>
          </p:cNvSpPr>
          <p:nvPr/>
        </p:nvSpPr>
        <p:spPr bwMode="auto">
          <a:xfrm>
            <a:off x="3503614"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6</a:t>
            </a:r>
          </a:p>
        </p:txBody>
      </p:sp>
      <p:sp>
        <p:nvSpPr>
          <p:cNvPr id="91247" name="Text Box 110"/>
          <p:cNvSpPr txBox="1">
            <a:spLocks noChangeArrowheads="1"/>
          </p:cNvSpPr>
          <p:nvPr/>
        </p:nvSpPr>
        <p:spPr bwMode="auto">
          <a:xfrm>
            <a:off x="3503614" y="6296025"/>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11</a:t>
            </a:r>
          </a:p>
        </p:txBody>
      </p:sp>
      <p:sp>
        <p:nvSpPr>
          <p:cNvPr id="91248" name="Text Box 111"/>
          <p:cNvSpPr txBox="1">
            <a:spLocks noChangeArrowheads="1"/>
          </p:cNvSpPr>
          <p:nvPr/>
        </p:nvSpPr>
        <p:spPr bwMode="auto">
          <a:xfrm>
            <a:off x="4727576"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7</a:t>
            </a:r>
          </a:p>
        </p:txBody>
      </p:sp>
      <p:sp>
        <p:nvSpPr>
          <p:cNvPr id="91249" name="Text Box 112"/>
          <p:cNvSpPr txBox="1">
            <a:spLocks noChangeArrowheads="1"/>
          </p:cNvSpPr>
          <p:nvPr/>
        </p:nvSpPr>
        <p:spPr bwMode="auto">
          <a:xfrm>
            <a:off x="5880101" y="4797425"/>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11</a:t>
            </a:r>
          </a:p>
        </p:txBody>
      </p:sp>
      <p:sp>
        <p:nvSpPr>
          <p:cNvPr id="91250" name="Text Box 113"/>
          <p:cNvSpPr txBox="1">
            <a:spLocks noChangeArrowheads="1"/>
          </p:cNvSpPr>
          <p:nvPr/>
        </p:nvSpPr>
        <p:spPr bwMode="auto">
          <a:xfrm>
            <a:off x="5880101" y="5805488"/>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8</a:t>
            </a:r>
          </a:p>
        </p:txBody>
      </p:sp>
      <p:sp>
        <p:nvSpPr>
          <p:cNvPr id="91251" name="Text Box 114"/>
          <p:cNvSpPr txBox="1">
            <a:spLocks noChangeArrowheads="1"/>
          </p:cNvSpPr>
          <p:nvPr/>
        </p:nvSpPr>
        <p:spPr bwMode="auto">
          <a:xfrm>
            <a:off x="7092951" y="5805488"/>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9</a:t>
            </a:r>
          </a:p>
        </p:txBody>
      </p:sp>
      <p:sp>
        <p:nvSpPr>
          <p:cNvPr id="91252" name="Text Box 115"/>
          <p:cNvSpPr txBox="1">
            <a:spLocks noChangeArrowheads="1"/>
          </p:cNvSpPr>
          <p:nvPr/>
        </p:nvSpPr>
        <p:spPr bwMode="auto">
          <a:xfrm>
            <a:off x="8316914" y="5805488"/>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10</a:t>
            </a:r>
          </a:p>
        </p:txBody>
      </p:sp>
      <p:sp>
        <p:nvSpPr>
          <p:cNvPr id="91253" name="Text Box 116"/>
          <p:cNvSpPr txBox="1">
            <a:spLocks noChangeArrowheads="1"/>
          </p:cNvSpPr>
          <p:nvPr/>
        </p:nvSpPr>
        <p:spPr bwMode="auto">
          <a:xfrm>
            <a:off x="9767889" y="5589588"/>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12</a:t>
            </a:r>
          </a:p>
        </p:txBody>
      </p:sp>
      <p:sp>
        <p:nvSpPr>
          <p:cNvPr id="91254" name="Text Box 117"/>
          <p:cNvSpPr txBox="1">
            <a:spLocks noChangeArrowheads="1"/>
          </p:cNvSpPr>
          <p:nvPr/>
        </p:nvSpPr>
        <p:spPr bwMode="auto">
          <a:xfrm>
            <a:off x="9767889" y="5734050"/>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12</a:t>
            </a:r>
          </a:p>
        </p:txBody>
      </p:sp>
      <p:sp>
        <p:nvSpPr>
          <p:cNvPr id="91255" name="Text Box 118"/>
          <p:cNvSpPr txBox="1">
            <a:spLocks noChangeArrowheads="1"/>
          </p:cNvSpPr>
          <p:nvPr/>
        </p:nvSpPr>
        <p:spPr bwMode="auto">
          <a:xfrm>
            <a:off x="8316914" y="5949950"/>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12</a:t>
            </a:r>
          </a:p>
        </p:txBody>
      </p:sp>
      <p:sp>
        <p:nvSpPr>
          <p:cNvPr id="91256" name="Text Box 119"/>
          <p:cNvSpPr txBox="1">
            <a:spLocks noChangeArrowheads="1"/>
          </p:cNvSpPr>
          <p:nvPr/>
        </p:nvSpPr>
        <p:spPr bwMode="auto">
          <a:xfrm>
            <a:off x="7104064" y="5949950"/>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11</a:t>
            </a:r>
          </a:p>
        </p:txBody>
      </p:sp>
      <p:sp>
        <p:nvSpPr>
          <p:cNvPr id="91257" name="Text Box 120"/>
          <p:cNvSpPr txBox="1">
            <a:spLocks noChangeArrowheads="1"/>
          </p:cNvSpPr>
          <p:nvPr/>
        </p:nvSpPr>
        <p:spPr bwMode="auto">
          <a:xfrm>
            <a:off x="5880101" y="5949950"/>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10</a:t>
            </a:r>
          </a:p>
        </p:txBody>
      </p:sp>
      <p:sp>
        <p:nvSpPr>
          <p:cNvPr id="91258" name="Text Box 121"/>
          <p:cNvSpPr txBox="1">
            <a:spLocks noChangeArrowheads="1"/>
          </p:cNvSpPr>
          <p:nvPr/>
        </p:nvSpPr>
        <p:spPr bwMode="auto">
          <a:xfrm>
            <a:off x="5880101" y="4941888"/>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11</a:t>
            </a:r>
          </a:p>
        </p:txBody>
      </p:sp>
      <p:sp>
        <p:nvSpPr>
          <p:cNvPr id="91259" name="Text Box 122"/>
          <p:cNvSpPr txBox="1">
            <a:spLocks noChangeArrowheads="1"/>
          </p:cNvSpPr>
          <p:nvPr/>
        </p:nvSpPr>
        <p:spPr bwMode="auto">
          <a:xfrm>
            <a:off x="3503614" y="6453188"/>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11</a:t>
            </a:r>
          </a:p>
        </p:txBody>
      </p:sp>
      <p:sp>
        <p:nvSpPr>
          <p:cNvPr id="91260" name="Text Box 123"/>
          <p:cNvSpPr txBox="1">
            <a:spLocks noChangeArrowheads="1"/>
          </p:cNvSpPr>
          <p:nvPr/>
        </p:nvSpPr>
        <p:spPr bwMode="auto">
          <a:xfrm>
            <a:off x="4721226" y="4941888"/>
            <a:ext cx="5111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7</a:t>
            </a:r>
          </a:p>
        </p:txBody>
      </p:sp>
      <p:sp>
        <p:nvSpPr>
          <p:cNvPr id="91261" name="Text Box 124"/>
          <p:cNvSpPr txBox="1">
            <a:spLocks noChangeArrowheads="1"/>
          </p:cNvSpPr>
          <p:nvPr/>
        </p:nvSpPr>
        <p:spPr bwMode="auto">
          <a:xfrm>
            <a:off x="3503614" y="4941888"/>
            <a:ext cx="5111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6</a:t>
            </a:r>
          </a:p>
        </p:txBody>
      </p:sp>
      <p:sp>
        <p:nvSpPr>
          <p:cNvPr id="91262" name="Text Box 125"/>
          <p:cNvSpPr txBox="1">
            <a:spLocks noChangeArrowheads="1"/>
          </p:cNvSpPr>
          <p:nvPr/>
        </p:nvSpPr>
        <p:spPr bwMode="auto">
          <a:xfrm>
            <a:off x="2063751" y="4941888"/>
            <a:ext cx="5111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4</a:t>
            </a:r>
          </a:p>
        </p:txBody>
      </p:sp>
      <p:sp>
        <p:nvSpPr>
          <p:cNvPr id="91263" name="Text Box 126"/>
          <p:cNvSpPr txBox="1">
            <a:spLocks noChangeArrowheads="1"/>
          </p:cNvSpPr>
          <p:nvPr/>
        </p:nvSpPr>
        <p:spPr bwMode="auto">
          <a:xfrm>
            <a:off x="2063751" y="6021388"/>
            <a:ext cx="5111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4</a:t>
            </a:r>
          </a:p>
        </p:txBody>
      </p:sp>
    </p:spTree>
    <p:extLst>
      <p:ext uri="{BB962C8B-B14F-4D97-AF65-F5344CB8AC3E}">
        <p14:creationId xmlns:p14="http://schemas.microsoft.com/office/powerpoint/2010/main" val="15358648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Slayt Numarası Yer Tutucusu 3"/>
          <p:cNvSpPr>
            <a:spLocks noGrp="1"/>
          </p:cNvSpPr>
          <p:nvPr>
            <p:ph type="sldNum" sz="quarter" idx="10"/>
          </p:nvPr>
        </p:nvSpPr>
        <p:spPr>
          <a:noFill/>
        </p:spPr>
        <p:txBody>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fld id="{7DD956B1-486D-4566-B264-07093197A900}" type="slidenum">
              <a:rPr lang="tr-TR" altLang="en-US" sz="1400">
                <a:solidFill>
                  <a:srgbClr val="FFFFFF"/>
                </a:solidFill>
                <a:cs typeface="Arial" panose="020B0604020202020204" pitchFamily="34" charset="0"/>
              </a:rPr>
              <a:pPr fontAlgn="base">
                <a:spcBef>
                  <a:spcPct val="0"/>
                </a:spcBef>
                <a:spcAft>
                  <a:spcPct val="0"/>
                </a:spcAft>
                <a:buNone/>
              </a:pPr>
              <a:t>68</a:t>
            </a:fld>
            <a:endParaRPr lang="tr-TR" altLang="en-US" sz="1400">
              <a:solidFill>
                <a:srgbClr val="FFFFFF"/>
              </a:solidFill>
              <a:cs typeface="Arial" panose="020B0604020202020204" pitchFamily="34" charset="0"/>
            </a:endParaRPr>
          </a:p>
        </p:txBody>
      </p:sp>
      <p:sp>
        <p:nvSpPr>
          <p:cNvPr id="92163" name="Rectangle 2"/>
          <p:cNvSpPr>
            <a:spLocks noGrp="1" noChangeArrowheads="1"/>
          </p:cNvSpPr>
          <p:nvPr>
            <p:ph type="title"/>
          </p:nvPr>
        </p:nvSpPr>
        <p:spPr/>
        <p:txBody>
          <a:bodyPr/>
          <a:lstStyle/>
          <a:p>
            <a:pPr eaLnBrk="1" hangingPunct="1"/>
            <a:r>
              <a:rPr lang="tr-TR" altLang="en-US" sz="4000"/>
              <a:t>Network Diagrams </a:t>
            </a:r>
            <a:br>
              <a:rPr lang="tr-TR" altLang="en-US" sz="4000"/>
            </a:br>
            <a:r>
              <a:rPr lang="tr-TR" altLang="en-US" sz="4000"/>
              <a:t>(Sample: </a:t>
            </a:r>
            <a:r>
              <a:rPr lang="tr-TR" altLang="en-US" sz="4000">
                <a:solidFill>
                  <a:srgbClr val="FFFF00"/>
                </a:solidFill>
              </a:rPr>
              <a:t>Network Diagram</a:t>
            </a:r>
            <a:r>
              <a:rPr lang="tr-TR" altLang="en-US" sz="4000"/>
              <a:t>)</a:t>
            </a:r>
          </a:p>
        </p:txBody>
      </p:sp>
      <p:sp>
        <p:nvSpPr>
          <p:cNvPr id="92164" name="Text Box 3"/>
          <p:cNvSpPr txBox="1">
            <a:spLocks noChangeArrowheads="1"/>
          </p:cNvSpPr>
          <p:nvPr/>
        </p:nvSpPr>
        <p:spPr bwMode="auto">
          <a:xfrm>
            <a:off x="2135189"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3</a:t>
            </a:r>
          </a:p>
        </p:txBody>
      </p:sp>
      <p:graphicFrame>
        <p:nvGraphicFramePr>
          <p:cNvPr id="1047556" name="Group 4"/>
          <p:cNvGraphicFramePr>
            <a:graphicFrameLocks noGrp="1"/>
          </p:cNvGraphicFramePr>
          <p:nvPr>
            <p:ph idx="1"/>
          </p:nvPr>
        </p:nvGraphicFramePr>
        <p:xfrm>
          <a:off x="6888163" y="1484313"/>
          <a:ext cx="3529012" cy="2514600"/>
        </p:xfrm>
        <a:graphic>
          <a:graphicData uri="http://schemas.openxmlformats.org/drawingml/2006/table">
            <a:tbl>
              <a:tblPr/>
              <a:tblGrid>
                <a:gridCol w="314325">
                  <a:extLst>
                    <a:ext uri="{9D8B030D-6E8A-4147-A177-3AD203B41FA5}">
                      <a16:colId xmlns:a16="http://schemas.microsoft.com/office/drawing/2014/main" val="1272350860"/>
                    </a:ext>
                  </a:extLst>
                </a:gridCol>
                <a:gridCol w="1655762">
                  <a:extLst>
                    <a:ext uri="{9D8B030D-6E8A-4147-A177-3AD203B41FA5}">
                      <a16:colId xmlns:a16="http://schemas.microsoft.com/office/drawing/2014/main" val="2478284148"/>
                    </a:ext>
                  </a:extLst>
                </a:gridCol>
                <a:gridCol w="622300">
                  <a:extLst>
                    <a:ext uri="{9D8B030D-6E8A-4147-A177-3AD203B41FA5}">
                      <a16:colId xmlns:a16="http://schemas.microsoft.com/office/drawing/2014/main" val="3182431514"/>
                    </a:ext>
                  </a:extLst>
                </a:gridCol>
                <a:gridCol w="936625">
                  <a:extLst>
                    <a:ext uri="{9D8B030D-6E8A-4147-A177-3AD203B41FA5}">
                      <a16:colId xmlns:a16="http://schemas.microsoft.com/office/drawing/2014/main" val="1450215312"/>
                    </a:ext>
                  </a:extLst>
                </a:gridCol>
              </a:tblGrid>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Task Name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Duration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Predecessors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94352184"/>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Implement visualiser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3599410"/>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Implement database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2541948"/>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Integrate components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3, 4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9859709"/>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Correct bugs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54854980"/>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Prepare test document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2413348"/>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Perform unit tests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2352697"/>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Perform integration tests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305750"/>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Report test results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36949933"/>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Prepare sample data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5315537"/>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Prepare deliverables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6, 12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13558078"/>
                  </a:ext>
                </a:extLst>
              </a:tr>
            </a:tbl>
          </a:graphicData>
        </a:graphic>
      </p:graphicFrame>
      <p:sp>
        <p:nvSpPr>
          <p:cNvPr id="92227" name="Text Box 66"/>
          <p:cNvSpPr txBox="1">
            <a:spLocks noChangeArrowheads="1"/>
          </p:cNvSpPr>
          <p:nvPr/>
        </p:nvSpPr>
        <p:spPr bwMode="auto">
          <a:xfrm>
            <a:off x="2135189" y="5562601"/>
            <a:ext cx="433387" cy="314325"/>
          </a:xfrm>
          <a:prstGeom prst="rect">
            <a:avLst/>
          </a:prstGeom>
          <a:noFill/>
          <a:ln w="952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0000"/>
                </a:solidFill>
                <a:cs typeface="Arial" panose="020B0604020202020204" pitchFamily="34" charset="0"/>
              </a:rPr>
              <a:t>4</a:t>
            </a:r>
          </a:p>
        </p:txBody>
      </p:sp>
      <p:sp>
        <p:nvSpPr>
          <p:cNvPr id="92228" name="Text Box 67"/>
          <p:cNvSpPr txBox="1">
            <a:spLocks noChangeArrowheads="1"/>
          </p:cNvSpPr>
          <p:nvPr/>
        </p:nvSpPr>
        <p:spPr bwMode="auto">
          <a:xfrm>
            <a:off x="3575050" y="4483101"/>
            <a:ext cx="433388" cy="314325"/>
          </a:xfrm>
          <a:prstGeom prst="rect">
            <a:avLst/>
          </a:prstGeom>
          <a:noFill/>
          <a:ln w="952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0000"/>
                </a:solidFill>
                <a:cs typeface="Arial" panose="020B0604020202020204" pitchFamily="34" charset="0"/>
              </a:rPr>
              <a:t>5</a:t>
            </a:r>
          </a:p>
        </p:txBody>
      </p:sp>
      <p:sp>
        <p:nvSpPr>
          <p:cNvPr id="92229" name="Text Box 68"/>
          <p:cNvSpPr txBox="1">
            <a:spLocks noChangeArrowheads="1"/>
          </p:cNvSpPr>
          <p:nvPr/>
        </p:nvSpPr>
        <p:spPr bwMode="auto">
          <a:xfrm>
            <a:off x="5951539" y="4483101"/>
            <a:ext cx="433387" cy="314325"/>
          </a:xfrm>
          <a:prstGeom prst="rect">
            <a:avLst/>
          </a:prstGeom>
          <a:noFill/>
          <a:ln w="952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0000"/>
                </a:solidFill>
                <a:cs typeface="Arial" panose="020B0604020202020204" pitchFamily="34" charset="0"/>
              </a:rPr>
              <a:t>6</a:t>
            </a:r>
          </a:p>
        </p:txBody>
      </p:sp>
      <p:sp>
        <p:nvSpPr>
          <p:cNvPr id="92230" name="Text Box 69"/>
          <p:cNvSpPr txBox="1">
            <a:spLocks noChangeArrowheads="1"/>
          </p:cNvSpPr>
          <p:nvPr/>
        </p:nvSpPr>
        <p:spPr bwMode="auto">
          <a:xfrm>
            <a:off x="8399464" y="5202239"/>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11</a:t>
            </a:r>
          </a:p>
        </p:txBody>
      </p:sp>
      <p:sp>
        <p:nvSpPr>
          <p:cNvPr id="92231" name="Text Box 70"/>
          <p:cNvSpPr txBox="1">
            <a:spLocks noChangeArrowheads="1"/>
          </p:cNvSpPr>
          <p:nvPr/>
        </p:nvSpPr>
        <p:spPr bwMode="auto">
          <a:xfrm>
            <a:off x="4799014" y="4483101"/>
            <a:ext cx="433387" cy="314325"/>
          </a:xfrm>
          <a:prstGeom prst="rect">
            <a:avLst/>
          </a:prstGeom>
          <a:noFill/>
          <a:ln w="952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0000"/>
                </a:solidFill>
                <a:cs typeface="Arial" panose="020B0604020202020204" pitchFamily="34" charset="0"/>
              </a:rPr>
              <a:t>8</a:t>
            </a:r>
          </a:p>
        </p:txBody>
      </p:sp>
      <p:sp>
        <p:nvSpPr>
          <p:cNvPr id="92232" name="Text Box 71"/>
          <p:cNvSpPr txBox="1">
            <a:spLocks noChangeArrowheads="1"/>
          </p:cNvSpPr>
          <p:nvPr/>
        </p:nvSpPr>
        <p:spPr bwMode="auto">
          <a:xfrm>
            <a:off x="5951539" y="5202239"/>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9</a:t>
            </a:r>
          </a:p>
        </p:txBody>
      </p:sp>
      <p:sp>
        <p:nvSpPr>
          <p:cNvPr id="92233" name="Text Box 72"/>
          <p:cNvSpPr txBox="1">
            <a:spLocks noChangeArrowheads="1"/>
          </p:cNvSpPr>
          <p:nvPr/>
        </p:nvSpPr>
        <p:spPr bwMode="auto">
          <a:xfrm>
            <a:off x="7175500" y="5202239"/>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10</a:t>
            </a:r>
          </a:p>
        </p:txBody>
      </p:sp>
      <p:sp>
        <p:nvSpPr>
          <p:cNvPr id="92234" name="Text Box 73"/>
          <p:cNvSpPr txBox="1">
            <a:spLocks noChangeArrowheads="1"/>
          </p:cNvSpPr>
          <p:nvPr/>
        </p:nvSpPr>
        <p:spPr bwMode="auto">
          <a:xfrm>
            <a:off x="3575050" y="5981701"/>
            <a:ext cx="433388" cy="314325"/>
          </a:xfrm>
          <a:prstGeom prst="rect">
            <a:avLst/>
          </a:prstGeom>
          <a:noFill/>
          <a:ln w="952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0000"/>
                </a:solidFill>
                <a:cs typeface="Arial" panose="020B0604020202020204" pitchFamily="34" charset="0"/>
              </a:rPr>
              <a:t>12</a:t>
            </a:r>
          </a:p>
        </p:txBody>
      </p:sp>
      <p:sp>
        <p:nvSpPr>
          <p:cNvPr id="92235" name="Text Box 74"/>
          <p:cNvSpPr txBox="1">
            <a:spLocks noChangeArrowheads="1"/>
          </p:cNvSpPr>
          <p:nvPr/>
        </p:nvSpPr>
        <p:spPr bwMode="auto">
          <a:xfrm>
            <a:off x="9839325" y="5202239"/>
            <a:ext cx="433388" cy="314325"/>
          </a:xfrm>
          <a:prstGeom prst="rect">
            <a:avLst/>
          </a:prstGeom>
          <a:noFill/>
          <a:ln w="952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0000"/>
                </a:solidFill>
                <a:cs typeface="Arial" panose="020B0604020202020204" pitchFamily="34" charset="0"/>
              </a:rPr>
              <a:t>13</a:t>
            </a:r>
          </a:p>
        </p:txBody>
      </p:sp>
      <p:sp>
        <p:nvSpPr>
          <p:cNvPr id="92236" name="Line 75"/>
          <p:cNvSpPr>
            <a:spLocks noChangeShapeType="1"/>
          </p:cNvSpPr>
          <p:nvPr/>
        </p:nvSpPr>
        <p:spPr bwMode="auto">
          <a:xfrm>
            <a:off x="2566988" y="4554538"/>
            <a:ext cx="1008062"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2237" name="Line 76"/>
          <p:cNvSpPr>
            <a:spLocks noChangeShapeType="1"/>
          </p:cNvSpPr>
          <p:nvPr/>
        </p:nvSpPr>
        <p:spPr bwMode="auto">
          <a:xfrm flipV="1">
            <a:off x="3359150" y="4699000"/>
            <a:ext cx="21590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2238" name="Line 77"/>
          <p:cNvSpPr>
            <a:spLocks noChangeShapeType="1"/>
          </p:cNvSpPr>
          <p:nvPr/>
        </p:nvSpPr>
        <p:spPr bwMode="auto">
          <a:xfrm>
            <a:off x="5230814" y="4554538"/>
            <a:ext cx="720725"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2239" name="Line 78"/>
          <p:cNvSpPr>
            <a:spLocks noChangeShapeType="1"/>
          </p:cNvSpPr>
          <p:nvPr/>
        </p:nvSpPr>
        <p:spPr bwMode="auto">
          <a:xfrm flipV="1">
            <a:off x="4006850" y="4554538"/>
            <a:ext cx="79375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2240" name="Line 79"/>
          <p:cNvSpPr>
            <a:spLocks noChangeShapeType="1"/>
          </p:cNvSpPr>
          <p:nvPr/>
        </p:nvSpPr>
        <p:spPr bwMode="auto">
          <a:xfrm>
            <a:off x="5448301" y="5346700"/>
            <a:ext cx="506413"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2241" name="Line 80"/>
          <p:cNvSpPr>
            <a:spLocks noChangeShapeType="1"/>
          </p:cNvSpPr>
          <p:nvPr/>
        </p:nvSpPr>
        <p:spPr bwMode="auto">
          <a:xfrm>
            <a:off x="6383338" y="5346700"/>
            <a:ext cx="792162"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2242" name="Line 81"/>
          <p:cNvSpPr>
            <a:spLocks noChangeShapeType="1"/>
          </p:cNvSpPr>
          <p:nvPr/>
        </p:nvSpPr>
        <p:spPr bwMode="auto">
          <a:xfrm>
            <a:off x="7607301" y="5346700"/>
            <a:ext cx="792163"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2243" name="Line 82"/>
          <p:cNvSpPr>
            <a:spLocks noChangeShapeType="1"/>
          </p:cNvSpPr>
          <p:nvPr/>
        </p:nvSpPr>
        <p:spPr bwMode="auto">
          <a:xfrm>
            <a:off x="3359150" y="6165850"/>
            <a:ext cx="21590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2244" name="Line 83"/>
          <p:cNvSpPr>
            <a:spLocks noChangeShapeType="1"/>
          </p:cNvSpPr>
          <p:nvPr/>
        </p:nvSpPr>
        <p:spPr bwMode="auto">
          <a:xfrm flipV="1">
            <a:off x="9336089" y="5418138"/>
            <a:ext cx="503237"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2245" name="Line 84"/>
          <p:cNvSpPr>
            <a:spLocks noChangeShapeType="1"/>
          </p:cNvSpPr>
          <p:nvPr/>
        </p:nvSpPr>
        <p:spPr bwMode="auto">
          <a:xfrm>
            <a:off x="9336089" y="5273675"/>
            <a:ext cx="503237"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2246" name="Line 85"/>
          <p:cNvSpPr>
            <a:spLocks noChangeShapeType="1"/>
          </p:cNvSpPr>
          <p:nvPr/>
        </p:nvSpPr>
        <p:spPr bwMode="auto">
          <a:xfrm>
            <a:off x="3359150" y="4699000"/>
            <a:ext cx="0" cy="935038"/>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2247" name="Line 86"/>
          <p:cNvSpPr>
            <a:spLocks noChangeShapeType="1"/>
          </p:cNvSpPr>
          <p:nvPr/>
        </p:nvSpPr>
        <p:spPr bwMode="auto">
          <a:xfrm flipH="1">
            <a:off x="2566988" y="5634038"/>
            <a:ext cx="792162"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2248" name="Line 87"/>
          <p:cNvSpPr>
            <a:spLocks noChangeShapeType="1"/>
          </p:cNvSpPr>
          <p:nvPr/>
        </p:nvSpPr>
        <p:spPr bwMode="auto">
          <a:xfrm flipV="1">
            <a:off x="5448300" y="4699000"/>
            <a:ext cx="0" cy="6477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2249" name="Line 88"/>
          <p:cNvSpPr>
            <a:spLocks noChangeShapeType="1"/>
          </p:cNvSpPr>
          <p:nvPr/>
        </p:nvSpPr>
        <p:spPr bwMode="auto">
          <a:xfrm flipH="1">
            <a:off x="5232400" y="4699000"/>
            <a:ext cx="2159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2250" name="Line 89"/>
          <p:cNvSpPr>
            <a:spLocks noChangeShapeType="1"/>
          </p:cNvSpPr>
          <p:nvPr/>
        </p:nvSpPr>
        <p:spPr bwMode="auto">
          <a:xfrm flipV="1">
            <a:off x="9336088" y="4554539"/>
            <a:ext cx="0" cy="7207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2251" name="Line 90"/>
          <p:cNvSpPr>
            <a:spLocks noChangeShapeType="1"/>
          </p:cNvSpPr>
          <p:nvPr/>
        </p:nvSpPr>
        <p:spPr bwMode="auto">
          <a:xfrm flipH="1">
            <a:off x="6383339" y="4554538"/>
            <a:ext cx="2954337"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2252" name="Line 91"/>
          <p:cNvSpPr>
            <a:spLocks noChangeShapeType="1"/>
          </p:cNvSpPr>
          <p:nvPr/>
        </p:nvSpPr>
        <p:spPr bwMode="auto">
          <a:xfrm flipV="1">
            <a:off x="9336088" y="5418138"/>
            <a:ext cx="0" cy="74771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2253" name="Line 92"/>
          <p:cNvSpPr>
            <a:spLocks noChangeShapeType="1"/>
          </p:cNvSpPr>
          <p:nvPr/>
        </p:nvSpPr>
        <p:spPr bwMode="auto">
          <a:xfrm flipH="1">
            <a:off x="4008439" y="6165850"/>
            <a:ext cx="5329237"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2254" name="Line 93"/>
          <p:cNvSpPr>
            <a:spLocks noChangeShapeType="1"/>
          </p:cNvSpPr>
          <p:nvPr/>
        </p:nvSpPr>
        <p:spPr bwMode="auto">
          <a:xfrm flipH="1">
            <a:off x="2566988" y="5778500"/>
            <a:ext cx="792162"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2255" name="Line 94"/>
          <p:cNvSpPr>
            <a:spLocks noChangeShapeType="1"/>
          </p:cNvSpPr>
          <p:nvPr/>
        </p:nvSpPr>
        <p:spPr bwMode="auto">
          <a:xfrm>
            <a:off x="3359150" y="5778500"/>
            <a:ext cx="0" cy="38735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2256" name="Text Box 95"/>
          <p:cNvSpPr txBox="1">
            <a:spLocks noChangeArrowheads="1"/>
          </p:cNvSpPr>
          <p:nvPr/>
        </p:nvSpPr>
        <p:spPr bwMode="auto">
          <a:xfrm>
            <a:off x="2063750"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2</a:t>
            </a:r>
          </a:p>
        </p:txBody>
      </p:sp>
      <p:sp>
        <p:nvSpPr>
          <p:cNvPr id="92257" name="Text Box 96"/>
          <p:cNvSpPr txBox="1">
            <a:spLocks noChangeArrowheads="1"/>
          </p:cNvSpPr>
          <p:nvPr/>
        </p:nvSpPr>
        <p:spPr bwMode="auto">
          <a:xfrm>
            <a:off x="3503613"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2</a:t>
            </a:r>
          </a:p>
        </p:txBody>
      </p:sp>
      <p:sp>
        <p:nvSpPr>
          <p:cNvPr id="92258" name="Text Box 97"/>
          <p:cNvSpPr txBox="1">
            <a:spLocks noChangeArrowheads="1"/>
          </p:cNvSpPr>
          <p:nvPr/>
        </p:nvSpPr>
        <p:spPr bwMode="auto">
          <a:xfrm>
            <a:off x="2063750" y="5229225"/>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4</a:t>
            </a:r>
          </a:p>
        </p:txBody>
      </p:sp>
      <p:sp>
        <p:nvSpPr>
          <p:cNvPr id="92259" name="Text Box 98"/>
          <p:cNvSpPr txBox="1">
            <a:spLocks noChangeArrowheads="1"/>
          </p:cNvSpPr>
          <p:nvPr/>
        </p:nvSpPr>
        <p:spPr bwMode="auto">
          <a:xfrm>
            <a:off x="4727575"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92260" name="Text Box 99"/>
          <p:cNvSpPr txBox="1">
            <a:spLocks noChangeArrowheads="1"/>
          </p:cNvSpPr>
          <p:nvPr/>
        </p:nvSpPr>
        <p:spPr bwMode="auto">
          <a:xfrm>
            <a:off x="5880100"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4</a:t>
            </a:r>
          </a:p>
        </p:txBody>
      </p:sp>
      <p:sp>
        <p:nvSpPr>
          <p:cNvPr id="92261" name="Text Box 100"/>
          <p:cNvSpPr txBox="1">
            <a:spLocks noChangeArrowheads="1"/>
          </p:cNvSpPr>
          <p:nvPr/>
        </p:nvSpPr>
        <p:spPr bwMode="auto">
          <a:xfrm>
            <a:off x="5880100"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92262" name="Text Box 101"/>
          <p:cNvSpPr txBox="1">
            <a:spLocks noChangeArrowheads="1"/>
          </p:cNvSpPr>
          <p:nvPr/>
        </p:nvSpPr>
        <p:spPr bwMode="auto">
          <a:xfrm>
            <a:off x="7104063"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92263" name="Text Box 102"/>
          <p:cNvSpPr txBox="1">
            <a:spLocks noChangeArrowheads="1"/>
          </p:cNvSpPr>
          <p:nvPr/>
        </p:nvSpPr>
        <p:spPr bwMode="auto">
          <a:xfrm>
            <a:off x="8328025"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92264" name="Text Box 103"/>
          <p:cNvSpPr txBox="1">
            <a:spLocks noChangeArrowheads="1"/>
          </p:cNvSpPr>
          <p:nvPr/>
        </p:nvSpPr>
        <p:spPr bwMode="auto">
          <a:xfrm>
            <a:off x="9767888" y="4868864"/>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92265" name="Text Box 104"/>
          <p:cNvSpPr txBox="1">
            <a:spLocks noChangeArrowheads="1"/>
          </p:cNvSpPr>
          <p:nvPr/>
        </p:nvSpPr>
        <p:spPr bwMode="auto">
          <a:xfrm>
            <a:off x="3503613"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7</a:t>
            </a:r>
          </a:p>
        </p:txBody>
      </p:sp>
      <p:sp>
        <p:nvSpPr>
          <p:cNvPr id="92266" name="Text Box 105"/>
          <p:cNvSpPr txBox="1">
            <a:spLocks noChangeArrowheads="1"/>
          </p:cNvSpPr>
          <p:nvPr/>
        </p:nvSpPr>
        <p:spPr bwMode="auto">
          <a:xfrm>
            <a:off x="1631951" y="1628775"/>
            <a:ext cx="463614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2400">
                <a:solidFill>
                  <a:srgbClr val="00FFFF"/>
                </a:solidFill>
                <a:cs typeface="Arial" panose="020B0604020202020204" pitchFamily="34" charset="0"/>
              </a:rPr>
              <a:t>ET = Earliest completion time</a:t>
            </a:r>
          </a:p>
          <a:p>
            <a:pPr fontAlgn="base">
              <a:spcBef>
                <a:spcPct val="0"/>
              </a:spcBef>
              <a:spcAft>
                <a:spcPct val="0"/>
              </a:spcAft>
              <a:buNone/>
            </a:pPr>
            <a:r>
              <a:rPr lang="tr-TR" altLang="en-US" sz="1400">
                <a:solidFill>
                  <a:srgbClr val="00FFFF"/>
                </a:solidFill>
                <a:cs typeface="Arial" panose="020B0604020202020204" pitchFamily="34" charset="0"/>
              </a:rPr>
              <a:t>               Compute ET of left mosts first.</a:t>
            </a:r>
          </a:p>
          <a:p>
            <a:pPr fontAlgn="base">
              <a:spcBef>
                <a:spcPct val="0"/>
              </a:spcBef>
              <a:spcAft>
                <a:spcPct val="0"/>
              </a:spcAft>
              <a:buNone/>
            </a:pPr>
            <a:r>
              <a:rPr lang="tr-TR" altLang="en-US" sz="1400">
                <a:solidFill>
                  <a:srgbClr val="00FFFF"/>
                </a:solidFill>
                <a:cs typeface="Arial" panose="020B0604020202020204" pitchFamily="34" charset="0"/>
              </a:rPr>
              <a:t>               Compute ET of each forward task </a:t>
            </a:r>
          </a:p>
          <a:p>
            <a:pPr fontAlgn="base">
              <a:spcBef>
                <a:spcPct val="0"/>
              </a:spcBef>
              <a:spcAft>
                <a:spcPct val="0"/>
              </a:spcAft>
              <a:buNone/>
            </a:pPr>
            <a:r>
              <a:rPr lang="tr-TR" altLang="en-US" sz="1400">
                <a:solidFill>
                  <a:srgbClr val="00FFFF"/>
                </a:solidFill>
                <a:cs typeface="Arial" panose="020B0604020202020204" pitchFamily="34" charset="0"/>
              </a:rPr>
              <a:t>                by summing ET for each task from left to right.</a:t>
            </a:r>
          </a:p>
        </p:txBody>
      </p:sp>
      <p:sp>
        <p:nvSpPr>
          <p:cNvPr id="92267" name="Text Box 106"/>
          <p:cNvSpPr txBox="1">
            <a:spLocks noChangeArrowheads="1"/>
          </p:cNvSpPr>
          <p:nvPr/>
        </p:nvSpPr>
        <p:spPr bwMode="auto">
          <a:xfrm>
            <a:off x="1643064" y="2852738"/>
            <a:ext cx="520527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2400">
                <a:solidFill>
                  <a:srgbClr val="FF9900"/>
                </a:solidFill>
                <a:cs typeface="Arial" panose="020B0604020202020204" pitchFamily="34" charset="0"/>
              </a:rPr>
              <a:t>LT = Latest completion time</a:t>
            </a:r>
          </a:p>
          <a:p>
            <a:pPr fontAlgn="base">
              <a:spcBef>
                <a:spcPct val="0"/>
              </a:spcBef>
              <a:spcAft>
                <a:spcPct val="0"/>
              </a:spcAft>
              <a:buNone/>
            </a:pPr>
            <a:r>
              <a:rPr lang="tr-TR" altLang="en-US" sz="1400">
                <a:solidFill>
                  <a:srgbClr val="FF9900"/>
                </a:solidFill>
                <a:cs typeface="Arial" panose="020B0604020202020204" pitchFamily="34" charset="0"/>
              </a:rPr>
              <a:t>               Compute LT of right mosts first.</a:t>
            </a:r>
          </a:p>
          <a:p>
            <a:pPr fontAlgn="base">
              <a:spcBef>
                <a:spcPct val="0"/>
              </a:spcBef>
              <a:spcAft>
                <a:spcPct val="0"/>
              </a:spcAft>
              <a:buNone/>
            </a:pPr>
            <a:r>
              <a:rPr lang="tr-TR" altLang="en-US" sz="1400">
                <a:solidFill>
                  <a:srgbClr val="FF9900"/>
                </a:solidFill>
                <a:cs typeface="Arial" panose="020B0604020202020204" pitchFamily="34" charset="0"/>
              </a:rPr>
              <a:t>               Compute LT of each backward task </a:t>
            </a:r>
          </a:p>
          <a:p>
            <a:pPr fontAlgn="base">
              <a:spcBef>
                <a:spcPct val="0"/>
              </a:spcBef>
              <a:spcAft>
                <a:spcPct val="0"/>
              </a:spcAft>
              <a:buNone/>
            </a:pPr>
            <a:r>
              <a:rPr lang="tr-TR" altLang="en-US" sz="1400">
                <a:solidFill>
                  <a:srgbClr val="FF9900"/>
                </a:solidFill>
                <a:cs typeface="Arial" panose="020B0604020202020204" pitchFamily="34" charset="0"/>
              </a:rPr>
              <a:t>                by subtracting duration for each task from right to left.</a:t>
            </a:r>
          </a:p>
        </p:txBody>
      </p:sp>
      <p:sp>
        <p:nvSpPr>
          <p:cNvPr id="92268" name="Text Box 107"/>
          <p:cNvSpPr txBox="1">
            <a:spLocks noChangeArrowheads="1"/>
          </p:cNvSpPr>
          <p:nvPr/>
        </p:nvSpPr>
        <p:spPr bwMode="auto">
          <a:xfrm>
            <a:off x="2063751"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2</a:t>
            </a:r>
          </a:p>
        </p:txBody>
      </p:sp>
      <p:sp>
        <p:nvSpPr>
          <p:cNvPr id="92269" name="Text Box 108"/>
          <p:cNvSpPr txBox="1">
            <a:spLocks noChangeArrowheads="1"/>
          </p:cNvSpPr>
          <p:nvPr/>
        </p:nvSpPr>
        <p:spPr bwMode="auto">
          <a:xfrm>
            <a:off x="2063751" y="58769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b="1">
                <a:solidFill>
                  <a:srgbClr val="FF0000"/>
                </a:solidFill>
                <a:cs typeface="Arial" panose="020B0604020202020204" pitchFamily="34" charset="0"/>
              </a:rPr>
              <a:t>ET = 4</a:t>
            </a:r>
          </a:p>
        </p:txBody>
      </p:sp>
      <p:sp>
        <p:nvSpPr>
          <p:cNvPr id="92270" name="Text Box 109"/>
          <p:cNvSpPr txBox="1">
            <a:spLocks noChangeArrowheads="1"/>
          </p:cNvSpPr>
          <p:nvPr/>
        </p:nvSpPr>
        <p:spPr bwMode="auto">
          <a:xfrm>
            <a:off x="3503614"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b="1">
                <a:solidFill>
                  <a:srgbClr val="FF0000"/>
                </a:solidFill>
                <a:cs typeface="Arial" panose="020B0604020202020204" pitchFamily="34" charset="0"/>
              </a:rPr>
              <a:t>ET = 6</a:t>
            </a:r>
          </a:p>
        </p:txBody>
      </p:sp>
      <p:sp>
        <p:nvSpPr>
          <p:cNvPr id="92271" name="Text Box 110"/>
          <p:cNvSpPr txBox="1">
            <a:spLocks noChangeArrowheads="1"/>
          </p:cNvSpPr>
          <p:nvPr/>
        </p:nvSpPr>
        <p:spPr bwMode="auto">
          <a:xfrm>
            <a:off x="3503614" y="6296025"/>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b="1">
                <a:solidFill>
                  <a:srgbClr val="FF0000"/>
                </a:solidFill>
                <a:cs typeface="Arial" panose="020B0604020202020204" pitchFamily="34" charset="0"/>
              </a:rPr>
              <a:t>ET = 11</a:t>
            </a:r>
          </a:p>
        </p:txBody>
      </p:sp>
      <p:sp>
        <p:nvSpPr>
          <p:cNvPr id="92272" name="Text Box 111"/>
          <p:cNvSpPr txBox="1">
            <a:spLocks noChangeArrowheads="1"/>
          </p:cNvSpPr>
          <p:nvPr/>
        </p:nvSpPr>
        <p:spPr bwMode="auto">
          <a:xfrm>
            <a:off x="4727576"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b="1">
                <a:solidFill>
                  <a:srgbClr val="FF0000"/>
                </a:solidFill>
                <a:cs typeface="Arial" panose="020B0604020202020204" pitchFamily="34" charset="0"/>
              </a:rPr>
              <a:t>ET = 7</a:t>
            </a:r>
          </a:p>
        </p:txBody>
      </p:sp>
      <p:sp>
        <p:nvSpPr>
          <p:cNvPr id="92273" name="Text Box 112"/>
          <p:cNvSpPr txBox="1">
            <a:spLocks noChangeArrowheads="1"/>
          </p:cNvSpPr>
          <p:nvPr/>
        </p:nvSpPr>
        <p:spPr bwMode="auto">
          <a:xfrm>
            <a:off x="5880101" y="4797425"/>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b="1">
                <a:solidFill>
                  <a:srgbClr val="FF0000"/>
                </a:solidFill>
                <a:cs typeface="Arial" panose="020B0604020202020204" pitchFamily="34" charset="0"/>
              </a:rPr>
              <a:t>ET = 11</a:t>
            </a:r>
          </a:p>
        </p:txBody>
      </p:sp>
      <p:sp>
        <p:nvSpPr>
          <p:cNvPr id="92274" name="Text Box 113"/>
          <p:cNvSpPr txBox="1">
            <a:spLocks noChangeArrowheads="1"/>
          </p:cNvSpPr>
          <p:nvPr/>
        </p:nvSpPr>
        <p:spPr bwMode="auto">
          <a:xfrm>
            <a:off x="5880101" y="5805488"/>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8</a:t>
            </a:r>
          </a:p>
        </p:txBody>
      </p:sp>
      <p:sp>
        <p:nvSpPr>
          <p:cNvPr id="92275" name="Text Box 114"/>
          <p:cNvSpPr txBox="1">
            <a:spLocks noChangeArrowheads="1"/>
          </p:cNvSpPr>
          <p:nvPr/>
        </p:nvSpPr>
        <p:spPr bwMode="auto">
          <a:xfrm>
            <a:off x="7092951" y="5805488"/>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9</a:t>
            </a:r>
          </a:p>
        </p:txBody>
      </p:sp>
      <p:sp>
        <p:nvSpPr>
          <p:cNvPr id="92276" name="Text Box 115"/>
          <p:cNvSpPr txBox="1">
            <a:spLocks noChangeArrowheads="1"/>
          </p:cNvSpPr>
          <p:nvPr/>
        </p:nvSpPr>
        <p:spPr bwMode="auto">
          <a:xfrm>
            <a:off x="8316914" y="5805488"/>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10</a:t>
            </a:r>
          </a:p>
        </p:txBody>
      </p:sp>
      <p:sp>
        <p:nvSpPr>
          <p:cNvPr id="92277" name="Text Box 116"/>
          <p:cNvSpPr txBox="1">
            <a:spLocks noChangeArrowheads="1"/>
          </p:cNvSpPr>
          <p:nvPr/>
        </p:nvSpPr>
        <p:spPr bwMode="auto">
          <a:xfrm>
            <a:off x="9767889" y="5589588"/>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b="1">
                <a:solidFill>
                  <a:srgbClr val="FF0000"/>
                </a:solidFill>
                <a:cs typeface="Arial" panose="020B0604020202020204" pitchFamily="34" charset="0"/>
              </a:rPr>
              <a:t>ET = 12</a:t>
            </a:r>
          </a:p>
        </p:txBody>
      </p:sp>
      <p:sp>
        <p:nvSpPr>
          <p:cNvPr id="92278" name="Text Box 117"/>
          <p:cNvSpPr txBox="1">
            <a:spLocks noChangeArrowheads="1"/>
          </p:cNvSpPr>
          <p:nvPr/>
        </p:nvSpPr>
        <p:spPr bwMode="auto">
          <a:xfrm>
            <a:off x="9767889" y="5734050"/>
            <a:ext cx="5810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b="1">
                <a:solidFill>
                  <a:srgbClr val="FF0000"/>
                </a:solidFill>
                <a:cs typeface="Arial" panose="020B0604020202020204" pitchFamily="34" charset="0"/>
              </a:rPr>
              <a:t>LT = 12</a:t>
            </a:r>
          </a:p>
        </p:txBody>
      </p:sp>
      <p:sp>
        <p:nvSpPr>
          <p:cNvPr id="92279" name="Text Box 118"/>
          <p:cNvSpPr txBox="1">
            <a:spLocks noChangeArrowheads="1"/>
          </p:cNvSpPr>
          <p:nvPr/>
        </p:nvSpPr>
        <p:spPr bwMode="auto">
          <a:xfrm>
            <a:off x="8316914" y="5949950"/>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12</a:t>
            </a:r>
          </a:p>
        </p:txBody>
      </p:sp>
      <p:sp>
        <p:nvSpPr>
          <p:cNvPr id="92280" name="Text Box 119"/>
          <p:cNvSpPr txBox="1">
            <a:spLocks noChangeArrowheads="1"/>
          </p:cNvSpPr>
          <p:nvPr/>
        </p:nvSpPr>
        <p:spPr bwMode="auto">
          <a:xfrm>
            <a:off x="7104064" y="5949950"/>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11</a:t>
            </a:r>
          </a:p>
        </p:txBody>
      </p:sp>
      <p:sp>
        <p:nvSpPr>
          <p:cNvPr id="92281" name="Text Box 120"/>
          <p:cNvSpPr txBox="1">
            <a:spLocks noChangeArrowheads="1"/>
          </p:cNvSpPr>
          <p:nvPr/>
        </p:nvSpPr>
        <p:spPr bwMode="auto">
          <a:xfrm>
            <a:off x="5880101" y="5949950"/>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10</a:t>
            </a:r>
          </a:p>
        </p:txBody>
      </p:sp>
      <p:sp>
        <p:nvSpPr>
          <p:cNvPr id="92282" name="Text Box 121"/>
          <p:cNvSpPr txBox="1">
            <a:spLocks noChangeArrowheads="1"/>
          </p:cNvSpPr>
          <p:nvPr/>
        </p:nvSpPr>
        <p:spPr bwMode="auto">
          <a:xfrm>
            <a:off x="5880101" y="4941888"/>
            <a:ext cx="5810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b="1">
                <a:solidFill>
                  <a:srgbClr val="FF0000"/>
                </a:solidFill>
                <a:cs typeface="Arial" panose="020B0604020202020204" pitchFamily="34" charset="0"/>
              </a:rPr>
              <a:t>LT = 11</a:t>
            </a:r>
          </a:p>
        </p:txBody>
      </p:sp>
      <p:sp>
        <p:nvSpPr>
          <p:cNvPr id="92283" name="Text Box 122"/>
          <p:cNvSpPr txBox="1">
            <a:spLocks noChangeArrowheads="1"/>
          </p:cNvSpPr>
          <p:nvPr/>
        </p:nvSpPr>
        <p:spPr bwMode="auto">
          <a:xfrm>
            <a:off x="3503614" y="6453188"/>
            <a:ext cx="5810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b="1">
                <a:solidFill>
                  <a:srgbClr val="FF0000"/>
                </a:solidFill>
                <a:cs typeface="Arial" panose="020B0604020202020204" pitchFamily="34" charset="0"/>
              </a:rPr>
              <a:t>LT = 11</a:t>
            </a:r>
          </a:p>
        </p:txBody>
      </p:sp>
      <p:sp>
        <p:nvSpPr>
          <p:cNvPr id="92284" name="Text Box 123"/>
          <p:cNvSpPr txBox="1">
            <a:spLocks noChangeArrowheads="1"/>
          </p:cNvSpPr>
          <p:nvPr/>
        </p:nvSpPr>
        <p:spPr bwMode="auto">
          <a:xfrm>
            <a:off x="4721226" y="4941888"/>
            <a:ext cx="5175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b="1">
                <a:solidFill>
                  <a:srgbClr val="FF0000"/>
                </a:solidFill>
                <a:cs typeface="Arial" panose="020B0604020202020204" pitchFamily="34" charset="0"/>
              </a:rPr>
              <a:t>LT = 7</a:t>
            </a:r>
          </a:p>
        </p:txBody>
      </p:sp>
      <p:sp>
        <p:nvSpPr>
          <p:cNvPr id="92285" name="Text Box 124"/>
          <p:cNvSpPr txBox="1">
            <a:spLocks noChangeArrowheads="1"/>
          </p:cNvSpPr>
          <p:nvPr/>
        </p:nvSpPr>
        <p:spPr bwMode="auto">
          <a:xfrm>
            <a:off x="3503614" y="4941888"/>
            <a:ext cx="5175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b="1">
                <a:solidFill>
                  <a:srgbClr val="FF0000"/>
                </a:solidFill>
                <a:cs typeface="Arial" panose="020B0604020202020204" pitchFamily="34" charset="0"/>
              </a:rPr>
              <a:t>LT = 6</a:t>
            </a:r>
          </a:p>
        </p:txBody>
      </p:sp>
      <p:sp>
        <p:nvSpPr>
          <p:cNvPr id="92286" name="Text Box 125"/>
          <p:cNvSpPr txBox="1">
            <a:spLocks noChangeArrowheads="1"/>
          </p:cNvSpPr>
          <p:nvPr/>
        </p:nvSpPr>
        <p:spPr bwMode="auto">
          <a:xfrm>
            <a:off x="2063751" y="4941888"/>
            <a:ext cx="5111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4</a:t>
            </a:r>
          </a:p>
        </p:txBody>
      </p:sp>
      <p:sp>
        <p:nvSpPr>
          <p:cNvPr id="92287" name="Text Box 126"/>
          <p:cNvSpPr txBox="1">
            <a:spLocks noChangeArrowheads="1"/>
          </p:cNvSpPr>
          <p:nvPr/>
        </p:nvSpPr>
        <p:spPr bwMode="auto">
          <a:xfrm>
            <a:off x="2063751" y="6021388"/>
            <a:ext cx="5175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b="1">
                <a:solidFill>
                  <a:srgbClr val="FF0000"/>
                </a:solidFill>
                <a:cs typeface="Arial" panose="020B0604020202020204" pitchFamily="34" charset="0"/>
              </a:rPr>
              <a:t>LT = 4</a:t>
            </a:r>
          </a:p>
        </p:txBody>
      </p:sp>
      <p:sp>
        <p:nvSpPr>
          <p:cNvPr id="92288" name="Text Box 127"/>
          <p:cNvSpPr txBox="1">
            <a:spLocks noChangeArrowheads="1"/>
          </p:cNvSpPr>
          <p:nvPr/>
        </p:nvSpPr>
        <p:spPr bwMode="auto">
          <a:xfrm>
            <a:off x="4246563" y="6308726"/>
            <a:ext cx="586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800">
                <a:solidFill>
                  <a:srgbClr val="FF0000"/>
                </a:solidFill>
                <a:cs typeface="Arial" panose="020B0604020202020204" pitchFamily="34" charset="0"/>
              </a:rPr>
              <a:t>Red tasks are on critical path, so should not be delayed.</a:t>
            </a:r>
          </a:p>
        </p:txBody>
      </p:sp>
    </p:spTree>
    <p:extLst>
      <p:ext uri="{BB962C8B-B14F-4D97-AF65-F5344CB8AC3E}">
        <p14:creationId xmlns:p14="http://schemas.microsoft.com/office/powerpoint/2010/main" val="7663024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Slayt Numarası Yer Tutucusu 3"/>
          <p:cNvSpPr>
            <a:spLocks noGrp="1"/>
          </p:cNvSpPr>
          <p:nvPr>
            <p:ph type="sldNum" sz="quarter" idx="10"/>
          </p:nvPr>
        </p:nvSpPr>
        <p:spPr>
          <a:noFill/>
        </p:spPr>
        <p:txBody>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fld id="{5C6EE563-F3AF-47EE-90E6-D9C5724133E4}" type="slidenum">
              <a:rPr lang="tr-TR" altLang="en-US" sz="1400">
                <a:solidFill>
                  <a:srgbClr val="FFFFFF"/>
                </a:solidFill>
                <a:cs typeface="Arial" panose="020B0604020202020204" pitchFamily="34" charset="0"/>
              </a:rPr>
              <a:pPr fontAlgn="base">
                <a:spcBef>
                  <a:spcPct val="0"/>
                </a:spcBef>
                <a:spcAft>
                  <a:spcPct val="0"/>
                </a:spcAft>
                <a:buNone/>
              </a:pPr>
              <a:t>69</a:t>
            </a:fld>
            <a:endParaRPr lang="tr-TR" altLang="en-US" sz="1400">
              <a:solidFill>
                <a:srgbClr val="FFFFFF"/>
              </a:solidFill>
              <a:cs typeface="Arial" panose="020B0604020202020204" pitchFamily="34" charset="0"/>
            </a:endParaRPr>
          </a:p>
        </p:txBody>
      </p:sp>
      <p:sp>
        <p:nvSpPr>
          <p:cNvPr id="93187" name="Rectangle 2"/>
          <p:cNvSpPr>
            <a:spLocks noGrp="1" noChangeArrowheads="1"/>
          </p:cNvSpPr>
          <p:nvPr>
            <p:ph type="title"/>
          </p:nvPr>
        </p:nvSpPr>
        <p:spPr/>
        <p:txBody>
          <a:bodyPr/>
          <a:lstStyle/>
          <a:p>
            <a:pPr eaLnBrk="1" hangingPunct="1"/>
            <a:r>
              <a:rPr lang="tr-TR" altLang="en-US" sz="4000"/>
              <a:t>Network Diagrams </a:t>
            </a:r>
            <a:br>
              <a:rPr lang="tr-TR" altLang="en-US" sz="4000"/>
            </a:br>
            <a:r>
              <a:rPr lang="tr-TR" altLang="en-US" sz="4000"/>
              <a:t>(Sample: </a:t>
            </a:r>
            <a:r>
              <a:rPr lang="tr-TR" altLang="en-US" sz="4000">
                <a:solidFill>
                  <a:srgbClr val="FFFF00"/>
                </a:solidFill>
              </a:rPr>
              <a:t>Network Diagram</a:t>
            </a:r>
            <a:r>
              <a:rPr lang="tr-TR" altLang="en-US" sz="4000"/>
              <a:t>)</a:t>
            </a:r>
          </a:p>
        </p:txBody>
      </p:sp>
      <p:sp>
        <p:nvSpPr>
          <p:cNvPr id="93188" name="Text Box 3"/>
          <p:cNvSpPr txBox="1">
            <a:spLocks noChangeArrowheads="1"/>
          </p:cNvSpPr>
          <p:nvPr/>
        </p:nvSpPr>
        <p:spPr bwMode="auto">
          <a:xfrm>
            <a:off x="2135189" y="4483101"/>
            <a:ext cx="433387" cy="314325"/>
          </a:xfrm>
          <a:prstGeom prst="rect">
            <a:avLst/>
          </a:prstGeom>
          <a:noFill/>
          <a:ln w="9525" algn="ctr">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9900"/>
                </a:solidFill>
                <a:cs typeface="Arial" panose="020B0604020202020204" pitchFamily="34" charset="0"/>
              </a:rPr>
              <a:t>3</a:t>
            </a:r>
          </a:p>
        </p:txBody>
      </p:sp>
      <p:graphicFrame>
        <p:nvGraphicFramePr>
          <p:cNvPr id="1048580" name="Group 4"/>
          <p:cNvGraphicFramePr>
            <a:graphicFrameLocks noGrp="1"/>
          </p:cNvGraphicFramePr>
          <p:nvPr>
            <p:ph idx="1"/>
          </p:nvPr>
        </p:nvGraphicFramePr>
        <p:xfrm>
          <a:off x="6888163" y="1484313"/>
          <a:ext cx="3529012" cy="2514600"/>
        </p:xfrm>
        <a:graphic>
          <a:graphicData uri="http://schemas.openxmlformats.org/drawingml/2006/table">
            <a:tbl>
              <a:tblPr/>
              <a:tblGrid>
                <a:gridCol w="314325">
                  <a:extLst>
                    <a:ext uri="{9D8B030D-6E8A-4147-A177-3AD203B41FA5}">
                      <a16:colId xmlns:a16="http://schemas.microsoft.com/office/drawing/2014/main" val="4291113087"/>
                    </a:ext>
                  </a:extLst>
                </a:gridCol>
                <a:gridCol w="1655762">
                  <a:extLst>
                    <a:ext uri="{9D8B030D-6E8A-4147-A177-3AD203B41FA5}">
                      <a16:colId xmlns:a16="http://schemas.microsoft.com/office/drawing/2014/main" val="1859094154"/>
                    </a:ext>
                  </a:extLst>
                </a:gridCol>
                <a:gridCol w="622300">
                  <a:extLst>
                    <a:ext uri="{9D8B030D-6E8A-4147-A177-3AD203B41FA5}">
                      <a16:colId xmlns:a16="http://schemas.microsoft.com/office/drawing/2014/main" val="270769232"/>
                    </a:ext>
                  </a:extLst>
                </a:gridCol>
                <a:gridCol w="936625">
                  <a:extLst>
                    <a:ext uri="{9D8B030D-6E8A-4147-A177-3AD203B41FA5}">
                      <a16:colId xmlns:a16="http://schemas.microsoft.com/office/drawing/2014/main" val="575879009"/>
                    </a:ext>
                  </a:extLst>
                </a:gridCol>
              </a:tblGrid>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Task Name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Duration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Predecessors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61232704"/>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Implement visualiser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5243493"/>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Implement database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69091287"/>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Integrate components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3, 4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9393944"/>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Correct bugs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207740"/>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Prepare test document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42373487"/>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Perform unit tests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2760517"/>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Perform integration tests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26624931"/>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Report test results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82100545"/>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Prepare sample data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5541230"/>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Prepare deliverables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6, 12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87060445"/>
                  </a:ext>
                </a:extLst>
              </a:tr>
            </a:tbl>
          </a:graphicData>
        </a:graphic>
      </p:graphicFrame>
      <p:sp>
        <p:nvSpPr>
          <p:cNvPr id="93251" name="Text Box 66"/>
          <p:cNvSpPr txBox="1">
            <a:spLocks noChangeArrowheads="1"/>
          </p:cNvSpPr>
          <p:nvPr/>
        </p:nvSpPr>
        <p:spPr bwMode="auto">
          <a:xfrm>
            <a:off x="2135189" y="55626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4</a:t>
            </a:r>
          </a:p>
        </p:txBody>
      </p:sp>
      <p:sp>
        <p:nvSpPr>
          <p:cNvPr id="93252" name="Text Box 67"/>
          <p:cNvSpPr txBox="1">
            <a:spLocks noChangeArrowheads="1"/>
          </p:cNvSpPr>
          <p:nvPr/>
        </p:nvSpPr>
        <p:spPr bwMode="auto">
          <a:xfrm>
            <a:off x="3575050" y="4483101"/>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5</a:t>
            </a:r>
          </a:p>
        </p:txBody>
      </p:sp>
      <p:sp>
        <p:nvSpPr>
          <p:cNvPr id="93253" name="Text Box 68"/>
          <p:cNvSpPr txBox="1">
            <a:spLocks noChangeArrowheads="1"/>
          </p:cNvSpPr>
          <p:nvPr/>
        </p:nvSpPr>
        <p:spPr bwMode="auto">
          <a:xfrm>
            <a:off x="5951539"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6</a:t>
            </a:r>
          </a:p>
        </p:txBody>
      </p:sp>
      <p:sp>
        <p:nvSpPr>
          <p:cNvPr id="93254" name="Text Box 69"/>
          <p:cNvSpPr txBox="1">
            <a:spLocks noChangeArrowheads="1"/>
          </p:cNvSpPr>
          <p:nvPr/>
        </p:nvSpPr>
        <p:spPr bwMode="auto">
          <a:xfrm>
            <a:off x="8399464" y="5202239"/>
            <a:ext cx="433387" cy="314325"/>
          </a:xfrm>
          <a:prstGeom prst="rect">
            <a:avLst/>
          </a:prstGeom>
          <a:noFill/>
          <a:ln w="9525" algn="ctr">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9900"/>
                </a:solidFill>
                <a:cs typeface="Arial" panose="020B0604020202020204" pitchFamily="34" charset="0"/>
              </a:rPr>
              <a:t>11</a:t>
            </a:r>
          </a:p>
        </p:txBody>
      </p:sp>
      <p:sp>
        <p:nvSpPr>
          <p:cNvPr id="93255" name="Text Box 70"/>
          <p:cNvSpPr txBox="1">
            <a:spLocks noChangeArrowheads="1"/>
          </p:cNvSpPr>
          <p:nvPr/>
        </p:nvSpPr>
        <p:spPr bwMode="auto">
          <a:xfrm>
            <a:off x="4799014"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8</a:t>
            </a:r>
          </a:p>
        </p:txBody>
      </p:sp>
      <p:sp>
        <p:nvSpPr>
          <p:cNvPr id="93256" name="Text Box 71"/>
          <p:cNvSpPr txBox="1">
            <a:spLocks noChangeArrowheads="1"/>
          </p:cNvSpPr>
          <p:nvPr/>
        </p:nvSpPr>
        <p:spPr bwMode="auto">
          <a:xfrm>
            <a:off x="5951539" y="5202239"/>
            <a:ext cx="433387" cy="314325"/>
          </a:xfrm>
          <a:prstGeom prst="rect">
            <a:avLst/>
          </a:prstGeom>
          <a:noFill/>
          <a:ln w="9525" algn="ctr">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9900"/>
                </a:solidFill>
                <a:cs typeface="Arial" panose="020B0604020202020204" pitchFamily="34" charset="0"/>
              </a:rPr>
              <a:t>9</a:t>
            </a:r>
          </a:p>
        </p:txBody>
      </p:sp>
      <p:sp>
        <p:nvSpPr>
          <p:cNvPr id="93257" name="Text Box 72"/>
          <p:cNvSpPr txBox="1">
            <a:spLocks noChangeArrowheads="1"/>
          </p:cNvSpPr>
          <p:nvPr/>
        </p:nvSpPr>
        <p:spPr bwMode="auto">
          <a:xfrm>
            <a:off x="7175500" y="5202239"/>
            <a:ext cx="433388" cy="314325"/>
          </a:xfrm>
          <a:prstGeom prst="rect">
            <a:avLst/>
          </a:prstGeom>
          <a:noFill/>
          <a:ln w="9525" algn="ctr">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9900"/>
                </a:solidFill>
                <a:cs typeface="Arial" panose="020B0604020202020204" pitchFamily="34" charset="0"/>
              </a:rPr>
              <a:t>10</a:t>
            </a:r>
          </a:p>
        </p:txBody>
      </p:sp>
      <p:sp>
        <p:nvSpPr>
          <p:cNvPr id="93258" name="Text Box 73"/>
          <p:cNvSpPr txBox="1">
            <a:spLocks noChangeArrowheads="1"/>
          </p:cNvSpPr>
          <p:nvPr/>
        </p:nvSpPr>
        <p:spPr bwMode="auto">
          <a:xfrm>
            <a:off x="3575050" y="5981701"/>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12</a:t>
            </a:r>
          </a:p>
        </p:txBody>
      </p:sp>
      <p:sp>
        <p:nvSpPr>
          <p:cNvPr id="93259" name="Text Box 74"/>
          <p:cNvSpPr txBox="1">
            <a:spLocks noChangeArrowheads="1"/>
          </p:cNvSpPr>
          <p:nvPr/>
        </p:nvSpPr>
        <p:spPr bwMode="auto">
          <a:xfrm>
            <a:off x="9839325" y="5202239"/>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13</a:t>
            </a:r>
          </a:p>
        </p:txBody>
      </p:sp>
      <p:sp>
        <p:nvSpPr>
          <p:cNvPr id="93260" name="Line 75"/>
          <p:cNvSpPr>
            <a:spLocks noChangeShapeType="1"/>
          </p:cNvSpPr>
          <p:nvPr/>
        </p:nvSpPr>
        <p:spPr bwMode="auto">
          <a:xfrm>
            <a:off x="2566988" y="4554538"/>
            <a:ext cx="1008062"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3261" name="Line 76"/>
          <p:cNvSpPr>
            <a:spLocks noChangeShapeType="1"/>
          </p:cNvSpPr>
          <p:nvPr/>
        </p:nvSpPr>
        <p:spPr bwMode="auto">
          <a:xfrm flipV="1">
            <a:off x="3359150" y="4699000"/>
            <a:ext cx="2159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3262" name="Line 77"/>
          <p:cNvSpPr>
            <a:spLocks noChangeShapeType="1"/>
          </p:cNvSpPr>
          <p:nvPr/>
        </p:nvSpPr>
        <p:spPr bwMode="auto">
          <a:xfrm>
            <a:off x="5230814" y="4554538"/>
            <a:ext cx="720725"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3263" name="Line 78"/>
          <p:cNvSpPr>
            <a:spLocks noChangeShapeType="1"/>
          </p:cNvSpPr>
          <p:nvPr/>
        </p:nvSpPr>
        <p:spPr bwMode="auto">
          <a:xfrm flipV="1">
            <a:off x="4006850" y="4554538"/>
            <a:ext cx="79375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3264" name="Line 79"/>
          <p:cNvSpPr>
            <a:spLocks noChangeShapeType="1"/>
          </p:cNvSpPr>
          <p:nvPr/>
        </p:nvSpPr>
        <p:spPr bwMode="auto">
          <a:xfrm>
            <a:off x="5448301" y="5346700"/>
            <a:ext cx="506413"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3265" name="Line 80"/>
          <p:cNvSpPr>
            <a:spLocks noChangeShapeType="1"/>
          </p:cNvSpPr>
          <p:nvPr/>
        </p:nvSpPr>
        <p:spPr bwMode="auto">
          <a:xfrm>
            <a:off x="6383338" y="5346700"/>
            <a:ext cx="792162"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3266" name="Line 81"/>
          <p:cNvSpPr>
            <a:spLocks noChangeShapeType="1"/>
          </p:cNvSpPr>
          <p:nvPr/>
        </p:nvSpPr>
        <p:spPr bwMode="auto">
          <a:xfrm>
            <a:off x="7607301" y="5346700"/>
            <a:ext cx="792163"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3267" name="Line 82"/>
          <p:cNvSpPr>
            <a:spLocks noChangeShapeType="1"/>
          </p:cNvSpPr>
          <p:nvPr/>
        </p:nvSpPr>
        <p:spPr bwMode="auto">
          <a:xfrm>
            <a:off x="3359150" y="6165850"/>
            <a:ext cx="2159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3268" name="Line 83"/>
          <p:cNvSpPr>
            <a:spLocks noChangeShapeType="1"/>
          </p:cNvSpPr>
          <p:nvPr/>
        </p:nvSpPr>
        <p:spPr bwMode="auto">
          <a:xfrm flipV="1">
            <a:off x="9336089" y="5418138"/>
            <a:ext cx="503237"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3269" name="Line 84"/>
          <p:cNvSpPr>
            <a:spLocks noChangeShapeType="1"/>
          </p:cNvSpPr>
          <p:nvPr/>
        </p:nvSpPr>
        <p:spPr bwMode="auto">
          <a:xfrm>
            <a:off x="9336089" y="5273675"/>
            <a:ext cx="503237"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3270" name="Line 85"/>
          <p:cNvSpPr>
            <a:spLocks noChangeShapeType="1"/>
          </p:cNvSpPr>
          <p:nvPr/>
        </p:nvSpPr>
        <p:spPr bwMode="auto">
          <a:xfrm>
            <a:off x="3359150" y="4699000"/>
            <a:ext cx="0" cy="93503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3271" name="Line 86"/>
          <p:cNvSpPr>
            <a:spLocks noChangeShapeType="1"/>
          </p:cNvSpPr>
          <p:nvPr/>
        </p:nvSpPr>
        <p:spPr bwMode="auto">
          <a:xfrm flipH="1">
            <a:off x="2566988" y="5634038"/>
            <a:ext cx="792162"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3272" name="Line 87"/>
          <p:cNvSpPr>
            <a:spLocks noChangeShapeType="1"/>
          </p:cNvSpPr>
          <p:nvPr/>
        </p:nvSpPr>
        <p:spPr bwMode="auto">
          <a:xfrm flipV="1">
            <a:off x="5448300" y="4699000"/>
            <a:ext cx="0" cy="6477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3273" name="Line 88"/>
          <p:cNvSpPr>
            <a:spLocks noChangeShapeType="1"/>
          </p:cNvSpPr>
          <p:nvPr/>
        </p:nvSpPr>
        <p:spPr bwMode="auto">
          <a:xfrm flipH="1">
            <a:off x="5232400" y="4699000"/>
            <a:ext cx="2159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3274" name="Line 89"/>
          <p:cNvSpPr>
            <a:spLocks noChangeShapeType="1"/>
          </p:cNvSpPr>
          <p:nvPr/>
        </p:nvSpPr>
        <p:spPr bwMode="auto">
          <a:xfrm flipV="1">
            <a:off x="9336088" y="4554539"/>
            <a:ext cx="0" cy="720725"/>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3275" name="Line 90"/>
          <p:cNvSpPr>
            <a:spLocks noChangeShapeType="1"/>
          </p:cNvSpPr>
          <p:nvPr/>
        </p:nvSpPr>
        <p:spPr bwMode="auto">
          <a:xfrm flipH="1">
            <a:off x="6383339" y="4554538"/>
            <a:ext cx="2954337"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3276" name="Line 91"/>
          <p:cNvSpPr>
            <a:spLocks noChangeShapeType="1"/>
          </p:cNvSpPr>
          <p:nvPr/>
        </p:nvSpPr>
        <p:spPr bwMode="auto">
          <a:xfrm flipV="1">
            <a:off x="9336088" y="5418138"/>
            <a:ext cx="0" cy="74771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3277" name="Line 92"/>
          <p:cNvSpPr>
            <a:spLocks noChangeShapeType="1"/>
          </p:cNvSpPr>
          <p:nvPr/>
        </p:nvSpPr>
        <p:spPr bwMode="auto">
          <a:xfrm flipH="1">
            <a:off x="4008439" y="6165850"/>
            <a:ext cx="5329237"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3278" name="Line 93"/>
          <p:cNvSpPr>
            <a:spLocks noChangeShapeType="1"/>
          </p:cNvSpPr>
          <p:nvPr/>
        </p:nvSpPr>
        <p:spPr bwMode="auto">
          <a:xfrm flipH="1">
            <a:off x="2566988" y="5778500"/>
            <a:ext cx="792162"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3279" name="Line 94"/>
          <p:cNvSpPr>
            <a:spLocks noChangeShapeType="1"/>
          </p:cNvSpPr>
          <p:nvPr/>
        </p:nvSpPr>
        <p:spPr bwMode="auto">
          <a:xfrm>
            <a:off x="3359150" y="5778500"/>
            <a:ext cx="0" cy="38735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3280" name="Text Box 95"/>
          <p:cNvSpPr txBox="1">
            <a:spLocks noChangeArrowheads="1"/>
          </p:cNvSpPr>
          <p:nvPr/>
        </p:nvSpPr>
        <p:spPr bwMode="auto">
          <a:xfrm>
            <a:off x="2063750"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2</a:t>
            </a:r>
          </a:p>
        </p:txBody>
      </p:sp>
      <p:sp>
        <p:nvSpPr>
          <p:cNvPr id="93281" name="Text Box 96"/>
          <p:cNvSpPr txBox="1">
            <a:spLocks noChangeArrowheads="1"/>
          </p:cNvSpPr>
          <p:nvPr/>
        </p:nvSpPr>
        <p:spPr bwMode="auto">
          <a:xfrm>
            <a:off x="3503613"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2</a:t>
            </a:r>
          </a:p>
        </p:txBody>
      </p:sp>
      <p:sp>
        <p:nvSpPr>
          <p:cNvPr id="93282" name="Text Box 97"/>
          <p:cNvSpPr txBox="1">
            <a:spLocks noChangeArrowheads="1"/>
          </p:cNvSpPr>
          <p:nvPr/>
        </p:nvSpPr>
        <p:spPr bwMode="auto">
          <a:xfrm>
            <a:off x="2063750" y="5229225"/>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4</a:t>
            </a:r>
          </a:p>
        </p:txBody>
      </p:sp>
      <p:sp>
        <p:nvSpPr>
          <p:cNvPr id="93283" name="Text Box 98"/>
          <p:cNvSpPr txBox="1">
            <a:spLocks noChangeArrowheads="1"/>
          </p:cNvSpPr>
          <p:nvPr/>
        </p:nvSpPr>
        <p:spPr bwMode="auto">
          <a:xfrm>
            <a:off x="4727575"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93284" name="Text Box 99"/>
          <p:cNvSpPr txBox="1">
            <a:spLocks noChangeArrowheads="1"/>
          </p:cNvSpPr>
          <p:nvPr/>
        </p:nvSpPr>
        <p:spPr bwMode="auto">
          <a:xfrm>
            <a:off x="5880100"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4</a:t>
            </a:r>
          </a:p>
        </p:txBody>
      </p:sp>
      <p:sp>
        <p:nvSpPr>
          <p:cNvPr id="93285" name="Text Box 100"/>
          <p:cNvSpPr txBox="1">
            <a:spLocks noChangeArrowheads="1"/>
          </p:cNvSpPr>
          <p:nvPr/>
        </p:nvSpPr>
        <p:spPr bwMode="auto">
          <a:xfrm>
            <a:off x="5880100"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93286" name="Text Box 101"/>
          <p:cNvSpPr txBox="1">
            <a:spLocks noChangeArrowheads="1"/>
          </p:cNvSpPr>
          <p:nvPr/>
        </p:nvSpPr>
        <p:spPr bwMode="auto">
          <a:xfrm>
            <a:off x="7104063"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93287" name="Text Box 102"/>
          <p:cNvSpPr txBox="1">
            <a:spLocks noChangeArrowheads="1"/>
          </p:cNvSpPr>
          <p:nvPr/>
        </p:nvSpPr>
        <p:spPr bwMode="auto">
          <a:xfrm>
            <a:off x="8328025"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93288" name="Text Box 103"/>
          <p:cNvSpPr txBox="1">
            <a:spLocks noChangeArrowheads="1"/>
          </p:cNvSpPr>
          <p:nvPr/>
        </p:nvSpPr>
        <p:spPr bwMode="auto">
          <a:xfrm>
            <a:off x="9767888" y="4868864"/>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93289" name="Text Box 104"/>
          <p:cNvSpPr txBox="1">
            <a:spLocks noChangeArrowheads="1"/>
          </p:cNvSpPr>
          <p:nvPr/>
        </p:nvSpPr>
        <p:spPr bwMode="auto">
          <a:xfrm>
            <a:off x="3503613"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7</a:t>
            </a:r>
          </a:p>
        </p:txBody>
      </p:sp>
      <p:sp>
        <p:nvSpPr>
          <p:cNvPr id="93290" name="Text Box 105"/>
          <p:cNvSpPr txBox="1">
            <a:spLocks noChangeArrowheads="1"/>
          </p:cNvSpPr>
          <p:nvPr/>
        </p:nvSpPr>
        <p:spPr bwMode="auto">
          <a:xfrm>
            <a:off x="1631951" y="1628775"/>
            <a:ext cx="463614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2400">
                <a:solidFill>
                  <a:srgbClr val="00FFFF"/>
                </a:solidFill>
                <a:cs typeface="Arial" panose="020B0604020202020204" pitchFamily="34" charset="0"/>
              </a:rPr>
              <a:t>ET = Earliest completion time</a:t>
            </a:r>
          </a:p>
          <a:p>
            <a:pPr fontAlgn="base">
              <a:spcBef>
                <a:spcPct val="0"/>
              </a:spcBef>
              <a:spcAft>
                <a:spcPct val="0"/>
              </a:spcAft>
              <a:buNone/>
            </a:pPr>
            <a:r>
              <a:rPr lang="tr-TR" altLang="en-US" sz="1400">
                <a:solidFill>
                  <a:srgbClr val="00FFFF"/>
                </a:solidFill>
                <a:cs typeface="Arial" panose="020B0604020202020204" pitchFamily="34" charset="0"/>
              </a:rPr>
              <a:t>               Compute ET of left mosts first.</a:t>
            </a:r>
          </a:p>
          <a:p>
            <a:pPr fontAlgn="base">
              <a:spcBef>
                <a:spcPct val="0"/>
              </a:spcBef>
              <a:spcAft>
                <a:spcPct val="0"/>
              </a:spcAft>
              <a:buNone/>
            </a:pPr>
            <a:r>
              <a:rPr lang="tr-TR" altLang="en-US" sz="1400">
                <a:solidFill>
                  <a:srgbClr val="00FFFF"/>
                </a:solidFill>
                <a:cs typeface="Arial" panose="020B0604020202020204" pitchFamily="34" charset="0"/>
              </a:rPr>
              <a:t>               Compute ET of each forward task </a:t>
            </a:r>
          </a:p>
          <a:p>
            <a:pPr fontAlgn="base">
              <a:spcBef>
                <a:spcPct val="0"/>
              </a:spcBef>
              <a:spcAft>
                <a:spcPct val="0"/>
              </a:spcAft>
              <a:buNone/>
            </a:pPr>
            <a:r>
              <a:rPr lang="tr-TR" altLang="en-US" sz="1400">
                <a:solidFill>
                  <a:srgbClr val="00FFFF"/>
                </a:solidFill>
                <a:cs typeface="Arial" panose="020B0604020202020204" pitchFamily="34" charset="0"/>
              </a:rPr>
              <a:t>                by summing ET for each task from left to right.</a:t>
            </a:r>
          </a:p>
        </p:txBody>
      </p:sp>
      <p:sp>
        <p:nvSpPr>
          <p:cNvPr id="93291" name="Text Box 106"/>
          <p:cNvSpPr txBox="1">
            <a:spLocks noChangeArrowheads="1"/>
          </p:cNvSpPr>
          <p:nvPr/>
        </p:nvSpPr>
        <p:spPr bwMode="auto">
          <a:xfrm>
            <a:off x="1643064" y="2852738"/>
            <a:ext cx="520527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2400">
                <a:solidFill>
                  <a:srgbClr val="FF9900"/>
                </a:solidFill>
                <a:cs typeface="Arial" panose="020B0604020202020204" pitchFamily="34" charset="0"/>
              </a:rPr>
              <a:t>LT = Latest completion time</a:t>
            </a:r>
          </a:p>
          <a:p>
            <a:pPr fontAlgn="base">
              <a:spcBef>
                <a:spcPct val="0"/>
              </a:spcBef>
              <a:spcAft>
                <a:spcPct val="0"/>
              </a:spcAft>
              <a:buNone/>
            </a:pPr>
            <a:r>
              <a:rPr lang="tr-TR" altLang="en-US" sz="1400">
                <a:solidFill>
                  <a:srgbClr val="FF9900"/>
                </a:solidFill>
                <a:cs typeface="Arial" panose="020B0604020202020204" pitchFamily="34" charset="0"/>
              </a:rPr>
              <a:t>               Compute LT of right mosts first.</a:t>
            </a:r>
          </a:p>
          <a:p>
            <a:pPr fontAlgn="base">
              <a:spcBef>
                <a:spcPct val="0"/>
              </a:spcBef>
              <a:spcAft>
                <a:spcPct val="0"/>
              </a:spcAft>
              <a:buNone/>
            </a:pPr>
            <a:r>
              <a:rPr lang="tr-TR" altLang="en-US" sz="1400">
                <a:solidFill>
                  <a:srgbClr val="FF9900"/>
                </a:solidFill>
                <a:cs typeface="Arial" panose="020B0604020202020204" pitchFamily="34" charset="0"/>
              </a:rPr>
              <a:t>               Compute LT of each backward task </a:t>
            </a:r>
          </a:p>
          <a:p>
            <a:pPr fontAlgn="base">
              <a:spcBef>
                <a:spcPct val="0"/>
              </a:spcBef>
              <a:spcAft>
                <a:spcPct val="0"/>
              </a:spcAft>
              <a:buNone/>
            </a:pPr>
            <a:r>
              <a:rPr lang="tr-TR" altLang="en-US" sz="1400">
                <a:solidFill>
                  <a:srgbClr val="FF9900"/>
                </a:solidFill>
                <a:cs typeface="Arial" panose="020B0604020202020204" pitchFamily="34" charset="0"/>
              </a:rPr>
              <a:t>                by subtracting duration for each task from right to left.</a:t>
            </a:r>
          </a:p>
        </p:txBody>
      </p:sp>
      <p:sp>
        <p:nvSpPr>
          <p:cNvPr id="93292" name="Text Box 107"/>
          <p:cNvSpPr txBox="1">
            <a:spLocks noChangeArrowheads="1"/>
          </p:cNvSpPr>
          <p:nvPr/>
        </p:nvSpPr>
        <p:spPr bwMode="auto">
          <a:xfrm>
            <a:off x="2063751"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b="1">
                <a:solidFill>
                  <a:srgbClr val="FF9900"/>
                </a:solidFill>
                <a:cs typeface="Arial" panose="020B0604020202020204" pitchFamily="34" charset="0"/>
              </a:rPr>
              <a:t>ET = 2</a:t>
            </a:r>
          </a:p>
        </p:txBody>
      </p:sp>
      <p:sp>
        <p:nvSpPr>
          <p:cNvPr id="93293" name="Text Box 108"/>
          <p:cNvSpPr txBox="1">
            <a:spLocks noChangeArrowheads="1"/>
          </p:cNvSpPr>
          <p:nvPr/>
        </p:nvSpPr>
        <p:spPr bwMode="auto">
          <a:xfrm>
            <a:off x="2063751" y="58769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4</a:t>
            </a:r>
          </a:p>
        </p:txBody>
      </p:sp>
      <p:sp>
        <p:nvSpPr>
          <p:cNvPr id="93294" name="Text Box 109"/>
          <p:cNvSpPr txBox="1">
            <a:spLocks noChangeArrowheads="1"/>
          </p:cNvSpPr>
          <p:nvPr/>
        </p:nvSpPr>
        <p:spPr bwMode="auto">
          <a:xfrm>
            <a:off x="3503614"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6</a:t>
            </a:r>
          </a:p>
        </p:txBody>
      </p:sp>
      <p:sp>
        <p:nvSpPr>
          <p:cNvPr id="93295" name="Text Box 110"/>
          <p:cNvSpPr txBox="1">
            <a:spLocks noChangeArrowheads="1"/>
          </p:cNvSpPr>
          <p:nvPr/>
        </p:nvSpPr>
        <p:spPr bwMode="auto">
          <a:xfrm>
            <a:off x="3503614" y="6296025"/>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11</a:t>
            </a:r>
          </a:p>
        </p:txBody>
      </p:sp>
      <p:sp>
        <p:nvSpPr>
          <p:cNvPr id="93296" name="Text Box 111"/>
          <p:cNvSpPr txBox="1">
            <a:spLocks noChangeArrowheads="1"/>
          </p:cNvSpPr>
          <p:nvPr/>
        </p:nvSpPr>
        <p:spPr bwMode="auto">
          <a:xfrm>
            <a:off x="4727576"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7</a:t>
            </a:r>
          </a:p>
        </p:txBody>
      </p:sp>
      <p:sp>
        <p:nvSpPr>
          <p:cNvPr id="93297" name="Text Box 112"/>
          <p:cNvSpPr txBox="1">
            <a:spLocks noChangeArrowheads="1"/>
          </p:cNvSpPr>
          <p:nvPr/>
        </p:nvSpPr>
        <p:spPr bwMode="auto">
          <a:xfrm>
            <a:off x="5880101" y="4797425"/>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11</a:t>
            </a:r>
          </a:p>
        </p:txBody>
      </p:sp>
      <p:sp>
        <p:nvSpPr>
          <p:cNvPr id="93298" name="Text Box 113"/>
          <p:cNvSpPr txBox="1">
            <a:spLocks noChangeArrowheads="1"/>
          </p:cNvSpPr>
          <p:nvPr/>
        </p:nvSpPr>
        <p:spPr bwMode="auto">
          <a:xfrm>
            <a:off x="5880101" y="5805488"/>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b="1">
                <a:solidFill>
                  <a:srgbClr val="FF9900"/>
                </a:solidFill>
                <a:cs typeface="Arial" panose="020B0604020202020204" pitchFamily="34" charset="0"/>
              </a:rPr>
              <a:t>ET = 8</a:t>
            </a:r>
          </a:p>
        </p:txBody>
      </p:sp>
      <p:sp>
        <p:nvSpPr>
          <p:cNvPr id="93299" name="Text Box 114"/>
          <p:cNvSpPr txBox="1">
            <a:spLocks noChangeArrowheads="1"/>
          </p:cNvSpPr>
          <p:nvPr/>
        </p:nvSpPr>
        <p:spPr bwMode="auto">
          <a:xfrm>
            <a:off x="7092951" y="5805488"/>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b="1">
                <a:solidFill>
                  <a:srgbClr val="FF9900"/>
                </a:solidFill>
                <a:cs typeface="Arial" panose="020B0604020202020204" pitchFamily="34" charset="0"/>
              </a:rPr>
              <a:t>ET = 9</a:t>
            </a:r>
          </a:p>
        </p:txBody>
      </p:sp>
      <p:sp>
        <p:nvSpPr>
          <p:cNvPr id="93300" name="Text Box 115"/>
          <p:cNvSpPr txBox="1">
            <a:spLocks noChangeArrowheads="1"/>
          </p:cNvSpPr>
          <p:nvPr/>
        </p:nvSpPr>
        <p:spPr bwMode="auto">
          <a:xfrm>
            <a:off x="8316914" y="5805488"/>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b="1">
                <a:solidFill>
                  <a:srgbClr val="FF9900"/>
                </a:solidFill>
                <a:cs typeface="Arial" panose="020B0604020202020204" pitchFamily="34" charset="0"/>
              </a:rPr>
              <a:t>ET = 10</a:t>
            </a:r>
          </a:p>
        </p:txBody>
      </p:sp>
      <p:sp>
        <p:nvSpPr>
          <p:cNvPr id="93301" name="Text Box 116"/>
          <p:cNvSpPr txBox="1">
            <a:spLocks noChangeArrowheads="1"/>
          </p:cNvSpPr>
          <p:nvPr/>
        </p:nvSpPr>
        <p:spPr bwMode="auto">
          <a:xfrm>
            <a:off x="9767889" y="5589588"/>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12</a:t>
            </a:r>
          </a:p>
        </p:txBody>
      </p:sp>
      <p:sp>
        <p:nvSpPr>
          <p:cNvPr id="93302" name="Text Box 117"/>
          <p:cNvSpPr txBox="1">
            <a:spLocks noChangeArrowheads="1"/>
          </p:cNvSpPr>
          <p:nvPr/>
        </p:nvSpPr>
        <p:spPr bwMode="auto">
          <a:xfrm>
            <a:off x="9767889" y="5734050"/>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12</a:t>
            </a:r>
          </a:p>
        </p:txBody>
      </p:sp>
      <p:sp>
        <p:nvSpPr>
          <p:cNvPr id="93303" name="Text Box 118"/>
          <p:cNvSpPr txBox="1">
            <a:spLocks noChangeArrowheads="1"/>
          </p:cNvSpPr>
          <p:nvPr/>
        </p:nvSpPr>
        <p:spPr bwMode="auto">
          <a:xfrm>
            <a:off x="8316914" y="5949950"/>
            <a:ext cx="5810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b="1">
                <a:solidFill>
                  <a:srgbClr val="FF9900"/>
                </a:solidFill>
                <a:cs typeface="Arial" panose="020B0604020202020204" pitchFamily="34" charset="0"/>
              </a:rPr>
              <a:t>LT = 12</a:t>
            </a:r>
          </a:p>
        </p:txBody>
      </p:sp>
      <p:sp>
        <p:nvSpPr>
          <p:cNvPr id="93304" name="Text Box 119"/>
          <p:cNvSpPr txBox="1">
            <a:spLocks noChangeArrowheads="1"/>
          </p:cNvSpPr>
          <p:nvPr/>
        </p:nvSpPr>
        <p:spPr bwMode="auto">
          <a:xfrm>
            <a:off x="7104064" y="5949950"/>
            <a:ext cx="5810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b="1">
                <a:solidFill>
                  <a:srgbClr val="FF9900"/>
                </a:solidFill>
                <a:cs typeface="Arial" panose="020B0604020202020204" pitchFamily="34" charset="0"/>
              </a:rPr>
              <a:t>LT = 11</a:t>
            </a:r>
          </a:p>
        </p:txBody>
      </p:sp>
      <p:sp>
        <p:nvSpPr>
          <p:cNvPr id="93305" name="Text Box 120"/>
          <p:cNvSpPr txBox="1">
            <a:spLocks noChangeArrowheads="1"/>
          </p:cNvSpPr>
          <p:nvPr/>
        </p:nvSpPr>
        <p:spPr bwMode="auto">
          <a:xfrm>
            <a:off x="5880101" y="5949950"/>
            <a:ext cx="5810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b="1">
                <a:solidFill>
                  <a:srgbClr val="FF9900"/>
                </a:solidFill>
                <a:cs typeface="Arial" panose="020B0604020202020204" pitchFamily="34" charset="0"/>
              </a:rPr>
              <a:t>LT = 10</a:t>
            </a:r>
          </a:p>
        </p:txBody>
      </p:sp>
      <p:sp>
        <p:nvSpPr>
          <p:cNvPr id="93306" name="Text Box 121"/>
          <p:cNvSpPr txBox="1">
            <a:spLocks noChangeArrowheads="1"/>
          </p:cNvSpPr>
          <p:nvPr/>
        </p:nvSpPr>
        <p:spPr bwMode="auto">
          <a:xfrm>
            <a:off x="5880101" y="4941888"/>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11</a:t>
            </a:r>
          </a:p>
        </p:txBody>
      </p:sp>
      <p:sp>
        <p:nvSpPr>
          <p:cNvPr id="93307" name="Text Box 122"/>
          <p:cNvSpPr txBox="1">
            <a:spLocks noChangeArrowheads="1"/>
          </p:cNvSpPr>
          <p:nvPr/>
        </p:nvSpPr>
        <p:spPr bwMode="auto">
          <a:xfrm>
            <a:off x="3503614" y="6453188"/>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11</a:t>
            </a:r>
          </a:p>
        </p:txBody>
      </p:sp>
      <p:sp>
        <p:nvSpPr>
          <p:cNvPr id="93308" name="Text Box 123"/>
          <p:cNvSpPr txBox="1">
            <a:spLocks noChangeArrowheads="1"/>
          </p:cNvSpPr>
          <p:nvPr/>
        </p:nvSpPr>
        <p:spPr bwMode="auto">
          <a:xfrm>
            <a:off x="4721226" y="4941888"/>
            <a:ext cx="5111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7</a:t>
            </a:r>
          </a:p>
        </p:txBody>
      </p:sp>
      <p:sp>
        <p:nvSpPr>
          <p:cNvPr id="93309" name="Text Box 124"/>
          <p:cNvSpPr txBox="1">
            <a:spLocks noChangeArrowheads="1"/>
          </p:cNvSpPr>
          <p:nvPr/>
        </p:nvSpPr>
        <p:spPr bwMode="auto">
          <a:xfrm>
            <a:off x="3503614" y="4941888"/>
            <a:ext cx="5111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6</a:t>
            </a:r>
          </a:p>
        </p:txBody>
      </p:sp>
      <p:sp>
        <p:nvSpPr>
          <p:cNvPr id="93310" name="Text Box 125"/>
          <p:cNvSpPr txBox="1">
            <a:spLocks noChangeArrowheads="1"/>
          </p:cNvSpPr>
          <p:nvPr/>
        </p:nvSpPr>
        <p:spPr bwMode="auto">
          <a:xfrm>
            <a:off x="2063751" y="4941888"/>
            <a:ext cx="5175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b="1">
                <a:solidFill>
                  <a:srgbClr val="FF9900"/>
                </a:solidFill>
                <a:cs typeface="Arial" panose="020B0604020202020204" pitchFamily="34" charset="0"/>
              </a:rPr>
              <a:t>LT = 4</a:t>
            </a:r>
          </a:p>
        </p:txBody>
      </p:sp>
      <p:sp>
        <p:nvSpPr>
          <p:cNvPr id="93311" name="Text Box 126"/>
          <p:cNvSpPr txBox="1">
            <a:spLocks noChangeArrowheads="1"/>
          </p:cNvSpPr>
          <p:nvPr/>
        </p:nvSpPr>
        <p:spPr bwMode="auto">
          <a:xfrm>
            <a:off x="2063751" y="6021388"/>
            <a:ext cx="5111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4</a:t>
            </a:r>
          </a:p>
        </p:txBody>
      </p:sp>
      <p:sp>
        <p:nvSpPr>
          <p:cNvPr id="93312" name="Text Box 127"/>
          <p:cNvSpPr txBox="1">
            <a:spLocks noChangeArrowheads="1"/>
          </p:cNvSpPr>
          <p:nvPr/>
        </p:nvSpPr>
        <p:spPr bwMode="auto">
          <a:xfrm>
            <a:off x="4176713" y="6308725"/>
            <a:ext cx="5975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400">
                <a:solidFill>
                  <a:srgbClr val="FF9900"/>
                </a:solidFill>
                <a:cs typeface="Arial" panose="020B0604020202020204" pitchFamily="34" charset="0"/>
              </a:rPr>
              <a:t>Orange tasks are not on critical path, so can be delayed up to some point.</a:t>
            </a:r>
          </a:p>
        </p:txBody>
      </p:sp>
      <p:sp>
        <p:nvSpPr>
          <p:cNvPr id="93313" name="Rectangle 133"/>
          <p:cNvSpPr>
            <a:spLocks noChangeArrowheads="1"/>
          </p:cNvSpPr>
          <p:nvPr/>
        </p:nvSpPr>
        <p:spPr bwMode="auto">
          <a:xfrm>
            <a:off x="2582573" y="4409431"/>
            <a:ext cx="184731" cy="461665"/>
          </a:xfrm>
          <a:prstGeom prst="rect">
            <a:avLst/>
          </a:prstGeom>
          <a:noFill/>
          <a:ln w="9525" algn="ctr">
            <a:solidFill>
              <a:srgbClr val="FF99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endParaRPr lang="en-US" altLang="en-US" sz="2400">
              <a:solidFill>
                <a:srgbClr val="FFFFFF"/>
              </a:solidFill>
              <a:cs typeface="Arial" panose="020B0604020202020204" pitchFamily="34" charset="0"/>
            </a:endParaRPr>
          </a:p>
        </p:txBody>
      </p:sp>
      <p:sp>
        <p:nvSpPr>
          <p:cNvPr id="93314" name="Rectangle 134"/>
          <p:cNvSpPr>
            <a:spLocks noChangeArrowheads="1"/>
          </p:cNvSpPr>
          <p:nvPr/>
        </p:nvSpPr>
        <p:spPr bwMode="auto">
          <a:xfrm>
            <a:off x="6398923" y="5136506"/>
            <a:ext cx="184731" cy="461665"/>
          </a:xfrm>
          <a:prstGeom prst="rect">
            <a:avLst/>
          </a:prstGeom>
          <a:noFill/>
          <a:ln w="9525" algn="ctr">
            <a:solidFill>
              <a:srgbClr val="FF99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endParaRPr lang="en-US" altLang="en-US" sz="2400">
              <a:solidFill>
                <a:srgbClr val="FFFFFF"/>
              </a:solidFill>
              <a:cs typeface="Arial" panose="020B0604020202020204" pitchFamily="34" charset="0"/>
            </a:endParaRPr>
          </a:p>
        </p:txBody>
      </p:sp>
      <p:sp>
        <p:nvSpPr>
          <p:cNvPr id="93315" name="Rectangle 135"/>
          <p:cNvSpPr>
            <a:spLocks noChangeArrowheads="1"/>
          </p:cNvSpPr>
          <p:nvPr/>
        </p:nvSpPr>
        <p:spPr bwMode="auto">
          <a:xfrm>
            <a:off x="7624473" y="5136506"/>
            <a:ext cx="184731" cy="461665"/>
          </a:xfrm>
          <a:prstGeom prst="rect">
            <a:avLst/>
          </a:prstGeom>
          <a:noFill/>
          <a:ln w="9525" algn="ctr">
            <a:solidFill>
              <a:srgbClr val="FF99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endParaRPr lang="en-US" altLang="en-US" sz="2400">
              <a:solidFill>
                <a:srgbClr val="FFFFFF"/>
              </a:solidFill>
              <a:cs typeface="Arial" panose="020B0604020202020204" pitchFamily="34" charset="0"/>
            </a:endParaRPr>
          </a:p>
        </p:txBody>
      </p:sp>
      <p:sp>
        <p:nvSpPr>
          <p:cNvPr id="93316" name="Rectangle 136"/>
          <p:cNvSpPr>
            <a:spLocks noChangeArrowheads="1"/>
          </p:cNvSpPr>
          <p:nvPr/>
        </p:nvSpPr>
        <p:spPr bwMode="auto">
          <a:xfrm>
            <a:off x="8848435" y="5136506"/>
            <a:ext cx="184731" cy="461665"/>
          </a:xfrm>
          <a:prstGeom prst="rect">
            <a:avLst/>
          </a:prstGeom>
          <a:noFill/>
          <a:ln w="9525" algn="ctr">
            <a:solidFill>
              <a:srgbClr val="FF99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endParaRPr lang="en-US" altLang="en-US" sz="2400">
              <a:solidFill>
                <a:srgbClr val="FFFFFF"/>
              </a:solidFill>
              <a:cs typeface="Arial" panose="020B0604020202020204" pitchFamily="34" charset="0"/>
            </a:endParaRPr>
          </a:p>
        </p:txBody>
      </p:sp>
    </p:spTree>
    <p:extLst>
      <p:ext uri="{BB962C8B-B14F-4D97-AF65-F5344CB8AC3E}">
        <p14:creationId xmlns:p14="http://schemas.microsoft.com/office/powerpoint/2010/main" val="3469109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en-US" sz="4000" b="1" u="sng" dirty="0"/>
              <a:t>Basic Principles </a:t>
            </a:r>
            <a:r>
              <a:rPr lang="tr-TR" sz="4000" b="1" u="sng" dirty="0"/>
              <a:t>o</a:t>
            </a:r>
            <a:r>
              <a:rPr lang="en-US" sz="4000" b="1" u="sng" dirty="0"/>
              <a:t>f Software Project Scheduling</a:t>
            </a:r>
            <a:r>
              <a:rPr lang="en-US" sz="4000" b="1" dirty="0"/>
              <a:t>:</a:t>
            </a:r>
          </a:p>
        </p:txBody>
      </p:sp>
      <p:sp>
        <p:nvSpPr>
          <p:cNvPr id="3" name="İçerik Yer Tutucusu 2"/>
          <p:cNvSpPr>
            <a:spLocks noGrp="1"/>
          </p:cNvSpPr>
          <p:nvPr>
            <p:ph idx="1"/>
          </p:nvPr>
        </p:nvSpPr>
        <p:spPr>
          <a:xfrm>
            <a:off x="416767" y="1825625"/>
            <a:ext cx="11261257" cy="4351338"/>
          </a:xfrm>
        </p:spPr>
        <p:txBody>
          <a:bodyPr>
            <a:normAutofit/>
          </a:bodyPr>
          <a:lstStyle/>
          <a:p>
            <a:pPr marL="514350" indent="-514350" algn="just">
              <a:buFont typeface="+mj-lt"/>
              <a:buAutoNum type="arabicPeriod"/>
            </a:pPr>
            <a:r>
              <a:rPr lang="en-US" b="1" u="sng" dirty="0"/>
              <a:t>Compartmentalization</a:t>
            </a:r>
            <a:r>
              <a:rPr lang="en-US" b="1" dirty="0"/>
              <a:t>: </a:t>
            </a:r>
            <a:r>
              <a:rPr lang="en-US" dirty="0">
                <a:highlight>
                  <a:srgbClr val="FFFF00"/>
                </a:highlight>
              </a:rPr>
              <a:t>Divide</a:t>
            </a:r>
            <a:r>
              <a:rPr lang="en-US" dirty="0"/>
              <a:t> the project into manageable activities and tasks.</a:t>
            </a:r>
          </a:p>
          <a:p>
            <a:pPr marL="514350" indent="-514350" algn="just">
              <a:buFont typeface="+mj-lt"/>
              <a:buAutoNum type="arabicPeriod"/>
            </a:pPr>
            <a:r>
              <a:rPr lang="en-US" b="1" u="sng" dirty="0"/>
              <a:t>Interdependency</a:t>
            </a:r>
            <a:r>
              <a:rPr lang="en-US" b="1" dirty="0"/>
              <a:t>: </a:t>
            </a:r>
            <a:r>
              <a:rPr lang="en-US" dirty="0"/>
              <a:t>Determine the </a:t>
            </a:r>
            <a:r>
              <a:rPr lang="en-US" dirty="0">
                <a:highlight>
                  <a:srgbClr val="FFFF00"/>
                </a:highlight>
              </a:rPr>
              <a:t>interdependencies of activities </a:t>
            </a:r>
            <a:r>
              <a:rPr lang="en-US" dirty="0"/>
              <a:t>and tasks. Some tasks must occur </a:t>
            </a:r>
            <a:r>
              <a:rPr lang="en-US" b="1" dirty="0">
                <a:solidFill>
                  <a:srgbClr val="FF0000"/>
                </a:solidFill>
              </a:rPr>
              <a:t>one after the other</a:t>
            </a:r>
            <a:r>
              <a:rPr lang="en-US" dirty="0"/>
              <a:t>, some can occur in </a:t>
            </a:r>
            <a:r>
              <a:rPr lang="en-US" b="1" dirty="0">
                <a:solidFill>
                  <a:srgbClr val="FF0000"/>
                </a:solidFill>
              </a:rPr>
              <a:t>parallel</a:t>
            </a:r>
            <a:r>
              <a:rPr lang="en-US" dirty="0"/>
              <a:t> (</a:t>
            </a:r>
            <a:r>
              <a:rPr lang="en-US" b="1" dirty="0">
                <a:solidFill>
                  <a:srgbClr val="FF0000"/>
                </a:solidFill>
              </a:rPr>
              <a:t>fully independent of each other)</a:t>
            </a:r>
            <a:r>
              <a:rPr lang="en-US" dirty="0"/>
              <a:t>.</a:t>
            </a:r>
          </a:p>
          <a:p>
            <a:pPr marL="514350" indent="-514350" algn="just">
              <a:buFont typeface="+mj-lt"/>
              <a:buAutoNum type="arabicPeriod"/>
            </a:pPr>
            <a:r>
              <a:rPr lang="en-US" b="1" u="sng" dirty="0"/>
              <a:t>Time allocation</a:t>
            </a:r>
            <a:r>
              <a:rPr lang="en-US" b="1" dirty="0"/>
              <a:t>:</a:t>
            </a:r>
            <a:r>
              <a:rPr lang="en-US" dirty="0"/>
              <a:t> </a:t>
            </a:r>
            <a:r>
              <a:rPr lang="en-US" dirty="0">
                <a:highlight>
                  <a:srgbClr val="FFFF00"/>
                </a:highlight>
              </a:rPr>
              <a:t>Allocate work units (like person days) to each task</a:t>
            </a:r>
            <a:r>
              <a:rPr lang="en-US" dirty="0"/>
              <a:t>. Assign the </a:t>
            </a:r>
            <a:r>
              <a:rPr lang="en-US" b="1" dirty="0">
                <a:solidFill>
                  <a:srgbClr val="FF0000"/>
                </a:solidFill>
              </a:rPr>
              <a:t>start/end dates </a:t>
            </a:r>
            <a:r>
              <a:rPr lang="en-US" dirty="0"/>
              <a:t>of activities, taking into consideration their </a:t>
            </a:r>
            <a:r>
              <a:rPr lang="en-US" b="1" dirty="0">
                <a:solidFill>
                  <a:srgbClr val="FF0000"/>
                </a:solidFill>
              </a:rPr>
              <a:t>interdependencies</a:t>
            </a:r>
            <a:r>
              <a:rPr lang="en-US" dirty="0"/>
              <a:t> on other tasks.</a:t>
            </a:r>
          </a:p>
          <a:p>
            <a:pPr marL="514350" indent="-514350" algn="just">
              <a:buFont typeface="+mj-lt"/>
              <a:buAutoNum type="arabicPeriod"/>
            </a:pPr>
            <a:r>
              <a:rPr lang="en-US" b="1" u="sng" dirty="0"/>
              <a:t>Effort validation</a:t>
            </a:r>
            <a:r>
              <a:rPr lang="en-US" b="1" dirty="0"/>
              <a:t>:</a:t>
            </a:r>
            <a:r>
              <a:rPr lang="en-US" dirty="0"/>
              <a:t> </a:t>
            </a:r>
            <a:r>
              <a:rPr lang="en-US" b="1" dirty="0">
                <a:solidFill>
                  <a:srgbClr val="FF0000"/>
                </a:solidFill>
              </a:rPr>
              <a:t>Ensure</a:t>
            </a:r>
            <a:r>
              <a:rPr lang="en-US" dirty="0"/>
              <a:t> that no more than the allocated number of people are considered for tasks.</a:t>
            </a:r>
            <a:r>
              <a:rPr lang="tr-TR" dirty="0"/>
              <a:t> Control </a:t>
            </a:r>
            <a:r>
              <a:rPr lang="tr-TR" dirty="0" err="1"/>
              <a:t>staff</a:t>
            </a:r>
            <a:r>
              <a:rPr lang="tr-TR" dirty="0"/>
              <a:t> </a:t>
            </a:r>
            <a:r>
              <a:rPr lang="tr-TR" dirty="0" err="1"/>
              <a:t>numbers</a:t>
            </a:r>
            <a:r>
              <a:rPr lang="tr-TR" dirty="0"/>
              <a:t>, </a:t>
            </a:r>
            <a:r>
              <a:rPr lang="tr-TR" dirty="0" err="1"/>
              <a:t>keep</a:t>
            </a:r>
            <a:r>
              <a:rPr lang="tr-TR" dirty="0"/>
              <a:t> </a:t>
            </a:r>
            <a:r>
              <a:rPr lang="tr-TR" dirty="0" err="1"/>
              <a:t>balance</a:t>
            </a:r>
            <a:r>
              <a:rPr lang="tr-TR" dirty="0"/>
              <a:t>!!! </a:t>
            </a:r>
            <a:endParaRPr lang="en-US" dirty="0"/>
          </a:p>
          <a:p>
            <a:pPr marL="0" indent="0" algn="just">
              <a:buNone/>
            </a:pPr>
            <a:endParaRPr lang="en-US" b="1" u="sng" dirty="0"/>
          </a:p>
        </p:txBody>
      </p:sp>
      <p:sp>
        <p:nvSpPr>
          <p:cNvPr id="4" name="Slide Number Placeholder 3"/>
          <p:cNvSpPr>
            <a:spLocks noGrp="1"/>
          </p:cNvSpPr>
          <p:nvPr>
            <p:ph type="sldNum" sz="quarter" idx="12"/>
          </p:nvPr>
        </p:nvSpPr>
        <p:spPr/>
        <p:txBody>
          <a:bodyPr/>
          <a:lstStyle/>
          <a:p>
            <a:fld id="{DF50EBBA-8504-4BCF-B486-C222F50DF38E}" type="slidenum">
              <a:rPr lang="en-US" smtClean="0"/>
              <a:t>7</a:t>
            </a:fld>
            <a:endParaRPr lang="en-US"/>
          </a:p>
        </p:txBody>
      </p:sp>
    </p:spTree>
    <p:extLst>
      <p:ext uri="{BB962C8B-B14F-4D97-AF65-F5344CB8AC3E}">
        <p14:creationId xmlns:p14="http://schemas.microsoft.com/office/powerpoint/2010/main" val="12946057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Slayt Numarası Yer Tutucusu 3"/>
          <p:cNvSpPr>
            <a:spLocks noGrp="1"/>
          </p:cNvSpPr>
          <p:nvPr>
            <p:ph type="sldNum" sz="quarter" idx="10"/>
          </p:nvPr>
        </p:nvSpPr>
        <p:spPr>
          <a:noFill/>
        </p:spPr>
        <p:txBody>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fld id="{02FF943A-410F-48E7-BE91-0D8A8639310D}" type="slidenum">
              <a:rPr lang="tr-TR" altLang="en-US" sz="1400">
                <a:solidFill>
                  <a:srgbClr val="FFFFFF"/>
                </a:solidFill>
                <a:cs typeface="Arial" panose="020B0604020202020204" pitchFamily="34" charset="0"/>
              </a:rPr>
              <a:pPr fontAlgn="base">
                <a:spcBef>
                  <a:spcPct val="0"/>
                </a:spcBef>
                <a:spcAft>
                  <a:spcPct val="0"/>
                </a:spcAft>
                <a:buNone/>
              </a:pPr>
              <a:t>70</a:t>
            </a:fld>
            <a:endParaRPr lang="tr-TR" altLang="en-US" sz="1400">
              <a:solidFill>
                <a:srgbClr val="FFFFFF"/>
              </a:solidFill>
              <a:cs typeface="Arial" panose="020B0604020202020204" pitchFamily="34" charset="0"/>
            </a:endParaRPr>
          </a:p>
        </p:txBody>
      </p:sp>
      <p:sp>
        <p:nvSpPr>
          <p:cNvPr id="94211" name="Rectangle 2"/>
          <p:cNvSpPr>
            <a:spLocks noGrp="1" noChangeArrowheads="1"/>
          </p:cNvSpPr>
          <p:nvPr>
            <p:ph type="title"/>
          </p:nvPr>
        </p:nvSpPr>
        <p:spPr/>
        <p:txBody>
          <a:bodyPr/>
          <a:lstStyle/>
          <a:p>
            <a:pPr eaLnBrk="1" hangingPunct="1"/>
            <a:r>
              <a:rPr lang="tr-TR" altLang="en-US" sz="4000"/>
              <a:t>Network Diagrams </a:t>
            </a:r>
            <a:br>
              <a:rPr lang="tr-TR" altLang="en-US" sz="4000"/>
            </a:br>
            <a:r>
              <a:rPr lang="tr-TR" altLang="en-US" sz="4000"/>
              <a:t>(Sample: </a:t>
            </a:r>
            <a:r>
              <a:rPr lang="tr-TR" altLang="en-US" sz="4000">
                <a:solidFill>
                  <a:srgbClr val="FFFF00"/>
                </a:solidFill>
              </a:rPr>
              <a:t>Network Diagram</a:t>
            </a:r>
            <a:r>
              <a:rPr lang="tr-TR" altLang="en-US" sz="4000"/>
              <a:t>)</a:t>
            </a:r>
          </a:p>
        </p:txBody>
      </p:sp>
      <p:sp>
        <p:nvSpPr>
          <p:cNvPr id="94212" name="Text Box 3"/>
          <p:cNvSpPr txBox="1">
            <a:spLocks noChangeArrowheads="1"/>
          </p:cNvSpPr>
          <p:nvPr/>
        </p:nvSpPr>
        <p:spPr bwMode="auto">
          <a:xfrm>
            <a:off x="2135189" y="4483101"/>
            <a:ext cx="433387" cy="314325"/>
          </a:xfrm>
          <a:prstGeom prst="rect">
            <a:avLst/>
          </a:prstGeom>
          <a:noFill/>
          <a:ln w="9525" algn="ctr">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9900"/>
                </a:solidFill>
                <a:cs typeface="Arial" panose="020B0604020202020204" pitchFamily="34" charset="0"/>
              </a:rPr>
              <a:t>3</a:t>
            </a:r>
          </a:p>
        </p:txBody>
      </p:sp>
      <p:graphicFrame>
        <p:nvGraphicFramePr>
          <p:cNvPr id="1049604" name="Group 4"/>
          <p:cNvGraphicFramePr>
            <a:graphicFrameLocks noGrp="1"/>
          </p:cNvGraphicFramePr>
          <p:nvPr>
            <p:ph idx="1"/>
          </p:nvPr>
        </p:nvGraphicFramePr>
        <p:xfrm>
          <a:off x="6888163" y="1484313"/>
          <a:ext cx="3529012" cy="2514600"/>
        </p:xfrm>
        <a:graphic>
          <a:graphicData uri="http://schemas.openxmlformats.org/drawingml/2006/table">
            <a:tbl>
              <a:tblPr/>
              <a:tblGrid>
                <a:gridCol w="314325">
                  <a:extLst>
                    <a:ext uri="{9D8B030D-6E8A-4147-A177-3AD203B41FA5}">
                      <a16:colId xmlns:a16="http://schemas.microsoft.com/office/drawing/2014/main" val="3359205768"/>
                    </a:ext>
                  </a:extLst>
                </a:gridCol>
                <a:gridCol w="1655762">
                  <a:extLst>
                    <a:ext uri="{9D8B030D-6E8A-4147-A177-3AD203B41FA5}">
                      <a16:colId xmlns:a16="http://schemas.microsoft.com/office/drawing/2014/main" val="3440650712"/>
                    </a:ext>
                  </a:extLst>
                </a:gridCol>
                <a:gridCol w="622300">
                  <a:extLst>
                    <a:ext uri="{9D8B030D-6E8A-4147-A177-3AD203B41FA5}">
                      <a16:colId xmlns:a16="http://schemas.microsoft.com/office/drawing/2014/main" val="3671683300"/>
                    </a:ext>
                  </a:extLst>
                </a:gridCol>
                <a:gridCol w="936625">
                  <a:extLst>
                    <a:ext uri="{9D8B030D-6E8A-4147-A177-3AD203B41FA5}">
                      <a16:colId xmlns:a16="http://schemas.microsoft.com/office/drawing/2014/main" val="1773129016"/>
                    </a:ext>
                  </a:extLst>
                </a:gridCol>
              </a:tblGrid>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Task Name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Duration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Predecessors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01401170"/>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Implement visualiser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72192479"/>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Implement database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14627341"/>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Integrate components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3, 4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12313008"/>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Correct bugs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60283519"/>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Prepare test document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36405652"/>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Perform unit tests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03069847"/>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Perform integration tests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25133163"/>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Report test results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FF00"/>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5,</a:t>
                      </a:r>
                      <a:r>
                        <a:rPr kumimoji="0" lang="tr-TR" altLang="en-US" sz="900" b="0" i="0" u="none" strike="noStrike" cap="none" normalizeH="0" baseline="0">
                          <a:ln>
                            <a:noFill/>
                          </a:ln>
                          <a:solidFill>
                            <a:srgbClr val="FFFF00"/>
                          </a:solidFill>
                          <a:effectLst/>
                          <a:latin typeface="Arial" panose="020B0604020202020204" pitchFamily="34" charset="0"/>
                        </a:rPr>
                        <a:t> 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3466121"/>
                  </a:ext>
                </a:extLst>
              </a:tr>
              <a:tr h="195263">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Prepare sample data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44790698"/>
                  </a:ext>
                </a:extLst>
              </a:tr>
              <a:tr h="196850">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FF0000"/>
                          </a:solidFill>
                          <a:effectLst/>
                          <a:latin typeface="Arial" panose="020B0604020202020204" pitchFamily="34"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Prepare deliverables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bg1"/>
                          </a:solidFill>
                          <a:latin typeface="Arial" panose="020B0604020202020204" pitchFamily="34" charset="0"/>
                        </a:defRPr>
                      </a:lvl1pPr>
                      <a:lvl2pPr algn="l">
                        <a:spcBef>
                          <a:spcPct val="20000"/>
                        </a:spcBef>
                        <a:defRPr sz="2400">
                          <a:solidFill>
                            <a:schemeClr val="bg1"/>
                          </a:solidFill>
                          <a:latin typeface="Arial" panose="020B0604020202020204" pitchFamily="34" charset="0"/>
                        </a:defRPr>
                      </a:lvl2pPr>
                      <a:lvl3pPr algn="l">
                        <a:spcBef>
                          <a:spcPct val="20000"/>
                        </a:spcBef>
                        <a:defRPr sz="2400">
                          <a:solidFill>
                            <a:schemeClr val="bg1"/>
                          </a:solidFill>
                          <a:latin typeface="Arial" panose="020B0604020202020204" pitchFamily="34" charset="0"/>
                        </a:defRPr>
                      </a:lvl3pPr>
                      <a:lvl4pPr algn="l">
                        <a:spcBef>
                          <a:spcPct val="20000"/>
                        </a:spcBef>
                        <a:defRPr sz="2400">
                          <a:solidFill>
                            <a:schemeClr val="bg1"/>
                          </a:solidFill>
                          <a:latin typeface="Arial" panose="020B0604020202020204" pitchFamily="34" charset="0"/>
                        </a:defRPr>
                      </a:lvl4pPr>
                      <a:lvl5pPr algn="l">
                        <a:spcBef>
                          <a:spcPct val="20000"/>
                        </a:spcBef>
                        <a:defRPr sz="2400">
                          <a:solidFill>
                            <a:schemeClr val="bg1"/>
                          </a:solidFill>
                          <a:latin typeface="Arial" panose="020B0604020202020204" pitchFamily="34" charset="0"/>
                        </a:defRPr>
                      </a:lvl5pPr>
                      <a:lvl6pPr fontAlgn="base">
                        <a:spcBef>
                          <a:spcPct val="20000"/>
                        </a:spcBef>
                        <a:spcAft>
                          <a:spcPct val="0"/>
                        </a:spcAft>
                        <a:defRPr sz="2400">
                          <a:solidFill>
                            <a:schemeClr val="bg1"/>
                          </a:solidFill>
                          <a:latin typeface="Arial" panose="020B0604020202020204" pitchFamily="34" charset="0"/>
                        </a:defRPr>
                      </a:lvl6pPr>
                      <a:lvl7pPr fontAlgn="base">
                        <a:spcBef>
                          <a:spcPct val="20000"/>
                        </a:spcBef>
                        <a:spcAft>
                          <a:spcPct val="0"/>
                        </a:spcAft>
                        <a:defRPr sz="2400">
                          <a:solidFill>
                            <a:schemeClr val="bg1"/>
                          </a:solidFill>
                          <a:latin typeface="Arial" panose="020B0604020202020204" pitchFamily="34" charset="0"/>
                        </a:defRPr>
                      </a:lvl7pPr>
                      <a:lvl8pPr fontAlgn="base">
                        <a:spcBef>
                          <a:spcPct val="20000"/>
                        </a:spcBef>
                        <a:spcAft>
                          <a:spcPct val="0"/>
                        </a:spcAft>
                        <a:defRPr sz="2400">
                          <a:solidFill>
                            <a:schemeClr val="bg1"/>
                          </a:solidFill>
                          <a:latin typeface="Arial" panose="020B0604020202020204" pitchFamily="34" charset="0"/>
                        </a:defRPr>
                      </a:lvl8pPr>
                      <a:lvl9pPr fontAlgn="base">
                        <a:spcBef>
                          <a:spcPct val="20000"/>
                        </a:spcBef>
                        <a:spcAft>
                          <a:spcPct val="0"/>
                        </a:spcAft>
                        <a:defRPr sz="2400">
                          <a:solidFill>
                            <a:schemeClr val="bg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900" b="0" i="0" u="none" strike="noStrike" cap="none" normalizeH="0" baseline="0">
                          <a:ln>
                            <a:noFill/>
                          </a:ln>
                          <a:solidFill>
                            <a:srgbClr val="00FFFF"/>
                          </a:solidFill>
                          <a:effectLst/>
                          <a:latin typeface="Arial" panose="020B0604020202020204" pitchFamily="34" charset="0"/>
                        </a:rPr>
                        <a:t>6, 12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60326987"/>
                  </a:ext>
                </a:extLst>
              </a:tr>
            </a:tbl>
          </a:graphicData>
        </a:graphic>
      </p:graphicFrame>
      <p:sp>
        <p:nvSpPr>
          <p:cNvPr id="94275" name="Text Box 66"/>
          <p:cNvSpPr txBox="1">
            <a:spLocks noChangeArrowheads="1"/>
          </p:cNvSpPr>
          <p:nvPr/>
        </p:nvSpPr>
        <p:spPr bwMode="auto">
          <a:xfrm>
            <a:off x="2135189" y="55626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4</a:t>
            </a:r>
          </a:p>
        </p:txBody>
      </p:sp>
      <p:sp>
        <p:nvSpPr>
          <p:cNvPr id="94276" name="Text Box 67"/>
          <p:cNvSpPr txBox="1">
            <a:spLocks noChangeArrowheads="1"/>
          </p:cNvSpPr>
          <p:nvPr/>
        </p:nvSpPr>
        <p:spPr bwMode="auto">
          <a:xfrm>
            <a:off x="3575050" y="4483101"/>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5</a:t>
            </a:r>
          </a:p>
        </p:txBody>
      </p:sp>
      <p:sp>
        <p:nvSpPr>
          <p:cNvPr id="94277" name="Text Box 68"/>
          <p:cNvSpPr txBox="1">
            <a:spLocks noChangeArrowheads="1"/>
          </p:cNvSpPr>
          <p:nvPr/>
        </p:nvSpPr>
        <p:spPr bwMode="auto">
          <a:xfrm>
            <a:off x="5951539"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6</a:t>
            </a:r>
          </a:p>
        </p:txBody>
      </p:sp>
      <p:sp>
        <p:nvSpPr>
          <p:cNvPr id="94278" name="Text Box 69"/>
          <p:cNvSpPr txBox="1">
            <a:spLocks noChangeArrowheads="1"/>
          </p:cNvSpPr>
          <p:nvPr/>
        </p:nvSpPr>
        <p:spPr bwMode="auto">
          <a:xfrm>
            <a:off x="8399464" y="5202239"/>
            <a:ext cx="433387" cy="314325"/>
          </a:xfrm>
          <a:prstGeom prst="rect">
            <a:avLst/>
          </a:prstGeom>
          <a:noFill/>
          <a:ln w="9525" algn="ctr">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9900"/>
                </a:solidFill>
                <a:cs typeface="Arial" panose="020B0604020202020204" pitchFamily="34" charset="0"/>
              </a:rPr>
              <a:t>11</a:t>
            </a:r>
          </a:p>
        </p:txBody>
      </p:sp>
      <p:sp>
        <p:nvSpPr>
          <p:cNvPr id="94279" name="Text Box 70"/>
          <p:cNvSpPr txBox="1">
            <a:spLocks noChangeArrowheads="1"/>
          </p:cNvSpPr>
          <p:nvPr/>
        </p:nvSpPr>
        <p:spPr bwMode="auto">
          <a:xfrm>
            <a:off x="4799014" y="4483101"/>
            <a:ext cx="433387"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8</a:t>
            </a:r>
          </a:p>
        </p:txBody>
      </p:sp>
      <p:sp>
        <p:nvSpPr>
          <p:cNvPr id="94280" name="Text Box 71"/>
          <p:cNvSpPr txBox="1">
            <a:spLocks noChangeArrowheads="1"/>
          </p:cNvSpPr>
          <p:nvPr/>
        </p:nvSpPr>
        <p:spPr bwMode="auto">
          <a:xfrm>
            <a:off x="5951539" y="5202239"/>
            <a:ext cx="433387" cy="314325"/>
          </a:xfrm>
          <a:prstGeom prst="rect">
            <a:avLst/>
          </a:prstGeom>
          <a:noFill/>
          <a:ln w="9525" algn="ctr">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9900"/>
                </a:solidFill>
                <a:cs typeface="Arial" panose="020B0604020202020204" pitchFamily="34" charset="0"/>
              </a:rPr>
              <a:t>9</a:t>
            </a:r>
          </a:p>
        </p:txBody>
      </p:sp>
      <p:sp>
        <p:nvSpPr>
          <p:cNvPr id="94281" name="Text Box 72"/>
          <p:cNvSpPr txBox="1">
            <a:spLocks noChangeArrowheads="1"/>
          </p:cNvSpPr>
          <p:nvPr/>
        </p:nvSpPr>
        <p:spPr bwMode="auto">
          <a:xfrm>
            <a:off x="7175500" y="5202239"/>
            <a:ext cx="433388" cy="314325"/>
          </a:xfrm>
          <a:prstGeom prst="rect">
            <a:avLst/>
          </a:prstGeom>
          <a:noFill/>
          <a:ln w="9525" algn="ctr">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9900"/>
                </a:solidFill>
                <a:cs typeface="Arial" panose="020B0604020202020204" pitchFamily="34" charset="0"/>
              </a:rPr>
              <a:t>10</a:t>
            </a:r>
          </a:p>
        </p:txBody>
      </p:sp>
      <p:sp>
        <p:nvSpPr>
          <p:cNvPr id="94282" name="Text Box 73"/>
          <p:cNvSpPr txBox="1">
            <a:spLocks noChangeArrowheads="1"/>
          </p:cNvSpPr>
          <p:nvPr/>
        </p:nvSpPr>
        <p:spPr bwMode="auto">
          <a:xfrm>
            <a:off x="3575050" y="5981701"/>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12</a:t>
            </a:r>
          </a:p>
        </p:txBody>
      </p:sp>
      <p:sp>
        <p:nvSpPr>
          <p:cNvPr id="94283" name="Text Box 74"/>
          <p:cNvSpPr txBox="1">
            <a:spLocks noChangeArrowheads="1"/>
          </p:cNvSpPr>
          <p:nvPr/>
        </p:nvSpPr>
        <p:spPr bwMode="auto">
          <a:xfrm>
            <a:off x="9839325" y="5202239"/>
            <a:ext cx="433388" cy="314325"/>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50000"/>
              </a:spcBef>
              <a:spcAft>
                <a:spcPct val="0"/>
              </a:spcAft>
              <a:buNone/>
            </a:pPr>
            <a:r>
              <a:rPr lang="tr-TR" altLang="en-US" sz="1400">
                <a:solidFill>
                  <a:srgbClr val="FFFFFF"/>
                </a:solidFill>
                <a:cs typeface="Arial" panose="020B0604020202020204" pitchFamily="34" charset="0"/>
              </a:rPr>
              <a:t>13</a:t>
            </a:r>
          </a:p>
        </p:txBody>
      </p:sp>
      <p:sp>
        <p:nvSpPr>
          <p:cNvPr id="94284" name="Line 75"/>
          <p:cNvSpPr>
            <a:spLocks noChangeShapeType="1"/>
          </p:cNvSpPr>
          <p:nvPr/>
        </p:nvSpPr>
        <p:spPr bwMode="auto">
          <a:xfrm>
            <a:off x="2566988" y="4554538"/>
            <a:ext cx="1008062"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4285" name="Line 76"/>
          <p:cNvSpPr>
            <a:spLocks noChangeShapeType="1"/>
          </p:cNvSpPr>
          <p:nvPr/>
        </p:nvSpPr>
        <p:spPr bwMode="auto">
          <a:xfrm flipV="1">
            <a:off x="3359150" y="4699000"/>
            <a:ext cx="2159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4286" name="Line 77"/>
          <p:cNvSpPr>
            <a:spLocks noChangeShapeType="1"/>
          </p:cNvSpPr>
          <p:nvPr/>
        </p:nvSpPr>
        <p:spPr bwMode="auto">
          <a:xfrm>
            <a:off x="5230814" y="4554538"/>
            <a:ext cx="720725"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4287" name="Line 78"/>
          <p:cNvSpPr>
            <a:spLocks noChangeShapeType="1"/>
          </p:cNvSpPr>
          <p:nvPr/>
        </p:nvSpPr>
        <p:spPr bwMode="auto">
          <a:xfrm flipV="1">
            <a:off x="4006850" y="4554538"/>
            <a:ext cx="79375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4288" name="Line 79"/>
          <p:cNvSpPr>
            <a:spLocks noChangeShapeType="1"/>
          </p:cNvSpPr>
          <p:nvPr/>
        </p:nvSpPr>
        <p:spPr bwMode="auto">
          <a:xfrm>
            <a:off x="5448301" y="5346700"/>
            <a:ext cx="506413"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4289" name="Line 80"/>
          <p:cNvSpPr>
            <a:spLocks noChangeShapeType="1"/>
          </p:cNvSpPr>
          <p:nvPr/>
        </p:nvSpPr>
        <p:spPr bwMode="auto">
          <a:xfrm>
            <a:off x="6383338" y="5346700"/>
            <a:ext cx="792162"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4290" name="Line 81"/>
          <p:cNvSpPr>
            <a:spLocks noChangeShapeType="1"/>
          </p:cNvSpPr>
          <p:nvPr/>
        </p:nvSpPr>
        <p:spPr bwMode="auto">
          <a:xfrm>
            <a:off x="7607301" y="5346700"/>
            <a:ext cx="792163"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4291" name="Line 82"/>
          <p:cNvSpPr>
            <a:spLocks noChangeShapeType="1"/>
          </p:cNvSpPr>
          <p:nvPr/>
        </p:nvSpPr>
        <p:spPr bwMode="auto">
          <a:xfrm>
            <a:off x="3359150" y="6165850"/>
            <a:ext cx="2159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4292" name="Line 83"/>
          <p:cNvSpPr>
            <a:spLocks noChangeShapeType="1"/>
          </p:cNvSpPr>
          <p:nvPr/>
        </p:nvSpPr>
        <p:spPr bwMode="auto">
          <a:xfrm flipV="1">
            <a:off x="9336089" y="5418138"/>
            <a:ext cx="503237"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4293" name="Line 84"/>
          <p:cNvSpPr>
            <a:spLocks noChangeShapeType="1"/>
          </p:cNvSpPr>
          <p:nvPr/>
        </p:nvSpPr>
        <p:spPr bwMode="auto">
          <a:xfrm>
            <a:off x="9336089" y="5273675"/>
            <a:ext cx="503237"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4294" name="Line 85"/>
          <p:cNvSpPr>
            <a:spLocks noChangeShapeType="1"/>
          </p:cNvSpPr>
          <p:nvPr/>
        </p:nvSpPr>
        <p:spPr bwMode="auto">
          <a:xfrm>
            <a:off x="3359150" y="4699000"/>
            <a:ext cx="0" cy="93503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4295" name="Line 86"/>
          <p:cNvSpPr>
            <a:spLocks noChangeShapeType="1"/>
          </p:cNvSpPr>
          <p:nvPr/>
        </p:nvSpPr>
        <p:spPr bwMode="auto">
          <a:xfrm flipH="1">
            <a:off x="2566988" y="5634038"/>
            <a:ext cx="792162"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4296" name="Line 87"/>
          <p:cNvSpPr>
            <a:spLocks noChangeShapeType="1"/>
          </p:cNvSpPr>
          <p:nvPr/>
        </p:nvSpPr>
        <p:spPr bwMode="auto">
          <a:xfrm flipV="1">
            <a:off x="5448300" y="4699000"/>
            <a:ext cx="0" cy="6477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4297" name="Line 88"/>
          <p:cNvSpPr>
            <a:spLocks noChangeShapeType="1"/>
          </p:cNvSpPr>
          <p:nvPr/>
        </p:nvSpPr>
        <p:spPr bwMode="auto">
          <a:xfrm flipH="1">
            <a:off x="5232400" y="4699000"/>
            <a:ext cx="2159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4298" name="Line 89"/>
          <p:cNvSpPr>
            <a:spLocks noChangeShapeType="1"/>
          </p:cNvSpPr>
          <p:nvPr/>
        </p:nvSpPr>
        <p:spPr bwMode="auto">
          <a:xfrm flipV="1">
            <a:off x="9336088" y="4554539"/>
            <a:ext cx="0" cy="720725"/>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4299" name="Line 90"/>
          <p:cNvSpPr>
            <a:spLocks noChangeShapeType="1"/>
          </p:cNvSpPr>
          <p:nvPr/>
        </p:nvSpPr>
        <p:spPr bwMode="auto">
          <a:xfrm flipH="1">
            <a:off x="6383339" y="4554538"/>
            <a:ext cx="2954337"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4300" name="Line 91"/>
          <p:cNvSpPr>
            <a:spLocks noChangeShapeType="1"/>
          </p:cNvSpPr>
          <p:nvPr/>
        </p:nvSpPr>
        <p:spPr bwMode="auto">
          <a:xfrm flipV="1">
            <a:off x="9336088" y="5418138"/>
            <a:ext cx="0" cy="74771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4301" name="Line 92"/>
          <p:cNvSpPr>
            <a:spLocks noChangeShapeType="1"/>
          </p:cNvSpPr>
          <p:nvPr/>
        </p:nvSpPr>
        <p:spPr bwMode="auto">
          <a:xfrm flipH="1">
            <a:off x="4008439" y="6165850"/>
            <a:ext cx="5329237"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4302" name="Line 93"/>
          <p:cNvSpPr>
            <a:spLocks noChangeShapeType="1"/>
          </p:cNvSpPr>
          <p:nvPr/>
        </p:nvSpPr>
        <p:spPr bwMode="auto">
          <a:xfrm flipH="1">
            <a:off x="2566988" y="5778500"/>
            <a:ext cx="792162"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4303" name="Line 94"/>
          <p:cNvSpPr>
            <a:spLocks noChangeShapeType="1"/>
          </p:cNvSpPr>
          <p:nvPr/>
        </p:nvSpPr>
        <p:spPr bwMode="auto">
          <a:xfrm>
            <a:off x="3359150" y="5778500"/>
            <a:ext cx="0" cy="38735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sz="2400">
              <a:solidFill>
                <a:srgbClr val="FFFFFF"/>
              </a:solidFill>
              <a:latin typeface="Arial" panose="020B0604020202020204" pitchFamily="34" charset="0"/>
              <a:cs typeface="Arial" panose="020B0604020202020204" pitchFamily="34" charset="0"/>
            </a:endParaRPr>
          </a:p>
        </p:txBody>
      </p:sp>
      <p:sp>
        <p:nvSpPr>
          <p:cNvPr id="94304" name="Text Box 95"/>
          <p:cNvSpPr txBox="1">
            <a:spLocks noChangeArrowheads="1"/>
          </p:cNvSpPr>
          <p:nvPr/>
        </p:nvSpPr>
        <p:spPr bwMode="auto">
          <a:xfrm>
            <a:off x="2063750"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2</a:t>
            </a:r>
          </a:p>
        </p:txBody>
      </p:sp>
      <p:sp>
        <p:nvSpPr>
          <p:cNvPr id="94305" name="Text Box 96"/>
          <p:cNvSpPr txBox="1">
            <a:spLocks noChangeArrowheads="1"/>
          </p:cNvSpPr>
          <p:nvPr/>
        </p:nvSpPr>
        <p:spPr bwMode="auto">
          <a:xfrm>
            <a:off x="3503613"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2</a:t>
            </a:r>
          </a:p>
        </p:txBody>
      </p:sp>
      <p:sp>
        <p:nvSpPr>
          <p:cNvPr id="94306" name="Text Box 97"/>
          <p:cNvSpPr txBox="1">
            <a:spLocks noChangeArrowheads="1"/>
          </p:cNvSpPr>
          <p:nvPr/>
        </p:nvSpPr>
        <p:spPr bwMode="auto">
          <a:xfrm>
            <a:off x="2063750" y="5229225"/>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4</a:t>
            </a:r>
          </a:p>
        </p:txBody>
      </p:sp>
      <p:sp>
        <p:nvSpPr>
          <p:cNvPr id="94307" name="Text Box 98"/>
          <p:cNvSpPr txBox="1">
            <a:spLocks noChangeArrowheads="1"/>
          </p:cNvSpPr>
          <p:nvPr/>
        </p:nvSpPr>
        <p:spPr bwMode="auto">
          <a:xfrm>
            <a:off x="4727575"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94308" name="Text Box 99"/>
          <p:cNvSpPr txBox="1">
            <a:spLocks noChangeArrowheads="1"/>
          </p:cNvSpPr>
          <p:nvPr/>
        </p:nvSpPr>
        <p:spPr bwMode="auto">
          <a:xfrm>
            <a:off x="5880100" y="4148139"/>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4</a:t>
            </a:r>
          </a:p>
        </p:txBody>
      </p:sp>
      <p:sp>
        <p:nvSpPr>
          <p:cNvPr id="94309" name="Text Box 100"/>
          <p:cNvSpPr txBox="1">
            <a:spLocks noChangeArrowheads="1"/>
          </p:cNvSpPr>
          <p:nvPr/>
        </p:nvSpPr>
        <p:spPr bwMode="auto">
          <a:xfrm>
            <a:off x="5880100"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94310" name="Text Box 101"/>
          <p:cNvSpPr txBox="1">
            <a:spLocks noChangeArrowheads="1"/>
          </p:cNvSpPr>
          <p:nvPr/>
        </p:nvSpPr>
        <p:spPr bwMode="auto">
          <a:xfrm>
            <a:off x="7104063"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94311" name="Text Box 102"/>
          <p:cNvSpPr txBox="1">
            <a:spLocks noChangeArrowheads="1"/>
          </p:cNvSpPr>
          <p:nvPr/>
        </p:nvSpPr>
        <p:spPr bwMode="auto">
          <a:xfrm>
            <a:off x="8328025"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94312" name="Text Box 103"/>
          <p:cNvSpPr txBox="1">
            <a:spLocks noChangeArrowheads="1"/>
          </p:cNvSpPr>
          <p:nvPr/>
        </p:nvSpPr>
        <p:spPr bwMode="auto">
          <a:xfrm>
            <a:off x="9767888" y="4868864"/>
            <a:ext cx="552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1</a:t>
            </a:r>
          </a:p>
        </p:txBody>
      </p:sp>
      <p:sp>
        <p:nvSpPr>
          <p:cNvPr id="94313" name="Text Box 104"/>
          <p:cNvSpPr txBox="1">
            <a:spLocks noChangeArrowheads="1"/>
          </p:cNvSpPr>
          <p:nvPr/>
        </p:nvSpPr>
        <p:spPr bwMode="auto">
          <a:xfrm>
            <a:off x="3503613" y="5588000"/>
            <a:ext cx="552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200">
                <a:solidFill>
                  <a:srgbClr val="FFFFFF"/>
                </a:solidFill>
                <a:cs typeface="Arial" panose="020B0604020202020204" pitchFamily="34" charset="0"/>
              </a:rPr>
              <a:t>D = 7</a:t>
            </a:r>
          </a:p>
        </p:txBody>
      </p:sp>
      <p:sp>
        <p:nvSpPr>
          <p:cNvPr id="94314" name="Text Box 105"/>
          <p:cNvSpPr txBox="1">
            <a:spLocks noChangeArrowheads="1"/>
          </p:cNvSpPr>
          <p:nvPr/>
        </p:nvSpPr>
        <p:spPr bwMode="auto">
          <a:xfrm>
            <a:off x="1992313" y="1773238"/>
            <a:ext cx="463139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2400">
                <a:solidFill>
                  <a:srgbClr val="FFFF00"/>
                </a:solidFill>
                <a:cs typeface="Arial" panose="020B0604020202020204" pitchFamily="34" charset="0"/>
              </a:rPr>
              <a:t>Slack time </a:t>
            </a:r>
            <a:r>
              <a:rPr lang="tr-TR" altLang="en-US" sz="2400">
                <a:solidFill>
                  <a:srgbClr val="FFFFFF"/>
                </a:solidFill>
                <a:cs typeface="Arial" panose="020B0604020202020204" pitchFamily="34" charset="0"/>
              </a:rPr>
              <a:t>is the amount of time </a:t>
            </a:r>
          </a:p>
          <a:p>
            <a:pPr fontAlgn="base">
              <a:spcBef>
                <a:spcPct val="0"/>
              </a:spcBef>
              <a:spcAft>
                <a:spcPct val="0"/>
              </a:spcAft>
              <a:buNone/>
            </a:pPr>
            <a:r>
              <a:rPr lang="tr-TR" altLang="en-US" sz="2400">
                <a:solidFill>
                  <a:srgbClr val="FFFFFF"/>
                </a:solidFill>
                <a:cs typeface="Arial" panose="020B0604020202020204" pitchFamily="34" charset="0"/>
              </a:rPr>
              <a:t>a task can be delayed </a:t>
            </a:r>
          </a:p>
          <a:p>
            <a:pPr fontAlgn="base">
              <a:spcBef>
                <a:spcPct val="0"/>
              </a:spcBef>
              <a:spcAft>
                <a:spcPct val="0"/>
              </a:spcAft>
              <a:buNone/>
            </a:pPr>
            <a:r>
              <a:rPr lang="tr-TR" altLang="en-US" sz="2400">
                <a:solidFill>
                  <a:srgbClr val="FFFFFF"/>
                </a:solidFill>
                <a:cs typeface="Arial" panose="020B0604020202020204" pitchFamily="34" charset="0"/>
              </a:rPr>
              <a:t>without delaying the project</a:t>
            </a:r>
            <a:r>
              <a:rPr lang="tr-TR" altLang="en-US" sz="2400">
                <a:solidFill>
                  <a:srgbClr val="FFFF00"/>
                </a:solidFill>
                <a:cs typeface="Arial" panose="020B0604020202020204" pitchFamily="34" charset="0"/>
              </a:rPr>
              <a:t>.</a:t>
            </a:r>
          </a:p>
          <a:p>
            <a:pPr fontAlgn="base">
              <a:spcBef>
                <a:spcPct val="0"/>
              </a:spcBef>
              <a:spcAft>
                <a:spcPct val="0"/>
              </a:spcAft>
              <a:buNone/>
            </a:pPr>
            <a:endParaRPr lang="tr-TR" altLang="en-US" sz="2400">
              <a:solidFill>
                <a:srgbClr val="FFFF00"/>
              </a:solidFill>
              <a:cs typeface="Arial" panose="020B0604020202020204" pitchFamily="34" charset="0"/>
            </a:endParaRPr>
          </a:p>
          <a:p>
            <a:pPr fontAlgn="base">
              <a:spcBef>
                <a:spcPct val="0"/>
              </a:spcBef>
              <a:spcAft>
                <a:spcPct val="0"/>
              </a:spcAft>
              <a:buNone/>
            </a:pPr>
            <a:r>
              <a:rPr lang="tr-TR" altLang="en-US" sz="2400">
                <a:solidFill>
                  <a:srgbClr val="FFFF00"/>
                </a:solidFill>
                <a:cs typeface="Arial" panose="020B0604020202020204" pitchFamily="34" charset="0"/>
              </a:rPr>
              <a:t>Slack-time = LT-ET</a:t>
            </a:r>
            <a:endParaRPr lang="tr-TR" altLang="en-US" sz="1400">
              <a:solidFill>
                <a:srgbClr val="00FFFF"/>
              </a:solidFill>
              <a:cs typeface="Arial" panose="020B0604020202020204" pitchFamily="34" charset="0"/>
            </a:endParaRPr>
          </a:p>
        </p:txBody>
      </p:sp>
      <p:sp>
        <p:nvSpPr>
          <p:cNvPr id="94315" name="Text Box 107"/>
          <p:cNvSpPr txBox="1">
            <a:spLocks noChangeArrowheads="1"/>
          </p:cNvSpPr>
          <p:nvPr/>
        </p:nvSpPr>
        <p:spPr bwMode="auto">
          <a:xfrm>
            <a:off x="2063751"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b="1">
                <a:solidFill>
                  <a:srgbClr val="FF9900"/>
                </a:solidFill>
                <a:cs typeface="Arial" panose="020B0604020202020204" pitchFamily="34" charset="0"/>
              </a:rPr>
              <a:t>ET = 2</a:t>
            </a:r>
          </a:p>
        </p:txBody>
      </p:sp>
      <p:sp>
        <p:nvSpPr>
          <p:cNvPr id="94316" name="Text Box 108"/>
          <p:cNvSpPr txBox="1">
            <a:spLocks noChangeArrowheads="1"/>
          </p:cNvSpPr>
          <p:nvPr/>
        </p:nvSpPr>
        <p:spPr bwMode="auto">
          <a:xfrm>
            <a:off x="2063751" y="58769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4</a:t>
            </a:r>
          </a:p>
        </p:txBody>
      </p:sp>
      <p:sp>
        <p:nvSpPr>
          <p:cNvPr id="94317" name="Text Box 109"/>
          <p:cNvSpPr txBox="1">
            <a:spLocks noChangeArrowheads="1"/>
          </p:cNvSpPr>
          <p:nvPr/>
        </p:nvSpPr>
        <p:spPr bwMode="auto">
          <a:xfrm>
            <a:off x="3503614"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6</a:t>
            </a:r>
          </a:p>
        </p:txBody>
      </p:sp>
      <p:sp>
        <p:nvSpPr>
          <p:cNvPr id="94318" name="Text Box 110"/>
          <p:cNvSpPr txBox="1">
            <a:spLocks noChangeArrowheads="1"/>
          </p:cNvSpPr>
          <p:nvPr/>
        </p:nvSpPr>
        <p:spPr bwMode="auto">
          <a:xfrm>
            <a:off x="3503614" y="6296025"/>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11</a:t>
            </a:r>
          </a:p>
        </p:txBody>
      </p:sp>
      <p:sp>
        <p:nvSpPr>
          <p:cNvPr id="94319" name="Text Box 111"/>
          <p:cNvSpPr txBox="1">
            <a:spLocks noChangeArrowheads="1"/>
          </p:cNvSpPr>
          <p:nvPr/>
        </p:nvSpPr>
        <p:spPr bwMode="auto">
          <a:xfrm>
            <a:off x="4727576" y="4797425"/>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7</a:t>
            </a:r>
          </a:p>
        </p:txBody>
      </p:sp>
      <p:sp>
        <p:nvSpPr>
          <p:cNvPr id="94320" name="Text Box 112"/>
          <p:cNvSpPr txBox="1">
            <a:spLocks noChangeArrowheads="1"/>
          </p:cNvSpPr>
          <p:nvPr/>
        </p:nvSpPr>
        <p:spPr bwMode="auto">
          <a:xfrm>
            <a:off x="5880101" y="4797425"/>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11</a:t>
            </a:r>
          </a:p>
        </p:txBody>
      </p:sp>
      <p:sp>
        <p:nvSpPr>
          <p:cNvPr id="94321" name="Text Box 113"/>
          <p:cNvSpPr txBox="1">
            <a:spLocks noChangeArrowheads="1"/>
          </p:cNvSpPr>
          <p:nvPr/>
        </p:nvSpPr>
        <p:spPr bwMode="auto">
          <a:xfrm>
            <a:off x="5880101" y="5805488"/>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b="1">
                <a:solidFill>
                  <a:srgbClr val="FF9900"/>
                </a:solidFill>
                <a:cs typeface="Arial" panose="020B0604020202020204" pitchFamily="34" charset="0"/>
              </a:rPr>
              <a:t>ET = 8</a:t>
            </a:r>
          </a:p>
        </p:txBody>
      </p:sp>
      <p:sp>
        <p:nvSpPr>
          <p:cNvPr id="94322" name="Text Box 114"/>
          <p:cNvSpPr txBox="1">
            <a:spLocks noChangeArrowheads="1"/>
          </p:cNvSpPr>
          <p:nvPr/>
        </p:nvSpPr>
        <p:spPr bwMode="auto">
          <a:xfrm>
            <a:off x="7092951" y="5805488"/>
            <a:ext cx="5238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b="1">
                <a:solidFill>
                  <a:srgbClr val="FF9900"/>
                </a:solidFill>
                <a:cs typeface="Arial" panose="020B0604020202020204" pitchFamily="34" charset="0"/>
              </a:rPr>
              <a:t>ET = 9</a:t>
            </a:r>
          </a:p>
        </p:txBody>
      </p:sp>
      <p:sp>
        <p:nvSpPr>
          <p:cNvPr id="94323" name="Text Box 115"/>
          <p:cNvSpPr txBox="1">
            <a:spLocks noChangeArrowheads="1"/>
          </p:cNvSpPr>
          <p:nvPr/>
        </p:nvSpPr>
        <p:spPr bwMode="auto">
          <a:xfrm>
            <a:off x="8316914" y="5805488"/>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b="1">
                <a:solidFill>
                  <a:srgbClr val="FF9900"/>
                </a:solidFill>
                <a:cs typeface="Arial" panose="020B0604020202020204" pitchFamily="34" charset="0"/>
              </a:rPr>
              <a:t>ET = 10</a:t>
            </a:r>
          </a:p>
        </p:txBody>
      </p:sp>
      <p:sp>
        <p:nvSpPr>
          <p:cNvPr id="94324" name="Text Box 116"/>
          <p:cNvSpPr txBox="1">
            <a:spLocks noChangeArrowheads="1"/>
          </p:cNvSpPr>
          <p:nvPr/>
        </p:nvSpPr>
        <p:spPr bwMode="auto">
          <a:xfrm>
            <a:off x="9767889" y="5589588"/>
            <a:ext cx="5873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00FFFF"/>
                </a:solidFill>
                <a:cs typeface="Arial" panose="020B0604020202020204" pitchFamily="34" charset="0"/>
              </a:rPr>
              <a:t>ET = 12</a:t>
            </a:r>
          </a:p>
        </p:txBody>
      </p:sp>
      <p:sp>
        <p:nvSpPr>
          <p:cNvPr id="94325" name="Text Box 117"/>
          <p:cNvSpPr txBox="1">
            <a:spLocks noChangeArrowheads="1"/>
          </p:cNvSpPr>
          <p:nvPr/>
        </p:nvSpPr>
        <p:spPr bwMode="auto">
          <a:xfrm>
            <a:off x="9767889" y="5734050"/>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12</a:t>
            </a:r>
          </a:p>
        </p:txBody>
      </p:sp>
      <p:sp>
        <p:nvSpPr>
          <p:cNvPr id="94326" name="Text Box 118"/>
          <p:cNvSpPr txBox="1">
            <a:spLocks noChangeArrowheads="1"/>
          </p:cNvSpPr>
          <p:nvPr/>
        </p:nvSpPr>
        <p:spPr bwMode="auto">
          <a:xfrm>
            <a:off x="8316914" y="5949950"/>
            <a:ext cx="5810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b="1">
                <a:solidFill>
                  <a:srgbClr val="FF9900"/>
                </a:solidFill>
                <a:cs typeface="Arial" panose="020B0604020202020204" pitchFamily="34" charset="0"/>
              </a:rPr>
              <a:t>LT = 12</a:t>
            </a:r>
          </a:p>
        </p:txBody>
      </p:sp>
      <p:sp>
        <p:nvSpPr>
          <p:cNvPr id="94327" name="Text Box 119"/>
          <p:cNvSpPr txBox="1">
            <a:spLocks noChangeArrowheads="1"/>
          </p:cNvSpPr>
          <p:nvPr/>
        </p:nvSpPr>
        <p:spPr bwMode="auto">
          <a:xfrm>
            <a:off x="7104064" y="5949950"/>
            <a:ext cx="5810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b="1">
                <a:solidFill>
                  <a:srgbClr val="FF9900"/>
                </a:solidFill>
                <a:cs typeface="Arial" panose="020B0604020202020204" pitchFamily="34" charset="0"/>
              </a:rPr>
              <a:t>LT = 11</a:t>
            </a:r>
          </a:p>
        </p:txBody>
      </p:sp>
      <p:sp>
        <p:nvSpPr>
          <p:cNvPr id="94328" name="Text Box 120"/>
          <p:cNvSpPr txBox="1">
            <a:spLocks noChangeArrowheads="1"/>
          </p:cNvSpPr>
          <p:nvPr/>
        </p:nvSpPr>
        <p:spPr bwMode="auto">
          <a:xfrm>
            <a:off x="5880101" y="5949950"/>
            <a:ext cx="5810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b="1">
                <a:solidFill>
                  <a:srgbClr val="FF9900"/>
                </a:solidFill>
                <a:cs typeface="Arial" panose="020B0604020202020204" pitchFamily="34" charset="0"/>
              </a:rPr>
              <a:t>LT = 10</a:t>
            </a:r>
          </a:p>
        </p:txBody>
      </p:sp>
      <p:sp>
        <p:nvSpPr>
          <p:cNvPr id="94329" name="Text Box 121"/>
          <p:cNvSpPr txBox="1">
            <a:spLocks noChangeArrowheads="1"/>
          </p:cNvSpPr>
          <p:nvPr/>
        </p:nvSpPr>
        <p:spPr bwMode="auto">
          <a:xfrm>
            <a:off x="5880101" y="4941888"/>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11</a:t>
            </a:r>
          </a:p>
        </p:txBody>
      </p:sp>
      <p:sp>
        <p:nvSpPr>
          <p:cNvPr id="94330" name="Text Box 122"/>
          <p:cNvSpPr txBox="1">
            <a:spLocks noChangeArrowheads="1"/>
          </p:cNvSpPr>
          <p:nvPr/>
        </p:nvSpPr>
        <p:spPr bwMode="auto">
          <a:xfrm>
            <a:off x="3503614" y="6453188"/>
            <a:ext cx="574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11</a:t>
            </a:r>
          </a:p>
        </p:txBody>
      </p:sp>
      <p:sp>
        <p:nvSpPr>
          <p:cNvPr id="94331" name="Text Box 123"/>
          <p:cNvSpPr txBox="1">
            <a:spLocks noChangeArrowheads="1"/>
          </p:cNvSpPr>
          <p:nvPr/>
        </p:nvSpPr>
        <p:spPr bwMode="auto">
          <a:xfrm>
            <a:off x="4721226" y="4941888"/>
            <a:ext cx="5111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7</a:t>
            </a:r>
          </a:p>
        </p:txBody>
      </p:sp>
      <p:sp>
        <p:nvSpPr>
          <p:cNvPr id="94332" name="Text Box 124"/>
          <p:cNvSpPr txBox="1">
            <a:spLocks noChangeArrowheads="1"/>
          </p:cNvSpPr>
          <p:nvPr/>
        </p:nvSpPr>
        <p:spPr bwMode="auto">
          <a:xfrm>
            <a:off x="3503614" y="4941888"/>
            <a:ext cx="5111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6</a:t>
            </a:r>
          </a:p>
        </p:txBody>
      </p:sp>
      <p:sp>
        <p:nvSpPr>
          <p:cNvPr id="94333" name="Text Box 125"/>
          <p:cNvSpPr txBox="1">
            <a:spLocks noChangeArrowheads="1"/>
          </p:cNvSpPr>
          <p:nvPr/>
        </p:nvSpPr>
        <p:spPr bwMode="auto">
          <a:xfrm>
            <a:off x="2063751" y="4941888"/>
            <a:ext cx="5175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b="1">
                <a:solidFill>
                  <a:srgbClr val="FF9900"/>
                </a:solidFill>
                <a:cs typeface="Arial" panose="020B0604020202020204" pitchFamily="34" charset="0"/>
              </a:rPr>
              <a:t>LT = 4</a:t>
            </a:r>
          </a:p>
        </p:txBody>
      </p:sp>
      <p:sp>
        <p:nvSpPr>
          <p:cNvPr id="94334" name="Text Box 126"/>
          <p:cNvSpPr txBox="1">
            <a:spLocks noChangeArrowheads="1"/>
          </p:cNvSpPr>
          <p:nvPr/>
        </p:nvSpPr>
        <p:spPr bwMode="auto">
          <a:xfrm>
            <a:off x="2063751" y="6021388"/>
            <a:ext cx="5111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a:solidFill>
                  <a:srgbClr val="FF9900"/>
                </a:solidFill>
                <a:cs typeface="Arial" panose="020B0604020202020204" pitchFamily="34" charset="0"/>
              </a:rPr>
              <a:t>LT = 4</a:t>
            </a:r>
          </a:p>
        </p:txBody>
      </p:sp>
      <p:sp>
        <p:nvSpPr>
          <p:cNvPr id="94335" name="Text Box 127"/>
          <p:cNvSpPr txBox="1">
            <a:spLocks noChangeArrowheads="1"/>
          </p:cNvSpPr>
          <p:nvPr/>
        </p:nvSpPr>
        <p:spPr bwMode="auto">
          <a:xfrm>
            <a:off x="4648201" y="6308725"/>
            <a:ext cx="47355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algn="ctr" fontAlgn="base">
              <a:spcBef>
                <a:spcPct val="0"/>
              </a:spcBef>
              <a:spcAft>
                <a:spcPct val="0"/>
              </a:spcAft>
              <a:buNone/>
            </a:pPr>
            <a:r>
              <a:rPr lang="tr-TR" altLang="en-US" sz="1400">
                <a:solidFill>
                  <a:srgbClr val="FFFF00"/>
                </a:solidFill>
                <a:cs typeface="Arial" panose="020B0604020202020204" pitchFamily="34" charset="0"/>
              </a:rPr>
              <a:t>Tasks not on the critical path contain some slack time (st).</a:t>
            </a:r>
          </a:p>
        </p:txBody>
      </p:sp>
      <p:sp>
        <p:nvSpPr>
          <p:cNvPr id="94336" name="Text Box 128"/>
          <p:cNvSpPr txBox="1">
            <a:spLocks noChangeArrowheads="1"/>
          </p:cNvSpPr>
          <p:nvPr/>
        </p:nvSpPr>
        <p:spPr bwMode="auto">
          <a:xfrm>
            <a:off x="2447926" y="4868863"/>
            <a:ext cx="4794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b="1">
                <a:solidFill>
                  <a:srgbClr val="FFFF00"/>
                </a:solidFill>
                <a:cs typeface="Arial" panose="020B0604020202020204" pitchFamily="34" charset="0"/>
              </a:rPr>
              <a:t>st = 2</a:t>
            </a:r>
          </a:p>
        </p:txBody>
      </p:sp>
      <p:sp>
        <p:nvSpPr>
          <p:cNvPr id="94337" name="Text Box 129"/>
          <p:cNvSpPr txBox="1">
            <a:spLocks noChangeArrowheads="1"/>
          </p:cNvSpPr>
          <p:nvPr/>
        </p:nvSpPr>
        <p:spPr bwMode="auto">
          <a:xfrm>
            <a:off x="6337301" y="5876925"/>
            <a:ext cx="4794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b="1">
                <a:solidFill>
                  <a:srgbClr val="FFFF00"/>
                </a:solidFill>
                <a:cs typeface="Arial" panose="020B0604020202020204" pitchFamily="34" charset="0"/>
              </a:rPr>
              <a:t>st = 2</a:t>
            </a:r>
          </a:p>
        </p:txBody>
      </p:sp>
      <p:sp>
        <p:nvSpPr>
          <p:cNvPr id="94338" name="Text Box 130"/>
          <p:cNvSpPr txBox="1">
            <a:spLocks noChangeArrowheads="1"/>
          </p:cNvSpPr>
          <p:nvPr/>
        </p:nvSpPr>
        <p:spPr bwMode="auto">
          <a:xfrm>
            <a:off x="7561264" y="5876925"/>
            <a:ext cx="4794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b="1">
                <a:solidFill>
                  <a:srgbClr val="FFFF00"/>
                </a:solidFill>
                <a:cs typeface="Arial" panose="020B0604020202020204" pitchFamily="34" charset="0"/>
              </a:rPr>
              <a:t>st = 2</a:t>
            </a:r>
          </a:p>
        </p:txBody>
      </p:sp>
      <p:sp>
        <p:nvSpPr>
          <p:cNvPr id="94339" name="Text Box 131"/>
          <p:cNvSpPr txBox="1">
            <a:spLocks noChangeArrowheads="1"/>
          </p:cNvSpPr>
          <p:nvPr/>
        </p:nvSpPr>
        <p:spPr bwMode="auto">
          <a:xfrm>
            <a:off x="8759826" y="5876925"/>
            <a:ext cx="4794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r>
              <a:rPr lang="tr-TR" altLang="en-US" sz="900" b="1">
                <a:solidFill>
                  <a:srgbClr val="FFFF00"/>
                </a:solidFill>
                <a:cs typeface="Arial" panose="020B0604020202020204" pitchFamily="34" charset="0"/>
              </a:rPr>
              <a:t>st = 2</a:t>
            </a:r>
          </a:p>
        </p:txBody>
      </p:sp>
    </p:spTree>
    <p:extLst>
      <p:ext uri="{BB962C8B-B14F-4D97-AF65-F5344CB8AC3E}">
        <p14:creationId xmlns:p14="http://schemas.microsoft.com/office/powerpoint/2010/main" val="5122034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Slayt Numarası Yer Tutucusu 3"/>
          <p:cNvSpPr>
            <a:spLocks noGrp="1"/>
          </p:cNvSpPr>
          <p:nvPr>
            <p:ph type="sldNum" sz="quarter" idx="10"/>
          </p:nvPr>
        </p:nvSpPr>
        <p:spPr>
          <a:noFill/>
        </p:spPr>
        <p:txBody>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fontAlgn="base">
              <a:spcBef>
                <a:spcPct val="0"/>
              </a:spcBef>
              <a:spcAft>
                <a:spcPct val="0"/>
              </a:spcAft>
              <a:buNone/>
            </a:pPr>
            <a:fld id="{0C810677-B6E1-4BA1-BEB2-DE632AEC32D6}" type="slidenum">
              <a:rPr lang="tr-TR" altLang="en-US" sz="1400">
                <a:solidFill>
                  <a:srgbClr val="FFFFFF"/>
                </a:solidFill>
                <a:cs typeface="Arial" panose="020B0604020202020204" pitchFamily="34" charset="0"/>
              </a:rPr>
              <a:pPr fontAlgn="base">
                <a:spcBef>
                  <a:spcPct val="0"/>
                </a:spcBef>
                <a:spcAft>
                  <a:spcPct val="0"/>
                </a:spcAft>
                <a:buNone/>
              </a:pPr>
              <a:t>71</a:t>
            </a:fld>
            <a:endParaRPr lang="tr-TR" altLang="en-US" sz="1400">
              <a:solidFill>
                <a:srgbClr val="FFFFFF"/>
              </a:solidFill>
              <a:cs typeface="Arial" panose="020B0604020202020204" pitchFamily="34" charset="0"/>
            </a:endParaRPr>
          </a:p>
        </p:txBody>
      </p:sp>
      <p:sp>
        <p:nvSpPr>
          <p:cNvPr id="96259" name="Rectangle 2"/>
          <p:cNvSpPr>
            <a:spLocks noGrp="1" noChangeArrowheads="1"/>
          </p:cNvSpPr>
          <p:nvPr>
            <p:ph type="title"/>
          </p:nvPr>
        </p:nvSpPr>
        <p:spPr/>
        <p:txBody>
          <a:bodyPr/>
          <a:lstStyle/>
          <a:p>
            <a:pPr eaLnBrk="1" hangingPunct="1"/>
            <a:r>
              <a:rPr lang="en-US" altLang="en-US" sz="4000"/>
              <a:t>Program Evaluation Review Technique (PERT)</a:t>
            </a:r>
            <a:endParaRPr lang="tr-TR" altLang="en-US" sz="4000"/>
          </a:p>
        </p:txBody>
      </p:sp>
      <p:sp>
        <p:nvSpPr>
          <p:cNvPr id="96260" name="Rectangle 3"/>
          <p:cNvSpPr>
            <a:spLocks noGrp="1" noChangeArrowheads="1"/>
          </p:cNvSpPr>
          <p:nvPr>
            <p:ph type="body" idx="1"/>
          </p:nvPr>
        </p:nvSpPr>
        <p:spPr/>
        <p:txBody>
          <a:bodyPr/>
          <a:lstStyle/>
          <a:p>
            <a:pPr eaLnBrk="1" hangingPunct="1"/>
            <a:r>
              <a:rPr lang="tr-TR" altLang="en-US"/>
              <a:t>A technique used for determining the duration of tasks in work breakdown structures.</a:t>
            </a:r>
          </a:p>
          <a:p>
            <a:pPr eaLnBrk="1" hangingPunct="1"/>
            <a:r>
              <a:rPr lang="tr-TR" altLang="en-US"/>
              <a:t>It is difficult to estimate a tasks duration </a:t>
            </a:r>
          </a:p>
          <a:p>
            <a:pPr lvl="1" eaLnBrk="1" hangingPunct="1"/>
            <a:r>
              <a:rPr lang="tr-TR" altLang="en-US"/>
              <a:t>When it involves a high degree of complexity and uncertainty.</a:t>
            </a:r>
          </a:p>
          <a:p>
            <a:pPr eaLnBrk="1" hangingPunct="1"/>
            <a:r>
              <a:rPr lang="tr-TR" altLang="en-US"/>
              <a:t>PERT uses;</a:t>
            </a:r>
          </a:p>
          <a:p>
            <a:pPr lvl="1" eaLnBrk="1" hangingPunct="1"/>
            <a:r>
              <a:rPr lang="tr-TR" altLang="en-US"/>
              <a:t>Optimistic, </a:t>
            </a:r>
          </a:p>
          <a:p>
            <a:pPr lvl="1" eaLnBrk="1" hangingPunct="1"/>
            <a:r>
              <a:rPr lang="tr-TR" altLang="en-US"/>
              <a:t>Most likely, and</a:t>
            </a:r>
          </a:p>
          <a:p>
            <a:pPr lvl="1" eaLnBrk="1" hangingPunct="1"/>
            <a:r>
              <a:rPr lang="tr-TR" altLang="en-US"/>
              <a:t>Pessimistic time estimates </a:t>
            </a:r>
          </a:p>
          <a:p>
            <a:pPr lvl="2" eaLnBrk="1" hangingPunct="1"/>
            <a:r>
              <a:rPr lang="tr-TR" altLang="en-US"/>
              <a:t>To calculate </a:t>
            </a:r>
            <a:r>
              <a:rPr lang="tr-TR" altLang="en-US">
                <a:solidFill>
                  <a:srgbClr val="FFFF00"/>
                </a:solidFill>
              </a:rPr>
              <a:t>expected time</a:t>
            </a:r>
            <a:r>
              <a:rPr lang="tr-TR" altLang="en-US"/>
              <a:t>.</a:t>
            </a:r>
          </a:p>
        </p:txBody>
      </p:sp>
    </p:spTree>
    <p:extLst>
      <p:ext uri="{BB962C8B-B14F-4D97-AF65-F5344CB8AC3E}">
        <p14:creationId xmlns:p14="http://schemas.microsoft.com/office/powerpoint/2010/main" val="30770895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5"/>
          <p:cNvSpPr>
            <a:spLocks noGrp="1" noChangeArrowheads="1"/>
          </p:cNvSpPr>
          <p:nvPr>
            <p:ph type="title"/>
          </p:nvPr>
        </p:nvSpPr>
        <p:spPr/>
        <p:txBody>
          <a:bodyPr/>
          <a:lstStyle/>
          <a:p>
            <a:pPr eaLnBrk="1" hangingPunct="1"/>
            <a:r>
              <a:rPr lang="en-US" altLang="en-US"/>
              <a:t>ES, EF Network </a:t>
            </a:r>
          </a:p>
        </p:txBody>
      </p:sp>
      <p:pic>
        <p:nvPicPr>
          <p:cNvPr id="98308" name="Picture 10" descr="w0113-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706688" y="2092325"/>
            <a:ext cx="7772400" cy="3963988"/>
          </a:xfrm>
          <a:noFill/>
        </p:spPr>
      </p:pic>
      <p:sp>
        <p:nvSpPr>
          <p:cNvPr id="2" name="Slide Number Placeholder 1"/>
          <p:cNvSpPr>
            <a:spLocks noGrp="1"/>
          </p:cNvSpPr>
          <p:nvPr>
            <p:ph type="sldNum" sz="quarter" idx="10"/>
          </p:nvPr>
        </p:nvSpPr>
        <p:spPr/>
        <p:txBody>
          <a:bodyPr/>
          <a:lstStyle/>
          <a:p>
            <a:pPr>
              <a:defRPr/>
            </a:pPr>
            <a:fld id="{3536D81A-7743-4923-8B35-D1EF33A773D9}" type="slidenum">
              <a:rPr lang="tr-TR" altLang="en-US" smtClean="0"/>
              <a:pPr>
                <a:defRPr/>
              </a:pPr>
              <a:t>72</a:t>
            </a:fld>
            <a:endParaRPr lang="tr-TR" altLang="en-US"/>
          </a:p>
        </p:txBody>
      </p:sp>
    </p:spTree>
    <p:extLst>
      <p:ext uri="{BB962C8B-B14F-4D97-AF65-F5344CB8AC3E}">
        <p14:creationId xmlns:p14="http://schemas.microsoft.com/office/powerpoint/2010/main" val="8500811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noChangeArrowheads="1"/>
          </p:cNvSpPr>
          <p:nvPr>
            <p:ph type="title"/>
          </p:nvPr>
        </p:nvSpPr>
        <p:spPr/>
        <p:txBody>
          <a:bodyPr/>
          <a:lstStyle/>
          <a:p>
            <a:pPr eaLnBrk="1" hangingPunct="1"/>
            <a:r>
              <a:rPr lang="en-US" altLang="en-US"/>
              <a:t>LS, LF Network</a:t>
            </a:r>
          </a:p>
        </p:txBody>
      </p:sp>
      <p:pic>
        <p:nvPicPr>
          <p:cNvPr id="100356" name="Picture 6" descr="w0114-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057400"/>
            <a:ext cx="7924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3536D81A-7743-4923-8B35-D1EF33A773D9}" type="slidenum">
              <a:rPr lang="tr-TR" altLang="en-US" smtClean="0"/>
              <a:pPr>
                <a:defRPr/>
              </a:pPr>
              <a:t>73</a:t>
            </a:fld>
            <a:endParaRPr lang="tr-TR" altLang="en-US"/>
          </a:p>
        </p:txBody>
      </p:sp>
    </p:spTree>
    <p:extLst>
      <p:ext uri="{BB962C8B-B14F-4D97-AF65-F5344CB8AC3E}">
        <p14:creationId xmlns:p14="http://schemas.microsoft.com/office/powerpoint/2010/main" val="33061071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5"/>
          <p:cNvSpPr>
            <a:spLocks noGrp="1" noChangeArrowheads="1"/>
          </p:cNvSpPr>
          <p:nvPr>
            <p:ph type="title"/>
          </p:nvPr>
        </p:nvSpPr>
        <p:spPr>
          <a:xfrm>
            <a:off x="2184400" y="215901"/>
            <a:ext cx="7772400" cy="792163"/>
          </a:xfrm>
        </p:spPr>
        <p:txBody>
          <a:bodyPr/>
          <a:lstStyle/>
          <a:p>
            <a:pPr eaLnBrk="1" hangingPunct="1"/>
            <a:r>
              <a:rPr lang="en-US" altLang="en-US"/>
              <a:t>Calculating Slack</a:t>
            </a:r>
          </a:p>
        </p:txBody>
      </p:sp>
      <p:pic>
        <p:nvPicPr>
          <p:cNvPr id="102403"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84400" y="1916113"/>
            <a:ext cx="7620000" cy="4572000"/>
          </a:xfrm>
          <a:noFill/>
        </p:spPr>
      </p:pic>
      <p:sp>
        <p:nvSpPr>
          <p:cNvPr id="102404" name="Dikdörtgen 1"/>
          <p:cNvSpPr>
            <a:spLocks noChangeArrowheads="1"/>
          </p:cNvSpPr>
          <p:nvPr/>
        </p:nvSpPr>
        <p:spPr bwMode="auto">
          <a:xfrm>
            <a:off x="3216275" y="1157288"/>
            <a:ext cx="5564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bg1"/>
                </a:solidFill>
                <a:latin typeface="Arial" panose="020B0604020202020204" pitchFamily="34" charset="0"/>
                <a:cs typeface="Arial" panose="020B0604020202020204" pitchFamily="34" charset="0"/>
              </a:defRPr>
            </a:lvl1pPr>
            <a:lvl2pPr marL="742950" indent="-285750">
              <a:defRPr sz="2400">
                <a:solidFill>
                  <a:schemeClr val="bg1"/>
                </a:solidFill>
                <a:latin typeface="Arial" panose="020B0604020202020204" pitchFamily="34" charset="0"/>
                <a:cs typeface="Arial" panose="020B0604020202020204" pitchFamily="34" charset="0"/>
              </a:defRPr>
            </a:lvl2pPr>
            <a:lvl3pPr marL="1143000" indent="-228600">
              <a:defRPr sz="2400">
                <a:solidFill>
                  <a:schemeClr val="bg1"/>
                </a:solidFill>
                <a:latin typeface="Arial" panose="020B0604020202020204" pitchFamily="34" charset="0"/>
                <a:cs typeface="Arial" panose="020B0604020202020204" pitchFamily="34" charset="0"/>
              </a:defRPr>
            </a:lvl3pPr>
            <a:lvl4pPr marL="1600200" indent="-228600">
              <a:defRPr sz="2400">
                <a:solidFill>
                  <a:schemeClr val="bg1"/>
                </a:solidFill>
                <a:latin typeface="Arial" panose="020B0604020202020204" pitchFamily="34" charset="0"/>
                <a:cs typeface="Arial" panose="020B0604020202020204" pitchFamily="34" charset="0"/>
              </a:defRPr>
            </a:lvl4pPr>
            <a:lvl5pPr marL="2057400" indent="-228600">
              <a:defRPr sz="24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tr-TR" altLang="en-US">
                <a:solidFill>
                  <a:srgbClr val="FFFF00"/>
                </a:solidFill>
              </a:rPr>
              <a:t>Slack-time = LT-ET or LF-EF</a:t>
            </a:r>
            <a:endParaRPr lang="tr-TR" altLang="en-US" sz="1400">
              <a:solidFill>
                <a:srgbClr val="00FFFF"/>
              </a:solidFill>
            </a:endParaRPr>
          </a:p>
        </p:txBody>
      </p:sp>
      <p:sp>
        <p:nvSpPr>
          <p:cNvPr id="2" name="Slide Number Placeholder 1"/>
          <p:cNvSpPr>
            <a:spLocks noGrp="1"/>
          </p:cNvSpPr>
          <p:nvPr>
            <p:ph type="sldNum" sz="quarter" idx="10"/>
          </p:nvPr>
        </p:nvSpPr>
        <p:spPr/>
        <p:txBody>
          <a:bodyPr/>
          <a:lstStyle/>
          <a:p>
            <a:pPr>
              <a:defRPr/>
            </a:pPr>
            <a:fld id="{3536D81A-7743-4923-8B35-D1EF33A773D9}" type="slidenum">
              <a:rPr lang="tr-TR" altLang="en-US" smtClean="0"/>
              <a:pPr>
                <a:defRPr/>
              </a:pPr>
              <a:t>74</a:t>
            </a:fld>
            <a:endParaRPr lang="tr-TR" altLang="en-US"/>
          </a:p>
        </p:txBody>
      </p:sp>
    </p:spTree>
    <p:extLst>
      <p:ext uri="{BB962C8B-B14F-4D97-AF65-F5344CB8AC3E}">
        <p14:creationId xmlns:p14="http://schemas.microsoft.com/office/powerpoint/2010/main" val="504256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5"/>
          <p:cNvSpPr>
            <a:spLocks noGrp="1" noChangeArrowheads="1"/>
          </p:cNvSpPr>
          <p:nvPr>
            <p:ph type="title"/>
          </p:nvPr>
        </p:nvSpPr>
        <p:spPr>
          <a:xfrm>
            <a:off x="2279650" y="115888"/>
            <a:ext cx="7772400" cy="1655762"/>
          </a:xfrm>
        </p:spPr>
        <p:txBody>
          <a:bodyPr/>
          <a:lstStyle/>
          <a:p>
            <a:pPr eaLnBrk="1" hangingPunct="1"/>
            <a:r>
              <a:rPr lang="en-US" altLang="en-US"/>
              <a:t>Using Probabilistic Time Estimates</a:t>
            </a:r>
          </a:p>
        </p:txBody>
      </p:sp>
      <p:pic>
        <p:nvPicPr>
          <p:cNvPr id="104451"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524000" y="2276475"/>
            <a:ext cx="9144000" cy="4419600"/>
          </a:xfrm>
          <a:noFill/>
        </p:spPr>
      </p:pic>
      <p:sp>
        <p:nvSpPr>
          <p:cNvPr id="2" name="Slide Number Placeholder 1"/>
          <p:cNvSpPr>
            <a:spLocks noGrp="1"/>
          </p:cNvSpPr>
          <p:nvPr>
            <p:ph type="sldNum" sz="quarter" idx="10"/>
          </p:nvPr>
        </p:nvSpPr>
        <p:spPr/>
        <p:txBody>
          <a:bodyPr/>
          <a:lstStyle/>
          <a:p>
            <a:pPr>
              <a:defRPr/>
            </a:pPr>
            <a:fld id="{3536D81A-7743-4923-8B35-D1EF33A773D9}" type="slidenum">
              <a:rPr lang="tr-TR" altLang="en-US" smtClean="0"/>
              <a:pPr>
                <a:defRPr/>
              </a:pPr>
              <a:t>75</a:t>
            </a:fld>
            <a:endParaRPr lang="tr-TR" altLang="en-US"/>
          </a:p>
        </p:txBody>
      </p:sp>
    </p:spTree>
    <p:extLst>
      <p:ext uri="{BB962C8B-B14F-4D97-AF65-F5344CB8AC3E}">
        <p14:creationId xmlns:p14="http://schemas.microsoft.com/office/powerpoint/2010/main" val="8926629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8"/>
          <p:cNvSpPr>
            <a:spLocks noGrp="1" noChangeArrowheads="1"/>
          </p:cNvSpPr>
          <p:nvPr>
            <p:ph type="title"/>
          </p:nvPr>
        </p:nvSpPr>
        <p:spPr>
          <a:xfrm>
            <a:off x="1774825" y="214314"/>
            <a:ext cx="8693150" cy="1462087"/>
          </a:xfrm>
        </p:spPr>
        <p:txBody>
          <a:bodyPr/>
          <a:lstStyle/>
          <a:p>
            <a:pPr eaLnBrk="1" hangingPunct="1"/>
            <a:r>
              <a:rPr lang="en-US" altLang="en-US" sz="3600"/>
              <a:t>Using Beta Probability Distribution to Calculate Expected Time Durations</a:t>
            </a:r>
          </a:p>
        </p:txBody>
      </p:sp>
      <p:sp>
        <p:nvSpPr>
          <p:cNvPr id="106499" name="Rectangle 3"/>
          <p:cNvSpPr>
            <a:spLocks noGrp="1" noChangeArrowheads="1"/>
          </p:cNvSpPr>
          <p:nvPr>
            <p:ph type="body" sz="half" idx="1"/>
          </p:nvPr>
        </p:nvSpPr>
        <p:spPr>
          <a:xfrm>
            <a:off x="1774826" y="1724026"/>
            <a:ext cx="8435975" cy="4086225"/>
          </a:xfrm>
        </p:spPr>
        <p:txBody>
          <a:bodyPr/>
          <a:lstStyle/>
          <a:p>
            <a:pPr eaLnBrk="1" hangingPunct="1"/>
            <a:r>
              <a:rPr lang="en-US" altLang="en-US" sz="2000" b="1"/>
              <a:t>A typical beta distribution is shown below, note that it has definite end points</a:t>
            </a:r>
          </a:p>
          <a:p>
            <a:pPr eaLnBrk="1" hangingPunct="1"/>
            <a:r>
              <a:rPr lang="en-US" altLang="en-US" sz="2000" b="1"/>
              <a:t>The expected time for finishing each activity is a weighted average</a:t>
            </a:r>
          </a:p>
          <a:p>
            <a:pPr eaLnBrk="1" hangingPunct="1"/>
            <a:endParaRPr lang="en-US" altLang="en-US" b="1"/>
          </a:p>
        </p:txBody>
      </p:sp>
      <p:graphicFrame>
        <p:nvGraphicFramePr>
          <p:cNvPr id="106500" name="Object 7"/>
          <p:cNvGraphicFramePr>
            <a:graphicFrameLocks noGrp="1" noChangeAspect="1"/>
          </p:cNvGraphicFramePr>
          <p:nvPr>
            <p:ph sz="quarter" idx="3"/>
          </p:nvPr>
        </p:nvGraphicFramePr>
        <p:xfrm>
          <a:off x="1847850" y="5661026"/>
          <a:ext cx="8129588" cy="1000125"/>
        </p:xfrm>
        <a:graphic>
          <a:graphicData uri="http://schemas.openxmlformats.org/presentationml/2006/ole">
            <mc:AlternateContent xmlns:mc="http://schemas.openxmlformats.org/markup-compatibility/2006">
              <mc:Choice xmlns:v="urn:schemas-microsoft-com:vml" Requires="v">
                <p:oleObj spid="_x0000_s5179" name="Denklem" r:id="rId4" imgW="3200400" imgH="393480" progId="Equation.3">
                  <p:embed/>
                </p:oleObj>
              </mc:Choice>
              <mc:Fallback>
                <p:oleObj name="Denklem" r:id="rId4" imgW="3200400" imgH="393480" progId="Equation.3">
                  <p:embed/>
                  <p:pic>
                    <p:nvPicPr>
                      <p:cNvPr id="10650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850" y="5661026"/>
                        <a:ext cx="8129588"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6501" name="Picture 12" descr="w0115-n"/>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2711450" y="3141663"/>
            <a:ext cx="6934200" cy="2209800"/>
          </a:xfrm>
          <a:noFill/>
        </p:spPr>
      </p:pic>
      <p:sp>
        <p:nvSpPr>
          <p:cNvPr id="2" name="Slide Number Placeholder 1"/>
          <p:cNvSpPr>
            <a:spLocks noGrp="1"/>
          </p:cNvSpPr>
          <p:nvPr>
            <p:ph type="sldNum" sz="quarter" idx="12"/>
          </p:nvPr>
        </p:nvSpPr>
        <p:spPr/>
        <p:txBody>
          <a:bodyPr/>
          <a:lstStyle/>
          <a:p>
            <a:pPr>
              <a:defRPr/>
            </a:pPr>
            <a:fld id="{ED32197E-AF14-44D7-BC8E-24799AB920A4}" type="slidenum">
              <a:rPr lang="en-US" altLang="en-US" smtClean="0"/>
              <a:pPr>
                <a:defRPr/>
              </a:pPr>
              <a:t>76</a:t>
            </a:fld>
            <a:endParaRPr lang="en-US" altLang="en-US"/>
          </a:p>
        </p:txBody>
      </p:sp>
    </p:spTree>
    <p:extLst>
      <p:ext uri="{BB962C8B-B14F-4D97-AF65-F5344CB8AC3E}">
        <p14:creationId xmlns:p14="http://schemas.microsoft.com/office/powerpoint/2010/main" val="17501055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D32197E-AF14-44D7-BC8E-24799AB920A4}" type="slidenum">
              <a:rPr lang="en-US" altLang="en-US" smtClean="0"/>
              <a:pPr>
                <a:defRPr/>
              </a:pPr>
              <a:t>77</a:t>
            </a:fld>
            <a:endParaRPr lang="en-US" altLang="en-US"/>
          </a:p>
        </p:txBody>
      </p:sp>
      <p:pic>
        <p:nvPicPr>
          <p:cNvPr id="7" name="Picture 6"/>
          <p:cNvPicPr>
            <a:picLocks noChangeAspect="1"/>
          </p:cNvPicPr>
          <p:nvPr/>
        </p:nvPicPr>
        <p:blipFill>
          <a:blip r:embed="rId2"/>
          <a:stretch>
            <a:fillRect/>
          </a:stretch>
        </p:blipFill>
        <p:spPr>
          <a:xfrm>
            <a:off x="1201003" y="996287"/>
            <a:ext cx="9921921" cy="5254388"/>
          </a:xfrm>
          <a:prstGeom prst="rect">
            <a:avLst/>
          </a:prstGeom>
        </p:spPr>
      </p:pic>
      <p:sp>
        <p:nvSpPr>
          <p:cNvPr id="8" name="TextBox 7"/>
          <p:cNvSpPr txBox="1"/>
          <p:nvPr/>
        </p:nvSpPr>
        <p:spPr>
          <a:xfrm>
            <a:off x="1924334" y="368490"/>
            <a:ext cx="5745708" cy="369332"/>
          </a:xfrm>
          <a:prstGeom prst="rect">
            <a:avLst/>
          </a:prstGeom>
          <a:noFill/>
        </p:spPr>
        <p:txBody>
          <a:bodyPr wrap="square" rtlCol="0">
            <a:spAutoFit/>
          </a:bodyPr>
          <a:lstStyle/>
          <a:p>
            <a:r>
              <a:rPr lang="en-US"/>
              <a:t>http://www.netmba.com/operations/project/pert/</a:t>
            </a:r>
            <a:endParaRPr lang="en-US" dirty="0"/>
          </a:p>
        </p:txBody>
      </p:sp>
    </p:spTree>
    <p:extLst>
      <p:ext uri="{BB962C8B-B14F-4D97-AF65-F5344CB8AC3E}">
        <p14:creationId xmlns:p14="http://schemas.microsoft.com/office/powerpoint/2010/main" val="16562265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8"/>
          <p:cNvSpPr>
            <a:spLocks noGrp="1" noChangeArrowheads="1"/>
          </p:cNvSpPr>
          <p:nvPr>
            <p:ph type="title"/>
          </p:nvPr>
        </p:nvSpPr>
        <p:spPr>
          <a:xfrm>
            <a:off x="2027239" y="333376"/>
            <a:ext cx="8277225" cy="792163"/>
          </a:xfrm>
        </p:spPr>
        <p:txBody>
          <a:bodyPr/>
          <a:lstStyle/>
          <a:p>
            <a:pPr eaLnBrk="1" hangingPunct="1"/>
            <a:r>
              <a:rPr lang="en-US" altLang="en-US" sz="4000"/>
              <a:t>Calculating Expected Task Times</a:t>
            </a:r>
          </a:p>
        </p:txBody>
      </p:sp>
      <p:pic>
        <p:nvPicPr>
          <p:cNvPr id="108547" name="Picture 4"/>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a:xfrm>
            <a:off x="2027238" y="2708275"/>
            <a:ext cx="8153400" cy="3810000"/>
          </a:xfrm>
          <a:noFill/>
        </p:spPr>
      </p:pic>
      <p:graphicFrame>
        <p:nvGraphicFramePr>
          <p:cNvPr id="108548" name="Object 7"/>
          <p:cNvGraphicFramePr>
            <a:graphicFrameLocks noGrp="1" noChangeAspect="1"/>
          </p:cNvGraphicFramePr>
          <p:nvPr>
            <p:ph sz="half" idx="2"/>
          </p:nvPr>
        </p:nvGraphicFramePr>
        <p:xfrm>
          <a:off x="1876425" y="1544638"/>
          <a:ext cx="8763000" cy="931862"/>
        </p:xfrm>
        <a:graphic>
          <a:graphicData uri="http://schemas.openxmlformats.org/presentationml/2006/ole">
            <mc:AlternateContent xmlns:mc="http://schemas.openxmlformats.org/markup-compatibility/2006">
              <mc:Choice xmlns:v="urn:schemas-microsoft-com:vml" Requires="v">
                <p:oleObj spid="_x0000_s6203" name="Equation" r:id="rId5" imgW="3644900" imgH="393700" progId="Equation.3">
                  <p:embed/>
                </p:oleObj>
              </mc:Choice>
              <mc:Fallback>
                <p:oleObj name="Equation" r:id="rId5" imgW="3644900" imgH="393700" progId="Equation.3">
                  <p:embed/>
                  <p:pic>
                    <p:nvPicPr>
                      <p:cNvPr id="108548"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6425" y="1544638"/>
                        <a:ext cx="8763000" cy="931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0"/>
          </p:nvPr>
        </p:nvSpPr>
        <p:spPr/>
        <p:txBody>
          <a:bodyPr/>
          <a:lstStyle/>
          <a:p>
            <a:pPr>
              <a:defRPr/>
            </a:pPr>
            <a:fld id="{A1459461-DAE2-4AF8-9CF1-43A0E11810B3}" type="slidenum">
              <a:rPr lang="tr-TR" altLang="en-US" smtClean="0"/>
              <a:pPr>
                <a:defRPr/>
              </a:pPr>
              <a:t>78</a:t>
            </a:fld>
            <a:endParaRPr lang="tr-TR" altLang="en-US"/>
          </a:p>
        </p:txBody>
      </p:sp>
    </p:spTree>
    <p:extLst>
      <p:ext uri="{BB962C8B-B14F-4D97-AF65-F5344CB8AC3E}">
        <p14:creationId xmlns:p14="http://schemas.microsoft.com/office/powerpoint/2010/main" val="2634445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2"/>
          <p:cNvSpPr>
            <a:spLocks noGrp="1" noChangeArrowheads="1"/>
          </p:cNvSpPr>
          <p:nvPr>
            <p:ph type="title"/>
          </p:nvPr>
        </p:nvSpPr>
        <p:spPr/>
        <p:txBody>
          <a:bodyPr/>
          <a:lstStyle/>
          <a:p>
            <a:pPr eaLnBrk="1" hangingPunct="1"/>
            <a:r>
              <a:rPr lang="en-US" altLang="en-US"/>
              <a:t>Network Diagram with Expected Activity Times</a:t>
            </a:r>
          </a:p>
        </p:txBody>
      </p:sp>
      <p:pic>
        <p:nvPicPr>
          <p:cNvPr id="110596" name="Picture 12" descr="w0116-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4413" y="1989139"/>
            <a:ext cx="7772400" cy="4327525"/>
          </a:xfrm>
          <a:noFill/>
        </p:spPr>
      </p:pic>
      <p:sp>
        <p:nvSpPr>
          <p:cNvPr id="2" name="Slide Number Placeholder 1"/>
          <p:cNvSpPr>
            <a:spLocks noGrp="1"/>
          </p:cNvSpPr>
          <p:nvPr>
            <p:ph type="sldNum" sz="quarter" idx="10"/>
          </p:nvPr>
        </p:nvSpPr>
        <p:spPr/>
        <p:txBody>
          <a:bodyPr/>
          <a:lstStyle/>
          <a:p>
            <a:pPr>
              <a:defRPr/>
            </a:pPr>
            <a:fld id="{3536D81A-7743-4923-8B35-D1EF33A773D9}" type="slidenum">
              <a:rPr lang="tr-TR" altLang="en-US" smtClean="0"/>
              <a:pPr>
                <a:defRPr/>
              </a:pPr>
              <a:t>79</a:t>
            </a:fld>
            <a:endParaRPr lang="tr-TR" altLang="en-US"/>
          </a:p>
        </p:txBody>
      </p:sp>
    </p:spTree>
    <p:extLst>
      <p:ext uri="{BB962C8B-B14F-4D97-AF65-F5344CB8AC3E}">
        <p14:creationId xmlns:p14="http://schemas.microsoft.com/office/powerpoint/2010/main" val="4025800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914400"/>
            <a:ext cx="10515600" cy="5262563"/>
          </a:xfrm>
        </p:spPr>
        <p:txBody>
          <a:bodyPr/>
          <a:lstStyle/>
          <a:p>
            <a:pPr marL="514350" indent="-514350" algn="just">
              <a:buFont typeface="+mj-lt"/>
              <a:buAutoNum type="arabicParenR" startAt="5"/>
            </a:pPr>
            <a:r>
              <a:rPr lang="en-US" b="1" u="sng" dirty="0"/>
              <a:t>Defined responsibilities</a:t>
            </a:r>
            <a:r>
              <a:rPr lang="en-US" b="1" dirty="0"/>
              <a:t>: </a:t>
            </a:r>
            <a:r>
              <a:rPr lang="en-US" b="1" u="sng" dirty="0">
                <a:solidFill>
                  <a:schemeClr val="accent2"/>
                </a:solidFill>
              </a:rPr>
              <a:t>Every defined</a:t>
            </a:r>
            <a:r>
              <a:rPr lang="tr-TR" b="1" u="sng" dirty="0">
                <a:solidFill>
                  <a:schemeClr val="accent2"/>
                </a:solidFill>
              </a:rPr>
              <a:t> </a:t>
            </a:r>
            <a:r>
              <a:rPr lang="en-US" b="1" u="sng" dirty="0">
                <a:solidFill>
                  <a:schemeClr val="accent2"/>
                </a:solidFill>
              </a:rPr>
              <a:t>task</a:t>
            </a:r>
            <a:r>
              <a:rPr lang="en-US" b="1" dirty="0">
                <a:solidFill>
                  <a:srgbClr val="FF0000"/>
                </a:solidFill>
              </a:rPr>
              <a:t> should be assigned to a specific team member</a:t>
            </a:r>
            <a:r>
              <a:rPr lang="en-US" dirty="0"/>
              <a:t>.</a:t>
            </a:r>
          </a:p>
          <a:p>
            <a:pPr marL="514350" indent="-514350" algn="just">
              <a:buFont typeface="+mj-lt"/>
              <a:buAutoNum type="arabicParenR" startAt="5"/>
            </a:pPr>
            <a:r>
              <a:rPr lang="en-US" b="1" u="sng" dirty="0"/>
              <a:t>Defined outcomes</a:t>
            </a:r>
            <a:r>
              <a:rPr lang="en-US" b="1" dirty="0"/>
              <a:t>: </a:t>
            </a:r>
            <a:r>
              <a:rPr lang="en-US" b="1" u="sng" dirty="0">
                <a:solidFill>
                  <a:schemeClr val="accent2"/>
                </a:solidFill>
              </a:rPr>
              <a:t>Every defined</a:t>
            </a:r>
            <a:r>
              <a:rPr lang="tr-TR" b="1" u="sng" dirty="0">
                <a:solidFill>
                  <a:schemeClr val="accent2"/>
                </a:solidFill>
              </a:rPr>
              <a:t> </a:t>
            </a:r>
            <a:r>
              <a:rPr lang="en-US" b="1" u="sng" dirty="0">
                <a:solidFill>
                  <a:schemeClr val="accent2"/>
                </a:solidFill>
              </a:rPr>
              <a:t>task</a:t>
            </a:r>
            <a:r>
              <a:rPr lang="en-US" b="1" dirty="0">
                <a:solidFill>
                  <a:schemeClr val="accent2"/>
                </a:solidFill>
              </a:rPr>
              <a:t> </a:t>
            </a:r>
            <a:r>
              <a:rPr lang="en-US" dirty="0"/>
              <a:t>should have</a:t>
            </a:r>
            <a:r>
              <a:rPr lang="en-US" b="1" dirty="0">
                <a:solidFill>
                  <a:srgbClr val="FF0000"/>
                </a:solidFill>
              </a:rPr>
              <a:t> a defined </a:t>
            </a:r>
            <a:r>
              <a:rPr lang="en-US" dirty="0"/>
              <a:t>outcome (</a:t>
            </a:r>
            <a:r>
              <a:rPr lang="tr-TR" dirty="0"/>
              <a:t>or </a:t>
            </a:r>
            <a:r>
              <a:rPr lang="en-US" dirty="0"/>
              <a:t>deliverable) (</a:t>
            </a:r>
            <a:r>
              <a:rPr lang="tr-TR" dirty="0"/>
              <a:t>e.g.</a:t>
            </a:r>
            <a:r>
              <a:rPr lang="en-US" dirty="0"/>
              <a:t>,</a:t>
            </a:r>
            <a:r>
              <a:rPr lang="tr-TR" dirty="0"/>
              <a:t> </a:t>
            </a:r>
            <a:r>
              <a:rPr lang="en-US" dirty="0"/>
              <a:t>design document, report, code, ...)</a:t>
            </a:r>
          </a:p>
          <a:p>
            <a:pPr marL="514350" indent="-514350" algn="just">
              <a:buFont typeface="+mj-lt"/>
              <a:buAutoNum type="arabicParenR" startAt="5"/>
            </a:pPr>
            <a:r>
              <a:rPr lang="en-US" b="1" u="sng" dirty="0"/>
              <a:t>Defined milestones</a:t>
            </a:r>
            <a:r>
              <a:rPr lang="en-US" b="1" dirty="0"/>
              <a:t>: </a:t>
            </a:r>
            <a:r>
              <a:rPr lang="en-US" b="1" u="sng" dirty="0">
                <a:solidFill>
                  <a:schemeClr val="accent2"/>
                </a:solidFill>
              </a:rPr>
              <a:t>Every defined task</a:t>
            </a:r>
            <a:r>
              <a:rPr lang="tr-TR" b="1" dirty="0">
                <a:solidFill>
                  <a:schemeClr val="accent2"/>
                </a:solidFill>
              </a:rPr>
              <a:t> </a:t>
            </a:r>
            <a:r>
              <a:rPr lang="en-US" dirty="0"/>
              <a:t>should be </a:t>
            </a:r>
            <a:r>
              <a:rPr lang="en-US" b="1" dirty="0">
                <a:solidFill>
                  <a:srgbClr val="FF0000"/>
                </a:solidFill>
              </a:rPr>
              <a:t>associated with a milestone</a:t>
            </a:r>
            <a:r>
              <a:rPr lang="tr-TR" dirty="0"/>
              <a:t> </a:t>
            </a:r>
            <a:r>
              <a:rPr lang="en-US" dirty="0"/>
              <a:t> (</a:t>
            </a:r>
            <a:r>
              <a:rPr lang="tr-TR" dirty="0"/>
              <a:t>e.g.</a:t>
            </a:r>
            <a:r>
              <a:rPr lang="en-US" dirty="0"/>
              <a:t>,</a:t>
            </a:r>
            <a:r>
              <a:rPr lang="tr-TR" dirty="0"/>
              <a:t> </a:t>
            </a:r>
            <a:r>
              <a:rPr lang="en-US" dirty="0"/>
              <a:t>approval of a work product) </a:t>
            </a:r>
            <a:endParaRPr lang="en-US" b="1" u="sng" dirty="0"/>
          </a:p>
          <a:p>
            <a:pPr marL="0" indent="0" algn="just">
              <a:buNone/>
            </a:pPr>
            <a:endParaRPr lang="en-US" b="1" u="sng" dirty="0"/>
          </a:p>
        </p:txBody>
      </p:sp>
      <p:sp>
        <p:nvSpPr>
          <p:cNvPr id="2" name="Slide Number Placeholder 1"/>
          <p:cNvSpPr>
            <a:spLocks noGrp="1"/>
          </p:cNvSpPr>
          <p:nvPr>
            <p:ph type="sldNum" sz="quarter" idx="12"/>
          </p:nvPr>
        </p:nvSpPr>
        <p:spPr/>
        <p:txBody>
          <a:bodyPr/>
          <a:lstStyle/>
          <a:p>
            <a:fld id="{DF50EBBA-8504-4BCF-B486-C222F50DF38E}" type="slidenum">
              <a:rPr lang="en-US" smtClean="0"/>
              <a:t>8</a:t>
            </a:fld>
            <a:endParaRPr lang="en-US"/>
          </a:p>
        </p:txBody>
      </p:sp>
    </p:spTree>
    <p:extLst>
      <p:ext uri="{BB962C8B-B14F-4D97-AF65-F5344CB8AC3E}">
        <p14:creationId xmlns:p14="http://schemas.microsoft.com/office/powerpoint/2010/main" val="17481778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p:cNvSpPr>
            <a:spLocks noGrp="1" noChangeArrowheads="1"/>
          </p:cNvSpPr>
          <p:nvPr>
            <p:ph type="title"/>
          </p:nvPr>
        </p:nvSpPr>
        <p:spPr/>
        <p:txBody>
          <a:bodyPr/>
          <a:lstStyle/>
          <a:p>
            <a:pPr eaLnBrk="1" hangingPunct="1"/>
            <a:r>
              <a:rPr lang="en-US" altLang="en-US" sz="3600"/>
              <a:t>Estimated Path Durations through the Network</a:t>
            </a:r>
          </a:p>
        </p:txBody>
      </p:sp>
      <p:sp>
        <p:nvSpPr>
          <p:cNvPr id="112643" name="Rectangle 3"/>
          <p:cNvSpPr>
            <a:spLocks noGrp="1" noChangeArrowheads="1"/>
          </p:cNvSpPr>
          <p:nvPr>
            <p:ph type="body" sz="half" idx="1"/>
          </p:nvPr>
        </p:nvSpPr>
        <p:spPr>
          <a:xfrm>
            <a:off x="1847850" y="2017713"/>
            <a:ext cx="8362950" cy="4114800"/>
          </a:xfrm>
        </p:spPr>
        <p:txBody>
          <a:bodyPr/>
          <a:lstStyle/>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r>
              <a:rPr lang="en-US" altLang="en-US" b="1"/>
              <a:t>ABDEGIJK</a:t>
            </a:r>
            <a:r>
              <a:rPr lang="en-US" altLang="en-US"/>
              <a:t> is the expected critical path &amp; the project has an expected duration of </a:t>
            </a:r>
            <a:r>
              <a:rPr lang="en-US" altLang="en-US" b="1">
                <a:solidFill>
                  <a:srgbClr val="FFFF00"/>
                </a:solidFill>
              </a:rPr>
              <a:t>44.83 weeks</a:t>
            </a:r>
          </a:p>
          <a:p>
            <a:pPr eaLnBrk="1" hangingPunct="1"/>
            <a:endParaRPr lang="en-US" altLang="en-US"/>
          </a:p>
        </p:txBody>
      </p:sp>
      <p:pic>
        <p:nvPicPr>
          <p:cNvPr id="112644"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743200" y="1981200"/>
            <a:ext cx="7467600" cy="2362200"/>
          </a:xfrm>
          <a:noFill/>
        </p:spPr>
      </p:pic>
      <p:sp>
        <p:nvSpPr>
          <p:cNvPr id="2" name="Slide Number Placeholder 1"/>
          <p:cNvSpPr>
            <a:spLocks noGrp="1"/>
          </p:cNvSpPr>
          <p:nvPr>
            <p:ph type="sldNum" sz="quarter" idx="12"/>
          </p:nvPr>
        </p:nvSpPr>
        <p:spPr/>
        <p:txBody>
          <a:bodyPr/>
          <a:lstStyle/>
          <a:p>
            <a:pPr>
              <a:defRPr/>
            </a:pPr>
            <a:fld id="{7A5F5221-D91A-4EE5-B859-55107F05F2A7}" type="slidenum">
              <a:rPr lang="en-US" altLang="en-US" smtClean="0"/>
              <a:pPr>
                <a:defRPr/>
              </a:pPr>
              <a:t>80</a:t>
            </a:fld>
            <a:endParaRPr lang="en-US" altLang="en-US"/>
          </a:p>
        </p:txBody>
      </p:sp>
    </p:spTree>
    <p:extLst>
      <p:ext uri="{BB962C8B-B14F-4D97-AF65-F5344CB8AC3E}">
        <p14:creationId xmlns:p14="http://schemas.microsoft.com/office/powerpoint/2010/main" val="26253968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en-US" altLang="en-US"/>
              <a:t>Adding ES and EF to Network</a:t>
            </a:r>
          </a:p>
        </p:txBody>
      </p:sp>
      <p:pic>
        <p:nvPicPr>
          <p:cNvPr id="114691" name="Picture 4" descr="w0117-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4" y="2205038"/>
            <a:ext cx="82073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3536D81A-7743-4923-8B35-D1EF33A773D9}" type="slidenum">
              <a:rPr lang="tr-TR" altLang="en-US" smtClean="0"/>
              <a:pPr>
                <a:defRPr/>
              </a:pPr>
              <a:t>81</a:t>
            </a:fld>
            <a:endParaRPr lang="tr-TR" altLang="en-US"/>
          </a:p>
        </p:txBody>
      </p:sp>
    </p:spTree>
    <p:extLst>
      <p:ext uri="{BB962C8B-B14F-4D97-AF65-F5344CB8AC3E}">
        <p14:creationId xmlns:p14="http://schemas.microsoft.com/office/powerpoint/2010/main" val="14313682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1524000" y="333376"/>
            <a:ext cx="9144000" cy="792163"/>
          </a:xfrm>
        </p:spPr>
        <p:txBody>
          <a:bodyPr/>
          <a:lstStyle/>
          <a:p>
            <a:pPr eaLnBrk="1" hangingPunct="1"/>
            <a:r>
              <a:rPr lang="en-US" altLang="en-US" sz="3200"/>
              <a:t>Gantt Chart Showing Each Activity Finished at the Earliest Possible Start Date</a:t>
            </a:r>
          </a:p>
        </p:txBody>
      </p:sp>
      <p:pic>
        <p:nvPicPr>
          <p:cNvPr id="116739" name="Picture 5" descr="w0118-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 y="1773238"/>
            <a:ext cx="8153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3536D81A-7743-4923-8B35-D1EF33A773D9}" type="slidenum">
              <a:rPr lang="tr-TR" altLang="en-US" smtClean="0"/>
              <a:pPr>
                <a:defRPr/>
              </a:pPr>
              <a:t>82</a:t>
            </a:fld>
            <a:endParaRPr lang="tr-TR" altLang="en-US"/>
          </a:p>
        </p:txBody>
      </p:sp>
    </p:spTree>
    <p:extLst>
      <p:ext uri="{BB962C8B-B14F-4D97-AF65-F5344CB8AC3E}">
        <p14:creationId xmlns:p14="http://schemas.microsoft.com/office/powerpoint/2010/main" val="6163276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2063750" y="333376"/>
            <a:ext cx="8204200" cy="792163"/>
          </a:xfrm>
        </p:spPr>
        <p:txBody>
          <a:bodyPr/>
          <a:lstStyle/>
          <a:p>
            <a:pPr eaLnBrk="1" hangingPunct="1"/>
            <a:r>
              <a:rPr lang="en-US" altLang="en-US"/>
              <a:t>Adding LS and LF to Network</a:t>
            </a:r>
          </a:p>
        </p:txBody>
      </p:sp>
      <p:pic>
        <p:nvPicPr>
          <p:cNvPr id="118787" name="Picture 4" descr="w0119-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1214" y="1412875"/>
            <a:ext cx="7978775"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3536D81A-7743-4923-8B35-D1EF33A773D9}" type="slidenum">
              <a:rPr lang="tr-TR" altLang="en-US" smtClean="0"/>
              <a:pPr>
                <a:defRPr/>
              </a:pPr>
              <a:t>83</a:t>
            </a:fld>
            <a:endParaRPr lang="tr-TR" altLang="en-US"/>
          </a:p>
        </p:txBody>
      </p:sp>
    </p:spTree>
    <p:extLst>
      <p:ext uri="{BB962C8B-B14F-4D97-AF65-F5344CB8AC3E}">
        <p14:creationId xmlns:p14="http://schemas.microsoft.com/office/powerpoint/2010/main" val="26380188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1541464" y="549276"/>
            <a:ext cx="9217025" cy="792163"/>
          </a:xfrm>
        </p:spPr>
        <p:txBody>
          <a:bodyPr/>
          <a:lstStyle/>
          <a:p>
            <a:pPr eaLnBrk="1" hangingPunct="1"/>
            <a:r>
              <a:rPr lang="en-US" altLang="en-US" sz="3200"/>
              <a:t>Gantt Chart Showing the Latest Possible Start Times if the Project Is to Be Completed in </a:t>
            </a:r>
            <a:r>
              <a:rPr lang="en-US" altLang="en-US" sz="3200" u="sng"/>
              <a:t>44.83 Weeks</a:t>
            </a:r>
          </a:p>
        </p:txBody>
      </p:sp>
      <p:pic>
        <p:nvPicPr>
          <p:cNvPr id="120835" name="Picture 5" descr="w0120-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0574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3536D81A-7743-4923-8B35-D1EF33A773D9}" type="slidenum">
              <a:rPr lang="tr-TR" altLang="en-US" smtClean="0"/>
              <a:pPr>
                <a:defRPr/>
              </a:pPr>
              <a:t>84</a:t>
            </a:fld>
            <a:endParaRPr lang="tr-TR" altLang="en-US"/>
          </a:p>
        </p:txBody>
      </p:sp>
    </p:spTree>
    <p:extLst>
      <p:ext uri="{BB962C8B-B14F-4D97-AF65-F5344CB8AC3E}">
        <p14:creationId xmlns:p14="http://schemas.microsoft.com/office/powerpoint/2010/main" val="7938632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1847851" y="214314"/>
            <a:ext cx="8620125" cy="1462087"/>
          </a:xfrm>
        </p:spPr>
        <p:txBody>
          <a:bodyPr/>
          <a:lstStyle/>
          <a:p>
            <a:pPr eaLnBrk="1" hangingPunct="1"/>
            <a:r>
              <a:rPr lang="en-US" altLang="en-US"/>
              <a:t>Estimating the Probability of Completion Dates</a:t>
            </a:r>
          </a:p>
        </p:txBody>
      </p:sp>
      <p:sp>
        <p:nvSpPr>
          <p:cNvPr id="72708" name="Rectangle 4"/>
          <p:cNvSpPr>
            <a:spLocks noGrp="1" noChangeArrowheads="1"/>
          </p:cNvSpPr>
          <p:nvPr>
            <p:ph type="body" sz="half" idx="1"/>
          </p:nvPr>
        </p:nvSpPr>
        <p:spPr>
          <a:xfrm>
            <a:off x="2133600" y="2017714"/>
            <a:ext cx="8153400" cy="4459287"/>
          </a:xfrm>
        </p:spPr>
        <p:txBody>
          <a:bodyPr/>
          <a:lstStyle/>
          <a:p>
            <a:pPr eaLnBrk="1" hangingPunct="1">
              <a:defRPr/>
            </a:pPr>
            <a:r>
              <a:rPr lang="en-US" altLang="en-US" sz="2000" dirty="0"/>
              <a:t>Using probabilistic time estimates offers the advantage of predicting the probability of project completion dates</a:t>
            </a:r>
          </a:p>
          <a:p>
            <a:pPr eaLnBrk="1" hangingPunct="1">
              <a:defRPr/>
            </a:pPr>
            <a:r>
              <a:rPr lang="en-US" altLang="en-US" sz="2000" dirty="0"/>
              <a:t>We have already calculated the expected time for each activity by making three time estimates</a:t>
            </a:r>
            <a:endParaRPr lang="tr-TR" altLang="en-US" sz="2000" dirty="0"/>
          </a:p>
          <a:p>
            <a:pPr eaLnBrk="1" hangingPunct="1">
              <a:defRPr/>
            </a:pPr>
            <a:endParaRPr lang="tr-TR" altLang="en-US" sz="2000" dirty="0"/>
          </a:p>
          <a:p>
            <a:pPr marL="0" indent="0" algn="ctr" eaLnBrk="1" hangingPunct="1">
              <a:buNone/>
              <a:defRPr/>
            </a:pPr>
            <a:r>
              <a:rPr lang="tr-TR" altLang="en-US" sz="4800" dirty="0">
                <a:solidFill>
                  <a:srgbClr val="FFFF00"/>
                </a:solidFill>
              </a:rPr>
              <a:t>How ?</a:t>
            </a:r>
            <a:endParaRPr lang="en-US" altLang="en-US" sz="4800" dirty="0">
              <a:solidFill>
                <a:srgbClr val="FFFF00"/>
              </a:solidFill>
            </a:endParaRPr>
          </a:p>
        </p:txBody>
      </p:sp>
      <p:sp>
        <p:nvSpPr>
          <p:cNvPr id="2" name="Slide Number Placeholder 1"/>
          <p:cNvSpPr>
            <a:spLocks noGrp="1"/>
          </p:cNvSpPr>
          <p:nvPr>
            <p:ph type="sldNum" sz="quarter" idx="12"/>
          </p:nvPr>
        </p:nvSpPr>
        <p:spPr/>
        <p:txBody>
          <a:bodyPr/>
          <a:lstStyle/>
          <a:p>
            <a:pPr>
              <a:defRPr/>
            </a:pPr>
            <a:fld id="{7A5F5221-D91A-4EE5-B859-55107F05F2A7}" type="slidenum">
              <a:rPr lang="en-US" altLang="en-US" smtClean="0"/>
              <a:pPr>
                <a:defRPr/>
              </a:pPr>
              <a:t>85</a:t>
            </a:fld>
            <a:endParaRPr lang="en-US" altLang="en-US"/>
          </a:p>
        </p:txBody>
      </p:sp>
    </p:spTree>
    <p:extLst>
      <p:ext uri="{BB962C8B-B14F-4D97-AF65-F5344CB8AC3E}">
        <p14:creationId xmlns:p14="http://schemas.microsoft.com/office/powerpoint/2010/main" val="1489090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2708">
                                            <p:txEl>
                                              <p:pRg st="0" end="0"/>
                                            </p:txEl>
                                          </p:spTgt>
                                        </p:tgtEl>
                                        <p:attrNameLst>
                                          <p:attrName>style.visibility</p:attrName>
                                        </p:attrNameLst>
                                      </p:cBhvr>
                                      <p:to>
                                        <p:strVal val="visible"/>
                                      </p:to>
                                    </p:set>
                                    <p:animEffect transition="in" filter="fade">
                                      <p:cBhvr>
                                        <p:cTn id="7" dur="500"/>
                                        <p:tgtEl>
                                          <p:spTgt spid="72708">
                                            <p:txEl>
                                              <p:pRg st="0" end="0"/>
                                            </p:txEl>
                                          </p:spTgt>
                                        </p:tgtEl>
                                      </p:cBhvr>
                                    </p:animEffect>
                                  </p:childTnLst>
                                  <p:subTnLst>
                                    <p:animClr clrSpc="rgb" dir="cw">
                                      <p:cBhvr override="childStyle">
                                        <p:cTn dur="1" fill="hold" display="0" masterRel="nextClick" afterEffect="1"/>
                                        <p:tgtEl>
                                          <p:spTgt spid="72708">
                                            <p:txEl>
                                              <p:pRg st="0" end="0"/>
                                            </p:txEl>
                                          </p:spTgt>
                                        </p:tgtEl>
                                        <p:attrNameLst>
                                          <p:attrName>ppt_c</p:attrName>
                                        </p:attrNameLst>
                                      </p:cBhvr>
                                      <p:to>
                                        <a:srgbClr val="969696"/>
                                      </p:to>
                                    </p:animClr>
                                  </p:subTnLst>
                                </p:cTn>
                              </p:par>
                              <p:par>
                                <p:cTn id="8" presetID="10" presetClass="entr" presetSubtype="0" fill="hold" nodeType="withEffect">
                                  <p:stCondLst>
                                    <p:cond delay="0"/>
                                  </p:stCondLst>
                                  <p:childTnLst>
                                    <p:set>
                                      <p:cBhvr>
                                        <p:cTn id="9" dur="1" fill="hold">
                                          <p:stCondLst>
                                            <p:cond delay="0"/>
                                          </p:stCondLst>
                                        </p:cTn>
                                        <p:tgtEl>
                                          <p:spTgt spid="72708">
                                            <p:txEl>
                                              <p:pRg st="1" end="1"/>
                                            </p:txEl>
                                          </p:spTgt>
                                        </p:tgtEl>
                                        <p:attrNameLst>
                                          <p:attrName>style.visibility</p:attrName>
                                        </p:attrNameLst>
                                      </p:cBhvr>
                                      <p:to>
                                        <p:strVal val="visible"/>
                                      </p:to>
                                    </p:set>
                                    <p:animEffect transition="in" filter="fade">
                                      <p:cBhvr>
                                        <p:cTn id="10" dur="500"/>
                                        <p:tgtEl>
                                          <p:spTgt spid="72708">
                                            <p:txEl>
                                              <p:pRg st="1" end="1"/>
                                            </p:txEl>
                                          </p:spTgt>
                                        </p:tgtEl>
                                      </p:cBhvr>
                                    </p:animEffect>
                                  </p:childTnLst>
                                  <p:subTnLst>
                                    <p:animClr clrSpc="rgb" dir="cw">
                                      <p:cBhvr override="childStyle">
                                        <p:cTn dur="1" fill="hold" display="0" masterRel="nextClick" afterEffect="1"/>
                                        <p:tgtEl>
                                          <p:spTgt spid="72708">
                                            <p:txEl>
                                              <p:pRg st="1" end="1"/>
                                            </p:txEl>
                                          </p:spTgt>
                                        </p:tgtEl>
                                        <p:attrNameLst>
                                          <p:attrName>ppt_c</p:attrName>
                                        </p:attrNameLst>
                                      </p:cBhvr>
                                      <p:to>
                                        <a:srgbClr val="969696"/>
                                      </p:to>
                                    </p:animClr>
                                  </p:subTnLst>
                                </p:cTn>
                              </p:par>
                              <p:par>
                                <p:cTn id="11" presetID="10" presetClass="entr" presetSubtype="0" fill="hold" nodeType="withEffect">
                                  <p:stCondLst>
                                    <p:cond delay="0"/>
                                  </p:stCondLst>
                                  <p:childTnLst>
                                    <p:set>
                                      <p:cBhvr>
                                        <p:cTn id="12" dur="1" fill="hold">
                                          <p:stCondLst>
                                            <p:cond delay="0"/>
                                          </p:stCondLst>
                                        </p:cTn>
                                        <p:tgtEl>
                                          <p:spTgt spid="72708">
                                            <p:txEl>
                                              <p:pRg st="3" end="3"/>
                                            </p:txEl>
                                          </p:spTgt>
                                        </p:tgtEl>
                                        <p:attrNameLst>
                                          <p:attrName>style.visibility</p:attrName>
                                        </p:attrNameLst>
                                      </p:cBhvr>
                                      <p:to>
                                        <p:strVal val="visible"/>
                                      </p:to>
                                    </p:set>
                                    <p:animEffect transition="in" filter="fade">
                                      <p:cBhvr>
                                        <p:cTn id="13" dur="500"/>
                                        <p:tgtEl>
                                          <p:spTgt spid="72708">
                                            <p:txEl>
                                              <p:pRg st="3" end="3"/>
                                            </p:txEl>
                                          </p:spTgt>
                                        </p:tgtEl>
                                      </p:cBhvr>
                                    </p:animEffect>
                                  </p:childTnLst>
                                  <p:subTnLst>
                                    <p:animClr clrSpc="rgb" dir="cw">
                                      <p:cBhvr override="childStyle">
                                        <p:cTn dur="1" fill="hold" display="0" masterRel="nextClick" afterEffect="1"/>
                                        <p:tgtEl>
                                          <p:spTgt spid="72708">
                                            <p:txEl>
                                              <p:pRg st="3" end="3"/>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8"/>
          <p:cNvSpPr>
            <a:spLocks noGrp="1" noChangeArrowheads="1"/>
          </p:cNvSpPr>
          <p:nvPr>
            <p:ph type="title"/>
          </p:nvPr>
        </p:nvSpPr>
        <p:spPr>
          <a:xfrm>
            <a:off x="2027239" y="333376"/>
            <a:ext cx="8277225" cy="792163"/>
          </a:xfrm>
        </p:spPr>
        <p:txBody>
          <a:bodyPr/>
          <a:lstStyle/>
          <a:p>
            <a:pPr eaLnBrk="1" hangingPunct="1"/>
            <a:r>
              <a:rPr lang="en-US" altLang="en-US" sz="4000"/>
              <a:t>Calculating Expected Task Times</a:t>
            </a:r>
          </a:p>
        </p:txBody>
      </p:sp>
      <p:pic>
        <p:nvPicPr>
          <p:cNvPr id="124931" name="Picture 4"/>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a:xfrm>
            <a:off x="2027238" y="2708275"/>
            <a:ext cx="8153400" cy="3810000"/>
          </a:xfrm>
          <a:noFill/>
        </p:spPr>
      </p:pic>
      <p:graphicFrame>
        <p:nvGraphicFramePr>
          <p:cNvPr id="124932" name="Object 7"/>
          <p:cNvGraphicFramePr>
            <a:graphicFrameLocks noGrp="1" noChangeAspect="1"/>
          </p:cNvGraphicFramePr>
          <p:nvPr>
            <p:ph sz="half" idx="2"/>
          </p:nvPr>
        </p:nvGraphicFramePr>
        <p:xfrm>
          <a:off x="1876425" y="1544638"/>
          <a:ext cx="8763000" cy="931862"/>
        </p:xfrm>
        <a:graphic>
          <a:graphicData uri="http://schemas.openxmlformats.org/presentationml/2006/ole">
            <mc:AlternateContent xmlns:mc="http://schemas.openxmlformats.org/markup-compatibility/2006">
              <mc:Choice xmlns:v="urn:schemas-microsoft-com:vml" Requires="v">
                <p:oleObj spid="_x0000_s7227" name="Equation" r:id="rId5" imgW="3644900" imgH="393700" progId="Equation.3">
                  <p:embed/>
                </p:oleObj>
              </mc:Choice>
              <mc:Fallback>
                <p:oleObj name="Equation" r:id="rId5" imgW="3644900" imgH="393700" progId="Equation.3">
                  <p:embed/>
                  <p:pic>
                    <p:nvPicPr>
                      <p:cNvPr id="124932"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6425" y="1544638"/>
                        <a:ext cx="8763000" cy="931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0"/>
          </p:nvPr>
        </p:nvSpPr>
        <p:spPr/>
        <p:txBody>
          <a:bodyPr/>
          <a:lstStyle/>
          <a:p>
            <a:pPr>
              <a:defRPr/>
            </a:pPr>
            <a:fld id="{A1459461-DAE2-4AF8-9CF1-43A0E11810B3}" type="slidenum">
              <a:rPr lang="tr-TR" altLang="en-US" smtClean="0"/>
              <a:pPr>
                <a:defRPr/>
              </a:pPr>
              <a:t>86</a:t>
            </a:fld>
            <a:endParaRPr lang="tr-TR" altLang="en-US"/>
          </a:p>
        </p:txBody>
      </p:sp>
    </p:spTree>
    <p:extLst>
      <p:ext uri="{BB962C8B-B14F-4D97-AF65-F5344CB8AC3E}">
        <p14:creationId xmlns:p14="http://schemas.microsoft.com/office/powerpoint/2010/main" val="40338885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en-US" altLang="en-US"/>
              <a:t>Network Diagram with Expected Activity Times</a:t>
            </a:r>
          </a:p>
        </p:txBody>
      </p:sp>
      <p:pic>
        <p:nvPicPr>
          <p:cNvPr id="126979" name="Picture 12" descr="w0116-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4413" y="1989139"/>
            <a:ext cx="7772400" cy="4327525"/>
          </a:xfrm>
          <a:noFill/>
        </p:spPr>
      </p:pic>
      <p:sp>
        <p:nvSpPr>
          <p:cNvPr id="2" name="Slide Number Placeholder 1"/>
          <p:cNvSpPr>
            <a:spLocks noGrp="1"/>
          </p:cNvSpPr>
          <p:nvPr>
            <p:ph type="sldNum" sz="quarter" idx="10"/>
          </p:nvPr>
        </p:nvSpPr>
        <p:spPr/>
        <p:txBody>
          <a:bodyPr/>
          <a:lstStyle/>
          <a:p>
            <a:pPr>
              <a:defRPr/>
            </a:pPr>
            <a:fld id="{3536D81A-7743-4923-8B35-D1EF33A773D9}" type="slidenum">
              <a:rPr lang="tr-TR" altLang="en-US" smtClean="0"/>
              <a:pPr>
                <a:defRPr/>
              </a:pPr>
              <a:t>87</a:t>
            </a:fld>
            <a:endParaRPr lang="tr-TR" altLang="en-US"/>
          </a:p>
        </p:txBody>
      </p:sp>
    </p:spTree>
    <p:extLst>
      <p:ext uri="{BB962C8B-B14F-4D97-AF65-F5344CB8AC3E}">
        <p14:creationId xmlns:p14="http://schemas.microsoft.com/office/powerpoint/2010/main" val="24765733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2063750" y="333376"/>
            <a:ext cx="8204200" cy="792163"/>
          </a:xfrm>
        </p:spPr>
        <p:txBody>
          <a:bodyPr/>
          <a:lstStyle/>
          <a:p>
            <a:pPr eaLnBrk="1" hangingPunct="1"/>
            <a:r>
              <a:rPr lang="en-US" altLang="en-US"/>
              <a:t>Adding LS and LF to Network</a:t>
            </a:r>
          </a:p>
        </p:txBody>
      </p:sp>
      <p:pic>
        <p:nvPicPr>
          <p:cNvPr id="129027" name="Picture 4" descr="w0119-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1214" y="1412875"/>
            <a:ext cx="7978775"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3536D81A-7743-4923-8B35-D1EF33A773D9}" type="slidenum">
              <a:rPr lang="tr-TR" altLang="en-US" smtClean="0"/>
              <a:pPr>
                <a:defRPr/>
              </a:pPr>
              <a:t>88</a:t>
            </a:fld>
            <a:endParaRPr lang="tr-TR" altLang="en-US"/>
          </a:p>
        </p:txBody>
      </p:sp>
    </p:spTree>
    <p:extLst>
      <p:ext uri="{BB962C8B-B14F-4D97-AF65-F5344CB8AC3E}">
        <p14:creationId xmlns:p14="http://schemas.microsoft.com/office/powerpoint/2010/main" val="38742110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5"/>
          <p:cNvSpPr>
            <a:spLocks noGrp="1" noChangeArrowheads="1"/>
          </p:cNvSpPr>
          <p:nvPr>
            <p:ph type="title"/>
          </p:nvPr>
        </p:nvSpPr>
        <p:spPr/>
        <p:txBody>
          <a:bodyPr/>
          <a:lstStyle/>
          <a:p>
            <a:pPr eaLnBrk="1" hangingPunct="1"/>
            <a:r>
              <a:rPr lang="en-US" altLang="en-US" sz="3600"/>
              <a:t>Estimated Path </a:t>
            </a:r>
            <a:r>
              <a:rPr lang="tr-TR" altLang="en-US" sz="3600"/>
              <a:t>Expected Times</a:t>
            </a:r>
            <a:endParaRPr lang="en-US" altLang="en-US" sz="3600"/>
          </a:p>
        </p:txBody>
      </p:sp>
      <p:sp>
        <p:nvSpPr>
          <p:cNvPr id="131075" name="Rectangle 3"/>
          <p:cNvSpPr>
            <a:spLocks noGrp="1" noChangeArrowheads="1"/>
          </p:cNvSpPr>
          <p:nvPr>
            <p:ph type="body" sz="half" idx="1"/>
          </p:nvPr>
        </p:nvSpPr>
        <p:spPr>
          <a:xfrm>
            <a:off x="1847850" y="2017713"/>
            <a:ext cx="8362950" cy="4114800"/>
          </a:xfrm>
        </p:spPr>
        <p:txBody>
          <a:bodyPr/>
          <a:lstStyle/>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r>
              <a:rPr lang="en-US" altLang="en-US" b="1"/>
              <a:t>ABDEGIJK</a:t>
            </a:r>
            <a:r>
              <a:rPr lang="en-US" altLang="en-US"/>
              <a:t> is the expected critical path &amp; the project has an expected duration of </a:t>
            </a:r>
            <a:r>
              <a:rPr lang="en-US" altLang="en-US" b="1">
                <a:solidFill>
                  <a:srgbClr val="FFFF00"/>
                </a:solidFill>
              </a:rPr>
              <a:t>44.83 weeks</a:t>
            </a:r>
          </a:p>
          <a:p>
            <a:pPr eaLnBrk="1" hangingPunct="1"/>
            <a:endParaRPr lang="en-US" altLang="en-US"/>
          </a:p>
        </p:txBody>
      </p:sp>
      <p:pic>
        <p:nvPicPr>
          <p:cNvPr id="131076"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743200" y="1981200"/>
            <a:ext cx="7467600" cy="2362200"/>
          </a:xfrm>
          <a:noFill/>
        </p:spPr>
      </p:pic>
      <p:sp>
        <p:nvSpPr>
          <p:cNvPr id="2" name="Slide Number Placeholder 1"/>
          <p:cNvSpPr>
            <a:spLocks noGrp="1"/>
          </p:cNvSpPr>
          <p:nvPr>
            <p:ph type="sldNum" sz="quarter" idx="12"/>
          </p:nvPr>
        </p:nvSpPr>
        <p:spPr/>
        <p:txBody>
          <a:bodyPr/>
          <a:lstStyle/>
          <a:p>
            <a:pPr>
              <a:defRPr/>
            </a:pPr>
            <a:fld id="{7A5F5221-D91A-4EE5-B859-55107F05F2A7}" type="slidenum">
              <a:rPr lang="en-US" altLang="en-US" smtClean="0"/>
              <a:pPr>
                <a:defRPr/>
              </a:pPr>
              <a:t>89</a:t>
            </a:fld>
            <a:endParaRPr lang="en-US" altLang="en-US"/>
          </a:p>
        </p:txBody>
      </p:sp>
    </p:spTree>
    <p:extLst>
      <p:ext uri="{BB962C8B-B14F-4D97-AF65-F5344CB8AC3E}">
        <p14:creationId xmlns:p14="http://schemas.microsoft.com/office/powerpoint/2010/main" val="3681810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u="sng" dirty="0"/>
              <a:t>Total Human Effort Required vs. No. Of People</a:t>
            </a:r>
          </a:p>
        </p:txBody>
      </p:sp>
      <p:sp>
        <p:nvSpPr>
          <p:cNvPr id="3" name="İçerik Yer Tutucusu 2"/>
          <p:cNvSpPr>
            <a:spLocks noGrp="1"/>
          </p:cNvSpPr>
          <p:nvPr>
            <p:ph idx="1"/>
          </p:nvPr>
        </p:nvSpPr>
        <p:spPr/>
        <p:txBody>
          <a:bodyPr/>
          <a:lstStyle/>
          <a:p>
            <a:pPr algn="just"/>
            <a:r>
              <a:rPr lang="en-US" dirty="0"/>
              <a:t>We said that </a:t>
            </a:r>
            <a:r>
              <a:rPr lang="en-US" b="1" dirty="0">
                <a:solidFill>
                  <a:srgbClr val="FF0000"/>
                </a:solidFill>
              </a:rPr>
              <a:t>in small projects</a:t>
            </a:r>
            <a:r>
              <a:rPr lang="en-US" dirty="0"/>
              <a:t>, </a:t>
            </a:r>
            <a:r>
              <a:rPr lang="en-US" b="1" dirty="0">
                <a:solidFill>
                  <a:srgbClr val="FF0000"/>
                </a:solidFill>
                <a:highlight>
                  <a:srgbClr val="FFFF00"/>
                </a:highlight>
              </a:rPr>
              <a:t>one SE</a:t>
            </a:r>
            <a:r>
              <a:rPr lang="en-US" b="1" dirty="0">
                <a:solidFill>
                  <a:srgbClr val="FF0000"/>
                </a:solidFill>
              </a:rPr>
              <a:t> </a:t>
            </a:r>
            <a:r>
              <a:rPr lang="en-US" dirty="0"/>
              <a:t>can analyze the system, perform the design, prepare the requirements, write the code and test the program.</a:t>
            </a:r>
          </a:p>
          <a:p>
            <a:pPr algn="just"/>
            <a:r>
              <a:rPr lang="en-US" dirty="0"/>
              <a:t>As the </a:t>
            </a:r>
            <a:r>
              <a:rPr lang="tr-TR" b="1" dirty="0">
                <a:solidFill>
                  <a:srgbClr val="FF0000"/>
                </a:solidFill>
              </a:rPr>
              <a:t>p</a:t>
            </a:r>
            <a:r>
              <a:rPr lang="en-US" b="1" dirty="0" err="1">
                <a:solidFill>
                  <a:srgbClr val="FF0000"/>
                </a:solidFill>
              </a:rPr>
              <a:t>roject</a:t>
            </a:r>
            <a:r>
              <a:rPr lang="en-US" b="1" dirty="0">
                <a:solidFill>
                  <a:srgbClr val="FF0000"/>
                </a:solidFill>
              </a:rPr>
              <a:t> size increases</a:t>
            </a:r>
            <a:r>
              <a:rPr lang="en-US" dirty="0"/>
              <a:t>, we’ll need </a:t>
            </a:r>
            <a:r>
              <a:rPr lang="en-US" b="1" dirty="0">
                <a:solidFill>
                  <a:srgbClr val="FF0000"/>
                </a:solidFill>
                <a:highlight>
                  <a:srgbClr val="FFFF00"/>
                </a:highlight>
              </a:rPr>
              <a:t>more people</a:t>
            </a:r>
            <a:r>
              <a:rPr lang="en-US" dirty="0"/>
              <a:t>. Consider the CAD Project. We can’t wait for a single person to do everything for 58 months ! (Almost 5 years)</a:t>
            </a:r>
          </a:p>
          <a:p>
            <a:pPr algn="just"/>
            <a:r>
              <a:rPr lang="en-US" b="1" dirty="0">
                <a:solidFill>
                  <a:srgbClr val="FF0000"/>
                </a:solidFill>
                <a:highlight>
                  <a:srgbClr val="FFFF00"/>
                </a:highlight>
              </a:rPr>
              <a:t>More people means more communication paths.</a:t>
            </a:r>
          </a:p>
          <a:p>
            <a:pPr algn="just"/>
            <a:r>
              <a:rPr lang="en-US" dirty="0"/>
              <a:t>Also, we can’t add people easily in later stages of the </a:t>
            </a:r>
            <a:r>
              <a:rPr lang="tr-TR" dirty="0"/>
              <a:t>p</a:t>
            </a:r>
            <a:r>
              <a:rPr lang="en-US" dirty="0" err="1"/>
              <a:t>roject</a:t>
            </a:r>
            <a:r>
              <a:rPr lang="en-US" dirty="0"/>
              <a:t>, so we’d rather form the whole group at the beginning.</a:t>
            </a:r>
          </a:p>
          <a:p>
            <a:pPr marL="0" indent="0" algn="just">
              <a:buNone/>
            </a:pPr>
            <a:endParaRPr lang="en-US" dirty="0"/>
          </a:p>
        </p:txBody>
      </p:sp>
      <p:sp>
        <p:nvSpPr>
          <p:cNvPr id="4" name="Slide Number Placeholder 3"/>
          <p:cNvSpPr>
            <a:spLocks noGrp="1"/>
          </p:cNvSpPr>
          <p:nvPr>
            <p:ph type="sldNum" sz="quarter" idx="12"/>
          </p:nvPr>
        </p:nvSpPr>
        <p:spPr/>
        <p:txBody>
          <a:bodyPr/>
          <a:lstStyle/>
          <a:p>
            <a:fld id="{DF50EBBA-8504-4BCF-B486-C222F50DF38E}" type="slidenum">
              <a:rPr lang="en-US" smtClean="0"/>
              <a:t>9</a:t>
            </a:fld>
            <a:endParaRPr lang="en-US"/>
          </a:p>
        </p:txBody>
      </p:sp>
    </p:spTree>
    <p:extLst>
      <p:ext uri="{BB962C8B-B14F-4D97-AF65-F5344CB8AC3E}">
        <p14:creationId xmlns:p14="http://schemas.microsoft.com/office/powerpoint/2010/main" val="94548523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1847851" y="214314"/>
            <a:ext cx="8620125" cy="1462087"/>
          </a:xfrm>
        </p:spPr>
        <p:txBody>
          <a:bodyPr/>
          <a:lstStyle/>
          <a:p>
            <a:pPr eaLnBrk="1" hangingPunct="1"/>
            <a:r>
              <a:rPr lang="en-US" altLang="en-US"/>
              <a:t>Estimating the Probability of Completion Dates</a:t>
            </a:r>
          </a:p>
        </p:txBody>
      </p:sp>
      <p:sp>
        <p:nvSpPr>
          <p:cNvPr id="72708" name="Rectangle 4"/>
          <p:cNvSpPr>
            <a:spLocks noGrp="1" noChangeArrowheads="1"/>
          </p:cNvSpPr>
          <p:nvPr>
            <p:ph type="body" sz="half" idx="1"/>
          </p:nvPr>
        </p:nvSpPr>
        <p:spPr>
          <a:xfrm>
            <a:off x="2133600" y="2017714"/>
            <a:ext cx="8153400" cy="4459287"/>
          </a:xfrm>
        </p:spPr>
        <p:txBody>
          <a:bodyPr/>
          <a:lstStyle/>
          <a:p>
            <a:pPr eaLnBrk="1" hangingPunct="1"/>
            <a:r>
              <a:rPr lang="en-US" altLang="en-US" sz="2000"/>
              <a:t>Using probabilistic time estimates offers the advantage of predicting the probability of project completion dates</a:t>
            </a:r>
          </a:p>
          <a:p>
            <a:pPr eaLnBrk="1" hangingPunct="1"/>
            <a:r>
              <a:rPr lang="en-US" altLang="en-US" sz="2000"/>
              <a:t>We have already calculated the expected time for each activity by making three time estimates</a:t>
            </a:r>
          </a:p>
          <a:p>
            <a:pPr eaLnBrk="1" hangingPunct="1"/>
            <a:r>
              <a:rPr lang="en-US" altLang="en-US" sz="2000" b="1">
                <a:solidFill>
                  <a:srgbClr val="FFFF00"/>
                </a:solidFill>
              </a:rPr>
              <a:t>Now we need to calculate the variance for each activity</a:t>
            </a:r>
          </a:p>
          <a:p>
            <a:pPr eaLnBrk="1" hangingPunct="1"/>
            <a:r>
              <a:rPr lang="en-US" altLang="en-US" sz="2000" b="1">
                <a:solidFill>
                  <a:srgbClr val="FFFF00"/>
                </a:solidFill>
              </a:rPr>
              <a:t>The variance  of the beta probability distribution is:</a:t>
            </a:r>
          </a:p>
          <a:p>
            <a:pPr eaLnBrk="1" hangingPunct="1"/>
            <a:endParaRPr lang="en-US" altLang="en-US" sz="2000"/>
          </a:p>
          <a:p>
            <a:pPr eaLnBrk="1" hangingPunct="1">
              <a:buFont typeface="Wingdings" panose="05000000000000000000" pitchFamily="2" charset="2"/>
              <a:buNone/>
            </a:pPr>
            <a:endParaRPr lang="en-US" altLang="en-US" sz="2000"/>
          </a:p>
          <a:p>
            <a:pPr eaLnBrk="1" hangingPunct="1">
              <a:buFont typeface="Wingdings" panose="05000000000000000000" pitchFamily="2" charset="2"/>
              <a:buNone/>
            </a:pPr>
            <a:endParaRPr lang="en-US" altLang="en-US" sz="2000"/>
          </a:p>
          <a:p>
            <a:pPr eaLnBrk="1" hangingPunct="1"/>
            <a:endParaRPr lang="en-US" altLang="en-US" sz="2000"/>
          </a:p>
          <a:p>
            <a:pPr lvl="1" eaLnBrk="1" hangingPunct="1"/>
            <a:r>
              <a:rPr lang="en-US" altLang="en-US" sz="1800"/>
              <a:t> where </a:t>
            </a:r>
            <a:r>
              <a:rPr lang="en-US" altLang="en-US" sz="1800">
                <a:solidFill>
                  <a:srgbClr val="FF0000"/>
                </a:solidFill>
              </a:rPr>
              <a:t>p=pessimistic activity </a:t>
            </a:r>
            <a:r>
              <a:rPr lang="en-US" altLang="en-US" sz="1800"/>
              <a:t>time estimate</a:t>
            </a:r>
          </a:p>
          <a:p>
            <a:pPr eaLnBrk="1" hangingPunct="1">
              <a:buFont typeface="Wingdings" panose="05000000000000000000" pitchFamily="2" charset="2"/>
              <a:buNone/>
            </a:pPr>
            <a:r>
              <a:rPr lang="en-US" altLang="en-US" sz="2000">
                <a:solidFill>
                  <a:srgbClr val="33CC33"/>
                </a:solidFill>
              </a:rPr>
              <a:t>                   </a:t>
            </a:r>
            <a:r>
              <a:rPr lang="en-US" altLang="en-US" sz="2000">
                <a:solidFill>
                  <a:srgbClr val="FF0000"/>
                </a:solidFill>
              </a:rPr>
              <a:t>o=optimistic activity </a:t>
            </a:r>
            <a:r>
              <a:rPr lang="en-US" altLang="en-US" sz="2000"/>
              <a:t>time estimate</a:t>
            </a:r>
          </a:p>
        </p:txBody>
      </p:sp>
      <p:graphicFrame>
        <p:nvGraphicFramePr>
          <p:cNvPr id="72710" name="Object 6"/>
          <p:cNvGraphicFramePr>
            <a:graphicFrameLocks noGrp="1" noChangeAspect="1"/>
          </p:cNvGraphicFramePr>
          <p:nvPr>
            <p:ph sz="half" idx="2"/>
          </p:nvPr>
        </p:nvGraphicFramePr>
        <p:xfrm>
          <a:off x="4151314" y="4076701"/>
          <a:ext cx="2528887" cy="1374775"/>
        </p:xfrm>
        <a:graphic>
          <a:graphicData uri="http://schemas.openxmlformats.org/presentationml/2006/ole">
            <mc:AlternateContent xmlns:mc="http://schemas.openxmlformats.org/markup-compatibility/2006">
              <mc:Choice xmlns:v="urn:schemas-microsoft-com:vml" Requires="v">
                <p:oleObj spid="_x0000_s8251" name="Denklem" r:id="rId4" imgW="863225" imgH="469696" progId="Equation.3">
                  <p:embed/>
                </p:oleObj>
              </mc:Choice>
              <mc:Fallback>
                <p:oleObj name="Denklem" r:id="rId4" imgW="863225" imgH="469696" progId="Equation.3">
                  <p:embed/>
                  <p:pic>
                    <p:nvPicPr>
                      <p:cNvPr id="7271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1314" y="4076701"/>
                        <a:ext cx="2528887" cy="137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7A5F5221-D91A-4EE5-B859-55107F05F2A7}" type="slidenum">
              <a:rPr lang="en-US" altLang="en-US" smtClean="0"/>
              <a:pPr>
                <a:defRPr/>
              </a:pPr>
              <a:t>90</a:t>
            </a:fld>
            <a:endParaRPr lang="en-US" altLang="en-US"/>
          </a:p>
        </p:txBody>
      </p:sp>
    </p:spTree>
    <p:extLst>
      <p:ext uri="{BB962C8B-B14F-4D97-AF65-F5344CB8AC3E}">
        <p14:creationId xmlns:p14="http://schemas.microsoft.com/office/powerpoint/2010/main" val="1502418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2708">
                                            <p:txEl>
                                              <p:pRg st="0" end="0"/>
                                            </p:txEl>
                                          </p:spTgt>
                                        </p:tgtEl>
                                        <p:attrNameLst>
                                          <p:attrName>style.visibility</p:attrName>
                                        </p:attrNameLst>
                                      </p:cBhvr>
                                      <p:to>
                                        <p:strVal val="visible"/>
                                      </p:to>
                                    </p:set>
                                    <p:animEffect transition="in" filter="fade">
                                      <p:cBhvr>
                                        <p:cTn id="7" dur="500"/>
                                        <p:tgtEl>
                                          <p:spTgt spid="72708">
                                            <p:txEl>
                                              <p:pRg st="0" end="0"/>
                                            </p:txEl>
                                          </p:spTgt>
                                        </p:tgtEl>
                                      </p:cBhvr>
                                    </p:animEffect>
                                  </p:childTnLst>
                                  <p:subTnLst>
                                    <p:animClr clrSpc="rgb" dir="cw">
                                      <p:cBhvr override="childStyle">
                                        <p:cTn dur="1" fill="hold" display="0" masterRel="nextClick" afterEffect="1"/>
                                        <p:tgtEl>
                                          <p:spTgt spid="72708">
                                            <p:txEl>
                                              <p:pRg st="0" end="0"/>
                                            </p:txEl>
                                          </p:spTgt>
                                        </p:tgtEl>
                                        <p:attrNameLst>
                                          <p:attrName>ppt_c</p:attrName>
                                        </p:attrNameLst>
                                      </p:cBhvr>
                                      <p:to>
                                        <a:srgbClr val="969696"/>
                                      </p:to>
                                    </p:animClr>
                                  </p:subTnLst>
                                </p:cTn>
                              </p:par>
                              <p:par>
                                <p:cTn id="8" presetID="10" presetClass="entr" presetSubtype="0" fill="hold" nodeType="withEffect">
                                  <p:stCondLst>
                                    <p:cond delay="0"/>
                                  </p:stCondLst>
                                  <p:childTnLst>
                                    <p:set>
                                      <p:cBhvr>
                                        <p:cTn id="9" dur="1" fill="hold">
                                          <p:stCondLst>
                                            <p:cond delay="0"/>
                                          </p:stCondLst>
                                        </p:cTn>
                                        <p:tgtEl>
                                          <p:spTgt spid="72708">
                                            <p:txEl>
                                              <p:pRg st="1" end="1"/>
                                            </p:txEl>
                                          </p:spTgt>
                                        </p:tgtEl>
                                        <p:attrNameLst>
                                          <p:attrName>style.visibility</p:attrName>
                                        </p:attrNameLst>
                                      </p:cBhvr>
                                      <p:to>
                                        <p:strVal val="visible"/>
                                      </p:to>
                                    </p:set>
                                    <p:animEffect transition="in" filter="fade">
                                      <p:cBhvr>
                                        <p:cTn id="10" dur="500"/>
                                        <p:tgtEl>
                                          <p:spTgt spid="72708">
                                            <p:txEl>
                                              <p:pRg st="1" end="1"/>
                                            </p:txEl>
                                          </p:spTgt>
                                        </p:tgtEl>
                                      </p:cBhvr>
                                    </p:animEffect>
                                  </p:childTnLst>
                                  <p:subTnLst>
                                    <p:animClr clrSpc="rgb" dir="cw">
                                      <p:cBhvr override="childStyle">
                                        <p:cTn dur="1" fill="hold" display="0" masterRel="nextClick" afterEffect="1"/>
                                        <p:tgtEl>
                                          <p:spTgt spid="72708">
                                            <p:txEl>
                                              <p:pRg st="1" end="1"/>
                                            </p:txEl>
                                          </p:spTgt>
                                        </p:tgtEl>
                                        <p:attrNameLst>
                                          <p:attrName>ppt_c</p:attrName>
                                        </p:attrNameLst>
                                      </p:cBhvr>
                                      <p:to>
                                        <a:srgbClr val="969696"/>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72708">
                                            <p:txEl>
                                              <p:pRg st="2" end="2"/>
                                            </p:txEl>
                                          </p:spTgt>
                                        </p:tgtEl>
                                        <p:attrNameLst>
                                          <p:attrName>style.visibility</p:attrName>
                                        </p:attrNameLst>
                                      </p:cBhvr>
                                      <p:to>
                                        <p:strVal val="visible"/>
                                      </p:to>
                                    </p:set>
                                    <p:animEffect transition="in" filter="fade">
                                      <p:cBhvr>
                                        <p:cTn id="15" dur="500"/>
                                        <p:tgtEl>
                                          <p:spTgt spid="72708">
                                            <p:txEl>
                                              <p:pRg st="2" end="2"/>
                                            </p:txEl>
                                          </p:spTgt>
                                        </p:tgtEl>
                                      </p:cBhvr>
                                    </p:animEffect>
                                  </p:childTnLst>
                                  <p:subTnLst>
                                    <p:animClr clrSpc="rgb" dir="cw">
                                      <p:cBhvr override="childStyle">
                                        <p:cTn dur="1" fill="hold" display="0" masterRel="nextClick" afterEffect="1"/>
                                        <p:tgtEl>
                                          <p:spTgt spid="72708">
                                            <p:txEl>
                                              <p:pRg st="2" end="2"/>
                                            </p:txEl>
                                          </p:spTgt>
                                        </p:tgtEl>
                                        <p:attrNameLst>
                                          <p:attrName>ppt_c</p:attrName>
                                        </p:attrNameLst>
                                      </p:cBhvr>
                                      <p:to>
                                        <a:srgbClr val="969696"/>
                                      </p:to>
                                    </p:animClr>
                                  </p:subTnLst>
                                </p:cTn>
                              </p:par>
                            </p:childTnLst>
                          </p:cTn>
                        </p:par>
                        <p:par>
                          <p:cTn id="16" fill="hold" nodeType="afterGroup">
                            <p:stCondLst>
                              <p:cond delay="500"/>
                            </p:stCondLst>
                            <p:childTnLst>
                              <p:par>
                                <p:cTn id="17" presetID="1" presetClass="entr" presetSubtype="0" fill="hold" nodeType="afterEffect">
                                  <p:stCondLst>
                                    <p:cond delay="0"/>
                                  </p:stCondLst>
                                  <p:childTnLst>
                                    <p:set>
                                      <p:cBhvr>
                                        <p:cTn id="18" dur="1" fill="hold">
                                          <p:stCondLst>
                                            <p:cond delay="0"/>
                                          </p:stCondLst>
                                        </p:cTn>
                                        <p:tgtEl>
                                          <p:spTgt spid="72710"/>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72708">
                                            <p:txEl>
                                              <p:pRg st="3" end="3"/>
                                            </p:txEl>
                                          </p:spTgt>
                                        </p:tgtEl>
                                        <p:attrNameLst>
                                          <p:attrName>style.visibility</p:attrName>
                                        </p:attrNameLst>
                                      </p:cBhvr>
                                      <p:to>
                                        <p:strVal val="visible"/>
                                      </p:to>
                                    </p:set>
                                    <p:animEffect transition="in" filter="fade">
                                      <p:cBhvr>
                                        <p:cTn id="21" dur="500"/>
                                        <p:tgtEl>
                                          <p:spTgt spid="72708">
                                            <p:txEl>
                                              <p:pRg st="3" end="3"/>
                                            </p:txEl>
                                          </p:spTgt>
                                        </p:tgtEl>
                                      </p:cBhvr>
                                    </p:animEffect>
                                  </p:childTnLst>
                                  <p:subTnLst>
                                    <p:animClr clrSpc="rgb" dir="cw">
                                      <p:cBhvr override="childStyle">
                                        <p:cTn dur="1" fill="hold" display="0" masterRel="nextClick" afterEffect="1"/>
                                        <p:tgtEl>
                                          <p:spTgt spid="72708">
                                            <p:txEl>
                                              <p:pRg st="3" end="3"/>
                                            </p:txEl>
                                          </p:spTgt>
                                        </p:tgtEl>
                                        <p:attrNameLst>
                                          <p:attrName>ppt_c</p:attrName>
                                        </p:attrNameLst>
                                      </p:cBhvr>
                                      <p:to>
                                        <a:srgbClr val="969696"/>
                                      </p:to>
                                    </p:animClr>
                                  </p:sub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72708">
                                            <p:txEl>
                                              <p:pRg st="8" end="8"/>
                                            </p:txEl>
                                          </p:spTgt>
                                        </p:tgtEl>
                                        <p:attrNameLst>
                                          <p:attrName>style.visibility</p:attrName>
                                        </p:attrNameLst>
                                      </p:cBhvr>
                                      <p:to>
                                        <p:strVal val="visible"/>
                                      </p:to>
                                    </p:set>
                                    <p:animEffect transition="in" filter="fade">
                                      <p:cBhvr>
                                        <p:cTn id="26" dur="500"/>
                                        <p:tgtEl>
                                          <p:spTgt spid="72708">
                                            <p:txEl>
                                              <p:pRg st="8" end="8"/>
                                            </p:txEl>
                                          </p:spTgt>
                                        </p:tgtEl>
                                      </p:cBhvr>
                                    </p:animEffect>
                                  </p:childTnLst>
                                  <p:subTnLst>
                                    <p:animClr clrSpc="rgb" dir="cw">
                                      <p:cBhvr override="childStyle">
                                        <p:cTn dur="1" fill="hold" display="0" masterRel="nextClick" afterEffect="1"/>
                                        <p:tgtEl>
                                          <p:spTgt spid="72708">
                                            <p:txEl>
                                              <p:pRg st="8" end="8"/>
                                            </p:txEl>
                                          </p:spTgt>
                                        </p:tgtEl>
                                        <p:attrNameLst>
                                          <p:attrName>ppt_c</p:attrName>
                                        </p:attrNameLst>
                                      </p:cBhvr>
                                      <p:to>
                                        <a:srgbClr val="969696"/>
                                      </p:to>
                                    </p:animClr>
                                  </p:subTnLst>
                                </p:cTn>
                              </p:par>
                              <p:par>
                                <p:cTn id="27" presetID="10" presetClass="entr" presetSubtype="0" fill="hold" nodeType="withEffect">
                                  <p:stCondLst>
                                    <p:cond delay="0"/>
                                  </p:stCondLst>
                                  <p:childTnLst>
                                    <p:set>
                                      <p:cBhvr>
                                        <p:cTn id="28" dur="1" fill="hold">
                                          <p:stCondLst>
                                            <p:cond delay="0"/>
                                          </p:stCondLst>
                                        </p:cTn>
                                        <p:tgtEl>
                                          <p:spTgt spid="72708">
                                            <p:txEl>
                                              <p:pRg st="9" end="9"/>
                                            </p:txEl>
                                          </p:spTgt>
                                        </p:tgtEl>
                                        <p:attrNameLst>
                                          <p:attrName>style.visibility</p:attrName>
                                        </p:attrNameLst>
                                      </p:cBhvr>
                                      <p:to>
                                        <p:strVal val="visible"/>
                                      </p:to>
                                    </p:set>
                                    <p:animEffect transition="in" filter="fade">
                                      <p:cBhvr>
                                        <p:cTn id="29" dur="500"/>
                                        <p:tgtEl>
                                          <p:spTgt spid="72708">
                                            <p:txEl>
                                              <p:pRg st="9" end="9"/>
                                            </p:txEl>
                                          </p:spTgt>
                                        </p:tgtEl>
                                      </p:cBhvr>
                                    </p:animEffect>
                                  </p:childTnLst>
                                  <p:subTnLst>
                                    <p:animClr clrSpc="rgb" dir="cw">
                                      <p:cBhvr override="childStyle">
                                        <p:cTn dur="1" fill="hold" display="0" masterRel="nextClick" afterEffect="1"/>
                                        <p:tgtEl>
                                          <p:spTgt spid="72708">
                                            <p:txEl>
                                              <p:pRg st="9" end="9"/>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7A5F5221-D91A-4EE5-B859-55107F05F2A7}" type="slidenum">
              <a:rPr lang="en-US" altLang="en-US" smtClean="0"/>
              <a:pPr>
                <a:defRPr/>
              </a:pPr>
              <a:t>91</a:t>
            </a:fld>
            <a:endParaRPr lang="en-US" altLang="en-US"/>
          </a:p>
        </p:txBody>
      </p:sp>
      <p:pic>
        <p:nvPicPr>
          <p:cNvPr id="6" name="Picture 5"/>
          <p:cNvPicPr>
            <a:picLocks noChangeAspect="1"/>
          </p:cNvPicPr>
          <p:nvPr/>
        </p:nvPicPr>
        <p:blipFill>
          <a:blip r:embed="rId2"/>
          <a:stretch>
            <a:fillRect/>
          </a:stretch>
        </p:blipFill>
        <p:spPr>
          <a:xfrm>
            <a:off x="968992" y="1610436"/>
            <a:ext cx="10454184" cy="3575713"/>
          </a:xfrm>
          <a:prstGeom prst="rect">
            <a:avLst/>
          </a:prstGeom>
        </p:spPr>
      </p:pic>
    </p:spTree>
    <p:extLst>
      <p:ext uri="{BB962C8B-B14F-4D97-AF65-F5344CB8AC3E}">
        <p14:creationId xmlns:p14="http://schemas.microsoft.com/office/powerpoint/2010/main" val="7274726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2187575" y="260351"/>
            <a:ext cx="7772400" cy="792163"/>
          </a:xfrm>
        </p:spPr>
        <p:txBody>
          <a:bodyPr/>
          <a:lstStyle/>
          <a:p>
            <a:pPr eaLnBrk="1" hangingPunct="1"/>
            <a:r>
              <a:rPr lang="en-US" altLang="en-US" sz="4000"/>
              <a:t>Project Activity Variance</a:t>
            </a:r>
          </a:p>
        </p:txBody>
      </p:sp>
      <p:graphicFrame>
        <p:nvGraphicFramePr>
          <p:cNvPr id="77922" name="Group 98"/>
          <p:cNvGraphicFramePr>
            <a:graphicFrameLocks noGrp="1"/>
          </p:cNvGraphicFramePr>
          <p:nvPr>
            <p:ph idx="1"/>
          </p:nvPr>
        </p:nvGraphicFramePr>
        <p:xfrm>
          <a:off x="2187575" y="1484314"/>
          <a:ext cx="7812088" cy="4810122"/>
        </p:xfrm>
        <a:graphic>
          <a:graphicData uri="http://schemas.openxmlformats.org/drawingml/2006/table">
            <a:tbl>
              <a:tblPr/>
              <a:tblGrid>
                <a:gridCol w="1562100">
                  <a:extLst>
                    <a:ext uri="{9D8B030D-6E8A-4147-A177-3AD203B41FA5}">
                      <a16:colId xmlns:a16="http://schemas.microsoft.com/office/drawing/2014/main" val="20000"/>
                    </a:ext>
                  </a:extLst>
                </a:gridCol>
                <a:gridCol w="1562100">
                  <a:extLst>
                    <a:ext uri="{9D8B030D-6E8A-4147-A177-3AD203B41FA5}">
                      <a16:colId xmlns:a16="http://schemas.microsoft.com/office/drawing/2014/main" val="20001"/>
                    </a:ext>
                  </a:extLst>
                </a:gridCol>
                <a:gridCol w="1563688">
                  <a:extLst>
                    <a:ext uri="{9D8B030D-6E8A-4147-A177-3AD203B41FA5}">
                      <a16:colId xmlns:a16="http://schemas.microsoft.com/office/drawing/2014/main" val="20002"/>
                    </a:ext>
                  </a:extLst>
                </a:gridCol>
                <a:gridCol w="1562100">
                  <a:extLst>
                    <a:ext uri="{9D8B030D-6E8A-4147-A177-3AD203B41FA5}">
                      <a16:colId xmlns:a16="http://schemas.microsoft.com/office/drawing/2014/main" val="20003"/>
                    </a:ext>
                  </a:extLst>
                </a:gridCol>
                <a:gridCol w="1562100">
                  <a:extLst>
                    <a:ext uri="{9D8B030D-6E8A-4147-A177-3AD203B41FA5}">
                      <a16:colId xmlns:a16="http://schemas.microsoft.com/office/drawing/2014/main" val="20004"/>
                    </a:ext>
                  </a:extLst>
                </a:gridCol>
              </a:tblGrid>
              <a:tr h="45091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bg1"/>
                          </a:solidFill>
                          <a:effectLst/>
                          <a:latin typeface="Tahoma" pitchFamily="34" charset="0"/>
                        </a:rPr>
                        <a:t>Activity</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bg1"/>
                          </a:solidFill>
                          <a:effectLst/>
                          <a:latin typeface="Tahoma" pitchFamily="34" charset="0"/>
                        </a:rPr>
                        <a:t>Optimistic</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bg1"/>
                          </a:solidFill>
                          <a:effectLst/>
                          <a:latin typeface="Tahoma" pitchFamily="34" charset="0"/>
                        </a:rPr>
                        <a:t>Most Likely</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bg1"/>
                          </a:solidFill>
                          <a:effectLst/>
                          <a:latin typeface="Tahoma" pitchFamily="34" charset="0"/>
                        </a:rPr>
                        <a:t>Pessimistic</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bg1"/>
                          </a:solidFill>
                          <a:effectLst/>
                          <a:latin typeface="Tahoma" pitchFamily="34" charset="0"/>
                        </a:rPr>
                        <a:t>Variance</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00"/>
                  </a:ext>
                </a:extLst>
              </a:tr>
              <a:tr h="396292">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A</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Tahoma" pitchFamily="34" charset="0"/>
                        </a:rPr>
                        <a:t>0.44</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1"/>
                  </a:ext>
                </a:extLst>
              </a:tr>
              <a:tr h="396292">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B</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3</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Tahoma" pitchFamily="34" charset="0"/>
                        </a:rPr>
                        <a:t>10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Tahoma" pitchFamily="34" charset="0"/>
                        </a:rPr>
                        <a:t>1.36</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2"/>
                  </a:ext>
                </a:extLst>
              </a:tr>
              <a:tr h="396292">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C</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3</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Tahoma" pitchFamily="34" charset="0"/>
                        </a:rPr>
                        <a:t>0.25</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3"/>
                  </a:ext>
                </a:extLst>
              </a:tr>
              <a:tr h="396292">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D</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Tahoma" pitchFamily="34" charset="0"/>
                        </a:rPr>
                        <a:t>9</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Tahoma" pitchFamily="34" charset="0"/>
                        </a:rPr>
                        <a:t>0.69</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4"/>
                  </a:ext>
                </a:extLst>
              </a:tr>
              <a:tr h="396292">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E</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12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16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20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Tahoma" pitchFamily="34" charset="0"/>
                        </a:rPr>
                        <a:t>1.78</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5"/>
                  </a:ext>
                </a:extLst>
              </a:tr>
              <a:tr h="396292">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F</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Tahoma" pitchFamily="34" charset="0"/>
                        </a:rPr>
                        <a:t>1.00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6"/>
                  </a:ext>
                </a:extLst>
              </a:tr>
              <a:tr h="396292">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G</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Tahoma" pitchFamily="34" charset="0"/>
                        </a:rPr>
                        <a:t>0.00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7"/>
                  </a:ext>
                </a:extLst>
              </a:tr>
              <a:tr h="396292">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H</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3</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Tahoma" pitchFamily="34" charset="0"/>
                        </a:rPr>
                        <a:t>0.11</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8"/>
                  </a:ext>
                </a:extLst>
              </a:tr>
              <a:tr h="396292">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I</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3</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0.25</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9"/>
                  </a:ext>
                </a:extLst>
              </a:tr>
              <a:tr h="396292">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J</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0.44</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10"/>
                  </a:ext>
                </a:extLst>
              </a:tr>
              <a:tr h="396292">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K</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Tahoma" pitchFamily="34" charset="0"/>
                        </a:rPr>
                        <a:t>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Tahoma" pitchFamily="34" charset="0"/>
                        </a:rPr>
                        <a:t>0.00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11"/>
                  </a:ext>
                </a:extLst>
              </a:tr>
            </a:tbl>
          </a:graphicData>
        </a:graphic>
      </p:graphicFrame>
      <p:sp>
        <p:nvSpPr>
          <p:cNvPr id="2" name="Slide Number Placeholder 1"/>
          <p:cNvSpPr>
            <a:spLocks noGrp="1"/>
          </p:cNvSpPr>
          <p:nvPr>
            <p:ph type="sldNum" sz="quarter" idx="10"/>
          </p:nvPr>
        </p:nvSpPr>
        <p:spPr/>
        <p:txBody>
          <a:bodyPr/>
          <a:lstStyle/>
          <a:p>
            <a:pPr>
              <a:defRPr/>
            </a:pPr>
            <a:fld id="{9F7C048D-0C34-4192-AA1A-EABEED3DEC72}" type="slidenum">
              <a:rPr lang="tr-TR" altLang="en-US" smtClean="0"/>
              <a:pPr>
                <a:defRPr/>
              </a:pPr>
              <a:t>92</a:t>
            </a:fld>
            <a:endParaRPr lang="tr-TR" altLang="en-US"/>
          </a:p>
        </p:txBody>
      </p:sp>
    </p:spTree>
    <p:extLst>
      <p:ext uri="{BB962C8B-B14F-4D97-AF65-F5344CB8AC3E}">
        <p14:creationId xmlns:p14="http://schemas.microsoft.com/office/powerpoint/2010/main" val="124727116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r>
              <a:rPr lang="en-US" altLang="en-US" sz="4000"/>
              <a:t>Variances of Each Path through the Network</a:t>
            </a:r>
          </a:p>
        </p:txBody>
      </p:sp>
      <p:graphicFrame>
        <p:nvGraphicFramePr>
          <p:cNvPr id="81990" name="Group 70"/>
          <p:cNvGraphicFramePr>
            <a:graphicFrameLocks noGrp="1"/>
          </p:cNvGraphicFramePr>
          <p:nvPr>
            <p:ph idx="1"/>
          </p:nvPr>
        </p:nvGraphicFramePr>
        <p:xfrm>
          <a:off x="2135189" y="2060575"/>
          <a:ext cx="8307387" cy="4114800"/>
        </p:xfrm>
        <a:graphic>
          <a:graphicData uri="http://schemas.openxmlformats.org/drawingml/2006/table">
            <a:tbl>
              <a:tblPr/>
              <a:tblGrid>
                <a:gridCol w="1661478">
                  <a:extLst>
                    <a:ext uri="{9D8B030D-6E8A-4147-A177-3AD203B41FA5}">
                      <a16:colId xmlns:a16="http://schemas.microsoft.com/office/drawing/2014/main" val="20000"/>
                    </a:ext>
                  </a:extLst>
                </a:gridCol>
                <a:gridCol w="2553337">
                  <a:extLst>
                    <a:ext uri="{9D8B030D-6E8A-4147-A177-3AD203B41FA5}">
                      <a16:colId xmlns:a16="http://schemas.microsoft.com/office/drawing/2014/main" val="20001"/>
                    </a:ext>
                  </a:extLst>
                </a:gridCol>
                <a:gridCol w="2859807">
                  <a:extLst>
                    <a:ext uri="{9D8B030D-6E8A-4147-A177-3AD203B41FA5}">
                      <a16:colId xmlns:a16="http://schemas.microsoft.com/office/drawing/2014/main" val="20002"/>
                    </a:ext>
                  </a:extLst>
                </a:gridCol>
                <a:gridCol w="1232765">
                  <a:extLst>
                    <a:ext uri="{9D8B030D-6E8A-4147-A177-3AD203B41FA5}">
                      <a16:colId xmlns:a16="http://schemas.microsoft.com/office/drawing/2014/main" val="20003"/>
                    </a:ext>
                  </a:extLst>
                </a:gridCol>
              </a:tblGrid>
              <a:tr h="82294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a:ln>
                            <a:noFill/>
                          </a:ln>
                          <a:solidFill>
                            <a:schemeClr val="bg1"/>
                          </a:solidFill>
                          <a:effectLst/>
                          <a:latin typeface="Tahoma" pitchFamily="34" charset="0"/>
                        </a:rPr>
                        <a:t>Path Number</a:t>
                      </a:r>
                    </a:p>
                  </a:txBody>
                  <a:tcPr marL="91436" marR="91436"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bg1"/>
                          </a:solidFill>
                          <a:effectLst/>
                          <a:latin typeface="Tahoma" pitchFamily="34" charset="0"/>
                        </a:rPr>
                        <a:t>Activities on Path</a:t>
                      </a:r>
                    </a:p>
                  </a:txBody>
                  <a:tcPr marL="91436" marR="91436"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bg1"/>
                          </a:solidFill>
                          <a:effectLst/>
                          <a:latin typeface="Tahoma" pitchFamily="34" charset="0"/>
                        </a:rPr>
                        <a:t>Path Variance (weeks)</a:t>
                      </a:r>
                    </a:p>
                  </a:txBody>
                  <a:tcPr marL="91436" marR="91436"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rowSpan="5">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400" b="0" i="0" u="none" strike="noStrike" cap="none" normalizeH="0" baseline="0">
                        <a:ln>
                          <a:noFill/>
                        </a:ln>
                        <a:solidFill>
                          <a:schemeClr val="tx1"/>
                        </a:solidFill>
                        <a:effectLst/>
                        <a:latin typeface="Tahoma" pitchFamily="34" charset="0"/>
                      </a:endParaRPr>
                    </a:p>
                  </a:txBody>
                  <a:tcPr marL="91436" marR="91436" marT="45712" marB="45712" horzOverflow="overflow">
                    <a:lnL w="12700"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0"/>
                  </a:ext>
                </a:extLst>
              </a:tr>
              <a:tr h="82375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1</a:t>
                      </a:r>
                    </a:p>
                  </a:txBody>
                  <a:tcPr marL="91436" marR="91436"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rPr>
                        <a:t>A,B,D,E,G,H,J,</a:t>
                      </a:r>
                      <a:r>
                        <a:rPr kumimoji="0" lang="tr-TR" sz="2400" b="0" i="0" u="none" strike="noStrike" cap="none" normalizeH="0" baseline="0" dirty="0">
                          <a:ln>
                            <a:noFill/>
                          </a:ln>
                          <a:solidFill>
                            <a:schemeClr val="tx1"/>
                          </a:solidFill>
                          <a:effectLst/>
                          <a:latin typeface="Tahoma" pitchFamily="34" charset="0"/>
                        </a:rPr>
                        <a:t>K</a:t>
                      </a:r>
                      <a:endParaRPr kumimoji="0" lang="en-US" sz="2400" b="0" i="0" u="none" strike="noStrike" cap="none" normalizeH="0" baseline="0" dirty="0">
                        <a:ln>
                          <a:noFill/>
                        </a:ln>
                        <a:solidFill>
                          <a:schemeClr val="tx1"/>
                        </a:solidFill>
                        <a:effectLst/>
                        <a:latin typeface="Tahoma" pitchFamily="34" charset="0"/>
                      </a:endParaRPr>
                    </a:p>
                  </a:txBody>
                  <a:tcPr marL="91436" marR="91436"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rPr>
                        <a:t>4.82</a:t>
                      </a:r>
                    </a:p>
                  </a:txBody>
                  <a:tcPr marL="91436" marR="91436"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vMerge="1">
                  <a:txBody>
                    <a:bodyPr/>
                    <a:lstStyle/>
                    <a:p>
                      <a:endParaRPr lang="en-US"/>
                    </a:p>
                  </a:txBody>
                  <a:tcPr/>
                </a:tc>
                <a:extLst>
                  <a:ext uri="{0D108BD9-81ED-4DB2-BD59-A6C34878D82A}">
                    <a16:rowId xmlns:a16="http://schemas.microsoft.com/office/drawing/2014/main" val="10001"/>
                  </a:ext>
                </a:extLst>
              </a:tr>
              <a:tr h="82217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2</a:t>
                      </a:r>
                    </a:p>
                  </a:txBody>
                  <a:tcPr marL="91436" marR="91436"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rPr>
                        <a:t>A,B,D,E,G,I,J,K</a:t>
                      </a:r>
                    </a:p>
                  </a:txBody>
                  <a:tcPr marL="91436" marR="91436"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rPr>
                        <a:t>4.96</a:t>
                      </a:r>
                    </a:p>
                  </a:txBody>
                  <a:tcPr marL="91436" marR="91436"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vMerge="1">
                  <a:txBody>
                    <a:bodyPr/>
                    <a:lstStyle/>
                    <a:p>
                      <a:endParaRPr lang="en-US"/>
                    </a:p>
                  </a:txBody>
                  <a:tcPr/>
                </a:tc>
                <a:extLst>
                  <a:ext uri="{0D108BD9-81ED-4DB2-BD59-A6C34878D82A}">
                    <a16:rowId xmlns:a16="http://schemas.microsoft.com/office/drawing/2014/main" val="10002"/>
                  </a:ext>
                </a:extLst>
              </a:tr>
              <a:tr h="82375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3</a:t>
                      </a:r>
                    </a:p>
                  </a:txBody>
                  <a:tcPr marL="91436" marR="91436"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A,C,F,G,H,J,K</a:t>
                      </a:r>
                    </a:p>
                  </a:txBody>
                  <a:tcPr marL="91436" marR="91436"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2.24</a:t>
                      </a:r>
                    </a:p>
                  </a:txBody>
                  <a:tcPr marL="91436" marR="91436"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vMerge="1">
                  <a:txBody>
                    <a:bodyPr/>
                    <a:lstStyle/>
                    <a:p>
                      <a:endParaRPr lang="en-US"/>
                    </a:p>
                  </a:txBody>
                  <a:tcPr/>
                </a:tc>
                <a:extLst>
                  <a:ext uri="{0D108BD9-81ED-4DB2-BD59-A6C34878D82A}">
                    <a16:rowId xmlns:a16="http://schemas.microsoft.com/office/drawing/2014/main" val="10003"/>
                  </a:ext>
                </a:extLst>
              </a:tr>
              <a:tr h="82217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4</a:t>
                      </a:r>
                    </a:p>
                  </a:txBody>
                  <a:tcPr marL="91436" marR="91436"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rPr>
                        <a:t>A,C,F,G,I,J,K</a:t>
                      </a:r>
                    </a:p>
                  </a:txBody>
                  <a:tcPr marL="91436" marR="91436"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rPr>
                        <a:t>2.38</a:t>
                      </a:r>
                    </a:p>
                  </a:txBody>
                  <a:tcPr marL="91436" marR="91436"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vMerge="1">
                  <a:txBody>
                    <a:bodyPr/>
                    <a:lstStyle/>
                    <a:p>
                      <a:endParaRPr lang="en-US"/>
                    </a:p>
                  </a:txBody>
                  <a:tcPr/>
                </a:tc>
                <a:extLst>
                  <a:ext uri="{0D108BD9-81ED-4DB2-BD59-A6C34878D82A}">
                    <a16:rowId xmlns:a16="http://schemas.microsoft.com/office/drawing/2014/main" val="10004"/>
                  </a:ext>
                </a:extLst>
              </a:tr>
            </a:tbl>
          </a:graphicData>
        </a:graphic>
      </p:graphicFrame>
      <p:sp>
        <p:nvSpPr>
          <p:cNvPr id="2" name="Slide Number Placeholder 1"/>
          <p:cNvSpPr>
            <a:spLocks noGrp="1"/>
          </p:cNvSpPr>
          <p:nvPr>
            <p:ph type="sldNum" sz="quarter" idx="10"/>
          </p:nvPr>
        </p:nvSpPr>
        <p:spPr/>
        <p:txBody>
          <a:bodyPr/>
          <a:lstStyle/>
          <a:p>
            <a:pPr>
              <a:defRPr/>
            </a:pPr>
            <a:fld id="{9F7C048D-0C34-4192-AA1A-EABEED3DEC72}" type="slidenum">
              <a:rPr lang="tr-TR" altLang="en-US" smtClean="0"/>
              <a:pPr>
                <a:defRPr/>
              </a:pPr>
              <a:t>93</a:t>
            </a:fld>
            <a:endParaRPr lang="tr-TR" altLang="en-US"/>
          </a:p>
        </p:txBody>
      </p:sp>
    </p:spTree>
    <p:extLst>
      <p:ext uri="{BB962C8B-B14F-4D97-AF65-F5344CB8AC3E}">
        <p14:creationId xmlns:p14="http://schemas.microsoft.com/office/powerpoint/2010/main" val="248205027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1616076" y="106364"/>
            <a:ext cx="8836025" cy="1462087"/>
          </a:xfrm>
        </p:spPr>
        <p:txBody>
          <a:bodyPr/>
          <a:lstStyle/>
          <a:p>
            <a:pPr eaLnBrk="1" hangingPunct="1"/>
            <a:r>
              <a:rPr lang="en-US" altLang="en-US" sz="3200"/>
              <a:t>Calculating the Probability of Completing the Project in Less Than a Specified Time</a:t>
            </a:r>
          </a:p>
        </p:txBody>
      </p:sp>
      <p:sp>
        <p:nvSpPr>
          <p:cNvPr id="139267" name="Rectangle 3"/>
          <p:cNvSpPr>
            <a:spLocks noGrp="1" noChangeArrowheads="1"/>
          </p:cNvSpPr>
          <p:nvPr>
            <p:ph type="body" sz="half" idx="1"/>
          </p:nvPr>
        </p:nvSpPr>
        <p:spPr>
          <a:xfrm>
            <a:off x="1992313" y="1568450"/>
            <a:ext cx="8229600" cy="4114800"/>
          </a:xfrm>
        </p:spPr>
        <p:txBody>
          <a:bodyPr/>
          <a:lstStyle/>
          <a:p>
            <a:pPr eaLnBrk="1" hangingPunct="1">
              <a:lnSpc>
                <a:spcPct val="90000"/>
              </a:lnSpc>
            </a:pPr>
            <a:r>
              <a:rPr lang="en-US" altLang="en-US" sz="2000" b="1">
                <a:solidFill>
                  <a:schemeClr val="folHlink"/>
                </a:solidFill>
              </a:rPr>
              <a:t>When you know:</a:t>
            </a:r>
          </a:p>
          <a:p>
            <a:pPr lvl="1" eaLnBrk="1" hangingPunct="1">
              <a:lnSpc>
                <a:spcPct val="90000"/>
              </a:lnSpc>
            </a:pPr>
            <a:r>
              <a:rPr lang="en-US" altLang="en-US" sz="2000"/>
              <a:t>The expected completion time</a:t>
            </a:r>
          </a:p>
          <a:p>
            <a:pPr lvl="1" eaLnBrk="1" hangingPunct="1">
              <a:lnSpc>
                <a:spcPct val="90000"/>
              </a:lnSpc>
            </a:pPr>
            <a:r>
              <a:rPr lang="en-US" altLang="en-US" sz="2000"/>
              <a:t>Its variance</a:t>
            </a:r>
          </a:p>
          <a:p>
            <a:pPr eaLnBrk="1" hangingPunct="1">
              <a:lnSpc>
                <a:spcPct val="90000"/>
              </a:lnSpc>
            </a:pPr>
            <a:r>
              <a:rPr lang="en-US" altLang="en-US" sz="2000" b="1">
                <a:solidFill>
                  <a:schemeClr val="folHlink"/>
                </a:solidFill>
              </a:rPr>
              <a:t>You can calculate the </a:t>
            </a:r>
            <a:r>
              <a:rPr lang="en-US" altLang="en-US" sz="2000" b="1" u="sng">
                <a:solidFill>
                  <a:srgbClr val="FF0000"/>
                </a:solidFill>
              </a:rPr>
              <a:t>probability of completing the project </a:t>
            </a:r>
            <a:r>
              <a:rPr lang="en-US" altLang="en-US" sz="2000" b="1">
                <a:solidFill>
                  <a:schemeClr val="folHlink"/>
                </a:solidFill>
              </a:rPr>
              <a:t>in “X” weeks with the following formula:</a:t>
            </a:r>
            <a:endParaRPr lang="tr-TR" altLang="en-US" sz="2000" b="1">
              <a:solidFill>
                <a:schemeClr val="folHlink"/>
              </a:solidFill>
            </a:endParaRPr>
          </a:p>
          <a:p>
            <a:pPr eaLnBrk="1" hangingPunct="1">
              <a:lnSpc>
                <a:spcPct val="90000"/>
              </a:lnSpc>
            </a:pPr>
            <a:endParaRPr lang="en-US" altLang="en-US" sz="2000"/>
          </a:p>
          <a:p>
            <a:pPr eaLnBrk="1" hangingPunct="1">
              <a:lnSpc>
                <a:spcPct val="90000"/>
              </a:lnSpc>
              <a:buFont typeface="Wingdings" panose="05000000000000000000" pitchFamily="2" charset="2"/>
              <a:buNone/>
            </a:pPr>
            <a:endParaRPr lang="en-US" altLang="en-US" sz="2000"/>
          </a:p>
          <a:p>
            <a:pPr eaLnBrk="1" hangingPunct="1">
              <a:lnSpc>
                <a:spcPct val="90000"/>
              </a:lnSpc>
              <a:buFont typeface="Wingdings" panose="05000000000000000000" pitchFamily="2" charset="2"/>
              <a:buNone/>
            </a:pPr>
            <a:endParaRPr lang="en-US" altLang="en-US" sz="2000"/>
          </a:p>
          <a:p>
            <a:pPr eaLnBrk="1" hangingPunct="1">
              <a:lnSpc>
                <a:spcPct val="90000"/>
              </a:lnSpc>
              <a:buFont typeface="Wingdings" panose="05000000000000000000" pitchFamily="2" charset="2"/>
              <a:buNone/>
            </a:pPr>
            <a:endParaRPr lang="tr-TR" altLang="en-US" sz="2000"/>
          </a:p>
          <a:p>
            <a:pPr eaLnBrk="1" hangingPunct="1">
              <a:lnSpc>
                <a:spcPct val="90000"/>
              </a:lnSpc>
              <a:buFont typeface="Wingdings" panose="05000000000000000000" pitchFamily="2" charset="2"/>
              <a:buNone/>
            </a:pPr>
            <a:r>
              <a:rPr lang="en-US" altLang="en-US" sz="2400" b="1">
                <a:solidFill>
                  <a:srgbClr val="FFFF00"/>
                </a:solidFill>
              </a:rPr>
              <a:t>Where D</a:t>
            </a:r>
            <a:r>
              <a:rPr lang="en-US" altLang="en-US" sz="2400" b="1" baseline="-25000">
                <a:solidFill>
                  <a:srgbClr val="FFFF00"/>
                </a:solidFill>
              </a:rPr>
              <a:t>T</a:t>
            </a:r>
            <a:r>
              <a:rPr lang="en-US" altLang="en-US" sz="2400" b="1">
                <a:solidFill>
                  <a:srgbClr val="FFFF00"/>
                </a:solidFill>
              </a:rPr>
              <a:t> = the specified completion date</a:t>
            </a:r>
          </a:p>
          <a:p>
            <a:pPr eaLnBrk="1" hangingPunct="1">
              <a:lnSpc>
                <a:spcPct val="90000"/>
              </a:lnSpc>
              <a:buFont typeface="Wingdings" panose="05000000000000000000" pitchFamily="2" charset="2"/>
              <a:buNone/>
            </a:pPr>
            <a:r>
              <a:rPr lang="en-US" altLang="en-US" sz="2400" b="1">
                <a:solidFill>
                  <a:srgbClr val="FFFF00"/>
                </a:solidFill>
              </a:rPr>
              <a:t>          EF</a:t>
            </a:r>
            <a:r>
              <a:rPr lang="en-US" altLang="en-US" sz="1600" b="1">
                <a:solidFill>
                  <a:srgbClr val="FFFF00"/>
                </a:solidFill>
              </a:rPr>
              <a:t>Path</a:t>
            </a:r>
            <a:r>
              <a:rPr lang="en-US" altLang="en-US" sz="2400" b="1">
                <a:solidFill>
                  <a:srgbClr val="FFFF00"/>
                </a:solidFill>
              </a:rPr>
              <a:t> = the expected completion time of the path        </a:t>
            </a:r>
          </a:p>
        </p:txBody>
      </p:sp>
      <p:graphicFrame>
        <p:nvGraphicFramePr>
          <p:cNvPr id="139268" name="Object 4"/>
          <p:cNvGraphicFramePr>
            <a:graphicFrameLocks noGrp="1" noChangeAspect="1"/>
          </p:cNvGraphicFramePr>
          <p:nvPr>
            <p:ph sz="quarter" idx="2"/>
            <p:extLst>
              <p:ext uri="{D42A27DB-BD31-4B8C-83A1-F6EECF244321}">
                <p14:modId xmlns:p14="http://schemas.microsoft.com/office/powerpoint/2010/main" val="673214254"/>
              </p:ext>
            </p:extLst>
          </p:nvPr>
        </p:nvGraphicFramePr>
        <p:xfrm>
          <a:off x="2213306" y="3284538"/>
          <a:ext cx="7588250" cy="1058862"/>
        </p:xfrm>
        <a:graphic>
          <a:graphicData uri="http://schemas.openxmlformats.org/presentationml/2006/ole">
            <mc:AlternateContent xmlns:mc="http://schemas.openxmlformats.org/markup-compatibility/2006">
              <mc:Choice xmlns:v="urn:schemas-microsoft-com:vml" Requires="v">
                <p:oleObj spid="_x0000_s9334" name="Denklem" r:id="rId4" imgW="3276360" imgH="457200" progId="Equation.3">
                  <p:embed/>
                </p:oleObj>
              </mc:Choice>
              <mc:Fallback>
                <p:oleObj name="Denklem" r:id="rId4" imgW="3276360" imgH="457200" progId="Equation.3">
                  <p:embed/>
                  <p:pic>
                    <p:nvPicPr>
                      <p:cNvPr id="13926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3306" y="3284538"/>
                        <a:ext cx="7588250" cy="1058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39269" name="Object 6"/>
          <p:cNvGraphicFramePr>
            <a:graphicFrameLocks noGrp="1" noChangeAspect="1"/>
          </p:cNvGraphicFramePr>
          <p:nvPr>
            <p:ph sz="quarter" idx="3"/>
          </p:nvPr>
        </p:nvGraphicFramePr>
        <p:xfrm>
          <a:off x="3503613" y="5589589"/>
          <a:ext cx="4703762" cy="701675"/>
        </p:xfrm>
        <a:graphic>
          <a:graphicData uri="http://schemas.openxmlformats.org/presentationml/2006/ole">
            <mc:AlternateContent xmlns:mc="http://schemas.openxmlformats.org/markup-compatibility/2006">
              <mc:Choice xmlns:v="urn:schemas-microsoft-com:vml" Requires="v">
                <p:oleObj spid="_x0000_s9335" name="Equation" r:id="rId6" imgW="1447172" imgH="215806" progId="Equation.3">
                  <p:embed/>
                </p:oleObj>
              </mc:Choice>
              <mc:Fallback>
                <p:oleObj name="Equation" r:id="rId6" imgW="1447172" imgH="215806" progId="Equation.3">
                  <p:embed/>
                  <p:pic>
                    <p:nvPicPr>
                      <p:cNvPr id="139269"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3613" y="5589589"/>
                        <a:ext cx="4703762"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ED32197E-AF14-44D7-BC8E-24799AB920A4}" type="slidenum">
              <a:rPr lang="en-US" altLang="en-US" smtClean="0"/>
              <a:pPr>
                <a:defRPr/>
              </a:pPr>
              <a:t>94</a:t>
            </a:fld>
            <a:endParaRPr lang="en-US" altLang="en-US"/>
          </a:p>
        </p:txBody>
      </p:sp>
    </p:spTree>
    <p:extLst>
      <p:ext uri="{BB962C8B-B14F-4D97-AF65-F5344CB8AC3E}">
        <p14:creationId xmlns:p14="http://schemas.microsoft.com/office/powerpoint/2010/main" val="419443097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1716881" y="284118"/>
            <a:ext cx="8836025" cy="1462087"/>
          </a:xfrm>
        </p:spPr>
        <p:txBody>
          <a:bodyPr/>
          <a:lstStyle/>
          <a:p>
            <a:pPr eaLnBrk="1" hangingPunct="1"/>
            <a:r>
              <a:rPr lang="tr-TR" altLang="en-US" sz="3200">
                <a:solidFill>
                  <a:srgbClr val="92D050"/>
                </a:solidFill>
              </a:rPr>
              <a:t>Question: </a:t>
            </a:r>
            <a:r>
              <a:rPr lang="en-US" altLang="en-US" sz="3200">
                <a:solidFill>
                  <a:srgbClr val="92D050"/>
                </a:solidFill>
              </a:rPr>
              <a:t>Calculating the probability of finishing the project in 48 weeks</a:t>
            </a:r>
            <a:r>
              <a:rPr lang="tr-TR" altLang="en-US" sz="3200">
                <a:solidFill>
                  <a:srgbClr val="92D050"/>
                </a:solidFill>
              </a:rPr>
              <a:t>?</a:t>
            </a:r>
            <a:endParaRPr lang="en-US" altLang="en-US" sz="3200">
              <a:solidFill>
                <a:srgbClr val="92D050"/>
              </a:solidFill>
            </a:endParaRPr>
          </a:p>
        </p:txBody>
      </p:sp>
      <p:sp>
        <p:nvSpPr>
          <p:cNvPr id="141315" name="Rectangle 3"/>
          <p:cNvSpPr>
            <a:spLocks noGrp="1" noChangeArrowheads="1"/>
          </p:cNvSpPr>
          <p:nvPr>
            <p:ph type="body" sz="half" idx="1"/>
          </p:nvPr>
        </p:nvSpPr>
        <p:spPr>
          <a:xfrm>
            <a:off x="1905000" y="1557338"/>
            <a:ext cx="8516938" cy="4114800"/>
          </a:xfrm>
        </p:spPr>
        <p:txBody>
          <a:bodyPr/>
          <a:lstStyle/>
          <a:p>
            <a:pPr eaLnBrk="1" hangingPunct="1"/>
            <a:r>
              <a:rPr lang="en-US" altLang="en-US" sz="2000" dirty="0"/>
              <a:t>Use the z values in </a:t>
            </a:r>
            <a:r>
              <a:rPr lang="tr-TR" altLang="en-US" sz="2000" dirty="0"/>
              <a:t>Table A (next sl</a:t>
            </a:r>
            <a:r>
              <a:rPr lang="en-US" altLang="en-US" sz="2000" dirty="0"/>
              <a:t>ide</a:t>
            </a:r>
            <a:r>
              <a:rPr lang="tr-TR" altLang="en-US" sz="2000" dirty="0"/>
              <a:t>)</a:t>
            </a:r>
            <a:r>
              <a:rPr lang="en-US" altLang="en-US" sz="2000" dirty="0"/>
              <a:t> to determine probabilities</a:t>
            </a:r>
          </a:p>
          <a:p>
            <a:pPr eaLnBrk="1" hangingPunct="1"/>
            <a:r>
              <a:rPr lang="en-US" sz="2400" dirty="0"/>
              <a:t>https://en.wikipedia.org/wiki/Standard_normal_tab</a:t>
            </a:r>
            <a:r>
              <a:rPr lang="en-US" dirty="0"/>
              <a:t>le</a:t>
            </a:r>
            <a:endParaRPr lang="en-US" altLang="en-US" sz="2000" dirty="0"/>
          </a:p>
          <a:p>
            <a:pPr eaLnBrk="1" hangingPunct="1"/>
            <a:r>
              <a:rPr lang="en-US" altLang="en-US" sz="2000" dirty="0"/>
              <a:t>e.g. probability for path 1 is</a:t>
            </a:r>
          </a:p>
        </p:txBody>
      </p:sp>
      <p:graphicFrame>
        <p:nvGraphicFramePr>
          <p:cNvPr id="87162" name="Group 122"/>
          <p:cNvGraphicFramePr>
            <a:graphicFrameLocks noGrp="1"/>
          </p:cNvGraphicFramePr>
          <p:nvPr>
            <p:ph sz="quarter" idx="2"/>
            <p:extLst>
              <p:ext uri="{D42A27DB-BD31-4B8C-83A1-F6EECF244321}">
                <p14:modId xmlns:p14="http://schemas.microsoft.com/office/powerpoint/2010/main" val="1278073984"/>
              </p:ext>
            </p:extLst>
          </p:nvPr>
        </p:nvGraphicFramePr>
        <p:xfrm>
          <a:off x="1847850" y="3805455"/>
          <a:ext cx="8574088" cy="2602252"/>
        </p:xfrm>
        <a:graphic>
          <a:graphicData uri="http://schemas.openxmlformats.org/drawingml/2006/table">
            <a:tbl>
              <a:tblPr/>
              <a:tblGrid>
                <a:gridCol w="1214438">
                  <a:extLst>
                    <a:ext uri="{9D8B030D-6E8A-4147-A177-3AD203B41FA5}">
                      <a16:colId xmlns:a16="http://schemas.microsoft.com/office/drawing/2014/main" val="20000"/>
                    </a:ext>
                  </a:extLst>
                </a:gridCol>
                <a:gridCol w="2127250">
                  <a:extLst>
                    <a:ext uri="{9D8B030D-6E8A-4147-A177-3AD203B41FA5}">
                      <a16:colId xmlns:a16="http://schemas.microsoft.com/office/drawing/2014/main" val="20001"/>
                    </a:ext>
                  </a:extLst>
                </a:gridCol>
                <a:gridCol w="1817687">
                  <a:extLst>
                    <a:ext uri="{9D8B030D-6E8A-4147-A177-3AD203B41FA5}">
                      <a16:colId xmlns:a16="http://schemas.microsoft.com/office/drawing/2014/main" val="20002"/>
                    </a:ext>
                  </a:extLst>
                </a:gridCol>
                <a:gridCol w="1289050">
                  <a:extLst>
                    <a:ext uri="{9D8B030D-6E8A-4147-A177-3AD203B41FA5}">
                      <a16:colId xmlns:a16="http://schemas.microsoft.com/office/drawing/2014/main" val="20003"/>
                    </a:ext>
                  </a:extLst>
                </a:gridCol>
                <a:gridCol w="2125663">
                  <a:extLst>
                    <a:ext uri="{9D8B030D-6E8A-4147-A177-3AD203B41FA5}">
                      <a16:colId xmlns:a16="http://schemas.microsoft.com/office/drawing/2014/main" val="20004"/>
                    </a:ext>
                  </a:extLst>
                </a:gridCol>
              </a:tblGrid>
              <a:tr h="695016">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1" i="0" u="none" strike="noStrike" cap="none" normalizeH="0" baseline="0" dirty="0">
                          <a:ln>
                            <a:noFill/>
                          </a:ln>
                          <a:solidFill>
                            <a:schemeClr val="accent6"/>
                          </a:solidFill>
                          <a:effectLst/>
                          <a:latin typeface="Tahoma" pitchFamily="34" charset="0"/>
                        </a:rPr>
                        <a:t>Path Number</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bg1"/>
                          </a:solidFill>
                          <a:effectLst/>
                          <a:latin typeface="Tahoma" pitchFamily="34" charset="0"/>
                        </a:rPr>
                        <a:t>Activities on Path</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bg1"/>
                          </a:solidFill>
                          <a:effectLst/>
                          <a:latin typeface="Tahoma" pitchFamily="34" charset="0"/>
                        </a:rPr>
                        <a:t>Path Variance (weeks)</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bg1"/>
                          </a:solidFill>
                          <a:effectLst/>
                          <a:latin typeface="Tahoma" pitchFamily="34" charset="0"/>
                        </a:rPr>
                        <a:t>z-value</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a:ln>
                            <a:noFill/>
                          </a:ln>
                          <a:solidFill>
                            <a:schemeClr val="bg1"/>
                          </a:solidFill>
                          <a:effectLst/>
                          <a:latin typeface="Tahoma" pitchFamily="34" charset="0"/>
                        </a:rPr>
                        <a:t>Probability of Completion</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extLst>
                  <a:ext uri="{0D108BD9-81ED-4DB2-BD59-A6C34878D82A}">
                    <a16:rowId xmlns:a16="http://schemas.microsoft.com/office/drawing/2014/main" val="10000"/>
                  </a:ext>
                </a:extLst>
              </a:tr>
              <a:tr h="334637">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1</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A,B,D,E,G,H,J,k</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4.82</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1.5216</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Tahoma" pitchFamily="34" charset="0"/>
                        </a:rPr>
                        <a:t>0.9357</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1"/>
                  </a:ext>
                </a:extLst>
              </a:tr>
              <a:tr h="334637">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2</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A,B,D,E,G,I,J,K</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Tahoma" pitchFamily="34" charset="0"/>
                        </a:rPr>
                        <a:t>4.96</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1.4215</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Tahoma" pitchFamily="34" charset="0"/>
                        </a:rPr>
                        <a:t>0.9222</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2"/>
                  </a:ext>
                </a:extLst>
              </a:tr>
              <a:tr h="492036">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3</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A,C,F,G,H,J,K</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2.24</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16.5898</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Tahoma" pitchFamily="34" charset="0"/>
                        </a:rPr>
                        <a:t>1.000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3"/>
                  </a:ext>
                </a:extLst>
              </a:tr>
              <a:tr h="494716">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4</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a:ln>
                            <a:noFill/>
                          </a:ln>
                          <a:solidFill>
                            <a:schemeClr val="tx1"/>
                          </a:solidFill>
                          <a:effectLst/>
                          <a:latin typeface="Tahoma" pitchFamily="34" charset="0"/>
                        </a:rPr>
                        <a:t>A,C,F,G,I,J,K</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Tahoma" pitchFamily="34" charset="0"/>
                        </a:rPr>
                        <a:t>2.38</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Tahoma" pitchFamily="34" charset="0"/>
                        </a:rPr>
                        <a:t>15.9847</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Tahoma" pitchFamily="34" charset="0"/>
                        </a:rPr>
                        <a:t>1.000</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4"/>
                  </a:ext>
                </a:extLst>
              </a:tr>
            </a:tbl>
          </a:graphicData>
        </a:graphic>
      </p:graphicFrame>
      <p:graphicFrame>
        <p:nvGraphicFramePr>
          <p:cNvPr id="141354" name="Object 111"/>
          <p:cNvGraphicFramePr>
            <a:graphicFrameLocks noGrp="1" noChangeAspect="1"/>
          </p:cNvGraphicFramePr>
          <p:nvPr>
            <p:ph sz="quarter" idx="3"/>
            <p:extLst>
              <p:ext uri="{D42A27DB-BD31-4B8C-83A1-F6EECF244321}">
                <p14:modId xmlns:p14="http://schemas.microsoft.com/office/powerpoint/2010/main" val="1281671382"/>
              </p:ext>
            </p:extLst>
          </p:nvPr>
        </p:nvGraphicFramePr>
        <p:xfrm>
          <a:off x="5650801" y="2540572"/>
          <a:ext cx="5465763" cy="909638"/>
        </p:xfrm>
        <a:graphic>
          <a:graphicData uri="http://schemas.openxmlformats.org/presentationml/2006/ole">
            <mc:AlternateContent xmlns:mc="http://schemas.openxmlformats.org/markup-compatibility/2006">
              <mc:Choice xmlns:v="urn:schemas-microsoft-com:vml" Requires="v">
                <p:oleObj spid="_x0000_s10300" name="Equation" r:id="rId4" imgW="2336800" imgH="457200" progId="Equation.3">
                  <p:embed/>
                </p:oleObj>
              </mc:Choice>
              <mc:Fallback>
                <p:oleObj name="Equation" r:id="rId4" imgW="2336800" imgH="457200" progId="Equation.3">
                  <p:embed/>
                  <p:pic>
                    <p:nvPicPr>
                      <p:cNvPr id="141354" name="Object 1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0801" y="2540572"/>
                        <a:ext cx="5465763" cy="909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ED32197E-AF14-44D7-BC8E-24799AB920A4}" type="slidenum">
              <a:rPr lang="en-US" altLang="en-US" smtClean="0"/>
              <a:pPr>
                <a:defRPr/>
              </a:pPr>
              <a:t>95</a:t>
            </a:fld>
            <a:endParaRPr lang="en-US" altLang="en-US"/>
          </a:p>
        </p:txBody>
      </p:sp>
    </p:spTree>
    <p:extLst>
      <p:ext uri="{BB962C8B-B14F-4D97-AF65-F5344CB8AC3E}">
        <p14:creationId xmlns:p14="http://schemas.microsoft.com/office/powerpoint/2010/main" val="273048958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62" name="Grup 27"/>
          <p:cNvGrpSpPr>
            <a:grpSpLocks/>
          </p:cNvGrpSpPr>
          <p:nvPr/>
        </p:nvGrpSpPr>
        <p:grpSpPr bwMode="auto">
          <a:xfrm>
            <a:off x="3143251" y="-14288"/>
            <a:ext cx="5846763" cy="7036352"/>
            <a:chOff x="2195736" y="0"/>
            <a:chExt cx="5846027" cy="7035283"/>
          </a:xfrm>
        </p:grpSpPr>
        <p:pic>
          <p:nvPicPr>
            <p:cNvPr id="143363" name="Resim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0"/>
              <a:ext cx="584602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3364" name="Düz Ok Bağlayıcısı 7"/>
            <p:cNvCxnSpPr>
              <a:cxnSpLocks noChangeShapeType="1"/>
            </p:cNvCxnSpPr>
            <p:nvPr/>
          </p:nvCxnSpPr>
          <p:spPr bwMode="auto">
            <a:xfrm>
              <a:off x="4355976" y="764704"/>
              <a:ext cx="7888" cy="3456384"/>
            </a:xfrm>
            <a:prstGeom prst="straightConnector1">
              <a:avLst/>
            </a:prstGeom>
            <a:noFill/>
            <a:ln w="7620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365" name="Düz Ok Bağlayıcısı 11"/>
            <p:cNvCxnSpPr>
              <a:cxnSpLocks noChangeShapeType="1"/>
            </p:cNvCxnSpPr>
            <p:nvPr/>
          </p:nvCxnSpPr>
          <p:spPr bwMode="auto">
            <a:xfrm>
              <a:off x="2195736" y="4797152"/>
              <a:ext cx="1548110" cy="0"/>
            </a:xfrm>
            <a:prstGeom prst="straightConnector1">
              <a:avLst/>
            </a:prstGeom>
            <a:noFill/>
            <a:ln w="7620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366" name="Dikdörtgen 13"/>
            <p:cNvSpPr>
              <a:spLocks noChangeArrowheads="1"/>
            </p:cNvSpPr>
            <p:nvPr/>
          </p:nvSpPr>
          <p:spPr bwMode="auto">
            <a:xfrm>
              <a:off x="4860032" y="6309320"/>
              <a:ext cx="612130" cy="461595"/>
            </a:xfrm>
            <a:prstGeom prst="rect">
              <a:avLst/>
            </a:prstGeom>
            <a:noFill/>
            <a:ln w="762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Arial" panose="020B0604020202020204" pitchFamily="34" charset="0"/>
                  <a:cs typeface="Arial" panose="020B0604020202020204" pitchFamily="34" charset="0"/>
                </a:defRPr>
              </a:lvl1pPr>
              <a:lvl2pPr marL="742950" indent="-285750">
                <a:defRPr sz="2400">
                  <a:solidFill>
                    <a:schemeClr val="bg1"/>
                  </a:solidFill>
                  <a:latin typeface="Arial" panose="020B0604020202020204" pitchFamily="34" charset="0"/>
                  <a:cs typeface="Arial" panose="020B0604020202020204" pitchFamily="34" charset="0"/>
                </a:defRPr>
              </a:lvl2pPr>
              <a:lvl3pPr marL="1143000" indent="-228600">
                <a:defRPr sz="2400">
                  <a:solidFill>
                    <a:schemeClr val="bg1"/>
                  </a:solidFill>
                  <a:latin typeface="Arial" panose="020B0604020202020204" pitchFamily="34" charset="0"/>
                  <a:cs typeface="Arial" panose="020B0604020202020204" pitchFamily="34" charset="0"/>
                </a:defRPr>
              </a:lvl3pPr>
              <a:lvl4pPr marL="1600200" indent="-228600">
                <a:defRPr sz="2400">
                  <a:solidFill>
                    <a:schemeClr val="bg1"/>
                  </a:solidFill>
                  <a:latin typeface="Arial" panose="020B0604020202020204" pitchFamily="34" charset="0"/>
                  <a:cs typeface="Arial" panose="020B0604020202020204" pitchFamily="34" charset="0"/>
                </a:defRPr>
              </a:lvl4pPr>
              <a:lvl5pPr marL="2057400" indent="-228600">
                <a:defRPr sz="24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9pPr>
            </a:lstStyle>
            <a:p>
              <a:pPr algn="ctr" fontAlgn="base">
                <a:spcBef>
                  <a:spcPct val="0"/>
                </a:spcBef>
                <a:spcAft>
                  <a:spcPct val="0"/>
                </a:spcAft>
              </a:pPr>
              <a:endParaRPr lang="en-US" altLang="en-US">
                <a:solidFill>
                  <a:srgbClr val="FFFFFF"/>
                </a:solidFill>
              </a:endParaRPr>
            </a:p>
          </p:txBody>
        </p:sp>
        <p:sp>
          <p:nvSpPr>
            <p:cNvPr id="143367" name="Dikdörtgen 18"/>
            <p:cNvSpPr>
              <a:spLocks noChangeArrowheads="1"/>
            </p:cNvSpPr>
            <p:nvPr/>
          </p:nvSpPr>
          <p:spPr bwMode="auto">
            <a:xfrm>
              <a:off x="3743846" y="4221088"/>
              <a:ext cx="655960" cy="461595"/>
            </a:xfrm>
            <a:prstGeom prst="rect">
              <a:avLst/>
            </a:prstGeom>
            <a:noFill/>
            <a:ln w="762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Arial" panose="020B0604020202020204" pitchFamily="34" charset="0"/>
                  <a:cs typeface="Arial" panose="020B0604020202020204" pitchFamily="34" charset="0"/>
                </a:defRPr>
              </a:lvl1pPr>
              <a:lvl2pPr marL="742950" indent="-285750">
                <a:defRPr sz="2400">
                  <a:solidFill>
                    <a:schemeClr val="bg1"/>
                  </a:solidFill>
                  <a:latin typeface="Arial" panose="020B0604020202020204" pitchFamily="34" charset="0"/>
                  <a:cs typeface="Arial" panose="020B0604020202020204" pitchFamily="34" charset="0"/>
                </a:defRPr>
              </a:lvl2pPr>
              <a:lvl3pPr marL="1143000" indent="-228600">
                <a:defRPr sz="2400">
                  <a:solidFill>
                    <a:schemeClr val="bg1"/>
                  </a:solidFill>
                  <a:latin typeface="Arial" panose="020B0604020202020204" pitchFamily="34" charset="0"/>
                  <a:cs typeface="Arial" panose="020B0604020202020204" pitchFamily="34" charset="0"/>
                </a:defRPr>
              </a:lvl3pPr>
              <a:lvl4pPr marL="1600200" indent="-228600">
                <a:defRPr sz="2400">
                  <a:solidFill>
                    <a:schemeClr val="bg1"/>
                  </a:solidFill>
                  <a:latin typeface="Arial" panose="020B0604020202020204" pitchFamily="34" charset="0"/>
                  <a:cs typeface="Arial" panose="020B0604020202020204" pitchFamily="34" charset="0"/>
                </a:defRPr>
              </a:lvl4pPr>
              <a:lvl5pPr marL="2057400" indent="-228600">
                <a:defRPr sz="24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9pPr>
            </a:lstStyle>
            <a:p>
              <a:pPr algn="ctr" fontAlgn="base">
                <a:spcBef>
                  <a:spcPct val="0"/>
                </a:spcBef>
                <a:spcAft>
                  <a:spcPct val="0"/>
                </a:spcAft>
              </a:pPr>
              <a:endParaRPr lang="en-US" altLang="en-US">
                <a:solidFill>
                  <a:srgbClr val="FFFFFF"/>
                </a:solidFill>
              </a:endParaRPr>
            </a:p>
          </p:txBody>
        </p:sp>
        <p:sp>
          <p:nvSpPr>
            <p:cNvPr id="143368" name="Dikdörtgen 19"/>
            <p:cNvSpPr>
              <a:spLocks noChangeArrowheads="1"/>
            </p:cNvSpPr>
            <p:nvPr/>
          </p:nvSpPr>
          <p:spPr bwMode="auto">
            <a:xfrm>
              <a:off x="3751734" y="4509120"/>
              <a:ext cx="612130" cy="461595"/>
            </a:xfrm>
            <a:prstGeom prst="rect">
              <a:avLst/>
            </a:prstGeom>
            <a:noFill/>
            <a:ln w="762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Arial" panose="020B0604020202020204" pitchFamily="34" charset="0"/>
                  <a:cs typeface="Arial" panose="020B0604020202020204" pitchFamily="34" charset="0"/>
                </a:defRPr>
              </a:lvl1pPr>
              <a:lvl2pPr marL="742950" indent="-285750">
                <a:defRPr sz="2400">
                  <a:solidFill>
                    <a:schemeClr val="bg1"/>
                  </a:solidFill>
                  <a:latin typeface="Arial" panose="020B0604020202020204" pitchFamily="34" charset="0"/>
                  <a:cs typeface="Arial" panose="020B0604020202020204" pitchFamily="34" charset="0"/>
                </a:defRPr>
              </a:lvl2pPr>
              <a:lvl3pPr marL="1143000" indent="-228600">
                <a:defRPr sz="2400">
                  <a:solidFill>
                    <a:schemeClr val="bg1"/>
                  </a:solidFill>
                  <a:latin typeface="Arial" panose="020B0604020202020204" pitchFamily="34" charset="0"/>
                  <a:cs typeface="Arial" panose="020B0604020202020204" pitchFamily="34" charset="0"/>
                </a:defRPr>
              </a:lvl3pPr>
              <a:lvl4pPr marL="1600200" indent="-228600">
                <a:defRPr sz="2400">
                  <a:solidFill>
                    <a:schemeClr val="bg1"/>
                  </a:solidFill>
                  <a:latin typeface="Arial" panose="020B0604020202020204" pitchFamily="34" charset="0"/>
                  <a:cs typeface="Arial" panose="020B0604020202020204" pitchFamily="34" charset="0"/>
                </a:defRPr>
              </a:lvl4pPr>
              <a:lvl5pPr marL="2057400" indent="-228600">
                <a:defRPr sz="24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9pPr>
            </a:lstStyle>
            <a:p>
              <a:pPr algn="ctr" fontAlgn="base">
                <a:spcBef>
                  <a:spcPct val="0"/>
                </a:spcBef>
                <a:spcAft>
                  <a:spcPct val="0"/>
                </a:spcAft>
              </a:pPr>
              <a:endParaRPr lang="en-US" altLang="en-US">
                <a:solidFill>
                  <a:srgbClr val="FFFFFF"/>
                </a:solidFill>
              </a:endParaRPr>
            </a:p>
          </p:txBody>
        </p:sp>
        <p:sp>
          <p:nvSpPr>
            <p:cNvPr id="143369" name="Dikdörtgen 25"/>
            <p:cNvSpPr>
              <a:spLocks noChangeArrowheads="1"/>
            </p:cNvSpPr>
            <p:nvPr/>
          </p:nvSpPr>
          <p:spPr bwMode="auto">
            <a:xfrm>
              <a:off x="6876256" y="6573688"/>
              <a:ext cx="612130" cy="461595"/>
            </a:xfrm>
            <a:prstGeom prst="rect">
              <a:avLst/>
            </a:prstGeom>
            <a:noFill/>
            <a:ln w="762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Arial" panose="020B0604020202020204" pitchFamily="34" charset="0"/>
                  <a:cs typeface="Arial" panose="020B0604020202020204" pitchFamily="34" charset="0"/>
                </a:defRPr>
              </a:lvl1pPr>
              <a:lvl2pPr marL="742950" indent="-285750">
                <a:defRPr sz="2400">
                  <a:solidFill>
                    <a:schemeClr val="bg1"/>
                  </a:solidFill>
                  <a:latin typeface="Arial" panose="020B0604020202020204" pitchFamily="34" charset="0"/>
                  <a:cs typeface="Arial" panose="020B0604020202020204" pitchFamily="34" charset="0"/>
                </a:defRPr>
              </a:lvl2pPr>
              <a:lvl3pPr marL="1143000" indent="-228600">
                <a:defRPr sz="2400">
                  <a:solidFill>
                    <a:schemeClr val="bg1"/>
                  </a:solidFill>
                  <a:latin typeface="Arial" panose="020B0604020202020204" pitchFamily="34" charset="0"/>
                  <a:cs typeface="Arial" panose="020B0604020202020204" pitchFamily="34" charset="0"/>
                </a:defRPr>
              </a:lvl3pPr>
              <a:lvl4pPr marL="1600200" indent="-228600">
                <a:defRPr sz="2400">
                  <a:solidFill>
                    <a:schemeClr val="bg1"/>
                  </a:solidFill>
                  <a:latin typeface="Arial" panose="020B0604020202020204" pitchFamily="34" charset="0"/>
                  <a:cs typeface="Arial" panose="020B0604020202020204" pitchFamily="34" charset="0"/>
                </a:defRPr>
              </a:lvl4pPr>
              <a:lvl5pPr marL="2057400" indent="-228600">
                <a:defRPr sz="24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9pPr>
            </a:lstStyle>
            <a:p>
              <a:pPr algn="ctr" fontAlgn="base">
                <a:spcBef>
                  <a:spcPct val="0"/>
                </a:spcBef>
                <a:spcAft>
                  <a:spcPct val="0"/>
                </a:spcAft>
              </a:pPr>
              <a:endParaRPr lang="en-US" altLang="en-US">
                <a:solidFill>
                  <a:srgbClr val="FFFFFF"/>
                </a:solidFill>
              </a:endParaRPr>
            </a:p>
          </p:txBody>
        </p:sp>
      </p:grpSp>
      <p:sp>
        <p:nvSpPr>
          <p:cNvPr id="2" name="Slide Number Placeholder 1"/>
          <p:cNvSpPr>
            <a:spLocks noGrp="1"/>
          </p:cNvSpPr>
          <p:nvPr>
            <p:ph type="sldNum" sz="quarter" idx="12"/>
          </p:nvPr>
        </p:nvSpPr>
        <p:spPr/>
        <p:txBody>
          <a:bodyPr/>
          <a:lstStyle/>
          <a:p>
            <a:pPr>
              <a:defRPr/>
            </a:pPr>
            <a:fld id="{ED32197E-AF14-44D7-BC8E-24799AB920A4}" type="slidenum">
              <a:rPr lang="en-US" altLang="en-US" smtClean="0"/>
              <a:pPr>
                <a:defRPr/>
              </a:pPr>
              <a:t>96</a:t>
            </a:fld>
            <a:endParaRPr lang="en-US" altLang="en-US"/>
          </a:p>
        </p:txBody>
      </p:sp>
    </p:spTree>
    <p:extLst>
      <p:ext uri="{BB962C8B-B14F-4D97-AF65-F5344CB8AC3E}">
        <p14:creationId xmlns:p14="http://schemas.microsoft.com/office/powerpoint/2010/main" val="235046553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95601" y="2276873"/>
            <a:ext cx="7793037" cy="1462087"/>
          </a:xfrm>
        </p:spPr>
        <p:txBody>
          <a:bodyPr/>
          <a:lstStyle/>
          <a:p>
            <a:r>
              <a:rPr lang="en-US" dirty="0"/>
              <a:t>Crash</a:t>
            </a:r>
            <a:r>
              <a:rPr lang="tr-TR" dirty="0" err="1"/>
              <a:t>ing</a:t>
            </a:r>
            <a:r>
              <a:rPr lang="tr-TR" dirty="0"/>
              <a:t> </a:t>
            </a:r>
            <a:r>
              <a:rPr lang="en-US" dirty="0"/>
              <a:t>Technique</a:t>
            </a:r>
            <a:br>
              <a:rPr lang="tr-TR" dirty="0"/>
            </a:br>
            <a:endParaRPr lang="en-US" dirty="0"/>
          </a:p>
        </p:txBody>
      </p:sp>
      <p:sp>
        <p:nvSpPr>
          <p:cNvPr id="5" name="Slayt Numarası Yer Tutucusu 4"/>
          <p:cNvSpPr>
            <a:spLocks noGrp="1"/>
          </p:cNvSpPr>
          <p:nvPr>
            <p:ph type="sldNum" sz="quarter" idx="12"/>
          </p:nvPr>
        </p:nvSpPr>
        <p:spPr/>
        <p:txBody>
          <a:bodyPr/>
          <a:lstStyle/>
          <a:p>
            <a:pPr>
              <a:defRPr/>
            </a:pPr>
            <a:fld id="{A3E0B252-5697-4530-BF44-87E33C776848}" type="slidenum">
              <a:rPr lang="en-US" altLang="en-US" smtClean="0"/>
              <a:pPr>
                <a:defRPr/>
              </a:pPr>
              <a:t>97</a:t>
            </a:fld>
            <a:endParaRPr lang="en-US" altLang="en-US"/>
          </a:p>
        </p:txBody>
      </p:sp>
    </p:spTree>
    <p:extLst>
      <p:ext uri="{BB962C8B-B14F-4D97-AF65-F5344CB8AC3E}">
        <p14:creationId xmlns:p14="http://schemas.microsoft.com/office/powerpoint/2010/main" val="31809140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2208213" y="260350"/>
            <a:ext cx="7772400" cy="1511300"/>
          </a:xfrm>
        </p:spPr>
        <p:txBody>
          <a:bodyPr/>
          <a:lstStyle/>
          <a:p>
            <a:pPr eaLnBrk="1" hangingPunct="1"/>
            <a:r>
              <a:rPr lang="en-US" altLang="en-US" sz="2800" dirty="0"/>
              <a:t>Crashing Example: Suppose the project manager wants to reduce the new product project </a:t>
            </a:r>
            <a:r>
              <a:rPr lang="tr-TR" altLang="en-US" sz="3200" dirty="0">
                <a:solidFill>
                  <a:schemeClr val="accent1"/>
                </a:solidFill>
              </a:rPr>
              <a:t>5</a:t>
            </a:r>
            <a:r>
              <a:rPr lang="en-US" altLang="en-US" sz="3200" dirty="0">
                <a:solidFill>
                  <a:schemeClr val="accent1"/>
                </a:solidFill>
              </a:rPr>
              <a:t> weeks</a:t>
            </a:r>
            <a:r>
              <a:rPr lang="en-US" altLang="en-US" sz="2800" dirty="0"/>
              <a:t>. </a:t>
            </a:r>
          </a:p>
        </p:txBody>
      </p:sp>
      <p:sp>
        <p:nvSpPr>
          <p:cNvPr id="93187" name="Rectangle 3"/>
          <p:cNvSpPr>
            <a:spLocks noGrp="1" noChangeArrowheads="1"/>
          </p:cNvSpPr>
          <p:nvPr>
            <p:ph type="body" idx="1"/>
          </p:nvPr>
        </p:nvSpPr>
        <p:spPr>
          <a:xfrm>
            <a:off x="1487488" y="2017713"/>
            <a:ext cx="8991601" cy="4506912"/>
          </a:xfrm>
        </p:spPr>
        <p:txBody>
          <a:bodyPr/>
          <a:lstStyle/>
          <a:p>
            <a:pPr algn="just" eaLnBrk="1" hangingPunct="1">
              <a:lnSpc>
                <a:spcPct val="90000"/>
              </a:lnSpc>
              <a:defRPr/>
            </a:pPr>
            <a:r>
              <a:rPr lang="en-US" altLang="en-US" sz="2400" b="1" dirty="0">
                <a:solidFill>
                  <a:srgbClr val="FF0000"/>
                </a:solidFill>
              </a:rPr>
              <a:t>Crashing Costs are considered to be linear</a:t>
            </a:r>
          </a:p>
          <a:p>
            <a:pPr algn="just" eaLnBrk="1" hangingPunct="1">
              <a:lnSpc>
                <a:spcPct val="90000"/>
              </a:lnSpc>
              <a:defRPr/>
            </a:pPr>
            <a:r>
              <a:rPr lang="en-US" altLang="en-US" sz="2400" b="1" dirty="0">
                <a:solidFill>
                  <a:srgbClr val="FF0000"/>
                </a:solidFill>
              </a:rPr>
              <a:t>Look to crash activities on the critical path</a:t>
            </a:r>
            <a:endParaRPr lang="tr-TR" altLang="en-US" sz="2400" b="1" dirty="0">
              <a:solidFill>
                <a:srgbClr val="FF0000"/>
              </a:solidFill>
            </a:endParaRPr>
          </a:p>
          <a:p>
            <a:pPr algn="just" eaLnBrk="1" hangingPunct="1">
              <a:lnSpc>
                <a:spcPct val="90000"/>
              </a:lnSpc>
              <a:defRPr/>
            </a:pPr>
            <a:endParaRPr lang="en-US" altLang="en-US" sz="2400" b="1" dirty="0">
              <a:solidFill>
                <a:srgbClr val="FF0000"/>
              </a:solidFill>
            </a:endParaRPr>
          </a:p>
          <a:p>
            <a:pPr algn="just" eaLnBrk="1" hangingPunct="1">
              <a:lnSpc>
                <a:spcPct val="90000"/>
              </a:lnSpc>
              <a:defRPr/>
            </a:pPr>
            <a:r>
              <a:rPr lang="tr-TR" altLang="en-US" sz="2400" b="1" u="sng" dirty="0" err="1">
                <a:solidFill>
                  <a:srgbClr val="FFC000"/>
                </a:solidFill>
              </a:rPr>
              <a:t>Find</a:t>
            </a:r>
            <a:r>
              <a:rPr lang="tr-TR" altLang="en-US" sz="2400" b="1" u="sng" dirty="0">
                <a:solidFill>
                  <a:srgbClr val="FFC000"/>
                </a:solidFill>
              </a:rPr>
              <a:t> </a:t>
            </a:r>
            <a:r>
              <a:rPr lang="en-US" altLang="en-US" sz="2400" b="1" u="sng" dirty="0">
                <a:solidFill>
                  <a:srgbClr val="FFC000"/>
                </a:solidFill>
              </a:rPr>
              <a:t>least expensive activities on the critical path first </a:t>
            </a:r>
            <a:r>
              <a:rPr lang="tr-TR" altLang="en-US" sz="2400" b="1" u="sng" dirty="0">
                <a:solidFill>
                  <a:srgbClr val="FFC000"/>
                </a:solidFill>
              </a:rPr>
              <a:t>(</a:t>
            </a:r>
            <a:r>
              <a:rPr lang="tr-TR" altLang="en-US" sz="2400" b="1" u="sng" dirty="0" err="1">
                <a:solidFill>
                  <a:srgbClr val="FFC000"/>
                </a:solidFill>
              </a:rPr>
              <a:t>according</a:t>
            </a:r>
            <a:r>
              <a:rPr lang="tr-TR" altLang="en-US" sz="2400" b="1" u="sng" dirty="0">
                <a:solidFill>
                  <a:srgbClr val="FFC000"/>
                </a:solidFill>
              </a:rPr>
              <a:t> </a:t>
            </a:r>
            <a:r>
              <a:rPr lang="tr-TR" altLang="en-US" sz="2400" b="1" u="sng" dirty="0" err="1">
                <a:solidFill>
                  <a:srgbClr val="FFC000"/>
                </a:solidFill>
              </a:rPr>
              <a:t>to</a:t>
            </a:r>
            <a:r>
              <a:rPr lang="tr-TR" altLang="en-US" sz="2400" b="1" u="sng" dirty="0">
                <a:solidFill>
                  <a:srgbClr val="FFC000"/>
                </a:solidFill>
              </a:rPr>
              <a:t> </a:t>
            </a:r>
            <a:r>
              <a:rPr lang="tr-TR" altLang="en-US" sz="2400" b="1" u="sng" dirty="0" err="1">
                <a:solidFill>
                  <a:srgbClr val="FFC000"/>
                </a:solidFill>
              </a:rPr>
              <a:t>reduced</a:t>
            </a:r>
            <a:r>
              <a:rPr lang="tr-TR" altLang="en-US" sz="2400" b="1" u="sng" dirty="0">
                <a:solidFill>
                  <a:srgbClr val="FFC000"/>
                </a:solidFill>
              </a:rPr>
              <a:t> </a:t>
            </a:r>
            <a:r>
              <a:rPr lang="en-US" altLang="en-US" sz="2400" b="1" u="sng" dirty="0">
                <a:solidFill>
                  <a:srgbClr val="FFC000"/>
                </a:solidFill>
              </a:rPr>
              <a:t>cost per week</a:t>
            </a:r>
            <a:r>
              <a:rPr lang="tr-TR" altLang="en-US" sz="2400" b="1" u="sng" dirty="0">
                <a:solidFill>
                  <a:srgbClr val="FFC000"/>
                </a:solidFill>
              </a:rPr>
              <a:t>, </a:t>
            </a:r>
            <a:r>
              <a:rPr lang="tr-TR" altLang="en-US" sz="2400" b="1" u="sng" dirty="0" err="1">
                <a:solidFill>
                  <a:srgbClr val="FFC000"/>
                </a:solidFill>
              </a:rPr>
              <a:t>see</a:t>
            </a:r>
            <a:r>
              <a:rPr lang="tr-TR" altLang="en-US" sz="2400" b="1" u="sng" dirty="0">
                <a:solidFill>
                  <a:srgbClr val="FFC000"/>
                </a:solidFill>
              </a:rPr>
              <a:t> </a:t>
            </a:r>
            <a:r>
              <a:rPr lang="tr-TR" altLang="en-US" sz="2400" b="1" u="sng" dirty="0" err="1">
                <a:solidFill>
                  <a:srgbClr val="FFC000"/>
                </a:solidFill>
              </a:rPr>
              <a:t>Table</a:t>
            </a:r>
            <a:endParaRPr lang="tr-TR" altLang="en-US" sz="2000" dirty="0"/>
          </a:p>
          <a:p>
            <a:pPr algn="just" eaLnBrk="1" hangingPunct="1">
              <a:lnSpc>
                <a:spcPct val="90000"/>
              </a:lnSpc>
              <a:defRPr/>
            </a:pPr>
            <a:r>
              <a:rPr lang="tr-TR" altLang="en-US" sz="2400" b="1" u="sng" dirty="0" err="1">
                <a:solidFill>
                  <a:srgbClr val="FFC000"/>
                </a:solidFill>
              </a:rPr>
              <a:t>Then</a:t>
            </a:r>
            <a:r>
              <a:rPr lang="tr-TR" altLang="en-US" sz="2400" b="1" u="sng" dirty="0">
                <a:solidFill>
                  <a:srgbClr val="FFC000"/>
                </a:solidFill>
              </a:rPr>
              <a:t> </a:t>
            </a:r>
            <a:r>
              <a:rPr lang="tr-TR" altLang="en-US" sz="2400" b="1" u="sng" dirty="0" err="1">
                <a:solidFill>
                  <a:srgbClr val="FFC000"/>
                </a:solidFill>
              </a:rPr>
              <a:t>look</a:t>
            </a:r>
            <a:r>
              <a:rPr lang="tr-TR" altLang="en-US" sz="2400" b="1" u="sng" dirty="0">
                <a:solidFill>
                  <a:srgbClr val="FFC000"/>
                </a:solidFill>
              </a:rPr>
              <a:t> 5 </a:t>
            </a:r>
            <a:r>
              <a:rPr lang="tr-TR" altLang="en-US" sz="2400" b="1" u="sng" dirty="0" err="1">
                <a:solidFill>
                  <a:srgbClr val="FFC000"/>
                </a:solidFill>
              </a:rPr>
              <a:t>possible</a:t>
            </a:r>
            <a:r>
              <a:rPr lang="tr-TR" altLang="en-US" sz="2400" b="1" u="sng" dirty="0">
                <a:solidFill>
                  <a:srgbClr val="FFC000"/>
                </a:solidFill>
              </a:rPr>
              <a:t> weeks </a:t>
            </a:r>
            <a:r>
              <a:rPr lang="tr-TR" altLang="en-US" sz="2400" b="1" u="sng" dirty="0" err="1">
                <a:solidFill>
                  <a:srgbClr val="FFC000"/>
                </a:solidFill>
              </a:rPr>
              <a:t>to</a:t>
            </a:r>
            <a:r>
              <a:rPr lang="tr-TR" altLang="en-US" sz="2400" b="1" u="sng" dirty="0">
                <a:solidFill>
                  <a:srgbClr val="FFC000"/>
                </a:solidFill>
              </a:rPr>
              <a:t> </a:t>
            </a:r>
            <a:r>
              <a:rPr lang="tr-TR" altLang="en-US" sz="2400" b="1" u="sng" dirty="0" err="1">
                <a:solidFill>
                  <a:srgbClr val="FFC000"/>
                </a:solidFill>
              </a:rPr>
              <a:t>reduces</a:t>
            </a:r>
            <a:r>
              <a:rPr lang="tr-TR" altLang="en-US" sz="2400" b="1" u="sng" dirty="0">
                <a:solidFill>
                  <a:srgbClr val="FFC000"/>
                </a:solidFill>
              </a:rPr>
              <a:t> </a:t>
            </a:r>
            <a:r>
              <a:rPr lang="tr-TR" altLang="en-US" sz="2400" b="1" u="sng" dirty="0" err="1">
                <a:solidFill>
                  <a:srgbClr val="FFC000"/>
                </a:solidFill>
              </a:rPr>
              <a:t>according</a:t>
            </a:r>
            <a:r>
              <a:rPr lang="tr-TR" altLang="en-US" sz="2400" b="1" u="sng" dirty="0">
                <a:solidFill>
                  <a:srgbClr val="FFC000"/>
                </a:solidFill>
              </a:rPr>
              <a:t> </a:t>
            </a:r>
            <a:r>
              <a:rPr lang="tr-TR" altLang="en-US" sz="2400" b="1" u="sng" dirty="0" err="1">
                <a:solidFill>
                  <a:srgbClr val="FFC000"/>
                </a:solidFill>
              </a:rPr>
              <a:t>to</a:t>
            </a:r>
            <a:r>
              <a:rPr lang="tr-TR" altLang="en-US" sz="2400" b="1" u="sng" dirty="0">
                <a:solidFill>
                  <a:srgbClr val="FFC000"/>
                </a:solidFill>
              </a:rPr>
              <a:t> Critical </a:t>
            </a:r>
            <a:r>
              <a:rPr lang="tr-TR" altLang="en-US" sz="2400" b="1" u="sng" dirty="0" err="1">
                <a:solidFill>
                  <a:srgbClr val="FFC000"/>
                </a:solidFill>
              </a:rPr>
              <a:t>Path</a:t>
            </a:r>
            <a:r>
              <a:rPr lang="tr-TR" altLang="en-US" sz="2400" b="1" u="sng" dirty="0">
                <a:solidFill>
                  <a:srgbClr val="FFC000"/>
                </a:solidFill>
              </a:rPr>
              <a:t>:</a:t>
            </a:r>
            <a:r>
              <a:rPr lang="en-US" altLang="en-US" sz="2400" b="1" dirty="0"/>
              <a:t> ABDEGIJK</a:t>
            </a:r>
            <a:endParaRPr lang="tr-TR" altLang="en-US" sz="2400" b="1" u="sng" dirty="0">
              <a:solidFill>
                <a:srgbClr val="FFC000"/>
              </a:solidFill>
            </a:endParaRPr>
          </a:p>
          <a:p>
            <a:pPr marL="0" indent="0" algn="just" eaLnBrk="1" hangingPunct="1">
              <a:lnSpc>
                <a:spcPct val="90000"/>
              </a:lnSpc>
              <a:buNone/>
              <a:defRPr/>
            </a:pPr>
            <a:endParaRPr lang="tr-TR" altLang="en-US" sz="2000" dirty="0"/>
          </a:p>
          <a:p>
            <a:pPr lvl="1" algn="just" eaLnBrk="1" hangingPunct="1">
              <a:lnSpc>
                <a:spcPct val="90000"/>
              </a:lnSpc>
              <a:defRPr/>
            </a:pPr>
            <a:r>
              <a:rPr lang="en-US" altLang="en-US" sz="2000" dirty="0"/>
              <a:t>Crash </a:t>
            </a:r>
            <a:r>
              <a:rPr lang="en-US" altLang="en-US" sz="2000" b="1" dirty="0">
                <a:solidFill>
                  <a:schemeClr val="hlink"/>
                </a:solidFill>
              </a:rPr>
              <a:t>activity I</a:t>
            </a:r>
            <a:r>
              <a:rPr lang="en-US" altLang="en-US" sz="2000" dirty="0"/>
              <a:t> from 3 weeks to 2 weeks</a:t>
            </a:r>
            <a:r>
              <a:rPr lang="tr-TR" altLang="en-US" sz="2000" dirty="0"/>
              <a:t> (1 </a:t>
            </a:r>
            <a:r>
              <a:rPr lang="tr-TR" altLang="en-US" sz="2000" dirty="0" err="1"/>
              <a:t>week</a:t>
            </a:r>
            <a:r>
              <a:rPr lang="tr-TR" altLang="en-US" sz="2000" dirty="0"/>
              <a:t> </a:t>
            </a:r>
            <a:r>
              <a:rPr lang="tr-TR" altLang="en-US" sz="2000" dirty="0" err="1"/>
              <a:t>reduced</a:t>
            </a:r>
            <a:r>
              <a:rPr lang="tr-TR" altLang="en-US" sz="2000" dirty="0"/>
              <a:t>)</a:t>
            </a:r>
            <a:r>
              <a:rPr lang="en-US" altLang="en-US" sz="2000" dirty="0"/>
              <a:t>  </a:t>
            </a:r>
            <a:r>
              <a:rPr lang="tr-TR" altLang="en-US" sz="2000" dirty="0"/>
              <a:t>  </a:t>
            </a:r>
            <a:r>
              <a:rPr lang="en-US" altLang="en-US" sz="2000" b="1" dirty="0"/>
              <a:t>$1000</a:t>
            </a:r>
          </a:p>
          <a:p>
            <a:pPr lvl="1" algn="just" eaLnBrk="1" hangingPunct="1">
              <a:lnSpc>
                <a:spcPct val="90000"/>
              </a:lnSpc>
              <a:defRPr/>
            </a:pPr>
            <a:r>
              <a:rPr lang="en-US" altLang="en-US" sz="2000" dirty="0"/>
              <a:t>Crash </a:t>
            </a:r>
            <a:r>
              <a:rPr lang="en-US" altLang="en-US" sz="2000" b="1" dirty="0">
                <a:solidFill>
                  <a:schemeClr val="hlink"/>
                </a:solidFill>
              </a:rPr>
              <a:t>activity J</a:t>
            </a:r>
            <a:r>
              <a:rPr lang="en-US" altLang="en-US" sz="2000" dirty="0"/>
              <a:t> from 4 weeks to 2 weeks</a:t>
            </a:r>
            <a:r>
              <a:rPr lang="tr-TR" altLang="en-US" sz="2000" dirty="0"/>
              <a:t> (2 </a:t>
            </a:r>
            <a:r>
              <a:rPr lang="tr-TR" altLang="en-US" sz="2000" dirty="0" err="1"/>
              <a:t>week</a:t>
            </a:r>
            <a:r>
              <a:rPr lang="tr-TR" altLang="en-US" sz="2000" dirty="0"/>
              <a:t> </a:t>
            </a:r>
            <a:r>
              <a:rPr lang="tr-TR" altLang="en-US" sz="2000" dirty="0" err="1"/>
              <a:t>reduced</a:t>
            </a:r>
            <a:r>
              <a:rPr lang="tr-TR" altLang="en-US" sz="2000" dirty="0"/>
              <a:t>)</a:t>
            </a:r>
            <a:r>
              <a:rPr lang="en-US" altLang="en-US" sz="2000" dirty="0"/>
              <a:t>  </a:t>
            </a:r>
            <a:r>
              <a:rPr lang="tr-TR" altLang="en-US" sz="2000" dirty="0"/>
              <a:t> </a:t>
            </a:r>
            <a:r>
              <a:rPr lang="en-US" altLang="en-US" sz="2000" b="1" dirty="0"/>
              <a:t>$2400</a:t>
            </a:r>
          </a:p>
          <a:p>
            <a:pPr lvl="1" algn="just" eaLnBrk="1" hangingPunct="1">
              <a:lnSpc>
                <a:spcPct val="90000"/>
              </a:lnSpc>
              <a:defRPr/>
            </a:pPr>
            <a:r>
              <a:rPr lang="en-US" altLang="en-US" sz="2000" dirty="0"/>
              <a:t>Crash </a:t>
            </a:r>
            <a:r>
              <a:rPr lang="en-US" altLang="en-US" sz="2000" b="1" dirty="0">
                <a:solidFill>
                  <a:schemeClr val="hlink"/>
                </a:solidFill>
              </a:rPr>
              <a:t>activity D</a:t>
            </a:r>
            <a:r>
              <a:rPr lang="en-US" altLang="en-US" sz="2000" dirty="0"/>
              <a:t> from 6 weeks to 4 weeks</a:t>
            </a:r>
            <a:r>
              <a:rPr lang="tr-TR" altLang="en-US" sz="2000" dirty="0"/>
              <a:t> (2 </a:t>
            </a:r>
            <a:r>
              <a:rPr lang="tr-TR" altLang="en-US" sz="2000" dirty="0" err="1"/>
              <a:t>week</a:t>
            </a:r>
            <a:r>
              <a:rPr lang="tr-TR" altLang="en-US" sz="2000" dirty="0"/>
              <a:t> </a:t>
            </a:r>
            <a:r>
              <a:rPr lang="tr-TR" altLang="en-US" sz="2000" dirty="0" err="1"/>
              <a:t>reduced</a:t>
            </a:r>
            <a:r>
              <a:rPr lang="tr-TR" altLang="en-US" sz="2000" dirty="0"/>
              <a:t>) </a:t>
            </a:r>
            <a:r>
              <a:rPr lang="en-US" altLang="en-US" sz="2000" dirty="0"/>
              <a:t> </a:t>
            </a:r>
            <a:r>
              <a:rPr lang="en-US" altLang="en-US" sz="2000" b="1" u="sng" dirty="0"/>
              <a:t>$4000</a:t>
            </a:r>
          </a:p>
          <a:p>
            <a:pPr lvl="1" algn="just" eaLnBrk="1" hangingPunct="1">
              <a:lnSpc>
                <a:spcPct val="90000"/>
              </a:lnSpc>
              <a:defRPr/>
            </a:pPr>
            <a:r>
              <a:rPr lang="en-US" altLang="en-US" sz="2000" b="1" u="sng" dirty="0"/>
              <a:t>Recommend Crash Cost</a:t>
            </a:r>
            <a:r>
              <a:rPr lang="en-US" altLang="en-US" sz="2000" dirty="0"/>
              <a:t> 	</a:t>
            </a:r>
            <a:r>
              <a:rPr lang="tr-TR" altLang="en-US" sz="2000" dirty="0"/>
              <a:t>			     </a:t>
            </a:r>
            <a:r>
              <a:rPr lang="en-US" altLang="en-US" sz="2400" b="1" dirty="0">
                <a:solidFill>
                  <a:schemeClr val="hlink"/>
                </a:solidFill>
              </a:rPr>
              <a:t>$7400</a:t>
            </a:r>
            <a:endParaRPr lang="en-US" altLang="en-US" sz="2400" b="1" u="sng" dirty="0">
              <a:solidFill>
                <a:srgbClr val="FFC000"/>
              </a:solidFill>
            </a:endParaRPr>
          </a:p>
        </p:txBody>
      </p:sp>
      <p:sp>
        <p:nvSpPr>
          <p:cNvPr id="2" name="Slide Number Placeholder 1"/>
          <p:cNvSpPr>
            <a:spLocks noGrp="1"/>
          </p:cNvSpPr>
          <p:nvPr>
            <p:ph type="sldNum" sz="quarter" idx="10"/>
          </p:nvPr>
        </p:nvSpPr>
        <p:spPr/>
        <p:txBody>
          <a:bodyPr/>
          <a:lstStyle/>
          <a:p>
            <a:pPr>
              <a:defRPr/>
            </a:pPr>
            <a:fld id="{3536D81A-7743-4923-8B35-D1EF33A773D9}" type="slidenum">
              <a:rPr lang="tr-TR" altLang="en-US" smtClean="0"/>
              <a:pPr>
                <a:defRPr/>
              </a:pPr>
              <a:t>98</a:t>
            </a:fld>
            <a:endParaRPr lang="tr-TR" altLang="en-US"/>
          </a:p>
        </p:txBody>
      </p:sp>
    </p:spTree>
    <p:extLst>
      <p:ext uri="{BB962C8B-B14F-4D97-AF65-F5344CB8AC3E}">
        <p14:creationId xmlns:p14="http://schemas.microsoft.com/office/powerpoint/2010/main" val="36901918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fade">
                                      <p:cBhvr>
                                        <p:cTn id="7" dur="500"/>
                                        <p:tgtEl>
                                          <p:spTgt spid="93187">
                                            <p:txEl>
                                              <p:pRg st="0" end="0"/>
                                            </p:txEl>
                                          </p:spTgt>
                                        </p:tgtEl>
                                      </p:cBhvr>
                                    </p:animEffect>
                                  </p:childTnLst>
                                  <p:subTnLst>
                                    <p:animClr clrSpc="rgb" dir="cw">
                                      <p:cBhvr override="childStyle">
                                        <p:cTn dur="1" fill="hold" display="0" masterRel="nextClick" afterEffect="1"/>
                                        <p:tgtEl>
                                          <p:spTgt spid="93187">
                                            <p:txEl>
                                              <p:pRg st="0" end="0"/>
                                            </p:txEl>
                                          </p:spTgt>
                                        </p:tgtEl>
                                        <p:attrNameLst>
                                          <p:attrName>ppt_c</p:attrName>
                                        </p:attrNameLst>
                                      </p:cBhvr>
                                      <p:to>
                                        <a:srgbClr val="B2B2B2"/>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3187">
                                            <p:txEl>
                                              <p:pRg st="1" end="1"/>
                                            </p:txEl>
                                          </p:spTgt>
                                        </p:tgtEl>
                                        <p:attrNameLst>
                                          <p:attrName>style.visibility</p:attrName>
                                        </p:attrNameLst>
                                      </p:cBhvr>
                                      <p:to>
                                        <p:strVal val="visible"/>
                                      </p:to>
                                    </p:set>
                                    <p:animEffect transition="in" filter="fade">
                                      <p:cBhvr>
                                        <p:cTn id="12" dur="500"/>
                                        <p:tgtEl>
                                          <p:spTgt spid="93187">
                                            <p:txEl>
                                              <p:pRg st="1" end="1"/>
                                            </p:txEl>
                                          </p:spTgt>
                                        </p:tgtEl>
                                      </p:cBhvr>
                                    </p:animEffect>
                                  </p:childTnLst>
                                  <p:subTnLst>
                                    <p:animClr clrSpc="rgb" dir="cw">
                                      <p:cBhvr override="childStyle">
                                        <p:cTn dur="1" fill="hold" display="0" masterRel="nextClick" afterEffect="1"/>
                                        <p:tgtEl>
                                          <p:spTgt spid="93187">
                                            <p:txEl>
                                              <p:pRg st="1" end="1"/>
                                            </p:txEl>
                                          </p:spTgt>
                                        </p:tgtEl>
                                        <p:attrNameLst>
                                          <p:attrName>ppt_c</p:attrName>
                                        </p:attrNameLst>
                                      </p:cBhvr>
                                      <p:to>
                                        <a:srgbClr val="B2B2B2"/>
                                      </p:to>
                                    </p:animClr>
                                  </p:subTnLst>
                                </p:cTn>
                              </p:par>
                              <p:par>
                                <p:cTn id="13" presetID="10" presetClass="entr" presetSubtype="0" fill="hold" grpId="0" nodeType="withEffect">
                                  <p:stCondLst>
                                    <p:cond delay="0"/>
                                  </p:stCondLst>
                                  <p:childTnLst>
                                    <p:set>
                                      <p:cBhvr>
                                        <p:cTn id="14" dur="1" fill="hold">
                                          <p:stCondLst>
                                            <p:cond delay="0"/>
                                          </p:stCondLst>
                                        </p:cTn>
                                        <p:tgtEl>
                                          <p:spTgt spid="93187">
                                            <p:txEl>
                                              <p:pRg st="3" end="3"/>
                                            </p:txEl>
                                          </p:spTgt>
                                        </p:tgtEl>
                                        <p:attrNameLst>
                                          <p:attrName>style.visibility</p:attrName>
                                        </p:attrNameLst>
                                      </p:cBhvr>
                                      <p:to>
                                        <p:strVal val="visible"/>
                                      </p:to>
                                    </p:set>
                                    <p:animEffect transition="in" filter="fade">
                                      <p:cBhvr>
                                        <p:cTn id="15" dur="500"/>
                                        <p:tgtEl>
                                          <p:spTgt spid="93187">
                                            <p:txEl>
                                              <p:pRg st="3" end="3"/>
                                            </p:txEl>
                                          </p:spTgt>
                                        </p:tgtEl>
                                      </p:cBhvr>
                                    </p:animEffect>
                                  </p:childTnLst>
                                  <p:subTnLst>
                                    <p:animClr clrSpc="rgb" dir="cw">
                                      <p:cBhvr override="childStyle">
                                        <p:cTn dur="1" fill="hold" display="0" masterRel="nextClick" afterEffect="1"/>
                                        <p:tgtEl>
                                          <p:spTgt spid="93187">
                                            <p:txEl>
                                              <p:pRg st="3" end="3"/>
                                            </p:txEl>
                                          </p:spTgt>
                                        </p:tgtEl>
                                        <p:attrNameLst>
                                          <p:attrName>ppt_c</p:attrName>
                                        </p:attrNameLst>
                                      </p:cBhvr>
                                      <p:to>
                                        <a:srgbClr val="B2B2B2"/>
                                      </p:to>
                                    </p:animClr>
                                  </p:subTnLst>
                                </p:cTn>
                              </p:par>
                              <p:par>
                                <p:cTn id="16" presetID="10" presetClass="entr" presetSubtype="0" fill="hold" grpId="0" nodeType="withEffect">
                                  <p:stCondLst>
                                    <p:cond delay="0"/>
                                  </p:stCondLst>
                                  <p:childTnLst>
                                    <p:set>
                                      <p:cBhvr>
                                        <p:cTn id="17" dur="1" fill="hold">
                                          <p:stCondLst>
                                            <p:cond delay="0"/>
                                          </p:stCondLst>
                                        </p:cTn>
                                        <p:tgtEl>
                                          <p:spTgt spid="93187">
                                            <p:txEl>
                                              <p:pRg st="4" end="4"/>
                                            </p:txEl>
                                          </p:spTgt>
                                        </p:tgtEl>
                                        <p:attrNameLst>
                                          <p:attrName>style.visibility</p:attrName>
                                        </p:attrNameLst>
                                      </p:cBhvr>
                                      <p:to>
                                        <p:strVal val="visible"/>
                                      </p:to>
                                    </p:set>
                                    <p:animEffect transition="in" filter="fade">
                                      <p:cBhvr>
                                        <p:cTn id="18" dur="500"/>
                                        <p:tgtEl>
                                          <p:spTgt spid="93187">
                                            <p:txEl>
                                              <p:pRg st="4" end="4"/>
                                            </p:txEl>
                                          </p:spTgt>
                                        </p:tgtEl>
                                      </p:cBhvr>
                                    </p:animEffect>
                                  </p:childTnLst>
                                  <p:subTnLst>
                                    <p:animClr clrSpc="rgb" dir="cw">
                                      <p:cBhvr override="childStyle">
                                        <p:cTn dur="1" fill="hold" display="0" masterRel="nextClick" afterEffect="1"/>
                                        <p:tgtEl>
                                          <p:spTgt spid="93187">
                                            <p:txEl>
                                              <p:pRg st="4" end="4"/>
                                            </p:txEl>
                                          </p:spTgt>
                                        </p:tgtEl>
                                        <p:attrNameLst>
                                          <p:attrName>ppt_c</p:attrName>
                                        </p:attrNameLst>
                                      </p:cBhvr>
                                      <p:to>
                                        <a:srgbClr val="B2B2B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3187">
                                            <p:txEl>
                                              <p:pRg st="6" end="6"/>
                                            </p:txEl>
                                          </p:spTgt>
                                        </p:tgtEl>
                                        <p:attrNameLst>
                                          <p:attrName>style.visibility</p:attrName>
                                        </p:attrNameLst>
                                      </p:cBhvr>
                                      <p:to>
                                        <p:strVal val="visible"/>
                                      </p:to>
                                    </p:set>
                                    <p:animEffect transition="in" filter="fade">
                                      <p:cBhvr>
                                        <p:cTn id="23" dur="500"/>
                                        <p:tgtEl>
                                          <p:spTgt spid="93187">
                                            <p:txEl>
                                              <p:pRg st="6" end="6"/>
                                            </p:txEl>
                                          </p:spTgt>
                                        </p:tgtEl>
                                      </p:cBhvr>
                                    </p:animEffect>
                                  </p:childTnLst>
                                  <p:subTnLst>
                                    <p:animClr clrSpc="rgb" dir="cw">
                                      <p:cBhvr override="childStyle">
                                        <p:cTn dur="1" fill="hold" display="0" masterRel="nextClick" afterEffect="1"/>
                                        <p:tgtEl>
                                          <p:spTgt spid="93187">
                                            <p:txEl>
                                              <p:pRg st="6" end="6"/>
                                            </p:txEl>
                                          </p:spTgt>
                                        </p:tgtEl>
                                        <p:attrNameLst>
                                          <p:attrName>ppt_c</p:attrName>
                                        </p:attrNameLst>
                                      </p:cBhvr>
                                      <p:to>
                                        <a:srgbClr val="B2B2B2"/>
                                      </p:to>
                                    </p:animClr>
                                  </p:sub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3187">
                                            <p:txEl>
                                              <p:pRg st="7" end="7"/>
                                            </p:txEl>
                                          </p:spTgt>
                                        </p:tgtEl>
                                        <p:attrNameLst>
                                          <p:attrName>style.visibility</p:attrName>
                                        </p:attrNameLst>
                                      </p:cBhvr>
                                      <p:to>
                                        <p:strVal val="visible"/>
                                      </p:to>
                                    </p:set>
                                    <p:animEffect transition="in" filter="fade">
                                      <p:cBhvr>
                                        <p:cTn id="28" dur="500"/>
                                        <p:tgtEl>
                                          <p:spTgt spid="93187">
                                            <p:txEl>
                                              <p:pRg st="7" end="7"/>
                                            </p:txEl>
                                          </p:spTgt>
                                        </p:tgtEl>
                                      </p:cBhvr>
                                    </p:animEffect>
                                  </p:childTnLst>
                                  <p:subTnLst>
                                    <p:animClr clrSpc="rgb" dir="cw">
                                      <p:cBhvr override="childStyle">
                                        <p:cTn dur="1" fill="hold" display="0" masterRel="nextClick" afterEffect="1"/>
                                        <p:tgtEl>
                                          <p:spTgt spid="93187">
                                            <p:txEl>
                                              <p:pRg st="7" end="7"/>
                                            </p:txEl>
                                          </p:spTgt>
                                        </p:tgtEl>
                                        <p:attrNameLst>
                                          <p:attrName>ppt_c</p:attrName>
                                        </p:attrNameLst>
                                      </p:cBhvr>
                                      <p:to>
                                        <a:srgbClr val="B2B2B2"/>
                                      </p:to>
                                    </p:animClr>
                                  </p:sub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3187">
                                            <p:txEl>
                                              <p:pRg st="8" end="8"/>
                                            </p:txEl>
                                          </p:spTgt>
                                        </p:tgtEl>
                                        <p:attrNameLst>
                                          <p:attrName>style.visibility</p:attrName>
                                        </p:attrNameLst>
                                      </p:cBhvr>
                                      <p:to>
                                        <p:strVal val="visible"/>
                                      </p:to>
                                    </p:set>
                                    <p:animEffect transition="in" filter="fade">
                                      <p:cBhvr>
                                        <p:cTn id="33" dur="500"/>
                                        <p:tgtEl>
                                          <p:spTgt spid="93187">
                                            <p:txEl>
                                              <p:pRg st="8" end="8"/>
                                            </p:txEl>
                                          </p:spTgt>
                                        </p:tgtEl>
                                      </p:cBhvr>
                                    </p:animEffect>
                                  </p:childTnLst>
                                  <p:subTnLst>
                                    <p:animClr clrSpc="rgb" dir="cw">
                                      <p:cBhvr override="childStyle">
                                        <p:cTn dur="1" fill="hold" display="0" masterRel="nextClick" afterEffect="1"/>
                                        <p:tgtEl>
                                          <p:spTgt spid="93187">
                                            <p:txEl>
                                              <p:pRg st="8" end="8"/>
                                            </p:txEl>
                                          </p:spTgt>
                                        </p:tgtEl>
                                        <p:attrNameLst>
                                          <p:attrName>ppt_c</p:attrName>
                                        </p:attrNameLst>
                                      </p:cBhvr>
                                      <p:to>
                                        <a:srgbClr val="B2B2B2"/>
                                      </p:to>
                                    </p:animClr>
                                  </p:sub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3187">
                                            <p:txEl>
                                              <p:pRg st="9" end="9"/>
                                            </p:txEl>
                                          </p:spTgt>
                                        </p:tgtEl>
                                        <p:attrNameLst>
                                          <p:attrName>style.visibility</p:attrName>
                                        </p:attrNameLst>
                                      </p:cBhvr>
                                      <p:to>
                                        <p:strVal val="visible"/>
                                      </p:to>
                                    </p:set>
                                    <p:animEffect transition="in" filter="fade">
                                      <p:cBhvr>
                                        <p:cTn id="38" dur="500"/>
                                        <p:tgtEl>
                                          <p:spTgt spid="93187">
                                            <p:txEl>
                                              <p:pRg st="9" end="9"/>
                                            </p:txEl>
                                          </p:spTgt>
                                        </p:tgtEl>
                                      </p:cBhvr>
                                    </p:animEffect>
                                  </p:childTnLst>
                                  <p:subTnLst>
                                    <p:animClr clrSpc="rgb" dir="cw">
                                      <p:cBhvr override="childStyle">
                                        <p:cTn dur="1" fill="hold" display="0" masterRel="nextClick" afterEffect="1"/>
                                        <p:tgtEl>
                                          <p:spTgt spid="93187">
                                            <p:txEl>
                                              <p:pRg st="9" end="9"/>
                                            </p:txEl>
                                          </p:spTgt>
                                        </p:tgtEl>
                                        <p:attrNameLst>
                                          <p:attrName>ppt_c</p:attrName>
                                        </p:attrNameLst>
                                      </p:cBhvr>
                                      <p:to>
                                        <a:srgbClr val="B2B2B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2135189" y="17463"/>
            <a:ext cx="7793037" cy="603250"/>
          </a:xfrm>
        </p:spPr>
        <p:txBody>
          <a:bodyPr/>
          <a:lstStyle/>
          <a:p>
            <a:pPr eaLnBrk="1" hangingPunct="1"/>
            <a:r>
              <a:rPr lang="en-US" altLang="en-US"/>
              <a:t>Crashed Network Diagram </a:t>
            </a:r>
          </a:p>
        </p:txBody>
      </p:sp>
      <p:pic>
        <p:nvPicPr>
          <p:cNvPr id="156675" name="Picture 5" descr="w0122-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550" y="908051"/>
            <a:ext cx="7213600" cy="367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6" name="Dikdörtgen 1"/>
          <p:cNvSpPr>
            <a:spLocks noChangeArrowheads="1"/>
          </p:cNvSpPr>
          <p:nvPr/>
        </p:nvSpPr>
        <p:spPr bwMode="auto">
          <a:xfrm>
            <a:off x="2098675" y="5300664"/>
            <a:ext cx="8008938"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800">
                <a:solidFill>
                  <a:schemeClr val="bg1"/>
                </a:solidFill>
                <a:latin typeface="Arial" panose="020B0604020202020204" pitchFamily="34" charset="0"/>
              </a:defRPr>
            </a:lvl3pPr>
            <a:lvl4pPr marL="1600200" indent="-228600">
              <a:spcBef>
                <a:spcPct val="20000"/>
              </a:spcBef>
              <a:buChar char="–"/>
              <a:defRPr sz="2800">
                <a:solidFill>
                  <a:schemeClr val="bg1"/>
                </a:solidFill>
                <a:latin typeface="Arial" panose="020B0604020202020204" pitchFamily="34" charset="0"/>
              </a:defRPr>
            </a:lvl4pPr>
            <a:lvl5pPr marL="2057400" indent="-228600">
              <a:spcBef>
                <a:spcPct val="20000"/>
              </a:spcBef>
              <a:buChar char="»"/>
              <a:defRPr sz="28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bg1"/>
                </a:solidFill>
                <a:latin typeface="Arial" panose="020B0604020202020204" pitchFamily="34" charset="0"/>
              </a:defRPr>
            </a:lvl9pPr>
          </a:lstStyle>
          <a:p>
            <a:pPr eaLnBrk="1" hangingPunct="1">
              <a:lnSpc>
                <a:spcPct val="90000"/>
              </a:lnSpc>
              <a:spcBef>
                <a:spcPct val="0"/>
              </a:spcBef>
              <a:buFontTx/>
              <a:buNone/>
            </a:pPr>
            <a:r>
              <a:rPr lang="en-US" altLang="en-US" sz="2400" b="1" u="sng">
                <a:solidFill>
                  <a:schemeClr val="accent1"/>
                </a:solidFill>
              </a:rPr>
              <a:t>Question: Will crashing 5 weeks</a:t>
            </a:r>
            <a:r>
              <a:rPr lang="tr-TR" altLang="en-US" sz="2400" b="1" u="sng">
                <a:solidFill>
                  <a:schemeClr val="accent1"/>
                </a:solidFill>
              </a:rPr>
              <a:t> </a:t>
            </a:r>
            <a:r>
              <a:rPr lang="en-US" altLang="en-US" sz="2400" b="1" u="sng">
                <a:solidFill>
                  <a:schemeClr val="accent1"/>
                </a:solidFill>
              </a:rPr>
              <a:t>return more in benefits than it costs</a:t>
            </a:r>
            <a:r>
              <a:rPr lang="tr-TR" altLang="en-US" sz="2400" b="1" u="sng">
                <a:solidFill>
                  <a:schemeClr val="accent1"/>
                </a:solidFill>
              </a:rPr>
              <a:t>?</a:t>
            </a:r>
            <a:endParaRPr lang="en-US" altLang="en-US" sz="2400" b="1" u="sng">
              <a:solidFill>
                <a:schemeClr val="accent1"/>
              </a:solidFill>
            </a:endParaRPr>
          </a:p>
        </p:txBody>
      </p:sp>
      <p:sp>
        <p:nvSpPr>
          <p:cNvPr id="2" name="Slide Number Placeholder 1"/>
          <p:cNvSpPr>
            <a:spLocks noGrp="1"/>
          </p:cNvSpPr>
          <p:nvPr>
            <p:ph type="sldNum" sz="quarter" idx="12"/>
          </p:nvPr>
        </p:nvSpPr>
        <p:spPr/>
        <p:txBody>
          <a:bodyPr/>
          <a:lstStyle/>
          <a:p>
            <a:pPr>
              <a:defRPr/>
            </a:pPr>
            <a:fld id="{2132E606-542F-4F56-B8CE-F7C3D9C9CB5E}" type="slidenum">
              <a:rPr lang="en-US" altLang="en-US" smtClean="0"/>
              <a:pPr>
                <a:defRPr/>
              </a:pPr>
              <a:t>99</a:t>
            </a:fld>
            <a:endParaRPr lang="en-US" altLang="en-US"/>
          </a:p>
        </p:txBody>
      </p:sp>
    </p:spTree>
    <p:extLst>
      <p:ext uri="{BB962C8B-B14F-4D97-AF65-F5344CB8AC3E}">
        <p14:creationId xmlns:p14="http://schemas.microsoft.com/office/powerpoint/2010/main" val="372587493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arsayılan Tasarım">
  <a:themeElements>
    <a:clrScheme name="Varsayılan Tasarı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arsayılan Tasarı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altLang="en-US" sz="24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altLang="en-US" sz="24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Varsayılan Tasarım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arsayılan Tasarı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arsayılan Tasarı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26625B39D0674192CEFB80C28E16DB" ma:contentTypeVersion="" ma:contentTypeDescription="Create a new document." ma:contentTypeScope="" ma:versionID="a37eac47d1731a7ccc5bc5de530254db">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1788396-4B23-4C19-8EE9-F02F12EEC135}"/>
</file>

<file path=customXml/itemProps2.xml><?xml version="1.0" encoding="utf-8"?>
<ds:datastoreItem xmlns:ds="http://schemas.openxmlformats.org/officeDocument/2006/customXml" ds:itemID="{0092F27E-B172-4AEE-A751-419EA3835C97}"/>
</file>

<file path=customXml/itemProps3.xml><?xml version="1.0" encoding="utf-8"?>
<ds:datastoreItem xmlns:ds="http://schemas.openxmlformats.org/officeDocument/2006/customXml" ds:itemID="{15ABE8B1-4822-43E7-9FB5-19A9836C4EB6}"/>
</file>

<file path=docProps/app.xml><?xml version="1.0" encoding="utf-8"?>
<Properties xmlns="http://schemas.openxmlformats.org/officeDocument/2006/extended-properties" xmlns:vt="http://schemas.openxmlformats.org/officeDocument/2006/docPropsVTypes">
  <TotalTime>1640</TotalTime>
  <Words>9509</Words>
  <Application>Microsoft Office PowerPoint</Application>
  <PresentationFormat>Widescreen</PresentationFormat>
  <Paragraphs>2627</Paragraphs>
  <Slides>102</Slides>
  <Notes>24</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3</vt:i4>
      </vt:variant>
      <vt:variant>
        <vt:lpstr>Slide Titles</vt:lpstr>
      </vt:variant>
      <vt:variant>
        <vt:i4>102</vt:i4>
      </vt:variant>
    </vt:vector>
  </HeadingPairs>
  <TitlesOfParts>
    <vt:vector size="113" baseType="lpstr">
      <vt:lpstr>Arial</vt:lpstr>
      <vt:lpstr>Calibri</vt:lpstr>
      <vt:lpstr>Calibri Light</vt:lpstr>
      <vt:lpstr>Tahoma</vt:lpstr>
      <vt:lpstr>Times New Roman</vt:lpstr>
      <vt:lpstr>Wingdings</vt:lpstr>
      <vt:lpstr>Office Teması</vt:lpstr>
      <vt:lpstr>Varsayılan Tasarım</vt:lpstr>
      <vt:lpstr>Visio</vt:lpstr>
      <vt:lpstr>Denklem</vt:lpstr>
      <vt:lpstr>Equation</vt:lpstr>
      <vt:lpstr>Project Scheduling and Tracking</vt:lpstr>
      <vt:lpstr>Project Scheduling and Tracking</vt:lpstr>
      <vt:lpstr>PowerPoint Presentation</vt:lpstr>
      <vt:lpstr>PowerPoint Presentation</vt:lpstr>
      <vt:lpstr>PowerPoint Presentation</vt:lpstr>
      <vt:lpstr>PowerPoint Presentation</vt:lpstr>
      <vt:lpstr>Basic Principles of Software Project Scheduling:</vt:lpstr>
      <vt:lpstr>PowerPoint Presentation</vt:lpstr>
      <vt:lpstr>Total Human Effort Required vs. No. Of People</vt:lpstr>
      <vt:lpstr>PowerPoint Presentation</vt:lpstr>
      <vt:lpstr>PowerPoint Presentation</vt:lpstr>
      <vt:lpstr>PowerPoint Presentation</vt:lpstr>
      <vt:lpstr>Defining a Task Set for The Software Project</vt:lpstr>
      <vt:lpstr>PowerPoint Presentation</vt:lpstr>
      <vt:lpstr>Pressman’s Degrees Of Rigor:</vt:lpstr>
      <vt:lpstr>PowerPoint Presentation</vt:lpstr>
      <vt:lpstr>PowerPoint Presentation</vt:lpstr>
      <vt:lpstr>PowerPoint Presentation</vt:lpstr>
      <vt:lpstr>PowerPoint Presentation</vt:lpstr>
      <vt:lpstr>PowerPoint Presentation</vt:lpstr>
      <vt:lpstr>PowerPoint Presentation</vt:lpstr>
      <vt:lpstr>Computing a Task Set Selector Value</vt:lpstr>
      <vt:lpstr>Task Set Selector- TSS table</vt:lpstr>
      <vt:lpstr>PowerPoint Presentation</vt:lpstr>
      <vt:lpstr>PowerPoint Presentation</vt:lpstr>
      <vt:lpstr>Selecting SE Tasks</vt:lpstr>
      <vt:lpstr>Assume we are using a linear, sequential model: ‘Concept development projects’</vt:lpstr>
      <vt:lpstr>Refinement of Major Tasks</vt:lpstr>
      <vt:lpstr>PowerPoint Presentation</vt:lpstr>
      <vt:lpstr>PowerPoint Presentation</vt:lpstr>
      <vt:lpstr>Defining a Task Network</vt:lpstr>
      <vt:lpstr>PowerPoint Presentation</vt:lpstr>
      <vt:lpstr>PowerPoint Presentation</vt:lpstr>
      <vt:lpstr>Project Scheduling</vt:lpstr>
      <vt:lpstr>PowerPoint Presentation</vt:lpstr>
      <vt:lpstr>PowerPoint Presentation</vt:lpstr>
      <vt:lpstr>PowerPoint Presentation</vt:lpstr>
      <vt:lpstr>PowerPoint Presentation</vt:lpstr>
      <vt:lpstr>PowerPoint Presentation</vt:lpstr>
      <vt:lpstr>PowerPoint Presentation</vt:lpstr>
      <vt:lpstr>Tracking The Schedule:</vt:lpstr>
      <vt:lpstr>Network Diagrams: from Operations Management . An Integrated Approach. 4th. Ed. R. Dan Reid, Nada R. Sanders, John Wiley and Sons, Inc., 2011, ISBN 13: 978-0-470-32504-9, ISBN 10: 0-470-32504-6 http://www.mediafire.com/file/9yt835pi3j96vvb/Operations_Management%28Sanders+%26+Reid.pdf</vt:lpstr>
      <vt:lpstr>EXAMPLE Step 1-Define the Project: A new product’s production involves 11 activities and their precedence relationships. Develop an AON for the prj.</vt:lpstr>
      <vt:lpstr>Step 2- Diagram the Network for the project</vt:lpstr>
      <vt:lpstr>Step 3 (a)- Add Deterministic Time Estimates &amp; Connected Paths </vt:lpstr>
      <vt:lpstr>Step 3 (a) (Con’t): Calculate the Project Completion Times</vt:lpstr>
      <vt:lpstr>An Example Network Diagram (Sample: Summary &amp; Leaf Tasks)</vt:lpstr>
      <vt:lpstr>Network Diagrams (Sample: Leaf Tasks)</vt:lpstr>
      <vt:lpstr>Network Diagrams  (Sample: Network Diagram)</vt:lpstr>
      <vt:lpstr>Network Diagrams  (Sample: Network Diagram)</vt:lpstr>
      <vt:lpstr>Network Diagrams  (Sample: Network Diagram)</vt:lpstr>
      <vt:lpstr>Network Diagrams  (Sample: Network Diagram)</vt:lpstr>
      <vt:lpstr>Network Diagrams  (Sample: Network Diagram)</vt:lpstr>
      <vt:lpstr>Network Diagrams  (Sample: Network Diagram)</vt:lpstr>
      <vt:lpstr>Network Diagrams  (Sample: Network Diagram)</vt:lpstr>
      <vt:lpstr>Network Diagrams  (Sample: Network Diagram)</vt:lpstr>
      <vt:lpstr>Network Diagrams  (Sample: Network Diagram)</vt:lpstr>
      <vt:lpstr>Network Diagrams  (Sample: Network Diagram)</vt:lpstr>
      <vt:lpstr>Network Diagrams  (Sample: Network Diagram)</vt:lpstr>
      <vt:lpstr>Network Diagrams  (Sample: Network Diagram)</vt:lpstr>
      <vt:lpstr>Network Diagrams  (Sample: Network Diagram)</vt:lpstr>
      <vt:lpstr>Network Diagrams  (Sample: Network Diagram)</vt:lpstr>
      <vt:lpstr>Network Diagrams  (Sample: Network Diagram)</vt:lpstr>
      <vt:lpstr>Network Diagrams  (Sample: Network Diagram)</vt:lpstr>
      <vt:lpstr>Network Diagrams  (Sample: Network Diagram)</vt:lpstr>
      <vt:lpstr>Network Diagrams  (Sample: Network Diagram)</vt:lpstr>
      <vt:lpstr>Network Diagrams  (Sample: Network Diagram)</vt:lpstr>
      <vt:lpstr>Network Diagrams  (Sample: Network Diagram)</vt:lpstr>
      <vt:lpstr>Network Diagrams  (Sample: Network Diagram)</vt:lpstr>
      <vt:lpstr>Network Diagrams  (Sample: Network Diagram)</vt:lpstr>
      <vt:lpstr>Program Evaluation Review Technique (PERT)</vt:lpstr>
      <vt:lpstr>ES, EF Network </vt:lpstr>
      <vt:lpstr>LS, LF Network</vt:lpstr>
      <vt:lpstr>Calculating Slack</vt:lpstr>
      <vt:lpstr>Using Probabilistic Time Estimates</vt:lpstr>
      <vt:lpstr>Using Beta Probability Distribution to Calculate Expected Time Durations</vt:lpstr>
      <vt:lpstr>PowerPoint Presentation</vt:lpstr>
      <vt:lpstr>Calculating Expected Task Times</vt:lpstr>
      <vt:lpstr>Network Diagram with Expected Activity Times</vt:lpstr>
      <vt:lpstr>Estimated Path Durations through the Network</vt:lpstr>
      <vt:lpstr>Adding ES and EF to Network</vt:lpstr>
      <vt:lpstr>Gantt Chart Showing Each Activity Finished at the Earliest Possible Start Date</vt:lpstr>
      <vt:lpstr>Adding LS and LF to Network</vt:lpstr>
      <vt:lpstr>Gantt Chart Showing the Latest Possible Start Times if the Project Is to Be Completed in 44.83 Weeks</vt:lpstr>
      <vt:lpstr>Estimating the Probability of Completion Dates</vt:lpstr>
      <vt:lpstr>Calculating Expected Task Times</vt:lpstr>
      <vt:lpstr>Network Diagram with Expected Activity Times</vt:lpstr>
      <vt:lpstr>Adding LS and LF to Network</vt:lpstr>
      <vt:lpstr>Estimated Path Expected Times</vt:lpstr>
      <vt:lpstr>Estimating the Probability of Completion Dates</vt:lpstr>
      <vt:lpstr>PowerPoint Presentation</vt:lpstr>
      <vt:lpstr>Project Activity Variance</vt:lpstr>
      <vt:lpstr>Variances of Each Path through the Network</vt:lpstr>
      <vt:lpstr>Calculating the Probability of Completing the Project in Less Than a Specified Time</vt:lpstr>
      <vt:lpstr>Question: Calculating the probability of finishing the project in 48 weeks?</vt:lpstr>
      <vt:lpstr>PowerPoint Presentation</vt:lpstr>
      <vt:lpstr>Crashing Technique </vt:lpstr>
      <vt:lpstr>Crashing Example: Suppose the project manager wants to reduce the new product project 5 weeks. </vt:lpstr>
      <vt:lpstr>Crashed Network Diagram </vt:lpstr>
      <vt:lpstr>PowerPoint Presentation</vt:lpstr>
      <vt:lpstr>Study &amp; Watch This Video</vt:lpstr>
      <vt:lpstr>Comparison Between CPM and PERT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Mhmt</dc:creator>
  <cp:lastModifiedBy>Home</cp:lastModifiedBy>
  <cp:revision>205</cp:revision>
  <dcterms:created xsi:type="dcterms:W3CDTF">2016-11-04T09:15:53Z</dcterms:created>
  <dcterms:modified xsi:type="dcterms:W3CDTF">2017-05-11T07:55:05Z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0x0101001126625B39D0674192CEFB80C28E16DB</vt:lpwstr>
  </property>
</Properties>
</file>