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5.xml" ContentType="application/vnd.openxmlformats-officedocument.presentationml.slideLayout+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0.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diagrams/drawing3.xml" ContentType="application/vnd.ms-office.drawingml.diagramDrawing+xml"/>
  <Override PartName="/ppt/handoutMasters/handoutMaster1.xml" ContentType="application/vnd.openxmlformats-officedocument.presentationml.handoutMaster+xml"/>
  <Override PartName="/ppt/diagrams/colors3.xml" ContentType="application/vnd.openxmlformats-officedocument.drawingml.diagramColors+xml"/>
  <Override PartName="/ppt/diagrams/layout3.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quickStyle3.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6" r:id="rId1"/>
  </p:sldMasterIdLst>
  <p:notesMasterIdLst>
    <p:notesMasterId r:id="rId88"/>
  </p:notesMasterIdLst>
  <p:handoutMasterIdLst>
    <p:handoutMasterId r:id="rId89"/>
  </p:handoutMasterIdLst>
  <p:sldIdLst>
    <p:sldId id="256" r:id="rId2"/>
    <p:sldId id="260" r:id="rId3"/>
    <p:sldId id="348" r:id="rId4"/>
    <p:sldId id="279" r:id="rId5"/>
    <p:sldId id="280" r:id="rId6"/>
    <p:sldId id="281" r:id="rId7"/>
    <p:sldId id="282" r:id="rId8"/>
    <p:sldId id="283" r:id="rId9"/>
    <p:sldId id="284" r:id="rId10"/>
    <p:sldId id="336" r:id="rId11"/>
    <p:sldId id="285" r:id="rId12"/>
    <p:sldId id="286" r:id="rId13"/>
    <p:sldId id="388" r:id="rId14"/>
    <p:sldId id="287" r:id="rId15"/>
    <p:sldId id="288" r:id="rId16"/>
    <p:sldId id="338" r:id="rId17"/>
    <p:sldId id="289" r:id="rId18"/>
    <p:sldId id="391" r:id="rId19"/>
    <p:sldId id="290" r:id="rId20"/>
    <p:sldId id="339" r:id="rId21"/>
    <p:sldId id="291" r:id="rId22"/>
    <p:sldId id="292" r:id="rId23"/>
    <p:sldId id="293" r:id="rId24"/>
    <p:sldId id="294" r:id="rId25"/>
    <p:sldId id="295" r:id="rId26"/>
    <p:sldId id="296" r:id="rId27"/>
    <p:sldId id="349" r:id="rId28"/>
    <p:sldId id="350" r:id="rId29"/>
    <p:sldId id="351" r:id="rId30"/>
    <p:sldId id="297" r:id="rId31"/>
    <p:sldId id="298" r:id="rId32"/>
    <p:sldId id="299" r:id="rId33"/>
    <p:sldId id="300" r:id="rId34"/>
    <p:sldId id="301" r:id="rId35"/>
    <p:sldId id="302" r:id="rId36"/>
    <p:sldId id="303" r:id="rId37"/>
    <p:sldId id="304" r:id="rId38"/>
    <p:sldId id="305" r:id="rId39"/>
    <p:sldId id="306" r:id="rId40"/>
    <p:sldId id="307" r:id="rId41"/>
    <p:sldId id="374" r:id="rId42"/>
    <p:sldId id="389" r:id="rId43"/>
    <p:sldId id="390" r:id="rId44"/>
    <p:sldId id="376" r:id="rId45"/>
    <p:sldId id="377" r:id="rId46"/>
    <p:sldId id="378" r:id="rId47"/>
    <p:sldId id="379" r:id="rId48"/>
    <p:sldId id="380" r:id="rId49"/>
    <p:sldId id="381" r:id="rId50"/>
    <p:sldId id="392" r:id="rId51"/>
    <p:sldId id="383" r:id="rId52"/>
    <p:sldId id="382" r:id="rId53"/>
    <p:sldId id="345" r:id="rId54"/>
    <p:sldId id="314" r:id="rId55"/>
    <p:sldId id="315" r:id="rId56"/>
    <p:sldId id="316" r:id="rId57"/>
    <p:sldId id="340" r:id="rId58"/>
    <p:sldId id="317" r:id="rId59"/>
    <p:sldId id="318" r:id="rId60"/>
    <p:sldId id="341" r:id="rId61"/>
    <p:sldId id="346" r:id="rId62"/>
    <p:sldId id="373" r:id="rId63"/>
    <p:sldId id="319" r:id="rId64"/>
    <p:sldId id="320" r:id="rId65"/>
    <p:sldId id="321" r:id="rId66"/>
    <p:sldId id="322" r:id="rId67"/>
    <p:sldId id="323" r:id="rId68"/>
    <p:sldId id="324" r:id="rId69"/>
    <p:sldId id="325" r:id="rId70"/>
    <p:sldId id="326" r:id="rId71"/>
    <p:sldId id="342" r:id="rId72"/>
    <p:sldId id="327" r:id="rId73"/>
    <p:sldId id="343" r:id="rId74"/>
    <p:sldId id="328" r:id="rId75"/>
    <p:sldId id="353" r:id="rId76"/>
    <p:sldId id="354" r:id="rId77"/>
    <p:sldId id="355" r:id="rId78"/>
    <p:sldId id="356" r:id="rId79"/>
    <p:sldId id="357" r:id="rId80"/>
    <p:sldId id="358" r:id="rId81"/>
    <p:sldId id="359" r:id="rId82"/>
    <p:sldId id="360" r:id="rId83"/>
    <p:sldId id="385" r:id="rId84"/>
    <p:sldId id="369" r:id="rId85"/>
    <p:sldId id="386" r:id="rId86"/>
    <p:sldId id="361" r:id="rId87"/>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charset="0"/>
        <a:ea typeface="+mn-ea"/>
        <a:cs typeface="+mn-cs"/>
        <a:sym typeface="Arial" charset="0"/>
      </a:defRPr>
    </a:lvl1pPr>
    <a:lvl2pPr marL="457200" algn="l" rtl="0" fontAlgn="base">
      <a:spcBef>
        <a:spcPct val="0"/>
      </a:spcBef>
      <a:spcAft>
        <a:spcPct val="0"/>
      </a:spcAft>
      <a:defRPr sz="1200" kern="1200">
        <a:solidFill>
          <a:srgbClr val="000000"/>
        </a:solidFill>
        <a:latin typeface="Arial" charset="0"/>
        <a:ea typeface="+mn-ea"/>
        <a:cs typeface="+mn-cs"/>
        <a:sym typeface="Arial" charset="0"/>
      </a:defRPr>
    </a:lvl2pPr>
    <a:lvl3pPr marL="914400" algn="l" rtl="0" fontAlgn="base">
      <a:spcBef>
        <a:spcPct val="0"/>
      </a:spcBef>
      <a:spcAft>
        <a:spcPct val="0"/>
      </a:spcAft>
      <a:defRPr sz="1200" kern="1200">
        <a:solidFill>
          <a:srgbClr val="000000"/>
        </a:solidFill>
        <a:latin typeface="Arial" charset="0"/>
        <a:ea typeface="+mn-ea"/>
        <a:cs typeface="+mn-cs"/>
        <a:sym typeface="Arial" charset="0"/>
      </a:defRPr>
    </a:lvl3pPr>
    <a:lvl4pPr marL="1371600" algn="l" rtl="0" fontAlgn="base">
      <a:spcBef>
        <a:spcPct val="0"/>
      </a:spcBef>
      <a:spcAft>
        <a:spcPct val="0"/>
      </a:spcAft>
      <a:defRPr sz="1200" kern="1200">
        <a:solidFill>
          <a:srgbClr val="000000"/>
        </a:solidFill>
        <a:latin typeface="Arial" charset="0"/>
        <a:ea typeface="+mn-ea"/>
        <a:cs typeface="+mn-cs"/>
        <a:sym typeface="Arial" charset="0"/>
      </a:defRPr>
    </a:lvl4pPr>
    <a:lvl5pPr marL="1828800" algn="l" rtl="0" fontAlgn="base">
      <a:spcBef>
        <a:spcPct val="0"/>
      </a:spcBef>
      <a:spcAft>
        <a:spcPct val="0"/>
      </a:spcAft>
      <a:defRPr sz="1200" kern="1200">
        <a:solidFill>
          <a:srgbClr val="000000"/>
        </a:solidFill>
        <a:latin typeface="Arial" charset="0"/>
        <a:ea typeface="+mn-ea"/>
        <a:cs typeface="+mn-cs"/>
        <a:sym typeface="Arial" charset="0"/>
      </a:defRPr>
    </a:lvl5pPr>
    <a:lvl6pPr marL="2286000" algn="l" defTabSz="914400" rtl="0" eaLnBrk="1" latinLnBrk="0" hangingPunct="1">
      <a:defRPr sz="1200" kern="1200">
        <a:solidFill>
          <a:srgbClr val="000000"/>
        </a:solidFill>
        <a:latin typeface="Arial" charset="0"/>
        <a:ea typeface="+mn-ea"/>
        <a:cs typeface="+mn-cs"/>
        <a:sym typeface="Arial" charset="0"/>
      </a:defRPr>
    </a:lvl6pPr>
    <a:lvl7pPr marL="2743200" algn="l" defTabSz="914400" rtl="0" eaLnBrk="1" latinLnBrk="0" hangingPunct="1">
      <a:defRPr sz="1200" kern="1200">
        <a:solidFill>
          <a:srgbClr val="000000"/>
        </a:solidFill>
        <a:latin typeface="Arial" charset="0"/>
        <a:ea typeface="+mn-ea"/>
        <a:cs typeface="+mn-cs"/>
        <a:sym typeface="Arial" charset="0"/>
      </a:defRPr>
    </a:lvl7pPr>
    <a:lvl8pPr marL="3200400" algn="l" defTabSz="914400" rtl="0" eaLnBrk="1" latinLnBrk="0" hangingPunct="1">
      <a:defRPr sz="1200" kern="1200">
        <a:solidFill>
          <a:srgbClr val="000000"/>
        </a:solidFill>
        <a:latin typeface="Arial" charset="0"/>
        <a:ea typeface="+mn-ea"/>
        <a:cs typeface="+mn-cs"/>
        <a:sym typeface="Arial" charset="0"/>
      </a:defRPr>
    </a:lvl8pPr>
    <a:lvl9pPr marL="3657600" algn="l" defTabSz="914400" rtl="0" eaLnBrk="1" latinLnBrk="0" hangingPunct="1">
      <a:defRPr sz="1200" kern="1200">
        <a:solidFill>
          <a:srgbClr val="000000"/>
        </a:solidFill>
        <a:latin typeface="Arial" charset="0"/>
        <a:ea typeface="+mn-ea"/>
        <a:cs typeface="+mn-cs"/>
        <a:sym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3399"/>
    <a:srgbClr val="6666FF"/>
    <a:srgbClr val="FF9900"/>
    <a:srgbClr val="FF9999"/>
    <a:srgbClr val="99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365" autoAdjust="0"/>
  </p:normalViewPr>
  <p:slideViewPr>
    <p:cSldViewPr>
      <p:cViewPr>
        <p:scale>
          <a:sx n="70" d="100"/>
          <a:sy n="70" d="100"/>
        </p:scale>
        <p:origin x="-15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7BC31-85AF-BA43-A31D-0D15FDFBC0B1}" type="doc">
      <dgm:prSet loTypeId="urn:microsoft.com/office/officeart/2005/8/layout/target3" loCatId="" qsTypeId="urn:microsoft.com/office/officeart/2005/8/quickstyle/simple1" qsCatId="simple" csTypeId="urn:microsoft.com/office/officeart/2005/8/colors/colorful4" csCatId="colorful"/>
      <dgm:spPr/>
      <dgm:t>
        <a:bodyPr/>
        <a:lstStyle/>
        <a:p>
          <a:endParaRPr lang="en-US"/>
        </a:p>
      </dgm:t>
    </dgm:pt>
    <dgm:pt modelId="{572709AF-FBB7-5A45-B7B5-06DC2842409D}">
      <dgm:prSet/>
      <dgm:spPr/>
      <dgm:t>
        <a:bodyPr/>
        <a:lstStyle/>
        <a:p>
          <a:pPr rtl="0"/>
          <a:r>
            <a:rPr lang="en-US" b="1" dirty="0" smtClean="0">
              <a:latin typeface="+mj-lt"/>
            </a:rPr>
            <a:t>Hardware</a:t>
          </a:r>
          <a:endParaRPr lang="en-US" dirty="0">
            <a:latin typeface="+mj-lt"/>
          </a:endParaRPr>
        </a:p>
      </dgm:t>
    </dgm:pt>
    <dgm:pt modelId="{91AA1A43-F863-1643-BA23-8E7C03BB01C4}" type="parTrans" cxnId="{37F64709-947C-5E49-A8B5-56FFCA8C77C0}">
      <dgm:prSet/>
      <dgm:spPr/>
      <dgm:t>
        <a:bodyPr/>
        <a:lstStyle/>
        <a:p>
          <a:endParaRPr lang="en-US"/>
        </a:p>
      </dgm:t>
    </dgm:pt>
    <dgm:pt modelId="{934F42DF-6D43-3648-99F4-A7D7591F8AF3}" type="sibTrans" cxnId="{37F64709-947C-5E49-A8B5-56FFCA8C77C0}">
      <dgm:prSet/>
      <dgm:spPr/>
      <dgm:t>
        <a:bodyPr/>
        <a:lstStyle/>
        <a:p>
          <a:endParaRPr lang="en-US"/>
        </a:p>
      </dgm:t>
    </dgm:pt>
    <dgm:pt modelId="{0C07AED5-0528-824B-92E9-70876C7B45EB}">
      <dgm:prSet/>
      <dgm:spPr/>
      <dgm:t>
        <a:bodyPr/>
        <a:lstStyle/>
        <a:p>
          <a:pPr rtl="0"/>
          <a:r>
            <a:rPr lang="en-US" b="1" dirty="0" smtClean="0">
              <a:latin typeface="+mj-lt"/>
            </a:rPr>
            <a:t>Software</a:t>
          </a:r>
          <a:endParaRPr lang="en-US" dirty="0">
            <a:latin typeface="+mj-lt"/>
          </a:endParaRPr>
        </a:p>
      </dgm:t>
    </dgm:pt>
    <dgm:pt modelId="{2BE5B43F-A780-3A49-B8CF-F374BC70E49B}" type="parTrans" cxnId="{17A29D19-CAAD-EB49-AE73-27436018B85D}">
      <dgm:prSet/>
      <dgm:spPr/>
      <dgm:t>
        <a:bodyPr/>
        <a:lstStyle/>
        <a:p>
          <a:endParaRPr lang="en-US"/>
        </a:p>
      </dgm:t>
    </dgm:pt>
    <dgm:pt modelId="{2FB552A4-4540-6C46-95F0-8E55F9E25BF6}" type="sibTrans" cxnId="{17A29D19-CAAD-EB49-AE73-27436018B85D}">
      <dgm:prSet/>
      <dgm:spPr/>
      <dgm:t>
        <a:bodyPr/>
        <a:lstStyle/>
        <a:p>
          <a:endParaRPr lang="en-US"/>
        </a:p>
      </dgm:t>
    </dgm:pt>
    <dgm:pt modelId="{FE2F7B69-513D-2148-9440-9AF8C071657F}">
      <dgm:prSet/>
      <dgm:spPr/>
      <dgm:t>
        <a:bodyPr/>
        <a:lstStyle/>
        <a:p>
          <a:pPr rtl="0"/>
          <a:r>
            <a:rPr lang="en-US" b="1" dirty="0" smtClean="0">
              <a:latin typeface="+mj-lt"/>
            </a:rPr>
            <a:t>Data</a:t>
          </a:r>
          <a:endParaRPr lang="en-US" dirty="0">
            <a:latin typeface="+mj-lt"/>
          </a:endParaRPr>
        </a:p>
      </dgm:t>
    </dgm:pt>
    <dgm:pt modelId="{F027CA4A-19F1-1A4A-A230-7ED4029CD8F0}" type="parTrans" cxnId="{5C8E6B58-66B5-8942-B4AB-A4DF11BAFD67}">
      <dgm:prSet/>
      <dgm:spPr/>
      <dgm:t>
        <a:bodyPr/>
        <a:lstStyle/>
        <a:p>
          <a:endParaRPr lang="en-US"/>
        </a:p>
      </dgm:t>
    </dgm:pt>
    <dgm:pt modelId="{8E46B7CF-F4EC-D148-BDAD-91107BF27916}" type="sibTrans" cxnId="{5C8E6B58-66B5-8942-B4AB-A4DF11BAFD67}">
      <dgm:prSet/>
      <dgm:spPr/>
      <dgm:t>
        <a:bodyPr/>
        <a:lstStyle/>
        <a:p>
          <a:endParaRPr lang="en-US"/>
        </a:p>
      </dgm:t>
    </dgm:pt>
    <dgm:pt modelId="{76DB9AEB-C055-F040-99A3-882717370FAF}">
      <dgm:prSet/>
      <dgm:spPr/>
      <dgm:t>
        <a:bodyPr/>
        <a:lstStyle/>
        <a:p>
          <a:pPr rtl="0"/>
          <a:r>
            <a:rPr lang="en-US" b="1" dirty="0" smtClean="0">
              <a:latin typeface="+mj-lt"/>
            </a:rPr>
            <a:t>Communication facilities and networks</a:t>
          </a:r>
          <a:endParaRPr lang="en-US" dirty="0">
            <a:latin typeface="+mj-lt"/>
          </a:endParaRPr>
        </a:p>
      </dgm:t>
    </dgm:pt>
    <dgm:pt modelId="{6C5B0CF0-056F-974C-B6A0-66A56BD29CB4}" type="parTrans" cxnId="{7FD62283-BC9E-274F-953F-943D443621EE}">
      <dgm:prSet/>
      <dgm:spPr/>
      <dgm:t>
        <a:bodyPr/>
        <a:lstStyle/>
        <a:p>
          <a:endParaRPr lang="en-US"/>
        </a:p>
      </dgm:t>
    </dgm:pt>
    <dgm:pt modelId="{A24544CD-59F0-4B44-A48B-34A6051B9A73}" type="sibTrans" cxnId="{7FD62283-BC9E-274F-953F-943D443621EE}">
      <dgm:prSet/>
      <dgm:spPr/>
      <dgm:t>
        <a:bodyPr/>
        <a:lstStyle/>
        <a:p>
          <a:endParaRPr lang="en-US"/>
        </a:p>
      </dgm:t>
    </dgm:pt>
    <dgm:pt modelId="{CEF40D25-25D4-C24B-8BA5-2D452AC9C9B4}" type="pres">
      <dgm:prSet presAssocID="{8797BC31-85AF-BA43-A31D-0D15FDFBC0B1}" presName="Name0" presStyleCnt="0">
        <dgm:presLayoutVars>
          <dgm:chMax val="7"/>
          <dgm:dir/>
          <dgm:animLvl val="lvl"/>
          <dgm:resizeHandles val="exact"/>
        </dgm:presLayoutVars>
      </dgm:prSet>
      <dgm:spPr/>
      <dgm:t>
        <a:bodyPr/>
        <a:lstStyle/>
        <a:p>
          <a:endParaRPr lang="en-US"/>
        </a:p>
      </dgm:t>
    </dgm:pt>
    <dgm:pt modelId="{28DB2028-2E50-AF4F-B519-F5340D5F204A}" type="pres">
      <dgm:prSet presAssocID="{572709AF-FBB7-5A45-B7B5-06DC2842409D}" presName="circle1" presStyleLbl="node1" presStyleIdx="0" presStyleCnt="4"/>
      <dgm:spPr/>
      <dgm:t>
        <a:bodyPr/>
        <a:lstStyle/>
        <a:p>
          <a:endParaRPr lang="en-US"/>
        </a:p>
      </dgm:t>
    </dgm:pt>
    <dgm:pt modelId="{8FB99E8C-C78A-6744-A14D-06E40C3A4C35}" type="pres">
      <dgm:prSet presAssocID="{572709AF-FBB7-5A45-B7B5-06DC2842409D}" presName="space" presStyleCnt="0"/>
      <dgm:spPr/>
      <dgm:t>
        <a:bodyPr/>
        <a:lstStyle/>
        <a:p>
          <a:endParaRPr lang="en-US"/>
        </a:p>
      </dgm:t>
    </dgm:pt>
    <dgm:pt modelId="{3CE3951B-72B7-544E-8146-DFDC0DC25423}" type="pres">
      <dgm:prSet presAssocID="{572709AF-FBB7-5A45-B7B5-06DC2842409D}" presName="rect1" presStyleLbl="alignAcc1" presStyleIdx="0" presStyleCnt="4"/>
      <dgm:spPr/>
      <dgm:t>
        <a:bodyPr/>
        <a:lstStyle/>
        <a:p>
          <a:endParaRPr lang="en-US"/>
        </a:p>
      </dgm:t>
    </dgm:pt>
    <dgm:pt modelId="{6CC0D818-948E-6948-8C42-0C175817569E}" type="pres">
      <dgm:prSet presAssocID="{0C07AED5-0528-824B-92E9-70876C7B45EB}" presName="vertSpace2" presStyleLbl="node1" presStyleIdx="0" presStyleCnt="4"/>
      <dgm:spPr/>
      <dgm:t>
        <a:bodyPr/>
        <a:lstStyle/>
        <a:p>
          <a:endParaRPr lang="en-US"/>
        </a:p>
      </dgm:t>
    </dgm:pt>
    <dgm:pt modelId="{6760201D-A316-0345-912B-1C05E887BD9E}" type="pres">
      <dgm:prSet presAssocID="{0C07AED5-0528-824B-92E9-70876C7B45EB}" presName="circle2" presStyleLbl="node1" presStyleIdx="1" presStyleCnt="4"/>
      <dgm:spPr/>
      <dgm:t>
        <a:bodyPr/>
        <a:lstStyle/>
        <a:p>
          <a:endParaRPr lang="en-US"/>
        </a:p>
      </dgm:t>
    </dgm:pt>
    <dgm:pt modelId="{52B88712-AF31-824B-AA64-BE8A21574F6A}" type="pres">
      <dgm:prSet presAssocID="{0C07AED5-0528-824B-92E9-70876C7B45EB}" presName="rect2" presStyleLbl="alignAcc1" presStyleIdx="1" presStyleCnt="4"/>
      <dgm:spPr/>
      <dgm:t>
        <a:bodyPr/>
        <a:lstStyle/>
        <a:p>
          <a:endParaRPr lang="en-US"/>
        </a:p>
      </dgm:t>
    </dgm:pt>
    <dgm:pt modelId="{65A25B27-2E24-924A-B322-4A515CF3B44C}" type="pres">
      <dgm:prSet presAssocID="{FE2F7B69-513D-2148-9440-9AF8C071657F}" presName="vertSpace3" presStyleLbl="node1" presStyleIdx="1" presStyleCnt="4"/>
      <dgm:spPr/>
      <dgm:t>
        <a:bodyPr/>
        <a:lstStyle/>
        <a:p>
          <a:endParaRPr lang="en-US"/>
        </a:p>
      </dgm:t>
    </dgm:pt>
    <dgm:pt modelId="{1CEBA3CC-D570-6D48-83C0-914D39E7A3D4}" type="pres">
      <dgm:prSet presAssocID="{FE2F7B69-513D-2148-9440-9AF8C071657F}" presName="circle3" presStyleLbl="node1" presStyleIdx="2" presStyleCnt="4"/>
      <dgm:spPr/>
      <dgm:t>
        <a:bodyPr/>
        <a:lstStyle/>
        <a:p>
          <a:endParaRPr lang="en-US"/>
        </a:p>
      </dgm:t>
    </dgm:pt>
    <dgm:pt modelId="{89EB32D3-675D-0A45-AD21-BCB152A507C4}" type="pres">
      <dgm:prSet presAssocID="{FE2F7B69-513D-2148-9440-9AF8C071657F}" presName="rect3" presStyleLbl="alignAcc1" presStyleIdx="2" presStyleCnt="4"/>
      <dgm:spPr/>
      <dgm:t>
        <a:bodyPr/>
        <a:lstStyle/>
        <a:p>
          <a:endParaRPr lang="en-US"/>
        </a:p>
      </dgm:t>
    </dgm:pt>
    <dgm:pt modelId="{80B50238-96AF-3142-B9CF-7E72FFC5AB0F}" type="pres">
      <dgm:prSet presAssocID="{76DB9AEB-C055-F040-99A3-882717370FAF}" presName="vertSpace4" presStyleLbl="node1" presStyleIdx="2" presStyleCnt="4"/>
      <dgm:spPr/>
      <dgm:t>
        <a:bodyPr/>
        <a:lstStyle/>
        <a:p>
          <a:endParaRPr lang="en-US"/>
        </a:p>
      </dgm:t>
    </dgm:pt>
    <dgm:pt modelId="{202D11B4-F3BA-8F41-9371-6356E59DEDC9}" type="pres">
      <dgm:prSet presAssocID="{76DB9AEB-C055-F040-99A3-882717370FAF}" presName="circle4" presStyleLbl="node1" presStyleIdx="3" presStyleCnt="4"/>
      <dgm:spPr/>
      <dgm:t>
        <a:bodyPr/>
        <a:lstStyle/>
        <a:p>
          <a:endParaRPr lang="en-US"/>
        </a:p>
      </dgm:t>
    </dgm:pt>
    <dgm:pt modelId="{DA712420-D463-7D47-A442-9CE0363E4628}" type="pres">
      <dgm:prSet presAssocID="{76DB9AEB-C055-F040-99A3-882717370FAF}" presName="rect4" presStyleLbl="alignAcc1" presStyleIdx="3" presStyleCnt="4"/>
      <dgm:spPr/>
      <dgm:t>
        <a:bodyPr/>
        <a:lstStyle/>
        <a:p>
          <a:endParaRPr lang="en-US"/>
        </a:p>
      </dgm:t>
    </dgm:pt>
    <dgm:pt modelId="{A729BE86-33AA-4841-9EAF-BEC6AE287EA7}" type="pres">
      <dgm:prSet presAssocID="{572709AF-FBB7-5A45-B7B5-06DC2842409D}" presName="rect1ParTxNoCh" presStyleLbl="alignAcc1" presStyleIdx="3" presStyleCnt="4">
        <dgm:presLayoutVars>
          <dgm:chMax val="1"/>
          <dgm:bulletEnabled val="1"/>
        </dgm:presLayoutVars>
      </dgm:prSet>
      <dgm:spPr/>
      <dgm:t>
        <a:bodyPr/>
        <a:lstStyle/>
        <a:p>
          <a:endParaRPr lang="en-US"/>
        </a:p>
      </dgm:t>
    </dgm:pt>
    <dgm:pt modelId="{E7473E44-BB72-CC47-8CC9-60A6CA06F5BC}" type="pres">
      <dgm:prSet presAssocID="{0C07AED5-0528-824B-92E9-70876C7B45EB}" presName="rect2ParTxNoCh" presStyleLbl="alignAcc1" presStyleIdx="3" presStyleCnt="4">
        <dgm:presLayoutVars>
          <dgm:chMax val="1"/>
          <dgm:bulletEnabled val="1"/>
        </dgm:presLayoutVars>
      </dgm:prSet>
      <dgm:spPr/>
      <dgm:t>
        <a:bodyPr/>
        <a:lstStyle/>
        <a:p>
          <a:endParaRPr lang="en-US"/>
        </a:p>
      </dgm:t>
    </dgm:pt>
    <dgm:pt modelId="{78D768B8-3345-A24A-AEC8-117D2433CC40}" type="pres">
      <dgm:prSet presAssocID="{FE2F7B69-513D-2148-9440-9AF8C071657F}" presName="rect3ParTxNoCh" presStyleLbl="alignAcc1" presStyleIdx="3" presStyleCnt="4">
        <dgm:presLayoutVars>
          <dgm:chMax val="1"/>
          <dgm:bulletEnabled val="1"/>
        </dgm:presLayoutVars>
      </dgm:prSet>
      <dgm:spPr/>
      <dgm:t>
        <a:bodyPr/>
        <a:lstStyle/>
        <a:p>
          <a:endParaRPr lang="en-US"/>
        </a:p>
      </dgm:t>
    </dgm:pt>
    <dgm:pt modelId="{33E5E0D6-269F-D64A-B84F-A5C37FDA9389}" type="pres">
      <dgm:prSet presAssocID="{76DB9AEB-C055-F040-99A3-882717370FAF}" presName="rect4ParTxNoCh" presStyleLbl="alignAcc1" presStyleIdx="3" presStyleCnt="4">
        <dgm:presLayoutVars>
          <dgm:chMax val="1"/>
          <dgm:bulletEnabled val="1"/>
        </dgm:presLayoutVars>
      </dgm:prSet>
      <dgm:spPr/>
      <dgm:t>
        <a:bodyPr/>
        <a:lstStyle/>
        <a:p>
          <a:endParaRPr lang="en-US"/>
        </a:p>
      </dgm:t>
    </dgm:pt>
  </dgm:ptLst>
  <dgm:cxnLst>
    <dgm:cxn modelId="{17A29D19-CAAD-EB49-AE73-27436018B85D}" srcId="{8797BC31-85AF-BA43-A31D-0D15FDFBC0B1}" destId="{0C07AED5-0528-824B-92E9-70876C7B45EB}" srcOrd="1" destOrd="0" parTransId="{2BE5B43F-A780-3A49-B8CF-F374BC70E49B}" sibTransId="{2FB552A4-4540-6C46-95F0-8E55F9E25BF6}"/>
    <dgm:cxn modelId="{55192A99-D66F-4EAD-B6D2-BBAEA927C9DB}" type="presOf" srcId="{572709AF-FBB7-5A45-B7B5-06DC2842409D}" destId="{A729BE86-33AA-4841-9EAF-BEC6AE287EA7}" srcOrd="1" destOrd="0" presId="urn:microsoft.com/office/officeart/2005/8/layout/target3"/>
    <dgm:cxn modelId="{1AADC354-0E63-4343-A4AC-D09890500282}" type="presOf" srcId="{76DB9AEB-C055-F040-99A3-882717370FAF}" destId="{33E5E0D6-269F-D64A-B84F-A5C37FDA9389}" srcOrd="1" destOrd="0" presId="urn:microsoft.com/office/officeart/2005/8/layout/target3"/>
    <dgm:cxn modelId="{5C8E6B58-66B5-8942-B4AB-A4DF11BAFD67}" srcId="{8797BC31-85AF-BA43-A31D-0D15FDFBC0B1}" destId="{FE2F7B69-513D-2148-9440-9AF8C071657F}" srcOrd="2" destOrd="0" parTransId="{F027CA4A-19F1-1A4A-A230-7ED4029CD8F0}" sibTransId="{8E46B7CF-F4EC-D148-BDAD-91107BF27916}"/>
    <dgm:cxn modelId="{647AFAB0-0B06-4404-A069-BB6AE934175E}" type="presOf" srcId="{FE2F7B69-513D-2148-9440-9AF8C071657F}" destId="{89EB32D3-675D-0A45-AD21-BCB152A507C4}" srcOrd="0" destOrd="0" presId="urn:microsoft.com/office/officeart/2005/8/layout/target3"/>
    <dgm:cxn modelId="{20876AC7-DC2B-449A-B880-E012C61C3CB9}" type="presOf" srcId="{8797BC31-85AF-BA43-A31D-0D15FDFBC0B1}" destId="{CEF40D25-25D4-C24B-8BA5-2D452AC9C9B4}" srcOrd="0" destOrd="0" presId="urn:microsoft.com/office/officeart/2005/8/layout/target3"/>
    <dgm:cxn modelId="{0BA48D50-5F71-40C8-8D01-AB3DEBD6C19D}" type="presOf" srcId="{FE2F7B69-513D-2148-9440-9AF8C071657F}" destId="{78D768B8-3345-A24A-AEC8-117D2433CC40}" srcOrd="1" destOrd="0" presId="urn:microsoft.com/office/officeart/2005/8/layout/target3"/>
    <dgm:cxn modelId="{37F64709-947C-5E49-A8B5-56FFCA8C77C0}" srcId="{8797BC31-85AF-BA43-A31D-0D15FDFBC0B1}" destId="{572709AF-FBB7-5A45-B7B5-06DC2842409D}" srcOrd="0" destOrd="0" parTransId="{91AA1A43-F863-1643-BA23-8E7C03BB01C4}" sibTransId="{934F42DF-6D43-3648-99F4-A7D7591F8AF3}"/>
    <dgm:cxn modelId="{7EB1F022-5572-4CD5-8CB5-242F16D3FAE4}" type="presOf" srcId="{0C07AED5-0528-824B-92E9-70876C7B45EB}" destId="{E7473E44-BB72-CC47-8CC9-60A6CA06F5BC}" srcOrd="1" destOrd="0" presId="urn:microsoft.com/office/officeart/2005/8/layout/target3"/>
    <dgm:cxn modelId="{0C7CA834-4D91-499B-BA63-5A82EE84160E}" type="presOf" srcId="{572709AF-FBB7-5A45-B7B5-06DC2842409D}" destId="{3CE3951B-72B7-544E-8146-DFDC0DC25423}" srcOrd="0" destOrd="0" presId="urn:microsoft.com/office/officeart/2005/8/layout/target3"/>
    <dgm:cxn modelId="{7FD62283-BC9E-274F-953F-943D443621EE}" srcId="{8797BC31-85AF-BA43-A31D-0D15FDFBC0B1}" destId="{76DB9AEB-C055-F040-99A3-882717370FAF}" srcOrd="3" destOrd="0" parTransId="{6C5B0CF0-056F-974C-B6A0-66A56BD29CB4}" sibTransId="{A24544CD-59F0-4B44-A48B-34A6051B9A73}"/>
    <dgm:cxn modelId="{7A628370-2D9C-4F85-9C65-5D1F53416F05}" type="presOf" srcId="{0C07AED5-0528-824B-92E9-70876C7B45EB}" destId="{52B88712-AF31-824B-AA64-BE8A21574F6A}" srcOrd="0" destOrd="0" presId="urn:microsoft.com/office/officeart/2005/8/layout/target3"/>
    <dgm:cxn modelId="{4EF595F1-22A3-4D34-8A72-76BA2C9DC3BD}" type="presOf" srcId="{76DB9AEB-C055-F040-99A3-882717370FAF}" destId="{DA712420-D463-7D47-A442-9CE0363E4628}" srcOrd="0" destOrd="0" presId="urn:microsoft.com/office/officeart/2005/8/layout/target3"/>
    <dgm:cxn modelId="{E16D6A96-0399-47B9-9F9E-C233D1FC922F}" type="presParOf" srcId="{CEF40D25-25D4-C24B-8BA5-2D452AC9C9B4}" destId="{28DB2028-2E50-AF4F-B519-F5340D5F204A}" srcOrd="0" destOrd="0" presId="urn:microsoft.com/office/officeart/2005/8/layout/target3"/>
    <dgm:cxn modelId="{9554ACAC-2EEB-44AB-8EBE-C5B31B62CE56}" type="presParOf" srcId="{CEF40D25-25D4-C24B-8BA5-2D452AC9C9B4}" destId="{8FB99E8C-C78A-6744-A14D-06E40C3A4C35}" srcOrd="1" destOrd="0" presId="urn:microsoft.com/office/officeart/2005/8/layout/target3"/>
    <dgm:cxn modelId="{9B77190E-FE54-4E44-BE07-72D8CFBE1EE2}" type="presParOf" srcId="{CEF40D25-25D4-C24B-8BA5-2D452AC9C9B4}" destId="{3CE3951B-72B7-544E-8146-DFDC0DC25423}" srcOrd="2" destOrd="0" presId="urn:microsoft.com/office/officeart/2005/8/layout/target3"/>
    <dgm:cxn modelId="{FF6F6514-FE22-4471-AC85-38022BC435B9}" type="presParOf" srcId="{CEF40D25-25D4-C24B-8BA5-2D452AC9C9B4}" destId="{6CC0D818-948E-6948-8C42-0C175817569E}" srcOrd="3" destOrd="0" presId="urn:microsoft.com/office/officeart/2005/8/layout/target3"/>
    <dgm:cxn modelId="{65783A01-6882-4D6D-AD41-1D0593734A95}" type="presParOf" srcId="{CEF40D25-25D4-C24B-8BA5-2D452AC9C9B4}" destId="{6760201D-A316-0345-912B-1C05E887BD9E}" srcOrd="4" destOrd="0" presId="urn:microsoft.com/office/officeart/2005/8/layout/target3"/>
    <dgm:cxn modelId="{0AF98FAC-8358-4787-B72D-7278E2E11807}" type="presParOf" srcId="{CEF40D25-25D4-C24B-8BA5-2D452AC9C9B4}" destId="{52B88712-AF31-824B-AA64-BE8A21574F6A}" srcOrd="5" destOrd="0" presId="urn:microsoft.com/office/officeart/2005/8/layout/target3"/>
    <dgm:cxn modelId="{A6B6DDE9-9DBA-4BE5-8A8F-83272ADDF505}" type="presParOf" srcId="{CEF40D25-25D4-C24B-8BA5-2D452AC9C9B4}" destId="{65A25B27-2E24-924A-B322-4A515CF3B44C}" srcOrd="6" destOrd="0" presId="urn:microsoft.com/office/officeart/2005/8/layout/target3"/>
    <dgm:cxn modelId="{11D676B1-8F6B-491D-BF6E-DA42A409FC9E}" type="presParOf" srcId="{CEF40D25-25D4-C24B-8BA5-2D452AC9C9B4}" destId="{1CEBA3CC-D570-6D48-83C0-914D39E7A3D4}" srcOrd="7" destOrd="0" presId="urn:microsoft.com/office/officeart/2005/8/layout/target3"/>
    <dgm:cxn modelId="{B92418F9-5EFD-40FB-8AC5-AD6EB95A14C7}" type="presParOf" srcId="{CEF40D25-25D4-C24B-8BA5-2D452AC9C9B4}" destId="{89EB32D3-675D-0A45-AD21-BCB152A507C4}" srcOrd="8" destOrd="0" presId="urn:microsoft.com/office/officeart/2005/8/layout/target3"/>
    <dgm:cxn modelId="{9662EDAD-EEBD-4DDA-913E-E1DA036E9C34}" type="presParOf" srcId="{CEF40D25-25D4-C24B-8BA5-2D452AC9C9B4}" destId="{80B50238-96AF-3142-B9CF-7E72FFC5AB0F}" srcOrd="9" destOrd="0" presId="urn:microsoft.com/office/officeart/2005/8/layout/target3"/>
    <dgm:cxn modelId="{CE1E3A7B-8CF6-4F3A-85BB-8675896F0342}" type="presParOf" srcId="{CEF40D25-25D4-C24B-8BA5-2D452AC9C9B4}" destId="{202D11B4-F3BA-8F41-9371-6356E59DEDC9}" srcOrd="10" destOrd="0" presId="urn:microsoft.com/office/officeart/2005/8/layout/target3"/>
    <dgm:cxn modelId="{83A9F7A1-048F-48D4-97CF-21E88DC59EBC}" type="presParOf" srcId="{CEF40D25-25D4-C24B-8BA5-2D452AC9C9B4}" destId="{DA712420-D463-7D47-A442-9CE0363E4628}" srcOrd="11" destOrd="0" presId="urn:microsoft.com/office/officeart/2005/8/layout/target3"/>
    <dgm:cxn modelId="{B14D545F-E362-4362-AAFF-2D0B787F01C8}" type="presParOf" srcId="{CEF40D25-25D4-C24B-8BA5-2D452AC9C9B4}" destId="{A729BE86-33AA-4841-9EAF-BEC6AE287EA7}" srcOrd="12" destOrd="0" presId="urn:microsoft.com/office/officeart/2005/8/layout/target3"/>
    <dgm:cxn modelId="{D6779B73-375B-4BAA-98BC-722F18388A2B}" type="presParOf" srcId="{CEF40D25-25D4-C24B-8BA5-2D452AC9C9B4}" destId="{E7473E44-BB72-CC47-8CC9-60A6CA06F5BC}" srcOrd="13" destOrd="0" presId="urn:microsoft.com/office/officeart/2005/8/layout/target3"/>
    <dgm:cxn modelId="{5FC001D8-2796-4F32-A988-62F8D5474FC8}" type="presParOf" srcId="{CEF40D25-25D4-C24B-8BA5-2D452AC9C9B4}" destId="{78D768B8-3345-A24A-AEC8-117D2433CC40}" srcOrd="14" destOrd="0" presId="urn:microsoft.com/office/officeart/2005/8/layout/target3"/>
    <dgm:cxn modelId="{161D0C99-4BB4-447D-9D1F-86E921CB6768}" type="presParOf" srcId="{CEF40D25-25D4-C24B-8BA5-2D452AC9C9B4}" destId="{33E5E0D6-269F-D64A-B84F-A5C37FDA938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6A87EB5-46E4-4717-B87B-8A0AF3A7B0DB}" type="doc">
      <dgm:prSet loTypeId="urn:microsoft.com/office/officeart/2005/8/layout/radial3" loCatId="cycle" qsTypeId="urn:microsoft.com/office/officeart/2005/8/quickstyle/simple4" qsCatId="simple" csTypeId="urn:microsoft.com/office/officeart/2005/8/colors/accent0_1" csCatId="mainScheme" phldr="1"/>
      <dgm:spPr/>
      <dgm:t>
        <a:bodyPr/>
        <a:lstStyle/>
        <a:p>
          <a:endParaRPr lang="en-US"/>
        </a:p>
      </dgm:t>
    </dgm:pt>
    <dgm:pt modelId="{10465E8E-3004-4EF7-A24B-242966AF41D8}">
      <dgm:prSet phldrT="[Text]" custT="1"/>
      <dgm:spPr/>
      <dgm:t>
        <a:bodyPr/>
        <a:lstStyle/>
        <a:p>
          <a:r>
            <a:rPr lang="en-US" sz="4000" dirty="0" smtClean="0"/>
            <a:t>Security Principles</a:t>
          </a:r>
          <a:endParaRPr lang="en-US" sz="4000" dirty="0"/>
        </a:p>
      </dgm:t>
    </dgm:pt>
    <dgm:pt modelId="{73C88FCC-1D48-4907-8189-24AF6973AA55}" type="parTrans" cxnId="{AD112A52-C289-4DE4-AFDA-A08B81BE9E09}">
      <dgm:prSet/>
      <dgm:spPr/>
      <dgm:t>
        <a:bodyPr/>
        <a:lstStyle/>
        <a:p>
          <a:endParaRPr lang="en-US"/>
        </a:p>
      </dgm:t>
    </dgm:pt>
    <dgm:pt modelId="{DAF64B5C-3070-41EC-8E67-D3FEF97589F3}" type="sibTrans" cxnId="{AD112A52-C289-4DE4-AFDA-A08B81BE9E09}">
      <dgm:prSet/>
      <dgm:spPr/>
      <dgm:t>
        <a:bodyPr/>
        <a:lstStyle/>
        <a:p>
          <a:endParaRPr lang="en-US"/>
        </a:p>
      </dgm:t>
    </dgm:pt>
    <dgm:pt modelId="{3C71313F-6DCC-4C9B-9FB7-5F3C8E278300}">
      <dgm:prSet phldrT="[Text]" custT="1"/>
      <dgm:spPr/>
      <dgm:t>
        <a:bodyPr/>
        <a:lstStyle/>
        <a:p>
          <a:r>
            <a:rPr lang="en-US" sz="1600" dirty="0" smtClean="0"/>
            <a:t>Economy of mechanism</a:t>
          </a:r>
          <a:endParaRPr lang="en-US" sz="1600" dirty="0"/>
        </a:p>
      </dgm:t>
    </dgm:pt>
    <dgm:pt modelId="{754851B8-6A3F-4EBD-8CDE-78F702CEFCE0}" type="parTrans" cxnId="{BF36071B-35A8-4CB5-AA34-B44CC8DD55A2}">
      <dgm:prSet/>
      <dgm:spPr/>
      <dgm:t>
        <a:bodyPr/>
        <a:lstStyle/>
        <a:p>
          <a:endParaRPr lang="en-US"/>
        </a:p>
      </dgm:t>
    </dgm:pt>
    <dgm:pt modelId="{9BBDFAB5-34C4-4F4F-B645-C3E908356166}" type="sibTrans" cxnId="{BF36071B-35A8-4CB5-AA34-B44CC8DD55A2}">
      <dgm:prSet/>
      <dgm:spPr/>
      <dgm:t>
        <a:bodyPr/>
        <a:lstStyle/>
        <a:p>
          <a:endParaRPr lang="en-US"/>
        </a:p>
      </dgm:t>
    </dgm:pt>
    <dgm:pt modelId="{606CF9F4-9D20-48C9-BF02-E40CF54DF64C}">
      <dgm:prSet phldrT="[Text]" custT="1"/>
      <dgm:spPr/>
      <dgm:t>
        <a:bodyPr/>
        <a:lstStyle/>
        <a:p>
          <a:r>
            <a:rPr lang="en-US" sz="1600" dirty="0" smtClean="0"/>
            <a:t>Fail-safe defaults</a:t>
          </a:r>
          <a:endParaRPr lang="en-US" sz="1600" dirty="0"/>
        </a:p>
      </dgm:t>
    </dgm:pt>
    <dgm:pt modelId="{75DC1D47-2D07-4A2C-B673-63CD91A7901F}" type="parTrans" cxnId="{0D6087AB-8B78-4D0F-A8A4-B43F149C7A13}">
      <dgm:prSet/>
      <dgm:spPr/>
      <dgm:t>
        <a:bodyPr/>
        <a:lstStyle/>
        <a:p>
          <a:endParaRPr lang="en-US"/>
        </a:p>
      </dgm:t>
    </dgm:pt>
    <dgm:pt modelId="{83E1DD99-89EE-4A6C-BF74-3E8534FA7F71}" type="sibTrans" cxnId="{0D6087AB-8B78-4D0F-A8A4-B43F149C7A13}">
      <dgm:prSet/>
      <dgm:spPr/>
      <dgm:t>
        <a:bodyPr/>
        <a:lstStyle/>
        <a:p>
          <a:endParaRPr lang="en-US"/>
        </a:p>
      </dgm:t>
    </dgm:pt>
    <dgm:pt modelId="{C4CD2BCA-A966-4B33-87ED-A2AB0AE5E196}">
      <dgm:prSet phldrT="[Text]" custT="1"/>
      <dgm:spPr/>
      <dgm:t>
        <a:bodyPr/>
        <a:lstStyle/>
        <a:p>
          <a:r>
            <a:rPr lang="en-US" sz="1600" dirty="0" smtClean="0"/>
            <a:t>Complete mediation</a:t>
          </a:r>
          <a:endParaRPr lang="en-US" sz="1600" dirty="0"/>
        </a:p>
      </dgm:t>
    </dgm:pt>
    <dgm:pt modelId="{56E796B3-8E97-460C-B02F-F78738D39C9A}" type="parTrans" cxnId="{89ED74DD-1AB5-4703-A82C-61A492FB9328}">
      <dgm:prSet/>
      <dgm:spPr/>
      <dgm:t>
        <a:bodyPr/>
        <a:lstStyle/>
        <a:p>
          <a:endParaRPr lang="en-US"/>
        </a:p>
      </dgm:t>
    </dgm:pt>
    <dgm:pt modelId="{C6061921-6B30-4AA3-AA60-A2A655F54BD8}" type="sibTrans" cxnId="{89ED74DD-1AB5-4703-A82C-61A492FB9328}">
      <dgm:prSet/>
      <dgm:spPr/>
      <dgm:t>
        <a:bodyPr/>
        <a:lstStyle/>
        <a:p>
          <a:endParaRPr lang="en-US"/>
        </a:p>
      </dgm:t>
    </dgm:pt>
    <dgm:pt modelId="{D84145ED-26E6-411B-9B0E-A670153991B2}">
      <dgm:prSet phldrT="[Text]" custT="1"/>
      <dgm:spPr/>
      <dgm:t>
        <a:bodyPr/>
        <a:lstStyle/>
        <a:p>
          <a:r>
            <a:rPr lang="en-US" sz="1600" dirty="0" smtClean="0"/>
            <a:t>Open design</a:t>
          </a:r>
          <a:endParaRPr lang="en-US" sz="1600" dirty="0"/>
        </a:p>
      </dgm:t>
    </dgm:pt>
    <dgm:pt modelId="{3EFFEB9D-95CA-4691-B453-06B347A065FC}" type="parTrans" cxnId="{EFB325FA-FFE6-4E2B-A473-43795C384725}">
      <dgm:prSet/>
      <dgm:spPr/>
      <dgm:t>
        <a:bodyPr/>
        <a:lstStyle/>
        <a:p>
          <a:endParaRPr lang="en-US"/>
        </a:p>
      </dgm:t>
    </dgm:pt>
    <dgm:pt modelId="{B7035B32-2EF1-45E4-B069-6C7F12776A79}" type="sibTrans" cxnId="{EFB325FA-FFE6-4E2B-A473-43795C384725}">
      <dgm:prSet/>
      <dgm:spPr/>
      <dgm:t>
        <a:bodyPr/>
        <a:lstStyle/>
        <a:p>
          <a:endParaRPr lang="en-US"/>
        </a:p>
      </dgm:t>
    </dgm:pt>
    <dgm:pt modelId="{63BDF19B-2710-4463-9B6F-A1E2147DDD4F}">
      <dgm:prSet custT="1"/>
      <dgm:spPr/>
      <dgm:t>
        <a:bodyPr/>
        <a:lstStyle/>
        <a:p>
          <a:r>
            <a:rPr lang="en-US" sz="1600" dirty="0" smtClean="0"/>
            <a:t>Separation of privilege</a:t>
          </a:r>
          <a:endParaRPr lang="en-US" sz="1600" dirty="0"/>
        </a:p>
      </dgm:t>
    </dgm:pt>
    <dgm:pt modelId="{70F386C5-4603-4410-A768-C7FB9AD34ED1}" type="parTrans" cxnId="{03FB2162-A662-4ECC-9568-1FDDBA54C70B}">
      <dgm:prSet/>
      <dgm:spPr/>
      <dgm:t>
        <a:bodyPr/>
        <a:lstStyle/>
        <a:p>
          <a:endParaRPr lang="en-US"/>
        </a:p>
      </dgm:t>
    </dgm:pt>
    <dgm:pt modelId="{78814418-73C0-4105-BD77-2A0459AC0C82}" type="sibTrans" cxnId="{03FB2162-A662-4ECC-9568-1FDDBA54C70B}">
      <dgm:prSet/>
      <dgm:spPr/>
      <dgm:t>
        <a:bodyPr/>
        <a:lstStyle/>
        <a:p>
          <a:endParaRPr lang="en-US"/>
        </a:p>
      </dgm:t>
    </dgm:pt>
    <dgm:pt modelId="{77C82D9C-EFA3-4D57-8E4B-C4B0A6D1E4A9}">
      <dgm:prSet custT="1"/>
      <dgm:spPr/>
      <dgm:t>
        <a:bodyPr/>
        <a:lstStyle/>
        <a:p>
          <a:r>
            <a:rPr lang="en-US" sz="1600" dirty="0" smtClean="0"/>
            <a:t>Least privilege</a:t>
          </a:r>
          <a:endParaRPr lang="en-US" sz="1600" dirty="0"/>
        </a:p>
      </dgm:t>
    </dgm:pt>
    <dgm:pt modelId="{30764007-4E9F-4257-A67B-9F71BD030354}" type="parTrans" cxnId="{35A6F6CC-269C-49E8-B7C9-3B12067794EB}">
      <dgm:prSet/>
      <dgm:spPr/>
      <dgm:t>
        <a:bodyPr/>
        <a:lstStyle/>
        <a:p>
          <a:endParaRPr lang="en-US"/>
        </a:p>
      </dgm:t>
    </dgm:pt>
    <dgm:pt modelId="{CCEED244-D4C9-46B5-AE9D-5A152C2639A4}" type="sibTrans" cxnId="{35A6F6CC-269C-49E8-B7C9-3B12067794EB}">
      <dgm:prSet/>
      <dgm:spPr/>
      <dgm:t>
        <a:bodyPr/>
        <a:lstStyle/>
        <a:p>
          <a:endParaRPr lang="en-US"/>
        </a:p>
      </dgm:t>
    </dgm:pt>
    <dgm:pt modelId="{B093F6AE-693A-4BC4-ACF9-163458967589}">
      <dgm:prSet custT="1"/>
      <dgm:spPr/>
      <dgm:t>
        <a:bodyPr/>
        <a:lstStyle/>
        <a:p>
          <a:r>
            <a:rPr lang="en-US" sz="1600" dirty="0" smtClean="0"/>
            <a:t>Least common mechanism</a:t>
          </a:r>
          <a:endParaRPr lang="en-US" sz="1600" dirty="0"/>
        </a:p>
      </dgm:t>
    </dgm:pt>
    <dgm:pt modelId="{5E9E67DD-7E43-4F48-B4A5-59F5A8F1C22D}" type="parTrans" cxnId="{D386FC3F-4C49-4089-BC62-7F02A6A4EA51}">
      <dgm:prSet/>
      <dgm:spPr/>
      <dgm:t>
        <a:bodyPr/>
        <a:lstStyle/>
        <a:p>
          <a:endParaRPr lang="en-US"/>
        </a:p>
      </dgm:t>
    </dgm:pt>
    <dgm:pt modelId="{02647F69-9D46-45AF-BC0E-A7D31F203EAD}" type="sibTrans" cxnId="{D386FC3F-4C49-4089-BC62-7F02A6A4EA51}">
      <dgm:prSet/>
      <dgm:spPr/>
      <dgm:t>
        <a:bodyPr/>
        <a:lstStyle/>
        <a:p>
          <a:endParaRPr lang="en-US"/>
        </a:p>
      </dgm:t>
    </dgm:pt>
    <dgm:pt modelId="{32129E36-D2DB-405D-8305-6FC012ADA05A}">
      <dgm:prSet custT="1"/>
      <dgm:spPr/>
      <dgm:t>
        <a:bodyPr/>
        <a:lstStyle/>
        <a:p>
          <a:r>
            <a:rPr lang="en-US" sz="1600" dirty="0" smtClean="0"/>
            <a:t>Psychological acceptability</a:t>
          </a:r>
          <a:endParaRPr lang="en-US" sz="1600" dirty="0"/>
        </a:p>
      </dgm:t>
    </dgm:pt>
    <dgm:pt modelId="{B11C8470-92D2-48CB-AAEB-C77F9BE463F9}" type="parTrans" cxnId="{E8AD4B96-0221-40C1-84E6-A81C5FBA4B6E}">
      <dgm:prSet/>
      <dgm:spPr/>
      <dgm:t>
        <a:bodyPr/>
        <a:lstStyle/>
        <a:p>
          <a:endParaRPr lang="en-US"/>
        </a:p>
      </dgm:t>
    </dgm:pt>
    <dgm:pt modelId="{204C39E6-4E13-489E-BE9A-BDD2ABCE8C7F}" type="sibTrans" cxnId="{E8AD4B96-0221-40C1-84E6-A81C5FBA4B6E}">
      <dgm:prSet/>
      <dgm:spPr/>
      <dgm:t>
        <a:bodyPr/>
        <a:lstStyle/>
        <a:p>
          <a:endParaRPr lang="en-US"/>
        </a:p>
      </dgm:t>
    </dgm:pt>
    <dgm:pt modelId="{E8B043C9-CFE0-4E20-A98E-89F8690921E5}">
      <dgm:prSet custT="1"/>
      <dgm:spPr/>
      <dgm:t>
        <a:bodyPr/>
        <a:lstStyle/>
        <a:p>
          <a:r>
            <a:rPr lang="en-US" sz="1600" dirty="0" smtClean="0"/>
            <a:t>Work factor</a:t>
          </a:r>
          <a:endParaRPr lang="en-US" sz="1600" dirty="0"/>
        </a:p>
      </dgm:t>
    </dgm:pt>
    <dgm:pt modelId="{D0DF59B8-C84A-40C4-9FB8-B160DD23A7D4}" type="parTrans" cxnId="{502995A0-61CE-4878-8F36-455765CA6128}">
      <dgm:prSet/>
      <dgm:spPr/>
      <dgm:t>
        <a:bodyPr/>
        <a:lstStyle/>
        <a:p>
          <a:endParaRPr lang="en-US"/>
        </a:p>
      </dgm:t>
    </dgm:pt>
    <dgm:pt modelId="{E64D3B4F-4594-4B1E-A769-EA8A54547303}" type="sibTrans" cxnId="{502995A0-61CE-4878-8F36-455765CA6128}">
      <dgm:prSet/>
      <dgm:spPr/>
      <dgm:t>
        <a:bodyPr/>
        <a:lstStyle/>
        <a:p>
          <a:endParaRPr lang="en-US"/>
        </a:p>
      </dgm:t>
    </dgm:pt>
    <dgm:pt modelId="{31A2A93C-0014-4215-A3B4-780E9DB6A019}">
      <dgm:prSet custT="1"/>
      <dgm:spPr/>
      <dgm:t>
        <a:bodyPr/>
        <a:lstStyle/>
        <a:p>
          <a:r>
            <a:rPr lang="en-US" sz="1600" dirty="0" smtClean="0"/>
            <a:t>Compromise recording</a:t>
          </a:r>
          <a:endParaRPr lang="en-US" sz="1600" dirty="0"/>
        </a:p>
      </dgm:t>
    </dgm:pt>
    <dgm:pt modelId="{F12E64C6-80DC-49A7-A6DF-97B5A049F2D5}" type="parTrans" cxnId="{94A06DA1-8EA4-4F46-BB21-7587EDF14897}">
      <dgm:prSet/>
      <dgm:spPr/>
      <dgm:t>
        <a:bodyPr/>
        <a:lstStyle/>
        <a:p>
          <a:endParaRPr lang="en-US"/>
        </a:p>
      </dgm:t>
    </dgm:pt>
    <dgm:pt modelId="{D34EB5B0-121F-448D-BBE0-ECE7A8B84783}" type="sibTrans" cxnId="{94A06DA1-8EA4-4F46-BB21-7587EDF14897}">
      <dgm:prSet/>
      <dgm:spPr/>
      <dgm:t>
        <a:bodyPr/>
        <a:lstStyle/>
        <a:p>
          <a:endParaRPr lang="en-US"/>
        </a:p>
      </dgm:t>
    </dgm:pt>
    <dgm:pt modelId="{BCC09178-D85B-4BB3-8FF6-0E5A970CD77B}" type="pres">
      <dgm:prSet presAssocID="{76A87EB5-46E4-4717-B87B-8A0AF3A7B0DB}" presName="composite" presStyleCnt="0">
        <dgm:presLayoutVars>
          <dgm:chMax val="1"/>
          <dgm:dir/>
          <dgm:resizeHandles val="exact"/>
        </dgm:presLayoutVars>
      </dgm:prSet>
      <dgm:spPr/>
      <dgm:t>
        <a:bodyPr/>
        <a:lstStyle/>
        <a:p>
          <a:endParaRPr lang="en-US"/>
        </a:p>
      </dgm:t>
    </dgm:pt>
    <dgm:pt modelId="{100AB8FB-6F8C-4442-A9FF-4ECE5527B260}" type="pres">
      <dgm:prSet presAssocID="{76A87EB5-46E4-4717-B87B-8A0AF3A7B0DB}" presName="radial" presStyleCnt="0">
        <dgm:presLayoutVars>
          <dgm:animLvl val="ctr"/>
        </dgm:presLayoutVars>
      </dgm:prSet>
      <dgm:spPr/>
    </dgm:pt>
    <dgm:pt modelId="{EAEC217D-4616-4394-ABA9-4E7DA717D5D3}" type="pres">
      <dgm:prSet presAssocID="{10465E8E-3004-4EF7-A24B-242966AF41D8}" presName="centerShape" presStyleLbl="vennNode1" presStyleIdx="0" presStyleCnt="11"/>
      <dgm:spPr/>
      <dgm:t>
        <a:bodyPr/>
        <a:lstStyle/>
        <a:p>
          <a:endParaRPr lang="en-US"/>
        </a:p>
      </dgm:t>
    </dgm:pt>
    <dgm:pt modelId="{038ADF20-5840-46E6-96B9-88608621787E}" type="pres">
      <dgm:prSet presAssocID="{3C71313F-6DCC-4C9B-9FB7-5F3C8E278300}" presName="node" presStyleLbl="vennNode1" presStyleIdx="1" presStyleCnt="11" custRadScaleRad="100070" custRadScaleInc="5933">
        <dgm:presLayoutVars>
          <dgm:bulletEnabled val="1"/>
        </dgm:presLayoutVars>
      </dgm:prSet>
      <dgm:spPr/>
      <dgm:t>
        <a:bodyPr/>
        <a:lstStyle/>
        <a:p>
          <a:endParaRPr lang="en-US"/>
        </a:p>
      </dgm:t>
    </dgm:pt>
    <dgm:pt modelId="{982084AE-A825-4875-BAFF-F2219D96EC7A}" type="pres">
      <dgm:prSet presAssocID="{606CF9F4-9D20-48C9-BF02-E40CF54DF64C}" presName="node" presStyleLbl="vennNode1" presStyleIdx="2" presStyleCnt="11" custRadScaleRad="102237" custRadScaleInc="4697">
        <dgm:presLayoutVars>
          <dgm:bulletEnabled val="1"/>
        </dgm:presLayoutVars>
      </dgm:prSet>
      <dgm:spPr/>
      <dgm:t>
        <a:bodyPr/>
        <a:lstStyle/>
        <a:p>
          <a:endParaRPr lang="en-US"/>
        </a:p>
      </dgm:t>
    </dgm:pt>
    <dgm:pt modelId="{1F6387B1-19B7-4E80-9B59-31A983DB0591}" type="pres">
      <dgm:prSet presAssocID="{C4CD2BCA-A966-4B33-87ED-A2AB0AE5E196}" presName="node" presStyleLbl="vennNode1" presStyleIdx="3" presStyleCnt="11" custRadScaleRad="103553" custRadScaleInc="1771">
        <dgm:presLayoutVars>
          <dgm:bulletEnabled val="1"/>
        </dgm:presLayoutVars>
      </dgm:prSet>
      <dgm:spPr/>
      <dgm:t>
        <a:bodyPr/>
        <a:lstStyle/>
        <a:p>
          <a:endParaRPr lang="en-US"/>
        </a:p>
      </dgm:t>
    </dgm:pt>
    <dgm:pt modelId="{17903042-0764-46AE-9290-4E698938C066}" type="pres">
      <dgm:prSet presAssocID="{D84145ED-26E6-411B-9B0E-A670153991B2}" presName="node" presStyleLbl="vennNode1" presStyleIdx="4" presStyleCnt="11" custRadScaleRad="103553" custRadScaleInc="-1771">
        <dgm:presLayoutVars>
          <dgm:bulletEnabled val="1"/>
        </dgm:presLayoutVars>
      </dgm:prSet>
      <dgm:spPr/>
      <dgm:t>
        <a:bodyPr/>
        <a:lstStyle/>
        <a:p>
          <a:endParaRPr lang="en-US"/>
        </a:p>
      </dgm:t>
    </dgm:pt>
    <dgm:pt modelId="{8F5EF4CA-89CC-43C2-9AC0-B0727D6A1426}" type="pres">
      <dgm:prSet presAssocID="{63BDF19B-2710-4463-9B6F-A1E2147DDD4F}" presName="node" presStyleLbl="vennNode1" presStyleIdx="5" presStyleCnt="11" custRadScaleRad="102237" custRadScaleInc="-4697">
        <dgm:presLayoutVars>
          <dgm:bulletEnabled val="1"/>
        </dgm:presLayoutVars>
      </dgm:prSet>
      <dgm:spPr/>
      <dgm:t>
        <a:bodyPr/>
        <a:lstStyle/>
        <a:p>
          <a:endParaRPr lang="en-US"/>
        </a:p>
      </dgm:t>
    </dgm:pt>
    <dgm:pt modelId="{E9E4F746-4C89-452D-AC3B-7C376CE1A6C9}" type="pres">
      <dgm:prSet presAssocID="{77C82D9C-EFA3-4D57-8E4B-C4B0A6D1E4A9}" presName="node" presStyleLbl="vennNode1" presStyleIdx="6" presStyleCnt="11" custRadScaleRad="100070" custRadScaleInc="-5933">
        <dgm:presLayoutVars>
          <dgm:bulletEnabled val="1"/>
        </dgm:presLayoutVars>
      </dgm:prSet>
      <dgm:spPr/>
      <dgm:t>
        <a:bodyPr/>
        <a:lstStyle/>
        <a:p>
          <a:endParaRPr lang="en-US"/>
        </a:p>
      </dgm:t>
    </dgm:pt>
    <dgm:pt modelId="{80A2ECDE-2B9F-4485-8CF6-137A9A767CC6}" type="pres">
      <dgm:prSet presAssocID="{B093F6AE-693A-4BC4-ACF9-163458967589}" presName="node" presStyleLbl="vennNode1" presStyleIdx="7" presStyleCnt="11" custRadScaleRad="97855" custRadScaleInc="-4908">
        <dgm:presLayoutVars>
          <dgm:bulletEnabled val="1"/>
        </dgm:presLayoutVars>
      </dgm:prSet>
      <dgm:spPr/>
      <dgm:t>
        <a:bodyPr/>
        <a:lstStyle/>
        <a:p>
          <a:endParaRPr lang="en-US"/>
        </a:p>
      </dgm:t>
    </dgm:pt>
    <dgm:pt modelId="{F8C673E8-71E2-47EB-BC18-4C78D5B47B10}" type="pres">
      <dgm:prSet presAssocID="{32129E36-D2DB-405D-8305-6FC012ADA05A}" presName="node" presStyleLbl="vennNode1" presStyleIdx="8" presStyleCnt="11" custRadScaleRad="96460" custRadScaleInc="-1901">
        <dgm:presLayoutVars>
          <dgm:bulletEnabled val="1"/>
        </dgm:presLayoutVars>
      </dgm:prSet>
      <dgm:spPr/>
      <dgm:t>
        <a:bodyPr/>
        <a:lstStyle/>
        <a:p>
          <a:endParaRPr lang="en-US"/>
        </a:p>
      </dgm:t>
    </dgm:pt>
    <dgm:pt modelId="{F17F8DDC-F7F9-4CC8-826E-C867C65E9720}" type="pres">
      <dgm:prSet presAssocID="{E8B043C9-CFE0-4E20-A98E-89F8690921E5}" presName="node" presStyleLbl="vennNode1" presStyleIdx="9" presStyleCnt="11">
        <dgm:presLayoutVars>
          <dgm:bulletEnabled val="1"/>
        </dgm:presLayoutVars>
      </dgm:prSet>
      <dgm:spPr/>
      <dgm:t>
        <a:bodyPr/>
        <a:lstStyle/>
        <a:p>
          <a:endParaRPr lang="en-US"/>
        </a:p>
      </dgm:t>
    </dgm:pt>
    <dgm:pt modelId="{2F7F90CE-A0E4-4474-803B-DDC6077C40A5}" type="pres">
      <dgm:prSet presAssocID="{31A2A93C-0014-4215-A3B4-780E9DB6A019}" presName="node" presStyleLbl="vennNode1" presStyleIdx="10" presStyleCnt="11" custRadScaleRad="97855" custRadScaleInc="4908">
        <dgm:presLayoutVars>
          <dgm:bulletEnabled val="1"/>
        </dgm:presLayoutVars>
      </dgm:prSet>
      <dgm:spPr/>
      <dgm:t>
        <a:bodyPr/>
        <a:lstStyle/>
        <a:p>
          <a:endParaRPr lang="en-US"/>
        </a:p>
      </dgm:t>
    </dgm:pt>
  </dgm:ptLst>
  <dgm:cxnLst>
    <dgm:cxn modelId="{502995A0-61CE-4878-8F36-455765CA6128}" srcId="{10465E8E-3004-4EF7-A24B-242966AF41D8}" destId="{E8B043C9-CFE0-4E20-A98E-89F8690921E5}" srcOrd="8" destOrd="0" parTransId="{D0DF59B8-C84A-40C4-9FB8-B160DD23A7D4}" sibTransId="{E64D3B4F-4594-4B1E-A769-EA8A54547303}"/>
    <dgm:cxn modelId="{A933535B-5A0B-4434-AB74-66E9E3484CF2}" type="presOf" srcId="{77C82D9C-EFA3-4D57-8E4B-C4B0A6D1E4A9}" destId="{E9E4F746-4C89-452D-AC3B-7C376CE1A6C9}" srcOrd="0" destOrd="0" presId="urn:microsoft.com/office/officeart/2005/8/layout/radial3"/>
    <dgm:cxn modelId="{CA765731-2C00-4612-8E4A-518AA8E03DAB}" type="presOf" srcId="{C4CD2BCA-A966-4B33-87ED-A2AB0AE5E196}" destId="{1F6387B1-19B7-4E80-9B59-31A983DB0591}" srcOrd="0" destOrd="0" presId="urn:microsoft.com/office/officeart/2005/8/layout/radial3"/>
    <dgm:cxn modelId="{0D6087AB-8B78-4D0F-A8A4-B43F149C7A13}" srcId="{10465E8E-3004-4EF7-A24B-242966AF41D8}" destId="{606CF9F4-9D20-48C9-BF02-E40CF54DF64C}" srcOrd="1" destOrd="0" parTransId="{75DC1D47-2D07-4A2C-B673-63CD91A7901F}" sibTransId="{83E1DD99-89EE-4A6C-BF74-3E8534FA7F71}"/>
    <dgm:cxn modelId="{4B5C5C62-F67F-453F-8E55-E0310E94EBD9}" type="presOf" srcId="{606CF9F4-9D20-48C9-BF02-E40CF54DF64C}" destId="{982084AE-A825-4875-BAFF-F2219D96EC7A}" srcOrd="0" destOrd="0" presId="urn:microsoft.com/office/officeart/2005/8/layout/radial3"/>
    <dgm:cxn modelId="{C3871735-C3BB-4C14-A306-506A14803399}" type="presOf" srcId="{E8B043C9-CFE0-4E20-A98E-89F8690921E5}" destId="{F17F8DDC-F7F9-4CC8-826E-C867C65E9720}" srcOrd="0" destOrd="0" presId="urn:microsoft.com/office/officeart/2005/8/layout/radial3"/>
    <dgm:cxn modelId="{89ED74DD-1AB5-4703-A82C-61A492FB9328}" srcId="{10465E8E-3004-4EF7-A24B-242966AF41D8}" destId="{C4CD2BCA-A966-4B33-87ED-A2AB0AE5E196}" srcOrd="2" destOrd="0" parTransId="{56E796B3-8E97-460C-B02F-F78738D39C9A}" sibTransId="{C6061921-6B30-4AA3-AA60-A2A655F54BD8}"/>
    <dgm:cxn modelId="{94A06DA1-8EA4-4F46-BB21-7587EDF14897}" srcId="{10465E8E-3004-4EF7-A24B-242966AF41D8}" destId="{31A2A93C-0014-4215-A3B4-780E9DB6A019}" srcOrd="9" destOrd="0" parTransId="{F12E64C6-80DC-49A7-A6DF-97B5A049F2D5}" sibTransId="{D34EB5B0-121F-448D-BBE0-ECE7A8B84783}"/>
    <dgm:cxn modelId="{E8AD4B96-0221-40C1-84E6-A81C5FBA4B6E}" srcId="{10465E8E-3004-4EF7-A24B-242966AF41D8}" destId="{32129E36-D2DB-405D-8305-6FC012ADA05A}" srcOrd="7" destOrd="0" parTransId="{B11C8470-92D2-48CB-AAEB-C77F9BE463F9}" sibTransId="{204C39E6-4E13-489E-BE9A-BDD2ABCE8C7F}"/>
    <dgm:cxn modelId="{BF827845-F83D-41CF-B776-D5A4FAB6A4CB}" type="presOf" srcId="{31A2A93C-0014-4215-A3B4-780E9DB6A019}" destId="{2F7F90CE-A0E4-4474-803B-DDC6077C40A5}" srcOrd="0" destOrd="0" presId="urn:microsoft.com/office/officeart/2005/8/layout/radial3"/>
    <dgm:cxn modelId="{0572353A-F526-42F9-A401-3FD0772A5D94}" type="presOf" srcId="{76A87EB5-46E4-4717-B87B-8A0AF3A7B0DB}" destId="{BCC09178-D85B-4BB3-8FF6-0E5A970CD77B}" srcOrd="0" destOrd="0" presId="urn:microsoft.com/office/officeart/2005/8/layout/radial3"/>
    <dgm:cxn modelId="{03FB2162-A662-4ECC-9568-1FDDBA54C70B}" srcId="{10465E8E-3004-4EF7-A24B-242966AF41D8}" destId="{63BDF19B-2710-4463-9B6F-A1E2147DDD4F}" srcOrd="4" destOrd="0" parTransId="{70F386C5-4603-4410-A768-C7FB9AD34ED1}" sibTransId="{78814418-73C0-4105-BD77-2A0459AC0C82}"/>
    <dgm:cxn modelId="{EFB325FA-FFE6-4E2B-A473-43795C384725}" srcId="{10465E8E-3004-4EF7-A24B-242966AF41D8}" destId="{D84145ED-26E6-411B-9B0E-A670153991B2}" srcOrd="3" destOrd="0" parTransId="{3EFFEB9D-95CA-4691-B453-06B347A065FC}" sibTransId="{B7035B32-2EF1-45E4-B069-6C7F12776A79}"/>
    <dgm:cxn modelId="{84B6BEB3-BCAF-461D-AD01-3A6D2C6412B0}" type="presOf" srcId="{63BDF19B-2710-4463-9B6F-A1E2147DDD4F}" destId="{8F5EF4CA-89CC-43C2-9AC0-B0727D6A1426}" srcOrd="0" destOrd="0" presId="urn:microsoft.com/office/officeart/2005/8/layout/radial3"/>
    <dgm:cxn modelId="{F8507FA5-DA7E-4FA8-AA1B-BD4532A31401}" type="presOf" srcId="{B093F6AE-693A-4BC4-ACF9-163458967589}" destId="{80A2ECDE-2B9F-4485-8CF6-137A9A767CC6}" srcOrd="0" destOrd="0" presId="urn:microsoft.com/office/officeart/2005/8/layout/radial3"/>
    <dgm:cxn modelId="{BF36071B-35A8-4CB5-AA34-B44CC8DD55A2}" srcId="{10465E8E-3004-4EF7-A24B-242966AF41D8}" destId="{3C71313F-6DCC-4C9B-9FB7-5F3C8E278300}" srcOrd="0" destOrd="0" parTransId="{754851B8-6A3F-4EBD-8CDE-78F702CEFCE0}" sibTransId="{9BBDFAB5-34C4-4F4F-B645-C3E908356166}"/>
    <dgm:cxn modelId="{3535C540-A44D-4A43-ABE0-42476431B419}" type="presOf" srcId="{3C71313F-6DCC-4C9B-9FB7-5F3C8E278300}" destId="{038ADF20-5840-46E6-96B9-88608621787E}" srcOrd="0" destOrd="0" presId="urn:microsoft.com/office/officeart/2005/8/layout/radial3"/>
    <dgm:cxn modelId="{35A6F6CC-269C-49E8-B7C9-3B12067794EB}" srcId="{10465E8E-3004-4EF7-A24B-242966AF41D8}" destId="{77C82D9C-EFA3-4D57-8E4B-C4B0A6D1E4A9}" srcOrd="5" destOrd="0" parTransId="{30764007-4E9F-4257-A67B-9F71BD030354}" sibTransId="{CCEED244-D4C9-46B5-AE9D-5A152C2639A4}"/>
    <dgm:cxn modelId="{47C2D77F-ABE2-4ADE-BA12-B908ACE50291}" type="presOf" srcId="{10465E8E-3004-4EF7-A24B-242966AF41D8}" destId="{EAEC217D-4616-4394-ABA9-4E7DA717D5D3}" srcOrd="0" destOrd="0" presId="urn:microsoft.com/office/officeart/2005/8/layout/radial3"/>
    <dgm:cxn modelId="{AD112A52-C289-4DE4-AFDA-A08B81BE9E09}" srcId="{76A87EB5-46E4-4717-B87B-8A0AF3A7B0DB}" destId="{10465E8E-3004-4EF7-A24B-242966AF41D8}" srcOrd="0" destOrd="0" parTransId="{73C88FCC-1D48-4907-8189-24AF6973AA55}" sibTransId="{DAF64B5C-3070-41EC-8E67-D3FEF97589F3}"/>
    <dgm:cxn modelId="{1FC00FE9-238A-4238-B2D2-297AA82E71B5}" type="presOf" srcId="{D84145ED-26E6-411B-9B0E-A670153991B2}" destId="{17903042-0764-46AE-9290-4E698938C066}" srcOrd="0" destOrd="0" presId="urn:microsoft.com/office/officeart/2005/8/layout/radial3"/>
    <dgm:cxn modelId="{D386FC3F-4C49-4089-BC62-7F02A6A4EA51}" srcId="{10465E8E-3004-4EF7-A24B-242966AF41D8}" destId="{B093F6AE-693A-4BC4-ACF9-163458967589}" srcOrd="6" destOrd="0" parTransId="{5E9E67DD-7E43-4F48-B4A5-59F5A8F1C22D}" sibTransId="{02647F69-9D46-45AF-BC0E-A7D31F203EAD}"/>
    <dgm:cxn modelId="{FF2E781A-63DF-4B55-B1B4-5DD83C14E95F}" type="presOf" srcId="{32129E36-D2DB-405D-8305-6FC012ADA05A}" destId="{F8C673E8-71E2-47EB-BC18-4C78D5B47B10}" srcOrd="0" destOrd="0" presId="urn:microsoft.com/office/officeart/2005/8/layout/radial3"/>
    <dgm:cxn modelId="{5C4FF771-B6FD-44C9-88FD-C87E0D0DA930}" type="presParOf" srcId="{BCC09178-D85B-4BB3-8FF6-0E5A970CD77B}" destId="{100AB8FB-6F8C-4442-A9FF-4ECE5527B260}" srcOrd="0" destOrd="0" presId="urn:microsoft.com/office/officeart/2005/8/layout/radial3"/>
    <dgm:cxn modelId="{4A6A21D3-AA2C-4AC9-8342-C8C40C4601E7}" type="presParOf" srcId="{100AB8FB-6F8C-4442-A9FF-4ECE5527B260}" destId="{EAEC217D-4616-4394-ABA9-4E7DA717D5D3}" srcOrd="0" destOrd="0" presId="urn:microsoft.com/office/officeart/2005/8/layout/radial3"/>
    <dgm:cxn modelId="{EF6414AD-C596-403A-8A4F-1318388CFD70}" type="presParOf" srcId="{100AB8FB-6F8C-4442-A9FF-4ECE5527B260}" destId="{038ADF20-5840-46E6-96B9-88608621787E}" srcOrd="1" destOrd="0" presId="urn:microsoft.com/office/officeart/2005/8/layout/radial3"/>
    <dgm:cxn modelId="{CE06390C-C476-4A8A-9D53-99113658F9CB}" type="presParOf" srcId="{100AB8FB-6F8C-4442-A9FF-4ECE5527B260}" destId="{982084AE-A825-4875-BAFF-F2219D96EC7A}" srcOrd="2" destOrd="0" presId="urn:microsoft.com/office/officeart/2005/8/layout/radial3"/>
    <dgm:cxn modelId="{E3E8F6BA-3526-4DFD-B518-575CA484B065}" type="presParOf" srcId="{100AB8FB-6F8C-4442-A9FF-4ECE5527B260}" destId="{1F6387B1-19B7-4E80-9B59-31A983DB0591}" srcOrd="3" destOrd="0" presId="urn:microsoft.com/office/officeart/2005/8/layout/radial3"/>
    <dgm:cxn modelId="{2AD48FF8-BCE1-4A13-9014-14B9506DBB4E}" type="presParOf" srcId="{100AB8FB-6F8C-4442-A9FF-4ECE5527B260}" destId="{17903042-0764-46AE-9290-4E698938C066}" srcOrd="4" destOrd="0" presId="urn:microsoft.com/office/officeart/2005/8/layout/radial3"/>
    <dgm:cxn modelId="{441B3CEC-7272-4EAF-8CA3-99B43A9060D7}" type="presParOf" srcId="{100AB8FB-6F8C-4442-A9FF-4ECE5527B260}" destId="{8F5EF4CA-89CC-43C2-9AC0-B0727D6A1426}" srcOrd="5" destOrd="0" presId="urn:microsoft.com/office/officeart/2005/8/layout/radial3"/>
    <dgm:cxn modelId="{EC62347C-DB0E-485F-84B8-819C3A2CC823}" type="presParOf" srcId="{100AB8FB-6F8C-4442-A9FF-4ECE5527B260}" destId="{E9E4F746-4C89-452D-AC3B-7C376CE1A6C9}" srcOrd="6" destOrd="0" presId="urn:microsoft.com/office/officeart/2005/8/layout/radial3"/>
    <dgm:cxn modelId="{8442A98B-5D56-4B7B-BB27-9C857AAEC30E}" type="presParOf" srcId="{100AB8FB-6F8C-4442-A9FF-4ECE5527B260}" destId="{80A2ECDE-2B9F-4485-8CF6-137A9A767CC6}" srcOrd="7" destOrd="0" presId="urn:microsoft.com/office/officeart/2005/8/layout/radial3"/>
    <dgm:cxn modelId="{FCDF3F70-5DEC-4D7C-9EFC-1797F8BE5AE7}" type="presParOf" srcId="{100AB8FB-6F8C-4442-A9FF-4ECE5527B260}" destId="{F8C673E8-71E2-47EB-BC18-4C78D5B47B10}" srcOrd="8" destOrd="0" presId="urn:microsoft.com/office/officeart/2005/8/layout/radial3"/>
    <dgm:cxn modelId="{AB425B5C-869A-41FD-92A2-4563A18FA7B2}" type="presParOf" srcId="{100AB8FB-6F8C-4442-A9FF-4ECE5527B260}" destId="{F17F8DDC-F7F9-4CC8-826E-C867C65E9720}" srcOrd="9" destOrd="0" presId="urn:microsoft.com/office/officeart/2005/8/layout/radial3"/>
    <dgm:cxn modelId="{1B999B53-C48C-4161-B331-2BE6FA3FAE54}" type="presParOf" srcId="{100AB8FB-6F8C-4442-A9FF-4ECE5527B260}" destId="{2F7F90CE-A0E4-4474-803B-DDC6077C40A5}"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A8902-7BDA-244C-A48B-F89500F94FC3}"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5348727F-09B8-A14B-BC62-09ED120123D0}">
      <dgm:prSet custT="1"/>
      <dgm:spPr/>
      <dgm:t>
        <a:bodyPr/>
        <a:lstStyle/>
        <a:p>
          <a:pPr rtl="0"/>
          <a:r>
            <a:rPr lang="en-US" sz="2400" dirty="0" smtClean="0">
              <a:solidFill>
                <a:schemeClr val="tx2"/>
              </a:solidFill>
            </a:rPr>
            <a:t>Plaintext</a:t>
          </a:r>
          <a:r>
            <a:rPr lang="tr-TR" sz="2400" dirty="0" smtClean="0">
              <a:solidFill>
                <a:schemeClr val="tx2"/>
              </a:solidFill>
            </a:rPr>
            <a:t>(düz metin)</a:t>
          </a:r>
          <a:endParaRPr lang="en-US" sz="2400" dirty="0">
            <a:solidFill>
              <a:schemeClr val="tx2"/>
            </a:solidFill>
          </a:endParaRPr>
        </a:p>
      </dgm:t>
    </dgm:pt>
    <dgm:pt modelId="{99AF3896-DBB8-564E-8859-FCD5851974B7}" type="parTrans" cxnId="{CC80416B-A9FC-5E4A-BD1C-ECBDAA79D231}">
      <dgm:prSet/>
      <dgm:spPr/>
      <dgm:t>
        <a:bodyPr/>
        <a:lstStyle/>
        <a:p>
          <a:endParaRPr lang="en-US"/>
        </a:p>
      </dgm:t>
    </dgm:pt>
    <dgm:pt modelId="{4A08013E-2624-2D4C-8849-EB6537AAABAC}" type="sibTrans" cxnId="{CC80416B-A9FC-5E4A-BD1C-ECBDAA79D231}">
      <dgm:prSet/>
      <dgm:spPr/>
      <dgm:t>
        <a:bodyPr/>
        <a:lstStyle/>
        <a:p>
          <a:endParaRPr lang="en-US"/>
        </a:p>
      </dgm:t>
    </dgm:pt>
    <dgm:pt modelId="{49EA308F-2173-AD47-B839-F08C48273A91}">
      <dgm:prSet custT="1"/>
      <dgm:spPr/>
      <dgm:t>
        <a:bodyPr/>
        <a:lstStyle/>
        <a:p>
          <a:pPr rtl="0"/>
          <a:r>
            <a:rPr lang="tr-TR" sz="1800" dirty="0" smtClean="0"/>
            <a:t>Orijinal mesaj</a:t>
          </a:r>
          <a:endParaRPr lang="en-US" sz="1800" dirty="0"/>
        </a:p>
      </dgm:t>
    </dgm:pt>
    <dgm:pt modelId="{3980553C-7CC4-554B-92AC-16634EF3168C}" type="parTrans" cxnId="{5380794A-847B-EA41-BA1F-9EA5CAC1C794}">
      <dgm:prSet/>
      <dgm:spPr/>
      <dgm:t>
        <a:bodyPr/>
        <a:lstStyle/>
        <a:p>
          <a:endParaRPr lang="en-US"/>
        </a:p>
      </dgm:t>
    </dgm:pt>
    <dgm:pt modelId="{D66BBF37-74D9-884C-8C42-4C9EAB57DEAC}" type="sibTrans" cxnId="{5380794A-847B-EA41-BA1F-9EA5CAC1C794}">
      <dgm:prSet/>
      <dgm:spPr/>
      <dgm:t>
        <a:bodyPr/>
        <a:lstStyle/>
        <a:p>
          <a:endParaRPr lang="en-US"/>
        </a:p>
      </dgm:t>
    </dgm:pt>
    <dgm:pt modelId="{F1D161F9-893D-D343-9FD0-64EACF4F059A}">
      <dgm:prSet custT="1"/>
      <dgm:spPr/>
      <dgm:t>
        <a:bodyPr/>
        <a:lstStyle/>
        <a:p>
          <a:pPr rtl="0"/>
          <a:r>
            <a:rPr lang="tr-TR" sz="1800" dirty="0" smtClean="0"/>
            <a:t>Kodlanmış mesaj</a:t>
          </a:r>
          <a:endParaRPr lang="en-US" sz="1800" dirty="0"/>
        </a:p>
      </dgm:t>
    </dgm:pt>
    <dgm:pt modelId="{6303FF8C-E9A2-B148-ABD5-F8BF1CFDE6D7}" type="parTrans" cxnId="{6A3E42BF-4237-9E4A-95BC-6B6BF42BBE06}">
      <dgm:prSet/>
      <dgm:spPr/>
      <dgm:t>
        <a:bodyPr/>
        <a:lstStyle/>
        <a:p>
          <a:endParaRPr lang="en-US"/>
        </a:p>
      </dgm:t>
    </dgm:pt>
    <dgm:pt modelId="{7E678BC4-B86A-7749-B846-4F6CC826AAF5}" type="sibTrans" cxnId="{6A3E42BF-4237-9E4A-95BC-6B6BF42BBE06}">
      <dgm:prSet/>
      <dgm:spPr/>
      <dgm:t>
        <a:bodyPr/>
        <a:lstStyle/>
        <a:p>
          <a:endParaRPr lang="en-US"/>
        </a:p>
      </dgm:t>
    </dgm:pt>
    <dgm:pt modelId="{9D0F6B3A-5780-9E49-9D2C-E372D48F51D0}">
      <dgm:prSet custT="1"/>
      <dgm:spPr/>
      <dgm:t>
        <a:bodyPr/>
        <a:lstStyle/>
        <a:p>
          <a:pPr rtl="0"/>
          <a:r>
            <a:rPr lang="en-US" sz="2000" dirty="0" smtClean="0">
              <a:solidFill>
                <a:srgbClr val="2F1F58"/>
              </a:solidFill>
            </a:rPr>
            <a:t>Enciphering/encryption</a:t>
          </a:r>
          <a:r>
            <a:rPr lang="tr-TR" sz="2000" dirty="0" smtClean="0">
              <a:solidFill>
                <a:srgbClr val="2F1F58"/>
              </a:solidFill>
            </a:rPr>
            <a:t>(Şifrelenmesi /şifreleme)</a:t>
          </a:r>
        </a:p>
        <a:p>
          <a:pPr rtl="0"/>
          <a:r>
            <a:rPr lang="tr-TR" sz="1500" dirty="0" smtClean="0"/>
            <a:t>Plaintext'ten şifreli metne dönüştürme işlemi</a:t>
          </a:r>
          <a:endParaRPr lang="en-US" sz="2000" dirty="0" smtClean="0">
            <a:solidFill>
              <a:srgbClr val="2F1F58"/>
            </a:solidFill>
          </a:endParaRPr>
        </a:p>
      </dgm:t>
    </dgm:pt>
    <dgm:pt modelId="{004EDDD8-1DE7-0940-908C-B4624DFA7295}" type="parTrans" cxnId="{0B7C064A-47AE-5A41-B4FC-039ADA4F71B1}">
      <dgm:prSet/>
      <dgm:spPr/>
      <dgm:t>
        <a:bodyPr/>
        <a:lstStyle/>
        <a:p>
          <a:endParaRPr lang="en-US"/>
        </a:p>
      </dgm:t>
    </dgm:pt>
    <dgm:pt modelId="{22E45BAC-791C-9C41-9E05-1EF961D80AF9}" type="sibTrans" cxnId="{0B7C064A-47AE-5A41-B4FC-039ADA4F71B1}">
      <dgm:prSet/>
      <dgm:spPr/>
      <dgm:t>
        <a:bodyPr/>
        <a:lstStyle/>
        <a:p>
          <a:endParaRPr lang="en-US"/>
        </a:p>
      </dgm:t>
    </dgm:pt>
    <dgm:pt modelId="{D3F9B3D6-923E-4041-BBCB-6048A9B1B81C}">
      <dgm:prSet custT="1"/>
      <dgm:spPr/>
      <dgm:t>
        <a:bodyPr/>
        <a:lstStyle/>
        <a:p>
          <a:pPr rtl="0"/>
          <a:r>
            <a:rPr lang="en-US" sz="2000" dirty="0" smtClean="0">
              <a:solidFill>
                <a:srgbClr val="2F1F58"/>
              </a:solidFill>
            </a:rPr>
            <a:t>Deciphering/decryption</a:t>
          </a:r>
          <a:r>
            <a:rPr lang="tr-TR" sz="2000" dirty="0" smtClean="0">
              <a:solidFill>
                <a:srgbClr val="2F1F58"/>
              </a:solidFill>
            </a:rPr>
            <a:t> (Deşifre / şifre çözme)</a:t>
          </a:r>
          <a:endParaRPr lang="en-US" sz="2000" dirty="0" smtClean="0">
            <a:solidFill>
              <a:srgbClr val="2F1F58"/>
            </a:solidFill>
          </a:endParaRPr>
        </a:p>
      </dgm:t>
    </dgm:pt>
    <dgm:pt modelId="{19775A4A-7582-AB46-8138-AED544C1FCAA}" type="parTrans" cxnId="{61E3F4D1-7B39-C04C-824C-AF12E907E4B4}">
      <dgm:prSet/>
      <dgm:spPr/>
      <dgm:t>
        <a:bodyPr/>
        <a:lstStyle/>
        <a:p>
          <a:endParaRPr lang="en-US"/>
        </a:p>
      </dgm:t>
    </dgm:pt>
    <dgm:pt modelId="{82D84AAB-6C54-8042-8300-8206C787DDB1}" type="sibTrans" cxnId="{61E3F4D1-7B39-C04C-824C-AF12E907E4B4}">
      <dgm:prSet/>
      <dgm:spPr/>
      <dgm:t>
        <a:bodyPr/>
        <a:lstStyle/>
        <a:p>
          <a:endParaRPr lang="en-US"/>
        </a:p>
      </dgm:t>
    </dgm:pt>
    <dgm:pt modelId="{D742A2F0-8A3D-CD42-A1AB-266148473644}">
      <dgm:prSet/>
      <dgm:spPr/>
      <dgm:t>
        <a:bodyPr/>
        <a:lstStyle/>
        <a:p>
          <a:pPr rtl="0"/>
          <a:r>
            <a:rPr lang="tr-TR" sz="1500" smtClean="0"/>
            <a:t>Plaintext'i şifreli metinden geri yükleme</a:t>
          </a:r>
          <a:endParaRPr lang="en-US" sz="1500" dirty="0"/>
        </a:p>
      </dgm:t>
    </dgm:pt>
    <dgm:pt modelId="{0E5D1B14-0DCC-5340-BFAA-2DC1DCE59C33}" type="parTrans" cxnId="{49C4F98B-CDCC-FC43-B803-866F456B968B}">
      <dgm:prSet/>
      <dgm:spPr/>
      <dgm:t>
        <a:bodyPr/>
        <a:lstStyle/>
        <a:p>
          <a:endParaRPr lang="en-US"/>
        </a:p>
      </dgm:t>
    </dgm:pt>
    <dgm:pt modelId="{FFF4233B-9F35-644A-9BA8-ED6CC6D77EC3}" type="sibTrans" cxnId="{49C4F98B-CDCC-FC43-B803-866F456B968B}">
      <dgm:prSet/>
      <dgm:spPr/>
      <dgm:t>
        <a:bodyPr/>
        <a:lstStyle/>
        <a:p>
          <a:endParaRPr lang="en-US"/>
        </a:p>
      </dgm:t>
    </dgm:pt>
    <dgm:pt modelId="{88FDE07E-396E-0747-85E2-6EA4644FA247}">
      <dgm:prSet custT="1"/>
      <dgm:spPr/>
      <dgm:t>
        <a:bodyPr/>
        <a:lstStyle/>
        <a:p>
          <a:pPr rtl="0"/>
          <a:r>
            <a:rPr lang="en-US" sz="2400" dirty="0" smtClean="0">
              <a:solidFill>
                <a:srgbClr val="2F1F58"/>
              </a:solidFill>
            </a:rPr>
            <a:t>Cryptography</a:t>
          </a:r>
          <a:r>
            <a:rPr lang="tr-TR" sz="2400" dirty="0" smtClean="0">
              <a:solidFill>
                <a:srgbClr val="2F1F58"/>
              </a:solidFill>
            </a:rPr>
            <a:t>(Kriptografi)</a:t>
          </a:r>
          <a:endParaRPr lang="en-US" sz="2400" dirty="0" smtClean="0">
            <a:solidFill>
              <a:srgbClr val="2F1F58"/>
            </a:solidFill>
          </a:endParaRPr>
        </a:p>
      </dgm:t>
    </dgm:pt>
    <dgm:pt modelId="{67B4BD3D-FB69-484A-8564-B48E45A4FB07}" type="parTrans" cxnId="{1A718D7A-45CE-084D-8773-229F70D9AE3E}">
      <dgm:prSet/>
      <dgm:spPr/>
      <dgm:t>
        <a:bodyPr/>
        <a:lstStyle/>
        <a:p>
          <a:endParaRPr lang="en-US"/>
        </a:p>
      </dgm:t>
    </dgm:pt>
    <dgm:pt modelId="{40573E98-C772-654E-A56F-FBDCCFD17606}" type="sibTrans" cxnId="{1A718D7A-45CE-084D-8773-229F70D9AE3E}">
      <dgm:prSet/>
      <dgm:spPr/>
      <dgm:t>
        <a:bodyPr/>
        <a:lstStyle/>
        <a:p>
          <a:endParaRPr lang="en-US"/>
        </a:p>
      </dgm:t>
    </dgm:pt>
    <dgm:pt modelId="{74F8E69B-EB3C-5140-B6D5-618EF5F6BB0C}">
      <dgm:prSet/>
      <dgm:spPr/>
      <dgm:t>
        <a:bodyPr/>
        <a:lstStyle/>
        <a:p>
          <a:pPr rtl="0"/>
          <a:r>
            <a:rPr lang="tr-TR" sz="1500" dirty="0" smtClean="0"/>
            <a:t>Şifreleme için kullanılan birçok şemanın çalışma alanı</a:t>
          </a:r>
          <a:endParaRPr lang="en-US" sz="1500" dirty="0"/>
        </a:p>
      </dgm:t>
    </dgm:pt>
    <dgm:pt modelId="{C0AEFE13-0805-7145-B4A6-59A50E7934FD}" type="parTrans" cxnId="{992B8104-F7B3-BF40-9882-A869A96F152B}">
      <dgm:prSet/>
      <dgm:spPr/>
      <dgm:t>
        <a:bodyPr/>
        <a:lstStyle/>
        <a:p>
          <a:endParaRPr lang="en-US"/>
        </a:p>
      </dgm:t>
    </dgm:pt>
    <dgm:pt modelId="{C1A7C8C8-2F84-694C-9795-8B097E6E331F}" type="sibTrans" cxnId="{992B8104-F7B3-BF40-9882-A869A96F152B}">
      <dgm:prSet/>
      <dgm:spPr/>
      <dgm:t>
        <a:bodyPr/>
        <a:lstStyle/>
        <a:p>
          <a:endParaRPr lang="en-US"/>
        </a:p>
      </dgm:t>
    </dgm:pt>
    <dgm:pt modelId="{18D2BECB-A6B1-C542-81EE-E42E56EEDFEA}">
      <dgm:prSet custT="1"/>
      <dgm:spPr/>
      <dgm:t>
        <a:bodyPr/>
        <a:lstStyle/>
        <a:p>
          <a:pPr rtl="0"/>
          <a:r>
            <a:rPr lang="en-US" sz="2000" dirty="0" smtClean="0">
              <a:solidFill>
                <a:srgbClr val="2F1F58"/>
              </a:solidFill>
            </a:rPr>
            <a:t>Cryptographic system/cipher</a:t>
          </a:r>
        </a:p>
      </dgm:t>
    </dgm:pt>
    <dgm:pt modelId="{563157EC-8622-A149-B15C-52466E9724A6}" type="parTrans" cxnId="{93148F9E-341E-D747-8297-631099CBF004}">
      <dgm:prSet/>
      <dgm:spPr/>
      <dgm:t>
        <a:bodyPr/>
        <a:lstStyle/>
        <a:p>
          <a:endParaRPr lang="en-US"/>
        </a:p>
      </dgm:t>
    </dgm:pt>
    <dgm:pt modelId="{070E067A-1952-5743-AD8C-9D31F3A25212}" type="sibTrans" cxnId="{93148F9E-341E-D747-8297-631099CBF004}">
      <dgm:prSet/>
      <dgm:spPr/>
      <dgm:t>
        <a:bodyPr/>
        <a:lstStyle/>
        <a:p>
          <a:endParaRPr lang="en-US"/>
        </a:p>
      </dgm:t>
    </dgm:pt>
    <dgm:pt modelId="{C50DE9CB-DF73-D34E-8DA3-3B868A3C6812}">
      <dgm:prSet custT="1"/>
      <dgm:spPr/>
      <dgm:t>
        <a:bodyPr/>
        <a:lstStyle/>
        <a:p>
          <a:pPr rtl="0"/>
          <a:r>
            <a:rPr lang="en-US" sz="2000" dirty="0" smtClean="0">
              <a:solidFill>
                <a:srgbClr val="2F1F58"/>
              </a:solidFill>
            </a:rPr>
            <a:t>Cryptanalysis</a:t>
          </a:r>
          <a:r>
            <a:rPr lang="tr-TR" sz="2000" dirty="0" smtClean="0">
              <a:solidFill>
                <a:srgbClr val="2F1F58"/>
              </a:solidFill>
            </a:rPr>
            <a:t>(Şifre Çözümü)</a:t>
          </a:r>
          <a:endParaRPr lang="en-US" sz="2000" dirty="0" smtClean="0">
            <a:solidFill>
              <a:srgbClr val="2F1F58"/>
            </a:solidFill>
          </a:endParaRPr>
        </a:p>
      </dgm:t>
    </dgm:pt>
    <dgm:pt modelId="{F17C44B2-36C8-DC44-8EFA-F3E73BACBA10}" type="parTrans" cxnId="{41BCFB28-CE48-7A4C-99C8-E746402B0162}">
      <dgm:prSet/>
      <dgm:spPr/>
      <dgm:t>
        <a:bodyPr/>
        <a:lstStyle/>
        <a:p>
          <a:endParaRPr lang="en-US"/>
        </a:p>
      </dgm:t>
    </dgm:pt>
    <dgm:pt modelId="{1503D53D-2D11-DA4C-8EEC-73E7287F71B1}" type="sibTrans" cxnId="{41BCFB28-CE48-7A4C-99C8-E746402B0162}">
      <dgm:prSet/>
      <dgm:spPr/>
      <dgm:t>
        <a:bodyPr/>
        <a:lstStyle/>
        <a:p>
          <a:endParaRPr lang="en-US"/>
        </a:p>
      </dgm:t>
    </dgm:pt>
    <dgm:pt modelId="{273C13BF-D5E0-9947-BA66-F83953A05F71}">
      <dgm:prSet/>
      <dgm:spPr/>
      <dgm:t>
        <a:bodyPr/>
        <a:lstStyle/>
        <a:p>
          <a:pPr rtl="0"/>
          <a:r>
            <a:rPr lang="tr-TR" sz="1500" dirty="0" smtClean="0"/>
            <a:t>Bir mesajın şifreleme detaylarını bilmeden şifresini çözmek için kullanılan teknikler</a:t>
          </a:r>
          <a:endParaRPr lang="en-US" sz="1500" dirty="0"/>
        </a:p>
      </dgm:t>
    </dgm:pt>
    <dgm:pt modelId="{C5D8B81A-3D1D-CB4D-9CBD-8AA29AE7042A}" type="parTrans" cxnId="{08B03873-F5B4-5E41-B289-F953417D446F}">
      <dgm:prSet/>
      <dgm:spPr/>
      <dgm:t>
        <a:bodyPr/>
        <a:lstStyle/>
        <a:p>
          <a:endParaRPr lang="en-US"/>
        </a:p>
      </dgm:t>
    </dgm:pt>
    <dgm:pt modelId="{C0BDBE91-A0E4-0F45-A5C7-03A1B0CA0A58}" type="sibTrans" cxnId="{08B03873-F5B4-5E41-B289-F953417D446F}">
      <dgm:prSet/>
      <dgm:spPr/>
      <dgm:t>
        <a:bodyPr/>
        <a:lstStyle/>
        <a:p>
          <a:endParaRPr lang="en-US"/>
        </a:p>
      </dgm:t>
    </dgm:pt>
    <dgm:pt modelId="{F0394E83-4F5A-2B4E-B9C0-844521745DAB}">
      <dgm:prSet custT="1"/>
      <dgm:spPr/>
      <dgm:t>
        <a:bodyPr/>
        <a:lstStyle/>
        <a:p>
          <a:pPr rtl="0"/>
          <a:r>
            <a:rPr lang="en-US" sz="2400" dirty="0" smtClean="0">
              <a:solidFill>
                <a:srgbClr val="2F1F58"/>
              </a:solidFill>
            </a:rPr>
            <a:t>Cryptology</a:t>
          </a:r>
          <a:r>
            <a:rPr lang="tr-TR" sz="2400" dirty="0" smtClean="0">
              <a:solidFill>
                <a:srgbClr val="2F1F58"/>
              </a:solidFill>
            </a:rPr>
            <a:t>(Kriptoloji)</a:t>
          </a:r>
          <a:endParaRPr lang="en-US" sz="2400" dirty="0" smtClean="0">
            <a:solidFill>
              <a:srgbClr val="2F1F58"/>
            </a:solidFill>
          </a:endParaRPr>
        </a:p>
      </dgm:t>
    </dgm:pt>
    <dgm:pt modelId="{780247C8-A3C6-334A-812F-575BE9BDCFC0}" type="parTrans" cxnId="{B9B4A0DC-0AD9-2944-B2F3-976693F40B6B}">
      <dgm:prSet/>
      <dgm:spPr/>
      <dgm:t>
        <a:bodyPr/>
        <a:lstStyle/>
        <a:p>
          <a:endParaRPr lang="en-US"/>
        </a:p>
      </dgm:t>
    </dgm:pt>
    <dgm:pt modelId="{C2BBF6F5-619D-4B4A-9B2D-CC8974C171A7}" type="sibTrans" cxnId="{B9B4A0DC-0AD9-2944-B2F3-976693F40B6B}">
      <dgm:prSet/>
      <dgm:spPr/>
      <dgm:t>
        <a:bodyPr/>
        <a:lstStyle/>
        <a:p>
          <a:endParaRPr lang="en-US"/>
        </a:p>
      </dgm:t>
    </dgm:pt>
    <dgm:pt modelId="{847BBB0F-CC84-1646-BB7A-D80821C46046}">
      <dgm:prSet custT="1"/>
      <dgm:spPr/>
      <dgm:t>
        <a:bodyPr/>
        <a:lstStyle/>
        <a:p>
          <a:pPr rtl="0"/>
          <a:r>
            <a:rPr lang="tr-TR" sz="1500" dirty="0" smtClean="0"/>
            <a:t>Kriptografi ve kriptanaliz alanları</a:t>
          </a:r>
          <a:endParaRPr lang="en-US" sz="1500" dirty="0" smtClean="0"/>
        </a:p>
      </dgm:t>
    </dgm:pt>
    <dgm:pt modelId="{AFDC6744-8294-F44A-B8B4-17349F454449}" type="parTrans" cxnId="{AA2A0AF1-7A18-EE4F-8A99-5F5B0A75098C}">
      <dgm:prSet/>
      <dgm:spPr/>
      <dgm:t>
        <a:bodyPr/>
        <a:lstStyle/>
        <a:p>
          <a:endParaRPr lang="en-US"/>
        </a:p>
      </dgm:t>
    </dgm:pt>
    <dgm:pt modelId="{81038317-A950-3545-89FF-913DC48CA0DD}" type="sibTrans" cxnId="{AA2A0AF1-7A18-EE4F-8A99-5F5B0A75098C}">
      <dgm:prSet/>
      <dgm:spPr/>
      <dgm:t>
        <a:bodyPr/>
        <a:lstStyle/>
        <a:p>
          <a:endParaRPr lang="en-US"/>
        </a:p>
      </dgm:t>
    </dgm:pt>
    <dgm:pt modelId="{A14C7065-ED96-B447-9CB1-AF877554F521}">
      <dgm:prSet custT="1"/>
      <dgm:spPr/>
      <dgm:t>
        <a:bodyPr/>
        <a:lstStyle/>
        <a:p>
          <a:pPr rtl="0"/>
          <a:r>
            <a:rPr lang="en-US" sz="2400" dirty="0" smtClean="0">
              <a:solidFill>
                <a:srgbClr val="2F1F58"/>
              </a:solidFill>
            </a:rPr>
            <a:t>Ciphertext</a:t>
          </a:r>
          <a:r>
            <a:rPr lang="tr-TR" sz="2400" dirty="0" smtClean="0">
              <a:solidFill>
                <a:srgbClr val="2F1F58"/>
              </a:solidFill>
            </a:rPr>
            <a:t> (şifreli metin)</a:t>
          </a:r>
          <a:endParaRPr lang="en-US" sz="2400" dirty="0" smtClean="0">
            <a:solidFill>
              <a:srgbClr val="2F1F58"/>
            </a:solidFill>
          </a:endParaRPr>
        </a:p>
      </dgm:t>
    </dgm:pt>
    <dgm:pt modelId="{77EE5A90-F4E2-6841-B6FE-AFE5C526F469}" type="sibTrans" cxnId="{608ACC3E-539D-B44B-B878-00EEEB34300D}">
      <dgm:prSet/>
      <dgm:spPr/>
      <dgm:t>
        <a:bodyPr/>
        <a:lstStyle/>
        <a:p>
          <a:endParaRPr lang="en-US"/>
        </a:p>
      </dgm:t>
    </dgm:pt>
    <dgm:pt modelId="{06D12F0E-F2C7-174E-BC49-A91D40CB8A4C}" type="parTrans" cxnId="{608ACC3E-539D-B44B-B878-00EEEB34300D}">
      <dgm:prSet/>
      <dgm:spPr/>
      <dgm:t>
        <a:bodyPr/>
        <a:lstStyle/>
        <a:p>
          <a:endParaRPr lang="en-US"/>
        </a:p>
      </dgm:t>
    </dgm:pt>
    <dgm:pt modelId="{F457BCE1-BC87-4B1E-985E-71862BBE7DF5}">
      <dgm:prSet custT="1"/>
      <dgm:spPr/>
      <dgm:t>
        <a:bodyPr/>
        <a:lstStyle/>
        <a:p>
          <a:r>
            <a:rPr lang="tr-TR" sz="1800" dirty="0" smtClean="0"/>
            <a:t>Şema</a:t>
          </a:r>
        </a:p>
      </dgm:t>
    </dgm:pt>
    <dgm:pt modelId="{49873707-A0B4-474C-A884-2C1C87883EE2}" type="parTrans" cxnId="{765DA752-562A-4A8A-A4E1-9E93D04BC135}">
      <dgm:prSet/>
      <dgm:spPr/>
      <dgm:t>
        <a:bodyPr/>
        <a:lstStyle/>
        <a:p>
          <a:endParaRPr lang="tr-TR"/>
        </a:p>
      </dgm:t>
    </dgm:pt>
    <dgm:pt modelId="{56DB0A9A-6662-4F02-819A-A145E967AC14}" type="sibTrans" cxnId="{765DA752-562A-4A8A-A4E1-9E93D04BC135}">
      <dgm:prSet/>
      <dgm:spPr/>
      <dgm:t>
        <a:bodyPr/>
        <a:lstStyle/>
        <a:p>
          <a:endParaRPr lang="tr-TR"/>
        </a:p>
      </dgm:t>
    </dgm:pt>
    <dgm:pt modelId="{4D2FC934-9758-5445-B3CC-8A521DC80CE4}" type="pres">
      <dgm:prSet presAssocID="{4FCA8902-7BDA-244C-A48B-F89500F94FC3}" presName="diagram" presStyleCnt="0">
        <dgm:presLayoutVars>
          <dgm:dir/>
          <dgm:resizeHandles val="exact"/>
        </dgm:presLayoutVars>
      </dgm:prSet>
      <dgm:spPr/>
      <dgm:t>
        <a:bodyPr/>
        <a:lstStyle/>
        <a:p>
          <a:endParaRPr lang="en-US"/>
        </a:p>
      </dgm:t>
    </dgm:pt>
    <dgm:pt modelId="{1BD6CD00-F3D1-8D40-8D28-A3BD5E82C475}" type="pres">
      <dgm:prSet presAssocID="{5348727F-09B8-A14B-BC62-09ED120123D0}" presName="node" presStyleLbl="node1" presStyleIdx="0" presStyleCnt="8">
        <dgm:presLayoutVars>
          <dgm:bulletEnabled val="1"/>
        </dgm:presLayoutVars>
      </dgm:prSet>
      <dgm:spPr/>
      <dgm:t>
        <a:bodyPr/>
        <a:lstStyle/>
        <a:p>
          <a:endParaRPr lang="en-US"/>
        </a:p>
      </dgm:t>
    </dgm:pt>
    <dgm:pt modelId="{96F253DF-30F3-1B4F-89BC-359AFC794146}" type="pres">
      <dgm:prSet presAssocID="{4A08013E-2624-2D4C-8849-EB6537AAABAC}" presName="sibTrans" presStyleCnt="0"/>
      <dgm:spPr/>
    </dgm:pt>
    <dgm:pt modelId="{B0966EE2-6F52-5048-A67C-57D12C898640}" type="pres">
      <dgm:prSet presAssocID="{A14C7065-ED96-B447-9CB1-AF877554F521}" presName="node" presStyleLbl="node1" presStyleIdx="1" presStyleCnt="8">
        <dgm:presLayoutVars>
          <dgm:bulletEnabled val="1"/>
        </dgm:presLayoutVars>
      </dgm:prSet>
      <dgm:spPr/>
      <dgm:t>
        <a:bodyPr/>
        <a:lstStyle/>
        <a:p>
          <a:endParaRPr lang="en-US"/>
        </a:p>
      </dgm:t>
    </dgm:pt>
    <dgm:pt modelId="{A95B953E-BD0D-A545-8FBD-690868FCA448}" type="pres">
      <dgm:prSet presAssocID="{77EE5A90-F4E2-6841-B6FE-AFE5C526F469}" presName="sibTrans" presStyleCnt="0"/>
      <dgm:spPr/>
    </dgm:pt>
    <dgm:pt modelId="{5AC2DC6E-FD4F-1D44-B057-7FBEEE8C82DC}" type="pres">
      <dgm:prSet presAssocID="{9D0F6B3A-5780-9E49-9D2C-E372D48F51D0}" presName="node" presStyleLbl="node1" presStyleIdx="2" presStyleCnt="8" custScaleX="132597">
        <dgm:presLayoutVars>
          <dgm:bulletEnabled val="1"/>
        </dgm:presLayoutVars>
      </dgm:prSet>
      <dgm:spPr/>
      <dgm:t>
        <a:bodyPr/>
        <a:lstStyle/>
        <a:p>
          <a:endParaRPr lang="en-US"/>
        </a:p>
      </dgm:t>
    </dgm:pt>
    <dgm:pt modelId="{870DF698-0AEF-A047-9EB8-B01D9C510D42}" type="pres">
      <dgm:prSet presAssocID="{22E45BAC-791C-9C41-9E05-1EF961D80AF9}" presName="sibTrans" presStyleCnt="0"/>
      <dgm:spPr/>
    </dgm:pt>
    <dgm:pt modelId="{74FDB8DF-F763-CB41-A57A-E6507E52A162}" type="pres">
      <dgm:prSet presAssocID="{D3F9B3D6-923E-4041-BBCB-6048A9B1B81C}" presName="node" presStyleLbl="node1" presStyleIdx="3" presStyleCnt="8" custScaleX="127884">
        <dgm:presLayoutVars>
          <dgm:bulletEnabled val="1"/>
        </dgm:presLayoutVars>
      </dgm:prSet>
      <dgm:spPr/>
      <dgm:t>
        <a:bodyPr/>
        <a:lstStyle/>
        <a:p>
          <a:endParaRPr lang="en-US"/>
        </a:p>
      </dgm:t>
    </dgm:pt>
    <dgm:pt modelId="{265A5939-2EEB-1D40-B0E6-012C5A1A999E}" type="pres">
      <dgm:prSet presAssocID="{82D84AAB-6C54-8042-8300-8206C787DDB1}" presName="sibTrans" presStyleCnt="0"/>
      <dgm:spPr/>
    </dgm:pt>
    <dgm:pt modelId="{54626824-0AF0-9046-9BBE-7C9BB249CE53}" type="pres">
      <dgm:prSet presAssocID="{88FDE07E-396E-0747-85E2-6EA4644FA247}" presName="node" presStyleLbl="node1" presStyleIdx="4" presStyleCnt="8" custScaleY="129448">
        <dgm:presLayoutVars>
          <dgm:bulletEnabled val="1"/>
        </dgm:presLayoutVars>
      </dgm:prSet>
      <dgm:spPr/>
      <dgm:t>
        <a:bodyPr/>
        <a:lstStyle/>
        <a:p>
          <a:endParaRPr lang="en-US"/>
        </a:p>
      </dgm:t>
    </dgm:pt>
    <dgm:pt modelId="{8F6051FA-CF95-0041-9372-5104A06F3C7E}" type="pres">
      <dgm:prSet presAssocID="{40573E98-C772-654E-A56F-FBDCCFD17606}" presName="sibTrans" presStyleCnt="0"/>
      <dgm:spPr/>
    </dgm:pt>
    <dgm:pt modelId="{3CF59986-E6AA-A646-8838-D2E032E1435C}" type="pres">
      <dgm:prSet presAssocID="{18D2BECB-A6B1-C542-81EE-E42E56EEDFEA}" presName="node" presStyleLbl="node1" presStyleIdx="5" presStyleCnt="8">
        <dgm:presLayoutVars>
          <dgm:bulletEnabled val="1"/>
        </dgm:presLayoutVars>
      </dgm:prSet>
      <dgm:spPr/>
      <dgm:t>
        <a:bodyPr/>
        <a:lstStyle/>
        <a:p>
          <a:endParaRPr lang="en-US"/>
        </a:p>
      </dgm:t>
    </dgm:pt>
    <dgm:pt modelId="{2DCFB672-2F13-5442-BF08-D2D2F611DBA2}" type="pres">
      <dgm:prSet presAssocID="{070E067A-1952-5743-AD8C-9D31F3A25212}" presName="sibTrans" presStyleCnt="0"/>
      <dgm:spPr/>
    </dgm:pt>
    <dgm:pt modelId="{CA93F83E-92BE-D249-B0E2-CD17E7F2A410}" type="pres">
      <dgm:prSet presAssocID="{C50DE9CB-DF73-D34E-8DA3-3B868A3C6812}" presName="node" presStyleLbl="node1" presStyleIdx="6" presStyleCnt="8" custScaleY="131410" custLinFactNeighborX="2974" custLinFactNeighborY="-9967">
        <dgm:presLayoutVars>
          <dgm:bulletEnabled val="1"/>
        </dgm:presLayoutVars>
      </dgm:prSet>
      <dgm:spPr/>
      <dgm:t>
        <a:bodyPr/>
        <a:lstStyle/>
        <a:p>
          <a:endParaRPr lang="en-US"/>
        </a:p>
      </dgm:t>
    </dgm:pt>
    <dgm:pt modelId="{BC3D4535-DCA9-D24D-863F-D4F6BF6D405A}" type="pres">
      <dgm:prSet presAssocID="{1503D53D-2D11-DA4C-8EEC-73E7287F71B1}" presName="sibTrans" presStyleCnt="0"/>
      <dgm:spPr/>
    </dgm:pt>
    <dgm:pt modelId="{229FCA59-0238-9F47-B47E-35ED170315D3}" type="pres">
      <dgm:prSet presAssocID="{F0394E83-4F5A-2B4E-B9C0-844521745DAB}" presName="node" presStyleLbl="node1" presStyleIdx="7" presStyleCnt="8" custScaleY="111616" custLinFactNeighborX="-174" custLinFactNeighborY="-11357">
        <dgm:presLayoutVars>
          <dgm:bulletEnabled val="1"/>
        </dgm:presLayoutVars>
      </dgm:prSet>
      <dgm:spPr/>
      <dgm:t>
        <a:bodyPr/>
        <a:lstStyle/>
        <a:p>
          <a:endParaRPr lang="en-US"/>
        </a:p>
      </dgm:t>
    </dgm:pt>
  </dgm:ptLst>
  <dgm:cxnLst>
    <dgm:cxn modelId="{B9B4A0DC-0AD9-2944-B2F3-976693F40B6B}" srcId="{4FCA8902-7BDA-244C-A48B-F89500F94FC3}" destId="{F0394E83-4F5A-2B4E-B9C0-844521745DAB}" srcOrd="7" destOrd="0" parTransId="{780247C8-A3C6-334A-812F-575BE9BDCFC0}" sibTransId="{C2BBF6F5-619D-4B4A-9B2D-CC8974C171A7}"/>
    <dgm:cxn modelId="{0D9DA5FD-64DB-45AB-AC2E-E702D4C67E47}" type="presOf" srcId="{9D0F6B3A-5780-9E49-9D2C-E372D48F51D0}" destId="{5AC2DC6E-FD4F-1D44-B057-7FBEEE8C82DC}" srcOrd="0" destOrd="0" presId="urn:microsoft.com/office/officeart/2005/8/layout/default#1"/>
    <dgm:cxn modelId="{0B7C064A-47AE-5A41-B4FC-039ADA4F71B1}" srcId="{4FCA8902-7BDA-244C-A48B-F89500F94FC3}" destId="{9D0F6B3A-5780-9E49-9D2C-E372D48F51D0}" srcOrd="2" destOrd="0" parTransId="{004EDDD8-1DE7-0940-908C-B4624DFA7295}" sibTransId="{22E45BAC-791C-9C41-9E05-1EF961D80AF9}"/>
    <dgm:cxn modelId="{1A718D7A-45CE-084D-8773-229F70D9AE3E}" srcId="{4FCA8902-7BDA-244C-A48B-F89500F94FC3}" destId="{88FDE07E-396E-0747-85E2-6EA4644FA247}" srcOrd="4" destOrd="0" parTransId="{67B4BD3D-FB69-484A-8564-B48E45A4FB07}" sibTransId="{40573E98-C772-654E-A56F-FBDCCFD17606}"/>
    <dgm:cxn modelId="{7DF46BD3-37F2-4BA3-A241-AF5C149229F8}" type="presOf" srcId="{A14C7065-ED96-B447-9CB1-AF877554F521}" destId="{B0966EE2-6F52-5048-A67C-57D12C898640}" srcOrd="0" destOrd="0" presId="urn:microsoft.com/office/officeart/2005/8/layout/default#1"/>
    <dgm:cxn modelId="{5380794A-847B-EA41-BA1F-9EA5CAC1C794}" srcId="{5348727F-09B8-A14B-BC62-09ED120123D0}" destId="{49EA308F-2173-AD47-B839-F08C48273A91}" srcOrd="0" destOrd="0" parTransId="{3980553C-7CC4-554B-92AC-16634EF3168C}" sibTransId="{D66BBF37-74D9-884C-8C42-4C9EAB57DEAC}"/>
    <dgm:cxn modelId="{AA2A0AF1-7A18-EE4F-8A99-5F5B0A75098C}" srcId="{F0394E83-4F5A-2B4E-B9C0-844521745DAB}" destId="{847BBB0F-CC84-1646-BB7A-D80821C46046}" srcOrd="0" destOrd="0" parTransId="{AFDC6744-8294-F44A-B8B4-17349F454449}" sibTransId="{81038317-A950-3545-89FF-913DC48CA0DD}"/>
    <dgm:cxn modelId="{765DA752-562A-4A8A-A4E1-9E93D04BC135}" srcId="{18D2BECB-A6B1-C542-81EE-E42E56EEDFEA}" destId="{F457BCE1-BC87-4B1E-985E-71862BBE7DF5}" srcOrd="0" destOrd="0" parTransId="{49873707-A0B4-474C-A884-2C1C87883EE2}" sibTransId="{56DB0A9A-6662-4F02-819A-A145E967AC14}"/>
    <dgm:cxn modelId="{5DF9C43F-B551-4DE1-B940-2CC946493284}" type="presOf" srcId="{88FDE07E-396E-0747-85E2-6EA4644FA247}" destId="{54626824-0AF0-9046-9BBE-7C9BB249CE53}" srcOrd="0" destOrd="0" presId="urn:microsoft.com/office/officeart/2005/8/layout/default#1"/>
    <dgm:cxn modelId="{9BD2A576-784C-4198-BD82-96E497819DAA}" type="presOf" srcId="{49EA308F-2173-AD47-B839-F08C48273A91}" destId="{1BD6CD00-F3D1-8D40-8D28-A3BD5E82C475}" srcOrd="0" destOrd="1" presId="urn:microsoft.com/office/officeart/2005/8/layout/default#1"/>
    <dgm:cxn modelId="{49C4F98B-CDCC-FC43-B803-866F456B968B}" srcId="{D3F9B3D6-923E-4041-BBCB-6048A9B1B81C}" destId="{D742A2F0-8A3D-CD42-A1AB-266148473644}" srcOrd="0" destOrd="0" parTransId="{0E5D1B14-0DCC-5340-BFAA-2DC1DCE59C33}" sibTransId="{FFF4233B-9F35-644A-9BA8-ED6CC6D77EC3}"/>
    <dgm:cxn modelId="{8B635824-293B-4618-9AC1-76AE30A63FEF}" type="presOf" srcId="{273C13BF-D5E0-9947-BA66-F83953A05F71}" destId="{CA93F83E-92BE-D249-B0E2-CD17E7F2A410}" srcOrd="0" destOrd="1" presId="urn:microsoft.com/office/officeart/2005/8/layout/default#1"/>
    <dgm:cxn modelId="{61E3F4D1-7B39-C04C-824C-AF12E907E4B4}" srcId="{4FCA8902-7BDA-244C-A48B-F89500F94FC3}" destId="{D3F9B3D6-923E-4041-BBCB-6048A9B1B81C}" srcOrd="3" destOrd="0" parTransId="{19775A4A-7582-AB46-8138-AED544C1FCAA}" sibTransId="{82D84AAB-6C54-8042-8300-8206C787DDB1}"/>
    <dgm:cxn modelId="{608ACC3E-539D-B44B-B878-00EEEB34300D}" srcId="{4FCA8902-7BDA-244C-A48B-F89500F94FC3}" destId="{A14C7065-ED96-B447-9CB1-AF877554F521}" srcOrd="1" destOrd="0" parTransId="{06D12F0E-F2C7-174E-BC49-A91D40CB8A4C}" sibTransId="{77EE5A90-F4E2-6841-B6FE-AFE5C526F469}"/>
    <dgm:cxn modelId="{41BCFB28-CE48-7A4C-99C8-E746402B0162}" srcId="{4FCA8902-7BDA-244C-A48B-F89500F94FC3}" destId="{C50DE9CB-DF73-D34E-8DA3-3B868A3C6812}" srcOrd="6" destOrd="0" parTransId="{F17C44B2-36C8-DC44-8EFA-F3E73BACBA10}" sibTransId="{1503D53D-2D11-DA4C-8EEC-73E7287F71B1}"/>
    <dgm:cxn modelId="{736288B5-CD86-4DC5-AABF-D97D215904F2}" type="presOf" srcId="{847BBB0F-CC84-1646-BB7A-D80821C46046}" destId="{229FCA59-0238-9F47-B47E-35ED170315D3}" srcOrd="0" destOrd="1" presId="urn:microsoft.com/office/officeart/2005/8/layout/default#1"/>
    <dgm:cxn modelId="{992B8104-F7B3-BF40-9882-A869A96F152B}" srcId="{88FDE07E-396E-0747-85E2-6EA4644FA247}" destId="{74F8E69B-EB3C-5140-B6D5-618EF5F6BB0C}" srcOrd="0" destOrd="0" parTransId="{C0AEFE13-0805-7145-B4A6-59A50E7934FD}" sibTransId="{C1A7C8C8-2F84-694C-9795-8B097E6E331F}"/>
    <dgm:cxn modelId="{828A4163-008F-4636-BB5F-EB87113CD830}" type="presOf" srcId="{4FCA8902-7BDA-244C-A48B-F89500F94FC3}" destId="{4D2FC934-9758-5445-B3CC-8A521DC80CE4}" srcOrd="0" destOrd="0" presId="urn:microsoft.com/office/officeart/2005/8/layout/default#1"/>
    <dgm:cxn modelId="{B09B40EE-5773-424E-B92F-B6ACD383491A}" type="presOf" srcId="{F1D161F9-893D-D343-9FD0-64EACF4F059A}" destId="{B0966EE2-6F52-5048-A67C-57D12C898640}" srcOrd="0" destOrd="1" presId="urn:microsoft.com/office/officeart/2005/8/layout/default#1"/>
    <dgm:cxn modelId="{5451920F-EEBC-459F-9126-3C8FF3DDAE69}" type="presOf" srcId="{5348727F-09B8-A14B-BC62-09ED120123D0}" destId="{1BD6CD00-F3D1-8D40-8D28-A3BD5E82C475}" srcOrd="0" destOrd="0" presId="urn:microsoft.com/office/officeart/2005/8/layout/default#1"/>
    <dgm:cxn modelId="{10B4C21C-F39F-4EAB-BD28-FE8373B37988}" type="presOf" srcId="{F0394E83-4F5A-2B4E-B9C0-844521745DAB}" destId="{229FCA59-0238-9F47-B47E-35ED170315D3}" srcOrd="0" destOrd="0" presId="urn:microsoft.com/office/officeart/2005/8/layout/default#1"/>
    <dgm:cxn modelId="{E0AD0449-1FE8-4D40-9F0A-C8DE57D2EB29}" type="presOf" srcId="{F457BCE1-BC87-4B1E-985E-71862BBE7DF5}" destId="{3CF59986-E6AA-A646-8838-D2E032E1435C}" srcOrd="0" destOrd="1" presId="urn:microsoft.com/office/officeart/2005/8/layout/default#1"/>
    <dgm:cxn modelId="{93148F9E-341E-D747-8297-631099CBF004}" srcId="{4FCA8902-7BDA-244C-A48B-F89500F94FC3}" destId="{18D2BECB-A6B1-C542-81EE-E42E56EEDFEA}" srcOrd="5" destOrd="0" parTransId="{563157EC-8622-A149-B15C-52466E9724A6}" sibTransId="{070E067A-1952-5743-AD8C-9D31F3A25212}"/>
    <dgm:cxn modelId="{CC80416B-A9FC-5E4A-BD1C-ECBDAA79D231}" srcId="{4FCA8902-7BDA-244C-A48B-F89500F94FC3}" destId="{5348727F-09B8-A14B-BC62-09ED120123D0}" srcOrd="0" destOrd="0" parTransId="{99AF3896-DBB8-564E-8859-FCD5851974B7}" sibTransId="{4A08013E-2624-2D4C-8849-EB6537AAABAC}"/>
    <dgm:cxn modelId="{08B03873-F5B4-5E41-B289-F953417D446F}" srcId="{C50DE9CB-DF73-D34E-8DA3-3B868A3C6812}" destId="{273C13BF-D5E0-9947-BA66-F83953A05F71}" srcOrd="0" destOrd="0" parTransId="{C5D8B81A-3D1D-CB4D-9CBD-8AA29AE7042A}" sibTransId="{C0BDBE91-A0E4-0F45-A5C7-03A1B0CA0A58}"/>
    <dgm:cxn modelId="{3A1A27E3-3EE3-42BF-9C5F-84F72A538656}" type="presOf" srcId="{C50DE9CB-DF73-D34E-8DA3-3B868A3C6812}" destId="{CA93F83E-92BE-D249-B0E2-CD17E7F2A410}" srcOrd="0" destOrd="0" presId="urn:microsoft.com/office/officeart/2005/8/layout/default#1"/>
    <dgm:cxn modelId="{6A3E42BF-4237-9E4A-95BC-6B6BF42BBE06}" srcId="{A14C7065-ED96-B447-9CB1-AF877554F521}" destId="{F1D161F9-893D-D343-9FD0-64EACF4F059A}" srcOrd="0" destOrd="0" parTransId="{6303FF8C-E9A2-B148-ABD5-F8BF1CFDE6D7}" sibTransId="{7E678BC4-B86A-7749-B846-4F6CC826AAF5}"/>
    <dgm:cxn modelId="{554CC386-8016-4F64-A619-CBD507914A90}" type="presOf" srcId="{18D2BECB-A6B1-C542-81EE-E42E56EEDFEA}" destId="{3CF59986-E6AA-A646-8838-D2E032E1435C}" srcOrd="0" destOrd="0" presId="urn:microsoft.com/office/officeart/2005/8/layout/default#1"/>
    <dgm:cxn modelId="{985F97B9-646B-4E22-947F-DF89F6177B02}" type="presOf" srcId="{D3F9B3D6-923E-4041-BBCB-6048A9B1B81C}" destId="{74FDB8DF-F763-CB41-A57A-E6507E52A162}" srcOrd="0" destOrd="0" presId="urn:microsoft.com/office/officeart/2005/8/layout/default#1"/>
    <dgm:cxn modelId="{A9CBA525-1ACE-496F-853D-FB0E8B506E5B}" type="presOf" srcId="{74F8E69B-EB3C-5140-B6D5-618EF5F6BB0C}" destId="{54626824-0AF0-9046-9BBE-7C9BB249CE53}" srcOrd="0" destOrd="1" presId="urn:microsoft.com/office/officeart/2005/8/layout/default#1"/>
    <dgm:cxn modelId="{28D0C4BB-DC77-4B05-BE17-1FCBC8B35FD8}" type="presOf" srcId="{D742A2F0-8A3D-CD42-A1AB-266148473644}" destId="{74FDB8DF-F763-CB41-A57A-E6507E52A162}" srcOrd="0" destOrd="1" presId="urn:microsoft.com/office/officeart/2005/8/layout/default#1"/>
    <dgm:cxn modelId="{FE4565C5-8AAB-495A-8FCD-2BB242EE8845}" type="presParOf" srcId="{4D2FC934-9758-5445-B3CC-8A521DC80CE4}" destId="{1BD6CD00-F3D1-8D40-8D28-A3BD5E82C475}" srcOrd="0" destOrd="0" presId="urn:microsoft.com/office/officeart/2005/8/layout/default#1"/>
    <dgm:cxn modelId="{0DAEAC8C-E121-40E4-B2B5-2D637EC1BC41}" type="presParOf" srcId="{4D2FC934-9758-5445-B3CC-8A521DC80CE4}" destId="{96F253DF-30F3-1B4F-89BC-359AFC794146}" srcOrd="1" destOrd="0" presId="urn:microsoft.com/office/officeart/2005/8/layout/default#1"/>
    <dgm:cxn modelId="{947DEB92-EACE-424E-9324-A8EBDB5288A5}" type="presParOf" srcId="{4D2FC934-9758-5445-B3CC-8A521DC80CE4}" destId="{B0966EE2-6F52-5048-A67C-57D12C898640}" srcOrd="2" destOrd="0" presId="urn:microsoft.com/office/officeart/2005/8/layout/default#1"/>
    <dgm:cxn modelId="{4A64AA5D-C1D2-4E47-A8C1-B5961753816B}" type="presParOf" srcId="{4D2FC934-9758-5445-B3CC-8A521DC80CE4}" destId="{A95B953E-BD0D-A545-8FBD-690868FCA448}" srcOrd="3" destOrd="0" presId="urn:microsoft.com/office/officeart/2005/8/layout/default#1"/>
    <dgm:cxn modelId="{E6FFB801-DF49-43BF-B2F1-AA75FCE2FE74}" type="presParOf" srcId="{4D2FC934-9758-5445-B3CC-8A521DC80CE4}" destId="{5AC2DC6E-FD4F-1D44-B057-7FBEEE8C82DC}" srcOrd="4" destOrd="0" presId="urn:microsoft.com/office/officeart/2005/8/layout/default#1"/>
    <dgm:cxn modelId="{4CF8C93E-CFBA-4B84-BD43-062A0E440A86}" type="presParOf" srcId="{4D2FC934-9758-5445-B3CC-8A521DC80CE4}" destId="{870DF698-0AEF-A047-9EB8-B01D9C510D42}" srcOrd="5" destOrd="0" presId="urn:microsoft.com/office/officeart/2005/8/layout/default#1"/>
    <dgm:cxn modelId="{5B614138-9E6B-4E93-9FF4-89BFA8AA36E4}" type="presParOf" srcId="{4D2FC934-9758-5445-B3CC-8A521DC80CE4}" destId="{74FDB8DF-F763-CB41-A57A-E6507E52A162}" srcOrd="6" destOrd="0" presId="urn:microsoft.com/office/officeart/2005/8/layout/default#1"/>
    <dgm:cxn modelId="{C1AB2FA9-2D77-4A5B-B74E-8FE6A1504E98}" type="presParOf" srcId="{4D2FC934-9758-5445-B3CC-8A521DC80CE4}" destId="{265A5939-2EEB-1D40-B0E6-012C5A1A999E}" srcOrd="7" destOrd="0" presId="urn:microsoft.com/office/officeart/2005/8/layout/default#1"/>
    <dgm:cxn modelId="{FDA8A791-AED4-48EC-AE7C-4F6972CE1481}" type="presParOf" srcId="{4D2FC934-9758-5445-B3CC-8A521DC80CE4}" destId="{54626824-0AF0-9046-9BBE-7C9BB249CE53}" srcOrd="8" destOrd="0" presId="urn:microsoft.com/office/officeart/2005/8/layout/default#1"/>
    <dgm:cxn modelId="{78A29B2E-3C54-49B6-84F2-F091AD7F712D}" type="presParOf" srcId="{4D2FC934-9758-5445-B3CC-8A521DC80CE4}" destId="{8F6051FA-CF95-0041-9372-5104A06F3C7E}" srcOrd="9" destOrd="0" presId="urn:microsoft.com/office/officeart/2005/8/layout/default#1"/>
    <dgm:cxn modelId="{A1B2DF88-5EC1-4B8F-8DC3-EA36C7DC05A8}" type="presParOf" srcId="{4D2FC934-9758-5445-B3CC-8A521DC80CE4}" destId="{3CF59986-E6AA-A646-8838-D2E032E1435C}" srcOrd="10" destOrd="0" presId="urn:microsoft.com/office/officeart/2005/8/layout/default#1"/>
    <dgm:cxn modelId="{160B35BC-A9B1-46A6-9E87-EEB38B3F81A6}" type="presParOf" srcId="{4D2FC934-9758-5445-B3CC-8A521DC80CE4}" destId="{2DCFB672-2F13-5442-BF08-D2D2F611DBA2}" srcOrd="11" destOrd="0" presId="urn:microsoft.com/office/officeart/2005/8/layout/default#1"/>
    <dgm:cxn modelId="{F9BD71A0-2C2E-4EFF-B228-94D67095FAC2}" type="presParOf" srcId="{4D2FC934-9758-5445-B3CC-8A521DC80CE4}" destId="{CA93F83E-92BE-D249-B0E2-CD17E7F2A410}" srcOrd="12" destOrd="0" presId="urn:microsoft.com/office/officeart/2005/8/layout/default#1"/>
    <dgm:cxn modelId="{258BCE57-4447-47A3-A77D-C7B163033017}" type="presParOf" srcId="{4D2FC934-9758-5445-B3CC-8A521DC80CE4}" destId="{BC3D4535-DCA9-D24D-863F-D4F6BF6D405A}" srcOrd="13" destOrd="0" presId="urn:microsoft.com/office/officeart/2005/8/layout/default#1"/>
    <dgm:cxn modelId="{97B2FDEE-8C8D-437D-975F-08221149F7C5}" type="presParOf" srcId="{4D2FC934-9758-5445-B3CC-8A521DC80CE4}" destId="{229FCA59-0238-9F47-B47E-35ED170315D3}"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B2028-2E50-AF4F-B519-F5340D5F204A}">
      <dsp:nvSpPr>
        <dsp:cNvPr id="0" name=""/>
        <dsp:cNvSpPr/>
      </dsp:nvSpPr>
      <dsp:spPr>
        <a:xfrm>
          <a:off x="0" y="0"/>
          <a:ext cx="4525963" cy="4525963"/>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3951B-72B7-544E-8146-DFDC0DC25423}">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mj-lt"/>
            </a:rPr>
            <a:t>Hardware</a:t>
          </a:r>
          <a:endParaRPr lang="en-US" sz="2800" kern="1200" dirty="0">
            <a:latin typeface="+mj-lt"/>
          </a:endParaRPr>
        </a:p>
      </dsp:txBody>
      <dsp:txXfrm>
        <a:off x="2262981" y="0"/>
        <a:ext cx="5966618" cy="961767"/>
      </dsp:txXfrm>
    </dsp:sp>
    <dsp:sp modelId="{6760201D-A316-0345-912B-1C05E887BD9E}">
      <dsp:nvSpPr>
        <dsp:cNvPr id="0" name=""/>
        <dsp:cNvSpPr/>
      </dsp:nvSpPr>
      <dsp:spPr>
        <a:xfrm>
          <a:off x="594032" y="961767"/>
          <a:ext cx="3337897" cy="3337897"/>
        </a:xfrm>
        <a:prstGeom prst="pie">
          <a:avLst>
            <a:gd name="adj1" fmla="val 5400000"/>
            <a:gd name="adj2" fmla="val 1620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88712-AF31-824B-AA64-BE8A21574F6A}">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mj-lt"/>
            </a:rPr>
            <a:t>Software</a:t>
          </a:r>
          <a:endParaRPr lang="en-US" sz="2800" kern="1200" dirty="0">
            <a:latin typeface="+mj-lt"/>
          </a:endParaRPr>
        </a:p>
      </dsp:txBody>
      <dsp:txXfrm>
        <a:off x="2262981" y="961767"/>
        <a:ext cx="5966618" cy="961767"/>
      </dsp:txXfrm>
    </dsp:sp>
    <dsp:sp modelId="{1CEBA3CC-D570-6D48-83C0-914D39E7A3D4}">
      <dsp:nvSpPr>
        <dsp:cNvPr id="0" name=""/>
        <dsp:cNvSpPr/>
      </dsp:nvSpPr>
      <dsp:spPr>
        <a:xfrm>
          <a:off x="1188065" y="1923534"/>
          <a:ext cx="2149832" cy="2149832"/>
        </a:xfrm>
        <a:prstGeom prst="pie">
          <a:avLst>
            <a:gd name="adj1" fmla="val 5400000"/>
            <a:gd name="adj2" fmla="val 1620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B32D3-675D-0A45-AD21-BCB152A507C4}">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mj-lt"/>
            </a:rPr>
            <a:t>Data</a:t>
          </a:r>
          <a:endParaRPr lang="en-US" sz="2800" kern="1200" dirty="0">
            <a:latin typeface="+mj-lt"/>
          </a:endParaRPr>
        </a:p>
      </dsp:txBody>
      <dsp:txXfrm>
        <a:off x="2262981" y="1923534"/>
        <a:ext cx="5966618" cy="961767"/>
      </dsp:txXfrm>
    </dsp:sp>
    <dsp:sp modelId="{202D11B4-F3BA-8F41-9371-6356E59DEDC9}">
      <dsp:nvSpPr>
        <dsp:cNvPr id="0" name=""/>
        <dsp:cNvSpPr/>
      </dsp:nvSpPr>
      <dsp:spPr>
        <a:xfrm>
          <a:off x="1782097" y="2885301"/>
          <a:ext cx="961767" cy="961767"/>
        </a:xfrm>
        <a:prstGeom prst="pie">
          <a:avLst>
            <a:gd name="adj1" fmla="val 54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12420-D463-7D47-A442-9CE0363E4628}">
      <dsp:nvSpPr>
        <dsp:cNvPr id="0" name=""/>
        <dsp:cNvSpPr/>
      </dsp:nvSpPr>
      <dsp:spPr>
        <a:xfrm>
          <a:off x="2262981" y="2885301"/>
          <a:ext cx="5966618" cy="961767"/>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mj-lt"/>
            </a:rPr>
            <a:t>Communication facilities and networks</a:t>
          </a:r>
          <a:endParaRPr lang="en-US" sz="2800" kern="1200" dirty="0">
            <a:latin typeface="+mj-lt"/>
          </a:endParaRPr>
        </a:p>
      </dsp:txBody>
      <dsp:txXfrm>
        <a:off x="2262981" y="2885301"/>
        <a:ext cx="5966618" cy="961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C217D-4616-4394-ABA9-4E7DA717D5D3}">
      <dsp:nvSpPr>
        <dsp:cNvPr id="0" name=""/>
        <dsp:cNvSpPr/>
      </dsp:nvSpPr>
      <dsp:spPr>
        <a:xfrm>
          <a:off x="1530548" y="1187648"/>
          <a:ext cx="2958703" cy="2958703"/>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Security Principles</a:t>
          </a:r>
          <a:endParaRPr lang="en-US" sz="4000" kern="1200" dirty="0"/>
        </a:p>
      </dsp:txBody>
      <dsp:txXfrm>
        <a:off x="1963840" y="1620940"/>
        <a:ext cx="2092119" cy="2092119"/>
      </dsp:txXfrm>
    </dsp:sp>
    <dsp:sp modelId="{038ADF20-5840-46E6-96B9-88608621787E}">
      <dsp:nvSpPr>
        <dsp:cNvPr id="0" name=""/>
        <dsp:cNvSpPr/>
      </dsp:nvSpPr>
      <dsp:spPr>
        <a:xfrm>
          <a:off x="2342085" y="518"/>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Economy of mechanism</a:t>
          </a:r>
          <a:endParaRPr lang="en-US" sz="1600" kern="1200" dirty="0"/>
        </a:p>
      </dsp:txBody>
      <dsp:txXfrm>
        <a:off x="2558731" y="217164"/>
        <a:ext cx="1046059" cy="1046059"/>
      </dsp:txXfrm>
    </dsp:sp>
    <dsp:sp modelId="{982084AE-A825-4875-BAFF-F2219D96EC7A}">
      <dsp:nvSpPr>
        <dsp:cNvPr id="0" name=""/>
        <dsp:cNvSpPr/>
      </dsp:nvSpPr>
      <dsp:spPr>
        <a:xfrm>
          <a:off x="3474623" y="368503"/>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Fail-safe defaults</a:t>
          </a:r>
          <a:endParaRPr lang="en-US" sz="1600" kern="1200" dirty="0"/>
        </a:p>
      </dsp:txBody>
      <dsp:txXfrm>
        <a:off x="3691269" y="585149"/>
        <a:ext cx="1046059" cy="1046059"/>
      </dsp:txXfrm>
    </dsp:sp>
    <dsp:sp modelId="{1F6387B1-19B7-4E80-9B59-31A983DB0591}">
      <dsp:nvSpPr>
        <dsp:cNvPr id="0" name=""/>
        <dsp:cNvSpPr/>
      </dsp:nvSpPr>
      <dsp:spPr>
        <a:xfrm>
          <a:off x="4174567" y="1331909"/>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Complete mediation</a:t>
          </a:r>
          <a:endParaRPr lang="en-US" sz="1600" kern="1200" dirty="0"/>
        </a:p>
      </dsp:txBody>
      <dsp:txXfrm>
        <a:off x="4391213" y="1548555"/>
        <a:ext cx="1046059" cy="1046059"/>
      </dsp:txXfrm>
    </dsp:sp>
    <dsp:sp modelId="{17903042-0764-46AE-9290-4E698938C066}">
      <dsp:nvSpPr>
        <dsp:cNvPr id="0" name=""/>
        <dsp:cNvSpPr/>
      </dsp:nvSpPr>
      <dsp:spPr>
        <a:xfrm>
          <a:off x="4174567" y="2522738"/>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Open design</a:t>
          </a:r>
          <a:endParaRPr lang="en-US" sz="1600" kern="1200" dirty="0"/>
        </a:p>
      </dsp:txBody>
      <dsp:txXfrm>
        <a:off x="4391213" y="2739384"/>
        <a:ext cx="1046059" cy="1046059"/>
      </dsp:txXfrm>
    </dsp:sp>
    <dsp:sp modelId="{8F5EF4CA-89CC-43C2-9AC0-B0727D6A1426}">
      <dsp:nvSpPr>
        <dsp:cNvPr id="0" name=""/>
        <dsp:cNvSpPr/>
      </dsp:nvSpPr>
      <dsp:spPr>
        <a:xfrm>
          <a:off x="3474623" y="3486145"/>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Separation of privilege</a:t>
          </a:r>
          <a:endParaRPr lang="en-US" sz="1600" kern="1200" dirty="0"/>
        </a:p>
      </dsp:txBody>
      <dsp:txXfrm>
        <a:off x="3691269" y="3702791"/>
        <a:ext cx="1046059" cy="1046059"/>
      </dsp:txXfrm>
    </dsp:sp>
    <dsp:sp modelId="{E9E4F746-4C89-452D-AC3B-7C376CE1A6C9}">
      <dsp:nvSpPr>
        <dsp:cNvPr id="0" name=""/>
        <dsp:cNvSpPr/>
      </dsp:nvSpPr>
      <dsp:spPr>
        <a:xfrm>
          <a:off x="2342085" y="3854129"/>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Least privilege</a:t>
          </a:r>
          <a:endParaRPr lang="en-US" sz="1600" kern="1200" dirty="0"/>
        </a:p>
      </dsp:txBody>
      <dsp:txXfrm>
        <a:off x="2558731" y="4070775"/>
        <a:ext cx="1046059" cy="1046059"/>
      </dsp:txXfrm>
    </dsp:sp>
    <dsp:sp modelId="{80A2ECDE-2B9F-4485-8CF6-137A9A767CC6}">
      <dsp:nvSpPr>
        <dsp:cNvPr id="0" name=""/>
        <dsp:cNvSpPr/>
      </dsp:nvSpPr>
      <dsp:spPr>
        <a:xfrm>
          <a:off x="1209533" y="3486143"/>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Least common mechanism</a:t>
          </a:r>
          <a:endParaRPr lang="en-US" sz="1600" kern="1200" dirty="0"/>
        </a:p>
      </dsp:txBody>
      <dsp:txXfrm>
        <a:off x="1426179" y="3702789"/>
        <a:ext cx="1046059" cy="1046059"/>
      </dsp:txXfrm>
    </dsp:sp>
    <dsp:sp modelId="{F8C673E8-71E2-47EB-BC18-4C78D5B47B10}">
      <dsp:nvSpPr>
        <dsp:cNvPr id="0" name=""/>
        <dsp:cNvSpPr/>
      </dsp:nvSpPr>
      <dsp:spPr>
        <a:xfrm>
          <a:off x="509588" y="2522730"/>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Psychological acceptability</a:t>
          </a:r>
          <a:endParaRPr lang="en-US" sz="1600" kern="1200" dirty="0"/>
        </a:p>
      </dsp:txBody>
      <dsp:txXfrm>
        <a:off x="726234" y="2739376"/>
        <a:ext cx="1046059" cy="1046059"/>
      </dsp:txXfrm>
    </dsp:sp>
    <dsp:sp modelId="{F17F8DDC-F7F9-4CC8-826E-C867C65E9720}">
      <dsp:nvSpPr>
        <dsp:cNvPr id="0" name=""/>
        <dsp:cNvSpPr/>
      </dsp:nvSpPr>
      <dsp:spPr>
        <a:xfrm>
          <a:off x="437732" y="1331911"/>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Work factor</a:t>
          </a:r>
          <a:endParaRPr lang="en-US" sz="1600" kern="1200" dirty="0"/>
        </a:p>
      </dsp:txBody>
      <dsp:txXfrm>
        <a:off x="654378" y="1548557"/>
        <a:ext cx="1046059" cy="1046059"/>
      </dsp:txXfrm>
    </dsp:sp>
    <dsp:sp modelId="{2F7F90CE-A0E4-4474-803B-DDC6077C40A5}">
      <dsp:nvSpPr>
        <dsp:cNvPr id="0" name=""/>
        <dsp:cNvSpPr/>
      </dsp:nvSpPr>
      <dsp:spPr>
        <a:xfrm>
          <a:off x="1209533" y="368504"/>
          <a:ext cx="1479351" cy="147935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Compromise recording</a:t>
          </a:r>
          <a:endParaRPr lang="en-US" sz="1600" kern="1200" dirty="0"/>
        </a:p>
      </dsp:txBody>
      <dsp:txXfrm>
        <a:off x="1426179" y="585150"/>
        <a:ext cx="1046059" cy="1046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6CD00-F3D1-8D40-8D28-A3BD5E82C475}">
      <dsp:nvSpPr>
        <dsp:cNvPr id="0" name=""/>
        <dsp:cNvSpPr/>
      </dsp:nvSpPr>
      <dsp:spPr>
        <a:xfrm>
          <a:off x="103186" y="1789"/>
          <a:ext cx="2088620" cy="12531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solidFill>
                <a:schemeClr val="tx2"/>
              </a:solidFill>
            </a:rPr>
            <a:t>Plaintext</a:t>
          </a:r>
          <a:r>
            <a:rPr lang="tr-TR" sz="2400" kern="1200" dirty="0" smtClean="0">
              <a:solidFill>
                <a:schemeClr val="tx2"/>
              </a:solidFill>
            </a:rPr>
            <a:t>(düz metin)</a:t>
          </a:r>
          <a:endParaRPr lang="en-US" sz="2400" kern="1200" dirty="0">
            <a:solidFill>
              <a:schemeClr val="tx2"/>
            </a:solidFill>
          </a:endParaRPr>
        </a:p>
        <a:p>
          <a:pPr marL="171450" lvl="1" indent="-171450" algn="l" defTabSz="800100" rtl="0">
            <a:lnSpc>
              <a:spcPct val="90000"/>
            </a:lnSpc>
            <a:spcBef>
              <a:spcPct val="0"/>
            </a:spcBef>
            <a:spcAft>
              <a:spcPct val="15000"/>
            </a:spcAft>
            <a:buChar char="••"/>
          </a:pPr>
          <a:r>
            <a:rPr lang="tr-TR" sz="1800" kern="1200" dirty="0" smtClean="0"/>
            <a:t>Orijinal mesaj</a:t>
          </a:r>
          <a:endParaRPr lang="en-US" sz="1800" kern="1200" dirty="0"/>
        </a:p>
      </dsp:txBody>
      <dsp:txXfrm>
        <a:off x="103186" y="1789"/>
        <a:ext cx="2088620" cy="1253172"/>
      </dsp:txXfrm>
    </dsp:sp>
    <dsp:sp modelId="{B0966EE2-6F52-5048-A67C-57D12C898640}">
      <dsp:nvSpPr>
        <dsp:cNvPr id="0" name=""/>
        <dsp:cNvSpPr/>
      </dsp:nvSpPr>
      <dsp:spPr>
        <a:xfrm>
          <a:off x="2400669" y="1789"/>
          <a:ext cx="2088620" cy="12531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solidFill>
                <a:srgbClr val="2F1F58"/>
              </a:solidFill>
            </a:rPr>
            <a:t>Ciphertext</a:t>
          </a:r>
          <a:r>
            <a:rPr lang="tr-TR" sz="2400" kern="1200" dirty="0" smtClean="0">
              <a:solidFill>
                <a:srgbClr val="2F1F58"/>
              </a:solidFill>
            </a:rPr>
            <a:t> (şifreli metin)</a:t>
          </a:r>
          <a:endParaRPr lang="en-US" sz="2400" kern="1200" dirty="0" smtClean="0">
            <a:solidFill>
              <a:srgbClr val="2F1F58"/>
            </a:solidFill>
          </a:endParaRPr>
        </a:p>
        <a:p>
          <a:pPr marL="171450" lvl="1" indent="-171450" algn="l" defTabSz="800100" rtl="0">
            <a:lnSpc>
              <a:spcPct val="90000"/>
            </a:lnSpc>
            <a:spcBef>
              <a:spcPct val="0"/>
            </a:spcBef>
            <a:spcAft>
              <a:spcPct val="15000"/>
            </a:spcAft>
            <a:buChar char="••"/>
          </a:pPr>
          <a:r>
            <a:rPr lang="tr-TR" sz="1800" kern="1200" dirty="0" smtClean="0"/>
            <a:t>Kodlanmış mesaj</a:t>
          </a:r>
          <a:endParaRPr lang="en-US" sz="1800" kern="1200" dirty="0"/>
        </a:p>
      </dsp:txBody>
      <dsp:txXfrm>
        <a:off x="2400669" y="1789"/>
        <a:ext cx="2088620" cy="1253172"/>
      </dsp:txXfrm>
    </dsp:sp>
    <dsp:sp modelId="{5AC2DC6E-FD4F-1D44-B057-7FBEEE8C82DC}">
      <dsp:nvSpPr>
        <dsp:cNvPr id="0" name=""/>
        <dsp:cNvSpPr/>
      </dsp:nvSpPr>
      <dsp:spPr>
        <a:xfrm>
          <a:off x="4698151" y="1789"/>
          <a:ext cx="2769448" cy="12531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2F1F58"/>
              </a:solidFill>
            </a:rPr>
            <a:t>Enciphering/encryption</a:t>
          </a:r>
          <a:r>
            <a:rPr lang="tr-TR" sz="2000" kern="1200" dirty="0" smtClean="0">
              <a:solidFill>
                <a:srgbClr val="2F1F58"/>
              </a:solidFill>
            </a:rPr>
            <a:t>(Şifrelenmesi /şifreleme)</a:t>
          </a:r>
        </a:p>
        <a:p>
          <a:pPr lvl="0" algn="ctr" defTabSz="889000" rtl="0">
            <a:lnSpc>
              <a:spcPct val="90000"/>
            </a:lnSpc>
            <a:spcBef>
              <a:spcPct val="0"/>
            </a:spcBef>
            <a:spcAft>
              <a:spcPct val="35000"/>
            </a:spcAft>
          </a:pPr>
          <a:r>
            <a:rPr lang="tr-TR" sz="1500" kern="1200" dirty="0" smtClean="0"/>
            <a:t>Plaintext'ten şifreli metne dönüştürme işlemi</a:t>
          </a:r>
          <a:endParaRPr lang="en-US" sz="2000" kern="1200" dirty="0" smtClean="0">
            <a:solidFill>
              <a:srgbClr val="2F1F58"/>
            </a:solidFill>
          </a:endParaRPr>
        </a:p>
      </dsp:txBody>
      <dsp:txXfrm>
        <a:off x="4698151" y="1789"/>
        <a:ext cx="2769448" cy="1253172"/>
      </dsp:txXfrm>
    </dsp:sp>
    <dsp:sp modelId="{74FDB8DF-F763-CB41-A57A-E6507E52A162}">
      <dsp:nvSpPr>
        <dsp:cNvPr id="0" name=""/>
        <dsp:cNvSpPr/>
      </dsp:nvSpPr>
      <dsp:spPr>
        <a:xfrm>
          <a:off x="152405" y="1648340"/>
          <a:ext cx="2671011" cy="12531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rgbClr val="2F1F58"/>
              </a:solidFill>
            </a:rPr>
            <a:t>Deciphering/decryption</a:t>
          </a:r>
          <a:r>
            <a:rPr lang="tr-TR" sz="2000" kern="1200" dirty="0" smtClean="0">
              <a:solidFill>
                <a:srgbClr val="2F1F58"/>
              </a:solidFill>
            </a:rPr>
            <a:t> (Deşifre / şifre çözme)</a:t>
          </a:r>
          <a:endParaRPr lang="en-US" sz="2000" kern="1200" dirty="0" smtClean="0">
            <a:solidFill>
              <a:srgbClr val="2F1F58"/>
            </a:solidFill>
          </a:endParaRPr>
        </a:p>
        <a:p>
          <a:pPr marL="114300" lvl="1" indent="-114300" algn="l" defTabSz="666750" rtl="0">
            <a:lnSpc>
              <a:spcPct val="90000"/>
            </a:lnSpc>
            <a:spcBef>
              <a:spcPct val="0"/>
            </a:spcBef>
            <a:spcAft>
              <a:spcPct val="15000"/>
            </a:spcAft>
            <a:buChar char="••"/>
          </a:pPr>
          <a:r>
            <a:rPr lang="tr-TR" sz="1500" kern="1200" smtClean="0"/>
            <a:t>Plaintext'i şifreli metinden geri yükleme</a:t>
          </a:r>
          <a:endParaRPr lang="en-US" sz="1500" kern="1200" dirty="0"/>
        </a:p>
      </dsp:txBody>
      <dsp:txXfrm>
        <a:off x="152405" y="1648340"/>
        <a:ext cx="2671011" cy="1253172"/>
      </dsp:txXfrm>
    </dsp:sp>
    <dsp:sp modelId="{54626824-0AF0-9046-9BBE-7C9BB249CE53}">
      <dsp:nvSpPr>
        <dsp:cNvPr id="0" name=""/>
        <dsp:cNvSpPr/>
      </dsp:nvSpPr>
      <dsp:spPr>
        <a:xfrm>
          <a:off x="3032278" y="1463823"/>
          <a:ext cx="2088620" cy="16222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solidFill>
                <a:srgbClr val="2F1F58"/>
              </a:solidFill>
            </a:rPr>
            <a:t>Cryptography</a:t>
          </a:r>
          <a:r>
            <a:rPr lang="tr-TR" sz="2400" kern="1200" dirty="0" smtClean="0">
              <a:solidFill>
                <a:srgbClr val="2F1F58"/>
              </a:solidFill>
            </a:rPr>
            <a:t>(Kriptografi)</a:t>
          </a:r>
          <a:endParaRPr lang="en-US" sz="2400" kern="1200" dirty="0" smtClean="0">
            <a:solidFill>
              <a:srgbClr val="2F1F58"/>
            </a:solidFill>
          </a:endParaRPr>
        </a:p>
        <a:p>
          <a:pPr marL="114300" lvl="1" indent="-114300" algn="l" defTabSz="666750" rtl="0">
            <a:lnSpc>
              <a:spcPct val="90000"/>
            </a:lnSpc>
            <a:spcBef>
              <a:spcPct val="0"/>
            </a:spcBef>
            <a:spcAft>
              <a:spcPct val="15000"/>
            </a:spcAft>
            <a:buChar char="••"/>
          </a:pPr>
          <a:r>
            <a:rPr lang="tr-TR" sz="1500" kern="1200" dirty="0" smtClean="0"/>
            <a:t>Şifreleme için kullanılan birçok şemanın çalışma alanı</a:t>
          </a:r>
          <a:endParaRPr lang="en-US" sz="1500" kern="1200" dirty="0"/>
        </a:p>
      </dsp:txBody>
      <dsp:txXfrm>
        <a:off x="3032278" y="1463823"/>
        <a:ext cx="2088620" cy="1622206"/>
      </dsp:txXfrm>
    </dsp:sp>
    <dsp:sp modelId="{3CF59986-E6AA-A646-8838-D2E032E1435C}">
      <dsp:nvSpPr>
        <dsp:cNvPr id="0" name=""/>
        <dsp:cNvSpPr/>
      </dsp:nvSpPr>
      <dsp:spPr>
        <a:xfrm>
          <a:off x="5329761" y="1648340"/>
          <a:ext cx="2088620" cy="12531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rgbClr val="2F1F58"/>
              </a:solidFill>
            </a:rPr>
            <a:t>Cryptographic system/cipher</a:t>
          </a:r>
        </a:p>
        <a:p>
          <a:pPr marL="171450" lvl="1" indent="-171450" algn="l" defTabSz="800100">
            <a:lnSpc>
              <a:spcPct val="90000"/>
            </a:lnSpc>
            <a:spcBef>
              <a:spcPct val="0"/>
            </a:spcBef>
            <a:spcAft>
              <a:spcPct val="15000"/>
            </a:spcAft>
            <a:buChar char="••"/>
          </a:pPr>
          <a:r>
            <a:rPr lang="tr-TR" sz="1800" kern="1200" dirty="0" smtClean="0"/>
            <a:t>Şema</a:t>
          </a:r>
        </a:p>
      </dsp:txBody>
      <dsp:txXfrm>
        <a:off x="5329761" y="1648340"/>
        <a:ext cx="2088620" cy="1253172"/>
      </dsp:txXfrm>
    </dsp:sp>
    <dsp:sp modelId="{CA93F83E-92BE-D249-B0E2-CD17E7F2A410}">
      <dsp:nvSpPr>
        <dsp:cNvPr id="0" name=""/>
        <dsp:cNvSpPr/>
      </dsp:nvSpPr>
      <dsp:spPr>
        <a:xfrm>
          <a:off x="1654457" y="3169988"/>
          <a:ext cx="2088620" cy="16467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rgbClr val="2F1F58"/>
              </a:solidFill>
            </a:rPr>
            <a:t>Cryptanalysis</a:t>
          </a:r>
          <a:r>
            <a:rPr lang="tr-TR" sz="2000" kern="1200" dirty="0" smtClean="0">
              <a:solidFill>
                <a:srgbClr val="2F1F58"/>
              </a:solidFill>
            </a:rPr>
            <a:t>(Şifre Çözümü)</a:t>
          </a:r>
          <a:endParaRPr lang="en-US" sz="2000" kern="1200" dirty="0" smtClean="0">
            <a:solidFill>
              <a:srgbClr val="2F1F58"/>
            </a:solidFill>
          </a:endParaRPr>
        </a:p>
        <a:p>
          <a:pPr marL="114300" lvl="1" indent="-114300" algn="l" defTabSz="666750" rtl="0">
            <a:lnSpc>
              <a:spcPct val="90000"/>
            </a:lnSpc>
            <a:spcBef>
              <a:spcPct val="0"/>
            </a:spcBef>
            <a:spcAft>
              <a:spcPct val="15000"/>
            </a:spcAft>
            <a:buChar char="••"/>
          </a:pPr>
          <a:r>
            <a:rPr lang="tr-TR" sz="1500" kern="1200" dirty="0" smtClean="0"/>
            <a:t>Bir mesajın şifreleme detaylarını bilmeden şifresini çözmek için kullanılan teknikler</a:t>
          </a:r>
          <a:endParaRPr lang="en-US" sz="1500" kern="1200" dirty="0"/>
        </a:p>
      </dsp:txBody>
      <dsp:txXfrm>
        <a:off x="1654457" y="3169988"/>
        <a:ext cx="2088620" cy="1646793"/>
      </dsp:txXfrm>
    </dsp:sp>
    <dsp:sp modelId="{229FCA59-0238-9F47-B47E-35ED170315D3}">
      <dsp:nvSpPr>
        <dsp:cNvPr id="0" name=""/>
        <dsp:cNvSpPr/>
      </dsp:nvSpPr>
      <dsp:spPr>
        <a:xfrm>
          <a:off x="3886190" y="3276595"/>
          <a:ext cx="2088620" cy="1398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solidFill>
                <a:srgbClr val="2F1F58"/>
              </a:solidFill>
            </a:rPr>
            <a:t>Cryptology</a:t>
          </a:r>
          <a:r>
            <a:rPr lang="tr-TR" sz="2400" kern="1200" dirty="0" smtClean="0">
              <a:solidFill>
                <a:srgbClr val="2F1F58"/>
              </a:solidFill>
            </a:rPr>
            <a:t>(Kriptoloji)</a:t>
          </a:r>
          <a:endParaRPr lang="en-US" sz="2400" kern="1200" dirty="0" smtClean="0">
            <a:solidFill>
              <a:srgbClr val="2F1F58"/>
            </a:solidFill>
          </a:endParaRPr>
        </a:p>
        <a:p>
          <a:pPr marL="114300" lvl="1" indent="-114300" algn="l" defTabSz="666750" rtl="0">
            <a:lnSpc>
              <a:spcPct val="90000"/>
            </a:lnSpc>
            <a:spcBef>
              <a:spcPct val="0"/>
            </a:spcBef>
            <a:spcAft>
              <a:spcPct val="15000"/>
            </a:spcAft>
            <a:buChar char="••"/>
          </a:pPr>
          <a:r>
            <a:rPr lang="tr-TR" sz="1500" kern="1200" dirty="0" smtClean="0"/>
            <a:t>Kriptografi ve kriptanaliz alanları</a:t>
          </a:r>
          <a:endParaRPr lang="en-US" sz="1500" kern="1200" dirty="0" smtClean="0"/>
        </a:p>
      </dsp:txBody>
      <dsp:txXfrm>
        <a:off x="3886190" y="3276595"/>
        <a:ext cx="2088620" cy="13987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sym typeface="Arial" charset="0"/>
              </a:defRPr>
            </a:lvl1pPr>
          </a:lstStyle>
          <a:p>
            <a:pPr>
              <a:defRPr/>
            </a:pPr>
            <a:r>
              <a:rPr lang="en-US"/>
              <a:t>Introduction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sym typeface="Arial" charset="0"/>
              </a:defRPr>
            </a:lvl1pPr>
          </a:lstStyle>
          <a:p>
            <a:pPr>
              <a:defRPr/>
            </a:pPr>
            <a:fld id="{5F89114B-9E0C-4689-8C83-68DDA15F1EB5}" type="datetime1">
              <a:rPr lang="en-US"/>
              <a:pPr>
                <a:defRPr/>
              </a:pPr>
              <a:t>3/18/2023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sym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sym typeface="Arial" charset="0"/>
              </a:defRPr>
            </a:lvl1pPr>
          </a:lstStyle>
          <a:p>
            <a:pPr>
              <a:defRPr/>
            </a:pPr>
            <a:fld id="{78FAD757-299A-49CA-9971-8C0CC8ECBD15}" type="slidenum">
              <a:rPr lang="en-US"/>
              <a:pPr>
                <a:defRPr/>
              </a:pPr>
              <a:t>‹#›</a:t>
            </a:fld>
            <a:endParaRPr lang="en-US"/>
          </a:p>
        </p:txBody>
      </p:sp>
    </p:spTree>
    <p:extLst>
      <p:ext uri="{BB962C8B-B14F-4D97-AF65-F5344CB8AC3E}">
        <p14:creationId xmlns:p14="http://schemas.microsoft.com/office/powerpoint/2010/main" val="284041261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sym typeface="Arial" charset="0"/>
              </a:defRPr>
            </a:lvl1pPr>
          </a:lstStyle>
          <a:p>
            <a:pPr>
              <a:defRPr/>
            </a:pPr>
            <a:r>
              <a:rPr lang="en-US"/>
              <a:t>Introduction</a:t>
            </a:r>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sym typeface="Arial" charset="0"/>
              </a:defRPr>
            </a:lvl1pPr>
          </a:lstStyle>
          <a:p>
            <a:pPr>
              <a:defRPr/>
            </a:pPr>
            <a:fld id="{F4CB9A79-7CCE-49F0-9083-C8C00930A474}" type="datetime1">
              <a:rPr lang="en-US"/>
              <a:pPr>
                <a:defRPr/>
              </a:pPr>
              <a:t>3/18/2023</a:t>
            </a:fld>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sym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sym typeface="Arial" charset="0"/>
              </a:defRPr>
            </a:lvl1pPr>
          </a:lstStyle>
          <a:p>
            <a:pPr>
              <a:defRPr/>
            </a:pPr>
            <a:fld id="{D83342C8-3D6E-4FDF-912B-B19E4BFA9779}" type="slidenum">
              <a:rPr lang="en-US"/>
              <a:pPr>
                <a:defRPr/>
              </a:pPr>
              <a:t>‹#›</a:t>
            </a:fld>
            <a:endParaRPr lang="en-US"/>
          </a:p>
        </p:txBody>
      </p:sp>
    </p:spTree>
    <p:extLst>
      <p:ext uri="{BB962C8B-B14F-4D97-AF65-F5344CB8AC3E}">
        <p14:creationId xmlns:p14="http://schemas.microsoft.com/office/powerpoint/2010/main" val="339172423"/>
      </p:ext>
    </p:extLst>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E344C391-192D-4A46-B5B0-2CF28D968FC9}" type="slidenum">
              <a:rPr lang="en-US" smtClean="0"/>
              <a:pPr/>
              <a:t>1</a:t>
            </a:fld>
            <a:endParaRPr lang="en-US" smtClean="0"/>
          </a:p>
        </p:txBody>
      </p:sp>
      <p:sp>
        <p:nvSpPr>
          <p:cNvPr id="32773" name="Date Placeholder 4"/>
          <p:cNvSpPr>
            <a:spLocks noGrp="1"/>
          </p:cNvSpPr>
          <p:nvPr>
            <p:ph type="dt" sz="quarter" idx="1"/>
          </p:nvPr>
        </p:nvSpPr>
        <p:spPr>
          <a:noFill/>
        </p:spPr>
        <p:txBody>
          <a:bodyPr/>
          <a:lstStyle/>
          <a:p>
            <a:fld id="{3A29A4D6-6B0E-49E1-B1D9-CCB46C2F6D3C}" type="datetime1">
              <a:rPr lang="en-US" smtClean="0"/>
              <a:pPr/>
              <a:t>3/18/2023</a:t>
            </a:fld>
            <a:endParaRPr lang="en-US" smtClean="0"/>
          </a:p>
        </p:txBody>
      </p:sp>
      <p:sp>
        <p:nvSpPr>
          <p:cNvPr id="32774" name="Header Placeholder 5"/>
          <p:cNvSpPr>
            <a:spLocks noGrp="1"/>
          </p:cNvSpPr>
          <p:nvPr>
            <p:ph type="hdr" sz="quarter"/>
          </p:nvPr>
        </p:nvSpPr>
        <p:spPr>
          <a:noFill/>
        </p:spPr>
        <p:txBody>
          <a:bodyPr/>
          <a:lstStyle/>
          <a:p>
            <a:r>
              <a:rPr lang="en-US" smtClean="0"/>
              <a:t>Introduction</a:t>
            </a:r>
          </a:p>
        </p:txBody>
      </p:sp>
    </p:spTree>
    <p:extLst>
      <p:ext uri="{BB962C8B-B14F-4D97-AF65-F5344CB8AC3E}">
        <p14:creationId xmlns:p14="http://schemas.microsoft.com/office/powerpoint/2010/main" val="36963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23</a:t>
            </a:fld>
            <a:endParaRPr lang="en-US"/>
          </a:p>
        </p:txBody>
      </p:sp>
    </p:spTree>
    <p:extLst>
      <p:ext uri="{BB962C8B-B14F-4D97-AF65-F5344CB8AC3E}">
        <p14:creationId xmlns:p14="http://schemas.microsoft.com/office/powerpoint/2010/main" val="169625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24</a:t>
            </a:fld>
            <a:endParaRPr lang="en-US"/>
          </a:p>
        </p:txBody>
      </p:sp>
    </p:spTree>
    <p:extLst>
      <p:ext uri="{BB962C8B-B14F-4D97-AF65-F5344CB8AC3E}">
        <p14:creationId xmlns:p14="http://schemas.microsoft.com/office/powerpoint/2010/main" val="251106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The assets of a computer system can be categorized as follows: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Hardware:  Including computer systems and other data processing, data storage,</a:t>
            </a:r>
          </a:p>
          <a:p>
            <a:r>
              <a:rPr lang="en-US" sz="1200" b="0" i="0" u="none" strike="noStrike" kern="1200" baseline="0" dirty="0" smtClean="0">
                <a:solidFill>
                  <a:schemeClr val="tx1"/>
                </a:solidFill>
                <a:latin typeface="Arial" pitchFamily="-107" charset="0"/>
                <a:ea typeface="+mn-ea"/>
                <a:cs typeface="+mn-cs"/>
              </a:rPr>
              <a:t>and data communications devices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Software:  Including the operating system, system utilities, and applications.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Data:  Including files and databases, as well as security-related data, such as</a:t>
            </a:r>
          </a:p>
          <a:p>
            <a:r>
              <a:rPr lang="en-US" sz="1200" b="0" i="0" u="none" strike="noStrike" kern="1200" baseline="0" dirty="0" smtClean="0">
                <a:solidFill>
                  <a:schemeClr val="tx1"/>
                </a:solidFill>
                <a:latin typeface="Arial" pitchFamily="-107" charset="0"/>
                <a:ea typeface="+mn-ea"/>
                <a:cs typeface="+mn-cs"/>
              </a:rPr>
              <a:t>password files.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Communication facilities and networks:  Local and wide area network</a:t>
            </a:r>
          </a:p>
          <a:p>
            <a:r>
              <a:rPr lang="en-US" sz="1200" b="0" i="0" u="none" strike="noStrike" kern="1200" baseline="0" dirty="0" smtClean="0">
                <a:solidFill>
                  <a:schemeClr val="tx1"/>
                </a:solidFill>
                <a:latin typeface="Arial" pitchFamily="-107" charset="0"/>
                <a:ea typeface="+mn-ea"/>
                <a:cs typeface="+mn-cs"/>
              </a:rPr>
              <a:t>communication links, bridges, routers, and so on.</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27</a:t>
            </a:fld>
            <a:endParaRPr lang="en-AU" dirty="0"/>
          </a:p>
        </p:txBody>
      </p:sp>
    </p:spTree>
    <p:extLst>
      <p:ext uri="{BB962C8B-B14F-4D97-AF65-F5344CB8AC3E}">
        <p14:creationId xmlns:p14="http://schemas.microsoft.com/office/powerpoint/2010/main" val="113730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1" kern="1200" baseline="0" dirty="0" smtClean="0">
                <a:solidFill>
                  <a:schemeClr val="tx1"/>
                </a:solidFill>
                <a:latin typeface="Arial" pitchFamily="-107" charset="0"/>
                <a:ea typeface="+mn-ea"/>
                <a:cs typeface="+mn-cs"/>
              </a:rPr>
              <a:t>HARDWARE A major threat to computer system hardware is the threat to</a:t>
            </a:r>
          </a:p>
          <a:p>
            <a:r>
              <a:rPr lang="en-US" sz="1200" b="0" kern="1200" baseline="0" dirty="0" smtClean="0">
                <a:solidFill>
                  <a:schemeClr val="tx1"/>
                </a:solidFill>
                <a:latin typeface="Arial" pitchFamily="-107" charset="0"/>
                <a:ea typeface="+mn-ea"/>
                <a:cs typeface="+mn-cs"/>
              </a:rPr>
              <a:t>availability. Hardware is the most vulnerable to attack and the least susceptible to</a:t>
            </a:r>
          </a:p>
          <a:p>
            <a:r>
              <a:rPr lang="en-US" sz="1200" b="0" kern="1200" baseline="0" dirty="0" smtClean="0">
                <a:solidFill>
                  <a:schemeClr val="tx1"/>
                </a:solidFill>
                <a:latin typeface="Arial" pitchFamily="-107" charset="0"/>
                <a:ea typeface="+mn-ea"/>
                <a:cs typeface="+mn-cs"/>
              </a:rPr>
              <a:t>automated controls. Threats include accidental and deliberate damage to equipment</a:t>
            </a:r>
          </a:p>
          <a:p>
            <a:r>
              <a:rPr lang="en-US" sz="1200" b="0" kern="1200" baseline="0" dirty="0" smtClean="0">
                <a:solidFill>
                  <a:schemeClr val="tx1"/>
                </a:solidFill>
                <a:latin typeface="Arial" pitchFamily="-107" charset="0"/>
                <a:ea typeface="+mn-ea"/>
                <a:cs typeface="+mn-cs"/>
              </a:rPr>
              <a:t>as well as theft. The proliferation of personal computers and workstations and the</a:t>
            </a:r>
          </a:p>
          <a:p>
            <a:r>
              <a:rPr lang="en-US" sz="1200" b="0" kern="1200" baseline="0" dirty="0" smtClean="0">
                <a:solidFill>
                  <a:schemeClr val="tx1"/>
                </a:solidFill>
                <a:latin typeface="Arial" pitchFamily="-107" charset="0"/>
                <a:ea typeface="+mn-ea"/>
                <a:cs typeface="+mn-cs"/>
              </a:rPr>
              <a:t>widespread use of LANs increase the potential for losses in this area. Theft of</a:t>
            </a:r>
          </a:p>
          <a:p>
            <a:r>
              <a:rPr lang="en-US" sz="1200" b="0" kern="1200" baseline="0" dirty="0" smtClean="0">
                <a:solidFill>
                  <a:schemeClr val="tx1"/>
                </a:solidFill>
                <a:latin typeface="Arial" pitchFamily="-107" charset="0"/>
                <a:ea typeface="+mn-ea"/>
                <a:cs typeface="+mn-cs"/>
              </a:rPr>
              <a:t>USB drives can lead to loss of confidentiality. Physical and administrative</a:t>
            </a:r>
          </a:p>
          <a:p>
            <a:r>
              <a:rPr lang="en-US" sz="1200" b="0" kern="1200" baseline="0" dirty="0" smtClean="0">
                <a:solidFill>
                  <a:schemeClr val="tx1"/>
                </a:solidFill>
                <a:latin typeface="Arial" pitchFamily="-107" charset="0"/>
                <a:ea typeface="+mn-ea"/>
                <a:cs typeface="+mn-cs"/>
              </a:rPr>
              <a:t>security measures are needed to deal with these threats.</a:t>
            </a:r>
          </a:p>
          <a:p>
            <a:endParaRPr lang="en-US" sz="1200" b="0" i="1" kern="1200" baseline="0" dirty="0" smtClean="0">
              <a:solidFill>
                <a:schemeClr val="tx1"/>
              </a:solidFill>
              <a:latin typeface="Arial" pitchFamily="-107" charset="0"/>
              <a:ea typeface="+mn-ea"/>
              <a:cs typeface="+mn-cs"/>
            </a:endParaRPr>
          </a:p>
          <a:p>
            <a:r>
              <a:rPr lang="en-US" sz="1200" b="0" i="1" kern="1200" baseline="0" dirty="0" smtClean="0">
                <a:solidFill>
                  <a:schemeClr val="tx1"/>
                </a:solidFill>
                <a:latin typeface="Arial" pitchFamily="-107" charset="0"/>
                <a:ea typeface="+mn-ea"/>
                <a:cs typeface="+mn-cs"/>
              </a:rPr>
              <a:t>SOFTWARE Software includes the operating system, utilities, and application</a:t>
            </a:r>
          </a:p>
          <a:p>
            <a:r>
              <a:rPr lang="en-US" sz="1200" b="0" kern="1200" baseline="0" dirty="0" smtClean="0">
                <a:solidFill>
                  <a:schemeClr val="tx1"/>
                </a:solidFill>
                <a:latin typeface="Arial" pitchFamily="-107" charset="0"/>
                <a:ea typeface="+mn-ea"/>
                <a:cs typeface="+mn-cs"/>
              </a:rPr>
              <a:t>programs. A key threat to software is an attack on availability. Software, especially</a:t>
            </a:r>
          </a:p>
          <a:p>
            <a:r>
              <a:rPr lang="en-US" sz="1200" b="0" kern="1200" baseline="0" dirty="0" smtClean="0">
                <a:solidFill>
                  <a:schemeClr val="tx1"/>
                </a:solidFill>
                <a:latin typeface="Arial" pitchFamily="-107" charset="0"/>
                <a:ea typeface="+mn-ea"/>
                <a:cs typeface="+mn-cs"/>
              </a:rPr>
              <a:t>application software, is often easy to delete. Software can also be altered or</a:t>
            </a:r>
          </a:p>
          <a:p>
            <a:r>
              <a:rPr lang="en-US" sz="1200" b="0" kern="1200" baseline="0" dirty="0" smtClean="0">
                <a:solidFill>
                  <a:schemeClr val="tx1"/>
                </a:solidFill>
                <a:latin typeface="Arial" pitchFamily="-107" charset="0"/>
                <a:ea typeface="+mn-ea"/>
                <a:cs typeface="+mn-cs"/>
              </a:rPr>
              <a:t>damaged to render it useless. Careful software configuration management, which</a:t>
            </a:r>
          </a:p>
          <a:p>
            <a:r>
              <a:rPr lang="en-US" sz="1200" b="0" kern="1200" baseline="0" dirty="0" smtClean="0">
                <a:solidFill>
                  <a:schemeClr val="tx1"/>
                </a:solidFill>
                <a:latin typeface="Arial" pitchFamily="-107" charset="0"/>
                <a:ea typeface="+mn-ea"/>
                <a:cs typeface="+mn-cs"/>
              </a:rPr>
              <a:t>includes making backups of the most recent version of software, can maintain high</a:t>
            </a:r>
          </a:p>
          <a:p>
            <a:r>
              <a:rPr lang="en-US" sz="1200" b="0" kern="1200" baseline="0" dirty="0" smtClean="0">
                <a:solidFill>
                  <a:schemeClr val="tx1"/>
                </a:solidFill>
                <a:latin typeface="Arial" pitchFamily="-107" charset="0"/>
                <a:ea typeface="+mn-ea"/>
                <a:cs typeface="+mn-cs"/>
              </a:rPr>
              <a:t>availability. A more difficult problem to deal with is software modification that</a:t>
            </a:r>
          </a:p>
          <a:p>
            <a:r>
              <a:rPr lang="en-US" sz="1200" b="0" kern="1200" baseline="0" dirty="0" smtClean="0">
                <a:solidFill>
                  <a:schemeClr val="tx1"/>
                </a:solidFill>
                <a:latin typeface="Arial" pitchFamily="-107" charset="0"/>
                <a:ea typeface="+mn-ea"/>
                <a:cs typeface="+mn-cs"/>
              </a:rPr>
              <a:t>results in a program that still functions but that behaves differently than before,</a:t>
            </a:r>
          </a:p>
          <a:p>
            <a:r>
              <a:rPr lang="en-US" sz="1200" b="0" kern="1200" baseline="0" dirty="0" smtClean="0">
                <a:solidFill>
                  <a:schemeClr val="tx1"/>
                </a:solidFill>
                <a:latin typeface="Arial" pitchFamily="-107" charset="0"/>
                <a:ea typeface="+mn-ea"/>
                <a:cs typeface="+mn-cs"/>
              </a:rPr>
              <a:t>which is a threat to integrity/authenticity. Computer viruses and related attacks fall</a:t>
            </a:r>
          </a:p>
          <a:p>
            <a:r>
              <a:rPr lang="en-US" sz="1200" b="0" kern="1200" baseline="0" dirty="0" smtClean="0">
                <a:solidFill>
                  <a:schemeClr val="tx1"/>
                </a:solidFill>
                <a:latin typeface="Arial" pitchFamily="-107" charset="0"/>
                <a:ea typeface="+mn-ea"/>
                <a:cs typeface="+mn-cs"/>
              </a:rPr>
              <a:t>into this category. A final problem is protection against software piracy. Although</a:t>
            </a:r>
          </a:p>
          <a:p>
            <a:r>
              <a:rPr lang="en-US" sz="1200" b="0" kern="1200" baseline="0" dirty="0" smtClean="0">
                <a:solidFill>
                  <a:schemeClr val="tx1"/>
                </a:solidFill>
                <a:latin typeface="Arial" pitchFamily="-107" charset="0"/>
                <a:ea typeface="+mn-ea"/>
                <a:cs typeface="+mn-cs"/>
              </a:rPr>
              <a:t>certain countermeasures are available, by and large the problem of unauthorized</a:t>
            </a:r>
          </a:p>
          <a:p>
            <a:r>
              <a:rPr lang="en-US" sz="1200" b="0" kern="1200" baseline="0" dirty="0" smtClean="0">
                <a:solidFill>
                  <a:schemeClr val="tx1"/>
                </a:solidFill>
                <a:latin typeface="Arial" pitchFamily="-107" charset="0"/>
                <a:ea typeface="+mn-ea"/>
                <a:cs typeface="+mn-cs"/>
              </a:rPr>
              <a:t>copying of software has not been solved.</a:t>
            </a:r>
          </a:p>
          <a:p>
            <a:endParaRPr lang="en-US" sz="1200" b="0" i="1" kern="1200" baseline="0" dirty="0" smtClean="0">
              <a:solidFill>
                <a:schemeClr val="tx1"/>
              </a:solidFill>
              <a:latin typeface="Arial" pitchFamily="-107" charset="0"/>
              <a:ea typeface="+mn-ea"/>
              <a:cs typeface="+mn-cs"/>
            </a:endParaRPr>
          </a:p>
          <a:p>
            <a:r>
              <a:rPr lang="en-US" sz="1200" b="0" i="1" kern="1200" baseline="0" dirty="0" smtClean="0">
                <a:solidFill>
                  <a:schemeClr val="tx1"/>
                </a:solidFill>
                <a:latin typeface="Arial" pitchFamily="-107" charset="0"/>
                <a:ea typeface="+mn-ea"/>
                <a:cs typeface="+mn-cs"/>
              </a:rPr>
              <a:t>DATA Hardware and software security are typically concerns of computing center</a:t>
            </a:r>
          </a:p>
          <a:p>
            <a:r>
              <a:rPr lang="en-US" sz="1200" b="0" kern="1200" baseline="0" dirty="0" smtClean="0">
                <a:solidFill>
                  <a:schemeClr val="tx1"/>
                </a:solidFill>
                <a:latin typeface="Arial" pitchFamily="-107" charset="0"/>
                <a:ea typeface="+mn-ea"/>
                <a:cs typeface="+mn-cs"/>
              </a:rPr>
              <a:t>professionals or individual concerns of personal computer users. A much more</a:t>
            </a:r>
          </a:p>
          <a:p>
            <a:r>
              <a:rPr lang="en-US" sz="1200" b="0" kern="1200" baseline="0" dirty="0" smtClean="0">
                <a:solidFill>
                  <a:schemeClr val="tx1"/>
                </a:solidFill>
                <a:latin typeface="Arial" pitchFamily="-107" charset="0"/>
                <a:ea typeface="+mn-ea"/>
                <a:cs typeface="+mn-cs"/>
              </a:rPr>
              <a:t>widespread problem is data security, which involves files and other forms of data</a:t>
            </a:r>
          </a:p>
          <a:p>
            <a:r>
              <a:rPr lang="en-US" sz="1200" b="0" kern="1200" baseline="0" dirty="0" smtClean="0">
                <a:solidFill>
                  <a:schemeClr val="tx1"/>
                </a:solidFill>
                <a:latin typeface="Arial" pitchFamily="-107" charset="0"/>
                <a:ea typeface="+mn-ea"/>
                <a:cs typeface="+mn-cs"/>
              </a:rPr>
              <a:t>controlled by individuals, groups, and business organizations.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Security concerns with respect to data are broad, encompassing availability,</a:t>
            </a:r>
          </a:p>
          <a:p>
            <a:r>
              <a:rPr lang="en-US" sz="1200" b="0" kern="1200" baseline="0" dirty="0" smtClean="0">
                <a:solidFill>
                  <a:schemeClr val="tx1"/>
                </a:solidFill>
                <a:latin typeface="Arial" pitchFamily="-107" charset="0"/>
                <a:ea typeface="+mn-ea"/>
                <a:cs typeface="+mn-cs"/>
              </a:rPr>
              <a:t>secrecy, and integrity. In the case of availability, the concern is with the destruction</a:t>
            </a:r>
          </a:p>
          <a:p>
            <a:r>
              <a:rPr lang="en-US" sz="1200" b="0" kern="1200" baseline="0" dirty="0" smtClean="0">
                <a:solidFill>
                  <a:schemeClr val="tx1"/>
                </a:solidFill>
                <a:latin typeface="Arial" pitchFamily="-107" charset="0"/>
                <a:ea typeface="+mn-ea"/>
                <a:cs typeface="+mn-cs"/>
              </a:rPr>
              <a:t>of data files, which can occur either accidentally or maliciously.</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obvious concern with secrecy is the unauthorized reading of data files or</a:t>
            </a:r>
          </a:p>
          <a:p>
            <a:r>
              <a:rPr lang="en-US" sz="1200" b="0" kern="1200" baseline="0" dirty="0" smtClean="0">
                <a:solidFill>
                  <a:schemeClr val="tx1"/>
                </a:solidFill>
                <a:latin typeface="Arial" pitchFamily="-107" charset="0"/>
                <a:ea typeface="+mn-ea"/>
                <a:cs typeface="+mn-cs"/>
              </a:rPr>
              <a:t>databases, and this area has been the subject of perhaps more research and effort</a:t>
            </a:r>
          </a:p>
          <a:p>
            <a:r>
              <a:rPr lang="en-US" sz="1200" b="0" kern="1200" baseline="0" dirty="0" smtClean="0">
                <a:solidFill>
                  <a:schemeClr val="tx1"/>
                </a:solidFill>
                <a:latin typeface="Arial" pitchFamily="-107" charset="0"/>
                <a:ea typeface="+mn-ea"/>
                <a:cs typeface="+mn-cs"/>
              </a:rPr>
              <a:t>than any other area of computer security. A less obvious threat to secrecy involves</a:t>
            </a:r>
          </a:p>
          <a:p>
            <a:r>
              <a:rPr lang="en-US" sz="1200" b="0" kern="1200" baseline="0" dirty="0" smtClean="0">
                <a:solidFill>
                  <a:schemeClr val="tx1"/>
                </a:solidFill>
                <a:latin typeface="Arial" pitchFamily="-107" charset="0"/>
                <a:ea typeface="+mn-ea"/>
                <a:cs typeface="+mn-cs"/>
              </a:rPr>
              <a:t>the analysis of data and manifests itself in the use of so-called statistical databases,</a:t>
            </a:r>
          </a:p>
          <a:p>
            <a:r>
              <a:rPr lang="en-US" sz="1200" b="0" kern="1200" baseline="0" dirty="0" smtClean="0">
                <a:solidFill>
                  <a:schemeClr val="tx1"/>
                </a:solidFill>
                <a:latin typeface="Arial" pitchFamily="-107" charset="0"/>
                <a:ea typeface="+mn-ea"/>
                <a:cs typeface="+mn-cs"/>
              </a:rPr>
              <a:t>which provide summary or aggregate information. Presumably, the existence of</a:t>
            </a:r>
          </a:p>
          <a:p>
            <a:r>
              <a:rPr lang="en-US" sz="1200" b="0" kern="1200" baseline="0" dirty="0" smtClean="0">
                <a:solidFill>
                  <a:schemeClr val="tx1"/>
                </a:solidFill>
                <a:latin typeface="Arial" pitchFamily="-107" charset="0"/>
                <a:ea typeface="+mn-ea"/>
                <a:cs typeface="+mn-cs"/>
              </a:rPr>
              <a:t>aggregate information does not threaten the privacy of the individuals involved.</a:t>
            </a:r>
          </a:p>
          <a:p>
            <a:r>
              <a:rPr lang="en-US" sz="1200" b="0" kern="1200" baseline="0" dirty="0" smtClean="0">
                <a:solidFill>
                  <a:schemeClr val="tx1"/>
                </a:solidFill>
                <a:latin typeface="Arial" pitchFamily="-107" charset="0"/>
                <a:ea typeface="+mn-ea"/>
                <a:cs typeface="+mn-cs"/>
              </a:rPr>
              <a:t>However, as the use of statistical databases grows, there is an increasing potential</a:t>
            </a:r>
          </a:p>
          <a:p>
            <a:r>
              <a:rPr lang="en-US" sz="1200" b="0" kern="1200" baseline="0" dirty="0" smtClean="0">
                <a:solidFill>
                  <a:schemeClr val="tx1"/>
                </a:solidFill>
                <a:latin typeface="Arial" pitchFamily="-107" charset="0"/>
                <a:ea typeface="+mn-ea"/>
                <a:cs typeface="+mn-cs"/>
              </a:rPr>
              <a:t>for disclosure of personal information. In essence, characteristics of constituent</a:t>
            </a:r>
          </a:p>
          <a:p>
            <a:r>
              <a:rPr lang="en-US" sz="1200" b="0" kern="1200" baseline="0" dirty="0" smtClean="0">
                <a:solidFill>
                  <a:schemeClr val="tx1"/>
                </a:solidFill>
                <a:latin typeface="Arial" pitchFamily="-107" charset="0"/>
                <a:ea typeface="+mn-ea"/>
                <a:cs typeface="+mn-cs"/>
              </a:rPr>
              <a:t>individuals may be identified through careful analysis. For example, if one table</a:t>
            </a:r>
          </a:p>
          <a:p>
            <a:r>
              <a:rPr lang="en-US" sz="1200" b="0" kern="1200" baseline="0" dirty="0" smtClean="0">
                <a:solidFill>
                  <a:schemeClr val="tx1"/>
                </a:solidFill>
                <a:latin typeface="Arial" pitchFamily="-107" charset="0"/>
                <a:ea typeface="+mn-ea"/>
                <a:cs typeface="+mn-cs"/>
              </a:rPr>
              <a:t>records the aggregate of the incomes of respondents A, B, C, and D and another</a:t>
            </a:r>
          </a:p>
          <a:p>
            <a:r>
              <a:rPr lang="en-US" sz="1200" b="0" kern="1200" baseline="0" dirty="0" smtClean="0">
                <a:solidFill>
                  <a:schemeClr val="tx1"/>
                </a:solidFill>
                <a:latin typeface="Arial" pitchFamily="-107" charset="0"/>
                <a:ea typeface="+mn-ea"/>
                <a:cs typeface="+mn-cs"/>
              </a:rPr>
              <a:t>records the aggregate of the incomes of A, B, C, D, and E, the difference between</a:t>
            </a:r>
          </a:p>
          <a:p>
            <a:r>
              <a:rPr lang="en-US" sz="1200" b="0" kern="1200" baseline="0" dirty="0" smtClean="0">
                <a:solidFill>
                  <a:schemeClr val="tx1"/>
                </a:solidFill>
                <a:latin typeface="Arial" pitchFamily="-107" charset="0"/>
                <a:ea typeface="+mn-ea"/>
                <a:cs typeface="+mn-cs"/>
              </a:rPr>
              <a:t>the two aggregates would be the income of E. This problem is exacerbated by the</a:t>
            </a:r>
          </a:p>
          <a:p>
            <a:r>
              <a:rPr lang="en-US" sz="1200" b="0" kern="1200" baseline="0" dirty="0" smtClean="0">
                <a:solidFill>
                  <a:schemeClr val="tx1"/>
                </a:solidFill>
                <a:latin typeface="Arial" pitchFamily="-107" charset="0"/>
                <a:ea typeface="+mn-ea"/>
                <a:cs typeface="+mn-cs"/>
              </a:rPr>
              <a:t>increasing desire to combine data sets. In many cases, matching several sets of data</a:t>
            </a:r>
          </a:p>
          <a:p>
            <a:r>
              <a:rPr lang="en-US" sz="1200" b="0" kern="1200" baseline="0" dirty="0" smtClean="0">
                <a:solidFill>
                  <a:schemeClr val="tx1"/>
                </a:solidFill>
                <a:latin typeface="Arial" pitchFamily="-107" charset="0"/>
                <a:ea typeface="+mn-ea"/>
                <a:cs typeface="+mn-cs"/>
              </a:rPr>
              <a:t>for consistency at different levels of aggregation requires access to individual units.</a:t>
            </a:r>
          </a:p>
          <a:p>
            <a:r>
              <a:rPr lang="en-US" sz="1200" b="0" kern="1200" baseline="0" dirty="0" smtClean="0">
                <a:solidFill>
                  <a:schemeClr val="tx1"/>
                </a:solidFill>
                <a:latin typeface="Arial" pitchFamily="-107" charset="0"/>
                <a:ea typeface="+mn-ea"/>
                <a:cs typeface="+mn-cs"/>
              </a:rPr>
              <a:t>Thus, the individual units, which are the subject of privacy concerns, are available at</a:t>
            </a:r>
          </a:p>
          <a:p>
            <a:r>
              <a:rPr lang="en-US" sz="1200" b="0" kern="1200" baseline="0" dirty="0" smtClean="0">
                <a:solidFill>
                  <a:schemeClr val="tx1"/>
                </a:solidFill>
                <a:latin typeface="Arial" pitchFamily="-107" charset="0"/>
                <a:ea typeface="+mn-ea"/>
                <a:cs typeface="+mn-cs"/>
              </a:rPr>
              <a:t>various stages in the processing of data sets.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Finally, data integrity is a major concern in most installations. Modifications</a:t>
            </a:r>
          </a:p>
          <a:p>
            <a:r>
              <a:rPr lang="en-US" sz="1200" b="0" kern="1200" baseline="0" dirty="0" smtClean="0">
                <a:solidFill>
                  <a:schemeClr val="tx1"/>
                </a:solidFill>
                <a:latin typeface="Arial" pitchFamily="-107" charset="0"/>
                <a:ea typeface="+mn-ea"/>
                <a:cs typeface="+mn-cs"/>
              </a:rPr>
              <a:t>to data files can have consequences ranging from minor to disastrous.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28</a:t>
            </a:fld>
            <a:endParaRPr lang="en-AU" dirty="0"/>
          </a:p>
        </p:txBody>
      </p:sp>
    </p:spTree>
    <p:extLst>
      <p:ext uri="{BB962C8B-B14F-4D97-AF65-F5344CB8AC3E}">
        <p14:creationId xmlns:p14="http://schemas.microsoft.com/office/powerpoint/2010/main" val="227686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2DD98-C3D2-9845-827A-3B6506878082}" type="slidenum">
              <a:rPr lang="en-AU"/>
              <a:pPr/>
              <a:t>29</a:t>
            </a:fld>
            <a:endParaRPr lang="en-AU"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sz="1200" b="0" i="1" kern="1200" baseline="0" dirty="0" smtClean="0">
                <a:solidFill>
                  <a:schemeClr val="tx1"/>
                </a:solidFill>
                <a:latin typeface="Arial" pitchFamily="-107" charset="0"/>
                <a:ea typeface="+mn-ea"/>
                <a:cs typeface="+mn-cs"/>
              </a:rPr>
              <a:t>Network security attacks can be classified</a:t>
            </a:r>
          </a:p>
          <a:p>
            <a:r>
              <a:rPr lang="en-US" sz="1200" b="0" kern="1200" baseline="0" dirty="0" smtClean="0">
                <a:solidFill>
                  <a:schemeClr val="tx1"/>
                </a:solidFill>
                <a:latin typeface="Arial" pitchFamily="-107" charset="0"/>
                <a:ea typeface="+mn-ea"/>
                <a:cs typeface="+mn-cs"/>
              </a:rPr>
              <a:t>as </a:t>
            </a:r>
            <a:r>
              <a:rPr lang="en-US" sz="1200" b="0" i="1" kern="1200" baseline="0" dirty="0" smtClean="0">
                <a:solidFill>
                  <a:schemeClr val="tx1"/>
                </a:solidFill>
                <a:latin typeface="Arial" pitchFamily="-107" charset="0"/>
                <a:ea typeface="+mn-ea"/>
                <a:cs typeface="+mn-cs"/>
              </a:rPr>
              <a:t>passive attacks and active attacks . A passive attack attempts to learn or make</a:t>
            </a:r>
          </a:p>
          <a:p>
            <a:r>
              <a:rPr lang="en-US" sz="1200" b="0" kern="1200" baseline="0" dirty="0" smtClean="0">
                <a:solidFill>
                  <a:schemeClr val="tx1"/>
                </a:solidFill>
                <a:latin typeface="Arial" pitchFamily="-107" charset="0"/>
                <a:ea typeface="+mn-ea"/>
                <a:cs typeface="+mn-cs"/>
              </a:rPr>
              <a:t>use of information from the system but does not affect system resources. An active</a:t>
            </a:r>
          </a:p>
          <a:p>
            <a:r>
              <a:rPr lang="en-US" sz="1200" b="0" kern="1200" baseline="0" dirty="0" smtClean="0">
                <a:solidFill>
                  <a:schemeClr val="tx1"/>
                </a:solidFill>
                <a:latin typeface="Arial" pitchFamily="-107" charset="0"/>
                <a:ea typeface="+mn-ea"/>
                <a:cs typeface="+mn-cs"/>
              </a:rPr>
              <a:t>attack attempts to alter system resources or affect their operation.</a:t>
            </a:r>
          </a:p>
          <a:p>
            <a:endParaRPr lang="en-US" sz="1200" b="0" kern="1200" baseline="0" dirty="0" smtClean="0">
              <a:solidFill>
                <a:schemeClr val="tx1"/>
              </a:solidFill>
              <a:latin typeface="Arial" pitchFamily="-107" charset="0"/>
              <a:ea typeface="+mn-ea"/>
              <a:cs typeface="+mn-cs"/>
            </a:endParaRPr>
          </a:p>
          <a:p>
            <a:r>
              <a:rPr lang="en-US" sz="1200" b="1" kern="1200" baseline="0" dirty="0" smtClean="0">
                <a:solidFill>
                  <a:schemeClr val="tx1"/>
                </a:solidFill>
                <a:latin typeface="Arial" pitchFamily="-107" charset="0"/>
                <a:ea typeface="+mn-ea"/>
                <a:cs typeface="+mn-cs"/>
              </a:rPr>
              <a:t>Passive attacks </a:t>
            </a:r>
            <a:r>
              <a:rPr lang="en-US" sz="1200" b="0" kern="1200" baseline="0" dirty="0" smtClean="0">
                <a:solidFill>
                  <a:schemeClr val="tx1"/>
                </a:solidFill>
                <a:latin typeface="Arial" pitchFamily="-107" charset="0"/>
                <a:ea typeface="+mn-ea"/>
                <a:cs typeface="+mn-cs"/>
              </a:rPr>
              <a:t>are in the nature of eavesdropping on, or monitoring of,</a:t>
            </a:r>
          </a:p>
          <a:p>
            <a:r>
              <a:rPr lang="en-US" sz="1200" b="0" kern="1200" baseline="0" dirty="0" smtClean="0">
                <a:solidFill>
                  <a:schemeClr val="tx1"/>
                </a:solidFill>
                <a:latin typeface="Arial" pitchFamily="-107" charset="0"/>
                <a:ea typeface="+mn-ea"/>
                <a:cs typeface="+mn-cs"/>
              </a:rPr>
              <a:t>transmissions. The goal of the attacker is to obtain information that is being transmitted.</a:t>
            </a:r>
          </a:p>
          <a:p>
            <a:r>
              <a:rPr lang="en-US" sz="1200" b="0" kern="1200" baseline="0" dirty="0" smtClean="0">
                <a:solidFill>
                  <a:schemeClr val="tx1"/>
                </a:solidFill>
                <a:latin typeface="Arial" pitchFamily="-107" charset="0"/>
                <a:ea typeface="+mn-ea"/>
                <a:cs typeface="+mn-cs"/>
              </a:rPr>
              <a:t>Two types of passive attacks are release of message contents and traffic</a:t>
            </a:r>
          </a:p>
          <a:p>
            <a:r>
              <a:rPr lang="en-US" sz="1200" b="0" kern="1200" baseline="0" dirty="0" smtClean="0">
                <a:solidFill>
                  <a:schemeClr val="tx1"/>
                </a:solidFill>
                <a:latin typeface="Arial" pitchFamily="-107" charset="0"/>
                <a:ea typeface="+mn-ea"/>
                <a:cs typeface="+mn-cs"/>
              </a:rPr>
              <a:t>analysis.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a:t>
            </a:r>
            <a:r>
              <a:rPr lang="en-US" sz="1200" b="1" kern="1200" baseline="0" dirty="0" smtClean="0">
                <a:solidFill>
                  <a:schemeClr val="tx1"/>
                </a:solidFill>
                <a:latin typeface="Arial" pitchFamily="-107" charset="0"/>
                <a:ea typeface="+mn-ea"/>
                <a:cs typeface="+mn-cs"/>
              </a:rPr>
              <a:t>release of message contents </a:t>
            </a:r>
            <a:r>
              <a:rPr lang="en-US" sz="1200" b="0" kern="1200" baseline="0" dirty="0" smtClean="0">
                <a:solidFill>
                  <a:schemeClr val="tx1"/>
                </a:solidFill>
                <a:latin typeface="Arial" pitchFamily="-107" charset="0"/>
                <a:ea typeface="+mn-ea"/>
                <a:cs typeface="+mn-cs"/>
              </a:rPr>
              <a:t>is easily understood. A telephone conversation,</a:t>
            </a:r>
          </a:p>
          <a:p>
            <a:r>
              <a:rPr lang="en-US" sz="1200" b="0" kern="1200" baseline="0" dirty="0" smtClean="0">
                <a:solidFill>
                  <a:schemeClr val="tx1"/>
                </a:solidFill>
                <a:latin typeface="Arial" pitchFamily="-107" charset="0"/>
                <a:ea typeface="+mn-ea"/>
                <a:cs typeface="+mn-cs"/>
              </a:rPr>
              <a:t>an electronic mail message, and a transferred file may contain sensitive or</a:t>
            </a:r>
          </a:p>
          <a:p>
            <a:r>
              <a:rPr lang="en-US" sz="1200" b="0" kern="1200" baseline="0" dirty="0" smtClean="0">
                <a:solidFill>
                  <a:schemeClr val="tx1"/>
                </a:solidFill>
                <a:latin typeface="Arial" pitchFamily="-107" charset="0"/>
                <a:ea typeface="+mn-ea"/>
                <a:cs typeface="+mn-cs"/>
              </a:rPr>
              <a:t>confidential information. We would like to prevent an opponent from learning the</a:t>
            </a:r>
          </a:p>
          <a:p>
            <a:r>
              <a:rPr lang="en-US" sz="1200" b="0" kern="1200" baseline="0" dirty="0" smtClean="0">
                <a:solidFill>
                  <a:schemeClr val="tx1"/>
                </a:solidFill>
                <a:latin typeface="Arial" pitchFamily="-107" charset="0"/>
                <a:ea typeface="+mn-ea"/>
                <a:cs typeface="+mn-cs"/>
              </a:rPr>
              <a:t>contents of these transmissions.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A second type of passive attack, </a:t>
            </a:r>
            <a:r>
              <a:rPr lang="en-US" sz="1200" b="1" kern="1200" baseline="0" dirty="0" smtClean="0">
                <a:solidFill>
                  <a:schemeClr val="tx1"/>
                </a:solidFill>
                <a:latin typeface="Arial" pitchFamily="-107" charset="0"/>
                <a:ea typeface="+mn-ea"/>
                <a:cs typeface="+mn-cs"/>
              </a:rPr>
              <a:t>traffic analysis </a:t>
            </a:r>
            <a:r>
              <a:rPr lang="en-US" sz="1200" b="0" kern="1200" baseline="0" dirty="0" smtClean="0">
                <a:solidFill>
                  <a:schemeClr val="tx1"/>
                </a:solidFill>
                <a:latin typeface="Arial" pitchFamily="-107" charset="0"/>
                <a:ea typeface="+mn-ea"/>
                <a:cs typeface="+mn-cs"/>
              </a:rPr>
              <a:t>, is subtler. Suppose that we</a:t>
            </a:r>
          </a:p>
          <a:p>
            <a:r>
              <a:rPr lang="en-US" sz="1200" b="0" kern="1200" baseline="0" dirty="0" smtClean="0">
                <a:solidFill>
                  <a:schemeClr val="tx1"/>
                </a:solidFill>
                <a:latin typeface="Arial" pitchFamily="-107" charset="0"/>
                <a:ea typeface="+mn-ea"/>
                <a:cs typeface="+mn-cs"/>
              </a:rPr>
              <a:t>had a way of masking the contents of messages or other information traffic so that</a:t>
            </a:r>
          </a:p>
          <a:p>
            <a:r>
              <a:rPr lang="en-US" sz="1200" b="0" kern="1200" baseline="0" dirty="0" smtClean="0">
                <a:solidFill>
                  <a:schemeClr val="tx1"/>
                </a:solidFill>
                <a:latin typeface="Arial" pitchFamily="-107" charset="0"/>
                <a:ea typeface="+mn-ea"/>
                <a:cs typeface="+mn-cs"/>
              </a:rPr>
              <a:t>opponents, even if they captured the message, could not extract the information</a:t>
            </a:r>
          </a:p>
          <a:p>
            <a:r>
              <a:rPr lang="en-US" sz="1200" b="0" kern="1200" baseline="0" dirty="0" smtClean="0">
                <a:solidFill>
                  <a:schemeClr val="tx1"/>
                </a:solidFill>
                <a:latin typeface="Arial" pitchFamily="-107" charset="0"/>
                <a:ea typeface="+mn-ea"/>
                <a:cs typeface="+mn-cs"/>
              </a:rPr>
              <a:t>from the message. The common technique for masking contents is encryption. If we</a:t>
            </a:r>
          </a:p>
          <a:p>
            <a:r>
              <a:rPr lang="en-US" sz="1200" b="0" kern="1200" baseline="0" dirty="0" smtClean="0">
                <a:solidFill>
                  <a:schemeClr val="tx1"/>
                </a:solidFill>
                <a:latin typeface="Arial" pitchFamily="-107" charset="0"/>
                <a:ea typeface="+mn-ea"/>
                <a:cs typeface="+mn-cs"/>
              </a:rPr>
              <a:t>had encryption protection in place, an opponent might still be able to observe the</a:t>
            </a:r>
          </a:p>
          <a:p>
            <a:r>
              <a:rPr lang="en-US" sz="1200" b="0" kern="1200" baseline="0" dirty="0" smtClean="0">
                <a:solidFill>
                  <a:schemeClr val="tx1"/>
                </a:solidFill>
                <a:latin typeface="Arial" pitchFamily="-107" charset="0"/>
                <a:ea typeface="+mn-ea"/>
                <a:cs typeface="+mn-cs"/>
              </a:rPr>
              <a:t>pattern of these messages. The opponent could determine the location and identity</a:t>
            </a:r>
          </a:p>
          <a:p>
            <a:r>
              <a:rPr lang="en-US" sz="1200" b="0" kern="1200" baseline="0" dirty="0" smtClean="0">
                <a:solidFill>
                  <a:schemeClr val="tx1"/>
                </a:solidFill>
                <a:latin typeface="Arial" pitchFamily="-107" charset="0"/>
                <a:ea typeface="+mn-ea"/>
                <a:cs typeface="+mn-cs"/>
              </a:rPr>
              <a:t>of communicating hosts and could observe the frequency and length of messages</a:t>
            </a:r>
          </a:p>
          <a:p>
            <a:r>
              <a:rPr lang="en-US" sz="1200" b="0" kern="1200" baseline="0" dirty="0" smtClean="0">
                <a:solidFill>
                  <a:schemeClr val="tx1"/>
                </a:solidFill>
                <a:latin typeface="Arial" pitchFamily="-107" charset="0"/>
                <a:ea typeface="+mn-ea"/>
                <a:cs typeface="+mn-cs"/>
              </a:rPr>
              <a:t>being exchanged. This information might be useful in guessing the nature of the</a:t>
            </a:r>
          </a:p>
          <a:p>
            <a:r>
              <a:rPr lang="en-US" sz="1200" b="0" kern="1200" baseline="0" dirty="0" smtClean="0">
                <a:solidFill>
                  <a:schemeClr val="tx1"/>
                </a:solidFill>
                <a:latin typeface="Arial" pitchFamily="-107" charset="0"/>
                <a:ea typeface="+mn-ea"/>
                <a:cs typeface="+mn-cs"/>
              </a:rPr>
              <a:t>communication that was taking place.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Passive attacks are very difficult to detect because they do not involve any</a:t>
            </a:r>
          </a:p>
          <a:p>
            <a:r>
              <a:rPr lang="en-US" sz="1200" b="0" kern="1200" baseline="0" dirty="0" smtClean="0">
                <a:solidFill>
                  <a:schemeClr val="tx1"/>
                </a:solidFill>
                <a:latin typeface="Arial" pitchFamily="-107" charset="0"/>
                <a:ea typeface="+mn-ea"/>
                <a:cs typeface="+mn-cs"/>
              </a:rPr>
              <a:t>alteration of the data. Typically, the message traffic is sent and received in an</a:t>
            </a:r>
          </a:p>
          <a:p>
            <a:r>
              <a:rPr lang="en-US" sz="1200" b="0" kern="1200" baseline="0" dirty="0" smtClean="0">
                <a:solidFill>
                  <a:schemeClr val="tx1"/>
                </a:solidFill>
                <a:latin typeface="Arial" pitchFamily="-107" charset="0"/>
                <a:ea typeface="+mn-ea"/>
                <a:cs typeface="+mn-cs"/>
              </a:rPr>
              <a:t>apparently normal fashion and neither the sender nor receiver is aware that a</a:t>
            </a:r>
          </a:p>
          <a:p>
            <a:r>
              <a:rPr lang="en-US" sz="1200" b="0" kern="1200" baseline="0" dirty="0" smtClean="0">
                <a:solidFill>
                  <a:schemeClr val="tx1"/>
                </a:solidFill>
                <a:latin typeface="Arial" pitchFamily="-107" charset="0"/>
                <a:ea typeface="+mn-ea"/>
                <a:cs typeface="+mn-cs"/>
              </a:rPr>
              <a:t>third party has read the messages or observed the traffic pattern. However, it is</a:t>
            </a:r>
          </a:p>
          <a:p>
            <a:r>
              <a:rPr lang="en-US" sz="1200" b="0" kern="1200" baseline="0" dirty="0" smtClean="0">
                <a:solidFill>
                  <a:schemeClr val="tx1"/>
                </a:solidFill>
                <a:latin typeface="Arial" pitchFamily="-107" charset="0"/>
                <a:ea typeface="+mn-ea"/>
                <a:cs typeface="+mn-cs"/>
              </a:rPr>
              <a:t>feasible to prevent the success of these attacks, usually by means of encryption.</a:t>
            </a:r>
          </a:p>
          <a:p>
            <a:r>
              <a:rPr lang="en-US" sz="1200" b="0" kern="1200" baseline="0" dirty="0" smtClean="0">
                <a:solidFill>
                  <a:schemeClr val="tx1"/>
                </a:solidFill>
                <a:latin typeface="Arial" pitchFamily="-107" charset="0"/>
                <a:ea typeface="+mn-ea"/>
                <a:cs typeface="+mn-cs"/>
              </a:rPr>
              <a:t>Thus, the emphasis in dealing with passive attacks is on prevention rather than</a:t>
            </a:r>
          </a:p>
          <a:p>
            <a:r>
              <a:rPr lang="en-US" sz="1200" b="0" kern="1200" baseline="0" dirty="0" smtClean="0">
                <a:solidFill>
                  <a:schemeClr val="tx1"/>
                </a:solidFill>
                <a:latin typeface="Arial" pitchFamily="-107" charset="0"/>
                <a:ea typeface="+mn-ea"/>
                <a:cs typeface="+mn-cs"/>
              </a:rPr>
              <a:t>detection.</a:t>
            </a:r>
          </a:p>
          <a:p>
            <a:endParaRPr lang="en-US" sz="1200" b="0" kern="1200" baseline="0" dirty="0" smtClean="0">
              <a:solidFill>
                <a:schemeClr val="tx1"/>
              </a:solidFill>
              <a:latin typeface="Arial" pitchFamily="-107" charset="0"/>
              <a:ea typeface="+mn-ea"/>
              <a:cs typeface="+mn-cs"/>
            </a:endParaRPr>
          </a:p>
          <a:p>
            <a:r>
              <a:rPr lang="en-US" sz="1200" b="1" kern="1200" baseline="0" dirty="0" smtClean="0">
                <a:solidFill>
                  <a:schemeClr val="tx1"/>
                </a:solidFill>
                <a:latin typeface="Arial" pitchFamily="-107" charset="0"/>
                <a:ea typeface="+mn-ea"/>
                <a:cs typeface="+mn-cs"/>
              </a:rPr>
              <a:t>Active attacks</a:t>
            </a:r>
            <a:r>
              <a:rPr lang="en-US" sz="1200" b="0" kern="1200" baseline="0" dirty="0" smtClean="0">
                <a:solidFill>
                  <a:schemeClr val="tx1"/>
                </a:solidFill>
                <a:latin typeface="Arial" pitchFamily="-107" charset="0"/>
                <a:ea typeface="+mn-ea"/>
                <a:cs typeface="+mn-cs"/>
              </a:rPr>
              <a:t> involve some modification of the data stream or the creation</a:t>
            </a:r>
          </a:p>
          <a:p>
            <a:r>
              <a:rPr lang="en-US" sz="1200" b="0" kern="1200" baseline="0" dirty="0" smtClean="0">
                <a:solidFill>
                  <a:schemeClr val="tx1"/>
                </a:solidFill>
                <a:latin typeface="Arial" pitchFamily="-107" charset="0"/>
                <a:ea typeface="+mn-ea"/>
                <a:cs typeface="+mn-cs"/>
              </a:rPr>
              <a:t>of a false stream and can be subdivided into four categories: replay, masquerade,</a:t>
            </a:r>
          </a:p>
          <a:p>
            <a:r>
              <a:rPr lang="en-US" sz="1200" b="0" kern="1200" baseline="0" dirty="0" smtClean="0">
                <a:solidFill>
                  <a:schemeClr val="tx1"/>
                </a:solidFill>
                <a:latin typeface="Arial" pitchFamily="-107" charset="0"/>
                <a:ea typeface="+mn-ea"/>
                <a:cs typeface="+mn-cs"/>
              </a:rPr>
              <a:t>modification of messages, and denial of service.</a:t>
            </a:r>
          </a:p>
          <a:p>
            <a:endParaRPr lang="en-US" sz="1200" b="0" kern="1200" baseline="0" dirty="0" smtClean="0">
              <a:solidFill>
                <a:schemeClr val="tx1"/>
              </a:solidFill>
              <a:latin typeface="Arial" pitchFamily="-107" charset="0"/>
              <a:ea typeface="+mn-ea"/>
              <a:cs typeface="+mn-cs"/>
            </a:endParaRPr>
          </a:p>
          <a:p>
            <a:r>
              <a:rPr lang="en-US" sz="1200" b="1" kern="1200" baseline="0" dirty="0" smtClean="0">
                <a:solidFill>
                  <a:schemeClr val="tx1"/>
                </a:solidFill>
                <a:latin typeface="Arial" pitchFamily="-107" charset="0"/>
                <a:ea typeface="+mn-ea"/>
                <a:cs typeface="+mn-cs"/>
              </a:rPr>
              <a:t>Replay</a:t>
            </a:r>
            <a:r>
              <a:rPr lang="en-US" sz="1200" b="0" kern="1200" baseline="0" dirty="0" smtClean="0">
                <a:solidFill>
                  <a:schemeClr val="tx1"/>
                </a:solidFill>
                <a:latin typeface="Arial" pitchFamily="-107" charset="0"/>
                <a:ea typeface="+mn-ea"/>
                <a:cs typeface="+mn-cs"/>
              </a:rPr>
              <a:t> involves the passive capture of a data unit and its subsequent retransmission</a:t>
            </a:r>
          </a:p>
          <a:p>
            <a:r>
              <a:rPr lang="en-US" sz="1200" b="0" kern="1200" baseline="0" dirty="0" smtClean="0">
                <a:solidFill>
                  <a:schemeClr val="tx1"/>
                </a:solidFill>
                <a:latin typeface="Arial" pitchFamily="-107" charset="0"/>
                <a:ea typeface="+mn-ea"/>
                <a:cs typeface="+mn-cs"/>
              </a:rPr>
              <a:t>to produce an unauthorized effect.</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A </a:t>
            </a:r>
            <a:r>
              <a:rPr lang="en-US" sz="1200" b="1" kern="1200" baseline="0" dirty="0" smtClean="0">
                <a:solidFill>
                  <a:schemeClr val="tx1"/>
                </a:solidFill>
                <a:latin typeface="Arial" pitchFamily="-107" charset="0"/>
                <a:ea typeface="+mn-ea"/>
                <a:cs typeface="+mn-cs"/>
              </a:rPr>
              <a:t>masquerade</a:t>
            </a:r>
            <a:r>
              <a:rPr lang="en-US" sz="1200" b="0" kern="1200" baseline="0" dirty="0" smtClean="0">
                <a:solidFill>
                  <a:schemeClr val="tx1"/>
                </a:solidFill>
                <a:latin typeface="Arial" pitchFamily="-107" charset="0"/>
                <a:ea typeface="+mn-ea"/>
                <a:cs typeface="+mn-cs"/>
              </a:rPr>
              <a:t> takes place when one entity pretends to be a different entity. A</a:t>
            </a:r>
          </a:p>
          <a:p>
            <a:r>
              <a:rPr lang="en-US" sz="1200" b="0" kern="1200" baseline="0" dirty="0" smtClean="0">
                <a:solidFill>
                  <a:schemeClr val="tx1"/>
                </a:solidFill>
                <a:latin typeface="Arial" pitchFamily="-107" charset="0"/>
                <a:ea typeface="+mn-ea"/>
                <a:cs typeface="+mn-cs"/>
              </a:rPr>
              <a:t>masquerade attack usually includes one of the other forms of active attack. For example,</a:t>
            </a:r>
          </a:p>
          <a:p>
            <a:r>
              <a:rPr lang="en-US" sz="1200" b="0" kern="1200" baseline="0" dirty="0" smtClean="0">
                <a:solidFill>
                  <a:schemeClr val="tx1"/>
                </a:solidFill>
                <a:latin typeface="Arial" pitchFamily="-107" charset="0"/>
                <a:ea typeface="+mn-ea"/>
                <a:cs typeface="+mn-cs"/>
              </a:rPr>
              <a:t>authentication sequences can be captured and replayed after a valid authentication</a:t>
            </a:r>
          </a:p>
          <a:p>
            <a:r>
              <a:rPr lang="en-US" sz="1200" b="0" kern="1200" baseline="0" dirty="0" smtClean="0">
                <a:solidFill>
                  <a:schemeClr val="tx1"/>
                </a:solidFill>
                <a:latin typeface="Arial" pitchFamily="-107" charset="0"/>
                <a:ea typeface="+mn-ea"/>
                <a:cs typeface="+mn-cs"/>
              </a:rPr>
              <a:t>sequence has taken place, thus enabling an authorized entity with few privileges</a:t>
            </a:r>
          </a:p>
          <a:p>
            <a:r>
              <a:rPr lang="en-US" sz="1200" b="0" kern="1200" baseline="0" dirty="0" smtClean="0">
                <a:solidFill>
                  <a:schemeClr val="tx1"/>
                </a:solidFill>
                <a:latin typeface="Arial" pitchFamily="-107" charset="0"/>
                <a:ea typeface="+mn-ea"/>
                <a:cs typeface="+mn-cs"/>
              </a:rPr>
              <a:t>to obtain extra privileges by impersonating an entity that has those privileges.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Modification of messages simply means that some portion of a legitimate</a:t>
            </a:r>
          </a:p>
          <a:p>
            <a:r>
              <a:rPr lang="en-US" sz="1200" b="0" kern="1200" baseline="0" dirty="0" smtClean="0">
                <a:solidFill>
                  <a:schemeClr val="tx1"/>
                </a:solidFill>
                <a:latin typeface="Arial" pitchFamily="-107" charset="0"/>
                <a:ea typeface="+mn-ea"/>
                <a:cs typeface="+mn-cs"/>
              </a:rPr>
              <a:t>message is altered, or that messages are delayed or reordered, to produce an</a:t>
            </a:r>
          </a:p>
          <a:p>
            <a:r>
              <a:rPr lang="en-US" sz="1200" b="0" kern="1200" baseline="0" dirty="0" smtClean="0">
                <a:solidFill>
                  <a:schemeClr val="tx1"/>
                </a:solidFill>
                <a:latin typeface="Arial" pitchFamily="-107" charset="0"/>
                <a:ea typeface="+mn-ea"/>
                <a:cs typeface="+mn-cs"/>
              </a:rPr>
              <a:t>unauthorized effect. For example, a message stating, “Allow John Smith to read</a:t>
            </a:r>
          </a:p>
          <a:p>
            <a:r>
              <a:rPr lang="en-US" sz="1200" b="0" kern="1200" baseline="0" dirty="0" smtClean="0">
                <a:solidFill>
                  <a:schemeClr val="tx1"/>
                </a:solidFill>
                <a:latin typeface="Arial" pitchFamily="-107" charset="0"/>
                <a:ea typeface="+mn-ea"/>
                <a:cs typeface="+mn-cs"/>
              </a:rPr>
              <a:t>confidential file accounts” is modified to say, “Allow Fred Brown to read confidential</a:t>
            </a:r>
          </a:p>
          <a:p>
            <a:r>
              <a:rPr lang="en-US" sz="1200" b="0" kern="1200" baseline="0" dirty="0" smtClean="0">
                <a:solidFill>
                  <a:schemeClr val="tx1"/>
                </a:solidFill>
                <a:latin typeface="Arial" pitchFamily="-107" charset="0"/>
                <a:ea typeface="+mn-ea"/>
                <a:cs typeface="+mn-cs"/>
              </a:rPr>
              <a:t>file accounts.”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denial of service prevents or inhibits the normal use or management of</a:t>
            </a:r>
          </a:p>
          <a:p>
            <a:r>
              <a:rPr lang="en-US" sz="1200" b="0" kern="1200" baseline="0" dirty="0" smtClean="0">
                <a:solidFill>
                  <a:schemeClr val="tx1"/>
                </a:solidFill>
                <a:latin typeface="Arial" pitchFamily="-107" charset="0"/>
                <a:ea typeface="+mn-ea"/>
                <a:cs typeface="+mn-cs"/>
              </a:rPr>
              <a:t>communications facilities. This attack may have a specific target; for example, an</a:t>
            </a:r>
          </a:p>
          <a:p>
            <a:r>
              <a:rPr lang="en-US" sz="1200" b="0" kern="1200" baseline="0" dirty="0" smtClean="0">
                <a:solidFill>
                  <a:schemeClr val="tx1"/>
                </a:solidFill>
                <a:latin typeface="Arial" pitchFamily="-107" charset="0"/>
                <a:ea typeface="+mn-ea"/>
                <a:cs typeface="+mn-cs"/>
              </a:rPr>
              <a:t>entity may suppress all messages directed to a particular destination (e.g., the security</a:t>
            </a:r>
          </a:p>
          <a:p>
            <a:r>
              <a:rPr lang="en-US" sz="1200" b="0" kern="1200" baseline="0" dirty="0" smtClean="0">
                <a:solidFill>
                  <a:schemeClr val="tx1"/>
                </a:solidFill>
                <a:latin typeface="Arial" pitchFamily="-107" charset="0"/>
                <a:ea typeface="+mn-ea"/>
                <a:cs typeface="+mn-cs"/>
              </a:rPr>
              <a:t>audit service). Another form of service denial is the disruption of an entire network,</a:t>
            </a:r>
          </a:p>
          <a:p>
            <a:r>
              <a:rPr lang="en-US" sz="1200" b="0" kern="1200" baseline="0" dirty="0" smtClean="0">
                <a:solidFill>
                  <a:schemeClr val="tx1"/>
                </a:solidFill>
                <a:latin typeface="Arial" pitchFamily="-107" charset="0"/>
                <a:ea typeface="+mn-ea"/>
                <a:cs typeface="+mn-cs"/>
              </a:rPr>
              <a:t>either by disabling the network or by overloading it with messages so as to degrade</a:t>
            </a:r>
          </a:p>
          <a:p>
            <a:r>
              <a:rPr lang="en-US" sz="1200" b="0" kern="1200" baseline="0" dirty="0" smtClean="0">
                <a:solidFill>
                  <a:schemeClr val="tx1"/>
                </a:solidFill>
                <a:latin typeface="Arial" pitchFamily="-107" charset="0"/>
                <a:ea typeface="+mn-ea"/>
                <a:cs typeface="+mn-cs"/>
              </a:rPr>
              <a:t>performance.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Active attacks present the opposite characteristics of passive attacks. Whereas</a:t>
            </a:r>
          </a:p>
          <a:p>
            <a:r>
              <a:rPr lang="en-US" sz="1200" b="0" kern="1200" baseline="0" dirty="0" smtClean="0">
                <a:solidFill>
                  <a:schemeClr val="tx1"/>
                </a:solidFill>
                <a:latin typeface="Arial" pitchFamily="-107" charset="0"/>
                <a:ea typeface="+mn-ea"/>
                <a:cs typeface="+mn-cs"/>
              </a:rPr>
              <a:t>passive attacks are difficult to detect, measures are available to prevent their</a:t>
            </a:r>
          </a:p>
          <a:p>
            <a:r>
              <a:rPr lang="en-US" sz="1200" b="0" kern="1200" baseline="0" dirty="0" smtClean="0">
                <a:solidFill>
                  <a:schemeClr val="tx1"/>
                </a:solidFill>
                <a:latin typeface="Arial" pitchFamily="-107" charset="0"/>
                <a:ea typeface="+mn-ea"/>
                <a:cs typeface="+mn-cs"/>
              </a:rPr>
              <a:t>success. On the other hand, it is quite difficult to prevent active attacks absolutely,</a:t>
            </a:r>
          </a:p>
          <a:p>
            <a:r>
              <a:rPr lang="en-US" sz="1200" b="0" kern="1200" baseline="0" dirty="0" smtClean="0">
                <a:solidFill>
                  <a:schemeClr val="tx1"/>
                </a:solidFill>
                <a:latin typeface="Arial" pitchFamily="-107" charset="0"/>
                <a:ea typeface="+mn-ea"/>
                <a:cs typeface="+mn-cs"/>
              </a:rPr>
              <a:t>because to do so would require physical protection of all communications facilities</a:t>
            </a:r>
          </a:p>
          <a:p>
            <a:r>
              <a:rPr lang="en-US" sz="1200" b="0" kern="1200" baseline="0" dirty="0" smtClean="0">
                <a:solidFill>
                  <a:schemeClr val="tx1"/>
                </a:solidFill>
                <a:latin typeface="Arial" pitchFamily="-107" charset="0"/>
                <a:ea typeface="+mn-ea"/>
                <a:cs typeface="+mn-cs"/>
              </a:rPr>
              <a:t>and paths at all times. Instead, the goal is to detect them and to recover from any</a:t>
            </a:r>
          </a:p>
          <a:p>
            <a:r>
              <a:rPr lang="en-US" sz="1200" b="0" kern="1200" baseline="0" dirty="0" smtClean="0">
                <a:solidFill>
                  <a:schemeClr val="tx1"/>
                </a:solidFill>
                <a:latin typeface="Arial" pitchFamily="-107" charset="0"/>
                <a:ea typeface="+mn-ea"/>
                <a:cs typeface="+mn-cs"/>
              </a:rPr>
              <a:t>disruption or delays caused by them. Because the detection has a deterrent effect, it</a:t>
            </a:r>
          </a:p>
          <a:p>
            <a:r>
              <a:rPr lang="en-US" sz="1200" b="0" kern="1200" baseline="0" dirty="0" smtClean="0">
                <a:solidFill>
                  <a:schemeClr val="tx1"/>
                </a:solidFill>
                <a:latin typeface="Arial" pitchFamily="-107" charset="0"/>
                <a:ea typeface="+mn-ea"/>
                <a:cs typeface="+mn-cs"/>
              </a:rPr>
              <a:t>may also contribute to prevention.</a:t>
            </a:r>
            <a:endParaRPr lang="en-US" b="0" dirty="0">
              <a:latin typeface="Times New Roman" pitchFamily="-107" charset="0"/>
            </a:endParaRPr>
          </a:p>
        </p:txBody>
      </p:sp>
    </p:spTree>
    <p:extLst>
      <p:ext uri="{BB962C8B-B14F-4D97-AF65-F5344CB8AC3E}">
        <p14:creationId xmlns:p14="http://schemas.microsoft.com/office/powerpoint/2010/main" val="375722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33</a:t>
            </a:fld>
            <a:endParaRPr lang="en-US"/>
          </a:p>
        </p:txBody>
      </p:sp>
    </p:spTree>
    <p:extLst>
      <p:ext uri="{BB962C8B-B14F-4D97-AF65-F5344CB8AC3E}">
        <p14:creationId xmlns:p14="http://schemas.microsoft.com/office/powerpoint/2010/main" val="380366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39</a:t>
            </a:fld>
            <a:endParaRPr lang="en-US"/>
          </a:p>
        </p:txBody>
      </p:sp>
    </p:spTree>
    <p:extLst>
      <p:ext uri="{BB962C8B-B14F-4D97-AF65-F5344CB8AC3E}">
        <p14:creationId xmlns:p14="http://schemas.microsoft.com/office/powerpoint/2010/main" val="2999239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43</a:t>
            </a:fld>
            <a:endParaRPr lang="en-US"/>
          </a:p>
        </p:txBody>
      </p:sp>
    </p:spTree>
    <p:extLst>
      <p:ext uri="{BB962C8B-B14F-4D97-AF65-F5344CB8AC3E}">
        <p14:creationId xmlns:p14="http://schemas.microsoft.com/office/powerpoint/2010/main" val="3292496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45</a:t>
            </a:fld>
            <a:endParaRPr lang="en-US"/>
          </a:p>
        </p:txBody>
      </p:sp>
    </p:spTree>
    <p:extLst>
      <p:ext uri="{BB962C8B-B14F-4D97-AF65-F5344CB8AC3E}">
        <p14:creationId xmlns:p14="http://schemas.microsoft.com/office/powerpoint/2010/main" val="342273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46</a:t>
            </a:fld>
            <a:endParaRPr lang="en-US"/>
          </a:p>
        </p:txBody>
      </p:sp>
    </p:spTree>
    <p:extLst>
      <p:ext uri="{BB962C8B-B14F-4D97-AF65-F5344CB8AC3E}">
        <p14:creationId xmlns:p14="http://schemas.microsoft.com/office/powerpoint/2010/main" val="124774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Header Placeholder 3"/>
          <p:cNvSpPr>
            <a:spLocks noGrp="1"/>
          </p:cNvSpPr>
          <p:nvPr>
            <p:ph type="hdr" sz="quarter"/>
          </p:nvPr>
        </p:nvSpPr>
        <p:spPr>
          <a:noFill/>
        </p:spPr>
        <p:txBody>
          <a:bodyPr/>
          <a:lstStyle/>
          <a:p>
            <a:r>
              <a:rPr lang="en-US" smtClean="0"/>
              <a:t>Introduction</a:t>
            </a:r>
          </a:p>
        </p:txBody>
      </p:sp>
      <p:sp>
        <p:nvSpPr>
          <p:cNvPr id="35845" name="Date Placeholder 4"/>
          <p:cNvSpPr>
            <a:spLocks noGrp="1"/>
          </p:cNvSpPr>
          <p:nvPr>
            <p:ph type="dt" sz="quarter" idx="1"/>
          </p:nvPr>
        </p:nvSpPr>
        <p:spPr>
          <a:noFill/>
        </p:spPr>
        <p:txBody>
          <a:bodyPr/>
          <a:lstStyle/>
          <a:p>
            <a:fld id="{DA16BA02-805E-4B96-ACA4-BC577367CC2E}" type="datetime1">
              <a:rPr lang="en-US" smtClean="0"/>
              <a:pPr/>
              <a:t>3/18/2023</a:t>
            </a:fld>
            <a:endParaRPr lang="en-US" smtClean="0"/>
          </a:p>
        </p:txBody>
      </p:sp>
      <p:sp>
        <p:nvSpPr>
          <p:cNvPr id="35846" name="Slide Number Placeholder 5"/>
          <p:cNvSpPr>
            <a:spLocks noGrp="1"/>
          </p:cNvSpPr>
          <p:nvPr>
            <p:ph type="sldNum" sz="quarter" idx="5"/>
          </p:nvPr>
        </p:nvSpPr>
        <p:spPr>
          <a:noFill/>
        </p:spPr>
        <p:txBody>
          <a:bodyPr/>
          <a:lstStyle/>
          <a:p>
            <a:fld id="{818A3342-CDBE-4EBE-B303-D68213BE323F}" type="slidenum">
              <a:rPr lang="en-US" smtClean="0"/>
              <a:pPr/>
              <a:t>2</a:t>
            </a:fld>
            <a:endParaRPr lang="en-US" smtClean="0"/>
          </a:p>
        </p:txBody>
      </p:sp>
    </p:spTree>
    <p:extLst>
      <p:ext uri="{BB962C8B-B14F-4D97-AF65-F5344CB8AC3E}">
        <p14:creationId xmlns:p14="http://schemas.microsoft.com/office/powerpoint/2010/main" val="368217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47</a:t>
            </a:fld>
            <a:endParaRPr lang="en-US"/>
          </a:p>
        </p:txBody>
      </p:sp>
    </p:spTree>
    <p:extLst>
      <p:ext uri="{BB962C8B-B14F-4D97-AF65-F5344CB8AC3E}">
        <p14:creationId xmlns:p14="http://schemas.microsoft.com/office/powerpoint/2010/main" val="3002584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52</a:t>
            </a:fld>
            <a:endParaRPr lang="en-US"/>
          </a:p>
        </p:txBody>
      </p:sp>
    </p:spTree>
    <p:extLst>
      <p:ext uri="{BB962C8B-B14F-4D97-AF65-F5344CB8AC3E}">
        <p14:creationId xmlns:p14="http://schemas.microsoft.com/office/powerpoint/2010/main" val="313627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EBAFD47-136D-274F-8F53-1A334E3EE086}" type="slidenum">
              <a:rPr lang="en-AU">
                <a:latin typeface="Arial" pitchFamily="-1" charset="0"/>
              </a:rPr>
              <a:pPr/>
              <a:t>53</a:t>
            </a:fld>
            <a:endParaRPr lang="en-AU" dirty="0">
              <a:latin typeface="Arial" pitchFamily="-1"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Before beginning, we define some terms. An original message is known as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 while the coded message is called the ciphertext . The process of converting</a:t>
            </a:r>
          </a:p>
          <a:p>
            <a:r>
              <a:rPr lang="en-US" sz="1200" kern="1200" baseline="0" dirty="0" smtClean="0">
                <a:solidFill>
                  <a:schemeClr val="tx1"/>
                </a:solidFill>
                <a:latin typeface="Arial" charset="0"/>
                <a:ea typeface="ＭＳ Ｐゴシック" pitchFamily="-107" charset="-128"/>
                <a:cs typeface="ＭＳ Ｐゴシック" pitchFamily="-107" charset="-128"/>
              </a:rPr>
              <a:t>from plaintext to ciphertext is known as enciphering  or encryption ; restoring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from the ciphertext is deciphering  or decryption . The many schemes used</a:t>
            </a:r>
          </a:p>
          <a:p>
            <a:r>
              <a:rPr lang="en-US" sz="1200" kern="1200" baseline="0" dirty="0" smtClean="0">
                <a:solidFill>
                  <a:schemeClr val="tx1"/>
                </a:solidFill>
                <a:latin typeface="Arial" charset="0"/>
                <a:ea typeface="ＭＳ Ｐゴシック" pitchFamily="-107" charset="-128"/>
                <a:cs typeface="ＭＳ Ｐゴシック" pitchFamily="-107" charset="-128"/>
              </a:rPr>
              <a:t>for encryption constitute the area of study known as cryptography . Such a scheme</a:t>
            </a:r>
          </a:p>
          <a:p>
            <a:r>
              <a:rPr lang="en-US" sz="1200" kern="1200" baseline="0" dirty="0" smtClean="0">
                <a:solidFill>
                  <a:schemeClr val="tx1"/>
                </a:solidFill>
                <a:latin typeface="Arial" charset="0"/>
                <a:ea typeface="ＭＳ Ｐゴシック" pitchFamily="-107" charset="-128"/>
                <a:cs typeface="ＭＳ Ｐゴシック" pitchFamily="-107" charset="-128"/>
              </a:rPr>
              <a:t>is known as a cryptographic system  or a cipher . Techniques used for deciphering a</a:t>
            </a:r>
          </a:p>
          <a:p>
            <a:r>
              <a:rPr lang="en-US" sz="1200" kern="1200" baseline="0" dirty="0" smtClean="0">
                <a:solidFill>
                  <a:schemeClr val="tx1"/>
                </a:solidFill>
                <a:latin typeface="Arial" charset="0"/>
                <a:ea typeface="ＭＳ Ｐゴシック" pitchFamily="-107" charset="-128"/>
                <a:cs typeface="ＭＳ Ｐゴシック" pitchFamily="-107" charset="-128"/>
              </a:rPr>
              <a:t>message without any knowledge of the enciphering details fall into the area of cryptanalysis .</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 is what the layperson calls “breaking the code.” The areas of</a:t>
            </a:r>
          </a:p>
          <a:p>
            <a:r>
              <a:rPr lang="en-US" sz="1200" kern="1200" baseline="0" dirty="0" smtClean="0">
                <a:solidFill>
                  <a:schemeClr val="tx1"/>
                </a:solidFill>
                <a:latin typeface="Arial" charset="0"/>
                <a:ea typeface="ＭＳ Ｐゴシック" pitchFamily="-107" charset="-128"/>
                <a:cs typeface="ＭＳ Ｐゴシック" pitchFamily="-107" charset="-128"/>
              </a:rPr>
              <a:t>cryptography and cryptanalysis together are called cryptology .</a:t>
            </a:r>
            <a:endParaRPr lang="en-US"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64895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54</a:t>
            </a:fld>
            <a:endParaRPr lang="en-US"/>
          </a:p>
        </p:txBody>
      </p:sp>
    </p:spTree>
    <p:extLst>
      <p:ext uri="{BB962C8B-B14F-4D97-AF65-F5344CB8AC3E}">
        <p14:creationId xmlns:p14="http://schemas.microsoft.com/office/powerpoint/2010/main" val="8573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56</a:t>
            </a:fld>
            <a:endParaRPr lang="en-US"/>
          </a:p>
        </p:txBody>
      </p:sp>
    </p:spTree>
    <p:extLst>
      <p:ext uri="{BB962C8B-B14F-4D97-AF65-F5344CB8AC3E}">
        <p14:creationId xmlns:p14="http://schemas.microsoft.com/office/powerpoint/2010/main" val="3894051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57</a:t>
            </a:fld>
            <a:endParaRPr lang="en-US"/>
          </a:p>
        </p:txBody>
      </p:sp>
    </p:spTree>
    <p:extLst>
      <p:ext uri="{BB962C8B-B14F-4D97-AF65-F5344CB8AC3E}">
        <p14:creationId xmlns:p14="http://schemas.microsoft.com/office/powerpoint/2010/main" val="401114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59</a:t>
            </a:fld>
            <a:endParaRPr lang="en-US"/>
          </a:p>
        </p:txBody>
      </p:sp>
    </p:spTree>
    <p:extLst>
      <p:ext uri="{BB962C8B-B14F-4D97-AF65-F5344CB8AC3E}">
        <p14:creationId xmlns:p14="http://schemas.microsoft.com/office/powerpoint/2010/main" val="269678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60</a:t>
            </a:fld>
            <a:endParaRPr lang="en-US"/>
          </a:p>
        </p:txBody>
      </p:sp>
    </p:spTree>
    <p:extLst>
      <p:ext uri="{BB962C8B-B14F-4D97-AF65-F5344CB8AC3E}">
        <p14:creationId xmlns:p14="http://schemas.microsoft.com/office/powerpoint/2010/main" val="402201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C5E7EF-9403-E243-B4D9-BFAD0F422ED5}" type="slidenum">
              <a:rPr lang="en-AU">
                <a:latin typeface="Arial" pitchFamily="-1" charset="0"/>
              </a:rPr>
              <a:pPr/>
              <a:t>61</a:t>
            </a:fld>
            <a:endParaRPr lang="en-AU" dirty="0">
              <a:latin typeface="Arial" pitchFamily="-1"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07" charset="-128"/>
                <a:cs typeface="ＭＳ Ｐゴシック" pitchFamily="-107" charset="-128"/>
              </a:rPr>
              <a:t> Note that the alphabet is wrapped around, so that the letter following Z is A.</a:t>
            </a:r>
            <a:endParaRPr lang="en-AU" dirty="0" smtClean="0">
              <a:latin typeface="Arial" pitchFamily="-1" charset="0"/>
              <a:ea typeface="ＭＳ Ｐゴシック" pitchFamily="-1" charset="-128"/>
              <a:cs typeface="ＭＳ Ｐゴシック" pitchFamily="-1" charset="-128"/>
            </a:endParaRP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An algorithm can be expressed as follows. For each plaintext letter </a:t>
            </a:r>
            <a:r>
              <a:rPr lang="en-US" sz="1200" b="0" kern="1200" baseline="0" dirty="0" smtClean="0">
                <a:solidFill>
                  <a:schemeClr val="tx1"/>
                </a:solidFill>
                <a:latin typeface="Arial" charset="0"/>
                <a:ea typeface="ＭＳ Ｐゴシック" pitchFamily="-107" charset="-128"/>
                <a:cs typeface="ＭＳ Ｐゴシック" pitchFamily="-107" charset="-128"/>
              </a:rPr>
              <a:t>p , substitute</a:t>
            </a:r>
          </a:p>
          <a:p>
            <a:r>
              <a:rPr lang="en-US" sz="1200" kern="1200" baseline="0" dirty="0" smtClean="0">
                <a:solidFill>
                  <a:schemeClr val="tx1"/>
                </a:solidFill>
                <a:latin typeface="Arial" charset="0"/>
                <a:ea typeface="ＭＳ Ｐゴシック" pitchFamily="-107" charset="-128"/>
                <a:cs typeface="ＭＳ Ｐゴシック" pitchFamily="-107" charset="-128"/>
              </a:rPr>
              <a:t>the ciphertext letter </a:t>
            </a:r>
            <a:r>
              <a:rPr lang="en-US" sz="1200" b="0" kern="1200" baseline="0" dirty="0" smtClean="0">
                <a:solidFill>
                  <a:schemeClr val="tx1"/>
                </a:solidFill>
                <a:latin typeface="Arial" charset="0"/>
                <a:ea typeface="ＭＳ Ｐゴシック" pitchFamily="-107" charset="-128"/>
                <a:cs typeface="ＭＳ Ｐゴシック" pitchFamily="-107" charset="-128"/>
              </a:rPr>
              <a:t>C</a:t>
            </a:r>
            <a:endParaRPr lang="en-AU" b="0"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49181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64</a:t>
            </a:fld>
            <a:endParaRPr lang="en-US"/>
          </a:p>
        </p:txBody>
      </p:sp>
    </p:spTree>
    <p:extLst>
      <p:ext uri="{BB962C8B-B14F-4D97-AF65-F5344CB8AC3E}">
        <p14:creationId xmlns:p14="http://schemas.microsoft.com/office/powerpoint/2010/main" val="264176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39426-7662-CB4C-8824-EFF6FB89C05D}" type="slidenum">
              <a:rPr lang="en-AU"/>
              <a:pPr/>
              <a:t>3</a:t>
            </a:fld>
            <a:endParaRPr lang="en-AU"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sz="1200" kern="1200" dirty="0" smtClean="0">
                <a:solidFill>
                  <a:schemeClr val="tx1"/>
                </a:solidFill>
                <a:effectLst/>
                <a:latin typeface="Arial" pitchFamily="-107" charset="0"/>
                <a:ea typeface="+mn-ea"/>
                <a:cs typeface="+mn-cs"/>
              </a:rPr>
              <a:t> The NIST Internal/Interagency Report NISTIR 7298 (</a:t>
            </a:r>
            <a:r>
              <a:rPr lang="en-US" sz="1200" i="1" kern="1200" dirty="0" smtClean="0">
                <a:solidFill>
                  <a:schemeClr val="tx1"/>
                </a:solidFill>
                <a:effectLst/>
                <a:latin typeface="Arial" pitchFamily="-107" charset="0"/>
                <a:ea typeface="+mn-ea"/>
                <a:cs typeface="+mn-cs"/>
              </a:rPr>
              <a:t>Glossary of Key Information</a:t>
            </a:r>
          </a:p>
          <a:p>
            <a:r>
              <a:rPr lang="en-US" sz="1200" i="1" kern="1200" dirty="0" smtClean="0">
                <a:solidFill>
                  <a:schemeClr val="tx1"/>
                </a:solidFill>
                <a:effectLst/>
                <a:latin typeface="Arial" pitchFamily="-107" charset="0"/>
                <a:ea typeface="+mn-ea"/>
                <a:cs typeface="+mn-cs"/>
              </a:rPr>
              <a:t>Security Terms </a:t>
            </a:r>
            <a:r>
              <a:rPr lang="en-US" sz="1200" kern="1200" dirty="0" smtClean="0">
                <a:solidFill>
                  <a:schemeClr val="tx1"/>
                </a:solidFill>
                <a:effectLst/>
                <a:latin typeface="Arial" pitchFamily="-107" charset="0"/>
                <a:ea typeface="+mn-ea"/>
                <a:cs typeface="+mn-cs"/>
              </a:rPr>
              <a:t>, May 2013) defines the term </a:t>
            </a:r>
            <a:r>
              <a:rPr lang="en-US" sz="1200" i="1" kern="1200" dirty="0" smtClean="0">
                <a:solidFill>
                  <a:schemeClr val="tx1"/>
                </a:solidFill>
                <a:effectLst/>
                <a:latin typeface="Arial" pitchFamily="-107" charset="0"/>
                <a:ea typeface="+mn-ea"/>
                <a:cs typeface="+mn-cs"/>
              </a:rPr>
              <a:t>computer security</a:t>
            </a:r>
            <a:r>
              <a:rPr lang="en-US" sz="1200" kern="1200" dirty="0" smtClean="0">
                <a:solidFill>
                  <a:schemeClr val="tx1"/>
                </a:solidFill>
                <a:effectLst/>
                <a:latin typeface="Arial" pitchFamily="-107" charset="0"/>
                <a:ea typeface="+mn-ea"/>
                <a:cs typeface="+mn-cs"/>
              </a:rPr>
              <a:t>  as follows:</a:t>
            </a:r>
          </a:p>
          <a:p>
            <a:endParaRPr lang="en-US" sz="1200" b="0" kern="1200" baseline="0" dirty="0" smtClean="0">
              <a:solidFill>
                <a:schemeClr val="tx1"/>
              </a:solidFill>
              <a:latin typeface="Arial" pitchFamily="-107" charset="0"/>
              <a:ea typeface="+mn-ea"/>
              <a:cs typeface="+mn-cs"/>
            </a:endParaRP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Computer Security: </a:t>
            </a:r>
            <a:r>
              <a:rPr lang="en-US" sz="1200" kern="1200" dirty="0" smtClean="0">
                <a:solidFill>
                  <a:schemeClr val="tx1"/>
                </a:solidFill>
                <a:effectLst/>
                <a:latin typeface="Arial" pitchFamily="-107" charset="0"/>
                <a:ea typeface="+mn-ea"/>
                <a:cs typeface="+mn-cs"/>
              </a:rPr>
              <a:t> Measures and controls that ensure confidentiality, integrity,</a:t>
            </a:r>
          </a:p>
          <a:p>
            <a:r>
              <a:rPr lang="en-US" sz="1200" kern="1200" dirty="0" smtClean="0">
                <a:solidFill>
                  <a:schemeClr val="tx1"/>
                </a:solidFill>
                <a:effectLst/>
                <a:latin typeface="Arial" pitchFamily="-107" charset="0"/>
                <a:ea typeface="+mn-ea"/>
                <a:cs typeface="+mn-cs"/>
              </a:rPr>
              <a:t>and availability of information system assets including hardware, software, firmware,</a:t>
            </a:r>
          </a:p>
          <a:p>
            <a:r>
              <a:rPr lang="en-US" sz="1200" kern="1200" dirty="0" smtClean="0">
                <a:solidFill>
                  <a:schemeClr val="tx1"/>
                </a:solidFill>
                <a:effectLst/>
                <a:latin typeface="Arial" pitchFamily="-107" charset="0"/>
                <a:ea typeface="+mn-ea"/>
                <a:cs typeface="+mn-cs"/>
              </a:rPr>
              <a:t>and information being processed, stored, and communicated.</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This definition introduces three key objectives that are at the heart of computer</a:t>
            </a:r>
          </a:p>
          <a:p>
            <a:r>
              <a:rPr lang="en-US" sz="1200" b="0" kern="1200" baseline="0" dirty="0" smtClean="0">
                <a:solidFill>
                  <a:schemeClr val="tx1"/>
                </a:solidFill>
                <a:latin typeface="Arial" pitchFamily="-107" charset="0"/>
                <a:ea typeface="+mn-ea"/>
                <a:cs typeface="+mn-cs"/>
              </a:rPr>
              <a:t>security:</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Confidentiality: This term covers two related concepts: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Data confidentiality : Assures that private or confidential information is</a:t>
            </a:r>
          </a:p>
          <a:p>
            <a:r>
              <a:rPr lang="en-US" sz="1200" b="0" kern="1200" baseline="0" dirty="0" smtClean="0">
                <a:solidFill>
                  <a:schemeClr val="tx1"/>
                </a:solidFill>
                <a:latin typeface="Arial" pitchFamily="-107" charset="0"/>
                <a:ea typeface="+mn-ea"/>
                <a:cs typeface="+mn-cs"/>
              </a:rPr>
              <a:t>not made available or disclosed to unauthorized individuals.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Privacy : Assures that individuals control or influence what information</a:t>
            </a:r>
          </a:p>
          <a:p>
            <a:r>
              <a:rPr lang="en-US" sz="1200" b="0" kern="1200" baseline="0" dirty="0" smtClean="0">
                <a:solidFill>
                  <a:schemeClr val="tx1"/>
                </a:solidFill>
                <a:latin typeface="Arial" pitchFamily="-107" charset="0"/>
                <a:ea typeface="+mn-ea"/>
                <a:cs typeface="+mn-cs"/>
              </a:rPr>
              <a:t>related to them may be collected and stored and by whom and to whom</a:t>
            </a:r>
          </a:p>
          <a:p>
            <a:r>
              <a:rPr lang="en-US" sz="1200" b="0" kern="1200" baseline="0" dirty="0" smtClean="0">
                <a:solidFill>
                  <a:schemeClr val="tx1"/>
                </a:solidFill>
                <a:latin typeface="Arial" pitchFamily="-107" charset="0"/>
                <a:ea typeface="+mn-ea"/>
                <a:cs typeface="+mn-cs"/>
              </a:rPr>
              <a:t>that information may be disclosed.</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Integrity: This term covers two related concepts: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Data integrity : Assures that information and programs are changed only</a:t>
            </a:r>
          </a:p>
          <a:p>
            <a:r>
              <a:rPr lang="en-US" sz="1200" b="0" kern="1200" baseline="0" dirty="0" smtClean="0">
                <a:solidFill>
                  <a:schemeClr val="tx1"/>
                </a:solidFill>
                <a:latin typeface="Arial" pitchFamily="-107" charset="0"/>
                <a:ea typeface="+mn-ea"/>
                <a:cs typeface="+mn-cs"/>
              </a:rPr>
              <a:t>in a specified and authorized manner.</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System integrity : Assures that a system performs its intended function in</a:t>
            </a:r>
          </a:p>
          <a:p>
            <a:r>
              <a:rPr lang="en-US" sz="1200" b="0" kern="1200" baseline="0" dirty="0" smtClean="0">
                <a:solidFill>
                  <a:schemeClr val="tx1"/>
                </a:solidFill>
                <a:latin typeface="Arial" pitchFamily="-107" charset="0"/>
                <a:ea typeface="+mn-ea"/>
                <a:cs typeface="+mn-cs"/>
              </a:rPr>
              <a:t>an unimpaired manner, free from deliberate or inadvertent unauthorized</a:t>
            </a:r>
          </a:p>
          <a:p>
            <a:r>
              <a:rPr lang="en-US" sz="1200" b="0" kern="1200" baseline="0" dirty="0" smtClean="0">
                <a:solidFill>
                  <a:schemeClr val="tx1"/>
                </a:solidFill>
                <a:latin typeface="Arial" pitchFamily="-107" charset="0"/>
                <a:ea typeface="+mn-ea"/>
                <a:cs typeface="+mn-cs"/>
              </a:rPr>
              <a:t>manipulation of the system.</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Availability: Assures that systems work promptly and service is not denied to</a:t>
            </a:r>
          </a:p>
          <a:p>
            <a:r>
              <a:rPr lang="en-US" sz="1200" b="0" kern="1200" baseline="0" dirty="0" smtClean="0">
                <a:solidFill>
                  <a:schemeClr val="tx1"/>
                </a:solidFill>
                <a:latin typeface="Arial" pitchFamily="-107" charset="0"/>
                <a:ea typeface="+mn-ea"/>
                <a:cs typeface="+mn-cs"/>
              </a:rPr>
              <a:t>authorized users.</a:t>
            </a:r>
            <a:endParaRPr lang="en-US" b="0" dirty="0">
              <a:latin typeface="Times New Roman" pitchFamily="-107" charset="0"/>
            </a:endParaRPr>
          </a:p>
        </p:txBody>
      </p:sp>
    </p:spTree>
    <p:extLst>
      <p:ext uri="{BB962C8B-B14F-4D97-AF65-F5344CB8AC3E}">
        <p14:creationId xmlns:p14="http://schemas.microsoft.com/office/powerpoint/2010/main" val="1706483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66</a:t>
            </a:fld>
            <a:endParaRPr lang="en-US"/>
          </a:p>
        </p:txBody>
      </p:sp>
    </p:spTree>
    <p:extLst>
      <p:ext uri="{BB962C8B-B14F-4D97-AF65-F5344CB8AC3E}">
        <p14:creationId xmlns:p14="http://schemas.microsoft.com/office/powerpoint/2010/main" val="3583922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67</a:t>
            </a:fld>
            <a:endParaRPr lang="en-US"/>
          </a:p>
        </p:txBody>
      </p:sp>
    </p:spTree>
    <p:extLst>
      <p:ext uri="{BB962C8B-B14F-4D97-AF65-F5344CB8AC3E}">
        <p14:creationId xmlns:p14="http://schemas.microsoft.com/office/powerpoint/2010/main" val="502628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pPr>
              <a:buFont typeface="Times New Roman" pitchFamily="18" charset="0"/>
              <a:buNone/>
            </a:pPr>
            <a:fld id="{F0D5CC9A-D3E0-4F77-A9C4-3B5D4CC44796}" type="slidenum">
              <a:rPr lang="en-US">
                <a:latin typeface="Arial" pitchFamily="34" charset="0"/>
                <a:ea typeface="MS Gothic" pitchFamily="49" charset="-128"/>
              </a:rPr>
              <a:pPr>
                <a:buFont typeface="Times New Roman" pitchFamily="18" charset="0"/>
                <a:buNone/>
              </a:pPr>
              <a:t>75</a:t>
            </a:fld>
            <a:endParaRPr lang="en-US">
              <a:latin typeface="Arial" pitchFamily="34" charset="0"/>
              <a:ea typeface="MS Gothic" pitchFamily="49" charset="-128"/>
            </a:endParaRPr>
          </a:p>
        </p:txBody>
      </p:sp>
      <p:sp>
        <p:nvSpPr>
          <p:cNvPr id="50179" name="Text Box 1"/>
          <p:cNvSpPr txBox="1">
            <a:spLocks noChangeArrowheads="1"/>
          </p:cNvSpPr>
          <p:nvPr/>
        </p:nvSpPr>
        <p:spPr bwMode="auto">
          <a:xfrm>
            <a:off x="3884080" y="8686908"/>
            <a:ext cx="2972824" cy="457093"/>
          </a:xfrm>
          <a:prstGeom prst="rect">
            <a:avLst/>
          </a:prstGeom>
          <a:noFill/>
          <a:ln w="9525">
            <a:noFill/>
            <a:round/>
            <a:headEnd/>
            <a:tailEnd/>
          </a:ln>
        </p:spPr>
        <p:txBody>
          <a:bodyPr lIns="90000" tIns="46800" rIns="90000" bIns="4680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CABA406-440A-48DD-8396-510CBFC7279F}" type="slidenum">
              <a:rPr lang="en-US"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75</a:t>
            </a:fld>
            <a:endParaRPr lang="en-US" sz="1200">
              <a:solidFill>
                <a:srgbClr val="FFFFFF"/>
              </a:solidFill>
            </a:endParaRPr>
          </a:p>
        </p:txBody>
      </p:sp>
      <p:sp>
        <p:nvSpPr>
          <p:cNvPr id="50180" name="Text Box 2"/>
          <p:cNvSpPr txBox="1">
            <a:spLocks noChangeArrowheads="1"/>
          </p:cNvSpPr>
          <p:nvPr/>
        </p:nvSpPr>
        <p:spPr bwMode="auto">
          <a:xfrm>
            <a:off x="3884080" y="8686908"/>
            <a:ext cx="2972824" cy="457093"/>
          </a:xfrm>
          <a:prstGeom prst="rect">
            <a:avLst/>
          </a:prstGeom>
          <a:noFill/>
          <a:ln w="9525">
            <a:noFill/>
            <a:round/>
            <a:headEnd/>
            <a:tailEnd/>
          </a:ln>
        </p:spPr>
        <p:txBody>
          <a:bodyPr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468BFD-B8E3-4948-B97E-87B370D60D90}" type="slidenum">
              <a:rPr lang="it-IT"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75</a:t>
            </a:fld>
            <a:endParaRPr lang="it-IT" sz="1200">
              <a:solidFill>
                <a:srgbClr val="FFFFFF"/>
              </a:solidFill>
            </a:endParaRPr>
          </a:p>
        </p:txBody>
      </p:sp>
      <p:sp>
        <p:nvSpPr>
          <p:cNvPr id="50181" name="Text Box 3"/>
          <p:cNvSpPr txBox="1">
            <a:spLocks noChangeArrowheads="1"/>
          </p:cNvSpPr>
          <p:nvPr/>
        </p:nvSpPr>
        <p:spPr bwMode="auto">
          <a:xfrm>
            <a:off x="2254565" y="685641"/>
            <a:ext cx="2348870" cy="3430335"/>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50182" name="Text Box 4"/>
          <p:cNvSpPr txBox="1">
            <a:spLocks noGrp="1" noChangeArrowheads="1"/>
          </p:cNvSpPr>
          <p:nvPr>
            <p:ph type="body"/>
          </p:nvPr>
        </p:nvSpPr>
        <p:spPr>
          <a:xfrm>
            <a:off x="686458" y="4344522"/>
            <a:ext cx="5485084" cy="4115975"/>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Arial" pitchFamily="34" charset="0"/>
                <a:ea typeface="MS Gothic" pitchFamily="49" charset="-128"/>
              </a:rPr>
              <a:t>Spostare in altra sezione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latin typeface="Arial" pitchFamily="34" charset="0"/>
              <a:ea typeface="MS Gothic" pitchFamily="49" charset="-128"/>
            </a:endParaRPr>
          </a:p>
        </p:txBody>
      </p:sp>
    </p:spTree>
    <p:extLst>
      <p:ext uri="{BB962C8B-B14F-4D97-AF65-F5344CB8AC3E}">
        <p14:creationId xmlns:p14="http://schemas.microsoft.com/office/powerpoint/2010/main" val="304897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pPr>
              <a:buFont typeface="Times New Roman" pitchFamily="18" charset="0"/>
              <a:buNone/>
            </a:pPr>
            <a:fld id="{97F121C8-8877-444A-BE7B-35557C13BFC8}" type="slidenum">
              <a:rPr lang="en-US">
                <a:latin typeface="Arial" pitchFamily="34" charset="0"/>
                <a:ea typeface="MS Gothic" pitchFamily="49" charset="-128"/>
              </a:rPr>
              <a:pPr>
                <a:buFont typeface="Times New Roman" pitchFamily="18" charset="0"/>
                <a:buNone/>
              </a:pPr>
              <a:t>76</a:t>
            </a:fld>
            <a:endParaRPr lang="en-US">
              <a:latin typeface="Arial" pitchFamily="34" charset="0"/>
              <a:ea typeface="MS Gothic" pitchFamily="49" charset="-128"/>
            </a:endParaRPr>
          </a:p>
        </p:txBody>
      </p:sp>
      <p:sp>
        <p:nvSpPr>
          <p:cNvPr id="51203" name="Rectangle 1"/>
          <p:cNvSpPr txBox="1">
            <a:spLocks noGrp="1" noRot="1" noChangeAspect="1" noChangeArrowheads="1" noTextEdit="1"/>
          </p:cNvSpPr>
          <p:nvPr>
            <p:ph type="sldImg"/>
          </p:nvPr>
        </p:nvSpPr>
        <p:spPr>
          <a:xfrm>
            <a:off x="1143000" y="685800"/>
            <a:ext cx="4572000" cy="3430588"/>
          </a:xfrm>
          <a:solidFill>
            <a:srgbClr val="FFFFFF"/>
          </a:solidFill>
          <a:ln/>
        </p:spPr>
      </p:sp>
      <p:sp>
        <p:nvSpPr>
          <p:cNvPr id="51204" name="Rectangle 2"/>
          <p:cNvSpPr txBox="1">
            <a:spLocks noGrp="1" noChangeArrowheads="1"/>
          </p:cNvSpPr>
          <p:nvPr>
            <p:ph type="body" idx="1"/>
          </p:nvPr>
        </p:nvSpPr>
        <p:spPr>
          <a:xfrm>
            <a:off x="686458" y="4344521"/>
            <a:ext cx="5485084" cy="4118110"/>
          </a:xfrm>
          <a:noFill/>
          <a:ln/>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1434616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pPr>
              <a:buFont typeface="Times New Roman" pitchFamily="18" charset="0"/>
              <a:buNone/>
            </a:pPr>
            <a:fld id="{3D1B2BF6-9F65-40DD-9814-B942C115C5D1}" type="slidenum">
              <a:rPr lang="en-US">
                <a:latin typeface="Arial" pitchFamily="34" charset="0"/>
                <a:ea typeface="MS Gothic" pitchFamily="49" charset="-128"/>
              </a:rPr>
              <a:pPr>
                <a:buFont typeface="Times New Roman" pitchFamily="18" charset="0"/>
                <a:buNone/>
              </a:pPr>
              <a:t>77</a:t>
            </a:fld>
            <a:endParaRPr lang="en-US">
              <a:latin typeface="Arial" pitchFamily="34" charset="0"/>
              <a:ea typeface="MS Gothic" pitchFamily="49" charset="-128"/>
            </a:endParaRPr>
          </a:p>
        </p:txBody>
      </p:sp>
      <p:sp>
        <p:nvSpPr>
          <p:cNvPr id="52227" name="Text Box 1"/>
          <p:cNvSpPr txBox="1">
            <a:spLocks noChangeArrowheads="1"/>
          </p:cNvSpPr>
          <p:nvPr/>
        </p:nvSpPr>
        <p:spPr bwMode="auto">
          <a:xfrm>
            <a:off x="3884080" y="8686908"/>
            <a:ext cx="2972824" cy="457093"/>
          </a:xfrm>
          <a:prstGeom prst="rect">
            <a:avLst/>
          </a:prstGeom>
          <a:noFill/>
          <a:ln w="9525">
            <a:noFill/>
            <a:round/>
            <a:headEnd/>
            <a:tailEnd/>
          </a:ln>
        </p:spPr>
        <p:txBody>
          <a:bodyPr lIns="90000" tIns="46800" rIns="90000" bIns="4680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9DB295-20F9-4844-BC4D-DEB1D2C330A1}" type="slidenum">
              <a:rPr lang="en-US"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77</a:t>
            </a:fld>
            <a:endParaRPr lang="en-US" sz="1200">
              <a:solidFill>
                <a:srgbClr val="FFFFFF"/>
              </a:solidFill>
            </a:endParaRPr>
          </a:p>
        </p:txBody>
      </p:sp>
      <p:sp>
        <p:nvSpPr>
          <p:cNvPr id="52228" name="Text Box 2"/>
          <p:cNvSpPr txBox="1">
            <a:spLocks noChangeArrowheads="1"/>
          </p:cNvSpPr>
          <p:nvPr/>
        </p:nvSpPr>
        <p:spPr bwMode="auto">
          <a:xfrm>
            <a:off x="3884080" y="8686908"/>
            <a:ext cx="2972824" cy="457093"/>
          </a:xfrm>
          <a:prstGeom prst="rect">
            <a:avLst/>
          </a:prstGeom>
          <a:noFill/>
          <a:ln w="9525">
            <a:noFill/>
            <a:round/>
            <a:headEnd/>
            <a:tailEnd/>
          </a:ln>
        </p:spPr>
        <p:txBody>
          <a:bodyPr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745F31-C1C3-4479-9123-74A927741F01}" type="slidenum">
              <a:rPr lang="it-IT" sz="1200">
                <a:solidFill>
                  <a:srgbClr val="FFFFFF"/>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77</a:t>
            </a:fld>
            <a:endParaRPr lang="it-IT" sz="1200">
              <a:solidFill>
                <a:srgbClr val="FFFFFF"/>
              </a:solidFill>
            </a:endParaRPr>
          </a:p>
        </p:txBody>
      </p:sp>
      <p:sp>
        <p:nvSpPr>
          <p:cNvPr id="52229" name="Text Box 3"/>
          <p:cNvSpPr txBox="1">
            <a:spLocks noChangeArrowheads="1"/>
          </p:cNvSpPr>
          <p:nvPr/>
        </p:nvSpPr>
        <p:spPr bwMode="auto">
          <a:xfrm>
            <a:off x="2254565" y="685641"/>
            <a:ext cx="2348870" cy="3430335"/>
          </a:xfrm>
          <a:prstGeom prst="rect">
            <a:avLst/>
          </a:prstGeom>
          <a:solidFill>
            <a:srgbClr val="FFFFFF"/>
          </a:solidFill>
          <a:ln w="9525">
            <a:solidFill>
              <a:srgbClr val="000000"/>
            </a:solidFill>
            <a:miter lim="800000"/>
            <a:headEnd/>
            <a:tailEnd/>
          </a:ln>
        </p:spPr>
        <p:txBody>
          <a:bodyPr wrap="none" anchor="ctr"/>
          <a:lstStyle/>
          <a:p>
            <a:endParaRPr lang="it-IT"/>
          </a:p>
        </p:txBody>
      </p:sp>
      <p:sp>
        <p:nvSpPr>
          <p:cNvPr id="52230" name="Rectangle 4"/>
          <p:cNvSpPr txBox="1">
            <a:spLocks noGrp="1" noChangeArrowheads="1"/>
          </p:cNvSpPr>
          <p:nvPr>
            <p:ph type="body"/>
          </p:nvPr>
        </p:nvSpPr>
        <p:spPr>
          <a:xfrm>
            <a:off x="686458" y="4344521"/>
            <a:ext cx="5485084" cy="4118110"/>
          </a:xfrm>
          <a:noFill/>
          <a:ln/>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1108307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pPr>
              <a:buFont typeface="Times New Roman" pitchFamily="18" charset="0"/>
              <a:buNone/>
            </a:pPr>
            <a:fld id="{0909C793-3CFE-4EE1-B241-C2201553EC43}" type="slidenum">
              <a:rPr lang="en-US">
                <a:latin typeface="Arial" pitchFamily="34" charset="0"/>
                <a:ea typeface="MS Gothic" pitchFamily="49" charset="-128"/>
              </a:rPr>
              <a:pPr>
                <a:buFont typeface="Times New Roman" pitchFamily="18" charset="0"/>
                <a:buNone/>
              </a:pPr>
              <a:t>78</a:t>
            </a:fld>
            <a:endParaRPr lang="en-US">
              <a:latin typeface="Arial" pitchFamily="34" charset="0"/>
              <a:ea typeface="MS Gothic" pitchFamily="49" charset="-128"/>
            </a:endParaRPr>
          </a:p>
        </p:txBody>
      </p:sp>
      <p:sp>
        <p:nvSpPr>
          <p:cNvPr id="54275" name="Rectangle 1"/>
          <p:cNvSpPr txBox="1">
            <a:spLocks noGrp="1" noRot="1" noChangeAspect="1" noChangeArrowheads="1" noTextEdit="1"/>
          </p:cNvSpPr>
          <p:nvPr>
            <p:ph type="sldImg"/>
          </p:nvPr>
        </p:nvSpPr>
        <p:spPr>
          <a:xfrm>
            <a:off x="1143000" y="685800"/>
            <a:ext cx="4572000" cy="3430588"/>
          </a:xfrm>
          <a:solidFill>
            <a:srgbClr val="FFFFFF"/>
          </a:solidFill>
          <a:ln/>
        </p:spPr>
      </p:sp>
      <p:sp>
        <p:nvSpPr>
          <p:cNvPr id="54276" name="Rectangle 2"/>
          <p:cNvSpPr txBox="1">
            <a:spLocks noGrp="1" noChangeArrowheads="1"/>
          </p:cNvSpPr>
          <p:nvPr>
            <p:ph type="body" idx="1"/>
          </p:nvPr>
        </p:nvSpPr>
        <p:spPr>
          <a:xfrm>
            <a:off x="686458" y="4344521"/>
            <a:ext cx="5485084" cy="4118110"/>
          </a:xfrm>
          <a:noFill/>
          <a:ln/>
        </p:spPr>
        <p:txBody>
          <a:bodyPr wrap="none" anchor="ctr"/>
          <a:lstStyle/>
          <a:p>
            <a:endParaRPr lang="it-IT" dirty="0" smtClean="0">
              <a:latin typeface="Times New Roman" pitchFamily="18" charset="0"/>
            </a:endParaRPr>
          </a:p>
        </p:txBody>
      </p:sp>
    </p:spTree>
    <p:extLst>
      <p:ext uri="{BB962C8B-B14F-4D97-AF65-F5344CB8AC3E}">
        <p14:creationId xmlns:p14="http://schemas.microsoft.com/office/powerpoint/2010/main" val="2429024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79</a:t>
            </a:fld>
            <a:endParaRPr lang="en-US"/>
          </a:p>
        </p:txBody>
      </p:sp>
    </p:spTree>
    <p:extLst>
      <p:ext uri="{BB962C8B-B14F-4D97-AF65-F5344CB8AC3E}">
        <p14:creationId xmlns:p14="http://schemas.microsoft.com/office/powerpoint/2010/main" val="2192043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81</a:t>
            </a:fld>
            <a:endParaRPr lang="en-US"/>
          </a:p>
        </p:txBody>
      </p:sp>
    </p:spTree>
    <p:extLst>
      <p:ext uri="{BB962C8B-B14F-4D97-AF65-F5344CB8AC3E}">
        <p14:creationId xmlns:p14="http://schemas.microsoft.com/office/powerpoint/2010/main" val="3747844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83</a:t>
            </a:fld>
            <a:endParaRPr lang="en-US"/>
          </a:p>
        </p:txBody>
      </p:sp>
    </p:spTree>
    <p:extLst>
      <p:ext uri="{BB962C8B-B14F-4D97-AF65-F5344CB8AC3E}">
        <p14:creationId xmlns:p14="http://schemas.microsoft.com/office/powerpoint/2010/main" val="3810289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85</a:t>
            </a:fld>
            <a:endParaRPr lang="en-US"/>
          </a:p>
        </p:txBody>
      </p:sp>
    </p:spTree>
    <p:extLst>
      <p:ext uri="{BB962C8B-B14F-4D97-AF65-F5344CB8AC3E}">
        <p14:creationId xmlns:p14="http://schemas.microsoft.com/office/powerpoint/2010/main" val="26917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9</a:t>
            </a:fld>
            <a:endParaRPr lang="en-US"/>
          </a:p>
        </p:txBody>
      </p:sp>
    </p:spTree>
    <p:extLst>
      <p:ext uri="{BB962C8B-B14F-4D97-AF65-F5344CB8AC3E}">
        <p14:creationId xmlns:p14="http://schemas.microsoft.com/office/powerpoint/2010/main" val="875268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mn-ea"/>
                <a:cs typeface="+mn-cs"/>
              </a:rPr>
              <a:t> Many of the security techniques and applications described in this book have been</a:t>
            </a:r>
          </a:p>
          <a:p>
            <a:r>
              <a:rPr lang="en-US" sz="1200" kern="1200" dirty="0" smtClean="0">
                <a:solidFill>
                  <a:schemeClr val="tx1"/>
                </a:solidFill>
                <a:effectLst/>
                <a:latin typeface="Arial" pitchFamily="-107" charset="0"/>
                <a:ea typeface="+mn-ea"/>
                <a:cs typeface="+mn-cs"/>
              </a:rPr>
              <a:t>specified as standards. Additionally, standards have been developed to cover management</a:t>
            </a:r>
          </a:p>
          <a:p>
            <a:r>
              <a:rPr lang="en-US" sz="1200" kern="1200" dirty="0" smtClean="0">
                <a:solidFill>
                  <a:schemeClr val="tx1"/>
                </a:solidFill>
                <a:effectLst/>
                <a:latin typeface="Arial" pitchFamily="-107" charset="0"/>
                <a:ea typeface="+mn-ea"/>
                <a:cs typeface="+mn-cs"/>
              </a:rPr>
              <a:t>practices and the overall architecture of security mechanisms and services.</a:t>
            </a:r>
          </a:p>
          <a:p>
            <a:r>
              <a:rPr lang="en-US" sz="1200" kern="1200" dirty="0" smtClean="0">
                <a:solidFill>
                  <a:schemeClr val="tx1"/>
                </a:solidFill>
                <a:effectLst/>
                <a:latin typeface="Arial" pitchFamily="-107" charset="0"/>
                <a:ea typeface="+mn-ea"/>
                <a:cs typeface="+mn-cs"/>
              </a:rPr>
              <a:t>Throughout this book, we will describe the most important standards in use or that</a:t>
            </a:r>
          </a:p>
          <a:p>
            <a:r>
              <a:rPr lang="en-US" sz="1200" kern="1200" dirty="0" smtClean="0">
                <a:solidFill>
                  <a:schemeClr val="tx1"/>
                </a:solidFill>
                <a:effectLst/>
                <a:latin typeface="Arial" pitchFamily="-107" charset="0"/>
                <a:ea typeface="+mn-ea"/>
                <a:cs typeface="+mn-cs"/>
              </a:rPr>
              <a:t>are being developed for various aspects of computer security. Various organizations</a:t>
            </a:r>
          </a:p>
          <a:p>
            <a:r>
              <a:rPr lang="en-US" sz="1200" kern="1200" dirty="0" smtClean="0">
                <a:solidFill>
                  <a:schemeClr val="tx1"/>
                </a:solidFill>
                <a:effectLst/>
                <a:latin typeface="Arial" pitchFamily="-107" charset="0"/>
                <a:ea typeface="+mn-ea"/>
                <a:cs typeface="+mn-cs"/>
              </a:rPr>
              <a:t>have been involved in the development or promotion of these standards. The most</a:t>
            </a:r>
          </a:p>
          <a:p>
            <a:r>
              <a:rPr lang="en-US" sz="1200" kern="1200" dirty="0" smtClean="0">
                <a:solidFill>
                  <a:schemeClr val="tx1"/>
                </a:solidFill>
                <a:effectLst/>
                <a:latin typeface="Arial" pitchFamily="-107" charset="0"/>
                <a:ea typeface="+mn-ea"/>
                <a:cs typeface="+mn-cs"/>
              </a:rPr>
              <a:t>important (in the current context) of these organizations are as follows: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National Institute of Standards and Technology</a:t>
            </a:r>
            <a:r>
              <a:rPr lang="en-US" sz="1200" kern="1200" dirty="0" smtClean="0">
                <a:solidFill>
                  <a:schemeClr val="tx1"/>
                </a:solidFill>
                <a:effectLst/>
                <a:latin typeface="Arial" pitchFamily="-107" charset="0"/>
                <a:ea typeface="+mn-ea"/>
                <a:cs typeface="+mn-cs"/>
              </a:rPr>
              <a:t>:  NIST is a U.S. federal agency</a:t>
            </a:r>
          </a:p>
          <a:p>
            <a:r>
              <a:rPr lang="en-US" sz="1200" kern="1200" dirty="0" smtClean="0">
                <a:solidFill>
                  <a:schemeClr val="tx1"/>
                </a:solidFill>
                <a:effectLst/>
                <a:latin typeface="Arial" pitchFamily="-107" charset="0"/>
                <a:ea typeface="+mn-ea"/>
                <a:cs typeface="+mn-cs"/>
              </a:rPr>
              <a:t>that deals with measurement science, standards, and technology related to U.S.</a:t>
            </a:r>
          </a:p>
          <a:p>
            <a:r>
              <a:rPr lang="en-US" sz="1200" kern="1200" dirty="0" smtClean="0">
                <a:solidFill>
                  <a:schemeClr val="tx1"/>
                </a:solidFill>
                <a:effectLst/>
                <a:latin typeface="Arial" pitchFamily="-107" charset="0"/>
                <a:ea typeface="+mn-ea"/>
                <a:cs typeface="+mn-cs"/>
              </a:rPr>
              <a:t>government use and to the promotion of U.S. private sector innovation. Despite</a:t>
            </a:r>
          </a:p>
          <a:p>
            <a:r>
              <a:rPr lang="en-US" sz="1200" kern="1200" dirty="0" smtClean="0">
                <a:solidFill>
                  <a:schemeClr val="tx1"/>
                </a:solidFill>
                <a:effectLst/>
                <a:latin typeface="Arial" pitchFamily="-107" charset="0"/>
                <a:ea typeface="+mn-ea"/>
                <a:cs typeface="+mn-cs"/>
              </a:rPr>
              <a:t>its national scope, NIST Federal Information Processing Standards (FIPS) and</a:t>
            </a:r>
          </a:p>
          <a:p>
            <a:r>
              <a:rPr lang="en-US" sz="1200" kern="1200" dirty="0" smtClean="0">
                <a:solidFill>
                  <a:schemeClr val="tx1"/>
                </a:solidFill>
                <a:effectLst/>
                <a:latin typeface="Arial" pitchFamily="-107" charset="0"/>
                <a:ea typeface="+mn-ea"/>
                <a:cs typeface="+mn-cs"/>
              </a:rPr>
              <a:t>Special Publications (SP) have a worldwide impact.</a:t>
            </a:r>
          </a:p>
          <a:p>
            <a:endParaRPr lang="en-US" sz="1200" kern="1200" dirty="0" smtClean="0">
              <a:solidFill>
                <a:schemeClr val="tx1"/>
              </a:solidFill>
              <a:effectLst/>
              <a:latin typeface="Arial" pitchFamily="-107" charset="0"/>
              <a:ea typeface="+mn-ea"/>
              <a:cs typeface="+mn-cs"/>
            </a:endParaRPr>
          </a:p>
          <a:p>
            <a:r>
              <a:rPr lang="en-US" sz="1200" b="1" kern="1200" dirty="0" smtClean="0">
                <a:solidFill>
                  <a:schemeClr val="tx1"/>
                </a:solidFill>
                <a:effectLst/>
                <a:latin typeface="Arial" pitchFamily="-107" charset="0"/>
                <a:ea typeface="+mn-ea"/>
                <a:cs typeface="+mn-cs"/>
              </a:rPr>
              <a:t> Internet Society</a:t>
            </a:r>
            <a:r>
              <a:rPr lang="en-US" sz="1200" kern="1200" dirty="0" smtClean="0">
                <a:solidFill>
                  <a:schemeClr val="tx1"/>
                </a:solidFill>
                <a:effectLst/>
                <a:latin typeface="Arial" pitchFamily="-107" charset="0"/>
                <a:ea typeface="+mn-ea"/>
                <a:cs typeface="+mn-cs"/>
              </a:rPr>
              <a:t>: ISOC is a professional membership society with worldwide</a:t>
            </a:r>
          </a:p>
          <a:p>
            <a:r>
              <a:rPr lang="en-US" sz="1200" kern="1200" dirty="0" smtClean="0">
                <a:solidFill>
                  <a:schemeClr val="tx1"/>
                </a:solidFill>
                <a:effectLst/>
                <a:latin typeface="Arial" pitchFamily="-107" charset="0"/>
                <a:ea typeface="+mn-ea"/>
                <a:cs typeface="+mn-cs"/>
              </a:rPr>
              <a:t>organizational and individual membership. It provides leadership in addressing</a:t>
            </a:r>
          </a:p>
          <a:p>
            <a:r>
              <a:rPr lang="en-US" sz="1200" kern="1200" dirty="0" smtClean="0">
                <a:solidFill>
                  <a:schemeClr val="tx1"/>
                </a:solidFill>
                <a:effectLst/>
                <a:latin typeface="Arial" pitchFamily="-107" charset="0"/>
                <a:ea typeface="+mn-ea"/>
                <a:cs typeface="+mn-cs"/>
              </a:rPr>
              <a:t>issues that confront the future of the Internet, and is the organization home</a:t>
            </a:r>
          </a:p>
          <a:p>
            <a:r>
              <a:rPr lang="en-US" sz="1200" kern="1200" dirty="0" smtClean="0">
                <a:solidFill>
                  <a:schemeClr val="tx1"/>
                </a:solidFill>
                <a:effectLst/>
                <a:latin typeface="Arial" pitchFamily="-107" charset="0"/>
                <a:ea typeface="+mn-ea"/>
                <a:cs typeface="+mn-cs"/>
              </a:rPr>
              <a:t>for the groups responsible for Internet infrastructure standards, including the</a:t>
            </a:r>
          </a:p>
          <a:p>
            <a:r>
              <a:rPr lang="en-US" sz="1200" kern="1200" dirty="0" smtClean="0">
                <a:solidFill>
                  <a:schemeClr val="tx1"/>
                </a:solidFill>
                <a:effectLst/>
                <a:latin typeface="Arial" pitchFamily="-107" charset="0"/>
                <a:ea typeface="+mn-ea"/>
                <a:cs typeface="+mn-cs"/>
              </a:rPr>
              <a:t>Internet Engineering Task Force (IETF) and the Internet Architecture Board</a:t>
            </a:r>
          </a:p>
          <a:p>
            <a:r>
              <a:rPr lang="en-US" sz="1200" kern="1200" dirty="0" smtClean="0">
                <a:solidFill>
                  <a:schemeClr val="tx1"/>
                </a:solidFill>
                <a:effectLst/>
                <a:latin typeface="Arial" pitchFamily="-107" charset="0"/>
                <a:ea typeface="+mn-ea"/>
                <a:cs typeface="+mn-cs"/>
              </a:rPr>
              <a:t>(IAB). These organizations develop Internet standards and related specifications,</a:t>
            </a:r>
          </a:p>
          <a:p>
            <a:r>
              <a:rPr lang="en-US" sz="1200" kern="1200" dirty="0" smtClean="0">
                <a:solidFill>
                  <a:schemeClr val="tx1"/>
                </a:solidFill>
                <a:effectLst/>
                <a:latin typeface="Arial" pitchFamily="-107" charset="0"/>
                <a:ea typeface="+mn-ea"/>
                <a:cs typeface="+mn-cs"/>
              </a:rPr>
              <a:t>all of which are published as Requests for Comments (RFCs).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ITU-T</a:t>
            </a:r>
            <a:r>
              <a:rPr lang="en-US" sz="1200" kern="1200" dirty="0" smtClean="0">
                <a:solidFill>
                  <a:schemeClr val="tx1"/>
                </a:solidFill>
                <a:effectLst/>
                <a:latin typeface="Arial" pitchFamily="-107" charset="0"/>
                <a:ea typeface="+mn-ea"/>
                <a:cs typeface="+mn-cs"/>
              </a:rPr>
              <a:t>: The International Telecommunication Union (ITU) is a United Nations</a:t>
            </a:r>
          </a:p>
          <a:p>
            <a:r>
              <a:rPr lang="en-US" sz="1200" kern="1200" dirty="0" smtClean="0">
                <a:solidFill>
                  <a:schemeClr val="tx1"/>
                </a:solidFill>
                <a:effectLst/>
                <a:latin typeface="Arial" pitchFamily="-107" charset="0"/>
                <a:ea typeface="+mn-ea"/>
                <a:cs typeface="+mn-cs"/>
              </a:rPr>
              <a:t>agency in which governments and the private sector coordinate global telecom</a:t>
            </a:r>
          </a:p>
          <a:p>
            <a:r>
              <a:rPr lang="en-US" sz="1200" kern="1200" dirty="0" smtClean="0">
                <a:solidFill>
                  <a:schemeClr val="tx1"/>
                </a:solidFill>
                <a:effectLst/>
                <a:latin typeface="Arial" pitchFamily="-107" charset="0"/>
                <a:ea typeface="+mn-ea"/>
                <a:cs typeface="+mn-cs"/>
              </a:rPr>
              <a:t>networks and services. The ITU Telecommunication Standardization Sector</a:t>
            </a:r>
          </a:p>
          <a:p>
            <a:r>
              <a:rPr lang="en-US" sz="1200" kern="1200" dirty="0" smtClean="0">
                <a:solidFill>
                  <a:schemeClr val="tx1"/>
                </a:solidFill>
                <a:effectLst/>
                <a:latin typeface="Arial" pitchFamily="-107" charset="0"/>
                <a:ea typeface="+mn-ea"/>
                <a:cs typeface="+mn-cs"/>
              </a:rPr>
              <a:t>(ITU-T) is one of the three sectors of the ITU. ITU-T’s mission is the production</a:t>
            </a:r>
          </a:p>
          <a:p>
            <a:r>
              <a:rPr lang="en-US" sz="1200" kern="1200" dirty="0" smtClean="0">
                <a:solidFill>
                  <a:schemeClr val="tx1"/>
                </a:solidFill>
                <a:effectLst/>
                <a:latin typeface="Arial" pitchFamily="-107" charset="0"/>
                <a:ea typeface="+mn-ea"/>
                <a:cs typeface="+mn-cs"/>
              </a:rPr>
              <a:t>of standards covering all fields of telecommunications. ITU-T standards</a:t>
            </a:r>
          </a:p>
          <a:p>
            <a:r>
              <a:rPr lang="en-US" sz="1200" kern="1200" dirty="0" smtClean="0">
                <a:solidFill>
                  <a:schemeClr val="tx1"/>
                </a:solidFill>
                <a:effectLst/>
                <a:latin typeface="Arial" pitchFamily="-107" charset="0"/>
                <a:ea typeface="+mn-ea"/>
                <a:cs typeface="+mn-cs"/>
              </a:rPr>
              <a:t>are referred to as Recommendations.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ISO:</a:t>
            </a:r>
            <a:r>
              <a:rPr lang="en-US" sz="1200" kern="1200" dirty="0" smtClean="0">
                <a:solidFill>
                  <a:schemeClr val="tx1"/>
                </a:solidFill>
                <a:effectLst/>
                <a:latin typeface="Arial" pitchFamily="-107" charset="0"/>
                <a:ea typeface="+mn-ea"/>
                <a:cs typeface="+mn-cs"/>
              </a:rPr>
              <a:t> The International Organization for Standardization (ISO) is a worldwide</a:t>
            </a:r>
          </a:p>
          <a:p>
            <a:r>
              <a:rPr lang="en-US" sz="1200" kern="1200" dirty="0" smtClean="0">
                <a:solidFill>
                  <a:schemeClr val="tx1"/>
                </a:solidFill>
                <a:effectLst/>
                <a:latin typeface="Arial" pitchFamily="-107" charset="0"/>
                <a:ea typeface="+mn-ea"/>
                <a:cs typeface="+mn-cs"/>
              </a:rPr>
              <a:t>federation of national standards bodies from more than 140 countries. ISO is a</a:t>
            </a:r>
          </a:p>
          <a:p>
            <a:r>
              <a:rPr lang="en-US" sz="1200" kern="1200" dirty="0" smtClean="0">
                <a:solidFill>
                  <a:schemeClr val="tx1"/>
                </a:solidFill>
                <a:effectLst/>
                <a:latin typeface="Arial" pitchFamily="-107" charset="0"/>
                <a:ea typeface="+mn-ea"/>
                <a:cs typeface="+mn-cs"/>
              </a:rPr>
              <a:t>nongovernmental organization that promotes the development of standardization</a:t>
            </a:r>
          </a:p>
          <a:p>
            <a:r>
              <a:rPr lang="en-US" sz="1200" kern="1200" dirty="0" smtClean="0">
                <a:solidFill>
                  <a:schemeClr val="tx1"/>
                </a:solidFill>
                <a:effectLst/>
                <a:latin typeface="Arial" pitchFamily="-107" charset="0"/>
                <a:ea typeface="+mn-ea"/>
                <a:cs typeface="+mn-cs"/>
              </a:rPr>
              <a:t>and related activities with a view to facilitating the international exchange</a:t>
            </a:r>
          </a:p>
          <a:p>
            <a:r>
              <a:rPr lang="en-US" sz="1200" kern="1200" dirty="0" smtClean="0">
                <a:solidFill>
                  <a:schemeClr val="tx1"/>
                </a:solidFill>
                <a:effectLst/>
                <a:latin typeface="Arial" pitchFamily="-107" charset="0"/>
                <a:ea typeface="+mn-ea"/>
                <a:cs typeface="+mn-cs"/>
              </a:rPr>
              <a:t>of goods and services, and to developing cooperation in the spheres of intellectual,</a:t>
            </a:r>
          </a:p>
          <a:p>
            <a:r>
              <a:rPr lang="en-US" sz="1200" kern="1200" dirty="0" smtClean="0">
                <a:solidFill>
                  <a:schemeClr val="tx1"/>
                </a:solidFill>
                <a:effectLst/>
                <a:latin typeface="Arial" pitchFamily="-107" charset="0"/>
                <a:ea typeface="+mn-ea"/>
                <a:cs typeface="+mn-cs"/>
              </a:rPr>
              <a:t>scientific, technological, and economic activity. ISO’s work results in</a:t>
            </a:r>
          </a:p>
          <a:p>
            <a:r>
              <a:rPr lang="en-US" sz="1200" kern="1200" dirty="0" smtClean="0">
                <a:solidFill>
                  <a:schemeClr val="tx1"/>
                </a:solidFill>
                <a:effectLst/>
                <a:latin typeface="Arial" pitchFamily="-107" charset="0"/>
                <a:ea typeface="+mn-ea"/>
                <a:cs typeface="+mn-cs"/>
              </a:rPr>
              <a:t>international agreements that are published as International Standards.</a:t>
            </a:r>
          </a:p>
          <a:p>
            <a:endParaRPr lang="en-US" sz="1200" kern="1200" dirty="0">
              <a:solidFill>
                <a:schemeClr val="tx1"/>
              </a:solidFill>
              <a:effectLst/>
              <a:latin typeface="Arial" pitchFamily="-107" charset="0"/>
              <a:ea typeface="+mn-ea"/>
              <a:cs typeface="+mn-cs"/>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86</a:t>
            </a:fld>
            <a:endParaRPr lang="en-AU" dirty="0"/>
          </a:p>
        </p:txBody>
      </p:sp>
    </p:spTree>
    <p:extLst>
      <p:ext uri="{BB962C8B-B14F-4D97-AF65-F5344CB8AC3E}">
        <p14:creationId xmlns:p14="http://schemas.microsoft.com/office/powerpoint/2010/main" val="17025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10</a:t>
            </a:fld>
            <a:endParaRPr lang="en-US"/>
          </a:p>
        </p:txBody>
      </p:sp>
    </p:spTree>
    <p:extLst>
      <p:ext uri="{BB962C8B-B14F-4D97-AF65-F5344CB8AC3E}">
        <p14:creationId xmlns:p14="http://schemas.microsoft.com/office/powerpoint/2010/main" val="146386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12</a:t>
            </a:fld>
            <a:endParaRPr lang="en-US"/>
          </a:p>
        </p:txBody>
      </p:sp>
    </p:spTree>
    <p:extLst>
      <p:ext uri="{BB962C8B-B14F-4D97-AF65-F5344CB8AC3E}">
        <p14:creationId xmlns:p14="http://schemas.microsoft.com/office/powerpoint/2010/main" val="34021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15</a:t>
            </a:fld>
            <a:endParaRPr lang="en-US"/>
          </a:p>
        </p:txBody>
      </p:sp>
    </p:spTree>
    <p:extLst>
      <p:ext uri="{BB962C8B-B14F-4D97-AF65-F5344CB8AC3E}">
        <p14:creationId xmlns:p14="http://schemas.microsoft.com/office/powerpoint/2010/main" val="379539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16</a:t>
            </a:fld>
            <a:endParaRPr lang="en-US"/>
          </a:p>
        </p:txBody>
      </p:sp>
    </p:spTree>
    <p:extLst>
      <p:ext uri="{BB962C8B-B14F-4D97-AF65-F5344CB8AC3E}">
        <p14:creationId xmlns:p14="http://schemas.microsoft.com/office/powerpoint/2010/main" val="272265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pPr>
              <a:defRPr/>
            </a:pPr>
            <a:r>
              <a:rPr lang="en-US" smtClean="0"/>
              <a:t>Introduction</a:t>
            </a:r>
            <a:endParaRPr lang="en-US"/>
          </a:p>
        </p:txBody>
      </p:sp>
      <p:sp>
        <p:nvSpPr>
          <p:cNvPr id="5" name="Date Placeholder 4"/>
          <p:cNvSpPr>
            <a:spLocks noGrp="1"/>
          </p:cNvSpPr>
          <p:nvPr>
            <p:ph type="dt" idx="11"/>
          </p:nvPr>
        </p:nvSpPr>
        <p:spPr/>
        <p:txBody>
          <a:bodyPr/>
          <a:lstStyle/>
          <a:p>
            <a:pPr>
              <a:defRPr/>
            </a:pPr>
            <a:fld id="{F4CB9A79-7CCE-49F0-9083-C8C00930A474}" type="datetime1">
              <a:rPr lang="en-US" smtClean="0"/>
              <a:pPr>
                <a:defRPr/>
              </a:pPr>
              <a:t>3/18/2023</a:t>
            </a:fld>
            <a:endParaRPr lang="en-US"/>
          </a:p>
        </p:txBody>
      </p:sp>
      <p:sp>
        <p:nvSpPr>
          <p:cNvPr id="6" name="Slide Number Placeholder 5"/>
          <p:cNvSpPr>
            <a:spLocks noGrp="1"/>
          </p:cNvSpPr>
          <p:nvPr>
            <p:ph type="sldNum" sz="quarter" idx="12"/>
          </p:nvPr>
        </p:nvSpPr>
        <p:spPr/>
        <p:txBody>
          <a:bodyPr/>
          <a:lstStyle/>
          <a:p>
            <a:pPr>
              <a:defRPr/>
            </a:pPr>
            <a:fld id="{D83342C8-3D6E-4FDF-912B-B19E4BFA9779}" type="slidenum">
              <a:rPr lang="en-US" smtClean="0"/>
              <a:pPr>
                <a:defRPr/>
              </a:pPr>
              <a:t>19</a:t>
            </a:fld>
            <a:endParaRPr lang="en-US"/>
          </a:p>
        </p:txBody>
      </p:sp>
    </p:spTree>
    <p:extLst>
      <p:ext uri="{BB962C8B-B14F-4D97-AF65-F5344CB8AC3E}">
        <p14:creationId xmlns:p14="http://schemas.microsoft.com/office/powerpoint/2010/main" val="34668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E383AD34-B530-463E-A04A-C1E6999385A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9B7C7802-6468-4845-A23D-374F64F6777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06ACB287-0DB8-4E61-A0EF-256FAFF0CD43}" type="slidenum">
              <a:rPr lang="en-US" smtClean="0"/>
              <a:pPr>
                <a:defRPr/>
              </a:pPr>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6ACB287-0DB8-4E61-A0EF-256FAFF0CD4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3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2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wmf"/><Relationship Id="rId7" Type="http://schemas.openxmlformats.org/officeDocument/2006/relationships/image" Target="../media/image22.pn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_rels/slide5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64.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6.wmf"/><Relationship Id="rId9" Type="http://schemas.openxmlformats.org/officeDocument/2006/relationships/image" Target="../media/image10.wmf"/></Relationships>
</file>

<file path=ppt/slides/_rels/slide6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5.wmf"/><Relationship Id="rId7"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37.wmf"/><Relationship Id="rId10" Type="http://schemas.openxmlformats.org/officeDocument/2006/relationships/image" Target="../media/image32.wmf"/><Relationship Id="rId4" Type="http://schemas.openxmlformats.org/officeDocument/2006/relationships/image" Target="../media/image36.wmf"/><Relationship Id="rId9" Type="http://schemas.openxmlformats.org/officeDocument/2006/relationships/image" Target="../media/image31.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21.wmf"/><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en.wikipedia.org/wiki/Buffer_overflow"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685800" y="2039938"/>
            <a:ext cx="7772400" cy="1465262"/>
          </a:xfrm>
        </p:spPr>
        <p:txBody>
          <a:bodyPr lIns="38100" tIns="38100" rIns="1099" bIns="38100" rtlCol="0" anchor="b">
            <a:normAutofit/>
          </a:bodyPr>
          <a:lstStyle/>
          <a:p>
            <a:pPr eaLnBrk="1" fontAlgn="auto" hangingPunct="1">
              <a:lnSpc>
                <a:spcPct val="93000"/>
              </a:lnSpc>
              <a:spcAft>
                <a:spcPts val="0"/>
              </a:spcAft>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defRPr/>
            </a:pPr>
            <a:r>
              <a:rPr lang="tr-TR" dirty="0" smtClean="0">
                <a:solidFill>
                  <a:schemeClr val="accent6"/>
                </a:solidFill>
              </a:rPr>
              <a:t>Bölüm</a:t>
            </a:r>
            <a:r>
              <a:rPr lang="en-US" dirty="0" smtClean="0">
                <a:solidFill>
                  <a:schemeClr val="accent6"/>
                </a:solidFill>
              </a:rPr>
              <a:t> 1 - </a:t>
            </a:r>
            <a:r>
              <a:rPr lang="tr-TR" dirty="0" smtClean="0">
                <a:solidFill>
                  <a:schemeClr val="accent6"/>
                </a:solidFill>
              </a:rPr>
              <a:t>Giriş</a:t>
            </a:r>
            <a:endParaRPr lang="en-US" dirty="0" smtClean="0">
              <a:solidFill>
                <a:schemeClr val="accent6"/>
              </a:solidFill>
            </a:endParaRPr>
          </a:p>
        </p:txBody>
      </p:sp>
      <p:sp>
        <p:nvSpPr>
          <p:cNvPr id="3074" name="Slide Number Placeholder 3"/>
          <p:cNvSpPr>
            <a:spLocks noGrp="1"/>
          </p:cNvSpPr>
          <p:nvPr>
            <p:ph type="sldNum" sz="quarter" idx="12"/>
          </p:nvPr>
        </p:nvSpPr>
        <p:spPr/>
        <p:txBody>
          <a:bodyPr/>
          <a:lstStyle/>
          <a:p>
            <a:pPr>
              <a:defRPr/>
            </a:pPr>
            <a:fld id="{12E74D39-F711-40A1-AE45-5917DD2DFD0A}" type="slidenum">
              <a:rPr lang="en-US"/>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tr-TR" dirty="0"/>
              <a:t>Örnekler</a:t>
            </a:r>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r>
              <a:rPr lang="tr-TR" dirty="0" smtClean="0">
                <a:solidFill>
                  <a:srgbClr val="FF0000"/>
                </a:solidFill>
              </a:rPr>
              <a:t>Kredi </a:t>
            </a:r>
            <a:r>
              <a:rPr lang="tr-TR" dirty="0">
                <a:solidFill>
                  <a:srgbClr val="FF0000"/>
                </a:solidFill>
              </a:rPr>
              <a:t>kartı numaramızı soran bir web sayfasını ziyaret ettiğimizde ve Internet tarayıcımız köşede küçük bir kilit simgesi gösteriyorsa</a:t>
            </a:r>
            <a:r>
              <a:rPr lang="tr-TR" dirty="0"/>
              <a:t>, </a:t>
            </a:r>
            <a:r>
              <a:rPr lang="tr-TR" dirty="0">
                <a:solidFill>
                  <a:srgbClr val="FF0000"/>
                </a:solidFill>
              </a:rPr>
              <a:t>kredi kartı numaramızın gizliliğinin sağlanmasına yardımcı olmak için arka planda devam eden bir çok şey var. </a:t>
            </a:r>
            <a:r>
              <a:rPr lang="tr-TR" dirty="0"/>
              <a:t>Aslında, muhtemelen birkaç </a:t>
            </a:r>
            <a:r>
              <a:rPr lang="tr-TR" dirty="0" smtClean="0"/>
              <a:t>araç(tool) burada işlem yapmak için kullanılmıştır. </a:t>
            </a:r>
            <a:r>
              <a:rPr lang="tr-TR" dirty="0"/>
              <a:t>Tarayıcımız, bağlandığımız web sitesinin gerçekten dediği kişi olduğunu doğrulamak için bir doğrulama prosedürü uygulayarak işleme başlar. Bu devam ederken, web sitemiz tarayıcımızın orijinal olduğunu ve bu web sayfasına erişim kontrol politikasına göre erişim için uygun yetkilere sahip olduğumuzu kontrol ediyor olabilir. Tarayıcımız, web sitesinden, kredi kartımızı şifrelemek için kullandığı bir şifreleme anahtarı ister ve daha sonra kullandığı kredi kartı bilgilerimizi yalnızca şifreli olarak gönderir. Son olarak, kredi kartı numaramız bu web sitesini sağlayan sunucuya ulaştığında, sunucunun bulunduğu veri merkezinde kredi kartı numaramızı güvende tutmak için uygun düzeyde fiziksel güvenlik, erişim politikaları ve yetkilendirme ve kimlik doğrulama mekanizmaları bulunmalıdır. Bu konuları </a:t>
            </a:r>
            <a:r>
              <a:rPr lang="tr-TR" dirty="0" smtClean="0"/>
              <a:t>bu derste  </a:t>
            </a:r>
            <a:r>
              <a:rPr lang="tr-TR" dirty="0"/>
              <a:t>detaylı olarak tartışıyoruz</a:t>
            </a:r>
            <a:r>
              <a:rPr lang="tr-TR" dirty="0" smtClean="0"/>
              <a:t>.</a:t>
            </a:r>
          </a:p>
          <a:p>
            <a:r>
              <a:rPr lang="tr-TR" dirty="0" smtClean="0"/>
              <a:t> </a:t>
            </a:r>
            <a:r>
              <a:rPr lang="tr-TR" dirty="0"/>
              <a:t>Fiziksel gizli dinlenmelere ilişkin olarak ortaya konan gerçek riskler vardır. Örneğin, araştırmacılar birisinin sadece tuş vuruşlarının kaydını dinleyerek birinin ne yazdığını belirleyebileceğini göstermiştir</a:t>
            </a:r>
            <a:r>
              <a:rPr lang="tr-TR" dirty="0" smtClean="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10</a:t>
            </a:fld>
            <a:endParaRPr lang="en-US"/>
          </a:p>
        </p:txBody>
      </p:sp>
    </p:spTree>
    <p:extLst>
      <p:ext uri="{BB962C8B-B14F-4D97-AF65-F5344CB8AC3E}">
        <p14:creationId xmlns:p14="http://schemas.microsoft.com/office/powerpoint/2010/main" val="208037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3"/>
            <a:ext cx="8229600" cy="665747"/>
          </a:xfrm>
        </p:spPr>
        <p:txBody>
          <a:bodyPr>
            <a:normAutofit fontScale="90000"/>
          </a:bodyPr>
          <a:lstStyle/>
          <a:p>
            <a:r>
              <a:rPr lang="en-US" dirty="0" err="1" smtClean="0"/>
              <a:t>Bütünlük</a:t>
            </a:r>
            <a:r>
              <a:rPr lang="tr-TR" dirty="0" smtClean="0"/>
              <a:t> (</a:t>
            </a:r>
            <a:r>
              <a:rPr lang="en-US" dirty="0" smtClean="0"/>
              <a:t>Integrity</a:t>
            </a:r>
            <a:r>
              <a:rPr lang="tr-TR" dirty="0"/>
              <a:t>)</a:t>
            </a:r>
            <a:endParaRPr lang="en-US" dirty="0"/>
          </a:p>
        </p:txBody>
      </p:sp>
      <p:sp>
        <p:nvSpPr>
          <p:cNvPr id="3" name="Content Placeholder 2"/>
          <p:cNvSpPr>
            <a:spLocks noGrp="1"/>
          </p:cNvSpPr>
          <p:nvPr>
            <p:ph idx="1"/>
          </p:nvPr>
        </p:nvSpPr>
        <p:spPr>
          <a:xfrm>
            <a:off x="457200" y="914400"/>
            <a:ext cx="8229600" cy="4525963"/>
          </a:xfrm>
        </p:spPr>
        <p:txBody>
          <a:bodyPr>
            <a:normAutofit fontScale="85000" lnSpcReduction="10000"/>
          </a:bodyPr>
          <a:lstStyle/>
          <a:p>
            <a:r>
              <a:rPr lang="en-US" b="1" dirty="0" smtClean="0"/>
              <a:t>Integrity</a:t>
            </a:r>
            <a:r>
              <a:rPr lang="tr-TR" b="1" dirty="0" smtClean="0"/>
              <a:t> (</a:t>
            </a:r>
            <a:r>
              <a:rPr lang="en-US" dirty="0" err="1" smtClean="0"/>
              <a:t>Bütünlük</a:t>
            </a:r>
            <a:r>
              <a:rPr lang="tr-TR" dirty="0" smtClean="0"/>
              <a:t>)</a:t>
            </a:r>
            <a:r>
              <a:rPr lang="en-US" dirty="0" smtClean="0"/>
              <a:t>: </a:t>
            </a:r>
            <a:r>
              <a:rPr lang="en-US" dirty="0" err="1"/>
              <a:t>Bilginin</a:t>
            </a:r>
            <a:r>
              <a:rPr lang="en-US" dirty="0"/>
              <a:t> </a:t>
            </a:r>
            <a:r>
              <a:rPr lang="en-US" dirty="0" err="1"/>
              <a:t>izinsiz</a:t>
            </a:r>
            <a:r>
              <a:rPr lang="en-US" dirty="0"/>
              <a:t> bir </a:t>
            </a:r>
            <a:r>
              <a:rPr lang="en-US" dirty="0" err="1"/>
              <a:t>şekilde</a:t>
            </a:r>
            <a:r>
              <a:rPr lang="en-US" dirty="0"/>
              <a:t> </a:t>
            </a:r>
            <a:r>
              <a:rPr lang="en-US" dirty="0" err="1" smtClean="0"/>
              <a:t>değiştiri</a:t>
            </a:r>
            <a:r>
              <a:rPr lang="tr-TR" dirty="0" smtClean="0"/>
              <a:t>lememesi</a:t>
            </a:r>
            <a:r>
              <a:rPr lang="en-US" dirty="0" smtClean="0"/>
              <a:t> </a:t>
            </a:r>
            <a:r>
              <a:rPr lang="en-US" dirty="0" err="1" smtClean="0"/>
              <a:t>özelliği</a:t>
            </a:r>
            <a:r>
              <a:rPr lang="en-US" dirty="0" smtClean="0"/>
              <a:t>.</a:t>
            </a:r>
          </a:p>
          <a:p>
            <a:r>
              <a:rPr lang="tr-TR" b="1" dirty="0" smtClean="0"/>
              <a:t>Araçlar</a:t>
            </a:r>
            <a:r>
              <a:rPr lang="en-US" b="1" dirty="0" smtClean="0"/>
              <a:t>:</a:t>
            </a:r>
            <a:r>
              <a:rPr lang="en-US" dirty="0" smtClean="0"/>
              <a:t> </a:t>
            </a:r>
          </a:p>
          <a:p>
            <a:pPr lvl="1"/>
            <a:r>
              <a:rPr lang="en-US" b="1" dirty="0" smtClean="0"/>
              <a:t>Backups</a:t>
            </a:r>
            <a:r>
              <a:rPr lang="tr-TR" b="1" dirty="0" smtClean="0"/>
              <a:t> (</a:t>
            </a:r>
            <a:r>
              <a:rPr lang="en-US" dirty="0" err="1" smtClean="0"/>
              <a:t>Yedekler</a:t>
            </a:r>
            <a:r>
              <a:rPr lang="tr-TR" dirty="0"/>
              <a:t>)</a:t>
            </a:r>
            <a:r>
              <a:rPr lang="en-US" dirty="0" smtClean="0"/>
              <a:t>: </a:t>
            </a:r>
            <a:r>
              <a:rPr lang="en-US" dirty="0" err="1"/>
              <a:t>verilerin</a:t>
            </a:r>
            <a:r>
              <a:rPr lang="en-US" dirty="0"/>
              <a:t> </a:t>
            </a:r>
            <a:r>
              <a:rPr lang="en-US" dirty="0" err="1"/>
              <a:t>periyodik</a:t>
            </a:r>
            <a:r>
              <a:rPr lang="en-US" dirty="0"/>
              <a:t> </a:t>
            </a:r>
            <a:r>
              <a:rPr lang="en-US" dirty="0" err="1"/>
              <a:t>olarak</a:t>
            </a:r>
            <a:r>
              <a:rPr lang="en-US" dirty="0"/>
              <a:t> </a:t>
            </a:r>
            <a:r>
              <a:rPr lang="en-US" dirty="0" err="1"/>
              <a:t>arşivlenmesi</a:t>
            </a:r>
            <a:r>
              <a:rPr lang="en-US" dirty="0" smtClean="0"/>
              <a:t>.</a:t>
            </a:r>
            <a:r>
              <a:rPr lang="tr-TR" dirty="0" smtClean="0"/>
              <a:t> </a:t>
            </a:r>
            <a:endParaRPr lang="en-US" dirty="0" smtClean="0"/>
          </a:p>
          <a:p>
            <a:pPr lvl="1"/>
            <a:r>
              <a:rPr lang="en-US" b="1" dirty="0" smtClean="0"/>
              <a:t>Checksums</a:t>
            </a:r>
            <a:r>
              <a:rPr lang="tr-TR" b="1" dirty="0" smtClean="0"/>
              <a:t> (</a:t>
            </a:r>
            <a:r>
              <a:rPr lang="en-US" dirty="0" err="1" smtClean="0"/>
              <a:t>Sağlama</a:t>
            </a:r>
            <a:r>
              <a:rPr lang="en-US" dirty="0" smtClean="0"/>
              <a:t> </a:t>
            </a:r>
            <a:r>
              <a:rPr lang="en-US" dirty="0" err="1" smtClean="0"/>
              <a:t>Toplamları</a:t>
            </a:r>
            <a:r>
              <a:rPr lang="tr-TR" dirty="0" smtClean="0"/>
              <a:t>)</a:t>
            </a:r>
            <a:r>
              <a:rPr lang="en-US" dirty="0" smtClean="0"/>
              <a:t>: </a:t>
            </a:r>
            <a:r>
              <a:rPr lang="en-US" dirty="0"/>
              <a:t>Bir </a:t>
            </a:r>
            <a:r>
              <a:rPr lang="en-US" dirty="0" err="1"/>
              <a:t>dosyanın</a:t>
            </a:r>
            <a:r>
              <a:rPr lang="en-US" dirty="0"/>
              <a:t> </a:t>
            </a:r>
            <a:r>
              <a:rPr lang="en-US" dirty="0" err="1"/>
              <a:t>içeriğini</a:t>
            </a:r>
            <a:r>
              <a:rPr lang="en-US" dirty="0"/>
              <a:t> </a:t>
            </a:r>
            <a:r>
              <a:rPr lang="en-US" dirty="0" err="1"/>
              <a:t>sayısal</a:t>
            </a:r>
            <a:r>
              <a:rPr lang="en-US" dirty="0"/>
              <a:t> bir </a:t>
            </a:r>
            <a:r>
              <a:rPr lang="en-US" dirty="0" err="1"/>
              <a:t>değerle</a:t>
            </a:r>
            <a:r>
              <a:rPr lang="en-US" dirty="0"/>
              <a:t> </a:t>
            </a:r>
            <a:r>
              <a:rPr lang="en-US" dirty="0" err="1"/>
              <a:t>eşleştiren</a:t>
            </a:r>
            <a:r>
              <a:rPr lang="en-US" dirty="0"/>
              <a:t> bir </a:t>
            </a:r>
            <a:r>
              <a:rPr lang="en-US" dirty="0" err="1"/>
              <a:t>fonksiyonun</a:t>
            </a:r>
            <a:r>
              <a:rPr lang="en-US" dirty="0"/>
              <a:t> </a:t>
            </a:r>
            <a:r>
              <a:rPr lang="en-US" dirty="0" err="1" smtClean="0"/>
              <a:t>hesaplanması</a:t>
            </a:r>
            <a:r>
              <a:rPr lang="en-US" dirty="0" smtClean="0"/>
              <a:t>.</a:t>
            </a:r>
            <a:endParaRPr lang="tr-TR" dirty="0" smtClean="0"/>
          </a:p>
          <a:p>
            <a:pPr lvl="2"/>
            <a:r>
              <a:rPr lang="en-US" dirty="0" err="1" smtClean="0"/>
              <a:t>Bir</a:t>
            </a:r>
            <a:r>
              <a:rPr lang="en-US" dirty="0" smtClean="0"/>
              <a:t> </a:t>
            </a:r>
            <a:r>
              <a:rPr lang="en-US" dirty="0" err="1"/>
              <a:t>sağlama</a:t>
            </a:r>
            <a:r>
              <a:rPr lang="en-US" dirty="0"/>
              <a:t> </a:t>
            </a:r>
            <a:r>
              <a:rPr lang="en-US" dirty="0" err="1"/>
              <a:t>toplamı</a:t>
            </a:r>
            <a:r>
              <a:rPr lang="en-US" dirty="0"/>
              <a:t> </a:t>
            </a:r>
            <a:r>
              <a:rPr lang="en-US" dirty="0" err="1"/>
              <a:t>işlevi</a:t>
            </a:r>
            <a:r>
              <a:rPr lang="en-US" dirty="0"/>
              <a:t> bir </a:t>
            </a:r>
            <a:r>
              <a:rPr lang="en-US" dirty="0" err="1"/>
              <a:t>dosyanın</a:t>
            </a:r>
            <a:r>
              <a:rPr lang="en-US" dirty="0"/>
              <a:t> </a:t>
            </a:r>
            <a:r>
              <a:rPr lang="en-US" dirty="0" err="1"/>
              <a:t>tüm</a:t>
            </a:r>
            <a:r>
              <a:rPr lang="en-US" dirty="0"/>
              <a:t> </a:t>
            </a:r>
            <a:r>
              <a:rPr lang="en-US" dirty="0" err="1"/>
              <a:t>içeriğine</a:t>
            </a:r>
            <a:r>
              <a:rPr lang="en-US" dirty="0"/>
              <a:t> </a:t>
            </a:r>
            <a:r>
              <a:rPr lang="en-US" dirty="0" err="1"/>
              <a:t>bağlıdır</a:t>
            </a:r>
            <a:r>
              <a:rPr lang="en-US" dirty="0"/>
              <a:t> ve </a:t>
            </a:r>
            <a:r>
              <a:rPr lang="en-US" dirty="0" err="1"/>
              <a:t>giriş</a:t>
            </a:r>
            <a:r>
              <a:rPr lang="en-US" dirty="0"/>
              <a:t> </a:t>
            </a:r>
            <a:r>
              <a:rPr lang="en-US" dirty="0" err="1"/>
              <a:t>dosyasındaki</a:t>
            </a:r>
            <a:r>
              <a:rPr lang="en-US" dirty="0"/>
              <a:t> </a:t>
            </a:r>
            <a:r>
              <a:rPr lang="en-US" dirty="0" err="1"/>
              <a:t>küçük</a:t>
            </a:r>
            <a:r>
              <a:rPr lang="en-US" dirty="0"/>
              <a:t> bir </a:t>
            </a:r>
            <a:r>
              <a:rPr lang="en-US" dirty="0" err="1"/>
              <a:t>değişiklik</a:t>
            </a:r>
            <a:r>
              <a:rPr lang="en-US" dirty="0"/>
              <a:t> bile (</a:t>
            </a:r>
            <a:r>
              <a:rPr lang="en-US" dirty="0" err="1"/>
              <a:t>tek</a:t>
            </a:r>
            <a:r>
              <a:rPr lang="en-US" dirty="0"/>
              <a:t> bir bit </a:t>
            </a:r>
            <a:r>
              <a:rPr lang="en-US" dirty="0" err="1"/>
              <a:t>çevirme</a:t>
            </a:r>
            <a:r>
              <a:rPr lang="en-US" dirty="0"/>
              <a:t> </a:t>
            </a:r>
            <a:r>
              <a:rPr lang="en-US" dirty="0" err="1"/>
              <a:t>gibi</a:t>
            </a:r>
            <a:r>
              <a:rPr lang="en-US" dirty="0"/>
              <a:t>) </a:t>
            </a:r>
            <a:r>
              <a:rPr lang="en-US" dirty="0" err="1"/>
              <a:t>farklı</a:t>
            </a:r>
            <a:r>
              <a:rPr lang="en-US" dirty="0"/>
              <a:t> bir </a:t>
            </a:r>
            <a:r>
              <a:rPr lang="en-US" dirty="0" err="1"/>
              <a:t>çıktı</a:t>
            </a:r>
            <a:r>
              <a:rPr lang="en-US" dirty="0"/>
              <a:t> </a:t>
            </a:r>
            <a:r>
              <a:rPr lang="en-US" dirty="0" err="1"/>
              <a:t>değeriyle</a:t>
            </a:r>
            <a:r>
              <a:rPr lang="en-US" dirty="0"/>
              <a:t> </a:t>
            </a:r>
            <a:r>
              <a:rPr lang="en-US" dirty="0" err="1"/>
              <a:t>sonuçlanacak</a:t>
            </a:r>
            <a:r>
              <a:rPr lang="en-US" dirty="0"/>
              <a:t> </a:t>
            </a:r>
            <a:r>
              <a:rPr lang="en-US" dirty="0" err="1"/>
              <a:t>şekilde</a:t>
            </a:r>
            <a:r>
              <a:rPr lang="en-US" dirty="0"/>
              <a:t> </a:t>
            </a:r>
            <a:r>
              <a:rPr lang="en-US" dirty="0" err="1"/>
              <a:t>tasarlanmıştır</a:t>
            </a:r>
            <a:r>
              <a:rPr lang="en-US" dirty="0" smtClean="0"/>
              <a:t>.</a:t>
            </a:r>
            <a:r>
              <a:rPr lang="tr-TR" dirty="0" smtClean="0"/>
              <a:t> </a:t>
            </a:r>
            <a:endParaRPr lang="en-US" dirty="0" smtClean="0"/>
          </a:p>
          <a:p>
            <a:pPr lvl="1"/>
            <a:r>
              <a:rPr lang="en-US" b="1" dirty="0" smtClean="0"/>
              <a:t>Data </a:t>
            </a:r>
            <a:r>
              <a:rPr lang="en-US" b="1" dirty="0"/>
              <a:t>correcting </a:t>
            </a:r>
            <a:r>
              <a:rPr lang="en-US" b="1" dirty="0" smtClean="0"/>
              <a:t>codes</a:t>
            </a:r>
            <a:r>
              <a:rPr lang="tr-TR" b="1" dirty="0" smtClean="0"/>
              <a:t> (</a:t>
            </a:r>
            <a:r>
              <a:rPr lang="en-US" dirty="0" err="1" smtClean="0"/>
              <a:t>Veri</a:t>
            </a:r>
            <a:r>
              <a:rPr lang="en-US" dirty="0" smtClean="0"/>
              <a:t> </a:t>
            </a:r>
            <a:r>
              <a:rPr lang="en-US" dirty="0" err="1"/>
              <a:t>düzeltme</a:t>
            </a:r>
            <a:r>
              <a:rPr lang="en-US" dirty="0"/>
              <a:t> </a:t>
            </a:r>
            <a:r>
              <a:rPr lang="en-US" dirty="0" err="1" smtClean="0"/>
              <a:t>kodları</a:t>
            </a:r>
            <a:r>
              <a:rPr lang="tr-TR" dirty="0" smtClean="0"/>
              <a:t>)</a:t>
            </a:r>
            <a:r>
              <a:rPr lang="en-US" dirty="0" smtClean="0"/>
              <a:t>: </a:t>
            </a:r>
            <a:r>
              <a:rPr lang="en-US" dirty="0" err="1"/>
              <a:t>Küçük</a:t>
            </a:r>
            <a:r>
              <a:rPr lang="en-US" dirty="0"/>
              <a:t> </a:t>
            </a:r>
            <a:r>
              <a:rPr lang="en-US" dirty="0" err="1"/>
              <a:t>değişiklikler</a:t>
            </a:r>
            <a:r>
              <a:rPr lang="en-US" dirty="0"/>
              <a:t> </a:t>
            </a:r>
            <a:r>
              <a:rPr lang="en-US" dirty="0" err="1"/>
              <a:t>kolayca</a:t>
            </a:r>
            <a:r>
              <a:rPr lang="en-US" dirty="0"/>
              <a:t> </a:t>
            </a:r>
            <a:r>
              <a:rPr lang="en-US" dirty="0" err="1"/>
              <a:t>tespit</a:t>
            </a:r>
            <a:r>
              <a:rPr lang="en-US" dirty="0"/>
              <a:t> </a:t>
            </a:r>
            <a:r>
              <a:rPr lang="en-US" dirty="0" err="1"/>
              <a:t>edilebilecek</a:t>
            </a:r>
            <a:r>
              <a:rPr lang="en-US" dirty="0"/>
              <a:t> ve </a:t>
            </a:r>
            <a:r>
              <a:rPr lang="en-US" dirty="0" err="1"/>
              <a:t>otomatik</a:t>
            </a:r>
            <a:r>
              <a:rPr lang="en-US" dirty="0"/>
              <a:t> </a:t>
            </a:r>
            <a:r>
              <a:rPr lang="en-US" dirty="0" err="1"/>
              <a:t>olarak</a:t>
            </a:r>
            <a:r>
              <a:rPr lang="en-US" dirty="0"/>
              <a:t> </a:t>
            </a:r>
            <a:r>
              <a:rPr lang="en-US" dirty="0" err="1"/>
              <a:t>düzeltilebilecek</a:t>
            </a:r>
            <a:r>
              <a:rPr lang="en-US" dirty="0"/>
              <a:t> </a:t>
            </a:r>
            <a:r>
              <a:rPr lang="en-US" dirty="0" err="1"/>
              <a:t>şekilde</a:t>
            </a:r>
            <a:r>
              <a:rPr lang="en-US" dirty="0"/>
              <a:t> </a:t>
            </a:r>
            <a:r>
              <a:rPr lang="en-US" dirty="0" err="1"/>
              <a:t>veri</a:t>
            </a:r>
            <a:r>
              <a:rPr lang="en-US" dirty="0"/>
              <a:t> </a:t>
            </a:r>
            <a:r>
              <a:rPr lang="en-US" dirty="0" err="1"/>
              <a:t>saklama</a:t>
            </a:r>
            <a:r>
              <a:rPr lang="en-US" dirty="0"/>
              <a:t> </a:t>
            </a:r>
            <a:r>
              <a:rPr lang="en-US" dirty="0" err="1"/>
              <a:t>yöntemleri</a:t>
            </a:r>
            <a:r>
              <a:rPr lang="en-US" dirty="0" smtClean="0"/>
              <a:t>.</a:t>
            </a:r>
            <a:r>
              <a:rPr lang="tr-TR" dirty="0" smtClean="0"/>
              <a: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11</a:t>
            </a:fld>
            <a:endParaRPr lang="en-US"/>
          </a:p>
        </p:txBody>
      </p:sp>
      <p:sp>
        <p:nvSpPr>
          <p:cNvPr id="5" name="Rectangle 4"/>
          <p:cNvSpPr/>
          <p:nvPr/>
        </p:nvSpPr>
        <p:spPr>
          <a:xfrm>
            <a:off x="1219200" y="5388174"/>
            <a:ext cx="7162800" cy="1469826"/>
          </a:xfrm>
          <a:prstGeom prst="rect">
            <a:avLst/>
          </a:prstGeom>
        </p:spPr>
        <p:txBody>
          <a:bodyPr wrap="square">
            <a:spAutoFit/>
          </a:bodyPr>
          <a:lstStyle/>
          <a:p>
            <a:pPr>
              <a:lnSpc>
                <a:spcPct val="107000"/>
              </a:lnSpc>
              <a:spcAft>
                <a:spcPts val="800"/>
              </a:spcAft>
            </a:pPr>
            <a:r>
              <a:rPr lang="en-US" sz="1800" dirty="0" err="1">
                <a:latin typeface="Calibri" panose="020F0502020204030204" pitchFamily="34" charset="0"/>
                <a:ea typeface="Calibri" panose="020F0502020204030204" pitchFamily="34" charset="0"/>
                <a:cs typeface="Arial" panose="020B0604020202020204" pitchFamily="34" charset="0"/>
              </a:rPr>
              <a:t>Tüm</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bu</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araçlar</a:t>
            </a:r>
            <a:r>
              <a:rPr lang="en-US" sz="1800" dirty="0">
                <a:latin typeface="Calibri" panose="020F0502020204030204" pitchFamily="34" charset="0"/>
                <a:ea typeface="Calibri" panose="020F0502020204030204" pitchFamily="34" charset="0"/>
                <a:cs typeface="Arial" panose="020B0604020202020204" pitchFamily="34" charset="0"/>
              </a:rPr>
              <a:t> </a:t>
            </a:r>
            <a:r>
              <a:rPr lang="tr-TR" sz="1800" dirty="0" smtClean="0">
                <a:latin typeface="Calibri" panose="020F0502020204030204" pitchFamily="34" charset="0"/>
                <a:ea typeface="Calibri" panose="020F0502020204030204" pitchFamily="34" charset="0"/>
                <a:cs typeface="Arial" panose="020B0604020202020204" pitchFamily="34" charset="0"/>
              </a:rPr>
              <a:t>ile y</a:t>
            </a:r>
            <a:r>
              <a:rPr lang="en-US" sz="1800" dirty="0" err="1" smtClean="0">
                <a:latin typeface="Calibri" panose="020F0502020204030204" pitchFamily="34" charset="0"/>
                <a:ea typeface="Calibri" panose="020F0502020204030204" pitchFamily="34" charset="0"/>
                <a:cs typeface="Arial" panose="020B0604020202020204" pitchFamily="34" charset="0"/>
              </a:rPr>
              <a:t>alnızca</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veri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değil</a:t>
            </a:r>
            <a:r>
              <a:rPr lang="en-US" sz="1800" dirty="0">
                <a:latin typeface="Calibri" panose="020F0502020204030204" pitchFamily="34" charset="0"/>
                <a:ea typeface="Calibri" panose="020F0502020204030204" pitchFamily="34" charset="0"/>
                <a:cs typeface="Arial" panose="020B0604020202020204" pitchFamily="34" charset="0"/>
              </a:rPr>
              <a:t>, meta </a:t>
            </a:r>
            <a:r>
              <a:rPr lang="en-US" sz="1800" dirty="0" err="1">
                <a:latin typeface="Calibri" panose="020F0502020204030204" pitchFamily="34" charset="0"/>
                <a:ea typeface="Calibri" panose="020F0502020204030204" pitchFamily="34" charset="0"/>
                <a:cs typeface="Arial" panose="020B0604020202020204" pitchFamily="34" charset="0"/>
              </a:rPr>
              <a:t>veriler</a:t>
            </a:r>
            <a:r>
              <a:rPr lang="en-US" sz="1800" dirty="0">
                <a:latin typeface="Calibri" panose="020F0502020204030204" pitchFamily="34" charset="0"/>
                <a:ea typeface="Calibri" panose="020F0502020204030204" pitchFamily="34" charset="0"/>
                <a:cs typeface="Arial" panose="020B0604020202020204" pitchFamily="34" charset="0"/>
              </a:rPr>
              <a:t> de </a:t>
            </a:r>
            <a:r>
              <a:rPr lang="en-US" sz="1800" dirty="0" err="1">
                <a:latin typeface="Calibri" panose="020F0502020204030204" pitchFamily="34" charset="0"/>
                <a:ea typeface="Calibri" panose="020F0502020204030204" pitchFamily="34" charset="0"/>
                <a:cs typeface="Arial" panose="020B0604020202020204" pitchFamily="34" charset="0"/>
              </a:rPr>
              <a:t>korunacaktır</a:t>
            </a:r>
            <a:r>
              <a:rPr lang="en-US" sz="1800" dirty="0">
                <a:latin typeface="Calibri" panose="020F0502020204030204" pitchFamily="34" charset="0"/>
                <a:ea typeface="Calibri" panose="020F0502020204030204" pitchFamily="34" charset="0"/>
                <a:cs typeface="Arial" panose="020B0604020202020204" pitchFamily="34" charset="0"/>
              </a:rPr>
              <a:t>. </a:t>
            </a:r>
            <a:r>
              <a:rPr lang="tr-TR" sz="1800" dirty="0" smtClean="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tr-TR" sz="1800" dirty="0" smtClean="0">
                <a:latin typeface="Calibri" panose="020F0502020204030204" pitchFamily="34" charset="0"/>
                <a:ea typeface="Calibri" panose="020F0502020204030204" pitchFamily="34" charset="0"/>
                <a:cs typeface="Arial" panose="020B0604020202020204" pitchFamily="34" charset="0"/>
              </a:rPr>
              <a:t>Örneğin b</a:t>
            </a:r>
            <a:r>
              <a:rPr lang="en-US" sz="1800" dirty="0" err="1" smtClean="0">
                <a:latin typeface="Calibri" panose="020F0502020204030204" pitchFamily="34" charset="0"/>
                <a:ea typeface="Calibri" panose="020F0502020204030204" pitchFamily="34" charset="0"/>
                <a:cs typeface="Arial" panose="020B0604020202020204" pitchFamily="34" charset="0"/>
              </a:rPr>
              <a:t>ütünlüğün</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önemi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genellikle</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okuldaki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çocuklara</a:t>
            </a:r>
            <a:r>
              <a:rPr lang="en-US" sz="1800" dirty="0">
                <a:latin typeface="Calibri" panose="020F0502020204030204" pitchFamily="34" charset="0"/>
                <a:ea typeface="Calibri" panose="020F0502020204030204" pitchFamily="34" charset="0"/>
                <a:cs typeface="Arial" panose="020B0604020202020204" pitchFamily="34" charset="0"/>
              </a:rPr>
              <a:t> </a:t>
            </a:r>
            <a:r>
              <a:rPr lang="tr-TR" sz="1800" dirty="0" smtClean="0">
                <a:latin typeface="Calibri" panose="020F0502020204030204" pitchFamily="34" charset="0"/>
                <a:ea typeface="Calibri" panose="020F0502020204030204" pitchFamily="34" charset="0"/>
                <a:cs typeface="Arial" panose="020B0604020202020204" pitchFamily="34" charset="0"/>
              </a:rPr>
              <a:t>kulaktan kulağa olan   </a:t>
            </a:r>
            <a:r>
              <a:rPr lang="en-US" sz="1800" b="1" dirty="0" err="1" smtClean="0">
                <a:latin typeface="Calibri" panose="020F0502020204030204" pitchFamily="34" charset="0"/>
                <a:ea typeface="Calibri" panose="020F0502020204030204" pitchFamily="34" charset="0"/>
                <a:cs typeface="Arial" panose="020B0604020202020204" pitchFamily="34" charset="0"/>
              </a:rPr>
              <a:t>Telefon</a:t>
            </a:r>
            <a:r>
              <a:rPr lang="en-US" sz="1800" b="1" dirty="0" smtClean="0">
                <a:latin typeface="Calibri" panose="020F0502020204030204" pitchFamily="34" charset="0"/>
                <a:ea typeface="Calibri" panose="020F0502020204030204" pitchFamily="34" charset="0"/>
                <a:cs typeface="Arial" panose="020B0604020202020204" pitchFamily="34" charset="0"/>
              </a:rPr>
              <a:t> </a:t>
            </a:r>
            <a:r>
              <a:rPr lang="en-US" sz="1800" b="1" dirty="0" err="1">
                <a:latin typeface="Calibri" panose="020F0502020204030204" pitchFamily="34" charset="0"/>
                <a:ea typeface="Calibri" panose="020F0502020204030204" pitchFamily="34" charset="0"/>
                <a:cs typeface="Arial" panose="020B0604020202020204" pitchFamily="34" charset="0"/>
              </a:rPr>
              <a:t>oyunu</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ile</a:t>
            </a:r>
            <a:r>
              <a:rPr lang="en-US" sz="1800" dirty="0">
                <a:latin typeface="Calibri" panose="020F0502020204030204" pitchFamily="34" charset="0"/>
                <a:ea typeface="Calibri" panose="020F0502020204030204" pitchFamily="34" charset="0"/>
                <a:cs typeface="Arial" panose="020B0604020202020204" pitchFamily="34" charset="0"/>
              </a:rPr>
              <a:t> gösterilir.</a:t>
            </a:r>
            <a:endParaRPr lang="tr-TR" sz="1800"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
            <a:ext cx="8229600" cy="681625"/>
          </a:xfrm>
        </p:spPr>
        <p:txBody>
          <a:bodyPr>
            <a:normAutofit fontScale="90000"/>
          </a:bodyPr>
          <a:lstStyle/>
          <a:p>
            <a:r>
              <a:rPr lang="en-US" dirty="0" err="1" smtClean="0"/>
              <a:t>Kullanılabilirlik</a:t>
            </a:r>
            <a:r>
              <a:rPr lang="tr-TR" dirty="0" smtClean="0"/>
              <a:t> (</a:t>
            </a:r>
            <a:r>
              <a:rPr lang="en-US" dirty="0" smtClean="0"/>
              <a:t>Availability</a:t>
            </a:r>
            <a:r>
              <a:rPr lang="tr-TR" dirty="0"/>
              <a:t>)</a:t>
            </a:r>
            <a:endParaRPr lang="en-US" dirty="0"/>
          </a:p>
        </p:txBody>
      </p:sp>
      <p:sp>
        <p:nvSpPr>
          <p:cNvPr id="3" name="Content Placeholder 2"/>
          <p:cNvSpPr>
            <a:spLocks noGrp="1"/>
          </p:cNvSpPr>
          <p:nvPr>
            <p:ph idx="1"/>
          </p:nvPr>
        </p:nvSpPr>
        <p:spPr>
          <a:xfrm>
            <a:off x="0" y="685800"/>
            <a:ext cx="8991600" cy="6324599"/>
          </a:xfrm>
        </p:spPr>
        <p:txBody>
          <a:bodyPr>
            <a:normAutofit fontScale="77500" lnSpcReduction="20000"/>
          </a:bodyPr>
          <a:lstStyle/>
          <a:p>
            <a:r>
              <a:rPr lang="en-US" b="1" dirty="0" smtClean="0"/>
              <a:t>Availability</a:t>
            </a:r>
            <a:r>
              <a:rPr lang="tr-TR" b="1" dirty="0" smtClean="0"/>
              <a:t> (</a:t>
            </a:r>
            <a:r>
              <a:rPr lang="en-US" dirty="0" err="1" smtClean="0"/>
              <a:t>Kullanılabilirlik</a:t>
            </a:r>
            <a:r>
              <a:rPr lang="tr-TR" dirty="0" smtClean="0"/>
              <a:t>)</a:t>
            </a:r>
            <a:r>
              <a:rPr lang="en-US" dirty="0" smtClean="0"/>
              <a:t>: </a:t>
            </a:r>
            <a:r>
              <a:rPr lang="en-US" dirty="0" err="1"/>
              <a:t>Bilgilerin</a:t>
            </a:r>
            <a:r>
              <a:rPr lang="en-US" dirty="0"/>
              <a:t>, </a:t>
            </a:r>
            <a:r>
              <a:rPr lang="en-US" dirty="0" err="1"/>
              <a:t>yetkili</a:t>
            </a:r>
            <a:r>
              <a:rPr lang="en-US" dirty="0"/>
              <a:t> </a:t>
            </a:r>
            <a:r>
              <a:rPr lang="en-US" dirty="0" err="1"/>
              <a:t>kılınanlar</a:t>
            </a:r>
            <a:r>
              <a:rPr lang="en-US" dirty="0"/>
              <a:t> </a:t>
            </a:r>
            <a:r>
              <a:rPr lang="en-US" dirty="0" err="1"/>
              <a:t>tarafından</a:t>
            </a:r>
            <a:r>
              <a:rPr lang="en-US" dirty="0"/>
              <a:t> </a:t>
            </a:r>
            <a:r>
              <a:rPr lang="en-US" dirty="0" err="1"/>
              <a:t>zamanında</a:t>
            </a:r>
            <a:r>
              <a:rPr lang="en-US" dirty="0"/>
              <a:t> </a:t>
            </a:r>
            <a:r>
              <a:rPr lang="en-US" dirty="0" err="1"/>
              <a:t>erişilebilir</a:t>
            </a:r>
            <a:r>
              <a:rPr lang="en-US" dirty="0"/>
              <a:t> ve </a:t>
            </a:r>
            <a:r>
              <a:rPr lang="en-US" dirty="0" err="1"/>
              <a:t>değiştirilebilir</a:t>
            </a:r>
            <a:r>
              <a:rPr lang="en-US" dirty="0"/>
              <a:t> </a:t>
            </a:r>
            <a:r>
              <a:rPr lang="en-US" dirty="0" err="1"/>
              <a:t>nitelikte</a:t>
            </a:r>
            <a:r>
              <a:rPr lang="en-US" dirty="0"/>
              <a:t> </a:t>
            </a:r>
            <a:r>
              <a:rPr lang="en-US" dirty="0" err="1"/>
              <a:t>olması</a:t>
            </a:r>
            <a:r>
              <a:rPr lang="en-US" dirty="0"/>
              <a:t>. </a:t>
            </a:r>
            <a:endParaRPr lang="tr-TR" dirty="0" smtClean="0"/>
          </a:p>
          <a:p>
            <a:pPr lvl="1"/>
            <a:r>
              <a:rPr lang="en-US" dirty="0" err="1" smtClean="0"/>
              <a:t>Örneğin</a:t>
            </a:r>
            <a:r>
              <a:rPr lang="en-US" dirty="0"/>
              <a:t>, </a:t>
            </a:r>
            <a:r>
              <a:rPr lang="en-US" dirty="0" err="1"/>
              <a:t>hisse</a:t>
            </a:r>
            <a:r>
              <a:rPr lang="en-US" dirty="0"/>
              <a:t> </a:t>
            </a:r>
            <a:r>
              <a:rPr lang="en-US" dirty="0" err="1"/>
              <a:t>senedi</a:t>
            </a:r>
            <a:r>
              <a:rPr lang="en-US" dirty="0"/>
              <a:t> </a:t>
            </a:r>
            <a:r>
              <a:rPr lang="en-US" dirty="0" err="1"/>
              <a:t>fiyatları</a:t>
            </a:r>
            <a:r>
              <a:rPr lang="en-US" dirty="0"/>
              <a:t> en </a:t>
            </a:r>
            <a:r>
              <a:rPr lang="tr-TR" dirty="0" smtClean="0"/>
              <a:t>yeni (günlük) </a:t>
            </a:r>
            <a:r>
              <a:rPr lang="en-US" dirty="0" err="1" smtClean="0"/>
              <a:t>olduklarında</a:t>
            </a:r>
            <a:r>
              <a:rPr lang="en-US" dirty="0" smtClean="0"/>
              <a:t> </a:t>
            </a:r>
            <a:r>
              <a:rPr lang="en-US" dirty="0" err="1"/>
              <a:t>kullanışlıdır</a:t>
            </a:r>
            <a:r>
              <a:rPr lang="en-US" dirty="0"/>
              <a:t>. </a:t>
            </a:r>
            <a:endParaRPr lang="tr-TR" dirty="0" smtClean="0"/>
          </a:p>
          <a:p>
            <a:pPr lvl="1"/>
            <a:r>
              <a:rPr lang="en-US" dirty="0" err="1" smtClean="0"/>
              <a:t>Başka</a:t>
            </a:r>
            <a:r>
              <a:rPr lang="en-US" dirty="0" smtClean="0"/>
              <a:t> </a:t>
            </a:r>
            <a:r>
              <a:rPr lang="en-US" dirty="0"/>
              <a:t>bir </a:t>
            </a:r>
            <a:r>
              <a:rPr lang="en-US" dirty="0" err="1"/>
              <a:t>örnek</a:t>
            </a:r>
            <a:r>
              <a:rPr lang="en-US" dirty="0"/>
              <a:t>, </a:t>
            </a:r>
            <a:r>
              <a:rPr lang="en-US" dirty="0" err="1"/>
              <a:t>çalıntı</a:t>
            </a:r>
            <a:r>
              <a:rPr lang="en-US" dirty="0"/>
              <a:t> </a:t>
            </a:r>
            <a:r>
              <a:rPr lang="en-US" dirty="0" err="1"/>
              <a:t>kredi</a:t>
            </a:r>
            <a:r>
              <a:rPr lang="en-US" dirty="0"/>
              <a:t> </a:t>
            </a:r>
            <a:r>
              <a:rPr lang="en-US" dirty="0" err="1"/>
              <a:t>kartı</a:t>
            </a:r>
            <a:r>
              <a:rPr lang="en-US" dirty="0"/>
              <a:t> </a:t>
            </a:r>
            <a:r>
              <a:rPr lang="en-US" dirty="0" err="1"/>
              <a:t>numarası</a:t>
            </a:r>
            <a:r>
              <a:rPr lang="en-US" dirty="0"/>
              <a:t> </a:t>
            </a:r>
            <a:r>
              <a:rPr lang="en-US" dirty="0" err="1"/>
              <a:t>zamanında</a:t>
            </a:r>
            <a:r>
              <a:rPr lang="en-US" dirty="0"/>
              <a:t> </a:t>
            </a:r>
            <a:r>
              <a:rPr lang="tr-TR" dirty="0" smtClean="0"/>
              <a:t>iptal edilmelidir.</a:t>
            </a:r>
            <a:endParaRPr lang="en-US" dirty="0"/>
          </a:p>
          <a:p>
            <a:r>
              <a:rPr lang="tr-TR" b="1" dirty="0" smtClean="0"/>
              <a:t>Araçlar</a:t>
            </a:r>
            <a:r>
              <a:rPr lang="en-US" b="1" dirty="0" smtClean="0"/>
              <a:t>:</a:t>
            </a:r>
          </a:p>
          <a:p>
            <a:pPr lvl="1"/>
            <a:r>
              <a:rPr lang="en-US" b="1" dirty="0"/>
              <a:t>Physical </a:t>
            </a:r>
            <a:r>
              <a:rPr lang="en-US" b="1" dirty="0" smtClean="0"/>
              <a:t>protections</a:t>
            </a:r>
            <a:r>
              <a:rPr lang="tr-TR" b="1" dirty="0" smtClean="0"/>
              <a:t> (</a:t>
            </a:r>
            <a:r>
              <a:rPr lang="en-US" dirty="0" err="1" smtClean="0"/>
              <a:t>Fiziksel</a:t>
            </a:r>
            <a:r>
              <a:rPr lang="en-US" dirty="0" smtClean="0"/>
              <a:t> </a:t>
            </a:r>
            <a:r>
              <a:rPr lang="en-US" dirty="0" err="1" smtClean="0"/>
              <a:t>korumalar</a:t>
            </a:r>
            <a:r>
              <a:rPr lang="tr-TR" dirty="0"/>
              <a:t>)</a:t>
            </a:r>
            <a:r>
              <a:rPr lang="en-US" dirty="0" smtClean="0"/>
              <a:t>: </a:t>
            </a:r>
            <a:r>
              <a:rPr lang="tr-TR" dirty="0" smtClean="0"/>
              <a:t>F</a:t>
            </a:r>
            <a:r>
              <a:rPr lang="en-US" dirty="0" err="1" smtClean="0"/>
              <a:t>iziksel</a:t>
            </a:r>
            <a:r>
              <a:rPr lang="en-US" dirty="0" smtClean="0"/>
              <a:t> </a:t>
            </a:r>
            <a:r>
              <a:rPr lang="en-US" dirty="0" err="1"/>
              <a:t>zorluklar</a:t>
            </a:r>
            <a:r>
              <a:rPr lang="en-US" dirty="0"/>
              <a:t> </a:t>
            </a:r>
            <a:r>
              <a:rPr lang="en-US" dirty="0" err="1"/>
              <a:t>durumunda</a:t>
            </a:r>
            <a:r>
              <a:rPr lang="en-US" dirty="0"/>
              <a:t> bile </a:t>
            </a:r>
            <a:r>
              <a:rPr lang="en-US" dirty="0" err="1"/>
              <a:t>bilgileri</a:t>
            </a:r>
            <a:r>
              <a:rPr lang="en-US" dirty="0"/>
              <a:t> </a:t>
            </a:r>
            <a:r>
              <a:rPr lang="en-US" dirty="0" err="1"/>
              <a:t>erişilebilir</a:t>
            </a:r>
            <a:r>
              <a:rPr lang="en-US" dirty="0"/>
              <a:t> </a:t>
            </a:r>
            <a:r>
              <a:rPr lang="en-US" dirty="0" err="1"/>
              <a:t>tutmayı</a:t>
            </a:r>
            <a:r>
              <a:rPr lang="en-US" dirty="0"/>
              <a:t> </a:t>
            </a:r>
            <a:r>
              <a:rPr lang="en-US" dirty="0" err="1"/>
              <a:t>amaçlayan</a:t>
            </a:r>
            <a:r>
              <a:rPr lang="en-US" dirty="0"/>
              <a:t> </a:t>
            </a:r>
            <a:r>
              <a:rPr lang="en-US" dirty="0" err="1"/>
              <a:t>altyapı</a:t>
            </a:r>
            <a:r>
              <a:rPr lang="tr-TR" dirty="0" smtClean="0"/>
              <a:t> </a:t>
            </a:r>
            <a:r>
              <a:rPr lang="en-US" dirty="0" smtClean="0"/>
              <a:t>(</a:t>
            </a:r>
            <a:r>
              <a:rPr lang="tr-TR" dirty="0" smtClean="0"/>
              <a:t>binalar </a:t>
            </a:r>
            <a:r>
              <a:rPr lang="en-US" dirty="0" err="1" smtClean="0"/>
              <a:t>fırtınalara</a:t>
            </a:r>
            <a:r>
              <a:rPr lang="en-US" dirty="0" smtClean="0"/>
              <a:t>, </a:t>
            </a:r>
            <a:r>
              <a:rPr lang="en-US" dirty="0" err="1" smtClean="0"/>
              <a:t>depremler</a:t>
            </a:r>
            <a:r>
              <a:rPr lang="tr-TR" dirty="0" smtClean="0"/>
              <a:t>e</a:t>
            </a:r>
            <a:r>
              <a:rPr lang="en-US" dirty="0" smtClean="0"/>
              <a:t>, </a:t>
            </a:r>
            <a:r>
              <a:rPr lang="en-US" dirty="0" err="1"/>
              <a:t>bomba</a:t>
            </a:r>
            <a:r>
              <a:rPr lang="en-US" dirty="0"/>
              <a:t> </a:t>
            </a:r>
            <a:r>
              <a:rPr lang="en-US" dirty="0" err="1" smtClean="0"/>
              <a:t>patlamaları</a:t>
            </a:r>
            <a:r>
              <a:rPr lang="tr-TR" dirty="0" smtClean="0"/>
              <a:t>na </a:t>
            </a:r>
            <a:r>
              <a:rPr lang="en-US" dirty="0" err="1" smtClean="0"/>
              <a:t>dayan</a:t>
            </a:r>
            <a:r>
              <a:rPr lang="tr-TR" dirty="0" smtClean="0"/>
              <a:t>malı</a:t>
            </a:r>
            <a:r>
              <a:rPr lang="en-US" dirty="0" smtClean="0"/>
              <a:t> </a:t>
            </a:r>
            <a:r>
              <a:rPr lang="tr-TR" dirty="0" smtClean="0"/>
              <a:t>aynı zamanda elektrik </a:t>
            </a:r>
            <a:r>
              <a:rPr lang="en-US" dirty="0" err="1" smtClean="0"/>
              <a:t>kesintileri</a:t>
            </a:r>
            <a:r>
              <a:rPr lang="en-US" dirty="0" smtClean="0"/>
              <a:t> </a:t>
            </a:r>
            <a:r>
              <a:rPr lang="en-US" dirty="0"/>
              <a:t>ve </a:t>
            </a:r>
            <a:r>
              <a:rPr lang="en-US" dirty="0" err="1"/>
              <a:t>dalgalanmalarla</a:t>
            </a:r>
            <a:r>
              <a:rPr lang="en-US" dirty="0"/>
              <a:t> başa </a:t>
            </a:r>
            <a:r>
              <a:rPr lang="en-US" dirty="0" err="1"/>
              <a:t>çıkmak</a:t>
            </a:r>
            <a:r>
              <a:rPr lang="en-US" dirty="0"/>
              <a:t> </a:t>
            </a:r>
            <a:r>
              <a:rPr lang="en-US" dirty="0" err="1"/>
              <a:t>için</a:t>
            </a:r>
            <a:r>
              <a:rPr lang="en-US" dirty="0"/>
              <a:t> </a:t>
            </a:r>
            <a:r>
              <a:rPr lang="en-US" dirty="0" err="1"/>
              <a:t>jeneratörler</a:t>
            </a:r>
            <a:r>
              <a:rPr lang="en-US" dirty="0"/>
              <a:t> ve </a:t>
            </a:r>
            <a:r>
              <a:rPr lang="en-US" dirty="0" err="1"/>
              <a:t>diğer</a:t>
            </a:r>
            <a:r>
              <a:rPr lang="en-US" dirty="0"/>
              <a:t> </a:t>
            </a:r>
            <a:r>
              <a:rPr lang="en-US" dirty="0" err="1"/>
              <a:t>elektronik</a:t>
            </a:r>
            <a:r>
              <a:rPr lang="en-US" dirty="0"/>
              <a:t> </a:t>
            </a:r>
            <a:r>
              <a:rPr lang="en-US" dirty="0" err="1"/>
              <a:t>ekipmanlarla</a:t>
            </a:r>
            <a:r>
              <a:rPr lang="en-US" dirty="0"/>
              <a:t> </a:t>
            </a:r>
            <a:r>
              <a:rPr lang="en-US" dirty="0" smtClean="0"/>
              <a:t>donatılmış</a:t>
            </a:r>
            <a:r>
              <a:rPr lang="tr-TR" dirty="0" smtClean="0"/>
              <a:t> olmalıdır</a:t>
            </a:r>
            <a:r>
              <a:rPr lang="en-US" dirty="0" smtClean="0"/>
              <a:t>).</a:t>
            </a:r>
            <a:r>
              <a:rPr lang="tr-TR" dirty="0" smtClean="0"/>
              <a:t> </a:t>
            </a:r>
            <a:endParaRPr lang="en-US" dirty="0" smtClean="0"/>
          </a:p>
          <a:p>
            <a:pPr lvl="1"/>
            <a:r>
              <a:rPr lang="en-US" b="1" dirty="0" smtClean="0"/>
              <a:t>Computational redundancies</a:t>
            </a:r>
            <a:r>
              <a:rPr lang="tr-TR" b="1" dirty="0" smtClean="0"/>
              <a:t> (</a:t>
            </a:r>
            <a:r>
              <a:rPr lang="en-US" dirty="0" err="1" smtClean="0"/>
              <a:t>Hesapla</a:t>
            </a:r>
            <a:r>
              <a:rPr lang="tr-TR" dirty="0" smtClean="0"/>
              <a:t>malı</a:t>
            </a:r>
            <a:r>
              <a:rPr lang="en-US" dirty="0" smtClean="0"/>
              <a:t> </a:t>
            </a:r>
            <a:r>
              <a:rPr lang="en-US" dirty="0" err="1" smtClean="0"/>
              <a:t>fazlalıklar</a:t>
            </a:r>
            <a:r>
              <a:rPr lang="tr-TR" dirty="0" smtClean="0"/>
              <a:t>)</a:t>
            </a:r>
            <a:r>
              <a:rPr lang="en-US" dirty="0"/>
              <a:t>: </a:t>
            </a:r>
            <a:r>
              <a:rPr lang="en-US" dirty="0" err="1"/>
              <a:t>Arıza</a:t>
            </a:r>
            <a:r>
              <a:rPr lang="en-US" dirty="0"/>
              <a:t> </a:t>
            </a:r>
            <a:r>
              <a:rPr lang="en-US" dirty="0" err="1"/>
              <a:t>durumunda</a:t>
            </a:r>
            <a:r>
              <a:rPr lang="en-US" dirty="0"/>
              <a:t> </a:t>
            </a:r>
            <a:r>
              <a:rPr lang="en-US" dirty="0" err="1"/>
              <a:t>geri</a:t>
            </a:r>
            <a:r>
              <a:rPr lang="en-US" dirty="0"/>
              <a:t> </a:t>
            </a:r>
            <a:r>
              <a:rPr lang="en-US" dirty="0" err="1"/>
              <a:t>dönüş</a:t>
            </a:r>
            <a:r>
              <a:rPr lang="en-US" dirty="0"/>
              <a:t> </a:t>
            </a:r>
            <a:r>
              <a:rPr lang="en-US" dirty="0" err="1"/>
              <a:t>görevi</a:t>
            </a:r>
            <a:r>
              <a:rPr lang="en-US" dirty="0"/>
              <a:t> </a:t>
            </a:r>
            <a:r>
              <a:rPr lang="en-US" dirty="0" err="1"/>
              <a:t>gören</a:t>
            </a:r>
            <a:r>
              <a:rPr lang="en-US" dirty="0"/>
              <a:t> </a:t>
            </a:r>
            <a:r>
              <a:rPr lang="en-US" dirty="0" err="1"/>
              <a:t>bilgisayarlar</a:t>
            </a:r>
            <a:r>
              <a:rPr lang="en-US" dirty="0"/>
              <a:t> </a:t>
            </a:r>
            <a:r>
              <a:rPr lang="en-US" dirty="0" err="1"/>
              <a:t>ve</a:t>
            </a:r>
            <a:r>
              <a:rPr lang="en-US" dirty="0"/>
              <a:t> </a:t>
            </a:r>
            <a:r>
              <a:rPr lang="en-US" dirty="0" err="1"/>
              <a:t>depolama</a:t>
            </a:r>
            <a:r>
              <a:rPr lang="en-US" dirty="0"/>
              <a:t> </a:t>
            </a:r>
            <a:r>
              <a:rPr lang="en-US" dirty="0" err="1"/>
              <a:t>cihazları</a:t>
            </a:r>
            <a:r>
              <a:rPr lang="en-US" dirty="0" smtClean="0"/>
              <a:t>.</a:t>
            </a:r>
            <a:endParaRPr lang="tr-TR" dirty="0" smtClean="0"/>
          </a:p>
          <a:p>
            <a:pPr lvl="2"/>
            <a:r>
              <a:rPr lang="en-US" dirty="0" smtClean="0"/>
              <a:t> </a:t>
            </a:r>
            <a:r>
              <a:rPr lang="en-US" dirty="0" err="1"/>
              <a:t>Örneğin</a:t>
            </a:r>
            <a:r>
              <a:rPr lang="en-US" dirty="0"/>
              <a:t>, </a:t>
            </a:r>
            <a:r>
              <a:rPr lang="en-US" dirty="0" err="1"/>
              <a:t>ucuz</a:t>
            </a:r>
            <a:r>
              <a:rPr lang="en-US" dirty="0"/>
              <a:t> </a:t>
            </a:r>
            <a:r>
              <a:rPr lang="en-US" dirty="0" err="1"/>
              <a:t>disklerin</a:t>
            </a:r>
            <a:r>
              <a:rPr lang="en-US" dirty="0"/>
              <a:t> </a:t>
            </a:r>
            <a:r>
              <a:rPr lang="en-US" dirty="0" err="1"/>
              <a:t>yedekli</a:t>
            </a:r>
            <a:r>
              <a:rPr lang="en-US" dirty="0"/>
              <a:t> </a:t>
            </a:r>
            <a:r>
              <a:rPr lang="en-US" dirty="0" err="1"/>
              <a:t>dizileri</a:t>
            </a:r>
            <a:r>
              <a:rPr lang="en-US" dirty="0"/>
              <a:t> (</a:t>
            </a:r>
            <a:r>
              <a:rPr lang="en-US" dirty="0" smtClean="0"/>
              <a:t>redundant</a:t>
            </a:r>
            <a:r>
              <a:rPr lang="tr-TR" dirty="0" smtClean="0"/>
              <a:t> </a:t>
            </a:r>
            <a:r>
              <a:rPr lang="en-US" dirty="0" smtClean="0"/>
              <a:t>arrays </a:t>
            </a:r>
            <a:r>
              <a:rPr lang="en-US" dirty="0"/>
              <a:t>of inexpensive disks (RAID</a:t>
            </a:r>
            <a:r>
              <a:rPr lang="en-US" dirty="0" smtClean="0"/>
              <a:t>)</a:t>
            </a:r>
            <a:r>
              <a:rPr lang="tr-TR" dirty="0"/>
              <a:t>) verileri istemcilerine açık tutmak için depolama yedeklerini kullanır</a:t>
            </a:r>
            <a:r>
              <a:rPr lang="tr-TR" dirty="0" smtClean="0"/>
              <a:t>.</a:t>
            </a:r>
            <a:r>
              <a:rPr lang="en-US" dirty="0"/>
              <a:t> </a:t>
            </a:r>
            <a:endParaRPr lang="tr-TR" dirty="0" smtClean="0"/>
          </a:p>
          <a:p>
            <a:pPr lvl="2"/>
            <a:r>
              <a:rPr lang="en-US" dirty="0" err="1" smtClean="0"/>
              <a:t>Ayrıca</a:t>
            </a:r>
            <a:r>
              <a:rPr lang="en-US" dirty="0"/>
              <a:t>, web </a:t>
            </a:r>
            <a:r>
              <a:rPr lang="en-US" dirty="0" err="1"/>
              <a:t>sunucuları</a:t>
            </a:r>
            <a:r>
              <a:rPr lang="en-US" dirty="0"/>
              <a:t> </a:t>
            </a:r>
            <a:r>
              <a:rPr lang="en-US" dirty="0" err="1"/>
              <a:t>genellikle</a:t>
            </a:r>
            <a:r>
              <a:rPr lang="en-US" dirty="0"/>
              <a:t> "</a:t>
            </a:r>
            <a:r>
              <a:rPr lang="en-US" dirty="0" err="1"/>
              <a:t>çiftlikler</a:t>
            </a:r>
            <a:r>
              <a:rPr lang="en-US" dirty="0"/>
              <a:t>" </a:t>
            </a:r>
            <a:r>
              <a:rPr lang="en-US" dirty="0" err="1"/>
              <a:t>adı</a:t>
            </a:r>
            <a:r>
              <a:rPr lang="en-US" dirty="0"/>
              <a:t> </a:t>
            </a:r>
            <a:r>
              <a:rPr lang="en-US" dirty="0" err="1"/>
              <a:t>verilen</a:t>
            </a:r>
            <a:r>
              <a:rPr lang="en-US" dirty="0"/>
              <a:t> </a:t>
            </a:r>
            <a:r>
              <a:rPr lang="tr-TR" dirty="0" smtClean="0"/>
              <a:t>yedekler</a:t>
            </a:r>
            <a:r>
              <a:rPr lang="en-US" dirty="0" smtClean="0"/>
              <a:t> </a:t>
            </a:r>
            <a:r>
              <a:rPr lang="en-US" dirty="0" err="1"/>
              <a:t>halinde</a:t>
            </a:r>
            <a:r>
              <a:rPr lang="en-US" dirty="0"/>
              <a:t> </a:t>
            </a:r>
            <a:r>
              <a:rPr lang="en-US" dirty="0" err="1"/>
              <a:t>düzenlenir</a:t>
            </a:r>
            <a:r>
              <a:rPr lang="en-US" dirty="0"/>
              <a:t>, </a:t>
            </a:r>
            <a:r>
              <a:rPr lang="en-US" dirty="0" err="1"/>
              <a:t>böylece</a:t>
            </a:r>
            <a:r>
              <a:rPr lang="en-US" dirty="0"/>
              <a:t> </a:t>
            </a:r>
            <a:r>
              <a:rPr lang="en-US" dirty="0" err="1"/>
              <a:t>herhangi</a:t>
            </a:r>
            <a:r>
              <a:rPr lang="en-US" dirty="0"/>
              <a:t> </a:t>
            </a:r>
            <a:r>
              <a:rPr lang="en-US" dirty="0" err="1"/>
              <a:t>bir</a:t>
            </a:r>
            <a:r>
              <a:rPr lang="en-US" dirty="0"/>
              <a:t> </a:t>
            </a:r>
            <a:r>
              <a:rPr lang="en-US" dirty="0" err="1"/>
              <a:t>bilgisayarın</a:t>
            </a:r>
            <a:r>
              <a:rPr lang="en-US" dirty="0"/>
              <a:t> </a:t>
            </a:r>
            <a:r>
              <a:rPr lang="en-US" dirty="0" err="1"/>
              <a:t>arızası</a:t>
            </a:r>
            <a:r>
              <a:rPr lang="en-US" dirty="0"/>
              <a:t>, web </a:t>
            </a:r>
            <a:r>
              <a:rPr lang="en-US" dirty="0" err="1"/>
              <a:t>sitesinin</a:t>
            </a:r>
            <a:r>
              <a:rPr lang="en-US" dirty="0"/>
              <a:t> </a:t>
            </a:r>
            <a:r>
              <a:rPr lang="en-US" dirty="0" err="1"/>
              <a:t>kullanılabilirliği</a:t>
            </a:r>
            <a:r>
              <a:rPr lang="en-US" dirty="0"/>
              <a:t> </a:t>
            </a:r>
            <a:r>
              <a:rPr lang="en-US" dirty="0" err="1"/>
              <a:t>bozulmadan</a:t>
            </a:r>
            <a:r>
              <a:rPr lang="en-US" dirty="0"/>
              <a:t> </a:t>
            </a:r>
            <a:r>
              <a:rPr lang="en-US" dirty="0" err="1"/>
              <a:t>çözülebilir</a:t>
            </a:r>
            <a:r>
              <a:rPr lang="en-US" dirty="0"/>
              <a:t>.</a:t>
            </a:r>
            <a:endParaRPr lang="tr-TR" dirty="0" smtClean="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Kullanıcılar </a:t>
            </a:r>
            <a:r>
              <a:rPr lang="tr-TR" dirty="0"/>
              <a:t>için CIA</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t>Kullanıcının</a:t>
            </a:r>
            <a:r>
              <a:rPr lang="en-US" b="1" dirty="0"/>
              <a:t> </a:t>
            </a:r>
            <a:r>
              <a:rPr lang="en-US" b="1" dirty="0" err="1"/>
              <a:t>gizlilik</a:t>
            </a:r>
            <a:r>
              <a:rPr lang="en-US" b="1" dirty="0"/>
              <a:t> </a:t>
            </a:r>
            <a:r>
              <a:rPr lang="en-US" b="1" dirty="0" err="1"/>
              <a:t>görüşü</a:t>
            </a:r>
            <a:r>
              <a:rPr lang="en-US" b="1" dirty="0"/>
              <a:t> </a:t>
            </a:r>
            <a:r>
              <a:rPr lang="en-US" dirty="0"/>
              <a:t>– </a:t>
            </a:r>
            <a:r>
              <a:rPr lang="en-US" dirty="0" err="1"/>
              <a:t>kullanıcılar</a:t>
            </a:r>
            <a:r>
              <a:rPr lang="en-US" dirty="0"/>
              <a:t> </a:t>
            </a:r>
            <a:r>
              <a:rPr lang="en-US" dirty="0" err="1"/>
              <a:t>gizlilikleri</a:t>
            </a:r>
            <a:r>
              <a:rPr lang="en-US" dirty="0"/>
              <a:t> </a:t>
            </a:r>
            <a:r>
              <a:rPr lang="en-US" dirty="0" err="1"/>
              <a:t>konusunda</a:t>
            </a:r>
            <a:r>
              <a:rPr lang="en-US" dirty="0"/>
              <a:t> </a:t>
            </a:r>
            <a:r>
              <a:rPr lang="en-US" dirty="0" err="1"/>
              <a:t>endişelidir</a:t>
            </a:r>
            <a:r>
              <a:rPr lang="en-US" dirty="0"/>
              <a:t>. </a:t>
            </a:r>
            <a:r>
              <a:rPr lang="en-US" dirty="0" err="1"/>
              <a:t>Başkalarının</a:t>
            </a:r>
            <a:r>
              <a:rPr lang="en-US" dirty="0"/>
              <a:t> </a:t>
            </a:r>
            <a:r>
              <a:rPr lang="en-US" dirty="0" err="1"/>
              <a:t>kişisel</a:t>
            </a:r>
            <a:r>
              <a:rPr lang="en-US" dirty="0"/>
              <a:t> </a:t>
            </a:r>
            <a:r>
              <a:rPr lang="en-US" dirty="0" err="1"/>
              <a:t>bilgilerini</a:t>
            </a:r>
            <a:r>
              <a:rPr lang="en-US" dirty="0"/>
              <a:t> </a:t>
            </a:r>
            <a:r>
              <a:rPr lang="en-US" dirty="0" err="1"/>
              <a:t>gözden</a:t>
            </a:r>
            <a:r>
              <a:rPr lang="en-US" dirty="0"/>
              <a:t> </a:t>
            </a:r>
            <a:r>
              <a:rPr lang="en-US" dirty="0" err="1"/>
              <a:t>geçirmesini</a:t>
            </a:r>
            <a:r>
              <a:rPr lang="en-US" dirty="0"/>
              <a:t> </a:t>
            </a:r>
            <a:r>
              <a:rPr lang="en-US" dirty="0" err="1" smtClean="0"/>
              <a:t>istem</a:t>
            </a:r>
            <a:r>
              <a:rPr lang="tr-TR" dirty="0" smtClean="0"/>
              <a:t>ez</a:t>
            </a:r>
            <a:r>
              <a:rPr lang="en-US" dirty="0" smtClean="0"/>
              <a:t>l</a:t>
            </a:r>
            <a:r>
              <a:rPr lang="tr-TR" dirty="0" smtClean="0"/>
              <a:t>e</a:t>
            </a:r>
            <a:r>
              <a:rPr lang="en-US" dirty="0" smtClean="0"/>
              <a:t>r</a:t>
            </a:r>
            <a:r>
              <a:rPr lang="en-US" dirty="0"/>
              <a:t>.</a:t>
            </a:r>
          </a:p>
          <a:p>
            <a:r>
              <a:rPr lang="en-US" b="1" dirty="0" err="1"/>
              <a:t>Kullanıcının</a:t>
            </a:r>
            <a:r>
              <a:rPr lang="en-US" b="1" dirty="0"/>
              <a:t> </a:t>
            </a:r>
            <a:r>
              <a:rPr lang="en-US" b="1" dirty="0" err="1"/>
              <a:t>bütünlük</a:t>
            </a:r>
            <a:r>
              <a:rPr lang="en-US" b="1" dirty="0"/>
              <a:t> </a:t>
            </a:r>
            <a:r>
              <a:rPr lang="en-US" b="1" dirty="0" err="1"/>
              <a:t>görüşü</a:t>
            </a:r>
            <a:r>
              <a:rPr lang="en-US" dirty="0"/>
              <a:t>: </a:t>
            </a:r>
            <a:r>
              <a:rPr lang="en-US" dirty="0" err="1"/>
              <a:t>Hiç</a:t>
            </a:r>
            <a:r>
              <a:rPr lang="en-US" dirty="0"/>
              <a:t> </a:t>
            </a:r>
            <a:r>
              <a:rPr lang="en-US" dirty="0" err="1"/>
              <a:t>kimse</a:t>
            </a:r>
            <a:r>
              <a:rPr lang="en-US" dirty="0"/>
              <a:t> </a:t>
            </a:r>
            <a:r>
              <a:rPr lang="en-US" dirty="0" err="1"/>
              <a:t>başkalarının</a:t>
            </a:r>
            <a:r>
              <a:rPr lang="en-US" dirty="0"/>
              <a:t> </a:t>
            </a:r>
            <a:r>
              <a:rPr lang="en-US" dirty="0" err="1"/>
              <a:t>dosyalarını</a:t>
            </a:r>
            <a:r>
              <a:rPr lang="en-US" dirty="0"/>
              <a:t> </a:t>
            </a:r>
            <a:r>
              <a:rPr lang="en-US" dirty="0" err="1"/>
              <a:t>değiştirmesini</a:t>
            </a:r>
            <a:r>
              <a:rPr lang="en-US" dirty="0"/>
              <a:t> </a:t>
            </a:r>
            <a:r>
              <a:rPr lang="en-US" dirty="0" err="1"/>
              <a:t>veya</a:t>
            </a:r>
            <a:r>
              <a:rPr lang="en-US" dirty="0"/>
              <a:t> </a:t>
            </a:r>
            <a:r>
              <a:rPr lang="en-US" dirty="0" err="1"/>
              <a:t>bilgilerini</a:t>
            </a:r>
            <a:r>
              <a:rPr lang="en-US" dirty="0"/>
              <a:t> </a:t>
            </a:r>
            <a:r>
              <a:rPr lang="en-US" dirty="0" err="1"/>
              <a:t>silmesini</a:t>
            </a:r>
            <a:r>
              <a:rPr lang="en-US" dirty="0"/>
              <a:t> </a:t>
            </a:r>
            <a:r>
              <a:rPr lang="tr-TR" dirty="0" smtClean="0"/>
              <a:t>sevmez</a:t>
            </a:r>
            <a:r>
              <a:rPr lang="en-US" dirty="0" smtClean="0"/>
              <a:t>. </a:t>
            </a:r>
            <a:r>
              <a:rPr lang="en-US" dirty="0" err="1"/>
              <a:t>Kullanıcılar</a:t>
            </a:r>
            <a:r>
              <a:rPr lang="en-US" dirty="0"/>
              <a:t> </a:t>
            </a:r>
            <a:r>
              <a:rPr lang="en-US" dirty="0" err="1"/>
              <a:t>için</a:t>
            </a:r>
            <a:r>
              <a:rPr lang="en-US" dirty="0"/>
              <a:t> </a:t>
            </a:r>
            <a:r>
              <a:rPr lang="en-US" dirty="0" err="1"/>
              <a:t>bütünlük</a:t>
            </a:r>
            <a:r>
              <a:rPr lang="en-US" dirty="0"/>
              <a:t>, </a:t>
            </a:r>
            <a:r>
              <a:rPr lang="en-US" dirty="0" err="1"/>
              <a:t>verilerine</a:t>
            </a:r>
            <a:r>
              <a:rPr lang="en-US" dirty="0"/>
              <a:t> </a:t>
            </a:r>
            <a:r>
              <a:rPr lang="en-US" dirty="0" err="1"/>
              <a:t>ve</a:t>
            </a:r>
            <a:r>
              <a:rPr lang="en-US" dirty="0"/>
              <a:t> </a:t>
            </a:r>
            <a:r>
              <a:rPr lang="en-US" dirty="0" err="1"/>
              <a:t>dosyalarına</a:t>
            </a:r>
            <a:r>
              <a:rPr lang="en-US" dirty="0"/>
              <a:t> </a:t>
            </a:r>
            <a:r>
              <a:rPr lang="en-US" dirty="0" err="1"/>
              <a:t>güvenebilmeleri</a:t>
            </a:r>
            <a:r>
              <a:rPr lang="en-US" dirty="0"/>
              <a:t> </a:t>
            </a:r>
            <a:r>
              <a:rPr lang="en-US" dirty="0" err="1"/>
              <a:t>gerektiği</a:t>
            </a:r>
            <a:r>
              <a:rPr lang="en-US" dirty="0"/>
              <a:t> </a:t>
            </a:r>
            <a:r>
              <a:rPr lang="en-US" dirty="0" err="1"/>
              <a:t>anlamına</a:t>
            </a:r>
            <a:r>
              <a:rPr lang="en-US" dirty="0"/>
              <a:t> </a:t>
            </a:r>
            <a:r>
              <a:rPr lang="en-US" dirty="0" err="1"/>
              <a:t>gelir</a:t>
            </a:r>
            <a:r>
              <a:rPr lang="en-US" dirty="0"/>
              <a:t>. </a:t>
            </a:r>
            <a:r>
              <a:rPr lang="en-US" dirty="0" err="1"/>
              <a:t>Kağıt</a:t>
            </a:r>
            <a:r>
              <a:rPr lang="en-US" dirty="0"/>
              <a:t> </a:t>
            </a:r>
            <a:r>
              <a:rPr lang="en-US" dirty="0" err="1"/>
              <a:t>belgelerin</a:t>
            </a:r>
            <a:r>
              <a:rPr lang="en-US" dirty="0"/>
              <a:t> </a:t>
            </a:r>
            <a:r>
              <a:rPr lang="en-US" dirty="0" err="1"/>
              <a:t>aksine</a:t>
            </a:r>
            <a:r>
              <a:rPr lang="en-US" dirty="0"/>
              <a:t>, </a:t>
            </a:r>
            <a:r>
              <a:rPr lang="en-US" dirty="0" err="1"/>
              <a:t>dijital</a:t>
            </a:r>
            <a:r>
              <a:rPr lang="en-US" dirty="0"/>
              <a:t> </a:t>
            </a:r>
            <a:r>
              <a:rPr lang="en-US" dirty="0" err="1"/>
              <a:t>bilgilerin</a:t>
            </a:r>
            <a:r>
              <a:rPr lang="en-US" dirty="0"/>
              <a:t> </a:t>
            </a:r>
            <a:r>
              <a:rPr lang="en-US" dirty="0" err="1" smtClean="0"/>
              <a:t>kurcalan</a:t>
            </a:r>
            <a:r>
              <a:rPr lang="tr-TR" dirty="0" smtClean="0"/>
              <a:t>dığının</a:t>
            </a:r>
            <a:r>
              <a:rPr lang="en-US" dirty="0" smtClean="0"/>
              <a:t>, </a:t>
            </a:r>
            <a:r>
              <a:rPr lang="en-US" dirty="0" err="1"/>
              <a:t>kullanıcıların</a:t>
            </a:r>
            <a:r>
              <a:rPr lang="en-US" dirty="0"/>
              <a:t> </a:t>
            </a:r>
            <a:r>
              <a:rPr lang="en-US" dirty="0" err="1"/>
              <a:t>algılaması</a:t>
            </a:r>
            <a:r>
              <a:rPr lang="en-US" dirty="0"/>
              <a:t> </a:t>
            </a:r>
            <a:r>
              <a:rPr lang="en-US" dirty="0" err="1"/>
              <a:t>daha</a:t>
            </a:r>
            <a:r>
              <a:rPr lang="en-US" dirty="0"/>
              <a:t> </a:t>
            </a:r>
            <a:r>
              <a:rPr lang="en-US" dirty="0" err="1"/>
              <a:t>zordur</a:t>
            </a:r>
            <a:r>
              <a:rPr lang="en-US" dirty="0"/>
              <a:t>.</a:t>
            </a:r>
          </a:p>
          <a:p>
            <a:r>
              <a:rPr lang="en-US" b="1" dirty="0" err="1"/>
              <a:t>Kullanıcının</a:t>
            </a:r>
            <a:r>
              <a:rPr lang="en-US" b="1" dirty="0"/>
              <a:t> </a:t>
            </a:r>
            <a:r>
              <a:rPr lang="tr-TR" b="1" dirty="0" smtClean="0"/>
              <a:t>kullanılabilirlik </a:t>
            </a:r>
            <a:r>
              <a:rPr lang="en-US" b="1" dirty="0" err="1" smtClean="0"/>
              <a:t>görüşü</a:t>
            </a:r>
            <a:r>
              <a:rPr lang="en-US" dirty="0"/>
              <a:t>: </a:t>
            </a:r>
            <a:r>
              <a:rPr lang="en-US" dirty="0" err="1"/>
              <a:t>Kullanıcılar</a:t>
            </a:r>
            <a:r>
              <a:rPr lang="en-US" dirty="0"/>
              <a:t> </a:t>
            </a:r>
            <a:r>
              <a:rPr lang="en-US" dirty="0" err="1"/>
              <a:t>sistemi</a:t>
            </a:r>
            <a:r>
              <a:rPr lang="en-US" dirty="0"/>
              <a:t> 7/24 </a:t>
            </a:r>
            <a:r>
              <a:rPr lang="tr-TR" dirty="0" smtClean="0"/>
              <a:t>kullanmak </a:t>
            </a:r>
            <a:r>
              <a:rPr lang="en-US" dirty="0" err="1" smtClean="0"/>
              <a:t>isterler</a:t>
            </a:r>
            <a:r>
              <a:rPr lang="en-US" dirty="0" smtClean="0"/>
              <a:t> </a:t>
            </a:r>
            <a:r>
              <a:rPr lang="en-US" dirty="0" err="1"/>
              <a:t>ve</a:t>
            </a:r>
            <a:r>
              <a:rPr lang="en-US" dirty="0"/>
              <a:t> </a:t>
            </a:r>
            <a:r>
              <a:rPr lang="en-US" dirty="0" err="1"/>
              <a:t>sistemin</a:t>
            </a:r>
            <a:r>
              <a:rPr lang="en-US" dirty="0"/>
              <a:t> </a:t>
            </a:r>
            <a:r>
              <a:rPr lang="en-US" dirty="0" err="1"/>
              <a:t>yanıt</a:t>
            </a:r>
            <a:r>
              <a:rPr lang="en-US" dirty="0"/>
              <a:t> </a:t>
            </a:r>
            <a:r>
              <a:rPr lang="en-US" dirty="0" err="1"/>
              <a:t>vermesini</a:t>
            </a:r>
            <a:r>
              <a:rPr lang="en-US" dirty="0"/>
              <a:t> </a:t>
            </a:r>
            <a:r>
              <a:rPr lang="en-US" dirty="0" err="1"/>
              <a:t>beklerler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13</a:t>
            </a:fld>
            <a:endParaRPr lang="en-US"/>
          </a:p>
        </p:txBody>
      </p:sp>
    </p:spTree>
    <p:extLst>
      <p:ext uri="{BB962C8B-B14F-4D97-AF65-F5344CB8AC3E}">
        <p14:creationId xmlns:p14="http://schemas.microsoft.com/office/powerpoint/2010/main" val="378014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Diğer</a:t>
            </a:r>
            <a:r>
              <a:rPr lang="en-US" dirty="0"/>
              <a:t> </a:t>
            </a:r>
            <a:r>
              <a:rPr lang="en-US" dirty="0" err="1"/>
              <a:t>Güvenlik</a:t>
            </a:r>
            <a:r>
              <a:rPr lang="en-US" dirty="0"/>
              <a:t> </a:t>
            </a:r>
            <a:r>
              <a:rPr lang="en-US" dirty="0" smtClean="0"/>
              <a:t>Kavramları</a:t>
            </a:r>
            <a:endParaRPr lang="en-US" dirty="0"/>
          </a:p>
        </p:txBody>
      </p:sp>
      <p:sp>
        <p:nvSpPr>
          <p:cNvPr id="3" name="Content Placeholder 2"/>
          <p:cNvSpPr>
            <a:spLocks noGrp="1"/>
          </p:cNvSpPr>
          <p:nvPr>
            <p:ph idx="1"/>
          </p:nvPr>
        </p:nvSpPr>
        <p:spPr/>
        <p:txBody>
          <a:bodyPr/>
          <a:lstStyle/>
          <a:p>
            <a:r>
              <a:rPr lang="en-US" dirty="0" smtClean="0"/>
              <a:t>A.A.A.</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14</a:t>
            </a:fld>
            <a:endParaRPr lang="en-US"/>
          </a:p>
        </p:txBody>
      </p:sp>
      <p:pic>
        <p:nvPicPr>
          <p:cNvPr id="5" name="Picture 4" descr="01-3c.tif"/>
          <p:cNvPicPr>
            <a:picLocks noChangeAspect="1"/>
          </p:cNvPicPr>
          <p:nvPr/>
        </p:nvPicPr>
        <p:blipFill>
          <a:blip r:embed="rId2" cstate="print"/>
          <a:stretch>
            <a:fillRect/>
          </a:stretch>
        </p:blipFill>
        <p:spPr>
          <a:xfrm>
            <a:off x="1578400" y="4462749"/>
            <a:ext cx="2309685" cy="1494989"/>
          </a:xfrm>
          <a:prstGeom prst="rect">
            <a:avLst/>
          </a:prstGeom>
          <a:ln>
            <a:noFill/>
          </a:ln>
          <a:effectLst>
            <a:softEdge rad="112500"/>
          </a:effectLst>
        </p:spPr>
      </p:pic>
      <p:pic>
        <p:nvPicPr>
          <p:cNvPr id="6" name="Picture 5" descr="01-3a.tif"/>
          <p:cNvPicPr>
            <a:picLocks noChangeAspect="1"/>
          </p:cNvPicPr>
          <p:nvPr/>
        </p:nvPicPr>
        <p:blipFill>
          <a:blip r:embed="rId3" cstate="print"/>
          <a:stretch>
            <a:fillRect/>
          </a:stretch>
        </p:blipFill>
        <p:spPr>
          <a:xfrm>
            <a:off x="3256429" y="1928870"/>
            <a:ext cx="2017417" cy="1474718"/>
          </a:xfrm>
          <a:prstGeom prst="rect">
            <a:avLst/>
          </a:prstGeom>
          <a:ln>
            <a:noFill/>
          </a:ln>
          <a:effectLst>
            <a:softEdge rad="112500"/>
          </a:effectLst>
        </p:spPr>
      </p:pic>
      <p:sp>
        <p:nvSpPr>
          <p:cNvPr id="7" name="Oval 6"/>
          <p:cNvSpPr/>
          <p:nvPr/>
        </p:nvSpPr>
        <p:spPr>
          <a:xfrm>
            <a:off x="2866465" y="1295400"/>
            <a:ext cx="2729753" cy="25972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3955973"/>
            <a:ext cx="2729753" cy="25972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1247" y="3259157"/>
            <a:ext cx="2729753" cy="25972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0" name="TextBox 9"/>
          <p:cNvSpPr txBox="1"/>
          <p:nvPr/>
        </p:nvSpPr>
        <p:spPr>
          <a:xfrm>
            <a:off x="3558128" y="1621835"/>
            <a:ext cx="1378479" cy="332622"/>
          </a:xfrm>
          <a:prstGeom prst="rect">
            <a:avLst/>
          </a:prstGeom>
          <a:noFill/>
        </p:spPr>
        <p:txBody>
          <a:bodyPr wrap="none" rtlCol="0">
            <a:spAutoFit/>
          </a:bodyPr>
          <a:lstStyle/>
          <a:p>
            <a:pPr algn="ctr"/>
            <a:r>
              <a:rPr lang="en-US" sz="2000" dirty="0" smtClean="0">
                <a:latin typeface="Palatino Linotype" pitchFamily="18" charset="0"/>
              </a:rPr>
              <a:t>Authenticity</a:t>
            </a:r>
            <a:endParaRPr lang="en-US" sz="2000" dirty="0">
              <a:latin typeface="Palatino Linotype" pitchFamily="18" charset="0"/>
            </a:endParaRPr>
          </a:p>
        </p:txBody>
      </p:sp>
      <p:sp>
        <p:nvSpPr>
          <p:cNvPr id="11" name="TextBox 10"/>
          <p:cNvSpPr txBox="1"/>
          <p:nvPr/>
        </p:nvSpPr>
        <p:spPr>
          <a:xfrm>
            <a:off x="5986182" y="5096219"/>
            <a:ext cx="1271833" cy="332622"/>
          </a:xfrm>
          <a:prstGeom prst="rect">
            <a:avLst/>
          </a:prstGeom>
          <a:noFill/>
        </p:spPr>
        <p:txBody>
          <a:bodyPr wrap="none" rtlCol="0">
            <a:spAutoFit/>
          </a:bodyPr>
          <a:lstStyle/>
          <a:p>
            <a:pPr algn="ctr"/>
            <a:r>
              <a:rPr lang="en-US" sz="2000" dirty="0" smtClean="0">
                <a:latin typeface="Palatino Linotype" pitchFamily="18" charset="0"/>
              </a:rPr>
              <a:t>Anonymity</a:t>
            </a:r>
            <a:endParaRPr lang="en-US" sz="2000" dirty="0">
              <a:latin typeface="Palatino Linotype" pitchFamily="18" charset="0"/>
            </a:endParaRPr>
          </a:p>
        </p:txBody>
      </p:sp>
      <p:sp>
        <p:nvSpPr>
          <p:cNvPr id="12" name="TextBox 11"/>
          <p:cNvSpPr txBox="1"/>
          <p:nvPr/>
        </p:nvSpPr>
        <p:spPr>
          <a:xfrm>
            <a:off x="2086535" y="5919730"/>
            <a:ext cx="1169287" cy="332622"/>
          </a:xfrm>
          <a:prstGeom prst="rect">
            <a:avLst/>
          </a:prstGeom>
          <a:noFill/>
        </p:spPr>
        <p:txBody>
          <a:bodyPr wrap="none" rtlCol="0">
            <a:spAutoFit/>
          </a:bodyPr>
          <a:lstStyle/>
          <a:p>
            <a:pPr algn="ctr"/>
            <a:r>
              <a:rPr lang="en-US" sz="2000" dirty="0" smtClean="0">
                <a:latin typeface="Palatino Linotype" pitchFamily="18" charset="0"/>
              </a:rPr>
              <a:t>Assurance</a:t>
            </a:r>
            <a:endParaRPr lang="en-US" sz="2000" dirty="0">
              <a:latin typeface="Palatino Linotype" pitchFamily="18" charset="0"/>
            </a:endParaRPr>
          </a:p>
        </p:txBody>
      </p:sp>
      <p:pic>
        <p:nvPicPr>
          <p:cNvPr id="13" name="Picture 12" descr="01-3b.wmf"/>
          <p:cNvPicPr>
            <a:picLocks noChangeAspect="1"/>
          </p:cNvPicPr>
          <p:nvPr/>
        </p:nvPicPr>
        <p:blipFill>
          <a:blip r:embed="rId4" cstate="print"/>
          <a:stretch>
            <a:fillRect/>
          </a:stretch>
        </p:blipFill>
        <p:spPr>
          <a:xfrm>
            <a:off x="5820742" y="3512545"/>
            <a:ext cx="1689847" cy="1647022"/>
          </a:xfrm>
          <a:prstGeom prst="rect">
            <a:avLst/>
          </a:prstGeom>
          <a:ln>
            <a:noFill/>
          </a:ln>
          <a:effectLst>
            <a:softEdge rad="112500"/>
          </a:effectLst>
        </p:spPr>
      </p:pic>
      <p:sp>
        <p:nvSpPr>
          <p:cNvPr id="14" name="Rectangle 13"/>
          <p:cNvSpPr/>
          <p:nvPr/>
        </p:nvSpPr>
        <p:spPr>
          <a:xfrm>
            <a:off x="381357" y="2152610"/>
            <a:ext cx="2260584" cy="1673150"/>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CIA </a:t>
            </a:r>
            <a:r>
              <a:rPr lang="en-US" sz="1600" dirty="0" err="1">
                <a:latin typeface="Calibri" panose="020F0502020204030204" pitchFamily="34" charset="0"/>
                <a:ea typeface="Calibri" panose="020F0502020204030204" pitchFamily="34" charset="0"/>
                <a:cs typeface="Arial" panose="020B0604020202020204" pitchFamily="34" charset="0"/>
              </a:rPr>
              <a:t>kavramlarına</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err="1">
                <a:latin typeface="Calibri" panose="020F0502020204030204" pitchFamily="34" charset="0"/>
                <a:ea typeface="Calibri" panose="020F0502020204030204" pitchFamily="34" charset="0"/>
                <a:cs typeface="Arial" panose="020B0604020202020204" pitchFamily="34" charset="0"/>
              </a:rPr>
              <a:t>ek</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err="1">
                <a:latin typeface="Calibri" panose="020F0502020204030204" pitchFamily="34" charset="0"/>
                <a:ea typeface="Calibri" panose="020F0502020204030204" pitchFamily="34" charset="0"/>
                <a:cs typeface="Arial" panose="020B0604020202020204" pitchFamily="34" charset="0"/>
              </a:rPr>
              <a:t>olarak</a:t>
            </a:r>
            <a:r>
              <a:rPr lang="en-US" sz="1600" dirty="0">
                <a:latin typeface="Calibri" panose="020F0502020204030204" pitchFamily="34" charset="0"/>
                <a:ea typeface="Calibri" panose="020F0502020204030204" pitchFamily="34" charset="0"/>
                <a:cs typeface="Arial" panose="020B0604020202020204" pitchFamily="34" charset="0"/>
              </a:rPr>
              <a:t>, AAA </a:t>
            </a:r>
            <a:r>
              <a:rPr lang="tr-TR" sz="1600" dirty="0">
                <a:latin typeface="Calibri" panose="020F0502020204030204" pitchFamily="34" charset="0"/>
                <a:ea typeface="Calibri" panose="020F0502020204030204" pitchFamily="34" charset="0"/>
                <a:cs typeface="Arial" panose="020B0604020202020204" pitchFamily="34" charset="0"/>
              </a:rPr>
              <a:t>(</a:t>
            </a:r>
            <a:r>
              <a:rPr lang="en-US" sz="1600" dirty="0" smtClean="0">
                <a:latin typeface="Calibri" panose="020F0502020204030204" pitchFamily="34" charset="0"/>
                <a:ea typeface="Calibri" panose="020F0502020204030204" pitchFamily="34" charset="0"/>
                <a:cs typeface="Arial" panose="020B0604020202020204" pitchFamily="34" charset="0"/>
              </a:rPr>
              <a:t>assurance</a:t>
            </a:r>
            <a:r>
              <a:rPr lang="en-US" sz="1600" dirty="0">
                <a:latin typeface="Calibri" panose="020F0502020204030204" pitchFamily="34" charset="0"/>
                <a:ea typeface="Calibri" panose="020F0502020204030204" pitchFamily="34" charset="0"/>
                <a:cs typeface="Arial" panose="020B0604020202020204" pitchFamily="34" charset="0"/>
              </a:rPr>
              <a:t>, authenticity, </a:t>
            </a:r>
            <a:r>
              <a:rPr lang="en-US" sz="1600" dirty="0" smtClean="0">
                <a:latin typeface="Calibri" panose="020F0502020204030204" pitchFamily="34" charset="0"/>
                <a:ea typeface="Calibri" panose="020F0502020204030204" pitchFamily="34" charset="0"/>
                <a:cs typeface="Arial" panose="020B0604020202020204" pitchFamily="34" charset="0"/>
              </a:rPr>
              <a:t>anonymity</a:t>
            </a:r>
            <a:r>
              <a:rPr lang="tr-TR" sz="1600" dirty="0" smtClean="0">
                <a:latin typeface="Calibri" panose="020F0502020204030204" pitchFamily="34" charset="0"/>
                <a:ea typeface="Calibri" panose="020F0502020204030204" pitchFamily="34" charset="0"/>
                <a:cs typeface="Arial" panose="020B0604020202020204" pitchFamily="34" charset="0"/>
              </a:rPr>
              <a:t>) </a:t>
            </a:r>
            <a:r>
              <a:rPr lang="en-US" sz="1600" dirty="0" smtClean="0">
                <a:latin typeface="Calibri" panose="020F0502020204030204" pitchFamily="34" charset="0"/>
                <a:ea typeface="Calibri" panose="020F0502020204030204" pitchFamily="34" charset="0"/>
                <a:cs typeface="Arial" panose="020B0604020202020204" pitchFamily="34" charset="0"/>
              </a:rPr>
              <a:t>kavramları </a:t>
            </a:r>
            <a:r>
              <a:rPr lang="en-US" sz="1600" dirty="0">
                <a:latin typeface="Calibri" panose="020F0502020204030204" pitchFamily="34" charset="0"/>
                <a:ea typeface="Calibri" panose="020F0502020204030204" pitchFamily="34" charset="0"/>
                <a:cs typeface="Arial" panose="020B0604020202020204" pitchFamily="34" charset="0"/>
              </a:rPr>
              <a:t>da </a:t>
            </a:r>
            <a:r>
              <a:rPr lang="en-US" sz="1600" dirty="0" err="1">
                <a:latin typeface="Calibri" panose="020F0502020204030204" pitchFamily="34" charset="0"/>
                <a:ea typeface="Calibri" panose="020F0502020204030204" pitchFamily="34" charset="0"/>
                <a:cs typeface="Arial" panose="020B0604020202020204" pitchFamily="34" charset="0"/>
              </a:rPr>
              <a:t>vardır</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err="1">
                <a:latin typeface="Calibri" panose="020F0502020204030204" pitchFamily="34" charset="0"/>
                <a:ea typeface="Calibri" panose="020F0502020204030204" pitchFamily="34" charset="0"/>
                <a:cs typeface="Arial" panose="020B0604020202020204" pitchFamily="34" charset="0"/>
              </a:rPr>
              <a:t>güvence</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err="1">
                <a:latin typeface="Calibri" panose="020F0502020204030204" pitchFamily="34" charset="0"/>
                <a:ea typeface="Calibri" panose="020F0502020204030204" pitchFamily="34" charset="0"/>
                <a:cs typeface="Arial" panose="020B0604020202020204" pitchFamily="34" charset="0"/>
              </a:rPr>
              <a:t>Orijinallik</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err="1">
                <a:latin typeface="Calibri" panose="020F0502020204030204" pitchFamily="34" charset="0"/>
                <a:ea typeface="Calibri" panose="020F0502020204030204" pitchFamily="34" charset="0"/>
                <a:cs typeface="Arial" panose="020B0604020202020204" pitchFamily="34" charset="0"/>
              </a:rPr>
              <a:t>anonimlik</a:t>
            </a:r>
            <a:r>
              <a:rPr lang="en-US" sz="1600" dirty="0" smtClean="0">
                <a:latin typeface="Calibri" panose="020F0502020204030204" pitchFamily="34" charset="0"/>
                <a:ea typeface="Calibri" panose="020F0502020204030204" pitchFamily="34" charset="0"/>
                <a:cs typeface="Arial" panose="020B0604020202020204" pitchFamily="34" charset="0"/>
              </a:rPr>
              <a:t>)</a:t>
            </a:r>
            <a:r>
              <a:rPr lang="tr-TR" sz="1600" dirty="0" smtClean="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Güvence</a:t>
            </a:r>
            <a:r>
              <a:rPr lang="tr-TR" dirty="0" smtClean="0"/>
              <a:t> (</a:t>
            </a:r>
            <a:r>
              <a:rPr lang="en-US" dirty="0" smtClean="0"/>
              <a:t>Assurance</a:t>
            </a:r>
            <a:r>
              <a:rPr lang="tr-TR" dirty="0"/>
              <a:t>)</a:t>
            </a:r>
            <a:endParaRPr lang="en-US" dirty="0"/>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r>
              <a:rPr lang="en-US" b="1" dirty="0" smtClean="0"/>
              <a:t>Assurance </a:t>
            </a:r>
            <a:r>
              <a:rPr lang="tr-TR" dirty="0" smtClean="0"/>
              <a:t>(</a:t>
            </a:r>
            <a:r>
              <a:rPr lang="en-US" dirty="0" smtClean="0"/>
              <a:t>Güvence</a:t>
            </a:r>
            <a:r>
              <a:rPr lang="tr-TR" dirty="0"/>
              <a:t>)</a:t>
            </a:r>
            <a:r>
              <a:rPr lang="en-US" dirty="0" smtClean="0">
                <a:solidFill>
                  <a:srgbClr val="7030A0"/>
                </a:solidFill>
              </a:rPr>
              <a:t>, </a:t>
            </a:r>
            <a:r>
              <a:rPr lang="en-US" dirty="0" err="1">
                <a:solidFill>
                  <a:srgbClr val="7030A0"/>
                </a:solidFill>
              </a:rPr>
              <a:t>bilgisayar</a:t>
            </a:r>
            <a:r>
              <a:rPr lang="en-US" dirty="0">
                <a:solidFill>
                  <a:srgbClr val="7030A0"/>
                </a:solidFill>
              </a:rPr>
              <a:t> </a:t>
            </a:r>
            <a:r>
              <a:rPr lang="en-US" dirty="0" err="1">
                <a:solidFill>
                  <a:srgbClr val="7030A0"/>
                </a:solidFill>
              </a:rPr>
              <a:t>sistemlerinde</a:t>
            </a:r>
            <a:r>
              <a:rPr lang="en-US" dirty="0">
                <a:solidFill>
                  <a:srgbClr val="7030A0"/>
                </a:solidFill>
              </a:rPr>
              <a:t> </a:t>
            </a:r>
            <a:r>
              <a:rPr lang="en-US" dirty="0" err="1">
                <a:solidFill>
                  <a:srgbClr val="7030A0"/>
                </a:solidFill>
              </a:rPr>
              <a:t>güvenin</a:t>
            </a:r>
            <a:r>
              <a:rPr lang="en-US" dirty="0">
                <a:solidFill>
                  <a:srgbClr val="7030A0"/>
                </a:solidFill>
              </a:rPr>
              <a:t> </a:t>
            </a:r>
            <a:r>
              <a:rPr lang="en-US" dirty="0" err="1">
                <a:solidFill>
                  <a:srgbClr val="7030A0"/>
                </a:solidFill>
              </a:rPr>
              <a:t>nasıl</a:t>
            </a:r>
            <a:r>
              <a:rPr lang="en-US" dirty="0">
                <a:solidFill>
                  <a:srgbClr val="7030A0"/>
                </a:solidFill>
              </a:rPr>
              <a:t> </a:t>
            </a:r>
            <a:r>
              <a:rPr lang="en-US" dirty="0" err="1" smtClean="0">
                <a:solidFill>
                  <a:srgbClr val="7030A0"/>
                </a:solidFill>
              </a:rPr>
              <a:t>sağlandığın</a:t>
            </a:r>
            <a:r>
              <a:rPr lang="tr-TR" dirty="0">
                <a:solidFill>
                  <a:srgbClr val="7030A0"/>
                </a:solidFill>
              </a:rPr>
              <a:t>a</a:t>
            </a:r>
            <a:r>
              <a:rPr lang="en-US" dirty="0" smtClean="0">
                <a:solidFill>
                  <a:srgbClr val="7030A0"/>
                </a:solidFill>
              </a:rPr>
              <a:t> </a:t>
            </a:r>
            <a:r>
              <a:rPr lang="en-US" dirty="0">
                <a:solidFill>
                  <a:srgbClr val="7030A0"/>
                </a:solidFill>
              </a:rPr>
              <a:t>ve </a:t>
            </a:r>
            <a:r>
              <a:rPr lang="en-US" dirty="0" err="1">
                <a:solidFill>
                  <a:srgbClr val="7030A0"/>
                </a:solidFill>
              </a:rPr>
              <a:t>yönetildiğine</a:t>
            </a:r>
            <a:r>
              <a:rPr lang="en-US" dirty="0">
                <a:solidFill>
                  <a:srgbClr val="7030A0"/>
                </a:solidFill>
              </a:rPr>
              <a:t> </a:t>
            </a:r>
            <a:r>
              <a:rPr lang="en-US" dirty="0" err="1">
                <a:solidFill>
                  <a:srgbClr val="7030A0"/>
                </a:solidFill>
              </a:rPr>
              <a:t>işaret</a:t>
            </a:r>
            <a:r>
              <a:rPr lang="en-US" dirty="0">
                <a:solidFill>
                  <a:srgbClr val="7030A0"/>
                </a:solidFill>
              </a:rPr>
              <a:t> </a:t>
            </a:r>
            <a:r>
              <a:rPr lang="en-US" dirty="0" err="1">
                <a:solidFill>
                  <a:srgbClr val="7030A0"/>
                </a:solidFill>
              </a:rPr>
              <a:t>eder</a:t>
            </a:r>
            <a:r>
              <a:rPr lang="en-US" dirty="0"/>
              <a:t>. </a:t>
            </a:r>
            <a:r>
              <a:rPr lang="en-US" dirty="0" err="1">
                <a:solidFill>
                  <a:srgbClr val="0070C0"/>
                </a:solidFill>
              </a:rPr>
              <a:t>Güven</a:t>
            </a:r>
            <a:r>
              <a:rPr lang="en-US" dirty="0">
                <a:solidFill>
                  <a:srgbClr val="0070C0"/>
                </a:solidFill>
              </a:rPr>
              <a:t>, </a:t>
            </a:r>
            <a:r>
              <a:rPr lang="en-US" dirty="0" err="1">
                <a:solidFill>
                  <a:srgbClr val="0070C0"/>
                </a:solidFill>
              </a:rPr>
              <a:t>insanların</a:t>
            </a:r>
            <a:r>
              <a:rPr lang="en-US" dirty="0">
                <a:solidFill>
                  <a:srgbClr val="0070C0"/>
                </a:solidFill>
              </a:rPr>
              <a:t> </a:t>
            </a:r>
            <a:r>
              <a:rPr lang="en-US" dirty="0" err="1">
                <a:solidFill>
                  <a:srgbClr val="0070C0"/>
                </a:solidFill>
              </a:rPr>
              <a:t>veya</a:t>
            </a:r>
            <a:r>
              <a:rPr lang="en-US" dirty="0">
                <a:solidFill>
                  <a:srgbClr val="0070C0"/>
                </a:solidFill>
              </a:rPr>
              <a:t> </a:t>
            </a:r>
            <a:r>
              <a:rPr lang="en-US" dirty="0" err="1">
                <a:solidFill>
                  <a:srgbClr val="0070C0"/>
                </a:solidFill>
              </a:rPr>
              <a:t>sistemlerin</a:t>
            </a:r>
            <a:r>
              <a:rPr lang="en-US" dirty="0">
                <a:solidFill>
                  <a:srgbClr val="0070C0"/>
                </a:solidFill>
              </a:rPr>
              <a:t> </a:t>
            </a:r>
            <a:r>
              <a:rPr lang="en-US" dirty="0" err="1">
                <a:solidFill>
                  <a:srgbClr val="0070C0"/>
                </a:solidFill>
              </a:rPr>
              <a:t>beklediğimiz</a:t>
            </a:r>
            <a:r>
              <a:rPr lang="en-US" dirty="0">
                <a:solidFill>
                  <a:srgbClr val="0070C0"/>
                </a:solidFill>
              </a:rPr>
              <a:t> </a:t>
            </a:r>
            <a:r>
              <a:rPr lang="en-US" dirty="0" err="1">
                <a:solidFill>
                  <a:srgbClr val="0070C0"/>
                </a:solidFill>
              </a:rPr>
              <a:t>şekilde</a:t>
            </a:r>
            <a:r>
              <a:rPr lang="en-US" dirty="0">
                <a:solidFill>
                  <a:srgbClr val="0070C0"/>
                </a:solidFill>
              </a:rPr>
              <a:t> </a:t>
            </a:r>
            <a:r>
              <a:rPr lang="en-US" dirty="0" err="1">
                <a:solidFill>
                  <a:srgbClr val="0070C0"/>
                </a:solidFill>
              </a:rPr>
              <a:t>davrandığı</a:t>
            </a:r>
            <a:r>
              <a:rPr lang="en-US" dirty="0">
                <a:solidFill>
                  <a:srgbClr val="0070C0"/>
                </a:solidFill>
              </a:rPr>
              <a:t> </a:t>
            </a:r>
            <a:r>
              <a:rPr lang="en-US" dirty="0" err="1">
                <a:solidFill>
                  <a:srgbClr val="0070C0"/>
                </a:solidFill>
              </a:rPr>
              <a:t>konusunda</a:t>
            </a:r>
            <a:r>
              <a:rPr lang="en-US" dirty="0">
                <a:solidFill>
                  <a:srgbClr val="0070C0"/>
                </a:solidFill>
              </a:rPr>
              <a:t> </a:t>
            </a:r>
            <a:r>
              <a:rPr lang="en-US" dirty="0" err="1" smtClean="0">
                <a:solidFill>
                  <a:srgbClr val="0070C0"/>
                </a:solidFill>
              </a:rPr>
              <a:t>güven</a:t>
            </a:r>
            <a:r>
              <a:rPr lang="en-US" dirty="0" smtClean="0">
                <a:solidFill>
                  <a:srgbClr val="0070C0"/>
                </a:solidFill>
              </a:rPr>
              <a:t> </a:t>
            </a:r>
            <a:r>
              <a:rPr lang="en-US" dirty="0" err="1">
                <a:solidFill>
                  <a:srgbClr val="0070C0"/>
                </a:solidFill>
              </a:rPr>
              <a:t>duyma</a:t>
            </a:r>
            <a:r>
              <a:rPr lang="en-US" dirty="0">
                <a:solidFill>
                  <a:srgbClr val="0070C0"/>
                </a:solidFill>
              </a:rPr>
              <a:t> </a:t>
            </a:r>
            <a:r>
              <a:rPr lang="en-US" dirty="0" err="1">
                <a:solidFill>
                  <a:srgbClr val="0070C0"/>
                </a:solidFill>
              </a:rPr>
              <a:t>derecemizi</a:t>
            </a:r>
            <a:r>
              <a:rPr lang="en-US" dirty="0">
                <a:solidFill>
                  <a:srgbClr val="0070C0"/>
                </a:solidFill>
              </a:rPr>
              <a:t> </a:t>
            </a:r>
            <a:r>
              <a:rPr lang="en-US" dirty="0" err="1">
                <a:solidFill>
                  <a:srgbClr val="0070C0"/>
                </a:solidFill>
              </a:rPr>
              <a:t>içerir</a:t>
            </a:r>
            <a:r>
              <a:rPr lang="en-US" dirty="0" smtClean="0">
                <a:solidFill>
                  <a:srgbClr val="0070C0"/>
                </a:solidFill>
              </a:rPr>
              <a:t>.</a:t>
            </a:r>
            <a:r>
              <a:rPr lang="tr-TR" dirty="0" smtClean="0">
                <a:solidFill>
                  <a:srgbClr val="0070C0"/>
                </a:solidFill>
              </a:rPr>
              <a:t> </a:t>
            </a:r>
            <a:endParaRPr lang="tr-TR" dirty="0">
              <a:solidFill>
                <a:srgbClr val="0070C0"/>
              </a:solidFill>
            </a:endParaRPr>
          </a:p>
          <a:p>
            <a:r>
              <a:rPr lang="en-US" b="1" dirty="0" smtClean="0"/>
              <a:t>Trust management </a:t>
            </a:r>
            <a:r>
              <a:rPr lang="tr-TR" b="1" dirty="0"/>
              <a:t>(</a:t>
            </a:r>
            <a:r>
              <a:rPr lang="en-US" b="1" dirty="0" err="1" smtClean="0"/>
              <a:t>Güven</a:t>
            </a:r>
            <a:r>
              <a:rPr lang="en-US" b="1" dirty="0" smtClean="0"/>
              <a:t> </a:t>
            </a:r>
            <a:r>
              <a:rPr lang="en-US" b="1" dirty="0" err="1" smtClean="0"/>
              <a:t>yönetimi</a:t>
            </a:r>
            <a:r>
              <a:rPr lang="tr-TR" b="1" dirty="0" smtClean="0"/>
              <a:t>)</a:t>
            </a:r>
            <a:r>
              <a:rPr lang="en-US" b="1" dirty="0" smtClean="0"/>
              <a:t> </a:t>
            </a:r>
            <a:r>
              <a:rPr lang="en-US" dirty="0" err="1"/>
              <a:t>şunlara</a:t>
            </a:r>
            <a:r>
              <a:rPr lang="en-US" dirty="0"/>
              <a:t> </a:t>
            </a:r>
            <a:r>
              <a:rPr lang="en-US" dirty="0" err="1" smtClean="0"/>
              <a:t>bağlıdır</a:t>
            </a:r>
            <a:r>
              <a:rPr lang="en-US" dirty="0" smtClean="0"/>
              <a:t>:</a:t>
            </a:r>
          </a:p>
          <a:p>
            <a:pPr lvl="1"/>
            <a:r>
              <a:rPr lang="en-US" dirty="0" err="1" smtClean="0">
                <a:solidFill>
                  <a:srgbClr val="C00000"/>
                </a:solidFill>
              </a:rPr>
              <a:t>İnsanların</a:t>
            </a:r>
            <a:r>
              <a:rPr lang="en-US" dirty="0" smtClean="0">
                <a:solidFill>
                  <a:srgbClr val="C00000"/>
                </a:solidFill>
              </a:rPr>
              <a:t> </a:t>
            </a:r>
            <a:r>
              <a:rPr lang="en-US" dirty="0" err="1">
                <a:solidFill>
                  <a:srgbClr val="C00000"/>
                </a:solidFill>
              </a:rPr>
              <a:t>veya</a:t>
            </a:r>
            <a:r>
              <a:rPr lang="en-US" dirty="0">
                <a:solidFill>
                  <a:srgbClr val="C00000"/>
                </a:solidFill>
              </a:rPr>
              <a:t> </a:t>
            </a:r>
            <a:r>
              <a:rPr lang="en-US" dirty="0" err="1">
                <a:solidFill>
                  <a:srgbClr val="C00000"/>
                </a:solidFill>
              </a:rPr>
              <a:t>sistemlerin</a:t>
            </a:r>
            <a:r>
              <a:rPr lang="en-US" dirty="0">
                <a:solidFill>
                  <a:srgbClr val="C00000"/>
                </a:solidFill>
              </a:rPr>
              <a:t> </a:t>
            </a:r>
            <a:r>
              <a:rPr lang="en-US" dirty="0" err="1">
                <a:solidFill>
                  <a:srgbClr val="C00000"/>
                </a:solidFill>
              </a:rPr>
              <a:t>kendileri</a:t>
            </a:r>
            <a:r>
              <a:rPr lang="en-US" dirty="0">
                <a:solidFill>
                  <a:srgbClr val="C00000"/>
                </a:solidFill>
              </a:rPr>
              <a:t> ve </a:t>
            </a:r>
            <a:r>
              <a:rPr lang="en-US" dirty="0" err="1">
                <a:solidFill>
                  <a:srgbClr val="C00000"/>
                </a:solidFill>
              </a:rPr>
              <a:t>başkaları</a:t>
            </a:r>
            <a:r>
              <a:rPr lang="en-US" dirty="0">
                <a:solidFill>
                  <a:srgbClr val="C00000"/>
                </a:solidFill>
              </a:rPr>
              <a:t> </a:t>
            </a:r>
            <a:r>
              <a:rPr lang="en-US" dirty="0" err="1">
                <a:solidFill>
                  <a:srgbClr val="C00000"/>
                </a:solidFill>
              </a:rPr>
              <a:t>için</a:t>
            </a:r>
            <a:r>
              <a:rPr lang="en-US" dirty="0">
                <a:solidFill>
                  <a:srgbClr val="C00000"/>
                </a:solidFill>
              </a:rPr>
              <a:t> </a:t>
            </a:r>
            <a:r>
              <a:rPr lang="en-US" dirty="0" err="1">
                <a:solidFill>
                  <a:srgbClr val="C00000"/>
                </a:solidFill>
              </a:rPr>
              <a:t>sahip</a:t>
            </a:r>
            <a:r>
              <a:rPr lang="en-US" dirty="0">
                <a:solidFill>
                  <a:srgbClr val="C00000"/>
                </a:solidFill>
              </a:rPr>
              <a:t> </a:t>
            </a:r>
            <a:r>
              <a:rPr lang="en-US" dirty="0" err="1">
                <a:solidFill>
                  <a:srgbClr val="C00000"/>
                </a:solidFill>
              </a:rPr>
              <a:t>oldukları</a:t>
            </a:r>
            <a:r>
              <a:rPr lang="en-US" dirty="0">
                <a:solidFill>
                  <a:srgbClr val="C00000"/>
                </a:solidFill>
              </a:rPr>
              <a:t> </a:t>
            </a:r>
            <a:r>
              <a:rPr lang="en-US" dirty="0" err="1">
                <a:solidFill>
                  <a:srgbClr val="C00000"/>
                </a:solidFill>
              </a:rPr>
              <a:t>davranışsal</a:t>
            </a:r>
            <a:r>
              <a:rPr lang="en-US" dirty="0">
                <a:solidFill>
                  <a:srgbClr val="C00000"/>
                </a:solidFill>
              </a:rPr>
              <a:t> </a:t>
            </a:r>
            <a:r>
              <a:rPr lang="en-US" dirty="0" err="1">
                <a:solidFill>
                  <a:srgbClr val="C00000"/>
                </a:solidFill>
              </a:rPr>
              <a:t>beklentileri</a:t>
            </a:r>
            <a:r>
              <a:rPr lang="en-US" dirty="0">
                <a:solidFill>
                  <a:srgbClr val="C00000"/>
                </a:solidFill>
              </a:rPr>
              <a:t> </a:t>
            </a:r>
            <a:r>
              <a:rPr lang="en-US" dirty="0" err="1">
                <a:solidFill>
                  <a:srgbClr val="C00000"/>
                </a:solidFill>
              </a:rPr>
              <a:t>belirten</a:t>
            </a:r>
            <a:r>
              <a:rPr lang="en-US" dirty="0">
                <a:solidFill>
                  <a:srgbClr val="C00000"/>
                </a:solidFill>
              </a:rPr>
              <a:t> </a:t>
            </a:r>
            <a:r>
              <a:rPr lang="en-US" b="1" dirty="0" err="1">
                <a:solidFill>
                  <a:srgbClr val="C00000"/>
                </a:solidFill>
              </a:rPr>
              <a:t>politikalar</a:t>
            </a:r>
            <a:r>
              <a:rPr lang="en-US" b="1" dirty="0" smtClean="0">
                <a:solidFill>
                  <a:srgbClr val="C00000"/>
                </a:solidFill>
              </a:rPr>
              <a:t>.</a:t>
            </a:r>
            <a:r>
              <a:rPr lang="tr-TR" dirty="0" smtClean="0">
                <a:solidFill>
                  <a:srgbClr val="C00000"/>
                </a:solidFill>
              </a:rPr>
              <a:t> </a:t>
            </a:r>
            <a:endParaRPr lang="en-US" dirty="0" smtClean="0">
              <a:solidFill>
                <a:srgbClr val="C00000"/>
              </a:solidFill>
            </a:endParaRPr>
          </a:p>
          <a:p>
            <a:pPr lvl="2"/>
            <a:r>
              <a:rPr lang="en-US" dirty="0" err="1"/>
              <a:t>Örneğin</a:t>
            </a:r>
            <a:r>
              <a:rPr lang="en-US" dirty="0"/>
              <a:t>, bir </a:t>
            </a:r>
            <a:r>
              <a:rPr lang="en-US" dirty="0" err="1"/>
              <a:t>çevrimiçi</a:t>
            </a:r>
            <a:r>
              <a:rPr lang="en-US" dirty="0"/>
              <a:t> </a:t>
            </a:r>
            <a:r>
              <a:rPr lang="en-US" dirty="0" err="1"/>
              <a:t>müzik</a:t>
            </a:r>
            <a:r>
              <a:rPr lang="en-US" dirty="0"/>
              <a:t> </a:t>
            </a:r>
            <a:r>
              <a:rPr lang="en-US" dirty="0" err="1"/>
              <a:t>sisteminin</a:t>
            </a:r>
            <a:r>
              <a:rPr lang="en-US" dirty="0"/>
              <a:t> </a:t>
            </a:r>
            <a:r>
              <a:rPr lang="en-US" dirty="0" err="1"/>
              <a:t>tasarımcıları</a:t>
            </a:r>
            <a:r>
              <a:rPr lang="en-US" dirty="0"/>
              <a:t>, </a:t>
            </a:r>
            <a:r>
              <a:rPr lang="en-US" dirty="0" err="1"/>
              <a:t>kullanıcıların</a:t>
            </a:r>
            <a:r>
              <a:rPr lang="en-US" dirty="0"/>
              <a:t> </a:t>
            </a:r>
            <a:r>
              <a:rPr lang="en-US" dirty="0" err="1"/>
              <a:t>şarkılara</a:t>
            </a:r>
            <a:r>
              <a:rPr lang="en-US" dirty="0"/>
              <a:t> </a:t>
            </a:r>
            <a:r>
              <a:rPr lang="en-US" dirty="0" err="1"/>
              <a:t>nasıl</a:t>
            </a:r>
            <a:r>
              <a:rPr lang="en-US" dirty="0"/>
              <a:t> </a:t>
            </a:r>
            <a:r>
              <a:rPr lang="en-US" dirty="0" err="1"/>
              <a:t>erişip</a:t>
            </a:r>
            <a:r>
              <a:rPr lang="en-US" dirty="0"/>
              <a:t> </a:t>
            </a:r>
            <a:r>
              <a:rPr lang="en-US" dirty="0" err="1"/>
              <a:t>kopyalayabileceklerini</a:t>
            </a:r>
            <a:r>
              <a:rPr lang="en-US" dirty="0"/>
              <a:t> </a:t>
            </a:r>
            <a:r>
              <a:rPr lang="en-US" dirty="0" err="1"/>
              <a:t>açıklayan</a:t>
            </a:r>
            <a:r>
              <a:rPr lang="en-US" dirty="0"/>
              <a:t> </a:t>
            </a:r>
            <a:r>
              <a:rPr lang="en-US" dirty="0" err="1"/>
              <a:t>politikalar</a:t>
            </a:r>
            <a:r>
              <a:rPr lang="en-US" dirty="0"/>
              <a:t> </a:t>
            </a:r>
            <a:r>
              <a:rPr lang="en-US" dirty="0" err="1" smtClean="0"/>
              <a:t>belirleyebilir</a:t>
            </a:r>
            <a:r>
              <a:rPr lang="en-US" dirty="0" smtClean="0"/>
              <a:t>.</a:t>
            </a:r>
            <a:endParaRPr lang="en-US" dirty="0"/>
          </a:p>
          <a:p>
            <a:pPr lvl="1"/>
            <a:r>
              <a:rPr lang="en-US" dirty="0" smtClean="0">
                <a:solidFill>
                  <a:srgbClr val="00B050"/>
                </a:solidFill>
              </a:rPr>
              <a:t>Bir </a:t>
            </a:r>
            <a:r>
              <a:rPr lang="en-US" dirty="0" err="1">
                <a:solidFill>
                  <a:srgbClr val="00B050"/>
                </a:solidFill>
              </a:rPr>
              <a:t>kişi</a:t>
            </a:r>
            <a:r>
              <a:rPr lang="en-US" dirty="0">
                <a:solidFill>
                  <a:srgbClr val="00B050"/>
                </a:solidFill>
              </a:rPr>
              <a:t> </a:t>
            </a:r>
            <a:r>
              <a:rPr lang="en-US" dirty="0" err="1">
                <a:solidFill>
                  <a:srgbClr val="00B050"/>
                </a:solidFill>
              </a:rPr>
              <a:t>veya</a:t>
            </a:r>
            <a:r>
              <a:rPr lang="en-US" dirty="0">
                <a:solidFill>
                  <a:srgbClr val="00B050"/>
                </a:solidFill>
              </a:rPr>
              <a:t> </a:t>
            </a:r>
            <a:r>
              <a:rPr lang="en-US" dirty="0" err="1">
                <a:solidFill>
                  <a:srgbClr val="00B050"/>
                </a:solidFill>
              </a:rPr>
              <a:t>sistemle</a:t>
            </a:r>
            <a:r>
              <a:rPr lang="en-US" dirty="0">
                <a:solidFill>
                  <a:srgbClr val="00B050"/>
                </a:solidFill>
              </a:rPr>
              <a:t> </a:t>
            </a:r>
            <a:r>
              <a:rPr lang="en-US" dirty="0" err="1">
                <a:solidFill>
                  <a:srgbClr val="00B050"/>
                </a:solidFill>
              </a:rPr>
              <a:t>etkileşime</a:t>
            </a:r>
            <a:r>
              <a:rPr lang="en-US" dirty="0">
                <a:solidFill>
                  <a:srgbClr val="00B050"/>
                </a:solidFill>
              </a:rPr>
              <a:t> </a:t>
            </a:r>
            <a:r>
              <a:rPr lang="en-US" dirty="0" err="1">
                <a:solidFill>
                  <a:srgbClr val="00B050"/>
                </a:solidFill>
              </a:rPr>
              <a:t>giren</a:t>
            </a:r>
            <a:r>
              <a:rPr lang="en-US" dirty="0">
                <a:solidFill>
                  <a:srgbClr val="00B050"/>
                </a:solidFill>
              </a:rPr>
              <a:t> </a:t>
            </a:r>
            <a:r>
              <a:rPr lang="en-US" dirty="0" err="1">
                <a:solidFill>
                  <a:srgbClr val="00B050"/>
                </a:solidFill>
              </a:rPr>
              <a:t>aracılar</a:t>
            </a:r>
            <a:r>
              <a:rPr lang="en-US" dirty="0">
                <a:solidFill>
                  <a:srgbClr val="00B050"/>
                </a:solidFill>
              </a:rPr>
              <a:t> </a:t>
            </a:r>
            <a:r>
              <a:rPr lang="en-US" dirty="0" err="1">
                <a:solidFill>
                  <a:srgbClr val="00B050"/>
                </a:solidFill>
              </a:rPr>
              <a:t>tarafından</a:t>
            </a:r>
            <a:r>
              <a:rPr lang="en-US" dirty="0">
                <a:solidFill>
                  <a:srgbClr val="00B050"/>
                </a:solidFill>
              </a:rPr>
              <a:t> </a:t>
            </a:r>
            <a:r>
              <a:rPr lang="en-US" dirty="0" err="1">
                <a:solidFill>
                  <a:srgbClr val="00B050"/>
                </a:solidFill>
              </a:rPr>
              <a:t>izin</a:t>
            </a:r>
            <a:r>
              <a:rPr lang="en-US" dirty="0">
                <a:solidFill>
                  <a:srgbClr val="00B050"/>
                </a:solidFill>
              </a:rPr>
              <a:t> </a:t>
            </a:r>
            <a:r>
              <a:rPr lang="en-US" dirty="0" err="1">
                <a:solidFill>
                  <a:srgbClr val="00B050"/>
                </a:solidFill>
              </a:rPr>
              <a:t>verilen</a:t>
            </a:r>
            <a:r>
              <a:rPr lang="en-US" dirty="0">
                <a:solidFill>
                  <a:srgbClr val="00B050"/>
                </a:solidFill>
              </a:rPr>
              <a:t> </a:t>
            </a:r>
            <a:r>
              <a:rPr lang="en-US" dirty="0" err="1">
                <a:solidFill>
                  <a:srgbClr val="00B050"/>
                </a:solidFill>
              </a:rPr>
              <a:t>davranışları</a:t>
            </a:r>
            <a:r>
              <a:rPr lang="en-US" dirty="0">
                <a:solidFill>
                  <a:srgbClr val="00B050"/>
                </a:solidFill>
              </a:rPr>
              <a:t> </a:t>
            </a:r>
            <a:r>
              <a:rPr lang="en-US" dirty="0" err="1">
                <a:solidFill>
                  <a:srgbClr val="00B050"/>
                </a:solidFill>
              </a:rPr>
              <a:t>tanımlayan</a:t>
            </a:r>
            <a:r>
              <a:rPr lang="en-US" dirty="0">
                <a:solidFill>
                  <a:srgbClr val="00B050"/>
                </a:solidFill>
              </a:rPr>
              <a:t> </a:t>
            </a:r>
            <a:r>
              <a:rPr lang="en-US" b="1" dirty="0" err="1">
                <a:solidFill>
                  <a:srgbClr val="00B050"/>
                </a:solidFill>
              </a:rPr>
              <a:t>izinler</a:t>
            </a:r>
            <a:r>
              <a:rPr lang="en-US" dirty="0" smtClean="0">
                <a:solidFill>
                  <a:srgbClr val="00B050"/>
                </a:solidFill>
              </a:rPr>
              <a:t>. </a:t>
            </a:r>
          </a:p>
          <a:p>
            <a:pPr lvl="2"/>
            <a:r>
              <a:rPr lang="en-US" dirty="0" err="1"/>
              <a:t>Örneğin</a:t>
            </a:r>
            <a:r>
              <a:rPr lang="en-US" dirty="0"/>
              <a:t>, bir </a:t>
            </a:r>
            <a:r>
              <a:rPr lang="en-US" dirty="0" err="1"/>
              <a:t>çevrimiçi</a:t>
            </a:r>
            <a:r>
              <a:rPr lang="en-US" dirty="0"/>
              <a:t> </a:t>
            </a:r>
            <a:r>
              <a:rPr lang="en-US" dirty="0" err="1"/>
              <a:t>müzik</a:t>
            </a:r>
            <a:r>
              <a:rPr lang="en-US" dirty="0"/>
              <a:t> </a:t>
            </a:r>
            <a:r>
              <a:rPr lang="en-US" dirty="0" err="1"/>
              <a:t>mağazası</a:t>
            </a:r>
            <a:r>
              <a:rPr lang="en-US" dirty="0"/>
              <a:t>, </a:t>
            </a:r>
            <a:r>
              <a:rPr lang="en-US" dirty="0" err="1"/>
              <a:t>belirli</a:t>
            </a:r>
            <a:r>
              <a:rPr lang="en-US" dirty="0"/>
              <a:t> </a:t>
            </a:r>
            <a:r>
              <a:rPr lang="en-US" dirty="0" err="1"/>
              <a:t>şarkıları</a:t>
            </a:r>
            <a:r>
              <a:rPr lang="en-US" dirty="0"/>
              <a:t> satın </a:t>
            </a:r>
            <a:r>
              <a:rPr lang="en-US" dirty="0" err="1"/>
              <a:t>alan</a:t>
            </a:r>
            <a:r>
              <a:rPr lang="en-US" dirty="0"/>
              <a:t> </a:t>
            </a:r>
            <a:r>
              <a:rPr lang="en-US" dirty="0" err="1"/>
              <a:t>kişilere</a:t>
            </a:r>
            <a:r>
              <a:rPr lang="en-US" dirty="0"/>
              <a:t> </a:t>
            </a:r>
            <a:r>
              <a:rPr lang="en-US" dirty="0" err="1"/>
              <a:t>sınırlı</a:t>
            </a:r>
            <a:r>
              <a:rPr lang="en-US" dirty="0"/>
              <a:t> </a:t>
            </a:r>
            <a:r>
              <a:rPr lang="en-US" dirty="0" err="1"/>
              <a:t>erişim</a:t>
            </a:r>
            <a:r>
              <a:rPr lang="en-US" dirty="0"/>
              <a:t> ve </a:t>
            </a:r>
            <a:r>
              <a:rPr lang="en-US" dirty="0" err="1"/>
              <a:t>kopyalama</a:t>
            </a:r>
            <a:r>
              <a:rPr lang="en-US" dirty="0"/>
              <a:t> </a:t>
            </a:r>
            <a:r>
              <a:rPr lang="en-US" dirty="0" err="1"/>
              <a:t>için</a:t>
            </a:r>
            <a:r>
              <a:rPr lang="en-US" dirty="0"/>
              <a:t> </a:t>
            </a:r>
            <a:r>
              <a:rPr lang="en-US" dirty="0" err="1" smtClean="0"/>
              <a:t>izin</a:t>
            </a:r>
            <a:r>
              <a:rPr lang="tr-TR" dirty="0" smtClean="0"/>
              <a:t>ler</a:t>
            </a:r>
            <a:r>
              <a:rPr lang="en-US" dirty="0" smtClean="0"/>
              <a:t> </a:t>
            </a:r>
            <a:r>
              <a:rPr lang="en-US" dirty="0" err="1"/>
              <a:t>sağlayabilir</a:t>
            </a:r>
            <a:r>
              <a:rPr lang="en-US" dirty="0" smtClean="0"/>
              <a:t>.</a:t>
            </a:r>
            <a:endParaRPr lang="en-US" dirty="0"/>
          </a:p>
          <a:p>
            <a:pPr lvl="1"/>
            <a:r>
              <a:rPr lang="en-US" dirty="0" err="1" smtClean="0">
                <a:solidFill>
                  <a:srgbClr val="FF9999"/>
                </a:solidFill>
              </a:rPr>
              <a:t>İzinleri</a:t>
            </a:r>
            <a:r>
              <a:rPr lang="en-US" dirty="0" smtClean="0">
                <a:solidFill>
                  <a:srgbClr val="FF9999"/>
                </a:solidFill>
              </a:rPr>
              <a:t> </a:t>
            </a:r>
            <a:r>
              <a:rPr lang="en-US" dirty="0">
                <a:solidFill>
                  <a:srgbClr val="FF9999"/>
                </a:solidFill>
              </a:rPr>
              <a:t>ve </a:t>
            </a:r>
            <a:r>
              <a:rPr lang="en-US" dirty="0" err="1">
                <a:solidFill>
                  <a:srgbClr val="FF9999"/>
                </a:solidFill>
              </a:rPr>
              <a:t>politikaları</a:t>
            </a:r>
            <a:r>
              <a:rPr lang="en-US" dirty="0">
                <a:solidFill>
                  <a:srgbClr val="FF9999"/>
                </a:solidFill>
              </a:rPr>
              <a:t> </a:t>
            </a:r>
            <a:r>
              <a:rPr lang="en-US" dirty="0" err="1">
                <a:solidFill>
                  <a:srgbClr val="FF9999"/>
                </a:solidFill>
              </a:rPr>
              <a:t>uygulamak</a:t>
            </a:r>
            <a:r>
              <a:rPr lang="en-US" dirty="0">
                <a:solidFill>
                  <a:srgbClr val="FF9999"/>
                </a:solidFill>
              </a:rPr>
              <a:t> </a:t>
            </a:r>
            <a:r>
              <a:rPr lang="en-US" dirty="0" err="1">
                <a:solidFill>
                  <a:srgbClr val="FF9999"/>
                </a:solidFill>
              </a:rPr>
              <a:t>için</a:t>
            </a:r>
            <a:r>
              <a:rPr lang="en-US" dirty="0">
                <a:solidFill>
                  <a:srgbClr val="FF9999"/>
                </a:solidFill>
              </a:rPr>
              <a:t> </a:t>
            </a:r>
            <a:r>
              <a:rPr lang="tr-TR" dirty="0" smtClean="0">
                <a:solidFill>
                  <a:srgbClr val="FF9999"/>
                </a:solidFill>
              </a:rPr>
              <a:t>kullanılan(uygulanan) </a:t>
            </a:r>
            <a:r>
              <a:rPr lang="en-US" dirty="0" err="1" smtClean="0">
                <a:solidFill>
                  <a:srgbClr val="FF9999"/>
                </a:solidFill>
              </a:rPr>
              <a:t>mekanizmaları</a:t>
            </a:r>
            <a:r>
              <a:rPr lang="en-US" dirty="0" smtClean="0">
                <a:solidFill>
                  <a:srgbClr val="FF9999"/>
                </a:solidFill>
              </a:rPr>
              <a:t> </a:t>
            </a:r>
            <a:r>
              <a:rPr lang="en-US" dirty="0" err="1">
                <a:solidFill>
                  <a:srgbClr val="FF9999"/>
                </a:solidFill>
              </a:rPr>
              <a:t>tanımlayan</a:t>
            </a:r>
            <a:r>
              <a:rPr lang="en-US" dirty="0">
                <a:solidFill>
                  <a:srgbClr val="FF9999"/>
                </a:solidFill>
              </a:rPr>
              <a:t> </a:t>
            </a:r>
            <a:r>
              <a:rPr lang="en-US" b="1" dirty="0" err="1" smtClean="0">
                <a:solidFill>
                  <a:srgbClr val="FF9999"/>
                </a:solidFill>
              </a:rPr>
              <a:t>korumalar</a:t>
            </a:r>
            <a:r>
              <a:rPr lang="tr-TR" dirty="0" smtClean="0">
                <a:solidFill>
                  <a:srgbClr val="FF9999"/>
                </a:solidFill>
              </a:rPr>
              <a:t>(önlemler)</a:t>
            </a:r>
            <a:r>
              <a:rPr lang="en-US" dirty="0" smtClean="0">
                <a:solidFill>
                  <a:srgbClr val="FF9999"/>
                </a:solidFill>
              </a:rPr>
              <a:t>.</a:t>
            </a:r>
            <a:endParaRPr lang="en-US" dirty="0">
              <a:solidFill>
                <a:srgbClr val="FF9999"/>
              </a:solidFill>
            </a:endParaRPr>
          </a:p>
          <a:p>
            <a:pPr lvl="2"/>
            <a:r>
              <a:rPr lang="en-US" dirty="0" err="1"/>
              <a:t>Çevrimiçi</a:t>
            </a:r>
            <a:r>
              <a:rPr lang="en-US" dirty="0"/>
              <a:t> </a:t>
            </a:r>
            <a:r>
              <a:rPr lang="en-US" dirty="0" err="1"/>
              <a:t>bir</a:t>
            </a:r>
            <a:r>
              <a:rPr lang="en-US" dirty="0"/>
              <a:t> </a:t>
            </a:r>
            <a:r>
              <a:rPr lang="en-US" dirty="0" err="1"/>
              <a:t>müzik</a:t>
            </a:r>
            <a:r>
              <a:rPr lang="en-US" dirty="0"/>
              <a:t> </a:t>
            </a:r>
            <a:r>
              <a:rPr lang="en-US" dirty="0" err="1"/>
              <a:t>mağazası</a:t>
            </a:r>
            <a:r>
              <a:rPr lang="en-US" dirty="0"/>
              <a:t>, </a:t>
            </a:r>
            <a:r>
              <a:rPr lang="en-US" dirty="0" err="1"/>
              <a:t>insanların</a:t>
            </a:r>
            <a:r>
              <a:rPr lang="en-US" dirty="0"/>
              <a:t> </a:t>
            </a:r>
            <a:r>
              <a:rPr lang="en-US" dirty="0" err="1"/>
              <a:t>şarkılarına</a:t>
            </a:r>
            <a:r>
              <a:rPr lang="en-US" dirty="0"/>
              <a:t> </a:t>
            </a:r>
            <a:r>
              <a:rPr lang="en-US" dirty="0" err="1"/>
              <a:t>yetkisiz</a:t>
            </a:r>
            <a:r>
              <a:rPr lang="en-US" dirty="0"/>
              <a:t> </a:t>
            </a:r>
            <a:r>
              <a:rPr lang="en-US" dirty="0" err="1"/>
              <a:t>erişimini</a:t>
            </a:r>
            <a:r>
              <a:rPr lang="en-US" dirty="0"/>
              <a:t> </a:t>
            </a:r>
            <a:r>
              <a:rPr lang="en-US" dirty="0" err="1"/>
              <a:t>ve</a:t>
            </a:r>
            <a:r>
              <a:rPr lang="en-US" dirty="0"/>
              <a:t> </a:t>
            </a:r>
            <a:r>
              <a:rPr lang="en-US" dirty="0" err="1"/>
              <a:t>şarkılarını</a:t>
            </a:r>
            <a:r>
              <a:rPr lang="en-US" dirty="0"/>
              <a:t> </a:t>
            </a:r>
            <a:r>
              <a:rPr lang="en-US" dirty="0" err="1"/>
              <a:t>kopyalamasını</a:t>
            </a:r>
            <a:r>
              <a:rPr lang="en-US" dirty="0"/>
              <a:t> </a:t>
            </a:r>
            <a:r>
              <a:rPr lang="en-US" dirty="0" err="1"/>
              <a:t>önlemek</a:t>
            </a:r>
            <a:r>
              <a:rPr lang="en-US" dirty="0"/>
              <a:t> </a:t>
            </a:r>
            <a:r>
              <a:rPr lang="en-US" dirty="0" err="1"/>
              <a:t>için</a:t>
            </a:r>
            <a:r>
              <a:rPr lang="en-US" dirty="0"/>
              <a:t> </a:t>
            </a:r>
            <a:r>
              <a:rPr lang="en-US" dirty="0" err="1"/>
              <a:t>korumalar</a:t>
            </a:r>
            <a:r>
              <a:rPr lang="en-US" dirty="0"/>
              <a:t> </a:t>
            </a:r>
            <a:r>
              <a:rPr lang="en-US" dirty="0" err="1"/>
              <a:t>oluşturacaktır</a:t>
            </a:r>
            <a:r>
              <a:rPr lang="en-US" dirty="0"/>
              <a:t> (</a:t>
            </a:r>
            <a:r>
              <a:rPr lang="en-US" dirty="0" err="1"/>
              <a:t>sistemden</a:t>
            </a:r>
            <a:r>
              <a:rPr lang="en-US" dirty="0"/>
              <a:t> </a:t>
            </a:r>
            <a:r>
              <a:rPr lang="en-US" dirty="0" err="1"/>
              <a:t>kullanıcılara</a:t>
            </a:r>
            <a:r>
              <a:rPr lang="en-US" dirty="0"/>
              <a:t> </a:t>
            </a:r>
            <a:r>
              <a:rPr lang="en-US" dirty="0" err="1"/>
              <a:t>yönlendirilen</a:t>
            </a:r>
            <a:r>
              <a:rPr lang="en-US" dirty="0"/>
              <a:t> </a:t>
            </a:r>
            <a:r>
              <a:rPr lang="en-US" dirty="0" err="1"/>
              <a:t>güven</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Güvence (</a:t>
            </a:r>
            <a:r>
              <a:rPr lang="en-US" dirty="0" smtClean="0"/>
              <a:t>Assurance)</a:t>
            </a:r>
            <a:endParaRPr lang="tr-TR" dirty="0"/>
          </a:p>
        </p:txBody>
      </p:sp>
      <p:sp>
        <p:nvSpPr>
          <p:cNvPr id="3" name="Content Placeholder 2"/>
          <p:cNvSpPr>
            <a:spLocks noGrp="1"/>
          </p:cNvSpPr>
          <p:nvPr>
            <p:ph idx="1"/>
          </p:nvPr>
        </p:nvSpPr>
        <p:spPr>
          <a:xfrm>
            <a:off x="457200" y="1600199"/>
            <a:ext cx="8229600" cy="5121275"/>
          </a:xfrm>
        </p:spPr>
        <p:txBody>
          <a:bodyPr>
            <a:normAutofit fontScale="55000" lnSpcReduction="20000"/>
          </a:bodyPr>
          <a:lstStyle/>
          <a:p>
            <a:pPr marL="0" indent="0">
              <a:buNone/>
            </a:pPr>
            <a:r>
              <a:rPr lang="tr-TR" dirty="0">
                <a:solidFill>
                  <a:srgbClr val="FF0000"/>
                </a:solidFill>
              </a:rPr>
              <a:t>Güvence, güvenin iki yönde yönetilmesini içerir – kullanıcılardan sistemlere (örneğin, şarkı satın almak için kredi kartı numaralarının geçerli kullanımı) ve sistemden kullanıcılara</a:t>
            </a:r>
            <a:r>
              <a:rPr lang="tr-TR" dirty="0" smtClean="0">
                <a:solidFill>
                  <a:srgbClr val="FF0000"/>
                </a:solidFill>
              </a:rPr>
              <a:t>.</a:t>
            </a:r>
            <a:endParaRPr lang="tr-TR" dirty="0">
              <a:solidFill>
                <a:srgbClr val="FF0000"/>
              </a:solidFill>
            </a:endParaRPr>
          </a:p>
          <a:p>
            <a:pPr marL="0" indent="0">
              <a:buNone/>
            </a:pPr>
            <a:r>
              <a:rPr lang="tr-TR" dirty="0"/>
              <a:t>Bilgisayar sistemlerinin tasarımcıları, sistemlerinin kaynaklarını kullanan kişilerin bunu kendi politikaları doğrultusunda yapmasını isterler. Ayrıca tasarımcılar, kopyalarının kullanım süresini, saat sayısını veya müziklerinin yedek kopya sayısını kısıtlamak isteyebilirler.</a:t>
            </a:r>
          </a:p>
          <a:p>
            <a:pPr marL="0" indent="0">
              <a:buNone/>
            </a:pPr>
            <a:r>
              <a:rPr lang="tr-TR" dirty="0">
                <a:solidFill>
                  <a:srgbClr val="7030A0"/>
                </a:solidFill>
              </a:rPr>
              <a:t>Bu nedenle güven yönetimi, etkili, uygulanabilir ilkelerin tasarımı, güvenilir kullanıcılara izin verme yöntemleri ve sistemdeki kaynakları korumak ve yönetmek için bu ilkeleri ve izinleri uygulayabilen bileşenlerle ilgilenir.</a:t>
            </a:r>
          </a:p>
          <a:p>
            <a:pPr marL="0" indent="0">
              <a:buNone/>
            </a:pPr>
            <a:r>
              <a:rPr lang="tr-TR" dirty="0">
                <a:solidFill>
                  <a:srgbClr val="00B050"/>
                </a:solidFill>
              </a:rPr>
              <a:t>Sistem güvencesinin bir diğer önemli parçası da yazılım mühendisliğini içerir.</a:t>
            </a:r>
            <a:r>
              <a:rPr lang="tr-TR" dirty="0"/>
              <a:t> Bir sistemin tasarımcıları, sistemlerini uygulayan yazılımın, tasarımlarına uygun olacak şekilde kodlandığını bilmelidir. Örneğin, bir sistemin tasarımcısı, rastgele sayılarla şifreleme için bir Sözde Rastgele Sayı Üreticisinin (PRNG) kullanıldığını belirtebilir. Uygulayıcı, PRNG için her zaman aynı tohum değerini kullanırsa, üretilen sayılar tekrar tekrarlanacaktır.</a:t>
            </a:r>
          </a:p>
          <a:p>
            <a:pPr marL="0" indent="0">
              <a:buNone/>
            </a:pPr>
            <a:r>
              <a:rPr lang="tr-TR" dirty="0"/>
              <a:t>Bu nedenle, iyi bir şartnameye sahip olmak ve uygulanmasına uymak gereklidir.</a:t>
            </a:r>
          </a:p>
          <a:p>
            <a:pPr marL="0" indent="0">
              <a:buNone/>
            </a:pPr>
            <a:r>
              <a:rPr lang="tr-TR" dirty="0"/>
              <a:t>Ayrıca, güven için, mahkemeye gitme durumunda (örneğin bir web sitesi tarafından aldatılma durumunda) kullanabilmek için yapılan operasyonların bazı kanıtlarını desteklemek gerekir.</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16</a:t>
            </a:fld>
            <a:endParaRPr lang="en-US"/>
          </a:p>
        </p:txBody>
      </p:sp>
    </p:spTree>
    <p:extLst>
      <p:ext uri="{BB962C8B-B14F-4D97-AF65-F5344CB8AC3E}">
        <p14:creationId xmlns:p14="http://schemas.microsoft.com/office/powerpoint/2010/main" val="139799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Özgünlük </a:t>
            </a:r>
            <a:r>
              <a:rPr lang="tr-TR" dirty="0"/>
              <a:t>(</a:t>
            </a:r>
            <a:r>
              <a:rPr lang="en-US" dirty="0" smtClean="0"/>
              <a:t>Authenticity</a:t>
            </a:r>
            <a:r>
              <a:rPr lang="tr-TR" dirty="0" smtClean="0"/>
              <a:t>)</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sz="2800" b="1" dirty="0"/>
              <a:t>Authenticity </a:t>
            </a:r>
            <a:r>
              <a:rPr lang="tr-TR" sz="2800" dirty="0" smtClean="0"/>
              <a:t>(Orijinallik,</a:t>
            </a:r>
            <a:r>
              <a:rPr lang="en-US" sz="2800" dirty="0" err="1" smtClean="0"/>
              <a:t>Özgünlük</a:t>
            </a:r>
            <a:r>
              <a:rPr lang="tr-TR" sz="2800" dirty="0"/>
              <a:t>)</a:t>
            </a:r>
            <a:r>
              <a:rPr lang="en-US" sz="2800" dirty="0" smtClean="0"/>
              <a:t>, </a:t>
            </a:r>
            <a:r>
              <a:rPr lang="en-US" sz="2800" dirty="0" err="1">
                <a:solidFill>
                  <a:srgbClr val="00B050"/>
                </a:solidFill>
              </a:rPr>
              <a:t>kişi</a:t>
            </a:r>
            <a:r>
              <a:rPr lang="en-US" sz="2800" dirty="0">
                <a:solidFill>
                  <a:srgbClr val="00B050"/>
                </a:solidFill>
              </a:rPr>
              <a:t> </a:t>
            </a:r>
            <a:r>
              <a:rPr lang="en-US" sz="2800" dirty="0" err="1">
                <a:solidFill>
                  <a:srgbClr val="00B050"/>
                </a:solidFill>
              </a:rPr>
              <a:t>veya</a:t>
            </a:r>
            <a:r>
              <a:rPr lang="en-US" sz="2800" dirty="0">
                <a:solidFill>
                  <a:srgbClr val="00B050"/>
                </a:solidFill>
              </a:rPr>
              <a:t> </a:t>
            </a:r>
            <a:r>
              <a:rPr lang="en-US" sz="2800" dirty="0" err="1">
                <a:solidFill>
                  <a:srgbClr val="00B050"/>
                </a:solidFill>
              </a:rPr>
              <a:t>sistemler</a:t>
            </a:r>
            <a:r>
              <a:rPr lang="en-US" sz="2800" dirty="0">
                <a:solidFill>
                  <a:srgbClr val="00B050"/>
                </a:solidFill>
              </a:rPr>
              <a:t> </a:t>
            </a:r>
            <a:r>
              <a:rPr lang="en-US" sz="2800" dirty="0" err="1">
                <a:solidFill>
                  <a:srgbClr val="00B050"/>
                </a:solidFill>
              </a:rPr>
              <a:t>tarafından</a:t>
            </a:r>
            <a:r>
              <a:rPr lang="en-US" sz="2800" dirty="0">
                <a:solidFill>
                  <a:srgbClr val="00B050"/>
                </a:solidFill>
              </a:rPr>
              <a:t> </a:t>
            </a:r>
            <a:r>
              <a:rPr lang="en-US" sz="2800" dirty="0" err="1">
                <a:solidFill>
                  <a:srgbClr val="00B050"/>
                </a:solidFill>
              </a:rPr>
              <a:t>verilen</a:t>
            </a:r>
            <a:r>
              <a:rPr lang="en-US" sz="2800" dirty="0">
                <a:solidFill>
                  <a:srgbClr val="00B050"/>
                </a:solidFill>
              </a:rPr>
              <a:t> </a:t>
            </a:r>
            <a:r>
              <a:rPr lang="en-US" sz="2800" dirty="0" err="1">
                <a:solidFill>
                  <a:srgbClr val="00B050"/>
                </a:solidFill>
              </a:rPr>
              <a:t>beyanların</a:t>
            </a:r>
            <a:r>
              <a:rPr lang="en-US" sz="2800" dirty="0">
                <a:solidFill>
                  <a:srgbClr val="00B050"/>
                </a:solidFill>
              </a:rPr>
              <a:t>, </a:t>
            </a:r>
            <a:r>
              <a:rPr lang="en-US" sz="2800" dirty="0" err="1">
                <a:solidFill>
                  <a:srgbClr val="00B050"/>
                </a:solidFill>
              </a:rPr>
              <a:t>politikaların</a:t>
            </a:r>
            <a:r>
              <a:rPr lang="en-US" sz="2800" dirty="0">
                <a:solidFill>
                  <a:srgbClr val="00B050"/>
                </a:solidFill>
              </a:rPr>
              <a:t> ve </a:t>
            </a:r>
            <a:r>
              <a:rPr lang="en-US" sz="2800" dirty="0" err="1">
                <a:solidFill>
                  <a:srgbClr val="00B050"/>
                </a:solidFill>
              </a:rPr>
              <a:t>izinlerin</a:t>
            </a:r>
            <a:r>
              <a:rPr lang="en-US" sz="2800" dirty="0">
                <a:solidFill>
                  <a:srgbClr val="00B050"/>
                </a:solidFill>
              </a:rPr>
              <a:t> </a:t>
            </a:r>
            <a:r>
              <a:rPr lang="en-US" sz="2800" dirty="0" err="1" smtClean="0">
                <a:solidFill>
                  <a:srgbClr val="00B050"/>
                </a:solidFill>
              </a:rPr>
              <a:t>gerçek</a:t>
            </a:r>
            <a:r>
              <a:rPr lang="tr-TR" sz="2800" dirty="0" smtClean="0">
                <a:solidFill>
                  <a:srgbClr val="00B050"/>
                </a:solidFill>
              </a:rPr>
              <a:t>(orijinal)</a:t>
            </a:r>
            <a:r>
              <a:rPr lang="en-US" sz="2800" dirty="0" smtClean="0">
                <a:solidFill>
                  <a:srgbClr val="00B050"/>
                </a:solidFill>
              </a:rPr>
              <a:t> </a:t>
            </a:r>
            <a:r>
              <a:rPr lang="en-US" sz="2800" dirty="0" err="1">
                <a:solidFill>
                  <a:srgbClr val="00B050"/>
                </a:solidFill>
              </a:rPr>
              <a:t>olduğunu</a:t>
            </a:r>
            <a:r>
              <a:rPr lang="en-US" sz="2800" dirty="0">
                <a:solidFill>
                  <a:srgbClr val="00B050"/>
                </a:solidFill>
              </a:rPr>
              <a:t> </a:t>
            </a:r>
            <a:r>
              <a:rPr lang="en-US" sz="2800" dirty="0" err="1">
                <a:solidFill>
                  <a:srgbClr val="00B050"/>
                </a:solidFill>
              </a:rPr>
              <a:t>belirleme</a:t>
            </a:r>
            <a:r>
              <a:rPr lang="en-US" sz="2800" dirty="0">
                <a:solidFill>
                  <a:srgbClr val="00B050"/>
                </a:solidFill>
              </a:rPr>
              <a:t> </a:t>
            </a:r>
            <a:r>
              <a:rPr lang="en-US" sz="2800" dirty="0" err="1">
                <a:solidFill>
                  <a:srgbClr val="00B050"/>
                </a:solidFill>
              </a:rPr>
              <a:t>yeteneğidir</a:t>
            </a:r>
            <a:r>
              <a:rPr lang="en-US" sz="2800" dirty="0">
                <a:solidFill>
                  <a:srgbClr val="00B050"/>
                </a:solidFill>
              </a:rPr>
              <a:t>. </a:t>
            </a:r>
            <a:endParaRPr lang="tr-TR" sz="2800" dirty="0" smtClean="0">
              <a:solidFill>
                <a:srgbClr val="00B050"/>
              </a:solidFill>
            </a:endParaRPr>
          </a:p>
          <a:p>
            <a:pPr lvl="1"/>
            <a:r>
              <a:rPr lang="en-US" sz="2400" dirty="0" smtClean="0"/>
              <a:t>Bu </a:t>
            </a:r>
            <a:r>
              <a:rPr lang="en-US" sz="2400" dirty="0" err="1"/>
              <a:t>tür</a:t>
            </a:r>
            <a:r>
              <a:rPr lang="en-US" sz="2400" dirty="0"/>
              <a:t> </a:t>
            </a:r>
            <a:r>
              <a:rPr lang="en-US" sz="2400" dirty="0" err="1" smtClean="0"/>
              <a:t>şeyler</a:t>
            </a:r>
            <a:r>
              <a:rPr lang="en-US" sz="2400" dirty="0" smtClean="0"/>
              <a:t> </a:t>
            </a:r>
            <a:r>
              <a:rPr lang="en-US" sz="2400" dirty="0" err="1"/>
              <a:t>sahte</a:t>
            </a:r>
            <a:r>
              <a:rPr lang="en-US" sz="2400" dirty="0"/>
              <a:t> </a:t>
            </a:r>
            <a:r>
              <a:rPr lang="en-US" sz="2400" dirty="0" err="1" smtClean="0"/>
              <a:t>olu</a:t>
            </a:r>
            <a:r>
              <a:rPr lang="tr-TR" sz="2400" dirty="0" smtClean="0"/>
              <a:t>rsa</a:t>
            </a:r>
            <a:r>
              <a:rPr lang="en-US" sz="2400" dirty="0" smtClean="0"/>
              <a:t>, </a:t>
            </a:r>
            <a:r>
              <a:rPr lang="en-US" sz="2400" dirty="0" err="1"/>
              <a:t>insanların</a:t>
            </a:r>
            <a:r>
              <a:rPr lang="en-US" sz="2400" dirty="0"/>
              <a:t> ve </a:t>
            </a:r>
            <a:r>
              <a:rPr lang="en-US" sz="2400" dirty="0" err="1"/>
              <a:t>sistemlerin</a:t>
            </a:r>
            <a:r>
              <a:rPr lang="en-US" sz="2400" dirty="0"/>
              <a:t> </a:t>
            </a:r>
            <a:r>
              <a:rPr lang="en-US" sz="2400" dirty="0" err="1"/>
              <a:t>çevrimiçi</a:t>
            </a:r>
            <a:r>
              <a:rPr lang="en-US" sz="2400" dirty="0"/>
              <a:t> (online</a:t>
            </a:r>
            <a:r>
              <a:rPr lang="en-US" sz="2400" dirty="0" smtClean="0"/>
              <a:t>)</a:t>
            </a:r>
            <a:r>
              <a:rPr lang="tr-TR" sz="2400" dirty="0" smtClean="0"/>
              <a:t> </a:t>
            </a:r>
            <a:r>
              <a:rPr lang="en-US" sz="2400" dirty="0" err="1" smtClean="0"/>
              <a:t>ürün</a:t>
            </a:r>
            <a:r>
              <a:rPr lang="en-US" sz="2400" dirty="0" smtClean="0"/>
              <a:t> satın</a:t>
            </a:r>
            <a:r>
              <a:rPr lang="tr-TR" sz="2400" dirty="0" smtClean="0"/>
              <a:t> </a:t>
            </a:r>
            <a:r>
              <a:rPr lang="en-US" sz="2400" dirty="0" err="1" smtClean="0"/>
              <a:t>alırken</a:t>
            </a:r>
            <a:r>
              <a:rPr lang="en-US" sz="2400" dirty="0" smtClean="0"/>
              <a:t> </a:t>
            </a:r>
            <a:r>
              <a:rPr lang="en-US" sz="2400" dirty="0" err="1"/>
              <a:t>veya</a:t>
            </a:r>
            <a:r>
              <a:rPr lang="en-US" sz="2400" dirty="0"/>
              <a:t> </a:t>
            </a:r>
            <a:r>
              <a:rPr lang="en-US" sz="2400" dirty="0" err="1"/>
              <a:t>satarken</a:t>
            </a:r>
            <a:r>
              <a:rPr lang="en-US" sz="2400" dirty="0"/>
              <a:t> </a:t>
            </a:r>
            <a:r>
              <a:rPr lang="en-US" sz="2400" dirty="0" err="1"/>
              <a:t>yaptıkları</a:t>
            </a:r>
            <a:r>
              <a:rPr lang="en-US" sz="2400" dirty="0"/>
              <a:t> </a:t>
            </a:r>
            <a:r>
              <a:rPr lang="en-US" sz="2400" dirty="0" err="1" smtClean="0"/>
              <a:t>sözleşmeleri</a:t>
            </a:r>
            <a:r>
              <a:rPr lang="en-US" sz="2400" dirty="0" smtClean="0"/>
              <a:t> </a:t>
            </a:r>
            <a:r>
              <a:rPr lang="en-US" sz="2400" dirty="0" err="1"/>
              <a:t>yürürlüğe</a:t>
            </a:r>
            <a:r>
              <a:rPr lang="en-US" sz="2400" dirty="0"/>
              <a:t> </a:t>
            </a:r>
            <a:r>
              <a:rPr lang="en-US" sz="2400" dirty="0" err="1"/>
              <a:t>koymanın</a:t>
            </a:r>
            <a:r>
              <a:rPr lang="en-US" sz="2400" dirty="0"/>
              <a:t> </a:t>
            </a:r>
            <a:r>
              <a:rPr lang="en-US" sz="2400" dirty="0" err="1" smtClean="0"/>
              <a:t>bir</a:t>
            </a:r>
            <a:r>
              <a:rPr lang="en-US" sz="2400" dirty="0" smtClean="0"/>
              <a:t> </a:t>
            </a:r>
            <a:r>
              <a:rPr lang="en-US" sz="2400" dirty="0" err="1"/>
              <a:t>yolu</a:t>
            </a:r>
            <a:r>
              <a:rPr lang="en-US" sz="2400" dirty="0"/>
              <a:t> </a:t>
            </a:r>
            <a:r>
              <a:rPr lang="en-US" sz="2400" dirty="0" err="1"/>
              <a:t>yoktur</a:t>
            </a:r>
            <a:r>
              <a:rPr lang="en-US" sz="2400" dirty="0"/>
              <a:t>. </a:t>
            </a:r>
            <a:endParaRPr lang="tr-TR" sz="2400" dirty="0"/>
          </a:p>
          <a:p>
            <a:r>
              <a:rPr lang="en-US" sz="2800" b="1" dirty="0" err="1" smtClean="0"/>
              <a:t>Birincil</a:t>
            </a:r>
            <a:r>
              <a:rPr lang="en-US" sz="2800" b="1" dirty="0" smtClean="0"/>
              <a:t> </a:t>
            </a:r>
            <a:r>
              <a:rPr lang="en-US" sz="2800" b="1" dirty="0" err="1"/>
              <a:t>araç</a:t>
            </a:r>
            <a:r>
              <a:rPr lang="en-US" sz="2800" b="1" dirty="0"/>
              <a:t>:</a:t>
            </a:r>
            <a:endParaRPr lang="en-US" sz="2800" dirty="0" smtClean="0"/>
          </a:p>
          <a:p>
            <a:pPr lvl="1"/>
            <a:r>
              <a:rPr lang="en-US" sz="2400" b="1" dirty="0" smtClean="0"/>
              <a:t>digital signatures</a:t>
            </a:r>
            <a:r>
              <a:rPr lang="tr-TR" sz="2400" b="1" dirty="0" smtClean="0"/>
              <a:t> (</a:t>
            </a:r>
            <a:r>
              <a:rPr lang="en-US" sz="2400" dirty="0" err="1" smtClean="0"/>
              <a:t>dijital</a:t>
            </a:r>
            <a:r>
              <a:rPr lang="en-US" sz="2400" dirty="0" smtClean="0"/>
              <a:t> </a:t>
            </a:r>
            <a:r>
              <a:rPr lang="en-US" sz="2400" dirty="0" err="1" smtClean="0"/>
              <a:t>imzalar</a:t>
            </a:r>
            <a:r>
              <a:rPr lang="tr-TR" sz="2400" dirty="0" smtClean="0"/>
              <a:t>)</a:t>
            </a:r>
            <a:r>
              <a:rPr lang="en-US" sz="2400" dirty="0" smtClean="0"/>
              <a:t>. </a:t>
            </a:r>
            <a:r>
              <a:rPr lang="en-US" sz="2400" dirty="0" err="1">
                <a:solidFill>
                  <a:srgbClr val="7030A0"/>
                </a:solidFill>
              </a:rPr>
              <a:t>Bunlar</a:t>
            </a:r>
            <a:r>
              <a:rPr lang="en-US" sz="2400" dirty="0">
                <a:solidFill>
                  <a:srgbClr val="7030A0"/>
                </a:solidFill>
              </a:rPr>
              <a:t>, </a:t>
            </a:r>
            <a:r>
              <a:rPr lang="en-US" sz="2400" dirty="0" err="1">
                <a:solidFill>
                  <a:srgbClr val="7030A0"/>
                </a:solidFill>
              </a:rPr>
              <a:t>bir</a:t>
            </a:r>
            <a:r>
              <a:rPr lang="en-US" sz="2400" dirty="0">
                <a:solidFill>
                  <a:srgbClr val="7030A0"/>
                </a:solidFill>
              </a:rPr>
              <a:t> </a:t>
            </a:r>
            <a:r>
              <a:rPr lang="en-US" sz="2400" dirty="0" err="1">
                <a:solidFill>
                  <a:srgbClr val="7030A0"/>
                </a:solidFill>
              </a:rPr>
              <a:t>kişinin</a:t>
            </a:r>
            <a:r>
              <a:rPr lang="en-US" sz="2400" dirty="0">
                <a:solidFill>
                  <a:srgbClr val="7030A0"/>
                </a:solidFill>
              </a:rPr>
              <a:t> </a:t>
            </a:r>
            <a:r>
              <a:rPr lang="en-US" sz="2400" dirty="0" err="1">
                <a:solidFill>
                  <a:srgbClr val="7030A0"/>
                </a:solidFill>
              </a:rPr>
              <a:t>veya</a:t>
            </a:r>
            <a:r>
              <a:rPr lang="en-US" sz="2400" dirty="0">
                <a:solidFill>
                  <a:srgbClr val="7030A0"/>
                </a:solidFill>
              </a:rPr>
              <a:t> </a:t>
            </a:r>
            <a:r>
              <a:rPr lang="en-US" sz="2400" dirty="0" err="1">
                <a:solidFill>
                  <a:srgbClr val="7030A0"/>
                </a:solidFill>
              </a:rPr>
              <a:t>sistemin</a:t>
            </a:r>
            <a:r>
              <a:rPr lang="en-US" sz="2400" dirty="0">
                <a:solidFill>
                  <a:srgbClr val="7030A0"/>
                </a:solidFill>
              </a:rPr>
              <a:t> </a:t>
            </a:r>
            <a:r>
              <a:rPr lang="en-US" sz="2400" dirty="0" err="1">
                <a:solidFill>
                  <a:srgbClr val="7030A0"/>
                </a:solidFill>
              </a:rPr>
              <a:t>inkar</a:t>
            </a:r>
            <a:r>
              <a:rPr lang="en-US" sz="2400" dirty="0">
                <a:solidFill>
                  <a:srgbClr val="7030A0"/>
                </a:solidFill>
              </a:rPr>
              <a:t> </a:t>
            </a:r>
            <a:r>
              <a:rPr lang="en-US" sz="2400" dirty="0" err="1">
                <a:solidFill>
                  <a:srgbClr val="7030A0"/>
                </a:solidFill>
              </a:rPr>
              <a:t>edilemezlik</a:t>
            </a:r>
            <a:r>
              <a:rPr lang="en-US" sz="2400" dirty="0">
                <a:solidFill>
                  <a:srgbClr val="7030A0"/>
                </a:solidFill>
              </a:rPr>
              <a:t> </a:t>
            </a:r>
            <a:r>
              <a:rPr lang="tr-TR" sz="2400" dirty="0" smtClean="0">
                <a:solidFill>
                  <a:srgbClr val="7030A0"/>
                </a:solidFill>
              </a:rPr>
              <a:t>(</a:t>
            </a:r>
            <a:r>
              <a:rPr lang="en-US" sz="2400" dirty="0" smtClean="0">
                <a:solidFill>
                  <a:srgbClr val="7030A0"/>
                </a:solidFill>
              </a:rPr>
              <a:t>nonrepudiation</a:t>
            </a:r>
            <a:r>
              <a:rPr lang="tr-TR" sz="2400" dirty="0" smtClean="0">
                <a:solidFill>
                  <a:srgbClr val="7030A0"/>
                </a:solidFill>
              </a:rPr>
              <a:t>) </a:t>
            </a:r>
            <a:r>
              <a:rPr lang="en-US" sz="2400" dirty="0" err="1" smtClean="0">
                <a:solidFill>
                  <a:srgbClr val="7030A0"/>
                </a:solidFill>
              </a:rPr>
              <a:t>sağlayan</a:t>
            </a:r>
            <a:r>
              <a:rPr lang="en-US" sz="2400" dirty="0" smtClean="0">
                <a:solidFill>
                  <a:srgbClr val="7030A0"/>
                </a:solidFill>
              </a:rPr>
              <a:t> </a:t>
            </a:r>
            <a:r>
              <a:rPr lang="en-US" sz="2400" dirty="0" err="1">
                <a:solidFill>
                  <a:srgbClr val="7030A0"/>
                </a:solidFill>
              </a:rPr>
              <a:t>benzersiz</a:t>
            </a:r>
            <a:r>
              <a:rPr lang="en-US" sz="2400" dirty="0">
                <a:solidFill>
                  <a:srgbClr val="7030A0"/>
                </a:solidFill>
              </a:rPr>
              <a:t> </a:t>
            </a:r>
            <a:r>
              <a:rPr lang="en-US" sz="2400" dirty="0" err="1">
                <a:solidFill>
                  <a:srgbClr val="7030A0"/>
                </a:solidFill>
              </a:rPr>
              <a:t>bir</a:t>
            </a:r>
            <a:r>
              <a:rPr lang="en-US" sz="2400" dirty="0">
                <a:solidFill>
                  <a:srgbClr val="7030A0"/>
                </a:solidFill>
              </a:rPr>
              <a:t> </a:t>
            </a:r>
            <a:r>
              <a:rPr lang="en-US" sz="2400" dirty="0" err="1">
                <a:solidFill>
                  <a:srgbClr val="7030A0"/>
                </a:solidFill>
              </a:rPr>
              <a:t>şekilde</a:t>
            </a:r>
            <a:r>
              <a:rPr lang="en-US" sz="2400" dirty="0">
                <a:solidFill>
                  <a:srgbClr val="7030A0"/>
                </a:solidFill>
              </a:rPr>
              <a:t> </a:t>
            </a:r>
            <a:r>
              <a:rPr lang="en-US" sz="2400" dirty="0" err="1">
                <a:solidFill>
                  <a:srgbClr val="7030A0"/>
                </a:solidFill>
              </a:rPr>
              <a:t>belgelerinin</a:t>
            </a:r>
            <a:r>
              <a:rPr lang="en-US" sz="2400" dirty="0">
                <a:solidFill>
                  <a:srgbClr val="7030A0"/>
                </a:solidFill>
              </a:rPr>
              <a:t> </a:t>
            </a:r>
            <a:r>
              <a:rPr lang="en-US" sz="2400" dirty="0" err="1">
                <a:solidFill>
                  <a:srgbClr val="7030A0"/>
                </a:solidFill>
              </a:rPr>
              <a:t>gerçekliğini</a:t>
            </a:r>
            <a:r>
              <a:rPr lang="en-US" sz="2400" dirty="0">
                <a:solidFill>
                  <a:srgbClr val="7030A0"/>
                </a:solidFill>
              </a:rPr>
              <a:t> </a:t>
            </a:r>
            <a:r>
              <a:rPr lang="en-US" sz="2400" dirty="0" err="1">
                <a:solidFill>
                  <a:srgbClr val="7030A0"/>
                </a:solidFill>
              </a:rPr>
              <a:t>taahhüt</a:t>
            </a:r>
            <a:r>
              <a:rPr lang="en-US" sz="2400" dirty="0">
                <a:solidFill>
                  <a:srgbClr val="7030A0"/>
                </a:solidFill>
              </a:rPr>
              <a:t> </a:t>
            </a:r>
            <a:r>
              <a:rPr lang="en-US" sz="2400" dirty="0" err="1">
                <a:solidFill>
                  <a:srgbClr val="7030A0"/>
                </a:solidFill>
              </a:rPr>
              <a:t>etmesine</a:t>
            </a:r>
            <a:r>
              <a:rPr lang="en-US" sz="2400" dirty="0">
                <a:solidFill>
                  <a:srgbClr val="7030A0"/>
                </a:solidFill>
              </a:rPr>
              <a:t> </a:t>
            </a:r>
            <a:r>
              <a:rPr lang="en-US" sz="2400" dirty="0" err="1">
                <a:solidFill>
                  <a:srgbClr val="7030A0"/>
                </a:solidFill>
              </a:rPr>
              <a:t>izin</a:t>
            </a:r>
            <a:r>
              <a:rPr lang="en-US" sz="2400" dirty="0">
                <a:solidFill>
                  <a:srgbClr val="7030A0"/>
                </a:solidFill>
              </a:rPr>
              <a:t> </a:t>
            </a:r>
            <a:r>
              <a:rPr lang="en-US" sz="2400" dirty="0" err="1">
                <a:solidFill>
                  <a:srgbClr val="7030A0"/>
                </a:solidFill>
              </a:rPr>
              <a:t>veren</a:t>
            </a:r>
            <a:r>
              <a:rPr lang="en-US" sz="2400" dirty="0">
                <a:solidFill>
                  <a:srgbClr val="7030A0"/>
                </a:solidFill>
              </a:rPr>
              <a:t> </a:t>
            </a:r>
            <a:r>
              <a:rPr lang="en-US" sz="2400" dirty="0" err="1">
                <a:solidFill>
                  <a:srgbClr val="7030A0"/>
                </a:solidFill>
              </a:rPr>
              <a:t>kriptografik</a:t>
            </a:r>
            <a:r>
              <a:rPr lang="en-US" sz="2400" dirty="0">
                <a:solidFill>
                  <a:srgbClr val="7030A0"/>
                </a:solidFill>
              </a:rPr>
              <a:t> </a:t>
            </a:r>
            <a:r>
              <a:rPr lang="en-US" sz="2400" dirty="0" err="1">
                <a:solidFill>
                  <a:srgbClr val="7030A0"/>
                </a:solidFill>
              </a:rPr>
              <a:t>hesaplamalardır</a:t>
            </a:r>
            <a:r>
              <a:rPr lang="en-US" sz="2400" dirty="0">
                <a:solidFill>
                  <a:srgbClr val="7030A0"/>
                </a:solidFill>
              </a:rPr>
              <a:t>.</a:t>
            </a:r>
          </a:p>
          <a:p>
            <a:pPr marL="457200" lvl="1" indent="0">
              <a:buNone/>
            </a:pPr>
            <a:r>
              <a:rPr lang="en-US" sz="2400" b="1" dirty="0" smtClean="0"/>
              <a:t>Nonrepudiation</a:t>
            </a:r>
            <a:r>
              <a:rPr lang="tr-TR" sz="2400" dirty="0" smtClean="0"/>
              <a:t> (</a:t>
            </a:r>
            <a:r>
              <a:rPr lang="en-US" sz="2400" dirty="0" err="1" smtClean="0"/>
              <a:t>inkar</a:t>
            </a:r>
            <a:r>
              <a:rPr lang="en-US" sz="2400" dirty="0" smtClean="0"/>
              <a:t> </a:t>
            </a:r>
            <a:r>
              <a:rPr lang="en-US" sz="2400" dirty="0" err="1" smtClean="0"/>
              <a:t>edilemezlik</a:t>
            </a:r>
            <a:r>
              <a:rPr lang="tr-TR" sz="2400" dirty="0" smtClean="0"/>
              <a:t>)</a:t>
            </a:r>
            <a:r>
              <a:rPr lang="en-US" sz="2400" dirty="0" smtClean="0"/>
              <a:t>, </a:t>
            </a:r>
            <a:r>
              <a:rPr lang="en-US" sz="2400" dirty="0" err="1"/>
              <a:t>bir</a:t>
            </a:r>
            <a:r>
              <a:rPr lang="en-US" sz="2400" dirty="0"/>
              <a:t> </a:t>
            </a:r>
            <a:r>
              <a:rPr lang="en-US" sz="2400" dirty="0" err="1"/>
              <a:t>kişi</a:t>
            </a:r>
            <a:r>
              <a:rPr lang="en-US" sz="2400" dirty="0"/>
              <a:t> </a:t>
            </a:r>
            <a:r>
              <a:rPr lang="en-US" sz="2400" dirty="0" err="1"/>
              <a:t>veya</a:t>
            </a:r>
            <a:r>
              <a:rPr lang="en-US" sz="2400" dirty="0"/>
              <a:t> </a:t>
            </a:r>
            <a:r>
              <a:rPr lang="en-US" sz="2400" dirty="0" err="1"/>
              <a:t>sistem</a:t>
            </a:r>
            <a:r>
              <a:rPr lang="en-US" sz="2400" dirty="0"/>
              <a:t> </a:t>
            </a:r>
            <a:r>
              <a:rPr lang="en-US" sz="2400" dirty="0" err="1"/>
              <a:t>tarafından</a:t>
            </a:r>
            <a:r>
              <a:rPr lang="en-US" sz="2400" dirty="0"/>
              <a:t> </a:t>
            </a:r>
            <a:r>
              <a:rPr lang="en-US" sz="2400" dirty="0" err="1"/>
              <a:t>verilen</a:t>
            </a:r>
            <a:r>
              <a:rPr lang="en-US" sz="2400" dirty="0"/>
              <a:t> </a:t>
            </a:r>
            <a:r>
              <a:rPr lang="en-US" sz="2400" dirty="0" err="1"/>
              <a:t>gerçek</a:t>
            </a:r>
            <a:r>
              <a:rPr lang="en-US" sz="2400" dirty="0"/>
              <a:t> </a:t>
            </a:r>
            <a:r>
              <a:rPr lang="en-US" sz="2400" dirty="0" err="1"/>
              <a:t>ifadelerin</a:t>
            </a:r>
            <a:r>
              <a:rPr lang="en-US" sz="2400" dirty="0"/>
              <a:t> </a:t>
            </a:r>
            <a:r>
              <a:rPr lang="en-US" sz="2400" dirty="0" err="1"/>
              <a:t>reddedilemeyeceği</a:t>
            </a:r>
            <a:r>
              <a:rPr lang="en-US" sz="2400" dirty="0"/>
              <a:t> </a:t>
            </a:r>
            <a:r>
              <a:rPr lang="en-US" sz="2400" dirty="0" err="1"/>
              <a:t>özelliğidir</a:t>
            </a:r>
            <a:r>
              <a:rPr lang="en-US" sz="2400" dirty="0"/>
              <a:t>.</a:t>
            </a:r>
            <a:endParaRPr lang="en-US" sz="2400"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17</a:t>
            </a:fld>
            <a:endParaRPr lang="en-US"/>
          </a:p>
        </p:txBody>
      </p:sp>
      <p:pic>
        <p:nvPicPr>
          <p:cNvPr id="5" name="Picture 4" descr="01-3c.tif"/>
          <p:cNvPicPr>
            <a:picLocks noChangeAspect="1"/>
          </p:cNvPicPr>
          <p:nvPr/>
        </p:nvPicPr>
        <p:blipFill>
          <a:blip r:embed="rId2" cstate="print"/>
          <a:stretch>
            <a:fillRect/>
          </a:stretch>
        </p:blipFill>
        <p:spPr>
          <a:xfrm>
            <a:off x="6400800" y="5751987"/>
            <a:ext cx="1600200" cy="103576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943600"/>
          </a:xfrm>
        </p:spPr>
        <p:txBody>
          <a:bodyPr>
            <a:normAutofit fontScale="85000" lnSpcReduction="20000"/>
          </a:bodyPr>
          <a:lstStyle/>
          <a:p>
            <a:r>
              <a:rPr lang="en-US" b="1" dirty="0" smtClean="0"/>
              <a:t>Non-repudiation</a:t>
            </a:r>
            <a:r>
              <a:rPr lang="tr-TR" dirty="0" smtClean="0"/>
              <a:t>, </a:t>
            </a:r>
            <a:r>
              <a:rPr lang="en-US" dirty="0" err="1" smtClean="0"/>
              <a:t>İnkar</a:t>
            </a:r>
            <a:r>
              <a:rPr lang="en-US" dirty="0" smtClean="0"/>
              <a:t> </a:t>
            </a:r>
            <a:r>
              <a:rPr lang="en-US" dirty="0" err="1"/>
              <a:t>edilemezlik</a:t>
            </a:r>
            <a:r>
              <a:rPr lang="en-US" dirty="0"/>
              <a:t>, </a:t>
            </a:r>
            <a:r>
              <a:rPr lang="en-US" dirty="0" err="1"/>
              <a:t>bir</a:t>
            </a:r>
            <a:r>
              <a:rPr lang="en-US" dirty="0"/>
              <a:t> </a:t>
            </a:r>
            <a:r>
              <a:rPr lang="en-US" dirty="0" err="1"/>
              <a:t>ifadenin</a:t>
            </a:r>
            <a:r>
              <a:rPr lang="en-US" dirty="0"/>
              <a:t> </a:t>
            </a:r>
            <a:r>
              <a:rPr lang="en-US" dirty="0" err="1"/>
              <a:t>yazarının</a:t>
            </a:r>
            <a:r>
              <a:rPr lang="en-US" dirty="0"/>
              <a:t> </a:t>
            </a:r>
            <a:r>
              <a:rPr lang="en-US" dirty="0" err="1"/>
              <a:t>kendi</a:t>
            </a:r>
            <a:r>
              <a:rPr lang="en-US" dirty="0"/>
              <a:t> </a:t>
            </a:r>
            <a:r>
              <a:rPr lang="en-US" dirty="0" err="1"/>
              <a:t>yazarlığına</a:t>
            </a:r>
            <a:r>
              <a:rPr lang="en-US" dirty="0"/>
              <a:t> </a:t>
            </a:r>
            <a:r>
              <a:rPr lang="en-US" dirty="0" err="1"/>
              <a:t>veya</a:t>
            </a:r>
            <a:r>
              <a:rPr lang="en-US" dirty="0"/>
              <a:t> </a:t>
            </a:r>
            <a:r>
              <a:rPr lang="en-US" dirty="0" err="1"/>
              <a:t>ilişkili</a:t>
            </a:r>
            <a:r>
              <a:rPr lang="en-US" dirty="0"/>
              <a:t> </a:t>
            </a:r>
            <a:r>
              <a:rPr lang="en-US" dirty="0" err="1"/>
              <a:t>bir</a:t>
            </a:r>
            <a:r>
              <a:rPr lang="en-US" dirty="0"/>
              <a:t> </a:t>
            </a:r>
            <a:r>
              <a:rPr lang="en-US" dirty="0" err="1"/>
              <a:t>sözleşmenin</a:t>
            </a:r>
            <a:r>
              <a:rPr lang="en-US" dirty="0"/>
              <a:t> </a:t>
            </a:r>
            <a:r>
              <a:rPr lang="en-US" dirty="0" err="1"/>
              <a:t>geçerliliğine</a:t>
            </a:r>
            <a:r>
              <a:rPr lang="en-US" dirty="0"/>
              <a:t> </a:t>
            </a:r>
            <a:r>
              <a:rPr lang="en-US" dirty="0" err="1"/>
              <a:t>başarılı</a:t>
            </a:r>
            <a:r>
              <a:rPr lang="en-US" dirty="0"/>
              <a:t> </a:t>
            </a:r>
            <a:r>
              <a:rPr lang="en-US" dirty="0" err="1"/>
              <a:t>bir</a:t>
            </a:r>
            <a:r>
              <a:rPr lang="en-US" dirty="0"/>
              <a:t> </a:t>
            </a:r>
            <a:r>
              <a:rPr lang="en-US" dirty="0" err="1"/>
              <a:t>şekilde</a:t>
            </a:r>
            <a:r>
              <a:rPr lang="en-US" dirty="0"/>
              <a:t> </a:t>
            </a:r>
            <a:r>
              <a:rPr lang="en-US" dirty="0" err="1"/>
              <a:t>itiraz</a:t>
            </a:r>
            <a:r>
              <a:rPr lang="en-US" dirty="0"/>
              <a:t> </a:t>
            </a:r>
            <a:r>
              <a:rPr lang="en-US" dirty="0" err="1"/>
              <a:t>edemediği</a:t>
            </a:r>
            <a:r>
              <a:rPr lang="en-US" dirty="0"/>
              <a:t> </a:t>
            </a:r>
            <a:r>
              <a:rPr lang="en-US" dirty="0" err="1"/>
              <a:t>bir</a:t>
            </a:r>
            <a:r>
              <a:rPr lang="en-US" dirty="0"/>
              <a:t> </a:t>
            </a:r>
            <a:r>
              <a:rPr lang="en-US" dirty="0" err="1"/>
              <a:t>durumu</a:t>
            </a:r>
            <a:r>
              <a:rPr lang="en-US" dirty="0"/>
              <a:t> </a:t>
            </a:r>
            <a:r>
              <a:rPr lang="en-US" dirty="0" err="1"/>
              <a:t>ifade</a:t>
            </a:r>
            <a:r>
              <a:rPr lang="en-US" dirty="0"/>
              <a:t> </a:t>
            </a:r>
            <a:r>
              <a:rPr lang="en-US" dirty="0" err="1"/>
              <a:t>eder</a:t>
            </a:r>
            <a:r>
              <a:rPr lang="en-US" dirty="0"/>
              <a:t>. </a:t>
            </a:r>
            <a:r>
              <a:rPr lang="en-US" dirty="0" err="1"/>
              <a:t>Terim</a:t>
            </a:r>
            <a:r>
              <a:rPr lang="en-US" dirty="0"/>
              <a:t>, </a:t>
            </a:r>
            <a:r>
              <a:rPr lang="en-US" dirty="0" err="1"/>
              <a:t>genellikle</a:t>
            </a:r>
            <a:r>
              <a:rPr lang="en-US" dirty="0"/>
              <a:t> </a:t>
            </a:r>
            <a:r>
              <a:rPr lang="en-US" dirty="0" err="1"/>
              <a:t>bir</a:t>
            </a:r>
            <a:r>
              <a:rPr lang="en-US" dirty="0"/>
              <a:t> </a:t>
            </a:r>
            <a:r>
              <a:rPr lang="en-US" dirty="0" err="1"/>
              <a:t>imzanın</a:t>
            </a:r>
            <a:r>
              <a:rPr lang="en-US" dirty="0"/>
              <a:t> </a:t>
            </a:r>
            <a:r>
              <a:rPr lang="en-US" dirty="0" err="1"/>
              <a:t>gerçekliği</a:t>
            </a:r>
            <a:r>
              <a:rPr lang="en-US" dirty="0"/>
              <a:t> </a:t>
            </a:r>
            <a:r>
              <a:rPr lang="en-US" dirty="0" err="1"/>
              <a:t>sorgulandığında</a:t>
            </a:r>
            <a:r>
              <a:rPr lang="en-US" dirty="0"/>
              <a:t> </a:t>
            </a:r>
            <a:r>
              <a:rPr lang="en-US" dirty="0" err="1"/>
              <a:t>yasal</a:t>
            </a:r>
            <a:r>
              <a:rPr lang="en-US" dirty="0"/>
              <a:t> </a:t>
            </a:r>
            <a:r>
              <a:rPr lang="en-US" dirty="0" err="1"/>
              <a:t>bir</a:t>
            </a:r>
            <a:r>
              <a:rPr lang="en-US" dirty="0"/>
              <a:t> </a:t>
            </a:r>
            <a:r>
              <a:rPr lang="en-US" dirty="0" err="1"/>
              <a:t>ortamda</a:t>
            </a:r>
            <a:r>
              <a:rPr lang="en-US" dirty="0"/>
              <a:t> </a:t>
            </a:r>
            <a:r>
              <a:rPr lang="en-US" dirty="0" err="1"/>
              <a:t>görülür</a:t>
            </a:r>
            <a:r>
              <a:rPr lang="en-US" dirty="0"/>
              <a:t>. </a:t>
            </a:r>
            <a:r>
              <a:rPr lang="en-US" dirty="0" err="1"/>
              <a:t>Böyle</a:t>
            </a:r>
            <a:r>
              <a:rPr lang="en-US" dirty="0"/>
              <a:t> </a:t>
            </a:r>
            <a:r>
              <a:rPr lang="en-US" dirty="0" err="1"/>
              <a:t>bir</a:t>
            </a:r>
            <a:r>
              <a:rPr lang="en-US" dirty="0"/>
              <a:t> </a:t>
            </a:r>
            <a:r>
              <a:rPr lang="en-US" dirty="0" err="1"/>
              <a:t>durumda</a:t>
            </a:r>
            <a:r>
              <a:rPr lang="en-US" dirty="0"/>
              <a:t>, </a:t>
            </a:r>
            <a:r>
              <a:rPr lang="en-US" dirty="0" err="1"/>
              <a:t>özgünlük</a:t>
            </a:r>
            <a:r>
              <a:rPr lang="en-US" dirty="0"/>
              <a:t> "</a:t>
            </a:r>
            <a:r>
              <a:rPr lang="en-US" dirty="0" smtClean="0">
                <a:solidFill>
                  <a:srgbClr val="0070C0"/>
                </a:solidFill>
              </a:rPr>
              <a:t>repudiated</a:t>
            </a:r>
            <a:r>
              <a:rPr lang="tr-TR" dirty="0" smtClean="0">
                <a:solidFill>
                  <a:srgbClr val="0070C0"/>
                </a:solidFill>
              </a:rPr>
              <a:t>, </a:t>
            </a:r>
            <a:r>
              <a:rPr lang="en-US" dirty="0" err="1" smtClean="0">
                <a:solidFill>
                  <a:srgbClr val="0070C0"/>
                </a:solidFill>
              </a:rPr>
              <a:t>reddedilmektedir</a:t>
            </a:r>
            <a:r>
              <a:rPr lang="en-US" dirty="0"/>
              <a:t>".</a:t>
            </a:r>
          </a:p>
          <a:p>
            <a:r>
              <a:rPr lang="en-US" dirty="0" err="1"/>
              <a:t>Örneğin</a:t>
            </a:r>
            <a:r>
              <a:rPr lang="en-US" dirty="0"/>
              <a:t>, Mallory 100 </a:t>
            </a:r>
            <a:r>
              <a:rPr lang="en-US" dirty="0" err="1"/>
              <a:t>dolara</a:t>
            </a:r>
            <a:r>
              <a:rPr lang="en-US" dirty="0"/>
              <a:t> </a:t>
            </a:r>
            <a:r>
              <a:rPr lang="en-US" dirty="0" err="1"/>
              <a:t>bir</a:t>
            </a:r>
            <a:r>
              <a:rPr lang="en-US" dirty="0"/>
              <a:t> </a:t>
            </a:r>
            <a:r>
              <a:rPr lang="en-US" dirty="0" err="1"/>
              <a:t>cep</a:t>
            </a:r>
            <a:r>
              <a:rPr lang="en-US" dirty="0"/>
              <a:t> </a:t>
            </a:r>
            <a:r>
              <a:rPr lang="en-US" dirty="0" err="1"/>
              <a:t>telefonu</a:t>
            </a:r>
            <a:r>
              <a:rPr lang="en-US" dirty="0"/>
              <a:t> satın </a:t>
            </a:r>
            <a:r>
              <a:rPr lang="en-US" dirty="0" err="1"/>
              <a:t>alır</a:t>
            </a:r>
            <a:r>
              <a:rPr lang="en-US" dirty="0"/>
              <a:t> </a:t>
            </a:r>
            <a:r>
              <a:rPr lang="en-US" dirty="0" err="1"/>
              <a:t>ve</a:t>
            </a:r>
            <a:r>
              <a:rPr lang="en-US" dirty="0"/>
              <a:t> </a:t>
            </a:r>
            <a:r>
              <a:rPr lang="en-US" dirty="0" err="1"/>
              <a:t>ödeme</a:t>
            </a:r>
            <a:r>
              <a:rPr lang="en-US" dirty="0"/>
              <a:t> </a:t>
            </a:r>
            <a:r>
              <a:rPr lang="en-US" dirty="0" err="1"/>
              <a:t>olarak</a:t>
            </a:r>
            <a:r>
              <a:rPr lang="en-US" dirty="0"/>
              <a:t> </a:t>
            </a:r>
            <a:r>
              <a:rPr lang="en-US" dirty="0" err="1"/>
              <a:t>kağıt</a:t>
            </a:r>
            <a:r>
              <a:rPr lang="en-US" dirty="0"/>
              <a:t> </a:t>
            </a:r>
            <a:r>
              <a:rPr lang="en-US" dirty="0" err="1"/>
              <a:t>bir</a:t>
            </a:r>
            <a:r>
              <a:rPr lang="en-US" dirty="0"/>
              <a:t> </a:t>
            </a:r>
            <a:r>
              <a:rPr lang="en-US" dirty="0" err="1"/>
              <a:t>çek</a:t>
            </a:r>
            <a:r>
              <a:rPr lang="en-US" dirty="0"/>
              <a:t> </a:t>
            </a:r>
            <a:r>
              <a:rPr lang="en-US" dirty="0" err="1"/>
              <a:t>yazar</a:t>
            </a:r>
            <a:r>
              <a:rPr lang="en-US" dirty="0"/>
              <a:t> </a:t>
            </a:r>
            <a:r>
              <a:rPr lang="en-US" dirty="0" err="1"/>
              <a:t>ve</a:t>
            </a:r>
            <a:r>
              <a:rPr lang="en-US" dirty="0"/>
              <a:t> </a:t>
            </a:r>
            <a:r>
              <a:rPr lang="en-US" dirty="0" err="1"/>
              <a:t>çeki</a:t>
            </a:r>
            <a:r>
              <a:rPr lang="en-US" dirty="0"/>
              <a:t> </a:t>
            </a:r>
            <a:r>
              <a:rPr lang="en-US" dirty="0" err="1"/>
              <a:t>bir</a:t>
            </a:r>
            <a:r>
              <a:rPr lang="en-US" dirty="0"/>
              <a:t> </a:t>
            </a:r>
            <a:r>
              <a:rPr lang="en-US" dirty="0" err="1"/>
              <a:t>kalemle</a:t>
            </a:r>
            <a:r>
              <a:rPr lang="en-US" dirty="0"/>
              <a:t> </a:t>
            </a:r>
            <a:r>
              <a:rPr lang="en-US" dirty="0" err="1"/>
              <a:t>imzalar</a:t>
            </a:r>
            <a:r>
              <a:rPr lang="en-US" dirty="0"/>
              <a:t>. </a:t>
            </a:r>
            <a:r>
              <a:rPr lang="en-US" dirty="0" err="1"/>
              <a:t>Daha</a:t>
            </a:r>
            <a:r>
              <a:rPr lang="en-US" dirty="0"/>
              <a:t> </a:t>
            </a:r>
            <a:r>
              <a:rPr lang="en-US" dirty="0" err="1"/>
              <a:t>sonra</a:t>
            </a:r>
            <a:r>
              <a:rPr lang="en-US" dirty="0"/>
              <a:t> </a:t>
            </a:r>
            <a:r>
              <a:rPr lang="en-US" dirty="0" err="1"/>
              <a:t>bunu</a:t>
            </a:r>
            <a:r>
              <a:rPr lang="en-US" dirty="0"/>
              <a:t> </a:t>
            </a:r>
            <a:r>
              <a:rPr lang="en-US" dirty="0" err="1"/>
              <a:t>karşılayamayacağını</a:t>
            </a:r>
            <a:r>
              <a:rPr lang="en-US" dirty="0"/>
              <a:t> </a:t>
            </a:r>
            <a:r>
              <a:rPr lang="en-US" dirty="0" err="1"/>
              <a:t>anlar</a:t>
            </a:r>
            <a:r>
              <a:rPr lang="en-US" dirty="0"/>
              <a:t> </a:t>
            </a:r>
            <a:r>
              <a:rPr lang="en-US" dirty="0" err="1"/>
              <a:t>ve</a:t>
            </a:r>
            <a:r>
              <a:rPr lang="en-US" dirty="0"/>
              <a:t> </a:t>
            </a:r>
            <a:r>
              <a:rPr lang="en-US" dirty="0" err="1"/>
              <a:t>çekin</a:t>
            </a:r>
            <a:r>
              <a:rPr lang="en-US" dirty="0"/>
              <a:t> </a:t>
            </a:r>
            <a:r>
              <a:rPr lang="en-US" dirty="0" err="1"/>
              <a:t>sahte</a:t>
            </a:r>
            <a:r>
              <a:rPr lang="en-US" dirty="0"/>
              <a:t> </a:t>
            </a:r>
            <a:r>
              <a:rPr lang="en-US" dirty="0" err="1"/>
              <a:t>olduğunu</a:t>
            </a:r>
            <a:r>
              <a:rPr lang="en-US" dirty="0"/>
              <a:t> </a:t>
            </a:r>
            <a:r>
              <a:rPr lang="en-US" dirty="0" err="1"/>
              <a:t>iddia</a:t>
            </a:r>
            <a:r>
              <a:rPr lang="en-US" dirty="0"/>
              <a:t> </a:t>
            </a:r>
            <a:r>
              <a:rPr lang="en-US" dirty="0" err="1"/>
              <a:t>eder</a:t>
            </a:r>
            <a:r>
              <a:rPr lang="en-US" dirty="0"/>
              <a:t>. </a:t>
            </a:r>
            <a:r>
              <a:rPr lang="en-US" dirty="0" err="1"/>
              <a:t>İmza</a:t>
            </a:r>
            <a:r>
              <a:rPr lang="en-US" dirty="0"/>
              <a:t>, </a:t>
            </a:r>
            <a:r>
              <a:rPr lang="en-US" dirty="0" err="1"/>
              <a:t>çeki</a:t>
            </a:r>
            <a:r>
              <a:rPr lang="en-US" dirty="0"/>
              <a:t> </a:t>
            </a:r>
            <a:r>
              <a:rPr lang="en-US" dirty="0" err="1"/>
              <a:t>yalnızca</a:t>
            </a:r>
            <a:r>
              <a:rPr lang="en-US" dirty="0"/>
              <a:t> </a:t>
            </a:r>
            <a:r>
              <a:rPr lang="en-US" dirty="0" err="1"/>
              <a:t>Mallory'nin</a:t>
            </a:r>
            <a:r>
              <a:rPr lang="en-US" dirty="0"/>
              <a:t> </a:t>
            </a:r>
            <a:r>
              <a:rPr lang="en-US" dirty="0" err="1"/>
              <a:t>imzalayabileceğini</a:t>
            </a:r>
            <a:r>
              <a:rPr lang="en-US" dirty="0"/>
              <a:t> </a:t>
            </a:r>
            <a:r>
              <a:rPr lang="en-US" dirty="0" err="1"/>
              <a:t>garanti</a:t>
            </a:r>
            <a:r>
              <a:rPr lang="en-US" dirty="0"/>
              <a:t> </a:t>
            </a:r>
            <a:r>
              <a:rPr lang="en-US" dirty="0" err="1"/>
              <a:t>eder</a:t>
            </a:r>
            <a:r>
              <a:rPr lang="en-US" dirty="0"/>
              <a:t> </a:t>
            </a:r>
            <a:r>
              <a:rPr lang="en-US" dirty="0" err="1"/>
              <a:t>ve</a:t>
            </a:r>
            <a:r>
              <a:rPr lang="en-US" dirty="0"/>
              <a:t> </a:t>
            </a:r>
            <a:r>
              <a:rPr lang="en-US" dirty="0" err="1"/>
              <a:t>bu</a:t>
            </a:r>
            <a:r>
              <a:rPr lang="en-US" dirty="0"/>
              <a:t> </a:t>
            </a:r>
            <a:r>
              <a:rPr lang="en-US" dirty="0" err="1"/>
              <a:t>nedenle</a:t>
            </a:r>
            <a:r>
              <a:rPr lang="en-US" dirty="0"/>
              <a:t> </a:t>
            </a:r>
            <a:r>
              <a:rPr lang="en-US" dirty="0" err="1"/>
              <a:t>Mallory'nin</a:t>
            </a:r>
            <a:r>
              <a:rPr lang="en-US" dirty="0"/>
              <a:t> </a:t>
            </a:r>
            <a:r>
              <a:rPr lang="en-US" dirty="0" err="1"/>
              <a:t>bankası</a:t>
            </a:r>
            <a:r>
              <a:rPr lang="en-US" dirty="0"/>
              <a:t> </a:t>
            </a:r>
            <a:r>
              <a:rPr lang="en-US" dirty="0" err="1"/>
              <a:t>çeki</a:t>
            </a:r>
            <a:r>
              <a:rPr lang="en-US" dirty="0"/>
              <a:t> </a:t>
            </a:r>
            <a:r>
              <a:rPr lang="en-US" dirty="0" err="1"/>
              <a:t>ödemek</a:t>
            </a:r>
            <a:r>
              <a:rPr lang="en-US" dirty="0"/>
              <a:t> </a:t>
            </a:r>
            <a:r>
              <a:rPr lang="en-US" dirty="0" err="1"/>
              <a:t>zorundadır</a:t>
            </a:r>
            <a:r>
              <a:rPr lang="en-US" dirty="0"/>
              <a:t>. Bu </a:t>
            </a:r>
            <a:r>
              <a:rPr lang="en-US" dirty="0" err="1"/>
              <a:t>inkar</a:t>
            </a:r>
            <a:r>
              <a:rPr lang="en-US" dirty="0"/>
              <a:t> </a:t>
            </a:r>
            <a:r>
              <a:rPr lang="en-US" dirty="0" err="1" smtClean="0"/>
              <a:t>edilemez</a:t>
            </a:r>
            <a:r>
              <a:rPr lang="tr-TR" dirty="0" smtClean="0"/>
              <a:t>liktir</a:t>
            </a:r>
            <a:r>
              <a:rPr lang="en-US" dirty="0" smtClean="0"/>
              <a:t> </a:t>
            </a:r>
            <a:r>
              <a:rPr lang="tr-TR" dirty="0" smtClean="0"/>
              <a:t>(</a:t>
            </a:r>
            <a:r>
              <a:rPr lang="tr-TR" dirty="0"/>
              <a:t>n</a:t>
            </a:r>
            <a:r>
              <a:rPr lang="en-US" dirty="0" smtClean="0"/>
              <a:t>on-repudiation</a:t>
            </a:r>
            <a:r>
              <a:rPr lang="tr-TR" dirty="0" smtClean="0"/>
              <a:t>); </a:t>
            </a:r>
            <a:r>
              <a:rPr lang="en-US" dirty="0" smtClean="0"/>
              <a:t>Mallory </a:t>
            </a:r>
            <a:r>
              <a:rPr lang="en-US" dirty="0" err="1"/>
              <a:t>çeki</a:t>
            </a:r>
            <a:r>
              <a:rPr lang="en-US" dirty="0"/>
              <a:t> </a:t>
            </a:r>
            <a:r>
              <a:rPr lang="en-US" dirty="0" err="1"/>
              <a:t>reddedemez</a:t>
            </a:r>
            <a:r>
              <a:rPr lang="en-US" dirty="0"/>
              <a:t>. </a:t>
            </a:r>
            <a:r>
              <a:rPr lang="en-US" dirty="0" err="1"/>
              <a:t>Pratikte</a:t>
            </a:r>
            <a:r>
              <a:rPr lang="en-US" dirty="0"/>
              <a:t>, </a:t>
            </a:r>
            <a:r>
              <a:rPr lang="en-US" dirty="0" err="1"/>
              <a:t>kağıt</a:t>
            </a:r>
            <a:r>
              <a:rPr lang="en-US" dirty="0"/>
              <a:t> </a:t>
            </a:r>
            <a:r>
              <a:rPr lang="en-US" dirty="0" err="1"/>
              <a:t>imzaları</a:t>
            </a:r>
            <a:r>
              <a:rPr lang="en-US" dirty="0"/>
              <a:t> </a:t>
            </a:r>
            <a:r>
              <a:rPr lang="en-US" dirty="0" err="1"/>
              <a:t>taklit</a:t>
            </a:r>
            <a:r>
              <a:rPr lang="en-US" dirty="0"/>
              <a:t> </a:t>
            </a:r>
            <a:r>
              <a:rPr lang="en-US" dirty="0" err="1"/>
              <a:t>etmek</a:t>
            </a:r>
            <a:r>
              <a:rPr lang="en-US" dirty="0"/>
              <a:t> </a:t>
            </a:r>
            <a:r>
              <a:rPr lang="en-US" dirty="0" err="1"/>
              <a:t>zor</a:t>
            </a:r>
            <a:r>
              <a:rPr lang="en-US" dirty="0"/>
              <a:t> </a:t>
            </a:r>
            <a:r>
              <a:rPr lang="en-US" dirty="0" err="1"/>
              <a:t>değildir</a:t>
            </a:r>
            <a:r>
              <a:rPr lang="en-US" dirty="0"/>
              <a:t>, </a:t>
            </a:r>
            <a:r>
              <a:rPr lang="en-US" dirty="0" err="1"/>
              <a:t>ancak</a:t>
            </a:r>
            <a:r>
              <a:rPr lang="en-US" dirty="0"/>
              <a:t> </a:t>
            </a:r>
            <a:r>
              <a:rPr lang="en-US" dirty="0" err="1"/>
              <a:t>dijital</a:t>
            </a:r>
            <a:r>
              <a:rPr lang="en-US" dirty="0"/>
              <a:t> </a:t>
            </a:r>
            <a:r>
              <a:rPr lang="en-US" dirty="0" err="1"/>
              <a:t>imzaları</a:t>
            </a:r>
            <a:r>
              <a:rPr lang="en-US" dirty="0"/>
              <a:t> </a:t>
            </a:r>
            <a:r>
              <a:rPr lang="en-US" dirty="0" err="1"/>
              <a:t>kırmak</a:t>
            </a:r>
            <a:r>
              <a:rPr lang="en-US" dirty="0"/>
              <a:t> </a:t>
            </a:r>
            <a:r>
              <a:rPr lang="en-US" dirty="0" err="1"/>
              <a:t>çok</a:t>
            </a:r>
            <a:r>
              <a:rPr lang="en-US" dirty="0"/>
              <a:t> </a:t>
            </a:r>
            <a:r>
              <a:rPr lang="en-US" dirty="0" err="1" smtClean="0"/>
              <a:t>zor</a:t>
            </a:r>
            <a:r>
              <a:rPr lang="tr-TR" dirty="0" smtClean="0"/>
              <a:t> olabilir.</a:t>
            </a:r>
            <a:endParaRPr lang="tr-TR" baseline="30000" dirty="0" smtClean="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18</a:t>
            </a:fld>
            <a:endParaRPr lang="en-US"/>
          </a:p>
        </p:txBody>
      </p:sp>
    </p:spTree>
    <p:extLst>
      <p:ext uri="{BB962C8B-B14F-4D97-AF65-F5344CB8AC3E}">
        <p14:creationId xmlns:p14="http://schemas.microsoft.com/office/powerpoint/2010/main" val="240652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Anon</a:t>
            </a:r>
            <a:r>
              <a:rPr lang="tr-TR" dirty="0" smtClean="0"/>
              <a:t>imlik(</a:t>
            </a:r>
            <a:r>
              <a:rPr lang="en-US" dirty="0" smtClean="0"/>
              <a:t>Anonymity</a:t>
            </a:r>
            <a:r>
              <a:rPr lang="tr-TR" dirty="0" smtClean="0"/>
              <a:t>)</a:t>
            </a:r>
            <a:endParaRPr lang="en-US" dirty="0"/>
          </a:p>
        </p:txBody>
      </p:sp>
      <p:sp>
        <p:nvSpPr>
          <p:cNvPr id="3" name="Content Placeholder 2"/>
          <p:cNvSpPr>
            <a:spLocks noGrp="1"/>
          </p:cNvSpPr>
          <p:nvPr>
            <p:ph idx="1"/>
          </p:nvPr>
        </p:nvSpPr>
        <p:spPr>
          <a:xfrm>
            <a:off x="0" y="1600199"/>
            <a:ext cx="8686800" cy="5121275"/>
          </a:xfrm>
        </p:spPr>
        <p:txBody>
          <a:bodyPr>
            <a:normAutofit fontScale="62500" lnSpcReduction="20000"/>
          </a:bodyPr>
          <a:lstStyle/>
          <a:p>
            <a:r>
              <a:rPr lang="en-US" b="1" dirty="0" smtClean="0"/>
              <a:t>Anonymity</a:t>
            </a:r>
            <a:r>
              <a:rPr lang="tr-TR" b="1" dirty="0" smtClean="0"/>
              <a:t> (</a:t>
            </a:r>
            <a:r>
              <a:rPr lang="en-US" dirty="0" err="1" smtClean="0"/>
              <a:t>Anonimlik</a:t>
            </a:r>
            <a:r>
              <a:rPr lang="tr-TR" dirty="0" smtClean="0"/>
              <a:t>)</a:t>
            </a:r>
            <a:r>
              <a:rPr lang="en-US" dirty="0" smtClean="0"/>
              <a:t>: </a:t>
            </a:r>
            <a:r>
              <a:rPr lang="tr-TR" dirty="0" err="1" smtClean="0">
                <a:solidFill>
                  <a:srgbClr val="7030A0"/>
                </a:solidFill>
              </a:rPr>
              <a:t>B</a:t>
            </a:r>
            <a:r>
              <a:rPr lang="en-US" dirty="0" err="1" smtClean="0">
                <a:solidFill>
                  <a:srgbClr val="7030A0"/>
                </a:solidFill>
              </a:rPr>
              <a:t>elirli</a:t>
            </a:r>
            <a:r>
              <a:rPr lang="en-US" dirty="0" smtClean="0">
                <a:solidFill>
                  <a:srgbClr val="7030A0"/>
                </a:solidFill>
              </a:rPr>
              <a:t> </a:t>
            </a:r>
            <a:r>
              <a:rPr lang="en-US" dirty="0" err="1">
                <a:solidFill>
                  <a:srgbClr val="7030A0"/>
                </a:solidFill>
              </a:rPr>
              <a:t>kayıtların</a:t>
            </a:r>
            <a:r>
              <a:rPr lang="en-US" dirty="0">
                <a:solidFill>
                  <a:srgbClr val="7030A0"/>
                </a:solidFill>
              </a:rPr>
              <a:t> </a:t>
            </a:r>
            <a:r>
              <a:rPr lang="en-US" dirty="0" err="1">
                <a:solidFill>
                  <a:srgbClr val="7030A0"/>
                </a:solidFill>
              </a:rPr>
              <a:t>veya</a:t>
            </a:r>
            <a:r>
              <a:rPr lang="en-US" dirty="0">
                <a:solidFill>
                  <a:srgbClr val="7030A0"/>
                </a:solidFill>
              </a:rPr>
              <a:t> </a:t>
            </a:r>
            <a:r>
              <a:rPr lang="en-US" dirty="0" err="1" smtClean="0">
                <a:solidFill>
                  <a:srgbClr val="7030A0"/>
                </a:solidFill>
              </a:rPr>
              <a:t>işlemlerin</a:t>
            </a:r>
            <a:r>
              <a:rPr lang="tr-TR" dirty="0" smtClean="0">
                <a:solidFill>
                  <a:srgbClr val="7030A0"/>
                </a:solidFill>
              </a:rPr>
              <a:t> </a:t>
            </a:r>
            <a:r>
              <a:rPr lang="tr-TR" dirty="0">
                <a:solidFill>
                  <a:srgbClr val="7030A0"/>
                </a:solidFill>
              </a:rPr>
              <a:t>h</a:t>
            </a:r>
            <a:r>
              <a:rPr lang="en-US" dirty="0" err="1" smtClean="0">
                <a:solidFill>
                  <a:srgbClr val="7030A0"/>
                </a:solidFill>
              </a:rPr>
              <a:t>erhangi</a:t>
            </a:r>
            <a:r>
              <a:rPr lang="en-US" dirty="0" smtClean="0">
                <a:solidFill>
                  <a:srgbClr val="7030A0"/>
                </a:solidFill>
              </a:rPr>
              <a:t> </a:t>
            </a:r>
            <a:r>
              <a:rPr lang="en-US" dirty="0" err="1">
                <a:solidFill>
                  <a:srgbClr val="7030A0"/>
                </a:solidFill>
              </a:rPr>
              <a:t>bir</a:t>
            </a:r>
            <a:r>
              <a:rPr lang="en-US" dirty="0">
                <a:solidFill>
                  <a:srgbClr val="7030A0"/>
                </a:solidFill>
              </a:rPr>
              <a:t> </a:t>
            </a:r>
            <a:r>
              <a:rPr lang="en-US" dirty="0" err="1">
                <a:solidFill>
                  <a:srgbClr val="7030A0"/>
                </a:solidFill>
              </a:rPr>
              <a:t>kişiye</a:t>
            </a:r>
            <a:r>
              <a:rPr lang="en-US" dirty="0">
                <a:solidFill>
                  <a:srgbClr val="7030A0"/>
                </a:solidFill>
              </a:rPr>
              <a:t> </a:t>
            </a:r>
            <a:r>
              <a:rPr lang="en-US" dirty="0" err="1">
                <a:solidFill>
                  <a:srgbClr val="7030A0"/>
                </a:solidFill>
              </a:rPr>
              <a:t>atfedilemeyecek</a:t>
            </a:r>
            <a:r>
              <a:rPr lang="en-US" dirty="0">
                <a:solidFill>
                  <a:srgbClr val="7030A0"/>
                </a:solidFill>
              </a:rPr>
              <a:t> </a:t>
            </a:r>
            <a:r>
              <a:rPr lang="en-US" dirty="0" err="1">
                <a:solidFill>
                  <a:srgbClr val="7030A0"/>
                </a:solidFill>
              </a:rPr>
              <a:t>özelliği</a:t>
            </a:r>
            <a:r>
              <a:rPr lang="en-US" dirty="0"/>
              <a:t> (</a:t>
            </a:r>
            <a:r>
              <a:rPr lang="en-US" dirty="0" err="1" smtClean="0"/>
              <a:t>tıbbi</a:t>
            </a:r>
            <a:r>
              <a:rPr lang="en-US" dirty="0" smtClean="0"/>
              <a:t> </a:t>
            </a:r>
            <a:r>
              <a:rPr lang="en-US" dirty="0" err="1"/>
              <a:t>geçmişimiz</a:t>
            </a:r>
            <a:r>
              <a:rPr lang="en-US" dirty="0"/>
              <a:t>, satın alma </a:t>
            </a:r>
            <a:r>
              <a:rPr lang="en-US" dirty="0" err="1"/>
              <a:t>geçmişimiz</a:t>
            </a:r>
            <a:r>
              <a:rPr lang="en-US" dirty="0"/>
              <a:t>, </a:t>
            </a:r>
            <a:r>
              <a:rPr lang="en-US" dirty="0" err="1"/>
              <a:t>yasal</a:t>
            </a:r>
            <a:r>
              <a:rPr lang="en-US" dirty="0"/>
              <a:t> </a:t>
            </a:r>
            <a:r>
              <a:rPr lang="en-US" dirty="0" err="1" smtClean="0"/>
              <a:t>kayıtlar</a:t>
            </a:r>
            <a:r>
              <a:rPr lang="en-US" dirty="0" smtClean="0"/>
              <a:t>, </a:t>
            </a:r>
            <a:r>
              <a:rPr lang="en-US" dirty="0"/>
              <a:t>e-</a:t>
            </a:r>
            <a:r>
              <a:rPr lang="en-US" dirty="0" err="1"/>
              <a:t>posta</a:t>
            </a:r>
            <a:r>
              <a:rPr lang="en-US" dirty="0"/>
              <a:t> </a:t>
            </a:r>
            <a:r>
              <a:rPr lang="en-US" dirty="0" err="1" smtClean="0"/>
              <a:t>iletişimle</a:t>
            </a:r>
            <a:r>
              <a:rPr lang="tr-TR" dirty="0" smtClean="0"/>
              <a:t>ri</a:t>
            </a:r>
            <a:r>
              <a:rPr lang="en-US" dirty="0" smtClean="0"/>
              <a:t>, </a:t>
            </a:r>
            <a:r>
              <a:rPr lang="en-US" dirty="0" err="1"/>
              <a:t>istihdam</a:t>
            </a:r>
            <a:r>
              <a:rPr lang="en-US" dirty="0"/>
              <a:t> </a:t>
            </a:r>
            <a:r>
              <a:rPr lang="en-US" dirty="0" err="1" smtClean="0"/>
              <a:t>kayıtları</a:t>
            </a:r>
            <a:r>
              <a:rPr lang="en-US" dirty="0" smtClean="0"/>
              <a:t> </a:t>
            </a:r>
            <a:r>
              <a:rPr lang="en-US" dirty="0" err="1" smtClean="0"/>
              <a:t>vb</a:t>
            </a:r>
            <a:r>
              <a:rPr lang="tr-TR" dirty="0" smtClean="0"/>
              <a:t>.</a:t>
            </a:r>
            <a:r>
              <a:rPr lang="en-US" dirty="0" smtClean="0"/>
              <a:t>).</a:t>
            </a:r>
            <a:r>
              <a:rPr lang="tr-TR" dirty="0"/>
              <a:t> </a:t>
            </a:r>
            <a:r>
              <a:rPr lang="tr-TR" dirty="0">
                <a:solidFill>
                  <a:srgbClr val="00B050"/>
                </a:solidFill>
              </a:rPr>
              <a:t>Bir sisteme girilen kimliğimiz, kişisel bilgilerimizi almak için bir dizi dijital kayda </a:t>
            </a:r>
            <a:r>
              <a:rPr lang="tr-TR" dirty="0" smtClean="0">
                <a:solidFill>
                  <a:srgbClr val="00B050"/>
                </a:solidFill>
              </a:rPr>
              <a:t>yayılabilir.</a:t>
            </a:r>
          </a:p>
          <a:p>
            <a:endParaRPr lang="en-US" dirty="0" smtClean="0"/>
          </a:p>
          <a:p>
            <a:r>
              <a:rPr lang="en-US" b="1" dirty="0" err="1" smtClean="0"/>
              <a:t>Araçlar</a:t>
            </a:r>
            <a:r>
              <a:rPr lang="en-US" b="1" dirty="0" smtClean="0"/>
              <a:t>:</a:t>
            </a:r>
          </a:p>
          <a:p>
            <a:pPr lvl="1"/>
            <a:r>
              <a:rPr lang="en-US" b="1" dirty="0" smtClean="0"/>
              <a:t>Aggregation</a:t>
            </a:r>
            <a:r>
              <a:rPr lang="tr-TR" b="1" dirty="0" smtClean="0"/>
              <a:t> (</a:t>
            </a:r>
            <a:r>
              <a:rPr lang="en-US" dirty="0" err="1" smtClean="0"/>
              <a:t>Birleştirme</a:t>
            </a:r>
            <a:r>
              <a:rPr lang="tr-TR" dirty="0" smtClean="0"/>
              <a:t>, Toplama)</a:t>
            </a:r>
            <a:r>
              <a:rPr lang="en-US" dirty="0" smtClean="0"/>
              <a:t>: </a:t>
            </a:r>
            <a:r>
              <a:rPr lang="en-US" dirty="0" err="1"/>
              <a:t>Açıklanan</a:t>
            </a:r>
            <a:r>
              <a:rPr lang="en-US" dirty="0"/>
              <a:t> </a:t>
            </a:r>
            <a:r>
              <a:rPr lang="en-US" dirty="0" err="1"/>
              <a:t>toplamların</a:t>
            </a:r>
            <a:r>
              <a:rPr lang="en-US" dirty="0"/>
              <a:t> </a:t>
            </a:r>
            <a:r>
              <a:rPr lang="en-US" dirty="0" err="1"/>
              <a:t>veya</a:t>
            </a:r>
            <a:r>
              <a:rPr lang="en-US" dirty="0"/>
              <a:t> </a:t>
            </a:r>
            <a:r>
              <a:rPr lang="en-US" dirty="0" err="1"/>
              <a:t>ortalamaların</a:t>
            </a:r>
            <a:r>
              <a:rPr lang="en-US" dirty="0"/>
              <a:t> </a:t>
            </a:r>
            <a:r>
              <a:rPr lang="en-US" dirty="0" err="1"/>
              <a:t>herhangi</a:t>
            </a:r>
            <a:r>
              <a:rPr lang="en-US" dirty="0"/>
              <a:t> </a:t>
            </a:r>
            <a:r>
              <a:rPr lang="en-US" dirty="0" err="1"/>
              <a:t>bir</a:t>
            </a:r>
            <a:r>
              <a:rPr lang="en-US" dirty="0"/>
              <a:t> </a:t>
            </a:r>
            <a:r>
              <a:rPr lang="en-US" dirty="0" err="1"/>
              <a:t>kişiye</a:t>
            </a:r>
            <a:r>
              <a:rPr lang="en-US" dirty="0"/>
              <a:t> </a:t>
            </a:r>
            <a:r>
              <a:rPr lang="en-US" dirty="0" err="1"/>
              <a:t>bağlanamaması</a:t>
            </a:r>
            <a:r>
              <a:rPr lang="en-US" dirty="0"/>
              <a:t> </a:t>
            </a:r>
            <a:r>
              <a:rPr lang="en-US" dirty="0" err="1"/>
              <a:t>için</a:t>
            </a:r>
            <a:r>
              <a:rPr lang="en-US" dirty="0"/>
              <a:t> </a:t>
            </a:r>
            <a:r>
              <a:rPr lang="en-US" dirty="0" err="1"/>
              <a:t>birçok</a:t>
            </a:r>
            <a:r>
              <a:rPr lang="en-US" dirty="0"/>
              <a:t> </a:t>
            </a:r>
            <a:r>
              <a:rPr lang="en-US" dirty="0" err="1"/>
              <a:t>kişiden</a:t>
            </a:r>
            <a:r>
              <a:rPr lang="en-US" dirty="0"/>
              <a:t> </a:t>
            </a:r>
            <a:r>
              <a:rPr lang="en-US" dirty="0" err="1"/>
              <a:t>gelen</a:t>
            </a:r>
            <a:r>
              <a:rPr lang="en-US" dirty="0"/>
              <a:t> </a:t>
            </a:r>
            <a:r>
              <a:rPr lang="en-US" dirty="0" err="1"/>
              <a:t>verilerin</a:t>
            </a:r>
            <a:r>
              <a:rPr lang="en-US" dirty="0"/>
              <a:t> </a:t>
            </a:r>
            <a:r>
              <a:rPr lang="en-US" dirty="0" err="1"/>
              <a:t>birleştirilmesi</a:t>
            </a:r>
            <a:r>
              <a:rPr lang="en-US" dirty="0" smtClean="0"/>
              <a:t>.</a:t>
            </a:r>
            <a:endParaRPr lang="tr-TR" dirty="0" smtClean="0"/>
          </a:p>
          <a:p>
            <a:pPr lvl="1"/>
            <a:r>
              <a:rPr lang="en-US" b="1" dirty="0" smtClean="0"/>
              <a:t>Mixing</a:t>
            </a:r>
            <a:r>
              <a:rPr lang="tr-TR" b="1" dirty="0" smtClean="0"/>
              <a:t> (</a:t>
            </a:r>
            <a:r>
              <a:rPr lang="en-US" dirty="0" err="1" smtClean="0"/>
              <a:t>Karıştırma</a:t>
            </a:r>
            <a:r>
              <a:rPr lang="tr-TR" dirty="0" smtClean="0"/>
              <a:t>)</a:t>
            </a:r>
            <a:r>
              <a:rPr lang="en-US" dirty="0" smtClean="0"/>
              <a:t>: </a:t>
            </a:r>
            <a:r>
              <a:rPr lang="tr-TR" dirty="0">
                <a:solidFill>
                  <a:srgbClr val="6666FF"/>
                </a:solidFill>
              </a:rPr>
              <a:t>İşlemlerin, bilgilerin veya iletişimlerin herhangi bir kişiye kadar izlenemeyecek şekilde iç içe </a:t>
            </a:r>
            <a:r>
              <a:rPr lang="tr-TR" dirty="0" smtClean="0">
                <a:solidFill>
                  <a:srgbClr val="6666FF"/>
                </a:solidFill>
              </a:rPr>
              <a:t>geçmesi. </a:t>
            </a:r>
          </a:p>
          <a:p>
            <a:pPr lvl="1"/>
            <a:r>
              <a:rPr lang="tr-TR" b="1" dirty="0"/>
              <a:t>P</a:t>
            </a:r>
            <a:r>
              <a:rPr lang="en-US" b="1" dirty="0" err="1" smtClean="0"/>
              <a:t>roxies</a:t>
            </a:r>
            <a:r>
              <a:rPr lang="tr-TR" b="1" dirty="0" smtClean="0"/>
              <a:t> (</a:t>
            </a:r>
            <a:r>
              <a:rPr lang="en-US" dirty="0" err="1" smtClean="0"/>
              <a:t>Proxy'ler</a:t>
            </a:r>
            <a:r>
              <a:rPr lang="tr-TR" dirty="0" smtClean="0">
                <a:solidFill>
                  <a:srgbClr val="CC9900"/>
                </a:solidFill>
              </a:rPr>
              <a:t>) </a:t>
            </a:r>
            <a:r>
              <a:rPr lang="tr-TR" dirty="0">
                <a:solidFill>
                  <a:srgbClr val="CC9900"/>
                </a:solidFill>
              </a:rPr>
              <a:t>Bir kişi adına, o kişiye kadar izlenemeyecek şekilde eylemlerde bulunmaya istekli olan güvenilir aracılar. </a:t>
            </a:r>
            <a:r>
              <a:rPr lang="tr-TR" dirty="0"/>
              <a:t>İnternet arama proxy'leri, bireylerin, örneğin bulundukları ülke nedeniyle engellenebilecekleri web sitelerini ziyaret edebilmeleri için kendilerine bir İnternet tarayıcı arayüzü sağlayan web siteleridir.   </a:t>
            </a:r>
            <a:endParaRPr lang="en-US" dirty="0"/>
          </a:p>
          <a:p>
            <a:pPr lvl="1"/>
            <a:r>
              <a:rPr lang="en-US" b="1" dirty="0" smtClean="0"/>
              <a:t>Pseudonyms</a:t>
            </a:r>
            <a:r>
              <a:rPr lang="tr-TR" b="1" dirty="0" smtClean="0"/>
              <a:t> (</a:t>
            </a:r>
            <a:r>
              <a:rPr lang="en-US" dirty="0" err="1" smtClean="0"/>
              <a:t>Takma</a:t>
            </a:r>
            <a:r>
              <a:rPr lang="en-US" dirty="0" smtClean="0"/>
              <a:t> </a:t>
            </a:r>
            <a:r>
              <a:rPr lang="en-US" dirty="0" err="1" smtClean="0"/>
              <a:t>adlar</a:t>
            </a:r>
            <a:r>
              <a:rPr lang="tr-TR" dirty="0" smtClean="0"/>
              <a:t>)</a:t>
            </a:r>
            <a:r>
              <a:rPr lang="en-US" dirty="0" smtClean="0"/>
              <a:t>: </a:t>
            </a:r>
            <a:r>
              <a:rPr lang="en-US" dirty="0" err="1">
                <a:solidFill>
                  <a:srgbClr val="FF3399"/>
                </a:solidFill>
              </a:rPr>
              <a:t>iletişim</a:t>
            </a:r>
            <a:r>
              <a:rPr lang="en-US" dirty="0">
                <a:solidFill>
                  <a:srgbClr val="FF3399"/>
                </a:solidFill>
              </a:rPr>
              <a:t> </a:t>
            </a:r>
            <a:r>
              <a:rPr lang="en-US" dirty="0" err="1">
                <a:solidFill>
                  <a:srgbClr val="FF3399"/>
                </a:solidFill>
              </a:rPr>
              <a:t>ve</a:t>
            </a:r>
            <a:r>
              <a:rPr lang="en-US" dirty="0">
                <a:solidFill>
                  <a:srgbClr val="FF3399"/>
                </a:solidFill>
              </a:rPr>
              <a:t> </a:t>
            </a:r>
            <a:r>
              <a:rPr lang="en-US" dirty="0" err="1">
                <a:solidFill>
                  <a:srgbClr val="FF3399"/>
                </a:solidFill>
              </a:rPr>
              <a:t>işlemlerde</a:t>
            </a:r>
            <a:r>
              <a:rPr lang="en-US" dirty="0">
                <a:solidFill>
                  <a:srgbClr val="FF3399"/>
                </a:solidFill>
              </a:rPr>
              <a:t> </a:t>
            </a:r>
            <a:r>
              <a:rPr lang="en-US" dirty="0" err="1">
                <a:solidFill>
                  <a:srgbClr val="FF3399"/>
                </a:solidFill>
              </a:rPr>
              <a:t>gerçek</a:t>
            </a:r>
            <a:r>
              <a:rPr lang="en-US" dirty="0">
                <a:solidFill>
                  <a:srgbClr val="FF3399"/>
                </a:solidFill>
              </a:rPr>
              <a:t> </a:t>
            </a:r>
            <a:r>
              <a:rPr lang="en-US" dirty="0" err="1">
                <a:solidFill>
                  <a:srgbClr val="FF3399"/>
                </a:solidFill>
              </a:rPr>
              <a:t>kimlikleri</a:t>
            </a:r>
            <a:r>
              <a:rPr lang="en-US" dirty="0">
                <a:solidFill>
                  <a:srgbClr val="FF3399"/>
                </a:solidFill>
              </a:rPr>
              <a:t> </a:t>
            </a:r>
            <a:r>
              <a:rPr lang="en-US" dirty="0" err="1">
                <a:solidFill>
                  <a:srgbClr val="FF3399"/>
                </a:solidFill>
              </a:rPr>
              <a:t>doldurabilen</a:t>
            </a:r>
            <a:r>
              <a:rPr lang="en-US" dirty="0">
                <a:solidFill>
                  <a:srgbClr val="FF3399"/>
                </a:solidFill>
              </a:rPr>
              <a:t>, </a:t>
            </a:r>
            <a:r>
              <a:rPr lang="en-US" dirty="0" err="1">
                <a:solidFill>
                  <a:srgbClr val="FF3399"/>
                </a:solidFill>
              </a:rPr>
              <a:t>ancak</a:t>
            </a:r>
            <a:r>
              <a:rPr lang="en-US" dirty="0">
                <a:solidFill>
                  <a:srgbClr val="FF3399"/>
                </a:solidFill>
              </a:rPr>
              <a:t> </a:t>
            </a:r>
            <a:r>
              <a:rPr lang="en-US" dirty="0" err="1">
                <a:solidFill>
                  <a:srgbClr val="FF3399"/>
                </a:solidFill>
              </a:rPr>
              <a:t>bunun</a:t>
            </a:r>
            <a:r>
              <a:rPr lang="en-US" dirty="0">
                <a:solidFill>
                  <a:srgbClr val="FF3399"/>
                </a:solidFill>
              </a:rPr>
              <a:t> </a:t>
            </a:r>
            <a:r>
              <a:rPr lang="en-US" dirty="0" err="1">
                <a:solidFill>
                  <a:srgbClr val="FF3399"/>
                </a:solidFill>
              </a:rPr>
              <a:t>dışında</a:t>
            </a:r>
            <a:r>
              <a:rPr lang="en-US" dirty="0">
                <a:solidFill>
                  <a:srgbClr val="FF3399"/>
                </a:solidFill>
              </a:rPr>
              <a:t> </a:t>
            </a:r>
            <a:r>
              <a:rPr lang="en-US" dirty="0" err="1">
                <a:solidFill>
                  <a:srgbClr val="FF3399"/>
                </a:solidFill>
              </a:rPr>
              <a:t>yalnızca</a:t>
            </a:r>
            <a:r>
              <a:rPr lang="en-US" dirty="0">
                <a:solidFill>
                  <a:srgbClr val="FF3399"/>
                </a:solidFill>
              </a:rPr>
              <a:t> </a:t>
            </a:r>
            <a:r>
              <a:rPr lang="en-US" dirty="0" err="1">
                <a:solidFill>
                  <a:srgbClr val="FF3399"/>
                </a:solidFill>
              </a:rPr>
              <a:t>güvenilir</a:t>
            </a:r>
            <a:r>
              <a:rPr lang="en-US" dirty="0">
                <a:solidFill>
                  <a:srgbClr val="FF3399"/>
                </a:solidFill>
              </a:rPr>
              <a:t> </a:t>
            </a:r>
            <a:r>
              <a:rPr lang="en-US" dirty="0" err="1">
                <a:solidFill>
                  <a:srgbClr val="FF3399"/>
                </a:solidFill>
              </a:rPr>
              <a:t>bir</a:t>
            </a:r>
            <a:r>
              <a:rPr lang="en-US" dirty="0">
                <a:solidFill>
                  <a:srgbClr val="FF3399"/>
                </a:solidFill>
              </a:rPr>
              <a:t> </a:t>
            </a:r>
            <a:r>
              <a:rPr lang="en-US" dirty="0" err="1">
                <a:solidFill>
                  <a:srgbClr val="FF3399"/>
                </a:solidFill>
              </a:rPr>
              <a:t>kuruluş</a:t>
            </a:r>
            <a:r>
              <a:rPr lang="en-US" dirty="0">
                <a:solidFill>
                  <a:srgbClr val="FF3399"/>
                </a:solidFill>
              </a:rPr>
              <a:t> </a:t>
            </a:r>
            <a:r>
              <a:rPr lang="en-US" dirty="0" err="1">
                <a:solidFill>
                  <a:srgbClr val="FF3399"/>
                </a:solidFill>
              </a:rPr>
              <a:t>tarafından</a:t>
            </a:r>
            <a:r>
              <a:rPr lang="en-US" dirty="0">
                <a:solidFill>
                  <a:srgbClr val="FF3399"/>
                </a:solidFill>
              </a:rPr>
              <a:t> </a:t>
            </a:r>
            <a:r>
              <a:rPr lang="en-US" dirty="0" err="1">
                <a:solidFill>
                  <a:srgbClr val="FF3399"/>
                </a:solidFill>
              </a:rPr>
              <a:t>bilinen</a:t>
            </a:r>
            <a:r>
              <a:rPr lang="en-US" dirty="0">
                <a:solidFill>
                  <a:srgbClr val="FF3399"/>
                </a:solidFill>
              </a:rPr>
              <a:t> </a:t>
            </a:r>
            <a:r>
              <a:rPr lang="en-US" dirty="0" err="1">
                <a:solidFill>
                  <a:srgbClr val="FF3399"/>
                </a:solidFill>
              </a:rPr>
              <a:t>kurgusal</a:t>
            </a:r>
            <a:r>
              <a:rPr lang="en-US" dirty="0">
                <a:solidFill>
                  <a:srgbClr val="FF3399"/>
                </a:solidFill>
              </a:rPr>
              <a:t> </a:t>
            </a:r>
            <a:r>
              <a:rPr lang="en-US" dirty="0" err="1">
                <a:solidFill>
                  <a:srgbClr val="FF3399"/>
                </a:solidFill>
              </a:rPr>
              <a:t>kimlikler</a:t>
            </a:r>
            <a:r>
              <a:rPr lang="en-US" dirty="0">
                <a:solidFill>
                  <a:srgbClr val="FF3399"/>
                </a:solidFill>
              </a:rPr>
              <a:t>.</a:t>
            </a:r>
            <a:r>
              <a:rPr lang="en-US" dirty="0"/>
              <a:t> </a:t>
            </a:r>
            <a:r>
              <a:rPr lang="en-US" dirty="0" err="1"/>
              <a:t>Örneğin</a:t>
            </a:r>
            <a:r>
              <a:rPr lang="en-US" dirty="0"/>
              <a:t>, </a:t>
            </a:r>
            <a:r>
              <a:rPr lang="en-US" dirty="0" err="1"/>
              <a:t>birçok</a:t>
            </a:r>
            <a:r>
              <a:rPr lang="en-US" dirty="0"/>
              <a:t> </a:t>
            </a:r>
            <a:r>
              <a:rPr lang="en-US" dirty="0" err="1"/>
              <a:t>sosyal</a:t>
            </a:r>
            <a:r>
              <a:rPr lang="en-US" dirty="0"/>
              <a:t> </a:t>
            </a:r>
            <a:r>
              <a:rPr lang="en-US" dirty="0" err="1"/>
              <a:t>ağ</a:t>
            </a:r>
            <a:r>
              <a:rPr lang="en-US" dirty="0"/>
              <a:t>, </a:t>
            </a:r>
            <a:r>
              <a:rPr lang="en-US" dirty="0" err="1"/>
              <a:t>kullanıcıların</a:t>
            </a:r>
            <a:r>
              <a:rPr lang="en-US" dirty="0"/>
              <a:t> </a:t>
            </a:r>
            <a:r>
              <a:rPr lang="en-US" dirty="0" err="1"/>
              <a:t>gerçek</a:t>
            </a:r>
            <a:r>
              <a:rPr lang="en-US" dirty="0"/>
              <a:t> </a:t>
            </a:r>
            <a:r>
              <a:rPr lang="en-US" dirty="0" err="1"/>
              <a:t>kimliklerini</a:t>
            </a:r>
            <a:r>
              <a:rPr lang="en-US" dirty="0"/>
              <a:t> </a:t>
            </a:r>
            <a:r>
              <a:rPr lang="en-US" dirty="0" err="1"/>
              <a:t>açıklamadan</a:t>
            </a:r>
            <a:r>
              <a:rPr lang="en-US" dirty="0"/>
              <a:t> </a:t>
            </a:r>
            <a:r>
              <a:rPr lang="en-US" dirty="0" err="1"/>
              <a:t>kullanıcı</a:t>
            </a:r>
            <a:r>
              <a:rPr lang="en-US" dirty="0"/>
              <a:t> </a:t>
            </a:r>
            <a:r>
              <a:rPr lang="en-US" dirty="0" err="1"/>
              <a:t>takma</a:t>
            </a:r>
            <a:r>
              <a:rPr lang="en-US" dirty="0"/>
              <a:t> </a:t>
            </a:r>
            <a:r>
              <a:rPr lang="en-US" dirty="0" err="1"/>
              <a:t>adlarıyla</a:t>
            </a:r>
            <a:r>
              <a:rPr lang="en-US" dirty="0"/>
              <a:t> </a:t>
            </a:r>
            <a:r>
              <a:rPr lang="en-US" dirty="0" err="1"/>
              <a:t>etkileşime</a:t>
            </a:r>
            <a:r>
              <a:rPr lang="en-US" dirty="0"/>
              <a:t> </a:t>
            </a:r>
            <a:r>
              <a:rPr lang="en-US" dirty="0" err="1"/>
              <a:t>girmesine</a:t>
            </a:r>
            <a:r>
              <a:rPr lang="en-US" dirty="0"/>
              <a:t> </a:t>
            </a:r>
            <a:r>
              <a:rPr lang="en-US" dirty="0" err="1"/>
              <a:t>izin</a:t>
            </a:r>
            <a:r>
              <a:rPr lang="en-US" dirty="0"/>
              <a:t> </a:t>
            </a:r>
            <a:r>
              <a:rPr lang="en-US" dirty="0" err="1"/>
              <a:t>verir.r</a:t>
            </a:r>
            <a:r>
              <a:rPr lang="tr-TR" dirty="0" smtClean="0"/>
              <a:t>. </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19</a:t>
            </a:fld>
            <a:endParaRPr lang="en-US"/>
          </a:p>
        </p:txBody>
      </p:sp>
      <p:pic>
        <p:nvPicPr>
          <p:cNvPr id="5" name="Picture 4" descr="01-3b.wmf"/>
          <p:cNvPicPr>
            <a:picLocks noChangeAspect="1"/>
          </p:cNvPicPr>
          <p:nvPr/>
        </p:nvPicPr>
        <p:blipFill>
          <a:blip r:embed="rId3" cstate="print"/>
          <a:stretch>
            <a:fillRect/>
          </a:stretch>
        </p:blipFill>
        <p:spPr>
          <a:xfrm>
            <a:off x="7086600" y="76200"/>
            <a:ext cx="1689847" cy="164702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lIns="38100" tIns="38100" rIns="1099" bIns="38100"/>
          <a:lstStyle/>
          <a:p>
            <a:pPr>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pPr>
            <a:r>
              <a:rPr lang="en-US" dirty="0" err="1" smtClean="0"/>
              <a:t>Güvenliği</a:t>
            </a:r>
            <a:r>
              <a:rPr lang="tr-TR" dirty="0" smtClean="0"/>
              <a:t>n</a:t>
            </a:r>
            <a:r>
              <a:rPr lang="en-US" dirty="0" smtClean="0"/>
              <a:t> </a:t>
            </a:r>
            <a:r>
              <a:rPr lang="en-US" dirty="0" err="1" smtClean="0"/>
              <a:t>Tanımlamak</a:t>
            </a:r>
            <a:endParaRPr lang="en-US" dirty="0" smtClean="0"/>
          </a:p>
        </p:txBody>
      </p:sp>
      <p:sp>
        <p:nvSpPr>
          <p:cNvPr id="12291" name="Rectangle 2"/>
          <p:cNvSpPr>
            <a:spLocks noGrp="1" noChangeArrowheads="1"/>
          </p:cNvSpPr>
          <p:nvPr>
            <p:ph idx="1"/>
          </p:nvPr>
        </p:nvSpPr>
        <p:spPr/>
        <p:txBody>
          <a:bodyPr lIns="38100" tIns="38100" rIns="1099" bIns="38100">
            <a:normAutofit lnSpcReduction="10000"/>
          </a:bodyPr>
          <a:lstStyle/>
          <a:p>
            <a:pPr marL="300038" indent="-300038">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800" dirty="0"/>
              <a:t>Bir </a:t>
            </a:r>
            <a:r>
              <a:rPr lang="en-US" sz="2800" dirty="0" err="1"/>
              <a:t>sistemin</a:t>
            </a:r>
            <a:r>
              <a:rPr lang="en-US" sz="2800" dirty="0"/>
              <a:t>, </a:t>
            </a:r>
            <a:r>
              <a:rPr lang="en-US" sz="2800" dirty="0" err="1"/>
              <a:t>uygulamanın</a:t>
            </a:r>
            <a:r>
              <a:rPr lang="en-US" sz="2800" dirty="0"/>
              <a:t> </a:t>
            </a:r>
            <a:r>
              <a:rPr lang="en-US" sz="2800" dirty="0" err="1"/>
              <a:t>veya</a:t>
            </a:r>
            <a:r>
              <a:rPr lang="en-US" sz="2800" dirty="0"/>
              <a:t> </a:t>
            </a:r>
            <a:r>
              <a:rPr lang="en-US" sz="2800" dirty="0" err="1"/>
              <a:t>protokolün</a:t>
            </a:r>
            <a:r>
              <a:rPr lang="en-US" sz="2800" dirty="0"/>
              <a:t> </a:t>
            </a:r>
            <a:r>
              <a:rPr lang="en-US" sz="2800" dirty="0" err="1"/>
              <a:t>güvenliği</a:t>
            </a:r>
            <a:r>
              <a:rPr lang="en-US" sz="2800" dirty="0"/>
              <a:t> her </a:t>
            </a:r>
            <a:r>
              <a:rPr lang="en-US" sz="2800" dirty="0" err="1" smtClean="0"/>
              <a:t>zaman</a:t>
            </a:r>
            <a:r>
              <a:rPr lang="tr-TR" sz="2800" dirty="0" smtClean="0"/>
              <a:t> aşağıdakilerle ilişkilidir</a:t>
            </a:r>
          </a:p>
          <a:p>
            <a:pPr marL="700088" lvl="1" indent="-300038">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tr-TR" sz="2400" dirty="0" smtClean="0"/>
              <a:t>Arzu edilen varlıklar</a:t>
            </a:r>
            <a:endParaRPr lang="en-US" sz="2400" dirty="0" smtClean="0"/>
          </a:p>
          <a:p>
            <a:pPr marL="700088" lvl="1">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400" dirty="0" smtClean="0"/>
              <a:t>Özel </a:t>
            </a:r>
            <a:r>
              <a:rPr lang="en-US" sz="2400" dirty="0" err="1"/>
              <a:t>yeteneklere</a:t>
            </a:r>
            <a:r>
              <a:rPr lang="en-US" sz="2400" dirty="0"/>
              <a:t> </a:t>
            </a:r>
            <a:r>
              <a:rPr lang="en-US" sz="2400" dirty="0" err="1"/>
              <a:t>sahip</a:t>
            </a:r>
            <a:r>
              <a:rPr lang="en-US" sz="2400" dirty="0"/>
              <a:t> </a:t>
            </a:r>
            <a:r>
              <a:rPr lang="en-US" sz="2400" dirty="0" err="1"/>
              <a:t>bir</a:t>
            </a:r>
            <a:r>
              <a:rPr lang="en-US" sz="2400" dirty="0"/>
              <a:t> </a:t>
            </a:r>
            <a:r>
              <a:rPr lang="tr-TR" sz="2400" dirty="0" smtClean="0"/>
              <a:t>saldırgan </a:t>
            </a:r>
            <a:endParaRPr lang="en-US" sz="2400" dirty="0" smtClean="0"/>
          </a:p>
          <a:p>
            <a:pPr marL="300038" indent="-300038">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800" dirty="0" err="1" smtClean="0"/>
              <a:t>Örneğin</a:t>
            </a:r>
            <a:r>
              <a:rPr lang="en-US" sz="2800" dirty="0" smtClean="0"/>
              <a:t>, Linux </a:t>
            </a:r>
            <a:r>
              <a:rPr lang="en-US" sz="2800" dirty="0" err="1" smtClean="0"/>
              <a:t>ve</a:t>
            </a:r>
            <a:r>
              <a:rPr lang="en-US" sz="2800" dirty="0" smtClean="0"/>
              <a:t> </a:t>
            </a:r>
            <a:r>
              <a:rPr lang="en-US" sz="2800" dirty="0" err="1" smtClean="0"/>
              <a:t>Windows'taki</a:t>
            </a:r>
            <a:r>
              <a:rPr lang="en-US" sz="2800" dirty="0" smtClean="0"/>
              <a:t> </a:t>
            </a:r>
            <a:r>
              <a:rPr lang="en-US" sz="2800" dirty="0" err="1" smtClean="0"/>
              <a:t>standart</a:t>
            </a:r>
            <a:r>
              <a:rPr lang="en-US" sz="2800" dirty="0" smtClean="0"/>
              <a:t> </a:t>
            </a:r>
            <a:r>
              <a:rPr lang="en-US" sz="2800" dirty="0" err="1" smtClean="0"/>
              <a:t>dosya</a:t>
            </a:r>
            <a:r>
              <a:rPr lang="en-US" sz="2800" dirty="0" smtClean="0"/>
              <a:t> </a:t>
            </a:r>
            <a:r>
              <a:rPr lang="en-US" sz="2800" dirty="0" err="1" smtClean="0"/>
              <a:t>erişim</a:t>
            </a:r>
            <a:r>
              <a:rPr lang="en-US" sz="2800" dirty="0" smtClean="0"/>
              <a:t> </a:t>
            </a:r>
            <a:r>
              <a:rPr lang="en-US" sz="2800" dirty="0" err="1" smtClean="0"/>
              <a:t>izinleri</a:t>
            </a:r>
            <a:r>
              <a:rPr lang="en-US" sz="2800" dirty="0" smtClean="0"/>
              <a:t>, </a:t>
            </a:r>
            <a:r>
              <a:rPr lang="en-US" sz="2800" dirty="0" err="1" smtClean="0"/>
              <a:t>CD'den</a:t>
            </a:r>
            <a:r>
              <a:rPr lang="en-US" sz="2800" dirty="0" smtClean="0"/>
              <a:t> </a:t>
            </a:r>
            <a:r>
              <a:rPr lang="en-US" sz="2800" dirty="0" err="1" smtClean="0"/>
              <a:t>önyükleme</a:t>
            </a:r>
            <a:r>
              <a:rPr lang="en-US" sz="2800" dirty="0" smtClean="0"/>
              <a:t> </a:t>
            </a:r>
            <a:r>
              <a:rPr lang="en-US" sz="2800" dirty="0" err="1" smtClean="0"/>
              <a:t>yapabilen</a:t>
            </a:r>
            <a:r>
              <a:rPr lang="en-US" sz="2800" dirty="0" smtClean="0"/>
              <a:t> </a:t>
            </a:r>
            <a:r>
              <a:rPr lang="en-US" sz="2800" dirty="0" err="1" smtClean="0"/>
              <a:t>bir</a:t>
            </a:r>
            <a:r>
              <a:rPr lang="en-US" sz="2800" dirty="0" smtClean="0"/>
              <a:t> </a:t>
            </a:r>
            <a:r>
              <a:rPr lang="tr-TR" sz="2800" dirty="0" smtClean="0"/>
              <a:t>saldırgan</a:t>
            </a:r>
            <a:r>
              <a:rPr lang="en-US" sz="2800" dirty="0" smtClean="0"/>
              <a:t> </a:t>
            </a:r>
            <a:r>
              <a:rPr lang="en-US" sz="2800" dirty="0" err="1" smtClean="0"/>
              <a:t>için</a:t>
            </a:r>
            <a:r>
              <a:rPr lang="en-US" sz="2800" dirty="0" smtClean="0"/>
              <a:t> </a:t>
            </a:r>
            <a:r>
              <a:rPr lang="en-US" sz="2800" dirty="0" err="1" smtClean="0"/>
              <a:t>etkili</a:t>
            </a:r>
            <a:r>
              <a:rPr lang="en-US" sz="2800" dirty="0" smtClean="0"/>
              <a:t> </a:t>
            </a:r>
            <a:r>
              <a:rPr lang="en-US" sz="2800" dirty="0" err="1" smtClean="0"/>
              <a:t>değildir</a:t>
            </a:r>
            <a:r>
              <a:rPr lang="tr-TR" sz="2800" dirty="0" smtClean="0"/>
              <a:t>.</a:t>
            </a:r>
          </a:p>
          <a:p>
            <a:pPr marL="300038" indent="-300038">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endParaRPr lang="tr-TR" sz="2800" dirty="0"/>
          </a:p>
          <a:p>
            <a:pPr marL="300038" indent="-300038">
              <a:tabLst>
                <a:tab pos="431800" algn="l"/>
                <a:tab pos="457200" algn="l"/>
                <a:tab pos="889000" algn="l"/>
                <a:tab pos="914400" algn="l"/>
                <a:tab pos="1346200" algn="l"/>
                <a:tab pos="1371600" algn="l"/>
                <a:tab pos="1803400" algn="l"/>
                <a:tab pos="1828800" algn="l"/>
                <a:tab pos="2260600" algn="l"/>
                <a:tab pos="2286000" algn="l"/>
                <a:tab pos="2717800" algn="l"/>
                <a:tab pos="2743200" algn="l"/>
                <a:tab pos="3175000" algn="l"/>
              </a:tabLst>
            </a:pPr>
            <a:r>
              <a:rPr lang="en-US" sz="2800" dirty="0"/>
              <a:t>Bu </a:t>
            </a:r>
            <a:r>
              <a:rPr lang="en-US" sz="2800" dirty="0" err="1"/>
              <a:t>bölümde</a:t>
            </a:r>
            <a:r>
              <a:rPr lang="en-US" sz="2800" dirty="0"/>
              <a:t>, </a:t>
            </a:r>
            <a:r>
              <a:rPr lang="en-US" sz="2800" dirty="0" err="1"/>
              <a:t>bilgisayar</a:t>
            </a:r>
            <a:r>
              <a:rPr lang="en-US" sz="2800" dirty="0"/>
              <a:t> </a:t>
            </a:r>
            <a:r>
              <a:rPr lang="en-US" sz="2800" dirty="0" err="1" smtClean="0"/>
              <a:t>güvenliğinde</a:t>
            </a:r>
            <a:r>
              <a:rPr lang="tr-TR" sz="2800" dirty="0" smtClean="0"/>
              <a:t>ki</a:t>
            </a:r>
            <a:r>
              <a:rPr lang="en-US" sz="2800" dirty="0" smtClean="0"/>
              <a:t> </a:t>
            </a:r>
            <a:r>
              <a:rPr lang="en-US" sz="2800" dirty="0" err="1"/>
              <a:t>çeşitli</a:t>
            </a:r>
            <a:r>
              <a:rPr lang="en-US" sz="2800" dirty="0"/>
              <a:t> </a:t>
            </a:r>
            <a:r>
              <a:rPr lang="en-US" sz="2800" dirty="0" err="1"/>
              <a:t>temel</a:t>
            </a:r>
            <a:r>
              <a:rPr lang="en-US" sz="2800" dirty="0"/>
              <a:t> </a:t>
            </a:r>
            <a:r>
              <a:rPr lang="en-US" sz="2800" dirty="0" err="1"/>
              <a:t>kavramları</a:t>
            </a:r>
            <a:r>
              <a:rPr lang="en-US" sz="2800" dirty="0"/>
              <a:t> </a:t>
            </a:r>
            <a:r>
              <a:rPr lang="en-US" sz="2800" dirty="0" err="1"/>
              <a:t>tanıtıyoruz</a:t>
            </a:r>
            <a:r>
              <a:rPr lang="en-US" sz="2800" dirty="0"/>
              <a:t>.</a:t>
            </a:r>
            <a:endParaRPr lang="en-US" sz="2800" dirty="0" smtClean="0"/>
          </a:p>
        </p:txBody>
      </p:sp>
      <p:sp>
        <p:nvSpPr>
          <p:cNvPr id="7172" name="Slide Number Placeholder 5"/>
          <p:cNvSpPr>
            <a:spLocks noGrp="1"/>
          </p:cNvSpPr>
          <p:nvPr>
            <p:ph type="sldNum" sz="quarter" idx="12"/>
          </p:nvPr>
        </p:nvSpPr>
        <p:spPr/>
        <p:txBody>
          <a:bodyPr/>
          <a:lstStyle/>
          <a:p>
            <a:pPr>
              <a:defRPr/>
            </a:pPr>
            <a:fld id="{C3F048E3-5567-483E-A004-88046F010FB6}" type="slidenum">
              <a:rPr lang="en-US"/>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Tehditler ve </a:t>
            </a:r>
            <a:r>
              <a:rPr lang="en-US" dirty="0" err="1" smtClean="0"/>
              <a:t>Saldırılar</a:t>
            </a:r>
            <a:r>
              <a:rPr lang="tr-TR" dirty="0"/>
              <a:t> </a:t>
            </a:r>
            <a:r>
              <a:rPr lang="tr-TR" dirty="0" smtClean="0"/>
              <a:t/>
            </a:r>
            <a:br>
              <a:rPr lang="tr-TR" dirty="0" smtClean="0"/>
            </a:br>
            <a:r>
              <a:rPr lang="tr-TR" dirty="0" smtClean="0"/>
              <a:t>(</a:t>
            </a:r>
            <a:r>
              <a:rPr lang="en-US" dirty="0" smtClean="0"/>
              <a:t>Threats </a:t>
            </a:r>
            <a:r>
              <a:rPr lang="en-US" dirty="0"/>
              <a:t>and </a:t>
            </a:r>
            <a:r>
              <a:rPr lang="en-US" dirty="0" smtClean="0"/>
              <a:t>Attacks</a:t>
            </a:r>
            <a:r>
              <a:rPr lang="tr-TR" dirty="0" smtClean="0"/>
              <a:t>)</a:t>
            </a:r>
            <a:endParaRPr lang="tr-TR" dirty="0"/>
          </a:p>
        </p:txBody>
      </p:sp>
      <p:sp>
        <p:nvSpPr>
          <p:cNvPr id="3" name="Content Placeholder 2"/>
          <p:cNvSpPr>
            <a:spLocks noGrp="1"/>
          </p:cNvSpPr>
          <p:nvPr>
            <p:ph idx="1"/>
          </p:nvPr>
        </p:nvSpPr>
        <p:spPr/>
        <p:txBody>
          <a:bodyPr>
            <a:normAutofit fontScale="77500" lnSpcReduction="20000"/>
          </a:bodyPr>
          <a:lstStyle/>
          <a:p>
            <a:r>
              <a:rPr lang="en-US" b="1" dirty="0"/>
              <a:t>Vulnerability</a:t>
            </a:r>
            <a:r>
              <a:rPr lang="tr-TR" b="1" dirty="0"/>
              <a:t> (</a:t>
            </a:r>
            <a:r>
              <a:rPr lang="en-US" b="1" dirty="0" err="1"/>
              <a:t>Güvenlik</a:t>
            </a:r>
            <a:r>
              <a:rPr lang="en-US" b="1" dirty="0"/>
              <a:t> </a:t>
            </a:r>
            <a:r>
              <a:rPr lang="en-US" b="1" dirty="0" err="1"/>
              <a:t>Açığı</a:t>
            </a:r>
            <a:r>
              <a:rPr lang="tr-TR" b="1" dirty="0"/>
              <a:t>)</a:t>
            </a:r>
            <a:r>
              <a:rPr lang="en-US" b="1" dirty="0"/>
              <a:t>: </a:t>
            </a:r>
            <a:r>
              <a:rPr lang="en-US" dirty="0" err="1">
                <a:solidFill>
                  <a:srgbClr val="7030A0"/>
                </a:solidFill>
              </a:rPr>
              <a:t>Maruz</a:t>
            </a:r>
            <a:r>
              <a:rPr lang="en-US" dirty="0">
                <a:solidFill>
                  <a:srgbClr val="7030A0"/>
                </a:solidFill>
              </a:rPr>
              <a:t> </a:t>
            </a:r>
            <a:r>
              <a:rPr lang="en-US" dirty="0" err="1">
                <a:solidFill>
                  <a:srgbClr val="7030A0"/>
                </a:solidFill>
              </a:rPr>
              <a:t>kalmaya</a:t>
            </a:r>
            <a:r>
              <a:rPr lang="en-US" dirty="0">
                <a:solidFill>
                  <a:srgbClr val="7030A0"/>
                </a:solidFill>
              </a:rPr>
              <a:t> </a:t>
            </a:r>
            <a:r>
              <a:rPr lang="en-US" dirty="0" err="1">
                <a:solidFill>
                  <a:srgbClr val="7030A0"/>
                </a:solidFill>
              </a:rPr>
              <a:t>yol</a:t>
            </a:r>
            <a:r>
              <a:rPr lang="en-US" dirty="0">
                <a:solidFill>
                  <a:srgbClr val="7030A0"/>
                </a:solidFill>
              </a:rPr>
              <a:t> </a:t>
            </a:r>
            <a:r>
              <a:rPr lang="en-US" dirty="0" err="1">
                <a:solidFill>
                  <a:srgbClr val="7030A0"/>
                </a:solidFill>
              </a:rPr>
              <a:t>açabilecek</a:t>
            </a:r>
            <a:r>
              <a:rPr lang="en-US" dirty="0">
                <a:solidFill>
                  <a:srgbClr val="7030A0"/>
                </a:solidFill>
              </a:rPr>
              <a:t> </a:t>
            </a:r>
            <a:r>
              <a:rPr lang="en-US" dirty="0" err="1">
                <a:solidFill>
                  <a:srgbClr val="7030A0"/>
                </a:solidFill>
              </a:rPr>
              <a:t>zayıflık</a:t>
            </a:r>
            <a:r>
              <a:rPr lang="en-US" dirty="0">
                <a:solidFill>
                  <a:srgbClr val="7030A0"/>
                </a:solidFill>
              </a:rPr>
              <a:t> </a:t>
            </a:r>
            <a:r>
              <a:rPr lang="en-US" dirty="0" err="1">
                <a:solidFill>
                  <a:srgbClr val="7030A0"/>
                </a:solidFill>
              </a:rPr>
              <a:t>veya</a:t>
            </a:r>
            <a:r>
              <a:rPr lang="en-US" dirty="0">
                <a:solidFill>
                  <a:srgbClr val="7030A0"/>
                </a:solidFill>
              </a:rPr>
              <a:t> </a:t>
            </a:r>
            <a:r>
              <a:rPr lang="en-US" dirty="0" err="1">
                <a:solidFill>
                  <a:srgbClr val="7030A0"/>
                </a:solidFill>
              </a:rPr>
              <a:t>hata</a:t>
            </a:r>
            <a:r>
              <a:rPr lang="tr-TR" dirty="0">
                <a:solidFill>
                  <a:srgbClr val="7030A0"/>
                </a:solidFill>
              </a:rPr>
              <a:t>.</a:t>
            </a:r>
          </a:p>
          <a:p>
            <a:r>
              <a:rPr lang="en-US" b="1" dirty="0" smtClean="0"/>
              <a:t>Threat</a:t>
            </a:r>
            <a:r>
              <a:rPr lang="en-US" dirty="0" smtClean="0"/>
              <a:t> </a:t>
            </a:r>
            <a:r>
              <a:rPr lang="tr-TR" dirty="0" smtClean="0"/>
              <a:t>(T</a:t>
            </a:r>
            <a:r>
              <a:rPr lang="en-US" dirty="0" err="1" smtClean="0"/>
              <a:t>ehdit</a:t>
            </a:r>
            <a:r>
              <a:rPr lang="tr-TR" dirty="0" smtClean="0"/>
              <a:t>)</a:t>
            </a:r>
            <a:r>
              <a:rPr lang="en-US" dirty="0" smtClean="0"/>
              <a:t>, </a:t>
            </a:r>
            <a:r>
              <a:rPr lang="en-US" dirty="0" err="1" smtClean="0">
                <a:solidFill>
                  <a:srgbClr val="00B050"/>
                </a:solidFill>
              </a:rPr>
              <a:t>güvenliği</a:t>
            </a:r>
            <a:r>
              <a:rPr lang="en-US" dirty="0" smtClean="0">
                <a:solidFill>
                  <a:srgbClr val="00B050"/>
                </a:solidFill>
              </a:rPr>
              <a:t> </a:t>
            </a:r>
            <a:r>
              <a:rPr lang="en-US" dirty="0" err="1" smtClean="0">
                <a:solidFill>
                  <a:srgbClr val="00B050"/>
                </a:solidFill>
              </a:rPr>
              <a:t>ihlal</a:t>
            </a:r>
            <a:r>
              <a:rPr lang="en-US" dirty="0" smtClean="0">
                <a:solidFill>
                  <a:srgbClr val="00B050"/>
                </a:solidFill>
              </a:rPr>
              <a:t> </a:t>
            </a:r>
            <a:r>
              <a:rPr lang="en-US" dirty="0" err="1" smtClean="0">
                <a:solidFill>
                  <a:srgbClr val="00B050"/>
                </a:solidFill>
              </a:rPr>
              <a:t>edebilecek</a:t>
            </a:r>
            <a:r>
              <a:rPr lang="en-US" dirty="0" smtClean="0">
                <a:solidFill>
                  <a:srgbClr val="00B050"/>
                </a:solidFill>
              </a:rPr>
              <a:t> </a:t>
            </a:r>
            <a:r>
              <a:rPr lang="en-US" dirty="0" err="1" smtClean="0">
                <a:solidFill>
                  <a:srgbClr val="00B050"/>
                </a:solidFill>
              </a:rPr>
              <a:t>ve</a:t>
            </a:r>
            <a:r>
              <a:rPr lang="en-US" dirty="0" smtClean="0">
                <a:solidFill>
                  <a:srgbClr val="00B050"/>
                </a:solidFill>
              </a:rPr>
              <a:t> </a:t>
            </a:r>
            <a:r>
              <a:rPr lang="en-US" dirty="0" err="1" smtClean="0">
                <a:solidFill>
                  <a:srgbClr val="00B050"/>
                </a:solidFill>
              </a:rPr>
              <a:t>zarar</a:t>
            </a:r>
            <a:r>
              <a:rPr lang="en-US" dirty="0" smtClean="0">
                <a:solidFill>
                  <a:srgbClr val="00B050"/>
                </a:solidFill>
              </a:rPr>
              <a:t> </a:t>
            </a:r>
            <a:r>
              <a:rPr lang="en-US" dirty="0" err="1" smtClean="0">
                <a:solidFill>
                  <a:srgbClr val="00B050"/>
                </a:solidFill>
              </a:rPr>
              <a:t>verebilecek</a:t>
            </a:r>
            <a:r>
              <a:rPr lang="en-US" dirty="0" smtClean="0">
                <a:solidFill>
                  <a:srgbClr val="00B050"/>
                </a:solidFill>
              </a:rPr>
              <a:t> </a:t>
            </a:r>
            <a:r>
              <a:rPr lang="en-US" dirty="0" err="1" smtClean="0">
                <a:solidFill>
                  <a:srgbClr val="00B050"/>
                </a:solidFill>
              </a:rPr>
              <a:t>bir</a:t>
            </a:r>
            <a:r>
              <a:rPr lang="en-US" dirty="0" smtClean="0">
                <a:solidFill>
                  <a:srgbClr val="00B050"/>
                </a:solidFill>
              </a:rPr>
              <a:t> durum, </a:t>
            </a:r>
            <a:r>
              <a:rPr lang="tr-TR" dirty="0" smtClean="0">
                <a:solidFill>
                  <a:srgbClr val="00B050"/>
                </a:solidFill>
              </a:rPr>
              <a:t>kapasite(yetenek)</a:t>
            </a:r>
            <a:r>
              <a:rPr lang="en-US" dirty="0" smtClean="0">
                <a:solidFill>
                  <a:srgbClr val="00B050"/>
                </a:solidFill>
              </a:rPr>
              <a:t>, </a:t>
            </a:r>
            <a:r>
              <a:rPr lang="en-US" dirty="0" err="1" smtClean="0">
                <a:solidFill>
                  <a:srgbClr val="00B050"/>
                </a:solidFill>
              </a:rPr>
              <a:t>eylem</a:t>
            </a:r>
            <a:r>
              <a:rPr lang="en-US" dirty="0" smtClean="0">
                <a:solidFill>
                  <a:srgbClr val="00B050"/>
                </a:solidFill>
              </a:rPr>
              <a:t> </a:t>
            </a:r>
            <a:r>
              <a:rPr lang="en-US" dirty="0" err="1" smtClean="0">
                <a:solidFill>
                  <a:srgbClr val="00B050"/>
                </a:solidFill>
              </a:rPr>
              <a:t>veya</a:t>
            </a:r>
            <a:r>
              <a:rPr lang="en-US" dirty="0" smtClean="0">
                <a:solidFill>
                  <a:srgbClr val="00B050"/>
                </a:solidFill>
              </a:rPr>
              <a:t> </a:t>
            </a:r>
            <a:r>
              <a:rPr lang="en-US" dirty="0" err="1" smtClean="0">
                <a:solidFill>
                  <a:srgbClr val="00B050"/>
                </a:solidFill>
              </a:rPr>
              <a:t>olay</a:t>
            </a:r>
            <a:r>
              <a:rPr lang="en-US" dirty="0" smtClean="0">
                <a:solidFill>
                  <a:srgbClr val="00B050"/>
                </a:solidFill>
              </a:rPr>
              <a:t> </a:t>
            </a:r>
            <a:r>
              <a:rPr lang="en-US" dirty="0" err="1" smtClean="0">
                <a:solidFill>
                  <a:srgbClr val="00B050"/>
                </a:solidFill>
              </a:rPr>
              <a:t>olduğunda</a:t>
            </a:r>
            <a:r>
              <a:rPr lang="en-US" dirty="0" smtClean="0">
                <a:solidFill>
                  <a:srgbClr val="00B050"/>
                </a:solidFill>
              </a:rPr>
              <a:t> </a:t>
            </a:r>
            <a:r>
              <a:rPr lang="en-US" dirty="0" err="1" smtClean="0">
                <a:solidFill>
                  <a:srgbClr val="00B050"/>
                </a:solidFill>
              </a:rPr>
              <a:t>ortaya</a:t>
            </a:r>
            <a:r>
              <a:rPr lang="en-US" dirty="0" smtClean="0">
                <a:solidFill>
                  <a:srgbClr val="00B050"/>
                </a:solidFill>
              </a:rPr>
              <a:t> </a:t>
            </a:r>
            <a:r>
              <a:rPr lang="en-US" dirty="0" err="1" smtClean="0">
                <a:solidFill>
                  <a:srgbClr val="00B050"/>
                </a:solidFill>
              </a:rPr>
              <a:t>çıkan</a:t>
            </a:r>
            <a:r>
              <a:rPr lang="en-US" dirty="0" smtClean="0">
                <a:solidFill>
                  <a:srgbClr val="00B050"/>
                </a:solidFill>
              </a:rPr>
              <a:t> </a:t>
            </a:r>
            <a:r>
              <a:rPr lang="en-US" dirty="0" err="1" smtClean="0">
                <a:solidFill>
                  <a:srgbClr val="00B050"/>
                </a:solidFill>
              </a:rPr>
              <a:t>bir</a:t>
            </a:r>
            <a:r>
              <a:rPr lang="en-US" dirty="0" smtClean="0">
                <a:solidFill>
                  <a:srgbClr val="00B050"/>
                </a:solidFill>
              </a:rPr>
              <a:t> </a:t>
            </a:r>
            <a:r>
              <a:rPr lang="en-US" b="1" dirty="0" err="1" smtClean="0">
                <a:solidFill>
                  <a:srgbClr val="00B050"/>
                </a:solidFill>
              </a:rPr>
              <a:t>güvenlik</a:t>
            </a:r>
            <a:r>
              <a:rPr lang="en-US" b="1" dirty="0" smtClean="0">
                <a:solidFill>
                  <a:srgbClr val="00B050"/>
                </a:solidFill>
              </a:rPr>
              <a:t> </a:t>
            </a:r>
            <a:r>
              <a:rPr lang="en-US" b="1" dirty="0" err="1" smtClean="0">
                <a:solidFill>
                  <a:srgbClr val="00B050"/>
                </a:solidFill>
              </a:rPr>
              <a:t>ihlali</a:t>
            </a:r>
            <a:r>
              <a:rPr lang="en-US" b="1" dirty="0" smtClean="0">
                <a:solidFill>
                  <a:srgbClr val="00B050"/>
                </a:solidFill>
              </a:rPr>
              <a:t> </a:t>
            </a:r>
            <a:r>
              <a:rPr lang="en-US" b="1" dirty="0" err="1" smtClean="0">
                <a:solidFill>
                  <a:srgbClr val="00B050"/>
                </a:solidFill>
              </a:rPr>
              <a:t>potansiyelidir</a:t>
            </a:r>
            <a:r>
              <a:rPr lang="en-US" dirty="0" smtClean="0">
                <a:solidFill>
                  <a:srgbClr val="00B050"/>
                </a:solidFill>
              </a:rPr>
              <a:t>. </a:t>
            </a:r>
            <a:r>
              <a:rPr lang="en-US" dirty="0" err="1" smtClean="0"/>
              <a:t>Yani</a:t>
            </a:r>
            <a:r>
              <a:rPr lang="en-US" dirty="0" smtClean="0"/>
              <a:t> </a:t>
            </a:r>
            <a:r>
              <a:rPr lang="en-US" dirty="0" err="1" smtClean="0"/>
              <a:t>tehdit</a:t>
            </a:r>
            <a:r>
              <a:rPr lang="en-US" dirty="0" smtClean="0"/>
              <a:t>, </a:t>
            </a:r>
            <a:r>
              <a:rPr lang="en-US" b="1" dirty="0" err="1" smtClean="0"/>
              <a:t>güvenlik</a:t>
            </a:r>
            <a:r>
              <a:rPr lang="en-US" b="1" dirty="0" smtClean="0"/>
              <a:t> </a:t>
            </a:r>
            <a:r>
              <a:rPr lang="en-US" b="1" dirty="0" err="1" smtClean="0"/>
              <a:t>açığından</a:t>
            </a:r>
            <a:r>
              <a:rPr lang="en-US" b="1" dirty="0" smtClean="0"/>
              <a:t> </a:t>
            </a:r>
            <a:r>
              <a:rPr lang="en-US" b="1" dirty="0" err="1" smtClean="0"/>
              <a:t>yararlanabilecek</a:t>
            </a:r>
            <a:r>
              <a:rPr lang="en-US" b="1" dirty="0" smtClean="0"/>
              <a:t> </a:t>
            </a:r>
            <a:r>
              <a:rPr lang="en-US" b="1" dirty="0" err="1" smtClean="0"/>
              <a:t>olası</a:t>
            </a:r>
            <a:r>
              <a:rPr lang="en-US" b="1" dirty="0" smtClean="0"/>
              <a:t> </a:t>
            </a:r>
            <a:r>
              <a:rPr lang="en-US" b="1" dirty="0" err="1" smtClean="0"/>
              <a:t>bir</a:t>
            </a:r>
            <a:r>
              <a:rPr lang="en-US" b="1" dirty="0" smtClean="0"/>
              <a:t> </a:t>
            </a:r>
            <a:r>
              <a:rPr lang="en-US" b="1" dirty="0" err="1" smtClean="0"/>
              <a:t>tehlikedir</a:t>
            </a:r>
            <a:r>
              <a:rPr lang="tr-TR" dirty="0" smtClean="0"/>
              <a:t> (</a:t>
            </a:r>
            <a:r>
              <a:rPr lang="en-US" dirty="0" err="1" smtClean="0">
                <a:solidFill>
                  <a:srgbClr val="0070C0"/>
                </a:solidFill>
              </a:rPr>
              <a:t>bir</a:t>
            </a:r>
            <a:r>
              <a:rPr lang="en-US" dirty="0" smtClean="0">
                <a:solidFill>
                  <a:srgbClr val="0070C0"/>
                </a:solidFill>
              </a:rPr>
              <a:t> </a:t>
            </a:r>
            <a:r>
              <a:rPr lang="en-US" dirty="0" err="1">
                <a:solidFill>
                  <a:srgbClr val="0070C0"/>
                </a:solidFill>
              </a:rPr>
              <a:t>varlık</a:t>
            </a:r>
            <a:r>
              <a:rPr lang="en-US" dirty="0">
                <a:solidFill>
                  <a:srgbClr val="0070C0"/>
                </a:solidFill>
              </a:rPr>
              <a:t> </a:t>
            </a:r>
            <a:r>
              <a:rPr lang="en-US" dirty="0" err="1">
                <a:solidFill>
                  <a:srgbClr val="0070C0"/>
                </a:solidFill>
              </a:rPr>
              <a:t>için</a:t>
            </a:r>
            <a:r>
              <a:rPr lang="en-US" dirty="0">
                <a:solidFill>
                  <a:srgbClr val="0070C0"/>
                </a:solidFill>
              </a:rPr>
              <a:t> </a:t>
            </a:r>
            <a:r>
              <a:rPr lang="en-US" dirty="0" err="1">
                <a:solidFill>
                  <a:srgbClr val="0070C0"/>
                </a:solidFill>
              </a:rPr>
              <a:t>sürekli</a:t>
            </a:r>
            <a:r>
              <a:rPr lang="en-US" dirty="0">
                <a:solidFill>
                  <a:srgbClr val="0070C0"/>
                </a:solidFill>
              </a:rPr>
              <a:t> </a:t>
            </a:r>
            <a:r>
              <a:rPr lang="en-US" dirty="0" err="1">
                <a:solidFill>
                  <a:srgbClr val="0070C0"/>
                </a:solidFill>
              </a:rPr>
              <a:t>bir</a:t>
            </a:r>
            <a:r>
              <a:rPr lang="en-US" dirty="0">
                <a:solidFill>
                  <a:srgbClr val="0070C0"/>
                </a:solidFill>
              </a:rPr>
              <a:t> </a:t>
            </a:r>
            <a:r>
              <a:rPr lang="en-US" dirty="0" err="1">
                <a:solidFill>
                  <a:srgbClr val="0070C0"/>
                </a:solidFill>
              </a:rPr>
              <a:t>tehlike</a:t>
            </a:r>
            <a:r>
              <a:rPr lang="en-US" dirty="0">
                <a:solidFill>
                  <a:srgbClr val="0070C0"/>
                </a:solidFill>
              </a:rPr>
              <a:t> </a:t>
            </a:r>
            <a:r>
              <a:rPr lang="en-US" dirty="0" err="1">
                <a:solidFill>
                  <a:srgbClr val="0070C0"/>
                </a:solidFill>
              </a:rPr>
              <a:t>oluşturan</a:t>
            </a:r>
            <a:r>
              <a:rPr lang="en-US" dirty="0">
                <a:solidFill>
                  <a:srgbClr val="0070C0"/>
                </a:solidFill>
              </a:rPr>
              <a:t> </a:t>
            </a:r>
            <a:r>
              <a:rPr lang="en-US" dirty="0" err="1">
                <a:solidFill>
                  <a:srgbClr val="0070C0"/>
                </a:solidFill>
              </a:rPr>
              <a:t>bir</a:t>
            </a:r>
            <a:r>
              <a:rPr lang="en-US" dirty="0">
                <a:solidFill>
                  <a:srgbClr val="0070C0"/>
                </a:solidFill>
              </a:rPr>
              <a:t> </a:t>
            </a:r>
            <a:r>
              <a:rPr lang="en-US" dirty="0" err="1">
                <a:solidFill>
                  <a:srgbClr val="0070C0"/>
                </a:solidFill>
              </a:rPr>
              <a:t>nesne</a:t>
            </a:r>
            <a:r>
              <a:rPr lang="en-US" dirty="0">
                <a:solidFill>
                  <a:srgbClr val="0070C0"/>
                </a:solidFill>
              </a:rPr>
              <a:t>, </a:t>
            </a:r>
            <a:r>
              <a:rPr lang="en-US" dirty="0" err="1">
                <a:solidFill>
                  <a:srgbClr val="0070C0"/>
                </a:solidFill>
              </a:rPr>
              <a:t>kişi</a:t>
            </a:r>
            <a:r>
              <a:rPr lang="en-US" dirty="0">
                <a:solidFill>
                  <a:srgbClr val="0070C0"/>
                </a:solidFill>
              </a:rPr>
              <a:t> </a:t>
            </a:r>
            <a:r>
              <a:rPr lang="en-US" dirty="0" err="1">
                <a:solidFill>
                  <a:srgbClr val="0070C0"/>
                </a:solidFill>
              </a:rPr>
              <a:t>veya</a:t>
            </a:r>
            <a:r>
              <a:rPr lang="en-US" dirty="0">
                <a:solidFill>
                  <a:srgbClr val="0070C0"/>
                </a:solidFill>
              </a:rPr>
              <a:t> </a:t>
            </a:r>
            <a:r>
              <a:rPr lang="en-US" dirty="0" err="1">
                <a:solidFill>
                  <a:srgbClr val="0070C0"/>
                </a:solidFill>
              </a:rPr>
              <a:t>başka</a:t>
            </a:r>
            <a:r>
              <a:rPr lang="en-US" dirty="0">
                <a:solidFill>
                  <a:srgbClr val="0070C0"/>
                </a:solidFill>
              </a:rPr>
              <a:t> </a:t>
            </a:r>
            <a:r>
              <a:rPr lang="en-US" dirty="0" err="1">
                <a:solidFill>
                  <a:srgbClr val="0070C0"/>
                </a:solidFill>
              </a:rPr>
              <a:t>bir</a:t>
            </a:r>
            <a:r>
              <a:rPr lang="en-US" dirty="0">
                <a:solidFill>
                  <a:srgbClr val="0070C0"/>
                </a:solidFill>
              </a:rPr>
              <a:t> </a:t>
            </a:r>
            <a:r>
              <a:rPr lang="en-US" dirty="0" err="1" smtClean="0">
                <a:solidFill>
                  <a:srgbClr val="0070C0"/>
                </a:solidFill>
              </a:rPr>
              <a:t>varlık</a:t>
            </a:r>
            <a:r>
              <a:rPr lang="tr-TR" dirty="0" smtClean="0">
                <a:solidFill>
                  <a:srgbClr val="0070C0"/>
                </a:solidFill>
              </a:rPr>
              <a:t>tır</a:t>
            </a:r>
            <a:r>
              <a:rPr lang="tr-TR" dirty="0" smtClean="0"/>
              <a:t>)</a:t>
            </a:r>
          </a:p>
          <a:p>
            <a:r>
              <a:rPr lang="en-US" b="1" dirty="0" smtClean="0"/>
              <a:t>Attack</a:t>
            </a:r>
            <a:r>
              <a:rPr lang="en-US" dirty="0" smtClean="0"/>
              <a:t> </a:t>
            </a:r>
            <a:r>
              <a:rPr lang="tr-TR" dirty="0" smtClean="0"/>
              <a:t>(</a:t>
            </a:r>
            <a:r>
              <a:rPr lang="en-US" dirty="0" err="1" smtClean="0"/>
              <a:t>Saldırı</a:t>
            </a:r>
            <a:r>
              <a:rPr lang="tr-TR" dirty="0" smtClean="0"/>
              <a:t>)</a:t>
            </a:r>
            <a:r>
              <a:rPr lang="en-US" dirty="0" smtClean="0"/>
              <a:t>, </a:t>
            </a:r>
            <a:r>
              <a:rPr lang="en-US" dirty="0" err="1">
                <a:solidFill>
                  <a:srgbClr val="C00000"/>
                </a:solidFill>
              </a:rPr>
              <a:t>akıllı</a:t>
            </a:r>
            <a:r>
              <a:rPr lang="en-US" dirty="0">
                <a:solidFill>
                  <a:srgbClr val="C00000"/>
                </a:solidFill>
              </a:rPr>
              <a:t> </a:t>
            </a:r>
            <a:r>
              <a:rPr lang="en-US" dirty="0" err="1">
                <a:solidFill>
                  <a:srgbClr val="C00000"/>
                </a:solidFill>
              </a:rPr>
              <a:t>bir</a:t>
            </a:r>
            <a:r>
              <a:rPr lang="en-US" dirty="0">
                <a:solidFill>
                  <a:srgbClr val="C00000"/>
                </a:solidFill>
              </a:rPr>
              <a:t> </a:t>
            </a:r>
            <a:r>
              <a:rPr lang="en-US" dirty="0" err="1">
                <a:solidFill>
                  <a:srgbClr val="C00000"/>
                </a:solidFill>
              </a:rPr>
              <a:t>tehditten</a:t>
            </a:r>
            <a:r>
              <a:rPr lang="en-US" dirty="0">
                <a:solidFill>
                  <a:srgbClr val="C00000"/>
                </a:solidFill>
              </a:rPr>
              <a:t> </a:t>
            </a:r>
            <a:r>
              <a:rPr lang="tr-TR" dirty="0" smtClean="0">
                <a:solidFill>
                  <a:srgbClr val="C00000"/>
                </a:solidFill>
              </a:rPr>
              <a:t>türeyen(gelen) </a:t>
            </a:r>
            <a:r>
              <a:rPr lang="en-US" dirty="0" err="1" smtClean="0">
                <a:solidFill>
                  <a:srgbClr val="C00000"/>
                </a:solidFill>
              </a:rPr>
              <a:t>sistem</a:t>
            </a:r>
            <a:r>
              <a:rPr lang="en-US" dirty="0" smtClean="0">
                <a:solidFill>
                  <a:srgbClr val="C00000"/>
                </a:solidFill>
              </a:rPr>
              <a:t> </a:t>
            </a:r>
            <a:r>
              <a:rPr lang="en-US" dirty="0" err="1">
                <a:solidFill>
                  <a:srgbClr val="C00000"/>
                </a:solidFill>
              </a:rPr>
              <a:t>güvenliğine</a:t>
            </a:r>
            <a:r>
              <a:rPr lang="en-US" dirty="0">
                <a:solidFill>
                  <a:srgbClr val="C00000"/>
                </a:solidFill>
              </a:rPr>
              <a:t> </a:t>
            </a:r>
            <a:r>
              <a:rPr lang="en-US" dirty="0" err="1">
                <a:solidFill>
                  <a:srgbClr val="C00000"/>
                </a:solidFill>
              </a:rPr>
              <a:t>yönelik</a:t>
            </a:r>
            <a:r>
              <a:rPr lang="en-US" dirty="0">
                <a:solidFill>
                  <a:srgbClr val="C00000"/>
                </a:solidFill>
              </a:rPr>
              <a:t> </a:t>
            </a:r>
            <a:r>
              <a:rPr lang="en-US" dirty="0" err="1">
                <a:solidFill>
                  <a:srgbClr val="C00000"/>
                </a:solidFill>
              </a:rPr>
              <a:t>bir</a:t>
            </a:r>
            <a:r>
              <a:rPr lang="en-US" dirty="0">
                <a:solidFill>
                  <a:srgbClr val="C00000"/>
                </a:solidFill>
              </a:rPr>
              <a:t> </a:t>
            </a:r>
            <a:r>
              <a:rPr lang="en-US" dirty="0" err="1" smtClean="0">
                <a:solidFill>
                  <a:srgbClr val="C00000"/>
                </a:solidFill>
              </a:rPr>
              <a:t>saldırıdır</a:t>
            </a:r>
            <a:r>
              <a:rPr lang="tr-TR" dirty="0" smtClean="0">
                <a:solidFill>
                  <a:srgbClr val="C00000"/>
                </a:solidFill>
              </a:rPr>
              <a:t>. </a:t>
            </a:r>
            <a:r>
              <a:rPr lang="tr-TR" dirty="0" smtClean="0"/>
              <a:t>G</a:t>
            </a:r>
            <a:r>
              <a:rPr lang="en-US" dirty="0" err="1" smtClean="0"/>
              <a:t>üvenlik</a:t>
            </a:r>
            <a:r>
              <a:rPr lang="en-US" dirty="0" smtClean="0"/>
              <a:t> </a:t>
            </a:r>
            <a:r>
              <a:rPr lang="en-US" dirty="0" err="1"/>
              <a:t>hizmetlerinden</a:t>
            </a:r>
            <a:r>
              <a:rPr lang="en-US" dirty="0"/>
              <a:t> </a:t>
            </a:r>
            <a:r>
              <a:rPr lang="en-US" dirty="0" err="1"/>
              <a:t>kaçmak</a:t>
            </a:r>
            <a:r>
              <a:rPr lang="en-US" dirty="0"/>
              <a:t> </a:t>
            </a:r>
            <a:r>
              <a:rPr lang="en-US" dirty="0" err="1"/>
              <a:t>ve</a:t>
            </a:r>
            <a:r>
              <a:rPr lang="en-US" dirty="0"/>
              <a:t> </a:t>
            </a:r>
            <a:r>
              <a:rPr lang="en-US" dirty="0" err="1"/>
              <a:t>bir</a:t>
            </a:r>
            <a:r>
              <a:rPr lang="en-US" dirty="0"/>
              <a:t> </a:t>
            </a:r>
            <a:r>
              <a:rPr lang="en-US" dirty="0" err="1"/>
              <a:t>sistemin</a:t>
            </a:r>
            <a:r>
              <a:rPr lang="en-US" dirty="0"/>
              <a:t> </a:t>
            </a:r>
            <a:r>
              <a:rPr lang="en-US" dirty="0" err="1"/>
              <a:t>güvenlik</a:t>
            </a:r>
            <a:r>
              <a:rPr lang="en-US" dirty="0"/>
              <a:t> </a:t>
            </a:r>
            <a:r>
              <a:rPr lang="en-US" dirty="0" err="1"/>
              <a:t>politikasını</a:t>
            </a:r>
            <a:r>
              <a:rPr lang="en-US" dirty="0"/>
              <a:t> </a:t>
            </a:r>
            <a:r>
              <a:rPr lang="en-US" dirty="0" err="1"/>
              <a:t>ihlal</a:t>
            </a:r>
            <a:r>
              <a:rPr lang="en-US" dirty="0"/>
              <a:t> </a:t>
            </a:r>
            <a:r>
              <a:rPr lang="en-US" dirty="0" err="1"/>
              <a:t>etmek</a:t>
            </a:r>
            <a:r>
              <a:rPr lang="en-US" dirty="0"/>
              <a:t> </a:t>
            </a:r>
            <a:r>
              <a:rPr lang="en-US" dirty="0" err="1"/>
              <a:t>için</a:t>
            </a:r>
            <a:r>
              <a:rPr lang="en-US" dirty="0"/>
              <a:t> </a:t>
            </a:r>
            <a:r>
              <a:rPr lang="en-US" dirty="0" err="1"/>
              <a:t>kasıtlı</a:t>
            </a:r>
            <a:r>
              <a:rPr lang="en-US" dirty="0"/>
              <a:t> </a:t>
            </a:r>
            <a:r>
              <a:rPr lang="en-US" dirty="0" err="1"/>
              <a:t>bir</a:t>
            </a:r>
            <a:r>
              <a:rPr lang="en-US" dirty="0"/>
              <a:t> </a:t>
            </a:r>
            <a:r>
              <a:rPr lang="en-US" dirty="0" err="1"/>
              <a:t>girişim</a:t>
            </a:r>
            <a:r>
              <a:rPr lang="en-US" dirty="0"/>
              <a:t> </a:t>
            </a:r>
            <a:r>
              <a:rPr lang="en-US" dirty="0" err="1"/>
              <a:t>olan</a:t>
            </a:r>
            <a:r>
              <a:rPr lang="en-US" dirty="0"/>
              <a:t> </a:t>
            </a:r>
            <a:r>
              <a:rPr lang="en-US" dirty="0" err="1"/>
              <a:t>akıllı</a:t>
            </a:r>
            <a:r>
              <a:rPr lang="en-US" dirty="0"/>
              <a:t> </a:t>
            </a:r>
            <a:r>
              <a:rPr lang="en-US" dirty="0" err="1"/>
              <a:t>bir</a:t>
            </a:r>
            <a:r>
              <a:rPr lang="en-US" dirty="0"/>
              <a:t> </a:t>
            </a:r>
            <a:r>
              <a:rPr lang="en-US" dirty="0" err="1" smtClean="0"/>
              <a:t>eylemdir</a:t>
            </a:r>
            <a:r>
              <a:rPr lang="tr-TR" dirty="0" smtClean="0"/>
              <a:t> (</a:t>
            </a:r>
            <a:r>
              <a:rPr lang="tr-TR" dirty="0" smtClean="0">
                <a:solidFill>
                  <a:srgbClr val="FF9999"/>
                </a:solidFill>
              </a:rPr>
              <a:t>kontrollü </a:t>
            </a:r>
            <a:r>
              <a:rPr lang="tr-TR" dirty="0">
                <a:solidFill>
                  <a:srgbClr val="FF9999"/>
                </a:solidFill>
              </a:rPr>
              <a:t>sistemdeki güvenlik açığından (yani, tanımlanmış bir zayıflıktan) yararlanan </a:t>
            </a:r>
            <a:r>
              <a:rPr lang="tr-TR" dirty="0" smtClean="0">
                <a:solidFill>
                  <a:srgbClr val="FF9999"/>
                </a:solidFill>
              </a:rPr>
              <a:t>eylem veya hareket</a:t>
            </a:r>
            <a:r>
              <a:rPr lang="tr-TR" dirty="0" smtClean="0"/>
              <a:t>). </a:t>
            </a:r>
          </a:p>
          <a:p>
            <a:endParaRPr lang="tr-TR" dirty="0"/>
          </a:p>
          <a:p>
            <a:endParaRPr lang="tr-TR" dirty="0"/>
          </a:p>
          <a:p>
            <a:pPr marL="0" indent="0">
              <a:buNone/>
            </a:pP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20</a:t>
            </a:fld>
            <a:endParaRPr lang="en-US" dirty="0"/>
          </a:p>
        </p:txBody>
      </p:sp>
    </p:spTree>
    <p:extLst>
      <p:ext uri="{BB962C8B-B14F-4D97-AF65-F5344CB8AC3E}">
        <p14:creationId xmlns:p14="http://schemas.microsoft.com/office/powerpoint/2010/main" val="3773918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Tehditler ve </a:t>
            </a:r>
            <a:r>
              <a:rPr lang="en-US" dirty="0" err="1"/>
              <a:t>Saldırılar</a:t>
            </a:r>
            <a:r>
              <a:rPr lang="en-US" dirty="0"/>
              <a:t> </a:t>
            </a:r>
            <a:r>
              <a:rPr lang="tr-TR" dirty="0" smtClean="0"/>
              <a:t/>
            </a:r>
            <a:br>
              <a:rPr lang="tr-TR" dirty="0" smtClean="0"/>
            </a:br>
            <a:r>
              <a:rPr lang="tr-TR" dirty="0" smtClean="0"/>
              <a:t>(</a:t>
            </a:r>
            <a:r>
              <a:rPr lang="en-US" dirty="0" smtClean="0"/>
              <a:t>Threats and Attacks</a:t>
            </a:r>
            <a:r>
              <a:rPr lang="tr-TR" dirty="0" smtClean="0"/>
              <a:t>)</a:t>
            </a:r>
            <a:endParaRPr lang="en-US" dirty="0"/>
          </a:p>
        </p:txBody>
      </p:sp>
      <p:sp>
        <p:nvSpPr>
          <p:cNvPr id="3" name="Content Placeholder 2"/>
          <p:cNvSpPr>
            <a:spLocks noGrp="1"/>
          </p:cNvSpPr>
          <p:nvPr>
            <p:ph idx="1"/>
          </p:nvPr>
        </p:nvSpPr>
        <p:spPr>
          <a:xfrm>
            <a:off x="396817" y="1280452"/>
            <a:ext cx="8458200" cy="4525963"/>
          </a:xfrm>
        </p:spPr>
        <p:txBody>
          <a:bodyPr/>
          <a:lstStyle/>
          <a:p>
            <a:pPr marL="0" indent="0">
              <a:buNone/>
            </a:pPr>
            <a:r>
              <a:rPr lang="en-US" dirty="0">
                <a:solidFill>
                  <a:srgbClr val="7030A0"/>
                </a:solidFill>
              </a:rPr>
              <a:t>En </a:t>
            </a:r>
            <a:r>
              <a:rPr lang="en-US" dirty="0" err="1">
                <a:solidFill>
                  <a:srgbClr val="7030A0"/>
                </a:solidFill>
              </a:rPr>
              <a:t>yaygın</a:t>
            </a:r>
            <a:r>
              <a:rPr lang="en-US" dirty="0">
                <a:solidFill>
                  <a:srgbClr val="7030A0"/>
                </a:solidFill>
              </a:rPr>
              <a:t> </a:t>
            </a:r>
            <a:r>
              <a:rPr lang="en-US" dirty="0" err="1">
                <a:solidFill>
                  <a:srgbClr val="7030A0"/>
                </a:solidFill>
              </a:rPr>
              <a:t>saldırı</a:t>
            </a:r>
            <a:r>
              <a:rPr lang="en-US" dirty="0">
                <a:solidFill>
                  <a:srgbClr val="7030A0"/>
                </a:solidFill>
              </a:rPr>
              <a:t> </a:t>
            </a:r>
            <a:r>
              <a:rPr lang="en-US" dirty="0" err="1">
                <a:solidFill>
                  <a:srgbClr val="7030A0"/>
                </a:solidFill>
              </a:rPr>
              <a:t>türleri</a:t>
            </a:r>
            <a:r>
              <a:rPr lang="en-US" dirty="0">
                <a:solidFill>
                  <a:srgbClr val="7030A0"/>
                </a:solidFill>
              </a:rPr>
              <a:t>:</a:t>
            </a:r>
          </a:p>
          <a:p>
            <a:r>
              <a:rPr lang="en-US" b="1" dirty="0" smtClean="0"/>
              <a:t>Eavesdropping</a:t>
            </a:r>
            <a:r>
              <a:rPr lang="tr-TR" b="1" dirty="0" smtClean="0"/>
              <a:t> (</a:t>
            </a:r>
            <a:r>
              <a:rPr lang="tr-TR" dirty="0" smtClean="0"/>
              <a:t>Gizlice</a:t>
            </a:r>
            <a:r>
              <a:rPr lang="tr-TR" b="1" dirty="0" smtClean="0"/>
              <a:t> </a:t>
            </a:r>
            <a:r>
              <a:rPr lang="en-US" dirty="0" err="1" smtClean="0"/>
              <a:t>Dinleme</a:t>
            </a:r>
            <a:r>
              <a:rPr lang="tr-TR" dirty="0" smtClean="0"/>
              <a:t>)</a:t>
            </a:r>
            <a:r>
              <a:rPr lang="en-US" dirty="0" smtClean="0"/>
              <a:t>: </a:t>
            </a:r>
            <a:r>
              <a:rPr lang="en-US" dirty="0" err="1"/>
              <a:t>Bir</a:t>
            </a:r>
            <a:r>
              <a:rPr lang="en-US" dirty="0"/>
              <a:t> </a:t>
            </a:r>
            <a:r>
              <a:rPr lang="en-US" dirty="0" err="1"/>
              <a:t>iletişim</a:t>
            </a:r>
            <a:r>
              <a:rPr lang="en-US" dirty="0"/>
              <a:t> </a:t>
            </a:r>
            <a:r>
              <a:rPr lang="en-US" dirty="0" err="1"/>
              <a:t>kanalı</a:t>
            </a:r>
            <a:r>
              <a:rPr lang="en-US" dirty="0"/>
              <a:t> </a:t>
            </a:r>
            <a:r>
              <a:rPr lang="en-US" dirty="0" err="1"/>
              <a:t>üzerinden</a:t>
            </a:r>
            <a:r>
              <a:rPr lang="en-US" dirty="0"/>
              <a:t> </a:t>
            </a:r>
            <a:r>
              <a:rPr lang="en-US" dirty="0" err="1"/>
              <a:t>iletilmesi</a:t>
            </a:r>
            <a:r>
              <a:rPr lang="en-US" dirty="0"/>
              <a:t> </a:t>
            </a:r>
            <a:r>
              <a:rPr lang="en-US" dirty="0" err="1"/>
              <a:t>sırasında</a:t>
            </a:r>
            <a:r>
              <a:rPr lang="en-US" dirty="0"/>
              <a:t> </a:t>
            </a:r>
            <a:r>
              <a:rPr lang="en-US" dirty="0" err="1"/>
              <a:t>başkası</a:t>
            </a:r>
            <a:r>
              <a:rPr lang="en-US" dirty="0"/>
              <a:t> </a:t>
            </a:r>
            <a:r>
              <a:rPr lang="en-US" dirty="0" err="1"/>
              <a:t>için</a:t>
            </a:r>
            <a:r>
              <a:rPr lang="en-US" dirty="0"/>
              <a:t> </a:t>
            </a:r>
            <a:r>
              <a:rPr lang="en-US" dirty="0" err="1"/>
              <a:t>amaçlanan</a:t>
            </a:r>
            <a:r>
              <a:rPr lang="en-US" dirty="0"/>
              <a:t> </a:t>
            </a:r>
            <a:r>
              <a:rPr lang="en-US" dirty="0" err="1"/>
              <a:t>bilgilerin</a:t>
            </a:r>
            <a:r>
              <a:rPr lang="en-US" dirty="0"/>
              <a:t> </a:t>
            </a:r>
            <a:r>
              <a:rPr lang="en-US" dirty="0" err="1"/>
              <a:t>ele</a:t>
            </a:r>
            <a:r>
              <a:rPr lang="en-US" dirty="0"/>
              <a:t> </a:t>
            </a:r>
            <a:r>
              <a:rPr lang="en-US" dirty="0" err="1"/>
              <a:t>geçirilmesi</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21</a:t>
            </a:fld>
            <a:endParaRPr lang="en-US"/>
          </a:p>
        </p:txBody>
      </p:sp>
      <p:pic>
        <p:nvPicPr>
          <p:cNvPr id="5" name="Picture 4" descr="08-01D.tif"/>
          <p:cNvPicPr>
            <a:picLocks noChangeAspect="1"/>
          </p:cNvPicPr>
          <p:nvPr/>
        </p:nvPicPr>
        <p:blipFill>
          <a:blip r:embed="rId2" cstate="print"/>
          <a:stretch>
            <a:fillRect/>
          </a:stretch>
        </p:blipFill>
        <p:spPr>
          <a:xfrm>
            <a:off x="3138610" y="3920125"/>
            <a:ext cx="2917556" cy="2043897"/>
          </a:xfrm>
          <a:prstGeom prst="rect">
            <a:avLst/>
          </a:prstGeom>
        </p:spPr>
      </p:pic>
      <p:sp>
        <p:nvSpPr>
          <p:cNvPr id="6" name="TextBox 5"/>
          <p:cNvSpPr txBox="1"/>
          <p:nvPr/>
        </p:nvSpPr>
        <p:spPr>
          <a:xfrm>
            <a:off x="2371145" y="4942073"/>
            <a:ext cx="625434" cy="314408"/>
          </a:xfrm>
          <a:prstGeom prst="rect">
            <a:avLst/>
          </a:prstGeom>
          <a:noFill/>
        </p:spPr>
        <p:txBody>
          <a:bodyPr wrap="none" rtlCol="0">
            <a:spAutoFit/>
          </a:bodyPr>
          <a:lstStyle/>
          <a:p>
            <a:r>
              <a:rPr lang="en-US" sz="2400" dirty="0" smtClean="0"/>
              <a:t>Alice</a:t>
            </a:r>
            <a:endParaRPr lang="en-US" sz="2400" dirty="0"/>
          </a:p>
        </p:txBody>
      </p:sp>
      <p:sp>
        <p:nvSpPr>
          <p:cNvPr id="7" name="TextBox 6"/>
          <p:cNvSpPr txBox="1"/>
          <p:nvPr/>
        </p:nvSpPr>
        <p:spPr>
          <a:xfrm>
            <a:off x="6450911" y="4942073"/>
            <a:ext cx="529731" cy="314408"/>
          </a:xfrm>
          <a:prstGeom prst="rect">
            <a:avLst/>
          </a:prstGeom>
          <a:noFill/>
        </p:spPr>
        <p:txBody>
          <a:bodyPr wrap="none" rtlCol="0">
            <a:spAutoFit/>
          </a:bodyPr>
          <a:lstStyle/>
          <a:p>
            <a:r>
              <a:rPr lang="en-US" sz="2400" dirty="0" smtClean="0"/>
              <a:t>Bob</a:t>
            </a:r>
            <a:endParaRPr lang="en-US" sz="2400" dirty="0"/>
          </a:p>
        </p:txBody>
      </p:sp>
      <p:sp>
        <p:nvSpPr>
          <p:cNvPr id="8" name="TextBox 7"/>
          <p:cNvSpPr txBox="1"/>
          <p:nvPr/>
        </p:nvSpPr>
        <p:spPr>
          <a:xfrm>
            <a:off x="4108688" y="6391192"/>
            <a:ext cx="517229" cy="314408"/>
          </a:xfrm>
          <a:prstGeom prst="rect">
            <a:avLst/>
          </a:prstGeom>
          <a:noFill/>
        </p:spPr>
        <p:txBody>
          <a:bodyPr wrap="none" rtlCol="0">
            <a:spAutoFit/>
          </a:bodyPr>
          <a:lstStyle/>
          <a:p>
            <a:r>
              <a:rPr lang="en-US" sz="2400" dirty="0" smtClean="0"/>
              <a:t>Eve</a:t>
            </a:r>
            <a:endParaRPr lang="en-US" sz="2400" dirty="0"/>
          </a:p>
        </p:txBody>
      </p:sp>
      <p:pic>
        <p:nvPicPr>
          <p:cNvPr id="9" name="Picture 8" descr="08-01a.tif"/>
          <p:cNvPicPr>
            <a:picLocks noChangeAspect="1"/>
          </p:cNvPicPr>
          <p:nvPr/>
        </p:nvPicPr>
        <p:blipFill>
          <a:blip r:embed="rId3" cstate="print"/>
          <a:stretch>
            <a:fillRect/>
          </a:stretch>
        </p:blipFill>
        <p:spPr>
          <a:xfrm>
            <a:off x="3373008" y="5595436"/>
            <a:ext cx="1984397" cy="772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08-01c.tif"/>
          <p:cNvPicPr>
            <a:picLocks noChangeAspect="1"/>
          </p:cNvPicPr>
          <p:nvPr/>
        </p:nvPicPr>
        <p:blipFill>
          <a:blip r:embed="rId4" cstate="print"/>
          <a:stretch>
            <a:fillRect/>
          </a:stretch>
        </p:blipFill>
        <p:spPr>
          <a:xfrm>
            <a:off x="5908627" y="3429000"/>
            <a:ext cx="1581247"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08-01b.tif"/>
          <p:cNvPicPr>
            <a:picLocks noChangeAspect="1"/>
          </p:cNvPicPr>
          <p:nvPr/>
        </p:nvPicPr>
        <p:blipFill>
          <a:blip r:embed="rId5" cstate="print"/>
          <a:stretch>
            <a:fillRect/>
          </a:stretch>
        </p:blipFill>
        <p:spPr>
          <a:xfrm>
            <a:off x="2133600" y="34290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Tehditler ve </a:t>
            </a:r>
            <a:r>
              <a:rPr lang="en-US" dirty="0" err="1"/>
              <a:t>Saldırılar</a:t>
            </a:r>
            <a:r>
              <a:rPr lang="en-US" dirty="0"/>
              <a:t> </a:t>
            </a:r>
            <a:r>
              <a:rPr lang="tr-TR" dirty="0" smtClean="0"/>
              <a:t/>
            </a:r>
            <a:br>
              <a:rPr lang="tr-TR" dirty="0" smtClean="0"/>
            </a:br>
            <a:r>
              <a:rPr lang="tr-TR" dirty="0" smtClean="0"/>
              <a:t>(</a:t>
            </a:r>
            <a:r>
              <a:rPr lang="en-US" dirty="0" smtClean="0"/>
              <a:t>Threats and Attacks</a:t>
            </a:r>
            <a:r>
              <a:rPr lang="tr-TR" dirty="0" smtClean="0"/>
              <a:t>)</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smtClean="0"/>
              <a:t>Alteration</a:t>
            </a:r>
            <a:r>
              <a:rPr lang="tr-TR" b="1" dirty="0" smtClean="0"/>
              <a:t> (</a:t>
            </a:r>
            <a:r>
              <a:rPr lang="en-US" dirty="0" smtClean="0"/>
              <a:t>D</a:t>
            </a:r>
            <a:r>
              <a:rPr lang="tr-TR" dirty="0" smtClean="0"/>
              <a:t>eğiştirme)</a:t>
            </a:r>
            <a:r>
              <a:rPr lang="en-US" dirty="0" smtClean="0"/>
              <a:t>: </a:t>
            </a:r>
            <a:r>
              <a:rPr lang="en-US" dirty="0" err="1"/>
              <a:t>Bilginin</a:t>
            </a:r>
            <a:r>
              <a:rPr lang="en-US" dirty="0"/>
              <a:t> </a:t>
            </a:r>
            <a:r>
              <a:rPr lang="en-US" dirty="0" err="1"/>
              <a:t>yetkisiz</a:t>
            </a:r>
            <a:r>
              <a:rPr lang="en-US" dirty="0"/>
              <a:t> </a:t>
            </a:r>
            <a:r>
              <a:rPr lang="en-US" dirty="0" err="1"/>
              <a:t>olarak</a:t>
            </a:r>
            <a:r>
              <a:rPr lang="en-US" dirty="0"/>
              <a:t> </a:t>
            </a:r>
            <a:r>
              <a:rPr lang="en-US" dirty="0" err="1"/>
              <a:t>değiştirilmesi</a:t>
            </a:r>
            <a:r>
              <a:rPr lang="en-US" dirty="0" smtClean="0"/>
              <a:t>.</a:t>
            </a:r>
            <a:r>
              <a:rPr lang="tr-TR" dirty="0" smtClean="0"/>
              <a:t> </a:t>
            </a:r>
            <a:endParaRPr lang="en-US" dirty="0" smtClean="0"/>
          </a:p>
          <a:p>
            <a:pPr lvl="1"/>
            <a:r>
              <a:rPr lang="en-US" b="1" dirty="0" err="1" smtClean="0"/>
              <a:t>Örnek</a:t>
            </a:r>
            <a:r>
              <a:rPr lang="en-US" b="1" dirty="0"/>
              <a:t>: </a:t>
            </a:r>
            <a:r>
              <a:rPr lang="en-US" dirty="0"/>
              <a:t>Bir </a:t>
            </a:r>
            <a:r>
              <a:rPr lang="en-US" dirty="0" err="1"/>
              <a:t>ağ</a:t>
            </a:r>
            <a:r>
              <a:rPr lang="en-US" dirty="0"/>
              <a:t> </a:t>
            </a:r>
            <a:r>
              <a:rPr lang="en-US" dirty="0" err="1"/>
              <a:t>akışının</a:t>
            </a:r>
            <a:r>
              <a:rPr lang="en-US" dirty="0"/>
              <a:t> </a:t>
            </a:r>
            <a:r>
              <a:rPr lang="en-US" dirty="0" err="1"/>
              <a:t>yakalandığı</a:t>
            </a:r>
            <a:r>
              <a:rPr lang="en-US" dirty="0"/>
              <a:t>, </a:t>
            </a:r>
            <a:r>
              <a:rPr lang="en-US" dirty="0" err="1"/>
              <a:t>değiştirildiği</a:t>
            </a:r>
            <a:r>
              <a:rPr lang="en-US" dirty="0"/>
              <a:t> ve </a:t>
            </a:r>
            <a:r>
              <a:rPr lang="en-US" dirty="0" err="1"/>
              <a:t>yeniden</a:t>
            </a:r>
            <a:r>
              <a:rPr lang="en-US" dirty="0"/>
              <a:t> </a:t>
            </a:r>
            <a:r>
              <a:rPr lang="en-US" dirty="0" err="1"/>
              <a:t>iletildiği</a:t>
            </a:r>
            <a:r>
              <a:rPr lang="en-US" dirty="0"/>
              <a:t> </a:t>
            </a:r>
            <a:r>
              <a:rPr lang="en-US" dirty="0" err="1"/>
              <a:t>ortadaki</a:t>
            </a:r>
            <a:r>
              <a:rPr lang="en-US" dirty="0"/>
              <a:t> </a:t>
            </a:r>
            <a:r>
              <a:rPr lang="en-US" dirty="0" err="1"/>
              <a:t>adam</a:t>
            </a:r>
            <a:r>
              <a:rPr lang="en-US" dirty="0"/>
              <a:t> </a:t>
            </a:r>
            <a:r>
              <a:rPr lang="en-US" dirty="0" err="1" smtClean="0"/>
              <a:t>saldırısı</a:t>
            </a:r>
            <a:r>
              <a:rPr lang="tr-TR" dirty="0"/>
              <a:t> </a:t>
            </a:r>
            <a:r>
              <a:rPr lang="tr-TR" b="1" dirty="0"/>
              <a:t>(man-in-the-middle attack )</a:t>
            </a:r>
            <a:r>
              <a:rPr lang="en-US" b="1"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22</a:t>
            </a:fld>
            <a:endParaRPr lang="en-US" dirty="0"/>
          </a:p>
        </p:txBody>
      </p:sp>
      <p:grpSp>
        <p:nvGrpSpPr>
          <p:cNvPr id="44" name="Group 43"/>
          <p:cNvGrpSpPr/>
          <p:nvPr/>
        </p:nvGrpSpPr>
        <p:grpSpPr>
          <a:xfrm>
            <a:off x="1806056" y="3695352"/>
            <a:ext cx="6347344" cy="3086448"/>
            <a:chOff x="142366" y="76200"/>
            <a:chExt cx="11569106" cy="7132872"/>
          </a:xfrm>
        </p:grpSpPr>
        <p:pic>
          <p:nvPicPr>
            <p:cNvPr id="13" name="Picture 12" descr="01-08d.wmf"/>
            <p:cNvPicPr>
              <a:picLocks noChangeAspect="1"/>
            </p:cNvPicPr>
            <p:nvPr/>
          </p:nvPicPr>
          <p:blipFill>
            <a:blip r:embed="rId2" cstate="print"/>
            <a:stretch>
              <a:fillRect/>
            </a:stretch>
          </p:blipFill>
          <p:spPr>
            <a:xfrm>
              <a:off x="10134600" y="2895600"/>
              <a:ext cx="1260475" cy="1606550"/>
            </a:xfrm>
            <a:prstGeom prst="rect">
              <a:avLst/>
            </a:prstGeom>
          </p:spPr>
        </p:pic>
        <p:pic>
          <p:nvPicPr>
            <p:cNvPr id="14" name="Picture 13" descr="01-08a.wmf"/>
            <p:cNvPicPr>
              <a:picLocks noChangeAspect="1"/>
            </p:cNvPicPr>
            <p:nvPr/>
          </p:nvPicPr>
          <p:blipFill>
            <a:blip r:embed="rId3" cstate="print"/>
            <a:stretch>
              <a:fillRect/>
            </a:stretch>
          </p:blipFill>
          <p:spPr>
            <a:xfrm>
              <a:off x="5257800" y="4267200"/>
              <a:ext cx="1695288" cy="1645920"/>
            </a:xfrm>
            <a:prstGeom prst="rect">
              <a:avLst/>
            </a:prstGeom>
          </p:spPr>
        </p:pic>
        <p:pic>
          <p:nvPicPr>
            <p:cNvPr id="15" name="Picture 14" descr="01-12.wmf"/>
            <p:cNvPicPr>
              <a:picLocks noChangeAspect="1"/>
            </p:cNvPicPr>
            <p:nvPr/>
          </p:nvPicPr>
          <p:blipFill>
            <a:blip r:embed="rId4" cstate="print"/>
            <a:stretch>
              <a:fillRect/>
            </a:stretch>
          </p:blipFill>
          <p:spPr>
            <a:xfrm>
              <a:off x="6248400" y="2743200"/>
              <a:ext cx="1317625" cy="1095375"/>
            </a:xfrm>
            <a:prstGeom prst="rect">
              <a:avLst/>
            </a:prstGeom>
          </p:spPr>
        </p:pic>
        <p:pic>
          <p:nvPicPr>
            <p:cNvPr id="16" name="Picture 15" descr="01-12.wmf"/>
            <p:cNvPicPr>
              <a:picLocks noChangeAspect="1"/>
            </p:cNvPicPr>
            <p:nvPr/>
          </p:nvPicPr>
          <p:blipFill>
            <a:blip r:embed="rId4" cstate="print"/>
            <a:stretch>
              <a:fillRect/>
            </a:stretch>
          </p:blipFill>
          <p:spPr>
            <a:xfrm>
              <a:off x="10134600" y="1143000"/>
              <a:ext cx="1317625" cy="1095375"/>
            </a:xfrm>
            <a:prstGeom prst="rect">
              <a:avLst/>
            </a:prstGeom>
          </p:spPr>
        </p:pic>
        <p:pic>
          <p:nvPicPr>
            <p:cNvPr id="17" name="Picture 16" descr="01-08b.wmf"/>
            <p:cNvPicPr>
              <a:picLocks noChangeAspect="1"/>
            </p:cNvPicPr>
            <p:nvPr/>
          </p:nvPicPr>
          <p:blipFill>
            <a:blip r:embed="rId5" cstate="print"/>
            <a:stretch>
              <a:fillRect/>
            </a:stretch>
          </p:blipFill>
          <p:spPr>
            <a:xfrm rot="18875579">
              <a:off x="4439548" y="2798693"/>
              <a:ext cx="1103806" cy="1242712"/>
            </a:xfrm>
            <a:prstGeom prst="rect">
              <a:avLst/>
            </a:prstGeom>
          </p:spPr>
        </p:pic>
        <p:pic>
          <p:nvPicPr>
            <p:cNvPr id="18" name="Picture 17" descr="01-08b.wmf"/>
            <p:cNvPicPr>
              <a:picLocks noChangeAspect="1"/>
            </p:cNvPicPr>
            <p:nvPr/>
          </p:nvPicPr>
          <p:blipFill>
            <a:blip r:embed="rId5" cstate="print"/>
            <a:stretch>
              <a:fillRect/>
            </a:stretch>
          </p:blipFill>
          <p:spPr>
            <a:xfrm rot="18875579">
              <a:off x="316837" y="1013053"/>
              <a:ext cx="1348238" cy="1517904"/>
            </a:xfrm>
            <a:prstGeom prst="rect">
              <a:avLst/>
            </a:prstGeom>
          </p:spPr>
        </p:pic>
        <p:pic>
          <p:nvPicPr>
            <p:cNvPr id="19" name="Picture 18" descr="01-08c.wmf"/>
            <p:cNvPicPr>
              <a:picLocks noChangeAspect="1"/>
            </p:cNvPicPr>
            <p:nvPr/>
          </p:nvPicPr>
          <p:blipFill>
            <a:blip r:embed="rId6" cstate="print"/>
            <a:stretch>
              <a:fillRect/>
            </a:stretch>
          </p:blipFill>
          <p:spPr>
            <a:xfrm>
              <a:off x="533400" y="2971800"/>
              <a:ext cx="1136650" cy="1428750"/>
            </a:xfrm>
            <a:prstGeom prst="rect">
              <a:avLst/>
            </a:prstGeom>
          </p:spPr>
        </p:pic>
        <p:sp>
          <p:nvSpPr>
            <p:cNvPr id="20" name="Rounded Rectangle 19"/>
            <p:cNvSpPr/>
            <p:nvPr/>
          </p:nvSpPr>
          <p:spPr bwMode="auto">
            <a:xfrm>
              <a:off x="2361168" y="1597024"/>
              <a:ext cx="1371600" cy="685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pic>
          <p:nvPicPr>
            <p:cNvPr id="21" name="Picture 2" descr="C:\Users\Roberto\AppData\Local\Microsoft\Windows\Temporary Internet Files\Content.IE5\RTRFORL5\MCj04339030000[1].png"/>
            <p:cNvPicPr>
              <a:picLocks noChangeAspect="1" noChangeArrowheads="1"/>
            </p:cNvPicPr>
            <p:nvPr/>
          </p:nvPicPr>
          <p:blipFill>
            <a:blip r:embed="rId7" cstate="print">
              <a:grayscl/>
            </a:blip>
            <a:srcRect/>
            <a:stretch>
              <a:fillRect/>
            </a:stretch>
          </p:blipFill>
          <p:spPr bwMode="auto">
            <a:xfrm>
              <a:off x="2652633" y="2819400"/>
              <a:ext cx="788670" cy="788670"/>
            </a:xfrm>
            <a:prstGeom prst="rect">
              <a:avLst/>
            </a:prstGeom>
            <a:noFill/>
            <a:ln w="9525">
              <a:noFill/>
              <a:miter lim="800000"/>
              <a:headEnd/>
              <a:tailEnd/>
            </a:ln>
          </p:spPr>
        </p:pic>
        <p:sp>
          <p:nvSpPr>
            <p:cNvPr id="22" name="Down Arrow 21"/>
            <p:cNvSpPr/>
            <p:nvPr/>
          </p:nvSpPr>
          <p:spPr bwMode="auto">
            <a:xfrm flipV="1">
              <a:off x="2799318" y="2362200"/>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3" name="Rounded Rectangle 22"/>
            <p:cNvSpPr/>
            <p:nvPr/>
          </p:nvSpPr>
          <p:spPr bwMode="auto">
            <a:xfrm>
              <a:off x="8152368" y="1597024"/>
              <a:ext cx="1371600"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pic>
          <p:nvPicPr>
            <p:cNvPr id="24" name="Picture 2" descr="C:\Users\Roberto\AppData\Local\Microsoft\Windows\Temporary Internet Files\Content.IE5\RTRFORL5\MCj04339030000[1].png"/>
            <p:cNvPicPr>
              <a:picLocks noChangeAspect="1" noChangeArrowheads="1"/>
            </p:cNvPicPr>
            <p:nvPr/>
          </p:nvPicPr>
          <p:blipFill>
            <a:blip r:embed="rId7" cstate="print">
              <a:grayscl/>
            </a:blip>
            <a:srcRect/>
            <a:stretch>
              <a:fillRect/>
            </a:stretch>
          </p:blipFill>
          <p:spPr bwMode="auto">
            <a:xfrm>
              <a:off x="8443833" y="2819400"/>
              <a:ext cx="788670" cy="788670"/>
            </a:xfrm>
            <a:prstGeom prst="rect">
              <a:avLst/>
            </a:prstGeom>
            <a:noFill/>
            <a:ln w="9525">
              <a:noFill/>
              <a:miter lim="800000"/>
              <a:headEnd/>
              <a:tailEnd/>
            </a:ln>
          </p:spPr>
        </p:pic>
        <p:sp>
          <p:nvSpPr>
            <p:cNvPr id="25" name="Down Arrow 24"/>
            <p:cNvSpPr/>
            <p:nvPr/>
          </p:nvSpPr>
          <p:spPr bwMode="auto">
            <a:xfrm flipV="1">
              <a:off x="8590518" y="2362200"/>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Right Arrow 25"/>
            <p:cNvSpPr/>
            <p:nvPr/>
          </p:nvSpPr>
          <p:spPr>
            <a:xfrm>
              <a:off x="1676400" y="1749424"/>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7" name="Right Arrow 26"/>
            <p:cNvSpPr/>
            <p:nvPr/>
          </p:nvSpPr>
          <p:spPr>
            <a:xfrm>
              <a:off x="9616440" y="1749424"/>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8" name="TextBox 27"/>
            <p:cNvSpPr txBox="1"/>
            <p:nvPr/>
          </p:nvSpPr>
          <p:spPr>
            <a:xfrm>
              <a:off x="4073956" y="3899131"/>
              <a:ext cx="1769268" cy="710298"/>
            </a:xfrm>
            <a:prstGeom prst="rect">
              <a:avLst/>
            </a:prstGeom>
            <a:noFill/>
          </p:spPr>
          <p:txBody>
            <a:bodyPr wrap="none">
              <a:spAutoFit/>
            </a:bodyPr>
            <a:lstStyle/>
            <a:p>
              <a:pPr algn="ctr">
                <a:defRPr/>
              </a:pPr>
              <a:r>
                <a:rPr lang="en-US" dirty="0" smtClean="0">
                  <a:latin typeface="+mn-lt"/>
                </a:rPr>
                <a:t>ciphertext C</a:t>
              </a:r>
              <a:endParaRPr lang="en-US" dirty="0">
                <a:latin typeface="+mn-lt"/>
              </a:endParaRPr>
            </a:p>
          </p:txBody>
        </p:sp>
        <p:sp>
          <p:nvSpPr>
            <p:cNvPr id="29" name="TextBox 28"/>
            <p:cNvSpPr txBox="1"/>
            <p:nvPr/>
          </p:nvSpPr>
          <p:spPr>
            <a:xfrm>
              <a:off x="2057401" y="3463925"/>
              <a:ext cx="1979136" cy="1657361"/>
            </a:xfrm>
            <a:prstGeom prst="rect">
              <a:avLst/>
            </a:prstGeom>
            <a:noFill/>
          </p:spPr>
          <p:txBody>
            <a:bodyPr>
              <a:spAutoFit/>
            </a:bodyPr>
            <a:lstStyle/>
            <a:p>
              <a:pPr algn="ctr">
                <a:defRPr/>
              </a:pPr>
              <a:r>
                <a:rPr lang="en-US" dirty="0" smtClean="0">
                  <a:latin typeface="+mn-lt"/>
                </a:rPr>
                <a:t>shared </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30" name="TextBox 29"/>
            <p:cNvSpPr txBox="1"/>
            <p:nvPr/>
          </p:nvSpPr>
          <p:spPr>
            <a:xfrm>
              <a:off x="142366" y="2392661"/>
              <a:ext cx="1696924" cy="710298"/>
            </a:xfrm>
            <a:prstGeom prst="rect">
              <a:avLst/>
            </a:prstGeom>
            <a:noFill/>
          </p:spPr>
          <p:txBody>
            <a:bodyPr wrap="none">
              <a:spAutoFit/>
            </a:bodyPr>
            <a:lstStyle/>
            <a:p>
              <a:pPr algn="ctr">
                <a:defRPr/>
              </a:pPr>
              <a:r>
                <a:rPr lang="en-US" dirty="0" smtClean="0">
                  <a:latin typeface="+mn-lt"/>
                </a:rPr>
                <a:t>plaintext M</a:t>
              </a:r>
              <a:endParaRPr lang="en-US" dirty="0">
                <a:latin typeface="+mn-lt"/>
              </a:endParaRPr>
            </a:p>
          </p:txBody>
        </p:sp>
        <p:sp>
          <p:nvSpPr>
            <p:cNvPr id="31" name="TextBox 30"/>
            <p:cNvSpPr txBox="1"/>
            <p:nvPr/>
          </p:nvSpPr>
          <p:spPr>
            <a:xfrm>
              <a:off x="9960016" y="2392661"/>
              <a:ext cx="1751456" cy="710298"/>
            </a:xfrm>
            <a:prstGeom prst="rect">
              <a:avLst/>
            </a:prstGeom>
            <a:noFill/>
          </p:spPr>
          <p:txBody>
            <a:bodyPr wrap="none">
              <a:spAutoFit/>
            </a:bodyPr>
            <a:lstStyle/>
            <a:p>
              <a:pPr algn="ctr">
                <a:defRPr/>
              </a:pPr>
              <a:r>
                <a:rPr lang="en-US" dirty="0" smtClean="0">
                  <a:latin typeface="+mn-lt"/>
                </a:rPr>
                <a:t>plaintext M</a:t>
              </a:r>
              <a:r>
                <a:rPr lang="en-US" dirty="0" smtClean="0">
                  <a:latin typeface="Arial"/>
                  <a:cs typeface="Arial"/>
                </a:rPr>
                <a:t>′</a:t>
              </a:r>
              <a:endParaRPr lang="en-US" dirty="0">
                <a:latin typeface="+mn-lt"/>
              </a:endParaRPr>
            </a:p>
          </p:txBody>
        </p:sp>
        <p:sp>
          <p:nvSpPr>
            <p:cNvPr id="32" name="TextBox 31"/>
            <p:cNvSpPr txBox="1"/>
            <p:nvPr/>
          </p:nvSpPr>
          <p:spPr>
            <a:xfrm>
              <a:off x="7848600" y="3463925"/>
              <a:ext cx="1979136" cy="1657361"/>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33" name="TextBox 32"/>
            <p:cNvSpPr txBox="1"/>
            <p:nvPr/>
          </p:nvSpPr>
          <p:spPr>
            <a:xfrm>
              <a:off x="4664086" y="304799"/>
              <a:ext cx="2646388" cy="1341673"/>
            </a:xfrm>
            <a:prstGeom prst="rect">
              <a:avLst/>
            </a:prstGeom>
            <a:noFill/>
          </p:spPr>
          <p:txBody>
            <a:bodyPr wrap="none">
              <a:spAutoFit/>
            </a:bodyPr>
            <a:lstStyle/>
            <a:p>
              <a:pPr algn="ctr">
                <a:defRPr/>
              </a:pPr>
              <a:r>
                <a:rPr lang="en-US" sz="1400" b="1" dirty="0" smtClean="0"/>
                <a:t>C</a:t>
              </a:r>
              <a:r>
                <a:rPr lang="en-US" sz="1400" b="1" dirty="0" smtClean="0">
                  <a:latin typeface="+mn-lt"/>
                </a:rPr>
                <a:t>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34" name="TextBox 33"/>
            <p:cNvSpPr txBox="1"/>
            <p:nvPr/>
          </p:nvSpPr>
          <p:spPr>
            <a:xfrm>
              <a:off x="1342262" y="520243"/>
              <a:ext cx="1400265" cy="789221"/>
            </a:xfrm>
            <a:prstGeom prst="rect">
              <a:avLst/>
            </a:prstGeom>
            <a:noFill/>
          </p:spPr>
          <p:txBody>
            <a:bodyPr wrap="none">
              <a:spAutoFit/>
            </a:bodyPr>
            <a:lstStyle/>
            <a:p>
              <a:pPr algn="ctr">
                <a:defRPr/>
              </a:pPr>
              <a:r>
                <a:rPr lang="en-US" sz="1400" b="1" dirty="0" smtClean="0"/>
                <a:t>S</a:t>
              </a:r>
              <a:r>
                <a:rPr lang="en-US" sz="1400" b="1" dirty="0" smtClean="0">
                  <a:latin typeface="+mn-lt"/>
                </a:rPr>
                <a:t>ender</a:t>
              </a:r>
              <a:endParaRPr lang="en-US" sz="1400" b="1" dirty="0">
                <a:latin typeface="+mn-lt"/>
              </a:endParaRPr>
            </a:p>
          </p:txBody>
        </p:sp>
        <p:sp>
          <p:nvSpPr>
            <p:cNvPr id="35" name="TextBox 34"/>
            <p:cNvSpPr txBox="1"/>
            <p:nvPr/>
          </p:nvSpPr>
          <p:spPr>
            <a:xfrm>
              <a:off x="8984773" y="520243"/>
              <a:ext cx="1724311" cy="789221"/>
            </a:xfrm>
            <a:prstGeom prst="rect">
              <a:avLst/>
            </a:prstGeom>
            <a:noFill/>
          </p:spPr>
          <p:txBody>
            <a:bodyPr wrap="none">
              <a:spAutoFit/>
            </a:bodyPr>
            <a:lstStyle/>
            <a:p>
              <a:pPr algn="ctr">
                <a:defRPr/>
              </a:pPr>
              <a:r>
                <a:rPr lang="en-US" sz="1400" b="1" dirty="0" smtClean="0"/>
                <a:t>R</a:t>
              </a:r>
              <a:r>
                <a:rPr lang="en-US" sz="1400" b="1" dirty="0" smtClean="0">
                  <a:latin typeface="+mn-lt"/>
                </a:rPr>
                <a:t>ecipient</a:t>
              </a:r>
              <a:endParaRPr lang="en-US" sz="1400" b="1" dirty="0">
                <a:latin typeface="+mn-lt"/>
              </a:endParaRPr>
            </a:p>
          </p:txBody>
        </p:sp>
        <p:cxnSp>
          <p:nvCxnSpPr>
            <p:cNvPr id="36" name="Straight Connector 35"/>
            <p:cNvCxnSpPr/>
            <p:nvPr/>
          </p:nvCxnSpPr>
          <p:spPr>
            <a:xfrm rot="5400000">
              <a:off x="1600200" y="25146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5400000">
              <a:off x="5334000" y="25146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4734251" y="5867399"/>
              <a:ext cx="2506059" cy="1341673"/>
            </a:xfrm>
            <a:prstGeom prst="rect">
              <a:avLst/>
            </a:prstGeom>
            <a:noFill/>
          </p:spPr>
          <p:txBody>
            <a:bodyPr wrap="none">
              <a:spAutoFit/>
            </a:bodyPr>
            <a:lstStyle/>
            <a:p>
              <a:pPr algn="ctr">
                <a:defRPr/>
              </a:pPr>
              <a:r>
                <a:rPr lang="en-US" sz="1400" b="1" dirty="0" smtClean="0"/>
                <a:t>A</a:t>
              </a:r>
              <a:r>
                <a:rPr lang="en-US" sz="1400" b="1" dirty="0" smtClean="0">
                  <a:latin typeface="+mn-lt"/>
                </a:rPr>
                <a:t>ttacker</a:t>
              </a:r>
            </a:p>
            <a:p>
              <a:pPr algn="ctr">
                <a:defRPr/>
              </a:pPr>
              <a:r>
                <a:rPr lang="en-US" sz="1400" b="1" dirty="0" smtClean="0"/>
                <a:t>(intercepting)</a:t>
              </a:r>
              <a:endParaRPr lang="en-US" sz="1400" b="1" dirty="0">
                <a:latin typeface="+mn-lt"/>
              </a:endParaRPr>
            </a:p>
          </p:txBody>
        </p:sp>
        <p:sp>
          <p:nvSpPr>
            <p:cNvPr id="39" name="Bent Arrow 38"/>
            <p:cNvSpPr/>
            <p:nvPr/>
          </p:nvSpPr>
          <p:spPr>
            <a:xfrm rot="5400000">
              <a:off x="3935702" y="1716666"/>
              <a:ext cx="1120196" cy="1371600"/>
            </a:xfrm>
            <a:prstGeom prst="bentArrow">
              <a:avLst>
                <a:gd name="adj1" fmla="val 18879"/>
                <a:gd name="adj2" fmla="val 22702"/>
                <a:gd name="adj3" fmla="val 18266"/>
                <a:gd name="adj4" fmla="val 6081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800">
                <a:solidFill>
                  <a:schemeClr val="tx1"/>
                </a:solidFill>
              </a:endParaRPr>
            </a:p>
          </p:txBody>
        </p:sp>
        <p:sp>
          <p:nvSpPr>
            <p:cNvPr id="40" name="TextBox 39"/>
            <p:cNvSpPr txBox="1"/>
            <p:nvPr/>
          </p:nvSpPr>
          <p:spPr>
            <a:xfrm>
              <a:off x="5904343" y="3899131"/>
              <a:ext cx="1823800" cy="710298"/>
            </a:xfrm>
            <a:prstGeom prst="rect">
              <a:avLst/>
            </a:prstGeom>
            <a:noFill/>
          </p:spPr>
          <p:txBody>
            <a:bodyPr wrap="none">
              <a:spAutoFit/>
            </a:bodyPr>
            <a:lstStyle/>
            <a:p>
              <a:pPr algn="ctr">
                <a:defRPr/>
              </a:pPr>
              <a:r>
                <a:rPr lang="en-US" dirty="0" smtClean="0">
                  <a:latin typeface="+mn-lt"/>
                </a:rPr>
                <a:t>ciphertext C</a:t>
              </a:r>
              <a:r>
                <a:rPr lang="en-US" dirty="0" smtClean="0">
                  <a:latin typeface="Arial"/>
                  <a:cs typeface="Arial"/>
                </a:rPr>
                <a:t>′</a:t>
              </a:r>
              <a:endParaRPr lang="en-US" dirty="0" smtClean="0"/>
            </a:p>
          </p:txBody>
        </p:sp>
        <p:sp>
          <p:nvSpPr>
            <p:cNvPr id="41" name="Bent Arrow 40"/>
            <p:cNvSpPr/>
            <p:nvPr/>
          </p:nvSpPr>
          <p:spPr>
            <a:xfrm>
              <a:off x="6705600" y="1657928"/>
              <a:ext cx="1401620" cy="1219200"/>
            </a:xfrm>
            <a:prstGeom prst="bentArrow">
              <a:avLst>
                <a:gd name="adj1" fmla="val 18879"/>
                <a:gd name="adj2" fmla="val 22702"/>
                <a:gd name="adj3" fmla="val 18266"/>
                <a:gd name="adj4" fmla="val 6081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800">
                <a:solidFill>
                  <a:schemeClr val="tx1"/>
                </a:solidFill>
              </a:endParaRPr>
            </a:p>
          </p:txBody>
        </p:sp>
        <p:pic>
          <p:nvPicPr>
            <p:cNvPr id="42" name="Picture 41" descr="01-08f.wmf"/>
            <p:cNvPicPr>
              <a:picLocks noChangeAspect="1"/>
            </p:cNvPicPr>
            <p:nvPr/>
          </p:nvPicPr>
          <p:blipFill>
            <a:blip r:embed="rId8" cstate="print"/>
            <a:stretch>
              <a:fillRect/>
            </a:stretch>
          </p:blipFill>
          <p:spPr>
            <a:xfrm rot="17735272">
              <a:off x="4602853" y="3001177"/>
              <a:ext cx="532292" cy="741644"/>
            </a:xfrm>
            <a:prstGeom prst="rect">
              <a:avLst/>
            </a:prstGeom>
          </p:spPr>
        </p:pic>
        <p:pic>
          <p:nvPicPr>
            <p:cNvPr id="43" name="Picture 42" descr="01-08f.wmf"/>
            <p:cNvPicPr>
              <a:picLocks noChangeAspect="1"/>
            </p:cNvPicPr>
            <p:nvPr/>
          </p:nvPicPr>
          <p:blipFill>
            <a:blip r:embed="rId8" cstate="print"/>
            <a:stretch>
              <a:fillRect/>
            </a:stretch>
          </p:blipFill>
          <p:spPr>
            <a:xfrm rot="16850890">
              <a:off x="6548940" y="2932159"/>
              <a:ext cx="532292" cy="741644"/>
            </a:xfrm>
            <a:prstGeom prst="rect">
              <a:avLst/>
            </a:prstGeom>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Tehditler ve </a:t>
            </a:r>
            <a:r>
              <a:rPr lang="en-US" dirty="0" err="1"/>
              <a:t>Saldırılar</a:t>
            </a:r>
            <a:r>
              <a:rPr lang="en-US" dirty="0"/>
              <a:t> </a:t>
            </a:r>
            <a:r>
              <a:rPr lang="tr-TR" dirty="0" smtClean="0"/>
              <a:t/>
            </a:r>
            <a:br>
              <a:rPr lang="tr-TR" dirty="0" smtClean="0"/>
            </a:br>
            <a:r>
              <a:rPr lang="tr-TR" dirty="0" smtClean="0"/>
              <a:t>(</a:t>
            </a:r>
            <a:r>
              <a:rPr lang="en-US" dirty="0" smtClean="0"/>
              <a:t>Threats and Attacks</a:t>
            </a:r>
            <a:r>
              <a:rPr lang="tr-TR" dirty="0" smtClean="0"/>
              <a:t>)</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smtClean="0"/>
              <a:t>Denial-of-service</a:t>
            </a:r>
            <a:r>
              <a:rPr lang="tr-TR" b="1" dirty="0" smtClean="0"/>
              <a:t> (</a:t>
            </a:r>
            <a:r>
              <a:rPr lang="en-US" dirty="0" err="1" smtClean="0"/>
              <a:t>Hizmet</a:t>
            </a:r>
            <a:r>
              <a:rPr lang="en-US" dirty="0" smtClean="0"/>
              <a:t> </a:t>
            </a:r>
            <a:r>
              <a:rPr lang="en-US" dirty="0" err="1" smtClean="0"/>
              <a:t>reddi</a:t>
            </a:r>
            <a:r>
              <a:rPr lang="tr-TR" dirty="0" smtClean="0"/>
              <a:t>)</a:t>
            </a:r>
            <a:r>
              <a:rPr lang="en-US" dirty="0" smtClean="0"/>
              <a:t>: </a:t>
            </a:r>
            <a:r>
              <a:rPr lang="en-US" dirty="0"/>
              <a:t>Bir </a:t>
            </a:r>
            <a:r>
              <a:rPr lang="en-US" dirty="0" err="1"/>
              <a:t>veri</a:t>
            </a:r>
            <a:r>
              <a:rPr lang="en-US" dirty="0"/>
              <a:t> </a:t>
            </a:r>
            <a:r>
              <a:rPr lang="en-US" dirty="0" err="1"/>
              <a:t>hizmetinin</a:t>
            </a:r>
            <a:r>
              <a:rPr lang="en-US" dirty="0"/>
              <a:t> </a:t>
            </a:r>
            <a:r>
              <a:rPr lang="en-US" dirty="0" err="1"/>
              <a:t>veya</a:t>
            </a:r>
            <a:r>
              <a:rPr lang="en-US" dirty="0"/>
              <a:t> </a:t>
            </a:r>
            <a:r>
              <a:rPr lang="en-US" dirty="0" err="1"/>
              <a:t>bilgi</a:t>
            </a:r>
            <a:r>
              <a:rPr lang="en-US" dirty="0"/>
              <a:t> </a:t>
            </a:r>
            <a:r>
              <a:rPr lang="en-US" dirty="0" err="1"/>
              <a:t>erişiminin</a:t>
            </a:r>
            <a:r>
              <a:rPr lang="en-US" dirty="0"/>
              <a:t> </a:t>
            </a:r>
            <a:r>
              <a:rPr lang="en-US" dirty="0" err="1"/>
              <a:t>kesintiye</a:t>
            </a:r>
            <a:r>
              <a:rPr lang="en-US" dirty="0"/>
              <a:t> </a:t>
            </a:r>
            <a:r>
              <a:rPr lang="en-US" dirty="0" err="1"/>
              <a:t>uğraması</a:t>
            </a:r>
            <a:r>
              <a:rPr lang="en-US" dirty="0"/>
              <a:t> </a:t>
            </a:r>
            <a:r>
              <a:rPr lang="en-US" dirty="0" err="1"/>
              <a:t>veya</a:t>
            </a:r>
            <a:r>
              <a:rPr lang="en-US" dirty="0"/>
              <a:t> </a:t>
            </a:r>
            <a:r>
              <a:rPr lang="en-US" dirty="0" err="1"/>
              <a:t>bozulması</a:t>
            </a:r>
            <a:r>
              <a:rPr lang="en-US" dirty="0" smtClean="0"/>
              <a:t>.</a:t>
            </a:r>
            <a:r>
              <a:rPr lang="tr-TR" dirty="0" smtClean="0"/>
              <a:t> </a:t>
            </a:r>
            <a:endParaRPr lang="en-US" dirty="0" smtClean="0"/>
          </a:p>
          <a:p>
            <a:pPr lvl="1"/>
            <a:r>
              <a:rPr lang="en-US" b="1" dirty="0" err="1" smtClean="0"/>
              <a:t>Örnek</a:t>
            </a:r>
            <a:r>
              <a:rPr lang="en-US" b="1" dirty="0"/>
              <a:t>:</a:t>
            </a:r>
            <a:r>
              <a:rPr lang="en-US" dirty="0"/>
              <a:t> </a:t>
            </a:r>
            <a:r>
              <a:rPr lang="en-US" dirty="0" smtClean="0"/>
              <a:t>e-</a:t>
            </a:r>
            <a:r>
              <a:rPr lang="en-US" dirty="0" err="1" smtClean="0"/>
              <a:t>posta</a:t>
            </a:r>
            <a:r>
              <a:rPr lang="tr-TR" dirty="0"/>
              <a:t> </a:t>
            </a:r>
            <a:r>
              <a:rPr lang="tr-TR" b="1" dirty="0" smtClean="0"/>
              <a:t>spam’ı</a:t>
            </a:r>
            <a:r>
              <a:rPr lang="tr-TR" dirty="0" smtClean="0"/>
              <a:t>, gerektiği </a:t>
            </a:r>
            <a:r>
              <a:rPr lang="tr-TR" dirty="0"/>
              <a:t>ölçüde </a:t>
            </a:r>
            <a:r>
              <a:rPr lang="tr-TR" dirty="0" smtClean="0"/>
              <a:t>yalnızca b</a:t>
            </a:r>
            <a:r>
              <a:rPr lang="en-US" dirty="0" err="1" smtClean="0"/>
              <a:t>ir</a:t>
            </a:r>
            <a:r>
              <a:rPr lang="en-US" dirty="0" smtClean="0"/>
              <a:t> </a:t>
            </a:r>
            <a:r>
              <a:rPr lang="en-US" dirty="0" err="1"/>
              <a:t>posta</a:t>
            </a:r>
            <a:r>
              <a:rPr lang="en-US" dirty="0"/>
              <a:t> </a:t>
            </a:r>
            <a:r>
              <a:rPr lang="en-US" dirty="0" err="1"/>
              <a:t>kuyruğunu</a:t>
            </a:r>
            <a:r>
              <a:rPr lang="en-US" dirty="0"/>
              <a:t> </a:t>
            </a:r>
            <a:r>
              <a:rPr lang="en-US" dirty="0" err="1"/>
              <a:t>doldurup</a:t>
            </a:r>
            <a:r>
              <a:rPr lang="en-US" dirty="0"/>
              <a:t> </a:t>
            </a:r>
            <a:r>
              <a:rPr lang="en-US" dirty="0" smtClean="0"/>
              <a:t>e-</a:t>
            </a:r>
            <a:r>
              <a:rPr lang="en-US" dirty="0" err="1" smtClean="0"/>
              <a:t>posta</a:t>
            </a:r>
            <a:r>
              <a:rPr lang="en-US" dirty="0" smtClean="0"/>
              <a:t> </a:t>
            </a:r>
            <a:r>
              <a:rPr lang="en-US" dirty="0" err="1"/>
              <a:t>sunucusunu</a:t>
            </a:r>
            <a:r>
              <a:rPr lang="en-US" dirty="0"/>
              <a:t> </a:t>
            </a:r>
            <a:r>
              <a:rPr lang="en-US" dirty="0" err="1" smtClean="0"/>
              <a:t>yavaşlatma</a:t>
            </a:r>
            <a:r>
              <a:rPr lang="tr-TR" dirty="0" smtClean="0"/>
              <a:t>k</a:t>
            </a:r>
            <a:r>
              <a:rPr lang="en-US" dirty="0" smtClean="0"/>
              <a:t>.</a:t>
            </a:r>
            <a:r>
              <a:rPr lang="tr-TR" dirty="0" smtClean="0"/>
              <a: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23</a:t>
            </a:fld>
            <a:endParaRPr lang="en-US"/>
          </a:p>
        </p:txBody>
      </p:sp>
      <p:grpSp>
        <p:nvGrpSpPr>
          <p:cNvPr id="46" name="Group 45"/>
          <p:cNvGrpSpPr/>
          <p:nvPr/>
        </p:nvGrpSpPr>
        <p:grpSpPr>
          <a:xfrm>
            <a:off x="2514600" y="4648200"/>
            <a:ext cx="914400" cy="533400"/>
            <a:chOff x="2514600" y="4648200"/>
            <a:chExt cx="914400" cy="533400"/>
          </a:xfrm>
        </p:grpSpPr>
        <p:sp>
          <p:nvSpPr>
            <p:cNvPr id="44" name="Rectangle 43"/>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Isosceles Triangle 44"/>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47" name="Group 46"/>
          <p:cNvGrpSpPr/>
          <p:nvPr/>
        </p:nvGrpSpPr>
        <p:grpSpPr>
          <a:xfrm>
            <a:off x="2667000" y="4800600"/>
            <a:ext cx="914400" cy="533400"/>
            <a:chOff x="2514600" y="4648200"/>
            <a:chExt cx="914400" cy="533400"/>
          </a:xfrm>
        </p:grpSpPr>
        <p:sp>
          <p:nvSpPr>
            <p:cNvPr id="48" name="Rectangle 47"/>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9" name="Isosceles Triangle 48"/>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0" name="Group 49"/>
          <p:cNvGrpSpPr/>
          <p:nvPr/>
        </p:nvGrpSpPr>
        <p:grpSpPr>
          <a:xfrm>
            <a:off x="2819400" y="4953000"/>
            <a:ext cx="914400" cy="533400"/>
            <a:chOff x="2514600" y="4648200"/>
            <a:chExt cx="914400" cy="533400"/>
          </a:xfrm>
        </p:grpSpPr>
        <p:sp>
          <p:nvSpPr>
            <p:cNvPr id="51" name="Rectangle 50"/>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2" name="Isosceles Triangle 51"/>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3" name="Group 52"/>
          <p:cNvGrpSpPr/>
          <p:nvPr/>
        </p:nvGrpSpPr>
        <p:grpSpPr>
          <a:xfrm>
            <a:off x="2971800" y="5105400"/>
            <a:ext cx="914400" cy="533400"/>
            <a:chOff x="2514600" y="4648200"/>
            <a:chExt cx="914400" cy="533400"/>
          </a:xfrm>
        </p:grpSpPr>
        <p:sp>
          <p:nvSpPr>
            <p:cNvPr id="54" name="Rectangle 53"/>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5" name="Isosceles Triangle 54"/>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6" name="Group 55"/>
          <p:cNvGrpSpPr/>
          <p:nvPr/>
        </p:nvGrpSpPr>
        <p:grpSpPr>
          <a:xfrm>
            <a:off x="3124200" y="5257800"/>
            <a:ext cx="914400" cy="533400"/>
            <a:chOff x="2514600" y="4648200"/>
            <a:chExt cx="914400" cy="533400"/>
          </a:xfrm>
        </p:grpSpPr>
        <p:sp>
          <p:nvSpPr>
            <p:cNvPr id="57" name="Rectangle 56"/>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8" name="Isosceles Triangle 57"/>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59" name="Group 58"/>
          <p:cNvGrpSpPr/>
          <p:nvPr/>
        </p:nvGrpSpPr>
        <p:grpSpPr>
          <a:xfrm>
            <a:off x="3276600" y="5410200"/>
            <a:ext cx="914400" cy="533400"/>
            <a:chOff x="2514600" y="4648200"/>
            <a:chExt cx="914400" cy="533400"/>
          </a:xfrm>
        </p:grpSpPr>
        <p:sp>
          <p:nvSpPr>
            <p:cNvPr id="60" name="Rectangle 59"/>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Isosceles Triangle 60"/>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62" name="Group 61"/>
          <p:cNvGrpSpPr/>
          <p:nvPr/>
        </p:nvGrpSpPr>
        <p:grpSpPr>
          <a:xfrm>
            <a:off x="4038600" y="4648200"/>
            <a:ext cx="914400" cy="533400"/>
            <a:chOff x="2514600" y="4648200"/>
            <a:chExt cx="914400" cy="533400"/>
          </a:xfrm>
        </p:grpSpPr>
        <p:sp>
          <p:nvSpPr>
            <p:cNvPr id="63" name="Rectangle 62"/>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Isosceles Triangle 63"/>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65" name="Group 64"/>
          <p:cNvGrpSpPr/>
          <p:nvPr/>
        </p:nvGrpSpPr>
        <p:grpSpPr>
          <a:xfrm>
            <a:off x="4191000" y="4800600"/>
            <a:ext cx="914400" cy="533400"/>
            <a:chOff x="2514600" y="4648200"/>
            <a:chExt cx="914400" cy="533400"/>
          </a:xfrm>
        </p:grpSpPr>
        <p:sp>
          <p:nvSpPr>
            <p:cNvPr id="66" name="Rectangle 65"/>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7" name="Isosceles Triangle 66"/>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68" name="Group 67"/>
          <p:cNvGrpSpPr/>
          <p:nvPr/>
        </p:nvGrpSpPr>
        <p:grpSpPr>
          <a:xfrm>
            <a:off x="4343400" y="4953000"/>
            <a:ext cx="914400" cy="533400"/>
            <a:chOff x="2514600" y="4648200"/>
            <a:chExt cx="914400" cy="533400"/>
          </a:xfrm>
        </p:grpSpPr>
        <p:sp>
          <p:nvSpPr>
            <p:cNvPr id="69" name="Rectangle 68"/>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0" name="Isosceles Triangle 69"/>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1" name="Group 70"/>
          <p:cNvGrpSpPr/>
          <p:nvPr/>
        </p:nvGrpSpPr>
        <p:grpSpPr>
          <a:xfrm>
            <a:off x="4495800" y="5105400"/>
            <a:ext cx="914400" cy="533400"/>
            <a:chOff x="2514600" y="4648200"/>
            <a:chExt cx="914400" cy="533400"/>
          </a:xfrm>
        </p:grpSpPr>
        <p:sp>
          <p:nvSpPr>
            <p:cNvPr id="72" name="Rectangle 71"/>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3" name="Isosceles Triangle 72"/>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4" name="Group 73"/>
          <p:cNvGrpSpPr/>
          <p:nvPr/>
        </p:nvGrpSpPr>
        <p:grpSpPr>
          <a:xfrm>
            <a:off x="4648200" y="5257800"/>
            <a:ext cx="914400" cy="533400"/>
            <a:chOff x="2514600" y="4648200"/>
            <a:chExt cx="914400" cy="533400"/>
          </a:xfrm>
        </p:grpSpPr>
        <p:sp>
          <p:nvSpPr>
            <p:cNvPr id="75" name="Rectangle 74"/>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6" name="Isosceles Triangle 75"/>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7" name="Group 76"/>
          <p:cNvGrpSpPr/>
          <p:nvPr/>
        </p:nvGrpSpPr>
        <p:grpSpPr>
          <a:xfrm>
            <a:off x="4800600" y="5410200"/>
            <a:ext cx="914400" cy="533400"/>
            <a:chOff x="2514600" y="4648200"/>
            <a:chExt cx="914400" cy="533400"/>
          </a:xfrm>
        </p:grpSpPr>
        <p:sp>
          <p:nvSpPr>
            <p:cNvPr id="78" name="Rectangle 77"/>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9" name="Isosceles Triangle 78"/>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0" name="Group 79"/>
          <p:cNvGrpSpPr/>
          <p:nvPr/>
        </p:nvGrpSpPr>
        <p:grpSpPr>
          <a:xfrm>
            <a:off x="838200" y="4648200"/>
            <a:ext cx="914400" cy="533400"/>
            <a:chOff x="2514600" y="4648200"/>
            <a:chExt cx="914400" cy="533400"/>
          </a:xfrm>
        </p:grpSpPr>
        <p:sp>
          <p:nvSpPr>
            <p:cNvPr id="81" name="Rectangle 80"/>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2" name="Isosceles Triangle 81"/>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3" name="Group 82"/>
          <p:cNvGrpSpPr/>
          <p:nvPr/>
        </p:nvGrpSpPr>
        <p:grpSpPr>
          <a:xfrm>
            <a:off x="990600" y="4800600"/>
            <a:ext cx="914400" cy="533400"/>
            <a:chOff x="2514600" y="4648200"/>
            <a:chExt cx="914400" cy="533400"/>
          </a:xfrm>
        </p:grpSpPr>
        <p:sp>
          <p:nvSpPr>
            <p:cNvPr id="84" name="Rectangle 83"/>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5" name="Isosceles Triangle 84"/>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6" name="Group 85"/>
          <p:cNvGrpSpPr/>
          <p:nvPr/>
        </p:nvGrpSpPr>
        <p:grpSpPr>
          <a:xfrm>
            <a:off x="1143000" y="4953000"/>
            <a:ext cx="914400" cy="533400"/>
            <a:chOff x="2514600" y="4648200"/>
            <a:chExt cx="914400" cy="533400"/>
          </a:xfrm>
        </p:grpSpPr>
        <p:sp>
          <p:nvSpPr>
            <p:cNvPr id="87" name="Rectangle 86"/>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8" name="Isosceles Triangle 87"/>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9" name="Group 88"/>
          <p:cNvGrpSpPr/>
          <p:nvPr/>
        </p:nvGrpSpPr>
        <p:grpSpPr>
          <a:xfrm>
            <a:off x="1295400" y="5105400"/>
            <a:ext cx="914400" cy="533400"/>
            <a:chOff x="2514600" y="4648200"/>
            <a:chExt cx="914400" cy="533400"/>
          </a:xfrm>
        </p:grpSpPr>
        <p:sp>
          <p:nvSpPr>
            <p:cNvPr id="90" name="Rectangle 89"/>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1" name="Isosceles Triangle 90"/>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2" name="Group 91"/>
          <p:cNvGrpSpPr/>
          <p:nvPr/>
        </p:nvGrpSpPr>
        <p:grpSpPr>
          <a:xfrm>
            <a:off x="1447800" y="5257800"/>
            <a:ext cx="914400" cy="533400"/>
            <a:chOff x="2514600" y="4648200"/>
            <a:chExt cx="914400" cy="533400"/>
          </a:xfrm>
        </p:grpSpPr>
        <p:sp>
          <p:nvSpPr>
            <p:cNvPr id="93" name="Rectangle 92"/>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Isosceles Triangle 93"/>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5" name="Group 94"/>
          <p:cNvGrpSpPr/>
          <p:nvPr/>
        </p:nvGrpSpPr>
        <p:grpSpPr>
          <a:xfrm>
            <a:off x="1600200" y="5410200"/>
            <a:ext cx="914400" cy="533400"/>
            <a:chOff x="2514600" y="4648200"/>
            <a:chExt cx="914400" cy="533400"/>
          </a:xfrm>
        </p:grpSpPr>
        <p:sp>
          <p:nvSpPr>
            <p:cNvPr id="96" name="Rectangle 95"/>
            <p:cNvSpPr/>
            <p:nvPr/>
          </p:nvSpPr>
          <p:spPr>
            <a:xfrm>
              <a:off x="2514600" y="4648200"/>
              <a:ext cx="914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7" name="Isosceles Triangle 96"/>
            <p:cNvSpPr/>
            <p:nvPr/>
          </p:nvSpPr>
          <p:spPr>
            <a:xfrm flipV="1">
              <a:off x="2514600" y="4648200"/>
              <a:ext cx="914400" cy="304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8" name="TextBox 97"/>
          <p:cNvSpPr txBox="1"/>
          <p:nvPr/>
        </p:nvSpPr>
        <p:spPr>
          <a:xfrm>
            <a:off x="7552745" y="6008873"/>
            <a:ext cx="625434" cy="314408"/>
          </a:xfrm>
          <a:prstGeom prst="rect">
            <a:avLst/>
          </a:prstGeom>
          <a:noFill/>
        </p:spPr>
        <p:txBody>
          <a:bodyPr wrap="none" rtlCol="0">
            <a:spAutoFit/>
          </a:bodyPr>
          <a:lstStyle/>
          <a:p>
            <a:r>
              <a:rPr lang="en-US" sz="2400" dirty="0" smtClean="0"/>
              <a:t>Alice</a:t>
            </a:r>
            <a:endParaRPr lang="en-US" sz="2400" dirty="0"/>
          </a:p>
        </p:txBody>
      </p:sp>
      <p:pic>
        <p:nvPicPr>
          <p:cNvPr id="99" name="Picture 98" descr="08-01b.tif"/>
          <p:cNvPicPr>
            <a:picLocks noChangeAspect="1"/>
          </p:cNvPicPr>
          <p:nvPr/>
        </p:nvPicPr>
        <p:blipFill>
          <a:blip r:embed="rId3" cstate="print"/>
          <a:stretch>
            <a:fillRect/>
          </a:stretch>
        </p:blipFill>
        <p:spPr>
          <a:xfrm>
            <a:off x="7315200" y="44958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0" name="Right Arrow 99"/>
          <p:cNvSpPr/>
          <p:nvPr/>
        </p:nvSpPr>
        <p:spPr>
          <a:xfrm>
            <a:off x="6019800" y="50292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Tehditler ve </a:t>
            </a:r>
            <a:r>
              <a:rPr lang="en-US" dirty="0" err="1"/>
              <a:t>Saldırılar</a:t>
            </a:r>
            <a:r>
              <a:rPr lang="en-US" dirty="0"/>
              <a:t> </a:t>
            </a:r>
            <a:r>
              <a:rPr lang="tr-TR" dirty="0" smtClean="0"/>
              <a:t/>
            </a:r>
            <a:br>
              <a:rPr lang="tr-TR" dirty="0" smtClean="0"/>
            </a:br>
            <a:r>
              <a:rPr lang="tr-TR" dirty="0" smtClean="0"/>
              <a:t>(</a:t>
            </a:r>
            <a:r>
              <a:rPr lang="en-US" dirty="0" smtClean="0"/>
              <a:t>Threats and Attacks</a:t>
            </a:r>
            <a:r>
              <a:rPr lang="tr-TR" dirty="0" smtClean="0"/>
              <a:t>)</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r>
              <a:rPr lang="en-US" b="1" dirty="0" smtClean="0"/>
              <a:t>Masquerading</a:t>
            </a:r>
            <a:r>
              <a:rPr lang="tr-TR" b="1" dirty="0" smtClean="0"/>
              <a:t> (</a:t>
            </a:r>
            <a:r>
              <a:rPr lang="en-US" dirty="0" err="1" smtClean="0"/>
              <a:t>Maskeleme</a:t>
            </a:r>
            <a:r>
              <a:rPr lang="tr-TR" dirty="0" smtClean="0"/>
              <a:t>)</a:t>
            </a:r>
            <a:r>
              <a:rPr lang="en-US" dirty="0" smtClean="0"/>
              <a:t>: </a:t>
            </a:r>
            <a:r>
              <a:rPr lang="en-US" dirty="0" err="1"/>
              <a:t>aslında</a:t>
            </a:r>
            <a:r>
              <a:rPr lang="en-US" dirty="0"/>
              <a:t> </a:t>
            </a:r>
            <a:r>
              <a:rPr lang="en-US" dirty="0" err="1"/>
              <a:t>yazar</a:t>
            </a:r>
            <a:r>
              <a:rPr lang="en-US" dirty="0"/>
              <a:t> </a:t>
            </a:r>
            <a:r>
              <a:rPr lang="en-US" dirty="0" err="1"/>
              <a:t>olmayan</a:t>
            </a:r>
            <a:r>
              <a:rPr lang="en-US" dirty="0"/>
              <a:t> </a:t>
            </a:r>
            <a:r>
              <a:rPr lang="en-US" dirty="0" err="1"/>
              <a:t>birinden</a:t>
            </a:r>
            <a:r>
              <a:rPr lang="en-US" dirty="0"/>
              <a:t> </a:t>
            </a:r>
            <a:r>
              <a:rPr lang="en-US" dirty="0" err="1"/>
              <a:t>geldiği</a:t>
            </a:r>
            <a:r>
              <a:rPr lang="en-US" dirty="0"/>
              <a:t> </a:t>
            </a:r>
            <a:r>
              <a:rPr lang="en-US" dirty="0" err="1"/>
              <a:t>varsayılan</a:t>
            </a:r>
            <a:r>
              <a:rPr lang="en-US" dirty="0"/>
              <a:t> </a:t>
            </a:r>
            <a:r>
              <a:rPr lang="en-US" dirty="0" err="1"/>
              <a:t>bilgi</a:t>
            </a:r>
            <a:r>
              <a:rPr lang="en-US" dirty="0"/>
              <a:t> </a:t>
            </a:r>
            <a:r>
              <a:rPr lang="en-US" dirty="0" err="1"/>
              <a:t>üretimi</a:t>
            </a:r>
            <a:r>
              <a:rPr lang="en-US" dirty="0" smtClean="0"/>
              <a:t>.</a:t>
            </a:r>
            <a:r>
              <a:rPr lang="tr-TR" dirty="0" smtClean="0"/>
              <a: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24</a:t>
            </a:fld>
            <a:endParaRPr lang="en-US"/>
          </a:p>
        </p:txBody>
      </p:sp>
      <p:sp>
        <p:nvSpPr>
          <p:cNvPr id="98" name="TextBox 97"/>
          <p:cNvSpPr txBox="1"/>
          <p:nvPr/>
        </p:nvSpPr>
        <p:spPr>
          <a:xfrm>
            <a:off x="2850144" y="5257800"/>
            <a:ext cx="2751074" cy="830997"/>
          </a:xfrm>
          <a:prstGeom prst="rect">
            <a:avLst/>
          </a:prstGeom>
          <a:noFill/>
        </p:spPr>
        <p:txBody>
          <a:bodyPr wrap="none" rtlCol="0">
            <a:spAutoFit/>
          </a:bodyPr>
          <a:lstStyle/>
          <a:p>
            <a:pPr algn="ctr"/>
            <a:r>
              <a:rPr lang="en-US" sz="2400" dirty="0" smtClean="0"/>
              <a:t>“From: Alice”</a:t>
            </a:r>
          </a:p>
          <a:p>
            <a:pPr algn="ctr"/>
            <a:r>
              <a:rPr lang="en-US" sz="2400" dirty="0" smtClean="0"/>
              <a:t>(really is from Eve)</a:t>
            </a:r>
            <a:endParaRPr lang="en-US" sz="2400" dirty="0"/>
          </a:p>
        </p:txBody>
      </p:sp>
      <p:pic>
        <p:nvPicPr>
          <p:cNvPr id="99" name="Picture 98" descr="08-01b.tif"/>
          <p:cNvPicPr>
            <a:picLocks noChangeAspect="1"/>
          </p:cNvPicPr>
          <p:nvPr/>
        </p:nvPicPr>
        <p:blipFill>
          <a:blip r:embed="rId3" cstate="print"/>
          <a:stretch>
            <a:fillRect/>
          </a:stretch>
        </p:blipFill>
        <p:spPr>
          <a:xfrm>
            <a:off x="3581400" y="37338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 name="Picture 61" descr="08-01a.tif"/>
          <p:cNvPicPr>
            <a:picLocks noChangeAspect="1"/>
          </p:cNvPicPr>
          <p:nvPr/>
        </p:nvPicPr>
        <p:blipFill>
          <a:blip r:embed="rId4" cstate="print"/>
          <a:stretch>
            <a:fillRect/>
          </a:stretch>
        </p:blipFill>
        <p:spPr>
          <a:xfrm>
            <a:off x="3352800" y="4038600"/>
            <a:ext cx="1592755" cy="619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257800" y="2286000"/>
            <a:ext cx="3505200" cy="4047647"/>
          </a:xfrm>
          <a:prstGeom prst="rect">
            <a:avLst/>
          </a:prstGeom>
        </p:spPr>
        <p:txBody>
          <a:bodyPr wrap="square">
            <a:spAutoFit/>
          </a:bodyPr>
          <a:lstStyle/>
          <a:p>
            <a:pPr marL="342900" lvl="0" indent="-342900">
              <a:lnSpc>
                <a:spcPct val="107000"/>
              </a:lnSpc>
              <a:spcAft>
                <a:spcPts val="800"/>
              </a:spcAft>
              <a:buFont typeface="Calibri" panose="020F0502020204030204" pitchFamily="34" charset="0"/>
              <a:buChar char="-"/>
            </a:pPr>
            <a:r>
              <a:rPr lang="en-US" sz="1800" dirty="0" err="1">
                <a:latin typeface="Calibri" panose="020F0502020204030204" pitchFamily="34" charset="0"/>
                <a:ea typeface="Calibri" panose="020F0502020204030204" pitchFamily="34" charset="0"/>
                <a:cs typeface="Arial" panose="020B0604020202020204" pitchFamily="34" charset="0"/>
              </a:rPr>
              <a:t>Örneğin</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gerçek</a:t>
            </a:r>
            <a:r>
              <a:rPr lang="en-US" sz="1800" dirty="0">
                <a:latin typeface="Calibri" panose="020F0502020204030204" pitchFamily="34" charset="0"/>
                <a:ea typeface="Calibri" panose="020F0502020204030204" pitchFamily="34" charset="0"/>
                <a:cs typeface="Arial" panose="020B0604020202020204" pitchFamily="34" charset="0"/>
              </a:rPr>
              <a:t> bir </a:t>
            </a:r>
            <a:r>
              <a:rPr lang="en-US" sz="1800" dirty="0" err="1">
                <a:latin typeface="Calibri" panose="020F0502020204030204" pitchFamily="34" charset="0"/>
                <a:ea typeface="Calibri" panose="020F0502020204030204" pitchFamily="34" charset="0"/>
                <a:cs typeface="Arial" panose="020B0604020202020204" pitchFamily="34" charset="0"/>
              </a:rPr>
              <a:t>bankaya</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veya</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başka</a:t>
            </a:r>
            <a:r>
              <a:rPr lang="en-US" sz="1800" dirty="0">
                <a:latin typeface="Calibri" panose="020F0502020204030204" pitchFamily="34" charset="0"/>
                <a:ea typeface="Calibri" panose="020F0502020204030204" pitchFamily="34" charset="0"/>
                <a:cs typeface="Arial" panose="020B0604020202020204" pitchFamily="34" charset="0"/>
              </a:rPr>
              <a:t> bir e-</a:t>
            </a:r>
            <a:r>
              <a:rPr lang="en-US" sz="1800" dirty="0" err="1">
                <a:latin typeface="Calibri" panose="020F0502020204030204" pitchFamily="34" charset="0"/>
                <a:ea typeface="Calibri" panose="020F0502020204030204" pitchFamily="34" charset="0"/>
                <a:cs typeface="Arial" panose="020B0604020202020204" pitchFamily="34" charset="0"/>
              </a:rPr>
              <a:t>ticaret</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sitesine</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benzeyen</a:t>
            </a:r>
            <a:r>
              <a:rPr lang="en-US" sz="1800" dirty="0">
                <a:latin typeface="Calibri" panose="020F0502020204030204" pitchFamily="34" charset="0"/>
                <a:ea typeface="Calibri" panose="020F0502020204030204" pitchFamily="34" charset="0"/>
                <a:cs typeface="Arial" panose="020B0604020202020204" pitchFamily="34" charset="0"/>
              </a:rPr>
              <a:t> bir web </a:t>
            </a:r>
            <a:r>
              <a:rPr lang="en-US" sz="1800" dirty="0" err="1">
                <a:latin typeface="Calibri" panose="020F0502020204030204" pitchFamily="34" charset="0"/>
                <a:ea typeface="Calibri" panose="020F0502020204030204" pitchFamily="34" charset="0"/>
                <a:cs typeface="Arial" panose="020B0604020202020204" pitchFamily="34" charset="0"/>
              </a:rPr>
              <a:t>sitesi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smtClean="0">
                <a:latin typeface="Calibri" panose="020F0502020204030204" pitchFamily="34" charset="0"/>
                <a:ea typeface="Calibri" panose="020F0502020204030204" pitchFamily="34" charset="0"/>
                <a:cs typeface="Arial" panose="020B0604020202020204" pitchFamily="34" charset="0"/>
              </a:rPr>
              <a:t>oluştura</a:t>
            </a:r>
            <a:r>
              <a:rPr lang="tr-TR" sz="1800" dirty="0" smtClean="0">
                <a:latin typeface="Calibri" panose="020F0502020204030204" pitchFamily="34" charset="0"/>
                <a:ea typeface="Calibri" panose="020F0502020204030204" pitchFamily="34" charset="0"/>
                <a:cs typeface="Arial" panose="020B0604020202020204" pitchFamily="34" charset="0"/>
              </a:rPr>
              <a:t>rak</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err="1" smtClean="0">
                <a:latin typeface="Calibri" panose="020F0502020204030204" pitchFamily="34" charset="0"/>
                <a:ea typeface="Calibri" panose="020F0502020204030204" pitchFamily="34" charset="0"/>
                <a:cs typeface="Arial" panose="020B0604020202020204" pitchFamily="34" charset="0"/>
              </a:rPr>
              <a:t>kimlik</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err="1" smtClean="0">
                <a:latin typeface="Calibri" panose="020F0502020204030204" pitchFamily="34" charset="0"/>
                <a:ea typeface="Calibri" panose="020F0502020204030204" pitchFamily="34" charset="0"/>
                <a:cs typeface="Arial" panose="020B0604020202020204" pitchFamily="34" charset="0"/>
              </a:rPr>
              <a:t>avı</a:t>
            </a:r>
            <a:r>
              <a:rPr lang="tr-TR" sz="1800" dirty="0" smtClean="0">
                <a:latin typeface="Calibri" panose="020F0502020204030204" pitchFamily="34" charset="0"/>
                <a:ea typeface="Calibri" panose="020F0502020204030204" pitchFamily="34" charset="0"/>
                <a:cs typeface="Arial" panose="020B0604020202020204" pitchFamily="34" charset="0"/>
              </a:rPr>
              <a:t>(</a:t>
            </a:r>
            <a:r>
              <a:rPr lang="en-US" sz="1800" b="1" dirty="0" smtClean="0">
                <a:latin typeface="Calibri" panose="020F0502020204030204" pitchFamily="34" charset="0"/>
                <a:ea typeface="Calibri" panose="020F0502020204030204" pitchFamily="34" charset="0"/>
                <a:cs typeface="Arial" panose="020B0604020202020204" pitchFamily="34" charset="0"/>
              </a:rPr>
              <a:t>phishing</a:t>
            </a:r>
            <a:r>
              <a:rPr lang="tr-TR" sz="1800" b="1" dirty="0" smtClean="0">
                <a:latin typeface="Calibri" panose="020F0502020204030204" pitchFamily="34" charset="0"/>
                <a:ea typeface="Calibri" panose="020F050202020403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dirty="0" err="1" smtClean="0">
                <a:solidFill>
                  <a:srgbClr val="00B050"/>
                </a:solidFill>
                <a:latin typeface="Calibri" panose="020F0502020204030204" pitchFamily="34" charset="0"/>
                <a:ea typeface="Calibri" panose="020F0502020204030204" pitchFamily="34" charset="0"/>
                <a:cs typeface="Arial" panose="020B0604020202020204" pitchFamily="34" charset="0"/>
              </a:rPr>
              <a:t>Parola</a:t>
            </a:r>
            <a:r>
              <a:rPr lang="en-US" sz="1800" dirty="0" smtClean="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latin typeface="Calibri" panose="020F0502020204030204" pitchFamily="34" charset="0"/>
                <a:ea typeface="Calibri" panose="020F0502020204030204" pitchFamily="34" charset="0"/>
                <a:cs typeface="Arial" panose="020B0604020202020204" pitchFamily="34" charset="0"/>
              </a:rPr>
              <a:t>toplamak</a:t>
            </a:r>
            <a:r>
              <a:rPr lang="en-US" sz="1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latin typeface="Calibri" panose="020F0502020204030204" pitchFamily="34" charset="0"/>
                <a:ea typeface="Calibri" panose="020F0502020204030204" pitchFamily="34" charset="0"/>
                <a:cs typeface="Arial" panose="020B0604020202020204" pitchFamily="34" charset="0"/>
              </a:rPr>
              <a:t>ve</a:t>
            </a:r>
            <a:r>
              <a:rPr lang="en-US" sz="1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tr-TR" sz="1800" dirty="0">
                <a:solidFill>
                  <a:srgbClr val="00B050"/>
                </a:solidFill>
                <a:latin typeface="Calibri" panose="020F0502020204030204" pitchFamily="34" charset="0"/>
                <a:ea typeface="Calibri" panose="020F0502020204030204" pitchFamily="34" charset="0"/>
                <a:cs typeface="Arial" panose="020B0604020202020204" pitchFamily="34" charset="0"/>
              </a:rPr>
              <a:t>sahtekarlık yapmak</a:t>
            </a:r>
            <a:r>
              <a:rPr lang="en-US" sz="1800" dirty="0" smtClean="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1800" dirty="0">
                <a:latin typeface="Calibri" panose="020F0502020204030204" pitchFamily="34" charset="0"/>
                <a:ea typeface="Calibri" panose="020F0502020204030204" pitchFamily="34" charset="0"/>
                <a:cs typeface="Arial" panose="020B0604020202020204" pitchFamily="34" charset="0"/>
              </a:rPr>
              <a:t>(</a:t>
            </a:r>
            <a:r>
              <a:rPr lang="en-US" sz="1800" dirty="0" err="1">
                <a:latin typeface="Calibri" panose="020F0502020204030204" pitchFamily="34" charset="0"/>
                <a:ea typeface="Calibri" panose="020F0502020204030204" pitchFamily="34" charset="0"/>
                <a:cs typeface="Arial" panose="020B0604020202020204" pitchFamily="34" charset="0"/>
              </a:rPr>
              <a:t>yanlış</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dönüş</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adresleriyle</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ağ</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veri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paketlerini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göndermek</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latin typeface="Calibri" panose="020F0502020204030204" pitchFamily="34" charset="0"/>
                <a:ea typeface="Calibri" panose="020F0502020204030204" pitchFamily="34" charset="0"/>
                <a:cs typeface="Arial" panose="020B0604020202020204" pitchFamily="34" charset="0"/>
              </a:rPr>
              <a:t>için</a:t>
            </a:r>
            <a:r>
              <a:rPr lang="en-US" sz="1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latin typeface="Calibri" panose="020F0502020204030204" pitchFamily="34" charset="0"/>
                <a:ea typeface="Calibri" panose="020F0502020204030204" pitchFamily="34" charset="0"/>
                <a:cs typeface="Arial" panose="020B0604020202020204" pitchFamily="34" charset="0"/>
              </a:rPr>
              <a:t>tasarlanmıştır</a:t>
            </a:r>
            <a:r>
              <a:rPr lang="en-US" sz="1800" dirty="0" smtClean="0">
                <a:solidFill>
                  <a:srgbClr val="00B050"/>
                </a:solidFill>
                <a:latin typeface="Calibri" panose="020F0502020204030204" pitchFamily="34" charset="0"/>
                <a:ea typeface="Calibri" panose="020F0502020204030204" pitchFamily="34" charset="0"/>
                <a:cs typeface="Arial" panose="020B0604020202020204" pitchFamily="34" charset="0"/>
              </a:rPr>
              <a:t>.</a:t>
            </a:r>
            <a:r>
              <a:rPr lang="tr-TR" sz="1800" dirty="0" smtClean="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tr-TR" sz="1800" dirty="0" smtClean="0">
                <a:solidFill>
                  <a:srgbClr val="7030A0"/>
                </a:solidFill>
                <a:latin typeface="Calibri" panose="020F0502020204030204" pitchFamily="34" charset="0"/>
                <a:ea typeface="Calibri" panose="020F0502020204030204" pitchFamily="34" charset="0"/>
                <a:cs typeface="Arial" panose="020B0604020202020204" pitchFamily="34" charset="0"/>
              </a:rPr>
              <a:t>Özgünlüğe</a:t>
            </a:r>
            <a:r>
              <a:rPr lang="en-US" sz="1800" dirty="0" smtClean="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7030A0"/>
                </a:solidFill>
                <a:latin typeface="Calibri" panose="020F0502020204030204" pitchFamily="34" charset="0"/>
                <a:ea typeface="Calibri" panose="020F0502020204030204" pitchFamily="34" charset="0"/>
                <a:cs typeface="Arial" panose="020B0604020202020204" pitchFamily="34" charset="0"/>
              </a:rPr>
              <a:t>gizliliğe</a:t>
            </a:r>
            <a:r>
              <a:rPr lang="en-US" sz="18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en-US" sz="1800" dirty="0">
                <a:latin typeface="Calibri" panose="020F0502020204030204" pitchFamily="34" charset="0"/>
                <a:ea typeface="Calibri" panose="020F0502020204030204" pitchFamily="34" charset="0"/>
                <a:cs typeface="Arial" panose="020B0604020202020204" pitchFamily="34" charset="0"/>
              </a:rPr>
              <a:t>(</a:t>
            </a:r>
            <a:r>
              <a:rPr lang="en-US" sz="1800" dirty="0" err="1" smtClean="0">
                <a:latin typeface="Calibri" panose="020F0502020204030204" pitchFamily="34" charset="0"/>
                <a:ea typeface="Calibri" panose="020F0502020204030204" pitchFamily="34" charset="0"/>
                <a:cs typeface="Arial" panose="020B0604020202020204" pitchFamily="34" charset="0"/>
              </a:rPr>
              <a:t>şifreleri</a:t>
            </a:r>
            <a:r>
              <a:rPr lang="tr-TR" sz="1800" dirty="0" smtClean="0">
                <a:latin typeface="Calibri" panose="020F0502020204030204" pitchFamily="34" charset="0"/>
                <a:ea typeface="Calibri" panose="020F0502020204030204" pitchFamily="34" charset="0"/>
                <a:cs typeface="Arial" panose="020B0604020202020204" pitchFamily="34" charset="0"/>
              </a:rPr>
              <a:t>n</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err="1" smtClean="0">
                <a:latin typeface="Calibri" panose="020F0502020204030204" pitchFamily="34" charset="0"/>
                <a:ea typeface="Calibri" panose="020F0502020204030204" pitchFamily="34" charset="0"/>
                <a:cs typeface="Arial" panose="020B0604020202020204" pitchFamily="34" charset="0"/>
              </a:rPr>
              <a:t>çal</a:t>
            </a:r>
            <a:r>
              <a:rPr lang="tr-TR" sz="1800" dirty="0" smtClean="0">
                <a:latin typeface="Calibri" panose="020F0502020204030204" pitchFamily="34" charset="0"/>
                <a:ea typeface="Calibri" panose="020F0502020204030204" pitchFamily="34" charset="0"/>
                <a:cs typeface="Arial" panose="020B0604020202020204" pitchFamily="34" charset="0"/>
              </a:rPr>
              <a:t>ınması</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7030A0"/>
                </a:solidFill>
                <a:latin typeface="Calibri" panose="020F0502020204030204" pitchFamily="34" charset="0"/>
                <a:ea typeface="Calibri" panose="020F0502020204030204" pitchFamily="34" charset="0"/>
                <a:cs typeface="Arial" panose="020B0604020202020204" pitchFamily="34" charset="0"/>
              </a:rPr>
              <a:t>ve / </a:t>
            </a:r>
            <a:r>
              <a:rPr lang="en-US" sz="1800" dirty="0" err="1">
                <a:solidFill>
                  <a:srgbClr val="7030A0"/>
                </a:solidFill>
                <a:latin typeface="Calibri" panose="020F0502020204030204" pitchFamily="34" charset="0"/>
                <a:ea typeface="Calibri" panose="020F0502020204030204" pitchFamily="34" charset="0"/>
                <a:cs typeface="Arial" panose="020B0604020202020204" pitchFamily="34" charset="0"/>
              </a:rPr>
              <a:t>veya</a:t>
            </a:r>
            <a:r>
              <a:rPr lang="en-US" sz="18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tr-TR" sz="1800" dirty="0" smtClean="0">
                <a:solidFill>
                  <a:srgbClr val="7030A0"/>
                </a:solidFill>
                <a:latin typeface="Calibri" panose="020F0502020204030204" pitchFamily="34" charset="0"/>
                <a:ea typeface="Calibri" panose="020F0502020204030204" pitchFamily="34" charset="0"/>
                <a:cs typeface="Arial" panose="020B0604020202020204" pitchFamily="34" charset="0"/>
              </a:rPr>
              <a:t>anonimliğe</a:t>
            </a:r>
            <a:r>
              <a:rPr lang="en-US" sz="1800" dirty="0" smtClean="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en-US" sz="1800" dirty="0">
                <a:latin typeface="Calibri" panose="020F0502020204030204" pitchFamily="34" charset="0"/>
                <a:ea typeface="Calibri" panose="020F0502020204030204" pitchFamily="34" charset="0"/>
                <a:cs typeface="Arial" panose="020B0604020202020204" pitchFamily="34" charset="0"/>
              </a:rPr>
              <a:t>(</a:t>
            </a:r>
            <a:r>
              <a:rPr lang="en-US" sz="1800" dirty="0" err="1">
                <a:latin typeface="Calibri" panose="020F0502020204030204" pitchFamily="34" charset="0"/>
                <a:ea typeface="Calibri" panose="020F0502020204030204" pitchFamily="34" charset="0"/>
                <a:cs typeface="Arial" panose="020B0604020202020204" pitchFamily="34" charset="0"/>
              </a:rPr>
              <a:t>gerçek</a:t>
            </a:r>
            <a:r>
              <a:rPr lang="en-US" sz="1800" dirty="0">
                <a:latin typeface="Calibri" panose="020F0502020204030204" pitchFamily="34" charset="0"/>
                <a:ea typeface="Calibri" panose="020F0502020204030204" pitchFamily="34" charset="0"/>
                <a:cs typeface="Arial" panose="020B0604020202020204" pitchFamily="34" charset="0"/>
              </a:rPr>
              <a:t> </a:t>
            </a:r>
            <a:r>
              <a:rPr lang="tr-TR" sz="1800" dirty="0" smtClean="0">
                <a:latin typeface="Calibri" panose="020F0502020204030204" pitchFamily="34" charset="0"/>
                <a:ea typeface="Calibri" panose="020F0502020204030204" pitchFamily="34" charset="0"/>
                <a:cs typeface="Arial" panose="020B0604020202020204" pitchFamily="34" charset="0"/>
              </a:rPr>
              <a:t>bireyin</a:t>
            </a:r>
            <a:r>
              <a:rPr lang="en-US" sz="1800" dirty="0" smtClean="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verilerini</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almak</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için</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şifrelerin</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err="1">
                <a:latin typeface="Calibri" panose="020F0502020204030204" pitchFamily="34" charset="0"/>
                <a:ea typeface="Calibri" panose="020F0502020204030204" pitchFamily="34" charset="0"/>
                <a:cs typeface="Arial" panose="020B0604020202020204" pitchFamily="34" charset="0"/>
              </a:rPr>
              <a:t>kullanılması</a:t>
            </a:r>
            <a:r>
              <a:rPr lang="en-US" sz="1800" dirty="0">
                <a:latin typeface="Calibri" panose="020F0502020204030204" pitchFamily="34" charset="0"/>
                <a:ea typeface="Calibri" panose="020F0502020204030204" pitchFamily="34" charset="0"/>
                <a:cs typeface="Arial" panose="020B0604020202020204" pitchFamily="34" charset="0"/>
              </a:rPr>
              <a:t>) </a:t>
            </a:r>
            <a:r>
              <a:rPr lang="tr-TR" sz="1800" dirty="0">
                <a:solidFill>
                  <a:srgbClr val="7030A0"/>
                </a:solidFill>
                <a:latin typeface="Calibri" panose="020F0502020204030204" pitchFamily="34" charset="0"/>
                <a:ea typeface="Calibri" panose="020F0502020204030204" pitchFamily="34" charset="0"/>
                <a:cs typeface="Arial" panose="020B0604020202020204" pitchFamily="34" charset="0"/>
              </a:rPr>
              <a:t>yönelik saldırıdır</a:t>
            </a:r>
            <a:r>
              <a:rPr lang="tr-TR" sz="1800" dirty="0" smtClean="0">
                <a:latin typeface="Calibri" panose="020F0502020204030204" pitchFamily="34" charset="0"/>
                <a:ea typeface="Calibri" panose="020F0502020204030204" pitchFamily="34" charset="0"/>
                <a:cs typeface="Arial" panose="020B0604020202020204" pitchFamily="34" charset="0"/>
              </a:rPr>
              <a:t>.</a:t>
            </a:r>
            <a:endParaRPr lang="tr-TR"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81011"/>
            <a:ext cx="8229600" cy="1143000"/>
          </a:xfrm>
        </p:spPr>
        <p:txBody>
          <a:bodyPr>
            <a:normAutofit fontScale="90000"/>
          </a:bodyPr>
          <a:lstStyle/>
          <a:p>
            <a:r>
              <a:rPr lang="en-US" dirty="0"/>
              <a:t>Tehditler ve </a:t>
            </a:r>
            <a:r>
              <a:rPr lang="en-US" dirty="0" err="1"/>
              <a:t>Saldırılar</a:t>
            </a:r>
            <a:r>
              <a:rPr lang="en-US" dirty="0"/>
              <a:t> </a:t>
            </a:r>
            <a:r>
              <a:rPr lang="tr-TR" dirty="0" smtClean="0"/>
              <a:t/>
            </a:r>
            <a:br>
              <a:rPr lang="tr-TR" dirty="0" smtClean="0"/>
            </a:br>
            <a:r>
              <a:rPr lang="tr-TR" dirty="0" smtClean="0"/>
              <a:t>(</a:t>
            </a:r>
            <a:r>
              <a:rPr lang="en-US" dirty="0" smtClean="0"/>
              <a:t>Threats and Attacks</a:t>
            </a:r>
            <a:r>
              <a:rPr lang="tr-TR" dirty="0" smtClean="0"/>
              <a:t>)</a:t>
            </a:r>
            <a:endParaRPr lang="en-US" dirty="0"/>
          </a:p>
        </p:txBody>
      </p:sp>
      <p:sp>
        <p:nvSpPr>
          <p:cNvPr id="3" name="Content Placeholder 2"/>
          <p:cNvSpPr>
            <a:spLocks noGrp="1"/>
          </p:cNvSpPr>
          <p:nvPr>
            <p:ph idx="1"/>
          </p:nvPr>
        </p:nvSpPr>
        <p:spPr>
          <a:xfrm>
            <a:off x="457200" y="1143000"/>
            <a:ext cx="8458200" cy="4525963"/>
          </a:xfrm>
        </p:spPr>
        <p:txBody>
          <a:bodyPr>
            <a:normAutofit/>
          </a:bodyPr>
          <a:lstStyle/>
          <a:p>
            <a:r>
              <a:rPr lang="en-US" b="1" dirty="0" smtClean="0"/>
              <a:t>Repudiation</a:t>
            </a:r>
            <a:r>
              <a:rPr lang="tr-TR" b="1" dirty="0" smtClean="0"/>
              <a:t> (</a:t>
            </a:r>
            <a:r>
              <a:rPr lang="en-US" dirty="0" err="1" smtClean="0"/>
              <a:t>Reddetme</a:t>
            </a:r>
            <a:r>
              <a:rPr lang="tr-TR" dirty="0" smtClean="0"/>
              <a:t>)</a:t>
            </a:r>
            <a:r>
              <a:rPr lang="en-US" dirty="0" smtClean="0"/>
              <a:t>: </a:t>
            </a:r>
            <a:r>
              <a:rPr lang="en-US" dirty="0" err="1">
                <a:solidFill>
                  <a:srgbClr val="00B050"/>
                </a:solidFill>
              </a:rPr>
              <a:t>bir</a:t>
            </a:r>
            <a:r>
              <a:rPr lang="en-US" dirty="0">
                <a:solidFill>
                  <a:srgbClr val="00B050"/>
                </a:solidFill>
              </a:rPr>
              <a:t> </a:t>
            </a:r>
            <a:r>
              <a:rPr lang="en-US" dirty="0" err="1">
                <a:solidFill>
                  <a:srgbClr val="00B050"/>
                </a:solidFill>
              </a:rPr>
              <a:t>taahhüdün</a:t>
            </a:r>
            <a:r>
              <a:rPr lang="en-US" dirty="0">
                <a:solidFill>
                  <a:srgbClr val="00B050"/>
                </a:solidFill>
              </a:rPr>
              <a:t> </a:t>
            </a:r>
            <a:r>
              <a:rPr lang="en-US" dirty="0" err="1">
                <a:solidFill>
                  <a:srgbClr val="00B050"/>
                </a:solidFill>
              </a:rPr>
              <a:t>veya</a:t>
            </a:r>
            <a:r>
              <a:rPr lang="en-US" dirty="0">
                <a:solidFill>
                  <a:srgbClr val="00B050"/>
                </a:solidFill>
              </a:rPr>
              <a:t> </a:t>
            </a:r>
            <a:r>
              <a:rPr lang="en-US" dirty="0" err="1">
                <a:solidFill>
                  <a:srgbClr val="00B050"/>
                </a:solidFill>
              </a:rPr>
              <a:t>veri</a:t>
            </a:r>
            <a:r>
              <a:rPr lang="en-US" dirty="0">
                <a:solidFill>
                  <a:srgbClr val="00B050"/>
                </a:solidFill>
              </a:rPr>
              <a:t> </a:t>
            </a:r>
            <a:r>
              <a:rPr lang="en-US" dirty="0" err="1">
                <a:solidFill>
                  <a:srgbClr val="00B050"/>
                </a:solidFill>
              </a:rPr>
              <a:t>makbuzunun</a:t>
            </a:r>
            <a:r>
              <a:rPr lang="en-US" dirty="0">
                <a:solidFill>
                  <a:srgbClr val="00B050"/>
                </a:solidFill>
              </a:rPr>
              <a:t> </a:t>
            </a:r>
            <a:r>
              <a:rPr lang="en-US" dirty="0" err="1">
                <a:solidFill>
                  <a:srgbClr val="00B050"/>
                </a:solidFill>
              </a:rPr>
              <a:t>reddi</a:t>
            </a:r>
            <a:r>
              <a:rPr lang="en-US" dirty="0">
                <a:solidFill>
                  <a:srgbClr val="00B050"/>
                </a:solidFill>
              </a:rPr>
              <a:t>.</a:t>
            </a:r>
          </a:p>
          <a:p>
            <a:pPr lvl="1"/>
            <a:r>
              <a:rPr lang="en-US" dirty="0"/>
              <a:t>Bu, </a:t>
            </a:r>
            <a:r>
              <a:rPr lang="en-US" dirty="0" err="1"/>
              <a:t>farklı</a:t>
            </a:r>
            <a:r>
              <a:rPr lang="en-US" dirty="0"/>
              <a:t> </a:t>
            </a:r>
            <a:r>
              <a:rPr lang="en-US" dirty="0" err="1"/>
              <a:t>tarafların</a:t>
            </a:r>
            <a:r>
              <a:rPr lang="en-US" dirty="0"/>
              <a:t> </a:t>
            </a:r>
            <a:r>
              <a:rPr lang="en-US" dirty="0" err="1"/>
              <a:t>verilerin</a:t>
            </a:r>
            <a:r>
              <a:rPr lang="en-US" dirty="0"/>
              <a:t> </a:t>
            </a:r>
            <a:r>
              <a:rPr lang="en-US" dirty="0" err="1"/>
              <a:t>alındığını</a:t>
            </a:r>
            <a:r>
              <a:rPr lang="en-US" dirty="0"/>
              <a:t> </a:t>
            </a:r>
            <a:r>
              <a:rPr lang="en-US" dirty="0" err="1"/>
              <a:t>kabul</a:t>
            </a:r>
            <a:r>
              <a:rPr lang="en-US" dirty="0"/>
              <a:t> </a:t>
            </a:r>
            <a:r>
              <a:rPr lang="en-US" dirty="0" err="1"/>
              <a:t>eden</a:t>
            </a:r>
            <a:r>
              <a:rPr lang="en-US" dirty="0"/>
              <a:t> </a:t>
            </a:r>
            <a:r>
              <a:rPr lang="en-US" dirty="0" err="1" smtClean="0"/>
              <a:t>makbuz</a:t>
            </a:r>
            <a:r>
              <a:rPr lang="en-US" dirty="0" smtClean="0"/>
              <a:t> </a:t>
            </a:r>
            <a:r>
              <a:rPr lang="en-US" dirty="0" err="1"/>
              <a:t>vermesini</a:t>
            </a:r>
            <a:r>
              <a:rPr lang="en-US" dirty="0"/>
              <a:t> </a:t>
            </a:r>
            <a:r>
              <a:rPr lang="en-US" dirty="0" err="1"/>
              <a:t>gerektiren</a:t>
            </a:r>
            <a:r>
              <a:rPr lang="en-US" dirty="0"/>
              <a:t> </a:t>
            </a:r>
            <a:r>
              <a:rPr lang="en-US" dirty="0" err="1"/>
              <a:t>bir</a:t>
            </a:r>
            <a:r>
              <a:rPr lang="en-US" dirty="0"/>
              <a:t> </a:t>
            </a:r>
            <a:r>
              <a:rPr lang="en-US" dirty="0" err="1"/>
              <a:t>sözleşmeden</a:t>
            </a:r>
            <a:r>
              <a:rPr lang="en-US" dirty="0"/>
              <a:t> </a:t>
            </a:r>
            <a:r>
              <a:rPr lang="en-US" dirty="0" err="1"/>
              <a:t>veya</a:t>
            </a:r>
            <a:r>
              <a:rPr lang="en-US" dirty="0"/>
              <a:t> </a:t>
            </a:r>
            <a:r>
              <a:rPr lang="en-US" dirty="0" err="1"/>
              <a:t>protokolden</a:t>
            </a:r>
            <a:r>
              <a:rPr lang="en-US" dirty="0"/>
              <a:t> </a:t>
            </a:r>
            <a:r>
              <a:rPr lang="en-US" dirty="0" err="1"/>
              <a:t>vazgeçme</a:t>
            </a:r>
            <a:r>
              <a:rPr lang="en-US" dirty="0"/>
              <a:t> </a:t>
            </a:r>
            <a:r>
              <a:rPr lang="en-US" dirty="0" err="1"/>
              <a:t>girişimini</a:t>
            </a:r>
            <a:r>
              <a:rPr lang="en-US" dirty="0"/>
              <a:t> </a:t>
            </a:r>
            <a:r>
              <a:rPr lang="en-US" dirty="0" err="1"/>
              <a:t>içerir</a:t>
            </a:r>
            <a:r>
              <a:rPr lang="en-US" dirty="0"/>
              <a:t>. </a:t>
            </a:r>
            <a:r>
              <a:rPr lang="en-US" dirty="0" smtClean="0">
                <a:solidFill>
                  <a:srgbClr val="7030A0"/>
                </a:solidFill>
              </a:rPr>
              <a:t>Bu</a:t>
            </a:r>
            <a:r>
              <a:rPr lang="tr-TR" dirty="0" smtClean="0">
                <a:solidFill>
                  <a:srgbClr val="7030A0"/>
                </a:solidFill>
              </a:rPr>
              <a:t>,</a:t>
            </a:r>
            <a:r>
              <a:rPr lang="en-US" dirty="0" smtClean="0">
                <a:solidFill>
                  <a:srgbClr val="7030A0"/>
                </a:solidFill>
              </a:rPr>
              <a:t> </a:t>
            </a:r>
            <a:r>
              <a:rPr lang="en-US" dirty="0" err="1" smtClean="0">
                <a:solidFill>
                  <a:srgbClr val="7030A0"/>
                </a:solidFill>
              </a:rPr>
              <a:t>güvenceye</a:t>
            </a:r>
            <a:r>
              <a:rPr lang="tr-TR" dirty="0" smtClean="0">
                <a:solidFill>
                  <a:srgbClr val="7030A0"/>
                </a:solidFill>
              </a:rPr>
              <a:t>(</a:t>
            </a:r>
            <a:r>
              <a:rPr lang="en-US" dirty="0" smtClean="0">
                <a:solidFill>
                  <a:srgbClr val="7030A0"/>
                </a:solidFill>
              </a:rPr>
              <a:t>assurance</a:t>
            </a:r>
            <a:r>
              <a:rPr lang="tr-TR" dirty="0" smtClean="0">
                <a:solidFill>
                  <a:srgbClr val="7030A0"/>
                </a:solidFill>
              </a:rPr>
              <a:t>)</a:t>
            </a:r>
            <a:r>
              <a:rPr lang="en-US" dirty="0" smtClean="0">
                <a:solidFill>
                  <a:srgbClr val="7030A0"/>
                </a:solidFill>
              </a:rPr>
              <a:t> </a:t>
            </a:r>
            <a:r>
              <a:rPr lang="en-US" dirty="0" err="1">
                <a:solidFill>
                  <a:srgbClr val="7030A0"/>
                </a:solidFill>
              </a:rPr>
              <a:t>yönelik</a:t>
            </a:r>
            <a:r>
              <a:rPr lang="en-US" dirty="0">
                <a:solidFill>
                  <a:srgbClr val="7030A0"/>
                </a:solidFill>
              </a:rPr>
              <a:t> </a:t>
            </a:r>
            <a:r>
              <a:rPr lang="en-US" dirty="0" err="1">
                <a:solidFill>
                  <a:srgbClr val="7030A0"/>
                </a:solidFill>
              </a:rPr>
              <a:t>bir</a:t>
            </a:r>
            <a:r>
              <a:rPr lang="en-US" dirty="0">
                <a:solidFill>
                  <a:srgbClr val="7030A0"/>
                </a:solidFill>
              </a:rPr>
              <a:t> </a:t>
            </a:r>
            <a:r>
              <a:rPr lang="en-US" dirty="0" err="1">
                <a:solidFill>
                  <a:srgbClr val="7030A0"/>
                </a:solidFill>
              </a:rPr>
              <a:t>saldırıdır</a:t>
            </a:r>
            <a:r>
              <a:rPr lang="en-US" dirty="0" smtClean="0">
                <a:solidFill>
                  <a:srgbClr val="7030A0"/>
                </a:solidFill>
              </a:rPr>
              <a:t>.</a:t>
            </a:r>
            <a:endParaRPr lang="tr-TR" dirty="0">
              <a:solidFill>
                <a:srgbClr val="7030A0"/>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25</a:t>
            </a:fld>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4876800" y="3962400"/>
            <a:ext cx="3302000" cy="2476500"/>
          </a:xfrm>
          <a:prstGeom prst="rect">
            <a:avLst/>
          </a:prstGeom>
          <a:noFill/>
          <a:ln w="9525">
            <a:noFill/>
            <a:miter lim="800000"/>
            <a:headEnd/>
            <a:tailEnd/>
          </a:ln>
        </p:spPr>
      </p:pic>
      <p:sp>
        <p:nvSpPr>
          <p:cNvPr id="9" name="TextBox 8"/>
          <p:cNvSpPr txBox="1"/>
          <p:nvPr/>
        </p:nvSpPr>
        <p:spPr>
          <a:xfrm>
            <a:off x="3231116" y="6611779"/>
            <a:ext cx="4998484" cy="246221"/>
          </a:xfrm>
          <a:prstGeom prst="rect">
            <a:avLst/>
          </a:prstGeom>
          <a:noFill/>
        </p:spPr>
        <p:txBody>
          <a:bodyPr wrap="none" rtlCol="0">
            <a:spAutoFit/>
          </a:bodyPr>
          <a:lstStyle/>
          <a:p>
            <a:r>
              <a:rPr lang="en-US" sz="1000" dirty="0" smtClean="0">
                <a:solidFill>
                  <a:schemeClr val="bg1">
                    <a:lumMod val="65000"/>
                  </a:schemeClr>
                </a:solidFill>
              </a:rPr>
              <a:t>Public domain image from http://commons.wikimedia.org/wiki/File:Plastic_eraser.jpeg</a:t>
            </a:r>
            <a:endParaRPr lang="en-US" sz="1000" dirty="0">
              <a:solidFill>
                <a:schemeClr val="bg1">
                  <a:lumMod val="6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Tehditler ve </a:t>
            </a:r>
            <a:r>
              <a:rPr lang="en-US" dirty="0" err="1"/>
              <a:t>Saldırılar</a:t>
            </a:r>
            <a:r>
              <a:rPr lang="en-US" dirty="0"/>
              <a:t> </a:t>
            </a:r>
            <a:r>
              <a:rPr lang="tr-TR" dirty="0" smtClean="0"/>
              <a:t/>
            </a:r>
            <a:br>
              <a:rPr lang="tr-TR" dirty="0" smtClean="0"/>
            </a:br>
            <a:r>
              <a:rPr lang="tr-TR" dirty="0" smtClean="0"/>
              <a:t>(</a:t>
            </a:r>
            <a:r>
              <a:rPr lang="en-US" dirty="0" smtClean="0"/>
              <a:t>Threats and Attacks</a:t>
            </a:r>
            <a:r>
              <a:rPr lang="tr-TR" dirty="0"/>
              <a:t>)</a:t>
            </a:r>
            <a:endParaRPr lang="en-US" dirty="0"/>
          </a:p>
        </p:txBody>
      </p:sp>
      <p:sp>
        <p:nvSpPr>
          <p:cNvPr id="3" name="Content Placeholder 2"/>
          <p:cNvSpPr>
            <a:spLocks noGrp="1"/>
          </p:cNvSpPr>
          <p:nvPr>
            <p:ph idx="1"/>
          </p:nvPr>
        </p:nvSpPr>
        <p:spPr>
          <a:xfrm>
            <a:off x="457200" y="1295400"/>
            <a:ext cx="8458200" cy="4525963"/>
          </a:xfrm>
        </p:spPr>
        <p:txBody>
          <a:bodyPr>
            <a:normAutofit/>
          </a:bodyPr>
          <a:lstStyle/>
          <a:p>
            <a:pPr lvl="0"/>
            <a:r>
              <a:rPr lang="en-US" b="1" dirty="0"/>
              <a:t>Correlation </a:t>
            </a:r>
            <a:r>
              <a:rPr lang="en-US" dirty="0"/>
              <a:t>and</a:t>
            </a:r>
            <a:r>
              <a:rPr lang="en-US" b="1" dirty="0"/>
              <a:t> </a:t>
            </a:r>
            <a:r>
              <a:rPr lang="en-US" b="1" dirty="0" err="1" smtClean="0"/>
              <a:t>traceback</a:t>
            </a:r>
            <a:r>
              <a:rPr lang="tr-TR" b="1" dirty="0" smtClean="0"/>
              <a:t> (</a:t>
            </a:r>
            <a:r>
              <a:rPr lang="en-US" dirty="0" err="1" smtClean="0"/>
              <a:t>Korelasyon</a:t>
            </a:r>
            <a:r>
              <a:rPr lang="tr-TR" dirty="0" smtClean="0"/>
              <a:t>(bağıntı)</a:t>
            </a:r>
            <a:r>
              <a:rPr lang="en-US" dirty="0" smtClean="0"/>
              <a:t> </a:t>
            </a:r>
            <a:r>
              <a:rPr lang="en-US" dirty="0" err="1"/>
              <a:t>ve</a:t>
            </a:r>
            <a:r>
              <a:rPr lang="en-US" dirty="0"/>
              <a:t> </a:t>
            </a:r>
            <a:r>
              <a:rPr lang="tr-TR" dirty="0" smtClean="0"/>
              <a:t>geri </a:t>
            </a:r>
            <a:r>
              <a:rPr lang="en-US" dirty="0" err="1" smtClean="0"/>
              <a:t>izleme</a:t>
            </a:r>
            <a:r>
              <a:rPr lang="tr-TR" dirty="0" smtClean="0"/>
              <a:t>)</a:t>
            </a:r>
            <a:r>
              <a:rPr lang="en-US" dirty="0" smtClean="0"/>
              <a:t>: </a:t>
            </a:r>
            <a:r>
              <a:rPr lang="en-US" dirty="0" err="1"/>
              <a:t>belirli</a:t>
            </a:r>
            <a:r>
              <a:rPr lang="en-US" dirty="0"/>
              <a:t> bir </a:t>
            </a:r>
            <a:r>
              <a:rPr lang="en-US" dirty="0" err="1"/>
              <a:t>veri</a:t>
            </a:r>
            <a:r>
              <a:rPr lang="en-US" dirty="0"/>
              <a:t> </a:t>
            </a:r>
            <a:r>
              <a:rPr lang="en-US" dirty="0" err="1"/>
              <a:t>akışının</a:t>
            </a:r>
            <a:r>
              <a:rPr lang="en-US" dirty="0"/>
              <a:t> </a:t>
            </a:r>
            <a:r>
              <a:rPr lang="en-US" dirty="0" err="1"/>
              <a:t>veya</a:t>
            </a:r>
            <a:r>
              <a:rPr lang="en-US" dirty="0"/>
              <a:t> </a:t>
            </a:r>
            <a:r>
              <a:rPr lang="en-US" dirty="0" err="1"/>
              <a:t>bilgi</a:t>
            </a:r>
            <a:r>
              <a:rPr lang="en-US" dirty="0"/>
              <a:t> </a:t>
            </a:r>
            <a:r>
              <a:rPr lang="en-US" dirty="0" err="1"/>
              <a:t>parçasının</a:t>
            </a:r>
            <a:r>
              <a:rPr lang="en-US" dirty="0"/>
              <a:t> </a:t>
            </a:r>
            <a:r>
              <a:rPr lang="en-US" dirty="0" err="1"/>
              <a:t>kaynağını</a:t>
            </a:r>
            <a:r>
              <a:rPr lang="en-US" dirty="0"/>
              <a:t> </a:t>
            </a:r>
            <a:r>
              <a:rPr lang="en-US" dirty="0" err="1"/>
              <a:t>belirlemek</a:t>
            </a:r>
            <a:r>
              <a:rPr lang="en-US" dirty="0"/>
              <a:t> </a:t>
            </a:r>
            <a:r>
              <a:rPr lang="en-US" dirty="0" err="1"/>
              <a:t>için</a:t>
            </a:r>
            <a:r>
              <a:rPr lang="en-US" dirty="0"/>
              <a:t>  </a:t>
            </a:r>
            <a:r>
              <a:rPr lang="en-US" dirty="0" err="1"/>
              <a:t>birden</a:t>
            </a:r>
            <a:r>
              <a:rPr lang="en-US" dirty="0"/>
              <a:t> </a:t>
            </a:r>
            <a:r>
              <a:rPr lang="en-US" dirty="0" err="1"/>
              <a:t>çok</a:t>
            </a:r>
            <a:r>
              <a:rPr lang="en-US" dirty="0"/>
              <a:t> </a:t>
            </a:r>
            <a:r>
              <a:rPr lang="en-US" dirty="0" err="1"/>
              <a:t>veri</a:t>
            </a:r>
            <a:r>
              <a:rPr lang="en-US" dirty="0"/>
              <a:t> </a:t>
            </a:r>
            <a:r>
              <a:rPr lang="en-US" dirty="0" err="1" smtClean="0"/>
              <a:t>kaynağı</a:t>
            </a:r>
            <a:r>
              <a:rPr lang="tr-TR" dirty="0" smtClean="0"/>
              <a:t>nın</a:t>
            </a:r>
            <a:r>
              <a:rPr lang="en-US" dirty="0" smtClean="0"/>
              <a:t> </a:t>
            </a:r>
            <a:r>
              <a:rPr lang="en-US" dirty="0"/>
              <a:t>ve </a:t>
            </a:r>
            <a:r>
              <a:rPr lang="en-US" dirty="0" err="1"/>
              <a:t>bilgi</a:t>
            </a:r>
            <a:r>
              <a:rPr lang="en-US" dirty="0"/>
              <a:t> </a:t>
            </a:r>
            <a:r>
              <a:rPr lang="en-US" dirty="0" err="1" smtClean="0"/>
              <a:t>akış</a:t>
            </a:r>
            <a:r>
              <a:rPr lang="tr-TR" dirty="0" smtClean="0"/>
              <a:t>ı</a:t>
            </a:r>
            <a:r>
              <a:rPr lang="en-US" dirty="0" err="1" smtClean="0"/>
              <a:t>nın</a:t>
            </a:r>
            <a:r>
              <a:rPr lang="en-US" dirty="0" smtClean="0"/>
              <a:t> </a:t>
            </a:r>
            <a:r>
              <a:rPr lang="en-US" dirty="0" err="1" smtClean="0"/>
              <a:t>entegrasyonu</a:t>
            </a:r>
            <a:r>
              <a:rPr lang="tr-TR" dirty="0" smtClean="0"/>
              <a:t>(birleştirilmesi)</a:t>
            </a:r>
            <a:r>
              <a:rPr lang="en-US" dirty="0" smtClean="0"/>
              <a:t>. </a:t>
            </a:r>
            <a:r>
              <a:rPr lang="en-US" dirty="0">
                <a:solidFill>
                  <a:srgbClr val="00B0F0"/>
                </a:solidFill>
              </a:rPr>
              <a:t>Bu </a:t>
            </a:r>
            <a:r>
              <a:rPr lang="en-US" dirty="0" err="1" smtClean="0">
                <a:solidFill>
                  <a:srgbClr val="00B0F0"/>
                </a:solidFill>
              </a:rPr>
              <a:t>anonimli</a:t>
            </a:r>
            <a:r>
              <a:rPr lang="tr-TR" dirty="0" smtClean="0">
                <a:solidFill>
                  <a:srgbClr val="00B0F0"/>
                </a:solidFill>
              </a:rPr>
              <a:t>ğe </a:t>
            </a:r>
            <a:r>
              <a:rPr lang="tr-TR" dirty="0">
                <a:solidFill>
                  <a:srgbClr val="00B0F0"/>
                </a:solidFill>
              </a:rPr>
              <a:t>yönelik</a:t>
            </a:r>
            <a:r>
              <a:rPr lang="en-US" dirty="0" smtClean="0">
                <a:solidFill>
                  <a:srgbClr val="00B0F0"/>
                </a:solidFill>
              </a:rPr>
              <a:t> </a:t>
            </a:r>
            <a:r>
              <a:rPr lang="en-US" dirty="0">
                <a:solidFill>
                  <a:srgbClr val="00B0F0"/>
                </a:solidFill>
              </a:rPr>
              <a:t>bir </a:t>
            </a:r>
            <a:r>
              <a:rPr lang="en-US" dirty="0" err="1" smtClean="0">
                <a:solidFill>
                  <a:srgbClr val="00B0F0"/>
                </a:solidFill>
              </a:rPr>
              <a:t>saldırıdır</a:t>
            </a:r>
            <a:r>
              <a:rPr lang="tr-TR" dirty="0" smtClean="0">
                <a:solidFill>
                  <a:srgbClr val="00B0F0"/>
                </a:solidFill>
              </a:rPr>
              <a:t>.</a:t>
            </a:r>
            <a:endParaRPr lang="en-US" dirty="0">
              <a:solidFill>
                <a:srgbClr val="00B0F0"/>
              </a:solidFill>
            </a:endParaRP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26</a:t>
            </a:fld>
            <a:endParaRPr lang="en-US" dirty="0"/>
          </a:p>
        </p:txBody>
      </p:sp>
      <p:pic>
        <p:nvPicPr>
          <p:cNvPr id="7" name="Picture 6" descr="01-3b.wmf"/>
          <p:cNvPicPr>
            <a:picLocks noChangeAspect="1"/>
          </p:cNvPicPr>
          <p:nvPr/>
        </p:nvPicPr>
        <p:blipFill>
          <a:blip r:embed="rId2" cstate="print"/>
          <a:stretch>
            <a:fillRect/>
          </a:stretch>
        </p:blipFill>
        <p:spPr>
          <a:xfrm>
            <a:off x="2750342" y="4088204"/>
            <a:ext cx="2862389" cy="2789849"/>
          </a:xfrm>
          <a:prstGeom prst="rect">
            <a:avLst/>
          </a:prstGeom>
          <a:ln>
            <a:noFill/>
          </a:ln>
          <a:effectLst>
            <a:softEdge rad="112500"/>
          </a:effectLst>
        </p:spPr>
      </p:pic>
      <p:sp>
        <p:nvSpPr>
          <p:cNvPr id="8" name="TextBox 7"/>
          <p:cNvSpPr txBox="1"/>
          <p:nvPr/>
        </p:nvSpPr>
        <p:spPr>
          <a:xfrm>
            <a:off x="6160536" y="5999795"/>
            <a:ext cx="914033" cy="584775"/>
          </a:xfrm>
          <a:prstGeom prst="rect">
            <a:avLst/>
          </a:prstGeom>
          <a:noFill/>
        </p:spPr>
        <p:txBody>
          <a:bodyPr wrap="none" rtlCol="0">
            <a:spAutoFit/>
          </a:bodyPr>
          <a:lstStyle/>
          <a:p>
            <a:r>
              <a:rPr lang="en-US" sz="3200" dirty="0" smtClean="0"/>
              <a:t>Bob</a:t>
            </a:r>
            <a:endParaRPr lang="en-US" sz="3200" dirty="0"/>
          </a:p>
        </p:txBody>
      </p:sp>
      <p:cxnSp>
        <p:nvCxnSpPr>
          <p:cNvPr id="11" name="Straight Arrow Connector 10"/>
          <p:cNvCxnSpPr/>
          <p:nvPr/>
        </p:nvCxnSpPr>
        <p:spPr>
          <a:xfrm rot="10800000">
            <a:off x="4686300" y="5085394"/>
            <a:ext cx="1447800" cy="12067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normAutofit/>
          </a:bodyPr>
          <a:lstStyle/>
          <a:p>
            <a:r>
              <a:rPr lang="tr-TR" dirty="0" smtClean="0"/>
              <a:t>Bir </a:t>
            </a:r>
            <a:r>
              <a:rPr lang="en-US" dirty="0" err="1" smtClean="0"/>
              <a:t>Bilgisayar</a:t>
            </a:r>
            <a:r>
              <a:rPr lang="en-US" dirty="0" smtClean="0"/>
              <a:t> </a:t>
            </a:r>
            <a:r>
              <a:rPr lang="en-US" dirty="0" err="1"/>
              <a:t>Sisteminin</a:t>
            </a:r>
            <a:r>
              <a:rPr lang="en-US" dirty="0"/>
              <a:t> </a:t>
            </a:r>
            <a:r>
              <a:rPr lang="en-US" dirty="0" err="1" smtClean="0"/>
              <a:t>Varlıkları</a:t>
            </a:r>
            <a:endParaRPr lang="en-US" dirty="0"/>
          </a:p>
        </p:txBody>
      </p:sp>
      <p:graphicFrame>
        <p:nvGraphicFramePr>
          <p:cNvPr id="4" name="Content Placeholder 3"/>
          <p:cNvGraphicFramePr>
            <a:graphicFrameLocks noGrp="1"/>
          </p:cNvGraphicFramePr>
          <p:nvPr>
            <p:ph idx="1"/>
            <p:extLst/>
          </p:nvPr>
        </p:nvGraphicFramePr>
        <p:xfrm>
          <a:off x="563030" y="205877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86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980728"/>
            <a:ext cx="8921829" cy="6040822"/>
          </a:xfrm>
          <a:prstGeom prst="rect">
            <a:avLst/>
          </a:prstGeom>
        </p:spPr>
      </p:pic>
      <p:sp>
        <p:nvSpPr>
          <p:cNvPr id="5" name="Rectangle 4"/>
          <p:cNvSpPr/>
          <p:nvPr/>
        </p:nvSpPr>
        <p:spPr>
          <a:xfrm>
            <a:off x="92826" y="27715"/>
            <a:ext cx="9036496" cy="430887"/>
          </a:xfrm>
          <a:prstGeom prst="rect">
            <a:avLst/>
          </a:prstGeom>
        </p:spPr>
        <p:txBody>
          <a:bodyPr wrap="square">
            <a:spAutoFit/>
          </a:bodyPr>
          <a:lstStyle/>
          <a:p>
            <a:pPr algn="ctr"/>
            <a:r>
              <a:rPr lang="en-US" sz="2200" b="1" dirty="0" err="1">
                <a:latin typeface="+mn-lt"/>
              </a:rPr>
              <a:t>Tehdit</a:t>
            </a:r>
            <a:r>
              <a:rPr lang="en-US" sz="2200" b="1" dirty="0">
                <a:latin typeface="+mn-lt"/>
              </a:rPr>
              <a:t> </a:t>
            </a:r>
            <a:r>
              <a:rPr lang="en-US" sz="2200" b="1" dirty="0" err="1">
                <a:latin typeface="+mn-lt"/>
              </a:rPr>
              <a:t>Örnekleriyle</a:t>
            </a:r>
            <a:r>
              <a:rPr lang="en-US" sz="2200" b="1" dirty="0">
                <a:latin typeface="+mn-lt"/>
              </a:rPr>
              <a:t> </a:t>
            </a:r>
            <a:r>
              <a:rPr lang="en-US" sz="2200" b="1" dirty="0" err="1">
                <a:latin typeface="+mn-lt"/>
              </a:rPr>
              <a:t>Bilgisayar</a:t>
            </a:r>
            <a:r>
              <a:rPr lang="en-US" sz="2200" b="1" dirty="0">
                <a:latin typeface="+mn-lt"/>
              </a:rPr>
              <a:t> ve </a:t>
            </a:r>
            <a:r>
              <a:rPr lang="en-US" sz="2200" b="1" dirty="0" err="1">
                <a:latin typeface="+mn-lt"/>
              </a:rPr>
              <a:t>Ağ</a:t>
            </a:r>
            <a:r>
              <a:rPr lang="en-US" sz="2200" b="1" dirty="0">
                <a:latin typeface="+mn-lt"/>
              </a:rPr>
              <a:t> </a:t>
            </a:r>
            <a:r>
              <a:rPr lang="en-US" sz="2200" b="1" dirty="0" err="1">
                <a:latin typeface="+mn-lt"/>
              </a:rPr>
              <a:t>Varlıkları</a:t>
            </a:r>
            <a:endParaRPr lang="en-US" sz="2200" b="1" dirty="0">
              <a:latin typeface="+mn-lt"/>
            </a:endParaRPr>
          </a:p>
        </p:txBody>
      </p:sp>
    </p:spTree>
    <p:extLst>
      <p:ext uri="{BB962C8B-B14F-4D97-AF65-F5344CB8AC3E}">
        <p14:creationId xmlns:p14="http://schemas.microsoft.com/office/powerpoint/2010/main" val="4281209759"/>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err="1">
                <a:solidFill>
                  <a:schemeClr val="accent6">
                    <a:lumMod val="60000"/>
                    <a:lumOff val="40000"/>
                  </a:schemeClr>
                </a:solidFill>
              </a:rPr>
              <a:t>Pasif</a:t>
            </a:r>
            <a:r>
              <a:rPr lang="en-US" dirty="0">
                <a:solidFill>
                  <a:schemeClr val="accent6">
                    <a:lumMod val="60000"/>
                    <a:lumOff val="40000"/>
                  </a:schemeClr>
                </a:solidFill>
              </a:rPr>
              <a:t> ve </a:t>
            </a:r>
            <a:r>
              <a:rPr lang="en-US" dirty="0" err="1">
                <a:solidFill>
                  <a:schemeClr val="accent6">
                    <a:lumMod val="60000"/>
                    <a:lumOff val="40000"/>
                  </a:schemeClr>
                </a:solidFill>
              </a:rPr>
              <a:t>Aktif</a:t>
            </a:r>
            <a:r>
              <a:rPr lang="en-US" dirty="0">
                <a:solidFill>
                  <a:schemeClr val="accent6">
                    <a:lumMod val="60000"/>
                    <a:lumOff val="40000"/>
                  </a:schemeClr>
                </a:solidFill>
              </a:rPr>
              <a:t> </a:t>
            </a:r>
            <a:r>
              <a:rPr lang="en-US" dirty="0" err="1">
                <a:solidFill>
                  <a:schemeClr val="accent6">
                    <a:lumMod val="60000"/>
                    <a:lumOff val="40000"/>
                  </a:schemeClr>
                </a:solidFill>
              </a:rPr>
              <a:t>Saldırılar</a:t>
            </a:r>
            <a:endParaRPr lang="en-US" dirty="0">
              <a:solidFill>
                <a:schemeClr val="accent6">
                  <a:lumMod val="60000"/>
                  <a:lumOff val="40000"/>
                </a:schemeClr>
              </a:solidFill>
            </a:endParaRPr>
          </a:p>
        </p:txBody>
      </p:sp>
      <p:sp>
        <p:nvSpPr>
          <p:cNvPr id="2" name="Text Placeholder 1"/>
          <p:cNvSpPr>
            <a:spLocks noGrp="1"/>
          </p:cNvSpPr>
          <p:nvPr>
            <p:ph type="body" idx="1"/>
          </p:nvPr>
        </p:nvSpPr>
        <p:spPr>
          <a:solidFill>
            <a:schemeClr val="accent1"/>
          </a:solidFill>
        </p:spPr>
        <p:txBody>
          <a:bodyPr/>
          <a:lstStyle/>
          <a:p>
            <a:r>
              <a:rPr lang="en-US" dirty="0" smtClean="0"/>
              <a:t>Pas</a:t>
            </a:r>
            <a:r>
              <a:rPr lang="tr-TR" dirty="0" smtClean="0"/>
              <a:t>if Saldırılar</a:t>
            </a:r>
            <a:endParaRPr lang="en-US" dirty="0"/>
          </a:p>
        </p:txBody>
      </p:sp>
      <p:sp>
        <p:nvSpPr>
          <p:cNvPr id="3" name="Text Placeholder 2"/>
          <p:cNvSpPr>
            <a:spLocks noGrp="1"/>
          </p:cNvSpPr>
          <p:nvPr>
            <p:ph type="body" sz="quarter" idx="3"/>
          </p:nvPr>
        </p:nvSpPr>
        <p:spPr>
          <a:xfrm>
            <a:off x="4932039" y="1586508"/>
            <a:ext cx="3899031" cy="609600"/>
          </a:xfrm>
          <a:solidFill>
            <a:schemeClr val="accent1"/>
          </a:solidFill>
        </p:spPr>
        <p:txBody>
          <a:bodyPr/>
          <a:lstStyle/>
          <a:p>
            <a:r>
              <a:rPr lang="en-US" dirty="0" smtClean="0"/>
              <a:t>A</a:t>
            </a:r>
            <a:r>
              <a:rPr lang="tr-TR" dirty="0" smtClean="0"/>
              <a:t>ktif</a:t>
            </a:r>
            <a:r>
              <a:rPr lang="en-US" dirty="0" smtClean="0"/>
              <a:t> </a:t>
            </a:r>
            <a:r>
              <a:rPr lang="tr-TR" dirty="0" smtClean="0"/>
              <a:t>Saldırılar</a:t>
            </a:r>
            <a:endParaRPr lang="en-US" dirty="0"/>
          </a:p>
        </p:txBody>
      </p:sp>
      <p:sp>
        <p:nvSpPr>
          <p:cNvPr id="223235" name="Rectangle 3"/>
          <p:cNvSpPr>
            <a:spLocks noGrp="1" noChangeArrowheads="1"/>
          </p:cNvSpPr>
          <p:nvPr>
            <p:ph sz="quarter" idx="4294967295"/>
          </p:nvPr>
        </p:nvSpPr>
        <p:spPr>
          <a:xfrm>
            <a:off x="457200" y="2196108"/>
            <a:ext cx="4041648" cy="4473252"/>
          </a:xfrm>
          <a:prstGeom prst="rect">
            <a:avLst/>
          </a:prstGeom>
          <a:ln>
            <a:solidFill>
              <a:schemeClr val="accent1"/>
            </a:solidFill>
          </a:ln>
        </p:spPr>
        <p:txBody>
          <a:bodyPr>
            <a:normAutofit fontScale="77500" lnSpcReduction="20000"/>
          </a:bodyPr>
          <a:lstStyle/>
          <a:p>
            <a:pPr>
              <a:lnSpc>
                <a:spcPct val="90000"/>
              </a:lnSpc>
              <a:buNone/>
            </a:pPr>
            <a:endParaRPr lang="en-US" sz="2800" dirty="0" smtClean="0"/>
          </a:p>
          <a:p>
            <a:pPr>
              <a:lnSpc>
                <a:spcPct val="120000"/>
              </a:lnSpc>
              <a:spcAft>
                <a:spcPts val="600"/>
              </a:spcAft>
            </a:pPr>
            <a:r>
              <a:rPr lang="en-US" sz="2600" dirty="0" err="1"/>
              <a:t>Sistemden</a:t>
            </a:r>
            <a:r>
              <a:rPr lang="en-US" sz="2600" dirty="0"/>
              <a:t> </a:t>
            </a:r>
            <a:r>
              <a:rPr lang="en-US" sz="2600" dirty="0" err="1"/>
              <a:t>bilgi</a:t>
            </a:r>
            <a:r>
              <a:rPr lang="en-US" sz="2600" dirty="0"/>
              <a:t> </a:t>
            </a:r>
            <a:r>
              <a:rPr lang="en-US" sz="2600" dirty="0" err="1"/>
              <a:t>öğrenmeye</a:t>
            </a:r>
            <a:r>
              <a:rPr lang="en-US" sz="2600" dirty="0"/>
              <a:t> </a:t>
            </a:r>
            <a:r>
              <a:rPr lang="en-US" sz="2600" dirty="0" err="1"/>
              <a:t>veya</a:t>
            </a:r>
            <a:r>
              <a:rPr lang="en-US" sz="2600" dirty="0"/>
              <a:t> </a:t>
            </a:r>
            <a:r>
              <a:rPr lang="en-US" sz="2600" dirty="0" err="1"/>
              <a:t>sistemden</a:t>
            </a:r>
            <a:r>
              <a:rPr lang="en-US" sz="2600" dirty="0"/>
              <a:t> </a:t>
            </a:r>
            <a:r>
              <a:rPr lang="en-US" sz="2600" dirty="0" err="1"/>
              <a:t>yararlanmaya</a:t>
            </a:r>
            <a:r>
              <a:rPr lang="en-US" sz="2600" dirty="0"/>
              <a:t> </a:t>
            </a:r>
            <a:r>
              <a:rPr lang="en-US" sz="2600" dirty="0" err="1"/>
              <a:t>çalışır</a:t>
            </a:r>
            <a:r>
              <a:rPr lang="en-US" sz="2600" dirty="0"/>
              <a:t> </a:t>
            </a:r>
            <a:r>
              <a:rPr lang="en-US" sz="2600" dirty="0" err="1"/>
              <a:t>ancak</a:t>
            </a:r>
            <a:r>
              <a:rPr lang="en-US" sz="2600" dirty="0"/>
              <a:t> </a:t>
            </a:r>
            <a:r>
              <a:rPr lang="en-US" sz="2600" dirty="0" err="1"/>
              <a:t>sistem</a:t>
            </a:r>
            <a:r>
              <a:rPr lang="en-US" sz="2600" dirty="0"/>
              <a:t> </a:t>
            </a:r>
            <a:r>
              <a:rPr lang="en-US" sz="2600" dirty="0" err="1"/>
              <a:t>kaynaklarını</a:t>
            </a:r>
            <a:r>
              <a:rPr lang="en-US" sz="2600" dirty="0"/>
              <a:t> </a:t>
            </a:r>
            <a:r>
              <a:rPr lang="en-US" sz="2600" dirty="0" err="1" smtClean="0"/>
              <a:t>etkilemez</a:t>
            </a:r>
            <a:endParaRPr lang="en-US" sz="2600" dirty="0"/>
          </a:p>
          <a:p>
            <a:pPr>
              <a:lnSpc>
                <a:spcPct val="120000"/>
              </a:lnSpc>
              <a:spcAft>
                <a:spcPts val="600"/>
              </a:spcAft>
            </a:pPr>
            <a:r>
              <a:rPr lang="en-US" sz="2600" dirty="0" err="1" smtClean="0"/>
              <a:t>İletimleri</a:t>
            </a:r>
            <a:r>
              <a:rPr lang="tr-TR" sz="2600" dirty="0" smtClean="0"/>
              <a:t>n</a:t>
            </a:r>
            <a:r>
              <a:rPr lang="en-US" sz="2600" dirty="0" smtClean="0"/>
              <a:t> </a:t>
            </a:r>
            <a:r>
              <a:rPr lang="en-US" sz="2600" dirty="0" err="1"/>
              <a:t>gizlice</a:t>
            </a:r>
            <a:r>
              <a:rPr lang="en-US" sz="2600" dirty="0"/>
              <a:t> </a:t>
            </a:r>
            <a:r>
              <a:rPr lang="en-US" sz="2600" dirty="0" err="1"/>
              <a:t>dinlenmesi</a:t>
            </a:r>
            <a:r>
              <a:rPr lang="en-US" sz="2600" dirty="0"/>
              <a:t> </a:t>
            </a:r>
            <a:r>
              <a:rPr lang="en-US" sz="2600" dirty="0" err="1"/>
              <a:t>veya</a:t>
            </a:r>
            <a:r>
              <a:rPr lang="en-US" sz="2600" dirty="0"/>
              <a:t> </a:t>
            </a:r>
            <a:r>
              <a:rPr lang="en-US" sz="2600" dirty="0" err="1" smtClean="0"/>
              <a:t>izlenmesi</a:t>
            </a:r>
            <a:endParaRPr lang="tr-TR" sz="2600" dirty="0" smtClean="0"/>
          </a:p>
          <a:p>
            <a:pPr>
              <a:lnSpc>
                <a:spcPct val="120000"/>
              </a:lnSpc>
              <a:spcAft>
                <a:spcPts val="600"/>
              </a:spcAft>
            </a:pPr>
            <a:r>
              <a:rPr lang="en-US" sz="2600" dirty="0" err="1" smtClean="0"/>
              <a:t>Saldırganın</a:t>
            </a:r>
            <a:r>
              <a:rPr lang="en-US" sz="2600" dirty="0" smtClean="0"/>
              <a:t> </a:t>
            </a:r>
            <a:r>
              <a:rPr lang="en-US" sz="2600" dirty="0" err="1"/>
              <a:t>amacı</a:t>
            </a:r>
            <a:r>
              <a:rPr lang="en-US" sz="2600" dirty="0"/>
              <a:t>, </a:t>
            </a:r>
            <a:r>
              <a:rPr lang="en-US" sz="2600" dirty="0" err="1"/>
              <a:t>iletilen</a:t>
            </a:r>
            <a:r>
              <a:rPr lang="en-US" sz="2600" dirty="0"/>
              <a:t> </a:t>
            </a:r>
            <a:r>
              <a:rPr lang="en-US" sz="2600" dirty="0" err="1"/>
              <a:t>bilgiyi</a:t>
            </a:r>
            <a:r>
              <a:rPr lang="en-US" sz="2600" dirty="0"/>
              <a:t> </a:t>
            </a:r>
            <a:r>
              <a:rPr lang="en-US" sz="2600" dirty="0" err="1"/>
              <a:t>elde</a:t>
            </a:r>
            <a:r>
              <a:rPr lang="en-US" sz="2600" dirty="0"/>
              <a:t> </a:t>
            </a:r>
            <a:r>
              <a:rPr lang="en-US" sz="2600" dirty="0" err="1"/>
              <a:t>etmektir</a:t>
            </a:r>
            <a:r>
              <a:rPr lang="en-US" sz="2600" dirty="0"/>
              <a:t>.</a:t>
            </a:r>
          </a:p>
          <a:p>
            <a:pPr>
              <a:lnSpc>
                <a:spcPct val="120000"/>
              </a:lnSpc>
              <a:spcAft>
                <a:spcPts val="600"/>
              </a:spcAft>
            </a:pPr>
            <a:r>
              <a:rPr lang="en-US" sz="2600" dirty="0" err="1"/>
              <a:t>İki</a:t>
            </a:r>
            <a:r>
              <a:rPr lang="en-US" sz="2600" dirty="0"/>
              <a:t> </a:t>
            </a:r>
            <a:r>
              <a:rPr lang="en-US" sz="2600" dirty="0" smtClean="0"/>
              <a:t>tip:</a:t>
            </a:r>
          </a:p>
          <a:p>
            <a:pPr lvl="1">
              <a:lnSpc>
                <a:spcPct val="120000"/>
              </a:lnSpc>
              <a:spcAft>
                <a:spcPts val="600"/>
              </a:spcAft>
            </a:pPr>
            <a:r>
              <a:rPr lang="en-US" sz="2100" dirty="0"/>
              <a:t>Mesaj </a:t>
            </a:r>
            <a:r>
              <a:rPr lang="en-US" sz="2100" dirty="0" err="1"/>
              <a:t>içeriğinin</a:t>
            </a:r>
            <a:r>
              <a:rPr lang="en-US" sz="2100" dirty="0"/>
              <a:t> </a:t>
            </a:r>
            <a:r>
              <a:rPr lang="en-US" sz="2100" dirty="0" err="1"/>
              <a:t>serbest</a:t>
            </a:r>
            <a:r>
              <a:rPr lang="en-US" sz="2100" dirty="0"/>
              <a:t> </a:t>
            </a:r>
            <a:r>
              <a:rPr lang="en-US" sz="2100" dirty="0" err="1"/>
              <a:t>bırakılması</a:t>
            </a:r>
            <a:endParaRPr lang="en-US" sz="2100" dirty="0"/>
          </a:p>
          <a:p>
            <a:pPr lvl="1">
              <a:lnSpc>
                <a:spcPct val="120000"/>
              </a:lnSpc>
              <a:spcAft>
                <a:spcPts val="600"/>
              </a:spcAft>
            </a:pPr>
            <a:r>
              <a:rPr lang="en-US" sz="2100" dirty="0" err="1"/>
              <a:t>Trafik</a:t>
            </a:r>
            <a:r>
              <a:rPr lang="en-US" sz="2100" dirty="0"/>
              <a:t> </a:t>
            </a:r>
            <a:r>
              <a:rPr lang="en-US" sz="2100" dirty="0" err="1"/>
              <a:t>analizi</a:t>
            </a:r>
            <a:endParaRPr lang="en-US" sz="2100" dirty="0"/>
          </a:p>
        </p:txBody>
      </p:sp>
      <p:sp>
        <p:nvSpPr>
          <p:cNvPr id="4" name="Content Placeholder 3"/>
          <p:cNvSpPr>
            <a:spLocks noGrp="1"/>
          </p:cNvSpPr>
          <p:nvPr>
            <p:ph sz="quarter" idx="4294967295"/>
          </p:nvPr>
        </p:nvSpPr>
        <p:spPr>
          <a:xfrm>
            <a:off x="4932039" y="2196108"/>
            <a:ext cx="3898903" cy="4473252"/>
          </a:xfrm>
          <a:prstGeom prst="rect">
            <a:avLst/>
          </a:prstGeom>
          <a:ln>
            <a:solidFill>
              <a:schemeClr val="accent1"/>
            </a:solidFill>
          </a:ln>
        </p:spPr>
        <p:txBody>
          <a:bodyPr>
            <a:normAutofit fontScale="92500" lnSpcReduction="20000"/>
          </a:bodyPr>
          <a:lstStyle/>
          <a:p>
            <a:endParaRPr lang="en-US" sz="2000" dirty="0"/>
          </a:p>
          <a:p>
            <a:r>
              <a:rPr lang="en-US" sz="2000" dirty="0" err="1"/>
              <a:t>Sistem</a:t>
            </a:r>
            <a:r>
              <a:rPr lang="en-US" sz="2000" dirty="0"/>
              <a:t> </a:t>
            </a:r>
            <a:r>
              <a:rPr lang="en-US" sz="2000" dirty="0" err="1"/>
              <a:t>kaynaklarını</a:t>
            </a:r>
            <a:r>
              <a:rPr lang="en-US" sz="2000" dirty="0"/>
              <a:t> </a:t>
            </a:r>
            <a:r>
              <a:rPr lang="en-US" sz="2000" dirty="0" err="1"/>
              <a:t>değiştirme</a:t>
            </a:r>
            <a:r>
              <a:rPr lang="en-US" sz="2000" dirty="0"/>
              <a:t> </a:t>
            </a:r>
            <a:r>
              <a:rPr lang="en-US" sz="2000" dirty="0" err="1"/>
              <a:t>veya</a:t>
            </a:r>
            <a:r>
              <a:rPr lang="en-US" sz="2000" dirty="0"/>
              <a:t> </a:t>
            </a:r>
            <a:r>
              <a:rPr lang="en-US" sz="2000" dirty="0" err="1"/>
              <a:t>işlemlerini</a:t>
            </a:r>
            <a:r>
              <a:rPr lang="en-US" sz="2000" dirty="0"/>
              <a:t> </a:t>
            </a:r>
            <a:r>
              <a:rPr lang="en-US" sz="2000" dirty="0" err="1"/>
              <a:t>etkileme</a:t>
            </a:r>
            <a:r>
              <a:rPr lang="en-US" sz="2000" dirty="0"/>
              <a:t> </a:t>
            </a:r>
            <a:r>
              <a:rPr lang="en-US" sz="2000" dirty="0" err="1" smtClean="0"/>
              <a:t>girişimleri</a:t>
            </a:r>
            <a:endParaRPr lang="tr-TR" sz="2000" dirty="0" smtClean="0"/>
          </a:p>
          <a:p>
            <a:r>
              <a:rPr lang="en-US" sz="2000" dirty="0" err="1"/>
              <a:t>Veri</a:t>
            </a:r>
            <a:r>
              <a:rPr lang="en-US" sz="2000" dirty="0"/>
              <a:t> </a:t>
            </a:r>
            <a:r>
              <a:rPr lang="en-US" sz="2000" dirty="0" err="1"/>
              <a:t>akışında</a:t>
            </a:r>
            <a:r>
              <a:rPr lang="en-US" sz="2000" dirty="0"/>
              <a:t> </a:t>
            </a:r>
            <a:r>
              <a:rPr lang="en-US" sz="2000" dirty="0" err="1"/>
              <a:t>bazı</a:t>
            </a:r>
            <a:r>
              <a:rPr lang="en-US" sz="2000" dirty="0"/>
              <a:t> </a:t>
            </a:r>
            <a:r>
              <a:rPr lang="en-US" sz="2000" dirty="0" err="1"/>
              <a:t>değişiklikler</a:t>
            </a:r>
            <a:r>
              <a:rPr lang="en-US" sz="2000" dirty="0"/>
              <a:t> </a:t>
            </a:r>
            <a:r>
              <a:rPr lang="en-US" sz="2000" dirty="0" err="1"/>
              <a:t>veya</a:t>
            </a:r>
            <a:r>
              <a:rPr lang="en-US" sz="2000" dirty="0"/>
              <a:t> </a:t>
            </a:r>
            <a:r>
              <a:rPr lang="en-US" sz="2000" dirty="0" err="1"/>
              <a:t>yanlış</a:t>
            </a:r>
            <a:r>
              <a:rPr lang="en-US" sz="2000" dirty="0"/>
              <a:t> </a:t>
            </a:r>
            <a:r>
              <a:rPr lang="en-US" sz="2000" dirty="0" err="1"/>
              <a:t>bir</a:t>
            </a:r>
            <a:r>
              <a:rPr lang="en-US" sz="2000" dirty="0"/>
              <a:t> </a:t>
            </a:r>
            <a:r>
              <a:rPr lang="en-US" sz="2000" dirty="0" err="1"/>
              <a:t>akış</a:t>
            </a:r>
            <a:r>
              <a:rPr lang="en-US" sz="2000" dirty="0"/>
              <a:t> </a:t>
            </a:r>
            <a:r>
              <a:rPr lang="en-US" sz="2000" dirty="0" err="1"/>
              <a:t>oluşturulmasını</a:t>
            </a:r>
            <a:r>
              <a:rPr lang="en-US" sz="2000" dirty="0"/>
              <a:t> </a:t>
            </a:r>
            <a:r>
              <a:rPr lang="en-US" sz="2000" dirty="0" err="1" smtClean="0"/>
              <a:t>içerir</a:t>
            </a:r>
            <a:r>
              <a:rPr lang="en-US" sz="2000" dirty="0" smtClean="0"/>
              <a:t> </a:t>
            </a:r>
            <a:endParaRPr lang="en-US" sz="2000" dirty="0"/>
          </a:p>
          <a:p>
            <a:r>
              <a:rPr lang="en-US" sz="2000" dirty="0" err="1"/>
              <a:t>Dört</a:t>
            </a:r>
            <a:r>
              <a:rPr lang="en-US" sz="2000" dirty="0"/>
              <a:t> </a:t>
            </a:r>
            <a:r>
              <a:rPr lang="en-US" sz="2000" dirty="0" err="1"/>
              <a:t>kategori</a:t>
            </a:r>
            <a:r>
              <a:rPr lang="en-US" sz="2000" dirty="0"/>
              <a:t>:</a:t>
            </a:r>
            <a:endParaRPr lang="en-US" sz="2000" dirty="0" smtClean="0"/>
          </a:p>
          <a:p>
            <a:pPr lvl="1"/>
            <a:r>
              <a:rPr lang="en-US" dirty="0" err="1" smtClean="0"/>
              <a:t>Tekrar</a:t>
            </a:r>
            <a:r>
              <a:rPr lang="tr-TR" dirty="0"/>
              <a:t> </a:t>
            </a:r>
            <a:r>
              <a:rPr lang="tr-TR" sz="2200" dirty="0"/>
              <a:t>(yakalanan verilerin yeniden </a:t>
            </a:r>
            <a:r>
              <a:rPr lang="tr-TR" sz="2200" dirty="0" smtClean="0"/>
              <a:t>iletilmesi)</a:t>
            </a:r>
            <a:endParaRPr lang="en-US" sz="2200" dirty="0"/>
          </a:p>
          <a:p>
            <a:pPr lvl="1"/>
            <a:r>
              <a:rPr lang="en-US" dirty="0" err="1" smtClean="0"/>
              <a:t>maske</a:t>
            </a:r>
            <a:r>
              <a:rPr lang="tr-TR" dirty="0" smtClean="0"/>
              <a:t>leme</a:t>
            </a:r>
            <a:endParaRPr lang="en-US" dirty="0"/>
          </a:p>
          <a:p>
            <a:pPr lvl="1"/>
            <a:r>
              <a:rPr lang="en-US" dirty="0" err="1"/>
              <a:t>Mesajların</a:t>
            </a:r>
            <a:r>
              <a:rPr lang="en-US" dirty="0"/>
              <a:t> değiştirilmesi</a:t>
            </a:r>
          </a:p>
          <a:p>
            <a:pPr lvl="1"/>
            <a:r>
              <a:rPr lang="en-US" dirty="0" err="1"/>
              <a:t>Hizmet</a:t>
            </a:r>
            <a:r>
              <a:rPr lang="en-US" dirty="0"/>
              <a:t> </a:t>
            </a:r>
            <a:r>
              <a:rPr lang="en-US" dirty="0" err="1"/>
              <a:t>reddi</a:t>
            </a:r>
            <a:endParaRPr lang="en-US" dirty="0"/>
          </a:p>
        </p:txBody>
      </p:sp>
    </p:spTree>
    <p:extLst>
      <p:ext uri="{BB962C8B-B14F-4D97-AF65-F5344CB8AC3E}">
        <p14:creationId xmlns:p14="http://schemas.microsoft.com/office/powerpoint/2010/main" val="75668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51520" y="692696"/>
            <a:ext cx="8445624" cy="1800200"/>
          </a:xfrm>
        </p:spPr>
        <p:txBody>
          <a:bodyPr>
            <a:noAutofit/>
          </a:bodyPr>
          <a:lstStyle/>
          <a:p>
            <a:pPr algn="l">
              <a:lnSpc>
                <a:spcPts val="4000"/>
              </a:lnSpc>
            </a:pPr>
            <a:r>
              <a:rPr lang="en-US" sz="3200" b="1" dirty="0">
                <a:solidFill>
                  <a:srgbClr val="E3A988"/>
                </a:solidFill>
              </a:rPr>
              <a:t>NIST </a:t>
            </a:r>
            <a:r>
              <a:rPr lang="en-US" sz="3200" b="1" dirty="0" err="1">
                <a:solidFill>
                  <a:srgbClr val="E3A988"/>
                </a:solidFill>
              </a:rPr>
              <a:t>İç</a:t>
            </a:r>
            <a:r>
              <a:rPr lang="en-US" sz="3200" b="1" dirty="0">
                <a:solidFill>
                  <a:srgbClr val="E3A988"/>
                </a:solidFill>
              </a:rPr>
              <a:t> / </a:t>
            </a:r>
            <a:r>
              <a:rPr lang="en-US" sz="3200" b="1" dirty="0" err="1">
                <a:solidFill>
                  <a:srgbClr val="E3A988"/>
                </a:solidFill>
              </a:rPr>
              <a:t>Bütünlük</a:t>
            </a:r>
            <a:r>
              <a:rPr lang="en-US" sz="3200" b="1" dirty="0">
                <a:solidFill>
                  <a:srgbClr val="E3A988"/>
                </a:solidFill>
              </a:rPr>
              <a:t> </a:t>
            </a:r>
            <a:r>
              <a:rPr lang="en-US" sz="3200" b="1" dirty="0" err="1">
                <a:solidFill>
                  <a:srgbClr val="E3A988"/>
                </a:solidFill>
              </a:rPr>
              <a:t>Raporu</a:t>
            </a:r>
            <a:r>
              <a:rPr lang="en-US" sz="3200" b="1" dirty="0">
                <a:solidFill>
                  <a:srgbClr val="E3A988"/>
                </a:solidFill>
              </a:rPr>
              <a:t> NISTIR 7298 (</a:t>
            </a:r>
            <a:r>
              <a:rPr lang="en-US" sz="3200" b="1" dirty="0" err="1">
                <a:solidFill>
                  <a:srgbClr val="E3A988"/>
                </a:solidFill>
              </a:rPr>
              <a:t>Anahtar</a:t>
            </a:r>
            <a:r>
              <a:rPr lang="en-US" sz="3200" b="1" dirty="0">
                <a:solidFill>
                  <a:srgbClr val="E3A988"/>
                </a:solidFill>
              </a:rPr>
              <a:t> </a:t>
            </a:r>
            <a:r>
              <a:rPr lang="en-US" sz="3200" b="1" dirty="0" err="1">
                <a:solidFill>
                  <a:srgbClr val="E3A988"/>
                </a:solidFill>
              </a:rPr>
              <a:t>Bilgi</a:t>
            </a:r>
            <a:r>
              <a:rPr lang="en-US" sz="3200" b="1" dirty="0">
                <a:solidFill>
                  <a:srgbClr val="E3A988"/>
                </a:solidFill>
              </a:rPr>
              <a:t> </a:t>
            </a:r>
            <a:r>
              <a:rPr lang="en-US" sz="3200" b="1" dirty="0" err="1">
                <a:solidFill>
                  <a:srgbClr val="E3A988"/>
                </a:solidFill>
              </a:rPr>
              <a:t>Güvenliği</a:t>
            </a:r>
            <a:r>
              <a:rPr lang="en-US" sz="3200" b="1" dirty="0">
                <a:solidFill>
                  <a:srgbClr val="E3A988"/>
                </a:solidFill>
              </a:rPr>
              <a:t> </a:t>
            </a:r>
            <a:r>
              <a:rPr lang="en-US" sz="3200" b="1" dirty="0" err="1">
                <a:solidFill>
                  <a:srgbClr val="E3A988"/>
                </a:solidFill>
              </a:rPr>
              <a:t>Terimleri</a:t>
            </a:r>
            <a:r>
              <a:rPr lang="en-US" sz="3200" b="1" dirty="0">
                <a:solidFill>
                  <a:srgbClr val="E3A988"/>
                </a:solidFill>
              </a:rPr>
              <a:t> </a:t>
            </a:r>
            <a:r>
              <a:rPr lang="en-US" sz="3200" b="1" dirty="0" err="1">
                <a:solidFill>
                  <a:srgbClr val="E3A988"/>
                </a:solidFill>
              </a:rPr>
              <a:t>Sözlüğü</a:t>
            </a:r>
            <a:r>
              <a:rPr lang="en-US" sz="3200" b="1" dirty="0">
                <a:solidFill>
                  <a:srgbClr val="E3A988"/>
                </a:solidFill>
              </a:rPr>
              <a:t>, </a:t>
            </a:r>
            <a:r>
              <a:rPr lang="en-US" sz="3200" b="1" dirty="0" err="1">
                <a:solidFill>
                  <a:srgbClr val="E3A988"/>
                </a:solidFill>
              </a:rPr>
              <a:t>Mayıs</a:t>
            </a:r>
            <a:r>
              <a:rPr lang="en-US" sz="3200" b="1" dirty="0">
                <a:solidFill>
                  <a:srgbClr val="E3A988"/>
                </a:solidFill>
              </a:rPr>
              <a:t> 2013) </a:t>
            </a:r>
            <a:r>
              <a:rPr lang="en-US" sz="3200" b="1" dirty="0" err="1">
                <a:solidFill>
                  <a:srgbClr val="E3A988"/>
                </a:solidFill>
              </a:rPr>
              <a:t>bilgisayar</a:t>
            </a:r>
            <a:r>
              <a:rPr lang="en-US" sz="3200" b="1" dirty="0">
                <a:solidFill>
                  <a:srgbClr val="E3A988"/>
                </a:solidFill>
              </a:rPr>
              <a:t> </a:t>
            </a:r>
            <a:r>
              <a:rPr lang="en-US" sz="3200" b="1" dirty="0" err="1">
                <a:solidFill>
                  <a:srgbClr val="E3A988"/>
                </a:solidFill>
              </a:rPr>
              <a:t>güvenliği</a:t>
            </a:r>
            <a:r>
              <a:rPr lang="en-US" sz="3200" b="1" dirty="0">
                <a:solidFill>
                  <a:srgbClr val="E3A988"/>
                </a:solidFill>
              </a:rPr>
              <a:t> </a:t>
            </a:r>
            <a:r>
              <a:rPr lang="en-US" sz="3200" b="1" dirty="0" err="1">
                <a:solidFill>
                  <a:srgbClr val="E3A988"/>
                </a:solidFill>
              </a:rPr>
              <a:t>terimini</a:t>
            </a:r>
            <a:r>
              <a:rPr lang="en-US" sz="3200" b="1" dirty="0">
                <a:solidFill>
                  <a:srgbClr val="E3A988"/>
                </a:solidFill>
              </a:rPr>
              <a:t> </a:t>
            </a:r>
            <a:r>
              <a:rPr lang="en-US" sz="3200" b="1" dirty="0" err="1">
                <a:solidFill>
                  <a:srgbClr val="E3A988"/>
                </a:solidFill>
              </a:rPr>
              <a:t>şu</a:t>
            </a:r>
            <a:r>
              <a:rPr lang="en-US" sz="3200" b="1" dirty="0">
                <a:solidFill>
                  <a:srgbClr val="E3A988"/>
                </a:solidFill>
              </a:rPr>
              <a:t> </a:t>
            </a:r>
            <a:r>
              <a:rPr lang="en-US" sz="3200" b="1" dirty="0" err="1">
                <a:solidFill>
                  <a:srgbClr val="E3A988"/>
                </a:solidFill>
              </a:rPr>
              <a:t>şekilde</a:t>
            </a:r>
            <a:r>
              <a:rPr lang="en-US" sz="3200" b="1" dirty="0">
                <a:solidFill>
                  <a:srgbClr val="E3A988"/>
                </a:solidFill>
              </a:rPr>
              <a:t> </a:t>
            </a:r>
            <a:r>
              <a:rPr lang="en-US" sz="3200" b="1" dirty="0" err="1" smtClean="0">
                <a:solidFill>
                  <a:srgbClr val="E3A988"/>
                </a:solidFill>
              </a:rPr>
              <a:t>tanımlamaktadır</a:t>
            </a:r>
            <a:r>
              <a:rPr lang="en-US" sz="3200" b="1" dirty="0" smtClean="0">
                <a:solidFill>
                  <a:srgbClr val="E3A988"/>
                </a:solidFill>
              </a:rPr>
              <a:t>:</a:t>
            </a:r>
            <a:endParaRPr lang="en-US" sz="3200" b="1" dirty="0">
              <a:solidFill>
                <a:srgbClr val="E3A988"/>
              </a:solidFill>
              <a:effectLst/>
            </a:endParaRPr>
          </a:p>
        </p:txBody>
      </p:sp>
      <p:sp>
        <p:nvSpPr>
          <p:cNvPr id="200707" name="Rectangle 3"/>
          <p:cNvSpPr>
            <a:spLocks noGrp="1" noChangeArrowheads="1"/>
          </p:cNvSpPr>
          <p:nvPr>
            <p:ph idx="1"/>
          </p:nvPr>
        </p:nvSpPr>
        <p:spPr>
          <a:xfrm>
            <a:off x="467544" y="2743200"/>
            <a:ext cx="8229600" cy="1926931"/>
          </a:xfrm>
        </p:spPr>
        <p:txBody>
          <a:bodyPr>
            <a:normAutofit fontScale="92500" lnSpcReduction="10000"/>
          </a:bodyPr>
          <a:lstStyle/>
          <a:p>
            <a:pPr marL="0" indent="0">
              <a:spcBef>
                <a:spcPts val="72"/>
              </a:spcBef>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t> </a:t>
            </a:r>
            <a:r>
              <a:rPr lang="en-US" sz="2800" dirty="0" err="1"/>
              <a:t>Donanım</a:t>
            </a:r>
            <a:r>
              <a:rPr lang="en-US" sz="2800" dirty="0"/>
              <a:t>, </a:t>
            </a:r>
            <a:r>
              <a:rPr lang="en-US" sz="2800" dirty="0" err="1"/>
              <a:t>yazılım</a:t>
            </a:r>
            <a:r>
              <a:rPr lang="en-US" sz="2800" dirty="0"/>
              <a:t>, </a:t>
            </a:r>
            <a:r>
              <a:rPr lang="tr-TR" sz="2800" dirty="0" smtClean="0"/>
              <a:t>firmware (yalnızca okunabilen ve silinmeyen bir tür yazılım)</a:t>
            </a:r>
            <a:r>
              <a:rPr lang="en-US" sz="2800" dirty="0" smtClean="0"/>
              <a:t> </a:t>
            </a:r>
            <a:r>
              <a:rPr lang="tr-TR" sz="2800" dirty="0" smtClean="0"/>
              <a:t>yanında</a:t>
            </a:r>
            <a:r>
              <a:rPr lang="en-US" sz="2800" dirty="0" smtClean="0"/>
              <a:t> </a:t>
            </a:r>
            <a:r>
              <a:rPr lang="en-US" sz="2800" dirty="0" err="1"/>
              <a:t>işlenen</a:t>
            </a:r>
            <a:r>
              <a:rPr lang="en-US" sz="2800" dirty="0"/>
              <a:t>, </a:t>
            </a:r>
            <a:r>
              <a:rPr lang="en-US" sz="2800" dirty="0" err="1"/>
              <a:t>depolanan</a:t>
            </a:r>
            <a:r>
              <a:rPr lang="en-US" sz="2800" dirty="0"/>
              <a:t> ve </a:t>
            </a:r>
            <a:r>
              <a:rPr lang="en-US" sz="2800" dirty="0" err="1"/>
              <a:t>iletilen</a:t>
            </a:r>
            <a:r>
              <a:rPr lang="en-US" sz="2800" dirty="0"/>
              <a:t> </a:t>
            </a:r>
            <a:r>
              <a:rPr lang="en-US" sz="2800" dirty="0" err="1"/>
              <a:t>bilgiler</a:t>
            </a:r>
            <a:r>
              <a:rPr lang="en-US" sz="2800" dirty="0"/>
              <a:t> </a:t>
            </a:r>
            <a:r>
              <a:rPr lang="tr-TR" sz="2800" dirty="0" smtClean="0"/>
              <a:t>de </a:t>
            </a:r>
            <a:r>
              <a:rPr lang="en-US" sz="2800" dirty="0" err="1" smtClean="0"/>
              <a:t>dahil</a:t>
            </a:r>
            <a:r>
              <a:rPr lang="en-US" sz="2800" dirty="0" smtClean="0"/>
              <a:t> </a:t>
            </a:r>
            <a:r>
              <a:rPr lang="en-US" sz="2800" dirty="0" err="1"/>
              <a:t>olmak</a:t>
            </a:r>
            <a:r>
              <a:rPr lang="en-US" sz="2800" dirty="0"/>
              <a:t> </a:t>
            </a:r>
            <a:r>
              <a:rPr lang="en-US" sz="2800" dirty="0" err="1"/>
              <a:t>üzere</a:t>
            </a:r>
            <a:r>
              <a:rPr lang="en-US" sz="2800" dirty="0"/>
              <a:t> </a:t>
            </a:r>
            <a:r>
              <a:rPr lang="en-US" sz="2800" dirty="0" err="1"/>
              <a:t>bilgi</a:t>
            </a:r>
            <a:r>
              <a:rPr lang="en-US" sz="2800" dirty="0"/>
              <a:t> </a:t>
            </a:r>
            <a:r>
              <a:rPr lang="en-US" sz="2800" dirty="0" err="1"/>
              <a:t>sistemi</a:t>
            </a:r>
            <a:r>
              <a:rPr lang="en-US" sz="2800" dirty="0"/>
              <a:t> </a:t>
            </a:r>
            <a:r>
              <a:rPr lang="en-US" sz="2800" dirty="0" err="1"/>
              <a:t>varlıklarının</a:t>
            </a:r>
            <a:r>
              <a:rPr lang="en-US" sz="2800" dirty="0"/>
              <a:t> </a:t>
            </a:r>
            <a:r>
              <a:rPr lang="en-US" sz="2800" dirty="0" err="1"/>
              <a:t>gizliliğini</a:t>
            </a:r>
            <a:r>
              <a:rPr lang="en-US" sz="2800" dirty="0"/>
              <a:t>, </a:t>
            </a:r>
            <a:r>
              <a:rPr lang="en-US" sz="2800" dirty="0" err="1"/>
              <a:t>bütünlüğünü</a:t>
            </a:r>
            <a:r>
              <a:rPr lang="en-US" sz="2800" dirty="0"/>
              <a:t> ve </a:t>
            </a:r>
            <a:r>
              <a:rPr lang="en-US" sz="2800" dirty="0" err="1"/>
              <a:t>kullanılabilirliğini</a:t>
            </a:r>
            <a:r>
              <a:rPr lang="en-US" sz="2800" dirty="0"/>
              <a:t> </a:t>
            </a:r>
            <a:r>
              <a:rPr lang="en-US" sz="2800" dirty="0" err="1"/>
              <a:t>sağlayan</a:t>
            </a:r>
            <a:r>
              <a:rPr lang="en-US" sz="2800" dirty="0"/>
              <a:t> </a:t>
            </a:r>
            <a:r>
              <a:rPr lang="en-US" sz="2800" dirty="0" err="1"/>
              <a:t>önlemler</a:t>
            </a:r>
            <a:r>
              <a:rPr lang="en-US" sz="2800" dirty="0"/>
              <a:t> </a:t>
            </a:r>
            <a:r>
              <a:rPr lang="en-US" sz="2800" dirty="0" err="1"/>
              <a:t>ve</a:t>
            </a:r>
            <a:r>
              <a:rPr lang="en-US" sz="2800" dirty="0"/>
              <a:t> </a:t>
            </a:r>
            <a:r>
              <a:rPr lang="en-US" sz="2800" dirty="0" err="1" smtClean="0"/>
              <a:t>kontroller</a:t>
            </a:r>
            <a:r>
              <a:rPr lang="tr-TR" sz="2800" dirty="0" smtClean="0"/>
              <a:t>dir</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pitchFamily="-107" charset="0"/>
            </a:endParaRPr>
          </a:p>
        </p:txBody>
      </p:sp>
      <p:sp>
        <p:nvSpPr>
          <p:cNvPr id="2" name="Rectangle 1"/>
          <p:cNvSpPr/>
          <p:nvPr/>
        </p:nvSpPr>
        <p:spPr>
          <a:xfrm>
            <a:off x="487300" y="5105400"/>
            <a:ext cx="7848600" cy="923330"/>
          </a:xfrm>
          <a:prstGeom prst="rect">
            <a:avLst/>
          </a:prstGeom>
        </p:spPr>
        <p:txBody>
          <a:bodyPr wrap="square">
            <a:spAutoFit/>
          </a:bodyPr>
          <a:lstStyle/>
          <a:p>
            <a:r>
              <a:rPr lang="en-US" sz="1800" dirty="0">
                <a:solidFill>
                  <a:schemeClr val="tx1"/>
                </a:solidFill>
                <a:latin typeface="Arial" pitchFamily="-107" charset="0"/>
              </a:rPr>
              <a:t>Bu </a:t>
            </a:r>
            <a:r>
              <a:rPr lang="en-US" sz="1800" dirty="0" err="1">
                <a:solidFill>
                  <a:schemeClr val="tx1"/>
                </a:solidFill>
                <a:latin typeface="Arial" pitchFamily="-107" charset="0"/>
              </a:rPr>
              <a:t>tanım</a:t>
            </a:r>
            <a:r>
              <a:rPr lang="en-US" sz="1800" dirty="0">
                <a:solidFill>
                  <a:schemeClr val="tx1"/>
                </a:solidFill>
                <a:latin typeface="Arial" pitchFamily="-107" charset="0"/>
              </a:rPr>
              <a:t>, </a:t>
            </a:r>
            <a:r>
              <a:rPr lang="en-US" sz="1800" dirty="0" err="1">
                <a:solidFill>
                  <a:schemeClr val="tx1"/>
                </a:solidFill>
                <a:latin typeface="Arial" pitchFamily="-107" charset="0"/>
              </a:rPr>
              <a:t>bilgisayar</a:t>
            </a:r>
            <a:r>
              <a:rPr lang="en-US" sz="1800" dirty="0">
                <a:solidFill>
                  <a:schemeClr val="tx1"/>
                </a:solidFill>
                <a:latin typeface="Arial" pitchFamily="-107" charset="0"/>
              </a:rPr>
              <a:t> </a:t>
            </a:r>
            <a:r>
              <a:rPr lang="en-US" sz="1800" dirty="0" err="1">
                <a:solidFill>
                  <a:schemeClr val="tx1"/>
                </a:solidFill>
                <a:latin typeface="Arial" pitchFamily="-107" charset="0"/>
              </a:rPr>
              <a:t>güvenliğinin</a:t>
            </a:r>
            <a:r>
              <a:rPr lang="en-US" sz="1800" dirty="0">
                <a:solidFill>
                  <a:schemeClr val="tx1"/>
                </a:solidFill>
                <a:latin typeface="Arial" pitchFamily="-107" charset="0"/>
              </a:rPr>
              <a:t> </a:t>
            </a:r>
            <a:r>
              <a:rPr lang="en-US" sz="1800" dirty="0" err="1">
                <a:solidFill>
                  <a:schemeClr val="tx1"/>
                </a:solidFill>
                <a:latin typeface="Arial" pitchFamily="-107" charset="0"/>
              </a:rPr>
              <a:t>merkezinde</a:t>
            </a:r>
            <a:r>
              <a:rPr lang="en-US" sz="1800" dirty="0">
                <a:solidFill>
                  <a:schemeClr val="tx1"/>
                </a:solidFill>
                <a:latin typeface="Arial" pitchFamily="-107" charset="0"/>
              </a:rPr>
              <a:t> </a:t>
            </a:r>
            <a:r>
              <a:rPr lang="en-US" sz="1800" dirty="0" err="1">
                <a:solidFill>
                  <a:schemeClr val="tx1"/>
                </a:solidFill>
                <a:latin typeface="Arial" pitchFamily="-107" charset="0"/>
              </a:rPr>
              <a:t>üç</a:t>
            </a:r>
            <a:r>
              <a:rPr lang="en-US" sz="1800" dirty="0">
                <a:solidFill>
                  <a:schemeClr val="tx1"/>
                </a:solidFill>
                <a:latin typeface="Arial" pitchFamily="-107" charset="0"/>
              </a:rPr>
              <a:t> </a:t>
            </a:r>
            <a:r>
              <a:rPr lang="en-US" sz="1800" dirty="0" err="1">
                <a:solidFill>
                  <a:schemeClr val="tx1"/>
                </a:solidFill>
                <a:latin typeface="Arial" pitchFamily="-107" charset="0"/>
              </a:rPr>
              <a:t>temel</a:t>
            </a:r>
            <a:r>
              <a:rPr lang="en-US" sz="1800" dirty="0">
                <a:solidFill>
                  <a:schemeClr val="tx1"/>
                </a:solidFill>
                <a:latin typeface="Arial" pitchFamily="-107" charset="0"/>
              </a:rPr>
              <a:t> </a:t>
            </a:r>
            <a:r>
              <a:rPr lang="en-US" sz="1800" dirty="0" err="1">
                <a:solidFill>
                  <a:schemeClr val="tx1"/>
                </a:solidFill>
                <a:latin typeface="Arial" pitchFamily="-107" charset="0"/>
              </a:rPr>
              <a:t>amaç</a:t>
            </a:r>
            <a:r>
              <a:rPr lang="en-US" sz="1800" dirty="0">
                <a:solidFill>
                  <a:schemeClr val="tx1"/>
                </a:solidFill>
                <a:latin typeface="Arial" pitchFamily="-107" charset="0"/>
              </a:rPr>
              <a:t> </a:t>
            </a:r>
            <a:r>
              <a:rPr lang="en-US" sz="1800" dirty="0" err="1">
                <a:solidFill>
                  <a:schemeClr val="tx1"/>
                </a:solidFill>
                <a:latin typeface="Arial" pitchFamily="-107" charset="0"/>
              </a:rPr>
              <a:t>ortaya</a:t>
            </a:r>
            <a:r>
              <a:rPr lang="en-US" sz="1800" dirty="0">
                <a:solidFill>
                  <a:schemeClr val="tx1"/>
                </a:solidFill>
                <a:latin typeface="Arial" pitchFamily="-107" charset="0"/>
              </a:rPr>
              <a:t> </a:t>
            </a:r>
            <a:r>
              <a:rPr lang="en-US" sz="1800" dirty="0" err="1">
                <a:solidFill>
                  <a:schemeClr val="tx1"/>
                </a:solidFill>
                <a:latin typeface="Arial" pitchFamily="-107" charset="0"/>
              </a:rPr>
              <a:t>koymaktadır</a:t>
            </a:r>
            <a:r>
              <a:rPr lang="en-US" sz="1800" dirty="0">
                <a:solidFill>
                  <a:schemeClr val="tx1"/>
                </a:solidFill>
                <a:latin typeface="Arial" pitchFamily="-107" charset="0"/>
              </a:rPr>
              <a:t>: </a:t>
            </a:r>
            <a:r>
              <a:rPr lang="en-US" sz="1800" dirty="0" smtClean="0">
                <a:solidFill>
                  <a:schemeClr val="tx1"/>
                </a:solidFill>
                <a:latin typeface="Arial" pitchFamily="-107" charset="0"/>
              </a:rPr>
              <a:t>Gizlilik</a:t>
            </a:r>
            <a:r>
              <a:rPr lang="en-US" sz="1800" dirty="0">
                <a:solidFill>
                  <a:schemeClr val="tx1"/>
                </a:solidFill>
                <a:latin typeface="Arial" pitchFamily="-107" charset="0"/>
              </a:rPr>
              <a:t> </a:t>
            </a:r>
            <a:r>
              <a:rPr lang="tr-TR" sz="1800" dirty="0">
                <a:solidFill>
                  <a:schemeClr val="tx1"/>
                </a:solidFill>
                <a:latin typeface="Arial" pitchFamily="-107" charset="0"/>
              </a:rPr>
              <a:t>(</a:t>
            </a:r>
            <a:r>
              <a:rPr lang="en-US" sz="1800" dirty="0" smtClean="0">
                <a:solidFill>
                  <a:schemeClr val="tx1"/>
                </a:solidFill>
                <a:latin typeface="Arial" pitchFamily="-107" charset="0"/>
              </a:rPr>
              <a:t>Confidentiality</a:t>
            </a:r>
            <a:r>
              <a:rPr lang="tr-TR" sz="1800" dirty="0" smtClean="0">
                <a:solidFill>
                  <a:schemeClr val="tx1"/>
                </a:solidFill>
                <a:latin typeface="Arial" pitchFamily="-107" charset="0"/>
              </a:rPr>
              <a:t>)</a:t>
            </a:r>
            <a:r>
              <a:rPr lang="en-US" sz="1800" dirty="0" smtClean="0">
                <a:solidFill>
                  <a:schemeClr val="tx1"/>
                </a:solidFill>
                <a:latin typeface="Arial" pitchFamily="-107" charset="0"/>
              </a:rPr>
              <a:t>, </a:t>
            </a:r>
            <a:r>
              <a:rPr lang="en-US" sz="1800" dirty="0" err="1" smtClean="0">
                <a:solidFill>
                  <a:schemeClr val="tx1"/>
                </a:solidFill>
                <a:latin typeface="Arial" pitchFamily="-107" charset="0"/>
              </a:rPr>
              <a:t>Bütünlük</a:t>
            </a:r>
            <a:r>
              <a:rPr lang="tr-TR" sz="1800" dirty="0" smtClean="0">
                <a:solidFill>
                  <a:schemeClr val="tx1"/>
                </a:solidFill>
                <a:latin typeface="Arial" pitchFamily="-107" charset="0"/>
              </a:rPr>
              <a:t> (Integrity)</a:t>
            </a:r>
            <a:r>
              <a:rPr lang="en-US" sz="1800" dirty="0" smtClean="0">
                <a:solidFill>
                  <a:schemeClr val="tx1"/>
                </a:solidFill>
                <a:latin typeface="Arial" pitchFamily="-107" charset="0"/>
              </a:rPr>
              <a:t> </a:t>
            </a:r>
            <a:r>
              <a:rPr lang="en-US" sz="1800" dirty="0">
                <a:solidFill>
                  <a:schemeClr val="tx1"/>
                </a:solidFill>
                <a:latin typeface="Arial" pitchFamily="-107" charset="0"/>
              </a:rPr>
              <a:t>ve </a:t>
            </a:r>
            <a:r>
              <a:rPr lang="en-US" sz="1800" dirty="0" err="1" smtClean="0">
                <a:solidFill>
                  <a:schemeClr val="tx1"/>
                </a:solidFill>
                <a:latin typeface="Arial" pitchFamily="-107" charset="0"/>
              </a:rPr>
              <a:t>Kullanılabilirlik</a:t>
            </a:r>
            <a:r>
              <a:rPr lang="tr-TR" sz="1800" dirty="0" smtClean="0">
                <a:solidFill>
                  <a:schemeClr val="tx1"/>
                </a:solidFill>
                <a:latin typeface="Arial" pitchFamily="-107" charset="0"/>
              </a:rPr>
              <a:t> (Availability)</a:t>
            </a:r>
            <a:r>
              <a:rPr lang="en-US" sz="1800" dirty="0" smtClean="0">
                <a:solidFill>
                  <a:schemeClr val="tx1"/>
                </a:solidFill>
                <a:latin typeface="Arial" pitchFamily="-107" charset="0"/>
              </a:rPr>
              <a:t>.</a:t>
            </a:r>
            <a:endParaRPr lang="en-US" sz="1800" dirty="0">
              <a:solidFill>
                <a:schemeClr val="tx1"/>
              </a:solidFill>
              <a:latin typeface="Arial" pitchFamily="-107" charset="0"/>
            </a:endParaRPr>
          </a:p>
        </p:txBody>
      </p:sp>
      <p:sp>
        <p:nvSpPr>
          <p:cNvPr id="3" name="Rectangle 2"/>
          <p:cNvSpPr/>
          <p:nvPr/>
        </p:nvSpPr>
        <p:spPr>
          <a:xfrm>
            <a:off x="152400" y="6187001"/>
            <a:ext cx="7239000" cy="523220"/>
          </a:xfrm>
          <a:prstGeom prst="rect">
            <a:avLst/>
          </a:prstGeom>
        </p:spPr>
        <p:txBody>
          <a:bodyPr wrap="square">
            <a:spAutoFit/>
          </a:bodyPr>
          <a:lstStyle/>
          <a:p>
            <a:pPr lvl="1"/>
            <a:r>
              <a:rPr lang="en-US" sz="1400" b="1" dirty="0" smtClean="0"/>
              <a:t>National Institute of Standards and Technology (NIST)</a:t>
            </a:r>
            <a:r>
              <a:rPr lang="tr-TR" sz="1400" b="1" dirty="0" smtClean="0"/>
              <a:t> </a:t>
            </a:r>
            <a:r>
              <a:rPr lang="nn-NO" sz="1400" b="1" dirty="0"/>
              <a:t>Ulusal Standartlar ve Teknoloji </a:t>
            </a:r>
            <a:r>
              <a:rPr lang="nn-NO" sz="1400" b="1" dirty="0" smtClean="0"/>
              <a:t>Enstitüsü</a:t>
            </a:r>
            <a:endParaRPr lang="en-US" sz="1400" b="1" dirty="0"/>
          </a:p>
        </p:txBody>
      </p:sp>
    </p:spTree>
    <p:extLst>
      <p:ext uri="{BB962C8B-B14F-4D97-AF65-F5344CB8AC3E}">
        <p14:creationId xmlns:p14="http://schemas.microsoft.com/office/powerpoint/2010/main" val="81750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a:t>
            </a:r>
            <a:r>
              <a:rPr lang="en-US" dirty="0" err="1"/>
              <a:t>Güvenlik</a:t>
            </a:r>
            <a:r>
              <a:rPr lang="en-US" dirty="0"/>
              <a:t> </a:t>
            </a:r>
            <a:r>
              <a:rPr lang="en-US" dirty="0" err="1" smtClean="0"/>
              <a:t>İlkesi</a:t>
            </a:r>
            <a:r>
              <a:rPr lang="tr-TR" dirty="0" smtClean="0"/>
              <a:t> (</a:t>
            </a:r>
            <a:r>
              <a:rPr lang="en-US" dirty="0" smtClean="0"/>
              <a:t>Security Principles</a:t>
            </a:r>
            <a:r>
              <a:rPr lang="tr-TR"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30</a:t>
            </a:fld>
            <a:endParaRPr lang="en-US"/>
          </a:p>
        </p:txBody>
      </p:sp>
      <p:graphicFrame>
        <p:nvGraphicFramePr>
          <p:cNvPr id="5" name="Diagram 4"/>
          <p:cNvGraphicFramePr/>
          <p:nvPr/>
        </p:nvGraphicFramePr>
        <p:xfrm>
          <a:off x="1600200" y="1219200"/>
          <a:ext cx="6019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Mekanizma</a:t>
            </a:r>
            <a:r>
              <a:rPr lang="en-US" b="1" dirty="0"/>
              <a:t> </a:t>
            </a:r>
            <a:r>
              <a:rPr lang="en-US" b="1" dirty="0" err="1" smtClean="0"/>
              <a:t>ekonomisi</a:t>
            </a:r>
            <a:r>
              <a:rPr lang="tr-TR" b="1" dirty="0" smtClean="0"/>
              <a:t/>
            </a:r>
            <a:br>
              <a:rPr lang="tr-TR" b="1" dirty="0" smtClean="0"/>
            </a:br>
            <a:r>
              <a:rPr lang="tr-TR" b="1" dirty="0" smtClean="0"/>
              <a:t>(</a:t>
            </a:r>
            <a:r>
              <a:rPr lang="en-US" b="1" dirty="0" smtClean="0"/>
              <a:t>Economy </a:t>
            </a:r>
            <a:r>
              <a:rPr lang="en-US" b="1" dirty="0"/>
              <a:t>of </a:t>
            </a:r>
            <a:r>
              <a:rPr lang="en-US" b="1" dirty="0" smtClean="0"/>
              <a:t>mechanism</a:t>
            </a:r>
            <a:r>
              <a:rPr lang="tr-TR" b="1" dirty="0" smtClean="0"/>
              <a:t>)</a:t>
            </a:r>
            <a:endParaRPr lang="en-US" dirty="0"/>
          </a:p>
        </p:txBody>
      </p:sp>
      <p:sp>
        <p:nvSpPr>
          <p:cNvPr id="3" name="Content Placeholder 2"/>
          <p:cNvSpPr>
            <a:spLocks noGrp="1"/>
          </p:cNvSpPr>
          <p:nvPr>
            <p:ph idx="1"/>
          </p:nvPr>
        </p:nvSpPr>
        <p:spPr/>
        <p:txBody>
          <a:bodyPr>
            <a:normAutofit/>
          </a:bodyPr>
          <a:lstStyle/>
          <a:p>
            <a:r>
              <a:rPr lang="en-US" dirty="0"/>
              <a:t>Bu </a:t>
            </a:r>
            <a:r>
              <a:rPr lang="en-US" dirty="0" err="1"/>
              <a:t>ilke</a:t>
            </a:r>
            <a:r>
              <a:rPr lang="en-US" dirty="0"/>
              <a:t>, </a:t>
            </a:r>
            <a:r>
              <a:rPr lang="en-US" dirty="0" err="1"/>
              <a:t>güvenlik</a:t>
            </a:r>
            <a:r>
              <a:rPr lang="en-US" dirty="0"/>
              <a:t> </a:t>
            </a:r>
            <a:r>
              <a:rPr lang="en-US" dirty="0" err="1"/>
              <a:t>önlemlerinin</a:t>
            </a:r>
            <a:r>
              <a:rPr lang="en-US" dirty="0"/>
              <a:t> </a:t>
            </a:r>
            <a:r>
              <a:rPr lang="en-US" dirty="0" err="1"/>
              <a:t>tasarımında</a:t>
            </a:r>
            <a:r>
              <a:rPr lang="en-US" dirty="0"/>
              <a:t> </a:t>
            </a:r>
            <a:r>
              <a:rPr lang="en-US" dirty="0" err="1"/>
              <a:t>ve</a:t>
            </a:r>
            <a:r>
              <a:rPr lang="en-US" dirty="0"/>
              <a:t> </a:t>
            </a:r>
            <a:r>
              <a:rPr lang="en-US" dirty="0" err="1"/>
              <a:t>uygulanmasında</a:t>
            </a:r>
            <a:r>
              <a:rPr lang="en-US" dirty="0"/>
              <a:t> </a:t>
            </a:r>
            <a:r>
              <a:rPr lang="en-US" dirty="0" err="1"/>
              <a:t>basitliği</a:t>
            </a:r>
            <a:r>
              <a:rPr lang="en-US" dirty="0"/>
              <a:t> </a:t>
            </a:r>
            <a:r>
              <a:rPr lang="en-US" dirty="0" err="1"/>
              <a:t>vurgular</a:t>
            </a:r>
            <a:r>
              <a:rPr lang="en-US" dirty="0"/>
              <a:t>.</a:t>
            </a:r>
          </a:p>
          <a:p>
            <a:pPr lvl="1"/>
            <a:r>
              <a:rPr lang="en-US" dirty="0" err="1"/>
              <a:t>Çoğu</a:t>
            </a:r>
            <a:r>
              <a:rPr lang="en-US" dirty="0"/>
              <a:t> </a:t>
            </a:r>
            <a:r>
              <a:rPr lang="en-US" dirty="0" err="1"/>
              <a:t>mühendislik</a:t>
            </a:r>
            <a:r>
              <a:rPr lang="en-US" dirty="0"/>
              <a:t> </a:t>
            </a:r>
            <a:r>
              <a:rPr lang="en-US" dirty="0" err="1"/>
              <a:t>çalışmasına</a:t>
            </a:r>
            <a:r>
              <a:rPr lang="en-US" dirty="0"/>
              <a:t> </a:t>
            </a:r>
            <a:r>
              <a:rPr lang="en-US" dirty="0" err="1"/>
              <a:t>uygulanabilir</a:t>
            </a:r>
            <a:r>
              <a:rPr lang="en-US" dirty="0"/>
              <a:t> </a:t>
            </a:r>
            <a:r>
              <a:rPr lang="en-US" dirty="0" err="1"/>
              <a:t>olmakla</a:t>
            </a:r>
            <a:r>
              <a:rPr lang="en-US" dirty="0"/>
              <a:t> </a:t>
            </a:r>
            <a:r>
              <a:rPr lang="en-US" dirty="0" err="1"/>
              <a:t>birlikte</a:t>
            </a:r>
            <a:r>
              <a:rPr lang="en-US" dirty="0"/>
              <a:t>, </a:t>
            </a:r>
            <a:r>
              <a:rPr lang="en-US" dirty="0" err="1"/>
              <a:t>basit</a:t>
            </a:r>
            <a:r>
              <a:rPr lang="en-US" dirty="0"/>
              <a:t> </a:t>
            </a:r>
            <a:r>
              <a:rPr lang="en-US" dirty="0" err="1"/>
              <a:t>bir</a:t>
            </a:r>
            <a:r>
              <a:rPr lang="en-US" dirty="0"/>
              <a:t> </a:t>
            </a:r>
            <a:r>
              <a:rPr lang="en-US" dirty="0" err="1"/>
              <a:t>güvenlik</a:t>
            </a:r>
            <a:r>
              <a:rPr lang="en-US" dirty="0"/>
              <a:t> </a:t>
            </a:r>
            <a:r>
              <a:rPr lang="en-US" dirty="0" err="1"/>
              <a:t>çerçevesi</a:t>
            </a:r>
            <a:r>
              <a:rPr lang="en-US" dirty="0"/>
              <a:t> </a:t>
            </a:r>
            <a:r>
              <a:rPr lang="en-US" dirty="0" err="1"/>
              <a:t>geliştiriciler</a:t>
            </a:r>
            <a:r>
              <a:rPr lang="en-US" dirty="0"/>
              <a:t> </a:t>
            </a:r>
            <a:r>
              <a:rPr lang="en-US" dirty="0" err="1"/>
              <a:t>ve</a:t>
            </a:r>
            <a:r>
              <a:rPr lang="en-US" dirty="0"/>
              <a:t> </a:t>
            </a:r>
            <a:r>
              <a:rPr lang="en-US" dirty="0" err="1"/>
              <a:t>kullanıcılar</a:t>
            </a:r>
            <a:r>
              <a:rPr lang="en-US" dirty="0"/>
              <a:t> </a:t>
            </a:r>
            <a:r>
              <a:rPr lang="en-US" dirty="0" err="1"/>
              <a:t>tarafından</a:t>
            </a:r>
            <a:r>
              <a:rPr lang="en-US" dirty="0"/>
              <a:t> </a:t>
            </a:r>
            <a:r>
              <a:rPr lang="en-US" dirty="0" err="1"/>
              <a:t>anlaşılmasını</a:t>
            </a:r>
            <a:r>
              <a:rPr lang="en-US" dirty="0"/>
              <a:t> </a:t>
            </a:r>
            <a:r>
              <a:rPr lang="en-US" dirty="0" err="1"/>
              <a:t>kolaylaştırdığından</a:t>
            </a:r>
            <a:r>
              <a:rPr lang="en-US" dirty="0"/>
              <a:t> </a:t>
            </a:r>
            <a:r>
              <a:rPr lang="en-US" dirty="0" err="1"/>
              <a:t>ve</a:t>
            </a:r>
            <a:r>
              <a:rPr lang="en-US" dirty="0"/>
              <a:t> </a:t>
            </a:r>
            <a:r>
              <a:rPr lang="en-US" dirty="0" err="1"/>
              <a:t>bunun</a:t>
            </a:r>
            <a:r>
              <a:rPr lang="en-US" dirty="0"/>
              <a:t> </a:t>
            </a:r>
            <a:r>
              <a:rPr lang="en-US" dirty="0" err="1"/>
              <a:t>için</a:t>
            </a:r>
            <a:r>
              <a:rPr lang="en-US" dirty="0"/>
              <a:t> </a:t>
            </a:r>
            <a:r>
              <a:rPr lang="en-US" dirty="0" err="1"/>
              <a:t>uygulama</a:t>
            </a:r>
            <a:r>
              <a:rPr lang="en-US" dirty="0"/>
              <a:t> </a:t>
            </a:r>
            <a:r>
              <a:rPr lang="en-US" dirty="0" err="1"/>
              <a:t>yöntemlerinin</a:t>
            </a:r>
            <a:r>
              <a:rPr lang="en-US" dirty="0"/>
              <a:t> </a:t>
            </a:r>
            <a:r>
              <a:rPr lang="en-US" dirty="0" err="1"/>
              <a:t>verimli</a:t>
            </a:r>
            <a:r>
              <a:rPr lang="en-US" dirty="0"/>
              <a:t> </a:t>
            </a:r>
            <a:r>
              <a:rPr lang="en-US" dirty="0" err="1"/>
              <a:t>bir</a:t>
            </a:r>
            <a:r>
              <a:rPr lang="en-US" dirty="0"/>
              <a:t> </a:t>
            </a:r>
            <a:r>
              <a:rPr lang="en-US" dirty="0" err="1"/>
              <a:t>şekilde</a:t>
            </a:r>
            <a:r>
              <a:rPr lang="en-US" dirty="0"/>
              <a:t> </a:t>
            </a:r>
            <a:r>
              <a:rPr lang="en-US" dirty="0" err="1"/>
              <a:t>geliştirilmesini</a:t>
            </a:r>
            <a:r>
              <a:rPr lang="en-US" dirty="0"/>
              <a:t> </a:t>
            </a:r>
            <a:r>
              <a:rPr lang="en-US" dirty="0" err="1"/>
              <a:t>ve</a:t>
            </a:r>
            <a:r>
              <a:rPr lang="en-US" dirty="0"/>
              <a:t> </a:t>
            </a:r>
            <a:r>
              <a:rPr lang="en-US" dirty="0" err="1"/>
              <a:t>doğrulanmasını</a:t>
            </a:r>
            <a:r>
              <a:rPr lang="en-US" dirty="0"/>
              <a:t> </a:t>
            </a:r>
            <a:r>
              <a:rPr lang="en-US" dirty="0" err="1"/>
              <a:t>sağladığından</a:t>
            </a:r>
            <a:r>
              <a:rPr lang="en-US" dirty="0"/>
              <a:t>, </a:t>
            </a:r>
            <a:r>
              <a:rPr lang="en-US" dirty="0" err="1"/>
              <a:t>basitlik</a:t>
            </a:r>
            <a:r>
              <a:rPr lang="en-US" dirty="0"/>
              <a:t> </a:t>
            </a:r>
            <a:r>
              <a:rPr lang="en-US" dirty="0" err="1"/>
              <a:t>kavramı</a:t>
            </a:r>
            <a:r>
              <a:rPr lang="en-US" dirty="0"/>
              <a:t> </a:t>
            </a:r>
            <a:r>
              <a:rPr lang="en-US" dirty="0" err="1"/>
              <a:t>güvenlik</a:t>
            </a:r>
            <a:r>
              <a:rPr lang="en-US" dirty="0"/>
              <a:t> </a:t>
            </a:r>
            <a:r>
              <a:rPr lang="en-US" dirty="0" err="1"/>
              <a:t>alanında</a:t>
            </a:r>
            <a:r>
              <a:rPr lang="en-US" dirty="0"/>
              <a:t> </a:t>
            </a:r>
            <a:r>
              <a:rPr lang="en-US" dirty="0" err="1"/>
              <a:t>özellikle</a:t>
            </a:r>
            <a:r>
              <a:rPr lang="en-US" dirty="0"/>
              <a:t> </a:t>
            </a:r>
            <a:r>
              <a:rPr lang="en-US" dirty="0" err="1"/>
              <a:t>önemlidir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Güvenli</a:t>
            </a:r>
            <a:r>
              <a:rPr lang="en-US" b="1" dirty="0"/>
              <a:t> </a:t>
            </a:r>
            <a:r>
              <a:rPr lang="en-US" b="1" dirty="0" err="1"/>
              <a:t>olmayan</a:t>
            </a:r>
            <a:r>
              <a:rPr lang="en-US" b="1" dirty="0"/>
              <a:t> </a:t>
            </a:r>
            <a:r>
              <a:rPr lang="en-US" b="1" dirty="0" err="1" smtClean="0"/>
              <a:t>varsayılanlar</a:t>
            </a:r>
            <a:r>
              <a:rPr lang="tr-TR" b="1" dirty="0" smtClean="0"/>
              <a:t/>
            </a:r>
            <a:br>
              <a:rPr lang="tr-TR" b="1" dirty="0" smtClean="0"/>
            </a:br>
            <a:r>
              <a:rPr lang="tr-TR" b="1" dirty="0" smtClean="0"/>
              <a:t>(</a:t>
            </a:r>
            <a:r>
              <a:rPr lang="en-US" b="1" dirty="0" smtClean="0"/>
              <a:t>Fail-safe defaults</a:t>
            </a:r>
            <a:r>
              <a:rPr lang="tr-TR" b="1"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a:t>Bu </a:t>
            </a:r>
            <a:r>
              <a:rPr lang="en-US" dirty="0" err="1"/>
              <a:t>ilke</a:t>
            </a:r>
            <a:r>
              <a:rPr lang="en-US" dirty="0"/>
              <a:t>, bir </a:t>
            </a:r>
            <a:r>
              <a:rPr lang="en-US" dirty="0" err="1"/>
              <a:t>sistemin</a:t>
            </a:r>
            <a:r>
              <a:rPr lang="en-US" dirty="0"/>
              <a:t> </a:t>
            </a:r>
            <a:r>
              <a:rPr lang="en-US" dirty="0" err="1"/>
              <a:t>varsayılan</a:t>
            </a:r>
            <a:r>
              <a:rPr lang="en-US" dirty="0"/>
              <a:t> </a:t>
            </a:r>
            <a:r>
              <a:rPr lang="en-US" dirty="0" err="1"/>
              <a:t>konfigürasyonunun</a:t>
            </a:r>
            <a:r>
              <a:rPr lang="en-US" dirty="0"/>
              <a:t> </a:t>
            </a:r>
            <a:r>
              <a:rPr lang="en-US" b="1" dirty="0" err="1"/>
              <a:t>muhafazakar</a:t>
            </a:r>
            <a:r>
              <a:rPr lang="en-US" b="1" dirty="0"/>
              <a:t> bir koruma </a:t>
            </a:r>
            <a:r>
              <a:rPr lang="en-US" b="1" dirty="0" err="1"/>
              <a:t>düzenine</a:t>
            </a:r>
            <a:r>
              <a:rPr lang="en-US" b="1" dirty="0"/>
              <a:t> </a:t>
            </a:r>
            <a:r>
              <a:rPr lang="en-US" dirty="0" err="1"/>
              <a:t>sahip</a:t>
            </a:r>
            <a:r>
              <a:rPr lang="en-US" dirty="0"/>
              <a:t> </a:t>
            </a:r>
            <a:r>
              <a:rPr lang="en-US" dirty="0" err="1"/>
              <a:t>olması</a:t>
            </a:r>
            <a:r>
              <a:rPr lang="en-US" dirty="0"/>
              <a:t> </a:t>
            </a:r>
            <a:r>
              <a:rPr lang="en-US" dirty="0" err="1"/>
              <a:t>gerektiğini</a:t>
            </a:r>
            <a:r>
              <a:rPr lang="en-US" dirty="0"/>
              <a:t> </a:t>
            </a:r>
            <a:r>
              <a:rPr lang="en-US" dirty="0" err="1"/>
              <a:t>belirtir</a:t>
            </a:r>
            <a:r>
              <a:rPr lang="en-US" dirty="0"/>
              <a:t>.</a:t>
            </a:r>
          </a:p>
          <a:p>
            <a:pPr lvl="1"/>
            <a:r>
              <a:rPr lang="en-US" dirty="0" err="1"/>
              <a:t>Örneğin</a:t>
            </a:r>
            <a:r>
              <a:rPr lang="en-US" dirty="0"/>
              <a:t>, </a:t>
            </a:r>
            <a:r>
              <a:rPr lang="en-US" dirty="0" err="1"/>
              <a:t>işletim</a:t>
            </a:r>
            <a:r>
              <a:rPr lang="en-US" dirty="0"/>
              <a:t> </a:t>
            </a:r>
            <a:r>
              <a:rPr lang="en-US" dirty="0" err="1"/>
              <a:t>sistemine</a:t>
            </a:r>
            <a:r>
              <a:rPr lang="en-US" dirty="0"/>
              <a:t> </a:t>
            </a:r>
            <a:r>
              <a:rPr lang="en-US" dirty="0" err="1"/>
              <a:t>yeni</a:t>
            </a:r>
            <a:r>
              <a:rPr lang="en-US" dirty="0"/>
              <a:t> bir </a:t>
            </a:r>
            <a:r>
              <a:rPr lang="en-US" dirty="0" err="1"/>
              <a:t>kullanıcı</a:t>
            </a:r>
            <a:r>
              <a:rPr lang="en-US" dirty="0"/>
              <a:t> </a:t>
            </a:r>
            <a:r>
              <a:rPr lang="en-US" dirty="0" err="1"/>
              <a:t>eklerken</a:t>
            </a:r>
            <a:r>
              <a:rPr lang="en-US" dirty="0"/>
              <a:t>, </a:t>
            </a:r>
            <a:r>
              <a:rPr lang="en-US" dirty="0" err="1"/>
              <a:t>kullanıcının</a:t>
            </a:r>
            <a:r>
              <a:rPr lang="en-US" dirty="0"/>
              <a:t> </a:t>
            </a:r>
            <a:r>
              <a:rPr lang="en-US" dirty="0" err="1"/>
              <a:t>varsayılan</a:t>
            </a:r>
            <a:r>
              <a:rPr lang="en-US" dirty="0"/>
              <a:t> </a:t>
            </a:r>
            <a:r>
              <a:rPr lang="en-US" dirty="0" err="1"/>
              <a:t>grubunun</a:t>
            </a:r>
            <a:r>
              <a:rPr lang="en-US" dirty="0"/>
              <a:t> </a:t>
            </a:r>
            <a:r>
              <a:rPr lang="en-US" dirty="0" err="1"/>
              <a:t>dosyalara</a:t>
            </a:r>
            <a:r>
              <a:rPr lang="en-US" dirty="0"/>
              <a:t> </a:t>
            </a:r>
            <a:r>
              <a:rPr lang="en-US" dirty="0" err="1"/>
              <a:t>ve</a:t>
            </a:r>
            <a:r>
              <a:rPr lang="en-US" dirty="0"/>
              <a:t> </a:t>
            </a:r>
            <a:r>
              <a:rPr lang="en-US" dirty="0" err="1"/>
              <a:t>hizmetlere</a:t>
            </a:r>
            <a:r>
              <a:rPr lang="en-US" dirty="0"/>
              <a:t> en </a:t>
            </a:r>
            <a:r>
              <a:rPr lang="en-US" dirty="0" err="1"/>
              <a:t>az</a:t>
            </a:r>
            <a:r>
              <a:rPr lang="en-US" dirty="0"/>
              <a:t> </a:t>
            </a:r>
            <a:r>
              <a:rPr lang="en-US" dirty="0" err="1"/>
              <a:t>erişim</a:t>
            </a:r>
            <a:r>
              <a:rPr lang="en-US" dirty="0"/>
              <a:t> </a:t>
            </a:r>
            <a:r>
              <a:rPr lang="en-US" dirty="0" err="1"/>
              <a:t>hakkı</a:t>
            </a:r>
            <a:r>
              <a:rPr lang="en-US" dirty="0"/>
              <a:t> </a:t>
            </a:r>
            <a:r>
              <a:rPr lang="en-US" dirty="0" err="1"/>
              <a:t>olmalıdır</a:t>
            </a:r>
            <a:r>
              <a:rPr lang="en-US" dirty="0"/>
              <a:t>. Ne </a:t>
            </a:r>
            <a:r>
              <a:rPr lang="en-US" dirty="0" err="1"/>
              <a:t>yazık</a:t>
            </a:r>
            <a:r>
              <a:rPr lang="en-US" dirty="0"/>
              <a:t> </a:t>
            </a:r>
            <a:r>
              <a:rPr lang="en-US" dirty="0" err="1"/>
              <a:t>ki</a:t>
            </a:r>
            <a:r>
              <a:rPr lang="en-US" dirty="0"/>
              <a:t>, </a:t>
            </a:r>
            <a:r>
              <a:rPr lang="en-US" dirty="0" err="1"/>
              <a:t>işletim</a:t>
            </a:r>
            <a:r>
              <a:rPr lang="en-US" dirty="0"/>
              <a:t> </a:t>
            </a:r>
            <a:r>
              <a:rPr lang="en-US" dirty="0" err="1"/>
              <a:t>sistemleri</a:t>
            </a:r>
            <a:r>
              <a:rPr lang="en-US" dirty="0"/>
              <a:t> </a:t>
            </a:r>
            <a:r>
              <a:rPr lang="en-US" dirty="0" err="1"/>
              <a:t>ve</a:t>
            </a:r>
            <a:r>
              <a:rPr lang="en-US" dirty="0"/>
              <a:t> </a:t>
            </a:r>
            <a:r>
              <a:rPr lang="en-US" dirty="0" err="1"/>
              <a:t>uygulamalar</a:t>
            </a:r>
            <a:r>
              <a:rPr lang="en-US" dirty="0"/>
              <a:t> </a:t>
            </a:r>
            <a:r>
              <a:rPr lang="en-US" dirty="0" err="1"/>
              <a:t>genellikle</a:t>
            </a:r>
            <a:r>
              <a:rPr lang="en-US" dirty="0"/>
              <a:t> </a:t>
            </a:r>
            <a:r>
              <a:rPr lang="en-US" dirty="0" err="1"/>
              <a:t>güvenlik</a:t>
            </a:r>
            <a:r>
              <a:rPr lang="en-US" dirty="0"/>
              <a:t> </a:t>
            </a:r>
            <a:r>
              <a:rPr lang="en-US" dirty="0" err="1"/>
              <a:t>yerine</a:t>
            </a:r>
            <a:r>
              <a:rPr lang="en-US" dirty="0"/>
              <a:t> </a:t>
            </a:r>
            <a:r>
              <a:rPr lang="en-US" dirty="0" err="1"/>
              <a:t>kullanılabilirliği</a:t>
            </a:r>
            <a:r>
              <a:rPr lang="en-US" dirty="0"/>
              <a:t> </a:t>
            </a:r>
            <a:r>
              <a:rPr lang="en-US" dirty="0" err="1"/>
              <a:t>destekleyen</a:t>
            </a:r>
            <a:r>
              <a:rPr lang="en-US" dirty="0"/>
              <a:t> </a:t>
            </a:r>
            <a:r>
              <a:rPr lang="en-US" dirty="0" err="1"/>
              <a:t>varsayılan</a:t>
            </a:r>
            <a:r>
              <a:rPr lang="en-US" dirty="0"/>
              <a:t> </a:t>
            </a:r>
            <a:r>
              <a:rPr lang="en-US" dirty="0" err="1"/>
              <a:t>seçeneklere</a:t>
            </a:r>
            <a:r>
              <a:rPr lang="en-US" dirty="0"/>
              <a:t> </a:t>
            </a:r>
            <a:r>
              <a:rPr lang="en-US" dirty="0" err="1"/>
              <a:t>sahiptir</a:t>
            </a:r>
            <a:r>
              <a:rPr lang="en-US" dirty="0"/>
              <a:t>.</a:t>
            </a:r>
          </a:p>
          <a:p>
            <a:pPr lvl="1"/>
            <a:r>
              <a:rPr lang="en-US" dirty="0"/>
              <a:t>Bu, web </a:t>
            </a:r>
            <a:r>
              <a:rPr lang="en-US" dirty="0" err="1"/>
              <a:t>sunucusundan</a:t>
            </a:r>
            <a:r>
              <a:rPr lang="en-US" dirty="0"/>
              <a:t> </a:t>
            </a:r>
            <a:r>
              <a:rPr lang="en-US" dirty="0" err="1"/>
              <a:t>indirilen</a:t>
            </a:r>
            <a:r>
              <a:rPr lang="en-US" dirty="0"/>
              <a:t> </a:t>
            </a:r>
            <a:r>
              <a:rPr lang="en-US" dirty="0" err="1"/>
              <a:t>kodun</a:t>
            </a:r>
            <a:r>
              <a:rPr lang="en-US" dirty="0"/>
              <a:t> </a:t>
            </a:r>
            <a:r>
              <a:rPr lang="en-US" dirty="0" err="1"/>
              <a:t>yürütülmesine</a:t>
            </a:r>
            <a:r>
              <a:rPr lang="en-US" dirty="0"/>
              <a:t> </a:t>
            </a:r>
            <a:r>
              <a:rPr lang="en-US" dirty="0" err="1"/>
              <a:t>izin</a:t>
            </a:r>
            <a:r>
              <a:rPr lang="en-US" dirty="0"/>
              <a:t> </a:t>
            </a:r>
            <a:r>
              <a:rPr lang="en-US" dirty="0" err="1"/>
              <a:t>veren</a:t>
            </a:r>
            <a:r>
              <a:rPr lang="en-US" dirty="0"/>
              <a:t> web </a:t>
            </a:r>
            <a:r>
              <a:rPr lang="en-US" dirty="0" err="1"/>
              <a:t>tarayıcıları</a:t>
            </a:r>
            <a:r>
              <a:rPr lang="en-US" dirty="0"/>
              <a:t> </a:t>
            </a:r>
            <a:r>
              <a:rPr lang="en-US" dirty="0" err="1"/>
              <a:t>gibi</a:t>
            </a:r>
            <a:r>
              <a:rPr lang="en-US" dirty="0"/>
              <a:t> </a:t>
            </a:r>
            <a:r>
              <a:rPr lang="en-US" dirty="0" err="1"/>
              <a:t>bir</a:t>
            </a:r>
            <a:r>
              <a:rPr lang="en-US" dirty="0"/>
              <a:t> </a:t>
            </a:r>
            <a:r>
              <a:rPr lang="en-US" dirty="0" err="1"/>
              <a:t>dizi</a:t>
            </a:r>
            <a:r>
              <a:rPr lang="en-US" dirty="0"/>
              <a:t> </a:t>
            </a:r>
            <a:r>
              <a:rPr lang="en-US" dirty="0" err="1"/>
              <a:t>popüler</a:t>
            </a:r>
            <a:r>
              <a:rPr lang="en-US" dirty="0"/>
              <a:t> </a:t>
            </a:r>
            <a:r>
              <a:rPr lang="en-US" dirty="0" err="1"/>
              <a:t>uygulama</a:t>
            </a:r>
            <a:r>
              <a:rPr lang="en-US" dirty="0"/>
              <a:t> </a:t>
            </a:r>
            <a:r>
              <a:rPr lang="en-US" dirty="0" err="1"/>
              <a:t>için</a:t>
            </a:r>
            <a:r>
              <a:rPr lang="en-US" dirty="0"/>
              <a:t> </a:t>
            </a:r>
            <a:r>
              <a:rPr lang="en-US" dirty="0" err="1"/>
              <a:t>tarihsel</a:t>
            </a:r>
            <a:r>
              <a:rPr lang="en-US" dirty="0"/>
              <a:t> </a:t>
            </a:r>
            <a:r>
              <a:rPr lang="en-US" dirty="0" err="1"/>
              <a:t>olarak</a:t>
            </a:r>
            <a:r>
              <a:rPr lang="en-US" dirty="0"/>
              <a:t> </a:t>
            </a:r>
            <a:r>
              <a:rPr lang="en-US" dirty="0" err="1"/>
              <a:t>böyle</a:t>
            </a:r>
            <a:r>
              <a:rPr lang="en-US" dirty="0"/>
              <a:t> </a:t>
            </a:r>
            <a:r>
              <a:rPr lang="en-US" dirty="0" err="1"/>
              <a:t>olmuştur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Tam </a:t>
            </a:r>
            <a:r>
              <a:rPr lang="en-US" b="1" dirty="0" err="1" smtClean="0"/>
              <a:t>arabuluculuk</a:t>
            </a:r>
            <a:r>
              <a:rPr lang="tr-TR" b="1" dirty="0" smtClean="0"/>
              <a:t/>
            </a:r>
            <a:br>
              <a:rPr lang="tr-TR" b="1" dirty="0" smtClean="0"/>
            </a:br>
            <a:r>
              <a:rPr lang="tr-TR" b="1" dirty="0"/>
              <a:t>(</a:t>
            </a:r>
            <a:r>
              <a:rPr lang="en-US" b="1" dirty="0" smtClean="0"/>
              <a:t>Complete mediation</a:t>
            </a:r>
            <a:r>
              <a:rPr lang="tr-TR" b="1"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Bu </a:t>
            </a:r>
            <a:r>
              <a:rPr lang="en-US" dirty="0" err="1"/>
              <a:t>ilkenin</a:t>
            </a:r>
            <a:r>
              <a:rPr lang="en-US" dirty="0"/>
              <a:t> </a:t>
            </a:r>
            <a:r>
              <a:rPr lang="en-US" dirty="0" err="1"/>
              <a:t>arkasındaki</a:t>
            </a:r>
            <a:r>
              <a:rPr lang="en-US" dirty="0"/>
              <a:t> </a:t>
            </a:r>
            <a:r>
              <a:rPr lang="en-US" dirty="0" err="1"/>
              <a:t>fikir</a:t>
            </a:r>
            <a:r>
              <a:rPr lang="en-US" dirty="0"/>
              <a:t>, </a:t>
            </a:r>
            <a:r>
              <a:rPr lang="en-US" dirty="0" err="1"/>
              <a:t>bir</a:t>
            </a:r>
            <a:r>
              <a:rPr lang="en-US" dirty="0"/>
              <a:t> </a:t>
            </a:r>
            <a:r>
              <a:rPr lang="en-US" dirty="0" err="1"/>
              <a:t>kaynağa</a:t>
            </a:r>
            <a:r>
              <a:rPr lang="en-US" dirty="0"/>
              <a:t> her </a:t>
            </a:r>
            <a:r>
              <a:rPr lang="en-US" dirty="0" err="1"/>
              <a:t>erişimin</a:t>
            </a:r>
            <a:r>
              <a:rPr lang="en-US" dirty="0"/>
              <a:t> </a:t>
            </a:r>
            <a:r>
              <a:rPr lang="en-US" dirty="0" err="1"/>
              <a:t>bir</a:t>
            </a:r>
            <a:r>
              <a:rPr lang="en-US" dirty="0"/>
              <a:t> </a:t>
            </a:r>
            <a:r>
              <a:rPr lang="en-US" dirty="0" err="1"/>
              <a:t>koruma</a:t>
            </a:r>
            <a:r>
              <a:rPr lang="en-US" dirty="0"/>
              <a:t> </a:t>
            </a:r>
            <a:r>
              <a:rPr lang="en-US" dirty="0" err="1"/>
              <a:t>planına</a:t>
            </a:r>
            <a:r>
              <a:rPr lang="en-US" dirty="0"/>
              <a:t> </a:t>
            </a:r>
            <a:r>
              <a:rPr lang="en-US" dirty="0" err="1"/>
              <a:t>uygunluk</a:t>
            </a:r>
            <a:r>
              <a:rPr lang="en-US" dirty="0"/>
              <a:t> </a:t>
            </a:r>
            <a:r>
              <a:rPr lang="en-US" dirty="0" err="1"/>
              <a:t>açısından</a:t>
            </a:r>
            <a:r>
              <a:rPr lang="en-US" dirty="0"/>
              <a:t> </a:t>
            </a:r>
            <a:r>
              <a:rPr lang="en-US" dirty="0" err="1"/>
              <a:t>kontrol</a:t>
            </a:r>
            <a:r>
              <a:rPr lang="en-US" dirty="0"/>
              <a:t> </a:t>
            </a:r>
            <a:r>
              <a:rPr lang="en-US" dirty="0" err="1"/>
              <a:t>edilmesi</a:t>
            </a:r>
            <a:r>
              <a:rPr lang="en-US" dirty="0"/>
              <a:t> </a:t>
            </a:r>
            <a:r>
              <a:rPr lang="en-US" dirty="0" err="1"/>
              <a:t>gerektiğidir</a:t>
            </a:r>
            <a:r>
              <a:rPr lang="en-US" dirty="0" smtClean="0"/>
              <a:t>.</a:t>
            </a:r>
          </a:p>
          <a:p>
            <a:pPr lvl="1"/>
            <a:r>
              <a:rPr lang="en-US" dirty="0" err="1" smtClean="0"/>
              <a:t>Sonuç</a:t>
            </a:r>
            <a:r>
              <a:rPr lang="en-US" dirty="0" smtClean="0"/>
              <a:t> </a:t>
            </a:r>
            <a:r>
              <a:rPr lang="en-US" dirty="0" err="1"/>
              <a:t>olarak</a:t>
            </a:r>
            <a:r>
              <a:rPr lang="en-US" dirty="0"/>
              <a:t>, </a:t>
            </a:r>
            <a:r>
              <a:rPr lang="en-US" dirty="0" err="1"/>
              <a:t>izinler</a:t>
            </a:r>
            <a:r>
              <a:rPr lang="en-US" dirty="0"/>
              <a:t> </a:t>
            </a:r>
            <a:r>
              <a:rPr lang="en-US" dirty="0" err="1"/>
              <a:t>zaman</a:t>
            </a:r>
            <a:r>
              <a:rPr lang="en-US" dirty="0"/>
              <a:t> </a:t>
            </a:r>
            <a:r>
              <a:rPr lang="en-US" dirty="0" err="1"/>
              <a:t>içinde</a:t>
            </a:r>
            <a:r>
              <a:rPr lang="en-US" dirty="0"/>
              <a:t> </a:t>
            </a:r>
            <a:r>
              <a:rPr lang="en-US" dirty="0" err="1"/>
              <a:t>değişebildiğinden</a:t>
            </a:r>
            <a:r>
              <a:rPr lang="en-US" dirty="0"/>
              <a:t>, </a:t>
            </a:r>
            <a:r>
              <a:rPr lang="en-US" dirty="0" err="1"/>
              <a:t>önceki</a:t>
            </a:r>
            <a:r>
              <a:rPr lang="en-US" dirty="0"/>
              <a:t> </a:t>
            </a:r>
            <a:r>
              <a:rPr lang="en-US" dirty="0" err="1"/>
              <a:t>yetkilendirme</a:t>
            </a:r>
            <a:r>
              <a:rPr lang="en-US" dirty="0"/>
              <a:t> </a:t>
            </a:r>
            <a:r>
              <a:rPr lang="en-US" dirty="0" err="1"/>
              <a:t>kontrollerinin</a:t>
            </a:r>
            <a:r>
              <a:rPr lang="en-US" dirty="0"/>
              <a:t> </a:t>
            </a:r>
            <a:r>
              <a:rPr lang="en-US" dirty="0" err="1"/>
              <a:t>sonuçlarını</a:t>
            </a:r>
            <a:r>
              <a:rPr lang="en-US" dirty="0"/>
              <a:t> </a:t>
            </a:r>
            <a:r>
              <a:rPr lang="en-US" dirty="0" err="1"/>
              <a:t>koruyan</a:t>
            </a:r>
            <a:r>
              <a:rPr lang="en-US" dirty="0"/>
              <a:t> </a:t>
            </a:r>
            <a:r>
              <a:rPr lang="en-US" dirty="0" err="1"/>
              <a:t>performans</a:t>
            </a:r>
            <a:r>
              <a:rPr lang="en-US" dirty="0"/>
              <a:t> </a:t>
            </a:r>
            <a:r>
              <a:rPr lang="en-US" dirty="0" err="1"/>
              <a:t>geliştirme</a:t>
            </a:r>
            <a:r>
              <a:rPr lang="en-US" dirty="0"/>
              <a:t> </a:t>
            </a:r>
            <a:r>
              <a:rPr lang="en-US" dirty="0" err="1"/>
              <a:t>tekniklerine</a:t>
            </a:r>
            <a:r>
              <a:rPr lang="en-US" dirty="0"/>
              <a:t> </a:t>
            </a:r>
            <a:r>
              <a:rPr lang="en-US" dirty="0" err="1"/>
              <a:t>karşı</a:t>
            </a:r>
            <a:r>
              <a:rPr lang="en-US" dirty="0"/>
              <a:t> </a:t>
            </a:r>
            <a:r>
              <a:rPr lang="en-US" dirty="0" err="1"/>
              <a:t>dikkatli</a:t>
            </a:r>
            <a:r>
              <a:rPr lang="en-US" dirty="0"/>
              <a:t> </a:t>
            </a:r>
            <a:r>
              <a:rPr lang="en-US" dirty="0" err="1"/>
              <a:t>olunmalıdır</a:t>
            </a:r>
            <a:r>
              <a:rPr lang="en-US" dirty="0"/>
              <a:t>.</a:t>
            </a:r>
          </a:p>
          <a:p>
            <a:pPr lvl="1"/>
            <a:r>
              <a:rPr lang="en-US" dirty="0" err="1"/>
              <a:t>Örneğin</a:t>
            </a:r>
            <a:r>
              <a:rPr lang="en-US" dirty="0"/>
              <a:t>, </a:t>
            </a:r>
            <a:r>
              <a:rPr lang="en-US" dirty="0" err="1"/>
              <a:t>bir</a:t>
            </a:r>
            <a:r>
              <a:rPr lang="en-US" dirty="0"/>
              <a:t> </a:t>
            </a:r>
            <a:r>
              <a:rPr lang="en-US" dirty="0" err="1"/>
              <a:t>çevrimiçi</a:t>
            </a:r>
            <a:r>
              <a:rPr lang="en-US" dirty="0"/>
              <a:t> </a:t>
            </a:r>
            <a:r>
              <a:rPr lang="en-US" dirty="0" err="1"/>
              <a:t>bankacılık</a:t>
            </a:r>
            <a:r>
              <a:rPr lang="en-US" dirty="0"/>
              <a:t> web </a:t>
            </a:r>
            <a:r>
              <a:rPr lang="en-US" dirty="0" err="1"/>
              <a:t>sitesi</a:t>
            </a:r>
            <a:r>
              <a:rPr lang="en-US" dirty="0"/>
              <a:t>, </a:t>
            </a:r>
            <a:r>
              <a:rPr lang="en-US" dirty="0" err="1"/>
              <a:t>kullanıcıların</a:t>
            </a:r>
            <a:r>
              <a:rPr lang="en-US" dirty="0"/>
              <a:t> </a:t>
            </a:r>
            <a:r>
              <a:rPr lang="en-US" dirty="0" err="1"/>
              <a:t>belirli</a:t>
            </a:r>
            <a:r>
              <a:rPr lang="en-US" dirty="0"/>
              <a:t> </a:t>
            </a:r>
            <a:r>
              <a:rPr lang="en-US" dirty="0" err="1"/>
              <a:t>bir</a:t>
            </a:r>
            <a:r>
              <a:rPr lang="en-US" dirty="0"/>
              <a:t> </a:t>
            </a:r>
            <a:r>
              <a:rPr lang="en-US" dirty="0" err="1"/>
              <a:t>süre</a:t>
            </a:r>
            <a:r>
              <a:rPr lang="en-US" dirty="0"/>
              <a:t>, </a:t>
            </a:r>
            <a:r>
              <a:rPr lang="en-US" dirty="0" err="1"/>
              <a:t>örneğin</a:t>
            </a:r>
            <a:r>
              <a:rPr lang="en-US" dirty="0"/>
              <a:t> 15 </a:t>
            </a:r>
            <a:r>
              <a:rPr lang="en-US" dirty="0" err="1"/>
              <a:t>dakika</a:t>
            </a:r>
            <a:r>
              <a:rPr lang="en-US" dirty="0"/>
              <a:t> </a:t>
            </a:r>
            <a:r>
              <a:rPr lang="en-US" dirty="0" err="1"/>
              <a:t>geçtikten</a:t>
            </a:r>
            <a:r>
              <a:rPr lang="en-US" dirty="0"/>
              <a:t> </a:t>
            </a:r>
            <a:r>
              <a:rPr lang="en-US" dirty="0" err="1"/>
              <a:t>sonra</a:t>
            </a:r>
            <a:r>
              <a:rPr lang="en-US" dirty="0"/>
              <a:t> </a:t>
            </a:r>
            <a:r>
              <a:rPr lang="en-US" dirty="0" err="1"/>
              <a:t>yeniden</a:t>
            </a:r>
            <a:r>
              <a:rPr lang="en-US" dirty="0"/>
              <a:t> </a:t>
            </a:r>
            <a:r>
              <a:rPr lang="en-US" dirty="0" err="1"/>
              <a:t>oturum</a:t>
            </a:r>
            <a:r>
              <a:rPr lang="en-US" dirty="0"/>
              <a:t> </a:t>
            </a:r>
            <a:r>
              <a:rPr lang="en-US" dirty="0" err="1"/>
              <a:t>açmasını</a:t>
            </a:r>
            <a:r>
              <a:rPr lang="en-US" dirty="0"/>
              <a:t> </a:t>
            </a:r>
            <a:r>
              <a:rPr lang="en-US" dirty="0" err="1"/>
              <a:t>gerektirmelidir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Açık</a:t>
            </a:r>
            <a:r>
              <a:rPr lang="en-US" b="1" dirty="0"/>
              <a:t> </a:t>
            </a:r>
            <a:r>
              <a:rPr lang="en-US" b="1" dirty="0" err="1" smtClean="0"/>
              <a:t>tasarım</a:t>
            </a:r>
            <a:r>
              <a:rPr lang="tr-TR" b="1" dirty="0" smtClean="0"/>
              <a:t> (</a:t>
            </a:r>
            <a:r>
              <a:rPr lang="en-US" b="1" dirty="0" smtClean="0"/>
              <a:t>Open design</a:t>
            </a:r>
            <a:r>
              <a:rPr lang="tr-TR" b="1"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Bu </a:t>
            </a:r>
            <a:r>
              <a:rPr lang="en-US" dirty="0" err="1"/>
              <a:t>ilkeye</a:t>
            </a:r>
            <a:r>
              <a:rPr lang="en-US" dirty="0"/>
              <a:t> </a:t>
            </a:r>
            <a:r>
              <a:rPr lang="en-US" dirty="0" err="1"/>
              <a:t>göre</a:t>
            </a:r>
            <a:r>
              <a:rPr lang="en-US" dirty="0"/>
              <a:t>, bir </a:t>
            </a:r>
            <a:r>
              <a:rPr lang="en-US" dirty="0" err="1"/>
              <a:t>sistemin</a:t>
            </a:r>
            <a:r>
              <a:rPr lang="en-US" dirty="0"/>
              <a:t> </a:t>
            </a:r>
            <a:r>
              <a:rPr lang="en-US" dirty="0" err="1"/>
              <a:t>güvenlik</a:t>
            </a:r>
            <a:r>
              <a:rPr lang="en-US" dirty="0"/>
              <a:t> </a:t>
            </a:r>
            <a:r>
              <a:rPr lang="en-US" dirty="0" err="1"/>
              <a:t>mimarisi</a:t>
            </a:r>
            <a:r>
              <a:rPr lang="en-US" dirty="0"/>
              <a:t> </a:t>
            </a:r>
            <a:r>
              <a:rPr lang="en-US" dirty="0" err="1"/>
              <a:t>ve</a:t>
            </a:r>
            <a:r>
              <a:rPr lang="en-US" dirty="0"/>
              <a:t> </a:t>
            </a:r>
            <a:r>
              <a:rPr lang="en-US" dirty="0" err="1"/>
              <a:t>tasarımı</a:t>
            </a:r>
            <a:r>
              <a:rPr lang="en-US" dirty="0"/>
              <a:t> </a:t>
            </a:r>
            <a:r>
              <a:rPr lang="en-US" dirty="0" err="1"/>
              <a:t>kamuya</a:t>
            </a:r>
            <a:r>
              <a:rPr lang="en-US" dirty="0"/>
              <a:t> </a:t>
            </a:r>
            <a:r>
              <a:rPr lang="en-US" dirty="0" err="1"/>
              <a:t>açık</a:t>
            </a:r>
            <a:r>
              <a:rPr lang="en-US" dirty="0"/>
              <a:t> hale </a:t>
            </a:r>
            <a:r>
              <a:rPr lang="en-US" dirty="0" err="1"/>
              <a:t>getirilmelidir</a:t>
            </a:r>
            <a:r>
              <a:rPr lang="en-US" dirty="0"/>
              <a:t>.</a:t>
            </a:r>
          </a:p>
          <a:p>
            <a:pPr lvl="1"/>
            <a:r>
              <a:rPr lang="en-US" dirty="0" err="1"/>
              <a:t>Güvenlik</a:t>
            </a:r>
            <a:r>
              <a:rPr lang="en-US" dirty="0"/>
              <a:t> </a:t>
            </a:r>
            <a:r>
              <a:rPr lang="en-US" dirty="0" err="1"/>
              <a:t>yalnızca</a:t>
            </a:r>
            <a:r>
              <a:rPr lang="en-US" dirty="0"/>
              <a:t> </a:t>
            </a:r>
            <a:r>
              <a:rPr lang="en-US" dirty="0" err="1"/>
              <a:t>şifreleme</a:t>
            </a:r>
            <a:r>
              <a:rPr lang="en-US" dirty="0"/>
              <a:t> </a:t>
            </a:r>
            <a:r>
              <a:rPr lang="en-US" dirty="0" err="1"/>
              <a:t>anahtarlarını</a:t>
            </a:r>
            <a:r>
              <a:rPr lang="en-US" dirty="0"/>
              <a:t> </a:t>
            </a:r>
            <a:r>
              <a:rPr lang="en-US" dirty="0" err="1"/>
              <a:t>gizli</a:t>
            </a:r>
            <a:r>
              <a:rPr lang="en-US" dirty="0"/>
              <a:t> </a:t>
            </a:r>
            <a:r>
              <a:rPr lang="en-US" dirty="0" err="1"/>
              <a:t>tutmaya</a:t>
            </a:r>
            <a:r>
              <a:rPr lang="en-US" dirty="0"/>
              <a:t> </a:t>
            </a:r>
            <a:r>
              <a:rPr lang="en-US" dirty="0" err="1"/>
              <a:t>dayanmalıdır</a:t>
            </a:r>
            <a:r>
              <a:rPr lang="en-US" dirty="0"/>
              <a:t>.</a:t>
            </a:r>
          </a:p>
          <a:p>
            <a:pPr lvl="1"/>
            <a:r>
              <a:rPr lang="en-US" dirty="0" err="1"/>
              <a:t>Açık</a:t>
            </a:r>
            <a:r>
              <a:rPr lang="en-US" dirty="0"/>
              <a:t> </a:t>
            </a:r>
            <a:r>
              <a:rPr lang="en-US" dirty="0" err="1"/>
              <a:t>tasarım</a:t>
            </a:r>
            <a:r>
              <a:rPr lang="en-US" dirty="0"/>
              <a:t>, </a:t>
            </a:r>
            <a:r>
              <a:rPr lang="en-US" dirty="0" err="1"/>
              <a:t>bir</a:t>
            </a:r>
            <a:r>
              <a:rPr lang="en-US" dirty="0"/>
              <a:t> </a:t>
            </a:r>
            <a:r>
              <a:rPr lang="en-US" dirty="0" err="1"/>
              <a:t>sistemin</a:t>
            </a:r>
            <a:r>
              <a:rPr lang="en-US" dirty="0"/>
              <a:t> </a:t>
            </a:r>
            <a:r>
              <a:rPr lang="en-US" dirty="0" err="1"/>
              <a:t>birden</a:t>
            </a:r>
            <a:r>
              <a:rPr lang="en-US" dirty="0"/>
              <a:t> </a:t>
            </a:r>
            <a:r>
              <a:rPr lang="en-US" dirty="0" err="1"/>
              <a:t>fazla</a:t>
            </a:r>
            <a:r>
              <a:rPr lang="en-US" dirty="0"/>
              <a:t> </a:t>
            </a:r>
            <a:r>
              <a:rPr lang="en-US" dirty="0" err="1"/>
              <a:t>tarafça</a:t>
            </a:r>
            <a:r>
              <a:rPr lang="en-US" dirty="0"/>
              <a:t> </a:t>
            </a:r>
            <a:r>
              <a:rPr lang="en-US" dirty="0" err="1"/>
              <a:t>incelenmesine</a:t>
            </a:r>
            <a:r>
              <a:rPr lang="en-US" dirty="0"/>
              <a:t> </a:t>
            </a:r>
            <a:r>
              <a:rPr lang="en-US" dirty="0" err="1"/>
              <a:t>olanak</a:t>
            </a:r>
            <a:r>
              <a:rPr lang="en-US" dirty="0"/>
              <a:t> </a:t>
            </a:r>
            <a:r>
              <a:rPr lang="en-US" dirty="0" err="1"/>
              <a:t>tanır</a:t>
            </a:r>
            <a:r>
              <a:rPr lang="en-US" dirty="0"/>
              <a:t> </a:t>
            </a:r>
            <a:r>
              <a:rPr lang="en-US" dirty="0" err="1"/>
              <a:t>ve</a:t>
            </a:r>
            <a:r>
              <a:rPr lang="en-US" dirty="0"/>
              <a:t> </a:t>
            </a:r>
            <a:r>
              <a:rPr lang="en-US" dirty="0" err="1"/>
              <a:t>bu</a:t>
            </a:r>
            <a:r>
              <a:rPr lang="en-US" dirty="0"/>
              <a:t> da </a:t>
            </a:r>
            <a:r>
              <a:rPr lang="en-US" dirty="0" err="1"/>
              <a:t>tasarım</a:t>
            </a:r>
            <a:r>
              <a:rPr lang="en-US" dirty="0"/>
              <a:t> </a:t>
            </a:r>
            <a:r>
              <a:rPr lang="en-US" dirty="0" err="1"/>
              <a:t>hatalarından</a:t>
            </a:r>
            <a:r>
              <a:rPr lang="en-US" dirty="0"/>
              <a:t> </a:t>
            </a:r>
            <a:r>
              <a:rPr lang="en-US" dirty="0" err="1"/>
              <a:t>kaynaklanan</a:t>
            </a:r>
            <a:r>
              <a:rPr lang="en-US" dirty="0"/>
              <a:t> </a:t>
            </a:r>
            <a:r>
              <a:rPr lang="en-US" dirty="0" err="1"/>
              <a:t>güvenlik</a:t>
            </a:r>
            <a:r>
              <a:rPr lang="en-US" dirty="0"/>
              <a:t> </a:t>
            </a:r>
            <a:r>
              <a:rPr lang="en-US" dirty="0" err="1"/>
              <a:t>açıklarının</a:t>
            </a:r>
            <a:r>
              <a:rPr lang="en-US" dirty="0"/>
              <a:t> </a:t>
            </a:r>
            <a:r>
              <a:rPr lang="en-US" dirty="0" err="1"/>
              <a:t>erken</a:t>
            </a:r>
            <a:r>
              <a:rPr lang="en-US" dirty="0"/>
              <a:t> </a:t>
            </a:r>
            <a:r>
              <a:rPr lang="en-US" dirty="0" err="1"/>
              <a:t>keşfedilmesine</a:t>
            </a:r>
            <a:r>
              <a:rPr lang="en-US" dirty="0"/>
              <a:t> </a:t>
            </a:r>
            <a:r>
              <a:rPr lang="en-US" dirty="0" err="1"/>
              <a:t>ve</a:t>
            </a:r>
            <a:r>
              <a:rPr lang="en-US" dirty="0"/>
              <a:t> </a:t>
            </a:r>
            <a:r>
              <a:rPr lang="en-US" dirty="0" err="1"/>
              <a:t>düzeltilmesine</a:t>
            </a:r>
            <a:r>
              <a:rPr lang="en-US" dirty="0"/>
              <a:t> </a:t>
            </a:r>
            <a:r>
              <a:rPr lang="en-US" dirty="0" err="1"/>
              <a:t>yol</a:t>
            </a:r>
            <a:r>
              <a:rPr lang="en-US" dirty="0"/>
              <a:t> </a:t>
            </a:r>
            <a:r>
              <a:rPr lang="en-US" dirty="0" err="1"/>
              <a:t>açar</a:t>
            </a:r>
            <a:r>
              <a:rPr lang="en-US" dirty="0"/>
              <a:t>.</a:t>
            </a:r>
          </a:p>
          <a:p>
            <a:pPr lvl="1"/>
            <a:r>
              <a:rPr lang="en-US" dirty="0" err="1"/>
              <a:t>Açık</a:t>
            </a:r>
            <a:r>
              <a:rPr lang="en-US" dirty="0"/>
              <a:t> </a:t>
            </a:r>
            <a:r>
              <a:rPr lang="en-US" dirty="0" err="1"/>
              <a:t>tasarım</a:t>
            </a:r>
            <a:r>
              <a:rPr lang="en-US" dirty="0"/>
              <a:t> </a:t>
            </a:r>
            <a:r>
              <a:rPr lang="en-US" dirty="0" err="1"/>
              <a:t>ilkesi</a:t>
            </a:r>
            <a:r>
              <a:rPr lang="en-US" dirty="0"/>
              <a:t>, </a:t>
            </a:r>
            <a:r>
              <a:rPr lang="en-US" dirty="0" err="1"/>
              <a:t>kriptografik</a:t>
            </a:r>
            <a:r>
              <a:rPr lang="en-US" dirty="0"/>
              <a:t> </a:t>
            </a:r>
            <a:r>
              <a:rPr lang="en-US" dirty="0" err="1"/>
              <a:t>algoritmaları</a:t>
            </a:r>
            <a:r>
              <a:rPr lang="en-US" dirty="0"/>
              <a:t> </a:t>
            </a:r>
            <a:r>
              <a:rPr lang="en-US" dirty="0" err="1"/>
              <a:t>gizli</a:t>
            </a:r>
            <a:r>
              <a:rPr lang="en-US" dirty="0"/>
              <a:t> </a:t>
            </a:r>
            <a:r>
              <a:rPr lang="en-US" dirty="0" err="1"/>
              <a:t>tutarak</a:t>
            </a:r>
            <a:r>
              <a:rPr lang="en-US" dirty="0"/>
              <a:t> </a:t>
            </a:r>
            <a:r>
              <a:rPr lang="en-US" dirty="0" err="1"/>
              <a:t>güvenliği</a:t>
            </a:r>
            <a:r>
              <a:rPr lang="en-US" dirty="0"/>
              <a:t> </a:t>
            </a:r>
            <a:r>
              <a:rPr lang="en-US" dirty="0" err="1"/>
              <a:t>sağlamaya</a:t>
            </a:r>
            <a:r>
              <a:rPr lang="en-US" dirty="0"/>
              <a:t> </a:t>
            </a:r>
            <a:r>
              <a:rPr lang="en-US" dirty="0" err="1"/>
              <a:t>çalışan</a:t>
            </a:r>
            <a:r>
              <a:rPr lang="en-US" dirty="0"/>
              <a:t> </a:t>
            </a:r>
            <a:r>
              <a:rPr lang="en-US" dirty="0" err="1"/>
              <a:t>ve</a:t>
            </a:r>
            <a:r>
              <a:rPr lang="en-US" dirty="0"/>
              <a:t> </a:t>
            </a:r>
            <a:r>
              <a:rPr lang="en-US" dirty="0" err="1"/>
              <a:t>tarihsel</a:t>
            </a:r>
            <a:r>
              <a:rPr lang="en-US" dirty="0"/>
              <a:t> </a:t>
            </a:r>
            <a:r>
              <a:rPr lang="en-US" dirty="0" err="1"/>
              <a:t>olarak</a:t>
            </a:r>
            <a:r>
              <a:rPr lang="en-US" dirty="0"/>
              <a:t> </a:t>
            </a:r>
            <a:r>
              <a:rPr lang="en-US" dirty="0" err="1"/>
              <a:t>pek</a:t>
            </a:r>
            <a:r>
              <a:rPr lang="en-US" dirty="0"/>
              <a:t> </a:t>
            </a:r>
            <a:r>
              <a:rPr lang="en-US" dirty="0" err="1"/>
              <a:t>çok</a:t>
            </a:r>
            <a:r>
              <a:rPr lang="en-US" dirty="0"/>
              <a:t> </a:t>
            </a:r>
            <a:r>
              <a:rPr lang="en-US" dirty="0" err="1"/>
              <a:t>kuruluş</a:t>
            </a:r>
            <a:r>
              <a:rPr lang="en-US" dirty="0"/>
              <a:t> </a:t>
            </a:r>
            <a:r>
              <a:rPr lang="en-US" dirty="0" err="1"/>
              <a:t>tarafından</a:t>
            </a:r>
            <a:r>
              <a:rPr lang="en-US" dirty="0"/>
              <a:t> </a:t>
            </a:r>
            <a:r>
              <a:rPr lang="en-US" dirty="0" err="1"/>
              <a:t>başarısız</a:t>
            </a:r>
            <a:r>
              <a:rPr lang="en-US" dirty="0"/>
              <a:t> </a:t>
            </a:r>
            <a:r>
              <a:rPr lang="en-US" dirty="0" err="1"/>
              <a:t>olarak</a:t>
            </a:r>
            <a:r>
              <a:rPr lang="en-US" dirty="0"/>
              <a:t> </a:t>
            </a:r>
            <a:r>
              <a:rPr lang="en-US" dirty="0" err="1"/>
              <a:t>kullanılan</a:t>
            </a:r>
            <a:r>
              <a:rPr lang="en-US" dirty="0"/>
              <a:t>, </a:t>
            </a:r>
            <a:r>
              <a:rPr lang="en-US" dirty="0" err="1"/>
              <a:t>belirsizliğe</a:t>
            </a:r>
            <a:r>
              <a:rPr lang="en-US" dirty="0"/>
              <a:t> </a:t>
            </a:r>
            <a:r>
              <a:rPr lang="en-US" dirty="0" err="1"/>
              <a:t>dayalı</a:t>
            </a:r>
            <a:r>
              <a:rPr lang="en-US" dirty="0"/>
              <a:t> </a:t>
            </a:r>
            <a:r>
              <a:rPr lang="en-US" dirty="0" err="1"/>
              <a:t>güvenlik</a:t>
            </a:r>
            <a:r>
              <a:rPr lang="en-US" dirty="0"/>
              <a:t> </a:t>
            </a:r>
            <a:r>
              <a:rPr lang="en-US" dirty="0" err="1"/>
              <a:t>olarak</a:t>
            </a:r>
            <a:r>
              <a:rPr lang="en-US" dirty="0"/>
              <a:t> </a:t>
            </a:r>
            <a:r>
              <a:rPr lang="en-US" dirty="0" err="1"/>
              <a:t>bilinen</a:t>
            </a:r>
            <a:r>
              <a:rPr lang="en-US" dirty="0"/>
              <a:t> </a:t>
            </a:r>
            <a:r>
              <a:rPr lang="en-US" dirty="0" err="1"/>
              <a:t>yaklaşımın</a:t>
            </a:r>
            <a:r>
              <a:rPr lang="en-US" dirty="0"/>
              <a:t> tam </a:t>
            </a:r>
            <a:r>
              <a:rPr lang="en-US" dirty="0" err="1"/>
              <a:t>tersidir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Ayrıcalık</a:t>
            </a:r>
            <a:r>
              <a:rPr lang="en-US" b="1" dirty="0"/>
              <a:t> </a:t>
            </a:r>
            <a:r>
              <a:rPr lang="en-US" b="1" dirty="0" err="1" smtClean="0"/>
              <a:t>ayrılması</a:t>
            </a:r>
            <a:r>
              <a:rPr lang="tr-TR" b="1" dirty="0" smtClean="0"/>
              <a:t/>
            </a:r>
            <a:br>
              <a:rPr lang="tr-TR" b="1" dirty="0" smtClean="0"/>
            </a:br>
            <a:r>
              <a:rPr lang="tr-TR" b="1" dirty="0"/>
              <a:t>(</a:t>
            </a:r>
            <a:r>
              <a:rPr lang="en-US" b="1" dirty="0" smtClean="0"/>
              <a:t>Separation </a:t>
            </a:r>
            <a:r>
              <a:rPr lang="en-US" b="1" dirty="0"/>
              <a:t>of </a:t>
            </a:r>
            <a:r>
              <a:rPr lang="en-US" b="1" dirty="0" smtClean="0"/>
              <a:t>privilege</a:t>
            </a:r>
            <a:r>
              <a:rPr lang="tr-TR" b="1" dirty="0" smtClean="0"/>
              <a:t>)</a:t>
            </a:r>
            <a:endParaRPr lang="en-US" dirty="0"/>
          </a:p>
        </p:txBody>
      </p:sp>
      <p:sp>
        <p:nvSpPr>
          <p:cNvPr id="3" name="Content Placeholder 2"/>
          <p:cNvSpPr>
            <a:spLocks noGrp="1"/>
          </p:cNvSpPr>
          <p:nvPr>
            <p:ph idx="1"/>
          </p:nvPr>
        </p:nvSpPr>
        <p:spPr/>
        <p:txBody>
          <a:bodyPr/>
          <a:lstStyle/>
          <a:p>
            <a:r>
              <a:rPr lang="en-US" dirty="0"/>
              <a:t>Bu </a:t>
            </a:r>
            <a:r>
              <a:rPr lang="en-US" dirty="0" err="1"/>
              <a:t>ilke</a:t>
            </a:r>
            <a:r>
              <a:rPr lang="en-US" dirty="0"/>
              <a:t>, </a:t>
            </a:r>
            <a:r>
              <a:rPr lang="en-US" dirty="0" err="1"/>
              <a:t>kısıtlı</a:t>
            </a:r>
            <a:r>
              <a:rPr lang="en-US" dirty="0"/>
              <a:t> </a:t>
            </a:r>
            <a:r>
              <a:rPr lang="en-US" dirty="0" err="1"/>
              <a:t>kaynaklara</a:t>
            </a:r>
            <a:r>
              <a:rPr lang="en-US" dirty="0"/>
              <a:t> </a:t>
            </a:r>
            <a:r>
              <a:rPr lang="en-US" dirty="0" err="1"/>
              <a:t>erişim</a:t>
            </a:r>
            <a:r>
              <a:rPr lang="en-US" dirty="0"/>
              <a:t> </a:t>
            </a:r>
            <a:r>
              <a:rPr lang="en-US" dirty="0" err="1"/>
              <a:t>sağlamak</a:t>
            </a:r>
            <a:r>
              <a:rPr lang="en-US" dirty="0"/>
              <a:t> </a:t>
            </a:r>
            <a:r>
              <a:rPr lang="en-US" dirty="0" err="1"/>
              <a:t>veya</a:t>
            </a:r>
            <a:r>
              <a:rPr lang="en-US" dirty="0"/>
              <a:t> bir </a:t>
            </a:r>
            <a:r>
              <a:rPr lang="en-US" dirty="0" err="1"/>
              <a:t>programın</a:t>
            </a:r>
            <a:r>
              <a:rPr lang="en-US" dirty="0"/>
              <a:t> </a:t>
            </a:r>
            <a:r>
              <a:rPr lang="en-US" dirty="0" err="1"/>
              <a:t>bazı</a:t>
            </a:r>
            <a:r>
              <a:rPr lang="en-US" dirty="0"/>
              <a:t> </a:t>
            </a:r>
            <a:r>
              <a:rPr lang="en-US" dirty="0" err="1"/>
              <a:t>eylemler</a:t>
            </a:r>
            <a:r>
              <a:rPr lang="en-US" dirty="0"/>
              <a:t> </a:t>
            </a:r>
            <a:r>
              <a:rPr lang="en-US" dirty="0" err="1"/>
              <a:t>gerçekleştirmesini</a:t>
            </a:r>
            <a:r>
              <a:rPr lang="en-US" dirty="0"/>
              <a:t> </a:t>
            </a:r>
            <a:r>
              <a:rPr lang="en-US" dirty="0" err="1"/>
              <a:t>sağlamak</a:t>
            </a:r>
            <a:r>
              <a:rPr lang="en-US" dirty="0"/>
              <a:t> </a:t>
            </a:r>
            <a:r>
              <a:rPr lang="en-US" dirty="0" err="1"/>
              <a:t>için</a:t>
            </a:r>
            <a:r>
              <a:rPr lang="en-US" dirty="0"/>
              <a:t> </a:t>
            </a:r>
            <a:r>
              <a:rPr lang="en-US" dirty="0" err="1"/>
              <a:t>birden</a:t>
            </a:r>
            <a:r>
              <a:rPr lang="en-US" dirty="0"/>
              <a:t> </a:t>
            </a:r>
            <a:r>
              <a:rPr lang="en-US" dirty="0" err="1"/>
              <a:t>fazla</a:t>
            </a:r>
            <a:r>
              <a:rPr lang="en-US" dirty="0"/>
              <a:t> </a:t>
            </a:r>
            <a:r>
              <a:rPr lang="en-US" dirty="0" err="1"/>
              <a:t>koşulun</a:t>
            </a:r>
            <a:r>
              <a:rPr lang="en-US" dirty="0"/>
              <a:t> </a:t>
            </a:r>
            <a:r>
              <a:rPr lang="en-US" dirty="0" err="1"/>
              <a:t>gerekli</a:t>
            </a:r>
            <a:r>
              <a:rPr lang="en-US" dirty="0"/>
              <a:t> </a:t>
            </a:r>
            <a:r>
              <a:rPr lang="en-US" dirty="0" err="1"/>
              <a:t>olması</a:t>
            </a:r>
            <a:r>
              <a:rPr lang="en-US" dirty="0"/>
              <a:t> </a:t>
            </a:r>
            <a:r>
              <a:rPr lang="en-US" dirty="0" err="1"/>
              <a:t>gerektiğini</a:t>
            </a:r>
            <a:r>
              <a:rPr lang="en-US" dirty="0"/>
              <a:t> </a:t>
            </a:r>
            <a:r>
              <a:rPr lang="en-US" dirty="0" err="1"/>
              <a:t>belirtir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 </a:t>
            </a:r>
            <a:r>
              <a:rPr lang="en-US" b="1" dirty="0" err="1"/>
              <a:t>az</a:t>
            </a:r>
            <a:r>
              <a:rPr lang="en-US" b="1" dirty="0"/>
              <a:t> </a:t>
            </a:r>
            <a:r>
              <a:rPr lang="en-US" b="1" dirty="0" err="1" smtClean="0"/>
              <a:t>ayrıcalık</a:t>
            </a:r>
            <a:r>
              <a:rPr lang="tr-TR" b="1" dirty="0" smtClean="0"/>
              <a:t> (</a:t>
            </a:r>
            <a:r>
              <a:rPr lang="en-US" b="1" dirty="0" smtClean="0"/>
              <a:t>Least privilege</a:t>
            </a:r>
            <a:r>
              <a:rPr lang="tr-TR" b="1" dirty="0" smtClean="0"/>
              <a:t>)</a:t>
            </a:r>
            <a:endParaRPr lang="en-US" dirty="0"/>
          </a:p>
        </p:txBody>
      </p:sp>
      <p:sp>
        <p:nvSpPr>
          <p:cNvPr id="3" name="Content Placeholder 2"/>
          <p:cNvSpPr>
            <a:spLocks noGrp="1"/>
          </p:cNvSpPr>
          <p:nvPr>
            <p:ph idx="1"/>
          </p:nvPr>
        </p:nvSpPr>
        <p:spPr/>
        <p:txBody>
          <a:bodyPr>
            <a:normAutofit/>
          </a:bodyPr>
          <a:lstStyle/>
          <a:p>
            <a:r>
              <a:rPr lang="en-US" dirty="0" err="1"/>
              <a:t>Bir</a:t>
            </a:r>
            <a:r>
              <a:rPr lang="en-US" dirty="0"/>
              <a:t> </a:t>
            </a:r>
            <a:r>
              <a:rPr lang="en-US" dirty="0" err="1"/>
              <a:t>bilgisayar</a:t>
            </a:r>
            <a:r>
              <a:rPr lang="en-US" dirty="0"/>
              <a:t> </a:t>
            </a:r>
            <a:r>
              <a:rPr lang="en-US" dirty="0" err="1"/>
              <a:t>sisteminin</a:t>
            </a:r>
            <a:r>
              <a:rPr lang="en-US" dirty="0"/>
              <a:t> her </a:t>
            </a:r>
            <a:r>
              <a:rPr lang="en-US" dirty="0" err="1"/>
              <a:t>programı</a:t>
            </a:r>
            <a:r>
              <a:rPr lang="en-US" dirty="0"/>
              <a:t> </a:t>
            </a:r>
            <a:r>
              <a:rPr lang="en-US" dirty="0" err="1"/>
              <a:t>ve</a:t>
            </a:r>
            <a:r>
              <a:rPr lang="en-US" dirty="0"/>
              <a:t> </a:t>
            </a:r>
            <a:r>
              <a:rPr lang="en-US" dirty="0" err="1"/>
              <a:t>kullanıcısı</a:t>
            </a:r>
            <a:r>
              <a:rPr lang="en-US" dirty="0"/>
              <a:t>, </a:t>
            </a:r>
            <a:r>
              <a:rPr lang="en-US" dirty="0" err="1"/>
              <a:t>düzgün</a:t>
            </a:r>
            <a:r>
              <a:rPr lang="en-US" dirty="0"/>
              <a:t> </a:t>
            </a:r>
            <a:r>
              <a:rPr lang="en-US" dirty="0" err="1"/>
              <a:t>çalışması</a:t>
            </a:r>
            <a:r>
              <a:rPr lang="en-US" dirty="0"/>
              <a:t> </a:t>
            </a:r>
            <a:r>
              <a:rPr lang="en-US" dirty="0" err="1"/>
              <a:t>için</a:t>
            </a:r>
            <a:r>
              <a:rPr lang="en-US" dirty="0"/>
              <a:t> </a:t>
            </a:r>
            <a:r>
              <a:rPr lang="en-US" dirty="0" err="1"/>
              <a:t>gereken</a:t>
            </a:r>
            <a:r>
              <a:rPr lang="en-US" dirty="0"/>
              <a:t> minimum </a:t>
            </a:r>
            <a:r>
              <a:rPr lang="en-US" dirty="0" err="1" smtClean="0"/>
              <a:t>ayrıcalıklarla</a:t>
            </a:r>
            <a:r>
              <a:rPr lang="tr-TR" dirty="0" smtClean="0"/>
              <a:t>(yetkilerle)</a:t>
            </a:r>
            <a:r>
              <a:rPr lang="en-US" dirty="0" smtClean="0"/>
              <a:t> </a:t>
            </a:r>
            <a:r>
              <a:rPr lang="en-US" dirty="0" err="1"/>
              <a:t>çalışmalıdır</a:t>
            </a:r>
            <a:r>
              <a:rPr lang="en-US" dirty="0" smtClean="0"/>
              <a:t>.</a:t>
            </a:r>
            <a:endParaRPr lang="en-US" dirty="0"/>
          </a:p>
          <a:p>
            <a:pPr lvl="1"/>
            <a:r>
              <a:rPr lang="en-US" dirty="0"/>
              <a:t>Bu </a:t>
            </a:r>
            <a:r>
              <a:rPr lang="en-US" dirty="0" err="1"/>
              <a:t>ilke</a:t>
            </a:r>
            <a:r>
              <a:rPr lang="en-US" dirty="0"/>
              <a:t> </a:t>
            </a:r>
            <a:r>
              <a:rPr lang="en-US" dirty="0" err="1"/>
              <a:t>uygulanırsa</a:t>
            </a:r>
            <a:r>
              <a:rPr lang="en-US" dirty="0"/>
              <a:t>, </a:t>
            </a:r>
            <a:r>
              <a:rPr lang="en-US" dirty="0" err="1"/>
              <a:t>ayrıcalıkların</a:t>
            </a:r>
            <a:r>
              <a:rPr lang="en-US" dirty="0"/>
              <a:t> </a:t>
            </a:r>
            <a:r>
              <a:rPr lang="en-US" dirty="0" err="1"/>
              <a:t>kötüye</a:t>
            </a:r>
            <a:r>
              <a:rPr lang="en-US" dirty="0"/>
              <a:t> </a:t>
            </a:r>
            <a:r>
              <a:rPr lang="en-US" dirty="0" err="1"/>
              <a:t>kullanılması</a:t>
            </a:r>
            <a:r>
              <a:rPr lang="en-US" dirty="0"/>
              <a:t> </a:t>
            </a:r>
            <a:r>
              <a:rPr lang="en-US" dirty="0" err="1"/>
              <a:t>kısıtlanır</a:t>
            </a:r>
            <a:r>
              <a:rPr lang="en-US" dirty="0"/>
              <a:t> </a:t>
            </a:r>
            <a:r>
              <a:rPr lang="en-US" dirty="0" err="1"/>
              <a:t>ve</a:t>
            </a:r>
            <a:r>
              <a:rPr lang="en-US" dirty="0"/>
              <a:t> </a:t>
            </a:r>
            <a:r>
              <a:rPr lang="en-US" dirty="0" err="1"/>
              <a:t>belirli</a:t>
            </a:r>
            <a:r>
              <a:rPr lang="en-US" dirty="0"/>
              <a:t> </a:t>
            </a:r>
            <a:r>
              <a:rPr lang="en-US" dirty="0" err="1"/>
              <a:t>bir</a:t>
            </a:r>
            <a:r>
              <a:rPr lang="en-US" dirty="0"/>
              <a:t> </a:t>
            </a:r>
            <a:r>
              <a:rPr lang="en-US" dirty="0" err="1"/>
              <a:t>uygulamanın</a:t>
            </a:r>
            <a:r>
              <a:rPr lang="en-US" dirty="0"/>
              <a:t> </a:t>
            </a:r>
            <a:r>
              <a:rPr lang="en-US" dirty="0" err="1"/>
              <a:t>veya</a:t>
            </a:r>
            <a:r>
              <a:rPr lang="en-US" dirty="0"/>
              <a:t> </a:t>
            </a:r>
            <a:r>
              <a:rPr lang="en-US" dirty="0" err="1"/>
              <a:t>kullanıcı</a:t>
            </a:r>
            <a:r>
              <a:rPr lang="en-US" dirty="0"/>
              <a:t> </a:t>
            </a:r>
            <a:r>
              <a:rPr lang="en-US" dirty="0" err="1"/>
              <a:t>hesabının</a:t>
            </a:r>
            <a:r>
              <a:rPr lang="en-US" dirty="0"/>
              <a:t> </a:t>
            </a:r>
            <a:r>
              <a:rPr lang="en-US" dirty="0" err="1"/>
              <a:t>güvenliğinin</a:t>
            </a:r>
            <a:r>
              <a:rPr lang="en-US" dirty="0"/>
              <a:t> </a:t>
            </a:r>
            <a:r>
              <a:rPr lang="en-US" dirty="0" err="1"/>
              <a:t>ihlal</a:t>
            </a:r>
            <a:r>
              <a:rPr lang="en-US" dirty="0"/>
              <a:t> </a:t>
            </a:r>
            <a:r>
              <a:rPr lang="en-US" dirty="0" err="1"/>
              <a:t>edilmesinden</a:t>
            </a:r>
            <a:r>
              <a:rPr lang="en-US" dirty="0"/>
              <a:t> </a:t>
            </a:r>
            <a:r>
              <a:rPr lang="en-US" dirty="0" err="1"/>
              <a:t>kaynaklanan</a:t>
            </a:r>
            <a:r>
              <a:rPr lang="en-US" dirty="0"/>
              <a:t> </a:t>
            </a:r>
            <a:r>
              <a:rPr lang="en-US" dirty="0" err="1"/>
              <a:t>hasar</a:t>
            </a:r>
            <a:r>
              <a:rPr lang="en-US" dirty="0"/>
              <a:t> en </a:t>
            </a:r>
            <a:r>
              <a:rPr lang="en-US" dirty="0" err="1"/>
              <a:t>aza</a:t>
            </a:r>
            <a:r>
              <a:rPr lang="en-US" dirty="0"/>
              <a:t> </a:t>
            </a:r>
            <a:r>
              <a:rPr lang="en-US" dirty="0" err="1"/>
              <a:t>indirilir</a:t>
            </a:r>
            <a:r>
              <a:rPr lang="en-US" dirty="0" smtClean="0"/>
              <a:t>.</a:t>
            </a:r>
            <a:endParaRPr lang="en-US" dirty="0"/>
          </a:p>
          <a:p>
            <a:pPr lvl="1"/>
            <a:r>
              <a:rPr lang="tr-TR" dirty="0" smtClean="0"/>
              <a:t>‘’</a:t>
            </a:r>
            <a:r>
              <a:rPr lang="en-US" dirty="0" err="1" smtClean="0"/>
              <a:t>Bilmesi</a:t>
            </a:r>
            <a:r>
              <a:rPr lang="en-US" dirty="0" smtClean="0"/>
              <a:t> </a:t>
            </a:r>
            <a:r>
              <a:rPr lang="en-US" dirty="0" err="1"/>
              <a:t>gereken</a:t>
            </a:r>
            <a:r>
              <a:rPr lang="en-US" dirty="0"/>
              <a:t> </a:t>
            </a:r>
            <a:r>
              <a:rPr lang="en-US" dirty="0" err="1" smtClean="0"/>
              <a:t>bilgiler</a:t>
            </a:r>
            <a:r>
              <a:rPr lang="tr-TR" dirty="0" smtClean="0"/>
              <a:t>’’</a:t>
            </a:r>
            <a:r>
              <a:rPr lang="en-US" dirty="0" smtClean="0"/>
              <a:t> </a:t>
            </a:r>
            <a:r>
              <a:rPr lang="en-US" dirty="0" err="1"/>
              <a:t>askeri</a:t>
            </a:r>
            <a:r>
              <a:rPr lang="en-US" dirty="0"/>
              <a:t> </a:t>
            </a:r>
            <a:r>
              <a:rPr lang="en-US" dirty="0" err="1"/>
              <a:t>kavramı</a:t>
            </a:r>
            <a:r>
              <a:rPr lang="en-US" dirty="0"/>
              <a:t> </a:t>
            </a:r>
            <a:r>
              <a:rPr lang="en-US" dirty="0" err="1"/>
              <a:t>bu</a:t>
            </a:r>
            <a:r>
              <a:rPr lang="en-US" dirty="0"/>
              <a:t> </a:t>
            </a:r>
            <a:r>
              <a:rPr lang="en-US" dirty="0" err="1"/>
              <a:t>ilkenin</a:t>
            </a:r>
            <a:r>
              <a:rPr lang="en-US" dirty="0"/>
              <a:t> bir </a:t>
            </a:r>
            <a:r>
              <a:rPr lang="en-US" dirty="0" err="1"/>
              <a:t>örneğidir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 </a:t>
            </a:r>
            <a:r>
              <a:rPr lang="en-US" b="1" dirty="0" err="1"/>
              <a:t>az</a:t>
            </a:r>
            <a:r>
              <a:rPr lang="en-US" b="1" dirty="0"/>
              <a:t> </a:t>
            </a:r>
            <a:r>
              <a:rPr lang="en-US" b="1" dirty="0" err="1"/>
              <a:t>ortak</a:t>
            </a:r>
            <a:r>
              <a:rPr lang="en-US" b="1" dirty="0"/>
              <a:t> </a:t>
            </a:r>
            <a:r>
              <a:rPr lang="en-US" b="1" dirty="0" err="1" smtClean="0"/>
              <a:t>mekanizma</a:t>
            </a:r>
            <a:r>
              <a:rPr lang="tr-TR" b="1" dirty="0" smtClean="0"/>
              <a:t> </a:t>
            </a:r>
            <a:br>
              <a:rPr lang="tr-TR" b="1" dirty="0" smtClean="0"/>
            </a:br>
            <a:r>
              <a:rPr lang="tr-TR" b="1" dirty="0" smtClean="0"/>
              <a:t>(</a:t>
            </a:r>
            <a:r>
              <a:rPr lang="en-US" b="1" dirty="0" smtClean="0"/>
              <a:t>Least </a:t>
            </a:r>
            <a:r>
              <a:rPr lang="en-US" b="1" dirty="0"/>
              <a:t>common </a:t>
            </a:r>
            <a:r>
              <a:rPr lang="en-US" b="1" dirty="0" smtClean="0"/>
              <a:t>mechanism</a:t>
            </a:r>
            <a:r>
              <a:rPr lang="tr-TR" b="1" dirty="0" smtClean="0"/>
              <a:t>)</a:t>
            </a:r>
            <a:endParaRPr lang="en-US" dirty="0"/>
          </a:p>
        </p:txBody>
      </p:sp>
      <p:sp>
        <p:nvSpPr>
          <p:cNvPr id="3" name="Content Placeholder 2"/>
          <p:cNvSpPr>
            <a:spLocks noGrp="1"/>
          </p:cNvSpPr>
          <p:nvPr>
            <p:ph idx="1"/>
          </p:nvPr>
        </p:nvSpPr>
        <p:spPr/>
        <p:txBody>
          <a:bodyPr>
            <a:normAutofit/>
          </a:bodyPr>
          <a:lstStyle/>
          <a:p>
            <a:r>
              <a:rPr lang="en-US" dirty="0" err="1"/>
              <a:t>Çok</a:t>
            </a:r>
            <a:r>
              <a:rPr lang="en-US" dirty="0"/>
              <a:t> </a:t>
            </a:r>
            <a:r>
              <a:rPr lang="en-US" dirty="0" err="1"/>
              <a:t>kullanıcılı</a:t>
            </a:r>
            <a:r>
              <a:rPr lang="en-US" dirty="0"/>
              <a:t> </a:t>
            </a:r>
            <a:r>
              <a:rPr lang="en-US" dirty="0" err="1"/>
              <a:t>sistemlerde</a:t>
            </a:r>
            <a:r>
              <a:rPr lang="en-US" dirty="0"/>
              <a:t> </a:t>
            </a:r>
            <a:r>
              <a:rPr lang="en-US" dirty="0" err="1"/>
              <a:t>kaynakların</a:t>
            </a:r>
            <a:r>
              <a:rPr lang="en-US" dirty="0"/>
              <a:t> </a:t>
            </a:r>
            <a:r>
              <a:rPr lang="en-US" dirty="0" err="1"/>
              <a:t>birden</a:t>
            </a:r>
            <a:r>
              <a:rPr lang="en-US" dirty="0"/>
              <a:t> </a:t>
            </a:r>
            <a:r>
              <a:rPr lang="en-US" dirty="0" err="1"/>
              <a:t>fazla</a:t>
            </a:r>
            <a:r>
              <a:rPr lang="en-US" dirty="0"/>
              <a:t> </a:t>
            </a:r>
            <a:r>
              <a:rPr lang="en-US" dirty="0" err="1"/>
              <a:t>kullanıcı</a:t>
            </a:r>
            <a:r>
              <a:rPr lang="en-US" dirty="0"/>
              <a:t> </a:t>
            </a:r>
            <a:r>
              <a:rPr lang="en-US" dirty="0" err="1"/>
              <a:t>tarafından</a:t>
            </a:r>
            <a:r>
              <a:rPr lang="en-US" dirty="0"/>
              <a:t> </a:t>
            </a:r>
            <a:r>
              <a:rPr lang="en-US" dirty="0" err="1"/>
              <a:t>paylaşılmasına</a:t>
            </a:r>
            <a:r>
              <a:rPr lang="en-US" dirty="0"/>
              <a:t> </a:t>
            </a:r>
            <a:r>
              <a:rPr lang="en-US" dirty="0" err="1"/>
              <a:t>izin</a:t>
            </a:r>
            <a:r>
              <a:rPr lang="en-US" dirty="0"/>
              <a:t> </a:t>
            </a:r>
            <a:r>
              <a:rPr lang="en-US" dirty="0" err="1"/>
              <a:t>veren</a:t>
            </a:r>
            <a:r>
              <a:rPr lang="en-US" dirty="0"/>
              <a:t> </a:t>
            </a:r>
            <a:r>
              <a:rPr lang="en-US" dirty="0" err="1"/>
              <a:t>mekanizmalar</a:t>
            </a:r>
            <a:r>
              <a:rPr lang="en-US" dirty="0"/>
              <a:t> minimize </a:t>
            </a:r>
            <a:r>
              <a:rPr lang="en-US" dirty="0" err="1"/>
              <a:t>edilmelidir</a:t>
            </a:r>
            <a:r>
              <a:rPr lang="en-US" dirty="0"/>
              <a:t>.</a:t>
            </a:r>
          </a:p>
          <a:p>
            <a:pPr lvl="1"/>
            <a:r>
              <a:rPr lang="en-US" dirty="0" err="1"/>
              <a:t>Örneğin</a:t>
            </a:r>
            <a:r>
              <a:rPr lang="en-US" dirty="0"/>
              <a:t>, </a:t>
            </a:r>
            <a:r>
              <a:rPr lang="en-US" dirty="0" err="1"/>
              <a:t>bir</a:t>
            </a:r>
            <a:r>
              <a:rPr lang="en-US" dirty="0"/>
              <a:t> </a:t>
            </a:r>
            <a:r>
              <a:rPr lang="en-US" dirty="0" err="1"/>
              <a:t>dosyaya</a:t>
            </a:r>
            <a:r>
              <a:rPr lang="en-US" dirty="0"/>
              <a:t> </a:t>
            </a:r>
            <a:r>
              <a:rPr lang="en-US" dirty="0" err="1"/>
              <a:t>veya</a:t>
            </a:r>
            <a:r>
              <a:rPr lang="en-US" dirty="0"/>
              <a:t> </a:t>
            </a:r>
            <a:r>
              <a:rPr lang="en-US" dirty="0" err="1"/>
              <a:t>uygulamaya</a:t>
            </a:r>
            <a:r>
              <a:rPr lang="en-US" dirty="0"/>
              <a:t> </a:t>
            </a:r>
            <a:r>
              <a:rPr lang="en-US" dirty="0" err="1"/>
              <a:t>birden</a:t>
            </a:r>
            <a:r>
              <a:rPr lang="en-US" dirty="0"/>
              <a:t> </a:t>
            </a:r>
            <a:r>
              <a:rPr lang="en-US" dirty="0" err="1"/>
              <a:t>fazla</a:t>
            </a:r>
            <a:r>
              <a:rPr lang="en-US" dirty="0"/>
              <a:t> </a:t>
            </a:r>
            <a:r>
              <a:rPr lang="en-US" dirty="0" err="1"/>
              <a:t>kullanıcının</a:t>
            </a:r>
            <a:r>
              <a:rPr lang="en-US" dirty="0"/>
              <a:t> </a:t>
            </a:r>
            <a:r>
              <a:rPr lang="en-US" dirty="0" err="1"/>
              <a:t>erişmesi</a:t>
            </a:r>
            <a:r>
              <a:rPr lang="en-US" dirty="0"/>
              <a:t> </a:t>
            </a:r>
            <a:r>
              <a:rPr lang="en-US" dirty="0" err="1"/>
              <a:t>gerekiyorsa</a:t>
            </a:r>
            <a:r>
              <a:rPr lang="en-US" dirty="0"/>
              <a:t>, </a:t>
            </a:r>
            <a:r>
              <a:rPr lang="en-US" dirty="0" err="1"/>
              <a:t>güvenlik</a:t>
            </a:r>
            <a:r>
              <a:rPr lang="en-US" dirty="0"/>
              <a:t> </a:t>
            </a:r>
            <a:r>
              <a:rPr lang="en-US" dirty="0" err="1"/>
              <a:t>sorunlarına</a:t>
            </a:r>
            <a:r>
              <a:rPr lang="en-US" dirty="0"/>
              <a:t> </a:t>
            </a:r>
            <a:r>
              <a:rPr lang="en-US" dirty="0" err="1"/>
              <a:t>neden</a:t>
            </a:r>
            <a:r>
              <a:rPr lang="en-US" dirty="0"/>
              <a:t> </a:t>
            </a:r>
            <a:r>
              <a:rPr lang="en-US" dirty="0" err="1"/>
              <a:t>olabilecek</a:t>
            </a:r>
            <a:r>
              <a:rPr lang="en-US" dirty="0"/>
              <a:t> </a:t>
            </a:r>
            <a:r>
              <a:rPr lang="en-US" dirty="0" err="1"/>
              <a:t>öngörülemeyen</a:t>
            </a:r>
            <a:r>
              <a:rPr lang="en-US" dirty="0"/>
              <a:t> </a:t>
            </a:r>
            <a:r>
              <a:rPr lang="en-US" dirty="0" err="1"/>
              <a:t>sonuçları</a:t>
            </a:r>
            <a:r>
              <a:rPr lang="en-US" dirty="0"/>
              <a:t> </a:t>
            </a:r>
            <a:r>
              <a:rPr lang="en-US" dirty="0" err="1"/>
              <a:t>önlemek</a:t>
            </a:r>
            <a:r>
              <a:rPr lang="en-US" dirty="0"/>
              <a:t> </a:t>
            </a:r>
            <a:r>
              <a:rPr lang="en-US" dirty="0" err="1"/>
              <a:t>için</a:t>
            </a:r>
            <a:r>
              <a:rPr lang="en-US" dirty="0"/>
              <a:t> </a:t>
            </a:r>
            <a:r>
              <a:rPr lang="en-US" dirty="0" err="1"/>
              <a:t>bu</a:t>
            </a:r>
            <a:r>
              <a:rPr lang="en-US" dirty="0"/>
              <a:t> </a:t>
            </a:r>
            <a:r>
              <a:rPr lang="en-US" dirty="0" err="1"/>
              <a:t>kullanıcıların</a:t>
            </a:r>
            <a:r>
              <a:rPr lang="en-US" dirty="0"/>
              <a:t> </a:t>
            </a:r>
            <a:r>
              <a:rPr lang="en-US" dirty="0" err="1"/>
              <a:t>bu</a:t>
            </a:r>
            <a:r>
              <a:rPr lang="en-US" dirty="0"/>
              <a:t> </a:t>
            </a:r>
            <a:r>
              <a:rPr lang="en-US" dirty="0" err="1"/>
              <a:t>kaynaklara</a:t>
            </a:r>
            <a:r>
              <a:rPr lang="en-US" dirty="0"/>
              <a:t> </a:t>
            </a:r>
            <a:r>
              <a:rPr lang="en-US" dirty="0" err="1"/>
              <a:t>erişmek</a:t>
            </a:r>
            <a:r>
              <a:rPr lang="en-US" dirty="0"/>
              <a:t> </a:t>
            </a:r>
            <a:r>
              <a:rPr lang="en-US" dirty="0" err="1"/>
              <a:t>için</a:t>
            </a:r>
            <a:r>
              <a:rPr lang="en-US" dirty="0"/>
              <a:t> </a:t>
            </a:r>
            <a:r>
              <a:rPr lang="en-US" dirty="0" err="1"/>
              <a:t>ayrı</a:t>
            </a:r>
            <a:r>
              <a:rPr lang="en-US" dirty="0"/>
              <a:t> </a:t>
            </a:r>
            <a:r>
              <a:rPr lang="en-US" dirty="0" err="1"/>
              <a:t>kanalları</a:t>
            </a:r>
            <a:r>
              <a:rPr lang="en-US" dirty="0"/>
              <a:t> </a:t>
            </a:r>
            <a:r>
              <a:rPr lang="en-US" dirty="0" err="1"/>
              <a:t>olmalıdır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Psikolojik</a:t>
            </a:r>
            <a:r>
              <a:rPr lang="en-US" b="1" dirty="0"/>
              <a:t> </a:t>
            </a:r>
            <a:r>
              <a:rPr lang="en-US" b="1" dirty="0" err="1"/>
              <a:t>kabul</a:t>
            </a:r>
            <a:r>
              <a:rPr lang="en-US" b="1" dirty="0"/>
              <a:t> </a:t>
            </a:r>
            <a:r>
              <a:rPr lang="en-US" b="1" dirty="0" err="1"/>
              <a:t>edilebilirlik</a:t>
            </a:r>
            <a:r>
              <a:rPr lang="en-US" b="1" dirty="0"/>
              <a:t/>
            </a:r>
            <a:br>
              <a:rPr lang="en-US" b="1" dirty="0"/>
            </a:br>
            <a:r>
              <a:rPr lang="tr-TR" b="1" dirty="0" smtClean="0"/>
              <a:t>(</a:t>
            </a:r>
            <a:r>
              <a:rPr lang="en-US" b="1" dirty="0" smtClean="0"/>
              <a:t>Psychological acceptability</a:t>
            </a:r>
            <a:r>
              <a:rPr lang="tr-TR" b="1" dirty="0" smtClean="0"/>
              <a:t>)</a:t>
            </a:r>
            <a:endParaRPr lang="en-US" dirty="0"/>
          </a:p>
        </p:txBody>
      </p:sp>
      <p:sp>
        <p:nvSpPr>
          <p:cNvPr id="3" name="Content Placeholder 2"/>
          <p:cNvSpPr>
            <a:spLocks noGrp="1"/>
          </p:cNvSpPr>
          <p:nvPr>
            <p:ph idx="1"/>
          </p:nvPr>
        </p:nvSpPr>
        <p:spPr/>
        <p:txBody>
          <a:bodyPr/>
          <a:lstStyle/>
          <a:p>
            <a:r>
              <a:rPr lang="en-US" dirty="0"/>
              <a:t>Bu </a:t>
            </a:r>
            <a:r>
              <a:rPr lang="en-US" dirty="0" err="1"/>
              <a:t>ilke</a:t>
            </a:r>
            <a:r>
              <a:rPr lang="en-US" dirty="0"/>
              <a:t>, </a:t>
            </a:r>
            <a:r>
              <a:rPr lang="en-US" dirty="0" err="1"/>
              <a:t>kullanıcı</a:t>
            </a:r>
            <a:r>
              <a:rPr lang="en-US" dirty="0"/>
              <a:t> </a:t>
            </a:r>
            <a:r>
              <a:rPr lang="en-US" dirty="0" err="1"/>
              <a:t>arayüzlerinin</a:t>
            </a:r>
            <a:r>
              <a:rPr lang="en-US" dirty="0"/>
              <a:t> </a:t>
            </a:r>
            <a:r>
              <a:rPr lang="en-US" dirty="0" err="1"/>
              <a:t>iyi</a:t>
            </a:r>
            <a:r>
              <a:rPr lang="en-US" dirty="0"/>
              <a:t> </a:t>
            </a:r>
            <a:r>
              <a:rPr lang="en-US" dirty="0" err="1"/>
              <a:t>tasarlanmış</a:t>
            </a:r>
            <a:r>
              <a:rPr lang="en-US" dirty="0"/>
              <a:t> </a:t>
            </a:r>
            <a:r>
              <a:rPr lang="en-US" dirty="0" err="1"/>
              <a:t>ve</a:t>
            </a:r>
            <a:r>
              <a:rPr lang="en-US" dirty="0"/>
              <a:t> </a:t>
            </a:r>
            <a:r>
              <a:rPr lang="en-US" dirty="0" err="1"/>
              <a:t>sezgisel</a:t>
            </a:r>
            <a:r>
              <a:rPr lang="en-US" dirty="0"/>
              <a:t> </a:t>
            </a:r>
            <a:r>
              <a:rPr lang="en-US" dirty="0" err="1"/>
              <a:t>olması</a:t>
            </a:r>
            <a:r>
              <a:rPr lang="en-US" dirty="0"/>
              <a:t> </a:t>
            </a:r>
            <a:r>
              <a:rPr lang="en-US" dirty="0" err="1"/>
              <a:t>gerektiğini</a:t>
            </a:r>
            <a:r>
              <a:rPr lang="en-US" dirty="0"/>
              <a:t> </a:t>
            </a:r>
            <a:r>
              <a:rPr lang="en-US" dirty="0" err="1"/>
              <a:t>ve</a:t>
            </a:r>
            <a:r>
              <a:rPr lang="en-US" dirty="0"/>
              <a:t> </a:t>
            </a:r>
            <a:r>
              <a:rPr lang="en-US" dirty="0" err="1"/>
              <a:t>güvenlikle</a:t>
            </a:r>
            <a:r>
              <a:rPr lang="en-US" dirty="0"/>
              <a:t> </a:t>
            </a:r>
            <a:r>
              <a:rPr lang="en-US" dirty="0" err="1"/>
              <a:t>ilgili</a:t>
            </a:r>
            <a:r>
              <a:rPr lang="en-US" dirty="0"/>
              <a:t> </a:t>
            </a:r>
            <a:r>
              <a:rPr lang="en-US" dirty="0" err="1"/>
              <a:t>tüm</a:t>
            </a:r>
            <a:r>
              <a:rPr lang="en-US" dirty="0"/>
              <a:t> </a:t>
            </a:r>
            <a:r>
              <a:rPr lang="en-US" dirty="0" err="1"/>
              <a:t>ayarların</a:t>
            </a:r>
            <a:r>
              <a:rPr lang="en-US" dirty="0"/>
              <a:t> </a:t>
            </a:r>
            <a:r>
              <a:rPr lang="en-US" dirty="0" err="1"/>
              <a:t>sıradan</a:t>
            </a:r>
            <a:r>
              <a:rPr lang="en-US" dirty="0"/>
              <a:t> bir </a:t>
            </a:r>
            <a:r>
              <a:rPr lang="en-US" dirty="0" err="1"/>
              <a:t>kullanıcının</a:t>
            </a:r>
            <a:r>
              <a:rPr lang="en-US" dirty="0"/>
              <a:t> </a:t>
            </a:r>
            <a:r>
              <a:rPr lang="en-US" dirty="0" err="1"/>
              <a:t>bekleyebileceği</a:t>
            </a:r>
            <a:r>
              <a:rPr lang="en-US" dirty="0"/>
              <a:t> </a:t>
            </a:r>
            <a:r>
              <a:rPr lang="en-US" dirty="0" err="1"/>
              <a:t>şeylere</a:t>
            </a:r>
            <a:r>
              <a:rPr lang="en-US" dirty="0"/>
              <a:t> </a:t>
            </a:r>
            <a:r>
              <a:rPr lang="en-US" dirty="0" err="1"/>
              <a:t>bağlı</a:t>
            </a:r>
            <a:r>
              <a:rPr lang="en-US" dirty="0"/>
              <a:t> </a:t>
            </a:r>
            <a:r>
              <a:rPr lang="en-US" dirty="0" err="1"/>
              <a:t>olması</a:t>
            </a:r>
            <a:r>
              <a:rPr lang="en-US" dirty="0"/>
              <a:t> </a:t>
            </a:r>
            <a:r>
              <a:rPr lang="en-US" dirty="0" err="1"/>
              <a:t>gerektiğini</a:t>
            </a:r>
            <a:r>
              <a:rPr lang="en-US" dirty="0"/>
              <a:t> </a:t>
            </a:r>
            <a:r>
              <a:rPr lang="en-US" dirty="0" err="1" smtClean="0"/>
              <a:t>belirtir</a:t>
            </a:r>
            <a:r>
              <a:rPr lang="tr-TR"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İş</a:t>
            </a:r>
            <a:r>
              <a:rPr lang="en-US" b="1" dirty="0"/>
              <a:t> </a:t>
            </a:r>
            <a:r>
              <a:rPr lang="en-US" b="1" dirty="0" err="1" smtClean="0"/>
              <a:t>faktörü</a:t>
            </a:r>
            <a:r>
              <a:rPr lang="tr-TR" b="1" dirty="0" smtClean="0"/>
              <a:t> (</a:t>
            </a:r>
            <a:r>
              <a:rPr lang="en-US" b="1" dirty="0" smtClean="0"/>
              <a:t>Work factor</a:t>
            </a:r>
            <a:r>
              <a:rPr lang="tr-TR" b="1" dirty="0" smtClean="0"/>
              <a:t>)</a:t>
            </a:r>
            <a:endParaRPr lang="en-US" dirty="0"/>
          </a:p>
        </p:txBody>
      </p:sp>
      <p:sp>
        <p:nvSpPr>
          <p:cNvPr id="3" name="Content Placeholder 2"/>
          <p:cNvSpPr>
            <a:spLocks noGrp="1"/>
          </p:cNvSpPr>
          <p:nvPr>
            <p:ph idx="1"/>
          </p:nvPr>
        </p:nvSpPr>
        <p:spPr/>
        <p:txBody>
          <a:bodyPr>
            <a:normAutofit fontScale="92500"/>
          </a:bodyPr>
          <a:lstStyle/>
          <a:p>
            <a:r>
              <a:rPr lang="en-US" dirty="0"/>
              <a:t>Bu </a:t>
            </a:r>
            <a:r>
              <a:rPr lang="en-US" dirty="0" err="1"/>
              <a:t>ilkeye</a:t>
            </a:r>
            <a:r>
              <a:rPr lang="en-US" dirty="0"/>
              <a:t> </a:t>
            </a:r>
            <a:r>
              <a:rPr lang="en-US" dirty="0" err="1"/>
              <a:t>göre</a:t>
            </a:r>
            <a:r>
              <a:rPr lang="en-US" dirty="0"/>
              <a:t>, </a:t>
            </a:r>
            <a:r>
              <a:rPr lang="en-US" dirty="0" err="1"/>
              <a:t>bir</a:t>
            </a:r>
            <a:r>
              <a:rPr lang="en-US" dirty="0"/>
              <a:t> </a:t>
            </a:r>
            <a:r>
              <a:rPr lang="en-US" dirty="0" err="1"/>
              <a:t>güvenlik</a:t>
            </a:r>
            <a:r>
              <a:rPr lang="en-US" dirty="0"/>
              <a:t> </a:t>
            </a:r>
            <a:r>
              <a:rPr lang="en-US" dirty="0" err="1"/>
              <a:t>düzeni</a:t>
            </a:r>
            <a:r>
              <a:rPr lang="en-US" dirty="0"/>
              <a:t> </a:t>
            </a:r>
            <a:r>
              <a:rPr lang="en-US" dirty="0" err="1"/>
              <a:t>tasarlanırken</a:t>
            </a:r>
            <a:r>
              <a:rPr lang="en-US" dirty="0"/>
              <a:t>, </a:t>
            </a:r>
            <a:r>
              <a:rPr lang="en-US" dirty="0" err="1"/>
              <a:t>bir</a:t>
            </a:r>
            <a:r>
              <a:rPr lang="en-US" dirty="0"/>
              <a:t> </a:t>
            </a:r>
            <a:r>
              <a:rPr lang="en-US" dirty="0" err="1"/>
              <a:t>güvenlik</a:t>
            </a:r>
            <a:r>
              <a:rPr lang="en-US" dirty="0"/>
              <a:t> </a:t>
            </a:r>
            <a:r>
              <a:rPr lang="en-US" dirty="0" err="1"/>
              <a:t>mekanizmasını</a:t>
            </a:r>
            <a:r>
              <a:rPr lang="en-US" dirty="0"/>
              <a:t> </a:t>
            </a:r>
            <a:r>
              <a:rPr lang="en-US" dirty="0" err="1"/>
              <a:t>atlatmanın</a:t>
            </a:r>
            <a:r>
              <a:rPr lang="en-US" dirty="0"/>
              <a:t> </a:t>
            </a:r>
            <a:r>
              <a:rPr lang="en-US" dirty="0" err="1"/>
              <a:t>maliyeti</a:t>
            </a:r>
            <a:r>
              <a:rPr lang="en-US" dirty="0"/>
              <a:t>, </a:t>
            </a:r>
            <a:r>
              <a:rPr lang="en-US" dirty="0" err="1"/>
              <a:t>bir</a:t>
            </a:r>
            <a:r>
              <a:rPr lang="en-US" dirty="0"/>
              <a:t> </a:t>
            </a:r>
            <a:r>
              <a:rPr lang="en-US" dirty="0" err="1"/>
              <a:t>saldırganın</a:t>
            </a:r>
            <a:r>
              <a:rPr lang="en-US" dirty="0"/>
              <a:t> </a:t>
            </a:r>
            <a:r>
              <a:rPr lang="en-US" dirty="0" err="1"/>
              <a:t>kaynaklarıyla</a:t>
            </a:r>
            <a:r>
              <a:rPr lang="en-US" dirty="0"/>
              <a:t> </a:t>
            </a:r>
            <a:r>
              <a:rPr lang="en-US" dirty="0" err="1"/>
              <a:t>karşılaştırılmalıdır</a:t>
            </a:r>
            <a:r>
              <a:rPr lang="en-US" dirty="0"/>
              <a:t>.</a:t>
            </a:r>
          </a:p>
          <a:p>
            <a:pPr lvl="1"/>
            <a:r>
              <a:rPr lang="en-US" dirty="0" err="1"/>
              <a:t>Bir</a:t>
            </a:r>
            <a:r>
              <a:rPr lang="en-US" dirty="0"/>
              <a:t> </a:t>
            </a:r>
            <a:r>
              <a:rPr lang="en-US" dirty="0" err="1"/>
              <a:t>üniversite</a:t>
            </a:r>
            <a:r>
              <a:rPr lang="en-US" dirty="0"/>
              <a:t> </a:t>
            </a:r>
            <a:r>
              <a:rPr lang="en-US" dirty="0" err="1"/>
              <a:t>veri</a:t>
            </a:r>
            <a:r>
              <a:rPr lang="en-US" dirty="0"/>
              <a:t> </a:t>
            </a:r>
            <a:r>
              <a:rPr lang="en-US" dirty="0" err="1"/>
              <a:t>tabanındaki</a:t>
            </a:r>
            <a:r>
              <a:rPr lang="en-US" dirty="0"/>
              <a:t> </a:t>
            </a:r>
            <a:r>
              <a:rPr lang="en-US" dirty="0" err="1"/>
              <a:t>öğrenci</a:t>
            </a:r>
            <a:r>
              <a:rPr lang="en-US" dirty="0"/>
              <a:t> </a:t>
            </a:r>
            <a:r>
              <a:rPr lang="en-US" dirty="0" err="1"/>
              <a:t>notlarını</a:t>
            </a:r>
            <a:r>
              <a:rPr lang="en-US" dirty="0"/>
              <a:t> </a:t>
            </a:r>
            <a:r>
              <a:rPr lang="en-US" dirty="0" err="1"/>
              <a:t>korumak</a:t>
            </a:r>
            <a:r>
              <a:rPr lang="en-US" dirty="0"/>
              <a:t> </a:t>
            </a:r>
            <a:r>
              <a:rPr lang="en-US" dirty="0" err="1"/>
              <a:t>için</a:t>
            </a:r>
            <a:r>
              <a:rPr lang="en-US" dirty="0"/>
              <a:t> </a:t>
            </a:r>
            <a:r>
              <a:rPr lang="en-US" dirty="0" err="1"/>
              <a:t>geliştirilen</a:t>
            </a:r>
            <a:r>
              <a:rPr lang="en-US" dirty="0"/>
              <a:t>, </a:t>
            </a:r>
            <a:r>
              <a:rPr lang="en-US" dirty="0" err="1"/>
              <a:t>meraklılar</a:t>
            </a:r>
            <a:r>
              <a:rPr lang="en-US" dirty="0"/>
              <a:t> </a:t>
            </a:r>
            <a:r>
              <a:rPr lang="en-US" dirty="0" err="1"/>
              <a:t>veya</a:t>
            </a:r>
            <a:r>
              <a:rPr lang="en-US" dirty="0"/>
              <a:t> </a:t>
            </a:r>
            <a:r>
              <a:rPr lang="en-US" dirty="0" err="1"/>
              <a:t>notlarını</a:t>
            </a:r>
            <a:r>
              <a:rPr lang="en-US" dirty="0"/>
              <a:t> </a:t>
            </a:r>
            <a:r>
              <a:rPr lang="en-US" dirty="0" err="1"/>
              <a:t>değiştirmeye</a:t>
            </a:r>
            <a:r>
              <a:rPr lang="en-US" dirty="0"/>
              <a:t> </a:t>
            </a:r>
            <a:r>
              <a:rPr lang="en-US" dirty="0" err="1"/>
              <a:t>çalışan</a:t>
            </a:r>
            <a:r>
              <a:rPr lang="en-US" dirty="0"/>
              <a:t> </a:t>
            </a:r>
            <a:r>
              <a:rPr lang="en-US" dirty="0" err="1"/>
              <a:t>öğrenciler</a:t>
            </a:r>
            <a:r>
              <a:rPr lang="en-US" dirty="0"/>
              <a:t> </a:t>
            </a:r>
            <a:r>
              <a:rPr lang="en-US" dirty="0" err="1"/>
              <a:t>tarafından</a:t>
            </a:r>
            <a:r>
              <a:rPr lang="en-US" dirty="0"/>
              <a:t> </a:t>
            </a:r>
            <a:r>
              <a:rPr lang="en-US" dirty="0" err="1"/>
              <a:t>saldırıya</a:t>
            </a:r>
            <a:r>
              <a:rPr lang="en-US" dirty="0"/>
              <a:t> </a:t>
            </a:r>
            <a:r>
              <a:rPr lang="en-US" dirty="0" err="1"/>
              <a:t>uğrayabilecek</a:t>
            </a:r>
            <a:r>
              <a:rPr lang="en-US" dirty="0"/>
              <a:t> </a:t>
            </a:r>
            <a:r>
              <a:rPr lang="en-US" dirty="0" err="1"/>
              <a:t>bir</a:t>
            </a:r>
            <a:r>
              <a:rPr lang="en-US" dirty="0"/>
              <a:t> </a:t>
            </a:r>
            <a:r>
              <a:rPr lang="en-US" dirty="0" err="1"/>
              <a:t>sistem</a:t>
            </a:r>
            <a:r>
              <a:rPr lang="en-US" dirty="0"/>
              <a:t>, </a:t>
            </a:r>
            <a:r>
              <a:rPr lang="en-US" dirty="0" err="1"/>
              <a:t>muhtemelen</a:t>
            </a:r>
            <a:r>
              <a:rPr lang="en-US" dirty="0"/>
              <a:t>, </a:t>
            </a:r>
            <a:r>
              <a:rPr lang="en-US" dirty="0" err="1"/>
              <a:t>hükümet</a:t>
            </a:r>
            <a:r>
              <a:rPr lang="en-US" dirty="0"/>
              <a:t> </a:t>
            </a:r>
            <a:r>
              <a:rPr lang="en-US" dirty="0" err="1"/>
              <a:t>istihbarat</a:t>
            </a:r>
            <a:r>
              <a:rPr lang="en-US" dirty="0"/>
              <a:t> </a:t>
            </a:r>
            <a:r>
              <a:rPr lang="en-US" dirty="0" err="1"/>
              <a:t>örgütleri</a:t>
            </a:r>
            <a:r>
              <a:rPr lang="en-US" dirty="0"/>
              <a:t> </a:t>
            </a:r>
            <a:r>
              <a:rPr lang="en-US" dirty="0" err="1"/>
              <a:t>tarafından</a:t>
            </a:r>
            <a:r>
              <a:rPr lang="en-US" dirty="0"/>
              <a:t> </a:t>
            </a:r>
            <a:r>
              <a:rPr lang="en-US" dirty="0" err="1"/>
              <a:t>saldırıya</a:t>
            </a:r>
            <a:r>
              <a:rPr lang="en-US" dirty="0"/>
              <a:t> </a:t>
            </a:r>
            <a:r>
              <a:rPr lang="en-US" dirty="0" err="1"/>
              <a:t>uğrayabilecek</a:t>
            </a:r>
            <a:r>
              <a:rPr lang="en-US" dirty="0"/>
              <a:t> </a:t>
            </a:r>
            <a:r>
              <a:rPr lang="en-US" dirty="0" err="1"/>
              <a:t>askeri</a:t>
            </a:r>
            <a:r>
              <a:rPr lang="en-US" dirty="0"/>
              <a:t> </a:t>
            </a:r>
            <a:r>
              <a:rPr lang="en-US" dirty="0" err="1"/>
              <a:t>sırları</a:t>
            </a:r>
            <a:r>
              <a:rPr lang="en-US" dirty="0"/>
              <a:t> </a:t>
            </a:r>
            <a:r>
              <a:rPr lang="en-US" dirty="0" err="1"/>
              <a:t>korumak</a:t>
            </a:r>
            <a:r>
              <a:rPr lang="en-US" dirty="0"/>
              <a:t> </a:t>
            </a:r>
            <a:r>
              <a:rPr lang="en-US" dirty="0" err="1"/>
              <a:t>için</a:t>
            </a:r>
            <a:r>
              <a:rPr lang="en-US" dirty="0"/>
              <a:t> </a:t>
            </a:r>
            <a:r>
              <a:rPr lang="en-US" dirty="0" err="1"/>
              <a:t>oluşturulmuş</a:t>
            </a:r>
            <a:r>
              <a:rPr lang="en-US" dirty="0"/>
              <a:t> </a:t>
            </a:r>
            <a:r>
              <a:rPr lang="en-US" dirty="0" err="1"/>
              <a:t>bir</a:t>
            </a:r>
            <a:r>
              <a:rPr lang="en-US" dirty="0"/>
              <a:t> </a:t>
            </a:r>
            <a:r>
              <a:rPr lang="en-US" dirty="0" err="1"/>
              <a:t>sistemden</a:t>
            </a:r>
            <a:r>
              <a:rPr lang="en-US" dirty="0"/>
              <a:t> </a:t>
            </a:r>
            <a:r>
              <a:rPr lang="en-US" dirty="0" err="1"/>
              <a:t>daha</a:t>
            </a:r>
            <a:r>
              <a:rPr lang="en-US" dirty="0"/>
              <a:t> </a:t>
            </a:r>
            <a:r>
              <a:rPr lang="en-US" dirty="0" err="1"/>
              <a:t>az</a:t>
            </a:r>
            <a:r>
              <a:rPr lang="en-US" dirty="0"/>
              <a:t> </a:t>
            </a:r>
            <a:r>
              <a:rPr lang="en-US" dirty="0" err="1"/>
              <a:t>karmaşık</a:t>
            </a:r>
            <a:r>
              <a:rPr lang="en-US" dirty="0"/>
              <a:t> </a:t>
            </a:r>
            <a:r>
              <a:rPr lang="en-US" dirty="0" err="1"/>
              <a:t>güvenlik</a:t>
            </a:r>
            <a:r>
              <a:rPr lang="en-US" dirty="0"/>
              <a:t> </a:t>
            </a:r>
            <a:r>
              <a:rPr lang="en-US" dirty="0" err="1"/>
              <a:t>önlemlerine</a:t>
            </a:r>
            <a:r>
              <a:rPr lang="en-US" dirty="0"/>
              <a:t> </a:t>
            </a:r>
            <a:r>
              <a:rPr lang="en-US" dirty="0" err="1"/>
              <a:t>ihtiyaç</a:t>
            </a:r>
            <a:r>
              <a:rPr lang="en-US" dirty="0"/>
              <a:t> </a:t>
            </a:r>
            <a:r>
              <a:rPr lang="en-US" dirty="0" err="1"/>
              <a:t>duyar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Güvenlik</a:t>
            </a:r>
            <a:r>
              <a:rPr lang="en-US" dirty="0"/>
              <a:t> </a:t>
            </a:r>
            <a:r>
              <a:rPr lang="en-US" dirty="0" err="1" smtClean="0"/>
              <a:t>Hedefleri</a:t>
            </a:r>
            <a:endParaRPr lang="en-US" dirty="0"/>
          </a:p>
        </p:txBody>
      </p:sp>
      <p:sp>
        <p:nvSpPr>
          <p:cNvPr id="6" name="Slide Number Placeholder 5"/>
          <p:cNvSpPr>
            <a:spLocks noGrp="1"/>
          </p:cNvSpPr>
          <p:nvPr>
            <p:ph type="sldNum" sz="quarter" idx="12"/>
          </p:nvPr>
        </p:nvSpPr>
        <p:spPr/>
        <p:txBody>
          <a:bodyPr/>
          <a:lstStyle/>
          <a:p>
            <a:pPr>
              <a:defRPr/>
            </a:pPr>
            <a:fld id="{E383AD34-B530-463E-A04A-C1E6999385A4}" type="slidenum">
              <a:rPr lang="en-US" smtClean="0"/>
              <a:pPr>
                <a:defRPr/>
              </a:pPr>
              <a:t>4</a:t>
            </a:fld>
            <a:endParaRPr lang="en-US"/>
          </a:p>
        </p:txBody>
      </p:sp>
      <p:pic>
        <p:nvPicPr>
          <p:cNvPr id="7" name="Picture 6" descr="01-1b.tif"/>
          <p:cNvPicPr>
            <a:picLocks noChangeAspect="1"/>
          </p:cNvPicPr>
          <p:nvPr/>
        </p:nvPicPr>
        <p:blipFill>
          <a:blip r:embed="rId2" cstate="print"/>
          <a:stretch>
            <a:fillRect/>
          </a:stretch>
        </p:blipFill>
        <p:spPr>
          <a:xfrm>
            <a:off x="3644900" y="1905000"/>
            <a:ext cx="2313432" cy="1542288"/>
          </a:xfrm>
          <a:prstGeom prst="rect">
            <a:avLst/>
          </a:prstGeom>
          <a:ln>
            <a:noFill/>
          </a:ln>
          <a:effectLst>
            <a:softEdge rad="112500"/>
          </a:effectLst>
        </p:spPr>
      </p:pic>
      <p:pic>
        <p:nvPicPr>
          <p:cNvPr id="8" name="Picture 7" descr="01-1c.tif"/>
          <p:cNvPicPr>
            <a:picLocks noChangeAspect="1"/>
          </p:cNvPicPr>
          <p:nvPr/>
        </p:nvPicPr>
        <p:blipFill>
          <a:blip r:embed="rId3" cstate="print"/>
          <a:stretch>
            <a:fillRect/>
          </a:stretch>
        </p:blipFill>
        <p:spPr>
          <a:xfrm>
            <a:off x="5562600" y="4038600"/>
            <a:ext cx="1374648" cy="1691640"/>
          </a:xfrm>
          <a:prstGeom prst="rect">
            <a:avLst/>
          </a:prstGeom>
          <a:ln>
            <a:noFill/>
          </a:ln>
          <a:effectLst>
            <a:softEdge rad="112500"/>
          </a:effectLst>
        </p:spPr>
      </p:pic>
      <p:pic>
        <p:nvPicPr>
          <p:cNvPr id="9" name="Picture 8" descr="01-1a.tif"/>
          <p:cNvPicPr>
            <a:picLocks noChangeAspect="1"/>
          </p:cNvPicPr>
          <p:nvPr/>
        </p:nvPicPr>
        <p:blipFill>
          <a:blip r:embed="rId4" cstate="print"/>
          <a:stretch>
            <a:fillRect/>
          </a:stretch>
        </p:blipFill>
        <p:spPr>
          <a:xfrm>
            <a:off x="2133600" y="4038600"/>
            <a:ext cx="2310384" cy="1627632"/>
          </a:xfrm>
          <a:prstGeom prst="rect">
            <a:avLst/>
          </a:prstGeom>
          <a:ln>
            <a:noFill/>
          </a:ln>
          <a:effectLst>
            <a:softEdge rad="112500"/>
          </a:effectLst>
        </p:spPr>
      </p:pic>
      <p:sp>
        <p:nvSpPr>
          <p:cNvPr id="10" name="Oval 9"/>
          <p:cNvSpPr/>
          <p:nvPr/>
        </p:nvSpPr>
        <p:spPr>
          <a:xfrm>
            <a:off x="3124200" y="129540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2600" y="327660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95800" y="3276600"/>
            <a:ext cx="32004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3" name="TextBox 12"/>
          <p:cNvSpPr txBox="1"/>
          <p:nvPr/>
        </p:nvSpPr>
        <p:spPr>
          <a:xfrm>
            <a:off x="4191000" y="1447800"/>
            <a:ext cx="1074333" cy="369332"/>
          </a:xfrm>
          <a:prstGeom prst="rect">
            <a:avLst/>
          </a:prstGeom>
          <a:noFill/>
        </p:spPr>
        <p:txBody>
          <a:bodyPr wrap="none" rtlCol="0">
            <a:spAutoFit/>
          </a:bodyPr>
          <a:lstStyle/>
          <a:p>
            <a:r>
              <a:rPr lang="en-US" dirty="0" smtClean="0">
                <a:latin typeface="Palatino Linotype" pitchFamily="18" charset="0"/>
              </a:rPr>
              <a:t>Integrity</a:t>
            </a:r>
            <a:endParaRPr lang="en-US" dirty="0">
              <a:latin typeface="Palatino Linotype" pitchFamily="18" charset="0"/>
            </a:endParaRPr>
          </a:p>
        </p:txBody>
      </p:sp>
      <p:sp>
        <p:nvSpPr>
          <p:cNvPr id="14" name="TextBox 13"/>
          <p:cNvSpPr txBox="1"/>
          <p:nvPr/>
        </p:nvSpPr>
        <p:spPr>
          <a:xfrm>
            <a:off x="2438400" y="5879068"/>
            <a:ext cx="1736373" cy="369332"/>
          </a:xfrm>
          <a:prstGeom prst="rect">
            <a:avLst/>
          </a:prstGeom>
          <a:noFill/>
        </p:spPr>
        <p:txBody>
          <a:bodyPr wrap="none" rtlCol="0">
            <a:spAutoFit/>
          </a:bodyPr>
          <a:lstStyle/>
          <a:p>
            <a:r>
              <a:rPr lang="en-US" dirty="0" smtClean="0">
                <a:latin typeface="Palatino Linotype" pitchFamily="18" charset="0"/>
              </a:rPr>
              <a:t>Confidentiality</a:t>
            </a:r>
            <a:endParaRPr lang="en-US" dirty="0">
              <a:latin typeface="Palatino Linotype" pitchFamily="18" charset="0"/>
            </a:endParaRPr>
          </a:p>
        </p:txBody>
      </p:sp>
      <p:sp>
        <p:nvSpPr>
          <p:cNvPr id="15" name="TextBox 14"/>
          <p:cNvSpPr txBox="1"/>
          <p:nvPr/>
        </p:nvSpPr>
        <p:spPr>
          <a:xfrm>
            <a:off x="5486400" y="5867400"/>
            <a:ext cx="1370760" cy="369332"/>
          </a:xfrm>
          <a:prstGeom prst="rect">
            <a:avLst/>
          </a:prstGeom>
          <a:noFill/>
        </p:spPr>
        <p:txBody>
          <a:bodyPr wrap="none" rtlCol="0">
            <a:spAutoFit/>
          </a:bodyPr>
          <a:lstStyle/>
          <a:p>
            <a:r>
              <a:rPr lang="en-US" dirty="0" smtClean="0">
                <a:latin typeface="Palatino Linotype" pitchFamily="18" charset="0"/>
              </a:rPr>
              <a:t>Availability</a:t>
            </a:r>
            <a:endParaRPr lang="en-US" dirty="0">
              <a:latin typeface="Palatino Linotype" pitchFamily="18" charset="0"/>
            </a:endParaRPr>
          </a:p>
        </p:txBody>
      </p:sp>
      <p:pic>
        <p:nvPicPr>
          <p:cNvPr id="16" name="Picture 19" descr="C:\Documents and Settings\goodrich\Local Settings\Temporary Internet Files\Content.IE5\AQQ8XX4Q\MCj04339620000[1].png"/>
          <p:cNvPicPr>
            <a:picLocks noChangeAspect="1" noChangeArrowheads="1"/>
          </p:cNvPicPr>
          <p:nvPr/>
        </p:nvPicPr>
        <p:blipFill>
          <a:blip r:embed="rId5" cstate="print">
            <a:grayscl/>
            <a:lum contrast="20000"/>
          </a:blip>
          <a:srcRect/>
          <a:stretch>
            <a:fillRect/>
          </a:stretch>
        </p:blipFill>
        <p:spPr bwMode="auto">
          <a:xfrm>
            <a:off x="4419600" y="4038600"/>
            <a:ext cx="609457" cy="609457"/>
          </a:xfrm>
          <a:prstGeom prst="rect">
            <a:avLst/>
          </a:prstGeom>
          <a:noFill/>
        </p:spPr>
      </p:pic>
      <p:sp>
        <p:nvSpPr>
          <p:cNvPr id="17" name="Content Placeholder 2"/>
          <p:cNvSpPr>
            <a:spLocks noGrp="1"/>
          </p:cNvSpPr>
          <p:nvPr>
            <p:ph idx="1"/>
          </p:nvPr>
        </p:nvSpPr>
        <p:spPr>
          <a:xfrm>
            <a:off x="457200" y="1646237"/>
            <a:ext cx="8229600" cy="4525963"/>
          </a:xfrm>
        </p:spPr>
        <p:txBody>
          <a:bodyPr/>
          <a:lstStyle/>
          <a:p>
            <a:r>
              <a:rPr lang="en-US" dirty="0" smtClean="0"/>
              <a:t>C.I.A.</a:t>
            </a:r>
            <a:endParaRPr lang="tr-TR"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Uzlaşmacı</a:t>
            </a:r>
            <a:r>
              <a:rPr lang="en-US" b="1" dirty="0"/>
              <a:t> </a:t>
            </a:r>
            <a:r>
              <a:rPr lang="en-US" b="1" dirty="0" err="1" smtClean="0"/>
              <a:t>kayıt</a:t>
            </a:r>
            <a:r>
              <a:rPr lang="tr-TR" b="1" dirty="0" smtClean="0"/>
              <a:t> </a:t>
            </a:r>
            <a:br>
              <a:rPr lang="tr-TR" b="1" dirty="0" smtClean="0"/>
            </a:br>
            <a:r>
              <a:rPr lang="tr-TR" b="1" dirty="0" smtClean="0"/>
              <a:t>(</a:t>
            </a:r>
            <a:r>
              <a:rPr lang="en-US" b="1" dirty="0" smtClean="0"/>
              <a:t>Compromise recording</a:t>
            </a:r>
            <a:r>
              <a:rPr lang="tr-TR" b="1"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Bu </a:t>
            </a:r>
            <a:r>
              <a:rPr lang="en-US" dirty="0" err="1"/>
              <a:t>ilke</a:t>
            </a:r>
            <a:r>
              <a:rPr lang="en-US" dirty="0"/>
              <a:t>, </a:t>
            </a:r>
            <a:r>
              <a:rPr lang="en-US" dirty="0" err="1"/>
              <a:t>bazen</a:t>
            </a:r>
            <a:r>
              <a:rPr lang="en-US" dirty="0"/>
              <a:t> </a:t>
            </a:r>
            <a:r>
              <a:rPr lang="en-US" dirty="0" err="1"/>
              <a:t>bir</a:t>
            </a:r>
            <a:r>
              <a:rPr lang="en-US" dirty="0"/>
              <a:t> </a:t>
            </a:r>
            <a:r>
              <a:rPr lang="en-US" dirty="0" err="1"/>
              <a:t>izinsiz</a:t>
            </a:r>
            <a:r>
              <a:rPr lang="en-US" dirty="0"/>
              <a:t> </a:t>
            </a:r>
            <a:r>
              <a:rPr lang="en-US" dirty="0" err="1"/>
              <a:t>girişin</a:t>
            </a:r>
            <a:r>
              <a:rPr lang="en-US" dirty="0"/>
              <a:t> </a:t>
            </a:r>
            <a:r>
              <a:rPr lang="en-US" dirty="0" err="1"/>
              <a:t>ayrıntılarını</a:t>
            </a:r>
            <a:r>
              <a:rPr lang="en-US" dirty="0"/>
              <a:t> </a:t>
            </a:r>
            <a:r>
              <a:rPr lang="en-US" dirty="0" err="1"/>
              <a:t>kaydetmenin</a:t>
            </a:r>
            <a:r>
              <a:rPr lang="en-US" dirty="0"/>
              <a:t>, </a:t>
            </a:r>
            <a:r>
              <a:rPr lang="en-US" dirty="0" err="1"/>
              <a:t>onu</a:t>
            </a:r>
            <a:r>
              <a:rPr lang="en-US" dirty="0"/>
              <a:t> </a:t>
            </a:r>
            <a:r>
              <a:rPr lang="en-US" dirty="0" err="1"/>
              <a:t>önlemek</a:t>
            </a:r>
            <a:r>
              <a:rPr lang="en-US" dirty="0"/>
              <a:t> </a:t>
            </a:r>
            <a:r>
              <a:rPr lang="en-US" dirty="0" err="1"/>
              <a:t>için</a:t>
            </a:r>
            <a:r>
              <a:rPr lang="en-US" dirty="0"/>
              <a:t> </a:t>
            </a:r>
            <a:r>
              <a:rPr lang="en-US" dirty="0" err="1"/>
              <a:t>daha</a:t>
            </a:r>
            <a:r>
              <a:rPr lang="en-US" dirty="0"/>
              <a:t> </a:t>
            </a:r>
            <a:r>
              <a:rPr lang="en-US" dirty="0" err="1"/>
              <a:t>karmaşık</a:t>
            </a:r>
            <a:r>
              <a:rPr lang="en-US" dirty="0"/>
              <a:t> </a:t>
            </a:r>
            <a:r>
              <a:rPr lang="en-US" dirty="0" err="1"/>
              <a:t>önlemler</a:t>
            </a:r>
            <a:r>
              <a:rPr lang="en-US" dirty="0"/>
              <a:t> </a:t>
            </a:r>
            <a:r>
              <a:rPr lang="en-US" dirty="0" err="1"/>
              <a:t>almaktan</a:t>
            </a:r>
            <a:r>
              <a:rPr lang="en-US" dirty="0"/>
              <a:t> </a:t>
            </a:r>
            <a:r>
              <a:rPr lang="en-US" dirty="0" err="1"/>
              <a:t>daha</a:t>
            </a:r>
            <a:r>
              <a:rPr lang="en-US" dirty="0"/>
              <a:t> </a:t>
            </a:r>
            <a:r>
              <a:rPr lang="en-US" dirty="0" err="1"/>
              <a:t>arzu</a:t>
            </a:r>
            <a:r>
              <a:rPr lang="en-US" dirty="0"/>
              <a:t> </a:t>
            </a:r>
            <a:r>
              <a:rPr lang="en-US" dirty="0" err="1"/>
              <a:t>edilir</a:t>
            </a:r>
            <a:r>
              <a:rPr lang="en-US" dirty="0"/>
              <a:t> </a:t>
            </a:r>
            <a:r>
              <a:rPr lang="en-US" dirty="0" err="1"/>
              <a:t>olduğunu</a:t>
            </a:r>
            <a:r>
              <a:rPr lang="en-US" dirty="0"/>
              <a:t> </a:t>
            </a:r>
            <a:r>
              <a:rPr lang="en-US" dirty="0" err="1"/>
              <a:t>belirtir</a:t>
            </a:r>
            <a:r>
              <a:rPr lang="en-US" dirty="0"/>
              <a:t>..</a:t>
            </a:r>
          </a:p>
          <a:p>
            <a:pPr lvl="1"/>
            <a:r>
              <a:rPr lang="en-US" dirty="0" err="1"/>
              <a:t>İnternete</a:t>
            </a:r>
            <a:r>
              <a:rPr lang="en-US" dirty="0"/>
              <a:t> </a:t>
            </a:r>
            <a:r>
              <a:rPr lang="en-US" dirty="0" err="1"/>
              <a:t>bağlı</a:t>
            </a:r>
            <a:r>
              <a:rPr lang="en-US" dirty="0"/>
              <a:t> </a:t>
            </a:r>
            <a:r>
              <a:rPr lang="en-US" dirty="0" err="1"/>
              <a:t>güvenlik</a:t>
            </a:r>
            <a:r>
              <a:rPr lang="en-US" dirty="0"/>
              <a:t> </a:t>
            </a:r>
            <a:r>
              <a:rPr lang="en-US" dirty="0" err="1"/>
              <a:t>kameraları</a:t>
            </a:r>
            <a:r>
              <a:rPr lang="en-US" dirty="0"/>
              <a:t>, bir </a:t>
            </a:r>
            <a:r>
              <a:rPr lang="en-US" dirty="0" err="1"/>
              <a:t>binayı</a:t>
            </a:r>
            <a:r>
              <a:rPr lang="en-US" dirty="0"/>
              <a:t> </a:t>
            </a:r>
            <a:r>
              <a:rPr lang="en-US" dirty="0" err="1"/>
              <a:t>kapı</a:t>
            </a:r>
            <a:r>
              <a:rPr lang="en-US" dirty="0"/>
              <a:t> </a:t>
            </a:r>
            <a:r>
              <a:rPr lang="en-US" dirty="0" err="1"/>
              <a:t>ve</a:t>
            </a:r>
            <a:r>
              <a:rPr lang="en-US" dirty="0"/>
              <a:t> </a:t>
            </a:r>
            <a:r>
              <a:rPr lang="en-US" dirty="0" err="1"/>
              <a:t>pencereleri</a:t>
            </a:r>
            <a:r>
              <a:rPr lang="en-US" dirty="0"/>
              <a:t> </a:t>
            </a:r>
            <a:r>
              <a:rPr lang="en-US" dirty="0" err="1"/>
              <a:t>güçlendirmek</a:t>
            </a:r>
            <a:r>
              <a:rPr lang="en-US" dirty="0"/>
              <a:t> </a:t>
            </a:r>
            <a:r>
              <a:rPr lang="en-US" dirty="0" err="1"/>
              <a:t>yerine</a:t>
            </a:r>
            <a:r>
              <a:rPr lang="en-US" dirty="0"/>
              <a:t> </a:t>
            </a:r>
            <a:r>
              <a:rPr lang="en-US" dirty="0" err="1"/>
              <a:t>korumak</a:t>
            </a:r>
            <a:r>
              <a:rPr lang="en-US" dirty="0"/>
              <a:t> </a:t>
            </a:r>
            <a:r>
              <a:rPr lang="en-US" dirty="0" err="1"/>
              <a:t>için</a:t>
            </a:r>
            <a:r>
              <a:rPr lang="en-US" dirty="0"/>
              <a:t> </a:t>
            </a:r>
            <a:r>
              <a:rPr lang="en-US" dirty="0" err="1"/>
              <a:t>kullanılabilecek</a:t>
            </a:r>
            <a:r>
              <a:rPr lang="en-US" dirty="0"/>
              <a:t> </a:t>
            </a:r>
            <a:r>
              <a:rPr lang="en-US" dirty="0" err="1"/>
              <a:t>etkili</a:t>
            </a:r>
            <a:r>
              <a:rPr lang="en-US" dirty="0"/>
              <a:t> bir </a:t>
            </a:r>
            <a:r>
              <a:rPr lang="en-US" dirty="0" err="1"/>
              <a:t>uzlaşma</a:t>
            </a:r>
            <a:r>
              <a:rPr lang="en-US" dirty="0"/>
              <a:t> </a:t>
            </a:r>
            <a:r>
              <a:rPr lang="en-US" dirty="0" err="1"/>
              <a:t>kayıt</a:t>
            </a:r>
            <a:r>
              <a:rPr lang="en-US" dirty="0"/>
              <a:t> </a:t>
            </a:r>
            <a:r>
              <a:rPr lang="en-US" dirty="0" err="1"/>
              <a:t>sistemine</a:t>
            </a:r>
            <a:r>
              <a:rPr lang="en-US" dirty="0"/>
              <a:t> </a:t>
            </a:r>
            <a:r>
              <a:rPr lang="en-US" dirty="0" err="1"/>
              <a:t>tipik</a:t>
            </a:r>
            <a:r>
              <a:rPr lang="en-US" dirty="0"/>
              <a:t> bir </a:t>
            </a:r>
            <a:r>
              <a:rPr lang="en-US" dirty="0" err="1"/>
              <a:t>örnektir</a:t>
            </a:r>
            <a:r>
              <a:rPr lang="en-US" dirty="0"/>
              <a:t>.</a:t>
            </a:r>
          </a:p>
          <a:p>
            <a:pPr lvl="1"/>
            <a:r>
              <a:rPr lang="en-US" dirty="0"/>
              <a:t>Bir </a:t>
            </a:r>
            <a:r>
              <a:rPr lang="en-US" dirty="0" err="1"/>
              <a:t>ofis</a:t>
            </a:r>
            <a:r>
              <a:rPr lang="en-US" dirty="0"/>
              <a:t> </a:t>
            </a:r>
            <a:r>
              <a:rPr lang="en-US" dirty="0" err="1"/>
              <a:t>ağındaki</a:t>
            </a:r>
            <a:r>
              <a:rPr lang="en-US" dirty="0"/>
              <a:t> </a:t>
            </a:r>
            <a:r>
              <a:rPr lang="en-US" dirty="0" err="1"/>
              <a:t>sunucular</a:t>
            </a:r>
            <a:r>
              <a:rPr lang="en-US" dirty="0"/>
              <a:t>, </a:t>
            </a:r>
            <a:r>
              <a:rPr lang="en-US" dirty="0" err="1"/>
              <a:t>tüm</a:t>
            </a:r>
            <a:r>
              <a:rPr lang="en-US" dirty="0"/>
              <a:t> </a:t>
            </a:r>
            <a:r>
              <a:rPr lang="en-US" dirty="0" err="1"/>
              <a:t>dosyalara</a:t>
            </a:r>
            <a:r>
              <a:rPr lang="en-US" dirty="0"/>
              <a:t>, </a:t>
            </a:r>
            <a:r>
              <a:rPr lang="en-US" dirty="0" err="1"/>
              <a:t>gönderilen</a:t>
            </a:r>
            <a:r>
              <a:rPr lang="en-US" dirty="0"/>
              <a:t> </a:t>
            </a:r>
            <a:r>
              <a:rPr lang="en-US" dirty="0" err="1"/>
              <a:t>ve</a:t>
            </a:r>
            <a:r>
              <a:rPr lang="en-US" dirty="0"/>
              <a:t> </a:t>
            </a:r>
            <a:r>
              <a:rPr lang="en-US" dirty="0" err="1"/>
              <a:t>alınan</a:t>
            </a:r>
            <a:r>
              <a:rPr lang="en-US" dirty="0"/>
              <a:t> </a:t>
            </a:r>
            <a:r>
              <a:rPr lang="en-US" dirty="0" err="1"/>
              <a:t>tüm</a:t>
            </a:r>
            <a:r>
              <a:rPr lang="en-US" dirty="0"/>
              <a:t> e-</a:t>
            </a:r>
            <a:r>
              <a:rPr lang="en-US" dirty="0" err="1"/>
              <a:t>postalara</a:t>
            </a:r>
            <a:r>
              <a:rPr lang="en-US" dirty="0"/>
              <a:t> </a:t>
            </a:r>
            <a:r>
              <a:rPr lang="en-US" dirty="0" err="1"/>
              <a:t>ve</a:t>
            </a:r>
            <a:r>
              <a:rPr lang="en-US" dirty="0"/>
              <a:t> </a:t>
            </a:r>
            <a:r>
              <a:rPr lang="en-US" dirty="0" err="1"/>
              <a:t>tüm</a:t>
            </a:r>
            <a:r>
              <a:rPr lang="en-US" dirty="0"/>
              <a:t> web </a:t>
            </a:r>
            <a:r>
              <a:rPr lang="en-US" dirty="0" err="1"/>
              <a:t>tarama</a:t>
            </a:r>
            <a:r>
              <a:rPr lang="en-US" dirty="0"/>
              <a:t> </a:t>
            </a:r>
            <a:r>
              <a:rPr lang="en-US" dirty="0" err="1"/>
              <a:t>oturumlarına</a:t>
            </a:r>
            <a:r>
              <a:rPr lang="en-US" dirty="0"/>
              <a:t> </a:t>
            </a:r>
            <a:r>
              <a:rPr lang="en-US" dirty="0" err="1"/>
              <a:t>ilişkin</a:t>
            </a:r>
            <a:r>
              <a:rPr lang="en-US" dirty="0"/>
              <a:t> </a:t>
            </a:r>
            <a:r>
              <a:rPr lang="en-US" dirty="0" err="1"/>
              <a:t>günlükleri</a:t>
            </a:r>
            <a:r>
              <a:rPr lang="en-US" dirty="0"/>
              <a:t> </a:t>
            </a:r>
            <a:r>
              <a:rPr lang="en-US" dirty="0" err="1"/>
              <a:t>tutabilir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Erişim(Giriş)</a:t>
            </a:r>
            <a:r>
              <a:rPr lang="en-US" b="1" dirty="0" smtClean="0"/>
              <a:t> </a:t>
            </a:r>
            <a:r>
              <a:rPr lang="en-US" b="1" dirty="0" err="1"/>
              <a:t>kontrolu</a:t>
            </a:r>
            <a:r>
              <a:rPr lang="en-US" b="1" dirty="0"/>
              <a:t/>
            </a:r>
            <a:br>
              <a:rPr lang="en-US" b="1" dirty="0"/>
            </a:br>
            <a:r>
              <a:rPr lang="tr-TR" b="1" dirty="0" smtClean="0"/>
              <a:t>(</a:t>
            </a:r>
            <a:r>
              <a:rPr lang="en-US" b="1" dirty="0" smtClean="0"/>
              <a:t>Access </a:t>
            </a:r>
            <a:r>
              <a:rPr lang="en-US" b="1" dirty="0" err="1" smtClean="0"/>
              <a:t>Contro</a:t>
            </a:r>
            <a:r>
              <a:rPr lang="tr-TR" b="1" dirty="0" smtClean="0"/>
              <a:t>l)</a:t>
            </a:r>
            <a:endParaRPr lang="tr-TR" b="1" dirty="0"/>
          </a:p>
        </p:txBody>
      </p:sp>
      <p:sp>
        <p:nvSpPr>
          <p:cNvPr id="3" name="Content Placeholder 2"/>
          <p:cNvSpPr>
            <a:spLocks noGrp="1"/>
          </p:cNvSpPr>
          <p:nvPr>
            <p:ph idx="1"/>
          </p:nvPr>
        </p:nvSpPr>
        <p:spPr/>
        <p:txBody>
          <a:bodyPr/>
          <a:lstStyle/>
          <a:p>
            <a:r>
              <a:rPr lang="en-US" dirty="0" err="1" smtClean="0">
                <a:solidFill>
                  <a:srgbClr val="00B050"/>
                </a:solidFill>
              </a:rPr>
              <a:t>İletişim</a:t>
            </a:r>
            <a:r>
              <a:rPr lang="en-US" dirty="0" smtClean="0">
                <a:solidFill>
                  <a:srgbClr val="00B050"/>
                </a:solidFill>
              </a:rPr>
              <a:t> </a:t>
            </a:r>
            <a:r>
              <a:rPr lang="en-US" dirty="0" err="1">
                <a:solidFill>
                  <a:srgbClr val="00B050"/>
                </a:solidFill>
              </a:rPr>
              <a:t>bağlantıları</a:t>
            </a:r>
            <a:r>
              <a:rPr lang="en-US" dirty="0">
                <a:solidFill>
                  <a:srgbClr val="00B050"/>
                </a:solidFill>
              </a:rPr>
              <a:t> </a:t>
            </a:r>
            <a:r>
              <a:rPr lang="en-US" dirty="0" err="1">
                <a:solidFill>
                  <a:srgbClr val="00B050"/>
                </a:solidFill>
              </a:rPr>
              <a:t>aracılığıyla</a:t>
            </a:r>
            <a:r>
              <a:rPr lang="en-US" dirty="0">
                <a:solidFill>
                  <a:srgbClr val="00B050"/>
                </a:solidFill>
              </a:rPr>
              <a:t> </a:t>
            </a:r>
            <a:r>
              <a:rPr lang="en-US" dirty="0" err="1">
                <a:solidFill>
                  <a:srgbClr val="00B050"/>
                </a:solidFill>
              </a:rPr>
              <a:t>ana</a:t>
            </a:r>
            <a:r>
              <a:rPr lang="en-US" dirty="0">
                <a:solidFill>
                  <a:srgbClr val="00B050"/>
                </a:solidFill>
              </a:rPr>
              <a:t> </a:t>
            </a:r>
            <a:r>
              <a:rPr lang="en-US" dirty="0" err="1">
                <a:solidFill>
                  <a:srgbClr val="00B050"/>
                </a:solidFill>
              </a:rPr>
              <a:t>sistemlere</a:t>
            </a:r>
            <a:r>
              <a:rPr lang="en-US" dirty="0">
                <a:solidFill>
                  <a:srgbClr val="00B050"/>
                </a:solidFill>
              </a:rPr>
              <a:t> </a:t>
            </a:r>
            <a:r>
              <a:rPr lang="en-US" dirty="0" err="1">
                <a:solidFill>
                  <a:srgbClr val="00B050"/>
                </a:solidFill>
              </a:rPr>
              <a:t>ve</a:t>
            </a:r>
            <a:r>
              <a:rPr lang="en-US" dirty="0">
                <a:solidFill>
                  <a:srgbClr val="00B050"/>
                </a:solidFill>
              </a:rPr>
              <a:t> </a:t>
            </a:r>
            <a:r>
              <a:rPr lang="en-US" dirty="0" err="1">
                <a:solidFill>
                  <a:srgbClr val="00B050"/>
                </a:solidFill>
              </a:rPr>
              <a:t>uygulamalara</a:t>
            </a:r>
            <a:r>
              <a:rPr lang="en-US" dirty="0">
                <a:solidFill>
                  <a:srgbClr val="00B050"/>
                </a:solidFill>
              </a:rPr>
              <a:t> </a:t>
            </a:r>
            <a:r>
              <a:rPr lang="en-US" dirty="0" err="1">
                <a:solidFill>
                  <a:srgbClr val="00B050"/>
                </a:solidFill>
              </a:rPr>
              <a:t>erişimi</a:t>
            </a:r>
            <a:r>
              <a:rPr lang="en-US" dirty="0">
                <a:solidFill>
                  <a:srgbClr val="00B050"/>
                </a:solidFill>
              </a:rPr>
              <a:t> </a:t>
            </a:r>
            <a:r>
              <a:rPr lang="en-US" dirty="0" err="1">
                <a:solidFill>
                  <a:srgbClr val="00B050"/>
                </a:solidFill>
              </a:rPr>
              <a:t>sınırlama</a:t>
            </a:r>
            <a:r>
              <a:rPr lang="en-US" dirty="0">
                <a:solidFill>
                  <a:srgbClr val="00B050"/>
                </a:solidFill>
              </a:rPr>
              <a:t> </a:t>
            </a:r>
            <a:r>
              <a:rPr lang="en-US" dirty="0" err="1">
                <a:solidFill>
                  <a:srgbClr val="00B050"/>
                </a:solidFill>
              </a:rPr>
              <a:t>ve</a:t>
            </a:r>
            <a:r>
              <a:rPr lang="en-US" dirty="0">
                <a:solidFill>
                  <a:srgbClr val="00B050"/>
                </a:solidFill>
              </a:rPr>
              <a:t> </a:t>
            </a:r>
            <a:r>
              <a:rPr lang="en-US" dirty="0" err="1">
                <a:solidFill>
                  <a:srgbClr val="00B050"/>
                </a:solidFill>
              </a:rPr>
              <a:t>kontrol</a:t>
            </a:r>
            <a:r>
              <a:rPr lang="en-US" dirty="0">
                <a:solidFill>
                  <a:srgbClr val="00B050"/>
                </a:solidFill>
              </a:rPr>
              <a:t> </a:t>
            </a:r>
            <a:r>
              <a:rPr lang="en-US" dirty="0" err="1">
                <a:solidFill>
                  <a:srgbClr val="00B050"/>
                </a:solidFill>
              </a:rPr>
              <a:t>etme</a:t>
            </a:r>
            <a:r>
              <a:rPr lang="en-US" dirty="0">
                <a:solidFill>
                  <a:srgbClr val="00B050"/>
                </a:solidFill>
              </a:rPr>
              <a:t> </a:t>
            </a:r>
            <a:r>
              <a:rPr lang="en-US" dirty="0" err="1">
                <a:solidFill>
                  <a:srgbClr val="00B050"/>
                </a:solidFill>
              </a:rPr>
              <a:t>yeteneği</a:t>
            </a:r>
            <a:r>
              <a:rPr lang="en-US" dirty="0" smtClean="0">
                <a:solidFill>
                  <a:srgbClr val="00B050"/>
                </a:solidFill>
              </a:rPr>
              <a:t>.</a:t>
            </a:r>
            <a:endParaRPr lang="en-US" dirty="0">
              <a:solidFill>
                <a:srgbClr val="00B050"/>
              </a:solidFill>
            </a:endParaRPr>
          </a:p>
          <a:p>
            <a:r>
              <a:rPr lang="en-US" dirty="0" err="1"/>
              <a:t>Bunu</a:t>
            </a:r>
            <a:r>
              <a:rPr lang="en-US" dirty="0"/>
              <a:t> </a:t>
            </a:r>
            <a:r>
              <a:rPr lang="en-US" dirty="0" err="1"/>
              <a:t>başarmak</a:t>
            </a:r>
            <a:r>
              <a:rPr lang="en-US" dirty="0"/>
              <a:t> </a:t>
            </a:r>
            <a:r>
              <a:rPr lang="en-US" dirty="0" err="1"/>
              <a:t>için</a:t>
            </a:r>
            <a:r>
              <a:rPr lang="en-US" dirty="0"/>
              <a:t>, </a:t>
            </a:r>
            <a:r>
              <a:rPr lang="en-US" dirty="0" err="1"/>
              <a:t>erişim</a:t>
            </a:r>
            <a:r>
              <a:rPr lang="en-US" dirty="0"/>
              <a:t> </a:t>
            </a:r>
            <a:r>
              <a:rPr lang="en-US" dirty="0" err="1"/>
              <a:t>hakkı</a:t>
            </a:r>
            <a:r>
              <a:rPr lang="en-US" dirty="0"/>
              <a:t> </a:t>
            </a:r>
            <a:r>
              <a:rPr lang="en-US" dirty="0" err="1"/>
              <a:t>elde</a:t>
            </a:r>
            <a:r>
              <a:rPr lang="en-US" dirty="0"/>
              <a:t> </a:t>
            </a:r>
            <a:r>
              <a:rPr lang="en-US" dirty="0" err="1"/>
              <a:t>etmeye</a:t>
            </a:r>
            <a:r>
              <a:rPr lang="en-US" dirty="0"/>
              <a:t> </a:t>
            </a:r>
            <a:r>
              <a:rPr lang="en-US" dirty="0" err="1"/>
              <a:t>çalışan</a:t>
            </a:r>
            <a:r>
              <a:rPr lang="en-US" dirty="0"/>
              <a:t> her </a:t>
            </a:r>
            <a:r>
              <a:rPr lang="en-US" dirty="0" err="1"/>
              <a:t>bir</a:t>
            </a:r>
            <a:r>
              <a:rPr lang="en-US" dirty="0"/>
              <a:t> </a:t>
            </a:r>
            <a:r>
              <a:rPr lang="en-US" dirty="0" err="1"/>
              <a:t>varlık</a:t>
            </a:r>
            <a:r>
              <a:rPr lang="en-US" dirty="0"/>
              <a:t>, </a:t>
            </a:r>
            <a:r>
              <a:rPr lang="en-US" dirty="0" err="1"/>
              <a:t>erişim</a:t>
            </a:r>
            <a:r>
              <a:rPr lang="en-US" dirty="0"/>
              <a:t> </a:t>
            </a:r>
            <a:r>
              <a:rPr lang="en-US" dirty="0" err="1"/>
              <a:t>haklarının</a:t>
            </a:r>
            <a:r>
              <a:rPr lang="en-US" dirty="0"/>
              <a:t> </a:t>
            </a:r>
            <a:r>
              <a:rPr lang="en-US" dirty="0" err="1"/>
              <a:t>bireye</a:t>
            </a:r>
            <a:r>
              <a:rPr lang="en-US" dirty="0"/>
              <a:t> </a:t>
            </a:r>
            <a:r>
              <a:rPr lang="en-US" dirty="0" err="1"/>
              <a:t>göre</a:t>
            </a:r>
            <a:r>
              <a:rPr lang="en-US" dirty="0"/>
              <a:t> </a:t>
            </a:r>
            <a:r>
              <a:rPr lang="en-US" dirty="0" err="1"/>
              <a:t>uyarlanabilmesi</a:t>
            </a:r>
            <a:r>
              <a:rPr lang="en-US" dirty="0"/>
              <a:t> </a:t>
            </a:r>
            <a:r>
              <a:rPr lang="en-US" dirty="0" err="1"/>
              <a:t>için</a:t>
            </a:r>
            <a:r>
              <a:rPr lang="en-US" dirty="0"/>
              <a:t> </a:t>
            </a:r>
            <a:r>
              <a:rPr lang="en-US" dirty="0" err="1"/>
              <a:t>öncelikle</a:t>
            </a:r>
            <a:r>
              <a:rPr lang="en-US" dirty="0"/>
              <a:t> </a:t>
            </a:r>
            <a:r>
              <a:rPr lang="en-US" dirty="0" err="1"/>
              <a:t>tanımlanmalı</a:t>
            </a:r>
            <a:r>
              <a:rPr lang="en-US" dirty="0"/>
              <a:t> </a:t>
            </a:r>
            <a:r>
              <a:rPr lang="en-US" dirty="0" err="1"/>
              <a:t>veya</a:t>
            </a:r>
            <a:r>
              <a:rPr lang="en-US" dirty="0"/>
              <a:t> </a:t>
            </a:r>
            <a:r>
              <a:rPr lang="en-US" dirty="0" err="1"/>
              <a:t>kimliği</a:t>
            </a:r>
            <a:r>
              <a:rPr lang="en-US" dirty="0"/>
              <a:t> </a:t>
            </a:r>
            <a:r>
              <a:rPr lang="en-US" dirty="0" err="1"/>
              <a:t>doğrulanmalıdır</a:t>
            </a:r>
            <a:r>
              <a:rPr lang="en-US" dirty="0" smtClean="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41</a:t>
            </a:fld>
            <a:endParaRPr lang="en-US"/>
          </a:p>
        </p:txBody>
      </p:sp>
      <p:pic>
        <p:nvPicPr>
          <p:cNvPr id="5" name="Picture 4"/>
          <p:cNvPicPr>
            <a:picLocks noChangeAspect="1"/>
          </p:cNvPicPr>
          <p:nvPr/>
        </p:nvPicPr>
        <p:blipFill>
          <a:blip r:embed="rId2"/>
          <a:stretch>
            <a:fillRect/>
          </a:stretch>
        </p:blipFill>
        <p:spPr>
          <a:xfrm>
            <a:off x="7086600" y="4953000"/>
            <a:ext cx="1778000" cy="1752600"/>
          </a:xfrm>
          <a:prstGeom prst="rect">
            <a:avLst/>
          </a:prstGeom>
        </p:spPr>
      </p:pic>
    </p:spTree>
    <p:extLst>
      <p:ext uri="{BB962C8B-B14F-4D97-AF65-F5344CB8AC3E}">
        <p14:creationId xmlns:p14="http://schemas.microsoft.com/office/powerpoint/2010/main" val="3954458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Erişim</a:t>
            </a:r>
            <a:r>
              <a:rPr lang="en-US" b="1" dirty="0" smtClean="0"/>
              <a:t> </a:t>
            </a:r>
            <a:r>
              <a:rPr lang="en-US" b="1" dirty="0" err="1"/>
              <a:t>kontrolu</a:t>
            </a:r>
            <a:r>
              <a:rPr lang="en-US" b="1" dirty="0"/>
              <a:t> (</a:t>
            </a:r>
            <a:r>
              <a:rPr lang="en-US" b="1" dirty="0" err="1"/>
              <a:t>devam</a:t>
            </a:r>
            <a:r>
              <a:rPr lang="en-US" b="1" dirty="0"/>
              <a:t>)</a:t>
            </a:r>
          </a:p>
        </p:txBody>
      </p:sp>
      <p:sp>
        <p:nvSpPr>
          <p:cNvPr id="3" name="Content Placeholder 2"/>
          <p:cNvSpPr>
            <a:spLocks noGrp="1"/>
          </p:cNvSpPr>
          <p:nvPr>
            <p:ph idx="1"/>
          </p:nvPr>
        </p:nvSpPr>
        <p:spPr/>
        <p:txBody>
          <a:bodyPr>
            <a:normAutofit lnSpcReduction="10000"/>
          </a:bodyPr>
          <a:lstStyle/>
          <a:p>
            <a:r>
              <a:rPr lang="en-US" dirty="0" err="1" smtClean="0"/>
              <a:t>Genel</a:t>
            </a:r>
            <a:r>
              <a:rPr lang="tr-TR" dirty="0" smtClean="0"/>
              <a:t>(public)</a:t>
            </a:r>
            <a:r>
              <a:rPr lang="en-US" dirty="0" smtClean="0"/>
              <a:t> </a:t>
            </a:r>
            <a:r>
              <a:rPr lang="en-US" dirty="0" err="1"/>
              <a:t>medyadaki</a:t>
            </a:r>
            <a:r>
              <a:rPr lang="en-US" dirty="0"/>
              <a:t> </a:t>
            </a:r>
            <a:r>
              <a:rPr lang="en-US" dirty="0" err="1"/>
              <a:t>bilgileri</a:t>
            </a:r>
            <a:r>
              <a:rPr lang="en-US" dirty="0"/>
              <a:t> </a:t>
            </a:r>
            <a:r>
              <a:rPr lang="en-US" dirty="0" err="1"/>
              <a:t>korumak</a:t>
            </a:r>
            <a:r>
              <a:rPr lang="en-US" dirty="0"/>
              <a:t> </a:t>
            </a:r>
            <a:r>
              <a:rPr lang="en-US" dirty="0" err="1"/>
              <a:t>için</a:t>
            </a:r>
            <a:r>
              <a:rPr lang="en-US" dirty="0"/>
              <a:t> </a:t>
            </a:r>
            <a:r>
              <a:rPr lang="en-US" dirty="0" err="1"/>
              <a:t>şifreleme</a:t>
            </a:r>
            <a:r>
              <a:rPr lang="en-US" dirty="0"/>
              <a:t> </a:t>
            </a:r>
            <a:r>
              <a:rPr lang="en-US" dirty="0" err="1"/>
              <a:t>kullanılabilirken</a:t>
            </a:r>
            <a:r>
              <a:rPr lang="en-US" dirty="0"/>
              <a:t>, </a:t>
            </a:r>
            <a:r>
              <a:rPr lang="en-US" dirty="0" err="1">
                <a:solidFill>
                  <a:srgbClr val="0070C0"/>
                </a:solidFill>
              </a:rPr>
              <a:t>şifrelenmiş</a:t>
            </a:r>
            <a:r>
              <a:rPr lang="en-US" dirty="0">
                <a:solidFill>
                  <a:srgbClr val="0070C0"/>
                </a:solidFill>
              </a:rPr>
              <a:t> </a:t>
            </a:r>
            <a:r>
              <a:rPr lang="en-US" dirty="0" err="1">
                <a:solidFill>
                  <a:srgbClr val="0070C0"/>
                </a:solidFill>
              </a:rPr>
              <a:t>verilerle</a:t>
            </a:r>
            <a:r>
              <a:rPr lang="en-US" dirty="0">
                <a:solidFill>
                  <a:srgbClr val="0070C0"/>
                </a:solidFill>
              </a:rPr>
              <a:t> </a:t>
            </a:r>
            <a:r>
              <a:rPr lang="en-US" dirty="0" err="1">
                <a:solidFill>
                  <a:srgbClr val="0070C0"/>
                </a:solidFill>
              </a:rPr>
              <a:t>veri</a:t>
            </a:r>
            <a:r>
              <a:rPr lang="en-US" dirty="0">
                <a:solidFill>
                  <a:srgbClr val="0070C0"/>
                </a:solidFill>
              </a:rPr>
              <a:t> </a:t>
            </a:r>
            <a:r>
              <a:rPr lang="en-US" dirty="0" err="1" smtClean="0">
                <a:solidFill>
                  <a:srgbClr val="0070C0"/>
                </a:solidFill>
              </a:rPr>
              <a:t>işleme</a:t>
            </a:r>
            <a:r>
              <a:rPr lang="tr-TR" dirty="0" smtClean="0">
                <a:solidFill>
                  <a:srgbClr val="0070C0"/>
                </a:solidFill>
              </a:rPr>
              <a:t>(data processing)</a:t>
            </a:r>
            <a:r>
              <a:rPr lang="en-US" dirty="0" smtClean="0">
                <a:solidFill>
                  <a:srgbClr val="0070C0"/>
                </a:solidFill>
              </a:rPr>
              <a:t> </a:t>
            </a:r>
            <a:r>
              <a:rPr lang="en-US" dirty="0" err="1">
                <a:solidFill>
                  <a:srgbClr val="0070C0"/>
                </a:solidFill>
              </a:rPr>
              <a:t>yapmak</a:t>
            </a:r>
            <a:r>
              <a:rPr lang="en-US" dirty="0">
                <a:solidFill>
                  <a:srgbClr val="0070C0"/>
                </a:solidFill>
              </a:rPr>
              <a:t> </a:t>
            </a:r>
            <a:r>
              <a:rPr lang="en-US" dirty="0" err="1">
                <a:solidFill>
                  <a:srgbClr val="0070C0"/>
                </a:solidFill>
              </a:rPr>
              <a:t>zordur</a:t>
            </a:r>
            <a:r>
              <a:rPr lang="en-US" dirty="0"/>
              <a:t>. </a:t>
            </a:r>
            <a:endParaRPr lang="tr-TR" dirty="0" smtClean="0"/>
          </a:p>
          <a:p>
            <a:r>
              <a:rPr lang="en-US" dirty="0" smtClean="0">
                <a:solidFill>
                  <a:srgbClr val="00B050"/>
                </a:solidFill>
              </a:rPr>
              <a:t>Bu </a:t>
            </a:r>
            <a:r>
              <a:rPr lang="en-US" dirty="0" err="1">
                <a:solidFill>
                  <a:srgbClr val="00B050"/>
                </a:solidFill>
              </a:rPr>
              <a:t>nedenle</a:t>
            </a:r>
            <a:r>
              <a:rPr lang="en-US" dirty="0">
                <a:solidFill>
                  <a:srgbClr val="00B050"/>
                </a:solidFill>
              </a:rPr>
              <a:t>, </a:t>
            </a:r>
            <a:r>
              <a:rPr lang="en-US" dirty="0" err="1">
                <a:solidFill>
                  <a:srgbClr val="00B050"/>
                </a:solidFill>
              </a:rPr>
              <a:t>sisteminizin</a:t>
            </a:r>
            <a:r>
              <a:rPr lang="en-US" dirty="0">
                <a:solidFill>
                  <a:srgbClr val="00B050"/>
                </a:solidFill>
              </a:rPr>
              <a:t> </a:t>
            </a:r>
            <a:r>
              <a:rPr lang="en-US" dirty="0" err="1">
                <a:solidFill>
                  <a:srgbClr val="00B050"/>
                </a:solidFill>
              </a:rPr>
              <a:t>bazı</a:t>
            </a:r>
            <a:r>
              <a:rPr lang="en-US" dirty="0">
                <a:solidFill>
                  <a:srgbClr val="00B050"/>
                </a:solidFill>
              </a:rPr>
              <a:t> </a:t>
            </a:r>
            <a:r>
              <a:rPr lang="en-US" dirty="0" err="1">
                <a:solidFill>
                  <a:srgbClr val="00B050"/>
                </a:solidFill>
              </a:rPr>
              <a:t>bölümlerinde</a:t>
            </a:r>
            <a:r>
              <a:rPr lang="en-US" dirty="0">
                <a:solidFill>
                  <a:srgbClr val="00B050"/>
                </a:solidFill>
              </a:rPr>
              <a:t> </a:t>
            </a:r>
            <a:r>
              <a:rPr lang="en-US" dirty="0" err="1">
                <a:solidFill>
                  <a:srgbClr val="00B050"/>
                </a:solidFill>
              </a:rPr>
              <a:t>veriler</a:t>
            </a:r>
            <a:r>
              <a:rPr lang="en-US" dirty="0">
                <a:solidFill>
                  <a:srgbClr val="00B050"/>
                </a:solidFill>
              </a:rPr>
              <a:t> </a:t>
            </a:r>
            <a:r>
              <a:rPr lang="en-US" dirty="0" err="1">
                <a:solidFill>
                  <a:srgbClr val="00B050"/>
                </a:solidFill>
              </a:rPr>
              <a:t>düz</a:t>
            </a:r>
            <a:r>
              <a:rPr lang="en-US" dirty="0">
                <a:solidFill>
                  <a:srgbClr val="00B050"/>
                </a:solidFill>
              </a:rPr>
              <a:t> </a:t>
            </a:r>
            <a:r>
              <a:rPr lang="en-US" dirty="0" err="1">
                <a:solidFill>
                  <a:srgbClr val="00B050"/>
                </a:solidFill>
              </a:rPr>
              <a:t>metin</a:t>
            </a:r>
            <a:r>
              <a:rPr lang="en-US" dirty="0">
                <a:solidFill>
                  <a:srgbClr val="00B050"/>
                </a:solidFill>
              </a:rPr>
              <a:t> </a:t>
            </a:r>
            <a:r>
              <a:rPr lang="en-US" dirty="0" err="1">
                <a:solidFill>
                  <a:srgbClr val="00B050"/>
                </a:solidFill>
              </a:rPr>
              <a:t>olarak</a:t>
            </a:r>
            <a:r>
              <a:rPr lang="en-US" dirty="0">
                <a:solidFill>
                  <a:srgbClr val="00B050"/>
                </a:solidFill>
              </a:rPr>
              <a:t> </a:t>
            </a:r>
            <a:r>
              <a:rPr lang="en-US" dirty="0" err="1">
                <a:solidFill>
                  <a:srgbClr val="00B050"/>
                </a:solidFill>
              </a:rPr>
              <a:t>saklanmalıdır</a:t>
            </a:r>
            <a:r>
              <a:rPr lang="en-US" dirty="0">
                <a:solidFill>
                  <a:srgbClr val="00B050"/>
                </a:solidFill>
              </a:rPr>
              <a:t>.</a:t>
            </a:r>
          </a:p>
          <a:p>
            <a:r>
              <a:rPr lang="en-US" dirty="0" err="1">
                <a:solidFill>
                  <a:srgbClr val="CC9900"/>
                </a:solidFill>
              </a:rPr>
              <a:t>Bilgisayarınızdaki</a:t>
            </a:r>
            <a:r>
              <a:rPr lang="en-US" dirty="0">
                <a:solidFill>
                  <a:srgbClr val="CC9900"/>
                </a:solidFill>
              </a:rPr>
              <a:t> </a:t>
            </a:r>
            <a:r>
              <a:rPr lang="en-US" dirty="0" err="1">
                <a:solidFill>
                  <a:srgbClr val="CC9900"/>
                </a:solidFill>
              </a:rPr>
              <a:t>verileri</a:t>
            </a:r>
            <a:r>
              <a:rPr lang="en-US" dirty="0">
                <a:solidFill>
                  <a:srgbClr val="CC9900"/>
                </a:solidFill>
              </a:rPr>
              <a:t> </a:t>
            </a:r>
            <a:r>
              <a:rPr lang="en-US" dirty="0" err="1">
                <a:solidFill>
                  <a:srgbClr val="CC9900"/>
                </a:solidFill>
              </a:rPr>
              <a:t>nasıl</a:t>
            </a:r>
            <a:r>
              <a:rPr lang="en-US" dirty="0">
                <a:solidFill>
                  <a:srgbClr val="CC9900"/>
                </a:solidFill>
              </a:rPr>
              <a:t> </a:t>
            </a:r>
            <a:r>
              <a:rPr lang="en-US" dirty="0" err="1">
                <a:solidFill>
                  <a:srgbClr val="CC9900"/>
                </a:solidFill>
              </a:rPr>
              <a:t>korursunuz</a:t>
            </a:r>
            <a:r>
              <a:rPr lang="en-US" dirty="0">
                <a:solidFill>
                  <a:srgbClr val="CC9900"/>
                </a:solidFill>
              </a:rPr>
              <a:t>?</a:t>
            </a:r>
          </a:p>
          <a:p>
            <a:r>
              <a:rPr lang="en-US" dirty="0" err="1">
                <a:solidFill>
                  <a:srgbClr val="9999FF"/>
                </a:solidFill>
              </a:rPr>
              <a:t>Sistemimizde</a:t>
            </a:r>
            <a:r>
              <a:rPr lang="en-US" dirty="0">
                <a:solidFill>
                  <a:srgbClr val="9999FF"/>
                </a:solidFill>
              </a:rPr>
              <a:t> </a:t>
            </a:r>
            <a:r>
              <a:rPr lang="en-US" dirty="0" err="1">
                <a:solidFill>
                  <a:srgbClr val="9999FF"/>
                </a:solidFill>
              </a:rPr>
              <a:t>düz</a:t>
            </a:r>
            <a:r>
              <a:rPr lang="en-US" dirty="0">
                <a:solidFill>
                  <a:srgbClr val="9999FF"/>
                </a:solidFill>
              </a:rPr>
              <a:t> </a:t>
            </a:r>
            <a:r>
              <a:rPr lang="en-US" dirty="0" err="1">
                <a:solidFill>
                  <a:srgbClr val="9999FF"/>
                </a:solidFill>
              </a:rPr>
              <a:t>metin</a:t>
            </a:r>
            <a:r>
              <a:rPr lang="en-US" dirty="0">
                <a:solidFill>
                  <a:srgbClr val="9999FF"/>
                </a:solidFill>
              </a:rPr>
              <a:t> </a:t>
            </a:r>
            <a:r>
              <a:rPr lang="en-US" dirty="0" err="1">
                <a:solidFill>
                  <a:srgbClr val="9999FF"/>
                </a:solidFill>
              </a:rPr>
              <a:t>verilerinin</a:t>
            </a:r>
            <a:r>
              <a:rPr lang="en-US" dirty="0">
                <a:solidFill>
                  <a:srgbClr val="9999FF"/>
                </a:solidFill>
              </a:rPr>
              <a:t> </a:t>
            </a:r>
            <a:r>
              <a:rPr lang="en-US" dirty="0" err="1">
                <a:solidFill>
                  <a:srgbClr val="9999FF"/>
                </a:solidFill>
              </a:rPr>
              <a:t>güvenliğini</a:t>
            </a:r>
            <a:r>
              <a:rPr lang="en-US" dirty="0">
                <a:solidFill>
                  <a:srgbClr val="9999FF"/>
                </a:solidFill>
              </a:rPr>
              <a:t> </a:t>
            </a:r>
            <a:r>
              <a:rPr lang="en-US" dirty="0" err="1">
                <a:solidFill>
                  <a:srgbClr val="9999FF"/>
                </a:solidFill>
              </a:rPr>
              <a:t>nasıl</a:t>
            </a:r>
            <a:r>
              <a:rPr lang="en-US" dirty="0">
                <a:solidFill>
                  <a:srgbClr val="9999FF"/>
                </a:solidFill>
              </a:rPr>
              <a:t> </a:t>
            </a:r>
            <a:r>
              <a:rPr lang="en-US" dirty="0" err="1">
                <a:solidFill>
                  <a:srgbClr val="9999FF"/>
                </a:solidFill>
              </a:rPr>
              <a:t>sağlarız</a:t>
            </a:r>
            <a:r>
              <a:rPr lang="en-US" dirty="0">
                <a:solidFill>
                  <a:srgbClr val="9999FF"/>
                </a:solidFill>
              </a:rPr>
              <a:t>? </a:t>
            </a:r>
            <a:endParaRPr lang="tr-TR" dirty="0" smtClean="0">
              <a:solidFill>
                <a:srgbClr val="9999FF"/>
              </a:solidFill>
            </a:endParaRPr>
          </a:p>
          <a:p>
            <a:pPr lvl="1"/>
            <a:r>
              <a:rPr lang="en-US" b="1" dirty="0" err="1" smtClean="0"/>
              <a:t>Öncelikle</a:t>
            </a:r>
            <a:r>
              <a:rPr lang="en-US" b="1" dirty="0" smtClean="0"/>
              <a:t> </a:t>
            </a:r>
            <a:r>
              <a:rPr lang="en-US" b="1" dirty="0" err="1"/>
              <a:t>erişim</a:t>
            </a:r>
            <a:r>
              <a:rPr lang="en-US" b="1" dirty="0"/>
              <a:t> </a:t>
            </a:r>
            <a:r>
              <a:rPr lang="en-US" b="1" dirty="0" err="1"/>
              <a:t>kontrol</a:t>
            </a:r>
            <a:r>
              <a:rPr lang="en-US" b="1" dirty="0"/>
              <a:t> </a:t>
            </a:r>
            <a:r>
              <a:rPr lang="en-US" b="1" dirty="0" err="1"/>
              <a:t>teknikleri</a:t>
            </a:r>
            <a:r>
              <a:rPr lang="en-US" b="1" dirty="0"/>
              <a:t> </a:t>
            </a:r>
            <a:r>
              <a:rPr lang="en-US" b="1" dirty="0" err="1"/>
              <a:t>aracılığıyla</a:t>
            </a:r>
            <a:r>
              <a:rPr lang="en-US" dirty="0"/>
              <a:t>.</a:t>
            </a:r>
            <a:endParaRPr lang="en-US" b="1"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42</a:t>
            </a:fld>
            <a:endParaRPr lang="en-US"/>
          </a:p>
        </p:txBody>
      </p:sp>
    </p:spTree>
    <p:extLst>
      <p:ext uri="{BB962C8B-B14F-4D97-AF65-F5344CB8AC3E}">
        <p14:creationId xmlns:p14="http://schemas.microsoft.com/office/powerpoint/2010/main" val="2522881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152400"/>
            <a:ext cx="8229600" cy="878305"/>
          </a:xfrm>
        </p:spPr>
        <p:txBody>
          <a:bodyPr/>
          <a:lstStyle/>
          <a:p>
            <a:r>
              <a:rPr lang="en-US" dirty="0" err="1"/>
              <a:t>Erişim</a:t>
            </a:r>
            <a:r>
              <a:rPr lang="en-US" dirty="0"/>
              <a:t> </a:t>
            </a:r>
            <a:r>
              <a:rPr lang="en-US" dirty="0" err="1"/>
              <a:t>kontrolu</a:t>
            </a:r>
            <a:r>
              <a:rPr lang="en-US" dirty="0"/>
              <a:t> (</a:t>
            </a:r>
            <a:r>
              <a:rPr lang="en-US" dirty="0" err="1"/>
              <a:t>devam</a:t>
            </a:r>
            <a:r>
              <a:rPr lang="en-US" dirty="0"/>
              <a:t>)</a:t>
            </a:r>
            <a:endParaRPr lang="en-US" dirty="0" smtClean="0"/>
          </a:p>
        </p:txBody>
      </p:sp>
      <p:sp>
        <p:nvSpPr>
          <p:cNvPr id="9220" name="Slide Number Placeholder 5"/>
          <p:cNvSpPr>
            <a:spLocks noGrp="1"/>
          </p:cNvSpPr>
          <p:nvPr>
            <p:ph type="sldNum" sz="quarter" idx="12"/>
          </p:nvPr>
        </p:nvSpPr>
        <p:spPr/>
        <p:txBody>
          <a:bodyPr/>
          <a:lstStyle/>
          <a:p>
            <a:pPr>
              <a:defRPr/>
            </a:pPr>
            <a:fld id="{06BC5CBD-5A84-4344-8A19-DEFA5D14767D}" type="slidenum">
              <a:rPr lang="en-US"/>
              <a:pPr>
                <a:defRPr/>
              </a:pPr>
              <a:t>43</a:t>
            </a:fld>
            <a:endParaRPr lang="en-US"/>
          </a:p>
        </p:txBody>
      </p:sp>
      <p:sp>
        <p:nvSpPr>
          <p:cNvPr id="2" name="Rectangle 1"/>
          <p:cNvSpPr/>
          <p:nvPr/>
        </p:nvSpPr>
        <p:spPr>
          <a:xfrm>
            <a:off x="304800" y="3429000"/>
            <a:ext cx="8839200" cy="3477875"/>
          </a:xfrm>
          <a:prstGeom prst="rect">
            <a:avLst/>
          </a:prstGeom>
        </p:spPr>
        <p:txBody>
          <a:bodyPr wrap="square">
            <a:spAutoFit/>
          </a:bodyPr>
          <a:lstStyle/>
          <a:p>
            <a:pPr marL="342900" indent="-342900">
              <a:buFont typeface="Arial" panose="020B0604020202020204" pitchFamily="34" charset="0"/>
              <a:buChar char="•"/>
            </a:pPr>
            <a:r>
              <a:rPr lang="en-US" sz="2200" b="1" dirty="0" err="1">
                <a:latin typeface="Calibri" panose="020F0502020204030204" pitchFamily="34" charset="0"/>
              </a:rPr>
              <a:t>Kimlik</a:t>
            </a:r>
            <a:r>
              <a:rPr lang="en-US" sz="2200" b="1" dirty="0">
                <a:latin typeface="Calibri" panose="020F0502020204030204" pitchFamily="34" charset="0"/>
              </a:rPr>
              <a:t> </a:t>
            </a:r>
            <a:r>
              <a:rPr lang="en-US" sz="2200" b="1" dirty="0" err="1">
                <a:latin typeface="Calibri" panose="020F0502020204030204" pitchFamily="34" charset="0"/>
              </a:rPr>
              <a:t>doğrulama</a:t>
            </a:r>
            <a:r>
              <a:rPr lang="en-US" sz="2200" dirty="0">
                <a:latin typeface="Calibri" panose="020F0502020204030204" pitchFamily="34" charset="0"/>
              </a:rPr>
              <a:t>: </a:t>
            </a:r>
            <a:r>
              <a:rPr lang="en-US" sz="2200" dirty="0" err="1">
                <a:solidFill>
                  <a:srgbClr val="00B050"/>
                </a:solidFill>
                <a:latin typeface="Calibri" panose="020F0502020204030204" pitchFamily="34" charset="0"/>
              </a:rPr>
              <a:t>bir</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kullanıcının</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veya</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varlığın</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bilgisayar</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gibi</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kimliğinin</a:t>
            </a:r>
            <a:r>
              <a:rPr lang="en-US" sz="2200" dirty="0">
                <a:solidFill>
                  <a:srgbClr val="00B050"/>
                </a:solidFill>
                <a:latin typeface="Calibri" panose="020F0502020204030204" pitchFamily="34" charset="0"/>
              </a:rPr>
              <a:t> </a:t>
            </a:r>
            <a:r>
              <a:rPr lang="en-US" sz="2200" dirty="0" err="1">
                <a:solidFill>
                  <a:srgbClr val="00B050"/>
                </a:solidFill>
                <a:latin typeface="Calibri" panose="020F0502020204030204" pitchFamily="34" charset="0"/>
              </a:rPr>
              <a:t>doğrulanması</a:t>
            </a:r>
            <a:r>
              <a:rPr lang="en-US" sz="2200" dirty="0">
                <a:solidFill>
                  <a:srgbClr val="00B050"/>
                </a:solidFill>
                <a:latin typeface="Calibri" panose="020F0502020204030204" pitchFamily="34" charset="0"/>
              </a:rPr>
              <a:t>.</a:t>
            </a:r>
          </a:p>
          <a:p>
            <a:pPr marL="342900" indent="-342900">
              <a:buFont typeface="Arial" panose="020B0604020202020204" pitchFamily="34" charset="0"/>
              <a:buChar char="•"/>
            </a:pPr>
            <a:r>
              <a:rPr lang="en-US" sz="2200" b="1" dirty="0" err="1">
                <a:latin typeface="Calibri" panose="020F0502020204030204" pitchFamily="34" charset="0"/>
              </a:rPr>
              <a:t>Yetkilendirme</a:t>
            </a:r>
            <a:r>
              <a:rPr lang="en-US" sz="2200" dirty="0">
                <a:latin typeface="Calibri" panose="020F0502020204030204" pitchFamily="34" charset="0"/>
              </a:rPr>
              <a:t>: </a:t>
            </a:r>
            <a:r>
              <a:rPr lang="en-US" sz="2200" dirty="0" err="1">
                <a:solidFill>
                  <a:srgbClr val="FF3399"/>
                </a:solidFill>
                <a:latin typeface="Calibri" panose="020F0502020204030204" pitchFamily="34" charset="0"/>
              </a:rPr>
              <a:t>bilgi</a:t>
            </a:r>
            <a:r>
              <a:rPr lang="en-US" sz="2200" dirty="0">
                <a:solidFill>
                  <a:srgbClr val="FF3399"/>
                </a:solidFill>
                <a:latin typeface="Calibri" panose="020F0502020204030204" pitchFamily="34" charset="0"/>
              </a:rPr>
              <a:t> </a:t>
            </a:r>
            <a:r>
              <a:rPr lang="en-US" sz="2200" dirty="0" err="1">
                <a:solidFill>
                  <a:srgbClr val="FF3399"/>
                </a:solidFill>
                <a:latin typeface="Calibri" panose="020F0502020204030204" pitchFamily="34" charset="0"/>
              </a:rPr>
              <a:t>kaynaklarına</a:t>
            </a:r>
            <a:r>
              <a:rPr lang="en-US" sz="2200" dirty="0">
                <a:solidFill>
                  <a:srgbClr val="FF3399"/>
                </a:solidFill>
                <a:latin typeface="Calibri" panose="020F0502020204030204" pitchFamily="34" charset="0"/>
              </a:rPr>
              <a:t> </a:t>
            </a:r>
            <a:r>
              <a:rPr lang="en-US" sz="2200" dirty="0" err="1">
                <a:solidFill>
                  <a:srgbClr val="FF3399"/>
                </a:solidFill>
                <a:latin typeface="Calibri" panose="020F0502020204030204" pitchFamily="34" charset="0"/>
              </a:rPr>
              <a:t>erişim</a:t>
            </a:r>
            <a:r>
              <a:rPr lang="en-US" sz="2200" dirty="0">
                <a:solidFill>
                  <a:srgbClr val="FF3399"/>
                </a:solidFill>
                <a:latin typeface="Calibri" panose="020F0502020204030204" pitchFamily="34" charset="0"/>
              </a:rPr>
              <a:t> </a:t>
            </a:r>
            <a:r>
              <a:rPr lang="en-US" sz="2200" dirty="0" err="1">
                <a:solidFill>
                  <a:srgbClr val="FF3399"/>
                </a:solidFill>
                <a:latin typeface="Calibri" panose="020F0502020204030204" pitchFamily="34" charset="0"/>
              </a:rPr>
              <a:t>düzeyinin</a:t>
            </a:r>
            <a:r>
              <a:rPr lang="en-US" sz="2200" dirty="0">
                <a:solidFill>
                  <a:srgbClr val="FF3399"/>
                </a:solidFill>
                <a:latin typeface="Calibri" panose="020F0502020204030204" pitchFamily="34" charset="0"/>
              </a:rPr>
              <a:t> </a:t>
            </a:r>
            <a:r>
              <a:rPr lang="en-US" sz="2200" dirty="0" err="1">
                <a:solidFill>
                  <a:srgbClr val="FF3399"/>
                </a:solidFill>
                <a:latin typeface="Calibri" panose="020F0502020204030204" pitchFamily="34" charset="0"/>
              </a:rPr>
              <a:t>kontrol</a:t>
            </a:r>
            <a:r>
              <a:rPr lang="en-US" sz="2200" dirty="0">
                <a:solidFill>
                  <a:srgbClr val="FF3399"/>
                </a:solidFill>
                <a:latin typeface="Calibri" panose="020F0502020204030204" pitchFamily="34" charset="0"/>
              </a:rPr>
              <a:t> </a:t>
            </a:r>
            <a:r>
              <a:rPr lang="en-US" sz="2200" dirty="0" err="1">
                <a:solidFill>
                  <a:srgbClr val="FF3399"/>
                </a:solidFill>
                <a:latin typeface="Calibri" panose="020F0502020204030204" pitchFamily="34" charset="0"/>
              </a:rPr>
              <a:t>edilmesi</a:t>
            </a:r>
            <a:r>
              <a:rPr lang="en-US" sz="2200" dirty="0">
                <a:solidFill>
                  <a:srgbClr val="FF3399"/>
                </a:solidFill>
                <a:latin typeface="Calibri" panose="020F0502020204030204" pitchFamily="34" charset="0"/>
              </a:rPr>
              <a:t>.</a:t>
            </a:r>
          </a:p>
          <a:p>
            <a:pPr marL="342900" indent="-342900">
              <a:buFont typeface="Arial" panose="020B0604020202020204" pitchFamily="34" charset="0"/>
              <a:buChar char="•"/>
            </a:pPr>
            <a:r>
              <a:rPr lang="en-US" sz="2200" dirty="0" err="1">
                <a:latin typeface="Calibri" panose="020F0502020204030204" pitchFamily="34" charset="0"/>
              </a:rPr>
              <a:t>Bilgi</a:t>
            </a:r>
            <a:r>
              <a:rPr lang="en-US" sz="2200" dirty="0">
                <a:latin typeface="Calibri" panose="020F0502020204030204" pitchFamily="34" charset="0"/>
              </a:rPr>
              <a:t> </a:t>
            </a:r>
            <a:r>
              <a:rPr lang="en-US" sz="2200" dirty="0" err="1">
                <a:latin typeface="Calibri" panose="020F0502020204030204" pitchFamily="34" charset="0"/>
              </a:rPr>
              <a:t>tabanlı</a:t>
            </a:r>
            <a:r>
              <a:rPr lang="en-US" sz="2200" dirty="0">
                <a:latin typeface="Calibri" panose="020F0502020204030204" pitchFamily="34" charset="0"/>
              </a:rPr>
              <a:t> </a:t>
            </a:r>
            <a:r>
              <a:rPr lang="en-US" sz="2200" dirty="0" err="1">
                <a:latin typeface="Calibri" panose="020F0502020204030204" pitchFamily="34" charset="0"/>
              </a:rPr>
              <a:t>kimlik</a:t>
            </a:r>
            <a:r>
              <a:rPr lang="en-US" sz="2200" dirty="0">
                <a:latin typeface="Calibri" panose="020F0502020204030204" pitchFamily="34" charset="0"/>
              </a:rPr>
              <a:t> </a:t>
            </a:r>
            <a:r>
              <a:rPr lang="en-US" sz="2200" dirty="0" err="1">
                <a:latin typeface="Calibri" panose="020F0502020204030204" pitchFamily="34" charset="0"/>
              </a:rPr>
              <a:t>doğrulama</a:t>
            </a:r>
            <a:r>
              <a:rPr lang="en-US" sz="2200" dirty="0">
                <a:latin typeface="Calibri" panose="020F0502020204030204" pitchFamily="34" charset="0"/>
              </a:rPr>
              <a:t> </a:t>
            </a:r>
            <a:r>
              <a:rPr lang="en-US" sz="2200" dirty="0" err="1">
                <a:latin typeface="Calibri" panose="020F0502020204030204" pitchFamily="34" charset="0"/>
              </a:rPr>
              <a:t>sistemleri</a:t>
            </a:r>
            <a:r>
              <a:rPr lang="en-US" sz="2200" dirty="0">
                <a:latin typeface="Calibri" panose="020F0502020204030204" pitchFamily="34" charset="0"/>
              </a:rPr>
              <a:t> </a:t>
            </a:r>
            <a:r>
              <a:rPr lang="en-US" sz="2200" dirty="0" err="1">
                <a:latin typeface="Calibri" panose="020F0502020204030204" pitchFamily="34" charset="0"/>
              </a:rPr>
              <a:t>yaygındır</a:t>
            </a:r>
            <a:r>
              <a:rPr lang="en-US" sz="2200" dirty="0">
                <a:latin typeface="Calibri" panose="020F0502020204030204" pitchFamily="34" charset="0"/>
              </a:rPr>
              <a:t>: </a:t>
            </a:r>
            <a:r>
              <a:rPr lang="en-US" sz="2200" dirty="0" err="1">
                <a:latin typeface="Calibri" panose="020F0502020204030204" pitchFamily="34" charset="0"/>
              </a:rPr>
              <a:t>parola</a:t>
            </a:r>
            <a:r>
              <a:rPr lang="en-US" sz="2200" dirty="0">
                <a:latin typeface="Calibri" panose="020F0502020204030204" pitchFamily="34" charset="0"/>
              </a:rPr>
              <a:t> </a:t>
            </a:r>
            <a:r>
              <a:rPr lang="en-US" sz="2200" dirty="0" err="1">
                <a:latin typeface="Calibri" panose="020F0502020204030204" pitchFamily="34" charset="0"/>
              </a:rPr>
              <a:t>veya</a:t>
            </a:r>
            <a:r>
              <a:rPr lang="en-US" sz="2200" dirty="0">
                <a:latin typeface="Calibri" panose="020F0502020204030204" pitchFamily="34" charset="0"/>
              </a:rPr>
              <a:t> PIN </a:t>
            </a:r>
            <a:r>
              <a:rPr lang="en-US" sz="2200" dirty="0" err="1">
                <a:latin typeface="Calibri" panose="020F0502020204030204" pitchFamily="34" charset="0"/>
              </a:rPr>
              <a:t>tabanlı</a:t>
            </a:r>
            <a:r>
              <a:rPr lang="en-US" sz="2200" dirty="0">
                <a:latin typeface="Calibri" panose="020F0502020204030204" pitchFamily="34" charset="0"/>
              </a:rPr>
              <a:t>.</a:t>
            </a:r>
          </a:p>
          <a:p>
            <a:pPr marL="342900" indent="-342900">
              <a:buFont typeface="Arial" panose="020B0604020202020204" pitchFamily="34" charset="0"/>
              <a:buChar char="•"/>
            </a:pPr>
            <a:r>
              <a:rPr lang="en-US" sz="2200" dirty="0" err="1">
                <a:solidFill>
                  <a:srgbClr val="0070C0"/>
                </a:solidFill>
                <a:latin typeface="Calibri" panose="020F0502020204030204" pitchFamily="34" charset="0"/>
              </a:rPr>
              <a:t>Kimlik</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doğrulama</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işlemi</a:t>
            </a:r>
            <a:r>
              <a:rPr lang="en-US" sz="2200" dirty="0">
                <a:latin typeface="Calibri" panose="020F0502020204030204" pitchFamily="34" charset="0"/>
              </a:rPr>
              <a:t>, </a:t>
            </a:r>
            <a:r>
              <a:rPr lang="en-US" sz="2200" dirty="0" err="1">
                <a:latin typeface="Calibri" panose="020F0502020204030204" pitchFamily="34" charset="0"/>
              </a:rPr>
              <a:t>yetkili</a:t>
            </a:r>
            <a:r>
              <a:rPr lang="en-US" sz="2200" dirty="0">
                <a:latin typeface="Calibri" panose="020F0502020204030204" pitchFamily="34" charset="0"/>
              </a:rPr>
              <a:t> </a:t>
            </a:r>
            <a:r>
              <a:rPr lang="en-US" sz="2200" dirty="0" err="1">
                <a:latin typeface="Calibri" panose="020F0502020204030204" pitchFamily="34" charset="0"/>
              </a:rPr>
              <a:t>kullanıcıları</a:t>
            </a:r>
            <a:r>
              <a:rPr lang="en-US" sz="2200" dirty="0">
                <a:latin typeface="Calibri" panose="020F0502020204030204" pitchFamily="34" charset="0"/>
              </a:rPr>
              <a:t> </a:t>
            </a:r>
            <a:r>
              <a:rPr lang="en-US" sz="2200" dirty="0" err="1">
                <a:latin typeface="Calibri" panose="020F0502020204030204" pitchFamily="34" charset="0"/>
              </a:rPr>
              <a:t>ve</a:t>
            </a:r>
            <a:r>
              <a:rPr lang="en-US" sz="2200" dirty="0">
                <a:latin typeface="Calibri" panose="020F0502020204030204" pitchFamily="34" charset="0"/>
              </a:rPr>
              <a:t> </a:t>
            </a:r>
            <a:r>
              <a:rPr lang="en-US" sz="2200" dirty="0" err="1">
                <a:latin typeface="Calibri" panose="020F0502020204030204" pitchFamily="34" charset="0"/>
              </a:rPr>
              <a:t>bilgisayarları</a:t>
            </a:r>
            <a:r>
              <a:rPr lang="en-US" sz="2200" dirty="0">
                <a:latin typeface="Calibri" panose="020F0502020204030204" pitchFamily="34" charset="0"/>
              </a:rPr>
              <a:t> </a:t>
            </a:r>
            <a:r>
              <a:rPr lang="en-US" sz="2200" dirty="0" err="1">
                <a:latin typeface="Calibri" panose="020F0502020204030204" pitchFamily="34" charset="0"/>
              </a:rPr>
              <a:t>tanımlayabilir</a:t>
            </a:r>
            <a:r>
              <a:rPr lang="en-US" sz="2200" dirty="0">
                <a:latin typeface="Calibri" panose="020F0502020204030204" pitchFamily="34" charset="0"/>
              </a:rPr>
              <a:t>.</a:t>
            </a:r>
          </a:p>
          <a:p>
            <a:pPr marL="342900" indent="-342900">
              <a:buFont typeface="Arial" panose="020B0604020202020204" pitchFamily="34" charset="0"/>
              <a:buChar char="•"/>
            </a:pPr>
            <a:r>
              <a:rPr lang="tr-TR" sz="2200" dirty="0" smtClean="0">
                <a:solidFill>
                  <a:srgbClr val="CC9900"/>
                </a:solidFill>
                <a:latin typeface="Calibri" panose="020F0502020204030204" pitchFamily="34" charset="0"/>
              </a:rPr>
              <a:t>Bir s</a:t>
            </a:r>
            <a:r>
              <a:rPr lang="en-US" sz="2200" dirty="0" err="1" smtClean="0">
                <a:solidFill>
                  <a:srgbClr val="CC9900"/>
                </a:solidFill>
                <a:latin typeface="Calibri" panose="020F0502020204030204" pitchFamily="34" charset="0"/>
              </a:rPr>
              <a:t>onraki</a:t>
            </a:r>
            <a:r>
              <a:rPr lang="en-US" sz="2200" dirty="0" smtClean="0">
                <a:solidFill>
                  <a:srgbClr val="CC9900"/>
                </a:solidFill>
                <a:latin typeface="Calibri" panose="020F0502020204030204" pitchFamily="34" charset="0"/>
              </a:rPr>
              <a:t> </a:t>
            </a:r>
            <a:r>
              <a:rPr lang="en-US" sz="2200" dirty="0" err="1" smtClean="0">
                <a:solidFill>
                  <a:srgbClr val="CC9900"/>
                </a:solidFill>
                <a:latin typeface="Calibri" panose="020F0502020204030204" pitchFamily="34" charset="0"/>
              </a:rPr>
              <a:t>soru</a:t>
            </a:r>
            <a:r>
              <a:rPr lang="en-US" sz="2200" dirty="0" smtClean="0">
                <a:solidFill>
                  <a:srgbClr val="CC9900"/>
                </a:solidFill>
                <a:latin typeface="Calibri" panose="020F0502020204030204" pitchFamily="34" charset="0"/>
              </a:rPr>
              <a:t>, </a:t>
            </a:r>
            <a:r>
              <a:rPr lang="en-US" sz="2200" dirty="0" err="1" smtClean="0">
                <a:solidFill>
                  <a:srgbClr val="CC9900"/>
                </a:solidFill>
                <a:latin typeface="Calibri" panose="020F0502020204030204" pitchFamily="34" charset="0"/>
              </a:rPr>
              <a:t>sistem</a:t>
            </a:r>
            <a:r>
              <a:rPr lang="en-US" sz="2200" dirty="0" smtClean="0">
                <a:solidFill>
                  <a:srgbClr val="CC9900"/>
                </a:solidFill>
                <a:latin typeface="Calibri" panose="020F0502020204030204" pitchFamily="34" charset="0"/>
              </a:rPr>
              <a:t>, </a:t>
            </a:r>
            <a:r>
              <a:rPr lang="en-US" sz="2200" dirty="0" err="1" smtClean="0">
                <a:solidFill>
                  <a:srgbClr val="CC9900"/>
                </a:solidFill>
                <a:latin typeface="Calibri" panose="020F0502020204030204" pitchFamily="34" charset="0"/>
              </a:rPr>
              <a:t>kimliği</a:t>
            </a:r>
            <a:r>
              <a:rPr lang="en-US" sz="2200" dirty="0" smtClean="0">
                <a:solidFill>
                  <a:srgbClr val="CC9900"/>
                </a:solidFill>
                <a:latin typeface="Calibri" panose="020F0502020204030204" pitchFamily="34" charset="0"/>
              </a:rPr>
              <a:t> </a:t>
            </a:r>
            <a:r>
              <a:rPr lang="en-US" sz="2200" dirty="0" err="1" smtClean="0">
                <a:solidFill>
                  <a:srgbClr val="CC9900"/>
                </a:solidFill>
                <a:latin typeface="Calibri" panose="020F0502020204030204" pitchFamily="34" charset="0"/>
              </a:rPr>
              <a:t>doğrulanmış</a:t>
            </a:r>
            <a:r>
              <a:rPr lang="en-US" sz="2200" dirty="0" smtClean="0">
                <a:solidFill>
                  <a:srgbClr val="CC9900"/>
                </a:solidFill>
                <a:latin typeface="Calibri" panose="020F0502020204030204" pitchFamily="34" charset="0"/>
              </a:rPr>
              <a:t> </a:t>
            </a:r>
            <a:r>
              <a:rPr lang="en-US" sz="2200" dirty="0" err="1" smtClean="0">
                <a:solidFill>
                  <a:srgbClr val="CC9900"/>
                </a:solidFill>
                <a:latin typeface="Calibri" panose="020F0502020204030204" pitchFamily="34" charset="0"/>
              </a:rPr>
              <a:t>kullanıcıların</a:t>
            </a:r>
            <a:r>
              <a:rPr lang="en-US" sz="2200" dirty="0" smtClean="0">
                <a:solidFill>
                  <a:srgbClr val="CC9900"/>
                </a:solidFill>
                <a:latin typeface="Calibri" panose="020F0502020204030204" pitchFamily="34" charset="0"/>
              </a:rPr>
              <a:t>/</a:t>
            </a:r>
            <a:r>
              <a:rPr lang="en-US" sz="2200" dirty="0" err="1" smtClean="0">
                <a:solidFill>
                  <a:srgbClr val="CC9900"/>
                </a:solidFill>
                <a:latin typeface="Calibri" panose="020F0502020204030204" pitchFamily="34" charset="0"/>
              </a:rPr>
              <a:t>bilgisayarların</a:t>
            </a:r>
            <a:r>
              <a:rPr lang="en-US" sz="2200" dirty="0" smtClean="0">
                <a:solidFill>
                  <a:srgbClr val="CC9900"/>
                </a:solidFill>
                <a:latin typeface="Calibri" panose="020F0502020204030204" pitchFamily="34" charset="0"/>
              </a:rPr>
              <a:t> </a:t>
            </a:r>
            <a:r>
              <a:rPr lang="en-US" sz="2200" dirty="0" err="1">
                <a:solidFill>
                  <a:srgbClr val="CC9900"/>
                </a:solidFill>
                <a:latin typeface="Calibri" panose="020F0502020204030204" pitchFamily="34" charset="0"/>
              </a:rPr>
              <a:t>neler</a:t>
            </a:r>
            <a:r>
              <a:rPr lang="en-US" sz="2200" dirty="0">
                <a:solidFill>
                  <a:srgbClr val="CC9900"/>
                </a:solidFill>
                <a:latin typeface="Calibri" panose="020F0502020204030204" pitchFamily="34" charset="0"/>
              </a:rPr>
              <a:t> </a:t>
            </a:r>
            <a:r>
              <a:rPr lang="en-US" sz="2200" dirty="0" err="1">
                <a:solidFill>
                  <a:srgbClr val="CC9900"/>
                </a:solidFill>
                <a:latin typeface="Calibri" panose="020F0502020204030204" pitchFamily="34" charset="0"/>
              </a:rPr>
              <a:t>yapabileceğini</a:t>
            </a:r>
            <a:r>
              <a:rPr lang="en-US" sz="2200" dirty="0">
                <a:solidFill>
                  <a:srgbClr val="CC9900"/>
                </a:solidFill>
                <a:latin typeface="Calibri" panose="020F0502020204030204" pitchFamily="34" charset="0"/>
              </a:rPr>
              <a:t> </a:t>
            </a:r>
            <a:r>
              <a:rPr lang="en-US" sz="2200" dirty="0" err="1">
                <a:solidFill>
                  <a:srgbClr val="CC9900"/>
                </a:solidFill>
                <a:latin typeface="Calibri" panose="020F0502020204030204" pitchFamily="34" charset="0"/>
              </a:rPr>
              <a:t>nasıl</a:t>
            </a:r>
            <a:r>
              <a:rPr lang="en-US" sz="2200" dirty="0">
                <a:solidFill>
                  <a:srgbClr val="CC9900"/>
                </a:solidFill>
                <a:latin typeface="Calibri" panose="020F0502020204030204" pitchFamily="34" charset="0"/>
              </a:rPr>
              <a:t> </a:t>
            </a:r>
            <a:r>
              <a:rPr lang="en-US" sz="2200" dirty="0" err="1">
                <a:solidFill>
                  <a:srgbClr val="CC9900"/>
                </a:solidFill>
                <a:latin typeface="Calibri" panose="020F0502020204030204" pitchFamily="34" charset="0"/>
              </a:rPr>
              <a:t>kontrol</a:t>
            </a:r>
            <a:r>
              <a:rPr lang="en-US" sz="2200" dirty="0">
                <a:solidFill>
                  <a:srgbClr val="CC9900"/>
                </a:solidFill>
                <a:latin typeface="Calibri" panose="020F0502020204030204" pitchFamily="34" charset="0"/>
              </a:rPr>
              <a:t> </a:t>
            </a:r>
            <a:r>
              <a:rPr lang="en-US" sz="2200" dirty="0" err="1">
                <a:solidFill>
                  <a:srgbClr val="CC9900"/>
                </a:solidFill>
                <a:latin typeface="Calibri" panose="020F0502020204030204" pitchFamily="34" charset="0"/>
              </a:rPr>
              <a:t>eder</a:t>
            </a:r>
            <a:r>
              <a:rPr lang="en-US" sz="2200" dirty="0">
                <a:solidFill>
                  <a:srgbClr val="CC9900"/>
                </a:solidFill>
                <a:latin typeface="Calibri" panose="020F0502020204030204" pitchFamily="34" charset="0"/>
              </a:rPr>
              <a:t>? </a:t>
            </a:r>
            <a:endParaRPr lang="tr-TR" sz="2200" dirty="0" smtClean="0">
              <a:solidFill>
                <a:srgbClr val="CC9900"/>
              </a:solidFill>
              <a:latin typeface="Calibri" panose="020F0502020204030204" pitchFamily="34" charset="0"/>
            </a:endParaRPr>
          </a:p>
          <a:p>
            <a:pPr marL="342900" indent="-342900">
              <a:buFont typeface="Arial" panose="020B0604020202020204" pitchFamily="34" charset="0"/>
              <a:buChar char="•"/>
            </a:pPr>
            <a:r>
              <a:rPr lang="en-US" sz="2200" dirty="0" err="1" smtClean="0">
                <a:solidFill>
                  <a:srgbClr val="0070C0"/>
                </a:solidFill>
                <a:latin typeface="Calibri" panose="020F0502020204030204" pitchFamily="34" charset="0"/>
              </a:rPr>
              <a:t>Yetkilendirme</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bir</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bilgisayar</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sisteminde</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kimin</a:t>
            </a:r>
            <a:r>
              <a:rPr lang="en-US" sz="2200" dirty="0">
                <a:solidFill>
                  <a:srgbClr val="0070C0"/>
                </a:solidFill>
                <a:latin typeface="Calibri" panose="020F0502020204030204" pitchFamily="34" charset="0"/>
              </a:rPr>
              <a:t> ne </a:t>
            </a:r>
            <a:r>
              <a:rPr lang="en-US" sz="2200" dirty="0" err="1">
                <a:solidFill>
                  <a:srgbClr val="0070C0"/>
                </a:solidFill>
                <a:latin typeface="Calibri" panose="020F0502020204030204" pitchFamily="34" charset="0"/>
              </a:rPr>
              <a:t>yapabileceğini</a:t>
            </a:r>
            <a:r>
              <a:rPr lang="en-US" sz="2200" dirty="0">
                <a:solidFill>
                  <a:srgbClr val="0070C0"/>
                </a:solidFill>
                <a:latin typeface="Calibri" panose="020F0502020204030204" pitchFamily="34" charset="0"/>
              </a:rPr>
              <a:t> </a:t>
            </a:r>
            <a:r>
              <a:rPr lang="en-US" sz="2200" dirty="0" err="1">
                <a:solidFill>
                  <a:srgbClr val="0070C0"/>
                </a:solidFill>
                <a:latin typeface="Calibri" panose="020F0502020204030204" pitchFamily="34" charset="0"/>
              </a:rPr>
              <a:t>belirtir</a:t>
            </a:r>
            <a:r>
              <a:rPr lang="en-US" sz="2200" dirty="0">
                <a:solidFill>
                  <a:srgbClr val="0070C0"/>
                </a:solidFill>
                <a:latin typeface="Calibri" panose="020F0502020204030204" pitchFamily="34" charset="0"/>
              </a:rPr>
              <a:t>.</a:t>
            </a:r>
            <a:endParaRPr lang="tr-TR" sz="2200" dirty="0" smtClean="0">
              <a:solidFill>
                <a:srgbClr val="0070C0"/>
              </a:solidFill>
              <a:latin typeface="Calibri" panose="020F0502020204030204" pitchFamily="34" charset="0"/>
            </a:endParaRPr>
          </a:p>
          <a:p>
            <a:endParaRPr lang="en-US" sz="2200" dirty="0"/>
          </a:p>
        </p:txBody>
      </p:sp>
      <p:sp>
        <p:nvSpPr>
          <p:cNvPr id="8" name="Rectangle 2"/>
          <p:cNvSpPr>
            <a:spLocks noGrp="1" noChangeArrowheads="1"/>
          </p:cNvSpPr>
          <p:nvPr>
            <p:ph sz="half" idx="1"/>
          </p:nvPr>
        </p:nvSpPr>
        <p:spPr>
          <a:xfrm>
            <a:off x="609600" y="685800"/>
            <a:ext cx="4038600" cy="2719388"/>
          </a:xfrm>
        </p:spPr>
        <p:txBody>
          <a:bodyPr>
            <a:normAutofit fontScale="77500" lnSpcReduction="20000"/>
          </a:bodyPr>
          <a:lstStyle/>
          <a:p>
            <a:r>
              <a:rPr lang="en-US" dirty="0" err="1"/>
              <a:t>Kullanıcılar</a:t>
            </a:r>
            <a:r>
              <a:rPr lang="en-US" dirty="0"/>
              <a:t> ve </a:t>
            </a:r>
            <a:r>
              <a:rPr lang="en-US" dirty="0" err="1" smtClean="0"/>
              <a:t>gruplar</a:t>
            </a:r>
            <a:r>
              <a:rPr lang="tr-TR" dirty="0"/>
              <a:t> </a:t>
            </a:r>
            <a:r>
              <a:rPr lang="tr-TR" dirty="0" smtClean="0"/>
              <a:t>(</a:t>
            </a:r>
            <a:r>
              <a:rPr lang="en-US" dirty="0" smtClean="0"/>
              <a:t>Users and groups</a:t>
            </a:r>
            <a:r>
              <a:rPr lang="tr-TR" dirty="0"/>
              <a:t>)</a:t>
            </a:r>
            <a:endParaRPr lang="en-US" dirty="0" smtClean="0"/>
          </a:p>
          <a:p>
            <a:r>
              <a:rPr lang="tr-TR" dirty="0" smtClean="0"/>
              <a:t>K. </a:t>
            </a:r>
            <a:r>
              <a:rPr lang="en-US" dirty="0" err="1" smtClean="0"/>
              <a:t>Doğrulama</a:t>
            </a:r>
            <a:r>
              <a:rPr lang="tr-TR" dirty="0" smtClean="0"/>
              <a:t> (</a:t>
            </a:r>
            <a:r>
              <a:rPr lang="en-US" dirty="0" smtClean="0"/>
              <a:t>Authentication</a:t>
            </a:r>
            <a:r>
              <a:rPr lang="tr-TR" dirty="0" smtClean="0"/>
              <a:t>)</a:t>
            </a:r>
            <a:endParaRPr lang="en-US" dirty="0" smtClean="0"/>
          </a:p>
          <a:p>
            <a:r>
              <a:rPr lang="tr-TR" dirty="0" smtClean="0"/>
              <a:t>Yetkilendirme (Authorization)</a:t>
            </a:r>
            <a:endParaRPr lang="tr-TR" dirty="0"/>
          </a:p>
          <a:p>
            <a:r>
              <a:rPr lang="en-US" dirty="0" err="1" smtClean="0"/>
              <a:t>Şifreler</a:t>
            </a:r>
            <a:r>
              <a:rPr lang="tr-TR" dirty="0" smtClean="0"/>
              <a:t> (</a:t>
            </a:r>
            <a:r>
              <a:rPr lang="en-US" dirty="0" smtClean="0"/>
              <a:t>Passwords</a:t>
            </a:r>
            <a:r>
              <a:rPr lang="tr-TR" dirty="0" smtClean="0"/>
              <a:t>)</a:t>
            </a:r>
            <a:endParaRPr lang="en-US" dirty="0" smtClean="0"/>
          </a:p>
          <a:p>
            <a:r>
              <a:rPr lang="en-US" dirty="0" err="1"/>
              <a:t>Dosya</a:t>
            </a:r>
            <a:r>
              <a:rPr lang="en-US" dirty="0"/>
              <a:t> </a:t>
            </a:r>
            <a:r>
              <a:rPr lang="en-US" dirty="0" smtClean="0"/>
              <a:t>koruma</a:t>
            </a:r>
            <a:r>
              <a:rPr lang="tr-TR" dirty="0" smtClean="0"/>
              <a:t> (</a:t>
            </a:r>
            <a:r>
              <a:rPr lang="en-US" dirty="0" smtClean="0"/>
              <a:t>File protection</a:t>
            </a:r>
            <a:r>
              <a:rPr lang="tr-TR" dirty="0" smtClean="0"/>
              <a:t>)</a:t>
            </a:r>
            <a:endParaRPr lang="en-US" dirty="0" smtClean="0"/>
          </a:p>
          <a:p>
            <a:r>
              <a:rPr lang="en-US" dirty="0" err="1"/>
              <a:t>Erişim</a:t>
            </a:r>
            <a:r>
              <a:rPr lang="en-US" dirty="0"/>
              <a:t> kontrol </a:t>
            </a:r>
            <a:r>
              <a:rPr lang="en-US" dirty="0" err="1" smtClean="0"/>
              <a:t>listeleri</a:t>
            </a:r>
            <a:r>
              <a:rPr lang="tr-TR" dirty="0" smtClean="0"/>
              <a:t> (</a:t>
            </a:r>
            <a:r>
              <a:rPr lang="en-US" dirty="0" smtClean="0"/>
              <a:t>Access control lists</a:t>
            </a:r>
            <a:r>
              <a:rPr lang="tr-TR" dirty="0" smtClean="0"/>
              <a:t>)</a:t>
            </a:r>
            <a:endParaRPr lang="en-US" dirty="0" smtClean="0"/>
          </a:p>
        </p:txBody>
      </p:sp>
      <p:sp>
        <p:nvSpPr>
          <p:cNvPr id="10" name="Content Placeholder 17"/>
          <p:cNvSpPr>
            <a:spLocks noGrp="1"/>
          </p:cNvSpPr>
          <p:nvPr>
            <p:ph sz="half" idx="2"/>
          </p:nvPr>
        </p:nvSpPr>
        <p:spPr>
          <a:xfrm>
            <a:off x="4876800" y="533400"/>
            <a:ext cx="4038600" cy="3471815"/>
          </a:xfrm>
        </p:spPr>
        <p:txBody>
          <a:bodyPr rtlCol="0">
            <a:normAutofit fontScale="77500" lnSpcReduction="20000"/>
          </a:bodyPr>
          <a:lstStyle/>
          <a:p>
            <a:pPr marL="300038" indent="-300038">
              <a:tabLst>
                <a:tab pos="25400" algn="l"/>
                <a:tab pos="482600" algn="l"/>
                <a:tab pos="939800" algn="l"/>
                <a:tab pos="1397000" algn="l"/>
                <a:tab pos="1854200" algn="l"/>
                <a:tab pos="2311400" algn="l"/>
                <a:tab pos="2768600" algn="l"/>
              </a:tabLst>
              <a:defRPr/>
            </a:pPr>
            <a:endParaRPr lang="en-US" dirty="0">
              <a:solidFill>
                <a:schemeClr val="accent6"/>
              </a:solidFill>
            </a:endParaRPr>
          </a:p>
          <a:p>
            <a:pPr marL="300038" indent="-300038">
              <a:tabLst>
                <a:tab pos="25400" algn="l"/>
                <a:tab pos="482600" algn="l"/>
                <a:tab pos="939800" algn="l"/>
                <a:tab pos="1397000" algn="l"/>
                <a:tab pos="1854200" algn="l"/>
                <a:tab pos="2311400" algn="l"/>
                <a:tab pos="2768600" algn="l"/>
              </a:tabLst>
              <a:defRPr/>
            </a:pPr>
            <a:r>
              <a:rPr lang="en-US" dirty="0" err="1">
                <a:solidFill>
                  <a:schemeClr val="accent6"/>
                </a:solidFill>
              </a:rPr>
              <a:t>Hangi</a:t>
            </a:r>
            <a:r>
              <a:rPr lang="en-US" dirty="0">
                <a:solidFill>
                  <a:schemeClr val="accent6"/>
                </a:solidFill>
              </a:rPr>
              <a:t> </a:t>
            </a:r>
            <a:r>
              <a:rPr lang="en-US" dirty="0" err="1">
                <a:solidFill>
                  <a:schemeClr val="accent6"/>
                </a:solidFill>
              </a:rPr>
              <a:t>kullanıcılar</a:t>
            </a:r>
            <a:r>
              <a:rPr lang="en-US" dirty="0">
                <a:solidFill>
                  <a:schemeClr val="accent6"/>
                </a:solidFill>
              </a:rPr>
              <a:t> </a:t>
            </a:r>
            <a:r>
              <a:rPr lang="en-US" dirty="0" err="1">
                <a:solidFill>
                  <a:schemeClr val="accent6"/>
                </a:solidFill>
              </a:rPr>
              <a:t>hangi</a:t>
            </a:r>
            <a:r>
              <a:rPr lang="en-US" dirty="0">
                <a:solidFill>
                  <a:schemeClr val="accent6"/>
                </a:solidFill>
              </a:rPr>
              <a:t> </a:t>
            </a:r>
            <a:r>
              <a:rPr lang="en-US" dirty="0" err="1">
                <a:solidFill>
                  <a:schemeClr val="accent6"/>
                </a:solidFill>
              </a:rPr>
              <a:t>dosyaları</a:t>
            </a:r>
            <a:r>
              <a:rPr lang="en-US" dirty="0">
                <a:solidFill>
                  <a:schemeClr val="accent6"/>
                </a:solidFill>
              </a:rPr>
              <a:t> </a:t>
            </a:r>
            <a:r>
              <a:rPr lang="en-US" dirty="0" err="1" smtClean="0">
                <a:solidFill>
                  <a:schemeClr val="accent6"/>
                </a:solidFill>
              </a:rPr>
              <a:t>okuyabilir</a:t>
            </a:r>
            <a:r>
              <a:rPr lang="en-US" dirty="0" smtClean="0">
                <a:solidFill>
                  <a:schemeClr val="accent6"/>
                </a:solidFill>
              </a:rPr>
              <a:t>/</a:t>
            </a:r>
            <a:r>
              <a:rPr lang="en-US" dirty="0" err="1" smtClean="0">
                <a:solidFill>
                  <a:schemeClr val="accent6"/>
                </a:solidFill>
              </a:rPr>
              <a:t>yazabilir</a:t>
            </a:r>
            <a:r>
              <a:rPr lang="en-US" dirty="0">
                <a:solidFill>
                  <a:schemeClr val="accent6"/>
                </a:solidFill>
              </a:rPr>
              <a:t>?</a:t>
            </a:r>
          </a:p>
          <a:p>
            <a:pPr marL="300038" indent="-300038">
              <a:tabLst>
                <a:tab pos="25400" algn="l"/>
                <a:tab pos="482600" algn="l"/>
                <a:tab pos="939800" algn="l"/>
                <a:tab pos="1397000" algn="l"/>
                <a:tab pos="1854200" algn="l"/>
                <a:tab pos="2311400" algn="l"/>
                <a:tab pos="2768600" algn="l"/>
              </a:tabLst>
              <a:defRPr/>
            </a:pPr>
            <a:r>
              <a:rPr lang="en-US" dirty="0" err="1">
                <a:solidFill>
                  <a:schemeClr val="accent6"/>
                </a:solidFill>
              </a:rPr>
              <a:t>Dosyalarım</a:t>
            </a:r>
            <a:r>
              <a:rPr lang="en-US" dirty="0">
                <a:solidFill>
                  <a:schemeClr val="accent6"/>
                </a:solidFill>
              </a:rPr>
              <a:t> </a:t>
            </a:r>
            <a:r>
              <a:rPr lang="en-US" dirty="0" err="1">
                <a:solidFill>
                  <a:schemeClr val="accent6"/>
                </a:solidFill>
              </a:rPr>
              <a:t>gerçekten</a:t>
            </a:r>
            <a:r>
              <a:rPr lang="en-US" dirty="0">
                <a:solidFill>
                  <a:schemeClr val="accent6"/>
                </a:solidFill>
              </a:rPr>
              <a:t> </a:t>
            </a:r>
            <a:r>
              <a:rPr lang="en-US" dirty="0" err="1">
                <a:solidFill>
                  <a:schemeClr val="accent6"/>
                </a:solidFill>
              </a:rPr>
              <a:t>güvenli</a:t>
            </a:r>
            <a:r>
              <a:rPr lang="en-US" dirty="0">
                <a:solidFill>
                  <a:schemeClr val="accent6"/>
                </a:solidFill>
              </a:rPr>
              <a:t> mi?</a:t>
            </a:r>
          </a:p>
          <a:p>
            <a:pPr marL="300038" indent="-300038">
              <a:tabLst>
                <a:tab pos="25400" algn="l"/>
                <a:tab pos="482600" algn="l"/>
                <a:tab pos="939800" algn="l"/>
                <a:tab pos="1397000" algn="l"/>
                <a:tab pos="1854200" algn="l"/>
                <a:tab pos="2311400" algn="l"/>
                <a:tab pos="2768600" algn="l"/>
              </a:tabLst>
              <a:defRPr/>
            </a:pPr>
            <a:r>
              <a:rPr lang="en-US" dirty="0" err="1" smtClean="0">
                <a:solidFill>
                  <a:schemeClr val="accent6"/>
                </a:solidFill>
              </a:rPr>
              <a:t>Kök</a:t>
            </a:r>
            <a:r>
              <a:rPr lang="tr-TR" dirty="0" smtClean="0">
                <a:solidFill>
                  <a:schemeClr val="accent6"/>
                </a:solidFill>
              </a:rPr>
              <a:t>(root)</a:t>
            </a:r>
            <a:r>
              <a:rPr lang="en-US" dirty="0" smtClean="0">
                <a:solidFill>
                  <a:schemeClr val="accent6"/>
                </a:solidFill>
              </a:rPr>
              <a:t> </a:t>
            </a:r>
            <a:r>
              <a:rPr lang="en-US" dirty="0" err="1">
                <a:solidFill>
                  <a:schemeClr val="accent6"/>
                </a:solidFill>
              </a:rPr>
              <a:t>olmak</a:t>
            </a:r>
            <a:r>
              <a:rPr lang="en-US" dirty="0">
                <a:solidFill>
                  <a:schemeClr val="accent6"/>
                </a:solidFill>
              </a:rPr>
              <a:t> ne </a:t>
            </a:r>
            <a:r>
              <a:rPr lang="en-US" dirty="0" err="1">
                <a:solidFill>
                  <a:schemeClr val="accent6"/>
                </a:solidFill>
              </a:rPr>
              <a:t>demektir</a:t>
            </a:r>
            <a:r>
              <a:rPr lang="en-US" dirty="0">
                <a:solidFill>
                  <a:schemeClr val="accent6"/>
                </a:solidFill>
              </a:rPr>
              <a:t>?</a:t>
            </a:r>
          </a:p>
          <a:p>
            <a:pPr marL="300038" indent="-300038">
              <a:tabLst>
                <a:tab pos="25400" algn="l"/>
                <a:tab pos="482600" algn="l"/>
                <a:tab pos="939800" algn="l"/>
                <a:tab pos="1397000" algn="l"/>
                <a:tab pos="1854200" algn="l"/>
                <a:tab pos="2311400" algn="l"/>
                <a:tab pos="2768600" algn="l"/>
              </a:tabLst>
              <a:defRPr/>
            </a:pPr>
            <a:r>
              <a:rPr lang="en-US" dirty="0" err="1">
                <a:solidFill>
                  <a:schemeClr val="accent6"/>
                </a:solidFill>
              </a:rPr>
              <a:t>Gerçekten</a:t>
            </a:r>
            <a:r>
              <a:rPr lang="en-US" dirty="0">
                <a:solidFill>
                  <a:schemeClr val="accent6"/>
                </a:solidFill>
              </a:rPr>
              <a:t> </a:t>
            </a:r>
            <a:r>
              <a:rPr lang="en-US" dirty="0" err="1">
                <a:solidFill>
                  <a:schemeClr val="accent6"/>
                </a:solidFill>
              </a:rPr>
              <a:t>neyi</a:t>
            </a:r>
            <a:r>
              <a:rPr lang="en-US" dirty="0">
                <a:solidFill>
                  <a:schemeClr val="accent6"/>
                </a:solidFill>
              </a:rPr>
              <a:t> kontrol </a:t>
            </a:r>
            <a:r>
              <a:rPr lang="en-US" dirty="0" err="1">
                <a:solidFill>
                  <a:schemeClr val="accent6"/>
                </a:solidFill>
              </a:rPr>
              <a:t>etmek</a:t>
            </a:r>
            <a:r>
              <a:rPr lang="en-US" dirty="0">
                <a:solidFill>
                  <a:schemeClr val="accent6"/>
                </a:solidFill>
              </a:rPr>
              <a:t> </a:t>
            </a:r>
            <a:r>
              <a:rPr lang="en-US" dirty="0" err="1">
                <a:solidFill>
                  <a:schemeClr val="accent6"/>
                </a:solidFill>
              </a:rPr>
              <a:t>istiyoruz</a:t>
            </a:r>
            <a:r>
              <a:rPr lang="en-US" dirty="0">
                <a:solidFill>
                  <a:schemeClr val="accent6"/>
                </a:solidFill>
              </a:rPr>
              <a:t>?</a:t>
            </a:r>
          </a:p>
          <a:p>
            <a:pPr marL="0" indent="0" eaLnBrk="1" fontAlgn="auto" hangingPunct="1">
              <a:spcAft>
                <a:spcPts val="0"/>
              </a:spcAft>
              <a:buNone/>
              <a:defRPr/>
            </a:pPr>
            <a:endParaRPr lang="en-US" dirty="0" smtClean="0">
              <a:solidFill>
                <a:schemeClr val="accent6"/>
              </a:solidFill>
            </a:endParaRPr>
          </a:p>
        </p:txBody>
      </p:sp>
    </p:spTree>
    <p:extLst>
      <p:ext uri="{BB962C8B-B14F-4D97-AF65-F5344CB8AC3E}">
        <p14:creationId xmlns:p14="http://schemas.microsoft.com/office/powerpoint/2010/main" val="655800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Erişim</a:t>
            </a:r>
            <a:r>
              <a:rPr lang="en-US" dirty="0" smtClean="0"/>
              <a:t> </a:t>
            </a:r>
            <a:r>
              <a:rPr lang="en-US" dirty="0" err="1"/>
              <a:t>kontrolu</a:t>
            </a:r>
            <a:r>
              <a:rPr lang="en-US" dirty="0"/>
              <a:t> </a:t>
            </a:r>
            <a:r>
              <a:rPr lang="tr-TR" dirty="0" smtClean="0"/>
              <a:t>Modelleri</a:t>
            </a:r>
            <a:endParaRPr lang="en-US" dirty="0"/>
          </a:p>
        </p:txBody>
      </p:sp>
      <p:sp>
        <p:nvSpPr>
          <p:cNvPr id="5" name="Slide Number Placeholder 4"/>
          <p:cNvSpPr>
            <a:spLocks noGrp="1"/>
          </p:cNvSpPr>
          <p:nvPr>
            <p:ph type="sldNum" sz="quarter" idx="12"/>
          </p:nvPr>
        </p:nvSpPr>
        <p:spPr/>
        <p:txBody>
          <a:bodyPr/>
          <a:lstStyle/>
          <a:p>
            <a:pPr>
              <a:defRPr/>
            </a:pPr>
            <a:fld id="{9B7C7802-6468-4845-A23D-374F64F67774}" type="slidenum">
              <a:rPr lang="en-US" smtClean="0"/>
              <a:pPr>
                <a:defRPr/>
              </a:pPr>
              <a:t>44</a:t>
            </a:fld>
            <a:endParaRPr lang="en-US"/>
          </a:p>
        </p:txBody>
      </p:sp>
      <p:sp>
        <p:nvSpPr>
          <p:cNvPr id="6" name="Rectangle 5"/>
          <p:cNvSpPr/>
          <p:nvPr/>
        </p:nvSpPr>
        <p:spPr>
          <a:xfrm>
            <a:off x="509336" y="1538314"/>
            <a:ext cx="8101263" cy="5010346"/>
          </a:xfrm>
          <a:prstGeom prst="rect">
            <a:avLst/>
          </a:prstGeom>
        </p:spPr>
        <p:txBody>
          <a:bodyPr wrap="square">
            <a:spAutoFit/>
          </a:bodyPr>
          <a:lstStyle/>
          <a:p>
            <a:pPr marL="228600">
              <a:lnSpc>
                <a:spcPct val="107000"/>
              </a:lnSpc>
              <a:spcAft>
                <a:spcPts val="800"/>
              </a:spcAft>
            </a:pPr>
            <a:r>
              <a:rPr lang="en-US" sz="2800" dirty="0" err="1">
                <a:solidFill>
                  <a:srgbClr val="CC9900"/>
                </a:solidFill>
                <a:latin typeface="Calibri" panose="020F0502020204030204" pitchFamily="34" charset="0"/>
                <a:ea typeface="Calibri" panose="020F0502020204030204" pitchFamily="34" charset="0"/>
                <a:cs typeface="Arial" panose="020B0604020202020204" pitchFamily="34" charset="0"/>
              </a:rPr>
              <a:t>Saldırılara</a:t>
            </a:r>
            <a:r>
              <a:rPr lang="en-US" sz="2800" dirty="0">
                <a:solidFill>
                  <a:srgbClr val="CC990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CC9900"/>
                </a:solidFill>
                <a:latin typeface="Calibri" panose="020F0502020204030204" pitchFamily="34" charset="0"/>
                <a:ea typeface="Calibri" panose="020F0502020204030204" pitchFamily="34" charset="0"/>
                <a:cs typeface="Arial" panose="020B0604020202020204" pitchFamily="34" charset="0"/>
              </a:rPr>
              <a:t>karşı</a:t>
            </a:r>
            <a:r>
              <a:rPr lang="en-US" sz="2800" dirty="0">
                <a:solidFill>
                  <a:srgbClr val="CC9900"/>
                </a:solidFill>
                <a:latin typeface="Calibri" panose="020F0502020204030204" pitchFamily="34" charset="0"/>
                <a:ea typeface="Calibri" panose="020F0502020204030204" pitchFamily="34" charset="0"/>
                <a:cs typeface="Arial" panose="020B0604020202020204" pitchFamily="34" charset="0"/>
              </a:rPr>
              <a:t> </a:t>
            </a:r>
            <a:r>
              <a:rPr lang="en-US" sz="2800" dirty="0" err="1" smtClean="0">
                <a:solidFill>
                  <a:srgbClr val="CC9900"/>
                </a:solidFill>
                <a:latin typeface="Calibri" panose="020F0502020204030204" pitchFamily="34" charset="0"/>
                <a:ea typeface="Calibri" panose="020F0502020204030204" pitchFamily="34" charset="0"/>
                <a:cs typeface="Arial" panose="020B0604020202020204" pitchFamily="34" charset="0"/>
              </a:rPr>
              <a:t>savunma</a:t>
            </a:r>
            <a:r>
              <a:rPr lang="en-US" sz="2800" dirty="0" smtClean="0">
                <a:solidFill>
                  <a:srgbClr val="CC990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CC9900"/>
                </a:solidFill>
                <a:latin typeface="Calibri" panose="020F0502020204030204" pitchFamily="34" charset="0"/>
                <a:ea typeface="Calibri" panose="020F0502020204030204" pitchFamily="34" charset="0"/>
                <a:cs typeface="Arial" panose="020B0604020202020204" pitchFamily="34" charset="0"/>
              </a:rPr>
              <a:t>yollarından</a:t>
            </a:r>
            <a:r>
              <a:rPr lang="en-US" sz="2800" dirty="0">
                <a:solidFill>
                  <a:srgbClr val="CC9900"/>
                </a:solidFill>
                <a:latin typeface="Calibri" panose="020F0502020204030204" pitchFamily="34" charset="0"/>
                <a:ea typeface="Calibri" panose="020F0502020204030204" pitchFamily="34" charset="0"/>
                <a:cs typeface="Arial" panose="020B0604020202020204" pitchFamily="34" charset="0"/>
              </a:rPr>
              <a:t> </a:t>
            </a:r>
            <a:r>
              <a:rPr lang="en-US" sz="2800" dirty="0" err="1" smtClean="0">
                <a:solidFill>
                  <a:srgbClr val="CC9900"/>
                </a:solidFill>
                <a:latin typeface="Calibri" panose="020F0502020204030204" pitchFamily="34" charset="0"/>
                <a:ea typeface="Calibri" panose="020F0502020204030204" pitchFamily="34" charset="0"/>
                <a:cs typeface="Arial" panose="020B0604020202020204" pitchFamily="34" charset="0"/>
              </a:rPr>
              <a:t>biri</a:t>
            </a:r>
            <a:r>
              <a:rPr lang="tr-TR" sz="2800" dirty="0" smtClean="0">
                <a:solidFill>
                  <a:srgbClr val="CC9900"/>
                </a:solidFill>
                <a:latin typeface="Calibri" panose="020F0502020204030204" pitchFamily="34" charset="0"/>
                <a:ea typeface="Calibri" panose="020F0502020204030204" pitchFamily="34" charset="0"/>
                <a:cs typeface="Arial" panose="020B0604020202020204" pitchFamily="34" charset="0"/>
              </a:rPr>
              <a:t>dir. </a:t>
            </a:r>
            <a:r>
              <a:rPr lang="tr-TR" sz="2800" dirty="0">
                <a:latin typeface="Calibri" panose="020F0502020204030204" pitchFamily="34" charset="0"/>
                <a:ea typeface="Calibri" panose="020F0502020204030204" pitchFamily="34" charset="0"/>
                <a:cs typeface="Arial" panose="020B0604020202020204" pitchFamily="34" charset="0"/>
              </a:rPr>
              <a:t>Amaç, çeşitli bilgi parçalarına kimin erişimi olduğunu belirlemek için titiz araçlar sağlayarak saldırıları önlemektir</a:t>
            </a:r>
            <a:r>
              <a:rPr lang="tr-TR" sz="2800" dirty="0" smtClean="0">
                <a:latin typeface="Calibri" panose="020F0502020204030204" pitchFamily="34" charset="0"/>
                <a:ea typeface="Calibri" panose="020F0502020204030204" pitchFamily="34" charset="0"/>
                <a:cs typeface="Arial" panose="020B0604020202020204" pitchFamily="34" charset="0"/>
              </a:rPr>
              <a:t>.</a:t>
            </a:r>
            <a:r>
              <a:rPr lang="en-US" sz="2800" dirty="0" smtClean="0">
                <a:latin typeface="Calibri" panose="020F0502020204030204" pitchFamily="34" charset="0"/>
                <a:ea typeface="Calibri" panose="020F0502020204030204" pitchFamily="34" charset="0"/>
                <a:cs typeface="Arial" panose="020B0604020202020204" pitchFamily="34" charset="0"/>
              </a:rPr>
              <a:t> </a:t>
            </a:r>
            <a:endParaRPr lang="tr-TR" sz="2800" dirty="0" smtClean="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dirty="0" err="1" smtClean="0">
                <a:solidFill>
                  <a:srgbClr val="FF3399"/>
                </a:solidFill>
                <a:latin typeface="Calibri" panose="020F0502020204030204" pitchFamily="34" charset="0"/>
                <a:ea typeface="Calibri" panose="020F0502020204030204" pitchFamily="34" charset="0"/>
                <a:cs typeface="Arial" panose="020B0604020202020204" pitchFamily="34" charset="0"/>
              </a:rPr>
              <a:t>Tüm</a:t>
            </a:r>
            <a:r>
              <a:rPr lang="en-US" sz="2800" dirty="0" smtClean="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modeller</a:t>
            </a:r>
            <a:r>
              <a:rPr lang="en-US" sz="2800"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erişim</a:t>
            </a:r>
            <a:r>
              <a:rPr lang="en-US" sz="2800"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kontrolü</a:t>
            </a:r>
            <a:r>
              <a:rPr lang="en-US" sz="2800"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özelliklerini</a:t>
            </a:r>
            <a:r>
              <a:rPr lang="en-US" sz="2800"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tanımlayan</a:t>
            </a:r>
            <a:r>
              <a:rPr lang="en-US" sz="2800"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veri</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yöneticileri</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veri</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sahipleri</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veya</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sistem</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b="1" dirty="0" err="1">
                <a:solidFill>
                  <a:srgbClr val="FF3399"/>
                </a:solidFill>
                <a:latin typeface="Calibri" panose="020F0502020204030204" pitchFamily="34" charset="0"/>
                <a:ea typeface="Calibri" panose="020F0502020204030204" pitchFamily="34" charset="0"/>
                <a:cs typeface="Arial" panose="020B0604020202020204" pitchFamily="34" charset="0"/>
              </a:rPr>
              <a:t>yöneticileri</a:t>
            </a:r>
            <a:r>
              <a:rPr lang="en-US" sz="2800" b="1"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olduğunu</a:t>
            </a:r>
            <a:r>
              <a:rPr lang="en-US" sz="2800" dirty="0">
                <a:solidFill>
                  <a:srgbClr val="FF3399"/>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FF3399"/>
                </a:solidFill>
                <a:latin typeface="Calibri" panose="020F0502020204030204" pitchFamily="34" charset="0"/>
                <a:ea typeface="Calibri" panose="020F0502020204030204" pitchFamily="34" charset="0"/>
                <a:cs typeface="Arial" panose="020B0604020202020204" pitchFamily="34" charset="0"/>
              </a:rPr>
              <a:t>varsayar</a:t>
            </a:r>
            <a:r>
              <a:rPr lang="en-US" sz="2800" dirty="0" smtClean="0">
                <a:solidFill>
                  <a:srgbClr val="FF3399"/>
                </a:solidFill>
                <a:latin typeface="Calibri" panose="020F0502020204030204" pitchFamily="34" charset="0"/>
                <a:ea typeface="Calibri" panose="020F0502020204030204" pitchFamily="34" charset="0"/>
                <a:cs typeface="Arial" panose="020B0604020202020204" pitchFamily="34" charset="0"/>
              </a:rPr>
              <a:t>.</a:t>
            </a:r>
            <a:endParaRPr lang="tr-TR" sz="2800" dirty="0" smtClean="0">
              <a:solidFill>
                <a:srgbClr val="FF3399"/>
              </a:solidFill>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Erişim</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söz</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konusu</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bilgilere</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erişme</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ve</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veya</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değiştirme</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ihtiyacı</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olanlar</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ile</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dirty="0" err="1">
                <a:solidFill>
                  <a:srgbClr val="00B050"/>
                </a:solidFill>
                <a:latin typeface="Calibri" panose="020F0502020204030204" pitchFamily="34" charset="0"/>
                <a:ea typeface="Calibri" panose="020F0502020204030204" pitchFamily="34" charset="0"/>
                <a:cs typeface="Arial" panose="020B0604020202020204" pitchFamily="34" charset="0"/>
              </a:rPr>
              <a:t>sınırlandırılacaktır</a:t>
            </a:r>
            <a:r>
              <a:rPr lang="en-US" sz="2800" dirty="0" smtClean="0">
                <a:solidFill>
                  <a:srgbClr val="00B050"/>
                </a:solidFill>
                <a:latin typeface="Calibri" panose="020F0502020204030204" pitchFamily="34" charset="0"/>
                <a:ea typeface="Calibri" panose="020F0502020204030204" pitchFamily="34" charset="0"/>
                <a:cs typeface="Arial" panose="020B0604020202020204" pitchFamily="34" charset="0"/>
              </a:rPr>
              <a:t>.</a:t>
            </a:r>
            <a:endParaRPr lang="tr-TR" sz="28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dirty="0" err="1" smtClean="0">
                <a:latin typeface="Calibri" panose="020F0502020204030204" pitchFamily="34" charset="0"/>
                <a:ea typeface="Calibri" panose="020F0502020204030204" pitchFamily="34" charset="0"/>
                <a:cs typeface="Arial" panose="020B0604020202020204" pitchFamily="34" charset="0"/>
              </a:rPr>
              <a:t>Yani</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b="1" dirty="0">
                <a:latin typeface="Calibri" panose="020F0502020204030204" pitchFamily="34" charset="0"/>
                <a:ea typeface="Calibri" panose="020F0502020204030204" pitchFamily="34" charset="0"/>
                <a:cs typeface="Arial" panose="020B0604020202020204" pitchFamily="34" charset="0"/>
              </a:rPr>
              <a:t>en </a:t>
            </a:r>
            <a:r>
              <a:rPr lang="en-US" sz="2800" b="1" dirty="0" err="1">
                <a:latin typeface="Calibri" panose="020F0502020204030204" pitchFamily="34" charset="0"/>
                <a:ea typeface="Calibri" panose="020F0502020204030204" pitchFamily="34" charset="0"/>
                <a:cs typeface="Arial" panose="020B0604020202020204" pitchFamily="34" charset="0"/>
              </a:rPr>
              <a:t>az</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b="1" dirty="0" err="1">
                <a:latin typeface="Calibri" panose="020F0502020204030204" pitchFamily="34" charset="0"/>
                <a:ea typeface="Calibri" panose="020F0502020204030204" pitchFamily="34" charset="0"/>
                <a:cs typeface="Arial" panose="020B0604020202020204" pitchFamily="34" charset="0"/>
              </a:rPr>
              <a:t>ayrıcalık</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b="1" dirty="0" err="1">
                <a:latin typeface="Calibri" panose="020F0502020204030204" pitchFamily="34" charset="0"/>
                <a:ea typeface="Calibri" panose="020F0502020204030204" pitchFamily="34" charset="0"/>
                <a:cs typeface="Arial" panose="020B0604020202020204" pitchFamily="34" charset="0"/>
              </a:rPr>
              <a:t>ilkesini</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dirty="0" err="1">
                <a:latin typeface="Calibri" panose="020F0502020204030204" pitchFamily="34" charset="0"/>
                <a:ea typeface="Calibri" panose="020F0502020204030204" pitchFamily="34" charset="0"/>
                <a:cs typeface="Arial" panose="020B0604020202020204" pitchFamily="34" charset="0"/>
              </a:rPr>
              <a:t>uygulamalıdırlar</a:t>
            </a:r>
            <a:r>
              <a:rPr lang="en-US" sz="2800" dirty="0">
                <a:latin typeface="Calibri" panose="020F0502020204030204" pitchFamily="34" charset="0"/>
                <a:ea typeface="Calibri" panose="020F0502020204030204" pitchFamily="34" charset="0"/>
                <a:cs typeface="Arial" panose="020B0604020202020204" pitchFamily="34" charset="0"/>
              </a:rPr>
              <a:t>.</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1556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Erişim</a:t>
            </a:r>
            <a:r>
              <a:rPr lang="en-US" dirty="0"/>
              <a:t> </a:t>
            </a:r>
            <a:r>
              <a:rPr lang="en-US" dirty="0" err="1"/>
              <a:t>Kontrolü</a:t>
            </a:r>
            <a:r>
              <a:rPr lang="en-US" dirty="0"/>
              <a:t> </a:t>
            </a:r>
            <a:r>
              <a:rPr lang="en-US" dirty="0" err="1" smtClean="0"/>
              <a:t>Matrisleri</a:t>
            </a:r>
            <a:r>
              <a:rPr lang="tr-TR" dirty="0" smtClean="0"/>
              <a:t/>
            </a:r>
            <a:br>
              <a:rPr lang="tr-TR" dirty="0" smtClean="0"/>
            </a:br>
            <a:r>
              <a:rPr lang="tr-TR" dirty="0"/>
              <a:t>(</a:t>
            </a:r>
            <a:r>
              <a:rPr lang="en-US" dirty="0" smtClean="0"/>
              <a:t>Access Control Matrices</a:t>
            </a:r>
            <a:r>
              <a:rPr lang="tr-TR" dirty="0" smtClean="0"/>
              <a:t>(ACM))</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b="1" dirty="0" err="1" smtClean="0"/>
              <a:t>İzinleri</a:t>
            </a:r>
            <a:r>
              <a:rPr lang="en-US" b="1" dirty="0" smtClean="0"/>
              <a:t> </a:t>
            </a:r>
            <a:r>
              <a:rPr lang="en-US" b="1" dirty="0" err="1" smtClean="0"/>
              <a:t>tanımlayan</a:t>
            </a:r>
            <a:r>
              <a:rPr lang="en-US" b="1" dirty="0" smtClean="0"/>
              <a:t> </a:t>
            </a:r>
            <a:r>
              <a:rPr lang="en-US" b="1" dirty="0" err="1" smtClean="0"/>
              <a:t>tablo</a:t>
            </a:r>
            <a:r>
              <a:rPr lang="en-US" b="1" dirty="0" smtClean="0"/>
              <a:t>.</a:t>
            </a:r>
            <a:r>
              <a:rPr lang="en-US" dirty="0" smtClean="0"/>
              <a:t> </a:t>
            </a:r>
          </a:p>
          <a:p>
            <a:pPr lvl="1"/>
            <a:r>
              <a:rPr lang="en-US" dirty="0" smtClean="0">
                <a:solidFill>
                  <a:srgbClr val="00B050"/>
                </a:solidFill>
              </a:rPr>
              <a:t>Bu </a:t>
            </a:r>
            <a:r>
              <a:rPr lang="en-US" dirty="0" err="1" smtClean="0">
                <a:solidFill>
                  <a:srgbClr val="00B050"/>
                </a:solidFill>
              </a:rPr>
              <a:t>tablonun</a:t>
            </a:r>
            <a:r>
              <a:rPr lang="en-US" dirty="0" smtClean="0">
                <a:solidFill>
                  <a:srgbClr val="00B050"/>
                </a:solidFill>
              </a:rPr>
              <a:t> </a:t>
            </a:r>
            <a:r>
              <a:rPr lang="en-US" b="1" dirty="0" smtClean="0">
                <a:solidFill>
                  <a:srgbClr val="00B050"/>
                </a:solidFill>
              </a:rPr>
              <a:t>her </a:t>
            </a:r>
            <a:r>
              <a:rPr lang="en-US" b="1" dirty="0" err="1" smtClean="0">
                <a:solidFill>
                  <a:srgbClr val="00B050"/>
                </a:solidFill>
              </a:rPr>
              <a:t>satırı</a:t>
            </a:r>
            <a:r>
              <a:rPr lang="en-US" dirty="0" smtClean="0">
                <a:solidFill>
                  <a:srgbClr val="00B050"/>
                </a:solidFill>
              </a:rPr>
              <a:t>, </a:t>
            </a:r>
            <a:r>
              <a:rPr lang="en-US" dirty="0" err="1" smtClean="0">
                <a:solidFill>
                  <a:srgbClr val="00B050"/>
                </a:solidFill>
              </a:rPr>
              <a:t>eylemleri</a:t>
            </a:r>
            <a:r>
              <a:rPr lang="en-US" dirty="0" smtClean="0">
                <a:solidFill>
                  <a:srgbClr val="00B050"/>
                </a:solidFill>
              </a:rPr>
              <a:t> </a:t>
            </a:r>
            <a:r>
              <a:rPr lang="en-US" dirty="0" err="1">
                <a:solidFill>
                  <a:srgbClr val="00B050"/>
                </a:solidFill>
              </a:rPr>
              <a:t>gerçekleştirebilen</a:t>
            </a:r>
            <a:r>
              <a:rPr lang="en-US" dirty="0">
                <a:solidFill>
                  <a:srgbClr val="00B050"/>
                </a:solidFill>
              </a:rPr>
              <a:t> </a:t>
            </a:r>
            <a:r>
              <a:rPr lang="en-US" dirty="0" smtClean="0">
                <a:solidFill>
                  <a:srgbClr val="00B050"/>
                </a:solidFill>
              </a:rPr>
              <a:t>bir </a:t>
            </a:r>
            <a:r>
              <a:rPr lang="en-US" dirty="0" err="1" smtClean="0">
                <a:solidFill>
                  <a:srgbClr val="00B050"/>
                </a:solidFill>
              </a:rPr>
              <a:t>kullanıcı</a:t>
            </a:r>
            <a:r>
              <a:rPr lang="en-US" dirty="0" smtClean="0">
                <a:solidFill>
                  <a:srgbClr val="00B050"/>
                </a:solidFill>
              </a:rPr>
              <a:t>, </a:t>
            </a:r>
            <a:r>
              <a:rPr lang="en-US" dirty="0" err="1" smtClean="0">
                <a:solidFill>
                  <a:srgbClr val="00B050"/>
                </a:solidFill>
              </a:rPr>
              <a:t>grup</a:t>
            </a:r>
            <a:r>
              <a:rPr lang="tr-TR" dirty="0" smtClean="0">
                <a:solidFill>
                  <a:srgbClr val="00B050"/>
                </a:solidFill>
              </a:rPr>
              <a:t>, proses</a:t>
            </a:r>
            <a:r>
              <a:rPr lang="en-US" dirty="0" smtClean="0">
                <a:solidFill>
                  <a:srgbClr val="00B050"/>
                </a:solidFill>
              </a:rPr>
              <a:t> </a:t>
            </a:r>
            <a:r>
              <a:rPr lang="en-US" dirty="0" err="1" smtClean="0">
                <a:solidFill>
                  <a:srgbClr val="00B050"/>
                </a:solidFill>
              </a:rPr>
              <a:t>veya</a:t>
            </a:r>
            <a:r>
              <a:rPr lang="en-US" dirty="0" smtClean="0">
                <a:solidFill>
                  <a:srgbClr val="00B050"/>
                </a:solidFill>
              </a:rPr>
              <a:t> </a:t>
            </a:r>
            <a:r>
              <a:rPr lang="en-US" dirty="0" err="1" smtClean="0">
                <a:solidFill>
                  <a:srgbClr val="00B050"/>
                </a:solidFill>
              </a:rPr>
              <a:t>sistem</a:t>
            </a:r>
            <a:r>
              <a:rPr lang="en-US" dirty="0" smtClean="0">
                <a:solidFill>
                  <a:srgbClr val="00B050"/>
                </a:solidFill>
              </a:rPr>
              <a:t> </a:t>
            </a:r>
            <a:r>
              <a:rPr lang="en-US" dirty="0" err="1" smtClean="0">
                <a:solidFill>
                  <a:srgbClr val="00B050"/>
                </a:solidFill>
              </a:rPr>
              <a:t>olan</a:t>
            </a:r>
            <a:r>
              <a:rPr lang="en-US" dirty="0" smtClean="0">
                <a:solidFill>
                  <a:srgbClr val="00B050"/>
                </a:solidFill>
              </a:rPr>
              <a:t> </a:t>
            </a:r>
            <a:r>
              <a:rPr lang="en-US" dirty="0" err="1" smtClean="0">
                <a:solidFill>
                  <a:srgbClr val="00B050"/>
                </a:solidFill>
              </a:rPr>
              <a:t>bir</a:t>
            </a:r>
            <a:r>
              <a:rPr lang="en-US" dirty="0" smtClean="0">
                <a:solidFill>
                  <a:srgbClr val="00B050"/>
                </a:solidFill>
              </a:rPr>
              <a:t> </a:t>
            </a:r>
            <a:r>
              <a:rPr lang="tr-TR" dirty="0" smtClean="0">
                <a:solidFill>
                  <a:srgbClr val="00B050"/>
                </a:solidFill>
              </a:rPr>
              <a:t>özne (</a:t>
            </a:r>
            <a:r>
              <a:rPr lang="tr-TR" b="1" dirty="0" smtClean="0">
                <a:solidFill>
                  <a:srgbClr val="00B050"/>
                </a:solidFill>
              </a:rPr>
              <a:t>subject s</a:t>
            </a:r>
            <a:r>
              <a:rPr lang="tr-TR" dirty="0" smtClean="0">
                <a:solidFill>
                  <a:srgbClr val="00B050"/>
                </a:solidFill>
              </a:rPr>
              <a:t>)</a:t>
            </a:r>
            <a:r>
              <a:rPr lang="en-US" dirty="0" smtClean="0">
                <a:solidFill>
                  <a:srgbClr val="00B050"/>
                </a:solidFill>
              </a:rPr>
              <a:t> </a:t>
            </a:r>
            <a:r>
              <a:rPr lang="tr-TR" dirty="0" smtClean="0">
                <a:solidFill>
                  <a:srgbClr val="00B050"/>
                </a:solidFill>
              </a:rPr>
              <a:t>ile </a:t>
            </a:r>
            <a:r>
              <a:rPr lang="en-US" dirty="0" err="1" smtClean="0">
                <a:solidFill>
                  <a:srgbClr val="00B050"/>
                </a:solidFill>
              </a:rPr>
              <a:t>ilişkilendirilir</a:t>
            </a:r>
            <a:r>
              <a:rPr lang="en-US" dirty="0" smtClean="0">
                <a:solidFill>
                  <a:srgbClr val="00B050"/>
                </a:solidFill>
              </a:rPr>
              <a:t>.</a:t>
            </a:r>
            <a:endParaRPr lang="tr-TR" dirty="0" smtClean="0">
              <a:solidFill>
                <a:srgbClr val="00B050"/>
              </a:solidFill>
            </a:endParaRPr>
          </a:p>
          <a:p>
            <a:pPr lvl="1"/>
            <a:r>
              <a:rPr lang="en-US" dirty="0" smtClean="0">
                <a:solidFill>
                  <a:srgbClr val="7030A0"/>
                </a:solidFill>
              </a:rPr>
              <a:t>Tablonun</a:t>
            </a:r>
            <a:r>
              <a:rPr lang="en-US" b="1" dirty="0" smtClean="0">
                <a:solidFill>
                  <a:srgbClr val="7030A0"/>
                </a:solidFill>
              </a:rPr>
              <a:t> </a:t>
            </a:r>
            <a:r>
              <a:rPr lang="en-US" b="1" dirty="0">
                <a:solidFill>
                  <a:srgbClr val="7030A0"/>
                </a:solidFill>
              </a:rPr>
              <a:t>her </a:t>
            </a:r>
            <a:r>
              <a:rPr lang="en-US" b="1" dirty="0" err="1">
                <a:solidFill>
                  <a:srgbClr val="7030A0"/>
                </a:solidFill>
              </a:rPr>
              <a:t>sütunu</a:t>
            </a:r>
            <a:r>
              <a:rPr lang="en-US" dirty="0">
                <a:solidFill>
                  <a:srgbClr val="7030A0"/>
                </a:solidFill>
              </a:rPr>
              <a:t>, </a:t>
            </a:r>
            <a:r>
              <a:rPr lang="en-US" dirty="0" err="1" smtClean="0">
                <a:solidFill>
                  <a:srgbClr val="7030A0"/>
                </a:solidFill>
              </a:rPr>
              <a:t>dosya</a:t>
            </a:r>
            <a:r>
              <a:rPr lang="en-US" dirty="0">
                <a:solidFill>
                  <a:srgbClr val="7030A0"/>
                </a:solidFill>
              </a:rPr>
              <a:t>, </a:t>
            </a:r>
            <a:r>
              <a:rPr lang="en-US" dirty="0" err="1">
                <a:solidFill>
                  <a:srgbClr val="7030A0"/>
                </a:solidFill>
              </a:rPr>
              <a:t>dizin</a:t>
            </a:r>
            <a:r>
              <a:rPr lang="en-US" dirty="0">
                <a:solidFill>
                  <a:srgbClr val="7030A0"/>
                </a:solidFill>
              </a:rPr>
              <a:t>, </a:t>
            </a:r>
            <a:r>
              <a:rPr lang="en-US" dirty="0" err="1">
                <a:solidFill>
                  <a:srgbClr val="7030A0"/>
                </a:solidFill>
              </a:rPr>
              <a:t>belge</a:t>
            </a:r>
            <a:r>
              <a:rPr lang="en-US" dirty="0">
                <a:solidFill>
                  <a:srgbClr val="7030A0"/>
                </a:solidFill>
              </a:rPr>
              <a:t>, </a:t>
            </a:r>
            <a:r>
              <a:rPr lang="en-US" dirty="0" err="1">
                <a:solidFill>
                  <a:srgbClr val="7030A0"/>
                </a:solidFill>
              </a:rPr>
              <a:t>cihaz</a:t>
            </a:r>
            <a:r>
              <a:rPr lang="en-US" dirty="0">
                <a:solidFill>
                  <a:srgbClr val="7030A0"/>
                </a:solidFill>
              </a:rPr>
              <a:t>, </a:t>
            </a:r>
            <a:r>
              <a:rPr lang="en-US" dirty="0" err="1">
                <a:solidFill>
                  <a:srgbClr val="7030A0"/>
                </a:solidFill>
              </a:rPr>
              <a:t>kaynak</a:t>
            </a:r>
            <a:r>
              <a:rPr lang="en-US" dirty="0">
                <a:solidFill>
                  <a:srgbClr val="7030A0"/>
                </a:solidFill>
              </a:rPr>
              <a:t> </a:t>
            </a:r>
            <a:r>
              <a:rPr lang="en-US" dirty="0" err="1">
                <a:solidFill>
                  <a:srgbClr val="7030A0"/>
                </a:solidFill>
              </a:rPr>
              <a:t>veya</a:t>
            </a:r>
            <a:r>
              <a:rPr lang="en-US" dirty="0">
                <a:solidFill>
                  <a:srgbClr val="7030A0"/>
                </a:solidFill>
              </a:rPr>
              <a:t> </a:t>
            </a:r>
            <a:r>
              <a:rPr lang="en-US" dirty="0" err="1">
                <a:solidFill>
                  <a:srgbClr val="7030A0"/>
                </a:solidFill>
              </a:rPr>
              <a:t>erişim</a:t>
            </a:r>
            <a:r>
              <a:rPr lang="en-US" dirty="0">
                <a:solidFill>
                  <a:srgbClr val="7030A0"/>
                </a:solidFill>
              </a:rPr>
              <a:t> </a:t>
            </a:r>
            <a:r>
              <a:rPr lang="en-US" dirty="0" err="1">
                <a:solidFill>
                  <a:srgbClr val="7030A0"/>
                </a:solidFill>
              </a:rPr>
              <a:t>haklarını</a:t>
            </a:r>
            <a:r>
              <a:rPr lang="en-US" dirty="0">
                <a:solidFill>
                  <a:srgbClr val="7030A0"/>
                </a:solidFill>
              </a:rPr>
              <a:t> </a:t>
            </a:r>
            <a:r>
              <a:rPr lang="en-US" dirty="0" err="1">
                <a:solidFill>
                  <a:srgbClr val="7030A0"/>
                </a:solidFill>
              </a:rPr>
              <a:t>tanımlamak</a:t>
            </a:r>
            <a:r>
              <a:rPr lang="en-US" dirty="0">
                <a:solidFill>
                  <a:srgbClr val="7030A0"/>
                </a:solidFill>
              </a:rPr>
              <a:t> </a:t>
            </a:r>
            <a:r>
              <a:rPr lang="en-US" dirty="0" err="1">
                <a:solidFill>
                  <a:srgbClr val="7030A0"/>
                </a:solidFill>
              </a:rPr>
              <a:t>istediğimiz</a:t>
            </a:r>
            <a:r>
              <a:rPr lang="en-US" dirty="0">
                <a:solidFill>
                  <a:srgbClr val="7030A0"/>
                </a:solidFill>
              </a:rPr>
              <a:t> </a:t>
            </a:r>
            <a:r>
              <a:rPr lang="tr-TR" dirty="0" smtClean="0">
                <a:solidFill>
                  <a:srgbClr val="7030A0"/>
                </a:solidFill>
              </a:rPr>
              <a:t>diğer </a:t>
            </a:r>
            <a:r>
              <a:rPr lang="en-US" dirty="0" err="1" smtClean="0">
                <a:solidFill>
                  <a:srgbClr val="7030A0"/>
                </a:solidFill>
              </a:rPr>
              <a:t>herhangi</a:t>
            </a:r>
            <a:r>
              <a:rPr lang="en-US" dirty="0" smtClean="0">
                <a:solidFill>
                  <a:srgbClr val="7030A0"/>
                </a:solidFill>
              </a:rPr>
              <a:t> </a:t>
            </a:r>
            <a:r>
              <a:rPr lang="en-US" dirty="0">
                <a:solidFill>
                  <a:srgbClr val="7030A0"/>
                </a:solidFill>
              </a:rPr>
              <a:t>bir </a:t>
            </a:r>
            <a:r>
              <a:rPr lang="en-US" dirty="0" err="1">
                <a:solidFill>
                  <a:srgbClr val="7030A0"/>
                </a:solidFill>
              </a:rPr>
              <a:t>varlık</a:t>
            </a:r>
            <a:r>
              <a:rPr lang="en-US" dirty="0">
                <a:solidFill>
                  <a:srgbClr val="7030A0"/>
                </a:solidFill>
              </a:rPr>
              <a:t> </a:t>
            </a:r>
            <a:r>
              <a:rPr lang="en-US" dirty="0" err="1">
                <a:solidFill>
                  <a:srgbClr val="7030A0"/>
                </a:solidFill>
              </a:rPr>
              <a:t>olan</a:t>
            </a:r>
            <a:r>
              <a:rPr lang="en-US" dirty="0">
                <a:solidFill>
                  <a:srgbClr val="7030A0"/>
                </a:solidFill>
              </a:rPr>
              <a:t> </a:t>
            </a:r>
            <a:r>
              <a:rPr lang="en-US" dirty="0" err="1" smtClean="0">
                <a:solidFill>
                  <a:srgbClr val="7030A0"/>
                </a:solidFill>
              </a:rPr>
              <a:t>nesne</a:t>
            </a:r>
            <a:r>
              <a:rPr lang="tr-TR" dirty="0" smtClean="0">
                <a:solidFill>
                  <a:srgbClr val="7030A0"/>
                </a:solidFill>
              </a:rPr>
              <a:t> (</a:t>
            </a:r>
            <a:r>
              <a:rPr lang="tr-TR" b="1" dirty="0" smtClean="0">
                <a:solidFill>
                  <a:srgbClr val="7030A0"/>
                </a:solidFill>
              </a:rPr>
              <a:t>object o</a:t>
            </a:r>
            <a:r>
              <a:rPr lang="tr-TR" dirty="0" smtClean="0">
                <a:solidFill>
                  <a:srgbClr val="7030A0"/>
                </a:solidFill>
              </a:rPr>
              <a:t>)</a:t>
            </a:r>
            <a:r>
              <a:rPr lang="en-US" dirty="0" smtClean="0">
                <a:solidFill>
                  <a:srgbClr val="7030A0"/>
                </a:solidFill>
              </a:rPr>
              <a:t> </a:t>
            </a:r>
            <a:r>
              <a:rPr lang="en-US" dirty="0" err="1">
                <a:solidFill>
                  <a:srgbClr val="7030A0"/>
                </a:solidFill>
              </a:rPr>
              <a:t>ile</a:t>
            </a:r>
            <a:r>
              <a:rPr lang="en-US" dirty="0">
                <a:solidFill>
                  <a:srgbClr val="7030A0"/>
                </a:solidFill>
              </a:rPr>
              <a:t> </a:t>
            </a:r>
            <a:r>
              <a:rPr lang="en-US" dirty="0" err="1">
                <a:solidFill>
                  <a:srgbClr val="7030A0"/>
                </a:solidFill>
              </a:rPr>
              <a:t>ilişkilendirilir</a:t>
            </a:r>
            <a:r>
              <a:rPr lang="en-US" dirty="0">
                <a:solidFill>
                  <a:srgbClr val="7030A0"/>
                </a:solidFill>
              </a:rPr>
              <a:t>.</a:t>
            </a:r>
          </a:p>
          <a:p>
            <a:pPr lvl="1"/>
            <a:r>
              <a:rPr lang="tr-TR" dirty="0" smtClean="0">
                <a:solidFill>
                  <a:srgbClr val="C00000"/>
                </a:solidFill>
              </a:rPr>
              <a:t>D</a:t>
            </a:r>
            <a:r>
              <a:rPr lang="en-US" dirty="0" smtClean="0">
                <a:solidFill>
                  <a:srgbClr val="C00000"/>
                </a:solidFill>
              </a:rPr>
              <a:t>aha </a:t>
            </a:r>
            <a:r>
              <a:rPr lang="en-US" dirty="0" err="1">
                <a:solidFill>
                  <a:srgbClr val="C00000"/>
                </a:solidFill>
              </a:rPr>
              <a:t>sonra</a:t>
            </a:r>
            <a:r>
              <a:rPr lang="en-US" dirty="0">
                <a:solidFill>
                  <a:srgbClr val="C00000"/>
                </a:solidFill>
              </a:rPr>
              <a:t> </a:t>
            </a:r>
            <a:r>
              <a:rPr lang="tr-TR" dirty="0" smtClean="0">
                <a:solidFill>
                  <a:srgbClr val="C00000"/>
                </a:solidFill>
              </a:rPr>
              <a:t>t</a:t>
            </a:r>
            <a:r>
              <a:rPr lang="en-US" dirty="0" err="1" smtClean="0">
                <a:solidFill>
                  <a:srgbClr val="C00000"/>
                </a:solidFill>
              </a:rPr>
              <a:t>ablonun</a:t>
            </a:r>
            <a:r>
              <a:rPr lang="en-US" dirty="0" smtClean="0">
                <a:solidFill>
                  <a:srgbClr val="C00000"/>
                </a:solidFill>
              </a:rPr>
              <a:t> </a:t>
            </a:r>
            <a:r>
              <a:rPr lang="en-US" b="1" dirty="0">
                <a:solidFill>
                  <a:srgbClr val="C00000"/>
                </a:solidFill>
              </a:rPr>
              <a:t>her </a:t>
            </a:r>
            <a:r>
              <a:rPr lang="en-US" b="1" dirty="0" err="1" smtClean="0">
                <a:solidFill>
                  <a:srgbClr val="C00000"/>
                </a:solidFill>
              </a:rPr>
              <a:t>hücresi</a:t>
            </a:r>
            <a:r>
              <a:rPr lang="en-US" b="1" dirty="0" smtClean="0">
                <a:solidFill>
                  <a:srgbClr val="C00000"/>
                </a:solidFill>
              </a:rPr>
              <a:t> </a:t>
            </a:r>
            <a:r>
              <a:rPr lang="tr-TR" dirty="0" smtClean="0">
                <a:solidFill>
                  <a:srgbClr val="C00000"/>
                </a:solidFill>
              </a:rPr>
              <a:t>ilgili özne </a:t>
            </a:r>
            <a:r>
              <a:rPr lang="en-US" dirty="0" err="1" smtClean="0">
                <a:solidFill>
                  <a:srgbClr val="C00000"/>
                </a:solidFill>
              </a:rPr>
              <a:t>ve</a:t>
            </a:r>
            <a:r>
              <a:rPr lang="en-US" dirty="0" smtClean="0">
                <a:solidFill>
                  <a:srgbClr val="C00000"/>
                </a:solidFill>
              </a:rPr>
              <a:t> </a:t>
            </a:r>
            <a:r>
              <a:rPr lang="en-US" dirty="0" err="1">
                <a:solidFill>
                  <a:srgbClr val="C00000"/>
                </a:solidFill>
              </a:rPr>
              <a:t>nesnenin</a:t>
            </a:r>
            <a:r>
              <a:rPr lang="en-US" dirty="0">
                <a:solidFill>
                  <a:srgbClr val="C00000"/>
                </a:solidFill>
              </a:rPr>
              <a:t> </a:t>
            </a:r>
            <a:r>
              <a:rPr lang="en-US" dirty="0" err="1" smtClean="0">
                <a:solidFill>
                  <a:srgbClr val="C00000"/>
                </a:solidFill>
              </a:rPr>
              <a:t>kombinasyonu</a:t>
            </a:r>
            <a:r>
              <a:rPr lang="tr-TR" dirty="0" smtClean="0">
                <a:solidFill>
                  <a:srgbClr val="C00000"/>
                </a:solidFill>
              </a:rPr>
              <a:t> </a:t>
            </a:r>
            <a:r>
              <a:rPr lang="en-US" dirty="0" err="1" smtClean="0">
                <a:solidFill>
                  <a:srgbClr val="C00000"/>
                </a:solidFill>
              </a:rPr>
              <a:t>için</a:t>
            </a:r>
            <a:r>
              <a:rPr lang="en-US" dirty="0" smtClean="0">
                <a:solidFill>
                  <a:srgbClr val="C00000"/>
                </a:solidFill>
              </a:rPr>
              <a:t> </a:t>
            </a:r>
            <a:r>
              <a:rPr lang="en-US" dirty="0" err="1">
                <a:solidFill>
                  <a:srgbClr val="C00000"/>
                </a:solidFill>
              </a:rPr>
              <a:t>erişim</a:t>
            </a:r>
            <a:r>
              <a:rPr lang="en-US" dirty="0">
                <a:solidFill>
                  <a:srgbClr val="C00000"/>
                </a:solidFill>
              </a:rPr>
              <a:t> </a:t>
            </a:r>
            <a:r>
              <a:rPr lang="en-US" dirty="0" err="1">
                <a:solidFill>
                  <a:srgbClr val="C00000"/>
                </a:solidFill>
              </a:rPr>
              <a:t>haklarıyla</a:t>
            </a:r>
            <a:r>
              <a:rPr lang="en-US" dirty="0">
                <a:solidFill>
                  <a:srgbClr val="C00000"/>
                </a:solidFill>
              </a:rPr>
              <a:t> </a:t>
            </a:r>
            <a:r>
              <a:rPr lang="en-US" dirty="0" err="1">
                <a:solidFill>
                  <a:srgbClr val="C00000"/>
                </a:solidFill>
              </a:rPr>
              <a:t>doldurulur</a:t>
            </a:r>
            <a:r>
              <a:rPr lang="en-US" dirty="0">
                <a:solidFill>
                  <a:srgbClr val="C00000"/>
                </a:solidFill>
              </a:rPr>
              <a:t>.</a:t>
            </a:r>
          </a:p>
          <a:p>
            <a:pPr lvl="1"/>
            <a:r>
              <a:rPr lang="en-US" b="1" dirty="0" err="1">
                <a:solidFill>
                  <a:srgbClr val="CC9900"/>
                </a:solidFill>
              </a:rPr>
              <a:t>Erişim</a:t>
            </a:r>
            <a:r>
              <a:rPr lang="en-US" b="1" dirty="0">
                <a:solidFill>
                  <a:srgbClr val="CC9900"/>
                </a:solidFill>
              </a:rPr>
              <a:t> </a:t>
            </a:r>
            <a:r>
              <a:rPr lang="en-US" b="1" dirty="0" err="1">
                <a:solidFill>
                  <a:srgbClr val="CC9900"/>
                </a:solidFill>
              </a:rPr>
              <a:t>hakları</a:t>
            </a:r>
            <a:r>
              <a:rPr lang="en-US" dirty="0">
                <a:solidFill>
                  <a:srgbClr val="CC9900"/>
                </a:solidFill>
              </a:rPr>
              <a:t>, </a:t>
            </a:r>
            <a:r>
              <a:rPr lang="en-US" dirty="0" err="1">
                <a:solidFill>
                  <a:srgbClr val="CC9900"/>
                </a:solidFill>
              </a:rPr>
              <a:t>okuma</a:t>
            </a:r>
            <a:r>
              <a:rPr lang="en-US" dirty="0">
                <a:solidFill>
                  <a:srgbClr val="CC9900"/>
                </a:solidFill>
              </a:rPr>
              <a:t>, </a:t>
            </a:r>
            <a:r>
              <a:rPr lang="en-US" dirty="0" err="1">
                <a:solidFill>
                  <a:srgbClr val="CC9900"/>
                </a:solidFill>
              </a:rPr>
              <a:t>yazma</a:t>
            </a:r>
            <a:r>
              <a:rPr lang="en-US" dirty="0">
                <a:solidFill>
                  <a:srgbClr val="CC9900"/>
                </a:solidFill>
              </a:rPr>
              <a:t>, </a:t>
            </a:r>
            <a:r>
              <a:rPr lang="en-US" dirty="0" err="1">
                <a:solidFill>
                  <a:srgbClr val="CC9900"/>
                </a:solidFill>
              </a:rPr>
              <a:t>kopyalama</a:t>
            </a:r>
            <a:r>
              <a:rPr lang="en-US" dirty="0">
                <a:solidFill>
                  <a:srgbClr val="CC9900"/>
                </a:solidFill>
              </a:rPr>
              <a:t>, </a:t>
            </a:r>
            <a:r>
              <a:rPr lang="en-US" dirty="0" err="1">
                <a:solidFill>
                  <a:srgbClr val="CC9900"/>
                </a:solidFill>
              </a:rPr>
              <a:t>yürütme</a:t>
            </a:r>
            <a:r>
              <a:rPr lang="en-US" dirty="0">
                <a:solidFill>
                  <a:srgbClr val="CC9900"/>
                </a:solidFill>
              </a:rPr>
              <a:t>, </a:t>
            </a:r>
            <a:r>
              <a:rPr lang="en-US" dirty="0" err="1">
                <a:solidFill>
                  <a:srgbClr val="CC9900"/>
                </a:solidFill>
              </a:rPr>
              <a:t>silme</a:t>
            </a:r>
            <a:r>
              <a:rPr lang="en-US" dirty="0">
                <a:solidFill>
                  <a:srgbClr val="CC9900"/>
                </a:solidFill>
              </a:rPr>
              <a:t> ve </a:t>
            </a:r>
            <a:r>
              <a:rPr lang="en-US" dirty="0" err="1">
                <a:solidFill>
                  <a:srgbClr val="CC9900"/>
                </a:solidFill>
              </a:rPr>
              <a:t>açıklama</a:t>
            </a:r>
            <a:r>
              <a:rPr lang="en-US" dirty="0">
                <a:solidFill>
                  <a:srgbClr val="CC9900"/>
                </a:solidFill>
              </a:rPr>
              <a:t> </a:t>
            </a:r>
            <a:r>
              <a:rPr lang="en-US" dirty="0" err="1">
                <a:solidFill>
                  <a:srgbClr val="CC9900"/>
                </a:solidFill>
              </a:rPr>
              <a:t>ekleme</a:t>
            </a:r>
            <a:r>
              <a:rPr lang="en-US" dirty="0">
                <a:solidFill>
                  <a:srgbClr val="CC9900"/>
                </a:solidFill>
              </a:rPr>
              <a:t> </a:t>
            </a:r>
            <a:r>
              <a:rPr lang="en-US" dirty="0" err="1">
                <a:solidFill>
                  <a:srgbClr val="CC9900"/>
                </a:solidFill>
              </a:rPr>
              <a:t>gibi</a:t>
            </a:r>
            <a:r>
              <a:rPr lang="en-US" dirty="0">
                <a:solidFill>
                  <a:srgbClr val="CC9900"/>
                </a:solidFill>
              </a:rPr>
              <a:t> </a:t>
            </a:r>
            <a:r>
              <a:rPr lang="en-US" dirty="0" err="1">
                <a:solidFill>
                  <a:srgbClr val="CC9900"/>
                </a:solidFill>
              </a:rPr>
              <a:t>eylemleri</a:t>
            </a:r>
            <a:r>
              <a:rPr lang="en-US" dirty="0">
                <a:solidFill>
                  <a:srgbClr val="CC9900"/>
                </a:solidFill>
              </a:rPr>
              <a:t>  </a:t>
            </a:r>
            <a:r>
              <a:rPr lang="en-US" dirty="0" err="1">
                <a:solidFill>
                  <a:srgbClr val="CC9900"/>
                </a:solidFill>
              </a:rPr>
              <a:t>içerebilir</a:t>
            </a:r>
            <a:r>
              <a:rPr lang="en-US" dirty="0">
                <a:solidFill>
                  <a:srgbClr val="CC9900"/>
                </a:solidFill>
              </a:rPr>
              <a:t>.</a:t>
            </a:r>
          </a:p>
          <a:p>
            <a:pPr lvl="1"/>
            <a:r>
              <a:rPr lang="en-US" b="1" dirty="0" err="1">
                <a:solidFill>
                  <a:srgbClr val="FF9900"/>
                </a:solidFill>
              </a:rPr>
              <a:t>Boş</a:t>
            </a:r>
            <a:r>
              <a:rPr lang="en-US" b="1" dirty="0">
                <a:solidFill>
                  <a:srgbClr val="FF9900"/>
                </a:solidFill>
              </a:rPr>
              <a:t> </a:t>
            </a:r>
            <a:r>
              <a:rPr lang="en-US" b="1" dirty="0" err="1">
                <a:solidFill>
                  <a:srgbClr val="FF9900"/>
                </a:solidFill>
              </a:rPr>
              <a:t>bir</a:t>
            </a:r>
            <a:r>
              <a:rPr lang="en-US" b="1" dirty="0">
                <a:solidFill>
                  <a:srgbClr val="FF9900"/>
                </a:solidFill>
              </a:rPr>
              <a:t> </a:t>
            </a:r>
            <a:r>
              <a:rPr lang="en-US" b="1" dirty="0" err="1">
                <a:solidFill>
                  <a:srgbClr val="FF9900"/>
                </a:solidFill>
              </a:rPr>
              <a:t>hücre</a:t>
            </a:r>
            <a:r>
              <a:rPr lang="en-US" dirty="0">
                <a:solidFill>
                  <a:srgbClr val="FF9900"/>
                </a:solidFill>
              </a:rPr>
              <a:t>, </a:t>
            </a:r>
            <a:r>
              <a:rPr lang="en-US" dirty="0" err="1">
                <a:solidFill>
                  <a:srgbClr val="FF9900"/>
                </a:solidFill>
              </a:rPr>
              <a:t>erişim</a:t>
            </a:r>
            <a:r>
              <a:rPr lang="en-US" dirty="0">
                <a:solidFill>
                  <a:srgbClr val="FF9900"/>
                </a:solidFill>
              </a:rPr>
              <a:t> </a:t>
            </a:r>
            <a:r>
              <a:rPr lang="en-US" dirty="0" err="1">
                <a:solidFill>
                  <a:srgbClr val="FF9900"/>
                </a:solidFill>
              </a:rPr>
              <a:t>haklarının</a:t>
            </a:r>
            <a:r>
              <a:rPr lang="en-US" dirty="0">
                <a:solidFill>
                  <a:srgbClr val="FF9900"/>
                </a:solidFill>
              </a:rPr>
              <a:t> </a:t>
            </a:r>
            <a:r>
              <a:rPr lang="en-US" dirty="0" err="1">
                <a:solidFill>
                  <a:srgbClr val="FF9900"/>
                </a:solidFill>
              </a:rPr>
              <a:t>verilmediği</a:t>
            </a:r>
            <a:r>
              <a:rPr lang="en-US" dirty="0">
                <a:solidFill>
                  <a:srgbClr val="FF9900"/>
                </a:solidFill>
              </a:rPr>
              <a:t> </a:t>
            </a:r>
            <a:r>
              <a:rPr lang="en-US" dirty="0" err="1">
                <a:solidFill>
                  <a:srgbClr val="FF9900"/>
                </a:solidFill>
              </a:rPr>
              <a:t>anlamına</a:t>
            </a:r>
            <a:r>
              <a:rPr lang="en-US" dirty="0">
                <a:solidFill>
                  <a:srgbClr val="FF9900"/>
                </a:solidFill>
              </a:rPr>
              <a:t> </a:t>
            </a:r>
            <a:r>
              <a:rPr lang="en-US" dirty="0" err="1">
                <a:solidFill>
                  <a:srgbClr val="FF9900"/>
                </a:solidFill>
              </a:rPr>
              <a:t>gelir</a:t>
            </a:r>
            <a:r>
              <a:rPr lang="en-US" dirty="0" smtClean="0">
                <a:solidFill>
                  <a:srgbClr val="FF9900"/>
                </a:solidFill>
              </a:rPr>
              <a:t>.</a:t>
            </a:r>
            <a:endParaRPr lang="tr-TR" dirty="0" smtClean="0">
              <a:solidFill>
                <a:srgbClr val="FF9900"/>
              </a:solidFill>
            </a:endParaRPr>
          </a:p>
          <a:p>
            <a:pPr lvl="1"/>
            <a:r>
              <a:rPr lang="en-US" b="1" dirty="0" err="1" smtClean="0">
                <a:solidFill>
                  <a:srgbClr val="FF3399"/>
                </a:solidFill>
              </a:rPr>
              <a:t>Erişim</a:t>
            </a:r>
            <a:r>
              <a:rPr lang="en-US" b="1" dirty="0" smtClean="0">
                <a:solidFill>
                  <a:srgbClr val="FF3399"/>
                </a:solidFill>
              </a:rPr>
              <a:t> </a:t>
            </a:r>
            <a:r>
              <a:rPr lang="en-US" b="1" dirty="0" err="1">
                <a:solidFill>
                  <a:srgbClr val="FF3399"/>
                </a:solidFill>
              </a:rPr>
              <a:t>kontrol</a:t>
            </a:r>
            <a:r>
              <a:rPr lang="en-US" b="1" dirty="0">
                <a:solidFill>
                  <a:srgbClr val="FF3399"/>
                </a:solidFill>
              </a:rPr>
              <a:t> </a:t>
            </a:r>
            <a:r>
              <a:rPr lang="en-US" b="1" dirty="0" err="1">
                <a:solidFill>
                  <a:srgbClr val="FF3399"/>
                </a:solidFill>
              </a:rPr>
              <a:t>matrisi</a:t>
            </a:r>
            <a:r>
              <a:rPr lang="en-US" dirty="0">
                <a:solidFill>
                  <a:srgbClr val="FF3399"/>
                </a:solidFill>
              </a:rPr>
              <a:t>, her </a:t>
            </a:r>
            <a:r>
              <a:rPr lang="tr-TR" dirty="0" smtClean="0">
                <a:solidFill>
                  <a:srgbClr val="FF3399"/>
                </a:solidFill>
              </a:rPr>
              <a:t>özne</a:t>
            </a:r>
            <a:r>
              <a:rPr lang="en-US" dirty="0" smtClean="0">
                <a:solidFill>
                  <a:srgbClr val="FF3399"/>
                </a:solidFill>
              </a:rPr>
              <a:t>-</a:t>
            </a:r>
            <a:r>
              <a:rPr lang="en-US" dirty="0" err="1" smtClean="0">
                <a:solidFill>
                  <a:srgbClr val="FF3399"/>
                </a:solidFill>
              </a:rPr>
              <a:t>nesne</a:t>
            </a:r>
            <a:r>
              <a:rPr lang="en-US" dirty="0" smtClean="0">
                <a:solidFill>
                  <a:srgbClr val="FF3399"/>
                </a:solidFill>
              </a:rPr>
              <a:t> </a:t>
            </a:r>
            <a:r>
              <a:rPr lang="en-US" dirty="0" err="1">
                <a:solidFill>
                  <a:srgbClr val="FF3399"/>
                </a:solidFill>
              </a:rPr>
              <a:t>çifti</a:t>
            </a:r>
            <a:r>
              <a:rPr lang="en-US" dirty="0">
                <a:solidFill>
                  <a:srgbClr val="FF3399"/>
                </a:solidFill>
              </a:rPr>
              <a:t> </a:t>
            </a:r>
            <a:r>
              <a:rPr lang="en-US" dirty="0" err="1">
                <a:solidFill>
                  <a:srgbClr val="FF3399"/>
                </a:solidFill>
              </a:rPr>
              <a:t>için</a:t>
            </a:r>
            <a:r>
              <a:rPr lang="en-US" dirty="0">
                <a:solidFill>
                  <a:srgbClr val="FF3399"/>
                </a:solidFill>
              </a:rPr>
              <a:t> </a:t>
            </a:r>
            <a:r>
              <a:rPr lang="en-US" dirty="0" err="1">
                <a:solidFill>
                  <a:srgbClr val="FF3399"/>
                </a:solidFill>
              </a:rPr>
              <a:t>erişim</a:t>
            </a:r>
            <a:r>
              <a:rPr lang="en-US" dirty="0">
                <a:solidFill>
                  <a:srgbClr val="FF3399"/>
                </a:solidFill>
              </a:rPr>
              <a:t> </a:t>
            </a:r>
            <a:r>
              <a:rPr lang="en-US" dirty="0" err="1">
                <a:solidFill>
                  <a:srgbClr val="FF3399"/>
                </a:solidFill>
              </a:rPr>
              <a:t>izinlerini</a:t>
            </a:r>
            <a:r>
              <a:rPr lang="en-US" dirty="0">
                <a:solidFill>
                  <a:srgbClr val="FF3399"/>
                </a:solidFill>
              </a:rPr>
              <a:t> (</a:t>
            </a:r>
            <a:r>
              <a:rPr lang="en-US" dirty="0" err="1">
                <a:solidFill>
                  <a:srgbClr val="FF3399"/>
                </a:solidFill>
              </a:rPr>
              <a:t>okuma</a:t>
            </a:r>
            <a:r>
              <a:rPr lang="en-US" dirty="0">
                <a:solidFill>
                  <a:srgbClr val="FF3399"/>
                </a:solidFill>
              </a:rPr>
              <a:t>, </a:t>
            </a:r>
            <a:r>
              <a:rPr lang="en-US" dirty="0" err="1">
                <a:solidFill>
                  <a:srgbClr val="FF3399"/>
                </a:solidFill>
              </a:rPr>
              <a:t>yazma</a:t>
            </a:r>
            <a:r>
              <a:rPr lang="en-US" dirty="0">
                <a:solidFill>
                  <a:srgbClr val="FF3399"/>
                </a:solidFill>
              </a:rPr>
              <a:t> </a:t>
            </a:r>
            <a:r>
              <a:rPr lang="en-US" dirty="0" err="1">
                <a:solidFill>
                  <a:srgbClr val="FF3399"/>
                </a:solidFill>
              </a:rPr>
              <a:t>veya</a:t>
            </a:r>
            <a:r>
              <a:rPr lang="en-US" dirty="0">
                <a:solidFill>
                  <a:srgbClr val="FF3399"/>
                </a:solidFill>
              </a:rPr>
              <a:t> </a:t>
            </a:r>
            <a:r>
              <a:rPr lang="en-US" dirty="0" err="1">
                <a:solidFill>
                  <a:srgbClr val="FF3399"/>
                </a:solidFill>
              </a:rPr>
              <a:t>yürütme</a:t>
            </a:r>
            <a:r>
              <a:rPr lang="en-US" dirty="0">
                <a:solidFill>
                  <a:srgbClr val="FF3399"/>
                </a:solidFill>
              </a:rPr>
              <a:t>) </a:t>
            </a:r>
            <a:r>
              <a:rPr lang="en-US" dirty="0" err="1">
                <a:solidFill>
                  <a:srgbClr val="FF3399"/>
                </a:solidFill>
              </a:rPr>
              <a:t>belirtir</a:t>
            </a:r>
            <a:r>
              <a:rPr lang="en-US" dirty="0">
                <a:solidFill>
                  <a:srgbClr val="FF3399"/>
                </a:solidFill>
              </a:rPr>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45</a:t>
            </a:fld>
            <a:endParaRPr lang="en-US" dirty="0"/>
          </a:p>
        </p:txBody>
      </p:sp>
    </p:spTree>
    <p:extLst>
      <p:ext uri="{BB962C8B-B14F-4D97-AF65-F5344CB8AC3E}">
        <p14:creationId xmlns:p14="http://schemas.microsoft.com/office/powerpoint/2010/main" val="549847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Örnek</a:t>
            </a:r>
            <a:r>
              <a:rPr lang="en-US" dirty="0"/>
              <a:t> </a:t>
            </a:r>
            <a:r>
              <a:rPr lang="en-US" dirty="0" err="1"/>
              <a:t>Erişim</a:t>
            </a:r>
            <a:r>
              <a:rPr lang="en-US" dirty="0"/>
              <a:t> </a:t>
            </a:r>
            <a:r>
              <a:rPr lang="en-US" dirty="0" err="1"/>
              <a:t>Kontrolü</a:t>
            </a:r>
            <a:r>
              <a:rPr lang="en-US" dirty="0"/>
              <a:t> </a:t>
            </a:r>
            <a:r>
              <a:rPr lang="en-US" dirty="0" err="1"/>
              <a:t>Matrisi</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46</a:t>
            </a:fld>
            <a:endParaRPr lang="en-US"/>
          </a:p>
        </p:txBody>
      </p:sp>
      <p:pic>
        <p:nvPicPr>
          <p:cNvPr id="53250" name="Picture 2"/>
          <p:cNvPicPr>
            <a:picLocks noChangeAspect="1" noChangeArrowheads="1"/>
          </p:cNvPicPr>
          <p:nvPr/>
        </p:nvPicPr>
        <p:blipFill>
          <a:blip r:embed="rId3" cstate="print"/>
          <a:srcRect/>
          <a:stretch>
            <a:fillRect/>
          </a:stretch>
        </p:blipFill>
        <p:spPr bwMode="auto">
          <a:xfrm>
            <a:off x="152400" y="2311910"/>
            <a:ext cx="8839200" cy="2183890"/>
          </a:xfrm>
          <a:prstGeom prst="rect">
            <a:avLst/>
          </a:prstGeom>
          <a:noFill/>
          <a:ln w="9525">
            <a:noFill/>
            <a:miter lim="800000"/>
            <a:headEnd/>
            <a:tailEnd/>
          </a:ln>
        </p:spPr>
      </p:pic>
      <p:sp>
        <p:nvSpPr>
          <p:cNvPr id="3" name="Rectangle 2"/>
          <p:cNvSpPr/>
          <p:nvPr/>
        </p:nvSpPr>
        <p:spPr>
          <a:xfrm>
            <a:off x="990600" y="4343400"/>
            <a:ext cx="7086600" cy="1938992"/>
          </a:xfrm>
          <a:prstGeom prst="rect">
            <a:avLst/>
          </a:prstGeom>
        </p:spPr>
        <p:txBody>
          <a:bodyPr wrap="square">
            <a:spAutoFit/>
          </a:bodyPr>
          <a:lstStyle/>
          <a:p>
            <a:r>
              <a:rPr lang="en-US" sz="2000" dirty="0">
                <a:latin typeface="URWPalladioL-Roma"/>
              </a:rPr>
              <a:t>Bu </a:t>
            </a:r>
            <a:r>
              <a:rPr lang="en-US" sz="2000" dirty="0" err="1">
                <a:latin typeface="URWPalladioL-Roma"/>
              </a:rPr>
              <a:t>tablo</a:t>
            </a:r>
            <a:r>
              <a:rPr lang="en-US" sz="2000" dirty="0">
                <a:latin typeface="URWPalladioL-Roma"/>
              </a:rPr>
              <a:t>, bir </a:t>
            </a:r>
            <a:r>
              <a:rPr lang="en-US" sz="2000" dirty="0" err="1">
                <a:latin typeface="URWPalladioL-Roma"/>
              </a:rPr>
              <a:t>dosya</a:t>
            </a:r>
            <a:r>
              <a:rPr lang="en-US" sz="2000" dirty="0">
                <a:latin typeface="URWPalladioL-Roma"/>
              </a:rPr>
              <a:t>, </a:t>
            </a:r>
            <a:r>
              <a:rPr lang="en-US" sz="2000" dirty="0" smtClean="0">
                <a:latin typeface="URWPalladioL-Roma"/>
              </a:rPr>
              <a:t>/</a:t>
            </a:r>
            <a:r>
              <a:rPr lang="en-US" sz="2000" dirty="0" err="1" smtClean="0">
                <a:latin typeface="URWPalladioL-Roma"/>
              </a:rPr>
              <a:t>etc</a:t>
            </a:r>
            <a:r>
              <a:rPr lang="en-US" sz="2000" dirty="0" smtClean="0">
                <a:latin typeface="URWPalladioL-Roma"/>
              </a:rPr>
              <a:t>/</a:t>
            </a:r>
            <a:r>
              <a:rPr lang="en-US" sz="2000" dirty="0" err="1" smtClean="0">
                <a:latin typeface="URWPalladioL-Roma"/>
              </a:rPr>
              <a:t>passwd</a:t>
            </a:r>
            <a:r>
              <a:rPr lang="en-US" sz="2000" dirty="0" smtClean="0">
                <a:latin typeface="URWPalladioL-Roma"/>
              </a:rPr>
              <a:t> </a:t>
            </a:r>
            <a:r>
              <a:rPr lang="en-US" sz="2000" dirty="0">
                <a:latin typeface="URWPalladioL-Roma"/>
              </a:rPr>
              <a:t>ve </a:t>
            </a:r>
            <a:r>
              <a:rPr lang="en-US" sz="2000" dirty="0" err="1">
                <a:latin typeface="URWPalladioL-Roma"/>
              </a:rPr>
              <a:t>üç</a:t>
            </a:r>
            <a:r>
              <a:rPr lang="en-US" sz="2000" dirty="0">
                <a:latin typeface="URWPalladioL-Roma"/>
              </a:rPr>
              <a:t> </a:t>
            </a:r>
            <a:r>
              <a:rPr lang="en-US" sz="2000" dirty="0" err="1">
                <a:latin typeface="URWPalladioL-Roma"/>
              </a:rPr>
              <a:t>dizine</a:t>
            </a:r>
            <a:r>
              <a:rPr lang="en-US" sz="2000" dirty="0">
                <a:latin typeface="URWPalladioL-Roma"/>
              </a:rPr>
              <a:t> </a:t>
            </a:r>
            <a:r>
              <a:rPr lang="en-US" sz="2000" dirty="0" err="1">
                <a:latin typeface="URWPalladioL-Roma"/>
              </a:rPr>
              <a:t>ilişkin</a:t>
            </a:r>
            <a:r>
              <a:rPr lang="en-US" sz="2000" dirty="0">
                <a:latin typeface="URWPalladioL-Roma"/>
              </a:rPr>
              <a:t> </a:t>
            </a:r>
            <a:r>
              <a:rPr lang="en-US" sz="2000" dirty="0" err="1">
                <a:latin typeface="URWPalladioL-Roma"/>
              </a:rPr>
              <a:t>dört</a:t>
            </a:r>
            <a:r>
              <a:rPr lang="en-US" sz="2000" dirty="0">
                <a:latin typeface="URWPalladioL-Roma"/>
              </a:rPr>
              <a:t> </a:t>
            </a:r>
            <a:r>
              <a:rPr lang="en-US" sz="2000" dirty="0" err="1">
                <a:latin typeface="URWPalladioL-Roma"/>
              </a:rPr>
              <a:t>kurgusal</a:t>
            </a:r>
            <a:r>
              <a:rPr lang="en-US" sz="2000" dirty="0">
                <a:latin typeface="URWPalladioL-Roma"/>
              </a:rPr>
              <a:t> </a:t>
            </a:r>
            <a:r>
              <a:rPr lang="en-US" sz="2000" dirty="0" err="1">
                <a:latin typeface="URWPalladioL-Roma"/>
              </a:rPr>
              <a:t>kullanıcının</a:t>
            </a:r>
            <a:r>
              <a:rPr lang="en-US" sz="2000" dirty="0">
                <a:latin typeface="URWPalladioL-Roma"/>
              </a:rPr>
              <a:t> her </a:t>
            </a:r>
            <a:r>
              <a:rPr lang="en-US" sz="2000" dirty="0" err="1">
                <a:latin typeface="URWPalladioL-Roma"/>
              </a:rPr>
              <a:t>biri</a:t>
            </a:r>
            <a:r>
              <a:rPr lang="en-US" sz="2000" dirty="0">
                <a:latin typeface="URWPalladioL-Roma"/>
              </a:rPr>
              <a:t> </a:t>
            </a:r>
            <a:r>
              <a:rPr lang="en-US" sz="2000" dirty="0" err="1">
                <a:latin typeface="URWPalladioL-Roma"/>
              </a:rPr>
              <a:t>için</a:t>
            </a:r>
            <a:r>
              <a:rPr lang="en-US" sz="2000" dirty="0">
                <a:latin typeface="URWPalladioL-Roma"/>
              </a:rPr>
              <a:t> </a:t>
            </a:r>
            <a:r>
              <a:rPr lang="en-US" sz="2000" dirty="0" err="1" smtClean="0">
                <a:latin typeface="URWPalladioL-Roma"/>
              </a:rPr>
              <a:t>okuma</a:t>
            </a:r>
            <a:r>
              <a:rPr lang="tr-TR" sz="2000" dirty="0" smtClean="0">
                <a:latin typeface="URWPalladioL-Roma"/>
              </a:rPr>
              <a:t>(read, r)</a:t>
            </a:r>
            <a:r>
              <a:rPr lang="en-US" sz="2000" dirty="0" smtClean="0">
                <a:latin typeface="URWPalladioL-Roma"/>
              </a:rPr>
              <a:t>, </a:t>
            </a:r>
            <a:r>
              <a:rPr lang="en-US" sz="2000" dirty="0" err="1" smtClean="0">
                <a:latin typeface="URWPalladioL-Roma"/>
              </a:rPr>
              <a:t>yazma</a:t>
            </a:r>
            <a:r>
              <a:rPr lang="tr-TR" sz="2000" dirty="0" smtClean="0">
                <a:latin typeface="URWPalladioL-Roma"/>
              </a:rPr>
              <a:t>(write, w)</a:t>
            </a:r>
            <a:r>
              <a:rPr lang="en-US" sz="2000" dirty="0" smtClean="0">
                <a:latin typeface="URWPalladioL-Roma"/>
              </a:rPr>
              <a:t> </a:t>
            </a:r>
            <a:r>
              <a:rPr lang="en-US" sz="2000" dirty="0">
                <a:latin typeface="URWPalladioL-Roma"/>
              </a:rPr>
              <a:t>ve </a:t>
            </a:r>
            <a:r>
              <a:rPr lang="en-US" sz="2000" dirty="0" err="1">
                <a:latin typeface="URWPalladioL-Roma"/>
              </a:rPr>
              <a:t>yürütme</a:t>
            </a:r>
            <a:r>
              <a:rPr lang="en-US" sz="2000" dirty="0">
                <a:latin typeface="URWPalladioL-Roma"/>
              </a:rPr>
              <a:t> </a:t>
            </a:r>
            <a:r>
              <a:rPr lang="en-US" sz="2000" dirty="0" smtClean="0">
                <a:latin typeface="URWPalladioL-Roma"/>
              </a:rPr>
              <a:t>(</a:t>
            </a:r>
            <a:r>
              <a:rPr lang="tr-TR" sz="2000" dirty="0" smtClean="0">
                <a:latin typeface="URWPalladioL-Roma"/>
              </a:rPr>
              <a:t>exececution, exec, x</a:t>
            </a:r>
            <a:r>
              <a:rPr lang="en-US" sz="2000" dirty="0" smtClean="0">
                <a:latin typeface="URWPalladioL-Roma"/>
              </a:rPr>
              <a:t>) </a:t>
            </a:r>
            <a:r>
              <a:rPr lang="en-US" sz="2000" dirty="0" err="1">
                <a:latin typeface="URWPalladioL-Roma"/>
              </a:rPr>
              <a:t>erişim</a:t>
            </a:r>
            <a:r>
              <a:rPr lang="en-US" sz="2000" dirty="0">
                <a:latin typeface="URWPalladioL-Roma"/>
              </a:rPr>
              <a:t> </a:t>
            </a:r>
            <a:r>
              <a:rPr lang="en-US" sz="2000" dirty="0" err="1">
                <a:latin typeface="URWPalladioL-Roma"/>
              </a:rPr>
              <a:t>haklarını</a:t>
            </a:r>
            <a:r>
              <a:rPr lang="en-US" sz="2000" dirty="0">
                <a:latin typeface="URWPalladioL-Roma"/>
              </a:rPr>
              <a:t> </a:t>
            </a:r>
            <a:r>
              <a:rPr lang="en-US" sz="2000" dirty="0" err="1">
                <a:latin typeface="URWPalladioL-Roma"/>
              </a:rPr>
              <a:t>listeler</a:t>
            </a:r>
            <a:r>
              <a:rPr lang="en-US" sz="2000" dirty="0" smtClean="0">
                <a:latin typeface="URWPalladioL-Roma"/>
              </a:rPr>
              <a:t>.</a:t>
            </a:r>
            <a:endParaRPr lang="tr-TR" sz="2000" dirty="0" smtClean="0">
              <a:latin typeface="URWPalladioL-Roma"/>
            </a:endParaRPr>
          </a:p>
          <a:p>
            <a:r>
              <a:rPr lang="tr-TR" sz="2000" dirty="0" smtClean="0">
                <a:latin typeface="URWPalladioL-Roma"/>
              </a:rPr>
              <a:t>%ls 			</a:t>
            </a:r>
          </a:p>
          <a:p>
            <a:r>
              <a:rPr lang="tr-TR" sz="2000" dirty="0" smtClean="0">
                <a:latin typeface="URWPalladioL-Roma"/>
              </a:rPr>
              <a:t>passwd        rw_ r_ _ r _ _</a:t>
            </a:r>
            <a:endParaRPr lang="tr-TR" sz="2000" dirty="0"/>
          </a:p>
        </p:txBody>
      </p:sp>
    </p:spTree>
    <p:extLst>
      <p:ext uri="{BB962C8B-B14F-4D97-AF65-F5344CB8AC3E}">
        <p14:creationId xmlns:p14="http://schemas.microsoft.com/office/powerpoint/2010/main" val="4252218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86" y="156283"/>
            <a:ext cx="8229600" cy="511459"/>
          </a:xfrm>
        </p:spPr>
        <p:txBody>
          <a:bodyPr>
            <a:normAutofit fontScale="90000"/>
          </a:bodyPr>
          <a:lstStyle/>
          <a:p>
            <a:r>
              <a:rPr lang="en-US" dirty="0" err="1"/>
              <a:t>Erişim</a:t>
            </a:r>
            <a:r>
              <a:rPr lang="en-US" dirty="0"/>
              <a:t> Kontrol </a:t>
            </a:r>
            <a:r>
              <a:rPr lang="en-US" dirty="0" err="1" smtClean="0"/>
              <a:t>Listeleri</a:t>
            </a:r>
            <a:r>
              <a:rPr lang="tr-TR" dirty="0" smtClean="0"/>
              <a:t/>
            </a:r>
            <a:br>
              <a:rPr lang="tr-TR" dirty="0" smtClean="0"/>
            </a:br>
            <a:r>
              <a:rPr lang="tr-TR" dirty="0"/>
              <a:t>(</a:t>
            </a:r>
            <a:r>
              <a:rPr lang="en-US" dirty="0" smtClean="0"/>
              <a:t>Access Control Lists</a:t>
            </a:r>
            <a:r>
              <a:rPr lang="tr-TR" dirty="0" smtClean="0"/>
              <a:t>)</a:t>
            </a:r>
            <a:endParaRPr lang="en-US" dirty="0"/>
          </a:p>
        </p:txBody>
      </p:sp>
      <p:sp>
        <p:nvSpPr>
          <p:cNvPr id="3" name="Content Placeholder 2"/>
          <p:cNvSpPr>
            <a:spLocks noGrp="1"/>
          </p:cNvSpPr>
          <p:nvPr>
            <p:ph idx="1"/>
          </p:nvPr>
        </p:nvSpPr>
        <p:spPr>
          <a:xfrm>
            <a:off x="457200" y="1268810"/>
            <a:ext cx="8229600" cy="1802924"/>
          </a:xfrm>
        </p:spPr>
        <p:txBody>
          <a:bodyPr>
            <a:normAutofit lnSpcReduction="10000"/>
          </a:bodyPr>
          <a:lstStyle/>
          <a:p>
            <a:r>
              <a:rPr lang="tr-TR" sz="2800" dirty="0"/>
              <a:t>Erişim Kontrol listeleri nesne tabanlıdır</a:t>
            </a:r>
          </a:p>
          <a:p>
            <a:r>
              <a:rPr lang="en-US" sz="2800" dirty="0" err="1" smtClean="0"/>
              <a:t>Bunlar</a:t>
            </a:r>
            <a:r>
              <a:rPr lang="en-US" sz="2800" dirty="0" smtClean="0"/>
              <a:t> </a:t>
            </a:r>
            <a:r>
              <a:rPr lang="en-US" sz="2800" dirty="0" err="1"/>
              <a:t>liste</a:t>
            </a:r>
            <a:r>
              <a:rPr lang="en-US" sz="2800" dirty="0"/>
              <a:t> </a:t>
            </a:r>
            <a:r>
              <a:rPr lang="en-US" sz="2800" dirty="0" err="1"/>
              <a:t>halinde</a:t>
            </a:r>
            <a:r>
              <a:rPr lang="en-US" sz="2800" dirty="0"/>
              <a:t> </a:t>
            </a:r>
            <a:r>
              <a:rPr lang="en-US" sz="2800" dirty="0" err="1"/>
              <a:t>düzenlenmiş</a:t>
            </a:r>
            <a:r>
              <a:rPr lang="en-US" sz="2800" dirty="0"/>
              <a:t> ACM </a:t>
            </a:r>
            <a:r>
              <a:rPr lang="en-US" sz="2800" dirty="0" err="1"/>
              <a:t>sütunlarıdır</a:t>
            </a:r>
            <a:r>
              <a:rPr lang="en-US" sz="2800" dirty="0"/>
              <a:t>, </a:t>
            </a:r>
            <a:r>
              <a:rPr lang="en-US" sz="2800" dirty="0" err="1"/>
              <a:t>nesneye</a:t>
            </a:r>
            <a:r>
              <a:rPr lang="en-US" sz="2800" dirty="0"/>
              <a:t> </a:t>
            </a:r>
            <a:r>
              <a:rPr lang="en-US" sz="2800" dirty="0" err="1"/>
              <a:t>kimin</a:t>
            </a:r>
            <a:r>
              <a:rPr lang="en-US" sz="2800" dirty="0"/>
              <a:t> (</a:t>
            </a:r>
            <a:r>
              <a:rPr lang="en-US" sz="2800" dirty="0" err="1"/>
              <a:t>öznenin</a:t>
            </a:r>
            <a:r>
              <a:rPr lang="en-US" sz="2800" dirty="0"/>
              <a:t>) </a:t>
            </a:r>
            <a:r>
              <a:rPr lang="tr-TR" sz="2800" dirty="0" smtClean="0"/>
              <a:t>ne </a:t>
            </a:r>
            <a:r>
              <a:rPr lang="en-US" sz="2800" dirty="0" err="1" smtClean="0"/>
              <a:t>er</a:t>
            </a:r>
            <a:r>
              <a:rPr lang="tr-TR" sz="2800" dirty="0" smtClean="0"/>
              <a:t>işimi olduğunu</a:t>
            </a:r>
            <a:r>
              <a:rPr lang="en-US" sz="2800" dirty="0" smtClean="0"/>
              <a:t> </a:t>
            </a:r>
            <a:r>
              <a:rPr lang="tr-TR" sz="2800" dirty="0" smtClean="0"/>
              <a:t>gösterir.</a:t>
            </a:r>
          </a:p>
          <a:p>
            <a:r>
              <a:rPr lang="tr-TR" sz="2800" dirty="0" smtClean="0"/>
              <a:t>H</a:t>
            </a:r>
            <a:r>
              <a:rPr lang="en-US" sz="2800" dirty="0" err="1" smtClean="0"/>
              <a:t>er</a:t>
            </a:r>
            <a:r>
              <a:rPr lang="en-US" sz="2800" dirty="0" smtClean="0"/>
              <a:t> </a:t>
            </a:r>
            <a:r>
              <a:rPr lang="en-US" sz="2800" dirty="0" err="1"/>
              <a:t>nesne</a:t>
            </a:r>
            <a:r>
              <a:rPr lang="en-US" sz="2800" dirty="0"/>
              <a:t> </a:t>
            </a:r>
            <a:r>
              <a:rPr lang="en-US" sz="2800" dirty="0" err="1"/>
              <a:t>için</a:t>
            </a:r>
            <a:r>
              <a:rPr lang="en-US" sz="2800" dirty="0"/>
              <a:t> </a:t>
            </a:r>
            <a:r>
              <a:rPr lang="tr-TR" sz="2800" dirty="0" smtClean="0"/>
              <a:t>bir özne erişim listesi vardır</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47</a:t>
            </a:fld>
            <a:endParaRPr lang="en-US"/>
          </a:p>
        </p:txBody>
      </p:sp>
      <p:sp>
        <p:nvSpPr>
          <p:cNvPr id="5" name="Rectangle 4"/>
          <p:cNvSpPr/>
          <p:nvPr/>
        </p:nvSpPr>
        <p:spPr>
          <a:xfrm>
            <a:off x="1371600" y="3657600"/>
            <a:ext cx="16002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6" name="Rectangle 5"/>
          <p:cNvSpPr/>
          <p:nvPr/>
        </p:nvSpPr>
        <p:spPr>
          <a:xfrm>
            <a:off x="32766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7" name="Rectangle 6"/>
          <p:cNvSpPr/>
          <p:nvPr/>
        </p:nvSpPr>
        <p:spPr>
          <a:xfrm>
            <a:off x="50292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8" name="Rectangle 7"/>
          <p:cNvSpPr/>
          <p:nvPr/>
        </p:nvSpPr>
        <p:spPr>
          <a:xfrm>
            <a:off x="67056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9" name="TextBox 8"/>
          <p:cNvSpPr txBox="1"/>
          <p:nvPr/>
        </p:nvSpPr>
        <p:spPr>
          <a:xfrm>
            <a:off x="1371600" y="3745468"/>
            <a:ext cx="1536073" cy="369332"/>
          </a:xfrm>
          <a:prstGeom prst="rect">
            <a:avLst/>
          </a:prstGeom>
          <a:noFill/>
        </p:spPr>
        <p:txBody>
          <a:bodyPr wrap="none" rtlCol="0">
            <a:spAutoFit/>
          </a:bodyPr>
          <a:lstStyle/>
          <a:p>
            <a:r>
              <a:rPr lang="en-US" dirty="0" smtClean="0">
                <a:latin typeface="Palatino"/>
                <a:cs typeface="Palatino"/>
              </a:rPr>
              <a:t>/etc/</a:t>
            </a:r>
            <a:r>
              <a:rPr lang="en-US" dirty="0" err="1" smtClean="0">
                <a:latin typeface="Palatino"/>
                <a:cs typeface="Palatino"/>
              </a:rPr>
              <a:t>passwd</a:t>
            </a:r>
            <a:endParaRPr lang="en-US" dirty="0">
              <a:latin typeface="Palatino"/>
              <a:cs typeface="Palatino"/>
            </a:endParaRPr>
          </a:p>
        </p:txBody>
      </p:sp>
      <p:sp>
        <p:nvSpPr>
          <p:cNvPr id="10" name="TextBox 9"/>
          <p:cNvSpPr txBox="1"/>
          <p:nvPr/>
        </p:nvSpPr>
        <p:spPr>
          <a:xfrm>
            <a:off x="3352800" y="3733800"/>
            <a:ext cx="1261734" cy="369332"/>
          </a:xfrm>
          <a:prstGeom prst="rect">
            <a:avLst/>
          </a:prstGeom>
          <a:noFill/>
        </p:spPr>
        <p:txBody>
          <a:bodyPr wrap="none" rtlCol="0">
            <a:spAutoFit/>
          </a:bodyPr>
          <a:lstStyle/>
          <a:p>
            <a:r>
              <a:rPr lang="en-US" dirty="0" smtClean="0">
                <a:latin typeface="Palatino"/>
                <a:cs typeface="Palatino"/>
              </a:rPr>
              <a:t>/</a:t>
            </a:r>
            <a:r>
              <a:rPr lang="en-US" dirty="0" err="1" smtClean="0">
                <a:latin typeface="Palatino"/>
                <a:cs typeface="Palatino"/>
              </a:rPr>
              <a:t>usr</a:t>
            </a:r>
            <a:r>
              <a:rPr lang="en-US" dirty="0" smtClean="0">
                <a:latin typeface="Palatino"/>
                <a:cs typeface="Palatino"/>
              </a:rPr>
              <a:t>/bin/</a:t>
            </a:r>
            <a:endParaRPr lang="en-US" dirty="0">
              <a:latin typeface="Palatino"/>
              <a:cs typeface="Palatino"/>
            </a:endParaRPr>
          </a:p>
        </p:txBody>
      </p:sp>
      <p:sp>
        <p:nvSpPr>
          <p:cNvPr id="11" name="TextBox 10"/>
          <p:cNvSpPr txBox="1"/>
          <p:nvPr/>
        </p:nvSpPr>
        <p:spPr>
          <a:xfrm>
            <a:off x="5105400" y="3733800"/>
            <a:ext cx="1236236" cy="369332"/>
          </a:xfrm>
          <a:prstGeom prst="rect">
            <a:avLst/>
          </a:prstGeom>
          <a:noFill/>
        </p:spPr>
        <p:txBody>
          <a:bodyPr wrap="none" rtlCol="0">
            <a:spAutoFit/>
          </a:bodyPr>
          <a:lstStyle/>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a:t>
            </a:r>
            <a:endParaRPr lang="en-US" dirty="0">
              <a:latin typeface="Palatino"/>
              <a:cs typeface="Palatino"/>
            </a:endParaRPr>
          </a:p>
        </p:txBody>
      </p:sp>
      <p:sp>
        <p:nvSpPr>
          <p:cNvPr id="12" name="TextBox 11"/>
          <p:cNvSpPr txBox="1"/>
          <p:nvPr/>
        </p:nvSpPr>
        <p:spPr>
          <a:xfrm>
            <a:off x="6858000" y="3733800"/>
            <a:ext cx="941283" cy="369332"/>
          </a:xfrm>
          <a:prstGeom prst="rect">
            <a:avLst/>
          </a:prstGeom>
          <a:noFill/>
        </p:spPr>
        <p:txBody>
          <a:bodyPr wrap="none" rtlCol="0">
            <a:spAutoFit/>
          </a:bodyPr>
          <a:lstStyle/>
          <a:p>
            <a:r>
              <a:rPr lang="en-US" dirty="0" smtClean="0">
                <a:latin typeface="Palatino"/>
                <a:cs typeface="Palatino"/>
              </a:rPr>
              <a:t>/admin/</a:t>
            </a:r>
            <a:endParaRPr lang="en-US" dirty="0">
              <a:latin typeface="Palatino"/>
              <a:cs typeface="Palatino"/>
            </a:endParaRPr>
          </a:p>
        </p:txBody>
      </p:sp>
      <p:sp>
        <p:nvSpPr>
          <p:cNvPr id="13" name="Rectangle 12"/>
          <p:cNvSpPr/>
          <p:nvPr/>
        </p:nvSpPr>
        <p:spPr>
          <a:xfrm>
            <a:off x="6705600" y="4800600"/>
            <a:ext cx="1447800" cy="10668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4" name="TextBox 13"/>
          <p:cNvSpPr txBox="1"/>
          <p:nvPr/>
        </p:nvSpPr>
        <p:spPr>
          <a:xfrm>
            <a:off x="6705600" y="5029200"/>
            <a:ext cx="1302986" cy="646331"/>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r,w,x</a:t>
            </a:r>
            <a:endParaRPr lang="en-US" dirty="0" smtClean="0">
              <a:latin typeface="Palatino"/>
              <a:cs typeface="Palatino"/>
            </a:endParaRPr>
          </a:p>
          <a:p>
            <a:r>
              <a:rPr lang="en-US" dirty="0" smtClean="0">
                <a:latin typeface="Palatino"/>
                <a:cs typeface="Palatino"/>
              </a:rPr>
              <a:t>backup: </a:t>
            </a:r>
            <a:r>
              <a:rPr lang="en-US" dirty="0" err="1" smtClean="0">
                <a:latin typeface="Palatino"/>
                <a:cs typeface="Palatino"/>
              </a:rPr>
              <a:t>r,x</a:t>
            </a:r>
            <a:endParaRPr lang="en-US" dirty="0">
              <a:latin typeface="Palatino"/>
              <a:cs typeface="Palatino"/>
            </a:endParaRPr>
          </a:p>
        </p:txBody>
      </p:sp>
      <p:sp>
        <p:nvSpPr>
          <p:cNvPr id="15" name="Rectangle 14"/>
          <p:cNvSpPr/>
          <p:nvPr/>
        </p:nvSpPr>
        <p:spPr>
          <a:xfrm>
            <a:off x="5029200" y="4800600"/>
            <a:ext cx="1447800" cy="13716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6" name="TextBox 15"/>
          <p:cNvSpPr txBox="1"/>
          <p:nvPr/>
        </p:nvSpPr>
        <p:spPr>
          <a:xfrm>
            <a:off x="5029200" y="5029200"/>
            <a:ext cx="1505669" cy="923330"/>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r,w,x</a:t>
            </a:r>
            <a:endParaRPr lang="en-US" dirty="0" smtClean="0">
              <a:latin typeface="Palatino"/>
              <a:cs typeface="Palatino"/>
            </a:endParaRPr>
          </a:p>
          <a:p>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r,w,x</a:t>
            </a:r>
            <a:endParaRPr lang="en-US" dirty="0" smtClean="0">
              <a:latin typeface="Palatino"/>
              <a:cs typeface="Palatino"/>
            </a:endParaRPr>
          </a:p>
          <a:p>
            <a:r>
              <a:rPr lang="en-US" dirty="0" smtClean="0">
                <a:latin typeface="Palatino"/>
                <a:cs typeface="Palatino"/>
              </a:rPr>
              <a:t>backup: </a:t>
            </a:r>
            <a:r>
              <a:rPr lang="en-US" dirty="0" err="1" smtClean="0">
                <a:latin typeface="Palatino"/>
                <a:cs typeface="Palatino"/>
              </a:rPr>
              <a:t>r,x</a:t>
            </a:r>
            <a:endParaRPr lang="en-US" dirty="0">
              <a:latin typeface="Palatino"/>
              <a:cs typeface="Palatino"/>
            </a:endParaRPr>
          </a:p>
        </p:txBody>
      </p:sp>
      <p:sp>
        <p:nvSpPr>
          <p:cNvPr id="17" name="Rectangle 16"/>
          <p:cNvSpPr/>
          <p:nvPr/>
        </p:nvSpPr>
        <p:spPr>
          <a:xfrm>
            <a:off x="3276600" y="4800600"/>
            <a:ext cx="1447800" cy="16764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8" name="TextBox 17"/>
          <p:cNvSpPr txBox="1"/>
          <p:nvPr/>
        </p:nvSpPr>
        <p:spPr>
          <a:xfrm>
            <a:off x="3276600" y="5040868"/>
            <a:ext cx="1302986" cy="1200329"/>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r,w,x</a:t>
            </a:r>
            <a:endParaRPr lang="en-US" dirty="0" smtClean="0">
              <a:latin typeface="Palatino"/>
              <a:cs typeface="Palatino"/>
            </a:endParaRPr>
          </a:p>
          <a:p>
            <a:r>
              <a:rPr lang="en-US" dirty="0" smtClean="0">
                <a:latin typeface="Palatino"/>
                <a:cs typeface="Palatino"/>
              </a:rPr>
              <a:t>mike: </a:t>
            </a:r>
            <a:r>
              <a:rPr lang="en-US" dirty="0" err="1" smtClean="0">
                <a:latin typeface="Palatino"/>
                <a:cs typeface="Palatino"/>
              </a:rPr>
              <a:t>r,x</a:t>
            </a:r>
            <a:endParaRPr lang="en-US" dirty="0" smtClean="0">
              <a:latin typeface="Palatino"/>
              <a:cs typeface="Palatino"/>
            </a:endParaRPr>
          </a:p>
          <a:p>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r,x</a:t>
            </a:r>
            <a:endParaRPr lang="en-US" dirty="0" smtClean="0">
              <a:latin typeface="Palatino"/>
              <a:cs typeface="Palatino"/>
            </a:endParaRPr>
          </a:p>
          <a:p>
            <a:r>
              <a:rPr lang="en-US" dirty="0" smtClean="0">
                <a:latin typeface="Palatino"/>
                <a:cs typeface="Palatino"/>
              </a:rPr>
              <a:t>backup: </a:t>
            </a:r>
            <a:r>
              <a:rPr lang="en-US" dirty="0" err="1" smtClean="0">
                <a:latin typeface="Palatino"/>
                <a:cs typeface="Palatino"/>
              </a:rPr>
              <a:t>r,x</a:t>
            </a:r>
            <a:endParaRPr lang="en-US" dirty="0">
              <a:latin typeface="Palatino"/>
              <a:cs typeface="Palatino"/>
            </a:endParaRPr>
          </a:p>
        </p:txBody>
      </p:sp>
      <p:sp>
        <p:nvSpPr>
          <p:cNvPr id="19" name="Rectangle 18"/>
          <p:cNvSpPr/>
          <p:nvPr/>
        </p:nvSpPr>
        <p:spPr>
          <a:xfrm>
            <a:off x="1447800" y="4800600"/>
            <a:ext cx="1447800" cy="16764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0" name="TextBox 19"/>
          <p:cNvSpPr txBox="1"/>
          <p:nvPr/>
        </p:nvSpPr>
        <p:spPr>
          <a:xfrm>
            <a:off x="1447800" y="5029200"/>
            <a:ext cx="1133644" cy="1200329"/>
          </a:xfrm>
          <a:prstGeom prst="rect">
            <a:avLst/>
          </a:prstGeom>
          <a:noFill/>
        </p:spPr>
        <p:txBody>
          <a:bodyPr wrap="none" rtlCol="0">
            <a:spAutoFit/>
          </a:bodyPr>
          <a:lstStyle/>
          <a:p>
            <a:r>
              <a:rPr lang="en-US" dirty="0" smtClean="0">
                <a:latin typeface="Palatino"/>
                <a:cs typeface="Palatino"/>
              </a:rPr>
              <a:t>root: </a:t>
            </a:r>
            <a:r>
              <a:rPr lang="en-US" dirty="0" err="1" smtClean="0">
                <a:latin typeface="Palatino"/>
                <a:cs typeface="Palatino"/>
              </a:rPr>
              <a:t>r,w</a:t>
            </a:r>
            <a:endParaRPr lang="en-US" dirty="0" smtClean="0">
              <a:latin typeface="Palatino"/>
              <a:cs typeface="Palatino"/>
            </a:endParaRPr>
          </a:p>
          <a:p>
            <a:r>
              <a:rPr lang="en-US" dirty="0" smtClean="0">
                <a:latin typeface="Palatino"/>
                <a:cs typeface="Palatino"/>
              </a:rPr>
              <a:t>mike: </a:t>
            </a:r>
            <a:r>
              <a:rPr lang="en-US" dirty="0" err="1" smtClean="0">
                <a:latin typeface="Palatino"/>
                <a:cs typeface="Palatino"/>
              </a:rPr>
              <a:t>r</a:t>
            </a:r>
            <a:endParaRPr lang="en-US" dirty="0" smtClean="0">
              <a:latin typeface="Palatino"/>
              <a:cs typeface="Palatino"/>
            </a:endParaRPr>
          </a:p>
          <a:p>
            <a:r>
              <a:rPr lang="en-US" dirty="0" err="1" smtClean="0">
                <a:latin typeface="Palatino"/>
                <a:cs typeface="Palatino"/>
              </a:rPr>
              <a:t>roberto</a:t>
            </a:r>
            <a:r>
              <a:rPr lang="en-US" dirty="0" smtClean="0">
                <a:latin typeface="Palatino"/>
                <a:cs typeface="Palatino"/>
              </a:rPr>
              <a:t>: r</a:t>
            </a:r>
          </a:p>
          <a:p>
            <a:r>
              <a:rPr lang="en-US" dirty="0" smtClean="0">
                <a:latin typeface="Palatino"/>
                <a:cs typeface="Palatino"/>
              </a:rPr>
              <a:t>backup: </a:t>
            </a:r>
            <a:r>
              <a:rPr lang="en-US" dirty="0" err="1" smtClean="0">
                <a:latin typeface="Palatino"/>
                <a:cs typeface="Palatino"/>
              </a:rPr>
              <a:t>r</a:t>
            </a:r>
            <a:endParaRPr lang="en-US" dirty="0">
              <a:latin typeface="Palatino"/>
              <a:cs typeface="Palatino"/>
            </a:endParaRPr>
          </a:p>
        </p:txBody>
      </p:sp>
      <p:cxnSp>
        <p:nvCxnSpPr>
          <p:cNvPr id="21" name="Straight Arrow Connector 20"/>
          <p:cNvCxnSpPr>
            <a:stCxn id="8" idx="2"/>
            <a:endCxn id="13" idx="0"/>
          </p:cNvCxnSpPr>
          <p:nvPr/>
        </p:nvCxnSpPr>
        <p:spPr>
          <a:xfrm rot="5400000">
            <a:off x="71365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2"/>
            <a:endCxn id="15" idx="0"/>
          </p:cNvCxnSpPr>
          <p:nvPr/>
        </p:nvCxnSpPr>
        <p:spPr>
          <a:xfrm rot="5400000">
            <a:off x="54601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2"/>
            <a:endCxn id="17" idx="0"/>
          </p:cNvCxnSpPr>
          <p:nvPr/>
        </p:nvCxnSpPr>
        <p:spPr>
          <a:xfrm rot="5400000">
            <a:off x="37075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2"/>
            <a:endCxn id="19" idx="0"/>
          </p:cNvCxnSpPr>
          <p:nvPr/>
        </p:nvCxnSpPr>
        <p:spPr>
          <a:xfrm rot="5400000">
            <a:off x="18787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828800" y="6469495"/>
            <a:ext cx="7239000" cy="276999"/>
          </a:xfrm>
          <a:prstGeom prst="rect">
            <a:avLst/>
          </a:prstGeom>
        </p:spPr>
        <p:txBody>
          <a:bodyPr wrap="square">
            <a:spAutoFit/>
          </a:bodyPr>
          <a:lstStyle/>
          <a:p>
            <a:r>
              <a:rPr lang="en-US" dirty="0">
                <a:latin typeface="URWPalladioL-Roma"/>
              </a:rPr>
              <a:t>The access control lists (ACLs) corresponding to the </a:t>
            </a:r>
            <a:r>
              <a:rPr lang="en-US" dirty="0" smtClean="0">
                <a:latin typeface="URWPalladioL-Roma"/>
              </a:rPr>
              <a:t>access</a:t>
            </a:r>
            <a:r>
              <a:rPr lang="tr-TR" dirty="0" smtClean="0">
                <a:latin typeface="URWPalladioL-Roma"/>
              </a:rPr>
              <a:t> control </a:t>
            </a:r>
            <a:r>
              <a:rPr lang="tr-TR" dirty="0">
                <a:latin typeface="URWPalladioL-Roma"/>
              </a:rPr>
              <a:t>matrix</a:t>
            </a:r>
            <a:endParaRPr lang="tr-TR" dirty="0"/>
          </a:p>
        </p:txBody>
      </p:sp>
    </p:spTree>
    <p:extLst>
      <p:ext uri="{BB962C8B-B14F-4D97-AF65-F5344CB8AC3E}">
        <p14:creationId xmlns:p14="http://schemas.microsoft.com/office/powerpoint/2010/main" val="922394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Yetenekler (</a:t>
            </a:r>
            <a:r>
              <a:rPr lang="en-US" dirty="0" smtClean="0"/>
              <a:t>Capabilities</a:t>
            </a:r>
            <a:r>
              <a:rPr lang="tr-TR" dirty="0" smtClean="0"/>
              <a:t>)</a:t>
            </a:r>
            <a:endParaRPr lang="en-US" dirty="0"/>
          </a:p>
        </p:txBody>
      </p:sp>
      <p:sp>
        <p:nvSpPr>
          <p:cNvPr id="3" name="Content Placeholder 2"/>
          <p:cNvSpPr>
            <a:spLocks noGrp="1"/>
          </p:cNvSpPr>
          <p:nvPr>
            <p:ph idx="1"/>
          </p:nvPr>
        </p:nvSpPr>
        <p:spPr>
          <a:xfrm>
            <a:off x="304800" y="1600200"/>
            <a:ext cx="4343400" cy="4953000"/>
          </a:xfrm>
        </p:spPr>
        <p:txBody>
          <a:bodyPr>
            <a:normAutofit fontScale="77500" lnSpcReduction="20000"/>
          </a:bodyPr>
          <a:lstStyle/>
          <a:p>
            <a:r>
              <a:rPr lang="tr-TR" dirty="0"/>
              <a:t>Yetenek listelerinde her </a:t>
            </a:r>
            <a:r>
              <a:rPr lang="tr-TR" dirty="0" smtClean="0"/>
              <a:t>özne </a:t>
            </a:r>
            <a:r>
              <a:rPr lang="tr-TR" dirty="0"/>
              <a:t>için bir yetenek listesi eklenir.</a:t>
            </a:r>
          </a:p>
          <a:p>
            <a:r>
              <a:rPr lang="en-US" dirty="0" err="1" smtClean="0"/>
              <a:t>Bunlar</a:t>
            </a:r>
            <a:r>
              <a:rPr lang="en-US" dirty="0"/>
              <a:t>, her </a:t>
            </a:r>
            <a:r>
              <a:rPr lang="tr-TR" dirty="0" smtClean="0"/>
              <a:t>bir özne</a:t>
            </a:r>
            <a:r>
              <a:rPr lang="en-US" dirty="0" smtClean="0"/>
              <a:t> </a:t>
            </a:r>
            <a:r>
              <a:rPr lang="en-US" dirty="0" err="1" smtClean="0"/>
              <a:t>için</a:t>
            </a:r>
            <a:r>
              <a:rPr lang="tr-TR" dirty="0" smtClean="0"/>
              <a:t>,</a:t>
            </a:r>
            <a:r>
              <a:rPr lang="en-US" dirty="0" smtClean="0"/>
              <a:t> </a:t>
            </a:r>
            <a:r>
              <a:rPr lang="en-US" dirty="0" err="1"/>
              <a:t>hangi</a:t>
            </a:r>
            <a:r>
              <a:rPr lang="en-US" dirty="0"/>
              <a:t> </a:t>
            </a:r>
            <a:r>
              <a:rPr lang="en-US" dirty="0" err="1" smtClean="0"/>
              <a:t>nesneler</a:t>
            </a:r>
            <a:r>
              <a:rPr lang="tr-TR" dirty="0" smtClean="0"/>
              <a:t>e,</a:t>
            </a:r>
            <a:r>
              <a:rPr lang="en-US" dirty="0" smtClean="0"/>
              <a:t> </a:t>
            </a:r>
            <a:r>
              <a:rPr lang="en-US" dirty="0" err="1"/>
              <a:t>hangi</a:t>
            </a:r>
            <a:r>
              <a:rPr lang="en-US" dirty="0"/>
              <a:t> </a:t>
            </a:r>
            <a:r>
              <a:rPr lang="en-US" dirty="0" err="1"/>
              <a:t>modda</a:t>
            </a:r>
            <a:r>
              <a:rPr lang="en-US" dirty="0"/>
              <a:t> </a:t>
            </a:r>
            <a:r>
              <a:rPr lang="en-US" dirty="0" err="1" smtClean="0"/>
              <a:t>izin</a:t>
            </a:r>
            <a:r>
              <a:rPr lang="en-US" dirty="0" smtClean="0"/>
              <a:t> </a:t>
            </a:r>
            <a:r>
              <a:rPr lang="en-US" dirty="0" err="1"/>
              <a:t>verildiğini</a:t>
            </a:r>
            <a:r>
              <a:rPr lang="en-US" dirty="0"/>
              <a:t> </a:t>
            </a:r>
            <a:r>
              <a:rPr lang="en-US" dirty="0" err="1"/>
              <a:t>gösteren</a:t>
            </a:r>
            <a:r>
              <a:rPr lang="en-US" dirty="0"/>
              <a:t> ACM </a:t>
            </a:r>
            <a:r>
              <a:rPr lang="en-US" dirty="0" err="1"/>
              <a:t>satırlarıdır</a:t>
            </a:r>
            <a:r>
              <a:rPr lang="en-US" dirty="0"/>
              <a:t>.</a:t>
            </a:r>
          </a:p>
          <a:p>
            <a:r>
              <a:rPr lang="en-US" dirty="0" err="1"/>
              <a:t>Erişim</a:t>
            </a:r>
            <a:r>
              <a:rPr lang="en-US" dirty="0"/>
              <a:t> </a:t>
            </a:r>
            <a:r>
              <a:rPr lang="en-US" dirty="0" err="1"/>
              <a:t>kontrolü</a:t>
            </a:r>
            <a:r>
              <a:rPr lang="en-US" dirty="0"/>
              <a:t> </a:t>
            </a:r>
            <a:r>
              <a:rPr lang="en-US" dirty="0" err="1"/>
              <a:t>için</a:t>
            </a:r>
            <a:r>
              <a:rPr lang="en-US" dirty="0"/>
              <a:t> </a:t>
            </a:r>
            <a:r>
              <a:rPr lang="tr-TR" dirty="0" smtClean="0"/>
              <a:t>özne</a:t>
            </a:r>
            <a:r>
              <a:rPr lang="en-US" dirty="0" smtClean="0"/>
              <a:t> </a:t>
            </a:r>
            <a:r>
              <a:rPr lang="en-US" dirty="0" err="1"/>
              <a:t>merkezli</a:t>
            </a:r>
            <a:r>
              <a:rPr lang="en-US" dirty="0"/>
              <a:t> </a:t>
            </a:r>
            <a:r>
              <a:rPr lang="en-US" dirty="0" err="1"/>
              <a:t>bir</a:t>
            </a:r>
            <a:r>
              <a:rPr lang="en-US" dirty="0"/>
              <a:t> </a:t>
            </a:r>
            <a:r>
              <a:rPr lang="en-US" dirty="0" err="1"/>
              <a:t>yaklaşım</a:t>
            </a:r>
            <a:r>
              <a:rPr lang="en-US" dirty="0"/>
              <a:t> </a:t>
            </a:r>
            <a:r>
              <a:rPr lang="en-US" dirty="0" err="1"/>
              <a:t>benimser</a:t>
            </a:r>
            <a:r>
              <a:rPr lang="en-US" dirty="0" smtClean="0"/>
              <a:t>.</a:t>
            </a:r>
            <a:r>
              <a:rPr lang="tr-TR" dirty="0" smtClean="0"/>
              <a:t> </a:t>
            </a:r>
          </a:p>
          <a:p>
            <a:r>
              <a:rPr lang="en-US" dirty="0"/>
              <a:t>Her </a:t>
            </a:r>
            <a:r>
              <a:rPr lang="en-US" dirty="0" err="1"/>
              <a:t>özne</a:t>
            </a:r>
            <a:r>
              <a:rPr lang="en-US" dirty="0"/>
              <a:t> s </a:t>
            </a:r>
            <a:r>
              <a:rPr lang="en-US" dirty="0" err="1"/>
              <a:t>için</a:t>
            </a:r>
            <a:r>
              <a:rPr lang="en-US" dirty="0"/>
              <a:t>, </a:t>
            </a:r>
            <a:r>
              <a:rPr lang="en-US" dirty="0" err="1"/>
              <a:t>s'nin</a:t>
            </a:r>
            <a:r>
              <a:rPr lang="en-US" dirty="0"/>
              <a:t> </a:t>
            </a:r>
            <a:r>
              <a:rPr lang="en-US" dirty="0" err="1"/>
              <a:t>boş</a:t>
            </a:r>
            <a:r>
              <a:rPr lang="en-US" dirty="0"/>
              <a:t> </a:t>
            </a:r>
            <a:r>
              <a:rPr lang="en-US" dirty="0" err="1"/>
              <a:t>olmayan</a:t>
            </a:r>
            <a:r>
              <a:rPr lang="en-US" dirty="0"/>
              <a:t> </a:t>
            </a:r>
            <a:r>
              <a:rPr lang="en-US" dirty="0" err="1"/>
              <a:t>erişim</a:t>
            </a:r>
            <a:r>
              <a:rPr lang="en-US" dirty="0"/>
              <a:t> </a:t>
            </a:r>
            <a:r>
              <a:rPr lang="en-US" dirty="0" err="1"/>
              <a:t>kontrol</a:t>
            </a:r>
            <a:r>
              <a:rPr lang="en-US" dirty="0"/>
              <a:t> </a:t>
            </a:r>
            <a:r>
              <a:rPr lang="en-US" dirty="0" err="1"/>
              <a:t>haklarına</a:t>
            </a:r>
            <a:r>
              <a:rPr lang="en-US" dirty="0"/>
              <a:t> </a:t>
            </a:r>
            <a:r>
              <a:rPr lang="en-US" dirty="0" err="1"/>
              <a:t>sahip</a:t>
            </a:r>
            <a:r>
              <a:rPr lang="en-US" dirty="0"/>
              <a:t> </a:t>
            </a:r>
            <a:r>
              <a:rPr lang="en-US" dirty="0" err="1"/>
              <a:t>olduğu</a:t>
            </a:r>
            <a:r>
              <a:rPr lang="en-US" dirty="0"/>
              <a:t> </a:t>
            </a:r>
            <a:r>
              <a:rPr lang="en-US" dirty="0" err="1"/>
              <a:t>nesnelerin</a:t>
            </a:r>
            <a:r>
              <a:rPr lang="en-US" dirty="0"/>
              <a:t> </a:t>
            </a:r>
            <a:r>
              <a:rPr lang="en-US" dirty="0" err="1"/>
              <a:t>listesini</a:t>
            </a:r>
            <a:r>
              <a:rPr lang="en-US" dirty="0"/>
              <a:t> </a:t>
            </a:r>
            <a:r>
              <a:rPr lang="en-US" dirty="0" err="1"/>
              <a:t>ve</a:t>
            </a:r>
            <a:r>
              <a:rPr lang="en-US" dirty="0"/>
              <a:t> </a:t>
            </a:r>
            <a:r>
              <a:rPr lang="en-US" dirty="0" err="1"/>
              <a:t>bu</a:t>
            </a:r>
            <a:r>
              <a:rPr lang="en-US" dirty="0"/>
              <a:t> </a:t>
            </a:r>
            <a:r>
              <a:rPr lang="en-US" dirty="0" err="1"/>
              <a:t>tür</a:t>
            </a:r>
            <a:r>
              <a:rPr lang="en-US" dirty="0"/>
              <a:t> her </a:t>
            </a:r>
            <a:r>
              <a:rPr lang="en-US" dirty="0" err="1"/>
              <a:t>bir</a:t>
            </a:r>
            <a:r>
              <a:rPr lang="en-US" dirty="0"/>
              <a:t> </a:t>
            </a:r>
            <a:r>
              <a:rPr lang="en-US" dirty="0" err="1"/>
              <a:t>nesnenin</a:t>
            </a:r>
            <a:r>
              <a:rPr lang="en-US" dirty="0"/>
              <a:t> </a:t>
            </a:r>
            <a:r>
              <a:rPr lang="en-US" dirty="0" err="1"/>
              <a:t>belirli</a:t>
            </a:r>
            <a:r>
              <a:rPr lang="en-US" dirty="0"/>
              <a:t> </a:t>
            </a:r>
            <a:r>
              <a:rPr lang="en-US" dirty="0" err="1"/>
              <a:t>haklarıyla</a:t>
            </a:r>
            <a:r>
              <a:rPr lang="en-US" dirty="0"/>
              <a:t> </a:t>
            </a:r>
            <a:r>
              <a:rPr lang="en-US" dirty="0" err="1"/>
              <a:t>birlikte</a:t>
            </a:r>
            <a:r>
              <a:rPr lang="en-US" dirty="0"/>
              <a:t> </a:t>
            </a:r>
            <a:r>
              <a:rPr lang="en-US" dirty="0" err="1"/>
              <a:t>tanımlar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48</a:t>
            </a:fld>
            <a:endParaRPr lang="en-US"/>
          </a:p>
        </p:txBody>
      </p:sp>
      <p:grpSp>
        <p:nvGrpSpPr>
          <p:cNvPr id="5" name="Group 4"/>
          <p:cNvGrpSpPr/>
          <p:nvPr/>
        </p:nvGrpSpPr>
        <p:grpSpPr>
          <a:xfrm>
            <a:off x="4821766" y="1295400"/>
            <a:ext cx="4017433" cy="762000"/>
            <a:chOff x="914400" y="609600"/>
            <a:chExt cx="5562600" cy="762000"/>
          </a:xfrm>
        </p:grpSpPr>
        <p:sp>
          <p:nvSpPr>
            <p:cNvPr id="6" name="Rectangle 5"/>
            <p:cNvSpPr/>
            <p:nvPr/>
          </p:nvSpPr>
          <p:spPr>
            <a:xfrm>
              <a:off x="2438400" y="609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7" name="Rectangle 6"/>
            <p:cNvSpPr/>
            <p:nvPr/>
          </p:nvSpPr>
          <p:spPr>
            <a:xfrm>
              <a:off x="914400" y="762000"/>
              <a:ext cx="8382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8" name="TextBox 7"/>
            <p:cNvSpPr txBox="1"/>
            <p:nvPr/>
          </p:nvSpPr>
          <p:spPr>
            <a:xfrm>
              <a:off x="2514600" y="609600"/>
              <a:ext cx="3596113" cy="646331"/>
            </a:xfrm>
            <a:prstGeom prst="rect">
              <a:avLst/>
            </a:prstGeom>
            <a:noFill/>
          </p:spPr>
          <p:txBody>
            <a:bodyPr wrap="none" rtlCol="0">
              <a:spAutoFit/>
            </a:bodyPr>
            <a:lstStyle/>
            <a:p>
              <a:r>
                <a:rPr lang="en-US" dirty="0" smtClean="0">
                  <a:latin typeface="Palatino"/>
                  <a:cs typeface="Palatino"/>
                </a:rPr>
                <a:t>/etc/</a:t>
              </a:r>
              <a:r>
                <a:rPr lang="en-US" dirty="0" err="1" smtClean="0">
                  <a:latin typeface="Palatino"/>
                  <a:cs typeface="Palatino"/>
                </a:rPr>
                <a:t>passwd</a:t>
              </a:r>
              <a:r>
                <a:rPr lang="en-US" dirty="0" smtClean="0">
                  <a:latin typeface="Palatino"/>
                  <a:cs typeface="Palatino"/>
                </a:rPr>
                <a:t>: </a:t>
              </a:r>
              <a:r>
                <a:rPr lang="en-US" dirty="0" err="1" smtClean="0">
                  <a:latin typeface="Palatino"/>
                  <a:cs typeface="Palatino"/>
                </a:rPr>
                <a:t>r,w,x</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r,w,x</a:t>
              </a:r>
              <a:r>
                <a:rPr lang="en-US" dirty="0" smtClean="0">
                  <a:latin typeface="Palatino"/>
                  <a:cs typeface="Palatino"/>
                </a:rPr>
                <a:t>; </a:t>
              </a:r>
            </a:p>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r,w,x</a:t>
              </a:r>
              <a:r>
                <a:rPr lang="en-US" dirty="0" smtClean="0">
                  <a:latin typeface="Palatino"/>
                  <a:cs typeface="Palatino"/>
                </a:rPr>
                <a:t>; /admin/: </a:t>
              </a:r>
              <a:r>
                <a:rPr lang="en-US" dirty="0" err="1" smtClean="0">
                  <a:latin typeface="Palatino"/>
                  <a:cs typeface="Palatino"/>
                </a:rPr>
                <a:t>r,w,x</a:t>
              </a:r>
              <a:endParaRPr lang="en-US" dirty="0">
                <a:latin typeface="Palatino"/>
                <a:cs typeface="Palatino"/>
              </a:endParaRPr>
            </a:p>
          </p:txBody>
        </p:sp>
        <p:sp>
          <p:nvSpPr>
            <p:cNvPr id="9" name="TextBox 8"/>
            <p:cNvSpPr txBox="1"/>
            <p:nvPr/>
          </p:nvSpPr>
          <p:spPr>
            <a:xfrm>
              <a:off x="990600" y="762000"/>
              <a:ext cx="599105" cy="369332"/>
            </a:xfrm>
            <a:prstGeom prst="rect">
              <a:avLst/>
            </a:prstGeom>
            <a:noFill/>
          </p:spPr>
          <p:txBody>
            <a:bodyPr wrap="none" rtlCol="0">
              <a:spAutoFit/>
            </a:bodyPr>
            <a:lstStyle/>
            <a:p>
              <a:r>
                <a:rPr lang="en-US" dirty="0" smtClean="0">
                  <a:latin typeface="Palatino"/>
                  <a:cs typeface="Palatino"/>
                </a:rPr>
                <a:t>root</a:t>
              </a:r>
              <a:endParaRPr lang="en-US" dirty="0">
                <a:latin typeface="Palatino"/>
                <a:cs typeface="Palatino"/>
              </a:endParaRPr>
            </a:p>
          </p:txBody>
        </p:sp>
        <p:cxnSp>
          <p:nvCxnSpPr>
            <p:cNvPr id="10" name="Straight Arrow Connector 9"/>
            <p:cNvCxnSpPr>
              <a:stCxn id="7" idx="3"/>
              <a:endCxn id="6" idx="1"/>
            </p:cNvCxnSpPr>
            <p:nvPr/>
          </p:nvCxnSpPr>
          <p:spPr>
            <a:xfrm>
              <a:off x="1752600" y="990600"/>
              <a:ext cx="685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4800600" y="3733800"/>
            <a:ext cx="3962400" cy="762000"/>
            <a:chOff x="914400" y="3657600"/>
            <a:chExt cx="5486400" cy="762000"/>
          </a:xfrm>
        </p:grpSpPr>
        <p:sp>
          <p:nvSpPr>
            <p:cNvPr id="12" name="Rectangle 11"/>
            <p:cNvSpPr/>
            <p:nvPr/>
          </p:nvSpPr>
          <p:spPr>
            <a:xfrm>
              <a:off x="2362200" y="3657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3" name="Rectangle 12"/>
            <p:cNvSpPr/>
            <p:nvPr/>
          </p:nvSpPr>
          <p:spPr>
            <a:xfrm>
              <a:off x="914400" y="3810000"/>
              <a:ext cx="9144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4" name="TextBox 13"/>
            <p:cNvSpPr txBox="1"/>
            <p:nvPr/>
          </p:nvSpPr>
          <p:spPr>
            <a:xfrm>
              <a:off x="2514600" y="3657600"/>
              <a:ext cx="2775119" cy="646331"/>
            </a:xfrm>
            <a:prstGeom prst="rect">
              <a:avLst/>
            </a:prstGeom>
            <a:noFill/>
          </p:spPr>
          <p:txBody>
            <a:bodyPr wrap="none" rtlCol="0">
              <a:spAutoFit/>
            </a:bodyPr>
            <a:lstStyle/>
            <a:p>
              <a:r>
                <a:rPr lang="en-US" dirty="0" smtClean="0">
                  <a:latin typeface="Palatino"/>
                  <a:cs typeface="Palatino"/>
                </a:rPr>
                <a:t>/</a:t>
              </a:r>
              <a:r>
                <a:rPr lang="en-US" dirty="0" err="1" smtClean="0">
                  <a:latin typeface="Palatino"/>
                  <a:cs typeface="Palatino"/>
                </a:rPr>
                <a:t>usr/passwd</a:t>
              </a:r>
              <a:r>
                <a:rPr lang="en-US" dirty="0" smtClean="0">
                  <a:latin typeface="Palatino"/>
                  <a:cs typeface="Palatino"/>
                </a:rPr>
                <a:t>: </a:t>
              </a:r>
              <a:r>
                <a:rPr lang="en-US" dirty="0" err="1" smtClean="0">
                  <a:latin typeface="Palatino"/>
                  <a:cs typeface="Palatino"/>
                </a:rPr>
                <a:t>r</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a:t>
              </a:r>
              <a:r>
                <a:rPr lang="en-US" dirty="0" smtClean="0">
                  <a:latin typeface="Palatino"/>
                  <a:cs typeface="Palatino"/>
                </a:rPr>
                <a:t>;</a:t>
              </a:r>
            </a:p>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r,w,x</a:t>
              </a:r>
              <a:endParaRPr lang="en-US" dirty="0">
                <a:latin typeface="Palatino"/>
                <a:cs typeface="Palatino"/>
              </a:endParaRPr>
            </a:p>
          </p:txBody>
        </p:sp>
        <p:cxnSp>
          <p:nvCxnSpPr>
            <p:cNvPr id="15" name="Straight Arrow Connector 14"/>
            <p:cNvCxnSpPr>
              <a:stCxn id="13" idx="3"/>
              <a:endCxn id="12" idx="1"/>
            </p:cNvCxnSpPr>
            <p:nvPr/>
          </p:nvCxnSpPr>
          <p:spPr>
            <a:xfrm>
              <a:off x="1828800" y="4038600"/>
              <a:ext cx="5334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14400" y="3810000"/>
              <a:ext cx="915635" cy="369332"/>
            </a:xfrm>
            <a:prstGeom prst="rect">
              <a:avLst/>
            </a:prstGeom>
            <a:noFill/>
          </p:spPr>
          <p:txBody>
            <a:bodyPr wrap="none" rtlCol="0">
              <a:spAutoFit/>
            </a:bodyPr>
            <a:lstStyle/>
            <a:p>
              <a:r>
                <a:rPr lang="en-US" dirty="0" err="1" smtClean="0">
                  <a:latin typeface="Palatino"/>
                  <a:cs typeface="Palatino"/>
                </a:rPr>
                <a:t>roberto</a:t>
              </a:r>
              <a:endParaRPr lang="en-US" dirty="0">
                <a:latin typeface="Palatino"/>
                <a:cs typeface="Palatino"/>
              </a:endParaRPr>
            </a:p>
          </p:txBody>
        </p:sp>
      </p:grpSp>
      <p:grpSp>
        <p:nvGrpSpPr>
          <p:cNvPr id="17" name="Group 16"/>
          <p:cNvGrpSpPr/>
          <p:nvPr/>
        </p:nvGrpSpPr>
        <p:grpSpPr>
          <a:xfrm>
            <a:off x="4800600" y="2667000"/>
            <a:ext cx="3962400" cy="457200"/>
            <a:chOff x="914400" y="2438400"/>
            <a:chExt cx="5486400" cy="457200"/>
          </a:xfrm>
        </p:grpSpPr>
        <p:sp>
          <p:nvSpPr>
            <p:cNvPr id="18" name="Rectangle 17"/>
            <p:cNvSpPr/>
            <p:nvPr/>
          </p:nvSpPr>
          <p:spPr>
            <a:xfrm>
              <a:off x="2362200" y="2438400"/>
              <a:ext cx="40386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9" name="Rectangle 18"/>
            <p:cNvSpPr/>
            <p:nvPr/>
          </p:nvSpPr>
          <p:spPr>
            <a:xfrm>
              <a:off x="914400" y="2438400"/>
              <a:ext cx="8382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0" name="TextBox 19"/>
            <p:cNvSpPr txBox="1"/>
            <p:nvPr/>
          </p:nvSpPr>
          <p:spPr>
            <a:xfrm>
              <a:off x="2514600" y="2438400"/>
              <a:ext cx="3259313" cy="369332"/>
            </a:xfrm>
            <a:prstGeom prst="rect">
              <a:avLst/>
            </a:prstGeom>
            <a:noFill/>
          </p:spPr>
          <p:txBody>
            <a:bodyPr wrap="none" rtlCol="0">
              <a:spAutoFit/>
            </a:bodyPr>
            <a:lstStyle/>
            <a:p>
              <a:r>
                <a:rPr lang="en-US" dirty="0" smtClean="0">
                  <a:latin typeface="Palatino"/>
                  <a:cs typeface="Palatino"/>
                </a:rPr>
                <a:t>/</a:t>
              </a:r>
              <a:r>
                <a:rPr lang="en-US" dirty="0" err="1" smtClean="0">
                  <a:latin typeface="Palatino"/>
                  <a:cs typeface="Palatino"/>
                </a:rPr>
                <a:t>usr/passwd</a:t>
              </a:r>
              <a:r>
                <a:rPr lang="en-US" dirty="0" smtClean="0">
                  <a:latin typeface="Palatino"/>
                  <a:cs typeface="Palatino"/>
                </a:rPr>
                <a:t>: </a:t>
              </a:r>
              <a:r>
                <a:rPr lang="en-US" dirty="0" err="1" smtClean="0">
                  <a:latin typeface="Palatino"/>
                  <a:cs typeface="Palatino"/>
                </a:rPr>
                <a:t>r</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r,x</a:t>
              </a:r>
              <a:endParaRPr lang="en-US" dirty="0" smtClean="0">
                <a:latin typeface="Palatino"/>
                <a:cs typeface="Palatino"/>
              </a:endParaRPr>
            </a:p>
          </p:txBody>
        </p:sp>
        <p:cxnSp>
          <p:nvCxnSpPr>
            <p:cNvPr id="21" name="Straight Arrow Connector 20"/>
            <p:cNvCxnSpPr>
              <a:stCxn id="19" idx="3"/>
              <a:endCxn id="18" idx="1"/>
            </p:cNvCxnSpPr>
            <p:nvPr/>
          </p:nvCxnSpPr>
          <p:spPr>
            <a:xfrm>
              <a:off x="1752600" y="2667000"/>
              <a:ext cx="6096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90600" y="2438400"/>
              <a:ext cx="694571" cy="369332"/>
            </a:xfrm>
            <a:prstGeom prst="rect">
              <a:avLst/>
            </a:prstGeom>
            <a:noFill/>
          </p:spPr>
          <p:txBody>
            <a:bodyPr wrap="none" rtlCol="0">
              <a:spAutoFit/>
            </a:bodyPr>
            <a:lstStyle/>
            <a:p>
              <a:r>
                <a:rPr lang="en-US" dirty="0" smtClean="0">
                  <a:latin typeface="Palatino"/>
                  <a:cs typeface="Palatino"/>
                </a:rPr>
                <a:t>mike</a:t>
              </a:r>
              <a:endParaRPr lang="en-US" dirty="0">
                <a:latin typeface="Palatino"/>
                <a:cs typeface="Palatino"/>
              </a:endParaRPr>
            </a:p>
          </p:txBody>
        </p:sp>
      </p:grpSp>
      <p:grpSp>
        <p:nvGrpSpPr>
          <p:cNvPr id="23" name="Group 22"/>
          <p:cNvGrpSpPr/>
          <p:nvPr/>
        </p:nvGrpSpPr>
        <p:grpSpPr>
          <a:xfrm>
            <a:off x="4800600" y="5105400"/>
            <a:ext cx="3962400" cy="762000"/>
            <a:chOff x="914400" y="5181600"/>
            <a:chExt cx="5486400" cy="762000"/>
          </a:xfrm>
        </p:grpSpPr>
        <p:sp>
          <p:nvSpPr>
            <p:cNvPr id="24" name="Rectangle 23"/>
            <p:cNvSpPr/>
            <p:nvPr/>
          </p:nvSpPr>
          <p:spPr>
            <a:xfrm>
              <a:off x="914400" y="5334000"/>
              <a:ext cx="10668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cxnSp>
          <p:nvCxnSpPr>
            <p:cNvPr id="25" name="Straight Arrow Connector 24"/>
            <p:cNvCxnSpPr>
              <a:stCxn id="24" idx="3"/>
              <a:endCxn id="27" idx="1"/>
            </p:cNvCxnSpPr>
            <p:nvPr/>
          </p:nvCxnSpPr>
          <p:spPr>
            <a:xfrm>
              <a:off x="1981200" y="5562600"/>
              <a:ext cx="3810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90600" y="5334000"/>
              <a:ext cx="936562" cy="369332"/>
            </a:xfrm>
            <a:prstGeom prst="rect">
              <a:avLst/>
            </a:prstGeom>
            <a:noFill/>
          </p:spPr>
          <p:txBody>
            <a:bodyPr wrap="none" rtlCol="0">
              <a:spAutoFit/>
            </a:bodyPr>
            <a:lstStyle/>
            <a:p>
              <a:r>
                <a:rPr lang="en-US" dirty="0" smtClean="0">
                  <a:latin typeface="Palatino"/>
                  <a:cs typeface="Palatino"/>
                </a:rPr>
                <a:t>backup</a:t>
              </a:r>
              <a:endParaRPr lang="en-US" dirty="0">
                <a:latin typeface="Palatino"/>
                <a:cs typeface="Palatino"/>
              </a:endParaRPr>
            </a:p>
          </p:txBody>
        </p:sp>
        <p:sp>
          <p:nvSpPr>
            <p:cNvPr id="27" name="Rectangle 26"/>
            <p:cNvSpPr/>
            <p:nvPr/>
          </p:nvSpPr>
          <p:spPr>
            <a:xfrm>
              <a:off x="2362200" y="5181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8" name="TextBox 27"/>
            <p:cNvSpPr txBox="1"/>
            <p:nvPr/>
          </p:nvSpPr>
          <p:spPr>
            <a:xfrm>
              <a:off x="2514600" y="5181600"/>
              <a:ext cx="3159968" cy="646331"/>
            </a:xfrm>
            <a:prstGeom prst="rect">
              <a:avLst/>
            </a:prstGeom>
            <a:noFill/>
          </p:spPr>
          <p:txBody>
            <a:bodyPr wrap="none" rtlCol="0">
              <a:spAutoFit/>
            </a:bodyPr>
            <a:lstStyle/>
            <a:p>
              <a:r>
                <a:rPr lang="en-US" dirty="0" smtClean="0">
                  <a:latin typeface="Palatino"/>
                  <a:cs typeface="Palatino"/>
                </a:rPr>
                <a:t>/etc/</a:t>
              </a:r>
              <a:r>
                <a:rPr lang="en-US" dirty="0" err="1" smtClean="0">
                  <a:latin typeface="Palatino"/>
                  <a:cs typeface="Palatino"/>
                </a:rPr>
                <a:t>passwd</a:t>
              </a:r>
              <a:r>
                <a:rPr lang="en-US" dirty="0" smtClean="0">
                  <a:latin typeface="Palatino"/>
                  <a:cs typeface="Palatino"/>
                </a:rPr>
                <a:t>: </a:t>
              </a:r>
              <a:r>
                <a:rPr lang="en-US" dirty="0" err="1" smtClean="0">
                  <a:latin typeface="Palatino"/>
                  <a:cs typeface="Palatino"/>
                </a:rPr>
                <a:t>r,x</a:t>
              </a:r>
              <a:r>
                <a:rPr lang="en-US" dirty="0" smtClean="0">
                  <a:latin typeface="Palatino"/>
                  <a:cs typeface="Palatino"/>
                </a:rPr>
                <a:t>; /</a:t>
              </a:r>
              <a:r>
                <a:rPr lang="en-US" dirty="0" err="1" smtClean="0">
                  <a:latin typeface="Palatino"/>
                  <a:cs typeface="Palatino"/>
                </a:rPr>
                <a:t>usr</a:t>
              </a:r>
              <a:r>
                <a:rPr lang="en-US" dirty="0" smtClean="0">
                  <a:latin typeface="Palatino"/>
                  <a:cs typeface="Palatino"/>
                </a:rPr>
                <a:t>/bin: </a:t>
              </a:r>
              <a:r>
                <a:rPr lang="en-US" dirty="0" err="1" smtClean="0">
                  <a:latin typeface="Palatino"/>
                  <a:cs typeface="Palatino"/>
                </a:rPr>
                <a:t>r,x</a:t>
              </a:r>
              <a:r>
                <a:rPr lang="en-US" dirty="0" smtClean="0">
                  <a:latin typeface="Palatino"/>
                  <a:cs typeface="Palatino"/>
                </a:rPr>
                <a:t>; </a:t>
              </a:r>
            </a:p>
            <a:p>
              <a:r>
                <a:rPr lang="en-US" dirty="0" smtClean="0">
                  <a:latin typeface="Palatino"/>
                  <a:cs typeface="Palatino"/>
                </a:rPr>
                <a:t>/u/</a:t>
              </a:r>
              <a:r>
                <a:rPr lang="en-US" dirty="0" err="1" smtClean="0">
                  <a:latin typeface="Palatino"/>
                  <a:cs typeface="Palatino"/>
                </a:rPr>
                <a:t>roberto</a:t>
              </a:r>
              <a:r>
                <a:rPr lang="en-US" dirty="0" smtClean="0">
                  <a:latin typeface="Palatino"/>
                  <a:cs typeface="Palatino"/>
                </a:rPr>
                <a:t>: </a:t>
              </a:r>
              <a:r>
                <a:rPr lang="en-US" dirty="0" err="1" smtClean="0">
                  <a:latin typeface="Palatino"/>
                  <a:cs typeface="Palatino"/>
                </a:rPr>
                <a:t>r,x</a:t>
              </a:r>
              <a:r>
                <a:rPr lang="en-US" dirty="0" smtClean="0">
                  <a:latin typeface="Palatino"/>
                  <a:cs typeface="Palatino"/>
                </a:rPr>
                <a:t>; /admin/: </a:t>
              </a:r>
              <a:r>
                <a:rPr lang="en-US" dirty="0" err="1" smtClean="0">
                  <a:latin typeface="Palatino"/>
                  <a:cs typeface="Palatino"/>
                </a:rPr>
                <a:t>r,x</a:t>
              </a:r>
              <a:endParaRPr lang="en-US" dirty="0">
                <a:latin typeface="Palatino"/>
                <a:cs typeface="Palatino"/>
              </a:endParaRPr>
            </a:p>
          </p:txBody>
        </p:sp>
      </p:grpSp>
      <p:sp>
        <p:nvSpPr>
          <p:cNvPr id="29" name="Rectangle 28"/>
          <p:cNvSpPr/>
          <p:nvPr/>
        </p:nvSpPr>
        <p:spPr>
          <a:xfrm>
            <a:off x="4876799" y="6116082"/>
            <a:ext cx="3195624" cy="523220"/>
          </a:xfrm>
          <a:prstGeom prst="rect">
            <a:avLst/>
          </a:prstGeom>
        </p:spPr>
        <p:txBody>
          <a:bodyPr wrap="square">
            <a:spAutoFit/>
          </a:bodyPr>
          <a:lstStyle/>
          <a:p>
            <a:r>
              <a:rPr lang="en-US" sz="1400" dirty="0" err="1">
                <a:latin typeface="URWPalladioL-Roma"/>
              </a:rPr>
              <a:t>Erişim</a:t>
            </a:r>
            <a:r>
              <a:rPr lang="en-US" sz="1400" dirty="0">
                <a:latin typeface="URWPalladioL-Roma"/>
              </a:rPr>
              <a:t> kontrol </a:t>
            </a:r>
            <a:r>
              <a:rPr lang="en-US" sz="1400" dirty="0" err="1">
                <a:latin typeface="URWPalladioL-Roma"/>
              </a:rPr>
              <a:t>matrisine</a:t>
            </a:r>
            <a:r>
              <a:rPr lang="en-US" sz="1400" dirty="0">
                <a:latin typeface="URWPalladioL-Roma"/>
              </a:rPr>
              <a:t> </a:t>
            </a:r>
            <a:r>
              <a:rPr lang="en-US" sz="1400" dirty="0" err="1">
                <a:latin typeface="URWPalladioL-Roma"/>
              </a:rPr>
              <a:t>karşılık</a:t>
            </a:r>
            <a:r>
              <a:rPr lang="en-US" sz="1400" dirty="0">
                <a:latin typeface="URWPalladioL-Roma"/>
              </a:rPr>
              <a:t> </a:t>
            </a:r>
            <a:r>
              <a:rPr lang="en-US" sz="1400" dirty="0" err="1">
                <a:latin typeface="URWPalladioL-Roma"/>
              </a:rPr>
              <a:t>gelen</a:t>
            </a:r>
            <a:r>
              <a:rPr lang="en-US" sz="1400" dirty="0">
                <a:latin typeface="URWPalladioL-Roma"/>
              </a:rPr>
              <a:t> </a:t>
            </a:r>
            <a:r>
              <a:rPr lang="en-US" sz="1400" dirty="0" err="1" smtClean="0">
                <a:latin typeface="URWPalladioL-Roma"/>
              </a:rPr>
              <a:t>yetenekler</a:t>
            </a:r>
            <a:endParaRPr lang="tr-TR" sz="1400" dirty="0"/>
          </a:p>
        </p:txBody>
      </p:sp>
    </p:spTree>
    <p:extLst>
      <p:ext uri="{BB962C8B-B14F-4D97-AF65-F5344CB8AC3E}">
        <p14:creationId xmlns:p14="http://schemas.microsoft.com/office/powerpoint/2010/main" val="315327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40" y="-6028"/>
            <a:ext cx="8229600" cy="761688"/>
          </a:xfrm>
        </p:spPr>
        <p:txBody>
          <a:bodyPr>
            <a:normAutofit fontScale="90000"/>
          </a:bodyPr>
          <a:lstStyle/>
          <a:p>
            <a:r>
              <a:rPr lang="tr-TR" dirty="0" err="1" smtClean="0"/>
              <a:t>R</a:t>
            </a:r>
            <a:r>
              <a:rPr lang="en-US" dirty="0" err="1" smtClean="0"/>
              <a:t>ol</a:t>
            </a:r>
            <a:r>
              <a:rPr lang="en-US" dirty="0" smtClean="0"/>
              <a:t> </a:t>
            </a:r>
            <a:r>
              <a:rPr lang="en-US" dirty="0" err="1"/>
              <a:t>tabanlı</a:t>
            </a:r>
            <a:r>
              <a:rPr lang="en-US" dirty="0"/>
              <a:t> </a:t>
            </a:r>
            <a:r>
              <a:rPr lang="en-US" dirty="0" err="1"/>
              <a:t>erişim</a:t>
            </a:r>
            <a:r>
              <a:rPr lang="en-US" dirty="0"/>
              <a:t> </a:t>
            </a:r>
            <a:r>
              <a:rPr lang="en-US" dirty="0" err="1" smtClean="0"/>
              <a:t>kontrolü</a:t>
            </a:r>
            <a:r>
              <a:rPr lang="tr-TR" dirty="0" smtClean="0"/>
              <a:t/>
            </a:r>
            <a:br>
              <a:rPr lang="tr-TR" dirty="0" smtClean="0"/>
            </a:br>
            <a:r>
              <a:rPr lang="tr-TR" dirty="0"/>
              <a:t>(</a:t>
            </a:r>
            <a:r>
              <a:rPr lang="en-US" dirty="0" smtClean="0"/>
              <a:t>Role-based Access Control</a:t>
            </a:r>
            <a:r>
              <a:rPr lang="tr-TR" dirty="0" smtClean="0"/>
              <a:t>)</a:t>
            </a:r>
            <a:endParaRPr lang="en-US" dirty="0"/>
          </a:p>
        </p:txBody>
      </p:sp>
      <p:sp>
        <p:nvSpPr>
          <p:cNvPr id="3" name="Content Placeholder 2"/>
          <p:cNvSpPr>
            <a:spLocks noGrp="1"/>
          </p:cNvSpPr>
          <p:nvPr>
            <p:ph idx="1"/>
          </p:nvPr>
        </p:nvSpPr>
        <p:spPr>
          <a:xfrm>
            <a:off x="453307" y="1219200"/>
            <a:ext cx="8229600" cy="4525963"/>
          </a:xfrm>
        </p:spPr>
        <p:txBody>
          <a:bodyPr>
            <a:normAutofit/>
          </a:bodyPr>
          <a:lstStyle/>
          <a:p>
            <a:r>
              <a:rPr lang="tr-TR" sz="3000" dirty="0">
                <a:solidFill>
                  <a:srgbClr val="00B050"/>
                </a:solidFill>
              </a:rPr>
              <a:t>Yöneticiler rolleri tanımlar ve ardından doğrudan özneler yerine bu roller için erişim denetimi haklarını belirler. </a:t>
            </a:r>
            <a:r>
              <a:rPr lang="tr-TR" sz="3000" dirty="0"/>
              <a:t>Roller, organizasyon yapısını temsil eden hiyerarşik olarak düzenlenebilir</a:t>
            </a:r>
            <a:r>
              <a:rPr lang="tr-TR" sz="3000" dirty="0" smtClean="0"/>
              <a:t>.</a:t>
            </a:r>
          </a:p>
          <a:p>
            <a:r>
              <a:rPr lang="en-US" sz="2800" u="sng" dirty="0" err="1">
                <a:solidFill>
                  <a:srgbClr val="C00000"/>
                </a:solidFill>
              </a:rPr>
              <a:t>Örneğin</a:t>
            </a:r>
            <a:r>
              <a:rPr lang="en-US" sz="2800" dirty="0">
                <a:solidFill>
                  <a:srgbClr val="C00000"/>
                </a:solidFill>
              </a:rPr>
              <a:t>, </a:t>
            </a:r>
            <a:r>
              <a:rPr lang="en-US" sz="2800" dirty="0" err="1">
                <a:solidFill>
                  <a:srgbClr val="C00000"/>
                </a:solidFill>
              </a:rPr>
              <a:t>bir</a:t>
            </a:r>
            <a:r>
              <a:rPr lang="en-US" sz="2800" dirty="0">
                <a:solidFill>
                  <a:srgbClr val="C00000"/>
                </a:solidFill>
              </a:rPr>
              <a:t> </a:t>
            </a:r>
            <a:r>
              <a:rPr lang="en-US" sz="2800" dirty="0" err="1">
                <a:solidFill>
                  <a:srgbClr val="C00000"/>
                </a:solidFill>
              </a:rPr>
              <a:t>üniversitenin</a:t>
            </a:r>
            <a:r>
              <a:rPr lang="en-US" sz="2800" dirty="0">
                <a:solidFill>
                  <a:srgbClr val="C00000"/>
                </a:solidFill>
              </a:rPr>
              <a:t> </a:t>
            </a:r>
            <a:r>
              <a:rPr lang="en-US" sz="2800" dirty="0" err="1">
                <a:solidFill>
                  <a:srgbClr val="C00000"/>
                </a:solidFill>
              </a:rPr>
              <a:t>bilgisayar</a:t>
            </a:r>
            <a:r>
              <a:rPr lang="en-US" sz="2800" dirty="0">
                <a:solidFill>
                  <a:srgbClr val="C00000"/>
                </a:solidFill>
              </a:rPr>
              <a:t> </a:t>
            </a:r>
            <a:r>
              <a:rPr lang="en-US" sz="2800" dirty="0" err="1">
                <a:solidFill>
                  <a:srgbClr val="C00000"/>
                </a:solidFill>
              </a:rPr>
              <a:t>bilimleri</a:t>
            </a:r>
            <a:r>
              <a:rPr lang="en-US" sz="2800" dirty="0">
                <a:solidFill>
                  <a:srgbClr val="C00000"/>
                </a:solidFill>
              </a:rPr>
              <a:t> </a:t>
            </a:r>
            <a:r>
              <a:rPr lang="en-US" sz="2800" dirty="0" err="1">
                <a:solidFill>
                  <a:srgbClr val="C00000"/>
                </a:solidFill>
              </a:rPr>
              <a:t>bölümü</a:t>
            </a:r>
            <a:r>
              <a:rPr lang="en-US" sz="2800" dirty="0">
                <a:solidFill>
                  <a:srgbClr val="C00000"/>
                </a:solidFill>
              </a:rPr>
              <a:t> </a:t>
            </a:r>
            <a:r>
              <a:rPr lang="en-US" sz="2800" dirty="0" err="1">
                <a:solidFill>
                  <a:srgbClr val="C00000"/>
                </a:solidFill>
              </a:rPr>
              <a:t>için</a:t>
            </a:r>
            <a:r>
              <a:rPr lang="en-US" sz="2800" dirty="0">
                <a:solidFill>
                  <a:srgbClr val="C00000"/>
                </a:solidFill>
              </a:rPr>
              <a:t> </a:t>
            </a:r>
            <a:r>
              <a:rPr lang="en-US" sz="2800" dirty="0" err="1">
                <a:solidFill>
                  <a:srgbClr val="C00000"/>
                </a:solidFill>
              </a:rPr>
              <a:t>bir</a:t>
            </a:r>
            <a:r>
              <a:rPr lang="en-US" sz="2800" dirty="0">
                <a:solidFill>
                  <a:srgbClr val="C00000"/>
                </a:solidFill>
              </a:rPr>
              <a:t> </a:t>
            </a:r>
            <a:r>
              <a:rPr lang="en-US" sz="2800" dirty="0" err="1">
                <a:solidFill>
                  <a:srgbClr val="C00000"/>
                </a:solidFill>
              </a:rPr>
              <a:t>dosya</a:t>
            </a:r>
            <a:r>
              <a:rPr lang="en-US" sz="2800" dirty="0">
                <a:solidFill>
                  <a:srgbClr val="C00000"/>
                </a:solidFill>
              </a:rPr>
              <a:t> </a:t>
            </a:r>
            <a:r>
              <a:rPr lang="en-US" sz="2800" dirty="0" err="1">
                <a:solidFill>
                  <a:srgbClr val="C00000"/>
                </a:solidFill>
              </a:rPr>
              <a:t>sistemi</a:t>
            </a:r>
            <a:r>
              <a:rPr lang="en-US" sz="2800" dirty="0">
                <a:solidFill>
                  <a:srgbClr val="C00000"/>
                </a:solidFill>
              </a:rPr>
              <a:t>, "</a:t>
            </a:r>
            <a:r>
              <a:rPr lang="en-US" sz="2800" dirty="0" err="1">
                <a:solidFill>
                  <a:srgbClr val="C00000"/>
                </a:solidFill>
              </a:rPr>
              <a:t>öğretim</a:t>
            </a:r>
            <a:r>
              <a:rPr lang="en-US" sz="2800" dirty="0">
                <a:solidFill>
                  <a:srgbClr val="C00000"/>
                </a:solidFill>
              </a:rPr>
              <a:t> </a:t>
            </a:r>
            <a:r>
              <a:rPr lang="en-US" sz="2800" dirty="0" err="1">
                <a:solidFill>
                  <a:srgbClr val="C00000"/>
                </a:solidFill>
              </a:rPr>
              <a:t>üyesi</a:t>
            </a:r>
            <a:r>
              <a:rPr lang="en-US" sz="2800" dirty="0">
                <a:solidFill>
                  <a:srgbClr val="C00000"/>
                </a:solidFill>
              </a:rPr>
              <a:t>", "</a:t>
            </a:r>
            <a:r>
              <a:rPr lang="en-US" sz="2800" dirty="0" err="1">
                <a:solidFill>
                  <a:srgbClr val="C00000"/>
                </a:solidFill>
              </a:rPr>
              <a:t>öğrenci</a:t>
            </a:r>
            <a:r>
              <a:rPr lang="en-US" sz="2800" dirty="0">
                <a:solidFill>
                  <a:srgbClr val="C00000"/>
                </a:solidFill>
              </a:rPr>
              <a:t>", "</a:t>
            </a:r>
            <a:r>
              <a:rPr lang="en-US" sz="2800" dirty="0" err="1">
                <a:solidFill>
                  <a:srgbClr val="C00000"/>
                </a:solidFill>
              </a:rPr>
              <a:t>idari</a:t>
            </a:r>
            <a:r>
              <a:rPr lang="en-US" sz="2800" dirty="0">
                <a:solidFill>
                  <a:srgbClr val="C00000"/>
                </a:solidFill>
              </a:rPr>
              <a:t> </a:t>
            </a:r>
            <a:r>
              <a:rPr lang="en-US" sz="2800" dirty="0" err="1">
                <a:solidFill>
                  <a:srgbClr val="C00000"/>
                </a:solidFill>
              </a:rPr>
              <a:t>personel</a:t>
            </a:r>
            <a:r>
              <a:rPr lang="en-US" sz="2800" dirty="0">
                <a:solidFill>
                  <a:srgbClr val="C00000"/>
                </a:solidFill>
              </a:rPr>
              <a:t>", "</a:t>
            </a:r>
            <a:r>
              <a:rPr lang="en-US" sz="2800" dirty="0" err="1">
                <a:solidFill>
                  <a:srgbClr val="C00000"/>
                </a:solidFill>
              </a:rPr>
              <a:t>idari</a:t>
            </a:r>
            <a:r>
              <a:rPr lang="en-US" sz="2800" dirty="0">
                <a:solidFill>
                  <a:srgbClr val="C00000"/>
                </a:solidFill>
              </a:rPr>
              <a:t> </a:t>
            </a:r>
            <a:r>
              <a:rPr lang="en-US" sz="2800" dirty="0" err="1">
                <a:solidFill>
                  <a:srgbClr val="C00000"/>
                </a:solidFill>
              </a:rPr>
              <a:t>yönetici</a:t>
            </a:r>
            <a:r>
              <a:rPr lang="en-US" sz="2800" dirty="0">
                <a:solidFill>
                  <a:srgbClr val="C00000"/>
                </a:solidFill>
              </a:rPr>
              <a:t>", "</a:t>
            </a:r>
            <a:r>
              <a:rPr lang="en-US" sz="2800" dirty="0" err="1">
                <a:solidFill>
                  <a:srgbClr val="C00000"/>
                </a:solidFill>
              </a:rPr>
              <a:t>yedekleme</a:t>
            </a:r>
            <a:r>
              <a:rPr lang="en-US" sz="2800" dirty="0">
                <a:solidFill>
                  <a:srgbClr val="C00000"/>
                </a:solidFill>
              </a:rPr>
              <a:t> </a:t>
            </a:r>
            <a:r>
              <a:rPr lang="en-US" sz="2800" dirty="0" err="1">
                <a:solidFill>
                  <a:srgbClr val="C00000"/>
                </a:solidFill>
              </a:rPr>
              <a:t>aracısı</a:t>
            </a:r>
            <a:r>
              <a:rPr lang="en-US" sz="2800" dirty="0">
                <a:solidFill>
                  <a:srgbClr val="C00000"/>
                </a:solidFill>
              </a:rPr>
              <a:t>", "</a:t>
            </a:r>
            <a:r>
              <a:rPr lang="en-US" sz="2800" dirty="0" err="1">
                <a:solidFill>
                  <a:srgbClr val="C00000"/>
                </a:solidFill>
              </a:rPr>
              <a:t>laboratuvar</a:t>
            </a:r>
            <a:r>
              <a:rPr lang="en-US" sz="2800" dirty="0">
                <a:solidFill>
                  <a:srgbClr val="C00000"/>
                </a:solidFill>
              </a:rPr>
              <a:t> </a:t>
            </a:r>
            <a:r>
              <a:rPr lang="en-US" sz="2800" dirty="0" err="1">
                <a:solidFill>
                  <a:srgbClr val="C00000"/>
                </a:solidFill>
              </a:rPr>
              <a:t>yöneticisi</a:t>
            </a:r>
            <a:r>
              <a:rPr lang="en-US" sz="2800" dirty="0">
                <a:solidFill>
                  <a:srgbClr val="C00000"/>
                </a:solidFill>
              </a:rPr>
              <a:t>", "</a:t>
            </a:r>
            <a:r>
              <a:rPr lang="en-US" sz="2800" dirty="0" err="1">
                <a:solidFill>
                  <a:srgbClr val="C00000"/>
                </a:solidFill>
              </a:rPr>
              <a:t>sistem</a:t>
            </a:r>
            <a:r>
              <a:rPr lang="en-US" sz="2800" dirty="0">
                <a:solidFill>
                  <a:srgbClr val="C00000"/>
                </a:solidFill>
              </a:rPr>
              <a:t> </a:t>
            </a:r>
            <a:r>
              <a:rPr lang="en-US" sz="2800" dirty="0" err="1">
                <a:solidFill>
                  <a:srgbClr val="C00000"/>
                </a:solidFill>
              </a:rPr>
              <a:t>yöneticisi</a:t>
            </a:r>
            <a:r>
              <a:rPr lang="en-US" sz="2800" dirty="0">
                <a:solidFill>
                  <a:srgbClr val="C00000"/>
                </a:solidFill>
              </a:rPr>
              <a:t>" vb. </a:t>
            </a:r>
            <a:r>
              <a:rPr lang="en-US" sz="2800" dirty="0" err="1">
                <a:solidFill>
                  <a:srgbClr val="C00000"/>
                </a:solidFill>
              </a:rPr>
              <a:t>rollere</a:t>
            </a:r>
            <a:r>
              <a:rPr lang="en-US" sz="2800" dirty="0">
                <a:solidFill>
                  <a:srgbClr val="C00000"/>
                </a:solidFill>
              </a:rPr>
              <a:t> </a:t>
            </a:r>
            <a:r>
              <a:rPr lang="en-US" sz="2800" dirty="0" err="1">
                <a:solidFill>
                  <a:srgbClr val="C00000"/>
                </a:solidFill>
              </a:rPr>
              <a:t>sahip</a:t>
            </a:r>
            <a:r>
              <a:rPr lang="en-US" sz="2800" dirty="0">
                <a:solidFill>
                  <a:srgbClr val="C00000"/>
                </a:solidFill>
              </a:rPr>
              <a:t> </a:t>
            </a:r>
            <a:r>
              <a:rPr lang="en-US" sz="2800" dirty="0" err="1" smtClean="0">
                <a:solidFill>
                  <a:srgbClr val="C00000"/>
                </a:solidFill>
              </a:rPr>
              <a:t>olabilir</a:t>
            </a:r>
            <a:r>
              <a:rPr lang="tr-TR" sz="2800" dirty="0" smtClean="0"/>
              <a:t> (bir sonraki sayfaya bakınız)</a:t>
            </a:r>
            <a:r>
              <a:rPr lang="en-US" sz="2800" dirty="0" smtClean="0"/>
              <a:t>. </a:t>
            </a:r>
            <a:endParaRPr lang="en-US" sz="2800" dirty="0"/>
          </a:p>
          <a:p>
            <a:pPr marL="0" indent="0">
              <a:buNone/>
            </a:pPr>
            <a:endParaRPr lang="en-US" sz="3000" dirty="0"/>
          </a:p>
        </p:txBody>
      </p:sp>
    </p:spTree>
    <p:extLst>
      <p:ext uri="{BB962C8B-B14F-4D97-AF65-F5344CB8AC3E}">
        <p14:creationId xmlns:p14="http://schemas.microsoft.com/office/powerpoint/2010/main" val="4130404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Gizlilik</a:t>
            </a:r>
            <a:br>
              <a:rPr lang="en-US" dirty="0"/>
            </a:br>
            <a:r>
              <a:rPr lang="tr-TR" dirty="0"/>
              <a:t>(</a:t>
            </a:r>
            <a:r>
              <a:rPr lang="en-US" dirty="0" smtClean="0"/>
              <a:t>Confidentiality</a:t>
            </a:r>
            <a:r>
              <a:rPr lang="tr-TR" dirty="0" smtClean="0"/>
              <a:t>)</a:t>
            </a:r>
            <a:endParaRPr lang="en-US" dirty="0"/>
          </a:p>
        </p:txBody>
      </p:sp>
      <p:sp>
        <p:nvSpPr>
          <p:cNvPr id="3" name="Content Placeholder 2"/>
          <p:cNvSpPr>
            <a:spLocks noGrp="1"/>
          </p:cNvSpPr>
          <p:nvPr>
            <p:ph idx="1"/>
          </p:nvPr>
        </p:nvSpPr>
        <p:spPr>
          <a:xfrm>
            <a:off x="457200" y="1600200"/>
            <a:ext cx="8229600" cy="4756149"/>
          </a:xfrm>
        </p:spPr>
        <p:txBody>
          <a:bodyPr>
            <a:normAutofit lnSpcReduction="10000"/>
          </a:bodyPr>
          <a:lstStyle/>
          <a:p>
            <a:r>
              <a:rPr lang="en-US" b="1" dirty="0" smtClean="0"/>
              <a:t>Confidentiality</a:t>
            </a:r>
            <a:r>
              <a:rPr lang="tr-TR" b="1" dirty="0" smtClean="0"/>
              <a:t> (</a:t>
            </a:r>
            <a:r>
              <a:rPr lang="en-US" dirty="0" smtClean="0"/>
              <a:t>Gizlilik</a:t>
            </a:r>
            <a:r>
              <a:rPr lang="tr-TR" dirty="0" smtClean="0"/>
              <a:t>)</a:t>
            </a:r>
            <a:r>
              <a:rPr lang="en-US" dirty="0" smtClean="0"/>
              <a:t>, </a:t>
            </a:r>
            <a:r>
              <a:rPr lang="en-US" dirty="0" err="1" smtClean="0"/>
              <a:t>bilgi</a:t>
            </a:r>
            <a:r>
              <a:rPr lang="tr-TR" dirty="0"/>
              <a:t>n</a:t>
            </a:r>
            <a:r>
              <a:rPr lang="en-US" dirty="0" smtClean="0"/>
              <a:t>in</a:t>
            </a:r>
            <a:r>
              <a:rPr lang="tr-TR" dirty="0" smtClean="0"/>
              <a:t> yetkisiz kişiler tarafından </a:t>
            </a:r>
            <a:r>
              <a:rPr lang="en-US" dirty="0" smtClean="0"/>
              <a:t> </a:t>
            </a:r>
            <a:r>
              <a:rPr lang="tr-TR" dirty="0" smtClean="0"/>
              <a:t>ortaya çıkarılmasından (</a:t>
            </a:r>
            <a:r>
              <a:rPr lang="en-US" dirty="0" err="1" smtClean="0"/>
              <a:t>ifşa</a:t>
            </a:r>
            <a:r>
              <a:rPr lang="en-US" dirty="0" smtClean="0"/>
              <a:t> </a:t>
            </a:r>
            <a:r>
              <a:rPr lang="en-US" dirty="0" err="1" smtClean="0"/>
              <a:t>edilmesinden</a:t>
            </a:r>
            <a:r>
              <a:rPr lang="tr-TR" dirty="0" smtClean="0"/>
              <a:t>)</a:t>
            </a:r>
            <a:r>
              <a:rPr lang="en-US" dirty="0" smtClean="0"/>
              <a:t> </a:t>
            </a:r>
            <a:r>
              <a:rPr lang="en-US" dirty="0" err="1"/>
              <a:t>kaçınılmasıdır</a:t>
            </a:r>
            <a:r>
              <a:rPr lang="en-US" dirty="0" smtClean="0"/>
              <a:t>. </a:t>
            </a:r>
          </a:p>
          <a:p>
            <a:pPr lvl="1"/>
            <a:r>
              <a:rPr lang="en-US" dirty="0" err="1"/>
              <a:t>gizlilik</a:t>
            </a:r>
            <a:r>
              <a:rPr lang="en-US" dirty="0"/>
              <a:t>, </a:t>
            </a:r>
            <a:r>
              <a:rPr lang="en-US" dirty="0" err="1"/>
              <a:t>başkalarının</a:t>
            </a:r>
            <a:r>
              <a:rPr lang="en-US" dirty="0"/>
              <a:t> </a:t>
            </a:r>
            <a:r>
              <a:rPr lang="tr-TR" dirty="0" smtClean="0"/>
              <a:t>verinin </a:t>
            </a:r>
            <a:r>
              <a:rPr lang="en-US" dirty="0" err="1" smtClean="0"/>
              <a:t>içeriği</a:t>
            </a:r>
            <a:r>
              <a:rPr lang="en-US" dirty="0" smtClean="0"/>
              <a:t> </a:t>
            </a:r>
            <a:r>
              <a:rPr lang="en-US" dirty="0" err="1"/>
              <a:t>hakkında</a:t>
            </a:r>
            <a:r>
              <a:rPr lang="en-US" dirty="0"/>
              <a:t> </a:t>
            </a:r>
            <a:r>
              <a:rPr lang="en-US" dirty="0" err="1"/>
              <a:t>herhangi</a:t>
            </a:r>
            <a:r>
              <a:rPr lang="en-US" dirty="0"/>
              <a:t> bir </a:t>
            </a:r>
            <a:r>
              <a:rPr lang="en-US" dirty="0" err="1"/>
              <a:t>şey</a:t>
            </a:r>
            <a:r>
              <a:rPr lang="en-US" dirty="0"/>
              <a:t> </a:t>
            </a:r>
            <a:r>
              <a:rPr lang="en-US" dirty="0" err="1"/>
              <a:t>öğrenmesini</a:t>
            </a:r>
            <a:r>
              <a:rPr lang="en-US" dirty="0"/>
              <a:t> </a:t>
            </a:r>
            <a:r>
              <a:rPr lang="en-US" dirty="0" err="1"/>
              <a:t>engellerken</a:t>
            </a:r>
            <a:r>
              <a:rPr lang="en-US" dirty="0"/>
              <a:t>, </a:t>
            </a:r>
            <a:r>
              <a:rPr lang="en-US" dirty="0" err="1"/>
              <a:t>görmesine</a:t>
            </a:r>
            <a:r>
              <a:rPr lang="en-US" dirty="0"/>
              <a:t> </a:t>
            </a:r>
            <a:r>
              <a:rPr lang="en-US" dirty="0" err="1"/>
              <a:t>izin</a:t>
            </a:r>
            <a:r>
              <a:rPr lang="en-US" dirty="0"/>
              <a:t> </a:t>
            </a:r>
            <a:r>
              <a:rPr lang="en-US" dirty="0" err="1"/>
              <a:t>verilenlere</a:t>
            </a:r>
            <a:r>
              <a:rPr lang="en-US" dirty="0"/>
              <a:t> </a:t>
            </a:r>
            <a:r>
              <a:rPr lang="en-US" dirty="0" err="1"/>
              <a:t>erişim</a:t>
            </a:r>
            <a:r>
              <a:rPr lang="en-US" dirty="0"/>
              <a:t> </a:t>
            </a:r>
            <a:r>
              <a:rPr lang="en-US" dirty="0" err="1"/>
              <a:t>sağlayarak</a:t>
            </a:r>
            <a:r>
              <a:rPr lang="en-US" dirty="0"/>
              <a:t> </a:t>
            </a:r>
            <a:r>
              <a:rPr lang="en-US" dirty="0" err="1" smtClean="0"/>
              <a:t>veri</a:t>
            </a:r>
            <a:r>
              <a:rPr lang="tr-TR" dirty="0" smtClean="0"/>
              <a:t>nin</a:t>
            </a:r>
            <a:r>
              <a:rPr lang="en-US" dirty="0" smtClean="0"/>
              <a:t> </a:t>
            </a:r>
            <a:r>
              <a:rPr lang="en-US" dirty="0" err="1"/>
              <a:t>korunmasını</a:t>
            </a:r>
            <a:r>
              <a:rPr lang="en-US" dirty="0"/>
              <a:t> </a:t>
            </a:r>
            <a:r>
              <a:rPr lang="en-US" dirty="0" err="1"/>
              <a:t>içerir</a:t>
            </a:r>
            <a:r>
              <a:rPr lang="en-US" dirty="0" smtClean="0"/>
              <a:t>.</a:t>
            </a:r>
            <a:r>
              <a:rPr lang="tr-TR" dirty="0" smtClean="0"/>
              <a:t> </a:t>
            </a:r>
          </a:p>
          <a:p>
            <a:pPr lvl="1"/>
            <a:r>
              <a:rPr lang="en-US" dirty="0" err="1"/>
              <a:t>Örneğin</a:t>
            </a:r>
            <a:r>
              <a:rPr lang="en-US" dirty="0"/>
              <a:t>, ilk </a:t>
            </a:r>
            <a:r>
              <a:rPr lang="en-US" dirty="0" err="1"/>
              <a:t>kaydedilmiş</a:t>
            </a:r>
            <a:r>
              <a:rPr lang="en-US" dirty="0"/>
              <a:t> </a:t>
            </a:r>
            <a:r>
              <a:rPr lang="en-US" dirty="0" err="1"/>
              <a:t>şifreleme</a:t>
            </a:r>
            <a:r>
              <a:rPr lang="en-US" dirty="0"/>
              <a:t> </a:t>
            </a:r>
            <a:r>
              <a:rPr lang="en-US" dirty="0" err="1"/>
              <a:t>kullanımında</a:t>
            </a:r>
            <a:r>
              <a:rPr lang="en-US" dirty="0"/>
              <a:t> Julius Caesar, </a:t>
            </a:r>
            <a:r>
              <a:rPr lang="en-US" dirty="0" err="1"/>
              <a:t>generallerine</a:t>
            </a:r>
            <a:r>
              <a:rPr lang="en-US" dirty="0"/>
              <a:t> </a:t>
            </a:r>
            <a:r>
              <a:rPr lang="en-US" dirty="0" err="1"/>
              <a:t>basit</a:t>
            </a:r>
            <a:r>
              <a:rPr lang="en-US" dirty="0"/>
              <a:t> bir </a:t>
            </a:r>
            <a:r>
              <a:rPr lang="en-US" dirty="0" err="1"/>
              <a:t>şifreleme</a:t>
            </a:r>
            <a:r>
              <a:rPr lang="en-US" dirty="0"/>
              <a:t> </a:t>
            </a:r>
            <a:r>
              <a:rPr lang="en-US" dirty="0" err="1"/>
              <a:t>kullanarak</a:t>
            </a:r>
            <a:r>
              <a:rPr lang="en-US" dirty="0"/>
              <a:t> </a:t>
            </a:r>
            <a:r>
              <a:rPr lang="en-US" dirty="0" err="1"/>
              <a:t>komutları</a:t>
            </a:r>
            <a:r>
              <a:rPr lang="en-US" dirty="0"/>
              <a:t> </a:t>
            </a:r>
            <a:r>
              <a:rPr lang="en-US" dirty="0" err="1"/>
              <a:t>iletti</a:t>
            </a:r>
            <a:r>
              <a:rPr lang="en-US" dirty="0" smtClean="0"/>
              <a:t>. </a:t>
            </a:r>
            <a:r>
              <a:rPr lang="es-ES" dirty="0" err="1"/>
              <a:t>Sezar</a:t>
            </a:r>
            <a:r>
              <a:rPr lang="es-ES" dirty="0"/>
              <a:t> </a:t>
            </a:r>
            <a:r>
              <a:rPr lang="es-ES" dirty="0" err="1" smtClean="0"/>
              <a:t>mesajında</a:t>
            </a:r>
            <a:r>
              <a:rPr lang="tr-TR" dirty="0" smtClean="0"/>
              <a:t>ki</a:t>
            </a:r>
            <a:r>
              <a:rPr lang="es-ES" dirty="0" smtClean="0"/>
              <a:t> </a:t>
            </a:r>
            <a:r>
              <a:rPr lang="es-ES" dirty="0"/>
              <a:t>​​</a:t>
            </a:r>
            <a:r>
              <a:rPr lang="es-ES" dirty="0" err="1"/>
              <a:t>her</a:t>
            </a:r>
            <a:r>
              <a:rPr lang="es-ES" dirty="0"/>
              <a:t> </a:t>
            </a:r>
            <a:r>
              <a:rPr lang="tr-TR" dirty="0" smtClean="0"/>
              <a:t>harfi</a:t>
            </a:r>
            <a:r>
              <a:rPr lang="es-ES" dirty="0" smtClean="0"/>
              <a:t> </a:t>
            </a:r>
            <a:r>
              <a:rPr lang="es-ES" dirty="0" err="1"/>
              <a:t>aldı</a:t>
            </a:r>
            <a:r>
              <a:rPr lang="es-ES" dirty="0"/>
              <a:t> ve A </a:t>
            </a:r>
            <a:r>
              <a:rPr lang="es-ES" dirty="0" err="1"/>
              <a:t>yerine</a:t>
            </a:r>
            <a:r>
              <a:rPr lang="es-ES" dirty="0"/>
              <a:t> D, B </a:t>
            </a:r>
            <a:r>
              <a:rPr lang="es-ES" dirty="0" err="1"/>
              <a:t>yerine</a:t>
            </a:r>
            <a:r>
              <a:rPr lang="es-ES" dirty="0"/>
              <a:t> E </a:t>
            </a:r>
            <a:r>
              <a:rPr lang="es-ES" dirty="0" err="1"/>
              <a:t>vb</a:t>
            </a:r>
            <a:r>
              <a:rPr lang="es-ES" dirty="0" smtClean="0"/>
              <a:t>.</a:t>
            </a:r>
            <a:r>
              <a:rPr lang="tr-TR" dirty="0" smtClean="0"/>
              <a:t> kullandı.</a:t>
            </a:r>
          </a:p>
          <a:p>
            <a:pPr lvl="1"/>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Role-based Access Control</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50</a:t>
            </a:fld>
            <a:endParaRPr lang="en-US"/>
          </a:p>
        </p:txBody>
      </p:sp>
      <p:grpSp>
        <p:nvGrpSpPr>
          <p:cNvPr id="5" name="Group 4"/>
          <p:cNvGrpSpPr/>
          <p:nvPr/>
        </p:nvGrpSpPr>
        <p:grpSpPr>
          <a:xfrm>
            <a:off x="533400" y="2057400"/>
            <a:ext cx="7391400" cy="3886200"/>
            <a:chOff x="228600" y="76200"/>
            <a:chExt cx="8915400" cy="5410200"/>
          </a:xfrm>
        </p:grpSpPr>
        <p:cxnSp>
          <p:nvCxnSpPr>
            <p:cNvPr id="6" name="Straight Connector 5"/>
            <p:cNvCxnSpPr>
              <a:stCxn id="33" idx="0"/>
              <a:endCxn id="39" idx="2"/>
            </p:cNvCxnSpPr>
            <p:nvPr/>
          </p:nvCxnSpPr>
          <p:spPr>
            <a:xfrm rot="16200000" flipV="1">
              <a:off x="4486275" y="2047875"/>
              <a:ext cx="3048000" cy="3238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a:stCxn id="32" idx="0"/>
              <a:endCxn id="39" idx="2"/>
            </p:cNvCxnSpPr>
            <p:nvPr/>
          </p:nvCxnSpPr>
          <p:spPr>
            <a:xfrm rot="5400000" flipH="1" flipV="1">
              <a:off x="3316275" y="-1027125"/>
              <a:ext cx="819150" cy="4245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a:stCxn id="41" idx="0"/>
              <a:endCxn id="42" idx="2"/>
            </p:cNvCxnSpPr>
            <p:nvPr/>
          </p:nvCxnSpPr>
          <p:spPr>
            <a:xfrm rot="5400000" flipH="1" flipV="1">
              <a:off x="46958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a:stCxn id="30" idx="0"/>
              <a:endCxn id="32" idx="2"/>
            </p:cNvCxnSpPr>
            <p:nvPr/>
          </p:nvCxnSpPr>
          <p:spPr>
            <a:xfrm rot="5400000" flipH="1" flipV="1">
              <a:off x="1001700" y="1989150"/>
              <a:ext cx="476250" cy="7270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a:stCxn id="31" idx="0"/>
              <a:endCxn id="32" idx="2"/>
            </p:cNvCxnSpPr>
            <p:nvPr/>
          </p:nvCxnSpPr>
          <p:spPr>
            <a:xfrm rot="16200000" flipV="1">
              <a:off x="1687500" y="2030400"/>
              <a:ext cx="476250" cy="6445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a:stCxn id="41" idx="2"/>
              <a:endCxn id="40" idx="0"/>
            </p:cNvCxnSpPr>
            <p:nvPr/>
          </p:nvCxnSpPr>
          <p:spPr>
            <a:xfrm rot="5400000">
              <a:off x="4229100" y="3086100"/>
              <a:ext cx="533400" cy="762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a:stCxn id="40" idx="0"/>
              <a:endCxn id="34" idx="2"/>
            </p:cNvCxnSpPr>
            <p:nvPr/>
          </p:nvCxnSpPr>
          <p:spPr>
            <a:xfrm rot="16200000" flipV="1">
              <a:off x="3581400" y="3200400"/>
              <a:ext cx="533400" cy="5334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a:stCxn id="35" idx="2"/>
              <a:endCxn id="34" idx="0"/>
            </p:cNvCxnSpPr>
            <p:nvPr/>
          </p:nvCxnSpPr>
          <p:spPr>
            <a:xfrm rot="5400000">
              <a:off x="3343275" y="2352675"/>
              <a:ext cx="476250" cy="1588"/>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a:stCxn id="30" idx="2"/>
              <a:endCxn id="29" idx="0"/>
            </p:cNvCxnSpPr>
            <p:nvPr/>
          </p:nvCxnSpPr>
          <p:spPr>
            <a:xfrm rot="16200000" flipH="1">
              <a:off x="915975" y="3160725"/>
              <a:ext cx="533400" cy="6127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a:stCxn id="31" idx="2"/>
              <a:endCxn id="29" idx="0"/>
            </p:cNvCxnSpPr>
            <p:nvPr/>
          </p:nvCxnSpPr>
          <p:spPr>
            <a:xfrm rot="5400000">
              <a:off x="1601775" y="3087675"/>
              <a:ext cx="533400" cy="7588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a:stCxn id="28" idx="0"/>
              <a:endCxn id="33" idx="2"/>
            </p:cNvCxnSpPr>
            <p:nvPr/>
          </p:nvCxnSpPr>
          <p:spPr>
            <a:xfrm rot="5400000" flipH="1" flipV="1">
              <a:off x="5133975" y="3838575"/>
              <a:ext cx="533400" cy="15430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36" idx="2"/>
              <a:endCxn id="28" idx="0"/>
            </p:cNvCxnSpPr>
            <p:nvPr/>
          </p:nvCxnSpPr>
          <p:spPr>
            <a:xfrm rot="5400000">
              <a:off x="5934075" y="3038475"/>
              <a:ext cx="533400" cy="31432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a:stCxn id="36" idx="0"/>
              <a:endCxn id="38" idx="2"/>
            </p:cNvCxnSpPr>
            <p:nvPr/>
          </p:nvCxnSpPr>
          <p:spPr>
            <a:xfrm rot="5400000" flipH="1" flipV="1">
              <a:off x="7848600" y="3124200"/>
              <a:ext cx="533400" cy="6858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a:stCxn id="36" idx="0"/>
              <a:endCxn id="37" idx="2"/>
            </p:cNvCxnSpPr>
            <p:nvPr/>
          </p:nvCxnSpPr>
          <p:spPr>
            <a:xfrm rot="16200000" flipV="1">
              <a:off x="7124700" y="3086100"/>
              <a:ext cx="533400" cy="762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28" idx="0"/>
              <a:endCxn id="29" idx="2"/>
            </p:cNvCxnSpPr>
            <p:nvPr/>
          </p:nvCxnSpPr>
          <p:spPr>
            <a:xfrm rot="16200000" flipV="1">
              <a:off x="2792400" y="3040050"/>
              <a:ext cx="533400" cy="31401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a:stCxn id="28" idx="0"/>
              <a:endCxn id="40" idx="2"/>
            </p:cNvCxnSpPr>
            <p:nvPr/>
          </p:nvCxnSpPr>
          <p:spPr>
            <a:xfrm rot="16200000" flipV="1">
              <a:off x="4105275" y="4352925"/>
              <a:ext cx="533400" cy="5143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a:stCxn id="35" idx="0"/>
              <a:endCxn id="39" idx="2"/>
            </p:cNvCxnSpPr>
            <p:nvPr/>
          </p:nvCxnSpPr>
          <p:spPr>
            <a:xfrm rot="5400000" flipH="1" flipV="1">
              <a:off x="4305300" y="-38100"/>
              <a:ext cx="819150" cy="22669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stCxn id="42" idx="0"/>
              <a:endCxn id="39" idx="2"/>
            </p:cNvCxnSpPr>
            <p:nvPr/>
          </p:nvCxnSpPr>
          <p:spPr>
            <a:xfrm rot="5400000" flipH="1" flipV="1">
              <a:off x="5010150" y="666750"/>
              <a:ext cx="819150" cy="8572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a:stCxn id="43" idx="0"/>
              <a:endCxn id="39" idx="2"/>
            </p:cNvCxnSpPr>
            <p:nvPr/>
          </p:nvCxnSpPr>
          <p:spPr>
            <a:xfrm rot="16200000" flipV="1">
              <a:off x="6076950" y="457200"/>
              <a:ext cx="819150" cy="12763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44" idx="0"/>
              <a:endCxn id="39" idx="2"/>
            </p:cNvCxnSpPr>
            <p:nvPr/>
          </p:nvCxnSpPr>
          <p:spPr>
            <a:xfrm rot="16200000" flipV="1">
              <a:off x="6800850" y="-266700"/>
              <a:ext cx="819150" cy="27241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37" idx="0"/>
              <a:endCxn id="43" idx="2"/>
            </p:cNvCxnSpPr>
            <p:nvPr/>
          </p:nvCxnSpPr>
          <p:spPr>
            <a:xfrm rot="5400000" flipH="1" flipV="1">
              <a:off x="68294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7" name="Straight Connector 26"/>
            <p:cNvCxnSpPr>
              <a:stCxn id="38" idx="0"/>
              <a:endCxn id="44" idx="2"/>
            </p:cNvCxnSpPr>
            <p:nvPr/>
          </p:nvCxnSpPr>
          <p:spPr>
            <a:xfrm rot="5400000" flipH="1" flipV="1">
              <a:off x="82772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28" name="Flowchart: Alternate Process 27"/>
            <p:cNvSpPr/>
            <p:nvPr/>
          </p:nvSpPr>
          <p:spPr>
            <a:xfrm>
              <a:off x="3886200" y="4876800"/>
              <a:ext cx="14859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Department Member</a:t>
              </a:r>
              <a:endParaRPr lang="en-US" dirty="0"/>
            </a:p>
          </p:txBody>
        </p:sp>
        <p:sp>
          <p:nvSpPr>
            <p:cNvPr id="29" name="Flowchart: Alternate Process 28"/>
            <p:cNvSpPr/>
            <p:nvPr/>
          </p:nvSpPr>
          <p:spPr>
            <a:xfrm>
              <a:off x="727050" y="3733800"/>
              <a:ext cx="1524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Administrative Personnel</a:t>
              </a:r>
              <a:endParaRPr lang="en-US" dirty="0"/>
            </a:p>
          </p:txBody>
        </p:sp>
        <p:sp>
          <p:nvSpPr>
            <p:cNvPr id="30" name="Flowchart: Alternate Process 29"/>
            <p:cNvSpPr/>
            <p:nvPr/>
          </p:nvSpPr>
          <p:spPr>
            <a:xfrm>
              <a:off x="228600" y="2590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Accountant</a:t>
              </a:r>
              <a:endParaRPr lang="en-US" dirty="0"/>
            </a:p>
          </p:txBody>
        </p:sp>
        <p:sp>
          <p:nvSpPr>
            <p:cNvPr id="31" name="Flowchart: Alternate Process 30"/>
            <p:cNvSpPr/>
            <p:nvPr/>
          </p:nvSpPr>
          <p:spPr>
            <a:xfrm>
              <a:off x="1676400" y="259080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Secretary</a:t>
              </a:r>
              <a:endParaRPr lang="en-US" dirty="0"/>
            </a:p>
          </p:txBody>
        </p:sp>
        <p:sp>
          <p:nvSpPr>
            <p:cNvPr id="32" name="Flowchart: Alternate Process 31"/>
            <p:cNvSpPr/>
            <p:nvPr/>
          </p:nvSpPr>
          <p:spPr>
            <a:xfrm>
              <a:off x="803250" y="150495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Administrative Manager</a:t>
              </a:r>
              <a:endParaRPr lang="en-US" dirty="0"/>
            </a:p>
          </p:txBody>
        </p:sp>
        <p:sp>
          <p:nvSpPr>
            <p:cNvPr id="33" name="Flowchart: Alternate Process 32"/>
            <p:cNvSpPr/>
            <p:nvPr/>
          </p:nvSpPr>
          <p:spPr>
            <a:xfrm>
              <a:off x="5676900" y="3733800"/>
              <a:ext cx="9906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Faculty</a:t>
              </a:r>
              <a:endParaRPr lang="en-US" dirty="0"/>
            </a:p>
          </p:txBody>
        </p:sp>
        <p:sp>
          <p:nvSpPr>
            <p:cNvPr id="34" name="Flowchart: Alternate Process 33"/>
            <p:cNvSpPr/>
            <p:nvPr/>
          </p:nvSpPr>
          <p:spPr>
            <a:xfrm>
              <a:off x="2971800" y="2590800"/>
              <a:ext cx="1219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Lab Technician</a:t>
              </a:r>
              <a:endParaRPr lang="en-US" dirty="0"/>
            </a:p>
          </p:txBody>
        </p:sp>
        <p:sp>
          <p:nvSpPr>
            <p:cNvPr id="35" name="Flowchart: Alternate Process 34"/>
            <p:cNvSpPr/>
            <p:nvPr/>
          </p:nvSpPr>
          <p:spPr>
            <a:xfrm>
              <a:off x="3048000" y="1504950"/>
              <a:ext cx="1066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Lab Manager</a:t>
              </a:r>
              <a:endParaRPr lang="en-US" dirty="0"/>
            </a:p>
          </p:txBody>
        </p:sp>
        <p:sp>
          <p:nvSpPr>
            <p:cNvPr id="36" name="Flowchart: Alternate Process 35"/>
            <p:cNvSpPr/>
            <p:nvPr/>
          </p:nvSpPr>
          <p:spPr>
            <a:xfrm>
              <a:off x="7124700" y="3733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Student</a:t>
              </a:r>
              <a:endParaRPr lang="en-US" dirty="0"/>
            </a:p>
          </p:txBody>
        </p:sp>
        <p:sp>
          <p:nvSpPr>
            <p:cNvPr id="37" name="Flowchart: Alternate Process 36"/>
            <p:cNvSpPr/>
            <p:nvPr/>
          </p:nvSpPr>
          <p:spPr>
            <a:xfrm>
              <a:off x="6210300" y="259080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Undergraduate Student</a:t>
              </a:r>
              <a:endParaRPr lang="en-US" dirty="0"/>
            </a:p>
          </p:txBody>
        </p:sp>
        <p:sp>
          <p:nvSpPr>
            <p:cNvPr id="38" name="Flowchart: Alternate Process 37"/>
            <p:cNvSpPr/>
            <p:nvPr/>
          </p:nvSpPr>
          <p:spPr>
            <a:xfrm>
              <a:off x="7886700" y="259080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Graduate Student</a:t>
              </a:r>
              <a:endParaRPr lang="en-US" dirty="0"/>
            </a:p>
          </p:txBody>
        </p:sp>
        <p:sp>
          <p:nvSpPr>
            <p:cNvPr id="39" name="Flowchart: Alternate Process 38"/>
            <p:cNvSpPr/>
            <p:nvPr/>
          </p:nvSpPr>
          <p:spPr>
            <a:xfrm>
              <a:off x="5143500" y="76200"/>
              <a:ext cx="14097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Department Chair</a:t>
              </a:r>
              <a:endParaRPr lang="en-US" dirty="0"/>
            </a:p>
          </p:txBody>
        </p:sp>
        <p:sp>
          <p:nvSpPr>
            <p:cNvPr id="40" name="Flowchart: Alternate Process 39"/>
            <p:cNvSpPr/>
            <p:nvPr/>
          </p:nvSpPr>
          <p:spPr>
            <a:xfrm>
              <a:off x="3467100" y="3733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Technical Personnel</a:t>
              </a:r>
              <a:endParaRPr lang="en-US" dirty="0"/>
            </a:p>
          </p:txBody>
        </p:sp>
        <p:sp>
          <p:nvSpPr>
            <p:cNvPr id="41" name="Flowchart: Alternate Process 40"/>
            <p:cNvSpPr/>
            <p:nvPr/>
          </p:nvSpPr>
          <p:spPr>
            <a:xfrm>
              <a:off x="4343400" y="2590800"/>
              <a:ext cx="1066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Backup Agent</a:t>
              </a:r>
              <a:endParaRPr lang="en-US" dirty="0"/>
            </a:p>
          </p:txBody>
        </p:sp>
        <p:sp>
          <p:nvSpPr>
            <p:cNvPr id="42" name="Flowchart: Alternate Process 41"/>
            <p:cNvSpPr/>
            <p:nvPr/>
          </p:nvSpPr>
          <p:spPr>
            <a:xfrm>
              <a:off x="4267200" y="1504950"/>
              <a:ext cx="1447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System Administrator</a:t>
              </a:r>
              <a:endParaRPr lang="en-US" dirty="0"/>
            </a:p>
          </p:txBody>
        </p:sp>
        <p:sp>
          <p:nvSpPr>
            <p:cNvPr id="43" name="Flowchart: Alternate Process 42"/>
            <p:cNvSpPr/>
            <p:nvPr/>
          </p:nvSpPr>
          <p:spPr>
            <a:xfrm>
              <a:off x="6324600" y="150495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Undergraduate TA</a:t>
              </a:r>
              <a:endParaRPr lang="en-US" dirty="0"/>
            </a:p>
          </p:txBody>
        </p:sp>
        <p:sp>
          <p:nvSpPr>
            <p:cNvPr id="44" name="Flowchart: Alternate Process 43"/>
            <p:cNvSpPr/>
            <p:nvPr/>
          </p:nvSpPr>
          <p:spPr>
            <a:xfrm>
              <a:off x="8001000" y="150495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Graduate TA</a:t>
              </a:r>
              <a:endParaRPr lang="en-US" dirty="0"/>
            </a:p>
          </p:txBody>
        </p:sp>
      </p:grpSp>
    </p:spTree>
    <p:extLst>
      <p:ext uri="{BB962C8B-B14F-4D97-AF65-F5344CB8AC3E}">
        <p14:creationId xmlns:p14="http://schemas.microsoft.com/office/powerpoint/2010/main" val="2926662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40" y="-6028"/>
            <a:ext cx="8229600" cy="761688"/>
          </a:xfrm>
        </p:spPr>
        <p:txBody>
          <a:bodyPr>
            <a:normAutofit fontScale="90000"/>
          </a:bodyPr>
          <a:lstStyle/>
          <a:p>
            <a:r>
              <a:rPr lang="en-US" dirty="0" smtClean="0"/>
              <a:t>Role-based Access Control</a:t>
            </a:r>
            <a:endParaRPr lang="en-US" dirty="0"/>
          </a:p>
        </p:txBody>
      </p:sp>
      <p:sp>
        <p:nvSpPr>
          <p:cNvPr id="3" name="Content Placeholder 2"/>
          <p:cNvSpPr>
            <a:spLocks noGrp="1"/>
          </p:cNvSpPr>
          <p:nvPr>
            <p:ph idx="1"/>
          </p:nvPr>
        </p:nvSpPr>
        <p:spPr>
          <a:xfrm>
            <a:off x="457200" y="858257"/>
            <a:ext cx="8229600" cy="5618743"/>
          </a:xfrm>
        </p:spPr>
        <p:txBody>
          <a:bodyPr>
            <a:normAutofit fontScale="85000" lnSpcReduction="10000"/>
          </a:bodyPr>
          <a:lstStyle/>
          <a:p>
            <a:r>
              <a:rPr lang="en-US" dirty="0">
                <a:solidFill>
                  <a:srgbClr val="C00000"/>
                </a:solidFill>
              </a:rPr>
              <a:t>Her role, o </a:t>
            </a:r>
            <a:r>
              <a:rPr lang="en-US" dirty="0" err="1">
                <a:solidFill>
                  <a:srgbClr val="C00000"/>
                </a:solidFill>
              </a:rPr>
              <a:t>rolle</a:t>
            </a:r>
            <a:r>
              <a:rPr lang="en-US" dirty="0">
                <a:solidFill>
                  <a:srgbClr val="C00000"/>
                </a:solidFill>
              </a:rPr>
              <a:t> </a:t>
            </a:r>
            <a:r>
              <a:rPr lang="en-US" dirty="0" err="1">
                <a:solidFill>
                  <a:srgbClr val="C00000"/>
                </a:solidFill>
              </a:rPr>
              <a:t>ilişkili</a:t>
            </a:r>
            <a:r>
              <a:rPr lang="en-US" dirty="0">
                <a:solidFill>
                  <a:srgbClr val="C00000"/>
                </a:solidFill>
              </a:rPr>
              <a:t> </a:t>
            </a:r>
            <a:r>
              <a:rPr lang="en-US" dirty="0" err="1">
                <a:solidFill>
                  <a:srgbClr val="C00000"/>
                </a:solidFill>
              </a:rPr>
              <a:t>kullanıcı</a:t>
            </a:r>
            <a:r>
              <a:rPr lang="en-US" dirty="0">
                <a:solidFill>
                  <a:srgbClr val="C00000"/>
                </a:solidFill>
              </a:rPr>
              <a:t> </a:t>
            </a:r>
            <a:r>
              <a:rPr lang="en-US" dirty="0" err="1">
                <a:solidFill>
                  <a:srgbClr val="C00000"/>
                </a:solidFill>
              </a:rPr>
              <a:t>sınıfına</a:t>
            </a:r>
            <a:r>
              <a:rPr lang="en-US" dirty="0">
                <a:solidFill>
                  <a:srgbClr val="C00000"/>
                </a:solidFill>
              </a:rPr>
              <a:t> </a:t>
            </a:r>
            <a:r>
              <a:rPr lang="en-US" dirty="0" err="1">
                <a:solidFill>
                  <a:srgbClr val="C00000"/>
                </a:solidFill>
              </a:rPr>
              <a:t>uygun</a:t>
            </a:r>
            <a:r>
              <a:rPr lang="en-US" dirty="0">
                <a:solidFill>
                  <a:srgbClr val="C00000"/>
                </a:solidFill>
              </a:rPr>
              <a:t> </a:t>
            </a:r>
            <a:r>
              <a:rPr lang="en-US" dirty="0" err="1">
                <a:solidFill>
                  <a:srgbClr val="C00000"/>
                </a:solidFill>
              </a:rPr>
              <a:t>erişim</a:t>
            </a:r>
            <a:r>
              <a:rPr lang="en-US" dirty="0">
                <a:solidFill>
                  <a:srgbClr val="C00000"/>
                </a:solidFill>
              </a:rPr>
              <a:t> </a:t>
            </a:r>
            <a:r>
              <a:rPr lang="en-US" dirty="0" err="1">
                <a:solidFill>
                  <a:srgbClr val="C00000"/>
                </a:solidFill>
              </a:rPr>
              <a:t>hakları</a:t>
            </a:r>
            <a:r>
              <a:rPr lang="en-US" dirty="0">
                <a:solidFill>
                  <a:srgbClr val="C00000"/>
                </a:solidFill>
              </a:rPr>
              <a:t> </a:t>
            </a:r>
            <a:r>
              <a:rPr lang="en-US" dirty="0" err="1">
                <a:solidFill>
                  <a:srgbClr val="C00000"/>
                </a:solidFill>
              </a:rPr>
              <a:t>verilir</a:t>
            </a:r>
            <a:r>
              <a:rPr lang="en-US" dirty="0">
                <a:solidFill>
                  <a:srgbClr val="C00000"/>
                </a:solidFill>
              </a:rPr>
              <a:t>.</a:t>
            </a:r>
          </a:p>
          <a:p>
            <a:r>
              <a:rPr lang="en-US" u="sng" dirty="0" err="1" smtClean="0"/>
              <a:t>Örneğin</a:t>
            </a:r>
            <a:r>
              <a:rPr lang="en-US" dirty="0"/>
              <a:t>, </a:t>
            </a:r>
            <a:r>
              <a:rPr lang="en-US" dirty="0" err="1"/>
              <a:t>bir</a:t>
            </a:r>
            <a:r>
              <a:rPr lang="en-US" dirty="0"/>
              <a:t> </a:t>
            </a:r>
            <a:r>
              <a:rPr lang="en-US" dirty="0" err="1"/>
              <a:t>yedekleme</a:t>
            </a:r>
            <a:r>
              <a:rPr lang="en-US" dirty="0"/>
              <a:t> </a:t>
            </a:r>
            <a:r>
              <a:rPr lang="en-US" dirty="0" err="1" smtClean="0"/>
              <a:t>aracısının</a:t>
            </a:r>
            <a:r>
              <a:rPr lang="tr-TR" dirty="0"/>
              <a:t>(backup </a:t>
            </a:r>
            <a:r>
              <a:rPr lang="tr-TR" dirty="0" smtClean="0"/>
              <a:t>agent) </a:t>
            </a:r>
            <a:r>
              <a:rPr lang="en-US" dirty="0" smtClean="0"/>
              <a:t> </a:t>
            </a:r>
            <a:r>
              <a:rPr lang="en-US" dirty="0" err="1"/>
              <a:t>dosya</a:t>
            </a:r>
            <a:r>
              <a:rPr lang="en-US" dirty="0"/>
              <a:t> </a:t>
            </a:r>
            <a:r>
              <a:rPr lang="en-US" dirty="0" err="1"/>
              <a:t>sistemindeki</a:t>
            </a:r>
            <a:r>
              <a:rPr lang="en-US" dirty="0"/>
              <a:t> her </a:t>
            </a:r>
            <a:r>
              <a:rPr lang="en-US" dirty="0" err="1"/>
              <a:t>nesne</a:t>
            </a:r>
            <a:r>
              <a:rPr lang="en-US" dirty="0"/>
              <a:t> </a:t>
            </a:r>
            <a:r>
              <a:rPr lang="en-US" dirty="0" err="1"/>
              <a:t>için</a:t>
            </a:r>
            <a:r>
              <a:rPr lang="en-US" dirty="0"/>
              <a:t> </a:t>
            </a:r>
            <a:r>
              <a:rPr lang="en-US" dirty="0" err="1" smtClean="0"/>
              <a:t>okuma</a:t>
            </a:r>
            <a:r>
              <a:rPr lang="tr-TR" dirty="0" smtClean="0"/>
              <a:t>(r)</a:t>
            </a:r>
            <a:r>
              <a:rPr lang="en-US" dirty="0" smtClean="0"/>
              <a:t> </a:t>
            </a:r>
            <a:r>
              <a:rPr lang="en-US" dirty="0" err="1"/>
              <a:t>ve</a:t>
            </a:r>
            <a:r>
              <a:rPr lang="en-US" dirty="0"/>
              <a:t> </a:t>
            </a:r>
            <a:r>
              <a:rPr lang="en-US" dirty="0" err="1" smtClean="0"/>
              <a:t>yürütme</a:t>
            </a:r>
            <a:r>
              <a:rPr lang="tr-TR" dirty="0" smtClean="0"/>
              <a:t>(x)</a:t>
            </a:r>
            <a:r>
              <a:rPr lang="en-US" dirty="0" smtClean="0"/>
              <a:t> </a:t>
            </a:r>
            <a:r>
              <a:rPr lang="en-US" dirty="0" err="1"/>
              <a:t>erişimi</a:t>
            </a:r>
            <a:r>
              <a:rPr lang="en-US" dirty="0"/>
              <a:t> </a:t>
            </a:r>
            <a:r>
              <a:rPr lang="en-US" dirty="0" err="1"/>
              <a:t>olması</a:t>
            </a:r>
            <a:r>
              <a:rPr lang="en-US" dirty="0"/>
              <a:t>, </a:t>
            </a:r>
            <a:r>
              <a:rPr lang="en-US" dirty="0" err="1"/>
              <a:t>ancak</a:t>
            </a:r>
            <a:r>
              <a:rPr lang="en-US" dirty="0"/>
              <a:t> </a:t>
            </a:r>
            <a:r>
              <a:rPr lang="en-US" dirty="0" err="1"/>
              <a:t>yalnızca</a:t>
            </a:r>
            <a:r>
              <a:rPr lang="en-US" dirty="0"/>
              <a:t> </a:t>
            </a:r>
            <a:r>
              <a:rPr lang="en-US" dirty="0" err="1"/>
              <a:t>yedekleme</a:t>
            </a:r>
            <a:r>
              <a:rPr lang="en-US" dirty="0"/>
              <a:t> </a:t>
            </a:r>
            <a:r>
              <a:rPr lang="en-US" dirty="0" err="1"/>
              <a:t>dizinine</a:t>
            </a:r>
            <a:r>
              <a:rPr lang="en-US" dirty="0"/>
              <a:t> </a:t>
            </a:r>
            <a:r>
              <a:rPr lang="en-US" dirty="0" err="1" smtClean="0"/>
              <a:t>yazma</a:t>
            </a:r>
            <a:r>
              <a:rPr lang="tr-TR" dirty="0" smtClean="0"/>
              <a:t>(w)</a:t>
            </a:r>
            <a:r>
              <a:rPr lang="en-US" dirty="0" smtClean="0"/>
              <a:t> </a:t>
            </a:r>
            <a:r>
              <a:rPr lang="en-US" dirty="0" err="1"/>
              <a:t>erişimi</a:t>
            </a:r>
            <a:r>
              <a:rPr lang="en-US" dirty="0"/>
              <a:t> </a:t>
            </a:r>
            <a:r>
              <a:rPr lang="en-US" dirty="0" err="1"/>
              <a:t>olması</a:t>
            </a:r>
            <a:r>
              <a:rPr lang="en-US" dirty="0"/>
              <a:t> </a:t>
            </a:r>
            <a:r>
              <a:rPr lang="en-US" dirty="0" err="1"/>
              <a:t>gerekir</a:t>
            </a:r>
            <a:r>
              <a:rPr lang="en-US" dirty="0"/>
              <a:t>.</a:t>
            </a:r>
          </a:p>
          <a:p>
            <a:r>
              <a:rPr lang="en-US" dirty="0">
                <a:solidFill>
                  <a:srgbClr val="00B050"/>
                </a:solidFill>
              </a:rPr>
              <a:t>Roller </a:t>
            </a:r>
            <a:r>
              <a:rPr lang="en-US" dirty="0" err="1">
                <a:solidFill>
                  <a:srgbClr val="00B050"/>
                </a:solidFill>
              </a:rPr>
              <a:t>tanımlandıktan</a:t>
            </a:r>
            <a:r>
              <a:rPr lang="en-US" dirty="0">
                <a:solidFill>
                  <a:srgbClr val="00B050"/>
                </a:solidFill>
              </a:rPr>
              <a:t> </a:t>
            </a:r>
            <a:r>
              <a:rPr lang="en-US" dirty="0" err="1">
                <a:solidFill>
                  <a:srgbClr val="00B050"/>
                </a:solidFill>
              </a:rPr>
              <a:t>ve</a:t>
            </a:r>
            <a:r>
              <a:rPr lang="en-US" dirty="0">
                <a:solidFill>
                  <a:srgbClr val="00B050"/>
                </a:solidFill>
              </a:rPr>
              <a:t> </a:t>
            </a:r>
            <a:r>
              <a:rPr lang="en-US" dirty="0" err="1">
                <a:solidFill>
                  <a:srgbClr val="00B050"/>
                </a:solidFill>
              </a:rPr>
              <a:t>rol-nesne</a:t>
            </a:r>
            <a:r>
              <a:rPr lang="en-US" dirty="0">
                <a:solidFill>
                  <a:srgbClr val="00B050"/>
                </a:solidFill>
              </a:rPr>
              <a:t> </a:t>
            </a:r>
            <a:r>
              <a:rPr lang="en-US" dirty="0" err="1">
                <a:solidFill>
                  <a:srgbClr val="00B050"/>
                </a:solidFill>
              </a:rPr>
              <a:t>çiftlerine</a:t>
            </a:r>
            <a:r>
              <a:rPr lang="en-US" dirty="0">
                <a:solidFill>
                  <a:srgbClr val="00B050"/>
                </a:solidFill>
              </a:rPr>
              <a:t> </a:t>
            </a:r>
            <a:r>
              <a:rPr lang="en-US" dirty="0" err="1">
                <a:solidFill>
                  <a:srgbClr val="00B050"/>
                </a:solidFill>
              </a:rPr>
              <a:t>erişim</a:t>
            </a:r>
            <a:r>
              <a:rPr lang="en-US" dirty="0">
                <a:solidFill>
                  <a:srgbClr val="00B050"/>
                </a:solidFill>
              </a:rPr>
              <a:t> </a:t>
            </a:r>
            <a:r>
              <a:rPr lang="en-US" dirty="0" err="1">
                <a:solidFill>
                  <a:srgbClr val="00B050"/>
                </a:solidFill>
              </a:rPr>
              <a:t>hakları</a:t>
            </a:r>
            <a:r>
              <a:rPr lang="en-US" dirty="0">
                <a:solidFill>
                  <a:srgbClr val="00B050"/>
                </a:solidFill>
              </a:rPr>
              <a:t> </a:t>
            </a:r>
            <a:r>
              <a:rPr lang="en-US" dirty="0" err="1">
                <a:solidFill>
                  <a:srgbClr val="00B050"/>
                </a:solidFill>
              </a:rPr>
              <a:t>atandıktan</a:t>
            </a:r>
            <a:r>
              <a:rPr lang="en-US" dirty="0">
                <a:solidFill>
                  <a:srgbClr val="00B050"/>
                </a:solidFill>
              </a:rPr>
              <a:t> </a:t>
            </a:r>
            <a:r>
              <a:rPr lang="en-US" dirty="0" err="1">
                <a:solidFill>
                  <a:srgbClr val="00B050"/>
                </a:solidFill>
              </a:rPr>
              <a:t>sonra</a:t>
            </a:r>
            <a:r>
              <a:rPr lang="en-US" dirty="0">
                <a:solidFill>
                  <a:srgbClr val="00B050"/>
                </a:solidFill>
              </a:rPr>
              <a:t>, </a:t>
            </a:r>
            <a:r>
              <a:rPr lang="en-US" dirty="0" err="1" smtClean="0">
                <a:solidFill>
                  <a:srgbClr val="00B050"/>
                </a:solidFill>
              </a:rPr>
              <a:t>öznele</a:t>
            </a:r>
            <a:r>
              <a:rPr lang="tr-TR" dirty="0" smtClean="0">
                <a:solidFill>
                  <a:srgbClr val="00B050"/>
                </a:solidFill>
              </a:rPr>
              <a:t>r(kişiler)</a:t>
            </a:r>
            <a:r>
              <a:rPr lang="en-US" dirty="0" smtClean="0">
                <a:solidFill>
                  <a:srgbClr val="00B050"/>
                </a:solidFill>
              </a:rPr>
              <a:t> </a:t>
            </a:r>
            <a:r>
              <a:rPr lang="en-US" dirty="0" err="1">
                <a:solidFill>
                  <a:srgbClr val="00B050"/>
                </a:solidFill>
              </a:rPr>
              <a:t>çeşitli</a:t>
            </a:r>
            <a:r>
              <a:rPr lang="en-US" dirty="0">
                <a:solidFill>
                  <a:srgbClr val="00B050"/>
                </a:solidFill>
              </a:rPr>
              <a:t> </a:t>
            </a:r>
            <a:r>
              <a:rPr lang="en-US" dirty="0" err="1">
                <a:solidFill>
                  <a:srgbClr val="00B050"/>
                </a:solidFill>
              </a:rPr>
              <a:t>rollere</a:t>
            </a:r>
            <a:r>
              <a:rPr lang="en-US" dirty="0">
                <a:solidFill>
                  <a:srgbClr val="00B050"/>
                </a:solidFill>
              </a:rPr>
              <a:t> </a:t>
            </a:r>
            <a:r>
              <a:rPr lang="en-US" dirty="0" err="1">
                <a:solidFill>
                  <a:srgbClr val="00B050"/>
                </a:solidFill>
              </a:rPr>
              <a:t>atanır</a:t>
            </a:r>
            <a:r>
              <a:rPr lang="en-US" dirty="0">
                <a:solidFill>
                  <a:srgbClr val="00B050"/>
                </a:solidFill>
              </a:rPr>
              <a:t>. </a:t>
            </a:r>
            <a:endParaRPr lang="tr-TR" dirty="0" smtClean="0">
              <a:solidFill>
                <a:srgbClr val="00B050"/>
              </a:solidFill>
            </a:endParaRPr>
          </a:p>
          <a:p>
            <a:r>
              <a:rPr lang="en-US" dirty="0" err="1" smtClean="0">
                <a:solidFill>
                  <a:srgbClr val="7030A0"/>
                </a:solidFill>
              </a:rPr>
              <a:t>Herhangi</a:t>
            </a:r>
            <a:r>
              <a:rPr lang="en-US" dirty="0" smtClean="0">
                <a:solidFill>
                  <a:srgbClr val="7030A0"/>
                </a:solidFill>
              </a:rPr>
              <a:t> </a:t>
            </a:r>
            <a:r>
              <a:rPr lang="en-US" dirty="0" err="1">
                <a:solidFill>
                  <a:srgbClr val="7030A0"/>
                </a:solidFill>
              </a:rPr>
              <a:t>bir</a:t>
            </a:r>
            <a:r>
              <a:rPr lang="en-US" dirty="0">
                <a:solidFill>
                  <a:srgbClr val="7030A0"/>
                </a:solidFill>
              </a:rPr>
              <a:t> </a:t>
            </a:r>
            <a:r>
              <a:rPr lang="tr-TR" dirty="0" smtClean="0">
                <a:solidFill>
                  <a:srgbClr val="7030A0"/>
                </a:solidFill>
              </a:rPr>
              <a:t>kişinin </a:t>
            </a:r>
            <a:r>
              <a:rPr lang="en-US" dirty="0" err="1" smtClean="0">
                <a:solidFill>
                  <a:srgbClr val="7030A0"/>
                </a:solidFill>
              </a:rPr>
              <a:t>erişim</a:t>
            </a:r>
            <a:r>
              <a:rPr lang="en-US" dirty="0" smtClean="0">
                <a:solidFill>
                  <a:srgbClr val="7030A0"/>
                </a:solidFill>
              </a:rPr>
              <a:t> </a:t>
            </a:r>
            <a:r>
              <a:rPr lang="en-US" dirty="0" err="1" smtClean="0">
                <a:solidFill>
                  <a:srgbClr val="7030A0"/>
                </a:solidFill>
              </a:rPr>
              <a:t>hak</a:t>
            </a:r>
            <a:r>
              <a:rPr lang="tr-TR" dirty="0" smtClean="0">
                <a:solidFill>
                  <a:srgbClr val="7030A0"/>
                </a:solidFill>
              </a:rPr>
              <a:t>k</a:t>
            </a:r>
            <a:r>
              <a:rPr lang="en-US" dirty="0" err="1" smtClean="0">
                <a:solidFill>
                  <a:srgbClr val="7030A0"/>
                </a:solidFill>
              </a:rPr>
              <a:t>ı</a:t>
            </a:r>
            <a:r>
              <a:rPr lang="en-US" dirty="0">
                <a:solidFill>
                  <a:srgbClr val="7030A0"/>
                </a:solidFill>
              </a:rPr>
              <a:t>, </a:t>
            </a:r>
            <a:r>
              <a:rPr lang="en-US" dirty="0" err="1">
                <a:solidFill>
                  <a:srgbClr val="7030A0"/>
                </a:solidFill>
              </a:rPr>
              <a:t>sahip</a:t>
            </a:r>
            <a:r>
              <a:rPr lang="en-US" dirty="0">
                <a:solidFill>
                  <a:srgbClr val="7030A0"/>
                </a:solidFill>
              </a:rPr>
              <a:t> </a:t>
            </a:r>
            <a:r>
              <a:rPr lang="en-US" dirty="0" err="1">
                <a:solidFill>
                  <a:srgbClr val="7030A0"/>
                </a:solidFill>
              </a:rPr>
              <a:t>oldukları</a:t>
            </a:r>
            <a:r>
              <a:rPr lang="en-US" dirty="0">
                <a:solidFill>
                  <a:srgbClr val="7030A0"/>
                </a:solidFill>
              </a:rPr>
              <a:t> roller </a:t>
            </a:r>
            <a:r>
              <a:rPr lang="en-US" dirty="0" err="1">
                <a:solidFill>
                  <a:srgbClr val="7030A0"/>
                </a:solidFill>
              </a:rPr>
              <a:t>için</a:t>
            </a:r>
            <a:r>
              <a:rPr lang="en-US" dirty="0">
                <a:solidFill>
                  <a:srgbClr val="7030A0"/>
                </a:solidFill>
              </a:rPr>
              <a:t> </a:t>
            </a:r>
            <a:r>
              <a:rPr lang="en-US" dirty="0" err="1">
                <a:solidFill>
                  <a:srgbClr val="7030A0"/>
                </a:solidFill>
              </a:rPr>
              <a:t>erişim</a:t>
            </a:r>
            <a:r>
              <a:rPr lang="en-US" dirty="0">
                <a:solidFill>
                  <a:srgbClr val="7030A0"/>
                </a:solidFill>
              </a:rPr>
              <a:t> </a:t>
            </a:r>
            <a:r>
              <a:rPr lang="en-US" dirty="0" err="1">
                <a:solidFill>
                  <a:srgbClr val="7030A0"/>
                </a:solidFill>
              </a:rPr>
              <a:t>haklarının</a:t>
            </a:r>
            <a:r>
              <a:rPr lang="en-US" dirty="0">
                <a:solidFill>
                  <a:srgbClr val="7030A0"/>
                </a:solidFill>
              </a:rPr>
              <a:t> </a:t>
            </a:r>
            <a:r>
              <a:rPr lang="en-US" dirty="0" err="1">
                <a:solidFill>
                  <a:srgbClr val="7030A0"/>
                </a:solidFill>
              </a:rPr>
              <a:t>birleşimidir</a:t>
            </a:r>
            <a:r>
              <a:rPr lang="en-US" dirty="0">
                <a:solidFill>
                  <a:srgbClr val="7030A0"/>
                </a:solidFill>
              </a:rPr>
              <a:t>. </a:t>
            </a:r>
            <a:endParaRPr lang="tr-TR" dirty="0" smtClean="0">
              <a:solidFill>
                <a:srgbClr val="7030A0"/>
              </a:solidFill>
            </a:endParaRPr>
          </a:p>
          <a:p>
            <a:r>
              <a:rPr lang="en-US" u="sng" dirty="0" err="1" smtClean="0"/>
              <a:t>Örneğin</a:t>
            </a:r>
            <a:r>
              <a:rPr lang="en-US" dirty="0"/>
              <a:t>, “</a:t>
            </a:r>
            <a:r>
              <a:rPr lang="en-US" dirty="0" err="1"/>
              <a:t>fakülte</a:t>
            </a:r>
            <a:r>
              <a:rPr lang="en-US" dirty="0"/>
              <a:t>” </a:t>
            </a:r>
            <a:r>
              <a:rPr lang="en-US" dirty="0" err="1"/>
              <a:t>ve</a:t>
            </a:r>
            <a:r>
              <a:rPr lang="en-US" dirty="0"/>
              <a:t> “</a:t>
            </a:r>
            <a:r>
              <a:rPr lang="en-US" dirty="0" err="1"/>
              <a:t>laboratuar</a:t>
            </a:r>
            <a:r>
              <a:rPr lang="en-US" dirty="0"/>
              <a:t> </a:t>
            </a:r>
            <a:r>
              <a:rPr lang="en-US" dirty="0" err="1"/>
              <a:t>yöneticisi</a:t>
            </a:r>
            <a:r>
              <a:rPr lang="en-US" dirty="0"/>
              <a:t>” </a:t>
            </a:r>
            <a:r>
              <a:rPr lang="en-US" dirty="0" err="1"/>
              <a:t>rollerine</a:t>
            </a:r>
            <a:r>
              <a:rPr lang="en-US" dirty="0"/>
              <a:t> </a:t>
            </a:r>
            <a:r>
              <a:rPr lang="en-US" dirty="0" err="1"/>
              <a:t>sahip</a:t>
            </a:r>
            <a:r>
              <a:rPr lang="en-US" dirty="0"/>
              <a:t> </a:t>
            </a:r>
            <a:r>
              <a:rPr lang="en-US" dirty="0" err="1"/>
              <a:t>bir</a:t>
            </a:r>
            <a:r>
              <a:rPr lang="en-US" dirty="0"/>
              <a:t> </a:t>
            </a:r>
            <a:r>
              <a:rPr lang="en-US" dirty="0" err="1"/>
              <a:t>profesör</a:t>
            </a:r>
            <a:r>
              <a:rPr lang="en-US" dirty="0"/>
              <a:t>, </a:t>
            </a:r>
            <a:r>
              <a:rPr lang="en-US" dirty="0" err="1"/>
              <a:t>bu</a:t>
            </a:r>
            <a:r>
              <a:rPr lang="en-US" dirty="0"/>
              <a:t> </a:t>
            </a:r>
            <a:r>
              <a:rPr lang="en-US" dirty="0" err="1"/>
              <a:t>rollerin</a:t>
            </a:r>
            <a:r>
              <a:rPr lang="en-US" dirty="0"/>
              <a:t> </a:t>
            </a:r>
            <a:r>
              <a:rPr lang="en-US" dirty="0" err="1"/>
              <a:t>birleşimindeki</a:t>
            </a:r>
            <a:r>
              <a:rPr lang="en-US" dirty="0"/>
              <a:t> </a:t>
            </a:r>
            <a:r>
              <a:rPr lang="en-US" dirty="0" err="1"/>
              <a:t>tüm</a:t>
            </a:r>
            <a:r>
              <a:rPr lang="en-US" dirty="0"/>
              <a:t> </a:t>
            </a:r>
            <a:r>
              <a:rPr lang="en-US" dirty="0" err="1"/>
              <a:t>erişim</a:t>
            </a:r>
            <a:r>
              <a:rPr lang="en-US" dirty="0"/>
              <a:t> </a:t>
            </a:r>
            <a:r>
              <a:rPr lang="en-US" dirty="0" err="1"/>
              <a:t>haklarını</a:t>
            </a:r>
            <a:r>
              <a:rPr lang="en-US" dirty="0"/>
              <a:t> </a:t>
            </a:r>
            <a:r>
              <a:rPr lang="en-US" dirty="0" err="1"/>
              <a:t>alacaktır</a:t>
            </a:r>
            <a:r>
              <a:rPr lang="en-US" dirty="0"/>
              <a:t>.</a:t>
            </a:r>
          </a:p>
        </p:txBody>
      </p:sp>
    </p:spTree>
    <p:extLst>
      <p:ext uri="{BB962C8B-B14F-4D97-AF65-F5344CB8AC3E}">
        <p14:creationId xmlns:p14="http://schemas.microsoft.com/office/powerpoint/2010/main" val="1598836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tr-TR" dirty="0"/>
              <a:t>Diğer Erişim Kontrol Modelleri</a:t>
            </a:r>
          </a:p>
        </p:txBody>
      </p:sp>
      <p:sp>
        <p:nvSpPr>
          <p:cNvPr id="3" name="Content Placeholder 2"/>
          <p:cNvSpPr>
            <a:spLocks noGrp="1"/>
          </p:cNvSpPr>
          <p:nvPr>
            <p:ph idx="1"/>
          </p:nvPr>
        </p:nvSpPr>
        <p:spPr>
          <a:xfrm>
            <a:off x="609600" y="838200"/>
            <a:ext cx="8077200" cy="5638800"/>
          </a:xfrm>
        </p:spPr>
        <p:txBody>
          <a:bodyPr>
            <a:normAutofit fontScale="70000" lnSpcReduction="20000"/>
          </a:bodyPr>
          <a:lstStyle/>
          <a:p>
            <a:r>
              <a:rPr lang="en-US" dirty="0" err="1">
                <a:solidFill>
                  <a:srgbClr val="7030A0"/>
                </a:solidFill>
              </a:rPr>
              <a:t>Zorunlu</a:t>
            </a:r>
            <a:r>
              <a:rPr lang="en-US" dirty="0">
                <a:solidFill>
                  <a:srgbClr val="7030A0"/>
                </a:solidFill>
              </a:rPr>
              <a:t> </a:t>
            </a:r>
            <a:r>
              <a:rPr lang="en-US" dirty="0" err="1">
                <a:solidFill>
                  <a:srgbClr val="7030A0"/>
                </a:solidFill>
              </a:rPr>
              <a:t>Erişim</a:t>
            </a:r>
            <a:r>
              <a:rPr lang="en-US" dirty="0">
                <a:solidFill>
                  <a:srgbClr val="7030A0"/>
                </a:solidFill>
              </a:rPr>
              <a:t> </a:t>
            </a:r>
            <a:r>
              <a:rPr lang="en-US" dirty="0" err="1">
                <a:solidFill>
                  <a:srgbClr val="7030A0"/>
                </a:solidFill>
              </a:rPr>
              <a:t>Kontrolü</a:t>
            </a:r>
            <a:r>
              <a:rPr lang="en-US" dirty="0">
                <a:solidFill>
                  <a:srgbClr val="7030A0"/>
                </a:solidFill>
              </a:rPr>
              <a:t> (Mandatory Access Control </a:t>
            </a:r>
            <a:r>
              <a:rPr lang="tr-TR" dirty="0" smtClean="0">
                <a:solidFill>
                  <a:srgbClr val="7030A0"/>
                </a:solidFill>
              </a:rPr>
              <a:t>- </a:t>
            </a:r>
            <a:r>
              <a:rPr lang="en-US" dirty="0" smtClean="0">
                <a:solidFill>
                  <a:srgbClr val="7030A0"/>
                </a:solidFill>
              </a:rPr>
              <a:t>MAC</a:t>
            </a:r>
            <a:r>
              <a:rPr lang="en-US" dirty="0">
                <a:solidFill>
                  <a:srgbClr val="7030A0"/>
                </a:solidFill>
              </a:rPr>
              <a:t>), Bell - La </a:t>
            </a:r>
            <a:r>
              <a:rPr lang="en-US" dirty="0" err="1">
                <a:solidFill>
                  <a:srgbClr val="7030A0"/>
                </a:solidFill>
              </a:rPr>
              <a:t>Padula</a:t>
            </a:r>
            <a:r>
              <a:rPr lang="en-US" dirty="0">
                <a:solidFill>
                  <a:srgbClr val="7030A0"/>
                </a:solidFill>
              </a:rPr>
              <a:t> </a:t>
            </a:r>
            <a:r>
              <a:rPr lang="en-US" dirty="0" err="1">
                <a:solidFill>
                  <a:srgbClr val="7030A0"/>
                </a:solidFill>
              </a:rPr>
              <a:t>modeli</a:t>
            </a:r>
            <a:r>
              <a:rPr lang="en-US" dirty="0">
                <a:solidFill>
                  <a:srgbClr val="7030A0"/>
                </a:solidFill>
              </a:rPr>
              <a:t> (BLP)</a:t>
            </a:r>
          </a:p>
          <a:p>
            <a:r>
              <a:rPr lang="tr-TR" dirty="0"/>
              <a:t>BLP modeli, nesneler üzerinde güvenlik etiketleri ve özneler için </a:t>
            </a:r>
            <a:r>
              <a:rPr lang="tr-TR" dirty="0" smtClean="0"/>
              <a:t>açıklıklar(clearance) </a:t>
            </a:r>
            <a:r>
              <a:rPr lang="tr-TR" dirty="0"/>
              <a:t>kullanan bir dizi erişim kontrol kuralı tanımlar.</a:t>
            </a:r>
            <a:endParaRPr lang="tr-TR" dirty="0" smtClean="0"/>
          </a:p>
          <a:p>
            <a:r>
              <a:rPr lang="en-US" dirty="0" err="1">
                <a:solidFill>
                  <a:srgbClr val="00B050"/>
                </a:solidFill>
              </a:rPr>
              <a:t>Güvenlik</a:t>
            </a:r>
            <a:r>
              <a:rPr lang="en-US" dirty="0">
                <a:solidFill>
                  <a:srgbClr val="00B050"/>
                </a:solidFill>
              </a:rPr>
              <a:t> </a:t>
            </a:r>
            <a:r>
              <a:rPr lang="en-US" dirty="0" err="1" smtClean="0">
                <a:solidFill>
                  <a:srgbClr val="00B050"/>
                </a:solidFill>
              </a:rPr>
              <a:t>etiketleri</a:t>
            </a:r>
            <a:r>
              <a:rPr lang="tr-TR" dirty="0" smtClean="0">
                <a:solidFill>
                  <a:srgbClr val="00B050"/>
                </a:solidFill>
              </a:rPr>
              <a:t>(labels)</a:t>
            </a:r>
            <a:r>
              <a:rPr lang="en-US" dirty="0" smtClean="0">
                <a:solidFill>
                  <a:srgbClr val="00B050"/>
                </a:solidFill>
              </a:rPr>
              <a:t>, </a:t>
            </a:r>
            <a:r>
              <a:rPr lang="en-US" dirty="0">
                <a:solidFill>
                  <a:srgbClr val="00B050"/>
                </a:solidFill>
              </a:rPr>
              <a:t>en </a:t>
            </a:r>
            <a:r>
              <a:rPr lang="en-US" dirty="0" err="1">
                <a:solidFill>
                  <a:srgbClr val="00B050"/>
                </a:solidFill>
              </a:rPr>
              <a:t>hassas</a:t>
            </a:r>
            <a:r>
              <a:rPr lang="en-US" dirty="0">
                <a:solidFill>
                  <a:srgbClr val="00B050"/>
                </a:solidFill>
              </a:rPr>
              <a:t> </a:t>
            </a:r>
            <a:r>
              <a:rPr lang="en-US" dirty="0" err="1">
                <a:solidFill>
                  <a:srgbClr val="00B050"/>
                </a:solidFill>
              </a:rPr>
              <a:t>olandan</a:t>
            </a:r>
            <a:r>
              <a:rPr lang="en-US" dirty="0">
                <a:solidFill>
                  <a:srgbClr val="00B050"/>
                </a:solidFill>
              </a:rPr>
              <a:t> en </a:t>
            </a:r>
            <a:r>
              <a:rPr lang="en-US" dirty="0" err="1">
                <a:solidFill>
                  <a:srgbClr val="00B050"/>
                </a:solidFill>
              </a:rPr>
              <a:t>az</a:t>
            </a:r>
            <a:r>
              <a:rPr lang="en-US" dirty="0">
                <a:solidFill>
                  <a:srgbClr val="00B050"/>
                </a:solidFill>
              </a:rPr>
              <a:t> </a:t>
            </a:r>
            <a:r>
              <a:rPr lang="en-US" dirty="0" err="1">
                <a:solidFill>
                  <a:srgbClr val="00B050"/>
                </a:solidFill>
              </a:rPr>
              <a:t>hassas</a:t>
            </a:r>
            <a:r>
              <a:rPr lang="en-US" dirty="0">
                <a:solidFill>
                  <a:srgbClr val="00B050"/>
                </a:solidFill>
              </a:rPr>
              <a:t> </a:t>
            </a:r>
            <a:r>
              <a:rPr lang="en-US" dirty="0" err="1">
                <a:solidFill>
                  <a:srgbClr val="00B050"/>
                </a:solidFill>
              </a:rPr>
              <a:t>olana</a:t>
            </a:r>
            <a:r>
              <a:rPr lang="en-US" dirty="0">
                <a:solidFill>
                  <a:srgbClr val="00B050"/>
                </a:solidFill>
              </a:rPr>
              <a:t> </a:t>
            </a:r>
            <a:r>
              <a:rPr lang="en-US" dirty="0" err="1">
                <a:solidFill>
                  <a:srgbClr val="00B050"/>
                </a:solidFill>
              </a:rPr>
              <a:t>kadar</a:t>
            </a:r>
            <a:r>
              <a:rPr lang="en-US" dirty="0">
                <a:solidFill>
                  <a:srgbClr val="00B050"/>
                </a:solidFill>
              </a:rPr>
              <a:t> </a:t>
            </a:r>
            <a:r>
              <a:rPr lang="en-US" dirty="0" err="1">
                <a:solidFill>
                  <a:srgbClr val="00B050"/>
                </a:solidFill>
              </a:rPr>
              <a:t>uzanır</a:t>
            </a:r>
            <a:r>
              <a:rPr lang="en-US" dirty="0">
                <a:solidFill>
                  <a:srgbClr val="00B050"/>
                </a:solidFill>
              </a:rPr>
              <a:t> (</a:t>
            </a:r>
            <a:r>
              <a:rPr lang="en-US" dirty="0" err="1">
                <a:solidFill>
                  <a:srgbClr val="00B050"/>
                </a:solidFill>
              </a:rPr>
              <a:t>Çok</a:t>
            </a:r>
            <a:r>
              <a:rPr lang="en-US" dirty="0">
                <a:solidFill>
                  <a:srgbClr val="00B050"/>
                </a:solidFill>
              </a:rPr>
              <a:t> </a:t>
            </a:r>
            <a:r>
              <a:rPr lang="en-US" dirty="0" err="1">
                <a:solidFill>
                  <a:srgbClr val="00B050"/>
                </a:solidFill>
              </a:rPr>
              <a:t>gizli</a:t>
            </a:r>
            <a:r>
              <a:rPr lang="en-US" dirty="0">
                <a:solidFill>
                  <a:srgbClr val="00B050"/>
                </a:solidFill>
              </a:rPr>
              <a:t>, </a:t>
            </a:r>
            <a:r>
              <a:rPr lang="en-US" dirty="0" err="1">
                <a:solidFill>
                  <a:srgbClr val="00B050"/>
                </a:solidFill>
              </a:rPr>
              <a:t>Gizli</a:t>
            </a:r>
            <a:r>
              <a:rPr lang="en-US" dirty="0">
                <a:solidFill>
                  <a:srgbClr val="00B050"/>
                </a:solidFill>
              </a:rPr>
              <a:t>, </a:t>
            </a:r>
            <a:r>
              <a:rPr lang="tr-TR" smtClean="0">
                <a:solidFill>
                  <a:srgbClr val="00B050"/>
                </a:solidFill>
              </a:rPr>
              <a:t>Az </a:t>
            </a:r>
            <a:r>
              <a:rPr lang="en-US" smtClean="0">
                <a:solidFill>
                  <a:srgbClr val="00B050"/>
                </a:solidFill>
              </a:rPr>
              <a:t>Gizli</a:t>
            </a:r>
            <a:r>
              <a:rPr lang="en-US" dirty="0">
                <a:solidFill>
                  <a:srgbClr val="00B050"/>
                </a:solidFill>
              </a:rPr>
              <a:t>, </a:t>
            </a:r>
            <a:r>
              <a:rPr lang="en-US" dirty="0" err="1" smtClean="0">
                <a:solidFill>
                  <a:srgbClr val="00B050"/>
                </a:solidFill>
              </a:rPr>
              <a:t>Sınıflandırılmamış</a:t>
            </a:r>
            <a:r>
              <a:rPr lang="tr-TR" dirty="0">
                <a:solidFill>
                  <a:srgbClr val="00B050"/>
                </a:solidFill>
              </a:rPr>
              <a:t> </a:t>
            </a:r>
            <a:r>
              <a:rPr lang="tr-TR" dirty="0" smtClean="0">
                <a:solidFill>
                  <a:srgbClr val="00B050"/>
                </a:solidFill>
              </a:rPr>
              <a:t>-</a:t>
            </a:r>
            <a:r>
              <a:rPr lang="en-US" dirty="0" smtClean="0">
                <a:solidFill>
                  <a:srgbClr val="00B050"/>
                </a:solidFill>
              </a:rPr>
              <a:t>Top </a:t>
            </a:r>
            <a:r>
              <a:rPr lang="en-US" dirty="0">
                <a:solidFill>
                  <a:srgbClr val="00B050"/>
                </a:solidFill>
              </a:rPr>
              <a:t>secret, Secret, </a:t>
            </a:r>
            <a:r>
              <a:rPr lang="en-US" dirty="0" smtClean="0">
                <a:solidFill>
                  <a:srgbClr val="00B050"/>
                </a:solidFill>
              </a:rPr>
              <a:t>Confidential</a:t>
            </a:r>
            <a:r>
              <a:rPr lang="en-US" dirty="0">
                <a:solidFill>
                  <a:srgbClr val="00B050"/>
                </a:solidFill>
              </a:rPr>
              <a:t>, Unclassified)</a:t>
            </a:r>
          </a:p>
          <a:p>
            <a:r>
              <a:rPr lang="en-US" dirty="0"/>
              <a:t>Her </a:t>
            </a:r>
            <a:r>
              <a:rPr lang="en-US" dirty="0" err="1"/>
              <a:t>belgenin</a:t>
            </a:r>
            <a:r>
              <a:rPr lang="en-US" dirty="0"/>
              <a:t> 4 </a:t>
            </a:r>
            <a:r>
              <a:rPr lang="en-US" dirty="0" err="1"/>
              <a:t>güvenlik</a:t>
            </a:r>
            <a:r>
              <a:rPr lang="en-US" dirty="0"/>
              <a:t> </a:t>
            </a:r>
            <a:r>
              <a:rPr lang="tr-TR" dirty="0" smtClean="0"/>
              <a:t>etiketinden</a:t>
            </a:r>
            <a:r>
              <a:rPr lang="en-US" dirty="0" smtClean="0"/>
              <a:t> </a:t>
            </a:r>
            <a:r>
              <a:rPr lang="en-US" dirty="0"/>
              <a:t>1'i </a:t>
            </a:r>
            <a:r>
              <a:rPr lang="en-US" dirty="0" err="1"/>
              <a:t>vardır</a:t>
            </a:r>
            <a:r>
              <a:rPr lang="en-US" dirty="0"/>
              <a:t> </a:t>
            </a:r>
            <a:r>
              <a:rPr lang="en-US" dirty="0" err="1"/>
              <a:t>ve</a:t>
            </a:r>
            <a:r>
              <a:rPr lang="en-US" dirty="0"/>
              <a:t> her </a:t>
            </a:r>
            <a:r>
              <a:rPr lang="en-US" dirty="0" err="1"/>
              <a:t>kullanıcının</a:t>
            </a:r>
            <a:r>
              <a:rPr lang="en-US" dirty="0"/>
              <a:t> </a:t>
            </a:r>
            <a:r>
              <a:rPr lang="en-US" dirty="0" err="1"/>
              <a:t>ayrıca</a:t>
            </a:r>
            <a:r>
              <a:rPr lang="en-US" dirty="0"/>
              <a:t> 4'te </a:t>
            </a:r>
            <a:r>
              <a:rPr lang="en-US" dirty="0" smtClean="0"/>
              <a:t>1</a:t>
            </a:r>
            <a:r>
              <a:rPr lang="tr-TR" dirty="0" smtClean="0"/>
              <a:t>’i</a:t>
            </a:r>
            <a:r>
              <a:rPr lang="en-US" dirty="0" smtClean="0"/>
              <a:t> </a:t>
            </a:r>
            <a:r>
              <a:rPr lang="en-US" dirty="0" err="1"/>
              <a:t>olmak</a:t>
            </a:r>
            <a:r>
              <a:rPr lang="en-US" dirty="0"/>
              <a:t> </a:t>
            </a:r>
            <a:r>
              <a:rPr lang="en-US" dirty="0" err="1"/>
              <a:t>üzere</a:t>
            </a:r>
            <a:r>
              <a:rPr lang="en-US" dirty="0"/>
              <a:t> "</a:t>
            </a:r>
            <a:r>
              <a:rPr lang="tr-TR" dirty="0" smtClean="0"/>
              <a:t>açıklığı</a:t>
            </a:r>
            <a:r>
              <a:rPr lang="en-US" dirty="0" smtClean="0"/>
              <a:t>" </a:t>
            </a:r>
            <a:r>
              <a:rPr lang="tr-TR" dirty="0" smtClean="0"/>
              <a:t>vardır</a:t>
            </a:r>
            <a:r>
              <a:rPr lang="en-US" dirty="0" smtClean="0"/>
              <a:t>.</a:t>
            </a:r>
            <a:endParaRPr lang="en-US" dirty="0"/>
          </a:p>
          <a:p>
            <a:r>
              <a:rPr lang="tr-TR" b="1" dirty="0"/>
              <a:t>Güvenlik hedefi </a:t>
            </a:r>
            <a:r>
              <a:rPr lang="tr-TR" b="1" dirty="0" smtClean="0"/>
              <a:t>(confidentially-gizlilik</a:t>
            </a:r>
            <a:r>
              <a:rPr lang="tr-TR" b="1" dirty="0"/>
              <a:t>): </a:t>
            </a:r>
            <a:r>
              <a:rPr lang="tr-TR" dirty="0">
                <a:solidFill>
                  <a:srgbClr val="FF3399"/>
                </a:solidFill>
              </a:rPr>
              <a:t>Bilginin o </a:t>
            </a:r>
            <a:r>
              <a:rPr lang="tr-TR" dirty="0" smtClean="0">
                <a:solidFill>
                  <a:srgbClr val="FF3399"/>
                </a:solidFill>
              </a:rPr>
              <a:t>seviye(level) </a:t>
            </a:r>
            <a:r>
              <a:rPr lang="tr-TR" dirty="0">
                <a:solidFill>
                  <a:srgbClr val="FF3399"/>
                </a:solidFill>
              </a:rPr>
              <a:t>için temizlenmemiş kişilere akmamasını sağlar</a:t>
            </a:r>
            <a:r>
              <a:rPr lang="tr-TR" dirty="0"/>
              <a:t>.</a:t>
            </a:r>
          </a:p>
          <a:p>
            <a:r>
              <a:rPr lang="en-US" dirty="0" err="1" smtClean="0"/>
              <a:t>Basit</a:t>
            </a:r>
            <a:r>
              <a:rPr lang="en-US" dirty="0" smtClean="0"/>
              <a:t> </a:t>
            </a:r>
            <a:r>
              <a:rPr lang="en-US" dirty="0" err="1"/>
              <a:t>Güvenlik</a:t>
            </a:r>
            <a:r>
              <a:rPr lang="en-US" dirty="0"/>
              <a:t> </a:t>
            </a:r>
            <a:r>
              <a:rPr lang="en-US" dirty="0" err="1"/>
              <a:t>Özelliği</a:t>
            </a:r>
            <a:r>
              <a:rPr lang="en-US" dirty="0"/>
              <a:t>, </a:t>
            </a:r>
            <a:r>
              <a:rPr lang="en-US" dirty="0" err="1"/>
              <a:t>belirli</a:t>
            </a:r>
            <a:r>
              <a:rPr lang="en-US" dirty="0"/>
              <a:t> </a:t>
            </a:r>
            <a:r>
              <a:rPr lang="en-US" dirty="0" err="1"/>
              <a:t>bir</a:t>
            </a:r>
            <a:r>
              <a:rPr lang="en-US" dirty="0"/>
              <a:t> </a:t>
            </a:r>
            <a:r>
              <a:rPr lang="en-US" dirty="0" err="1"/>
              <a:t>güvenlik</a:t>
            </a:r>
            <a:r>
              <a:rPr lang="en-US" dirty="0"/>
              <a:t> </a:t>
            </a:r>
            <a:r>
              <a:rPr lang="en-US" dirty="0" err="1" smtClean="0"/>
              <a:t>seviyesindeki</a:t>
            </a:r>
            <a:r>
              <a:rPr lang="en-US" dirty="0" smtClean="0"/>
              <a:t> </a:t>
            </a:r>
            <a:r>
              <a:rPr lang="en-US" dirty="0" err="1" smtClean="0"/>
              <a:t>bir</a:t>
            </a:r>
            <a:r>
              <a:rPr lang="en-US" dirty="0" smtClean="0"/>
              <a:t> </a:t>
            </a:r>
            <a:r>
              <a:rPr lang="tr-TR" dirty="0" smtClean="0"/>
              <a:t>kullanıcı</a:t>
            </a:r>
            <a:r>
              <a:rPr lang="en-US" dirty="0" smtClean="0"/>
              <a:t> </a:t>
            </a:r>
            <a:r>
              <a:rPr lang="en-US" dirty="0" err="1" smtClean="0"/>
              <a:t>daha</a:t>
            </a:r>
            <a:r>
              <a:rPr lang="en-US" dirty="0" smtClean="0"/>
              <a:t> </a:t>
            </a:r>
            <a:r>
              <a:rPr lang="en-US" dirty="0" err="1" smtClean="0"/>
              <a:t>yüksek</a:t>
            </a:r>
            <a:r>
              <a:rPr lang="en-US" dirty="0" smtClean="0"/>
              <a:t> </a:t>
            </a:r>
            <a:r>
              <a:rPr lang="en-US" dirty="0" err="1" smtClean="0"/>
              <a:t>güvenlik</a:t>
            </a:r>
            <a:r>
              <a:rPr lang="en-US" dirty="0" smtClean="0"/>
              <a:t> </a:t>
            </a:r>
            <a:r>
              <a:rPr lang="en-US" dirty="0" err="1" smtClean="0"/>
              <a:t>seviyesinde</a:t>
            </a:r>
            <a:r>
              <a:rPr lang="tr-TR" dirty="0" smtClean="0"/>
              <a:t>ki</a:t>
            </a:r>
            <a:r>
              <a:rPr lang="en-US" dirty="0" smtClean="0"/>
              <a:t> </a:t>
            </a:r>
            <a:r>
              <a:rPr lang="en-US" dirty="0" err="1" smtClean="0"/>
              <a:t>bir</a:t>
            </a:r>
            <a:r>
              <a:rPr lang="en-US" dirty="0" smtClean="0"/>
              <a:t> </a:t>
            </a:r>
            <a:r>
              <a:rPr lang="tr-TR" dirty="0" smtClean="0"/>
              <a:t>dosyayı </a:t>
            </a:r>
            <a:r>
              <a:rPr lang="en-US" dirty="0" err="1" smtClean="0"/>
              <a:t>okuyamayacağını</a:t>
            </a:r>
            <a:r>
              <a:rPr lang="en-US" dirty="0" smtClean="0"/>
              <a:t> </a:t>
            </a:r>
            <a:r>
              <a:rPr lang="en-US" dirty="0" err="1" smtClean="0"/>
              <a:t>belirtir</a:t>
            </a:r>
            <a:r>
              <a:rPr lang="tr-TR" dirty="0"/>
              <a:t> </a:t>
            </a:r>
            <a:r>
              <a:rPr lang="tr-TR" dirty="0" smtClean="0">
                <a:solidFill>
                  <a:srgbClr val="6666FF"/>
                </a:solidFill>
              </a:rPr>
              <a:t>(</a:t>
            </a:r>
            <a:r>
              <a:rPr lang="tr-TR" dirty="0">
                <a:solidFill>
                  <a:srgbClr val="6666FF"/>
                </a:solidFill>
              </a:rPr>
              <a:t>" </a:t>
            </a:r>
            <a:r>
              <a:rPr lang="tr-TR" dirty="0" smtClean="0">
                <a:solidFill>
                  <a:srgbClr val="6666FF"/>
                </a:solidFill>
              </a:rPr>
              <a:t>yukarı Okuma </a:t>
            </a:r>
            <a:r>
              <a:rPr lang="tr-TR" dirty="0">
                <a:solidFill>
                  <a:srgbClr val="6666FF"/>
                </a:solidFill>
              </a:rPr>
              <a:t>yok" </a:t>
            </a:r>
            <a:r>
              <a:rPr lang="tr-TR" dirty="0" smtClean="0">
                <a:solidFill>
                  <a:srgbClr val="6666FF"/>
                </a:solidFill>
              </a:rPr>
              <a:t>kuralı</a:t>
            </a:r>
            <a:r>
              <a:rPr lang="tr-TR" dirty="0" smtClean="0"/>
              <a:t>).</a:t>
            </a:r>
            <a:endParaRPr lang="en-US" dirty="0"/>
          </a:p>
          <a:p>
            <a:r>
              <a:rPr lang="en-US" dirty="0"/>
              <a:t>* (</a:t>
            </a:r>
            <a:r>
              <a:rPr lang="en-US" dirty="0" err="1"/>
              <a:t>Yıldız</a:t>
            </a:r>
            <a:r>
              <a:rPr lang="en-US" dirty="0"/>
              <a:t>) </a:t>
            </a:r>
            <a:r>
              <a:rPr lang="en-US" dirty="0" err="1"/>
              <a:t>Güvenlik</a:t>
            </a:r>
            <a:r>
              <a:rPr lang="en-US" dirty="0"/>
              <a:t> </a:t>
            </a:r>
            <a:r>
              <a:rPr lang="en-US" dirty="0" err="1"/>
              <a:t>Özelliği</a:t>
            </a:r>
            <a:r>
              <a:rPr lang="en-US" dirty="0"/>
              <a:t>, </a:t>
            </a:r>
            <a:r>
              <a:rPr lang="en-US" dirty="0" err="1"/>
              <a:t>belirli</a:t>
            </a:r>
            <a:r>
              <a:rPr lang="en-US" dirty="0"/>
              <a:t> </a:t>
            </a:r>
            <a:r>
              <a:rPr lang="en-US" dirty="0" err="1"/>
              <a:t>bir</a:t>
            </a:r>
            <a:r>
              <a:rPr lang="en-US" dirty="0"/>
              <a:t> </a:t>
            </a:r>
            <a:r>
              <a:rPr lang="en-US" dirty="0" err="1"/>
              <a:t>güvenlik</a:t>
            </a:r>
            <a:r>
              <a:rPr lang="en-US" dirty="0"/>
              <a:t> </a:t>
            </a:r>
            <a:r>
              <a:rPr lang="en-US" dirty="0" err="1"/>
              <a:t>düzeyindeki</a:t>
            </a:r>
            <a:r>
              <a:rPr lang="en-US" dirty="0"/>
              <a:t> </a:t>
            </a:r>
            <a:r>
              <a:rPr lang="en-US" dirty="0" err="1"/>
              <a:t>bir</a:t>
            </a:r>
            <a:r>
              <a:rPr lang="en-US" dirty="0"/>
              <a:t> </a:t>
            </a:r>
            <a:r>
              <a:rPr lang="tr-TR" dirty="0" smtClean="0"/>
              <a:t>kullanıcı</a:t>
            </a:r>
            <a:r>
              <a:rPr lang="en-US" dirty="0" smtClean="0"/>
              <a:t> </a:t>
            </a:r>
            <a:r>
              <a:rPr lang="en-US" dirty="0" err="1"/>
              <a:t>daha</a:t>
            </a:r>
            <a:r>
              <a:rPr lang="en-US" dirty="0"/>
              <a:t> </a:t>
            </a:r>
            <a:r>
              <a:rPr lang="en-US" dirty="0" err="1"/>
              <a:t>düşük</a:t>
            </a:r>
            <a:r>
              <a:rPr lang="en-US" dirty="0"/>
              <a:t> </a:t>
            </a:r>
            <a:r>
              <a:rPr lang="tr-TR" dirty="0" smtClean="0"/>
              <a:t>g</a:t>
            </a:r>
            <a:r>
              <a:rPr lang="en-US" dirty="0" err="1" smtClean="0"/>
              <a:t>üvenlik</a:t>
            </a:r>
            <a:r>
              <a:rPr lang="en-US" dirty="0"/>
              <a:t> </a:t>
            </a:r>
            <a:r>
              <a:rPr lang="en-US" dirty="0" err="1"/>
              <a:t>seviyesindeki</a:t>
            </a:r>
            <a:r>
              <a:rPr lang="en-US" dirty="0"/>
              <a:t> </a:t>
            </a:r>
            <a:r>
              <a:rPr lang="en-US" dirty="0" err="1"/>
              <a:t>herhangi</a:t>
            </a:r>
            <a:r>
              <a:rPr lang="en-US" dirty="0"/>
              <a:t> </a:t>
            </a:r>
            <a:r>
              <a:rPr lang="en-US" dirty="0" err="1"/>
              <a:t>bir</a:t>
            </a:r>
            <a:r>
              <a:rPr lang="en-US" dirty="0"/>
              <a:t> </a:t>
            </a:r>
            <a:r>
              <a:rPr lang="tr-TR" dirty="0" smtClean="0"/>
              <a:t>dosyaya</a:t>
            </a:r>
            <a:r>
              <a:rPr lang="en-US" dirty="0" smtClean="0"/>
              <a:t> </a:t>
            </a:r>
            <a:r>
              <a:rPr lang="en-US" dirty="0" err="1"/>
              <a:t>yazamayacağını</a:t>
            </a:r>
            <a:r>
              <a:rPr lang="en-US" dirty="0"/>
              <a:t> </a:t>
            </a:r>
            <a:r>
              <a:rPr lang="en-US" dirty="0" err="1" smtClean="0"/>
              <a:t>belirtir</a:t>
            </a:r>
            <a:r>
              <a:rPr lang="tr-TR" dirty="0" smtClean="0"/>
              <a:t> (</a:t>
            </a:r>
            <a:r>
              <a:rPr lang="en-US" dirty="0" smtClean="0">
                <a:solidFill>
                  <a:srgbClr val="6666FF"/>
                </a:solidFill>
              </a:rPr>
              <a:t>"</a:t>
            </a:r>
            <a:r>
              <a:rPr lang="tr-TR" dirty="0" smtClean="0">
                <a:solidFill>
                  <a:srgbClr val="6666FF"/>
                </a:solidFill>
              </a:rPr>
              <a:t>Aşağı y</a:t>
            </a:r>
            <a:r>
              <a:rPr lang="en-US" dirty="0" err="1" smtClean="0">
                <a:solidFill>
                  <a:srgbClr val="6666FF"/>
                </a:solidFill>
              </a:rPr>
              <a:t>azma</a:t>
            </a:r>
            <a:r>
              <a:rPr lang="en-US" dirty="0" smtClean="0">
                <a:solidFill>
                  <a:srgbClr val="6666FF"/>
                </a:solidFill>
              </a:rPr>
              <a:t> </a:t>
            </a:r>
            <a:r>
              <a:rPr lang="en-US" dirty="0" err="1">
                <a:solidFill>
                  <a:srgbClr val="6666FF"/>
                </a:solidFill>
              </a:rPr>
              <a:t>yok</a:t>
            </a:r>
            <a:r>
              <a:rPr lang="en-US" dirty="0">
                <a:solidFill>
                  <a:srgbClr val="6666FF"/>
                </a:solidFill>
              </a:rPr>
              <a:t>" </a:t>
            </a:r>
            <a:r>
              <a:rPr lang="en-US" dirty="0" err="1" smtClean="0">
                <a:solidFill>
                  <a:srgbClr val="6666FF"/>
                </a:solidFill>
              </a:rPr>
              <a:t>kuralı</a:t>
            </a:r>
            <a:r>
              <a:rPr lang="tr-TR" dirty="0" smtClean="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52</a:t>
            </a:fld>
            <a:endParaRPr lang="en-US"/>
          </a:p>
        </p:txBody>
      </p:sp>
    </p:spTree>
    <p:extLst>
      <p:ext uri="{BB962C8B-B14F-4D97-AF65-F5344CB8AC3E}">
        <p14:creationId xmlns:p14="http://schemas.microsoft.com/office/powerpoint/2010/main" val="1538565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a:t>Şifreleme</a:t>
            </a:r>
            <a:r>
              <a:rPr lang="en-US" dirty="0"/>
              <a:t> </a:t>
            </a:r>
            <a:r>
              <a:rPr lang="en-US" dirty="0" err="1" smtClean="0"/>
              <a:t>Kavramları</a:t>
            </a:r>
            <a:r>
              <a:rPr lang="tr-TR" dirty="0" smtClean="0"/>
              <a:t>nın</a:t>
            </a:r>
            <a:r>
              <a:rPr lang="en-US" dirty="0" smtClean="0"/>
              <a:t> </a:t>
            </a:r>
            <a:r>
              <a:rPr lang="en-US" dirty="0" err="1"/>
              <a:t>Tanımları</a:t>
            </a:r>
            <a:r>
              <a:rPr lang="en-US" dirty="0"/>
              <a:t/>
            </a:r>
            <a:br>
              <a:rPr lang="en-US" dirty="0"/>
            </a:br>
            <a:r>
              <a:rPr lang="tr-TR" dirty="0" smtClean="0"/>
              <a:t>(</a:t>
            </a:r>
            <a:r>
              <a:rPr lang="en-US" dirty="0" smtClean="0"/>
              <a:t>Cryptographic Concepts</a:t>
            </a:r>
            <a:r>
              <a:rPr lang="tr-TR" dirty="0"/>
              <a:t>)</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251386945"/>
              </p:ext>
            </p:extLst>
          </p:nvPr>
        </p:nvGraphicFramePr>
        <p:xfrm>
          <a:off x="838200" y="1524000"/>
          <a:ext cx="7570787"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608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65" y="21337"/>
            <a:ext cx="8229600" cy="458434"/>
          </a:xfrm>
        </p:spPr>
        <p:txBody>
          <a:bodyPr>
            <a:normAutofit fontScale="90000"/>
          </a:bodyPr>
          <a:lstStyle/>
          <a:p>
            <a:r>
              <a:rPr lang="en-US" dirty="0" err="1"/>
              <a:t>Şifreleme</a:t>
            </a:r>
            <a:r>
              <a:rPr lang="en-US" dirty="0"/>
              <a:t> </a:t>
            </a:r>
            <a:r>
              <a:rPr lang="en-US" dirty="0" err="1"/>
              <a:t>Kavramları</a:t>
            </a:r>
            <a:endParaRPr lang="en-US" dirty="0"/>
          </a:p>
        </p:txBody>
      </p:sp>
      <p:sp>
        <p:nvSpPr>
          <p:cNvPr id="3" name="Content Placeholder 2"/>
          <p:cNvSpPr>
            <a:spLocks noGrp="1"/>
          </p:cNvSpPr>
          <p:nvPr>
            <p:ph idx="1"/>
          </p:nvPr>
        </p:nvSpPr>
        <p:spPr>
          <a:xfrm>
            <a:off x="152400" y="479771"/>
            <a:ext cx="8229600" cy="4688496"/>
          </a:xfrm>
        </p:spPr>
        <p:txBody>
          <a:bodyPr>
            <a:normAutofit/>
          </a:bodyPr>
          <a:lstStyle/>
          <a:p>
            <a:r>
              <a:rPr lang="en-US" sz="2400" dirty="0" err="1">
                <a:solidFill>
                  <a:srgbClr val="6666FF"/>
                </a:solidFill>
              </a:rPr>
              <a:t>Çok</a:t>
            </a:r>
            <a:r>
              <a:rPr lang="en-US" sz="2400" dirty="0">
                <a:solidFill>
                  <a:srgbClr val="6666FF"/>
                </a:solidFill>
              </a:rPr>
              <a:t> </a:t>
            </a:r>
            <a:r>
              <a:rPr lang="en-US" sz="2400" dirty="0" err="1">
                <a:solidFill>
                  <a:srgbClr val="6666FF"/>
                </a:solidFill>
              </a:rPr>
              <a:t>çeşitli</a:t>
            </a:r>
            <a:r>
              <a:rPr lang="en-US" sz="2400" dirty="0">
                <a:solidFill>
                  <a:srgbClr val="6666FF"/>
                </a:solidFill>
              </a:rPr>
              <a:t> </a:t>
            </a:r>
            <a:r>
              <a:rPr lang="en-US" sz="2400" dirty="0" err="1">
                <a:solidFill>
                  <a:srgbClr val="6666FF"/>
                </a:solidFill>
              </a:rPr>
              <a:t>güvenlik</a:t>
            </a:r>
            <a:r>
              <a:rPr lang="en-US" sz="2400" dirty="0">
                <a:solidFill>
                  <a:srgbClr val="6666FF"/>
                </a:solidFill>
              </a:rPr>
              <a:t> </a:t>
            </a:r>
            <a:r>
              <a:rPr lang="en-US" sz="2400" dirty="0" err="1">
                <a:solidFill>
                  <a:srgbClr val="6666FF"/>
                </a:solidFill>
              </a:rPr>
              <a:t>hedeflerine</a:t>
            </a:r>
            <a:r>
              <a:rPr lang="en-US" sz="2400" dirty="0">
                <a:solidFill>
                  <a:srgbClr val="6666FF"/>
                </a:solidFill>
              </a:rPr>
              <a:t> </a:t>
            </a:r>
            <a:r>
              <a:rPr lang="en-US" sz="2400" dirty="0" err="1">
                <a:solidFill>
                  <a:srgbClr val="6666FF"/>
                </a:solidFill>
              </a:rPr>
              <a:t>ulaşmak</a:t>
            </a:r>
            <a:r>
              <a:rPr lang="en-US" sz="2400" dirty="0">
                <a:solidFill>
                  <a:srgbClr val="6666FF"/>
                </a:solidFill>
              </a:rPr>
              <a:t> </a:t>
            </a:r>
            <a:r>
              <a:rPr lang="en-US" sz="2400" dirty="0" err="1">
                <a:solidFill>
                  <a:srgbClr val="6666FF"/>
                </a:solidFill>
              </a:rPr>
              <a:t>için</a:t>
            </a:r>
            <a:r>
              <a:rPr lang="en-US" sz="2400" dirty="0">
                <a:solidFill>
                  <a:srgbClr val="6666FF"/>
                </a:solidFill>
              </a:rPr>
              <a:t> </a:t>
            </a:r>
            <a:r>
              <a:rPr lang="en-US" sz="2400" dirty="0" err="1">
                <a:solidFill>
                  <a:srgbClr val="6666FF"/>
                </a:solidFill>
              </a:rPr>
              <a:t>kriptografik</a:t>
            </a:r>
            <a:r>
              <a:rPr lang="en-US" sz="2400" dirty="0">
                <a:solidFill>
                  <a:srgbClr val="6666FF"/>
                </a:solidFill>
              </a:rPr>
              <a:t> </a:t>
            </a:r>
            <a:r>
              <a:rPr lang="en-US" sz="2400" dirty="0" err="1">
                <a:solidFill>
                  <a:srgbClr val="6666FF"/>
                </a:solidFill>
              </a:rPr>
              <a:t>teknikleri</a:t>
            </a:r>
            <a:r>
              <a:rPr lang="en-US" sz="2400" dirty="0">
                <a:solidFill>
                  <a:srgbClr val="6666FF"/>
                </a:solidFill>
              </a:rPr>
              <a:t> </a:t>
            </a:r>
            <a:r>
              <a:rPr lang="en-US" sz="2400" dirty="0" err="1">
                <a:solidFill>
                  <a:srgbClr val="6666FF"/>
                </a:solidFill>
              </a:rPr>
              <a:t>kullanabiliriz</a:t>
            </a:r>
            <a:r>
              <a:rPr lang="en-US" sz="2400" dirty="0"/>
              <a:t>. </a:t>
            </a:r>
            <a:endParaRPr lang="en-US" sz="2400" dirty="0" smtClean="0"/>
          </a:p>
          <a:p>
            <a:r>
              <a:rPr lang="en-US" sz="2400" dirty="0" smtClean="0">
                <a:solidFill>
                  <a:srgbClr val="00B050"/>
                </a:solidFill>
              </a:rPr>
              <a:t>Bu </a:t>
            </a:r>
            <a:r>
              <a:rPr lang="en-US" sz="2400" dirty="0" err="1">
                <a:solidFill>
                  <a:srgbClr val="00B050"/>
                </a:solidFill>
              </a:rPr>
              <a:t>bölümde</a:t>
            </a:r>
            <a:r>
              <a:rPr lang="en-US" sz="2400" dirty="0">
                <a:solidFill>
                  <a:srgbClr val="00B050"/>
                </a:solidFill>
              </a:rPr>
              <a:t>, </a:t>
            </a:r>
            <a:r>
              <a:rPr lang="en-US" sz="2400" dirty="0" err="1">
                <a:solidFill>
                  <a:srgbClr val="00B050"/>
                </a:solidFill>
              </a:rPr>
              <a:t>birkaç</a:t>
            </a:r>
            <a:r>
              <a:rPr lang="en-US" sz="2400" dirty="0">
                <a:solidFill>
                  <a:srgbClr val="00B050"/>
                </a:solidFill>
              </a:rPr>
              <a:t> </a:t>
            </a:r>
            <a:r>
              <a:rPr lang="en-US" sz="2400" dirty="0" err="1">
                <a:solidFill>
                  <a:srgbClr val="00B050"/>
                </a:solidFill>
              </a:rPr>
              <a:t>temel</a:t>
            </a:r>
            <a:r>
              <a:rPr lang="en-US" sz="2400" dirty="0">
                <a:solidFill>
                  <a:srgbClr val="00B050"/>
                </a:solidFill>
              </a:rPr>
              <a:t> </a:t>
            </a:r>
            <a:r>
              <a:rPr lang="en-US" sz="2400" dirty="0" err="1">
                <a:solidFill>
                  <a:srgbClr val="00B050"/>
                </a:solidFill>
              </a:rPr>
              <a:t>şifreleme</a:t>
            </a:r>
            <a:r>
              <a:rPr lang="en-US" sz="2400" dirty="0">
                <a:solidFill>
                  <a:srgbClr val="00B050"/>
                </a:solidFill>
              </a:rPr>
              <a:t> </a:t>
            </a:r>
            <a:r>
              <a:rPr lang="en-US" sz="2400" dirty="0" err="1">
                <a:solidFill>
                  <a:srgbClr val="00B050"/>
                </a:solidFill>
              </a:rPr>
              <a:t>kavramına</a:t>
            </a:r>
            <a:r>
              <a:rPr lang="en-US" sz="2400" dirty="0">
                <a:solidFill>
                  <a:srgbClr val="00B050"/>
                </a:solidFill>
              </a:rPr>
              <a:t> </a:t>
            </a:r>
            <a:r>
              <a:rPr lang="en-US" sz="2400" dirty="0" err="1">
                <a:solidFill>
                  <a:srgbClr val="00B050"/>
                </a:solidFill>
              </a:rPr>
              <a:t>genel</a:t>
            </a:r>
            <a:r>
              <a:rPr lang="en-US" sz="2400" dirty="0">
                <a:solidFill>
                  <a:srgbClr val="00B050"/>
                </a:solidFill>
              </a:rPr>
              <a:t> </a:t>
            </a:r>
            <a:r>
              <a:rPr lang="en-US" sz="2400" dirty="0" err="1">
                <a:solidFill>
                  <a:srgbClr val="00B050"/>
                </a:solidFill>
              </a:rPr>
              <a:t>bir</a:t>
            </a:r>
            <a:r>
              <a:rPr lang="en-US" sz="2400" dirty="0">
                <a:solidFill>
                  <a:srgbClr val="00B050"/>
                </a:solidFill>
              </a:rPr>
              <a:t> </a:t>
            </a:r>
            <a:r>
              <a:rPr lang="en-US" sz="2400" dirty="0" err="1">
                <a:solidFill>
                  <a:srgbClr val="00B050"/>
                </a:solidFill>
              </a:rPr>
              <a:t>bakış</a:t>
            </a:r>
            <a:r>
              <a:rPr lang="en-US" sz="2400" dirty="0">
                <a:solidFill>
                  <a:srgbClr val="00B050"/>
                </a:solidFill>
              </a:rPr>
              <a:t> </a:t>
            </a:r>
            <a:r>
              <a:rPr lang="en-US" sz="2400" dirty="0" err="1">
                <a:solidFill>
                  <a:srgbClr val="00B050"/>
                </a:solidFill>
              </a:rPr>
              <a:t>sunuyoruz</a:t>
            </a:r>
            <a:r>
              <a:rPr lang="en-US" sz="2400" dirty="0" smtClean="0">
                <a:solidFill>
                  <a:srgbClr val="00B050"/>
                </a:solidFill>
              </a:rPr>
              <a:t>.</a:t>
            </a:r>
            <a:endParaRPr lang="tr-TR" sz="2400" b="1" dirty="0" smtClean="0">
              <a:solidFill>
                <a:srgbClr val="00B050"/>
              </a:solidFill>
            </a:endParaRPr>
          </a:p>
          <a:p>
            <a:r>
              <a:rPr lang="en-US" sz="2400" b="1" dirty="0" smtClean="0"/>
              <a:t>Encryption</a:t>
            </a:r>
            <a:r>
              <a:rPr lang="tr-TR" sz="2400" dirty="0"/>
              <a:t> </a:t>
            </a:r>
            <a:r>
              <a:rPr lang="tr-TR" sz="2400" dirty="0" smtClean="0"/>
              <a:t>(</a:t>
            </a:r>
            <a:r>
              <a:rPr lang="en-US" sz="2400" dirty="0" err="1" smtClean="0"/>
              <a:t>Şifreleme</a:t>
            </a:r>
            <a:r>
              <a:rPr lang="tr-TR" sz="2400" dirty="0" smtClean="0"/>
              <a:t>)</a:t>
            </a:r>
            <a:r>
              <a:rPr lang="en-US" sz="2400" dirty="0" smtClean="0"/>
              <a:t>: Alice </a:t>
            </a:r>
            <a:r>
              <a:rPr lang="en-US" sz="2400" dirty="0" err="1"/>
              <a:t>ve</a:t>
            </a:r>
            <a:r>
              <a:rPr lang="en-US" sz="2400" dirty="0"/>
              <a:t> Bob </a:t>
            </a:r>
            <a:r>
              <a:rPr lang="en-US" sz="2400" dirty="0" err="1"/>
              <a:t>olarak</a:t>
            </a:r>
            <a:r>
              <a:rPr lang="en-US" sz="2400" dirty="0"/>
              <a:t> </a:t>
            </a:r>
            <a:r>
              <a:rPr lang="en-US" sz="2400" dirty="0" err="1"/>
              <a:t>adlandırılan</a:t>
            </a:r>
            <a:r>
              <a:rPr lang="en-US" sz="2400" dirty="0"/>
              <a:t> </a:t>
            </a:r>
            <a:r>
              <a:rPr lang="en-US" sz="2400" dirty="0" err="1"/>
              <a:t>iki</a:t>
            </a:r>
            <a:r>
              <a:rPr lang="en-US" sz="2400" dirty="0"/>
              <a:t> </a:t>
            </a:r>
            <a:r>
              <a:rPr lang="en-US" sz="2400" dirty="0" err="1"/>
              <a:t>tarafın</a:t>
            </a:r>
            <a:r>
              <a:rPr lang="en-US" sz="2400" dirty="0"/>
              <a:t>, </a:t>
            </a:r>
            <a:r>
              <a:rPr lang="en-US" sz="2400" dirty="0" err="1"/>
              <a:t>gizli</a:t>
            </a:r>
            <a:r>
              <a:rPr lang="en-US" sz="2400" dirty="0"/>
              <a:t> </a:t>
            </a:r>
            <a:r>
              <a:rPr lang="en-US" sz="2400" dirty="0" err="1"/>
              <a:t>dinlemeye</a:t>
            </a:r>
            <a:r>
              <a:rPr lang="en-US" sz="2400" dirty="0"/>
              <a:t> </a:t>
            </a:r>
            <a:r>
              <a:rPr lang="en-US" sz="2400" dirty="0" err="1"/>
              <a:t>maruz</a:t>
            </a:r>
            <a:r>
              <a:rPr lang="en-US" sz="2400" dirty="0"/>
              <a:t> </a:t>
            </a:r>
            <a:r>
              <a:rPr lang="en-US" sz="2400" dirty="0" err="1"/>
              <a:t>kalan</a:t>
            </a:r>
            <a:r>
              <a:rPr lang="en-US" sz="2400" dirty="0"/>
              <a:t> </a:t>
            </a:r>
            <a:r>
              <a:rPr lang="en-US" sz="2400" dirty="0" err="1"/>
              <a:t>güvenli</a:t>
            </a:r>
            <a:r>
              <a:rPr lang="en-US" sz="2400" dirty="0"/>
              <a:t> </a:t>
            </a:r>
            <a:r>
              <a:rPr lang="en-US" sz="2400" dirty="0" err="1"/>
              <a:t>olmayan</a:t>
            </a:r>
            <a:r>
              <a:rPr lang="en-US" sz="2400" dirty="0"/>
              <a:t> </a:t>
            </a:r>
            <a:r>
              <a:rPr lang="en-US" sz="2400" dirty="0" err="1"/>
              <a:t>bir</a:t>
            </a:r>
            <a:r>
              <a:rPr lang="en-US" sz="2400" dirty="0"/>
              <a:t> </a:t>
            </a:r>
            <a:r>
              <a:rPr lang="en-US" sz="2400" dirty="0" err="1"/>
              <a:t>kanal</a:t>
            </a:r>
            <a:r>
              <a:rPr lang="en-US" sz="2400" dirty="0"/>
              <a:t> </a:t>
            </a:r>
            <a:r>
              <a:rPr lang="en-US" sz="2400" dirty="0" err="1"/>
              <a:t>üzerinden</a:t>
            </a:r>
            <a:r>
              <a:rPr lang="en-US" sz="2400" dirty="0"/>
              <a:t> </a:t>
            </a:r>
            <a:r>
              <a:rPr lang="en-US" sz="2400" dirty="0" err="1"/>
              <a:t>gizli</a:t>
            </a:r>
            <a:r>
              <a:rPr lang="en-US" sz="2400" dirty="0"/>
              <a:t> </a:t>
            </a:r>
            <a:r>
              <a:rPr lang="en-US" sz="2400" dirty="0" err="1"/>
              <a:t>iletişim</a:t>
            </a:r>
            <a:r>
              <a:rPr lang="en-US" sz="2400" dirty="0"/>
              <a:t> </a:t>
            </a:r>
            <a:r>
              <a:rPr lang="en-US" sz="2400" dirty="0" err="1"/>
              <a:t>kurmasına</a:t>
            </a:r>
            <a:r>
              <a:rPr lang="en-US" sz="2400" dirty="0"/>
              <a:t> </a:t>
            </a:r>
            <a:r>
              <a:rPr lang="en-US" sz="2400" dirty="0" err="1"/>
              <a:t>izin</a:t>
            </a:r>
            <a:r>
              <a:rPr lang="en-US" sz="2400" dirty="0"/>
              <a:t> </a:t>
            </a:r>
            <a:r>
              <a:rPr lang="en-US" sz="2400" dirty="0" err="1"/>
              <a:t>veren</a:t>
            </a:r>
            <a:r>
              <a:rPr lang="en-US" sz="2400" dirty="0"/>
              <a:t> </a:t>
            </a:r>
            <a:r>
              <a:rPr lang="en-US" sz="2400" dirty="0" err="1"/>
              <a:t>bir</a:t>
            </a:r>
            <a:r>
              <a:rPr lang="en-US" sz="2400" dirty="0"/>
              <a:t> </a:t>
            </a:r>
            <a:r>
              <a:rPr lang="en-US" sz="2400" dirty="0" err="1"/>
              <a:t>yöntem</a:t>
            </a:r>
            <a:r>
              <a:rPr lang="en-US" sz="2400" dirty="0"/>
              <a:t>.</a:t>
            </a:r>
            <a:r>
              <a:rPr lang="tr-TR" sz="2400" dirty="0" smtClean="0"/>
              <a:t> </a:t>
            </a:r>
            <a:endParaRPr lang="en-US" sz="28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54</a:t>
            </a:fld>
            <a:endParaRPr lang="en-US"/>
          </a:p>
        </p:txBody>
      </p:sp>
      <p:pic>
        <p:nvPicPr>
          <p:cNvPr id="5" name="Picture 4" descr="08-01D.tif"/>
          <p:cNvPicPr>
            <a:picLocks noChangeAspect="1"/>
          </p:cNvPicPr>
          <p:nvPr/>
        </p:nvPicPr>
        <p:blipFill>
          <a:blip r:embed="rId3" cstate="print"/>
          <a:stretch>
            <a:fillRect/>
          </a:stretch>
        </p:blipFill>
        <p:spPr>
          <a:xfrm>
            <a:off x="3138610" y="3920125"/>
            <a:ext cx="2917556" cy="2043897"/>
          </a:xfrm>
          <a:prstGeom prst="rect">
            <a:avLst/>
          </a:prstGeom>
        </p:spPr>
      </p:pic>
      <p:sp>
        <p:nvSpPr>
          <p:cNvPr id="6" name="TextBox 5"/>
          <p:cNvSpPr txBox="1"/>
          <p:nvPr/>
        </p:nvSpPr>
        <p:spPr>
          <a:xfrm>
            <a:off x="2371145" y="4942073"/>
            <a:ext cx="625434" cy="314408"/>
          </a:xfrm>
          <a:prstGeom prst="rect">
            <a:avLst/>
          </a:prstGeom>
          <a:noFill/>
        </p:spPr>
        <p:txBody>
          <a:bodyPr wrap="none" rtlCol="0">
            <a:spAutoFit/>
          </a:bodyPr>
          <a:lstStyle/>
          <a:p>
            <a:r>
              <a:rPr lang="en-US" sz="2400" dirty="0" smtClean="0"/>
              <a:t>Alice</a:t>
            </a:r>
            <a:endParaRPr lang="en-US" sz="2400" dirty="0"/>
          </a:p>
        </p:txBody>
      </p:sp>
      <p:sp>
        <p:nvSpPr>
          <p:cNvPr id="7" name="TextBox 6"/>
          <p:cNvSpPr txBox="1"/>
          <p:nvPr/>
        </p:nvSpPr>
        <p:spPr>
          <a:xfrm>
            <a:off x="6450911" y="4942073"/>
            <a:ext cx="529731" cy="314408"/>
          </a:xfrm>
          <a:prstGeom prst="rect">
            <a:avLst/>
          </a:prstGeom>
          <a:noFill/>
        </p:spPr>
        <p:txBody>
          <a:bodyPr wrap="none" rtlCol="0">
            <a:spAutoFit/>
          </a:bodyPr>
          <a:lstStyle/>
          <a:p>
            <a:r>
              <a:rPr lang="en-US" sz="2400" dirty="0" smtClean="0"/>
              <a:t>Bob</a:t>
            </a:r>
            <a:endParaRPr lang="en-US" sz="2400" dirty="0"/>
          </a:p>
        </p:txBody>
      </p:sp>
      <p:sp>
        <p:nvSpPr>
          <p:cNvPr id="8" name="TextBox 7"/>
          <p:cNvSpPr txBox="1"/>
          <p:nvPr/>
        </p:nvSpPr>
        <p:spPr>
          <a:xfrm>
            <a:off x="4108688" y="6391192"/>
            <a:ext cx="517229" cy="314408"/>
          </a:xfrm>
          <a:prstGeom prst="rect">
            <a:avLst/>
          </a:prstGeom>
          <a:noFill/>
        </p:spPr>
        <p:txBody>
          <a:bodyPr wrap="none" rtlCol="0">
            <a:spAutoFit/>
          </a:bodyPr>
          <a:lstStyle/>
          <a:p>
            <a:r>
              <a:rPr lang="en-US" sz="2400" dirty="0" smtClean="0"/>
              <a:t>Eve</a:t>
            </a:r>
            <a:endParaRPr lang="en-US" sz="2400" dirty="0"/>
          </a:p>
        </p:txBody>
      </p:sp>
      <p:pic>
        <p:nvPicPr>
          <p:cNvPr id="9" name="Picture 8" descr="08-01a.tif"/>
          <p:cNvPicPr>
            <a:picLocks noChangeAspect="1"/>
          </p:cNvPicPr>
          <p:nvPr/>
        </p:nvPicPr>
        <p:blipFill>
          <a:blip r:embed="rId4" cstate="print"/>
          <a:stretch>
            <a:fillRect/>
          </a:stretch>
        </p:blipFill>
        <p:spPr>
          <a:xfrm>
            <a:off x="3373008" y="5595436"/>
            <a:ext cx="1984397" cy="772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08-01c.tif"/>
          <p:cNvPicPr>
            <a:picLocks noChangeAspect="1"/>
          </p:cNvPicPr>
          <p:nvPr/>
        </p:nvPicPr>
        <p:blipFill>
          <a:blip r:embed="rId5" cstate="print"/>
          <a:stretch>
            <a:fillRect/>
          </a:stretch>
        </p:blipFill>
        <p:spPr>
          <a:xfrm>
            <a:off x="5908627" y="3429000"/>
            <a:ext cx="1581247"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08-01b.tif"/>
          <p:cNvPicPr>
            <a:picLocks noChangeAspect="1"/>
          </p:cNvPicPr>
          <p:nvPr/>
        </p:nvPicPr>
        <p:blipFill>
          <a:blip r:embed="rId6" cstate="print"/>
          <a:stretch>
            <a:fillRect/>
          </a:stretch>
        </p:blipFill>
        <p:spPr>
          <a:xfrm>
            <a:off x="2133600" y="3429000"/>
            <a:ext cx="1068943" cy="150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356541" y="5377929"/>
            <a:ext cx="2788505" cy="1077218"/>
          </a:xfrm>
          <a:prstGeom prst="rect">
            <a:avLst/>
          </a:prstGeom>
        </p:spPr>
        <p:txBody>
          <a:bodyPr wrap="square">
            <a:spAutoFit/>
          </a:bodyPr>
          <a:lstStyle/>
          <a:p>
            <a:r>
              <a:rPr lang="en-US" sz="1600" dirty="0" err="1">
                <a:latin typeface="URWPalladioL-Roma"/>
              </a:rPr>
              <a:t>Alice'in</a:t>
            </a:r>
            <a:r>
              <a:rPr lang="en-US" sz="1600" dirty="0">
                <a:latin typeface="URWPalladioL-Roma"/>
              </a:rPr>
              <a:t> </a:t>
            </a:r>
            <a:r>
              <a:rPr lang="en-US" sz="1600" dirty="0" err="1">
                <a:latin typeface="URWPalladioL-Roma"/>
              </a:rPr>
              <a:t>Bob'la</a:t>
            </a:r>
            <a:r>
              <a:rPr lang="en-US" sz="1600" dirty="0">
                <a:latin typeface="URWPalladioL-Roma"/>
              </a:rPr>
              <a:t> </a:t>
            </a:r>
            <a:r>
              <a:rPr lang="en-US" sz="1600" dirty="0" err="1">
                <a:latin typeface="URWPalladioL-Roma"/>
              </a:rPr>
              <a:t>gizli</a:t>
            </a:r>
            <a:r>
              <a:rPr lang="en-US" sz="1600" dirty="0">
                <a:latin typeface="URWPalladioL-Roma"/>
              </a:rPr>
              <a:t> </a:t>
            </a:r>
            <a:r>
              <a:rPr lang="en-US" sz="1600" dirty="0" err="1">
                <a:latin typeface="URWPalladioL-Roma"/>
              </a:rPr>
              <a:t>bir</a:t>
            </a:r>
            <a:r>
              <a:rPr lang="en-US" sz="1600" dirty="0">
                <a:latin typeface="URWPalladioL-Roma"/>
              </a:rPr>
              <a:t> </a:t>
            </a:r>
            <a:r>
              <a:rPr lang="en-US" sz="1600" dirty="0" err="1">
                <a:latin typeface="URWPalladioL-Roma"/>
              </a:rPr>
              <a:t>şekilde</a:t>
            </a:r>
            <a:r>
              <a:rPr lang="en-US" sz="1600" dirty="0">
                <a:latin typeface="URWPalladioL-Roma"/>
              </a:rPr>
              <a:t> </a:t>
            </a:r>
            <a:r>
              <a:rPr lang="en-US" sz="1600" dirty="0" err="1">
                <a:latin typeface="URWPalladioL-Roma"/>
              </a:rPr>
              <a:t>iletişim</a:t>
            </a:r>
            <a:r>
              <a:rPr lang="en-US" sz="1600" dirty="0">
                <a:latin typeface="URWPalladioL-Roma"/>
              </a:rPr>
              <a:t> </a:t>
            </a:r>
            <a:r>
              <a:rPr lang="en-US" sz="1600" dirty="0" err="1">
                <a:latin typeface="URWPalladioL-Roma"/>
              </a:rPr>
              <a:t>kurmak</a:t>
            </a:r>
            <a:r>
              <a:rPr lang="en-US" sz="1600" dirty="0">
                <a:latin typeface="URWPalladioL-Roma"/>
              </a:rPr>
              <a:t> </a:t>
            </a:r>
            <a:r>
              <a:rPr lang="en-US" sz="1600" dirty="0" err="1">
                <a:latin typeface="URWPalladioL-Roma"/>
              </a:rPr>
              <a:t>istediği</a:t>
            </a:r>
            <a:r>
              <a:rPr lang="en-US" sz="1600" dirty="0">
                <a:latin typeface="URWPalladioL-Roma"/>
              </a:rPr>
              <a:t> </a:t>
            </a:r>
            <a:r>
              <a:rPr lang="en-US" sz="1600" dirty="0" err="1">
                <a:latin typeface="URWPalladioL-Roma"/>
              </a:rPr>
              <a:t>bir</a:t>
            </a:r>
            <a:r>
              <a:rPr lang="en-US" sz="1600" dirty="0">
                <a:latin typeface="URWPalladioL-Roma"/>
              </a:rPr>
              <a:t> </a:t>
            </a:r>
            <a:r>
              <a:rPr lang="en-US" sz="1600" dirty="0" err="1">
                <a:latin typeface="URWPalladioL-Roma"/>
              </a:rPr>
              <a:t>mesajı</a:t>
            </a:r>
            <a:r>
              <a:rPr lang="en-US" sz="1600" dirty="0">
                <a:latin typeface="URWPalladioL-Roma"/>
              </a:rPr>
              <a:t> </a:t>
            </a:r>
            <a:r>
              <a:rPr lang="tr-TR" sz="1600" dirty="0" smtClean="0">
                <a:latin typeface="URWPalladioL-Roma"/>
              </a:rPr>
              <a:t>(M) </a:t>
            </a:r>
            <a:r>
              <a:rPr lang="en-US" sz="1600" dirty="0" err="1" smtClean="0">
                <a:latin typeface="URWPalladioL-Roma"/>
              </a:rPr>
              <a:t>olduğunu</a:t>
            </a:r>
            <a:r>
              <a:rPr lang="en-US" sz="1600" dirty="0" smtClean="0">
                <a:latin typeface="URWPalladioL-Roma"/>
              </a:rPr>
              <a:t> </a:t>
            </a:r>
            <a:r>
              <a:rPr lang="en-US" sz="1600" dirty="0" err="1">
                <a:latin typeface="URWPalladioL-Roma"/>
              </a:rPr>
              <a:t>varsayalım</a:t>
            </a:r>
            <a:r>
              <a:rPr lang="en-US" sz="1600" dirty="0">
                <a:latin typeface="URWPalladioL-Roma"/>
              </a:rPr>
              <a:t>, </a:t>
            </a:r>
            <a:endParaRPr lang="tr-TR"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Şifreleme</a:t>
            </a:r>
            <a:r>
              <a:rPr lang="en-US" dirty="0"/>
              <a:t> ve Şifre </a:t>
            </a:r>
            <a:r>
              <a:rPr lang="en-US" dirty="0" err="1" smtClean="0"/>
              <a:t>Çözme</a:t>
            </a:r>
            <a:r>
              <a:rPr lang="tr-TR" dirty="0" smtClean="0"/>
              <a:t/>
            </a:r>
            <a:br>
              <a:rPr lang="tr-TR" dirty="0" smtClean="0"/>
            </a:br>
            <a:r>
              <a:rPr lang="tr-TR" dirty="0"/>
              <a:t>(</a:t>
            </a:r>
            <a:r>
              <a:rPr lang="en-US" dirty="0" smtClean="0"/>
              <a:t>Encryption and Decryption</a:t>
            </a:r>
            <a:r>
              <a:rPr lang="tr-TR" dirty="0" smtClean="0"/>
              <a:t>)</a:t>
            </a:r>
            <a:endParaRPr lang="en-US" dirty="0"/>
          </a:p>
        </p:txBody>
      </p:sp>
      <p:sp>
        <p:nvSpPr>
          <p:cNvPr id="3" name="Content Placeholder 2"/>
          <p:cNvSpPr>
            <a:spLocks noGrp="1"/>
          </p:cNvSpPr>
          <p:nvPr>
            <p:ph idx="1"/>
          </p:nvPr>
        </p:nvSpPr>
        <p:spPr/>
        <p:txBody>
          <a:bodyPr/>
          <a:lstStyle/>
          <a:p>
            <a:r>
              <a:rPr lang="es-ES" dirty="0"/>
              <a:t>M </a:t>
            </a:r>
            <a:r>
              <a:rPr lang="es-ES" dirty="0" err="1"/>
              <a:t>mesajına</a:t>
            </a:r>
            <a:r>
              <a:rPr lang="es-ES" dirty="0"/>
              <a:t> </a:t>
            </a:r>
            <a:r>
              <a:rPr lang="es-ES" dirty="0" err="1"/>
              <a:t>düz</a:t>
            </a:r>
            <a:r>
              <a:rPr lang="es-ES" dirty="0"/>
              <a:t> </a:t>
            </a:r>
            <a:r>
              <a:rPr lang="es-ES" dirty="0" err="1" smtClean="0"/>
              <a:t>metin</a:t>
            </a:r>
            <a:r>
              <a:rPr lang="tr-TR" dirty="0" smtClean="0"/>
              <a:t> </a:t>
            </a:r>
            <a:r>
              <a:rPr lang="tr-TR" b="1" dirty="0" smtClean="0"/>
              <a:t>(plaintext)</a:t>
            </a:r>
            <a:r>
              <a:rPr lang="es-ES" dirty="0" smtClean="0"/>
              <a:t> </a:t>
            </a:r>
            <a:r>
              <a:rPr lang="es-ES" dirty="0" err="1" smtClean="0"/>
              <a:t>denir</a:t>
            </a:r>
            <a:r>
              <a:rPr lang="es-ES" dirty="0" smtClean="0"/>
              <a:t>.</a:t>
            </a:r>
            <a:endParaRPr lang="en-US" b="1" dirty="0" smtClean="0"/>
          </a:p>
          <a:p>
            <a:r>
              <a:rPr lang="en-US" dirty="0"/>
              <a:t>Alice, </a:t>
            </a:r>
            <a:r>
              <a:rPr lang="en-US" dirty="0" err="1"/>
              <a:t>düz</a:t>
            </a:r>
            <a:r>
              <a:rPr lang="en-US" dirty="0"/>
              <a:t> </a:t>
            </a:r>
            <a:r>
              <a:rPr lang="en-US" dirty="0" err="1"/>
              <a:t>metin</a:t>
            </a:r>
            <a:r>
              <a:rPr lang="en-US" dirty="0"/>
              <a:t> </a:t>
            </a:r>
            <a:r>
              <a:rPr lang="en-US" dirty="0" err="1" smtClean="0"/>
              <a:t>M'yi</a:t>
            </a:r>
            <a:r>
              <a:rPr lang="tr-TR" dirty="0"/>
              <a:t>,</a:t>
            </a:r>
            <a:r>
              <a:rPr lang="en-US" dirty="0" smtClean="0"/>
              <a:t> </a:t>
            </a:r>
            <a:r>
              <a:rPr lang="en-US" b="1" dirty="0" err="1"/>
              <a:t>şifreleme</a:t>
            </a:r>
            <a:r>
              <a:rPr lang="en-US" b="1" dirty="0"/>
              <a:t> </a:t>
            </a:r>
            <a:r>
              <a:rPr lang="en-US" b="1" dirty="0" err="1"/>
              <a:t>algoritması</a:t>
            </a:r>
            <a:r>
              <a:rPr lang="en-US" b="1" dirty="0"/>
              <a:t> E </a:t>
            </a:r>
            <a:r>
              <a:rPr lang="en-US" dirty="0" err="1" smtClean="0"/>
              <a:t>kullanarak</a:t>
            </a:r>
            <a:r>
              <a:rPr lang="tr-TR" dirty="0" smtClean="0"/>
              <a:t>, </a:t>
            </a:r>
            <a:r>
              <a:rPr lang="en-US" dirty="0" err="1" smtClean="0"/>
              <a:t>şifreli</a:t>
            </a:r>
            <a:r>
              <a:rPr lang="en-US" dirty="0" smtClean="0"/>
              <a:t> metin</a:t>
            </a:r>
            <a:r>
              <a:rPr lang="tr-TR" b="1" dirty="0" smtClean="0"/>
              <a:t>(</a:t>
            </a:r>
            <a:r>
              <a:rPr lang="en-US" b="1" dirty="0" smtClean="0"/>
              <a:t>ciphertext</a:t>
            </a:r>
            <a:r>
              <a:rPr lang="tr-TR" b="1" dirty="0" smtClean="0"/>
              <a:t>)</a:t>
            </a:r>
            <a:r>
              <a:rPr lang="en-US" b="1" dirty="0" smtClean="0"/>
              <a:t> </a:t>
            </a:r>
            <a:r>
              <a:rPr lang="en-US" dirty="0" smtClean="0"/>
              <a:t>C </a:t>
            </a:r>
            <a:r>
              <a:rPr lang="en-US" dirty="0" err="1"/>
              <a:t>veren</a:t>
            </a:r>
            <a:r>
              <a:rPr lang="en-US" dirty="0"/>
              <a:t> </a:t>
            </a:r>
            <a:r>
              <a:rPr lang="en-US" dirty="0" err="1" smtClean="0"/>
              <a:t>şifrelenmiş</a:t>
            </a:r>
            <a:r>
              <a:rPr lang="en-US" dirty="0" smtClean="0"/>
              <a:t> </a:t>
            </a:r>
            <a:r>
              <a:rPr lang="en-US" dirty="0"/>
              <a:t>bir forma </a:t>
            </a:r>
            <a:r>
              <a:rPr lang="en-US" dirty="0" err="1"/>
              <a:t>dönüştürür</a:t>
            </a:r>
            <a:r>
              <a:rPr lang="en-US" dirty="0" smtClean="0"/>
              <a:t>.</a:t>
            </a:r>
            <a:r>
              <a:rPr lang="tr-TR"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55</a:t>
            </a:fld>
            <a:endParaRPr lang="en-US"/>
          </a:p>
        </p:txBody>
      </p:sp>
      <p:grpSp>
        <p:nvGrpSpPr>
          <p:cNvPr id="5" name="Group 4"/>
          <p:cNvGrpSpPr/>
          <p:nvPr/>
        </p:nvGrpSpPr>
        <p:grpSpPr>
          <a:xfrm>
            <a:off x="1981200" y="3810000"/>
            <a:ext cx="5943599" cy="3048000"/>
            <a:chOff x="260556" y="228600"/>
            <a:chExt cx="11385834" cy="6116115"/>
          </a:xfrm>
        </p:grpSpPr>
        <p:pic>
          <p:nvPicPr>
            <p:cNvPr id="6" name="Picture 5"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7" name="Picture 6" descr="01-08a.wmf"/>
            <p:cNvPicPr>
              <a:picLocks noChangeAspect="1"/>
            </p:cNvPicPr>
            <p:nvPr/>
          </p:nvPicPr>
          <p:blipFill>
            <a:blip r:embed="rId3" cstate="print"/>
            <a:stretch>
              <a:fillRect/>
            </a:stretch>
          </p:blipFill>
          <p:spPr>
            <a:xfrm>
              <a:off x="5105400" y="3581400"/>
              <a:ext cx="1817726" cy="1764792"/>
            </a:xfrm>
            <a:prstGeom prst="rect">
              <a:avLst/>
            </a:prstGeom>
          </p:spPr>
        </p:pic>
        <p:pic>
          <p:nvPicPr>
            <p:cNvPr id="8" name="Picture 7" descr="01-08b.wmf"/>
            <p:cNvPicPr>
              <a:picLocks noChangeAspect="1"/>
            </p:cNvPicPr>
            <p:nvPr/>
          </p:nvPicPr>
          <p:blipFill>
            <a:blip r:embed="rId4" cstate="print"/>
            <a:stretch>
              <a:fillRect/>
            </a:stretch>
          </p:blipFill>
          <p:spPr>
            <a:xfrm>
              <a:off x="5228304" y="1697244"/>
              <a:ext cx="1348238" cy="1517904"/>
            </a:xfrm>
            <a:prstGeom prst="rect">
              <a:avLst/>
            </a:prstGeom>
          </p:spPr>
        </p:pic>
        <p:sp>
          <p:nvSpPr>
            <p:cNvPr id="9" name="Rounded Rectangle 8"/>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sp>
          <p:nvSpPr>
            <p:cNvPr id="10" name="Down Arrow 9"/>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1" name="Rounded Rectangle 10"/>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sp>
          <p:nvSpPr>
            <p:cNvPr id="12" name="Down Arrow 11"/>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3" name="Right Arrow 12"/>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4" name="Right Arrow 13"/>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5" name="TextBox 14"/>
            <p:cNvSpPr txBox="1"/>
            <p:nvPr/>
          </p:nvSpPr>
          <p:spPr>
            <a:xfrm>
              <a:off x="5192043" y="3119736"/>
              <a:ext cx="1612494" cy="529695"/>
            </a:xfrm>
            <a:prstGeom prst="rect">
              <a:avLst/>
            </a:prstGeom>
            <a:noFill/>
          </p:spPr>
          <p:txBody>
            <a:bodyPr wrap="none">
              <a:spAutoFit/>
            </a:bodyPr>
            <a:lstStyle/>
            <a:p>
              <a:pPr algn="ctr">
                <a:defRPr/>
              </a:pPr>
              <a:r>
                <a:rPr lang="en-US" dirty="0" smtClean="0">
                  <a:latin typeface="+mn-lt"/>
                </a:rPr>
                <a:t>ciphertext</a:t>
              </a:r>
              <a:endParaRPr lang="en-US" dirty="0">
                <a:latin typeface="+mn-lt"/>
              </a:endParaRPr>
            </a:p>
          </p:txBody>
        </p:sp>
        <p:sp>
          <p:nvSpPr>
            <p:cNvPr id="16" name="TextBox 15"/>
            <p:cNvSpPr txBox="1"/>
            <p:nvPr/>
          </p:nvSpPr>
          <p:spPr>
            <a:xfrm>
              <a:off x="702341" y="3851276"/>
              <a:ext cx="1092457" cy="411985"/>
            </a:xfrm>
            <a:prstGeom prst="rect">
              <a:avLst/>
            </a:prstGeom>
            <a:noFill/>
          </p:spPr>
          <p:txBody>
            <a:bodyPr wrap="none">
              <a:spAutoFit/>
            </a:bodyPr>
            <a:lstStyle/>
            <a:p>
              <a:pPr algn="ctr">
                <a:defRPr/>
              </a:pPr>
              <a:r>
                <a:rPr lang="en-US" sz="800" dirty="0">
                  <a:solidFill>
                    <a:schemeClr val="bg2">
                      <a:lumMod val="20000"/>
                      <a:lumOff val="80000"/>
                    </a:schemeClr>
                  </a:solidFill>
                  <a:latin typeface="+mn-lt"/>
                </a:rPr>
                <a:t>plaintext</a:t>
              </a:r>
            </a:p>
          </p:txBody>
        </p:sp>
        <p:sp>
          <p:nvSpPr>
            <p:cNvPr id="17" name="TextBox 16"/>
            <p:cNvSpPr txBox="1"/>
            <p:nvPr/>
          </p:nvSpPr>
          <p:spPr>
            <a:xfrm>
              <a:off x="2057400" y="4191001"/>
              <a:ext cx="1979136" cy="1235954"/>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18" name="TextBox 17"/>
            <p:cNvSpPr txBox="1"/>
            <p:nvPr/>
          </p:nvSpPr>
          <p:spPr>
            <a:xfrm>
              <a:off x="7848601" y="4191001"/>
              <a:ext cx="1979136" cy="1235954"/>
            </a:xfrm>
            <a:prstGeom prst="rect">
              <a:avLst/>
            </a:prstGeom>
            <a:noFill/>
          </p:spPr>
          <p:txBody>
            <a:bodyPr>
              <a:spAutoFit/>
            </a:bodyPr>
            <a:lstStyle/>
            <a:p>
              <a:pPr algn="ctr">
                <a:defRPr/>
              </a:pPr>
              <a:r>
                <a:rPr lang="en-US" dirty="0" smtClean="0"/>
                <a:t>s</a:t>
              </a:r>
              <a:r>
                <a:rPr lang="en-US" dirty="0" smtClean="0">
                  <a:latin typeface="+mn-lt"/>
                </a:rPr>
                <a:t>hared</a:t>
              </a:r>
            </a:p>
            <a:p>
              <a:pPr algn="ctr">
                <a:defRPr/>
              </a:pPr>
              <a:r>
                <a:rPr lang="en-US" dirty="0" smtClean="0"/>
                <a:t>s</a:t>
              </a:r>
              <a:r>
                <a:rPr lang="en-US" dirty="0" smtClean="0">
                  <a:latin typeface="+mn-lt"/>
                </a:rPr>
                <a:t>ecret</a:t>
              </a:r>
            </a:p>
            <a:p>
              <a:pPr algn="ctr">
                <a:defRPr/>
              </a:pPr>
              <a:r>
                <a:rPr lang="en-US" dirty="0" smtClean="0">
                  <a:latin typeface="+mn-lt"/>
                </a:rPr>
                <a:t>key</a:t>
              </a:r>
              <a:endParaRPr lang="en-US" dirty="0">
                <a:latin typeface="+mn-lt"/>
              </a:endParaRPr>
            </a:p>
          </p:txBody>
        </p:sp>
        <p:sp>
          <p:nvSpPr>
            <p:cNvPr id="19" name="TextBox 18"/>
            <p:cNvSpPr txBox="1"/>
            <p:nvPr/>
          </p:nvSpPr>
          <p:spPr>
            <a:xfrm>
              <a:off x="4600086" y="767089"/>
              <a:ext cx="2687029" cy="1000534"/>
            </a:xfrm>
            <a:prstGeom prst="rect">
              <a:avLst/>
            </a:prstGeom>
            <a:noFill/>
          </p:spPr>
          <p:txBody>
            <a:bodyPr wrap="none">
              <a:spAutoFit/>
            </a:bodyPr>
            <a:lstStyle/>
            <a:p>
              <a:pPr algn="ctr">
                <a:defRPr/>
              </a:pPr>
              <a:r>
                <a:rPr lang="en-US" sz="1400" b="1" dirty="0" smtClean="0">
                  <a:latin typeface="+mn-lt"/>
                </a:rPr>
                <a:t>Communication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20" name="TextBox 19"/>
            <p:cNvSpPr txBox="1"/>
            <p:nvPr/>
          </p:nvSpPr>
          <p:spPr>
            <a:xfrm>
              <a:off x="1347853" y="982532"/>
              <a:ext cx="1389081" cy="588550"/>
            </a:xfrm>
            <a:prstGeom prst="rect">
              <a:avLst/>
            </a:prstGeom>
            <a:noFill/>
          </p:spPr>
          <p:txBody>
            <a:bodyPr wrap="none">
              <a:spAutoFit/>
            </a:bodyPr>
            <a:lstStyle/>
            <a:p>
              <a:pPr algn="ctr">
                <a:defRPr/>
              </a:pPr>
              <a:r>
                <a:rPr lang="en-US" sz="1400" b="1" dirty="0" smtClean="0">
                  <a:latin typeface="+mn-lt"/>
                </a:rPr>
                <a:t>Sender</a:t>
              </a:r>
              <a:endParaRPr lang="en-US" sz="1400" b="1" dirty="0">
                <a:latin typeface="+mn-lt"/>
              </a:endParaRPr>
            </a:p>
          </p:txBody>
        </p:sp>
        <p:sp>
          <p:nvSpPr>
            <p:cNvPr id="21" name="TextBox 20"/>
            <p:cNvSpPr txBox="1"/>
            <p:nvPr/>
          </p:nvSpPr>
          <p:spPr>
            <a:xfrm>
              <a:off x="8979905" y="982532"/>
              <a:ext cx="1734048" cy="588550"/>
            </a:xfrm>
            <a:prstGeom prst="rect">
              <a:avLst/>
            </a:prstGeom>
            <a:noFill/>
          </p:spPr>
          <p:txBody>
            <a:bodyPr wrap="none">
              <a:spAutoFit/>
            </a:bodyPr>
            <a:lstStyle/>
            <a:p>
              <a:pPr algn="ctr">
                <a:defRPr/>
              </a:pPr>
              <a:r>
                <a:rPr lang="en-US" sz="1400" b="1" dirty="0" smtClean="0">
                  <a:latin typeface="+mn-lt"/>
                </a:rPr>
                <a:t>Recipient</a:t>
              </a:r>
              <a:endParaRPr lang="en-US" sz="1400" b="1" dirty="0">
                <a:latin typeface="+mn-lt"/>
              </a:endParaRPr>
            </a:p>
          </p:txBody>
        </p:sp>
        <p:cxnSp>
          <p:nvCxnSpPr>
            <p:cNvPr id="22" name="Straight Connector 21"/>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393900" y="5344181"/>
              <a:ext cx="3099398" cy="1000534"/>
            </a:xfrm>
            <a:prstGeom prst="rect">
              <a:avLst/>
            </a:prstGeom>
            <a:noFill/>
          </p:spPr>
          <p:txBody>
            <a:bodyPr wrap="none">
              <a:spAutoFit/>
            </a:bodyPr>
            <a:lstStyle/>
            <a:p>
              <a:pPr algn="ctr">
                <a:defRPr/>
              </a:pPr>
              <a:r>
                <a:rPr lang="en-US" sz="1400" b="1" dirty="0" smtClean="0">
                  <a:latin typeface="+mn-lt"/>
                </a:rPr>
                <a:t>Attacker</a:t>
              </a:r>
            </a:p>
            <a:p>
              <a:pPr algn="ctr">
                <a:defRPr/>
              </a:pPr>
              <a:r>
                <a:rPr lang="en-US" sz="1400" b="1" dirty="0" smtClean="0"/>
                <a:t>(eavesdropping)</a:t>
              </a:r>
              <a:endParaRPr lang="en-US" sz="1400" b="1" dirty="0">
                <a:latin typeface="+mn-lt"/>
              </a:endParaRPr>
            </a:p>
          </p:txBody>
        </p:sp>
        <p:sp>
          <p:nvSpPr>
            <p:cNvPr id="25" name="Right Arrow 24"/>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Right Arrow 25"/>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7" name="TextBox 26"/>
            <p:cNvSpPr txBox="1"/>
            <p:nvPr/>
          </p:nvSpPr>
          <p:spPr>
            <a:xfrm>
              <a:off x="10207074" y="3124199"/>
              <a:ext cx="1439316" cy="529695"/>
            </a:xfrm>
            <a:prstGeom prst="rect">
              <a:avLst/>
            </a:prstGeom>
            <a:noFill/>
          </p:spPr>
          <p:txBody>
            <a:bodyPr wrap="none">
              <a:spAutoFit/>
            </a:bodyPr>
            <a:lstStyle/>
            <a:p>
              <a:pPr algn="ctr">
                <a:defRPr/>
              </a:pPr>
              <a:r>
                <a:rPr lang="en-US" dirty="0" smtClean="0">
                  <a:latin typeface="+mn-lt"/>
                </a:rPr>
                <a:t>plaintext</a:t>
              </a:r>
              <a:endParaRPr lang="en-US" dirty="0">
                <a:latin typeface="+mn-lt"/>
              </a:endParaRPr>
            </a:p>
          </p:txBody>
        </p:sp>
        <p:pic>
          <p:nvPicPr>
            <p:cNvPr id="28" name="Picture 27" descr="01-08b.wmf"/>
            <p:cNvPicPr>
              <a:picLocks noChangeAspect="1"/>
            </p:cNvPicPr>
            <p:nvPr/>
          </p:nvPicPr>
          <p:blipFill>
            <a:blip r:embed="rId4" cstate="print"/>
            <a:stretch>
              <a:fillRect/>
            </a:stretch>
          </p:blipFill>
          <p:spPr>
            <a:xfrm>
              <a:off x="260556" y="1697244"/>
              <a:ext cx="1348238" cy="1517904"/>
            </a:xfrm>
            <a:prstGeom prst="rect">
              <a:avLst/>
            </a:prstGeom>
          </p:spPr>
        </p:pic>
        <p:pic>
          <p:nvPicPr>
            <p:cNvPr id="29" name="Picture 28" descr="01-08b.wmf"/>
            <p:cNvPicPr>
              <a:picLocks noChangeAspect="1"/>
            </p:cNvPicPr>
            <p:nvPr/>
          </p:nvPicPr>
          <p:blipFill>
            <a:blip r:embed="rId4" cstate="print"/>
            <a:stretch>
              <a:fillRect/>
            </a:stretch>
          </p:blipFill>
          <p:spPr>
            <a:xfrm>
              <a:off x="10210800" y="1697244"/>
              <a:ext cx="1348238" cy="1517904"/>
            </a:xfrm>
            <a:prstGeom prst="rect">
              <a:avLst/>
            </a:prstGeom>
          </p:spPr>
        </p:pic>
        <p:pic>
          <p:nvPicPr>
            <p:cNvPr id="30" name="Picture 29" descr="01-08c.wmf"/>
            <p:cNvPicPr>
              <a:picLocks noChangeAspect="1"/>
            </p:cNvPicPr>
            <p:nvPr/>
          </p:nvPicPr>
          <p:blipFill>
            <a:blip r:embed="rId5" cstate="print"/>
            <a:stretch>
              <a:fillRect/>
            </a:stretch>
          </p:blipFill>
          <p:spPr>
            <a:xfrm>
              <a:off x="533400" y="3733800"/>
              <a:ext cx="1136650" cy="1428750"/>
            </a:xfrm>
            <a:prstGeom prst="rect">
              <a:avLst/>
            </a:prstGeom>
          </p:spPr>
        </p:pic>
        <p:pic>
          <p:nvPicPr>
            <p:cNvPr id="31" name="Picture 30" descr="01-08e.wmf"/>
            <p:cNvPicPr>
              <a:picLocks noChangeAspect="1"/>
            </p:cNvPicPr>
            <p:nvPr/>
          </p:nvPicPr>
          <p:blipFill>
            <a:blip r:embed="rId6" cstate="print"/>
            <a:stretch>
              <a:fillRect/>
            </a:stretch>
          </p:blipFill>
          <p:spPr>
            <a:xfrm>
              <a:off x="2161274" y="3581400"/>
              <a:ext cx="1420126" cy="629514"/>
            </a:xfrm>
            <a:prstGeom prst="rect">
              <a:avLst/>
            </a:prstGeom>
          </p:spPr>
        </p:pic>
        <p:pic>
          <p:nvPicPr>
            <p:cNvPr id="32" name="Picture 31" descr="01-08f.wmf"/>
            <p:cNvPicPr>
              <a:picLocks noChangeAspect="1"/>
            </p:cNvPicPr>
            <p:nvPr/>
          </p:nvPicPr>
          <p:blipFill>
            <a:blip r:embed="rId7" cstate="print"/>
            <a:stretch>
              <a:fillRect/>
            </a:stretch>
          </p:blipFill>
          <p:spPr>
            <a:xfrm rot="20050886">
              <a:off x="5502817" y="1848950"/>
              <a:ext cx="678458" cy="945298"/>
            </a:xfrm>
            <a:prstGeom prst="rect">
              <a:avLst/>
            </a:prstGeom>
          </p:spPr>
        </p:pic>
        <p:pic>
          <p:nvPicPr>
            <p:cNvPr id="33" name="Picture 32" descr="01-08e.wmf"/>
            <p:cNvPicPr>
              <a:picLocks noChangeAspect="1"/>
            </p:cNvPicPr>
            <p:nvPr/>
          </p:nvPicPr>
          <p:blipFill>
            <a:blip r:embed="rId6" cstate="print"/>
            <a:stretch>
              <a:fillRect/>
            </a:stretch>
          </p:blipFill>
          <p:spPr>
            <a:xfrm>
              <a:off x="8001000" y="3581400"/>
              <a:ext cx="1420126" cy="629514"/>
            </a:xfrm>
            <a:prstGeom prst="rect">
              <a:avLst/>
            </a:prstGeom>
          </p:spPr>
        </p:pic>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Şifreleme</a:t>
            </a:r>
            <a:r>
              <a:rPr lang="en-US" dirty="0"/>
              <a:t> ve Şifre </a:t>
            </a:r>
            <a:r>
              <a:rPr lang="en-US" dirty="0" err="1" smtClean="0"/>
              <a:t>Çözme</a:t>
            </a:r>
            <a:r>
              <a:rPr lang="tr-TR" dirty="0" smtClean="0"/>
              <a:t/>
            </a:r>
            <a:br>
              <a:rPr lang="tr-TR" dirty="0" smtClean="0"/>
            </a:br>
            <a:r>
              <a:rPr lang="tr-TR" dirty="0"/>
              <a:t>(</a:t>
            </a:r>
            <a:r>
              <a:rPr lang="en-US" dirty="0" smtClean="0"/>
              <a:t>Encryption and Decryption</a:t>
            </a:r>
            <a:r>
              <a:rPr lang="tr-TR" dirty="0"/>
              <a:t>)</a:t>
            </a:r>
            <a:endParaRPr lang="en-US" dirty="0"/>
          </a:p>
        </p:txBody>
      </p:sp>
      <p:sp>
        <p:nvSpPr>
          <p:cNvPr id="3" name="Content Placeholder 2"/>
          <p:cNvSpPr>
            <a:spLocks noGrp="1"/>
          </p:cNvSpPr>
          <p:nvPr>
            <p:ph idx="1"/>
          </p:nvPr>
        </p:nvSpPr>
        <p:spPr>
          <a:xfrm>
            <a:off x="457200" y="1600200"/>
            <a:ext cx="8229600" cy="5121275"/>
          </a:xfrm>
        </p:spPr>
        <p:txBody>
          <a:bodyPr>
            <a:normAutofit fontScale="77500" lnSpcReduction="20000"/>
          </a:bodyPr>
          <a:lstStyle/>
          <a:p>
            <a:r>
              <a:rPr lang="tr-TR" dirty="0">
                <a:solidFill>
                  <a:srgbClr val="00B050"/>
                </a:solidFill>
              </a:rPr>
              <a:t>Bu şifreleme işlemi aşağıdaki denklemle belirtilir:</a:t>
            </a:r>
            <a:endParaRPr lang="en-US" dirty="0" smtClean="0">
              <a:solidFill>
                <a:srgbClr val="00B050"/>
              </a:solidFill>
            </a:endParaRPr>
          </a:p>
          <a:p>
            <a:pPr algn="ctr">
              <a:buNone/>
            </a:pPr>
            <a:r>
              <a:rPr lang="en-US" dirty="0" smtClean="0">
                <a:solidFill>
                  <a:srgbClr val="00B050"/>
                </a:solidFill>
              </a:rPr>
              <a:t>C = E(M)</a:t>
            </a:r>
            <a:endParaRPr lang="tr-TR" dirty="0" smtClean="0">
              <a:solidFill>
                <a:srgbClr val="00B050"/>
              </a:solidFill>
            </a:endParaRPr>
          </a:p>
          <a:p>
            <a:r>
              <a:rPr lang="en-US" dirty="0" err="1" smtClean="0"/>
              <a:t>Ciphertext</a:t>
            </a:r>
            <a:r>
              <a:rPr lang="en-US" dirty="0" smtClean="0"/>
              <a:t> C</a:t>
            </a:r>
            <a:r>
              <a:rPr lang="tr-TR" dirty="0" smtClean="0"/>
              <a:t>, </a:t>
            </a:r>
            <a:r>
              <a:rPr lang="en-US" dirty="0" err="1" smtClean="0"/>
              <a:t>Bob'a</a:t>
            </a:r>
            <a:r>
              <a:rPr lang="en-US" dirty="0" smtClean="0"/>
              <a:t> </a:t>
            </a:r>
            <a:r>
              <a:rPr lang="en-US" dirty="0" err="1"/>
              <a:t>iletilen</a:t>
            </a:r>
            <a:r>
              <a:rPr lang="en-US" dirty="0"/>
              <a:t> </a:t>
            </a:r>
            <a:r>
              <a:rPr lang="en-US" dirty="0" err="1"/>
              <a:t>şey</a:t>
            </a:r>
            <a:r>
              <a:rPr lang="en-US" dirty="0"/>
              <a:t> </a:t>
            </a:r>
            <a:r>
              <a:rPr lang="en-US" dirty="0" err="1" smtClean="0"/>
              <a:t>olacak</a:t>
            </a:r>
            <a:r>
              <a:rPr lang="tr-TR" dirty="0" smtClean="0"/>
              <a:t>tır</a:t>
            </a:r>
            <a:r>
              <a:rPr lang="en-US" dirty="0" smtClean="0"/>
              <a:t>. </a:t>
            </a:r>
          </a:p>
          <a:p>
            <a:r>
              <a:rPr lang="en-US" dirty="0" smtClean="0"/>
              <a:t>Bob </a:t>
            </a:r>
            <a:r>
              <a:rPr lang="en-US" dirty="0" err="1"/>
              <a:t>C'yi</a:t>
            </a:r>
            <a:r>
              <a:rPr lang="en-US" dirty="0"/>
              <a:t> </a:t>
            </a:r>
            <a:r>
              <a:rPr lang="en-US" dirty="0" err="1"/>
              <a:t>aldıktan</a:t>
            </a:r>
            <a:r>
              <a:rPr lang="en-US" dirty="0"/>
              <a:t> </a:t>
            </a:r>
            <a:r>
              <a:rPr lang="en-US" dirty="0" err="1"/>
              <a:t>sonra</a:t>
            </a:r>
            <a:r>
              <a:rPr lang="en-US" dirty="0"/>
              <a:t>, </a:t>
            </a:r>
            <a:r>
              <a:rPr lang="en-US" dirty="0" err="1"/>
              <a:t>orijinal</a:t>
            </a:r>
            <a:r>
              <a:rPr lang="en-US" dirty="0"/>
              <a:t> </a:t>
            </a:r>
            <a:r>
              <a:rPr lang="en-US" dirty="0" err="1"/>
              <a:t>düz</a:t>
            </a:r>
            <a:r>
              <a:rPr lang="en-US" dirty="0"/>
              <a:t> metin </a:t>
            </a:r>
            <a:r>
              <a:rPr lang="en-US" dirty="0" err="1"/>
              <a:t>M'yi</a:t>
            </a:r>
            <a:r>
              <a:rPr lang="en-US" dirty="0"/>
              <a:t> </a:t>
            </a:r>
            <a:r>
              <a:rPr lang="en-US" dirty="0" err="1"/>
              <a:t>şifreli</a:t>
            </a:r>
            <a:r>
              <a:rPr lang="en-US" dirty="0"/>
              <a:t> metin </a:t>
            </a:r>
            <a:r>
              <a:rPr lang="en-US" dirty="0" err="1"/>
              <a:t>C'den</a:t>
            </a:r>
            <a:r>
              <a:rPr lang="en-US" dirty="0"/>
              <a:t> </a:t>
            </a:r>
            <a:r>
              <a:rPr lang="en-US" dirty="0" err="1"/>
              <a:t>kurtarmak</a:t>
            </a:r>
            <a:r>
              <a:rPr lang="en-US" dirty="0"/>
              <a:t> </a:t>
            </a:r>
            <a:r>
              <a:rPr lang="en-US" dirty="0" err="1"/>
              <a:t>için</a:t>
            </a:r>
            <a:r>
              <a:rPr lang="en-US" dirty="0"/>
              <a:t> bir </a:t>
            </a:r>
            <a:r>
              <a:rPr lang="en-US" b="1" dirty="0" err="1"/>
              <a:t>şifre</a:t>
            </a:r>
            <a:r>
              <a:rPr lang="en-US" b="1" dirty="0"/>
              <a:t> </a:t>
            </a:r>
            <a:r>
              <a:rPr lang="en-US" b="1" dirty="0" err="1"/>
              <a:t>çözme</a:t>
            </a:r>
            <a:r>
              <a:rPr lang="en-US" b="1" dirty="0"/>
              <a:t> </a:t>
            </a:r>
            <a:r>
              <a:rPr lang="en-US" b="1" dirty="0" err="1"/>
              <a:t>algoritması</a:t>
            </a:r>
            <a:r>
              <a:rPr lang="en-US" b="1" dirty="0"/>
              <a:t> </a:t>
            </a:r>
            <a:r>
              <a:rPr lang="en-US" b="1" dirty="0" err="1" smtClean="0"/>
              <a:t>D”y</a:t>
            </a:r>
            <a:r>
              <a:rPr lang="tr-TR" b="1" dirty="0"/>
              <a:t>i</a:t>
            </a:r>
            <a:r>
              <a:rPr lang="en-US" b="1" dirty="0" smtClean="0"/>
              <a:t> </a:t>
            </a:r>
            <a:r>
              <a:rPr lang="en-US" dirty="0" err="1"/>
              <a:t>uygular</a:t>
            </a:r>
            <a:r>
              <a:rPr lang="en-US" dirty="0"/>
              <a:t>. </a:t>
            </a:r>
            <a:endParaRPr lang="tr-TR" dirty="0" smtClean="0"/>
          </a:p>
          <a:p>
            <a:r>
              <a:rPr lang="en-US" dirty="0" smtClean="0">
                <a:solidFill>
                  <a:srgbClr val="FF3399"/>
                </a:solidFill>
              </a:rPr>
              <a:t>Bu </a:t>
            </a:r>
            <a:r>
              <a:rPr lang="en-US" dirty="0" err="1">
                <a:solidFill>
                  <a:srgbClr val="FF3399"/>
                </a:solidFill>
              </a:rPr>
              <a:t>şifre</a:t>
            </a:r>
            <a:r>
              <a:rPr lang="en-US" dirty="0">
                <a:solidFill>
                  <a:srgbClr val="FF3399"/>
                </a:solidFill>
              </a:rPr>
              <a:t> </a:t>
            </a:r>
            <a:r>
              <a:rPr lang="en-US" dirty="0" err="1">
                <a:solidFill>
                  <a:srgbClr val="FF3399"/>
                </a:solidFill>
              </a:rPr>
              <a:t>çözme</a:t>
            </a:r>
            <a:r>
              <a:rPr lang="en-US" dirty="0">
                <a:solidFill>
                  <a:srgbClr val="FF3399"/>
                </a:solidFill>
              </a:rPr>
              <a:t> </a:t>
            </a:r>
            <a:r>
              <a:rPr lang="en-US" dirty="0" err="1">
                <a:solidFill>
                  <a:srgbClr val="FF3399"/>
                </a:solidFill>
              </a:rPr>
              <a:t>işlemi</a:t>
            </a:r>
            <a:r>
              <a:rPr lang="en-US" dirty="0">
                <a:solidFill>
                  <a:srgbClr val="FF3399"/>
                </a:solidFill>
              </a:rPr>
              <a:t> </a:t>
            </a:r>
            <a:r>
              <a:rPr lang="tr-TR" dirty="0" smtClean="0">
                <a:solidFill>
                  <a:srgbClr val="FF3399"/>
                </a:solidFill>
              </a:rPr>
              <a:t>şu şekilde </a:t>
            </a:r>
            <a:r>
              <a:rPr lang="en-US" dirty="0" err="1" smtClean="0">
                <a:solidFill>
                  <a:srgbClr val="FF3399"/>
                </a:solidFill>
              </a:rPr>
              <a:t>belirtilir</a:t>
            </a:r>
            <a:r>
              <a:rPr lang="tr-TR" dirty="0" smtClean="0">
                <a:solidFill>
                  <a:srgbClr val="FF3399"/>
                </a:solidFill>
              </a:rPr>
              <a:t>. </a:t>
            </a:r>
            <a:endParaRPr lang="en-US" dirty="0" smtClean="0">
              <a:solidFill>
                <a:srgbClr val="FF3399"/>
              </a:solidFill>
            </a:endParaRPr>
          </a:p>
          <a:p>
            <a:pPr algn="ctr">
              <a:buNone/>
            </a:pPr>
            <a:r>
              <a:rPr lang="en-US" dirty="0" smtClean="0">
                <a:solidFill>
                  <a:srgbClr val="FF3399"/>
                </a:solidFill>
              </a:rPr>
              <a:t>M = D(C)</a:t>
            </a:r>
          </a:p>
          <a:p>
            <a:r>
              <a:rPr lang="en-US" dirty="0" err="1"/>
              <a:t>Şifreleme</a:t>
            </a:r>
            <a:r>
              <a:rPr lang="en-US" dirty="0"/>
              <a:t> </a:t>
            </a:r>
            <a:r>
              <a:rPr lang="en-US" dirty="0" err="1"/>
              <a:t>ve</a:t>
            </a:r>
            <a:r>
              <a:rPr lang="en-US" dirty="0"/>
              <a:t> </a:t>
            </a:r>
            <a:r>
              <a:rPr lang="en-US" dirty="0" err="1"/>
              <a:t>şifre</a:t>
            </a:r>
            <a:r>
              <a:rPr lang="en-US" dirty="0"/>
              <a:t> </a:t>
            </a:r>
            <a:r>
              <a:rPr lang="en-US" dirty="0" err="1"/>
              <a:t>çözme</a:t>
            </a:r>
            <a:r>
              <a:rPr lang="en-US" dirty="0"/>
              <a:t> </a:t>
            </a:r>
            <a:r>
              <a:rPr lang="en-US" dirty="0" err="1"/>
              <a:t>algoritmaları</a:t>
            </a:r>
            <a:r>
              <a:rPr lang="en-US" dirty="0"/>
              <a:t>, Alice </a:t>
            </a:r>
            <a:r>
              <a:rPr lang="en-US" dirty="0" err="1"/>
              <a:t>ve</a:t>
            </a:r>
            <a:r>
              <a:rPr lang="en-US" dirty="0"/>
              <a:t> </a:t>
            </a:r>
            <a:r>
              <a:rPr lang="en-US" dirty="0" err="1"/>
              <a:t>Bob'dan</a:t>
            </a:r>
            <a:r>
              <a:rPr lang="en-US" dirty="0"/>
              <a:t> </a:t>
            </a:r>
            <a:r>
              <a:rPr lang="en-US" dirty="0" err="1"/>
              <a:t>başka</a:t>
            </a:r>
            <a:r>
              <a:rPr lang="en-US" dirty="0"/>
              <a:t> </a:t>
            </a:r>
            <a:r>
              <a:rPr lang="en-US" dirty="0" err="1"/>
              <a:t>birinin</a:t>
            </a:r>
            <a:r>
              <a:rPr lang="en-US" dirty="0"/>
              <a:t> </a:t>
            </a:r>
            <a:r>
              <a:rPr lang="en-US" dirty="0" err="1"/>
              <a:t>şifreli</a:t>
            </a:r>
            <a:r>
              <a:rPr lang="en-US" dirty="0"/>
              <a:t> C </a:t>
            </a:r>
            <a:r>
              <a:rPr lang="en-US" dirty="0" err="1"/>
              <a:t>metninden</a:t>
            </a:r>
            <a:r>
              <a:rPr lang="en-US" dirty="0"/>
              <a:t> </a:t>
            </a:r>
            <a:r>
              <a:rPr lang="en-US" dirty="0" err="1"/>
              <a:t>düz</a:t>
            </a:r>
            <a:r>
              <a:rPr lang="en-US" dirty="0"/>
              <a:t> </a:t>
            </a:r>
            <a:r>
              <a:rPr lang="en-US" dirty="0" err="1"/>
              <a:t>metin</a:t>
            </a:r>
            <a:r>
              <a:rPr lang="en-US" dirty="0"/>
              <a:t> </a:t>
            </a:r>
            <a:r>
              <a:rPr lang="en-US" dirty="0" err="1"/>
              <a:t>M'yi</a:t>
            </a:r>
            <a:r>
              <a:rPr lang="en-US" dirty="0"/>
              <a:t> </a:t>
            </a:r>
            <a:r>
              <a:rPr lang="en-US" dirty="0" err="1"/>
              <a:t>belirlemesi</a:t>
            </a:r>
            <a:r>
              <a:rPr lang="en-US" dirty="0"/>
              <a:t> </a:t>
            </a:r>
            <a:r>
              <a:rPr lang="en-US" dirty="0" err="1"/>
              <a:t>mümkün</a:t>
            </a:r>
            <a:r>
              <a:rPr lang="en-US" dirty="0"/>
              <a:t> </a:t>
            </a:r>
            <a:r>
              <a:rPr lang="en-US" dirty="0" err="1"/>
              <a:t>olmayacak</a:t>
            </a:r>
            <a:r>
              <a:rPr lang="en-US" dirty="0"/>
              <a:t> </a:t>
            </a:r>
            <a:r>
              <a:rPr lang="en-US" dirty="0" err="1"/>
              <a:t>şekilde</a:t>
            </a:r>
            <a:r>
              <a:rPr lang="en-US" dirty="0"/>
              <a:t> </a:t>
            </a:r>
            <a:r>
              <a:rPr lang="en-US" dirty="0" err="1"/>
              <a:t>seçilir</a:t>
            </a:r>
            <a:r>
              <a:rPr lang="en-US" dirty="0"/>
              <a:t>. </a:t>
            </a:r>
            <a:endParaRPr lang="tr-TR" dirty="0" smtClean="0"/>
          </a:p>
          <a:p>
            <a:r>
              <a:rPr lang="en-US" dirty="0" err="1" smtClean="0"/>
              <a:t>Böylece</a:t>
            </a:r>
            <a:r>
              <a:rPr lang="en-US" dirty="0"/>
              <a:t>, </a:t>
            </a:r>
            <a:r>
              <a:rPr lang="en-US" dirty="0" err="1"/>
              <a:t>şifreli</a:t>
            </a:r>
            <a:r>
              <a:rPr lang="en-US" dirty="0"/>
              <a:t> C </a:t>
            </a:r>
            <a:r>
              <a:rPr lang="en-US" dirty="0" err="1"/>
              <a:t>metni</a:t>
            </a:r>
            <a:r>
              <a:rPr lang="en-US" dirty="0"/>
              <a:t>, </a:t>
            </a:r>
            <a:r>
              <a:rPr lang="en-US" dirty="0" err="1"/>
              <a:t>bir</a:t>
            </a:r>
            <a:r>
              <a:rPr lang="en-US" dirty="0"/>
              <a:t> </a:t>
            </a:r>
            <a:r>
              <a:rPr lang="tr-TR" dirty="0" smtClean="0"/>
              <a:t>saldıgan</a:t>
            </a:r>
            <a:r>
              <a:rPr lang="en-US" dirty="0" smtClean="0"/>
              <a:t> </a:t>
            </a:r>
            <a:r>
              <a:rPr lang="en-US" dirty="0" err="1"/>
              <a:t>tarafından</a:t>
            </a:r>
            <a:r>
              <a:rPr lang="en-US" dirty="0"/>
              <a:t> </a:t>
            </a:r>
            <a:r>
              <a:rPr lang="en-US" dirty="0" err="1"/>
              <a:t>gizlice</a:t>
            </a:r>
            <a:r>
              <a:rPr lang="en-US" dirty="0"/>
              <a:t> </a:t>
            </a:r>
            <a:r>
              <a:rPr lang="en-US" dirty="0" err="1"/>
              <a:t>dinlenebilecek</a:t>
            </a:r>
            <a:r>
              <a:rPr lang="en-US" dirty="0"/>
              <a:t> </a:t>
            </a:r>
            <a:r>
              <a:rPr lang="en-US" dirty="0" err="1"/>
              <a:t>güvenli</a:t>
            </a:r>
            <a:r>
              <a:rPr lang="en-US" dirty="0"/>
              <a:t> </a:t>
            </a:r>
            <a:r>
              <a:rPr lang="en-US" dirty="0" err="1"/>
              <a:t>olmayan</a:t>
            </a:r>
            <a:r>
              <a:rPr lang="en-US" dirty="0"/>
              <a:t> </a:t>
            </a:r>
            <a:r>
              <a:rPr lang="en-US" dirty="0" err="1"/>
              <a:t>bir</a:t>
            </a:r>
            <a:r>
              <a:rPr lang="en-US" dirty="0"/>
              <a:t> </a:t>
            </a:r>
            <a:r>
              <a:rPr lang="en-US" dirty="0" err="1"/>
              <a:t>kanal</a:t>
            </a:r>
            <a:r>
              <a:rPr lang="en-US" dirty="0"/>
              <a:t> </a:t>
            </a:r>
            <a:r>
              <a:rPr lang="en-US" dirty="0" err="1"/>
              <a:t>üzerinden</a:t>
            </a:r>
            <a:r>
              <a:rPr lang="en-US" dirty="0"/>
              <a:t> </a:t>
            </a:r>
            <a:r>
              <a:rPr lang="en-US" dirty="0" err="1"/>
              <a:t>iletilebilir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tr-TR" dirty="0" smtClean="0"/>
              <a:t>Şifreleme sistemi (</a:t>
            </a:r>
            <a:r>
              <a:rPr lang="en-US" dirty="0" smtClean="0"/>
              <a:t>Cryptosystem</a:t>
            </a:r>
            <a:r>
              <a:rPr lang="tr-TR" dirty="0" smtClean="0"/>
              <a:t>)</a:t>
            </a:r>
            <a:endParaRPr lang="tr-TR" dirty="0"/>
          </a:p>
        </p:txBody>
      </p:sp>
      <p:sp>
        <p:nvSpPr>
          <p:cNvPr id="3" name="Content Placeholder 2"/>
          <p:cNvSpPr>
            <a:spLocks noGrp="1"/>
          </p:cNvSpPr>
          <p:nvPr>
            <p:ph idx="1"/>
          </p:nvPr>
        </p:nvSpPr>
        <p:spPr>
          <a:xfrm>
            <a:off x="457200" y="990600"/>
            <a:ext cx="8077200" cy="5135563"/>
          </a:xfrm>
        </p:spPr>
        <p:txBody>
          <a:bodyPr>
            <a:normAutofit fontScale="85000" lnSpcReduction="20000"/>
          </a:bodyPr>
          <a:lstStyle/>
          <a:p>
            <a:r>
              <a:rPr lang="en-US" dirty="0">
                <a:solidFill>
                  <a:srgbClr val="7030A0"/>
                </a:solidFill>
              </a:rPr>
              <a:t>Şifre </a:t>
            </a:r>
            <a:r>
              <a:rPr lang="en-US" dirty="0" err="1">
                <a:solidFill>
                  <a:srgbClr val="7030A0"/>
                </a:solidFill>
              </a:rPr>
              <a:t>çözme</a:t>
            </a:r>
            <a:r>
              <a:rPr lang="en-US" dirty="0">
                <a:solidFill>
                  <a:srgbClr val="7030A0"/>
                </a:solidFill>
              </a:rPr>
              <a:t> </a:t>
            </a:r>
            <a:r>
              <a:rPr lang="en-US" dirty="0" err="1">
                <a:solidFill>
                  <a:srgbClr val="7030A0"/>
                </a:solidFill>
              </a:rPr>
              <a:t>algoritması</a:t>
            </a:r>
            <a:r>
              <a:rPr lang="en-US" dirty="0">
                <a:solidFill>
                  <a:srgbClr val="7030A0"/>
                </a:solidFill>
              </a:rPr>
              <a:t>, </a:t>
            </a:r>
            <a:r>
              <a:rPr lang="en-US" dirty="0" err="1">
                <a:solidFill>
                  <a:srgbClr val="7030A0"/>
                </a:solidFill>
              </a:rPr>
              <a:t>Bob’un</a:t>
            </a:r>
            <a:r>
              <a:rPr lang="en-US" dirty="0">
                <a:solidFill>
                  <a:srgbClr val="7030A0"/>
                </a:solidFill>
              </a:rPr>
              <a:t> ve </a:t>
            </a:r>
            <a:r>
              <a:rPr lang="en-US" dirty="0" err="1">
                <a:solidFill>
                  <a:srgbClr val="7030A0"/>
                </a:solidFill>
              </a:rPr>
              <a:t>muhtemelen</a:t>
            </a:r>
            <a:r>
              <a:rPr lang="en-US" dirty="0">
                <a:solidFill>
                  <a:srgbClr val="7030A0"/>
                </a:solidFill>
              </a:rPr>
              <a:t> </a:t>
            </a:r>
            <a:r>
              <a:rPr lang="en-US" dirty="0" err="1">
                <a:solidFill>
                  <a:srgbClr val="7030A0"/>
                </a:solidFill>
              </a:rPr>
              <a:t>Alice’in</a:t>
            </a:r>
            <a:r>
              <a:rPr lang="en-US" dirty="0">
                <a:solidFill>
                  <a:srgbClr val="7030A0"/>
                </a:solidFill>
              </a:rPr>
              <a:t> </a:t>
            </a:r>
            <a:r>
              <a:rPr lang="en-US" dirty="0" err="1">
                <a:solidFill>
                  <a:srgbClr val="7030A0"/>
                </a:solidFill>
              </a:rPr>
              <a:t>bildiği</a:t>
            </a:r>
            <a:r>
              <a:rPr lang="en-US" dirty="0">
                <a:solidFill>
                  <a:srgbClr val="7030A0"/>
                </a:solidFill>
              </a:rPr>
              <a:t> </a:t>
            </a:r>
            <a:r>
              <a:rPr lang="en-US" dirty="0" err="1">
                <a:solidFill>
                  <a:srgbClr val="7030A0"/>
                </a:solidFill>
              </a:rPr>
              <a:t>bazı</a:t>
            </a:r>
            <a:r>
              <a:rPr lang="en-US" dirty="0">
                <a:solidFill>
                  <a:srgbClr val="7030A0"/>
                </a:solidFill>
              </a:rPr>
              <a:t> </a:t>
            </a:r>
            <a:r>
              <a:rPr lang="en-US" dirty="0" err="1">
                <a:solidFill>
                  <a:srgbClr val="7030A0"/>
                </a:solidFill>
              </a:rPr>
              <a:t>gizli</a:t>
            </a:r>
            <a:r>
              <a:rPr lang="en-US" dirty="0">
                <a:solidFill>
                  <a:srgbClr val="7030A0"/>
                </a:solidFill>
              </a:rPr>
              <a:t> </a:t>
            </a:r>
            <a:r>
              <a:rPr lang="en-US" dirty="0" err="1">
                <a:solidFill>
                  <a:srgbClr val="7030A0"/>
                </a:solidFill>
              </a:rPr>
              <a:t>bilgileri</a:t>
            </a:r>
            <a:r>
              <a:rPr lang="en-US" dirty="0">
                <a:solidFill>
                  <a:srgbClr val="7030A0"/>
                </a:solidFill>
              </a:rPr>
              <a:t> </a:t>
            </a:r>
            <a:r>
              <a:rPr lang="en-US" dirty="0" err="1">
                <a:solidFill>
                  <a:srgbClr val="7030A0"/>
                </a:solidFill>
              </a:rPr>
              <a:t>kullanmalı</a:t>
            </a:r>
            <a:r>
              <a:rPr lang="en-US" dirty="0">
                <a:solidFill>
                  <a:srgbClr val="7030A0"/>
                </a:solidFill>
              </a:rPr>
              <a:t>, </a:t>
            </a:r>
            <a:r>
              <a:rPr lang="en-US" dirty="0" err="1" smtClean="0">
                <a:solidFill>
                  <a:srgbClr val="7030A0"/>
                </a:solidFill>
              </a:rPr>
              <a:t>ancak</a:t>
            </a:r>
            <a:r>
              <a:rPr lang="en-US" dirty="0" smtClean="0">
                <a:solidFill>
                  <a:srgbClr val="7030A0"/>
                </a:solidFill>
              </a:rPr>
              <a:t> </a:t>
            </a:r>
            <a:r>
              <a:rPr lang="en-US" dirty="0" err="1" smtClean="0">
                <a:solidFill>
                  <a:srgbClr val="7030A0"/>
                </a:solidFill>
              </a:rPr>
              <a:t>başka</a:t>
            </a:r>
            <a:r>
              <a:rPr lang="en-US" dirty="0" smtClean="0">
                <a:solidFill>
                  <a:srgbClr val="7030A0"/>
                </a:solidFill>
              </a:rPr>
              <a:t> </a:t>
            </a:r>
            <a:r>
              <a:rPr lang="en-US" dirty="0" err="1" smtClean="0">
                <a:solidFill>
                  <a:srgbClr val="7030A0"/>
                </a:solidFill>
              </a:rPr>
              <a:t>bir</a:t>
            </a:r>
            <a:r>
              <a:rPr lang="en-US" dirty="0" smtClean="0">
                <a:solidFill>
                  <a:srgbClr val="7030A0"/>
                </a:solidFill>
              </a:rPr>
              <a:t> </a:t>
            </a:r>
            <a:r>
              <a:rPr lang="tr-TR" dirty="0" smtClean="0">
                <a:solidFill>
                  <a:srgbClr val="7030A0"/>
                </a:solidFill>
              </a:rPr>
              <a:t>taraf</a:t>
            </a:r>
            <a:r>
              <a:rPr lang="en-US" dirty="0" smtClean="0">
                <a:solidFill>
                  <a:srgbClr val="7030A0"/>
                </a:solidFill>
              </a:rPr>
              <a:t> </a:t>
            </a:r>
            <a:r>
              <a:rPr lang="en-US" dirty="0" err="1" smtClean="0">
                <a:solidFill>
                  <a:srgbClr val="7030A0"/>
                </a:solidFill>
              </a:rPr>
              <a:t>kullanmamalıdır</a:t>
            </a:r>
            <a:r>
              <a:rPr lang="en-US" dirty="0" smtClean="0">
                <a:solidFill>
                  <a:srgbClr val="7030A0"/>
                </a:solidFill>
              </a:rPr>
              <a:t>. </a:t>
            </a:r>
            <a:endParaRPr lang="tr-TR" dirty="0" smtClean="0">
              <a:solidFill>
                <a:srgbClr val="7030A0"/>
              </a:solidFill>
            </a:endParaRPr>
          </a:p>
          <a:p>
            <a:pPr lvl="1"/>
            <a:r>
              <a:rPr lang="en-US" dirty="0" smtClean="0"/>
              <a:t>Bu </a:t>
            </a:r>
            <a:r>
              <a:rPr lang="en-US" dirty="0" err="1"/>
              <a:t>genellikle</a:t>
            </a:r>
            <a:r>
              <a:rPr lang="en-US" dirty="0"/>
              <a:t> </a:t>
            </a:r>
            <a:r>
              <a:rPr lang="en-US" dirty="0" err="1"/>
              <a:t>şifre</a:t>
            </a:r>
            <a:r>
              <a:rPr lang="en-US" dirty="0"/>
              <a:t> </a:t>
            </a:r>
            <a:r>
              <a:rPr lang="en-US" dirty="0" err="1"/>
              <a:t>çözme</a:t>
            </a:r>
            <a:r>
              <a:rPr lang="en-US" dirty="0"/>
              <a:t> </a:t>
            </a:r>
            <a:r>
              <a:rPr lang="en-US" dirty="0" err="1"/>
              <a:t>algoritmasının</a:t>
            </a:r>
            <a:r>
              <a:rPr lang="en-US" dirty="0"/>
              <a:t> </a:t>
            </a:r>
            <a:r>
              <a:rPr lang="en-US" dirty="0" err="1"/>
              <a:t>yardımcı</a:t>
            </a:r>
            <a:r>
              <a:rPr lang="en-US" dirty="0"/>
              <a:t> bir </a:t>
            </a:r>
            <a:r>
              <a:rPr lang="en-US" dirty="0" err="1"/>
              <a:t>girdi</a:t>
            </a:r>
            <a:r>
              <a:rPr lang="en-US" dirty="0"/>
              <a:t> </a:t>
            </a:r>
            <a:r>
              <a:rPr lang="en-US" dirty="0" err="1"/>
              <a:t>olarak</a:t>
            </a:r>
            <a:r>
              <a:rPr lang="en-US" dirty="0"/>
              <a:t> </a:t>
            </a:r>
            <a:r>
              <a:rPr lang="en-US" dirty="0" err="1"/>
              <a:t>şifre</a:t>
            </a:r>
            <a:r>
              <a:rPr lang="en-US" dirty="0"/>
              <a:t> </a:t>
            </a:r>
            <a:r>
              <a:rPr lang="en-US" dirty="0" err="1"/>
              <a:t>çözme</a:t>
            </a:r>
            <a:r>
              <a:rPr lang="en-US" dirty="0"/>
              <a:t> </a:t>
            </a:r>
            <a:r>
              <a:rPr lang="en-US" dirty="0" smtClean="0"/>
              <a:t>anahtarı</a:t>
            </a:r>
            <a:r>
              <a:rPr lang="tr-TR" dirty="0" smtClean="0"/>
              <a:t> (</a:t>
            </a:r>
            <a:r>
              <a:rPr lang="en-US" b="1" dirty="0" smtClean="0"/>
              <a:t>decryption key</a:t>
            </a:r>
            <a:r>
              <a:rPr lang="tr-TR" b="1" dirty="0" smtClean="0"/>
              <a:t>) </a:t>
            </a:r>
            <a:r>
              <a:rPr lang="en-US" dirty="0" err="1" smtClean="0"/>
              <a:t>adı</a:t>
            </a:r>
            <a:r>
              <a:rPr lang="en-US" dirty="0" smtClean="0"/>
              <a:t> </a:t>
            </a:r>
            <a:r>
              <a:rPr lang="en-US" dirty="0" err="1"/>
              <a:t>verilen</a:t>
            </a:r>
            <a:r>
              <a:rPr lang="en-US" dirty="0"/>
              <a:t> bir </a:t>
            </a:r>
            <a:r>
              <a:rPr lang="en-US" dirty="0" err="1"/>
              <a:t>gizli</a:t>
            </a:r>
            <a:r>
              <a:rPr lang="en-US" dirty="0"/>
              <a:t> </a:t>
            </a:r>
            <a:r>
              <a:rPr lang="en-US" dirty="0" err="1"/>
              <a:t>numara</a:t>
            </a:r>
            <a:r>
              <a:rPr lang="en-US" dirty="0"/>
              <a:t> </a:t>
            </a:r>
            <a:r>
              <a:rPr lang="en-US" dirty="0" err="1"/>
              <a:t>veya</a:t>
            </a:r>
            <a:r>
              <a:rPr lang="en-US" dirty="0"/>
              <a:t> </a:t>
            </a:r>
            <a:r>
              <a:rPr lang="en-US" dirty="0" err="1" smtClean="0"/>
              <a:t>dize</a:t>
            </a:r>
            <a:r>
              <a:rPr lang="tr-TR" dirty="0" smtClean="0"/>
              <a:t>(string)</a:t>
            </a:r>
            <a:r>
              <a:rPr lang="en-US" dirty="0" smtClean="0"/>
              <a:t> </a:t>
            </a:r>
            <a:r>
              <a:rPr lang="en-US" dirty="0" err="1" smtClean="0"/>
              <a:t>kullan</a:t>
            </a:r>
            <a:r>
              <a:rPr lang="tr-TR" dirty="0" smtClean="0"/>
              <a:t>ımı</a:t>
            </a:r>
            <a:r>
              <a:rPr lang="en-US" dirty="0" smtClean="0"/>
              <a:t> </a:t>
            </a:r>
            <a:r>
              <a:rPr lang="en-US" dirty="0" err="1"/>
              <a:t>ile</a:t>
            </a:r>
            <a:r>
              <a:rPr lang="en-US" dirty="0"/>
              <a:t> </a:t>
            </a:r>
            <a:r>
              <a:rPr lang="en-US" dirty="0" err="1"/>
              <a:t>gerçekleştirilir</a:t>
            </a:r>
            <a:r>
              <a:rPr lang="en-US" dirty="0"/>
              <a:t>. </a:t>
            </a:r>
            <a:endParaRPr lang="tr-TR" dirty="0" smtClean="0"/>
          </a:p>
          <a:p>
            <a:pPr lvl="1"/>
            <a:r>
              <a:rPr lang="en-US" dirty="0" smtClean="0">
                <a:solidFill>
                  <a:srgbClr val="00B050"/>
                </a:solidFill>
              </a:rPr>
              <a:t>Bu </a:t>
            </a:r>
            <a:r>
              <a:rPr lang="en-US" dirty="0" err="1">
                <a:solidFill>
                  <a:srgbClr val="00B050"/>
                </a:solidFill>
              </a:rPr>
              <a:t>şekilde</a:t>
            </a:r>
            <a:r>
              <a:rPr lang="en-US" dirty="0">
                <a:solidFill>
                  <a:srgbClr val="00B050"/>
                </a:solidFill>
              </a:rPr>
              <a:t>, </a:t>
            </a:r>
            <a:r>
              <a:rPr lang="en-US" dirty="0" err="1">
                <a:solidFill>
                  <a:srgbClr val="00B050"/>
                </a:solidFill>
              </a:rPr>
              <a:t>şifre</a:t>
            </a:r>
            <a:r>
              <a:rPr lang="en-US" dirty="0">
                <a:solidFill>
                  <a:srgbClr val="00B050"/>
                </a:solidFill>
              </a:rPr>
              <a:t> </a:t>
            </a:r>
            <a:r>
              <a:rPr lang="en-US" dirty="0" err="1">
                <a:solidFill>
                  <a:srgbClr val="00B050"/>
                </a:solidFill>
              </a:rPr>
              <a:t>çözme</a:t>
            </a:r>
            <a:r>
              <a:rPr lang="en-US" dirty="0">
                <a:solidFill>
                  <a:srgbClr val="00B050"/>
                </a:solidFill>
              </a:rPr>
              <a:t> </a:t>
            </a:r>
            <a:r>
              <a:rPr lang="en-US" dirty="0" err="1" smtClean="0">
                <a:solidFill>
                  <a:srgbClr val="00B050"/>
                </a:solidFill>
              </a:rPr>
              <a:t>algoritması</a:t>
            </a:r>
            <a:r>
              <a:rPr lang="tr-TR" dirty="0" smtClean="0">
                <a:solidFill>
                  <a:srgbClr val="00B050"/>
                </a:solidFill>
              </a:rPr>
              <a:t> </a:t>
            </a:r>
            <a:r>
              <a:rPr lang="en-US" dirty="0" err="1" smtClean="0">
                <a:solidFill>
                  <a:srgbClr val="00B050"/>
                </a:solidFill>
              </a:rPr>
              <a:t>standart</a:t>
            </a:r>
            <a:r>
              <a:rPr lang="en-US" dirty="0">
                <a:solidFill>
                  <a:srgbClr val="00B050"/>
                </a:solidFill>
              </a:rPr>
              <a:t>, </a:t>
            </a:r>
            <a:r>
              <a:rPr lang="en-US" dirty="0" err="1">
                <a:solidFill>
                  <a:srgbClr val="00B050"/>
                </a:solidFill>
              </a:rPr>
              <a:t>halka</a:t>
            </a:r>
            <a:r>
              <a:rPr lang="en-US" dirty="0">
                <a:solidFill>
                  <a:srgbClr val="00B050"/>
                </a:solidFill>
              </a:rPr>
              <a:t> </a:t>
            </a:r>
            <a:r>
              <a:rPr lang="en-US" dirty="0" err="1">
                <a:solidFill>
                  <a:srgbClr val="00B050"/>
                </a:solidFill>
              </a:rPr>
              <a:t>açık</a:t>
            </a:r>
            <a:r>
              <a:rPr lang="en-US" dirty="0">
                <a:solidFill>
                  <a:srgbClr val="00B050"/>
                </a:solidFill>
              </a:rPr>
              <a:t> </a:t>
            </a:r>
            <a:r>
              <a:rPr lang="en-US" dirty="0" err="1">
                <a:solidFill>
                  <a:srgbClr val="00B050"/>
                </a:solidFill>
              </a:rPr>
              <a:t>bir</a:t>
            </a:r>
            <a:r>
              <a:rPr lang="en-US" dirty="0">
                <a:solidFill>
                  <a:srgbClr val="00B050"/>
                </a:solidFill>
              </a:rPr>
              <a:t> </a:t>
            </a:r>
            <a:r>
              <a:rPr lang="en-US" dirty="0" err="1" smtClean="0">
                <a:solidFill>
                  <a:srgbClr val="00B050"/>
                </a:solidFill>
              </a:rPr>
              <a:t>yazılım</a:t>
            </a:r>
            <a:r>
              <a:rPr lang="tr-TR" dirty="0" smtClean="0">
                <a:solidFill>
                  <a:srgbClr val="00B050"/>
                </a:solidFill>
              </a:rPr>
              <a:t> olabilir</a:t>
            </a:r>
            <a:r>
              <a:rPr lang="en-US" dirty="0" smtClean="0">
                <a:solidFill>
                  <a:srgbClr val="00B050"/>
                </a:solidFill>
              </a:rPr>
              <a:t> </a:t>
            </a:r>
            <a:r>
              <a:rPr lang="en-US" dirty="0"/>
              <a:t>ve </a:t>
            </a:r>
            <a:r>
              <a:rPr lang="en-US" dirty="0" err="1">
                <a:solidFill>
                  <a:srgbClr val="00B0F0"/>
                </a:solidFill>
              </a:rPr>
              <a:t>yalnızca</a:t>
            </a:r>
            <a:r>
              <a:rPr lang="en-US" dirty="0">
                <a:solidFill>
                  <a:srgbClr val="00B0F0"/>
                </a:solidFill>
              </a:rPr>
              <a:t> </a:t>
            </a:r>
            <a:r>
              <a:rPr lang="en-US" dirty="0" err="1">
                <a:solidFill>
                  <a:srgbClr val="00B0F0"/>
                </a:solidFill>
              </a:rPr>
              <a:t>şifre</a:t>
            </a:r>
            <a:r>
              <a:rPr lang="en-US" dirty="0">
                <a:solidFill>
                  <a:srgbClr val="00B0F0"/>
                </a:solidFill>
              </a:rPr>
              <a:t> </a:t>
            </a:r>
            <a:r>
              <a:rPr lang="en-US" dirty="0" err="1">
                <a:solidFill>
                  <a:srgbClr val="00B0F0"/>
                </a:solidFill>
              </a:rPr>
              <a:t>çözme</a:t>
            </a:r>
            <a:r>
              <a:rPr lang="en-US" dirty="0">
                <a:solidFill>
                  <a:srgbClr val="00B0F0"/>
                </a:solidFill>
              </a:rPr>
              <a:t> </a:t>
            </a:r>
            <a:r>
              <a:rPr lang="en-US" dirty="0" err="1">
                <a:solidFill>
                  <a:srgbClr val="00B0F0"/>
                </a:solidFill>
              </a:rPr>
              <a:t>anahtarının</a:t>
            </a:r>
            <a:r>
              <a:rPr lang="en-US" dirty="0">
                <a:solidFill>
                  <a:srgbClr val="00B0F0"/>
                </a:solidFill>
              </a:rPr>
              <a:t> </a:t>
            </a:r>
            <a:r>
              <a:rPr lang="en-US" dirty="0" err="1">
                <a:solidFill>
                  <a:srgbClr val="00B0F0"/>
                </a:solidFill>
              </a:rPr>
              <a:t>gizli</a:t>
            </a:r>
            <a:r>
              <a:rPr lang="en-US" dirty="0">
                <a:solidFill>
                  <a:srgbClr val="00B0F0"/>
                </a:solidFill>
              </a:rPr>
              <a:t> </a:t>
            </a:r>
            <a:r>
              <a:rPr lang="en-US" dirty="0" err="1">
                <a:solidFill>
                  <a:srgbClr val="00B0F0"/>
                </a:solidFill>
              </a:rPr>
              <a:t>kalması</a:t>
            </a:r>
            <a:r>
              <a:rPr lang="en-US" dirty="0">
                <a:solidFill>
                  <a:srgbClr val="00B0F0"/>
                </a:solidFill>
              </a:rPr>
              <a:t> </a:t>
            </a:r>
            <a:r>
              <a:rPr lang="en-US" dirty="0" err="1">
                <a:solidFill>
                  <a:srgbClr val="00B0F0"/>
                </a:solidFill>
              </a:rPr>
              <a:t>gerekir</a:t>
            </a:r>
            <a:r>
              <a:rPr lang="en-US" dirty="0"/>
              <a:t>.</a:t>
            </a:r>
          </a:p>
          <a:p>
            <a:r>
              <a:rPr lang="en-US" dirty="0" err="1">
                <a:solidFill>
                  <a:srgbClr val="FFC000"/>
                </a:solidFill>
              </a:rPr>
              <a:t>Benzer</a:t>
            </a:r>
            <a:r>
              <a:rPr lang="en-US" dirty="0">
                <a:solidFill>
                  <a:srgbClr val="FFC000"/>
                </a:solidFill>
              </a:rPr>
              <a:t> </a:t>
            </a:r>
            <a:r>
              <a:rPr lang="en-US" dirty="0" err="1">
                <a:solidFill>
                  <a:srgbClr val="FFC000"/>
                </a:solidFill>
              </a:rPr>
              <a:t>şekilde</a:t>
            </a:r>
            <a:r>
              <a:rPr lang="en-US" dirty="0">
                <a:solidFill>
                  <a:srgbClr val="FFC000"/>
                </a:solidFill>
              </a:rPr>
              <a:t>, </a:t>
            </a:r>
            <a:r>
              <a:rPr lang="en-US" dirty="0" err="1">
                <a:solidFill>
                  <a:srgbClr val="FFC000"/>
                </a:solidFill>
              </a:rPr>
              <a:t>şifreleme</a:t>
            </a:r>
            <a:r>
              <a:rPr lang="en-US" dirty="0">
                <a:solidFill>
                  <a:srgbClr val="FFC000"/>
                </a:solidFill>
              </a:rPr>
              <a:t> </a:t>
            </a:r>
            <a:r>
              <a:rPr lang="en-US" dirty="0" err="1">
                <a:solidFill>
                  <a:srgbClr val="FFC000"/>
                </a:solidFill>
              </a:rPr>
              <a:t>algoritması</a:t>
            </a:r>
            <a:r>
              <a:rPr lang="en-US" dirty="0">
                <a:solidFill>
                  <a:srgbClr val="FFC000"/>
                </a:solidFill>
              </a:rPr>
              <a:t> </a:t>
            </a:r>
            <a:r>
              <a:rPr lang="en-US" dirty="0" err="1">
                <a:solidFill>
                  <a:srgbClr val="FFC000"/>
                </a:solidFill>
              </a:rPr>
              <a:t>yardımcı</a:t>
            </a:r>
            <a:r>
              <a:rPr lang="en-US" dirty="0">
                <a:solidFill>
                  <a:srgbClr val="FFC000"/>
                </a:solidFill>
              </a:rPr>
              <a:t> </a:t>
            </a:r>
            <a:r>
              <a:rPr lang="en-US" dirty="0" err="1">
                <a:solidFill>
                  <a:srgbClr val="FFC000"/>
                </a:solidFill>
              </a:rPr>
              <a:t>girdi</a:t>
            </a:r>
            <a:r>
              <a:rPr lang="en-US" dirty="0">
                <a:solidFill>
                  <a:srgbClr val="FFC000"/>
                </a:solidFill>
              </a:rPr>
              <a:t> </a:t>
            </a:r>
            <a:r>
              <a:rPr lang="en-US" dirty="0" err="1">
                <a:solidFill>
                  <a:srgbClr val="FFC000"/>
                </a:solidFill>
              </a:rPr>
              <a:t>olarak</a:t>
            </a:r>
            <a:r>
              <a:rPr lang="en-US" dirty="0">
                <a:solidFill>
                  <a:srgbClr val="FFC000"/>
                </a:solidFill>
              </a:rPr>
              <a:t> </a:t>
            </a:r>
            <a:r>
              <a:rPr lang="en-US" dirty="0" err="1">
                <a:solidFill>
                  <a:srgbClr val="FFC000"/>
                </a:solidFill>
              </a:rPr>
              <a:t>şifre</a:t>
            </a:r>
            <a:r>
              <a:rPr lang="en-US" dirty="0">
                <a:solidFill>
                  <a:srgbClr val="FFC000"/>
                </a:solidFill>
              </a:rPr>
              <a:t> </a:t>
            </a:r>
            <a:r>
              <a:rPr lang="en-US" dirty="0" err="1">
                <a:solidFill>
                  <a:srgbClr val="FFC000"/>
                </a:solidFill>
              </a:rPr>
              <a:t>çözme</a:t>
            </a:r>
            <a:r>
              <a:rPr lang="en-US" dirty="0">
                <a:solidFill>
                  <a:srgbClr val="FFC000"/>
                </a:solidFill>
              </a:rPr>
              <a:t> anahtarıyla </a:t>
            </a:r>
            <a:r>
              <a:rPr lang="en-US" dirty="0" smtClean="0">
                <a:solidFill>
                  <a:srgbClr val="FFC000"/>
                </a:solidFill>
              </a:rPr>
              <a:t>ilişkilendirilen </a:t>
            </a:r>
            <a:r>
              <a:rPr lang="en-US" dirty="0">
                <a:solidFill>
                  <a:srgbClr val="FFC000"/>
                </a:solidFill>
              </a:rPr>
              <a:t>bir </a:t>
            </a:r>
            <a:r>
              <a:rPr lang="en-US" dirty="0" err="1">
                <a:solidFill>
                  <a:srgbClr val="FFC000"/>
                </a:solidFill>
              </a:rPr>
              <a:t>şifreleme</a:t>
            </a:r>
            <a:r>
              <a:rPr lang="en-US" dirty="0">
                <a:solidFill>
                  <a:srgbClr val="FFC000"/>
                </a:solidFill>
              </a:rPr>
              <a:t> anahtarı </a:t>
            </a:r>
            <a:r>
              <a:rPr lang="tr-TR" dirty="0">
                <a:solidFill>
                  <a:srgbClr val="FFC000"/>
                </a:solidFill>
              </a:rPr>
              <a:t>(</a:t>
            </a:r>
            <a:r>
              <a:rPr lang="en-US" b="1" dirty="0">
                <a:solidFill>
                  <a:srgbClr val="FFC000"/>
                </a:solidFill>
              </a:rPr>
              <a:t>encryption key</a:t>
            </a:r>
            <a:r>
              <a:rPr lang="tr-TR" b="1" dirty="0">
                <a:solidFill>
                  <a:srgbClr val="FFC000"/>
                </a:solidFill>
              </a:rPr>
              <a:t>)</a:t>
            </a:r>
            <a:r>
              <a:rPr lang="en-US" b="1" dirty="0">
                <a:solidFill>
                  <a:srgbClr val="FFC000"/>
                </a:solidFill>
              </a:rPr>
              <a:t> </a:t>
            </a:r>
            <a:r>
              <a:rPr lang="en-US" dirty="0" smtClean="0">
                <a:solidFill>
                  <a:srgbClr val="FFC000"/>
                </a:solidFill>
              </a:rPr>
              <a:t>kullanır</a:t>
            </a:r>
            <a:r>
              <a:rPr lang="en-US" dirty="0"/>
              <a:t>. Şifre </a:t>
            </a:r>
            <a:r>
              <a:rPr lang="en-US" dirty="0" err="1"/>
              <a:t>çözme</a:t>
            </a:r>
            <a:r>
              <a:rPr lang="en-US" dirty="0"/>
              <a:t> </a:t>
            </a:r>
            <a:r>
              <a:rPr lang="en-US" dirty="0" err="1"/>
              <a:t>anahtarını</a:t>
            </a:r>
            <a:r>
              <a:rPr lang="en-US" dirty="0"/>
              <a:t> </a:t>
            </a:r>
            <a:r>
              <a:rPr lang="en-US" dirty="0" err="1"/>
              <a:t>şifreleme</a:t>
            </a:r>
            <a:r>
              <a:rPr lang="en-US" dirty="0"/>
              <a:t> </a:t>
            </a:r>
            <a:r>
              <a:rPr lang="en-US" dirty="0" err="1"/>
              <a:t>anahtarından</a:t>
            </a:r>
            <a:r>
              <a:rPr lang="en-US" dirty="0"/>
              <a:t> </a:t>
            </a:r>
            <a:r>
              <a:rPr lang="en-US" dirty="0" err="1"/>
              <a:t>türetmek</a:t>
            </a:r>
            <a:r>
              <a:rPr lang="en-US" dirty="0"/>
              <a:t> </a:t>
            </a:r>
            <a:r>
              <a:rPr lang="tr-TR" dirty="0" smtClean="0"/>
              <a:t>gerekmedikçe</a:t>
            </a:r>
            <a:r>
              <a:rPr lang="en-US" dirty="0" smtClean="0"/>
              <a:t>, </a:t>
            </a:r>
            <a:r>
              <a:rPr lang="en-US" dirty="0" err="1">
                <a:solidFill>
                  <a:srgbClr val="FF3399"/>
                </a:solidFill>
              </a:rPr>
              <a:t>şifreleme</a:t>
            </a:r>
            <a:r>
              <a:rPr lang="en-US" dirty="0">
                <a:solidFill>
                  <a:srgbClr val="FF3399"/>
                </a:solidFill>
              </a:rPr>
              <a:t> anahtarı da </a:t>
            </a:r>
            <a:r>
              <a:rPr lang="en-US" dirty="0" err="1">
                <a:solidFill>
                  <a:srgbClr val="FF3399"/>
                </a:solidFill>
              </a:rPr>
              <a:t>gizli</a:t>
            </a:r>
            <a:r>
              <a:rPr lang="en-US" dirty="0">
                <a:solidFill>
                  <a:srgbClr val="FF3399"/>
                </a:solidFill>
              </a:rPr>
              <a:t> </a:t>
            </a:r>
            <a:r>
              <a:rPr lang="en-US" dirty="0" err="1">
                <a:solidFill>
                  <a:srgbClr val="FF3399"/>
                </a:solidFill>
              </a:rPr>
              <a:t>tutulmalıdır</a:t>
            </a:r>
            <a:r>
              <a:rPr lang="en-US" dirty="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57</a:t>
            </a:fld>
            <a:endParaRPr lang="en-US"/>
          </a:p>
        </p:txBody>
      </p:sp>
    </p:spTree>
    <p:extLst>
      <p:ext uri="{BB962C8B-B14F-4D97-AF65-F5344CB8AC3E}">
        <p14:creationId xmlns:p14="http://schemas.microsoft.com/office/powerpoint/2010/main" val="39299020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a:t>
            </a:r>
            <a:endParaRPr lang="en-US" dirty="0"/>
          </a:p>
        </p:txBody>
      </p:sp>
      <p:sp>
        <p:nvSpPr>
          <p:cNvPr id="3" name="Content Placeholder 2"/>
          <p:cNvSpPr>
            <a:spLocks noGrp="1"/>
          </p:cNvSpPr>
          <p:nvPr>
            <p:ph idx="1"/>
          </p:nvPr>
        </p:nvSpPr>
        <p:spPr>
          <a:xfrm>
            <a:off x="490728" y="1479550"/>
            <a:ext cx="8229600" cy="4876800"/>
          </a:xfrm>
        </p:spPr>
        <p:txBody>
          <a:bodyPr>
            <a:normAutofit fontScale="85000" lnSpcReduction="20000"/>
          </a:bodyPr>
          <a:lstStyle/>
          <a:p>
            <a:r>
              <a:rPr lang="en-US" dirty="0"/>
              <a:t>Alice </a:t>
            </a:r>
            <a:r>
              <a:rPr lang="en-US" dirty="0" err="1"/>
              <a:t>ve</a:t>
            </a:r>
            <a:r>
              <a:rPr lang="en-US" dirty="0"/>
              <a:t> Bob </a:t>
            </a:r>
            <a:r>
              <a:rPr lang="en-US" dirty="0" err="1"/>
              <a:t>bu</a:t>
            </a:r>
            <a:r>
              <a:rPr lang="en-US" dirty="0"/>
              <a:t> </a:t>
            </a:r>
            <a:r>
              <a:rPr lang="en-US" dirty="0" err="1"/>
              <a:t>şifreli</a:t>
            </a:r>
            <a:r>
              <a:rPr lang="en-US" dirty="0"/>
              <a:t> </a:t>
            </a:r>
            <a:r>
              <a:rPr lang="en-US" dirty="0" err="1"/>
              <a:t>iletişimi</a:t>
            </a:r>
            <a:r>
              <a:rPr lang="en-US" dirty="0"/>
              <a:t> </a:t>
            </a:r>
            <a:r>
              <a:rPr lang="en-US" dirty="0" err="1"/>
              <a:t>gerçekleştirmeye</a:t>
            </a:r>
            <a:r>
              <a:rPr lang="en-US" dirty="0"/>
              <a:t> </a:t>
            </a:r>
            <a:r>
              <a:rPr lang="en-US" dirty="0" err="1"/>
              <a:t>başlamadan</a:t>
            </a:r>
            <a:r>
              <a:rPr lang="en-US" dirty="0"/>
              <a:t> </a:t>
            </a:r>
            <a:r>
              <a:rPr lang="en-US" dirty="0" err="1"/>
              <a:t>önce</a:t>
            </a:r>
            <a:r>
              <a:rPr lang="en-US" dirty="0"/>
              <a:t>, </a:t>
            </a:r>
            <a:r>
              <a:rPr lang="en-US" dirty="0" err="1">
                <a:solidFill>
                  <a:srgbClr val="00B050"/>
                </a:solidFill>
              </a:rPr>
              <a:t>kullanacakları</a:t>
            </a:r>
            <a:r>
              <a:rPr lang="en-US" dirty="0">
                <a:solidFill>
                  <a:srgbClr val="00B050"/>
                </a:solidFill>
              </a:rPr>
              <a:t> </a:t>
            </a:r>
            <a:r>
              <a:rPr lang="en-US" dirty="0" err="1">
                <a:solidFill>
                  <a:srgbClr val="00B050"/>
                </a:solidFill>
              </a:rPr>
              <a:t>temel</a:t>
            </a:r>
            <a:r>
              <a:rPr lang="en-US" dirty="0">
                <a:solidFill>
                  <a:srgbClr val="00B050"/>
                </a:solidFill>
              </a:rPr>
              <a:t> </a:t>
            </a:r>
            <a:r>
              <a:rPr lang="en-US" dirty="0" err="1">
                <a:solidFill>
                  <a:srgbClr val="00B050"/>
                </a:solidFill>
              </a:rPr>
              <a:t>kuralları</a:t>
            </a:r>
            <a:r>
              <a:rPr lang="en-US" dirty="0">
                <a:solidFill>
                  <a:srgbClr val="00B050"/>
                </a:solidFill>
              </a:rPr>
              <a:t> </a:t>
            </a:r>
            <a:r>
              <a:rPr lang="tr-TR" dirty="0" smtClean="0">
                <a:solidFill>
                  <a:srgbClr val="00B050"/>
                </a:solidFill>
              </a:rPr>
              <a:t>belirlemeleri</a:t>
            </a:r>
            <a:r>
              <a:rPr lang="en-US" dirty="0" smtClean="0">
                <a:solidFill>
                  <a:srgbClr val="00B050"/>
                </a:solidFill>
              </a:rPr>
              <a:t> </a:t>
            </a:r>
            <a:r>
              <a:rPr lang="en-US" dirty="0" err="1">
                <a:solidFill>
                  <a:srgbClr val="00B050"/>
                </a:solidFill>
              </a:rPr>
              <a:t>gerekir</a:t>
            </a:r>
            <a:r>
              <a:rPr lang="en-US" dirty="0" smtClean="0"/>
              <a:t>.</a:t>
            </a:r>
            <a:r>
              <a:rPr lang="tr-TR" dirty="0" smtClean="0"/>
              <a:t> </a:t>
            </a:r>
          </a:p>
          <a:p>
            <a:r>
              <a:rPr lang="en-US" dirty="0" err="1" smtClean="0">
                <a:solidFill>
                  <a:srgbClr val="7030A0"/>
                </a:solidFill>
              </a:rPr>
              <a:t>Şifreleme</a:t>
            </a:r>
            <a:r>
              <a:rPr lang="en-US" dirty="0" smtClean="0">
                <a:solidFill>
                  <a:srgbClr val="7030A0"/>
                </a:solidFill>
              </a:rPr>
              <a:t> </a:t>
            </a:r>
            <a:r>
              <a:rPr lang="en-US" dirty="0" err="1">
                <a:solidFill>
                  <a:srgbClr val="7030A0"/>
                </a:solidFill>
              </a:rPr>
              <a:t>sistemi</a:t>
            </a:r>
            <a:r>
              <a:rPr lang="en-US" dirty="0">
                <a:solidFill>
                  <a:srgbClr val="7030A0"/>
                </a:solidFill>
              </a:rPr>
              <a:t> </a:t>
            </a:r>
            <a:r>
              <a:rPr lang="en-US" dirty="0" err="1">
                <a:solidFill>
                  <a:srgbClr val="7030A0"/>
                </a:solidFill>
              </a:rPr>
              <a:t>yedi</a:t>
            </a:r>
            <a:r>
              <a:rPr lang="en-US" dirty="0">
                <a:solidFill>
                  <a:srgbClr val="7030A0"/>
                </a:solidFill>
              </a:rPr>
              <a:t> </a:t>
            </a:r>
            <a:r>
              <a:rPr lang="en-US" dirty="0" err="1">
                <a:solidFill>
                  <a:srgbClr val="7030A0"/>
                </a:solidFill>
              </a:rPr>
              <a:t>bileşenden</a:t>
            </a:r>
            <a:r>
              <a:rPr lang="en-US" dirty="0">
                <a:solidFill>
                  <a:srgbClr val="7030A0"/>
                </a:solidFill>
              </a:rPr>
              <a:t> </a:t>
            </a:r>
            <a:r>
              <a:rPr lang="en-US" dirty="0" err="1">
                <a:solidFill>
                  <a:srgbClr val="7030A0"/>
                </a:solidFill>
              </a:rPr>
              <a:t>oluşur</a:t>
            </a:r>
            <a:r>
              <a:rPr lang="en-US" dirty="0" smtClean="0">
                <a:solidFill>
                  <a:srgbClr val="7030A0"/>
                </a:solidFill>
              </a:rPr>
              <a:t>:</a:t>
            </a:r>
            <a:endParaRPr lang="tr-TR" dirty="0" smtClean="0">
              <a:solidFill>
                <a:srgbClr val="7030A0"/>
              </a:solidFill>
            </a:endParaRPr>
          </a:p>
          <a:p>
            <a:pPr marL="514350" indent="-514350">
              <a:buFont typeface="+mj-lt"/>
              <a:buAutoNum type="arabicPeriod"/>
            </a:pPr>
            <a:r>
              <a:rPr lang="en-US" dirty="0" err="1"/>
              <a:t>Olası</a:t>
            </a:r>
            <a:r>
              <a:rPr lang="en-US" dirty="0"/>
              <a:t> </a:t>
            </a:r>
            <a:r>
              <a:rPr lang="en-US" dirty="0" err="1"/>
              <a:t>düz</a:t>
            </a:r>
            <a:r>
              <a:rPr lang="en-US" dirty="0"/>
              <a:t> </a:t>
            </a:r>
            <a:r>
              <a:rPr lang="en-US" dirty="0" err="1" smtClean="0"/>
              <a:t>metin</a:t>
            </a:r>
            <a:r>
              <a:rPr lang="en-US" dirty="0" smtClean="0"/>
              <a:t> </a:t>
            </a:r>
            <a:r>
              <a:rPr lang="en-US" dirty="0" err="1"/>
              <a:t>kümesi</a:t>
            </a:r>
            <a:endParaRPr lang="en-US" dirty="0"/>
          </a:p>
          <a:p>
            <a:pPr marL="514350" indent="-514350">
              <a:buFont typeface="+mj-lt"/>
              <a:buAutoNum type="arabicPeriod"/>
            </a:pPr>
            <a:r>
              <a:rPr lang="en-US" dirty="0" err="1"/>
              <a:t>Olası</a:t>
            </a:r>
            <a:r>
              <a:rPr lang="en-US" dirty="0"/>
              <a:t> </a:t>
            </a:r>
            <a:r>
              <a:rPr lang="en-US" dirty="0" err="1"/>
              <a:t>şifreleme</a:t>
            </a:r>
            <a:r>
              <a:rPr lang="en-US" dirty="0"/>
              <a:t> </a:t>
            </a:r>
            <a:r>
              <a:rPr lang="en-US" dirty="0" err="1"/>
              <a:t>kümesi</a:t>
            </a:r>
            <a:endParaRPr lang="en-US" dirty="0"/>
          </a:p>
          <a:p>
            <a:pPr marL="514350" indent="-514350">
              <a:buFont typeface="+mj-lt"/>
              <a:buAutoNum type="arabicPeriod"/>
            </a:pPr>
            <a:r>
              <a:rPr lang="en-US" dirty="0" err="1"/>
              <a:t>Şifreleme</a:t>
            </a:r>
            <a:r>
              <a:rPr lang="en-US" dirty="0"/>
              <a:t> </a:t>
            </a:r>
            <a:r>
              <a:rPr lang="en-US" dirty="0" err="1" smtClean="0"/>
              <a:t>anahtar</a:t>
            </a:r>
            <a:r>
              <a:rPr lang="en-US" dirty="0" smtClean="0"/>
              <a:t> </a:t>
            </a:r>
            <a:r>
              <a:rPr lang="en-US" dirty="0" err="1"/>
              <a:t>seti</a:t>
            </a:r>
            <a:endParaRPr lang="en-US" dirty="0"/>
          </a:p>
          <a:p>
            <a:pPr marL="514350" indent="-514350">
              <a:buFont typeface="+mj-lt"/>
              <a:buAutoNum type="arabicPeriod"/>
            </a:pPr>
            <a:r>
              <a:rPr lang="en-US" dirty="0"/>
              <a:t>Şifre </a:t>
            </a:r>
            <a:r>
              <a:rPr lang="en-US" dirty="0" err="1"/>
              <a:t>çözme</a:t>
            </a:r>
            <a:r>
              <a:rPr lang="en-US" dirty="0"/>
              <a:t> </a:t>
            </a:r>
            <a:r>
              <a:rPr lang="en-US" dirty="0" err="1" smtClean="0"/>
              <a:t>anahtar</a:t>
            </a:r>
            <a:r>
              <a:rPr lang="en-US" dirty="0" smtClean="0"/>
              <a:t>  </a:t>
            </a:r>
            <a:r>
              <a:rPr lang="en-US" dirty="0" err="1"/>
              <a:t>seti</a:t>
            </a:r>
            <a:endParaRPr lang="en-US" dirty="0"/>
          </a:p>
          <a:p>
            <a:pPr marL="514350" indent="-514350">
              <a:buFont typeface="+mj-lt"/>
              <a:buAutoNum type="arabicPeriod"/>
            </a:pPr>
            <a:r>
              <a:rPr lang="en-US" dirty="0" err="1"/>
              <a:t>Şifreleme</a:t>
            </a:r>
            <a:r>
              <a:rPr lang="en-US" dirty="0"/>
              <a:t> anahtarları ve </a:t>
            </a:r>
            <a:r>
              <a:rPr lang="en-US" dirty="0" err="1"/>
              <a:t>şifre</a:t>
            </a:r>
            <a:r>
              <a:rPr lang="en-US" dirty="0"/>
              <a:t> </a:t>
            </a:r>
            <a:r>
              <a:rPr lang="en-US" dirty="0" err="1"/>
              <a:t>çözme</a:t>
            </a:r>
            <a:r>
              <a:rPr lang="en-US" dirty="0"/>
              <a:t> anahtarları </a:t>
            </a:r>
            <a:r>
              <a:rPr lang="en-US" dirty="0" err="1"/>
              <a:t>arasındaki</a:t>
            </a:r>
            <a:r>
              <a:rPr lang="en-US" dirty="0"/>
              <a:t> </a:t>
            </a:r>
            <a:r>
              <a:rPr lang="en-US" dirty="0" err="1"/>
              <a:t>yazışma</a:t>
            </a:r>
            <a:endParaRPr lang="en-US" dirty="0"/>
          </a:p>
          <a:p>
            <a:pPr marL="514350" indent="-514350">
              <a:buFont typeface="+mj-lt"/>
              <a:buAutoNum type="arabicPeriod"/>
            </a:pPr>
            <a:r>
              <a:rPr lang="en-US" dirty="0"/>
              <a:t>Kullanılacak </a:t>
            </a:r>
            <a:r>
              <a:rPr lang="en-US" dirty="0" err="1"/>
              <a:t>şifreleme</a:t>
            </a:r>
            <a:r>
              <a:rPr lang="en-US" dirty="0"/>
              <a:t> </a:t>
            </a:r>
            <a:r>
              <a:rPr lang="en-US" dirty="0" err="1"/>
              <a:t>algoritması</a:t>
            </a:r>
            <a:endParaRPr lang="en-US" dirty="0"/>
          </a:p>
          <a:p>
            <a:pPr marL="514350" indent="-514350">
              <a:buFont typeface="+mj-lt"/>
              <a:buAutoNum type="arabicPeriod"/>
            </a:pPr>
            <a:r>
              <a:rPr lang="en-US" dirty="0" smtClean="0"/>
              <a:t>Kullanılacak</a:t>
            </a:r>
            <a:r>
              <a:rPr lang="tr-TR" dirty="0" smtClean="0"/>
              <a:t> ş</a:t>
            </a:r>
            <a:r>
              <a:rPr lang="en-US" dirty="0" err="1" smtClean="0"/>
              <a:t>ifre</a:t>
            </a:r>
            <a:r>
              <a:rPr lang="en-US" dirty="0" smtClean="0"/>
              <a:t> </a:t>
            </a:r>
            <a:r>
              <a:rPr lang="en-US" dirty="0" err="1"/>
              <a:t>çözme</a:t>
            </a:r>
            <a:r>
              <a:rPr lang="en-US" dirty="0"/>
              <a:t> </a:t>
            </a:r>
            <a:r>
              <a:rPr lang="en-US" dirty="0" err="1" smtClean="0"/>
              <a:t>algoritması</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81"/>
            <a:ext cx="8229600" cy="785681"/>
          </a:xfrm>
        </p:spPr>
        <p:txBody>
          <a:bodyPr/>
          <a:lstStyle/>
          <a:p>
            <a:r>
              <a:rPr lang="en-US" dirty="0"/>
              <a:t>Sezar </a:t>
            </a:r>
            <a:r>
              <a:rPr lang="en-US" dirty="0" err="1" smtClean="0"/>
              <a:t>Şifresi</a:t>
            </a:r>
            <a:r>
              <a:rPr lang="tr-TR" dirty="0" smtClean="0"/>
              <a:t> (</a:t>
            </a:r>
            <a:r>
              <a:rPr lang="en-US" dirty="0" smtClean="0"/>
              <a:t>Caesar Cipher</a:t>
            </a:r>
            <a:r>
              <a:rPr lang="tr-TR" dirty="0" smtClean="0"/>
              <a:t>)</a:t>
            </a:r>
            <a:endParaRPr lang="en-US" dirty="0"/>
          </a:p>
        </p:txBody>
      </p:sp>
      <p:sp>
        <p:nvSpPr>
          <p:cNvPr id="3" name="Content Placeholder 2"/>
          <p:cNvSpPr>
            <a:spLocks noGrp="1"/>
          </p:cNvSpPr>
          <p:nvPr>
            <p:ph idx="1"/>
          </p:nvPr>
        </p:nvSpPr>
        <p:spPr>
          <a:xfrm>
            <a:off x="457200" y="762000"/>
            <a:ext cx="8382000" cy="5364163"/>
          </a:xfrm>
        </p:spPr>
        <p:txBody>
          <a:bodyPr/>
          <a:lstStyle/>
          <a:p>
            <a:r>
              <a:rPr lang="tr-TR" b="1" dirty="0" smtClean="0"/>
              <a:t>Yerine koyarak şifrelemenin </a:t>
            </a:r>
            <a:r>
              <a:rPr lang="tr-TR" dirty="0" smtClean="0"/>
              <a:t>b</a:t>
            </a:r>
            <a:r>
              <a:rPr lang="en-US" dirty="0" err="1" smtClean="0"/>
              <a:t>ilinen</a:t>
            </a:r>
            <a:r>
              <a:rPr lang="en-US" dirty="0" smtClean="0"/>
              <a:t> </a:t>
            </a:r>
            <a:r>
              <a:rPr lang="en-US" dirty="0"/>
              <a:t>en </a:t>
            </a:r>
            <a:r>
              <a:rPr lang="en-US" dirty="0" err="1" smtClean="0"/>
              <a:t>basit</a:t>
            </a:r>
            <a:r>
              <a:rPr lang="en-US" dirty="0" smtClean="0"/>
              <a:t> </a:t>
            </a:r>
            <a:r>
              <a:rPr lang="tr-TR" dirty="0" smtClean="0"/>
              <a:t>ilk ku</a:t>
            </a:r>
            <a:r>
              <a:rPr lang="en-US" dirty="0" err="1" smtClean="0"/>
              <a:t>llanımı</a:t>
            </a:r>
            <a:r>
              <a:rPr lang="en-US" dirty="0" smtClean="0"/>
              <a:t>.</a:t>
            </a:r>
            <a:r>
              <a:rPr lang="tr-TR" dirty="0" smtClean="0"/>
              <a:t> </a:t>
            </a:r>
            <a:r>
              <a:rPr lang="en-US" dirty="0" smtClean="0"/>
              <a:t>Julius Caesar</a:t>
            </a:r>
            <a:r>
              <a:rPr lang="tr-TR" dirty="0" smtClean="0"/>
              <a:t> </a:t>
            </a:r>
            <a:r>
              <a:rPr lang="en-US" dirty="0" err="1" smtClean="0"/>
              <a:t>tarafından</a:t>
            </a:r>
            <a:r>
              <a:rPr lang="en-US" dirty="0" smtClean="0"/>
              <a:t> </a:t>
            </a:r>
            <a:r>
              <a:rPr lang="en-US" dirty="0" err="1" smtClean="0"/>
              <a:t>kullanıl</a:t>
            </a:r>
            <a:r>
              <a:rPr lang="tr-TR" dirty="0" smtClean="0"/>
              <a:t>dı. </a:t>
            </a:r>
            <a:endParaRPr lang="en-US" dirty="0"/>
          </a:p>
          <a:p>
            <a:r>
              <a:rPr lang="en-US" dirty="0">
                <a:solidFill>
                  <a:srgbClr val="00B050"/>
                </a:solidFill>
              </a:rPr>
              <a:t>Her </a:t>
            </a:r>
            <a:r>
              <a:rPr lang="en-US" dirty="0" err="1">
                <a:solidFill>
                  <a:srgbClr val="00B050"/>
                </a:solidFill>
              </a:rPr>
              <a:t>harfi</a:t>
            </a:r>
            <a:r>
              <a:rPr lang="en-US" dirty="0">
                <a:solidFill>
                  <a:srgbClr val="00B050"/>
                </a:solidFill>
              </a:rPr>
              <a:t> </a:t>
            </a:r>
            <a:r>
              <a:rPr lang="en-US" dirty="0" err="1" smtClean="0">
                <a:solidFill>
                  <a:srgbClr val="00B050"/>
                </a:solidFill>
              </a:rPr>
              <a:t>alfabedeki</a:t>
            </a:r>
            <a:r>
              <a:rPr lang="tr-TR" dirty="0" smtClean="0">
                <a:solidFill>
                  <a:srgbClr val="00B050"/>
                </a:solidFill>
              </a:rPr>
              <a:t> üç sonrası bir </a:t>
            </a:r>
            <a:r>
              <a:rPr lang="en-US" dirty="0" smtClean="0">
                <a:solidFill>
                  <a:srgbClr val="00B050"/>
                </a:solidFill>
              </a:rPr>
              <a:t> </a:t>
            </a:r>
            <a:r>
              <a:rPr lang="tr-TR" dirty="0" smtClean="0">
                <a:solidFill>
                  <a:srgbClr val="00B050"/>
                </a:solidFill>
              </a:rPr>
              <a:t>harf </a:t>
            </a:r>
            <a:r>
              <a:rPr lang="en-US" dirty="0" err="1" smtClean="0">
                <a:solidFill>
                  <a:srgbClr val="00B050"/>
                </a:solidFill>
              </a:rPr>
              <a:t>ile</a:t>
            </a:r>
            <a:r>
              <a:rPr lang="en-US" dirty="0" smtClean="0">
                <a:solidFill>
                  <a:srgbClr val="00B050"/>
                </a:solidFill>
              </a:rPr>
              <a:t> </a:t>
            </a:r>
            <a:r>
              <a:rPr lang="en-US" dirty="0" err="1" smtClean="0">
                <a:solidFill>
                  <a:srgbClr val="00B050"/>
                </a:solidFill>
              </a:rPr>
              <a:t>değiştiri</a:t>
            </a:r>
            <a:r>
              <a:rPr lang="tr-TR" dirty="0" smtClean="0">
                <a:solidFill>
                  <a:srgbClr val="00B050"/>
                </a:solidFill>
              </a:rPr>
              <a:t>r.</a:t>
            </a:r>
            <a:r>
              <a:rPr lang="tr-TR" dirty="0" smtClean="0"/>
              <a:t> </a:t>
            </a:r>
          </a:p>
          <a:p>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59</a:t>
            </a:fld>
            <a:endParaRPr lang="en-US"/>
          </a:p>
        </p:txBody>
      </p:sp>
      <p:pic>
        <p:nvPicPr>
          <p:cNvPr id="54274" name="Picture 2"/>
          <p:cNvPicPr>
            <a:picLocks noChangeAspect="1" noChangeArrowheads="1"/>
          </p:cNvPicPr>
          <p:nvPr/>
        </p:nvPicPr>
        <p:blipFill>
          <a:blip r:embed="rId3" cstate="print"/>
          <a:srcRect/>
          <a:stretch>
            <a:fillRect/>
          </a:stretch>
        </p:blipFill>
        <p:spPr bwMode="auto">
          <a:xfrm>
            <a:off x="1066800" y="2896497"/>
            <a:ext cx="6172200" cy="2600039"/>
          </a:xfrm>
          <a:prstGeom prst="rect">
            <a:avLst/>
          </a:prstGeom>
          <a:noFill/>
          <a:ln w="9525">
            <a:noFill/>
            <a:miter lim="800000"/>
            <a:headEnd/>
            <a:tailEnd/>
          </a:ln>
        </p:spPr>
      </p:pic>
      <p:sp>
        <p:nvSpPr>
          <p:cNvPr id="6" name="TextBox 5"/>
          <p:cNvSpPr txBox="1"/>
          <p:nvPr/>
        </p:nvSpPr>
        <p:spPr>
          <a:xfrm>
            <a:off x="2659415" y="6581001"/>
            <a:ext cx="4198585" cy="230832"/>
          </a:xfrm>
          <a:prstGeom prst="rect">
            <a:avLst/>
          </a:prstGeom>
          <a:noFill/>
        </p:spPr>
        <p:txBody>
          <a:bodyPr wrap="none" rtlCol="0">
            <a:spAutoFit/>
          </a:bodyPr>
          <a:lstStyle/>
          <a:p>
            <a:r>
              <a:rPr lang="en-US" sz="900" dirty="0" smtClean="0">
                <a:solidFill>
                  <a:schemeClr val="bg1">
                    <a:lumMod val="65000"/>
                  </a:schemeClr>
                </a:solidFill>
              </a:rPr>
              <a:t>Public domain image from http://commons.wikimedia.org/wiki/File:Caesar3.svg</a:t>
            </a:r>
            <a:endParaRPr lang="en-US" sz="900" dirty="0">
              <a:solidFill>
                <a:schemeClr val="bg1">
                  <a:lumMod val="65000"/>
                </a:schemeClr>
              </a:solidFill>
            </a:endParaRPr>
          </a:p>
        </p:txBody>
      </p:sp>
      <p:sp>
        <p:nvSpPr>
          <p:cNvPr id="5" name="Rectangle 4"/>
          <p:cNvSpPr/>
          <p:nvPr/>
        </p:nvSpPr>
        <p:spPr>
          <a:xfrm>
            <a:off x="838200" y="5802997"/>
            <a:ext cx="7162800" cy="646331"/>
          </a:xfrm>
          <a:prstGeom prst="rect">
            <a:avLst/>
          </a:prstGeom>
        </p:spPr>
        <p:txBody>
          <a:bodyPr wrap="square">
            <a:spAutoFit/>
          </a:bodyPr>
          <a:lstStyle/>
          <a:p>
            <a:pPr>
              <a:buNone/>
            </a:pPr>
            <a:r>
              <a:rPr lang="en-US" sz="1800" dirty="0" smtClean="0"/>
              <a:t>Plain</a:t>
            </a:r>
            <a:r>
              <a:rPr lang="tr-TR" sz="1800" dirty="0" smtClean="0"/>
              <a:t>(düz)</a:t>
            </a:r>
            <a:r>
              <a:rPr lang="en-US" sz="1800" dirty="0" smtClean="0"/>
              <a:t>:    </a:t>
            </a:r>
            <a:r>
              <a:rPr lang="tr-TR" sz="1800" dirty="0" smtClean="0"/>
              <a:t>   </a:t>
            </a:r>
            <a:r>
              <a:rPr lang="en-US" sz="1800" dirty="0" smtClean="0"/>
              <a:t>meet    </a:t>
            </a:r>
            <a:r>
              <a:rPr lang="tr-TR" sz="1800" dirty="0" smtClean="0"/>
              <a:t> </a:t>
            </a:r>
            <a:r>
              <a:rPr lang="en-US" sz="1800" dirty="0" smtClean="0"/>
              <a:t>me    </a:t>
            </a:r>
            <a:r>
              <a:rPr lang="en-US" sz="1800" dirty="0"/>
              <a:t>after        the        toga       party</a:t>
            </a:r>
          </a:p>
          <a:p>
            <a:pPr>
              <a:buNone/>
            </a:pPr>
            <a:r>
              <a:rPr lang="en-US" sz="1800" dirty="0" smtClean="0"/>
              <a:t>Cipher</a:t>
            </a:r>
            <a:r>
              <a:rPr lang="tr-TR" sz="1800" dirty="0" smtClean="0"/>
              <a:t>(şifresi)</a:t>
            </a:r>
            <a:r>
              <a:rPr lang="en-US" sz="1800" dirty="0" smtClean="0"/>
              <a:t>: </a:t>
            </a:r>
            <a:r>
              <a:rPr lang="en-US" sz="1800" dirty="0"/>
              <a:t>PHHW  PH    DIWHU   WKH    WRJD    SDUWB</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40" y="-132974"/>
            <a:ext cx="8229600" cy="756740"/>
          </a:xfrm>
        </p:spPr>
        <p:txBody>
          <a:bodyPr>
            <a:normAutofit fontScale="90000"/>
          </a:bodyPr>
          <a:lstStyle/>
          <a:p>
            <a:r>
              <a:rPr lang="en-US" dirty="0" smtClean="0"/>
              <a:t>Gizlilik </a:t>
            </a:r>
            <a:r>
              <a:rPr lang="en-US" dirty="0" err="1" smtClean="0"/>
              <a:t>Araçları</a:t>
            </a:r>
            <a:endParaRPr lang="en-US" dirty="0"/>
          </a:p>
        </p:txBody>
      </p:sp>
      <p:sp>
        <p:nvSpPr>
          <p:cNvPr id="3" name="Content Placeholder 2"/>
          <p:cNvSpPr>
            <a:spLocks noGrp="1"/>
          </p:cNvSpPr>
          <p:nvPr>
            <p:ph idx="1"/>
          </p:nvPr>
        </p:nvSpPr>
        <p:spPr>
          <a:xfrm>
            <a:off x="457200" y="606214"/>
            <a:ext cx="8229600" cy="3276600"/>
          </a:xfrm>
        </p:spPr>
        <p:txBody>
          <a:bodyPr>
            <a:normAutofit lnSpcReduction="10000"/>
          </a:bodyPr>
          <a:lstStyle/>
          <a:p>
            <a:r>
              <a:rPr lang="en-US" sz="2400" b="1" dirty="0" smtClean="0"/>
              <a:t>Encryption</a:t>
            </a:r>
            <a:r>
              <a:rPr lang="tr-TR" sz="2400" b="1" dirty="0" smtClean="0"/>
              <a:t> (</a:t>
            </a:r>
            <a:r>
              <a:rPr lang="en-US" sz="2400" dirty="0" err="1" smtClean="0"/>
              <a:t>Şifreleme</a:t>
            </a:r>
            <a:r>
              <a:rPr lang="tr-TR" sz="2400" dirty="0"/>
              <a:t>)</a:t>
            </a:r>
            <a:r>
              <a:rPr lang="en-US" sz="2400" dirty="0" smtClean="0"/>
              <a:t>: </a:t>
            </a:r>
            <a:r>
              <a:rPr lang="en-US" sz="2400" dirty="0" err="1"/>
              <a:t>Bilginin</a:t>
            </a:r>
            <a:r>
              <a:rPr lang="en-US" sz="2400" dirty="0"/>
              <a:t> </a:t>
            </a:r>
            <a:r>
              <a:rPr lang="en-US" sz="2400" dirty="0" smtClean="0"/>
              <a:t> </a:t>
            </a:r>
            <a:r>
              <a:rPr lang="en-US" sz="2400" dirty="0" err="1">
                <a:solidFill>
                  <a:srgbClr val="00B0F0"/>
                </a:solidFill>
              </a:rPr>
              <a:t>şifreleme</a:t>
            </a:r>
            <a:r>
              <a:rPr lang="en-US" sz="2400" dirty="0">
                <a:solidFill>
                  <a:srgbClr val="00B0F0"/>
                </a:solidFill>
              </a:rPr>
              <a:t> </a:t>
            </a:r>
            <a:r>
              <a:rPr lang="en-US" sz="2400" dirty="0" err="1" smtClean="0">
                <a:solidFill>
                  <a:srgbClr val="00B0F0"/>
                </a:solidFill>
              </a:rPr>
              <a:t>anahtarı</a:t>
            </a:r>
            <a:r>
              <a:rPr lang="tr-TR" sz="2400" dirty="0" smtClean="0">
                <a:solidFill>
                  <a:srgbClr val="00B0F0"/>
                </a:solidFill>
              </a:rPr>
              <a:t>(</a:t>
            </a:r>
            <a:r>
              <a:rPr lang="en-US" sz="2400" dirty="0">
                <a:solidFill>
                  <a:srgbClr val="00B0F0"/>
                </a:solidFill>
              </a:rPr>
              <a:t>encryption </a:t>
            </a:r>
            <a:r>
              <a:rPr lang="en-US" sz="2400" dirty="0" smtClean="0">
                <a:solidFill>
                  <a:srgbClr val="00B0F0"/>
                </a:solidFill>
              </a:rPr>
              <a:t>key</a:t>
            </a:r>
            <a:r>
              <a:rPr lang="tr-TR" sz="2400" dirty="0" smtClean="0">
                <a:solidFill>
                  <a:srgbClr val="00B0F0"/>
                </a:solidFill>
              </a:rPr>
              <a:t>)</a:t>
            </a:r>
            <a:r>
              <a:rPr lang="en-US" sz="2400" dirty="0" smtClean="0">
                <a:solidFill>
                  <a:srgbClr val="00B0F0"/>
                </a:solidFill>
              </a:rPr>
              <a:t> </a:t>
            </a:r>
            <a:r>
              <a:rPr lang="en-US" sz="2400" dirty="0" err="1"/>
              <a:t>olarak</a:t>
            </a:r>
            <a:r>
              <a:rPr lang="en-US" sz="2400" dirty="0"/>
              <a:t> </a:t>
            </a:r>
            <a:r>
              <a:rPr lang="en-US" sz="2400" dirty="0" err="1"/>
              <a:t>adlandırılan</a:t>
            </a:r>
            <a:r>
              <a:rPr lang="en-US" sz="2400" dirty="0"/>
              <a:t> bir </a:t>
            </a:r>
            <a:r>
              <a:rPr lang="en-US" sz="2400" dirty="0" smtClean="0"/>
              <a:t>sır</a:t>
            </a:r>
            <a:r>
              <a:rPr lang="tr-TR" sz="2400" dirty="0" smtClean="0"/>
              <a:t> (secret)</a:t>
            </a:r>
            <a:r>
              <a:rPr lang="en-US" sz="2400" dirty="0" smtClean="0"/>
              <a:t> </a:t>
            </a:r>
            <a:r>
              <a:rPr lang="en-US" sz="2400" dirty="0" err="1"/>
              <a:t>kullanarak</a:t>
            </a:r>
            <a:r>
              <a:rPr lang="en-US" sz="2400" dirty="0"/>
              <a:t> </a:t>
            </a:r>
            <a:r>
              <a:rPr lang="en-US" sz="2400" dirty="0" err="1"/>
              <a:t>dönüştürülmesi</a:t>
            </a:r>
            <a:r>
              <a:rPr lang="en-US" sz="2400" dirty="0"/>
              <a:t>, böylece </a:t>
            </a:r>
            <a:r>
              <a:rPr lang="en-US" sz="2400" dirty="0" err="1"/>
              <a:t>dönüştürülen</a:t>
            </a:r>
            <a:r>
              <a:rPr lang="en-US" sz="2400" dirty="0"/>
              <a:t> </a:t>
            </a:r>
            <a:r>
              <a:rPr lang="en-US" sz="2400" dirty="0" err="1"/>
              <a:t>bilgilerin</a:t>
            </a:r>
            <a:r>
              <a:rPr lang="en-US" sz="2400" dirty="0"/>
              <a:t> </a:t>
            </a:r>
            <a:r>
              <a:rPr lang="en-US" sz="2400" dirty="0" err="1"/>
              <a:t>yalnızca</a:t>
            </a:r>
            <a:r>
              <a:rPr lang="en-US" sz="2400" dirty="0"/>
              <a:t> </a:t>
            </a:r>
            <a:r>
              <a:rPr lang="en-US" sz="2400" dirty="0" err="1">
                <a:solidFill>
                  <a:srgbClr val="00B0F0"/>
                </a:solidFill>
              </a:rPr>
              <a:t>şifre</a:t>
            </a:r>
            <a:r>
              <a:rPr lang="en-US" sz="2400" dirty="0">
                <a:solidFill>
                  <a:srgbClr val="00B0F0"/>
                </a:solidFill>
              </a:rPr>
              <a:t> </a:t>
            </a:r>
            <a:r>
              <a:rPr lang="en-US" sz="2400" dirty="0" err="1">
                <a:solidFill>
                  <a:srgbClr val="00B0F0"/>
                </a:solidFill>
              </a:rPr>
              <a:t>çözme</a:t>
            </a:r>
            <a:r>
              <a:rPr lang="en-US" sz="2400" dirty="0">
                <a:solidFill>
                  <a:srgbClr val="00B0F0"/>
                </a:solidFill>
              </a:rPr>
              <a:t> </a:t>
            </a:r>
            <a:r>
              <a:rPr lang="en-US" sz="2400" dirty="0" smtClean="0">
                <a:solidFill>
                  <a:srgbClr val="00B0F0"/>
                </a:solidFill>
              </a:rPr>
              <a:t>anahtarı</a:t>
            </a:r>
            <a:r>
              <a:rPr lang="tr-TR" sz="2400" dirty="0" smtClean="0">
                <a:solidFill>
                  <a:srgbClr val="00B0F0"/>
                </a:solidFill>
              </a:rPr>
              <a:t>(</a:t>
            </a:r>
            <a:r>
              <a:rPr lang="en-US" sz="2400" dirty="0">
                <a:solidFill>
                  <a:srgbClr val="00B0F0"/>
                </a:solidFill>
              </a:rPr>
              <a:t>decryption </a:t>
            </a:r>
            <a:r>
              <a:rPr lang="en-US" sz="2400" dirty="0" smtClean="0">
                <a:solidFill>
                  <a:srgbClr val="00B0F0"/>
                </a:solidFill>
              </a:rPr>
              <a:t>key</a:t>
            </a:r>
            <a:r>
              <a:rPr lang="tr-TR" sz="2400" dirty="0" smtClean="0">
                <a:solidFill>
                  <a:srgbClr val="00B0F0"/>
                </a:solidFill>
              </a:rPr>
              <a:t>)</a:t>
            </a:r>
            <a:r>
              <a:rPr lang="en-US" sz="2400" dirty="0" smtClean="0"/>
              <a:t> </a:t>
            </a:r>
            <a:r>
              <a:rPr lang="en-US" sz="2400" dirty="0" err="1"/>
              <a:t>olarak</a:t>
            </a:r>
            <a:r>
              <a:rPr lang="en-US" sz="2400" dirty="0"/>
              <a:t> </a:t>
            </a:r>
            <a:r>
              <a:rPr lang="en-US" sz="2400" dirty="0" err="1"/>
              <a:t>adlandırılan</a:t>
            </a:r>
            <a:r>
              <a:rPr lang="en-US" sz="2400" dirty="0"/>
              <a:t> </a:t>
            </a:r>
            <a:r>
              <a:rPr lang="en-US" sz="2400" dirty="0" err="1"/>
              <a:t>başka</a:t>
            </a:r>
            <a:r>
              <a:rPr lang="en-US" sz="2400" dirty="0"/>
              <a:t> bir sır </a:t>
            </a:r>
            <a:r>
              <a:rPr lang="en-US" sz="2400" dirty="0" err="1"/>
              <a:t>kullanarak</a:t>
            </a:r>
            <a:r>
              <a:rPr lang="en-US" sz="2400" dirty="0"/>
              <a:t> </a:t>
            </a:r>
            <a:r>
              <a:rPr lang="en-US" sz="2400" dirty="0" err="1"/>
              <a:t>okunması</a:t>
            </a:r>
            <a:r>
              <a:rPr lang="en-US" sz="2400" dirty="0"/>
              <a:t> (</a:t>
            </a:r>
            <a:r>
              <a:rPr lang="en-US" sz="2400" dirty="0" err="1"/>
              <a:t>bazı</a:t>
            </a:r>
            <a:r>
              <a:rPr lang="en-US" sz="2400" dirty="0"/>
              <a:t> </a:t>
            </a:r>
            <a:r>
              <a:rPr lang="en-US" sz="2400" dirty="0" err="1"/>
              <a:t>durumlarda</a:t>
            </a:r>
            <a:r>
              <a:rPr lang="en-US" sz="2400" dirty="0"/>
              <a:t> </a:t>
            </a:r>
            <a:r>
              <a:rPr lang="en-US" sz="2400" dirty="0" err="1"/>
              <a:t>şifreleme</a:t>
            </a:r>
            <a:r>
              <a:rPr lang="en-US" sz="2400" dirty="0"/>
              <a:t> anahtarı </a:t>
            </a:r>
            <a:r>
              <a:rPr lang="en-US" sz="2400" dirty="0" err="1"/>
              <a:t>ile</a:t>
            </a:r>
            <a:r>
              <a:rPr lang="en-US" sz="2400" dirty="0"/>
              <a:t> </a:t>
            </a:r>
            <a:r>
              <a:rPr lang="en-US" sz="2400" dirty="0" err="1"/>
              <a:t>aynı</a:t>
            </a:r>
            <a:r>
              <a:rPr lang="en-US" sz="2400" dirty="0"/>
              <a:t> </a:t>
            </a:r>
            <a:r>
              <a:rPr lang="en-US" sz="2400" dirty="0" err="1"/>
              <a:t>olabilir</a:t>
            </a:r>
            <a:r>
              <a:rPr lang="en-US" sz="2400" dirty="0"/>
              <a:t>). </a:t>
            </a:r>
            <a:r>
              <a:rPr lang="en-US" sz="2400" dirty="0" err="1"/>
              <a:t>Güvenli</a:t>
            </a:r>
            <a:r>
              <a:rPr lang="en-US" sz="2400" dirty="0"/>
              <a:t> </a:t>
            </a:r>
            <a:r>
              <a:rPr lang="en-US" sz="2400" dirty="0" err="1"/>
              <a:t>olması</a:t>
            </a:r>
            <a:r>
              <a:rPr lang="en-US" sz="2400" dirty="0"/>
              <a:t> </a:t>
            </a:r>
            <a:r>
              <a:rPr lang="en-US" sz="2400" dirty="0" err="1"/>
              <a:t>için</a:t>
            </a:r>
            <a:r>
              <a:rPr lang="en-US" sz="2400" dirty="0"/>
              <a:t>, bir </a:t>
            </a:r>
            <a:r>
              <a:rPr lang="en-US" sz="2400" b="1" dirty="0" err="1"/>
              <a:t>şifreleme</a:t>
            </a:r>
            <a:r>
              <a:rPr lang="en-US" sz="2400" b="1" dirty="0"/>
              <a:t> </a:t>
            </a:r>
            <a:r>
              <a:rPr lang="en-US" sz="2400" b="1" dirty="0" err="1" smtClean="0"/>
              <a:t>düzeninin</a:t>
            </a:r>
            <a:r>
              <a:rPr lang="tr-TR" sz="2400" b="1" dirty="0" smtClean="0"/>
              <a:t>(yönteminin)</a:t>
            </a:r>
            <a:r>
              <a:rPr lang="tr-TR" sz="2400" dirty="0" smtClean="0"/>
              <a:t>,</a:t>
            </a:r>
            <a:r>
              <a:rPr lang="en-US" sz="2400" dirty="0" smtClean="0"/>
              <a:t> </a:t>
            </a:r>
            <a:r>
              <a:rPr lang="en-US" sz="2400" dirty="0" err="1" smtClean="0"/>
              <a:t>birisinin</a:t>
            </a:r>
            <a:r>
              <a:rPr lang="tr-TR" sz="2400" dirty="0" smtClean="0"/>
              <a:t>,</a:t>
            </a:r>
            <a:r>
              <a:rPr lang="en-US" sz="2400" dirty="0" smtClean="0"/>
              <a:t> </a:t>
            </a:r>
            <a:r>
              <a:rPr lang="en-US" sz="2400" dirty="0" err="1"/>
              <a:t>şifre</a:t>
            </a:r>
            <a:r>
              <a:rPr lang="en-US" sz="2400" dirty="0"/>
              <a:t> </a:t>
            </a:r>
            <a:r>
              <a:rPr lang="en-US" sz="2400" dirty="0" err="1"/>
              <a:t>çözme</a:t>
            </a:r>
            <a:r>
              <a:rPr lang="en-US" sz="2400" dirty="0"/>
              <a:t> </a:t>
            </a:r>
            <a:r>
              <a:rPr lang="en-US" sz="2400" dirty="0" err="1"/>
              <a:t>anahtarını</a:t>
            </a:r>
            <a:r>
              <a:rPr lang="en-US" sz="2400" dirty="0"/>
              <a:t> </a:t>
            </a:r>
            <a:r>
              <a:rPr lang="en-US" sz="2400" dirty="0" err="1"/>
              <a:t>kullanmadan</a:t>
            </a:r>
            <a:r>
              <a:rPr lang="en-US" sz="2400" dirty="0"/>
              <a:t> </a:t>
            </a:r>
            <a:r>
              <a:rPr lang="en-US" sz="2400" dirty="0" err="1"/>
              <a:t>orijinal</a:t>
            </a:r>
            <a:r>
              <a:rPr lang="en-US" sz="2400" dirty="0"/>
              <a:t> </a:t>
            </a:r>
            <a:r>
              <a:rPr lang="en-US" sz="2400" dirty="0" err="1"/>
              <a:t>bilgileri</a:t>
            </a:r>
            <a:r>
              <a:rPr lang="en-US" sz="2400" dirty="0"/>
              <a:t> </a:t>
            </a:r>
            <a:r>
              <a:rPr lang="en-US" sz="2400" dirty="0" err="1"/>
              <a:t>belirlemesini</a:t>
            </a:r>
            <a:r>
              <a:rPr lang="en-US" sz="2400" dirty="0"/>
              <a:t> son </a:t>
            </a:r>
            <a:r>
              <a:rPr lang="en-US" sz="2400" dirty="0" err="1"/>
              <a:t>derece</a:t>
            </a:r>
            <a:r>
              <a:rPr lang="en-US" sz="2400" dirty="0"/>
              <a:t> </a:t>
            </a:r>
            <a:r>
              <a:rPr lang="en-US" sz="2400" dirty="0" err="1"/>
              <a:t>zorlaştırması</a:t>
            </a:r>
            <a:r>
              <a:rPr lang="en-US" sz="2400" dirty="0"/>
              <a:t> </a:t>
            </a:r>
            <a:r>
              <a:rPr lang="en-US" sz="2400" dirty="0" err="1"/>
              <a:t>gerekir</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a:t>
            </a:fld>
            <a:endParaRPr lang="en-US"/>
          </a:p>
        </p:txBody>
      </p:sp>
      <p:grpSp>
        <p:nvGrpSpPr>
          <p:cNvPr id="33" name="Group 32"/>
          <p:cNvGrpSpPr/>
          <p:nvPr/>
        </p:nvGrpSpPr>
        <p:grpSpPr>
          <a:xfrm>
            <a:off x="1836089" y="3533205"/>
            <a:ext cx="5783911" cy="3198366"/>
            <a:chOff x="260556" y="228600"/>
            <a:chExt cx="11385834" cy="6116115"/>
          </a:xfrm>
        </p:grpSpPr>
        <p:pic>
          <p:nvPicPr>
            <p:cNvPr id="5" name="Picture 4"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6" name="Picture 5" descr="01-08a.wmf"/>
            <p:cNvPicPr>
              <a:picLocks noChangeAspect="1"/>
            </p:cNvPicPr>
            <p:nvPr/>
          </p:nvPicPr>
          <p:blipFill>
            <a:blip r:embed="rId3" cstate="print"/>
            <a:stretch>
              <a:fillRect/>
            </a:stretch>
          </p:blipFill>
          <p:spPr>
            <a:xfrm>
              <a:off x="5105400" y="3581400"/>
              <a:ext cx="1817726" cy="1764792"/>
            </a:xfrm>
            <a:prstGeom prst="rect">
              <a:avLst/>
            </a:prstGeom>
          </p:spPr>
        </p:pic>
        <p:pic>
          <p:nvPicPr>
            <p:cNvPr id="7" name="Picture 6" descr="01-08b.wmf"/>
            <p:cNvPicPr>
              <a:picLocks noChangeAspect="1"/>
            </p:cNvPicPr>
            <p:nvPr/>
          </p:nvPicPr>
          <p:blipFill>
            <a:blip r:embed="rId4" cstate="print"/>
            <a:stretch>
              <a:fillRect/>
            </a:stretch>
          </p:blipFill>
          <p:spPr>
            <a:xfrm>
              <a:off x="5228304" y="1697244"/>
              <a:ext cx="1348238" cy="1517904"/>
            </a:xfrm>
            <a:prstGeom prst="rect">
              <a:avLst/>
            </a:prstGeom>
          </p:spPr>
        </p:pic>
        <p:sp>
          <p:nvSpPr>
            <p:cNvPr id="8" name="Rounded Rectangle 7"/>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sp>
          <p:nvSpPr>
            <p:cNvPr id="9" name="Down Arrow 8"/>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0" name="Rounded Rectangle 9"/>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sp>
          <p:nvSpPr>
            <p:cNvPr id="11" name="Down Arrow 10"/>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2" name="Right Arrow 11"/>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3" name="Right Arrow 12"/>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4" name="TextBox 13"/>
            <p:cNvSpPr txBox="1"/>
            <p:nvPr/>
          </p:nvSpPr>
          <p:spPr>
            <a:xfrm>
              <a:off x="5192043" y="3119736"/>
              <a:ext cx="1612494" cy="529695"/>
            </a:xfrm>
            <a:prstGeom prst="rect">
              <a:avLst/>
            </a:prstGeom>
            <a:noFill/>
          </p:spPr>
          <p:txBody>
            <a:bodyPr wrap="none">
              <a:spAutoFit/>
            </a:bodyPr>
            <a:lstStyle/>
            <a:p>
              <a:pPr algn="ctr">
                <a:defRPr/>
              </a:pPr>
              <a:r>
                <a:rPr lang="en-US" dirty="0" smtClean="0">
                  <a:latin typeface="+mn-lt"/>
                </a:rPr>
                <a:t>ciphertext</a:t>
              </a:r>
              <a:endParaRPr lang="en-US" dirty="0">
                <a:latin typeface="+mn-lt"/>
              </a:endParaRPr>
            </a:p>
          </p:txBody>
        </p:sp>
        <p:sp>
          <p:nvSpPr>
            <p:cNvPr id="15" name="TextBox 14"/>
            <p:cNvSpPr txBox="1"/>
            <p:nvPr/>
          </p:nvSpPr>
          <p:spPr>
            <a:xfrm>
              <a:off x="702341" y="3851276"/>
              <a:ext cx="1092457" cy="411985"/>
            </a:xfrm>
            <a:prstGeom prst="rect">
              <a:avLst/>
            </a:prstGeom>
            <a:noFill/>
          </p:spPr>
          <p:txBody>
            <a:bodyPr wrap="none">
              <a:spAutoFit/>
            </a:bodyPr>
            <a:lstStyle/>
            <a:p>
              <a:pPr algn="ctr">
                <a:defRPr/>
              </a:pPr>
              <a:r>
                <a:rPr lang="en-US" sz="800" dirty="0">
                  <a:solidFill>
                    <a:schemeClr val="bg2">
                      <a:lumMod val="20000"/>
                      <a:lumOff val="80000"/>
                    </a:schemeClr>
                  </a:solidFill>
                  <a:latin typeface="+mn-lt"/>
                </a:rPr>
                <a:t>plaintext</a:t>
              </a:r>
            </a:p>
          </p:txBody>
        </p:sp>
        <p:sp>
          <p:nvSpPr>
            <p:cNvPr id="16" name="TextBox 15"/>
            <p:cNvSpPr txBox="1"/>
            <p:nvPr/>
          </p:nvSpPr>
          <p:spPr>
            <a:xfrm>
              <a:off x="2057400" y="4191001"/>
              <a:ext cx="1979136" cy="1235954"/>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17" name="TextBox 16"/>
            <p:cNvSpPr txBox="1"/>
            <p:nvPr/>
          </p:nvSpPr>
          <p:spPr>
            <a:xfrm>
              <a:off x="7848601" y="4191001"/>
              <a:ext cx="1979136" cy="1235954"/>
            </a:xfrm>
            <a:prstGeom prst="rect">
              <a:avLst/>
            </a:prstGeom>
            <a:noFill/>
          </p:spPr>
          <p:txBody>
            <a:bodyPr>
              <a:spAutoFit/>
            </a:bodyPr>
            <a:lstStyle/>
            <a:p>
              <a:pPr algn="ctr">
                <a:defRPr/>
              </a:pPr>
              <a:r>
                <a:rPr lang="en-US" dirty="0" smtClean="0"/>
                <a:t>s</a:t>
              </a:r>
              <a:r>
                <a:rPr lang="en-US" dirty="0" smtClean="0">
                  <a:latin typeface="+mn-lt"/>
                </a:rPr>
                <a:t>hared</a:t>
              </a:r>
            </a:p>
            <a:p>
              <a:pPr algn="ctr">
                <a:defRPr/>
              </a:pPr>
              <a:r>
                <a:rPr lang="en-US" dirty="0" smtClean="0"/>
                <a:t>s</a:t>
              </a:r>
              <a:r>
                <a:rPr lang="en-US" dirty="0" smtClean="0">
                  <a:latin typeface="+mn-lt"/>
                </a:rPr>
                <a:t>ecret</a:t>
              </a:r>
            </a:p>
            <a:p>
              <a:pPr algn="ctr">
                <a:defRPr/>
              </a:pPr>
              <a:r>
                <a:rPr lang="en-US" dirty="0" smtClean="0">
                  <a:latin typeface="+mn-lt"/>
                </a:rPr>
                <a:t>key</a:t>
              </a:r>
              <a:endParaRPr lang="en-US" dirty="0">
                <a:latin typeface="+mn-lt"/>
              </a:endParaRPr>
            </a:p>
          </p:txBody>
        </p:sp>
        <p:sp>
          <p:nvSpPr>
            <p:cNvPr id="18" name="TextBox 17"/>
            <p:cNvSpPr txBox="1"/>
            <p:nvPr/>
          </p:nvSpPr>
          <p:spPr>
            <a:xfrm>
              <a:off x="4600086" y="767089"/>
              <a:ext cx="2687029" cy="1000534"/>
            </a:xfrm>
            <a:prstGeom prst="rect">
              <a:avLst/>
            </a:prstGeom>
            <a:noFill/>
          </p:spPr>
          <p:txBody>
            <a:bodyPr wrap="none">
              <a:spAutoFit/>
            </a:bodyPr>
            <a:lstStyle/>
            <a:p>
              <a:pPr algn="ctr">
                <a:defRPr/>
              </a:pPr>
              <a:r>
                <a:rPr lang="en-US" sz="1400" b="1" dirty="0" smtClean="0">
                  <a:latin typeface="+mn-lt"/>
                </a:rPr>
                <a:t>Communication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19" name="TextBox 18"/>
            <p:cNvSpPr txBox="1"/>
            <p:nvPr/>
          </p:nvSpPr>
          <p:spPr>
            <a:xfrm>
              <a:off x="1347853" y="982532"/>
              <a:ext cx="1389081" cy="588550"/>
            </a:xfrm>
            <a:prstGeom prst="rect">
              <a:avLst/>
            </a:prstGeom>
            <a:noFill/>
          </p:spPr>
          <p:txBody>
            <a:bodyPr wrap="none">
              <a:spAutoFit/>
            </a:bodyPr>
            <a:lstStyle/>
            <a:p>
              <a:pPr algn="ctr">
                <a:defRPr/>
              </a:pPr>
              <a:r>
                <a:rPr lang="en-US" sz="1400" b="1" dirty="0" smtClean="0">
                  <a:latin typeface="+mn-lt"/>
                </a:rPr>
                <a:t>Sender</a:t>
              </a:r>
              <a:endParaRPr lang="en-US" sz="1400" b="1" dirty="0">
                <a:latin typeface="+mn-lt"/>
              </a:endParaRPr>
            </a:p>
          </p:txBody>
        </p:sp>
        <p:sp>
          <p:nvSpPr>
            <p:cNvPr id="20" name="TextBox 19"/>
            <p:cNvSpPr txBox="1"/>
            <p:nvPr/>
          </p:nvSpPr>
          <p:spPr>
            <a:xfrm>
              <a:off x="8979905" y="982532"/>
              <a:ext cx="1734048" cy="588550"/>
            </a:xfrm>
            <a:prstGeom prst="rect">
              <a:avLst/>
            </a:prstGeom>
            <a:noFill/>
          </p:spPr>
          <p:txBody>
            <a:bodyPr wrap="none">
              <a:spAutoFit/>
            </a:bodyPr>
            <a:lstStyle/>
            <a:p>
              <a:pPr algn="ctr">
                <a:defRPr/>
              </a:pPr>
              <a:r>
                <a:rPr lang="en-US" sz="1400" b="1" dirty="0" smtClean="0">
                  <a:latin typeface="+mn-lt"/>
                </a:rPr>
                <a:t>Recipient</a:t>
              </a:r>
              <a:endParaRPr lang="en-US" sz="1400" b="1" dirty="0">
                <a:latin typeface="+mn-lt"/>
              </a:endParaRPr>
            </a:p>
          </p:txBody>
        </p:sp>
        <p:cxnSp>
          <p:nvCxnSpPr>
            <p:cNvPr id="21" name="Straight Connector 20"/>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4393900" y="5344181"/>
              <a:ext cx="3099398" cy="1000534"/>
            </a:xfrm>
            <a:prstGeom prst="rect">
              <a:avLst/>
            </a:prstGeom>
            <a:noFill/>
          </p:spPr>
          <p:txBody>
            <a:bodyPr wrap="none">
              <a:spAutoFit/>
            </a:bodyPr>
            <a:lstStyle/>
            <a:p>
              <a:pPr algn="ctr">
                <a:defRPr/>
              </a:pPr>
              <a:r>
                <a:rPr lang="en-US" sz="1400" b="1" dirty="0" smtClean="0">
                  <a:latin typeface="+mn-lt"/>
                </a:rPr>
                <a:t>Attacker</a:t>
              </a:r>
            </a:p>
            <a:p>
              <a:pPr algn="ctr">
                <a:defRPr/>
              </a:pPr>
              <a:r>
                <a:rPr lang="en-US" sz="1400" b="1" dirty="0" smtClean="0"/>
                <a:t>(eavesdropping)</a:t>
              </a:r>
              <a:endParaRPr lang="en-US" sz="1400" b="1" dirty="0">
                <a:latin typeface="+mn-lt"/>
              </a:endParaRPr>
            </a:p>
          </p:txBody>
        </p:sp>
        <p:sp>
          <p:nvSpPr>
            <p:cNvPr id="24" name="Right Arrow 23"/>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5" name="Right Arrow 24"/>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TextBox 25"/>
            <p:cNvSpPr txBox="1"/>
            <p:nvPr/>
          </p:nvSpPr>
          <p:spPr>
            <a:xfrm>
              <a:off x="10207074" y="3124199"/>
              <a:ext cx="1439316" cy="529695"/>
            </a:xfrm>
            <a:prstGeom prst="rect">
              <a:avLst/>
            </a:prstGeom>
            <a:noFill/>
          </p:spPr>
          <p:txBody>
            <a:bodyPr wrap="none">
              <a:spAutoFit/>
            </a:bodyPr>
            <a:lstStyle/>
            <a:p>
              <a:pPr algn="ctr">
                <a:defRPr/>
              </a:pPr>
              <a:r>
                <a:rPr lang="en-US" dirty="0" smtClean="0">
                  <a:latin typeface="+mn-lt"/>
                </a:rPr>
                <a:t>plaintext</a:t>
              </a:r>
              <a:endParaRPr lang="en-US" dirty="0">
                <a:latin typeface="+mn-lt"/>
              </a:endParaRPr>
            </a:p>
          </p:txBody>
        </p:sp>
        <p:pic>
          <p:nvPicPr>
            <p:cNvPr id="27" name="Picture 26" descr="01-08b.wmf"/>
            <p:cNvPicPr>
              <a:picLocks noChangeAspect="1"/>
            </p:cNvPicPr>
            <p:nvPr/>
          </p:nvPicPr>
          <p:blipFill>
            <a:blip r:embed="rId4" cstate="print"/>
            <a:stretch>
              <a:fillRect/>
            </a:stretch>
          </p:blipFill>
          <p:spPr>
            <a:xfrm>
              <a:off x="260556" y="1697244"/>
              <a:ext cx="1348238" cy="1517904"/>
            </a:xfrm>
            <a:prstGeom prst="rect">
              <a:avLst/>
            </a:prstGeom>
          </p:spPr>
        </p:pic>
        <p:pic>
          <p:nvPicPr>
            <p:cNvPr id="28" name="Picture 27" descr="01-08b.wmf"/>
            <p:cNvPicPr>
              <a:picLocks noChangeAspect="1"/>
            </p:cNvPicPr>
            <p:nvPr/>
          </p:nvPicPr>
          <p:blipFill>
            <a:blip r:embed="rId4" cstate="print"/>
            <a:stretch>
              <a:fillRect/>
            </a:stretch>
          </p:blipFill>
          <p:spPr>
            <a:xfrm>
              <a:off x="10210800" y="1697244"/>
              <a:ext cx="1348238" cy="1517904"/>
            </a:xfrm>
            <a:prstGeom prst="rect">
              <a:avLst/>
            </a:prstGeom>
          </p:spPr>
        </p:pic>
        <p:pic>
          <p:nvPicPr>
            <p:cNvPr id="29" name="Picture 28" descr="01-08c.wmf"/>
            <p:cNvPicPr>
              <a:picLocks noChangeAspect="1"/>
            </p:cNvPicPr>
            <p:nvPr/>
          </p:nvPicPr>
          <p:blipFill>
            <a:blip r:embed="rId5" cstate="print"/>
            <a:stretch>
              <a:fillRect/>
            </a:stretch>
          </p:blipFill>
          <p:spPr>
            <a:xfrm>
              <a:off x="533400" y="3733800"/>
              <a:ext cx="1136650" cy="1428750"/>
            </a:xfrm>
            <a:prstGeom prst="rect">
              <a:avLst/>
            </a:prstGeom>
          </p:spPr>
        </p:pic>
        <p:pic>
          <p:nvPicPr>
            <p:cNvPr id="30" name="Picture 29" descr="01-08e.wmf"/>
            <p:cNvPicPr>
              <a:picLocks noChangeAspect="1"/>
            </p:cNvPicPr>
            <p:nvPr/>
          </p:nvPicPr>
          <p:blipFill>
            <a:blip r:embed="rId6" cstate="print"/>
            <a:stretch>
              <a:fillRect/>
            </a:stretch>
          </p:blipFill>
          <p:spPr>
            <a:xfrm>
              <a:off x="2161274" y="3581400"/>
              <a:ext cx="1420126" cy="629514"/>
            </a:xfrm>
            <a:prstGeom prst="rect">
              <a:avLst/>
            </a:prstGeom>
          </p:spPr>
        </p:pic>
        <p:pic>
          <p:nvPicPr>
            <p:cNvPr id="31" name="Picture 30" descr="01-08f.wmf"/>
            <p:cNvPicPr>
              <a:picLocks noChangeAspect="1"/>
            </p:cNvPicPr>
            <p:nvPr/>
          </p:nvPicPr>
          <p:blipFill>
            <a:blip r:embed="rId7" cstate="print"/>
            <a:stretch>
              <a:fillRect/>
            </a:stretch>
          </p:blipFill>
          <p:spPr>
            <a:xfrm rot="20050886">
              <a:off x="5502817" y="1848950"/>
              <a:ext cx="678458" cy="945298"/>
            </a:xfrm>
            <a:prstGeom prst="rect">
              <a:avLst/>
            </a:prstGeom>
          </p:spPr>
        </p:pic>
        <p:pic>
          <p:nvPicPr>
            <p:cNvPr id="32" name="Picture 31" descr="01-08e.wmf"/>
            <p:cNvPicPr>
              <a:picLocks noChangeAspect="1"/>
            </p:cNvPicPr>
            <p:nvPr/>
          </p:nvPicPr>
          <p:blipFill>
            <a:blip r:embed="rId6" cstate="print"/>
            <a:stretch>
              <a:fillRect/>
            </a:stretch>
          </p:blipFill>
          <p:spPr>
            <a:xfrm>
              <a:off x="8001000" y="3581400"/>
              <a:ext cx="1420126" cy="629514"/>
            </a:xfrm>
            <a:prstGeom prst="rect">
              <a:avLst/>
            </a:prstGeom>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62" y="92075"/>
            <a:ext cx="8229600" cy="777875"/>
          </a:xfrm>
        </p:spPr>
        <p:txBody>
          <a:bodyPr/>
          <a:lstStyle/>
          <a:p>
            <a:r>
              <a:rPr lang="en-US" dirty="0"/>
              <a:t>Sezar </a:t>
            </a:r>
            <a:r>
              <a:rPr lang="en-US" dirty="0" err="1"/>
              <a:t>Şifresi</a:t>
            </a:r>
            <a:r>
              <a:rPr lang="en-US" dirty="0"/>
              <a:t> </a:t>
            </a:r>
            <a:r>
              <a:rPr lang="tr-TR" dirty="0"/>
              <a:t>(</a:t>
            </a:r>
            <a:r>
              <a:rPr lang="en-US" dirty="0" smtClean="0"/>
              <a:t>Caesar Cipher</a:t>
            </a:r>
            <a:r>
              <a:rPr lang="tr-TR" dirty="0" smtClean="0"/>
              <a:t>)</a:t>
            </a:r>
            <a:endParaRPr lang="tr-TR" dirty="0"/>
          </a:p>
        </p:txBody>
      </p:sp>
      <p:sp>
        <p:nvSpPr>
          <p:cNvPr id="3" name="Content Placeholder 2"/>
          <p:cNvSpPr>
            <a:spLocks noGrp="1"/>
          </p:cNvSpPr>
          <p:nvPr>
            <p:ph idx="1"/>
          </p:nvPr>
        </p:nvSpPr>
        <p:spPr>
          <a:xfrm>
            <a:off x="457200" y="869951"/>
            <a:ext cx="8246962" cy="5851524"/>
          </a:xfrm>
        </p:spPr>
        <p:txBody>
          <a:bodyPr>
            <a:noAutofit/>
          </a:bodyPr>
          <a:lstStyle/>
          <a:p>
            <a:pPr marL="0" indent="0">
              <a:buNone/>
            </a:pPr>
            <a:r>
              <a:rPr lang="tr-TR" sz="2200" dirty="0" smtClean="0"/>
              <a:t>c</a:t>
            </a:r>
            <a:r>
              <a:rPr lang="en-US" sz="2200" dirty="0" smtClean="0"/>
              <a:t> </a:t>
            </a:r>
            <a:r>
              <a:rPr lang="en-US" sz="2200" dirty="0" err="1"/>
              <a:t>klasik</a:t>
            </a:r>
            <a:r>
              <a:rPr lang="en-US" sz="2200" dirty="0"/>
              <a:t> Latin </a:t>
            </a:r>
            <a:r>
              <a:rPr lang="en-US" sz="2200" dirty="0" err="1"/>
              <a:t>alfabesinin</a:t>
            </a:r>
            <a:r>
              <a:rPr lang="en-US" sz="2200" dirty="0"/>
              <a:t> (</a:t>
            </a:r>
            <a:r>
              <a:rPr lang="en-US" sz="2200" dirty="0" smtClean="0"/>
              <a:t>2</a:t>
            </a:r>
            <a:r>
              <a:rPr lang="tr-TR" sz="2200" dirty="0" smtClean="0"/>
              <a:t>6</a:t>
            </a:r>
            <a:r>
              <a:rPr lang="en-US" sz="2200" dirty="0" smtClean="0"/>
              <a:t> </a:t>
            </a:r>
            <a:r>
              <a:rPr lang="en-US" sz="2200" dirty="0" err="1"/>
              <a:t>karakterden</a:t>
            </a:r>
            <a:r>
              <a:rPr lang="en-US" sz="2200" dirty="0"/>
              <a:t> </a:t>
            </a:r>
            <a:r>
              <a:rPr lang="en-US" sz="2200" dirty="0" err="1"/>
              <a:t>oluşan</a:t>
            </a:r>
            <a:r>
              <a:rPr lang="en-US" sz="2200" dirty="0"/>
              <a:t>) bir </a:t>
            </a:r>
            <a:r>
              <a:rPr lang="en-US" sz="2200" dirty="0" err="1"/>
              <a:t>karakteri</a:t>
            </a:r>
            <a:r>
              <a:rPr lang="en-US" sz="2200" dirty="0"/>
              <a:t> ve k [-</a:t>
            </a:r>
            <a:r>
              <a:rPr lang="en-US" sz="2200" dirty="0" smtClean="0"/>
              <a:t>2</a:t>
            </a:r>
            <a:r>
              <a:rPr lang="tr-TR" sz="2200" dirty="0" smtClean="0"/>
              <a:t>5</a:t>
            </a:r>
            <a:r>
              <a:rPr lang="en-US" sz="2200" dirty="0" smtClean="0"/>
              <a:t>, </a:t>
            </a:r>
            <a:r>
              <a:rPr lang="en-US" sz="2200" dirty="0"/>
              <a:t>+ </a:t>
            </a:r>
            <a:r>
              <a:rPr lang="en-US" sz="2200" dirty="0" smtClean="0"/>
              <a:t>2</a:t>
            </a:r>
            <a:r>
              <a:rPr lang="tr-TR" sz="2200" dirty="0" smtClean="0"/>
              <a:t>5</a:t>
            </a:r>
            <a:r>
              <a:rPr lang="en-US" sz="2200" dirty="0" smtClean="0"/>
              <a:t>] </a:t>
            </a:r>
            <a:r>
              <a:rPr lang="en-US" sz="2200" dirty="0" err="1"/>
              <a:t>aralığında</a:t>
            </a:r>
            <a:r>
              <a:rPr lang="en-US" sz="2200" dirty="0"/>
              <a:t> bir tam </a:t>
            </a:r>
            <a:r>
              <a:rPr lang="en-US" sz="2200" dirty="0" err="1"/>
              <a:t>sayı</a:t>
            </a:r>
            <a:r>
              <a:rPr lang="en-US" sz="2200" dirty="0"/>
              <a:t> </a:t>
            </a:r>
            <a:r>
              <a:rPr lang="en-US" sz="2200" dirty="0" err="1"/>
              <a:t>olsun</a:t>
            </a:r>
            <a:r>
              <a:rPr lang="en-US" sz="2200" dirty="0"/>
              <a:t>. Latin </a:t>
            </a:r>
            <a:r>
              <a:rPr lang="en-US" sz="2200" dirty="0" err="1"/>
              <a:t>alfabesinde</a:t>
            </a:r>
            <a:r>
              <a:rPr lang="en-US" sz="2200" dirty="0"/>
              <a:t> c </a:t>
            </a:r>
            <a:r>
              <a:rPr lang="en-US" sz="2200" dirty="0" err="1"/>
              <a:t>karakterinin</a:t>
            </a:r>
            <a:r>
              <a:rPr lang="en-US" sz="2200" dirty="0"/>
              <a:t> k </a:t>
            </a:r>
            <a:r>
              <a:rPr lang="en-US" sz="2200" dirty="0" err="1"/>
              <a:t>cinsinden</a:t>
            </a:r>
            <a:r>
              <a:rPr lang="en-US" sz="2200" dirty="0"/>
              <a:t> </a:t>
            </a:r>
            <a:r>
              <a:rPr lang="en-US" sz="2200" dirty="0" err="1"/>
              <a:t>dairesel</a:t>
            </a:r>
            <a:r>
              <a:rPr lang="en-US" sz="2200" dirty="0"/>
              <a:t> </a:t>
            </a:r>
            <a:r>
              <a:rPr lang="en-US" sz="2200" dirty="0" err="1"/>
              <a:t>kaymasını</a:t>
            </a:r>
            <a:r>
              <a:rPr lang="en-US" sz="2200" dirty="0"/>
              <a:t> s (c, k) </a:t>
            </a:r>
            <a:r>
              <a:rPr lang="en-US" sz="2200" dirty="0" err="1"/>
              <a:t>ile</a:t>
            </a:r>
            <a:r>
              <a:rPr lang="en-US" sz="2200" dirty="0"/>
              <a:t> </a:t>
            </a:r>
            <a:r>
              <a:rPr lang="en-US" sz="2200" dirty="0" err="1"/>
              <a:t>gösteriyoruz</a:t>
            </a:r>
            <a:r>
              <a:rPr lang="en-US" sz="2200" dirty="0" smtClean="0"/>
              <a:t>.</a:t>
            </a:r>
            <a:r>
              <a:rPr lang="tr-TR" sz="2200" dirty="0" smtClean="0"/>
              <a:t> </a:t>
            </a:r>
            <a:r>
              <a:rPr lang="en-US" sz="2200" dirty="0" err="1">
                <a:solidFill>
                  <a:srgbClr val="00B050"/>
                </a:solidFill>
              </a:rPr>
              <a:t>Kayma</a:t>
            </a:r>
            <a:r>
              <a:rPr lang="en-US" sz="2200" dirty="0">
                <a:solidFill>
                  <a:srgbClr val="00B050"/>
                </a:solidFill>
              </a:rPr>
              <a:t>, k&gt; 0 </a:t>
            </a:r>
            <a:r>
              <a:rPr lang="en-US" sz="2200" dirty="0" err="1">
                <a:solidFill>
                  <a:srgbClr val="00B050"/>
                </a:solidFill>
              </a:rPr>
              <a:t>olduğunda</a:t>
            </a:r>
            <a:r>
              <a:rPr lang="en-US" sz="2200" dirty="0">
                <a:solidFill>
                  <a:srgbClr val="00B050"/>
                </a:solidFill>
              </a:rPr>
              <a:t> </a:t>
            </a:r>
            <a:r>
              <a:rPr lang="en-US" sz="2200" dirty="0" err="1">
                <a:solidFill>
                  <a:srgbClr val="00B050"/>
                </a:solidFill>
              </a:rPr>
              <a:t>ileri</a:t>
            </a:r>
            <a:r>
              <a:rPr lang="en-US" sz="2200" dirty="0">
                <a:solidFill>
                  <a:srgbClr val="00B050"/>
                </a:solidFill>
              </a:rPr>
              <a:t> </a:t>
            </a:r>
            <a:r>
              <a:rPr lang="en-US" sz="2200" dirty="0" err="1">
                <a:solidFill>
                  <a:srgbClr val="00B050"/>
                </a:solidFill>
              </a:rPr>
              <a:t>ve</a:t>
            </a:r>
            <a:r>
              <a:rPr lang="en-US" sz="2200" dirty="0">
                <a:solidFill>
                  <a:srgbClr val="00B050"/>
                </a:solidFill>
              </a:rPr>
              <a:t> k &lt;0 </a:t>
            </a:r>
            <a:r>
              <a:rPr lang="en-US" sz="2200" dirty="0" err="1">
                <a:solidFill>
                  <a:srgbClr val="00B050"/>
                </a:solidFill>
              </a:rPr>
              <a:t>için</a:t>
            </a:r>
            <a:r>
              <a:rPr lang="en-US" sz="2200" dirty="0">
                <a:solidFill>
                  <a:srgbClr val="00B050"/>
                </a:solidFill>
              </a:rPr>
              <a:t> </a:t>
            </a:r>
            <a:r>
              <a:rPr lang="en-US" sz="2200" dirty="0" err="1">
                <a:solidFill>
                  <a:srgbClr val="00B050"/>
                </a:solidFill>
              </a:rPr>
              <a:t>geriye</a:t>
            </a:r>
            <a:r>
              <a:rPr lang="en-US" sz="2200" dirty="0">
                <a:solidFill>
                  <a:srgbClr val="00B050"/>
                </a:solidFill>
              </a:rPr>
              <a:t> </a:t>
            </a:r>
            <a:r>
              <a:rPr lang="en-US" sz="2200" dirty="0" err="1">
                <a:solidFill>
                  <a:srgbClr val="00B050"/>
                </a:solidFill>
              </a:rPr>
              <a:t>doğrudur</a:t>
            </a:r>
            <a:r>
              <a:rPr lang="en-US" sz="2200" dirty="0">
                <a:solidFill>
                  <a:srgbClr val="00B050"/>
                </a:solidFill>
              </a:rPr>
              <a:t>.</a:t>
            </a:r>
            <a:r>
              <a:rPr lang="en-US" sz="2200" dirty="0" smtClean="0"/>
              <a:t> </a:t>
            </a:r>
            <a:r>
              <a:rPr lang="en-US" sz="2200" dirty="0" err="1"/>
              <a:t>Örneğin</a:t>
            </a:r>
            <a:r>
              <a:rPr lang="en-US" sz="2200" dirty="0"/>
              <a:t>, s (D, 3) = G, s (R, -2) = P, s (Z, 2) = B ve s </a:t>
            </a:r>
            <a:r>
              <a:rPr lang="en-US" sz="2200" dirty="0" smtClean="0"/>
              <a:t>(</a:t>
            </a:r>
            <a:r>
              <a:rPr lang="tr-TR" sz="2200" dirty="0"/>
              <a:t>B</a:t>
            </a:r>
            <a:r>
              <a:rPr lang="en-US" sz="2200" dirty="0" smtClean="0"/>
              <a:t> </a:t>
            </a:r>
            <a:r>
              <a:rPr lang="en-US" sz="2200" dirty="0"/>
              <a:t>, -2) = Z.</a:t>
            </a:r>
          </a:p>
          <a:p>
            <a:pPr marL="0" indent="0">
              <a:buNone/>
            </a:pPr>
            <a:r>
              <a:rPr lang="en-US" sz="2200" b="1" dirty="0" err="1" smtClean="0">
                <a:solidFill>
                  <a:srgbClr val="7030A0"/>
                </a:solidFill>
              </a:rPr>
              <a:t>Sezar</a:t>
            </a:r>
            <a:r>
              <a:rPr lang="en-US" sz="2200" b="1" dirty="0" smtClean="0">
                <a:solidFill>
                  <a:srgbClr val="7030A0"/>
                </a:solidFill>
              </a:rPr>
              <a:t> </a:t>
            </a:r>
            <a:r>
              <a:rPr lang="en-US" sz="2200" b="1" dirty="0" err="1" smtClean="0">
                <a:solidFill>
                  <a:srgbClr val="7030A0"/>
                </a:solidFill>
              </a:rPr>
              <a:t>şifresindeki</a:t>
            </a:r>
            <a:r>
              <a:rPr lang="en-US" sz="2200" b="1" dirty="0" smtClean="0">
                <a:solidFill>
                  <a:srgbClr val="7030A0"/>
                </a:solidFill>
              </a:rPr>
              <a:t> </a:t>
            </a:r>
            <a:r>
              <a:rPr lang="en-US" sz="2200" dirty="0" err="1">
                <a:solidFill>
                  <a:srgbClr val="7030A0"/>
                </a:solidFill>
              </a:rPr>
              <a:t>düz</a:t>
            </a:r>
            <a:r>
              <a:rPr lang="en-US" sz="2200" dirty="0">
                <a:solidFill>
                  <a:srgbClr val="7030A0"/>
                </a:solidFill>
              </a:rPr>
              <a:t> metin </a:t>
            </a:r>
            <a:r>
              <a:rPr lang="en-US" sz="2200" dirty="0" err="1">
                <a:solidFill>
                  <a:srgbClr val="7030A0"/>
                </a:solidFill>
              </a:rPr>
              <a:t>kümesi</a:t>
            </a:r>
            <a:r>
              <a:rPr lang="en-US" sz="2200" dirty="0">
                <a:solidFill>
                  <a:srgbClr val="7030A0"/>
                </a:solidFill>
              </a:rPr>
              <a:t> ve </a:t>
            </a:r>
            <a:r>
              <a:rPr lang="en-US" sz="2200" dirty="0" err="1">
                <a:solidFill>
                  <a:srgbClr val="7030A0"/>
                </a:solidFill>
              </a:rPr>
              <a:t>şifreli</a:t>
            </a:r>
            <a:r>
              <a:rPr lang="en-US" sz="2200" dirty="0">
                <a:solidFill>
                  <a:srgbClr val="7030A0"/>
                </a:solidFill>
              </a:rPr>
              <a:t> metin </a:t>
            </a:r>
            <a:r>
              <a:rPr lang="en-US" sz="2200" dirty="0" err="1">
                <a:solidFill>
                  <a:srgbClr val="7030A0"/>
                </a:solidFill>
              </a:rPr>
              <a:t>kümesi</a:t>
            </a:r>
            <a:r>
              <a:rPr lang="en-US" sz="2200" dirty="0">
                <a:solidFill>
                  <a:srgbClr val="7030A0"/>
                </a:solidFill>
              </a:rPr>
              <a:t>, Latin </a:t>
            </a:r>
            <a:r>
              <a:rPr lang="en-US" sz="2200" dirty="0" err="1" smtClean="0">
                <a:solidFill>
                  <a:srgbClr val="7030A0"/>
                </a:solidFill>
              </a:rPr>
              <a:t>alfabesindeki</a:t>
            </a:r>
            <a:r>
              <a:rPr lang="en-US" sz="2200" dirty="0" smtClean="0">
                <a:solidFill>
                  <a:srgbClr val="7030A0"/>
                </a:solidFill>
              </a:rPr>
              <a:t> </a:t>
            </a:r>
            <a:r>
              <a:rPr lang="en-US" sz="2200" dirty="0" err="1">
                <a:solidFill>
                  <a:srgbClr val="7030A0"/>
                </a:solidFill>
              </a:rPr>
              <a:t>karakterlerden</a:t>
            </a:r>
            <a:r>
              <a:rPr lang="en-US" sz="2200" dirty="0">
                <a:solidFill>
                  <a:srgbClr val="7030A0"/>
                </a:solidFill>
              </a:rPr>
              <a:t> </a:t>
            </a:r>
            <a:r>
              <a:rPr lang="en-US" sz="2200" dirty="0" err="1">
                <a:solidFill>
                  <a:srgbClr val="7030A0"/>
                </a:solidFill>
              </a:rPr>
              <a:t>oluşan</a:t>
            </a:r>
            <a:r>
              <a:rPr lang="en-US" sz="2200" dirty="0">
                <a:solidFill>
                  <a:srgbClr val="7030A0"/>
                </a:solidFill>
              </a:rPr>
              <a:t> </a:t>
            </a:r>
            <a:r>
              <a:rPr lang="en-US" sz="2200" dirty="0" err="1">
                <a:solidFill>
                  <a:srgbClr val="7030A0"/>
                </a:solidFill>
              </a:rPr>
              <a:t>dizelerdir</a:t>
            </a:r>
            <a:r>
              <a:rPr lang="en-US" sz="2200" dirty="0">
                <a:solidFill>
                  <a:srgbClr val="7030A0"/>
                </a:solidFill>
              </a:rPr>
              <a:t>. </a:t>
            </a:r>
            <a:r>
              <a:rPr lang="en-US" sz="2200" dirty="0" err="1"/>
              <a:t>Şifreleme</a:t>
            </a:r>
            <a:r>
              <a:rPr lang="en-US" sz="2200" dirty="0"/>
              <a:t> </a:t>
            </a:r>
            <a:r>
              <a:rPr lang="en-US" sz="2200" dirty="0">
                <a:solidFill>
                  <a:srgbClr val="FF0000"/>
                </a:solidFill>
              </a:rPr>
              <a:t>anahtarları </a:t>
            </a:r>
            <a:r>
              <a:rPr lang="en-US" sz="2200" dirty="0" err="1">
                <a:solidFill>
                  <a:srgbClr val="FF0000"/>
                </a:solidFill>
              </a:rPr>
              <a:t>kümesi</a:t>
            </a:r>
            <a:r>
              <a:rPr lang="en-US" sz="2200" dirty="0">
                <a:solidFill>
                  <a:srgbClr val="FF0000"/>
                </a:solidFill>
              </a:rPr>
              <a:t> {3}</a:t>
            </a:r>
            <a:r>
              <a:rPr lang="en-US" sz="2200" dirty="0"/>
              <a:t>, </a:t>
            </a:r>
            <a:r>
              <a:rPr lang="en-US" sz="2200" dirty="0" err="1" smtClean="0"/>
              <a:t>yani</a:t>
            </a:r>
            <a:r>
              <a:rPr lang="en-US" sz="2200" dirty="0" smtClean="0"/>
              <a:t> </a:t>
            </a:r>
            <a:r>
              <a:rPr lang="en-US" sz="2200" dirty="0"/>
              <a:t>3 </a:t>
            </a:r>
            <a:r>
              <a:rPr lang="en-US" sz="2200" dirty="0" err="1" smtClean="0"/>
              <a:t>sayı</a:t>
            </a:r>
            <a:r>
              <a:rPr lang="tr-TR" sz="2200" dirty="0" smtClean="0"/>
              <a:t>sın</a:t>
            </a:r>
            <a:r>
              <a:rPr lang="en-US" sz="2200" dirty="0" err="1" smtClean="0"/>
              <a:t>dan</a:t>
            </a:r>
            <a:r>
              <a:rPr lang="en-US" sz="2200" dirty="0" smtClean="0"/>
              <a:t> </a:t>
            </a:r>
            <a:r>
              <a:rPr lang="en-US" sz="2200" dirty="0" err="1"/>
              <a:t>oluşan</a:t>
            </a:r>
            <a:r>
              <a:rPr lang="en-US" sz="2200" dirty="0"/>
              <a:t> bir </a:t>
            </a:r>
            <a:r>
              <a:rPr lang="en-US" sz="2200" dirty="0" err="1"/>
              <a:t>kümedir</a:t>
            </a:r>
            <a:r>
              <a:rPr lang="en-US" sz="2200" dirty="0"/>
              <a:t>. </a:t>
            </a:r>
            <a:r>
              <a:rPr lang="en-US" sz="2200" dirty="0">
                <a:solidFill>
                  <a:srgbClr val="FF0000"/>
                </a:solidFill>
              </a:rPr>
              <a:t>Şifre </a:t>
            </a:r>
            <a:r>
              <a:rPr lang="en-US" sz="2200" dirty="0" err="1">
                <a:solidFill>
                  <a:srgbClr val="FF0000"/>
                </a:solidFill>
              </a:rPr>
              <a:t>çözme</a:t>
            </a:r>
            <a:r>
              <a:rPr lang="en-US" sz="2200" dirty="0">
                <a:solidFill>
                  <a:srgbClr val="FF0000"/>
                </a:solidFill>
              </a:rPr>
              <a:t> anahtarları </a:t>
            </a:r>
            <a:r>
              <a:rPr lang="en-US" sz="2200" dirty="0" err="1">
                <a:solidFill>
                  <a:srgbClr val="FF0000"/>
                </a:solidFill>
              </a:rPr>
              <a:t>kümesi</a:t>
            </a:r>
            <a:r>
              <a:rPr lang="en-US" sz="2200" dirty="0">
                <a:solidFill>
                  <a:srgbClr val="FF0000"/>
                </a:solidFill>
              </a:rPr>
              <a:t>, {-3}</a:t>
            </a:r>
            <a:r>
              <a:rPr lang="en-US" sz="2200" dirty="0"/>
              <a:t>, </a:t>
            </a:r>
            <a:r>
              <a:rPr lang="en-US" sz="2200" dirty="0" err="1"/>
              <a:t>yani</a:t>
            </a:r>
            <a:r>
              <a:rPr lang="en-US" sz="2200" dirty="0"/>
              <a:t> -3 </a:t>
            </a:r>
            <a:r>
              <a:rPr lang="en-US" sz="2200" dirty="0" err="1"/>
              <a:t>oluşan</a:t>
            </a:r>
            <a:r>
              <a:rPr lang="en-US" sz="2200" dirty="0"/>
              <a:t> </a:t>
            </a:r>
            <a:r>
              <a:rPr lang="en-US" sz="2200" dirty="0" err="1"/>
              <a:t>bir</a:t>
            </a:r>
            <a:r>
              <a:rPr lang="en-US" sz="2200" dirty="0"/>
              <a:t> </a:t>
            </a:r>
            <a:r>
              <a:rPr lang="en-US" sz="2200" dirty="0" err="1" smtClean="0"/>
              <a:t>kümedir</a:t>
            </a:r>
            <a:r>
              <a:rPr lang="tr-TR" sz="2200" dirty="0" smtClean="0"/>
              <a:t>. </a:t>
            </a:r>
            <a:r>
              <a:rPr lang="en-US" sz="2200" dirty="0" err="1" smtClean="0"/>
              <a:t>Şifreleme</a:t>
            </a:r>
            <a:r>
              <a:rPr lang="en-US" sz="2200" dirty="0" smtClean="0"/>
              <a:t> </a:t>
            </a:r>
            <a:r>
              <a:rPr lang="en-US" sz="2200" dirty="0" err="1"/>
              <a:t>algoritması</a:t>
            </a:r>
            <a:r>
              <a:rPr lang="en-US" sz="2200" dirty="0"/>
              <a:t>, </a:t>
            </a:r>
            <a:r>
              <a:rPr lang="en-US" sz="2200" dirty="0" err="1"/>
              <a:t>düz</a:t>
            </a:r>
            <a:r>
              <a:rPr lang="en-US" sz="2200" dirty="0"/>
              <a:t> </a:t>
            </a:r>
            <a:r>
              <a:rPr lang="en-US" sz="2200" dirty="0" err="1"/>
              <a:t>metindeki</a:t>
            </a:r>
            <a:r>
              <a:rPr lang="en-US" sz="2200" dirty="0"/>
              <a:t> her x </a:t>
            </a:r>
            <a:r>
              <a:rPr lang="en-US" sz="2200" dirty="0" err="1"/>
              <a:t>karakterinin</a:t>
            </a:r>
            <a:r>
              <a:rPr lang="en-US" sz="2200" dirty="0"/>
              <a:t> </a:t>
            </a:r>
            <a:r>
              <a:rPr lang="en-US" sz="2200" dirty="0">
                <a:solidFill>
                  <a:srgbClr val="FF0000"/>
                </a:solidFill>
              </a:rPr>
              <a:t>s (x, e) </a:t>
            </a:r>
            <a:r>
              <a:rPr lang="en-US" sz="2200" dirty="0" err="1"/>
              <a:t>ile</a:t>
            </a:r>
            <a:r>
              <a:rPr lang="en-US" sz="2200" dirty="0"/>
              <a:t> </a:t>
            </a:r>
            <a:r>
              <a:rPr lang="en-US" sz="2200" dirty="0" err="1"/>
              <a:t>değiştirilmesinden</a:t>
            </a:r>
            <a:r>
              <a:rPr lang="en-US" sz="2200" dirty="0"/>
              <a:t> </a:t>
            </a:r>
            <a:r>
              <a:rPr lang="en-US" sz="2200" dirty="0" err="1"/>
              <a:t>oluşur</a:t>
            </a:r>
            <a:r>
              <a:rPr lang="en-US" sz="2200" dirty="0"/>
              <a:t>, </a:t>
            </a:r>
            <a:r>
              <a:rPr lang="en-US" sz="2200" dirty="0" err="1"/>
              <a:t>burada</a:t>
            </a:r>
            <a:r>
              <a:rPr lang="en-US" sz="2200" dirty="0"/>
              <a:t> e = 3, </a:t>
            </a:r>
            <a:r>
              <a:rPr lang="en-US" sz="2200" dirty="0" err="1"/>
              <a:t>şifreleme</a:t>
            </a:r>
            <a:r>
              <a:rPr lang="en-US" sz="2200" dirty="0"/>
              <a:t> </a:t>
            </a:r>
            <a:r>
              <a:rPr lang="en-US" sz="2200" dirty="0" err="1"/>
              <a:t>anahtarıdır</a:t>
            </a:r>
            <a:r>
              <a:rPr lang="en-US" sz="2200" dirty="0"/>
              <a:t>. Şifre </a:t>
            </a:r>
            <a:r>
              <a:rPr lang="en-US" sz="2200" dirty="0" err="1"/>
              <a:t>çözme</a:t>
            </a:r>
            <a:r>
              <a:rPr lang="en-US" sz="2200" dirty="0"/>
              <a:t> </a:t>
            </a:r>
            <a:r>
              <a:rPr lang="en-US" sz="2200" dirty="0" err="1"/>
              <a:t>algoritması</a:t>
            </a:r>
            <a:r>
              <a:rPr lang="en-US" sz="2200" dirty="0"/>
              <a:t>, </a:t>
            </a:r>
            <a:r>
              <a:rPr lang="en-US" sz="2200" dirty="0" err="1"/>
              <a:t>düz</a:t>
            </a:r>
            <a:r>
              <a:rPr lang="en-US" sz="2200" dirty="0"/>
              <a:t> </a:t>
            </a:r>
            <a:r>
              <a:rPr lang="en-US" sz="2200" dirty="0" err="1"/>
              <a:t>metindeki</a:t>
            </a:r>
            <a:r>
              <a:rPr lang="en-US" sz="2200" dirty="0"/>
              <a:t> her x </a:t>
            </a:r>
            <a:r>
              <a:rPr lang="en-US" sz="2200" dirty="0" err="1"/>
              <a:t>karakterinin</a:t>
            </a:r>
            <a:r>
              <a:rPr lang="en-US" sz="2200" dirty="0"/>
              <a:t> </a:t>
            </a:r>
            <a:r>
              <a:rPr lang="en-US" sz="2200" dirty="0">
                <a:solidFill>
                  <a:srgbClr val="FF0000"/>
                </a:solidFill>
              </a:rPr>
              <a:t>s (x, d) </a:t>
            </a:r>
            <a:r>
              <a:rPr lang="en-US" sz="2200" dirty="0" err="1"/>
              <a:t>ile</a:t>
            </a:r>
            <a:r>
              <a:rPr lang="en-US" sz="2200" dirty="0"/>
              <a:t> </a:t>
            </a:r>
            <a:r>
              <a:rPr lang="en-US" sz="2200" dirty="0" err="1"/>
              <a:t>değiştirilmesini</a:t>
            </a:r>
            <a:r>
              <a:rPr lang="en-US" sz="2200" dirty="0"/>
              <a:t> </a:t>
            </a:r>
            <a:r>
              <a:rPr lang="en-US" sz="2200" dirty="0" err="1"/>
              <a:t>içerir</a:t>
            </a:r>
            <a:r>
              <a:rPr lang="en-US" sz="2200" dirty="0"/>
              <a:t>, </a:t>
            </a:r>
            <a:r>
              <a:rPr lang="en-US" sz="2200" dirty="0" err="1"/>
              <a:t>burada</a:t>
            </a:r>
            <a:r>
              <a:rPr lang="en-US" sz="2200" dirty="0"/>
              <a:t> d = -3, </a:t>
            </a:r>
            <a:r>
              <a:rPr lang="en-US" sz="2200" dirty="0" err="1"/>
              <a:t>şifre</a:t>
            </a:r>
            <a:r>
              <a:rPr lang="en-US" sz="2200" dirty="0"/>
              <a:t> </a:t>
            </a:r>
            <a:r>
              <a:rPr lang="en-US" sz="2200" dirty="0" err="1"/>
              <a:t>çözme</a:t>
            </a:r>
            <a:r>
              <a:rPr lang="en-US" sz="2200" dirty="0"/>
              <a:t> </a:t>
            </a:r>
            <a:r>
              <a:rPr lang="en-US" sz="2200" dirty="0" err="1"/>
              <a:t>anahtarıdır</a:t>
            </a:r>
            <a:r>
              <a:rPr lang="en-US" sz="2200" dirty="0"/>
              <a:t>. </a:t>
            </a:r>
            <a:endParaRPr lang="tr-TR" sz="2200" dirty="0" smtClean="0"/>
          </a:p>
          <a:p>
            <a:pPr marL="0" indent="0">
              <a:buNone/>
            </a:pPr>
            <a:r>
              <a:rPr lang="en-US" sz="2200" dirty="0" smtClean="0"/>
              <a:t>No</a:t>
            </a:r>
            <a:r>
              <a:rPr lang="tr-TR" sz="2200" dirty="0" smtClean="0"/>
              <a:t>t: </a:t>
            </a:r>
            <a:r>
              <a:rPr lang="en-US" sz="2200" dirty="0" err="1" smtClean="0">
                <a:solidFill>
                  <a:srgbClr val="FFC000"/>
                </a:solidFill>
              </a:rPr>
              <a:t>şifreleme</a:t>
            </a:r>
            <a:r>
              <a:rPr lang="en-US" sz="2200" dirty="0" smtClean="0">
                <a:solidFill>
                  <a:srgbClr val="FFC000"/>
                </a:solidFill>
              </a:rPr>
              <a:t> </a:t>
            </a:r>
            <a:r>
              <a:rPr lang="en-US" sz="2200" dirty="0" err="1">
                <a:solidFill>
                  <a:srgbClr val="FFC000"/>
                </a:solidFill>
              </a:rPr>
              <a:t>algoritması</a:t>
            </a:r>
            <a:r>
              <a:rPr lang="en-US" sz="2200" dirty="0">
                <a:solidFill>
                  <a:srgbClr val="FFC000"/>
                </a:solidFill>
              </a:rPr>
              <a:t> </a:t>
            </a:r>
            <a:r>
              <a:rPr lang="en-US" sz="2200" dirty="0" err="1">
                <a:solidFill>
                  <a:srgbClr val="FFC000"/>
                </a:solidFill>
              </a:rPr>
              <a:t>şifre</a:t>
            </a:r>
            <a:r>
              <a:rPr lang="en-US" sz="2200" dirty="0">
                <a:solidFill>
                  <a:srgbClr val="FFC000"/>
                </a:solidFill>
              </a:rPr>
              <a:t> </a:t>
            </a:r>
            <a:r>
              <a:rPr lang="en-US" sz="2200" dirty="0" err="1">
                <a:solidFill>
                  <a:srgbClr val="FFC000"/>
                </a:solidFill>
              </a:rPr>
              <a:t>çözme</a:t>
            </a:r>
            <a:r>
              <a:rPr lang="en-US" sz="2200" dirty="0">
                <a:solidFill>
                  <a:srgbClr val="FFC000"/>
                </a:solidFill>
              </a:rPr>
              <a:t> </a:t>
            </a:r>
            <a:r>
              <a:rPr lang="en-US" sz="2200" dirty="0" err="1">
                <a:solidFill>
                  <a:srgbClr val="FFC000"/>
                </a:solidFill>
              </a:rPr>
              <a:t>algoritmasıyla</a:t>
            </a:r>
            <a:r>
              <a:rPr lang="en-US" sz="2200" dirty="0">
                <a:solidFill>
                  <a:srgbClr val="FFC000"/>
                </a:solidFill>
              </a:rPr>
              <a:t> </a:t>
            </a:r>
            <a:r>
              <a:rPr lang="en-US" sz="2200" dirty="0" err="1">
                <a:solidFill>
                  <a:srgbClr val="FFC000"/>
                </a:solidFill>
              </a:rPr>
              <a:t>aynıdır</a:t>
            </a:r>
            <a:r>
              <a:rPr lang="en-US" sz="2200" dirty="0">
                <a:solidFill>
                  <a:srgbClr val="FFC000"/>
                </a:solidFill>
              </a:rPr>
              <a:t> </a:t>
            </a:r>
            <a:r>
              <a:rPr lang="en-US" sz="2200" dirty="0" smtClean="0"/>
              <a:t>ve</a:t>
            </a:r>
            <a:r>
              <a:rPr lang="tr-TR" sz="2200" dirty="0" smtClean="0"/>
              <a:t> </a:t>
            </a:r>
            <a:r>
              <a:rPr lang="en-US" sz="2200" dirty="0" err="1" smtClean="0">
                <a:solidFill>
                  <a:srgbClr val="FFC000"/>
                </a:solidFill>
              </a:rPr>
              <a:t>şifreleme</a:t>
            </a:r>
            <a:r>
              <a:rPr lang="en-US" sz="2200" dirty="0" smtClean="0">
                <a:solidFill>
                  <a:srgbClr val="FFC000"/>
                </a:solidFill>
              </a:rPr>
              <a:t> </a:t>
            </a:r>
            <a:r>
              <a:rPr lang="en-US" sz="2200" dirty="0">
                <a:solidFill>
                  <a:srgbClr val="FFC000"/>
                </a:solidFill>
              </a:rPr>
              <a:t>ve </a:t>
            </a:r>
            <a:r>
              <a:rPr lang="en-US" sz="2200" dirty="0" err="1">
                <a:solidFill>
                  <a:srgbClr val="FFC000"/>
                </a:solidFill>
              </a:rPr>
              <a:t>şifre</a:t>
            </a:r>
            <a:r>
              <a:rPr lang="en-US" sz="2200" dirty="0">
                <a:solidFill>
                  <a:srgbClr val="FFC000"/>
                </a:solidFill>
              </a:rPr>
              <a:t> </a:t>
            </a:r>
            <a:r>
              <a:rPr lang="en-US" sz="2200" dirty="0" err="1">
                <a:solidFill>
                  <a:srgbClr val="FFC000"/>
                </a:solidFill>
              </a:rPr>
              <a:t>çözme</a:t>
            </a:r>
            <a:r>
              <a:rPr lang="en-US" sz="2200" dirty="0">
                <a:solidFill>
                  <a:srgbClr val="FFC000"/>
                </a:solidFill>
              </a:rPr>
              <a:t> anahtarları </a:t>
            </a:r>
            <a:r>
              <a:rPr lang="en-US" sz="2200" dirty="0" err="1">
                <a:solidFill>
                  <a:srgbClr val="FFC000"/>
                </a:solidFill>
              </a:rPr>
              <a:t>diğerinin</a:t>
            </a:r>
            <a:r>
              <a:rPr lang="en-US" sz="2200" dirty="0">
                <a:solidFill>
                  <a:srgbClr val="FFC000"/>
                </a:solidFill>
              </a:rPr>
              <a:t> tam </a:t>
            </a:r>
            <a:r>
              <a:rPr lang="en-US" sz="2200" dirty="0" err="1">
                <a:solidFill>
                  <a:srgbClr val="FFC000"/>
                </a:solidFill>
              </a:rPr>
              <a:t>tersidir</a:t>
            </a:r>
            <a:r>
              <a:rPr lang="en-US" sz="2200" dirty="0"/>
              <a:t>.</a:t>
            </a:r>
            <a:endParaRPr lang="tr-TR" sz="22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60</a:t>
            </a:fld>
            <a:endParaRPr lang="en-US"/>
          </a:p>
        </p:txBody>
      </p:sp>
    </p:spTree>
    <p:extLst>
      <p:ext uri="{BB962C8B-B14F-4D97-AF65-F5344CB8AC3E}">
        <p14:creationId xmlns:p14="http://schemas.microsoft.com/office/powerpoint/2010/main" val="41648804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75377" y="0"/>
            <a:ext cx="8229600" cy="914400"/>
          </a:xfrm>
        </p:spPr>
        <p:txBody>
          <a:bodyPr>
            <a:normAutofit/>
          </a:bodyPr>
          <a:lstStyle/>
          <a:p>
            <a:pPr>
              <a:defRPr/>
            </a:pPr>
            <a:r>
              <a:rPr lang="en-AU" dirty="0" err="1"/>
              <a:t>Sezar</a:t>
            </a:r>
            <a:r>
              <a:rPr lang="en-AU" dirty="0"/>
              <a:t> </a:t>
            </a:r>
            <a:r>
              <a:rPr lang="en-AU" dirty="0" err="1"/>
              <a:t>Şifreleme</a:t>
            </a:r>
            <a:r>
              <a:rPr lang="en-AU" dirty="0"/>
              <a:t> </a:t>
            </a:r>
            <a:r>
              <a:rPr lang="en-AU" dirty="0" err="1" smtClean="0"/>
              <a:t>Algoritması</a:t>
            </a:r>
            <a:endParaRPr lang="en-AU" dirty="0"/>
          </a:p>
        </p:txBody>
      </p:sp>
      <p:sp>
        <p:nvSpPr>
          <p:cNvPr id="66563" name="Rectangle 3"/>
          <p:cNvSpPr>
            <a:spLocks noGrp="1" noChangeArrowheads="1"/>
          </p:cNvSpPr>
          <p:nvPr>
            <p:ph idx="1"/>
          </p:nvPr>
        </p:nvSpPr>
        <p:spPr>
          <a:xfrm>
            <a:off x="761999" y="1143000"/>
            <a:ext cx="7842977" cy="5553635"/>
          </a:xfrm>
        </p:spPr>
        <p:txBody>
          <a:bodyPr>
            <a:normAutofit fontScale="85000" lnSpcReduction="20000"/>
          </a:bodyPr>
          <a:lstStyle/>
          <a:p>
            <a:pPr>
              <a:lnSpc>
                <a:spcPct val="80000"/>
              </a:lnSpc>
              <a:defRPr/>
            </a:pPr>
            <a:r>
              <a:rPr lang="en-US" sz="2600" dirty="0" err="1" smtClean="0">
                <a:solidFill>
                  <a:srgbClr val="7030A0"/>
                </a:solidFill>
              </a:rPr>
              <a:t>Dönüşüm</a:t>
            </a:r>
            <a:r>
              <a:rPr lang="en-US" sz="2600" dirty="0" smtClean="0">
                <a:solidFill>
                  <a:srgbClr val="7030A0"/>
                </a:solidFill>
              </a:rPr>
              <a:t> </a:t>
            </a:r>
            <a:r>
              <a:rPr lang="en-US" sz="2600" dirty="0" err="1">
                <a:solidFill>
                  <a:srgbClr val="7030A0"/>
                </a:solidFill>
              </a:rPr>
              <a:t>şöyle</a:t>
            </a:r>
            <a:r>
              <a:rPr lang="en-US" sz="2600" dirty="0">
                <a:solidFill>
                  <a:srgbClr val="7030A0"/>
                </a:solidFill>
              </a:rPr>
              <a:t> </a:t>
            </a:r>
            <a:r>
              <a:rPr lang="en-US" sz="2600" dirty="0" err="1" smtClean="0">
                <a:solidFill>
                  <a:srgbClr val="7030A0"/>
                </a:solidFill>
              </a:rPr>
              <a:t>tanımla</a:t>
            </a:r>
            <a:r>
              <a:rPr lang="tr-TR" sz="2600" dirty="0" smtClean="0">
                <a:solidFill>
                  <a:srgbClr val="7030A0"/>
                </a:solidFill>
              </a:rPr>
              <a:t>nabilir</a:t>
            </a:r>
            <a:r>
              <a:rPr lang="en-US" sz="2600" dirty="0" smtClean="0">
                <a:solidFill>
                  <a:srgbClr val="7030A0"/>
                </a:solidFill>
              </a:rPr>
              <a:t>:</a:t>
            </a:r>
          </a:p>
          <a:p>
            <a:pPr lvl="1" eaLnBrk="1" hangingPunct="1">
              <a:buFont typeface="Wingdings" pitchFamily="-107" charset="2"/>
              <a:buNone/>
              <a:defRPr/>
            </a:pPr>
            <a:r>
              <a:rPr lang="en-AU" sz="1800" dirty="0" smtClean="0">
                <a:latin typeface="Courier" pitchFamily="-107" charset="0"/>
                <a:ea typeface="ＭＳ Ｐゴシック" pitchFamily="-107" charset="-128"/>
              </a:rPr>
              <a:t>a b c d e f g h </a:t>
            </a:r>
            <a:r>
              <a:rPr lang="en-AU" sz="1800" dirty="0" err="1" smtClean="0">
                <a:latin typeface="Courier" pitchFamily="-107" charset="0"/>
                <a:ea typeface="ＭＳ Ｐゴシック" pitchFamily="-107" charset="-128"/>
              </a:rPr>
              <a:t>i</a:t>
            </a:r>
            <a:r>
              <a:rPr lang="en-AU" sz="1800" dirty="0" smtClean="0">
                <a:latin typeface="Courier" pitchFamily="-107" charset="0"/>
                <a:ea typeface="ＭＳ Ｐゴシック" pitchFamily="-107" charset="-128"/>
              </a:rPr>
              <a:t> j k l m n o p q r s t u v w x y z</a:t>
            </a:r>
          </a:p>
          <a:p>
            <a:pPr lvl="1" eaLnBrk="1" hangingPunct="1">
              <a:buFont typeface="Wingdings" pitchFamily="-107" charset="2"/>
              <a:buNone/>
              <a:defRPr/>
            </a:pPr>
            <a:r>
              <a:rPr lang="en-AU" sz="1800" dirty="0" smtClean="0">
                <a:latin typeface="Courier" pitchFamily="-107" charset="0"/>
                <a:ea typeface="ＭＳ Ｐゴシック" pitchFamily="-107" charset="-128"/>
              </a:rPr>
              <a:t>D E F G H I J K L M N O P Q R S T U V W X Y Z A B C</a:t>
            </a:r>
          </a:p>
          <a:p>
            <a:pPr>
              <a:lnSpc>
                <a:spcPct val="80000"/>
              </a:lnSpc>
              <a:defRPr/>
            </a:pPr>
            <a:r>
              <a:rPr lang="en-US" sz="2600" dirty="0">
                <a:solidFill>
                  <a:srgbClr val="00B050"/>
                </a:solidFill>
              </a:rPr>
              <a:t>Her </a:t>
            </a:r>
            <a:r>
              <a:rPr lang="en-US" sz="2600" dirty="0" err="1">
                <a:solidFill>
                  <a:srgbClr val="00B050"/>
                </a:solidFill>
              </a:rPr>
              <a:t>harfe</a:t>
            </a:r>
            <a:r>
              <a:rPr lang="en-US" sz="2600" dirty="0">
                <a:solidFill>
                  <a:srgbClr val="00B050"/>
                </a:solidFill>
              </a:rPr>
              <a:t> </a:t>
            </a:r>
            <a:r>
              <a:rPr lang="en-US" sz="2600" dirty="0" err="1">
                <a:solidFill>
                  <a:srgbClr val="00B050"/>
                </a:solidFill>
              </a:rPr>
              <a:t>matematiksel</a:t>
            </a:r>
            <a:r>
              <a:rPr lang="en-US" sz="2600" dirty="0">
                <a:solidFill>
                  <a:srgbClr val="00B050"/>
                </a:solidFill>
              </a:rPr>
              <a:t> </a:t>
            </a:r>
            <a:r>
              <a:rPr lang="en-US" sz="2600" dirty="0" err="1">
                <a:solidFill>
                  <a:srgbClr val="00B050"/>
                </a:solidFill>
              </a:rPr>
              <a:t>olarak</a:t>
            </a:r>
            <a:r>
              <a:rPr lang="en-US" sz="2600" dirty="0">
                <a:solidFill>
                  <a:srgbClr val="00B050"/>
                </a:solidFill>
              </a:rPr>
              <a:t> bir </a:t>
            </a:r>
            <a:r>
              <a:rPr lang="en-US" sz="2600" dirty="0" err="1">
                <a:solidFill>
                  <a:srgbClr val="00B050"/>
                </a:solidFill>
              </a:rPr>
              <a:t>sayı</a:t>
            </a:r>
            <a:r>
              <a:rPr lang="en-US" sz="2600" dirty="0">
                <a:solidFill>
                  <a:srgbClr val="00B050"/>
                </a:solidFill>
              </a:rPr>
              <a:t> </a:t>
            </a:r>
            <a:r>
              <a:rPr lang="en-US" sz="2600" dirty="0" err="1" smtClean="0">
                <a:solidFill>
                  <a:srgbClr val="00B050"/>
                </a:solidFill>
              </a:rPr>
              <a:t>veri</a:t>
            </a:r>
            <a:r>
              <a:rPr lang="tr-TR" sz="2600" dirty="0" smtClean="0">
                <a:solidFill>
                  <a:srgbClr val="00B050"/>
                </a:solidFill>
              </a:rPr>
              <a:t>lir</a:t>
            </a:r>
            <a:endParaRPr lang="en-US" sz="2600" dirty="0" smtClean="0">
              <a:solidFill>
                <a:srgbClr val="00B050"/>
              </a:solidFill>
            </a:endParaRPr>
          </a:p>
          <a:p>
            <a:pPr lvl="1" eaLnBrk="1" hangingPunct="1">
              <a:buFont typeface="Wingdings" pitchFamily="-107" charset="2"/>
              <a:buNone/>
              <a:defRPr/>
            </a:pPr>
            <a:r>
              <a:rPr lang="en-AU" sz="1400" dirty="0" smtClean="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400" dirty="0" smtClean="0">
                <a:latin typeface="Courier" pitchFamily="-107" charset="0"/>
                <a:ea typeface="ＭＳ Ｐゴシック" pitchFamily="-107" charset="-128"/>
              </a:rPr>
              <a:t>0 1 2 3 4 5 6 7 8 9 10 11 12 13 14 15 16 17 18 19 20 21 22 23 24 25</a:t>
            </a:r>
          </a:p>
          <a:p>
            <a:pPr>
              <a:lnSpc>
                <a:spcPct val="80000"/>
              </a:lnSpc>
              <a:defRPr/>
            </a:pPr>
            <a:r>
              <a:rPr lang="tr-TR" sz="2600" dirty="0" smtClean="0">
                <a:solidFill>
                  <a:srgbClr val="FF3399"/>
                </a:solidFill>
              </a:rPr>
              <a:t>Düz metin  için a</a:t>
            </a:r>
            <a:r>
              <a:rPr lang="en-US" sz="2600" dirty="0" err="1" smtClean="0">
                <a:solidFill>
                  <a:srgbClr val="FF3399"/>
                </a:solidFill>
              </a:rPr>
              <a:t>lgoritma</a:t>
            </a:r>
            <a:r>
              <a:rPr lang="en-US" sz="2600" dirty="0" smtClean="0">
                <a:solidFill>
                  <a:srgbClr val="FF3399"/>
                </a:solidFill>
              </a:rPr>
              <a:t> </a:t>
            </a:r>
            <a:r>
              <a:rPr lang="en-US" sz="2600" dirty="0" err="1">
                <a:solidFill>
                  <a:srgbClr val="FF3399"/>
                </a:solidFill>
              </a:rPr>
              <a:t>şu</a:t>
            </a:r>
            <a:r>
              <a:rPr lang="en-US" sz="2600" dirty="0">
                <a:solidFill>
                  <a:srgbClr val="FF3399"/>
                </a:solidFill>
              </a:rPr>
              <a:t> </a:t>
            </a:r>
            <a:r>
              <a:rPr lang="en-US" sz="2600" dirty="0" err="1">
                <a:solidFill>
                  <a:srgbClr val="FF3399"/>
                </a:solidFill>
              </a:rPr>
              <a:t>şekilde</a:t>
            </a:r>
            <a:r>
              <a:rPr lang="en-US" sz="2600" dirty="0">
                <a:solidFill>
                  <a:srgbClr val="FF3399"/>
                </a:solidFill>
              </a:rPr>
              <a:t> </a:t>
            </a:r>
            <a:r>
              <a:rPr lang="en-US" sz="2600" dirty="0" err="1">
                <a:solidFill>
                  <a:srgbClr val="FF3399"/>
                </a:solidFill>
              </a:rPr>
              <a:t>ifade</a:t>
            </a:r>
            <a:r>
              <a:rPr lang="en-US" sz="2600" dirty="0">
                <a:solidFill>
                  <a:srgbClr val="FF3399"/>
                </a:solidFill>
              </a:rPr>
              <a:t> </a:t>
            </a:r>
            <a:r>
              <a:rPr lang="en-US" sz="2600" dirty="0" err="1" smtClean="0">
                <a:solidFill>
                  <a:srgbClr val="FF3399"/>
                </a:solidFill>
              </a:rPr>
              <a:t>edilebilir</a:t>
            </a:r>
            <a:r>
              <a:rPr lang="en-US" sz="2600" dirty="0" smtClean="0">
                <a:solidFill>
                  <a:srgbClr val="FF3399"/>
                </a:solidFill>
              </a:rPr>
              <a:t>:</a:t>
            </a:r>
            <a:endParaRPr lang="en-AU" i="1" dirty="0" smtClean="0">
              <a:solidFill>
                <a:srgbClr val="FF3399"/>
              </a:solidFill>
              <a:ea typeface="ＭＳ Ｐゴシック" pitchFamily="-107" charset="-128"/>
            </a:endParaRPr>
          </a:p>
          <a:p>
            <a:pPr lvl="1" eaLnBrk="1" hangingPunct="1">
              <a:buFont typeface="Wingdings" pitchFamily="-107" charset="2"/>
              <a:buNone/>
              <a:defRPr/>
            </a:pPr>
            <a:r>
              <a:rPr lang="en-AU" i="1" dirty="0" smtClean="0">
                <a:ea typeface="ＭＳ Ｐゴシック" pitchFamily="-107" charset="-128"/>
              </a:rPr>
              <a:t>		</a:t>
            </a:r>
            <a:r>
              <a:rPr lang="tr-TR" i="1" dirty="0" smtClean="0">
                <a:ea typeface="ＭＳ Ｐゴシック" pitchFamily="-107" charset="-128"/>
              </a:rPr>
              <a:t>C</a:t>
            </a:r>
            <a:r>
              <a:rPr lang="en-AU" i="1" dirty="0" smtClean="0">
                <a:ea typeface="ＭＳ Ｐゴシック" pitchFamily="-107" charset="-128"/>
              </a:rPr>
              <a:t> </a:t>
            </a:r>
            <a:r>
              <a:rPr lang="en-AU" dirty="0" smtClean="0">
                <a:ea typeface="ＭＳ Ｐゴシック" pitchFamily="-107" charset="-128"/>
              </a:rPr>
              <a:t>= E(3, </a:t>
            </a:r>
            <a:r>
              <a:rPr lang="en-AU" i="1" dirty="0" smtClean="0">
                <a:ea typeface="ＭＳ Ｐゴシック" pitchFamily="-107" charset="-128"/>
              </a:rPr>
              <a:t>p</a:t>
            </a:r>
            <a:r>
              <a:rPr lang="en-AU" dirty="0" smtClean="0">
                <a:ea typeface="ＭＳ Ｐゴシック" pitchFamily="-107" charset="-128"/>
              </a:rPr>
              <a:t>) = (</a:t>
            </a:r>
            <a:r>
              <a:rPr lang="en-AU" i="1" dirty="0" smtClean="0">
                <a:ea typeface="ＭＳ Ｐゴシック" pitchFamily="-107" charset="-128"/>
              </a:rPr>
              <a:t>p </a:t>
            </a:r>
            <a:r>
              <a:rPr lang="en-AU" dirty="0" smtClean="0">
                <a:ea typeface="ＭＳ Ｐゴシック" pitchFamily="-107" charset="-128"/>
              </a:rPr>
              <a:t>+ </a:t>
            </a:r>
            <a:r>
              <a:rPr lang="en-AU" i="1" dirty="0" smtClean="0">
                <a:ea typeface="ＭＳ Ｐゴシック" pitchFamily="-107" charset="-128"/>
              </a:rPr>
              <a:t>3</a:t>
            </a:r>
            <a:r>
              <a:rPr lang="en-AU" dirty="0" smtClean="0">
                <a:ea typeface="ＭＳ Ｐゴシック" pitchFamily="-107" charset="-128"/>
              </a:rPr>
              <a:t>) mod</a:t>
            </a:r>
            <a:r>
              <a:rPr lang="tr-TR" dirty="0" smtClean="0">
                <a:ea typeface="ＭＳ Ｐゴシック" pitchFamily="-107" charset="-128"/>
              </a:rPr>
              <a:t> </a:t>
            </a:r>
            <a:r>
              <a:rPr lang="en-AU" dirty="0" smtClean="0">
                <a:ea typeface="ＭＳ Ｐゴシック" pitchFamily="-107" charset="-128"/>
              </a:rPr>
              <a:t>26</a:t>
            </a:r>
            <a:r>
              <a:rPr lang="tr-TR" dirty="0" smtClean="0">
                <a:ea typeface="ＭＳ Ｐゴシック" pitchFamily="-107" charset="-128"/>
              </a:rPr>
              <a:t>  (şifreleme)</a:t>
            </a:r>
          </a:p>
          <a:p>
            <a:pPr lvl="1" eaLnBrk="1" hangingPunct="1">
              <a:buFont typeface="Wingdings" pitchFamily="-107" charset="2"/>
              <a:buNone/>
              <a:defRPr/>
            </a:pPr>
            <a:r>
              <a:rPr lang="tr-TR" dirty="0">
                <a:solidFill>
                  <a:srgbClr val="FF0000"/>
                </a:solidFill>
                <a:ea typeface="ＭＳ Ｐゴシック" pitchFamily="-107" charset="-128"/>
              </a:rPr>
              <a:t>i</a:t>
            </a:r>
            <a:r>
              <a:rPr lang="tr-TR" dirty="0" smtClean="0">
                <a:solidFill>
                  <a:srgbClr val="FF0000"/>
                </a:solidFill>
                <a:ea typeface="ＭＳ Ｐゴシック" pitchFamily="-107" charset="-128"/>
              </a:rPr>
              <a:t>f  p=d    C=(3+3) mod 26 = 6 mod 26 = 6  C=g</a:t>
            </a:r>
          </a:p>
          <a:p>
            <a:pPr lvl="1">
              <a:buNone/>
              <a:defRPr/>
            </a:pPr>
            <a:r>
              <a:rPr lang="tr-TR" dirty="0">
                <a:ea typeface="ＭＳ Ｐゴシック" pitchFamily="-107" charset="-128"/>
              </a:rPr>
              <a:t>	</a:t>
            </a:r>
            <a:r>
              <a:rPr lang="tr-TR" dirty="0" smtClean="0">
                <a:ea typeface="ＭＳ Ｐゴシック" pitchFamily="-107" charset="-128"/>
              </a:rPr>
              <a:t>	p =D(-3, C) = (C-3) mod 26    (şifre çözme)	</a:t>
            </a:r>
            <a:endParaRPr lang="en-AU" dirty="0" smtClean="0">
              <a:ea typeface="ＭＳ Ｐゴシック" pitchFamily="-107" charset="-128"/>
            </a:endParaRPr>
          </a:p>
          <a:p>
            <a:pPr lvl="1" eaLnBrk="1" hangingPunct="1">
              <a:buFont typeface="Wingdings" pitchFamily="-107" charset="2"/>
              <a:buNone/>
              <a:defRPr/>
            </a:pPr>
            <a:r>
              <a:rPr lang="tr-TR" sz="2300" dirty="0">
                <a:solidFill>
                  <a:srgbClr val="FF0000"/>
                </a:solidFill>
                <a:ea typeface="ＭＳ Ｐゴシック" pitchFamily="-107" charset="-128"/>
              </a:rPr>
              <a:t>i</a:t>
            </a:r>
            <a:r>
              <a:rPr lang="tr-TR" sz="2300" dirty="0" smtClean="0">
                <a:solidFill>
                  <a:srgbClr val="FF0000"/>
                </a:solidFill>
                <a:ea typeface="ＭＳ Ｐゴシック" pitchFamily="-107" charset="-128"/>
              </a:rPr>
              <a:t>f  C=g     p’ = (6-3) mod 26 = 3 mod 25 = 3     p’=d      p’=p</a:t>
            </a:r>
            <a:endParaRPr lang="en-AU" sz="2300" dirty="0" smtClean="0">
              <a:solidFill>
                <a:srgbClr val="FF0000"/>
              </a:solidFill>
              <a:ea typeface="ＭＳ Ｐゴシック" pitchFamily="-107" charset="-128"/>
            </a:endParaRPr>
          </a:p>
          <a:p>
            <a:pPr marL="457200" lvl="1" indent="-457200">
              <a:lnSpc>
                <a:spcPct val="80000"/>
              </a:lnSpc>
              <a:spcBef>
                <a:spcPts val="2400"/>
              </a:spcBef>
              <a:buClr>
                <a:schemeClr val="accent1">
                  <a:lumMod val="60000"/>
                  <a:lumOff val="40000"/>
                </a:schemeClr>
              </a:buClr>
              <a:buFont typeface="Arial" panose="020B0604020202020204" pitchFamily="34" charset="0"/>
              <a:buChar char="•"/>
              <a:defRPr/>
            </a:pPr>
            <a:r>
              <a:rPr lang="tr-TR" sz="2581" dirty="0">
                <a:solidFill>
                  <a:srgbClr val="C00000"/>
                </a:solidFill>
              </a:rPr>
              <a:t>K</a:t>
            </a:r>
            <a:r>
              <a:rPr lang="en-US" sz="2581" dirty="0" err="1" smtClean="0">
                <a:solidFill>
                  <a:srgbClr val="C00000"/>
                </a:solidFill>
              </a:rPr>
              <a:t>ayma</a:t>
            </a:r>
            <a:r>
              <a:rPr lang="en-US" sz="2581" dirty="0">
                <a:solidFill>
                  <a:srgbClr val="C00000"/>
                </a:solidFill>
              </a:rPr>
              <a:t>, </a:t>
            </a:r>
            <a:r>
              <a:rPr lang="en-US" sz="2581" dirty="0" err="1">
                <a:solidFill>
                  <a:srgbClr val="C00000"/>
                </a:solidFill>
              </a:rPr>
              <a:t>herhangi</a:t>
            </a:r>
            <a:r>
              <a:rPr lang="en-US" sz="2581" dirty="0">
                <a:solidFill>
                  <a:srgbClr val="C00000"/>
                </a:solidFill>
              </a:rPr>
              <a:t> bir </a:t>
            </a:r>
            <a:r>
              <a:rPr lang="en-US" sz="2581" dirty="0" err="1">
                <a:solidFill>
                  <a:srgbClr val="C00000"/>
                </a:solidFill>
              </a:rPr>
              <a:t>miktarda</a:t>
            </a:r>
            <a:r>
              <a:rPr lang="en-US" sz="2581" dirty="0">
                <a:solidFill>
                  <a:srgbClr val="C00000"/>
                </a:solidFill>
              </a:rPr>
              <a:t> </a:t>
            </a:r>
            <a:r>
              <a:rPr lang="en-US" sz="2581" dirty="0" err="1">
                <a:solidFill>
                  <a:srgbClr val="C00000"/>
                </a:solidFill>
              </a:rPr>
              <a:t>olabilir</a:t>
            </a:r>
            <a:r>
              <a:rPr lang="en-US" sz="2581" dirty="0"/>
              <a:t>, </a:t>
            </a:r>
            <a:r>
              <a:rPr lang="en-US" sz="2581" dirty="0" smtClean="0"/>
              <a:t>b</a:t>
            </a:r>
            <a:r>
              <a:rPr lang="tr-TR" sz="2581" dirty="0" smtClean="0"/>
              <a:t>una göre</a:t>
            </a:r>
            <a:r>
              <a:rPr lang="en-US" sz="2581" dirty="0" smtClean="0"/>
              <a:t> </a:t>
            </a:r>
            <a:r>
              <a:rPr lang="en-US" sz="2581" b="1" dirty="0" err="1"/>
              <a:t>genel</a:t>
            </a:r>
            <a:r>
              <a:rPr lang="en-US" sz="2581" b="1" dirty="0"/>
              <a:t> Sezar </a:t>
            </a:r>
            <a:r>
              <a:rPr lang="en-US" sz="2581" b="1" dirty="0" err="1" smtClean="0"/>
              <a:t>algoritması</a:t>
            </a:r>
            <a:r>
              <a:rPr lang="en-US" sz="2581" dirty="0" smtClean="0"/>
              <a:t>:</a:t>
            </a:r>
          </a:p>
          <a:p>
            <a:pPr marL="342900" lvl="1" indent="-342900">
              <a:lnSpc>
                <a:spcPct val="80000"/>
              </a:lnSpc>
              <a:spcBef>
                <a:spcPts val="2400"/>
              </a:spcBef>
              <a:buClr>
                <a:schemeClr val="accent1">
                  <a:lumMod val="60000"/>
                  <a:lumOff val="40000"/>
                </a:schemeClr>
              </a:buClr>
              <a:buNone/>
              <a:defRPr/>
            </a:pPr>
            <a:r>
              <a:rPr lang="en-US" sz="2581" i="1" dirty="0" smtClean="0">
                <a:ea typeface="ＭＳ Ｐゴシック" pitchFamily="-107" charset="-128"/>
              </a:rPr>
              <a:t>		</a:t>
            </a:r>
            <a:r>
              <a:rPr lang="en-US" sz="2571" i="1" dirty="0" smtClean="0">
                <a:ea typeface="ＭＳ Ｐゴシック" pitchFamily="-107" charset="-128"/>
              </a:rPr>
              <a:t>C =  E(k , p ) =  (p + k ) mod 26</a:t>
            </a:r>
            <a:r>
              <a:rPr lang="tr-TR" sz="2571" i="1" dirty="0" smtClean="0">
                <a:ea typeface="ＭＳ Ｐゴシック" pitchFamily="-107" charset="-128"/>
              </a:rPr>
              <a:t>  = E(p)</a:t>
            </a:r>
            <a:endParaRPr lang="en-US" sz="2571" i="1" dirty="0" smtClean="0">
              <a:ea typeface="ＭＳ Ｐゴシック" pitchFamily="-107" charset="-128"/>
            </a:endParaRPr>
          </a:p>
          <a:p>
            <a:pPr>
              <a:lnSpc>
                <a:spcPct val="80000"/>
              </a:lnSpc>
              <a:defRPr/>
            </a:pPr>
            <a:r>
              <a:rPr lang="tr-TR" sz="2571" dirty="0" smtClean="0">
                <a:solidFill>
                  <a:srgbClr val="00B050"/>
                </a:solidFill>
              </a:rPr>
              <a:t>k</a:t>
            </a:r>
            <a:r>
              <a:rPr lang="en-US" sz="2571" dirty="0" smtClean="0">
                <a:solidFill>
                  <a:srgbClr val="00B050"/>
                </a:solidFill>
              </a:rPr>
              <a:t>'</a:t>
            </a:r>
            <a:r>
              <a:rPr lang="en-US" sz="2571" dirty="0" err="1" smtClean="0">
                <a:solidFill>
                  <a:srgbClr val="00B050"/>
                </a:solidFill>
              </a:rPr>
              <a:t>nin</a:t>
            </a:r>
            <a:r>
              <a:rPr lang="en-US" sz="2571" dirty="0" smtClean="0">
                <a:solidFill>
                  <a:srgbClr val="00B050"/>
                </a:solidFill>
              </a:rPr>
              <a:t> </a:t>
            </a:r>
            <a:r>
              <a:rPr lang="en-US" sz="2571" dirty="0">
                <a:solidFill>
                  <a:srgbClr val="00B050"/>
                </a:solidFill>
              </a:rPr>
              <a:t>1 </a:t>
            </a:r>
            <a:r>
              <a:rPr lang="en-US" sz="2571" dirty="0" err="1" smtClean="0">
                <a:solidFill>
                  <a:srgbClr val="00B050"/>
                </a:solidFill>
              </a:rPr>
              <a:t>il</a:t>
            </a:r>
            <a:r>
              <a:rPr lang="tr-TR" sz="2571" dirty="0" smtClean="0">
                <a:solidFill>
                  <a:srgbClr val="00B050"/>
                </a:solidFill>
              </a:rPr>
              <a:t>e</a:t>
            </a:r>
            <a:r>
              <a:rPr lang="en-US" sz="2571" dirty="0" smtClean="0">
                <a:solidFill>
                  <a:srgbClr val="00B050"/>
                </a:solidFill>
              </a:rPr>
              <a:t> </a:t>
            </a:r>
            <a:r>
              <a:rPr lang="en-US" sz="2571" dirty="0">
                <a:solidFill>
                  <a:srgbClr val="00B050"/>
                </a:solidFill>
              </a:rPr>
              <a:t>25 </a:t>
            </a:r>
            <a:r>
              <a:rPr lang="en-US" sz="2571" dirty="0" err="1">
                <a:solidFill>
                  <a:srgbClr val="00B050"/>
                </a:solidFill>
              </a:rPr>
              <a:t>arasında</a:t>
            </a:r>
            <a:r>
              <a:rPr lang="en-US" sz="2571" dirty="0">
                <a:solidFill>
                  <a:srgbClr val="00B050"/>
                </a:solidFill>
              </a:rPr>
              <a:t> bir </a:t>
            </a:r>
            <a:r>
              <a:rPr lang="en-US" sz="2571" dirty="0" err="1">
                <a:solidFill>
                  <a:srgbClr val="00B050"/>
                </a:solidFill>
              </a:rPr>
              <a:t>değer</a:t>
            </a:r>
            <a:r>
              <a:rPr lang="en-US" sz="2571" dirty="0">
                <a:solidFill>
                  <a:srgbClr val="00B050"/>
                </a:solidFill>
              </a:rPr>
              <a:t> </a:t>
            </a:r>
            <a:r>
              <a:rPr lang="en-US" sz="2571" dirty="0" err="1">
                <a:solidFill>
                  <a:srgbClr val="00B050"/>
                </a:solidFill>
              </a:rPr>
              <a:t>aldığı</a:t>
            </a:r>
            <a:r>
              <a:rPr lang="en-US" sz="2571" dirty="0">
                <a:solidFill>
                  <a:srgbClr val="00B050"/>
                </a:solidFill>
              </a:rPr>
              <a:t>; </a:t>
            </a:r>
            <a:r>
              <a:rPr lang="en-US" sz="2571" dirty="0" err="1">
                <a:solidFill>
                  <a:srgbClr val="00B050"/>
                </a:solidFill>
              </a:rPr>
              <a:t>şifre</a:t>
            </a:r>
            <a:r>
              <a:rPr lang="en-US" sz="2571" dirty="0">
                <a:solidFill>
                  <a:srgbClr val="00B050"/>
                </a:solidFill>
              </a:rPr>
              <a:t> </a:t>
            </a:r>
            <a:r>
              <a:rPr lang="en-US" sz="2571" dirty="0" err="1">
                <a:solidFill>
                  <a:srgbClr val="00B050"/>
                </a:solidFill>
              </a:rPr>
              <a:t>çözme</a:t>
            </a:r>
            <a:r>
              <a:rPr lang="en-US" sz="2571" dirty="0">
                <a:solidFill>
                  <a:srgbClr val="00B050"/>
                </a:solidFill>
              </a:rPr>
              <a:t> </a:t>
            </a:r>
            <a:r>
              <a:rPr lang="en-US" sz="2571" dirty="0" err="1">
                <a:solidFill>
                  <a:srgbClr val="00B050"/>
                </a:solidFill>
              </a:rPr>
              <a:t>algoritması</a:t>
            </a:r>
            <a:r>
              <a:rPr lang="en-US" sz="2571" dirty="0">
                <a:solidFill>
                  <a:srgbClr val="00B050"/>
                </a:solidFill>
              </a:rPr>
              <a:t> </a:t>
            </a:r>
            <a:r>
              <a:rPr lang="en-US" sz="2571" dirty="0" err="1">
                <a:solidFill>
                  <a:srgbClr val="00B050"/>
                </a:solidFill>
              </a:rPr>
              <a:t>basitçe</a:t>
            </a:r>
            <a:r>
              <a:rPr lang="en-US" sz="2571" dirty="0" smtClean="0">
                <a:solidFill>
                  <a:srgbClr val="00B050"/>
                </a:solidFill>
              </a:rPr>
              <a:t>:</a:t>
            </a:r>
          </a:p>
          <a:p>
            <a:pPr>
              <a:buNone/>
            </a:pPr>
            <a:r>
              <a:rPr lang="en-US" sz="2571" i="1" dirty="0" smtClean="0">
                <a:ea typeface="ＭＳ Ｐゴシック" pitchFamily="-107" charset="-128"/>
              </a:rPr>
              <a:t>		p =  D(</a:t>
            </a:r>
            <a:r>
              <a:rPr lang="tr-TR" sz="2571" i="1" dirty="0" smtClean="0">
                <a:ea typeface="ＭＳ Ｐゴシック" pitchFamily="-107" charset="-128"/>
              </a:rPr>
              <a:t>-</a:t>
            </a:r>
            <a:r>
              <a:rPr lang="en-US" sz="2571" i="1" dirty="0" smtClean="0">
                <a:ea typeface="ＭＳ Ｐゴシック" pitchFamily="-107" charset="-128"/>
              </a:rPr>
              <a:t>k , C ) =  (C - k ) mod 26</a:t>
            </a:r>
            <a:r>
              <a:rPr lang="tr-TR" sz="2571" i="1" dirty="0" smtClean="0">
                <a:ea typeface="ＭＳ Ｐゴシック" pitchFamily="-107" charset="-128"/>
              </a:rPr>
              <a:t> = D(C)</a:t>
            </a:r>
            <a:endParaRPr lang="en-AU" sz="2571" i="1" dirty="0" smtClean="0">
              <a:ea typeface="ＭＳ Ｐゴシック" pitchFamily="-107" charset="-128"/>
            </a:endParaRPr>
          </a:p>
        </p:txBody>
      </p:sp>
    </p:spTree>
    <p:extLst>
      <p:ext uri="{BB962C8B-B14F-4D97-AF65-F5344CB8AC3E}">
        <p14:creationId xmlns:p14="http://schemas.microsoft.com/office/powerpoint/2010/main" val="38279565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Çalışma</a:t>
            </a:r>
            <a:endParaRPr lang="en-US" dirty="0">
              <a:solidFill>
                <a:srgbClr val="FF0000"/>
              </a:solidFill>
            </a:endParaRPr>
          </a:p>
        </p:txBody>
      </p:sp>
      <p:sp>
        <p:nvSpPr>
          <p:cNvPr id="3" name="Content Placeholder 2"/>
          <p:cNvSpPr>
            <a:spLocks noGrp="1"/>
          </p:cNvSpPr>
          <p:nvPr>
            <p:ph idx="1"/>
          </p:nvPr>
        </p:nvSpPr>
        <p:spPr/>
        <p:txBody>
          <a:bodyPr/>
          <a:lstStyle/>
          <a:p>
            <a:pPr lvl="1">
              <a:buNone/>
              <a:defRPr/>
            </a:pPr>
            <a:r>
              <a:rPr lang="en-AU" sz="1400" dirty="0">
                <a:latin typeface="Courier" pitchFamily="-107" charset="0"/>
                <a:ea typeface="ＭＳ Ｐゴシック" pitchFamily="-107" charset="-128"/>
              </a:rPr>
              <a:t>a b c d e f g h </a:t>
            </a:r>
            <a:r>
              <a:rPr lang="en-AU" sz="1400" dirty="0" err="1">
                <a:latin typeface="Courier" pitchFamily="-107" charset="0"/>
                <a:ea typeface="ＭＳ Ｐゴシック" pitchFamily="-107" charset="-128"/>
              </a:rPr>
              <a:t>i</a:t>
            </a:r>
            <a:r>
              <a:rPr lang="en-AU" sz="1400" dirty="0">
                <a:latin typeface="Courier" pitchFamily="-107" charset="0"/>
                <a:ea typeface="ＭＳ Ｐゴシック" pitchFamily="-107" charset="-128"/>
              </a:rPr>
              <a:t> j  k  l  m  n  o  p  q  r  s  t  u  v  w  x  y  z</a:t>
            </a:r>
          </a:p>
          <a:p>
            <a:pPr lvl="1">
              <a:buNone/>
              <a:defRPr/>
            </a:pPr>
            <a:r>
              <a:rPr lang="en-AU" sz="1400" dirty="0">
                <a:latin typeface="Courier" pitchFamily="-107" charset="0"/>
                <a:ea typeface="ＭＳ Ｐゴシック" pitchFamily="-107" charset="-128"/>
              </a:rPr>
              <a:t>0 1 2 3 4 5 6 7 8 9 10 11 12 13 14 15 16 17 18 19 20 21 22 23 24 25</a:t>
            </a:r>
          </a:p>
          <a:p>
            <a:endParaRPr lang="tr-TR" dirty="0" smtClean="0"/>
          </a:p>
          <a:p>
            <a:pPr lvl="1">
              <a:buNone/>
              <a:defRPr/>
            </a:pPr>
            <a:r>
              <a:rPr lang="en-AU" sz="1800" dirty="0">
                <a:latin typeface="Courier" pitchFamily="-107" charset="0"/>
                <a:ea typeface="ＭＳ Ｐゴシック" pitchFamily="-107" charset="-128"/>
              </a:rPr>
              <a:t>a b c d e f g h </a:t>
            </a:r>
            <a:r>
              <a:rPr lang="en-AU" sz="1800" dirty="0" err="1">
                <a:latin typeface="Courier" pitchFamily="-107" charset="0"/>
                <a:ea typeface="ＭＳ Ｐゴシック" pitchFamily="-107" charset="-128"/>
              </a:rPr>
              <a:t>i</a:t>
            </a:r>
            <a:r>
              <a:rPr lang="en-AU" sz="1800" dirty="0">
                <a:latin typeface="Courier" pitchFamily="-107" charset="0"/>
                <a:ea typeface="ＭＳ Ｐゴシック" pitchFamily="-107" charset="-128"/>
              </a:rPr>
              <a:t> j k l m n o p q r s t u v w x y z</a:t>
            </a:r>
          </a:p>
          <a:p>
            <a:pPr lvl="1">
              <a:buNone/>
              <a:defRPr/>
            </a:pPr>
            <a:r>
              <a:rPr lang="tr-TR" sz="1800" dirty="0" smtClean="0">
                <a:latin typeface="Courier" pitchFamily="-107" charset="0"/>
                <a:ea typeface="ＭＳ Ｐゴシック" pitchFamily="-107" charset="-128"/>
              </a:rPr>
              <a:t>f</a:t>
            </a:r>
            <a:r>
              <a:rPr lang="tr-TR" sz="1800" dirty="0">
                <a:latin typeface="Courier" pitchFamily="-107" charset="0"/>
                <a:ea typeface="ＭＳ Ｐゴシック" pitchFamily="-107" charset="-128"/>
              </a:rPr>
              <a:t> </a:t>
            </a:r>
            <a:r>
              <a:rPr lang="tr-TR" sz="1800" dirty="0" smtClean="0">
                <a:latin typeface="Courier" pitchFamily="-107" charset="0"/>
                <a:ea typeface="ＭＳ Ｐゴシック" pitchFamily="-107" charset="-128"/>
              </a:rPr>
              <a:t>...................................................</a:t>
            </a:r>
            <a:endParaRPr lang="en-AU" sz="1800" dirty="0" smtClean="0">
              <a:latin typeface="Courier" pitchFamily="-107" charset="0"/>
              <a:ea typeface="ＭＳ Ｐゴシック" pitchFamily="-107" charset="-128"/>
            </a:endParaRPr>
          </a:p>
          <a:p>
            <a:pPr marL="0" indent="0">
              <a:buNone/>
            </a:pPr>
            <a:r>
              <a:rPr lang="tr-TR" dirty="0" smtClean="0"/>
              <a:t>	</a:t>
            </a:r>
            <a:r>
              <a:rPr lang="tr-TR" sz="2400" dirty="0" smtClean="0"/>
              <a:t>e=5, d=-5</a:t>
            </a:r>
          </a:p>
          <a:p>
            <a:pPr marL="0" indent="0">
              <a:buNone/>
            </a:pPr>
            <a:r>
              <a:rPr lang="tr-TR" sz="2400" i="1" dirty="0" smtClean="0">
                <a:ea typeface="ＭＳ Ｐゴシック" pitchFamily="-107" charset="-128"/>
              </a:rPr>
              <a:t>	</a:t>
            </a:r>
            <a:r>
              <a:rPr lang="en-US" sz="2400" i="1" dirty="0" smtClean="0">
                <a:ea typeface="ＭＳ Ｐゴシック" pitchFamily="-107" charset="-128"/>
              </a:rPr>
              <a:t>C </a:t>
            </a:r>
            <a:r>
              <a:rPr lang="en-US" sz="2400" i="1" dirty="0">
                <a:ea typeface="ＭＳ Ｐゴシック" pitchFamily="-107" charset="-128"/>
              </a:rPr>
              <a:t>=  </a:t>
            </a:r>
            <a:r>
              <a:rPr lang="en-US" sz="2400" i="1" dirty="0" smtClean="0">
                <a:ea typeface="ＭＳ Ｐゴシック" pitchFamily="-107" charset="-128"/>
              </a:rPr>
              <a:t>E(</a:t>
            </a:r>
            <a:r>
              <a:rPr lang="tr-TR" sz="2400" i="1" dirty="0" smtClean="0">
                <a:ea typeface="ＭＳ Ｐゴシック" pitchFamily="-107" charset="-128"/>
              </a:rPr>
              <a:t>5</a:t>
            </a:r>
            <a:r>
              <a:rPr lang="en-US" sz="2400" i="1" dirty="0" smtClean="0">
                <a:ea typeface="ＭＳ Ｐゴシック" pitchFamily="-107" charset="-128"/>
              </a:rPr>
              <a:t> </a:t>
            </a:r>
            <a:r>
              <a:rPr lang="en-US" sz="2400" i="1" dirty="0">
                <a:ea typeface="ＭＳ Ｐゴシック" pitchFamily="-107" charset="-128"/>
              </a:rPr>
              <a:t>, p </a:t>
            </a:r>
            <a:r>
              <a:rPr lang="en-US" sz="2400" i="1" dirty="0" smtClean="0">
                <a:ea typeface="ＭＳ Ｐゴシック" pitchFamily="-107" charset="-128"/>
              </a:rPr>
              <a:t>)</a:t>
            </a:r>
            <a:r>
              <a:rPr lang="tr-TR" sz="2400" i="1" dirty="0" smtClean="0">
                <a:ea typeface="ＭＳ Ｐゴシック" pitchFamily="-107" charset="-128"/>
              </a:rPr>
              <a:t>, </a:t>
            </a:r>
            <a:r>
              <a:rPr lang="en-US" sz="2400" i="1" dirty="0">
                <a:ea typeface="ＭＳ Ｐゴシック" pitchFamily="-107" charset="-128"/>
              </a:rPr>
              <a:t>p =  D(</a:t>
            </a:r>
            <a:r>
              <a:rPr lang="tr-TR" sz="2400" i="1" dirty="0" smtClean="0">
                <a:ea typeface="ＭＳ Ｐゴシック" pitchFamily="-107" charset="-128"/>
              </a:rPr>
              <a:t>-5</a:t>
            </a:r>
            <a:r>
              <a:rPr lang="en-US" sz="2400" i="1" dirty="0" smtClean="0">
                <a:ea typeface="ＭＳ Ｐゴシック" pitchFamily="-107" charset="-128"/>
              </a:rPr>
              <a:t> </a:t>
            </a:r>
            <a:r>
              <a:rPr lang="en-US" sz="2400" i="1" dirty="0">
                <a:ea typeface="ＭＳ Ｐゴシック" pitchFamily="-107" charset="-128"/>
              </a:rPr>
              <a:t>, C ) </a:t>
            </a:r>
            <a:r>
              <a:rPr lang="tr-TR" sz="2400" i="1" dirty="0" smtClean="0">
                <a:ea typeface="ＭＳ Ｐゴシック" pitchFamily="-107" charset="-128"/>
              </a:rPr>
              <a:t> </a:t>
            </a:r>
            <a:r>
              <a:rPr lang="tr-TR" i="1" dirty="0" smtClean="0">
                <a:ea typeface="ＭＳ Ｐゴシック" pitchFamily="-107" charset="-128"/>
              </a:rPr>
              <a:t> </a:t>
            </a:r>
          </a:p>
          <a:p>
            <a:r>
              <a:rPr lang="tr-TR" sz="1600" b="1" dirty="0" smtClean="0">
                <a:ea typeface="ＭＳ Ｐゴシック" pitchFamily="-107" charset="-128"/>
              </a:rPr>
              <a:t>Her</a:t>
            </a:r>
            <a:r>
              <a:rPr lang="tr-TR" sz="1600" dirty="0" smtClean="0">
                <a:ea typeface="ＭＳ Ｐゴシック" pitchFamily="-107" charset="-128"/>
              </a:rPr>
              <a:t> metni  için yapılan hesaplamaları  gösterin</a:t>
            </a:r>
            <a:endParaRPr lang="en-US" sz="1600"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62</a:t>
            </a:fld>
            <a:endParaRPr lang="en-US"/>
          </a:p>
        </p:txBody>
      </p:sp>
      <p:sp>
        <p:nvSpPr>
          <p:cNvPr id="5" name="Rectangle 4"/>
          <p:cNvSpPr/>
          <p:nvPr/>
        </p:nvSpPr>
        <p:spPr>
          <a:xfrm>
            <a:off x="990600" y="4800600"/>
            <a:ext cx="7620000" cy="923330"/>
          </a:xfrm>
          <a:prstGeom prst="rect">
            <a:avLst/>
          </a:prstGeom>
        </p:spPr>
        <p:txBody>
          <a:bodyPr wrap="square">
            <a:spAutoFit/>
          </a:bodyPr>
          <a:lstStyle/>
          <a:p>
            <a:pPr>
              <a:buNone/>
            </a:pPr>
            <a:r>
              <a:rPr lang="en-US" sz="1800" dirty="0" smtClean="0"/>
              <a:t>Plain</a:t>
            </a:r>
            <a:r>
              <a:rPr lang="tr-TR" sz="1800" dirty="0" smtClean="0"/>
              <a:t>text(düz metin)</a:t>
            </a:r>
            <a:r>
              <a:rPr lang="en-US" sz="1800" dirty="0" smtClean="0"/>
              <a:t>:  </a:t>
            </a:r>
            <a:r>
              <a:rPr lang="tr-TR" sz="1800" dirty="0" smtClean="0"/>
              <a:t>   	</a:t>
            </a:r>
            <a:r>
              <a:rPr lang="en-US" sz="1800" dirty="0" smtClean="0"/>
              <a:t>Her </a:t>
            </a:r>
            <a:r>
              <a:rPr lang="en-US" sz="1800" dirty="0" err="1"/>
              <a:t>harfe</a:t>
            </a:r>
            <a:r>
              <a:rPr lang="en-US" sz="1800" dirty="0"/>
              <a:t> </a:t>
            </a:r>
            <a:r>
              <a:rPr lang="en-US" sz="1800" dirty="0" err="1"/>
              <a:t>matematiksel</a:t>
            </a:r>
            <a:r>
              <a:rPr lang="en-US" sz="1800" dirty="0"/>
              <a:t> </a:t>
            </a:r>
            <a:r>
              <a:rPr lang="en-US" sz="1800" dirty="0" err="1"/>
              <a:t>olarak</a:t>
            </a:r>
            <a:r>
              <a:rPr lang="en-US" sz="1800" dirty="0"/>
              <a:t> </a:t>
            </a:r>
            <a:r>
              <a:rPr lang="en-US" sz="1800" dirty="0" err="1"/>
              <a:t>bir</a:t>
            </a:r>
            <a:r>
              <a:rPr lang="en-US" sz="1800" dirty="0"/>
              <a:t> </a:t>
            </a:r>
            <a:r>
              <a:rPr lang="en-US" sz="1800" dirty="0" err="1"/>
              <a:t>sayı</a:t>
            </a:r>
            <a:r>
              <a:rPr lang="en-US" sz="1800" dirty="0"/>
              <a:t> </a:t>
            </a:r>
            <a:r>
              <a:rPr lang="en-US" sz="1800" dirty="0" err="1"/>
              <a:t>verin</a:t>
            </a:r>
            <a:endParaRPr lang="en-US" sz="1800" dirty="0"/>
          </a:p>
          <a:p>
            <a:pPr>
              <a:buNone/>
            </a:pPr>
            <a:r>
              <a:rPr lang="en-US" sz="1800" dirty="0" smtClean="0"/>
              <a:t>Cipher</a:t>
            </a:r>
            <a:r>
              <a:rPr lang="tr-TR" sz="1800" dirty="0" smtClean="0"/>
              <a:t>(şifresi)</a:t>
            </a:r>
            <a:r>
              <a:rPr lang="en-US" sz="1800" dirty="0" smtClean="0"/>
              <a:t>:</a:t>
            </a:r>
            <a:r>
              <a:rPr lang="tr-TR" sz="1800" dirty="0" smtClean="0"/>
              <a:t>	  	 ......................................................................</a:t>
            </a:r>
          </a:p>
          <a:p>
            <a:pPr>
              <a:buNone/>
            </a:pPr>
            <a:r>
              <a:rPr lang="tr-TR" sz="1800" dirty="0" smtClean="0"/>
              <a:t>Şifresi çözülen metin: 	 ......................................................................</a:t>
            </a:r>
            <a:endParaRPr lang="en-US" sz="1800" dirty="0"/>
          </a:p>
        </p:txBody>
      </p:sp>
    </p:spTree>
    <p:extLst>
      <p:ext uri="{BB962C8B-B14F-4D97-AF65-F5344CB8AC3E}">
        <p14:creationId xmlns:p14="http://schemas.microsoft.com/office/powerpoint/2010/main" val="1877466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41" y="-31611"/>
            <a:ext cx="8229600" cy="1410902"/>
          </a:xfrm>
        </p:spPr>
        <p:txBody>
          <a:bodyPr>
            <a:normAutofit fontScale="90000"/>
          </a:bodyPr>
          <a:lstStyle/>
          <a:p>
            <a:r>
              <a:rPr lang="en-US" dirty="0" err="1"/>
              <a:t>Simetrik</a:t>
            </a:r>
            <a:r>
              <a:rPr lang="en-US" dirty="0"/>
              <a:t> </a:t>
            </a:r>
            <a:r>
              <a:rPr lang="en-US" dirty="0" err="1"/>
              <a:t>Şifreleme</a:t>
            </a:r>
            <a:r>
              <a:rPr lang="en-US" dirty="0"/>
              <a:t> </a:t>
            </a:r>
            <a:r>
              <a:rPr lang="en-US" dirty="0" err="1" smtClean="0"/>
              <a:t>Sistemleri</a:t>
            </a:r>
            <a:r>
              <a:rPr lang="tr-TR" dirty="0" smtClean="0"/>
              <a:t> (</a:t>
            </a:r>
            <a:r>
              <a:rPr lang="en-US" dirty="0" smtClean="0"/>
              <a:t>Symmetric Cryptosystems</a:t>
            </a:r>
            <a:r>
              <a:rPr lang="tr-TR" dirty="0" smtClean="0"/>
              <a:t>)</a:t>
            </a:r>
            <a:endParaRPr lang="en-US" dirty="0"/>
          </a:p>
        </p:txBody>
      </p:sp>
      <p:sp>
        <p:nvSpPr>
          <p:cNvPr id="3" name="Content Placeholder 2"/>
          <p:cNvSpPr>
            <a:spLocks noGrp="1"/>
          </p:cNvSpPr>
          <p:nvPr>
            <p:ph idx="1"/>
          </p:nvPr>
        </p:nvSpPr>
        <p:spPr>
          <a:xfrm>
            <a:off x="381000" y="1219200"/>
            <a:ext cx="8229600" cy="4525963"/>
          </a:xfrm>
        </p:spPr>
        <p:txBody>
          <a:bodyPr/>
          <a:lstStyle/>
          <a:p>
            <a:r>
              <a:rPr lang="en-US" dirty="0"/>
              <a:t>Alice </a:t>
            </a:r>
            <a:r>
              <a:rPr lang="en-US" dirty="0" err="1"/>
              <a:t>ve</a:t>
            </a:r>
            <a:r>
              <a:rPr lang="en-US" dirty="0"/>
              <a:t> Bob, </a:t>
            </a:r>
            <a:r>
              <a:rPr lang="en-US" dirty="0">
                <a:solidFill>
                  <a:srgbClr val="FFC000"/>
                </a:solidFill>
              </a:rPr>
              <a:t>hem </a:t>
            </a:r>
            <a:r>
              <a:rPr lang="en-US" dirty="0" err="1">
                <a:solidFill>
                  <a:srgbClr val="FFC000"/>
                </a:solidFill>
              </a:rPr>
              <a:t>şifreleme</a:t>
            </a:r>
            <a:r>
              <a:rPr lang="en-US" dirty="0">
                <a:solidFill>
                  <a:srgbClr val="FFC000"/>
                </a:solidFill>
              </a:rPr>
              <a:t> hem de </a:t>
            </a:r>
            <a:r>
              <a:rPr lang="en-US" dirty="0" err="1">
                <a:solidFill>
                  <a:srgbClr val="FFC000"/>
                </a:solidFill>
              </a:rPr>
              <a:t>şifre</a:t>
            </a:r>
            <a:r>
              <a:rPr lang="en-US" dirty="0">
                <a:solidFill>
                  <a:srgbClr val="FFC000"/>
                </a:solidFill>
              </a:rPr>
              <a:t> </a:t>
            </a:r>
            <a:r>
              <a:rPr lang="en-US" dirty="0" err="1">
                <a:solidFill>
                  <a:srgbClr val="FFC000"/>
                </a:solidFill>
              </a:rPr>
              <a:t>çözme</a:t>
            </a:r>
            <a:r>
              <a:rPr lang="en-US" dirty="0">
                <a:solidFill>
                  <a:srgbClr val="FFC000"/>
                </a:solidFill>
              </a:rPr>
              <a:t> </a:t>
            </a:r>
            <a:r>
              <a:rPr lang="en-US" dirty="0" err="1">
                <a:solidFill>
                  <a:srgbClr val="FFC000"/>
                </a:solidFill>
              </a:rPr>
              <a:t>için</a:t>
            </a:r>
            <a:r>
              <a:rPr lang="en-US" dirty="0">
                <a:solidFill>
                  <a:srgbClr val="FFC000"/>
                </a:solidFill>
              </a:rPr>
              <a:t> </a:t>
            </a:r>
            <a:r>
              <a:rPr lang="en-US" dirty="0" err="1">
                <a:solidFill>
                  <a:srgbClr val="FFC000"/>
                </a:solidFill>
              </a:rPr>
              <a:t>kullanılan</a:t>
            </a:r>
            <a:r>
              <a:rPr lang="en-US" dirty="0">
                <a:solidFill>
                  <a:srgbClr val="FFC000"/>
                </a:solidFill>
              </a:rPr>
              <a:t> </a:t>
            </a:r>
            <a:r>
              <a:rPr lang="en-US" b="1" dirty="0" err="1"/>
              <a:t>gizli</a:t>
            </a:r>
            <a:r>
              <a:rPr lang="en-US" b="1" dirty="0"/>
              <a:t> </a:t>
            </a:r>
            <a:r>
              <a:rPr lang="en-US" b="1" dirty="0" err="1"/>
              <a:t>bir</a:t>
            </a:r>
            <a:r>
              <a:rPr lang="en-US" b="1" dirty="0"/>
              <a:t> </a:t>
            </a:r>
            <a:r>
              <a:rPr lang="en-US" b="1" dirty="0" err="1"/>
              <a:t>anahtarı</a:t>
            </a:r>
            <a:r>
              <a:rPr lang="en-US" b="1" dirty="0"/>
              <a:t> </a:t>
            </a:r>
            <a:r>
              <a:rPr lang="en-US" b="1" dirty="0" err="1"/>
              <a:t>paylaşır</a:t>
            </a:r>
            <a:r>
              <a:rPr lang="en-US" dirty="0" smtClean="0"/>
              <a:t>.</a:t>
            </a:r>
            <a:r>
              <a:rPr lang="tr-TR" dirty="0" smtClean="0"/>
              <a:t> (paylaşılan </a:t>
            </a:r>
            <a:r>
              <a:rPr lang="tr-TR" dirty="0"/>
              <a:t>anahtar şifreleme </a:t>
            </a:r>
            <a:r>
              <a:rPr lang="tr-TR" dirty="0" smtClean="0"/>
              <a:t>sistemleri: shared-key cryptosystems.)</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63</a:t>
            </a:fld>
            <a:endParaRPr lang="en-US"/>
          </a:p>
        </p:txBody>
      </p:sp>
      <p:grpSp>
        <p:nvGrpSpPr>
          <p:cNvPr id="5" name="Group 4"/>
          <p:cNvGrpSpPr/>
          <p:nvPr/>
        </p:nvGrpSpPr>
        <p:grpSpPr>
          <a:xfrm>
            <a:off x="1600200" y="2971800"/>
            <a:ext cx="6248399" cy="3657600"/>
            <a:chOff x="260556" y="228600"/>
            <a:chExt cx="11385834" cy="6116115"/>
          </a:xfrm>
        </p:grpSpPr>
        <p:pic>
          <p:nvPicPr>
            <p:cNvPr id="6" name="Picture 5" descr="01-08d.wmf"/>
            <p:cNvPicPr>
              <a:picLocks noChangeAspect="1"/>
            </p:cNvPicPr>
            <p:nvPr/>
          </p:nvPicPr>
          <p:blipFill>
            <a:blip r:embed="rId2" cstate="print"/>
            <a:stretch>
              <a:fillRect/>
            </a:stretch>
          </p:blipFill>
          <p:spPr>
            <a:xfrm>
              <a:off x="10134600" y="3657600"/>
              <a:ext cx="1260475" cy="1606550"/>
            </a:xfrm>
            <a:prstGeom prst="rect">
              <a:avLst/>
            </a:prstGeom>
          </p:spPr>
        </p:pic>
        <p:pic>
          <p:nvPicPr>
            <p:cNvPr id="7" name="Picture 6" descr="01-08a.wmf"/>
            <p:cNvPicPr>
              <a:picLocks noChangeAspect="1"/>
            </p:cNvPicPr>
            <p:nvPr/>
          </p:nvPicPr>
          <p:blipFill>
            <a:blip r:embed="rId3" cstate="print"/>
            <a:stretch>
              <a:fillRect/>
            </a:stretch>
          </p:blipFill>
          <p:spPr>
            <a:xfrm>
              <a:off x="5105400" y="3581400"/>
              <a:ext cx="1817726" cy="1764792"/>
            </a:xfrm>
            <a:prstGeom prst="rect">
              <a:avLst/>
            </a:prstGeom>
          </p:spPr>
        </p:pic>
        <p:pic>
          <p:nvPicPr>
            <p:cNvPr id="8" name="Picture 7" descr="01-08b.wmf"/>
            <p:cNvPicPr>
              <a:picLocks noChangeAspect="1"/>
            </p:cNvPicPr>
            <p:nvPr/>
          </p:nvPicPr>
          <p:blipFill>
            <a:blip r:embed="rId4" cstate="print"/>
            <a:stretch>
              <a:fillRect/>
            </a:stretch>
          </p:blipFill>
          <p:spPr>
            <a:xfrm>
              <a:off x="5228304" y="1697244"/>
              <a:ext cx="1348238" cy="1517904"/>
            </a:xfrm>
            <a:prstGeom prst="rect">
              <a:avLst/>
            </a:prstGeom>
          </p:spPr>
        </p:pic>
        <p:sp>
          <p:nvSpPr>
            <p:cNvPr id="9" name="Rounded Rectangle 8"/>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encrypt</a:t>
              </a:r>
            </a:p>
          </p:txBody>
        </p:sp>
        <p:sp>
          <p:nvSpPr>
            <p:cNvPr id="10" name="Down Arrow 9"/>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1" name="Rounded Rectangle 10"/>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decrypt</a:t>
              </a:r>
            </a:p>
          </p:txBody>
        </p:sp>
        <p:sp>
          <p:nvSpPr>
            <p:cNvPr id="12" name="Down Arrow 11"/>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3" name="Right Arrow 12"/>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4" name="Right Arrow 13"/>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15" name="TextBox 14"/>
            <p:cNvSpPr txBox="1"/>
            <p:nvPr/>
          </p:nvSpPr>
          <p:spPr>
            <a:xfrm>
              <a:off x="5192043" y="3119736"/>
              <a:ext cx="1612494" cy="529695"/>
            </a:xfrm>
            <a:prstGeom prst="rect">
              <a:avLst/>
            </a:prstGeom>
            <a:noFill/>
          </p:spPr>
          <p:txBody>
            <a:bodyPr wrap="none">
              <a:spAutoFit/>
            </a:bodyPr>
            <a:lstStyle/>
            <a:p>
              <a:pPr algn="ctr">
                <a:defRPr/>
              </a:pPr>
              <a:r>
                <a:rPr lang="en-US" dirty="0" smtClean="0">
                  <a:latin typeface="+mn-lt"/>
                </a:rPr>
                <a:t>ciphertext</a:t>
              </a:r>
              <a:endParaRPr lang="en-US" dirty="0">
                <a:latin typeface="+mn-lt"/>
              </a:endParaRPr>
            </a:p>
          </p:txBody>
        </p:sp>
        <p:sp>
          <p:nvSpPr>
            <p:cNvPr id="16" name="TextBox 15"/>
            <p:cNvSpPr txBox="1"/>
            <p:nvPr/>
          </p:nvSpPr>
          <p:spPr>
            <a:xfrm>
              <a:off x="702341" y="3851276"/>
              <a:ext cx="1092457" cy="411985"/>
            </a:xfrm>
            <a:prstGeom prst="rect">
              <a:avLst/>
            </a:prstGeom>
            <a:noFill/>
          </p:spPr>
          <p:txBody>
            <a:bodyPr wrap="none">
              <a:spAutoFit/>
            </a:bodyPr>
            <a:lstStyle/>
            <a:p>
              <a:pPr algn="ctr">
                <a:defRPr/>
              </a:pPr>
              <a:r>
                <a:rPr lang="en-US" sz="800" dirty="0">
                  <a:solidFill>
                    <a:schemeClr val="bg2">
                      <a:lumMod val="20000"/>
                      <a:lumOff val="80000"/>
                    </a:schemeClr>
                  </a:solidFill>
                  <a:latin typeface="+mn-lt"/>
                </a:rPr>
                <a:t>plaintext</a:t>
              </a:r>
            </a:p>
          </p:txBody>
        </p:sp>
        <p:sp>
          <p:nvSpPr>
            <p:cNvPr id="17" name="TextBox 16"/>
            <p:cNvSpPr txBox="1"/>
            <p:nvPr/>
          </p:nvSpPr>
          <p:spPr>
            <a:xfrm>
              <a:off x="2057400" y="4191001"/>
              <a:ext cx="1979136" cy="1235954"/>
            </a:xfrm>
            <a:prstGeom prst="rect">
              <a:avLst/>
            </a:prstGeom>
            <a:noFill/>
          </p:spPr>
          <p:txBody>
            <a:bodyPr>
              <a:spAutoFit/>
            </a:bodyPr>
            <a:lstStyle/>
            <a:p>
              <a:pPr algn="ctr">
                <a:defRPr/>
              </a:pPr>
              <a:r>
                <a:rPr lang="en-US" dirty="0" smtClean="0">
                  <a:latin typeface="+mn-lt"/>
                </a:rPr>
                <a:t>shared</a:t>
              </a:r>
            </a:p>
            <a:p>
              <a:pPr algn="ctr">
                <a:defRPr/>
              </a:pPr>
              <a:r>
                <a:rPr lang="en-US" dirty="0" smtClean="0"/>
                <a:t>secret</a:t>
              </a:r>
            </a:p>
            <a:p>
              <a:pPr algn="ctr">
                <a:defRPr/>
              </a:pPr>
              <a:r>
                <a:rPr lang="en-US" dirty="0" smtClean="0">
                  <a:latin typeface="+mn-lt"/>
                </a:rPr>
                <a:t>key</a:t>
              </a:r>
              <a:endParaRPr lang="en-US" dirty="0">
                <a:latin typeface="+mn-lt"/>
              </a:endParaRPr>
            </a:p>
          </p:txBody>
        </p:sp>
        <p:sp>
          <p:nvSpPr>
            <p:cNvPr id="18" name="TextBox 17"/>
            <p:cNvSpPr txBox="1"/>
            <p:nvPr/>
          </p:nvSpPr>
          <p:spPr>
            <a:xfrm>
              <a:off x="7848601" y="4191001"/>
              <a:ext cx="1979136" cy="1235954"/>
            </a:xfrm>
            <a:prstGeom prst="rect">
              <a:avLst/>
            </a:prstGeom>
            <a:noFill/>
          </p:spPr>
          <p:txBody>
            <a:bodyPr>
              <a:spAutoFit/>
            </a:bodyPr>
            <a:lstStyle/>
            <a:p>
              <a:pPr algn="ctr">
                <a:defRPr/>
              </a:pPr>
              <a:r>
                <a:rPr lang="en-US" dirty="0" smtClean="0"/>
                <a:t>s</a:t>
              </a:r>
              <a:r>
                <a:rPr lang="en-US" dirty="0" smtClean="0">
                  <a:latin typeface="+mn-lt"/>
                </a:rPr>
                <a:t>hared</a:t>
              </a:r>
            </a:p>
            <a:p>
              <a:pPr algn="ctr">
                <a:defRPr/>
              </a:pPr>
              <a:r>
                <a:rPr lang="en-US" dirty="0" smtClean="0"/>
                <a:t>s</a:t>
              </a:r>
              <a:r>
                <a:rPr lang="en-US" dirty="0" smtClean="0">
                  <a:latin typeface="+mn-lt"/>
                </a:rPr>
                <a:t>ecret</a:t>
              </a:r>
            </a:p>
            <a:p>
              <a:pPr algn="ctr">
                <a:defRPr/>
              </a:pPr>
              <a:r>
                <a:rPr lang="en-US" dirty="0" smtClean="0">
                  <a:latin typeface="+mn-lt"/>
                </a:rPr>
                <a:t>key</a:t>
              </a:r>
              <a:endParaRPr lang="en-US" dirty="0">
                <a:latin typeface="+mn-lt"/>
              </a:endParaRPr>
            </a:p>
          </p:txBody>
        </p:sp>
        <p:sp>
          <p:nvSpPr>
            <p:cNvPr id="19" name="TextBox 18"/>
            <p:cNvSpPr txBox="1"/>
            <p:nvPr/>
          </p:nvSpPr>
          <p:spPr>
            <a:xfrm>
              <a:off x="4600086" y="767089"/>
              <a:ext cx="2687029" cy="1000534"/>
            </a:xfrm>
            <a:prstGeom prst="rect">
              <a:avLst/>
            </a:prstGeom>
            <a:noFill/>
          </p:spPr>
          <p:txBody>
            <a:bodyPr wrap="none">
              <a:spAutoFit/>
            </a:bodyPr>
            <a:lstStyle/>
            <a:p>
              <a:pPr algn="ctr">
                <a:defRPr/>
              </a:pPr>
              <a:r>
                <a:rPr lang="en-US" sz="1400" b="1" dirty="0" smtClean="0">
                  <a:latin typeface="+mn-lt"/>
                </a:rPr>
                <a:t>Communication</a:t>
              </a:r>
              <a:br>
                <a:rPr lang="en-US" sz="1400" b="1" dirty="0" smtClean="0">
                  <a:latin typeface="+mn-lt"/>
                </a:rPr>
              </a:br>
              <a:r>
                <a:rPr lang="en-US" sz="1400" b="1" dirty="0" smtClean="0">
                  <a:latin typeface="+mn-lt"/>
                </a:rPr>
                <a:t>channel</a:t>
              </a:r>
              <a:endParaRPr lang="en-US" sz="1400" b="1" dirty="0">
                <a:latin typeface="+mn-lt"/>
              </a:endParaRPr>
            </a:p>
          </p:txBody>
        </p:sp>
        <p:sp>
          <p:nvSpPr>
            <p:cNvPr id="20" name="TextBox 19"/>
            <p:cNvSpPr txBox="1"/>
            <p:nvPr/>
          </p:nvSpPr>
          <p:spPr>
            <a:xfrm>
              <a:off x="1347853" y="982532"/>
              <a:ext cx="1389081" cy="588550"/>
            </a:xfrm>
            <a:prstGeom prst="rect">
              <a:avLst/>
            </a:prstGeom>
            <a:noFill/>
          </p:spPr>
          <p:txBody>
            <a:bodyPr wrap="none">
              <a:spAutoFit/>
            </a:bodyPr>
            <a:lstStyle/>
            <a:p>
              <a:pPr algn="ctr">
                <a:defRPr/>
              </a:pPr>
              <a:r>
                <a:rPr lang="en-US" sz="1400" b="1" dirty="0" smtClean="0">
                  <a:latin typeface="+mn-lt"/>
                </a:rPr>
                <a:t>Sender</a:t>
              </a:r>
              <a:endParaRPr lang="en-US" sz="1400" b="1" dirty="0">
                <a:latin typeface="+mn-lt"/>
              </a:endParaRPr>
            </a:p>
          </p:txBody>
        </p:sp>
        <p:sp>
          <p:nvSpPr>
            <p:cNvPr id="21" name="TextBox 20"/>
            <p:cNvSpPr txBox="1"/>
            <p:nvPr/>
          </p:nvSpPr>
          <p:spPr>
            <a:xfrm>
              <a:off x="8979905" y="982532"/>
              <a:ext cx="1734048" cy="588550"/>
            </a:xfrm>
            <a:prstGeom prst="rect">
              <a:avLst/>
            </a:prstGeom>
            <a:noFill/>
          </p:spPr>
          <p:txBody>
            <a:bodyPr wrap="none">
              <a:spAutoFit/>
            </a:bodyPr>
            <a:lstStyle/>
            <a:p>
              <a:pPr algn="ctr">
                <a:defRPr/>
              </a:pPr>
              <a:r>
                <a:rPr lang="en-US" sz="1400" b="1" dirty="0" smtClean="0">
                  <a:latin typeface="+mn-lt"/>
                </a:rPr>
                <a:t>Recipient</a:t>
              </a:r>
              <a:endParaRPr lang="en-US" sz="1400" b="1" dirty="0">
                <a:latin typeface="+mn-lt"/>
              </a:endParaRPr>
            </a:p>
          </p:txBody>
        </p:sp>
        <p:cxnSp>
          <p:nvCxnSpPr>
            <p:cNvPr id="22" name="Straight Connector 21"/>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393900" y="5344181"/>
              <a:ext cx="3099398" cy="1000534"/>
            </a:xfrm>
            <a:prstGeom prst="rect">
              <a:avLst/>
            </a:prstGeom>
            <a:noFill/>
          </p:spPr>
          <p:txBody>
            <a:bodyPr wrap="none">
              <a:spAutoFit/>
            </a:bodyPr>
            <a:lstStyle/>
            <a:p>
              <a:pPr algn="ctr">
                <a:defRPr/>
              </a:pPr>
              <a:r>
                <a:rPr lang="en-US" sz="1400" b="1" dirty="0" smtClean="0">
                  <a:latin typeface="+mn-lt"/>
                </a:rPr>
                <a:t>Attacker</a:t>
              </a:r>
            </a:p>
            <a:p>
              <a:pPr algn="ctr">
                <a:defRPr/>
              </a:pPr>
              <a:r>
                <a:rPr lang="en-US" sz="1400" b="1" dirty="0" smtClean="0"/>
                <a:t>(eavesdropping)</a:t>
              </a:r>
              <a:endParaRPr lang="en-US" sz="1400" b="1" dirty="0">
                <a:latin typeface="+mn-lt"/>
              </a:endParaRPr>
            </a:p>
          </p:txBody>
        </p:sp>
        <p:sp>
          <p:nvSpPr>
            <p:cNvPr id="25" name="Right Arrow 24"/>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6" name="Right Arrow 25"/>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800"/>
            </a:p>
          </p:txBody>
        </p:sp>
        <p:sp>
          <p:nvSpPr>
            <p:cNvPr id="27" name="TextBox 26"/>
            <p:cNvSpPr txBox="1"/>
            <p:nvPr/>
          </p:nvSpPr>
          <p:spPr>
            <a:xfrm>
              <a:off x="10207074" y="3124199"/>
              <a:ext cx="1439316" cy="529695"/>
            </a:xfrm>
            <a:prstGeom prst="rect">
              <a:avLst/>
            </a:prstGeom>
            <a:noFill/>
          </p:spPr>
          <p:txBody>
            <a:bodyPr wrap="none">
              <a:spAutoFit/>
            </a:bodyPr>
            <a:lstStyle/>
            <a:p>
              <a:pPr algn="ctr">
                <a:defRPr/>
              </a:pPr>
              <a:r>
                <a:rPr lang="en-US" dirty="0" smtClean="0">
                  <a:latin typeface="+mn-lt"/>
                </a:rPr>
                <a:t>plaintext</a:t>
              </a:r>
              <a:endParaRPr lang="en-US" dirty="0">
                <a:latin typeface="+mn-lt"/>
              </a:endParaRPr>
            </a:p>
          </p:txBody>
        </p:sp>
        <p:pic>
          <p:nvPicPr>
            <p:cNvPr id="28" name="Picture 27" descr="01-08b.wmf"/>
            <p:cNvPicPr>
              <a:picLocks noChangeAspect="1"/>
            </p:cNvPicPr>
            <p:nvPr/>
          </p:nvPicPr>
          <p:blipFill>
            <a:blip r:embed="rId4" cstate="print"/>
            <a:stretch>
              <a:fillRect/>
            </a:stretch>
          </p:blipFill>
          <p:spPr>
            <a:xfrm>
              <a:off x="260556" y="1697244"/>
              <a:ext cx="1348238" cy="1517904"/>
            </a:xfrm>
            <a:prstGeom prst="rect">
              <a:avLst/>
            </a:prstGeom>
          </p:spPr>
        </p:pic>
        <p:pic>
          <p:nvPicPr>
            <p:cNvPr id="29" name="Picture 28" descr="01-08b.wmf"/>
            <p:cNvPicPr>
              <a:picLocks noChangeAspect="1"/>
            </p:cNvPicPr>
            <p:nvPr/>
          </p:nvPicPr>
          <p:blipFill>
            <a:blip r:embed="rId4" cstate="print"/>
            <a:stretch>
              <a:fillRect/>
            </a:stretch>
          </p:blipFill>
          <p:spPr>
            <a:xfrm>
              <a:off x="10210800" y="1697244"/>
              <a:ext cx="1348238" cy="1517904"/>
            </a:xfrm>
            <a:prstGeom prst="rect">
              <a:avLst/>
            </a:prstGeom>
          </p:spPr>
        </p:pic>
        <p:pic>
          <p:nvPicPr>
            <p:cNvPr id="30" name="Picture 29" descr="01-08c.wmf"/>
            <p:cNvPicPr>
              <a:picLocks noChangeAspect="1"/>
            </p:cNvPicPr>
            <p:nvPr/>
          </p:nvPicPr>
          <p:blipFill>
            <a:blip r:embed="rId5" cstate="print"/>
            <a:stretch>
              <a:fillRect/>
            </a:stretch>
          </p:blipFill>
          <p:spPr>
            <a:xfrm>
              <a:off x="533400" y="3733800"/>
              <a:ext cx="1136650" cy="1428750"/>
            </a:xfrm>
            <a:prstGeom prst="rect">
              <a:avLst/>
            </a:prstGeom>
          </p:spPr>
        </p:pic>
        <p:pic>
          <p:nvPicPr>
            <p:cNvPr id="31" name="Picture 30" descr="01-08e.wmf"/>
            <p:cNvPicPr>
              <a:picLocks noChangeAspect="1"/>
            </p:cNvPicPr>
            <p:nvPr/>
          </p:nvPicPr>
          <p:blipFill>
            <a:blip r:embed="rId6" cstate="print"/>
            <a:stretch>
              <a:fillRect/>
            </a:stretch>
          </p:blipFill>
          <p:spPr>
            <a:xfrm>
              <a:off x="2161274" y="3581400"/>
              <a:ext cx="1420126" cy="629514"/>
            </a:xfrm>
            <a:prstGeom prst="rect">
              <a:avLst/>
            </a:prstGeom>
          </p:spPr>
        </p:pic>
        <p:pic>
          <p:nvPicPr>
            <p:cNvPr id="32" name="Picture 31" descr="01-08f.wmf"/>
            <p:cNvPicPr>
              <a:picLocks noChangeAspect="1"/>
            </p:cNvPicPr>
            <p:nvPr/>
          </p:nvPicPr>
          <p:blipFill>
            <a:blip r:embed="rId7" cstate="print"/>
            <a:stretch>
              <a:fillRect/>
            </a:stretch>
          </p:blipFill>
          <p:spPr>
            <a:xfrm rot="20050886">
              <a:off x="5502817" y="1848950"/>
              <a:ext cx="678458" cy="945298"/>
            </a:xfrm>
            <a:prstGeom prst="rect">
              <a:avLst/>
            </a:prstGeom>
          </p:spPr>
        </p:pic>
        <p:pic>
          <p:nvPicPr>
            <p:cNvPr id="33" name="Picture 32" descr="01-08e.wmf"/>
            <p:cNvPicPr>
              <a:picLocks noChangeAspect="1"/>
            </p:cNvPicPr>
            <p:nvPr/>
          </p:nvPicPr>
          <p:blipFill>
            <a:blip r:embed="rId6" cstate="print"/>
            <a:stretch>
              <a:fillRect/>
            </a:stretch>
          </p:blipFill>
          <p:spPr>
            <a:xfrm>
              <a:off x="8001000" y="3581400"/>
              <a:ext cx="1420126" cy="629514"/>
            </a:xfrm>
            <a:prstGeom prst="rect">
              <a:avLst/>
            </a:prstGeom>
          </p:spPr>
        </p:pic>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21" y="-32365"/>
            <a:ext cx="8229600" cy="642690"/>
          </a:xfrm>
        </p:spPr>
        <p:txBody>
          <a:bodyPr>
            <a:noAutofit/>
          </a:bodyPr>
          <a:lstStyle/>
          <a:p>
            <a:r>
              <a:rPr lang="en-US" sz="4000" dirty="0" err="1"/>
              <a:t>Simetrik</a:t>
            </a:r>
            <a:r>
              <a:rPr lang="en-US" sz="4000" dirty="0"/>
              <a:t> </a:t>
            </a:r>
            <a:r>
              <a:rPr lang="en-US" sz="4000" dirty="0" err="1"/>
              <a:t>Anahtar</a:t>
            </a:r>
            <a:r>
              <a:rPr lang="en-US" sz="4000" dirty="0"/>
              <a:t> </a:t>
            </a:r>
            <a:r>
              <a:rPr lang="en-US" sz="4000" dirty="0" err="1" smtClean="0"/>
              <a:t>Dağıtımı</a:t>
            </a:r>
            <a:r>
              <a:rPr lang="tr-TR" sz="4000" dirty="0" smtClean="0"/>
              <a:t> </a:t>
            </a:r>
            <a:r>
              <a:rPr lang="tr-TR" sz="1600" dirty="0" smtClean="0"/>
              <a:t>(</a:t>
            </a:r>
            <a:r>
              <a:rPr lang="en-US" sz="1600" dirty="0" smtClean="0"/>
              <a:t>Symmetric Key Distribution</a:t>
            </a:r>
            <a:r>
              <a:rPr lang="tr-TR" sz="1600" dirty="0" smtClean="0"/>
              <a:t>)</a:t>
            </a:r>
            <a:endParaRPr lang="en-US" sz="1600" dirty="0"/>
          </a:p>
        </p:txBody>
      </p:sp>
      <p:sp>
        <p:nvSpPr>
          <p:cNvPr id="3" name="Content Placeholder 2"/>
          <p:cNvSpPr>
            <a:spLocks noGrp="1"/>
          </p:cNvSpPr>
          <p:nvPr>
            <p:ph idx="1"/>
          </p:nvPr>
        </p:nvSpPr>
        <p:spPr>
          <a:xfrm>
            <a:off x="381000" y="574230"/>
            <a:ext cx="8686800" cy="2117344"/>
          </a:xfrm>
        </p:spPr>
        <p:txBody>
          <a:bodyPr>
            <a:normAutofit/>
          </a:bodyPr>
          <a:lstStyle/>
          <a:p>
            <a:r>
              <a:rPr lang="tr-TR" sz="2400" dirty="0">
                <a:solidFill>
                  <a:srgbClr val="7030A0"/>
                </a:solidFill>
              </a:rPr>
              <a:t>Farz edelim ki n kullanıcı birbirleriyle şifrelenmiş mesajları, her mesajın yalnızca gönderen ve alıcı tarafından görülebilecek şekilde değiş tokuş etmek istiyor. </a:t>
            </a:r>
            <a:r>
              <a:rPr lang="tr-TR" sz="2400" dirty="0">
                <a:solidFill>
                  <a:srgbClr val="00B050"/>
                </a:solidFill>
              </a:rPr>
              <a:t>Simetrik bir şifreleme sistemi kullanarak, her </a:t>
            </a:r>
            <a:r>
              <a:rPr lang="tr-TR" sz="2400" dirty="0" smtClean="0">
                <a:solidFill>
                  <a:srgbClr val="00B050"/>
                </a:solidFill>
              </a:rPr>
              <a:t>kullanıcı çifti </a:t>
            </a:r>
            <a:r>
              <a:rPr lang="tr-TR" sz="2400" dirty="0">
                <a:solidFill>
                  <a:srgbClr val="00B050"/>
                </a:solidFill>
              </a:rPr>
              <a:t>için ayrı bir gizli anahtar </a:t>
            </a:r>
            <a:r>
              <a:rPr lang="tr-TR" sz="2400" dirty="0" smtClean="0">
                <a:solidFill>
                  <a:srgbClr val="00B050"/>
                </a:solidFill>
              </a:rPr>
              <a:t>olacak şekilde toplam </a:t>
            </a:r>
            <a:r>
              <a:rPr lang="tr-TR" sz="2400" b="1" dirty="0">
                <a:solidFill>
                  <a:srgbClr val="00B050"/>
                </a:solidFill>
              </a:rPr>
              <a:t>n (n -1) / 2 </a:t>
            </a:r>
            <a:r>
              <a:rPr lang="tr-TR" sz="2400" b="1" dirty="0" smtClean="0">
                <a:solidFill>
                  <a:srgbClr val="00B050"/>
                </a:solidFill>
              </a:rPr>
              <a:t>anahtar  </a:t>
            </a:r>
            <a:r>
              <a:rPr lang="tr-TR" sz="2400" dirty="0" smtClean="0">
                <a:solidFill>
                  <a:srgbClr val="00B050"/>
                </a:solidFill>
              </a:rPr>
              <a:t>gerekir</a:t>
            </a:r>
            <a:r>
              <a:rPr lang="tr-TR" sz="2400" dirty="0">
                <a:solidFill>
                  <a:srgbClr val="00B050"/>
                </a:solidFill>
              </a:rPr>
              <a:t>.</a:t>
            </a:r>
            <a:endParaRPr lang="tr-TR" sz="2400" dirty="0" smtClean="0">
              <a:solidFill>
                <a:srgbClr val="00B050"/>
              </a:solidFill>
            </a:endParaRP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64</a:t>
            </a:fld>
            <a:endParaRPr lang="en-US" dirty="0"/>
          </a:p>
        </p:txBody>
      </p:sp>
      <p:pic>
        <p:nvPicPr>
          <p:cNvPr id="5" name="Picture 4" descr="01-9b-2.wmf"/>
          <p:cNvPicPr>
            <a:picLocks noChangeAspect="1"/>
          </p:cNvPicPr>
          <p:nvPr/>
        </p:nvPicPr>
        <p:blipFill>
          <a:blip r:embed="rId3" cstate="print"/>
          <a:stretch>
            <a:fillRect/>
          </a:stretch>
        </p:blipFill>
        <p:spPr>
          <a:xfrm>
            <a:off x="5564080" y="3002201"/>
            <a:ext cx="1146583" cy="1050071"/>
          </a:xfrm>
          <a:prstGeom prst="rect">
            <a:avLst/>
          </a:prstGeom>
        </p:spPr>
      </p:pic>
      <p:pic>
        <p:nvPicPr>
          <p:cNvPr id="6" name="Picture 5" descr="01-9a.wmf"/>
          <p:cNvPicPr>
            <a:picLocks noChangeAspect="1"/>
          </p:cNvPicPr>
          <p:nvPr/>
        </p:nvPicPr>
        <p:blipFill>
          <a:blip r:embed="rId4" cstate="print"/>
          <a:stretch>
            <a:fillRect/>
          </a:stretch>
        </p:blipFill>
        <p:spPr>
          <a:xfrm>
            <a:off x="4134775" y="2996039"/>
            <a:ext cx="816746" cy="505280"/>
          </a:xfrm>
          <a:prstGeom prst="rect">
            <a:avLst/>
          </a:prstGeom>
        </p:spPr>
      </p:pic>
      <p:pic>
        <p:nvPicPr>
          <p:cNvPr id="7" name="Picture 6" descr="01-9a.wmf"/>
          <p:cNvPicPr>
            <a:picLocks noChangeAspect="1"/>
          </p:cNvPicPr>
          <p:nvPr/>
        </p:nvPicPr>
        <p:blipFill>
          <a:blip r:embed="rId4" cstate="print"/>
          <a:stretch>
            <a:fillRect/>
          </a:stretch>
        </p:blipFill>
        <p:spPr>
          <a:xfrm>
            <a:off x="3998650" y="6077234"/>
            <a:ext cx="816746" cy="505280"/>
          </a:xfrm>
          <a:prstGeom prst="rect">
            <a:avLst/>
          </a:prstGeom>
        </p:spPr>
      </p:pic>
      <p:pic>
        <p:nvPicPr>
          <p:cNvPr id="8" name="Picture 7" descr="01-9a.wmf"/>
          <p:cNvPicPr>
            <a:picLocks noChangeAspect="1"/>
          </p:cNvPicPr>
          <p:nvPr/>
        </p:nvPicPr>
        <p:blipFill>
          <a:blip r:embed="rId4" cstate="print"/>
          <a:stretch>
            <a:fillRect/>
          </a:stretch>
        </p:blipFill>
        <p:spPr>
          <a:xfrm>
            <a:off x="6244701" y="4475012"/>
            <a:ext cx="816746" cy="505280"/>
          </a:xfrm>
          <a:prstGeom prst="rect">
            <a:avLst/>
          </a:prstGeom>
        </p:spPr>
      </p:pic>
      <p:pic>
        <p:nvPicPr>
          <p:cNvPr id="9" name="Picture 8" descr="01-9a.wmf"/>
          <p:cNvPicPr>
            <a:picLocks noChangeAspect="1"/>
          </p:cNvPicPr>
          <p:nvPr/>
        </p:nvPicPr>
        <p:blipFill>
          <a:blip r:embed="rId4" cstate="print"/>
          <a:stretch>
            <a:fillRect/>
          </a:stretch>
        </p:blipFill>
        <p:spPr>
          <a:xfrm>
            <a:off x="4883458" y="4302411"/>
            <a:ext cx="816746" cy="505280"/>
          </a:xfrm>
          <a:prstGeom prst="rect">
            <a:avLst/>
          </a:prstGeom>
        </p:spPr>
      </p:pic>
      <p:pic>
        <p:nvPicPr>
          <p:cNvPr id="10" name="Picture 9" descr="01-9a.wmf"/>
          <p:cNvPicPr>
            <a:picLocks noChangeAspect="1"/>
          </p:cNvPicPr>
          <p:nvPr/>
        </p:nvPicPr>
        <p:blipFill>
          <a:blip r:embed="rId4" cstate="print"/>
          <a:stretch>
            <a:fillRect/>
          </a:stretch>
        </p:blipFill>
        <p:spPr>
          <a:xfrm>
            <a:off x="3181905" y="4528914"/>
            <a:ext cx="816746" cy="505280"/>
          </a:xfrm>
          <a:prstGeom prst="rect">
            <a:avLst/>
          </a:prstGeom>
        </p:spPr>
      </p:pic>
      <p:pic>
        <p:nvPicPr>
          <p:cNvPr id="11" name="Picture 10" descr="01-9a.wmf"/>
          <p:cNvPicPr>
            <a:picLocks noChangeAspect="1"/>
          </p:cNvPicPr>
          <p:nvPr/>
        </p:nvPicPr>
        <p:blipFill>
          <a:blip r:embed="rId4" cstate="print"/>
          <a:stretch>
            <a:fillRect/>
          </a:stretch>
        </p:blipFill>
        <p:spPr>
          <a:xfrm>
            <a:off x="2053208" y="4455020"/>
            <a:ext cx="816746" cy="505280"/>
          </a:xfrm>
          <a:prstGeom prst="rect">
            <a:avLst/>
          </a:prstGeom>
        </p:spPr>
      </p:pic>
      <p:sp>
        <p:nvSpPr>
          <p:cNvPr id="12" name="Left-Right Arrow 11"/>
          <p:cNvSpPr/>
          <p:nvPr/>
        </p:nvSpPr>
        <p:spPr bwMode="auto">
          <a:xfrm>
            <a:off x="3454153" y="3489030"/>
            <a:ext cx="2177988" cy="184872"/>
          </a:xfrm>
          <a:prstGeom prst="leftRightArrow">
            <a:avLst/>
          </a:prstGeom>
          <a:solidFill>
            <a:schemeClr val="accent6"/>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 name="Left-Right Arrow 12"/>
          <p:cNvSpPr/>
          <p:nvPr/>
        </p:nvSpPr>
        <p:spPr bwMode="auto">
          <a:xfrm>
            <a:off x="3454153" y="5892362"/>
            <a:ext cx="2177988" cy="184872"/>
          </a:xfrm>
          <a:prstGeom prst="lef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Left-Right Arrow 13"/>
          <p:cNvSpPr/>
          <p:nvPr/>
        </p:nvSpPr>
        <p:spPr bwMode="auto">
          <a:xfrm rot="16200000">
            <a:off x="2296636" y="4650227"/>
            <a:ext cx="1294102" cy="204186"/>
          </a:xfrm>
          <a:prstGeom prst="leftRightArrow">
            <a:avLst/>
          </a:prstGeom>
          <a:solidFill>
            <a:schemeClr val="accent3">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 name="Left-Right Arrow 14"/>
          <p:cNvSpPr/>
          <p:nvPr/>
        </p:nvSpPr>
        <p:spPr bwMode="auto">
          <a:xfrm rot="16200000">
            <a:off x="5495557" y="4650227"/>
            <a:ext cx="1294102" cy="204186"/>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Left-Right Arrow 15"/>
          <p:cNvSpPr/>
          <p:nvPr/>
        </p:nvSpPr>
        <p:spPr bwMode="auto">
          <a:xfrm rot="2700000">
            <a:off x="3514626" y="4716417"/>
            <a:ext cx="1971965" cy="204186"/>
          </a:xfrm>
          <a:prstGeom prst="leftRightArrow">
            <a:avLst/>
          </a:prstGeom>
          <a:solidFill>
            <a:schemeClr val="accent5">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Left-Right Arrow 16"/>
          <p:cNvSpPr/>
          <p:nvPr/>
        </p:nvSpPr>
        <p:spPr bwMode="auto">
          <a:xfrm rot="18900000" flipH="1">
            <a:off x="3650751" y="4654794"/>
            <a:ext cx="1971965" cy="204186"/>
          </a:xfrm>
          <a:prstGeom prst="leftRightArrow">
            <a:avLst/>
          </a:prstGeom>
          <a:solidFill>
            <a:schemeClr val="accent4">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 name="TextBox 17"/>
          <p:cNvSpPr txBox="1"/>
          <p:nvPr/>
        </p:nvSpPr>
        <p:spPr>
          <a:xfrm>
            <a:off x="6858000" y="2590800"/>
            <a:ext cx="1837678" cy="1938992"/>
          </a:xfrm>
          <a:prstGeom prst="rect">
            <a:avLst/>
          </a:prstGeom>
          <a:noFill/>
        </p:spPr>
        <p:txBody>
          <a:bodyPr wrap="square">
            <a:spAutoFit/>
          </a:bodyPr>
          <a:lstStyle/>
          <a:p>
            <a:pPr algn="ctr">
              <a:lnSpc>
                <a:spcPct val="100000"/>
              </a:lnSpc>
              <a:defRPr/>
            </a:pPr>
            <a:r>
              <a:rPr lang="en-US" sz="2400" dirty="0">
                <a:latin typeface="+mn-lt"/>
              </a:rPr>
              <a:t>n </a:t>
            </a:r>
            <a:r>
              <a:rPr lang="en-US" sz="2400" dirty="0">
                <a:latin typeface="Symbol" pitchFamily="18" charset="2"/>
              </a:rPr>
              <a:t>(</a:t>
            </a:r>
            <a:r>
              <a:rPr lang="en-US" sz="2400" dirty="0">
                <a:latin typeface="+mn-lt"/>
              </a:rPr>
              <a:t>n</a:t>
            </a:r>
            <a:r>
              <a:rPr lang="en-US" sz="2400" dirty="0">
                <a:latin typeface="Symbol" pitchFamily="18" charset="2"/>
              </a:rPr>
              <a:t>-</a:t>
            </a:r>
            <a:r>
              <a:rPr lang="en-US" sz="2400" dirty="0">
                <a:latin typeface="+mn-lt"/>
              </a:rPr>
              <a:t>1</a:t>
            </a:r>
            <a:r>
              <a:rPr lang="en-US" sz="2400" dirty="0">
                <a:latin typeface="Symbol" pitchFamily="18" charset="2"/>
              </a:rPr>
              <a:t>)/</a:t>
            </a:r>
            <a:r>
              <a:rPr lang="en-US" sz="2400" dirty="0">
                <a:latin typeface="+mn-lt"/>
              </a:rPr>
              <a:t>2 </a:t>
            </a:r>
            <a:r>
              <a:rPr lang="tr-TR" sz="2400" dirty="0" smtClean="0">
                <a:latin typeface="+mn-lt"/>
              </a:rPr>
              <a:t>anahtar</a:t>
            </a:r>
          </a:p>
          <a:p>
            <a:pPr algn="ctr">
              <a:lnSpc>
                <a:spcPct val="100000"/>
              </a:lnSpc>
              <a:defRPr/>
            </a:pPr>
            <a:r>
              <a:rPr lang="tr-TR" sz="2400" dirty="0" smtClean="0"/>
              <a:t>n=4 için</a:t>
            </a:r>
            <a:endParaRPr lang="tr-TR" sz="2400" dirty="0"/>
          </a:p>
          <a:p>
            <a:pPr algn="ctr">
              <a:lnSpc>
                <a:spcPct val="100000"/>
              </a:lnSpc>
              <a:defRPr/>
            </a:pPr>
            <a:r>
              <a:rPr lang="tr-TR" sz="2400" dirty="0"/>
              <a:t>4(3)/</a:t>
            </a:r>
            <a:r>
              <a:rPr lang="tr-TR" sz="2400" dirty="0" smtClean="0"/>
              <a:t>2=6 anahtar</a:t>
            </a:r>
            <a:endParaRPr lang="en-US" sz="2400" dirty="0">
              <a:latin typeface="+mn-lt"/>
            </a:endParaRPr>
          </a:p>
        </p:txBody>
      </p:sp>
      <p:sp>
        <p:nvSpPr>
          <p:cNvPr id="19" name="TextBox 18"/>
          <p:cNvSpPr txBox="1"/>
          <p:nvPr/>
        </p:nvSpPr>
        <p:spPr>
          <a:xfrm>
            <a:off x="3998650" y="2819400"/>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0" name="TextBox 19"/>
          <p:cNvSpPr txBox="1"/>
          <p:nvPr/>
        </p:nvSpPr>
        <p:spPr>
          <a:xfrm>
            <a:off x="3547566" y="4680387"/>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1" name="TextBox 20"/>
          <p:cNvSpPr txBox="1"/>
          <p:nvPr/>
        </p:nvSpPr>
        <p:spPr>
          <a:xfrm>
            <a:off x="5223769" y="4672154"/>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2" name="TextBox 21"/>
          <p:cNvSpPr txBox="1"/>
          <p:nvPr/>
        </p:nvSpPr>
        <p:spPr>
          <a:xfrm>
            <a:off x="6516950" y="4668117"/>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3" name="TextBox 22"/>
          <p:cNvSpPr txBox="1"/>
          <p:nvPr/>
        </p:nvSpPr>
        <p:spPr>
          <a:xfrm>
            <a:off x="4407023" y="6262105"/>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sp>
        <p:nvSpPr>
          <p:cNvPr id="24" name="TextBox 23"/>
          <p:cNvSpPr txBox="1"/>
          <p:nvPr/>
        </p:nvSpPr>
        <p:spPr>
          <a:xfrm>
            <a:off x="1752600" y="4351765"/>
            <a:ext cx="655271" cy="423135"/>
          </a:xfrm>
          <a:prstGeom prst="rect">
            <a:avLst/>
          </a:prstGeom>
          <a:noFill/>
        </p:spPr>
        <p:txBody>
          <a:bodyPr wrap="none" rtlCol="0">
            <a:spAutoFit/>
          </a:bodyPr>
          <a:lstStyle/>
          <a:p>
            <a:r>
              <a:rPr lang="en-US" sz="1400" dirty="0" smtClean="0"/>
              <a:t>shared</a:t>
            </a:r>
          </a:p>
          <a:p>
            <a:r>
              <a:rPr lang="en-US" sz="1400" dirty="0" smtClean="0"/>
              <a:t>secret</a:t>
            </a:r>
            <a:endParaRPr lang="en-US" sz="1400" dirty="0"/>
          </a:p>
        </p:txBody>
      </p:sp>
      <p:pic>
        <p:nvPicPr>
          <p:cNvPr id="25" name="Picture 24" descr="01-9b-1.wmf"/>
          <p:cNvPicPr>
            <a:picLocks noChangeAspect="1"/>
          </p:cNvPicPr>
          <p:nvPr/>
        </p:nvPicPr>
        <p:blipFill>
          <a:blip r:embed="rId5" cstate="print"/>
          <a:stretch>
            <a:fillRect/>
          </a:stretch>
        </p:blipFill>
        <p:spPr>
          <a:xfrm>
            <a:off x="2569346" y="3033013"/>
            <a:ext cx="777386" cy="1051792"/>
          </a:xfrm>
          <a:prstGeom prst="rect">
            <a:avLst/>
          </a:prstGeom>
        </p:spPr>
      </p:pic>
      <p:pic>
        <p:nvPicPr>
          <p:cNvPr id="26" name="Picture 25" descr="01-9b-3.wmf"/>
          <p:cNvPicPr>
            <a:picLocks noChangeAspect="1"/>
          </p:cNvPicPr>
          <p:nvPr/>
        </p:nvPicPr>
        <p:blipFill>
          <a:blip r:embed="rId6" cstate="print"/>
          <a:stretch>
            <a:fillRect/>
          </a:stretch>
        </p:blipFill>
        <p:spPr>
          <a:xfrm>
            <a:off x="2569346" y="5460995"/>
            <a:ext cx="800630" cy="1050071"/>
          </a:xfrm>
          <a:prstGeom prst="rect">
            <a:avLst/>
          </a:prstGeom>
        </p:spPr>
      </p:pic>
      <p:pic>
        <p:nvPicPr>
          <p:cNvPr id="27" name="Picture 26" descr="01-9b-4.wmf"/>
          <p:cNvPicPr>
            <a:picLocks noChangeAspect="1"/>
          </p:cNvPicPr>
          <p:nvPr/>
        </p:nvPicPr>
        <p:blipFill>
          <a:blip r:embed="rId7" cstate="print"/>
          <a:stretch>
            <a:fillRect/>
          </a:stretch>
        </p:blipFill>
        <p:spPr>
          <a:xfrm>
            <a:off x="5754654" y="5460995"/>
            <a:ext cx="836393" cy="1050071"/>
          </a:xfrm>
          <a:prstGeom prst="rect">
            <a:avLst/>
          </a:prstGeom>
        </p:spPr>
      </p:pic>
      <p:sp>
        <p:nvSpPr>
          <p:cNvPr id="28" name="Rectangle 27"/>
          <p:cNvSpPr/>
          <p:nvPr/>
        </p:nvSpPr>
        <p:spPr>
          <a:xfrm>
            <a:off x="406427" y="2515587"/>
            <a:ext cx="1778429" cy="1754326"/>
          </a:xfrm>
          <a:prstGeom prst="rect">
            <a:avLst/>
          </a:prstGeom>
        </p:spPr>
        <p:txBody>
          <a:bodyPr wrap="square">
            <a:spAutoFit/>
          </a:bodyPr>
          <a:lstStyle/>
          <a:p>
            <a:r>
              <a:rPr lang="en-US" sz="1800" dirty="0"/>
              <a:t>Her </a:t>
            </a:r>
            <a:r>
              <a:rPr lang="en-US" sz="1800" dirty="0" err="1"/>
              <a:t>iletişim</a:t>
            </a:r>
            <a:r>
              <a:rPr lang="en-US" sz="1800" dirty="0"/>
              <a:t> </a:t>
            </a:r>
            <a:r>
              <a:rPr lang="en-US" sz="1800" dirty="0" err="1"/>
              <a:t>kuran</a:t>
            </a:r>
            <a:r>
              <a:rPr lang="en-US" sz="1800" dirty="0"/>
              <a:t> </a:t>
            </a:r>
            <a:r>
              <a:rPr lang="en-US" sz="1800" dirty="0" err="1"/>
              <a:t>kullanıcı</a:t>
            </a:r>
            <a:r>
              <a:rPr lang="en-US" sz="1800" dirty="0"/>
              <a:t> </a:t>
            </a:r>
            <a:r>
              <a:rPr lang="en-US" sz="1800" dirty="0" err="1"/>
              <a:t>çiftinin</a:t>
            </a:r>
            <a:r>
              <a:rPr lang="en-US" sz="1800" dirty="0"/>
              <a:t> (</a:t>
            </a:r>
            <a:r>
              <a:rPr lang="en-US" sz="1800" dirty="0" err="1"/>
              <a:t>ayrı</a:t>
            </a:r>
            <a:r>
              <a:rPr lang="en-US" sz="1800" dirty="0"/>
              <a:t>) </a:t>
            </a:r>
            <a:r>
              <a:rPr lang="en-US" sz="1800" dirty="0" err="1"/>
              <a:t>bir</a:t>
            </a:r>
            <a:r>
              <a:rPr lang="en-US" sz="1800" dirty="0"/>
              <a:t> </a:t>
            </a:r>
            <a:r>
              <a:rPr lang="en-US" sz="1800" dirty="0" err="1"/>
              <a:t>gizli</a:t>
            </a:r>
            <a:r>
              <a:rPr lang="en-US" sz="1800" dirty="0"/>
              <a:t> </a:t>
            </a:r>
            <a:r>
              <a:rPr lang="en-US" sz="1800" dirty="0" err="1"/>
              <a:t>anahtarı</a:t>
            </a:r>
            <a:r>
              <a:rPr lang="en-US" sz="1800" dirty="0"/>
              <a:t> </a:t>
            </a:r>
            <a:r>
              <a:rPr lang="en-US" sz="1800" dirty="0" err="1"/>
              <a:t>paylaşmasını</a:t>
            </a:r>
            <a:r>
              <a:rPr lang="en-US" sz="1800" dirty="0"/>
              <a:t> </a:t>
            </a:r>
            <a:r>
              <a:rPr lang="en-US" sz="1800" dirty="0" err="1"/>
              <a:t>gerektirir</a:t>
            </a:r>
            <a:endParaRPr lang="en-US" sz="1800" dirty="0"/>
          </a:p>
        </p:txBody>
      </p:sp>
      <p:sp>
        <p:nvSpPr>
          <p:cNvPr id="29" name="Rectangle 28"/>
          <p:cNvSpPr/>
          <p:nvPr/>
        </p:nvSpPr>
        <p:spPr>
          <a:xfrm>
            <a:off x="7222287" y="4766632"/>
            <a:ext cx="1469254" cy="1815882"/>
          </a:xfrm>
          <a:prstGeom prst="rect">
            <a:avLst/>
          </a:prstGeom>
        </p:spPr>
        <p:txBody>
          <a:bodyPr wrap="square">
            <a:spAutoFit/>
          </a:bodyPr>
          <a:lstStyle/>
          <a:p>
            <a:r>
              <a:rPr lang="tr-TR" sz="1600" dirty="0">
                <a:latin typeface="URWPalladioL-Roma"/>
              </a:rPr>
              <a:t>her biri </a:t>
            </a:r>
            <a:r>
              <a:rPr lang="tr-TR" sz="1600" dirty="0" smtClean="0">
                <a:latin typeface="URWPalladioL-Roma"/>
              </a:rPr>
              <a:t>iki kullanıcı tarafından paylaşılır </a:t>
            </a:r>
            <a:r>
              <a:rPr lang="tr-TR" sz="1600" dirty="0">
                <a:latin typeface="URWPalladioL-Roma"/>
              </a:rPr>
              <a:t>diğer kullanıcılardan gizli tutulur</a:t>
            </a:r>
            <a:endParaRPr lang="tr-TR"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Açık </a:t>
            </a:r>
            <a:r>
              <a:rPr lang="en-US" dirty="0" err="1" smtClean="0"/>
              <a:t>Anahtar</a:t>
            </a:r>
            <a:r>
              <a:rPr lang="tr-TR" dirty="0" smtClean="0"/>
              <a:t>lı</a:t>
            </a:r>
            <a:r>
              <a:rPr lang="en-US" dirty="0" smtClean="0"/>
              <a:t> </a:t>
            </a:r>
            <a:r>
              <a:rPr lang="en-US" dirty="0" err="1" smtClean="0"/>
              <a:t>Şifreleme</a:t>
            </a:r>
            <a:r>
              <a:rPr lang="tr-TR" dirty="0" smtClean="0"/>
              <a:t> </a:t>
            </a:r>
            <a:br>
              <a:rPr lang="tr-TR" dirty="0" smtClean="0"/>
            </a:br>
            <a:r>
              <a:rPr lang="tr-TR" dirty="0"/>
              <a:t>(</a:t>
            </a:r>
            <a:r>
              <a:rPr lang="en-US" dirty="0" smtClean="0"/>
              <a:t>Public-Key Cryptography</a:t>
            </a:r>
            <a:r>
              <a:rPr lang="tr-TR" dirty="0" smtClean="0"/>
              <a:t>)</a:t>
            </a:r>
            <a:endParaRPr lang="en-US" dirty="0"/>
          </a:p>
        </p:txBody>
      </p:sp>
      <p:sp>
        <p:nvSpPr>
          <p:cNvPr id="3" name="Content Placeholder 2"/>
          <p:cNvSpPr>
            <a:spLocks noGrp="1"/>
          </p:cNvSpPr>
          <p:nvPr>
            <p:ph idx="1"/>
          </p:nvPr>
        </p:nvSpPr>
        <p:spPr>
          <a:xfrm>
            <a:off x="457200" y="1600200"/>
            <a:ext cx="8229600" cy="4756150"/>
          </a:xfrm>
        </p:spPr>
        <p:txBody>
          <a:bodyPr>
            <a:normAutofit fontScale="85000" lnSpcReduction="10000"/>
          </a:bodyPr>
          <a:lstStyle/>
          <a:p>
            <a:r>
              <a:rPr lang="en-US" dirty="0" err="1"/>
              <a:t>Simetrik</a:t>
            </a:r>
            <a:r>
              <a:rPr lang="en-US" dirty="0"/>
              <a:t> </a:t>
            </a:r>
            <a:r>
              <a:rPr lang="en-US" dirty="0" err="1"/>
              <a:t>şifreleme</a:t>
            </a:r>
            <a:r>
              <a:rPr lang="en-US" dirty="0"/>
              <a:t> </a:t>
            </a:r>
            <a:r>
              <a:rPr lang="en-US" dirty="0" err="1"/>
              <a:t>sistemlerine</a:t>
            </a:r>
            <a:r>
              <a:rPr lang="en-US" dirty="0"/>
              <a:t> </a:t>
            </a:r>
            <a:r>
              <a:rPr lang="en-US" dirty="0" err="1"/>
              <a:t>alternatif</a:t>
            </a:r>
            <a:r>
              <a:rPr lang="en-US" dirty="0"/>
              <a:t> bir </a:t>
            </a:r>
            <a:r>
              <a:rPr lang="en-US" dirty="0" err="1"/>
              <a:t>yaklaşım</a:t>
            </a:r>
            <a:r>
              <a:rPr lang="en-US" dirty="0"/>
              <a:t>, </a:t>
            </a:r>
            <a:r>
              <a:rPr lang="en-US" dirty="0" err="1"/>
              <a:t>açık</a:t>
            </a:r>
            <a:r>
              <a:rPr lang="en-US" dirty="0"/>
              <a:t> </a:t>
            </a:r>
            <a:r>
              <a:rPr lang="en-US" dirty="0" err="1"/>
              <a:t>anahtarlı</a:t>
            </a:r>
            <a:r>
              <a:rPr lang="en-US" dirty="0"/>
              <a:t> </a:t>
            </a:r>
            <a:r>
              <a:rPr lang="en-US" dirty="0" err="1"/>
              <a:t>şifreleme</a:t>
            </a:r>
            <a:r>
              <a:rPr lang="en-US" dirty="0"/>
              <a:t> </a:t>
            </a:r>
            <a:r>
              <a:rPr lang="tr-TR" dirty="0" smtClean="0"/>
              <a:t>(</a:t>
            </a:r>
            <a:r>
              <a:rPr lang="tr-TR" b="1" dirty="0" smtClean="0"/>
              <a:t>public-key cryptosystem) </a:t>
            </a:r>
            <a:r>
              <a:rPr lang="en-US" dirty="0" smtClean="0"/>
              <a:t>sistemidir</a:t>
            </a:r>
            <a:r>
              <a:rPr lang="en-US" dirty="0"/>
              <a:t>. </a:t>
            </a:r>
            <a:endParaRPr lang="tr-TR" dirty="0" smtClean="0"/>
          </a:p>
          <a:p>
            <a:r>
              <a:rPr lang="en-US" dirty="0" err="1" smtClean="0"/>
              <a:t>Böyle</a:t>
            </a:r>
            <a:r>
              <a:rPr lang="en-US" dirty="0" smtClean="0"/>
              <a:t> </a:t>
            </a:r>
            <a:r>
              <a:rPr lang="en-US" dirty="0"/>
              <a:t>bir </a:t>
            </a:r>
            <a:r>
              <a:rPr lang="en-US" dirty="0" err="1"/>
              <a:t>şifreleme</a:t>
            </a:r>
            <a:r>
              <a:rPr lang="en-US" dirty="0"/>
              <a:t> </a:t>
            </a:r>
            <a:r>
              <a:rPr lang="en-US" dirty="0" err="1"/>
              <a:t>sisteminde</a:t>
            </a:r>
            <a:r>
              <a:rPr lang="en-US" dirty="0"/>
              <a:t>,</a:t>
            </a:r>
            <a:r>
              <a:rPr lang="tr-TR" dirty="0" smtClean="0"/>
              <a:t> </a:t>
            </a:r>
            <a:r>
              <a:rPr lang="en-US" dirty="0" err="1" smtClean="0"/>
              <a:t>Bob'un</a:t>
            </a:r>
            <a:r>
              <a:rPr lang="en-US" dirty="0" smtClean="0"/>
              <a:t> </a:t>
            </a:r>
            <a:r>
              <a:rPr lang="en-US" dirty="0" err="1"/>
              <a:t>iki</a:t>
            </a:r>
            <a:r>
              <a:rPr lang="en-US" dirty="0"/>
              <a:t> anahtarı </a:t>
            </a:r>
            <a:r>
              <a:rPr lang="en-US" dirty="0" err="1"/>
              <a:t>vardır</a:t>
            </a:r>
            <a:r>
              <a:rPr lang="en-US" dirty="0"/>
              <a:t>: </a:t>
            </a:r>
            <a:r>
              <a:rPr lang="en-US" dirty="0" err="1" smtClean="0"/>
              <a:t>Bob'un</a:t>
            </a:r>
            <a:r>
              <a:rPr lang="en-US" dirty="0" smtClean="0"/>
              <a:t> </a:t>
            </a:r>
            <a:r>
              <a:rPr lang="en-US" dirty="0" err="1"/>
              <a:t>gizli</a:t>
            </a:r>
            <a:r>
              <a:rPr lang="en-US" dirty="0"/>
              <a:t> </a:t>
            </a:r>
            <a:r>
              <a:rPr lang="en-US" dirty="0" err="1" smtClean="0"/>
              <a:t>tuttuğu</a:t>
            </a:r>
            <a:r>
              <a:rPr lang="tr-TR" dirty="0" smtClean="0"/>
              <a:t> </a:t>
            </a:r>
            <a:r>
              <a:rPr lang="en-US" dirty="0">
                <a:solidFill>
                  <a:srgbClr val="FF0000"/>
                </a:solidFill>
              </a:rPr>
              <a:t>özel </a:t>
            </a:r>
            <a:r>
              <a:rPr lang="en-US" dirty="0" err="1" smtClean="0">
                <a:solidFill>
                  <a:srgbClr val="FF0000"/>
                </a:solidFill>
              </a:rPr>
              <a:t>anahtar</a:t>
            </a:r>
            <a:r>
              <a:rPr lang="en-US" dirty="0"/>
              <a:t>, </a:t>
            </a:r>
            <a:r>
              <a:rPr lang="en-US" dirty="0">
                <a:solidFill>
                  <a:srgbClr val="FF0000"/>
                </a:solidFill>
              </a:rPr>
              <a:t>SB </a:t>
            </a:r>
            <a:r>
              <a:rPr lang="en-US" dirty="0" err="1"/>
              <a:t>ve</a:t>
            </a:r>
            <a:r>
              <a:rPr lang="en-US" dirty="0"/>
              <a:t> </a:t>
            </a:r>
            <a:r>
              <a:rPr lang="en-US" dirty="0" err="1"/>
              <a:t>Bob'un</a:t>
            </a:r>
            <a:r>
              <a:rPr lang="en-US" dirty="0"/>
              <a:t> </a:t>
            </a:r>
            <a:r>
              <a:rPr lang="en-US" dirty="0" err="1"/>
              <a:t>geniş</a:t>
            </a:r>
            <a:r>
              <a:rPr lang="en-US" dirty="0"/>
              <a:t> </a:t>
            </a:r>
            <a:r>
              <a:rPr lang="en-US" dirty="0" err="1"/>
              <a:t>çapta</a:t>
            </a:r>
            <a:r>
              <a:rPr lang="en-US" dirty="0"/>
              <a:t> </a:t>
            </a:r>
            <a:r>
              <a:rPr lang="en-US" dirty="0" err="1"/>
              <a:t>yayınladığı</a:t>
            </a:r>
            <a:r>
              <a:rPr lang="en-US" dirty="0"/>
              <a:t> </a:t>
            </a:r>
            <a:r>
              <a:rPr lang="tr-TR" dirty="0" smtClean="0">
                <a:solidFill>
                  <a:srgbClr val="FF0000"/>
                </a:solidFill>
              </a:rPr>
              <a:t>açık</a:t>
            </a:r>
            <a:r>
              <a:rPr lang="en-US" dirty="0" smtClean="0">
                <a:solidFill>
                  <a:srgbClr val="FF0000"/>
                </a:solidFill>
              </a:rPr>
              <a:t> </a:t>
            </a:r>
            <a:r>
              <a:rPr lang="en-US" dirty="0" err="1">
                <a:solidFill>
                  <a:srgbClr val="FF0000"/>
                </a:solidFill>
              </a:rPr>
              <a:t>anahtar</a:t>
            </a:r>
            <a:r>
              <a:rPr lang="en-US" dirty="0">
                <a:solidFill>
                  <a:srgbClr val="FF0000"/>
                </a:solidFill>
              </a:rPr>
              <a:t>, PB</a:t>
            </a:r>
            <a:r>
              <a:rPr lang="en-US" dirty="0"/>
              <a:t>.</a:t>
            </a:r>
            <a:endParaRPr lang="tr-TR" dirty="0" smtClean="0"/>
          </a:p>
          <a:p>
            <a:pPr lvl="1"/>
            <a:r>
              <a:rPr lang="en-US" dirty="0" err="1"/>
              <a:t>Alice'in</a:t>
            </a:r>
            <a:r>
              <a:rPr lang="en-US" dirty="0"/>
              <a:t> </a:t>
            </a:r>
            <a:r>
              <a:rPr lang="en-US" dirty="0" err="1"/>
              <a:t>Bob'a</a:t>
            </a:r>
            <a:r>
              <a:rPr lang="en-US" dirty="0"/>
              <a:t> </a:t>
            </a:r>
            <a:r>
              <a:rPr lang="en-US" dirty="0" err="1"/>
              <a:t>şifreli</a:t>
            </a:r>
            <a:r>
              <a:rPr lang="en-US" dirty="0"/>
              <a:t> bir </a:t>
            </a:r>
            <a:r>
              <a:rPr lang="en-US" dirty="0" err="1"/>
              <a:t>mesaj</a:t>
            </a:r>
            <a:r>
              <a:rPr lang="en-US" dirty="0"/>
              <a:t> </a:t>
            </a:r>
            <a:r>
              <a:rPr lang="en-US" dirty="0" err="1"/>
              <a:t>göndermesi</a:t>
            </a:r>
            <a:r>
              <a:rPr lang="en-US" dirty="0"/>
              <a:t> </a:t>
            </a:r>
            <a:r>
              <a:rPr lang="en-US" dirty="0" err="1"/>
              <a:t>için</a:t>
            </a:r>
            <a:r>
              <a:rPr lang="en-US" dirty="0"/>
              <a:t>, </a:t>
            </a:r>
            <a:r>
              <a:rPr lang="en-US" dirty="0" err="1"/>
              <a:t>sadece</a:t>
            </a:r>
            <a:r>
              <a:rPr lang="en-US" dirty="0"/>
              <a:t> </a:t>
            </a:r>
            <a:r>
              <a:rPr lang="en-US" dirty="0" err="1"/>
              <a:t>genel</a:t>
            </a:r>
            <a:r>
              <a:rPr lang="en-US" dirty="0"/>
              <a:t> </a:t>
            </a:r>
            <a:r>
              <a:rPr lang="en-US" dirty="0" err="1"/>
              <a:t>anahtarını</a:t>
            </a:r>
            <a:r>
              <a:rPr lang="en-US" dirty="0"/>
              <a:t> (PB) </a:t>
            </a:r>
            <a:r>
              <a:rPr lang="en-US" dirty="0" err="1"/>
              <a:t>edinmesi</a:t>
            </a:r>
            <a:r>
              <a:rPr lang="en-US" dirty="0"/>
              <a:t> </a:t>
            </a:r>
            <a:r>
              <a:rPr lang="en-US" dirty="0" err="1"/>
              <a:t>gerekir</a:t>
            </a:r>
            <a:r>
              <a:rPr lang="en-US" dirty="0"/>
              <a:t>, </a:t>
            </a:r>
            <a:r>
              <a:rPr lang="en-US" dirty="0" err="1" smtClean="0"/>
              <a:t>bu</a:t>
            </a:r>
            <a:r>
              <a:rPr lang="tr-TR" dirty="0" smtClean="0"/>
              <a:t>nu</a:t>
            </a:r>
            <a:r>
              <a:rPr lang="en-US" dirty="0" smtClean="0"/>
              <a:t> </a:t>
            </a:r>
            <a:r>
              <a:rPr lang="en-US" dirty="0" err="1"/>
              <a:t>mesajı</a:t>
            </a:r>
            <a:r>
              <a:rPr lang="en-US" dirty="0"/>
              <a:t> </a:t>
            </a:r>
            <a:r>
              <a:rPr lang="tr-TR" dirty="0" smtClean="0"/>
              <a:t>(M)</a:t>
            </a:r>
            <a:r>
              <a:rPr lang="en-US" dirty="0" smtClean="0"/>
              <a:t> </a:t>
            </a:r>
            <a:r>
              <a:rPr lang="en-US" dirty="0" err="1"/>
              <a:t>şifrelemek</a:t>
            </a:r>
            <a:r>
              <a:rPr lang="en-US" dirty="0"/>
              <a:t> </a:t>
            </a:r>
            <a:r>
              <a:rPr lang="en-US" dirty="0" err="1"/>
              <a:t>için</a:t>
            </a:r>
            <a:r>
              <a:rPr lang="en-US" dirty="0"/>
              <a:t> kullanır </a:t>
            </a:r>
            <a:r>
              <a:rPr lang="en-US" dirty="0" err="1"/>
              <a:t>ve</a:t>
            </a:r>
            <a:r>
              <a:rPr lang="en-US" dirty="0"/>
              <a:t> </a:t>
            </a:r>
            <a:r>
              <a:rPr lang="en-US" dirty="0" err="1" smtClean="0"/>
              <a:t>sonucu</a:t>
            </a:r>
            <a:r>
              <a:rPr lang="tr-TR" dirty="0" smtClean="0"/>
              <a:t>, </a:t>
            </a:r>
            <a:r>
              <a:rPr lang="en-US" dirty="0" smtClean="0"/>
              <a:t>C </a:t>
            </a:r>
            <a:r>
              <a:rPr lang="en-US" dirty="0"/>
              <a:t>= E</a:t>
            </a:r>
            <a:r>
              <a:rPr lang="en-US" baseline="-25000" dirty="0"/>
              <a:t>PB</a:t>
            </a:r>
            <a:r>
              <a:rPr lang="en-US" dirty="0"/>
              <a:t> (</a:t>
            </a:r>
            <a:r>
              <a:rPr lang="en-US" dirty="0" smtClean="0"/>
              <a:t>M)'</a:t>
            </a:r>
            <a:r>
              <a:rPr lang="en-US" dirty="0" err="1" smtClean="0"/>
              <a:t>yi</a:t>
            </a:r>
            <a:r>
              <a:rPr lang="tr-TR" dirty="0"/>
              <a:t>,</a:t>
            </a:r>
            <a:r>
              <a:rPr lang="tr-TR" dirty="0" smtClean="0"/>
              <a:t> </a:t>
            </a:r>
            <a:r>
              <a:rPr lang="en-US" dirty="0" err="1" smtClean="0"/>
              <a:t>Bob'a</a:t>
            </a:r>
            <a:r>
              <a:rPr lang="en-US" dirty="0" smtClean="0"/>
              <a:t> </a:t>
            </a:r>
            <a:r>
              <a:rPr lang="en-US" dirty="0" err="1"/>
              <a:t>gönderir</a:t>
            </a:r>
            <a:r>
              <a:rPr lang="en-US" dirty="0"/>
              <a:t>. </a:t>
            </a:r>
            <a:endParaRPr lang="tr-TR" dirty="0" smtClean="0"/>
          </a:p>
          <a:p>
            <a:pPr lvl="1"/>
            <a:r>
              <a:rPr lang="en-US" dirty="0" smtClean="0"/>
              <a:t>Bob </a:t>
            </a:r>
            <a:r>
              <a:rPr lang="en-US" dirty="0"/>
              <a:t>daha </a:t>
            </a:r>
            <a:r>
              <a:rPr lang="en-US" dirty="0" err="1"/>
              <a:t>sonra</a:t>
            </a:r>
            <a:r>
              <a:rPr lang="en-US" dirty="0"/>
              <a:t> </a:t>
            </a:r>
            <a:r>
              <a:rPr lang="en-US" dirty="0" err="1" smtClean="0"/>
              <a:t>mesajı</a:t>
            </a:r>
            <a:r>
              <a:rPr lang="tr-TR" dirty="0" smtClean="0"/>
              <a:t>n </a:t>
            </a:r>
            <a:r>
              <a:rPr lang="en-US" dirty="0" smtClean="0"/>
              <a:t> </a:t>
            </a:r>
            <a:r>
              <a:rPr lang="en-US" dirty="0" err="1" smtClean="0"/>
              <a:t>şifresini</a:t>
            </a:r>
            <a:r>
              <a:rPr lang="en-US" dirty="0" smtClean="0"/>
              <a:t> </a:t>
            </a:r>
            <a:r>
              <a:rPr lang="en-US" dirty="0" err="1"/>
              <a:t>çözmek</a:t>
            </a:r>
            <a:r>
              <a:rPr lang="en-US" dirty="0"/>
              <a:t> </a:t>
            </a:r>
            <a:r>
              <a:rPr lang="en-US" dirty="0" err="1"/>
              <a:t>için</a:t>
            </a:r>
            <a:r>
              <a:rPr lang="en-US" dirty="0"/>
              <a:t> </a:t>
            </a:r>
            <a:r>
              <a:rPr lang="en-US" dirty="0" err="1"/>
              <a:t>gizli</a:t>
            </a:r>
            <a:r>
              <a:rPr lang="en-US" dirty="0"/>
              <a:t> </a:t>
            </a:r>
            <a:r>
              <a:rPr lang="en-US" dirty="0" err="1" smtClean="0"/>
              <a:t>anahtarını</a:t>
            </a:r>
            <a:r>
              <a:rPr lang="tr-TR" dirty="0" smtClean="0"/>
              <a:t> </a:t>
            </a:r>
            <a:r>
              <a:rPr lang="en-US" dirty="0"/>
              <a:t>M = D</a:t>
            </a:r>
            <a:r>
              <a:rPr lang="en-US" baseline="-25000" dirty="0"/>
              <a:t>SB </a:t>
            </a:r>
            <a:r>
              <a:rPr lang="en-US" dirty="0"/>
              <a:t>(C</a:t>
            </a:r>
            <a:r>
              <a:rPr lang="en-US" dirty="0" smtClean="0"/>
              <a:t>)</a:t>
            </a:r>
            <a:r>
              <a:rPr lang="tr-TR" dirty="0" smtClean="0"/>
              <a:t> olarak</a:t>
            </a:r>
            <a:r>
              <a:rPr lang="en-US" dirty="0" smtClean="0"/>
              <a:t> </a:t>
            </a:r>
            <a:r>
              <a:rPr lang="en-US" dirty="0"/>
              <a:t>kullanır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04" y="53620"/>
            <a:ext cx="8229600" cy="1143000"/>
          </a:xfrm>
        </p:spPr>
        <p:txBody>
          <a:bodyPr>
            <a:normAutofit fontScale="90000"/>
          </a:bodyPr>
          <a:lstStyle/>
          <a:p>
            <a:r>
              <a:rPr lang="en-US" dirty="0"/>
              <a:t>Açık </a:t>
            </a:r>
            <a:r>
              <a:rPr lang="en-US" dirty="0" err="1"/>
              <a:t>Anahtar</a:t>
            </a:r>
            <a:r>
              <a:rPr lang="tr-TR" dirty="0"/>
              <a:t>lı</a:t>
            </a:r>
            <a:r>
              <a:rPr lang="en-US" dirty="0"/>
              <a:t> </a:t>
            </a:r>
            <a:r>
              <a:rPr lang="en-US" dirty="0" err="1"/>
              <a:t>Şifreleme</a:t>
            </a:r>
            <a:r>
              <a:rPr lang="tr-TR" dirty="0"/>
              <a:t> </a:t>
            </a:r>
            <a:r>
              <a:rPr lang="tr-TR" dirty="0" smtClean="0"/>
              <a:t/>
            </a:r>
            <a:br>
              <a:rPr lang="tr-TR" dirty="0" smtClean="0"/>
            </a:br>
            <a:r>
              <a:rPr lang="en-US" dirty="0" smtClean="0"/>
              <a:t>Public-Key Cryptography</a:t>
            </a:r>
            <a:endParaRPr lang="en-US" dirty="0"/>
          </a:p>
        </p:txBody>
      </p:sp>
      <p:sp>
        <p:nvSpPr>
          <p:cNvPr id="3" name="Content Placeholder 2"/>
          <p:cNvSpPr>
            <a:spLocks noGrp="1"/>
          </p:cNvSpPr>
          <p:nvPr>
            <p:ph idx="1"/>
          </p:nvPr>
        </p:nvSpPr>
        <p:spPr>
          <a:xfrm>
            <a:off x="457200" y="1315104"/>
            <a:ext cx="8229600" cy="1088872"/>
          </a:xfrm>
        </p:spPr>
        <p:txBody>
          <a:bodyPr>
            <a:normAutofit/>
          </a:bodyPr>
          <a:lstStyle/>
          <a:p>
            <a:r>
              <a:rPr lang="en-US" dirty="0" err="1"/>
              <a:t>Şifreleme</a:t>
            </a:r>
            <a:r>
              <a:rPr lang="en-US" dirty="0"/>
              <a:t> ve </a:t>
            </a:r>
            <a:r>
              <a:rPr lang="en-US" dirty="0" err="1"/>
              <a:t>şifre</a:t>
            </a:r>
            <a:r>
              <a:rPr lang="en-US" dirty="0"/>
              <a:t> </a:t>
            </a:r>
            <a:r>
              <a:rPr lang="en-US" dirty="0" err="1"/>
              <a:t>çözme</a:t>
            </a:r>
            <a:r>
              <a:rPr lang="en-US" dirty="0"/>
              <a:t> </a:t>
            </a:r>
            <a:r>
              <a:rPr lang="en-US" dirty="0" err="1"/>
              <a:t>için</a:t>
            </a:r>
            <a:r>
              <a:rPr lang="en-US" dirty="0"/>
              <a:t> </a:t>
            </a:r>
            <a:r>
              <a:rPr lang="en-US" b="1" dirty="0" err="1"/>
              <a:t>ayrı</a:t>
            </a:r>
            <a:r>
              <a:rPr lang="en-US" b="1" dirty="0"/>
              <a:t> </a:t>
            </a:r>
            <a:r>
              <a:rPr lang="en-US" b="1" dirty="0" err="1"/>
              <a:t>anahtarlar</a:t>
            </a:r>
            <a:r>
              <a:rPr lang="en-US" b="1" dirty="0"/>
              <a:t> </a:t>
            </a:r>
            <a:r>
              <a:rPr lang="en-US" dirty="0" err="1" smtClean="0"/>
              <a:t>kullanılır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66</a:t>
            </a:fld>
            <a:endParaRPr lang="en-US" dirty="0"/>
          </a:p>
        </p:txBody>
      </p:sp>
      <p:grpSp>
        <p:nvGrpSpPr>
          <p:cNvPr id="34" name="Group 33"/>
          <p:cNvGrpSpPr/>
          <p:nvPr/>
        </p:nvGrpSpPr>
        <p:grpSpPr>
          <a:xfrm>
            <a:off x="609600" y="2209800"/>
            <a:ext cx="7644948" cy="3921651"/>
            <a:chOff x="260556" y="228600"/>
            <a:chExt cx="11342928" cy="6125056"/>
          </a:xfrm>
        </p:grpSpPr>
        <p:pic>
          <p:nvPicPr>
            <p:cNvPr id="5" name="Picture 4" descr="01-08d.wmf"/>
            <p:cNvPicPr>
              <a:picLocks noChangeAspect="1"/>
            </p:cNvPicPr>
            <p:nvPr/>
          </p:nvPicPr>
          <p:blipFill>
            <a:blip r:embed="rId3" cstate="print"/>
            <a:stretch>
              <a:fillRect/>
            </a:stretch>
          </p:blipFill>
          <p:spPr>
            <a:xfrm>
              <a:off x="10134600" y="3657600"/>
              <a:ext cx="1260475" cy="1606550"/>
            </a:xfrm>
            <a:prstGeom prst="rect">
              <a:avLst/>
            </a:prstGeom>
          </p:spPr>
        </p:pic>
        <p:pic>
          <p:nvPicPr>
            <p:cNvPr id="6" name="Picture 5" descr="01-08a.wmf"/>
            <p:cNvPicPr>
              <a:picLocks noChangeAspect="1"/>
            </p:cNvPicPr>
            <p:nvPr/>
          </p:nvPicPr>
          <p:blipFill>
            <a:blip r:embed="rId4" cstate="print"/>
            <a:stretch>
              <a:fillRect/>
            </a:stretch>
          </p:blipFill>
          <p:spPr>
            <a:xfrm>
              <a:off x="5105400" y="3657600"/>
              <a:ext cx="1817725" cy="1764792"/>
            </a:xfrm>
            <a:prstGeom prst="rect">
              <a:avLst/>
            </a:prstGeom>
          </p:spPr>
        </p:pic>
        <p:pic>
          <p:nvPicPr>
            <p:cNvPr id="7" name="Picture 6" descr="01-9a-flipped.wmf"/>
            <p:cNvPicPr>
              <a:picLocks noChangeAspect="1"/>
            </p:cNvPicPr>
            <p:nvPr/>
          </p:nvPicPr>
          <p:blipFill>
            <a:blip r:embed="rId5" cstate="print"/>
            <a:stretch>
              <a:fillRect/>
            </a:stretch>
          </p:blipFill>
          <p:spPr>
            <a:xfrm>
              <a:off x="8231389" y="3505200"/>
              <a:ext cx="1217411" cy="786384"/>
            </a:xfrm>
            <a:prstGeom prst="rect">
              <a:avLst/>
            </a:prstGeom>
          </p:spPr>
        </p:pic>
        <p:pic>
          <p:nvPicPr>
            <p:cNvPr id="8" name="Picture 7" descr="01-9a.wmf"/>
            <p:cNvPicPr>
              <a:picLocks noChangeAspect="1"/>
            </p:cNvPicPr>
            <p:nvPr/>
          </p:nvPicPr>
          <p:blipFill>
            <a:blip r:embed="rId6" cstate="print"/>
            <a:stretch>
              <a:fillRect/>
            </a:stretch>
          </p:blipFill>
          <p:spPr>
            <a:xfrm>
              <a:off x="2514600" y="3505200"/>
              <a:ext cx="1219202" cy="787540"/>
            </a:xfrm>
            <a:prstGeom prst="rect">
              <a:avLst/>
            </a:prstGeom>
          </p:spPr>
        </p:pic>
        <p:sp>
          <p:nvSpPr>
            <p:cNvPr id="9" name="Rounded Rectangle 8"/>
            <p:cNvSpPr/>
            <p:nvPr/>
          </p:nvSpPr>
          <p:spPr bwMode="auto">
            <a:xfrm>
              <a:off x="2361168" y="2324100"/>
              <a:ext cx="1371600" cy="685800"/>
            </a:xfrm>
            <a:prstGeom prst="roundRect">
              <a:avLst/>
            </a:prstGeom>
            <a:ln>
              <a:solidFill>
                <a:srgbClr val="00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dirty="0"/>
                <a:t>encrypt</a:t>
              </a:r>
            </a:p>
          </p:txBody>
        </p:sp>
        <p:sp>
          <p:nvSpPr>
            <p:cNvPr id="10" name="Down Arrow 9"/>
            <p:cNvSpPr/>
            <p:nvPr/>
          </p:nvSpPr>
          <p:spPr bwMode="auto">
            <a:xfrm flipV="1">
              <a:off x="27993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1" name="Rounded Rectangle 10"/>
            <p:cNvSpPr/>
            <p:nvPr/>
          </p:nvSpPr>
          <p:spPr bwMode="auto">
            <a:xfrm>
              <a:off x="8152368" y="2324100"/>
              <a:ext cx="1371600" cy="685800"/>
            </a:xfrm>
            <a:prstGeom prst="roundRect">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a:t>decrypt</a:t>
              </a:r>
            </a:p>
          </p:txBody>
        </p:sp>
        <p:sp>
          <p:nvSpPr>
            <p:cNvPr id="12" name="Down Arrow 11"/>
            <p:cNvSpPr/>
            <p:nvPr/>
          </p:nvSpPr>
          <p:spPr bwMode="auto">
            <a:xfrm flipV="1">
              <a:off x="8590518" y="3089276"/>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3" name="Right Arrow 12"/>
            <p:cNvSpPr/>
            <p:nvPr/>
          </p:nvSpPr>
          <p:spPr>
            <a:xfrm>
              <a:off x="167640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4" name="Right Arrow 13"/>
            <p:cNvSpPr/>
            <p:nvPr/>
          </p:nvSpPr>
          <p:spPr>
            <a:xfrm>
              <a:off x="9616440" y="2476500"/>
              <a:ext cx="5943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5" name="TextBox 14"/>
            <p:cNvSpPr txBox="1"/>
            <p:nvPr/>
          </p:nvSpPr>
          <p:spPr>
            <a:xfrm>
              <a:off x="5233301" y="3119735"/>
              <a:ext cx="1529978" cy="528773"/>
            </a:xfrm>
            <a:prstGeom prst="rect">
              <a:avLst/>
            </a:prstGeom>
            <a:noFill/>
          </p:spPr>
          <p:txBody>
            <a:bodyPr wrap="none">
              <a:spAutoFit/>
            </a:bodyPr>
            <a:lstStyle/>
            <a:p>
              <a:pPr algn="ctr">
                <a:defRPr/>
              </a:pPr>
              <a:r>
                <a:rPr lang="en-US" sz="1600" dirty="0" smtClean="0">
                  <a:latin typeface="+mn-lt"/>
                </a:rPr>
                <a:t>ciphertext</a:t>
              </a:r>
              <a:endParaRPr lang="en-US" sz="1600" dirty="0">
                <a:latin typeface="+mn-lt"/>
              </a:endParaRPr>
            </a:p>
          </p:txBody>
        </p:sp>
        <p:sp>
          <p:nvSpPr>
            <p:cNvPr id="16" name="TextBox 15"/>
            <p:cNvSpPr txBox="1"/>
            <p:nvPr/>
          </p:nvSpPr>
          <p:spPr>
            <a:xfrm>
              <a:off x="770273" y="3851275"/>
              <a:ext cx="956591" cy="384562"/>
            </a:xfrm>
            <a:prstGeom prst="rect">
              <a:avLst/>
            </a:prstGeom>
            <a:noFill/>
          </p:spPr>
          <p:txBody>
            <a:bodyPr wrap="none">
              <a:spAutoFit/>
            </a:bodyPr>
            <a:lstStyle/>
            <a:p>
              <a:pPr algn="ctr">
                <a:defRPr/>
              </a:pPr>
              <a:r>
                <a:rPr lang="en-US" sz="1000" dirty="0">
                  <a:solidFill>
                    <a:schemeClr val="bg2">
                      <a:lumMod val="20000"/>
                      <a:lumOff val="80000"/>
                    </a:schemeClr>
                  </a:solidFill>
                  <a:latin typeface="+mn-lt"/>
                </a:rPr>
                <a:t>plaintext</a:t>
              </a:r>
            </a:p>
          </p:txBody>
        </p:sp>
        <p:sp>
          <p:nvSpPr>
            <p:cNvPr id="17" name="TextBox 16"/>
            <p:cNvSpPr txBox="1"/>
            <p:nvPr/>
          </p:nvSpPr>
          <p:spPr>
            <a:xfrm>
              <a:off x="2057400" y="4191000"/>
              <a:ext cx="1979136" cy="913335"/>
            </a:xfrm>
            <a:prstGeom prst="rect">
              <a:avLst/>
            </a:prstGeom>
            <a:noFill/>
          </p:spPr>
          <p:txBody>
            <a:bodyPr>
              <a:spAutoFit/>
            </a:bodyPr>
            <a:lstStyle/>
            <a:p>
              <a:pPr algn="ctr">
                <a:defRPr/>
              </a:pPr>
              <a:r>
                <a:rPr lang="en-US" sz="1600" dirty="0" smtClean="0">
                  <a:latin typeface="+mn-lt"/>
                </a:rPr>
                <a:t>public</a:t>
              </a:r>
              <a:endParaRPr lang="en-US" sz="1600" dirty="0" smtClean="0"/>
            </a:p>
            <a:p>
              <a:pPr algn="ctr">
                <a:defRPr/>
              </a:pPr>
              <a:r>
                <a:rPr lang="en-US" sz="1600" dirty="0" smtClean="0">
                  <a:latin typeface="+mn-lt"/>
                </a:rPr>
                <a:t>key</a:t>
              </a:r>
              <a:endParaRPr lang="en-US" sz="1600" dirty="0">
                <a:latin typeface="+mn-lt"/>
              </a:endParaRPr>
            </a:p>
          </p:txBody>
        </p:sp>
        <p:sp>
          <p:nvSpPr>
            <p:cNvPr id="18" name="TextBox 17"/>
            <p:cNvSpPr txBox="1"/>
            <p:nvPr/>
          </p:nvSpPr>
          <p:spPr>
            <a:xfrm>
              <a:off x="7848600" y="4191000"/>
              <a:ext cx="1979136" cy="913335"/>
            </a:xfrm>
            <a:prstGeom prst="rect">
              <a:avLst/>
            </a:prstGeom>
            <a:noFill/>
          </p:spPr>
          <p:txBody>
            <a:bodyPr>
              <a:spAutoFit/>
            </a:bodyPr>
            <a:lstStyle/>
            <a:p>
              <a:pPr algn="ctr">
                <a:defRPr/>
              </a:pPr>
              <a:r>
                <a:rPr lang="en-US" sz="1600" dirty="0" smtClean="0"/>
                <a:t>private</a:t>
              </a:r>
              <a:endParaRPr lang="en-US" sz="1600" dirty="0" smtClean="0">
                <a:latin typeface="+mn-lt"/>
              </a:endParaRPr>
            </a:p>
            <a:p>
              <a:pPr algn="ctr">
                <a:defRPr/>
              </a:pPr>
              <a:r>
                <a:rPr lang="en-US" sz="1600" dirty="0" smtClean="0">
                  <a:latin typeface="+mn-lt"/>
                </a:rPr>
                <a:t>key</a:t>
              </a:r>
              <a:endParaRPr lang="en-US" sz="1600" dirty="0">
                <a:latin typeface="+mn-lt"/>
              </a:endParaRPr>
            </a:p>
          </p:txBody>
        </p:sp>
        <p:sp>
          <p:nvSpPr>
            <p:cNvPr id="19" name="TextBox 18"/>
            <p:cNvSpPr txBox="1"/>
            <p:nvPr/>
          </p:nvSpPr>
          <p:spPr>
            <a:xfrm>
              <a:off x="4684189" y="767091"/>
              <a:ext cx="2518821" cy="1009476"/>
            </a:xfrm>
            <a:prstGeom prst="rect">
              <a:avLst/>
            </a:prstGeom>
            <a:noFill/>
          </p:spPr>
          <p:txBody>
            <a:bodyPr wrap="none">
              <a:spAutoFit/>
            </a:bodyPr>
            <a:lstStyle/>
            <a:p>
              <a:pPr algn="ctr">
                <a:defRPr/>
              </a:pPr>
              <a:r>
                <a:rPr lang="en-US" sz="1800" b="1" dirty="0" smtClean="0">
                  <a:latin typeface="+mn-lt"/>
                </a:rPr>
                <a:t>Communication</a:t>
              </a:r>
              <a:br>
                <a:rPr lang="en-US" sz="1800" b="1" dirty="0" smtClean="0">
                  <a:latin typeface="+mn-lt"/>
                </a:rPr>
              </a:br>
              <a:r>
                <a:rPr lang="en-US" sz="1800" b="1" dirty="0" smtClean="0">
                  <a:latin typeface="+mn-lt"/>
                </a:rPr>
                <a:t>channel</a:t>
              </a:r>
              <a:endParaRPr lang="en-US" sz="1800" b="1" dirty="0">
                <a:latin typeface="+mn-lt"/>
              </a:endParaRPr>
            </a:p>
          </p:txBody>
        </p:sp>
        <p:sp>
          <p:nvSpPr>
            <p:cNvPr id="20" name="TextBox 19"/>
            <p:cNvSpPr txBox="1"/>
            <p:nvPr/>
          </p:nvSpPr>
          <p:spPr>
            <a:xfrm>
              <a:off x="1409502" y="982533"/>
              <a:ext cx="1265784" cy="576844"/>
            </a:xfrm>
            <a:prstGeom prst="rect">
              <a:avLst/>
            </a:prstGeom>
            <a:noFill/>
          </p:spPr>
          <p:txBody>
            <a:bodyPr wrap="none">
              <a:spAutoFit/>
            </a:bodyPr>
            <a:lstStyle/>
            <a:p>
              <a:pPr algn="ctr">
                <a:defRPr/>
              </a:pPr>
              <a:r>
                <a:rPr lang="en-US" sz="1800" b="1" dirty="0" smtClean="0">
                  <a:latin typeface="+mn-lt"/>
                </a:rPr>
                <a:t>Sender</a:t>
              </a:r>
              <a:endParaRPr lang="en-US" sz="1800" b="1" dirty="0">
                <a:latin typeface="+mn-lt"/>
              </a:endParaRPr>
            </a:p>
          </p:txBody>
        </p:sp>
        <p:sp>
          <p:nvSpPr>
            <p:cNvPr id="21" name="TextBox 20"/>
            <p:cNvSpPr txBox="1"/>
            <p:nvPr/>
          </p:nvSpPr>
          <p:spPr>
            <a:xfrm>
              <a:off x="9049263" y="982533"/>
              <a:ext cx="1595335" cy="576844"/>
            </a:xfrm>
            <a:prstGeom prst="rect">
              <a:avLst/>
            </a:prstGeom>
            <a:noFill/>
          </p:spPr>
          <p:txBody>
            <a:bodyPr wrap="none">
              <a:spAutoFit/>
            </a:bodyPr>
            <a:lstStyle/>
            <a:p>
              <a:pPr algn="ctr">
                <a:defRPr/>
              </a:pPr>
              <a:r>
                <a:rPr lang="en-US" sz="1800" b="1" dirty="0" smtClean="0">
                  <a:latin typeface="+mn-lt"/>
                </a:rPr>
                <a:t>Recipient</a:t>
              </a:r>
              <a:endParaRPr lang="en-US" sz="1800" b="1" dirty="0">
                <a:latin typeface="+mn-lt"/>
              </a:endParaRPr>
            </a:p>
          </p:txBody>
        </p:sp>
        <p:cxnSp>
          <p:nvCxnSpPr>
            <p:cNvPr id="22" name="Straight Connector 21"/>
            <p:cNvCxnSpPr/>
            <p:nvPr/>
          </p:nvCxnSpPr>
          <p:spPr>
            <a:xfrm rot="5400000">
              <a:off x="1828799"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5181600" y="26670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474702" y="5344180"/>
              <a:ext cx="2937800" cy="1009476"/>
            </a:xfrm>
            <a:prstGeom prst="rect">
              <a:avLst/>
            </a:prstGeom>
            <a:noFill/>
          </p:spPr>
          <p:txBody>
            <a:bodyPr wrap="none">
              <a:spAutoFit/>
            </a:bodyPr>
            <a:lstStyle/>
            <a:p>
              <a:pPr algn="ctr">
                <a:defRPr/>
              </a:pPr>
              <a:r>
                <a:rPr lang="en-US" sz="1800" b="1" dirty="0" smtClean="0">
                  <a:latin typeface="+mn-lt"/>
                </a:rPr>
                <a:t>Attacker</a:t>
              </a:r>
            </a:p>
            <a:p>
              <a:pPr algn="ctr">
                <a:defRPr/>
              </a:pPr>
              <a:r>
                <a:rPr lang="en-US" sz="1800" b="1" dirty="0" smtClean="0"/>
                <a:t>(eavesdropping)</a:t>
              </a:r>
              <a:endParaRPr lang="en-US" sz="1800" b="1" dirty="0">
                <a:latin typeface="+mn-lt"/>
              </a:endParaRPr>
            </a:p>
          </p:txBody>
        </p:sp>
        <p:sp>
          <p:nvSpPr>
            <p:cNvPr id="25" name="Right Arrow 24"/>
            <p:cNvSpPr/>
            <p:nvPr/>
          </p:nvSpPr>
          <p:spPr>
            <a:xfrm>
              <a:off x="38862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6" name="Right Arrow 25"/>
            <p:cNvSpPr/>
            <p:nvPr/>
          </p:nvSpPr>
          <p:spPr>
            <a:xfrm>
              <a:off x="6629400" y="2476500"/>
              <a:ext cx="13716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7" name="TextBox 26"/>
            <p:cNvSpPr txBox="1"/>
            <p:nvPr/>
          </p:nvSpPr>
          <p:spPr>
            <a:xfrm>
              <a:off x="267784" y="3090238"/>
              <a:ext cx="1353499" cy="528773"/>
            </a:xfrm>
            <a:prstGeom prst="rect">
              <a:avLst/>
            </a:prstGeom>
            <a:noFill/>
          </p:spPr>
          <p:txBody>
            <a:bodyPr wrap="none">
              <a:spAutoFit/>
            </a:bodyPr>
            <a:lstStyle/>
            <a:p>
              <a:pPr algn="ctr">
                <a:defRPr/>
              </a:pPr>
              <a:r>
                <a:rPr lang="en-US" sz="1600" dirty="0" smtClean="0">
                  <a:latin typeface="+mn-lt"/>
                </a:rPr>
                <a:t>plaintext</a:t>
              </a:r>
              <a:endParaRPr lang="en-US" sz="1600" dirty="0">
                <a:latin typeface="+mn-lt"/>
              </a:endParaRPr>
            </a:p>
          </p:txBody>
        </p:sp>
        <p:sp>
          <p:nvSpPr>
            <p:cNvPr id="28" name="TextBox 27"/>
            <p:cNvSpPr txBox="1"/>
            <p:nvPr/>
          </p:nvSpPr>
          <p:spPr>
            <a:xfrm>
              <a:off x="10249985" y="3090238"/>
              <a:ext cx="1353499" cy="528773"/>
            </a:xfrm>
            <a:prstGeom prst="rect">
              <a:avLst/>
            </a:prstGeom>
            <a:noFill/>
          </p:spPr>
          <p:txBody>
            <a:bodyPr wrap="none">
              <a:spAutoFit/>
            </a:bodyPr>
            <a:lstStyle/>
            <a:p>
              <a:pPr algn="ctr">
                <a:defRPr/>
              </a:pPr>
              <a:r>
                <a:rPr lang="en-US" sz="1600" dirty="0" smtClean="0">
                  <a:latin typeface="+mn-lt"/>
                </a:rPr>
                <a:t>plaintext</a:t>
              </a:r>
              <a:endParaRPr lang="en-US" sz="1600" dirty="0">
                <a:latin typeface="+mn-lt"/>
              </a:endParaRPr>
            </a:p>
          </p:txBody>
        </p:sp>
        <p:pic>
          <p:nvPicPr>
            <p:cNvPr id="29" name="Picture 28" descr="01-08b.wmf"/>
            <p:cNvPicPr>
              <a:picLocks noChangeAspect="1"/>
            </p:cNvPicPr>
            <p:nvPr/>
          </p:nvPicPr>
          <p:blipFill>
            <a:blip r:embed="rId7" cstate="print"/>
            <a:stretch>
              <a:fillRect/>
            </a:stretch>
          </p:blipFill>
          <p:spPr>
            <a:xfrm>
              <a:off x="5228304" y="1697244"/>
              <a:ext cx="1348238" cy="1517904"/>
            </a:xfrm>
            <a:prstGeom prst="rect">
              <a:avLst/>
            </a:prstGeom>
          </p:spPr>
        </p:pic>
        <p:pic>
          <p:nvPicPr>
            <p:cNvPr id="30" name="Picture 29" descr="01-08b.wmf"/>
            <p:cNvPicPr>
              <a:picLocks noChangeAspect="1"/>
            </p:cNvPicPr>
            <p:nvPr/>
          </p:nvPicPr>
          <p:blipFill>
            <a:blip r:embed="rId7" cstate="print"/>
            <a:stretch>
              <a:fillRect/>
            </a:stretch>
          </p:blipFill>
          <p:spPr>
            <a:xfrm>
              <a:off x="260556" y="1623504"/>
              <a:ext cx="1348238" cy="1517904"/>
            </a:xfrm>
            <a:prstGeom prst="rect">
              <a:avLst/>
            </a:prstGeom>
          </p:spPr>
        </p:pic>
        <p:pic>
          <p:nvPicPr>
            <p:cNvPr id="31" name="Picture 30" descr="01-08b.wmf"/>
            <p:cNvPicPr>
              <a:picLocks noChangeAspect="1"/>
            </p:cNvPicPr>
            <p:nvPr/>
          </p:nvPicPr>
          <p:blipFill>
            <a:blip r:embed="rId7" cstate="print"/>
            <a:stretch>
              <a:fillRect/>
            </a:stretch>
          </p:blipFill>
          <p:spPr>
            <a:xfrm>
              <a:off x="10210800" y="1623504"/>
              <a:ext cx="1348238" cy="1517904"/>
            </a:xfrm>
            <a:prstGeom prst="rect">
              <a:avLst/>
            </a:prstGeom>
          </p:spPr>
        </p:pic>
        <p:pic>
          <p:nvPicPr>
            <p:cNvPr id="32" name="Picture 31" descr="01-08c.wmf"/>
            <p:cNvPicPr>
              <a:picLocks noChangeAspect="1"/>
            </p:cNvPicPr>
            <p:nvPr/>
          </p:nvPicPr>
          <p:blipFill>
            <a:blip r:embed="rId8" cstate="print"/>
            <a:stretch>
              <a:fillRect/>
            </a:stretch>
          </p:blipFill>
          <p:spPr>
            <a:xfrm>
              <a:off x="533400" y="3733800"/>
              <a:ext cx="1136650" cy="1428750"/>
            </a:xfrm>
            <a:prstGeom prst="rect">
              <a:avLst/>
            </a:prstGeom>
          </p:spPr>
        </p:pic>
        <p:pic>
          <p:nvPicPr>
            <p:cNvPr id="33" name="Picture 32" descr="01-08f.wmf"/>
            <p:cNvPicPr>
              <a:picLocks noChangeAspect="1"/>
            </p:cNvPicPr>
            <p:nvPr/>
          </p:nvPicPr>
          <p:blipFill>
            <a:blip r:embed="rId9" cstate="print"/>
            <a:stretch>
              <a:fillRect/>
            </a:stretch>
          </p:blipFill>
          <p:spPr>
            <a:xfrm rot="20050886">
              <a:off x="5502817" y="1848950"/>
              <a:ext cx="678458" cy="945298"/>
            </a:xfrm>
            <a:prstGeom prst="rect">
              <a:avLst/>
            </a:prstGeom>
          </p:spPr>
        </p:pic>
      </p:grpSp>
      <p:sp>
        <p:nvSpPr>
          <p:cNvPr id="35" name="Rectangle 34"/>
          <p:cNvSpPr/>
          <p:nvPr/>
        </p:nvSpPr>
        <p:spPr>
          <a:xfrm>
            <a:off x="511410" y="6106478"/>
            <a:ext cx="8395267" cy="707886"/>
          </a:xfrm>
          <a:prstGeom prst="rect">
            <a:avLst/>
          </a:prstGeom>
        </p:spPr>
        <p:txBody>
          <a:bodyPr wrap="square">
            <a:spAutoFit/>
          </a:bodyPr>
          <a:lstStyle/>
          <a:p>
            <a:r>
              <a:rPr lang="en-US" sz="2000" dirty="0" err="1">
                <a:solidFill>
                  <a:srgbClr val="00B050"/>
                </a:solidFill>
                <a:latin typeface="URWPalladioL-Roma"/>
              </a:rPr>
              <a:t>İletişim</a:t>
            </a:r>
            <a:r>
              <a:rPr lang="en-US" sz="2000" dirty="0">
                <a:solidFill>
                  <a:srgbClr val="00B050"/>
                </a:solidFill>
                <a:latin typeface="URWPalladioL-Roma"/>
              </a:rPr>
              <a:t> </a:t>
            </a:r>
            <a:r>
              <a:rPr lang="en-US" sz="2000" dirty="0" err="1">
                <a:solidFill>
                  <a:srgbClr val="00B050"/>
                </a:solidFill>
                <a:latin typeface="URWPalladioL-Roma"/>
              </a:rPr>
              <a:t>kanalını</a:t>
            </a:r>
            <a:r>
              <a:rPr lang="en-US" sz="2000" dirty="0">
                <a:solidFill>
                  <a:srgbClr val="00B050"/>
                </a:solidFill>
                <a:latin typeface="URWPalladioL-Roma"/>
              </a:rPr>
              <a:t> </a:t>
            </a:r>
            <a:r>
              <a:rPr lang="en-US" sz="2000" dirty="0" err="1">
                <a:solidFill>
                  <a:srgbClr val="00B050"/>
                </a:solidFill>
                <a:latin typeface="URWPalladioL-Roma"/>
              </a:rPr>
              <a:t>gizleyen</a:t>
            </a:r>
            <a:r>
              <a:rPr lang="en-US" sz="2000" dirty="0">
                <a:solidFill>
                  <a:srgbClr val="00B050"/>
                </a:solidFill>
                <a:latin typeface="URWPalladioL-Roma"/>
              </a:rPr>
              <a:t> bir </a:t>
            </a:r>
            <a:r>
              <a:rPr lang="en-US" sz="2000" dirty="0" err="1">
                <a:solidFill>
                  <a:srgbClr val="00B050"/>
                </a:solidFill>
                <a:latin typeface="URWPalladioL-Roma"/>
              </a:rPr>
              <a:t>saldırgan</a:t>
            </a:r>
            <a:r>
              <a:rPr lang="en-US" sz="2000" dirty="0">
                <a:solidFill>
                  <a:srgbClr val="00B050"/>
                </a:solidFill>
                <a:latin typeface="URWPalladioL-Roma"/>
              </a:rPr>
              <a:t>, özel anahtarı </a:t>
            </a:r>
            <a:r>
              <a:rPr lang="en-US" sz="2000" dirty="0" err="1">
                <a:solidFill>
                  <a:srgbClr val="00B050"/>
                </a:solidFill>
                <a:latin typeface="URWPalladioL-Roma"/>
              </a:rPr>
              <a:t>bilmeden</a:t>
            </a:r>
            <a:r>
              <a:rPr lang="en-US" sz="2000" dirty="0">
                <a:solidFill>
                  <a:srgbClr val="00B050"/>
                </a:solidFill>
                <a:latin typeface="URWPalladioL-Roma"/>
              </a:rPr>
              <a:t> </a:t>
            </a:r>
            <a:r>
              <a:rPr lang="en-US" sz="2000" dirty="0" err="1">
                <a:solidFill>
                  <a:srgbClr val="00B050"/>
                </a:solidFill>
                <a:latin typeface="URWPalladioL-Roma"/>
              </a:rPr>
              <a:t>şifreli</a:t>
            </a:r>
            <a:r>
              <a:rPr lang="en-US" sz="2000" dirty="0">
                <a:solidFill>
                  <a:srgbClr val="00B050"/>
                </a:solidFill>
                <a:latin typeface="URWPalladioL-Roma"/>
              </a:rPr>
              <a:t> </a:t>
            </a:r>
            <a:r>
              <a:rPr lang="en-US" sz="2000" dirty="0" err="1">
                <a:solidFill>
                  <a:srgbClr val="00B050"/>
                </a:solidFill>
                <a:latin typeface="URWPalladioL-Roma"/>
              </a:rPr>
              <a:t>metnin</a:t>
            </a:r>
            <a:r>
              <a:rPr lang="en-US" sz="2000" dirty="0">
                <a:solidFill>
                  <a:srgbClr val="00B050"/>
                </a:solidFill>
                <a:latin typeface="URWPalladioL-Roma"/>
              </a:rPr>
              <a:t> </a:t>
            </a:r>
            <a:r>
              <a:rPr lang="en-US" sz="2000" dirty="0" err="1">
                <a:solidFill>
                  <a:srgbClr val="00B050"/>
                </a:solidFill>
                <a:latin typeface="URWPalladioL-Roma"/>
              </a:rPr>
              <a:t>şifresini</a:t>
            </a:r>
            <a:r>
              <a:rPr lang="en-US" sz="2000" dirty="0">
                <a:solidFill>
                  <a:srgbClr val="00B050"/>
                </a:solidFill>
                <a:latin typeface="URWPalladioL-Roma"/>
              </a:rPr>
              <a:t> </a:t>
            </a:r>
            <a:r>
              <a:rPr lang="en-US" sz="2000" dirty="0" err="1">
                <a:solidFill>
                  <a:srgbClr val="00B050"/>
                </a:solidFill>
                <a:latin typeface="URWPalladioL-Roma"/>
              </a:rPr>
              <a:t>çözemez</a:t>
            </a:r>
            <a:r>
              <a:rPr lang="en-US" sz="2000" dirty="0">
                <a:solidFill>
                  <a:srgbClr val="00B050"/>
                </a:solidFill>
                <a:latin typeface="URWPalladioL-Roma"/>
              </a:rPr>
              <a:t>.</a:t>
            </a:r>
            <a:endParaRPr lang="tr-TR" sz="2000" dirty="0">
              <a:solidFill>
                <a:srgbClr val="00B05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Genel</a:t>
            </a:r>
            <a:r>
              <a:rPr lang="en-US" dirty="0"/>
              <a:t> </a:t>
            </a:r>
            <a:r>
              <a:rPr lang="en-US" dirty="0" err="1"/>
              <a:t>Anahtar</a:t>
            </a:r>
            <a:r>
              <a:rPr lang="en-US" dirty="0"/>
              <a:t> </a:t>
            </a:r>
            <a:r>
              <a:rPr lang="en-US" dirty="0" err="1" smtClean="0"/>
              <a:t>Dağıtımı</a:t>
            </a:r>
            <a:r>
              <a:rPr lang="tr-TR" dirty="0" smtClean="0"/>
              <a:t/>
            </a:r>
            <a:br>
              <a:rPr lang="tr-TR" dirty="0" smtClean="0"/>
            </a:br>
            <a:r>
              <a:rPr lang="tr-TR" dirty="0"/>
              <a:t>(</a:t>
            </a:r>
            <a:r>
              <a:rPr lang="en-US" dirty="0" smtClean="0"/>
              <a:t>Public Key Distribution</a:t>
            </a:r>
            <a:r>
              <a:rPr lang="tr-TR" dirty="0" smtClean="0"/>
              <a:t>)</a:t>
            </a:r>
            <a:endParaRPr lang="en-US" dirty="0"/>
          </a:p>
        </p:txBody>
      </p:sp>
      <p:sp>
        <p:nvSpPr>
          <p:cNvPr id="3" name="Content Placeholder 2"/>
          <p:cNvSpPr>
            <a:spLocks noGrp="1"/>
          </p:cNvSpPr>
          <p:nvPr>
            <p:ph idx="1"/>
          </p:nvPr>
        </p:nvSpPr>
        <p:spPr/>
        <p:txBody>
          <a:bodyPr/>
          <a:lstStyle/>
          <a:p>
            <a:r>
              <a:rPr lang="en-US" dirty="0"/>
              <a:t>Her </a:t>
            </a:r>
            <a:r>
              <a:rPr lang="en-US" dirty="0" err="1"/>
              <a:t>alıcı</a:t>
            </a:r>
            <a:r>
              <a:rPr lang="en-US" dirty="0"/>
              <a:t> </a:t>
            </a:r>
            <a:r>
              <a:rPr lang="en-US" dirty="0" err="1"/>
              <a:t>için</a:t>
            </a:r>
            <a:r>
              <a:rPr lang="en-US" dirty="0"/>
              <a:t> </a:t>
            </a:r>
            <a:r>
              <a:rPr lang="en-US" dirty="0" err="1"/>
              <a:t>yalnızca</a:t>
            </a:r>
            <a:r>
              <a:rPr lang="en-US" dirty="0"/>
              <a:t> </a:t>
            </a:r>
            <a:r>
              <a:rPr lang="en-US" b="1" dirty="0"/>
              <a:t>bir </a:t>
            </a:r>
            <a:r>
              <a:rPr lang="en-US" b="1" dirty="0" err="1"/>
              <a:t>anahtar</a:t>
            </a:r>
            <a:r>
              <a:rPr lang="en-US" b="1" dirty="0"/>
              <a:t> </a:t>
            </a:r>
            <a:r>
              <a:rPr lang="en-US" dirty="0" err="1" smtClean="0"/>
              <a:t>gerekir</a:t>
            </a:r>
            <a:r>
              <a:rPr lang="tr-TR"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67</a:t>
            </a:fld>
            <a:endParaRPr lang="en-US" dirty="0"/>
          </a:p>
        </p:txBody>
      </p:sp>
      <p:grpSp>
        <p:nvGrpSpPr>
          <p:cNvPr id="32" name="Group 31"/>
          <p:cNvGrpSpPr/>
          <p:nvPr/>
        </p:nvGrpSpPr>
        <p:grpSpPr>
          <a:xfrm>
            <a:off x="457200" y="2169881"/>
            <a:ext cx="6827965" cy="4326169"/>
            <a:chOff x="951299" y="-107833"/>
            <a:chExt cx="8664324" cy="6146683"/>
          </a:xfrm>
        </p:grpSpPr>
        <p:pic>
          <p:nvPicPr>
            <p:cNvPr id="5" name="Picture 4" descr="01-9a-with circle-flipped.wmf"/>
            <p:cNvPicPr>
              <a:picLocks noChangeAspect="1"/>
            </p:cNvPicPr>
            <p:nvPr/>
          </p:nvPicPr>
          <p:blipFill>
            <a:blip r:embed="rId3" cstate="print"/>
            <a:stretch>
              <a:fillRect/>
            </a:stretch>
          </p:blipFill>
          <p:spPr>
            <a:xfrm>
              <a:off x="5994400" y="57150"/>
              <a:ext cx="1162050" cy="1162050"/>
            </a:xfrm>
            <a:prstGeom prst="rect">
              <a:avLst/>
            </a:prstGeom>
          </p:spPr>
        </p:pic>
        <p:pic>
          <p:nvPicPr>
            <p:cNvPr id="6" name="Picture 5" descr="01-9a-with circle-flipped.wmf"/>
            <p:cNvPicPr>
              <a:picLocks noChangeAspect="1"/>
            </p:cNvPicPr>
            <p:nvPr/>
          </p:nvPicPr>
          <p:blipFill>
            <a:blip r:embed="rId3" cstate="print"/>
            <a:stretch>
              <a:fillRect/>
            </a:stretch>
          </p:blipFill>
          <p:spPr>
            <a:xfrm>
              <a:off x="1266825" y="4876800"/>
              <a:ext cx="1162050" cy="1162050"/>
            </a:xfrm>
            <a:prstGeom prst="rect">
              <a:avLst/>
            </a:prstGeom>
          </p:spPr>
        </p:pic>
        <p:pic>
          <p:nvPicPr>
            <p:cNvPr id="7" name="Picture 6" descr="01-9a-with circle.wmf"/>
            <p:cNvPicPr>
              <a:picLocks noChangeAspect="1"/>
            </p:cNvPicPr>
            <p:nvPr/>
          </p:nvPicPr>
          <p:blipFill>
            <a:blip r:embed="rId4" cstate="print"/>
            <a:stretch>
              <a:fillRect/>
            </a:stretch>
          </p:blipFill>
          <p:spPr>
            <a:xfrm>
              <a:off x="1295400" y="85725"/>
              <a:ext cx="1162050" cy="1162050"/>
            </a:xfrm>
            <a:prstGeom prst="rect">
              <a:avLst/>
            </a:prstGeom>
          </p:spPr>
        </p:pic>
        <p:pic>
          <p:nvPicPr>
            <p:cNvPr id="8" name="Picture 7" descr="01-9a-with circle.wmf"/>
            <p:cNvPicPr>
              <a:picLocks noChangeAspect="1"/>
            </p:cNvPicPr>
            <p:nvPr/>
          </p:nvPicPr>
          <p:blipFill>
            <a:blip r:embed="rId4" cstate="print"/>
            <a:stretch>
              <a:fillRect/>
            </a:stretch>
          </p:blipFill>
          <p:spPr>
            <a:xfrm>
              <a:off x="5991225" y="4876800"/>
              <a:ext cx="1162050" cy="1162050"/>
            </a:xfrm>
            <a:prstGeom prst="rect">
              <a:avLst/>
            </a:prstGeom>
          </p:spPr>
        </p:pic>
        <p:pic>
          <p:nvPicPr>
            <p:cNvPr id="9" name="Picture 8" descr="01-9a-flipped.wmf"/>
            <p:cNvPicPr>
              <a:picLocks noChangeAspect="1"/>
            </p:cNvPicPr>
            <p:nvPr/>
          </p:nvPicPr>
          <p:blipFill>
            <a:blip r:embed="rId5" cstate="print"/>
            <a:stretch>
              <a:fillRect/>
            </a:stretch>
          </p:blipFill>
          <p:spPr>
            <a:xfrm>
              <a:off x="2590800" y="3810000"/>
              <a:ext cx="866196" cy="559518"/>
            </a:xfrm>
            <a:prstGeom prst="rect">
              <a:avLst/>
            </a:prstGeom>
          </p:spPr>
        </p:pic>
        <p:pic>
          <p:nvPicPr>
            <p:cNvPr id="10" name="Picture 9" descr="01-9a-flipped.wmf"/>
            <p:cNvPicPr>
              <a:picLocks noChangeAspect="1"/>
            </p:cNvPicPr>
            <p:nvPr/>
          </p:nvPicPr>
          <p:blipFill>
            <a:blip r:embed="rId5" cstate="print"/>
            <a:stretch>
              <a:fillRect/>
            </a:stretch>
          </p:blipFill>
          <p:spPr>
            <a:xfrm>
              <a:off x="4953000" y="1752600"/>
              <a:ext cx="866196" cy="559518"/>
            </a:xfrm>
            <a:prstGeom prst="rect">
              <a:avLst/>
            </a:prstGeom>
          </p:spPr>
        </p:pic>
        <p:pic>
          <p:nvPicPr>
            <p:cNvPr id="11" name="Picture 10" descr="01-9a.wmf"/>
            <p:cNvPicPr>
              <a:picLocks noChangeAspect="1"/>
            </p:cNvPicPr>
            <p:nvPr/>
          </p:nvPicPr>
          <p:blipFill>
            <a:blip r:embed="rId6" cstate="print"/>
            <a:stretch>
              <a:fillRect/>
            </a:stretch>
          </p:blipFill>
          <p:spPr>
            <a:xfrm>
              <a:off x="2590800" y="1676400"/>
              <a:ext cx="914400" cy="624796"/>
            </a:xfrm>
            <a:prstGeom prst="rect">
              <a:avLst/>
            </a:prstGeom>
          </p:spPr>
        </p:pic>
        <p:pic>
          <p:nvPicPr>
            <p:cNvPr id="12" name="Picture 11" descr="01-9a.wmf"/>
            <p:cNvPicPr>
              <a:picLocks noChangeAspect="1"/>
            </p:cNvPicPr>
            <p:nvPr/>
          </p:nvPicPr>
          <p:blipFill>
            <a:blip r:embed="rId6" cstate="print"/>
            <a:stretch>
              <a:fillRect/>
            </a:stretch>
          </p:blipFill>
          <p:spPr>
            <a:xfrm>
              <a:off x="4953000" y="3733800"/>
              <a:ext cx="914400" cy="624796"/>
            </a:xfrm>
            <a:prstGeom prst="rect">
              <a:avLst/>
            </a:prstGeom>
          </p:spPr>
        </p:pic>
        <p:sp>
          <p:nvSpPr>
            <p:cNvPr id="13" name="Left-Right Arrow 12"/>
            <p:cNvSpPr/>
            <p:nvPr/>
          </p:nvSpPr>
          <p:spPr>
            <a:xfrm>
              <a:off x="2971800" y="1249362"/>
              <a:ext cx="2438400"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Left-Right Arrow 13"/>
            <p:cNvSpPr/>
            <p:nvPr/>
          </p:nvSpPr>
          <p:spPr>
            <a:xfrm>
              <a:off x="2971800" y="4575175"/>
              <a:ext cx="2438400"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 name="Left-Right Arrow 14"/>
            <p:cNvSpPr/>
            <p:nvPr/>
          </p:nvSpPr>
          <p:spPr>
            <a:xfrm rot="16200000">
              <a:off x="1430337" y="2878137"/>
              <a:ext cx="1939925"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Left-Right Arrow 15"/>
            <p:cNvSpPr/>
            <p:nvPr/>
          </p:nvSpPr>
          <p:spPr>
            <a:xfrm rot="16200000">
              <a:off x="5011737" y="2878137"/>
              <a:ext cx="1939925"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7" name="Left-Right Arrow 16"/>
            <p:cNvSpPr/>
            <p:nvPr/>
          </p:nvSpPr>
          <p:spPr>
            <a:xfrm rot="2700000">
              <a:off x="2736150" y="2919402"/>
              <a:ext cx="2909699"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8" name="Left-Right Arrow 17"/>
            <p:cNvSpPr/>
            <p:nvPr/>
          </p:nvSpPr>
          <p:spPr>
            <a:xfrm rot="18900000" flipH="1">
              <a:off x="2736150" y="2919402"/>
              <a:ext cx="2909699" cy="228600"/>
            </a:xfrm>
            <a:prstGeom prst="leftRightArrow">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9" name="TextBox 18"/>
            <p:cNvSpPr txBox="1"/>
            <p:nvPr/>
          </p:nvSpPr>
          <p:spPr>
            <a:xfrm>
              <a:off x="7558224" y="-107833"/>
              <a:ext cx="2057399" cy="1355609"/>
            </a:xfrm>
            <a:prstGeom prst="rect">
              <a:avLst/>
            </a:prstGeom>
            <a:noFill/>
          </p:spPr>
          <p:txBody>
            <a:bodyPr wrap="square">
              <a:spAutoFit/>
            </a:bodyPr>
            <a:lstStyle/>
            <a:p>
              <a:pPr>
                <a:lnSpc>
                  <a:spcPct val="100000"/>
                </a:lnSpc>
                <a:defRPr/>
              </a:pPr>
              <a:r>
                <a:rPr lang="en-US" sz="2800" dirty="0">
                  <a:latin typeface="+mn-lt"/>
                </a:rPr>
                <a:t>n </a:t>
              </a:r>
              <a:r>
                <a:rPr lang="tr-TR" sz="2800" dirty="0" smtClean="0">
                  <a:latin typeface="+mn-lt"/>
                </a:rPr>
                <a:t>anahtar çifti</a:t>
              </a:r>
              <a:endParaRPr lang="en-US" sz="2800" dirty="0">
                <a:latin typeface="+mn-lt"/>
              </a:endParaRPr>
            </a:p>
          </p:txBody>
        </p:sp>
        <p:sp>
          <p:nvSpPr>
            <p:cNvPr id="20" name="TextBox 19"/>
            <p:cNvSpPr txBox="1"/>
            <p:nvPr/>
          </p:nvSpPr>
          <p:spPr>
            <a:xfrm>
              <a:off x="990600" y="5334000"/>
              <a:ext cx="877501" cy="369332"/>
            </a:xfrm>
            <a:prstGeom prst="rect">
              <a:avLst/>
            </a:prstGeom>
            <a:noFill/>
          </p:spPr>
          <p:txBody>
            <a:bodyPr wrap="none" rtlCol="0">
              <a:spAutoFit/>
            </a:bodyPr>
            <a:lstStyle/>
            <a:p>
              <a:r>
                <a:rPr lang="en-US" dirty="0" smtClean="0"/>
                <a:t>private</a:t>
              </a:r>
              <a:endParaRPr lang="en-US" dirty="0"/>
            </a:p>
          </p:txBody>
        </p:sp>
        <p:sp>
          <p:nvSpPr>
            <p:cNvPr id="21" name="TextBox 20"/>
            <p:cNvSpPr txBox="1"/>
            <p:nvPr/>
          </p:nvSpPr>
          <p:spPr>
            <a:xfrm>
              <a:off x="951299" y="316468"/>
              <a:ext cx="877501" cy="369332"/>
            </a:xfrm>
            <a:prstGeom prst="rect">
              <a:avLst/>
            </a:prstGeom>
            <a:noFill/>
          </p:spPr>
          <p:txBody>
            <a:bodyPr wrap="none" rtlCol="0">
              <a:spAutoFit/>
            </a:bodyPr>
            <a:lstStyle/>
            <a:p>
              <a:r>
                <a:rPr lang="en-US" dirty="0" smtClean="0"/>
                <a:t>private</a:t>
              </a:r>
              <a:endParaRPr lang="en-US" dirty="0"/>
            </a:p>
          </p:txBody>
        </p:sp>
        <p:sp>
          <p:nvSpPr>
            <p:cNvPr id="22" name="TextBox 21"/>
            <p:cNvSpPr txBox="1"/>
            <p:nvPr/>
          </p:nvSpPr>
          <p:spPr>
            <a:xfrm>
              <a:off x="6629400" y="304800"/>
              <a:ext cx="877501" cy="369332"/>
            </a:xfrm>
            <a:prstGeom prst="rect">
              <a:avLst/>
            </a:prstGeom>
            <a:noFill/>
          </p:spPr>
          <p:txBody>
            <a:bodyPr wrap="none" rtlCol="0">
              <a:spAutoFit/>
            </a:bodyPr>
            <a:lstStyle/>
            <a:p>
              <a:r>
                <a:rPr lang="en-US" dirty="0" smtClean="0"/>
                <a:t>private</a:t>
              </a:r>
              <a:endParaRPr lang="en-US" dirty="0"/>
            </a:p>
          </p:txBody>
        </p:sp>
        <p:sp>
          <p:nvSpPr>
            <p:cNvPr id="23" name="TextBox 22"/>
            <p:cNvSpPr txBox="1"/>
            <p:nvPr/>
          </p:nvSpPr>
          <p:spPr>
            <a:xfrm>
              <a:off x="6553200" y="5269468"/>
              <a:ext cx="877501" cy="369332"/>
            </a:xfrm>
            <a:prstGeom prst="rect">
              <a:avLst/>
            </a:prstGeom>
            <a:noFill/>
          </p:spPr>
          <p:txBody>
            <a:bodyPr wrap="none" rtlCol="0">
              <a:spAutoFit/>
            </a:bodyPr>
            <a:lstStyle/>
            <a:p>
              <a:r>
                <a:rPr lang="en-US" dirty="0" smtClean="0"/>
                <a:t>private</a:t>
              </a:r>
              <a:endParaRPr lang="en-US" dirty="0"/>
            </a:p>
          </p:txBody>
        </p:sp>
        <p:sp>
          <p:nvSpPr>
            <p:cNvPr id="24" name="TextBox 23"/>
            <p:cNvSpPr txBox="1"/>
            <p:nvPr/>
          </p:nvSpPr>
          <p:spPr>
            <a:xfrm>
              <a:off x="2590800" y="3429000"/>
              <a:ext cx="787783" cy="369332"/>
            </a:xfrm>
            <a:prstGeom prst="rect">
              <a:avLst/>
            </a:prstGeom>
            <a:noFill/>
          </p:spPr>
          <p:txBody>
            <a:bodyPr wrap="none" rtlCol="0">
              <a:spAutoFit/>
            </a:bodyPr>
            <a:lstStyle/>
            <a:p>
              <a:r>
                <a:rPr lang="en-US" dirty="0" smtClean="0"/>
                <a:t>public</a:t>
              </a:r>
              <a:endParaRPr lang="en-US" dirty="0"/>
            </a:p>
          </p:txBody>
        </p:sp>
        <p:sp>
          <p:nvSpPr>
            <p:cNvPr id="25" name="TextBox 24"/>
            <p:cNvSpPr txBox="1"/>
            <p:nvPr/>
          </p:nvSpPr>
          <p:spPr>
            <a:xfrm>
              <a:off x="5105400" y="3429000"/>
              <a:ext cx="787783" cy="369332"/>
            </a:xfrm>
            <a:prstGeom prst="rect">
              <a:avLst/>
            </a:prstGeom>
            <a:noFill/>
          </p:spPr>
          <p:txBody>
            <a:bodyPr wrap="none" rtlCol="0">
              <a:spAutoFit/>
            </a:bodyPr>
            <a:lstStyle/>
            <a:p>
              <a:r>
                <a:rPr lang="en-US" dirty="0" smtClean="0"/>
                <a:t>public</a:t>
              </a:r>
              <a:endParaRPr lang="en-US" dirty="0"/>
            </a:p>
          </p:txBody>
        </p:sp>
        <p:sp>
          <p:nvSpPr>
            <p:cNvPr id="26" name="TextBox 25"/>
            <p:cNvSpPr txBox="1"/>
            <p:nvPr/>
          </p:nvSpPr>
          <p:spPr>
            <a:xfrm>
              <a:off x="3124200" y="1370568"/>
              <a:ext cx="787783" cy="369332"/>
            </a:xfrm>
            <a:prstGeom prst="rect">
              <a:avLst/>
            </a:prstGeom>
            <a:noFill/>
          </p:spPr>
          <p:txBody>
            <a:bodyPr wrap="none" rtlCol="0">
              <a:spAutoFit/>
            </a:bodyPr>
            <a:lstStyle/>
            <a:p>
              <a:r>
                <a:rPr lang="en-US" dirty="0" smtClean="0"/>
                <a:t>public</a:t>
              </a:r>
              <a:endParaRPr lang="en-US" dirty="0"/>
            </a:p>
          </p:txBody>
        </p:sp>
        <p:sp>
          <p:nvSpPr>
            <p:cNvPr id="27" name="TextBox 26"/>
            <p:cNvSpPr txBox="1"/>
            <p:nvPr/>
          </p:nvSpPr>
          <p:spPr>
            <a:xfrm>
              <a:off x="4495800" y="1370568"/>
              <a:ext cx="787783" cy="369332"/>
            </a:xfrm>
            <a:prstGeom prst="rect">
              <a:avLst/>
            </a:prstGeom>
            <a:noFill/>
          </p:spPr>
          <p:txBody>
            <a:bodyPr wrap="none" rtlCol="0">
              <a:spAutoFit/>
            </a:bodyPr>
            <a:lstStyle/>
            <a:p>
              <a:r>
                <a:rPr lang="en-US" dirty="0" smtClean="0"/>
                <a:t>public</a:t>
              </a:r>
              <a:endParaRPr lang="en-US" dirty="0"/>
            </a:p>
          </p:txBody>
        </p:sp>
        <p:pic>
          <p:nvPicPr>
            <p:cNvPr id="28" name="Picture 27" descr="01-9b-2.wmf"/>
            <p:cNvPicPr>
              <a:picLocks noChangeAspect="1"/>
            </p:cNvPicPr>
            <p:nvPr/>
          </p:nvPicPr>
          <p:blipFill>
            <a:blip r:embed="rId7" cstate="print"/>
            <a:stretch>
              <a:fillRect/>
            </a:stretch>
          </p:blipFill>
          <p:spPr>
            <a:xfrm>
              <a:off x="5345726" y="609600"/>
              <a:ext cx="1283674" cy="1298448"/>
            </a:xfrm>
            <a:prstGeom prst="rect">
              <a:avLst/>
            </a:prstGeom>
          </p:spPr>
        </p:pic>
        <p:pic>
          <p:nvPicPr>
            <p:cNvPr id="29" name="Picture 28" descr="01-9b-1.wmf"/>
            <p:cNvPicPr>
              <a:picLocks noChangeAspect="1"/>
            </p:cNvPicPr>
            <p:nvPr/>
          </p:nvPicPr>
          <p:blipFill>
            <a:blip r:embed="rId8" cstate="print"/>
            <a:stretch>
              <a:fillRect/>
            </a:stretch>
          </p:blipFill>
          <p:spPr>
            <a:xfrm>
              <a:off x="1992926" y="647700"/>
              <a:ext cx="870334" cy="1300576"/>
            </a:xfrm>
            <a:prstGeom prst="rect">
              <a:avLst/>
            </a:prstGeom>
          </p:spPr>
        </p:pic>
        <p:pic>
          <p:nvPicPr>
            <p:cNvPr id="30" name="Picture 29" descr="01-9b-3.wmf"/>
            <p:cNvPicPr>
              <a:picLocks noChangeAspect="1"/>
            </p:cNvPicPr>
            <p:nvPr/>
          </p:nvPicPr>
          <p:blipFill>
            <a:blip r:embed="rId9" cstate="print"/>
            <a:stretch>
              <a:fillRect/>
            </a:stretch>
          </p:blipFill>
          <p:spPr>
            <a:xfrm>
              <a:off x="1992926" y="4035552"/>
              <a:ext cx="896358" cy="1298448"/>
            </a:xfrm>
            <a:prstGeom prst="rect">
              <a:avLst/>
            </a:prstGeom>
          </p:spPr>
        </p:pic>
        <p:pic>
          <p:nvPicPr>
            <p:cNvPr id="31" name="Picture 30" descr="01-9b-4.wmf"/>
            <p:cNvPicPr>
              <a:picLocks noChangeAspect="1"/>
            </p:cNvPicPr>
            <p:nvPr/>
          </p:nvPicPr>
          <p:blipFill>
            <a:blip r:embed="rId10" cstate="print"/>
            <a:stretch>
              <a:fillRect/>
            </a:stretch>
          </p:blipFill>
          <p:spPr>
            <a:xfrm>
              <a:off x="5559086" y="4035552"/>
              <a:ext cx="936397" cy="1298448"/>
            </a:xfrm>
            <a:prstGeom prst="rect">
              <a:avLst/>
            </a:prstGeom>
          </p:spPr>
        </p:pic>
      </p:grpSp>
      <p:sp>
        <p:nvSpPr>
          <p:cNvPr id="33" name="Rectangle 32"/>
          <p:cNvSpPr/>
          <p:nvPr/>
        </p:nvSpPr>
        <p:spPr>
          <a:xfrm>
            <a:off x="5638800" y="3124200"/>
            <a:ext cx="2781689" cy="3293209"/>
          </a:xfrm>
          <a:prstGeom prst="rect">
            <a:avLst/>
          </a:prstGeom>
        </p:spPr>
        <p:txBody>
          <a:bodyPr wrap="square">
            <a:spAutoFit/>
          </a:bodyPr>
          <a:lstStyle/>
          <a:p>
            <a:r>
              <a:rPr lang="en-US" sz="1600" dirty="0">
                <a:latin typeface="URWPalladioL-Roma"/>
              </a:rPr>
              <a:t>Bu </a:t>
            </a:r>
            <a:r>
              <a:rPr lang="en-US" sz="1600" dirty="0" err="1">
                <a:latin typeface="URWPalladioL-Roma"/>
              </a:rPr>
              <a:t>gerçek</a:t>
            </a:r>
            <a:r>
              <a:rPr lang="en-US" sz="1600" dirty="0">
                <a:latin typeface="URWPalladioL-Roma"/>
              </a:rPr>
              <a:t>, </a:t>
            </a:r>
            <a:r>
              <a:rPr lang="en-US" sz="1600" dirty="0" err="1">
                <a:latin typeface="URWPalladioL-Roma"/>
              </a:rPr>
              <a:t>simetrik</a:t>
            </a:r>
            <a:r>
              <a:rPr lang="en-US" sz="1600" dirty="0">
                <a:latin typeface="URWPalladioL-Roma"/>
              </a:rPr>
              <a:t> bir </a:t>
            </a:r>
            <a:r>
              <a:rPr lang="en-US" sz="1600" dirty="0" err="1">
                <a:latin typeface="URWPalladioL-Roma"/>
              </a:rPr>
              <a:t>şifreleme</a:t>
            </a:r>
            <a:r>
              <a:rPr lang="en-US" sz="1600" dirty="0">
                <a:latin typeface="URWPalladioL-Roma"/>
              </a:rPr>
              <a:t> </a:t>
            </a:r>
            <a:r>
              <a:rPr lang="en-US" sz="1600" dirty="0" err="1">
                <a:latin typeface="URWPalladioL-Roma"/>
              </a:rPr>
              <a:t>sisteminin</a:t>
            </a:r>
            <a:r>
              <a:rPr lang="en-US" sz="1600" dirty="0">
                <a:latin typeface="URWPalladioL-Roma"/>
              </a:rPr>
              <a:t> </a:t>
            </a:r>
            <a:r>
              <a:rPr lang="en-US" sz="1600" dirty="0" err="1">
                <a:latin typeface="URWPalladioL-Roma"/>
              </a:rPr>
              <a:t>gerektirdiği</a:t>
            </a:r>
            <a:r>
              <a:rPr lang="en-US" sz="1600" dirty="0">
                <a:latin typeface="URWPalladioL-Roma"/>
              </a:rPr>
              <a:t> </a:t>
            </a:r>
            <a:r>
              <a:rPr lang="en-US" sz="1600" dirty="0" err="1">
                <a:latin typeface="URWPalladioL-Roma"/>
              </a:rPr>
              <a:t>ikinci</a:t>
            </a:r>
            <a:r>
              <a:rPr lang="en-US" sz="1600" dirty="0">
                <a:latin typeface="URWPalladioL-Roma"/>
              </a:rPr>
              <a:t> </a:t>
            </a:r>
            <a:r>
              <a:rPr lang="en-US" sz="1600" dirty="0" err="1">
                <a:latin typeface="URWPalladioL-Roma"/>
              </a:rPr>
              <a:t>dereceden</a:t>
            </a:r>
            <a:r>
              <a:rPr lang="en-US" sz="1600" dirty="0">
                <a:latin typeface="URWPalladioL-Roma"/>
              </a:rPr>
              <a:t> </a:t>
            </a:r>
            <a:r>
              <a:rPr lang="en-US" sz="1600" dirty="0" err="1">
                <a:latin typeface="URWPalladioL-Roma"/>
              </a:rPr>
              <a:t>farklı</a:t>
            </a:r>
            <a:r>
              <a:rPr lang="en-US" sz="1600" dirty="0">
                <a:latin typeface="URWPalladioL-Roma"/>
              </a:rPr>
              <a:t> </a:t>
            </a:r>
            <a:r>
              <a:rPr lang="en-US" sz="1600" dirty="0" err="1">
                <a:latin typeface="URWPalladioL-Roma"/>
              </a:rPr>
              <a:t>anahtarların</a:t>
            </a:r>
            <a:r>
              <a:rPr lang="en-US" sz="1600" dirty="0">
                <a:latin typeface="URWPalladioL-Roma"/>
              </a:rPr>
              <a:t> </a:t>
            </a:r>
            <a:r>
              <a:rPr lang="en-US" sz="1600" dirty="0" err="1">
                <a:latin typeface="URWPalladioL-Roma"/>
              </a:rPr>
              <a:t>üzerinde</a:t>
            </a:r>
            <a:r>
              <a:rPr lang="en-US" sz="1600" dirty="0">
                <a:latin typeface="URWPalladioL-Roma"/>
              </a:rPr>
              <a:t> </a:t>
            </a:r>
            <a:r>
              <a:rPr lang="en-US" sz="1600" dirty="0" err="1">
                <a:latin typeface="URWPalladioL-Roma"/>
              </a:rPr>
              <a:t>önemli</a:t>
            </a:r>
            <a:r>
              <a:rPr lang="en-US" sz="1600" dirty="0">
                <a:latin typeface="URWPalladioL-Roma"/>
              </a:rPr>
              <a:t> bir </a:t>
            </a:r>
            <a:r>
              <a:rPr lang="en-US" sz="1600" dirty="0" err="1">
                <a:latin typeface="URWPalladioL-Roma"/>
              </a:rPr>
              <a:t>gelişmeyi</a:t>
            </a:r>
            <a:r>
              <a:rPr lang="en-US" sz="1600" dirty="0">
                <a:latin typeface="URWPalladioL-Roma"/>
              </a:rPr>
              <a:t> </a:t>
            </a:r>
            <a:r>
              <a:rPr lang="en-US" sz="1600" dirty="0" err="1">
                <a:latin typeface="URWPalladioL-Roma"/>
              </a:rPr>
              <a:t>temsil</a:t>
            </a:r>
            <a:r>
              <a:rPr lang="en-US" sz="1600" dirty="0">
                <a:latin typeface="URWPalladioL-Roma"/>
              </a:rPr>
              <a:t> </a:t>
            </a:r>
            <a:r>
              <a:rPr lang="en-US" sz="1600" dirty="0" err="1">
                <a:latin typeface="URWPalladioL-Roma"/>
              </a:rPr>
              <a:t>eder</a:t>
            </a:r>
            <a:r>
              <a:rPr lang="en-US" sz="1600" dirty="0">
                <a:latin typeface="URWPalladioL-Roma"/>
              </a:rPr>
              <a:t>. </a:t>
            </a:r>
            <a:endParaRPr lang="tr-TR" sz="1600" dirty="0" smtClean="0">
              <a:latin typeface="URWPalladioL-Roma"/>
            </a:endParaRPr>
          </a:p>
          <a:p>
            <a:r>
              <a:rPr lang="en-US" sz="1600" dirty="0" err="1" smtClean="0">
                <a:solidFill>
                  <a:srgbClr val="00B050"/>
                </a:solidFill>
                <a:latin typeface="URWPalladioL-Roma"/>
              </a:rPr>
              <a:t>Örneğin</a:t>
            </a:r>
            <a:r>
              <a:rPr lang="en-US" sz="1600" dirty="0">
                <a:solidFill>
                  <a:srgbClr val="00B050"/>
                </a:solidFill>
                <a:latin typeface="URWPalladioL-Roma"/>
              </a:rPr>
              <a:t>, </a:t>
            </a:r>
            <a:r>
              <a:rPr lang="en-US" sz="1600" dirty="0" smtClean="0">
                <a:solidFill>
                  <a:srgbClr val="00B050"/>
                </a:solidFill>
                <a:latin typeface="URWPalladioL-Roma"/>
              </a:rPr>
              <a:t>1000 </a:t>
            </a:r>
            <a:r>
              <a:rPr lang="en-US" sz="1600" dirty="0" err="1">
                <a:solidFill>
                  <a:srgbClr val="00B050"/>
                </a:solidFill>
                <a:latin typeface="URWPalladioL-Roma"/>
              </a:rPr>
              <a:t>kullanıcımız</a:t>
            </a:r>
            <a:r>
              <a:rPr lang="en-US" sz="1600" dirty="0">
                <a:solidFill>
                  <a:srgbClr val="00B050"/>
                </a:solidFill>
                <a:latin typeface="URWPalladioL-Roma"/>
              </a:rPr>
              <a:t> </a:t>
            </a:r>
            <a:r>
              <a:rPr lang="en-US" sz="1600" dirty="0" err="1">
                <a:solidFill>
                  <a:srgbClr val="00B050"/>
                </a:solidFill>
                <a:latin typeface="URWPalladioL-Roma"/>
              </a:rPr>
              <a:t>varsa</a:t>
            </a:r>
            <a:r>
              <a:rPr lang="en-US" sz="1600" dirty="0">
                <a:solidFill>
                  <a:srgbClr val="00B050"/>
                </a:solidFill>
                <a:latin typeface="URWPalladioL-Roma"/>
              </a:rPr>
              <a:t>, </a:t>
            </a:r>
            <a:r>
              <a:rPr lang="en-US" sz="1600" dirty="0" err="1">
                <a:solidFill>
                  <a:srgbClr val="00B050"/>
                </a:solidFill>
                <a:latin typeface="URWPalladioL-Roma"/>
              </a:rPr>
              <a:t>açık</a:t>
            </a:r>
            <a:r>
              <a:rPr lang="en-US" sz="1600" dirty="0">
                <a:solidFill>
                  <a:srgbClr val="00B050"/>
                </a:solidFill>
                <a:latin typeface="URWPalladioL-Roma"/>
              </a:rPr>
              <a:t> </a:t>
            </a:r>
            <a:r>
              <a:rPr lang="en-US" sz="1600" dirty="0" err="1">
                <a:solidFill>
                  <a:srgbClr val="00B050"/>
                </a:solidFill>
                <a:latin typeface="URWPalladioL-Roma"/>
              </a:rPr>
              <a:t>anahtarlı</a:t>
            </a:r>
            <a:r>
              <a:rPr lang="en-US" sz="1600" dirty="0">
                <a:solidFill>
                  <a:srgbClr val="00B050"/>
                </a:solidFill>
                <a:latin typeface="URWPalladioL-Roma"/>
              </a:rPr>
              <a:t> bir </a:t>
            </a:r>
            <a:r>
              <a:rPr lang="en-US" sz="1600" dirty="0" err="1">
                <a:solidFill>
                  <a:srgbClr val="00B050"/>
                </a:solidFill>
                <a:latin typeface="URWPalladioL-Roma"/>
              </a:rPr>
              <a:t>şifreleme</a:t>
            </a:r>
            <a:r>
              <a:rPr lang="en-US" sz="1600" dirty="0">
                <a:solidFill>
                  <a:srgbClr val="00B050"/>
                </a:solidFill>
                <a:latin typeface="URWPalladioL-Roma"/>
              </a:rPr>
              <a:t> </a:t>
            </a:r>
            <a:r>
              <a:rPr lang="en-US" sz="1600" dirty="0" err="1">
                <a:solidFill>
                  <a:srgbClr val="00B050"/>
                </a:solidFill>
                <a:latin typeface="URWPalladioL-Roma"/>
              </a:rPr>
              <a:t>sistemi</a:t>
            </a:r>
            <a:r>
              <a:rPr lang="en-US" sz="1600" dirty="0">
                <a:solidFill>
                  <a:srgbClr val="00B050"/>
                </a:solidFill>
                <a:latin typeface="URWPalladioL-Roma"/>
              </a:rPr>
              <a:t> </a:t>
            </a:r>
            <a:r>
              <a:rPr lang="en-US" sz="1600" dirty="0" smtClean="0">
                <a:solidFill>
                  <a:srgbClr val="00B050"/>
                </a:solidFill>
                <a:latin typeface="URWPalladioL-Roma"/>
              </a:rPr>
              <a:t>1000 özel/</a:t>
            </a:r>
            <a:r>
              <a:rPr lang="en-US" sz="1600" dirty="0" err="1" smtClean="0">
                <a:solidFill>
                  <a:srgbClr val="00B050"/>
                </a:solidFill>
                <a:latin typeface="URWPalladioL-Roma"/>
              </a:rPr>
              <a:t>açık</a:t>
            </a:r>
            <a:r>
              <a:rPr lang="en-US" sz="1600" dirty="0" smtClean="0">
                <a:solidFill>
                  <a:srgbClr val="00B050"/>
                </a:solidFill>
                <a:latin typeface="URWPalladioL-Roma"/>
              </a:rPr>
              <a:t> </a:t>
            </a:r>
            <a:r>
              <a:rPr lang="en-US" sz="1600" dirty="0" err="1">
                <a:solidFill>
                  <a:srgbClr val="00B050"/>
                </a:solidFill>
                <a:latin typeface="URWPalladioL-Roma"/>
              </a:rPr>
              <a:t>anahtar</a:t>
            </a:r>
            <a:r>
              <a:rPr lang="en-US" sz="1600" dirty="0">
                <a:solidFill>
                  <a:srgbClr val="00B050"/>
                </a:solidFill>
                <a:latin typeface="URWPalladioL-Roma"/>
              </a:rPr>
              <a:t> </a:t>
            </a:r>
            <a:r>
              <a:rPr lang="en-US" sz="1600" dirty="0" err="1">
                <a:solidFill>
                  <a:srgbClr val="00B050"/>
                </a:solidFill>
                <a:latin typeface="URWPalladioL-Roma"/>
              </a:rPr>
              <a:t>çifti</a:t>
            </a:r>
            <a:r>
              <a:rPr lang="en-US" sz="1600" dirty="0">
                <a:solidFill>
                  <a:srgbClr val="00B050"/>
                </a:solidFill>
                <a:latin typeface="URWPalladioL-Roma"/>
              </a:rPr>
              <a:t> kullanır, </a:t>
            </a:r>
            <a:r>
              <a:rPr lang="en-US" sz="1600" dirty="0" err="1">
                <a:solidFill>
                  <a:srgbClr val="7030A0"/>
                </a:solidFill>
                <a:latin typeface="URWPalladioL-Roma"/>
              </a:rPr>
              <a:t>simetrik</a:t>
            </a:r>
            <a:r>
              <a:rPr lang="en-US" sz="1600" dirty="0">
                <a:solidFill>
                  <a:srgbClr val="7030A0"/>
                </a:solidFill>
                <a:latin typeface="URWPalladioL-Roma"/>
              </a:rPr>
              <a:t> bir </a:t>
            </a:r>
            <a:r>
              <a:rPr lang="en-US" sz="1600" dirty="0" err="1">
                <a:solidFill>
                  <a:srgbClr val="7030A0"/>
                </a:solidFill>
                <a:latin typeface="URWPalladioL-Roma"/>
              </a:rPr>
              <a:t>şifreleme</a:t>
            </a:r>
            <a:r>
              <a:rPr lang="en-US" sz="1600" dirty="0">
                <a:solidFill>
                  <a:srgbClr val="7030A0"/>
                </a:solidFill>
                <a:latin typeface="URWPalladioL-Roma"/>
              </a:rPr>
              <a:t> </a:t>
            </a:r>
            <a:r>
              <a:rPr lang="en-US" sz="1600" dirty="0" err="1">
                <a:solidFill>
                  <a:srgbClr val="7030A0"/>
                </a:solidFill>
                <a:latin typeface="URWPalladioL-Roma"/>
              </a:rPr>
              <a:t>sistemi</a:t>
            </a:r>
            <a:r>
              <a:rPr lang="en-US" sz="1600" dirty="0">
                <a:solidFill>
                  <a:srgbClr val="7030A0"/>
                </a:solidFill>
                <a:latin typeface="URWPalladioL-Roma"/>
              </a:rPr>
              <a:t> </a:t>
            </a:r>
            <a:r>
              <a:rPr lang="en-US" sz="1600" dirty="0" err="1">
                <a:solidFill>
                  <a:srgbClr val="7030A0"/>
                </a:solidFill>
                <a:latin typeface="URWPalladioL-Roma"/>
              </a:rPr>
              <a:t>ise</a:t>
            </a:r>
            <a:r>
              <a:rPr lang="en-US" sz="1600" dirty="0">
                <a:solidFill>
                  <a:srgbClr val="7030A0"/>
                </a:solidFill>
                <a:latin typeface="URWPalladioL-Roma"/>
              </a:rPr>
              <a:t> 499, 500 </a:t>
            </a:r>
            <a:r>
              <a:rPr lang="en-US" sz="1600" dirty="0" err="1">
                <a:solidFill>
                  <a:srgbClr val="7030A0"/>
                </a:solidFill>
                <a:latin typeface="URWPalladioL-Roma"/>
              </a:rPr>
              <a:t>gizli</a:t>
            </a:r>
            <a:r>
              <a:rPr lang="en-US" sz="1600" dirty="0">
                <a:solidFill>
                  <a:srgbClr val="7030A0"/>
                </a:solidFill>
                <a:latin typeface="URWPalladioL-Roma"/>
              </a:rPr>
              <a:t> </a:t>
            </a:r>
            <a:r>
              <a:rPr lang="en-US" sz="1600" dirty="0" err="1">
                <a:solidFill>
                  <a:srgbClr val="7030A0"/>
                </a:solidFill>
                <a:latin typeface="URWPalladioL-Roma"/>
              </a:rPr>
              <a:t>anahtar</a:t>
            </a:r>
            <a:r>
              <a:rPr lang="en-US" sz="1600" dirty="0">
                <a:solidFill>
                  <a:srgbClr val="7030A0"/>
                </a:solidFill>
                <a:latin typeface="URWPalladioL-Roma"/>
              </a:rPr>
              <a:t> </a:t>
            </a:r>
            <a:r>
              <a:rPr lang="en-US" sz="1600" dirty="0" err="1">
                <a:solidFill>
                  <a:srgbClr val="7030A0"/>
                </a:solidFill>
                <a:latin typeface="URWPalladioL-Roma"/>
              </a:rPr>
              <a:t>gerektirir</a:t>
            </a:r>
            <a:r>
              <a:rPr lang="en-US" sz="1600" dirty="0">
                <a:solidFill>
                  <a:srgbClr val="7030A0"/>
                </a:solidFill>
                <a:latin typeface="URWPalladioL-Roma"/>
              </a:rPr>
              <a:t>.</a:t>
            </a:r>
            <a:endParaRPr lang="tr-TR" sz="1600" dirty="0">
              <a:solidFill>
                <a:srgbClr val="7030A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Dijital </a:t>
            </a:r>
            <a:r>
              <a:rPr lang="en-US" dirty="0" err="1" smtClean="0"/>
              <a:t>imzalar</a:t>
            </a:r>
            <a:r>
              <a:rPr lang="tr-TR" dirty="0" smtClean="0"/>
              <a:t> (</a:t>
            </a:r>
            <a:r>
              <a:rPr lang="en-US" dirty="0" smtClean="0"/>
              <a:t>Digital Signatures</a:t>
            </a:r>
            <a:r>
              <a:rPr lang="tr-TR" dirty="0" smtClean="0"/>
              <a:t>)</a:t>
            </a:r>
            <a:endParaRPr lang="en-US" dirty="0"/>
          </a:p>
        </p:txBody>
      </p:sp>
      <p:sp>
        <p:nvSpPr>
          <p:cNvPr id="3" name="Content Placeholder 2"/>
          <p:cNvSpPr>
            <a:spLocks noGrp="1"/>
          </p:cNvSpPr>
          <p:nvPr>
            <p:ph idx="1"/>
          </p:nvPr>
        </p:nvSpPr>
        <p:spPr/>
        <p:txBody>
          <a:bodyPr/>
          <a:lstStyle/>
          <a:p>
            <a:r>
              <a:rPr lang="tr-TR" dirty="0" smtClean="0">
                <a:solidFill>
                  <a:srgbClr val="7030A0"/>
                </a:solidFill>
              </a:rPr>
              <a:t>Açık</a:t>
            </a:r>
            <a:r>
              <a:rPr lang="en-US" dirty="0" smtClean="0">
                <a:solidFill>
                  <a:srgbClr val="7030A0"/>
                </a:solidFill>
              </a:rPr>
              <a:t> </a:t>
            </a:r>
            <a:r>
              <a:rPr lang="en-US" dirty="0" err="1">
                <a:solidFill>
                  <a:srgbClr val="7030A0"/>
                </a:solidFill>
              </a:rPr>
              <a:t>anahtar</a:t>
            </a:r>
            <a:r>
              <a:rPr lang="en-US" dirty="0">
                <a:solidFill>
                  <a:srgbClr val="7030A0"/>
                </a:solidFill>
              </a:rPr>
              <a:t> </a:t>
            </a:r>
            <a:r>
              <a:rPr lang="en-US" dirty="0" err="1" smtClean="0">
                <a:solidFill>
                  <a:srgbClr val="7030A0"/>
                </a:solidFill>
              </a:rPr>
              <a:t>şifreleme</a:t>
            </a:r>
            <a:r>
              <a:rPr lang="tr-TR" dirty="0" smtClean="0">
                <a:solidFill>
                  <a:srgbClr val="7030A0"/>
                </a:solidFill>
              </a:rPr>
              <a:t>si</a:t>
            </a:r>
            <a:r>
              <a:rPr lang="en-US" dirty="0" smtClean="0">
                <a:solidFill>
                  <a:srgbClr val="7030A0"/>
                </a:solidFill>
              </a:rPr>
              <a:t>, </a:t>
            </a:r>
            <a:r>
              <a:rPr lang="en-US" dirty="0" err="1">
                <a:solidFill>
                  <a:srgbClr val="7030A0"/>
                </a:solidFill>
              </a:rPr>
              <a:t>dijital</a:t>
            </a:r>
            <a:r>
              <a:rPr lang="en-US" dirty="0">
                <a:solidFill>
                  <a:srgbClr val="7030A0"/>
                </a:solidFill>
              </a:rPr>
              <a:t> </a:t>
            </a:r>
            <a:r>
              <a:rPr lang="en-US" dirty="0" err="1" smtClean="0">
                <a:solidFill>
                  <a:srgbClr val="7030A0"/>
                </a:solidFill>
              </a:rPr>
              <a:t>imza</a:t>
            </a:r>
            <a:r>
              <a:rPr lang="en-US" dirty="0" smtClean="0">
                <a:solidFill>
                  <a:srgbClr val="7030A0"/>
                </a:solidFill>
              </a:rPr>
              <a:t> </a:t>
            </a:r>
            <a:r>
              <a:rPr lang="en-US" dirty="0" err="1">
                <a:solidFill>
                  <a:srgbClr val="7030A0"/>
                </a:solidFill>
              </a:rPr>
              <a:t>yapmak</a:t>
            </a:r>
            <a:r>
              <a:rPr lang="en-US" dirty="0">
                <a:solidFill>
                  <a:srgbClr val="7030A0"/>
                </a:solidFill>
              </a:rPr>
              <a:t> </a:t>
            </a:r>
            <a:r>
              <a:rPr lang="en-US" dirty="0" err="1">
                <a:solidFill>
                  <a:srgbClr val="7030A0"/>
                </a:solidFill>
              </a:rPr>
              <a:t>için</a:t>
            </a:r>
            <a:r>
              <a:rPr lang="en-US" dirty="0">
                <a:solidFill>
                  <a:srgbClr val="7030A0"/>
                </a:solidFill>
              </a:rPr>
              <a:t> bir </a:t>
            </a:r>
            <a:r>
              <a:rPr lang="en-US" dirty="0" err="1">
                <a:solidFill>
                  <a:srgbClr val="7030A0"/>
                </a:solidFill>
              </a:rPr>
              <a:t>yöntem</a:t>
            </a:r>
            <a:r>
              <a:rPr lang="en-US" dirty="0">
                <a:solidFill>
                  <a:srgbClr val="7030A0"/>
                </a:solidFill>
              </a:rPr>
              <a:t> </a:t>
            </a:r>
            <a:r>
              <a:rPr lang="en-US" dirty="0" err="1" smtClean="0">
                <a:solidFill>
                  <a:srgbClr val="7030A0"/>
                </a:solidFill>
              </a:rPr>
              <a:t>sağlar</a:t>
            </a:r>
            <a:r>
              <a:rPr lang="tr-TR" dirty="0" smtClean="0"/>
              <a:t>.</a:t>
            </a:r>
            <a:endParaRPr lang="en-US" dirty="0"/>
          </a:p>
          <a:p>
            <a:r>
              <a:rPr lang="tr-TR" dirty="0" smtClean="0"/>
              <a:t>Alice m</a:t>
            </a:r>
            <a:r>
              <a:rPr lang="en-US" dirty="0" err="1" smtClean="0"/>
              <a:t>esaj</a:t>
            </a:r>
            <a:r>
              <a:rPr lang="tr-TR" dirty="0" smtClean="0"/>
              <a:t> M’i</a:t>
            </a:r>
            <a:r>
              <a:rPr lang="en-US" dirty="0" smtClean="0"/>
              <a:t> </a:t>
            </a:r>
            <a:r>
              <a:rPr lang="en-US" dirty="0" err="1" smtClean="0"/>
              <a:t>imzala</a:t>
            </a:r>
            <a:r>
              <a:rPr lang="tr-TR" dirty="0" smtClean="0"/>
              <a:t>rken</a:t>
            </a:r>
            <a:r>
              <a:rPr lang="en-US" dirty="0" smtClean="0"/>
              <a:t>, </a:t>
            </a:r>
            <a:r>
              <a:rPr lang="en-US" dirty="0" err="1" smtClean="0"/>
              <a:t>sadece</a:t>
            </a:r>
            <a:r>
              <a:rPr lang="en-US" dirty="0" smtClean="0"/>
              <a:t> </a:t>
            </a:r>
            <a:r>
              <a:rPr lang="tr-TR" dirty="0" smtClean="0"/>
              <a:t>kendi</a:t>
            </a:r>
            <a:r>
              <a:rPr lang="en-US" dirty="0" smtClean="0"/>
              <a:t> </a:t>
            </a:r>
            <a:r>
              <a:rPr lang="en-US" dirty="0"/>
              <a:t>özel anahtarı SA </a:t>
            </a:r>
            <a:r>
              <a:rPr lang="en-US" dirty="0" err="1"/>
              <a:t>ile</a:t>
            </a:r>
            <a:r>
              <a:rPr lang="en-US" dirty="0"/>
              <a:t> </a:t>
            </a:r>
            <a:r>
              <a:rPr lang="en-US" dirty="0" err="1"/>
              <a:t>şifreler</a:t>
            </a:r>
            <a:r>
              <a:rPr lang="en-US" dirty="0"/>
              <a:t>: </a:t>
            </a:r>
            <a:r>
              <a:rPr lang="en-US" dirty="0">
                <a:solidFill>
                  <a:srgbClr val="FF0000"/>
                </a:solidFill>
              </a:rPr>
              <a:t>C = </a:t>
            </a:r>
            <a:r>
              <a:rPr lang="en-US" dirty="0" smtClean="0">
                <a:solidFill>
                  <a:srgbClr val="FF0000"/>
                </a:solidFill>
              </a:rPr>
              <a:t>E</a:t>
            </a:r>
            <a:r>
              <a:rPr lang="en-US" baseline="-25000" dirty="0" smtClean="0">
                <a:solidFill>
                  <a:srgbClr val="FF0000"/>
                </a:solidFill>
              </a:rPr>
              <a:t>SA</a:t>
            </a:r>
            <a:r>
              <a:rPr lang="en-US" dirty="0" smtClean="0">
                <a:solidFill>
                  <a:srgbClr val="FF0000"/>
                </a:solidFill>
              </a:rPr>
              <a:t>(M</a:t>
            </a:r>
            <a:r>
              <a:rPr lang="en-US" dirty="0">
                <a:solidFill>
                  <a:srgbClr val="FF0000"/>
                </a:solidFill>
              </a:rPr>
              <a:t>).</a:t>
            </a:r>
          </a:p>
          <a:p>
            <a:r>
              <a:rPr lang="en-US" dirty="0" err="1"/>
              <a:t>Herkes</a:t>
            </a:r>
            <a:r>
              <a:rPr lang="en-US" dirty="0"/>
              <a:t> </a:t>
            </a:r>
            <a:r>
              <a:rPr lang="en-US" dirty="0" err="1"/>
              <a:t>Alice’in</a:t>
            </a:r>
            <a:r>
              <a:rPr lang="en-US" dirty="0"/>
              <a:t> </a:t>
            </a:r>
            <a:r>
              <a:rPr lang="tr-TR" dirty="0" smtClean="0"/>
              <a:t>açık (public)</a:t>
            </a:r>
            <a:r>
              <a:rPr lang="en-US" dirty="0" smtClean="0"/>
              <a:t> </a:t>
            </a:r>
            <a:r>
              <a:rPr lang="en-US" dirty="0" err="1"/>
              <a:t>anahtarını</a:t>
            </a:r>
            <a:r>
              <a:rPr lang="en-US" dirty="0"/>
              <a:t> </a:t>
            </a:r>
            <a:r>
              <a:rPr lang="en-US" dirty="0" err="1"/>
              <a:t>kullanarak</a:t>
            </a:r>
            <a:r>
              <a:rPr lang="en-US" dirty="0"/>
              <a:t> </a:t>
            </a:r>
            <a:r>
              <a:rPr lang="en-US" dirty="0">
                <a:solidFill>
                  <a:srgbClr val="FF0000"/>
                </a:solidFill>
              </a:rPr>
              <a:t>M’ = </a:t>
            </a:r>
            <a:r>
              <a:rPr lang="en-US" dirty="0" smtClean="0">
                <a:solidFill>
                  <a:srgbClr val="FF0000"/>
                </a:solidFill>
              </a:rPr>
              <a:t>D</a:t>
            </a:r>
            <a:r>
              <a:rPr lang="en-US" baseline="-25000" dirty="0" smtClean="0">
                <a:solidFill>
                  <a:srgbClr val="FF0000"/>
                </a:solidFill>
              </a:rPr>
              <a:t>PA</a:t>
            </a:r>
            <a:r>
              <a:rPr lang="en-US" dirty="0" smtClean="0">
                <a:solidFill>
                  <a:srgbClr val="FF0000"/>
                </a:solidFill>
              </a:rPr>
              <a:t> </a:t>
            </a:r>
            <a:r>
              <a:rPr lang="en-US" dirty="0">
                <a:solidFill>
                  <a:srgbClr val="FF0000"/>
                </a:solidFill>
              </a:rPr>
              <a:t>(C) </a:t>
            </a:r>
            <a:r>
              <a:rPr lang="en-US" dirty="0" err="1"/>
              <a:t>olarak</a:t>
            </a:r>
            <a:r>
              <a:rPr lang="en-US" dirty="0"/>
              <a:t> </a:t>
            </a:r>
            <a:r>
              <a:rPr lang="en-US" dirty="0" err="1"/>
              <a:t>bu</a:t>
            </a:r>
            <a:r>
              <a:rPr lang="en-US" dirty="0"/>
              <a:t> </a:t>
            </a:r>
            <a:r>
              <a:rPr lang="en-US" dirty="0" err="1"/>
              <a:t>mesajın</a:t>
            </a:r>
            <a:r>
              <a:rPr lang="en-US" dirty="0"/>
              <a:t> </a:t>
            </a:r>
            <a:r>
              <a:rPr lang="en-US" dirty="0" err="1"/>
              <a:t>şifresini</a:t>
            </a:r>
            <a:r>
              <a:rPr lang="en-US" dirty="0"/>
              <a:t> </a:t>
            </a:r>
            <a:r>
              <a:rPr lang="en-US" dirty="0" err="1"/>
              <a:t>çözebilir</a:t>
            </a:r>
            <a:r>
              <a:rPr lang="en-US" dirty="0"/>
              <a:t> ve </a:t>
            </a:r>
            <a:r>
              <a:rPr lang="en-US" dirty="0" err="1"/>
              <a:t>bunu</a:t>
            </a:r>
            <a:r>
              <a:rPr lang="en-US" dirty="0"/>
              <a:t> M </a:t>
            </a:r>
            <a:r>
              <a:rPr lang="en-US" dirty="0" err="1"/>
              <a:t>mesajıyla</a:t>
            </a:r>
            <a:r>
              <a:rPr lang="en-US" dirty="0"/>
              <a:t> </a:t>
            </a:r>
            <a:r>
              <a:rPr lang="en-US" dirty="0" err="1"/>
              <a:t>karşılaştırabilir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Şifreleme</a:t>
            </a:r>
            <a:r>
              <a:rPr lang="en-US" dirty="0"/>
              <a:t> Karma </a:t>
            </a:r>
            <a:r>
              <a:rPr lang="tr-TR" dirty="0" smtClean="0"/>
              <a:t>Fonksiyonları</a:t>
            </a:r>
            <a:br>
              <a:rPr lang="tr-TR" dirty="0" smtClean="0"/>
            </a:br>
            <a:r>
              <a:rPr lang="tr-TR" dirty="0" smtClean="0"/>
              <a:t>(</a:t>
            </a:r>
            <a:r>
              <a:rPr lang="en-US" dirty="0" smtClean="0"/>
              <a:t>Cryptographic Hash Functions</a:t>
            </a:r>
            <a:r>
              <a:rPr lang="tr-TR" dirty="0" smtClean="0"/>
              <a:t>)</a:t>
            </a:r>
            <a:endParaRPr lang="en-US" dirty="0"/>
          </a:p>
        </p:txBody>
      </p:sp>
      <p:sp>
        <p:nvSpPr>
          <p:cNvPr id="3" name="Content Placeholder 2"/>
          <p:cNvSpPr>
            <a:spLocks noGrp="1"/>
          </p:cNvSpPr>
          <p:nvPr>
            <p:ph idx="1"/>
          </p:nvPr>
        </p:nvSpPr>
        <p:spPr>
          <a:xfrm>
            <a:off x="304800" y="1600200"/>
            <a:ext cx="8382000" cy="5105400"/>
          </a:xfrm>
        </p:spPr>
        <p:txBody>
          <a:bodyPr>
            <a:normAutofit fontScale="70000" lnSpcReduction="20000"/>
          </a:bodyPr>
          <a:lstStyle/>
          <a:p>
            <a:r>
              <a:rPr lang="tr-TR" dirty="0" smtClean="0">
                <a:solidFill>
                  <a:srgbClr val="7030A0"/>
                </a:solidFill>
              </a:rPr>
              <a:t>Hash (</a:t>
            </a:r>
            <a:r>
              <a:rPr lang="en-US" dirty="0" smtClean="0">
                <a:solidFill>
                  <a:srgbClr val="7030A0"/>
                </a:solidFill>
              </a:rPr>
              <a:t>karma</a:t>
            </a:r>
            <a:r>
              <a:rPr lang="tr-TR" dirty="0" smtClean="0">
                <a:solidFill>
                  <a:srgbClr val="7030A0"/>
                </a:solidFill>
              </a:rPr>
              <a:t>)</a:t>
            </a:r>
            <a:r>
              <a:rPr lang="en-US" dirty="0" smtClean="0">
                <a:solidFill>
                  <a:srgbClr val="7030A0"/>
                </a:solidFill>
              </a:rPr>
              <a:t>, </a:t>
            </a:r>
            <a:r>
              <a:rPr lang="en-US" dirty="0" err="1" smtClean="0">
                <a:solidFill>
                  <a:srgbClr val="7030A0"/>
                </a:solidFill>
              </a:rPr>
              <a:t>harf</a:t>
            </a:r>
            <a:r>
              <a:rPr lang="en-US" dirty="0" smtClean="0">
                <a:solidFill>
                  <a:srgbClr val="7030A0"/>
                </a:solidFill>
              </a:rPr>
              <a:t> </a:t>
            </a:r>
            <a:r>
              <a:rPr lang="en-US" dirty="0" err="1">
                <a:solidFill>
                  <a:srgbClr val="7030A0"/>
                </a:solidFill>
              </a:rPr>
              <a:t>ve</a:t>
            </a:r>
            <a:r>
              <a:rPr lang="en-US" dirty="0">
                <a:solidFill>
                  <a:srgbClr val="7030A0"/>
                </a:solidFill>
              </a:rPr>
              <a:t> </a:t>
            </a:r>
            <a:r>
              <a:rPr lang="en-US" dirty="0" err="1">
                <a:solidFill>
                  <a:srgbClr val="7030A0"/>
                </a:solidFill>
              </a:rPr>
              <a:t>sayı</a:t>
            </a:r>
            <a:r>
              <a:rPr lang="en-US" dirty="0">
                <a:solidFill>
                  <a:srgbClr val="7030A0"/>
                </a:solidFill>
              </a:rPr>
              <a:t> </a:t>
            </a:r>
            <a:r>
              <a:rPr lang="en-US" dirty="0" err="1">
                <a:solidFill>
                  <a:srgbClr val="7030A0"/>
                </a:solidFill>
              </a:rPr>
              <a:t>girişini</a:t>
            </a:r>
            <a:r>
              <a:rPr lang="en-US" dirty="0">
                <a:solidFill>
                  <a:srgbClr val="7030A0"/>
                </a:solidFill>
              </a:rPr>
              <a:t> </a:t>
            </a:r>
            <a:r>
              <a:rPr lang="en-US" dirty="0" err="1">
                <a:solidFill>
                  <a:srgbClr val="7030A0"/>
                </a:solidFill>
              </a:rPr>
              <a:t>sabit</a:t>
            </a:r>
            <a:r>
              <a:rPr lang="en-US" dirty="0">
                <a:solidFill>
                  <a:srgbClr val="7030A0"/>
                </a:solidFill>
              </a:rPr>
              <a:t> </a:t>
            </a:r>
            <a:r>
              <a:rPr lang="en-US" dirty="0" err="1">
                <a:solidFill>
                  <a:srgbClr val="7030A0"/>
                </a:solidFill>
              </a:rPr>
              <a:t>uzunlukta</a:t>
            </a:r>
            <a:r>
              <a:rPr lang="en-US" dirty="0">
                <a:solidFill>
                  <a:srgbClr val="7030A0"/>
                </a:solidFill>
              </a:rPr>
              <a:t> </a:t>
            </a:r>
            <a:r>
              <a:rPr lang="en-US" dirty="0" err="1">
                <a:solidFill>
                  <a:srgbClr val="7030A0"/>
                </a:solidFill>
              </a:rPr>
              <a:t>şifreli</a:t>
            </a:r>
            <a:r>
              <a:rPr lang="en-US" dirty="0">
                <a:solidFill>
                  <a:srgbClr val="7030A0"/>
                </a:solidFill>
              </a:rPr>
              <a:t> </a:t>
            </a:r>
            <a:r>
              <a:rPr lang="en-US" dirty="0" err="1">
                <a:solidFill>
                  <a:srgbClr val="7030A0"/>
                </a:solidFill>
              </a:rPr>
              <a:t>bir</a:t>
            </a:r>
            <a:r>
              <a:rPr lang="en-US" dirty="0">
                <a:solidFill>
                  <a:srgbClr val="7030A0"/>
                </a:solidFill>
              </a:rPr>
              <a:t> </a:t>
            </a:r>
            <a:r>
              <a:rPr lang="en-US" dirty="0" err="1">
                <a:solidFill>
                  <a:srgbClr val="7030A0"/>
                </a:solidFill>
              </a:rPr>
              <a:t>çıktıya</a:t>
            </a:r>
            <a:r>
              <a:rPr lang="en-US" dirty="0">
                <a:solidFill>
                  <a:srgbClr val="7030A0"/>
                </a:solidFill>
              </a:rPr>
              <a:t> </a:t>
            </a:r>
            <a:r>
              <a:rPr lang="en-US" dirty="0" err="1">
                <a:solidFill>
                  <a:srgbClr val="7030A0"/>
                </a:solidFill>
              </a:rPr>
              <a:t>dönüştüren</a:t>
            </a:r>
            <a:r>
              <a:rPr lang="en-US" dirty="0">
                <a:solidFill>
                  <a:srgbClr val="7030A0"/>
                </a:solidFill>
              </a:rPr>
              <a:t> </a:t>
            </a:r>
            <a:r>
              <a:rPr lang="en-US" dirty="0" err="1">
                <a:solidFill>
                  <a:srgbClr val="7030A0"/>
                </a:solidFill>
              </a:rPr>
              <a:t>bir</a:t>
            </a:r>
            <a:r>
              <a:rPr lang="en-US" dirty="0">
                <a:solidFill>
                  <a:srgbClr val="7030A0"/>
                </a:solidFill>
              </a:rPr>
              <a:t> </a:t>
            </a:r>
            <a:r>
              <a:rPr lang="en-US" dirty="0" err="1" smtClean="0">
                <a:solidFill>
                  <a:srgbClr val="7030A0"/>
                </a:solidFill>
              </a:rPr>
              <a:t>işlevdir</a:t>
            </a:r>
            <a:r>
              <a:rPr lang="tr-TR" dirty="0" smtClean="0">
                <a:solidFill>
                  <a:srgbClr val="7030A0"/>
                </a:solidFill>
              </a:rPr>
              <a:t> </a:t>
            </a:r>
            <a:r>
              <a:rPr lang="tr-TR" smtClean="0">
                <a:solidFill>
                  <a:srgbClr val="7030A0"/>
                </a:solidFill>
              </a:rPr>
              <a:t>(fonksiyondur</a:t>
            </a:r>
            <a:r>
              <a:rPr lang="tr-TR" dirty="0" smtClean="0">
                <a:solidFill>
                  <a:srgbClr val="7030A0"/>
                </a:solidFill>
              </a:rPr>
              <a:t>)</a:t>
            </a:r>
            <a:r>
              <a:rPr lang="en-US" dirty="0" smtClean="0">
                <a:solidFill>
                  <a:srgbClr val="7030A0"/>
                </a:solidFill>
              </a:rPr>
              <a:t>.</a:t>
            </a:r>
            <a:endParaRPr lang="tr-TR" dirty="0" smtClean="0">
              <a:solidFill>
                <a:srgbClr val="7030A0"/>
              </a:solidFill>
            </a:endParaRPr>
          </a:p>
          <a:p>
            <a:r>
              <a:rPr lang="en-US" dirty="0" err="1">
                <a:solidFill>
                  <a:srgbClr val="00B050"/>
                </a:solidFill>
              </a:rPr>
              <a:t>Dijital</a:t>
            </a:r>
            <a:r>
              <a:rPr lang="en-US" dirty="0">
                <a:solidFill>
                  <a:srgbClr val="00B050"/>
                </a:solidFill>
              </a:rPr>
              <a:t> </a:t>
            </a:r>
            <a:r>
              <a:rPr lang="en-US" dirty="0" err="1">
                <a:solidFill>
                  <a:srgbClr val="00B050"/>
                </a:solidFill>
              </a:rPr>
              <a:t>imzalar</a:t>
            </a:r>
            <a:r>
              <a:rPr lang="en-US" dirty="0">
                <a:solidFill>
                  <a:srgbClr val="00B050"/>
                </a:solidFill>
              </a:rPr>
              <a:t> </a:t>
            </a:r>
            <a:r>
              <a:rPr lang="en-US" dirty="0" err="1">
                <a:solidFill>
                  <a:srgbClr val="00B050"/>
                </a:solidFill>
              </a:rPr>
              <a:t>genellikle</a:t>
            </a:r>
            <a:r>
              <a:rPr lang="en-US" dirty="0">
                <a:solidFill>
                  <a:srgbClr val="00B050"/>
                </a:solidFill>
              </a:rPr>
              <a:t> </a:t>
            </a:r>
            <a:r>
              <a:rPr lang="en-US" dirty="0" err="1">
                <a:solidFill>
                  <a:srgbClr val="00B050"/>
                </a:solidFill>
              </a:rPr>
              <a:t>bir</a:t>
            </a:r>
            <a:r>
              <a:rPr lang="en-US" dirty="0">
                <a:solidFill>
                  <a:srgbClr val="00B050"/>
                </a:solidFill>
              </a:rPr>
              <a:t> </a:t>
            </a:r>
            <a:r>
              <a:rPr lang="en-US" dirty="0" err="1">
                <a:solidFill>
                  <a:srgbClr val="00B050"/>
                </a:solidFill>
              </a:rPr>
              <a:t>mesajın</a:t>
            </a:r>
            <a:r>
              <a:rPr lang="en-US" dirty="0">
                <a:solidFill>
                  <a:srgbClr val="00B050"/>
                </a:solidFill>
              </a:rPr>
              <a:t> </a:t>
            </a:r>
            <a:r>
              <a:rPr lang="en-US" dirty="0" err="1">
                <a:solidFill>
                  <a:srgbClr val="00B050"/>
                </a:solidFill>
              </a:rPr>
              <a:t>tamamı</a:t>
            </a:r>
            <a:r>
              <a:rPr lang="en-US" dirty="0">
                <a:solidFill>
                  <a:srgbClr val="00B050"/>
                </a:solidFill>
              </a:rPr>
              <a:t> </a:t>
            </a:r>
            <a:r>
              <a:rPr lang="en-US" dirty="0" err="1">
                <a:solidFill>
                  <a:srgbClr val="00B050"/>
                </a:solidFill>
              </a:rPr>
              <a:t>üzerinde</a:t>
            </a:r>
            <a:r>
              <a:rPr lang="en-US" dirty="0">
                <a:solidFill>
                  <a:srgbClr val="00B050"/>
                </a:solidFill>
              </a:rPr>
              <a:t> </a:t>
            </a:r>
            <a:r>
              <a:rPr lang="en-US" dirty="0" err="1">
                <a:solidFill>
                  <a:srgbClr val="00B050"/>
                </a:solidFill>
              </a:rPr>
              <a:t>ancak</a:t>
            </a:r>
            <a:r>
              <a:rPr lang="en-US" dirty="0">
                <a:solidFill>
                  <a:srgbClr val="00B050"/>
                </a:solidFill>
              </a:rPr>
              <a:t> hash </a:t>
            </a:r>
            <a:r>
              <a:rPr lang="en-US" dirty="0" err="1">
                <a:solidFill>
                  <a:srgbClr val="00B050"/>
                </a:solidFill>
              </a:rPr>
              <a:t>değerinde</a:t>
            </a:r>
            <a:r>
              <a:rPr lang="en-US" dirty="0">
                <a:solidFill>
                  <a:srgbClr val="00B050"/>
                </a:solidFill>
              </a:rPr>
              <a:t> </a:t>
            </a:r>
            <a:r>
              <a:rPr lang="en-US" dirty="0" err="1">
                <a:solidFill>
                  <a:srgbClr val="00B050"/>
                </a:solidFill>
              </a:rPr>
              <a:t>yapılır</a:t>
            </a:r>
            <a:r>
              <a:rPr lang="en-US" dirty="0">
                <a:solidFill>
                  <a:srgbClr val="00B050"/>
                </a:solidFill>
              </a:rPr>
              <a:t>. </a:t>
            </a:r>
            <a:r>
              <a:rPr lang="en-US" dirty="0"/>
              <a:t>Hash </a:t>
            </a:r>
            <a:r>
              <a:rPr lang="tr-TR" dirty="0" smtClean="0"/>
              <a:t>fonksiyonu</a:t>
            </a:r>
            <a:r>
              <a:rPr lang="en-US" dirty="0" smtClean="0"/>
              <a:t>, </a:t>
            </a:r>
            <a:r>
              <a:rPr lang="en-US" dirty="0"/>
              <a:t>h, </a:t>
            </a:r>
            <a:r>
              <a:rPr lang="en-US" dirty="0" err="1"/>
              <a:t>şifreleme</a:t>
            </a:r>
            <a:r>
              <a:rPr lang="en-US" dirty="0"/>
              <a:t> </a:t>
            </a:r>
            <a:r>
              <a:rPr lang="en-US" dirty="0" err="1"/>
              <a:t>dönüşümüne</a:t>
            </a:r>
            <a:r>
              <a:rPr lang="en-US" dirty="0"/>
              <a:t> </a:t>
            </a:r>
            <a:r>
              <a:rPr lang="en-US" dirty="0" err="1"/>
              <a:t>benzer</a:t>
            </a:r>
            <a:r>
              <a:rPr lang="en-US" dirty="0"/>
              <a:t>, </a:t>
            </a:r>
            <a:r>
              <a:rPr lang="en-US" dirty="0" err="1"/>
              <a:t>ayrıca</a:t>
            </a:r>
            <a:r>
              <a:rPr lang="en-US" dirty="0"/>
              <a:t> </a:t>
            </a:r>
            <a:r>
              <a:rPr lang="en-US" dirty="0" err="1"/>
              <a:t>gizli</a:t>
            </a:r>
            <a:r>
              <a:rPr lang="en-US" dirty="0"/>
              <a:t> </a:t>
            </a:r>
            <a:r>
              <a:rPr lang="en-US" dirty="0" err="1"/>
              <a:t>anahtara</a:t>
            </a:r>
            <a:r>
              <a:rPr lang="en-US" dirty="0"/>
              <a:t> </a:t>
            </a:r>
            <a:r>
              <a:rPr lang="en-US" dirty="0" err="1"/>
              <a:t>sahip</a:t>
            </a:r>
            <a:r>
              <a:rPr lang="en-US" dirty="0"/>
              <a:t> </a:t>
            </a:r>
            <a:r>
              <a:rPr lang="en-US" dirty="0" err="1"/>
              <a:t>olabilir</a:t>
            </a:r>
            <a:r>
              <a:rPr lang="en-US" dirty="0"/>
              <a:t>, </a:t>
            </a:r>
            <a:r>
              <a:rPr lang="en-US" dirty="0" err="1" smtClean="0"/>
              <a:t>ancak</a:t>
            </a:r>
            <a:r>
              <a:rPr lang="en-US" dirty="0" smtClean="0"/>
              <a:t> </a:t>
            </a:r>
            <a:r>
              <a:rPr lang="en-US" dirty="0" err="1"/>
              <a:t>bire</a:t>
            </a:r>
            <a:r>
              <a:rPr lang="en-US" dirty="0"/>
              <a:t> </a:t>
            </a:r>
            <a:r>
              <a:rPr lang="en-US" dirty="0" err="1"/>
              <a:t>bir</a:t>
            </a:r>
            <a:r>
              <a:rPr lang="en-US" dirty="0"/>
              <a:t> (</a:t>
            </a:r>
            <a:r>
              <a:rPr lang="en-US" dirty="0" err="1"/>
              <a:t>tersine</a:t>
            </a:r>
            <a:r>
              <a:rPr lang="en-US" dirty="0"/>
              <a:t> </a:t>
            </a:r>
            <a:r>
              <a:rPr lang="en-US" dirty="0" err="1"/>
              <a:t>çevrilebilir</a:t>
            </a:r>
            <a:r>
              <a:rPr lang="en-US" dirty="0"/>
              <a:t>) </a:t>
            </a:r>
            <a:r>
              <a:rPr lang="en-US" dirty="0" err="1"/>
              <a:t>olan</a:t>
            </a:r>
            <a:r>
              <a:rPr lang="en-US" dirty="0"/>
              <a:t> </a:t>
            </a:r>
            <a:r>
              <a:rPr lang="en-US" dirty="0" err="1"/>
              <a:t>bir</a:t>
            </a:r>
            <a:r>
              <a:rPr lang="en-US" dirty="0"/>
              <a:t> </a:t>
            </a:r>
            <a:r>
              <a:rPr lang="en-US" dirty="0" err="1"/>
              <a:t>şifreleme</a:t>
            </a:r>
            <a:r>
              <a:rPr lang="en-US" dirty="0"/>
              <a:t> </a:t>
            </a:r>
            <a:r>
              <a:rPr lang="en-US" dirty="0" err="1"/>
              <a:t>dönüşümünün</a:t>
            </a:r>
            <a:r>
              <a:rPr lang="en-US" dirty="0"/>
              <a:t> </a:t>
            </a:r>
            <a:r>
              <a:rPr lang="en-US" dirty="0" err="1"/>
              <a:t>aksine</a:t>
            </a:r>
            <a:r>
              <a:rPr lang="en-US" dirty="0"/>
              <a:t>, </a:t>
            </a:r>
            <a:r>
              <a:rPr lang="en-US" dirty="0" err="1"/>
              <a:t>çoktan</a:t>
            </a:r>
            <a:r>
              <a:rPr lang="en-US" dirty="0"/>
              <a:t> </a:t>
            </a:r>
            <a:r>
              <a:rPr lang="en-US" dirty="0" err="1" smtClean="0"/>
              <a:t>bire</a:t>
            </a:r>
            <a:r>
              <a:rPr lang="tr-TR" dirty="0" smtClean="0"/>
              <a:t>’dir</a:t>
            </a:r>
            <a:r>
              <a:rPr lang="en-US" dirty="0" smtClean="0"/>
              <a:t> </a:t>
            </a:r>
            <a:r>
              <a:rPr lang="en-US" dirty="0"/>
              <a:t>(</a:t>
            </a:r>
            <a:r>
              <a:rPr lang="en-US" dirty="0" err="1"/>
              <a:t>tek</a:t>
            </a:r>
            <a:r>
              <a:rPr lang="en-US" dirty="0"/>
              <a:t> </a:t>
            </a:r>
            <a:r>
              <a:rPr lang="en-US" dirty="0" err="1"/>
              <a:t>yönlü</a:t>
            </a:r>
            <a:r>
              <a:rPr lang="en-US" dirty="0"/>
              <a:t>, </a:t>
            </a:r>
            <a:r>
              <a:rPr lang="en-US" dirty="0" err="1"/>
              <a:t>tersine</a:t>
            </a:r>
            <a:r>
              <a:rPr lang="en-US" dirty="0"/>
              <a:t> </a:t>
            </a:r>
            <a:r>
              <a:rPr lang="en-US" dirty="0" err="1"/>
              <a:t>çevrilemez</a:t>
            </a:r>
            <a:r>
              <a:rPr lang="en-US" dirty="0"/>
              <a:t>). </a:t>
            </a:r>
            <a:r>
              <a:rPr lang="en-US" dirty="0">
                <a:solidFill>
                  <a:srgbClr val="FFC000"/>
                </a:solidFill>
              </a:rPr>
              <a:t>Hash </a:t>
            </a:r>
            <a:r>
              <a:rPr lang="en-US" dirty="0" err="1">
                <a:solidFill>
                  <a:srgbClr val="FFC000"/>
                </a:solidFill>
              </a:rPr>
              <a:t>fonksiyonu</a:t>
            </a:r>
            <a:r>
              <a:rPr lang="en-US" dirty="0">
                <a:solidFill>
                  <a:srgbClr val="FFC000"/>
                </a:solidFill>
              </a:rPr>
              <a:t>, </a:t>
            </a:r>
            <a:r>
              <a:rPr lang="en-US" dirty="0" err="1">
                <a:solidFill>
                  <a:srgbClr val="FFC000"/>
                </a:solidFill>
              </a:rPr>
              <a:t>herhangi</a:t>
            </a:r>
            <a:r>
              <a:rPr lang="en-US" dirty="0">
                <a:solidFill>
                  <a:srgbClr val="FFC000"/>
                </a:solidFill>
              </a:rPr>
              <a:t> </a:t>
            </a:r>
            <a:r>
              <a:rPr lang="en-US" dirty="0" err="1">
                <a:solidFill>
                  <a:srgbClr val="FFC000"/>
                </a:solidFill>
              </a:rPr>
              <a:t>bir</a:t>
            </a:r>
            <a:r>
              <a:rPr lang="en-US" dirty="0">
                <a:solidFill>
                  <a:srgbClr val="FFC000"/>
                </a:solidFill>
              </a:rPr>
              <a:t> </a:t>
            </a:r>
            <a:r>
              <a:rPr lang="en-US" dirty="0" err="1">
                <a:solidFill>
                  <a:srgbClr val="FFC000"/>
                </a:solidFill>
              </a:rPr>
              <a:t>giriş</a:t>
            </a:r>
            <a:r>
              <a:rPr lang="en-US" dirty="0">
                <a:solidFill>
                  <a:srgbClr val="FFC000"/>
                </a:solidFill>
              </a:rPr>
              <a:t> </a:t>
            </a:r>
            <a:r>
              <a:rPr lang="en-US" dirty="0" err="1">
                <a:solidFill>
                  <a:srgbClr val="FFC000"/>
                </a:solidFill>
              </a:rPr>
              <a:t>mesajı</a:t>
            </a:r>
            <a:r>
              <a:rPr lang="en-US" dirty="0">
                <a:solidFill>
                  <a:srgbClr val="FFC000"/>
                </a:solidFill>
              </a:rPr>
              <a:t> </a:t>
            </a:r>
            <a:r>
              <a:rPr lang="en-US" dirty="0" err="1">
                <a:solidFill>
                  <a:srgbClr val="FFC000"/>
                </a:solidFill>
              </a:rPr>
              <a:t>için</a:t>
            </a:r>
            <a:r>
              <a:rPr lang="en-US" dirty="0">
                <a:solidFill>
                  <a:srgbClr val="FFC000"/>
                </a:solidFill>
              </a:rPr>
              <a:t> </a:t>
            </a:r>
            <a:r>
              <a:rPr lang="en-US" dirty="0" err="1" smtClean="0">
                <a:solidFill>
                  <a:srgbClr val="FFC000"/>
                </a:solidFill>
              </a:rPr>
              <a:t>sabit</a:t>
            </a:r>
            <a:r>
              <a:rPr lang="en-US" dirty="0" smtClean="0">
                <a:solidFill>
                  <a:srgbClr val="FFC000"/>
                </a:solidFill>
              </a:rPr>
              <a:t> </a:t>
            </a:r>
            <a:r>
              <a:rPr lang="en-US" dirty="0" err="1" smtClean="0">
                <a:solidFill>
                  <a:srgbClr val="FFC000"/>
                </a:solidFill>
              </a:rPr>
              <a:t>boyu</a:t>
            </a:r>
            <a:r>
              <a:rPr lang="tr-TR" dirty="0" smtClean="0">
                <a:solidFill>
                  <a:srgbClr val="FFC000"/>
                </a:solidFill>
              </a:rPr>
              <a:t>t </a:t>
            </a:r>
            <a:r>
              <a:rPr lang="en-US" dirty="0" smtClean="0">
                <a:solidFill>
                  <a:srgbClr val="FFC000"/>
                </a:solidFill>
              </a:rPr>
              <a:t>(</a:t>
            </a:r>
            <a:r>
              <a:rPr lang="en-US" dirty="0" err="1" smtClean="0">
                <a:solidFill>
                  <a:srgbClr val="FFC000"/>
                </a:solidFill>
              </a:rPr>
              <a:t>örneğin</a:t>
            </a:r>
            <a:r>
              <a:rPr lang="en-US" dirty="0">
                <a:solidFill>
                  <a:srgbClr val="FFC000"/>
                </a:solidFill>
              </a:rPr>
              <a:t>, 64 bit) </a:t>
            </a:r>
            <a:r>
              <a:rPr lang="en-US" dirty="0" err="1">
                <a:solidFill>
                  <a:srgbClr val="FFC000"/>
                </a:solidFill>
              </a:rPr>
              <a:t>sonucunu</a:t>
            </a:r>
            <a:r>
              <a:rPr lang="en-US" dirty="0">
                <a:solidFill>
                  <a:srgbClr val="FFC000"/>
                </a:solidFill>
              </a:rPr>
              <a:t> </a:t>
            </a:r>
            <a:r>
              <a:rPr lang="en-US" dirty="0" err="1">
                <a:solidFill>
                  <a:srgbClr val="FFC000"/>
                </a:solidFill>
              </a:rPr>
              <a:t>döndürür</a:t>
            </a:r>
            <a:r>
              <a:rPr lang="en-US" dirty="0"/>
              <a:t>.</a:t>
            </a:r>
          </a:p>
          <a:p>
            <a:r>
              <a:rPr lang="tr-TR" dirty="0" smtClean="0"/>
              <a:t>M </a:t>
            </a:r>
            <a:r>
              <a:rPr lang="en-US" dirty="0" err="1" smtClean="0"/>
              <a:t>Mesaj</a:t>
            </a:r>
            <a:r>
              <a:rPr lang="tr-TR" dirty="0" smtClean="0"/>
              <a:t>ının  </a:t>
            </a:r>
            <a:r>
              <a:rPr lang="en-US" dirty="0" err="1" smtClean="0"/>
              <a:t>sağlama</a:t>
            </a:r>
            <a:r>
              <a:rPr lang="en-US" dirty="0" smtClean="0"/>
              <a:t> </a:t>
            </a:r>
            <a:r>
              <a:rPr lang="en-US" dirty="0" err="1" smtClean="0"/>
              <a:t>toplamı</a:t>
            </a:r>
            <a:r>
              <a:rPr lang="tr-TR" dirty="0" smtClean="0"/>
              <a:t>(checksum).</a:t>
            </a:r>
            <a:endParaRPr lang="en-US" dirty="0"/>
          </a:p>
          <a:p>
            <a:r>
              <a:rPr lang="en-US" b="1" dirty="0" err="1"/>
              <a:t>Tek</a:t>
            </a:r>
            <a:r>
              <a:rPr lang="en-US" b="1" dirty="0"/>
              <a:t> </a:t>
            </a:r>
            <a:r>
              <a:rPr lang="en-US" b="1" dirty="0" err="1" smtClean="0"/>
              <a:t>yönlü</a:t>
            </a:r>
            <a:r>
              <a:rPr lang="tr-TR" b="1" dirty="0" smtClean="0"/>
              <a:t>  (one-way) </a:t>
            </a:r>
            <a:r>
              <a:rPr lang="en-US" b="1" dirty="0" smtClean="0"/>
              <a:t>: </a:t>
            </a:r>
            <a:r>
              <a:rPr lang="tr-TR" dirty="0" smtClean="0"/>
              <a:t>y</a:t>
            </a:r>
            <a:r>
              <a:rPr lang="en-US" dirty="0" smtClean="0"/>
              <a:t> </a:t>
            </a:r>
            <a:r>
              <a:rPr lang="en-US" dirty="0"/>
              <a:t>= </a:t>
            </a:r>
            <a:r>
              <a:rPr lang="tr-TR" dirty="0" smtClean="0"/>
              <a:t>h</a:t>
            </a:r>
            <a:r>
              <a:rPr lang="en-US" dirty="0" smtClean="0"/>
              <a:t> </a:t>
            </a:r>
            <a:r>
              <a:rPr lang="en-US" dirty="0"/>
              <a:t>(M) '</a:t>
            </a:r>
            <a:r>
              <a:rPr lang="en-US" dirty="0" err="1"/>
              <a:t>yi</a:t>
            </a:r>
            <a:r>
              <a:rPr lang="en-US" dirty="0"/>
              <a:t> </a:t>
            </a:r>
            <a:r>
              <a:rPr lang="en-US" dirty="0" err="1"/>
              <a:t>hesaplamak</a:t>
            </a:r>
            <a:r>
              <a:rPr lang="en-US" dirty="0"/>
              <a:t> </a:t>
            </a:r>
            <a:r>
              <a:rPr lang="en-US" dirty="0" err="1"/>
              <a:t>kolay</a:t>
            </a:r>
            <a:r>
              <a:rPr lang="en-US" dirty="0"/>
              <a:t> </a:t>
            </a:r>
            <a:r>
              <a:rPr lang="en-US" dirty="0" err="1"/>
              <a:t>olmalı</a:t>
            </a:r>
            <a:r>
              <a:rPr lang="en-US" dirty="0"/>
              <a:t>, </a:t>
            </a:r>
            <a:r>
              <a:rPr lang="en-US" dirty="0" err="1"/>
              <a:t>ancak</a:t>
            </a:r>
            <a:r>
              <a:rPr lang="en-US" dirty="0"/>
              <a:t> </a:t>
            </a:r>
            <a:r>
              <a:rPr lang="en-US" dirty="0" err="1"/>
              <a:t>sadece</a:t>
            </a:r>
            <a:r>
              <a:rPr lang="en-US" dirty="0"/>
              <a:t> </a:t>
            </a:r>
            <a:r>
              <a:rPr lang="tr-TR" dirty="0" smtClean="0"/>
              <a:t>y ile </a:t>
            </a:r>
            <a:r>
              <a:rPr lang="en-US" dirty="0" smtClean="0"/>
              <a:t>M</a:t>
            </a:r>
            <a:r>
              <a:rPr lang="en-US" dirty="0"/>
              <a:t>' </a:t>
            </a:r>
            <a:r>
              <a:rPr lang="en-US" dirty="0" err="1"/>
              <a:t>yi</a:t>
            </a:r>
            <a:r>
              <a:rPr lang="en-US" dirty="0"/>
              <a:t> </a:t>
            </a:r>
            <a:r>
              <a:rPr lang="en-US" dirty="0" err="1"/>
              <a:t>bulmak</a:t>
            </a:r>
            <a:r>
              <a:rPr lang="en-US" dirty="0"/>
              <a:t> </a:t>
            </a:r>
            <a:r>
              <a:rPr lang="en-US" dirty="0" err="1"/>
              <a:t>zor</a:t>
            </a:r>
            <a:r>
              <a:rPr lang="en-US" dirty="0"/>
              <a:t> </a:t>
            </a:r>
            <a:r>
              <a:rPr lang="en-US" dirty="0" err="1" smtClean="0"/>
              <a:t>olmalı</a:t>
            </a:r>
            <a:r>
              <a:rPr lang="tr-TR" dirty="0" smtClean="0"/>
              <a:t>. </a:t>
            </a:r>
            <a:r>
              <a:rPr lang="tr-TR" dirty="0" smtClean="0">
                <a:solidFill>
                  <a:srgbClr val="7030A0"/>
                </a:solidFill>
              </a:rPr>
              <a:t>Yani </a:t>
            </a:r>
            <a:r>
              <a:rPr lang="en-US" dirty="0" err="1" smtClean="0">
                <a:solidFill>
                  <a:srgbClr val="7030A0"/>
                </a:solidFill>
              </a:rPr>
              <a:t>bir</a:t>
            </a:r>
            <a:r>
              <a:rPr lang="en-US" dirty="0" smtClean="0">
                <a:solidFill>
                  <a:srgbClr val="7030A0"/>
                </a:solidFill>
              </a:rPr>
              <a:t> </a:t>
            </a:r>
            <a:r>
              <a:rPr lang="en-US" dirty="0">
                <a:solidFill>
                  <a:srgbClr val="7030A0"/>
                </a:solidFill>
              </a:rPr>
              <a:t>karma </a:t>
            </a:r>
            <a:r>
              <a:rPr lang="en-US" dirty="0" err="1">
                <a:solidFill>
                  <a:srgbClr val="7030A0"/>
                </a:solidFill>
              </a:rPr>
              <a:t>fonksiyonu</a:t>
            </a:r>
            <a:r>
              <a:rPr lang="en-US" dirty="0">
                <a:solidFill>
                  <a:srgbClr val="7030A0"/>
                </a:solidFill>
              </a:rPr>
              <a:t> </a:t>
            </a:r>
            <a:r>
              <a:rPr lang="en-US" dirty="0" err="1">
                <a:solidFill>
                  <a:srgbClr val="7030A0"/>
                </a:solidFill>
              </a:rPr>
              <a:t>için</a:t>
            </a:r>
            <a:r>
              <a:rPr lang="en-US" dirty="0">
                <a:solidFill>
                  <a:srgbClr val="7030A0"/>
                </a:solidFill>
              </a:rPr>
              <a:t> </a:t>
            </a:r>
            <a:r>
              <a:rPr lang="en-US" dirty="0" err="1">
                <a:solidFill>
                  <a:srgbClr val="7030A0"/>
                </a:solidFill>
              </a:rPr>
              <a:t>girdi</a:t>
            </a:r>
            <a:r>
              <a:rPr lang="en-US" dirty="0">
                <a:solidFill>
                  <a:srgbClr val="7030A0"/>
                </a:solidFill>
              </a:rPr>
              <a:t> </a:t>
            </a:r>
            <a:r>
              <a:rPr lang="en-US" dirty="0" err="1">
                <a:solidFill>
                  <a:srgbClr val="7030A0"/>
                </a:solidFill>
              </a:rPr>
              <a:t>değerini</a:t>
            </a:r>
            <a:r>
              <a:rPr lang="en-US" dirty="0">
                <a:solidFill>
                  <a:srgbClr val="7030A0"/>
                </a:solidFill>
              </a:rPr>
              <a:t> </a:t>
            </a:r>
            <a:r>
              <a:rPr lang="en-US" dirty="0" err="1">
                <a:solidFill>
                  <a:srgbClr val="7030A0"/>
                </a:solidFill>
              </a:rPr>
              <a:t>çıkışından</a:t>
            </a:r>
            <a:r>
              <a:rPr lang="en-US" dirty="0">
                <a:solidFill>
                  <a:srgbClr val="7030A0"/>
                </a:solidFill>
              </a:rPr>
              <a:t> </a:t>
            </a:r>
            <a:r>
              <a:rPr lang="en-US" dirty="0" err="1">
                <a:solidFill>
                  <a:srgbClr val="7030A0"/>
                </a:solidFill>
              </a:rPr>
              <a:t>tahmin</a:t>
            </a:r>
            <a:r>
              <a:rPr lang="en-US" dirty="0">
                <a:solidFill>
                  <a:srgbClr val="7030A0"/>
                </a:solidFill>
              </a:rPr>
              <a:t> </a:t>
            </a:r>
            <a:r>
              <a:rPr lang="en-US" dirty="0" err="1">
                <a:solidFill>
                  <a:srgbClr val="7030A0"/>
                </a:solidFill>
              </a:rPr>
              <a:t>etmek</a:t>
            </a:r>
            <a:r>
              <a:rPr lang="en-US" dirty="0">
                <a:solidFill>
                  <a:srgbClr val="7030A0"/>
                </a:solidFill>
              </a:rPr>
              <a:t> </a:t>
            </a:r>
            <a:r>
              <a:rPr lang="en-US" dirty="0" err="1" smtClean="0">
                <a:solidFill>
                  <a:srgbClr val="7030A0"/>
                </a:solidFill>
              </a:rPr>
              <a:t>zor</a:t>
            </a:r>
            <a:r>
              <a:rPr lang="tr-TR" dirty="0" smtClean="0">
                <a:solidFill>
                  <a:srgbClr val="7030A0"/>
                </a:solidFill>
              </a:rPr>
              <a:t> olmalı</a:t>
            </a:r>
            <a:r>
              <a:rPr lang="en-US" dirty="0" smtClean="0">
                <a:solidFill>
                  <a:srgbClr val="7030A0"/>
                </a:solidFill>
              </a:rPr>
              <a:t>.</a:t>
            </a:r>
            <a:endParaRPr lang="en-US" dirty="0">
              <a:solidFill>
                <a:srgbClr val="7030A0"/>
              </a:solidFill>
            </a:endParaRPr>
          </a:p>
          <a:p>
            <a:r>
              <a:rPr lang="en-US" dirty="0" err="1"/>
              <a:t>Çarpışmaya</a:t>
            </a:r>
            <a:r>
              <a:rPr lang="en-US" dirty="0"/>
              <a:t> </a:t>
            </a:r>
            <a:r>
              <a:rPr lang="en-US" dirty="0" err="1" smtClean="0"/>
              <a:t>dayanıklı</a:t>
            </a:r>
            <a:r>
              <a:rPr lang="tr-TR" dirty="0" smtClean="0"/>
              <a:t> </a:t>
            </a:r>
            <a:r>
              <a:rPr lang="tr-TR" b="1" dirty="0" smtClean="0"/>
              <a:t>(</a:t>
            </a:r>
            <a:r>
              <a:rPr lang="en-US" b="1" dirty="0" smtClean="0"/>
              <a:t>Collision-resistant</a:t>
            </a:r>
            <a:r>
              <a:rPr lang="tr-TR" b="1" dirty="0" smtClean="0"/>
              <a:t>)</a:t>
            </a:r>
            <a:r>
              <a:rPr lang="en-US" b="1" dirty="0" smtClean="0"/>
              <a:t>: </a:t>
            </a:r>
            <a:r>
              <a:rPr lang="en-US" dirty="0" smtClean="0"/>
              <a:t>H </a:t>
            </a:r>
            <a:r>
              <a:rPr lang="en-US" dirty="0"/>
              <a:t>(M) = H (N</a:t>
            </a:r>
            <a:r>
              <a:rPr lang="en-US" dirty="0" smtClean="0"/>
              <a:t>)</a:t>
            </a:r>
            <a:r>
              <a:rPr lang="tr-TR" dirty="0" smtClean="0"/>
              <a:t> olacak sekilde </a:t>
            </a:r>
            <a:r>
              <a:rPr lang="en-US" dirty="0" err="1" smtClean="0"/>
              <a:t>iki</a:t>
            </a:r>
            <a:r>
              <a:rPr lang="en-US" dirty="0" smtClean="0"/>
              <a:t> </a:t>
            </a:r>
            <a:r>
              <a:rPr lang="en-US" dirty="0" err="1"/>
              <a:t>mesaj</a:t>
            </a:r>
            <a:r>
              <a:rPr lang="en-US" dirty="0"/>
              <a:t> (M </a:t>
            </a:r>
            <a:r>
              <a:rPr lang="en-US" dirty="0" err="1"/>
              <a:t>ve</a:t>
            </a:r>
            <a:r>
              <a:rPr lang="en-US" dirty="0"/>
              <a:t> N) </a:t>
            </a:r>
            <a:r>
              <a:rPr lang="en-US" dirty="0" err="1"/>
              <a:t>bulmak</a:t>
            </a:r>
            <a:r>
              <a:rPr lang="en-US" dirty="0"/>
              <a:t> </a:t>
            </a:r>
            <a:r>
              <a:rPr lang="en-US" dirty="0" err="1"/>
              <a:t>zor</a:t>
            </a:r>
            <a:r>
              <a:rPr lang="en-US" dirty="0"/>
              <a:t> </a:t>
            </a:r>
            <a:r>
              <a:rPr lang="en-US" dirty="0" err="1"/>
              <a:t>olmalı</a:t>
            </a:r>
            <a:r>
              <a:rPr lang="en-US" dirty="0"/>
              <a:t>. </a:t>
            </a:r>
            <a:r>
              <a:rPr lang="en-US" dirty="0" err="1">
                <a:solidFill>
                  <a:srgbClr val="7030A0"/>
                </a:solidFill>
              </a:rPr>
              <a:t>Aynı</a:t>
            </a:r>
            <a:r>
              <a:rPr lang="en-US" dirty="0">
                <a:solidFill>
                  <a:srgbClr val="7030A0"/>
                </a:solidFill>
              </a:rPr>
              <a:t> </a:t>
            </a:r>
            <a:r>
              <a:rPr lang="en-US" dirty="0" smtClean="0">
                <a:solidFill>
                  <a:srgbClr val="7030A0"/>
                </a:solidFill>
              </a:rPr>
              <a:t>hash</a:t>
            </a:r>
            <a:r>
              <a:rPr lang="tr-TR" dirty="0" smtClean="0">
                <a:solidFill>
                  <a:srgbClr val="7030A0"/>
                </a:solidFill>
              </a:rPr>
              <a:t> değeri </a:t>
            </a:r>
            <a:r>
              <a:rPr lang="en-US" dirty="0" smtClean="0">
                <a:solidFill>
                  <a:srgbClr val="7030A0"/>
                </a:solidFill>
              </a:rPr>
              <a:t>le </a:t>
            </a:r>
            <a:r>
              <a:rPr lang="en-US" dirty="0" err="1">
                <a:solidFill>
                  <a:srgbClr val="7030A0"/>
                </a:solidFill>
              </a:rPr>
              <a:t>sonuçlanan</a:t>
            </a:r>
            <a:r>
              <a:rPr lang="en-US" dirty="0">
                <a:solidFill>
                  <a:srgbClr val="7030A0"/>
                </a:solidFill>
              </a:rPr>
              <a:t> </a:t>
            </a:r>
            <a:r>
              <a:rPr lang="en-US" dirty="0" err="1">
                <a:solidFill>
                  <a:srgbClr val="7030A0"/>
                </a:solidFill>
              </a:rPr>
              <a:t>herhangi</a:t>
            </a:r>
            <a:r>
              <a:rPr lang="en-US" dirty="0">
                <a:solidFill>
                  <a:srgbClr val="7030A0"/>
                </a:solidFill>
              </a:rPr>
              <a:t> </a:t>
            </a:r>
            <a:r>
              <a:rPr lang="en-US" dirty="0" err="1">
                <a:solidFill>
                  <a:srgbClr val="7030A0"/>
                </a:solidFill>
              </a:rPr>
              <a:t>bir</a:t>
            </a:r>
            <a:r>
              <a:rPr lang="en-US" dirty="0">
                <a:solidFill>
                  <a:srgbClr val="7030A0"/>
                </a:solidFill>
              </a:rPr>
              <a:t> </a:t>
            </a:r>
            <a:r>
              <a:rPr lang="en-US" dirty="0" err="1">
                <a:solidFill>
                  <a:srgbClr val="7030A0"/>
                </a:solidFill>
              </a:rPr>
              <a:t>uzunlukta</a:t>
            </a:r>
            <a:r>
              <a:rPr lang="en-US" dirty="0">
                <a:solidFill>
                  <a:srgbClr val="7030A0"/>
                </a:solidFill>
              </a:rPr>
              <a:t> </a:t>
            </a:r>
            <a:r>
              <a:rPr lang="en-US" dirty="0" err="1">
                <a:solidFill>
                  <a:srgbClr val="7030A0"/>
                </a:solidFill>
              </a:rPr>
              <a:t>iki</a:t>
            </a:r>
            <a:r>
              <a:rPr lang="en-US" dirty="0">
                <a:solidFill>
                  <a:srgbClr val="7030A0"/>
                </a:solidFill>
              </a:rPr>
              <a:t> </a:t>
            </a:r>
            <a:r>
              <a:rPr lang="en-US" dirty="0" err="1">
                <a:solidFill>
                  <a:srgbClr val="7030A0"/>
                </a:solidFill>
              </a:rPr>
              <a:t>farklı</a:t>
            </a:r>
            <a:r>
              <a:rPr lang="en-US" dirty="0">
                <a:solidFill>
                  <a:srgbClr val="7030A0"/>
                </a:solidFill>
              </a:rPr>
              <a:t> </a:t>
            </a:r>
            <a:r>
              <a:rPr lang="en-US" dirty="0" err="1">
                <a:solidFill>
                  <a:srgbClr val="7030A0"/>
                </a:solidFill>
              </a:rPr>
              <a:t>giriş</a:t>
            </a:r>
            <a:r>
              <a:rPr lang="en-US" dirty="0">
                <a:solidFill>
                  <a:srgbClr val="7030A0"/>
                </a:solidFill>
              </a:rPr>
              <a:t> </a:t>
            </a:r>
            <a:r>
              <a:rPr lang="en-US" dirty="0" err="1">
                <a:solidFill>
                  <a:srgbClr val="7030A0"/>
                </a:solidFill>
              </a:rPr>
              <a:t>bulmak</a:t>
            </a:r>
            <a:r>
              <a:rPr lang="en-US" dirty="0">
                <a:solidFill>
                  <a:srgbClr val="7030A0"/>
                </a:solidFill>
              </a:rPr>
              <a:t> </a:t>
            </a:r>
            <a:r>
              <a:rPr lang="en-US" dirty="0" err="1">
                <a:solidFill>
                  <a:srgbClr val="7030A0"/>
                </a:solidFill>
              </a:rPr>
              <a:t>zor</a:t>
            </a:r>
            <a:r>
              <a:rPr lang="en-US" dirty="0">
                <a:solidFill>
                  <a:srgbClr val="7030A0"/>
                </a:solidFill>
              </a:rPr>
              <a:t> </a:t>
            </a:r>
            <a:r>
              <a:rPr lang="en-US" dirty="0" err="1">
                <a:solidFill>
                  <a:srgbClr val="7030A0"/>
                </a:solidFill>
              </a:rPr>
              <a:t>olmalı</a:t>
            </a:r>
            <a:r>
              <a:rPr lang="en-US" dirty="0"/>
              <a:t>.</a:t>
            </a:r>
          </a:p>
          <a:p>
            <a:r>
              <a:rPr lang="en-US" b="1" dirty="0" err="1"/>
              <a:t>Örnekler</a:t>
            </a:r>
            <a:r>
              <a:rPr lang="en-US" b="1" dirty="0"/>
              <a:t>:</a:t>
            </a:r>
            <a:r>
              <a:rPr lang="en-US" dirty="0"/>
              <a:t> Secure Hash Algorithm </a:t>
            </a:r>
            <a:r>
              <a:rPr lang="tr-TR" dirty="0" smtClean="0"/>
              <a:t>(</a:t>
            </a:r>
            <a:r>
              <a:rPr lang="en-US" dirty="0" smtClean="0"/>
              <a:t>SHA-1</a:t>
            </a:r>
            <a:r>
              <a:rPr lang="tr-TR" dirty="0" smtClean="0"/>
              <a:t>)</a:t>
            </a:r>
            <a:r>
              <a:rPr lang="en-US" dirty="0" smtClean="0"/>
              <a:t>, </a:t>
            </a:r>
            <a:r>
              <a:rPr lang="en-US" dirty="0"/>
              <a:t>SHA-256.</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Gizlilik </a:t>
            </a:r>
            <a:r>
              <a:rPr lang="en-US" dirty="0" err="1" smtClean="0"/>
              <a:t>Araçları</a:t>
            </a:r>
            <a:endParaRPr lang="en-US" dirty="0"/>
          </a:p>
        </p:txBody>
      </p:sp>
      <p:sp>
        <p:nvSpPr>
          <p:cNvPr id="3" name="Content Placeholder 2"/>
          <p:cNvSpPr>
            <a:spLocks noGrp="1"/>
          </p:cNvSpPr>
          <p:nvPr>
            <p:ph idx="1"/>
          </p:nvPr>
        </p:nvSpPr>
        <p:spPr/>
        <p:txBody>
          <a:bodyPr>
            <a:normAutofit/>
          </a:bodyPr>
          <a:lstStyle/>
          <a:p>
            <a:r>
              <a:rPr lang="en-US" b="1" dirty="0" smtClean="0"/>
              <a:t>Access control</a:t>
            </a:r>
            <a:r>
              <a:rPr lang="tr-TR" b="1" dirty="0" smtClean="0"/>
              <a:t> (</a:t>
            </a:r>
            <a:r>
              <a:rPr lang="en-US" dirty="0" err="1" smtClean="0"/>
              <a:t>Erişim</a:t>
            </a:r>
            <a:r>
              <a:rPr lang="en-US" dirty="0" smtClean="0"/>
              <a:t> </a:t>
            </a:r>
            <a:r>
              <a:rPr lang="en-US" dirty="0" err="1" smtClean="0"/>
              <a:t>kontrolü</a:t>
            </a:r>
            <a:r>
              <a:rPr lang="tr-TR" dirty="0" smtClean="0"/>
              <a:t>)</a:t>
            </a:r>
            <a:r>
              <a:rPr lang="en-US" dirty="0" smtClean="0"/>
              <a:t>: </a:t>
            </a:r>
            <a:r>
              <a:rPr lang="en-US" dirty="0"/>
              <a:t>“</a:t>
            </a:r>
            <a:r>
              <a:rPr lang="en-US" dirty="0" err="1"/>
              <a:t>bilmesi</a:t>
            </a:r>
            <a:r>
              <a:rPr lang="en-US" dirty="0"/>
              <a:t> </a:t>
            </a:r>
            <a:r>
              <a:rPr lang="en-US" dirty="0" err="1"/>
              <a:t>gereken</a:t>
            </a:r>
            <a:r>
              <a:rPr lang="en-US" dirty="0"/>
              <a:t>” </a:t>
            </a:r>
            <a:r>
              <a:rPr lang="en-US" dirty="0" err="1"/>
              <a:t>kişi</a:t>
            </a:r>
            <a:r>
              <a:rPr lang="en-US" dirty="0"/>
              <a:t> ve / </a:t>
            </a:r>
            <a:r>
              <a:rPr lang="en-US" dirty="0" err="1"/>
              <a:t>veya</a:t>
            </a:r>
            <a:r>
              <a:rPr lang="en-US" dirty="0"/>
              <a:t> </a:t>
            </a:r>
            <a:r>
              <a:rPr lang="en-US" dirty="0" err="1"/>
              <a:t>sistemlere</a:t>
            </a:r>
            <a:r>
              <a:rPr lang="en-US" dirty="0"/>
              <a:t> </a:t>
            </a:r>
            <a:r>
              <a:rPr lang="en-US" dirty="0" err="1"/>
              <a:t>gizli</a:t>
            </a:r>
            <a:r>
              <a:rPr lang="en-US" dirty="0"/>
              <a:t> </a:t>
            </a:r>
            <a:r>
              <a:rPr lang="en-US" dirty="0" err="1"/>
              <a:t>bilgilere</a:t>
            </a:r>
            <a:r>
              <a:rPr lang="en-US" dirty="0"/>
              <a:t> </a:t>
            </a:r>
            <a:r>
              <a:rPr lang="en-US" dirty="0" err="1"/>
              <a:t>erişimi</a:t>
            </a:r>
            <a:r>
              <a:rPr lang="en-US" dirty="0"/>
              <a:t> </a:t>
            </a:r>
            <a:r>
              <a:rPr lang="en-US" dirty="0" err="1"/>
              <a:t>kısıtlayan</a:t>
            </a:r>
            <a:r>
              <a:rPr lang="en-US" dirty="0"/>
              <a:t> </a:t>
            </a:r>
            <a:r>
              <a:rPr lang="en-US" dirty="0" err="1"/>
              <a:t>kurallar</a:t>
            </a:r>
            <a:r>
              <a:rPr lang="en-US" dirty="0"/>
              <a:t> ve </a:t>
            </a:r>
            <a:r>
              <a:rPr lang="en-US" dirty="0" err="1"/>
              <a:t>politikalar</a:t>
            </a:r>
            <a:r>
              <a:rPr lang="en-US" dirty="0"/>
              <a:t>.</a:t>
            </a:r>
          </a:p>
          <a:p>
            <a:pPr lvl="1"/>
            <a:r>
              <a:rPr lang="en-US" dirty="0"/>
              <a:t>Bu </a:t>
            </a:r>
            <a:r>
              <a:rPr lang="tr-TR" dirty="0" smtClean="0"/>
              <a:t>‘’</a:t>
            </a:r>
            <a:r>
              <a:rPr lang="en-US" dirty="0" err="1" smtClean="0"/>
              <a:t>bilmesi</a:t>
            </a:r>
            <a:r>
              <a:rPr lang="en-US" dirty="0" smtClean="0"/>
              <a:t> </a:t>
            </a:r>
            <a:r>
              <a:rPr lang="en-US" dirty="0" err="1" smtClean="0"/>
              <a:t>gereken</a:t>
            </a:r>
            <a:r>
              <a:rPr lang="tr-TR" dirty="0" smtClean="0"/>
              <a:t>’’</a:t>
            </a:r>
            <a:r>
              <a:rPr lang="en-US" dirty="0" smtClean="0"/>
              <a:t>, </a:t>
            </a:r>
            <a:r>
              <a:rPr lang="en-US" dirty="0" err="1" smtClean="0"/>
              <a:t>kişinin</a:t>
            </a:r>
            <a:r>
              <a:rPr lang="en-US" dirty="0" smtClean="0"/>
              <a:t> </a:t>
            </a:r>
            <a:r>
              <a:rPr lang="en-US" dirty="0" err="1"/>
              <a:t>adı</a:t>
            </a:r>
            <a:r>
              <a:rPr lang="en-US" dirty="0"/>
              <a:t> </a:t>
            </a:r>
            <a:r>
              <a:rPr lang="en-US" dirty="0" err="1"/>
              <a:t>veya</a:t>
            </a:r>
            <a:r>
              <a:rPr lang="en-US" dirty="0"/>
              <a:t> </a:t>
            </a:r>
            <a:r>
              <a:rPr lang="en-US" dirty="0" err="1"/>
              <a:t>bilgisayarın</a:t>
            </a:r>
            <a:r>
              <a:rPr lang="en-US" dirty="0"/>
              <a:t> </a:t>
            </a:r>
            <a:r>
              <a:rPr lang="en-US" dirty="0" err="1"/>
              <a:t>seri</a:t>
            </a:r>
            <a:r>
              <a:rPr lang="en-US" dirty="0"/>
              <a:t> </a:t>
            </a:r>
            <a:r>
              <a:rPr lang="en-US" dirty="0" err="1"/>
              <a:t>numarası</a:t>
            </a:r>
            <a:r>
              <a:rPr lang="en-US" dirty="0"/>
              <a:t> </a:t>
            </a:r>
            <a:r>
              <a:rPr lang="en-US" dirty="0" err="1"/>
              <a:t>gibi</a:t>
            </a:r>
            <a:r>
              <a:rPr lang="en-US" dirty="0"/>
              <a:t> </a:t>
            </a:r>
            <a:r>
              <a:rPr lang="en-US" dirty="0" err="1" smtClean="0"/>
              <a:t>kimliğe</a:t>
            </a:r>
            <a:r>
              <a:rPr lang="en-US" dirty="0" smtClean="0"/>
              <a:t> </a:t>
            </a:r>
            <a:r>
              <a:rPr lang="en-US" dirty="0" err="1"/>
              <a:t>veya</a:t>
            </a:r>
            <a:r>
              <a:rPr lang="en-US" dirty="0"/>
              <a:t> </a:t>
            </a:r>
            <a:r>
              <a:rPr lang="en-US" dirty="0" err="1" smtClean="0"/>
              <a:t>kişinin</a:t>
            </a:r>
            <a:r>
              <a:rPr lang="en-US" dirty="0" smtClean="0"/>
              <a:t> </a:t>
            </a:r>
            <a:r>
              <a:rPr lang="en-US" dirty="0" err="1"/>
              <a:t>yönetici</a:t>
            </a:r>
            <a:r>
              <a:rPr lang="en-US" dirty="0"/>
              <a:t> </a:t>
            </a:r>
            <a:r>
              <a:rPr lang="en-US" dirty="0" err="1"/>
              <a:t>veya</a:t>
            </a:r>
            <a:r>
              <a:rPr lang="en-US" dirty="0"/>
              <a:t> </a:t>
            </a:r>
            <a:r>
              <a:rPr lang="en-US" dirty="0" err="1"/>
              <a:t>bilgisayar</a:t>
            </a:r>
            <a:r>
              <a:rPr lang="en-US" dirty="0"/>
              <a:t> </a:t>
            </a:r>
            <a:r>
              <a:rPr lang="en-US" dirty="0" err="1"/>
              <a:t>güvenlik</a:t>
            </a:r>
            <a:r>
              <a:rPr lang="en-US" dirty="0"/>
              <a:t> </a:t>
            </a:r>
            <a:r>
              <a:rPr lang="en-US" dirty="0" err="1"/>
              <a:t>uzmanı</a:t>
            </a:r>
            <a:r>
              <a:rPr lang="en-US" dirty="0"/>
              <a:t> </a:t>
            </a:r>
            <a:r>
              <a:rPr lang="en-US" dirty="0" err="1"/>
              <a:t>gibi</a:t>
            </a:r>
            <a:r>
              <a:rPr lang="en-US" dirty="0"/>
              <a:t> </a:t>
            </a:r>
            <a:r>
              <a:rPr lang="en-US" dirty="0" err="1" smtClean="0"/>
              <a:t>rolüne</a:t>
            </a:r>
            <a:r>
              <a:rPr lang="en-US" dirty="0" smtClean="0"/>
              <a:t> </a:t>
            </a:r>
            <a:r>
              <a:rPr lang="en-US" dirty="0" err="1"/>
              <a:t>göre</a:t>
            </a:r>
            <a:r>
              <a:rPr lang="en-US" dirty="0"/>
              <a:t> </a:t>
            </a:r>
            <a:r>
              <a:rPr lang="en-US" dirty="0" err="1"/>
              <a:t>belirlenebilir</a:t>
            </a:r>
            <a:r>
              <a:rPr lang="en-US" dirty="0" smtClean="0"/>
              <a:t>.</a:t>
            </a:r>
            <a:r>
              <a:rPr lang="tr-TR" dirty="0" smtClean="0"/>
              <a:t> </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72" y="33303"/>
            <a:ext cx="8229600" cy="943866"/>
          </a:xfrm>
        </p:spPr>
        <p:txBody>
          <a:bodyPr>
            <a:normAutofit fontScale="90000"/>
          </a:bodyPr>
          <a:lstStyle/>
          <a:p>
            <a:r>
              <a:rPr lang="en-US" dirty="0"/>
              <a:t>Mesaj </a:t>
            </a:r>
            <a:r>
              <a:rPr lang="en-US" dirty="0" err="1"/>
              <a:t>Doğrulama</a:t>
            </a:r>
            <a:r>
              <a:rPr lang="en-US" dirty="0"/>
              <a:t> </a:t>
            </a:r>
            <a:r>
              <a:rPr lang="en-US" dirty="0" err="1" smtClean="0"/>
              <a:t>Kodları</a:t>
            </a:r>
            <a:r>
              <a:rPr lang="tr-TR" dirty="0" smtClean="0"/>
              <a:t> </a:t>
            </a:r>
            <a:r>
              <a:rPr lang="tr-TR" sz="1600" dirty="0" smtClean="0"/>
              <a:t>(</a:t>
            </a:r>
            <a:r>
              <a:rPr lang="en-US" sz="1600" dirty="0" smtClean="0"/>
              <a:t>Message Authentication Codes</a:t>
            </a:r>
            <a:r>
              <a:rPr lang="tr-TR" sz="1600" dirty="0" smtClean="0"/>
              <a:t>)</a:t>
            </a:r>
            <a:endParaRPr lang="en-US" sz="1600" dirty="0"/>
          </a:p>
        </p:txBody>
      </p:sp>
      <p:sp>
        <p:nvSpPr>
          <p:cNvPr id="3" name="Content Placeholder 2"/>
          <p:cNvSpPr>
            <a:spLocks noGrp="1"/>
          </p:cNvSpPr>
          <p:nvPr>
            <p:ph idx="1"/>
          </p:nvPr>
        </p:nvSpPr>
        <p:spPr>
          <a:xfrm>
            <a:off x="493947" y="742432"/>
            <a:ext cx="8229600" cy="2985361"/>
          </a:xfrm>
        </p:spPr>
        <p:txBody>
          <a:bodyPr>
            <a:normAutofit lnSpcReduction="10000"/>
          </a:bodyPr>
          <a:lstStyle/>
          <a:p>
            <a:r>
              <a:rPr lang="tr-TR" sz="2400" dirty="0"/>
              <a:t>Kriptografik </a:t>
            </a:r>
            <a:r>
              <a:rPr lang="tr-TR" sz="2400" dirty="0" smtClean="0"/>
              <a:t>karma </a:t>
            </a:r>
            <a:r>
              <a:rPr lang="tr-TR" sz="2400" dirty="0"/>
              <a:t>fonksiyonu h, iki taraf tarafından paylaşılan gizli bir anahtarla birlikte, </a:t>
            </a:r>
            <a:r>
              <a:rPr lang="tr-TR" sz="2400" dirty="0">
                <a:solidFill>
                  <a:srgbClr val="FF0000"/>
                </a:solidFill>
              </a:rPr>
              <a:t>güvenli olmayan bir kanal üzerinden </a:t>
            </a:r>
            <a:r>
              <a:rPr lang="tr-TR" sz="2400" dirty="0" smtClean="0">
                <a:solidFill>
                  <a:srgbClr val="FF0000"/>
                </a:solidFill>
              </a:rPr>
              <a:t>değiş </a:t>
            </a:r>
            <a:r>
              <a:rPr lang="tr-TR" sz="2400" dirty="0">
                <a:solidFill>
                  <a:srgbClr val="FF0000"/>
                </a:solidFill>
              </a:rPr>
              <a:t>tokuş edilen mesajlara bütünlük koruması sağlamak için kullanılabilir</a:t>
            </a:r>
            <a:r>
              <a:rPr lang="tr-TR" sz="2400" dirty="0"/>
              <a:t>.</a:t>
            </a:r>
          </a:p>
          <a:p>
            <a:r>
              <a:rPr lang="tr-TR" sz="2400" dirty="0">
                <a:solidFill>
                  <a:srgbClr val="7030A0"/>
                </a:solidFill>
              </a:rPr>
              <a:t>Alice ve Bob'un gizli </a:t>
            </a:r>
            <a:r>
              <a:rPr lang="tr-TR" sz="2400" dirty="0" smtClean="0">
                <a:solidFill>
                  <a:srgbClr val="7030A0"/>
                </a:solidFill>
              </a:rPr>
              <a:t>K </a:t>
            </a:r>
            <a:r>
              <a:rPr lang="tr-TR" sz="2400" dirty="0">
                <a:solidFill>
                  <a:srgbClr val="7030A0"/>
                </a:solidFill>
              </a:rPr>
              <a:t>anahtarını paylaştığını varsayalım. </a:t>
            </a:r>
            <a:r>
              <a:rPr lang="tr-TR" sz="2400" dirty="0"/>
              <a:t>Alice, Bob'a </a:t>
            </a:r>
            <a:r>
              <a:rPr lang="tr-TR" sz="2400" dirty="0" smtClean="0"/>
              <a:t>mesaj M’yi </a:t>
            </a:r>
            <a:r>
              <a:rPr lang="tr-TR" sz="2400" dirty="0"/>
              <a:t>göndermek istediğinde, mesaj M ile birleştirilmiş K anahtarının hash değerini hesaplar</a:t>
            </a:r>
            <a:r>
              <a:rPr lang="tr-TR" sz="2400" dirty="0" smtClean="0"/>
              <a:t>:</a:t>
            </a:r>
          </a:p>
          <a:p>
            <a:r>
              <a:rPr lang="tr-TR" sz="2400" dirty="0" smtClean="0"/>
              <a:t>A = h (K || M)</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70</a:t>
            </a:fld>
            <a:endParaRPr lang="en-US"/>
          </a:p>
        </p:txBody>
      </p:sp>
      <p:grpSp>
        <p:nvGrpSpPr>
          <p:cNvPr id="44" name="Group 43"/>
          <p:cNvGrpSpPr/>
          <p:nvPr/>
        </p:nvGrpSpPr>
        <p:grpSpPr>
          <a:xfrm>
            <a:off x="457200" y="3157716"/>
            <a:ext cx="8305800" cy="3547884"/>
            <a:chOff x="76200" y="228600"/>
            <a:chExt cx="11810999" cy="6894862"/>
          </a:xfrm>
        </p:grpSpPr>
        <p:pic>
          <p:nvPicPr>
            <p:cNvPr id="5" name="Picture 4" descr="01-08d.wmf"/>
            <p:cNvPicPr>
              <a:picLocks noChangeAspect="1"/>
            </p:cNvPicPr>
            <p:nvPr/>
          </p:nvPicPr>
          <p:blipFill>
            <a:blip r:embed="rId2" cstate="print"/>
            <a:stretch>
              <a:fillRect/>
            </a:stretch>
          </p:blipFill>
          <p:spPr>
            <a:xfrm>
              <a:off x="10439400" y="4419600"/>
              <a:ext cx="1260475" cy="1606550"/>
            </a:xfrm>
            <a:prstGeom prst="rect">
              <a:avLst/>
            </a:prstGeom>
          </p:spPr>
        </p:pic>
        <p:pic>
          <p:nvPicPr>
            <p:cNvPr id="6" name="Picture 5" descr="01-08a.wmf"/>
            <p:cNvPicPr>
              <a:picLocks noChangeAspect="1"/>
            </p:cNvPicPr>
            <p:nvPr/>
          </p:nvPicPr>
          <p:blipFill>
            <a:blip r:embed="rId3" cstate="print"/>
            <a:stretch>
              <a:fillRect/>
            </a:stretch>
          </p:blipFill>
          <p:spPr>
            <a:xfrm>
              <a:off x="4572000" y="4114800"/>
              <a:ext cx="1817725" cy="1764792"/>
            </a:xfrm>
            <a:prstGeom prst="rect">
              <a:avLst/>
            </a:prstGeom>
          </p:spPr>
        </p:pic>
        <p:pic>
          <p:nvPicPr>
            <p:cNvPr id="7" name="Picture 2" descr="C:\Users\Roberto\AppData\Local\Microsoft\Windows\Temporary Internet Files\Content.IE5\RTRFORL5\MCj04339030000[1].png"/>
            <p:cNvPicPr>
              <a:picLocks noChangeAspect="1" noChangeArrowheads="1"/>
            </p:cNvPicPr>
            <p:nvPr/>
          </p:nvPicPr>
          <p:blipFill>
            <a:blip r:embed="rId4" cstate="print">
              <a:grayscl/>
            </a:blip>
            <a:srcRect/>
            <a:stretch>
              <a:fillRect/>
            </a:stretch>
          </p:blipFill>
          <p:spPr bwMode="auto">
            <a:xfrm>
              <a:off x="1600200" y="4191000"/>
              <a:ext cx="788670" cy="788670"/>
            </a:xfrm>
            <a:prstGeom prst="rect">
              <a:avLst/>
            </a:prstGeom>
            <a:noFill/>
            <a:ln w="9525">
              <a:noFill/>
              <a:miter lim="800000"/>
              <a:headEnd/>
              <a:tailEnd/>
            </a:ln>
          </p:spPr>
        </p:pic>
        <p:pic>
          <p:nvPicPr>
            <p:cNvPr id="8" name="Picture 2" descr="C:\Users\Roberto\AppData\Local\Microsoft\Windows\Temporary Internet Files\Content.IE5\RTRFORL5\MCj04339030000[1].png"/>
            <p:cNvPicPr>
              <a:picLocks noChangeAspect="1" noChangeArrowheads="1"/>
            </p:cNvPicPr>
            <p:nvPr/>
          </p:nvPicPr>
          <p:blipFill>
            <a:blip r:embed="rId4" cstate="print">
              <a:grayscl/>
            </a:blip>
            <a:srcRect/>
            <a:stretch>
              <a:fillRect/>
            </a:stretch>
          </p:blipFill>
          <p:spPr bwMode="auto">
            <a:xfrm>
              <a:off x="9448800" y="4191000"/>
              <a:ext cx="788670" cy="788670"/>
            </a:xfrm>
            <a:prstGeom prst="rect">
              <a:avLst/>
            </a:prstGeom>
            <a:noFill/>
            <a:ln w="9525">
              <a:noFill/>
              <a:miter lim="800000"/>
              <a:headEnd/>
              <a:tailEnd/>
            </a:ln>
          </p:spPr>
        </p:pic>
        <p:pic>
          <p:nvPicPr>
            <p:cNvPr id="9" name="Picture 8" descr="01-12.wmf"/>
            <p:cNvPicPr>
              <a:picLocks noChangeAspect="1"/>
            </p:cNvPicPr>
            <p:nvPr/>
          </p:nvPicPr>
          <p:blipFill>
            <a:blip r:embed="rId5" cstate="print"/>
            <a:stretch>
              <a:fillRect/>
            </a:stretch>
          </p:blipFill>
          <p:spPr>
            <a:xfrm>
              <a:off x="10744200" y="2802072"/>
              <a:ext cx="1120776" cy="931728"/>
            </a:xfrm>
            <a:prstGeom prst="rect">
              <a:avLst/>
            </a:prstGeom>
          </p:spPr>
        </p:pic>
        <p:pic>
          <p:nvPicPr>
            <p:cNvPr id="10" name="Picture 9" descr="01-12.wmf"/>
            <p:cNvPicPr>
              <a:picLocks noChangeAspect="1"/>
            </p:cNvPicPr>
            <p:nvPr/>
          </p:nvPicPr>
          <p:blipFill>
            <a:blip r:embed="rId5" cstate="print"/>
            <a:stretch>
              <a:fillRect/>
            </a:stretch>
          </p:blipFill>
          <p:spPr>
            <a:xfrm>
              <a:off x="4800600" y="1371600"/>
              <a:ext cx="1120776" cy="931728"/>
            </a:xfrm>
            <a:prstGeom prst="rect">
              <a:avLst/>
            </a:prstGeom>
          </p:spPr>
        </p:pic>
        <p:pic>
          <p:nvPicPr>
            <p:cNvPr id="11" name="Picture 10" descr="01-08b.wmf"/>
            <p:cNvPicPr>
              <a:picLocks noChangeAspect="1"/>
            </p:cNvPicPr>
            <p:nvPr/>
          </p:nvPicPr>
          <p:blipFill>
            <a:blip r:embed="rId6" cstate="print"/>
            <a:stretch>
              <a:fillRect/>
            </a:stretch>
          </p:blipFill>
          <p:spPr>
            <a:xfrm rot="18875579">
              <a:off x="177904" y="2552193"/>
              <a:ext cx="1008768" cy="1135714"/>
            </a:xfrm>
            <a:prstGeom prst="rect">
              <a:avLst/>
            </a:prstGeom>
          </p:spPr>
        </p:pic>
        <p:pic>
          <p:nvPicPr>
            <p:cNvPr id="12" name="Picture 11" descr="01-08c.wmf"/>
            <p:cNvPicPr>
              <a:picLocks noChangeAspect="1"/>
            </p:cNvPicPr>
            <p:nvPr/>
          </p:nvPicPr>
          <p:blipFill>
            <a:blip r:embed="rId7" cstate="print"/>
            <a:stretch>
              <a:fillRect/>
            </a:stretch>
          </p:blipFill>
          <p:spPr>
            <a:xfrm>
              <a:off x="228600" y="4495800"/>
              <a:ext cx="1136650" cy="1428750"/>
            </a:xfrm>
            <a:prstGeom prst="rect">
              <a:avLst/>
            </a:prstGeom>
          </p:spPr>
        </p:pic>
        <p:sp>
          <p:nvSpPr>
            <p:cNvPr id="13" name="TextBox 12"/>
            <p:cNvSpPr txBox="1"/>
            <p:nvPr/>
          </p:nvSpPr>
          <p:spPr>
            <a:xfrm>
              <a:off x="6400800" y="2667001"/>
              <a:ext cx="3200400" cy="1136436"/>
            </a:xfrm>
            <a:prstGeom prst="rect">
              <a:avLst/>
            </a:prstGeom>
            <a:noFill/>
          </p:spPr>
          <p:txBody>
            <a:bodyPr wrap="square">
              <a:spAutoFit/>
            </a:bodyPr>
            <a:lstStyle/>
            <a:p>
              <a:pPr algn="ctr">
                <a:defRPr/>
              </a:pPr>
              <a:r>
                <a:rPr lang="en-US" sz="1600" b="1" dirty="0" smtClean="0">
                  <a:latin typeface="+mn-lt"/>
                </a:rPr>
                <a:t>(attack detected)</a:t>
              </a:r>
              <a:br>
                <a:rPr lang="en-US" sz="1600" b="1" dirty="0" smtClean="0">
                  <a:latin typeface="+mn-lt"/>
                </a:rPr>
              </a:br>
              <a:r>
                <a:rPr lang="en-US" sz="1600" b="1" dirty="0" smtClean="0"/>
                <a:t>=?</a:t>
              </a:r>
              <a:endParaRPr lang="en-US" sz="1600" b="1" dirty="0">
                <a:latin typeface="+mn-lt"/>
              </a:endParaRPr>
            </a:p>
          </p:txBody>
        </p:sp>
        <p:sp>
          <p:nvSpPr>
            <p:cNvPr id="14" name="Right Arrow 13"/>
            <p:cNvSpPr/>
            <p:nvPr/>
          </p:nvSpPr>
          <p:spPr>
            <a:xfrm>
              <a:off x="1158240"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5" name="TextBox 14"/>
            <p:cNvSpPr txBox="1"/>
            <p:nvPr/>
          </p:nvSpPr>
          <p:spPr>
            <a:xfrm>
              <a:off x="4984295" y="3502968"/>
              <a:ext cx="764453" cy="598126"/>
            </a:xfrm>
            <a:prstGeom prst="rect">
              <a:avLst/>
            </a:prstGeom>
            <a:noFill/>
          </p:spPr>
          <p:txBody>
            <a:bodyPr wrap="none">
              <a:spAutoFit/>
            </a:bodyPr>
            <a:lstStyle/>
            <a:p>
              <a:pPr algn="ctr">
                <a:defRPr/>
              </a:pPr>
              <a:r>
                <a:rPr lang="en-US" sz="1400" dirty="0" smtClean="0">
                  <a:latin typeface="+mn-lt"/>
                </a:rPr>
                <a:t>MAC</a:t>
              </a:r>
              <a:endParaRPr lang="en-US" sz="1400" dirty="0">
                <a:latin typeface="+mn-lt"/>
              </a:endParaRPr>
            </a:p>
          </p:txBody>
        </p:sp>
        <p:sp>
          <p:nvSpPr>
            <p:cNvPr id="16" name="Rounded Rectangle 15"/>
            <p:cNvSpPr/>
            <p:nvPr/>
          </p:nvSpPr>
          <p:spPr bwMode="auto">
            <a:xfrm>
              <a:off x="1675884" y="2977727"/>
              <a:ext cx="686832"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smtClean="0"/>
                <a:t>h</a:t>
              </a:r>
              <a:endParaRPr lang="en-US" sz="1600" dirty="0"/>
            </a:p>
          </p:txBody>
        </p:sp>
        <p:sp>
          <p:nvSpPr>
            <p:cNvPr id="17" name="Down Arrow 16"/>
            <p:cNvSpPr/>
            <p:nvPr/>
          </p:nvSpPr>
          <p:spPr bwMode="auto">
            <a:xfrm flipV="1">
              <a:off x="1771650" y="3716272"/>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18" name="TextBox 17"/>
            <p:cNvSpPr txBox="1"/>
            <p:nvPr/>
          </p:nvSpPr>
          <p:spPr>
            <a:xfrm>
              <a:off x="1295400" y="4800601"/>
              <a:ext cx="1447799" cy="1614937"/>
            </a:xfrm>
            <a:prstGeom prst="rect">
              <a:avLst/>
            </a:prstGeom>
            <a:noFill/>
          </p:spPr>
          <p:txBody>
            <a:bodyPr wrap="square">
              <a:spAutoFit/>
            </a:bodyPr>
            <a:lstStyle/>
            <a:p>
              <a:pPr algn="ctr">
                <a:defRPr/>
              </a:pPr>
              <a:r>
                <a:rPr lang="en-US" sz="1600" dirty="0" smtClean="0">
                  <a:latin typeface="+mn-lt"/>
                </a:rPr>
                <a:t>shared</a:t>
              </a:r>
            </a:p>
            <a:p>
              <a:pPr algn="ctr">
                <a:defRPr/>
              </a:pPr>
              <a:r>
                <a:rPr lang="en-US" sz="1600" dirty="0" smtClean="0"/>
                <a:t>secret</a:t>
              </a:r>
            </a:p>
            <a:p>
              <a:pPr algn="ctr">
                <a:defRPr/>
              </a:pPr>
              <a:r>
                <a:rPr lang="en-US" sz="1600" dirty="0" smtClean="0">
                  <a:latin typeface="+mn-lt"/>
                </a:rPr>
                <a:t>key</a:t>
              </a:r>
              <a:endParaRPr lang="en-US" sz="1600" dirty="0">
                <a:latin typeface="+mn-lt"/>
              </a:endParaRPr>
            </a:p>
          </p:txBody>
        </p:sp>
        <p:sp>
          <p:nvSpPr>
            <p:cNvPr id="19" name="TextBox 18"/>
            <p:cNvSpPr txBox="1"/>
            <p:nvPr/>
          </p:nvSpPr>
          <p:spPr>
            <a:xfrm>
              <a:off x="4104993" y="228600"/>
              <a:ext cx="2414081" cy="1256062"/>
            </a:xfrm>
            <a:prstGeom prst="rect">
              <a:avLst/>
            </a:prstGeom>
            <a:noFill/>
          </p:spPr>
          <p:txBody>
            <a:bodyPr wrap="none">
              <a:spAutoFit/>
            </a:bodyPr>
            <a:lstStyle/>
            <a:p>
              <a:pPr algn="ctr">
                <a:defRPr/>
              </a:pPr>
              <a:r>
                <a:rPr lang="en-US" sz="1800" b="1" dirty="0" smtClean="0">
                  <a:latin typeface="+mn-lt"/>
                </a:rPr>
                <a:t>Communication</a:t>
              </a:r>
              <a:br>
                <a:rPr lang="en-US" sz="1800" b="1" dirty="0" smtClean="0">
                  <a:latin typeface="+mn-lt"/>
                </a:rPr>
              </a:br>
              <a:r>
                <a:rPr lang="en-US" sz="1800" b="1" dirty="0" smtClean="0">
                  <a:latin typeface="+mn-lt"/>
                </a:rPr>
                <a:t>channel</a:t>
              </a:r>
              <a:endParaRPr lang="en-US" sz="1800" b="1" dirty="0">
                <a:latin typeface="+mn-lt"/>
              </a:endParaRPr>
            </a:p>
          </p:txBody>
        </p:sp>
        <p:sp>
          <p:nvSpPr>
            <p:cNvPr id="20" name="TextBox 19"/>
            <p:cNvSpPr txBox="1"/>
            <p:nvPr/>
          </p:nvSpPr>
          <p:spPr>
            <a:xfrm>
              <a:off x="115199" y="6029981"/>
              <a:ext cx="1276975" cy="717750"/>
            </a:xfrm>
            <a:prstGeom prst="rect">
              <a:avLst/>
            </a:prstGeom>
            <a:noFill/>
          </p:spPr>
          <p:txBody>
            <a:bodyPr wrap="none">
              <a:spAutoFit/>
            </a:bodyPr>
            <a:lstStyle/>
            <a:p>
              <a:pPr algn="ctr">
                <a:defRPr/>
              </a:pPr>
              <a:r>
                <a:rPr lang="en-US" sz="1800" b="1" dirty="0" smtClean="0"/>
                <a:t>S</a:t>
              </a:r>
              <a:r>
                <a:rPr lang="en-US" sz="1800" b="1" dirty="0" smtClean="0">
                  <a:latin typeface="+mn-lt"/>
                </a:rPr>
                <a:t>ender</a:t>
              </a:r>
              <a:endParaRPr lang="en-US" sz="1800" b="1" dirty="0">
                <a:latin typeface="+mn-lt"/>
              </a:endParaRPr>
            </a:p>
          </p:txBody>
        </p:sp>
        <p:sp>
          <p:nvSpPr>
            <p:cNvPr id="21" name="TextBox 20"/>
            <p:cNvSpPr txBox="1"/>
            <p:nvPr/>
          </p:nvSpPr>
          <p:spPr>
            <a:xfrm>
              <a:off x="10265580" y="6029981"/>
              <a:ext cx="1586257" cy="717750"/>
            </a:xfrm>
            <a:prstGeom prst="rect">
              <a:avLst/>
            </a:prstGeom>
            <a:noFill/>
          </p:spPr>
          <p:txBody>
            <a:bodyPr wrap="none">
              <a:spAutoFit/>
            </a:bodyPr>
            <a:lstStyle/>
            <a:p>
              <a:pPr algn="ctr">
                <a:defRPr/>
              </a:pPr>
              <a:r>
                <a:rPr lang="en-US" sz="1800" b="1" dirty="0" smtClean="0"/>
                <a:t>R</a:t>
              </a:r>
              <a:r>
                <a:rPr lang="en-US" sz="1800" b="1" dirty="0" smtClean="0">
                  <a:latin typeface="+mn-lt"/>
                </a:rPr>
                <a:t>ecipient</a:t>
              </a:r>
              <a:endParaRPr lang="en-US" sz="1800" b="1" dirty="0">
                <a:latin typeface="+mn-lt"/>
              </a:endParaRPr>
            </a:p>
          </p:txBody>
        </p:sp>
        <p:cxnSp>
          <p:nvCxnSpPr>
            <p:cNvPr id="22" name="Straight Connector 21"/>
            <p:cNvCxnSpPr/>
            <p:nvPr/>
          </p:nvCxnSpPr>
          <p:spPr>
            <a:xfrm rot="5400000">
              <a:off x="1447800"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rot="5400000">
              <a:off x="4267200" y="2743200"/>
              <a:ext cx="48768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4341659" y="5867400"/>
              <a:ext cx="2049726" cy="1256062"/>
            </a:xfrm>
            <a:prstGeom prst="rect">
              <a:avLst/>
            </a:prstGeom>
            <a:noFill/>
          </p:spPr>
          <p:txBody>
            <a:bodyPr wrap="none">
              <a:spAutoFit/>
            </a:bodyPr>
            <a:lstStyle/>
            <a:p>
              <a:pPr algn="ctr">
                <a:defRPr/>
              </a:pPr>
              <a:r>
                <a:rPr lang="en-US" sz="1800" b="1" dirty="0" smtClean="0">
                  <a:latin typeface="+mn-lt"/>
                </a:rPr>
                <a:t>Attacker</a:t>
              </a:r>
            </a:p>
            <a:p>
              <a:pPr algn="ctr">
                <a:defRPr/>
              </a:pPr>
              <a:r>
                <a:rPr lang="en-US" sz="1800" b="1" dirty="0" smtClean="0"/>
                <a:t>(modifying)</a:t>
              </a:r>
              <a:endParaRPr lang="en-US" sz="1800" b="1" dirty="0">
                <a:latin typeface="+mn-lt"/>
              </a:endParaRPr>
            </a:p>
          </p:txBody>
        </p:sp>
        <p:sp>
          <p:nvSpPr>
            <p:cNvPr id="25" name="Right Arrow 24"/>
            <p:cNvSpPr/>
            <p:nvPr/>
          </p:nvSpPr>
          <p:spPr>
            <a:xfrm>
              <a:off x="3733800" y="3130127"/>
              <a:ext cx="12192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6" name="Right Arrow 25"/>
            <p:cNvSpPr/>
            <p:nvPr/>
          </p:nvSpPr>
          <p:spPr>
            <a:xfrm>
              <a:off x="5791200" y="3130127"/>
              <a:ext cx="11430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27" name="Bent Arrow 26"/>
            <p:cNvSpPr/>
            <p:nvPr/>
          </p:nvSpPr>
          <p:spPr>
            <a:xfrm>
              <a:off x="533400" y="1676400"/>
              <a:ext cx="4191000" cy="990600"/>
            </a:xfrm>
            <a:prstGeom prst="bentArrow">
              <a:avLst>
                <a:gd name="adj1" fmla="val 19406"/>
                <a:gd name="adj2" fmla="val 19406"/>
                <a:gd name="adj3" fmla="val 2500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a:solidFill>
                  <a:schemeClr val="tx1"/>
                </a:solidFill>
              </a:endParaRPr>
            </a:p>
          </p:txBody>
        </p:sp>
        <p:sp>
          <p:nvSpPr>
            <p:cNvPr id="28" name="Bent Arrow 27"/>
            <p:cNvSpPr/>
            <p:nvPr/>
          </p:nvSpPr>
          <p:spPr>
            <a:xfrm rot="5400000">
              <a:off x="8153400" y="-362528"/>
              <a:ext cx="990600" cy="5257800"/>
            </a:xfrm>
            <a:prstGeom prst="bentArrow">
              <a:avLst>
                <a:gd name="adj1" fmla="val 19406"/>
                <a:gd name="adj2" fmla="val 19406"/>
                <a:gd name="adj3" fmla="val 25000"/>
                <a:gd name="adj4" fmla="val 4375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a:solidFill>
                  <a:schemeClr val="tx1"/>
                </a:solidFill>
              </a:endParaRPr>
            </a:p>
          </p:txBody>
        </p:sp>
        <p:sp>
          <p:nvSpPr>
            <p:cNvPr id="29" name="TextBox 28"/>
            <p:cNvSpPr txBox="1"/>
            <p:nvPr/>
          </p:nvSpPr>
          <p:spPr>
            <a:xfrm>
              <a:off x="2872761" y="3502968"/>
              <a:ext cx="764453" cy="598126"/>
            </a:xfrm>
            <a:prstGeom prst="rect">
              <a:avLst/>
            </a:prstGeom>
            <a:noFill/>
          </p:spPr>
          <p:txBody>
            <a:bodyPr wrap="none">
              <a:spAutoFit/>
            </a:bodyPr>
            <a:lstStyle/>
            <a:p>
              <a:pPr algn="ctr">
                <a:defRPr/>
              </a:pPr>
              <a:r>
                <a:rPr lang="en-US" sz="1400" dirty="0" smtClean="0">
                  <a:latin typeface="+mn-lt"/>
                </a:rPr>
                <a:t>MAC</a:t>
              </a:r>
              <a:endParaRPr lang="en-US" sz="1400" dirty="0">
                <a:latin typeface="+mn-lt"/>
              </a:endParaRPr>
            </a:p>
          </p:txBody>
        </p:sp>
        <p:sp>
          <p:nvSpPr>
            <p:cNvPr id="30" name="Flowchart: Predefined Process 29"/>
            <p:cNvSpPr/>
            <p:nvPr/>
          </p:nvSpPr>
          <p:spPr>
            <a:xfrm>
              <a:off x="2971800" y="3206327"/>
              <a:ext cx="685800" cy="22860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6B34339</a:t>
              </a:r>
              <a:endParaRPr lang="en-US" sz="1050" dirty="0"/>
            </a:p>
          </p:txBody>
        </p:sp>
        <p:sp>
          <p:nvSpPr>
            <p:cNvPr id="31" name="Right Arrow 30"/>
            <p:cNvSpPr/>
            <p:nvPr/>
          </p:nvSpPr>
          <p:spPr>
            <a:xfrm>
              <a:off x="2438400"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2" name="Flowchart: Predefined Process 31"/>
            <p:cNvSpPr/>
            <p:nvPr/>
          </p:nvSpPr>
          <p:spPr>
            <a:xfrm>
              <a:off x="5023621" y="3206327"/>
              <a:ext cx="685800" cy="22860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4C66809</a:t>
              </a:r>
              <a:endParaRPr lang="en-US" sz="1050" dirty="0"/>
            </a:p>
          </p:txBody>
        </p:sp>
        <p:sp>
          <p:nvSpPr>
            <p:cNvPr id="33" name="Right Arrow 32"/>
            <p:cNvSpPr/>
            <p:nvPr/>
          </p:nvSpPr>
          <p:spPr>
            <a:xfrm flipH="1">
              <a:off x="10207568"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4" name="Flowchart: Predefined Process 33"/>
            <p:cNvSpPr/>
            <p:nvPr/>
          </p:nvSpPr>
          <p:spPr>
            <a:xfrm>
              <a:off x="6986909" y="3203363"/>
              <a:ext cx="685800" cy="22860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4C66809</a:t>
              </a:r>
              <a:endParaRPr lang="en-US" sz="1050" dirty="0"/>
            </a:p>
          </p:txBody>
        </p:sp>
        <p:sp>
          <p:nvSpPr>
            <p:cNvPr id="35" name="TextBox 34"/>
            <p:cNvSpPr txBox="1"/>
            <p:nvPr/>
          </p:nvSpPr>
          <p:spPr>
            <a:xfrm>
              <a:off x="10286999" y="3733800"/>
              <a:ext cx="1600200" cy="598126"/>
            </a:xfrm>
            <a:prstGeom prst="rect">
              <a:avLst/>
            </a:prstGeom>
            <a:noFill/>
          </p:spPr>
          <p:txBody>
            <a:bodyPr wrap="square">
              <a:spAutoFit/>
            </a:bodyPr>
            <a:lstStyle/>
            <a:p>
              <a:pPr algn="ctr">
                <a:defRPr/>
              </a:pPr>
              <a:r>
                <a:rPr lang="en-US" sz="1400" dirty="0" smtClean="0">
                  <a:latin typeface="+mn-lt"/>
                </a:rPr>
                <a:t>message M’</a:t>
              </a:r>
              <a:endParaRPr lang="en-US" sz="1400" dirty="0">
                <a:latin typeface="+mn-lt"/>
              </a:endParaRPr>
            </a:p>
          </p:txBody>
        </p:sp>
        <p:sp>
          <p:nvSpPr>
            <p:cNvPr id="36" name="Right Arrow 35"/>
            <p:cNvSpPr/>
            <p:nvPr/>
          </p:nvSpPr>
          <p:spPr>
            <a:xfrm flipH="1">
              <a:off x="8991600" y="3130127"/>
              <a:ext cx="44196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7" name="Rounded Rectangle 36"/>
            <p:cNvSpPr/>
            <p:nvPr/>
          </p:nvSpPr>
          <p:spPr bwMode="auto">
            <a:xfrm>
              <a:off x="9469068" y="2971800"/>
              <a:ext cx="686832"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smtClean="0"/>
                <a:t>h</a:t>
              </a:r>
              <a:endParaRPr lang="en-US" sz="1600" dirty="0"/>
            </a:p>
          </p:txBody>
        </p:sp>
        <p:sp>
          <p:nvSpPr>
            <p:cNvPr id="38" name="Down Arrow 37"/>
            <p:cNvSpPr/>
            <p:nvPr/>
          </p:nvSpPr>
          <p:spPr bwMode="auto">
            <a:xfrm flipV="1">
              <a:off x="9564834" y="3710345"/>
              <a:ext cx="495300" cy="457200"/>
            </a:xfrm>
            <a:prstGeom prst="downArrow">
              <a:avLst/>
            </a:prstGeom>
            <a:solidFill>
              <a:schemeClr val="accent6"/>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000"/>
            </a:p>
          </p:txBody>
        </p:sp>
        <p:sp>
          <p:nvSpPr>
            <p:cNvPr id="39" name="TextBox 38"/>
            <p:cNvSpPr txBox="1"/>
            <p:nvPr/>
          </p:nvSpPr>
          <p:spPr>
            <a:xfrm>
              <a:off x="9143999" y="4794673"/>
              <a:ext cx="1295400" cy="1614937"/>
            </a:xfrm>
            <a:prstGeom prst="rect">
              <a:avLst/>
            </a:prstGeom>
            <a:noFill/>
          </p:spPr>
          <p:txBody>
            <a:bodyPr wrap="square">
              <a:spAutoFit/>
            </a:bodyPr>
            <a:lstStyle/>
            <a:p>
              <a:pPr algn="ctr">
                <a:defRPr/>
              </a:pPr>
              <a:r>
                <a:rPr lang="en-US" sz="1600" dirty="0" smtClean="0">
                  <a:latin typeface="+mn-lt"/>
                </a:rPr>
                <a:t>shared</a:t>
              </a:r>
            </a:p>
            <a:p>
              <a:pPr algn="ctr">
                <a:defRPr/>
              </a:pPr>
              <a:r>
                <a:rPr lang="en-US" sz="1600" dirty="0" smtClean="0"/>
                <a:t>secret</a:t>
              </a:r>
            </a:p>
            <a:p>
              <a:pPr algn="ctr">
                <a:defRPr/>
              </a:pPr>
              <a:r>
                <a:rPr lang="en-US" sz="1600" dirty="0" smtClean="0">
                  <a:latin typeface="+mn-lt"/>
                </a:rPr>
                <a:t>key</a:t>
              </a:r>
              <a:endParaRPr lang="en-US" sz="1600" dirty="0">
                <a:latin typeface="+mn-lt"/>
              </a:endParaRPr>
            </a:p>
          </p:txBody>
        </p:sp>
        <p:sp>
          <p:nvSpPr>
            <p:cNvPr id="40" name="Flowchart: Predefined Process 39"/>
            <p:cNvSpPr/>
            <p:nvPr/>
          </p:nvSpPr>
          <p:spPr>
            <a:xfrm>
              <a:off x="8262839" y="3203363"/>
              <a:ext cx="685800" cy="228600"/>
            </a:xfrm>
            <a:prstGeom prst="flowChartPredefinedProcess">
              <a:avLst/>
            </a:prstGeom>
            <a:ln/>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en-US" sz="1050" dirty="0" smtClean="0"/>
                <a:t>87F9024</a:t>
              </a:r>
              <a:endParaRPr lang="en-US" sz="1050" dirty="0"/>
            </a:p>
          </p:txBody>
        </p:sp>
        <p:sp>
          <p:nvSpPr>
            <p:cNvPr id="41" name="TextBox 40"/>
            <p:cNvSpPr txBox="1"/>
            <p:nvPr/>
          </p:nvSpPr>
          <p:spPr>
            <a:xfrm>
              <a:off x="6756926" y="3505201"/>
              <a:ext cx="1145767" cy="1016812"/>
            </a:xfrm>
            <a:prstGeom prst="rect">
              <a:avLst/>
            </a:prstGeom>
            <a:noFill/>
          </p:spPr>
          <p:txBody>
            <a:bodyPr wrap="none">
              <a:spAutoFit/>
            </a:bodyPr>
            <a:lstStyle/>
            <a:p>
              <a:pPr algn="ctr">
                <a:defRPr/>
              </a:pPr>
              <a:r>
                <a:rPr lang="en-US" sz="1400" dirty="0" smtClean="0">
                  <a:latin typeface="+mn-lt"/>
                </a:rPr>
                <a:t>received</a:t>
              </a:r>
              <a:br>
                <a:rPr lang="en-US" sz="1400" dirty="0" smtClean="0">
                  <a:latin typeface="+mn-lt"/>
                </a:rPr>
              </a:br>
              <a:r>
                <a:rPr lang="en-US" sz="1400" dirty="0" smtClean="0">
                  <a:latin typeface="+mn-lt"/>
                </a:rPr>
                <a:t>MAC</a:t>
              </a:r>
              <a:endParaRPr lang="en-US" sz="1400" dirty="0">
                <a:latin typeface="+mn-lt"/>
              </a:endParaRPr>
            </a:p>
          </p:txBody>
        </p:sp>
        <p:sp>
          <p:nvSpPr>
            <p:cNvPr id="42" name="TextBox 41"/>
            <p:cNvSpPr txBox="1"/>
            <p:nvPr/>
          </p:nvSpPr>
          <p:spPr>
            <a:xfrm>
              <a:off x="7945733" y="3505201"/>
              <a:ext cx="1320011" cy="1016812"/>
            </a:xfrm>
            <a:prstGeom prst="rect">
              <a:avLst/>
            </a:prstGeom>
            <a:noFill/>
          </p:spPr>
          <p:txBody>
            <a:bodyPr wrap="none">
              <a:spAutoFit/>
            </a:bodyPr>
            <a:lstStyle/>
            <a:p>
              <a:pPr algn="ctr">
                <a:defRPr/>
              </a:pPr>
              <a:r>
                <a:rPr lang="en-US" sz="1400" dirty="0" smtClean="0">
                  <a:latin typeface="+mn-lt"/>
                </a:rPr>
                <a:t>computed</a:t>
              </a:r>
              <a:br>
                <a:rPr lang="en-US" sz="1400" dirty="0" smtClean="0">
                  <a:latin typeface="+mn-lt"/>
                </a:rPr>
              </a:br>
              <a:r>
                <a:rPr lang="en-US" sz="1400" dirty="0" smtClean="0">
                  <a:latin typeface="+mn-lt"/>
                </a:rPr>
                <a:t>MAC</a:t>
              </a:r>
              <a:endParaRPr lang="en-US" sz="1400" dirty="0">
                <a:latin typeface="+mn-lt"/>
              </a:endParaRPr>
            </a:p>
          </p:txBody>
        </p:sp>
        <p:sp>
          <p:nvSpPr>
            <p:cNvPr id="43" name="TextBox 42"/>
            <p:cNvSpPr txBox="1"/>
            <p:nvPr/>
          </p:nvSpPr>
          <p:spPr>
            <a:xfrm>
              <a:off x="76200" y="3581400"/>
              <a:ext cx="1574444" cy="598126"/>
            </a:xfrm>
            <a:prstGeom prst="rect">
              <a:avLst/>
            </a:prstGeom>
            <a:noFill/>
          </p:spPr>
          <p:txBody>
            <a:bodyPr wrap="square">
              <a:spAutoFit/>
            </a:bodyPr>
            <a:lstStyle/>
            <a:p>
              <a:pPr algn="ctr">
                <a:defRPr/>
              </a:pPr>
              <a:r>
                <a:rPr lang="en-US" sz="1400" dirty="0" smtClean="0">
                  <a:latin typeface="+mn-lt"/>
                </a:rPr>
                <a:t>message M</a:t>
              </a:r>
              <a:endParaRPr lang="en-US" sz="1400" dirty="0">
                <a:latin typeface="+mn-lt"/>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75"/>
            <a:ext cx="8229600" cy="1143000"/>
          </a:xfrm>
        </p:spPr>
        <p:txBody>
          <a:bodyPr>
            <a:normAutofit fontScale="90000"/>
          </a:bodyPr>
          <a:lstStyle/>
          <a:p>
            <a:r>
              <a:rPr lang="tr-TR" dirty="0"/>
              <a:t>Mesaj Doğrulama Kodları (Message Authentication Codes)</a:t>
            </a:r>
          </a:p>
        </p:txBody>
      </p:sp>
      <p:sp>
        <p:nvSpPr>
          <p:cNvPr id="3" name="Content Placeholder 2"/>
          <p:cNvSpPr>
            <a:spLocks noGrp="1"/>
          </p:cNvSpPr>
          <p:nvPr>
            <p:ph idx="1"/>
          </p:nvPr>
        </p:nvSpPr>
        <p:spPr>
          <a:xfrm>
            <a:off x="381000" y="1139125"/>
            <a:ext cx="8305800" cy="5566475"/>
          </a:xfrm>
        </p:spPr>
        <p:txBody>
          <a:bodyPr>
            <a:normAutofit fontScale="70000" lnSpcReduction="20000"/>
          </a:bodyPr>
          <a:lstStyle/>
          <a:p>
            <a:r>
              <a:rPr lang="en-US" sz="3600" dirty="0">
                <a:solidFill>
                  <a:srgbClr val="7030A0"/>
                </a:solidFill>
              </a:rPr>
              <a:t>Bu </a:t>
            </a:r>
            <a:r>
              <a:rPr lang="en-US" sz="3600" b="1" dirty="0">
                <a:solidFill>
                  <a:srgbClr val="7030A0"/>
                </a:solidFill>
              </a:rPr>
              <a:t>A</a:t>
            </a:r>
            <a:r>
              <a:rPr lang="en-US" sz="3600" dirty="0">
                <a:solidFill>
                  <a:srgbClr val="7030A0"/>
                </a:solidFill>
              </a:rPr>
              <a:t> </a:t>
            </a:r>
            <a:r>
              <a:rPr lang="en-US" sz="3600" b="1" dirty="0" err="1">
                <a:solidFill>
                  <a:srgbClr val="7030A0"/>
                </a:solidFill>
              </a:rPr>
              <a:t>değerine</a:t>
            </a:r>
            <a:r>
              <a:rPr lang="en-US" sz="3600" dirty="0">
                <a:solidFill>
                  <a:srgbClr val="7030A0"/>
                </a:solidFill>
              </a:rPr>
              <a:t> </a:t>
            </a:r>
            <a:r>
              <a:rPr lang="en-US" sz="3600" b="1" dirty="0" err="1">
                <a:solidFill>
                  <a:srgbClr val="7030A0"/>
                </a:solidFill>
              </a:rPr>
              <a:t>mesaj</a:t>
            </a:r>
            <a:r>
              <a:rPr lang="en-US" sz="3600" b="1" dirty="0">
                <a:solidFill>
                  <a:srgbClr val="7030A0"/>
                </a:solidFill>
              </a:rPr>
              <a:t> </a:t>
            </a:r>
            <a:r>
              <a:rPr lang="en-US" sz="3600" b="1" dirty="0" err="1">
                <a:solidFill>
                  <a:srgbClr val="7030A0"/>
                </a:solidFill>
              </a:rPr>
              <a:t>doğrulama</a:t>
            </a:r>
            <a:r>
              <a:rPr lang="en-US" sz="3600" b="1" dirty="0">
                <a:solidFill>
                  <a:srgbClr val="7030A0"/>
                </a:solidFill>
              </a:rPr>
              <a:t> </a:t>
            </a:r>
            <a:r>
              <a:rPr lang="en-US" sz="3600" b="1" dirty="0" err="1">
                <a:solidFill>
                  <a:srgbClr val="7030A0"/>
                </a:solidFill>
              </a:rPr>
              <a:t>kodu</a:t>
            </a:r>
            <a:r>
              <a:rPr lang="en-US" sz="3600" b="1" dirty="0">
                <a:solidFill>
                  <a:srgbClr val="7030A0"/>
                </a:solidFill>
              </a:rPr>
              <a:t> </a:t>
            </a:r>
            <a:r>
              <a:rPr lang="en-US" sz="3600" dirty="0">
                <a:solidFill>
                  <a:srgbClr val="7030A0"/>
                </a:solidFill>
              </a:rPr>
              <a:t>(message authentication </a:t>
            </a:r>
            <a:r>
              <a:rPr lang="en-US" sz="3600" dirty="0" smtClean="0">
                <a:solidFill>
                  <a:srgbClr val="7030A0"/>
                </a:solidFill>
              </a:rPr>
              <a:t>code</a:t>
            </a:r>
            <a:r>
              <a:rPr lang="tr-TR" sz="3600" dirty="0" smtClean="0">
                <a:solidFill>
                  <a:srgbClr val="7030A0"/>
                </a:solidFill>
              </a:rPr>
              <a:t>,</a:t>
            </a:r>
            <a:r>
              <a:rPr lang="en-US" sz="3600" dirty="0" smtClean="0">
                <a:solidFill>
                  <a:srgbClr val="7030A0"/>
                </a:solidFill>
              </a:rPr>
              <a:t> </a:t>
            </a:r>
            <a:r>
              <a:rPr lang="en-US" sz="3600" dirty="0">
                <a:solidFill>
                  <a:srgbClr val="7030A0"/>
                </a:solidFill>
              </a:rPr>
              <a:t>MAC) </a:t>
            </a:r>
            <a:r>
              <a:rPr lang="en-US" sz="3600" dirty="0" err="1">
                <a:solidFill>
                  <a:srgbClr val="7030A0"/>
                </a:solidFill>
              </a:rPr>
              <a:t>denir</a:t>
            </a:r>
            <a:r>
              <a:rPr lang="en-US" sz="3600" dirty="0">
                <a:solidFill>
                  <a:srgbClr val="7030A0"/>
                </a:solidFill>
              </a:rPr>
              <a:t>.</a:t>
            </a:r>
            <a:r>
              <a:rPr lang="en-US" sz="3600" dirty="0"/>
              <a:t> Alice daha </a:t>
            </a:r>
            <a:r>
              <a:rPr lang="en-US" sz="3600" dirty="0" err="1"/>
              <a:t>sonra</a:t>
            </a:r>
            <a:r>
              <a:rPr lang="en-US" sz="3600" dirty="0"/>
              <a:t> </a:t>
            </a:r>
            <a:r>
              <a:rPr lang="en-US" sz="3600" dirty="0" smtClean="0"/>
              <a:t>(M</a:t>
            </a:r>
            <a:r>
              <a:rPr lang="en-US" sz="3600" dirty="0"/>
              <a:t>, A) </a:t>
            </a:r>
            <a:r>
              <a:rPr lang="tr-TR" sz="3600" dirty="0" smtClean="0"/>
              <a:t>çiftini </a:t>
            </a:r>
            <a:r>
              <a:rPr lang="en-US" sz="3600" dirty="0" err="1" smtClean="0"/>
              <a:t>Bob'a</a:t>
            </a:r>
            <a:r>
              <a:rPr lang="en-US" sz="3600" dirty="0" smtClean="0"/>
              <a:t> </a:t>
            </a:r>
            <a:r>
              <a:rPr lang="en-US" sz="3600" dirty="0" err="1"/>
              <a:t>gönderir</a:t>
            </a:r>
            <a:r>
              <a:rPr lang="en-US" sz="3600" dirty="0"/>
              <a:t>. </a:t>
            </a:r>
            <a:r>
              <a:rPr lang="en-US" sz="3600" dirty="0" err="1"/>
              <a:t>İletişim</a:t>
            </a:r>
            <a:r>
              <a:rPr lang="en-US" sz="3600" dirty="0"/>
              <a:t> </a:t>
            </a:r>
            <a:r>
              <a:rPr lang="en-US" sz="3600" dirty="0" err="1"/>
              <a:t>kanalı</a:t>
            </a:r>
            <a:r>
              <a:rPr lang="en-US" sz="3600" dirty="0"/>
              <a:t> </a:t>
            </a:r>
            <a:r>
              <a:rPr lang="en-US" sz="3600" dirty="0" err="1"/>
              <a:t>güvensiz</a:t>
            </a:r>
            <a:r>
              <a:rPr lang="en-US" sz="3600" dirty="0"/>
              <a:t> </a:t>
            </a:r>
            <a:r>
              <a:rPr lang="en-US" sz="3600" dirty="0" err="1"/>
              <a:t>olduğundan</a:t>
            </a:r>
            <a:r>
              <a:rPr lang="en-US" sz="3600" dirty="0"/>
              <a:t>, Bob </a:t>
            </a:r>
            <a:r>
              <a:rPr lang="en-US" sz="3600" dirty="0" err="1"/>
              <a:t>tarafından</a:t>
            </a:r>
            <a:r>
              <a:rPr lang="en-US" sz="3600" dirty="0"/>
              <a:t> </a:t>
            </a:r>
            <a:r>
              <a:rPr lang="en-US" sz="3600" dirty="0" err="1"/>
              <a:t>alınan</a:t>
            </a:r>
            <a:r>
              <a:rPr lang="en-US" sz="3600" dirty="0"/>
              <a:t> </a:t>
            </a:r>
            <a:r>
              <a:rPr lang="tr-TR" sz="3600" dirty="0" smtClean="0"/>
              <a:t>çifti</a:t>
            </a:r>
            <a:r>
              <a:rPr lang="en-US" sz="3600" dirty="0" smtClean="0"/>
              <a:t> </a:t>
            </a:r>
            <a:r>
              <a:rPr lang="en-US" sz="3600" dirty="0"/>
              <a:t>(</a:t>
            </a:r>
            <a:r>
              <a:rPr lang="en-US" sz="3600" dirty="0" smtClean="0"/>
              <a:t>M</a:t>
            </a:r>
            <a:r>
              <a:rPr lang="tr-TR" sz="3600" dirty="0" smtClean="0"/>
              <a:t>’</a:t>
            </a:r>
            <a:r>
              <a:rPr lang="en-US" sz="3600" dirty="0" smtClean="0"/>
              <a:t>, A</a:t>
            </a:r>
            <a:r>
              <a:rPr lang="tr-TR" sz="3600" dirty="0" smtClean="0"/>
              <a:t>’</a:t>
            </a:r>
            <a:r>
              <a:rPr lang="en-US" sz="3600" dirty="0" smtClean="0"/>
              <a:t>)</a:t>
            </a:r>
            <a:r>
              <a:rPr lang="tr-TR" sz="3600" dirty="0" smtClean="0"/>
              <a:t> olarak gösteriyoruz</a:t>
            </a:r>
            <a:r>
              <a:rPr lang="en-US" sz="3600" dirty="0" smtClean="0"/>
              <a:t>. </a:t>
            </a:r>
            <a:endParaRPr lang="tr-TR" sz="3600" dirty="0" smtClean="0"/>
          </a:p>
          <a:p>
            <a:r>
              <a:rPr lang="en-US" sz="3600" dirty="0" smtClean="0"/>
              <a:t>Bob</a:t>
            </a:r>
            <a:r>
              <a:rPr lang="en-US" sz="3600" dirty="0"/>
              <a:t>, </a:t>
            </a:r>
            <a:r>
              <a:rPr lang="en-US" sz="3600" dirty="0" err="1"/>
              <a:t>gizli</a:t>
            </a:r>
            <a:r>
              <a:rPr lang="en-US" sz="3600" dirty="0"/>
              <a:t> </a:t>
            </a:r>
            <a:r>
              <a:rPr lang="en-US" sz="3600" dirty="0" err="1"/>
              <a:t>K'yı</a:t>
            </a:r>
            <a:r>
              <a:rPr lang="en-US" sz="3600" dirty="0"/>
              <a:t> </a:t>
            </a:r>
            <a:r>
              <a:rPr lang="en-US" sz="3600" dirty="0" err="1"/>
              <a:t>bildiği</a:t>
            </a:r>
            <a:r>
              <a:rPr lang="en-US" sz="3600" dirty="0"/>
              <a:t> </a:t>
            </a:r>
            <a:r>
              <a:rPr lang="en-US" sz="3600" dirty="0" err="1"/>
              <a:t>için</a:t>
            </a:r>
            <a:r>
              <a:rPr lang="en-US" sz="3600" dirty="0"/>
              <a:t>, </a:t>
            </a:r>
            <a:r>
              <a:rPr lang="en-US" sz="3600" dirty="0" err="1"/>
              <a:t>alınan</a:t>
            </a:r>
            <a:r>
              <a:rPr lang="en-US" sz="3600" dirty="0"/>
              <a:t> </a:t>
            </a:r>
            <a:r>
              <a:rPr lang="en-US" sz="3600" dirty="0" smtClean="0"/>
              <a:t>M</a:t>
            </a:r>
            <a:r>
              <a:rPr lang="tr-TR" sz="3600" dirty="0" smtClean="0"/>
              <a:t>’</a:t>
            </a:r>
            <a:r>
              <a:rPr lang="en-US" sz="3600" dirty="0" smtClean="0"/>
              <a:t> </a:t>
            </a:r>
            <a:r>
              <a:rPr lang="en-US" sz="3600" dirty="0" err="1"/>
              <a:t>mesajının</a:t>
            </a:r>
            <a:r>
              <a:rPr lang="en-US" sz="3600" dirty="0"/>
              <a:t> </a:t>
            </a:r>
            <a:r>
              <a:rPr lang="en-US" sz="3600" dirty="0" err="1"/>
              <a:t>kimlik</a:t>
            </a:r>
            <a:r>
              <a:rPr lang="en-US" sz="3600" dirty="0"/>
              <a:t> </a:t>
            </a:r>
            <a:r>
              <a:rPr lang="en-US" sz="3600" dirty="0" err="1"/>
              <a:t>doğrulama</a:t>
            </a:r>
            <a:r>
              <a:rPr lang="en-US" sz="3600" dirty="0"/>
              <a:t> </a:t>
            </a:r>
            <a:r>
              <a:rPr lang="en-US" sz="3600" dirty="0" err="1"/>
              <a:t>kodunu</a:t>
            </a:r>
            <a:r>
              <a:rPr lang="en-US" sz="3600" dirty="0"/>
              <a:t> </a:t>
            </a:r>
            <a:r>
              <a:rPr lang="en-US" sz="3600" dirty="0" err="1"/>
              <a:t>kendisi</a:t>
            </a:r>
            <a:r>
              <a:rPr lang="en-US" sz="3600" dirty="0"/>
              <a:t> </a:t>
            </a:r>
            <a:r>
              <a:rPr lang="en-US" sz="3600" dirty="0" err="1"/>
              <a:t>hesaplar</a:t>
            </a:r>
            <a:r>
              <a:rPr lang="en-US" sz="3600" dirty="0"/>
              <a:t>:</a:t>
            </a:r>
          </a:p>
          <a:p>
            <a:pPr marL="0" indent="0">
              <a:buNone/>
            </a:pPr>
            <a:r>
              <a:rPr lang="tr-TR" sz="3600" dirty="0" smtClean="0"/>
              <a:t>	</a:t>
            </a:r>
            <a:r>
              <a:rPr lang="en-US" sz="3600" dirty="0" smtClean="0"/>
              <a:t>A </a:t>
            </a:r>
            <a:r>
              <a:rPr lang="tr-TR" sz="3600" dirty="0" smtClean="0"/>
              <a:t>‘</a:t>
            </a:r>
            <a:r>
              <a:rPr lang="en-US" sz="3600" dirty="0" smtClean="0"/>
              <a:t>’= </a:t>
            </a:r>
            <a:r>
              <a:rPr lang="en-US" sz="3600" dirty="0"/>
              <a:t>h (K || M’).</a:t>
            </a:r>
          </a:p>
          <a:p>
            <a:r>
              <a:rPr lang="en-US" sz="3600" dirty="0">
                <a:solidFill>
                  <a:srgbClr val="00B050"/>
                </a:solidFill>
              </a:rPr>
              <a:t>Bu </a:t>
            </a:r>
            <a:r>
              <a:rPr lang="en-US" sz="3600" dirty="0" err="1">
                <a:solidFill>
                  <a:srgbClr val="00B050"/>
                </a:solidFill>
              </a:rPr>
              <a:t>hesaplanan</a:t>
            </a:r>
            <a:r>
              <a:rPr lang="en-US" sz="3600" dirty="0">
                <a:solidFill>
                  <a:srgbClr val="00B050"/>
                </a:solidFill>
              </a:rPr>
              <a:t> MAC A’’</a:t>
            </a:r>
            <a:r>
              <a:rPr lang="en-US" sz="3600" dirty="0" err="1">
                <a:solidFill>
                  <a:srgbClr val="00B050"/>
                </a:solidFill>
              </a:rPr>
              <a:t>nın</a:t>
            </a:r>
            <a:r>
              <a:rPr lang="en-US" sz="3600" dirty="0">
                <a:solidFill>
                  <a:srgbClr val="00B050"/>
                </a:solidFill>
              </a:rPr>
              <a:t> </a:t>
            </a:r>
            <a:r>
              <a:rPr lang="en-US" sz="3600" dirty="0" err="1">
                <a:solidFill>
                  <a:srgbClr val="00B050"/>
                </a:solidFill>
              </a:rPr>
              <a:t>alınan</a:t>
            </a:r>
            <a:r>
              <a:rPr lang="en-US" sz="3600" dirty="0">
                <a:solidFill>
                  <a:srgbClr val="00B050"/>
                </a:solidFill>
              </a:rPr>
              <a:t> MAC </a:t>
            </a:r>
            <a:r>
              <a:rPr lang="en-US" sz="3600" dirty="0" smtClean="0">
                <a:solidFill>
                  <a:srgbClr val="00B050"/>
                </a:solidFill>
              </a:rPr>
              <a:t>A</a:t>
            </a:r>
            <a:r>
              <a:rPr lang="tr-TR" sz="3600" dirty="0" smtClean="0">
                <a:solidFill>
                  <a:srgbClr val="00B050"/>
                </a:solidFill>
              </a:rPr>
              <a:t>’ </a:t>
            </a:r>
            <a:r>
              <a:rPr lang="en-US" sz="3600" dirty="0" smtClean="0">
                <a:solidFill>
                  <a:srgbClr val="00B050"/>
                </a:solidFill>
              </a:rPr>
              <a:t>a </a:t>
            </a:r>
            <a:r>
              <a:rPr lang="en-US" sz="3600" dirty="0" err="1">
                <a:solidFill>
                  <a:srgbClr val="00B050"/>
                </a:solidFill>
              </a:rPr>
              <a:t>eşit</a:t>
            </a:r>
            <a:r>
              <a:rPr lang="en-US" sz="3600" dirty="0">
                <a:solidFill>
                  <a:srgbClr val="00B050"/>
                </a:solidFill>
              </a:rPr>
              <a:t> </a:t>
            </a:r>
            <a:r>
              <a:rPr lang="en-US" sz="3600" dirty="0" err="1">
                <a:solidFill>
                  <a:srgbClr val="00B050"/>
                </a:solidFill>
              </a:rPr>
              <a:t>olması</a:t>
            </a:r>
            <a:r>
              <a:rPr lang="en-US" sz="3600" dirty="0">
                <a:solidFill>
                  <a:srgbClr val="00B050"/>
                </a:solidFill>
              </a:rPr>
              <a:t> </a:t>
            </a:r>
            <a:r>
              <a:rPr lang="en-US" sz="3600" dirty="0" err="1">
                <a:solidFill>
                  <a:srgbClr val="00B050"/>
                </a:solidFill>
              </a:rPr>
              <a:t>durumunda</a:t>
            </a:r>
            <a:r>
              <a:rPr lang="en-US" sz="3600" dirty="0">
                <a:solidFill>
                  <a:srgbClr val="00B050"/>
                </a:solidFill>
              </a:rPr>
              <a:t>, </a:t>
            </a:r>
            <a:r>
              <a:rPr lang="en-US" sz="3600" dirty="0" smtClean="0">
                <a:solidFill>
                  <a:srgbClr val="00B050"/>
                </a:solidFill>
              </a:rPr>
              <a:t>Bob M’</a:t>
            </a:r>
            <a:r>
              <a:rPr lang="tr-TR" sz="3600" dirty="0" smtClean="0">
                <a:solidFill>
                  <a:srgbClr val="00B050"/>
                </a:solidFill>
              </a:rPr>
              <a:t>  </a:t>
            </a:r>
            <a:r>
              <a:rPr lang="en-US" sz="3600" dirty="0" smtClean="0">
                <a:solidFill>
                  <a:srgbClr val="00B050"/>
                </a:solidFill>
              </a:rPr>
              <a:t>n</a:t>
            </a:r>
            <a:r>
              <a:rPr lang="tr-TR" sz="3600" dirty="0" smtClean="0">
                <a:solidFill>
                  <a:srgbClr val="00B050"/>
                </a:solidFill>
              </a:rPr>
              <a:t>ı</a:t>
            </a:r>
            <a:r>
              <a:rPr lang="en-US" sz="3600" dirty="0" smtClean="0">
                <a:solidFill>
                  <a:srgbClr val="00B050"/>
                </a:solidFill>
              </a:rPr>
              <a:t>n </a:t>
            </a:r>
            <a:r>
              <a:rPr lang="en-US" sz="3600" dirty="0" err="1">
                <a:solidFill>
                  <a:srgbClr val="00B050"/>
                </a:solidFill>
              </a:rPr>
              <a:t>Alice’in</a:t>
            </a:r>
            <a:r>
              <a:rPr lang="en-US" sz="3600" dirty="0">
                <a:solidFill>
                  <a:srgbClr val="00B050"/>
                </a:solidFill>
              </a:rPr>
              <a:t> </a:t>
            </a:r>
            <a:r>
              <a:rPr lang="en-US" sz="3600" dirty="0" err="1" smtClean="0">
                <a:solidFill>
                  <a:srgbClr val="00B050"/>
                </a:solidFill>
              </a:rPr>
              <a:t>gönderdiği</a:t>
            </a:r>
            <a:r>
              <a:rPr lang="tr-TR" sz="3600" dirty="0" smtClean="0">
                <a:solidFill>
                  <a:srgbClr val="00B050"/>
                </a:solidFill>
              </a:rPr>
              <a:t> </a:t>
            </a:r>
            <a:r>
              <a:rPr lang="en-US" sz="3600" dirty="0" err="1" smtClean="0">
                <a:solidFill>
                  <a:srgbClr val="00B050"/>
                </a:solidFill>
              </a:rPr>
              <a:t>mesaj</a:t>
            </a:r>
            <a:r>
              <a:rPr lang="en-US" sz="3600" dirty="0" smtClean="0">
                <a:solidFill>
                  <a:srgbClr val="00B050"/>
                </a:solidFill>
              </a:rPr>
              <a:t> </a:t>
            </a:r>
            <a:r>
              <a:rPr lang="en-US" sz="3600" dirty="0" err="1">
                <a:solidFill>
                  <a:srgbClr val="00B050"/>
                </a:solidFill>
              </a:rPr>
              <a:t>olduğundan</a:t>
            </a:r>
            <a:r>
              <a:rPr lang="en-US" sz="3600" dirty="0">
                <a:solidFill>
                  <a:srgbClr val="00B050"/>
                </a:solidFill>
              </a:rPr>
              <a:t> </a:t>
            </a:r>
            <a:r>
              <a:rPr lang="en-US" sz="3600" dirty="0" err="1">
                <a:solidFill>
                  <a:srgbClr val="00B050"/>
                </a:solidFill>
              </a:rPr>
              <a:t>emin</a:t>
            </a:r>
            <a:r>
              <a:rPr lang="en-US" sz="3600" dirty="0">
                <a:solidFill>
                  <a:srgbClr val="00B050"/>
                </a:solidFill>
              </a:rPr>
              <a:t> </a:t>
            </a:r>
            <a:r>
              <a:rPr lang="en-US" sz="3600" dirty="0" err="1">
                <a:solidFill>
                  <a:srgbClr val="00B050"/>
                </a:solidFill>
              </a:rPr>
              <a:t>olu</a:t>
            </a:r>
            <a:r>
              <a:rPr lang="tr-TR" sz="3600" dirty="0" smtClean="0">
                <a:solidFill>
                  <a:srgbClr val="00B050"/>
                </a:solidFill>
              </a:rPr>
              <a:t>r </a:t>
            </a:r>
            <a:r>
              <a:rPr lang="tr-TR" sz="3600" dirty="0" smtClean="0"/>
              <a:t>(</a:t>
            </a:r>
            <a:r>
              <a:rPr lang="en-US" sz="3600" dirty="0" smtClean="0"/>
              <a:t> </a:t>
            </a:r>
            <a:r>
              <a:rPr lang="en-US" sz="3600" dirty="0" err="1"/>
              <a:t>yani</a:t>
            </a:r>
            <a:r>
              <a:rPr lang="en-US" sz="3600" dirty="0"/>
              <a:t> A</a:t>
            </a:r>
            <a:r>
              <a:rPr lang="en-US" sz="3600" dirty="0" smtClean="0"/>
              <a:t>’</a:t>
            </a:r>
            <a:r>
              <a:rPr lang="tr-TR" sz="3600" dirty="0" smtClean="0"/>
              <a:t>’</a:t>
            </a:r>
            <a:r>
              <a:rPr lang="en-US" sz="3600" dirty="0" smtClean="0"/>
              <a:t> </a:t>
            </a:r>
            <a:r>
              <a:rPr lang="en-US" sz="3600" dirty="0"/>
              <a:t>= </a:t>
            </a:r>
            <a:r>
              <a:rPr lang="en-US" sz="3600" dirty="0" smtClean="0"/>
              <a:t>A’</a:t>
            </a:r>
            <a:r>
              <a:rPr lang="tr-TR" sz="3600" dirty="0" smtClean="0"/>
              <a:t>   </a:t>
            </a:r>
            <a:r>
              <a:rPr lang="en-US" sz="3600" dirty="0" smtClean="0"/>
              <a:t> </a:t>
            </a:r>
            <a:r>
              <a:rPr lang="tr-TR" sz="3600" dirty="0" smtClean="0"/>
              <a:t>olması </a:t>
            </a:r>
            <a:r>
              <a:rPr lang="en-US" sz="3600" dirty="0" smtClean="0"/>
              <a:t>M</a:t>
            </a:r>
            <a:r>
              <a:rPr lang="en-US" sz="3600" dirty="0"/>
              <a:t>’ = </a:t>
            </a:r>
            <a:r>
              <a:rPr lang="en-US" sz="3600" dirty="0" smtClean="0"/>
              <a:t>M</a:t>
            </a:r>
            <a:r>
              <a:rPr lang="tr-TR" sz="3600" dirty="0" smtClean="0"/>
              <a:t>  dir)</a:t>
            </a:r>
            <a:r>
              <a:rPr lang="en-US" sz="3600" dirty="0" smtClean="0"/>
              <a:t>.</a:t>
            </a:r>
            <a:endParaRPr lang="tr-TR" sz="3600" dirty="0" smtClean="0"/>
          </a:p>
          <a:p>
            <a:r>
              <a:rPr lang="tr-TR" sz="3600" dirty="0"/>
              <a:t>Hash fonksiyonu tek yönlü olduğu için, saldırganın Alice tarafından gönderilen MAC A = h (K || M) den K anahtarını ve M mesası kurtarması mümkün değildir. </a:t>
            </a:r>
            <a:r>
              <a:rPr lang="tr-TR" sz="3600" dirty="0">
                <a:solidFill>
                  <a:srgbClr val="FFC000"/>
                </a:solidFill>
              </a:rPr>
              <a:t>Bu nedenle, saldırgan mesajı değiştiremez ve değiştirilmiş mesaj M için doğru bir MAC A‘ hesaplayamaz</a:t>
            </a:r>
            <a:r>
              <a:rPr lang="tr-TR" sz="3600" dirty="0" smtClean="0"/>
              <a:t>.</a:t>
            </a:r>
            <a:endParaRPr lang="tr-TR" sz="3600" dirty="0"/>
          </a:p>
          <a:p>
            <a:r>
              <a:rPr lang="tr-TR" sz="2400" u="sng" dirty="0"/>
              <a:t>Not:</a:t>
            </a:r>
            <a:r>
              <a:rPr lang="tr-TR" sz="2400" dirty="0"/>
              <a:t> M, </a:t>
            </a:r>
            <a:r>
              <a:rPr lang="en-US" sz="2400" dirty="0"/>
              <a:t>C=E</a:t>
            </a:r>
            <a:r>
              <a:rPr lang="en-US" sz="2400" baseline="-25000" dirty="0"/>
              <a:t>K</a:t>
            </a:r>
            <a:r>
              <a:rPr lang="en-US" sz="2400" dirty="0"/>
              <a:t>(M) </a:t>
            </a:r>
            <a:r>
              <a:rPr lang="tr-TR" sz="2400" dirty="0"/>
              <a:t> şeklinde gönderilir. M’, </a:t>
            </a:r>
            <a:r>
              <a:rPr lang="en-US" sz="2400" dirty="0"/>
              <a:t> M’=D</a:t>
            </a:r>
            <a:r>
              <a:rPr lang="en-US" sz="2400" baseline="-25000" dirty="0"/>
              <a:t>K</a:t>
            </a:r>
            <a:r>
              <a:rPr lang="en-US" sz="2400" dirty="0"/>
              <a:t>(C</a:t>
            </a:r>
            <a:r>
              <a:rPr lang="tr-TR" sz="2400" dirty="0"/>
              <a:t>) şeklinde hesaplanır.</a:t>
            </a:r>
          </a:p>
          <a:p>
            <a:endParaRPr lang="tr-TR" sz="3600" dirty="0" smtClean="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71</a:t>
            </a:fld>
            <a:endParaRPr lang="en-US" dirty="0"/>
          </a:p>
        </p:txBody>
      </p:sp>
    </p:spTree>
    <p:extLst>
      <p:ext uri="{BB962C8B-B14F-4D97-AF65-F5344CB8AC3E}">
        <p14:creationId xmlns:p14="http://schemas.microsoft.com/office/powerpoint/2010/main" val="20170177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639762"/>
          </a:xfrm>
        </p:spPr>
        <p:txBody>
          <a:bodyPr>
            <a:normAutofit fontScale="90000"/>
          </a:bodyPr>
          <a:lstStyle/>
          <a:p>
            <a:r>
              <a:rPr lang="en-US" dirty="0"/>
              <a:t>Dijital </a:t>
            </a:r>
            <a:r>
              <a:rPr lang="en-US" dirty="0" err="1" smtClean="0"/>
              <a:t>Sertifikalar</a:t>
            </a:r>
            <a:r>
              <a:rPr lang="tr-TR" dirty="0" smtClean="0"/>
              <a:t> (</a:t>
            </a:r>
            <a:r>
              <a:rPr lang="en-US" dirty="0" smtClean="0"/>
              <a:t>Digital Certificates</a:t>
            </a:r>
            <a:r>
              <a:rPr lang="tr-TR" dirty="0" smtClean="0"/>
              <a:t>)</a:t>
            </a:r>
            <a:endParaRPr lang="en-US" dirty="0"/>
          </a:p>
        </p:txBody>
      </p:sp>
      <p:sp>
        <p:nvSpPr>
          <p:cNvPr id="3" name="Content Placeholder 2"/>
          <p:cNvSpPr>
            <a:spLocks noGrp="1"/>
          </p:cNvSpPr>
          <p:nvPr>
            <p:ph idx="1"/>
          </p:nvPr>
        </p:nvSpPr>
        <p:spPr>
          <a:xfrm>
            <a:off x="28074" y="1219199"/>
            <a:ext cx="4152040" cy="5502275"/>
          </a:xfrm>
        </p:spPr>
        <p:txBody>
          <a:bodyPr>
            <a:normAutofit fontScale="77500" lnSpcReduction="20000"/>
          </a:bodyPr>
          <a:lstStyle/>
          <a:p>
            <a:r>
              <a:rPr lang="en-US" b="1" dirty="0" err="1">
                <a:solidFill>
                  <a:srgbClr val="7030A0"/>
                </a:solidFill>
              </a:rPr>
              <a:t>Açık</a:t>
            </a:r>
            <a:r>
              <a:rPr lang="en-US" b="1" dirty="0">
                <a:solidFill>
                  <a:srgbClr val="7030A0"/>
                </a:solidFill>
              </a:rPr>
              <a:t> </a:t>
            </a:r>
            <a:r>
              <a:rPr lang="en-US" b="1" dirty="0" err="1">
                <a:solidFill>
                  <a:srgbClr val="7030A0"/>
                </a:solidFill>
              </a:rPr>
              <a:t>anahtarlı</a:t>
            </a:r>
            <a:r>
              <a:rPr lang="en-US" b="1" dirty="0">
                <a:solidFill>
                  <a:srgbClr val="7030A0"/>
                </a:solidFill>
              </a:rPr>
              <a:t> </a:t>
            </a:r>
            <a:r>
              <a:rPr lang="en-US" b="1" dirty="0" err="1">
                <a:solidFill>
                  <a:srgbClr val="7030A0"/>
                </a:solidFill>
              </a:rPr>
              <a:t>şifreleme</a:t>
            </a:r>
            <a:r>
              <a:rPr lang="en-US" b="1" dirty="0">
                <a:solidFill>
                  <a:srgbClr val="7030A0"/>
                </a:solidFill>
              </a:rPr>
              <a:t> </a:t>
            </a:r>
            <a:r>
              <a:rPr lang="en-US" dirty="0" err="1">
                <a:solidFill>
                  <a:srgbClr val="7030A0"/>
                </a:solidFill>
              </a:rPr>
              <a:t>için</a:t>
            </a:r>
            <a:r>
              <a:rPr lang="en-US" dirty="0">
                <a:solidFill>
                  <a:srgbClr val="7030A0"/>
                </a:solidFill>
              </a:rPr>
              <a:t>, </a:t>
            </a:r>
            <a:r>
              <a:rPr lang="tr-TR" dirty="0" smtClean="0">
                <a:solidFill>
                  <a:srgbClr val="7030A0"/>
                </a:solidFill>
              </a:rPr>
              <a:t>kullanıcının</a:t>
            </a:r>
            <a:r>
              <a:rPr lang="en-US" dirty="0" smtClean="0">
                <a:solidFill>
                  <a:srgbClr val="7030A0"/>
                </a:solidFill>
              </a:rPr>
              <a:t> </a:t>
            </a:r>
            <a:r>
              <a:rPr lang="tr-TR" dirty="0" smtClean="0">
                <a:solidFill>
                  <a:srgbClr val="7030A0"/>
                </a:solidFill>
              </a:rPr>
              <a:t>güvenilir</a:t>
            </a:r>
            <a:r>
              <a:rPr lang="en-US" dirty="0" smtClean="0">
                <a:solidFill>
                  <a:srgbClr val="7030A0"/>
                </a:solidFill>
              </a:rPr>
              <a:t> </a:t>
            </a:r>
            <a:r>
              <a:rPr lang="en-US" dirty="0" err="1">
                <a:solidFill>
                  <a:srgbClr val="7030A0"/>
                </a:solidFill>
              </a:rPr>
              <a:t>açık</a:t>
            </a:r>
            <a:r>
              <a:rPr lang="en-US" dirty="0">
                <a:solidFill>
                  <a:srgbClr val="7030A0"/>
                </a:solidFill>
              </a:rPr>
              <a:t> </a:t>
            </a:r>
            <a:r>
              <a:rPr lang="en-US" dirty="0" err="1" smtClean="0">
                <a:solidFill>
                  <a:srgbClr val="7030A0"/>
                </a:solidFill>
              </a:rPr>
              <a:t>anahtar</a:t>
            </a:r>
            <a:r>
              <a:rPr lang="tr-TR" dirty="0" smtClean="0">
                <a:solidFill>
                  <a:srgbClr val="7030A0"/>
                </a:solidFill>
              </a:rPr>
              <a:t>ına</a:t>
            </a:r>
            <a:r>
              <a:rPr lang="en-US" dirty="0" smtClean="0">
                <a:solidFill>
                  <a:srgbClr val="7030A0"/>
                </a:solidFill>
              </a:rPr>
              <a:t> </a:t>
            </a:r>
            <a:r>
              <a:rPr lang="en-US" dirty="0" err="1">
                <a:solidFill>
                  <a:srgbClr val="7030A0"/>
                </a:solidFill>
              </a:rPr>
              <a:t>sahip</a:t>
            </a:r>
            <a:r>
              <a:rPr lang="en-US" dirty="0">
                <a:solidFill>
                  <a:srgbClr val="7030A0"/>
                </a:solidFill>
              </a:rPr>
              <a:t> </a:t>
            </a:r>
            <a:r>
              <a:rPr lang="en-US" dirty="0" err="1">
                <a:solidFill>
                  <a:srgbClr val="7030A0"/>
                </a:solidFill>
              </a:rPr>
              <a:t>olmak</a:t>
            </a:r>
            <a:r>
              <a:rPr lang="en-US" dirty="0">
                <a:solidFill>
                  <a:srgbClr val="7030A0"/>
                </a:solidFill>
              </a:rPr>
              <a:t> </a:t>
            </a:r>
            <a:r>
              <a:rPr lang="en-US" dirty="0" err="1">
                <a:solidFill>
                  <a:srgbClr val="7030A0"/>
                </a:solidFill>
              </a:rPr>
              <a:t>gerekir</a:t>
            </a:r>
            <a:r>
              <a:rPr lang="en-US" dirty="0">
                <a:solidFill>
                  <a:srgbClr val="7030A0"/>
                </a:solidFill>
              </a:rPr>
              <a:t>. </a:t>
            </a:r>
            <a:endParaRPr lang="tr-TR" dirty="0" smtClean="0">
              <a:solidFill>
                <a:srgbClr val="7030A0"/>
              </a:solidFill>
            </a:endParaRPr>
          </a:p>
          <a:p>
            <a:r>
              <a:rPr lang="en-US" dirty="0" smtClean="0"/>
              <a:t>Bu </a:t>
            </a:r>
            <a:r>
              <a:rPr lang="en-US" dirty="0" err="1"/>
              <a:t>amaçla</a:t>
            </a:r>
            <a:r>
              <a:rPr lang="en-US" dirty="0"/>
              <a:t> </a:t>
            </a:r>
            <a:r>
              <a:rPr lang="en-US" dirty="0" err="1"/>
              <a:t>güvenilir</a:t>
            </a:r>
            <a:r>
              <a:rPr lang="en-US" dirty="0"/>
              <a:t> </a:t>
            </a:r>
            <a:r>
              <a:rPr lang="en-US" dirty="0" err="1"/>
              <a:t>üçüncü</a:t>
            </a:r>
            <a:r>
              <a:rPr lang="en-US" dirty="0"/>
              <a:t> </a:t>
            </a:r>
            <a:r>
              <a:rPr lang="en-US" dirty="0" smtClean="0"/>
              <a:t>taraflarca</a:t>
            </a:r>
            <a:r>
              <a:rPr lang="en-US" dirty="0"/>
              <a:t> (</a:t>
            </a:r>
            <a:r>
              <a:rPr lang="en-US" dirty="0" err="1"/>
              <a:t>sertifika</a:t>
            </a:r>
            <a:r>
              <a:rPr lang="en-US" dirty="0"/>
              <a:t> </a:t>
            </a:r>
            <a:r>
              <a:rPr lang="en-US" dirty="0" err="1"/>
              <a:t>yetkilisi</a:t>
            </a:r>
            <a:r>
              <a:rPr lang="en-US" dirty="0"/>
              <a:t>)</a:t>
            </a:r>
            <a:r>
              <a:rPr lang="en-US" dirty="0" smtClean="0"/>
              <a:t> </a:t>
            </a:r>
            <a:r>
              <a:rPr lang="en-US" dirty="0" err="1"/>
              <a:t>verilen</a:t>
            </a:r>
            <a:r>
              <a:rPr lang="en-US" dirty="0"/>
              <a:t> </a:t>
            </a:r>
            <a:r>
              <a:rPr lang="en-US" dirty="0" err="1"/>
              <a:t>dijital</a:t>
            </a:r>
            <a:r>
              <a:rPr lang="en-US" dirty="0"/>
              <a:t> </a:t>
            </a:r>
            <a:r>
              <a:rPr lang="en-US" dirty="0" err="1"/>
              <a:t>sertifikalar</a:t>
            </a:r>
            <a:r>
              <a:rPr lang="en-US" dirty="0"/>
              <a:t> (DC) </a:t>
            </a:r>
            <a:r>
              <a:rPr lang="en-US" dirty="0" err="1" smtClean="0"/>
              <a:t>kullanılır</a:t>
            </a:r>
            <a:r>
              <a:rPr lang="en-US" dirty="0"/>
              <a:t>.</a:t>
            </a:r>
          </a:p>
          <a:p>
            <a:r>
              <a:rPr lang="en-US" dirty="0" err="1">
                <a:solidFill>
                  <a:srgbClr val="FFC000"/>
                </a:solidFill>
              </a:rPr>
              <a:t>Sertifika</a:t>
            </a:r>
            <a:r>
              <a:rPr lang="en-US" dirty="0">
                <a:solidFill>
                  <a:srgbClr val="FFC000"/>
                </a:solidFill>
              </a:rPr>
              <a:t> </a:t>
            </a:r>
            <a:r>
              <a:rPr lang="en-US" dirty="0" err="1">
                <a:solidFill>
                  <a:srgbClr val="FFC000"/>
                </a:solidFill>
              </a:rPr>
              <a:t>yetkilisi</a:t>
            </a:r>
            <a:r>
              <a:rPr lang="en-US" dirty="0">
                <a:solidFill>
                  <a:srgbClr val="FFC000"/>
                </a:solidFill>
              </a:rPr>
              <a:t> </a:t>
            </a:r>
            <a:r>
              <a:rPr lang="en-US" dirty="0" smtClean="0">
                <a:solidFill>
                  <a:srgbClr val="FFC000"/>
                </a:solidFill>
              </a:rPr>
              <a:t>(</a:t>
            </a:r>
            <a:r>
              <a:rPr lang="en-US" b="1" dirty="0">
                <a:solidFill>
                  <a:srgbClr val="FFC000"/>
                </a:solidFill>
              </a:rPr>
              <a:t>certificate </a:t>
            </a:r>
            <a:r>
              <a:rPr lang="en-US" b="1" dirty="0" smtClean="0">
                <a:solidFill>
                  <a:srgbClr val="FFC000"/>
                </a:solidFill>
              </a:rPr>
              <a:t>authority</a:t>
            </a:r>
            <a:r>
              <a:rPr lang="en-US" dirty="0">
                <a:solidFill>
                  <a:srgbClr val="FFC000"/>
                </a:solidFill>
              </a:rPr>
              <a:t>,</a:t>
            </a:r>
            <a:r>
              <a:rPr lang="en-US" b="1" dirty="0" smtClean="0">
                <a:solidFill>
                  <a:srgbClr val="FFC000"/>
                </a:solidFill>
              </a:rPr>
              <a:t> </a:t>
            </a:r>
            <a:r>
              <a:rPr lang="en-US" dirty="0" smtClean="0">
                <a:solidFill>
                  <a:srgbClr val="FFC000"/>
                </a:solidFill>
              </a:rPr>
              <a:t>CA</a:t>
            </a:r>
            <a:r>
              <a:rPr lang="en-US" dirty="0">
                <a:solidFill>
                  <a:srgbClr val="FFC000"/>
                </a:solidFill>
              </a:rPr>
              <a:t>), </a:t>
            </a:r>
            <a:r>
              <a:rPr lang="tr-TR" dirty="0" smtClean="0">
                <a:solidFill>
                  <a:srgbClr val="FFC000"/>
                </a:solidFill>
              </a:rPr>
              <a:t>bir </a:t>
            </a:r>
            <a:r>
              <a:rPr lang="en-US" dirty="0" err="1" smtClean="0">
                <a:solidFill>
                  <a:srgbClr val="FFC000"/>
                </a:solidFill>
              </a:rPr>
              <a:t>kimlik</a:t>
            </a:r>
            <a:r>
              <a:rPr lang="tr-TR" dirty="0" smtClean="0">
                <a:solidFill>
                  <a:srgbClr val="FFC000"/>
                </a:solidFill>
              </a:rPr>
              <a:t>(identity)</a:t>
            </a:r>
            <a:r>
              <a:rPr lang="en-US" dirty="0" smtClean="0">
                <a:solidFill>
                  <a:srgbClr val="FFC000"/>
                </a:solidFill>
              </a:rPr>
              <a:t> </a:t>
            </a:r>
            <a:r>
              <a:rPr lang="en-US" dirty="0" err="1" smtClean="0">
                <a:solidFill>
                  <a:srgbClr val="FFC000"/>
                </a:solidFill>
              </a:rPr>
              <a:t>i</a:t>
            </a:r>
            <a:r>
              <a:rPr lang="tr-TR" dirty="0" smtClean="0">
                <a:solidFill>
                  <a:srgbClr val="FFC000"/>
                </a:solidFill>
              </a:rPr>
              <a:t>çin</a:t>
            </a:r>
            <a:r>
              <a:rPr lang="en-US" dirty="0" smtClean="0">
                <a:solidFill>
                  <a:srgbClr val="FFC000"/>
                </a:solidFill>
              </a:rPr>
              <a:t> </a:t>
            </a:r>
            <a:r>
              <a:rPr lang="en-US" dirty="0" err="1">
                <a:solidFill>
                  <a:srgbClr val="FFC000"/>
                </a:solidFill>
              </a:rPr>
              <a:t>bu</a:t>
            </a:r>
            <a:r>
              <a:rPr lang="en-US" dirty="0">
                <a:solidFill>
                  <a:srgbClr val="FFC000"/>
                </a:solidFill>
              </a:rPr>
              <a:t> </a:t>
            </a:r>
            <a:r>
              <a:rPr lang="en-US" dirty="0" err="1">
                <a:solidFill>
                  <a:srgbClr val="FFC000"/>
                </a:solidFill>
              </a:rPr>
              <a:t>kimlik</a:t>
            </a:r>
            <a:r>
              <a:rPr lang="en-US" dirty="0">
                <a:solidFill>
                  <a:srgbClr val="FFC000"/>
                </a:solidFill>
              </a:rPr>
              <a:t> </a:t>
            </a:r>
            <a:r>
              <a:rPr lang="en-US" dirty="0" err="1" smtClean="0">
                <a:solidFill>
                  <a:srgbClr val="FFC000"/>
                </a:solidFill>
              </a:rPr>
              <a:t>i</a:t>
            </a:r>
            <a:r>
              <a:rPr lang="tr-TR" dirty="0" smtClean="0">
                <a:solidFill>
                  <a:srgbClr val="FFC000"/>
                </a:solidFill>
              </a:rPr>
              <a:t>le</a:t>
            </a:r>
            <a:r>
              <a:rPr lang="en-US" dirty="0" smtClean="0">
                <a:solidFill>
                  <a:srgbClr val="FFC000"/>
                </a:solidFill>
              </a:rPr>
              <a:t> </a:t>
            </a:r>
            <a:r>
              <a:rPr lang="en-US" dirty="0" err="1">
                <a:solidFill>
                  <a:srgbClr val="FFC000"/>
                </a:solidFill>
              </a:rPr>
              <a:t>genel</a:t>
            </a:r>
            <a:r>
              <a:rPr lang="en-US" dirty="0">
                <a:solidFill>
                  <a:srgbClr val="FFC000"/>
                </a:solidFill>
              </a:rPr>
              <a:t> </a:t>
            </a:r>
            <a:r>
              <a:rPr lang="en-US" dirty="0" err="1" smtClean="0">
                <a:solidFill>
                  <a:srgbClr val="FFC000"/>
                </a:solidFill>
              </a:rPr>
              <a:t>anahtar</a:t>
            </a:r>
            <a:r>
              <a:rPr lang="tr-TR" dirty="0" smtClean="0">
                <a:solidFill>
                  <a:srgbClr val="FFC000"/>
                </a:solidFill>
              </a:rPr>
              <a:t>(public key)</a:t>
            </a:r>
            <a:r>
              <a:rPr lang="en-US" dirty="0" smtClean="0">
                <a:solidFill>
                  <a:srgbClr val="FFC000"/>
                </a:solidFill>
              </a:rPr>
              <a:t> </a:t>
            </a:r>
            <a:r>
              <a:rPr lang="en-US" dirty="0" err="1">
                <a:solidFill>
                  <a:srgbClr val="FFC000"/>
                </a:solidFill>
              </a:rPr>
              <a:t>arasındaki</a:t>
            </a:r>
            <a:r>
              <a:rPr lang="en-US" dirty="0">
                <a:solidFill>
                  <a:srgbClr val="FFC000"/>
                </a:solidFill>
              </a:rPr>
              <a:t> </a:t>
            </a:r>
            <a:r>
              <a:rPr lang="en-US" dirty="0" err="1" smtClean="0">
                <a:solidFill>
                  <a:srgbClr val="FFC000"/>
                </a:solidFill>
              </a:rPr>
              <a:t>bağlantıyı</a:t>
            </a:r>
            <a:r>
              <a:rPr lang="en-US" dirty="0" smtClean="0">
                <a:solidFill>
                  <a:srgbClr val="FFC000"/>
                </a:solidFill>
              </a:rPr>
              <a:t> </a:t>
            </a:r>
            <a:r>
              <a:rPr lang="en-US" dirty="0" err="1">
                <a:solidFill>
                  <a:srgbClr val="FFC000"/>
                </a:solidFill>
              </a:rPr>
              <a:t>dijital</a:t>
            </a:r>
            <a:r>
              <a:rPr lang="en-US" dirty="0">
                <a:solidFill>
                  <a:srgbClr val="FFC000"/>
                </a:solidFill>
              </a:rPr>
              <a:t> </a:t>
            </a:r>
            <a:r>
              <a:rPr lang="en-US" dirty="0" err="1">
                <a:solidFill>
                  <a:srgbClr val="FFC000"/>
                </a:solidFill>
              </a:rPr>
              <a:t>olarak</a:t>
            </a:r>
            <a:r>
              <a:rPr lang="en-US" dirty="0">
                <a:solidFill>
                  <a:srgbClr val="FFC000"/>
                </a:solidFill>
              </a:rPr>
              <a:t> </a:t>
            </a:r>
            <a:r>
              <a:rPr lang="en-US" dirty="0" err="1">
                <a:solidFill>
                  <a:srgbClr val="FFC000"/>
                </a:solidFill>
              </a:rPr>
              <a:t>imzalar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72</a:t>
            </a:fld>
            <a:endParaRPr lang="en-US"/>
          </a:p>
        </p:txBody>
      </p:sp>
      <p:pic>
        <p:nvPicPr>
          <p:cNvPr id="55298" name="Picture 2"/>
          <p:cNvPicPr>
            <a:picLocks noChangeAspect="1" noChangeArrowheads="1"/>
          </p:cNvPicPr>
          <p:nvPr/>
        </p:nvPicPr>
        <p:blipFill>
          <a:blip r:embed="rId2" cstate="print"/>
          <a:srcRect l="50753" t="16080" r="22111" b="33266"/>
          <a:stretch>
            <a:fillRect/>
          </a:stretch>
        </p:blipFill>
        <p:spPr bwMode="auto">
          <a:xfrm>
            <a:off x="4180114" y="990600"/>
            <a:ext cx="4659086" cy="543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Dijital </a:t>
            </a:r>
            <a:r>
              <a:rPr lang="en-US" dirty="0" err="1"/>
              <a:t>Sertifikalar</a:t>
            </a:r>
            <a:r>
              <a:rPr lang="en-US" dirty="0"/>
              <a:t> </a:t>
            </a:r>
            <a:r>
              <a:rPr lang="tr-TR" dirty="0" smtClean="0"/>
              <a:t>(</a:t>
            </a:r>
            <a:r>
              <a:rPr lang="en-US" dirty="0" smtClean="0"/>
              <a:t>Digital Certificates</a:t>
            </a:r>
            <a:r>
              <a:rPr lang="tr-TR" dirty="0"/>
              <a:t>)</a:t>
            </a:r>
          </a:p>
        </p:txBody>
      </p:sp>
      <p:sp>
        <p:nvSpPr>
          <p:cNvPr id="3" name="Content Placeholder 2"/>
          <p:cNvSpPr>
            <a:spLocks noGrp="1"/>
          </p:cNvSpPr>
          <p:nvPr>
            <p:ph idx="1"/>
          </p:nvPr>
        </p:nvSpPr>
        <p:spPr>
          <a:xfrm>
            <a:off x="457200" y="1600200"/>
            <a:ext cx="8229600" cy="4756149"/>
          </a:xfrm>
        </p:spPr>
        <p:txBody>
          <a:bodyPr>
            <a:normAutofit fontScale="92500" lnSpcReduction="20000"/>
          </a:bodyPr>
          <a:lstStyle/>
          <a:p>
            <a:r>
              <a:rPr lang="tr-TR" dirty="0">
                <a:solidFill>
                  <a:srgbClr val="7030A0"/>
                </a:solidFill>
              </a:rPr>
              <a:t>Bir web sitesi için dijital sertifika tipik olarak aşağıdaki bilgileri içerir</a:t>
            </a:r>
            <a:r>
              <a:rPr lang="tr-TR" dirty="0"/>
              <a:t>:</a:t>
            </a:r>
          </a:p>
          <a:p>
            <a:pPr lvl="1"/>
            <a:r>
              <a:rPr lang="tr-TR" dirty="0"/>
              <a:t> Sertifika yetkilisinin adı (örneğin, Thawte).</a:t>
            </a:r>
          </a:p>
          <a:p>
            <a:pPr lvl="1"/>
            <a:r>
              <a:rPr lang="tr-TR" dirty="0"/>
              <a:t>Sertifikanın veriliş tarihi (örneğin 1/1/2009).</a:t>
            </a:r>
          </a:p>
          <a:p>
            <a:pPr lvl="1"/>
            <a:r>
              <a:rPr lang="tr-TR" dirty="0"/>
              <a:t>Sertifikanın son kullanma tarihi (ör. 12/31/2011). Web sitesinin adresi (ör. Mail.google.com).</a:t>
            </a:r>
          </a:p>
          <a:p>
            <a:pPr lvl="1"/>
            <a:r>
              <a:rPr lang="tr-TR" dirty="0"/>
              <a:t>Web sitesini işleten kuruluşun adı (ör. “Google, Inc.”).</a:t>
            </a:r>
          </a:p>
          <a:p>
            <a:pPr lvl="1"/>
            <a:r>
              <a:rPr lang="tr-TR" dirty="0"/>
              <a:t>Web sunucusunda kullanılan genel anahtar (örneğin, bir RSA 1, 024 bit anahtar).</a:t>
            </a:r>
          </a:p>
          <a:p>
            <a:pPr lvl="1"/>
            <a:r>
              <a:rPr lang="tr-TR" dirty="0"/>
              <a:t>Kullanılan şifreleme karma işlevinin adı (örneğin, SHA-256).</a:t>
            </a:r>
          </a:p>
          <a:p>
            <a:pPr lvl="1"/>
            <a:r>
              <a:rPr lang="tr-TR" dirty="0"/>
              <a:t>Elektronik imza</a:t>
            </a:r>
            <a:r>
              <a:rPr lang="tr-TR" dirty="0" smtClean="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73</a:t>
            </a:fld>
            <a:endParaRPr lang="en-US"/>
          </a:p>
        </p:txBody>
      </p:sp>
    </p:spTree>
    <p:extLst>
      <p:ext uri="{BB962C8B-B14F-4D97-AF65-F5344CB8AC3E}">
        <p14:creationId xmlns:p14="http://schemas.microsoft.com/office/powerpoint/2010/main" val="20936431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sp>
        <p:nvSpPr>
          <p:cNvPr id="3" name="Content Placeholder 2"/>
          <p:cNvSpPr>
            <a:spLocks noGrp="1"/>
          </p:cNvSpPr>
          <p:nvPr>
            <p:ph idx="1"/>
          </p:nvPr>
        </p:nvSpPr>
        <p:spPr/>
        <p:txBody>
          <a:bodyPr>
            <a:normAutofit/>
          </a:bodyPr>
          <a:lstStyle/>
          <a:p>
            <a:r>
              <a:rPr lang="en-US" dirty="0" err="1">
                <a:solidFill>
                  <a:srgbClr val="0070C0"/>
                </a:solidFill>
              </a:rPr>
              <a:t>Bilgisayar</a:t>
            </a:r>
            <a:r>
              <a:rPr lang="en-US" dirty="0">
                <a:solidFill>
                  <a:srgbClr val="0070C0"/>
                </a:solidFill>
              </a:rPr>
              <a:t> </a:t>
            </a:r>
            <a:r>
              <a:rPr lang="en-US" dirty="0" err="1">
                <a:solidFill>
                  <a:srgbClr val="0070C0"/>
                </a:solidFill>
              </a:rPr>
              <a:t>sistemlerinde</a:t>
            </a:r>
            <a:r>
              <a:rPr lang="en-US" dirty="0">
                <a:solidFill>
                  <a:srgbClr val="0070C0"/>
                </a:solidFill>
              </a:rPr>
              <a:t> </a:t>
            </a:r>
            <a:r>
              <a:rPr lang="en-US" b="1" dirty="0" err="1">
                <a:solidFill>
                  <a:srgbClr val="0070C0"/>
                </a:solidFill>
              </a:rPr>
              <a:t>kişilerin</a:t>
            </a:r>
            <a:r>
              <a:rPr lang="en-US" b="1" dirty="0">
                <a:solidFill>
                  <a:srgbClr val="0070C0"/>
                </a:solidFill>
              </a:rPr>
              <a:t> </a:t>
            </a:r>
            <a:r>
              <a:rPr lang="en-US" b="1" dirty="0" err="1">
                <a:solidFill>
                  <a:srgbClr val="0070C0"/>
                </a:solidFill>
              </a:rPr>
              <a:t>kimliklerini</a:t>
            </a:r>
            <a:r>
              <a:rPr lang="en-US" b="1" dirty="0">
                <a:solidFill>
                  <a:srgbClr val="0070C0"/>
                </a:solidFill>
              </a:rPr>
              <a:t> </a:t>
            </a:r>
            <a:r>
              <a:rPr lang="en-US" b="1" dirty="0" err="1">
                <a:solidFill>
                  <a:srgbClr val="0070C0"/>
                </a:solidFill>
              </a:rPr>
              <a:t>doğrulamanın</a:t>
            </a:r>
            <a:r>
              <a:rPr lang="en-US" dirty="0">
                <a:solidFill>
                  <a:srgbClr val="0070C0"/>
                </a:solidFill>
              </a:rPr>
              <a:t> en </a:t>
            </a:r>
            <a:r>
              <a:rPr lang="en-US" dirty="0" err="1">
                <a:solidFill>
                  <a:srgbClr val="0070C0"/>
                </a:solidFill>
              </a:rPr>
              <a:t>yaygın</a:t>
            </a:r>
            <a:r>
              <a:rPr lang="en-US" dirty="0">
                <a:solidFill>
                  <a:srgbClr val="0070C0"/>
                </a:solidFill>
              </a:rPr>
              <a:t> </a:t>
            </a:r>
            <a:r>
              <a:rPr lang="en-US" dirty="0" err="1">
                <a:solidFill>
                  <a:srgbClr val="0070C0"/>
                </a:solidFill>
              </a:rPr>
              <a:t>yollarından</a:t>
            </a:r>
            <a:r>
              <a:rPr lang="en-US" dirty="0">
                <a:solidFill>
                  <a:srgbClr val="0070C0"/>
                </a:solidFill>
              </a:rPr>
              <a:t> </a:t>
            </a:r>
            <a:r>
              <a:rPr lang="en-US" dirty="0" err="1">
                <a:solidFill>
                  <a:srgbClr val="0070C0"/>
                </a:solidFill>
              </a:rPr>
              <a:t>biri</a:t>
            </a:r>
            <a:r>
              <a:rPr lang="en-US" dirty="0">
                <a:solidFill>
                  <a:srgbClr val="0070C0"/>
                </a:solidFill>
              </a:rPr>
              <a:t>, </a:t>
            </a:r>
            <a:r>
              <a:rPr lang="en-US" dirty="0" err="1">
                <a:solidFill>
                  <a:srgbClr val="0070C0"/>
                </a:solidFill>
              </a:rPr>
              <a:t>kullanıcı</a:t>
            </a:r>
            <a:r>
              <a:rPr lang="en-US" dirty="0">
                <a:solidFill>
                  <a:srgbClr val="0070C0"/>
                </a:solidFill>
              </a:rPr>
              <a:t> </a:t>
            </a:r>
            <a:r>
              <a:rPr lang="en-US" dirty="0" err="1">
                <a:solidFill>
                  <a:srgbClr val="0070C0"/>
                </a:solidFill>
              </a:rPr>
              <a:t>adları</a:t>
            </a:r>
            <a:r>
              <a:rPr lang="en-US" dirty="0">
                <a:solidFill>
                  <a:srgbClr val="0070C0"/>
                </a:solidFill>
              </a:rPr>
              <a:t> </a:t>
            </a:r>
            <a:r>
              <a:rPr lang="en-US" dirty="0" err="1">
                <a:solidFill>
                  <a:srgbClr val="0070C0"/>
                </a:solidFill>
              </a:rPr>
              <a:t>ve</a:t>
            </a:r>
            <a:r>
              <a:rPr lang="en-US" dirty="0">
                <a:solidFill>
                  <a:srgbClr val="0070C0"/>
                </a:solidFill>
              </a:rPr>
              <a:t> </a:t>
            </a:r>
            <a:r>
              <a:rPr lang="en-US" dirty="0" err="1">
                <a:solidFill>
                  <a:srgbClr val="0070C0"/>
                </a:solidFill>
              </a:rPr>
              <a:t>şifrelerin</a:t>
            </a:r>
            <a:r>
              <a:rPr lang="en-US" dirty="0">
                <a:solidFill>
                  <a:srgbClr val="0070C0"/>
                </a:solidFill>
              </a:rPr>
              <a:t> </a:t>
            </a:r>
            <a:r>
              <a:rPr lang="en-US" dirty="0" err="1">
                <a:solidFill>
                  <a:srgbClr val="0070C0"/>
                </a:solidFill>
              </a:rPr>
              <a:t>kullanılmasıdır</a:t>
            </a:r>
            <a:r>
              <a:rPr lang="en-US" dirty="0" smtClean="0">
                <a:solidFill>
                  <a:srgbClr val="0070C0"/>
                </a:solidFill>
              </a:rPr>
              <a:t>.</a:t>
            </a:r>
            <a:endParaRPr lang="tr-TR" dirty="0" smtClean="0">
              <a:solidFill>
                <a:srgbClr val="0070C0"/>
              </a:solidFill>
            </a:endParaRPr>
          </a:p>
          <a:p>
            <a:r>
              <a:rPr lang="en-US" dirty="0" err="1">
                <a:solidFill>
                  <a:srgbClr val="FFC000"/>
                </a:solidFill>
              </a:rPr>
              <a:t>Bir</a:t>
            </a:r>
            <a:r>
              <a:rPr lang="en-US" dirty="0">
                <a:solidFill>
                  <a:srgbClr val="FFC000"/>
                </a:solidFill>
              </a:rPr>
              <a:t> </a:t>
            </a:r>
            <a:r>
              <a:rPr lang="en-US" dirty="0" err="1">
                <a:solidFill>
                  <a:srgbClr val="FFC000"/>
                </a:solidFill>
              </a:rPr>
              <a:t>kişinin</a:t>
            </a:r>
            <a:r>
              <a:rPr lang="en-US" dirty="0">
                <a:solidFill>
                  <a:srgbClr val="FFC000"/>
                </a:solidFill>
              </a:rPr>
              <a:t> </a:t>
            </a:r>
            <a:r>
              <a:rPr lang="en-US" dirty="0" err="1">
                <a:solidFill>
                  <a:srgbClr val="FFC000"/>
                </a:solidFill>
              </a:rPr>
              <a:t>bildiği</a:t>
            </a:r>
            <a:r>
              <a:rPr lang="en-US" dirty="0">
                <a:solidFill>
                  <a:srgbClr val="FFC000"/>
                </a:solidFill>
              </a:rPr>
              <a:t> </a:t>
            </a:r>
            <a:r>
              <a:rPr lang="en-US" dirty="0" err="1">
                <a:solidFill>
                  <a:srgbClr val="FFC000"/>
                </a:solidFill>
              </a:rPr>
              <a:t>bir</a:t>
            </a:r>
            <a:r>
              <a:rPr lang="en-US" dirty="0">
                <a:solidFill>
                  <a:srgbClr val="FFC000"/>
                </a:solidFill>
              </a:rPr>
              <a:t> sır </a:t>
            </a:r>
            <a:r>
              <a:rPr lang="en-US" dirty="0" err="1">
                <a:solidFill>
                  <a:srgbClr val="FFC000"/>
                </a:solidFill>
              </a:rPr>
              <a:t>aracılığıyla</a:t>
            </a:r>
            <a:r>
              <a:rPr lang="en-US" dirty="0">
                <a:solidFill>
                  <a:srgbClr val="FFC000"/>
                </a:solidFill>
              </a:rPr>
              <a:t> </a:t>
            </a:r>
            <a:r>
              <a:rPr lang="en-US" dirty="0" err="1">
                <a:solidFill>
                  <a:srgbClr val="FFC000"/>
                </a:solidFill>
              </a:rPr>
              <a:t>kimliğini</a:t>
            </a:r>
            <a:r>
              <a:rPr lang="en-US" dirty="0">
                <a:solidFill>
                  <a:srgbClr val="FFC000"/>
                </a:solidFill>
              </a:rPr>
              <a:t> </a:t>
            </a:r>
            <a:r>
              <a:rPr lang="en-US" dirty="0" err="1">
                <a:solidFill>
                  <a:srgbClr val="FFC000"/>
                </a:solidFill>
              </a:rPr>
              <a:t>doğrulamak</a:t>
            </a:r>
            <a:r>
              <a:rPr lang="en-US" dirty="0">
                <a:solidFill>
                  <a:srgbClr val="FFC000"/>
                </a:solidFill>
              </a:rPr>
              <a:t> </a:t>
            </a:r>
            <a:r>
              <a:rPr lang="en-US" dirty="0" err="1">
                <a:solidFill>
                  <a:srgbClr val="FFC000"/>
                </a:solidFill>
              </a:rPr>
              <a:t>için</a:t>
            </a:r>
            <a:r>
              <a:rPr lang="en-US" dirty="0">
                <a:solidFill>
                  <a:srgbClr val="FFC000"/>
                </a:solidFill>
              </a:rPr>
              <a:t> </a:t>
            </a:r>
            <a:r>
              <a:rPr lang="en-US" dirty="0" err="1">
                <a:solidFill>
                  <a:srgbClr val="FFC000"/>
                </a:solidFill>
              </a:rPr>
              <a:t>kullanılan</a:t>
            </a:r>
            <a:r>
              <a:rPr lang="en-US" dirty="0">
                <a:solidFill>
                  <a:srgbClr val="FFC000"/>
                </a:solidFill>
              </a:rPr>
              <a:t> </a:t>
            </a:r>
            <a:r>
              <a:rPr lang="en-US" dirty="0" err="1">
                <a:solidFill>
                  <a:srgbClr val="FFC000"/>
                </a:solidFill>
              </a:rPr>
              <a:t>kısa</a:t>
            </a:r>
            <a:r>
              <a:rPr lang="en-US" dirty="0">
                <a:solidFill>
                  <a:srgbClr val="FFC000"/>
                </a:solidFill>
              </a:rPr>
              <a:t> </a:t>
            </a:r>
            <a:r>
              <a:rPr lang="en-US" dirty="0" err="1" smtClean="0">
                <a:solidFill>
                  <a:srgbClr val="FFC000"/>
                </a:solidFill>
              </a:rPr>
              <a:t>karakter</a:t>
            </a:r>
            <a:r>
              <a:rPr lang="en-US" dirty="0" smtClean="0">
                <a:solidFill>
                  <a:srgbClr val="FFC000"/>
                </a:solidFill>
              </a:rPr>
              <a:t> </a:t>
            </a:r>
            <a:r>
              <a:rPr lang="en-US" dirty="0" err="1">
                <a:solidFill>
                  <a:srgbClr val="FFC000"/>
                </a:solidFill>
              </a:rPr>
              <a:t>dizisi</a:t>
            </a:r>
            <a:r>
              <a:rPr lang="en-US" dirty="0" smtClean="0"/>
              <a:t>.</a:t>
            </a:r>
          </a:p>
          <a:p>
            <a:r>
              <a:rPr lang="en-US" dirty="0" err="1" smtClean="0"/>
              <a:t>Userid</a:t>
            </a:r>
            <a:r>
              <a:rPr lang="en-US" dirty="0" smtClean="0"/>
              <a:t>: _________________</a:t>
            </a:r>
          </a:p>
          <a:p>
            <a:r>
              <a:rPr lang="en-US" dirty="0" smtClean="0"/>
              <a:t>Password: ______________</a:t>
            </a:r>
          </a:p>
          <a:p>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B8911EE-0996-4752-9CC5-FEF8FFA455AB}"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75</a:t>
            </a:fld>
            <a:endParaRPr lang="en-US" sz="1200">
              <a:solidFill>
                <a:schemeClr val="tx1"/>
              </a:solidFill>
              <a:latin typeface="Calibri" pitchFamily="34" charset="0"/>
            </a:endParaRPr>
          </a:p>
        </p:txBody>
      </p:sp>
      <p:sp>
        <p:nvSpPr>
          <p:cNvPr id="23556" name="Text Box 3"/>
          <p:cNvSpPr txBox="1">
            <a:spLocks noChangeArrowheads="1"/>
          </p:cNvSpPr>
          <p:nvPr/>
        </p:nvSpPr>
        <p:spPr bwMode="auto">
          <a:xfrm>
            <a:off x="0" y="274638"/>
            <a:ext cx="82296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4400" dirty="0">
                <a:solidFill>
                  <a:schemeClr val="tx1"/>
                </a:solidFill>
                <a:latin typeface="Calibri" pitchFamily="34" charset="0"/>
              </a:rPr>
              <a:t>Güçlü şifreler</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400" dirty="0">
                <a:solidFill>
                  <a:schemeClr val="tx1"/>
                </a:solidFill>
                <a:latin typeface="Calibri" pitchFamily="34" charset="0"/>
              </a:rPr>
              <a:t>(</a:t>
            </a:r>
            <a:r>
              <a:rPr lang="de-CH" sz="4400" dirty="0" smtClean="0">
                <a:solidFill>
                  <a:schemeClr val="tx1"/>
                </a:solidFill>
                <a:latin typeface="Calibri" pitchFamily="34" charset="0"/>
              </a:rPr>
              <a:t>Strong Passwords</a:t>
            </a:r>
            <a:r>
              <a:rPr lang="tr-TR" sz="4400" dirty="0" smtClean="0">
                <a:solidFill>
                  <a:schemeClr val="tx1"/>
                </a:solidFill>
                <a:latin typeface="Calibri" pitchFamily="34" charset="0"/>
              </a:rPr>
              <a:t>)</a:t>
            </a:r>
            <a:endParaRPr lang="de-CH" sz="4400" dirty="0">
              <a:solidFill>
                <a:schemeClr val="tx1"/>
              </a:solidFill>
              <a:latin typeface="Calibri" pitchFamily="34" charset="0"/>
            </a:endParaRPr>
          </a:p>
        </p:txBody>
      </p:sp>
      <p:sp>
        <p:nvSpPr>
          <p:cNvPr id="23557" name="Text Box 4"/>
          <p:cNvSpPr txBox="1">
            <a:spLocks noChangeArrowheads="1"/>
          </p:cNvSpPr>
          <p:nvPr/>
        </p:nvSpPr>
        <p:spPr bwMode="auto">
          <a:xfrm>
            <a:off x="755650" y="1341438"/>
            <a:ext cx="8388350" cy="5287962"/>
          </a:xfrm>
          <a:prstGeom prst="rect">
            <a:avLst/>
          </a:prstGeom>
          <a:noFill/>
          <a:ln w="9525">
            <a:noFill/>
            <a:round/>
            <a:headEnd/>
            <a:tailEnd/>
          </a:ln>
        </p:spPr>
        <p:txBody>
          <a:bodyPr/>
          <a:lstStyle/>
          <a:p>
            <a:pPr marL="288925" indent="-288925" eaLnBrk="1" hangingPunct="1">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dirty="0">
                <a:solidFill>
                  <a:schemeClr val="tx1"/>
                </a:solidFill>
                <a:latin typeface="Calibri" pitchFamily="34" charset="0"/>
              </a:rPr>
              <a:t>Güçlü </a:t>
            </a:r>
            <a:r>
              <a:rPr lang="de-CH" sz="3200" dirty="0" smtClean="0">
                <a:solidFill>
                  <a:schemeClr val="tx1"/>
                </a:solidFill>
                <a:latin typeface="Calibri" pitchFamily="34" charset="0"/>
              </a:rPr>
              <a:t>şifre </a:t>
            </a:r>
            <a:r>
              <a:rPr lang="de-CH" sz="3200" dirty="0">
                <a:solidFill>
                  <a:schemeClr val="tx1"/>
                </a:solidFill>
                <a:latin typeface="Calibri" pitchFamily="34" charset="0"/>
              </a:rPr>
              <a:t>nedir</a:t>
            </a:r>
          </a:p>
          <a:p>
            <a:pPr lvl="1">
              <a:spcBef>
                <a:spcPts val="800"/>
              </a:spcBef>
              <a:buClr>
                <a:srgbClr val="FFFFFF"/>
              </a:buClr>
              <a:tabLst>
                <a:tab pos="858838" algn="l"/>
                <a:tab pos="1773238" algn="l"/>
                <a:tab pos="2687638" algn="l"/>
                <a:tab pos="3602038" algn="l"/>
                <a:tab pos="4516438" algn="l"/>
                <a:tab pos="5430838" algn="l"/>
                <a:tab pos="6345238" algn="l"/>
                <a:tab pos="7259638" algn="l"/>
                <a:tab pos="8174038" algn="l"/>
                <a:tab pos="9088438" algn="l"/>
                <a:tab pos="10002838" algn="l"/>
              </a:tabLst>
            </a:pPr>
            <a:r>
              <a:rPr lang="tr-TR" sz="3200" dirty="0">
                <a:solidFill>
                  <a:schemeClr val="tx1"/>
                </a:solidFill>
                <a:latin typeface="Calibri" pitchFamily="34" charset="0"/>
              </a:rPr>
              <a:t> </a:t>
            </a:r>
            <a:r>
              <a:rPr lang="tr-TR" sz="3200" dirty="0" smtClean="0">
                <a:solidFill>
                  <a:schemeClr val="tx1"/>
                </a:solidFill>
                <a:latin typeface="Calibri" pitchFamily="34" charset="0"/>
              </a:rPr>
              <a:t>  BÜYÜK</a:t>
            </a:r>
            <a:r>
              <a:rPr lang="de-CH" sz="3200" dirty="0" smtClean="0">
                <a:solidFill>
                  <a:schemeClr val="tx1"/>
                </a:solidFill>
                <a:latin typeface="Calibri" pitchFamily="34" charset="0"/>
              </a:rPr>
              <a:t> </a:t>
            </a:r>
            <a:r>
              <a:rPr lang="de-CH" sz="3200" dirty="0">
                <a:solidFill>
                  <a:schemeClr val="tx1"/>
                </a:solidFill>
                <a:latin typeface="Calibri" pitchFamily="34" charset="0"/>
              </a:rPr>
              <a:t>/ küçük harf karakterler</a:t>
            </a:r>
          </a:p>
          <a:p>
            <a:pPr marL="746125" lvl="1" indent="-288925">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dirty="0">
                <a:solidFill>
                  <a:schemeClr val="tx1"/>
                </a:solidFill>
                <a:latin typeface="Calibri" pitchFamily="34" charset="0"/>
              </a:rPr>
              <a:t>Özel karakterler</a:t>
            </a:r>
          </a:p>
          <a:p>
            <a:pPr marL="746125" lvl="1" indent="-288925">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tr-TR" sz="3200" dirty="0">
                <a:solidFill>
                  <a:schemeClr val="tx1"/>
                </a:solidFill>
                <a:latin typeface="Calibri" pitchFamily="34" charset="0"/>
              </a:rPr>
              <a:t>S</a:t>
            </a:r>
            <a:r>
              <a:rPr lang="de-CH" sz="3200" dirty="0" smtClean="0">
                <a:solidFill>
                  <a:schemeClr val="tx1"/>
                </a:solidFill>
                <a:latin typeface="Calibri" pitchFamily="34" charset="0"/>
              </a:rPr>
              <a:t>ayılar</a:t>
            </a:r>
            <a:endParaRPr lang="de-CH" sz="3200" dirty="0">
              <a:solidFill>
                <a:schemeClr val="tx1"/>
              </a:solidFill>
              <a:latin typeface="Calibri" pitchFamily="34" charset="0"/>
            </a:endParaRPr>
          </a:p>
          <a:p>
            <a:pPr marL="288925" indent="-288925" eaLnBrk="1" hangingPunct="1">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dirty="0">
                <a:solidFill>
                  <a:schemeClr val="tx1"/>
                </a:solidFill>
                <a:latin typeface="Calibri" pitchFamily="34" charset="0"/>
              </a:rPr>
              <a:t>Bir şifre ne zaman güçlüdür? </a:t>
            </a:r>
            <a:endParaRPr lang="tr-TR" sz="3200" dirty="0" smtClean="0">
              <a:solidFill>
                <a:schemeClr val="tx1"/>
              </a:solidFill>
              <a:latin typeface="Calibri" pitchFamily="34" charset="0"/>
            </a:endParaRPr>
          </a:p>
          <a:p>
            <a:pPr marL="288925" indent="-288925" eaLnBrk="1" hangingPunct="1">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tr-TR" sz="3200" dirty="0">
                <a:solidFill>
                  <a:schemeClr val="tx1"/>
                </a:solidFill>
                <a:latin typeface="Calibri" pitchFamily="34" charset="0"/>
              </a:rPr>
              <a:t> </a:t>
            </a:r>
            <a:r>
              <a:rPr lang="tr-TR" sz="3200" dirty="0" smtClean="0">
                <a:solidFill>
                  <a:schemeClr val="tx1"/>
                </a:solidFill>
                <a:latin typeface="Calibri" pitchFamily="34" charset="0"/>
              </a:rPr>
              <a:t>   </a:t>
            </a:r>
            <a:r>
              <a:rPr lang="de-CH" sz="3200" dirty="0" smtClean="0">
                <a:solidFill>
                  <a:schemeClr val="tx1"/>
                </a:solidFill>
                <a:latin typeface="Calibri" pitchFamily="34" charset="0"/>
              </a:rPr>
              <a:t>Seattle1</a:t>
            </a:r>
            <a:endParaRPr lang="de-CH" sz="3200" dirty="0">
              <a:solidFill>
                <a:schemeClr val="tx1"/>
              </a:solidFill>
              <a:latin typeface="Calibri" pitchFamily="34" charset="0"/>
            </a:endParaRPr>
          </a:p>
          <a:p>
            <a:pPr marL="746125" lvl="1" indent="-288925">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dirty="0">
                <a:solidFill>
                  <a:schemeClr val="tx1"/>
                </a:solidFill>
                <a:latin typeface="Calibri" pitchFamily="34" charset="0"/>
              </a:rPr>
              <a:t>M1ke03</a:t>
            </a:r>
          </a:p>
          <a:p>
            <a:pPr marL="746125" lvl="1" indent="-288925">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dirty="0">
                <a:solidFill>
                  <a:schemeClr val="tx1"/>
                </a:solidFill>
                <a:latin typeface="Calibri" pitchFamily="34" charset="0"/>
              </a:rPr>
              <a:t>P@$$w0rd</a:t>
            </a:r>
          </a:p>
          <a:p>
            <a:pPr marL="746125" lvl="1" indent="-288925">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3200" dirty="0">
                <a:solidFill>
                  <a:schemeClr val="tx1"/>
                </a:solidFill>
                <a:latin typeface="Calibri" pitchFamily="34" charset="0"/>
              </a:rPr>
              <a:t>TD2k5secV</a:t>
            </a:r>
            <a:endParaRPr lang="tr-TR" sz="3200" dirty="0" smtClean="0">
              <a:solidFill>
                <a:schemeClr val="tx1"/>
              </a:solidFill>
              <a:latin typeface="Calibri" pitchFamily="34" charset="0"/>
            </a:endParaRPr>
          </a:p>
          <a:p>
            <a:pPr marL="288925" indent="-288925" eaLnBrk="1" hangingPunct="1">
              <a:spcBef>
                <a:spcPts val="8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endParaRPr lang="de-CH" sz="2800" dirty="0">
              <a:solidFill>
                <a:schemeClr val="tx1"/>
              </a:solidFill>
              <a:latin typeface="Calibri" pitchFamily="34" charset="0"/>
            </a:endParaRPr>
          </a:p>
        </p:txBody>
      </p:sp>
    </p:spTree>
    <p:extLst>
      <p:ext uri="{BB962C8B-B14F-4D97-AF65-F5344CB8AC3E}">
        <p14:creationId xmlns:p14="http://schemas.microsoft.com/office/powerpoint/2010/main" val="31304482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274638"/>
            <a:ext cx="85344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err="1">
                <a:solidFill>
                  <a:schemeClr val="tx1"/>
                </a:solidFill>
                <a:latin typeface="Calibri" pitchFamily="34" charset="0"/>
              </a:rPr>
              <a:t>Şifre</a:t>
            </a:r>
            <a:r>
              <a:rPr lang="en-US" sz="4400" dirty="0">
                <a:solidFill>
                  <a:schemeClr val="tx1"/>
                </a:solidFill>
                <a:latin typeface="Calibri" pitchFamily="34" charset="0"/>
              </a:rPr>
              <a:t> </a:t>
            </a:r>
            <a:r>
              <a:rPr lang="en-US" sz="4400" dirty="0" err="1">
                <a:solidFill>
                  <a:schemeClr val="tx1"/>
                </a:solidFill>
                <a:latin typeface="Calibri" pitchFamily="34" charset="0"/>
              </a:rPr>
              <a:t>Karmaşıklığı</a:t>
            </a:r>
            <a:endParaRPr lang="en-US" sz="4400" dirty="0">
              <a:solidFill>
                <a:schemeClr val="tx1"/>
              </a:solidFill>
              <a:latin typeface="Calibri" pitchFamily="34" charset="0"/>
            </a:endParaRP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400" dirty="0" smtClean="0">
                <a:solidFill>
                  <a:schemeClr val="tx1"/>
                </a:solidFill>
                <a:latin typeface="Calibri" pitchFamily="34" charset="0"/>
              </a:rPr>
              <a:t>(</a:t>
            </a:r>
            <a:r>
              <a:rPr lang="en-US" sz="4400" dirty="0" smtClean="0">
                <a:solidFill>
                  <a:schemeClr val="tx1"/>
                </a:solidFill>
                <a:latin typeface="Calibri" pitchFamily="34" charset="0"/>
              </a:rPr>
              <a:t>Password Complexity</a:t>
            </a:r>
            <a:r>
              <a:rPr lang="tr-TR" sz="4400" dirty="0" smtClean="0">
                <a:solidFill>
                  <a:schemeClr val="tx1"/>
                </a:solidFill>
                <a:latin typeface="Calibri" pitchFamily="34" charset="0"/>
              </a:rPr>
              <a:t>)</a:t>
            </a:r>
            <a:endParaRPr lang="en-US" sz="4400" dirty="0">
              <a:solidFill>
                <a:schemeClr val="tx1"/>
              </a:solidFill>
              <a:latin typeface="Calibri" pitchFamily="34" charset="0"/>
            </a:endParaRPr>
          </a:p>
        </p:txBody>
      </p:sp>
      <p:sp>
        <p:nvSpPr>
          <p:cNvPr id="24579" name="Text Box 2"/>
          <p:cNvSpPr txBox="1">
            <a:spLocks noChangeArrowheads="1"/>
          </p:cNvSpPr>
          <p:nvPr/>
        </p:nvSpPr>
        <p:spPr bwMode="auto">
          <a:xfrm>
            <a:off x="457200" y="1667438"/>
            <a:ext cx="8229600" cy="4683125"/>
          </a:xfrm>
          <a:prstGeom prst="rect">
            <a:avLst/>
          </a:prstGeom>
          <a:noFill/>
          <a:ln w="9525">
            <a:noFill/>
            <a:round/>
            <a:headEnd/>
            <a:tailEnd/>
          </a:ln>
        </p:spPr>
        <p:txBody>
          <a:bodyPr/>
          <a:lstStyle/>
          <a:p>
            <a:pPr marL="288925" indent="-288925" eaLnBrk="1" hangingPunct="1">
              <a:lnSpc>
                <a:spcPct val="80000"/>
              </a:lnSpc>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800" dirty="0" err="1">
                <a:solidFill>
                  <a:schemeClr val="tx1"/>
                </a:solidFill>
                <a:latin typeface="Calibri" pitchFamily="34" charset="0"/>
              </a:rPr>
              <a:t>Sabit</a:t>
            </a:r>
            <a:r>
              <a:rPr lang="en-US" sz="2800" dirty="0">
                <a:solidFill>
                  <a:schemeClr val="tx1"/>
                </a:solidFill>
                <a:latin typeface="Calibri" pitchFamily="34" charset="0"/>
              </a:rPr>
              <a:t> 6 </a:t>
            </a:r>
            <a:r>
              <a:rPr lang="en-US" sz="2800" dirty="0" err="1">
                <a:solidFill>
                  <a:schemeClr val="tx1"/>
                </a:solidFill>
                <a:latin typeface="Calibri" pitchFamily="34" charset="0"/>
              </a:rPr>
              <a:t>sembollü</a:t>
            </a:r>
            <a:r>
              <a:rPr lang="en-US" sz="2800" dirty="0">
                <a:solidFill>
                  <a:schemeClr val="tx1"/>
                </a:solidFill>
                <a:latin typeface="Calibri" pitchFamily="34" charset="0"/>
              </a:rPr>
              <a:t> </a:t>
            </a:r>
            <a:r>
              <a:rPr lang="en-US" sz="2800" dirty="0" err="1" smtClean="0">
                <a:solidFill>
                  <a:schemeClr val="tx1"/>
                </a:solidFill>
                <a:latin typeface="Calibri" pitchFamily="34" charset="0"/>
              </a:rPr>
              <a:t>şifre</a:t>
            </a:r>
            <a:r>
              <a:rPr lang="en-US" sz="2800" dirty="0" smtClean="0">
                <a:solidFill>
                  <a:schemeClr val="tx1"/>
                </a:solidFill>
                <a:latin typeface="Calibri" pitchFamily="34" charset="0"/>
              </a:rPr>
              <a:t>:</a:t>
            </a:r>
            <a:endParaRPr lang="en-US" sz="2800" dirty="0">
              <a:solidFill>
                <a:schemeClr val="tx1"/>
              </a:solidFill>
              <a:latin typeface="Calibri" pitchFamily="34" charset="0"/>
            </a:endParaRP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tr-TR" sz="2400" dirty="0" smtClean="0">
                <a:solidFill>
                  <a:srgbClr val="7030A0"/>
                </a:solidFill>
                <a:latin typeface="Calibri" pitchFamily="34" charset="0"/>
              </a:rPr>
              <a:t>Sayılar</a:t>
            </a:r>
            <a:r>
              <a:rPr lang="en-US" sz="2400" dirty="0" smtClean="0">
                <a:solidFill>
                  <a:srgbClr val="7030A0"/>
                </a:solidFill>
                <a:latin typeface="Calibri" pitchFamily="34" charset="0"/>
              </a:rPr>
              <a:t> </a:t>
            </a:r>
            <a:r>
              <a:rPr lang="en-US" sz="2400" dirty="0">
                <a:solidFill>
                  <a:schemeClr val="tx1"/>
                </a:solidFill>
                <a:latin typeface="Calibri" pitchFamily="34" charset="0"/>
              </a:rPr>
              <a:t/>
            </a:r>
            <a:br>
              <a:rPr lang="en-US" sz="2400" dirty="0">
                <a:solidFill>
                  <a:schemeClr val="tx1"/>
                </a:solidFill>
                <a:latin typeface="Calibri" pitchFamily="34" charset="0"/>
              </a:rPr>
            </a:br>
            <a:r>
              <a:rPr lang="en-US" sz="2400" dirty="0">
                <a:solidFill>
                  <a:schemeClr val="tx1"/>
                </a:solidFill>
                <a:latin typeface="Calibri" pitchFamily="34" charset="0"/>
              </a:rPr>
              <a:t>10</a:t>
            </a:r>
            <a:r>
              <a:rPr lang="en-US" sz="2400" baseline="30000" dirty="0">
                <a:solidFill>
                  <a:schemeClr val="tx1"/>
                </a:solidFill>
                <a:latin typeface="Calibri" pitchFamily="34" charset="0"/>
              </a:rPr>
              <a:t>6</a:t>
            </a:r>
            <a:r>
              <a:rPr lang="en-US" sz="2400" dirty="0">
                <a:solidFill>
                  <a:schemeClr val="tx1"/>
                </a:solidFill>
                <a:latin typeface="Calibri" pitchFamily="34" charset="0"/>
              </a:rPr>
              <a:t> = 1,000,000</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tr-TR" sz="2400" dirty="0" smtClean="0">
                <a:solidFill>
                  <a:srgbClr val="7030A0"/>
                </a:solidFill>
                <a:latin typeface="Calibri" pitchFamily="34" charset="0"/>
              </a:rPr>
              <a:t>B</a:t>
            </a:r>
            <a:r>
              <a:rPr lang="en-US" sz="2400" dirty="0" smtClean="0">
                <a:solidFill>
                  <a:srgbClr val="7030A0"/>
                </a:solidFill>
                <a:latin typeface="Calibri" pitchFamily="34" charset="0"/>
              </a:rPr>
              <a:t>Ü</a:t>
            </a:r>
            <a:r>
              <a:rPr lang="tr-TR" sz="2400" dirty="0" smtClean="0">
                <a:solidFill>
                  <a:srgbClr val="7030A0"/>
                </a:solidFill>
                <a:latin typeface="Calibri" pitchFamily="34" charset="0"/>
              </a:rPr>
              <a:t>YÜK veya </a:t>
            </a:r>
            <a:r>
              <a:rPr lang="en-US" sz="2400" dirty="0" err="1" smtClean="0">
                <a:solidFill>
                  <a:srgbClr val="7030A0"/>
                </a:solidFill>
                <a:latin typeface="Calibri" pitchFamily="34" charset="0"/>
              </a:rPr>
              <a:t>küçük</a:t>
            </a:r>
            <a:r>
              <a:rPr lang="en-US" sz="2400" dirty="0" smtClean="0">
                <a:solidFill>
                  <a:srgbClr val="7030A0"/>
                </a:solidFill>
                <a:latin typeface="Calibri" pitchFamily="34" charset="0"/>
              </a:rPr>
              <a:t> </a:t>
            </a:r>
            <a:r>
              <a:rPr lang="en-US" sz="2400" dirty="0" err="1">
                <a:solidFill>
                  <a:srgbClr val="7030A0"/>
                </a:solidFill>
                <a:latin typeface="Calibri" pitchFamily="34" charset="0"/>
              </a:rPr>
              <a:t>harf</a:t>
            </a:r>
            <a:r>
              <a:rPr lang="en-US" sz="2400" dirty="0">
                <a:solidFill>
                  <a:srgbClr val="7030A0"/>
                </a:solidFill>
                <a:latin typeface="Calibri" pitchFamily="34" charset="0"/>
              </a:rPr>
              <a:t> </a:t>
            </a:r>
            <a:r>
              <a:rPr lang="en-US" sz="2400" dirty="0" err="1">
                <a:solidFill>
                  <a:srgbClr val="7030A0"/>
                </a:solidFill>
                <a:latin typeface="Calibri" pitchFamily="34" charset="0"/>
              </a:rPr>
              <a:t>karakterler</a:t>
            </a:r>
            <a:r>
              <a:rPr lang="en-US" sz="2400" dirty="0">
                <a:solidFill>
                  <a:srgbClr val="7030A0"/>
                </a:solidFill>
                <a:latin typeface="Calibri" pitchFamily="34" charset="0"/>
              </a:rPr>
              <a:t> </a:t>
            </a:r>
            <a:r>
              <a:rPr lang="de-CH" sz="2400" dirty="0">
                <a:solidFill>
                  <a:schemeClr val="tx1"/>
                </a:solidFill>
                <a:latin typeface="Calibri" pitchFamily="34" charset="0"/>
              </a:rPr>
              <a:t/>
            </a:r>
            <a:br>
              <a:rPr lang="de-CH" sz="2400" dirty="0">
                <a:solidFill>
                  <a:schemeClr val="tx1"/>
                </a:solidFill>
                <a:latin typeface="Calibri" pitchFamily="34" charset="0"/>
              </a:rPr>
            </a:br>
            <a:r>
              <a:rPr lang="en-US" sz="2400" dirty="0">
                <a:solidFill>
                  <a:schemeClr val="tx1"/>
                </a:solidFill>
                <a:latin typeface="Calibri" pitchFamily="34" charset="0"/>
              </a:rPr>
              <a:t> 26</a:t>
            </a:r>
            <a:r>
              <a:rPr lang="en-US" sz="2400" baseline="30000" dirty="0">
                <a:solidFill>
                  <a:schemeClr val="tx1"/>
                </a:solidFill>
                <a:latin typeface="Calibri" pitchFamily="34" charset="0"/>
              </a:rPr>
              <a:t>6</a:t>
            </a:r>
            <a:r>
              <a:rPr lang="en-US" sz="2400" dirty="0">
                <a:solidFill>
                  <a:schemeClr val="tx1"/>
                </a:solidFill>
                <a:latin typeface="Calibri" pitchFamily="34" charset="0"/>
              </a:rPr>
              <a:t> = 308,915,776</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rgbClr val="7030A0"/>
                </a:solidFill>
                <a:latin typeface="Calibri" pitchFamily="34" charset="0"/>
              </a:rPr>
              <a:t>BÜYÜK </a:t>
            </a:r>
            <a:r>
              <a:rPr lang="de-CH" sz="2400" dirty="0" smtClean="0">
                <a:solidFill>
                  <a:srgbClr val="7030A0"/>
                </a:solidFill>
                <a:latin typeface="Calibri" pitchFamily="34" charset="0"/>
              </a:rPr>
              <a:t>ve </a:t>
            </a:r>
            <a:r>
              <a:rPr lang="de-CH" sz="2400" dirty="0">
                <a:solidFill>
                  <a:srgbClr val="7030A0"/>
                </a:solidFill>
                <a:latin typeface="Calibri" pitchFamily="34" charset="0"/>
              </a:rPr>
              <a:t>küçük harf karakterler </a:t>
            </a:r>
            <a:r>
              <a:rPr lang="de-CH" sz="2400" dirty="0" smtClean="0">
                <a:solidFill>
                  <a:srgbClr val="7030A0"/>
                </a:solidFill>
                <a:latin typeface="Calibri" pitchFamily="34" charset="0"/>
              </a:rPr>
              <a:t> </a:t>
            </a:r>
            <a:r>
              <a:rPr lang="de-CH" sz="2400" dirty="0">
                <a:solidFill>
                  <a:schemeClr val="tx1"/>
                </a:solidFill>
                <a:latin typeface="Calibri" pitchFamily="34" charset="0"/>
              </a:rPr>
              <a:t/>
            </a:r>
            <a:br>
              <a:rPr lang="de-CH" sz="2400" dirty="0">
                <a:solidFill>
                  <a:schemeClr val="tx1"/>
                </a:solidFill>
                <a:latin typeface="Calibri" pitchFamily="34" charset="0"/>
              </a:rPr>
            </a:br>
            <a:r>
              <a:rPr lang="en-US" sz="2400" dirty="0">
                <a:solidFill>
                  <a:schemeClr val="tx1"/>
                </a:solidFill>
                <a:latin typeface="Calibri" pitchFamily="34" charset="0"/>
              </a:rPr>
              <a:t>52</a:t>
            </a:r>
            <a:r>
              <a:rPr lang="en-US" sz="2400" baseline="30000" dirty="0">
                <a:solidFill>
                  <a:schemeClr val="tx1"/>
                </a:solidFill>
                <a:latin typeface="Calibri" pitchFamily="34" charset="0"/>
              </a:rPr>
              <a:t>6</a:t>
            </a:r>
            <a:r>
              <a:rPr lang="en-US" sz="2400" dirty="0">
                <a:solidFill>
                  <a:schemeClr val="tx1"/>
                </a:solidFill>
                <a:latin typeface="Calibri" pitchFamily="34" charset="0"/>
              </a:rPr>
              <a:t> = 19,770,609,664</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dirty="0">
                <a:solidFill>
                  <a:srgbClr val="7030A0"/>
                </a:solidFill>
                <a:latin typeface="Calibri" pitchFamily="34" charset="0"/>
              </a:rPr>
              <a:t>32 </a:t>
            </a:r>
            <a:r>
              <a:rPr lang="en-US" sz="2400" dirty="0" err="1">
                <a:solidFill>
                  <a:srgbClr val="7030A0"/>
                </a:solidFill>
                <a:latin typeface="Calibri" pitchFamily="34" charset="0"/>
              </a:rPr>
              <a:t>özel</a:t>
            </a:r>
            <a:r>
              <a:rPr lang="en-US" sz="2400" dirty="0">
                <a:solidFill>
                  <a:srgbClr val="7030A0"/>
                </a:solidFill>
                <a:latin typeface="Calibri" pitchFamily="34" charset="0"/>
              </a:rPr>
              <a:t> </a:t>
            </a:r>
            <a:r>
              <a:rPr lang="en-US" sz="2400" dirty="0" err="1" smtClean="0">
                <a:solidFill>
                  <a:srgbClr val="7030A0"/>
                </a:solidFill>
                <a:latin typeface="Calibri" pitchFamily="34" charset="0"/>
              </a:rPr>
              <a:t>karakter</a:t>
            </a:r>
            <a:r>
              <a:rPr lang="en-US" sz="2400" dirty="0" smtClean="0">
                <a:solidFill>
                  <a:srgbClr val="7030A0"/>
                </a:solidFill>
                <a:latin typeface="Calibri" pitchFamily="34" charset="0"/>
              </a:rPr>
              <a:t>  </a:t>
            </a:r>
            <a:r>
              <a:rPr lang="en-US" sz="2400" dirty="0">
                <a:solidFill>
                  <a:srgbClr val="7030A0"/>
                </a:solidFill>
                <a:latin typeface="Calibri" pitchFamily="34" charset="0"/>
              </a:rPr>
              <a:t>(&amp;, %, $, £, “, |, ^, §, etc.)</a:t>
            </a:r>
            <a:br>
              <a:rPr lang="en-US" sz="2400" dirty="0">
                <a:solidFill>
                  <a:srgbClr val="7030A0"/>
                </a:solidFill>
                <a:latin typeface="Calibri" pitchFamily="34" charset="0"/>
              </a:rPr>
            </a:br>
            <a:r>
              <a:rPr lang="en-US" sz="2400" dirty="0">
                <a:solidFill>
                  <a:schemeClr val="tx1"/>
                </a:solidFill>
                <a:latin typeface="Calibri" pitchFamily="34" charset="0"/>
              </a:rPr>
              <a:t>32</a:t>
            </a:r>
            <a:r>
              <a:rPr lang="en-US" sz="2400" baseline="30000" dirty="0">
                <a:solidFill>
                  <a:schemeClr val="tx1"/>
                </a:solidFill>
                <a:latin typeface="Calibri" pitchFamily="34" charset="0"/>
              </a:rPr>
              <a:t>6</a:t>
            </a:r>
            <a:r>
              <a:rPr lang="en-US" sz="2400" dirty="0">
                <a:solidFill>
                  <a:schemeClr val="tx1"/>
                </a:solidFill>
                <a:latin typeface="Calibri" pitchFamily="34" charset="0"/>
              </a:rPr>
              <a:t> = 1,073,741,824</a:t>
            </a:r>
          </a:p>
          <a:p>
            <a:pPr marL="288925" indent="-288925" eaLnBrk="1" hangingPunct="1">
              <a:lnSpc>
                <a:spcPct val="80000"/>
              </a:lnSpc>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800" dirty="0">
                <a:solidFill>
                  <a:schemeClr val="tx1"/>
                </a:solidFill>
                <a:latin typeface="Calibri" pitchFamily="34" charset="0"/>
              </a:rPr>
              <a:t>94 (10+52+32) s</a:t>
            </a:r>
            <a:r>
              <a:rPr lang="tr-TR" sz="2800" dirty="0" smtClean="0">
                <a:solidFill>
                  <a:schemeClr val="tx1"/>
                </a:solidFill>
                <a:latin typeface="Calibri" pitchFamily="34" charset="0"/>
              </a:rPr>
              <a:t>embol mevcut</a:t>
            </a:r>
            <a:endParaRPr lang="en-US" sz="2800" dirty="0">
              <a:solidFill>
                <a:schemeClr val="tx1"/>
              </a:solidFill>
              <a:latin typeface="Calibri" pitchFamily="34" charset="0"/>
            </a:endParaRP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chemeClr val="tx1"/>
                </a:solidFill>
                <a:latin typeface="Calibri" pitchFamily="34" charset="0"/>
              </a:rPr>
              <a:t>94</a:t>
            </a:r>
            <a:r>
              <a:rPr lang="de-CH" sz="2400" baseline="30000" dirty="0">
                <a:solidFill>
                  <a:schemeClr val="tx1"/>
                </a:solidFill>
                <a:latin typeface="Calibri" pitchFamily="34" charset="0"/>
              </a:rPr>
              <a:t>6</a:t>
            </a:r>
            <a:r>
              <a:rPr lang="de-CH" sz="2400" dirty="0">
                <a:solidFill>
                  <a:schemeClr val="tx1"/>
                </a:solidFill>
                <a:latin typeface="Calibri" pitchFamily="34" charset="0"/>
              </a:rPr>
              <a:t> = 689,869,781,056</a:t>
            </a:r>
          </a:p>
          <a:p>
            <a:pPr marL="288925" indent="-288925" eaLnBrk="1" hangingPunct="1">
              <a:lnSpc>
                <a:spcPct val="80000"/>
              </a:lnSpc>
              <a:spcBef>
                <a:spcPts val="7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800" dirty="0">
                <a:solidFill>
                  <a:schemeClr val="tx1"/>
                </a:solidFill>
                <a:latin typeface="Calibri" pitchFamily="34" charset="0"/>
              </a:rPr>
              <a:t>ASCII </a:t>
            </a:r>
            <a:r>
              <a:rPr lang="de-CH" sz="2800" dirty="0" smtClean="0">
                <a:solidFill>
                  <a:schemeClr val="tx1"/>
                </a:solidFill>
                <a:latin typeface="Calibri" pitchFamily="34" charset="0"/>
              </a:rPr>
              <a:t>standar</a:t>
            </a:r>
            <a:r>
              <a:rPr lang="tr-TR" sz="2800" dirty="0" smtClean="0">
                <a:solidFill>
                  <a:schemeClr val="tx1"/>
                </a:solidFill>
                <a:latin typeface="Calibri" pitchFamily="34" charset="0"/>
              </a:rPr>
              <a:t>t</a:t>
            </a:r>
            <a:r>
              <a:rPr lang="de-CH" sz="2800" dirty="0" smtClean="0">
                <a:solidFill>
                  <a:schemeClr val="tx1"/>
                </a:solidFill>
                <a:latin typeface="Calibri" pitchFamily="34" charset="0"/>
              </a:rPr>
              <a:t> </a:t>
            </a:r>
            <a:r>
              <a:rPr lang="de-CH" sz="2800" dirty="0">
                <a:solidFill>
                  <a:schemeClr val="tx1"/>
                </a:solidFill>
                <a:latin typeface="Calibri" pitchFamily="34" charset="0"/>
              </a:rPr>
              <a:t>7 bit 2</a:t>
            </a:r>
            <a:r>
              <a:rPr lang="de-CH" sz="2800" baseline="30000" dirty="0">
                <a:solidFill>
                  <a:schemeClr val="tx1"/>
                </a:solidFill>
                <a:latin typeface="Calibri" pitchFamily="34" charset="0"/>
              </a:rPr>
              <a:t>7</a:t>
            </a:r>
            <a:r>
              <a:rPr lang="de-CH" sz="2800" dirty="0">
                <a:solidFill>
                  <a:schemeClr val="tx1"/>
                </a:solidFill>
                <a:latin typeface="Calibri" pitchFamily="34" charset="0"/>
              </a:rPr>
              <a:t> =128 </a:t>
            </a:r>
            <a:r>
              <a:rPr lang="de-CH" sz="2800" dirty="0" smtClean="0">
                <a:solidFill>
                  <a:schemeClr val="tx1"/>
                </a:solidFill>
                <a:latin typeface="Calibri" pitchFamily="34" charset="0"/>
              </a:rPr>
              <a:t>s</a:t>
            </a:r>
            <a:r>
              <a:rPr lang="tr-TR" sz="2800" dirty="0" smtClean="0">
                <a:solidFill>
                  <a:schemeClr val="tx1"/>
                </a:solidFill>
                <a:latin typeface="Calibri" pitchFamily="34" charset="0"/>
              </a:rPr>
              <a:t>embol</a:t>
            </a:r>
          </a:p>
          <a:p>
            <a:pPr marL="688975" lvl="1" indent="-290513"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smtClean="0">
                <a:solidFill>
                  <a:schemeClr val="tx1"/>
                </a:solidFill>
                <a:latin typeface="Calibri" pitchFamily="34" charset="0"/>
              </a:rPr>
              <a:t>128</a:t>
            </a:r>
            <a:r>
              <a:rPr lang="de-CH" sz="2400" baseline="30000" dirty="0" smtClean="0">
                <a:solidFill>
                  <a:schemeClr val="tx1"/>
                </a:solidFill>
                <a:latin typeface="Calibri" pitchFamily="34" charset="0"/>
              </a:rPr>
              <a:t>6</a:t>
            </a:r>
            <a:r>
              <a:rPr lang="de-CH" sz="2400" dirty="0" smtClean="0">
                <a:solidFill>
                  <a:schemeClr val="tx1"/>
                </a:solidFill>
                <a:latin typeface="Calibri" pitchFamily="34" charset="0"/>
              </a:rPr>
              <a:t> = 4,398,046,511,104</a:t>
            </a:r>
            <a:endParaRPr lang="de-CH" sz="2400" dirty="0">
              <a:solidFill>
                <a:schemeClr val="tx1"/>
              </a:solidFill>
              <a:latin typeface="Calibri" pitchFamily="34" charset="0"/>
            </a:endParaRPr>
          </a:p>
        </p:txBody>
      </p:sp>
      <p:sp>
        <p:nvSpPr>
          <p:cNvPr id="24581" name="Text Box 4"/>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57DE4F-2709-4AB4-8A8C-2D29E690B9AF}"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76</a:t>
            </a:fld>
            <a:endParaRPr lang="en-US" sz="1200">
              <a:solidFill>
                <a:schemeClr val="tx1"/>
              </a:solidFill>
              <a:latin typeface="Calibri" pitchFamily="34" charset="0"/>
            </a:endParaRPr>
          </a:p>
        </p:txBody>
      </p:sp>
    </p:spTree>
    <p:extLst>
      <p:ext uri="{BB962C8B-B14F-4D97-AF65-F5344CB8AC3E}">
        <p14:creationId xmlns:p14="http://schemas.microsoft.com/office/powerpoint/2010/main" val="3137724999"/>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54C07C-69D3-4836-9C49-E4521F20D18F}"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77</a:t>
            </a:fld>
            <a:endParaRPr lang="en-US" sz="1200">
              <a:solidFill>
                <a:schemeClr val="tx1"/>
              </a:solidFill>
              <a:latin typeface="Calibri" pitchFamily="34" charset="0"/>
            </a:endParaRPr>
          </a:p>
        </p:txBody>
      </p:sp>
      <p:sp>
        <p:nvSpPr>
          <p:cNvPr id="25604" name="Text Box 3"/>
          <p:cNvSpPr txBox="1">
            <a:spLocks noChangeArrowheads="1"/>
          </p:cNvSpPr>
          <p:nvPr/>
        </p:nvSpPr>
        <p:spPr bwMode="auto">
          <a:xfrm>
            <a:off x="0" y="274638"/>
            <a:ext cx="82296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err="1">
                <a:solidFill>
                  <a:schemeClr val="tx1"/>
                </a:solidFill>
                <a:latin typeface="Calibri" pitchFamily="34" charset="0"/>
              </a:rPr>
              <a:t>Şifre</a:t>
            </a:r>
            <a:r>
              <a:rPr lang="en-US" sz="4400" dirty="0">
                <a:solidFill>
                  <a:schemeClr val="tx1"/>
                </a:solidFill>
                <a:latin typeface="Calibri" pitchFamily="34" charset="0"/>
              </a:rPr>
              <a:t> </a:t>
            </a:r>
            <a:r>
              <a:rPr lang="en-US" sz="4400" dirty="0" err="1">
                <a:solidFill>
                  <a:schemeClr val="tx1"/>
                </a:solidFill>
                <a:latin typeface="Calibri" pitchFamily="34" charset="0"/>
              </a:rPr>
              <a:t>uzunluğu</a:t>
            </a:r>
            <a:endParaRPr lang="en-US" sz="4400" dirty="0">
              <a:solidFill>
                <a:schemeClr val="tx1"/>
              </a:solidFill>
              <a:latin typeface="Calibri" pitchFamily="34" charset="0"/>
            </a:endParaRPr>
          </a:p>
        </p:txBody>
      </p:sp>
      <p:sp>
        <p:nvSpPr>
          <p:cNvPr id="25605" name="Text Box 4"/>
          <p:cNvSpPr txBox="1">
            <a:spLocks noChangeArrowheads="1"/>
          </p:cNvSpPr>
          <p:nvPr/>
        </p:nvSpPr>
        <p:spPr bwMode="auto">
          <a:xfrm>
            <a:off x="755650" y="1416050"/>
            <a:ext cx="8388350" cy="4102100"/>
          </a:xfrm>
          <a:prstGeom prst="rect">
            <a:avLst/>
          </a:prstGeom>
          <a:noFill/>
          <a:ln w="9525">
            <a:noFill/>
            <a:round/>
            <a:headEnd/>
            <a:tailEnd/>
          </a:ln>
        </p:spPr>
        <p:txBody>
          <a:bodyPr/>
          <a:lstStyle/>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dirty="0">
                <a:solidFill>
                  <a:srgbClr val="7030A0"/>
                </a:solidFill>
                <a:latin typeface="Calibri" pitchFamily="34" charset="0"/>
              </a:rPr>
              <a:t>26 </a:t>
            </a:r>
            <a:r>
              <a:rPr lang="tr-TR" sz="2400" dirty="0" smtClean="0">
                <a:solidFill>
                  <a:srgbClr val="7030A0"/>
                </a:solidFill>
                <a:latin typeface="Calibri" pitchFamily="34" charset="0"/>
              </a:rPr>
              <a:t>BÜYÜK</a:t>
            </a:r>
            <a:r>
              <a:rPr lang="de-CH" sz="2400" dirty="0" smtClean="0">
                <a:solidFill>
                  <a:srgbClr val="7030A0"/>
                </a:solidFill>
                <a:latin typeface="Calibri" pitchFamily="34" charset="0"/>
              </a:rPr>
              <a:t>/</a:t>
            </a:r>
            <a:r>
              <a:rPr lang="tr-TR" sz="2400" dirty="0" smtClean="0">
                <a:solidFill>
                  <a:srgbClr val="7030A0"/>
                </a:solidFill>
                <a:latin typeface="Calibri" pitchFamily="34" charset="0"/>
              </a:rPr>
              <a:t>küçük harf karakter</a:t>
            </a:r>
            <a:r>
              <a:rPr lang="de-CH" sz="2400" dirty="0" smtClean="0">
                <a:solidFill>
                  <a:srgbClr val="7030A0"/>
                </a:solidFill>
                <a:latin typeface="Calibri" pitchFamily="34" charset="0"/>
              </a:rPr>
              <a:t> </a:t>
            </a:r>
            <a:r>
              <a:rPr lang="en-US" sz="2400" dirty="0">
                <a:solidFill>
                  <a:schemeClr val="tx1"/>
                </a:solidFill>
                <a:latin typeface="Calibri" pitchFamily="34" charset="0"/>
              </a:rPr>
              <a:t>= 52 </a:t>
            </a:r>
            <a:r>
              <a:rPr lang="tr-TR" sz="2400" dirty="0" smtClean="0">
                <a:solidFill>
                  <a:schemeClr val="tx1"/>
                </a:solidFill>
                <a:latin typeface="Calibri" pitchFamily="34" charset="0"/>
              </a:rPr>
              <a:t>karakter</a:t>
            </a:r>
            <a:endParaRPr lang="en-US" sz="2400" dirty="0">
              <a:solidFill>
                <a:schemeClr val="tx1"/>
              </a:solidFill>
              <a:latin typeface="Calibri" pitchFamily="34" charset="0"/>
            </a:endParaRPr>
          </a:p>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dirty="0">
                <a:solidFill>
                  <a:schemeClr val="tx1"/>
                </a:solidFill>
                <a:latin typeface="Calibri" pitchFamily="34" charset="0"/>
              </a:rPr>
              <a:t>10 </a:t>
            </a:r>
            <a:r>
              <a:rPr lang="tr-TR" sz="2400" dirty="0" smtClean="0">
                <a:solidFill>
                  <a:schemeClr val="tx1"/>
                </a:solidFill>
                <a:latin typeface="Calibri" pitchFamily="34" charset="0"/>
              </a:rPr>
              <a:t>sayı</a:t>
            </a:r>
            <a:endParaRPr lang="en-US" sz="2400" dirty="0">
              <a:solidFill>
                <a:schemeClr val="tx1"/>
              </a:solidFill>
              <a:latin typeface="Calibri" pitchFamily="34" charset="0"/>
            </a:endParaRPr>
          </a:p>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dirty="0">
                <a:solidFill>
                  <a:schemeClr val="tx1"/>
                </a:solidFill>
                <a:latin typeface="Calibri" pitchFamily="34" charset="0"/>
              </a:rPr>
              <a:t>32 </a:t>
            </a:r>
            <a:r>
              <a:rPr lang="tr-TR" sz="2400" dirty="0" smtClean="0">
                <a:solidFill>
                  <a:schemeClr val="tx1"/>
                </a:solidFill>
                <a:latin typeface="Calibri" pitchFamily="34" charset="0"/>
              </a:rPr>
              <a:t>özel karakter</a:t>
            </a:r>
            <a:endParaRPr lang="en-US" sz="2400" dirty="0">
              <a:solidFill>
                <a:schemeClr val="tx1"/>
              </a:solidFill>
              <a:latin typeface="Calibri" pitchFamily="34" charset="0"/>
            </a:endParaRPr>
          </a:p>
          <a:p>
            <a:pPr marL="288925" indent="-288925" eaLnBrk="1" hangingPunct="1">
              <a:lnSpc>
                <a:spcPct val="80000"/>
              </a:lnSpc>
              <a:spcBef>
                <a:spcPts val="60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dirty="0">
                <a:solidFill>
                  <a:schemeClr val="tx1"/>
                </a:solidFill>
                <a:latin typeface="Calibri" pitchFamily="34" charset="0"/>
              </a:rPr>
              <a:t>=&gt; 94 </a:t>
            </a:r>
            <a:r>
              <a:rPr lang="tr-TR" sz="2400" dirty="0" smtClean="0">
                <a:solidFill>
                  <a:schemeClr val="tx1"/>
                </a:solidFill>
                <a:latin typeface="Calibri" pitchFamily="34" charset="0"/>
              </a:rPr>
              <a:t>karakter mevcut</a:t>
            </a:r>
            <a:endParaRPr lang="en-US" sz="2400" dirty="0">
              <a:solidFill>
                <a:schemeClr val="tx1"/>
              </a:solidFill>
              <a:latin typeface="Calibri" pitchFamily="34" charset="0"/>
            </a:endParaRPr>
          </a:p>
          <a:p>
            <a:pPr marL="288925" indent="-288925" eaLnBrk="1" hangingPunct="1">
              <a:lnSpc>
                <a:spcPct val="80000"/>
              </a:lnSpc>
              <a:spcBef>
                <a:spcPts val="600"/>
              </a:spcBef>
              <a:buClrTx/>
              <a:buSzTx/>
              <a:buFontTx/>
              <a:buNone/>
              <a:tabLst>
                <a:tab pos="858838" algn="l"/>
                <a:tab pos="1773238" algn="l"/>
                <a:tab pos="2687638" algn="l"/>
                <a:tab pos="3602038" algn="l"/>
                <a:tab pos="4516438" algn="l"/>
                <a:tab pos="5430838" algn="l"/>
                <a:tab pos="6345238" algn="l"/>
                <a:tab pos="7259638" algn="l"/>
                <a:tab pos="8174038" algn="l"/>
                <a:tab pos="9088438" algn="l"/>
                <a:tab pos="10002838" algn="l"/>
              </a:tabLst>
            </a:pPr>
            <a:r>
              <a:rPr lang="en-US" sz="2400" dirty="0">
                <a:solidFill>
                  <a:schemeClr val="tx1"/>
                </a:solidFill>
                <a:latin typeface="Calibri" pitchFamily="34" charset="0"/>
              </a:rPr>
              <a:t> </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chemeClr val="tx1"/>
                </a:solidFill>
                <a:latin typeface="Calibri" pitchFamily="34" charset="0"/>
              </a:rPr>
              <a:t>5 characters: 94</a:t>
            </a:r>
            <a:r>
              <a:rPr lang="de-CH" sz="2400" baseline="30000" dirty="0">
                <a:solidFill>
                  <a:schemeClr val="tx1"/>
                </a:solidFill>
                <a:latin typeface="Calibri" pitchFamily="34" charset="0"/>
              </a:rPr>
              <a:t>5</a:t>
            </a:r>
            <a:r>
              <a:rPr lang="de-CH" sz="2400" dirty="0">
                <a:solidFill>
                  <a:schemeClr val="tx1"/>
                </a:solidFill>
                <a:latin typeface="Calibri" pitchFamily="34" charset="0"/>
              </a:rPr>
              <a:t> =                            7,339,040,224</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chemeClr val="tx1"/>
                </a:solidFill>
                <a:latin typeface="Calibri" pitchFamily="34" charset="0"/>
              </a:rPr>
              <a:t>6 characters: 94</a:t>
            </a:r>
            <a:r>
              <a:rPr lang="de-CH" sz="2400" baseline="30000" dirty="0">
                <a:solidFill>
                  <a:schemeClr val="tx1"/>
                </a:solidFill>
                <a:latin typeface="Calibri" pitchFamily="34" charset="0"/>
              </a:rPr>
              <a:t>6</a:t>
            </a:r>
            <a:r>
              <a:rPr lang="de-CH" sz="2400" dirty="0">
                <a:solidFill>
                  <a:schemeClr val="tx1"/>
                </a:solidFill>
                <a:latin typeface="Calibri" pitchFamily="34" charset="0"/>
              </a:rPr>
              <a:t> =                        689,869,781,056</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chemeClr val="tx1"/>
                </a:solidFill>
                <a:latin typeface="Calibri" pitchFamily="34" charset="0"/>
              </a:rPr>
              <a:t>7 characters: 94</a:t>
            </a:r>
            <a:r>
              <a:rPr lang="de-CH" sz="2400" baseline="30000" dirty="0">
                <a:solidFill>
                  <a:schemeClr val="tx1"/>
                </a:solidFill>
                <a:latin typeface="Calibri" pitchFamily="34" charset="0"/>
              </a:rPr>
              <a:t>7</a:t>
            </a:r>
            <a:r>
              <a:rPr lang="de-CH" sz="2400" dirty="0">
                <a:solidFill>
                  <a:schemeClr val="tx1"/>
                </a:solidFill>
                <a:latin typeface="Calibri" pitchFamily="34" charset="0"/>
              </a:rPr>
              <a:t> =                   64,847,759,419,264</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chemeClr val="tx1"/>
                </a:solidFill>
                <a:latin typeface="Calibri" pitchFamily="34" charset="0"/>
              </a:rPr>
              <a:t>8 characters: 94</a:t>
            </a:r>
            <a:r>
              <a:rPr lang="de-CH" sz="2400" baseline="30000" dirty="0">
                <a:solidFill>
                  <a:schemeClr val="tx1"/>
                </a:solidFill>
                <a:latin typeface="Calibri" pitchFamily="34" charset="0"/>
              </a:rPr>
              <a:t>8</a:t>
            </a:r>
            <a:r>
              <a:rPr lang="de-CH" sz="2400" dirty="0">
                <a:solidFill>
                  <a:schemeClr val="tx1"/>
                </a:solidFill>
                <a:latin typeface="Calibri" pitchFamily="34" charset="0"/>
              </a:rPr>
              <a:t> =              6,095,689,385,410,816</a:t>
            </a:r>
          </a:p>
          <a:p>
            <a:pPr marL="288925" indent="-288925" eaLnBrk="1" hangingPunct="1">
              <a:lnSpc>
                <a:spcPct val="80000"/>
              </a:lnSpc>
              <a:spcBef>
                <a:spcPts val="750"/>
              </a:spcBef>
              <a:buClr>
                <a:srgbClr val="FFFFFF"/>
              </a:buClr>
              <a:buFont typeface="Arial" pitchFamily="34" charset="0"/>
              <a:buChar char="•"/>
              <a:tabLst>
                <a:tab pos="858838" algn="l"/>
                <a:tab pos="1773238" algn="l"/>
                <a:tab pos="2687638" algn="l"/>
                <a:tab pos="3602038" algn="l"/>
                <a:tab pos="4516438" algn="l"/>
                <a:tab pos="5430838" algn="l"/>
                <a:tab pos="6345238" algn="l"/>
                <a:tab pos="7259638" algn="l"/>
                <a:tab pos="8174038" algn="l"/>
                <a:tab pos="9088438" algn="l"/>
                <a:tab pos="10002838" algn="l"/>
              </a:tabLst>
            </a:pPr>
            <a:r>
              <a:rPr lang="de-CH" sz="2400" dirty="0">
                <a:solidFill>
                  <a:schemeClr val="tx1"/>
                </a:solidFill>
                <a:latin typeface="Calibri" pitchFamily="34" charset="0"/>
              </a:rPr>
              <a:t>9 characters: 94</a:t>
            </a:r>
            <a:r>
              <a:rPr lang="de-CH" sz="2400" baseline="30000" dirty="0">
                <a:solidFill>
                  <a:schemeClr val="tx1"/>
                </a:solidFill>
                <a:latin typeface="Calibri" pitchFamily="34" charset="0"/>
              </a:rPr>
              <a:t>9</a:t>
            </a:r>
            <a:r>
              <a:rPr lang="de-CH" sz="2400" dirty="0">
                <a:solidFill>
                  <a:schemeClr val="tx1"/>
                </a:solidFill>
                <a:latin typeface="Calibri" pitchFamily="34" charset="0"/>
              </a:rPr>
              <a:t> =          572,994,802,228,616,704</a:t>
            </a:r>
          </a:p>
        </p:txBody>
      </p:sp>
      <p:pic>
        <p:nvPicPr>
          <p:cNvPr id="2" name="Picture 5"/>
          <p:cNvPicPr>
            <a:picLocks noChangeAspect="1" noChangeArrowheads="1"/>
          </p:cNvPicPr>
          <p:nvPr/>
        </p:nvPicPr>
        <p:blipFill>
          <a:blip r:embed="rId3" cstate="print"/>
          <a:srcRect/>
          <a:stretch>
            <a:fillRect/>
          </a:stretch>
        </p:blipFill>
        <p:spPr bwMode="auto">
          <a:xfrm>
            <a:off x="1143000" y="5562600"/>
            <a:ext cx="7023100" cy="755650"/>
          </a:xfrm>
          <a:prstGeom prst="rect">
            <a:avLst/>
          </a:prstGeom>
          <a:noFill/>
          <a:ln w="9525">
            <a:noFill/>
            <a:round/>
            <a:headEnd/>
            <a:tailEnd/>
          </a:ln>
        </p:spPr>
      </p:pic>
    </p:spTree>
    <p:extLst>
      <p:ext uri="{BB962C8B-B14F-4D97-AF65-F5344CB8AC3E}">
        <p14:creationId xmlns:p14="http://schemas.microsoft.com/office/powerpoint/2010/main" val="1113031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1000" fill="hold"/>
                                        <p:tgtEl>
                                          <p:spTgt spid="2"/>
                                        </p:tgtEl>
                                        <p:attrNameLst>
                                          <p:attrName>ppt_w</p:attrName>
                                        </p:attrNameLst>
                                      </p:cBhvr>
                                      <p:tavLst>
                                        <p:tav tm="100000">
                                          <p:val>
                                            <p:strVal val="#ppt_w+.3"/>
                                          </p:val>
                                        </p:tav>
                                        <p:tav>
                                          <p:val>
                                            <p:strVal val="#ppt_w"/>
                                          </p:val>
                                        </p:tav>
                                      </p:tavLst>
                                    </p:anim>
                                    <p:anim calcmode="lin" valueType="num">
                                      <p:cBhvr additive="repl">
                                        <p:cTn id="8" dur="1000" fill="hold"/>
                                        <p:tgtEl>
                                          <p:spTgt spid="2"/>
                                        </p:tgtEl>
                                        <p:attrNameLst>
                                          <p:attrName>ppt_h</p:attrName>
                                        </p:attrNameLst>
                                      </p:cBhvr>
                                      <p:tavLst>
                                        <p:tav tm="100000">
                                          <p:val>
                                            <p:strVal val="#ppt_h"/>
                                          </p:val>
                                        </p:tav>
                                        <p:tav>
                                          <p:val>
                                            <p:strVal val="#ppt_h"/>
                                          </p:val>
                                        </p:tav>
                                      </p:tavLst>
                                    </p:anim>
                                    <p:animEffect transition="in" filter="fade">
                                      <p:cBhvr additive="repl">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err="1">
                <a:solidFill>
                  <a:schemeClr val="tx1"/>
                </a:solidFill>
                <a:latin typeface="Calibri" pitchFamily="34" charset="0"/>
              </a:rPr>
              <a:t>Güvenli</a:t>
            </a:r>
            <a:r>
              <a:rPr lang="en-US" sz="4400" dirty="0">
                <a:solidFill>
                  <a:schemeClr val="tx1"/>
                </a:solidFill>
                <a:latin typeface="Calibri" pitchFamily="34" charset="0"/>
              </a:rPr>
              <a:t> </a:t>
            </a:r>
            <a:r>
              <a:rPr lang="en-US" sz="4400" dirty="0" err="1" smtClean="0">
                <a:solidFill>
                  <a:schemeClr val="tx1"/>
                </a:solidFill>
                <a:latin typeface="Calibri" pitchFamily="34" charset="0"/>
              </a:rPr>
              <a:t>şifreler</a:t>
            </a:r>
            <a:r>
              <a:rPr lang="tr-TR" sz="4400" dirty="0" smtClean="0">
                <a:solidFill>
                  <a:schemeClr val="tx1"/>
                </a:solidFill>
                <a:latin typeface="Calibri" pitchFamily="34" charset="0"/>
              </a:rPr>
              <a:t> (</a:t>
            </a:r>
            <a:r>
              <a:rPr lang="en-US" sz="4400" dirty="0" smtClean="0">
                <a:solidFill>
                  <a:schemeClr val="tx1"/>
                </a:solidFill>
                <a:latin typeface="Calibri" pitchFamily="34" charset="0"/>
              </a:rPr>
              <a:t>Secure Passwords</a:t>
            </a:r>
            <a:r>
              <a:rPr lang="tr-TR" sz="4400" dirty="0" smtClean="0">
                <a:solidFill>
                  <a:schemeClr val="tx1"/>
                </a:solidFill>
                <a:latin typeface="Calibri" pitchFamily="34" charset="0"/>
              </a:rPr>
              <a:t>)</a:t>
            </a:r>
            <a:endParaRPr lang="en-US" sz="4400" dirty="0">
              <a:solidFill>
                <a:schemeClr val="tx1"/>
              </a:solidFill>
              <a:latin typeface="Calibri" pitchFamily="34" charset="0"/>
            </a:endParaRPr>
          </a:p>
        </p:txBody>
      </p:sp>
      <p:sp>
        <p:nvSpPr>
          <p:cNvPr id="27651" name="Text Box 2"/>
          <p:cNvSpPr txBox="1">
            <a:spLocks noChangeArrowheads="1"/>
          </p:cNvSpPr>
          <p:nvPr/>
        </p:nvSpPr>
        <p:spPr bwMode="auto">
          <a:xfrm>
            <a:off x="457200" y="1260475"/>
            <a:ext cx="8229600" cy="5368925"/>
          </a:xfrm>
          <a:prstGeom prst="rect">
            <a:avLst/>
          </a:prstGeom>
          <a:noFill/>
          <a:ln w="9525">
            <a:noFill/>
            <a:round/>
            <a:headEnd/>
            <a:tailEnd/>
          </a:ln>
        </p:spPr>
        <p:txBody>
          <a:bodyPr/>
          <a:lstStyle/>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err="1" smtClean="0">
                <a:solidFill>
                  <a:srgbClr val="7030A0"/>
                </a:solidFill>
                <a:latin typeface="Calibri" pitchFamily="34" charset="0"/>
              </a:rPr>
              <a:t>Güçlü</a:t>
            </a:r>
            <a:r>
              <a:rPr lang="en-US" sz="3200" dirty="0" smtClean="0">
                <a:solidFill>
                  <a:srgbClr val="7030A0"/>
                </a:solidFill>
                <a:latin typeface="Calibri" pitchFamily="34" charset="0"/>
              </a:rPr>
              <a:t> </a:t>
            </a:r>
            <a:r>
              <a:rPr lang="en-US" sz="3200" dirty="0">
                <a:solidFill>
                  <a:srgbClr val="7030A0"/>
                </a:solidFill>
                <a:latin typeface="Calibri" pitchFamily="34" charset="0"/>
              </a:rPr>
              <a:t>bir </a:t>
            </a:r>
            <a:r>
              <a:rPr lang="en-US" sz="3200" dirty="0" err="1">
                <a:solidFill>
                  <a:srgbClr val="7030A0"/>
                </a:solidFill>
                <a:latin typeface="Calibri" pitchFamily="34" charset="0"/>
              </a:rPr>
              <a:t>şifre</a:t>
            </a:r>
            <a:r>
              <a:rPr lang="en-US" sz="3200" dirty="0">
                <a:solidFill>
                  <a:srgbClr val="7030A0"/>
                </a:solidFill>
                <a:latin typeface="Calibri" pitchFamily="34" charset="0"/>
              </a:rPr>
              <a:t>, </a:t>
            </a:r>
            <a:r>
              <a:rPr lang="en-US" sz="3200" dirty="0" err="1">
                <a:solidFill>
                  <a:srgbClr val="7030A0"/>
                </a:solidFill>
                <a:latin typeface="Calibri" pitchFamily="34" charset="0"/>
              </a:rPr>
              <a:t>aşağıdaki</a:t>
            </a:r>
            <a:r>
              <a:rPr lang="en-US" sz="3200" dirty="0">
                <a:solidFill>
                  <a:srgbClr val="7030A0"/>
                </a:solidFill>
                <a:latin typeface="Calibri" pitchFamily="34" charset="0"/>
              </a:rPr>
              <a:t> </a:t>
            </a:r>
            <a:r>
              <a:rPr lang="en-US" sz="3200" dirty="0" err="1">
                <a:solidFill>
                  <a:srgbClr val="7030A0"/>
                </a:solidFill>
                <a:latin typeface="Calibri" pitchFamily="34" charset="0"/>
              </a:rPr>
              <a:t>gruplardan</a:t>
            </a:r>
            <a:r>
              <a:rPr lang="en-US" sz="3200" dirty="0">
                <a:solidFill>
                  <a:srgbClr val="7030A0"/>
                </a:solidFill>
                <a:latin typeface="Calibri" pitchFamily="34" charset="0"/>
              </a:rPr>
              <a:t> en </a:t>
            </a:r>
            <a:r>
              <a:rPr lang="en-US" sz="3200" dirty="0" err="1">
                <a:solidFill>
                  <a:srgbClr val="7030A0"/>
                </a:solidFill>
                <a:latin typeface="Calibri" pitchFamily="34" charset="0"/>
              </a:rPr>
              <a:t>az</a:t>
            </a:r>
            <a:r>
              <a:rPr lang="en-US" sz="3200" dirty="0">
                <a:solidFill>
                  <a:srgbClr val="7030A0"/>
                </a:solidFill>
                <a:latin typeface="Calibri" pitchFamily="34" charset="0"/>
              </a:rPr>
              <a:t> </a:t>
            </a:r>
            <a:r>
              <a:rPr lang="en-US" sz="3200" dirty="0" err="1">
                <a:solidFill>
                  <a:srgbClr val="7030A0"/>
                </a:solidFill>
                <a:latin typeface="Calibri" pitchFamily="34" charset="0"/>
              </a:rPr>
              <a:t>üçünden</a:t>
            </a:r>
            <a:r>
              <a:rPr lang="en-US" sz="3200" dirty="0">
                <a:solidFill>
                  <a:srgbClr val="7030A0"/>
                </a:solidFill>
                <a:latin typeface="Calibri" pitchFamily="34" charset="0"/>
              </a:rPr>
              <a:t> </a:t>
            </a:r>
            <a:r>
              <a:rPr lang="en-US" sz="3200" dirty="0" err="1">
                <a:solidFill>
                  <a:srgbClr val="7030A0"/>
                </a:solidFill>
                <a:latin typeface="Calibri" pitchFamily="34" charset="0"/>
              </a:rPr>
              <a:t>karakter</a:t>
            </a:r>
            <a:r>
              <a:rPr lang="en-US" sz="3200" dirty="0">
                <a:solidFill>
                  <a:srgbClr val="7030A0"/>
                </a:solidFill>
                <a:latin typeface="Calibri" pitchFamily="34" charset="0"/>
              </a:rPr>
              <a:t> </a:t>
            </a:r>
            <a:r>
              <a:rPr lang="en-US" sz="3200" dirty="0" err="1" smtClean="0">
                <a:solidFill>
                  <a:srgbClr val="7030A0"/>
                </a:solidFill>
                <a:latin typeface="Calibri" pitchFamily="34" charset="0"/>
              </a:rPr>
              <a:t>içerir</a:t>
            </a:r>
            <a:r>
              <a:rPr lang="en-US" sz="3200" dirty="0" smtClean="0">
                <a:solidFill>
                  <a:srgbClr val="7030A0"/>
                </a:solidFill>
                <a:latin typeface="Calibri" pitchFamily="34" charset="0"/>
              </a:rPr>
              <a:t>:</a:t>
            </a:r>
            <a:endParaRPr lang="en-US" sz="3200" dirty="0">
              <a:solidFill>
                <a:srgbClr val="7030A0"/>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dirty="0">
              <a:solidFill>
                <a:schemeClr val="tx1"/>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dirty="0">
              <a:solidFill>
                <a:schemeClr val="tx1"/>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dirty="0">
              <a:solidFill>
                <a:schemeClr val="tx1"/>
              </a:solidFill>
              <a:latin typeface="Calibri" pitchFamily="34" charset="0"/>
            </a:endParaRPr>
          </a:p>
          <a:p>
            <a:pPr marL="341313" indent="-341313" eaLnBrk="1" hangingPunct="1">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dirty="0">
              <a:solidFill>
                <a:schemeClr val="tx1"/>
              </a:solidFill>
              <a:latin typeface="Calibri" pitchFamily="34" charset="0"/>
            </a:endParaRPr>
          </a:p>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smtClean="0">
                <a:solidFill>
                  <a:schemeClr val="tx1"/>
                </a:solidFill>
                <a:latin typeface="Calibri" pitchFamily="34" charset="0"/>
              </a:rPr>
              <a:t>Geçiş</a:t>
            </a:r>
            <a:r>
              <a:rPr lang="en-US" sz="2400" dirty="0" smtClean="0">
                <a:solidFill>
                  <a:schemeClr val="tx1"/>
                </a:solidFill>
                <a:latin typeface="Calibri" pitchFamily="34" charset="0"/>
              </a:rPr>
              <a:t> </a:t>
            </a:r>
            <a:r>
              <a:rPr lang="en-US" sz="2400" dirty="0" err="1">
                <a:solidFill>
                  <a:schemeClr val="tx1"/>
                </a:solidFill>
                <a:latin typeface="Calibri" pitchFamily="34" charset="0"/>
              </a:rPr>
              <a:t>cümleleri</a:t>
            </a:r>
            <a:r>
              <a:rPr lang="en-US" sz="2400" dirty="0">
                <a:solidFill>
                  <a:schemeClr val="tx1"/>
                </a:solidFill>
                <a:latin typeface="Calibri" pitchFamily="34" charset="0"/>
              </a:rPr>
              <a:t> </a:t>
            </a:r>
            <a:r>
              <a:rPr lang="en-US" sz="2400" dirty="0" err="1">
                <a:solidFill>
                  <a:schemeClr val="tx1"/>
                </a:solidFill>
                <a:latin typeface="Calibri" pitchFamily="34" charset="0"/>
              </a:rPr>
              <a:t>kullanın</a:t>
            </a:r>
            <a:r>
              <a:rPr lang="en-US" sz="2400" dirty="0">
                <a:solidFill>
                  <a:schemeClr val="tx1"/>
                </a:solidFill>
                <a:latin typeface="Calibri" pitchFamily="34" charset="0"/>
              </a:rPr>
              <a:t>, </a:t>
            </a:r>
            <a:r>
              <a:rPr lang="en-US" sz="2400" dirty="0" err="1">
                <a:solidFill>
                  <a:schemeClr val="tx1"/>
                </a:solidFill>
                <a:latin typeface="Calibri" pitchFamily="34" charset="0"/>
              </a:rPr>
              <a:t>örneğin</a:t>
            </a:r>
            <a:r>
              <a:rPr lang="en-US" sz="2400" dirty="0">
                <a:solidFill>
                  <a:schemeClr val="tx1"/>
                </a:solidFill>
                <a:latin typeface="Calibri" pitchFamily="34" charset="0"/>
              </a:rPr>
              <a:t>. "Ben </a:t>
            </a:r>
            <a:r>
              <a:rPr lang="tr-TR" sz="2400" dirty="0" smtClean="0">
                <a:solidFill>
                  <a:schemeClr val="tx1"/>
                </a:solidFill>
                <a:latin typeface="Calibri" pitchFamily="34" charset="0"/>
              </a:rPr>
              <a:t>ger</a:t>
            </a:r>
            <a:r>
              <a:rPr lang="en-US" sz="2400" dirty="0" smtClean="0">
                <a:solidFill>
                  <a:schemeClr val="tx1"/>
                </a:solidFill>
                <a:latin typeface="Calibri" pitchFamily="34" charset="0"/>
              </a:rPr>
              <a:t>@</a:t>
            </a:r>
            <a:r>
              <a:rPr lang="tr-TR" sz="2400" dirty="0" smtClean="0">
                <a:solidFill>
                  <a:schemeClr val="tx1"/>
                </a:solidFill>
                <a:latin typeface="Calibri" pitchFamily="34" charset="0"/>
              </a:rPr>
              <a:t>cekten </a:t>
            </a:r>
            <a:r>
              <a:rPr lang="en-US" sz="2400" dirty="0" smtClean="0">
                <a:solidFill>
                  <a:schemeClr val="tx1"/>
                </a:solidFill>
                <a:latin typeface="Calibri" pitchFamily="34" charset="0"/>
              </a:rPr>
              <a:t>11 K</a:t>
            </a:r>
            <a:r>
              <a:rPr lang="tr-TR" sz="2400" dirty="0" smtClean="0">
                <a:solidFill>
                  <a:schemeClr val="tx1"/>
                </a:solidFill>
                <a:latin typeface="Calibri" pitchFamily="34" charset="0"/>
              </a:rPr>
              <a:t>o</a:t>
            </a:r>
            <a:r>
              <a:rPr lang="en-US" sz="2400" dirty="0" err="1" smtClean="0">
                <a:solidFill>
                  <a:schemeClr val="tx1"/>
                </a:solidFill>
                <a:latin typeface="Calibri" pitchFamily="34" charset="0"/>
              </a:rPr>
              <a:t>pek</a:t>
            </a:r>
            <a:r>
              <a:rPr lang="en-US" sz="2400" dirty="0" smtClean="0">
                <a:solidFill>
                  <a:schemeClr val="tx1"/>
                </a:solidFill>
                <a:latin typeface="Calibri" pitchFamily="34" charset="0"/>
              </a:rPr>
              <a:t> </a:t>
            </a:r>
            <a:r>
              <a:rPr lang="en-US" sz="2400" dirty="0" err="1">
                <a:solidFill>
                  <a:schemeClr val="tx1"/>
                </a:solidFill>
                <a:latin typeface="Calibri" pitchFamily="34" charset="0"/>
              </a:rPr>
              <a:t>almak</a:t>
            </a:r>
            <a:r>
              <a:rPr lang="en-US" sz="2400" dirty="0">
                <a:solidFill>
                  <a:schemeClr val="tx1"/>
                </a:solidFill>
                <a:latin typeface="Calibri" pitchFamily="34" charset="0"/>
              </a:rPr>
              <a:t> </a:t>
            </a:r>
            <a:r>
              <a:rPr lang="en-US" sz="2400" dirty="0" err="1" smtClean="0">
                <a:solidFill>
                  <a:schemeClr val="tx1"/>
                </a:solidFill>
                <a:latin typeface="Calibri" pitchFamily="34" charset="0"/>
              </a:rPr>
              <a:t>istiyorum</a:t>
            </a:r>
            <a:r>
              <a:rPr lang="en-US" sz="2400" dirty="0" smtClean="0">
                <a:solidFill>
                  <a:schemeClr val="tx1"/>
                </a:solidFill>
                <a:latin typeface="Calibri" pitchFamily="34" charset="0"/>
              </a:rPr>
              <a:t>!</a:t>
            </a:r>
            <a:r>
              <a:rPr lang="tr-TR" sz="2400" dirty="0" smtClean="0">
                <a:solidFill>
                  <a:schemeClr val="tx1"/>
                </a:solidFill>
                <a:latin typeface="Calibri" pitchFamily="34" charset="0"/>
              </a:rPr>
              <a:t>’’</a:t>
            </a:r>
          </a:p>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chemeClr val="tx1"/>
                </a:solidFill>
                <a:latin typeface="Calibri" pitchFamily="34" charset="0"/>
              </a:rPr>
              <a:t>Karmaşık</a:t>
            </a:r>
            <a:r>
              <a:rPr lang="en-US" sz="2400" dirty="0">
                <a:solidFill>
                  <a:schemeClr val="tx1"/>
                </a:solidFill>
                <a:latin typeface="Calibri" pitchFamily="34" charset="0"/>
              </a:rPr>
              <a:t> </a:t>
            </a:r>
            <a:r>
              <a:rPr lang="en-US" sz="2400" dirty="0" err="1">
                <a:solidFill>
                  <a:schemeClr val="tx1"/>
                </a:solidFill>
                <a:latin typeface="Calibri" pitchFamily="34" charset="0"/>
              </a:rPr>
              <a:t>şifreleri</a:t>
            </a:r>
            <a:r>
              <a:rPr lang="en-US" sz="2400" dirty="0">
                <a:solidFill>
                  <a:schemeClr val="tx1"/>
                </a:solidFill>
                <a:latin typeface="Calibri" pitchFamily="34" charset="0"/>
              </a:rPr>
              <a:t> </a:t>
            </a:r>
            <a:r>
              <a:rPr lang="en-US" sz="2400" dirty="0" err="1">
                <a:solidFill>
                  <a:schemeClr val="tx1"/>
                </a:solidFill>
                <a:latin typeface="Calibri" pitchFamily="34" charset="0"/>
              </a:rPr>
              <a:t>hatırlamak</a:t>
            </a:r>
            <a:r>
              <a:rPr lang="en-US" sz="2400" dirty="0">
                <a:solidFill>
                  <a:schemeClr val="tx1"/>
                </a:solidFill>
                <a:latin typeface="Calibri" pitchFamily="34" charset="0"/>
              </a:rPr>
              <a:t> </a:t>
            </a:r>
            <a:r>
              <a:rPr lang="en-US" sz="2400" dirty="0" err="1">
                <a:solidFill>
                  <a:schemeClr val="tx1"/>
                </a:solidFill>
                <a:latin typeface="Calibri" pitchFamily="34" charset="0"/>
              </a:rPr>
              <a:t>zordur</a:t>
            </a:r>
            <a:r>
              <a:rPr lang="en-US" sz="2400" dirty="0">
                <a:solidFill>
                  <a:schemeClr val="tx1"/>
                </a:solidFill>
                <a:latin typeface="Calibri" pitchFamily="34" charset="0"/>
              </a:rPr>
              <a:t>.</a:t>
            </a:r>
          </a:p>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B050"/>
                </a:solidFill>
                <a:latin typeface="Calibri" pitchFamily="34" charset="0"/>
              </a:rPr>
              <a:t>Harfler</a:t>
            </a:r>
            <a:r>
              <a:rPr lang="en-US" sz="2400" dirty="0">
                <a:solidFill>
                  <a:srgbClr val="00B050"/>
                </a:solidFill>
                <a:latin typeface="Calibri" pitchFamily="34" charset="0"/>
              </a:rPr>
              <a:t>, </a:t>
            </a:r>
            <a:r>
              <a:rPr lang="en-US" sz="2400" dirty="0" err="1">
                <a:solidFill>
                  <a:srgbClr val="00B050"/>
                </a:solidFill>
                <a:latin typeface="Calibri" pitchFamily="34" charset="0"/>
              </a:rPr>
              <a:t>rakamlar</a:t>
            </a:r>
            <a:r>
              <a:rPr lang="en-US" sz="2400" dirty="0">
                <a:solidFill>
                  <a:srgbClr val="00B050"/>
                </a:solidFill>
                <a:latin typeface="Calibri" pitchFamily="34" charset="0"/>
              </a:rPr>
              <a:t>, </a:t>
            </a:r>
            <a:r>
              <a:rPr lang="en-US" sz="2400" dirty="0" err="1">
                <a:solidFill>
                  <a:srgbClr val="00B050"/>
                </a:solidFill>
                <a:latin typeface="Calibri" pitchFamily="34" charset="0"/>
              </a:rPr>
              <a:t>özel</a:t>
            </a:r>
            <a:r>
              <a:rPr lang="en-US" sz="2400" dirty="0">
                <a:solidFill>
                  <a:srgbClr val="00B050"/>
                </a:solidFill>
                <a:latin typeface="Calibri" pitchFamily="34" charset="0"/>
              </a:rPr>
              <a:t> </a:t>
            </a:r>
            <a:r>
              <a:rPr lang="en-US" sz="2400" dirty="0" err="1">
                <a:solidFill>
                  <a:srgbClr val="00B050"/>
                </a:solidFill>
                <a:latin typeface="Calibri" pitchFamily="34" charset="0"/>
              </a:rPr>
              <a:t>işaretler</a:t>
            </a:r>
            <a:r>
              <a:rPr lang="en-US" sz="2400" dirty="0">
                <a:solidFill>
                  <a:srgbClr val="00B050"/>
                </a:solidFill>
                <a:latin typeface="Calibri" pitchFamily="34" charset="0"/>
              </a:rPr>
              <a:t> </a:t>
            </a:r>
            <a:r>
              <a:rPr lang="en-US" sz="2400" dirty="0" err="1">
                <a:solidFill>
                  <a:srgbClr val="00B050"/>
                </a:solidFill>
                <a:latin typeface="Calibri" pitchFamily="34" charset="0"/>
              </a:rPr>
              <a:t>ve</a:t>
            </a:r>
            <a:r>
              <a:rPr lang="en-US" sz="2400" dirty="0">
                <a:solidFill>
                  <a:srgbClr val="00B050"/>
                </a:solidFill>
                <a:latin typeface="Calibri" pitchFamily="34" charset="0"/>
              </a:rPr>
              <a:t> </a:t>
            </a:r>
            <a:r>
              <a:rPr lang="en-US" sz="2400" dirty="0" err="1">
                <a:solidFill>
                  <a:srgbClr val="00B050"/>
                </a:solidFill>
                <a:latin typeface="Calibri" pitchFamily="34" charset="0"/>
              </a:rPr>
              <a:t>farklı</a:t>
            </a:r>
            <a:r>
              <a:rPr lang="en-US" sz="2400" dirty="0">
                <a:solidFill>
                  <a:srgbClr val="00B050"/>
                </a:solidFill>
                <a:latin typeface="Calibri" pitchFamily="34" charset="0"/>
              </a:rPr>
              <a:t> </a:t>
            </a:r>
            <a:r>
              <a:rPr lang="en-US" sz="2400" dirty="0" err="1">
                <a:solidFill>
                  <a:srgbClr val="00B050"/>
                </a:solidFill>
                <a:latin typeface="Calibri" pitchFamily="34" charset="0"/>
              </a:rPr>
              <a:t>büyük</a:t>
            </a:r>
            <a:r>
              <a:rPr lang="en-US" sz="2400" dirty="0">
                <a:solidFill>
                  <a:srgbClr val="00B050"/>
                </a:solidFill>
                <a:latin typeface="Calibri" pitchFamily="34" charset="0"/>
              </a:rPr>
              <a:t> </a:t>
            </a:r>
            <a:r>
              <a:rPr lang="en-US" sz="2400" dirty="0" err="1">
                <a:solidFill>
                  <a:srgbClr val="00B050"/>
                </a:solidFill>
                <a:latin typeface="Calibri" pitchFamily="34" charset="0"/>
              </a:rPr>
              <a:t>harf</a:t>
            </a:r>
            <a:r>
              <a:rPr lang="en-US" sz="2400" dirty="0">
                <a:solidFill>
                  <a:srgbClr val="00B050"/>
                </a:solidFill>
                <a:latin typeface="Calibri" pitchFamily="34" charset="0"/>
              </a:rPr>
              <a:t> </a:t>
            </a:r>
            <a:r>
              <a:rPr lang="en-US" sz="2400" dirty="0" err="1">
                <a:solidFill>
                  <a:srgbClr val="00B050"/>
                </a:solidFill>
                <a:latin typeface="Calibri" pitchFamily="34" charset="0"/>
              </a:rPr>
              <a:t>sembolleri</a:t>
            </a:r>
            <a:r>
              <a:rPr lang="en-US" sz="2400" dirty="0">
                <a:solidFill>
                  <a:srgbClr val="00B050"/>
                </a:solidFill>
                <a:latin typeface="Calibri" pitchFamily="34" charset="0"/>
              </a:rPr>
              <a:t> (</a:t>
            </a:r>
            <a:r>
              <a:rPr lang="en-US" sz="2400" dirty="0" err="1">
                <a:solidFill>
                  <a:srgbClr val="00B050"/>
                </a:solidFill>
                <a:latin typeface="Calibri" pitchFamily="34" charset="0"/>
              </a:rPr>
              <a:t>üst</a:t>
            </a:r>
            <a:r>
              <a:rPr lang="en-US" sz="2400" dirty="0">
                <a:solidFill>
                  <a:srgbClr val="00B050"/>
                </a:solidFill>
                <a:latin typeface="Calibri" pitchFamily="34" charset="0"/>
              </a:rPr>
              <a:t> </a:t>
            </a:r>
            <a:r>
              <a:rPr lang="en-US" sz="2400" dirty="0" err="1">
                <a:solidFill>
                  <a:srgbClr val="00B050"/>
                </a:solidFill>
                <a:latin typeface="Calibri" pitchFamily="34" charset="0"/>
              </a:rPr>
              <a:t>ve</a:t>
            </a:r>
            <a:r>
              <a:rPr lang="en-US" sz="2400" dirty="0">
                <a:solidFill>
                  <a:srgbClr val="00B050"/>
                </a:solidFill>
                <a:latin typeface="Calibri" pitchFamily="34" charset="0"/>
              </a:rPr>
              <a:t> alt) </a:t>
            </a:r>
            <a:r>
              <a:rPr lang="en-US" sz="2400" dirty="0" err="1">
                <a:solidFill>
                  <a:srgbClr val="00B050"/>
                </a:solidFill>
                <a:latin typeface="Calibri" pitchFamily="34" charset="0"/>
              </a:rPr>
              <a:t>dahil</a:t>
            </a:r>
            <a:r>
              <a:rPr lang="en-US" sz="2400" dirty="0">
                <a:solidFill>
                  <a:srgbClr val="00B050"/>
                </a:solidFill>
                <a:latin typeface="Calibri" pitchFamily="34" charset="0"/>
              </a:rPr>
              <a:t> </a:t>
            </a:r>
            <a:r>
              <a:rPr lang="en-US" sz="2400" dirty="0" err="1">
                <a:solidFill>
                  <a:srgbClr val="00B050"/>
                </a:solidFill>
                <a:latin typeface="Calibri" pitchFamily="34" charset="0"/>
              </a:rPr>
              <a:t>olmak</a:t>
            </a:r>
            <a:r>
              <a:rPr lang="en-US" sz="2400" dirty="0">
                <a:solidFill>
                  <a:srgbClr val="00B050"/>
                </a:solidFill>
                <a:latin typeface="Calibri" pitchFamily="34" charset="0"/>
              </a:rPr>
              <a:t> </a:t>
            </a:r>
            <a:r>
              <a:rPr lang="en-US" sz="2400" dirty="0" err="1">
                <a:solidFill>
                  <a:srgbClr val="00B050"/>
                </a:solidFill>
                <a:latin typeface="Calibri" pitchFamily="34" charset="0"/>
              </a:rPr>
              <a:t>üzere</a:t>
            </a:r>
            <a:r>
              <a:rPr lang="en-US" sz="2400" dirty="0">
                <a:solidFill>
                  <a:srgbClr val="00B050"/>
                </a:solidFill>
                <a:latin typeface="Calibri" pitchFamily="34" charset="0"/>
              </a:rPr>
              <a:t> en </a:t>
            </a:r>
            <a:r>
              <a:rPr lang="en-US" sz="2400" dirty="0" err="1">
                <a:solidFill>
                  <a:srgbClr val="00B050"/>
                </a:solidFill>
                <a:latin typeface="Calibri" pitchFamily="34" charset="0"/>
              </a:rPr>
              <a:t>az</a:t>
            </a:r>
            <a:r>
              <a:rPr lang="en-US" sz="2400" dirty="0">
                <a:solidFill>
                  <a:srgbClr val="00B050"/>
                </a:solidFill>
                <a:latin typeface="Calibri" pitchFamily="34" charset="0"/>
              </a:rPr>
              <a:t> 8 </a:t>
            </a:r>
            <a:r>
              <a:rPr lang="en-US" sz="2400" dirty="0" err="1">
                <a:solidFill>
                  <a:srgbClr val="00B050"/>
                </a:solidFill>
                <a:latin typeface="Calibri" pitchFamily="34" charset="0"/>
              </a:rPr>
              <a:t>sembol</a:t>
            </a:r>
            <a:r>
              <a:rPr lang="en-US" sz="2400" dirty="0">
                <a:solidFill>
                  <a:srgbClr val="00B050"/>
                </a:solidFill>
                <a:latin typeface="Calibri" pitchFamily="34" charset="0"/>
              </a:rPr>
              <a:t> </a:t>
            </a:r>
            <a:r>
              <a:rPr lang="en-US" sz="2400" dirty="0" err="1">
                <a:solidFill>
                  <a:srgbClr val="00B050"/>
                </a:solidFill>
                <a:latin typeface="Calibri" pitchFamily="34" charset="0"/>
              </a:rPr>
              <a:t>olması</a:t>
            </a:r>
            <a:r>
              <a:rPr lang="en-US" sz="2400" dirty="0">
                <a:solidFill>
                  <a:srgbClr val="00B050"/>
                </a:solidFill>
                <a:latin typeface="Calibri" pitchFamily="34" charset="0"/>
              </a:rPr>
              <a:t> </a:t>
            </a:r>
            <a:r>
              <a:rPr lang="en-US" sz="2400" dirty="0" err="1">
                <a:solidFill>
                  <a:srgbClr val="00B050"/>
                </a:solidFill>
                <a:latin typeface="Calibri" pitchFamily="34" charset="0"/>
              </a:rPr>
              <a:t>tavsiye</a:t>
            </a:r>
            <a:r>
              <a:rPr lang="en-US" sz="2400" dirty="0">
                <a:solidFill>
                  <a:srgbClr val="00B050"/>
                </a:solidFill>
                <a:latin typeface="Calibri" pitchFamily="34" charset="0"/>
              </a:rPr>
              <a:t> </a:t>
            </a:r>
            <a:r>
              <a:rPr lang="en-US" sz="2400" dirty="0" err="1">
                <a:solidFill>
                  <a:srgbClr val="00B050"/>
                </a:solidFill>
                <a:latin typeface="Calibri" pitchFamily="34" charset="0"/>
              </a:rPr>
              <a:t>edilir</a:t>
            </a:r>
            <a:r>
              <a:rPr lang="en-US" sz="2400" dirty="0">
                <a:solidFill>
                  <a:srgbClr val="00B050"/>
                </a:solidFill>
                <a:latin typeface="Calibri" pitchFamily="34" charset="0"/>
              </a:rPr>
              <a:t>.</a:t>
            </a:r>
          </a:p>
          <a:p>
            <a:pPr marL="341313" indent="-341313" eaLnBrk="1" hangingPunct="1">
              <a:lnSpc>
                <a:spcPct val="90000"/>
              </a:lnSpc>
              <a:spcBef>
                <a:spcPts val="800"/>
              </a:spcBef>
              <a:buClr>
                <a:srgbClr val="F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solidFill>
                  <a:schemeClr val="tx1"/>
                </a:solidFill>
                <a:latin typeface="Calibri" pitchFamily="34" charset="0"/>
              </a:rPr>
              <a:t>  </a:t>
            </a:r>
            <a:endParaRPr lang="en-US" sz="3200" dirty="0">
              <a:solidFill>
                <a:schemeClr val="tx1"/>
              </a:solidFill>
              <a:latin typeface="Calibri" pitchFamily="34" charset="0"/>
            </a:endParaRPr>
          </a:p>
        </p:txBody>
      </p:sp>
      <p:sp>
        <p:nvSpPr>
          <p:cNvPr id="27653" name="Text Box 4"/>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314579-868F-45CF-9243-BC3E99C2D0BF}" type="slidenum">
              <a:rPr lang="en-US" sz="1200">
                <a:solidFill>
                  <a:schemeClr val="tx1"/>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78</a:t>
            </a:fld>
            <a:endParaRPr lang="en-US" sz="1200">
              <a:solidFill>
                <a:schemeClr val="tx1"/>
              </a:solidFill>
              <a:latin typeface="Calibri" pitchFamily="34" charset="0"/>
            </a:endParaRPr>
          </a:p>
        </p:txBody>
      </p:sp>
      <p:pic>
        <p:nvPicPr>
          <p:cNvPr id="27654" name="Picture 5"/>
          <p:cNvPicPr>
            <a:picLocks noChangeAspect="1" noChangeArrowheads="1"/>
          </p:cNvPicPr>
          <p:nvPr/>
        </p:nvPicPr>
        <p:blipFill>
          <a:blip r:embed="rId3" cstate="print"/>
          <a:srcRect/>
          <a:stretch>
            <a:fillRect/>
          </a:stretch>
        </p:blipFill>
        <p:spPr bwMode="auto">
          <a:xfrm>
            <a:off x="838200" y="2209800"/>
            <a:ext cx="7448550" cy="2038350"/>
          </a:xfrm>
          <a:prstGeom prst="rect">
            <a:avLst/>
          </a:prstGeom>
          <a:noFill/>
          <a:ln w="9525">
            <a:noFill/>
            <a:round/>
            <a:headEnd/>
            <a:tailEnd/>
          </a:ln>
        </p:spPr>
      </p:pic>
    </p:spTree>
    <p:extLst>
      <p:ext uri="{BB962C8B-B14F-4D97-AF65-F5344CB8AC3E}">
        <p14:creationId xmlns:p14="http://schemas.microsoft.com/office/powerpoint/2010/main" val="2605305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Sosyal </a:t>
            </a:r>
            <a:r>
              <a:rPr lang="en-US" dirty="0" err="1" smtClean="0"/>
              <a:t>mühendislik</a:t>
            </a:r>
            <a:r>
              <a:rPr lang="tr-TR" dirty="0" smtClean="0"/>
              <a:t> </a:t>
            </a:r>
            <a:br>
              <a:rPr lang="tr-TR" dirty="0" smtClean="0"/>
            </a:br>
            <a:r>
              <a:rPr lang="tr-TR" dirty="0" smtClean="0"/>
              <a:t>(</a:t>
            </a:r>
            <a:r>
              <a:rPr lang="en-US" dirty="0" smtClean="0"/>
              <a:t>Social Engineering</a:t>
            </a:r>
            <a:r>
              <a:rPr lang="tr-TR"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tr-TR" dirty="0" smtClean="0">
                <a:solidFill>
                  <a:srgbClr val="0070C0"/>
                </a:solidFill>
              </a:rPr>
              <a:t>Casusluğun </a:t>
            </a:r>
            <a:r>
              <a:rPr lang="tr-TR" dirty="0" smtClean="0"/>
              <a:t>3 B’si</a:t>
            </a:r>
            <a:r>
              <a:rPr lang="en-US" dirty="0" smtClean="0"/>
              <a:t>– </a:t>
            </a:r>
            <a:r>
              <a:rPr lang="en-US" b="1" dirty="0"/>
              <a:t>burglary, bribery, and blackmail </a:t>
            </a:r>
            <a:r>
              <a:rPr lang="tr-TR" b="1" dirty="0" smtClean="0"/>
              <a:t>(</a:t>
            </a:r>
            <a:r>
              <a:rPr lang="en-US" b="1" dirty="0" err="1" smtClean="0"/>
              <a:t>hırsızlık</a:t>
            </a:r>
            <a:r>
              <a:rPr lang="en-US" b="1" dirty="0"/>
              <a:t>, </a:t>
            </a:r>
            <a:r>
              <a:rPr lang="en-US" b="1" dirty="0" err="1"/>
              <a:t>rüşvet</a:t>
            </a:r>
            <a:r>
              <a:rPr lang="en-US" b="1" dirty="0"/>
              <a:t> </a:t>
            </a:r>
            <a:r>
              <a:rPr lang="en-US" b="1" dirty="0" err="1"/>
              <a:t>ve</a:t>
            </a:r>
            <a:r>
              <a:rPr lang="en-US" b="1" dirty="0"/>
              <a:t> </a:t>
            </a:r>
            <a:r>
              <a:rPr lang="en-US" b="1" dirty="0" err="1" smtClean="0"/>
              <a:t>şantaj</a:t>
            </a:r>
            <a:r>
              <a:rPr lang="tr-TR" b="1" dirty="0" smtClean="0"/>
              <a:t>)</a:t>
            </a:r>
            <a:r>
              <a:rPr lang="en-US" dirty="0" smtClean="0"/>
              <a:t>– </a:t>
            </a:r>
            <a:r>
              <a:rPr lang="tr-TR" dirty="0" smtClean="0"/>
              <a:t> bilgisayar güvenliğinde de uygulanır. </a:t>
            </a:r>
            <a:r>
              <a:rPr lang="en-US" dirty="0" err="1" smtClean="0">
                <a:solidFill>
                  <a:srgbClr val="0070C0"/>
                </a:solidFill>
              </a:rPr>
              <a:t>Hile</a:t>
            </a:r>
            <a:r>
              <a:rPr lang="en-US" dirty="0" smtClean="0">
                <a:solidFill>
                  <a:srgbClr val="0070C0"/>
                </a:solidFill>
              </a:rPr>
              <a:t> </a:t>
            </a:r>
            <a:r>
              <a:rPr lang="en-US" dirty="0"/>
              <a:t>ile </a:t>
            </a:r>
            <a:r>
              <a:rPr lang="en-US" dirty="0" err="1"/>
              <a:t>birlikte</a:t>
            </a:r>
            <a:r>
              <a:rPr lang="en-US" dirty="0"/>
              <a:t>, </a:t>
            </a:r>
            <a:r>
              <a:rPr lang="en-US" dirty="0" err="1">
                <a:solidFill>
                  <a:srgbClr val="00B050"/>
                </a:solidFill>
              </a:rPr>
              <a:t>bilgisayar</a:t>
            </a:r>
            <a:r>
              <a:rPr lang="en-US" dirty="0">
                <a:solidFill>
                  <a:srgbClr val="00B050"/>
                </a:solidFill>
              </a:rPr>
              <a:t> </a:t>
            </a:r>
            <a:r>
              <a:rPr lang="en-US" dirty="0" err="1">
                <a:solidFill>
                  <a:srgbClr val="00B050"/>
                </a:solidFill>
              </a:rPr>
              <a:t>güvenliğine</a:t>
            </a:r>
            <a:r>
              <a:rPr lang="en-US" dirty="0">
                <a:solidFill>
                  <a:srgbClr val="00B050"/>
                </a:solidFill>
              </a:rPr>
              <a:t> </a:t>
            </a:r>
            <a:r>
              <a:rPr lang="en-US" dirty="0" err="1">
                <a:solidFill>
                  <a:srgbClr val="00B050"/>
                </a:solidFill>
              </a:rPr>
              <a:t>karşı</a:t>
            </a:r>
            <a:r>
              <a:rPr lang="en-US" dirty="0">
                <a:solidFill>
                  <a:srgbClr val="00B050"/>
                </a:solidFill>
              </a:rPr>
              <a:t> en </a:t>
            </a:r>
            <a:r>
              <a:rPr lang="en-US" dirty="0" err="1">
                <a:solidFill>
                  <a:srgbClr val="00B050"/>
                </a:solidFill>
              </a:rPr>
              <a:t>güçlü</a:t>
            </a:r>
            <a:r>
              <a:rPr lang="en-US" dirty="0">
                <a:solidFill>
                  <a:srgbClr val="00B050"/>
                </a:solidFill>
              </a:rPr>
              <a:t> </a:t>
            </a:r>
            <a:r>
              <a:rPr lang="en-US" dirty="0" err="1">
                <a:solidFill>
                  <a:srgbClr val="00B050"/>
                </a:solidFill>
              </a:rPr>
              <a:t>saldırılardan</a:t>
            </a:r>
            <a:r>
              <a:rPr lang="en-US" dirty="0">
                <a:solidFill>
                  <a:srgbClr val="00B050"/>
                </a:solidFill>
              </a:rPr>
              <a:t> </a:t>
            </a:r>
            <a:r>
              <a:rPr lang="en-US" dirty="0" err="1" smtClean="0">
                <a:solidFill>
                  <a:srgbClr val="00B050"/>
                </a:solidFill>
              </a:rPr>
              <a:t>biri</a:t>
            </a:r>
            <a:r>
              <a:rPr lang="tr-TR" dirty="0" smtClean="0">
                <a:solidFill>
                  <a:srgbClr val="00B050"/>
                </a:solidFill>
              </a:rPr>
              <a:t> de </a:t>
            </a:r>
            <a:r>
              <a:rPr lang="en-US" dirty="0" smtClean="0">
                <a:solidFill>
                  <a:srgbClr val="00B050"/>
                </a:solidFill>
              </a:rPr>
              <a:t> </a:t>
            </a:r>
            <a:r>
              <a:rPr lang="en-US" dirty="0" err="1">
                <a:solidFill>
                  <a:srgbClr val="00B050"/>
                </a:solidFill>
              </a:rPr>
              <a:t>sosyal</a:t>
            </a:r>
            <a:r>
              <a:rPr lang="en-US" dirty="0">
                <a:solidFill>
                  <a:srgbClr val="00B050"/>
                </a:solidFill>
              </a:rPr>
              <a:t> </a:t>
            </a:r>
            <a:r>
              <a:rPr lang="en-US" dirty="0" err="1" smtClean="0">
                <a:solidFill>
                  <a:srgbClr val="00B050"/>
                </a:solidFill>
              </a:rPr>
              <a:t>mühendislik</a:t>
            </a:r>
            <a:r>
              <a:rPr lang="tr-TR" dirty="0" smtClean="0">
                <a:solidFill>
                  <a:srgbClr val="00B050"/>
                </a:solidFill>
              </a:rPr>
              <a:t>tir </a:t>
            </a:r>
            <a:r>
              <a:rPr lang="tr-TR" dirty="0" smtClean="0"/>
              <a:t>(</a:t>
            </a:r>
            <a:r>
              <a:rPr lang="en-US" dirty="0" smtClean="0"/>
              <a:t>social engineering</a:t>
            </a:r>
            <a:r>
              <a:rPr lang="tr-TR" dirty="0"/>
              <a:t>)</a:t>
            </a:r>
            <a:r>
              <a:rPr lang="en-US" dirty="0" smtClean="0"/>
              <a:t>.</a:t>
            </a:r>
            <a:endParaRPr lang="tr-TR" dirty="0" smtClean="0"/>
          </a:p>
          <a:p>
            <a:r>
              <a:rPr lang="tr-TR" b="1" dirty="0" smtClean="0"/>
              <a:t>Uygulanan Teknikler:</a:t>
            </a:r>
            <a:endParaRPr lang="en-US" b="1" dirty="0"/>
          </a:p>
          <a:p>
            <a:pPr lvl="1"/>
            <a:r>
              <a:rPr lang="en-US" b="1" dirty="0" smtClean="0"/>
              <a:t>Pretexting</a:t>
            </a:r>
            <a:r>
              <a:rPr lang="tr-TR" b="1" dirty="0" smtClean="0"/>
              <a:t>(Ön yazı)</a:t>
            </a:r>
            <a:r>
              <a:rPr lang="en-US" b="1" dirty="0" smtClean="0"/>
              <a:t>: </a:t>
            </a:r>
            <a:r>
              <a:rPr lang="en-US" dirty="0" smtClean="0"/>
              <a:t>Bir </a:t>
            </a:r>
            <a:r>
              <a:rPr lang="en-US" dirty="0" err="1"/>
              <a:t>yönetici</a:t>
            </a:r>
            <a:r>
              <a:rPr lang="en-US" dirty="0"/>
              <a:t> </a:t>
            </a:r>
            <a:r>
              <a:rPr lang="en-US" dirty="0" err="1"/>
              <a:t>veya</a:t>
            </a:r>
            <a:r>
              <a:rPr lang="en-US" dirty="0"/>
              <a:t> </a:t>
            </a:r>
            <a:r>
              <a:rPr lang="en-US" dirty="0" err="1"/>
              <a:t>operatörü</a:t>
            </a:r>
            <a:r>
              <a:rPr lang="en-US" dirty="0"/>
              <a:t> </a:t>
            </a:r>
            <a:r>
              <a:rPr lang="en-US" dirty="0" err="1"/>
              <a:t>gizli</a:t>
            </a:r>
            <a:r>
              <a:rPr lang="en-US" dirty="0"/>
              <a:t> </a:t>
            </a:r>
            <a:r>
              <a:rPr lang="en-US" dirty="0" err="1"/>
              <a:t>bilgileri</a:t>
            </a:r>
            <a:r>
              <a:rPr lang="en-US" dirty="0"/>
              <a:t> </a:t>
            </a:r>
            <a:r>
              <a:rPr lang="en-US" dirty="0" err="1"/>
              <a:t>açıklamaya</a:t>
            </a:r>
            <a:r>
              <a:rPr lang="en-US" dirty="0"/>
              <a:t> </a:t>
            </a:r>
            <a:r>
              <a:rPr lang="en-US" dirty="0" err="1"/>
              <a:t>ikna</a:t>
            </a:r>
            <a:r>
              <a:rPr lang="en-US" dirty="0"/>
              <a:t> </a:t>
            </a:r>
            <a:r>
              <a:rPr lang="en-US" dirty="0" err="1"/>
              <a:t>eden</a:t>
            </a:r>
            <a:r>
              <a:rPr lang="en-US" dirty="0"/>
              <a:t> bir </a:t>
            </a:r>
            <a:r>
              <a:rPr lang="en-US" dirty="0" err="1"/>
              <a:t>hikaye</a:t>
            </a:r>
            <a:r>
              <a:rPr lang="en-US" dirty="0"/>
              <a:t> </a:t>
            </a:r>
            <a:r>
              <a:rPr lang="en-US" dirty="0" err="1"/>
              <a:t>yaratmak</a:t>
            </a:r>
            <a:r>
              <a:rPr lang="en-US" dirty="0"/>
              <a:t>.</a:t>
            </a:r>
          </a:p>
          <a:p>
            <a:pPr lvl="1"/>
            <a:r>
              <a:rPr lang="tr-TR" b="1" dirty="0" smtClean="0"/>
              <a:t>Bating (Tuzak</a:t>
            </a:r>
            <a:r>
              <a:rPr lang="en-US" b="1" dirty="0" smtClean="0"/>
              <a:t>):</a:t>
            </a:r>
            <a:r>
              <a:rPr lang="en-US" dirty="0"/>
              <a:t> </a:t>
            </a:r>
            <a:r>
              <a:rPr lang="en-US" dirty="0" err="1"/>
              <a:t>bir</a:t>
            </a:r>
            <a:r>
              <a:rPr lang="en-US" dirty="0"/>
              <a:t> </a:t>
            </a:r>
            <a:r>
              <a:rPr lang="en-US" dirty="0" err="1"/>
              <a:t>kullanıcı</a:t>
            </a:r>
            <a:r>
              <a:rPr lang="en-US" dirty="0"/>
              <a:t> </a:t>
            </a:r>
            <a:r>
              <a:rPr lang="en-US" dirty="0" err="1"/>
              <a:t>veya</a:t>
            </a:r>
            <a:r>
              <a:rPr lang="en-US" dirty="0"/>
              <a:t> </a:t>
            </a:r>
            <a:r>
              <a:rPr lang="en-US" dirty="0" err="1"/>
              <a:t>aracının</a:t>
            </a:r>
            <a:r>
              <a:rPr lang="en-US" dirty="0"/>
              <a:t> </a:t>
            </a:r>
            <a:r>
              <a:rPr lang="en-US" dirty="0" err="1"/>
              <a:t>güvenli</a:t>
            </a:r>
            <a:r>
              <a:rPr lang="en-US" dirty="0"/>
              <a:t> </a:t>
            </a:r>
            <a:r>
              <a:rPr lang="en-US" dirty="0" err="1"/>
              <a:t>olmayan</a:t>
            </a:r>
            <a:r>
              <a:rPr lang="en-US" dirty="0"/>
              <a:t> </a:t>
            </a:r>
            <a:r>
              <a:rPr lang="en-US" dirty="0" err="1"/>
              <a:t>bir</a:t>
            </a:r>
            <a:r>
              <a:rPr lang="en-US" dirty="0"/>
              <a:t> </a:t>
            </a:r>
            <a:r>
              <a:rPr lang="en-US" dirty="0" err="1"/>
              <a:t>eylemi</a:t>
            </a:r>
            <a:r>
              <a:rPr lang="en-US" dirty="0"/>
              <a:t> </a:t>
            </a:r>
            <a:r>
              <a:rPr lang="en-US" dirty="0" err="1"/>
              <a:t>gerçekleştirmesini</a:t>
            </a:r>
            <a:r>
              <a:rPr lang="en-US" dirty="0"/>
              <a:t> </a:t>
            </a:r>
            <a:r>
              <a:rPr lang="en-US" dirty="0" err="1"/>
              <a:t>sağlamak</a:t>
            </a:r>
            <a:r>
              <a:rPr lang="en-US" dirty="0"/>
              <a:t> </a:t>
            </a:r>
            <a:r>
              <a:rPr lang="en-US" dirty="0" err="1"/>
              <a:t>için</a:t>
            </a:r>
            <a:r>
              <a:rPr lang="en-US" dirty="0"/>
              <a:t> </a:t>
            </a:r>
            <a:r>
              <a:rPr lang="en-US" dirty="0" err="1"/>
              <a:t>bir</a:t>
            </a:r>
            <a:r>
              <a:rPr lang="en-US" dirty="0"/>
              <a:t> </a:t>
            </a:r>
            <a:r>
              <a:rPr lang="en-US" dirty="0" err="1"/>
              <a:t>tür</a:t>
            </a:r>
            <a:r>
              <a:rPr lang="en-US" dirty="0"/>
              <a:t> "</a:t>
            </a:r>
            <a:r>
              <a:rPr lang="en-US" dirty="0" err="1"/>
              <a:t>hediye</a:t>
            </a:r>
            <a:r>
              <a:rPr lang="en-US" dirty="0"/>
              <a:t>" </a:t>
            </a:r>
            <a:r>
              <a:rPr lang="en-US" dirty="0" err="1"/>
              <a:t>sunmak</a:t>
            </a:r>
            <a:r>
              <a:rPr lang="en-US" dirty="0" smtClean="0"/>
              <a:t>.</a:t>
            </a:r>
            <a:endParaRPr lang="en-US" dirty="0"/>
          </a:p>
          <a:p>
            <a:pPr lvl="1"/>
            <a:r>
              <a:rPr lang="en-US" b="1" dirty="0"/>
              <a:t>Quid pro quo (bir </a:t>
            </a:r>
            <a:r>
              <a:rPr lang="en-US" b="1" dirty="0" err="1"/>
              <a:t>şey</a:t>
            </a:r>
            <a:r>
              <a:rPr lang="en-US" b="1" dirty="0"/>
              <a:t> </a:t>
            </a:r>
            <a:r>
              <a:rPr lang="en-US" b="1" dirty="0" err="1"/>
              <a:t>için</a:t>
            </a:r>
            <a:r>
              <a:rPr lang="en-US" b="1" dirty="0"/>
              <a:t> bir </a:t>
            </a:r>
            <a:r>
              <a:rPr lang="en-US" b="1" dirty="0" err="1"/>
              <a:t>şey</a:t>
            </a:r>
            <a:r>
              <a:rPr lang="en-US" dirty="0"/>
              <a:t>): bir </a:t>
            </a:r>
            <a:r>
              <a:rPr lang="en-US" dirty="0" err="1"/>
              <a:t>eylem</a:t>
            </a:r>
            <a:r>
              <a:rPr lang="en-US" dirty="0"/>
              <a:t> </a:t>
            </a:r>
            <a:r>
              <a:rPr lang="en-US" dirty="0" err="1"/>
              <a:t>veya</a:t>
            </a:r>
            <a:r>
              <a:rPr lang="en-US" dirty="0"/>
              <a:t> </a:t>
            </a:r>
            <a:r>
              <a:rPr lang="en-US" dirty="0" err="1"/>
              <a:t>hizmet</a:t>
            </a:r>
            <a:r>
              <a:rPr lang="en-US" dirty="0"/>
              <a:t> </a:t>
            </a:r>
            <a:r>
              <a:rPr lang="en-US" dirty="0" err="1"/>
              <a:t>sunmak</a:t>
            </a:r>
            <a:r>
              <a:rPr lang="en-US" dirty="0"/>
              <a:t> </a:t>
            </a:r>
            <a:r>
              <a:rPr lang="en-US" dirty="0" err="1"/>
              <a:t>ve</a:t>
            </a:r>
            <a:r>
              <a:rPr lang="en-US" dirty="0"/>
              <a:t> </a:t>
            </a:r>
            <a:r>
              <a:rPr lang="tr-TR" dirty="0" smtClean="0"/>
              <a:t>ardından </a:t>
            </a:r>
            <a:r>
              <a:rPr lang="en-US" dirty="0" err="1" smtClean="0"/>
              <a:t>karşılığında</a:t>
            </a:r>
            <a:r>
              <a:rPr lang="en-US" dirty="0" smtClean="0"/>
              <a:t> </a:t>
            </a:r>
            <a:r>
              <a:rPr lang="en-US" dirty="0"/>
              <a:t>bir </a:t>
            </a:r>
            <a:r>
              <a:rPr lang="en-US" dirty="0" err="1"/>
              <a:t>şey</a:t>
            </a:r>
            <a:r>
              <a:rPr lang="en-US" dirty="0"/>
              <a:t> </a:t>
            </a:r>
            <a:r>
              <a:rPr lang="en-US" dirty="0" err="1"/>
              <a:t>beklemek</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79</a:t>
            </a:fld>
            <a:endParaRPr lang="en-US"/>
          </a:p>
        </p:txBody>
      </p:sp>
    </p:spTree>
    <p:extLst>
      <p:ext uri="{BB962C8B-B14F-4D97-AF65-F5344CB8AC3E}">
        <p14:creationId xmlns:p14="http://schemas.microsoft.com/office/powerpoint/2010/main" val="199712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Gizlilik </a:t>
            </a:r>
            <a:r>
              <a:rPr lang="en-US" dirty="0" err="1" smtClean="0"/>
              <a:t>Araçları</a:t>
            </a:r>
            <a:endParaRPr lang="en-US" dirty="0"/>
          </a:p>
        </p:txBody>
      </p:sp>
      <p:sp>
        <p:nvSpPr>
          <p:cNvPr id="3" name="Content Placeholder 2"/>
          <p:cNvSpPr>
            <a:spLocks noGrp="1"/>
          </p:cNvSpPr>
          <p:nvPr>
            <p:ph idx="1"/>
          </p:nvPr>
        </p:nvSpPr>
        <p:spPr>
          <a:xfrm>
            <a:off x="457200" y="1371601"/>
            <a:ext cx="8229600" cy="2362200"/>
          </a:xfrm>
        </p:spPr>
        <p:txBody>
          <a:bodyPr>
            <a:normAutofit fontScale="70000" lnSpcReduction="20000"/>
          </a:bodyPr>
          <a:lstStyle/>
          <a:p>
            <a:r>
              <a:rPr lang="en-US" b="1" dirty="0" smtClean="0"/>
              <a:t>Authentication</a:t>
            </a:r>
            <a:r>
              <a:rPr lang="tr-TR" b="1" dirty="0" smtClean="0"/>
              <a:t> (</a:t>
            </a:r>
            <a:r>
              <a:rPr lang="en-US" dirty="0" err="1" smtClean="0"/>
              <a:t>Kimlik</a:t>
            </a:r>
            <a:r>
              <a:rPr lang="en-US" dirty="0" smtClean="0"/>
              <a:t> </a:t>
            </a:r>
            <a:r>
              <a:rPr lang="en-US" dirty="0" err="1" smtClean="0"/>
              <a:t>doğrulama</a:t>
            </a:r>
            <a:r>
              <a:rPr lang="tr-TR" dirty="0" smtClean="0"/>
              <a:t>)</a:t>
            </a:r>
            <a:r>
              <a:rPr lang="en-US" dirty="0" smtClean="0"/>
              <a:t>: </a:t>
            </a:r>
            <a:r>
              <a:rPr lang="en-US" dirty="0" err="1"/>
              <a:t>birinin</a:t>
            </a:r>
            <a:r>
              <a:rPr lang="en-US" dirty="0"/>
              <a:t> </a:t>
            </a:r>
            <a:r>
              <a:rPr lang="en-US" dirty="0" err="1"/>
              <a:t>sahip</a:t>
            </a:r>
            <a:r>
              <a:rPr lang="en-US" dirty="0"/>
              <a:t> </a:t>
            </a:r>
            <a:r>
              <a:rPr lang="en-US" dirty="0" err="1"/>
              <a:t>olduğu</a:t>
            </a:r>
            <a:r>
              <a:rPr lang="en-US" dirty="0"/>
              <a:t> </a:t>
            </a:r>
            <a:r>
              <a:rPr lang="en-US" dirty="0" err="1"/>
              <a:t>kimliğin</a:t>
            </a:r>
            <a:r>
              <a:rPr lang="en-US" dirty="0"/>
              <a:t> </a:t>
            </a:r>
            <a:r>
              <a:rPr lang="en-US" dirty="0" err="1"/>
              <a:t>veya</a:t>
            </a:r>
            <a:r>
              <a:rPr lang="en-US" dirty="0"/>
              <a:t> </a:t>
            </a:r>
            <a:r>
              <a:rPr lang="en-US" dirty="0" err="1"/>
              <a:t>rolün</a:t>
            </a:r>
            <a:r>
              <a:rPr lang="en-US" dirty="0"/>
              <a:t> </a:t>
            </a:r>
            <a:r>
              <a:rPr lang="en-US" dirty="0" err="1"/>
              <a:t>belirlenmesi</a:t>
            </a:r>
            <a:r>
              <a:rPr lang="en-US" dirty="0"/>
              <a:t>. Bu </a:t>
            </a:r>
            <a:r>
              <a:rPr lang="en-US" dirty="0" err="1"/>
              <a:t>belirleme</a:t>
            </a:r>
            <a:r>
              <a:rPr lang="en-US" dirty="0"/>
              <a:t> </a:t>
            </a:r>
            <a:r>
              <a:rPr lang="en-US" dirty="0" err="1"/>
              <a:t>birkaç</a:t>
            </a:r>
            <a:r>
              <a:rPr lang="en-US" dirty="0"/>
              <a:t> </a:t>
            </a:r>
            <a:r>
              <a:rPr lang="en-US" dirty="0" err="1"/>
              <a:t>farklı</a:t>
            </a:r>
            <a:r>
              <a:rPr lang="en-US" dirty="0"/>
              <a:t> </a:t>
            </a:r>
            <a:r>
              <a:rPr lang="en-US" dirty="0" err="1"/>
              <a:t>yolla</a:t>
            </a:r>
            <a:r>
              <a:rPr lang="en-US" dirty="0"/>
              <a:t> </a:t>
            </a:r>
            <a:r>
              <a:rPr lang="en-US" dirty="0" err="1"/>
              <a:t>yapılabilir</a:t>
            </a:r>
            <a:r>
              <a:rPr lang="en-US" dirty="0"/>
              <a:t>, </a:t>
            </a:r>
            <a:r>
              <a:rPr lang="en-US" dirty="0" err="1"/>
              <a:t>ancak</a:t>
            </a:r>
            <a:r>
              <a:rPr lang="en-US" dirty="0"/>
              <a:t> </a:t>
            </a:r>
            <a:r>
              <a:rPr lang="en-US" dirty="0" err="1"/>
              <a:t>genellikle</a:t>
            </a:r>
            <a:r>
              <a:rPr lang="en-US" dirty="0"/>
              <a:t> </a:t>
            </a:r>
            <a:r>
              <a:rPr lang="tr-TR" dirty="0" smtClean="0"/>
              <a:t>aşağıdakilerin</a:t>
            </a:r>
            <a:r>
              <a:rPr lang="en-US" dirty="0" smtClean="0"/>
              <a:t> </a:t>
            </a:r>
            <a:r>
              <a:rPr lang="en-US" dirty="0"/>
              <a:t>bir </a:t>
            </a:r>
            <a:r>
              <a:rPr lang="en-US" dirty="0" err="1"/>
              <a:t>kombinasyonuna</a:t>
            </a:r>
            <a:r>
              <a:rPr lang="en-US" dirty="0"/>
              <a:t> </a:t>
            </a:r>
            <a:r>
              <a:rPr lang="en-US" dirty="0" err="1"/>
              <a:t>dayanır</a:t>
            </a:r>
            <a:r>
              <a:rPr lang="en-US" dirty="0" smtClean="0"/>
              <a:t>.</a:t>
            </a:r>
            <a:r>
              <a:rPr lang="tr-TR" dirty="0" smtClean="0"/>
              <a:t> </a:t>
            </a:r>
            <a:endParaRPr lang="en-US" dirty="0" smtClean="0"/>
          </a:p>
          <a:p>
            <a:pPr lvl="1"/>
            <a:r>
              <a:rPr lang="en-US" dirty="0" err="1"/>
              <a:t>kişinin</a:t>
            </a:r>
            <a:r>
              <a:rPr lang="en-US" dirty="0"/>
              <a:t> </a:t>
            </a:r>
            <a:r>
              <a:rPr lang="en-US" dirty="0" err="1"/>
              <a:t>sahip</a:t>
            </a:r>
            <a:r>
              <a:rPr lang="en-US" dirty="0"/>
              <a:t> </a:t>
            </a:r>
            <a:r>
              <a:rPr lang="en-US" dirty="0" err="1"/>
              <a:t>olduğu</a:t>
            </a:r>
            <a:r>
              <a:rPr lang="en-US" dirty="0"/>
              <a:t> bir </a:t>
            </a:r>
            <a:r>
              <a:rPr lang="en-US" dirty="0" err="1"/>
              <a:t>şey</a:t>
            </a:r>
            <a:r>
              <a:rPr lang="en-US" dirty="0"/>
              <a:t> </a:t>
            </a:r>
            <a:r>
              <a:rPr lang="en-US" dirty="0" smtClean="0"/>
              <a:t>(</a:t>
            </a:r>
            <a:r>
              <a:rPr lang="en-US" dirty="0" err="1" smtClean="0"/>
              <a:t>akıllı</a:t>
            </a:r>
            <a:r>
              <a:rPr lang="en-US" dirty="0" smtClean="0"/>
              <a:t> </a:t>
            </a:r>
            <a:r>
              <a:rPr lang="en-US" dirty="0"/>
              <a:t>kart </a:t>
            </a:r>
            <a:r>
              <a:rPr lang="en-US" dirty="0" err="1"/>
              <a:t>veya</a:t>
            </a:r>
            <a:r>
              <a:rPr lang="en-US" dirty="0"/>
              <a:t> </a:t>
            </a:r>
            <a:r>
              <a:rPr lang="en-US" dirty="0" err="1"/>
              <a:t>gizli</a:t>
            </a:r>
            <a:r>
              <a:rPr lang="en-US" dirty="0"/>
              <a:t> </a:t>
            </a:r>
            <a:r>
              <a:rPr lang="en-US" dirty="0" err="1" smtClean="0"/>
              <a:t>anahtarlar</a:t>
            </a:r>
            <a:r>
              <a:rPr lang="en-US" dirty="0" smtClean="0"/>
              <a:t> </a:t>
            </a:r>
            <a:r>
              <a:rPr lang="en-US" dirty="0" err="1"/>
              <a:t>saklayan</a:t>
            </a:r>
            <a:r>
              <a:rPr lang="en-US" dirty="0"/>
              <a:t> </a:t>
            </a:r>
            <a:r>
              <a:rPr lang="en-US" dirty="0" smtClean="0"/>
              <a:t> </a:t>
            </a:r>
            <a:r>
              <a:rPr lang="en-US" dirty="0" err="1"/>
              <a:t>radyo</a:t>
            </a:r>
            <a:r>
              <a:rPr lang="en-US" dirty="0"/>
              <a:t> </a:t>
            </a:r>
            <a:r>
              <a:rPr lang="en-US" dirty="0" err="1"/>
              <a:t>anahtarlığı</a:t>
            </a:r>
            <a:r>
              <a:rPr lang="en-US" dirty="0"/>
              <a:t> </a:t>
            </a:r>
            <a:r>
              <a:rPr lang="en-US" dirty="0" err="1"/>
              <a:t>gibi</a:t>
            </a:r>
            <a:r>
              <a:rPr lang="en-US" dirty="0"/>
              <a:t>),</a:t>
            </a:r>
          </a:p>
          <a:p>
            <a:pPr lvl="1"/>
            <a:r>
              <a:rPr lang="en-US" dirty="0" err="1"/>
              <a:t>kişinin</a:t>
            </a:r>
            <a:r>
              <a:rPr lang="en-US" dirty="0"/>
              <a:t> </a:t>
            </a:r>
            <a:r>
              <a:rPr lang="en-US" dirty="0" err="1"/>
              <a:t>bildiği</a:t>
            </a:r>
            <a:r>
              <a:rPr lang="en-US" dirty="0"/>
              <a:t> bir </a:t>
            </a:r>
            <a:r>
              <a:rPr lang="en-US" dirty="0" err="1"/>
              <a:t>şey</a:t>
            </a:r>
            <a:r>
              <a:rPr lang="en-US" dirty="0"/>
              <a:t> </a:t>
            </a:r>
            <a:r>
              <a:rPr lang="en-US" dirty="0" smtClean="0"/>
              <a:t>(</a:t>
            </a:r>
            <a:r>
              <a:rPr lang="en-US" dirty="0" err="1" smtClean="0"/>
              <a:t>şifre</a:t>
            </a:r>
            <a:r>
              <a:rPr lang="en-US" dirty="0" smtClean="0"/>
              <a:t> </a:t>
            </a:r>
            <a:r>
              <a:rPr lang="en-US" dirty="0" err="1"/>
              <a:t>gibi</a:t>
            </a:r>
            <a:r>
              <a:rPr lang="en-US" dirty="0"/>
              <a:t>),</a:t>
            </a:r>
          </a:p>
          <a:p>
            <a:pPr lvl="1"/>
            <a:r>
              <a:rPr lang="tr-TR" dirty="0" err="1"/>
              <a:t>k</a:t>
            </a:r>
            <a:r>
              <a:rPr lang="en-US" dirty="0" err="1" smtClean="0"/>
              <a:t>işi</a:t>
            </a:r>
            <a:r>
              <a:rPr lang="tr-TR" dirty="0" smtClean="0"/>
              <a:t>de olan </a:t>
            </a:r>
            <a:r>
              <a:rPr lang="en-US" dirty="0" err="1" smtClean="0"/>
              <a:t>bir</a:t>
            </a:r>
            <a:r>
              <a:rPr lang="en-US" dirty="0" smtClean="0"/>
              <a:t> </a:t>
            </a:r>
            <a:r>
              <a:rPr lang="en-US" dirty="0" err="1"/>
              <a:t>şey</a:t>
            </a:r>
            <a:r>
              <a:rPr lang="en-US" dirty="0"/>
              <a:t> (</a:t>
            </a:r>
            <a:r>
              <a:rPr lang="en-US" dirty="0" err="1"/>
              <a:t>parmak</a:t>
            </a:r>
            <a:r>
              <a:rPr lang="en-US" dirty="0"/>
              <a:t> </a:t>
            </a:r>
            <a:r>
              <a:rPr lang="en-US" dirty="0" err="1" smtClean="0"/>
              <a:t>izi</a:t>
            </a:r>
            <a:r>
              <a:rPr lang="tr-TR" dirty="0" smtClean="0"/>
              <a:t>, gözler</a:t>
            </a:r>
            <a:r>
              <a:rPr lang="en-US" dirty="0" smtClean="0"/>
              <a:t> </a:t>
            </a:r>
            <a:r>
              <a:rPr lang="en-US" dirty="0" err="1"/>
              <a:t>gibi</a:t>
            </a:r>
            <a:r>
              <a:rPr lang="en-US" dirty="0" smtClean="0"/>
              <a:t>).</a:t>
            </a:r>
            <a:r>
              <a:rPr lang="tr-TR" dirty="0" smtClean="0"/>
              <a: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a:t>
            </a:fld>
            <a:endParaRPr lang="en-US"/>
          </a:p>
        </p:txBody>
      </p:sp>
      <p:grpSp>
        <p:nvGrpSpPr>
          <p:cNvPr id="15" name="Group 14"/>
          <p:cNvGrpSpPr/>
          <p:nvPr/>
        </p:nvGrpSpPr>
        <p:grpSpPr>
          <a:xfrm>
            <a:off x="2514600" y="3505200"/>
            <a:ext cx="4895013" cy="3133738"/>
            <a:chOff x="304800" y="228600"/>
            <a:chExt cx="9243915" cy="6580850"/>
          </a:xfrm>
        </p:grpSpPr>
        <p:pic>
          <p:nvPicPr>
            <p:cNvPr id="5" name="Picture 4" descr="01-2c.tif"/>
            <p:cNvPicPr>
              <a:picLocks noChangeAspect="1"/>
            </p:cNvPicPr>
            <p:nvPr/>
          </p:nvPicPr>
          <p:blipFill>
            <a:blip r:embed="rId2" cstate="print"/>
            <a:stretch>
              <a:fillRect/>
            </a:stretch>
          </p:blipFill>
          <p:spPr>
            <a:xfrm>
              <a:off x="1981200" y="3886200"/>
              <a:ext cx="2606040" cy="1069848"/>
            </a:xfrm>
            <a:prstGeom prst="rect">
              <a:avLst/>
            </a:prstGeom>
          </p:spPr>
        </p:pic>
        <p:pic>
          <p:nvPicPr>
            <p:cNvPr id="6" name="Picture 5" descr="01-2b.tif"/>
            <p:cNvPicPr>
              <a:picLocks noChangeAspect="1"/>
            </p:cNvPicPr>
            <p:nvPr/>
          </p:nvPicPr>
          <p:blipFill>
            <a:blip r:embed="rId3" cstate="print"/>
            <a:stretch>
              <a:fillRect/>
            </a:stretch>
          </p:blipFill>
          <p:spPr>
            <a:xfrm>
              <a:off x="5638800" y="990600"/>
              <a:ext cx="1834896" cy="2587752"/>
            </a:xfrm>
            <a:prstGeom prst="rect">
              <a:avLst/>
            </a:prstGeom>
          </p:spPr>
        </p:pic>
        <p:pic>
          <p:nvPicPr>
            <p:cNvPr id="7" name="Picture 6" descr="01-2a.tif"/>
            <p:cNvPicPr>
              <a:picLocks noChangeAspect="1"/>
            </p:cNvPicPr>
            <p:nvPr/>
          </p:nvPicPr>
          <p:blipFill>
            <a:blip r:embed="rId4" cstate="print"/>
            <a:stretch>
              <a:fillRect/>
            </a:stretch>
          </p:blipFill>
          <p:spPr>
            <a:xfrm>
              <a:off x="304800" y="228600"/>
              <a:ext cx="4005072" cy="2670048"/>
            </a:xfrm>
            <a:prstGeom prst="rect">
              <a:avLst/>
            </a:prstGeom>
          </p:spPr>
        </p:pic>
        <p:sp>
          <p:nvSpPr>
            <p:cNvPr id="8" name="TextBox 7"/>
            <p:cNvSpPr txBox="1"/>
            <p:nvPr/>
          </p:nvSpPr>
          <p:spPr>
            <a:xfrm>
              <a:off x="607493" y="2971801"/>
              <a:ext cx="2746246" cy="549381"/>
            </a:xfrm>
            <a:prstGeom prst="rect">
              <a:avLst/>
            </a:prstGeom>
            <a:noFill/>
          </p:spPr>
          <p:txBody>
            <a:bodyPr wrap="none" rtlCol="0">
              <a:spAutoFit/>
            </a:bodyPr>
            <a:lstStyle/>
            <a:p>
              <a:r>
                <a:rPr lang="en-US" sz="1100" b="1" dirty="0" smtClean="0">
                  <a:latin typeface="Arial" pitchFamily="34" charset="0"/>
                  <a:cs typeface="Arial" pitchFamily="34" charset="0"/>
                </a:rPr>
                <a:t>Something you are</a:t>
              </a:r>
              <a:endParaRPr lang="en-US" sz="1100" b="1" dirty="0">
                <a:latin typeface="Arial" pitchFamily="34" charset="0"/>
                <a:cs typeface="Arial" pitchFamily="34" charset="0"/>
              </a:endParaRPr>
            </a:p>
          </p:txBody>
        </p:sp>
        <p:sp>
          <p:nvSpPr>
            <p:cNvPr id="9" name="TextBox 8"/>
            <p:cNvSpPr txBox="1"/>
            <p:nvPr/>
          </p:nvSpPr>
          <p:spPr>
            <a:xfrm>
              <a:off x="5073020" y="3657600"/>
              <a:ext cx="3027773" cy="549381"/>
            </a:xfrm>
            <a:prstGeom prst="rect">
              <a:avLst/>
            </a:prstGeom>
            <a:noFill/>
          </p:spPr>
          <p:txBody>
            <a:bodyPr wrap="none" rtlCol="0">
              <a:spAutoFit/>
            </a:bodyPr>
            <a:lstStyle/>
            <a:p>
              <a:pPr algn="ctr"/>
              <a:r>
                <a:rPr lang="en-US" sz="1100" b="1" dirty="0" smtClean="0">
                  <a:latin typeface="Arial" pitchFamily="34" charset="0"/>
                  <a:cs typeface="Arial" pitchFamily="34" charset="0"/>
                </a:rPr>
                <a:t>Something you know</a:t>
              </a:r>
              <a:endParaRPr lang="en-US" sz="1100" b="1" dirty="0">
                <a:latin typeface="Arial" pitchFamily="34" charset="0"/>
                <a:cs typeface="Arial" pitchFamily="34" charset="0"/>
              </a:endParaRPr>
            </a:p>
          </p:txBody>
        </p:sp>
        <p:sp>
          <p:nvSpPr>
            <p:cNvPr id="10" name="TextBox 9"/>
            <p:cNvSpPr txBox="1"/>
            <p:nvPr/>
          </p:nvSpPr>
          <p:spPr>
            <a:xfrm>
              <a:off x="2590800" y="6260069"/>
              <a:ext cx="2955122" cy="549381"/>
            </a:xfrm>
            <a:prstGeom prst="rect">
              <a:avLst/>
            </a:prstGeom>
            <a:noFill/>
          </p:spPr>
          <p:txBody>
            <a:bodyPr wrap="none" rtlCol="0">
              <a:spAutoFit/>
            </a:bodyPr>
            <a:lstStyle/>
            <a:p>
              <a:r>
                <a:rPr lang="en-US" sz="1100" b="1" dirty="0" smtClean="0">
                  <a:latin typeface="Arial" pitchFamily="34" charset="0"/>
                  <a:cs typeface="Arial" pitchFamily="34" charset="0"/>
                </a:rPr>
                <a:t>Something you have</a:t>
              </a:r>
              <a:endParaRPr lang="en-US" sz="1100" b="1" dirty="0">
                <a:latin typeface="Arial" pitchFamily="34" charset="0"/>
                <a:cs typeface="Arial" pitchFamily="34" charset="0"/>
              </a:endParaRPr>
            </a:p>
          </p:txBody>
        </p:sp>
        <p:sp>
          <p:nvSpPr>
            <p:cNvPr id="11" name="TextBox 10"/>
            <p:cNvSpPr txBox="1"/>
            <p:nvPr/>
          </p:nvSpPr>
          <p:spPr>
            <a:xfrm>
              <a:off x="3835400" y="5277935"/>
              <a:ext cx="2213465" cy="937180"/>
            </a:xfrm>
            <a:prstGeom prst="rect">
              <a:avLst/>
            </a:prstGeom>
            <a:noFill/>
            <a:ln>
              <a:solidFill>
                <a:schemeClr val="tx1"/>
              </a:solidFill>
            </a:ln>
          </p:spPr>
          <p:txBody>
            <a:bodyPr wrap="none" rtlCol="0">
              <a:spAutoFit/>
            </a:bodyPr>
            <a:lstStyle/>
            <a:p>
              <a:r>
                <a:rPr lang="en-US" sz="1100" dirty="0" smtClean="0">
                  <a:latin typeface="Arial" pitchFamily="34" charset="0"/>
                  <a:cs typeface="Arial" pitchFamily="34" charset="0"/>
                </a:rPr>
                <a:t>radio token with</a:t>
              </a:r>
            </a:p>
            <a:p>
              <a:r>
                <a:rPr lang="en-US" sz="1100" dirty="0" smtClean="0">
                  <a:latin typeface="Arial" pitchFamily="34" charset="0"/>
                  <a:cs typeface="Arial" pitchFamily="34" charset="0"/>
                </a:rPr>
                <a:t>secret keys</a:t>
              </a:r>
              <a:endParaRPr lang="en-US" sz="1100" dirty="0">
                <a:latin typeface="Arial" pitchFamily="34" charset="0"/>
                <a:cs typeface="Arial" pitchFamily="34" charset="0"/>
              </a:endParaRPr>
            </a:p>
          </p:txBody>
        </p:sp>
        <p:cxnSp>
          <p:nvCxnSpPr>
            <p:cNvPr id="12" name="Straight Arrow Connector 11"/>
            <p:cNvCxnSpPr>
              <a:stCxn id="11" idx="0"/>
            </p:cNvCxnSpPr>
            <p:nvPr/>
          </p:nvCxnSpPr>
          <p:spPr>
            <a:xfrm rot="16200000" flipV="1">
              <a:off x="4448034" y="4783836"/>
              <a:ext cx="465667" cy="522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609601"/>
              <a:ext cx="2843115" cy="1260344"/>
            </a:xfrm>
            <a:prstGeom prst="rect">
              <a:avLst/>
            </a:prstGeom>
            <a:solidFill>
              <a:schemeClr val="bg1"/>
            </a:solidFill>
            <a:ln>
              <a:solidFill>
                <a:schemeClr val="tx1"/>
              </a:solidFill>
            </a:ln>
          </p:spPr>
          <p:txBody>
            <a:bodyPr wrap="none" rtlCol="0">
              <a:spAutoFit/>
            </a:bodyPr>
            <a:lstStyle/>
            <a:p>
              <a:r>
                <a:rPr lang="en-US" sz="1100" dirty="0" smtClean="0">
                  <a:latin typeface="Arial" pitchFamily="34" charset="0"/>
                  <a:cs typeface="Arial" pitchFamily="34" charset="0"/>
                </a:rPr>
                <a:t>password=</a:t>
              </a:r>
              <a:r>
                <a:rPr lang="en-US" sz="1100" dirty="0" err="1" smtClean="0">
                  <a:latin typeface="Arial" pitchFamily="34" charset="0"/>
                  <a:cs typeface="Arial" pitchFamily="34" charset="0"/>
                </a:rPr>
                <a:t>ucIb</a:t>
              </a:r>
              <a:r>
                <a:rPr lang="en-US" sz="1100" dirty="0" smtClean="0">
                  <a:latin typeface="Arial" pitchFamily="34" charset="0"/>
                  <a:cs typeface="Arial" pitchFamily="34" charset="0"/>
                </a:rPr>
                <a:t>()w1V</a:t>
              </a:r>
            </a:p>
            <a:p>
              <a:r>
                <a:rPr lang="en-US" sz="1100" dirty="0" smtClean="0">
                  <a:latin typeface="Arial" pitchFamily="34" charset="0"/>
                  <a:cs typeface="Arial" pitchFamily="34" charset="0"/>
                </a:rPr>
                <a:t>mother=Jones</a:t>
              </a:r>
            </a:p>
            <a:p>
              <a:r>
                <a:rPr lang="en-US" sz="1100" dirty="0" smtClean="0">
                  <a:latin typeface="Arial" pitchFamily="34" charset="0"/>
                  <a:cs typeface="Arial" pitchFamily="34" charset="0"/>
                </a:rPr>
                <a:t>pet=Caesar</a:t>
              </a:r>
              <a:endParaRPr lang="en-US" sz="1100" dirty="0">
                <a:latin typeface="Arial" pitchFamily="34" charset="0"/>
                <a:cs typeface="Arial" pitchFamily="34" charset="0"/>
              </a:endParaRPr>
            </a:p>
          </p:txBody>
        </p:sp>
        <p:sp>
          <p:nvSpPr>
            <p:cNvPr id="14" name="TextBox 13"/>
            <p:cNvSpPr txBox="1"/>
            <p:nvPr/>
          </p:nvSpPr>
          <p:spPr>
            <a:xfrm>
              <a:off x="2590800" y="1447799"/>
              <a:ext cx="2582779" cy="937180"/>
            </a:xfrm>
            <a:prstGeom prst="rect">
              <a:avLst/>
            </a:prstGeom>
            <a:solidFill>
              <a:schemeClr val="bg1"/>
            </a:solidFill>
            <a:ln>
              <a:solidFill>
                <a:schemeClr val="tx1"/>
              </a:solidFill>
            </a:ln>
          </p:spPr>
          <p:txBody>
            <a:bodyPr wrap="none" rtlCol="0">
              <a:spAutoFit/>
            </a:bodyPr>
            <a:lstStyle/>
            <a:p>
              <a:r>
                <a:rPr lang="en-US" sz="1100" dirty="0" smtClean="0">
                  <a:latin typeface="Arial" pitchFamily="34" charset="0"/>
                  <a:cs typeface="Arial" pitchFamily="34" charset="0"/>
                </a:rPr>
                <a:t>human with fingers</a:t>
              </a:r>
            </a:p>
            <a:p>
              <a:r>
                <a:rPr lang="en-US" sz="1100" dirty="0" smtClean="0">
                  <a:latin typeface="Arial" pitchFamily="34" charset="0"/>
                  <a:cs typeface="Arial" pitchFamily="34" charset="0"/>
                </a:rPr>
                <a:t>and eyes</a:t>
              </a:r>
              <a:endParaRPr lang="en-US" sz="1100" dirty="0">
                <a:latin typeface="Arial" pitchFamily="34" charset="0"/>
                <a:cs typeface="Arial" pitchFamily="34" charset="0"/>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Sosyal mühendislik </a:t>
            </a:r>
            <a:r>
              <a:rPr lang="tr-TR" dirty="0" smtClean="0"/>
              <a:t/>
            </a:r>
            <a:br>
              <a:rPr lang="tr-TR" dirty="0" smtClean="0"/>
            </a:br>
            <a:r>
              <a:rPr lang="tr-TR" dirty="0" smtClean="0"/>
              <a:t>(Social Engineering)</a:t>
            </a:r>
            <a:endParaRPr lang="tr-TR" dirty="0"/>
          </a:p>
        </p:txBody>
      </p:sp>
      <p:sp>
        <p:nvSpPr>
          <p:cNvPr id="3" name="Content Placeholder 2"/>
          <p:cNvSpPr>
            <a:spLocks noGrp="1"/>
          </p:cNvSpPr>
          <p:nvPr>
            <p:ph idx="1"/>
          </p:nvPr>
        </p:nvSpPr>
        <p:spPr/>
        <p:txBody>
          <a:bodyPr>
            <a:normAutofit fontScale="85000" lnSpcReduction="10000"/>
          </a:bodyPr>
          <a:lstStyle/>
          <a:p>
            <a:r>
              <a:rPr lang="en-US" b="1" dirty="0"/>
              <a:t>Pretexting:</a:t>
            </a:r>
            <a:r>
              <a:rPr lang="en-US" dirty="0"/>
              <a:t> </a:t>
            </a:r>
            <a:r>
              <a:rPr lang="en-US" dirty="0" err="1">
                <a:solidFill>
                  <a:srgbClr val="7030A0"/>
                </a:solidFill>
              </a:rPr>
              <a:t>bir</a:t>
            </a:r>
            <a:r>
              <a:rPr lang="en-US" dirty="0">
                <a:solidFill>
                  <a:srgbClr val="7030A0"/>
                </a:solidFill>
              </a:rPr>
              <a:t> </a:t>
            </a:r>
            <a:r>
              <a:rPr lang="en-US" dirty="0" err="1">
                <a:solidFill>
                  <a:srgbClr val="7030A0"/>
                </a:solidFill>
              </a:rPr>
              <a:t>yöneticiyi</a:t>
            </a:r>
            <a:r>
              <a:rPr lang="en-US" dirty="0">
                <a:solidFill>
                  <a:srgbClr val="7030A0"/>
                </a:solidFill>
              </a:rPr>
              <a:t> </a:t>
            </a:r>
            <a:r>
              <a:rPr lang="en-US" dirty="0" err="1">
                <a:solidFill>
                  <a:srgbClr val="7030A0"/>
                </a:solidFill>
              </a:rPr>
              <a:t>veya</a:t>
            </a:r>
            <a:r>
              <a:rPr lang="en-US" dirty="0">
                <a:solidFill>
                  <a:srgbClr val="7030A0"/>
                </a:solidFill>
              </a:rPr>
              <a:t> </a:t>
            </a:r>
            <a:r>
              <a:rPr lang="en-US" dirty="0" err="1">
                <a:solidFill>
                  <a:srgbClr val="7030A0"/>
                </a:solidFill>
              </a:rPr>
              <a:t>operatörü</a:t>
            </a:r>
            <a:r>
              <a:rPr lang="en-US" dirty="0">
                <a:solidFill>
                  <a:srgbClr val="7030A0"/>
                </a:solidFill>
              </a:rPr>
              <a:t> </a:t>
            </a:r>
            <a:r>
              <a:rPr lang="en-US" dirty="0" err="1">
                <a:solidFill>
                  <a:srgbClr val="7030A0"/>
                </a:solidFill>
              </a:rPr>
              <a:t>gizli</a:t>
            </a:r>
            <a:r>
              <a:rPr lang="en-US" dirty="0">
                <a:solidFill>
                  <a:srgbClr val="7030A0"/>
                </a:solidFill>
              </a:rPr>
              <a:t> </a:t>
            </a:r>
            <a:r>
              <a:rPr lang="en-US" dirty="0" err="1">
                <a:solidFill>
                  <a:srgbClr val="7030A0"/>
                </a:solidFill>
              </a:rPr>
              <a:t>bilgileri</a:t>
            </a:r>
            <a:r>
              <a:rPr lang="en-US" dirty="0">
                <a:solidFill>
                  <a:srgbClr val="7030A0"/>
                </a:solidFill>
              </a:rPr>
              <a:t> </a:t>
            </a:r>
            <a:r>
              <a:rPr lang="en-US" dirty="0" err="1">
                <a:solidFill>
                  <a:srgbClr val="7030A0"/>
                </a:solidFill>
              </a:rPr>
              <a:t>açıklamaya</a:t>
            </a:r>
            <a:r>
              <a:rPr lang="en-US" dirty="0">
                <a:solidFill>
                  <a:srgbClr val="7030A0"/>
                </a:solidFill>
              </a:rPr>
              <a:t> </a:t>
            </a:r>
            <a:r>
              <a:rPr lang="en-US" dirty="0" err="1">
                <a:solidFill>
                  <a:srgbClr val="7030A0"/>
                </a:solidFill>
              </a:rPr>
              <a:t>ikna</a:t>
            </a:r>
            <a:r>
              <a:rPr lang="en-US" dirty="0">
                <a:solidFill>
                  <a:srgbClr val="7030A0"/>
                </a:solidFill>
              </a:rPr>
              <a:t> </a:t>
            </a:r>
            <a:r>
              <a:rPr lang="en-US" dirty="0" err="1">
                <a:solidFill>
                  <a:srgbClr val="7030A0"/>
                </a:solidFill>
              </a:rPr>
              <a:t>eden</a:t>
            </a:r>
            <a:r>
              <a:rPr lang="en-US" dirty="0">
                <a:solidFill>
                  <a:srgbClr val="7030A0"/>
                </a:solidFill>
              </a:rPr>
              <a:t> </a:t>
            </a:r>
            <a:r>
              <a:rPr lang="en-US" dirty="0" err="1">
                <a:solidFill>
                  <a:srgbClr val="7030A0"/>
                </a:solidFill>
              </a:rPr>
              <a:t>bir</a:t>
            </a:r>
            <a:r>
              <a:rPr lang="en-US" dirty="0">
                <a:solidFill>
                  <a:srgbClr val="7030A0"/>
                </a:solidFill>
              </a:rPr>
              <a:t> </a:t>
            </a:r>
            <a:r>
              <a:rPr lang="en-US" dirty="0" err="1">
                <a:solidFill>
                  <a:srgbClr val="7030A0"/>
                </a:solidFill>
              </a:rPr>
              <a:t>hikaye</a:t>
            </a:r>
            <a:r>
              <a:rPr lang="en-US" dirty="0">
                <a:solidFill>
                  <a:srgbClr val="7030A0"/>
                </a:solidFill>
              </a:rPr>
              <a:t> </a:t>
            </a:r>
            <a:r>
              <a:rPr lang="en-US" dirty="0" err="1">
                <a:solidFill>
                  <a:srgbClr val="7030A0"/>
                </a:solidFill>
              </a:rPr>
              <a:t>yaratmak</a:t>
            </a:r>
            <a:r>
              <a:rPr lang="en-US" dirty="0" smtClean="0"/>
              <a:t>.</a:t>
            </a:r>
            <a:endParaRPr lang="tr-TR" dirty="0" smtClean="0"/>
          </a:p>
          <a:p>
            <a:r>
              <a:rPr lang="tr-TR" b="1" dirty="0" smtClean="0"/>
              <a:t>Örnek</a:t>
            </a:r>
            <a:r>
              <a:rPr lang="tr-TR" b="1" dirty="0"/>
              <a:t>: </a:t>
            </a:r>
            <a:r>
              <a:rPr lang="tr-TR" dirty="0"/>
              <a:t>Eve bir yardım masasını arar ve aslında başka birinin, örneğin Alice'in hesabı için aradığında şifresini unuttuğunu söyler. Yardım masası temsilcisi, Eve'e Alice hakkında birkaç kişisel soru </a:t>
            </a:r>
            <a:r>
              <a:rPr lang="tr-TR" dirty="0" smtClean="0"/>
              <a:t>sorabilir</a:t>
            </a:r>
            <a:r>
              <a:rPr lang="en-GB" dirty="0" smtClean="0"/>
              <a:t> e</a:t>
            </a:r>
            <a:r>
              <a:rPr lang="tr-TR" dirty="0" smtClean="0"/>
              <a:t>ğer Eve </a:t>
            </a:r>
            <a:r>
              <a:rPr lang="tr-TR" dirty="0"/>
              <a:t>ödevini yaptıysa, </a:t>
            </a:r>
            <a:r>
              <a:rPr lang="tr-TR" dirty="0" smtClean="0"/>
              <a:t>kolaylıkla </a:t>
            </a:r>
            <a:r>
              <a:rPr lang="tr-TR" dirty="0"/>
              <a:t>yanıtlayabilir. Ardından temsilci, Alice'in hesabının şifresini sıfırlar ve Eve'e yeni şifreyi verir. </a:t>
            </a:r>
            <a:r>
              <a:rPr lang="tr-TR" dirty="0">
                <a:solidFill>
                  <a:srgbClr val="00B050"/>
                </a:solidFill>
              </a:rPr>
              <a:t>Bu saldırı, herhangi bir donanım veya yazılım gerektirmez ancak oldukça </a:t>
            </a:r>
            <a:r>
              <a:rPr lang="tr-TR" dirty="0" smtClean="0">
                <a:solidFill>
                  <a:srgbClr val="00B050"/>
                </a:solidFill>
              </a:rPr>
              <a:t>etkilidir</a:t>
            </a:r>
            <a:r>
              <a:rPr lang="tr-TR" dirty="0">
                <a:solidFill>
                  <a:srgbClr val="00B050"/>
                </a:solidFill>
              </a:rPr>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80</a:t>
            </a:fld>
            <a:endParaRPr lang="en-US" dirty="0"/>
          </a:p>
        </p:txBody>
      </p:sp>
    </p:spTree>
    <p:extLst>
      <p:ext uri="{BB962C8B-B14F-4D97-AF65-F5344CB8AC3E}">
        <p14:creationId xmlns:p14="http://schemas.microsoft.com/office/powerpoint/2010/main" val="2817263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Sosyal mühendislik </a:t>
            </a:r>
            <a:r>
              <a:rPr lang="tr-TR" dirty="0" smtClean="0"/>
              <a:t/>
            </a:r>
            <a:br>
              <a:rPr lang="tr-TR" dirty="0" smtClean="0"/>
            </a:br>
            <a:r>
              <a:rPr lang="tr-TR" dirty="0" smtClean="0"/>
              <a:t>(Social Engineering)</a:t>
            </a:r>
            <a:endParaRPr lang="tr-TR" dirty="0"/>
          </a:p>
        </p:txBody>
      </p:sp>
      <p:sp>
        <p:nvSpPr>
          <p:cNvPr id="3" name="Content Placeholder 2"/>
          <p:cNvSpPr>
            <a:spLocks noGrp="1"/>
          </p:cNvSpPr>
          <p:nvPr>
            <p:ph idx="1"/>
          </p:nvPr>
        </p:nvSpPr>
        <p:spPr/>
        <p:txBody>
          <a:bodyPr>
            <a:normAutofit fontScale="85000" lnSpcReduction="10000"/>
          </a:bodyPr>
          <a:lstStyle/>
          <a:p>
            <a:r>
              <a:rPr lang="en-US" b="1" dirty="0"/>
              <a:t>Baiting: </a:t>
            </a:r>
            <a:r>
              <a:rPr lang="en-US" dirty="0" err="1"/>
              <a:t>Bir</a:t>
            </a:r>
            <a:r>
              <a:rPr lang="en-US" dirty="0"/>
              <a:t> </a:t>
            </a:r>
            <a:r>
              <a:rPr lang="en-US" dirty="0" err="1"/>
              <a:t>kullanıcının</a:t>
            </a:r>
            <a:r>
              <a:rPr lang="en-US" dirty="0"/>
              <a:t> </a:t>
            </a:r>
            <a:r>
              <a:rPr lang="en-US" dirty="0" err="1"/>
              <a:t>veya</a:t>
            </a:r>
            <a:r>
              <a:rPr lang="en-US" dirty="0"/>
              <a:t> </a:t>
            </a:r>
            <a:r>
              <a:rPr lang="en-US" dirty="0" err="1"/>
              <a:t>aracının</a:t>
            </a:r>
            <a:r>
              <a:rPr lang="en-US" dirty="0"/>
              <a:t> </a:t>
            </a:r>
            <a:r>
              <a:rPr lang="en-US" dirty="0" err="1"/>
              <a:t>güvenli</a:t>
            </a:r>
            <a:r>
              <a:rPr lang="en-US" dirty="0"/>
              <a:t> </a:t>
            </a:r>
            <a:r>
              <a:rPr lang="en-US" dirty="0" err="1"/>
              <a:t>olmayan</a:t>
            </a:r>
            <a:r>
              <a:rPr lang="en-US" dirty="0"/>
              <a:t> </a:t>
            </a:r>
            <a:r>
              <a:rPr lang="en-US" dirty="0" err="1"/>
              <a:t>bir</a:t>
            </a:r>
            <a:r>
              <a:rPr lang="en-US" dirty="0"/>
              <a:t> </a:t>
            </a:r>
            <a:r>
              <a:rPr lang="en-US" dirty="0" err="1"/>
              <a:t>eylemi</a:t>
            </a:r>
            <a:r>
              <a:rPr lang="en-US" dirty="0"/>
              <a:t> </a:t>
            </a:r>
            <a:r>
              <a:rPr lang="en-US" dirty="0" err="1"/>
              <a:t>gerçekleştirmesini</a:t>
            </a:r>
            <a:r>
              <a:rPr lang="en-US" dirty="0"/>
              <a:t> </a:t>
            </a:r>
            <a:r>
              <a:rPr lang="en-US" dirty="0" err="1"/>
              <a:t>sağlamak</a:t>
            </a:r>
            <a:r>
              <a:rPr lang="en-US" dirty="0"/>
              <a:t> </a:t>
            </a:r>
            <a:r>
              <a:rPr lang="en-US" dirty="0" err="1"/>
              <a:t>için</a:t>
            </a:r>
            <a:r>
              <a:rPr lang="en-US" dirty="0"/>
              <a:t> </a:t>
            </a:r>
            <a:r>
              <a:rPr lang="en-US" dirty="0" err="1"/>
              <a:t>bir</a:t>
            </a:r>
            <a:r>
              <a:rPr lang="en-US" dirty="0"/>
              <a:t> </a:t>
            </a:r>
            <a:r>
              <a:rPr lang="en-US" dirty="0" err="1"/>
              <a:t>tür</a:t>
            </a:r>
            <a:r>
              <a:rPr lang="en-US" dirty="0"/>
              <a:t> “</a:t>
            </a:r>
            <a:r>
              <a:rPr lang="en-US" dirty="0" err="1"/>
              <a:t>hediye</a:t>
            </a:r>
            <a:r>
              <a:rPr lang="en-US" dirty="0"/>
              <a:t>” </a:t>
            </a:r>
            <a:r>
              <a:rPr lang="en-US" dirty="0" err="1"/>
              <a:t>sunmak</a:t>
            </a:r>
            <a:r>
              <a:rPr lang="en-US" dirty="0" smtClean="0"/>
              <a:t>. </a:t>
            </a:r>
            <a:endParaRPr lang="tr-TR" dirty="0" smtClean="0"/>
          </a:p>
          <a:p>
            <a:r>
              <a:rPr lang="en-US" b="1" dirty="0" err="1"/>
              <a:t>Örneğin</a:t>
            </a:r>
            <a:r>
              <a:rPr lang="en-US" b="1" dirty="0"/>
              <a:t>, </a:t>
            </a:r>
            <a:r>
              <a:rPr lang="en-US" dirty="0" err="1"/>
              <a:t>bir</a:t>
            </a:r>
            <a:r>
              <a:rPr lang="en-US" dirty="0"/>
              <a:t> </a:t>
            </a:r>
            <a:r>
              <a:rPr lang="en-US" dirty="0" err="1"/>
              <a:t>saldırgan</a:t>
            </a:r>
            <a:r>
              <a:rPr lang="en-US" dirty="0"/>
              <a:t>, </a:t>
            </a:r>
            <a:r>
              <a:rPr lang="en-US" dirty="0" err="1"/>
              <a:t>güvenli</a:t>
            </a:r>
            <a:r>
              <a:rPr lang="en-US" dirty="0"/>
              <a:t> </a:t>
            </a:r>
            <a:r>
              <a:rPr lang="en-US" dirty="0" err="1"/>
              <a:t>bir</a:t>
            </a:r>
            <a:r>
              <a:rPr lang="en-US" dirty="0"/>
              <a:t> </a:t>
            </a:r>
            <a:r>
              <a:rPr lang="en-US" dirty="0" err="1"/>
              <a:t>bilgisayar</a:t>
            </a:r>
            <a:r>
              <a:rPr lang="en-US" dirty="0"/>
              <a:t> </a:t>
            </a:r>
            <a:r>
              <a:rPr lang="en-US" dirty="0" err="1"/>
              <a:t>sistemine</a:t>
            </a:r>
            <a:r>
              <a:rPr lang="en-US" dirty="0"/>
              <a:t> </a:t>
            </a:r>
            <a:r>
              <a:rPr lang="en-US" dirty="0" err="1"/>
              <a:t>sahip</a:t>
            </a:r>
            <a:r>
              <a:rPr lang="en-US" dirty="0"/>
              <a:t> </a:t>
            </a:r>
            <a:r>
              <a:rPr lang="en-US" dirty="0" err="1"/>
              <a:t>bir</a:t>
            </a:r>
            <a:r>
              <a:rPr lang="en-US" dirty="0"/>
              <a:t> </a:t>
            </a:r>
            <a:r>
              <a:rPr lang="en-US" dirty="0" err="1"/>
              <a:t>şirketin</a:t>
            </a:r>
            <a:r>
              <a:rPr lang="en-US" dirty="0"/>
              <a:t> </a:t>
            </a:r>
            <a:r>
              <a:rPr lang="en-US" dirty="0" err="1"/>
              <a:t>otoparkına</a:t>
            </a:r>
            <a:r>
              <a:rPr lang="en-US" dirty="0"/>
              <a:t> </a:t>
            </a:r>
            <a:r>
              <a:rPr lang="en-US" dirty="0" err="1"/>
              <a:t>birkaç</a:t>
            </a:r>
            <a:r>
              <a:rPr lang="en-US" dirty="0"/>
              <a:t> USB </a:t>
            </a:r>
            <a:r>
              <a:rPr lang="en-US" dirty="0" err="1"/>
              <a:t>sürücü</a:t>
            </a:r>
            <a:r>
              <a:rPr lang="en-US" dirty="0"/>
              <a:t> </a:t>
            </a:r>
            <a:r>
              <a:rPr lang="en-US" dirty="0" err="1"/>
              <a:t>bırakabilir</a:t>
            </a:r>
            <a:r>
              <a:rPr lang="en-US" dirty="0"/>
              <a:t>, </a:t>
            </a:r>
            <a:r>
              <a:rPr lang="en-US" dirty="0" err="1"/>
              <a:t>hatta</a:t>
            </a:r>
            <a:r>
              <a:rPr lang="en-US" dirty="0"/>
              <a:t> </a:t>
            </a:r>
            <a:r>
              <a:rPr lang="en-US" dirty="0" err="1"/>
              <a:t>bazılarını</a:t>
            </a:r>
            <a:r>
              <a:rPr lang="en-US" dirty="0"/>
              <a:t> </a:t>
            </a:r>
            <a:r>
              <a:rPr lang="en-US" dirty="0" err="1"/>
              <a:t>popüler</a:t>
            </a:r>
            <a:r>
              <a:rPr lang="en-US" dirty="0"/>
              <a:t> </a:t>
            </a:r>
            <a:r>
              <a:rPr lang="en-US" dirty="0" err="1"/>
              <a:t>yazılım</a:t>
            </a:r>
            <a:r>
              <a:rPr lang="en-US" dirty="0"/>
              <a:t> </a:t>
            </a:r>
            <a:r>
              <a:rPr lang="en-US" dirty="0" err="1"/>
              <a:t>programlarının</a:t>
            </a:r>
            <a:r>
              <a:rPr lang="en-US" dirty="0"/>
              <a:t> </a:t>
            </a:r>
            <a:r>
              <a:rPr lang="en-US" dirty="0" err="1"/>
              <a:t>veya</a:t>
            </a:r>
            <a:r>
              <a:rPr lang="en-US" dirty="0"/>
              <a:t> </a:t>
            </a:r>
            <a:r>
              <a:rPr lang="en-US" dirty="0" err="1"/>
              <a:t>oyunların</a:t>
            </a:r>
            <a:r>
              <a:rPr lang="en-US" dirty="0"/>
              <a:t> </a:t>
            </a:r>
            <a:r>
              <a:rPr lang="en-US" dirty="0" err="1"/>
              <a:t>adlarıyla</a:t>
            </a:r>
            <a:r>
              <a:rPr lang="en-US" dirty="0"/>
              <a:t> </a:t>
            </a:r>
            <a:r>
              <a:rPr lang="en-US" dirty="0" err="1"/>
              <a:t>işaretleyebilir</a:t>
            </a:r>
            <a:r>
              <a:rPr lang="en-US" dirty="0"/>
              <a:t>. </a:t>
            </a:r>
            <a:r>
              <a:rPr lang="en-US" dirty="0" smtClean="0"/>
              <a:t> </a:t>
            </a:r>
            <a:r>
              <a:rPr lang="tr-TR" dirty="0" smtClean="0"/>
              <a:t>Umut, </a:t>
            </a:r>
            <a:r>
              <a:rPr lang="tr-TR" dirty="0"/>
              <a:t>şüphelenmeyen bir çalışanın öğle tatilinde bir USB sürücüsü alması, şirkete getirmesi, </a:t>
            </a:r>
            <a:r>
              <a:rPr lang="tr-TR" dirty="0" smtClean="0"/>
              <a:t>güvenli </a:t>
            </a:r>
            <a:r>
              <a:rPr lang="tr-TR" dirty="0"/>
              <a:t>bir bilgisayara takması ve farkında olmadan (bilmeden) kötü amaçlı yazılımı </a:t>
            </a:r>
            <a:r>
              <a:rPr lang="tr-TR" dirty="0" smtClean="0"/>
              <a:t>yüklemesidir</a:t>
            </a:r>
            <a:r>
              <a:rPr lang="en-US" dirty="0" smtClean="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81</a:t>
            </a:fld>
            <a:endParaRPr lang="en-US"/>
          </a:p>
        </p:txBody>
      </p:sp>
    </p:spTree>
    <p:extLst>
      <p:ext uri="{BB962C8B-B14F-4D97-AF65-F5344CB8AC3E}">
        <p14:creationId xmlns:p14="http://schemas.microsoft.com/office/powerpoint/2010/main" val="20509434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tr-TR" dirty="0"/>
              <a:t>Social Engineering</a:t>
            </a:r>
          </a:p>
        </p:txBody>
      </p:sp>
      <p:sp>
        <p:nvSpPr>
          <p:cNvPr id="3" name="Content Placeholder 2"/>
          <p:cNvSpPr>
            <a:spLocks noGrp="1"/>
          </p:cNvSpPr>
          <p:nvPr>
            <p:ph idx="1"/>
          </p:nvPr>
        </p:nvSpPr>
        <p:spPr>
          <a:xfrm>
            <a:off x="381000" y="1379538"/>
            <a:ext cx="8305800" cy="4716462"/>
          </a:xfrm>
        </p:spPr>
        <p:txBody>
          <a:bodyPr>
            <a:normAutofit fontScale="62500" lnSpcReduction="20000"/>
          </a:bodyPr>
          <a:lstStyle/>
          <a:p>
            <a:r>
              <a:rPr lang="en-US" b="1" dirty="0"/>
              <a:t>Quid pro quo </a:t>
            </a:r>
            <a:r>
              <a:rPr lang="en-US" dirty="0"/>
              <a:t>(something for something): bir </a:t>
            </a:r>
            <a:r>
              <a:rPr lang="en-US" dirty="0" err="1"/>
              <a:t>eylem</a:t>
            </a:r>
            <a:r>
              <a:rPr lang="en-US" dirty="0"/>
              <a:t> </a:t>
            </a:r>
            <a:r>
              <a:rPr lang="en-US" dirty="0" err="1"/>
              <a:t>veya</a:t>
            </a:r>
            <a:r>
              <a:rPr lang="en-US" dirty="0"/>
              <a:t> </a:t>
            </a:r>
            <a:r>
              <a:rPr lang="en-US" dirty="0" err="1"/>
              <a:t>hizmet</a:t>
            </a:r>
            <a:r>
              <a:rPr lang="en-US" dirty="0"/>
              <a:t> </a:t>
            </a:r>
            <a:r>
              <a:rPr lang="en-US" dirty="0" err="1"/>
              <a:t>sunmak</a:t>
            </a:r>
            <a:r>
              <a:rPr lang="en-US" dirty="0"/>
              <a:t> </a:t>
            </a:r>
            <a:r>
              <a:rPr lang="en-US" dirty="0" err="1"/>
              <a:t>ve</a:t>
            </a:r>
            <a:r>
              <a:rPr lang="en-US" dirty="0"/>
              <a:t> </a:t>
            </a:r>
            <a:r>
              <a:rPr lang="tr-TR" dirty="0" smtClean="0"/>
              <a:t>ardından </a:t>
            </a:r>
            <a:r>
              <a:rPr lang="en-US" dirty="0" err="1" smtClean="0"/>
              <a:t>karşılığında</a:t>
            </a:r>
            <a:r>
              <a:rPr lang="en-US" dirty="0" smtClean="0"/>
              <a:t> </a:t>
            </a:r>
            <a:r>
              <a:rPr lang="en-US" dirty="0"/>
              <a:t>bir </a:t>
            </a:r>
            <a:r>
              <a:rPr lang="en-US" dirty="0" err="1"/>
              <a:t>şey</a:t>
            </a:r>
            <a:r>
              <a:rPr lang="en-US" dirty="0"/>
              <a:t> </a:t>
            </a:r>
            <a:r>
              <a:rPr lang="en-US" dirty="0" err="1"/>
              <a:t>beklemek</a:t>
            </a:r>
            <a:r>
              <a:rPr lang="en-US" dirty="0"/>
              <a:t>.</a:t>
            </a:r>
          </a:p>
          <a:p>
            <a:r>
              <a:rPr lang="en-US" b="1" dirty="0" err="1"/>
              <a:t>Örneğin</a:t>
            </a:r>
            <a:r>
              <a:rPr lang="en-US" b="1" dirty="0"/>
              <a:t>, </a:t>
            </a:r>
            <a:r>
              <a:rPr lang="en-US" dirty="0" err="1" smtClean="0"/>
              <a:t>saldırgan</a:t>
            </a:r>
            <a:r>
              <a:rPr lang="en-US" dirty="0" smtClean="0"/>
              <a:t> </a:t>
            </a:r>
            <a:r>
              <a:rPr lang="en-US" dirty="0"/>
              <a:t>Bob, </a:t>
            </a:r>
            <a:r>
              <a:rPr lang="en-US" dirty="0" err="1"/>
              <a:t>bir</a:t>
            </a:r>
            <a:r>
              <a:rPr lang="en-US" dirty="0"/>
              <a:t> </a:t>
            </a:r>
            <a:r>
              <a:rPr lang="en-US" dirty="0" err="1"/>
              <a:t>iş</a:t>
            </a:r>
            <a:r>
              <a:rPr lang="en-US" dirty="0"/>
              <a:t> </a:t>
            </a:r>
            <a:r>
              <a:rPr lang="en-US" dirty="0" err="1"/>
              <a:t>arkadaşı</a:t>
            </a:r>
            <a:r>
              <a:rPr lang="en-US" dirty="0"/>
              <a:t> </a:t>
            </a:r>
            <a:r>
              <a:rPr lang="en-US" dirty="0" err="1"/>
              <a:t>tarafından</a:t>
            </a:r>
            <a:r>
              <a:rPr lang="en-US" dirty="0"/>
              <a:t> </a:t>
            </a:r>
            <a:r>
              <a:rPr lang="en-US" dirty="0" err="1"/>
              <a:t>Alice'e</a:t>
            </a:r>
            <a:r>
              <a:rPr lang="en-US" dirty="0"/>
              <a:t> </a:t>
            </a:r>
            <a:r>
              <a:rPr lang="en-US" dirty="0" err="1"/>
              <a:t>yönlendirilen</a:t>
            </a:r>
            <a:r>
              <a:rPr lang="en-US" dirty="0"/>
              <a:t> </a:t>
            </a:r>
            <a:r>
              <a:rPr lang="en-US" dirty="0" err="1"/>
              <a:t>bir</a:t>
            </a:r>
            <a:r>
              <a:rPr lang="en-US" dirty="0"/>
              <a:t> </a:t>
            </a:r>
            <a:r>
              <a:rPr lang="en-US" dirty="0" err="1"/>
              <a:t>yardım</a:t>
            </a:r>
            <a:r>
              <a:rPr lang="en-US" dirty="0"/>
              <a:t> </a:t>
            </a:r>
            <a:r>
              <a:rPr lang="en-US" dirty="0" err="1"/>
              <a:t>masası</a:t>
            </a:r>
            <a:r>
              <a:rPr lang="en-US" dirty="0"/>
              <a:t> </a:t>
            </a:r>
            <a:r>
              <a:rPr lang="en-US" dirty="0" err="1"/>
              <a:t>ajanı</a:t>
            </a:r>
            <a:r>
              <a:rPr lang="en-US" dirty="0"/>
              <a:t> </a:t>
            </a:r>
            <a:r>
              <a:rPr lang="en-US" dirty="0" err="1"/>
              <a:t>olduğunu</a:t>
            </a:r>
            <a:r>
              <a:rPr lang="en-US" dirty="0"/>
              <a:t> </a:t>
            </a:r>
            <a:r>
              <a:rPr lang="en-US" dirty="0" err="1"/>
              <a:t>söyleyerek</a:t>
            </a:r>
            <a:r>
              <a:rPr lang="en-US" dirty="0"/>
              <a:t> </a:t>
            </a:r>
            <a:r>
              <a:rPr lang="en-US" dirty="0" err="1"/>
              <a:t>telefonda</a:t>
            </a:r>
            <a:r>
              <a:rPr lang="en-US" dirty="0"/>
              <a:t> </a:t>
            </a:r>
            <a:r>
              <a:rPr lang="en-US" dirty="0" err="1"/>
              <a:t>kurbanı</a:t>
            </a:r>
            <a:r>
              <a:rPr lang="en-US" dirty="0"/>
              <a:t> </a:t>
            </a:r>
            <a:r>
              <a:rPr lang="en-US" dirty="0" err="1"/>
              <a:t>Alice'i</a:t>
            </a:r>
            <a:r>
              <a:rPr lang="en-US" dirty="0"/>
              <a:t> </a:t>
            </a:r>
            <a:r>
              <a:rPr lang="en-US" dirty="0" err="1" smtClean="0"/>
              <a:t>arayabilir</a:t>
            </a:r>
            <a:r>
              <a:rPr lang="en-US" dirty="0" smtClean="0"/>
              <a:t>.</a:t>
            </a:r>
            <a:r>
              <a:rPr lang="tr-TR" dirty="0" smtClean="0"/>
              <a:t> </a:t>
            </a:r>
            <a:r>
              <a:rPr lang="en-US" dirty="0" smtClean="0"/>
              <a:t>Bob </a:t>
            </a:r>
            <a:r>
              <a:rPr lang="en-US" dirty="0" err="1"/>
              <a:t>daha</a:t>
            </a:r>
            <a:r>
              <a:rPr lang="en-US" dirty="0"/>
              <a:t> </a:t>
            </a:r>
            <a:r>
              <a:rPr lang="en-US" dirty="0" err="1"/>
              <a:t>sonra</a:t>
            </a:r>
            <a:r>
              <a:rPr lang="en-US" dirty="0"/>
              <a:t> </a:t>
            </a:r>
            <a:r>
              <a:rPr lang="en-US" dirty="0" err="1"/>
              <a:t>Alice'e</a:t>
            </a:r>
            <a:r>
              <a:rPr lang="en-US" dirty="0"/>
              <a:t> </a:t>
            </a:r>
            <a:r>
              <a:rPr lang="en-US" dirty="0" err="1"/>
              <a:t>bilgisayarıyla</a:t>
            </a:r>
            <a:r>
              <a:rPr lang="en-US" dirty="0"/>
              <a:t> </a:t>
            </a:r>
            <a:r>
              <a:rPr lang="en-US" dirty="0" err="1"/>
              <a:t>mı</a:t>
            </a:r>
            <a:r>
              <a:rPr lang="en-US" dirty="0"/>
              <a:t> </a:t>
            </a:r>
            <a:r>
              <a:rPr lang="en-US" dirty="0" err="1"/>
              <a:t>yoksa</a:t>
            </a:r>
            <a:r>
              <a:rPr lang="en-US" dirty="0"/>
              <a:t> </a:t>
            </a:r>
            <a:r>
              <a:rPr lang="en-US" dirty="0" err="1"/>
              <a:t>genel</a:t>
            </a:r>
            <a:r>
              <a:rPr lang="en-US" dirty="0"/>
              <a:t> </a:t>
            </a:r>
            <a:r>
              <a:rPr lang="en-US" dirty="0" err="1"/>
              <a:t>olarak</a:t>
            </a:r>
            <a:r>
              <a:rPr lang="en-US" dirty="0"/>
              <a:t> </a:t>
            </a:r>
            <a:r>
              <a:rPr lang="en-US" dirty="0" err="1"/>
              <a:t>şirketinin</a:t>
            </a:r>
            <a:r>
              <a:rPr lang="en-US" dirty="0"/>
              <a:t> </a:t>
            </a:r>
            <a:r>
              <a:rPr lang="en-US" dirty="0" err="1"/>
              <a:t>bilgisayarıyla</a:t>
            </a:r>
            <a:r>
              <a:rPr lang="en-US" dirty="0"/>
              <a:t> </a:t>
            </a:r>
            <a:r>
              <a:rPr lang="en-US" dirty="0" err="1"/>
              <a:t>mı</a:t>
            </a:r>
            <a:r>
              <a:rPr lang="en-US" dirty="0"/>
              <a:t> </a:t>
            </a:r>
            <a:r>
              <a:rPr lang="en-US" dirty="0" err="1"/>
              <a:t>sorun</a:t>
            </a:r>
            <a:r>
              <a:rPr lang="en-US" dirty="0"/>
              <a:t> </a:t>
            </a:r>
            <a:r>
              <a:rPr lang="en-US" dirty="0" err="1"/>
              <a:t>yaşadığını</a:t>
            </a:r>
            <a:r>
              <a:rPr lang="en-US" dirty="0"/>
              <a:t> </a:t>
            </a:r>
            <a:r>
              <a:rPr lang="en-US" dirty="0" err="1" smtClean="0"/>
              <a:t>sorar</a:t>
            </a:r>
            <a:r>
              <a:rPr lang="en-US" dirty="0" smtClean="0"/>
              <a:t>.</a:t>
            </a:r>
            <a:r>
              <a:rPr lang="tr-TR" dirty="0"/>
              <a:t> </a:t>
            </a:r>
            <a:r>
              <a:rPr lang="en-US" dirty="0" err="1" smtClean="0"/>
              <a:t>Ya</a:t>
            </a:r>
            <a:r>
              <a:rPr lang="en-US" dirty="0" smtClean="0"/>
              <a:t> </a:t>
            </a:r>
            <a:r>
              <a:rPr lang="en-US" dirty="0"/>
              <a:t>da </a:t>
            </a:r>
            <a:r>
              <a:rPr lang="en-US" dirty="0" err="1"/>
              <a:t>Alice'e</a:t>
            </a:r>
            <a:r>
              <a:rPr lang="en-US" dirty="0"/>
              <a:t>, </a:t>
            </a:r>
            <a:r>
              <a:rPr lang="en-US" dirty="0" err="1"/>
              <a:t>eski</a:t>
            </a:r>
            <a:r>
              <a:rPr lang="en-US" dirty="0"/>
              <a:t> </a:t>
            </a:r>
            <a:r>
              <a:rPr lang="en-US" dirty="0" err="1"/>
              <a:t>şifresini</a:t>
            </a:r>
            <a:r>
              <a:rPr lang="en-US" dirty="0"/>
              <a:t> </a:t>
            </a:r>
            <a:r>
              <a:rPr lang="en-US" dirty="0" err="1"/>
              <a:t>değiştirme</a:t>
            </a:r>
            <a:r>
              <a:rPr lang="en-US" dirty="0"/>
              <a:t> </a:t>
            </a:r>
            <a:r>
              <a:rPr lang="en-US" dirty="0" err="1"/>
              <a:t>zamanı</a:t>
            </a:r>
            <a:r>
              <a:rPr lang="en-US" dirty="0"/>
              <a:t> </a:t>
            </a:r>
            <a:r>
              <a:rPr lang="en-US" dirty="0" err="1"/>
              <a:t>geldiği</a:t>
            </a:r>
            <a:r>
              <a:rPr lang="en-US" dirty="0"/>
              <a:t> </a:t>
            </a:r>
            <a:r>
              <a:rPr lang="en-US" dirty="0" err="1"/>
              <a:t>için</a:t>
            </a:r>
            <a:r>
              <a:rPr lang="en-US" dirty="0"/>
              <a:t> </a:t>
            </a:r>
            <a:r>
              <a:rPr lang="en-US" dirty="0" err="1"/>
              <a:t>güçlü</a:t>
            </a:r>
            <a:r>
              <a:rPr lang="en-US" dirty="0"/>
              <a:t> bir </a:t>
            </a:r>
            <a:r>
              <a:rPr lang="en-US" dirty="0" err="1"/>
              <a:t>şifre</a:t>
            </a:r>
            <a:r>
              <a:rPr lang="en-US" dirty="0"/>
              <a:t> </a:t>
            </a:r>
            <a:r>
              <a:rPr lang="en-US" dirty="0" err="1"/>
              <a:t>bulmak</a:t>
            </a:r>
            <a:r>
              <a:rPr lang="en-US" dirty="0"/>
              <a:t> </a:t>
            </a:r>
            <a:r>
              <a:rPr lang="en-US" dirty="0" err="1"/>
              <a:t>için</a:t>
            </a:r>
            <a:r>
              <a:rPr lang="en-US" dirty="0"/>
              <a:t> </a:t>
            </a:r>
            <a:r>
              <a:rPr lang="en-US" dirty="0" err="1"/>
              <a:t>yardıma</a:t>
            </a:r>
            <a:r>
              <a:rPr lang="en-US" dirty="0"/>
              <a:t> </a:t>
            </a:r>
            <a:r>
              <a:rPr lang="en-US" dirty="0" err="1"/>
              <a:t>ihtiyacı</a:t>
            </a:r>
            <a:r>
              <a:rPr lang="en-US" dirty="0"/>
              <a:t> </a:t>
            </a:r>
            <a:r>
              <a:rPr lang="en-US" dirty="0" err="1"/>
              <a:t>olup</a:t>
            </a:r>
            <a:r>
              <a:rPr lang="en-US" dirty="0"/>
              <a:t> </a:t>
            </a:r>
            <a:r>
              <a:rPr lang="en-US" dirty="0" err="1"/>
              <a:t>olmadığını</a:t>
            </a:r>
            <a:r>
              <a:rPr lang="en-US" dirty="0"/>
              <a:t> </a:t>
            </a:r>
            <a:r>
              <a:rPr lang="en-US" dirty="0" err="1" smtClean="0"/>
              <a:t>sorabilir</a:t>
            </a:r>
            <a:r>
              <a:rPr lang="tr-TR" dirty="0" smtClean="0"/>
              <a:t>.</a:t>
            </a:r>
          </a:p>
          <a:p>
            <a:r>
              <a:rPr lang="tr-TR" dirty="0" smtClean="0"/>
              <a:t> </a:t>
            </a:r>
            <a:r>
              <a:rPr lang="en-US" dirty="0" smtClean="0"/>
              <a:t>Her </a:t>
            </a:r>
            <a:r>
              <a:rPr lang="en-US" dirty="0" err="1"/>
              <a:t>durumda</a:t>
            </a:r>
            <a:r>
              <a:rPr lang="en-US" dirty="0"/>
              <a:t>, Bob </a:t>
            </a:r>
            <a:r>
              <a:rPr lang="en-US" dirty="0" err="1"/>
              <a:t>Alice’e</a:t>
            </a:r>
            <a:r>
              <a:rPr lang="en-US" dirty="0"/>
              <a:t> </a:t>
            </a:r>
            <a:r>
              <a:rPr lang="tr-TR" dirty="0"/>
              <a:t>meşru bir </a:t>
            </a:r>
            <a:r>
              <a:rPr lang="tr-TR" dirty="0" smtClean="0"/>
              <a:t>yardım teklif eder</a:t>
            </a:r>
            <a:r>
              <a:rPr lang="en-US" dirty="0" smtClean="0"/>
              <a:t>. </a:t>
            </a:r>
            <a:r>
              <a:rPr lang="tr-TR" dirty="0" smtClean="0"/>
              <a:t>Hatta b</a:t>
            </a:r>
            <a:r>
              <a:rPr lang="en-US" dirty="0" err="1" smtClean="0"/>
              <a:t>ilgisayarında</a:t>
            </a:r>
            <a:r>
              <a:rPr lang="en-US" dirty="0" smtClean="0"/>
              <a:t> </a:t>
            </a:r>
            <a:r>
              <a:rPr lang="en-US" dirty="0" err="1"/>
              <a:t>yaşadığı</a:t>
            </a:r>
            <a:r>
              <a:rPr lang="en-US" dirty="0"/>
              <a:t> bir </a:t>
            </a:r>
            <a:r>
              <a:rPr lang="en-US" dirty="0" err="1"/>
              <a:t>sorunu</a:t>
            </a:r>
            <a:r>
              <a:rPr lang="en-US" dirty="0"/>
              <a:t> bile </a:t>
            </a:r>
            <a:r>
              <a:rPr lang="en-US" dirty="0" err="1"/>
              <a:t>teşhis</a:t>
            </a:r>
            <a:r>
              <a:rPr lang="en-US" dirty="0"/>
              <a:t> </a:t>
            </a:r>
            <a:r>
              <a:rPr lang="en-US" dirty="0" err="1"/>
              <a:t>edip</a:t>
            </a:r>
            <a:r>
              <a:rPr lang="en-US" dirty="0"/>
              <a:t> </a:t>
            </a:r>
            <a:r>
              <a:rPr lang="en-US" dirty="0" err="1"/>
              <a:t>çözebilir</a:t>
            </a:r>
            <a:r>
              <a:rPr lang="en-US" dirty="0"/>
              <a:t>. Bu, </a:t>
            </a:r>
            <a:r>
              <a:rPr lang="en-US" dirty="0" err="1"/>
              <a:t>Bob'un</a:t>
            </a:r>
            <a:r>
              <a:rPr lang="en-US" dirty="0"/>
              <a:t> </a:t>
            </a:r>
            <a:r>
              <a:rPr lang="en-US" dirty="0" err="1"/>
              <a:t>Alice'e</a:t>
            </a:r>
            <a:r>
              <a:rPr lang="en-US" dirty="0"/>
              <a:t> </a:t>
            </a:r>
            <a:r>
              <a:rPr lang="en-US" dirty="0" err="1"/>
              <a:t>görünüşte</a:t>
            </a:r>
            <a:r>
              <a:rPr lang="en-US" dirty="0"/>
              <a:t> </a:t>
            </a:r>
            <a:r>
              <a:rPr lang="en-US" dirty="0" err="1"/>
              <a:t>karşılığında</a:t>
            </a:r>
            <a:r>
              <a:rPr lang="en-US" dirty="0"/>
              <a:t> </a:t>
            </a:r>
            <a:r>
              <a:rPr lang="en-US" dirty="0" err="1"/>
              <a:t>hiçbir</a:t>
            </a:r>
            <a:r>
              <a:rPr lang="en-US" dirty="0"/>
              <a:t> </a:t>
            </a:r>
            <a:r>
              <a:rPr lang="en-US" dirty="0" err="1"/>
              <a:t>şey</a:t>
            </a:r>
            <a:r>
              <a:rPr lang="en-US" dirty="0"/>
              <a:t> </a:t>
            </a:r>
            <a:r>
              <a:rPr lang="en-US" dirty="0" err="1"/>
              <a:t>istemeden</a:t>
            </a:r>
            <a:r>
              <a:rPr lang="en-US" dirty="0"/>
              <a:t> </a:t>
            </a:r>
            <a:r>
              <a:rPr lang="en-US" dirty="0" err="1"/>
              <a:t>sunduğu</a:t>
            </a:r>
            <a:r>
              <a:rPr lang="en-US" dirty="0"/>
              <a:t> “</a:t>
            </a:r>
            <a:r>
              <a:rPr lang="en-US" dirty="0" err="1"/>
              <a:t>bir</a:t>
            </a:r>
            <a:r>
              <a:rPr lang="en-US" dirty="0"/>
              <a:t> </a:t>
            </a:r>
            <a:r>
              <a:rPr lang="en-US" dirty="0" err="1" smtClean="0"/>
              <a:t>şey</a:t>
            </a:r>
            <a:r>
              <a:rPr lang="en-US" dirty="0" smtClean="0"/>
              <a:t>”</a:t>
            </a:r>
            <a:r>
              <a:rPr lang="tr-TR" dirty="0" smtClean="0"/>
              <a:t>dir</a:t>
            </a:r>
            <a:r>
              <a:rPr lang="en-US" dirty="0" smtClean="0"/>
              <a:t>.</a:t>
            </a:r>
            <a:r>
              <a:rPr lang="tr-TR" dirty="0" smtClean="0"/>
              <a:t> </a:t>
            </a:r>
            <a:r>
              <a:rPr lang="en-US" dirty="0"/>
              <a:t>Bu </a:t>
            </a:r>
            <a:r>
              <a:rPr lang="en-US" dirty="0" err="1"/>
              <a:t>noktada</a:t>
            </a:r>
            <a:r>
              <a:rPr lang="en-US" dirty="0"/>
              <a:t> Bob, </a:t>
            </a:r>
            <a:r>
              <a:rPr lang="en-US" dirty="0" err="1"/>
              <a:t>Alice'ten</a:t>
            </a:r>
            <a:r>
              <a:rPr lang="en-US" dirty="0"/>
              <a:t> </a:t>
            </a:r>
            <a:r>
              <a:rPr lang="en-US" dirty="0" err="1"/>
              <a:t>parolasını</a:t>
            </a:r>
            <a:r>
              <a:rPr lang="en-US" dirty="0"/>
              <a:t> </a:t>
            </a:r>
            <a:r>
              <a:rPr lang="en-US" dirty="0" err="1"/>
              <a:t>ister</a:t>
            </a:r>
            <a:r>
              <a:rPr lang="en-US" dirty="0"/>
              <a:t>, </a:t>
            </a:r>
            <a:r>
              <a:rPr lang="en-US" dirty="0" err="1"/>
              <a:t>muhtemelen</a:t>
            </a:r>
            <a:r>
              <a:rPr lang="en-US" dirty="0"/>
              <a:t> </a:t>
            </a:r>
            <a:r>
              <a:rPr lang="en-US" dirty="0" err="1"/>
              <a:t>gelecekteki</a:t>
            </a:r>
            <a:r>
              <a:rPr lang="en-US" dirty="0"/>
              <a:t> </a:t>
            </a:r>
            <a:r>
              <a:rPr lang="en-US" dirty="0" err="1"/>
              <a:t>düzeltmeleri</a:t>
            </a:r>
            <a:r>
              <a:rPr lang="en-US" dirty="0"/>
              <a:t> </a:t>
            </a:r>
            <a:r>
              <a:rPr lang="en-US" dirty="0" err="1"/>
              <a:t>yapmayı</a:t>
            </a:r>
            <a:r>
              <a:rPr lang="en-US" dirty="0"/>
              <a:t> </a:t>
            </a:r>
            <a:r>
              <a:rPr lang="en-US" dirty="0" err="1"/>
              <a:t>veya</a:t>
            </a:r>
            <a:r>
              <a:rPr lang="en-US" dirty="0"/>
              <a:t> </a:t>
            </a:r>
            <a:r>
              <a:rPr lang="en-US" dirty="0" err="1"/>
              <a:t>parolasının</a:t>
            </a:r>
            <a:r>
              <a:rPr lang="en-US" dirty="0"/>
              <a:t> ne </a:t>
            </a:r>
            <a:r>
              <a:rPr lang="en-US" dirty="0" err="1"/>
              <a:t>kadar</a:t>
            </a:r>
            <a:r>
              <a:rPr lang="en-US" dirty="0"/>
              <a:t> </a:t>
            </a:r>
            <a:r>
              <a:rPr lang="en-US" dirty="0" err="1"/>
              <a:t>güçlü</a:t>
            </a:r>
            <a:r>
              <a:rPr lang="en-US" dirty="0"/>
              <a:t> </a:t>
            </a:r>
            <a:r>
              <a:rPr lang="en-US" dirty="0" err="1"/>
              <a:t>olduğuna</a:t>
            </a:r>
            <a:r>
              <a:rPr lang="en-US" dirty="0"/>
              <a:t> </a:t>
            </a:r>
            <a:r>
              <a:rPr lang="en-US" dirty="0" err="1"/>
              <a:t>dair</a:t>
            </a:r>
            <a:r>
              <a:rPr lang="en-US" dirty="0"/>
              <a:t> </a:t>
            </a:r>
            <a:r>
              <a:rPr lang="en-US" dirty="0" err="1"/>
              <a:t>bir</a:t>
            </a:r>
            <a:r>
              <a:rPr lang="en-US" dirty="0"/>
              <a:t> </a:t>
            </a:r>
            <a:r>
              <a:rPr lang="en-US" dirty="0" err="1"/>
              <a:t>değerlendirme</a:t>
            </a:r>
            <a:r>
              <a:rPr lang="en-US" dirty="0"/>
              <a:t> </a:t>
            </a:r>
            <a:r>
              <a:rPr lang="en-US" dirty="0" err="1"/>
              <a:t>yapmayı</a:t>
            </a:r>
            <a:r>
              <a:rPr lang="en-US" dirty="0"/>
              <a:t> </a:t>
            </a:r>
            <a:r>
              <a:rPr lang="en-US" dirty="0" err="1"/>
              <a:t>teklif</a:t>
            </a:r>
            <a:r>
              <a:rPr lang="en-US" dirty="0"/>
              <a:t> </a:t>
            </a:r>
            <a:r>
              <a:rPr lang="en-US" dirty="0" err="1"/>
              <a:t>eder</a:t>
            </a:r>
            <a:r>
              <a:rPr lang="en-US" dirty="0"/>
              <a:t>. Her </a:t>
            </a:r>
            <a:r>
              <a:rPr lang="en-US" dirty="0" err="1"/>
              <a:t>birimizin</a:t>
            </a:r>
            <a:r>
              <a:rPr lang="en-US" dirty="0"/>
              <a:t> </a:t>
            </a:r>
            <a:r>
              <a:rPr lang="en-US" dirty="0" err="1"/>
              <a:t>içinde</a:t>
            </a:r>
            <a:r>
              <a:rPr lang="en-US" dirty="0"/>
              <a:t> </a:t>
            </a:r>
            <a:r>
              <a:rPr lang="en-US" dirty="0" err="1"/>
              <a:t>bulunan</a:t>
            </a:r>
            <a:r>
              <a:rPr lang="en-US" dirty="0"/>
              <a:t> </a:t>
            </a:r>
            <a:r>
              <a:rPr lang="en-US" dirty="0" err="1"/>
              <a:t>ve</a:t>
            </a:r>
            <a:r>
              <a:rPr lang="en-US" dirty="0"/>
              <a:t> </a:t>
            </a:r>
            <a:r>
              <a:rPr lang="en-US" dirty="0" err="1"/>
              <a:t>iyiliği</a:t>
            </a:r>
            <a:r>
              <a:rPr lang="en-US" dirty="0"/>
              <a:t> </a:t>
            </a:r>
            <a:r>
              <a:rPr lang="en-US" dirty="0" err="1"/>
              <a:t>geri</a:t>
            </a:r>
            <a:r>
              <a:rPr lang="en-US" dirty="0"/>
              <a:t> </a:t>
            </a:r>
            <a:r>
              <a:rPr lang="en-US" dirty="0" err="1"/>
              <a:t>istemeye</a:t>
            </a:r>
            <a:r>
              <a:rPr lang="en-US" dirty="0"/>
              <a:t> </a:t>
            </a:r>
            <a:r>
              <a:rPr lang="en-US" dirty="0" err="1"/>
              <a:t>yönelik</a:t>
            </a:r>
            <a:r>
              <a:rPr lang="en-US" dirty="0"/>
              <a:t> </a:t>
            </a:r>
            <a:r>
              <a:rPr lang="en-US" dirty="0" err="1"/>
              <a:t>sosyal</a:t>
            </a:r>
            <a:r>
              <a:rPr lang="en-US" dirty="0"/>
              <a:t> </a:t>
            </a:r>
            <a:r>
              <a:rPr lang="en-US" dirty="0" err="1"/>
              <a:t>baskı</a:t>
            </a:r>
            <a:r>
              <a:rPr lang="en-US" dirty="0"/>
              <a:t> </a:t>
            </a:r>
            <a:r>
              <a:rPr lang="en-US" dirty="0" err="1"/>
              <a:t>nedeniyle</a:t>
            </a:r>
            <a:r>
              <a:rPr lang="en-US" dirty="0"/>
              <a:t>, Alice </a:t>
            </a:r>
            <a:r>
              <a:rPr lang="en-US" dirty="0" err="1"/>
              <a:t>bu</a:t>
            </a:r>
            <a:r>
              <a:rPr lang="en-US" dirty="0"/>
              <a:t> </a:t>
            </a:r>
            <a:r>
              <a:rPr lang="en-US" dirty="0" err="1"/>
              <a:t>noktada</a:t>
            </a:r>
            <a:r>
              <a:rPr lang="en-US" dirty="0"/>
              <a:t> “</a:t>
            </a:r>
            <a:r>
              <a:rPr lang="en-US" dirty="0" err="1"/>
              <a:t>ücretsiz</a:t>
            </a:r>
            <a:r>
              <a:rPr lang="en-US" dirty="0"/>
              <a:t>” </a:t>
            </a:r>
            <a:r>
              <a:rPr lang="en-US" dirty="0" err="1"/>
              <a:t>yardımı</a:t>
            </a:r>
            <a:r>
              <a:rPr lang="en-US" dirty="0"/>
              <a:t> </a:t>
            </a:r>
            <a:r>
              <a:rPr lang="en-US" dirty="0" err="1"/>
              <a:t>karşılığında</a:t>
            </a:r>
            <a:r>
              <a:rPr lang="en-US" dirty="0"/>
              <a:t> </a:t>
            </a:r>
            <a:r>
              <a:rPr lang="en-US" dirty="0" err="1"/>
              <a:t>şifresini</a:t>
            </a:r>
            <a:r>
              <a:rPr lang="en-US" dirty="0"/>
              <a:t> Bob </a:t>
            </a:r>
            <a:r>
              <a:rPr lang="en-US" dirty="0" err="1"/>
              <a:t>ile</a:t>
            </a:r>
            <a:r>
              <a:rPr lang="en-US" dirty="0"/>
              <a:t> </a:t>
            </a:r>
            <a:r>
              <a:rPr lang="en-US" dirty="0" err="1"/>
              <a:t>paylaşmakta</a:t>
            </a:r>
            <a:r>
              <a:rPr lang="en-US" dirty="0"/>
              <a:t> </a:t>
            </a:r>
            <a:r>
              <a:rPr lang="en-US" dirty="0" err="1"/>
              <a:t>kendini</a:t>
            </a:r>
            <a:r>
              <a:rPr lang="en-US" dirty="0"/>
              <a:t> </a:t>
            </a:r>
            <a:r>
              <a:rPr lang="en-US" dirty="0" err="1"/>
              <a:t>tamamen</a:t>
            </a:r>
            <a:r>
              <a:rPr lang="en-US" dirty="0"/>
              <a:t> </a:t>
            </a:r>
            <a:r>
              <a:rPr lang="en-US" dirty="0" err="1"/>
              <a:t>rahat</a:t>
            </a:r>
            <a:r>
              <a:rPr lang="en-US" dirty="0"/>
              <a:t> </a:t>
            </a:r>
            <a:r>
              <a:rPr lang="en-US" dirty="0" err="1"/>
              <a:t>hissedebilir</a:t>
            </a:r>
            <a:r>
              <a:rPr lang="en-US" dirty="0"/>
              <a:t>. </a:t>
            </a:r>
            <a:r>
              <a:rPr lang="en-US" dirty="0" err="1"/>
              <a:t>Bunu</a:t>
            </a:r>
            <a:r>
              <a:rPr lang="en-US" dirty="0"/>
              <a:t> </a:t>
            </a:r>
            <a:r>
              <a:rPr lang="en-US" dirty="0" err="1"/>
              <a:t>yaparsa</a:t>
            </a:r>
            <a:r>
              <a:rPr lang="en-US" dirty="0"/>
              <a:t>, </a:t>
            </a:r>
            <a:r>
              <a:rPr lang="en-US" dirty="0" err="1"/>
              <a:t>sadece</a:t>
            </a:r>
            <a:r>
              <a:rPr lang="en-US" dirty="0"/>
              <a:t> quod pro quo </a:t>
            </a:r>
            <a:r>
              <a:rPr lang="en-US" dirty="0" err="1"/>
              <a:t>saldırısının</a:t>
            </a:r>
            <a:r>
              <a:rPr lang="en-US" dirty="0"/>
              <a:t> </a:t>
            </a:r>
            <a:r>
              <a:rPr lang="en-US" dirty="0" err="1"/>
              <a:t>kurbanı</a:t>
            </a:r>
            <a:r>
              <a:rPr lang="en-US" dirty="0"/>
              <a:t> </a:t>
            </a:r>
            <a:r>
              <a:rPr lang="en-US" dirty="0" err="1"/>
              <a:t>olacaktır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82</a:t>
            </a:fld>
            <a:endParaRPr lang="en-US"/>
          </a:p>
        </p:txBody>
      </p:sp>
    </p:spTree>
    <p:extLst>
      <p:ext uri="{BB962C8B-B14F-4D97-AF65-F5344CB8AC3E}">
        <p14:creationId xmlns:p14="http://schemas.microsoft.com/office/powerpoint/2010/main" val="17990625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Programlama hatalarından kaynaklanan güvenlik açıkları</a:t>
            </a:r>
          </a:p>
        </p:txBody>
      </p:sp>
      <p:sp>
        <p:nvSpPr>
          <p:cNvPr id="3" name="Content Placeholder 2"/>
          <p:cNvSpPr>
            <a:spLocks noGrp="1"/>
          </p:cNvSpPr>
          <p:nvPr>
            <p:ph idx="1"/>
          </p:nvPr>
        </p:nvSpPr>
        <p:spPr/>
        <p:txBody>
          <a:bodyPr>
            <a:normAutofit lnSpcReduction="10000"/>
          </a:bodyPr>
          <a:lstStyle/>
          <a:p>
            <a:r>
              <a:rPr lang="en-US" dirty="0" err="1"/>
              <a:t>Programcılara</a:t>
            </a:r>
            <a:r>
              <a:rPr lang="en-US" dirty="0"/>
              <a:t> </a:t>
            </a:r>
            <a:r>
              <a:rPr lang="en-US" dirty="0" err="1"/>
              <a:t>güvenli</a:t>
            </a:r>
            <a:r>
              <a:rPr lang="en-US" dirty="0"/>
              <a:t> </a:t>
            </a:r>
            <a:r>
              <a:rPr lang="en-US" dirty="0" err="1"/>
              <a:t>sistemin</a:t>
            </a:r>
            <a:r>
              <a:rPr lang="en-US" dirty="0"/>
              <a:t> </a:t>
            </a:r>
            <a:r>
              <a:rPr lang="en-US" dirty="0" err="1"/>
              <a:t>nasıl</a:t>
            </a:r>
            <a:r>
              <a:rPr lang="en-US" dirty="0"/>
              <a:t> </a:t>
            </a:r>
            <a:r>
              <a:rPr lang="en-US" dirty="0" err="1"/>
              <a:t>üretileceğine</a:t>
            </a:r>
            <a:r>
              <a:rPr lang="en-US" dirty="0"/>
              <a:t> </a:t>
            </a:r>
            <a:r>
              <a:rPr lang="en-US" dirty="0" err="1"/>
              <a:t>dair</a:t>
            </a:r>
            <a:r>
              <a:rPr lang="en-US" dirty="0"/>
              <a:t> net </a:t>
            </a:r>
            <a:r>
              <a:rPr lang="en-US" b="1" dirty="0" err="1"/>
              <a:t>talimatlar</a:t>
            </a:r>
            <a:r>
              <a:rPr lang="en-US" dirty="0"/>
              <a:t> </a:t>
            </a:r>
            <a:r>
              <a:rPr lang="en-US" dirty="0" err="1"/>
              <a:t>ve</a:t>
            </a:r>
            <a:r>
              <a:rPr lang="en-US" dirty="0"/>
              <a:t> </a:t>
            </a:r>
            <a:r>
              <a:rPr lang="en-US" dirty="0" err="1"/>
              <a:t>yerine</a:t>
            </a:r>
            <a:r>
              <a:rPr lang="en-US" dirty="0"/>
              <a:t> </a:t>
            </a:r>
            <a:r>
              <a:rPr lang="en-US" dirty="0" err="1"/>
              <a:t>getirilmesi</a:t>
            </a:r>
            <a:r>
              <a:rPr lang="en-US" dirty="0"/>
              <a:t> </a:t>
            </a:r>
            <a:r>
              <a:rPr lang="en-US" dirty="0" err="1"/>
              <a:t>gereken</a:t>
            </a:r>
            <a:r>
              <a:rPr lang="en-US" dirty="0"/>
              <a:t> </a:t>
            </a:r>
            <a:r>
              <a:rPr lang="en-US" b="1" dirty="0" err="1"/>
              <a:t>güvenlik</a:t>
            </a:r>
            <a:r>
              <a:rPr lang="en-US" b="1" dirty="0"/>
              <a:t> </a:t>
            </a:r>
            <a:r>
              <a:rPr lang="en-US" b="1" dirty="0" err="1"/>
              <a:t>gereksinimlerinin</a:t>
            </a:r>
            <a:r>
              <a:rPr lang="en-US" b="1" dirty="0"/>
              <a:t> </a:t>
            </a:r>
            <a:r>
              <a:rPr lang="en-US" dirty="0" err="1"/>
              <a:t>resmi</a:t>
            </a:r>
            <a:r>
              <a:rPr lang="en-US" dirty="0"/>
              <a:t> </a:t>
            </a:r>
            <a:r>
              <a:rPr lang="en-US" dirty="0" err="1"/>
              <a:t>bir</a:t>
            </a:r>
            <a:r>
              <a:rPr lang="en-US" dirty="0"/>
              <a:t> </a:t>
            </a:r>
            <a:r>
              <a:rPr lang="en-US" dirty="0" err="1"/>
              <a:t>açıklaması</a:t>
            </a:r>
            <a:r>
              <a:rPr lang="en-US" dirty="0"/>
              <a:t> </a:t>
            </a:r>
            <a:r>
              <a:rPr lang="en-US" dirty="0" err="1"/>
              <a:t>verilmelidir</a:t>
            </a:r>
            <a:r>
              <a:rPr lang="en-US" dirty="0"/>
              <a:t>.</a:t>
            </a:r>
          </a:p>
          <a:p>
            <a:r>
              <a:rPr lang="en-US" dirty="0" err="1"/>
              <a:t>Ayrıca</a:t>
            </a:r>
            <a:r>
              <a:rPr lang="en-US" dirty="0"/>
              <a:t>, </a:t>
            </a:r>
            <a:r>
              <a:rPr lang="en-US" dirty="0" err="1"/>
              <a:t>bir</a:t>
            </a:r>
            <a:r>
              <a:rPr lang="en-US" dirty="0"/>
              <a:t> </a:t>
            </a:r>
            <a:r>
              <a:rPr lang="en-US" dirty="0" err="1"/>
              <a:t>uygulama</a:t>
            </a:r>
            <a:r>
              <a:rPr lang="en-US" dirty="0"/>
              <a:t> </a:t>
            </a:r>
            <a:r>
              <a:rPr lang="en-US" dirty="0" err="1"/>
              <a:t>tüm</a:t>
            </a:r>
            <a:r>
              <a:rPr lang="en-US" dirty="0"/>
              <a:t> </a:t>
            </a:r>
            <a:r>
              <a:rPr lang="en-US" dirty="0" err="1"/>
              <a:t>güvenlik</a:t>
            </a:r>
            <a:r>
              <a:rPr lang="en-US" dirty="0"/>
              <a:t> </a:t>
            </a:r>
            <a:r>
              <a:rPr lang="en-US" dirty="0" err="1"/>
              <a:t>gereksinimlerine</a:t>
            </a:r>
            <a:r>
              <a:rPr lang="en-US" dirty="0"/>
              <a:t> </a:t>
            </a:r>
            <a:r>
              <a:rPr lang="en-US" dirty="0" err="1"/>
              <a:t>karşı</a:t>
            </a:r>
            <a:r>
              <a:rPr lang="en-US" dirty="0"/>
              <a:t> </a:t>
            </a:r>
            <a:r>
              <a:rPr lang="en-US" b="1" dirty="0"/>
              <a:t>test </a:t>
            </a:r>
            <a:r>
              <a:rPr lang="en-US" b="1" dirty="0" err="1"/>
              <a:t>edilmelidir</a:t>
            </a:r>
            <a:r>
              <a:rPr lang="en-US" dirty="0"/>
              <a:t>.</a:t>
            </a:r>
          </a:p>
          <a:p>
            <a:r>
              <a:rPr lang="en-US" dirty="0" err="1"/>
              <a:t>Programın</a:t>
            </a:r>
            <a:r>
              <a:rPr lang="en-US" dirty="0"/>
              <a:t> </a:t>
            </a:r>
            <a:r>
              <a:rPr lang="en-US" dirty="0" err="1"/>
              <a:t>ağ</a:t>
            </a:r>
            <a:r>
              <a:rPr lang="en-US" dirty="0"/>
              <a:t> </a:t>
            </a:r>
            <a:r>
              <a:rPr lang="en-US" dirty="0" err="1"/>
              <a:t>iletişimini</a:t>
            </a:r>
            <a:r>
              <a:rPr lang="en-US" dirty="0"/>
              <a:t> </a:t>
            </a:r>
            <a:r>
              <a:rPr lang="en-US" dirty="0" err="1"/>
              <a:t>ve</a:t>
            </a:r>
            <a:r>
              <a:rPr lang="en-US" dirty="0"/>
              <a:t> </a:t>
            </a:r>
            <a:r>
              <a:rPr lang="en-US" dirty="0" err="1"/>
              <a:t>kullanıcılar</a:t>
            </a:r>
            <a:r>
              <a:rPr lang="en-US" dirty="0"/>
              <a:t> </a:t>
            </a:r>
            <a:r>
              <a:rPr lang="en-US" dirty="0" err="1"/>
              <a:t>tarafından</a:t>
            </a:r>
            <a:r>
              <a:rPr lang="en-US" dirty="0"/>
              <a:t> </a:t>
            </a:r>
            <a:r>
              <a:rPr lang="en-US" dirty="0" err="1"/>
              <a:t>sağlanan</a:t>
            </a:r>
            <a:r>
              <a:rPr lang="en-US" dirty="0"/>
              <a:t> </a:t>
            </a:r>
            <a:r>
              <a:rPr lang="en-US" b="1" dirty="0" err="1"/>
              <a:t>işlem</a:t>
            </a:r>
            <a:r>
              <a:rPr lang="en-US" b="1" dirty="0"/>
              <a:t> </a:t>
            </a:r>
            <a:r>
              <a:rPr lang="en-US" b="1" dirty="0" err="1"/>
              <a:t>girdilerini</a:t>
            </a:r>
            <a:r>
              <a:rPr lang="en-US" b="1" dirty="0"/>
              <a:t> </a:t>
            </a:r>
            <a:r>
              <a:rPr lang="en-US" dirty="0" err="1"/>
              <a:t>işleyen</a:t>
            </a:r>
            <a:r>
              <a:rPr lang="en-US" dirty="0"/>
              <a:t> </a:t>
            </a:r>
            <a:r>
              <a:rPr lang="en-US" dirty="0" err="1"/>
              <a:t>bölümlerine</a:t>
            </a:r>
            <a:r>
              <a:rPr lang="en-US" dirty="0"/>
              <a:t> </a:t>
            </a:r>
            <a:r>
              <a:rPr lang="en-US" dirty="0" err="1"/>
              <a:t>özel</a:t>
            </a:r>
            <a:r>
              <a:rPr lang="en-US" dirty="0"/>
              <a:t> </a:t>
            </a:r>
            <a:r>
              <a:rPr lang="en-US" dirty="0" err="1"/>
              <a:t>dikkat</a:t>
            </a:r>
            <a:r>
              <a:rPr lang="en-US" dirty="0"/>
              <a:t> </a:t>
            </a:r>
            <a:r>
              <a:rPr lang="en-US" dirty="0" err="1"/>
              <a:t>gösterilmelidir</a:t>
            </a:r>
            <a:r>
              <a:rPr lang="en-US" dirty="0"/>
              <a:t>.</a:t>
            </a:r>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83</a:t>
            </a:fld>
            <a:endParaRPr lang="en-US"/>
          </a:p>
        </p:txBody>
      </p:sp>
    </p:spTree>
    <p:extLst>
      <p:ext uri="{BB962C8B-B14F-4D97-AF65-F5344CB8AC3E}">
        <p14:creationId xmlns:p14="http://schemas.microsoft.com/office/powerpoint/2010/main" val="27260372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Programlama hatalarından kaynaklanan güvenlik açıkları</a:t>
            </a:r>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r>
              <a:rPr lang="en-US" dirty="0" err="1"/>
              <a:t>Klasik</a:t>
            </a:r>
            <a:r>
              <a:rPr lang="en-US" dirty="0"/>
              <a:t> </a:t>
            </a:r>
            <a:r>
              <a:rPr lang="en-US" dirty="0" err="1">
                <a:solidFill>
                  <a:srgbClr val="0070C0"/>
                </a:solidFill>
              </a:rPr>
              <a:t>arabellek</a:t>
            </a:r>
            <a:r>
              <a:rPr lang="en-US" dirty="0">
                <a:solidFill>
                  <a:srgbClr val="0070C0"/>
                </a:solidFill>
              </a:rPr>
              <a:t> </a:t>
            </a:r>
            <a:r>
              <a:rPr lang="en-US" dirty="0" err="1">
                <a:solidFill>
                  <a:srgbClr val="0070C0"/>
                </a:solidFill>
              </a:rPr>
              <a:t>taşması</a:t>
            </a:r>
            <a:r>
              <a:rPr lang="en-US" dirty="0">
                <a:solidFill>
                  <a:srgbClr val="0070C0"/>
                </a:solidFill>
              </a:rPr>
              <a:t> </a:t>
            </a:r>
            <a:r>
              <a:rPr lang="en-US" dirty="0" err="1" smtClean="0">
                <a:solidFill>
                  <a:srgbClr val="0070C0"/>
                </a:solidFill>
              </a:rPr>
              <a:t>saldırısı</a:t>
            </a:r>
            <a:r>
              <a:rPr lang="tr-TR" dirty="0">
                <a:solidFill>
                  <a:srgbClr val="0070C0"/>
                </a:solidFill>
              </a:rPr>
              <a:t>(buffer overflow </a:t>
            </a:r>
            <a:r>
              <a:rPr lang="tr-TR" dirty="0" smtClean="0">
                <a:solidFill>
                  <a:srgbClr val="0070C0"/>
                </a:solidFill>
              </a:rPr>
              <a:t>attack)</a:t>
            </a:r>
            <a:r>
              <a:rPr lang="en-US" dirty="0" smtClean="0"/>
              <a:t>, </a:t>
            </a:r>
            <a:r>
              <a:rPr lang="en-US" dirty="0" err="1"/>
              <a:t>uygulama</a:t>
            </a:r>
            <a:r>
              <a:rPr lang="en-US" dirty="0"/>
              <a:t> </a:t>
            </a:r>
            <a:r>
              <a:rPr lang="en-US" dirty="0" err="1"/>
              <a:t>tarafından</a:t>
            </a:r>
            <a:r>
              <a:rPr lang="en-US" dirty="0"/>
              <a:t> </a:t>
            </a:r>
            <a:r>
              <a:rPr lang="en-US" dirty="0" err="1"/>
              <a:t>okunan</a:t>
            </a:r>
            <a:r>
              <a:rPr lang="en-US" dirty="0"/>
              <a:t> </a:t>
            </a:r>
            <a:r>
              <a:rPr lang="en-US" dirty="0" err="1"/>
              <a:t>bir</a:t>
            </a:r>
            <a:r>
              <a:rPr lang="en-US" dirty="0"/>
              <a:t> </a:t>
            </a:r>
            <a:r>
              <a:rPr lang="en-US" dirty="0" err="1"/>
              <a:t>giriş</a:t>
            </a:r>
            <a:r>
              <a:rPr lang="en-US" dirty="0"/>
              <a:t> </a:t>
            </a:r>
            <a:r>
              <a:rPr lang="en-US" dirty="0" err="1"/>
              <a:t>dizesinin</a:t>
            </a:r>
            <a:r>
              <a:rPr lang="en-US" dirty="0"/>
              <a:t> </a:t>
            </a:r>
            <a:r>
              <a:rPr lang="en-US" dirty="0" err="1"/>
              <a:t>depolandığı</a:t>
            </a:r>
            <a:r>
              <a:rPr lang="en-US" dirty="0"/>
              <a:t> </a:t>
            </a:r>
            <a:r>
              <a:rPr lang="en-US" dirty="0" err="1"/>
              <a:t>değişkenden</a:t>
            </a:r>
            <a:r>
              <a:rPr lang="en-US" dirty="0"/>
              <a:t> (</a:t>
            </a:r>
            <a:r>
              <a:rPr lang="en-US" dirty="0" err="1"/>
              <a:t>arabellek</a:t>
            </a:r>
            <a:r>
              <a:rPr lang="en-US" dirty="0"/>
              <a:t>) </a:t>
            </a:r>
            <a:r>
              <a:rPr lang="en-US" dirty="0" err="1"/>
              <a:t>daha</a:t>
            </a:r>
            <a:r>
              <a:rPr lang="en-US" dirty="0"/>
              <a:t> </a:t>
            </a:r>
            <a:r>
              <a:rPr lang="en-US" dirty="0" err="1"/>
              <a:t>büyük</a:t>
            </a:r>
            <a:r>
              <a:rPr lang="en-US" dirty="0"/>
              <a:t> </a:t>
            </a:r>
            <a:r>
              <a:rPr lang="en-US" dirty="0" err="1"/>
              <a:t>olup</a:t>
            </a:r>
            <a:r>
              <a:rPr lang="en-US" dirty="0"/>
              <a:t> </a:t>
            </a:r>
            <a:r>
              <a:rPr lang="en-US" dirty="0" err="1"/>
              <a:t>olmadığını</a:t>
            </a:r>
            <a:r>
              <a:rPr lang="en-US" dirty="0"/>
              <a:t> </a:t>
            </a:r>
            <a:r>
              <a:rPr lang="en-US" dirty="0" err="1"/>
              <a:t>kontrol</a:t>
            </a:r>
            <a:r>
              <a:rPr lang="en-US" dirty="0"/>
              <a:t> </a:t>
            </a:r>
            <a:r>
              <a:rPr lang="en-US" dirty="0" err="1"/>
              <a:t>etmemeye</a:t>
            </a:r>
            <a:r>
              <a:rPr lang="en-US" dirty="0"/>
              <a:t> </a:t>
            </a:r>
            <a:r>
              <a:rPr lang="en-US" dirty="0" err="1"/>
              <a:t>ilişkin</a:t>
            </a:r>
            <a:r>
              <a:rPr lang="en-US" dirty="0"/>
              <a:t> </a:t>
            </a:r>
            <a:r>
              <a:rPr lang="en-US" dirty="0" err="1"/>
              <a:t>yaygın</a:t>
            </a:r>
            <a:r>
              <a:rPr lang="en-US" dirty="0"/>
              <a:t> </a:t>
            </a:r>
            <a:r>
              <a:rPr lang="en-US" dirty="0" err="1">
                <a:solidFill>
                  <a:srgbClr val="0070C0"/>
                </a:solidFill>
              </a:rPr>
              <a:t>programlama</a:t>
            </a:r>
            <a:r>
              <a:rPr lang="en-US" dirty="0">
                <a:solidFill>
                  <a:srgbClr val="0070C0"/>
                </a:solidFill>
              </a:rPr>
              <a:t> </a:t>
            </a:r>
            <a:r>
              <a:rPr lang="en-US" dirty="0" err="1">
                <a:solidFill>
                  <a:srgbClr val="0070C0"/>
                </a:solidFill>
              </a:rPr>
              <a:t>hatasından</a:t>
            </a:r>
            <a:r>
              <a:rPr lang="en-US" dirty="0">
                <a:solidFill>
                  <a:srgbClr val="0070C0"/>
                </a:solidFill>
              </a:rPr>
              <a:t> </a:t>
            </a:r>
            <a:r>
              <a:rPr lang="en-US" dirty="0" err="1" smtClean="0">
                <a:solidFill>
                  <a:srgbClr val="0070C0"/>
                </a:solidFill>
              </a:rPr>
              <a:t>yararlanarak</a:t>
            </a:r>
            <a:r>
              <a:rPr lang="tr-TR" dirty="0" smtClean="0">
                <a:solidFill>
                  <a:srgbClr val="0070C0"/>
                </a:solidFill>
              </a:rPr>
              <a:t>,</a:t>
            </a:r>
            <a:r>
              <a:rPr lang="en-US" dirty="0" smtClean="0">
                <a:solidFill>
                  <a:srgbClr val="0070C0"/>
                </a:solidFill>
              </a:rPr>
              <a:t> </a:t>
            </a:r>
            <a:r>
              <a:rPr lang="en-US" dirty="0" err="1">
                <a:solidFill>
                  <a:srgbClr val="0070C0"/>
                </a:solidFill>
              </a:rPr>
              <a:t>çalışan</a:t>
            </a:r>
            <a:r>
              <a:rPr lang="en-US" dirty="0">
                <a:solidFill>
                  <a:srgbClr val="0070C0"/>
                </a:solidFill>
              </a:rPr>
              <a:t> </a:t>
            </a:r>
            <a:r>
              <a:rPr lang="en-US" dirty="0" err="1">
                <a:solidFill>
                  <a:srgbClr val="0070C0"/>
                </a:solidFill>
              </a:rPr>
              <a:t>bir</a:t>
            </a:r>
            <a:r>
              <a:rPr lang="en-US" dirty="0">
                <a:solidFill>
                  <a:srgbClr val="0070C0"/>
                </a:solidFill>
              </a:rPr>
              <a:t> </a:t>
            </a:r>
            <a:r>
              <a:rPr lang="en-US" dirty="0" err="1">
                <a:solidFill>
                  <a:srgbClr val="0070C0"/>
                </a:solidFill>
              </a:rPr>
              <a:t>uygulamaya</a:t>
            </a:r>
            <a:r>
              <a:rPr lang="en-US" dirty="0">
                <a:solidFill>
                  <a:srgbClr val="0070C0"/>
                </a:solidFill>
              </a:rPr>
              <a:t> </a:t>
            </a:r>
            <a:r>
              <a:rPr lang="en-US" dirty="0" err="1">
                <a:solidFill>
                  <a:srgbClr val="0070C0"/>
                </a:solidFill>
              </a:rPr>
              <a:t>kod</a:t>
            </a:r>
            <a:r>
              <a:rPr lang="en-US" dirty="0">
                <a:solidFill>
                  <a:srgbClr val="0070C0"/>
                </a:solidFill>
              </a:rPr>
              <a:t> </a:t>
            </a:r>
            <a:r>
              <a:rPr lang="en-US" dirty="0" err="1">
                <a:solidFill>
                  <a:srgbClr val="0070C0"/>
                </a:solidFill>
              </a:rPr>
              <a:t>enjekte</a:t>
            </a:r>
            <a:r>
              <a:rPr lang="en-US" dirty="0">
                <a:solidFill>
                  <a:srgbClr val="0070C0"/>
                </a:solidFill>
              </a:rPr>
              <a:t> </a:t>
            </a:r>
            <a:r>
              <a:rPr lang="en-US" dirty="0" err="1">
                <a:solidFill>
                  <a:srgbClr val="0070C0"/>
                </a:solidFill>
              </a:rPr>
              <a:t>eder</a:t>
            </a:r>
            <a:r>
              <a:rPr lang="en-US" dirty="0">
                <a:solidFill>
                  <a:srgbClr val="0070C0"/>
                </a:solidFill>
              </a:rPr>
              <a:t>.</a:t>
            </a:r>
          </a:p>
          <a:p>
            <a:r>
              <a:rPr lang="en-US" dirty="0" err="1"/>
              <a:t>Böylece</a:t>
            </a:r>
            <a:r>
              <a:rPr lang="en-US" dirty="0"/>
              <a:t> </a:t>
            </a:r>
            <a:r>
              <a:rPr lang="en-US" dirty="0" err="1"/>
              <a:t>saldırgan</a:t>
            </a:r>
            <a:r>
              <a:rPr lang="en-US" dirty="0"/>
              <a:t> </a:t>
            </a:r>
            <a:r>
              <a:rPr lang="en-US" dirty="0" err="1"/>
              <a:t>tarafından</a:t>
            </a:r>
            <a:r>
              <a:rPr lang="en-US" dirty="0"/>
              <a:t> </a:t>
            </a:r>
            <a:r>
              <a:rPr lang="en-US" dirty="0" err="1"/>
              <a:t>sağlanan</a:t>
            </a:r>
            <a:r>
              <a:rPr lang="en-US" dirty="0"/>
              <a:t> </a:t>
            </a:r>
            <a:r>
              <a:rPr lang="en-US" dirty="0" err="1"/>
              <a:t>büyük</a:t>
            </a:r>
            <a:r>
              <a:rPr lang="en-US" dirty="0"/>
              <a:t> </a:t>
            </a:r>
            <a:r>
              <a:rPr lang="en-US" dirty="0" err="1"/>
              <a:t>bir</a:t>
            </a:r>
            <a:r>
              <a:rPr lang="en-US" dirty="0"/>
              <a:t> </a:t>
            </a:r>
            <a:r>
              <a:rPr lang="en-US" dirty="0" err="1"/>
              <a:t>girdi</a:t>
            </a:r>
            <a:r>
              <a:rPr lang="en-US" dirty="0"/>
              <a:t>, </a:t>
            </a:r>
            <a:r>
              <a:rPr lang="en-US" dirty="0" err="1"/>
              <a:t>saldırgan</a:t>
            </a:r>
            <a:r>
              <a:rPr lang="en-US" dirty="0"/>
              <a:t> </a:t>
            </a:r>
            <a:r>
              <a:rPr lang="en-US" dirty="0" err="1"/>
              <a:t>tarafından</a:t>
            </a:r>
            <a:r>
              <a:rPr lang="en-US" dirty="0"/>
              <a:t> </a:t>
            </a:r>
            <a:r>
              <a:rPr lang="en-US" dirty="0" err="1"/>
              <a:t>belirtilen</a:t>
            </a:r>
            <a:r>
              <a:rPr lang="en-US" dirty="0"/>
              <a:t> </a:t>
            </a:r>
            <a:r>
              <a:rPr lang="en-US" dirty="0" err="1"/>
              <a:t>kötü</a:t>
            </a:r>
            <a:r>
              <a:rPr lang="en-US" dirty="0"/>
              <a:t> </a:t>
            </a:r>
            <a:r>
              <a:rPr lang="en-US" dirty="0" err="1"/>
              <a:t>amaçlı</a:t>
            </a:r>
            <a:r>
              <a:rPr lang="en-US" dirty="0"/>
              <a:t> </a:t>
            </a:r>
            <a:r>
              <a:rPr lang="en-US" dirty="0" err="1"/>
              <a:t>eylemleri</a:t>
            </a:r>
            <a:r>
              <a:rPr lang="en-US" dirty="0"/>
              <a:t> </a:t>
            </a:r>
            <a:r>
              <a:rPr lang="en-US" dirty="0" err="1"/>
              <a:t>gerçekleştirerek</a:t>
            </a:r>
            <a:r>
              <a:rPr lang="en-US" dirty="0"/>
              <a:t> </a:t>
            </a:r>
            <a:r>
              <a:rPr lang="en-US" dirty="0" err="1"/>
              <a:t>uygulamadaki</a:t>
            </a:r>
            <a:r>
              <a:rPr lang="en-US" dirty="0"/>
              <a:t> </a:t>
            </a:r>
            <a:r>
              <a:rPr lang="en-US" dirty="0" err="1"/>
              <a:t>verilerin</a:t>
            </a:r>
            <a:r>
              <a:rPr lang="en-US" dirty="0"/>
              <a:t> </a:t>
            </a:r>
            <a:r>
              <a:rPr lang="en-US" dirty="0" err="1"/>
              <a:t>ve</a:t>
            </a:r>
            <a:r>
              <a:rPr lang="en-US" dirty="0"/>
              <a:t> </a:t>
            </a:r>
            <a:r>
              <a:rPr lang="en-US" dirty="0" err="1"/>
              <a:t>kodun</a:t>
            </a:r>
            <a:r>
              <a:rPr lang="en-US" dirty="0"/>
              <a:t> </a:t>
            </a:r>
            <a:r>
              <a:rPr lang="en-US" dirty="0" err="1"/>
              <a:t>üzerine</a:t>
            </a:r>
            <a:r>
              <a:rPr lang="en-US" dirty="0"/>
              <a:t> </a:t>
            </a:r>
            <a:r>
              <a:rPr lang="en-US" dirty="0" err="1"/>
              <a:t>yazabilir</a:t>
            </a:r>
            <a:r>
              <a:rPr lang="en-US" dirty="0" smtClean="0"/>
              <a:t>.</a:t>
            </a:r>
            <a:endParaRPr lang="tr-TR" dirty="0" smtClean="0"/>
          </a:p>
          <a:p>
            <a:r>
              <a:rPr lang="tr-TR" dirty="0"/>
              <a:t>Example: </a:t>
            </a:r>
            <a:r>
              <a:rPr lang="tr-TR" dirty="0">
                <a:hlinkClick r:id="rId2"/>
              </a:rPr>
              <a:t>https://en.wikipedia.org/wiki/Buffer_overflow</a:t>
            </a:r>
            <a:endParaRPr lang="tr-TR" dirty="0"/>
          </a:p>
          <a:p>
            <a:endParaRPr lang="tr-TR"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84</a:t>
            </a:fld>
            <a:endParaRPr lang="en-US"/>
          </a:p>
        </p:txBody>
      </p:sp>
    </p:spTree>
    <p:extLst>
      <p:ext uri="{BB962C8B-B14F-4D97-AF65-F5344CB8AC3E}">
        <p14:creationId xmlns:p14="http://schemas.microsoft.com/office/powerpoint/2010/main" val="137382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err="1"/>
              <a:t>Arabellek</a:t>
            </a:r>
            <a:r>
              <a:rPr lang="en-US" dirty="0"/>
              <a:t> </a:t>
            </a:r>
            <a:r>
              <a:rPr lang="en-US" dirty="0" err="1" smtClean="0"/>
              <a:t>Taşması</a:t>
            </a:r>
            <a:r>
              <a:rPr lang="tr-TR" dirty="0" smtClean="0"/>
              <a:t>(</a:t>
            </a:r>
            <a:r>
              <a:rPr lang="en-US" dirty="0" smtClean="0"/>
              <a:t>Buffer Overflow</a:t>
            </a:r>
            <a:r>
              <a:rPr lang="tr-TR" dirty="0" smtClean="0"/>
              <a:t>)</a:t>
            </a:r>
            <a:r>
              <a:rPr lang="en-US" dirty="0" smtClean="0"/>
              <a:t> </a:t>
            </a:r>
            <a:r>
              <a:rPr lang="en-US" dirty="0" err="1"/>
              <a:t>Örneği</a:t>
            </a:r>
            <a:endParaRPr lang="en-US" dirty="0"/>
          </a:p>
        </p:txBody>
      </p:sp>
      <p:sp>
        <p:nvSpPr>
          <p:cNvPr id="3" name="Content Placeholder 2"/>
          <p:cNvSpPr>
            <a:spLocks noGrp="1"/>
          </p:cNvSpPr>
          <p:nvPr>
            <p:ph idx="1"/>
          </p:nvPr>
        </p:nvSpPr>
        <p:spPr>
          <a:xfrm>
            <a:off x="533400" y="1646237"/>
            <a:ext cx="8229600" cy="5211763"/>
          </a:xfrm>
        </p:spPr>
        <p:txBody>
          <a:bodyPr>
            <a:normAutofit fontScale="62500" lnSpcReduction="20000"/>
          </a:bodyPr>
          <a:lstStyle/>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r>
              <a:rPr lang="en-US" dirty="0" err="1"/>
              <a:t>arabellek</a:t>
            </a:r>
            <a:r>
              <a:rPr lang="en-US" dirty="0"/>
              <a:t> </a:t>
            </a:r>
            <a:r>
              <a:rPr lang="en-US" dirty="0" err="1"/>
              <a:t>değişkene</a:t>
            </a:r>
            <a:r>
              <a:rPr lang="en-US" dirty="0"/>
              <a:t> </a:t>
            </a:r>
            <a:r>
              <a:rPr lang="en-US" dirty="0" err="1"/>
              <a:t>taşıyor</a:t>
            </a:r>
            <a:endParaRPr lang="en-US" dirty="0"/>
          </a:p>
          <a:p>
            <a:pPr marL="0" indent="0">
              <a:buNone/>
            </a:pPr>
            <a:endParaRPr lang="en-US" dirty="0"/>
          </a:p>
          <a:p>
            <a:pPr marL="0" indent="0">
              <a:buNone/>
            </a:pPr>
            <a:r>
              <a:rPr lang="en-US" dirty="0" err="1"/>
              <a:t>Arabellek</a:t>
            </a:r>
            <a:r>
              <a:rPr lang="en-US" dirty="0"/>
              <a:t>, </a:t>
            </a:r>
            <a:r>
              <a:rPr lang="en-US" dirty="0" err="1"/>
              <a:t>azı</a:t>
            </a:r>
            <a:r>
              <a:rPr lang="en-US" dirty="0"/>
              <a:t> </a:t>
            </a:r>
            <a:r>
              <a:rPr lang="en-US" dirty="0" err="1"/>
              <a:t>giriş</a:t>
            </a:r>
            <a:r>
              <a:rPr lang="en-US" dirty="0"/>
              <a:t> </a:t>
            </a:r>
            <a:r>
              <a:rPr lang="en-US" dirty="0" err="1"/>
              <a:t>veya</a:t>
            </a:r>
            <a:r>
              <a:rPr lang="en-US" dirty="0"/>
              <a:t> </a:t>
            </a:r>
            <a:r>
              <a:rPr lang="en-US" dirty="0" err="1"/>
              <a:t>çıkış</a:t>
            </a:r>
            <a:r>
              <a:rPr lang="en-US" dirty="0"/>
              <a:t> </a:t>
            </a:r>
            <a:r>
              <a:rPr lang="en-US" dirty="0" err="1"/>
              <a:t>verilerinin</a:t>
            </a:r>
            <a:r>
              <a:rPr lang="en-US" dirty="0"/>
              <a:t> </a:t>
            </a:r>
            <a:r>
              <a:rPr lang="en-US" dirty="0" err="1"/>
              <a:t>bir</a:t>
            </a:r>
            <a:r>
              <a:rPr lang="en-US" dirty="0"/>
              <a:t> </a:t>
            </a:r>
            <a:r>
              <a:rPr lang="en-US" dirty="0" err="1"/>
              <a:t>kopyasını</a:t>
            </a:r>
            <a:r>
              <a:rPr lang="en-US" dirty="0"/>
              <a:t> </a:t>
            </a:r>
            <a:r>
              <a:rPr lang="en-US" dirty="0" err="1"/>
              <a:t>tutmak</a:t>
            </a:r>
            <a:r>
              <a:rPr lang="en-US" dirty="0"/>
              <a:t> </a:t>
            </a:r>
            <a:r>
              <a:rPr lang="en-US" dirty="0" err="1"/>
              <a:t>için</a:t>
            </a:r>
            <a:r>
              <a:rPr lang="en-US" dirty="0"/>
              <a:t> </a:t>
            </a:r>
            <a:r>
              <a:rPr lang="en-US" dirty="0" err="1"/>
              <a:t>kullanılan</a:t>
            </a:r>
            <a:r>
              <a:rPr lang="en-US" dirty="0"/>
              <a:t> </a:t>
            </a:r>
            <a:r>
              <a:rPr lang="en-US" dirty="0" err="1"/>
              <a:t>bir</a:t>
            </a:r>
            <a:r>
              <a:rPr lang="en-US" dirty="0"/>
              <a:t> </a:t>
            </a:r>
            <a:r>
              <a:rPr lang="en-US" dirty="0" err="1"/>
              <a:t>bellek</a:t>
            </a:r>
            <a:r>
              <a:rPr lang="en-US" dirty="0"/>
              <a:t> </a:t>
            </a:r>
            <a:r>
              <a:rPr lang="en-US" dirty="0" err="1"/>
              <a:t>bölgesidir</a:t>
            </a:r>
            <a:r>
              <a:rPr lang="en-US" dirty="0"/>
              <a:t> (</a:t>
            </a:r>
            <a:r>
              <a:rPr lang="en-US" dirty="0" err="1"/>
              <a:t>bir</a:t>
            </a:r>
            <a:r>
              <a:rPr lang="en-US" dirty="0"/>
              <a:t> </a:t>
            </a:r>
            <a:r>
              <a:rPr lang="en-US" dirty="0" err="1"/>
              <a:t>dizi</a:t>
            </a:r>
            <a:r>
              <a:rPr lang="en-US" dirty="0"/>
              <a:t>). </a:t>
            </a:r>
            <a:r>
              <a:rPr lang="en-US" dirty="0" err="1"/>
              <a:t>Bir</a:t>
            </a:r>
            <a:r>
              <a:rPr lang="en-US" dirty="0"/>
              <a:t> program </a:t>
            </a:r>
            <a:r>
              <a:rPr lang="en-US" dirty="0" err="1"/>
              <a:t>arabellek</a:t>
            </a:r>
            <a:r>
              <a:rPr lang="en-US" dirty="0"/>
              <a:t> </a:t>
            </a:r>
            <a:r>
              <a:rPr lang="en-US" dirty="0" err="1"/>
              <a:t>sınırlarının</a:t>
            </a:r>
            <a:r>
              <a:rPr lang="en-US" dirty="0"/>
              <a:t> </a:t>
            </a:r>
            <a:r>
              <a:rPr lang="en-US" dirty="0" err="1"/>
              <a:t>ötesine</a:t>
            </a:r>
            <a:r>
              <a:rPr lang="en-US" dirty="0"/>
              <a:t> </a:t>
            </a:r>
            <a:r>
              <a:rPr lang="en-US" dirty="0" err="1"/>
              <a:t>veri</a:t>
            </a:r>
            <a:r>
              <a:rPr lang="en-US" dirty="0"/>
              <a:t> </a:t>
            </a:r>
            <a:r>
              <a:rPr lang="en-US" dirty="0" err="1"/>
              <a:t>yazdığında</a:t>
            </a:r>
            <a:r>
              <a:rPr lang="en-US" dirty="0"/>
              <a:t> </a:t>
            </a:r>
            <a:r>
              <a:rPr lang="en-US" dirty="0" err="1"/>
              <a:t>bir</a:t>
            </a:r>
            <a:r>
              <a:rPr lang="en-US" dirty="0"/>
              <a:t> </a:t>
            </a:r>
            <a:r>
              <a:rPr lang="en-US" dirty="0" err="1"/>
              <a:t>arabellek</a:t>
            </a:r>
            <a:r>
              <a:rPr lang="en-US" dirty="0"/>
              <a:t> </a:t>
            </a:r>
            <a:r>
              <a:rPr lang="en-US" dirty="0" err="1"/>
              <a:t>taşması</a:t>
            </a:r>
            <a:r>
              <a:rPr lang="en-US" dirty="0"/>
              <a:t> </a:t>
            </a:r>
            <a:r>
              <a:rPr lang="en-US" dirty="0" err="1"/>
              <a:t>meydana</a:t>
            </a:r>
            <a:r>
              <a:rPr lang="en-US" dirty="0"/>
              <a:t> </a:t>
            </a:r>
            <a:r>
              <a:rPr lang="en-US" dirty="0" err="1"/>
              <a:t>gelir</a:t>
            </a:r>
            <a:r>
              <a:rPr lang="en-US" dirty="0" smtClean="0"/>
              <a:t>. </a:t>
            </a:r>
            <a:endParaRPr lang="tr-TR" dirty="0" smtClean="0"/>
          </a:p>
          <a:p>
            <a:pPr marL="0" indent="0">
              <a:buNone/>
            </a:pPr>
            <a:r>
              <a:rPr lang="en-US" dirty="0" err="1">
                <a:solidFill>
                  <a:srgbClr val="00B050"/>
                </a:solidFill>
              </a:rPr>
              <a:t>Örneğin</a:t>
            </a:r>
            <a:r>
              <a:rPr lang="en-US" dirty="0">
                <a:solidFill>
                  <a:srgbClr val="00B050"/>
                </a:solidFill>
              </a:rPr>
              <a:t>, </a:t>
            </a:r>
            <a:r>
              <a:rPr lang="en-US" dirty="0" err="1">
                <a:solidFill>
                  <a:srgbClr val="00B050"/>
                </a:solidFill>
              </a:rPr>
              <a:t>bir</a:t>
            </a:r>
            <a:r>
              <a:rPr lang="en-US" dirty="0">
                <a:solidFill>
                  <a:srgbClr val="00B050"/>
                </a:solidFill>
              </a:rPr>
              <a:t> program 14 </a:t>
            </a:r>
            <a:r>
              <a:rPr lang="en-US" dirty="0" err="1">
                <a:solidFill>
                  <a:srgbClr val="00B050"/>
                </a:solidFill>
              </a:rPr>
              <a:t>uzunluğunda</a:t>
            </a:r>
            <a:r>
              <a:rPr lang="en-US" dirty="0">
                <a:solidFill>
                  <a:srgbClr val="00B050"/>
                </a:solidFill>
              </a:rPr>
              <a:t> </a:t>
            </a:r>
            <a:r>
              <a:rPr lang="en-US" dirty="0" err="1">
                <a:solidFill>
                  <a:srgbClr val="00B050"/>
                </a:solidFill>
              </a:rPr>
              <a:t>bir</a:t>
            </a:r>
            <a:r>
              <a:rPr lang="en-US" dirty="0">
                <a:solidFill>
                  <a:srgbClr val="00B050"/>
                </a:solidFill>
              </a:rPr>
              <a:t> </a:t>
            </a:r>
            <a:r>
              <a:rPr lang="en-US" dirty="0" err="1">
                <a:solidFill>
                  <a:srgbClr val="00B050"/>
                </a:solidFill>
              </a:rPr>
              <a:t>dizeyi</a:t>
            </a:r>
            <a:r>
              <a:rPr lang="en-US" dirty="0">
                <a:solidFill>
                  <a:srgbClr val="00B050"/>
                </a:solidFill>
              </a:rPr>
              <a:t> 10 </a:t>
            </a:r>
            <a:r>
              <a:rPr lang="en-US" dirty="0" err="1">
                <a:solidFill>
                  <a:srgbClr val="00B050"/>
                </a:solidFill>
              </a:rPr>
              <a:t>uzunluğunda</a:t>
            </a:r>
            <a:r>
              <a:rPr lang="en-US" dirty="0">
                <a:solidFill>
                  <a:srgbClr val="00B050"/>
                </a:solidFill>
              </a:rPr>
              <a:t> </a:t>
            </a:r>
            <a:r>
              <a:rPr lang="en-US" dirty="0" err="1">
                <a:solidFill>
                  <a:srgbClr val="00B050"/>
                </a:solidFill>
              </a:rPr>
              <a:t>bir</a:t>
            </a:r>
            <a:r>
              <a:rPr lang="en-US" dirty="0">
                <a:solidFill>
                  <a:srgbClr val="00B050"/>
                </a:solidFill>
              </a:rPr>
              <a:t> </a:t>
            </a:r>
            <a:r>
              <a:rPr lang="en-US" dirty="0" err="1">
                <a:solidFill>
                  <a:srgbClr val="00B050"/>
                </a:solidFill>
              </a:rPr>
              <a:t>arabelleğe</a:t>
            </a:r>
            <a:r>
              <a:rPr lang="en-US" dirty="0">
                <a:solidFill>
                  <a:srgbClr val="00B050"/>
                </a:solidFill>
              </a:rPr>
              <a:t> </a:t>
            </a:r>
            <a:r>
              <a:rPr lang="en-US" dirty="0" err="1">
                <a:solidFill>
                  <a:srgbClr val="00B050"/>
                </a:solidFill>
              </a:rPr>
              <a:t>kopyalamaya</a:t>
            </a:r>
            <a:r>
              <a:rPr lang="en-US" dirty="0">
                <a:solidFill>
                  <a:srgbClr val="00B050"/>
                </a:solidFill>
              </a:rPr>
              <a:t> </a:t>
            </a:r>
            <a:r>
              <a:rPr lang="en-US" dirty="0" err="1">
                <a:solidFill>
                  <a:srgbClr val="00B050"/>
                </a:solidFill>
              </a:rPr>
              <a:t>çalışırsa</a:t>
            </a:r>
            <a:r>
              <a:rPr lang="en-US" dirty="0">
                <a:solidFill>
                  <a:srgbClr val="00B050"/>
                </a:solidFill>
              </a:rPr>
              <a:t>, son </a:t>
            </a:r>
            <a:r>
              <a:rPr lang="en-US" dirty="0" err="1">
                <a:solidFill>
                  <a:srgbClr val="00B050"/>
                </a:solidFill>
              </a:rPr>
              <a:t>dört</a:t>
            </a:r>
            <a:r>
              <a:rPr lang="en-US" dirty="0">
                <a:solidFill>
                  <a:srgbClr val="00B050"/>
                </a:solidFill>
              </a:rPr>
              <a:t> </a:t>
            </a:r>
            <a:r>
              <a:rPr lang="en-US" dirty="0" err="1">
                <a:solidFill>
                  <a:srgbClr val="00B050"/>
                </a:solidFill>
              </a:rPr>
              <a:t>karakter</a:t>
            </a:r>
            <a:r>
              <a:rPr lang="en-US" dirty="0">
                <a:solidFill>
                  <a:srgbClr val="00B050"/>
                </a:solidFill>
              </a:rPr>
              <a:t> </a:t>
            </a:r>
            <a:r>
              <a:rPr lang="en-US" dirty="0" err="1">
                <a:solidFill>
                  <a:srgbClr val="00B050"/>
                </a:solidFill>
              </a:rPr>
              <a:t>bitişik</a:t>
            </a:r>
            <a:r>
              <a:rPr lang="en-US" dirty="0">
                <a:solidFill>
                  <a:srgbClr val="00B050"/>
                </a:solidFill>
              </a:rPr>
              <a:t> </a:t>
            </a:r>
            <a:r>
              <a:rPr lang="en-US" dirty="0" err="1">
                <a:solidFill>
                  <a:srgbClr val="00B050"/>
                </a:solidFill>
              </a:rPr>
              <a:t>belleğe</a:t>
            </a:r>
            <a:r>
              <a:rPr lang="en-US" dirty="0">
                <a:solidFill>
                  <a:srgbClr val="00B050"/>
                </a:solidFill>
              </a:rPr>
              <a:t> </a:t>
            </a:r>
            <a:r>
              <a:rPr lang="en-US" dirty="0" err="1">
                <a:solidFill>
                  <a:srgbClr val="00B050"/>
                </a:solidFill>
              </a:rPr>
              <a:t>taşar</a:t>
            </a:r>
            <a:r>
              <a:rPr lang="en-US" dirty="0" smtClean="0"/>
              <a:t>.</a:t>
            </a:r>
            <a:endParaRPr lang="en-US" dirty="0"/>
          </a:p>
          <a:p>
            <a:pPr marL="0" indent="0">
              <a:buNone/>
            </a:pPr>
            <a:r>
              <a:rPr lang="en-US" dirty="0"/>
              <a:t>C </a:t>
            </a:r>
            <a:r>
              <a:rPr lang="en-US" dirty="0" err="1"/>
              <a:t>dili</a:t>
            </a:r>
            <a:r>
              <a:rPr lang="en-US" dirty="0"/>
              <a:t>, </a:t>
            </a:r>
            <a:r>
              <a:rPr lang="en-US" dirty="0" err="1"/>
              <a:t>dizilerin</a:t>
            </a:r>
            <a:r>
              <a:rPr lang="en-US" dirty="0"/>
              <a:t> </a:t>
            </a:r>
            <a:r>
              <a:rPr lang="en-US" dirty="0" err="1"/>
              <a:t>sonunu</a:t>
            </a:r>
            <a:r>
              <a:rPr lang="en-US" dirty="0"/>
              <a:t> </a:t>
            </a:r>
            <a:r>
              <a:rPr lang="en-US" dirty="0" err="1"/>
              <a:t>sınırlamak</a:t>
            </a:r>
            <a:r>
              <a:rPr lang="en-US" dirty="0"/>
              <a:t> </a:t>
            </a:r>
            <a:r>
              <a:rPr lang="en-US" dirty="0" err="1"/>
              <a:t>için</a:t>
            </a:r>
            <a:r>
              <a:rPr lang="en-US" dirty="0"/>
              <a:t> </a:t>
            </a:r>
            <a:r>
              <a:rPr lang="en-US" dirty="0" err="1"/>
              <a:t>boş</a:t>
            </a:r>
            <a:r>
              <a:rPr lang="en-US" dirty="0"/>
              <a:t> </a:t>
            </a:r>
            <a:r>
              <a:rPr lang="en-US" dirty="0" err="1"/>
              <a:t>karakterlere</a:t>
            </a:r>
            <a:r>
              <a:rPr lang="en-US" dirty="0"/>
              <a:t> </a:t>
            </a:r>
            <a:r>
              <a:rPr lang="en-US" dirty="0" err="1"/>
              <a:t>veya</a:t>
            </a:r>
            <a:r>
              <a:rPr lang="en-US" dirty="0"/>
              <a:t> </a:t>
            </a:r>
            <a:r>
              <a:rPr lang="en-US" dirty="0" err="1"/>
              <a:t>boş</a:t>
            </a:r>
            <a:r>
              <a:rPr lang="en-US" dirty="0"/>
              <a:t> </a:t>
            </a:r>
            <a:r>
              <a:rPr lang="en-US" dirty="0" err="1"/>
              <a:t>göstericilere</a:t>
            </a:r>
            <a:r>
              <a:rPr lang="en-US" dirty="0"/>
              <a:t> </a:t>
            </a:r>
            <a:r>
              <a:rPr lang="en-US" dirty="0" err="1"/>
              <a:t>dayanan</a:t>
            </a:r>
            <a:r>
              <a:rPr lang="en-US" dirty="0"/>
              <a:t> </a:t>
            </a:r>
            <a:r>
              <a:rPr lang="en-US" dirty="0" err="1">
                <a:solidFill>
                  <a:srgbClr val="0070C0"/>
                </a:solidFill>
              </a:rPr>
              <a:t>strcpy</a:t>
            </a:r>
            <a:r>
              <a:rPr lang="en-US" dirty="0">
                <a:solidFill>
                  <a:srgbClr val="0070C0"/>
                </a:solidFill>
              </a:rPr>
              <a:t> </a:t>
            </a:r>
            <a:r>
              <a:rPr lang="en-US" dirty="0" err="1"/>
              <a:t>gibi</a:t>
            </a:r>
            <a:r>
              <a:rPr lang="en-US" dirty="0"/>
              <a:t> </a:t>
            </a:r>
            <a:r>
              <a:rPr lang="en-US" dirty="0" err="1"/>
              <a:t>birçok</a:t>
            </a:r>
            <a:r>
              <a:rPr lang="en-US" dirty="0"/>
              <a:t> </a:t>
            </a:r>
            <a:r>
              <a:rPr lang="en-US" dirty="0" err="1"/>
              <a:t>kitaplık</a:t>
            </a:r>
            <a:r>
              <a:rPr lang="en-US" dirty="0"/>
              <a:t> </a:t>
            </a:r>
            <a:r>
              <a:rPr lang="en-US" dirty="0" err="1"/>
              <a:t>işlevine</a:t>
            </a:r>
            <a:r>
              <a:rPr lang="en-US" dirty="0"/>
              <a:t> </a:t>
            </a:r>
            <a:r>
              <a:rPr lang="tr-TR" dirty="0" smtClean="0"/>
              <a:t>(kütüphane fonksiyonuna) </a:t>
            </a:r>
            <a:r>
              <a:rPr lang="en-US" dirty="0" err="1" smtClean="0"/>
              <a:t>sahip</a:t>
            </a:r>
            <a:r>
              <a:rPr lang="en-US" dirty="0" smtClean="0"/>
              <a:t> </a:t>
            </a:r>
            <a:r>
              <a:rPr lang="en-US" dirty="0" err="1"/>
              <a:t>olduğundan</a:t>
            </a:r>
            <a:r>
              <a:rPr lang="en-US" dirty="0"/>
              <a:t>, </a:t>
            </a:r>
            <a:r>
              <a:rPr lang="en-US" dirty="0" err="1"/>
              <a:t>özellikle</a:t>
            </a:r>
            <a:r>
              <a:rPr lang="en-US" dirty="0"/>
              <a:t> </a:t>
            </a:r>
            <a:r>
              <a:rPr lang="en-US" dirty="0" err="1"/>
              <a:t>dizi</a:t>
            </a:r>
            <a:r>
              <a:rPr lang="en-US" dirty="0"/>
              <a:t> </a:t>
            </a:r>
            <a:r>
              <a:rPr lang="en-US" dirty="0" err="1"/>
              <a:t>sınırları</a:t>
            </a:r>
            <a:r>
              <a:rPr lang="en-US" dirty="0"/>
              <a:t> </a:t>
            </a:r>
            <a:r>
              <a:rPr lang="en-US" dirty="0" err="1"/>
              <a:t>ihlallerine</a:t>
            </a:r>
            <a:r>
              <a:rPr lang="en-US" dirty="0"/>
              <a:t> </a:t>
            </a:r>
            <a:r>
              <a:rPr lang="en-US" dirty="0" err="1"/>
              <a:t>karşı</a:t>
            </a:r>
            <a:r>
              <a:rPr lang="en-US" dirty="0"/>
              <a:t> </a:t>
            </a:r>
            <a:r>
              <a:rPr lang="en-US" dirty="0" err="1"/>
              <a:t>savunmasızdır</a:t>
            </a:r>
            <a:r>
              <a:rPr lang="en-US" dirty="0"/>
              <a: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85</a:t>
            </a:fld>
            <a:endParaRPr lang="en-US"/>
          </a:p>
        </p:txBody>
      </p:sp>
      <p:pic>
        <p:nvPicPr>
          <p:cNvPr id="6" name="Picture 5"/>
          <p:cNvPicPr>
            <a:picLocks noChangeAspect="1"/>
          </p:cNvPicPr>
          <p:nvPr/>
        </p:nvPicPr>
        <p:blipFill>
          <a:blip r:embed="rId3"/>
          <a:stretch>
            <a:fillRect/>
          </a:stretch>
        </p:blipFill>
        <p:spPr>
          <a:xfrm>
            <a:off x="609600" y="1371600"/>
            <a:ext cx="7162800" cy="1943100"/>
          </a:xfrm>
          <a:prstGeom prst="rect">
            <a:avLst/>
          </a:prstGeom>
        </p:spPr>
      </p:pic>
    </p:spTree>
    <p:extLst>
      <p:ext uri="{BB962C8B-B14F-4D97-AF65-F5344CB8AC3E}">
        <p14:creationId xmlns:p14="http://schemas.microsoft.com/office/powerpoint/2010/main" val="2775864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err="1" smtClean="0"/>
              <a:t>Standar</a:t>
            </a:r>
            <a:r>
              <a:rPr lang="tr-TR" dirty="0" smtClean="0"/>
              <a:t>tlar</a:t>
            </a:r>
            <a:endParaRPr lang="en-US" dirty="0"/>
          </a:p>
        </p:txBody>
      </p:sp>
      <p:sp>
        <p:nvSpPr>
          <p:cNvPr id="3" name="Content Placeholder 2"/>
          <p:cNvSpPr>
            <a:spLocks noGrp="1"/>
          </p:cNvSpPr>
          <p:nvPr>
            <p:ph idx="1"/>
          </p:nvPr>
        </p:nvSpPr>
        <p:spPr>
          <a:xfrm>
            <a:off x="457200" y="1484784"/>
            <a:ext cx="8291264" cy="5472608"/>
          </a:xfrm>
        </p:spPr>
        <p:txBody>
          <a:bodyPr>
            <a:normAutofit fontScale="77500" lnSpcReduction="20000"/>
          </a:bodyPr>
          <a:lstStyle/>
          <a:p>
            <a:r>
              <a:rPr lang="en-US" dirty="0" err="1">
                <a:solidFill>
                  <a:srgbClr val="7030A0"/>
                </a:solidFill>
              </a:rPr>
              <a:t>Yönetim</a:t>
            </a:r>
            <a:r>
              <a:rPr lang="en-US" dirty="0">
                <a:solidFill>
                  <a:srgbClr val="7030A0"/>
                </a:solidFill>
              </a:rPr>
              <a:t> </a:t>
            </a:r>
            <a:r>
              <a:rPr lang="en-US" dirty="0" err="1">
                <a:solidFill>
                  <a:srgbClr val="7030A0"/>
                </a:solidFill>
              </a:rPr>
              <a:t>uygulamalarını</a:t>
            </a:r>
            <a:r>
              <a:rPr lang="en-US" dirty="0">
                <a:solidFill>
                  <a:srgbClr val="7030A0"/>
                </a:solidFill>
              </a:rPr>
              <a:t> </a:t>
            </a:r>
            <a:r>
              <a:rPr lang="en-US" dirty="0" err="1">
                <a:solidFill>
                  <a:srgbClr val="7030A0"/>
                </a:solidFill>
              </a:rPr>
              <a:t>ve</a:t>
            </a:r>
            <a:r>
              <a:rPr lang="en-US" dirty="0">
                <a:solidFill>
                  <a:srgbClr val="7030A0"/>
                </a:solidFill>
              </a:rPr>
              <a:t> </a:t>
            </a:r>
            <a:r>
              <a:rPr lang="en-US" dirty="0" err="1">
                <a:solidFill>
                  <a:srgbClr val="7030A0"/>
                </a:solidFill>
              </a:rPr>
              <a:t>güvenlik</a:t>
            </a:r>
            <a:r>
              <a:rPr lang="en-US" dirty="0">
                <a:solidFill>
                  <a:srgbClr val="7030A0"/>
                </a:solidFill>
              </a:rPr>
              <a:t> </a:t>
            </a:r>
            <a:r>
              <a:rPr lang="en-US" dirty="0" err="1">
                <a:solidFill>
                  <a:srgbClr val="7030A0"/>
                </a:solidFill>
              </a:rPr>
              <a:t>mekanizmalarının</a:t>
            </a:r>
            <a:r>
              <a:rPr lang="en-US" dirty="0">
                <a:solidFill>
                  <a:srgbClr val="7030A0"/>
                </a:solidFill>
              </a:rPr>
              <a:t> </a:t>
            </a:r>
            <a:r>
              <a:rPr lang="en-US" dirty="0" err="1">
                <a:solidFill>
                  <a:srgbClr val="7030A0"/>
                </a:solidFill>
              </a:rPr>
              <a:t>ve</a:t>
            </a:r>
            <a:r>
              <a:rPr lang="en-US" dirty="0">
                <a:solidFill>
                  <a:srgbClr val="7030A0"/>
                </a:solidFill>
              </a:rPr>
              <a:t> </a:t>
            </a:r>
            <a:r>
              <a:rPr lang="en-US" dirty="0" err="1">
                <a:solidFill>
                  <a:srgbClr val="7030A0"/>
                </a:solidFill>
              </a:rPr>
              <a:t>hizmetlerinin</a:t>
            </a:r>
            <a:r>
              <a:rPr lang="en-US" dirty="0">
                <a:solidFill>
                  <a:srgbClr val="7030A0"/>
                </a:solidFill>
              </a:rPr>
              <a:t> </a:t>
            </a:r>
            <a:r>
              <a:rPr lang="en-US" dirty="0" err="1">
                <a:solidFill>
                  <a:srgbClr val="7030A0"/>
                </a:solidFill>
              </a:rPr>
              <a:t>genel</a:t>
            </a:r>
            <a:r>
              <a:rPr lang="en-US" dirty="0">
                <a:solidFill>
                  <a:srgbClr val="7030A0"/>
                </a:solidFill>
              </a:rPr>
              <a:t> </a:t>
            </a:r>
            <a:r>
              <a:rPr lang="en-US" dirty="0" err="1">
                <a:solidFill>
                  <a:srgbClr val="7030A0"/>
                </a:solidFill>
              </a:rPr>
              <a:t>mimarisini</a:t>
            </a:r>
            <a:r>
              <a:rPr lang="en-US" dirty="0">
                <a:solidFill>
                  <a:srgbClr val="7030A0"/>
                </a:solidFill>
              </a:rPr>
              <a:t> </a:t>
            </a:r>
            <a:r>
              <a:rPr lang="en-US" dirty="0" err="1">
                <a:solidFill>
                  <a:srgbClr val="7030A0"/>
                </a:solidFill>
              </a:rPr>
              <a:t>kapsayacak</a:t>
            </a:r>
            <a:r>
              <a:rPr lang="en-US" dirty="0">
                <a:solidFill>
                  <a:srgbClr val="7030A0"/>
                </a:solidFill>
              </a:rPr>
              <a:t> </a:t>
            </a:r>
            <a:r>
              <a:rPr lang="en-US" dirty="0" err="1">
                <a:solidFill>
                  <a:srgbClr val="7030A0"/>
                </a:solidFill>
              </a:rPr>
              <a:t>şekilde</a:t>
            </a:r>
            <a:r>
              <a:rPr lang="en-US" dirty="0">
                <a:solidFill>
                  <a:srgbClr val="7030A0"/>
                </a:solidFill>
              </a:rPr>
              <a:t> </a:t>
            </a:r>
            <a:r>
              <a:rPr lang="en-US" dirty="0" err="1">
                <a:solidFill>
                  <a:srgbClr val="7030A0"/>
                </a:solidFill>
              </a:rPr>
              <a:t>standartlar</a:t>
            </a:r>
            <a:r>
              <a:rPr lang="en-US" dirty="0">
                <a:solidFill>
                  <a:srgbClr val="7030A0"/>
                </a:solidFill>
              </a:rPr>
              <a:t> </a:t>
            </a:r>
            <a:r>
              <a:rPr lang="en-US" dirty="0" err="1">
                <a:solidFill>
                  <a:srgbClr val="7030A0"/>
                </a:solidFill>
              </a:rPr>
              <a:t>geliştirilmiştir</a:t>
            </a:r>
            <a:r>
              <a:rPr lang="tr-TR" dirty="0" smtClean="0">
                <a:solidFill>
                  <a:srgbClr val="7030A0"/>
                </a:solidFill>
              </a:rPr>
              <a:t>.</a:t>
            </a:r>
            <a:endParaRPr lang="en-US" dirty="0">
              <a:solidFill>
                <a:srgbClr val="7030A0"/>
              </a:solidFill>
            </a:endParaRPr>
          </a:p>
          <a:p>
            <a:r>
              <a:rPr lang="en-US" dirty="0">
                <a:solidFill>
                  <a:srgbClr val="92D050"/>
                </a:solidFill>
              </a:rPr>
              <a:t>Bu </a:t>
            </a:r>
            <a:r>
              <a:rPr lang="en-US" dirty="0" err="1">
                <a:solidFill>
                  <a:srgbClr val="92D050"/>
                </a:solidFill>
              </a:rPr>
              <a:t>kuruluşların</a:t>
            </a:r>
            <a:r>
              <a:rPr lang="en-US" dirty="0">
                <a:solidFill>
                  <a:srgbClr val="92D050"/>
                </a:solidFill>
              </a:rPr>
              <a:t> en </a:t>
            </a:r>
            <a:r>
              <a:rPr lang="en-US" dirty="0" err="1">
                <a:solidFill>
                  <a:srgbClr val="92D050"/>
                </a:solidFill>
              </a:rPr>
              <a:t>önemlileri</a:t>
            </a:r>
            <a:r>
              <a:rPr lang="en-US" dirty="0">
                <a:solidFill>
                  <a:srgbClr val="92D050"/>
                </a:solidFill>
              </a:rPr>
              <a:t>:</a:t>
            </a:r>
          </a:p>
          <a:p>
            <a:pPr lvl="1"/>
            <a:r>
              <a:rPr lang="en-US" b="1" dirty="0" err="1"/>
              <a:t>Ulusal</a:t>
            </a:r>
            <a:r>
              <a:rPr lang="en-US" b="1" dirty="0"/>
              <a:t> </a:t>
            </a:r>
            <a:r>
              <a:rPr lang="en-US" b="1" dirty="0" err="1"/>
              <a:t>Standartlar</a:t>
            </a:r>
            <a:r>
              <a:rPr lang="en-US" b="1" dirty="0"/>
              <a:t> </a:t>
            </a:r>
            <a:r>
              <a:rPr lang="en-US" b="1" dirty="0" err="1"/>
              <a:t>ve</a:t>
            </a:r>
            <a:r>
              <a:rPr lang="en-US" b="1" dirty="0"/>
              <a:t> </a:t>
            </a:r>
            <a:r>
              <a:rPr lang="en-US" b="1" dirty="0" err="1"/>
              <a:t>Teknoloji</a:t>
            </a:r>
            <a:r>
              <a:rPr lang="en-US" b="1" dirty="0"/>
              <a:t> </a:t>
            </a:r>
            <a:r>
              <a:rPr lang="en-US" b="1" dirty="0" err="1"/>
              <a:t>Enstitüsü</a:t>
            </a:r>
            <a:r>
              <a:rPr lang="en-US" b="1" dirty="0"/>
              <a:t> (NIST)</a:t>
            </a:r>
          </a:p>
          <a:p>
            <a:pPr lvl="2"/>
            <a:r>
              <a:rPr lang="en-US" dirty="0"/>
              <a:t>NIST, ABD </a:t>
            </a:r>
            <a:r>
              <a:rPr lang="en-US" dirty="0" err="1"/>
              <a:t>hükümetinin</a:t>
            </a:r>
            <a:r>
              <a:rPr lang="en-US" dirty="0"/>
              <a:t> </a:t>
            </a:r>
            <a:r>
              <a:rPr lang="en-US" dirty="0" err="1"/>
              <a:t>kullanımıyla</a:t>
            </a:r>
            <a:r>
              <a:rPr lang="en-US" dirty="0"/>
              <a:t> </a:t>
            </a:r>
            <a:r>
              <a:rPr lang="en-US" dirty="0" err="1"/>
              <a:t>ilgili</a:t>
            </a:r>
            <a:r>
              <a:rPr lang="en-US" dirty="0"/>
              <a:t> </a:t>
            </a:r>
            <a:r>
              <a:rPr lang="en-US" dirty="0" err="1"/>
              <a:t>ölçüm</a:t>
            </a:r>
            <a:r>
              <a:rPr lang="en-US" dirty="0"/>
              <a:t> </a:t>
            </a:r>
            <a:r>
              <a:rPr lang="en-US" dirty="0" err="1" smtClean="0"/>
              <a:t>bilimi</a:t>
            </a:r>
            <a:r>
              <a:rPr lang="tr-TR" dirty="0"/>
              <a:t>(measurement </a:t>
            </a:r>
            <a:r>
              <a:rPr lang="tr-TR" dirty="0" smtClean="0"/>
              <a:t>science)</a:t>
            </a:r>
            <a:r>
              <a:rPr lang="en-US" dirty="0" smtClean="0"/>
              <a:t>, </a:t>
            </a:r>
            <a:r>
              <a:rPr lang="en-US" dirty="0" err="1"/>
              <a:t>standartları</a:t>
            </a:r>
            <a:r>
              <a:rPr lang="en-US" dirty="0"/>
              <a:t> </a:t>
            </a:r>
            <a:r>
              <a:rPr lang="en-US" dirty="0" err="1"/>
              <a:t>ve</a:t>
            </a:r>
            <a:r>
              <a:rPr lang="en-US" dirty="0"/>
              <a:t> </a:t>
            </a:r>
            <a:r>
              <a:rPr lang="en-US" dirty="0" err="1"/>
              <a:t>teknolojisiyle</a:t>
            </a:r>
            <a:r>
              <a:rPr lang="en-US" dirty="0"/>
              <a:t> </a:t>
            </a:r>
            <a:r>
              <a:rPr lang="en-US" dirty="0" err="1"/>
              <a:t>ve</a:t>
            </a:r>
            <a:r>
              <a:rPr lang="en-US" dirty="0"/>
              <a:t> ABD </a:t>
            </a:r>
            <a:r>
              <a:rPr lang="en-US" dirty="0" err="1"/>
              <a:t>özel</a:t>
            </a:r>
            <a:r>
              <a:rPr lang="en-US" dirty="0"/>
              <a:t> </a:t>
            </a:r>
            <a:r>
              <a:rPr lang="en-US" dirty="0" err="1"/>
              <a:t>sektör</a:t>
            </a:r>
            <a:r>
              <a:rPr lang="en-US" dirty="0"/>
              <a:t> </a:t>
            </a:r>
            <a:r>
              <a:rPr lang="en-US" dirty="0" err="1"/>
              <a:t>inovasyonunun</a:t>
            </a:r>
            <a:r>
              <a:rPr lang="en-US" dirty="0"/>
              <a:t> </a:t>
            </a:r>
            <a:r>
              <a:rPr lang="en-US" dirty="0" err="1"/>
              <a:t>tanıtımıyla</a:t>
            </a:r>
            <a:r>
              <a:rPr lang="en-US" dirty="0"/>
              <a:t> </a:t>
            </a:r>
            <a:r>
              <a:rPr lang="en-US" dirty="0" err="1"/>
              <a:t>ilgilenen</a:t>
            </a:r>
            <a:r>
              <a:rPr lang="en-US" dirty="0"/>
              <a:t> </a:t>
            </a:r>
            <a:r>
              <a:rPr lang="en-US" dirty="0" err="1"/>
              <a:t>bir</a:t>
            </a:r>
            <a:r>
              <a:rPr lang="en-US" dirty="0"/>
              <a:t> </a:t>
            </a:r>
            <a:r>
              <a:rPr lang="en-US" dirty="0">
                <a:solidFill>
                  <a:srgbClr val="0070C0"/>
                </a:solidFill>
              </a:rPr>
              <a:t>ABD federal </a:t>
            </a:r>
            <a:r>
              <a:rPr lang="en-US" dirty="0" err="1">
                <a:solidFill>
                  <a:srgbClr val="0070C0"/>
                </a:solidFill>
              </a:rPr>
              <a:t>kurumudur</a:t>
            </a:r>
            <a:r>
              <a:rPr lang="en-US" dirty="0"/>
              <a:t>.</a:t>
            </a:r>
            <a:endParaRPr lang="tr-TR" dirty="0"/>
          </a:p>
          <a:p>
            <a:pPr marL="914400" lvl="2" indent="0">
              <a:buNone/>
            </a:pPr>
            <a:r>
              <a:rPr lang="en-US" b="1" dirty="0" smtClean="0"/>
              <a:t>İnternet </a:t>
            </a:r>
            <a:r>
              <a:rPr lang="en-US" b="1" dirty="0" err="1"/>
              <a:t>Derneği</a:t>
            </a:r>
            <a:r>
              <a:rPr lang="en-US" b="1" dirty="0"/>
              <a:t> (ISOC)</a:t>
            </a:r>
          </a:p>
          <a:p>
            <a:pPr lvl="2"/>
            <a:r>
              <a:rPr lang="en-US" dirty="0"/>
              <a:t>ISOC, </a:t>
            </a:r>
            <a:r>
              <a:rPr lang="en-US" dirty="0" err="1"/>
              <a:t>İnternet'in</a:t>
            </a:r>
            <a:r>
              <a:rPr lang="en-US" dirty="0"/>
              <a:t> </a:t>
            </a:r>
            <a:r>
              <a:rPr lang="en-US" dirty="0" err="1"/>
              <a:t>geleceğiyle</a:t>
            </a:r>
            <a:r>
              <a:rPr lang="en-US" dirty="0"/>
              <a:t> </a:t>
            </a:r>
            <a:r>
              <a:rPr lang="en-US" dirty="0" err="1"/>
              <a:t>ilgili</a:t>
            </a:r>
            <a:r>
              <a:rPr lang="en-US" dirty="0"/>
              <a:t> </a:t>
            </a:r>
            <a:r>
              <a:rPr lang="en-US" dirty="0" err="1"/>
              <a:t>sorunların</a:t>
            </a:r>
            <a:r>
              <a:rPr lang="en-US" dirty="0"/>
              <a:t> </a:t>
            </a:r>
            <a:r>
              <a:rPr lang="en-US" dirty="0" err="1"/>
              <a:t>ele</a:t>
            </a:r>
            <a:r>
              <a:rPr lang="en-US" dirty="0"/>
              <a:t> </a:t>
            </a:r>
            <a:r>
              <a:rPr lang="en-US" dirty="0" err="1"/>
              <a:t>alınmasında</a:t>
            </a:r>
            <a:r>
              <a:rPr lang="en-US" dirty="0"/>
              <a:t> </a:t>
            </a:r>
            <a:r>
              <a:rPr lang="en-US" dirty="0" err="1"/>
              <a:t>liderlik</a:t>
            </a:r>
            <a:r>
              <a:rPr lang="en-US" dirty="0"/>
              <a:t> </a:t>
            </a:r>
            <a:r>
              <a:rPr lang="en-US" dirty="0" err="1"/>
              <a:t>sağlayan</a:t>
            </a:r>
            <a:r>
              <a:rPr lang="en-US" dirty="0"/>
              <a:t> </a:t>
            </a:r>
            <a:r>
              <a:rPr lang="en-US" dirty="0" err="1"/>
              <a:t>ve</a:t>
            </a:r>
            <a:r>
              <a:rPr lang="en-US" dirty="0"/>
              <a:t> İnternet </a:t>
            </a:r>
            <a:r>
              <a:rPr lang="en-US" dirty="0" err="1"/>
              <a:t>altyapı</a:t>
            </a:r>
            <a:r>
              <a:rPr lang="en-US" dirty="0"/>
              <a:t> </a:t>
            </a:r>
            <a:r>
              <a:rPr lang="en-US" dirty="0" err="1"/>
              <a:t>standartlarından</a:t>
            </a:r>
            <a:r>
              <a:rPr lang="en-US" dirty="0"/>
              <a:t> </a:t>
            </a:r>
            <a:r>
              <a:rPr lang="en-US" dirty="0" err="1"/>
              <a:t>sorumlu</a:t>
            </a:r>
            <a:r>
              <a:rPr lang="en-US" dirty="0"/>
              <a:t> </a:t>
            </a:r>
            <a:r>
              <a:rPr lang="en-US" dirty="0" err="1"/>
              <a:t>grupların</a:t>
            </a:r>
            <a:r>
              <a:rPr lang="en-US" dirty="0"/>
              <a:t> </a:t>
            </a:r>
            <a:r>
              <a:rPr lang="en-US" dirty="0" err="1"/>
              <a:t>evi</a:t>
            </a:r>
            <a:r>
              <a:rPr lang="en-US" dirty="0"/>
              <a:t> </a:t>
            </a:r>
            <a:r>
              <a:rPr lang="en-US" dirty="0" err="1"/>
              <a:t>olan</a:t>
            </a:r>
            <a:r>
              <a:rPr lang="en-US" dirty="0"/>
              <a:t> </a:t>
            </a:r>
            <a:r>
              <a:rPr lang="en-US" dirty="0" err="1">
                <a:solidFill>
                  <a:srgbClr val="0070C0"/>
                </a:solidFill>
              </a:rPr>
              <a:t>profesyonel</a:t>
            </a:r>
            <a:r>
              <a:rPr lang="en-US" dirty="0">
                <a:solidFill>
                  <a:srgbClr val="0070C0"/>
                </a:solidFill>
              </a:rPr>
              <a:t> </a:t>
            </a:r>
            <a:r>
              <a:rPr lang="en-US" dirty="0" err="1">
                <a:solidFill>
                  <a:srgbClr val="0070C0"/>
                </a:solidFill>
              </a:rPr>
              <a:t>bir</a:t>
            </a:r>
            <a:r>
              <a:rPr lang="en-US" dirty="0">
                <a:solidFill>
                  <a:srgbClr val="0070C0"/>
                </a:solidFill>
              </a:rPr>
              <a:t> </a:t>
            </a:r>
            <a:r>
              <a:rPr lang="en-US" dirty="0" err="1">
                <a:solidFill>
                  <a:srgbClr val="0070C0"/>
                </a:solidFill>
              </a:rPr>
              <a:t>üyelik</a:t>
            </a:r>
            <a:r>
              <a:rPr lang="en-US" dirty="0">
                <a:solidFill>
                  <a:srgbClr val="0070C0"/>
                </a:solidFill>
              </a:rPr>
              <a:t> </a:t>
            </a:r>
            <a:r>
              <a:rPr lang="en-US" dirty="0" err="1">
                <a:solidFill>
                  <a:srgbClr val="0070C0"/>
                </a:solidFill>
              </a:rPr>
              <a:t>topluluğudur</a:t>
            </a:r>
            <a:r>
              <a:rPr lang="en-US" dirty="0"/>
              <a:t>.</a:t>
            </a:r>
          </a:p>
          <a:p>
            <a:pPr lvl="1"/>
            <a:r>
              <a:rPr lang="en-US" b="1" dirty="0" err="1"/>
              <a:t>Uluslararası</a:t>
            </a:r>
            <a:r>
              <a:rPr lang="en-US" b="1" dirty="0"/>
              <a:t> </a:t>
            </a:r>
            <a:r>
              <a:rPr lang="en-US" b="1" dirty="0" err="1"/>
              <a:t>Telekomünikasyon</a:t>
            </a:r>
            <a:r>
              <a:rPr lang="en-US" b="1" dirty="0"/>
              <a:t> </a:t>
            </a:r>
            <a:r>
              <a:rPr lang="en-US" b="1" dirty="0" err="1"/>
              <a:t>Birliği</a:t>
            </a:r>
            <a:r>
              <a:rPr lang="en-US" b="1" dirty="0"/>
              <a:t> (ITU-T)</a:t>
            </a:r>
          </a:p>
          <a:p>
            <a:pPr lvl="2"/>
            <a:r>
              <a:rPr lang="en-US" dirty="0"/>
              <a:t>ITU, </a:t>
            </a:r>
            <a:r>
              <a:rPr lang="en-US" dirty="0" err="1"/>
              <a:t>hükümetlerin</a:t>
            </a:r>
            <a:r>
              <a:rPr lang="en-US" dirty="0"/>
              <a:t> </a:t>
            </a:r>
            <a:r>
              <a:rPr lang="en-US" dirty="0" err="1"/>
              <a:t>ve</a:t>
            </a:r>
            <a:r>
              <a:rPr lang="en-US" dirty="0"/>
              <a:t> </a:t>
            </a:r>
            <a:r>
              <a:rPr lang="en-US" dirty="0" err="1"/>
              <a:t>özel</a:t>
            </a:r>
            <a:r>
              <a:rPr lang="en-US" dirty="0"/>
              <a:t> </a:t>
            </a:r>
            <a:r>
              <a:rPr lang="en-US" dirty="0" err="1"/>
              <a:t>sektörün</a:t>
            </a:r>
            <a:r>
              <a:rPr lang="en-US" dirty="0"/>
              <a:t> </a:t>
            </a:r>
            <a:r>
              <a:rPr lang="en-US" dirty="0" err="1"/>
              <a:t>küresel</a:t>
            </a:r>
            <a:r>
              <a:rPr lang="en-US" dirty="0"/>
              <a:t> </a:t>
            </a:r>
            <a:r>
              <a:rPr lang="en-US" dirty="0" err="1"/>
              <a:t>telekom</a:t>
            </a:r>
            <a:r>
              <a:rPr lang="en-US" dirty="0"/>
              <a:t> </a:t>
            </a:r>
            <a:r>
              <a:rPr lang="en-US" dirty="0" err="1"/>
              <a:t>ağlarını</a:t>
            </a:r>
            <a:r>
              <a:rPr lang="en-US" dirty="0"/>
              <a:t> </a:t>
            </a:r>
            <a:r>
              <a:rPr lang="en-US" dirty="0" err="1"/>
              <a:t>ve</a:t>
            </a:r>
            <a:r>
              <a:rPr lang="en-US" dirty="0"/>
              <a:t> </a:t>
            </a:r>
            <a:r>
              <a:rPr lang="en-US" dirty="0" err="1"/>
              <a:t>hizmetlerini</a:t>
            </a:r>
            <a:r>
              <a:rPr lang="en-US" dirty="0"/>
              <a:t> </a:t>
            </a:r>
            <a:r>
              <a:rPr lang="en-US" dirty="0" err="1"/>
              <a:t>koordine</a:t>
            </a:r>
            <a:r>
              <a:rPr lang="en-US" dirty="0"/>
              <a:t> </a:t>
            </a:r>
            <a:r>
              <a:rPr lang="en-US" dirty="0" err="1"/>
              <a:t>ettiği</a:t>
            </a:r>
            <a:r>
              <a:rPr lang="en-US" dirty="0"/>
              <a:t> Bir </a:t>
            </a:r>
            <a:r>
              <a:rPr lang="en-US" dirty="0" err="1">
                <a:solidFill>
                  <a:srgbClr val="0070C0"/>
                </a:solidFill>
              </a:rPr>
              <a:t>Birleşmiş</a:t>
            </a:r>
            <a:r>
              <a:rPr lang="en-US" dirty="0">
                <a:solidFill>
                  <a:srgbClr val="0070C0"/>
                </a:solidFill>
              </a:rPr>
              <a:t> </a:t>
            </a:r>
            <a:r>
              <a:rPr lang="en-US" dirty="0" err="1">
                <a:solidFill>
                  <a:srgbClr val="0070C0"/>
                </a:solidFill>
              </a:rPr>
              <a:t>Milletler</a:t>
            </a:r>
            <a:r>
              <a:rPr lang="en-US" dirty="0">
                <a:solidFill>
                  <a:srgbClr val="0070C0"/>
                </a:solidFill>
              </a:rPr>
              <a:t> </a:t>
            </a:r>
            <a:r>
              <a:rPr lang="en-US" dirty="0" err="1">
                <a:solidFill>
                  <a:srgbClr val="0070C0"/>
                </a:solidFill>
              </a:rPr>
              <a:t>kuruluşudur</a:t>
            </a:r>
            <a:r>
              <a:rPr lang="en-US" dirty="0"/>
              <a:t>.</a:t>
            </a:r>
          </a:p>
          <a:p>
            <a:pPr lvl="1"/>
            <a:r>
              <a:rPr lang="en-US" b="1" dirty="0" err="1"/>
              <a:t>Uluslararası</a:t>
            </a:r>
            <a:r>
              <a:rPr lang="en-US" b="1" dirty="0"/>
              <a:t> </a:t>
            </a:r>
            <a:r>
              <a:rPr lang="en-US" b="1" dirty="0" err="1"/>
              <a:t>Standardizasyon</a:t>
            </a:r>
            <a:r>
              <a:rPr lang="en-US" b="1" dirty="0"/>
              <a:t> </a:t>
            </a:r>
            <a:r>
              <a:rPr lang="en-US" b="1" dirty="0" err="1"/>
              <a:t>Örgütü</a:t>
            </a:r>
            <a:r>
              <a:rPr lang="en-US" b="1" dirty="0"/>
              <a:t> (ISO)</a:t>
            </a:r>
          </a:p>
          <a:p>
            <a:pPr lvl="2"/>
            <a:r>
              <a:rPr lang="en-US" dirty="0"/>
              <a:t>ISO, </a:t>
            </a:r>
            <a:r>
              <a:rPr lang="en-US" dirty="0" err="1"/>
              <a:t>çalışmaları</a:t>
            </a:r>
            <a:r>
              <a:rPr lang="en-US" dirty="0"/>
              <a:t> </a:t>
            </a:r>
            <a:r>
              <a:rPr lang="en-US" dirty="0" err="1"/>
              <a:t>Uluslararası</a:t>
            </a:r>
            <a:r>
              <a:rPr lang="en-US" dirty="0"/>
              <a:t> </a:t>
            </a:r>
            <a:r>
              <a:rPr lang="en-US" dirty="0" err="1"/>
              <a:t>Standartlar</a:t>
            </a:r>
            <a:r>
              <a:rPr lang="en-US" dirty="0"/>
              <a:t> </a:t>
            </a:r>
            <a:r>
              <a:rPr lang="en-US" dirty="0" err="1"/>
              <a:t>olarak</a:t>
            </a:r>
            <a:r>
              <a:rPr lang="en-US" dirty="0"/>
              <a:t> </a:t>
            </a:r>
            <a:r>
              <a:rPr lang="en-US" dirty="0" err="1"/>
              <a:t>yayınlanan</a:t>
            </a:r>
            <a:r>
              <a:rPr lang="en-US" dirty="0"/>
              <a:t> </a:t>
            </a:r>
            <a:r>
              <a:rPr lang="en-US" dirty="0" err="1"/>
              <a:t>uluslararası</a:t>
            </a:r>
            <a:r>
              <a:rPr lang="en-US" dirty="0"/>
              <a:t> </a:t>
            </a:r>
            <a:r>
              <a:rPr lang="en-US" dirty="0" err="1"/>
              <a:t>anlaşmalarla</a:t>
            </a:r>
            <a:r>
              <a:rPr lang="en-US" dirty="0"/>
              <a:t> </a:t>
            </a:r>
            <a:r>
              <a:rPr lang="en-US" dirty="0" err="1"/>
              <a:t>sonuçlanan</a:t>
            </a:r>
            <a:r>
              <a:rPr lang="en-US" dirty="0"/>
              <a:t> bir </a:t>
            </a:r>
            <a:r>
              <a:rPr lang="en-US" dirty="0" err="1">
                <a:solidFill>
                  <a:srgbClr val="0070C0"/>
                </a:solidFill>
              </a:rPr>
              <a:t>sivil</a:t>
            </a:r>
            <a:r>
              <a:rPr lang="en-US" dirty="0">
                <a:solidFill>
                  <a:srgbClr val="0070C0"/>
                </a:solidFill>
              </a:rPr>
              <a:t> </a:t>
            </a:r>
            <a:r>
              <a:rPr lang="en-US" dirty="0" err="1">
                <a:solidFill>
                  <a:srgbClr val="0070C0"/>
                </a:solidFill>
              </a:rPr>
              <a:t>toplum</a:t>
            </a:r>
            <a:r>
              <a:rPr lang="en-US" dirty="0">
                <a:solidFill>
                  <a:srgbClr val="0070C0"/>
                </a:solidFill>
              </a:rPr>
              <a:t> </a:t>
            </a:r>
            <a:r>
              <a:rPr lang="en-US" dirty="0" err="1">
                <a:solidFill>
                  <a:srgbClr val="0070C0"/>
                </a:solidFill>
              </a:rPr>
              <a:t>kuruluşudur</a:t>
            </a:r>
            <a:r>
              <a:rPr lang="en-US" dirty="0" smtClean="0"/>
              <a:t>.</a:t>
            </a:r>
            <a:r>
              <a:rPr lang="tr-TR" dirty="0" smtClean="0"/>
              <a:t>	</a:t>
            </a:r>
            <a:endParaRPr lang="en-US" b="1" dirty="0"/>
          </a:p>
        </p:txBody>
      </p:sp>
    </p:spTree>
    <p:extLst>
      <p:ext uri="{BB962C8B-B14F-4D97-AF65-F5344CB8AC3E}">
        <p14:creationId xmlns:p14="http://schemas.microsoft.com/office/powerpoint/2010/main" val="3919456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Gizlilik </a:t>
            </a:r>
            <a:r>
              <a:rPr lang="en-US" dirty="0" err="1" smtClean="0"/>
              <a:t>Araçları</a:t>
            </a:r>
            <a:endParaRPr lang="en-US" dirty="0"/>
          </a:p>
        </p:txBody>
      </p:sp>
      <p:sp>
        <p:nvSpPr>
          <p:cNvPr id="3" name="Content Placeholder 2"/>
          <p:cNvSpPr>
            <a:spLocks noGrp="1"/>
          </p:cNvSpPr>
          <p:nvPr>
            <p:ph idx="1"/>
          </p:nvPr>
        </p:nvSpPr>
        <p:spPr>
          <a:xfrm>
            <a:off x="304800" y="1066800"/>
            <a:ext cx="8153400" cy="5364163"/>
          </a:xfrm>
        </p:spPr>
        <p:txBody>
          <a:bodyPr>
            <a:normAutofit fontScale="85000" lnSpcReduction="20000"/>
          </a:bodyPr>
          <a:lstStyle/>
          <a:p>
            <a:r>
              <a:rPr lang="en-US" b="1" dirty="0" smtClean="0"/>
              <a:t>Authorization</a:t>
            </a:r>
            <a:r>
              <a:rPr lang="tr-TR" b="1" dirty="0" smtClean="0"/>
              <a:t> (</a:t>
            </a:r>
            <a:r>
              <a:rPr lang="en-US" dirty="0" err="1" smtClean="0"/>
              <a:t>Yetkilendirme</a:t>
            </a:r>
            <a:r>
              <a:rPr lang="tr-TR" dirty="0" smtClean="0"/>
              <a:t>)</a:t>
            </a:r>
            <a:r>
              <a:rPr lang="en-US" dirty="0" smtClean="0"/>
              <a:t>: </a:t>
            </a:r>
            <a:r>
              <a:rPr lang="en-US" dirty="0"/>
              <a:t>Bir </a:t>
            </a:r>
            <a:r>
              <a:rPr lang="en-US" dirty="0" err="1"/>
              <a:t>kişi</a:t>
            </a:r>
            <a:r>
              <a:rPr lang="en-US" dirty="0"/>
              <a:t> </a:t>
            </a:r>
            <a:r>
              <a:rPr lang="en-US" dirty="0" err="1"/>
              <a:t>veya</a:t>
            </a:r>
            <a:r>
              <a:rPr lang="en-US" dirty="0"/>
              <a:t> </a:t>
            </a:r>
            <a:r>
              <a:rPr lang="en-US" dirty="0" err="1"/>
              <a:t>sistemin</a:t>
            </a:r>
            <a:r>
              <a:rPr lang="en-US" dirty="0"/>
              <a:t>, bir </a:t>
            </a:r>
            <a:r>
              <a:rPr lang="en-US" dirty="0" err="1"/>
              <a:t>erişim</a:t>
            </a:r>
            <a:r>
              <a:rPr lang="en-US" dirty="0"/>
              <a:t> </a:t>
            </a:r>
            <a:r>
              <a:rPr lang="en-US" dirty="0" err="1"/>
              <a:t>kontrolü</a:t>
            </a:r>
            <a:r>
              <a:rPr lang="en-US" dirty="0"/>
              <a:t> </a:t>
            </a:r>
            <a:r>
              <a:rPr lang="en-US" dirty="0" err="1"/>
              <a:t>politikasına</a:t>
            </a:r>
            <a:r>
              <a:rPr lang="en-US" dirty="0"/>
              <a:t> </a:t>
            </a:r>
            <a:r>
              <a:rPr lang="en-US" dirty="0" err="1"/>
              <a:t>dayalı</a:t>
            </a:r>
            <a:r>
              <a:rPr lang="en-US" dirty="0"/>
              <a:t> </a:t>
            </a:r>
            <a:r>
              <a:rPr lang="en-US" dirty="0" err="1"/>
              <a:t>olarak</a:t>
            </a:r>
            <a:r>
              <a:rPr lang="en-US" dirty="0"/>
              <a:t> </a:t>
            </a:r>
            <a:r>
              <a:rPr lang="en-US" dirty="0" err="1"/>
              <a:t>kaynaklara</a:t>
            </a:r>
            <a:r>
              <a:rPr lang="en-US" dirty="0"/>
              <a:t> </a:t>
            </a:r>
            <a:r>
              <a:rPr lang="en-US" dirty="0" err="1"/>
              <a:t>erişmesine</a:t>
            </a:r>
            <a:r>
              <a:rPr lang="en-US" dirty="0"/>
              <a:t> </a:t>
            </a:r>
            <a:r>
              <a:rPr lang="en-US" dirty="0" err="1"/>
              <a:t>izin</a:t>
            </a:r>
            <a:r>
              <a:rPr lang="en-US" dirty="0"/>
              <a:t> </a:t>
            </a:r>
            <a:r>
              <a:rPr lang="en-US" dirty="0" err="1"/>
              <a:t>verilip</a:t>
            </a:r>
            <a:r>
              <a:rPr lang="en-US" dirty="0"/>
              <a:t> </a:t>
            </a:r>
            <a:r>
              <a:rPr lang="en-US" dirty="0" err="1"/>
              <a:t>verilmediğinin</a:t>
            </a:r>
            <a:r>
              <a:rPr lang="en-US" dirty="0"/>
              <a:t> </a:t>
            </a:r>
            <a:r>
              <a:rPr lang="en-US" dirty="0" err="1"/>
              <a:t>belirlenmesi</a:t>
            </a:r>
            <a:r>
              <a:rPr lang="en-US" dirty="0" smtClean="0"/>
              <a:t>.</a:t>
            </a:r>
            <a:r>
              <a:rPr lang="tr-TR" dirty="0" smtClean="0"/>
              <a:t> </a:t>
            </a:r>
            <a:endParaRPr lang="en-US" dirty="0" smtClean="0"/>
          </a:p>
          <a:p>
            <a:pPr lvl="1"/>
            <a:r>
              <a:rPr lang="en-US" dirty="0"/>
              <a:t>Bu </a:t>
            </a:r>
            <a:r>
              <a:rPr lang="en-US" dirty="0" err="1"/>
              <a:t>yetkiler</a:t>
            </a:r>
            <a:r>
              <a:rPr lang="en-US" dirty="0"/>
              <a:t>, bir </a:t>
            </a:r>
            <a:r>
              <a:rPr lang="en-US" dirty="0" err="1"/>
              <a:t>saldırganın</a:t>
            </a:r>
            <a:r>
              <a:rPr lang="en-US" dirty="0"/>
              <a:t> </a:t>
            </a:r>
            <a:r>
              <a:rPr lang="en-US" dirty="0" err="1"/>
              <a:t>korunan</a:t>
            </a:r>
            <a:r>
              <a:rPr lang="en-US" dirty="0"/>
              <a:t> </a:t>
            </a:r>
            <a:r>
              <a:rPr lang="en-US" dirty="0" err="1"/>
              <a:t>kaynaklara</a:t>
            </a:r>
            <a:r>
              <a:rPr lang="en-US" dirty="0"/>
              <a:t> </a:t>
            </a:r>
            <a:r>
              <a:rPr lang="en-US" dirty="0" err="1"/>
              <a:t>erişmesine</a:t>
            </a:r>
            <a:r>
              <a:rPr lang="en-US" dirty="0"/>
              <a:t> </a:t>
            </a:r>
            <a:r>
              <a:rPr lang="en-US" dirty="0" err="1"/>
              <a:t>izin</a:t>
            </a:r>
            <a:r>
              <a:rPr lang="en-US" dirty="0"/>
              <a:t> </a:t>
            </a:r>
            <a:r>
              <a:rPr lang="en-US" dirty="0" err="1" smtClean="0"/>
              <a:t>verme</a:t>
            </a:r>
            <a:r>
              <a:rPr lang="tr-TR" dirty="0" smtClean="0"/>
              <a:t>meli, </a:t>
            </a:r>
            <a:r>
              <a:rPr lang="en-US" dirty="0" smtClean="0"/>
              <a:t> </a:t>
            </a:r>
            <a:r>
              <a:rPr lang="en-US" dirty="0" err="1"/>
              <a:t>sistemi</a:t>
            </a:r>
            <a:r>
              <a:rPr lang="en-US" dirty="0"/>
              <a:t> </a:t>
            </a:r>
            <a:r>
              <a:rPr lang="en-US" dirty="0" err="1"/>
              <a:t>kandırmasını</a:t>
            </a:r>
            <a:r>
              <a:rPr lang="en-US" dirty="0"/>
              <a:t> </a:t>
            </a:r>
            <a:r>
              <a:rPr lang="en-US" dirty="0" err="1"/>
              <a:t>engellemelidir</a:t>
            </a:r>
            <a:r>
              <a:rPr lang="en-US" dirty="0" smtClean="0"/>
              <a:t>.</a:t>
            </a:r>
            <a:r>
              <a:rPr lang="tr-TR" dirty="0" smtClean="0"/>
              <a:t> </a:t>
            </a:r>
            <a:endParaRPr lang="en-US" dirty="0" smtClean="0"/>
          </a:p>
          <a:p>
            <a:r>
              <a:rPr lang="en-US" b="1" dirty="0" smtClean="0"/>
              <a:t>Physical security</a:t>
            </a:r>
            <a:r>
              <a:rPr lang="tr-TR" b="1" dirty="0" smtClean="0"/>
              <a:t> (</a:t>
            </a:r>
            <a:r>
              <a:rPr lang="en-US" dirty="0" err="1" smtClean="0"/>
              <a:t>Fiziksel</a:t>
            </a:r>
            <a:r>
              <a:rPr lang="en-US" dirty="0" smtClean="0"/>
              <a:t> </a:t>
            </a:r>
            <a:r>
              <a:rPr lang="en-US" dirty="0" err="1" smtClean="0"/>
              <a:t>güvenlik</a:t>
            </a:r>
            <a:r>
              <a:rPr lang="tr-TR" dirty="0" smtClean="0"/>
              <a:t>)</a:t>
            </a:r>
            <a:r>
              <a:rPr lang="en-US" dirty="0" smtClean="0"/>
              <a:t>: </a:t>
            </a:r>
            <a:r>
              <a:rPr lang="en-US" dirty="0" err="1" smtClean="0"/>
              <a:t>korunan</a:t>
            </a:r>
            <a:r>
              <a:rPr lang="en-US" dirty="0" smtClean="0"/>
              <a:t> </a:t>
            </a:r>
            <a:r>
              <a:rPr lang="en-US" dirty="0" err="1" smtClean="0"/>
              <a:t>hesaplama</a:t>
            </a:r>
            <a:r>
              <a:rPr lang="en-US" dirty="0" smtClean="0"/>
              <a:t> </a:t>
            </a:r>
            <a:r>
              <a:rPr lang="en-US" dirty="0" err="1" smtClean="0"/>
              <a:t>kaynaklarına</a:t>
            </a:r>
            <a:r>
              <a:rPr lang="en-US" dirty="0" smtClean="0"/>
              <a:t> </a:t>
            </a:r>
            <a:r>
              <a:rPr lang="en-US" dirty="0" err="1" smtClean="0"/>
              <a:t>erişimi</a:t>
            </a:r>
            <a:r>
              <a:rPr lang="en-US" dirty="0" smtClean="0"/>
              <a:t> </a:t>
            </a:r>
            <a:r>
              <a:rPr lang="en-US" dirty="0" err="1" smtClean="0"/>
              <a:t>sınırlamak</a:t>
            </a:r>
            <a:r>
              <a:rPr lang="en-US" dirty="0" smtClean="0"/>
              <a:t> </a:t>
            </a:r>
            <a:r>
              <a:rPr lang="en-US" dirty="0" err="1" smtClean="0"/>
              <a:t>için</a:t>
            </a:r>
            <a:r>
              <a:rPr lang="en-US" dirty="0" smtClean="0"/>
              <a:t> </a:t>
            </a:r>
            <a:r>
              <a:rPr lang="en-US" dirty="0" err="1" smtClean="0"/>
              <a:t>fiziksel</a:t>
            </a:r>
            <a:r>
              <a:rPr lang="en-US" dirty="0" smtClean="0"/>
              <a:t> </a:t>
            </a:r>
            <a:r>
              <a:rPr lang="en-US" dirty="0" err="1" smtClean="0"/>
              <a:t>engellerin</a:t>
            </a:r>
            <a:r>
              <a:rPr lang="en-US" dirty="0" smtClean="0"/>
              <a:t> </a:t>
            </a:r>
            <a:r>
              <a:rPr lang="en-US" dirty="0" err="1" smtClean="0"/>
              <a:t>oluşturulması</a:t>
            </a:r>
            <a:r>
              <a:rPr lang="en-US" dirty="0" smtClean="0"/>
              <a:t>.</a:t>
            </a:r>
            <a:r>
              <a:rPr lang="tr-TR" dirty="0" smtClean="0"/>
              <a:t> </a:t>
            </a:r>
            <a:endParaRPr lang="en-US" dirty="0" smtClean="0"/>
          </a:p>
          <a:p>
            <a:pPr lvl="1"/>
            <a:r>
              <a:rPr lang="en-US" dirty="0" smtClean="0"/>
              <a:t>Bu </a:t>
            </a:r>
            <a:r>
              <a:rPr lang="en-US" dirty="0" err="1"/>
              <a:t>bariyerler</a:t>
            </a:r>
            <a:r>
              <a:rPr lang="en-US" dirty="0"/>
              <a:t> </a:t>
            </a:r>
            <a:r>
              <a:rPr lang="en-US" dirty="0" err="1"/>
              <a:t>arasında</a:t>
            </a:r>
            <a:r>
              <a:rPr lang="en-US" dirty="0"/>
              <a:t> </a:t>
            </a:r>
            <a:endParaRPr lang="tr-TR" dirty="0" smtClean="0"/>
          </a:p>
          <a:p>
            <a:pPr lvl="2"/>
            <a:r>
              <a:rPr lang="en-US" dirty="0" err="1" smtClean="0"/>
              <a:t>dolaplar</a:t>
            </a:r>
            <a:r>
              <a:rPr lang="en-US" dirty="0" smtClean="0"/>
              <a:t> </a:t>
            </a:r>
            <a:r>
              <a:rPr lang="en-US" dirty="0"/>
              <a:t>ve </a:t>
            </a:r>
            <a:r>
              <a:rPr lang="en-US" dirty="0" err="1"/>
              <a:t>kapılardaki</a:t>
            </a:r>
            <a:r>
              <a:rPr lang="en-US" dirty="0"/>
              <a:t> </a:t>
            </a:r>
            <a:r>
              <a:rPr lang="en-US" dirty="0" err="1"/>
              <a:t>kilitler</a:t>
            </a:r>
            <a:r>
              <a:rPr lang="en-US" dirty="0"/>
              <a:t>, </a:t>
            </a:r>
            <a:endParaRPr lang="tr-TR" dirty="0" smtClean="0"/>
          </a:p>
          <a:p>
            <a:pPr lvl="2"/>
            <a:r>
              <a:rPr lang="en-US" dirty="0" err="1" smtClean="0"/>
              <a:t>bilgisayarların</a:t>
            </a:r>
            <a:r>
              <a:rPr lang="en-US" dirty="0" smtClean="0"/>
              <a:t> </a:t>
            </a:r>
            <a:r>
              <a:rPr lang="en-US" dirty="0" err="1"/>
              <a:t>penceresiz</a:t>
            </a:r>
            <a:r>
              <a:rPr lang="en-US" dirty="0"/>
              <a:t> </a:t>
            </a:r>
            <a:r>
              <a:rPr lang="en-US" dirty="0" err="1"/>
              <a:t>odalara</a:t>
            </a:r>
            <a:r>
              <a:rPr lang="en-US" dirty="0"/>
              <a:t> </a:t>
            </a:r>
            <a:r>
              <a:rPr lang="en-US" dirty="0" err="1"/>
              <a:t>yerleştirilmesi</a:t>
            </a:r>
            <a:r>
              <a:rPr lang="en-US" dirty="0" smtClean="0"/>
              <a:t>,</a:t>
            </a:r>
            <a:endParaRPr lang="tr-TR" dirty="0" smtClean="0"/>
          </a:p>
          <a:p>
            <a:pPr lvl="2"/>
            <a:r>
              <a:rPr lang="en-US" dirty="0" smtClean="0"/>
              <a:t> </a:t>
            </a:r>
            <a:r>
              <a:rPr lang="en-US" dirty="0" err="1"/>
              <a:t>ses</a:t>
            </a:r>
            <a:r>
              <a:rPr lang="en-US" dirty="0"/>
              <a:t> </a:t>
            </a:r>
            <a:r>
              <a:rPr lang="tr-TR" dirty="0" smtClean="0"/>
              <a:t>geçirmeyen</a:t>
            </a:r>
            <a:r>
              <a:rPr lang="en-US" dirty="0" smtClean="0"/>
              <a:t> </a:t>
            </a:r>
            <a:r>
              <a:rPr lang="en-US" dirty="0" err="1" smtClean="0"/>
              <a:t>malzemelerin</a:t>
            </a:r>
            <a:r>
              <a:rPr lang="en-US" dirty="0" smtClean="0"/>
              <a:t> </a:t>
            </a:r>
            <a:r>
              <a:rPr lang="en-US" dirty="0" err="1"/>
              <a:t>kullanımı</a:t>
            </a:r>
            <a:r>
              <a:rPr lang="en-US" dirty="0"/>
              <a:t> </a:t>
            </a:r>
            <a:endParaRPr lang="tr-TR" dirty="0" smtClean="0"/>
          </a:p>
          <a:p>
            <a:pPr lvl="2"/>
            <a:r>
              <a:rPr lang="en-US" dirty="0" err="1" smtClean="0"/>
              <a:t>ve</a:t>
            </a:r>
            <a:r>
              <a:rPr lang="en-US" dirty="0" smtClean="0"/>
              <a:t> </a:t>
            </a:r>
            <a:r>
              <a:rPr lang="en-US" dirty="0" err="1"/>
              <a:t>hatta</a:t>
            </a:r>
            <a:r>
              <a:rPr lang="en-US" dirty="0"/>
              <a:t> </a:t>
            </a:r>
            <a:r>
              <a:rPr lang="en-US" dirty="0" err="1"/>
              <a:t>bakır</a:t>
            </a:r>
            <a:r>
              <a:rPr lang="en-US" dirty="0"/>
              <a:t> </a:t>
            </a:r>
            <a:r>
              <a:rPr lang="en-US" dirty="0" err="1"/>
              <a:t>örgüler</a:t>
            </a:r>
            <a:r>
              <a:rPr lang="en-US" dirty="0"/>
              <a:t> </a:t>
            </a:r>
            <a:r>
              <a:rPr lang="en-US" dirty="0" err="1"/>
              <a:t>içeren</a:t>
            </a:r>
            <a:r>
              <a:rPr lang="en-US" dirty="0"/>
              <a:t> (</a:t>
            </a:r>
            <a:r>
              <a:rPr lang="en-US" b="1" dirty="0"/>
              <a:t>Faraday </a:t>
            </a:r>
            <a:r>
              <a:rPr lang="en-US" b="1" dirty="0" err="1"/>
              <a:t>kafesleri</a:t>
            </a:r>
            <a:r>
              <a:rPr lang="en-US" b="1" dirty="0"/>
              <a:t> </a:t>
            </a:r>
            <a:r>
              <a:rPr lang="en-US" dirty="0" err="1"/>
              <a:t>adı</a:t>
            </a:r>
            <a:r>
              <a:rPr lang="en-US" dirty="0"/>
              <a:t> </a:t>
            </a:r>
            <a:r>
              <a:rPr lang="en-US" dirty="0" err="1"/>
              <a:t>verilen</a:t>
            </a:r>
            <a:r>
              <a:rPr lang="en-US" dirty="0"/>
              <a:t>) </a:t>
            </a:r>
            <a:r>
              <a:rPr lang="en-US" dirty="0" err="1"/>
              <a:t>duvarlara</a:t>
            </a:r>
            <a:r>
              <a:rPr lang="en-US" dirty="0"/>
              <a:t> </a:t>
            </a:r>
            <a:r>
              <a:rPr lang="en-US" dirty="0" err="1"/>
              <a:t>sahip</a:t>
            </a:r>
            <a:r>
              <a:rPr lang="en-US" dirty="0"/>
              <a:t> </a:t>
            </a:r>
            <a:r>
              <a:rPr lang="en-US" dirty="0" err="1"/>
              <a:t>binaların</a:t>
            </a:r>
            <a:r>
              <a:rPr lang="en-US" dirty="0"/>
              <a:t> </a:t>
            </a:r>
            <a:r>
              <a:rPr lang="en-US" dirty="0" err="1"/>
              <a:t>veya</a:t>
            </a:r>
            <a:r>
              <a:rPr lang="en-US" dirty="0"/>
              <a:t> </a:t>
            </a:r>
            <a:r>
              <a:rPr lang="en-US" dirty="0" err="1"/>
              <a:t>odaların</a:t>
            </a:r>
            <a:r>
              <a:rPr lang="en-US" dirty="0"/>
              <a:t> </a:t>
            </a:r>
            <a:r>
              <a:rPr lang="en-US" dirty="0" err="1"/>
              <a:t>yapımı</a:t>
            </a:r>
            <a:r>
              <a:rPr lang="en-US" dirty="0"/>
              <a:t> bile </a:t>
            </a:r>
            <a:r>
              <a:rPr lang="en-US" dirty="0" err="1"/>
              <a:t>sayılabilir</a:t>
            </a:r>
            <a:r>
              <a:rPr lang="en-US" dirty="0"/>
              <a:t>; böylece </a:t>
            </a:r>
            <a:r>
              <a:rPr lang="en-US" dirty="0" err="1"/>
              <a:t>elektromanyetik</a:t>
            </a:r>
            <a:r>
              <a:rPr lang="en-US" dirty="0"/>
              <a:t> </a:t>
            </a:r>
            <a:r>
              <a:rPr lang="en-US" dirty="0" err="1"/>
              <a:t>sinyaller</a:t>
            </a:r>
            <a:r>
              <a:rPr lang="en-US" dirty="0"/>
              <a:t> </a:t>
            </a:r>
            <a:r>
              <a:rPr lang="en-US" dirty="0" err="1"/>
              <a:t>muhafazaya</a:t>
            </a:r>
            <a:r>
              <a:rPr lang="en-US" dirty="0"/>
              <a:t> </a:t>
            </a:r>
            <a:r>
              <a:rPr lang="en-US" dirty="0" err="1"/>
              <a:t>giremez</a:t>
            </a:r>
            <a:r>
              <a:rPr lang="en-US" dirty="0"/>
              <a:t> </a:t>
            </a:r>
            <a:r>
              <a:rPr lang="en-US" dirty="0" err="1"/>
              <a:t>veya</a:t>
            </a:r>
            <a:r>
              <a:rPr lang="en-US" dirty="0"/>
              <a:t> </a:t>
            </a:r>
            <a:r>
              <a:rPr lang="en-US" dirty="0" err="1"/>
              <a:t>çıkamaz</a:t>
            </a:r>
            <a:r>
              <a:rPr lang="en-US" dirty="0" smtClean="0"/>
              <a:t>.</a:t>
            </a:r>
            <a:r>
              <a:rPr lang="tr-TR" dirty="0" smtClean="0"/>
              <a:t>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D2E2AC8-A742-4225-997E-702A83B5BAF8}"/>
</file>

<file path=customXml/itemProps2.xml><?xml version="1.0" encoding="utf-8"?>
<ds:datastoreItem xmlns:ds="http://schemas.openxmlformats.org/officeDocument/2006/customXml" ds:itemID="{62EDDBB5-106A-4287-9C20-A9CA332778C8}"/>
</file>

<file path=customXml/itemProps3.xml><?xml version="1.0" encoding="utf-8"?>
<ds:datastoreItem xmlns:ds="http://schemas.openxmlformats.org/officeDocument/2006/customXml" ds:itemID="{246846BF-0D21-4069-9E8F-CBDEE2DEAA59}"/>
</file>

<file path=docProps/app.xml><?xml version="1.0" encoding="utf-8"?>
<Properties xmlns="http://schemas.openxmlformats.org/officeDocument/2006/extended-properties" xmlns:vt="http://schemas.openxmlformats.org/officeDocument/2006/docPropsVTypes">
  <Template/>
  <TotalTime>7674</TotalTime>
  <Pages>0</Pages>
  <Words>8804</Words>
  <Characters>0</Characters>
  <Application>Microsoft Office PowerPoint</Application>
  <PresentationFormat>On-screen Show (4:3)</PresentationFormat>
  <Lines>0</Lines>
  <Paragraphs>1084</Paragraphs>
  <Slides>86</Slides>
  <Notes>40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Bölüm 1 - Giriş</vt:lpstr>
      <vt:lpstr>Güvenliğin Tanımlamak</vt:lpstr>
      <vt:lpstr>NIST İç / Bütünlük Raporu NISTIR 7298 (Anahtar Bilgi Güvenliği Terimleri Sözlüğü, Mayıs 2013) bilgisayar güvenliği terimini şu şekilde tanımlamaktadır:</vt:lpstr>
      <vt:lpstr>Güvenlik Hedefleri</vt:lpstr>
      <vt:lpstr>Gizlilik (Confidentiality)</vt:lpstr>
      <vt:lpstr>Gizlilik Araçları</vt:lpstr>
      <vt:lpstr>Gizlilik Araçları</vt:lpstr>
      <vt:lpstr>Gizlilik Araçları</vt:lpstr>
      <vt:lpstr>Gizlilik Araçları</vt:lpstr>
      <vt:lpstr>Örnekler</vt:lpstr>
      <vt:lpstr>Bütünlük (Integrity)</vt:lpstr>
      <vt:lpstr>Kullanılabilirlik (Availability)</vt:lpstr>
      <vt:lpstr>Kullanıcılar için CIA</vt:lpstr>
      <vt:lpstr>Diğer Güvenlik Kavramları</vt:lpstr>
      <vt:lpstr>Güvence (Assurance)</vt:lpstr>
      <vt:lpstr>Güvence (Assurance)</vt:lpstr>
      <vt:lpstr>Özgünlük (Authenticity)</vt:lpstr>
      <vt:lpstr>PowerPoint Presentation</vt:lpstr>
      <vt:lpstr>Anonimlik(Anonymity)</vt:lpstr>
      <vt:lpstr>Tehditler ve Saldırılar  (Threats and Attacks)</vt:lpstr>
      <vt:lpstr>Tehditler ve Saldırılar  (Threats and Attacks)</vt:lpstr>
      <vt:lpstr>Tehditler ve Saldırılar  (Threats and Attacks)</vt:lpstr>
      <vt:lpstr>Tehditler ve Saldırılar  (Threats and Attacks)</vt:lpstr>
      <vt:lpstr>Tehditler ve Saldırılar  (Threats and Attacks)</vt:lpstr>
      <vt:lpstr>Tehditler ve Saldırılar  (Threats and Attacks)</vt:lpstr>
      <vt:lpstr>Tehditler ve Saldırılar  (Threats and Attacks)</vt:lpstr>
      <vt:lpstr>Bir Bilgisayar Sisteminin Varlıkları</vt:lpstr>
      <vt:lpstr>PowerPoint Presentation</vt:lpstr>
      <vt:lpstr>Pasif ve Aktif Saldırılar</vt:lpstr>
      <vt:lpstr>On Güvenlik İlkesi (Security Principles)</vt:lpstr>
      <vt:lpstr>Mekanizma ekonomisi (Economy of mechanism)</vt:lpstr>
      <vt:lpstr>Güvenli olmayan varsayılanlar (Fail-safe defaults)</vt:lpstr>
      <vt:lpstr>Tam arabuluculuk (Complete mediation)</vt:lpstr>
      <vt:lpstr>Açık tasarım (Open design)</vt:lpstr>
      <vt:lpstr>Ayrıcalık ayrılması (Separation of privilege)</vt:lpstr>
      <vt:lpstr>En az ayrıcalık (Least privilege)</vt:lpstr>
      <vt:lpstr>En az ortak mekanizma  (Least common mechanism)</vt:lpstr>
      <vt:lpstr>Psikolojik kabul edilebilirlik (Psychological acceptability)</vt:lpstr>
      <vt:lpstr>İş faktörü (Work factor)</vt:lpstr>
      <vt:lpstr>Uzlaşmacı kayıt  (Compromise recording)</vt:lpstr>
      <vt:lpstr>Erişim(Giriş) kontrolu (Access Control)</vt:lpstr>
      <vt:lpstr>Erişim kontrolu (devam)</vt:lpstr>
      <vt:lpstr>Erişim kontrolu (devam)</vt:lpstr>
      <vt:lpstr>Erişim kontrolu Modelleri</vt:lpstr>
      <vt:lpstr>Erişim Kontrolü Matrisleri (Access Control Matrices(ACM))</vt:lpstr>
      <vt:lpstr>Örnek Erişim Kontrolü Matrisi</vt:lpstr>
      <vt:lpstr>Erişim Kontrol Listeleri (Access Control Lists)</vt:lpstr>
      <vt:lpstr>Yetenekler (Capabilities)</vt:lpstr>
      <vt:lpstr>Rol tabanlı erişim kontrolü (Role-based Access Control)</vt:lpstr>
      <vt:lpstr>Role-based Access Control</vt:lpstr>
      <vt:lpstr>Role-based Access Control</vt:lpstr>
      <vt:lpstr>Diğer Erişim Kontrol Modelleri</vt:lpstr>
      <vt:lpstr>Şifreleme Kavramlarının Tanımları (Cryptographic Concepts)</vt:lpstr>
      <vt:lpstr>Şifreleme Kavramları</vt:lpstr>
      <vt:lpstr>Şifreleme ve Şifre Çözme (Encryption and Decryption)</vt:lpstr>
      <vt:lpstr>Şifreleme ve Şifre Çözme (Encryption and Decryption)</vt:lpstr>
      <vt:lpstr>Şifreleme sistemi (Cryptosystem)</vt:lpstr>
      <vt:lpstr>Cryptosystem</vt:lpstr>
      <vt:lpstr>Sezar Şifresi (Caesar Cipher)</vt:lpstr>
      <vt:lpstr>Sezar Şifresi (Caesar Cipher)</vt:lpstr>
      <vt:lpstr>Sezar Şifreleme Algoritması</vt:lpstr>
      <vt:lpstr>Çalışma</vt:lpstr>
      <vt:lpstr>Simetrik Şifreleme Sistemleri (Symmetric Cryptosystems)</vt:lpstr>
      <vt:lpstr>Simetrik Anahtar Dağıtımı (Symmetric Key Distribution)</vt:lpstr>
      <vt:lpstr>Açık Anahtarlı Şifreleme  (Public-Key Cryptography)</vt:lpstr>
      <vt:lpstr>Açık Anahtarlı Şifreleme  Public-Key Cryptography</vt:lpstr>
      <vt:lpstr>Genel Anahtar Dağıtımı (Public Key Distribution)</vt:lpstr>
      <vt:lpstr> Dijital imzalar (Digital Signatures)</vt:lpstr>
      <vt:lpstr>Şifreleme Karma Fonksiyonları (Cryptographic Hash Functions)</vt:lpstr>
      <vt:lpstr>Mesaj Doğrulama Kodları (Message Authentication Codes)</vt:lpstr>
      <vt:lpstr>Mesaj Doğrulama Kodları (Message Authentication Codes)</vt:lpstr>
      <vt:lpstr>Dijital Sertifikalar (Digital Certificates)</vt:lpstr>
      <vt:lpstr>Dijital Sertifikalar (Digital Certificates)</vt:lpstr>
      <vt:lpstr>Passwords</vt:lpstr>
      <vt:lpstr>PowerPoint Presentation</vt:lpstr>
      <vt:lpstr>PowerPoint Presentation</vt:lpstr>
      <vt:lpstr>PowerPoint Presentation</vt:lpstr>
      <vt:lpstr>PowerPoint Presentation</vt:lpstr>
      <vt:lpstr>Sosyal mühendislik  (Social Engineering)</vt:lpstr>
      <vt:lpstr>Sosyal mühendislik  (Social Engineering)</vt:lpstr>
      <vt:lpstr>Sosyal mühendislik  (Social Engineering)</vt:lpstr>
      <vt:lpstr>Social Engineering</vt:lpstr>
      <vt:lpstr>Programlama hatalarından kaynaklanan güvenlik açıkları</vt:lpstr>
      <vt:lpstr>Programlama hatalarından kaynaklanan güvenlik açıkları</vt:lpstr>
      <vt:lpstr>Arabellek Taşması(Buffer Overflow) Örneği</vt:lpstr>
      <vt:lpstr>Standartlar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Roberto Tamassia</dc:creator>
  <cp:lastModifiedBy>cmpe1</cp:lastModifiedBy>
  <cp:revision>373</cp:revision>
  <dcterms:modified xsi:type="dcterms:W3CDTF">2023-03-18T07:06:07Z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