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9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5"/>
  </p:notesMasterIdLst>
  <p:handoutMasterIdLst>
    <p:handoutMasterId r:id="rId66"/>
  </p:handoutMasterIdLst>
  <p:sldIdLst>
    <p:sldId id="256" r:id="rId2"/>
    <p:sldId id="270" r:id="rId3"/>
    <p:sldId id="281" r:id="rId4"/>
    <p:sldId id="318" r:id="rId5"/>
    <p:sldId id="403" r:id="rId6"/>
    <p:sldId id="374" r:id="rId7"/>
    <p:sldId id="319" r:id="rId8"/>
    <p:sldId id="311" r:id="rId9"/>
    <p:sldId id="282" r:id="rId10"/>
    <p:sldId id="387" r:id="rId11"/>
    <p:sldId id="405" r:id="rId12"/>
    <p:sldId id="257" r:id="rId13"/>
    <p:sldId id="284" r:id="rId14"/>
    <p:sldId id="411" r:id="rId15"/>
    <p:sldId id="407" r:id="rId16"/>
    <p:sldId id="285" r:id="rId17"/>
    <p:sldId id="356" r:id="rId18"/>
    <p:sldId id="406" r:id="rId19"/>
    <p:sldId id="258" r:id="rId20"/>
    <p:sldId id="357" r:id="rId21"/>
    <p:sldId id="288" r:id="rId22"/>
    <p:sldId id="320" r:id="rId23"/>
    <p:sldId id="289" r:id="rId24"/>
    <p:sldId id="322" r:id="rId25"/>
    <p:sldId id="259" r:id="rId26"/>
    <p:sldId id="346" r:id="rId27"/>
    <p:sldId id="347" r:id="rId28"/>
    <p:sldId id="382" r:id="rId29"/>
    <p:sldId id="358" r:id="rId30"/>
    <p:sldId id="359" r:id="rId31"/>
    <p:sldId id="360" r:id="rId32"/>
    <p:sldId id="362" r:id="rId33"/>
    <p:sldId id="263" r:id="rId34"/>
    <p:sldId id="384" r:id="rId35"/>
    <p:sldId id="408" r:id="rId36"/>
    <p:sldId id="409" r:id="rId37"/>
    <p:sldId id="410" r:id="rId38"/>
    <p:sldId id="361" r:id="rId39"/>
    <p:sldId id="267" r:id="rId40"/>
    <p:sldId id="268" r:id="rId41"/>
    <p:sldId id="372" r:id="rId42"/>
    <p:sldId id="274" r:id="rId43"/>
    <p:sldId id="373" r:id="rId44"/>
    <p:sldId id="275" r:id="rId45"/>
    <p:sldId id="276" r:id="rId46"/>
    <p:sldId id="363" r:id="rId47"/>
    <p:sldId id="331" r:id="rId48"/>
    <p:sldId id="364" r:id="rId49"/>
    <p:sldId id="365" r:id="rId50"/>
    <p:sldId id="366" r:id="rId51"/>
    <p:sldId id="367" r:id="rId52"/>
    <p:sldId id="368" r:id="rId53"/>
    <p:sldId id="369" r:id="rId54"/>
    <p:sldId id="324" r:id="rId55"/>
    <p:sldId id="370" r:id="rId56"/>
    <p:sldId id="383" r:id="rId57"/>
    <p:sldId id="371" r:id="rId58"/>
    <p:sldId id="419" r:id="rId59"/>
    <p:sldId id="420" r:id="rId60"/>
    <p:sldId id="351" r:id="rId61"/>
    <p:sldId id="335" r:id="rId62"/>
    <p:sldId id="336" r:id="rId63"/>
    <p:sldId id="280" r:id="rId64"/>
  </p:sldIdLst>
  <p:sldSz cx="9144000" cy="6858000" type="screen4x3"/>
  <p:notesSz cx="6858000" cy="9144000"/>
  <p:custDataLst>
    <p:tags r:id="rId6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ygu Çelik Ertuğrul" initials="DÇE" lastIdx="1" clrIdx="0">
    <p:extLst>
      <p:ext uri="{19B8F6BF-5375-455C-9EA6-DF929625EA0E}">
        <p15:presenceInfo xmlns:p15="http://schemas.microsoft.com/office/powerpoint/2012/main" xmlns="" userId="ed38a8bf02d8c1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1" autoAdjust="0"/>
    <p:restoredTop sz="94249" autoAdjust="0"/>
  </p:normalViewPr>
  <p:slideViewPr>
    <p:cSldViewPr snapToGrid="0" snapToObjects="1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74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75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287E6-49B1-4194-9E8E-DE7CA941FF72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F59BE2-699C-4F22-B58F-66CF5EA242DD}">
      <dgm:prSet phldrT="[Text]" custT="1"/>
      <dgm:spPr/>
      <dgm:t>
        <a:bodyPr/>
        <a:lstStyle/>
        <a:p>
          <a:r>
            <a:rPr lang="en-US" sz="1100" dirty="0"/>
            <a:t>Process</a:t>
          </a:r>
        </a:p>
      </dgm:t>
    </dgm:pt>
    <dgm:pt modelId="{0B7EABF1-D83A-43B1-911D-7823EA5FC58F}" type="parTrans" cxnId="{469F3F6C-8669-45A7-9E48-F61F99A396F3}">
      <dgm:prSet/>
      <dgm:spPr/>
      <dgm:t>
        <a:bodyPr/>
        <a:lstStyle/>
        <a:p>
          <a:endParaRPr lang="en-US"/>
        </a:p>
      </dgm:t>
    </dgm:pt>
    <dgm:pt modelId="{985684BD-AD93-47A7-8A64-2B39F908B4D6}" type="sibTrans" cxnId="{469F3F6C-8669-45A7-9E48-F61F99A396F3}">
      <dgm:prSet/>
      <dgm:spPr/>
      <dgm:t>
        <a:bodyPr/>
        <a:lstStyle/>
        <a:p>
          <a:endParaRPr lang="en-US"/>
        </a:p>
      </dgm:t>
    </dgm:pt>
    <dgm:pt modelId="{BE13B85E-204A-43E1-8D63-5C2A6436C95E}">
      <dgm:prSet phldrT="[Text]" custT="1"/>
      <dgm:spPr/>
      <dgm:t>
        <a:bodyPr/>
        <a:lstStyle/>
        <a:p>
          <a:r>
            <a:rPr lang="en-US" sz="900" dirty="0"/>
            <a:t>Pre/post</a:t>
          </a:r>
        </a:p>
        <a:p>
          <a:r>
            <a:rPr lang="en-US" sz="900" dirty="0"/>
            <a:t>conditions</a:t>
          </a:r>
        </a:p>
      </dgm:t>
    </dgm:pt>
    <dgm:pt modelId="{81B5699C-0D83-4D41-B771-A389D3758AB3}" type="parTrans" cxnId="{9E47605C-9C29-4ED5-B8CC-7914F54E29E2}">
      <dgm:prSet/>
      <dgm:spPr/>
      <dgm:t>
        <a:bodyPr/>
        <a:lstStyle/>
        <a:p>
          <a:endParaRPr lang="en-US"/>
        </a:p>
      </dgm:t>
    </dgm:pt>
    <dgm:pt modelId="{35078B5C-CCF7-4EC2-A76A-3411CE1BDDE5}" type="sibTrans" cxnId="{9E47605C-9C29-4ED5-B8CC-7914F54E29E2}">
      <dgm:prSet/>
      <dgm:spPr/>
      <dgm:t>
        <a:bodyPr/>
        <a:lstStyle/>
        <a:p>
          <a:endParaRPr lang="en-US"/>
        </a:p>
      </dgm:t>
    </dgm:pt>
    <dgm:pt modelId="{19D9E1E5-460C-4CFB-88EA-868F4E8845CA}">
      <dgm:prSet phldrT="[Text]" custT="1"/>
      <dgm:spPr/>
      <dgm:t>
        <a:bodyPr/>
        <a:lstStyle/>
        <a:p>
          <a:r>
            <a:rPr lang="en-US" sz="900" dirty="0"/>
            <a:t>products</a:t>
          </a:r>
        </a:p>
      </dgm:t>
    </dgm:pt>
    <dgm:pt modelId="{75F2913E-A03B-4CF1-89C8-7BA9F14B8EA6}" type="parTrans" cxnId="{9B4862B6-5745-485E-AF10-60908063E022}">
      <dgm:prSet/>
      <dgm:spPr/>
      <dgm:t>
        <a:bodyPr/>
        <a:lstStyle/>
        <a:p>
          <a:endParaRPr lang="en-US"/>
        </a:p>
      </dgm:t>
    </dgm:pt>
    <dgm:pt modelId="{2EE1C41C-55B1-420D-9DFB-689D0CB6E960}" type="sibTrans" cxnId="{9B4862B6-5745-485E-AF10-60908063E022}">
      <dgm:prSet/>
      <dgm:spPr/>
      <dgm:t>
        <a:bodyPr/>
        <a:lstStyle/>
        <a:p>
          <a:endParaRPr lang="en-US"/>
        </a:p>
      </dgm:t>
    </dgm:pt>
    <dgm:pt modelId="{574E330F-A2C4-4474-988F-9F71F081A7FA}">
      <dgm:prSet phldrT="[Text]" custT="1"/>
      <dgm:spPr/>
      <dgm:t>
        <a:bodyPr/>
        <a:lstStyle/>
        <a:p>
          <a:r>
            <a:rPr lang="en-US" sz="900" dirty="0"/>
            <a:t>roles</a:t>
          </a:r>
        </a:p>
      </dgm:t>
    </dgm:pt>
    <dgm:pt modelId="{E6C05FE5-6ED0-4F0F-B83A-1B10843074D3}" type="parTrans" cxnId="{BEE4EE70-6314-40F5-9E3C-DE6D250D2743}">
      <dgm:prSet/>
      <dgm:spPr/>
      <dgm:t>
        <a:bodyPr/>
        <a:lstStyle/>
        <a:p>
          <a:endParaRPr lang="en-US"/>
        </a:p>
      </dgm:t>
    </dgm:pt>
    <dgm:pt modelId="{A94B3727-A9F4-49BD-8F91-048F0AE76CD2}" type="sibTrans" cxnId="{BEE4EE70-6314-40F5-9E3C-DE6D250D2743}">
      <dgm:prSet/>
      <dgm:spPr/>
      <dgm:t>
        <a:bodyPr/>
        <a:lstStyle/>
        <a:p>
          <a:endParaRPr lang="en-US"/>
        </a:p>
      </dgm:t>
    </dgm:pt>
    <dgm:pt modelId="{2D23D101-744C-4C6E-A616-39D7E375BFE8}">
      <dgm:prSet phldrT="[Text]" custT="1"/>
      <dgm:spPr/>
      <dgm:t>
        <a:bodyPr/>
        <a:lstStyle/>
        <a:p>
          <a:r>
            <a:rPr lang="en-US" sz="900" dirty="0"/>
            <a:t>activities</a:t>
          </a:r>
        </a:p>
      </dgm:t>
    </dgm:pt>
    <dgm:pt modelId="{A765B5C0-9250-47C8-AD2C-5EA3B8C7B42A}" type="parTrans" cxnId="{DA2F71FC-FA6B-4604-9301-0FAD62E1FD88}">
      <dgm:prSet/>
      <dgm:spPr/>
      <dgm:t>
        <a:bodyPr/>
        <a:lstStyle/>
        <a:p>
          <a:endParaRPr lang="en-US"/>
        </a:p>
      </dgm:t>
    </dgm:pt>
    <dgm:pt modelId="{69C780EE-9AE7-4276-A918-3F350F1888A7}" type="sibTrans" cxnId="{DA2F71FC-FA6B-4604-9301-0FAD62E1FD88}">
      <dgm:prSet/>
      <dgm:spPr/>
      <dgm:t>
        <a:bodyPr/>
        <a:lstStyle/>
        <a:p>
          <a:endParaRPr lang="en-US"/>
        </a:p>
      </dgm:t>
    </dgm:pt>
    <dgm:pt modelId="{359EDCA4-22DF-44EC-AA57-A527A64BED12}" type="pres">
      <dgm:prSet presAssocID="{7BA287E6-49B1-4194-9E8E-DE7CA941FF7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B6ED49-120E-49BC-AA7C-28E462AE0D94}" type="pres">
      <dgm:prSet presAssocID="{18F59BE2-699C-4F22-B58F-66CF5EA242DD}" presName="centerShape" presStyleLbl="node0" presStyleIdx="0" presStyleCnt="1" custScaleX="148658"/>
      <dgm:spPr/>
      <dgm:t>
        <a:bodyPr/>
        <a:lstStyle/>
        <a:p>
          <a:endParaRPr lang="en-US"/>
        </a:p>
      </dgm:t>
    </dgm:pt>
    <dgm:pt modelId="{40C0B0F4-CD08-4B32-9A75-E20650FE363A}" type="pres">
      <dgm:prSet presAssocID="{81B5699C-0D83-4D41-B771-A389D3758AB3}" presName="Name9" presStyleLbl="parChTrans1D2" presStyleIdx="0" presStyleCnt="4"/>
      <dgm:spPr/>
      <dgm:t>
        <a:bodyPr/>
        <a:lstStyle/>
        <a:p>
          <a:endParaRPr lang="en-US"/>
        </a:p>
      </dgm:t>
    </dgm:pt>
    <dgm:pt modelId="{D9A4575E-46CB-48BE-A5A0-924A563EB653}" type="pres">
      <dgm:prSet presAssocID="{81B5699C-0D83-4D41-B771-A389D3758AB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0C94B27-F54D-43D7-BD52-3CAC9F99C61B}" type="pres">
      <dgm:prSet presAssocID="{BE13B85E-204A-43E1-8D63-5C2A6436C95E}" presName="node" presStyleLbl="node1" presStyleIdx="0" presStyleCnt="4" custScaleX="148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0E289-7657-4387-9681-8B002ECCD7CA}" type="pres">
      <dgm:prSet presAssocID="{75F2913E-A03B-4CF1-89C8-7BA9F14B8EA6}" presName="Name9" presStyleLbl="parChTrans1D2" presStyleIdx="1" presStyleCnt="4"/>
      <dgm:spPr/>
      <dgm:t>
        <a:bodyPr/>
        <a:lstStyle/>
        <a:p>
          <a:endParaRPr lang="en-US"/>
        </a:p>
      </dgm:t>
    </dgm:pt>
    <dgm:pt modelId="{8C18D03F-6407-4851-9660-67F8D0695FD1}" type="pres">
      <dgm:prSet presAssocID="{75F2913E-A03B-4CF1-89C8-7BA9F14B8EA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3BEFD83-3328-4239-B4F9-4AD3DD10EE32}" type="pres">
      <dgm:prSet presAssocID="{19D9E1E5-460C-4CFB-88EA-868F4E8845CA}" presName="node" presStyleLbl="node1" presStyleIdx="1" presStyleCnt="4" custScaleX="139571" custRadScaleRad="174021" custRadScaleInc="-1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7840B-97CC-4B82-8B6A-D2FF70617208}" type="pres">
      <dgm:prSet presAssocID="{E6C05FE5-6ED0-4F0F-B83A-1B10843074D3}" presName="Name9" presStyleLbl="parChTrans1D2" presStyleIdx="2" presStyleCnt="4"/>
      <dgm:spPr/>
      <dgm:t>
        <a:bodyPr/>
        <a:lstStyle/>
        <a:p>
          <a:endParaRPr lang="en-US"/>
        </a:p>
      </dgm:t>
    </dgm:pt>
    <dgm:pt modelId="{139F1B10-13D6-41D1-A852-FAECC7646C3C}" type="pres">
      <dgm:prSet presAssocID="{E6C05FE5-6ED0-4F0F-B83A-1B10843074D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A4A29BD-9613-4C40-9747-A1612ECC541F}" type="pres">
      <dgm:prSet presAssocID="{574E330F-A2C4-4474-988F-9F71F081A7FA}" presName="node" presStyleLbl="node1" presStyleIdx="2" presStyleCnt="4" custScaleX="148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BA77B-9B0D-4935-B7A1-F3FC01DFD64D}" type="pres">
      <dgm:prSet presAssocID="{A765B5C0-9250-47C8-AD2C-5EA3B8C7B42A}" presName="Name9" presStyleLbl="parChTrans1D2" presStyleIdx="3" presStyleCnt="4"/>
      <dgm:spPr/>
      <dgm:t>
        <a:bodyPr/>
        <a:lstStyle/>
        <a:p>
          <a:endParaRPr lang="en-US"/>
        </a:p>
      </dgm:t>
    </dgm:pt>
    <dgm:pt modelId="{CD08B088-1C07-4F17-A90E-F3B855A4BD91}" type="pres">
      <dgm:prSet presAssocID="{A765B5C0-9250-47C8-AD2C-5EA3B8C7B42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DB024DF-ED51-449D-BCF3-D2D0B346DF14}" type="pres">
      <dgm:prSet presAssocID="{2D23D101-744C-4C6E-A616-39D7E375BFE8}" presName="node" presStyleLbl="node1" presStyleIdx="3" presStyleCnt="4" custScaleX="143827" custRadScaleRad="173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857A8D-D028-42BE-8CB9-AA7E24250BD0}" type="presOf" srcId="{BE13B85E-204A-43E1-8D63-5C2A6436C95E}" destId="{00C94B27-F54D-43D7-BD52-3CAC9F99C61B}" srcOrd="0" destOrd="0" presId="urn:microsoft.com/office/officeart/2005/8/layout/radial1"/>
    <dgm:cxn modelId="{69BE25F2-EE06-407E-8BCF-372D1B86A3BB}" type="presOf" srcId="{7BA287E6-49B1-4194-9E8E-DE7CA941FF72}" destId="{359EDCA4-22DF-44EC-AA57-A527A64BED12}" srcOrd="0" destOrd="0" presId="urn:microsoft.com/office/officeart/2005/8/layout/radial1"/>
    <dgm:cxn modelId="{3ED417AA-40B0-4B89-8EE0-FA35C09198E3}" type="presOf" srcId="{574E330F-A2C4-4474-988F-9F71F081A7FA}" destId="{3A4A29BD-9613-4C40-9747-A1612ECC541F}" srcOrd="0" destOrd="0" presId="urn:microsoft.com/office/officeart/2005/8/layout/radial1"/>
    <dgm:cxn modelId="{633D623E-31CB-4097-9DA2-C3C4943E9FEC}" type="presOf" srcId="{A765B5C0-9250-47C8-AD2C-5EA3B8C7B42A}" destId="{CD08B088-1C07-4F17-A90E-F3B855A4BD91}" srcOrd="1" destOrd="0" presId="urn:microsoft.com/office/officeart/2005/8/layout/radial1"/>
    <dgm:cxn modelId="{8EF1CDA2-BD71-4B64-B173-CCA98DF6B1D6}" type="presOf" srcId="{75F2913E-A03B-4CF1-89C8-7BA9F14B8EA6}" destId="{8C18D03F-6407-4851-9660-67F8D0695FD1}" srcOrd="1" destOrd="0" presId="urn:microsoft.com/office/officeart/2005/8/layout/radial1"/>
    <dgm:cxn modelId="{469F3F6C-8669-45A7-9E48-F61F99A396F3}" srcId="{7BA287E6-49B1-4194-9E8E-DE7CA941FF72}" destId="{18F59BE2-699C-4F22-B58F-66CF5EA242DD}" srcOrd="0" destOrd="0" parTransId="{0B7EABF1-D83A-43B1-911D-7823EA5FC58F}" sibTransId="{985684BD-AD93-47A7-8A64-2B39F908B4D6}"/>
    <dgm:cxn modelId="{A00B802E-334D-47E9-A1C6-3CDBD129FAB5}" type="presOf" srcId="{81B5699C-0D83-4D41-B771-A389D3758AB3}" destId="{40C0B0F4-CD08-4B32-9A75-E20650FE363A}" srcOrd="0" destOrd="0" presId="urn:microsoft.com/office/officeart/2005/8/layout/radial1"/>
    <dgm:cxn modelId="{BEE4EE70-6314-40F5-9E3C-DE6D250D2743}" srcId="{18F59BE2-699C-4F22-B58F-66CF5EA242DD}" destId="{574E330F-A2C4-4474-988F-9F71F081A7FA}" srcOrd="2" destOrd="0" parTransId="{E6C05FE5-6ED0-4F0F-B83A-1B10843074D3}" sibTransId="{A94B3727-A9F4-49BD-8F91-048F0AE76CD2}"/>
    <dgm:cxn modelId="{B92CB9E5-706C-40BC-B0E1-DFCAD6846CB1}" type="presOf" srcId="{E6C05FE5-6ED0-4F0F-B83A-1B10843074D3}" destId="{4477840B-97CC-4B82-8B6A-D2FF70617208}" srcOrd="0" destOrd="0" presId="urn:microsoft.com/office/officeart/2005/8/layout/radial1"/>
    <dgm:cxn modelId="{8265542F-27D7-4BE6-B36D-DD864AD07484}" type="presOf" srcId="{81B5699C-0D83-4D41-B771-A389D3758AB3}" destId="{D9A4575E-46CB-48BE-A5A0-924A563EB653}" srcOrd="1" destOrd="0" presId="urn:microsoft.com/office/officeart/2005/8/layout/radial1"/>
    <dgm:cxn modelId="{DA2F71FC-FA6B-4604-9301-0FAD62E1FD88}" srcId="{18F59BE2-699C-4F22-B58F-66CF5EA242DD}" destId="{2D23D101-744C-4C6E-A616-39D7E375BFE8}" srcOrd="3" destOrd="0" parTransId="{A765B5C0-9250-47C8-AD2C-5EA3B8C7B42A}" sibTransId="{69C780EE-9AE7-4276-A918-3F350F1888A7}"/>
    <dgm:cxn modelId="{3F9A51C7-8233-402C-A573-4053C1297F6B}" type="presOf" srcId="{19D9E1E5-460C-4CFB-88EA-868F4E8845CA}" destId="{A3BEFD83-3328-4239-B4F9-4AD3DD10EE32}" srcOrd="0" destOrd="0" presId="urn:microsoft.com/office/officeart/2005/8/layout/radial1"/>
    <dgm:cxn modelId="{9B4862B6-5745-485E-AF10-60908063E022}" srcId="{18F59BE2-699C-4F22-B58F-66CF5EA242DD}" destId="{19D9E1E5-460C-4CFB-88EA-868F4E8845CA}" srcOrd="1" destOrd="0" parTransId="{75F2913E-A03B-4CF1-89C8-7BA9F14B8EA6}" sibTransId="{2EE1C41C-55B1-420D-9DFB-689D0CB6E960}"/>
    <dgm:cxn modelId="{3D208EED-16A0-4E4B-93C0-69CDE5FEB885}" type="presOf" srcId="{A765B5C0-9250-47C8-AD2C-5EA3B8C7B42A}" destId="{009BA77B-9B0D-4935-B7A1-F3FC01DFD64D}" srcOrd="0" destOrd="0" presId="urn:microsoft.com/office/officeart/2005/8/layout/radial1"/>
    <dgm:cxn modelId="{0B129026-6CD0-4917-B180-DF7609A37603}" type="presOf" srcId="{75F2913E-A03B-4CF1-89C8-7BA9F14B8EA6}" destId="{D8F0E289-7657-4387-9681-8B002ECCD7CA}" srcOrd="0" destOrd="0" presId="urn:microsoft.com/office/officeart/2005/8/layout/radial1"/>
    <dgm:cxn modelId="{8621867F-4FD5-48FD-97D6-FEAF70CE8372}" type="presOf" srcId="{E6C05FE5-6ED0-4F0F-B83A-1B10843074D3}" destId="{139F1B10-13D6-41D1-A852-FAECC7646C3C}" srcOrd="1" destOrd="0" presId="urn:microsoft.com/office/officeart/2005/8/layout/radial1"/>
    <dgm:cxn modelId="{B1E587A2-B4A6-4BB7-A0E3-7DF0075BDD9F}" type="presOf" srcId="{2D23D101-744C-4C6E-A616-39D7E375BFE8}" destId="{0DB024DF-ED51-449D-BCF3-D2D0B346DF14}" srcOrd="0" destOrd="0" presId="urn:microsoft.com/office/officeart/2005/8/layout/radial1"/>
    <dgm:cxn modelId="{9E47605C-9C29-4ED5-B8CC-7914F54E29E2}" srcId="{18F59BE2-699C-4F22-B58F-66CF5EA242DD}" destId="{BE13B85E-204A-43E1-8D63-5C2A6436C95E}" srcOrd="0" destOrd="0" parTransId="{81B5699C-0D83-4D41-B771-A389D3758AB3}" sibTransId="{35078B5C-CCF7-4EC2-A76A-3411CE1BDDE5}"/>
    <dgm:cxn modelId="{47D082D0-518E-4F7E-B415-60D6D748D94B}" type="presOf" srcId="{18F59BE2-699C-4F22-B58F-66CF5EA242DD}" destId="{7DB6ED49-120E-49BC-AA7C-28E462AE0D94}" srcOrd="0" destOrd="0" presId="urn:microsoft.com/office/officeart/2005/8/layout/radial1"/>
    <dgm:cxn modelId="{21494141-4A30-498B-B6B0-4C928F6814A3}" type="presParOf" srcId="{359EDCA4-22DF-44EC-AA57-A527A64BED12}" destId="{7DB6ED49-120E-49BC-AA7C-28E462AE0D94}" srcOrd="0" destOrd="0" presId="urn:microsoft.com/office/officeart/2005/8/layout/radial1"/>
    <dgm:cxn modelId="{488EE526-044D-4FC6-8F24-7F5F6783A895}" type="presParOf" srcId="{359EDCA4-22DF-44EC-AA57-A527A64BED12}" destId="{40C0B0F4-CD08-4B32-9A75-E20650FE363A}" srcOrd="1" destOrd="0" presId="urn:microsoft.com/office/officeart/2005/8/layout/radial1"/>
    <dgm:cxn modelId="{AC16CE18-E26A-415C-AF39-D40E4D022F6C}" type="presParOf" srcId="{40C0B0F4-CD08-4B32-9A75-E20650FE363A}" destId="{D9A4575E-46CB-48BE-A5A0-924A563EB653}" srcOrd="0" destOrd="0" presId="urn:microsoft.com/office/officeart/2005/8/layout/radial1"/>
    <dgm:cxn modelId="{697971F1-7BD6-419F-B349-1DCA73012340}" type="presParOf" srcId="{359EDCA4-22DF-44EC-AA57-A527A64BED12}" destId="{00C94B27-F54D-43D7-BD52-3CAC9F99C61B}" srcOrd="2" destOrd="0" presId="urn:microsoft.com/office/officeart/2005/8/layout/radial1"/>
    <dgm:cxn modelId="{EBBCE29C-5C70-4E60-BED8-7039794C9C68}" type="presParOf" srcId="{359EDCA4-22DF-44EC-AA57-A527A64BED12}" destId="{D8F0E289-7657-4387-9681-8B002ECCD7CA}" srcOrd="3" destOrd="0" presId="urn:microsoft.com/office/officeart/2005/8/layout/radial1"/>
    <dgm:cxn modelId="{5E3911B8-AD9B-4A6F-9FE9-0D6DA2352D0F}" type="presParOf" srcId="{D8F0E289-7657-4387-9681-8B002ECCD7CA}" destId="{8C18D03F-6407-4851-9660-67F8D0695FD1}" srcOrd="0" destOrd="0" presId="urn:microsoft.com/office/officeart/2005/8/layout/radial1"/>
    <dgm:cxn modelId="{19F12A60-A9A5-4602-9F00-CBCB74481A0A}" type="presParOf" srcId="{359EDCA4-22DF-44EC-AA57-A527A64BED12}" destId="{A3BEFD83-3328-4239-B4F9-4AD3DD10EE32}" srcOrd="4" destOrd="0" presId="urn:microsoft.com/office/officeart/2005/8/layout/radial1"/>
    <dgm:cxn modelId="{1B2E90D1-9AB8-4AF7-8491-C2F7CBFDD9BA}" type="presParOf" srcId="{359EDCA4-22DF-44EC-AA57-A527A64BED12}" destId="{4477840B-97CC-4B82-8B6A-D2FF70617208}" srcOrd="5" destOrd="0" presId="urn:microsoft.com/office/officeart/2005/8/layout/radial1"/>
    <dgm:cxn modelId="{E27464EC-528B-405D-B645-1EBB52D0174A}" type="presParOf" srcId="{4477840B-97CC-4B82-8B6A-D2FF70617208}" destId="{139F1B10-13D6-41D1-A852-FAECC7646C3C}" srcOrd="0" destOrd="0" presId="urn:microsoft.com/office/officeart/2005/8/layout/radial1"/>
    <dgm:cxn modelId="{14BABD6A-C1C5-448E-AA95-100A7F1D4045}" type="presParOf" srcId="{359EDCA4-22DF-44EC-AA57-A527A64BED12}" destId="{3A4A29BD-9613-4C40-9747-A1612ECC541F}" srcOrd="6" destOrd="0" presId="urn:microsoft.com/office/officeart/2005/8/layout/radial1"/>
    <dgm:cxn modelId="{BD28CC48-B3CE-4F1D-AC51-2DD66398F940}" type="presParOf" srcId="{359EDCA4-22DF-44EC-AA57-A527A64BED12}" destId="{009BA77B-9B0D-4935-B7A1-F3FC01DFD64D}" srcOrd="7" destOrd="0" presId="urn:microsoft.com/office/officeart/2005/8/layout/radial1"/>
    <dgm:cxn modelId="{CF622554-24CB-42B1-9EAD-2714F3D3A2D1}" type="presParOf" srcId="{009BA77B-9B0D-4935-B7A1-F3FC01DFD64D}" destId="{CD08B088-1C07-4F17-A90E-F3B855A4BD91}" srcOrd="0" destOrd="0" presId="urn:microsoft.com/office/officeart/2005/8/layout/radial1"/>
    <dgm:cxn modelId="{E3831B45-C3AE-4922-B38E-56EB72169694}" type="presParOf" srcId="{359EDCA4-22DF-44EC-AA57-A527A64BED12}" destId="{0DB024DF-ED51-449D-BCF3-D2D0B346DF1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6ED49-120E-49BC-AA7C-28E462AE0D94}">
      <dsp:nvSpPr>
        <dsp:cNvPr id="0" name=""/>
        <dsp:cNvSpPr/>
      </dsp:nvSpPr>
      <dsp:spPr>
        <a:xfrm>
          <a:off x="1861050" y="800617"/>
          <a:ext cx="903616" cy="6078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Process</a:t>
          </a:r>
        </a:p>
      </dsp:txBody>
      <dsp:txXfrm>
        <a:off x="1993381" y="889634"/>
        <a:ext cx="638954" cy="429815"/>
      </dsp:txXfrm>
    </dsp:sp>
    <dsp:sp modelId="{40C0B0F4-CD08-4B32-9A75-E20650FE363A}">
      <dsp:nvSpPr>
        <dsp:cNvPr id="0" name=""/>
        <dsp:cNvSpPr/>
      </dsp:nvSpPr>
      <dsp:spPr>
        <a:xfrm rot="16200000">
          <a:off x="2220918" y="696817"/>
          <a:ext cx="183881" cy="23719"/>
        </a:xfrm>
        <a:custGeom>
          <a:avLst/>
          <a:gdLst/>
          <a:ahLst/>
          <a:cxnLst/>
          <a:rect l="0" t="0" r="0" b="0"/>
          <a:pathLst>
            <a:path>
              <a:moveTo>
                <a:pt x="0" y="11859"/>
              </a:moveTo>
              <a:lnTo>
                <a:pt x="183881" y="11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08261" y="704080"/>
        <a:ext cx="9194" cy="9194"/>
      </dsp:txXfrm>
    </dsp:sp>
    <dsp:sp modelId="{00C94B27-F54D-43D7-BD52-3CAC9F99C61B}">
      <dsp:nvSpPr>
        <dsp:cNvPr id="0" name=""/>
        <dsp:cNvSpPr/>
      </dsp:nvSpPr>
      <dsp:spPr>
        <a:xfrm>
          <a:off x="1861050" y="8887"/>
          <a:ext cx="903616" cy="6078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Pre/post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conditions</a:t>
          </a:r>
        </a:p>
      </dsp:txBody>
      <dsp:txXfrm>
        <a:off x="1993381" y="97904"/>
        <a:ext cx="638954" cy="429815"/>
      </dsp:txXfrm>
    </dsp:sp>
    <dsp:sp modelId="{D8F0E289-7657-4387-9681-8B002ECCD7CA}">
      <dsp:nvSpPr>
        <dsp:cNvPr id="0" name=""/>
        <dsp:cNvSpPr/>
      </dsp:nvSpPr>
      <dsp:spPr>
        <a:xfrm rot="21567870">
          <a:off x="2764612" y="1086115"/>
          <a:ext cx="501820" cy="23719"/>
        </a:xfrm>
        <a:custGeom>
          <a:avLst/>
          <a:gdLst/>
          <a:ahLst/>
          <a:cxnLst/>
          <a:rect l="0" t="0" r="0" b="0"/>
          <a:pathLst>
            <a:path>
              <a:moveTo>
                <a:pt x="0" y="11859"/>
              </a:moveTo>
              <a:lnTo>
                <a:pt x="501820" y="11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02977" y="1085429"/>
        <a:ext cx="25091" cy="25091"/>
      </dsp:txXfrm>
    </dsp:sp>
    <dsp:sp modelId="{A3BEFD83-3328-4239-B4F9-4AD3DD10EE32}">
      <dsp:nvSpPr>
        <dsp:cNvPr id="0" name=""/>
        <dsp:cNvSpPr/>
      </dsp:nvSpPr>
      <dsp:spPr>
        <a:xfrm>
          <a:off x="3266385" y="787741"/>
          <a:ext cx="848380" cy="6078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products</a:t>
          </a:r>
        </a:p>
      </dsp:txBody>
      <dsp:txXfrm>
        <a:off x="3390627" y="876758"/>
        <a:ext cx="599896" cy="429815"/>
      </dsp:txXfrm>
    </dsp:sp>
    <dsp:sp modelId="{4477840B-97CC-4B82-8B6A-D2FF70617208}">
      <dsp:nvSpPr>
        <dsp:cNvPr id="0" name=""/>
        <dsp:cNvSpPr/>
      </dsp:nvSpPr>
      <dsp:spPr>
        <a:xfrm rot="5400000">
          <a:off x="2220918" y="1488548"/>
          <a:ext cx="183881" cy="23719"/>
        </a:xfrm>
        <a:custGeom>
          <a:avLst/>
          <a:gdLst/>
          <a:ahLst/>
          <a:cxnLst/>
          <a:rect l="0" t="0" r="0" b="0"/>
          <a:pathLst>
            <a:path>
              <a:moveTo>
                <a:pt x="0" y="11859"/>
              </a:moveTo>
              <a:lnTo>
                <a:pt x="183881" y="11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08261" y="1495810"/>
        <a:ext cx="9194" cy="9194"/>
      </dsp:txXfrm>
    </dsp:sp>
    <dsp:sp modelId="{3A4A29BD-9613-4C40-9747-A1612ECC541F}">
      <dsp:nvSpPr>
        <dsp:cNvPr id="0" name=""/>
        <dsp:cNvSpPr/>
      </dsp:nvSpPr>
      <dsp:spPr>
        <a:xfrm>
          <a:off x="1861050" y="1592348"/>
          <a:ext cx="903616" cy="6078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roles</a:t>
          </a:r>
        </a:p>
      </dsp:txBody>
      <dsp:txXfrm>
        <a:off x="1993381" y="1681365"/>
        <a:ext cx="638954" cy="429815"/>
      </dsp:txXfrm>
    </dsp:sp>
    <dsp:sp modelId="{009BA77B-9B0D-4935-B7A1-F3FC01DFD64D}">
      <dsp:nvSpPr>
        <dsp:cNvPr id="0" name=""/>
        <dsp:cNvSpPr/>
      </dsp:nvSpPr>
      <dsp:spPr>
        <a:xfrm rot="10800000">
          <a:off x="1378707" y="1092682"/>
          <a:ext cx="482343" cy="23719"/>
        </a:xfrm>
        <a:custGeom>
          <a:avLst/>
          <a:gdLst/>
          <a:ahLst/>
          <a:cxnLst/>
          <a:rect l="0" t="0" r="0" b="0"/>
          <a:pathLst>
            <a:path>
              <a:moveTo>
                <a:pt x="0" y="11859"/>
              </a:moveTo>
              <a:lnTo>
                <a:pt x="482343" y="11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607820" y="1092483"/>
        <a:ext cx="24117" cy="24117"/>
      </dsp:txXfrm>
    </dsp:sp>
    <dsp:sp modelId="{0DB024DF-ED51-449D-BCF3-D2D0B346DF14}">
      <dsp:nvSpPr>
        <dsp:cNvPr id="0" name=""/>
        <dsp:cNvSpPr/>
      </dsp:nvSpPr>
      <dsp:spPr>
        <a:xfrm>
          <a:off x="504456" y="800617"/>
          <a:ext cx="874251" cy="6078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activities</a:t>
          </a:r>
        </a:p>
      </dsp:txBody>
      <dsp:txXfrm>
        <a:off x="632487" y="889634"/>
        <a:ext cx="618189" cy="429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83BB4-0A16-5245-9E06-FF8135372772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F50E6-3C15-004E-9EE0-94B9FD5DD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3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69228-E2B9-114B-84AC-2DD0140A52E6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5A050-7306-7B4E-867E-A3663FBCD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97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iteration will involve a combination of analysis, design, coding, and testing.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88AC-279B-4D8B-A679-FF80C5A02C5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69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 Of The Shelve 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is available from suppliers and distributed to many users.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opposite 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COTS software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customer made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5A050-7306-7B4E-867E-A3663FBCD5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5A050-7306-7B4E-867E-A3663FBCD5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6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The left side of the model is Software Development Life Cycle – </a:t>
            </a:r>
            <a:r>
              <a:rPr lang="en-US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SDLC</a:t>
            </a:r>
            <a:endParaRPr lang="en-US" b="0" i="0" dirty="0"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The right side of the model is Software Test Life Cycle – </a:t>
            </a:r>
            <a:r>
              <a:rPr lang="en-US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STLC</a:t>
            </a:r>
            <a:endParaRPr lang="en-US" b="0" i="0" dirty="0"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The entire figure looks like a V, hence the name </a:t>
            </a:r>
            <a:r>
              <a:rPr lang="en-US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V – model</a:t>
            </a:r>
            <a:endParaRPr lang="en-US" b="0" i="0" dirty="0"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5A050-7306-7B4E-867E-A3663FBCD5C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94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b="1" dirty="0">
                <a:solidFill>
                  <a:schemeClr val="accent2"/>
                </a:solidFill>
              </a:rPr>
              <a:t>Cutover phase</a:t>
            </a:r>
            <a:r>
              <a:rPr lang="tr-TR" altLang="tr-TR" b="1" dirty="0">
                <a:solidFill>
                  <a:schemeClr val="accent2"/>
                </a:solidFill>
              </a:rPr>
              <a:t>: </a:t>
            </a:r>
            <a:r>
              <a:rPr lang="en-US" dirty="0"/>
              <a:t>a rapid transition from one phase of a project to another.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BAB2-5B91-4CB6-9EC8-296DB63D0E62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92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40A3-8C98-7643-999B-D2E4C4DFCA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CDAE-E963-2B45-BB51-53CEBFE15B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119D-3673-024B-9609-A7D5472222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9FD63-16D9-4504-8BE9-51BE3710653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868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  <a:defRPr sz="2400">
                <a:solidFill>
                  <a:srgbClr val="46424D"/>
                </a:solidFill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  <a:defRPr sz="2000">
                <a:solidFill>
                  <a:srgbClr val="46424D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46424D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46424D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46424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AF1E-9B18-0243-8AD1-50A6A8AC0A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8BC69-CB41-DD44-A638-C4F95AA942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444D-6BBE-FA46-910D-A293AF635E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D7DD-CC47-414C-BF78-C5251FE0B0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78AD6-5F3D-BA44-875A-31E2927FBE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686C-6E28-9A40-BAFE-97DC9D1AE6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899C-C9DE-4C43-812F-DCCD705BC8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932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E67C1E-A116-FA4E-B295-2EE9C41BDD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7200" y="256035"/>
            <a:ext cx="8218749" cy="1163191"/>
            <a:chOff x="457200" y="256035"/>
            <a:chExt cx="8218749" cy="11631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6696" y="256035"/>
              <a:ext cx="959253" cy="1152000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 flipV="1">
              <a:off x="457200" y="1417638"/>
              <a:ext cx="8217026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wipe dir="r"/>
  </p:transition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u="none" kern="1200">
          <a:solidFill>
            <a:srgbClr val="46424D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7no8_bzzaQc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FaWOw8bIMM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b0_bY1tHfQ" TargetMode="External"/><Relationship Id="rId5" Type="http://schemas.openxmlformats.org/officeDocument/2006/relationships/hyperlink" Target="https://www.youtube.com/watch?v=N8-qNMHOVyw" TargetMode="External"/><Relationship Id="rId4" Type="http://schemas.openxmlformats.org/officeDocument/2006/relationships/hyperlink" Target="https://www.youtube.com/watch?v=lj5nnGa_DIw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Software Development Processes</a:t>
            </a:r>
            <a:br>
              <a:rPr lang="en-US" dirty="0"/>
            </a:br>
            <a:r>
              <a:rPr lang="en-US" dirty="0"/>
              <a:t>Software Development Life Cycle Models</a:t>
            </a:r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756AE-0C53-4D00-A985-41FD6354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2161EA7E-0C1A-424D-B16F-8CE17E5022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785" y="1475641"/>
                <a:ext cx="8229600" cy="5078696"/>
              </a:xfrm>
            </p:spPr>
            <p:txBody>
              <a:bodyPr/>
              <a:lstStyle/>
              <a:p>
                <a:pPr marL="457200" indent="-457200" algn="just">
                  <a:buFont typeface="+mj-lt"/>
                  <a:buAutoNum type="arabicPeriod"/>
                </a:pPr>
                <a:r>
                  <a:rPr lang="en-GB" sz="18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The Plan-driven logic (e.g. waterfall, V- model)</a:t>
                </a:r>
              </a:p>
              <a:p>
                <a:pPr lvl="1" algn="just"/>
                <a:r>
                  <a:rPr lang="en-GB" sz="1800" dirty="0"/>
                  <a:t>All </a:t>
                </a:r>
                <a:r>
                  <a:rPr lang="en-GB" sz="1800" dirty="0" err="1"/>
                  <a:t>reqs</a:t>
                </a:r>
                <a:r>
                  <a:rPr lang="en-GB" sz="1800" dirty="0"/>
                  <a:t> are specified at the beginning before starting design stage (in Analysis)!</a:t>
                </a:r>
              </a:p>
              <a:p>
                <a:pPr lvl="2" algn="just"/>
                <a:r>
                  <a:rPr lang="en-GB" b="1" dirty="0">
                    <a:solidFill>
                      <a:schemeClr val="tx1"/>
                    </a:solidFill>
                  </a:rPr>
                  <a:t>{R1,R2,R3, ………………………….R100}</a:t>
                </a:r>
                <a:endParaRPr lang="tr-TR" b="1" dirty="0">
                  <a:solidFill>
                    <a:schemeClr val="tx1"/>
                  </a:solidFill>
                </a:endParaRPr>
              </a:p>
              <a:p>
                <a:pPr lvl="2" algn="just"/>
                <a:r>
                  <a:rPr lang="en-US" dirty="0">
                    <a:solidFill>
                      <a:srgbClr val="FF0000"/>
                    </a:solidFill>
                  </a:rPr>
                  <a:t>Analyzing- Designing- Imp-</a:t>
                </a:r>
                <a:r>
                  <a:rPr lang="tr-TR" dirty="0">
                    <a:solidFill>
                      <a:srgbClr val="FF0000"/>
                    </a:solidFill>
                  </a:rPr>
                  <a:t>T</a:t>
                </a:r>
                <a:r>
                  <a:rPr lang="en-US" dirty="0" err="1">
                    <a:solidFill>
                      <a:srgbClr val="FF0000"/>
                    </a:solidFill>
                  </a:rPr>
                  <a:t>est</a:t>
                </a:r>
                <a:r>
                  <a:rPr lang="en-US" dirty="0">
                    <a:solidFill>
                      <a:srgbClr val="FF0000"/>
                    </a:solidFill>
                  </a:rPr>
                  <a:t>-</a:t>
                </a:r>
                <a:r>
                  <a:rPr lang="tr-TR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 err="1">
                    <a:solidFill>
                      <a:srgbClr val="FF0000"/>
                    </a:solidFill>
                  </a:rPr>
                  <a:t>ainatance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en-GB" b="1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GB" sz="18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Incremental development: </a:t>
                </a:r>
                <a:r>
                  <a:rPr lang="en-GB" sz="1800" dirty="0"/>
                  <a:t>May be </a:t>
                </a:r>
                <a:r>
                  <a:rPr lang="en-GB" sz="1800" b="1" u="sng" dirty="0">
                    <a:solidFill>
                      <a:srgbClr val="0070C0"/>
                    </a:solidFill>
                  </a:rPr>
                  <a:t>plan-driven or agile</a:t>
                </a:r>
                <a:r>
                  <a:rPr lang="en-GB" sz="1800" dirty="0"/>
                  <a:t>.</a:t>
                </a:r>
              </a:p>
              <a:p>
                <a:pPr lvl="1" algn="just"/>
                <a:r>
                  <a:rPr lang="en-GB" sz="1800" dirty="0"/>
                  <a:t>Increment=D</a:t>
                </a:r>
                <a:r>
                  <a:rPr lang="tr-TR" sz="1800" dirty="0" err="1"/>
                  <a:t>esign+Code+Test+Deploy</a:t>
                </a:r>
                <a:endParaRPr lang="en-GB" sz="1800" dirty="0"/>
              </a:p>
              <a:p>
                <a:pPr lvl="2"/>
                <a:r>
                  <a:rPr lang="en-GB" b="1" dirty="0">
                    <a:solidFill>
                      <a:schemeClr val="tx1"/>
                    </a:solidFill>
                  </a:rPr>
                  <a:t>In plan-driven, all </a:t>
                </a:r>
                <a:r>
                  <a:rPr lang="en-GB" b="1" dirty="0" err="1">
                    <a:solidFill>
                      <a:schemeClr val="tx1"/>
                    </a:solidFill>
                  </a:rPr>
                  <a:t>reqs</a:t>
                </a:r>
                <a:r>
                  <a:rPr lang="en-GB" b="1" dirty="0">
                    <a:solidFill>
                      <a:schemeClr val="tx1"/>
                    </a:solidFill>
                  </a:rPr>
                  <a:t> of each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𝑰𝒏𝒄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b="1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en-GB" b="1" dirty="0">
                    <a:solidFill>
                      <a:schemeClr val="tx1"/>
                    </a:solidFill>
                  </a:rPr>
                  <a:t>are planned at beginning:</a:t>
                </a:r>
              </a:p>
              <a:p>
                <a:pPr lvl="3"/>
                <a:r>
                  <a:rPr lang="en-GB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Inc1(R1,R2,R3..),???</a:t>
                </a:r>
              </a:p>
              <a:p>
                <a:pPr lvl="3"/>
                <a:r>
                  <a:rPr lang="en-GB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Inc2(R4,R5,R6,R7..),????</a:t>
                </a:r>
              </a:p>
              <a:p>
                <a:pPr lvl="3"/>
                <a:r>
                  <a:rPr lang="en-GB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Inc3(R8,R9,R10,..)…. </a:t>
                </a:r>
                <a:r>
                  <a:rPr lang="en-GB" b="1" dirty="0" err="1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IncN</a:t>
                </a:r>
                <a:r>
                  <a:rPr lang="en-GB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(R99,R100..)</a:t>
                </a:r>
              </a:p>
              <a:p>
                <a:pPr lvl="2"/>
                <a:r>
                  <a:rPr lang="en-GB" b="1" dirty="0">
                    <a:solidFill>
                      <a:schemeClr val="tx1"/>
                    </a:solidFill>
                  </a:rPr>
                  <a:t>In Agile, all </a:t>
                </a:r>
                <a:r>
                  <a:rPr lang="en-GB" b="1" dirty="0" err="1">
                    <a:solidFill>
                      <a:schemeClr val="tx1"/>
                    </a:solidFill>
                  </a:rPr>
                  <a:t>reqs</a:t>
                </a:r>
                <a:r>
                  <a:rPr lang="en-GB" b="1" dirty="0">
                    <a:solidFill>
                      <a:schemeClr val="tx1"/>
                    </a:solidFill>
                  </a:rPr>
                  <a:t> of each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𝑰𝒏𝒄</m:t>
                    </m:r>
                    <m:r>
                      <a:rPr lang="en-US" b="1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b="1" dirty="0">
                    <a:solidFill>
                      <a:schemeClr val="tx1"/>
                    </a:solidFill>
                  </a:rPr>
                  <a:t> are planned over time in life cycle.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GB" sz="18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Integration and configuration (e.g. RAD model)</a:t>
                </a:r>
              </a:p>
              <a:p>
                <a:pPr marL="0" indent="0" algn="just">
                  <a:buNone/>
                </a:pPr>
                <a:endParaRPr lang="en-GB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61EA7E-0C1A-424D-B16F-8CE17E502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785" y="1475641"/>
                <a:ext cx="8229600" cy="5078696"/>
              </a:xfrm>
              <a:blipFill>
                <a:blip r:embed="rId2"/>
                <a:stretch>
                  <a:fillRect l="-519" t="-600" r="-5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763094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373A067-79CA-4996-94A8-E458CD77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708276"/>
            <a:ext cx="7293232" cy="1143000"/>
          </a:xfrm>
        </p:spPr>
        <p:txBody>
          <a:bodyPr/>
          <a:lstStyle/>
          <a:p>
            <a:pPr algn="ctr"/>
            <a:r>
              <a:rPr lang="tr-TR" sz="5400" dirty="0"/>
              <a:t>SDLC </a:t>
            </a:r>
            <a:r>
              <a:rPr lang="tr-TR" sz="5400" dirty="0" err="1"/>
              <a:t>Models</a:t>
            </a:r>
            <a:r>
              <a:rPr lang="tr-TR" sz="5400" dirty="0"/>
              <a:t>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12717C1-DED2-49EF-99BA-E3DD5124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2541843-A013-41ED-BEB8-ADB16E63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DA877C0-675A-47F3-B2D6-F2F755D3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52812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tr-TR" dirty="0"/>
              <a:t>W</a:t>
            </a:r>
            <a:r>
              <a:rPr lang="en-GB" dirty="0" err="1"/>
              <a:t>aterfall</a:t>
            </a:r>
            <a:r>
              <a:rPr lang="en-GB" dirty="0"/>
              <a:t> </a:t>
            </a:r>
            <a:r>
              <a:rPr lang="tr-TR" dirty="0"/>
              <a:t>M</a:t>
            </a:r>
            <a:r>
              <a:rPr lang="en-GB" dirty="0" err="1"/>
              <a:t>odel</a:t>
            </a:r>
            <a:r>
              <a:rPr lang="en-GB" dirty="0"/>
              <a:t> </a:t>
            </a:r>
            <a:r>
              <a:rPr lang="tr-TR" dirty="0"/>
              <a:t>(is a</a:t>
            </a:r>
            <a:r>
              <a:rPr lang="en-GB" dirty="0"/>
              <a:t> Plan-driven</a:t>
            </a:r>
            <a:r>
              <a:rPr lang="tr-TR" dirty="0"/>
              <a:t> model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5" name="Dikdörtgen 1">
            <a:extLst>
              <a:ext uri="{FF2B5EF4-FFF2-40B4-BE49-F238E27FC236}">
                <a16:creationId xmlns:a16="http://schemas.microsoft.com/office/drawing/2014/main" xmlns="" id="{AD9959B4-87DD-4D6F-9381-D6E279F0805A}"/>
              </a:ext>
            </a:extLst>
          </p:cNvPr>
          <p:cNvSpPr/>
          <p:nvPr/>
        </p:nvSpPr>
        <p:spPr>
          <a:xfrm>
            <a:off x="131594" y="6307795"/>
            <a:ext cx="517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https://www.youtube.com/watch?v=5A5XCuWMG4o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C1E614-9C97-4D64-9743-590892D51389}"/>
              </a:ext>
            </a:extLst>
          </p:cNvPr>
          <p:cNvSpPr/>
          <p:nvPr/>
        </p:nvSpPr>
        <p:spPr>
          <a:xfrm>
            <a:off x="4200836" y="1446817"/>
            <a:ext cx="49431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There are </a:t>
            </a:r>
            <a:r>
              <a:rPr lang="en-GB" b="1" u="sng" dirty="0">
                <a:solidFill>
                  <a:srgbClr val="0070C0"/>
                </a:solidFill>
              </a:rPr>
              <a:t>separated identified phases</a:t>
            </a:r>
            <a:r>
              <a:rPr lang="en-GB" dirty="0"/>
              <a:t> in the waterfall model: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Requirements analysis and definition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System and software design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Implementation and unit testing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Integration and system testing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System Operation </a:t>
            </a:r>
            <a:r>
              <a:rPr lang="tr-TR" b="1" dirty="0">
                <a:solidFill>
                  <a:srgbClr val="FF0000"/>
                </a:solidFill>
              </a:rPr>
              <a:t>/Deployment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b="1" dirty="0">
                <a:solidFill>
                  <a:srgbClr val="FF0000"/>
                </a:solidFill>
              </a:rPr>
              <a:t>M</a:t>
            </a:r>
            <a:r>
              <a:rPr lang="en-GB" b="1" dirty="0" err="1">
                <a:solidFill>
                  <a:srgbClr val="FF0000"/>
                </a:solidFill>
              </a:rPr>
              <a:t>aintenance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Waterfall Model in SDLC">
            <a:extLst>
              <a:ext uri="{FF2B5EF4-FFF2-40B4-BE49-F238E27FC236}">
                <a16:creationId xmlns:a16="http://schemas.microsoft.com/office/drawing/2014/main" xmlns="" id="{78CDAA73-E8EB-41C6-98D0-2B1203E0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4" y="1943429"/>
            <a:ext cx="42672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Waterfall model phases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008772" cy="4525963"/>
          </a:xfrm>
        </p:spPr>
        <p:txBody>
          <a:bodyPr/>
          <a:lstStyle/>
          <a:p>
            <a:pPr algn="just"/>
            <a:r>
              <a:rPr lang="en-GB" dirty="0"/>
              <a:t>There </a:t>
            </a:r>
            <a:r>
              <a:rPr lang="en-GB" b="1" u="sng" dirty="0">
                <a:solidFill>
                  <a:srgbClr val="0070C0"/>
                </a:solidFill>
              </a:rPr>
              <a:t>phases</a:t>
            </a:r>
            <a:r>
              <a:rPr lang="en-GB" dirty="0"/>
              <a:t> in the waterfall model: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Requirements analysis and definition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System and software design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Implementation and unit testing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Integration and system testing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System Operation </a:t>
            </a:r>
            <a:r>
              <a:rPr lang="tr-TR" b="1" dirty="0">
                <a:solidFill>
                  <a:srgbClr val="FF0000"/>
                </a:solidFill>
              </a:rPr>
              <a:t>/Deployment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b="1" dirty="0">
                <a:solidFill>
                  <a:srgbClr val="FF0000"/>
                </a:solidFill>
              </a:rPr>
              <a:t>M</a:t>
            </a:r>
            <a:r>
              <a:rPr lang="en-GB" b="1" dirty="0" err="1">
                <a:solidFill>
                  <a:srgbClr val="FF0000"/>
                </a:solidFill>
              </a:rPr>
              <a:t>aintenance</a:t>
            </a:r>
            <a:endParaRPr lang="en-GB" b="1" dirty="0">
              <a:solidFill>
                <a:srgbClr val="FF0000"/>
              </a:solidFill>
            </a:endParaRPr>
          </a:p>
          <a:p>
            <a:pPr algn="just"/>
            <a:r>
              <a:rPr lang="en-GB" dirty="0"/>
              <a:t>In principle,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activities</a:t>
            </a:r>
            <a:r>
              <a:rPr lang="tr-TR" b="1" dirty="0">
                <a:solidFill>
                  <a:srgbClr val="FF0000"/>
                </a:solidFill>
                <a:highlight>
                  <a:srgbClr val="FFFF00"/>
                </a:highlight>
              </a:rPr>
              <a:t> of a 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</a:rPr>
              <a:t>phase to be complete</a:t>
            </a:r>
            <a:r>
              <a:rPr lang="tr-TR" b="1" dirty="0">
                <a:solidFill>
                  <a:srgbClr val="FF0000"/>
                </a:solidFill>
                <a:highlight>
                  <a:srgbClr val="FFFF00"/>
                </a:highlight>
              </a:rPr>
              <a:t>d</a:t>
            </a:r>
            <a:r>
              <a:rPr lang="en-GB" dirty="0"/>
              <a:t> then you can initiate the 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</a:rPr>
              <a:t>next phase</a:t>
            </a:r>
            <a:r>
              <a:rPr lang="en-GB" dirty="0"/>
              <a:t>.</a:t>
            </a:r>
          </a:p>
          <a:p>
            <a:pPr algn="just"/>
            <a:r>
              <a:rPr lang="en-GB" dirty="0">
                <a:highlight>
                  <a:srgbClr val="FFFF00"/>
                </a:highlight>
              </a:rPr>
              <a:t>So, the main drawback of the waterfall model </a:t>
            </a:r>
            <a:r>
              <a:rPr lang="en-GB" b="1" u="sng" dirty="0">
                <a:highlight>
                  <a:srgbClr val="FFFF00"/>
                </a:highlight>
              </a:rPr>
              <a:t>is the difficulty of accepting changes</a:t>
            </a:r>
            <a:r>
              <a:rPr lang="en-GB" dirty="0">
                <a:highlight>
                  <a:srgbClr val="FFFF00"/>
                </a:highlight>
              </a:rPr>
              <a:t> after the process is underway.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070871D-59B7-477B-ADBC-1599397B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49BB54A8-4653-479F-9C74-EDEECCCC3D80}"/>
              </a:ext>
            </a:extLst>
          </p:cNvPr>
          <p:cNvSpPr txBox="1"/>
          <p:nvPr/>
        </p:nvSpPr>
        <p:spPr>
          <a:xfrm>
            <a:off x="6648450" y="3015734"/>
            <a:ext cx="1323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Activities</a:t>
            </a:r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951F51F4-2C9D-47B8-92A9-5F4EF99BF34B}"/>
              </a:ext>
            </a:extLst>
          </p:cNvPr>
          <p:cNvSpPr txBox="1"/>
          <p:nvPr/>
        </p:nvSpPr>
        <p:spPr>
          <a:xfrm>
            <a:off x="6296024" y="1415534"/>
            <a:ext cx="2543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Processes</a:t>
            </a:r>
            <a:r>
              <a:rPr lang="tr-TR" b="1" dirty="0">
                <a:solidFill>
                  <a:srgbClr val="FF0000"/>
                </a:solidFill>
                <a:highlight>
                  <a:srgbClr val="FFFF00"/>
                </a:highlight>
              </a:rPr>
              <a:t> on </a:t>
            </a:r>
            <a:r>
              <a:rPr lang="tr-TR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Phases</a:t>
            </a:r>
            <a:r>
              <a:rPr lang="tr-TR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endParaRPr lang="tr-TR" dirty="0"/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xmlns="" id="{3CDA70F6-7C80-4535-A781-6DAF2AD8A533}"/>
              </a:ext>
            </a:extLst>
          </p:cNvPr>
          <p:cNvCxnSpPr>
            <a:cxnSpLocks/>
          </p:cNvCxnSpPr>
          <p:nvPr/>
        </p:nvCxnSpPr>
        <p:spPr>
          <a:xfrm>
            <a:off x="1343025" y="1514475"/>
            <a:ext cx="4952999" cy="85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xmlns="" id="{1B53FBBF-DF1F-4BE9-8A4F-D937885DBDD1}"/>
              </a:ext>
            </a:extLst>
          </p:cNvPr>
          <p:cNvCxnSpPr>
            <a:cxnSpLocks/>
          </p:cNvCxnSpPr>
          <p:nvPr/>
        </p:nvCxnSpPr>
        <p:spPr>
          <a:xfrm flipV="1">
            <a:off x="990600" y="1699141"/>
            <a:ext cx="5305424" cy="11393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xmlns="" id="{1D87C574-379F-4FE4-9786-765B4594732E}"/>
              </a:ext>
            </a:extLst>
          </p:cNvPr>
          <p:cNvCxnSpPr>
            <a:cxnSpLocks/>
          </p:cNvCxnSpPr>
          <p:nvPr/>
        </p:nvCxnSpPr>
        <p:spPr>
          <a:xfrm flipV="1">
            <a:off x="1343025" y="1784866"/>
            <a:ext cx="4952999" cy="2139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xmlns="" id="{789BF643-9501-4519-8728-70BFC1A354F7}"/>
              </a:ext>
            </a:extLst>
          </p:cNvPr>
          <p:cNvCxnSpPr>
            <a:cxnSpLocks/>
          </p:cNvCxnSpPr>
          <p:nvPr/>
        </p:nvCxnSpPr>
        <p:spPr>
          <a:xfrm flipV="1">
            <a:off x="1495425" y="1784866"/>
            <a:ext cx="4952999" cy="3215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xmlns="" id="{CC25C9B9-CC83-424A-A25A-A09DC50518D7}"/>
              </a:ext>
            </a:extLst>
          </p:cNvPr>
          <p:cNvCxnSpPr>
            <a:cxnSpLocks/>
          </p:cNvCxnSpPr>
          <p:nvPr/>
        </p:nvCxnSpPr>
        <p:spPr>
          <a:xfrm flipV="1">
            <a:off x="1295399" y="1870591"/>
            <a:ext cx="5272089" cy="37777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xmlns="" id="{B14BC71A-CA94-40E3-B9E1-55A33334257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378743" y="1756678"/>
            <a:ext cx="5269707" cy="1443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Düz Ok Bağlayıcısı 28">
            <a:extLst>
              <a:ext uri="{FF2B5EF4-FFF2-40B4-BE49-F238E27FC236}">
                <a16:creationId xmlns:a16="http://schemas.microsoft.com/office/drawing/2014/main" xmlns="" id="{50BCE79F-9F84-4F14-8404-8993AD7DD89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866900" y="3083377"/>
            <a:ext cx="4781550" cy="117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Düz Ok Bağlayıcısı 31">
            <a:extLst>
              <a:ext uri="{FF2B5EF4-FFF2-40B4-BE49-F238E27FC236}">
                <a16:creationId xmlns:a16="http://schemas.microsoft.com/office/drawing/2014/main" xmlns="" id="{093C6A1B-A949-49A2-B8DC-DC0728406ADD}"/>
              </a:ext>
            </a:extLst>
          </p:cNvPr>
          <p:cNvCxnSpPr>
            <a:cxnSpLocks/>
          </p:cNvCxnSpPr>
          <p:nvPr/>
        </p:nvCxnSpPr>
        <p:spPr>
          <a:xfrm flipV="1">
            <a:off x="2314575" y="3200400"/>
            <a:ext cx="4300539" cy="9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Düz Ok Bağlayıcısı 34">
            <a:extLst>
              <a:ext uri="{FF2B5EF4-FFF2-40B4-BE49-F238E27FC236}">
                <a16:creationId xmlns:a16="http://schemas.microsoft.com/office/drawing/2014/main" xmlns="" id="{2EC14954-034E-4F92-9923-04E0FB38BCD6}"/>
              </a:ext>
            </a:extLst>
          </p:cNvPr>
          <p:cNvCxnSpPr>
            <a:cxnSpLocks/>
          </p:cNvCxnSpPr>
          <p:nvPr/>
        </p:nvCxnSpPr>
        <p:spPr>
          <a:xfrm flipV="1">
            <a:off x="1495425" y="3257937"/>
            <a:ext cx="5153024" cy="879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Düz Ok Bağlayıcısı 37">
            <a:extLst>
              <a:ext uri="{FF2B5EF4-FFF2-40B4-BE49-F238E27FC236}">
                <a16:creationId xmlns:a16="http://schemas.microsoft.com/office/drawing/2014/main" xmlns="" id="{EE5B387E-0DF1-4633-B78D-227A1F9C6CC4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895350" y="3200400"/>
            <a:ext cx="5753100" cy="1146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354709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BE79784-7E76-4CCD-9B69-C53D9770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93232" cy="550862"/>
          </a:xfrm>
        </p:spPr>
        <p:txBody>
          <a:bodyPr wrap="square" anchor="ctr">
            <a:normAutofit/>
          </a:bodyPr>
          <a:lstStyle/>
          <a:p>
            <a:r>
              <a:rPr lang="tr-TR" b="1" i="0" u="none" strike="noStrike" dirty="0" err="1">
                <a:effectLst/>
              </a:rPr>
              <a:t>Advantages</a:t>
            </a:r>
            <a:r>
              <a:rPr lang="tr-TR" b="1" i="0" u="none" strike="noStrike" dirty="0">
                <a:effectLst/>
              </a:rPr>
              <a:t>/ </a:t>
            </a:r>
            <a:r>
              <a:rPr lang="tr-TR" b="1" i="0" u="none" strike="noStrike" dirty="0" err="1">
                <a:effectLst/>
              </a:rPr>
              <a:t>Dis-Advantages</a:t>
            </a:r>
            <a:endParaRPr lang="en-US" dirty="0"/>
          </a:p>
        </p:txBody>
      </p: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xmlns="" id="{618D9D4F-F2C7-4149-BBE6-5DB7399FB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765423"/>
              </p:ext>
            </p:extLst>
          </p:nvPr>
        </p:nvGraphicFramePr>
        <p:xfrm>
          <a:off x="285750" y="914799"/>
          <a:ext cx="8572500" cy="563039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83899">
                  <a:extLst>
                    <a:ext uri="{9D8B030D-6E8A-4147-A177-3AD203B41FA5}">
                      <a16:colId xmlns:a16="http://schemas.microsoft.com/office/drawing/2014/main" xmlns="" val="3930459386"/>
                    </a:ext>
                  </a:extLst>
                </a:gridCol>
                <a:gridCol w="3988601">
                  <a:extLst>
                    <a:ext uri="{9D8B030D-6E8A-4147-A177-3AD203B41FA5}">
                      <a16:colId xmlns:a16="http://schemas.microsoft.com/office/drawing/2014/main" xmlns="" val="3535452056"/>
                    </a:ext>
                  </a:extLst>
                </a:gridCol>
              </a:tblGrid>
              <a:tr h="312636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800" u="none" strike="noStrike">
                          <a:effectLst/>
                        </a:rPr>
                        <a:t>Advantages</a:t>
                      </a:r>
                      <a:endParaRPr lang="tr-TR" sz="1800" b="1" i="0" u="none" strike="noStrike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800" u="none" strike="noStrike">
                          <a:effectLst/>
                        </a:rPr>
                        <a:t>Dis-Advantages</a:t>
                      </a:r>
                      <a:endParaRPr lang="tr-TR" sz="1800" b="1" i="0" u="none" strike="noStrike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extLst>
                  <a:ext uri="{0D108BD9-81ED-4DB2-BD59-A6C34878D82A}">
                    <a16:rowId xmlns:a16="http://schemas.microsoft.com/office/drawing/2014/main" xmlns="" val="599112125"/>
                  </a:ext>
                </a:extLst>
              </a:tr>
              <a:tr h="312636">
                <a:tc>
                  <a:txBody>
                    <a:bodyPr/>
                    <a:lstStyle/>
                    <a:p>
                      <a:pPr algn="just" fontAlgn="ctr">
                        <a:buClr>
                          <a:srgbClr val="222222"/>
                        </a:buClr>
                        <a:buSzPts val="1400"/>
                        <a:buFont typeface="Abadi" panose="020B0604020104020204" pitchFamily="34" charset="0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Easy to understand, easy to use</a:t>
                      </a:r>
                      <a:r>
                        <a:rPr lang="tr-TR" sz="1800" u="none" strike="noStrike" dirty="0">
                          <a:effectLst/>
                        </a:rPr>
                        <a:t>. </a:t>
                      </a:r>
                      <a:r>
                        <a:rPr lang="en-US" sz="1800" u="none" strike="noStrike" dirty="0">
                          <a:effectLst/>
                        </a:rPr>
                        <a:t>Good for management control (plan, staff, track). 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800" u="none" strike="noStrike">
                          <a:effectLst/>
                        </a:rPr>
                        <a:t> </a:t>
                      </a:r>
                      <a:endParaRPr lang="tr-TR" sz="1800" b="0" i="0" u="none" strike="noStrike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extLst>
                  <a:ext uri="{0D108BD9-81ED-4DB2-BD59-A6C34878D82A}">
                    <a16:rowId xmlns:a16="http://schemas.microsoft.com/office/drawing/2014/main" xmlns="" val="1881080031"/>
                  </a:ext>
                </a:extLst>
              </a:tr>
              <a:tr h="558316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Before the next phase of development, each phase must be completed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Error can be fixed only during the phase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extLst>
                  <a:ext uri="{0D108BD9-81ED-4DB2-BD59-A6C34878D82A}">
                    <a16:rowId xmlns:a16="http://schemas.microsoft.com/office/drawing/2014/main" xmlns="" val="2397324691"/>
                  </a:ext>
                </a:extLst>
              </a:tr>
              <a:tr h="558316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Suited for smaller projects where requirements are well defined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</a:rPr>
                        <a:t>It is not desirable for complex project where requirement changes frequently</a:t>
                      </a:r>
                      <a:endParaRPr lang="en-US" sz="1800" b="0" i="0" u="none" strike="noStrike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extLst>
                  <a:ext uri="{0D108BD9-81ED-4DB2-BD59-A6C34878D82A}">
                    <a16:rowId xmlns:a16="http://schemas.microsoft.com/office/drawing/2014/main" xmlns="" val="2563500933"/>
                  </a:ext>
                </a:extLst>
              </a:tr>
              <a:tr h="558316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T</a:t>
                      </a:r>
                      <a:r>
                        <a:rPr lang="tr-TR" sz="1800" u="none" strike="noStrike" dirty="0" err="1">
                          <a:effectLst/>
                        </a:rPr>
                        <a:t>eam</a:t>
                      </a:r>
                      <a:r>
                        <a:rPr lang="en-US" sz="1800" u="none" strike="noStrike" dirty="0">
                          <a:effectLst/>
                        </a:rPr>
                        <a:t> should perform quality assurance test (Verification and Validation) before completing each stage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Testing period comes quite late in the developmental process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extLst>
                  <a:ext uri="{0D108BD9-81ED-4DB2-BD59-A6C34878D82A}">
                    <a16:rowId xmlns:a16="http://schemas.microsoft.com/office/drawing/2014/main" xmlns="" val="109868065"/>
                  </a:ext>
                </a:extLst>
              </a:tr>
              <a:tr h="558316"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800" u="none" strike="noStrike" dirty="0">
                          <a:effectLst/>
                        </a:rPr>
                        <a:t>Detailed </a:t>
                      </a:r>
                      <a:r>
                        <a:rPr lang="en-US" sz="1800" u="none" strike="noStrike" dirty="0">
                          <a:effectLst/>
                        </a:rPr>
                        <a:t>documentation is done at every phase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Documentation occupies a lot of time of developers and testers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extLst>
                  <a:ext uri="{0D108BD9-81ED-4DB2-BD59-A6C34878D82A}">
                    <a16:rowId xmlns:a16="http://schemas.microsoft.com/office/drawing/2014/main" xmlns="" val="1945458312"/>
                  </a:ext>
                </a:extLst>
              </a:tr>
              <a:tr h="558316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Project is completely dependent on project team with minimum </a:t>
                      </a:r>
                      <a:r>
                        <a:rPr lang="tr-TR" sz="1800" u="none" strike="noStrike" dirty="0">
                          <a:effectLst/>
                        </a:rPr>
                        <a:t>customer</a:t>
                      </a:r>
                      <a:r>
                        <a:rPr lang="en-US" sz="1800" u="none" strike="noStrike" dirty="0">
                          <a:effectLst/>
                        </a:rPr>
                        <a:t> involvement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C</a:t>
                      </a:r>
                      <a:r>
                        <a:rPr lang="tr-TR" sz="1800" u="none" strike="noStrike" dirty="0" err="1">
                          <a:effectLst/>
                        </a:rPr>
                        <a:t>ustomer</a:t>
                      </a:r>
                      <a:r>
                        <a:rPr lang="en-US" sz="1800" u="none" strike="noStrike" dirty="0">
                          <a:effectLst/>
                        </a:rPr>
                        <a:t>s</a:t>
                      </a:r>
                      <a:r>
                        <a:rPr lang="tr-TR" sz="1800" u="none" strike="noStrike" dirty="0">
                          <a:effectLst/>
                        </a:rPr>
                        <a:t>’ </a:t>
                      </a:r>
                      <a:r>
                        <a:rPr lang="en-US" sz="1800" u="none" strike="noStrike" dirty="0">
                          <a:effectLst/>
                        </a:rPr>
                        <a:t>feedback</a:t>
                      </a:r>
                      <a:r>
                        <a:rPr lang="tr-TR" sz="1800" u="none" strike="noStrike" dirty="0">
                          <a:effectLst/>
                        </a:rPr>
                        <a:t>s</a:t>
                      </a:r>
                      <a:r>
                        <a:rPr lang="en-US" sz="1800" u="none" strike="noStrike" dirty="0">
                          <a:effectLst/>
                        </a:rPr>
                        <a:t> cannot be included </a:t>
                      </a:r>
                      <a:r>
                        <a:rPr lang="tr-TR" sz="1800" u="none" strike="noStrike" dirty="0" err="1">
                          <a:effectLst/>
                        </a:rPr>
                        <a:t>during</a:t>
                      </a:r>
                      <a:r>
                        <a:rPr lang="tr-TR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ongoing development phase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extLst>
                  <a:ext uri="{0D108BD9-81ED-4DB2-BD59-A6C34878D82A}">
                    <a16:rowId xmlns:a16="http://schemas.microsoft.com/office/drawing/2014/main" xmlns="" val="1196220713"/>
                  </a:ext>
                </a:extLst>
              </a:tr>
              <a:tr h="558316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Any changes</a:t>
                      </a:r>
                      <a:r>
                        <a:rPr lang="tr-TR" sz="1800" u="none" strike="noStrike" dirty="0">
                          <a:effectLst/>
                        </a:rPr>
                        <a:t> </a:t>
                      </a:r>
                      <a:r>
                        <a:rPr lang="tr-TR" sz="1800" u="none" strike="noStrike" dirty="0" err="1">
                          <a:effectLst/>
                        </a:rPr>
                        <a:t>needed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tr-TR" sz="1800" u="none" strike="noStrike" dirty="0" err="1">
                          <a:effectLst/>
                        </a:rPr>
                        <a:t>are</a:t>
                      </a:r>
                      <a:r>
                        <a:rPr lang="tr-TR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made </a:t>
                      </a:r>
                      <a:r>
                        <a:rPr lang="tr-TR" sz="1800" u="none" strike="noStrike" dirty="0">
                          <a:effectLst/>
                        </a:rPr>
                        <a:t>in</a:t>
                      </a:r>
                      <a:r>
                        <a:rPr lang="en-US" sz="1800" u="none" strike="noStrike" dirty="0">
                          <a:effectLst/>
                        </a:rPr>
                        <a:t> development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Small changes or errors that arise in the completed software may cause a lot of problems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extLst>
                  <a:ext uri="{0D108BD9-81ED-4DB2-BD59-A6C34878D82A}">
                    <a16:rowId xmlns:a16="http://schemas.microsoft.com/office/drawing/2014/main" xmlns="" val="2747252269"/>
                  </a:ext>
                </a:extLst>
              </a:tr>
              <a:tr h="558316">
                <a:tc>
                  <a:txBody>
                    <a:bodyPr/>
                    <a:lstStyle/>
                    <a:p>
                      <a:pPr algn="just" fontAlgn="ctr">
                        <a:buClr>
                          <a:srgbClr val="222222"/>
                        </a:buClr>
                        <a:buSzPts val="1400"/>
                        <a:buFont typeface="Abadi" panose="020B0604020104020204" pitchFamily="34" charset="0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Milestones are well understood</a:t>
                      </a:r>
                      <a:r>
                        <a:rPr lang="tr-TR" sz="1800" u="none" strike="noStrike" dirty="0">
                          <a:effectLst/>
                        </a:rPr>
                        <a:t> (in plan)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It is difficult to measure progress </a:t>
                      </a:r>
                      <a:r>
                        <a:rPr lang="tr-TR" sz="1800" u="none" strike="noStrike" dirty="0">
                          <a:effectLst/>
                        </a:rPr>
                        <a:t>in</a:t>
                      </a:r>
                      <a:r>
                        <a:rPr lang="en-US" sz="1800" u="none" strike="noStrike" dirty="0">
                          <a:effectLst/>
                        </a:rPr>
                        <a:t> stages. Can give a false impression </a:t>
                      </a:r>
                      <a:r>
                        <a:rPr lang="tr-TR" sz="1800" u="none" strike="noStrike" dirty="0" err="1">
                          <a:effectLst/>
                        </a:rPr>
                        <a:t>about</a:t>
                      </a:r>
                      <a:r>
                        <a:rPr lang="en-US" sz="1800" u="none" strike="noStrike" dirty="0">
                          <a:effectLst/>
                        </a:rPr>
                        <a:t> progress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extLst>
                  <a:ext uri="{0D108BD9-81ED-4DB2-BD59-A6C34878D82A}">
                    <a16:rowId xmlns:a16="http://schemas.microsoft.com/office/drawing/2014/main" xmlns="" val="2848854290"/>
                  </a:ext>
                </a:extLst>
              </a:tr>
              <a:tr h="312636">
                <a:tc>
                  <a:txBody>
                    <a:bodyPr/>
                    <a:lstStyle/>
                    <a:p>
                      <a:pPr algn="just" fontAlgn="ctr">
                        <a:buClr>
                          <a:srgbClr val="222222"/>
                        </a:buClr>
                        <a:buSzPts val="1400"/>
                        <a:buFont typeface="Abadi" panose="020B0604020104020204" pitchFamily="34" charset="0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Provides structure to inexperienced staff</a:t>
                      </a:r>
                      <a:endParaRPr lang="en-US" sz="1800" b="0" i="0" u="none" strike="noStrike" dirty="0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r-TR" sz="1800" u="none" strike="noStrike" dirty="0">
                          <a:effectLst/>
                        </a:rPr>
                        <a:t> </a:t>
                      </a:r>
                      <a:endParaRPr lang="tr-TR" sz="1800" b="0" i="0" u="none" strike="noStrike" dirty="0">
                        <a:solidFill>
                          <a:srgbClr val="222222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6329" marR="6329" marT="6329" marB="0" anchor="ctr"/>
                </a:tc>
                <a:extLst>
                  <a:ext uri="{0D108BD9-81ED-4DB2-BD59-A6C34878D82A}">
                    <a16:rowId xmlns:a16="http://schemas.microsoft.com/office/drawing/2014/main" xmlns="" val="1683174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400875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93232" cy="1143000"/>
          </a:xfrm>
        </p:spPr>
        <p:txBody>
          <a:bodyPr wrap="square" anchor="ctr">
            <a:normAutofit/>
          </a:bodyPr>
          <a:lstStyle/>
          <a:p>
            <a:r>
              <a:rPr lang="tr-TR" dirty="0"/>
              <a:t>M</a:t>
            </a:r>
            <a:r>
              <a:rPr lang="en-US" dirty="0" err="1"/>
              <a:t>ajor</a:t>
            </a:r>
            <a:r>
              <a:rPr lang="en-US" dirty="0"/>
              <a:t> disadvantages</a:t>
            </a:r>
            <a:r>
              <a:rPr lang="tr-TR" dirty="0"/>
              <a:t> of </a:t>
            </a:r>
            <a:r>
              <a:rPr lang="en-GB" dirty="0"/>
              <a:t>Waterfall model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1"/>
            <a:ext cx="8724900" cy="18288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</a:rPr>
              <a:t>Integration is done as a "big-bang. </a:t>
            </a:r>
            <a:r>
              <a:rPr lang="en-US" altLang="tr-TR" sz="2400" b="1" dirty="0"/>
              <a:t>Little opportunity for customers to see their system before completion of </a:t>
            </a:r>
            <a:r>
              <a:rPr lang="tr-TR" altLang="tr-TR" sz="2400" b="1" dirty="0"/>
              <a:t>it </a:t>
            </a:r>
            <a:r>
              <a:rPr lang="en-US" altLang="tr-TR" sz="2400" dirty="0"/>
              <a:t>(may be too late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to</a:t>
            </a:r>
            <a:r>
              <a:rPr lang="tr-TR" altLang="tr-TR" sz="2400" dirty="0"/>
              <a:t> </a:t>
            </a:r>
            <a:r>
              <a:rPr lang="tr-TR" altLang="tr-TR" sz="2400" dirty="0" err="1"/>
              <a:t>notice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mistakes</a:t>
            </a:r>
            <a:r>
              <a:rPr lang="en-US" altLang="tr-TR" sz="2400" dirty="0"/>
              <a:t>)</a:t>
            </a:r>
            <a:endParaRPr lang="tr-TR" altLang="tr-TR" sz="2400" dirty="0"/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tr-TR" sz="2400" dirty="0"/>
              <a:t>All </a:t>
            </a:r>
            <a:r>
              <a:rPr lang="en-US" altLang="tr-TR" sz="2400" b="1" dirty="0"/>
              <a:t>requirements must be known</a:t>
            </a:r>
            <a:r>
              <a:rPr lang="tr-TR" altLang="tr-TR" sz="2400" b="1" dirty="0"/>
              <a:t> </a:t>
            </a:r>
            <a:r>
              <a:rPr lang="tr-TR" altLang="tr-TR" sz="2400" b="1" dirty="0" err="1"/>
              <a:t>clearly</a:t>
            </a:r>
            <a:r>
              <a:rPr lang="en-US" altLang="tr-TR" sz="2400" b="1" dirty="0"/>
              <a:t> </a:t>
            </a:r>
            <a:r>
              <a:rPr lang="tr-TR" altLang="tr-TR" sz="2400" i="1" u="sng" dirty="0"/>
              <a:t>at </a:t>
            </a:r>
            <a:r>
              <a:rPr lang="tr-TR" altLang="tr-TR" sz="2400" i="1" u="sng" dirty="0" err="1"/>
              <a:t>beginning</a:t>
            </a:r>
            <a:r>
              <a:rPr lang="tr-TR" altLang="tr-TR" sz="2400" i="1" u="sng" dirty="0"/>
              <a:t>.</a:t>
            </a:r>
            <a:endParaRPr lang="en-US" altLang="tr-TR" sz="2400" dirty="0"/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tr-TR" sz="2400" dirty="0"/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i="0" dirty="0">
              <a:effectLst/>
            </a:endParaRPr>
          </a:p>
        </p:txBody>
      </p:sp>
      <p:pic>
        <p:nvPicPr>
          <p:cNvPr id="2050" name="Picture 2" descr="metin, beyaz tahta içeren bir resim&#10;&#10;Açıklama otomatik olarak oluşturuldu">
            <a:extLst>
              <a:ext uri="{FF2B5EF4-FFF2-40B4-BE49-F238E27FC236}">
                <a16:creationId xmlns:a16="http://schemas.microsoft.com/office/drawing/2014/main" xmlns="" id="{D70B9CF4-7812-46BB-AEA5-C27DCE20E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435" y="3290458"/>
            <a:ext cx="4605130" cy="3567542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C0711A-3932-4348-9B93-E8023ABC8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oftware engineering problem">
            <a:extLst>
              <a:ext uri="{FF2B5EF4-FFF2-40B4-BE49-F238E27FC236}">
                <a16:creationId xmlns:a16="http://schemas.microsoft.com/office/drawing/2014/main" xmlns="" id="{E9F0E387-1651-4875-8FD2-F65E5ED4F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7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7794F9-2396-4EB7-9FDE-361F850661B8}"/>
              </a:ext>
            </a:extLst>
          </p:cNvPr>
          <p:cNvSpPr/>
          <p:nvPr/>
        </p:nvSpPr>
        <p:spPr>
          <a:xfrm>
            <a:off x="457200" y="5940184"/>
            <a:ext cx="852028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tr-TR" sz="3600" dirty="0">
                <a:highlight>
                  <a:srgbClr val="FFFF00"/>
                </a:highlight>
              </a:rPr>
              <a:t>Integration is one </a:t>
            </a:r>
            <a:r>
              <a:rPr lang="en-US" altLang="tr-TR" sz="3600" b="1" dirty="0">
                <a:highlight>
                  <a:srgbClr val="FFFF00"/>
                </a:highlight>
              </a:rPr>
              <a:t>big bang at the end </a:t>
            </a:r>
            <a:r>
              <a:rPr lang="en-US" altLang="tr-TR" sz="3600" b="1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en-US" altLang="tr-TR" sz="3600" b="1" dirty="0">
              <a:highlight>
                <a:srgbClr val="FFFF00"/>
              </a:highligh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38F54A1-15E3-4088-85C1-CF3F588D7D44}"/>
              </a:ext>
            </a:extLst>
          </p:cNvPr>
          <p:cNvSpPr/>
          <p:nvPr/>
        </p:nvSpPr>
        <p:spPr>
          <a:xfrm>
            <a:off x="113086" y="2027281"/>
            <a:ext cx="172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swing design</a:t>
            </a:r>
          </a:p>
        </p:txBody>
      </p:sp>
    </p:spTree>
    <p:extLst>
      <p:ext uri="{BB962C8B-B14F-4D97-AF65-F5344CB8AC3E}">
        <p14:creationId xmlns:p14="http://schemas.microsoft.com/office/powerpoint/2010/main" val="2862133562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sz="3000" dirty="0"/>
              <a:t>When to use the </a:t>
            </a:r>
            <a:r>
              <a:rPr lang="tr-TR" altLang="tr-TR" sz="3000" dirty="0" err="1"/>
              <a:t>Waterfall</a:t>
            </a:r>
            <a:r>
              <a:rPr lang="en-US" altLang="tr-TR" sz="3000" dirty="0"/>
              <a:t> Model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9736"/>
            <a:ext cx="8642350" cy="4275931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If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your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r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equirements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are clear and fixed that may not change…not changing frequently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If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t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here are no unclear requirements (no confusion).</a:t>
            </a:r>
          </a:p>
          <a:p>
            <a:pPr algn="just">
              <a:buFont typeface="+mj-lt"/>
              <a:buAutoNum type="arabicPeriod"/>
            </a:pP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If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a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pplication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is not complicated and not big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If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the 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t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echnology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preffered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/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needed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is well understood. 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T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echnolog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y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use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d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are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not dynamic and stable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(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e.g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BLE 6.0).</a:t>
            </a: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If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t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he project is short and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you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have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small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team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tr-TR" dirty="0" err="1">
                <a:solidFill>
                  <a:srgbClr val="202124"/>
                </a:solidFill>
                <a:latin typeface="arial" panose="020B0604020202020204" pitchFamily="34" charset="0"/>
              </a:rPr>
              <a:t>If</a:t>
            </a:r>
            <a:r>
              <a:rPr lang="tr-TR" dirty="0">
                <a:solidFill>
                  <a:srgbClr val="202124"/>
                </a:solidFill>
                <a:latin typeface="arial" panose="020B0604020202020204" pitchFamily="34" charset="0"/>
              </a:rPr>
              <a:t> r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isk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is zero or minimum.</a:t>
            </a:r>
            <a:endParaRPr lang="tr-TR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3833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49624" y="274638"/>
            <a:ext cx="7293232" cy="1143000"/>
          </a:xfrm>
        </p:spPr>
        <p:txBody>
          <a:bodyPr/>
          <a:lstStyle/>
          <a:p>
            <a:r>
              <a:rPr lang="en-GB" sz="3600" dirty="0"/>
              <a:t>2. Incremental development</a:t>
            </a:r>
            <a:endParaRPr lang="en-US" sz="3600" dirty="0"/>
          </a:p>
        </p:txBody>
      </p:sp>
      <p:pic>
        <p:nvPicPr>
          <p:cNvPr id="4" name="Picture 3" descr="2.2 Incremental-dev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8" y="1622738"/>
            <a:ext cx="8190963" cy="441479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Software process models</a:t>
            </a:r>
            <a:r>
              <a:rPr lang="tr-TR" dirty="0"/>
              <a:t> (</a:t>
            </a:r>
            <a:r>
              <a:rPr lang="tr-TR" dirty="0" err="1"/>
              <a:t>Ch</a:t>
            </a:r>
            <a:r>
              <a:rPr lang="tr-TR" dirty="0"/>
              <a:t> 2)</a:t>
            </a:r>
            <a:endParaRPr lang="en-GB" dirty="0"/>
          </a:p>
          <a:p>
            <a:r>
              <a:rPr lang="en-GB" dirty="0"/>
              <a:t>Process activities</a:t>
            </a:r>
            <a:r>
              <a:rPr lang="tr-TR" dirty="0"/>
              <a:t> (</a:t>
            </a:r>
            <a:r>
              <a:rPr lang="tr-TR" dirty="0" err="1"/>
              <a:t>Ch</a:t>
            </a:r>
            <a:r>
              <a:rPr lang="tr-TR" dirty="0"/>
              <a:t> 2.1)</a:t>
            </a:r>
            <a:endParaRPr lang="en-GB" dirty="0"/>
          </a:p>
          <a:p>
            <a:r>
              <a:rPr lang="en-GB" dirty="0"/>
              <a:t>Coping with change</a:t>
            </a:r>
            <a:r>
              <a:rPr lang="tr-TR" dirty="0"/>
              <a:t> (</a:t>
            </a:r>
            <a:r>
              <a:rPr lang="tr-TR" dirty="0" err="1"/>
              <a:t>Ch</a:t>
            </a:r>
            <a:r>
              <a:rPr lang="tr-TR" dirty="0"/>
              <a:t> 2.1)</a:t>
            </a:r>
            <a:endParaRPr lang="en-GB" dirty="0"/>
          </a:p>
          <a:p>
            <a:r>
              <a:rPr lang="en-GB" dirty="0"/>
              <a:t>Process improvement</a:t>
            </a:r>
            <a:r>
              <a:rPr lang="tr-TR" dirty="0"/>
              <a:t> (</a:t>
            </a:r>
            <a:r>
              <a:rPr lang="tr-TR" dirty="0" err="1"/>
              <a:t>Ch</a:t>
            </a:r>
            <a:r>
              <a:rPr lang="tr-TR" dirty="0"/>
              <a:t> 2.1)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1">
            <a:extLst>
              <a:ext uri="{FF2B5EF4-FFF2-40B4-BE49-F238E27FC236}">
                <a16:creationId xmlns:a16="http://schemas.microsoft.com/office/drawing/2014/main" xmlns="" id="{C9852C4C-5BA6-4D69-80BF-2D80A29C7C81}"/>
              </a:ext>
            </a:extLst>
          </p:cNvPr>
          <p:cNvSpPr/>
          <p:nvPr/>
        </p:nvSpPr>
        <p:spPr>
          <a:xfrm>
            <a:off x="271647" y="6295611"/>
            <a:ext cx="4883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https://www.youtube.com/watch?v=gcpOZi6Hz38</a:t>
            </a:r>
          </a:p>
        </p:txBody>
      </p:sp>
      <p:pic>
        <p:nvPicPr>
          <p:cNvPr id="1026" name="Picture 2" descr="Iterations">
            <a:extLst>
              <a:ext uri="{FF2B5EF4-FFF2-40B4-BE49-F238E27FC236}">
                <a16:creationId xmlns:a16="http://schemas.microsoft.com/office/drawing/2014/main" xmlns="" id="{4CFA5928-322D-41CD-B53A-BB2F18F30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3" y="1899634"/>
            <a:ext cx="8872354" cy="363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050D775-8456-4435-951B-FAF3A4321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93232" cy="1143000"/>
          </a:xfrm>
        </p:spPr>
        <p:txBody>
          <a:bodyPr/>
          <a:lstStyle/>
          <a:p>
            <a:r>
              <a:rPr lang="en-GB" sz="3200" dirty="0"/>
              <a:t>Incremental development structure</a:t>
            </a:r>
          </a:p>
        </p:txBody>
      </p:sp>
    </p:spTree>
    <p:extLst>
      <p:ext uri="{BB962C8B-B14F-4D97-AF65-F5344CB8AC3E}">
        <p14:creationId xmlns:p14="http://schemas.microsoft.com/office/powerpoint/2010/main" val="1852470660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Incremental development benefits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12035" y="1590261"/>
            <a:ext cx="8428382" cy="487290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200" dirty="0">
                <a:highlight>
                  <a:srgbClr val="FFFF00"/>
                </a:highlight>
              </a:rPr>
              <a:t>Changing of customer requirements is possible!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200" dirty="0"/>
              <a:t>The cost of the requirement changes is reduced.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200" dirty="0"/>
              <a:t>The </a:t>
            </a:r>
            <a:r>
              <a:rPr lang="en-GB" sz="2200" u="sng" dirty="0">
                <a:solidFill>
                  <a:srgbClr val="FF0000"/>
                </a:solidFill>
              </a:rPr>
              <a:t>amount of analysis and documentation</a:t>
            </a:r>
            <a:r>
              <a:rPr lang="en-GB" sz="2200" dirty="0"/>
              <a:t> for this model is </a:t>
            </a:r>
            <a:r>
              <a:rPr lang="en-GB" sz="2200" dirty="0">
                <a:solidFill>
                  <a:srgbClr val="FF0000"/>
                </a:solidFill>
              </a:rPr>
              <a:t>much less than</a:t>
            </a:r>
            <a:r>
              <a:rPr lang="en-GB" sz="2200" dirty="0"/>
              <a:t> the waterfall model.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200" dirty="0"/>
              <a:t>It is easier to get </a:t>
            </a:r>
            <a:r>
              <a:rPr lang="en-GB" sz="2200" u="sng" dirty="0">
                <a:solidFill>
                  <a:srgbClr val="FF0000"/>
                </a:solidFill>
              </a:rPr>
              <a:t>customer feedbacks</a:t>
            </a:r>
            <a:r>
              <a:rPr lang="en-GB" sz="2200" dirty="0"/>
              <a:t> during the development work.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GB" sz="2200" i="1" dirty="0"/>
              <a:t>Customers can comment on demonstrations </a:t>
            </a:r>
            <a:r>
              <a:rPr lang="en-GB" sz="2200" dirty="0"/>
              <a:t>of the software and can see </a:t>
            </a:r>
            <a:r>
              <a:rPr lang="en-GB" sz="2200" i="1" dirty="0"/>
              <a:t>how much has been implemented</a:t>
            </a:r>
            <a:r>
              <a:rPr lang="en-GB" sz="2200" dirty="0"/>
              <a:t>. (that increases customer's trust to our company.)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200" u="sng" dirty="0">
                <a:solidFill>
                  <a:srgbClr val="FF0000"/>
                </a:solidFill>
              </a:rPr>
              <a:t>More rapid delivery and deployment</a:t>
            </a:r>
            <a:r>
              <a:rPr lang="en-GB" sz="2200" dirty="0"/>
              <a:t> of useful software to the customer is possible.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GB" sz="2200" i="1" dirty="0"/>
              <a:t>Customers are able to use their SW </a:t>
            </a:r>
            <a:r>
              <a:rPr lang="en-GB" sz="2200" dirty="0"/>
              <a:t>and </a:t>
            </a:r>
            <a:r>
              <a:rPr lang="en-GB" sz="2200" i="1" dirty="0"/>
              <a:t>gain value of it earlier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GB" sz="2200" i="1" dirty="0"/>
              <a:t>In waterfall, delivery of SW to customers </a:t>
            </a:r>
            <a:r>
              <a:rPr lang="en-GB" sz="2200" dirty="0"/>
              <a:t>is more late.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Incremental development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3548"/>
            <a:ext cx="8962465" cy="4983162"/>
          </a:xfrm>
        </p:spPr>
        <p:txBody>
          <a:bodyPr/>
          <a:lstStyle/>
          <a:p>
            <a:pPr algn="just"/>
            <a:r>
              <a:rPr lang="en-GB" b="1" dirty="0"/>
              <a:t>The development process is not visible.</a:t>
            </a:r>
            <a:endParaRPr lang="en-GB" dirty="0"/>
          </a:p>
          <a:p>
            <a:pPr lvl="1" algn="just"/>
            <a:r>
              <a:rPr lang="en-GB" dirty="0"/>
              <a:t>Managers </a:t>
            </a:r>
            <a:r>
              <a:rPr lang="en-GB" u="sng" dirty="0">
                <a:highlight>
                  <a:srgbClr val="FFFF00"/>
                </a:highlight>
              </a:rPr>
              <a:t>need regular deliverables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/>
              <a:t>to measure progress.</a:t>
            </a:r>
          </a:p>
          <a:p>
            <a:pPr lvl="1" algn="just"/>
            <a:r>
              <a:rPr lang="en-GB" dirty="0"/>
              <a:t>If systems </a:t>
            </a:r>
            <a:r>
              <a:rPr lang="en-GB" u="sng" dirty="0">
                <a:highlight>
                  <a:srgbClr val="FFFF00"/>
                </a:highlight>
              </a:rPr>
              <a:t>are developed quickly</a:t>
            </a:r>
            <a:r>
              <a:rPr lang="en-GB" dirty="0"/>
              <a:t>, </a:t>
            </a:r>
            <a:r>
              <a:rPr lang="en-GB" u="sng" dirty="0"/>
              <a:t>it is not effective</a:t>
            </a:r>
            <a:r>
              <a:rPr lang="en-GB" dirty="0"/>
              <a:t> to produce documents.</a:t>
            </a:r>
          </a:p>
          <a:p>
            <a:pPr lvl="1" algn="just"/>
            <a:r>
              <a:rPr lang="en-GB" u="sng" dirty="0">
                <a:highlight>
                  <a:srgbClr val="FFFF00"/>
                </a:highlight>
              </a:rPr>
              <a:t>Because, the documents are need to understand the functionalities</a:t>
            </a:r>
            <a:r>
              <a:rPr lang="en-GB" dirty="0"/>
              <a:t> of each version of the system. </a:t>
            </a:r>
          </a:p>
          <a:p>
            <a:pPr algn="just"/>
            <a:r>
              <a:rPr lang="en-GB" b="1" dirty="0"/>
              <a:t>As the new increments are come up</a:t>
            </a:r>
            <a:r>
              <a:rPr lang="en-GB" b="1" i="1" dirty="0"/>
              <a:t>, your s</a:t>
            </a:r>
            <a:r>
              <a:rPr lang="en-GB" b="1" dirty="0"/>
              <a:t>ystem structure may degrade/corrupt!!!</a:t>
            </a:r>
          </a:p>
          <a:p>
            <a:pPr lvl="1" algn="just"/>
            <a:r>
              <a:rPr lang="tr-TR" u="sng" dirty="0">
                <a:highlight>
                  <a:srgbClr val="FFFF00"/>
                </a:highlight>
              </a:rPr>
              <a:t>C</a:t>
            </a:r>
            <a:r>
              <a:rPr lang="en-GB" u="sng" dirty="0">
                <a:highlight>
                  <a:srgbClr val="FFFF00"/>
                </a:highlight>
              </a:rPr>
              <a:t>ontinuous changes can cause to corrupt the system’s structure</a:t>
            </a:r>
            <a:r>
              <a:rPr lang="en-GB" dirty="0"/>
              <a:t>.</a:t>
            </a:r>
          </a:p>
          <a:p>
            <a:pPr lvl="1" algn="just"/>
            <a:r>
              <a:rPr lang="en-GB" dirty="0"/>
              <a:t>Adding </a:t>
            </a:r>
            <a:r>
              <a:rPr lang="tr-TR" u="sng" dirty="0" err="1">
                <a:highlight>
                  <a:srgbClr val="FFFF00"/>
                </a:highlight>
              </a:rPr>
              <a:t>more</a:t>
            </a:r>
            <a:r>
              <a:rPr lang="en-GB" u="sng" dirty="0">
                <a:highlight>
                  <a:srgbClr val="FFFF00"/>
                </a:highlight>
              </a:rPr>
              <a:t> changes</a:t>
            </a:r>
            <a:r>
              <a:rPr lang="en-GB" dirty="0"/>
              <a:t> becomes increasingly </a:t>
            </a:r>
            <a:r>
              <a:rPr lang="en-GB" b="1" u="sng" dirty="0"/>
              <a:t>difficult</a:t>
            </a:r>
            <a:r>
              <a:rPr lang="en-GB" dirty="0"/>
              <a:t> and </a:t>
            </a:r>
            <a:r>
              <a:rPr lang="en-GB" b="1" u="sng" dirty="0"/>
              <a:t>costly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3. Integration and configuration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225238" y="1679028"/>
            <a:ext cx="8693523" cy="4904334"/>
          </a:xfrm>
        </p:spPr>
        <p:txBody>
          <a:bodyPr/>
          <a:lstStyle/>
          <a:p>
            <a:pPr algn="just"/>
            <a:r>
              <a:rPr lang="en-GB" dirty="0"/>
              <a:t>Based on 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</a:rPr>
              <a:t>software reuse</a:t>
            </a:r>
            <a:r>
              <a:rPr lang="en-GB" dirty="0"/>
              <a:t> where </a:t>
            </a:r>
            <a:r>
              <a:rPr lang="en-GB" b="1" dirty="0"/>
              <a:t>systems are integrated from existing components</a:t>
            </a:r>
            <a:r>
              <a:rPr lang="en-GB" dirty="0"/>
              <a:t> or </a:t>
            </a:r>
            <a:r>
              <a:rPr lang="en-GB" b="1" dirty="0"/>
              <a:t>application systems </a:t>
            </a:r>
            <a:r>
              <a:rPr lang="en-GB" dirty="0"/>
              <a:t>(sometimes called COTS -Commercial-off-the-shelf systems).</a:t>
            </a:r>
          </a:p>
          <a:p>
            <a:pPr algn="just"/>
            <a:r>
              <a:rPr lang="en-US" dirty="0">
                <a:solidFill>
                  <a:srgbClr val="00B0F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Code </a:t>
            </a:r>
            <a:r>
              <a:rPr lang="en-US" b="1" dirty="0">
                <a:solidFill>
                  <a:srgbClr val="00B0F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reuse</a:t>
            </a:r>
            <a:r>
              <a:rPr lang="en-US" dirty="0">
                <a:solidFill>
                  <a:srgbClr val="00B0F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, also </a:t>
            </a:r>
            <a:r>
              <a:rPr lang="en-US" b="1" dirty="0">
                <a:solidFill>
                  <a:srgbClr val="00B0F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called software reuse</a:t>
            </a:r>
            <a:r>
              <a:rPr lang="en-US" dirty="0">
                <a:solidFill>
                  <a:srgbClr val="00B0F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, is the use of existing </a:t>
            </a:r>
            <a:r>
              <a:rPr lang="en-US" b="1" dirty="0">
                <a:solidFill>
                  <a:srgbClr val="00B0F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software</a:t>
            </a:r>
            <a:r>
              <a:rPr lang="en-US" dirty="0">
                <a:solidFill>
                  <a:srgbClr val="00B0F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, or </a:t>
            </a:r>
            <a:r>
              <a:rPr lang="en-US" b="1" dirty="0">
                <a:solidFill>
                  <a:srgbClr val="00B0F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software</a:t>
            </a:r>
            <a:r>
              <a:rPr lang="en-US" dirty="0">
                <a:solidFill>
                  <a:srgbClr val="00B0F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 knowledge, to build new </a:t>
            </a:r>
            <a:r>
              <a:rPr lang="en-US" b="1" dirty="0">
                <a:solidFill>
                  <a:srgbClr val="00B0F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software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endParaRPr lang="en-US" dirty="0">
              <a:solidFill>
                <a:srgbClr val="00B0F0"/>
              </a:solidFill>
            </a:endParaRPr>
          </a:p>
          <a:p>
            <a:pPr algn="just"/>
            <a:r>
              <a:rPr lang="en-GB" dirty="0"/>
              <a:t>Reused elements </a:t>
            </a:r>
            <a:r>
              <a:rPr lang="en-GB" b="1" dirty="0"/>
              <a:t>may be arranged to adapt their behaviour and functionality</a:t>
            </a:r>
            <a:r>
              <a:rPr lang="en-GB" dirty="0"/>
              <a:t> to satisfy a user’s requirements</a:t>
            </a:r>
            <a:r>
              <a:rPr lang="tr-TR" dirty="0"/>
              <a:t>.</a:t>
            </a:r>
            <a:endParaRPr lang="en-GB" dirty="0"/>
          </a:p>
          <a:p>
            <a:pPr algn="just"/>
            <a:r>
              <a:rPr lang="en-GB" b="1" dirty="0">
                <a:highlight>
                  <a:srgbClr val="FFFF00"/>
                </a:highlight>
              </a:rPr>
              <a:t>Reuse is now the standard approach</a:t>
            </a:r>
            <a:r>
              <a:rPr lang="en-GB" dirty="0"/>
              <a:t> for building many types of business system.</a:t>
            </a: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reusable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83" y="1839036"/>
            <a:ext cx="8420669" cy="4525963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GB" b="1" i="1" dirty="0">
                <a:solidFill>
                  <a:srgbClr val="FF0000"/>
                </a:solidFill>
              </a:rPr>
              <a:t>Stand-alone application systems</a:t>
            </a:r>
            <a:r>
              <a:rPr lang="en-GB" dirty="0"/>
              <a:t> (sometimes called COTS) that are configured for use in a particular environment.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b="1" i="1" dirty="0">
                <a:solidFill>
                  <a:srgbClr val="FF0000"/>
                </a:solidFill>
              </a:rPr>
              <a:t>Collections of objects</a:t>
            </a:r>
            <a:r>
              <a:rPr lang="en-GB" dirty="0"/>
              <a:t> that are </a:t>
            </a:r>
            <a:r>
              <a:rPr lang="en-GB" b="1" i="1" dirty="0">
                <a:solidFill>
                  <a:srgbClr val="FF0000"/>
                </a:solidFill>
              </a:rPr>
              <a:t>developed as a package </a:t>
            </a:r>
            <a:r>
              <a:rPr lang="en-GB" dirty="0"/>
              <a:t>to be integrated with a component framework such as .NET or J2EE.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b="1" i="1" dirty="0">
                <a:solidFill>
                  <a:srgbClr val="FF0000"/>
                </a:solidFill>
              </a:rPr>
              <a:t>Web services</a:t>
            </a:r>
            <a:r>
              <a:rPr lang="en-GB" dirty="0"/>
              <a:t> that are developed according to service standards and which are available for remote invocation. </a:t>
            </a:r>
          </a:p>
          <a:p>
            <a:pPr algn="just"/>
            <a:endParaRPr lang="en-GB" dirty="0"/>
          </a:p>
          <a:p>
            <a:pPr algn="just"/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Reuse-oriented software engineering</a:t>
            </a:r>
          </a:p>
        </p:txBody>
      </p:sp>
      <p:pic>
        <p:nvPicPr>
          <p:cNvPr id="2" name="Picture 1" descr="2.3 Reuse oriented S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9" y="3849368"/>
            <a:ext cx="8793575" cy="2996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96970B-2159-4F7D-A3F5-930C99BF2635}"/>
              </a:ext>
            </a:extLst>
          </p:cNvPr>
          <p:cNvSpPr txBox="1"/>
          <p:nvPr/>
        </p:nvSpPr>
        <p:spPr>
          <a:xfrm>
            <a:off x="6478830" y="3987454"/>
            <a:ext cx="13837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Stand-alone App.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E5F3BF-07B2-4BE8-9EAC-30036EDC5211}"/>
              </a:ext>
            </a:extLst>
          </p:cNvPr>
          <p:cNvSpPr txBox="1"/>
          <p:nvPr/>
        </p:nvSpPr>
        <p:spPr>
          <a:xfrm>
            <a:off x="4296335" y="5299202"/>
            <a:ext cx="1600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Suitable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</a:rPr>
              <a:t>Reusing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</a:rPr>
              <a:t>Component codes: 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</a:rPr>
              <a:t>objects, services etc.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0DF460-EF38-4EB3-9CF8-DEFBAC167723}"/>
              </a:ext>
            </a:extLst>
          </p:cNvPr>
          <p:cNvSpPr/>
          <p:nvPr/>
        </p:nvSpPr>
        <p:spPr>
          <a:xfrm>
            <a:off x="183551" y="6533856"/>
            <a:ext cx="89604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Code </a:t>
            </a:r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reuse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also </a:t>
            </a:r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called software reuse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is the use of existing </a:t>
            </a:r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software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, or </a:t>
            </a:r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software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 knowledge, to build new </a:t>
            </a:r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software.</a:t>
            </a:r>
            <a:endParaRPr lang="en-US" sz="1200" dirty="0"/>
          </a:p>
        </p:txBody>
      </p:sp>
      <p:pic>
        <p:nvPicPr>
          <p:cNvPr id="8" name="Picture 2" descr="Image result for reuse-oriented software engineering">
            <a:extLst>
              <a:ext uri="{FF2B5EF4-FFF2-40B4-BE49-F238E27FC236}">
                <a16:creationId xmlns:a16="http://schemas.microsoft.com/office/drawing/2014/main" xmlns="" id="{985D62DA-AB15-431C-8C03-2B58E8E9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4" y="1588168"/>
            <a:ext cx="8445832" cy="209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D04F43D5-23D9-4180-8F99-A2EBB00D4A26}"/>
              </a:ext>
            </a:extLst>
          </p:cNvPr>
          <p:cNvCxnSpPr>
            <a:cxnSpLocks/>
          </p:cNvCxnSpPr>
          <p:nvPr/>
        </p:nvCxnSpPr>
        <p:spPr>
          <a:xfrm flipH="1">
            <a:off x="349084" y="2313423"/>
            <a:ext cx="925926" cy="19896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C5D750B3-1BD6-4716-A7AF-5D9586877911}"/>
              </a:ext>
            </a:extLst>
          </p:cNvPr>
          <p:cNvCxnSpPr>
            <a:cxnSpLocks/>
          </p:cNvCxnSpPr>
          <p:nvPr/>
        </p:nvCxnSpPr>
        <p:spPr>
          <a:xfrm flipH="1">
            <a:off x="2570242" y="2344536"/>
            <a:ext cx="743924" cy="1642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8D60E73-CF36-4BEC-ADF0-766B7BF870A3}"/>
              </a:ext>
            </a:extLst>
          </p:cNvPr>
          <p:cNvCxnSpPr>
            <a:cxnSpLocks/>
          </p:cNvCxnSpPr>
          <p:nvPr/>
        </p:nvCxnSpPr>
        <p:spPr>
          <a:xfrm flipH="1">
            <a:off x="4276691" y="2247140"/>
            <a:ext cx="280286" cy="19483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D2C08A84-AA6F-4B5F-9598-04806D199DCB}"/>
              </a:ext>
            </a:extLst>
          </p:cNvPr>
          <p:cNvCxnSpPr>
            <a:cxnSpLocks/>
          </p:cNvCxnSpPr>
          <p:nvPr/>
        </p:nvCxnSpPr>
        <p:spPr>
          <a:xfrm flipH="1">
            <a:off x="6226935" y="2356834"/>
            <a:ext cx="160988" cy="1508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6A389665-E0F6-4A44-BB10-0EECC88F6DE9}"/>
              </a:ext>
            </a:extLst>
          </p:cNvPr>
          <p:cNvCxnSpPr>
            <a:cxnSpLocks/>
          </p:cNvCxnSpPr>
          <p:nvPr/>
        </p:nvCxnSpPr>
        <p:spPr>
          <a:xfrm>
            <a:off x="5499859" y="3233076"/>
            <a:ext cx="2594513" cy="1508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process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4" y="1600200"/>
            <a:ext cx="8937938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Requirements </a:t>
            </a:r>
            <a:r>
              <a:rPr lang="en-US" sz="2000" b="1" u="sng" dirty="0">
                <a:solidFill>
                  <a:srgbClr val="FF0000"/>
                </a:solidFill>
              </a:rPr>
              <a:t>specification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Software (Reusable Application/Components) </a:t>
            </a:r>
            <a:r>
              <a:rPr lang="en-US" sz="2000" b="1" u="sng" dirty="0">
                <a:solidFill>
                  <a:srgbClr val="FF0000"/>
                </a:solidFill>
              </a:rPr>
              <a:t>discovery</a:t>
            </a:r>
            <a:r>
              <a:rPr lang="en-US" sz="2000" dirty="0"/>
              <a:t> and </a:t>
            </a:r>
            <a:r>
              <a:rPr lang="en-US" sz="2000" b="1" u="sng" dirty="0">
                <a:solidFill>
                  <a:srgbClr val="FF0000"/>
                </a:solidFill>
              </a:rPr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Customer requirements </a:t>
            </a:r>
            <a:r>
              <a:rPr lang="en-US" sz="2000" b="1" u="sng" dirty="0">
                <a:solidFill>
                  <a:srgbClr val="FF0000"/>
                </a:solidFill>
              </a:rPr>
              <a:t>refinement/modification according to </a:t>
            </a:r>
            <a:r>
              <a:rPr lang="en-US" sz="2000" dirty="0"/>
              <a:t>(Reusable Application/Components) </a:t>
            </a:r>
            <a:endParaRPr lang="en-US" sz="2000" b="1" u="sng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Application </a:t>
            </a:r>
            <a:r>
              <a:rPr lang="en-US" sz="2000" b="1" u="sng" dirty="0">
                <a:solidFill>
                  <a:srgbClr val="FF0000"/>
                </a:solidFill>
              </a:rPr>
              <a:t>system configuration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Component </a:t>
            </a:r>
            <a:r>
              <a:rPr lang="en-US" sz="2000" b="1" u="sng" dirty="0">
                <a:solidFill>
                  <a:srgbClr val="FF0000"/>
                </a:solidFill>
              </a:rPr>
              <a:t>adaptation and integration</a:t>
            </a:r>
          </a:p>
        </p:txBody>
      </p:sp>
    </p:spTree>
    <p:extLst>
      <p:ext uri="{BB962C8B-B14F-4D97-AF65-F5344CB8AC3E}">
        <p14:creationId xmlns:p14="http://schemas.microsoft.com/office/powerpoint/2010/main" val="1107264114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600200"/>
            <a:ext cx="8348106" cy="4525963"/>
          </a:xfrm>
        </p:spPr>
        <p:txBody>
          <a:bodyPr/>
          <a:lstStyle/>
          <a:p>
            <a:pPr algn="just"/>
            <a:r>
              <a:rPr lang="en-US" sz="2000" b="1" u="sng" dirty="0"/>
              <a:t>Reduced costs and risks</a:t>
            </a:r>
            <a:r>
              <a:rPr lang="en-US" sz="2000" dirty="0"/>
              <a:t> as less software is developed from scratch</a:t>
            </a:r>
          </a:p>
          <a:p>
            <a:pPr algn="just"/>
            <a:r>
              <a:rPr lang="en-US" sz="2000" b="1" u="sng" dirty="0"/>
              <a:t>Faster delivery and deployment</a:t>
            </a:r>
            <a:r>
              <a:rPr lang="en-US" sz="2000" dirty="0"/>
              <a:t> of system</a:t>
            </a:r>
          </a:p>
          <a:p>
            <a:pPr algn="just"/>
            <a:r>
              <a:rPr lang="en-US" sz="2000" dirty="0"/>
              <a:t>But give up from </a:t>
            </a:r>
            <a:r>
              <a:rPr lang="en-US" sz="2000" b="1" u="sng" dirty="0"/>
              <a:t>some requirements are inevitable</a:t>
            </a:r>
          </a:p>
          <a:p>
            <a:pPr algn="just"/>
            <a:r>
              <a:rPr lang="en-US" sz="2000" dirty="0"/>
              <a:t>Therefore, </a:t>
            </a:r>
            <a:r>
              <a:rPr lang="en-US" sz="2000" b="1" u="sng" dirty="0"/>
              <a:t>the final system may not meet real</a:t>
            </a:r>
            <a:r>
              <a:rPr lang="en-US" sz="2000" dirty="0"/>
              <a:t> needs of users</a:t>
            </a:r>
          </a:p>
          <a:p>
            <a:pPr algn="just"/>
            <a:r>
              <a:rPr lang="en-US" sz="2000" b="1" u="sng" dirty="0"/>
              <a:t>Loss of control over evolution</a:t>
            </a:r>
            <a:r>
              <a:rPr lang="en-US" sz="2000" dirty="0"/>
              <a:t> of reused system elements </a:t>
            </a:r>
            <a:r>
              <a:rPr lang="en-US" sz="2000" i="1" dirty="0">
                <a:solidFill>
                  <a:srgbClr val="0070C0"/>
                </a:solidFill>
              </a:rPr>
              <a:t>(note: you may not able to modify or change the </a:t>
            </a:r>
            <a:r>
              <a:rPr lang="en-US" sz="2000" i="1" dirty="0" err="1">
                <a:solidFill>
                  <a:srgbClr val="0070C0"/>
                </a:solidFill>
              </a:rPr>
              <a:t>compnents</a:t>
            </a:r>
            <a:r>
              <a:rPr lang="en-US" sz="2000" i="1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7914283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526B83-9F6E-424C-82FF-E62673D5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59" y="2795961"/>
            <a:ext cx="7293232" cy="11430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OTHER SDLC MODELS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6A113B-F96F-4B0B-B62A-706AACAE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87618B-9DF8-4CFB-9DA5-FC33B538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E9C523-07A9-4091-86ED-661D3130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947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95ED8-6120-40B3-A77D-D2577F9E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77" y="269153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tr-TR" sz="3600" dirty="0">
                <a:solidFill>
                  <a:srgbClr val="FF0000"/>
                </a:solidFill>
              </a:rPr>
              <a:t>V-Shaped SDLC Model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55127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software process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80304" y="1688911"/>
            <a:ext cx="8738316" cy="4894451"/>
          </a:xfrm>
        </p:spPr>
        <p:txBody>
          <a:bodyPr/>
          <a:lstStyle/>
          <a:p>
            <a:r>
              <a:rPr lang="en-GB" sz="2000" dirty="0"/>
              <a:t>A </a:t>
            </a:r>
            <a:r>
              <a:rPr lang="en-GB" sz="2000" u="sng" dirty="0">
                <a:solidFill>
                  <a:srgbClr val="FF0000"/>
                </a:solidFill>
              </a:rPr>
              <a:t>structured set of activities</a:t>
            </a:r>
            <a:r>
              <a:rPr lang="en-GB" sz="2000" dirty="0"/>
              <a:t> required to develop a  software system. 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SOFTWARE ENGINEERS’ Activities:</a:t>
            </a:r>
          </a:p>
          <a:p>
            <a:pPr marL="514350" indent="-457200">
              <a:buFont typeface="+mj-lt"/>
              <a:buAutoNum type="arabicPeriod"/>
            </a:pPr>
            <a:r>
              <a:rPr lang="en-GB" sz="1800" b="1" dirty="0">
                <a:highlight>
                  <a:srgbClr val="FFFF00"/>
                </a:highlight>
              </a:rPr>
              <a:t>Specification</a:t>
            </a:r>
            <a:r>
              <a:rPr lang="en-GB" sz="1800" dirty="0"/>
              <a:t> – defining </a:t>
            </a:r>
            <a:r>
              <a:rPr lang="en-GB" sz="1800" u="sng" dirty="0"/>
              <a:t>what the system</a:t>
            </a:r>
            <a:r>
              <a:rPr lang="en-GB" sz="1800" dirty="0"/>
              <a:t> should </a:t>
            </a:r>
            <a:r>
              <a:rPr lang="en-GB" sz="1800" u="sng" dirty="0"/>
              <a:t>do</a:t>
            </a:r>
            <a:r>
              <a:rPr lang="en-GB" sz="1800" dirty="0"/>
              <a:t>;</a:t>
            </a:r>
          </a:p>
          <a:p>
            <a:pPr marL="514350" indent="-457200">
              <a:buFont typeface="+mj-lt"/>
              <a:buAutoNum type="arabicPeriod"/>
            </a:pPr>
            <a:r>
              <a:rPr lang="en-GB" sz="1800" b="1" dirty="0">
                <a:highlight>
                  <a:srgbClr val="FFFF00"/>
                </a:highlight>
              </a:rPr>
              <a:t>Design and implementation </a:t>
            </a:r>
            <a:r>
              <a:rPr lang="en-GB" sz="1800" dirty="0"/>
              <a:t>– defining the </a:t>
            </a:r>
            <a:r>
              <a:rPr lang="en-GB" sz="1800" u="sng" dirty="0"/>
              <a:t>organization of the system</a:t>
            </a:r>
            <a:r>
              <a:rPr lang="en-GB" sz="1800" dirty="0"/>
              <a:t> and </a:t>
            </a:r>
            <a:r>
              <a:rPr lang="en-GB" sz="1800" u="sng" dirty="0"/>
              <a:t>implementing</a:t>
            </a:r>
            <a:r>
              <a:rPr lang="en-GB" sz="1800" dirty="0"/>
              <a:t> the system;</a:t>
            </a:r>
          </a:p>
          <a:p>
            <a:pPr marL="514350" indent="-457200">
              <a:buFont typeface="+mj-lt"/>
              <a:buAutoNum type="arabicPeriod"/>
            </a:pPr>
            <a:r>
              <a:rPr lang="en-GB" sz="1800" b="1" dirty="0">
                <a:highlight>
                  <a:srgbClr val="FFFF00"/>
                </a:highlight>
              </a:rPr>
              <a:t>Validation</a:t>
            </a:r>
            <a:r>
              <a:rPr lang="en-GB" sz="1800" dirty="0"/>
              <a:t> – </a:t>
            </a:r>
            <a:r>
              <a:rPr lang="en-GB" sz="1800" u="sng" dirty="0"/>
              <a:t>checking</a:t>
            </a:r>
            <a:r>
              <a:rPr lang="en-GB" sz="1800" dirty="0"/>
              <a:t> that it does </a:t>
            </a:r>
            <a:r>
              <a:rPr lang="en-GB" sz="1800" u="sng" dirty="0"/>
              <a:t>what the customer wants</a:t>
            </a:r>
            <a:r>
              <a:rPr lang="en-GB" sz="1800" dirty="0"/>
              <a:t>;</a:t>
            </a:r>
          </a:p>
          <a:p>
            <a:pPr marL="514350" indent="-457200">
              <a:buFont typeface="+mj-lt"/>
              <a:buAutoNum type="arabicPeriod"/>
            </a:pPr>
            <a:r>
              <a:rPr lang="en-GB" sz="1800" b="1" dirty="0">
                <a:highlight>
                  <a:srgbClr val="FFFF00"/>
                </a:highlight>
              </a:rPr>
              <a:t>Evolution</a:t>
            </a:r>
            <a:r>
              <a:rPr lang="en-GB" sz="1800" dirty="0"/>
              <a:t> – changing the system in </a:t>
            </a:r>
            <a:r>
              <a:rPr lang="en-GB" sz="1800" u="sng" dirty="0"/>
              <a:t>response to changing customer needs</a:t>
            </a:r>
            <a:r>
              <a:rPr lang="en-GB" sz="1800" dirty="0"/>
              <a:t>.</a:t>
            </a:r>
          </a:p>
          <a:p>
            <a:r>
              <a:rPr lang="en-GB" sz="2000" b="1" dirty="0"/>
              <a:t>A software process model </a:t>
            </a:r>
            <a:r>
              <a:rPr lang="en-GB" sz="2000" b="1" u="sng" dirty="0">
                <a:solidFill>
                  <a:srgbClr val="FF0000"/>
                </a:solidFill>
              </a:rPr>
              <a:t>is an abstract representation</a:t>
            </a:r>
            <a:r>
              <a:rPr lang="en-GB" sz="2000" dirty="0"/>
              <a:t> of a process.</a:t>
            </a:r>
          </a:p>
          <a:p>
            <a:r>
              <a:rPr lang="en-GB" sz="1400" i="1" dirty="0"/>
              <a:t>Note: It </a:t>
            </a:r>
            <a:r>
              <a:rPr lang="en-GB" sz="1400" b="1" i="1" dirty="0"/>
              <a:t>presents a description of a process</a:t>
            </a:r>
            <a:r>
              <a:rPr lang="en-GB" sz="1400" i="1" dirty="0"/>
              <a:t> from some particular perspective.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dirty="0"/>
              <a:t>V-Shaped SDLC Model</a:t>
            </a:r>
          </a:p>
        </p:txBody>
      </p:sp>
      <p:pic>
        <p:nvPicPr>
          <p:cNvPr id="11267" name="Picture 5" descr="VShape SDL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357" y="2000250"/>
            <a:ext cx="4496149" cy="32605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8357" y="1674159"/>
            <a:ext cx="8607285" cy="3697941"/>
          </a:xfrm>
        </p:spPr>
        <p:txBody>
          <a:bodyPr/>
          <a:lstStyle/>
          <a:p>
            <a:pPr algn="just"/>
            <a:r>
              <a:rPr lang="tr-TR" sz="2400" dirty="0" err="1"/>
              <a:t>It</a:t>
            </a:r>
            <a:r>
              <a:rPr lang="tr-TR" sz="2400" dirty="0"/>
              <a:t> is </a:t>
            </a:r>
            <a:r>
              <a:rPr lang="en-GB" sz="2400" b="1" dirty="0"/>
              <a:t>plan-driven</a:t>
            </a:r>
            <a:endParaRPr lang="tr-TR" altLang="tr-TR" sz="2400" b="1" dirty="0"/>
          </a:p>
          <a:p>
            <a:pPr algn="just" eaLnBrk="1" hangingPunct="1"/>
            <a:r>
              <a:rPr lang="en-US" altLang="tr-TR" sz="2400" b="1" dirty="0"/>
              <a:t>A modified of the Waterfall </a:t>
            </a:r>
            <a:r>
              <a:rPr lang="tr-TR" altLang="tr-TR" sz="2400" b="1" dirty="0"/>
              <a:t>model </a:t>
            </a:r>
            <a:endParaRPr lang="tr-TR" altLang="tr-TR" sz="2400" dirty="0"/>
          </a:p>
          <a:p>
            <a:pPr algn="just" eaLnBrk="1" hangingPunct="1"/>
            <a:r>
              <a:rPr lang="tr-TR" sz="2400" dirty="0"/>
              <a:t>H</a:t>
            </a:r>
            <a:r>
              <a:rPr lang="en-US" sz="2400" dirty="0" err="1"/>
              <a:t>ighly</a:t>
            </a:r>
            <a:r>
              <a:rPr lang="en-US" sz="2400" dirty="0"/>
              <a:t> disciplined SDLC model</a:t>
            </a:r>
            <a:endParaRPr lang="tr-TR" sz="2400" dirty="0"/>
          </a:p>
          <a:p>
            <a:pPr algn="just" eaLnBrk="1" hangingPunct="1"/>
            <a:r>
              <a:rPr lang="en-US" altLang="tr-TR" sz="2400" b="1" dirty="0"/>
              <a:t>Highlights</a:t>
            </a:r>
            <a:r>
              <a:rPr lang="en-US" altLang="tr-TR" sz="2400" dirty="0"/>
              <a:t> the verification and validation of the product.</a:t>
            </a:r>
          </a:p>
          <a:p>
            <a:pPr algn="just" eaLnBrk="1" hangingPunct="1"/>
            <a:r>
              <a:rPr lang="en-US" altLang="tr-TR" sz="2400" b="1" dirty="0"/>
              <a:t>Testing</a:t>
            </a:r>
            <a:r>
              <a:rPr lang="en-US" altLang="tr-TR" sz="2400" dirty="0"/>
              <a:t> of the product is planned in parallel </a:t>
            </a:r>
            <a:r>
              <a:rPr lang="en-US" altLang="tr-TR" sz="2400" b="1" dirty="0"/>
              <a:t>with a corresponding phase of development</a:t>
            </a:r>
            <a:r>
              <a:rPr lang="en-US" altLang="tr-TR" sz="1800" b="1" dirty="0"/>
              <a:t>.</a:t>
            </a:r>
            <a:endParaRPr lang="en-US" alt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904737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dirty="0"/>
              <a:t>V-Shaped Steps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5262" y="1816100"/>
            <a:ext cx="4338638" cy="351849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tr-TR" sz="1800" b="1" dirty="0">
                <a:solidFill>
                  <a:schemeClr val="accent2"/>
                </a:solidFill>
              </a:rPr>
              <a:t>Project and Requirements Planning </a:t>
            </a:r>
            <a:r>
              <a:rPr lang="en-US" altLang="tr-TR" sz="1800" dirty="0"/>
              <a:t>– allocate resources</a:t>
            </a:r>
          </a:p>
          <a:p>
            <a:pPr eaLnBrk="1" hangingPunct="1">
              <a:lnSpc>
                <a:spcPct val="80000"/>
              </a:lnSpc>
            </a:pPr>
            <a:endParaRPr lang="en-US" altLang="tr-TR" sz="1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tr-TR" sz="1800" b="1" dirty="0">
                <a:solidFill>
                  <a:schemeClr val="accent2"/>
                </a:solidFill>
              </a:rPr>
              <a:t>Product Requirements and Specification Analysis </a:t>
            </a:r>
            <a:r>
              <a:rPr lang="en-US" altLang="tr-TR" sz="1800" dirty="0"/>
              <a:t>– complete specification of the software system</a:t>
            </a:r>
          </a:p>
          <a:p>
            <a:pPr eaLnBrk="1" hangingPunct="1">
              <a:lnSpc>
                <a:spcPct val="80000"/>
              </a:lnSpc>
            </a:pPr>
            <a:endParaRPr lang="en-US" altLang="tr-TR" sz="1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tr-TR" sz="1800" b="1" dirty="0">
                <a:solidFill>
                  <a:schemeClr val="accent2"/>
                </a:solidFill>
              </a:rPr>
              <a:t>Architecture or High-Level Design </a:t>
            </a:r>
            <a:r>
              <a:rPr lang="en-US" altLang="tr-TR" sz="1800" dirty="0"/>
              <a:t>– defines how software functions fulfill the design</a:t>
            </a:r>
          </a:p>
          <a:p>
            <a:pPr eaLnBrk="1" hangingPunct="1">
              <a:lnSpc>
                <a:spcPct val="80000"/>
              </a:lnSpc>
            </a:pPr>
            <a:endParaRPr lang="en-US" altLang="tr-TR" sz="1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tr-TR" sz="1800" b="1" dirty="0">
                <a:solidFill>
                  <a:schemeClr val="accent2"/>
                </a:solidFill>
              </a:rPr>
              <a:t>Detailed Design </a:t>
            </a:r>
            <a:r>
              <a:rPr lang="en-US" altLang="tr-TR" sz="1800" dirty="0"/>
              <a:t>– develop algorithms for each architectural component</a:t>
            </a:r>
          </a:p>
          <a:p>
            <a:pPr eaLnBrk="1" hangingPunct="1">
              <a:lnSpc>
                <a:spcPct val="80000"/>
              </a:lnSpc>
            </a:pPr>
            <a:endParaRPr lang="en-US" altLang="tr-TR" sz="1800" dirty="0"/>
          </a:p>
          <a:p>
            <a:pPr eaLnBrk="1" hangingPunct="1">
              <a:lnSpc>
                <a:spcPct val="80000"/>
              </a:lnSpc>
            </a:pPr>
            <a:endParaRPr lang="en-US" altLang="tr-TR" sz="1800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5616" y="1761530"/>
            <a:ext cx="4610100" cy="337185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tr-TR" sz="1800" b="1" dirty="0">
                <a:solidFill>
                  <a:schemeClr val="accent2"/>
                </a:solidFill>
              </a:rPr>
              <a:t>Production, operation and maintenance </a:t>
            </a:r>
            <a:r>
              <a:rPr lang="en-US" altLang="tr-TR" sz="1800" dirty="0"/>
              <a:t>– provide for enhancement and corrections</a:t>
            </a:r>
            <a:endParaRPr lang="en-US" altLang="tr-TR" sz="1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tr-TR" sz="1800" b="1" dirty="0">
                <a:solidFill>
                  <a:schemeClr val="accent2"/>
                </a:solidFill>
              </a:rPr>
              <a:t>System and acceptance testing </a:t>
            </a:r>
            <a:r>
              <a:rPr lang="en-US" altLang="tr-TR" sz="1800" dirty="0"/>
              <a:t>– check the entire software system in its environment</a:t>
            </a:r>
            <a:r>
              <a:rPr lang="tr-TR" altLang="tr-TR" sz="1800" dirty="0"/>
              <a:t> (</a:t>
            </a:r>
            <a:r>
              <a:rPr lang="tr-TR" altLang="tr-TR" sz="1800" dirty="0" err="1"/>
              <a:t>client</a:t>
            </a:r>
            <a:r>
              <a:rPr lang="tr-TR" altLang="tr-TR" sz="1800" dirty="0"/>
              <a:t> </a:t>
            </a:r>
            <a:r>
              <a:rPr lang="tr-TR" altLang="tr-TR" sz="1800" dirty="0" err="1"/>
              <a:t>environment</a:t>
            </a:r>
            <a:r>
              <a:rPr lang="tr-TR" altLang="tr-TR" sz="1800" dirty="0"/>
              <a:t>)</a:t>
            </a:r>
            <a:endParaRPr lang="en-US" altLang="tr-TR" sz="1800" dirty="0"/>
          </a:p>
          <a:p>
            <a:pPr marL="0" indent="0">
              <a:lnSpc>
                <a:spcPct val="80000"/>
              </a:lnSpc>
              <a:buNone/>
            </a:pPr>
            <a:endParaRPr lang="en-US" altLang="tr-TR" sz="1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tr-TR" sz="1800" b="1" dirty="0">
                <a:solidFill>
                  <a:schemeClr val="accent2"/>
                </a:solidFill>
              </a:rPr>
              <a:t>Integration and Testing – </a:t>
            </a:r>
            <a:r>
              <a:rPr lang="en-US" altLang="tr-TR" sz="1800" dirty="0"/>
              <a:t>check that modules  interconnect correctly</a:t>
            </a:r>
          </a:p>
          <a:p>
            <a:pPr eaLnBrk="1" hangingPunct="1">
              <a:lnSpc>
                <a:spcPct val="80000"/>
              </a:lnSpc>
            </a:pPr>
            <a:endParaRPr lang="en-US" altLang="tr-TR" sz="1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tr-TR" sz="1800" b="1" dirty="0">
                <a:solidFill>
                  <a:schemeClr val="accent2"/>
                </a:solidFill>
              </a:rPr>
              <a:t>Unit testing – </a:t>
            </a:r>
            <a:r>
              <a:rPr lang="en-US" altLang="tr-TR" sz="1800" dirty="0"/>
              <a:t>check that each module acts as expected</a:t>
            </a:r>
          </a:p>
          <a:p>
            <a:pPr eaLnBrk="1" hangingPunct="1">
              <a:lnSpc>
                <a:spcPct val="80000"/>
              </a:lnSpc>
            </a:pPr>
            <a:endParaRPr lang="en-US" altLang="tr-TR" sz="1800" dirty="0"/>
          </a:p>
          <a:p>
            <a:pPr eaLnBrk="1" hangingPunct="1">
              <a:lnSpc>
                <a:spcPct val="80000"/>
              </a:lnSpc>
            </a:pPr>
            <a:r>
              <a:rPr lang="en-US" altLang="tr-TR" sz="1800" b="1" dirty="0">
                <a:solidFill>
                  <a:schemeClr val="accent2"/>
                </a:solidFill>
              </a:rPr>
              <a:t> Coding – </a:t>
            </a:r>
            <a:r>
              <a:rPr lang="en-US" altLang="tr-TR" sz="1800" dirty="0"/>
              <a:t>transform algorithms into software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tr-TR" sz="1800" dirty="0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743200" y="499586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 b="1"/>
          </a:p>
        </p:txBody>
      </p:sp>
    </p:spTree>
    <p:extLst>
      <p:ext uri="{BB962C8B-B14F-4D97-AF65-F5344CB8AC3E}">
        <p14:creationId xmlns:p14="http://schemas.microsoft.com/office/powerpoint/2010/main" val="256154447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VShape SDLC">
            <a:extLst>
              <a:ext uri="{FF2B5EF4-FFF2-40B4-BE49-F238E27FC236}">
                <a16:creationId xmlns:a16="http://schemas.microsoft.com/office/drawing/2014/main" xmlns="" id="{FC643ED4-99D9-4562-BF63-5E38D012F64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922" y="1495043"/>
            <a:ext cx="8082156" cy="53685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A0D9E555-056F-42A9-B265-5367795A4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7350" y="128588"/>
            <a:ext cx="729323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tr-TR" dirty="0"/>
              <a:t>V-Shaped Steps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9EC8E9B-5B1F-478E-B1FC-FD7A674C1ACC}"/>
              </a:ext>
            </a:extLst>
          </p:cNvPr>
          <p:cNvSpPr/>
          <p:nvPr/>
        </p:nvSpPr>
        <p:spPr>
          <a:xfrm>
            <a:off x="387350" y="902256"/>
            <a:ext cx="5338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https://www.youtube.com/watch?v=7no8_bzzaQc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B31F2B-AF05-4389-BD21-4124082CDB40}"/>
              </a:ext>
            </a:extLst>
          </p:cNvPr>
          <p:cNvSpPr txBox="1"/>
          <p:nvPr/>
        </p:nvSpPr>
        <p:spPr>
          <a:xfrm flipH="1">
            <a:off x="888123" y="4713690"/>
            <a:ext cx="2241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All Class &amp; Methods &amp; Obj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CA97A4-297C-4BA8-A328-FAEC996EAFEB}"/>
              </a:ext>
            </a:extLst>
          </p:cNvPr>
          <p:cNvSpPr txBox="1"/>
          <p:nvPr/>
        </p:nvSpPr>
        <p:spPr>
          <a:xfrm flipH="1">
            <a:off x="6075455" y="4550377"/>
            <a:ext cx="197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Test Plans / Test Classes &amp; Methods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7CD44F-3351-4FA5-8A44-5BBD52936FEE}"/>
              </a:ext>
            </a:extLst>
          </p:cNvPr>
          <p:cNvSpPr txBox="1"/>
          <p:nvPr/>
        </p:nvSpPr>
        <p:spPr>
          <a:xfrm flipH="1">
            <a:off x="7500214" y="2473587"/>
            <a:ext cx="993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Test Product acc to  Cust. </a:t>
            </a:r>
            <a:r>
              <a:rPr lang="en-US" sz="1200" b="1" dirty="0" err="1">
                <a:solidFill>
                  <a:schemeClr val="bg1"/>
                </a:solidFill>
              </a:rPr>
              <a:t>Reqs</a:t>
            </a:r>
            <a:r>
              <a:rPr lang="en-US" sz="1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480807-C612-4197-82BE-FCC354303173}"/>
              </a:ext>
            </a:extLst>
          </p:cNvPr>
          <p:cNvSpPr txBox="1"/>
          <p:nvPr/>
        </p:nvSpPr>
        <p:spPr>
          <a:xfrm flipH="1">
            <a:off x="6751724" y="3643704"/>
            <a:ext cx="124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Test Plans/Test Modules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32CA39-995F-43F3-9F0C-680AFAF2131E}"/>
              </a:ext>
            </a:extLst>
          </p:cNvPr>
          <p:cNvSpPr txBox="1"/>
          <p:nvPr/>
        </p:nvSpPr>
        <p:spPr>
          <a:xfrm flipH="1">
            <a:off x="694758" y="3820751"/>
            <a:ext cx="1787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Design All Modules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6CACD65-F58F-4B99-8534-187C834D8C35}"/>
              </a:ext>
            </a:extLst>
          </p:cNvPr>
          <p:cNvSpPr txBox="1"/>
          <p:nvPr/>
        </p:nvSpPr>
        <p:spPr>
          <a:xfrm flipH="1">
            <a:off x="736633" y="2926449"/>
            <a:ext cx="993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135E86-9C5D-4521-8EDA-D7F89B9BA729}"/>
              </a:ext>
            </a:extLst>
          </p:cNvPr>
          <p:cNvSpPr/>
          <p:nvPr/>
        </p:nvSpPr>
        <p:spPr>
          <a:xfrm>
            <a:off x="2212844" y="1580460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tr-TR" sz="1200" b="1" dirty="0">
                <a:solidFill>
                  <a:schemeClr val="bg1"/>
                </a:solidFill>
              </a:rPr>
              <a:t>Allocate</a:t>
            </a:r>
          </a:p>
          <a:p>
            <a:pPr algn="ctr"/>
            <a:r>
              <a:rPr lang="en-US" altLang="tr-TR" sz="1200" b="1" dirty="0">
                <a:solidFill>
                  <a:schemeClr val="bg1"/>
                </a:solidFill>
              </a:rPr>
              <a:t>resources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F974592-BE1A-41A4-9F76-4F21BF36D6F1}"/>
              </a:ext>
            </a:extLst>
          </p:cNvPr>
          <p:cNvSpPr/>
          <p:nvPr/>
        </p:nvSpPr>
        <p:spPr>
          <a:xfrm>
            <a:off x="5747524" y="1466898"/>
            <a:ext cx="1277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tr-TR" sz="1200" b="1" dirty="0">
                <a:solidFill>
                  <a:schemeClr val="bg1"/>
                </a:solidFill>
              </a:rPr>
              <a:t>Enhancements</a:t>
            </a:r>
          </a:p>
          <a:p>
            <a:pPr algn="ctr"/>
            <a:r>
              <a:rPr lang="en-US" altLang="tr-TR" sz="1200" b="1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altLang="tr-TR" sz="1200" b="1" dirty="0">
                <a:solidFill>
                  <a:schemeClr val="bg1"/>
                </a:solidFill>
              </a:rPr>
              <a:t>Corrections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xmlns="" id="{C2C41D63-8522-47FF-A333-631A1A08207D}"/>
              </a:ext>
            </a:extLst>
          </p:cNvPr>
          <p:cNvCxnSpPr>
            <a:cxnSpLocks/>
            <a:stCxn id="3" idx="1"/>
          </p:cNvCxnSpPr>
          <p:nvPr/>
        </p:nvCxnSpPr>
        <p:spPr>
          <a:xfrm>
            <a:off x="2212844" y="1811293"/>
            <a:ext cx="2257978" cy="304089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7BB0E49C-C6E9-4BCA-9454-723548DFE476}"/>
              </a:ext>
            </a:extLst>
          </p:cNvPr>
          <p:cNvSpPr txBox="1"/>
          <p:nvPr/>
        </p:nvSpPr>
        <p:spPr>
          <a:xfrm rot="3075563" flipH="1">
            <a:off x="2530708" y="2796098"/>
            <a:ext cx="224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SDLC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xmlns="" id="{15906624-BFC1-49B4-91E3-480A16BD3DA4}"/>
              </a:ext>
            </a:extLst>
          </p:cNvPr>
          <p:cNvCxnSpPr>
            <a:cxnSpLocks/>
          </p:cNvCxnSpPr>
          <p:nvPr/>
        </p:nvCxnSpPr>
        <p:spPr>
          <a:xfrm flipV="1">
            <a:off x="4681394" y="2042126"/>
            <a:ext cx="2129515" cy="2810063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5">
            <a:extLst>
              <a:ext uri="{FF2B5EF4-FFF2-40B4-BE49-F238E27FC236}">
                <a16:creationId xmlns:a16="http://schemas.microsoft.com/office/drawing/2014/main" xmlns="" id="{B5F27210-7C50-4073-B3C2-CC01F2174475}"/>
              </a:ext>
            </a:extLst>
          </p:cNvPr>
          <p:cNvSpPr txBox="1"/>
          <p:nvPr/>
        </p:nvSpPr>
        <p:spPr>
          <a:xfrm rot="18530121" flipH="1">
            <a:off x="4246077" y="2865491"/>
            <a:ext cx="224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STLC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30200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phases in a plan-driven software process</a:t>
            </a:r>
            <a:r>
              <a:rPr lang="en-GB" dirty="0">
                <a:highlight>
                  <a:srgbClr val="FFFF00"/>
                </a:highlight>
              </a:rPr>
              <a:t> (V-model</a:t>
            </a:r>
            <a:r>
              <a:rPr lang="tr-TR" dirty="0">
                <a:highlight>
                  <a:srgbClr val="FFFF00"/>
                </a:highlight>
              </a:rPr>
              <a:t>/</a:t>
            </a:r>
            <a:r>
              <a:rPr lang="tr-TR" dirty="0" err="1">
                <a:highlight>
                  <a:srgbClr val="FFFF00"/>
                </a:highlight>
              </a:rPr>
              <a:t>Waterfall</a:t>
            </a:r>
            <a:r>
              <a:rPr lang="en-GB" dirty="0">
                <a:highlight>
                  <a:srgbClr val="FFFF00"/>
                </a:highlight>
              </a:rPr>
              <a:t>)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3" descr="2.7 Testing-phase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6" y="1687606"/>
            <a:ext cx="8982636" cy="31925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0D1C2F-4F4F-4ADE-B12A-82480AB39B2F}"/>
              </a:ext>
            </a:extLst>
          </p:cNvPr>
          <p:cNvSpPr/>
          <p:nvPr/>
        </p:nvSpPr>
        <p:spPr>
          <a:xfrm>
            <a:off x="411915" y="5218202"/>
            <a:ext cx="7261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Seven Testing Principles</a:t>
            </a:r>
            <a:r>
              <a:rPr lang="tr-TR" sz="1200" dirty="0"/>
              <a:t>: </a:t>
            </a:r>
            <a:r>
              <a:rPr lang="tr-TR" sz="1200" dirty="0">
                <a:hlinkClick r:id="rId3"/>
              </a:rPr>
              <a:t>https://www.youtube.com/watch?v=rFaWOw8bIMM</a:t>
            </a:r>
            <a:endParaRPr lang="tr-TR" sz="1200" dirty="0"/>
          </a:p>
          <a:p>
            <a:r>
              <a:rPr lang="en-US" sz="1200" dirty="0"/>
              <a:t>How to write a Test Case</a:t>
            </a:r>
            <a:r>
              <a:rPr lang="tr-TR" sz="1200" dirty="0"/>
              <a:t>: https://www.youtube.com/watch?v=BBmA5Qp6Ghk</a:t>
            </a:r>
          </a:p>
          <a:p>
            <a:r>
              <a:rPr lang="tr-TR" sz="1200" dirty="0"/>
              <a:t>Unit Testing Example: </a:t>
            </a:r>
            <a:r>
              <a:rPr lang="en-US" sz="1200" dirty="0">
                <a:hlinkClick r:id="rId4"/>
              </a:rPr>
              <a:t>https://www.youtube.com/watch?v=lj5nnGa_DIw</a:t>
            </a:r>
            <a:endParaRPr lang="tr-TR" sz="1200" dirty="0"/>
          </a:p>
          <a:p>
            <a:r>
              <a:rPr lang="tr-TR" sz="1200" dirty="0"/>
              <a:t>Integration Testing Example: </a:t>
            </a:r>
            <a:r>
              <a:rPr lang="en-US" sz="1200" dirty="0"/>
              <a:t>https://www.youtube.com/watch?v=QYCaaNz8emY </a:t>
            </a:r>
            <a:endParaRPr lang="tr-TR" sz="1200" dirty="0"/>
          </a:p>
          <a:p>
            <a:r>
              <a:rPr lang="en-US" sz="1200" dirty="0"/>
              <a:t>System Testing &amp; Acceptance Testing</a:t>
            </a:r>
            <a:r>
              <a:rPr lang="tr-TR" sz="1200" dirty="0"/>
              <a:t>: </a:t>
            </a:r>
            <a:r>
              <a:rPr lang="tr-TR" sz="1200" dirty="0">
                <a:hlinkClick r:id="rId5"/>
              </a:rPr>
              <a:t>https://www.youtube.com/watch?v=N8-qNMHOVyw</a:t>
            </a:r>
            <a:endParaRPr lang="tr-TR" sz="1200" dirty="0"/>
          </a:p>
          <a:p>
            <a:r>
              <a:rPr lang="en-US" sz="1200" dirty="0"/>
              <a:t>Top 5 Software Testing Interview Questions</a:t>
            </a:r>
            <a:r>
              <a:rPr lang="tr-TR" sz="1200" dirty="0"/>
              <a:t>: </a:t>
            </a:r>
            <a:r>
              <a:rPr lang="tr-TR" sz="1200" dirty="0">
                <a:hlinkClick r:id="rId6"/>
              </a:rPr>
              <a:t>https://www.youtube.com/watch?v=Vb0_bY1tHfQ</a:t>
            </a:r>
            <a:r>
              <a:rPr lang="tr-TR" sz="1200" dirty="0"/>
              <a:t> </a:t>
            </a:r>
          </a:p>
          <a:p>
            <a:endParaRPr lang="tr-TR" sz="1200" dirty="0"/>
          </a:p>
          <a:p>
            <a:endParaRPr lang="en-US" sz="1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AD445D4-FE02-4D48-AD9C-4EDD672F17C6}"/>
              </a:ext>
            </a:extLst>
          </p:cNvPr>
          <p:cNvSpPr/>
          <p:nvPr/>
        </p:nvSpPr>
        <p:spPr>
          <a:xfrm>
            <a:off x="480732" y="2299447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867ED4D-F808-4964-91CE-9F7EE857CF1E}"/>
              </a:ext>
            </a:extLst>
          </p:cNvPr>
          <p:cNvSpPr/>
          <p:nvPr/>
        </p:nvSpPr>
        <p:spPr>
          <a:xfrm>
            <a:off x="1268496" y="2444003"/>
            <a:ext cx="800100" cy="5188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1-2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9997297-74B8-40BA-B7DE-6B6EDAA9DD0F}"/>
              </a:ext>
            </a:extLst>
          </p:cNvPr>
          <p:cNvSpPr/>
          <p:nvPr/>
        </p:nvSpPr>
        <p:spPr>
          <a:xfrm>
            <a:off x="2506754" y="2299447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05B52BD-5DCB-446B-B8E0-6CA2C672288F}"/>
              </a:ext>
            </a:extLst>
          </p:cNvPr>
          <p:cNvSpPr/>
          <p:nvPr/>
        </p:nvSpPr>
        <p:spPr>
          <a:xfrm>
            <a:off x="4393826" y="2245659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0B54186-DFA5-4A94-945F-AF4D435E0A22}"/>
              </a:ext>
            </a:extLst>
          </p:cNvPr>
          <p:cNvSpPr/>
          <p:nvPr/>
        </p:nvSpPr>
        <p:spPr>
          <a:xfrm>
            <a:off x="6365502" y="2299447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E51CDCE-B038-4EF1-914E-1DE05F8A987C}"/>
              </a:ext>
            </a:extLst>
          </p:cNvPr>
          <p:cNvSpPr/>
          <p:nvPr/>
        </p:nvSpPr>
        <p:spPr>
          <a:xfrm>
            <a:off x="8335496" y="3724836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2F749A0-A3C2-47F9-BA8C-58828C64A7AC}"/>
              </a:ext>
            </a:extLst>
          </p:cNvPr>
          <p:cNvSpPr/>
          <p:nvPr/>
        </p:nvSpPr>
        <p:spPr>
          <a:xfrm>
            <a:off x="3242428" y="2426946"/>
            <a:ext cx="800100" cy="5188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2-3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BAB029E-7687-4055-8A44-16D98EB14624}"/>
              </a:ext>
            </a:extLst>
          </p:cNvPr>
          <p:cNvSpPr/>
          <p:nvPr/>
        </p:nvSpPr>
        <p:spPr>
          <a:xfrm>
            <a:off x="5101471" y="2382931"/>
            <a:ext cx="800100" cy="5188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3-4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F659080-88E0-4604-AF00-EB857552AEBE}"/>
              </a:ext>
            </a:extLst>
          </p:cNvPr>
          <p:cNvSpPr/>
          <p:nvPr/>
        </p:nvSpPr>
        <p:spPr>
          <a:xfrm>
            <a:off x="6187328" y="3765178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0F1E68F-E23F-482C-9E36-C4B0C1E494FF}"/>
              </a:ext>
            </a:extLst>
          </p:cNvPr>
          <p:cNvSpPr/>
          <p:nvPr/>
        </p:nvSpPr>
        <p:spPr>
          <a:xfrm>
            <a:off x="4380380" y="3765178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3322B18-8641-4EEA-AD83-C958CF96574B}"/>
              </a:ext>
            </a:extLst>
          </p:cNvPr>
          <p:cNvSpPr/>
          <p:nvPr/>
        </p:nvSpPr>
        <p:spPr>
          <a:xfrm>
            <a:off x="2573432" y="3812243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BE8A25E-62DF-4B8B-B63D-FAAB0FB5C4CD}"/>
              </a:ext>
            </a:extLst>
          </p:cNvPr>
          <p:cNvSpPr/>
          <p:nvPr/>
        </p:nvSpPr>
        <p:spPr>
          <a:xfrm>
            <a:off x="595874" y="3822329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859FC6-00ED-469A-B19E-3189D54AAAC7}"/>
              </a:ext>
            </a:extLst>
          </p:cNvPr>
          <p:cNvSpPr txBox="1"/>
          <p:nvPr/>
        </p:nvSpPr>
        <p:spPr>
          <a:xfrm>
            <a:off x="7786988" y="2299447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Coding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+ </a:t>
            </a: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ystem integration test plan document">
            <a:extLst>
              <a:ext uri="{FF2B5EF4-FFF2-40B4-BE49-F238E27FC236}">
                <a16:creationId xmlns:a16="http://schemas.microsoft.com/office/drawing/2014/main" xmlns="" id="{1086DABB-381F-4DE4-AC72-E1892E8F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8" y="1536794"/>
            <a:ext cx="7609883" cy="47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19EE830B-F86A-43BE-B704-73EC486E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93232" cy="1143000"/>
          </a:xfrm>
        </p:spPr>
        <p:txBody>
          <a:bodyPr/>
          <a:lstStyle/>
          <a:p>
            <a:r>
              <a:rPr lang="en-GB" dirty="0"/>
              <a:t>Example-1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17468985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19EE830B-F86A-43BE-B704-73EC486E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93232" cy="1143000"/>
          </a:xfrm>
        </p:spPr>
        <p:txBody>
          <a:bodyPr/>
          <a:lstStyle/>
          <a:p>
            <a:r>
              <a:rPr lang="en-GB" dirty="0"/>
              <a:t>Example-2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xmlns="" id="{D7F9D8CD-7BA9-4470-A698-EC5DDCF2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5" y="1417638"/>
            <a:ext cx="8598430" cy="49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93848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Student Management System Software? Advantages vs Disadvantages">
            <a:extLst>
              <a:ext uri="{FF2B5EF4-FFF2-40B4-BE49-F238E27FC236}">
                <a16:creationId xmlns:a16="http://schemas.microsoft.com/office/drawing/2014/main" xmlns="" id="{849EC214-F2D0-4FC9-84B8-69E04D030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8636" r="10085" b="9492"/>
          <a:stretch/>
        </p:blipFill>
        <p:spPr bwMode="auto">
          <a:xfrm>
            <a:off x="143300" y="1972101"/>
            <a:ext cx="4128449" cy="42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2C41847B-904A-4D11-AD5F-F2780ED37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76" y="58003"/>
            <a:ext cx="7293232" cy="1143000"/>
          </a:xfrm>
        </p:spPr>
        <p:txBody>
          <a:bodyPr/>
          <a:lstStyle/>
          <a:p>
            <a:pPr algn="ctr"/>
            <a:r>
              <a:rPr lang="en-US" dirty="0"/>
              <a:t>Student Management System:</a:t>
            </a:r>
            <a:br>
              <a:rPr lang="en-US" dirty="0"/>
            </a:br>
            <a:r>
              <a:rPr lang="en-US" dirty="0"/>
              <a:t>Modules and their classes</a:t>
            </a:r>
          </a:p>
        </p:txBody>
      </p:sp>
      <p:pic>
        <p:nvPicPr>
          <p:cNvPr id="2052" name="Picture 4" descr="Attendance Management System | Class diagram, Student management,  Information architecture">
            <a:extLst>
              <a:ext uri="{FF2B5EF4-FFF2-40B4-BE49-F238E27FC236}">
                <a16:creationId xmlns:a16="http://schemas.microsoft.com/office/drawing/2014/main" xmlns="" id="{B50B292E-F0A5-4C8B-844B-40643C51D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76" y="1581411"/>
            <a:ext cx="4528429" cy="40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783D8666-8377-410A-96D6-0ACE72EC806E}"/>
              </a:ext>
            </a:extLst>
          </p:cNvPr>
          <p:cNvSpPr/>
          <p:nvPr/>
        </p:nvSpPr>
        <p:spPr>
          <a:xfrm rot="14693819">
            <a:off x="3359760" y="1448928"/>
            <a:ext cx="1221475" cy="1419367"/>
          </a:xfrm>
          <a:prstGeom prst="downArrow">
            <a:avLst>
              <a:gd name="adj1" fmla="val 25419"/>
              <a:gd name="adj2" fmla="val 371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04FADB-E6A4-48A7-98DB-7C02BDAE4CF5}"/>
              </a:ext>
            </a:extLst>
          </p:cNvPr>
          <p:cNvSpPr/>
          <p:nvPr/>
        </p:nvSpPr>
        <p:spPr>
          <a:xfrm>
            <a:off x="6055771" y="979081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Module 1 Classes</a:t>
            </a:r>
          </a:p>
        </p:txBody>
      </p:sp>
    </p:spTree>
    <p:extLst>
      <p:ext uri="{BB962C8B-B14F-4D97-AF65-F5344CB8AC3E}">
        <p14:creationId xmlns:p14="http://schemas.microsoft.com/office/powerpoint/2010/main" val="1726958187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tailed Requirements for User Interfaces and Reports">
            <a:extLst>
              <a:ext uri="{FF2B5EF4-FFF2-40B4-BE49-F238E27FC236}">
                <a16:creationId xmlns:a16="http://schemas.microsoft.com/office/drawing/2014/main" xmlns="" id="{713FE48C-AF0C-4411-B619-D9AB8F06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75" y="1458036"/>
            <a:ext cx="72485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26F9F1B4-772F-48C0-A343-17E3D05C3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279" y="128588"/>
            <a:ext cx="8759686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/>
              <a:t>CUSTOMER APPROVAL: </a:t>
            </a:r>
            <a:br>
              <a:rPr lang="tr-TR" altLang="tr-TR" dirty="0"/>
            </a:br>
            <a:r>
              <a:rPr lang="en-US" altLang="tr-TR" dirty="0">
                <a:solidFill>
                  <a:srgbClr val="FF0000"/>
                </a:solidFill>
              </a:rPr>
              <a:t>User acceptance test plan is created from our customer requirements on </a:t>
            </a:r>
            <a:r>
              <a:rPr lang="tr-TR" altLang="tr-TR" dirty="0">
                <a:solidFill>
                  <a:srgbClr val="FF0000"/>
                </a:solidFill>
              </a:rPr>
              <a:t>Flight </a:t>
            </a:r>
            <a:r>
              <a:rPr lang="tr-TR" altLang="tr-TR" dirty="0" err="1">
                <a:solidFill>
                  <a:srgbClr val="FF0000"/>
                </a:solidFill>
              </a:rPr>
              <a:t>Search</a:t>
            </a:r>
            <a:r>
              <a:rPr lang="tr-TR" altLang="tr-TR" dirty="0">
                <a:solidFill>
                  <a:srgbClr val="FF0000"/>
                </a:solidFill>
              </a:rPr>
              <a:t> </a:t>
            </a:r>
            <a:r>
              <a:rPr lang="en-US" altLang="tr-TR" dirty="0">
                <a:solidFill>
                  <a:srgbClr val="FF0000"/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2938735408"/>
      </p:ext>
    </p:extLst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dirty="0"/>
              <a:t>V-Shaped Strengths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820" y="2125267"/>
            <a:ext cx="8283531" cy="3364706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tr-TR" sz="2000" dirty="0"/>
              <a:t>Test planning for </a:t>
            </a:r>
            <a:r>
              <a:rPr lang="en-US" altLang="tr-TR" sz="2000" b="1" dirty="0">
                <a:solidFill>
                  <a:schemeClr val="accent2"/>
                </a:solidFill>
              </a:rPr>
              <a:t>verification and validation</a:t>
            </a:r>
            <a:r>
              <a:rPr lang="en-US" altLang="tr-TR" sz="2000" dirty="0"/>
              <a:t> of the product</a:t>
            </a:r>
            <a:r>
              <a:rPr lang="tr-TR" altLang="tr-TR" sz="2000" dirty="0"/>
              <a:t> </a:t>
            </a:r>
            <a:r>
              <a:rPr lang="tr-TR" altLang="tr-TR" sz="2000" b="1" u="sng" dirty="0">
                <a:solidFill>
                  <a:srgbClr val="FF0000"/>
                </a:solidFill>
              </a:rPr>
              <a:t>is done </a:t>
            </a:r>
            <a:r>
              <a:rPr lang="en-US" altLang="tr-TR" sz="2000" b="1" u="sng" dirty="0">
                <a:solidFill>
                  <a:srgbClr val="FF0000"/>
                </a:solidFill>
              </a:rPr>
              <a:t> in early stages of product development </a:t>
            </a:r>
            <a:r>
              <a:rPr lang="en-US" altLang="tr-TR" sz="2000" dirty="0"/>
              <a:t>(</a:t>
            </a:r>
            <a:r>
              <a:rPr lang="en-US" altLang="tr-TR" sz="2000" dirty="0">
                <a:highlight>
                  <a:srgbClr val="FFFF00"/>
                </a:highlight>
              </a:rPr>
              <a:t>for quality control steps</a:t>
            </a:r>
            <a:r>
              <a:rPr lang="en-US" altLang="tr-TR" sz="2000" dirty="0"/>
              <a:t>)</a:t>
            </a:r>
            <a:endParaRPr lang="tr-TR" altLang="tr-TR" sz="2000" dirty="0"/>
          </a:p>
          <a:p>
            <a:pPr algn="just" eaLnBrk="1" hangingPunct="1"/>
            <a:r>
              <a:rPr lang="tr-TR" altLang="tr-TR" sz="2000" dirty="0" err="1"/>
              <a:t>Why</a:t>
            </a:r>
            <a:r>
              <a:rPr lang="tr-TR" altLang="tr-TR" sz="2000" dirty="0"/>
              <a:t> </a:t>
            </a:r>
            <a:r>
              <a:rPr lang="tr-TR" altLang="tr-TR" sz="2000" dirty="0" err="1"/>
              <a:t>testing</a:t>
            </a:r>
            <a:r>
              <a:rPr lang="tr-TR" altLang="tr-TR" sz="2000" dirty="0"/>
              <a:t> is </a:t>
            </a:r>
            <a:r>
              <a:rPr lang="tr-TR" altLang="tr-TR" sz="2000" dirty="0" err="1"/>
              <a:t>important</a:t>
            </a:r>
            <a:r>
              <a:rPr lang="tr-TR" altLang="tr-TR" sz="2000" dirty="0"/>
              <a:t>?</a:t>
            </a:r>
            <a:endParaRPr lang="en-US" altLang="tr-TR" sz="2000" dirty="0"/>
          </a:p>
          <a:p>
            <a:pPr lvl="1" algn="just"/>
            <a:r>
              <a:rPr lang="en-US" altLang="tr-TR" b="1" dirty="0">
                <a:solidFill>
                  <a:schemeClr val="accent2"/>
                </a:solidFill>
                <a:highlight>
                  <a:srgbClr val="FFFF00"/>
                </a:highlight>
              </a:rPr>
              <a:t>Each deliverable must be testable</a:t>
            </a:r>
            <a:r>
              <a:rPr lang="tr-TR" altLang="tr-TR" b="1" dirty="0">
                <a:solidFill>
                  <a:schemeClr val="accent2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 </a:t>
            </a:r>
            <a:r>
              <a:rPr lang="en-US" altLang="tr-TR" b="1" dirty="0">
                <a:solidFill>
                  <a:schemeClr val="accent2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to increase SW</a:t>
            </a:r>
            <a:r>
              <a:rPr lang="tr-TR" altLang="tr-TR" b="1" dirty="0">
                <a:solidFill>
                  <a:schemeClr val="accent2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tr-TR" altLang="tr-TR" b="1" dirty="0" err="1">
                <a:solidFill>
                  <a:schemeClr val="accent2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quality</a:t>
            </a:r>
            <a:r>
              <a:rPr lang="tr-TR" altLang="tr-TR" b="1" dirty="0">
                <a:solidFill>
                  <a:schemeClr val="accent2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endParaRPr lang="en-US" altLang="tr-TR" b="1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algn="just"/>
            <a:r>
              <a:rPr lang="en-US" altLang="tr-TR" sz="2000" dirty="0"/>
              <a:t>Project manager can </a:t>
            </a:r>
            <a:r>
              <a:rPr lang="en-US" altLang="tr-TR" sz="2000" b="1" dirty="0">
                <a:solidFill>
                  <a:schemeClr val="accent2"/>
                </a:solidFill>
              </a:rPr>
              <a:t>monitor progress by milestones</a:t>
            </a:r>
            <a:r>
              <a:rPr lang="tr-TR" altLang="tr-TR" sz="2000" b="1" dirty="0">
                <a:solidFill>
                  <a:schemeClr val="accent2"/>
                </a:solidFill>
              </a:rPr>
              <a:t>…</a:t>
            </a:r>
            <a:endParaRPr lang="en-US" altLang="tr-TR" sz="2000" b="1" dirty="0">
              <a:solidFill>
                <a:schemeClr val="accent2"/>
              </a:solidFill>
            </a:endParaRPr>
          </a:p>
          <a:p>
            <a:pPr algn="just"/>
            <a:r>
              <a:rPr lang="en-US" altLang="tr-TR" sz="2000" b="1" dirty="0">
                <a:solidFill>
                  <a:schemeClr val="accent2"/>
                </a:solidFill>
              </a:rPr>
              <a:t>Easy to use</a:t>
            </a:r>
          </a:p>
          <a:p>
            <a:pPr algn="just"/>
            <a:r>
              <a:rPr lang="en-US" altLang="tr-TR" sz="2000" dirty="0"/>
              <a:t>If high reliability products are needed and expected, this model is good. Because many tests </a:t>
            </a:r>
            <a:r>
              <a:rPr lang="tr-TR" altLang="tr-TR" sz="2000" dirty="0" err="1"/>
              <a:t>are</a:t>
            </a:r>
            <a:r>
              <a:rPr lang="tr-TR" altLang="tr-TR" sz="2000" dirty="0"/>
              <a:t> </a:t>
            </a:r>
            <a:r>
              <a:rPr lang="en-US" altLang="tr-TR" sz="2000" dirty="0"/>
              <a:t>perform</a:t>
            </a:r>
            <a:r>
              <a:rPr lang="tr-TR" altLang="tr-TR" sz="2000" dirty="0" err="1"/>
              <a:t>ed</a:t>
            </a:r>
            <a:r>
              <a:rPr lang="en-US" altLang="tr-TR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7915559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dirty="0"/>
              <a:t>V-Shaped Weaknesses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US" altLang="tr-TR" dirty="0"/>
              <a:t>Does not easily handle</a:t>
            </a:r>
            <a:r>
              <a:rPr lang="en-US" altLang="tr-TR" dirty="0">
                <a:solidFill>
                  <a:srgbClr val="FFFF00"/>
                </a:solidFill>
              </a:rPr>
              <a:t> </a:t>
            </a:r>
            <a:r>
              <a:rPr lang="en-US" altLang="tr-TR" b="1" dirty="0">
                <a:solidFill>
                  <a:schemeClr val="accent2"/>
                </a:solidFill>
              </a:rPr>
              <a:t>concurrent events</a:t>
            </a:r>
            <a:r>
              <a:rPr lang="tr-TR" altLang="tr-TR" b="1" dirty="0">
                <a:solidFill>
                  <a:schemeClr val="accent2"/>
                </a:solidFill>
              </a:rPr>
              <a:t>/</a:t>
            </a:r>
            <a:r>
              <a:rPr lang="tr-TR" altLang="tr-TR" b="1" dirty="0" err="1">
                <a:solidFill>
                  <a:schemeClr val="accent2"/>
                </a:solidFill>
              </a:rPr>
              <a:t>tasks</a:t>
            </a:r>
            <a:r>
              <a:rPr lang="tr-TR" altLang="tr-TR" b="1" dirty="0">
                <a:solidFill>
                  <a:schemeClr val="accent2"/>
                </a:solidFill>
              </a:rPr>
              <a:t>, </a:t>
            </a:r>
            <a:r>
              <a:rPr lang="tr-TR" altLang="tr-TR" dirty="0" err="1"/>
              <a:t>because</a:t>
            </a:r>
            <a:r>
              <a:rPr lang="tr-TR" altLang="tr-TR" dirty="0"/>
              <a:t> </a:t>
            </a:r>
            <a:r>
              <a:rPr lang="tr-TR" altLang="tr-TR" dirty="0" err="1"/>
              <a:t>all</a:t>
            </a:r>
            <a:r>
              <a:rPr lang="tr-TR" altLang="tr-TR" dirty="0"/>
              <a:t> </a:t>
            </a:r>
            <a:r>
              <a:rPr lang="tr-TR" altLang="tr-TR" dirty="0" err="1"/>
              <a:t>tasks</a:t>
            </a:r>
            <a:r>
              <a:rPr lang="tr-TR" altLang="tr-TR" dirty="0"/>
              <a:t> </a:t>
            </a:r>
            <a:r>
              <a:rPr lang="tr-TR" altLang="tr-TR" dirty="0" err="1"/>
              <a:t>are</a:t>
            </a:r>
            <a:r>
              <a:rPr lang="tr-TR" altLang="tr-TR" dirty="0"/>
              <a:t> </a:t>
            </a:r>
            <a:r>
              <a:rPr lang="tr-TR" altLang="tr-TR" dirty="0" err="1"/>
              <a:t>created</a:t>
            </a:r>
            <a:r>
              <a:rPr lang="tr-TR" altLang="tr-TR" dirty="0"/>
              <a:t> plan-</a:t>
            </a:r>
            <a:r>
              <a:rPr lang="tr-TR" altLang="tr-TR" dirty="0" err="1"/>
              <a:t>driven</a:t>
            </a:r>
            <a:r>
              <a:rPr lang="tr-TR" altLang="tr-TR" dirty="0"/>
              <a:t> </a:t>
            </a:r>
            <a:r>
              <a:rPr lang="en-US" altLang="tr-TR" dirty="0"/>
              <a:t>for</a:t>
            </a:r>
            <a:r>
              <a:rPr lang="tr-TR" altLang="tr-TR" dirty="0"/>
              <a:t> </a:t>
            </a:r>
            <a:r>
              <a:rPr lang="tr-TR" altLang="tr-TR" dirty="0" err="1"/>
              <a:t>this</a:t>
            </a:r>
            <a:r>
              <a:rPr lang="tr-TR" altLang="tr-TR" dirty="0"/>
              <a:t> model…</a:t>
            </a:r>
            <a:endParaRPr lang="en-US" altLang="tr-TR" dirty="0"/>
          </a:p>
          <a:p>
            <a:pPr algn="just" eaLnBrk="1" hangingPunct="1"/>
            <a:r>
              <a:rPr lang="en-US" altLang="tr-TR" dirty="0"/>
              <a:t>Does not good  for </a:t>
            </a:r>
            <a:r>
              <a:rPr lang="en-US" altLang="tr-TR" b="1" dirty="0">
                <a:solidFill>
                  <a:schemeClr val="accent2"/>
                </a:solidFill>
              </a:rPr>
              <a:t>iterations</a:t>
            </a:r>
            <a:r>
              <a:rPr lang="en-US" altLang="tr-TR" dirty="0">
                <a:solidFill>
                  <a:srgbClr val="FFFF00"/>
                </a:solidFill>
              </a:rPr>
              <a:t> </a:t>
            </a:r>
            <a:r>
              <a:rPr lang="en-US" altLang="tr-TR" dirty="0"/>
              <a:t>or </a:t>
            </a:r>
            <a:r>
              <a:rPr lang="en-US" altLang="tr-TR" b="1" dirty="0">
                <a:solidFill>
                  <a:schemeClr val="accent2"/>
                </a:solidFill>
              </a:rPr>
              <a:t>phases</a:t>
            </a:r>
          </a:p>
          <a:p>
            <a:pPr algn="just"/>
            <a:r>
              <a:rPr lang="en-US" altLang="tr-TR" dirty="0"/>
              <a:t>Does not easily apply when </a:t>
            </a:r>
            <a:r>
              <a:rPr lang="en-US" altLang="tr-TR" b="1" dirty="0">
                <a:solidFill>
                  <a:schemeClr val="accent2"/>
                </a:solidFill>
              </a:rPr>
              <a:t>requirement changes needed </a:t>
            </a:r>
            <a:r>
              <a:rPr lang="tr-TR" altLang="tr-TR" b="1" dirty="0">
                <a:solidFill>
                  <a:schemeClr val="accent2"/>
                </a:solidFill>
              </a:rPr>
              <a:t>(</a:t>
            </a:r>
            <a:r>
              <a:rPr lang="tr-TR" altLang="tr-TR" b="1" dirty="0" err="1">
                <a:solidFill>
                  <a:schemeClr val="accent2"/>
                </a:solidFill>
              </a:rPr>
              <a:t>diffucult</a:t>
            </a:r>
            <a:r>
              <a:rPr lang="tr-TR" altLang="tr-TR" b="1" dirty="0">
                <a:solidFill>
                  <a:schemeClr val="accent2"/>
                </a:solidFill>
              </a:rPr>
              <a:t> </a:t>
            </a:r>
            <a:r>
              <a:rPr lang="tr-TR" altLang="tr-TR" b="1" dirty="0" err="1">
                <a:solidFill>
                  <a:schemeClr val="accent2"/>
                </a:solidFill>
              </a:rPr>
              <a:t>to</a:t>
            </a:r>
            <a:r>
              <a:rPr lang="tr-TR" altLang="tr-TR" b="1" dirty="0">
                <a:solidFill>
                  <a:schemeClr val="accent2"/>
                </a:solidFill>
              </a:rPr>
              <a:t> </a:t>
            </a:r>
            <a:r>
              <a:rPr lang="tr-TR" altLang="tr-TR" b="1" dirty="0" err="1">
                <a:solidFill>
                  <a:schemeClr val="accent2"/>
                </a:solidFill>
              </a:rPr>
              <a:t>change</a:t>
            </a:r>
            <a:r>
              <a:rPr lang="tr-TR" altLang="tr-TR" b="1" dirty="0">
                <a:solidFill>
                  <a:schemeClr val="accent2"/>
                </a:solidFill>
              </a:rPr>
              <a:t> </a:t>
            </a:r>
            <a:r>
              <a:rPr lang="tr-TR" altLang="tr-TR" b="1" dirty="0" err="1">
                <a:solidFill>
                  <a:schemeClr val="accent2"/>
                </a:solidFill>
              </a:rPr>
              <a:t>plans</a:t>
            </a:r>
            <a:r>
              <a:rPr lang="tr-TR" altLang="tr-TR" b="1" dirty="0">
                <a:solidFill>
                  <a:schemeClr val="accent2"/>
                </a:solidFill>
              </a:rPr>
              <a:t> in </a:t>
            </a:r>
            <a:r>
              <a:rPr lang="tr-TR" altLang="tr-TR" b="1" dirty="0" err="1">
                <a:solidFill>
                  <a:schemeClr val="accent2"/>
                </a:solidFill>
              </a:rPr>
              <a:t>any</a:t>
            </a:r>
            <a:r>
              <a:rPr lang="tr-TR" altLang="tr-TR" b="1" dirty="0">
                <a:solidFill>
                  <a:schemeClr val="accent2"/>
                </a:solidFill>
              </a:rPr>
              <a:t> time!!!)</a:t>
            </a:r>
            <a:endParaRPr lang="en-US" altLang="tr-TR" b="1" dirty="0">
              <a:solidFill>
                <a:schemeClr val="accent2"/>
              </a:solidFill>
            </a:endParaRPr>
          </a:p>
          <a:p>
            <a:pPr algn="just" eaLnBrk="1" hangingPunct="1"/>
            <a:r>
              <a:rPr lang="en-US" altLang="tr-TR" dirty="0"/>
              <a:t>Does not contain </a:t>
            </a:r>
            <a:r>
              <a:rPr lang="en-US" altLang="tr-TR" b="1" dirty="0">
                <a:solidFill>
                  <a:schemeClr val="accent2"/>
                </a:solidFill>
              </a:rPr>
              <a:t>risk analysis </a:t>
            </a:r>
            <a:r>
              <a:rPr lang="en-US" altLang="tr-TR" dirty="0"/>
              <a:t>activities</a:t>
            </a:r>
            <a:r>
              <a:rPr lang="en-US" alt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0382464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process descriptions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898340" cy="3113467"/>
          </a:xfrm>
        </p:spPr>
        <p:txBody>
          <a:bodyPr/>
          <a:lstStyle/>
          <a:p>
            <a:pPr algn="just"/>
            <a:r>
              <a:rPr lang="en-GB" sz="1800" dirty="0"/>
              <a:t>When we describe processes;</a:t>
            </a:r>
          </a:p>
          <a:p>
            <a:pPr lvl="1" algn="just"/>
            <a:r>
              <a:rPr lang="en-GB" sz="1800" dirty="0"/>
              <a:t>we usually talk about </a:t>
            </a:r>
            <a:r>
              <a:rPr lang="en-GB" sz="1800" b="1" u="sng" dirty="0"/>
              <a:t>the activities in these processes</a:t>
            </a:r>
            <a:r>
              <a:rPr lang="en-GB" sz="1800" dirty="0"/>
              <a:t> </a:t>
            </a:r>
            <a:r>
              <a:rPr lang="en-GB" sz="1800" i="1" dirty="0">
                <a:solidFill>
                  <a:srgbClr val="FF0000"/>
                </a:solidFill>
              </a:rPr>
              <a:t>such as specifying a data model, designing a user interface, etc</a:t>
            </a:r>
            <a:r>
              <a:rPr lang="en-GB" sz="1800" dirty="0"/>
              <a:t>. and also the ordering of these activities.</a:t>
            </a:r>
          </a:p>
          <a:p>
            <a:pPr algn="just"/>
            <a:r>
              <a:rPr lang="en-GB" sz="1800" b="1" dirty="0">
                <a:highlight>
                  <a:srgbClr val="FFFF00"/>
                </a:highlight>
              </a:rPr>
              <a:t>Process descriptions may also include</a:t>
            </a:r>
            <a:r>
              <a:rPr lang="en-GB" sz="1800" dirty="0"/>
              <a:t>:</a:t>
            </a:r>
          </a:p>
          <a:p>
            <a:pPr lvl="1" algn="just"/>
            <a:r>
              <a:rPr lang="en-GB" sz="1800" b="1" i="1" dirty="0">
                <a:solidFill>
                  <a:srgbClr val="FF0000"/>
                </a:solidFill>
              </a:rPr>
              <a:t>Products:</a:t>
            </a:r>
            <a:r>
              <a:rPr lang="en-GB" sz="1800" dirty="0"/>
              <a:t> which are the </a:t>
            </a:r>
            <a:r>
              <a:rPr lang="en-GB" sz="1800" u="sng" dirty="0"/>
              <a:t>outcomes of a process activity</a:t>
            </a:r>
            <a:r>
              <a:rPr lang="en-GB" sz="1800" dirty="0"/>
              <a:t>; </a:t>
            </a:r>
          </a:p>
          <a:p>
            <a:pPr lvl="1" algn="just"/>
            <a:r>
              <a:rPr lang="en-GB" sz="1800" b="1" i="1" dirty="0">
                <a:solidFill>
                  <a:srgbClr val="FF0000"/>
                </a:solidFill>
              </a:rPr>
              <a:t>Roles: </a:t>
            </a:r>
            <a:r>
              <a:rPr lang="en-GB" sz="1800" dirty="0"/>
              <a:t>which reflect the </a:t>
            </a:r>
            <a:r>
              <a:rPr lang="en-GB" sz="1800" u="sng" dirty="0"/>
              <a:t>responsibilities of the people involved in the process</a:t>
            </a:r>
            <a:r>
              <a:rPr lang="en-GB" sz="1800" dirty="0"/>
              <a:t>;</a:t>
            </a:r>
          </a:p>
          <a:p>
            <a:pPr lvl="1" algn="just"/>
            <a:r>
              <a:rPr lang="en-GB" sz="1800" b="1" i="1" dirty="0">
                <a:solidFill>
                  <a:srgbClr val="FF0000"/>
                </a:solidFill>
              </a:rPr>
              <a:t>Pre- and post-conditions: </a:t>
            </a:r>
            <a:r>
              <a:rPr lang="en-GB" sz="1800" dirty="0"/>
              <a:t>which are statements that are true before and </a:t>
            </a:r>
            <a:r>
              <a:rPr lang="en-GB" sz="1800" u="sng" dirty="0"/>
              <a:t>after a process activity</a:t>
            </a:r>
            <a:r>
              <a:rPr lang="en-GB" sz="1800" dirty="0"/>
              <a:t> has been passed or a product produced.   </a:t>
            </a:r>
            <a:endParaRPr lang="en-US" sz="1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78017367-815D-42F7-B5F7-0EC7E24F8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4077386"/>
              </p:ext>
            </p:extLst>
          </p:nvPr>
        </p:nvGraphicFramePr>
        <p:xfrm>
          <a:off x="1807335" y="4648914"/>
          <a:ext cx="4612783" cy="2209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sz="3000" dirty="0"/>
              <a:t>When to use the V-Shaped Model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2226469"/>
            <a:ext cx="8343900" cy="326350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tr-TR" dirty="0"/>
              <a:t>Excellent choice for </a:t>
            </a:r>
            <a:r>
              <a:rPr lang="en-US" altLang="tr-TR" b="1" dirty="0"/>
              <a:t>systems requiring </a:t>
            </a:r>
            <a:r>
              <a:rPr lang="en-US" altLang="tr-TR" b="1" u="sng" dirty="0"/>
              <a:t>high reliability </a:t>
            </a:r>
            <a:r>
              <a:rPr lang="en-US" altLang="tr-TR" dirty="0"/>
              <a:t>– </a:t>
            </a:r>
            <a:r>
              <a:rPr lang="tr-TR" altLang="tr-TR" dirty="0" err="1"/>
              <a:t>i.e</a:t>
            </a:r>
            <a:r>
              <a:rPr lang="tr-TR" altLang="tr-TR" dirty="0"/>
              <a:t>. </a:t>
            </a:r>
            <a:r>
              <a:rPr lang="en-US" altLang="tr-TR" dirty="0">
                <a:highlight>
                  <a:srgbClr val="FFFF00"/>
                </a:highlight>
              </a:rPr>
              <a:t>hospital patient control applications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b="1" dirty="0" err="1"/>
              <a:t>If</a:t>
            </a:r>
            <a:r>
              <a:rPr lang="tr-TR" altLang="tr-TR" b="1" dirty="0"/>
              <a:t> a</a:t>
            </a:r>
            <a:r>
              <a:rPr lang="en-US" altLang="tr-TR" b="1" dirty="0" err="1"/>
              <a:t>ll</a:t>
            </a:r>
            <a:r>
              <a:rPr lang="en-US" altLang="tr-TR" b="1" dirty="0"/>
              <a:t> requirements are known </a:t>
            </a:r>
            <a:r>
              <a:rPr lang="tr-TR" altLang="tr-TR" dirty="0" err="1"/>
              <a:t>clearly</a:t>
            </a:r>
            <a:r>
              <a:rPr lang="en-US" altLang="tr-TR" dirty="0"/>
              <a:t>, it is good.</a:t>
            </a:r>
            <a:endParaRPr lang="tr-TR" altLang="tr-TR" dirty="0"/>
          </a:p>
          <a:p>
            <a:r>
              <a:rPr lang="tr-TR" altLang="tr-TR" b="1" dirty="0" err="1"/>
              <a:t>If</a:t>
            </a:r>
            <a:r>
              <a:rPr lang="tr-TR" altLang="tr-TR" b="1" dirty="0"/>
              <a:t> </a:t>
            </a:r>
            <a:r>
              <a:rPr lang="en-US" altLang="tr-TR" b="1" dirty="0"/>
              <a:t>solution and technology are known</a:t>
            </a:r>
            <a:r>
              <a:rPr lang="tr-TR" altLang="tr-TR" b="1" dirty="0"/>
              <a:t> </a:t>
            </a:r>
            <a:r>
              <a:rPr lang="tr-TR" altLang="tr-TR" b="1" dirty="0" err="1"/>
              <a:t>well</a:t>
            </a:r>
            <a:r>
              <a:rPr lang="en-US" altLang="tr-TR" b="1" dirty="0"/>
              <a:t>,</a:t>
            </a:r>
            <a:r>
              <a:rPr lang="en-US" altLang="tr-TR" dirty="0"/>
              <a:t> it is good.</a:t>
            </a:r>
          </a:p>
        </p:txBody>
      </p:sp>
    </p:spTree>
    <p:extLst>
      <p:ext uri="{BB962C8B-B14F-4D97-AF65-F5344CB8AC3E}">
        <p14:creationId xmlns:p14="http://schemas.microsoft.com/office/powerpoint/2010/main" val="1739583661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95ED8-6120-40B3-A77D-D2577F9E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77" y="2691538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tr-TR" sz="3600" dirty="0">
                <a:solidFill>
                  <a:srgbClr val="FF0000"/>
                </a:solidFill>
              </a:rPr>
              <a:t>Rapid Application </a:t>
            </a:r>
            <a:r>
              <a:rPr lang="tr-TR" altLang="tr-TR" sz="3600" dirty="0">
                <a:solidFill>
                  <a:srgbClr val="FF0000"/>
                </a:solidFill>
              </a:rPr>
              <a:t>Development </a:t>
            </a:r>
            <a:r>
              <a:rPr lang="en-US" altLang="tr-TR" sz="3600" dirty="0">
                <a:solidFill>
                  <a:srgbClr val="FF0000"/>
                </a:solidFill>
              </a:rPr>
              <a:t>Model (RAD)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15987"/>
      </p:ext>
    </p:extLst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95465"/>
            <a:ext cx="7886700" cy="9941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tr-TR" dirty="0"/>
              <a:t>Rapid Application </a:t>
            </a:r>
            <a:r>
              <a:rPr lang="tr-TR" altLang="tr-TR" dirty="0"/>
              <a:t>Development </a:t>
            </a:r>
            <a:r>
              <a:rPr lang="en-US" altLang="tr-TR" dirty="0"/>
              <a:t>Model (RAD)</a:t>
            </a:r>
            <a:r>
              <a:rPr lang="tr-TR" altLang="tr-TR" dirty="0"/>
              <a:t/>
            </a:r>
            <a:br>
              <a:rPr lang="tr-TR" altLang="tr-TR" dirty="0"/>
            </a:br>
            <a:r>
              <a:rPr lang="tr-TR" altLang="tr-TR" sz="1050" i="1" dirty="0"/>
              <a:t>https://www.youtube.com/watch?v=Iuuj-GgJtXU&amp;spfreload=10</a:t>
            </a:r>
            <a:endParaRPr lang="en-US" altLang="tr-TR" i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717900"/>
            <a:ext cx="8553450" cy="3571649"/>
          </a:xfrm>
        </p:spPr>
        <p:txBody>
          <a:bodyPr/>
          <a:lstStyle/>
          <a:p>
            <a:pPr marL="385763" indent="-385763" algn="just">
              <a:lnSpc>
                <a:spcPct val="90000"/>
              </a:lnSpc>
              <a:buFont typeface="+mj-lt"/>
              <a:buAutoNum type="arabicPeriod"/>
            </a:pPr>
            <a:r>
              <a:rPr lang="en-US" altLang="tr-TR" sz="2000" b="1" dirty="0">
                <a:solidFill>
                  <a:schemeClr val="accent2"/>
                </a:solidFill>
              </a:rPr>
              <a:t>Requirements planning phase  </a:t>
            </a:r>
            <a:r>
              <a:rPr lang="en-US" altLang="tr-TR" sz="2000" dirty="0"/>
              <a:t>(a </a:t>
            </a:r>
            <a:r>
              <a:rPr lang="en-US" altLang="tr-TR" sz="2000" b="1" u="sng" dirty="0"/>
              <a:t>workshop</a:t>
            </a:r>
            <a:r>
              <a:rPr lang="en-US" altLang="tr-TR" sz="2000" dirty="0"/>
              <a:t> is organized for understanding available business problems)</a:t>
            </a:r>
          </a:p>
          <a:p>
            <a:pPr marL="385763" indent="-385763" algn="just">
              <a:lnSpc>
                <a:spcPct val="90000"/>
              </a:lnSpc>
              <a:buFont typeface="+mj-lt"/>
              <a:buAutoNum type="arabicPeriod"/>
            </a:pPr>
            <a:r>
              <a:rPr lang="en-US" altLang="tr-TR" sz="2000" b="1" dirty="0">
                <a:solidFill>
                  <a:schemeClr val="accent2"/>
                </a:solidFill>
              </a:rPr>
              <a:t>User description phase </a:t>
            </a:r>
            <a:r>
              <a:rPr lang="en-US" altLang="tr-TR" sz="2000" dirty="0"/>
              <a:t>– </a:t>
            </a:r>
            <a:r>
              <a:rPr lang="en-US" altLang="tr-TR" sz="2000" b="1" u="sng" dirty="0"/>
              <a:t>automated tools</a:t>
            </a:r>
            <a:r>
              <a:rPr lang="en-US" altLang="tr-TR" sz="2000" dirty="0"/>
              <a:t> </a:t>
            </a:r>
            <a:r>
              <a:rPr lang="tr-TR" altLang="tr-TR" sz="2000" dirty="0" err="1"/>
              <a:t>used</a:t>
            </a:r>
            <a:r>
              <a:rPr lang="tr-TR" altLang="tr-TR" sz="2000" dirty="0"/>
              <a:t> </a:t>
            </a:r>
            <a:r>
              <a:rPr lang="tr-TR" altLang="tr-TR" sz="2000" dirty="0" err="1"/>
              <a:t>to</a:t>
            </a:r>
            <a:r>
              <a:rPr lang="tr-TR" altLang="tr-TR" sz="2000" dirty="0"/>
              <a:t> </a:t>
            </a:r>
            <a:r>
              <a:rPr lang="tr-TR" altLang="tr-TR" sz="2000" dirty="0" err="1"/>
              <a:t>collect</a:t>
            </a:r>
            <a:r>
              <a:rPr lang="en-US" altLang="tr-TR" sz="2000" dirty="0"/>
              <a:t> information from end users</a:t>
            </a:r>
          </a:p>
          <a:p>
            <a:pPr marL="385763" indent="-385763" algn="just">
              <a:lnSpc>
                <a:spcPct val="90000"/>
              </a:lnSpc>
              <a:buFont typeface="+mj-lt"/>
              <a:buAutoNum type="arabicPeriod"/>
            </a:pPr>
            <a:r>
              <a:rPr lang="en-US" altLang="tr-TR" sz="2000" b="1" dirty="0">
                <a:solidFill>
                  <a:schemeClr val="accent2"/>
                </a:solidFill>
              </a:rPr>
              <a:t>Construction phase </a:t>
            </a:r>
            <a:r>
              <a:rPr lang="en-US" altLang="tr-TR" sz="2000" dirty="0"/>
              <a:t>– </a:t>
            </a:r>
            <a:r>
              <a:rPr lang="en-US" altLang="tr-TR" sz="2000" b="1" u="sng" dirty="0"/>
              <a:t>productivity tools, such as code generators,</a:t>
            </a:r>
            <a:r>
              <a:rPr lang="en-US" altLang="tr-TR" sz="2000" dirty="0"/>
              <a:t> screen generators, etc. inside a time-box. (“Do until done”)</a:t>
            </a:r>
          </a:p>
          <a:p>
            <a:pPr marL="385763" indent="-385763" algn="just">
              <a:lnSpc>
                <a:spcPct val="90000"/>
              </a:lnSpc>
              <a:buFont typeface="+mj-lt"/>
              <a:buAutoNum type="arabicPeriod"/>
            </a:pPr>
            <a:r>
              <a:rPr lang="en-US" altLang="tr-TR" sz="2000" b="1" dirty="0">
                <a:solidFill>
                  <a:schemeClr val="accent2"/>
                </a:solidFill>
              </a:rPr>
              <a:t>Cutover phase  </a:t>
            </a:r>
            <a:r>
              <a:rPr lang="en-US" altLang="tr-TR" sz="2000" dirty="0"/>
              <a:t>-- involves </a:t>
            </a:r>
            <a:r>
              <a:rPr lang="en-US" altLang="tr-TR" sz="2000" b="1" u="sng" dirty="0"/>
              <a:t>installation of the system</a:t>
            </a:r>
            <a:r>
              <a:rPr lang="en-US" altLang="tr-TR" sz="2000" dirty="0"/>
              <a:t>, </a:t>
            </a:r>
            <a:r>
              <a:rPr lang="en-US" altLang="tr-TR" sz="2000" b="1" u="sng" dirty="0"/>
              <a:t>user acceptance testing </a:t>
            </a:r>
            <a:r>
              <a:rPr lang="en-US" altLang="tr-TR" sz="2000" dirty="0"/>
              <a:t>and </a:t>
            </a:r>
            <a:r>
              <a:rPr lang="en-US" altLang="tr-TR" sz="2000" b="1" u="sng" dirty="0"/>
              <a:t>user training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33471" y="5571856"/>
            <a:ext cx="520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https://www.youtube.com/watch?v=X6QzyHiSPf0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35591" y="6432047"/>
            <a:ext cx="537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https://www.youtube.com/watch?v=BoQzy_N7U2w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35591" y="5981697"/>
            <a:ext cx="8411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https://www.youtube.com/watch?v=gPgsKLtwJ68&amp;spfreload=10</a:t>
            </a:r>
          </a:p>
        </p:txBody>
      </p:sp>
    </p:spTree>
    <p:extLst>
      <p:ext uri="{BB962C8B-B14F-4D97-AF65-F5344CB8AC3E}">
        <p14:creationId xmlns:p14="http://schemas.microsoft.com/office/powerpoint/2010/main" val="803422769"/>
      </p:ext>
    </p:extLst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D58FD7-9EBC-434A-9240-7841440BA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33" y="1626097"/>
            <a:ext cx="7963399" cy="40341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D043354-7EE6-47C4-A00F-E803548ED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295465"/>
            <a:ext cx="7886700" cy="9941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tr-TR" dirty="0"/>
              <a:t>Rapid Application </a:t>
            </a:r>
            <a:r>
              <a:rPr lang="tr-TR" altLang="tr-TR" dirty="0"/>
              <a:t>Development </a:t>
            </a:r>
            <a:r>
              <a:rPr lang="en-US" altLang="tr-TR" dirty="0"/>
              <a:t>Model (RAD)</a:t>
            </a:r>
            <a:br>
              <a:rPr lang="en-US" altLang="tr-TR" dirty="0"/>
            </a:br>
            <a:r>
              <a:rPr lang="en-US" altLang="tr-TR" dirty="0"/>
              <a:t>have </a:t>
            </a:r>
            <a:r>
              <a:rPr lang="en-US" altLang="tr-TR" dirty="0">
                <a:highlight>
                  <a:srgbClr val="FFFF00"/>
                </a:highlight>
              </a:rPr>
              <a:t>5 key factors</a:t>
            </a:r>
            <a:r>
              <a:rPr lang="en-US" altLang="tr-TR" dirty="0"/>
              <a:t>:</a:t>
            </a:r>
            <a:endParaRPr lang="en-US" altLang="tr-TR" i="1" dirty="0"/>
          </a:p>
        </p:txBody>
      </p:sp>
    </p:spTree>
    <p:extLst>
      <p:ext uri="{BB962C8B-B14F-4D97-AF65-F5344CB8AC3E}">
        <p14:creationId xmlns:p14="http://schemas.microsoft.com/office/powerpoint/2010/main" val="397416500"/>
      </p:ext>
    </p:extLst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107" y="418790"/>
            <a:ext cx="8046244" cy="99417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tr-TR" dirty="0"/>
              <a:t>RAD Strengths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52" y="1412962"/>
            <a:ext cx="8046244" cy="2965855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tr-TR" sz="1800" dirty="0"/>
              <a:t>In this model, </a:t>
            </a:r>
            <a:r>
              <a:rPr lang="en-US" altLang="tr-TR" sz="1800" b="1" dirty="0">
                <a:solidFill>
                  <a:srgbClr val="0070C0"/>
                </a:solidFill>
              </a:rPr>
              <a:t>production cycle time is reduced</a:t>
            </a:r>
            <a:r>
              <a:rPr lang="en-US" altLang="tr-TR" sz="1800" dirty="0"/>
              <a:t> and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tr-TR" sz="1800" dirty="0"/>
              <a:t>productivity improved </a:t>
            </a:r>
            <a:r>
              <a:rPr lang="en-US" altLang="tr-TR" sz="1800" b="1" dirty="0">
                <a:solidFill>
                  <a:srgbClr val="0070C0"/>
                </a:solidFill>
              </a:rPr>
              <a:t>with fewer people </a:t>
            </a:r>
            <a:r>
              <a:rPr lang="tr-TR" altLang="tr-TR" sz="1800" dirty="0">
                <a:sym typeface="Wingdings" panose="05000000000000000000" pitchFamily="2" charset="2"/>
              </a:rPr>
              <a:t> </a:t>
            </a:r>
            <a:r>
              <a:rPr lang="en-US" altLang="tr-TR" sz="1800" dirty="0">
                <a:solidFill>
                  <a:srgbClr val="FF0000"/>
                </a:solidFill>
                <a:highlight>
                  <a:srgbClr val="FFFF00"/>
                </a:highlight>
              </a:rPr>
              <a:t>means lower labor costs</a:t>
            </a:r>
            <a:r>
              <a:rPr lang="tr-TR" altLang="tr-TR" sz="1800" dirty="0">
                <a:solidFill>
                  <a:srgbClr val="FF0000"/>
                </a:solidFill>
              </a:rPr>
              <a:t>!</a:t>
            </a:r>
            <a:endParaRPr lang="en-US" altLang="tr-TR" sz="1800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tr-TR" sz="1800" b="1" dirty="0">
                <a:solidFill>
                  <a:srgbClr val="0070C0"/>
                </a:solidFill>
              </a:rPr>
              <a:t>Time-box approach</a:t>
            </a:r>
            <a:r>
              <a:rPr lang="tr-TR" altLang="tr-TR" sz="1800" b="1" dirty="0">
                <a:solidFill>
                  <a:srgbClr val="0070C0"/>
                </a:solidFill>
              </a:rPr>
              <a:t> (2 </a:t>
            </a:r>
            <a:r>
              <a:rPr lang="en-US" altLang="tr-TR" sz="1800" b="1" dirty="0">
                <a:solidFill>
                  <a:srgbClr val="0070C0"/>
                </a:solidFill>
              </a:rPr>
              <a:t>months time intervals</a:t>
            </a:r>
            <a:r>
              <a:rPr lang="tr-TR" altLang="tr-TR" sz="1800" b="1" dirty="0">
                <a:solidFill>
                  <a:srgbClr val="0070C0"/>
                </a:solidFill>
              </a:rPr>
              <a:t>)</a:t>
            </a:r>
            <a:r>
              <a:rPr lang="en-US" altLang="tr-TR" sz="1800" b="1" dirty="0">
                <a:solidFill>
                  <a:srgbClr val="0070C0"/>
                </a:solidFill>
              </a:rPr>
              <a:t> </a:t>
            </a:r>
            <a:r>
              <a:rPr lang="tr-TR" altLang="tr-TR" sz="1800" dirty="0"/>
              <a:t>is </a:t>
            </a:r>
            <a:r>
              <a:rPr lang="tr-TR" altLang="tr-TR" sz="1800" dirty="0" err="1"/>
              <a:t>used</a:t>
            </a:r>
            <a:r>
              <a:rPr lang="tr-TR" altLang="tr-TR" sz="1800" dirty="0"/>
              <a:t> </a:t>
            </a:r>
            <a:r>
              <a:rPr lang="tr-TR" altLang="tr-TR" sz="1800" dirty="0" err="1"/>
              <a:t>that</a:t>
            </a:r>
            <a:r>
              <a:rPr lang="tr-TR" altLang="tr-TR" sz="1800" dirty="0"/>
              <a:t> </a:t>
            </a:r>
            <a:r>
              <a:rPr lang="tr-TR" altLang="tr-TR" sz="1800" dirty="0" err="1"/>
              <a:t>will</a:t>
            </a:r>
            <a:r>
              <a:rPr lang="tr-TR" altLang="tr-TR" sz="1800" dirty="0"/>
              <a:t> be </a:t>
            </a:r>
            <a:r>
              <a:rPr lang="tr-TR" altLang="tr-TR" sz="1800" dirty="0" err="1"/>
              <a:t>useful</a:t>
            </a:r>
            <a:r>
              <a:rPr lang="tr-TR" altLang="tr-TR" sz="1800" dirty="0"/>
              <a:t> </a:t>
            </a:r>
            <a:r>
              <a:rPr lang="tr-TR" altLang="tr-TR" sz="1800" dirty="0" err="1"/>
              <a:t>for</a:t>
            </a:r>
            <a:r>
              <a:rPr lang="en-US" altLang="tr-TR" sz="1800" dirty="0"/>
              <a:t> cost and schedule risk</a:t>
            </a:r>
            <a:r>
              <a:rPr lang="tr-TR" altLang="tr-TR" sz="1800" dirty="0"/>
              <a:t> of </a:t>
            </a:r>
            <a:r>
              <a:rPr lang="en-US" altLang="tr-TR" sz="1800" dirty="0"/>
              <a:t>the </a:t>
            </a:r>
            <a:r>
              <a:rPr lang="tr-TR" altLang="tr-TR" sz="1800" dirty="0" err="1"/>
              <a:t>project</a:t>
            </a:r>
            <a:r>
              <a:rPr lang="en-US" altLang="tr-TR" sz="1800" dirty="0"/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tr-TR" sz="1800" b="1" dirty="0">
                <a:solidFill>
                  <a:srgbClr val="0070C0"/>
                </a:solidFill>
              </a:rPr>
              <a:t>Customer involved entire the development cycle</a:t>
            </a:r>
            <a:r>
              <a:rPr lang="en-US" altLang="tr-TR" sz="1800" dirty="0"/>
              <a:t> </a:t>
            </a:r>
            <a:r>
              <a:rPr lang="tr-TR" altLang="tr-TR" sz="1800" dirty="0" err="1"/>
              <a:t>to</a:t>
            </a:r>
            <a:r>
              <a:rPr lang="tr-TR" altLang="tr-TR" sz="1800" dirty="0"/>
              <a:t> </a:t>
            </a:r>
            <a:r>
              <a:rPr lang="en-US" altLang="tr-TR" sz="1800" dirty="0"/>
              <a:t>minimize</a:t>
            </a:r>
            <a:r>
              <a:rPr lang="tr-TR" altLang="tr-TR" sz="1800" dirty="0"/>
              <a:t> </a:t>
            </a:r>
            <a:r>
              <a:rPr lang="tr-TR" altLang="tr-TR" sz="1800" dirty="0" err="1"/>
              <a:t>the</a:t>
            </a:r>
            <a:r>
              <a:rPr lang="en-US" altLang="tr-TR" sz="1800" dirty="0"/>
              <a:t> risk</a:t>
            </a:r>
            <a:r>
              <a:rPr lang="tr-TR" altLang="tr-TR" sz="1800" dirty="0"/>
              <a:t>s</a:t>
            </a:r>
            <a:r>
              <a:rPr lang="en-US" altLang="tr-TR" sz="1800" dirty="0"/>
              <a:t> of not achieving customer satisfaction and completing business needs.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tr-TR" sz="1800" dirty="0"/>
              <a:t>Focus moves from </a:t>
            </a:r>
            <a:r>
              <a:rPr lang="en-US" altLang="tr-TR" sz="1800" b="1" dirty="0">
                <a:solidFill>
                  <a:srgbClr val="0070C0"/>
                </a:solidFill>
              </a:rPr>
              <a:t>documentation</a:t>
            </a:r>
            <a:r>
              <a:rPr lang="tr-TR" altLang="tr-TR" sz="1800" b="1" dirty="0">
                <a:solidFill>
                  <a:srgbClr val="0070C0"/>
                </a:solidFill>
              </a:rPr>
              <a:t> </a:t>
            </a:r>
            <a:r>
              <a:rPr lang="en-US" altLang="tr-TR" sz="1800" b="1" dirty="0">
                <a:solidFill>
                  <a:srgbClr val="0070C0"/>
                </a:solidFill>
              </a:rPr>
              <a:t>to code.</a:t>
            </a:r>
            <a:endParaRPr lang="en-US" altLang="tr-TR" sz="1800" dirty="0"/>
          </a:p>
        </p:txBody>
      </p:sp>
      <p:pic>
        <p:nvPicPr>
          <p:cNvPr id="3074" name="Picture 2" descr="Image result for RAD Time-box approach">
            <a:extLst>
              <a:ext uri="{FF2B5EF4-FFF2-40B4-BE49-F238E27FC236}">
                <a16:creationId xmlns:a16="http://schemas.microsoft.com/office/drawing/2014/main" xmlns="" id="{C4964B39-0016-4C46-A150-8D6B84B70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03" y="4333741"/>
            <a:ext cx="6272900" cy="252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89756"/>
      </p:ext>
    </p:extLst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/>
              <a:t>RAD Weaknesses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1" y="1902619"/>
            <a:ext cx="8716962" cy="377428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tr-TR" sz="2000" b="1" u="sng" dirty="0">
                <a:solidFill>
                  <a:srgbClr val="0070C0"/>
                </a:solidFill>
              </a:rPr>
              <a:t>Accelerated development process</a:t>
            </a:r>
            <a:r>
              <a:rPr lang="en-US" altLang="tr-TR" sz="2000" b="1" dirty="0">
                <a:solidFill>
                  <a:srgbClr val="0070C0"/>
                </a:solidFill>
              </a:rPr>
              <a:t> </a:t>
            </a:r>
            <a:r>
              <a:rPr lang="tr-TR" altLang="tr-TR" sz="2000" dirty="0"/>
              <a:t>–</a:t>
            </a:r>
            <a:r>
              <a:rPr lang="tr-TR" altLang="tr-TR" sz="2000" dirty="0" err="1"/>
              <a:t>We</a:t>
            </a:r>
            <a:r>
              <a:rPr lang="tr-TR" altLang="tr-TR" sz="2000" dirty="0"/>
              <a:t> </a:t>
            </a:r>
            <a:r>
              <a:rPr lang="en-US" altLang="tr-TR" sz="2000" u="sng" dirty="0">
                <a:solidFill>
                  <a:srgbClr val="FF0000"/>
                </a:solidFill>
              </a:rPr>
              <a:t>must give quick responses</a:t>
            </a:r>
            <a:r>
              <a:rPr lang="en-US" altLang="tr-TR" sz="2000" dirty="0"/>
              <a:t> to </a:t>
            </a:r>
            <a:r>
              <a:rPr lang="tr-TR" altLang="tr-TR" sz="2000" dirty="0" err="1"/>
              <a:t>our</a:t>
            </a:r>
            <a:r>
              <a:rPr lang="tr-TR" altLang="tr-TR" sz="2000" dirty="0"/>
              <a:t> customers</a:t>
            </a:r>
            <a:endParaRPr lang="en-US" altLang="tr-TR" sz="20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tr-TR" sz="2000" dirty="0" err="1"/>
              <a:t>There</a:t>
            </a:r>
            <a:r>
              <a:rPr lang="tr-TR" altLang="tr-TR" sz="2000" dirty="0"/>
              <a:t> is </a:t>
            </a:r>
            <a:r>
              <a:rPr lang="tr-TR" altLang="tr-TR" sz="2000" u="sng" dirty="0">
                <a:solidFill>
                  <a:srgbClr val="FF0000"/>
                </a:solidFill>
              </a:rPr>
              <a:t>a r</a:t>
            </a:r>
            <a:r>
              <a:rPr lang="en-US" altLang="tr-TR" sz="2000" u="sng" dirty="0" err="1">
                <a:solidFill>
                  <a:srgbClr val="FF0000"/>
                </a:solidFill>
              </a:rPr>
              <a:t>isk</a:t>
            </a:r>
            <a:r>
              <a:rPr lang="en-US" altLang="tr-TR" sz="2000" dirty="0"/>
              <a:t> </a:t>
            </a:r>
            <a:r>
              <a:rPr lang="tr-TR" altLang="tr-TR" sz="2000" dirty="0" err="1"/>
              <a:t>to</a:t>
            </a:r>
            <a:r>
              <a:rPr lang="tr-TR" altLang="tr-TR" sz="2000" dirty="0"/>
              <a:t> </a:t>
            </a:r>
            <a:r>
              <a:rPr lang="en-US" altLang="tr-TR" sz="2000" dirty="0"/>
              <a:t>reach </a:t>
            </a:r>
            <a:r>
              <a:rPr lang="tr-TR" altLang="tr-TR" sz="2000" dirty="0"/>
              <a:t>an en</a:t>
            </a:r>
            <a:r>
              <a:rPr lang="en-US" altLang="tr-TR" sz="2000" dirty="0"/>
              <a:t>d???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tr-TR" sz="2000" dirty="0"/>
              <a:t>Products generated </a:t>
            </a:r>
            <a:r>
              <a:rPr lang="en-US" altLang="tr-TR" sz="2000" b="1" dirty="0">
                <a:solidFill>
                  <a:srgbClr val="0070C0"/>
                </a:solidFill>
              </a:rPr>
              <a:t>are hard to use with legacy </a:t>
            </a:r>
            <a:r>
              <a:rPr lang="tr-TR" altLang="tr-TR" sz="2000" b="1" dirty="0">
                <a:solidFill>
                  <a:srgbClr val="0070C0"/>
                </a:solidFill>
              </a:rPr>
              <a:t>(</a:t>
            </a:r>
            <a:r>
              <a:rPr lang="tr-TR" altLang="tr-TR" sz="2000" b="1" dirty="0" err="1">
                <a:solidFill>
                  <a:srgbClr val="0070C0"/>
                </a:solidFill>
              </a:rPr>
              <a:t>older</a:t>
            </a:r>
            <a:r>
              <a:rPr lang="en-US" altLang="tr-TR" sz="2000" b="1" dirty="0">
                <a:solidFill>
                  <a:srgbClr val="0070C0"/>
                </a:solidFill>
              </a:rPr>
              <a:t>/existing</a:t>
            </a:r>
            <a:r>
              <a:rPr lang="tr-TR" altLang="tr-TR" sz="2000" b="1" dirty="0">
                <a:solidFill>
                  <a:srgbClr val="0070C0"/>
                </a:solidFill>
              </a:rPr>
              <a:t>) </a:t>
            </a:r>
            <a:r>
              <a:rPr lang="en-US" altLang="tr-TR" sz="2000" b="1" dirty="0">
                <a:solidFill>
                  <a:srgbClr val="0070C0"/>
                </a:solidFill>
              </a:rPr>
              <a:t>systems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tr-TR" sz="2000" dirty="0"/>
              <a:t>Requires that the planned system </a:t>
            </a:r>
            <a:r>
              <a:rPr lang="en-US" altLang="tr-TR" sz="2000" b="1" dirty="0">
                <a:solidFill>
                  <a:srgbClr val="0070C0"/>
                </a:solidFill>
              </a:rPr>
              <a:t>can be modularized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tr-TR" sz="2000" dirty="0"/>
              <a:t>Developers and customers </a:t>
            </a:r>
            <a:r>
              <a:rPr lang="en-US" altLang="tr-TR" sz="2000" u="sng" dirty="0">
                <a:solidFill>
                  <a:srgbClr val="FF0000"/>
                </a:solidFill>
              </a:rPr>
              <a:t>must be</a:t>
            </a:r>
            <a:r>
              <a:rPr lang="en-US" altLang="tr-TR" sz="2000" dirty="0"/>
              <a:t> dedicated to </a:t>
            </a:r>
            <a:r>
              <a:rPr lang="en-US" altLang="tr-TR" sz="2000" u="sng" dirty="0">
                <a:solidFill>
                  <a:srgbClr val="FF0000"/>
                </a:solidFill>
              </a:rPr>
              <a:t>rapid-fire activities</a:t>
            </a:r>
            <a:r>
              <a:rPr lang="en-US" altLang="tr-TR" sz="2000" dirty="0"/>
              <a:t> in an shortened time frame.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altLang="tr-TR" sz="2000" dirty="0"/>
          </a:p>
        </p:txBody>
      </p:sp>
    </p:spTree>
    <p:extLst>
      <p:ext uri="{BB962C8B-B14F-4D97-AF65-F5344CB8AC3E}">
        <p14:creationId xmlns:p14="http://schemas.microsoft.com/office/powerpoint/2010/main" val="1354739517"/>
      </p:ext>
    </p:extLst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95ED8-6120-40B3-A77D-D2577F9E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77" y="269153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tr-TR" sz="3600" dirty="0">
                <a:solidFill>
                  <a:srgbClr val="FF0000"/>
                </a:solidFill>
              </a:rPr>
              <a:t>Spiral Model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87377"/>
      </p:ext>
    </p:extLst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dirty="0"/>
              <a:t>Spiral SDLC Model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29808" y="1811589"/>
            <a:ext cx="4428117" cy="2993942"/>
          </a:xfrm>
        </p:spPr>
        <p:txBody>
          <a:bodyPr/>
          <a:lstStyle/>
          <a:p>
            <a:pPr algn="just" eaLnBrk="1" hangingPunct="1"/>
            <a:r>
              <a:rPr lang="en-US" altLang="tr-TR" sz="2800" dirty="0"/>
              <a:t>Adds </a:t>
            </a:r>
            <a:r>
              <a:rPr lang="en-US" altLang="tr-TR" sz="2800" b="1" u="sng" dirty="0">
                <a:solidFill>
                  <a:srgbClr val="FF0000"/>
                </a:solidFill>
              </a:rPr>
              <a:t>risk analysis</a:t>
            </a:r>
            <a:r>
              <a:rPr lang="en-US" altLang="tr-TR" sz="2800" dirty="0"/>
              <a:t>, and </a:t>
            </a:r>
          </a:p>
          <a:p>
            <a:pPr algn="just" eaLnBrk="1" hangingPunct="1"/>
            <a:r>
              <a:rPr lang="en-US" altLang="tr-TR" sz="2800" b="1" u="sng" dirty="0">
                <a:solidFill>
                  <a:srgbClr val="FF0000"/>
                </a:solidFill>
              </a:rPr>
              <a:t>4GL RAD prototyping</a:t>
            </a:r>
          </a:p>
          <a:p>
            <a:pPr algn="just" eaLnBrk="1" hangingPunct="1"/>
            <a:r>
              <a:rPr lang="en-US" altLang="tr-TR" sz="2800" b="1" u="sng" dirty="0">
                <a:solidFill>
                  <a:srgbClr val="FF0000"/>
                </a:solidFill>
              </a:rPr>
              <a:t>Each cycle</a:t>
            </a:r>
            <a:r>
              <a:rPr lang="en-US" altLang="tr-TR" sz="2800" dirty="0"/>
              <a:t> involves the </a:t>
            </a:r>
            <a:r>
              <a:rPr lang="en-US" altLang="tr-TR" sz="2800" b="1" u="sng" dirty="0">
                <a:solidFill>
                  <a:srgbClr val="FF0000"/>
                </a:solidFill>
              </a:rPr>
              <a:t>same</a:t>
            </a:r>
            <a:r>
              <a:rPr lang="en-US" altLang="tr-TR" sz="2800" dirty="0"/>
              <a:t> sequence of </a:t>
            </a:r>
            <a:r>
              <a:rPr lang="en-US" altLang="tr-TR" sz="2800" b="1" u="sng" dirty="0">
                <a:solidFill>
                  <a:srgbClr val="FF0000"/>
                </a:solidFill>
              </a:rPr>
              <a:t>steps</a:t>
            </a:r>
            <a:r>
              <a:rPr lang="en-US" altLang="tr-TR" sz="2800" dirty="0"/>
              <a:t> as the waterfall process model.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26754" y="6238818"/>
            <a:ext cx="5436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https://www.youtube.com/watch?v=mp22SDTnsQQ</a:t>
            </a:r>
          </a:p>
        </p:txBody>
      </p:sp>
      <p:pic>
        <p:nvPicPr>
          <p:cNvPr id="2050" name="Picture 2" descr="Image result for Spiral SDLC Model">
            <a:extLst>
              <a:ext uri="{FF2B5EF4-FFF2-40B4-BE49-F238E27FC236}">
                <a16:creationId xmlns:a16="http://schemas.microsoft.com/office/drawing/2014/main" xmlns="" id="{28B20957-E5D0-4D70-8839-8BF6877A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254"/>
            <a:ext cx="4072608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BCEBD5-F501-428E-883E-5BF33999054A}"/>
              </a:ext>
            </a:extLst>
          </p:cNvPr>
          <p:cNvSpPr/>
          <p:nvPr/>
        </p:nvSpPr>
        <p:spPr>
          <a:xfrm>
            <a:off x="368389" y="5826335"/>
            <a:ext cx="8673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r-TR" sz="1400" b="1" dirty="0">
                <a:solidFill>
                  <a:srgbClr val="FF0000"/>
                </a:solidFill>
              </a:rPr>
              <a:t>Planning</a:t>
            </a:r>
            <a:r>
              <a:rPr lang="en-US" altLang="tr-TR" sz="1400" b="1" i="1" dirty="0"/>
              <a:t> &amp; </a:t>
            </a:r>
            <a:r>
              <a:rPr lang="en-US" altLang="tr-TR" sz="1400" b="1" dirty="0">
                <a:solidFill>
                  <a:srgbClr val="FF0000"/>
                </a:solidFill>
              </a:rPr>
              <a:t>Setting Objectives</a:t>
            </a:r>
            <a:r>
              <a:rPr lang="en-US" altLang="tr-TR" b="1" i="1" dirty="0"/>
              <a:t>/</a:t>
            </a:r>
            <a:r>
              <a:rPr lang="en-US" altLang="tr-TR" sz="1400" b="1" dirty="0">
                <a:solidFill>
                  <a:srgbClr val="FF0000"/>
                </a:solidFill>
              </a:rPr>
              <a:t>doing Risk Analysis &amp; Prototyping</a:t>
            </a:r>
            <a:r>
              <a:rPr lang="en-US" altLang="tr-TR" sz="1400" b="1" i="1" dirty="0"/>
              <a:t> / </a:t>
            </a:r>
            <a:r>
              <a:rPr lang="en-US" altLang="tr-TR" sz="1400" b="1" dirty="0">
                <a:solidFill>
                  <a:srgbClr val="FF0000"/>
                </a:solidFill>
              </a:rPr>
              <a:t>SE Steps</a:t>
            </a:r>
            <a:r>
              <a:rPr lang="en-US" altLang="tr-TR" sz="1400" b="1" i="1" dirty="0"/>
              <a:t> / </a:t>
            </a:r>
            <a:r>
              <a:rPr lang="en-US" altLang="tr-TR" sz="1400" b="1" dirty="0">
                <a:solidFill>
                  <a:srgbClr val="FF0000"/>
                </a:solidFill>
              </a:rPr>
              <a:t>Evaluation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32951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dirty="0"/>
              <a:t>Spiral Model Strengths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244" y="1740581"/>
            <a:ext cx="8684814" cy="4034631"/>
          </a:xfrm>
        </p:spPr>
        <p:txBody>
          <a:bodyPr/>
          <a:lstStyle/>
          <a:p>
            <a:r>
              <a:rPr lang="en-US" altLang="tr-TR" sz="2000" dirty="0"/>
              <a:t>Provides to see the </a:t>
            </a:r>
            <a:r>
              <a:rPr lang="en-US" altLang="tr-TR" sz="2000" b="1" dirty="0">
                <a:solidFill>
                  <a:srgbClr val="FF0000"/>
                </a:solidFill>
              </a:rPr>
              <a:t>sign of </a:t>
            </a:r>
            <a:r>
              <a:rPr lang="tr-TR" altLang="tr-TR" sz="2000" b="1" dirty="0" err="1">
                <a:solidFill>
                  <a:srgbClr val="FF0000"/>
                </a:solidFill>
              </a:rPr>
              <a:t>possible</a:t>
            </a:r>
            <a:r>
              <a:rPr lang="en-US" altLang="tr-TR" sz="2000" b="1" dirty="0">
                <a:solidFill>
                  <a:srgbClr val="FF0000"/>
                </a:solidFill>
              </a:rPr>
              <a:t> risks early</a:t>
            </a:r>
            <a:r>
              <a:rPr lang="en-US" altLang="tr-TR" sz="2000" dirty="0">
                <a:solidFill>
                  <a:srgbClr val="FF0000"/>
                </a:solidFill>
              </a:rPr>
              <a:t>, </a:t>
            </a:r>
            <a:r>
              <a:rPr lang="en-US" altLang="tr-TR" sz="2000" dirty="0"/>
              <a:t>without much cost</a:t>
            </a:r>
          </a:p>
          <a:p>
            <a:r>
              <a:rPr lang="tr-TR" altLang="tr-TR" sz="2000" b="1" dirty="0">
                <a:solidFill>
                  <a:srgbClr val="FF0000"/>
                </a:solidFill>
              </a:rPr>
              <a:t>Customer</a:t>
            </a:r>
            <a:r>
              <a:rPr lang="en-US" altLang="tr-TR" sz="2000" b="1" dirty="0"/>
              <a:t> </a:t>
            </a:r>
            <a:r>
              <a:rPr lang="en-US" altLang="tr-TR" sz="2000" b="1" dirty="0">
                <a:solidFill>
                  <a:srgbClr val="FF0000"/>
                </a:solidFill>
              </a:rPr>
              <a:t>see</a:t>
            </a:r>
            <a:r>
              <a:rPr lang="en-US" altLang="tr-TR" sz="2000" b="1" dirty="0"/>
              <a:t> the product early </a:t>
            </a:r>
            <a:r>
              <a:rPr lang="en-US" altLang="tr-TR" sz="2000" dirty="0"/>
              <a:t>because of </a:t>
            </a:r>
            <a:r>
              <a:rPr lang="en-US" altLang="tr-TR" sz="2000" b="1" u="sng" dirty="0">
                <a:solidFill>
                  <a:schemeClr val="tx2"/>
                </a:solidFill>
              </a:rPr>
              <a:t>rapid prototyping</a:t>
            </a:r>
            <a:r>
              <a:rPr lang="en-US" altLang="tr-TR" sz="2000" dirty="0"/>
              <a:t> tools</a:t>
            </a:r>
          </a:p>
          <a:p>
            <a:pPr eaLnBrk="1" hangingPunct="1"/>
            <a:r>
              <a:rPr lang="en-US" altLang="tr-TR" sz="2000" b="1" dirty="0">
                <a:solidFill>
                  <a:srgbClr val="FF0000"/>
                </a:solidFill>
              </a:rPr>
              <a:t>High-risky </a:t>
            </a:r>
            <a:r>
              <a:rPr lang="tr-TR" altLang="tr-TR" sz="2000" dirty="0" err="1"/>
              <a:t>or</a:t>
            </a:r>
            <a:r>
              <a:rPr lang="tr-TR" altLang="tr-TR" sz="2000" b="1" dirty="0">
                <a:solidFill>
                  <a:srgbClr val="FF0000"/>
                </a:solidFill>
              </a:rPr>
              <a:t> </a:t>
            </a:r>
            <a:r>
              <a:rPr lang="tr-TR" altLang="tr-TR" sz="2000" b="1" dirty="0" err="1">
                <a:solidFill>
                  <a:srgbClr val="FF0000"/>
                </a:solidFill>
              </a:rPr>
              <a:t>critical</a:t>
            </a:r>
            <a:r>
              <a:rPr lang="tr-TR" altLang="tr-TR" sz="2000" b="1" dirty="0">
                <a:solidFill>
                  <a:srgbClr val="FF0000"/>
                </a:solidFill>
              </a:rPr>
              <a:t> </a:t>
            </a:r>
            <a:r>
              <a:rPr lang="en-US" altLang="tr-TR" sz="2000" b="1" dirty="0">
                <a:solidFill>
                  <a:srgbClr val="FF0000"/>
                </a:solidFill>
              </a:rPr>
              <a:t>functions </a:t>
            </a:r>
            <a:r>
              <a:rPr lang="tr-TR" altLang="tr-TR" sz="2000" dirty="0"/>
              <a:t>of customer </a:t>
            </a:r>
            <a:r>
              <a:rPr lang="en-US" altLang="tr-TR" sz="2000" dirty="0"/>
              <a:t>are developed </a:t>
            </a:r>
            <a:r>
              <a:rPr lang="en-US" altLang="tr-TR" sz="2000" b="1" dirty="0">
                <a:solidFill>
                  <a:srgbClr val="FF0000"/>
                </a:solidFill>
              </a:rPr>
              <a:t>first</a:t>
            </a:r>
          </a:p>
          <a:p>
            <a:pPr eaLnBrk="1" hangingPunct="1"/>
            <a:r>
              <a:rPr lang="en-US" altLang="tr-TR" sz="2000" dirty="0"/>
              <a:t>The </a:t>
            </a:r>
            <a:r>
              <a:rPr lang="en-US" altLang="tr-TR" sz="2000" b="1" dirty="0">
                <a:solidFill>
                  <a:srgbClr val="FF0000"/>
                </a:solidFill>
              </a:rPr>
              <a:t>design does not</a:t>
            </a:r>
            <a:r>
              <a:rPr lang="en-US" altLang="tr-TR" sz="2000" b="1" dirty="0"/>
              <a:t> have to be </a:t>
            </a:r>
            <a:r>
              <a:rPr lang="en-US" altLang="tr-TR" sz="2000" b="1" dirty="0">
                <a:solidFill>
                  <a:srgbClr val="FF0000"/>
                </a:solidFill>
              </a:rPr>
              <a:t>perfect</a:t>
            </a:r>
            <a:r>
              <a:rPr lang="en-US" altLang="tr-TR" sz="2000" b="1" dirty="0"/>
              <a:t> </a:t>
            </a:r>
          </a:p>
          <a:p>
            <a:pPr eaLnBrk="1" hangingPunct="1"/>
            <a:r>
              <a:rPr lang="tr-TR" altLang="tr-TR" sz="2000" b="1" dirty="0">
                <a:solidFill>
                  <a:srgbClr val="FF0000"/>
                </a:solidFill>
              </a:rPr>
              <a:t>Customer</a:t>
            </a:r>
            <a:r>
              <a:rPr lang="en-US" altLang="tr-TR" sz="2000" b="1" dirty="0">
                <a:solidFill>
                  <a:srgbClr val="FF0000"/>
                </a:solidFill>
              </a:rPr>
              <a:t> can be closely tied </a:t>
            </a:r>
            <a:r>
              <a:rPr lang="en-US" altLang="tr-TR" sz="2000" b="1" dirty="0"/>
              <a:t>to all lifecycle steps</a:t>
            </a:r>
            <a:r>
              <a:rPr lang="tr-TR" altLang="tr-TR" sz="2000" b="1" dirty="0"/>
              <a:t> </a:t>
            </a:r>
          </a:p>
          <a:p>
            <a:r>
              <a:rPr lang="en-US" altLang="tr-TR" sz="2000" b="1" dirty="0">
                <a:solidFill>
                  <a:srgbClr val="FF0000"/>
                </a:solidFill>
              </a:rPr>
              <a:t>Early </a:t>
            </a:r>
            <a:r>
              <a:rPr lang="en-US" altLang="tr-TR" sz="2000" dirty="0"/>
              <a:t>and</a:t>
            </a:r>
            <a:r>
              <a:rPr lang="en-US" altLang="tr-TR" sz="2000" b="1" dirty="0">
                <a:solidFill>
                  <a:srgbClr val="FF0000"/>
                </a:solidFill>
              </a:rPr>
              <a:t> frequent feedbacks </a:t>
            </a:r>
            <a:r>
              <a:rPr lang="en-US" altLang="tr-TR" sz="2000" dirty="0"/>
              <a:t>from </a:t>
            </a:r>
            <a:r>
              <a:rPr lang="en-US" altLang="tr-TR" sz="2000" b="1" dirty="0"/>
              <a:t>c</a:t>
            </a:r>
            <a:r>
              <a:rPr lang="tr-TR" altLang="tr-TR" sz="2000" b="1" dirty="0" err="1"/>
              <a:t>ustomers</a:t>
            </a:r>
            <a:r>
              <a:rPr lang="tr-TR" altLang="tr-TR" sz="2000" b="1" dirty="0"/>
              <a:t> </a:t>
            </a:r>
            <a:r>
              <a:rPr lang="tr-TR" altLang="tr-TR" sz="2000" dirty="0"/>
              <a:t>(</a:t>
            </a:r>
            <a:r>
              <a:rPr lang="tr-TR" altLang="tr-TR" sz="2000" dirty="0" err="1"/>
              <a:t>each</a:t>
            </a:r>
            <a:r>
              <a:rPr lang="tr-TR" altLang="tr-TR" sz="2000" dirty="0"/>
              <a:t> </a:t>
            </a:r>
            <a:r>
              <a:rPr lang="tr-TR" altLang="tr-TR" sz="2000" dirty="0" err="1"/>
              <a:t>cycle</a:t>
            </a:r>
            <a:r>
              <a:rPr lang="en-US" altLang="tr-TR" sz="2000" dirty="0"/>
              <a:t> </a:t>
            </a:r>
            <a:r>
              <a:rPr lang="tr-TR" altLang="tr-TR" sz="2000" dirty="0" err="1"/>
              <a:t>prototyping</a:t>
            </a:r>
            <a:r>
              <a:rPr lang="tr-TR" altLang="tr-TR" sz="2000" dirty="0"/>
              <a:t>)</a:t>
            </a:r>
            <a:endParaRPr lang="en-US" altLang="tr-TR" sz="2000" dirty="0"/>
          </a:p>
          <a:p>
            <a:pPr eaLnBrk="1" hangingPunct="1"/>
            <a:r>
              <a:rPr lang="en-US" altLang="tr-TR" sz="2000" b="1" dirty="0">
                <a:solidFill>
                  <a:srgbClr val="FF0000"/>
                </a:solidFill>
              </a:rPr>
              <a:t>Cumulative costs </a:t>
            </a:r>
            <a:r>
              <a:rPr lang="tr-TR" altLang="tr-TR" sz="2000" b="1" dirty="0">
                <a:solidFill>
                  <a:srgbClr val="FF0000"/>
                </a:solidFill>
              </a:rPr>
              <a:t>can be </a:t>
            </a:r>
            <a:r>
              <a:rPr lang="en-US" altLang="tr-TR" sz="2000" b="1" dirty="0"/>
              <a:t>assessed</a:t>
            </a:r>
            <a:r>
              <a:rPr lang="en-US" altLang="tr-TR" sz="2000" b="1" dirty="0">
                <a:solidFill>
                  <a:srgbClr val="FF0000"/>
                </a:solidFill>
              </a:rPr>
              <a:t> </a:t>
            </a:r>
            <a:r>
              <a:rPr lang="en-US" altLang="tr-TR" sz="2000" u="sng" dirty="0"/>
              <a:t>frequently</a:t>
            </a:r>
            <a:endParaRPr lang="en-US" alt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35978"/>
      </p:ext>
    </p:extLst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altLang="tr-TR" dirty="0"/>
              <a:t>Spiral Model Weaknesses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18" y="1743074"/>
            <a:ext cx="8539163" cy="427136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tr-TR" sz="2000" b="1" dirty="0">
                <a:solidFill>
                  <a:srgbClr val="FF0000"/>
                </a:solidFill>
              </a:rPr>
              <a:t>Time spent to </a:t>
            </a:r>
            <a:r>
              <a:rPr lang="en-US" altLang="tr-TR" sz="2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evaluate possible risks too large</a:t>
            </a:r>
            <a:r>
              <a:rPr lang="en-US" altLang="tr-TR" sz="2000" b="1" u="sng" dirty="0">
                <a:highlight>
                  <a:srgbClr val="FFFF00"/>
                </a:highlight>
              </a:rPr>
              <a:t> (</a:t>
            </a:r>
            <a:r>
              <a:rPr lang="en-US" altLang="tr-TR" sz="2000" b="1" dirty="0"/>
              <a:t>especially </a:t>
            </a:r>
            <a:r>
              <a:rPr lang="en-US" altLang="tr-TR" sz="2000" dirty="0"/>
              <a:t>for small or low-risk projects)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tr-TR" sz="2000" b="1" dirty="0"/>
              <a:t>Time spent for </a:t>
            </a:r>
            <a:r>
              <a:rPr lang="en-US" altLang="tr-TR" sz="2000" b="1" dirty="0">
                <a:solidFill>
                  <a:srgbClr val="FF0000"/>
                </a:solidFill>
              </a:rPr>
              <a:t>planning</a:t>
            </a:r>
            <a:r>
              <a:rPr lang="en-US" altLang="tr-TR" sz="2000" b="1" i="1" dirty="0"/>
              <a:t>, </a:t>
            </a:r>
            <a:r>
              <a:rPr lang="en-US" altLang="tr-TR" sz="2000" b="1" dirty="0">
                <a:solidFill>
                  <a:srgbClr val="FF0000"/>
                </a:solidFill>
              </a:rPr>
              <a:t>resetting objectives</a:t>
            </a:r>
            <a:r>
              <a:rPr lang="en-US" altLang="tr-TR" sz="2000" b="1" i="1" dirty="0"/>
              <a:t>, </a:t>
            </a:r>
            <a:r>
              <a:rPr lang="en-US" altLang="tr-TR" sz="2000" b="1" dirty="0">
                <a:solidFill>
                  <a:srgbClr val="FF0000"/>
                </a:solidFill>
              </a:rPr>
              <a:t>doing risk analysis and prototyping </a:t>
            </a:r>
            <a:r>
              <a:rPr lang="en-US" altLang="tr-TR" sz="2000" dirty="0"/>
              <a:t>may be </a:t>
            </a:r>
            <a:r>
              <a:rPr lang="en-US" altLang="tr-TR" sz="2000" b="1" dirty="0"/>
              <a:t>extreme</a:t>
            </a:r>
            <a:r>
              <a:rPr lang="tr-TR" altLang="tr-TR" sz="2000" b="1" dirty="0"/>
              <a:t> (</a:t>
            </a:r>
            <a:r>
              <a:rPr lang="tr-TR" altLang="tr-TR" sz="2000" b="1" dirty="0" err="1"/>
              <a:t>may</a:t>
            </a:r>
            <a:r>
              <a:rPr lang="tr-TR" altLang="tr-TR" sz="2000" b="1" dirty="0"/>
              <a:t> be </a:t>
            </a:r>
            <a:r>
              <a:rPr lang="tr-TR" altLang="tr-TR" sz="2000" b="1" dirty="0" err="1"/>
              <a:t>unnecessary</a:t>
            </a:r>
            <a:r>
              <a:rPr lang="tr-TR" altLang="tr-TR" sz="2000" b="1" dirty="0"/>
              <a:t>)</a:t>
            </a:r>
            <a:endParaRPr lang="en-US" altLang="tr-TR" sz="2000" b="1" dirty="0"/>
          </a:p>
          <a:p>
            <a:pPr algn="just" eaLnBrk="1" hangingPunct="1">
              <a:lnSpc>
                <a:spcPct val="90000"/>
              </a:lnSpc>
            </a:pPr>
            <a:r>
              <a:rPr lang="en-US" altLang="tr-TR" sz="2000" dirty="0"/>
              <a:t>The model is </a:t>
            </a:r>
            <a:r>
              <a:rPr lang="en-US" altLang="tr-TR" sz="2000" b="1" dirty="0">
                <a:solidFill>
                  <a:srgbClr val="FF0000"/>
                </a:solidFill>
              </a:rPr>
              <a:t>complex</a:t>
            </a:r>
            <a:r>
              <a:rPr lang="en-US" altLang="tr-TR" sz="2000" dirty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tr-TR" sz="2000" b="1" dirty="0">
                <a:solidFill>
                  <a:srgbClr val="FF0000"/>
                </a:solidFill>
              </a:rPr>
              <a:t>Risk assessment expertise </a:t>
            </a:r>
            <a:r>
              <a:rPr lang="en-US" altLang="tr-TR" sz="2000" b="1" dirty="0"/>
              <a:t>is required</a:t>
            </a:r>
          </a:p>
          <a:p>
            <a:pPr algn="just">
              <a:lnSpc>
                <a:spcPct val="90000"/>
              </a:lnSpc>
            </a:pPr>
            <a:r>
              <a:rPr lang="en-US" altLang="tr-TR" sz="2000" dirty="0"/>
              <a:t>Spiral may </a:t>
            </a:r>
            <a:r>
              <a:rPr lang="en-US" altLang="tr-TR" sz="2000" b="1" u="sng" dirty="0"/>
              <a:t>continue</a:t>
            </a:r>
            <a:r>
              <a:rPr lang="en-US" altLang="tr-TR" sz="2000" b="1" dirty="0"/>
              <a:t> </a:t>
            </a:r>
            <a:r>
              <a:rPr lang="en-US" altLang="tr-TR" sz="2000" b="1" dirty="0">
                <a:solidFill>
                  <a:srgbClr val="FF0000"/>
                </a:solidFill>
              </a:rPr>
              <a:t>indefinitely (when should we stop??)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tr-TR" sz="2000" dirty="0"/>
              <a:t>Developers must be </a:t>
            </a:r>
            <a:r>
              <a:rPr lang="en-US" altLang="tr-TR" sz="2000" b="1" dirty="0"/>
              <a:t>reassigned</a:t>
            </a:r>
            <a:r>
              <a:rPr lang="tr-TR" altLang="tr-TR" sz="2000" b="1" dirty="0"/>
              <a:t>/</a:t>
            </a:r>
            <a:r>
              <a:rPr lang="tr-TR" altLang="tr-TR" sz="2000" b="1" u="sng" dirty="0"/>
              <a:t>moved</a:t>
            </a:r>
            <a:r>
              <a:rPr lang="en-US" altLang="tr-TR" sz="2000" b="1" u="sng" dirty="0"/>
              <a:t> during non-development phase</a:t>
            </a:r>
            <a:r>
              <a:rPr lang="en-US" altLang="tr-TR" sz="2000" dirty="0"/>
              <a:t> activities</a:t>
            </a:r>
            <a:r>
              <a:rPr lang="tr-TR" altLang="tr-TR" sz="2000" dirty="0"/>
              <a:t> (</a:t>
            </a:r>
            <a:r>
              <a:rPr lang="tr-TR" altLang="tr-TR" sz="2000" b="1" u="sng" dirty="0" err="1">
                <a:solidFill>
                  <a:srgbClr val="FF0000"/>
                </a:solidFill>
                <a:highlight>
                  <a:srgbClr val="FFFF00"/>
                </a:highlight>
              </a:rPr>
              <a:t>idle</a:t>
            </a:r>
            <a:r>
              <a:rPr lang="tr-TR" altLang="tr-TR" sz="2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 time</a:t>
            </a:r>
            <a:r>
              <a:rPr lang="en-US" altLang="tr-TR" sz="2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s for developers!</a:t>
            </a:r>
            <a:r>
              <a:rPr lang="tr-TR" altLang="tr-TR" sz="2000" dirty="0"/>
              <a:t>)</a:t>
            </a:r>
            <a:endParaRPr lang="en-US" altLang="tr-TR" sz="2000" dirty="0"/>
          </a:p>
          <a:p>
            <a:pPr algn="just" eaLnBrk="1" hangingPunct="1">
              <a:lnSpc>
                <a:spcPct val="90000"/>
              </a:lnSpc>
            </a:pPr>
            <a:r>
              <a:rPr lang="en-US" altLang="tr-TR" sz="2000" dirty="0"/>
              <a:t>May be </a:t>
            </a:r>
            <a:r>
              <a:rPr lang="en-US" altLang="tr-TR" sz="2000" b="1" u="sng" dirty="0"/>
              <a:t>hard to define objectives</a:t>
            </a:r>
            <a:r>
              <a:rPr lang="en-US" altLang="tr-TR" sz="2000" b="1" dirty="0"/>
              <a:t> &amp; </a:t>
            </a:r>
            <a:r>
              <a:rPr lang="en-US" altLang="tr-TR" sz="2000" b="1" u="sng" dirty="0"/>
              <a:t>demonstrable milestones </a:t>
            </a:r>
            <a:r>
              <a:rPr lang="en-US" altLang="tr-TR" sz="2000" dirty="0"/>
              <a:t>that </a:t>
            </a:r>
            <a:r>
              <a:rPr lang="tr-TR" altLang="tr-TR" sz="2000" dirty="0" err="1"/>
              <a:t>show</a:t>
            </a:r>
            <a:r>
              <a:rPr lang="en-US" altLang="tr-TR" sz="2000" dirty="0"/>
              <a:t> willingness to continue through the next iteration</a:t>
            </a:r>
          </a:p>
        </p:txBody>
      </p:sp>
    </p:spTree>
    <p:extLst>
      <p:ext uri="{BB962C8B-B14F-4D97-AF65-F5344CB8AC3E}">
        <p14:creationId xmlns:p14="http://schemas.microsoft.com/office/powerpoint/2010/main" val="3472927062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xmlns="" id="{FF4EE3EF-CF3E-4BAD-916A-2B56CA95E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93232" cy="1143000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SDLC STAGES</a:t>
            </a:r>
          </a:p>
        </p:txBody>
      </p:sp>
      <p:pic>
        <p:nvPicPr>
          <p:cNvPr id="1026" name="Picture 2" descr="SDLC: 7 Stages of System Development Life Cycle">
            <a:extLst>
              <a:ext uri="{FF2B5EF4-FFF2-40B4-BE49-F238E27FC236}">
                <a16:creationId xmlns:a16="http://schemas.microsoft.com/office/drawing/2014/main" xmlns="" id="{33D1A5B7-95D2-4A3F-9492-A3214A522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069381"/>
            <a:ext cx="9125977" cy="35819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AFC9CAC-D442-49DA-AD11-296154D1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7E10ADBD-E582-4C86-B8CC-1CAC80C4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54A5CF1-B578-4FF3-9ECC-1E535176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FD720AD-0A16-4141-82CA-5619F80A2BC8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4A3FCA32-2C75-4D9E-B1D7-EBACD712475E}"/>
              </a:ext>
            </a:extLst>
          </p:cNvPr>
          <p:cNvSpPr/>
          <p:nvPr/>
        </p:nvSpPr>
        <p:spPr>
          <a:xfrm>
            <a:off x="2140564" y="2618369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Specification</a:t>
            </a:r>
            <a:endParaRPr lang="en-US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B1686041-C2C4-42D4-827B-B934EBC134B6}"/>
              </a:ext>
            </a:extLst>
          </p:cNvPr>
          <p:cNvSpPr/>
          <p:nvPr/>
        </p:nvSpPr>
        <p:spPr>
          <a:xfrm>
            <a:off x="3419463" y="5358996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Design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D0B7E222-40D2-4B81-9245-5776012A8BD6}"/>
              </a:ext>
            </a:extLst>
          </p:cNvPr>
          <p:cNvSpPr/>
          <p:nvPr/>
        </p:nvSpPr>
        <p:spPr>
          <a:xfrm>
            <a:off x="5088352" y="5370266"/>
            <a:ext cx="1274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Validation</a:t>
            </a:r>
            <a:endParaRPr lang="en-US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D2981232-9CEC-494D-9F12-FCAC4E3F9366}"/>
              </a:ext>
            </a:extLst>
          </p:cNvPr>
          <p:cNvSpPr/>
          <p:nvPr/>
        </p:nvSpPr>
        <p:spPr>
          <a:xfrm>
            <a:off x="3993801" y="2569273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Implementation</a:t>
            </a:r>
            <a:endParaRPr lang="en-US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81E5684E-9C68-45C6-80B3-340D0720B5A7}"/>
              </a:ext>
            </a:extLst>
          </p:cNvPr>
          <p:cNvSpPr/>
          <p:nvPr/>
        </p:nvSpPr>
        <p:spPr>
          <a:xfrm>
            <a:off x="6019800" y="2597865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Evolution</a:t>
            </a:r>
            <a:endParaRPr lang="en-US" dirty="0"/>
          </a:p>
        </p:txBody>
      </p:sp>
      <p:sp>
        <p:nvSpPr>
          <p:cNvPr id="12" name="Yıldız: 5 Nokta 11">
            <a:extLst>
              <a:ext uri="{FF2B5EF4-FFF2-40B4-BE49-F238E27FC236}">
                <a16:creationId xmlns:a16="http://schemas.microsoft.com/office/drawing/2014/main" xmlns="" id="{5BC4692C-2AA0-4DC5-A253-3EA7412CF54F}"/>
              </a:ext>
            </a:extLst>
          </p:cNvPr>
          <p:cNvSpPr/>
          <p:nvPr/>
        </p:nvSpPr>
        <p:spPr>
          <a:xfrm>
            <a:off x="6836526" y="237852"/>
            <a:ext cx="1712198" cy="1627867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141194F-922E-4A62-8698-E84D263F252B}"/>
              </a:ext>
            </a:extLst>
          </p:cNvPr>
          <p:cNvSpPr/>
          <p:nvPr/>
        </p:nvSpPr>
        <p:spPr>
          <a:xfrm>
            <a:off x="2403624" y="4398378"/>
            <a:ext cx="374352" cy="3693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FC3788A-DE7D-4458-9CD1-F212DC268D44}"/>
              </a:ext>
            </a:extLst>
          </p:cNvPr>
          <p:cNvSpPr/>
          <p:nvPr/>
        </p:nvSpPr>
        <p:spPr>
          <a:xfrm>
            <a:off x="2403624" y="3513531"/>
            <a:ext cx="374352" cy="3693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D0EC40F-522C-4623-AA53-9F370E311CFA}"/>
              </a:ext>
            </a:extLst>
          </p:cNvPr>
          <p:cNvSpPr/>
          <p:nvPr/>
        </p:nvSpPr>
        <p:spPr>
          <a:xfrm>
            <a:off x="4186394" y="4337921"/>
            <a:ext cx="374352" cy="3693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58406E0-BE0A-4440-A727-062D64063C68}"/>
              </a:ext>
            </a:extLst>
          </p:cNvPr>
          <p:cNvSpPr/>
          <p:nvPr/>
        </p:nvSpPr>
        <p:spPr>
          <a:xfrm>
            <a:off x="4186394" y="3405682"/>
            <a:ext cx="374352" cy="3693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60597C2-DB27-493E-A213-B098BC803D67}"/>
              </a:ext>
            </a:extLst>
          </p:cNvPr>
          <p:cNvSpPr/>
          <p:nvPr/>
        </p:nvSpPr>
        <p:spPr>
          <a:xfrm>
            <a:off x="6019800" y="4337921"/>
            <a:ext cx="374352" cy="3693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9DFDA1B5-C532-47E2-89BA-063B0C9D7A89}"/>
              </a:ext>
            </a:extLst>
          </p:cNvPr>
          <p:cNvSpPr/>
          <p:nvPr/>
        </p:nvSpPr>
        <p:spPr>
          <a:xfrm>
            <a:off x="5969164" y="3536503"/>
            <a:ext cx="374352" cy="3693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79BDEE6E-44D9-4345-A590-1803FD86B0EF}"/>
              </a:ext>
            </a:extLst>
          </p:cNvPr>
          <p:cNvSpPr/>
          <p:nvPr/>
        </p:nvSpPr>
        <p:spPr>
          <a:xfrm>
            <a:off x="7750432" y="4337921"/>
            <a:ext cx="374352" cy="3693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42219686"/>
      </p:ext>
    </p:extLst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dirty="0"/>
              <a:t>When to use Spiral Model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668" y="1625909"/>
            <a:ext cx="8854225" cy="34548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tr-TR" sz="2000" b="1" u="sng" dirty="0">
                <a:solidFill>
                  <a:srgbClr val="FF0000"/>
                </a:solidFill>
              </a:rPr>
              <a:t>It is suitable </a:t>
            </a:r>
            <a:r>
              <a:rPr lang="en-US" altLang="tr-TR" sz="2000" b="1" dirty="0"/>
              <a:t>for any type of SW project which </a:t>
            </a:r>
            <a:r>
              <a:rPr lang="en-US" altLang="tr-TR" sz="2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requires a prototyping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tr-TR" sz="2000" dirty="0"/>
              <a:t>When </a:t>
            </a:r>
            <a:r>
              <a:rPr lang="en-US" altLang="tr-TR" sz="2000" b="1" u="sng" dirty="0">
                <a:solidFill>
                  <a:srgbClr val="FF0000"/>
                </a:solidFill>
              </a:rPr>
              <a:t>costs</a:t>
            </a:r>
            <a:r>
              <a:rPr lang="en-US" altLang="tr-TR" sz="2000" b="1" dirty="0"/>
              <a:t> and </a:t>
            </a:r>
            <a:r>
              <a:rPr lang="en-US" altLang="tr-TR" sz="2000" b="1" u="sng" dirty="0">
                <a:solidFill>
                  <a:srgbClr val="FF0000"/>
                </a:solidFill>
              </a:rPr>
              <a:t>risk evaluation</a:t>
            </a:r>
            <a:r>
              <a:rPr lang="en-US" altLang="tr-TR" sz="2000" b="1" dirty="0"/>
              <a:t> </a:t>
            </a:r>
            <a:r>
              <a:rPr lang="en-US" altLang="tr-TR" sz="2000" dirty="0"/>
              <a:t>is </a:t>
            </a:r>
            <a:r>
              <a:rPr lang="en-US" altLang="tr-TR" sz="2000" b="1" u="sng" dirty="0">
                <a:solidFill>
                  <a:srgbClr val="FF0000"/>
                </a:solidFill>
              </a:rPr>
              <a:t>important</a:t>
            </a:r>
            <a:r>
              <a:rPr lang="tr-TR" altLang="tr-TR" sz="2000" b="1" dirty="0"/>
              <a:t> (</a:t>
            </a:r>
            <a:r>
              <a:rPr lang="tr-TR" altLang="tr-TR" sz="2000" b="1" dirty="0" err="1"/>
              <a:t>i.e</a:t>
            </a:r>
            <a:r>
              <a:rPr lang="tr-TR" altLang="tr-TR" sz="2000" b="1" dirty="0"/>
              <a:t>.</a:t>
            </a:r>
            <a:r>
              <a:rPr lang="en-US" altLang="tr-TR" sz="2000" b="1" dirty="0"/>
              <a:t>medical </a:t>
            </a:r>
            <a:r>
              <a:rPr lang="tr-TR" altLang="tr-TR" sz="2000" b="1" dirty="0"/>
              <a:t> service program…)</a:t>
            </a:r>
            <a:endParaRPr lang="en-US" altLang="tr-TR" sz="2000" b="1" dirty="0"/>
          </a:p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tr-TR" sz="2000" dirty="0" err="1"/>
              <a:t>Suitable</a:t>
            </a:r>
            <a:r>
              <a:rPr lang="tr-TR" altLang="tr-TR" sz="2000" dirty="0"/>
              <a:t> f</a:t>
            </a:r>
            <a:r>
              <a:rPr lang="en-US" altLang="tr-TR" sz="2000" dirty="0"/>
              <a:t>or </a:t>
            </a:r>
            <a:r>
              <a:rPr lang="en-US" altLang="tr-TR" sz="2000" b="1" u="sng" dirty="0">
                <a:solidFill>
                  <a:srgbClr val="FF0000"/>
                </a:solidFill>
              </a:rPr>
              <a:t>medium to high-risky</a:t>
            </a:r>
            <a:r>
              <a:rPr lang="en-US" altLang="tr-TR" sz="2000" b="1" dirty="0"/>
              <a:t> projects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tr-TR" sz="2000" dirty="0" err="1"/>
              <a:t>When</a:t>
            </a:r>
            <a:r>
              <a:rPr lang="tr-TR" altLang="tr-TR" sz="2000" dirty="0"/>
              <a:t> </a:t>
            </a:r>
            <a:r>
              <a:rPr lang="tr-TR" altLang="tr-TR" sz="2000" dirty="0" err="1"/>
              <a:t>our</a:t>
            </a:r>
            <a:r>
              <a:rPr lang="tr-TR" altLang="tr-TR" sz="2000" dirty="0"/>
              <a:t> </a:t>
            </a:r>
            <a:r>
              <a:rPr lang="tr-TR" altLang="tr-TR" sz="2000" b="1" u="sng" dirty="0" err="1">
                <a:solidFill>
                  <a:srgbClr val="FF0000"/>
                </a:solidFill>
              </a:rPr>
              <a:t>customers</a:t>
            </a:r>
            <a:r>
              <a:rPr lang="en-US" altLang="tr-TR" sz="2000" b="1" u="sng" dirty="0">
                <a:solidFill>
                  <a:srgbClr val="FF0000"/>
                </a:solidFill>
              </a:rPr>
              <a:t> are not sure</a:t>
            </a:r>
            <a:r>
              <a:rPr lang="en-US" altLang="tr-TR" sz="2000" b="1" dirty="0">
                <a:solidFill>
                  <a:srgbClr val="FF0000"/>
                </a:solidFill>
              </a:rPr>
              <a:t> </a:t>
            </a:r>
            <a:r>
              <a:rPr lang="en-US" altLang="tr-TR" sz="2000" b="1" dirty="0"/>
              <a:t>of their needs/requirements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tr-TR" sz="2000" dirty="0" err="1"/>
              <a:t>If</a:t>
            </a:r>
            <a:r>
              <a:rPr lang="tr-TR" altLang="tr-TR" sz="2000" dirty="0"/>
              <a:t> </a:t>
            </a:r>
            <a:r>
              <a:rPr lang="en-US" altLang="tr-TR" sz="2000" dirty="0"/>
              <a:t>customer</a:t>
            </a:r>
            <a:r>
              <a:rPr lang="tr-TR" altLang="tr-TR" sz="2000" dirty="0"/>
              <a:t> </a:t>
            </a:r>
            <a:r>
              <a:rPr lang="tr-TR" altLang="tr-TR" sz="2000" b="1" u="sng" dirty="0">
                <a:solidFill>
                  <a:srgbClr val="FF0000"/>
                </a:solidFill>
              </a:rPr>
              <a:t>r</a:t>
            </a:r>
            <a:r>
              <a:rPr lang="en-US" altLang="tr-TR" sz="2000" b="1" u="sng" dirty="0" err="1">
                <a:solidFill>
                  <a:srgbClr val="FF0000"/>
                </a:solidFill>
              </a:rPr>
              <a:t>equirements</a:t>
            </a:r>
            <a:r>
              <a:rPr lang="en-US" altLang="tr-TR" sz="2000" b="1" u="sng" dirty="0">
                <a:solidFill>
                  <a:srgbClr val="FF0000"/>
                </a:solidFill>
              </a:rPr>
              <a:t> </a:t>
            </a:r>
            <a:r>
              <a:rPr lang="en-US" altLang="tr-TR" sz="2000" b="1" dirty="0"/>
              <a:t>are</a:t>
            </a:r>
            <a:r>
              <a:rPr lang="en-US" altLang="tr-TR" sz="2000" b="1" u="sng" dirty="0">
                <a:solidFill>
                  <a:srgbClr val="FF0000"/>
                </a:solidFill>
              </a:rPr>
              <a:t> too complex</a:t>
            </a:r>
            <a:endParaRPr lang="tr-TR" altLang="tr-TR" sz="2000" b="1" u="sng" dirty="0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tr-TR" sz="2000" b="1" dirty="0" err="1"/>
              <a:t>When</a:t>
            </a:r>
            <a:r>
              <a:rPr lang="tr-TR" altLang="tr-TR" sz="2000" b="1" dirty="0"/>
              <a:t> </a:t>
            </a:r>
            <a:r>
              <a:rPr lang="tr-TR" altLang="tr-TR" sz="2000" b="1" u="sng" dirty="0">
                <a:solidFill>
                  <a:srgbClr val="FF0000"/>
                </a:solidFill>
              </a:rPr>
              <a:t>n</a:t>
            </a:r>
            <a:r>
              <a:rPr lang="en-US" altLang="tr-TR" sz="2000" b="1" u="sng" dirty="0" err="1">
                <a:solidFill>
                  <a:srgbClr val="FF0000"/>
                </a:solidFill>
              </a:rPr>
              <a:t>ew</a:t>
            </a:r>
            <a:r>
              <a:rPr lang="en-US" altLang="tr-TR" sz="2000" b="1" u="sng" dirty="0">
                <a:solidFill>
                  <a:srgbClr val="FF0000"/>
                </a:solidFill>
              </a:rPr>
              <a:t> </a:t>
            </a:r>
            <a:r>
              <a:rPr lang="tr-TR" altLang="tr-TR" sz="2000" b="1" u="sng" dirty="0" err="1">
                <a:solidFill>
                  <a:srgbClr val="FF0000"/>
                </a:solidFill>
              </a:rPr>
              <a:t>sector</a:t>
            </a:r>
            <a:r>
              <a:rPr lang="tr-TR" altLang="tr-TR" sz="2000" b="1" dirty="0"/>
              <a:t> </a:t>
            </a:r>
            <a:r>
              <a:rPr lang="en-US" altLang="tr-TR" sz="2000" b="1" u="sng" dirty="0">
                <a:solidFill>
                  <a:srgbClr val="FF0000"/>
                </a:solidFill>
              </a:rPr>
              <a:t>product </a:t>
            </a:r>
            <a:r>
              <a:rPr lang="tr-TR" altLang="tr-TR" sz="2000" dirty="0"/>
              <a:t>(</a:t>
            </a:r>
            <a:r>
              <a:rPr lang="tr-TR" altLang="tr-TR" sz="2000" b="1" dirty="0" err="1"/>
              <a:t>requirments</a:t>
            </a:r>
            <a:r>
              <a:rPr lang="tr-TR" altLang="tr-TR" sz="2000" b="1" dirty="0"/>
              <a:t> </a:t>
            </a:r>
            <a:r>
              <a:rPr lang="tr-TR" altLang="tr-TR" sz="2000" b="1" dirty="0" err="1"/>
              <a:t>are</a:t>
            </a:r>
            <a:r>
              <a:rPr lang="tr-TR" altLang="tr-TR" sz="2000" b="1" dirty="0"/>
              <a:t> unknown </a:t>
            </a:r>
            <a:r>
              <a:rPr lang="tr-TR" altLang="tr-TR" sz="2000" dirty="0"/>
              <a:t>yet)</a:t>
            </a:r>
            <a:r>
              <a:rPr lang="en-US" altLang="tr-TR" sz="2000" dirty="0"/>
              <a:t> </a:t>
            </a:r>
            <a:r>
              <a:rPr lang="tr-TR" altLang="tr-TR" sz="2000" b="1" dirty="0"/>
              <a:t>is </a:t>
            </a:r>
            <a:r>
              <a:rPr lang="en-US" altLang="tr-TR" sz="2000" b="1" dirty="0"/>
              <a:t>needed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tr-TR" sz="2000" b="1" u="sng" dirty="0">
                <a:solidFill>
                  <a:srgbClr val="FF0000"/>
                </a:solidFill>
              </a:rPr>
              <a:t>Important</a:t>
            </a:r>
            <a:r>
              <a:rPr lang="en-US" altLang="tr-TR" sz="2000" b="1" dirty="0"/>
              <a:t> </a:t>
            </a:r>
            <a:r>
              <a:rPr lang="tr-TR" altLang="tr-TR" sz="2000" b="1" dirty="0" err="1"/>
              <a:t>and</a:t>
            </a:r>
            <a:r>
              <a:rPr lang="tr-TR" altLang="tr-TR" sz="2000" b="1" dirty="0"/>
              <a:t> </a:t>
            </a:r>
            <a:r>
              <a:rPr lang="tr-TR" altLang="tr-TR" sz="2000" b="1" u="sng" dirty="0">
                <a:solidFill>
                  <a:srgbClr val="FF0000"/>
                </a:solidFill>
              </a:rPr>
              <a:t>various </a:t>
            </a:r>
            <a:r>
              <a:rPr lang="en-US" altLang="tr-TR" sz="2000" b="1" u="sng" dirty="0">
                <a:solidFill>
                  <a:srgbClr val="FF0000"/>
                </a:solidFill>
              </a:rPr>
              <a:t>changes</a:t>
            </a:r>
            <a:r>
              <a:rPr lang="en-US" altLang="tr-TR" sz="2000" b="1" dirty="0"/>
              <a:t> are </a:t>
            </a:r>
            <a:r>
              <a:rPr lang="en-US" altLang="tr-TR" sz="2000" b="1" u="sng" dirty="0">
                <a:solidFill>
                  <a:srgbClr val="FF0000"/>
                </a:solidFill>
              </a:rPr>
              <a:t>expected</a:t>
            </a:r>
            <a:r>
              <a:rPr lang="en-US" altLang="tr-TR" sz="2000" b="1" dirty="0"/>
              <a:t> </a:t>
            </a:r>
            <a:r>
              <a:rPr lang="en-US" altLang="tr-TR" sz="2000" dirty="0"/>
              <a:t>(</a:t>
            </a:r>
            <a:r>
              <a:rPr lang="en-US" altLang="tr-TR" sz="2000" b="1" dirty="0">
                <a:solidFill>
                  <a:srgbClr val="0070C0"/>
                </a:solidFill>
              </a:rPr>
              <a:t>research and exploration</a:t>
            </a:r>
            <a:r>
              <a:rPr lang="en-US" altLang="tr-TR" sz="2000" dirty="0"/>
              <a:t>)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tr-TR" sz="1800" dirty="0"/>
          </a:p>
        </p:txBody>
      </p:sp>
    </p:spTree>
    <p:extLst>
      <p:ext uri="{BB962C8B-B14F-4D97-AF65-F5344CB8AC3E}">
        <p14:creationId xmlns:p14="http://schemas.microsoft.com/office/powerpoint/2010/main" val="1279803422"/>
      </p:ext>
    </p:extLst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95ED8-6120-40B3-A77D-D2577F9E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77" y="176042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tr-TR" sz="3600">
                <a:solidFill>
                  <a:srgbClr val="FF0000"/>
                </a:solidFill>
              </a:rPr>
              <a:t>Agile Model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92924"/>
      </p:ext>
    </p:extLst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2474" y="426987"/>
            <a:ext cx="7886700" cy="8070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tr-TR" dirty="0"/>
              <a:t>Agile SDLC’s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820465"/>
            <a:ext cx="8541026" cy="42239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</a:pPr>
            <a:r>
              <a:rPr lang="tr-TR" sz="1800" dirty="0" err="1"/>
              <a:t>Provides</a:t>
            </a:r>
            <a:r>
              <a:rPr lang="tr-TR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continuous iteration of development and testing</a:t>
            </a:r>
            <a:r>
              <a:rPr lang="en-US" sz="1800" dirty="0"/>
              <a:t> throughout</a:t>
            </a:r>
            <a:r>
              <a:rPr lang="tr-TR" sz="1800" dirty="0"/>
              <a:t> SDLC</a:t>
            </a:r>
            <a:r>
              <a:rPr lang="en-US" sz="1800" dirty="0"/>
              <a:t>. </a:t>
            </a:r>
            <a:endParaRPr lang="tr-TR" sz="1800" dirty="0"/>
          </a:p>
          <a:p>
            <a:pPr marL="0" indent="0" algn="just">
              <a:lnSpc>
                <a:spcPct val="120000"/>
              </a:lnSpc>
            </a:pPr>
            <a:r>
              <a:rPr lang="en-US" altLang="tr-TR" sz="1800" dirty="0"/>
              <a:t>Usually, </a:t>
            </a:r>
            <a:r>
              <a:rPr lang="tr-TR" altLang="tr-TR" sz="1800" dirty="0" err="1"/>
              <a:t>th</a:t>
            </a:r>
            <a:r>
              <a:rPr lang="en-US" altLang="tr-TR" sz="1800" dirty="0"/>
              <a:t>is</a:t>
            </a:r>
            <a:r>
              <a:rPr lang="tr-TR" altLang="tr-TR" sz="1800" dirty="0"/>
              <a:t> </a:t>
            </a:r>
            <a:r>
              <a:rPr lang="tr-TR" altLang="tr-TR" sz="1800" dirty="0" err="1"/>
              <a:t>methodology</a:t>
            </a:r>
            <a:r>
              <a:rPr lang="tr-TR" altLang="tr-TR" sz="1800" dirty="0"/>
              <a:t> </a:t>
            </a:r>
            <a:r>
              <a:rPr lang="tr-TR" altLang="tr-TR" sz="1800" b="1" dirty="0">
                <a:solidFill>
                  <a:srgbClr val="FF0000"/>
                </a:solidFill>
              </a:rPr>
              <a:t>is </a:t>
            </a:r>
            <a:r>
              <a:rPr lang="en-US" altLang="tr-TR" sz="1800" b="1" dirty="0">
                <a:solidFill>
                  <a:srgbClr val="FF0000"/>
                </a:solidFill>
              </a:rPr>
              <a:t>less formal</a:t>
            </a:r>
            <a:r>
              <a:rPr lang="tr-TR" altLang="tr-TR" sz="1800" b="1" dirty="0">
                <a:solidFill>
                  <a:srgbClr val="FF0000"/>
                </a:solidFill>
              </a:rPr>
              <a:t>.</a:t>
            </a:r>
            <a:endParaRPr lang="en-US" altLang="tr-TR" sz="18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</a:pPr>
            <a:r>
              <a:rPr lang="en-US" sz="1800" dirty="0"/>
              <a:t>In the Agile model, </a:t>
            </a:r>
            <a:r>
              <a:rPr lang="en-US" sz="1800" b="1" dirty="0">
                <a:solidFill>
                  <a:srgbClr val="FF0000"/>
                </a:solidFill>
              </a:rPr>
              <a:t>both development and testing activities are concurrent</a:t>
            </a:r>
            <a:r>
              <a:rPr lang="en-US" sz="1800" dirty="0"/>
              <a:t>, unlike the Waterfall model. </a:t>
            </a:r>
            <a:endParaRPr lang="tr-TR" sz="1800" dirty="0"/>
          </a:p>
          <a:p>
            <a:pPr marL="0" indent="0" algn="just">
              <a:lnSpc>
                <a:spcPct val="120000"/>
              </a:lnSpc>
            </a:pPr>
            <a:r>
              <a:rPr lang="tr-TR" altLang="tr-TR" sz="1800" dirty="0" err="1"/>
              <a:t>Suitable</a:t>
            </a:r>
            <a:r>
              <a:rPr lang="en-US" altLang="tr-TR" sz="1800" dirty="0"/>
              <a:t> for “</a:t>
            </a:r>
            <a:r>
              <a:rPr lang="en-US" altLang="tr-TR" sz="1800" b="1" dirty="0">
                <a:solidFill>
                  <a:srgbClr val="FF0000"/>
                </a:solidFill>
              </a:rPr>
              <a:t>time-critical applications”</a:t>
            </a:r>
          </a:p>
          <a:p>
            <a:pPr marL="0" indent="0" algn="just">
              <a:lnSpc>
                <a:spcPct val="120000"/>
              </a:lnSpc>
            </a:pPr>
            <a:r>
              <a:rPr lang="en-US" altLang="tr-TR" sz="1800" b="1" dirty="0">
                <a:solidFill>
                  <a:srgbClr val="FF0000"/>
                </a:solidFill>
              </a:rPr>
              <a:t>Used in organizations </a:t>
            </a:r>
            <a:r>
              <a:rPr lang="en-US" altLang="tr-TR" sz="1800" b="1" dirty="0"/>
              <a:t>who uses </a:t>
            </a:r>
            <a:r>
              <a:rPr lang="en-US" altLang="tr-TR" sz="1800" b="1" dirty="0">
                <a:solidFill>
                  <a:srgbClr val="FF0000"/>
                </a:solidFill>
              </a:rPr>
              <a:t>disciplined methods</a:t>
            </a:r>
            <a:endParaRPr lang="tr-TR" altLang="tr-TR" sz="18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</a:pPr>
            <a:r>
              <a:rPr lang="tr-TR" sz="1800" dirty="0"/>
              <a:t> </a:t>
            </a:r>
            <a:r>
              <a:rPr lang="tr-TR" sz="1800" dirty="0" err="1"/>
              <a:t>It</a:t>
            </a:r>
            <a:r>
              <a:rPr lang="tr-TR" sz="1800" dirty="0"/>
              <a:t> </a:t>
            </a:r>
            <a:r>
              <a:rPr lang="tr-TR" sz="1800" dirty="0" err="1"/>
              <a:t>encourages</a:t>
            </a:r>
            <a:r>
              <a:rPr lang="tr-TR" sz="1800" dirty="0"/>
              <a:t> </a:t>
            </a:r>
            <a:r>
              <a:rPr lang="tr-TR" sz="1800" dirty="0" err="1"/>
              <a:t>flexible</a:t>
            </a:r>
            <a:r>
              <a:rPr lang="tr-TR" sz="1800" dirty="0"/>
              <a:t> </a:t>
            </a:r>
            <a:r>
              <a:rPr lang="tr-TR" sz="1800" b="1" dirty="0" err="1">
                <a:solidFill>
                  <a:srgbClr val="FF0000"/>
                </a:solidFill>
              </a:rPr>
              <a:t>responses</a:t>
            </a:r>
            <a:r>
              <a:rPr lang="tr-TR" sz="1800" b="1" dirty="0">
                <a:solidFill>
                  <a:srgbClr val="FF0000"/>
                </a:solidFill>
              </a:rPr>
              <a:t> </a:t>
            </a:r>
            <a:r>
              <a:rPr lang="tr-TR" sz="1800" b="1" dirty="0" err="1">
                <a:solidFill>
                  <a:srgbClr val="FF0000"/>
                </a:solidFill>
              </a:rPr>
              <a:t>to</a:t>
            </a:r>
            <a:r>
              <a:rPr lang="tr-TR" sz="1800" b="1" dirty="0">
                <a:solidFill>
                  <a:srgbClr val="FF0000"/>
                </a:solidFill>
              </a:rPr>
              <a:t> </a:t>
            </a:r>
            <a:r>
              <a:rPr lang="tr-TR" sz="1800" b="1" dirty="0" err="1">
                <a:solidFill>
                  <a:srgbClr val="FF0000"/>
                </a:solidFill>
              </a:rPr>
              <a:t>change</a:t>
            </a:r>
            <a:r>
              <a:rPr lang="tr-TR" sz="1800" dirty="0"/>
              <a:t>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85809" y="6093840"/>
            <a:ext cx="5179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https://www.youtube.com/watch?v=7nTxdl29ePY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E5C7FD-7B77-4EDF-9B8C-DF1FCE764786}"/>
              </a:ext>
            </a:extLst>
          </p:cNvPr>
          <p:cNvSpPr/>
          <p:nvPr/>
        </p:nvSpPr>
        <p:spPr>
          <a:xfrm>
            <a:off x="485809" y="5515149"/>
            <a:ext cx="5384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https://www.youtube.com/watch?v=Z9QbYZh1YXY</a:t>
            </a:r>
          </a:p>
        </p:txBody>
      </p:sp>
    </p:spTree>
    <p:extLst>
      <p:ext uri="{BB962C8B-B14F-4D97-AF65-F5344CB8AC3E}">
        <p14:creationId xmlns:p14="http://schemas.microsoft.com/office/powerpoint/2010/main" val="405054813"/>
      </p:ext>
    </p:extLst>
  </p:cSld>
  <p:clrMapOvr>
    <a:masterClrMapping/>
  </p:clrMapOvr>
  <p:transition spd="med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Agile Development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79427"/>
            <a:ext cx="8100539" cy="361513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(Kent Beck, 2001 et al.)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/>
              <a:t>‘Manifesto for Agile Software Development’</a:t>
            </a:r>
            <a:endParaRPr lang="tr-TR" sz="2000" dirty="0"/>
          </a:p>
          <a:p>
            <a:pPr marL="0" indent="0" algn="just">
              <a:buNone/>
            </a:pPr>
            <a:r>
              <a:rPr lang="tr-TR" sz="2000" b="1" u="sng" dirty="0">
                <a:solidFill>
                  <a:srgbClr val="FF0000"/>
                </a:solidFill>
              </a:rPr>
              <a:t>Main items in </a:t>
            </a:r>
            <a:r>
              <a:rPr lang="tr-TR" sz="2000" b="1" u="sng" dirty="0" err="1">
                <a:solidFill>
                  <a:srgbClr val="FF0000"/>
                </a:solidFill>
              </a:rPr>
              <a:t>the</a:t>
            </a:r>
            <a:r>
              <a:rPr lang="tr-TR" sz="2000" b="1" u="sng" dirty="0">
                <a:solidFill>
                  <a:srgbClr val="FF0000"/>
                </a:solidFill>
              </a:rPr>
              <a:t> </a:t>
            </a:r>
            <a:r>
              <a:rPr lang="tr-TR" sz="2000" b="1" u="sng" dirty="0" err="1">
                <a:solidFill>
                  <a:srgbClr val="FF0000"/>
                </a:solidFill>
              </a:rPr>
              <a:t>Agile</a:t>
            </a:r>
            <a:r>
              <a:rPr lang="tr-TR" sz="2000" b="1" u="sng" dirty="0">
                <a:solidFill>
                  <a:srgbClr val="FF0000"/>
                </a:solidFill>
              </a:rPr>
              <a:t> </a:t>
            </a:r>
            <a:r>
              <a:rPr lang="tr-TR" sz="2000" b="1" u="sng" dirty="0" err="1">
                <a:solidFill>
                  <a:srgbClr val="FF0000"/>
                </a:solidFill>
              </a:rPr>
              <a:t>methodology</a:t>
            </a:r>
            <a:r>
              <a:rPr lang="tr-TR" sz="2000" b="1" u="sng" dirty="0"/>
              <a:t>:</a:t>
            </a:r>
            <a:endParaRPr lang="en-US" sz="2000" b="1" u="sng" dirty="0"/>
          </a:p>
          <a:p>
            <a:pPr algn="just">
              <a:buFont typeface="+mj-lt"/>
              <a:buAutoNum type="alphaLcParenR"/>
            </a:pPr>
            <a:r>
              <a:rPr lang="en-US" sz="2000" b="1" u="sng" dirty="0">
                <a:solidFill>
                  <a:srgbClr val="FF0000"/>
                </a:solidFill>
              </a:rPr>
              <a:t>Individuals and interactions </a:t>
            </a:r>
            <a:r>
              <a:rPr lang="en-US" sz="2000" b="1" dirty="0"/>
              <a:t>over process</a:t>
            </a:r>
            <a:r>
              <a:rPr lang="tr-TR" sz="2000" b="1" dirty="0"/>
              <a:t>es</a:t>
            </a:r>
            <a:r>
              <a:rPr lang="en-US" sz="2000" b="1" dirty="0"/>
              <a:t> and tools</a:t>
            </a:r>
          </a:p>
          <a:p>
            <a:pPr algn="just">
              <a:buFont typeface="+mj-lt"/>
              <a:buAutoNum type="alphaLcParenR"/>
            </a:pPr>
            <a:r>
              <a:rPr lang="en-US" sz="2000" b="1" u="sng" dirty="0">
                <a:solidFill>
                  <a:srgbClr val="FF0000"/>
                </a:solidFill>
              </a:rPr>
              <a:t>Working software </a:t>
            </a:r>
            <a:r>
              <a:rPr lang="en-US" sz="2000" b="1" dirty="0"/>
              <a:t>over comprehensive documentation</a:t>
            </a:r>
          </a:p>
          <a:p>
            <a:pPr algn="just">
              <a:buFont typeface="+mj-lt"/>
              <a:buAutoNum type="alphaLcParenR"/>
            </a:pPr>
            <a:r>
              <a:rPr lang="en-US" sz="2000" b="1" u="sng" dirty="0">
                <a:solidFill>
                  <a:srgbClr val="FF0000"/>
                </a:solidFill>
              </a:rPr>
              <a:t>Customer</a:t>
            </a:r>
            <a:r>
              <a:rPr lang="en-US" sz="2000" u="sng" dirty="0"/>
              <a:t> collaboration</a:t>
            </a:r>
            <a:r>
              <a:rPr lang="en-US" sz="2000" dirty="0"/>
              <a:t> </a:t>
            </a:r>
            <a:r>
              <a:rPr lang="en-US" sz="2000" b="1" dirty="0"/>
              <a:t>over contract negotiation</a:t>
            </a:r>
          </a:p>
          <a:p>
            <a:pPr algn="just">
              <a:buFont typeface="+mj-lt"/>
              <a:buAutoNum type="alphaLcParenR"/>
            </a:pPr>
            <a:r>
              <a:rPr lang="en-US" sz="2000" u="sng" dirty="0"/>
              <a:t>Responding to customer </a:t>
            </a:r>
            <a:r>
              <a:rPr lang="en-US" sz="2000" b="1" u="sng" dirty="0">
                <a:solidFill>
                  <a:srgbClr val="FF0000"/>
                </a:solidFill>
              </a:rPr>
              <a:t>changes</a:t>
            </a:r>
            <a:r>
              <a:rPr lang="en-US" sz="2000" dirty="0"/>
              <a:t> </a:t>
            </a:r>
            <a:r>
              <a:rPr lang="en-US" sz="2000" b="1" dirty="0"/>
              <a:t>over following a project plan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0F65-9719-43FA-89A5-C0CFD1AC167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71696"/>
      </p:ext>
    </p:extLst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2048" y="1589540"/>
            <a:ext cx="8700246" cy="46117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Customer </a:t>
            </a:r>
            <a:r>
              <a:rPr lang="en-US" sz="2000" b="1" dirty="0">
                <a:solidFill>
                  <a:srgbClr val="FF0000"/>
                </a:solidFill>
              </a:rPr>
              <a:t>satisfaction</a:t>
            </a:r>
            <a:r>
              <a:rPr lang="tr-TR" sz="2000" b="1" dirty="0">
                <a:solidFill>
                  <a:srgbClr val="FF0000"/>
                </a:solidFill>
              </a:rPr>
              <a:t>…</a:t>
            </a:r>
            <a:endParaRPr lang="tr-TR" sz="2000" dirty="0"/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FF0000"/>
                </a:solidFill>
              </a:rPr>
              <a:t>E</a:t>
            </a:r>
            <a:r>
              <a:rPr lang="en-US" sz="2000" b="1" dirty="0" err="1">
                <a:solidFill>
                  <a:srgbClr val="FF0000"/>
                </a:solidFill>
              </a:rPr>
              <a:t>arly</a:t>
            </a:r>
            <a:r>
              <a:rPr lang="en-US" sz="2000" b="1" dirty="0">
                <a:solidFill>
                  <a:srgbClr val="FF0000"/>
                </a:solidFill>
              </a:rPr>
              <a:t> incremental delivery </a:t>
            </a:r>
            <a:r>
              <a:rPr lang="en-US" sz="2000" dirty="0"/>
              <a:t>of software</a:t>
            </a:r>
            <a:r>
              <a:rPr lang="tr-TR" sz="2000" dirty="0"/>
              <a:t> (</a:t>
            </a:r>
            <a:r>
              <a:rPr lang="en-US" sz="2000" dirty="0"/>
              <a:t>produce as </a:t>
            </a:r>
            <a:r>
              <a:rPr lang="tr-TR" sz="2000" dirty="0" err="1"/>
              <a:t>versions</a:t>
            </a:r>
            <a:r>
              <a:rPr lang="tr-TR" sz="2000" dirty="0"/>
              <a:t> of </a:t>
            </a:r>
            <a:r>
              <a:rPr lang="tr-TR" sz="2000" dirty="0" err="1"/>
              <a:t>product</a:t>
            </a:r>
            <a:r>
              <a:rPr lang="tr-TR" sz="2000" dirty="0"/>
              <a:t>)</a:t>
            </a:r>
            <a:r>
              <a:rPr lang="en-US" sz="2000" dirty="0"/>
              <a:t>,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</a:rPr>
              <a:t>Small</a:t>
            </a:r>
            <a:r>
              <a:rPr lang="en-US" sz="2000" dirty="0"/>
              <a:t>,</a:t>
            </a:r>
            <a:r>
              <a:rPr lang="tr-TR" sz="2000" dirty="0"/>
              <a:t> BUT </a:t>
            </a:r>
            <a:r>
              <a:rPr lang="en-US" sz="2000" b="1" dirty="0">
                <a:solidFill>
                  <a:srgbClr val="FF0000"/>
                </a:solidFill>
              </a:rPr>
              <a:t>highly motivate </a:t>
            </a:r>
            <a:r>
              <a:rPr lang="en-US" sz="2000" dirty="0"/>
              <a:t>project </a:t>
            </a:r>
            <a:r>
              <a:rPr lang="en-US" sz="2000" b="1" dirty="0">
                <a:solidFill>
                  <a:srgbClr val="FF0000"/>
                </a:solidFill>
              </a:rPr>
              <a:t>teams</a:t>
            </a:r>
            <a:r>
              <a:rPr lang="en-US" sz="2000" dirty="0"/>
              <a:t>,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FF0000"/>
                </a:solidFill>
              </a:rPr>
              <a:t>I</a:t>
            </a:r>
            <a:r>
              <a:rPr lang="en-US" sz="2000" b="1" dirty="0" err="1">
                <a:solidFill>
                  <a:srgbClr val="FF0000"/>
                </a:solidFill>
              </a:rPr>
              <a:t>nformal</a:t>
            </a:r>
            <a:r>
              <a:rPr lang="en-US" sz="2000" b="1" dirty="0">
                <a:solidFill>
                  <a:srgbClr val="FF0000"/>
                </a:solidFill>
              </a:rPr>
              <a:t> methods </a:t>
            </a:r>
            <a:r>
              <a:rPr lang="en-US" sz="2000" dirty="0"/>
              <a:t>in </a:t>
            </a:r>
            <a:r>
              <a:rPr lang="en-US" sz="2000" b="1" dirty="0">
                <a:solidFill>
                  <a:srgbClr val="FF0000"/>
                </a:solidFill>
              </a:rPr>
              <a:t>customer relations</a:t>
            </a:r>
            <a:r>
              <a:rPr lang="en-US" sz="2000" dirty="0"/>
              <a:t>,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Minimal</a:t>
            </a:r>
            <a:r>
              <a:rPr lang="en-US" sz="2000" dirty="0"/>
              <a:t> SE work </a:t>
            </a:r>
            <a:r>
              <a:rPr lang="en-US" sz="2000" b="1" dirty="0"/>
              <a:t>products (e.g. less documentation)</a:t>
            </a:r>
            <a:r>
              <a:rPr lang="en-US" sz="2000" dirty="0"/>
              <a:t>,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Overall development</a:t>
            </a:r>
            <a:r>
              <a:rPr lang="en-US" sz="2000" b="1" dirty="0">
                <a:solidFill>
                  <a:srgbClr val="FF0000"/>
                </a:solidFill>
              </a:rPr>
              <a:t> simplicity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dirty="0" err="1"/>
              <a:t>Provide</a:t>
            </a:r>
            <a:r>
              <a:rPr lang="en-US" sz="2000" dirty="0"/>
              <a:t>s</a:t>
            </a:r>
            <a:r>
              <a:rPr lang="tr-TR" sz="2000" dirty="0"/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active</a:t>
            </a:r>
            <a:r>
              <a:rPr lang="en-US" sz="2000" dirty="0"/>
              <a:t> and </a:t>
            </a:r>
            <a:r>
              <a:rPr lang="en-US" sz="2000" b="1" u="sng" dirty="0">
                <a:solidFill>
                  <a:srgbClr val="FF0000"/>
                </a:solidFill>
              </a:rPr>
              <a:t>continues communication</a:t>
            </a:r>
            <a:r>
              <a:rPr lang="en-US" sz="2000" dirty="0"/>
              <a:t> </a:t>
            </a:r>
            <a:r>
              <a:rPr lang="en-US" sz="2000" b="1" dirty="0"/>
              <a:t>between the customer and the develop</a:t>
            </a:r>
            <a:r>
              <a:rPr lang="tr-TR" sz="2000" b="1" dirty="0"/>
              <a:t>er</a:t>
            </a:r>
            <a:r>
              <a:rPr lang="en-US" sz="2000" b="1" dirty="0"/>
              <a:t>s</a:t>
            </a:r>
            <a:r>
              <a:rPr lang="tr-TR" sz="2000" b="1" dirty="0"/>
              <a:t> </a:t>
            </a:r>
            <a:r>
              <a:rPr lang="en-US" sz="2000" dirty="0"/>
              <a:t>(</a:t>
            </a:r>
            <a:r>
              <a:rPr lang="en-US" sz="2000" i="1" dirty="0"/>
              <a:t>design team involves customer representatives</a:t>
            </a:r>
            <a:r>
              <a:rPr lang="en-US" sz="2000" dirty="0"/>
              <a:t>)</a:t>
            </a:r>
            <a:endParaRPr lang="tr-TR" sz="20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40F65-9719-43FA-89A5-C0CFD1AC167D}" type="slidenum">
              <a:rPr lang="en-US" smtClean="0"/>
              <a:t>54</a:t>
            </a:fld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512764" y="748650"/>
            <a:ext cx="60404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/>
              <a:t>Agile Development encourages:</a:t>
            </a:r>
          </a:p>
        </p:txBody>
      </p:sp>
    </p:spTree>
    <p:extLst>
      <p:ext uri="{BB962C8B-B14F-4D97-AF65-F5344CB8AC3E}">
        <p14:creationId xmlns:p14="http://schemas.microsoft.com/office/powerpoint/2010/main" val="4195510695"/>
      </p:ext>
    </p:extLst>
  </p:cSld>
  <p:clrMapOvr>
    <a:masterClrMapping/>
  </p:clrMapOvr>
  <p:transition spd="med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156s6k36aesz1w6oyx474wo9-wpengine.netdna-ssl.com/wp-content/uploads/2015/03/F1-Moving-to-early-and-continuous-delivery_WP.png">
            <a:extLst>
              <a:ext uri="{FF2B5EF4-FFF2-40B4-BE49-F238E27FC236}">
                <a16:creationId xmlns:a16="http://schemas.microsoft.com/office/drawing/2014/main" xmlns="" id="{0A3DB1A0-88F9-411D-ACC1-02B4A8681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507"/>
            <a:ext cx="9076210" cy="521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50663"/>
      </p:ext>
    </p:extLst>
  </p:cSld>
  <p:clrMapOvr>
    <a:masterClrMapping/>
  </p:clrMapOvr>
  <p:transition spd="med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crum, XP, TDD, DSDM, RUP">
            <a:extLst>
              <a:ext uri="{FF2B5EF4-FFF2-40B4-BE49-F238E27FC236}">
                <a16:creationId xmlns:a16="http://schemas.microsoft.com/office/drawing/2014/main" xmlns="" id="{14E55F88-92F5-46FC-935B-65A4C3672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480"/>
            <a:ext cx="914400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91942"/>
      </p:ext>
    </p:extLst>
  </p:cSld>
  <p:clrMapOvr>
    <a:masterClrMapping/>
  </p:clrMapOvr>
  <p:transition spd="med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tr-TR" dirty="0"/>
              <a:t>Some Agile Methods/Techniques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 dirty="0"/>
              <a:t>Adaptive Software Development (ASD)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dirty="0"/>
              <a:t>Feature Driven Development (FDD)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dirty="0"/>
              <a:t>Crystal Clear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dirty="0"/>
              <a:t>Dynamic Software Development Method (DSDM)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dirty="0">
                <a:solidFill>
                  <a:srgbClr val="FF0000"/>
                </a:solidFill>
                <a:highlight>
                  <a:srgbClr val="FFFF00"/>
                </a:highlight>
              </a:rPr>
              <a:t>Scrum (home work!)</a:t>
            </a:r>
          </a:p>
          <a:p>
            <a:pPr>
              <a:lnSpc>
                <a:spcPct val="90000"/>
              </a:lnSpc>
            </a:pPr>
            <a:r>
              <a:rPr lang="en-US" altLang="tr-TR" dirty="0">
                <a:solidFill>
                  <a:srgbClr val="FF0000"/>
                </a:solidFill>
                <a:highlight>
                  <a:srgbClr val="FFFF00"/>
                </a:highlight>
              </a:rPr>
              <a:t>Extreme Programming (XP) (home work!)</a:t>
            </a:r>
          </a:p>
          <a:p>
            <a:pPr>
              <a:lnSpc>
                <a:spcPct val="90000"/>
              </a:lnSpc>
            </a:pPr>
            <a:r>
              <a:rPr lang="en-US" altLang="tr-TR" dirty="0">
                <a:solidFill>
                  <a:srgbClr val="FF0000"/>
                </a:solidFill>
                <a:highlight>
                  <a:srgbClr val="FFFF00"/>
                </a:highlight>
              </a:rPr>
              <a:t>Rational Unify Process (RUP) (home work!)</a:t>
            </a:r>
          </a:p>
        </p:txBody>
      </p:sp>
    </p:spTree>
    <p:extLst>
      <p:ext uri="{BB962C8B-B14F-4D97-AF65-F5344CB8AC3E}">
        <p14:creationId xmlns:p14="http://schemas.microsoft.com/office/powerpoint/2010/main" val="3152311262"/>
      </p:ext>
    </p:extLst>
  </p:cSld>
  <p:clrMapOvr>
    <a:masterClrMapping/>
  </p:clrMapOvr>
  <p:transition spd="med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0F8ABBB-076F-4463-BBC9-829F78A4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>
                <a:solidFill>
                  <a:srgbClr val="292929"/>
                </a:solidFill>
                <a:effectLst/>
                <a:latin typeface="sohne"/>
              </a:rPr>
              <a:t>The Agile Project Management Process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7F8DBFD-7DBD-4304-8179-2539CEC15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468438"/>
            <a:ext cx="8813800" cy="1516062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tr-TR" sz="2000" b="1" i="0" dirty="0" err="1">
                <a:solidFill>
                  <a:srgbClr val="FF0000"/>
                </a:solidFill>
                <a:effectLst/>
                <a:latin typeface="charter"/>
              </a:rPr>
              <a:t>Sprints</a:t>
            </a:r>
            <a:r>
              <a:rPr lang="tr-TR" sz="2000" b="0" i="0" dirty="0">
                <a:solidFill>
                  <a:srgbClr val="292929"/>
                </a:solidFill>
                <a:effectLst/>
                <a:latin typeface="charter"/>
              </a:rPr>
              <a:t>…S</a:t>
            </a:r>
            <a:r>
              <a:rPr lang="en-US" sz="2000" b="0" i="0" dirty="0" err="1">
                <a:solidFill>
                  <a:srgbClr val="292929"/>
                </a:solidFill>
                <a:effectLst/>
                <a:latin typeface="charter"/>
              </a:rPr>
              <a:t>horter</a:t>
            </a:r>
            <a:r>
              <a:rPr lang="en-US" sz="2000" b="0" i="0" dirty="0">
                <a:solidFill>
                  <a:srgbClr val="292929"/>
                </a:solidFill>
                <a:effectLst/>
                <a:latin typeface="charter"/>
              </a:rPr>
              <a:t> Development Cycles</a:t>
            </a:r>
            <a:r>
              <a:rPr lang="tr-TR" sz="2000" b="0" i="0" dirty="0">
                <a:solidFill>
                  <a:srgbClr val="292929"/>
                </a:solidFill>
                <a:effectLst/>
                <a:latin typeface="charter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robotoregular"/>
              </a:rPr>
              <a:t> 1 to 3 weeks</a:t>
            </a:r>
            <a:r>
              <a:rPr lang="tr-TR" sz="2000" b="1" dirty="0">
                <a:solidFill>
                  <a:srgbClr val="455264"/>
                </a:solidFill>
                <a:latin typeface="robotoregular"/>
              </a:rPr>
              <a:t>..</a:t>
            </a:r>
            <a:endParaRPr lang="tr-TR" sz="2000" b="0" i="0" dirty="0">
              <a:solidFill>
                <a:srgbClr val="292929"/>
              </a:solidFill>
              <a:effectLst/>
              <a:latin typeface="charter"/>
            </a:endParaRPr>
          </a:p>
          <a:p>
            <a:pPr algn="just">
              <a:spcAft>
                <a:spcPts val="0"/>
              </a:spcAft>
            </a:pPr>
            <a:r>
              <a:rPr lang="en-US" sz="2000" b="0" i="0" dirty="0">
                <a:solidFill>
                  <a:srgbClr val="292929"/>
                </a:solidFill>
                <a:effectLst/>
                <a:latin typeface="charter"/>
              </a:rPr>
              <a:t>More </a:t>
            </a:r>
            <a:r>
              <a:rPr lang="en-US" sz="2000" b="1" dirty="0">
                <a:solidFill>
                  <a:srgbClr val="FF0000"/>
                </a:solidFill>
                <a:latin typeface="charter"/>
              </a:rPr>
              <a:t>Frequent Product Releases </a:t>
            </a:r>
            <a:r>
              <a:rPr lang="en-US" sz="2000" b="0" i="0" dirty="0">
                <a:solidFill>
                  <a:srgbClr val="292929"/>
                </a:solidFill>
                <a:effectLst/>
                <a:latin typeface="charter"/>
              </a:rPr>
              <a:t>Than Traditional Waterfall </a:t>
            </a:r>
            <a:r>
              <a:rPr lang="tr-TR" sz="2000" b="0" i="0" dirty="0">
                <a:solidFill>
                  <a:srgbClr val="292929"/>
                </a:solidFill>
                <a:effectLst/>
                <a:latin typeface="charter"/>
              </a:rPr>
              <a:t>PM.</a:t>
            </a:r>
          </a:p>
          <a:p>
            <a:pPr algn="just">
              <a:spcAft>
                <a:spcPts val="0"/>
              </a:spcAft>
            </a:pPr>
            <a:r>
              <a:rPr lang="en-US" sz="2000" b="0" i="0" dirty="0">
                <a:solidFill>
                  <a:srgbClr val="292929"/>
                </a:solidFill>
                <a:effectLst/>
                <a:latin typeface="charter"/>
              </a:rPr>
              <a:t>This shorter time frame enables project teams to react to </a:t>
            </a:r>
            <a:r>
              <a:rPr lang="en-US" sz="2000" b="1" dirty="0">
                <a:solidFill>
                  <a:srgbClr val="FF0000"/>
                </a:solidFill>
                <a:latin typeface="charter"/>
              </a:rPr>
              <a:t>changes in the client’s needs more effectively</a:t>
            </a:r>
            <a:r>
              <a:rPr lang="tr-TR" sz="2000" dirty="0">
                <a:solidFill>
                  <a:srgbClr val="292929"/>
                </a:solidFill>
                <a:latin typeface="charter"/>
              </a:rPr>
              <a:t>.</a:t>
            </a:r>
            <a:endParaRPr lang="tr-TR" sz="2000" b="0" i="0" dirty="0">
              <a:solidFill>
                <a:srgbClr val="292929"/>
              </a:solidFill>
              <a:effectLst/>
              <a:latin typeface="charter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C9DA419-842B-4903-97C4-E230EBA1F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7813"/>
            <a:ext cx="9144000" cy="40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6533"/>
      </p:ext>
    </p:extLst>
  </p:cSld>
  <p:clrMapOvr>
    <a:masterClrMapping/>
  </p:clrMapOvr>
  <p:transition spd="med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207E8A4-0C89-4622-8682-D31B19DF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9262"/>
          </a:xfrm>
        </p:spPr>
        <p:txBody>
          <a:bodyPr/>
          <a:lstStyle/>
          <a:p>
            <a:pPr algn="ctr"/>
            <a:r>
              <a:rPr lang="en-US" sz="3200" b="0" i="0" dirty="0">
                <a:solidFill>
                  <a:srgbClr val="333434"/>
                </a:solidFill>
                <a:effectLst/>
                <a:latin typeface="ProximaNova-Bold"/>
              </a:rPr>
              <a:t>Agile project management with Scrum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B7C8D64-C9A1-44C7-82D9-A71AEBBC6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71540"/>
            <a:ext cx="8851900" cy="598645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55264"/>
                </a:solidFill>
                <a:latin typeface="robotoregular"/>
              </a:rPr>
              <a:t>Like other Agile methodologies, </a:t>
            </a:r>
            <a:r>
              <a:rPr lang="en-US" sz="1800" b="1" dirty="0">
                <a:solidFill>
                  <a:srgbClr val="FF0000"/>
                </a:solidFill>
                <a:latin typeface="robotoregular"/>
              </a:rPr>
              <a:t>Scrum relies on sprints</a:t>
            </a:r>
            <a:r>
              <a:rPr lang="tr-TR" sz="1800" dirty="0">
                <a:solidFill>
                  <a:srgbClr val="455264"/>
                </a:solidFill>
                <a:latin typeface="robotoregular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55264"/>
                </a:solidFill>
                <a:latin typeface="robotoregular"/>
              </a:rPr>
              <a:t>Sprints </a:t>
            </a:r>
            <a:r>
              <a:rPr lang="en-US" sz="1800" b="1" dirty="0">
                <a:solidFill>
                  <a:srgbClr val="FF0000"/>
                </a:solidFill>
                <a:latin typeface="robotoregular"/>
              </a:rPr>
              <a:t>can be periods of 1 to 3 weeks</a:t>
            </a:r>
            <a:r>
              <a:rPr lang="en-US" sz="1800" dirty="0">
                <a:solidFill>
                  <a:srgbClr val="455264"/>
                </a:solidFill>
                <a:latin typeface="robotoregular"/>
              </a:rPr>
              <a:t> in which the team aims to </a:t>
            </a:r>
            <a:r>
              <a:rPr lang="en-US" sz="1800" b="1" dirty="0">
                <a:solidFill>
                  <a:srgbClr val="FF0000"/>
                </a:solidFill>
                <a:latin typeface="robotoregular"/>
              </a:rPr>
              <a:t>complete a small set of work items</a:t>
            </a:r>
            <a:r>
              <a:rPr lang="en-US" sz="1800" dirty="0">
                <a:solidFill>
                  <a:srgbClr val="455264"/>
                </a:solidFill>
                <a:latin typeface="robotoregular"/>
              </a:rPr>
              <a:t>. </a:t>
            </a:r>
            <a:endParaRPr lang="tr-TR" sz="1800" dirty="0">
              <a:solidFill>
                <a:srgbClr val="455264"/>
              </a:solidFill>
              <a:latin typeface="robotoregular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55264"/>
                </a:solidFill>
                <a:latin typeface="robotoregular"/>
              </a:rPr>
              <a:t>An agile project </a:t>
            </a:r>
            <a:r>
              <a:rPr lang="en-US" sz="1800" b="1" dirty="0">
                <a:solidFill>
                  <a:srgbClr val="FF0000"/>
                </a:solidFill>
                <a:latin typeface="robotoregular"/>
              </a:rPr>
              <a:t>plan is based on features</a:t>
            </a:r>
            <a:r>
              <a:rPr lang="tr-TR" sz="1800" b="1" dirty="0">
                <a:solidFill>
                  <a:srgbClr val="FF0000"/>
                </a:solidFill>
                <a:latin typeface="robotoregular"/>
              </a:rPr>
              <a:t>…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55264"/>
                </a:solidFill>
                <a:latin typeface="robotoregular"/>
              </a:rPr>
              <a:t>The </a:t>
            </a:r>
            <a:r>
              <a:rPr lang="en-US" sz="1800" b="1" dirty="0">
                <a:solidFill>
                  <a:srgbClr val="FF0000"/>
                </a:solidFill>
                <a:latin typeface="robotoregular"/>
              </a:rPr>
              <a:t>plan estimates how long it will take </a:t>
            </a:r>
            <a:r>
              <a:rPr lang="en-US" sz="1800" b="0" i="0" dirty="0">
                <a:solidFill>
                  <a:srgbClr val="455264"/>
                </a:solidFill>
                <a:effectLst/>
                <a:latin typeface="robotoregular"/>
              </a:rPr>
              <a:t>for each feature to be delivered.</a:t>
            </a:r>
            <a:endParaRPr lang="tr-TR" sz="1800" dirty="0">
              <a:solidFill>
                <a:srgbClr val="455264"/>
              </a:solidFill>
              <a:latin typeface="robotoregular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tr-TR" sz="1800" b="1" dirty="0">
                <a:solidFill>
                  <a:srgbClr val="FF0000"/>
                </a:solidFill>
                <a:latin typeface="robotoregular"/>
              </a:rPr>
              <a:t>Y</a:t>
            </a:r>
            <a:r>
              <a:rPr lang="en-US" sz="1800" b="1" dirty="0" err="1">
                <a:solidFill>
                  <a:srgbClr val="FF0000"/>
                </a:solidFill>
                <a:latin typeface="robotoregular"/>
              </a:rPr>
              <a:t>ou</a:t>
            </a:r>
            <a:r>
              <a:rPr lang="en-US" sz="1800" b="1" dirty="0">
                <a:solidFill>
                  <a:srgbClr val="FF0000"/>
                </a:solidFill>
                <a:latin typeface="robotoregular"/>
              </a:rPr>
              <a:t> can group similar features into sprints</a:t>
            </a:r>
            <a:r>
              <a:rPr lang="tr-TR" sz="1800" b="0" i="0" dirty="0">
                <a:solidFill>
                  <a:srgbClr val="455264"/>
                </a:solidFill>
                <a:effectLst/>
                <a:latin typeface="robotoregular"/>
              </a:rPr>
              <a:t>, </a:t>
            </a:r>
            <a:r>
              <a:rPr lang="tr-TR" sz="1800" b="0" i="0" dirty="0" err="1">
                <a:solidFill>
                  <a:srgbClr val="455264"/>
                </a:solidFill>
                <a:effectLst/>
                <a:latin typeface="robotoregular"/>
              </a:rPr>
              <a:t>due</a:t>
            </a:r>
            <a:r>
              <a:rPr lang="tr-TR" sz="1800" b="0" i="0" dirty="0">
                <a:solidFill>
                  <a:srgbClr val="455264"/>
                </a:solidFill>
                <a:effectLst/>
                <a:latin typeface="robotoregular"/>
              </a:rPr>
              <a:t> </a:t>
            </a:r>
            <a:r>
              <a:rPr lang="tr-TR" sz="1800" b="0" i="0" dirty="0" err="1">
                <a:solidFill>
                  <a:srgbClr val="455264"/>
                </a:solidFill>
                <a:effectLst/>
                <a:latin typeface="robotoregular"/>
              </a:rPr>
              <a:t>to</a:t>
            </a:r>
            <a:r>
              <a:rPr lang="en-US" sz="1800" b="0" i="0" dirty="0">
                <a:solidFill>
                  <a:srgbClr val="455264"/>
                </a:solidFill>
                <a:effectLst/>
                <a:latin typeface="robotoregular"/>
              </a:rPr>
              <a:t> the project plans are focused on </a:t>
            </a:r>
            <a:r>
              <a:rPr lang="en-US" sz="1800" dirty="0">
                <a:solidFill>
                  <a:srgbClr val="455264"/>
                </a:solidFill>
                <a:latin typeface="robotoregular"/>
              </a:rPr>
              <a:t>features</a:t>
            </a:r>
            <a:r>
              <a:rPr lang="tr-TR" sz="1800" dirty="0">
                <a:solidFill>
                  <a:srgbClr val="455264"/>
                </a:solidFill>
                <a:latin typeface="robotoregular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55264"/>
                </a:solidFill>
                <a:latin typeface="robotoregular"/>
              </a:rPr>
              <a:t>An agile </a:t>
            </a:r>
            <a:r>
              <a:rPr lang="en-US" sz="1800" b="1" dirty="0">
                <a:solidFill>
                  <a:srgbClr val="FF0000"/>
                </a:solidFill>
                <a:latin typeface="robotoregular"/>
              </a:rPr>
              <a:t>project plan is always changing</a:t>
            </a:r>
            <a:r>
              <a:rPr lang="tr-TR" sz="1800" b="1" dirty="0">
                <a:solidFill>
                  <a:srgbClr val="FF0000"/>
                </a:solidFill>
                <a:latin typeface="robotoregular"/>
              </a:rPr>
              <a:t>.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E5A4624B-4A69-4CA3-8B75-41BC84427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3187700"/>
            <a:ext cx="5629683" cy="36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86467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93134FA-63B7-4A20-909B-20E9B833BC76}"/>
              </a:ext>
            </a:extLst>
          </p:cNvPr>
          <p:cNvGrpSpPr/>
          <p:nvPr/>
        </p:nvGrpSpPr>
        <p:grpSpPr>
          <a:xfrm>
            <a:off x="79513" y="806496"/>
            <a:ext cx="8954046" cy="4154557"/>
            <a:chOff x="347514" y="218661"/>
            <a:chExt cx="11938728" cy="5539409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514" y="218661"/>
              <a:ext cx="9754384" cy="553940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3C19DD3B-E7D4-4F1A-B608-145FF74CB7C7}"/>
                </a:ext>
              </a:extLst>
            </p:cNvPr>
            <p:cNvSpPr txBox="1"/>
            <p:nvPr/>
          </p:nvSpPr>
          <p:spPr>
            <a:xfrm flipH="1">
              <a:off x="10112975" y="516836"/>
              <a:ext cx="1660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Requirements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F61CBB3-23F8-49A1-96B1-78C993411643}"/>
                </a:ext>
              </a:extLst>
            </p:cNvPr>
            <p:cNvSpPr txBox="1"/>
            <p:nvPr/>
          </p:nvSpPr>
          <p:spPr>
            <a:xfrm flipH="1">
              <a:off x="10184368" y="1099930"/>
              <a:ext cx="1660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All Modules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30AA193-B7D5-46E2-93E2-487FBDCF294E}"/>
                </a:ext>
              </a:extLst>
            </p:cNvPr>
            <p:cNvSpPr txBox="1"/>
            <p:nvPr/>
          </p:nvSpPr>
          <p:spPr>
            <a:xfrm flipH="1">
              <a:off x="10077068" y="1646726"/>
              <a:ext cx="199586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</a:rPr>
                <a:t>Classes of each Module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3CF8511-482E-47D8-9F5A-0962869E3B47}"/>
                </a:ext>
              </a:extLst>
            </p:cNvPr>
            <p:cNvSpPr txBox="1"/>
            <p:nvPr/>
          </p:nvSpPr>
          <p:spPr>
            <a:xfrm flipH="1">
              <a:off x="9883701" y="2341410"/>
              <a:ext cx="2296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6">
                      <a:lumMod val="75000"/>
                    </a:schemeClr>
                  </a:solidFill>
                </a:rPr>
                <a:t>All Methods &amp; Obj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622A277-5105-4C3B-B1B0-D32170BF31E1}"/>
                </a:ext>
              </a:extLst>
            </p:cNvPr>
            <p:cNvSpPr txBox="1"/>
            <p:nvPr/>
          </p:nvSpPr>
          <p:spPr>
            <a:xfrm flipH="1">
              <a:off x="10184368" y="2802836"/>
              <a:ext cx="1660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Coding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AEA11C0-1FD2-49BD-92BD-6DFF5F4342F9}"/>
                </a:ext>
              </a:extLst>
            </p:cNvPr>
            <p:cNvSpPr txBox="1"/>
            <p:nvPr/>
          </p:nvSpPr>
          <p:spPr>
            <a:xfrm flipH="1">
              <a:off x="9653974" y="3155602"/>
              <a:ext cx="2632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4">
                      <a:lumMod val="75000"/>
                    </a:schemeClr>
                  </a:solidFill>
                </a:rPr>
                <a:t>Test Classes &amp; Methods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47A60EF-92D5-4779-845A-614894C77651}"/>
                </a:ext>
              </a:extLst>
            </p:cNvPr>
            <p:cNvSpPr txBox="1"/>
            <p:nvPr/>
          </p:nvSpPr>
          <p:spPr>
            <a:xfrm flipH="1">
              <a:off x="10141428" y="4047413"/>
              <a:ext cx="184860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C000"/>
                  </a:solidFill>
                </a:rPr>
                <a:t>Test Product for Requirements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D843EA4-504E-4E85-865D-F2898785B3C6}"/>
                </a:ext>
              </a:extLst>
            </p:cNvPr>
            <p:cNvSpPr txBox="1"/>
            <p:nvPr/>
          </p:nvSpPr>
          <p:spPr>
            <a:xfrm flipH="1">
              <a:off x="10237377" y="4637123"/>
              <a:ext cx="1660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6">
                      <a:lumMod val="75000"/>
                    </a:schemeClr>
                  </a:solidFill>
                </a:rPr>
                <a:t>Installation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FA03CD6-D14C-4B1F-8E32-D2A634502392}"/>
                </a:ext>
              </a:extLst>
            </p:cNvPr>
            <p:cNvSpPr txBox="1"/>
            <p:nvPr/>
          </p:nvSpPr>
          <p:spPr>
            <a:xfrm flipH="1">
              <a:off x="10237376" y="4998097"/>
              <a:ext cx="171312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Corrections /Improvements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C578F84-E8DB-42AD-9446-ED6330FF1473}"/>
                </a:ext>
              </a:extLst>
            </p:cNvPr>
            <p:cNvSpPr txBox="1"/>
            <p:nvPr/>
          </p:nvSpPr>
          <p:spPr>
            <a:xfrm flipH="1">
              <a:off x="10237377" y="3597531"/>
              <a:ext cx="1660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5"/>
                  </a:solidFill>
                </a:rPr>
                <a:t>Test Modules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8920E8A-38C8-4775-BC7A-5C2B6B68A799}"/>
              </a:ext>
            </a:extLst>
          </p:cNvPr>
          <p:cNvSpPr/>
          <p:nvPr/>
        </p:nvSpPr>
        <p:spPr>
          <a:xfrm>
            <a:off x="159026" y="67832"/>
            <a:ext cx="88745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tr-TR" sz="2400" b="1" dirty="0"/>
              <a:t>SDLC: </a:t>
            </a:r>
            <a:r>
              <a:rPr lang="en-US" altLang="tr-TR" dirty="0"/>
              <a:t>is a framework that </a:t>
            </a:r>
            <a:r>
              <a:rPr lang="en-US" altLang="tr-TR" b="1" dirty="0">
                <a:solidFill>
                  <a:srgbClr val="FF0000"/>
                </a:solidFill>
              </a:rPr>
              <a:t>describes the activities performed </a:t>
            </a:r>
            <a:r>
              <a:rPr lang="en-US" altLang="tr-TR" dirty="0"/>
              <a:t>at each stage of a software development.</a:t>
            </a:r>
            <a:endParaRPr lang="en-US" dirty="0"/>
          </a:p>
        </p:txBody>
      </p:sp>
      <p:pic>
        <p:nvPicPr>
          <p:cNvPr id="15" name="Picture 2" descr="SDLC: 7 Stages of System Development Life Cycle">
            <a:extLst>
              <a:ext uri="{FF2B5EF4-FFF2-40B4-BE49-F238E27FC236}">
                <a16:creationId xmlns:a16="http://schemas.microsoft.com/office/drawing/2014/main" xmlns="" id="{FA65F5C9-19CB-49BB-A67F-7E40587B8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6"/>
          <a:stretch/>
        </p:blipFill>
        <p:spPr bwMode="auto">
          <a:xfrm>
            <a:off x="989191" y="4990207"/>
            <a:ext cx="6033322" cy="185501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69946999"/>
      </p:ext>
    </p:extLst>
  </p:cSld>
  <p:clrMapOvr>
    <a:masterClrMapping/>
  </p:clrMapOvr>
  <p:transition spd="med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Software process models</a:t>
            </a:r>
          </a:p>
          <a:p>
            <a:r>
              <a:rPr lang="en-GB" b="1" dirty="0">
                <a:solidFill>
                  <a:srgbClr val="FF0000"/>
                </a:solidFill>
              </a:rPr>
              <a:t>SW DEVELOPMENT Process activities</a:t>
            </a:r>
            <a:r>
              <a:rPr lang="tr-TR" b="1" dirty="0">
                <a:solidFill>
                  <a:srgbClr val="FF0000"/>
                </a:solidFill>
              </a:rPr>
              <a:t> (</a:t>
            </a:r>
            <a:r>
              <a:rPr lang="tr-TR" b="1" dirty="0" err="1">
                <a:solidFill>
                  <a:srgbClr val="FF0000"/>
                </a:solidFill>
              </a:rPr>
              <a:t>Ch</a:t>
            </a:r>
            <a:r>
              <a:rPr lang="tr-TR" b="1" dirty="0">
                <a:solidFill>
                  <a:srgbClr val="FF0000"/>
                </a:solidFill>
              </a:rPr>
              <a:t> 2.1)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/>
              <a:t>Coping with change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(</a:t>
            </a:r>
            <a:r>
              <a:rPr lang="tr-TR" b="1" dirty="0" err="1">
                <a:solidFill>
                  <a:srgbClr val="FF0000"/>
                </a:solidFill>
              </a:rPr>
              <a:t>Ch</a:t>
            </a:r>
            <a:r>
              <a:rPr lang="tr-TR" b="1" dirty="0">
                <a:solidFill>
                  <a:srgbClr val="FF0000"/>
                </a:solidFill>
              </a:rPr>
              <a:t> 2.1)</a:t>
            </a:r>
            <a:endParaRPr lang="en-GB" dirty="0"/>
          </a:p>
          <a:p>
            <a:r>
              <a:rPr lang="en-GB" dirty="0"/>
              <a:t>Process improvement</a:t>
            </a:r>
            <a:r>
              <a:rPr lang="tr-TR" b="1" dirty="0">
                <a:solidFill>
                  <a:srgbClr val="FF0000"/>
                </a:solidFill>
              </a:rPr>
              <a:t> (</a:t>
            </a:r>
            <a:r>
              <a:rPr lang="tr-TR" b="1" dirty="0" err="1">
                <a:solidFill>
                  <a:srgbClr val="FF0000"/>
                </a:solidFill>
              </a:rPr>
              <a:t>Ch</a:t>
            </a:r>
            <a:r>
              <a:rPr lang="tr-TR" b="1" dirty="0">
                <a:solidFill>
                  <a:srgbClr val="FF0000"/>
                </a:solidFill>
              </a:rPr>
              <a:t> 2.1)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93651"/>
      </p:ext>
    </p:extLst>
  </p:cSld>
  <p:clrMapOvr>
    <a:masterClrMapping/>
  </p:clrMapOvr>
  <p:transition spd="med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Software processes are the activities involved in producing a software system. Software process models are abstract representations of these processes.</a:t>
            </a:r>
          </a:p>
          <a:p>
            <a:r>
              <a:rPr lang="en-GB" dirty="0"/>
              <a:t>General process models describe the organization of software processes. </a:t>
            </a:r>
          </a:p>
          <a:p>
            <a:pPr lvl="1"/>
            <a:r>
              <a:rPr lang="en-GB" dirty="0"/>
              <a:t>Examples of these general models include the ‘waterfall’ model,  incremental development, and reuse-oriented development.</a:t>
            </a:r>
          </a:p>
          <a:p>
            <a:r>
              <a:rPr lang="en-GB" dirty="0"/>
              <a:t>Requirements engineering is the process of developing a software specification.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779458"/>
      </p:ext>
    </p:extLst>
  </p:cSld>
  <p:clrMapOvr>
    <a:masterClrMapping/>
  </p:clrMapOvr>
  <p:transition spd="med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Design and implementation processes are concerned with transforming a requirements specification into an executable software system. </a:t>
            </a:r>
          </a:p>
          <a:p>
            <a:r>
              <a:rPr lang="en-GB" dirty="0"/>
              <a:t>Software validation is the process of checking that the system conforms to its specification and that it meets the real needs of the users of the system.</a:t>
            </a:r>
          </a:p>
          <a:p>
            <a:r>
              <a:rPr lang="en-GB" dirty="0"/>
              <a:t>Software evolution takes place when you change existing software systems to meet new requirements. The software must evolve to remain useful.</a:t>
            </a:r>
          </a:p>
          <a:p>
            <a:r>
              <a:rPr lang="en-GB" dirty="0"/>
              <a:t>Processes should include activities such as prototyping and incremental delivery to cope with change.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00701"/>
      </p:ext>
    </p:extLst>
  </p:cSld>
  <p:clrMapOvr>
    <a:masterClrMapping/>
  </p:clrMapOvr>
  <p:transition spd="med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Processes may be structured for iterative development and delivery so that changes may be made without disrupting the system as a whole.</a:t>
            </a:r>
          </a:p>
          <a:p>
            <a:r>
              <a:rPr lang="en-GB" dirty="0"/>
              <a:t> The principal approaches to process improvement are agile approaches, geared to reducing process overheads, and maturity-based approaches based on better process management and the use of good software engineering practice.</a:t>
            </a:r>
          </a:p>
          <a:p>
            <a:r>
              <a:rPr lang="en-GB" dirty="0"/>
              <a:t>The SEI process maturity framework identifies maturity levels that essentially correspond to the use of good software engineering practice.</a:t>
            </a:r>
          </a:p>
          <a:p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3232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Plan-driven and agile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976" y="1723081"/>
            <a:ext cx="313596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800" b="1" i="1" dirty="0"/>
              <a:t>Plan-driven processes (WATERFALL)</a:t>
            </a:r>
            <a:r>
              <a:rPr lang="tr-TR" sz="1800" b="1" i="1" dirty="0">
                <a:sym typeface="Wingdings" panose="05000000000000000000" pitchFamily="2" charset="2"/>
              </a:rPr>
              <a:t> </a:t>
            </a:r>
            <a:r>
              <a:rPr lang="en-GB" sz="1800" dirty="0"/>
              <a:t>all of the process </a:t>
            </a:r>
            <a:r>
              <a:rPr lang="en-GB" sz="1800" u="sng" dirty="0"/>
              <a:t>activities are planned in advance</a:t>
            </a:r>
            <a:r>
              <a:rPr lang="en-GB" sz="1800" dirty="0"/>
              <a:t> and progress is measured against this plan.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800" b="1" i="1" dirty="0"/>
              <a:t>In Agile processes (INCREMENTAL)</a:t>
            </a:r>
            <a:r>
              <a:rPr lang="en-GB" sz="1800" dirty="0"/>
              <a:t>, planning </a:t>
            </a:r>
            <a:r>
              <a:rPr lang="en-GB" sz="1800" u="sng" dirty="0"/>
              <a:t>is incremental</a:t>
            </a:r>
            <a:r>
              <a:rPr lang="en-GB" sz="1800" dirty="0"/>
              <a:t> and it is easier to </a:t>
            </a:r>
            <a:r>
              <a:rPr lang="en-GB" sz="1800" u="sng" dirty="0"/>
              <a:t>change</a:t>
            </a:r>
            <a:r>
              <a:rPr lang="en-GB" sz="1800" dirty="0"/>
              <a:t> the process to reflect changing customer requirements.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800" dirty="0">
                <a:highlight>
                  <a:srgbClr val="FFFF00"/>
                </a:highlight>
              </a:rPr>
              <a:t>In practice, most practical processes </a:t>
            </a:r>
            <a:r>
              <a:rPr lang="en-GB" sz="1800" u="sng" dirty="0">
                <a:highlight>
                  <a:srgbClr val="FFFF00"/>
                </a:highlight>
              </a:rPr>
              <a:t>include</a:t>
            </a:r>
            <a:r>
              <a:rPr lang="en-GB" sz="1800" dirty="0">
                <a:highlight>
                  <a:srgbClr val="FFFF00"/>
                </a:highlight>
              </a:rPr>
              <a:t> elements of </a:t>
            </a:r>
            <a:r>
              <a:rPr lang="en-GB" sz="1800" b="1" i="1" dirty="0">
                <a:highlight>
                  <a:srgbClr val="FFFF00"/>
                </a:highlight>
              </a:rPr>
              <a:t>both plan-driven and agile approaches</a:t>
            </a:r>
            <a:r>
              <a:rPr lang="en-GB" sz="1800" dirty="0">
                <a:highlight>
                  <a:srgbClr val="FFFF00"/>
                </a:highlight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800" dirty="0">
              <a:highlight>
                <a:srgbClr val="FFFF00"/>
              </a:highlight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800" dirty="0"/>
              <a:t>There are </a:t>
            </a:r>
            <a:r>
              <a:rPr lang="en-GB" sz="1800" b="1" dirty="0"/>
              <a:t>no right or wrong </a:t>
            </a:r>
            <a:r>
              <a:rPr lang="en-GB" sz="1800" dirty="0"/>
              <a:t>software process model.</a:t>
            </a:r>
          </a:p>
          <a:p>
            <a:pPr marL="0" indent="0">
              <a:lnSpc>
                <a:spcPct val="90000"/>
              </a:lnSpc>
              <a:buNone/>
            </a:pPr>
            <a:endParaRPr lang="en-GB" sz="1800" dirty="0"/>
          </a:p>
          <a:p>
            <a:pPr marL="0" indent="0">
              <a:lnSpc>
                <a:spcPct val="90000"/>
              </a:lnSpc>
              <a:buNone/>
            </a:pPr>
            <a:endParaRPr lang="en-GB" sz="1800" dirty="0"/>
          </a:p>
        </p:txBody>
      </p:sp>
      <p:pic>
        <p:nvPicPr>
          <p:cNvPr id="2052" name="Picture 4" descr="Waterfall vs Agile - Digital Research">
            <a:extLst>
              <a:ext uri="{FF2B5EF4-FFF2-40B4-BE49-F238E27FC236}">
                <a16:creationId xmlns:a16="http://schemas.microsoft.com/office/drawing/2014/main" xmlns="" id="{1331F998-1C82-4063-AFFE-FF261F952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6938" y="2236133"/>
            <a:ext cx="5814266" cy="3794146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129023"/>
            <a:ext cx="5078092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228600" y="5632211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FIGURE. T</a:t>
            </a:r>
            <a:r>
              <a:rPr lang="en-US" altLang="en-US" dirty="0">
                <a:highlight>
                  <a:srgbClr val="FFFF00"/>
                </a:highlight>
              </a:rPr>
              <a:t>he system 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evolves incrementally over the life of the project.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52400" y="172730"/>
            <a:ext cx="7297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INCREMENTAL DEVELOPMENT</a:t>
            </a:r>
            <a:r>
              <a:rPr lang="en-US" sz="2400" b="1" dirty="0">
                <a:solidFill>
                  <a:srgbClr val="FF0000"/>
                </a:solidFill>
              </a:rPr>
              <a:t>: Each iteration will involve a combination of </a:t>
            </a:r>
            <a:r>
              <a:rPr lang="en-US" sz="2400" b="1" u="sng" dirty="0">
                <a:solidFill>
                  <a:srgbClr val="FF0000"/>
                </a:solidFill>
              </a:rPr>
              <a:t>analysis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u="sng" dirty="0">
                <a:solidFill>
                  <a:srgbClr val="FF0000"/>
                </a:solidFill>
              </a:rPr>
              <a:t>design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u="sng" dirty="0">
                <a:solidFill>
                  <a:srgbClr val="FF0000"/>
                </a:solidFill>
              </a:rPr>
              <a:t>coding</a:t>
            </a:r>
            <a:r>
              <a:rPr lang="en-US" sz="2400" b="1" dirty="0">
                <a:solidFill>
                  <a:srgbClr val="FF0000"/>
                </a:solidFill>
              </a:rPr>
              <a:t>, and </a:t>
            </a:r>
            <a:r>
              <a:rPr lang="en-US" sz="2400" b="1" u="sng" dirty="0">
                <a:solidFill>
                  <a:srgbClr val="FF0000"/>
                </a:solidFill>
              </a:rPr>
              <a:t>testing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Picture 4" descr="Software Engineering | Incremental process model - GeeksforGeeks">
            <a:extLst>
              <a:ext uri="{FF2B5EF4-FFF2-40B4-BE49-F238E27FC236}">
                <a16:creationId xmlns:a16="http://schemas.microsoft.com/office/drawing/2014/main" xmlns="" id="{297CD0AF-E3BD-45AA-9856-2BBD0028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492" y="1851634"/>
            <a:ext cx="3913508" cy="33020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xmlns="" id="{B2D872C6-11F8-4889-875F-4DF76857CD4D}"/>
              </a:ext>
            </a:extLst>
          </p:cNvPr>
          <p:cNvSpPr txBox="1"/>
          <p:nvPr/>
        </p:nvSpPr>
        <p:spPr>
          <a:xfrm>
            <a:off x="228600" y="4285734"/>
            <a:ext cx="120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Ver 1</a:t>
            </a:r>
            <a:endParaRPr lang="tr-TR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xmlns="" id="{A41DD4A6-0264-45ED-BBC6-DE8B9D772408}"/>
              </a:ext>
            </a:extLst>
          </p:cNvPr>
          <p:cNvSpPr txBox="1"/>
          <p:nvPr/>
        </p:nvSpPr>
        <p:spPr>
          <a:xfrm>
            <a:off x="1548446" y="4285734"/>
            <a:ext cx="120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Ver 2</a:t>
            </a:r>
            <a:endParaRPr lang="tr-TR" dirty="0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xmlns="" id="{2A5F8369-AE47-44B7-892E-BAC44BA6F12A}"/>
              </a:ext>
            </a:extLst>
          </p:cNvPr>
          <p:cNvSpPr txBox="1"/>
          <p:nvPr/>
        </p:nvSpPr>
        <p:spPr>
          <a:xfrm>
            <a:off x="3865600" y="4285734"/>
            <a:ext cx="120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Ver 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733937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process models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80304" y="1417638"/>
            <a:ext cx="8779451" cy="5099072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</a:rPr>
              <a:t>The Plan-driven model</a:t>
            </a:r>
          </a:p>
          <a:p>
            <a:pPr lvl="1" algn="just"/>
            <a:r>
              <a:rPr lang="en-GB" b="1" u="sng" dirty="0">
                <a:solidFill>
                  <a:srgbClr val="0070C0"/>
                </a:solidFill>
              </a:rPr>
              <a:t>Plan-driven model</a:t>
            </a:r>
            <a:r>
              <a:rPr lang="en-GB" dirty="0"/>
              <a:t>. Separate and distinct phases of specification and development.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</a:rPr>
              <a:t>Incremental development </a:t>
            </a:r>
          </a:p>
          <a:p>
            <a:pPr lvl="1" algn="just"/>
            <a:r>
              <a:rPr lang="en-GB" b="1" dirty="0"/>
              <a:t>Specification</a:t>
            </a:r>
            <a:r>
              <a:rPr lang="en-GB" dirty="0"/>
              <a:t>, </a:t>
            </a:r>
            <a:r>
              <a:rPr lang="en-GB" b="1" dirty="0"/>
              <a:t>development</a:t>
            </a:r>
            <a:r>
              <a:rPr lang="en-GB" dirty="0"/>
              <a:t> and </a:t>
            </a:r>
            <a:r>
              <a:rPr lang="en-GB" b="1" dirty="0"/>
              <a:t>validation</a:t>
            </a:r>
            <a:r>
              <a:rPr lang="en-GB" dirty="0"/>
              <a:t> are interleaved/work together.</a:t>
            </a:r>
          </a:p>
          <a:p>
            <a:pPr lvl="1" algn="just"/>
            <a:r>
              <a:rPr lang="en-GB" dirty="0"/>
              <a:t>May be </a:t>
            </a:r>
            <a:r>
              <a:rPr lang="en-GB" b="1" u="sng" dirty="0">
                <a:solidFill>
                  <a:srgbClr val="0070C0"/>
                </a:solidFill>
              </a:rPr>
              <a:t>plan-driven or agile</a:t>
            </a:r>
            <a:r>
              <a:rPr lang="en-GB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</a:rPr>
              <a:t>Integration and configuration </a:t>
            </a:r>
            <a:r>
              <a:rPr lang="en-GB" dirty="0"/>
              <a:t>(</a:t>
            </a:r>
            <a:r>
              <a:rPr lang="en-GB" sz="1800" i="1" dirty="0" err="1">
                <a:solidFill>
                  <a:srgbClr val="FF0000"/>
                </a:solidFill>
              </a:rPr>
              <a:t>birleştir</a:t>
            </a:r>
            <a:r>
              <a:rPr lang="en-GB" sz="1800" i="1" dirty="0">
                <a:solidFill>
                  <a:srgbClr val="FF0000"/>
                </a:solidFill>
              </a:rPr>
              <a:t> </a:t>
            </a:r>
            <a:r>
              <a:rPr lang="en-GB" sz="1800" i="1" dirty="0" err="1">
                <a:solidFill>
                  <a:srgbClr val="FF0000"/>
                </a:solidFill>
              </a:rPr>
              <a:t>ve</a:t>
            </a:r>
            <a:r>
              <a:rPr lang="en-GB" sz="1800" i="1" dirty="0">
                <a:solidFill>
                  <a:srgbClr val="FF0000"/>
                </a:solidFill>
              </a:rPr>
              <a:t> </a:t>
            </a:r>
            <a:r>
              <a:rPr lang="en-GB" sz="1800" i="1" dirty="0" err="1">
                <a:solidFill>
                  <a:srgbClr val="FF0000"/>
                </a:solidFill>
              </a:rPr>
              <a:t>yapılandır</a:t>
            </a:r>
            <a:r>
              <a:rPr lang="en-GB" dirty="0"/>
              <a:t>)</a:t>
            </a:r>
          </a:p>
          <a:p>
            <a:pPr lvl="1" algn="just"/>
            <a:r>
              <a:rPr lang="en-GB" dirty="0"/>
              <a:t>The system is collected from </a:t>
            </a:r>
            <a:r>
              <a:rPr lang="en-GB" b="1" u="sng" dirty="0"/>
              <a:t>existing configurable components</a:t>
            </a:r>
            <a:r>
              <a:rPr lang="en-GB" dirty="0"/>
              <a:t>. May be </a:t>
            </a:r>
            <a:r>
              <a:rPr lang="en-GB" b="1" u="sng" dirty="0">
                <a:solidFill>
                  <a:srgbClr val="0070C0"/>
                </a:solidFill>
              </a:rPr>
              <a:t>plan-driven or agile</a:t>
            </a:r>
            <a:r>
              <a:rPr lang="en-GB" dirty="0"/>
              <a:t>.</a:t>
            </a:r>
          </a:p>
          <a:p>
            <a:pPr algn="just"/>
            <a:r>
              <a:rPr lang="en-GB" dirty="0"/>
              <a:t>In practice, </a:t>
            </a:r>
            <a:r>
              <a:rPr lang="en-GB" b="1" dirty="0"/>
              <a:t>most large systems are developed </a:t>
            </a:r>
            <a:r>
              <a:rPr lang="en-GB" dirty="0"/>
              <a:t>using a SDLC model that includes elements from all of these models.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5F17649-62E2-461B-AF12-6D50090514E6}"/>
              </a:ext>
            </a:extLst>
          </p:cNvPr>
          <p:cNvSpPr/>
          <p:nvPr/>
        </p:nvSpPr>
        <p:spPr>
          <a:xfrm>
            <a:off x="272250" y="156624"/>
            <a:ext cx="7663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1-Planning, 2- </a:t>
            </a:r>
            <a:r>
              <a:rPr lang="en-US" dirty="0" err="1"/>
              <a:t>Analysing</a:t>
            </a:r>
            <a:r>
              <a:rPr lang="en-US" dirty="0"/>
              <a:t>, 3- Design, 4-Imp&amp;Test,5-Maintanance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E10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6625B39D0674192CEFB80C28E16DB" ma:contentTypeVersion="" ma:contentTypeDescription="Create a new document." ma:contentTypeScope="" ma:versionID="a37eac47d1731a7ccc5bc5de530254d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8149A9D-8156-43EF-9129-08BF6162E8B9}"/>
</file>

<file path=customXml/itemProps2.xml><?xml version="1.0" encoding="utf-8"?>
<ds:datastoreItem xmlns:ds="http://schemas.openxmlformats.org/officeDocument/2006/customXml" ds:itemID="{97620EB4-0E9C-4932-AB77-E187C0260795}"/>
</file>

<file path=customXml/itemProps3.xml><?xml version="1.0" encoding="utf-8"?>
<ds:datastoreItem xmlns:ds="http://schemas.openxmlformats.org/officeDocument/2006/customXml" ds:itemID="{EE350507-B8FB-4F8E-8530-A514B5698261}"/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2983</Words>
  <Application>Microsoft Office PowerPoint</Application>
  <PresentationFormat>On-screen Show (4:3)</PresentationFormat>
  <Paragraphs>411</Paragraphs>
  <Slides>63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SE10 slides</vt:lpstr>
      <vt:lpstr>Software Development Processes Software Development Life Cycle Models</vt:lpstr>
      <vt:lpstr>Topics covered</vt:lpstr>
      <vt:lpstr>The software process</vt:lpstr>
      <vt:lpstr>Software process descriptions </vt:lpstr>
      <vt:lpstr>SDLC STAGES</vt:lpstr>
      <vt:lpstr>PowerPoint Presentation</vt:lpstr>
      <vt:lpstr>Plan-driven and agile processes</vt:lpstr>
      <vt:lpstr>PowerPoint Presentation</vt:lpstr>
      <vt:lpstr>Software process models</vt:lpstr>
      <vt:lpstr>EXAMPLES</vt:lpstr>
      <vt:lpstr>SDLC Models </vt:lpstr>
      <vt:lpstr>1. Waterfall Model (is a Plan-driven model)</vt:lpstr>
      <vt:lpstr>Waterfall model phases</vt:lpstr>
      <vt:lpstr>PowerPoint Presentation</vt:lpstr>
      <vt:lpstr>Advantages/ Dis-Advantages</vt:lpstr>
      <vt:lpstr>Major disadvantages of Waterfall model </vt:lpstr>
      <vt:lpstr>PowerPoint Presentation</vt:lpstr>
      <vt:lpstr>When to use the Waterfall Model</vt:lpstr>
      <vt:lpstr>2. Incremental development</vt:lpstr>
      <vt:lpstr>Incremental development structure</vt:lpstr>
      <vt:lpstr>Incremental development benefits</vt:lpstr>
      <vt:lpstr>Incremental development problems</vt:lpstr>
      <vt:lpstr>3. Integration and configuration</vt:lpstr>
      <vt:lpstr>Types of reusable software</vt:lpstr>
      <vt:lpstr>Reuse-oriented software engineering</vt:lpstr>
      <vt:lpstr>Key process stages</vt:lpstr>
      <vt:lpstr>Advantages and disadvantages</vt:lpstr>
      <vt:lpstr>OTHER SDLC MODELS</vt:lpstr>
      <vt:lpstr>V-Shaped SDLC Model</vt:lpstr>
      <vt:lpstr>V-Shaped SDLC Model</vt:lpstr>
      <vt:lpstr>V-Shaped Steps</vt:lpstr>
      <vt:lpstr>V-Shaped Steps</vt:lpstr>
      <vt:lpstr>Testing phases in a plan-driven software process (V-model/Waterfall)</vt:lpstr>
      <vt:lpstr>Example-1</vt:lpstr>
      <vt:lpstr>Example-2</vt:lpstr>
      <vt:lpstr>Student Management System: Modules and their classes</vt:lpstr>
      <vt:lpstr>CUSTOMER APPROVAL:  User acceptance test plan is created from our customer requirements on Flight Search process</vt:lpstr>
      <vt:lpstr>V-Shaped Strengths</vt:lpstr>
      <vt:lpstr>V-Shaped Weaknesses</vt:lpstr>
      <vt:lpstr>When to use the V-Shaped Model</vt:lpstr>
      <vt:lpstr>Rapid Application Development Model (RAD)</vt:lpstr>
      <vt:lpstr>Rapid Application Development Model (RAD) https://www.youtube.com/watch?v=Iuuj-GgJtXU&amp;spfreload=10</vt:lpstr>
      <vt:lpstr>Rapid Application Development Model (RAD) have 5 key factors:</vt:lpstr>
      <vt:lpstr>RAD Strengths</vt:lpstr>
      <vt:lpstr>RAD Weaknesses</vt:lpstr>
      <vt:lpstr>Spiral Model</vt:lpstr>
      <vt:lpstr>Spiral SDLC Model</vt:lpstr>
      <vt:lpstr>Spiral Model Strengths</vt:lpstr>
      <vt:lpstr>Spiral Model Weaknesses</vt:lpstr>
      <vt:lpstr>When to use Spiral Model</vt:lpstr>
      <vt:lpstr>Agile Model</vt:lpstr>
      <vt:lpstr>Agile SDLC’s</vt:lpstr>
      <vt:lpstr>Agile Development</vt:lpstr>
      <vt:lpstr>PowerPoint Presentation</vt:lpstr>
      <vt:lpstr>PowerPoint Presentation</vt:lpstr>
      <vt:lpstr>PowerPoint Presentation</vt:lpstr>
      <vt:lpstr>Some Agile Methods/Techniques </vt:lpstr>
      <vt:lpstr>The Agile Project Management Process</vt:lpstr>
      <vt:lpstr>Agile project management with Scrum</vt:lpstr>
      <vt:lpstr>Topics covered</vt:lpstr>
      <vt:lpstr>Key points</vt:lpstr>
      <vt:lpstr>Key points</vt:lpstr>
      <vt:lpstr>Key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Development Processes Software Development Life Cycle Models</dc:title>
  <dc:creator>Duygu Celik</dc:creator>
  <cp:lastModifiedBy>cmpe1</cp:lastModifiedBy>
  <cp:revision>110</cp:revision>
  <dcterms:created xsi:type="dcterms:W3CDTF">2021-03-16T07:51:53Z</dcterms:created>
  <dcterms:modified xsi:type="dcterms:W3CDTF">2022-03-06T09:19:25Z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0x0101001126625B39D0674192CEFB80C28E16DB</vt:lpwstr>
  </property>
</Properties>
</file>