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49.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47.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48.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37.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98"/>
  </p:notesMasterIdLst>
  <p:handoutMasterIdLst>
    <p:handoutMasterId r:id="rId99"/>
  </p:handoutMasterIdLst>
  <p:sldIdLst>
    <p:sldId id="256" r:id="rId2"/>
    <p:sldId id="276" r:id="rId3"/>
    <p:sldId id="416" r:id="rId4"/>
    <p:sldId id="418" r:id="rId5"/>
    <p:sldId id="277" r:id="rId6"/>
    <p:sldId id="278" r:id="rId7"/>
    <p:sldId id="279" r:id="rId8"/>
    <p:sldId id="280" r:id="rId9"/>
    <p:sldId id="319" r:id="rId10"/>
    <p:sldId id="320" r:id="rId11"/>
    <p:sldId id="417" r:id="rId12"/>
    <p:sldId id="257" r:id="rId13"/>
    <p:sldId id="401" r:id="rId14"/>
    <p:sldId id="258" r:id="rId15"/>
    <p:sldId id="378" r:id="rId16"/>
    <p:sldId id="410" r:id="rId17"/>
    <p:sldId id="412" r:id="rId18"/>
    <p:sldId id="411" r:id="rId19"/>
    <p:sldId id="402" r:id="rId20"/>
    <p:sldId id="415" r:id="rId21"/>
    <p:sldId id="381" r:id="rId22"/>
    <p:sldId id="351" r:id="rId23"/>
    <p:sldId id="281" r:id="rId24"/>
    <p:sldId id="282" r:id="rId25"/>
    <p:sldId id="283" r:id="rId26"/>
    <p:sldId id="285" r:id="rId27"/>
    <p:sldId id="286" r:id="rId28"/>
    <p:sldId id="287" r:id="rId29"/>
    <p:sldId id="259" r:id="rId30"/>
    <p:sldId id="288" r:id="rId31"/>
    <p:sldId id="310" r:id="rId32"/>
    <p:sldId id="403" r:id="rId33"/>
    <p:sldId id="260" r:id="rId34"/>
    <p:sldId id="289" r:id="rId35"/>
    <p:sldId id="311" r:id="rId36"/>
    <p:sldId id="261" r:id="rId37"/>
    <p:sldId id="419" r:id="rId38"/>
    <p:sldId id="302" r:id="rId39"/>
    <p:sldId id="269" r:id="rId40"/>
    <p:sldId id="404" r:id="rId41"/>
    <p:sldId id="423" r:id="rId42"/>
    <p:sldId id="270" r:id="rId43"/>
    <p:sldId id="340" r:id="rId44"/>
    <p:sldId id="408" r:id="rId45"/>
    <p:sldId id="303" r:id="rId46"/>
    <p:sldId id="304" r:id="rId47"/>
    <p:sldId id="336" r:id="rId48"/>
    <p:sldId id="345" r:id="rId49"/>
    <p:sldId id="405" r:id="rId50"/>
    <p:sldId id="383" r:id="rId51"/>
    <p:sldId id="346" r:id="rId52"/>
    <p:sldId id="395" r:id="rId53"/>
    <p:sldId id="409" r:id="rId54"/>
    <p:sldId id="398" r:id="rId55"/>
    <p:sldId id="396" r:id="rId56"/>
    <p:sldId id="397" r:id="rId57"/>
    <p:sldId id="358" r:id="rId58"/>
    <p:sldId id="41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88" r:id="rId73"/>
    <p:sldId id="389" r:id="rId74"/>
    <p:sldId id="390" r:id="rId75"/>
    <p:sldId id="391" r:id="rId76"/>
    <p:sldId id="392" r:id="rId77"/>
    <p:sldId id="393" r:id="rId78"/>
    <p:sldId id="394" r:id="rId79"/>
    <p:sldId id="421" r:id="rId80"/>
    <p:sldId id="407" r:id="rId81"/>
    <p:sldId id="295" r:id="rId82"/>
    <p:sldId id="296" r:id="rId83"/>
    <p:sldId id="297" r:id="rId84"/>
    <p:sldId id="298" r:id="rId85"/>
    <p:sldId id="299" r:id="rId86"/>
    <p:sldId id="422" r:id="rId87"/>
    <p:sldId id="347" r:id="rId88"/>
    <p:sldId id="274" r:id="rId89"/>
    <p:sldId id="399" r:id="rId90"/>
    <p:sldId id="275" r:id="rId91"/>
    <p:sldId id="350" r:id="rId92"/>
    <p:sldId id="352" r:id="rId93"/>
    <p:sldId id="354" r:id="rId94"/>
    <p:sldId id="400" r:id="rId95"/>
    <p:sldId id="309" r:id="rId96"/>
    <p:sldId id="349" r:id="rId97"/>
  </p:sldIdLst>
  <p:sldSz cx="9144000" cy="6858000" type="screen4x3"/>
  <p:notesSz cx="6858000" cy="9144000"/>
  <p:custDataLst>
    <p:tags r:id="rId100"/>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54" autoAdjust="0"/>
    <p:restoredTop sz="94322" autoAdjust="0"/>
  </p:normalViewPr>
  <p:slideViewPr>
    <p:cSldViewPr snapToObjects="1">
      <p:cViewPr>
        <p:scale>
          <a:sx n="81" d="100"/>
          <a:sy n="81" d="100"/>
        </p:scale>
        <p:origin x="-1254" y="21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ustomXml" Target="../customXml/item3.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gs" Target="tags/tag1.xml"/><Relationship Id="rId105"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99EBC-86CF-420E-B275-A4DC32D1274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F2733AF-2906-46C7-8406-78CFD8072F15}">
      <dgm:prSet phldrT="[Text]" custT="1"/>
      <dgm:spPr/>
      <dgm:t>
        <a:bodyPr/>
        <a:lstStyle/>
        <a:p>
          <a:r>
            <a:rPr lang="en-US" sz="3200" dirty="0"/>
            <a:t>Generate Monthly Report</a:t>
          </a:r>
        </a:p>
      </dgm:t>
    </dgm:pt>
    <dgm:pt modelId="{20B3FC39-1D14-4238-80DD-58401729977D}" type="parTrans" cxnId="{90A0994B-1CE6-43EB-B53D-0816B43AB1E2}">
      <dgm:prSet/>
      <dgm:spPr/>
      <dgm:t>
        <a:bodyPr/>
        <a:lstStyle/>
        <a:p>
          <a:endParaRPr lang="en-US" sz="2400"/>
        </a:p>
      </dgm:t>
    </dgm:pt>
    <dgm:pt modelId="{2C436498-994F-426F-AC3C-2F47686D1745}" type="sibTrans" cxnId="{90A0994B-1CE6-43EB-B53D-0816B43AB1E2}">
      <dgm:prSet/>
      <dgm:spPr/>
      <dgm:t>
        <a:bodyPr/>
        <a:lstStyle/>
        <a:p>
          <a:endParaRPr lang="en-US" sz="2400"/>
        </a:p>
      </dgm:t>
    </dgm:pt>
    <dgm:pt modelId="{5E065AC7-C18E-4CDD-A80E-11D2D5BFDC92}">
      <dgm:prSet phldrT="[Text]" custT="1"/>
      <dgm:spPr/>
      <dgm:t>
        <a:bodyPr/>
        <a:lstStyle/>
        <a:p>
          <a:r>
            <a:rPr lang="en-US" sz="1800" dirty="0"/>
            <a:t>On the last working day of each month</a:t>
          </a:r>
        </a:p>
      </dgm:t>
    </dgm:pt>
    <dgm:pt modelId="{29CA8CBA-AA83-4B4A-8096-4F7BFA96142B}" type="parTrans" cxnId="{C9FB3732-ED2C-43CC-8C4A-18C8693B0C48}">
      <dgm:prSet custT="1"/>
      <dgm:spPr/>
      <dgm:t>
        <a:bodyPr/>
        <a:lstStyle/>
        <a:p>
          <a:endParaRPr lang="en-US" sz="800"/>
        </a:p>
      </dgm:t>
    </dgm:pt>
    <dgm:pt modelId="{D304CD19-4F9B-44B1-9A72-8E3EE3CD4E25}" type="sibTrans" cxnId="{C9FB3732-ED2C-43CC-8C4A-18C8693B0C48}">
      <dgm:prSet/>
      <dgm:spPr/>
      <dgm:t>
        <a:bodyPr/>
        <a:lstStyle/>
        <a:p>
          <a:endParaRPr lang="en-US" sz="2400"/>
        </a:p>
      </dgm:t>
    </dgm:pt>
    <dgm:pt modelId="{1FD3166D-418B-4AAC-BF95-7D8A0B0A378A}">
      <dgm:prSet phldrT="[Text]" custT="1"/>
      <dgm:spPr/>
      <dgm:t>
        <a:bodyPr/>
        <a:lstStyle/>
        <a:p>
          <a:r>
            <a:rPr lang="en-US" sz="1800" dirty="0"/>
            <a:t>After 17.30 on the last day of the month</a:t>
          </a:r>
        </a:p>
      </dgm:t>
    </dgm:pt>
    <dgm:pt modelId="{BA478C8C-C5E6-47DB-96D4-0A8833594E0C}" type="parTrans" cxnId="{BAECD8DC-E822-4940-8B23-776370E85CD1}">
      <dgm:prSet custT="1"/>
      <dgm:spPr/>
      <dgm:t>
        <a:bodyPr/>
        <a:lstStyle/>
        <a:p>
          <a:endParaRPr lang="en-US" sz="700"/>
        </a:p>
      </dgm:t>
    </dgm:pt>
    <dgm:pt modelId="{1D4989CC-8BEA-4DF1-8B91-8F45E9E5C9DA}" type="sibTrans" cxnId="{BAECD8DC-E822-4940-8B23-776370E85CD1}">
      <dgm:prSet/>
      <dgm:spPr/>
      <dgm:t>
        <a:bodyPr/>
        <a:lstStyle/>
        <a:p>
          <a:endParaRPr lang="en-US" sz="2400"/>
        </a:p>
      </dgm:t>
    </dgm:pt>
    <dgm:pt modelId="{7E02B81D-A74F-42A5-A950-A85E113BABBA}">
      <dgm:prSet phldrT="[Text]" custT="1"/>
      <dgm:spPr/>
      <dgm:t>
        <a:bodyPr/>
        <a:lstStyle/>
        <a:p>
          <a:r>
            <a:rPr lang="en-US" sz="1800" dirty="0"/>
            <a:t>Produced for each clinic with</a:t>
          </a:r>
          <a:r>
            <a:rPr lang="en-US" sz="1800" dirty="0">
              <a:sym typeface="Wingdings" panose="05000000000000000000" pitchFamily="2" charset="2"/>
            </a:rPr>
            <a:t></a:t>
          </a:r>
          <a:endParaRPr lang="en-US" sz="1800" dirty="0"/>
        </a:p>
      </dgm:t>
    </dgm:pt>
    <dgm:pt modelId="{9BD0CC29-CB1B-480F-A2DC-B567B8992EAF}" type="parTrans" cxnId="{0D96264E-83DF-4D18-8B60-FE4AB8B8FC1F}">
      <dgm:prSet custT="1"/>
      <dgm:spPr/>
      <dgm:t>
        <a:bodyPr/>
        <a:lstStyle/>
        <a:p>
          <a:endParaRPr lang="en-US" sz="700"/>
        </a:p>
      </dgm:t>
    </dgm:pt>
    <dgm:pt modelId="{992B0E13-DF4F-46F9-8487-5D3891CAC3B1}" type="sibTrans" cxnId="{0D96264E-83DF-4D18-8B60-FE4AB8B8FC1F}">
      <dgm:prSet/>
      <dgm:spPr/>
      <dgm:t>
        <a:bodyPr/>
        <a:lstStyle/>
        <a:p>
          <a:endParaRPr lang="en-US" sz="2400"/>
        </a:p>
      </dgm:t>
    </dgm:pt>
    <dgm:pt modelId="{5E207F90-8A30-4439-9F7E-838DDE4D8530}">
      <dgm:prSet custT="1"/>
      <dgm:spPr/>
      <dgm:t>
        <a:bodyPr/>
        <a:lstStyle/>
        <a:p>
          <a:r>
            <a:rPr lang="en-US" sz="1800" dirty="0"/>
            <a:t>List of drug names</a:t>
          </a:r>
        </a:p>
      </dgm:t>
    </dgm:pt>
    <dgm:pt modelId="{AA9F29AA-1A8E-4708-B1E0-564DE2419B1F}" type="parTrans" cxnId="{B0242E8C-00AE-41A9-BD4B-B1E44685C111}">
      <dgm:prSet custT="1"/>
      <dgm:spPr/>
      <dgm:t>
        <a:bodyPr/>
        <a:lstStyle/>
        <a:p>
          <a:endParaRPr lang="en-US" sz="700"/>
        </a:p>
      </dgm:t>
    </dgm:pt>
    <dgm:pt modelId="{00073149-17BA-451B-A2BF-45212A9ABD54}" type="sibTrans" cxnId="{B0242E8C-00AE-41A9-BD4B-B1E44685C111}">
      <dgm:prSet/>
      <dgm:spPr/>
      <dgm:t>
        <a:bodyPr/>
        <a:lstStyle/>
        <a:p>
          <a:endParaRPr lang="en-US" sz="2400"/>
        </a:p>
      </dgm:t>
    </dgm:pt>
    <dgm:pt modelId="{B07A79AC-A31F-42AE-947F-C380C41D2275}">
      <dgm:prSet phldrT="[Text]" custT="1"/>
      <dgm:spPr/>
      <dgm:t>
        <a:bodyPr/>
        <a:lstStyle/>
        <a:p>
          <a:r>
            <a:rPr lang="en-US" sz="1800" dirty="0"/>
            <a:t>Total number of prescription </a:t>
          </a:r>
        </a:p>
      </dgm:t>
    </dgm:pt>
    <dgm:pt modelId="{C23DFB28-04BA-4CC3-939E-CB3840E6ACBA}" type="parTrans" cxnId="{A29487DF-FDD5-405A-B048-84ACF9A8BFD5}">
      <dgm:prSet custT="1"/>
      <dgm:spPr/>
      <dgm:t>
        <a:bodyPr/>
        <a:lstStyle/>
        <a:p>
          <a:endParaRPr lang="en-US" sz="700"/>
        </a:p>
      </dgm:t>
    </dgm:pt>
    <dgm:pt modelId="{601B5D57-BAA6-4E71-9EA8-AD73A6B31256}" type="sibTrans" cxnId="{A29487DF-FDD5-405A-B048-84ACF9A8BFD5}">
      <dgm:prSet/>
      <dgm:spPr/>
      <dgm:t>
        <a:bodyPr/>
        <a:lstStyle/>
        <a:p>
          <a:endParaRPr lang="en-US" sz="2400"/>
        </a:p>
      </dgm:t>
    </dgm:pt>
    <dgm:pt modelId="{CA24082C-9102-4B96-940E-F5F390DE0762}">
      <dgm:prSet phldrT="[Text]" custT="1"/>
      <dgm:spPr/>
      <dgm:t>
        <a:bodyPr/>
        <a:lstStyle/>
        <a:p>
          <a:r>
            <a:rPr lang="en-US" sz="1800" dirty="0"/>
            <a:t>Number of doses</a:t>
          </a:r>
        </a:p>
      </dgm:t>
    </dgm:pt>
    <dgm:pt modelId="{FE7856DD-8D7C-4BDD-8B2A-2B1D8E373C3A}" type="parTrans" cxnId="{A789DE18-829E-4808-8A72-5305F571879E}">
      <dgm:prSet custT="1"/>
      <dgm:spPr/>
      <dgm:t>
        <a:bodyPr/>
        <a:lstStyle/>
        <a:p>
          <a:endParaRPr lang="en-US" sz="700"/>
        </a:p>
      </dgm:t>
    </dgm:pt>
    <dgm:pt modelId="{D1EE3FAB-39AB-44B4-8119-18CA34F0BA80}" type="sibTrans" cxnId="{A789DE18-829E-4808-8A72-5305F571879E}">
      <dgm:prSet/>
      <dgm:spPr/>
      <dgm:t>
        <a:bodyPr/>
        <a:lstStyle/>
        <a:p>
          <a:endParaRPr lang="en-US" sz="2400"/>
        </a:p>
      </dgm:t>
    </dgm:pt>
    <dgm:pt modelId="{A02A5A60-57E8-4B86-A2F3-3599C6E931E9}">
      <dgm:prSet phldrT="[Text]" custT="1"/>
      <dgm:spPr/>
      <dgm:t>
        <a:bodyPr/>
        <a:lstStyle/>
        <a:p>
          <a:r>
            <a:rPr lang="en-US" sz="1800" dirty="0"/>
            <a:t>Total cost of the prescribed drugs</a:t>
          </a:r>
        </a:p>
      </dgm:t>
    </dgm:pt>
    <dgm:pt modelId="{FC66A370-0448-4906-A34C-50A7D135DB98}" type="parTrans" cxnId="{D39A5536-46F4-4128-B62B-C087A1CC1C7A}">
      <dgm:prSet custT="1"/>
      <dgm:spPr/>
      <dgm:t>
        <a:bodyPr/>
        <a:lstStyle/>
        <a:p>
          <a:endParaRPr lang="en-US" sz="700"/>
        </a:p>
      </dgm:t>
    </dgm:pt>
    <dgm:pt modelId="{0EF639EF-2569-4F63-94ED-83E746C4BC4F}" type="sibTrans" cxnId="{D39A5536-46F4-4128-B62B-C087A1CC1C7A}">
      <dgm:prSet/>
      <dgm:spPr/>
      <dgm:t>
        <a:bodyPr/>
        <a:lstStyle/>
        <a:p>
          <a:endParaRPr lang="en-US" sz="2400"/>
        </a:p>
      </dgm:t>
    </dgm:pt>
    <dgm:pt modelId="{B3224C76-D903-4C3B-8B8A-4808839A01F7}">
      <dgm:prSet phldrT="[Text]" custT="1"/>
      <dgm:spPr/>
      <dgm:t>
        <a:bodyPr/>
        <a:lstStyle/>
        <a:p>
          <a:r>
            <a:rPr lang="en-US" sz="1800" dirty="0"/>
            <a:t>Different reports for different drug doses (10 mg,20mg, 30 mg)</a:t>
          </a:r>
        </a:p>
      </dgm:t>
    </dgm:pt>
    <dgm:pt modelId="{55E7B62C-4DFC-4575-8FC5-D9311887C0D9}" type="parTrans" cxnId="{C9FCBC56-888E-42E1-93DD-FC972BA56EEA}">
      <dgm:prSet custT="1"/>
      <dgm:spPr/>
      <dgm:t>
        <a:bodyPr/>
        <a:lstStyle/>
        <a:p>
          <a:endParaRPr lang="en-US" sz="700"/>
        </a:p>
      </dgm:t>
    </dgm:pt>
    <dgm:pt modelId="{9B561374-FC13-4FC8-A55D-638071271B78}" type="sibTrans" cxnId="{C9FCBC56-888E-42E1-93DD-FC972BA56EEA}">
      <dgm:prSet/>
      <dgm:spPr/>
      <dgm:t>
        <a:bodyPr/>
        <a:lstStyle/>
        <a:p>
          <a:endParaRPr lang="en-US" sz="2400"/>
        </a:p>
      </dgm:t>
    </dgm:pt>
    <dgm:pt modelId="{62089432-C1BF-4D9D-B586-115D9C5DCEBA}">
      <dgm:prSet phldrT="[Text]" custT="1"/>
      <dgm:spPr/>
      <dgm:t>
        <a:bodyPr/>
        <a:lstStyle/>
        <a:p>
          <a:r>
            <a:rPr lang="en-US" sz="1800" dirty="0"/>
            <a:t>Authorized users can access to management control lists </a:t>
          </a:r>
        </a:p>
      </dgm:t>
    </dgm:pt>
    <dgm:pt modelId="{A311F8E6-588A-4852-AD01-9E6BA2BF2FC2}" type="parTrans" cxnId="{0C6C20D9-0459-47ED-B1E2-104F07ADFE69}">
      <dgm:prSet custT="1"/>
      <dgm:spPr/>
      <dgm:t>
        <a:bodyPr/>
        <a:lstStyle/>
        <a:p>
          <a:endParaRPr lang="en-US" sz="800"/>
        </a:p>
      </dgm:t>
    </dgm:pt>
    <dgm:pt modelId="{829E50F3-917C-4645-9B61-4F1A2D56EC2C}" type="sibTrans" cxnId="{0C6C20D9-0459-47ED-B1E2-104F07ADFE69}">
      <dgm:prSet/>
      <dgm:spPr/>
      <dgm:t>
        <a:bodyPr/>
        <a:lstStyle/>
        <a:p>
          <a:endParaRPr lang="en-US" sz="2400"/>
        </a:p>
      </dgm:t>
    </dgm:pt>
    <dgm:pt modelId="{02C87249-6C7C-4D46-B7ED-DBC4CBC1BFB6}" type="pres">
      <dgm:prSet presAssocID="{4F399EBC-86CF-420E-B275-A4DC32D1274A}" presName="Name0" presStyleCnt="0">
        <dgm:presLayoutVars>
          <dgm:chPref val="1"/>
          <dgm:dir/>
          <dgm:animOne val="branch"/>
          <dgm:animLvl val="lvl"/>
          <dgm:resizeHandles val="exact"/>
        </dgm:presLayoutVars>
      </dgm:prSet>
      <dgm:spPr/>
      <dgm:t>
        <a:bodyPr/>
        <a:lstStyle/>
        <a:p>
          <a:endParaRPr lang="en-US"/>
        </a:p>
      </dgm:t>
    </dgm:pt>
    <dgm:pt modelId="{E8073A17-0D83-4FC7-8B96-F472CF17FE42}" type="pres">
      <dgm:prSet presAssocID="{0F2733AF-2906-46C7-8406-78CFD8072F15}" presName="root1" presStyleCnt="0"/>
      <dgm:spPr/>
    </dgm:pt>
    <dgm:pt modelId="{2F042F9B-646E-41F6-9CDD-47E5FB99A2F5}" type="pres">
      <dgm:prSet presAssocID="{0F2733AF-2906-46C7-8406-78CFD8072F15}" presName="LevelOneTextNode" presStyleLbl="node0" presStyleIdx="0" presStyleCnt="1">
        <dgm:presLayoutVars>
          <dgm:chPref val="3"/>
        </dgm:presLayoutVars>
      </dgm:prSet>
      <dgm:spPr/>
      <dgm:t>
        <a:bodyPr/>
        <a:lstStyle/>
        <a:p>
          <a:endParaRPr lang="en-US"/>
        </a:p>
      </dgm:t>
    </dgm:pt>
    <dgm:pt modelId="{209DBEE2-4450-48B6-B38D-8F5EA47C98FD}" type="pres">
      <dgm:prSet presAssocID="{0F2733AF-2906-46C7-8406-78CFD8072F15}" presName="level2hierChild" presStyleCnt="0"/>
      <dgm:spPr/>
    </dgm:pt>
    <dgm:pt modelId="{E55A73A6-EE16-4C4E-89B8-34B4F36F40CC}" type="pres">
      <dgm:prSet presAssocID="{29CA8CBA-AA83-4B4A-8096-4F7BFA96142B}" presName="conn2-1" presStyleLbl="parChTrans1D2" presStyleIdx="0" presStyleCnt="5"/>
      <dgm:spPr/>
      <dgm:t>
        <a:bodyPr/>
        <a:lstStyle/>
        <a:p>
          <a:endParaRPr lang="en-US"/>
        </a:p>
      </dgm:t>
    </dgm:pt>
    <dgm:pt modelId="{CB0E8AC9-0EA5-4871-913C-EEBEC3C5A105}" type="pres">
      <dgm:prSet presAssocID="{29CA8CBA-AA83-4B4A-8096-4F7BFA96142B}" presName="connTx" presStyleLbl="parChTrans1D2" presStyleIdx="0" presStyleCnt="5"/>
      <dgm:spPr/>
      <dgm:t>
        <a:bodyPr/>
        <a:lstStyle/>
        <a:p>
          <a:endParaRPr lang="en-US"/>
        </a:p>
      </dgm:t>
    </dgm:pt>
    <dgm:pt modelId="{922D0057-9EB4-4676-8E03-D18337548618}" type="pres">
      <dgm:prSet presAssocID="{5E065AC7-C18E-4CDD-A80E-11D2D5BFDC92}" presName="root2" presStyleCnt="0"/>
      <dgm:spPr/>
    </dgm:pt>
    <dgm:pt modelId="{39D4FEE3-EA66-4003-A11E-217016EBAA0E}" type="pres">
      <dgm:prSet presAssocID="{5E065AC7-C18E-4CDD-A80E-11D2D5BFDC92}" presName="LevelTwoTextNode" presStyleLbl="node2" presStyleIdx="0" presStyleCnt="5">
        <dgm:presLayoutVars>
          <dgm:chPref val="3"/>
        </dgm:presLayoutVars>
      </dgm:prSet>
      <dgm:spPr/>
      <dgm:t>
        <a:bodyPr/>
        <a:lstStyle/>
        <a:p>
          <a:endParaRPr lang="en-US"/>
        </a:p>
      </dgm:t>
    </dgm:pt>
    <dgm:pt modelId="{C97D8F07-E465-468D-959B-6D82A269767B}" type="pres">
      <dgm:prSet presAssocID="{5E065AC7-C18E-4CDD-A80E-11D2D5BFDC92}" presName="level3hierChild" presStyleCnt="0"/>
      <dgm:spPr/>
    </dgm:pt>
    <dgm:pt modelId="{5778614C-6EDF-4054-933A-D670DD56567D}" type="pres">
      <dgm:prSet presAssocID="{BA478C8C-C5E6-47DB-96D4-0A8833594E0C}" presName="conn2-1" presStyleLbl="parChTrans1D2" presStyleIdx="1" presStyleCnt="5"/>
      <dgm:spPr/>
      <dgm:t>
        <a:bodyPr/>
        <a:lstStyle/>
        <a:p>
          <a:endParaRPr lang="en-US"/>
        </a:p>
      </dgm:t>
    </dgm:pt>
    <dgm:pt modelId="{AF5D6A29-4630-4AE3-83FB-509DE9C6C8B0}" type="pres">
      <dgm:prSet presAssocID="{BA478C8C-C5E6-47DB-96D4-0A8833594E0C}" presName="connTx" presStyleLbl="parChTrans1D2" presStyleIdx="1" presStyleCnt="5"/>
      <dgm:spPr/>
      <dgm:t>
        <a:bodyPr/>
        <a:lstStyle/>
        <a:p>
          <a:endParaRPr lang="en-US"/>
        </a:p>
      </dgm:t>
    </dgm:pt>
    <dgm:pt modelId="{C04A1896-993A-45FD-9956-1C452B8A5094}" type="pres">
      <dgm:prSet presAssocID="{1FD3166D-418B-4AAC-BF95-7D8A0B0A378A}" presName="root2" presStyleCnt="0"/>
      <dgm:spPr/>
    </dgm:pt>
    <dgm:pt modelId="{47DC18C3-EEF8-4F21-80F9-8796781CC3D0}" type="pres">
      <dgm:prSet presAssocID="{1FD3166D-418B-4AAC-BF95-7D8A0B0A378A}" presName="LevelTwoTextNode" presStyleLbl="node2" presStyleIdx="1" presStyleCnt="5">
        <dgm:presLayoutVars>
          <dgm:chPref val="3"/>
        </dgm:presLayoutVars>
      </dgm:prSet>
      <dgm:spPr/>
      <dgm:t>
        <a:bodyPr/>
        <a:lstStyle/>
        <a:p>
          <a:endParaRPr lang="en-US"/>
        </a:p>
      </dgm:t>
    </dgm:pt>
    <dgm:pt modelId="{B6DF5EA4-2F25-46F2-9BB5-37B44808F365}" type="pres">
      <dgm:prSet presAssocID="{1FD3166D-418B-4AAC-BF95-7D8A0B0A378A}" presName="level3hierChild" presStyleCnt="0"/>
      <dgm:spPr/>
    </dgm:pt>
    <dgm:pt modelId="{6FA96642-EFDC-46CA-86B5-E90889E4A729}" type="pres">
      <dgm:prSet presAssocID="{9BD0CC29-CB1B-480F-A2DC-B567B8992EAF}" presName="conn2-1" presStyleLbl="parChTrans1D2" presStyleIdx="2" presStyleCnt="5"/>
      <dgm:spPr/>
      <dgm:t>
        <a:bodyPr/>
        <a:lstStyle/>
        <a:p>
          <a:endParaRPr lang="en-US"/>
        </a:p>
      </dgm:t>
    </dgm:pt>
    <dgm:pt modelId="{427F66C7-A377-4954-82BB-38BA36B86DFA}" type="pres">
      <dgm:prSet presAssocID="{9BD0CC29-CB1B-480F-A2DC-B567B8992EAF}" presName="connTx" presStyleLbl="parChTrans1D2" presStyleIdx="2" presStyleCnt="5"/>
      <dgm:spPr/>
      <dgm:t>
        <a:bodyPr/>
        <a:lstStyle/>
        <a:p>
          <a:endParaRPr lang="en-US"/>
        </a:p>
      </dgm:t>
    </dgm:pt>
    <dgm:pt modelId="{173D615D-FD26-47C7-8666-79F959A7467E}" type="pres">
      <dgm:prSet presAssocID="{7E02B81D-A74F-42A5-A950-A85E113BABBA}" presName="root2" presStyleCnt="0"/>
      <dgm:spPr/>
    </dgm:pt>
    <dgm:pt modelId="{088635EC-0AD5-43D5-A196-6F6D377FC081}" type="pres">
      <dgm:prSet presAssocID="{7E02B81D-A74F-42A5-A950-A85E113BABBA}" presName="LevelTwoTextNode" presStyleLbl="node2" presStyleIdx="2" presStyleCnt="5">
        <dgm:presLayoutVars>
          <dgm:chPref val="3"/>
        </dgm:presLayoutVars>
      </dgm:prSet>
      <dgm:spPr/>
      <dgm:t>
        <a:bodyPr/>
        <a:lstStyle/>
        <a:p>
          <a:endParaRPr lang="en-US"/>
        </a:p>
      </dgm:t>
    </dgm:pt>
    <dgm:pt modelId="{DD0A9C20-42D1-4D15-AB00-C5F63F421EE1}" type="pres">
      <dgm:prSet presAssocID="{7E02B81D-A74F-42A5-A950-A85E113BABBA}" presName="level3hierChild" presStyleCnt="0"/>
      <dgm:spPr/>
    </dgm:pt>
    <dgm:pt modelId="{5575F05C-4A7E-49A5-8B3C-0DF9A558E513}" type="pres">
      <dgm:prSet presAssocID="{AA9F29AA-1A8E-4708-B1E0-564DE2419B1F}" presName="conn2-1" presStyleLbl="parChTrans1D3" presStyleIdx="0" presStyleCnt="4"/>
      <dgm:spPr/>
      <dgm:t>
        <a:bodyPr/>
        <a:lstStyle/>
        <a:p>
          <a:endParaRPr lang="en-US"/>
        </a:p>
      </dgm:t>
    </dgm:pt>
    <dgm:pt modelId="{6FC27E6E-CC68-4842-B97C-3B9BC353B4D9}" type="pres">
      <dgm:prSet presAssocID="{AA9F29AA-1A8E-4708-B1E0-564DE2419B1F}" presName="connTx" presStyleLbl="parChTrans1D3" presStyleIdx="0" presStyleCnt="4"/>
      <dgm:spPr/>
      <dgm:t>
        <a:bodyPr/>
        <a:lstStyle/>
        <a:p>
          <a:endParaRPr lang="en-US"/>
        </a:p>
      </dgm:t>
    </dgm:pt>
    <dgm:pt modelId="{5EE8CEA0-3D8B-4043-ACBE-DFDB0094BCAD}" type="pres">
      <dgm:prSet presAssocID="{5E207F90-8A30-4439-9F7E-838DDE4D8530}" presName="root2" presStyleCnt="0"/>
      <dgm:spPr/>
    </dgm:pt>
    <dgm:pt modelId="{63D177C3-17B8-4132-8667-B5F8F08B4BE8}" type="pres">
      <dgm:prSet presAssocID="{5E207F90-8A30-4439-9F7E-838DDE4D8530}" presName="LevelTwoTextNode" presStyleLbl="node3" presStyleIdx="0" presStyleCnt="4">
        <dgm:presLayoutVars>
          <dgm:chPref val="3"/>
        </dgm:presLayoutVars>
      </dgm:prSet>
      <dgm:spPr/>
      <dgm:t>
        <a:bodyPr/>
        <a:lstStyle/>
        <a:p>
          <a:endParaRPr lang="en-US"/>
        </a:p>
      </dgm:t>
    </dgm:pt>
    <dgm:pt modelId="{54FC3588-5AD8-4455-A509-DE79CA4D9A70}" type="pres">
      <dgm:prSet presAssocID="{5E207F90-8A30-4439-9F7E-838DDE4D8530}" presName="level3hierChild" presStyleCnt="0"/>
      <dgm:spPr/>
    </dgm:pt>
    <dgm:pt modelId="{12E224D2-DE1E-4D30-93BA-8CB3F5558B91}" type="pres">
      <dgm:prSet presAssocID="{C23DFB28-04BA-4CC3-939E-CB3840E6ACBA}" presName="conn2-1" presStyleLbl="parChTrans1D3" presStyleIdx="1" presStyleCnt="4"/>
      <dgm:spPr/>
      <dgm:t>
        <a:bodyPr/>
        <a:lstStyle/>
        <a:p>
          <a:endParaRPr lang="en-US"/>
        </a:p>
      </dgm:t>
    </dgm:pt>
    <dgm:pt modelId="{B5536DA4-38D5-47AD-828B-6C97DEF218F8}" type="pres">
      <dgm:prSet presAssocID="{C23DFB28-04BA-4CC3-939E-CB3840E6ACBA}" presName="connTx" presStyleLbl="parChTrans1D3" presStyleIdx="1" presStyleCnt="4"/>
      <dgm:spPr/>
      <dgm:t>
        <a:bodyPr/>
        <a:lstStyle/>
        <a:p>
          <a:endParaRPr lang="en-US"/>
        </a:p>
      </dgm:t>
    </dgm:pt>
    <dgm:pt modelId="{D9771BE6-7328-49A2-9DC2-6A838368E8D6}" type="pres">
      <dgm:prSet presAssocID="{B07A79AC-A31F-42AE-947F-C380C41D2275}" presName="root2" presStyleCnt="0"/>
      <dgm:spPr/>
    </dgm:pt>
    <dgm:pt modelId="{5E7B664F-64BE-498F-B689-767A2D51C345}" type="pres">
      <dgm:prSet presAssocID="{B07A79AC-A31F-42AE-947F-C380C41D2275}" presName="LevelTwoTextNode" presStyleLbl="node3" presStyleIdx="1" presStyleCnt="4" custLinFactNeighborX="1987" custLinFactNeighborY="-2896">
        <dgm:presLayoutVars>
          <dgm:chPref val="3"/>
        </dgm:presLayoutVars>
      </dgm:prSet>
      <dgm:spPr/>
      <dgm:t>
        <a:bodyPr/>
        <a:lstStyle/>
        <a:p>
          <a:endParaRPr lang="en-US"/>
        </a:p>
      </dgm:t>
    </dgm:pt>
    <dgm:pt modelId="{B8F92D26-809E-412A-B411-B32E40A251A4}" type="pres">
      <dgm:prSet presAssocID="{B07A79AC-A31F-42AE-947F-C380C41D2275}" presName="level3hierChild" presStyleCnt="0"/>
      <dgm:spPr/>
    </dgm:pt>
    <dgm:pt modelId="{5CA323B2-06CA-41B0-B470-21CC601DCE20}" type="pres">
      <dgm:prSet presAssocID="{FE7856DD-8D7C-4BDD-8B2A-2B1D8E373C3A}" presName="conn2-1" presStyleLbl="parChTrans1D3" presStyleIdx="2" presStyleCnt="4"/>
      <dgm:spPr/>
      <dgm:t>
        <a:bodyPr/>
        <a:lstStyle/>
        <a:p>
          <a:endParaRPr lang="en-US"/>
        </a:p>
      </dgm:t>
    </dgm:pt>
    <dgm:pt modelId="{9A38303F-098F-4B78-81AD-2FF35E3014B2}" type="pres">
      <dgm:prSet presAssocID="{FE7856DD-8D7C-4BDD-8B2A-2B1D8E373C3A}" presName="connTx" presStyleLbl="parChTrans1D3" presStyleIdx="2" presStyleCnt="4"/>
      <dgm:spPr/>
      <dgm:t>
        <a:bodyPr/>
        <a:lstStyle/>
        <a:p>
          <a:endParaRPr lang="en-US"/>
        </a:p>
      </dgm:t>
    </dgm:pt>
    <dgm:pt modelId="{81913781-3C15-452E-8C55-31659E010236}" type="pres">
      <dgm:prSet presAssocID="{CA24082C-9102-4B96-940E-F5F390DE0762}" presName="root2" presStyleCnt="0"/>
      <dgm:spPr/>
    </dgm:pt>
    <dgm:pt modelId="{E4E4B9BB-1DA6-4A8C-8F84-1F7649C793F5}" type="pres">
      <dgm:prSet presAssocID="{CA24082C-9102-4B96-940E-F5F390DE0762}" presName="LevelTwoTextNode" presStyleLbl="node3" presStyleIdx="2" presStyleCnt="4">
        <dgm:presLayoutVars>
          <dgm:chPref val="3"/>
        </dgm:presLayoutVars>
      </dgm:prSet>
      <dgm:spPr/>
      <dgm:t>
        <a:bodyPr/>
        <a:lstStyle/>
        <a:p>
          <a:endParaRPr lang="en-US"/>
        </a:p>
      </dgm:t>
    </dgm:pt>
    <dgm:pt modelId="{2FF020C3-ADE7-4285-922C-E1969E40389C}" type="pres">
      <dgm:prSet presAssocID="{CA24082C-9102-4B96-940E-F5F390DE0762}" presName="level3hierChild" presStyleCnt="0"/>
      <dgm:spPr/>
    </dgm:pt>
    <dgm:pt modelId="{FAB1D6BE-B297-4EE2-9BC8-35E3DF391534}" type="pres">
      <dgm:prSet presAssocID="{FC66A370-0448-4906-A34C-50A7D135DB98}" presName="conn2-1" presStyleLbl="parChTrans1D3" presStyleIdx="3" presStyleCnt="4"/>
      <dgm:spPr/>
      <dgm:t>
        <a:bodyPr/>
        <a:lstStyle/>
        <a:p>
          <a:endParaRPr lang="en-US"/>
        </a:p>
      </dgm:t>
    </dgm:pt>
    <dgm:pt modelId="{0189AB8F-146C-482A-A57F-91BFDC20E6C7}" type="pres">
      <dgm:prSet presAssocID="{FC66A370-0448-4906-A34C-50A7D135DB98}" presName="connTx" presStyleLbl="parChTrans1D3" presStyleIdx="3" presStyleCnt="4"/>
      <dgm:spPr/>
      <dgm:t>
        <a:bodyPr/>
        <a:lstStyle/>
        <a:p>
          <a:endParaRPr lang="en-US"/>
        </a:p>
      </dgm:t>
    </dgm:pt>
    <dgm:pt modelId="{765B7ED4-8281-4726-8C0A-C814A2AC2F75}" type="pres">
      <dgm:prSet presAssocID="{A02A5A60-57E8-4B86-A2F3-3599C6E931E9}" presName="root2" presStyleCnt="0"/>
      <dgm:spPr/>
    </dgm:pt>
    <dgm:pt modelId="{1C2D158E-0806-495B-956F-BC6E3558533D}" type="pres">
      <dgm:prSet presAssocID="{A02A5A60-57E8-4B86-A2F3-3599C6E931E9}" presName="LevelTwoTextNode" presStyleLbl="node3" presStyleIdx="3" presStyleCnt="4">
        <dgm:presLayoutVars>
          <dgm:chPref val="3"/>
        </dgm:presLayoutVars>
      </dgm:prSet>
      <dgm:spPr/>
      <dgm:t>
        <a:bodyPr/>
        <a:lstStyle/>
        <a:p>
          <a:endParaRPr lang="en-US"/>
        </a:p>
      </dgm:t>
    </dgm:pt>
    <dgm:pt modelId="{5CC0E1BC-BE80-4756-B9C8-6A403B283DCC}" type="pres">
      <dgm:prSet presAssocID="{A02A5A60-57E8-4B86-A2F3-3599C6E931E9}" presName="level3hierChild" presStyleCnt="0"/>
      <dgm:spPr/>
    </dgm:pt>
    <dgm:pt modelId="{FD75D3DF-246A-482D-ABDD-3B986BF40781}" type="pres">
      <dgm:prSet presAssocID="{55E7B62C-4DFC-4575-8FC5-D9311887C0D9}" presName="conn2-1" presStyleLbl="parChTrans1D2" presStyleIdx="3" presStyleCnt="5"/>
      <dgm:spPr/>
      <dgm:t>
        <a:bodyPr/>
        <a:lstStyle/>
        <a:p>
          <a:endParaRPr lang="en-US"/>
        </a:p>
      </dgm:t>
    </dgm:pt>
    <dgm:pt modelId="{DA0613D1-EBA8-4BA2-8602-C27BF77819E0}" type="pres">
      <dgm:prSet presAssocID="{55E7B62C-4DFC-4575-8FC5-D9311887C0D9}" presName="connTx" presStyleLbl="parChTrans1D2" presStyleIdx="3" presStyleCnt="5"/>
      <dgm:spPr/>
      <dgm:t>
        <a:bodyPr/>
        <a:lstStyle/>
        <a:p>
          <a:endParaRPr lang="en-US"/>
        </a:p>
      </dgm:t>
    </dgm:pt>
    <dgm:pt modelId="{26EAF08E-83E2-4606-82F1-46DD27C61197}" type="pres">
      <dgm:prSet presAssocID="{B3224C76-D903-4C3B-8B8A-4808839A01F7}" presName="root2" presStyleCnt="0"/>
      <dgm:spPr/>
    </dgm:pt>
    <dgm:pt modelId="{02C658CA-BD83-4008-84E5-DA98A48773BA}" type="pres">
      <dgm:prSet presAssocID="{B3224C76-D903-4C3B-8B8A-4808839A01F7}" presName="LevelTwoTextNode" presStyleLbl="node2" presStyleIdx="3" presStyleCnt="5">
        <dgm:presLayoutVars>
          <dgm:chPref val="3"/>
        </dgm:presLayoutVars>
      </dgm:prSet>
      <dgm:spPr/>
      <dgm:t>
        <a:bodyPr/>
        <a:lstStyle/>
        <a:p>
          <a:endParaRPr lang="en-US"/>
        </a:p>
      </dgm:t>
    </dgm:pt>
    <dgm:pt modelId="{EBC7A6B1-88DE-461A-9E24-77A316780BEA}" type="pres">
      <dgm:prSet presAssocID="{B3224C76-D903-4C3B-8B8A-4808839A01F7}" presName="level3hierChild" presStyleCnt="0"/>
      <dgm:spPr/>
    </dgm:pt>
    <dgm:pt modelId="{B3E9FFB8-3C6C-4A78-8808-5D41E1A14D62}" type="pres">
      <dgm:prSet presAssocID="{A311F8E6-588A-4852-AD01-9E6BA2BF2FC2}" presName="conn2-1" presStyleLbl="parChTrans1D2" presStyleIdx="4" presStyleCnt="5"/>
      <dgm:spPr/>
      <dgm:t>
        <a:bodyPr/>
        <a:lstStyle/>
        <a:p>
          <a:endParaRPr lang="en-US"/>
        </a:p>
      </dgm:t>
    </dgm:pt>
    <dgm:pt modelId="{A7DE0502-6CFF-47F5-84BC-DE3EA64CBD2C}" type="pres">
      <dgm:prSet presAssocID="{A311F8E6-588A-4852-AD01-9E6BA2BF2FC2}" presName="connTx" presStyleLbl="parChTrans1D2" presStyleIdx="4" presStyleCnt="5"/>
      <dgm:spPr/>
      <dgm:t>
        <a:bodyPr/>
        <a:lstStyle/>
        <a:p>
          <a:endParaRPr lang="en-US"/>
        </a:p>
      </dgm:t>
    </dgm:pt>
    <dgm:pt modelId="{1600FB46-9310-4AE0-82B0-C15D3319C52A}" type="pres">
      <dgm:prSet presAssocID="{62089432-C1BF-4D9D-B586-115D9C5DCEBA}" presName="root2" presStyleCnt="0"/>
      <dgm:spPr/>
    </dgm:pt>
    <dgm:pt modelId="{38326987-C09A-4916-A9B8-C0B2161F1173}" type="pres">
      <dgm:prSet presAssocID="{62089432-C1BF-4D9D-B586-115D9C5DCEBA}" presName="LevelTwoTextNode" presStyleLbl="node2" presStyleIdx="4" presStyleCnt="5">
        <dgm:presLayoutVars>
          <dgm:chPref val="3"/>
        </dgm:presLayoutVars>
      </dgm:prSet>
      <dgm:spPr/>
      <dgm:t>
        <a:bodyPr/>
        <a:lstStyle/>
        <a:p>
          <a:endParaRPr lang="en-US"/>
        </a:p>
      </dgm:t>
    </dgm:pt>
    <dgm:pt modelId="{3D3E020D-44B7-40C9-B0B0-FBC06490FD34}" type="pres">
      <dgm:prSet presAssocID="{62089432-C1BF-4D9D-B586-115D9C5DCEBA}" presName="level3hierChild" presStyleCnt="0"/>
      <dgm:spPr/>
    </dgm:pt>
  </dgm:ptLst>
  <dgm:cxnLst>
    <dgm:cxn modelId="{DEE48047-DE3C-4EA0-8026-A28A405EEBF9}" type="presOf" srcId="{BA478C8C-C5E6-47DB-96D4-0A8833594E0C}" destId="{5778614C-6EDF-4054-933A-D670DD56567D}" srcOrd="0" destOrd="0" presId="urn:microsoft.com/office/officeart/2008/layout/HorizontalMultiLevelHierarchy"/>
    <dgm:cxn modelId="{0C6C20D9-0459-47ED-B1E2-104F07ADFE69}" srcId="{0F2733AF-2906-46C7-8406-78CFD8072F15}" destId="{62089432-C1BF-4D9D-B586-115D9C5DCEBA}" srcOrd="4" destOrd="0" parTransId="{A311F8E6-588A-4852-AD01-9E6BA2BF2FC2}" sibTransId="{829E50F3-917C-4645-9B61-4F1A2D56EC2C}"/>
    <dgm:cxn modelId="{BAECD8DC-E822-4940-8B23-776370E85CD1}" srcId="{0F2733AF-2906-46C7-8406-78CFD8072F15}" destId="{1FD3166D-418B-4AAC-BF95-7D8A0B0A378A}" srcOrd="1" destOrd="0" parTransId="{BA478C8C-C5E6-47DB-96D4-0A8833594E0C}" sibTransId="{1D4989CC-8BEA-4DF1-8B91-8F45E9E5C9DA}"/>
    <dgm:cxn modelId="{7FE037FD-C9B8-405E-AD96-4E11A4B412D0}" type="presOf" srcId="{9BD0CC29-CB1B-480F-A2DC-B567B8992EAF}" destId="{6FA96642-EFDC-46CA-86B5-E90889E4A729}" srcOrd="0" destOrd="0" presId="urn:microsoft.com/office/officeart/2008/layout/HorizontalMultiLevelHierarchy"/>
    <dgm:cxn modelId="{F24B728E-012E-4373-8123-214D20AA91D8}" type="presOf" srcId="{AA9F29AA-1A8E-4708-B1E0-564DE2419B1F}" destId="{5575F05C-4A7E-49A5-8B3C-0DF9A558E513}" srcOrd="0" destOrd="0" presId="urn:microsoft.com/office/officeart/2008/layout/HorizontalMultiLevelHierarchy"/>
    <dgm:cxn modelId="{2D3A550B-EEF4-4F78-A59F-319A7056721B}" type="presOf" srcId="{55E7B62C-4DFC-4575-8FC5-D9311887C0D9}" destId="{FD75D3DF-246A-482D-ABDD-3B986BF40781}" srcOrd="0" destOrd="0" presId="urn:microsoft.com/office/officeart/2008/layout/HorizontalMultiLevelHierarchy"/>
    <dgm:cxn modelId="{6D00BBD1-F188-4127-B0D8-8E7D7CC14C56}" type="presOf" srcId="{FE7856DD-8D7C-4BDD-8B2A-2B1D8E373C3A}" destId="{5CA323B2-06CA-41B0-B470-21CC601DCE20}" srcOrd="0" destOrd="0" presId="urn:microsoft.com/office/officeart/2008/layout/HorizontalMultiLevelHierarchy"/>
    <dgm:cxn modelId="{D76C00F9-1D8A-4C8F-ADF5-DD296EF93E7A}" type="presOf" srcId="{5E207F90-8A30-4439-9F7E-838DDE4D8530}" destId="{63D177C3-17B8-4132-8667-B5F8F08B4BE8}" srcOrd="0" destOrd="0" presId="urn:microsoft.com/office/officeart/2008/layout/HorizontalMultiLevelHierarchy"/>
    <dgm:cxn modelId="{C6BE8370-3795-4B7B-AA7D-62143A36D6CD}" type="presOf" srcId="{B07A79AC-A31F-42AE-947F-C380C41D2275}" destId="{5E7B664F-64BE-498F-B689-767A2D51C345}" srcOrd="0" destOrd="0" presId="urn:microsoft.com/office/officeart/2008/layout/HorizontalMultiLevelHierarchy"/>
    <dgm:cxn modelId="{B0242E8C-00AE-41A9-BD4B-B1E44685C111}" srcId="{7E02B81D-A74F-42A5-A950-A85E113BABBA}" destId="{5E207F90-8A30-4439-9F7E-838DDE4D8530}" srcOrd="0" destOrd="0" parTransId="{AA9F29AA-1A8E-4708-B1E0-564DE2419B1F}" sibTransId="{00073149-17BA-451B-A2BF-45212A9ABD54}"/>
    <dgm:cxn modelId="{49BD473A-BD81-4FE1-8B8D-B656A8F0555F}" type="presOf" srcId="{C23DFB28-04BA-4CC3-939E-CB3840E6ACBA}" destId="{B5536DA4-38D5-47AD-828B-6C97DEF218F8}" srcOrd="1" destOrd="0" presId="urn:microsoft.com/office/officeart/2008/layout/HorizontalMultiLevelHierarchy"/>
    <dgm:cxn modelId="{651C3F2F-2542-46A9-BB35-575F66A1BC47}" type="presOf" srcId="{A02A5A60-57E8-4B86-A2F3-3599C6E931E9}" destId="{1C2D158E-0806-495B-956F-BC6E3558533D}" srcOrd="0" destOrd="0" presId="urn:microsoft.com/office/officeart/2008/layout/HorizontalMultiLevelHierarchy"/>
    <dgm:cxn modelId="{B7341906-2368-4CAA-B03E-C58927AA7F82}" type="presOf" srcId="{A311F8E6-588A-4852-AD01-9E6BA2BF2FC2}" destId="{B3E9FFB8-3C6C-4A78-8808-5D41E1A14D62}" srcOrd="0" destOrd="0" presId="urn:microsoft.com/office/officeart/2008/layout/HorizontalMultiLevelHierarchy"/>
    <dgm:cxn modelId="{3EE4D1DD-8448-43A7-AC2D-BFB8BE40BB59}" type="presOf" srcId="{7E02B81D-A74F-42A5-A950-A85E113BABBA}" destId="{088635EC-0AD5-43D5-A196-6F6D377FC081}" srcOrd="0" destOrd="0" presId="urn:microsoft.com/office/officeart/2008/layout/HorizontalMultiLevelHierarchy"/>
    <dgm:cxn modelId="{3F07F277-4EE9-4223-9141-6C99E1952217}" type="presOf" srcId="{FC66A370-0448-4906-A34C-50A7D135DB98}" destId="{FAB1D6BE-B297-4EE2-9BC8-35E3DF391534}" srcOrd="0" destOrd="0" presId="urn:microsoft.com/office/officeart/2008/layout/HorizontalMultiLevelHierarchy"/>
    <dgm:cxn modelId="{FD8EC935-1849-4FCB-A088-0CE9224B8BFD}" type="presOf" srcId="{29CA8CBA-AA83-4B4A-8096-4F7BFA96142B}" destId="{E55A73A6-EE16-4C4E-89B8-34B4F36F40CC}" srcOrd="0" destOrd="0" presId="urn:microsoft.com/office/officeart/2008/layout/HorizontalMultiLevelHierarchy"/>
    <dgm:cxn modelId="{B2CC1C78-0676-4FE0-B83A-2F72BB4033C1}" type="presOf" srcId="{FC66A370-0448-4906-A34C-50A7D135DB98}" destId="{0189AB8F-146C-482A-A57F-91BFDC20E6C7}" srcOrd="1" destOrd="0" presId="urn:microsoft.com/office/officeart/2008/layout/HorizontalMultiLevelHierarchy"/>
    <dgm:cxn modelId="{E1849662-FB84-464C-943F-1E30E417BBCC}" type="presOf" srcId="{4F399EBC-86CF-420E-B275-A4DC32D1274A}" destId="{02C87249-6C7C-4D46-B7ED-DBC4CBC1BFB6}" srcOrd="0" destOrd="0" presId="urn:microsoft.com/office/officeart/2008/layout/HorizontalMultiLevelHierarchy"/>
    <dgm:cxn modelId="{D39A5536-46F4-4128-B62B-C087A1CC1C7A}" srcId="{7E02B81D-A74F-42A5-A950-A85E113BABBA}" destId="{A02A5A60-57E8-4B86-A2F3-3599C6E931E9}" srcOrd="3" destOrd="0" parTransId="{FC66A370-0448-4906-A34C-50A7D135DB98}" sibTransId="{0EF639EF-2569-4F63-94ED-83E746C4BC4F}"/>
    <dgm:cxn modelId="{CEFCF9AA-90AC-45FC-BD7D-3C6BD616ACF0}" type="presOf" srcId="{55E7B62C-4DFC-4575-8FC5-D9311887C0D9}" destId="{DA0613D1-EBA8-4BA2-8602-C27BF77819E0}" srcOrd="1" destOrd="0" presId="urn:microsoft.com/office/officeart/2008/layout/HorizontalMultiLevelHierarchy"/>
    <dgm:cxn modelId="{8C1021F0-CDAB-46FD-90EC-EE9CAFDC2B3E}" type="presOf" srcId="{BA478C8C-C5E6-47DB-96D4-0A8833594E0C}" destId="{AF5D6A29-4630-4AE3-83FB-509DE9C6C8B0}" srcOrd="1" destOrd="0" presId="urn:microsoft.com/office/officeart/2008/layout/HorizontalMultiLevelHierarchy"/>
    <dgm:cxn modelId="{8CF9013E-CC6A-41F0-A978-50F3044F2F72}" type="presOf" srcId="{B3224C76-D903-4C3B-8B8A-4808839A01F7}" destId="{02C658CA-BD83-4008-84E5-DA98A48773BA}" srcOrd="0" destOrd="0" presId="urn:microsoft.com/office/officeart/2008/layout/HorizontalMultiLevelHierarchy"/>
    <dgm:cxn modelId="{927D23DB-2CAD-429A-9498-746B2BE4992C}" type="presOf" srcId="{62089432-C1BF-4D9D-B586-115D9C5DCEBA}" destId="{38326987-C09A-4916-A9B8-C0B2161F1173}" srcOrd="0" destOrd="0" presId="urn:microsoft.com/office/officeart/2008/layout/HorizontalMultiLevelHierarchy"/>
    <dgm:cxn modelId="{AF7E7FA5-F8A7-4AD1-B376-6B3786A93076}" type="presOf" srcId="{5E065AC7-C18E-4CDD-A80E-11D2D5BFDC92}" destId="{39D4FEE3-EA66-4003-A11E-217016EBAA0E}" srcOrd="0" destOrd="0" presId="urn:microsoft.com/office/officeart/2008/layout/HorizontalMultiLevelHierarchy"/>
    <dgm:cxn modelId="{A789DE18-829E-4808-8A72-5305F571879E}" srcId="{7E02B81D-A74F-42A5-A950-A85E113BABBA}" destId="{CA24082C-9102-4B96-940E-F5F390DE0762}" srcOrd="2" destOrd="0" parTransId="{FE7856DD-8D7C-4BDD-8B2A-2B1D8E373C3A}" sibTransId="{D1EE3FAB-39AB-44B4-8119-18CA34F0BA80}"/>
    <dgm:cxn modelId="{A29487DF-FDD5-405A-B048-84ACF9A8BFD5}" srcId="{7E02B81D-A74F-42A5-A950-A85E113BABBA}" destId="{B07A79AC-A31F-42AE-947F-C380C41D2275}" srcOrd="1" destOrd="0" parTransId="{C23DFB28-04BA-4CC3-939E-CB3840E6ACBA}" sibTransId="{601B5D57-BAA6-4E71-9EA8-AD73A6B31256}"/>
    <dgm:cxn modelId="{75C9A14B-B7E1-41C4-809F-A2AEBE90C828}" type="presOf" srcId="{C23DFB28-04BA-4CC3-939E-CB3840E6ACBA}" destId="{12E224D2-DE1E-4D30-93BA-8CB3F5558B91}" srcOrd="0" destOrd="0" presId="urn:microsoft.com/office/officeart/2008/layout/HorizontalMultiLevelHierarchy"/>
    <dgm:cxn modelId="{C9FB3732-ED2C-43CC-8C4A-18C8693B0C48}" srcId="{0F2733AF-2906-46C7-8406-78CFD8072F15}" destId="{5E065AC7-C18E-4CDD-A80E-11D2D5BFDC92}" srcOrd="0" destOrd="0" parTransId="{29CA8CBA-AA83-4B4A-8096-4F7BFA96142B}" sibTransId="{D304CD19-4F9B-44B1-9A72-8E3EE3CD4E25}"/>
    <dgm:cxn modelId="{C9FCBC56-888E-42E1-93DD-FC972BA56EEA}" srcId="{0F2733AF-2906-46C7-8406-78CFD8072F15}" destId="{B3224C76-D903-4C3B-8B8A-4808839A01F7}" srcOrd="3" destOrd="0" parTransId="{55E7B62C-4DFC-4575-8FC5-D9311887C0D9}" sibTransId="{9B561374-FC13-4FC8-A55D-638071271B78}"/>
    <dgm:cxn modelId="{90A0994B-1CE6-43EB-B53D-0816B43AB1E2}" srcId="{4F399EBC-86CF-420E-B275-A4DC32D1274A}" destId="{0F2733AF-2906-46C7-8406-78CFD8072F15}" srcOrd="0" destOrd="0" parTransId="{20B3FC39-1D14-4238-80DD-58401729977D}" sibTransId="{2C436498-994F-426F-AC3C-2F47686D1745}"/>
    <dgm:cxn modelId="{15A8B886-94A3-412C-9E56-33F6DAA03FCC}" type="presOf" srcId="{29CA8CBA-AA83-4B4A-8096-4F7BFA96142B}" destId="{CB0E8AC9-0EA5-4871-913C-EEBEC3C5A105}" srcOrd="1" destOrd="0" presId="urn:microsoft.com/office/officeart/2008/layout/HorizontalMultiLevelHierarchy"/>
    <dgm:cxn modelId="{5FDBEBDE-FFC6-48EA-A035-ED325E563886}" type="presOf" srcId="{FE7856DD-8D7C-4BDD-8B2A-2B1D8E373C3A}" destId="{9A38303F-098F-4B78-81AD-2FF35E3014B2}" srcOrd="1" destOrd="0" presId="urn:microsoft.com/office/officeart/2008/layout/HorizontalMultiLevelHierarchy"/>
    <dgm:cxn modelId="{59327719-3871-4352-B50F-8A42946DF60C}" type="presOf" srcId="{AA9F29AA-1A8E-4708-B1E0-564DE2419B1F}" destId="{6FC27E6E-CC68-4842-B97C-3B9BC353B4D9}" srcOrd="1" destOrd="0" presId="urn:microsoft.com/office/officeart/2008/layout/HorizontalMultiLevelHierarchy"/>
    <dgm:cxn modelId="{42AA1989-4B40-46A7-9DF4-E4FDBC6A5B1F}" type="presOf" srcId="{1FD3166D-418B-4AAC-BF95-7D8A0B0A378A}" destId="{47DC18C3-EEF8-4F21-80F9-8796781CC3D0}" srcOrd="0" destOrd="0" presId="urn:microsoft.com/office/officeart/2008/layout/HorizontalMultiLevelHierarchy"/>
    <dgm:cxn modelId="{0D96264E-83DF-4D18-8B60-FE4AB8B8FC1F}" srcId="{0F2733AF-2906-46C7-8406-78CFD8072F15}" destId="{7E02B81D-A74F-42A5-A950-A85E113BABBA}" srcOrd="2" destOrd="0" parTransId="{9BD0CC29-CB1B-480F-A2DC-B567B8992EAF}" sibTransId="{992B0E13-DF4F-46F9-8487-5D3891CAC3B1}"/>
    <dgm:cxn modelId="{0FF2B21C-91F2-4CC7-9304-25F4A2756737}" type="presOf" srcId="{0F2733AF-2906-46C7-8406-78CFD8072F15}" destId="{2F042F9B-646E-41F6-9CDD-47E5FB99A2F5}" srcOrd="0" destOrd="0" presId="urn:microsoft.com/office/officeart/2008/layout/HorizontalMultiLevelHierarchy"/>
    <dgm:cxn modelId="{7D0A0CD1-9609-403E-8274-FDD7F170BA59}" type="presOf" srcId="{9BD0CC29-CB1B-480F-A2DC-B567B8992EAF}" destId="{427F66C7-A377-4954-82BB-38BA36B86DFA}" srcOrd="1" destOrd="0" presId="urn:microsoft.com/office/officeart/2008/layout/HorizontalMultiLevelHierarchy"/>
    <dgm:cxn modelId="{9C226397-77BD-45F4-9544-C60ED88F4D83}" type="presOf" srcId="{A311F8E6-588A-4852-AD01-9E6BA2BF2FC2}" destId="{A7DE0502-6CFF-47F5-84BC-DE3EA64CBD2C}" srcOrd="1" destOrd="0" presId="urn:microsoft.com/office/officeart/2008/layout/HorizontalMultiLevelHierarchy"/>
    <dgm:cxn modelId="{1FF3F565-D342-4FF3-9710-C107FD679337}" type="presOf" srcId="{CA24082C-9102-4B96-940E-F5F390DE0762}" destId="{E4E4B9BB-1DA6-4A8C-8F84-1F7649C793F5}" srcOrd="0" destOrd="0" presId="urn:microsoft.com/office/officeart/2008/layout/HorizontalMultiLevelHierarchy"/>
    <dgm:cxn modelId="{D66A26E3-67F0-4DD6-A0A1-9B8421BD300F}" type="presParOf" srcId="{02C87249-6C7C-4D46-B7ED-DBC4CBC1BFB6}" destId="{E8073A17-0D83-4FC7-8B96-F472CF17FE42}" srcOrd="0" destOrd="0" presId="urn:microsoft.com/office/officeart/2008/layout/HorizontalMultiLevelHierarchy"/>
    <dgm:cxn modelId="{629EB2BE-C6C9-40BF-8DCE-CB8EB9FE3088}" type="presParOf" srcId="{E8073A17-0D83-4FC7-8B96-F472CF17FE42}" destId="{2F042F9B-646E-41F6-9CDD-47E5FB99A2F5}" srcOrd="0" destOrd="0" presId="urn:microsoft.com/office/officeart/2008/layout/HorizontalMultiLevelHierarchy"/>
    <dgm:cxn modelId="{3F600674-D6BF-4AC0-ADE9-A856502E271E}" type="presParOf" srcId="{E8073A17-0D83-4FC7-8B96-F472CF17FE42}" destId="{209DBEE2-4450-48B6-B38D-8F5EA47C98FD}" srcOrd="1" destOrd="0" presId="urn:microsoft.com/office/officeart/2008/layout/HorizontalMultiLevelHierarchy"/>
    <dgm:cxn modelId="{1DF93271-45E9-420B-B501-58790E113245}" type="presParOf" srcId="{209DBEE2-4450-48B6-B38D-8F5EA47C98FD}" destId="{E55A73A6-EE16-4C4E-89B8-34B4F36F40CC}" srcOrd="0" destOrd="0" presId="urn:microsoft.com/office/officeart/2008/layout/HorizontalMultiLevelHierarchy"/>
    <dgm:cxn modelId="{6E367212-9695-434F-AEFA-C55A803736D7}" type="presParOf" srcId="{E55A73A6-EE16-4C4E-89B8-34B4F36F40CC}" destId="{CB0E8AC9-0EA5-4871-913C-EEBEC3C5A105}" srcOrd="0" destOrd="0" presId="urn:microsoft.com/office/officeart/2008/layout/HorizontalMultiLevelHierarchy"/>
    <dgm:cxn modelId="{DF87B57A-2C0A-4684-9E07-D8EC81F94B82}" type="presParOf" srcId="{209DBEE2-4450-48B6-B38D-8F5EA47C98FD}" destId="{922D0057-9EB4-4676-8E03-D18337548618}" srcOrd="1" destOrd="0" presId="urn:microsoft.com/office/officeart/2008/layout/HorizontalMultiLevelHierarchy"/>
    <dgm:cxn modelId="{2B3F5ABD-7B70-46BD-8CD1-53F80A103B72}" type="presParOf" srcId="{922D0057-9EB4-4676-8E03-D18337548618}" destId="{39D4FEE3-EA66-4003-A11E-217016EBAA0E}" srcOrd="0" destOrd="0" presId="urn:microsoft.com/office/officeart/2008/layout/HorizontalMultiLevelHierarchy"/>
    <dgm:cxn modelId="{AE58544E-D06F-470A-8438-CB384F610CED}" type="presParOf" srcId="{922D0057-9EB4-4676-8E03-D18337548618}" destId="{C97D8F07-E465-468D-959B-6D82A269767B}" srcOrd="1" destOrd="0" presId="urn:microsoft.com/office/officeart/2008/layout/HorizontalMultiLevelHierarchy"/>
    <dgm:cxn modelId="{1ECB101C-6FAE-4978-B8B2-4F9DCF38D5FF}" type="presParOf" srcId="{209DBEE2-4450-48B6-B38D-8F5EA47C98FD}" destId="{5778614C-6EDF-4054-933A-D670DD56567D}" srcOrd="2" destOrd="0" presId="urn:microsoft.com/office/officeart/2008/layout/HorizontalMultiLevelHierarchy"/>
    <dgm:cxn modelId="{6FEA4885-C3BC-4B9A-A185-024608EB3791}" type="presParOf" srcId="{5778614C-6EDF-4054-933A-D670DD56567D}" destId="{AF5D6A29-4630-4AE3-83FB-509DE9C6C8B0}" srcOrd="0" destOrd="0" presId="urn:microsoft.com/office/officeart/2008/layout/HorizontalMultiLevelHierarchy"/>
    <dgm:cxn modelId="{32D70811-B446-40CD-8CC5-5B6273764BD0}" type="presParOf" srcId="{209DBEE2-4450-48B6-B38D-8F5EA47C98FD}" destId="{C04A1896-993A-45FD-9956-1C452B8A5094}" srcOrd="3" destOrd="0" presId="urn:microsoft.com/office/officeart/2008/layout/HorizontalMultiLevelHierarchy"/>
    <dgm:cxn modelId="{60778E7C-933D-4108-A269-187803912EB3}" type="presParOf" srcId="{C04A1896-993A-45FD-9956-1C452B8A5094}" destId="{47DC18C3-EEF8-4F21-80F9-8796781CC3D0}" srcOrd="0" destOrd="0" presId="urn:microsoft.com/office/officeart/2008/layout/HorizontalMultiLevelHierarchy"/>
    <dgm:cxn modelId="{DF7EA461-0F52-4A71-8832-6410FCAAA45D}" type="presParOf" srcId="{C04A1896-993A-45FD-9956-1C452B8A5094}" destId="{B6DF5EA4-2F25-46F2-9BB5-37B44808F365}" srcOrd="1" destOrd="0" presId="urn:microsoft.com/office/officeart/2008/layout/HorizontalMultiLevelHierarchy"/>
    <dgm:cxn modelId="{6F01138E-5942-4AD7-943F-72525EC39D0C}" type="presParOf" srcId="{209DBEE2-4450-48B6-B38D-8F5EA47C98FD}" destId="{6FA96642-EFDC-46CA-86B5-E90889E4A729}" srcOrd="4" destOrd="0" presId="urn:microsoft.com/office/officeart/2008/layout/HorizontalMultiLevelHierarchy"/>
    <dgm:cxn modelId="{37E8E7AD-948A-4C9C-9F17-C99286D2E357}" type="presParOf" srcId="{6FA96642-EFDC-46CA-86B5-E90889E4A729}" destId="{427F66C7-A377-4954-82BB-38BA36B86DFA}" srcOrd="0" destOrd="0" presId="urn:microsoft.com/office/officeart/2008/layout/HorizontalMultiLevelHierarchy"/>
    <dgm:cxn modelId="{16B04308-4D5E-458A-A498-9C67C8C5509C}" type="presParOf" srcId="{209DBEE2-4450-48B6-B38D-8F5EA47C98FD}" destId="{173D615D-FD26-47C7-8666-79F959A7467E}" srcOrd="5" destOrd="0" presId="urn:microsoft.com/office/officeart/2008/layout/HorizontalMultiLevelHierarchy"/>
    <dgm:cxn modelId="{003547AF-F031-42C4-B442-061BBF64E706}" type="presParOf" srcId="{173D615D-FD26-47C7-8666-79F959A7467E}" destId="{088635EC-0AD5-43D5-A196-6F6D377FC081}" srcOrd="0" destOrd="0" presId="urn:microsoft.com/office/officeart/2008/layout/HorizontalMultiLevelHierarchy"/>
    <dgm:cxn modelId="{6AB88F18-8493-485F-AD9C-BDD80C18F0EF}" type="presParOf" srcId="{173D615D-FD26-47C7-8666-79F959A7467E}" destId="{DD0A9C20-42D1-4D15-AB00-C5F63F421EE1}" srcOrd="1" destOrd="0" presId="urn:microsoft.com/office/officeart/2008/layout/HorizontalMultiLevelHierarchy"/>
    <dgm:cxn modelId="{A67EC404-9BD2-43BF-A134-8DDBAA6B7F8E}" type="presParOf" srcId="{DD0A9C20-42D1-4D15-AB00-C5F63F421EE1}" destId="{5575F05C-4A7E-49A5-8B3C-0DF9A558E513}" srcOrd="0" destOrd="0" presId="urn:microsoft.com/office/officeart/2008/layout/HorizontalMultiLevelHierarchy"/>
    <dgm:cxn modelId="{3FDEB957-374D-4F12-822B-D6A35F6E0CC0}" type="presParOf" srcId="{5575F05C-4A7E-49A5-8B3C-0DF9A558E513}" destId="{6FC27E6E-CC68-4842-B97C-3B9BC353B4D9}" srcOrd="0" destOrd="0" presId="urn:microsoft.com/office/officeart/2008/layout/HorizontalMultiLevelHierarchy"/>
    <dgm:cxn modelId="{4AF86113-6DD5-43F7-AF36-E046E9C3FCA5}" type="presParOf" srcId="{DD0A9C20-42D1-4D15-AB00-C5F63F421EE1}" destId="{5EE8CEA0-3D8B-4043-ACBE-DFDB0094BCAD}" srcOrd="1" destOrd="0" presId="urn:microsoft.com/office/officeart/2008/layout/HorizontalMultiLevelHierarchy"/>
    <dgm:cxn modelId="{9E208E14-90E3-4E3E-B0D3-267B746C6930}" type="presParOf" srcId="{5EE8CEA0-3D8B-4043-ACBE-DFDB0094BCAD}" destId="{63D177C3-17B8-4132-8667-B5F8F08B4BE8}" srcOrd="0" destOrd="0" presId="urn:microsoft.com/office/officeart/2008/layout/HorizontalMultiLevelHierarchy"/>
    <dgm:cxn modelId="{F3D15645-6F29-465D-87EF-E5223DE7B512}" type="presParOf" srcId="{5EE8CEA0-3D8B-4043-ACBE-DFDB0094BCAD}" destId="{54FC3588-5AD8-4455-A509-DE79CA4D9A70}" srcOrd="1" destOrd="0" presId="urn:microsoft.com/office/officeart/2008/layout/HorizontalMultiLevelHierarchy"/>
    <dgm:cxn modelId="{38A884B9-FC34-4BF0-81F6-94D44B4E0C27}" type="presParOf" srcId="{DD0A9C20-42D1-4D15-AB00-C5F63F421EE1}" destId="{12E224D2-DE1E-4D30-93BA-8CB3F5558B91}" srcOrd="2" destOrd="0" presId="urn:microsoft.com/office/officeart/2008/layout/HorizontalMultiLevelHierarchy"/>
    <dgm:cxn modelId="{C6F9BBD3-B516-4547-B119-4290C7CD8ABE}" type="presParOf" srcId="{12E224D2-DE1E-4D30-93BA-8CB3F5558B91}" destId="{B5536DA4-38D5-47AD-828B-6C97DEF218F8}" srcOrd="0" destOrd="0" presId="urn:microsoft.com/office/officeart/2008/layout/HorizontalMultiLevelHierarchy"/>
    <dgm:cxn modelId="{36FC4FD4-B706-4AF9-AF42-8BD888AB8F11}" type="presParOf" srcId="{DD0A9C20-42D1-4D15-AB00-C5F63F421EE1}" destId="{D9771BE6-7328-49A2-9DC2-6A838368E8D6}" srcOrd="3" destOrd="0" presId="urn:microsoft.com/office/officeart/2008/layout/HorizontalMultiLevelHierarchy"/>
    <dgm:cxn modelId="{11A71AC0-E966-4991-8D78-3B90307FC058}" type="presParOf" srcId="{D9771BE6-7328-49A2-9DC2-6A838368E8D6}" destId="{5E7B664F-64BE-498F-B689-767A2D51C345}" srcOrd="0" destOrd="0" presId="urn:microsoft.com/office/officeart/2008/layout/HorizontalMultiLevelHierarchy"/>
    <dgm:cxn modelId="{B4A23CF0-5E1A-41BA-B824-492EC77C9873}" type="presParOf" srcId="{D9771BE6-7328-49A2-9DC2-6A838368E8D6}" destId="{B8F92D26-809E-412A-B411-B32E40A251A4}" srcOrd="1" destOrd="0" presId="urn:microsoft.com/office/officeart/2008/layout/HorizontalMultiLevelHierarchy"/>
    <dgm:cxn modelId="{A315B889-4E3C-469C-880A-8D23A4DC2264}" type="presParOf" srcId="{DD0A9C20-42D1-4D15-AB00-C5F63F421EE1}" destId="{5CA323B2-06CA-41B0-B470-21CC601DCE20}" srcOrd="4" destOrd="0" presId="urn:microsoft.com/office/officeart/2008/layout/HorizontalMultiLevelHierarchy"/>
    <dgm:cxn modelId="{A0EEFF36-9290-45E4-AF69-63ED2F3E4C4D}" type="presParOf" srcId="{5CA323B2-06CA-41B0-B470-21CC601DCE20}" destId="{9A38303F-098F-4B78-81AD-2FF35E3014B2}" srcOrd="0" destOrd="0" presId="urn:microsoft.com/office/officeart/2008/layout/HorizontalMultiLevelHierarchy"/>
    <dgm:cxn modelId="{DE3FBBD8-80E6-4D31-9F9B-5CEA398145BD}" type="presParOf" srcId="{DD0A9C20-42D1-4D15-AB00-C5F63F421EE1}" destId="{81913781-3C15-452E-8C55-31659E010236}" srcOrd="5" destOrd="0" presId="urn:microsoft.com/office/officeart/2008/layout/HorizontalMultiLevelHierarchy"/>
    <dgm:cxn modelId="{730C069B-7F32-48BD-81D9-9CB5180BDBF4}" type="presParOf" srcId="{81913781-3C15-452E-8C55-31659E010236}" destId="{E4E4B9BB-1DA6-4A8C-8F84-1F7649C793F5}" srcOrd="0" destOrd="0" presId="urn:microsoft.com/office/officeart/2008/layout/HorizontalMultiLevelHierarchy"/>
    <dgm:cxn modelId="{500BD0A8-FF76-4ADB-AB45-480964387EFE}" type="presParOf" srcId="{81913781-3C15-452E-8C55-31659E010236}" destId="{2FF020C3-ADE7-4285-922C-E1969E40389C}" srcOrd="1" destOrd="0" presId="urn:microsoft.com/office/officeart/2008/layout/HorizontalMultiLevelHierarchy"/>
    <dgm:cxn modelId="{61C28EA1-23E2-49AD-8351-D6309421408D}" type="presParOf" srcId="{DD0A9C20-42D1-4D15-AB00-C5F63F421EE1}" destId="{FAB1D6BE-B297-4EE2-9BC8-35E3DF391534}" srcOrd="6" destOrd="0" presId="urn:microsoft.com/office/officeart/2008/layout/HorizontalMultiLevelHierarchy"/>
    <dgm:cxn modelId="{17B47A44-DA83-46E0-A4CE-C44FA9ED1C23}" type="presParOf" srcId="{FAB1D6BE-B297-4EE2-9BC8-35E3DF391534}" destId="{0189AB8F-146C-482A-A57F-91BFDC20E6C7}" srcOrd="0" destOrd="0" presId="urn:microsoft.com/office/officeart/2008/layout/HorizontalMultiLevelHierarchy"/>
    <dgm:cxn modelId="{F11F0DC2-C50D-4FF1-A297-F4322912B36E}" type="presParOf" srcId="{DD0A9C20-42D1-4D15-AB00-C5F63F421EE1}" destId="{765B7ED4-8281-4726-8C0A-C814A2AC2F75}" srcOrd="7" destOrd="0" presId="urn:microsoft.com/office/officeart/2008/layout/HorizontalMultiLevelHierarchy"/>
    <dgm:cxn modelId="{BE397C3B-D343-4656-884E-AD1F1B433521}" type="presParOf" srcId="{765B7ED4-8281-4726-8C0A-C814A2AC2F75}" destId="{1C2D158E-0806-495B-956F-BC6E3558533D}" srcOrd="0" destOrd="0" presId="urn:microsoft.com/office/officeart/2008/layout/HorizontalMultiLevelHierarchy"/>
    <dgm:cxn modelId="{A88906F4-0909-4023-A00F-25C9E1081E1B}" type="presParOf" srcId="{765B7ED4-8281-4726-8C0A-C814A2AC2F75}" destId="{5CC0E1BC-BE80-4756-B9C8-6A403B283DCC}" srcOrd="1" destOrd="0" presId="urn:microsoft.com/office/officeart/2008/layout/HorizontalMultiLevelHierarchy"/>
    <dgm:cxn modelId="{31849235-6A33-40F3-BA17-2C61C7458AFE}" type="presParOf" srcId="{209DBEE2-4450-48B6-B38D-8F5EA47C98FD}" destId="{FD75D3DF-246A-482D-ABDD-3B986BF40781}" srcOrd="6" destOrd="0" presId="urn:microsoft.com/office/officeart/2008/layout/HorizontalMultiLevelHierarchy"/>
    <dgm:cxn modelId="{AD777881-D641-4D74-870C-E9FB44D901EF}" type="presParOf" srcId="{FD75D3DF-246A-482D-ABDD-3B986BF40781}" destId="{DA0613D1-EBA8-4BA2-8602-C27BF77819E0}" srcOrd="0" destOrd="0" presId="urn:microsoft.com/office/officeart/2008/layout/HorizontalMultiLevelHierarchy"/>
    <dgm:cxn modelId="{54ACC464-280D-4DC0-93B0-A20973778545}" type="presParOf" srcId="{209DBEE2-4450-48B6-B38D-8F5EA47C98FD}" destId="{26EAF08E-83E2-4606-82F1-46DD27C61197}" srcOrd="7" destOrd="0" presId="urn:microsoft.com/office/officeart/2008/layout/HorizontalMultiLevelHierarchy"/>
    <dgm:cxn modelId="{6C43C9D2-7442-45C3-A08D-EA5B6D303E90}" type="presParOf" srcId="{26EAF08E-83E2-4606-82F1-46DD27C61197}" destId="{02C658CA-BD83-4008-84E5-DA98A48773BA}" srcOrd="0" destOrd="0" presId="urn:microsoft.com/office/officeart/2008/layout/HorizontalMultiLevelHierarchy"/>
    <dgm:cxn modelId="{F962F438-0DFF-4436-9F97-09D2AA318D30}" type="presParOf" srcId="{26EAF08E-83E2-4606-82F1-46DD27C61197}" destId="{EBC7A6B1-88DE-461A-9E24-77A316780BEA}" srcOrd="1" destOrd="0" presId="urn:microsoft.com/office/officeart/2008/layout/HorizontalMultiLevelHierarchy"/>
    <dgm:cxn modelId="{D3E8C117-F86B-4564-A737-4948B8279DF0}" type="presParOf" srcId="{209DBEE2-4450-48B6-B38D-8F5EA47C98FD}" destId="{B3E9FFB8-3C6C-4A78-8808-5D41E1A14D62}" srcOrd="8" destOrd="0" presId="urn:microsoft.com/office/officeart/2008/layout/HorizontalMultiLevelHierarchy"/>
    <dgm:cxn modelId="{7384BAA2-3D00-4A4C-B0F3-679E3A188FD9}" type="presParOf" srcId="{B3E9FFB8-3C6C-4A78-8808-5D41E1A14D62}" destId="{A7DE0502-6CFF-47F5-84BC-DE3EA64CBD2C}" srcOrd="0" destOrd="0" presId="urn:microsoft.com/office/officeart/2008/layout/HorizontalMultiLevelHierarchy"/>
    <dgm:cxn modelId="{8101D50E-B79E-44BB-B37B-79743389401E}" type="presParOf" srcId="{209DBEE2-4450-48B6-B38D-8F5EA47C98FD}" destId="{1600FB46-9310-4AE0-82B0-C15D3319C52A}" srcOrd="9" destOrd="0" presId="urn:microsoft.com/office/officeart/2008/layout/HorizontalMultiLevelHierarchy"/>
    <dgm:cxn modelId="{43DA2B69-F994-4FAC-A318-DAACDEA3065F}" type="presParOf" srcId="{1600FB46-9310-4AE0-82B0-C15D3319C52A}" destId="{38326987-C09A-4916-A9B8-C0B2161F1173}" srcOrd="0" destOrd="0" presId="urn:microsoft.com/office/officeart/2008/layout/HorizontalMultiLevelHierarchy"/>
    <dgm:cxn modelId="{83A51BD4-F691-4530-BFB2-1D1AD8559895}" type="presParOf" srcId="{1600FB46-9310-4AE0-82B0-C15D3319C52A}" destId="{3D3E020D-44B7-40C9-B0B0-FBC06490FD3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9FFB8-3C6C-4A78-8808-5D41E1A14D62}">
      <dsp:nvSpPr>
        <dsp:cNvPr id="0" name=""/>
        <dsp:cNvSpPr/>
      </dsp:nvSpPr>
      <dsp:spPr>
        <a:xfrm>
          <a:off x="1267919" y="2477281"/>
          <a:ext cx="541550" cy="2063836"/>
        </a:xfrm>
        <a:custGeom>
          <a:avLst/>
          <a:gdLst/>
          <a:ahLst/>
          <a:cxnLst/>
          <a:rect l="0" t="0" r="0" b="0"/>
          <a:pathLst>
            <a:path>
              <a:moveTo>
                <a:pt x="0" y="0"/>
              </a:moveTo>
              <a:lnTo>
                <a:pt x="270775" y="0"/>
              </a:lnTo>
              <a:lnTo>
                <a:pt x="270775" y="2063836"/>
              </a:lnTo>
              <a:lnTo>
                <a:pt x="541550" y="20638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485352" y="3455856"/>
        <a:ext cx="106685" cy="106685"/>
      </dsp:txXfrm>
    </dsp:sp>
    <dsp:sp modelId="{FD75D3DF-246A-482D-ABDD-3B986BF40781}">
      <dsp:nvSpPr>
        <dsp:cNvPr id="0" name=""/>
        <dsp:cNvSpPr/>
      </dsp:nvSpPr>
      <dsp:spPr>
        <a:xfrm>
          <a:off x="1267919" y="2477281"/>
          <a:ext cx="541550" cy="1031918"/>
        </a:xfrm>
        <a:custGeom>
          <a:avLst/>
          <a:gdLst/>
          <a:ahLst/>
          <a:cxnLst/>
          <a:rect l="0" t="0" r="0" b="0"/>
          <a:pathLst>
            <a:path>
              <a:moveTo>
                <a:pt x="0" y="0"/>
              </a:moveTo>
              <a:lnTo>
                <a:pt x="270775" y="0"/>
              </a:lnTo>
              <a:lnTo>
                <a:pt x="270775" y="1031918"/>
              </a:lnTo>
              <a:lnTo>
                <a:pt x="541550" y="10319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509559" y="2964105"/>
        <a:ext cx="58269" cy="58269"/>
      </dsp:txXfrm>
    </dsp:sp>
    <dsp:sp modelId="{FAB1D6BE-B297-4EE2-9BC8-35E3DF391534}">
      <dsp:nvSpPr>
        <dsp:cNvPr id="0" name=""/>
        <dsp:cNvSpPr/>
      </dsp:nvSpPr>
      <dsp:spPr>
        <a:xfrm>
          <a:off x="4517223" y="2477281"/>
          <a:ext cx="541550" cy="1547877"/>
        </a:xfrm>
        <a:custGeom>
          <a:avLst/>
          <a:gdLst/>
          <a:ahLst/>
          <a:cxnLst/>
          <a:rect l="0" t="0" r="0" b="0"/>
          <a:pathLst>
            <a:path>
              <a:moveTo>
                <a:pt x="0" y="0"/>
              </a:moveTo>
              <a:lnTo>
                <a:pt x="270775" y="0"/>
              </a:lnTo>
              <a:lnTo>
                <a:pt x="270775" y="1547877"/>
              </a:lnTo>
              <a:lnTo>
                <a:pt x="541550" y="1547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747001" y="3210222"/>
        <a:ext cx="81993" cy="81993"/>
      </dsp:txXfrm>
    </dsp:sp>
    <dsp:sp modelId="{5CA323B2-06CA-41B0-B470-21CC601DCE20}">
      <dsp:nvSpPr>
        <dsp:cNvPr id="0" name=""/>
        <dsp:cNvSpPr/>
      </dsp:nvSpPr>
      <dsp:spPr>
        <a:xfrm>
          <a:off x="4517223" y="2477281"/>
          <a:ext cx="541550" cy="515959"/>
        </a:xfrm>
        <a:custGeom>
          <a:avLst/>
          <a:gdLst/>
          <a:ahLst/>
          <a:cxnLst/>
          <a:rect l="0" t="0" r="0" b="0"/>
          <a:pathLst>
            <a:path>
              <a:moveTo>
                <a:pt x="0" y="0"/>
              </a:moveTo>
              <a:lnTo>
                <a:pt x="270775" y="0"/>
              </a:lnTo>
              <a:lnTo>
                <a:pt x="270775" y="515959"/>
              </a:lnTo>
              <a:lnTo>
                <a:pt x="541550" y="5159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769298" y="2716560"/>
        <a:ext cx="37399" cy="37399"/>
      </dsp:txXfrm>
    </dsp:sp>
    <dsp:sp modelId="{12E224D2-DE1E-4D30-93BA-8CB3F5558B91}">
      <dsp:nvSpPr>
        <dsp:cNvPr id="0" name=""/>
        <dsp:cNvSpPr/>
      </dsp:nvSpPr>
      <dsp:spPr>
        <a:xfrm>
          <a:off x="4517223" y="1937414"/>
          <a:ext cx="595353" cy="539866"/>
        </a:xfrm>
        <a:custGeom>
          <a:avLst/>
          <a:gdLst/>
          <a:ahLst/>
          <a:cxnLst/>
          <a:rect l="0" t="0" r="0" b="0"/>
          <a:pathLst>
            <a:path>
              <a:moveTo>
                <a:pt x="0" y="539866"/>
              </a:moveTo>
              <a:lnTo>
                <a:pt x="297676" y="539866"/>
              </a:lnTo>
              <a:lnTo>
                <a:pt x="297676" y="0"/>
              </a:lnTo>
              <a:lnTo>
                <a:pt x="59535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794808" y="2187255"/>
        <a:ext cx="40184" cy="40184"/>
      </dsp:txXfrm>
    </dsp:sp>
    <dsp:sp modelId="{5575F05C-4A7E-49A5-8B3C-0DF9A558E513}">
      <dsp:nvSpPr>
        <dsp:cNvPr id="0" name=""/>
        <dsp:cNvSpPr/>
      </dsp:nvSpPr>
      <dsp:spPr>
        <a:xfrm>
          <a:off x="4517223" y="929403"/>
          <a:ext cx="541550" cy="1547877"/>
        </a:xfrm>
        <a:custGeom>
          <a:avLst/>
          <a:gdLst/>
          <a:ahLst/>
          <a:cxnLst/>
          <a:rect l="0" t="0" r="0" b="0"/>
          <a:pathLst>
            <a:path>
              <a:moveTo>
                <a:pt x="0" y="1547877"/>
              </a:moveTo>
              <a:lnTo>
                <a:pt x="270775" y="1547877"/>
              </a:lnTo>
              <a:lnTo>
                <a:pt x="270775" y="0"/>
              </a:lnTo>
              <a:lnTo>
                <a:pt x="54155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747001" y="1662345"/>
        <a:ext cx="81993" cy="81993"/>
      </dsp:txXfrm>
    </dsp:sp>
    <dsp:sp modelId="{6FA96642-EFDC-46CA-86B5-E90889E4A729}">
      <dsp:nvSpPr>
        <dsp:cNvPr id="0" name=""/>
        <dsp:cNvSpPr/>
      </dsp:nvSpPr>
      <dsp:spPr>
        <a:xfrm>
          <a:off x="1267919" y="2431561"/>
          <a:ext cx="541550" cy="91440"/>
        </a:xfrm>
        <a:custGeom>
          <a:avLst/>
          <a:gdLst/>
          <a:ahLst/>
          <a:cxnLst/>
          <a:rect l="0" t="0" r="0" b="0"/>
          <a:pathLst>
            <a:path>
              <a:moveTo>
                <a:pt x="0" y="45720"/>
              </a:moveTo>
              <a:lnTo>
                <a:pt x="54155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525155" y="2463742"/>
        <a:ext cx="27077" cy="27077"/>
      </dsp:txXfrm>
    </dsp:sp>
    <dsp:sp modelId="{5778614C-6EDF-4054-933A-D670DD56567D}">
      <dsp:nvSpPr>
        <dsp:cNvPr id="0" name=""/>
        <dsp:cNvSpPr/>
      </dsp:nvSpPr>
      <dsp:spPr>
        <a:xfrm>
          <a:off x="1267919" y="1445362"/>
          <a:ext cx="541550" cy="1031918"/>
        </a:xfrm>
        <a:custGeom>
          <a:avLst/>
          <a:gdLst/>
          <a:ahLst/>
          <a:cxnLst/>
          <a:rect l="0" t="0" r="0" b="0"/>
          <a:pathLst>
            <a:path>
              <a:moveTo>
                <a:pt x="0" y="1031918"/>
              </a:moveTo>
              <a:lnTo>
                <a:pt x="270775" y="1031918"/>
              </a:lnTo>
              <a:lnTo>
                <a:pt x="270775" y="0"/>
              </a:lnTo>
              <a:lnTo>
                <a:pt x="5415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509559" y="1932187"/>
        <a:ext cx="58269" cy="58269"/>
      </dsp:txXfrm>
    </dsp:sp>
    <dsp:sp modelId="{E55A73A6-EE16-4C4E-89B8-34B4F36F40CC}">
      <dsp:nvSpPr>
        <dsp:cNvPr id="0" name=""/>
        <dsp:cNvSpPr/>
      </dsp:nvSpPr>
      <dsp:spPr>
        <a:xfrm>
          <a:off x="1267919" y="413444"/>
          <a:ext cx="541550" cy="2063836"/>
        </a:xfrm>
        <a:custGeom>
          <a:avLst/>
          <a:gdLst/>
          <a:ahLst/>
          <a:cxnLst/>
          <a:rect l="0" t="0" r="0" b="0"/>
          <a:pathLst>
            <a:path>
              <a:moveTo>
                <a:pt x="0" y="2063836"/>
              </a:moveTo>
              <a:lnTo>
                <a:pt x="270775" y="2063836"/>
              </a:lnTo>
              <a:lnTo>
                <a:pt x="270775" y="0"/>
              </a:lnTo>
              <a:lnTo>
                <a:pt x="5415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485352" y="1392020"/>
        <a:ext cx="106685" cy="106685"/>
      </dsp:txXfrm>
    </dsp:sp>
    <dsp:sp modelId="{2F042F9B-646E-41F6-9CDD-47E5FB99A2F5}">
      <dsp:nvSpPr>
        <dsp:cNvPr id="0" name=""/>
        <dsp:cNvSpPr/>
      </dsp:nvSpPr>
      <dsp:spPr>
        <a:xfrm rot="16200000">
          <a:off x="-1317307" y="2064513"/>
          <a:ext cx="4344918" cy="825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Generate Monthly Report</a:t>
          </a:r>
        </a:p>
      </dsp:txBody>
      <dsp:txXfrm>
        <a:off x="-1317307" y="2064513"/>
        <a:ext cx="4344918" cy="825534"/>
      </dsp:txXfrm>
    </dsp:sp>
    <dsp:sp modelId="{39D4FEE3-EA66-4003-A11E-217016EBAA0E}">
      <dsp:nvSpPr>
        <dsp:cNvPr id="0" name=""/>
        <dsp:cNvSpPr/>
      </dsp:nvSpPr>
      <dsp:spPr>
        <a:xfrm>
          <a:off x="1809469" y="677"/>
          <a:ext cx="2707753" cy="825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On the last working day of each month</a:t>
          </a:r>
        </a:p>
      </dsp:txBody>
      <dsp:txXfrm>
        <a:off x="1809469" y="677"/>
        <a:ext cx="2707753" cy="825534"/>
      </dsp:txXfrm>
    </dsp:sp>
    <dsp:sp modelId="{47DC18C3-EEF8-4F21-80F9-8796781CC3D0}">
      <dsp:nvSpPr>
        <dsp:cNvPr id="0" name=""/>
        <dsp:cNvSpPr/>
      </dsp:nvSpPr>
      <dsp:spPr>
        <a:xfrm>
          <a:off x="1809469" y="1032595"/>
          <a:ext cx="2707753" cy="825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After 17.30 on the last day of the month</a:t>
          </a:r>
        </a:p>
      </dsp:txBody>
      <dsp:txXfrm>
        <a:off x="1809469" y="1032595"/>
        <a:ext cx="2707753" cy="825534"/>
      </dsp:txXfrm>
    </dsp:sp>
    <dsp:sp modelId="{088635EC-0AD5-43D5-A196-6F6D377FC081}">
      <dsp:nvSpPr>
        <dsp:cNvPr id="0" name=""/>
        <dsp:cNvSpPr/>
      </dsp:nvSpPr>
      <dsp:spPr>
        <a:xfrm>
          <a:off x="1809469" y="2064513"/>
          <a:ext cx="2707753" cy="825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Produced for each clinic with</a:t>
          </a:r>
          <a:r>
            <a:rPr lang="en-US" sz="1800" kern="1200" dirty="0">
              <a:sym typeface="Wingdings" panose="05000000000000000000" pitchFamily="2" charset="2"/>
            </a:rPr>
            <a:t></a:t>
          </a:r>
          <a:endParaRPr lang="en-US" sz="1800" kern="1200" dirty="0"/>
        </a:p>
      </dsp:txBody>
      <dsp:txXfrm>
        <a:off x="1809469" y="2064513"/>
        <a:ext cx="2707753" cy="825534"/>
      </dsp:txXfrm>
    </dsp:sp>
    <dsp:sp modelId="{63D177C3-17B8-4132-8667-B5F8F08B4BE8}">
      <dsp:nvSpPr>
        <dsp:cNvPr id="0" name=""/>
        <dsp:cNvSpPr/>
      </dsp:nvSpPr>
      <dsp:spPr>
        <a:xfrm>
          <a:off x="5058773" y="516636"/>
          <a:ext cx="2707753" cy="825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List of drug names</a:t>
          </a:r>
        </a:p>
      </dsp:txBody>
      <dsp:txXfrm>
        <a:off x="5058773" y="516636"/>
        <a:ext cx="2707753" cy="825534"/>
      </dsp:txXfrm>
    </dsp:sp>
    <dsp:sp modelId="{5E7B664F-64BE-498F-B689-767A2D51C345}">
      <dsp:nvSpPr>
        <dsp:cNvPr id="0" name=""/>
        <dsp:cNvSpPr/>
      </dsp:nvSpPr>
      <dsp:spPr>
        <a:xfrm>
          <a:off x="5112576" y="1524647"/>
          <a:ext cx="2707753" cy="825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Total number of prescription </a:t>
          </a:r>
        </a:p>
      </dsp:txBody>
      <dsp:txXfrm>
        <a:off x="5112576" y="1524647"/>
        <a:ext cx="2707753" cy="825534"/>
      </dsp:txXfrm>
    </dsp:sp>
    <dsp:sp modelId="{E4E4B9BB-1DA6-4A8C-8F84-1F7649C793F5}">
      <dsp:nvSpPr>
        <dsp:cNvPr id="0" name=""/>
        <dsp:cNvSpPr/>
      </dsp:nvSpPr>
      <dsp:spPr>
        <a:xfrm>
          <a:off x="5058773" y="2580472"/>
          <a:ext cx="2707753" cy="825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Number of doses</a:t>
          </a:r>
        </a:p>
      </dsp:txBody>
      <dsp:txXfrm>
        <a:off x="5058773" y="2580472"/>
        <a:ext cx="2707753" cy="825534"/>
      </dsp:txXfrm>
    </dsp:sp>
    <dsp:sp modelId="{1C2D158E-0806-495B-956F-BC6E3558533D}">
      <dsp:nvSpPr>
        <dsp:cNvPr id="0" name=""/>
        <dsp:cNvSpPr/>
      </dsp:nvSpPr>
      <dsp:spPr>
        <a:xfrm>
          <a:off x="5058773" y="3612390"/>
          <a:ext cx="2707753" cy="825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Total cost of the prescribed drugs</a:t>
          </a:r>
        </a:p>
      </dsp:txBody>
      <dsp:txXfrm>
        <a:off x="5058773" y="3612390"/>
        <a:ext cx="2707753" cy="825534"/>
      </dsp:txXfrm>
    </dsp:sp>
    <dsp:sp modelId="{02C658CA-BD83-4008-84E5-DA98A48773BA}">
      <dsp:nvSpPr>
        <dsp:cNvPr id="0" name=""/>
        <dsp:cNvSpPr/>
      </dsp:nvSpPr>
      <dsp:spPr>
        <a:xfrm>
          <a:off x="1809469" y="3096431"/>
          <a:ext cx="2707753" cy="825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Different reports for different drug doses (10 mg,20mg, 30 mg)</a:t>
          </a:r>
        </a:p>
      </dsp:txBody>
      <dsp:txXfrm>
        <a:off x="1809469" y="3096431"/>
        <a:ext cx="2707753" cy="825534"/>
      </dsp:txXfrm>
    </dsp:sp>
    <dsp:sp modelId="{38326987-C09A-4916-A9B8-C0B2161F1173}">
      <dsp:nvSpPr>
        <dsp:cNvPr id="0" name=""/>
        <dsp:cNvSpPr/>
      </dsp:nvSpPr>
      <dsp:spPr>
        <a:xfrm>
          <a:off x="1809469" y="4128350"/>
          <a:ext cx="2707753" cy="825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Authorized users can access to management control lists </a:t>
          </a:r>
        </a:p>
      </dsp:txBody>
      <dsp:txXfrm>
        <a:off x="1809469" y="4128350"/>
        <a:ext cx="2707753" cy="82553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13E72A6-F1CE-9A44-92E1-BCD7317752E8}" type="datetime1">
              <a:rPr lang="en-US"/>
              <a:pPr>
                <a:defRPr/>
              </a:pPr>
              <a:t>3/6/2022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440264-03AB-7A44-911E-26A2AEFC15F4}" type="slidenum">
              <a:rPr lang="en-US"/>
              <a:pPr>
                <a:defRPr/>
              </a:pPr>
              <a:t>‹#›</a:t>
            </a:fld>
            <a:endParaRPr lang="en-US"/>
          </a:p>
        </p:txBody>
      </p:sp>
    </p:spTree>
    <p:extLst>
      <p:ext uri="{BB962C8B-B14F-4D97-AF65-F5344CB8AC3E}">
        <p14:creationId xmlns:p14="http://schemas.microsoft.com/office/powerpoint/2010/main" val="25121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352ED9-E653-9A47-B7A3-C5AB53D5C0B6}" type="datetime1">
              <a:rPr lang="en-US"/>
              <a:pPr>
                <a:defRPr/>
              </a:pPr>
              <a:t>3/6/2022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60DBBD1-181E-744E-89E7-45F0EE4D9123}" type="slidenum">
              <a:rPr lang="en-US"/>
              <a:pPr>
                <a:defRPr/>
              </a:pPr>
              <a:t>‹#›</a:t>
            </a:fld>
            <a:endParaRPr lang="en-US"/>
          </a:p>
        </p:txBody>
      </p:sp>
    </p:spTree>
    <p:extLst>
      <p:ext uri="{BB962C8B-B14F-4D97-AF65-F5344CB8AC3E}">
        <p14:creationId xmlns:p14="http://schemas.microsoft.com/office/powerpoint/2010/main" val="55735035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Kullanıcı</a:t>
            </a:r>
            <a:r>
              <a:rPr lang="en-US" dirty="0"/>
              <a:t> </a:t>
            </a:r>
            <a:r>
              <a:rPr lang="en-US" dirty="0" err="1"/>
              <a:t>gereksinimleri</a:t>
            </a:r>
            <a:r>
              <a:rPr lang="en-US" dirty="0"/>
              <a:t> – </a:t>
            </a:r>
            <a:r>
              <a:rPr lang="en-US" dirty="0" err="1"/>
              <a:t>Doğal</a:t>
            </a:r>
            <a:r>
              <a:rPr lang="en-US" dirty="0"/>
              <a:t> </a:t>
            </a:r>
            <a:r>
              <a:rPr lang="en-US" dirty="0" err="1"/>
              <a:t>dil</a:t>
            </a:r>
            <a:r>
              <a:rPr lang="en-US" dirty="0"/>
              <a:t> </a:t>
            </a:r>
            <a:r>
              <a:rPr lang="en-US" dirty="0" err="1"/>
              <a:t>ve</a:t>
            </a:r>
            <a:r>
              <a:rPr lang="en-US" dirty="0"/>
              <a:t> </a:t>
            </a:r>
            <a:r>
              <a:rPr lang="en-US" dirty="0" err="1"/>
              <a:t>diyagramlarla</a:t>
            </a:r>
            <a:r>
              <a:rPr lang="en-US" dirty="0"/>
              <a:t> </a:t>
            </a:r>
            <a:r>
              <a:rPr lang="en-US" dirty="0" err="1"/>
              <a:t>anlatılmış</a:t>
            </a:r>
            <a:r>
              <a:rPr lang="en-US" dirty="0"/>
              <a:t>, </a:t>
            </a:r>
            <a:r>
              <a:rPr lang="en-US" dirty="0" err="1"/>
              <a:t>sistemin</a:t>
            </a:r>
            <a:r>
              <a:rPr lang="en-US" dirty="0"/>
              <a:t> ne </a:t>
            </a:r>
            <a:r>
              <a:rPr lang="en-US" dirty="0" err="1"/>
              <a:t>yapacağını</a:t>
            </a:r>
            <a:r>
              <a:rPr lang="en-US" dirty="0"/>
              <a:t> </a:t>
            </a:r>
            <a:r>
              <a:rPr lang="en-US" dirty="0" err="1"/>
              <a:t>ve</a:t>
            </a:r>
            <a:r>
              <a:rPr lang="en-US" dirty="0"/>
              <a:t> </a:t>
            </a:r>
            <a:r>
              <a:rPr lang="en-US" dirty="0" err="1"/>
              <a:t>kısıtlarını</a:t>
            </a:r>
            <a:r>
              <a:rPr lang="en-US" dirty="0"/>
              <a:t> </a:t>
            </a:r>
            <a:r>
              <a:rPr lang="en-US" dirty="0" err="1"/>
              <a:t>anlatan</a:t>
            </a:r>
            <a:r>
              <a:rPr lang="en-US" dirty="0"/>
              <a:t> </a:t>
            </a:r>
            <a:r>
              <a:rPr lang="en-US" dirty="0" err="1"/>
              <a:t>ifadeler</a:t>
            </a:r>
            <a:r>
              <a:rPr lang="en-US" dirty="0"/>
              <a:t>. </a:t>
            </a:r>
            <a:r>
              <a:rPr lang="en-US" dirty="0" err="1"/>
              <a:t>Müşteriler</a:t>
            </a:r>
            <a:r>
              <a:rPr lang="en-US" dirty="0"/>
              <a:t> </a:t>
            </a:r>
            <a:r>
              <a:rPr lang="en-US" dirty="0" err="1"/>
              <a:t>için</a:t>
            </a:r>
            <a:r>
              <a:rPr lang="en-US" dirty="0"/>
              <a:t> </a:t>
            </a:r>
            <a:r>
              <a:rPr lang="en-US" dirty="0" err="1"/>
              <a:t>hazırlanır</a:t>
            </a:r>
            <a:r>
              <a:rPr lang="en-US" dirty="0"/>
              <a:t>. </a:t>
            </a:r>
          </a:p>
          <a:p>
            <a:r>
              <a:rPr lang="en-US" dirty="0"/>
              <a:t>• </a:t>
            </a:r>
            <a:r>
              <a:rPr lang="en-US" dirty="0" err="1"/>
              <a:t>Sistem</a:t>
            </a:r>
            <a:r>
              <a:rPr lang="en-US" dirty="0"/>
              <a:t> </a:t>
            </a:r>
            <a:r>
              <a:rPr lang="en-US" dirty="0" err="1"/>
              <a:t>gereksinimleri</a:t>
            </a:r>
            <a:r>
              <a:rPr lang="en-US" dirty="0"/>
              <a:t> – </a:t>
            </a:r>
            <a:r>
              <a:rPr lang="en-US" dirty="0" err="1"/>
              <a:t>Sistemin</a:t>
            </a:r>
            <a:r>
              <a:rPr lang="en-US" dirty="0"/>
              <a:t> </a:t>
            </a:r>
            <a:r>
              <a:rPr lang="en-US" dirty="0" err="1"/>
              <a:t>fonksinoyel</a:t>
            </a:r>
            <a:r>
              <a:rPr lang="en-US" dirty="0"/>
              <a:t> </a:t>
            </a:r>
            <a:r>
              <a:rPr lang="en-US" dirty="0" err="1"/>
              <a:t>detaylarını</a:t>
            </a:r>
            <a:r>
              <a:rPr lang="en-US" dirty="0"/>
              <a:t> </a:t>
            </a:r>
            <a:r>
              <a:rPr lang="en-US" dirty="0" err="1"/>
              <a:t>tanımlayan</a:t>
            </a:r>
            <a:r>
              <a:rPr lang="en-US" dirty="0"/>
              <a:t> </a:t>
            </a:r>
            <a:r>
              <a:rPr lang="en-US" dirty="0" err="1"/>
              <a:t>yapısal</a:t>
            </a:r>
            <a:r>
              <a:rPr lang="en-US" dirty="0"/>
              <a:t> </a:t>
            </a:r>
            <a:r>
              <a:rPr lang="en-US" dirty="0" err="1"/>
              <a:t>bir</a:t>
            </a:r>
            <a:r>
              <a:rPr lang="en-US" dirty="0"/>
              <a:t> </a:t>
            </a:r>
            <a:r>
              <a:rPr lang="en-US" dirty="0" err="1"/>
              <a:t>doküman</a:t>
            </a:r>
            <a:r>
              <a:rPr lang="en-US" dirty="0"/>
              <a:t>. </a:t>
            </a:r>
            <a:r>
              <a:rPr lang="en-US" dirty="0" err="1"/>
              <a:t>Müşteri</a:t>
            </a:r>
            <a:r>
              <a:rPr lang="en-US" dirty="0"/>
              <a:t> </a:t>
            </a:r>
            <a:r>
              <a:rPr lang="en-US" dirty="0" err="1"/>
              <a:t>ile</a:t>
            </a:r>
            <a:r>
              <a:rPr lang="en-US" dirty="0"/>
              <a:t> </a:t>
            </a:r>
            <a:r>
              <a:rPr lang="en-US" dirty="0" err="1"/>
              <a:t>yazılım</a:t>
            </a:r>
            <a:r>
              <a:rPr lang="en-US" dirty="0"/>
              <a:t> </a:t>
            </a:r>
            <a:r>
              <a:rPr lang="en-US" dirty="0" err="1"/>
              <a:t>firması</a:t>
            </a:r>
            <a:r>
              <a:rPr lang="en-US" dirty="0"/>
              <a:t> </a:t>
            </a:r>
            <a:r>
              <a:rPr lang="en-US" dirty="0" err="1"/>
              <a:t>arasındaki</a:t>
            </a:r>
            <a:r>
              <a:rPr lang="en-US" dirty="0"/>
              <a:t> </a:t>
            </a:r>
            <a:r>
              <a:rPr lang="en-US" dirty="0" err="1"/>
              <a:t>sözleşmeye</a:t>
            </a:r>
            <a:r>
              <a:rPr lang="en-US" dirty="0"/>
              <a:t> </a:t>
            </a:r>
            <a:r>
              <a:rPr lang="en-US" dirty="0" err="1"/>
              <a:t>konu</a:t>
            </a:r>
            <a:r>
              <a:rPr lang="en-US" dirty="0"/>
              <a:t> </a:t>
            </a:r>
            <a:r>
              <a:rPr lang="en-US" dirty="0" err="1"/>
              <a:t>olabilir</a:t>
            </a:r>
            <a:r>
              <a:rPr lang="en-US" dirty="0"/>
              <a:t>. </a:t>
            </a:r>
          </a:p>
        </p:txBody>
      </p:sp>
      <p:sp>
        <p:nvSpPr>
          <p:cNvPr id="4" name="Slide Number Placeholder 3"/>
          <p:cNvSpPr>
            <a:spLocks noGrp="1"/>
          </p:cNvSpPr>
          <p:nvPr>
            <p:ph type="sldNum" sz="quarter" idx="5"/>
          </p:nvPr>
        </p:nvSpPr>
        <p:spPr/>
        <p:txBody>
          <a:bodyPr/>
          <a:lstStyle/>
          <a:p>
            <a:pPr>
              <a:defRPr/>
            </a:pPr>
            <a:fld id="{460DBBD1-181E-744E-89E7-45F0EE4D9123}" type="slidenum">
              <a:rPr lang="en-US" smtClean="0"/>
              <a:pPr>
                <a:defRPr/>
              </a:pPr>
              <a:t>8</a:t>
            </a:fld>
            <a:endParaRPr lang="en-US"/>
          </a:p>
        </p:txBody>
      </p:sp>
    </p:spTree>
    <p:extLst>
      <p:ext uri="{BB962C8B-B14F-4D97-AF65-F5344CB8AC3E}">
        <p14:creationId xmlns:p14="http://schemas.microsoft.com/office/powerpoint/2010/main" val="748189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a:t>
            </a:r>
            <a:r>
              <a:rPr lang="en-US" dirty="0" err="1"/>
              <a:t>için</a:t>
            </a:r>
            <a:r>
              <a:rPr lang="en-US" dirty="0"/>
              <a:t> </a:t>
            </a:r>
            <a:r>
              <a:rPr lang="en-US" dirty="0" err="1"/>
              <a:t>kullanılan</a:t>
            </a:r>
            <a:r>
              <a:rPr lang="en-US" dirty="0"/>
              <a:t> </a:t>
            </a:r>
            <a:r>
              <a:rPr lang="en-US" dirty="0" err="1"/>
              <a:t>işlemler</a:t>
            </a:r>
            <a:r>
              <a:rPr lang="en-US" dirty="0"/>
              <a:t> </a:t>
            </a:r>
            <a:r>
              <a:rPr lang="en-US" dirty="0" err="1"/>
              <a:t>şunlara</a:t>
            </a:r>
            <a:r>
              <a:rPr lang="en-US" dirty="0"/>
              <a:t> </a:t>
            </a:r>
            <a:r>
              <a:rPr lang="en-US" dirty="0" err="1"/>
              <a:t>bağlı</a:t>
            </a:r>
            <a:r>
              <a:rPr lang="en-US" dirty="0"/>
              <a:t> </a:t>
            </a:r>
            <a:r>
              <a:rPr lang="en-US" dirty="0" err="1"/>
              <a:t>olarak</a:t>
            </a:r>
            <a:r>
              <a:rPr lang="en-US" dirty="0"/>
              <a:t> </a:t>
            </a:r>
            <a:r>
              <a:rPr lang="en-US" dirty="0" err="1"/>
              <a:t>geniş</a:t>
            </a:r>
            <a:r>
              <a:rPr lang="en-US" dirty="0"/>
              <a:t> </a:t>
            </a:r>
            <a:r>
              <a:rPr lang="en-US" dirty="0" err="1"/>
              <a:t>ölçüde</a:t>
            </a:r>
            <a:r>
              <a:rPr lang="en-US" dirty="0"/>
              <a:t> </a:t>
            </a:r>
            <a:r>
              <a:rPr lang="en-US" dirty="0" err="1"/>
              <a:t>değişebilir</a:t>
            </a:r>
            <a:r>
              <a:rPr lang="en-US" dirty="0"/>
              <a:t>:</a:t>
            </a:r>
          </a:p>
          <a:p>
            <a:r>
              <a:rPr lang="en-US" dirty="0" err="1"/>
              <a:t>uygulama</a:t>
            </a:r>
            <a:r>
              <a:rPr lang="en-US" dirty="0"/>
              <a:t> </a:t>
            </a:r>
            <a:r>
              <a:rPr lang="en-US" dirty="0" err="1"/>
              <a:t>alanı</a:t>
            </a:r>
            <a:endParaRPr lang="en-US" dirty="0"/>
          </a:p>
          <a:p>
            <a:r>
              <a:rPr lang="en-US" dirty="0" err="1"/>
              <a:t>katılan</a:t>
            </a:r>
            <a:r>
              <a:rPr lang="en-US" dirty="0"/>
              <a:t> </a:t>
            </a:r>
            <a:r>
              <a:rPr lang="en-US" dirty="0" err="1"/>
              <a:t>insanlar</a:t>
            </a:r>
            <a:r>
              <a:rPr lang="en-US" dirty="0"/>
              <a:t> </a:t>
            </a:r>
            <a:r>
              <a:rPr lang="en-US" dirty="0" err="1"/>
              <a:t>ve</a:t>
            </a:r>
            <a:endParaRPr lang="en-US" dirty="0"/>
          </a:p>
          <a:p>
            <a:r>
              <a:rPr lang="en-US" dirty="0" err="1"/>
              <a:t>gereksinimleri</a:t>
            </a:r>
            <a:r>
              <a:rPr lang="en-US" dirty="0"/>
              <a:t> </a:t>
            </a:r>
            <a:r>
              <a:rPr lang="en-US" dirty="0" err="1"/>
              <a:t>geliştiren</a:t>
            </a:r>
            <a:r>
              <a:rPr lang="en-US" dirty="0"/>
              <a:t> </a:t>
            </a:r>
            <a:r>
              <a:rPr lang="en-US" dirty="0" err="1"/>
              <a:t>kuruluş</a:t>
            </a:r>
            <a:r>
              <a:rPr lang="en-US" dirty="0"/>
              <a:t>.</a:t>
            </a:r>
          </a:p>
          <a:p>
            <a:endParaRPr lang="en-US" dirty="0"/>
          </a:p>
        </p:txBody>
      </p:sp>
      <p:sp>
        <p:nvSpPr>
          <p:cNvPr id="4" name="Slide Number Placeholder 3"/>
          <p:cNvSpPr>
            <a:spLocks noGrp="1"/>
          </p:cNvSpPr>
          <p:nvPr>
            <p:ph type="sldNum" sz="quarter" idx="5"/>
          </p:nvPr>
        </p:nvSpPr>
        <p:spPr/>
        <p:txBody>
          <a:bodyPr/>
          <a:lstStyle/>
          <a:p>
            <a:pPr>
              <a:defRPr/>
            </a:pPr>
            <a:fld id="{460DBBD1-181E-744E-89E7-45F0EE4D9123}" type="slidenum">
              <a:rPr lang="en-US" smtClean="0"/>
              <a:pPr>
                <a:defRPr/>
              </a:pPr>
              <a:t>38</a:t>
            </a:fld>
            <a:endParaRPr lang="en-US"/>
          </a:p>
        </p:txBody>
      </p:sp>
    </p:spTree>
    <p:extLst>
      <p:ext uri="{BB962C8B-B14F-4D97-AF65-F5344CB8AC3E}">
        <p14:creationId xmlns:p14="http://schemas.microsoft.com/office/powerpoint/2010/main" val="145967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Bir </a:t>
            </a:r>
            <a:r>
              <a:rPr lang="en-US" dirty="0" err="1"/>
              <a:t>kullanıcı</a:t>
            </a:r>
            <a:r>
              <a:rPr lang="en-US" dirty="0"/>
              <a:t> </a:t>
            </a:r>
            <a:r>
              <a:rPr lang="en-US" dirty="0" err="1"/>
              <a:t>bütün</a:t>
            </a:r>
            <a:r>
              <a:rPr lang="en-US" dirty="0"/>
              <a:t> </a:t>
            </a:r>
            <a:r>
              <a:rPr lang="en-US" dirty="0" err="1"/>
              <a:t>klinikler</a:t>
            </a:r>
            <a:r>
              <a:rPr lang="en-US" dirty="0"/>
              <a:t> </a:t>
            </a:r>
            <a:r>
              <a:rPr lang="en-US" dirty="0" err="1"/>
              <a:t>için</a:t>
            </a:r>
            <a:r>
              <a:rPr lang="en-US" dirty="0"/>
              <a:t> </a:t>
            </a:r>
            <a:r>
              <a:rPr lang="en-US" dirty="0" err="1"/>
              <a:t>randevu</a:t>
            </a:r>
            <a:r>
              <a:rPr lang="en-US" dirty="0"/>
              <a:t> </a:t>
            </a:r>
            <a:r>
              <a:rPr lang="en-US" dirty="0" err="1"/>
              <a:t>arayabilmeli</a:t>
            </a:r>
            <a:endParaRPr lang="en-US" dirty="0"/>
          </a:p>
          <a:p>
            <a:r>
              <a:rPr lang="en-US" dirty="0"/>
              <a:t>• </a:t>
            </a:r>
            <a:r>
              <a:rPr lang="en-US" dirty="0" err="1"/>
              <a:t>Sistem</a:t>
            </a:r>
            <a:r>
              <a:rPr lang="en-US" dirty="0"/>
              <a:t>, her </a:t>
            </a:r>
            <a:r>
              <a:rPr lang="en-US" dirty="0" err="1"/>
              <a:t>bir</a:t>
            </a:r>
            <a:r>
              <a:rPr lang="en-US" dirty="0"/>
              <a:t> </a:t>
            </a:r>
            <a:r>
              <a:rPr lang="en-US" dirty="0" err="1"/>
              <a:t>klinik</a:t>
            </a:r>
            <a:r>
              <a:rPr lang="en-US" dirty="0"/>
              <a:t> </a:t>
            </a:r>
            <a:r>
              <a:rPr lang="en-US" dirty="0" err="1"/>
              <a:t>ve</a:t>
            </a:r>
            <a:r>
              <a:rPr lang="en-US" dirty="0"/>
              <a:t> her </a:t>
            </a:r>
            <a:r>
              <a:rPr lang="en-US" dirty="0" err="1"/>
              <a:t>gün</a:t>
            </a:r>
            <a:r>
              <a:rPr lang="en-US" dirty="0"/>
              <a:t> </a:t>
            </a:r>
            <a:r>
              <a:rPr lang="en-US" dirty="0" err="1"/>
              <a:t>için</a:t>
            </a:r>
            <a:r>
              <a:rPr lang="en-US" dirty="0"/>
              <a:t> </a:t>
            </a:r>
            <a:r>
              <a:rPr lang="en-US" dirty="0" err="1"/>
              <a:t>hangi</a:t>
            </a:r>
            <a:r>
              <a:rPr lang="en-US" dirty="0"/>
              <a:t> </a:t>
            </a:r>
            <a:r>
              <a:rPr lang="en-US" dirty="0" err="1"/>
              <a:t>hastanın</a:t>
            </a:r>
            <a:r>
              <a:rPr lang="en-US" dirty="0"/>
              <a:t> </a:t>
            </a:r>
            <a:r>
              <a:rPr lang="en-US" dirty="0" err="1"/>
              <a:t>randevu</a:t>
            </a:r>
            <a:r>
              <a:rPr lang="en-US" dirty="0"/>
              <a:t> </a:t>
            </a:r>
            <a:r>
              <a:rPr lang="en-US" dirty="0" err="1"/>
              <a:t>aldığını</a:t>
            </a:r>
            <a:r>
              <a:rPr lang="en-US" dirty="0"/>
              <a:t> </a:t>
            </a:r>
            <a:r>
              <a:rPr lang="en-US" dirty="0" err="1"/>
              <a:t>gösterebilmeli</a:t>
            </a:r>
            <a:r>
              <a:rPr lang="en-US" dirty="0"/>
              <a:t> </a:t>
            </a:r>
          </a:p>
          <a:p>
            <a:r>
              <a:rPr lang="en-US" dirty="0"/>
              <a:t>• Her </a:t>
            </a:r>
            <a:r>
              <a:rPr lang="en-US" dirty="0" err="1"/>
              <a:t>bir</a:t>
            </a:r>
            <a:r>
              <a:rPr lang="en-US" dirty="0"/>
              <a:t> </a:t>
            </a:r>
            <a:r>
              <a:rPr lang="en-US" dirty="0" err="1"/>
              <a:t>görevli</a:t>
            </a:r>
            <a:r>
              <a:rPr lang="en-US" dirty="0"/>
              <a:t>, 8 </a:t>
            </a:r>
            <a:r>
              <a:rPr lang="en-US" dirty="0" err="1"/>
              <a:t>basamaklı</a:t>
            </a:r>
            <a:r>
              <a:rPr lang="en-US" dirty="0"/>
              <a:t> </a:t>
            </a:r>
            <a:r>
              <a:rPr lang="en-US" dirty="0" err="1"/>
              <a:t>sicil</a:t>
            </a:r>
            <a:r>
              <a:rPr lang="en-US" dirty="0"/>
              <a:t> </a:t>
            </a:r>
            <a:r>
              <a:rPr lang="en-US" dirty="0" err="1"/>
              <a:t>numaraları</a:t>
            </a:r>
            <a:r>
              <a:rPr lang="en-US" dirty="0"/>
              <a:t> </a:t>
            </a:r>
            <a:r>
              <a:rPr lang="en-US" dirty="0" err="1"/>
              <a:t>ile</a:t>
            </a:r>
            <a:r>
              <a:rPr lang="en-US" dirty="0"/>
              <a:t> </a:t>
            </a:r>
            <a:r>
              <a:rPr lang="en-US" dirty="0" err="1"/>
              <a:t>sisteme</a:t>
            </a:r>
            <a:r>
              <a:rPr lang="en-US" dirty="0"/>
              <a:t> </a:t>
            </a:r>
            <a:r>
              <a:rPr lang="en-US" dirty="0" err="1"/>
              <a:t>giriş</a:t>
            </a:r>
            <a:r>
              <a:rPr lang="en-US" dirty="0"/>
              <a:t> </a:t>
            </a:r>
            <a:r>
              <a:rPr lang="en-US" dirty="0" err="1"/>
              <a:t>yapabilmeli</a:t>
            </a:r>
            <a:r>
              <a:rPr lang="en-US" dirty="0"/>
              <a:t> </a:t>
            </a:r>
          </a:p>
        </p:txBody>
      </p:sp>
      <p:sp>
        <p:nvSpPr>
          <p:cNvPr id="4" name="Slide Number Placeholder 3"/>
          <p:cNvSpPr>
            <a:spLocks noGrp="1"/>
          </p:cNvSpPr>
          <p:nvPr>
            <p:ph type="sldNum" sz="quarter" idx="5"/>
          </p:nvPr>
        </p:nvSpPr>
        <p:spPr/>
        <p:txBody>
          <a:bodyPr/>
          <a:lstStyle/>
          <a:p>
            <a:pPr>
              <a:defRPr/>
            </a:pPr>
            <a:fld id="{460DBBD1-181E-744E-89E7-45F0EE4D9123}" type="slidenum">
              <a:rPr lang="en-US" smtClean="0"/>
              <a:pPr>
                <a:defRPr/>
              </a:pPr>
              <a:t>25</a:t>
            </a:fld>
            <a:endParaRPr lang="en-US"/>
          </a:p>
        </p:txBody>
      </p:sp>
    </p:spTree>
    <p:extLst>
      <p:ext uri="{BB962C8B-B14F-4D97-AF65-F5344CB8AC3E}">
        <p14:creationId xmlns:p14="http://schemas.microsoft.com/office/powerpoint/2010/main" val="298644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Gereksinimlerdeki</a:t>
            </a:r>
            <a:r>
              <a:rPr lang="en-US" dirty="0"/>
              <a:t> </a:t>
            </a:r>
            <a:r>
              <a:rPr lang="en-US" dirty="0" err="1"/>
              <a:t>belirsizlik</a:t>
            </a:r>
            <a:endParaRPr lang="en-US" dirty="0"/>
          </a:p>
          <a:p>
            <a:r>
              <a:rPr lang="en-US" dirty="0"/>
              <a:t>• </a:t>
            </a:r>
            <a:r>
              <a:rPr lang="en-US" dirty="0" err="1"/>
              <a:t>Düzgün</a:t>
            </a:r>
            <a:r>
              <a:rPr lang="en-US" dirty="0"/>
              <a:t> </a:t>
            </a:r>
            <a:r>
              <a:rPr lang="en-US" dirty="0" err="1"/>
              <a:t>ifade</a:t>
            </a:r>
            <a:r>
              <a:rPr lang="en-US" dirty="0"/>
              <a:t> </a:t>
            </a:r>
            <a:r>
              <a:rPr lang="en-US" dirty="0" err="1"/>
              <a:t>edilmeyen</a:t>
            </a:r>
            <a:r>
              <a:rPr lang="en-US" dirty="0"/>
              <a:t> </a:t>
            </a:r>
            <a:r>
              <a:rPr lang="en-US" dirty="0" err="1"/>
              <a:t>gereksinimler</a:t>
            </a:r>
            <a:r>
              <a:rPr lang="en-US" dirty="0"/>
              <a:t> </a:t>
            </a:r>
            <a:r>
              <a:rPr lang="en-US" dirty="0" err="1"/>
              <a:t>sorun</a:t>
            </a:r>
            <a:r>
              <a:rPr lang="en-US" dirty="0"/>
              <a:t> </a:t>
            </a:r>
            <a:r>
              <a:rPr lang="en-US" dirty="0" err="1"/>
              <a:t>yaratır</a:t>
            </a:r>
            <a:r>
              <a:rPr lang="en-US" dirty="0"/>
              <a:t> </a:t>
            </a:r>
          </a:p>
          <a:p>
            <a:r>
              <a:rPr lang="en-US" dirty="0"/>
              <a:t>• </a:t>
            </a:r>
            <a:r>
              <a:rPr lang="en-US" dirty="0" err="1"/>
              <a:t>Açık</a:t>
            </a:r>
            <a:r>
              <a:rPr lang="en-US" dirty="0"/>
              <a:t> </a:t>
            </a:r>
            <a:r>
              <a:rPr lang="en-US" dirty="0" err="1"/>
              <a:t>olmayan</a:t>
            </a:r>
            <a:r>
              <a:rPr lang="en-US" dirty="0"/>
              <a:t> </a:t>
            </a:r>
            <a:r>
              <a:rPr lang="en-US" dirty="0" err="1"/>
              <a:t>ifadeler</a:t>
            </a:r>
            <a:r>
              <a:rPr lang="en-US" dirty="0"/>
              <a:t> </a:t>
            </a:r>
            <a:r>
              <a:rPr lang="en-US" dirty="0" err="1"/>
              <a:t>kullanıcılar</a:t>
            </a:r>
            <a:r>
              <a:rPr lang="en-US" dirty="0"/>
              <a:t> </a:t>
            </a:r>
            <a:r>
              <a:rPr lang="en-US" dirty="0" err="1"/>
              <a:t>ve</a:t>
            </a:r>
            <a:r>
              <a:rPr lang="en-US" dirty="0"/>
              <a:t> </a:t>
            </a:r>
            <a:r>
              <a:rPr lang="en-US" dirty="0" err="1"/>
              <a:t>geliştiriciler</a:t>
            </a:r>
            <a:r>
              <a:rPr lang="en-US" dirty="0"/>
              <a:t> </a:t>
            </a:r>
            <a:r>
              <a:rPr lang="en-US" dirty="0" err="1"/>
              <a:t>tarafından</a:t>
            </a:r>
            <a:r>
              <a:rPr lang="en-US" dirty="0"/>
              <a:t> </a:t>
            </a:r>
            <a:r>
              <a:rPr lang="en-US" dirty="0" err="1"/>
              <a:t>farklı</a:t>
            </a:r>
            <a:r>
              <a:rPr lang="en-US" dirty="0"/>
              <a:t> </a:t>
            </a:r>
            <a:r>
              <a:rPr lang="en-US" dirty="0" err="1"/>
              <a:t>yorumlanabilir</a:t>
            </a:r>
            <a:r>
              <a:rPr lang="en-US" dirty="0"/>
              <a:t> </a:t>
            </a:r>
          </a:p>
          <a:p>
            <a:r>
              <a:rPr lang="en-US" dirty="0"/>
              <a:t>• İlk </a:t>
            </a:r>
            <a:r>
              <a:rPr lang="en-US" dirty="0" err="1"/>
              <a:t>gereksinimdeki</a:t>
            </a:r>
            <a:r>
              <a:rPr lang="en-US" dirty="0"/>
              <a:t> «</a:t>
            </a:r>
            <a:r>
              <a:rPr lang="en-US" dirty="0" err="1"/>
              <a:t>arama</a:t>
            </a:r>
            <a:r>
              <a:rPr lang="en-US" dirty="0"/>
              <a:t>» </a:t>
            </a:r>
            <a:r>
              <a:rPr lang="en-US" dirty="0" err="1"/>
              <a:t>ifadesi</a:t>
            </a:r>
            <a:r>
              <a:rPr lang="en-US" dirty="0"/>
              <a:t> </a:t>
            </a:r>
            <a:r>
              <a:rPr lang="en-US" dirty="0" err="1"/>
              <a:t>gibi</a:t>
            </a:r>
            <a:r>
              <a:rPr lang="en-US" dirty="0"/>
              <a:t> </a:t>
            </a:r>
          </a:p>
          <a:p>
            <a:r>
              <a:rPr lang="en-US" dirty="0"/>
              <a:t>– </a:t>
            </a:r>
            <a:r>
              <a:rPr lang="en-US" dirty="0" err="1"/>
              <a:t>Kullanıcı</a:t>
            </a:r>
            <a:r>
              <a:rPr lang="en-US" dirty="0"/>
              <a:t> </a:t>
            </a:r>
            <a:r>
              <a:rPr lang="en-US" dirty="0" err="1"/>
              <a:t>tarafı</a:t>
            </a:r>
            <a:r>
              <a:rPr lang="en-US" dirty="0"/>
              <a:t>: </a:t>
            </a:r>
            <a:r>
              <a:rPr lang="en-US" dirty="0" err="1"/>
              <a:t>bir</a:t>
            </a:r>
            <a:r>
              <a:rPr lang="en-US" dirty="0"/>
              <a:t> hasta </a:t>
            </a:r>
            <a:r>
              <a:rPr lang="en-US" dirty="0" err="1"/>
              <a:t>için</a:t>
            </a:r>
            <a:r>
              <a:rPr lang="en-US" dirty="0"/>
              <a:t> </a:t>
            </a:r>
            <a:r>
              <a:rPr lang="en-US" dirty="0" err="1"/>
              <a:t>bütün</a:t>
            </a:r>
            <a:r>
              <a:rPr lang="en-US" dirty="0"/>
              <a:t> </a:t>
            </a:r>
            <a:r>
              <a:rPr lang="en-US" dirty="0" err="1"/>
              <a:t>kliniklerdeki</a:t>
            </a:r>
            <a:r>
              <a:rPr lang="en-US" dirty="0"/>
              <a:t> </a:t>
            </a:r>
            <a:r>
              <a:rPr lang="en-US" dirty="0" err="1"/>
              <a:t>bütün</a:t>
            </a:r>
            <a:r>
              <a:rPr lang="en-US" dirty="0"/>
              <a:t> </a:t>
            </a:r>
            <a:r>
              <a:rPr lang="en-US" dirty="0" err="1"/>
              <a:t>randevuları</a:t>
            </a:r>
            <a:r>
              <a:rPr lang="en-US" dirty="0"/>
              <a:t> </a:t>
            </a:r>
            <a:r>
              <a:rPr lang="en-US" dirty="0" err="1"/>
              <a:t>ara</a:t>
            </a:r>
            <a:r>
              <a:rPr lang="en-US" dirty="0"/>
              <a:t> </a:t>
            </a:r>
          </a:p>
          <a:p>
            <a:r>
              <a:rPr lang="en-US" dirty="0"/>
              <a:t>– </a:t>
            </a:r>
            <a:r>
              <a:rPr lang="en-US" dirty="0" err="1"/>
              <a:t>Geliştirici</a:t>
            </a:r>
            <a:r>
              <a:rPr lang="en-US" dirty="0"/>
              <a:t> </a:t>
            </a:r>
            <a:r>
              <a:rPr lang="en-US" dirty="0" err="1"/>
              <a:t>tarafı</a:t>
            </a:r>
            <a:r>
              <a:rPr lang="en-US" dirty="0"/>
              <a:t>: </a:t>
            </a:r>
            <a:r>
              <a:rPr lang="en-US" dirty="0" err="1"/>
              <a:t>bir</a:t>
            </a:r>
            <a:r>
              <a:rPr lang="en-US" dirty="0"/>
              <a:t> </a:t>
            </a:r>
            <a:r>
              <a:rPr lang="en-US" dirty="0" err="1"/>
              <a:t>klinikteki</a:t>
            </a:r>
            <a:r>
              <a:rPr lang="en-US" dirty="0"/>
              <a:t> </a:t>
            </a:r>
            <a:r>
              <a:rPr lang="en-US" dirty="0" err="1"/>
              <a:t>bir</a:t>
            </a:r>
            <a:r>
              <a:rPr lang="en-US" dirty="0"/>
              <a:t> hasta </a:t>
            </a:r>
            <a:r>
              <a:rPr lang="en-US" dirty="0" err="1"/>
              <a:t>ismini</a:t>
            </a:r>
            <a:r>
              <a:rPr lang="en-US" dirty="0"/>
              <a:t> </a:t>
            </a:r>
            <a:r>
              <a:rPr lang="en-US" dirty="0" err="1"/>
              <a:t>ara</a:t>
            </a:r>
            <a:r>
              <a:rPr lang="en-US" dirty="0"/>
              <a:t>. Sonra </a:t>
            </a:r>
            <a:r>
              <a:rPr lang="en-US" dirty="0" err="1"/>
              <a:t>klinikleri</a:t>
            </a:r>
            <a:r>
              <a:rPr lang="en-US" dirty="0"/>
              <a:t> </a:t>
            </a:r>
            <a:r>
              <a:rPr lang="en-US" dirty="0" err="1"/>
              <a:t>seçerek</a:t>
            </a:r>
            <a:r>
              <a:rPr lang="en-US" dirty="0"/>
              <a:t> </a:t>
            </a:r>
            <a:r>
              <a:rPr lang="en-US" dirty="0" err="1"/>
              <a:t>arama</a:t>
            </a:r>
            <a:r>
              <a:rPr lang="en-US" dirty="0"/>
              <a:t> yap</a:t>
            </a:r>
          </a:p>
        </p:txBody>
      </p:sp>
      <p:sp>
        <p:nvSpPr>
          <p:cNvPr id="4" name="Slide Number Placeholder 3"/>
          <p:cNvSpPr>
            <a:spLocks noGrp="1"/>
          </p:cNvSpPr>
          <p:nvPr>
            <p:ph type="sldNum" sz="quarter" idx="5"/>
          </p:nvPr>
        </p:nvSpPr>
        <p:spPr/>
        <p:txBody>
          <a:bodyPr/>
          <a:lstStyle/>
          <a:p>
            <a:pPr>
              <a:defRPr/>
            </a:pPr>
            <a:fld id="{460DBBD1-181E-744E-89E7-45F0EE4D9123}" type="slidenum">
              <a:rPr lang="en-US" smtClean="0"/>
              <a:pPr>
                <a:defRPr/>
              </a:pPr>
              <a:t>26</a:t>
            </a:fld>
            <a:endParaRPr lang="en-US"/>
          </a:p>
        </p:txBody>
      </p:sp>
    </p:spTree>
    <p:extLst>
      <p:ext uri="{BB962C8B-B14F-4D97-AF65-F5344CB8AC3E}">
        <p14:creationId xmlns:p14="http://schemas.microsoft.com/office/powerpoint/2010/main" val="335653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Gereksinimlerin</a:t>
            </a:r>
            <a:r>
              <a:rPr lang="en-US" dirty="0"/>
              <a:t> </a:t>
            </a:r>
            <a:r>
              <a:rPr lang="en-US" dirty="0" err="1"/>
              <a:t>tamlığı</a:t>
            </a:r>
            <a:r>
              <a:rPr lang="en-US" dirty="0"/>
              <a:t> </a:t>
            </a:r>
            <a:r>
              <a:rPr lang="en-US" dirty="0" err="1"/>
              <a:t>ve</a:t>
            </a:r>
            <a:r>
              <a:rPr lang="en-US" dirty="0"/>
              <a:t> </a:t>
            </a:r>
            <a:r>
              <a:rPr lang="en-US" dirty="0" err="1"/>
              <a:t>tutarlılığı</a:t>
            </a:r>
            <a:r>
              <a:rPr lang="en-US" dirty="0"/>
              <a:t> </a:t>
            </a:r>
          </a:p>
          <a:p>
            <a:r>
              <a:rPr lang="en-US" dirty="0"/>
              <a:t>• </a:t>
            </a:r>
            <a:r>
              <a:rPr lang="en-US" dirty="0" err="1"/>
              <a:t>Prensipte</a:t>
            </a:r>
            <a:r>
              <a:rPr lang="en-US" dirty="0"/>
              <a:t> </a:t>
            </a:r>
            <a:r>
              <a:rPr lang="en-US" dirty="0" err="1"/>
              <a:t>gereksinimler</a:t>
            </a:r>
            <a:r>
              <a:rPr lang="en-US" dirty="0"/>
              <a:t> tam </a:t>
            </a:r>
            <a:r>
              <a:rPr lang="en-US" dirty="0" err="1"/>
              <a:t>ve</a:t>
            </a:r>
            <a:r>
              <a:rPr lang="en-US" dirty="0"/>
              <a:t> </a:t>
            </a:r>
            <a:r>
              <a:rPr lang="en-US" dirty="0" err="1"/>
              <a:t>tutarlı</a:t>
            </a:r>
            <a:r>
              <a:rPr lang="en-US" dirty="0"/>
              <a:t> </a:t>
            </a:r>
            <a:r>
              <a:rPr lang="en-US" dirty="0" err="1"/>
              <a:t>olmalı</a:t>
            </a:r>
            <a:r>
              <a:rPr lang="en-US" dirty="0"/>
              <a:t> </a:t>
            </a:r>
          </a:p>
          <a:p>
            <a:r>
              <a:rPr lang="en-US" dirty="0"/>
              <a:t>• </a:t>
            </a:r>
            <a:r>
              <a:rPr lang="en-US" dirty="0" err="1"/>
              <a:t>Tamlık</a:t>
            </a:r>
            <a:r>
              <a:rPr lang="en-US" dirty="0"/>
              <a:t> – </a:t>
            </a:r>
            <a:r>
              <a:rPr lang="en-US" dirty="0" err="1"/>
              <a:t>Gerekli</a:t>
            </a:r>
            <a:r>
              <a:rPr lang="en-US" dirty="0"/>
              <a:t> </a:t>
            </a:r>
            <a:r>
              <a:rPr lang="en-US" dirty="0" err="1"/>
              <a:t>olan</a:t>
            </a:r>
            <a:r>
              <a:rPr lang="en-US" dirty="0"/>
              <a:t> </a:t>
            </a:r>
            <a:r>
              <a:rPr lang="en-US" dirty="0" err="1"/>
              <a:t>herşeyi</a:t>
            </a:r>
            <a:r>
              <a:rPr lang="en-US" dirty="0"/>
              <a:t> </a:t>
            </a:r>
            <a:r>
              <a:rPr lang="en-US" dirty="0" err="1"/>
              <a:t>içermeli</a:t>
            </a:r>
            <a:r>
              <a:rPr lang="en-US" dirty="0"/>
              <a:t> </a:t>
            </a:r>
          </a:p>
          <a:p>
            <a:r>
              <a:rPr lang="en-US" dirty="0"/>
              <a:t>• </a:t>
            </a:r>
            <a:r>
              <a:rPr lang="en-US" dirty="0" err="1"/>
              <a:t>Tutarlılık</a:t>
            </a:r>
            <a:r>
              <a:rPr lang="en-US" dirty="0"/>
              <a:t> – </a:t>
            </a:r>
            <a:r>
              <a:rPr lang="en-US" dirty="0" err="1"/>
              <a:t>Gereksinimler</a:t>
            </a:r>
            <a:r>
              <a:rPr lang="en-US" dirty="0"/>
              <a:t> </a:t>
            </a:r>
            <a:r>
              <a:rPr lang="en-US" dirty="0" err="1"/>
              <a:t>arasında</a:t>
            </a:r>
            <a:r>
              <a:rPr lang="en-US" dirty="0"/>
              <a:t> </a:t>
            </a:r>
            <a:r>
              <a:rPr lang="en-US" dirty="0" err="1"/>
              <a:t>çelişki</a:t>
            </a:r>
            <a:r>
              <a:rPr lang="en-US" dirty="0"/>
              <a:t> </a:t>
            </a:r>
            <a:r>
              <a:rPr lang="en-US" dirty="0" err="1"/>
              <a:t>veya</a:t>
            </a:r>
            <a:r>
              <a:rPr lang="en-US" dirty="0"/>
              <a:t> </a:t>
            </a:r>
            <a:r>
              <a:rPr lang="en-US" dirty="0" err="1"/>
              <a:t>çatışma</a:t>
            </a:r>
            <a:r>
              <a:rPr lang="en-US" dirty="0"/>
              <a:t> </a:t>
            </a:r>
            <a:r>
              <a:rPr lang="en-US" dirty="0" err="1"/>
              <a:t>olmamalı</a:t>
            </a:r>
            <a:r>
              <a:rPr lang="en-US" dirty="0"/>
              <a:t> </a:t>
            </a:r>
          </a:p>
          <a:p>
            <a:r>
              <a:rPr lang="en-US" dirty="0"/>
              <a:t>• </a:t>
            </a:r>
            <a:r>
              <a:rPr lang="en-US" dirty="0" err="1"/>
              <a:t>Pratikte</a:t>
            </a:r>
            <a:r>
              <a:rPr lang="en-US" dirty="0"/>
              <a:t>, tam </a:t>
            </a:r>
            <a:r>
              <a:rPr lang="en-US" dirty="0" err="1"/>
              <a:t>ve</a:t>
            </a:r>
            <a:r>
              <a:rPr lang="en-US" dirty="0"/>
              <a:t> </a:t>
            </a:r>
            <a:r>
              <a:rPr lang="en-US" dirty="0" err="1"/>
              <a:t>tutarlı</a:t>
            </a:r>
            <a:r>
              <a:rPr lang="en-US" dirty="0"/>
              <a:t> </a:t>
            </a:r>
            <a:r>
              <a:rPr lang="en-US" dirty="0" err="1"/>
              <a:t>bir</a:t>
            </a:r>
            <a:r>
              <a:rPr lang="en-US" dirty="0"/>
              <a:t> </a:t>
            </a:r>
            <a:r>
              <a:rPr lang="en-US" dirty="0" err="1"/>
              <a:t>gereksinim</a:t>
            </a:r>
            <a:r>
              <a:rPr lang="en-US" dirty="0"/>
              <a:t> </a:t>
            </a:r>
            <a:r>
              <a:rPr lang="en-US" dirty="0" err="1"/>
              <a:t>dokümanı</a:t>
            </a:r>
            <a:r>
              <a:rPr lang="en-US" dirty="0"/>
              <a:t> </a:t>
            </a:r>
            <a:r>
              <a:rPr lang="en-US" dirty="0" err="1"/>
              <a:t>hazırlamak</a:t>
            </a:r>
            <a:r>
              <a:rPr lang="en-US" dirty="0"/>
              <a:t> </a:t>
            </a:r>
            <a:r>
              <a:rPr lang="en-US" dirty="0" err="1"/>
              <a:t>imkansız</a:t>
            </a:r>
            <a:endParaRPr lang="en-US" dirty="0"/>
          </a:p>
        </p:txBody>
      </p:sp>
      <p:sp>
        <p:nvSpPr>
          <p:cNvPr id="4" name="Slide Number Placeholder 3"/>
          <p:cNvSpPr>
            <a:spLocks noGrp="1"/>
          </p:cNvSpPr>
          <p:nvPr>
            <p:ph type="sldNum" sz="quarter" idx="5"/>
          </p:nvPr>
        </p:nvSpPr>
        <p:spPr/>
        <p:txBody>
          <a:bodyPr/>
          <a:lstStyle/>
          <a:p>
            <a:pPr>
              <a:defRPr/>
            </a:pPr>
            <a:fld id="{460DBBD1-181E-744E-89E7-45F0EE4D9123}" type="slidenum">
              <a:rPr lang="en-US" smtClean="0"/>
              <a:pPr>
                <a:defRPr/>
              </a:pPr>
              <a:t>27</a:t>
            </a:fld>
            <a:endParaRPr lang="en-US"/>
          </a:p>
        </p:txBody>
      </p:sp>
    </p:spTree>
    <p:extLst>
      <p:ext uri="{BB962C8B-B14F-4D97-AF65-F5344CB8AC3E}">
        <p14:creationId xmlns:p14="http://schemas.microsoft.com/office/powerpoint/2010/main" val="314817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Fonksiyonel</a:t>
            </a:r>
            <a:r>
              <a:rPr lang="en-US" dirty="0"/>
              <a:t> </a:t>
            </a:r>
            <a:r>
              <a:rPr lang="en-US" dirty="0" err="1"/>
              <a:t>olmayan</a:t>
            </a:r>
            <a:r>
              <a:rPr lang="en-US" dirty="0"/>
              <a:t> </a:t>
            </a:r>
            <a:r>
              <a:rPr lang="en-US" dirty="0" err="1"/>
              <a:t>gereksinimler</a:t>
            </a:r>
            <a:r>
              <a:rPr lang="en-US" dirty="0"/>
              <a:t> </a:t>
            </a:r>
          </a:p>
          <a:p>
            <a:r>
              <a:rPr lang="en-US" dirty="0"/>
              <a:t>• </a:t>
            </a:r>
            <a:r>
              <a:rPr lang="en-US" dirty="0" err="1"/>
              <a:t>Güvenilirlik</a:t>
            </a:r>
            <a:r>
              <a:rPr lang="en-US" dirty="0"/>
              <a:t>, </a:t>
            </a:r>
            <a:r>
              <a:rPr lang="en-US" dirty="0" err="1"/>
              <a:t>yanıt</a:t>
            </a:r>
            <a:r>
              <a:rPr lang="en-US" dirty="0"/>
              <a:t> </a:t>
            </a:r>
            <a:r>
              <a:rPr lang="en-US" dirty="0" err="1"/>
              <a:t>süresi</a:t>
            </a:r>
            <a:r>
              <a:rPr lang="en-US" dirty="0"/>
              <a:t>, </a:t>
            </a:r>
            <a:r>
              <a:rPr lang="en-US" dirty="0" err="1"/>
              <a:t>depolama</a:t>
            </a:r>
            <a:r>
              <a:rPr lang="en-US" dirty="0"/>
              <a:t> </a:t>
            </a:r>
            <a:r>
              <a:rPr lang="en-US" dirty="0" err="1"/>
              <a:t>alanı</a:t>
            </a:r>
            <a:r>
              <a:rPr lang="en-US" dirty="0"/>
              <a:t> </a:t>
            </a:r>
            <a:r>
              <a:rPr lang="en-US" dirty="0" err="1"/>
              <a:t>ihtiyacı</a:t>
            </a:r>
            <a:r>
              <a:rPr lang="en-US" dirty="0"/>
              <a:t> </a:t>
            </a:r>
            <a:r>
              <a:rPr lang="en-US" dirty="0" err="1"/>
              <a:t>gibi</a:t>
            </a:r>
            <a:r>
              <a:rPr lang="en-US" dirty="0"/>
              <a:t> </a:t>
            </a:r>
            <a:r>
              <a:rPr lang="en-US" dirty="0" err="1"/>
              <a:t>sistem</a:t>
            </a:r>
            <a:r>
              <a:rPr lang="en-US" dirty="0"/>
              <a:t> </a:t>
            </a:r>
            <a:r>
              <a:rPr lang="en-US" dirty="0" err="1"/>
              <a:t>özelliklerini</a:t>
            </a:r>
            <a:r>
              <a:rPr lang="en-US" dirty="0"/>
              <a:t> </a:t>
            </a:r>
            <a:r>
              <a:rPr lang="en-US" dirty="0" err="1"/>
              <a:t>tanımlar</a:t>
            </a:r>
            <a:endParaRPr lang="en-US" dirty="0"/>
          </a:p>
          <a:p>
            <a:r>
              <a:rPr lang="en-US" dirty="0"/>
              <a:t>• </a:t>
            </a:r>
            <a:r>
              <a:rPr lang="en-US" dirty="0" err="1"/>
              <a:t>Süreç</a:t>
            </a:r>
            <a:r>
              <a:rPr lang="en-US" dirty="0"/>
              <a:t> </a:t>
            </a:r>
            <a:r>
              <a:rPr lang="en-US" dirty="0" err="1"/>
              <a:t>gereksinimleri</a:t>
            </a:r>
            <a:r>
              <a:rPr lang="en-US" dirty="0"/>
              <a:t> </a:t>
            </a:r>
            <a:r>
              <a:rPr lang="en-US" dirty="0" err="1"/>
              <a:t>belirli</a:t>
            </a:r>
            <a:r>
              <a:rPr lang="en-US" dirty="0"/>
              <a:t> </a:t>
            </a:r>
            <a:r>
              <a:rPr lang="en-US" dirty="0" err="1"/>
              <a:t>bir</a:t>
            </a:r>
            <a:r>
              <a:rPr lang="en-US" dirty="0"/>
              <a:t> IDE, </a:t>
            </a:r>
            <a:r>
              <a:rPr lang="en-US" dirty="0" err="1"/>
              <a:t>programlama</a:t>
            </a:r>
            <a:r>
              <a:rPr lang="en-US" dirty="0"/>
              <a:t> </a:t>
            </a:r>
            <a:r>
              <a:rPr lang="en-US" dirty="0" err="1"/>
              <a:t>dili</a:t>
            </a:r>
            <a:r>
              <a:rPr lang="en-US" dirty="0"/>
              <a:t> </a:t>
            </a:r>
            <a:r>
              <a:rPr lang="en-US" dirty="0" err="1"/>
              <a:t>veya</a:t>
            </a:r>
            <a:r>
              <a:rPr lang="en-US" dirty="0"/>
              <a:t> </a:t>
            </a:r>
            <a:r>
              <a:rPr lang="en-US" dirty="0" err="1"/>
              <a:t>geliştirme</a:t>
            </a:r>
            <a:r>
              <a:rPr lang="en-US" dirty="0"/>
              <a:t> </a:t>
            </a:r>
            <a:r>
              <a:rPr lang="en-US" dirty="0" err="1"/>
              <a:t>yöntemini</a:t>
            </a:r>
            <a:r>
              <a:rPr lang="en-US" dirty="0"/>
              <a:t> </a:t>
            </a:r>
            <a:r>
              <a:rPr lang="en-US" dirty="0" err="1"/>
              <a:t>zorlayabilir</a:t>
            </a:r>
            <a:endParaRPr lang="en-US" dirty="0"/>
          </a:p>
          <a:p>
            <a:r>
              <a:rPr lang="en-US" dirty="0"/>
              <a:t>• </a:t>
            </a:r>
            <a:r>
              <a:rPr lang="en-US" dirty="0" err="1"/>
              <a:t>Fonksiyonel</a:t>
            </a:r>
            <a:r>
              <a:rPr lang="en-US" dirty="0"/>
              <a:t> </a:t>
            </a:r>
            <a:r>
              <a:rPr lang="en-US" dirty="0" err="1"/>
              <a:t>olmayan</a:t>
            </a:r>
            <a:r>
              <a:rPr lang="en-US" dirty="0"/>
              <a:t> </a:t>
            </a:r>
            <a:r>
              <a:rPr lang="en-US" dirty="0" err="1"/>
              <a:t>gereksinimler</a:t>
            </a:r>
            <a:r>
              <a:rPr lang="en-US" dirty="0"/>
              <a:t>, </a:t>
            </a:r>
            <a:r>
              <a:rPr lang="en-US" dirty="0" err="1"/>
              <a:t>fonksiyonel</a:t>
            </a:r>
            <a:r>
              <a:rPr lang="en-US" dirty="0"/>
              <a:t> </a:t>
            </a:r>
            <a:r>
              <a:rPr lang="en-US" dirty="0" err="1"/>
              <a:t>gereksinimlerden</a:t>
            </a:r>
            <a:r>
              <a:rPr lang="en-US" dirty="0"/>
              <a:t> </a:t>
            </a:r>
            <a:r>
              <a:rPr lang="en-US" dirty="0" err="1"/>
              <a:t>daha</a:t>
            </a:r>
            <a:r>
              <a:rPr lang="en-US" dirty="0"/>
              <a:t> </a:t>
            </a:r>
            <a:r>
              <a:rPr lang="en-US" dirty="0" err="1"/>
              <a:t>kritik</a:t>
            </a:r>
            <a:r>
              <a:rPr lang="en-US" dirty="0"/>
              <a:t> </a:t>
            </a:r>
            <a:r>
              <a:rPr lang="en-US" dirty="0" err="1"/>
              <a:t>olabilir</a:t>
            </a:r>
            <a:r>
              <a:rPr lang="en-US" dirty="0"/>
              <a:t>. </a:t>
            </a:r>
            <a:r>
              <a:rPr lang="en-US" dirty="0" err="1"/>
              <a:t>Karşılanmadıkları</a:t>
            </a:r>
            <a:r>
              <a:rPr lang="en-US" dirty="0"/>
              <a:t> </a:t>
            </a:r>
            <a:r>
              <a:rPr lang="en-US" dirty="0" err="1"/>
              <a:t>taktirde</a:t>
            </a:r>
            <a:r>
              <a:rPr lang="en-US" dirty="0"/>
              <a:t> </a:t>
            </a:r>
            <a:r>
              <a:rPr lang="en-US" dirty="0" err="1"/>
              <a:t>sistem</a:t>
            </a:r>
            <a:r>
              <a:rPr lang="en-US" dirty="0"/>
              <a:t> </a:t>
            </a:r>
            <a:r>
              <a:rPr lang="en-US" dirty="0" err="1"/>
              <a:t>kullanışsız</a:t>
            </a:r>
            <a:r>
              <a:rPr lang="en-US" dirty="0"/>
              <a:t> hale </a:t>
            </a:r>
            <a:r>
              <a:rPr lang="en-US" dirty="0" err="1"/>
              <a:t>gelebilir</a:t>
            </a:r>
            <a:endParaRPr lang="en-US" dirty="0"/>
          </a:p>
        </p:txBody>
      </p:sp>
      <p:sp>
        <p:nvSpPr>
          <p:cNvPr id="4" name="Slide Number Placeholder 3"/>
          <p:cNvSpPr>
            <a:spLocks noGrp="1"/>
          </p:cNvSpPr>
          <p:nvPr>
            <p:ph type="sldNum" sz="quarter" idx="5"/>
          </p:nvPr>
        </p:nvSpPr>
        <p:spPr/>
        <p:txBody>
          <a:bodyPr/>
          <a:lstStyle/>
          <a:p>
            <a:pPr>
              <a:defRPr/>
            </a:pPr>
            <a:fld id="{460DBBD1-181E-744E-89E7-45F0EE4D9123}" type="slidenum">
              <a:rPr lang="en-US" smtClean="0"/>
              <a:pPr>
                <a:defRPr/>
              </a:pPr>
              <a:t>28</a:t>
            </a:fld>
            <a:endParaRPr lang="en-US"/>
          </a:p>
        </p:txBody>
      </p:sp>
    </p:spTree>
    <p:extLst>
      <p:ext uri="{BB962C8B-B14F-4D97-AF65-F5344CB8AC3E}">
        <p14:creationId xmlns:p14="http://schemas.microsoft.com/office/powerpoint/2010/main" val="245860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Fonksiyonel</a:t>
            </a:r>
            <a:r>
              <a:rPr lang="en-US" dirty="0"/>
              <a:t> </a:t>
            </a:r>
            <a:r>
              <a:rPr lang="en-US" dirty="0" err="1"/>
              <a:t>olmayan</a:t>
            </a:r>
            <a:r>
              <a:rPr lang="en-US" dirty="0"/>
              <a:t> </a:t>
            </a:r>
            <a:r>
              <a:rPr lang="en-US" dirty="0" err="1"/>
              <a:t>gereksinimlerin</a:t>
            </a:r>
            <a:r>
              <a:rPr lang="en-US" dirty="0"/>
              <a:t> </a:t>
            </a:r>
            <a:r>
              <a:rPr lang="en-US" dirty="0" err="1"/>
              <a:t>sınıflandırılması</a:t>
            </a:r>
            <a:r>
              <a:rPr lang="en-US" dirty="0"/>
              <a:t> </a:t>
            </a:r>
          </a:p>
          <a:p>
            <a:r>
              <a:rPr lang="en-US" dirty="0"/>
              <a:t>• </a:t>
            </a:r>
            <a:r>
              <a:rPr lang="en-US" dirty="0" err="1"/>
              <a:t>Ürünün</a:t>
            </a:r>
            <a:r>
              <a:rPr lang="en-US" dirty="0"/>
              <a:t> </a:t>
            </a:r>
            <a:r>
              <a:rPr lang="en-US" dirty="0" err="1"/>
              <a:t>gereksinimleri</a:t>
            </a:r>
            <a:r>
              <a:rPr lang="en-US" dirty="0"/>
              <a:t> – </a:t>
            </a:r>
            <a:r>
              <a:rPr lang="en-US" dirty="0" err="1"/>
              <a:t>Hız</a:t>
            </a:r>
            <a:r>
              <a:rPr lang="en-US" dirty="0"/>
              <a:t>, </a:t>
            </a:r>
            <a:r>
              <a:rPr lang="en-US" dirty="0" err="1"/>
              <a:t>güvenilirlik</a:t>
            </a:r>
            <a:r>
              <a:rPr lang="en-US" dirty="0"/>
              <a:t> vb. </a:t>
            </a:r>
          </a:p>
          <a:p>
            <a:r>
              <a:rPr lang="en-US" dirty="0"/>
              <a:t>• </a:t>
            </a:r>
            <a:r>
              <a:rPr lang="en-US" dirty="0" err="1"/>
              <a:t>Organizasyonel</a:t>
            </a:r>
            <a:r>
              <a:rPr lang="en-US" dirty="0"/>
              <a:t> </a:t>
            </a:r>
            <a:r>
              <a:rPr lang="en-US" dirty="0" err="1"/>
              <a:t>gereksinimler</a:t>
            </a:r>
            <a:r>
              <a:rPr lang="en-US" dirty="0"/>
              <a:t> – </a:t>
            </a:r>
            <a:r>
              <a:rPr lang="en-US" dirty="0" err="1"/>
              <a:t>Standartlar</a:t>
            </a:r>
            <a:r>
              <a:rPr lang="en-US" dirty="0"/>
              <a:t>, </a:t>
            </a:r>
            <a:r>
              <a:rPr lang="en-US" dirty="0" err="1"/>
              <a:t>geliştirme</a:t>
            </a:r>
            <a:r>
              <a:rPr lang="en-US" dirty="0"/>
              <a:t> </a:t>
            </a:r>
            <a:r>
              <a:rPr lang="en-US" dirty="0" err="1"/>
              <a:t>detayları</a:t>
            </a:r>
            <a:r>
              <a:rPr lang="en-US" dirty="0"/>
              <a:t> vb. </a:t>
            </a:r>
          </a:p>
          <a:p>
            <a:r>
              <a:rPr lang="en-US" dirty="0"/>
              <a:t>• </a:t>
            </a:r>
            <a:r>
              <a:rPr lang="en-US" dirty="0" err="1"/>
              <a:t>Dış</a:t>
            </a:r>
            <a:r>
              <a:rPr lang="en-US" dirty="0"/>
              <a:t> </a:t>
            </a:r>
            <a:r>
              <a:rPr lang="en-US" dirty="0" err="1"/>
              <a:t>kaynaklı</a:t>
            </a:r>
            <a:r>
              <a:rPr lang="en-US" dirty="0"/>
              <a:t> </a:t>
            </a:r>
            <a:r>
              <a:rPr lang="en-US" dirty="0" err="1"/>
              <a:t>gereksinimler</a:t>
            </a:r>
            <a:r>
              <a:rPr lang="en-US" dirty="0"/>
              <a:t> – </a:t>
            </a:r>
            <a:r>
              <a:rPr lang="en-US" dirty="0" err="1"/>
              <a:t>Beraber</a:t>
            </a:r>
            <a:r>
              <a:rPr lang="en-US" dirty="0"/>
              <a:t> </a:t>
            </a:r>
            <a:r>
              <a:rPr lang="en-US" dirty="0" err="1"/>
              <a:t>çalışabilirlik</a:t>
            </a:r>
            <a:r>
              <a:rPr lang="en-US" dirty="0"/>
              <a:t>, </a:t>
            </a:r>
            <a:r>
              <a:rPr lang="en-US" dirty="0" err="1"/>
              <a:t>yasal</a:t>
            </a:r>
            <a:r>
              <a:rPr lang="en-US" dirty="0"/>
              <a:t> </a:t>
            </a:r>
            <a:r>
              <a:rPr lang="en-US" dirty="0" err="1"/>
              <a:t>düzenlemeler</a:t>
            </a:r>
            <a:r>
              <a:rPr lang="en-US" dirty="0"/>
              <a:t> </a:t>
            </a:r>
            <a:r>
              <a:rPr lang="en-US" dirty="0" err="1"/>
              <a:t>vb</a:t>
            </a:r>
            <a:endParaRPr lang="en-US" dirty="0"/>
          </a:p>
        </p:txBody>
      </p:sp>
      <p:sp>
        <p:nvSpPr>
          <p:cNvPr id="4" name="Slide Number Placeholder 3"/>
          <p:cNvSpPr>
            <a:spLocks noGrp="1"/>
          </p:cNvSpPr>
          <p:nvPr>
            <p:ph type="sldNum" sz="quarter" idx="5"/>
          </p:nvPr>
        </p:nvSpPr>
        <p:spPr/>
        <p:txBody>
          <a:bodyPr/>
          <a:lstStyle/>
          <a:p>
            <a:pPr>
              <a:defRPr/>
            </a:pPr>
            <a:fld id="{460DBBD1-181E-744E-89E7-45F0EE4D9123}" type="slidenum">
              <a:rPr lang="en-US" smtClean="0"/>
              <a:pPr>
                <a:defRPr/>
              </a:pPr>
              <a:t>30</a:t>
            </a:fld>
            <a:endParaRPr lang="en-US"/>
          </a:p>
        </p:txBody>
      </p:sp>
    </p:spTree>
    <p:extLst>
      <p:ext uri="{BB962C8B-B14F-4D97-AF65-F5344CB8AC3E}">
        <p14:creationId xmlns:p14="http://schemas.microsoft.com/office/powerpoint/2010/main" val="383605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Fonksiyonel</a:t>
            </a:r>
            <a:r>
              <a:rPr lang="en-US" dirty="0"/>
              <a:t> </a:t>
            </a:r>
            <a:r>
              <a:rPr lang="en-US" dirty="0" err="1"/>
              <a:t>olmayan</a:t>
            </a:r>
            <a:r>
              <a:rPr lang="en-US" dirty="0"/>
              <a:t> </a:t>
            </a:r>
            <a:r>
              <a:rPr lang="en-US" dirty="0" err="1"/>
              <a:t>gereksinimleri</a:t>
            </a:r>
            <a:r>
              <a:rPr lang="en-US" dirty="0"/>
              <a:t> </a:t>
            </a:r>
            <a:r>
              <a:rPr lang="en-US" dirty="0" err="1"/>
              <a:t>hayata</a:t>
            </a:r>
            <a:r>
              <a:rPr lang="en-US" dirty="0"/>
              <a:t> </a:t>
            </a:r>
            <a:r>
              <a:rPr lang="en-US" dirty="0" err="1"/>
              <a:t>geçirme</a:t>
            </a:r>
            <a:r>
              <a:rPr lang="en-US" dirty="0"/>
              <a:t> </a:t>
            </a:r>
          </a:p>
          <a:p>
            <a:r>
              <a:rPr lang="en-US" dirty="0"/>
              <a:t>• </a:t>
            </a:r>
            <a:r>
              <a:rPr lang="en-US" dirty="0" err="1"/>
              <a:t>Fonksiyonel</a:t>
            </a:r>
            <a:r>
              <a:rPr lang="en-US" dirty="0"/>
              <a:t> </a:t>
            </a:r>
            <a:r>
              <a:rPr lang="en-US" dirty="0" err="1"/>
              <a:t>olmayan</a:t>
            </a:r>
            <a:r>
              <a:rPr lang="en-US" dirty="0"/>
              <a:t> </a:t>
            </a:r>
            <a:r>
              <a:rPr lang="en-US" dirty="0" err="1"/>
              <a:t>gereksinimler</a:t>
            </a:r>
            <a:r>
              <a:rPr lang="en-US" dirty="0"/>
              <a:t> </a:t>
            </a:r>
            <a:r>
              <a:rPr lang="en-US" dirty="0" err="1"/>
              <a:t>küçük</a:t>
            </a:r>
            <a:r>
              <a:rPr lang="en-US" dirty="0"/>
              <a:t> </a:t>
            </a:r>
            <a:r>
              <a:rPr lang="en-US" dirty="0" err="1"/>
              <a:t>bileşenlerden</a:t>
            </a:r>
            <a:r>
              <a:rPr lang="en-US" dirty="0"/>
              <a:t> </a:t>
            </a:r>
            <a:r>
              <a:rPr lang="en-US" dirty="0" err="1"/>
              <a:t>ziyade</a:t>
            </a:r>
            <a:r>
              <a:rPr lang="en-US" dirty="0"/>
              <a:t> </a:t>
            </a:r>
            <a:r>
              <a:rPr lang="en-US" dirty="0" err="1"/>
              <a:t>bütün</a:t>
            </a:r>
            <a:r>
              <a:rPr lang="en-US" dirty="0"/>
              <a:t> </a:t>
            </a:r>
            <a:r>
              <a:rPr lang="en-US" dirty="0" err="1"/>
              <a:t>sistem</a:t>
            </a:r>
            <a:r>
              <a:rPr lang="en-US" dirty="0"/>
              <a:t> </a:t>
            </a:r>
            <a:r>
              <a:rPr lang="en-US" dirty="0" err="1"/>
              <a:t>mimarisini</a:t>
            </a:r>
            <a:r>
              <a:rPr lang="en-US" dirty="0"/>
              <a:t> </a:t>
            </a:r>
            <a:r>
              <a:rPr lang="en-US" dirty="0" err="1"/>
              <a:t>etkileyebilir</a:t>
            </a:r>
            <a:r>
              <a:rPr lang="en-US" dirty="0"/>
              <a:t> </a:t>
            </a:r>
          </a:p>
          <a:p>
            <a:r>
              <a:rPr lang="en-US" dirty="0"/>
              <a:t>– </a:t>
            </a:r>
            <a:r>
              <a:rPr lang="en-US" dirty="0" err="1"/>
              <a:t>Performans</a:t>
            </a:r>
            <a:r>
              <a:rPr lang="en-US" dirty="0"/>
              <a:t> </a:t>
            </a:r>
            <a:r>
              <a:rPr lang="en-US" dirty="0" err="1"/>
              <a:t>için</a:t>
            </a:r>
            <a:r>
              <a:rPr lang="en-US" dirty="0"/>
              <a:t> </a:t>
            </a:r>
            <a:r>
              <a:rPr lang="en-US" dirty="0" err="1"/>
              <a:t>bileşenler</a:t>
            </a:r>
            <a:r>
              <a:rPr lang="en-US" dirty="0"/>
              <a:t> </a:t>
            </a:r>
            <a:r>
              <a:rPr lang="en-US" dirty="0" err="1"/>
              <a:t>arası</a:t>
            </a:r>
            <a:r>
              <a:rPr lang="en-US" dirty="0"/>
              <a:t> </a:t>
            </a:r>
            <a:r>
              <a:rPr lang="en-US" dirty="0" err="1"/>
              <a:t>haberleşmenin</a:t>
            </a:r>
            <a:r>
              <a:rPr lang="en-US" dirty="0"/>
              <a:t> </a:t>
            </a:r>
            <a:r>
              <a:rPr lang="en-US" dirty="0" err="1"/>
              <a:t>en</a:t>
            </a:r>
            <a:r>
              <a:rPr lang="en-US" dirty="0"/>
              <a:t> </a:t>
            </a:r>
            <a:r>
              <a:rPr lang="en-US" dirty="0" err="1"/>
              <a:t>aza</a:t>
            </a:r>
            <a:r>
              <a:rPr lang="en-US" dirty="0"/>
              <a:t> </a:t>
            </a:r>
            <a:r>
              <a:rPr lang="en-US" dirty="0" err="1"/>
              <a:t>indirilmesi</a:t>
            </a:r>
            <a:r>
              <a:rPr lang="en-US" dirty="0"/>
              <a:t> </a:t>
            </a:r>
            <a:r>
              <a:rPr lang="en-US" dirty="0" err="1"/>
              <a:t>gibi</a:t>
            </a:r>
            <a:r>
              <a:rPr lang="en-US" dirty="0"/>
              <a:t> </a:t>
            </a:r>
          </a:p>
          <a:p>
            <a:r>
              <a:rPr lang="en-US" dirty="0"/>
              <a:t>• </a:t>
            </a:r>
            <a:r>
              <a:rPr lang="en-US" dirty="0" err="1"/>
              <a:t>Güvenlik</a:t>
            </a:r>
            <a:r>
              <a:rPr lang="en-US" dirty="0"/>
              <a:t> </a:t>
            </a:r>
            <a:r>
              <a:rPr lang="en-US" dirty="0" err="1"/>
              <a:t>gibi</a:t>
            </a:r>
            <a:r>
              <a:rPr lang="en-US" dirty="0"/>
              <a:t> </a:t>
            </a:r>
            <a:r>
              <a:rPr lang="en-US" dirty="0" err="1"/>
              <a:t>fonksiyonel</a:t>
            </a:r>
            <a:r>
              <a:rPr lang="en-US" dirty="0"/>
              <a:t> </a:t>
            </a:r>
            <a:r>
              <a:rPr lang="en-US" dirty="0" err="1"/>
              <a:t>olmayan</a:t>
            </a:r>
            <a:r>
              <a:rPr lang="en-US" dirty="0"/>
              <a:t> </a:t>
            </a:r>
            <a:r>
              <a:rPr lang="en-US" dirty="0" err="1"/>
              <a:t>bir</a:t>
            </a:r>
            <a:r>
              <a:rPr lang="en-US" dirty="0"/>
              <a:t> </a:t>
            </a:r>
            <a:r>
              <a:rPr lang="en-US" dirty="0" err="1"/>
              <a:t>gereksinim</a:t>
            </a:r>
            <a:r>
              <a:rPr lang="en-US" dirty="0"/>
              <a:t> </a:t>
            </a:r>
            <a:r>
              <a:rPr lang="en-US" dirty="0" err="1"/>
              <a:t>bir</a:t>
            </a:r>
            <a:r>
              <a:rPr lang="en-US" dirty="0"/>
              <a:t> </a:t>
            </a:r>
            <a:r>
              <a:rPr lang="en-US" dirty="0" err="1"/>
              <a:t>ya</a:t>
            </a:r>
            <a:r>
              <a:rPr lang="en-US" dirty="0"/>
              <a:t> da </a:t>
            </a:r>
            <a:r>
              <a:rPr lang="en-US" dirty="0" err="1"/>
              <a:t>daha</a:t>
            </a:r>
            <a:r>
              <a:rPr lang="en-US" dirty="0"/>
              <a:t> </a:t>
            </a:r>
            <a:r>
              <a:rPr lang="en-US" dirty="0" err="1"/>
              <a:t>fazla</a:t>
            </a:r>
            <a:r>
              <a:rPr lang="en-US" dirty="0"/>
              <a:t> </a:t>
            </a:r>
            <a:r>
              <a:rPr lang="en-US" dirty="0" err="1"/>
              <a:t>fonksiyonel</a:t>
            </a:r>
            <a:r>
              <a:rPr lang="en-US" dirty="0"/>
              <a:t> </a:t>
            </a:r>
            <a:r>
              <a:rPr lang="en-US" dirty="0" err="1"/>
              <a:t>gereksinimi</a:t>
            </a:r>
            <a:r>
              <a:rPr lang="en-US" dirty="0"/>
              <a:t> </a:t>
            </a:r>
            <a:r>
              <a:rPr lang="en-US" dirty="0" err="1"/>
              <a:t>meydana</a:t>
            </a:r>
            <a:r>
              <a:rPr lang="en-US" dirty="0"/>
              <a:t> </a:t>
            </a:r>
            <a:r>
              <a:rPr lang="en-US" dirty="0" err="1"/>
              <a:t>getirebilir</a:t>
            </a:r>
            <a:endParaRPr lang="en-US" dirty="0"/>
          </a:p>
        </p:txBody>
      </p:sp>
      <p:sp>
        <p:nvSpPr>
          <p:cNvPr id="4" name="Slide Number Placeholder 3"/>
          <p:cNvSpPr>
            <a:spLocks noGrp="1"/>
          </p:cNvSpPr>
          <p:nvPr>
            <p:ph type="sldNum" sz="quarter" idx="5"/>
          </p:nvPr>
        </p:nvSpPr>
        <p:spPr/>
        <p:txBody>
          <a:bodyPr/>
          <a:lstStyle/>
          <a:p>
            <a:pPr>
              <a:defRPr/>
            </a:pPr>
            <a:fld id="{460DBBD1-181E-744E-89E7-45F0EE4D9123}" type="slidenum">
              <a:rPr lang="en-US" smtClean="0"/>
              <a:pPr>
                <a:defRPr/>
              </a:pPr>
              <a:t>31</a:t>
            </a:fld>
            <a:endParaRPr lang="en-US"/>
          </a:p>
        </p:txBody>
      </p:sp>
    </p:spTree>
    <p:extLst>
      <p:ext uri="{BB962C8B-B14F-4D97-AF65-F5344CB8AC3E}">
        <p14:creationId xmlns:p14="http://schemas.microsoft.com/office/powerpoint/2010/main" val="74716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err="1">
                <a:solidFill>
                  <a:schemeClr val="tx1"/>
                </a:solidFill>
                <a:effectLst/>
                <a:latin typeface="+mn-lt"/>
                <a:ea typeface="ＭＳ Ｐゴシック" charset="-128"/>
                <a:cs typeface="ＭＳ Ｐゴシック" charset="-128"/>
              </a:rPr>
              <a:t>Ürün</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gereksinimi</a:t>
            </a:r>
            <a:r>
              <a:rPr lang="en-US" sz="1200" b="0" i="0" kern="1200" dirty="0">
                <a:solidFill>
                  <a:schemeClr val="tx1"/>
                </a:solidFill>
                <a:effectLst/>
                <a:latin typeface="+mn-lt"/>
                <a:ea typeface="ＭＳ Ｐゴシック" charset="-128"/>
                <a:cs typeface="ＭＳ Ｐゴシック" charset="-128"/>
              </a:rPr>
              <a:t/>
            </a:r>
            <a:br>
              <a:rPr lang="en-US" sz="1200" b="0" i="0" kern="1200" dirty="0">
                <a:solidFill>
                  <a:schemeClr val="tx1"/>
                </a:solidFill>
                <a:effectLst/>
                <a:latin typeface="+mn-lt"/>
                <a:ea typeface="ＭＳ Ｐゴシック" charset="-128"/>
                <a:cs typeface="ＭＳ Ｐゴシック" charset="-128"/>
              </a:rPr>
            </a:br>
            <a:r>
              <a:rPr lang="en-US" sz="1200" b="0" i="0" kern="1200" dirty="0" err="1">
                <a:solidFill>
                  <a:schemeClr val="tx1"/>
                </a:solidFill>
                <a:effectLst/>
                <a:latin typeface="+mn-lt"/>
                <a:ea typeface="ＭＳ Ｐゴシック" charset="-128"/>
                <a:cs typeface="ＭＳ Ｐゴシック" charset="-128"/>
              </a:rPr>
              <a:t>Mentcare</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sistemi</a:t>
            </a:r>
            <a:r>
              <a:rPr lang="en-US" sz="1200" b="0" i="0" kern="1200" dirty="0">
                <a:solidFill>
                  <a:schemeClr val="tx1"/>
                </a:solidFill>
                <a:effectLst/>
                <a:latin typeface="+mn-lt"/>
                <a:ea typeface="ＭＳ Ｐゴシック" charset="-128"/>
                <a:cs typeface="ＭＳ Ｐゴシック" charset="-128"/>
              </a:rPr>
              <a:t> normal </a:t>
            </a:r>
            <a:r>
              <a:rPr lang="en-US" sz="1200" b="0" i="0" kern="1200" dirty="0" err="1">
                <a:solidFill>
                  <a:schemeClr val="tx1"/>
                </a:solidFill>
                <a:effectLst/>
                <a:latin typeface="+mn-lt"/>
                <a:ea typeface="ＭＳ Ｐゴシック" charset="-128"/>
                <a:cs typeface="ＭＳ Ｐゴシック" charset="-128"/>
              </a:rPr>
              <a:t>çalışma</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saatlerinde</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tüm</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kliniklere</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açık</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olacaktır</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Pzt</a:t>
            </a:r>
            <a:r>
              <a:rPr lang="en-US" sz="1200" b="0" i="0" kern="1200" dirty="0">
                <a:solidFill>
                  <a:schemeClr val="tx1"/>
                </a:solidFill>
                <a:effectLst/>
                <a:latin typeface="+mn-lt"/>
                <a:ea typeface="ＭＳ Ｐゴシック" charset="-128"/>
                <a:cs typeface="ＭＳ Ｐゴシック" charset="-128"/>
              </a:rPr>
              <a:t>-Cum, 0830–17.30).</a:t>
            </a:r>
            <a:br>
              <a:rPr lang="en-US" sz="1200" b="0" i="0" kern="1200" dirty="0">
                <a:solidFill>
                  <a:schemeClr val="tx1"/>
                </a:solidFill>
                <a:effectLst/>
                <a:latin typeface="+mn-lt"/>
                <a:ea typeface="ＭＳ Ｐゴシック" charset="-128"/>
                <a:cs typeface="ＭＳ Ｐゴシック" charset="-128"/>
              </a:rPr>
            </a:br>
            <a:r>
              <a:rPr lang="en-US" sz="1200" b="0" i="0" kern="1200" dirty="0">
                <a:solidFill>
                  <a:schemeClr val="tx1"/>
                </a:solidFill>
                <a:effectLst/>
                <a:latin typeface="+mn-lt"/>
                <a:ea typeface="ＭＳ Ｐゴシック" charset="-128"/>
                <a:cs typeface="ＭＳ Ｐゴシック" charset="-128"/>
              </a:rPr>
              <a:t>Normal </a:t>
            </a:r>
            <a:r>
              <a:rPr lang="en-US" sz="1200" b="0" i="0" kern="1200" dirty="0" err="1">
                <a:solidFill>
                  <a:schemeClr val="tx1"/>
                </a:solidFill>
                <a:effectLst/>
                <a:latin typeface="+mn-lt"/>
                <a:ea typeface="ＭＳ Ｐゴシック" charset="-128"/>
                <a:cs typeface="ＭＳ Ｐゴシック" charset="-128"/>
              </a:rPr>
              <a:t>çalışma</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saatleri</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içinde</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çalışma</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süresi</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herhangi</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bir</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günde</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beş</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saniyeyi</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geçmemelidir</a:t>
            </a:r>
            <a:r>
              <a:rPr lang="en-US" sz="1200" b="0" i="0" kern="1200" dirty="0">
                <a:solidFill>
                  <a:schemeClr val="tx1"/>
                </a:solidFill>
                <a:effectLst/>
                <a:latin typeface="+mn-lt"/>
                <a:ea typeface="ＭＳ Ｐゴシック" charset="-128"/>
                <a:cs typeface="ＭＳ Ｐゴシック" charset="-128"/>
              </a:rPr>
              <a:t>.</a:t>
            </a:r>
            <a:br>
              <a:rPr lang="en-US" sz="1200" b="0" i="0" kern="1200" dirty="0">
                <a:solidFill>
                  <a:schemeClr val="tx1"/>
                </a:solidFill>
                <a:effectLst/>
                <a:latin typeface="+mn-lt"/>
                <a:ea typeface="ＭＳ Ｐゴシック" charset="-128"/>
                <a:cs typeface="ＭＳ Ｐゴシック" charset="-128"/>
              </a:rPr>
            </a:br>
            <a:r>
              <a:rPr lang="en-US" sz="1200" b="0" i="0" kern="1200" dirty="0">
                <a:solidFill>
                  <a:schemeClr val="tx1"/>
                </a:solidFill>
                <a:effectLst/>
                <a:latin typeface="+mn-lt"/>
                <a:ea typeface="ＭＳ Ｐゴシック" charset="-128"/>
                <a:cs typeface="ＭＳ Ｐゴシック" charset="-128"/>
              </a:rPr>
              <a:t/>
            </a:r>
            <a:br>
              <a:rPr lang="en-US" sz="1200" b="0" i="0" kern="1200" dirty="0">
                <a:solidFill>
                  <a:schemeClr val="tx1"/>
                </a:solidFill>
                <a:effectLst/>
                <a:latin typeface="+mn-lt"/>
                <a:ea typeface="ＭＳ Ｐゴシック" charset="-128"/>
                <a:cs typeface="ＭＳ Ｐゴシック" charset="-128"/>
              </a:rPr>
            </a:br>
            <a:r>
              <a:rPr lang="en-US" sz="1200" b="0" i="0" kern="1200" dirty="0" err="1">
                <a:solidFill>
                  <a:schemeClr val="tx1"/>
                </a:solidFill>
                <a:effectLst/>
                <a:latin typeface="+mn-lt"/>
                <a:ea typeface="ＭＳ Ｐゴシック" charset="-128"/>
                <a:cs typeface="ＭＳ Ｐゴシック" charset="-128"/>
              </a:rPr>
              <a:t>Örgütsel</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gereksinim</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Mentcare</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sisteminin</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kullanıcıları</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sağlık</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yetkilileri</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kimlik</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kartlarını</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kullanarak</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kendilerini</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doğrulamalıdırlar</a:t>
            </a:r>
            <a:r>
              <a:rPr lang="en-US" sz="1200" b="0" i="0" kern="1200" dirty="0">
                <a:solidFill>
                  <a:schemeClr val="tx1"/>
                </a:solidFill>
                <a:effectLst/>
                <a:latin typeface="+mn-lt"/>
                <a:ea typeface="ＭＳ Ｐゴシック" charset="-128"/>
                <a:cs typeface="ＭＳ Ｐゴシック" charset="-128"/>
              </a:rPr>
              <a:t>.</a:t>
            </a:r>
            <a:br>
              <a:rPr lang="en-US" sz="1200" b="0" i="0" kern="1200" dirty="0">
                <a:solidFill>
                  <a:schemeClr val="tx1"/>
                </a:solidFill>
                <a:effectLst/>
                <a:latin typeface="+mn-lt"/>
                <a:ea typeface="ＭＳ Ｐゴシック" charset="-128"/>
                <a:cs typeface="ＭＳ Ｐゴシック" charset="-128"/>
              </a:rPr>
            </a:br>
            <a:r>
              <a:rPr lang="en-US" sz="1200" b="0" i="0" kern="1200" dirty="0">
                <a:solidFill>
                  <a:schemeClr val="tx1"/>
                </a:solidFill>
                <a:effectLst/>
                <a:latin typeface="+mn-lt"/>
                <a:ea typeface="ＭＳ Ｐゴシック" charset="-128"/>
                <a:cs typeface="ＭＳ Ｐゴシック" charset="-128"/>
              </a:rPr>
              <a:t/>
            </a:r>
            <a:br>
              <a:rPr lang="en-US" sz="1200" b="0" i="0" kern="1200" dirty="0">
                <a:solidFill>
                  <a:schemeClr val="tx1"/>
                </a:solidFill>
                <a:effectLst/>
                <a:latin typeface="+mn-lt"/>
                <a:ea typeface="ＭＳ Ｐゴシック" charset="-128"/>
                <a:cs typeface="ＭＳ Ｐゴシック" charset="-128"/>
              </a:rPr>
            </a:br>
            <a:r>
              <a:rPr lang="en-US" sz="1200" b="0" i="0" kern="1200" dirty="0" err="1">
                <a:solidFill>
                  <a:schemeClr val="tx1"/>
                </a:solidFill>
                <a:effectLst/>
                <a:latin typeface="+mn-lt"/>
                <a:ea typeface="ＭＳ Ｐゴシック" charset="-128"/>
                <a:cs typeface="ＭＳ Ｐゴシック" charset="-128"/>
              </a:rPr>
              <a:t>Dış</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gereklilik</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Sistem</a:t>
            </a:r>
            <a:r>
              <a:rPr lang="en-US" sz="1200" b="0" i="0" kern="1200" dirty="0">
                <a:solidFill>
                  <a:schemeClr val="tx1"/>
                </a:solidFill>
                <a:effectLst/>
                <a:latin typeface="+mn-lt"/>
                <a:ea typeface="ＭＳ Ｐゴシック" charset="-128"/>
                <a:cs typeface="ＭＳ Ｐゴシック" charset="-128"/>
              </a:rPr>
              <a:t>, HStan-03-2006-priv'da </a:t>
            </a:r>
            <a:r>
              <a:rPr lang="en-US" sz="1200" b="0" i="0" kern="1200" dirty="0" err="1">
                <a:solidFill>
                  <a:schemeClr val="tx1"/>
                </a:solidFill>
                <a:effectLst/>
                <a:latin typeface="+mn-lt"/>
                <a:ea typeface="ＭＳ Ｐゴシック" charset="-128"/>
                <a:cs typeface="ＭＳ Ｐゴシック" charset="-128"/>
              </a:rPr>
              <a:t>belirtilen</a:t>
            </a:r>
            <a:r>
              <a:rPr lang="en-US" sz="1200" b="0" i="0" kern="1200" dirty="0">
                <a:solidFill>
                  <a:schemeClr val="tx1"/>
                </a:solidFill>
                <a:effectLst/>
                <a:latin typeface="+mn-lt"/>
                <a:ea typeface="ＭＳ Ｐゴシック" charset="-128"/>
                <a:cs typeface="ＭＳ Ｐゴシック" charset="-128"/>
              </a:rPr>
              <a:t> hasta </a:t>
            </a:r>
            <a:r>
              <a:rPr lang="en-US" sz="1200" b="0" i="0" kern="1200" dirty="0" err="1">
                <a:solidFill>
                  <a:schemeClr val="tx1"/>
                </a:solidFill>
                <a:effectLst/>
                <a:latin typeface="+mn-lt"/>
                <a:ea typeface="ＭＳ Ｐゴシック" charset="-128"/>
                <a:cs typeface="ＭＳ Ｐゴシック" charset="-128"/>
              </a:rPr>
              <a:t>gizliliği</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hükümlerini</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uygulayacaktır</a:t>
            </a:r>
            <a:r>
              <a:rPr lang="en-US" sz="1200" b="0" i="0" kern="1200" dirty="0">
                <a:solidFill>
                  <a:schemeClr val="tx1"/>
                </a:solidFill>
                <a:effectLst/>
                <a:latin typeface="+mn-lt"/>
                <a:ea typeface="ＭＳ Ｐゴシック" charset="-128"/>
                <a:cs typeface="ＭＳ Ｐゴシック" charset="-128"/>
              </a:rPr>
              <a:t>.</a:t>
            </a:r>
          </a:p>
        </p:txBody>
      </p:sp>
      <p:sp>
        <p:nvSpPr>
          <p:cNvPr id="4" name="Slide Number Placeholder 3"/>
          <p:cNvSpPr>
            <a:spLocks noGrp="1"/>
          </p:cNvSpPr>
          <p:nvPr>
            <p:ph type="sldNum" sz="quarter" idx="5"/>
          </p:nvPr>
        </p:nvSpPr>
        <p:spPr/>
        <p:txBody>
          <a:bodyPr/>
          <a:lstStyle/>
          <a:p>
            <a:pPr>
              <a:defRPr/>
            </a:pPr>
            <a:fld id="{460DBBD1-181E-744E-89E7-45F0EE4D9123}" type="slidenum">
              <a:rPr lang="en-US" smtClean="0"/>
              <a:pPr>
                <a:defRPr/>
              </a:pPr>
              <a:t>33</a:t>
            </a:fld>
            <a:endParaRPr lang="en-US"/>
          </a:p>
        </p:txBody>
      </p:sp>
    </p:spTree>
    <p:extLst>
      <p:ext uri="{BB962C8B-B14F-4D97-AF65-F5344CB8AC3E}">
        <p14:creationId xmlns:p14="http://schemas.microsoft.com/office/powerpoint/2010/main" val="50683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Kullanılabilirlik</a:t>
            </a:r>
            <a:r>
              <a:rPr lang="en-US" dirty="0"/>
              <a:t> </a:t>
            </a:r>
            <a:r>
              <a:rPr lang="en-US" dirty="0" err="1"/>
              <a:t>gereksinimleri</a:t>
            </a:r>
            <a:r>
              <a:rPr lang="en-US" dirty="0"/>
              <a:t> </a:t>
            </a:r>
          </a:p>
          <a:p>
            <a:r>
              <a:rPr lang="en-US" dirty="0"/>
              <a:t>• </a:t>
            </a:r>
            <a:r>
              <a:rPr lang="en-US" dirty="0" err="1"/>
              <a:t>Amaç</a:t>
            </a:r>
            <a:r>
              <a:rPr lang="en-US" dirty="0"/>
              <a:t>: </a:t>
            </a:r>
            <a:r>
              <a:rPr lang="en-US" dirty="0" err="1"/>
              <a:t>Sistem</a:t>
            </a:r>
            <a:r>
              <a:rPr lang="en-US" dirty="0"/>
              <a:t> </a:t>
            </a:r>
            <a:r>
              <a:rPr lang="en-US" dirty="0" err="1"/>
              <a:t>sağlık</a:t>
            </a:r>
            <a:r>
              <a:rPr lang="en-US" dirty="0"/>
              <a:t> </a:t>
            </a:r>
            <a:r>
              <a:rPr lang="en-US" dirty="0" err="1"/>
              <a:t>personeli</a:t>
            </a:r>
            <a:r>
              <a:rPr lang="en-US" dirty="0"/>
              <a:t> </a:t>
            </a:r>
            <a:r>
              <a:rPr lang="en-US" dirty="0" err="1"/>
              <a:t>tarafından</a:t>
            </a:r>
            <a:r>
              <a:rPr lang="en-US" dirty="0"/>
              <a:t> </a:t>
            </a:r>
            <a:r>
              <a:rPr lang="en-US" dirty="0" err="1"/>
              <a:t>kolay</a:t>
            </a:r>
            <a:r>
              <a:rPr lang="en-US" dirty="0"/>
              <a:t> </a:t>
            </a:r>
            <a:r>
              <a:rPr lang="en-US" dirty="0" err="1"/>
              <a:t>kullanılabilir</a:t>
            </a:r>
            <a:r>
              <a:rPr lang="en-US" dirty="0"/>
              <a:t> </a:t>
            </a:r>
            <a:r>
              <a:rPr lang="en-US" dirty="0" err="1"/>
              <a:t>olmalı</a:t>
            </a:r>
            <a:r>
              <a:rPr lang="en-US" dirty="0"/>
              <a:t> </a:t>
            </a:r>
            <a:r>
              <a:rPr lang="en-US" dirty="0" err="1"/>
              <a:t>ve</a:t>
            </a:r>
            <a:r>
              <a:rPr lang="en-US" dirty="0"/>
              <a:t> </a:t>
            </a:r>
            <a:r>
              <a:rPr lang="en-US" dirty="0" err="1"/>
              <a:t>kullanıcı</a:t>
            </a:r>
            <a:r>
              <a:rPr lang="en-US" dirty="0"/>
              <a:t> </a:t>
            </a:r>
            <a:r>
              <a:rPr lang="en-US" dirty="0" err="1"/>
              <a:t>hatalarını</a:t>
            </a:r>
            <a:r>
              <a:rPr lang="en-US" dirty="0"/>
              <a:t> </a:t>
            </a:r>
            <a:r>
              <a:rPr lang="en-US" dirty="0" err="1"/>
              <a:t>en</a:t>
            </a:r>
            <a:r>
              <a:rPr lang="en-US" dirty="0"/>
              <a:t> </a:t>
            </a:r>
            <a:r>
              <a:rPr lang="en-US" dirty="0" err="1"/>
              <a:t>aza</a:t>
            </a:r>
            <a:r>
              <a:rPr lang="en-US" dirty="0"/>
              <a:t> </a:t>
            </a:r>
            <a:r>
              <a:rPr lang="en-US" dirty="0" err="1"/>
              <a:t>indirecek</a:t>
            </a:r>
            <a:r>
              <a:rPr lang="en-US" dirty="0"/>
              <a:t> </a:t>
            </a:r>
            <a:r>
              <a:rPr lang="en-US" dirty="0" err="1"/>
              <a:t>şekilde</a:t>
            </a:r>
            <a:r>
              <a:rPr lang="en-US" dirty="0"/>
              <a:t> organize </a:t>
            </a:r>
            <a:r>
              <a:rPr lang="en-US" dirty="0" err="1"/>
              <a:t>edilmeli</a:t>
            </a:r>
            <a:r>
              <a:rPr lang="en-US" dirty="0"/>
              <a:t> </a:t>
            </a:r>
          </a:p>
          <a:p>
            <a:r>
              <a:rPr lang="en-US" dirty="0"/>
              <a:t>• Test </a:t>
            </a:r>
            <a:r>
              <a:rPr lang="en-US" dirty="0" err="1"/>
              <a:t>edilebilir</a:t>
            </a:r>
            <a:r>
              <a:rPr lang="en-US" dirty="0"/>
              <a:t> </a:t>
            </a:r>
            <a:r>
              <a:rPr lang="en-US" dirty="0" err="1"/>
              <a:t>fonksiyonel</a:t>
            </a:r>
            <a:r>
              <a:rPr lang="en-US" dirty="0"/>
              <a:t> </a:t>
            </a:r>
            <a:r>
              <a:rPr lang="en-US" dirty="0" err="1"/>
              <a:t>olmayan</a:t>
            </a:r>
            <a:r>
              <a:rPr lang="en-US" dirty="0"/>
              <a:t> </a:t>
            </a:r>
            <a:r>
              <a:rPr lang="en-US" dirty="0" err="1"/>
              <a:t>gereksinim</a:t>
            </a:r>
            <a:r>
              <a:rPr lang="en-US" dirty="0"/>
              <a:t>: </a:t>
            </a:r>
            <a:r>
              <a:rPr lang="en-US" dirty="0" err="1"/>
              <a:t>Sağlık</a:t>
            </a:r>
            <a:r>
              <a:rPr lang="en-US" dirty="0"/>
              <a:t> </a:t>
            </a:r>
            <a:r>
              <a:rPr lang="en-US" dirty="0" err="1"/>
              <a:t>personeli</a:t>
            </a:r>
            <a:r>
              <a:rPr lang="en-US" dirty="0"/>
              <a:t> 4 </a:t>
            </a:r>
            <a:r>
              <a:rPr lang="en-US" dirty="0" err="1"/>
              <a:t>saatlik</a:t>
            </a:r>
            <a:r>
              <a:rPr lang="en-US" dirty="0"/>
              <a:t> </a:t>
            </a:r>
            <a:r>
              <a:rPr lang="en-US" dirty="0" err="1"/>
              <a:t>eğitimden</a:t>
            </a:r>
            <a:r>
              <a:rPr lang="en-US" dirty="0"/>
              <a:t> </a:t>
            </a:r>
            <a:r>
              <a:rPr lang="en-US" dirty="0" err="1"/>
              <a:t>sonra</a:t>
            </a:r>
            <a:r>
              <a:rPr lang="en-US" dirty="0"/>
              <a:t> </a:t>
            </a:r>
            <a:r>
              <a:rPr lang="en-US" dirty="0" err="1"/>
              <a:t>sistemin</a:t>
            </a:r>
            <a:r>
              <a:rPr lang="en-US" dirty="0"/>
              <a:t> </a:t>
            </a:r>
            <a:r>
              <a:rPr lang="en-US" dirty="0" err="1"/>
              <a:t>bütün</a:t>
            </a:r>
            <a:r>
              <a:rPr lang="en-US" dirty="0"/>
              <a:t> </a:t>
            </a:r>
            <a:r>
              <a:rPr lang="en-US" dirty="0" err="1"/>
              <a:t>fonksiyonelliklerini</a:t>
            </a:r>
            <a:r>
              <a:rPr lang="en-US" dirty="0"/>
              <a:t> </a:t>
            </a:r>
            <a:r>
              <a:rPr lang="en-US" dirty="0" err="1"/>
              <a:t>kullanabilecektir</a:t>
            </a:r>
            <a:r>
              <a:rPr lang="en-US" dirty="0"/>
              <a:t>. Bu </a:t>
            </a:r>
            <a:r>
              <a:rPr lang="en-US" dirty="0" err="1"/>
              <a:t>eğitimden</a:t>
            </a:r>
            <a:r>
              <a:rPr lang="en-US" dirty="0"/>
              <a:t> </a:t>
            </a:r>
            <a:r>
              <a:rPr lang="en-US" dirty="0" err="1"/>
              <a:t>sonra</a:t>
            </a:r>
            <a:r>
              <a:rPr lang="en-US" dirty="0"/>
              <a:t> </a:t>
            </a:r>
            <a:r>
              <a:rPr lang="en-US" dirty="0" err="1"/>
              <a:t>kullanıcıların</a:t>
            </a:r>
            <a:r>
              <a:rPr lang="en-US" dirty="0"/>
              <a:t> </a:t>
            </a:r>
            <a:r>
              <a:rPr lang="en-US" dirty="0" err="1"/>
              <a:t>hata</a:t>
            </a:r>
            <a:r>
              <a:rPr lang="en-US" dirty="0"/>
              <a:t> </a:t>
            </a:r>
            <a:r>
              <a:rPr lang="en-US" dirty="0" err="1"/>
              <a:t>oranı</a:t>
            </a:r>
            <a:r>
              <a:rPr lang="en-US" dirty="0"/>
              <a:t> 2 </a:t>
            </a:r>
            <a:r>
              <a:rPr lang="en-US" dirty="0" err="1"/>
              <a:t>hata</a:t>
            </a:r>
            <a:r>
              <a:rPr lang="en-US" dirty="0"/>
              <a:t>/</a:t>
            </a:r>
            <a:r>
              <a:rPr lang="en-US" dirty="0" err="1"/>
              <a:t>saat’i</a:t>
            </a:r>
            <a:r>
              <a:rPr lang="en-US" dirty="0"/>
              <a:t> </a:t>
            </a:r>
            <a:r>
              <a:rPr lang="en-US" dirty="0" err="1"/>
              <a:t>geçmeyecektir</a:t>
            </a:r>
            <a:r>
              <a:rPr lang="en-US" dirty="0"/>
              <a:t>. </a:t>
            </a:r>
          </a:p>
        </p:txBody>
      </p:sp>
      <p:sp>
        <p:nvSpPr>
          <p:cNvPr id="4" name="Slide Number Placeholder 3"/>
          <p:cNvSpPr>
            <a:spLocks noGrp="1"/>
          </p:cNvSpPr>
          <p:nvPr>
            <p:ph type="sldNum" sz="quarter" idx="5"/>
          </p:nvPr>
        </p:nvSpPr>
        <p:spPr/>
        <p:txBody>
          <a:bodyPr/>
          <a:lstStyle/>
          <a:p>
            <a:pPr>
              <a:defRPr/>
            </a:pPr>
            <a:fld id="{460DBBD1-181E-744E-89E7-45F0EE4D9123}" type="slidenum">
              <a:rPr lang="en-US" smtClean="0"/>
              <a:pPr>
                <a:defRPr/>
              </a:pPr>
              <a:t>35</a:t>
            </a:fld>
            <a:endParaRPr lang="en-US"/>
          </a:p>
        </p:txBody>
      </p:sp>
    </p:spTree>
    <p:extLst>
      <p:ext uri="{BB962C8B-B14F-4D97-AF65-F5344CB8AC3E}">
        <p14:creationId xmlns:p14="http://schemas.microsoft.com/office/powerpoint/2010/main" val="183622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pPr>
              <a:defRPr/>
            </a:pPr>
            <a:fld id="{B0C4763A-EFD4-7742-8F31-9C2F9300C28A}" type="slidenum">
              <a:rPr lang="en-US" smtClean="0"/>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pPr>
              <a:defRPr/>
            </a:pPr>
            <a:fld id="{44887004-E5E5-6642-9C91-F2E102A03E8F}" type="slidenum">
              <a:rPr lang="en-US" smtClean="0"/>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pPr>
              <a:defRPr/>
            </a:pPr>
            <a:fld id="{76C17DF0-9E2E-E045-840A-782E3E137E64}" type="slidenum">
              <a:rPr lang="en-US" smtClean="0"/>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pPr>
              <a:defRPr/>
            </a:pPr>
            <a:fld id="{825F70CE-84E9-D04C-9B15-10C693AA0F2A}" type="slidenum">
              <a:rPr lang="en-US" smtClean="0"/>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pPr>
              <a:defRPr/>
            </a:pPr>
            <a:fld id="{87BA459C-C1F9-AB4D-8E61-68C53B56A064}" type="slidenum">
              <a:rPr lang="en-US" smtClean="0"/>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7" name="Slide Number Placeholder 5"/>
          <p:cNvSpPr>
            <a:spLocks noGrp="1"/>
          </p:cNvSpPr>
          <p:nvPr>
            <p:ph type="sldNum" sz="quarter" idx="12"/>
          </p:nvPr>
        </p:nvSpPr>
        <p:spPr/>
        <p:txBody>
          <a:bodyPr/>
          <a:lstStyle>
            <a:lvl1pPr>
              <a:defRPr/>
            </a:lvl1pPr>
          </a:lstStyle>
          <a:p>
            <a:pPr>
              <a:defRPr/>
            </a:pPr>
            <a:fld id="{9AFB4A4D-A64F-7740-9E0E-188E9BA474F0}" type="slidenum">
              <a:rPr lang="en-US" smtClean="0"/>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9" name="Slide Number Placeholder 5"/>
          <p:cNvSpPr>
            <a:spLocks noGrp="1"/>
          </p:cNvSpPr>
          <p:nvPr>
            <p:ph type="sldNum" sz="quarter" idx="12"/>
          </p:nvPr>
        </p:nvSpPr>
        <p:spPr/>
        <p:txBody>
          <a:bodyPr/>
          <a:lstStyle>
            <a:lvl1pPr>
              <a:defRPr/>
            </a:lvl1pPr>
          </a:lstStyle>
          <a:p>
            <a:pPr>
              <a:defRPr/>
            </a:pPr>
            <a:fld id="{8DAA6009-9928-FF4C-9FC0-9A5BA7AB80BB}" type="slidenum">
              <a:rPr lang="en-US" smtClean="0"/>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5" name="Slide Number Placeholder 5"/>
          <p:cNvSpPr>
            <a:spLocks noGrp="1"/>
          </p:cNvSpPr>
          <p:nvPr>
            <p:ph type="sldNum" sz="quarter" idx="12"/>
          </p:nvPr>
        </p:nvSpPr>
        <p:spPr/>
        <p:txBody>
          <a:bodyPr/>
          <a:lstStyle>
            <a:lvl1pPr>
              <a:defRPr/>
            </a:lvl1pPr>
          </a:lstStyle>
          <a:p>
            <a:pPr>
              <a:defRPr/>
            </a:pPr>
            <a:fld id="{7DCDB1BE-A08E-2A4A-80F9-ED5208CC2745}" type="slidenum">
              <a:rPr lang="en-US" smtClean="0"/>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4" name="Slide Number Placeholder 5"/>
          <p:cNvSpPr>
            <a:spLocks noGrp="1"/>
          </p:cNvSpPr>
          <p:nvPr>
            <p:ph type="sldNum" sz="quarter" idx="12"/>
          </p:nvPr>
        </p:nvSpPr>
        <p:spPr/>
        <p:txBody>
          <a:bodyPr/>
          <a:lstStyle>
            <a:lvl1pPr>
              <a:defRPr/>
            </a:lvl1pPr>
          </a:lstStyle>
          <a:p>
            <a:pPr>
              <a:defRPr/>
            </a:pPr>
            <a:fld id="{2CA09BA1-70B4-4A48-A4C4-6DB291E465CB}" type="slidenum">
              <a:rPr lang="en-US" smtClean="0"/>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7" name="Slide Number Placeholder 5"/>
          <p:cNvSpPr>
            <a:spLocks noGrp="1"/>
          </p:cNvSpPr>
          <p:nvPr>
            <p:ph type="sldNum" sz="quarter" idx="12"/>
          </p:nvPr>
        </p:nvSpPr>
        <p:spPr/>
        <p:txBody>
          <a:bodyPr/>
          <a:lstStyle>
            <a:lvl1pPr>
              <a:defRPr/>
            </a:lvl1pPr>
          </a:lstStyle>
          <a:p>
            <a:pPr>
              <a:defRPr/>
            </a:pPr>
            <a:fld id="{AC48FB37-48D1-0F43-9835-C4ADFC9E29C1}" type="slidenum">
              <a:rPr lang="en-US" smtClean="0"/>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7" name="Slide Number Placeholder 5"/>
          <p:cNvSpPr>
            <a:spLocks noGrp="1"/>
          </p:cNvSpPr>
          <p:nvPr>
            <p:ph type="sldNum" sz="quarter" idx="12"/>
          </p:nvPr>
        </p:nvSpPr>
        <p:spPr/>
        <p:txBody>
          <a:bodyPr/>
          <a:lstStyle>
            <a:lvl1pPr>
              <a:defRPr/>
            </a:lvl1pPr>
          </a:lstStyle>
          <a:p>
            <a:pPr>
              <a:defRPr/>
            </a:pPr>
            <a:fld id="{32B5C7A3-6224-2444-BEEE-16F152F7EB8A}" type="slidenum">
              <a:rPr lang="en-US" smtClean="0"/>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r>
              <a:rPr lang="en-GB"/>
              <a:t>30/10/2014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Chapter 4 Requirements Engineering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06AE16-8D53-A649-9482-7C8DBD7175B3}" type="slidenum">
              <a:rPr lang="en-US" smtClean="0"/>
              <a:pPr>
                <a:defRPr/>
              </a:pPr>
              <a:t>‹#›</a:t>
            </a:fld>
            <a:endParaRPr lang="en-US"/>
          </a:p>
        </p:txBody>
      </p:sp>
      <p:grpSp>
        <p:nvGrpSpPr>
          <p:cNvPr id="12" name="Group 11"/>
          <p:cNvGrpSpPr/>
          <p:nvPr userDrawn="1"/>
        </p:nvGrpSpPr>
        <p:grpSpPr>
          <a:xfrm>
            <a:off x="457200" y="256035"/>
            <a:ext cx="8218749" cy="1163191"/>
            <a:chOff x="457200" y="256035"/>
            <a:chExt cx="8218749" cy="1163191"/>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6696" y="256035"/>
              <a:ext cx="959253" cy="1152000"/>
            </a:xfrm>
            <a:prstGeom prst="rect">
              <a:avLst/>
            </a:prstGeom>
          </p:spPr>
        </p:pic>
        <p:cxnSp>
          <p:nvCxnSpPr>
            <p:cNvPr id="14" name="Straight Connector 13"/>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xb7z2RBxqXE" TargetMode="External"/><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UvZVBayVjQ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youtube.com/watch?v=xb7z2RBxqX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xb7z2RBxqXE" TargetMode="External"/><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xb7z2RBxqXE" TargetMode="External"/><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043608" y="2204864"/>
            <a:ext cx="7772400" cy="1470025"/>
          </a:xfrm>
        </p:spPr>
        <p:txBody>
          <a:bodyPr/>
          <a:lstStyle/>
          <a:p>
            <a:pPr eaLnBrk="1" hangingPunct="1"/>
            <a:r>
              <a:rPr lang="en-US" dirty="0"/>
              <a:t>Chapter 3 – Requirements Engineering</a:t>
            </a:r>
          </a:p>
        </p:txBody>
      </p:sp>
      <p:sp>
        <p:nvSpPr>
          <p:cNvPr id="6" name="Star: 5 Points 5">
            <a:extLst>
              <a:ext uri="{FF2B5EF4-FFF2-40B4-BE49-F238E27FC236}">
                <a16:creationId xmlns="" xmlns:a16="http://schemas.microsoft.com/office/drawing/2014/main" id="{C7027617-8DFD-4269-BE73-04E2E58966D3}"/>
              </a:ext>
            </a:extLst>
          </p:cNvPr>
          <p:cNvSpPr/>
          <p:nvPr/>
        </p:nvSpPr>
        <p:spPr>
          <a:xfrm>
            <a:off x="7552899" y="2336730"/>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57200" y="274638"/>
            <a:ext cx="7293232" cy="1143000"/>
          </a:xfrm>
          <a:prstGeom prst="rect">
            <a:avLst/>
          </a:prstGeom>
          <a:noFill/>
          <a:ln w="9525">
            <a:noFill/>
            <a:miter lim="800000"/>
            <a:headEnd/>
            <a:tailEnd/>
          </a:ln>
        </p:spPr>
        <p:txBody>
          <a:bodyPr wrap="square" anchor="ctr">
            <a:normAutofit/>
          </a:bodyPr>
          <a:lstStyle/>
          <a:p>
            <a:r>
              <a:rPr lang="en-US" dirty="0"/>
              <a:t>Remember from CH 1: </a:t>
            </a:r>
            <a:r>
              <a:rPr lang="en-US" dirty="0" err="1"/>
              <a:t>Mentcare</a:t>
            </a:r>
            <a:endParaRPr lang="en-US" dirty="0"/>
          </a:p>
        </p:txBody>
      </p:sp>
      <p:pic>
        <p:nvPicPr>
          <p:cNvPr id="4" name="Picture 2" descr="Image result for Mentcare is an information system that is intended for use in clinics">
            <a:extLst>
              <a:ext uri="{FF2B5EF4-FFF2-40B4-BE49-F238E27FC236}">
                <a16:creationId xmlns="" xmlns:a16="http://schemas.microsoft.com/office/drawing/2014/main" id="{2BB9CB34-7212-462D-B1AE-71A4B34BAE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876" y="2166514"/>
            <a:ext cx="4038600" cy="3393334"/>
          </a:xfrm>
          <a:prstGeom prst="rect">
            <a:avLst/>
          </a:prstGeom>
          <a:solidFill>
            <a:srgbClr val="FFFFFF"/>
          </a:solidFill>
        </p:spPr>
      </p:pic>
      <p:sp>
        <p:nvSpPr>
          <p:cNvPr id="3" name="Content Placeholder 2"/>
          <p:cNvSpPr>
            <a:spLocks noGrp="1"/>
          </p:cNvSpPr>
          <p:nvPr>
            <p:ph sz="half" idx="2"/>
          </p:nvPr>
        </p:nvSpPr>
        <p:spPr>
          <a:xfrm>
            <a:off x="4572000" y="1463675"/>
            <a:ext cx="4350124" cy="5257800"/>
          </a:xfrm>
          <a:prstGeom prst="rect">
            <a:avLst/>
          </a:prstGeom>
        </p:spPr>
        <p:txBody>
          <a:bodyPr>
            <a:normAutofit/>
          </a:bodyPr>
          <a:lstStyle/>
          <a:p>
            <a:pPr>
              <a:lnSpc>
                <a:spcPct val="90000"/>
              </a:lnSpc>
            </a:pPr>
            <a:r>
              <a:rPr lang="en-GB" sz="2100" dirty="0" err="1"/>
              <a:t>Mentcare</a:t>
            </a:r>
            <a:r>
              <a:rPr lang="en-GB" sz="2100" dirty="0"/>
              <a:t> </a:t>
            </a:r>
            <a:r>
              <a:rPr lang="en-GB" sz="2100" b="1" u="sng" dirty="0"/>
              <a:t>is an IS </a:t>
            </a:r>
            <a:r>
              <a:rPr lang="en-GB" sz="2100" dirty="0"/>
              <a:t>that is intended for use in clinics. </a:t>
            </a:r>
          </a:p>
          <a:p>
            <a:pPr>
              <a:lnSpc>
                <a:spcPct val="90000"/>
              </a:lnSpc>
            </a:pPr>
            <a:endParaRPr lang="en-GB" sz="2100" dirty="0"/>
          </a:p>
          <a:p>
            <a:pPr>
              <a:lnSpc>
                <a:spcPct val="90000"/>
              </a:lnSpc>
            </a:pPr>
            <a:r>
              <a:rPr lang="en-GB" sz="2100" dirty="0"/>
              <a:t>It makes </a:t>
            </a:r>
            <a:r>
              <a:rPr lang="en-GB" sz="2100" b="1" u="sng" dirty="0"/>
              <a:t>use of a centralized database of patient information</a:t>
            </a:r>
            <a:r>
              <a:rPr lang="en-GB" sz="2100" dirty="0"/>
              <a:t> but </a:t>
            </a:r>
            <a:r>
              <a:rPr lang="en-GB" sz="2100" b="1" u="sng" dirty="0"/>
              <a:t>has also</a:t>
            </a:r>
            <a:r>
              <a:rPr lang="en-GB" sz="2100" dirty="0"/>
              <a:t> been designed to </a:t>
            </a:r>
            <a:r>
              <a:rPr lang="en-GB" sz="2100" b="1" u="sng" dirty="0"/>
              <a:t>run on a PC</a:t>
            </a:r>
            <a:r>
              <a:rPr lang="en-GB" sz="2100" dirty="0"/>
              <a:t>, so that it may be accessed and used from sites that do not have secure network connectivity.</a:t>
            </a:r>
          </a:p>
          <a:p>
            <a:pPr>
              <a:lnSpc>
                <a:spcPct val="90000"/>
              </a:lnSpc>
            </a:pPr>
            <a:endParaRPr lang="en-GB" sz="2100" b="1" u="sng" dirty="0"/>
          </a:p>
          <a:p>
            <a:pPr>
              <a:lnSpc>
                <a:spcPct val="90000"/>
              </a:lnSpc>
            </a:pPr>
            <a:r>
              <a:rPr lang="en-GB" sz="2100" b="1" u="sng" dirty="0"/>
              <a:t>When the local systems have secure network access</a:t>
            </a:r>
            <a:r>
              <a:rPr lang="en-GB" sz="2100" dirty="0"/>
              <a:t>, they use patient information in the database, </a:t>
            </a:r>
            <a:r>
              <a:rPr lang="en-GB" sz="2100" b="1" u="sng" dirty="0"/>
              <a:t>but they can download and use local copies of patient records</a:t>
            </a:r>
            <a:r>
              <a:rPr lang="en-GB" sz="2100" dirty="0"/>
              <a:t> when they are disconnected.</a:t>
            </a:r>
            <a:endParaRPr lang="en-US" sz="2100" dirty="0"/>
          </a:p>
        </p:txBody>
      </p:sp>
      <p:sp>
        <p:nvSpPr>
          <p:cNvPr id="17" name="Slide Number Placeholder 6">
            <a:extLst>
              <a:ext uri="{FF2B5EF4-FFF2-40B4-BE49-F238E27FC236}">
                <a16:creationId xmlns="" xmlns:a16="http://schemas.microsoft.com/office/drawing/2014/main" id="{A0AE49FC-6AB7-4B22-A59E-03B63D8E27B0}"/>
              </a:ext>
            </a:extLst>
          </p:cNvPr>
          <p:cNvSpPr>
            <a:spLocks noGrp="1"/>
          </p:cNvSpPr>
          <p:nvPr>
            <p:ph type="sldNum" sz="quarter" idx="12"/>
          </p:nvPr>
        </p:nvSpPr>
        <p:spPr>
          <a:xfrm>
            <a:off x="6540626" y="6356350"/>
            <a:ext cx="2133600" cy="365125"/>
          </a:xfrm>
        </p:spPr>
        <p:txBody>
          <a:bodyPr/>
          <a:lstStyle/>
          <a:p>
            <a:pPr>
              <a:spcAft>
                <a:spcPts val="600"/>
              </a:spcAft>
              <a:defRPr/>
            </a:pPr>
            <a:fld id="{FE6C1ACB-37F4-2E4E-A02F-3AD2C3500E5B}" type="slidenum">
              <a:rPr lang="en-GB" smtClean="0"/>
              <a:pPr>
                <a:spcAft>
                  <a:spcPts val="600"/>
                </a:spcAft>
                <a:defRPr/>
              </a:pPr>
              <a:t>10</a:t>
            </a:fld>
            <a:endParaRPr lang="en-GB"/>
          </a:p>
        </p:txBody>
      </p:sp>
    </p:spTree>
    <p:extLst>
      <p:ext uri="{BB962C8B-B14F-4D97-AF65-F5344CB8AC3E}">
        <p14:creationId xmlns:p14="http://schemas.microsoft.com/office/powerpoint/2010/main" val="150115674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C3073F7-C245-4C46-A4D7-48902D0941F2}"/>
              </a:ext>
            </a:extLst>
          </p:cNvPr>
          <p:cNvSpPr>
            <a:spLocks noGrp="1"/>
          </p:cNvSpPr>
          <p:nvPr>
            <p:ph type="title"/>
          </p:nvPr>
        </p:nvSpPr>
        <p:spPr/>
        <p:txBody>
          <a:bodyPr/>
          <a:lstStyle/>
          <a:p>
            <a:r>
              <a:rPr lang="en-US" dirty="0"/>
              <a:t>Example-MENTCARE SYSTEM</a:t>
            </a:r>
          </a:p>
        </p:txBody>
      </p:sp>
      <p:pic>
        <p:nvPicPr>
          <p:cNvPr id="133122" name="Picture 2" descr="Week 12 - Case Studies">
            <a:extLst>
              <a:ext uri="{FF2B5EF4-FFF2-40B4-BE49-F238E27FC236}">
                <a16:creationId xmlns="" xmlns:a16="http://schemas.microsoft.com/office/drawing/2014/main" id="{43FCBCBF-1BC2-4C5E-AB67-15C1BBC3D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48880"/>
            <a:ext cx="3906075" cy="3281984"/>
          </a:xfrm>
          <a:prstGeom prst="rect">
            <a:avLst/>
          </a:prstGeom>
          <a:noFill/>
          <a:extLst>
            <a:ext uri="{909E8E84-426E-40DD-AFC4-6F175D3DCCD1}">
              <a14:hiddenFill xmlns:a14="http://schemas.microsoft.com/office/drawing/2010/main">
                <a:solidFill>
                  <a:srgbClr val="FFFFFF"/>
                </a:solidFill>
              </a14:hiddenFill>
            </a:ext>
          </a:extLst>
        </p:spPr>
      </p:pic>
      <p:pic>
        <p:nvPicPr>
          <p:cNvPr id="133124" name="Picture 4" descr="Solved: Experiment 2 Use UML Tools Such As Use Case Diagra... | Chegg.com">
            <a:extLst>
              <a:ext uri="{FF2B5EF4-FFF2-40B4-BE49-F238E27FC236}">
                <a16:creationId xmlns="" xmlns:a16="http://schemas.microsoft.com/office/drawing/2014/main" id="{9EE63FC4-4064-4B55-AFCE-54F0567C69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77" b="3090"/>
          <a:stretch/>
        </p:blipFill>
        <p:spPr bwMode="auto">
          <a:xfrm>
            <a:off x="4017748" y="2204864"/>
            <a:ext cx="5036862" cy="390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75088"/>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User and system requirements</a:t>
            </a:r>
            <a:r>
              <a:rPr lang="en-GB" dirty="0"/>
              <a:t> </a:t>
            </a:r>
            <a:endParaRPr lang="en-US" dirty="0"/>
          </a:p>
        </p:txBody>
      </p:sp>
      <p:pic>
        <p:nvPicPr>
          <p:cNvPr id="2" name="Picture 1" descr="4.1 UserSysReq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80" y="1417638"/>
            <a:ext cx="7560840" cy="5221607"/>
          </a:xfrm>
          <a:prstGeom prst="rect">
            <a:avLst/>
          </a:prstGeom>
        </p:spPr>
      </p:pic>
      <p:sp>
        <p:nvSpPr>
          <p:cNvPr id="3" name="TextBox 2">
            <a:extLst>
              <a:ext uri="{FF2B5EF4-FFF2-40B4-BE49-F238E27FC236}">
                <a16:creationId xmlns="" xmlns:a16="http://schemas.microsoft.com/office/drawing/2014/main" id="{EAE166FC-AA59-4D8F-8783-3694C892AAB5}"/>
              </a:ext>
            </a:extLst>
          </p:cNvPr>
          <p:cNvSpPr txBox="1"/>
          <p:nvPr/>
        </p:nvSpPr>
        <p:spPr>
          <a:xfrm>
            <a:off x="14362" y="6550223"/>
            <a:ext cx="8874545" cy="307777"/>
          </a:xfrm>
          <a:prstGeom prst="rect">
            <a:avLst/>
          </a:prstGeom>
          <a:noFill/>
        </p:spPr>
        <p:txBody>
          <a:bodyPr wrap="none" rtlCol="0">
            <a:spAutoFit/>
          </a:bodyPr>
          <a:lstStyle/>
          <a:p>
            <a:r>
              <a:rPr lang="en-US" sz="1400" b="1" dirty="0">
                <a:solidFill>
                  <a:schemeClr val="accent5">
                    <a:lumMod val="75000"/>
                  </a:schemeClr>
                </a:solidFill>
              </a:rPr>
              <a:t>1.Bir ay </a:t>
            </a:r>
            <a:r>
              <a:rPr lang="en-US" sz="1400" b="1" dirty="0" err="1">
                <a:solidFill>
                  <a:schemeClr val="accent5">
                    <a:lumMod val="75000"/>
                  </a:schemeClr>
                </a:solidFill>
              </a:rPr>
              <a:t>boyunca</a:t>
            </a:r>
            <a:r>
              <a:rPr lang="en-US" sz="1400" b="1" dirty="0">
                <a:solidFill>
                  <a:schemeClr val="accent5">
                    <a:lumMod val="75000"/>
                  </a:schemeClr>
                </a:solidFill>
              </a:rPr>
              <a:t> her </a:t>
            </a:r>
            <a:r>
              <a:rPr lang="en-US" sz="1400" b="1" dirty="0" err="1">
                <a:solidFill>
                  <a:schemeClr val="accent5">
                    <a:lumMod val="75000"/>
                  </a:schemeClr>
                </a:solidFill>
              </a:rPr>
              <a:t>klinik</a:t>
            </a:r>
            <a:r>
              <a:rPr lang="en-US" sz="1400" b="1" dirty="0">
                <a:solidFill>
                  <a:schemeClr val="accent5">
                    <a:lumMod val="75000"/>
                  </a:schemeClr>
                </a:solidFill>
              </a:rPr>
              <a:t> </a:t>
            </a:r>
            <a:r>
              <a:rPr lang="en-US" sz="1400" b="1" dirty="0" err="1">
                <a:solidFill>
                  <a:schemeClr val="accent5">
                    <a:lumMod val="75000"/>
                  </a:schemeClr>
                </a:solidFill>
              </a:rPr>
              <a:t>için</a:t>
            </a:r>
            <a:r>
              <a:rPr lang="en-US" sz="1400" b="1" dirty="0">
                <a:solidFill>
                  <a:schemeClr val="accent5">
                    <a:lumMod val="75000"/>
                  </a:schemeClr>
                </a:solidFill>
              </a:rPr>
              <a:t>, </a:t>
            </a:r>
            <a:r>
              <a:rPr lang="en-US" sz="1400" b="1" dirty="0" err="1">
                <a:solidFill>
                  <a:schemeClr val="accent5">
                    <a:lumMod val="75000"/>
                  </a:schemeClr>
                </a:solidFill>
              </a:rPr>
              <a:t>reçete</a:t>
            </a:r>
            <a:r>
              <a:rPr lang="en-US" sz="1400" b="1" dirty="0">
                <a:solidFill>
                  <a:schemeClr val="accent5">
                    <a:lumMod val="75000"/>
                  </a:schemeClr>
                </a:solidFill>
              </a:rPr>
              <a:t> </a:t>
            </a:r>
            <a:r>
              <a:rPr lang="en-US" sz="1400" b="1" dirty="0" err="1">
                <a:solidFill>
                  <a:schemeClr val="accent5">
                    <a:lumMod val="75000"/>
                  </a:schemeClr>
                </a:solidFill>
              </a:rPr>
              <a:t>ettikleri</a:t>
            </a:r>
            <a:r>
              <a:rPr lang="en-US" sz="1400" b="1" dirty="0">
                <a:solidFill>
                  <a:schemeClr val="accent5">
                    <a:lumMod val="75000"/>
                  </a:schemeClr>
                </a:solidFill>
              </a:rPr>
              <a:t> </a:t>
            </a:r>
            <a:r>
              <a:rPr lang="en-US" sz="1400" b="1" dirty="0" err="1">
                <a:solidFill>
                  <a:schemeClr val="accent5">
                    <a:lumMod val="75000"/>
                  </a:schemeClr>
                </a:solidFill>
              </a:rPr>
              <a:t>ilaçların</a:t>
            </a:r>
            <a:r>
              <a:rPr lang="en-US" sz="1400" b="1" dirty="0">
                <a:solidFill>
                  <a:schemeClr val="accent5">
                    <a:lumMod val="75000"/>
                  </a:schemeClr>
                </a:solidFill>
              </a:rPr>
              <a:t> </a:t>
            </a:r>
            <a:r>
              <a:rPr lang="en-US" sz="1400" b="1" dirty="0" err="1">
                <a:solidFill>
                  <a:schemeClr val="accent5">
                    <a:lumMod val="75000"/>
                  </a:schemeClr>
                </a:solidFill>
              </a:rPr>
              <a:t>toplam</a:t>
            </a:r>
            <a:r>
              <a:rPr lang="en-US" sz="1400" b="1" dirty="0">
                <a:solidFill>
                  <a:schemeClr val="accent5">
                    <a:lumMod val="75000"/>
                  </a:schemeClr>
                </a:solidFill>
              </a:rPr>
              <a:t> </a:t>
            </a:r>
            <a:r>
              <a:rPr lang="en-US" sz="1400" b="1" dirty="0" err="1">
                <a:solidFill>
                  <a:schemeClr val="accent5">
                    <a:lumMod val="75000"/>
                  </a:schemeClr>
                </a:solidFill>
              </a:rPr>
              <a:t>fiyatı</a:t>
            </a:r>
            <a:r>
              <a:rPr lang="en-US" sz="1400" b="1" dirty="0">
                <a:solidFill>
                  <a:schemeClr val="accent5">
                    <a:lumMod val="75000"/>
                  </a:schemeClr>
                </a:solidFill>
              </a:rPr>
              <a:t> </a:t>
            </a:r>
            <a:r>
              <a:rPr lang="en-US" sz="1400" b="1" dirty="0" err="1">
                <a:solidFill>
                  <a:schemeClr val="accent5">
                    <a:lumMod val="75000"/>
                  </a:schemeClr>
                </a:solidFill>
              </a:rPr>
              <a:t>gösteren</a:t>
            </a:r>
            <a:r>
              <a:rPr lang="en-US" sz="1400" b="1" dirty="0">
                <a:solidFill>
                  <a:schemeClr val="accent5">
                    <a:lumMod val="75000"/>
                  </a:schemeClr>
                </a:solidFill>
              </a:rPr>
              <a:t> </a:t>
            </a:r>
            <a:r>
              <a:rPr lang="en-US" sz="1400" b="1" dirty="0" err="1">
                <a:solidFill>
                  <a:schemeClr val="accent5">
                    <a:lumMod val="75000"/>
                  </a:schemeClr>
                </a:solidFill>
              </a:rPr>
              <a:t>raporu</a:t>
            </a:r>
            <a:r>
              <a:rPr lang="en-US" sz="1400" b="1" dirty="0">
                <a:solidFill>
                  <a:schemeClr val="accent5">
                    <a:lumMod val="75000"/>
                  </a:schemeClr>
                </a:solidFill>
              </a:rPr>
              <a:t> </a:t>
            </a:r>
            <a:r>
              <a:rPr lang="en-US" sz="1400" b="1" dirty="0" err="1">
                <a:solidFill>
                  <a:schemeClr val="accent5">
                    <a:lumMod val="75000"/>
                  </a:schemeClr>
                </a:solidFill>
              </a:rPr>
              <a:t>aylık</a:t>
            </a:r>
            <a:r>
              <a:rPr lang="en-US" sz="1400" b="1" dirty="0">
                <a:solidFill>
                  <a:schemeClr val="accent5">
                    <a:lumMod val="75000"/>
                  </a:schemeClr>
                </a:solidFill>
              </a:rPr>
              <a:t> üretebilmeli</a:t>
            </a:r>
          </a:p>
        </p:txBody>
      </p:sp>
      <p:sp>
        <p:nvSpPr>
          <p:cNvPr id="4" name="Rectangle: Rounded Corners 3">
            <a:extLst>
              <a:ext uri="{FF2B5EF4-FFF2-40B4-BE49-F238E27FC236}">
                <a16:creationId xmlns="" xmlns:a16="http://schemas.microsoft.com/office/drawing/2014/main" id="{12F69D0D-94C9-4FB0-AF86-AA5A23787C2B}"/>
              </a:ext>
            </a:extLst>
          </p:cNvPr>
          <p:cNvSpPr/>
          <p:nvPr/>
        </p:nvSpPr>
        <p:spPr>
          <a:xfrm>
            <a:off x="683568" y="1628800"/>
            <a:ext cx="720080" cy="4824536"/>
          </a:xfrm>
          <a:prstGeom prst="roundRect">
            <a:avLst/>
          </a:prstGeom>
          <a:noFill/>
          <a:ln w="2857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 xmlns:a16="http://schemas.microsoft.com/office/drawing/2014/main" id="{A1CBB09B-C440-4EF5-A2B5-01AACECD2975}"/>
              </a:ext>
            </a:extLst>
          </p:cNvPr>
          <p:cNvSpPr/>
          <p:nvPr/>
        </p:nvSpPr>
        <p:spPr>
          <a:xfrm rot="2755310">
            <a:off x="2305013" y="2931449"/>
            <a:ext cx="362131" cy="5595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 xmlns:a16="http://schemas.microsoft.com/office/drawing/2014/main" id="{78E8A691-A747-42F6-93EB-9B859AC66162}"/>
              </a:ext>
            </a:extLst>
          </p:cNvPr>
          <p:cNvCxnSpPr/>
          <p:nvPr/>
        </p:nvCxnSpPr>
        <p:spPr>
          <a:xfrm>
            <a:off x="4006016" y="2141077"/>
            <a:ext cx="374441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 xmlns:a16="http://schemas.microsoft.com/office/drawing/2014/main" id="{74829788-B352-4F61-8A10-9AF75EE8980D}"/>
              </a:ext>
            </a:extLst>
          </p:cNvPr>
          <p:cNvGraphicFramePr/>
          <p:nvPr>
            <p:extLst>
              <p:ext uri="{D42A27DB-BD31-4B8C-83A1-F6EECF244321}">
                <p14:modId xmlns:p14="http://schemas.microsoft.com/office/powerpoint/2010/main" val="1893940639"/>
              </p:ext>
            </p:extLst>
          </p:nvPr>
        </p:nvGraphicFramePr>
        <p:xfrm>
          <a:off x="539552" y="1491585"/>
          <a:ext cx="8208912" cy="49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 xmlns:a16="http://schemas.microsoft.com/office/drawing/2014/main" id="{1AF19098-B9AD-426B-BE0A-5F28065D3632}"/>
              </a:ext>
            </a:extLst>
          </p:cNvPr>
          <p:cNvSpPr>
            <a:spLocks noGrp="1"/>
          </p:cNvSpPr>
          <p:nvPr>
            <p:ph type="title"/>
          </p:nvPr>
        </p:nvSpPr>
        <p:spPr>
          <a:xfrm>
            <a:off x="457200" y="274638"/>
            <a:ext cx="7293232" cy="1143000"/>
          </a:xfrm>
        </p:spPr>
        <p:txBody>
          <a:bodyPr/>
          <a:lstStyle/>
          <a:p>
            <a:pPr eaLnBrk="1" hangingPunct="1"/>
            <a:r>
              <a:rPr lang="en-US" dirty="0"/>
              <a:t>User and system requirements</a:t>
            </a:r>
            <a:r>
              <a:rPr lang="en-GB" dirty="0"/>
              <a:t> </a:t>
            </a:r>
            <a:endParaRPr lang="en-US" dirty="0"/>
          </a:p>
        </p:txBody>
      </p:sp>
      <p:sp>
        <p:nvSpPr>
          <p:cNvPr id="9" name="Rectangle 8">
            <a:extLst>
              <a:ext uri="{FF2B5EF4-FFF2-40B4-BE49-F238E27FC236}">
                <a16:creationId xmlns="" xmlns:a16="http://schemas.microsoft.com/office/drawing/2014/main" id="{5D7172F5-4023-45F9-8ED1-B898C4E3F28C}"/>
              </a:ext>
            </a:extLst>
          </p:cNvPr>
          <p:cNvSpPr/>
          <p:nvPr/>
        </p:nvSpPr>
        <p:spPr>
          <a:xfrm>
            <a:off x="899592" y="6389809"/>
            <a:ext cx="870751" cy="461665"/>
          </a:xfrm>
          <a:prstGeom prst="rect">
            <a:avLst/>
          </a:prstGeom>
        </p:spPr>
        <p:txBody>
          <a:bodyPr wrap="none">
            <a:spAutoFit/>
          </a:bodyPr>
          <a:lstStyle/>
          <a:p>
            <a:r>
              <a:rPr lang="en-US" b="1" dirty="0"/>
              <a:t>User</a:t>
            </a:r>
          </a:p>
        </p:txBody>
      </p:sp>
      <p:sp>
        <p:nvSpPr>
          <p:cNvPr id="11" name="Rectangle 10">
            <a:extLst>
              <a:ext uri="{FF2B5EF4-FFF2-40B4-BE49-F238E27FC236}">
                <a16:creationId xmlns="" xmlns:a16="http://schemas.microsoft.com/office/drawing/2014/main" id="{3A163900-6C39-4D3E-AE8D-1B4E8B13CF0B}"/>
              </a:ext>
            </a:extLst>
          </p:cNvPr>
          <p:cNvSpPr/>
          <p:nvPr/>
        </p:nvSpPr>
        <p:spPr>
          <a:xfrm>
            <a:off x="3203848" y="6455879"/>
            <a:ext cx="4427815" cy="461665"/>
          </a:xfrm>
          <a:prstGeom prst="rect">
            <a:avLst/>
          </a:prstGeom>
        </p:spPr>
        <p:txBody>
          <a:bodyPr wrap="none">
            <a:spAutoFit/>
          </a:bodyPr>
          <a:lstStyle/>
          <a:p>
            <a:r>
              <a:rPr lang="en-US" b="1" dirty="0"/>
              <a:t>System Requirements (SRS)</a:t>
            </a:r>
            <a:r>
              <a:rPr lang="en-GB" b="1" dirty="0"/>
              <a:t> </a:t>
            </a:r>
            <a:endParaRPr lang="en-US" b="1" dirty="0"/>
          </a:p>
        </p:txBody>
      </p:sp>
    </p:spTree>
    <p:extLst>
      <p:ext uri="{BB962C8B-B14F-4D97-AF65-F5344CB8AC3E}">
        <p14:creationId xmlns:p14="http://schemas.microsoft.com/office/powerpoint/2010/main" val="95826486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Readers of different types of requirements specification</a:t>
            </a:r>
            <a:r>
              <a:rPr lang="en-GB" dirty="0"/>
              <a:t> </a:t>
            </a:r>
            <a:endParaRPr lang="en-US" dirty="0"/>
          </a:p>
        </p:txBody>
      </p:sp>
      <p:pic>
        <p:nvPicPr>
          <p:cNvPr id="4" name="Picture 3" descr="4.2 ReqReaders.eps"/>
          <p:cNvPicPr>
            <a:picLocks noChangeAspect="1"/>
          </p:cNvPicPr>
          <p:nvPr/>
        </p:nvPicPr>
        <p:blipFill>
          <a:blip r:embed="rId2"/>
          <a:stretch>
            <a:fillRect/>
          </a:stretch>
        </p:blipFill>
        <p:spPr>
          <a:xfrm>
            <a:off x="1219200" y="2057400"/>
            <a:ext cx="6531232" cy="3651553"/>
          </a:xfrm>
          <a:prstGeom prst="rect">
            <a:avLst/>
          </a:prstGeom>
        </p:spPr>
      </p:pic>
      <p:sp>
        <p:nvSpPr>
          <p:cNvPr id="5" name="Rectangle 4">
            <a:extLst>
              <a:ext uri="{FF2B5EF4-FFF2-40B4-BE49-F238E27FC236}">
                <a16:creationId xmlns="" xmlns:a16="http://schemas.microsoft.com/office/drawing/2014/main" id="{D2CC8C72-31C0-4B35-8775-0DC64584A9E9}"/>
              </a:ext>
            </a:extLst>
          </p:cNvPr>
          <p:cNvSpPr/>
          <p:nvPr/>
        </p:nvSpPr>
        <p:spPr>
          <a:xfrm>
            <a:off x="1573757" y="3340628"/>
            <a:ext cx="1330814" cy="461665"/>
          </a:xfrm>
          <a:prstGeom prst="rect">
            <a:avLst/>
          </a:prstGeom>
        </p:spPr>
        <p:txBody>
          <a:bodyPr wrap="none">
            <a:spAutoFit/>
          </a:bodyPr>
          <a:lstStyle/>
          <a:p>
            <a:r>
              <a:rPr lang="en-US" b="1" dirty="0">
                <a:solidFill>
                  <a:srgbClr val="FF0000"/>
                </a:solidFill>
              </a:rPr>
              <a:t>General</a:t>
            </a:r>
          </a:p>
        </p:txBody>
      </p:sp>
      <p:sp>
        <p:nvSpPr>
          <p:cNvPr id="6" name="Rectangle 5">
            <a:extLst>
              <a:ext uri="{FF2B5EF4-FFF2-40B4-BE49-F238E27FC236}">
                <a16:creationId xmlns="" xmlns:a16="http://schemas.microsoft.com/office/drawing/2014/main" id="{97E805FC-F3F9-4B49-8C3D-50D12D2E3096}"/>
              </a:ext>
            </a:extLst>
          </p:cNvPr>
          <p:cNvSpPr/>
          <p:nvPr/>
        </p:nvSpPr>
        <p:spPr>
          <a:xfrm>
            <a:off x="1551070" y="5373216"/>
            <a:ext cx="1843774" cy="461665"/>
          </a:xfrm>
          <a:prstGeom prst="rect">
            <a:avLst/>
          </a:prstGeom>
        </p:spPr>
        <p:txBody>
          <a:bodyPr wrap="none">
            <a:spAutoFit/>
          </a:bodyPr>
          <a:lstStyle/>
          <a:p>
            <a:r>
              <a:rPr lang="en-US" b="1" dirty="0">
                <a:solidFill>
                  <a:srgbClr val="FF0000"/>
                </a:solidFill>
              </a:rPr>
              <a:t>More Detail</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stakeholders</a:t>
            </a:r>
          </a:p>
        </p:txBody>
      </p:sp>
      <p:sp>
        <p:nvSpPr>
          <p:cNvPr id="3" name="Content Placeholder 2"/>
          <p:cNvSpPr>
            <a:spLocks noGrp="1"/>
          </p:cNvSpPr>
          <p:nvPr>
            <p:ph idx="1"/>
          </p:nvPr>
        </p:nvSpPr>
        <p:spPr>
          <a:xfrm>
            <a:off x="457200" y="1600200"/>
            <a:ext cx="8579296" cy="4525963"/>
          </a:xfrm>
        </p:spPr>
        <p:txBody>
          <a:bodyPr/>
          <a:lstStyle/>
          <a:p>
            <a:r>
              <a:rPr lang="en-US" dirty="0"/>
              <a:t>Stakeholder???</a:t>
            </a:r>
          </a:p>
          <a:p>
            <a:pPr lvl="1"/>
            <a:r>
              <a:rPr lang="en-US" b="1" u="sng" dirty="0"/>
              <a:t>Any </a:t>
            </a:r>
            <a:r>
              <a:rPr lang="en-US" b="1" u="sng" dirty="0">
                <a:solidFill>
                  <a:schemeClr val="accent6">
                    <a:lumMod val="75000"/>
                  </a:schemeClr>
                </a:solidFill>
              </a:rPr>
              <a:t>person</a:t>
            </a:r>
            <a:r>
              <a:rPr lang="en-US" dirty="0"/>
              <a:t> or </a:t>
            </a:r>
            <a:r>
              <a:rPr lang="en-US" b="1" u="sng" dirty="0">
                <a:solidFill>
                  <a:schemeClr val="accent6">
                    <a:lumMod val="75000"/>
                  </a:schemeClr>
                </a:solidFill>
              </a:rPr>
              <a:t>organization</a:t>
            </a:r>
            <a:r>
              <a:rPr lang="en-US" dirty="0"/>
              <a:t> who is affected by the planned system in some way and so who </a:t>
            </a:r>
            <a:r>
              <a:rPr lang="en-US" b="1" u="sng" dirty="0">
                <a:solidFill>
                  <a:schemeClr val="accent6">
                    <a:lumMod val="75000"/>
                  </a:schemeClr>
                </a:solidFill>
              </a:rPr>
              <a:t>has a legitimate interest</a:t>
            </a:r>
          </a:p>
          <a:p>
            <a:r>
              <a:rPr lang="en-US" dirty="0"/>
              <a:t>Stakeholder types</a:t>
            </a:r>
          </a:p>
          <a:p>
            <a:pPr lvl="1"/>
            <a:r>
              <a:rPr lang="en-US" b="1" dirty="0">
                <a:solidFill>
                  <a:schemeClr val="accent5">
                    <a:lumMod val="75000"/>
                  </a:schemeClr>
                </a:solidFill>
              </a:rPr>
              <a:t>End users (who will use the produced SW product at the end)</a:t>
            </a:r>
          </a:p>
          <a:p>
            <a:pPr lvl="1"/>
            <a:r>
              <a:rPr lang="en-US" b="1" dirty="0">
                <a:solidFill>
                  <a:schemeClr val="accent5">
                    <a:lumMod val="75000"/>
                  </a:schemeClr>
                </a:solidFill>
              </a:rPr>
              <a:t>System managers</a:t>
            </a:r>
          </a:p>
          <a:p>
            <a:pPr lvl="1"/>
            <a:r>
              <a:rPr lang="en-US" b="1" dirty="0">
                <a:solidFill>
                  <a:schemeClr val="accent5">
                    <a:lumMod val="75000"/>
                  </a:schemeClr>
                </a:solidFill>
              </a:rPr>
              <a:t>System owners</a:t>
            </a:r>
          </a:p>
          <a:p>
            <a:pPr lvl="1"/>
            <a:r>
              <a:rPr lang="en-US" b="1" dirty="0">
                <a:solidFill>
                  <a:schemeClr val="accent5">
                    <a:lumMod val="75000"/>
                  </a:schemeClr>
                </a:solidFill>
              </a:rPr>
              <a:t>External stakeholders</a:t>
            </a:r>
          </a:p>
        </p:txBody>
      </p:sp>
    </p:spTree>
    <p:extLst>
      <p:ext uri="{BB962C8B-B14F-4D97-AF65-F5344CB8AC3E}">
        <p14:creationId xmlns:p14="http://schemas.microsoft.com/office/powerpoint/2010/main" val="1670292469"/>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72F0A7B2-80B9-4F20-8EF6-1B4116254781}"/>
              </a:ext>
            </a:extLst>
          </p:cNvPr>
          <p:cNvSpPr>
            <a:spLocks noGrp="1"/>
          </p:cNvSpPr>
          <p:nvPr>
            <p:ph type="title"/>
          </p:nvPr>
        </p:nvSpPr>
        <p:spPr>
          <a:xfrm>
            <a:off x="457200" y="274638"/>
            <a:ext cx="7293232" cy="1143000"/>
          </a:xfrm>
        </p:spPr>
        <p:txBody>
          <a:bodyPr wrap="square" anchor="ctr">
            <a:normAutofit/>
          </a:bodyPr>
          <a:lstStyle/>
          <a:p>
            <a:pPr algn="ctr"/>
            <a:r>
              <a:rPr lang="en-US" dirty="0"/>
              <a:t>Stakeholders</a:t>
            </a:r>
            <a:br>
              <a:rPr lang="en-US" dirty="0"/>
            </a:br>
            <a:r>
              <a:rPr lang="en-US" dirty="0"/>
              <a:t>Internal and External</a:t>
            </a:r>
          </a:p>
        </p:txBody>
      </p:sp>
      <p:pic>
        <p:nvPicPr>
          <p:cNvPr id="133122" name="Picture 2" descr="1: Typical internal and external project stakeholders As shown in 1,... |  Download Scientific Diagram">
            <a:extLst>
              <a:ext uri="{FF2B5EF4-FFF2-40B4-BE49-F238E27FC236}">
                <a16:creationId xmlns="" xmlns:a16="http://schemas.microsoft.com/office/drawing/2014/main" id="{0888A3BA-EA8A-45B2-ADF3-6CBF50A32B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1660" y="1556792"/>
            <a:ext cx="6120680" cy="5142736"/>
          </a:xfrm>
          <a:prstGeom prst="rect">
            <a:avLst/>
          </a:prstGeom>
          <a:solidFill>
            <a:srgbClr val="FFFFFF"/>
          </a:solidFill>
        </p:spPr>
      </p:pic>
    </p:spTree>
    <p:extLst>
      <p:ext uri="{BB962C8B-B14F-4D97-AF65-F5344CB8AC3E}">
        <p14:creationId xmlns:p14="http://schemas.microsoft.com/office/powerpoint/2010/main" val="994679374"/>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72F0A7B2-80B9-4F20-8EF6-1B4116254781}"/>
              </a:ext>
            </a:extLst>
          </p:cNvPr>
          <p:cNvSpPr>
            <a:spLocks noGrp="1"/>
          </p:cNvSpPr>
          <p:nvPr>
            <p:ph type="title"/>
          </p:nvPr>
        </p:nvSpPr>
        <p:spPr>
          <a:xfrm>
            <a:off x="251520" y="274638"/>
            <a:ext cx="7498912" cy="1143000"/>
          </a:xfrm>
        </p:spPr>
        <p:txBody>
          <a:bodyPr wrap="square" anchor="ctr">
            <a:normAutofit/>
          </a:bodyPr>
          <a:lstStyle/>
          <a:p>
            <a:r>
              <a:rPr lang="en-US" dirty="0"/>
              <a:t>Stakeholders</a:t>
            </a:r>
          </a:p>
        </p:txBody>
      </p:sp>
      <p:pic>
        <p:nvPicPr>
          <p:cNvPr id="2" name="Picture 1">
            <a:extLst>
              <a:ext uri="{FF2B5EF4-FFF2-40B4-BE49-F238E27FC236}">
                <a16:creationId xmlns="" xmlns:a16="http://schemas.microsoft.com/office/drawing/2014/main" id="{CE241E41-959A-4E47-AFFB-F9DB1A3759D3}"/>
              </a:ext>
            </a:extLst>
          </p:cNvPr>
          <p:cNvPicPr>
            <a:picLocks noChangeAspect="1"/>
          </p:cNvPicPr>
          <p:nvPr/>
        </p:nvPicPr>
        <p:blipFill>
          <a:blip r:embed="rId2"/>
          <a:stretch>
            <a:fillRect/>
          </a:stretch>
        </p:blipFill>
        <p:spPr>
          <a:xfrm>
            <a:off x="116855" y="978672"/>
            <a:ext cx="8910290" cy="2962670"/>
          </a:xfrm>
          <a:prstGeom prst="rect">
            <a:avLst/>
          </a:prstGeom>
          <a:noFill/>
        </p:spPr>
      </p:pic>
      <p:pic>
        <p:nvPicPr>
          <p:cNvPr id="4" name="Picture 3">
            <a:extLst>
              <a:ext uri="{FF2B5EF4-FFF2-40B4-BE49-F238E27FC236}">
                <a16:creationId xmlns="" xmlns:a16="http://schemas.microsoft.com/office/drawing/2014/main" id="{8454A8B5-C9A6-4CAC-8C09-24D463EF29CC}"/>
              </a:ext>
            </a:extLst>
          </p:cNvPr>
          <p:cNvPicPr>
            <a:picLocks noChangeAspect="1"/>
          </p:cNvPicPr>
          <p:nvPr/>
        </p:nvPicPr>
        <p:blipFill>
          <a:blip r:embed="rId3"/>
          <a:stretch>
            <a:fillRect/>
          </a:stretch>
        </p:blipFill>
        <p:spPr>
          <a:xfrm>
            <a:off x="116855" y="3041946"/>
            <a:ext cx="2822455" cy="3541416"/>
          </a:xfrm>
          <a:prstGeom prst="rect">
            <a:avLst/>
          </a:prstGeom>
        </p:spPr>
      </p:pic>
    </p:spTree>
    <p:extLst>
      <p:ext uri="{BB962C8B-B14F-4D97-AF65-F5344CB8AC3E}">
        <p14:creationId xmlns:p14="http://schemas.microsoft.com/office/powerpoint/2010/main" val="2396041155"/>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72F0A7B2-80B9-4F20-8EF6-1B4116254781}"/>
              </a:ext>
            </a:extLst>
          </p:cNvPr>
          <p:cNvSpPr>
            <a:spLocks noGrp="1"/>
          </p:cNvSpPr>
          <p:nvPr>
            <p:ph type="title"/>
          </p:nvPr>
        </p:nvSpPr>
        <p:spPr>
          <a:xfrm>
            <a:off x="457200" y="274638"/>
            <a:ext cx="7293232" cy="706090"/>
          </a:xfrm>
        </p:spPr>
        <p:txBody>
          <a:bodyPr wrap="square" anchor="ctr">
            <a:normAutofit/>
          </a:bodyPr>
          <a:lstStyle/>
          <a:p>
            <a:r>
              <a:rPr lang="en-US" dirty="0"/>
              <a:t>Stakeholders</a:t>
            </a:r>
          </a:p>
        </p:txBody>
      </p:sp>
      <p:pic>
        <p:nvPicPr>
          <p:cNvPr id="3" name="Picture 2">
            <a:extLst>
              <a:ext uri="{FF2B5EF4-FFF2-40B4-BE49-F238E27FC236}">
                <a16:creationId xmlns="" xmlns:a16="http://schemas.microsoft.com/office/drawing/2014/main" id="{6023A4BE-B9C4-4788-8683-4F9A1485989C}"/>
              </a:ext>
            </a:extLst>
          </p:cNvPr>
          <p:cNvPicPr>
            <a:picLocks noChangeAspect="1"/>
          </p:cNvPicPr>
          <p:nvPr/>
        </p:nvPicPr>
        <p:blipFill rotWithShape="1">
          <a:blip r:embed="rId2"/>
          <a:srcRect t="15610" b="12921"/>
          <a:stretch/>
        </p:blipFill>
        <p:spPr>
          <a:xfrm>
            <a:off x="395536" y="947811"/>
            <a:ext cx="8632602" cy="2232248"/>
          </a:xfrm>
          <a:prstGeom prst="rect">
            <a:avLst/>
          </a:prstGeom>
        </p:spPr>
      </p:pic>
      <p:pic>
        <p:nvPicPr>
          <p:cNvPr id="10" name="Picture 9">
            <a:extLst>
              <a:ext uri="{FF2B5EF4-FFF2-40B4-BE49-F238E27FC236}">
                <a16:creationId xmlns="" xmlns:a16="http://schemas.microsoft.com/office/drawing/2014/main" id="{9ABCD3A9-DDFC-4C99-8553-200173C8EBBD}"/>
              </a:ext>
            </a:extLst>
          </p:cNvPr>
          <p:cNvPicPr>
            <a:picLocks noChangeAspect="1"/>
          </p:cNvPicPr>
          <p:nvPr/>
        </p:nvPicPr>
        <p:blipFill>
          <a:blip r:embed="rId3"/>
          <a:stretch>
            <a:fillRect/>
          </a:stretch>
        </p:blipFill>
        <p:spPr>
          <a:xfrm>
            <a:off x="3779912" y="3180059"/>
            <a:ext cx="2822455" cy="3541416"/>
          </a:xfrm>
          <a:prstGeom prst="rect">
            <a:avLst/>
          </a:prstGeom>
        </p:spPr>
      </p:pic>
    </p:spTree>
    <p:extLst>
      <p:ext uri="{BB962C8B-B14F-4D97-AF65-F5344CB8AC3E}">
        <p14:creationId xmlns:p14="http://schemas.microsoft.com/office/powerpoint/2010/main" val="2939789068"/>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Stakeholders in the Mentcare system</a:t>
            </a:r>
          </a:p>
        </p:txBody>
      </p:sp>
      <p:sp>
        <p:nvSpPr>
          <p:cNvPr id="3" name="Content Placeholder 2"/>
          <p:cNvSpPr>
            <a:spLocks noGrp="1"/>
          </p:cNvSpPr>
          <p:nvPr>
            <p:ph idx="1"/>
          </p:nvPr>
        </p:nvSpPr>
        <p:spPr>
          <a:xfrm>
            <a:off x="251520" y="1437178"/>
            <a:ext cx="8712968" cy="5420822"/>
          </a:xfrm>
        </p:spPr>
        <p:txBody>
          <a:bodyPr/>
          <a:lstStyle/>
          <a:p>
            <a:pPr algn="just"/>
            <a:r>
              <a:rPr lang="en-US" sz="2000" b="1" u="sng" dirty="0">
                <a:solidFill>
                  <a:schemeClr val="accent6">
                    <a:lumMod val="75000"/>
                  </a:schemeClr>
                </a:solidFill>
                <a:latin typeface="Arial" panose="020B0604020202020204" pitchFamily="34" charset="0"/>
                <a:cs typeface="Arial" panose="020B0604020202020204" pitchFamily="34" charset="0"/>
              </a:rPr>
              <a:t>Patients</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whose information is recorded in the system.</a:t>
            </a:r>
            <a:endParaRPr lang="en-GB" sz="2000" dirty="0">
              <a:latin typeface="Arial" panose="020B0604020202020204" pitchFamily="34" charset="0"/>
              <a:cs typeface="Arial" panose="020B0604020202020204" pitchFamily="34" charset="0"/>
            </a:endParaRPr>
          </a:p>
          <a:p>
            <a:pPr algn="just"/>
            <a:r>
              <a:rPr lang="en-US" sz="2000" b="1" u="sng" dirty="0">
                <a:solidFill>
                  <a:schemeClr val="accent6">
                    <a:lumMod val="75000"/>
                  </a:schemeClr>
                </a:solidFill>
                <a:latin typeface="Arial" panose="020B0604020202020204" pitchFamily="34" charset="0"/>
                <a:cs typeface="Arial" panose="020B0604020202020204" pitchFamily="34" charset="0"/>
              </a:rPr>
              <a:t>Doctors</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who are responsible for assessing and treating patients.</a:t>
            </a:r>
            <a:endParaRPr lang="en-GB" sz="2000" dirty="0">
              <a:latin typeface="Arial" panose="020B0604020202020204" pitchFamily="34" charset="0"/>
              <a:cs typeface="Arial" panose="020B0604020202020204" pitchFamily="34" charset="0"/>
            </a:endParaRPr>
          </a:p>
          <a:p>
            <a:pPr algn="just"/>
            <a:r>
              <a:rPr lang="en-US" sz="2000" b="1" u="sng" dirty="0">
                <a:solidFill>
                  <a:schemeClr val="accent6">
                    <a:lumMod val="75000"/>
                  </a:schemeClr>
                </a:solidFill>
                <a:latin typeface="Arial" panose="020B0604020202020204" pitchFamily="34" charset="0"/>
                <a:cs typeface="Arial" panose="020B0604020202020204" pitchFamily="34" charset="0"/>
              </a:rPr>
              <a:t>Nurses</a:t>
            </a:r>
            <a:r>
              <a:rPr lang="en-US" sz="2000" dirty="0">
                <a:latin typeface="Arial" panose="020B0604020202020204" pitchFamily="34" charset="0"/>
                <a:cs typeface="Arial" panose="020B0604020202020204" pitchFamily="34" charset="0"/>
              </a:rPr>
              <a:t> who coordinate the consultations with doctors and manage some treatments.</a:t>
            </a:r>
            <a:endParaRPr lang="en-GB" sz="2000" dirty="0">
              <a:latin typeface="Arial" panose="020B0604020202020204" pitchFamily="34" charset="0"/>
              <a:cs typeface="Arial" panose="020B0604020202020204" pitchFamily="34" charset="0"/>
            </a:endParaRPr>
          </a:p>
          <a:p>
            <a:pPr algn="just"/>
            <a:r>
              <a:rPr lang="en-US" sz="2000" b="1" u="sng" dirty="0">
                <a:solidFill>
                  <a:schemeClr val="accent6">
                    <a:lumMod val="75000"/>
                  </a:schemeClr>
                </a:solidFill>
                <a:latin typeface="Arial" panose="020B0604020202020204" pitchFamily="34" charset="0"/>
                <a:cs typeface="Arial" panose="020B0604020202020204" pitchFamily="34" charset="0"/>
              </a:rPr>
              <a:t>Medical receptionists</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who manage patients’ appointments.</a:t>
            </a:r>
            <a:endParaRPr lang="en-GB" sz="2000" dirty="0">
              <a:latin typeface="Arial" panose="020B0604020202020204" pitchFamily="34" charset="0"/>
              <a:cs typeface="Arial" panose="020B0604020202020204" pitchFamily="34" charset="0"/>
            </a:endParaRPr>
          </a:p>
          <a:p>
            <a:pPr algn="just"/>
            <a:r>
              <a:rPr lang="en-US" sz="2000" b="1" u="sng" dirty="0">
                <a:solidFill>
                  <a:schemeClr val="accent6">
                    <a:lumMod val="75000"/>
                  </a:schemeClr>
                </a:solidFill>
                <a:latin typeface="Arial" panose="020B0604020202020204" pitchFamily="34" charset="0"/>
                <a:cs typeface="Arial" panose="020B0604020202020204" pitchFamily="34" charset="0"/>
              </a:rPr>
              <a:t>IT staff </a:t>
            </a:r>
            <a:r>
              <a:rPr lang="en-US" sz="2000" dirty="0">
                <a:latin typeface="Arial" panose="020B0604020202020204" pitchFamily="34" charset="0"/>
                <a:cs typeface="Arial" panose="020B0604020202020204" pitchFamily="34" charset="0"/>
              </a:rPr>
              <a:t>who are responsible for installing and maintaining the system.</a:t>
            </a:r>
          </a:p>
          <a:p>
            <a:pPr algn="just"/>
            <a:r>
              <a:rPr lang="en-US" sz="2000" b="1" u="sng" dirty="0">
                <a:solidFill>
                  <a:schemeClr val="accent6">
                    <a:lumMod val="75000"/>
                  </a:schemeClr>
                </a:solidFill>
                <a:latin typeface="Arial" panose="020B0604020202020204" pitchFamily="34" charset="0"/>
                <a:cs typeface="Arial" panose="020B0604020202020204" pitchFamily="34" charset="0"/>
              </a:rPr>
              <a:t>Medical Ethics Manager </a:t>
            </a:r>
            <a:r>
              <a:rPr lang="en-US" sz="2000" dirty="0">
                <a:latin typeface="Arial" panose="020B0604020202020204" pitchFamily="34" charset="0"/>
                <a:cs typeface="Arial" panose="020B0604020202020204" pitchFamily="34" charset="0"/>
              </a:rPr>
              <a:t>who </a:t>
            </a:r>
            <a:r>
              <a:rPr lang="en-US" sz="2000" b="1" u="sng" dirty="0">
                <a:solidFill>
                  <a:schemeClr val="accent5">
                    <a:lumMod val="75000"/>
                  </a:schemeClr>
                </a:solidFill>
                <a:latin typeface="Arial" panose="020B0604020202020204" pitchFamily="34" charset="0"/>
                <a:cs typeface="Arial" panose="020B0604020202020204" pitchFamily="34" charset="0"/>
              </a:rPr>
              <a:t>must ensure</a:t>
            </a:r>
            <a:r>
              <a:rPr lang="en-US" sz="2000" b="1" dirty="0">
                <a:solidFill>
                  <a:schemeClr val="accent5">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that the system meets current ethical guidelines for patient care.</a:t>
            </a:r>
            <a:endParaRPr lang="en-GB" sz="2000" dirty="0">
              <a:latin typeface="Arial" panose="020B0604020202020204" pitchFamily="34" charset="0"/>
              <a:cs typeface="Arial" panose="020B0604020202020204" pitchFamily="34" charset="0"/>
            </a:endParaRPr>
          </a:p>
          <a:p>
            <a:pPr algn="just"/>
            <a:r>
              <a:rPr lang="en-US" sz="2000" b="1" u="sng" dirty="0">
                <a:solidFill>
                  <a:schemeClr val="accent6">
                    <a:lumMod val="75000"/>
                  </a:schemeClr>
                </a:solidFill>
                <a:latin typeface="Arial" panose="020B0604020202020204" pitchFamily="34" charset="0"/>
                <a:cs typeface="Arial" panose="020B0604020202020204" pitchFamily="34" charset="0"/>
              </a:rPr>
              <a:t>Health Care Managers </a:t>
            </a:r>
            <a:r>
              <a:rPr lang="en-US" sz="2000" dirty="0">
                <a:latin typeface="Arial" panose="020B0604020202020204" pitchFamily="34" charset="0"/>
                <a:cs typeface="Arial" panose="020B0604020202020204" pitchFamily="34" charset="0"/>
              </a:rPr>
              <a:t>who </a:t>
            </a:r>
            <a:r>
              <a:rPr lang="en-US" sz="2000" b="1" u="sng" dirty="0">
                <a:solidFill>
                  <a:schemeClr val="accent5">
                    <a:lumMod val="75000"/>
                  </a:schemeClr>
                </a:solidFill>
                <a:latin typeface="Arial" panose="020B0604020202020204" pitchFamily="34" charset="0"/>
                <a:cs typeface="Arial" panose="020B0604020202020204" pitchFamily="34" charset="0"/>
              </a:rPr>
              <a:t>obtain</a:t>
            </a:r>
            <a:r>
              <a:rPr lang="en-US" sz="2000" b="1" dirty="0">
                <a:solidFill>
                  <a:schemeClr val="accent5">
                    <a:lumMod val="75000"/>
                  </a:schemeClr>
                </a:solidFill>
                <a:latin typeface="Arial" panose="020B0604020202020204" pitchFamily="34" charset="0"/>
                <a:cs typeface="Arial" panose="020B0604020202020204" pitchFamily="34" charset="0"/>
              </a:rPr>
              <a:t> </a:t>
            </a:r>
            <a:r>
              <a:rPr lang="tr-TR" sz="2000" b="1" dirty="0" err="1">
                <a:solidFill>
                  <a:schemeClr val="accent5">
                    <a:lumMod val="75000"/>
                  </a:schemeClr>
                </a:solidFill>
                <a:latin typeface="Arial" panose="020B0604020202020204" pitchFamily="34" charset="0"/>
                <a:cs typeface="Arial" panose="020B0604020202020204" pitchFamily="34" charset="0"/>
              </a:rPr>
              <a:t>hospital</a:t>
            </a:r>
            <a:r>
              <a:rPr lang="tr-TR" sz="2000" b="1" dirty="0">
                <a:solidFill>
                  <a:schemeClr val="accent5">
                    <a:lumMod val="75000"/>
                  </a:schemeClr>
                </a:solidFill>
                <a:latin typeface="Arial" panose="020B0604020202020204" pitchFamily="34" charset="0"/>
                <a:cs typeface="Arial" panose="020B0604020202020204" pitchFamily="34" charset="0"/>
              </a:rPr>
              <a:t> </a:t>
            </a:r>
            <a:r>
              <a:rPr lang="en-US" sz="2000" b="1" dirty="0">
                <a:solidFill>
                  <a:schemeClr val="accent5">
                    <a:lumMod val="75000"/>
                  </a:schemeClr>
                </a:solidFill>
                <a:latin typeface="Arial" panose="020B0604020202020204" pitchFamily="34" charset="0"/>
                <a:cs typeface="Arial" panose="020B0604020202020204" pitchFamily="34" charset="0"/>
              </a:rPr>
              <a:t>management information </a:t>
            </a:r>
            <a:r>
              <a:rPr lang="en-US" sz="2000" dirty="0">
                <a:latin typeface="Arial" panose="020B0604020202020204" pitchFamily="34" charset="0"/>
                <a:cs typeface="Arial" panose="020B0604020202020204" pitchFamily="34" charset="0"/>
              </a:rPr>
              <a:t>from the system (e.g. monthly profit, monthly loss, drugs monthly prescribed etc.)</a:t>
            </a:r>
            <a:endParaRPr lang="en-GB" sz="2000" dirty="0">
              <a:latin typeface="Arial" panose="020B0604020202020204" pitchFamily="34" charset="0"/>
              <a:cs typeface="Arial" panose="020B0604020202020204" pitchFamily="34" charset="0"/>
            </a:endParaRPr>
          </a:p>
          <a:p>
            <a:pPr algn="just"/>
            <a:r>
              <a:rPr lang="en-US" sz="2000" b="1" u="sng" dirty="0">
                <a:solidFill>
                  <a:schemeClr val="accent6">
                    <a:lumMod val="75000"/>
                  </a:schemeClr>
                </a:solidFill>
                <a:latin typeface="Arial" panose="020B0604020202020204" pitchFamily="34" charset="0"/>
                <a:cs typeface="Arial" panose="020B0604020202020204" pitchFamily="34" charset="0"/>
              </a:rPr>
              <a:t>Medical Records Staff</a:t>
            </a:r>
            <a:r>
              <a:rPr lang="en-US" sz="2000" dirty="0">
                <a:solidFill>
                  <a:schemeClr val="accent6">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who are </a:t>
            </a:r>
            <a:r>
              <a:rPr lang="en-US" sz="2000" b="1" u="sng" dirty="0">
                <a:solidFill>
                  <a:schemeClr val="accent5">
                    <a:lumMod val="75000"/>
                  </a:schemeClr>
                </a:solidFill>
                <a:latin typeface="Arial" panose="020B0604020202020204" pitchFamily="34" charset="0"/>
                <a:cs typeface="Arial" panose="020B0604020202020204" pitchFamily="34" charset="0"/>
              </a:rPr>
              <a:t>responsible for</a:t>
            </a:r>
            <a:r>
              <a:rPr lang="en-US" sz="2000" b="1" dirty="0">
                <a:solidFill>
                  <a:schemeClr val="accent5">
                    <a:lumMod val="75000"/>
                  </a:schemeClr>
                </a:solidFill>
                <a:latin typeface="Arial" panose="020B0604020202020204" pitchFamily="34" charset="0"/>
                <a:cs typeface="Arial" panose="020B0604020202020204" pitchFamily="34" charset="0"/>
              </a:rPr>
              <a:t> keeping system information</a:t>
            </a:r>
            <a:r>
              <a:rPr lang="en-US" sz="2000" dirty="0">
                <a:latin typeface="Arial" panose="020B0604020202020204" pitchFamily="34" charset="0"/>
                <a:cs typeface="Arial" panose="020B0604020202020204" pitchFamily="34" charset="0"/>
              </a:rPr>
              <a:t> and </a:t>
            </a:r>
            <a:r>
              <a:rPr lang="en-US" sz="2000" b="1" u="sng" dirty="0">
                <a:solidFill>
                  <a:schemeClr val="accent5">
                    <a:lumMod val="75000"/>
                  </a:schemeClr>
                </a:solidFill>
                <a:latin typeface="Arial" panose="020B0604020202020204" pitchFamily="34" charset="0"/>
                <a:cs typeface="Arial" panose="020B0604020202020204" pitchFamily="34" charset="0"/>
              </a:rPr>
              <a:t>ensuring to apply recording tasks</a:t>
            </a:r>
            <a:r>
              <a:rPr lang="en-US" sz="2000" dirty="0">
                <a:latin typeface="Arial" panose="020B0604020202020204" pitchFamily="34" charset="0"/>
                <a:cs typeface="Arial" panose="020B0604020202020204" pitchFamily="34" charset="0"/>
              </a:rPr>
              <a:t> properly.</a:t>
            </a:r>
          </a:p>
        </p:txBody>
      </p:sp>
    </p:spTree>
    <p:extLst>
      <p:ext uri="{BB962C8B-B14F-4D97-AF65-F5344CB8AC3E}">
        <p14:creationId xmlns:p14="http://schemas.microsoft.com/office/powerpoint/2010/main" val="841309031"/>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Functional and non-functional requirements</a:t>
            </a:r>
          </a:p>
          <a:p>
            <a:r>
              <a:rPr lang="en-US" dirty="0"/>
              <a:t>Requirements engineering processes</a:t>
            </a:r>
          </a:p>
          <a:p>
            <a:pPr lvl="1"/>
            <a:r>
              <a:rPr lang="en-US" sz="2400" dirty="0"/>
              <a:t>Requirements elicitation/discover</a:t>
            </a:r>
            <a:endParaRPr lang="en-GB" sz="2400" dirty="0"/>
          </a:p>
          <a:p>
            <a:pPr lvl="1"/>
            <a:r>
              <a:rPr lang="en-US" sz="2400" dirty="0"/>
              <a:t>Requirements </a:t>
            </a:r>
            <a:r>
              <a:rPr lang="en-GB" sz="2400" dirty="0"/>
              <a:t>specification</a:t>
            </a:r>
          </a:p>
          <a:p>
            <a:pPr lvl="1"/>
            <a:r>
              <a:rPr lang="en-US" sz="2400" dirty="0"/>
              <a:t>Requirements validation</a:t>
            </a:r>
            <a:endParaRPr lang="en-GB" sz="2400" dirty="0"/>
          </a:p>
          <a:p>
            <a:pPr lvl="1"/>
            <a:r>
              <a:rPr lang="en-US" sz="2400" dirty="0"/>
              <a:t>Requirements change</a:t>
            </a:r>
            <a:endParaRPr lang="en-GB" sz="2400" dirty="0"/>
          </a:p>
          <a:p>
            <a:endParaRPr lang="en-US"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2" descr="Ch4 req eng">
            <a:extLst>
              <a:ext uri="{FF2B5EF4-FFF2-40B4-BE49-F238E27FC236}">
                <a16:creationId xmlns="" xmlns:a16="http://schemas.microsoft.com/office/drawing/2014/main" id="{2D60C758-84E9-43F3-91CD-51B857B9A70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867" b="15487"/>
          <a:stretch/>
        </p:blipFill>
        <p:spPr bwMode="auto">
          <a:xfrm>
            <a:off x="179512" y="548680"/>
            <a:ext cx="8423628" cy="550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21901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methods and requirements</a:t>
            </a:r>
          </a:p>
        </p:txBody>
      </p:sp>
      <p:sp>
        <p:nvSpPr>
          <p:cNvPr id="3" name="Content Placeholder 2"/>
          <p:cNvSpPr>
            <a:spLocks noGrp="1"/>
          </p:cNvSpPr>
          <p:nvPr>
            <p:ph idx="1"/>
          </p:nvPr>
        </p:nvSpPr>
        <p:spPr>
          <a:xfrm>
            <a:off x="107504" y="1600200"/>
            <a:ext cx="8856984" cy="4525963"/>
          </a:xfrm>
        </p:spPr>
        <p:txBody>
          <a:bodyPr/>
          <a:lstStyle/>
          <a:p>
            <a:pPr algn="just"/>
            <a:r>
              <a:rPr lang="en-US" b="1" u="sng" dirty="0">
                <a:solidFill>
                  <a:srgbClr val="00B0F0"/>
                </a:solidFill>
              </a:rPr>
              <a:t>Many agile methods say that</a:t>
            </a:r>
            <a:r>
              <a:rPr lang="en-US" dirty="0"/>
              <a:t> </a:t>
            </a:r>
            <a:r>
              <a:rPr lang="en-US" i="1" dirty="0">
                <a:solidFill>
                  <a:srgbClr val="FF0000"/>
                </a:solidFill>
              </a:rPr>
              <a:t>creating detailed system requirements is a waste of time</a:t>
            </a:r>
            <a:r>
              <a:rPr lang="en-US" dirty="0"/>
              <a:t> as requirements change so quickly.</a:t>
            </a:r>
          </a:p>
          <a:p>
            <a:pPr algn="just"/>
            <a:r>
              <a:rPr lang="en-US" b="1" dirty="0">
                <a:solidFill>
                  <a:schemeClr val="accent5">
                    <a:lumMod val="75000"/>
                  </a:schemeClr>
                </a:solidFill>
              </a:rPr>
              <a:t>Requirements document </a:t>
            </a:r>
            <a:r>
              <a:rPr lang="en-US" dirty="0"/>
              <a:t>is </a:t>
            </a:r>
            <a:r>
              <a:rPr lang="en-US" i="1" dirty="0">
                <a:solidFill>
                  <a:srgbClr val="FF0000"/>
                </a:solidFill>
              </a:rPr>
              <a:t>therefore always out of date</a:t>
            </a:r>
            <a:r>
              <a:rPr lang="en-US" dirty="0"/>
              <a:t>.</a:t>
            </a:r>
          </a:p>
          <a:p>
            <a:pPr algn="just"/>
            <a:r>
              <a:rPr lang="en-US" dirty="0"/>
              <a:t>Agile methods </a:t>
            </a:r>
            <a:r>
              <a:rPr lang="en-US" i="1" dirty="0">
                <a:solidFill>
                  <a:srgbClr val="FF0000"/>
                </a:solidFill>
              </a:rPr>
              <a:t>usually use incremental requirements engineering</a:t>
            </a:r>
            <a:r>
              <a:rPr lang="en-US" dirty="0"/>
              <a:t> and may express requirements as ‘</a:t>
            </a:r>
            <a:r>
              <a:rPr lang="en-US" b="1" dirty="0">
                <a:highlight>
                  <a:srgbClr val="FFFF00"/>
                </a:highlight>
              </a:rPr>
              <a:t>user stories</a:t>
            </a:r>
            <a:r>
              <a:rPr lang="en-US" dirty="0"/>
              <a:t>’.</a:t>
            </a:r>
          </a:p>
          <a:p>
            <a:pPr algn="just"/>
            <a:r>
              <a:rPr lang="en-US" i="1" dirty="0">
                <a:solidFill>
                  <a:srgbClr val="FF0000"/>
                </a:solidFill>
              </a:rPr>
              <a:t>This is practical for business systems</a:t>
            </a:r>
            <a:r>
              <a:rPr lang="en-US" dirty="0"/>
              <a:t> but </a:t>
            </a:r>
            <a:r>
              <a:rPr lang="en-US" b="1" u="sng" dirty="0">
                <a:solidFill>
                  <a:schemeClr val="accent6">
                    <a:lumMod val="75000"/>
                  </a:schemeClr>
                </a:solidFill>
              </a:rPr>
              <a:t>problematic</a:t>
            </a:r>
            <a:r>
              <a:rPr lang="en-US" dirty="0"/>
              <a:t> for </a:t>
            </a:r>
            <a:r>
              <a:rPr lang="tr-TR" dirty="0" err="1"/>
              <a:t>the</a:t>
            </a:r>
            <a:r>
              <a:rPr lang="tr-TR" dirty="0"/>
              <a:t> </a:t>
            </a:r>
            <a:r>
              <a:rPr lang="en-US" dirty="0"/>
              <a:t>systems that </a:t>
            </a:r>
            <a:r>
              <a:rPr lang="en-US" b="1" u="sng" dirty="0"/>
              <a:t>require pre-delivery analysis</a:t>
            </a:r>
            <a:r>
              <a:rPr lang="en-US" dirty="0"/>
              <a:t> (e.g. critical systems) or the systems developed by </a:t>
            </a:r>
            <a:r>
              <a:rPr lang="en-US" b="1" u="sng" dirty="0">
                <a:solidFill>
                  <a:schemeClr val="accent5">
                    <a:lumMod val="75000"/>
                  </a:schemeClr>
                </a:solidFill>
              </a:rPr>
              <a:t>several teams</a:t>
            </a:r>
            <a:r>
              <a:rPr lang="en-US" dirty="0"/>
              <a:t>.</a:t>
            </a:r>
          </a:p>
        </p:txBody>
      </p:sp>
    </p:spTree>
    <p:extLst>
      <p:ext uri="{BB962C8B-B14F-4D97-AF65-F5344CB8AC3E}">
        <p14:creationId xmlns:p14="http://schemas.microsoft.com/office/powerpoint/2010/main" val="3036408685"/>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a:t>Functional and non-functional requirements</a:t>
            </a:r>
          </a:p>
        </p:txBody>
      </p:sp>
    </p:spTree>
    <p:extLst>
      <p:ext uri="{BB962C8B-B14F-4D97-AF65-F5344CB8AC3E}">
        <p14:creationId xmlns:p14="http://schemas.microsoft.com/office/powerpoint/2010/main" val="2304085576"/>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382000" cy="1104900"/>
          </a:xfrm>
        </p:spPr>
        <p:txBody>
          <a:bodyPr/>
          <a:lstStyle/>
          <a:p>
            <a:r>
              <a:rPr lang="en-GB" dirty="0"/>
              <a:t>Functional and non-functional requirements</a:t>
            </a:r>
          </a:p>
        </p:txBody>
      </p:sp>
      <p:sp>
        <p:nvSpPr>
          <p:cNvPr id="34819" name="Rectangle 3"/>
          <p:cNvSpPr>
            <a:spLocks noGrp="1" noChangeArrowheads="1"/>
          </p:cNvSpPr>
          <p:nvPr>
            <p:ph idx="1"/>
          </p:nvPr>
        </p:nvSpPr>
        <p:spPr>
          <a:xfrm>
            <a:off x="280256" y="1628800"/>
            <a:ext cx="8583488" cy="4792663"/>
          </a:xfrm>
        </p:spPr>
        <p:txBody>
          <a:bodyPr/>
          <a:lstStyle/>
          <a:p>
            <a:pPr algn="just">
              <a:lnSpc>
                <a:spcPct val="90000"/>
              </a:lnSpc>
            </a:pPr>
            <a:r>
              <a:rPr lang="en-GB" sz="2000" b="1" dirty="0">
                <a:solidFill>
                  <a:schemeClr val="accent6">
                    <a:lumMod val="75000"/>
                  </a:schemeClr>
                </a:solidFill>
              </a:rPr>
              <a:t>Functional requirements</a:t>
            </a:r>
          </a:p>
          <a:p>
            <a:pPr lvl="1" algn="just">
              <a:lnSpc>
                <a:spcPct val="90000"/>
              </a:lnSpc>
            </a:pPr>
            <a:r>
              <a:rPr lang="en-GB" sz="1800" dirty="0"/>
              <a:t>FRs are </a:t>
            </a:r>
            <a:r>
              <a:rPr lang="en-GB" sz="1800" b="1" u="sng" dirty="0">
                <a:solidFill>
                  <a:srgbClr val="00B0F0"/>
                </a:solidFill>
                <a:highlight>
                  <a:srgbClr val="FFFF00"/>
                </a:highlight>
              </a:rPr>
              <a:t>the services expected </a:t>
            </a:r>
            <a:r>
              <a:rPr lang="en-GB" sz="1800" b="1" dirty="0">
                <a:highlight>
                  <a:srgbClr val="FFFF00"/>
                </a:highlight>
              </a:rPr>
              <a:t>by the system should provide</a:t>
            </a:r>
            <a:r>
              <a:rPr lang="en-GB" sz="1800" dirty="0"/>
              <a:t>, </a:t>
            </a:r>
          </a:p>
          <a:p>
            <a:pPr lvl="1" algn="just">
              <a:lnSpc>
                <a:spcPct val="90000"/>
              </a:lnSpc>
            </a:pPr>
            <a:r>
              <a:rPr lang="en-GB" sz="1800" dirty="0"/>
              <a:t>how the </a:t>
            </a:r>
            <a:r>
              <a:rPr lang="en-GB" sz="1800" b="1" dirty="0">
                <a:highlight>
                  <a:srgbClr val="FFFF00"/>
                </a:highlight>
              </a:rPr>
              <a:t>system should react to particular inputs </a:t>
            </a:r>
            <a:r>
              <a:rPr lang="en-GB" sz="1800" dirty="0"/>
              <a:t>and </a:t>
            </a:r>
          </a:p>
          <a:p>
            <a:pPr lvl="1" algn="just">
              <a:lnSpc>
                <a:spcPct val="90000"/>
              </a:lnSpc>
            </a:pPr>
            <a:r>
              <a:rPr lang="en-GB" sz="1800" dirty="0"/>
              <a:t>how the </a:t>
            </a:r>
            <a:r>
              <a:rPr lang="en-GB" sz="1800" b="1" dirty="0">
                <a:highlight>
                  <a:srgbClr val="FFFF00"/>
                </a:highlight>
              </a:rPr>
              <a:t>system should behave in particular situations</a:t>
            </a:r>
            <a:r>
              <a:rPr lang="en-GB" sz="1800" dirty="0"/>
              <a:t>.</a:t>
            </a:r>
          </a:p>
          <a:p>
            <a:pPr lvl="1" algn="just">
              <a:lnSpc>
                <a:spcPct val="90000"/>
              </a:lnSpc>
            </a:pPr>
            <a:r>
              <a:rPr lang="en-GB" sz="1800" dirty="0"/>
              <a:t>FRs may explain </a:t>
            </a:r>
            <a:r>
              <a:rPr lang="en-GB" sz="1800" b="1" dirty="0">
                <a:solidFill>
                  <a:srgbClr val="C00000"/>
                </a:solidFill>
              </a:rPr>
              <a:t>what the system should </a:t>
            </a:r>
            <a:r>
              <a:rPr lang="en-GB" sz="1800" b="1" u="sng" dirty="0">
                <a:solidFill>
                  <a:srgbClr val="C00000"/>
                </a:solidFill>
              </a:rPr>
              <a:t>not do</a:t>
            </a:r>
            <a:r>
              <a:rPr lang="en-GB" sz="1800" dirty="0"/>
              <a:t>.</a:t>
            </a:r>
          </a:p>
          <a:p>
            <a:pPr algn="just">
              <a:lnSpc>
                <a:spcPct val="90000"/>
              </a:lnSpc>
            </a:pPr>
            <a:r>
              <a:rPr lang="en-GB" sz="2000" b="1" dirty="0">
                <a:solidFill>
                  <a:schemeClr val="accent6">
                    <a:lumMod val="75000"/>
                  </a:schemeClr>
                </a:solidFill>
              </a:rPr>
              <a:t>Non-functional requirements</a:t>
            </a:r>
          </a:p>
          <a:p>
            <a:pPr lvl="1" algn="just">
              <a:lnSpc>
                <a:spcPct val="90000"/>
              </a:lnSpc>
            </a:pPr>
            <a:r>
              <a:rPr lang="en-GB" sz="1800" b="1" u="sng" dirty="0"/>
              <a:t>Constraints</a:t>
            </a:r>
            <a:r>
              <a:rPr lang="en-GB" sz="1800" dirty="0"/>
              <a:t> on the services or functions offered by the system such as </a:t>
            </a:r>
            <a:r>
              <a:rPr lang="en-GB" sz="1800" b="1" dirty="0">
                <a:highlight>
                  <a:srgbClr val="FFFF00"/>
                </a:highlight>
              </a:rPr>
              <a:t>timing constraints, constraints on the development process, standards</a:t>
            </a:r>
            <a:r>
              <a:rPr lang="en-GB" sz="1800" dirty="0"/>
              <a:t>, etc.</a:t>
            </a:r>
          </a:p>
          <a:p>
            <a:pPr lvl="1" algn="just">
              <a:lnSpc>
                <a:spcPct val="90000"/>
              </a:lnSpc>
            </a:pPr>
            <a:r>
              <a:rPr lang="en-GB" sz="1800" dirty="0"/>
              <a:t>NFRs often apply to the </a:t>
            </a:r>
            <a:r>
              <a:rPr lang="en-GB" sz="1800" b="1" u="sng" dirty="0">
                <a:solidFill>
                  <a:srgbClr val="00B0F0"/>
                </a:solidFill>
              </a:rPr>
              <a:t>system as a whole</a:t>
            </a:r>
            <a:r>
              <a:rPr lang="en-GB" sz="1800" dirty="0"/>
              <a:t> </a:t>
            </a:r>
            <a:r>
              <a:rPr lang="en-GB" sz="1800" b="1" dirty="0">
                <a:highlight>
                  <a:srgbClr val="FFFF00"/>
                </a:highlight>
              </a:rPr>
              <a:t>rather than </a:t>
            </a:r>
            <a:r>
              <a:rPr lang="en-GB" sz="1800" dirty="0"/>
              <a:t>individual features or services.</a:t>
            </a:r>
          </a:p>
          <a:p>
            <a:pPr algn="just">
              <a:lnSpc>
                <a:spcPct val="90000"/>
              </a:lnSpc>
            </a:pPr>
            <a:r>
              <a:rPr lang="en-GB" sz="2000" b="1" dirty="0">
                <a:solidFill>
                  <a:schemeClr val="accent6">
                    <a:lumMod val="75000"/>
                  </a:schemeClr>
                </a:solidFill>
              </a:rPr>
              <a:t>Domain requirements (</a:t>
            </a:r>
            <a:r>
              <a:rPr lang="en-GB" sz="2000" b="1" dirty="0" err="1">
                <a:solidFill>
                  <a:schemeClr val="accent6">
                    <a:lumMod val="75000"/>
                  </a:schemeClr>
                </a:solidFill>
              </a:rPr>
              <a:t>çalışacağı</a:t>
            </a:r>
            <a:r>
              <a:rPr lang="en-GB" sz="2000" b="1" dirty="0">
                <a:solidFill>
                  <a:schemeClr val="accent6">
                    <a:lumMod val="75000"/>
                  </a:schemeClr>
                </a:solidFill>
              </a:rPr>
              <a:t> </a:t>
            </a:r>
            <a:r>
              <a:rPr lang="en-GB" sz="2000" b="1" dirty="0" err="1">
                <a:solidFill>
                  <a:schemeClr val="accent6">
                    <a:lumMod val="75000"/>
                  </a:schemeClr>
                </a:solidFill>
              </a:rPr>
              <a:t>ortam</a:t>
            </a:r>
            <a:r>
              <a:rPr lang="en-GB" sz="2000" b="1" dirty="0">
                <a:solidFill>
                  <a:schemeClr val="accent6">
                    <a:lumMod val="75000"/>
                  </a:schemeClr>
                </a:solidFill>
              </a:rPr>
              <a:t>/</a:t>
            </a:r>
            <a:r>
              <a:rPr lang="en-GB" sz="2000" b="1" dirty="0" err="1">
                <a:solidFill>
                  <a:schemeClr val="accent6">
                    <a:lumMod val="75000"/>
                  </a:schemeClr>
                </a:solidFill>
              </a:rPr>
              <a:t>saha</a:t>
            </a:r>
            <a:r>
              <a:rPr lang="en-GB" sz="2000" b="1" dirty="0">
                <a:solidFill>
                  <a:schemeClr val="accent6">
                    <a:lumMod val="75000"/>
                  </a:schemeClr>
                </a:solidFill>
              </a:rPr>
              <a:t> </a:t>
            </a:r>
            <a:r>
              <a:rPr lang="en-GB" sz="2000" b="1" dirty="0" err="1">
                <a:solidFill>
                  <a:schemeClr val="accent6">
                    <a:lumMod val="75000"/>
                  </a:schemeClr>
                </a:solidFill>
              </a:rPr>
              <a:t>gereksinimleri</a:t>
            </a:r>
            <a:r>
              <a:rPr lang="en-GB" sz="2000" b="1" dirty="0">
                <a:solidFill>
                  <a:schemeClr val="accent6">
                    <a:lumMod val="75000"/>
                  </a:schemeClr>
                </a:solidFill>
              </a:rPr>
              <a:t>)</a:t>
            </a:r>
          </a:p>
          <a:p>
            <a:pPr lvl="1" algn="just">
              <a:lnSpc>
                <a:spcPct val="90000"/>
              </a:lnSpc>
            </a:pPr>
            <a:r>
              <a:rPr lang="en-GB" sz="1800" b="1" dirty="0">
                <a:highlight>
                  <a:srgbClr val="FFFF00"/>
                </a:highlight>
              </a:rPr>
              <a:t>Constraints</a:t>
            </a:r>
            <a:r>
              <a:rPr lang="en-GB" sz="1800" dirty="0"/>
              <a:t> on the system </a:t>
            </a:r>
            <a:r>
              <a:rPr lang="en-GB" sz="1800" b="1" dirty="0">
                <a:highlight>
                  <a:srgbClr val="FFFF00"/>
                </a:highlight>
              </a:rPr>
              <a:t>from the domain of operation.</a:t>
            </a:r>
          </a:p>
          <a:p>
            <a:pPr lvl="1" algn="just">
              <a:lnSpc>
                <a:spcPct val="90000"/>
              </a:lnSpc>
            </a:pPr>
            <a:r>
              <a:rPr lang="en-US" sz="1800" b="1" dirty="0">
                <a:solidFill>
                  <a:srgbClr val="0070C0"/>
                </a:solidFill>
                <a:highlight>
                  <a:srgbClr val="FFFF00"/>
                </a:highlight>
              </a:rPr>
              <a:t>Requirements for the environment in which the system will operate</a:t>
            </a:r>
            <a:r>
              <a:rPr lang="en-US" sz="1800" b="1" dirty="0"/>
              <a:t>.</a:t>
            </a:r>
            <a:endParaRPr lang="en-GB" sz="1800" b="1" dirty="0">
              <a:highlight>
                <a:srgbClr val="FFFF00"/>
              </a:highlight>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dirty="0"/>
              <a:t>Functional requirements</a:t>
            </a:r>
          </a:p>
        </p:txBody>
      </p:sp>
      <p:sp>
        <p:nvSpPr>
          <p:cNvPr id="39939" name="Rectangle 3"/>
          <p:cNvSpPr>
            <a:spLocks noGrp="1" noChangeArrowheads="1"/>
          </p:cNvSpPr>
          <p:nvPr>
            <p:ph idx="1"/>
          </p:nvPr>
        </p:nvSpPr>
        <p:spPr>
          <a:xfrm>
            <a:off x="251520" y="1556792"/>
            <a:ext cx="8568952" cy="4565104"/>
          </a:xfrm>
        </p:spPr>
        <p:txBody>
          <a:bodyPr/>
          <a:lstStyle/>
          <a:p>
            <a:pPr algn="just"/>
            <a:r>
              <a:rPr lang="en-GB" dirty="0"/>
              <a:t>Describe </a:t>
            </a:r>
            <a:r>
              <a:rPr lang="en-GB" dirty="0">
                <a:solidFill>
                  <a:srgbClr val="FF0000"/>
                </a:solidFill>
              </a:rPr>
              <a:t>functionality</a:t>
            </a:r>
            <a:r>
              <a:rPr lang="en-GB" dirty="0"/>
              <a:t> or </a:t>
            </a:r>
            <a:r>
              <a:rPr lang="en-GB" dirty="0">
                <a:solidFill>
                  <a:srgbClr val="FF0000"/>
                </a:solidFill>
              </a:rPr>
              <a:t>system</a:t>
            </a:r>
            <a:r>
              <a:rPr lang="en-GB" dirty="0"/>
              <a:t> </a:t>
            </a:r>
            <a:r>
              <a:rPr lang="en-GB" dirty="0">
                <a:solidFill>
                  <a:srgbClr val="FF0000"/>
                </a:solidFill>
              </a:rPr>
              <a:t>services </a:t>
            </a:r>
            <a:r>
              <a:rPr lang="en-US" dirty="0"/>
              <a:t>that the system </a:t>
            </a:r>
            <a:r>
              <a:rPr lang="en-US" u="sng" dirty="0">
                <a:solidFill>
                  <a:schemeClr val="accent5">
                    <a:lumMod val="75000"/>
                  </a:schemeClr>
                </a:solidFill>
              </a:rPr>
              <a:t>should</a:t>
            </a:r>
            <a:r>
              <a:rPr lang="en-US" dirty="0"/>
              <a:t> </a:t>
            </a:r>
            <a:r>
              <a:rPr lang="en-US" u="sng" dirty="0">
                <a:solidFill>
                  <a:schemeClr val="accent5">
                    <a:lumMod val="75000"/>
                  </a:schemeClr>
                </a:solidFill>
              </a:rPr>
              <a:t>provide</a:t>
            </a:r>
            <a:r>
              <a:rPr lang="en-US" dirty="0"/>
              <a:t>.</a:t>
            </a:r>
            <a:endParaRPr lang="en-GB" dirty="0"/>
          </a:p>
          <a:p>
            <a:pPr algn="just"/>
            <a:r>
              <a:rPr lang="en-GB" dirty="0"/>
              <a:t>FDs depend on the </a:t>
            </a:r>
            <a:r>
              <a:rPr lang="en-GB" dirty="0">
                <a:solidFill>
                  <a:srgbClr val="FF0000"/>
                </a:solidFill>
              </a:rPr>
              <a:t>type of software</a:t>
            </a:r>
            <a:r>
              <a:rPr lang="en-GB" dirty="0"/>
              <a:t>, </a:t>
            </a:r>
            <a:r>
              <a:rPr lang="en-GB" dirty="0">
                <a:solidFill>
                  <a:srgbClr val="FF0000"/>
                </a:solidFill>
              </a:rPr>
              <a:t>expected end users </a:t>
            </a:r>
            <a:r>
              <a:rPr lang="en-GB" dirty="0"/>
              <a:t>and the </a:t>
            </a:r>
            <a:r>
              <a:rPr lang="en-GB" dirty="0">
                <a:solidFill>
                  <a:srgbClr val="FF0000"/>
                </a:solidFill>
              </a:rPr>
              <a:t>type of system </a:t>
            </a:r>
            <a:r>
              <a:rPr lang="en-GB" dirty="0"/>
              <a:t>where the software is used.</a:t>
            </a:r>
          </a:p>
          <a:p>
            <a:pPr algn="just"/>
            <a:r>
              <a:rPr lang="en-GB" dirty="0">
                <a:solidFill>
                  <a:srgbClr val="FF0000"/>
                </a:solidFill>
              </a:rPr>
              <a:t>Functional USER requirements</a:t>
            </a:r>
            <a:r>
              <a:rPr lang="en-GB" dirty="0"/>
              <a:t> may be high-level statements about </a:t>
            </a:r>
            <a:r>
              <a:rPr lang="en-GB" b="1" u="sng" dirty="0"/>
              <a:t>what the system should do</a:t>
            </a:r>
            <a:r>
              <a:rPr lang="en-GB" dirty="0"/>
              <a:t>.</a:t>
            </a:r>
          </a:p>
          <a:p>
            <a:pPr lvl="1" algn="just"/>
            <a:r>
              <a:rPr lang="en-US" dirty="0"/>
              <a:t>These </a:t>
            </a:r>
            <a:r>
              <a:rPr lang="en-US" dirty="0" err="1"/>
              <a:t>reqs</a:t>
            </a:r>
            <a:r>
              <a:rPr lang="en-US" dirty="0"/>
              <a:t>. can be expressed in </a:t>
            </a:r>
            <a:r>
              <a:rPr lang="en-US" u="sng" dirty="0"/>
              <a:t>a more abstract simple language</a:t>
            </a:r>
          </a:p>
          <a:p>
            <a:pPr algn="just"/>
            <a:r>
              <a:rPr lang="en-GB" dirty="0">
                <a:solidFill>
                  <a:srgbClr val="FF0000"/>
                </a:solidFill>
              </a:rPr>
              <a:t>Functional SYSTEM requirements</a:t>
            </a:r>
            <a:r>
              <a:rPr lang="en-GB" dirty="0"/>
              <a:t> should describe the </a:t>
            </a:r>
            <a:r>
              <a:rPr lang="en-GB" b="1" u="sng" dirty="0"/>
              <a:t>system services </a:t>
            </a:r>
            <a:r>
              <a:rPr lang="en-GB" dirty="0"/>
              <a:t>in detail.</a:t>
            </a:r>
          </a:p>
          <a:p>
            <a:pPr lvl="1" algn="just"/>
            <a:r>
              <a:rPr lang="en-US" dirty="0"/>
              <a:t>These </a:t>
            </a:r>
            <a:r>
              <a:rPr lang="en-US" dirty="0" err="1"/>
              <a:t>reqs</a:t>
            </a:r>
            <a:r>
              <a:rPr lang="en-US" dirty="0"/>
              <a:t>. can be expressed </a:t>
            </a:r>
            <a:r>
              <a:rPr lang="en-US" u="sng" dirty="0"/>
              <a:t>in more detail and more technically.</a:t>
            </a:r>
            <a:endParaRPr lang="en-GB" u="sng" dirty="0"/>
          </a:p>
          <a:p>
            <a:endParaRPr lang="en-GB" dirty="0"/>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Mentcare system: FRs examples</a:t>
            </a:r>
          </a:p>
        </p:txBody>
      </p:sp>
      <p:sp>
        <p:nvSpPr>
          <p:cNvPr id="77827" name="Rectangle 3"/>
          <p:cNvSpPr>
            <a:spLocks noGrp="1" noChangeArrowheads="1"/>
          </p:cNvSpPr>
          <p:nvPr>
            <p:ph idx="1"/>
          </p:nvPr>
        </p:nvSpPr>
        <p:spPr>
          <a:xfrm>
            <a:off x="107504" y="1577354"/>
            <a:ext cx="4464496" cy="4875982"/>
          </a:xfrm>
          <a:prstGeom prst="rect">
            <a:avLst/>
          </a:prstGeom>
        </p:spPr>
        <p:txBody>
          <a:bodyPr/>
          <a:lstStyle/>
          <a:p>
            <a:pPr marL="457200" indent="-457200" algn="just">
              <a:buFont typeface="+mj-lt"/>
              <a:buAutoNum type="arabicPeriod"/>
            </a:pPr>
            <a:r>
              <a:rPr lang="en-US" sz="2000" b="1" dirty="0">
                <a:solidFill>
                  <a:schemeClr val="accent5">
                    <a:lumMod val="75000"/>
                  </a:schemeClr>
                </a:solidFill>
              </a:rPr>
              <a:t>A user </a:t>
            </a:r>
            <a:r>
              <a:rPr lang="en-US" sz="2000" b="1" u="sng" dirty="0"/>
              <a:t>shall be able to search</a:t>
            </a:r>
            <a:r>
              <a:rPr lang="en-US" sz="2000" dirty="0"/>
              <a:t> the appointments lists for all clinics.</a:t>
            </a:r>
            <a:endParaRPr lang="en-GB" sz="2000" dirty="0"/>
          </a:p>
          <a:p>
            <a:pPr marL="457200" indent="-457200" algn="just">
              <a:buFont typeface="+mj-lt"/>
              <a:buAutoNum type="arabicPeriod"/>
            </a:pPr>
            <a:r>
              <a:rPr lang="en-US" sz="2000" b="1" dirty="0">
                <a:solidFill>
                  <a:schemeClr val="accent5">
                    <a:lumMod val="75000"/>
                  </a:schemeClr>
                </a:solidFill>
              </a:rPr>
              <a:t>The system </a:t>
            </a:r>
            <a:r>
              <a:rPr lang="en-US" sz="2000" b="1" u="sng" dirty="0"/>
              <a:t>shall generate each day</a:t>
            </a:r>
            <a:r>
              <a:rPr lang="en-US" sz="2000" dirty="0"/>
              <a:t>, </a:t>
            </a:r>
            <a:r>
              <a:rPr lang="en-US" sz="2000" b="1" u="sng" dirty="0"/>
              <a:t>for each clinic</a:t>
            </a:r>
            <a:r>
              <a:rPr lang="en-US" sz="2000" dirty="0"/>
              <a:t>, </a:t>
            </a:r>
            <a:r>
              <a:rPr lang="en-US" sz="2000" b="1" u="sng" dirty="0">
                <a:solidFill>
                  <a:srgbClr val="FFC000"/>
                </a:solidFill>
              </a:rPr>
              <a:t>a list of patients</a:t>
            </a:r>
            <a:r>
              <a:rPr lang="en-US" sz="2000" dirty="0"/>
              <a:t> who are expected to attend appointments that day.</a:t>
            </a:r>
            <a:endParaRPr lang="en-GB" sz="2000" dirty="0"/>
          </a:p>
          <a:p>
            <a:pPr marL="457200" indent="-457200" algn="just">
              <a:buFont typeface="+mj-lt"/>
              <a:buAutoNum type="arabicPeriod"/>
            </a:pPr>
            <a:r>
              <a:rPr lang="en-US" sz="2000" b="1" dirty="0">
                <a:solidFill>
                  <a:schemeClr val="accent5">
                    <a:lumMod val="75000"/>
                  </a:schemeClr>
                </a:solidFill>
              </a:rPr>
              <a:t>Each staff member </a:t>
            </a:r>
            <a:r>
              <a:rPr lang="en-US" sz="2000" b="1" u="sng" dirty="0"/>
              <a:t>shall be uniquely identified by his or her </a:t>
            </a:r>
            <a:r>
              <a:rPr lang="en-US" sz="2000" b="1" u="sng" dirty="0">
                <a:solidFill>
                  <a:srgbClr val="FFC000"/>
                </a:solidFill>
              </a:rPr>
              <a:t>8-digit employee</a:t>
            </a:r>
            <a:r>
              <a:rPr lang="en-US" sz="2000" b="1" u="sng" dirty="0"/>
              <a:t> number</a:t>
            </a:r>
            <a:r>
              <a:rPr lang="en-US" sz="2000" dirty="0"/>
              <a:t>.</a:t>
            </a:r>
            <a:r>
              <a:rPr lang="en-GB" sz="2000" dirty="0"/>
              <a:t> </a:t>
            </a:r>
            <a:endParaRPr lang="en-US" sz="2000" dirty="0"/>
          </a:p>
        </p:txBody>
      </p:sp>
      <p:pic>
        <p:nvPicPr>
          <p:cNvPr id="8" name="Picture 2" descr="Image result for Mentcare is an information system that is intended for use in clinics">
            <a:extLst>
              <a:ext uri="{FF2B5EF4-FFF2-40B4-BE49-F238E27FC236}">
                <a16:creationId xmlns="" xmlns:a16="http://schemas.microsoft.com/office/drawing/2014/main" id="{D1BCD65B-B691-4F60-89CB-1FD6F5847D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7540" y="1772816"/>
            <a:ext cx="4038600" cy="4104456"/>
          </a:xfrm>
          <a:prstGeom prst="rect">
            <a:avLst/>
          </a:prstGeom>
          <a:solidFill>
            <a:srgbClr val="FFFFFF"/>
          </a:solidFill>
        </p:spPr>
      </p:pic>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t>Requirements imprecision</a:t>
            </a:r>
          </a:p>
        </p:txBody>
      </p:sp>
      <p:sp>
        <p:nvSpPr>
          <p:cNvPr id="41987" name="Rectangle 3"/>
          <p:cNvSpPr>
            <a:spLocks noGrp="1" noChangeArrowheads="1"/>
          </p:cNvSpPr>
          <p:nvPr>
            <p:ph idx="1"/>
          </p:nvPr>
        </p:nvSpPr>
        <p:spPr>
          <a:xfrm>
            <a:off x="0" y="1429222"/>
            <a:ext cx="8964488" cy="5373216"/>
          </a:xfrm>
        </p:spPr>
        <p:txBody>
          <a:bodyPr/>
          <a:lstStyle/>
          <a:p>
            <a:pPr algn="just">
              <a:lnSpc>
                <a:spcPct val="150000"/>
              </a:lnSpc>
              <a:spcBef>
                <a:spcPts val="0"/>
              </a:spcBef>
              <a:spcAft>
                <a:spcPts val="0"/>
              </a:spcAft>
            </a:pPr>
            <a:r>
              <a:rPr lang="en-GB" dirty="0"/>
              <a:t>Problems will arise </a:t>
            </a:r>
            <a:r>
              <a:rPr lang="en-GB" b="1" dirty="0"/>
              <a:t>when FRs are not exactly stated</a:t>
            </a:r>
            <a:r>
              <a:rPr lang="en-GB" dirty="0"/>
              <a:t>.</a:t>
            </a:r>
          </a:p>
          <a:p>
            <a:pPr algn="just">
              <a:lnSpc>
                <a:spcPct val="150000"/>
              </a:lnSpc>
              <a:spcBef>
                <a:spcPts val="0"/>
              </a:spcBef>
              <a:spcAft>
                <a:spcPts val="0"/>
              </a:spcAft>
            </a:pPr>
            <a:r>
              <a:rPr lang="en-GB" b="1" dirty="0">
                <a:solidFill>
                  <a:srgbClr val="FF0000"/>
                </a:solidFill>
              </a:rPr>
              <a:t>Unclear FRs</a:t>
            </a:r>
            <a:r>
              <a:rPr lang="en-GB" dirty="0"/>
              <a:t> may be understood in different ways by developers and</a:t>
            </a:r>
            <a:r>
              <a:rPr lang="tr-TR" dirty="0"/>
              <a:t> </a:t>
            </a:r>
            <a:r>
              <a:rPr lang="tr-TR" dirty="0" err="1"/>
              <a:t>end</a:t>
            </a:r>
            <a:r>
              <a:rPr lang="en-GB" dirty="0"/>
              <a:t> users.</a:t>
            </a:r>
          </a:p>
          <a:p>
            <a:pPr algn="just">
              <a:lnSpc>
                <a:spcPct val="150000"/>
              </a:lnSpc>
              <a:spcBef>
                <a:spcPts val="0"/>
              </a:spcBef>
              <a:spcAft>
                <a:spcPts val="0"/>
              </a:spcAft>
            </a:pPr>
            <a:r>
              <a:rPr lang="en-GB" dirty="0"/>
              <a:t>Consider the term ‘</a:t>
            </a:r>
            <a:r>
              <a:rPr lang="en-GB" b="1" dirty="0">
                <a:highlight>
                  <a:srgbClr val="FFFF00"/>
                </a:highlight>
              </a:rPr>
              <a:t>search</a:t>
            </a:r>
            <a:r>
              <a:rPr lang="en-GB" dirty="0"/>
              <a:t>’ in FR 1</a:t>
            </a:r>
            <a:r>
              <a:rPr lang="en-GB" dirty="0">
                <a:sym typeface="Wingdings" panose="05000000000000000000" pitchFamily="2" charset="2"/>
              </a:rPr>
              <a:t> </a:t>
            </a:r>
            <a:r>
              <a:rPr lang="en-GB" b="1" dirty="0">
                <a:solidFill>
                  <a:srgbClr val="FF0000"/>
                </a:solidFill>
                <a:highlight>
                  <a:srgbClr val="00FFFF"/>
                </a:highlight>
                <a:sym typeface="Wingdings" panose="05000000000000000000" pitchFamily="2" charset="2"/>
              </a:rPr>
              <a:t>“</a:t>
            </a:r>
            <a:r>
              <a:rPr lang="en-US" b="1" dirty="0">
                <a:solidFill>
                  <a:srgbClr val="FF0000"/>
                </a:solidFill>
                <a:highlight>
                  <a:srgbClr val="00FFFF"/>
                </a:highlight>
              </a:rPr>
              <a:t>A user shall be </a:t>
            </a:r>
            <a:r>
              <a:rPr lang="en-US" b="1" u="sng" dirty="0">
                <a:solidFill>
                  <a:srgbClr val="FF0000"/>
                </a:solidFill>
                <a:highlight>
                  <a:srgbClr val="00FFFF"/>
                </a:highlight>
              </a:rPr>
              <a:t>able to search</a:t>
            </a:r>
            <a:r>
              <a:rPr lang="en-US" b="1" dirty="0">
                <a:solidFill>
                  <a:srgbClr val="FF0000"/>
                </a:solidFill>
                <a:highlight>
                  <a:srgbClr val="00FFFF"/>
                </a:highlight>
              </a:rPr>
              <a:t> the appointment lists for all clinics” </a:t>
            </a:r>
            <a:r>
              <a:rPr lang="en-US" sz="1600" b="1" i="1" dirty="0">
                <a:solidFill>
                  <a:srgbClr val="0070C0"/>
                </a:solidFill>
              </a:rPr>
              <a:t>(Bir </a:t>
            </a:r>
            <a:r>
              <a:rPr lang="en-US" sz="1600" b="1" i="1" dirty="0" err="1">
                <a:solidFill>
                  <a:srgbClr val="0070C0"/>
                </a:solidFill>
              </a:rPr>
              <a:t>kullanıcı</a:t>
            </a:r>
            <a:r>
              <a:rPr lang="en-US" sz="1600" b="1" i="1" dirty="0">
                <a:solidFill>
                  <a:srgbClr val="0070C0"/>
                </a:solidFill>
              </a:rPr>
              <a:t> </a:t>
            </a:r>
            <a:r>
              <a:rPr lang="en-US" sz="1600" b="1" i="1" u="sng" dirty="0" err="1">
                <a:solidFill>
                  <a:srgbClr val="0070C0"/>
                </a:solidFill>
              </a:rPr>
              <a:t>tüm</a:t>
            </a:r>
            <a:r>
              <a:rPr lang="en-US" sz="1600" b="1" i="1" dirty="0">
                <a:solidFill>
                  <a:srgbClr val="0070C0"/>
                </a:solidFill>
              </a:rPr>
              <a:t> </a:t>
            </a:r>
            <a:r>
              <a:rPr lang="en-US" sz="1600" b="1" i="1" u="sng" dirty="0" err="1">
                <a:solidFill>
                  <a:srgbClr val="0070C0"/>
                </a:solidFill>
              </a:rPr>
              <a:t>klinikler</a:t>
            </a:r>
            <a:r>
              <a:rPr lang="en-US" sz="1600" b="1" i="1" dirty="0">
                <a:solidFill>
                  <a:srgbClr val="0070C0"/>
                </a:solidFill>
              </a:rPr>
              <a:t> </a:t>
            </a:r>
            <a:r>
              <a:rPr lang="en-US" sz="1600" b="1" i="1" dirty="0" err="1">
                <a:solidFill>
                  <a:srgbClr val="0070C0"/>
                </a:solidFill>
              </a:rPr>
              <a:t>için</a:t>
            </a:r>
            <a:r>
              <a:rPr lang="en-US" sz="1600" b="1" i="1" dirty="0">
                <a:solidFill>
                  <a:srgbClr val="0070C0"/>
                </a:solidFill>
              </a:rPr>
              <a:t> </a:t>
            </a:r>
            <a:r>
              <a:rPr lang="en-US" sz="1600" b="1" i="1" u="sng" dirty="0" err="1">
                <a:solidFill>
                  <a:srgbClr val="0070C0"/>
                </a:solidFill>
              </a:rPr>
              <a:t>randevu</a:t>
            </a:r>
            <a:r>
              <a:rPr lang="en-US" sz="1600" b="1" i="1" u="sng" dirty="0">
                <a:solidFill>
                  <a:srgbClr val="0070C0"/>
                </a:solidFill>
              </a:rPr>
              <a:t> </a:t>
            </a:r>
            <a:r>
              <a:rPr lang="en-US" sz="1600" b="1" i="1" u="sng" dirty="0" err="1">
                <a:solidFill>
                  <a:srgbClr val="0070C0"/>
                </a:solidFill>
              </a:rPr>
              <a:t>listelerinde</a:t>
            </a:r>
            <a:r>
              <a:rPr lang="en-US" sz="1600" b="1" i="1" u="sng" dirty="0">
                <a:solidFill>
                  <a:srgbClr val="0070C0"/>
                </a:solidFill>
              </a:rPr>
              <a:t> </a:t>
            </a:r>
            <a:r>
              <a:rPr lang="en-US" sz="1600" b="1" i="1" dirty="0" err="1">
                <a:solidFill>
                  <a:srgbClr val="0070C0"/>
                </a:solidFill>
              </a:rPr>
              <a:t>arama</a:t>
            </a:r>
            <a:r>
              <a:rPr lang="en-US" sz="1600" b="1" i="1" dirty="0">
                <a:solidFill>
                  <a:srgbClr val="0070C0"/>
                </a:solidFill>
              </a:rPr>
              <a:t> </a:t>
            </a:r>
            <a:r>
              <a:rPr lang="en-US" sz="1600" b="1" i="1" dirty="0" err="1">
                <a:solidFill>
                  <a:srgbClr val="0070C0"/>
                </a:solidFill>
              </a:rPr>
              <a:t>yapabilir</a:t>
            </a:r>
            <a:r>
              <a:rPr lang="en-US" sz="1600" b="1" i="1" dirty="0">
                <a:solidFill>
                  <a:srgbClr val="0070C0"/>
                </a:solidFill>
              </a:rPr>
              <a:t>)</a:t>
            </a:r>
            <a:endParaRPr lang="en-GB" sz="1600" b="1" i="1" dirty="0">
              <a:solidFill>
                <a:srgbClr val="0070C0"/>
              </a:solidFill>
            </a:endParaRPr>
          </a:p>
          <a:p>
            <a:pPr lvl="1" algn="just">
              <a:lnSpc>
                <a:spcPct val="150000"/>
              </a:lnSpc>
              <a:spcBef>
                <a:spcPts val="0"/>
              </a:spcBef>
              <a:spcAft>
                <a:spcPts val="0"/>
              </a:spcAft>
            </a:pPr>
            <a:r>
              <a:rPr lang="en-GB" b="1" dirty="0">
                <a:highlight>
                  <a:srgbClr val="FFFF00"/>
                </a:highlight>
              </a:rPr>
              <a:t>User intention </a:t>
            </a:r>
            <a:r>
              <a:rPr lang="en-GB" dirty="0"/>
              <a:t>– search for a </a:t>
            </a:r>
            <a:r>
              <a:rPr lang="en-GB" b="1" u="sng" dirty="0"/>
              <a:t>particular patient name</a:t>
            </a:r>
            <a:r>
              <a:rPr lang="en-GB" dirty="0"/>
              <a:t> </a:t>
            </a:r>
            <a:r>
              <a:rPr lang="en-GB" b="1" dirty="0">
                <a:highlight>
                  <a:srgbClr val="00FF00"/>
                </a:highlight>
              </a:rPr>
              <a:t>among all appointments in all clinics. </a:t>
            </a:r>
          </a:p>
          <a:p>
            <a:pPr lvl="1" algn="just">
              <a:lnSpc>
                <a:spcPct val="150000"/>
              </a:lnSpc>
              <a:spcBef>
                <a:spcPts val="0"/>
              </a:spcBef>
              <a:spcAft>
                <a:spcPts val="0"/>
              </a:spcAft>
            </a:pPr>
            <a:r>
              <a:rPr lang="en-GB" b="1" dirty="0">
                <a:highlight>
                  <a:srgbClr val="FFFF00"/>
                </a:highlight>
              </a:rPr>
              <a:t>Developer interpretation </a:t>
            </a:r>
            <a:r>
              <a:rPr lang="en-GB" dirty="0"/>
              <a:t>– search for </a:t>
            </a:r>
            <a:r>
              <a:rPr lang="en-GB" b="1" u="sng" dirty="0"/>
              <a:t>a particular patient name</a:t>
            </a:r>
            <a:r>
              <a:rPr lang="en-GB" dirty="0"/>
              <a:t> </a:t>
            </a:r>
            <a:r>
              <a:rPr lang="en-GB" b="1" dirty="0">
                <a:highlight>
                  <a:srgbClr val="00FF00"/>
                </a:highlight>
              </a:rPr>
              <a:t>in an individual clinic</a:t>
            </a:r>
            <a:r>
              <a:rPr lang="en-GB" dirty="0"/>
              <a:t>. User chooses first a clinic then search the name.</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Requirements completeness and consistency</a:t>
            </a:r>
          </a:p>
        </p:txBody>
      </p:sp>
      <p:sp>
        <p:nvSpPr>
          <p:cNvPr id="43011" name="Rectangle 3"/>
          <p:cNvSpPr>
            <a:spLocks noGrp="1" noChangeArrowheads="1"/>
          </p:cNvSpPr>
          <p:nvPr>
            <p:ph idx="1"/>
          </p:nvPr>
        </p:nvSpPr>
        <p:spPr>
          <a:xfrm>
            <a:off x="0" y="1600200"/>
            <a:ext cx="9144000" cy="4525963"/>
          </a:xfrm>
        </p:spPr>
        <p:txBody>
          <a:bodyPr/>
          <a:lstStyle/>
          <a:p>
            <a:pPr algn="just"/>
            <a:r>
              <a:rPr lang="en-GB" sz="2000" dirty="0"/>
              <a:t>In principle, requirements </a:t>
            </a:r>
            <a:r>
              <a:rPr lang="en-GB" sz="2000" b="1" u="sng" dirty="0">
                <a:solidFill>
                  <a:srgbClr val="0070C0"/>
                </a:solidFill>
              </a:rPr>
              <a:t>should be both </a:t>
            </a:r>
            <a:r>
              <a:rPr lang="en-GB" sz="2000" b="1" dirty="0">
                <a:solidFill>
                  <a:srgbClr val="FF0000"/>
                </a:solidFill>
                <a:highlight>
                  <a:srgbClr val="00FF00"/>
                </a:highlight>
              </a:rPr>
              <a:t>COMPLETE</a:t>
            </a:r>
            <a:r>
              <a:rPr lang="en-GB" sz="2000" b="1" dirty="0">
                <a:solidFill>
                  <a:srgbClr val="FF0000"/>
                </a:solidFill>
              </a:rPr>
              <a:t> and </a:t>
            </a:r>
            <a:r>
              <a:rPr lang="en-GB" sz="2000" b="1" dirty="0">
                <a:solidFill>
                  <a:srgbClr val="FF0000"/>
                </a:solidFill>
                <a:highlight>
                  <a:srgbClr val="00FF00"/>
                </a:highlight>
              </a:rPr>
              <a:t>CONSISTENT</a:t>
            </a:r>
            <a:r>
              <a:rPr lang="en-GB" sz="2000" b="1" dirty="0">
                <a:solidFill>
                  <a:srgbClr val="FF0000"/>
                </a:solidFill>
              </a:rPr>
              <a:t>.</a:t>
            </a:r>
          </a:p>
          <a:p>
            <a:pPr algn="just"/>
            <a:r>
              <a:rPr lang="en-GB" sz="2000" b="1" dirty="0"/>
              <a:t>Complete</a:t>
            </a:r>
          </a:p>
          <a:p>
            <a:pPr lvl="1" algn="just"/>
            <a:r>
              <a:rPr lang="en-GB" b="1" dirty="0"/>
              <a:t>FR descriptions </a:t>
            </a:r>
            <a:r>
              <a:rPr lang="en-GB" dirty="0"/>
              <a:t>should </a:t>
            </a:r>
            <a:r>
              <a:rPr lang="en-GB" b="1" dirty="0">
                <a:solidFill>
                  <a:srgbClr val="0070C0"/>
                </a:solidFill>
              </a:rPr>
              <a:t>include ALL (user/system) abilities/facilities required.</a:t>
            </a:r>
          </a:p>
          <a:p>
            <a:pPr algn="just"/>
            <a:r>
              <a:rPr lang="en-GB" sz="2000" b="1" dirty="0"/>
              <a:t>Consistent</a:t>
            </a:r>
          </a:p>
          <a:p>
            <a:pPr lvl="1" algn="just"/>
            <a:r>
              <a:rPr lang="en-GB" dirty="0"/>
              <a:t>There </a:t>
            </a:r>
            <a:r>
              <a:rPr lang="en-GB" b="1" dirty="0">
                <a:solidFill>
                  <a:srgbClr val="FF0000"/>
                </a:solidFill>
              </a:rPr>
              <a:t>should not be conflicts/contradictions </a:t>
            </a:r>
            <a:r>
              <a:rPr lang="en-GB" dirty="0"/>
              <a:t>in the descriptions of the system facilities (in all FRs).</a:t>
            </a:r>
          </a:p>
          <a:p>
            <a:pPr algn="just"/>
            <a:r>
              <a:rPr lang="en-GB" sz="2800" dirty="0">
                <a:highlight>
                  <a:srgbClr val="FFFF00"/>
                </a:highlight>
              </a:rPr>
              <a:t>In practice, </a:t>
            </a:r>
            <a:r>
              <a:rPr lang="en-GB" sz="2800" b="1" dirty="0">
                <a:solidFill>
                  <a:schemeClr val="accent6">
                    <a:lumMod val="75000"/>
                  </a:schemeClr>
                </a:solidFill>
                <a:highlight>
                  <a:srgbClr val="FFFF00"/>
                </a:highlight>
              </a:rPr>
              <a:t>due to system &amp; environmental complexity</a:t>
            </a:r>
            <a:r>
              <a:rPr lang="en-GB" sz="2800" dirty="0">
                <a:highlight>
                  <a:srgbClr val="FFFF00"/>
                </a:highlight>
              </a:rPr>
              <a:t>, </a:t>
            </a:r>
            <a:r>
              <a:rPr lang="en-GB" sz="2800" b="1" dirty="0">
                <a:highlight>
                  <a:srgbClr val="FFFF00"/>
                </a:highlight>
              </a:rPr>
              <a:t>it is impossible to produce </a:t>
            </a:r>
            <a:r>
              <a:rPr lang="en-GB" sz="2800" dirty="0">
                <a:highlight>
                  <a:srgbClr val="FFFF00"/>
                </a:highlight>
              </a:rPr>
              <a:t>a </a:t>
            </a:r>
            <a:r>
              <a:rPr lang="en-GB" sz="2800" b="1" u="sng" dirty="0">
                <a:highlight>
                  <a:srgbClr val="FFFF00"/>
                </a:highlight>
              </a:rPr>
              <a:t>complete and consistent</a:t>
            </a:r>
            <a:r>
              <a:rPr lang="en-GB" sz="2800" dirty="0">
                <a:highlight>
                  <a:srgbClr val="FFFF00"/>
                </a:highlight>
              </a:rPr>
              <a:t> FRs document.</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lIns="90487" tIns="44450" rIns="90487" bIns="44450"/>
          <a:lstStyle/>
          <a:p>
            <a:r>
              <a:rPr lang="en-GB" dirty="0"/>
              <a:t>Non-functional requirements</a:t>
            </a:r>
          </a:p>
        </p:txBody>
      </p:sp>
      <p:sp>
        <p:nvSpPr>
          <p:cNvPr id="35843" name="Rectangle 3"/>
          <p:cNvSpPr>
            <a:spLocks noGrp="1" noChangeArrowheads="1"/>
          </p:cNvSpPr>
          <p:nvPr>
            <p:ph idx="1"/>
          </p:nvPr>
        </p:nvSpPr>
        <p:spPr>
          <a:xfrm>
            <a:off x="0" y="1455738"/>
            <a:ext cx="8964488" cy="4983162"/>
          </a:xfrm>
          <a:noFill/>
          <a:ln/>
        </p:spPr>
        <p:txBody>
          <a:bodyPr lIns="90487" tIns="44450" rIns="90487" bIns="44450"/>
          <a:lstStyle/>
          <a:p>
            <a:pPr algn="just">
              <a:lnSpc>
                <a:spcPct val="90000"/>
              </a:lnSpc>
            </a:pPr>
            <a:r>
              <a:rPr lang="en-GB" sz="2200" dirty="0"/>
              <a:t>NFRs define </a:t>
            </a:r>
            <a:r>
              <a:rPr lang="en-GB" sz="2200" b="1" dirty="0">
                <a:solidFill>
                  <a:srgbClr val="FF0000"/>
                </a:solidFill>
              </a:rPr>
              <a:t>SYSTEM PROPERTIES and CONSTRAINTS.</a:t>
            </a:r>
          </a:p>
          <a:p>
            <a:pPr algn="just">
              <a:lnSpc>
                <a:spcPct val="90000"/>
              </a:lnSpc>
            </a:pPr>
            <a:r>
              <a:rPr lang="en-GB" sz="2200" dirty="0"/>
              <a:t>e.g. </a:t>
            </a:r>
          </a:p>
          <a:p>
            <a:pPr lvl="1" algn="just">
              <a:lnSpc>
                <a:spcPct val="90000"/>
              </a:lnSpc>
            </a:pPr>
            <a:r>
              <a:rPr lang="en-GB" sz="2200" dirty="0">
                <a:highlight>
                  <a:srgbClr val="FFFF00"/>
                </a:highlight>
              </a:rPr>
              <a:t>RELIABILITY, </a:t>
            </a:r>
          </a:p>
          <a:p>
            <a:pPr lvl="1" algn="just">
              <a:lnSpc>
                <a:spcPct val="90000"/>
              </a:lnSpc>
            </a:pPr>
            <a:r>
              <a:rPr lang="en-GB" sz="2200" dirty="0">
                <a:highlight>
                  <a:srgbClr val="FFFF00"/>
                </a:highlight>
              </a:rPr>
              <a:t>RESPONSE TIME,</a:t>
            </a:r>
          </a:p>
          <a:p>
            <a:pPr lvl="1" algn="just">
              <a:lnSpc>
                <a:spcPct val="90000"/>
              </a:lnSpc>
            </a:pPr>
            <a:r>
              <a:rPr lang="en-GB" sz="2200" dirty="0">
                <a:highlight>
                  <a:srgbClr val="FFFF00"/>
                </a:highlight>
              </a:rPr>
              <a:t>STORAGE </a:t>
            </a:r>
            <a:r>
              <a:rPr lang="en-GB" sz="2200" dirty="0" err="1">
                <a:highlight>
                  <a:srgbClr val="FFFF00"/>
                </a:highlight>
              </a:rPr>
              <a:t>REQUIREMENTS,etc</a:t>
            </a:r>
            <a:r>
              <a:rPr lang="en-GB" sz="2200" dirty="0">
                <a:highlight>
                  <a:srgbClr val="FFFF00"/>
                </a:highlight>
              </a:rPr>
              <a:t>.</a:t>
            </a:r>
          </a:p>
          <a:p>
            <a:pPr algn="just">
              <a:lnSpc>
                <a:spcPct val="90000"/>
              </a:lnSpc>
            </a:pPr>
            <a:r>
              <a:rPr lang="en-GB" sz="2200" b="1" dirty="0">
                <a:solidFill>
                  <a:srgbClr val="FF0000"/>
                </a:solidFill>
              </a:rPr>
              <a:t>Constraints</a:t>
            </a:r>
            <a:r>
              <a:rPr lang="en-GB" sz="2200" dirty="0"/>
              <a:t> are </a:t>
            </a:r>
            <a:r>
              <a:rPr lang="en-GB" sz="2200" b="1" dirty="0"/>
              <a:t>I/O device capability</a:t>
            </a:r>
            <a:r>
              <a:rPr lang="en-GB" sz="2200" dirty="0"/>
              <a:t>, </a:t>
            </a:r>
            <a:r>
              <a:rPr lang="en-GB" sz="2200" b="1" dirty="0"/>
              <a:t>system</a:t>
            </a:r>
            <a:r>
              <a:rPr lang="en-GB" sz="2200" dirty="0"/>
              <a:t> </a:t>
            </a:r>
            <a:r>
              <a:rPr lang="en-GB" sz="2200" b="1" dirty="0"/>
              <a:t>representations</a:t>
            </a:r>
            <a:r>
              <a:rPr lang="en-GB" sz="2200" dirty="0"/>
              <a:t>, etc.</a:t>
            </a:r>
          </a:p>
          <a:p>
            <a:pPr algn="just">
              <a:lnSpc>
                <a:spcPct val="90000"/>
              </a:lnSpc>
            </a:pPr>
            <a:r>
              <a:rPr lang="en-US" sz="2200" b="1" dirty="0">
                <a:highlight>
                  <a:srgbClr val="FFFF00"/>
                </a:highlight>
              </a:rPr>
              <a:t>Process requirements may force</a:t>
            </a:r>
            <a:r>
              <a:rPr lang="en-US" sz="2200" dirty="0"/>
              <a:t>: a specific IDE, programming language, or development method</a:t>
            </a:r>
          </a:p>
          <a:p>
            <a:pPr algn="just">
              <a:lnSpc>
                <a:spcPct val="90000"/>
              </a:lnSpc>
            </a:pPr>
            <a:r>
              <a:rPr lang="en-GB" sz="2200" dirty="0">
                <a:solidFill>
                  <a:srgbClr val="00B0F0"/>
                </a:solidFill>
              </a:rPr>
              <a:t>NFRs may be </a:t>
            </a:r>
            <a:r>
              <a:rPr lang="en-GB" sz="2200" b="1" dirty="0">
                <a:solidFill>
                  <a:srgbClr val="00B0F0"/>
                </a:solidFill>
              </a:rPr>
              <a:t>more critical than </a:t>
            </a:r>
            <a:r>
              <a:rPr lang="en-GB" sz="2200" b="1" dirty="0" err="1">
                <a:solidFill>
                  <a:srgbClr val="00B0F0"/>
                </a:solidFill>
              </a:rPr>
              <a:t>FRs</a:t>
            </a:r>
            <a:r>
              <a:rPr lang="en-GB" sz="2200" dirty="0" err="1"/>
              <a:t>.</a:t>
            </a:r>
            <a:r>
              <a:rPr lang="en-GB" sz="2200" dirty="0"/>
              <a:t> </a:t>
            </a:r>
          </a:p>
          <a:p>
            <a:pPr algn="just">
              <a:lnSpc>
                <a:spcPct val="90000"/>
              </a:lnSpc>
            </a:pPr>
            <a:r>
              <a:rPr lang="en-GB" sz="2200" dirty="0"/>
              <a:t>If NFRs are not met customer needs, </a:t>
            </a:r>
            <a:r>
              <a:rPr lang="en-GB" sz="2200" b="1" dirty="0"/>
              <a:t>the system (its functional features) may be useless</a:t>
            </a:r>
            <a:r>
              <a:rPr lang="en-GB" sz="2200" dirty="0"/>
              <a: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Types of nonfunctional requirement</a:t>
            </a:r>
            <a:r>
              <a:rPr lang="en-GB" dirty="0"/>
              <a:t> </a:t>
            </a:r>
            <a:endParaRPr lang="en-US" dirty="0"/>
          </a:p>
        </p:txBody>
      </p:sp>
      <p:pic>
        <p:nvPicPr>
          <p:cNvPr id="5" name="Picture 4" descr="4.3 Non-functionalReq.eps"/>
          <p:cNvPicPr>
            <a:picLocks noChangeAspect="1"/>
          </p:cNvPicPr>
          <p:nvPr/>
        </p:nvPicPr>
        <p:blipFill>
          <a:blip r:embed="rId2"/>
          <a:stretch>
            <a:fillRect/>
          </a:stretch>
        </p:blipFill>
        <p:spPr>
          <a:xfrm>
            <a:off x="990600" y="1911350"/>
            <a:ext cx="6915549" cy="3879850"/>
          </a:xfrm>
          <a:prstGeom prst="rect">
            <a:avLst/>
          </a:prstGeom>
        </p:spPr>
      </p:pic>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942BE25-653A-42A0-BBE1-D779AA093C60}"/>
              </a:ext>
            </a:extLst>
          </p:cNvPr>
          <p:cNvSpPr/>
          <p:nvPr/>
        </p:nvSpPr>
        <p:spPr>
          <a:xfrm>
            <a:off x="107504" y="44624"/>
            <a:ext cx="8748464" cy="461665"/>
          </a:xfrm>
          <a:prstGeom prst="rect">
            <a:avLst/>
          </a:prstGeom>
        </p:spPr>
        <p:txBody>
          <a:bodyPr wrap="square">
            <a:spAutoFit/>
          </a:bodyPr>
          <a:lstStyle/>
          <a:p>
            <a:pPr algn="ctr"/>
            <a:r>
              <a:rPr lang="en-US" dirty="0">
                <a:solidFill>
                  <a:srgbClr val="FF0000"/>
                </a:solidFill>
              </a:rPr>
              <a:t>SUMMARY: REQUIREMENTS ENGINEERING PROCESSES</a:t>
            </a:r>
          </a:p>
        </p:txBody>
      </p:sp>
      <p:pic>
        <p:nvPicPr>
          <p:cNvPr id="11" name="Picture 10">
            <a:extLst>
              <a:ext uri="{FF2B5EF4-FFF2-40B4-BE49-F238E27FC236}">
                <a16:creationId xmlns="" xmlns:a16="http://schemas.microsoft.com/office/drawing/2014/main" id="{6D2D6EC5-5777-4E81-A2C5-95EFA659EAE0}"/>
              </a:ext>
            </a:extLst>
          </p:cNvPr>
          <p:cNvPicPr>
            <a:picLocks noChangeAspect="1"/>
          </p:cNvPicPr>
          <p:nvPr/>
        </p:nvPicPr>
        <p:blipFill>
          <a:blip r:embed="rId2"/>
          <a:stretch>
            <a:fillRect/>
          </a:stretch>
        </p:blipFill>
        <p:spPr>
          <a:xfrm>
            <a:off x="1234536" y="491510"/>
            <a:ext cx="6461989" cy="6234732"/>
          </a:xfrm>
          <a:prstGeom prst="rect">
            <a:avLst/>
          </a:prstGeom>
        </p:spPr>
      </p:pic>
    </p:spTree>
    <p:extLst>
      <p:ext uri="{BB962C8B-B14F-4D97-AF65-F5344CB8AC3E}">
        <p14:creationId xmlns:p14="http://schemas.microsoft.com/office/powerpoint/2010/main" val="3676672803"/>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dirty="0"/>
              <a:t>Non-functional requirements classifications</a:t>
            </a:r>
          </a:p>
        </p:txBody>
      </p:sp>
      <p:sp>
        <p:nvSpPr>
          <p:cNvPr id="36867" name="Rectangle 3"/>
          <p:cNvSpPr>
            <a:spLocks noGrp="1" noChangeArrowheads="1"/>
          </p:cNvSpPr>
          <p:nvPr>
            <p:ph idx="1"/>
          </p:nvPr>
        </p:nvSpPr>
        <p:spPr>
          <a:xfrm>
            <a:off x="395536" y="1628800"/>
            <a:ext cx="8229600" cy="4525963"/>
          </a:xfrm>
          <a:noFill/>
          <a:ln/>
        </p:spPr>
        <p:txBody>
          <a:bodyPr lIns="90487" tIns="44450" rIns="90487" bIns="44450"/>
          <a:lstStyle/>
          <a:p>
            <a:pPr marL="457200" indent="-457200" algn="just">
              <a:buFont typeface="+mj-lt"/>
              <a:buAutoNum type="arabicPeriod"/>
            </a:pPr>
            <a:r>
              <a:rPr lang="en-GB" b="1" dirty="0"/>
              <a:t>Product requirements</a:t>
            </a:r>
          </a:p>
          <a:p>
            <a:pPr lvl="1" algn="just"/>
            <a:r>
              <a:rPr lang="en-GB" sz="2000" dirty="0"/>
              <a:t>Requirements which specify that the delivered product must behave in a particular way e.g. </a:t>
            </a:r>
            <a:r>
              <a:rPr lang="en-GB" sz="2000" b="1" i="1" dirty="0">
                <a:solidFill>
                  <a:srgbClr val="FF0000"/>
                </a:solidFill>
              </a:rPr>
              <a:t>execution speed, reliability</a:t>
            </a:r>
            <a:r>
              <a:rPr lang="en-GB" sz="2000" dirty="0"/>
              <a:t>, etc.</a:t>
            </a:r>
          </a:p>
          <a:p>
            <a:pPr marL="457200" indent="-457200" algn="just">
              <a:buFont typeface="+mj-lt"/>
              <a:buAutoNum type="arabicPeriod"/>
            </a:pPr>
            <a:r>
              <a:rPr lang="en-GB" sz="2400" b="1" dirty="0"/>
              <a:t>Organisational requirements</a:t>
            </a:r>
          </a:p>
          <a:p>
            <a:pPr lvl="1" algn="just"/>
            <a:r>
              <a:rPr lang="en-GB" sz="2000" dirty="0"/>
              <a:t>Requirements which are a consequence of organisational policies and procedures e.g. </a:t>
            </a:r>
            <a:r>
              <a:rPr lang="en-GB" b="1" i="1" dirty="0">
                <a:solidFill>
                  <a:srgbClr val="FF0000"/>
                </a:solidFill>
              </a:rPr>
              <a:t>process standards used in the company, implementation requirements </a:t>
            </a:r>
            <a:r>
              <a:rPr lang="en-GB" b="1" i="1" dirty="0" err="1">
                <a:solidFill>
                  <a:srgbClr val="FF0000"/>
                </a:solidFill>
              </a:rPr>
              <a:t>acc</a:t>
            </a:r>
            <a:r>
              <a:rPr lang="en-GB" b="1" i="1" dirty="0">
                <a:solidFill>
                  <a:srgbClr val="FF0000"/>
                </a:solidFill>
              </a:rPr>
              <a:t> to customer company directives, </a:t>
            </a:r>
            <a:r>
              <a:rPr lang="en-GB" sz="2000" dirty="0"/>
              <a:t>etc.</a:t>
            </a:r>
          </a:p>
          <a:p>
            <a:pPr marL="457200" indent="-457200" algn="just">
              <a:buFont typeface="+mj-lt"/>
              <a:buAutoNum type="arabicPeriod"/>
            </a:pPr>
            <a:r>
              <a:rPr lang="en-GB" b="1" dirty="0"/>
              <a:t>External requirements</a:t>
            </a:r>
          </a:p>
          <a:p>
            <a:pPr lvl="1" algn="just"/>
            <a:r>
              <a:rPr lang="en-GB" sz="2000" dirty="0"/>
              <a:t>Requirements which </a:t>
            </a:r>
            <a:r>
              <a:rPr lang="en-GB" sz="2000" b="1" u="sng" dirty="0">
                <a:solidFill>
                  <a:schemeClr val="accent6">
                    <a:lumMod val="75000"/>
                  </a:schemeClr>
                </a:solidFill>
              </a:rPr>
              <a:t>arise from factors</a:t>
            </a:r>
            <a:r>
              <a:rPr lang="en-GB" sz="2000" dirty="0"/>
              <a:t> that are external to the system and its development process e.g. </a:t>
            </a:r>
            <a:r>
              <a:rPr lang="en-GB" sz="2000" b="1" i="1" dirty="0">
                <a:solidFill>
                  <a:srgbClr val="FF0000"/>
                </a:solidFill>
              </a:rPr>
              <a:t>interoperability requirements, legislative requirements</a:t>
            </a:r>
            <a:r>
              <a:rPr lang="en-GB" sz="2000" dirty="0"/>
              <a:t>, etc.</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Non-functional requirements</a:t>
            </a:r>
          </a:p>
        </p:txBody>
      </p:sp>
      <p:sp>
        <p:nvSpPr>
          <p:cNvPr id="3" name="Content Placeholder 2"/>
          <p:cNvSpPr>
            <a:spLocks noGrp="1"/>
          </p:cNvSpPr>
          <p:nvPr>
            <p:ph idx="1"/>
          </p:nvPr>
        </p:nvSpPr>
        <p:spPr>
          <a:xfrm>
            <a:off x="179512" y="1556792"/>
            <a:ext cx="8507288" cy="4525963"/>
          </a:xfrm>
        </p:spPr>
        <p:txBody>
          <a:bodyPr/>
          <a:lstStyle/>
          <a:p>
            <a:pPr algn="just"/>
            <a:r>
              <a:rPr lang="en-US" dirty="0"/>
              <a:t>NFRs may </a:t>
            </a:r>
            <a:r>
              <a:rPr lang="en-US" b="1" dirty="0">
                <a:solidFill>
                  <a:srgbClr val="FF0000"/>
                </a:solidFill>
              </a:rPr>
              <a:t>effect the overall architecture</a:t>
            </a:r>
            <a:r>
              <a:rPr lang="en-US" dirty="0"/>
              <a:t> of a system rather than </a:t>
            </a:r>
            <a:r>
              <a:rPr lang="en-US" b="1" dirty="0">
                <a:solidFill>
                  <a:srgbClr val="FF0000"/>
                </a:solidFill>
              </a:rPr>
              <a:t>the individual components</a:t>
            </a:r>
            <a:r>
              <a:rPr lang="en-US" dirty="0"/>
              <a:t>. </a:t>
            </a:r>
          </a:p>
          <a:p>
            <a:pPr lvl="1" algn="just"/>
            <a:r>
              <a:rPr lang="en-US" sz="2400" b="1" dirty="0">
                <a:solidFill>
                  <a:schemeClr val="accent6">
                    <a:lumMod val="75000"/>
                  </a:schemeClr>
                </a:solidFill>
              </a:rPr>
              <a:t>e.g. for getting a good system </a:t>
            </a:r>
            <a:r>
              <a:rPr lang="en-US" sz="2400" b="1" dirty="0">
                <a:solidFill>
                  <a:schemeClr val="accent6">
                    <a:lumMod val="75000"/>
                  </a:schemeClr>
                </a:solidFill>
                <a:highlight>
                  <a:srgbClr val="FFFF00"/>
                </a:highlight>
              </a:rPr>
              <a:t>performance</a:t>
            </a:r>
            <a:r>
              <a:rPr lang="en-US" sz="2400" b="1" dirty="0">
                <a:solidFill>
                  <a:schemeClr val="accent6">
                    <a:lumMod val="75000"/>
                  </a:schemeClr>
                </a:solidFill>
              </a:rPr>
              <a:t>, you may have to organize the </a:t>
            </a:r>
            <a:r>
              <a:rPr lang="en-US" sz="2400" b="1" u="sng" dirty="0">
                <a:solidFill>
                  <a:schemeClr val="accent6">
                    <a:lumMod val="75000"/>
                  </a:schemeClr>
                </a:solidFill>
              </a:rPr>
              <a:t>system to </a:t>
            </a:r>
            <a:r>
              <a:rPr lang="en-US" sz="2400" b="1" u="sng" dirty="0">
                <a:solidFill>
                  <a:schemeClr val="accent6">
                    <a:lumMod val="75000"/>
                  </a:schemeClr>
                </a:solidFill>
                <a:highlight>
                  <a:srgbClr val="FFFF00"/>
                </a:highlight>
              </a:rPr>
              <a:t>minimize communications among components</a:t>
            </a:r>
            <a:r>
              <a:rPr lang="en-US" sz="2400" b="1" dirty="0">
                <a:solidFill>
                  <a:schemeClr val="accent6">
                    <a:lumMod val="75000"/>
                  </a:schemeClr>
                </a:solidFill>
              </a:rPr>
              <a:t>.</a:t>
            </a:r>
            <a:endParaRPr lang="en-GB" sz="2400" b="1" dirty="0">
              <a:solidFill>
                <a:schemeClr val="accent6">
                  <a:lumMod val="75000"/>
                </a:schemeClr>
              </a:solidFill>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descr="Image result for functional vs non functional requirements examples">
            <a:extLst>
              <a:ext uri="{FF2B5EF4-FFF2-40B4-BE49-F238E27FC236}">
                <a16:creationId xmlns="" xmlns:a16="http://schemas.microsoft.com/office/drawing/2014/main" id="{26C97D26-0C54-4D3E-BDD7-CACDDFB45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44824"/>
            <a:ext cx="4411365" cy="44282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33599E4F-F118-47F6-8881-5C1A80FC6752}"/>
              </a:ext>
            </a:extLst>
          </p:cNvPr>
          <p:cNvSpPr/>
          <p:nvPr/>
        </p:nvSpPr>
        <p:spPr>
          <a:xfrm>
            <a:off x="251408" y="1580469"/>
            <a:ext cx="3672520" cy="4154984"/>
          </a:xfrm>
          <a:prstGeom prst="rect">
            <a:avLst/>
          </a:prstGeom>
        </p:spPr>
        <p:txBody>
          <a:bodyPr wrap="square">
            <a:spAutoFit/>
          </a:bodyPr>
          <a:lstStyle/>
          <a:p>
            <a:pPr marL="342900" indent="-342900">
              <a:buFont typeface="Arial" panose="020B0604020202020204" pitchFamily="34" charset="0"/>
              <a:buChar char="•"/>
            </a:pPr>
            <a:r>
              <a:rPr lang="en-US" dirty="0"/>
              <a:t>A single NFR </a:t>
            </a:r>
            <a:r>
              <a:rPr lang="en-US" b="1" i="1" dirty="0"/>
              <a:t>(such as a </a:t>
            </a:r>
            <a:r>
              <a:rPr lang="en-US" b="1" i="1" dirty="0">
                <a:solidFill>
                  <a:srgbClr val="FF0000"/>
                </a:solidFill>
              </a:rPr>
              <a:t>SECURITY</a:t>
            </a:r>
            <a:r>
              <a:rPr lang="en-US" b="1" i="1" dirty="0"/>
              <a:t> </a:t>
            </a:r>
            <a:r>
              <a:rPr lang="tr-TR" b="1" i="1" dirty="0"/>
              <a:t>NFR</a:t>
            </a:r>
            <a:r>
              <a:rPr lang="en-US" b="1" i="1" dirty="0"/>
              <a:t>)</a:t>
            </a:r>
            <a:r>
              <a:rPr lang="en-US" dirty="0"/>
              <a:t>, may generate a number of related </a:t>
            </a:r>
            <a:r>
              <a:rPr lang="en-US" b="1" i="1" dirty="0"/>
              <a:t>FRs</a:t>
            </a:r>
            <a:r>
              <a:rPr lang="en-US" dirty="0"/>
              <a:t> that define system services that are required. </a:t>
            </a:r>
          </a:p>
          <a:p>
            <a:pPr marL="342900" indent="-342900">
              <a:buFont typeface="Arial" panose="020B0604020202020204" pitchFamily="34" charset="0"/>
              <a:buChar char="•"/>
            </a:pPr>
            <a:r>
              <a:rPr lang="tr-TR" dirty="0" err="1"/>
              <a:t>Also</a:t>
            </a:r>
            <a:r>
              <a:rPr lang="tr-TR" dirty="0"/>
              <a:t> i</a:t>
            </a:r>
            <a:r>
              <a:rPr lang="en-US" dirty="0"/>
              <a:t>t may generate new requirements that restrict existing requirements. </a:t>
            </a:r>
          </a:p>
        </p:txBody>
      </p:sp>
      <p:sp>
        <p:nvSpPr>
          <p:cNvPr id="10" name="Title 1">
            <a:extLst>
              <a:ext uri="{FF2B5EF4-FFF2-40B4-BE49-F238E27FC236}">
                <a16:creationId xmlns="" xmlns:a16="http://schemas.microsoft.com/office/drawing/2014/main" id="{8B9AF051-41DF-45AC-B4FE-9670666D3615}"/>
              </a:ext>
            </a:extLst>
          </p:cNvPr>
          <p:cNvSpPr>
            <a:spLocks noGrp="1"/>
          </p:cNvSpPr>
          <p:nvPr>
            <p:ph type="title"/>
          </p:nvPr>
        </p:nvSpPr>
        <p:spPr>
          <a:xfrm>
            <a:off x="457200" y="274638"/>
            <a:ext cx="7293232" cy="1143000"/>
          </a:xfrm>
        </p:spPr>
        <p:txBody>
          <a:bodyPr/>
          <a:lstStyle/>
          <a:p>
            <a:r>
              <a:rPr lang="en-US" dirty="0"/>
              <a:t>Implementation of Non-functional requirements</a:t>
            </a:r>
          </a:p>
        </p:txBody>
      </p:sp>
      <p:cxnSp>
        <p:nvCxnSpPr>
          <p:cNvPr id="3" name="Straight Arrow Connector 2">
            <a:extLst>
              <a:ext uri="{FF2B5EF4-FFF2-40B4-BE49-F238E27FC236}">
                <a16:creationId xmlns="" xmlns:a16="http://schemas.microsoft.com/office/drawing/2014/main" id="{3D96784E-CA69-4BA9-83B1-FC7CB539D8B8}"/>
              </a:ext>
            </a:extLst>
          </p:cNvPr>
          <p:cNvCxnSpPr>
            <a:cxnSpLocks/>
          </p:cNvCxnSpPr>
          <p:nvPr/>
        </p:nvCxnSpPr>
        <p:spPr>
          <a:xfrm>
            <a:off x="2195736" y="2204864"/>
            <a:ext cx="2376264" cy="360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 xmlns:a16="http://schemas.microsoft.com/office/drawing/2014/main" id="{C859C064-687B-40A1-BA46-A5129DFC2AEF}"/>
              </a:ext>
            </a:extLst>
          </p:cNvPr>
          <p:cNvCxnSpPr>
            <a:cxnSpLocks/>
          </p:cNvCxnSpPr>
          <p:nvPr/>
        </p:nvCxnSpPr>
        <p:spPr>
          <a:xfrm>
            <a:off x="3491880" y="4437112"/>
            <a:ext cx="1296144" cy="5760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59665"/>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dirty="0"/>
              <a:t>Examples of NFRs in the </a:t>
            </a:r>
            <a:r>
              <a:rPr lang="en-GB" dirty="0"/>
              <a:t>Mentcare system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3454384"/>
              </p:ext>
            </p:extLst>
          </p:nvPr>
        </p:nvGraphicFramePr>
        <p:xfrm>
          <a:off x="202500" y="1783093"/>
          <a:ext cx="8738999" cy="4495800"/>
        </p:xfrm>
        <a:graphic>
          <a:graphicData uri="http://schemas.openxmlformats.org/drawingml/2006/table">
            <a:tbl>
              <a:tblPr firstRow="1" bandRow="1">
                <a:tableStyleId>{69CF1AB2-1976-4502-BF36-3FF5EA218861}</a:tableStyleId>
              </a:tblPr>
              <a:tblGrid>
                <a:gridCol w="8738999">
                  <a:extLst>
                    <a:ext uri="{9D8B030D-6E8A-4147-A177-3AD203B41FA5}">
                      <a16:colId xmlns="" xmlns:a16="http://schemas.microsoft.com/office/drawing/2014/main" val="20000"/>
                    </a:ext>
                  </a:extLst>
                </a:gridCol>
              </a:tblGrid>
              <a:tr h="4495800">
                <a:tc>
                  <a:txBody>
                    <a:bodyPr/>
                    <a:lstStyle/>
                    <a:p>
                      <a:pPr algn="just"/>
                      <a:r>
                        <a:rPr lang="en-GB" sz="1800" b="1" kern="1200" dirty="0"/>
                        <a:t>Product requirement</a:t>
                      </a:r>
                    </a:p>
                    <a:p>
                      <a:pPr algn="just"/>
                      <a:r>
                        <a:rPr lang="en-GB" sz="1800" b="0" kern="1200" dirty="0"/>
                        <a:t>The Mentcare system </a:t>
                      </a:r>
                      <a:r>
                        <a:rPr lang="en-GB" sz="1800" b="0" kern="1200" dirty="0">
                          <a:solidFill>
                            <a:schemeClr val="dk1"/>
                          </a:solidFill>
                          <a:latin typeface="+mn-lt"/>
                          <a:ea typeface="+mn-ea"/>
                          <a:cs typeface="+mn-cs"/>
                        </a:rPr>
                        <a:t>shall</a:t>
                      </a:r>
                      <a:r>
                        <a:rPr lang="en-GB" sz="1800" b="1" kern="1200" dirty="0">
                          <a:solidFill>
                            <a:srgbClr val="FF0000"/>
                          </a:solidFill>
                        </a:rPr>
                        <a:t> </a:t>
                      </a:r>
                      <a:r>
                        <a:rPr lang="en-GB" sz="1800" b="1" u="sng" kern="1200" dirty="0">
                          <a:solidFill>
                            <a:schemeClr val="accent6">
                              <a:lumMod val="75000"/>
                            </a:schemeClr>
                          </a:solidFill>
                          <a:latin typeface="+mn-lt"/>
                          <a:ea typeface="+mn-ea"/>
                          <a:cs typeface="+mn-cs"/>
                        </a:rPr>
                        <a:t>available to all clinics during normal working hours</a:t>
                      </a:r>
                      <a:r>
                        <a:rPr lang="en-GB" sz="1800" b="0" kern="1200" dirty="0"/>
                        <a:t> (Mon–Fri, 08.30–17.30).</a:t>
                      </a:r>
                    </a:p>
                    <a:p>
                      <a:pPr algn="just"/>
                      <a:r>
                        <a:rPr lang="en-GB" sz="1800" b="0" kern="1200" dirty="0"/>
                        <a:t>Idle time within normal working hours </a:t>
                      </a:r>
                      <a:r>
                        <a:rPr lang="en-GB" sz="1800" b="1" u="sng" kern="1200" dirty="0"/>
                        <a:t>shall not exceed</a:t>
                      </a:r>
                      <a:r>
                        <a:rPr lang="en-GB" sz="1800" b="0" kern="1200" dirty="0"/>
                        <a:t> 5 seconds in any one day.</a:t>
                      </a:r>
                    </a:p>
                    <a:p>
                      <a:pPr algn="just"/>
                      <a:endParaRPr lang="en-GB" sz="1800" b="0" kern="1200" dirty="0"/>
                    </a:p>
                    <a:p>
                      <a:pPr algn="l"/>
                      <a:r>
                        <a:rPr lang="en-GB" sz="1800" b="1" kern="1200" dirty="0"/>
                        <a:t>Organizational requirement</a:t>
                      </a:r>
                      <a:r>
                        <a:rPr lang="en-GB" sz="1800" b="0" kern="1200" dirty="0"/>
                        <a:t/>
                      </a:r>
                      <a:br>
                        <a:rPr lang="en-GB" sz="1800" b="0" kern="1200" dirty="0"/>
                      </a:br>
                      <a:r>
                        <a:rPr lang="en-GB" sz="1800" b="0" kern="1200" dirty="0"/>
                        <a:t>Users of the Mentcare system shall </a:t>
                      </a:r>
                      <a:r>
                        <a:rPr lang="en-GB" sz="1800" b="1" u="sng" kern="1200" dirty="0">
                          <a:solidFill>
                            <a:schemeClr val="accent6">
                              <a:lumMod val="75000"/>
                            </a:schemeClr>
                          </a:solidFill>
                        </a:rPr>
                        <a:t>authenticate themselves</a:t>
                      </a:r>
                      <a:r>
                        <a:rPr lang="en-GB" sz="1800" b="0" kern="1200" dirty="0"/>
                        <a:t> using their health authority identity card.</a:t>
                      </a:r>
                    </a:p>
                    <a:p>
                      <a:pPr algn="just"/>
                      <a:endParaRPr lang="en-GB" sz="1800" b="0" kern="1200" dirty="0"/>
                    </a:p>
                    <a:p>
                      <a:pPr algn="l"/>
                      <a:r>
                        <a:rPr lang="en-GB" sz="1800" b="1" kern="1200" dirty="0"/>
                        <a:t>External requirement</a:t>
                      </a:r>
                      <a:r>
                        <a:rPr lang="en-GB" sz="1800" b="0" kern="1200" dirty="0"/>
                        <a:t/>
                      </a:r>
                      <a:br>
                        <a:rPr lang="en-GB" sz="1800" b="0" kern="1200" dirty="0"/>
                      </a:br>
                      <a:r>
                        <a:rPr lang="en-GB" sz="1800" b="0" kern="1200" dirty="0"/>
                        <a:t>The system shall </a:t>
                      </a:r>
                      <a:r>
                        <a:rPr lang="en-GB" sz="1800" b="1" u="sng" kern="1200" dirty="0">
                          <a:solidFill>
                            <a:schemeClr val="accent6">
                              <a:lumMod val="75000"/>
                            </a:schemeClr>
                          </a:solidFill>
                          <a:latin typeface="+mn-lt"/>
                          <a:ea typeface="+mn-ea"/>
                          <a:cs typeface="+mn-cs"/>
                        </a:rPr>
                        <a:t>implement patient privacy necessities</a:t>
                      </a:r>
                      <a:r>
                        <a:rPr lang="en-GB" sz="1800" b="1" kern="1200" dirty="0"/>
                        <a:t> </a:t>
                      </a:r>
                      <a:r>
                        <a:rPr lang="en-GB" sz="1800" b="0" kern="1200" dirty="0"/>
                        <a:t>as set out in </a:t>
                      </a:r>
                      <a:r>
                        <a:rPr lang="en-GB" sz="1800" b="1" kern="1200" dirty="0"/>
                        <a:t>HStan-03-2006-priv</a:t>
                      </a:r>
                      <a:r>
                        <a:rPr lang="en-GB" sz="1800" b="0" kern="1200" dirty="0"/>
                        <a:t>. </a:t>
                      </a:r>
                    </a:p>
                    <a:p>
                      <a:pPr algn="just"/>
                      <a:endParaRPr lang="en-US" b="0" dirty="0"/>
                    </a:p>
                  </a:txBody>
                  <a:tcPr/>
                </a:tc>
                <a:extLst>
                  <a:ext uri="{0D108BD9-81ED-4DB2-BD59-A6C34878D82A}">
                    <a16:rowId xmlns="" xmlns:a16="http://schemas.microsoft.com/office/drawing/2014/main" val="10000"/>
                  </a:ext>
                </a:extLst>
              </a:tr>
            </a:tbl>
          </a:graphicData>
        </a:graphic>
      </p:graphicFrame>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Goals and requirements relationship</a:t>
            </a:r>
          </a:p>
        </p:txBody>
      </p:sp>
      <p:sp>
        <p:nvSpPr>
          <p:cNvPr id="44035" name="Rectangle 3"/>
          <p:cNvSpPr>
            <a:spLocks noGrp="1" noChangeArrowheads="1"/>
          </p:cNvSpPr>
          <p:nvPr>
            <p:ph idx="1"/>
          </p:nvPr>
        </p:nvSpPr>
        <p:spPr>
          <a:xfrm>
            <a:off x="251520" y="1571329"/>
            <a:ext cx="8435280" cy="4896544"/>
          </a:xfrm>
        </p:spPr>
        <p:txBody>
          <a:bodyPr/>
          <a:lstStyle/>
          <a:p>
            <a:pPr algn="just"/>
            <a:r>
              <a:rPr lang="en-GB" sz="2400" dirty="0"/>
              <a:t>NFRs may be very </a:t>
            </a:r>
            <a:r>
              <a:rPr lang="en-GB" b="1" dirty="0">
                <a:solidFill>
                  <a:schemeClr val="accent6">
                    <a:lumMod val="75000"/>
                  </a:schemeClr>
                </a:solidFill>
              </a:rPr>
              <a:t>difficult to state/write exactly </a:t>
            </a:r>
            <a:r>
              <a:rPr lang="en-GB" sz="2400" dirty="0"/>
              <a:t>and</a:t>
            </a:r>
          </a:p>
          <a:p>
            <a:pPr algn="just"/>
            <a:r>
              <a:rPr lang="en-GB" dirty="0"/>
              <a:t>NFRs may be </a:t>
            </a:r>
            <a:r>
              <a:rPr lang="en-GB" b="1" dirty="0">
                <a:solidFill>
                  <a:schemeClr val="accent6">
                    <a:lumMod val="75000"/>
                  </a:schemeClr>
                </a:solidFill>
              </a:rPr>
              <a:t>inexact requirements </a:t>
            </a:r>
            <a:r>
              <a:rPr lang="en-GB" dirty="0"/>
              <a:t>and</a:t>
            </a:r>
            <a:r>
              <a:rPr lang="en-GB" sz="2400" b="1" dirty="0">
                <a:solidFill>
                  <a:schemeClr val="accent6">
                    <a:lumMod val="75000"/>
                  </a:schemeClr>
                </a:solidFill>
              </a:rPr>
              <a:t> difficult to verify</a:t>
            </a:r>
            <a:r>
              <a:rPr lang="en-GB" sz="2400" dirty="0"/>
              <a:t>. </a:t>
            </a:r>
          </a:p>
          <a:p>
            <a:pPr algn="just"/>
            <a:r>
              <a:rPr lang="en-GB" b="1" dirty="0">
                <a:solidFill>
                  <a:srgbClr val="FF0000"/>
                </a:solidFill>
              </a:rPr>
              <a:t>Goal</a:t>
            </a:r>
          </a:p>
          <a:p>
            <a:pPr lvl="1" algn="just"/>
            <a:r>
              <a:rPr lang="en-GB" sz="2000" dirty="0"/>
              <a:t>Is a general intention of the user (</a:t>
            </a:r>
            <a:r>
              <a:rPr lang="en-GB" sz="2000" b="1" i="1" dirty="0"/>
              <a:t>such as ease of use</a:t>
            </a:r>
            <a:r>
              <a:rPr lang="en-GB" sz="2000" dirty="0"/>
              <a:t>).</a:t>
            </a:r>
          </a:p>
          <a:p>
            <a:pPr lvl="1" algn="just"/>
            <a:r>
              <a:rPr lang="en-GB" dirty="0"/>
              <a:t>Goals are </a:t>
            </a:r>
            <a:r>
              <a:rPr lang="en-GB" dirty="0">
                <a:highlight>
                  <a:srgbClr val="FFFF00"/>
                </a:highlight>
              </a:rPr>
              <a:t>helpful to developers </a:t>
            </a:r>
            <a:r>
              <a:rPr lang="en-GB" dirty="0"/>
              <a:t>as they convey the intentions of the system users.</a:t>
            </a:r>
            <a:endParaRPr lang="en-GB" sz="2000" dirty="0"/>
          </a:p>
          <a:p>
            <a:pPr algn="just"/>
            <a:r>
              <a:rPr lang="en-GB" b="1" dirty="0">
                <a:solidFill>
                  <a:srgbClr val="FF0000"/>
                </a:solidFill>
              </a:rPr>
              <a:t>Verifiable NFRs</a:t>
            </a:r>
          </a:p>
          <a:p>
            <a:pPr lvl="1" algn="just"/>
            <a:r>
              <a:rPr lang="en-GB" sz="2000" dirty="0"/>
              <a:t>NFR has a statement using some measure which can be objectively tested.</a:t>
            </a:r>
          </a:p>
          <a:p>
            <a:pPr lvl="1" algn="just"/>
            <a:r>
              <a:rPr lang="en-GB" i="1" dirty="0">
                <a:solidFill>
                  <a:schemeClr val="accent6">
                    <a:lumMod val="75000"/>
                  </a:schemeClr>
                </a:solidFill>
              </a:rPr>
              <a:t>Examples are g</a:t>
            </a:r>
            <a:r>
              <a:rPr lang="en-US" i="1" dirty="0" err="1">
                <a:solidFill>
                  <a:schemeClr val="accent6">
                    <a:lumMod val="75000"/>
                  </a:schemeClr>
                </a:solidFill>
              </a:rPr>
              <a:t>iven</a:t>
            </a:r>
            <a:r>
              <a:rPr lang="en-US" i="1" dirty="0">
                <a:solidFill>
                  <a:schemeClr val="accent6">
                    <a:lumMod val="75000"/>
                  </a:schemeClr>
                </a:solidFill>
              </a:rPr>
              <a:t> in next slide</a:t>
            </a:r>
            <a:r>
              <a:rPr lang="en-US" dirty="0"/>
              <a:t>.</a:t>
            </a:r>
            <a:endParaRPr lang="en-GB" sz="2000" dirty="0"/>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NFR Examples</a:t>
            </a:r>
            <a:endParaRPr lang="en-US" dirty="0"/>
          </a:p>
        </p:txBody>
      </p:sp>
      <p:sp>
        <p:nvSpPr>
          <p:cNvPr id="3" name="Content Placeholder 2"/>
          <p:cNvSpPr>
            <a:spLocks noGrp="1"/>
          </p:cNvSpPr>
          <p:nvPr>
            <p:ph idx="1"/>
          </p:nvPr>
        </p:nvSpPr>
        <p:spPr>
          <a:xfrm>
            <a:off x="107504" y="1600200"/>
            <a:ext cx="8784976" cy="4525963"/>
          </a:xfrm>
        </p:spPr>
        <p:txBody>
          <a:bodyPr/>
          <a:lstStyle/>
          <a:p>
            <a:pPr algn="just"/>
            <a:r>
              <a:rPr lang="en-US" dirty="0"/>
              <a:t>The system </a:t>
            </a:r>
            <a:r>
              <a:rPr lang="en-US" dirty="0">
                <a:solidFill>
                  <a:srgbClr val="FF0000"/>
                </a:solidFill>
              </a:rPr>
              <a:t>should be easy to use by medical staff</a:t>
            </a:r>
            <a:r>
              <a:rPr lang="en-US" dirty="0"/>
              <a:t> and </a:t>
            </a:r>
            <a:r>
              <a:rPr lang="en-US" dirty="0">
                <a:solidFill>
                  <a:srgbClr val="FF0000"/>
                </a:solidFill>
              </a:rPr>
              <a:t>should be organized </a:t>
            </a:r>
            <a:r>
              <a:rPr lang="en-US" dirty="0"/>
              <a:t>in such a way that </a:t>
            </a:r>
            <a:r>
              <a:rPr lang="en-US" dirty="0">
                <a:highlight>
                  <a:srgbClr val="FFFF00"/>
                </a:highlight>
              </a:rPr>
              <a:t>user errors are minimized</a:t>
            </a:r>
            <a:r>
              <a:rPr lang="en-US" dirty="0"/>
              <a:t> (</a:t>
            </a:r>
            <a:r>
              <a:rPr lang="en-US" sz="3600" b="1" dirty="0">
                <a:solidFill>
                  <a:srgbClr val="FF0000"/>
                </a:solidFill>
              </a:rPr>
              <a:t>Goal</a:t>
            </a:r>
            <a:r>
              <a:rPr lang="en-US" dirty="0"/>
              <a:t>).</a:t>
            </a:r>
          </a:p>
          <a:p>
            <a:pPr lvl="1" algn="just">
              <a:buFont typeface="Wingdings" panose="05000000000000000000" pitchFamily="2" charset="2"/>
              <a:buChar char="ü"/>
            </a:pPr>
            <a:r>
              <a:rPr lang="en-US" sz="2400" dirty="0"/>
              <a:t>Medical staff shall be able to use all the system functions </a:t>
            </a:r>
            <a:r>
              <a:rPr lang="en-US" sz="2400" b="1" dirty="0"/>
              <a:t>after</a:t>
            </a:r>
            <a:r>
              <a:rPr lang="en-US" sz="2400" dirty="0"/>
              <a:t> </a:t>
            </a:r>
            <a:r>
              <a:rPr lang="en-US" sz="2400" b="1" dirty="0"/>
              <a:t>4 hours of training </a:t>
            </a:r>
            <a:r>
              <a:rPr lang="en-US" sz="2400" b="1" dirty="0">
                <a:solidFill>
                  <a:srgbClr val="FF0000"/>
                </a:solidFill>
              </a:rPr>
              <a:t>(</a:t>
            </a:r>
            <a:r>
              <a:rPr lang="en-GB" sz="2400" b="1" dirty="0">
                <a:solidFill>
                  <a:srgbClr val="FF0000"/>
                </a:solidFill>
              </a:rPr>
              <a:t>Verifiable&amp;</a:t>
            </a:r>
            <a:r>
              <a:rPr lang="en-US" sz="2400" b="1" dirty="0">
                <a:solidFill>
                  <a:srgbClr val="FF0000"/>
                </a:solidFill>
              </a:rPr>
              <a:t>Testable</a:t>
            </a:r>
            <a:r>
              <a:rPr lang="en-GB" sz="2400" b="1" dirty="0">
                <a:solidFill>
                  <a:srgbClr val="FF0000"/>
                </a:solidFill>
              </a:rPr>
              <a:t> NFRs)</a:t>
            </a:r>
            <a:r>
              <a:rPr lang="en-US" sz="2400" dirty="0"/>
              <a:t>.</a:t>
            </a:r>
          </a:p>
          <a:p>
            <a:pPr lvl="1" algn="just">
              <a:buFont typeface="Wingdings" panose="05000000000000000000" pitchFamily="2" charset="2"/>
              <a:buChar char="ü"/>
            </a:pPr>
            <a:r>
              <a:rPr lang="en-US" sz="2400" dirty="0"/>
              <a:t>After this training, the average number of errors made by experienced users </a:t>
            </a:r>
            <a:r>
              <a:rPr lang="en-US" sz="2400" dirty="0">
                <a:highlight>
                  <a:srgbClr val="FFFF00"/>
                </a:highlight>
              </a:rPr>
              <a:t>shall not exceed TWO per hour of system use</a:t>
            </a:r>
            <a:r>
              <a:rPr lang="en-US" sz="2400" dirty="0"/>
              <a:t>. (</a:t>
            </a:r>
            <a:r>
              <a:rPr lang="en-GB" sz="2400" b="1" dirty="0">
                <a:solidFill>
                  <a:srgbClr val="FF0000"/>
                </a:solidFill>
              </a:rPr>
              <a:t>Verifiable&amp;</a:t>
            </a:r>
            <a:r>
              <a:rPr lang="en-US" sz="2400" b="1" dirty="0">
                <a:solidFill>
                  <a:srgbClr val="FF0000"/>
                </a:solidFill>
              </a:rPr>
              <a:t>Testable NFR</a:t>
            </a:r>
            <a:r>
              <a:rPr lang="en-US" sz="2400" dirty="0"/>
              <a:t>)</a:t>
            </a:r>
            <a:r>
              <a:rPr lang="en-GB" sz="2400" dirty="0"/>
              <a:t>.</a:t>
            </a:r>
          </a:p>
          <a:p>
            <a:endParaRPr lang="en-US" dirty="0"/>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260" y="274638"/>
            <a:ext cx="7369172" cy="1143000"/>
          </a:xfrm>
        </p:spPr>
        <p:txBody>
          <a:bodyPr/>
          <a:lstStyle/>
          <a:p>
            <a:pPr eaLnBrk="1" hangingPunct="1"/>
            <a:r>
              <a:rPr lang="en-US" dirty="0"/>
              <a:t>Metrics for specifying NFRs</a:t>
            </a:r>
          </a:p>
        </p:txBody>
      </p:sp>
      <p:graphicFrame>
        <p:nvGraphicFramePr>
          <p:cNvPr id="4" name="Table 3"/>
          <p:cNvGraphicFramePr>
            <a:graphicFrameLocks noGrp="1"/>
          </p:cNvGraphicFramePr>
          <p:nvPr>
            <p:extLst>
              <p:ext uri="{D42A27DB-BD31-4B8C-83A1-F6EECF244321}">
                <p14:modId xmlns:p14="http://schemas.microsoft.com/office/powerpoint/2010/main" val="865784096"/>
              </p:ext>
            </p:extLst>
          </p:nvPr>
        </p:nvGraphicFramePr>
        <p:xfrm>
          <a:off x="323528" y="1417638"/>
          <a:ext cx="8439212" cy="4970964"/>
        </p:xfrm>
        <a:graphic>
          <a:graphicData uri="http://schemas.openxmlformats.org/drawingml/2006/table">
            <a:tbl>
              <a:tblPr/>
              <a:tblGrid>
                <a:gridCol w="3321342">
                  <a:extLst>
                    <a:ext uri="{9D8B030D-6E8A-4147-A177-3AD203B41FA5}">
                      <a16:colId xmlns="" xmlns:a16="http://schemas.microsoft.com/office/drawing/2014/main" val="20000"/>
                    </a:ext>
                  </a:extLst>
                </a:gridCol>
                <a:gridCol w="5117870">
                  <a:extLst>
                    <a:ext uri="{9D8B030D-6E8A-4147-A177-3AD203B41FA5}">
                      <a16:colId xmlns="" xmlns:a16="http://schemas.microsoft.com/office/drawing/2014/main" val="20001"/>
                    </a:ext>
                  </a:extLst>
                </a:gridCol>
              </a:tblGrid>
              <a:tr h="211162">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85059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59856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48392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 in system</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10490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85059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Robustness (</a:t>
                      </a:r>
                      <a:r>
                        <a:rPr kumimoji="0" lang="en-GB" sz="1600" b="0" i="0" u="none" strike="noStrike" cap="none" normalizeH="0" baseline="0" dirty="0" err="1">
                          <a:ln>
                            <a:noFill/>
                          </a:ln>
                          <a:solidFill>
                            <a:srgbClr val="000000"/>
                          </a:solidFill>
                          <a:effectLst/>
                          <a:latin typeface="Arial"/>
                          <a:ea typeface="Times New Roman" charset="0"/>
                          <a:cs typeface="Arial"/>
                        </a:rPr>
                        <a:t>sağlamlık</a:t>
                      </a:r>
                      <a:r>
                        <a:rPr kumimoji="0" lang="en-GB" sz="1600" b="0" i="0" u="none" strike="noStrike" cap="none" normalizeH="0" baseline="0" dirty="0">
                          <a:ln>
                            <a:noFill/>
                          </a:ln>
                          <a:solidFill>
                            <a:srgbClr val="000000"/>
                          </a:solidFill>
                          <a:effectLst/>
                          <a:latin typeface="Arial"/>
                          <a:ea typeface="Times New Roman" charset="0"/>
                          <a:cs typeface="Arial"/>
                        </a:rPr>
                        <a: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events causing system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59856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Portability (</a:t>
                      </a:r>
                      <a:r>
                        <a:rPr kumimoji="0" lang="en-GB" sz="1600" b="0" i="0" u="none" strike="noStrike" cap="none" normalizeH="0" baseline="0" dirty="0" err="1">
                          <a:ln>
                            <a:noFill/>
                          </a:ln>
                          <a:solidFill>
                            <a:srgbClr val="000000"/>
                          </a:solidFill>
                          <a:effectLst/>
                          <a:latin typeface="Arial"/>
                          <a:ea typeface="Times New Roman" charset="0"/>
                          <a:cs typeface="Arial"/>
                        </a:rPr>
                        <a:t>taşınabilirlik</a:t>
                      </a:r>
                      <a:r>
                        <a:rPr kumimoji="0" lang="en-GB" sz="1600" b="0" i="0" u="none" strike="noStrike" cap="none" normalizeH="0" baseline="0" dirty="0">
                          <a:ln>
                            <a:noFill/>
                          </a:ln>
                          <a:solidFill>
                            <a:srgbClr val="000000"/>
                          </a:solidFill>
                          <a:effectLst/>
                          <a:latin typeface="Arial"/>
                          <a:ea typeface="Times New Roman" charset="0"/>
                          <a:cs typeface="Arial"/>
                        </a:rPr>
                        <a: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6"/>
                  </a:ext>
                </a:extLst>
              </a:tr>
            </a:tbl>
          </a:graphicData>
        </a:graphic>
      </p:graphicFrame>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9742124-11DB-4EA9-AD4D-BFFA4CB1CFC4}"/>
              </a:ext>
            </a:extLst>
          </p:cNvPr>
          <p:cNvSpPr>
            <a:spLocks noGrp="1"/>
          </p:cNvSpPr>
          <p:nvPr>
            <p:ph type="title"/>
          </p:nvPr>
        </p:nvSpPr>
        <p:spPr>
          <a:xfrm>
            <a:off x="179512" y="1772816"/>
            <a:ext cx="8640960" cy="2880320"/>
          </a:xfrm>
        </p:spPr>
        <p:txBody>
          <a:bodyPr/>
          <a:lstStyle/>
          <a:p>
            <a:r>
              <a:rPr lang="en-US" sz="3600" dirty="0">
                <a:solidFill>
                  <a:srgbClr val="FF0000"/>
                </a:solidFill>
              </a:rPr>
              <a:t>1. Requirements elicitation/discover</a:t>
            </a:r>
            <a:br>
              <a:rPr lang="en-US" sz="3600" dirty="0">
                <a:solidFill>
                  <a:srgbClr val="FF0000"/>
                </a:solidFill>
              </a:rPr>
            </a:br>
            <a:r>
              <a:rPr lang="en-US" sz="3600" dirty="0">
                <a:solidFill>
                  <a:srgbClr val="FF0000"/>
                </a:solidFill>
              </a:rPr>
              <a:t>2. Requirements </a:t>
            </a:r>
            <a:r>
              <a:rPr lang="en-GB" sz="3600" dirty="0">
                <a:solidFill>
                  <a:srgbClr val="FF0000"/>
                </a:solidFill>
              </a:rPr>
              <a:t>specification</a:t>
            </a:r>
            <a:br>
              <a:rPr lang="en-GB" sz="3600" dirty="0">
                <a:solidFill>
                  <a:srgbClr val="FF0000"/>
                </a:solidFill>
              </a:rPr>
            </a:br>
            <a:r>
              <a:rPr lang="en-GB" sz="3600" dirty="0">
                <a:solidFill>
                  <a:srgbClr val="FF0000"/>
                </a:solidFill>
              </a:rPr>
              <a:t>3. </a:t>
            </a:r>
            <a:r>
              <a:rPr lang="en-US" sz="3600" dirty="0">
                <a:solidFill>
                  <a:srgbClr val="FF0000"/>
                </a:solidFill>
              </a:rPr>
              <a:t>Requirements validation</a:t>
            </a:r>
            <a:r>
              <a:rPr lang="en-GB" sz="3600" dirty="0">
                <a:solidFill>
                  <a:srgbClr val="FF0000"/>
                </a:solidFill>
              </a:rPr>
              <a:t/>
            </a:r>
            <a:br>
              <a:rPr lang="en-GB" sz="3600" dirty="0">
                <a:solidFill>
                  <a:srgbClr val="FF0000"/>
                </a:solidFill>
              </a:rPr>
            </a:br>
            <a:r>
              <a:rPr lang="en-GB" sz="3600" dirty="0">
                <a:solidFill>
                  <a:srgbClr val="FF0000"/>
                </a:solidFill>
              </a:rPr>
              <a:t>4. </a:t>
            </a:r>
            <a:r>
              <a:rPr lang="en-US" sz="3600" dirty="0">
                <a:solidFill>
                  <a:srgbClr val="FF0000"/>
                </a:solidFill>
              </a:rPr>
              <a:t>Requirements change</a:t>
            </a:r>
            <a:endParaRPr lang="en-GB" sz="3600" dirty="0">
              <a:solidFill>
                <a:srgbClr val="FF0000"/>
              </a:solidFill>
            </a:endParaRPr>
          </a:p>
        </p:txBody>
      </p:sp>
      <p:sp>
        <p:nvSpPr>
          <p:cNvPr id="4" name="Veri Yer Tutucusu 3">
            <a:extLst>
              <a:ext uri="{FF2B5EF4-FFF2-40B4-BE49-F238E27FC236}">
                <a16:creationId xmlns="" xmlns:a16="http://schemas.microsoft.com/office/drawing/2014/main" id="{E5A0A6FB-E1FC-437D-A658-168BD97C5858}"/>
              </a:ext>
            </a:extLst>
          </p:cNvPr>
          <p:cNvSpPr>
            <a:spLocks noGrp="1"/>
          </p:cNvSpPr>
          <p:nvPr>
            <p:ph type="dt" sz="half" idx="10"/>
          </p:nvPr>
        </p:nvSpPr>
        <p:spPr/>
        <p:txBody>
          <a:bodyPr/>
          <a:lstStyle/>
          <a:p>
            <a:pPr>
              <a:defRPr/>
            </a:pPr>
            <a:r>
              <a:rPr lang="en-GB"/>
              <a:t>30/10/2014</a:t>
            </a:r>
            <a:endParaRPr lang="en-US"/>
          </a:p>
        </p:txBody>
      </p:sp>
      <p:sp>
        <p:nvSpPr>
          <p:cNvPr id="5" name="Alt Bilgi Yer Tutucusu 4">
            <a:extLst>
              <a:ext uri="{FF2B5EF4-FFF2-40B4-BE49-F238E27FC236}">
                <a16:creationId xmlns="" xmlns:a16="http://schemas.microsoft.com/office/drawing/2014/main" id="{69499702-A13E-4B4A-819D-8EAE576CF6C8}"/>
              </a:ext>
            </a:extLst>
          </p:cNvPr>
          <p:cNvSpPr>
            <a:spLocks noGrp="1"/>
          </p:cNvSpPr>
          <p:nvPr>
            <p:ph type="ftr" sz="quarter" idx="11"/>
          </p:nvPr>
        </p:nvSpPr>
        <p:spPr/>
        <p:txBody>
          <a:bodyPr/>
          <a:lstStyle/>
          <a:p>
            <a:pPr>
              <a:defRPr/>
            </a:pPr>
            <a:r>
              <a:rPr lang="en-US"/>
              <a:t>Chapter 4 Requirements Engineering</a:t>
            </a:r>
          </a:p>
        </p:txBody>
      </p:sp>
      <p:sp>
        <p:nvSpPr>
          <p:cNvPr id="6" name="Slayt Numarası Yer Tutucusu 5">
            <a:extLst>
              <a:ext uri="{FF2B5EF4-FFF2-40B4-BE49-F238E27FC236}">
                <a16:creationId xmlns="" xmlns:a16="http://schemas.microsoft.com/office/drawing/2014/main" id="{BEB7342B-83B7-4672-A80B-9908F3D43320}"/>
              </a:ext>
            </a:extLst>
          </p:cNvPr>
          <p:cNvSpPr>
            <a:spLocks noGrp="1"/>
          </p:cNvSpPr>
          <p:nvPr>
            <p:ph type="sldNum" sz="quarter" idx="12"/>
          </p:nvPr>
        </p:nvSpPr>
        <p:spPr/>
        <p:txBody>
          <a:bodyPr/>
          <a:lstStyle/>
          <a:p>
            <a:pPr>
              <a:defRPr/>
            </a:pPr>
            <a:fld id="{825F70CE-84E9-D04C-9B15-10C693AA0F2A}" type="slidenum">
              <a:rPr lang="en-US" smtClean="0"/>
              <a:pPr>
                <a:defRPr/>
              </a:pPr>
              <a:t>37</a:t>
            </a:fld>
            <a:endParaRPr lang="en-US"/>
          </a:p>
        </p:txBody>
      </p:sp>
      <p:sp>
        <p:nvSpPr>
          <p:cNvPr id="3" name="Dikdörtgen 2">
            <a:extLst>
              <a:ext uri="{FF2B5EF4-FFF2-40B4-BE49-F238E27FC236}">
                <a16:creationId xmlns="" xmlns:a16="http://schemas.microsoft.com/office/drawing/2014/main" id="{CB8062D6-D8EF-48AF-9E95-8711E8BD40A2}"/>
              </a:ext>
            </a:extLst>
          </p:cNvPr>
          <p:cNvSpPr/>
          <p:nvPr/>
        </p:nvSpPr>
        <p:spPr>
          <a:xfrm>
            <a:off x="323528" y="205189"/>
            <a:ext cx="7128792" cy="1200329"/>
          </a:xfrm>
          <a:prstGeom prst="rect">
            <a:avLst/>
          </a:prstGeom>
        </p:spPr>
        <p:txBody>
          <a:bodyPr wrap="square">
            <a:spAutoFit/>
          </a:bodyPr>
          <a:lstStyle/>
          <a:p>
            <a:pPr algn="ctr"/>
            <a:r>
              <a:rPr lang="en-US" sz="3600" b="1" dirty="0">
                <a:solidFill>
                  <a:srgbClr val="FF0000"/>
                </a:solidFill>
              </a:rPr>
              <a:t>SECTION 2. REQUIREMENTS ENGINEERING PROCESSES</a:t>
            </a:r>
            <a:endParaRPr lang="en-US" sz="3600" b="1" dirty="0"/>
          </a:p>
        </p:txBody>
      </p:sp>
    </p:spTree>
    <p:extLst>
      <p:ext uri="{BB962C8B-B14F-4D97-AF65-F5344CB8AC3E}">
        <p14:creationId xmlns:p14="http://schemas.microsoft.com/office/powerpoint/2010/main" val="3838109639"/>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Requirements engineering processes</a:t>
            </a:r>
            <a:r>
              <a:rPr lang="tr-TR" dirty="0"/>
              <a:t>???</a:t>
            </a:r>
            <a:endParaRPr lang="en-GB" dirty="0"/>
          </a:p>
        </p:txBody>
      </p:sp>
      <p:sp>
        <p:nvSpPr>
          <p:cNvPr id="44035" name="Rectangle 3"/>
          <p:cNvSpPr>
            <a:spLocks noGrp="1" noChangeArrowheads="1"/>
          </p:cNvSpPr>
          <p:nvPr>
            <p:ph idx="1"/>
          </p:nvPr>
        </p:nvSpPr>
        <p:spPr>
          <a:xfrm>
            <a:off x="84014" y="1417638"/>
            <a:ext cx="8856984" cy="4891682"/>
          </a:xfrm>
        </p:spPr>
        <p:txBody>
          <a:bodyPr/>
          <a:lstStyle/>
          <a:p>
            <a:pPr algn="just">
              <a:lnSpc>
                <a:spcPct val="90000"/>
              </a:lnSpc>
            </a:pPr>
            <a:r>
              <a:rPr lang="en-GB" sz="2000" dirty="0"/>
              <a:t>The processes used for </a:t>
            </a:r>
            <a:r>
              <a:rPr lang="en-GB" sz="2000" b="1" u="sng" dirty="0">
                <a:solidFill>
                  <a:srgbClr val="FF0000"/>
                </a:solidFill>
              </a:rPr>
              <a:t>RE </a:t>
            </a:r>
            <a:r>
              <a:rPr lang="en-GB" sz="2000" dirty="0"/>
              <a:t>may </a:t>
            </a:r>
            <a:r>
              <a:rPr lang="en-GB" sz="2000" b="1" u="sng" dirty="0">
                <a:solidFill>
                  <a:srgbClr val="FF0000"/>
                </a:solidFill>
              </a:rPr>
              <a:t>widely vary depending on:</a:t>
            </a:r>
          </a:p>
          <a:p>
            <a:pPr lvl="1" algn="just">
              <a:lnSpc>
                <a:spcPct val="90000"/>
              </a:lnSpc>
            </a:pPr>
            <a:r>
              <a:rPr lang="en-GB" b="1" dirty="0">
                <a:solidFill>
                  <a:srgbClr val="0070C0"/>
                </a:solidFill>
              </a:rPr>
              <a:t>the application domain, </a:t>
            </a:r>
          </a:p>
          <a:p>
            <a:pPr lvl="1" algn="just">
              <a:lnSpc>
                <a:spcPct val="90000"/>
              </a:lnSpc>
            </a:pPr>
            <a:r>
              <a:rPr lang="en-GB" b="1" dirty="0">
                <a:solidFill>
                  <a:srgbClr val="0070C0"/>
                </a:solidFill>
              </a:rPr>
              <a:t>the people involved and </a:t>
            </a:r>
          </a:p>
          <a:p>
            <a:pPr lvl="1" algn="just">
              <a:lnSpc>
                <a:spcPct val="90000"/>
              </a:lnSpc>
            </a:pPr>
            <a:r>
              <a:rPr lang="en-GB" b="1" dirty="0">
                <a:solidFill>
                  <a:srgbClr val="0070C0"/>
                </a:solidFill>
              </a:rPr>
              <a:t>the organisation</a:t>
            </a:r>
          </a:p>
          <a:p>
            <a:pPr marL="457200" lvl="1" indent="0" algn="just">
              <a:lnSpc>
                <a:spcPct val="90000"/>
              </a:lnSpc>
              <a:buNone/>
            </a:pPr>
            <a:r>
              <a:rPr lang="en-GB" sz="1800" dirty="0"/>
              <a:t>developing the requirements.</a:t>
            </a:r>
          </a:p>
          <a:p>
            <a:pPr algn="just">
              <a:lnSpc>
                <a:spcPct val="90000"/>
              </a:lnSpc>
            </a:pPr>
            <a:r>
              <a:rPr lang="en-GB" sz="2000" dirty="0"/>
              <a:t>However, </a:t>
            </a:r>
            <a:r>
              <a:rPr lang="en-GB" sz="2000" b="1" u="sng" dirty="0">
                <a:solidFill>
                  <a:schemeClr val="accent6">
                    <a:lumMod val="75000"/>
                  </a:schemeClr>
                </a:solidFill>
              </a:rPr>
              <a:t>there are a number of generic activities</a:t>
            </a:r>
            <a:r>
              <a:rPr lang="en-GB" sz="2000" dirty="0"/>
              <a:t> common to all processes:</a:t>
            </a:r>
          </a:p>
          <a:p>
            <a:pPr marL="800100" lvl="1" indent="-342900" algn="just">
              <a:lnSpc>
                <a:spcPct val="90000"/>
              </a:lnSpc>
              <a:buFont typeface="+mj-lt"/>
              <a:buAutoNum type="arabicPeriod"/>
            </a:pPr>
            <a:r>
              <a:rPr lang="en-GB" sz="2400" b="1" dirty="0">
                <a:solidFill>
                  <a:schemeClr val="accent2">
                    <a:lumMod val="75000"/>
                  </a:schemeClr>
                </a:solidFill>
              </a:rPr>
              <a:t>Requirements elicitation/discovery;</a:t>
            </a:r>
          </a:p>
          <a:p>
            <a:pPr marL="800100" lvl="1" indent="-342900" algn="just">
              <a:lnSpc>
                <a:spcPct val="90000"/>
              </a:lnSpc>
              <a:buFont typeface="+mj-lt"/>
              <a:buAutoNum type="arabicPeriod"/>
            </a:pPr>
            <a:r>
              <a:rPr lang="en-GB" sz="2400" b="1" dirty="0">
                <a:solidFill>
                  <a:schemeClr val="accent2">
                    <a:lumMod val="75000"/>
                  </a:schemeClr>
                </a:solidFill>
              </a:rPr>
              <a:t>Requirements analysis/specification;</a:t>
            </a:r>
          </a:p>
          <a:p>
            <a:pPr marL="800100" lvl="1" indent="-342900" algn="just">
              <a:lnSpc>
                <a:spcPct val="90000"/>
              </a:lnSpc>
              <a:buFont typeface="+mj-lt"/>
              <a:buAutoNum type="arabicPeriod"/>
            </a:pPr>
            <a:r>
              <a:rPr lang="en-GB" sz="2400" b="1" dirty="0">
                <a:solidFill>
                  <a:schemeClr val="accent2">
                    <a:lumMod val="75000"/>
                  </a:schemeClr>
                </a:solidFill>
              </a:rPr>
              <a:t>Requirements validation;</a:t>
            </a:r>
          </a:p>
          <a:p>
            <a:pPr marL="800100" lvl="1" indent="-342900" algn="just">
              <a:lnSpc>
                <a:spcPct val="90000"/>
              </a:lnSpc>
              <a:buFont typeface="+mj-lt"/>
              <a:buAutoNum type="arabicPeriod"/>
            </a:pPr>
            <a:r>
              <a:rPr lang="en-GB" sz="2400" b="1" dirty="0">
                <a:solidFill>
                  <a:schemeClr val="accent2">
                    <a:lumMod val="75000"/>
                  </a:schemeClr>
                </a:solidFill>
              </a:rPr>
              <a:t>Requirements management.</a:t>
            </a:r>
          </a:p>
          <a:p>
            <a:pPr algn="just">
              <a:lnSpc>
                <a:spcPct val="90000"/>
              </a:lnSpc>
            </a:pPr>
            <a:r>
              <a:rPr lang="en-GB" sz="2000" dirty="0"/>
              <a:t>In practice, </a:t>
            </a:r>
            <a:r>
              <a:rPr lang="en-GB" sz="2000" b="1" dirty="0">
                <a:solidFill>
                  <a:srgbClr val="FF0000"/>
                </a:solidFill>
                <a:highlight>
                  <a:srgbClr val="FFFF00"/>
                </a:highlight>
              </a:rPr>
              <a:t>RE is an iterative activity</a:t>
            </a:r>
            <a:r>
              <a:rPr lang="en-GB" sz="2000" dirty="0"/>
              <a:t> in which these processes are interleaved.</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40307"/>
            <a:ext cx="9144000" cy="1143000"/>
          </a:xfrm>
        </p:spPr>
        <p:txBody>
          <a:bodyPr/>
          <a:lstStyle/>
          <a:p>
            <a:pPr algn="ctr" eaLnBrk="1" hangingPunct="1"/>
            <a:r>
              <a:rPr lang="tr-TR" sz="2800" dirty="0">
                <a:solidFill>
                  <a:srgbClr val="FF0000"/>
                </a:solidFill>
              </a:rPr>
              <a:t>General </a:t>
            </a:r>
            <a:r>
              <a:rPr lang="tr-TR" sz="2800" dirty="0" err="1">
                <a:solidFill>
                  <a:srgbClr val="FF0000"/>
                </a:solidFill>
              </a:rPr>
              <a:t>View</a:t>
            </a:r>
            <a:r>
              <a:rPr lang="tr-TR" sz="2800" dirty="0">
                <a:solidFill>
                  <a:srgbClr val="FF0000"/>
                </a:solidFill>
              </a:rPr>
              <a:t> of </a:t>
            </a:r>
            <a:r>
              <a:rPr lang="tr-TR" sz="2800" dirty="0" err="1">
                <a:solidFill>
                  <a:srgbClr val="FF0000"/>
                </a:solidFill>
              </a:rPr>
              <a:t>Requirments</a:t>
            </a:r>
            <a:r>
              <a:rPr lang="tr-TR" sz="2800" dirty="0">
                <a:solidFill>
                  <a:srgbClr val="FF0000"/>
                </a:solidFill>
              </a:rPr>
              <a:t> </a:t>
            </a:r>
            <a:r>
              <a:rPr lang="tr-TR" sz="2800" dirty="0" err="1">
                <a:solidFill>
                  <a:srgbClr val="FF0000"/>
                </a:solidFill>
              </a:rPr>
              <a:t>Enginerring</a:t>
            </a:r>
            <a:r>
              <a:rPr lang="tr-TR" sz="2800" dirty="0">
                <a:solidFill>
                  <a:srgbClr val="FF0000"/>
                </a:solidFill>
              </a:rPr>
              <a:t> </a:t>
            </a:r>
            <a:r>
              <a:rPr lang="tr-TR" sz="2800" dirty="0" err="1">
                <a:solidFill>
                  <a:srgbClr val="FF0000"/>
                </a:solidFill>
              </a:rPr>
              <a:t>Processes</a:t>
            </a:r>
            <a:r>
              <a:rPr lang="tr-TR" dirty="0">
                <a:solidFill>
                  <a:srgbClr val="FF0000"/>
                </a:solidFill>
              </a:rPr>
              <a:t/>
            </a:r>
            <a:br>
              <a:rPr lang="tr-TR" dirty="0">
                <a:solidFill>
                  <a:srgbClr val="FF0000"/>
                </a:solidFill>
              </a:rPr>
            </a:br>
            <a:r>
              <a:rPr lang="en-US" dirty="0">
                <a:solidFill>
                  <a:schemeClr val="tx2">
                    <a:lumMod val="60000"/>
                    <a:lumOff val="40000"/>
                  </a:schemeClr>
                </a:solidFill>
              </a:rPr>
              <a:t>A spiral view of the RE process</a:t>
            </a:r>
          </a:p>
        </p:txBody>
      </p:sp>
      <p:pic>
        <p:nvPicPr>
          <p:cNvPr id="4" name="Picture 3" descr="4.12 ReqEngSpiral.eps"/>
          <p:cNvPicPr>
            <a:picLocks noChangeAspect="1"/>
          </p:cNvPicPr>
          <p:nvPr/>
        </p:nvPicPr>
        <p:blipFill>
          <a:blip r:embed="rId2"/>
          <a:stretch>
            <a:fillRect/>
          </a:stretch>
        </p:blipFill>
        <p:spPr>
          <a:xfrm>
            <a:off x="1902697" y="1626989"/>
            <a:ext cx="5510667" cy="4756150"/>
          </a:xfrm>
          <a:prstGeom prst="rect">
            <a:avLst/>
          </a:prstGeom>
        </p:spPr>
      </p:pic>
      <p:sp>
        <p:nvSpPr>
          <p:cNvPr id="2" name="Rectangle 1">
            <a:extLst>
              <a:ext uri="{FF2B5EF4-FFF2-40B4-BE49-F238E27FC236}">
                <a16:creationId xmlns="" xmlns:a16="http://schemas.microsoft.com/office/drawing/2014/main" id="{85CD1385-6513-43B2-B465-2A1FE2091D49}"/>
              </a:ext>
            </a:extLst>
          </p:cNvPr>
          <p:cNvSpPr/>
          <p:nvPr/>
        </p:nvSpPr>
        <p:spPr>
          <a:xfrm>
            <a:off x="107504" y="6352529"/>
            <a:ext cx="8424936" cy="461665"/>
          </a:xfrm>
          <a:prstGeom prst="rect">
            <a:avLst/>
          </a:prstGeom>
        </p:spPr>
        <p:txBody>
          <a:bodyPr wrap="square">
            <a:spAutoFit/>
          </a:bodyPr>
          <a:lstStyle/>
          <a:p>
            <a:r>
              <a:rPr lang="en-US" dirty="0">
                <a:hlinkClick r:id="rId3"/>
              </a:rPr>
              <a:t>https://www.youtube.com/watch?v=xb7z2RBxqXE</a:t>
            </a:r>
            <a:endParaRPr lang="en-US" dirty="0"/>
          </a:p>
        </p:txBody>
      </p:sp>
      <p:sp>
        <p:nvSpPr>
          <p:cNvPr id="3" name="Oval 2">
            <a:extLst>
              <a:ext uri="{FF2B5EF4-FFF2-40B4-BE49-F238E27FC236}">
                <a16:creationId xmlns="" xmlns:a16="http://schemas.microsoft.com/office/drawing/2014/main" id="{5EDB3550-3840-40F0-BDF3-EA6362353328}"/>
              </a:ext>
            </a:extLst>
          </p:cNvPr>
          <p:cNvSpPr/>
          <p:nvPr/>
        </p:nvSpPr>
        <p:spPr>
          <a:xfrm>
            <a:off x="4211960" y="3789040"/>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a:t>
            </a:r>
          </a:p>
        </p:txBody>
      </p:sp>
      <p:sp>
        <p:nvSpPr>
          <p:cNvPr id="6" name="Oval 5">
            <a:extLst>
              <a:ext uri="{FF2B5EF4-FFF2-40B4-BE49-F238E27FC236}">
                <a16:creationId xmlns="" xmlns:a16="http://schemas.microsoft.com/office/drawing/2014/main" id="{D2F91BA1-5DC3-4D92-9DB6-BA92D32DC89D}"/>
              </a:ext>
            </a:extLst>
          </p:cNvPr>
          <p:cNvSpPr/>
          <p:nvPr/>
        </p:nvSpPr>
        <p:spPr>
          <a:xfrm>
            <a:off x="4932040" y="3335215"/>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7" name="Oval 6">
            <a:extLst>
              <a:ext uri="{FF2B5EF4-FFF2-40B4-BE49-F238E27FC236}">
                <a16:creationId xmlns="" xmlns:a16="http://schemas.microsoft.com/office/drawing/2014/main" id="{67707BBE-9007-4832-AC6F-8DC4B0B686B6}"/>
              </a:ext>
            </a:extLst>
          </p:cNvPr>
          <p:cNvSpPr/>
          <p:nvPr/>
        </p:nvSpPr>
        <p:spPr>
          <a:xfrm>
            <a:off x="5292080" y="3777071"/>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a:t>
            </a:r>
          </a:p>
        </p:txBody>
      </p:sp>
      <p:sp>
        <p:nvSpPr>
          <p:cNvPr id="8" name="Oval 7">
            <a:extLst>
              <a:ext uri="{FF2B5EF4-FFF2-40B4-BE49-F238E27FC236}">
                <a16:creationId xmlns="" xmlns:a16="http://schemas.microsoft.com/office/drawing/2014/main" id="{812CB313-001A-4218-8848-A8BD061EF708}"/>
              </a:ext>
            </a:extLst>
          </p:cNvPr>
          <p:cNvSpPr/>
          <p:nvPr/>
        </p:nvSpPr>
        <p:spPr>
          <a:xfrm>
            <a:off x="3635896" y="4238228"/>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9" name="Oval 8">
            <a:extLst>
              <a:ext uri="{FF2B5EF4-FFF2-40B4-BE49-F238E27FC236}">
                <a16:creationId xmlns="" xmlns:a16="http://schemas.microsoft.com/office/drawing/2014/main" id="{8B45EFFB-928D-489B-ABA5-D6D1C0CEE2E4}"/>
              </a:ext>
            </a:extLst>
          </p:cNvPr>
          <p:cNvSpPr/>
          <p:nvPr/>
        </p:nvSpPr>
        <p:spPr>
          <a:xfrm>
            <a:off x="3898907" y="2708920"/>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5</a:t>
            </a:r>
          </a:p>
        </p:txBody>
      </p:sp>
      <p:sp>
        <p:nvSpPr>
          <p:cNvPr id="10" name="Oval 9">
            <a:extLst>
              <a:ext uri="{FF2B5EF4-FFF2-40B4-BE49-F238E27FC236}">
                <a16:creationId xmlns="" xmlns:a16="http://schemas.microsoft.com/office/drawing/2014/main" id="{06310C9B-6363-4B35-86AB-15A320F09DEE}"/>
              </a:ext>
            </a:extLst>
          </p:cNvPr>
          <p:cNvSpPr/>
          <p:nvPr/>
        </p:nvSpPr>
        <p:spPr>
          <a:xfrm>
            <a:off x="5585119" y="4346240"/>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6</a:t>
            </a:r>
          </a:p>
        </p:txBody>
      </p:sp>
      <p:sp>
        <p:nvSpPr>
          <p:cNvPr id="11" name="Oval 10">
            <a:extLst>
              <a:ext uri="{FF2B5EF4-FFF2-40B4-BE49-F238E27FC236}">
                <a16:creationId xmlns="" xmlns:a16="http://schemas.microsoft.com/office/drawing/2014/main" id="{6369FC51-B0E7-4F49-A341-095D336BE594}"/>
              </a:ext>
            </a:extLst>
          </p:cNvPr>
          <p:cNvSpPr/>
          <p:nvPr/>
        </p:nvSpPr>
        <p:spPr>
          <a:xfrm>
            <a:off x="2841305" y="3785156"/>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sp>
        <p:nvSpPr>
          <p:cNvPr id="12" name="Oval 11">
            <a:extLst>
              <a:ext uri="{FF2B5EF4-FFF2-40B4-BE49-F238E27FC236}">
                <a16:creationId xmlns="" xmlns:a16="http://schemas.microsoft.com/office/drawing/2014/main" id="{0EE910EA-3D84-42FD-B8BE-56C47ED42651}"/>
              </a:ext>
            </a:extLst>
          </p:cNvPr>
          <p:cNvSpPr/>
          <p:nvPr/>
        </p:nvSpPr>
        <p:spPr>
          <a:xfrm>
            <a:off x="3859153" y="1999952"/>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8</a:t>
            </a:r>
          </a:p>
        </p:txBody>
      </p:sp>
      <p:sp>
        <p:nvSpPr>
          <p:cNvPr id="13" name="Oval 12">
            <a:extLst>
              <a:ext uri="{FF2B5EF4-FFF2-40B4-BE49-F238E27FC236}">
                <a16:creationId xmlns="" xmlns:a16="http://schemas.microsoft.com/office/drawing/2014/main" id="{6CF49A38-A4B0-4657-B6D0-F5C01162426C}"/>
              </a:ext>
            </a:extLst>
          </p:cNvPr>
          <p:cNvSpPr/>
          <p:nvPr/>
        </p:nvSpPr>
        <p:spPr>
          <a:xfrm>
            <a:off x="5801143" y="5013176"/>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9</a:t>
            </a:r>
          </a:p>
        </p:txBody>
      </p:sp>
      <p:sp>
        <p:nvSpPr>
          <p:cNvPr id="14" name="Oval 13">
            <a:extLst>
              <a:ext uri="{FF2B5EF4-FFF2-40B4-BE49-F238E27FC236}">
                <a16:creationId xmlns="" xmlns:a16="http://schemas.microsoft.com/office/drawing/2014/main" id="{5B9D80C4-3C58-4B83-AEFA-77940E067D38}"/>
              </a:ext>
            </a:extLst>
          </p:cNvPr>
          <p:cNvSpPr/>
          <p:nvPr/>
        </p:nvSpPr>
        <p:spPr>
          <a:xfrm>
            <a:off x="2187789" y="6031830"/>
            <a:ext cx="1307032"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SRS</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9742124-11DB-4EA9-AD4D-BFFA4CB1CFC4}"/>
              </a:ext>
            </a:extLst>
          </p:cNvPr>
          <p:cNvSpPr>
            <a:spLocks noGrp="1"/>
          </p:cNvSpPr>
          <p:nvPr>
            <p:ph type="title"/>
          </p:nvPr>
        </p:nvSpPr>
        <p:spPr>
          <a:xfrm>
            <a:off x="683568" y="548680"/>
            <a:ext cx="7293232" cy="5400600"/>
          </a:xfrm>
        </p:spPr>
        <p:txBody>
          <a:bodyPr/>
          <a:lstStyle/>
          <a:p>
            <a:pPr algn="ctr"/>
            <a:r>
              <a:rPr lang="en-US" sz="6000" dirty="0">
                <a:solidFill>
                  <a:srgbClr val="FF0000"/>
                </a:solidFill>
              </a:rPr>
              <a:t>SECTION 1. FUNCTIONAL AND NON-FUNCTIONAL REQUIREMENTS</a:t>
            </a:r>
          </a:p>
        </p:txBody>
      </p:sp>
      <p:sp>
        <p:nvSpPr>
          <p:cNvPr id="4" name="Veri Yer Tutucusu 3">
            <a:extLst>
              <a:ext uri="{FF2B5EF4-FFF2-40B4-BE49-F238E27FC236}">
                <a16:creationId xmlns="" xmlns:a16="http://schemas.microsoft.com/office/drawing/2014/main" id="{E5A0A6FB-E1FC-437D-A658-168BD97C5858}"/>
              </a:ext>
            </a:extLst>
          </p:cNvPr>
          <p:cNvSpPr>
            <a:spLocks noGrp="1"/>
          </p:cNvSpPr>
          <p:nvPr>
            <p:ph type="dt" sz="half" idx="10"/>
          </p:nvPr>
        </p:nvSpPr>
        <p:spPr/>
        <p:txBody>
          <a:bodyPr/>
          <a:lstStyle/>
          <a:p>
            <a:pPr>
              <a:defRPr/>
            </a:pPr>
            <a:r>
              <a:rPr lang="en-GB"/>
              <a:t>30/10/2014</a:t>
            </a:r>
            <a:endParaRPr lang="en-US"/>
          </a:p>
        </p:txBody>
      </p:sp>
      <p:sp>
        <p:nvSpPr>
          <p:cNvPr id="5" name="Alt Bilgi Yer Tutucusu 4">
            <a:extLst>
              <a:ext uri="{FF2B5EF4-FFF2-40B4-BE49-F238E27FC236}">
                <a16:creationId xmlns="" xmlns:a16="http://schemas.microsoft.com/office/drawing/2014/main" id="{69499702-A13E-4B4A-819D-8EAE576CF6C8}"/>
              </a:ext>
            </a:extLst>
          </p:cNvPr>
          <p:cNvSpPr>
            <a:spLocks noGrp="1"/>
          </p:cNvSpPr>
          <p:nvPr>
            <p:ph type="ftr" sz="quarter" idx="11"/>
          </p:nvPr>
        </p:nvSpPr>
        <p:spPr/>
        <p:txBody>
          <a:bodyPr/>
          <a:lstStyle/>
          <a:p>
            <a:pPr>
              <a:defRPr/>
            </a:pPr>
            <a:r>
              <a:rPr lang="en-US"/>
              <a:t>Chapter 4 Requirements Engineering</a:t>
            </a:r>
          </a:p>
        </p:txBody>
      </p:sp>
      <p:sp>
        <p:nvSpPr>
          <p:cNvPr id="6" name="Slayt Numarası Yer Tutucusu 5">
            <a:extLst>
              <a:ext uri="{FF2B5EF4-FFF2-40B4-BE49-F238E27FC236}">
                <a16:creationId xmlns="" xmlns:a16="http://schemas.microsoft.com/office/drawing/2014/main" id="{BEB7342B-83B7-4672-A80B-9908F3D43320}"/>
              </a:ext>
            </a:extLst>
          </p:cNvPr>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Tree>
    <p:extLst>
      <p:ext uri="{BB962C8B-B14F-4D97-AF65-F5344CB8AC3E}">
        <p14:creationId xmlns:p14="http://schemas.microsoft.com/office/powerpoint/2010/main" val="1816327555"/>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C3AEE8DE-7B8D-4176-8A33-7443D958DDD7}"/>
              </a:ext>
            </a:extLst>
          </p:cNvPr>
          <p:cNvSpPr/>
          <p:nvPr/>
        </p:nvSpPr>
        <p:spPr>
          <a:xfrm>
            <a:off x="179512" y="6309320"/>
            <a:ext cx="8532440" cy="461665"/>
          </a:xfrm>
          <a:prstGeom prst="rect">
            <a:avLst/>
          </a:prstGeom>
        </p:spPr>
        <p:txBody>
          <a:bodyPr wrap="square">
            <a:spAutoFit/>
          </a:bodyPr>
          <a:lstStyle/>
          <a:p>
            <a:r>
              <a:rPr lang="en-US" dirty="0">
                <a:hlinkClick r:id="rId2"/>
              </a:rPr>
              <a:t>https://www.youtube.com/watch?v=UvZVBayVjQY</a:t>
            </a:r>
            <a:endParaRPr lang="en-US" dirty="0"/>
          </a:p>
        </p:txBody>
      </p:sp>
      <p:pic>
        <p:nvPicPr>
          <p:cNvPr id="8" name="Picture 7">
            <a:extLst>
              <a:ext uri="{FF2B5EF4-FFF2-40B4-BE49-F238E27FC236}">
                <a16:creationId xmlns="" xmlns:a16="http://schemas.microsoft.com/office/drawing/2014/main" id="{DB3D85A0-25A5-457B-8DC4-A874DD515634}"/>
              </a:ext>
            </a:extLst>
          </p:cNvPr>
          <p:cNvPicPr>
            <a:picLocks noChangeAspect="1"/>
          </p:cNvPicPr>
          <p:nvPr/>
        </p:nvPicPr>
        <p:blipFill>
          <a:blip r:embed="rId3"/>
          <a:stretch>
            <a:fillRect/>
          </a:stretch>
        </p:blipFill>
        <p:spPr>
          <a:xfrm>
            <a:off x="25683" y="1493686"/>
            <a:ext cx="9144000" cy="4839346"/>
          </a:xfrm>
          <a:prstGeom prst="rect">
            <a:avLst/>
          </a:prstGeom>
        </p:spPr>
      </p:pic>
      <p:sp>
        <p:nvSpPr>
          <p:cNvPr id="9" name="Rectangle 8">
            <a:extLst>
              <a:ext uri="{FF2B5EF4-FFF2-40B4-BE49-F238E27FC236}">
                <a16:creationId xmlns="" xmlns:a16="http://schemas.microsoft.com/office/drawing/2014/main" id="{48BC2C8B-CA52-4E87-984B-FDB07938F266}"/>
              </a:ext>
            </a:extLst>
          </p:cNvPr>
          <p:cNvSpPr/>
          <p:nvPr/>
        </p:nvSpPr>
        <p:spPr>
          <a:xfrm>
            <a:off x="25683" y="188640"/>
            <a:ext cx="7701939" cy="954107"/>
          </a:xfrm>
          <a:prstGeom prst="rect">
            <a:avLst/>
          </a:prstGeom>
        </p:spPr>
        <p:txBody>
          <a:bodyPr wrap="square">
            <a:spAutoFit/>
          </a:bodyPr>
          <a:lstStyle/>
          <a:p>
            <a:r>
              <a:rPr lang="en-US" sz="2800" dirty="0">
                <a:latin typeface="Roboto"/>
              </a:rPr>
              <a:t>Four Main Activities Requirements Engineering - Requirements, Stakeholders &amp; Key Activities</a:t>
            </a:r>
            <a:endParaRPr lang="en-US" sz="2800" b="0" i="0" dirty="0">
              <a:effectLst/>
              <a:latin typeface="Roboto"/>
            </a:endParaRPr>
          </a:p>
        </p:txBody>
      </p:sp>
    </p:spTree>
    <p:extLst>
      <p:ext uri="{BB962C8B-B14F-4D97-AF65-F5344CB8AC3E}">
        <p14:creationId xmlns:p14="http://schemas.microsoft.com/office/powerpoint/2010/main" val="2377672758"/>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87"/>
            <a:ext cx="9144000" cy="1143000"/>
          </a:xfrm>
        </p:spPr>
        <p:txBody>
          <a:bodyPr/>
          <a:lstStyle/>
          <a:p>
            <a:pPr algn="ctr"/>
            <a:r>
              <a:rPr lang="en-US" sz="3200" dirty="0">
                <a:solidFill>
                  <a:srgbClr val="FF0000"/>
                </a:solidFill>
              </a:rPr>
              <a:t>STEP </a:t>
            </a:r>
            <a:r>
              <a:rPr lang="tr-TR" sz="3200" dirty="0">
                <a:solidFill>
                  <a:srgbClr val="FF0000"/>
                </a:solidFill>
              </a:rPr>
              <a:t>1</a:t>
            </a:r>
            <a:r>
              <a:rPr lang="en-US" sz="3200" dirty="0">
                <a:solidFill>
                  <a:srgbClr val="FF0000"/>
                </a:solidFill>
              </a:rPr>
              <a:t>: Requirements elicitation/discover</a:t>
            </a:r>
          </a:p>
        </p:txBody>
      </p:sp>
      <p:pic>
        <p:nvPicPr>
          <p:cNvPr id="3" name="Picture 10">
            <a:extLst>
              <a:ext uri="{FF2B5EF4-FFF2-40B4-BE49-F238E27FC236}">
                <a16:creationId xmlns="" xmlns:a16="http://schemas.microsoft.com/office/drawing/2014/main" id="{99CB3E7C-0A9C-47D1-A6E9-D986DC18F73B}"/>
              </a:ext>
            </a:extLst>
          </p:cNvPr>
          <p:cNvPicPr>
            <a:picLocks noChangeAspect="1"/>
          </p:cNvPicPr>
          <p:nvPr/>
        </p:nvPicPr>
        <p:blipFill>
          <a:blip r:embed="rId2"/>
          <a:stretch>
            <a:fillRect/>
          </a:stretch>
        </p:blipFill>
        <p:spPr>
          <a:xfrm>
            <a:off x="1454450" y="1052737"/>
            <a:ext cx="5997870" cy="5599112"/>
          </a:xfrm>
          <a:prstGeom prst="rect">
            <a:avLst/>
          </a:prstGeom>
        </p:spPr>
      </p:pic>
      <p:sp>
        <p:nvSpPr>
          <p:cNvPr id="4" name="Dikdörtgen: Köşeleri Yuvarlatılmış 3">
            <a:extLst>
              <a:ext uri="{FF2B5EF4-FFF2-40B4-BE49-F238E27FC236}">
                <a16:creationId xmlns="" xmlns:a16="http://schemas.microsoft.com/office/drawing/2014/main" id="{FCD01234-BA11-4F2C-BEAE-3B8B36F1E25A}"/>
              </a:ext>
            </a:extLst>
          </p:cNvPr>
          <p:cNvSpPr/>
          <p:nvPr/>
        </p:nvSpPr>
        <p:spPr>
          <a:xfrm>
            <a:off x="1547664" y="1340768"/>
            <a:ext cx="4896544" cy="1440160"/>
          </a:xfrm>
          <a:custGeom>
            <a:avLst/>
            <a:gdLst>
              <a:gd name="connsiteX0" fmla="*/ 0 w 4896544"/>
              <a:gd name="connsiteY0" fmla="*/ 240031 h 1440160"/>
              <a:gd name="connsiteX1" fmla="*/ 240031 w 4896544"/>
              <a:gd name="connsiteY1" fmla="*/ 0 h 1440160"/>
              <a:gd name="connsiteX2" fmla="*/ 792091 w 4896544"/>
              <a:gd name="connsiteY2" fmla="*/ 0 h 1440160"/>
              <a:gd name="connsiteX3" fmla="*/ 1344152 w 4896544"/>
              <a:gd name="connsiteY3" fmla="*/ 0 h 1440160"/>
              <a:gd name="connsiteX4" fmla="*/ 1763717 w 4896544"/>
              <a:gd name="connsiteY4" fmla="*/ 0 h 1440160"/>
              <a:gd name="connsiteX5" fmla="*/ 2404107 w 4896544"/>
              <a:gd name="connsiteY5" fmla="*/ 0 h 1440160"/>
              <a:gd name="connsiteX6" fmla="*/ 3044497 w 4896544"/>
              <a:gd name="connsiteY6" fmla="*/ 0 h 1440160"/>
              <a:gd name="connsiteX7" fmla="*/ 3684887 w 4896544"/>
              <a:gd name="connsiteY7" fmla="*/ 0 h 1440160"/>
              <a:gd name="connsiteX8" fmla="*/ 4656513 w 4896544"/>
              <a:gd name="connsiteY8" fmla="*/ 0 h 1440160"/>
              <a:gd name="connsiteX9" fmla="*/ 4896544 w 4896544"/>
              <a:gd name="connsiteY9" fmla="*/ 240031 h 1440160"/>
              <a:gd name="connsiteX10" fmla="*/ 4896544 w 4896544"/>
              <a:gd name="connsiteY10" fmla="*/ 691277 h 1440160"/>
              <a:gd name="connsiteX11" fmla="*/ 4896544 w 4896544"/>
              <a:gd name="connsiteY11" fmla="*/ 1200129 h 1440160"/>
              <a:gd name="connsiteX12" fmla="*/ 4656513 w 4896544"/>
              <a:gd name="connsiteY12" fmla="*/ 1440160 h 1440160"/>
              <a:gd name="connsiteX13" fmla="*/ 4236947 w 4896544"/>
              <a:gd name="connsiteY13" fmla="*/ 1440160 h 1440160"/>
              <a:gd name="connsiteX14" fmla="*/ 3773217 w 4896544"/>
              <a:gd name="connsiteY14" fmla="*/ 1440160 h 1440160"/>
              <a:gd name="connsiteX15" fmla="*/ 3132827 w 4896544"/>
              <a:gd name="connsiteY15" fmla="*/ 1440160 h 1440160"/>
              <a:gd name="connsiteX16" fmla="*/ 2624931 w 4896544"/>
              <a:gd name="connsiteY16" fmla="*/ 1440160 h 1440160"/>
              <a:gd name="connsiteX17" fmla="*/ 2072871 w 4896544"/>
              <a:gd name="connsiteY17" fmla="*/ 1440160 h 1440160"/>
              <a:gd name="connsiteX18" fmla="*/ 1520811 w 4896544"/>
              <a:gd name="connsiteY18" fmla="*/ 1440160 h 1440160"/>
              <a:gd name="connsiteX19" fmla="*/ 968751 w 4896544"/>
              <a:gd name="connsiteY19" fmla="*/ 1440160 h 1440160"/>
              <a:gd name="connsiteX20" fmla="*/ 240031 w 4896544"/>
              <a:gd name="connsiteY20" fmla="*/ 1440160 h 1440160"/>
              <a:gd name="connsiteX21" fmla="*/ 0 w 4896544"/>
              <a:gd name="connsiteY21" fmla="*/ 1200129 h 1440160"/>
              <a:gd name="connsiteX22" fmla="*/ 0 w 4896544"/>
              <a:gd name="connsiteY22" fmla="*/ 720080 h 1440160"/>
              <a:gd name="connsiteX23" fmla="*/ 0 w 4896544"/>
              <a:gd name="connsiteY23" fmla="*/ 240031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96544" h="1440160" extrusionOk="0">
                <a:moveTo>
                  <a:pt x="0" y="240031"/>
                </a:moveTo>
                <a:cubicBezTo>
                  <a:pt x="-19627" y="84747"/>
                  <a:pt x="110549" y="2144"/>
                  <a:pt x="240031" y="0"/>
                </a:cubicBezTo>
                <a:cubicBezTo>
                  <a:pt x="398797" y="-5752"/>
                  <a:pt x="627632" y="7167"/>
                  <a:pt x="792091" y="0"/>
                </a:cubicBezTo>
                <a:cubicBezTo>
                  <a:pt x="956550" y="-7167"/>
                  <a:pt x="1204318" y="47169"/>
                  <a:pt x="1344152" y="0"/>
                </a:cubicBezTo>
                <a:cubicBezTo>
                  <a:pt x="1483986" y="-47169"/>
                  <a:pt x="1599491" y="2157"/>
                  <a:pt x="1763717" y="0"/>
                </a:cubicBezTo>
                <a:cubicBezTo>
                  <a:pt x="1927943" y="-2157"/>
                  <a:pt x="2092586" y="8688"/>
                  <a:pt x="2404107" y="0"/>
                </a:cubicBezTo>
                <a:cubicBezTo>
                  <a:pt x="2715628" y="-8688"/>
                  <a:pt x="2840940" y="60936"/>
                  <a:pt x="3044497" y="0"/>
                </a:cubicBezTo>
                <a:cubicBezTo>
                  <a:pt x="3248054" y="-60936"/>
                  <a:pt x="3512487" y="48984"/>
                  <a:pt x="3684887" y="0"/>
                </a:cubicBezTo>
                <a:cubicBezTo>
                  <a:pt x="3857287" y="-48984"/>
                  <a:pt x="4391234" y="101899"/>
                  <a:pt x="4656513" y="0"/>
                </a:cubicBezTo>
                <a:cubicBezTo>
                  <a:pt x="4795063" y="24226"/>
                  <a:pt x="4884530" y="127987"/>
                  <a:pt x="4896544" y="240031"/>
                </a:cubicBezTo>
                <a:cubicBezTo>
                  <a:pt x="4920532" y="353565"/>
                  <a:pt x="4842991" y="581659"/>
                  <a:pt x="4896544" y="691277"/>
                </a:cubicBezTo>
                <a:cubicBezTo>
                  <a:pt x="4950097" y="800895"/>
                  <a:pt x="4838046" y="1035869"/>
                  <a:pt x="4896544" y="1200129"/>
                </a:cubicBezTo>
                <a:cubicBezTo>
                  <a:pt x="4890119" y="1353612"/>
                  <a:pt x="4809885" y="1460907"/>
                  <a:pt x="4656513" y="1440160"/>
                </a:cubicBezTo>
                <a:cubicBezTo>
                  <a:pt x="4557623" y="1452682"/>
                  <a:pt x="4378915" y="1406611"/>
                  <a:pt x="4236947" y="1440160"/>
                </a:cubicBezTo>
                <a:cubicBezTo>
                  <a:pt x="4094979" y="1473709"/>
                  <a:pt x="3985596" y="1414331"/>
                  <a:pt x="3773217" y="1440160"/>
                </a:cubicBezTo>
                <a:cubicBezTo>
                  <a:pt x="3560838" y="1465989"/>
                  <a:pt x="3361807" y="1428078"/>
                  <a:pt x="3132827" y="1440160"/>
                </a:cubicBezTo>
                <a:cubicBezTo>
                  <a:pt x="2903847" y="1452242"/>
                  <a:pt x="2752488" y="1409202"/>
                  <a:pt x="2624931" y="1440160"/>
                </a:cubicBezTo>
                <a:cubicBezTo>
                  <a:pt x="2497374" y="1471118"/>
                  <a:pt x="2346442" y="1418608"/>
                  <a:pt x="2072871" y="1440160"/>
                </a:cubicBezTo>
                <a:cubicBezTo>
                  <a:pt x="1799300" y="1461712"/>
                  <a:pt x="1691513" y="1381495"/>
                  <a:pt x="1520811" y="1440160"/>
                </a:cubicBezTo>
                <a:cubicBezTo>
                  <a:pt x="1350109" y="1498825"/>
                  <a:pt x="1094110" y="1393744"/>
                  <a:pt x="968751" y="1440160"/>
                </a:cubicBezTo>
                <a:cubicBezTo>
                  <a:pt x="843392" y="1486576"/>
                  <a:pt x="552103" y="1397304"/>
                  <a:pt x="240031" y="1440160"/>
                </a:cubicBezTo>
                <a:cubicBezTo>
                  <a:pt x="113044" y="1458875"/>
                  <a:pt x="-35519" y="1334533"/>
                  <a:pt x="0" y="1200129"/>
                </a:cubicBezTo>
                <a:cubicBezTo>
                  <a:pt x="-34745" y="973816"/>
                  <a:pt x="22599" y="908474"/>
                  <a:pt x="0" y="720080"/>
                </a:cubicBezTo>
                <a:cubicBezTo>
                  <a:pt x="-22599" y="531686"/>
                  <a:pt x="49601" y="369000"/>
                  <a:pt x="0" y="240031"/>
                </a:cubicBezTo>
                <a:close/>
              </a:path>
            </a:pathLst>
          </a:custGeom>
          <a:noFill/>
          <a:ln w="28575">
            <a:solidFill>
              <a:srgbClr val="FF0000"/>
            </a:solidFill>
            <a:extLst>
              <a:ext uri="{C807C97D-BFC1-408E-A445-0C87EB9F89A2}">
                <ask:lineSketchStyleProps xmlns="" xmlns:ask="http://schemas.microsoft.com/office/drawing/2018/sketchyshapes" sd="3543585916">
                  <a:prstGeom prst="round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79624248"/>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a:t>The</a:t>
            </a:r>
            <a:r>
              <a:rPr lang="en-US" b="1" dirty="0"/>
              <a:t> </a:t>
            </a:r>
            <a:r>
              <a:rPr lang="en-US" dirty="0"/>
              <a:t>requirements elicitation and analysis process</a:t>
            </a:r>
            <a:r>
              <a:rPr lang="en-GB" dirty="0"/>
              <a:t> </a:t>
            </a:r>
            <a:endParaRPr lang="en-US" dirty="0"/>
          </a:p>
        </p:txBody>
      </p:sp>
      <p:pic>
        <p:nvPicPr>
          <p:cNvPr id="4" name="Picture 3" descr="4.13 RequirementsElicitation.eps"/>
          <p:cNvPicPr>
            <a:picLocks noChangeAspect="1"/>
          </p:cNvPicPr>
          <p:nvPr/>
        </p:nvPicPr>
        <p:blipFill>
          <a:blip r:embed="rId2"/>
          <a:stretch>
            <a:fillRect/>
          </a:stretch>
        </p:blipFill>
        <p:spPr>
          <a:xfrm>
            <a:off x="107504" y="1916530"/>
            <a:ext cx="5950107" cy="3908648"/>
          </a:xfrm>
          <a:prstGeom prst="rect">
            <a:avLst/>
          </a:prstGeom>
        </p:spPr>
      </p:pic>
      <p:pic>
        <p:nvPicPr>
          <p:cNvPr id="5" name="Picture 2" descr="Unsupervised clustering with mixed categorical and continuous data | Tomas  Beuzen">
            <a:extLst>
              <a:ext uri="{FF2B5EF4-FFF2-40B4-BE49-F238E27FC236}">
                <a16:creationId xmlns="" xmlns:a16="http://schemas.microsoft.com/office/drawing/2014/main" id="{6531CB36-101B-44DC-A608-EF19FB1DE4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5400" y="4437112"/>
            <a:ext cx="4038600" cy="2362580"/>
          </a:xfrm>
          <a:prstGeom prst="rect">
            <a:avLst/>
          </a:prstGeom>
          <a:solidFill>
            <a:srgbClr val="FFFFFF"/>
          </a:solidFill>
        </p:spPr>
      </p:pic>
      <p:sp>
        <p:nvSpPr>
          <p:cNvPr id="2" name="Dikdörtgen 1">
            <a:extLst>
              <a:ext uri="{FF2B5EF4-FFF2-40B4-BE49-F238E27FC236}">
                <a16:creationId xmlns="" xmlns:a16="http://schemas.microsoft.com/office/drawing/2014/main" id="{296897B7-52C3-486E-848B-A669FD1D8558}"/>
              </a:ext>
            </a:extLst>
          </p:cNvPr>
          <p:cNvSpPr/>
          <p:nvPr/>
        </p:nvSpPr>
        <p:spPr>
          <a:xfrm>
            <a:off x="6840006" y="3861048"/>
            <a:ext cx="56938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2</a:t>
            </a:r>
            <a:endParaRPr lang="tr-TR" sz="5400" b="1" cap="none" spc="0" dirty="0">
              <a:ln w="22225">
                <a:solidFill>
                  <a:schemeClr val="accent2"/>
                </a:solidFill>
                <a:prstDash val="solid"/>
              </a:ln>
              <a:solidFill>
                <a:schemeClr val="accent2">
                  <a:lumMod val="40000"/>
                  <a:lumOff val="60000"/>
                </a:schemeClr>
              </a:solidFill>
              <a:effectLst/>
            </a:endParaRPr>
          </a:p>
        </p:txBody>
      </p:sp>
      <p:sp>
        <p:nvSpPr>
          <p:cNvPr id="6" name="Dikdörtgen 5">
            <a:extLst>
              <a:ext uri="{FF2B5EF4-FFF2-40B4-BE49-F238E27FC236}">
                <a16:creationId xmlns="" xmlns:a16="http://schemas.microsoft.com/office/drawing/2014/main" id="{BF119EF7-B008-47BB-BA2C-D9FEAF50947B}"/>
              </a:ext>
            </a:extLst>
          </p:cNvPr>
          <p:cNvSpPr/>
          <p:nvPr/>
        </p:nvSpPr>
        <p:spPr>
          <a:xfrm>
            <a:off x="4287306" y="1454865"/>
            <a:ext cx="569387" cy="923330"/>
          </a:xfrm>
          <a:prstGeom prst="rect">
            <a:avLst/>
          </a:prstGeom>
          <a:noFill/>
        </p:spPr>
        <p:txBody>
          <a:bodyPr wrap="none" lIns="91440" tIns="45720" rIns="91440" bIns="45720">
            <a:spAutoFit/>
          </a:bodyPr>
          <a:lstStyle/>
          <a:p>
            <a:pPr algn="ctr"/>
            <a:r>
              <a:rPr lang="tr-TR" sz="5400" b="1" cap="none" spc="0" dirty="0">
                <a:ln w="22225">
                  <a:solidFill>
                    <a:schemeClr val="accent2"/>
                  </a:solidFill>
                  <a:prstDash val="solid"/>
                </a:ln>
                <a:solidFill>
                  <a:schemeClr val="accent2">
                    <a:lumMod val="40000"/>
                    <a:lumOff val="60000"/>
                  </a:schemeClr>
                </a:solidFill>
                <a:effectLst/>
              </a:rPr>
              <a:t>1</a:t>
            </a:r>
          </a:p>
        </p:txBody>
      </p:sp>
      <p:sp>
        <p:nvSpPr>
          <p:cNvPr id="8" name="Metin kutusu 7">
            <a:extLst>
              <a:ext uri="{FF2B5EF4-FFF2-40B4-BE49-F238E27FC236}">
                <a16:creationId xmlns="" xmlns:a16="http://schemas.microsoft.com/office/drawing/2014/main" id="{430C83CB-33C8-4F5A-B528-DE0DC1DEA2EF}"/>
              </a:ext>
            </a:extLst>
          </p:cNvPr>
          <p:cNvSpPr txBox="1"/>
          <p:nvPr/>
        </p:nvSpPr>
        <p:spPr>
          <a:xfrm>
            <a:off x="4856693" y="1501031"/>
            <a:ext cx="3603739" cy="830997"/>
          </a:xfrm>
          <a:prstGeom prst="rect">
            <a:avLst/>
          </a:prstGeom>
          <a:noFill/>
        </p:spPr>
        <p:txBody>
          <a:bodyPr wrap="square">
            <a:spAutoFit/>
          </a:bodyPr>
          <a:lstStyle/>
          <a:p>
            <a:r>
              <a:rPr lang="tr-TR" sz="2400" b="1" dirty="0" err="1">
                <a:solidFill>
                  <a:schemeClr val="tx2">
                    <a:lumMod val="60000"/>
                    <a:lumOff val="40000"/>
                  </a:schemeClr>
                </a:solidFill>
              </a:rPr>
              <a:t>Find</a:t>
            </a:r>
            <a:r>
              <a:rPr lang="en-US" sz="2400" b="1" dirty="0">
                <a:solidFill>
                  <a:schemeClr val="tx2">
                    <a:lumMod val="60000"/>
                    <a:lumOff val="40000"/>
                  </a:schemeClr>
                </a:solidFill>
              </a:rPr>
              <a:t> the USER and SYSTEM requirements </a:t>
            </a:r>
            <a:endParaRPr lang="tr-TR" b="1" dirty="0">
              <a:solidFill>
                <a:schemeClr val="tx2">
                  <a:lumMod val="60000"/>
                  <a:lumOff val="40000"/>
                </a:schemeClr>
              </a:solidFill>
            </a:endParaRPr>
          </a:p>
        </p:txBody>
      </p:sp>
    </p:spTree>
    <p:extLst>
      <p:ext uri="{BB962C8B-B14F-4D97-AF65-F5344CB8AC3E}">
        <p14:creationId xmlns:p14="http://schemas.microsoft.com/office/powerpoint/2010/main" val="2814740313"/>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487" tIns="44450" rIns="90487" bIns="44450"/>
          <a:lstStyle/>
          <a:p>
            <a:r>
              <a:rPr lang="en-US" dirty="0"/>
              <a:t>Requirements elicitation</a:t>
            </a:r>
            <a:r>
              <a:rPr lang="en-GB" dirty="0"/>
              <a:t> activities</a:t>
            </a:r>
          </a:p>
        </p:txBody>
      </p:sp>
      <p:sp>
        <p:nvSpPr>
          <p:cNvPr id="10243" name="Rectangle 3"/>
          <p:cNvSpPr>
            <a:spLocks noGrp="1" noChangeArrowheads="1"/>
          </p:cNvSpPr>
          <p:nvPr>
            <p:ph idx="1"/>
          </p:nvPr>
        </p:nvSpPr>
        <p:spPr>
          <a:xfrm>
            <a:off x="35496" y="1417638"/>
            <a:ext cx="9108504" cy="5323730"/>
          </a:xfrm>
          <a:noFill/>
          <a:ln/>
        </p:spPr>
        <p:txBody>
          <a:bodyPr lIns="90487" tIns="44450" rIns="90487" bIns="44450"/>
          <a:lstStyle/>
          <a:p>
            <a:pPr marL="457200" indent="-457200">
              <a:lnSpc>
                <a:spcPct val="90000"/>
              </a:lnSpc>
              <a:buFont typeface="+mj-lt"/>
              <a:buAutoNum type="arabicPeriod"/>
            </a:pPr>
            <a:r>
              <a:rPr lang="en-GB" sz="1900" b="1" dirty="0"/>
              <a:t>Requirements discovery</a:t>
            </a:r>
          </a:p>
          <a:p>
            <a:pPr lvl="1" algn="just"/>
            <a:r>
              <a:rPr lang="en-US" sz="1900" b="1" dirty="0">
                <a:solidFill>
                  <a:srgbClr val="FF0000"/>
                </a:solidFill>
              </a:rPr>
              <a:t>It is a process of :</a:t>
            </a:r>
          </a:p>
          <a:p>
            <a:pPr lvl="2" algn="just"/>
            <a:r>
              <a:rPr lang="en-US" sz="1900" dirty="0"/>
              <a:t>gathering information about the required and existing systems and </a:t>
            </a:r>
          </a:p>
          <a:p>
            <a:pPr lvl="2" algn="just"/>
            <a:r>
              <a:rPr lang="en-US" sz="1900" dirty="0"/>
              <a:t>extracting the USER and SYSTEM requirements from this information.</a:t>
            </a:r>
          </a:p>
          <a:p>
            <a:pPr lvl="1" algn="just">
              <a:lnSpc>
                <a:spcPct val="90000"/>
              </a:lnSpc>
            </a:pPr>
            <a:r>
              <a:rPr lang="en-US" sz="1900" dirty="0"/>
              <a:t>Collaborate with stakeholders: </a:t>
            </a:r>
            <a:r>
              <a:rPr lang="en-US" sz="1900" b="1" dirty="0">
                <a:solidFill>
                  <a:srgbClr val="FF0000"/>
                </a:solidFill>
              </a:rPr>
              <a:t>from managers to external regulators. </a:t>
            </a:r>
          </a:p>
          <a:p>
            <a:pPr lvl="1" algn="just">
              <a:lnSpc>
                <a:spcPct val="90000"/>
              </a:lnSpc>
            </a:pPr>
            <a:r>
              <a:rPr lang="en-GB" sz="1900" b="1" dirty="0">
                <a:solidFill>
                  <a:srgbClr val="FF0000"/>
                </a:solidFill>
              </a:rPr>
              <a:t>Domain requirements are also discovered at this stage</a:t>
            </a:r>
            <a:r>
              <a:rPr lang="en-GB" sz="1900" dirty="0"/>
              <a:t>.</a:t>
            </a:r>
          </a:p>
          <a:p>
            <a:pPr marL="457200" indent="-457200" algn="just">
              <a:lnSpc>
                <a:spcPct val="90000"/>
              </a:lnSpc>
              <a:buFont typeface="+mj-lt"/>
              <a:buAutoNum type="arabicPeriod"/>
            </a:pPr>
            <a:r>
              <a:rPr lang="en-GB" sz="1900" b="1" dirty="0"/>
              <a:t>Requirements classification and organisation</a:t>
            </a:r>
          </a:p>
          <a:p>
            <a:pPr lvl="1" algn="just">
              <a:lnSpc>
                <a:spcPct val="90000"/>
              </a:lnSpc>
            </a:pPr>
            <a:r>
              <a:rPr lang="en-GB" sz="1900" dirty="0"/>
              <a:t>Create groups of related requirements and put them </a:t>
            </a:r>
            <a:r>
              <a:rPr lang="en-GB" sz="1900" b="1" dirty="0">
                <a:solidFill>
                  <a:srgbClr val="FF0000"/>
                </a:solidFill>
              </a:rPr>
              <a:t>into coherent clusters</a:t>
            </a:r>
            <a:r>
              <a:rPr lang="en-GB" sz="1900" dirty="0"/>
              <a:t>.</a:t>
            </a:r>
          </a:p>
          <a:p>
            <a:pPr marL="457200" indent="-457200" algn="just">
              <a:lnSpc>
                <a:spcPct val="90000"/>
              </a:lnSpc>
              <a:buFont typeface="+mj-lt"/>
              <a:buAutoNum type="arabicPeriod"/>
            </a:pPr>
            <a:r>
              <a:rPr lang="en-GB" sz="1900" b="1" dirty="0"/>
              <a:t>Prioritisation and negotiation</a:t>
            </a:r>
          </a:p>
          <a:p>
            <a:pPr lvl="1" algn="just">
              <a:lnSpc>
                <a:spcPct val="90000"/>
              </a:lnSpc>
            </a:pPr>
            <a:r>
              <a:rPr lang="en-GB" sz="1900" b="1" dirty="0">
                <a:solidFill>
                  <a:srgbClr val="FF0000"/>
                </a:solidFill>
              </a:rPr>
              <a:t>Prioritise the requirements </a:t>
            </a:r>
            <a:r>
              <a:rPr lang="en-GB" sz="1900" dirty="0"/>
              <a:t>and </a:t>
            </a:r>
            <a:r>
              <a:rPr lang="en-GB" sz="1900" b="1" dirty="0">
                <a:solidFill>
                  <a:srgbClr val="FF0000"/>
                </a:solidFill>
              </a:rPr>
              <a:t>resolving conflicts in requirements</a:t>
            </a:r>
            <a:r>
              <a:rPr lang="en-GB" sz="1900" dirty="0"/>
              <a:t>.</a:t>
            </a:r>
          </a:p>
          <a:p>
            <a:pPr marL="457200" indent="-457200" algn="just">
              <a:lnSpc>
                <a:spcPct val="90000"/>
              </a:lnSpc>
              <a:buFont typeface="+mj-lt"/>
              <a:buAutoNum type="arabicPeriod"/>
            </a:pPr>
            <a:r>
              <a:rPr lang="en-GB" sz="1900" b="1" dirty="0"/>
              <a:t>Requirements specification</a:t>
            </a:r>
          </a:p>
          <a:p>
            <a:pPr lvl="1" algn="just">
              <a:lnSpc>
                <a:spcPct val="90000"/>
              </a:lnSpc>
            </a:pPr>
            <a:r>
              <a:rPr lang="en-GB" sz="1900" dirty="0"/>
              <a:t>Requirements are </a:t>
            </a:r>
            <a:r>
              <a:rPr lang="en-GB" sz="1900" b="1" u="sng" dirty="0"/>
              <a:t>documented</a:t>
            </a:r>
            <a:r>
              <a:rPr lang="en-GB" sz="1900" dirty="0"/>
              <a:t> that will </a:t>
            </a:r>
            <a:r>
              <a:rPr lang="en-GB" sz="1900" b="1" dirty="0">
                <a:solidFill>
                  <a:srgbClr val="FF0000"/>
                </a:solidFill>
              </a:rPr>
              <a:t>input into the next round of the spiral.</a:t>
            </a:r>
          </a:p>
        </p:txBody>
      </p:sp>
    </p:spTree>
    <p:extLst>
      <p:ext uri="{BB962C8B-B14F-4D97-AF65-F5344CB8AC3E}">
        <p14:creationId xmlns:p14="http://schemas.microsoft.com/office/powerpoint/2010/main" val="400888397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5CD1385-6513-43B2-B465-2A1FE2091D49}"/>
              </a:ext>
            </a:extLst>
          </p:cNvPr>
          <p:cNvSpPr/>
          <p:nvPr/>
        </p:nvSpPr>
        <p:spPr>
          <a:xfrm>
            <a:off x="1691680" y="6352529"/>
            <a:ext cx="7416824" cy="461665"/>
          </a:xfrm>
          <a:prstGeom prst="rect">
            <a:avLst/>
          </a:prstGeom>
        </p:spPr>
        <p:txBody>
          <a:bodyPr wrap="square">
            <a:spAutoFit/>
          </a:bodyPr>
          <a:lstStyle/>
          <a:p>
            <a:r>
              <a:rPr lang="en-US" dirty="0">
                <a:hlinkClick r:id="rId2"/>
              </a:rPr>
              <a:t>https://www.youtube.com/watch?v=xb7z2RBxqXE</a:t>
            </a:r>
            <a:endParaRPr lang="en-US" dirty="0"/>
          </a:p>
        </p:txBody>
      </p:sp>
      <p:sp>
        <p:nvSpPr>
          <p:cNvPr id="5" name="Oval 4">
            <a:extLst>
              <a:ext uri="{FF2B5EF4-FFF2-40B4-BE49-F238E27FC236}">
                <a16:creationId xmlns="" xmlns:a16="http://schemas.microsoft.com/office/drawing/2014/main" id="{0B16DEEB-543E-484C-AE5D-35259CF9559F}"/>
              </a:ext>
            </a:extLst>
          </p:cNvPr>
          <p:cNvSpPr/>
          <p:nvPr/>
        </p:nvSpPr>
        <p:spPr>
          <a:xfrm>
            <a:off x="3347863" y="4145471"/>
            <a:ext cx="3024337" cy="8677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4.12 ReqEngSpiral.eps">
            <a:extLst>
              <a:ext uri="{FF2B5EF4-FFF2-40B4-BE49-F238E27FC236}">
                <a16:creationId xmlns="" xmlns:a16="http://schemas.microsoft.com/office/drawing/2014/main" id="{AFF2963B-FF08-4265-8F08-6AD0C1D35415}"/>
              </a:ext>
            </a:extLst>
          </p:cNvPr>
          <p:cNvPicPr>
            <a:picLocks noChangeAspect="1"/>
          </p:cNvPicPr>
          <p:nvPr/>
        </p:nvPicPr>
        <p:blipFill>
          <a:blip r:embed="rId3"/>
          <a:stretch>
            <a:fillRect/>
          </a:stretch>
        </p:blipFill>
        <p:spPr>
          <a:xfrm>
            <a:off x="3563888" y="1579116"/>
            <a:ext cx="5510667" cy="4756150"/>
          </a:xfrm>
          <a:prstGeom prst="rect">
            <a:avLst/>
          </a:prstGeom>
        </p:spPr>
      </p:pic>
      <p:sp>
        <p:nvSpPr>
          <p:cNvPr id="7" name="Oval 6">
            <a:extLst>
              <a:ext uri="{FF2B5EF4-FFF2-40B4-BE49-F238E27FC236}">
                <a16:creationId xmlns="" xmlns:a16="http://schemas.microsoft.com/office/drawing/2014/main" id="{21E6E21F-1E99-4351-B034-9EA16662BA1C}"/>
              </a:ext>
            </a:extLst>
          </p:cNvPr>
          <p:cNvSpPr/>
          <p:nvPr/>
        </p:nvSpPr>
        <p:spPr>
          <a:xfrm>
            <a:off x="5796136" y="3907210"/>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a:t>
            </a:r>
          </a:p>
        </p:txBody>
      </p:sp>
      <p:sp>
        <p:nvSpPr>
          <p:cNvPr id="8" name="Oval 7">
            <a:extLst>
              <a:ext uri="{FF2B5EF4-FFF2-40B4-BE49-F238E27FC236}">
                <a16:creationId xmlns="" xmlns:a16="http://schemas.microsoft.com/office/drawing/2014/main" id="{D04B31F5-25C8-45E0-8081-C12CFBEA5E10}"/>
              </a:ext>
            </a:extLst>
          </p:cNvPr>
          <p:cNvSpPr/>
          <p:nvPr/>
        </p:nvSpPr>
        <p:spPr>
          <a:xfrm>
            <a:off x="6516216" y="3453385"/>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9" name="Oval 8">
            <a:extLst>
              <a:ext uri="{FF2B5EF4-FFF2-40B4-BE49-F238E27FC236}">
                <a16:creationId xmlns="" xmlns:a16="http://schemas.microsoft.com/office/drawing/2014/main" id="{BC5B71BE-47A6-4BE7-BC94-90CB772420EF}"/>
              </a:ext>
            </a:extLst>
          </p:cNvPr>
          <p:cNvSpPr/>
          <p:nvPr/>
        </p:nvSpPr>
        <p:spPr>
          <a:xfrm>
            <a:off x="6876256" y="3895241"/>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a:t>
            </a:r>
          </a:p>
        </p:txBody>
      </p:sp>
      <p:sp>
        <p:nvSpPr>
          <p:cNvPr id="10" name="Oval 9">
            <a:extLst>
              <a:ext uri="{FF2B5EF4-FFF2-40B4-BE49-F238E27FC236}">
                <a16:creationId xmlns="" xmlns:a16="http://schemas.microsoft.com/office/drawing/2014/main" id="{875EB355-7824-4D9F-B119-A03A521B3078}"/>
              </a:ext>
            </a:extLst>
          </p:cNvPr>
          <p:cNvSpPr/>
          <p:nvPr/>
        </p:nvSpPr>
        <p:spPr>
          <a:xfrm>
            <a:off x="5220072" y="4356398"/>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11" name="Oval 10">
            <a:extLst>
              <a:ext uri="{FF2B5EF4-FFF2-40B4-BE49-F238E27FC236}">
                <a16:creationId xmlns="" xmlns:a16="http://schemas.microsoft.com/office/drawing/2014/main" id="{2B7BCE0A-6940-4ABD-8AC5-5BC5B56909D1}"/>
              </a:ext>
            </a:extLst>
          </p:cNvPr>
          <p:cNvSpPr/>
          <p:nvPr/>
        </p:nvSpPr>
        <p:spPr>
          <a:xfrm>
            <a:off x="5483083" y="2827090"/>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5</a:t>
            </a:r>
          </a:p>
        </p:txBody>
      </p:sp>
      <p:sp>
        <p:nvSpPr>
          <p:cNvPr id="12" name="Oval 11">
            <a:extLst>
              <a:ext uri="{FF2B5EF4-FFF2-40B4-BE49-F238E27FC236}">
                <a16:creationId xmlns="" xmlns:a16="http://schemas.microsoft.com/office/drawing/2014/main" id="{81F675BC-7D61-4517-B079-D156FEEEC87F}"/>
              </a:ext>
            </a:extLst>
          </p:cNvPr>
          <p:cNvSpPr/>
          <p:nvPr/>
        </p:nvSpPr>
        <p:spPr>
          <a:xfrm>
            <a:off x="7169295" y="4464410"/>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6</a:t>
            </a:r>
          </a:p>
        </p:txBody>
      </p:sp>
      <p:sp>
        <p:nvSpPr>
          <p:cNvPr id="13" name="Oval 12">
            <a:extLst>
              <a:ext uri="{FF2B5EF4-FFF2-40B4-BE49-F238E27FC236}">
                <a16:creationId xmlns="" xmlns:a16="http://schemas.microsoft.com/office/drawing/2014/main" id="{1EB18201-D9AF-4D58-98FF-F4D801F2F568}"/>
              </a:ext>
            </a:extLst>
          </p:cNvPr>
          <p:cNvSpPr/>
          <p:nvPr/>
        </p:nvSpPr>
        <p:spPr>
          <a:xfrm>
            <a:off x="4425481" y="3903326"/>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sp>
        <p:nvSpPr>
          <p:cNvPr id="14" name="Oval 13">
            <a:extLst>
              <a:ext uri="{FF2B5EF4-FFF2-40B4-BE49-F238E27FC236}">
                <a16:creationId xmlns="" xmlns:a16="http://schemas.microsoft.com/office/drawing/2014/main" id="{43AAADD4-CF5B-44CA-B76A-47B8FE24BEF7}"/>
              </a:ext>
            </a:extLst>
          </p:cNvPr>
          <p:cNvSpPr/>
          <p:nvPr/>
        </p:nvSpPr>
        <p:spPr>
          <a:xfrm>
            <a:off x="5443329" y="2118122"/>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8</a:t>
            </a:r>
          </a:p>
        </p:txBody>
      </p:sp>
      <p:sp>
        <p:nvSpPr>
          <p:cNvPr id="15" name="Oval 14">
            <a:extLst>
              <a:ext uri="{FF2B5EF4-FFF2-40B4-BE49-F238E27FC236}">
                <a16:creationId xmlns="" xmlns:a16="http://schemas.microsoft.com/office/drawing/2014/main" id="{FC626E3D-922E-49B8-9F92-D8585CD383E0}"/>
              </a:ext>
            </a:extLst>
          </p:cNvPr>
          <p:cNvSpPr/>
          <p:nvPr/>
        </p:nvSpPr>
        <p:spPr>
          <a:xfrm>
            <a:off x="7385319" y="5131346"/>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9</a:t>
            </a:r>
          </a:p>
        </p:txBody>
      </p:sp>
      <p:sp>
        <p:nvSpPr>
          <p:cNvPr id="16" name="Oval 15">
            <a:extLst>
              <a:ext uri="{FF2B5EF4-FFF2-40B4-BE49-F238E27FC236}">
                <a16:creationId xmlns="" xmlns:a16="http://schemas.microsoft.com/office/drawing/2014/main" id="{6694902B-2038-4FBE-B4FD-C490A9D3A91C}"/>
              </a:ext>
            </a:extLst>
          </p:cNvPr>
          <p:cNvSpPr/>
          <p:nvPr/>
        </p:nvSpPr>
        <p:spPr>
          <a:xfrm>
            <a:off x="3771965" y="6101978"/>
            <a:ext cx="1307032"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SRS</a:t>
            </a:r>
          </a:p>
        </p:txBody>
      </p:sp>
      <p:sp>
        <p:nvSpPr>
          <p:cNvPr id="3" name="Rectangle 2">
            <a:extLst>
              <a:ext uri="{FF2B5EF4-FFF2-40B4-BE49-F238E27FC236}">
                <a16:creationId xmlns="" xmlns:a16="http://schemas.microsoft.com/office/drawing/2014/main" id="{877CDA53-CD9B-4BA4-9F1F-8EDDCB9B9708}"/>
              </a:ext>
            </a:extLst>
          </p:cNvPr>
          <p:cNvSpPr/>
          <p:nvPr/>
        </p:nvSpPr>
        <p:spPr>
          <a:xfrm>
            <a:off x="251520" y="1523746"/>
            <a:ext cx="4499992" cy="2031325"/>
          </a:xfrm>
          <a:prstGeom prst="rect">
            <a:avLst/>
          </a:prstGeom>
        </p:spPr>
        <p:txBody>
          <a:bodyPr wrap="square">
            <a:spAutoFit/>
          </a:bodyPr>
          <a:lstStyle/>
          <a:p>
            <a:r>
              <a:rPr lang="en-US" sz="1800" b="1" u="sng" dirty="0"/>
              <a:t>Requirements Elicitation stages:</a:t>
            </a:r>
          </a:p>
          <a:p>
            <a:pPr marL="457200" indent="-457200">
              <a:buFont typeface="+mj-lt"/>
              <a:buAutoNum type="arabicPeriod"/>
            </a:pPr>
            <a:r>
              <a:rPr lang="en-US" sz="1800" b="1" dirty="0">
                <a:solidFill>
                  <a:srgbClr val="FF0000"/>
                </a:solidFill>
              </a:rPr>
              <a:t>Requirements discovery,</a:t>
            </a:r>
          </a:p>
          <a:p>
            <a:pPr marL="457200" indent="-457200">
              <a:buFont typeface="+mj-lt"/>
              <a:buAutoNum type="arabicPeriod"/>
            </a:pPr>
            <a:r>
              <a:rPr lang="en-US" sz="1800" b="1" dirty="0">
                <a:solidFill>
                  <a:srgbClr val="FF0000"/>
                </a:solidFill>
              </a:rPr>
              <a:t>Requirements classification and organization,</a:t>
            </a:r>
          </a:p>
          <a:p>
            <a:pPr marL="457200" indent="-457200">
              <a:buFont typeface="+mj-lt"/>
              <a:buAutoNum type="arabicPeriod"/>
            </a:pPr>
            <a:r>
              <a:rPr lang="en-US" sz="1800" b="1" dirty="0">
                <a:solidFill>
                  <a:srgbClr val="FF0000"/>
                </a:solidFill>
              </a:rPr>
              <a:t>Requirements prioritization and negotiation,</a:t>
            </a:r>
          </a:p>
          <a:p>
            <a:pPr marL="457200" indent="-457200">
              <a:buFont typeface="+mj-lt"/>
              <a:buAutoNum type="arabicPeriod"/>
            </a:pPr>
            <a:r>
              <a:rPr lang="en-US" sz="1800" b="1" dirty="0">
                <a:solidFill>
                  <a:srgbClr val="FF0000"/>
                </a:solidFill>
              </a:rPr>
              <a:t>Requirements specification.</a:t>
            </a:r>
          </a:p>
        </p:txBody>
      </p:sp>
      <p:sp>
        <p:nvSpPr>
          <p:cNvPr id="19" name="Title 1">
            <a:extLst>
              <a:ext uri="{FF2B5EF4-FFF2-40B4-BE49-F238E27FC236}">
                <a16:creationId xmlns="" xmlns:a16="http://schemas.microsoft.com/office/drawing/2014/main" id="{5CCEBE89-4901-409B-9DF3-EB9D47014C2A}"/>
              </a:ext>
            </a:extLst>
          </p:cNvPr>
          <p:cNvSpPr txBox="1">
            <a:spLocks/>
          </p:cNvSpPr>
          <p:nvPr/>
        </p:nvSpPr>
        <p:spPr bwMode="auto">
          <a:xfrm>
            <a:off x="488264" y="390562"/>
            <a:ext cx="67894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a:lstStyle>
          <a:p>
            <a:r>
              <a:rPr lang="en-US" dirty="0">
                <a:solidFill>
                  <a:schemeClr val="tx1"/>
                </a:solidFill>
              </a:rPr>
              <a:t>STEP 1: Requirements Elicitation</a:t>
            </a:r>
            <a:r>
              <a:rPr lang="tr-TR" dirty="0">
                <a:solidFill>
                  <a:schemeClr val="tx1"/>
                </a:solidFill>
              </a:rPr>
              <a:t> </a:t>
            </a:r>
            <a:r>
              <a:rPr lang="tr-TR" dirty="0" err="1">
                <a:solidFill>
                  <a:schemeClr val="tx1"/>
                </a:solidFill>
              </a:rPr>
              <a:t>details</a:t>
            </a:r>
            <a:endParaRPr lang="en-US" dirty="0">
              <a:solidFill>
                <a:schemeClr val="tx1"/>
              </a:solidFill>
            </a:endParaRPr>
          </a:p>
        </p:txBody>
      </p:sp>
    </p:spTree>
    <p:extLst>
      <p:ext uri="{BB962C8B-B14F-4D97-AF65-F5344CB8AC3E}">
        <p14:creationId xmlns:p14="http://schemas.microsoft.com/office/powerpoint/2010/main" val="1722404349"/>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07504" y="1600200"/>
            <a:ext cx="8928992" cy="4525963"/>
          </a:xfrm>
          <a:noFill/>
          <a:ln/>
        </p:spPr>
        <p:txBody>
          <a:bodyPr lIns="90487" tIns="44450" rIns="90487" bIns="44450"/>
          <a:lstStyle/>
          <a:p>
            <a:pPr algn="just"/>
            <a:r>
              <a:rPr lang="en-GB" sz="2400" dirty="0"/>
              <a:t>Sometimes called </a:t>
            </a:r>
            <a:r>
              <a:rPr lang="en-GB" b="1" dirty="0">
                <a:solidFill>
                  <a:srgbClr val="FF0000"/>
                </a:solidFill>
              </a:rPr>
              <a:t>requirements elicitation</a:t>
            </a:r>
            <a:r>
              <a:rPr lang="en-GB" sz="2400" dirty="0"/>
              <a:t> or </a:t>
            </a:r>
            <a:r>
              <a:rPr lang="en-GB" sz="2400" b="1" dirty="0">
                <a:solidFill>
                  <a:srgbClr val="FF0000"/>
                </a:solidFill>
              </a:rPr>
              <a:t>requirements discovery</a:t>
            </a:r>
            <a:r>
              <a:rPr lang="en-GB" sz="2400" dirty="0"/>
              <a:t>.</a:t>
            </a:r>
          </a:p>
          <a:p>
            <a:pPr algn="just"/>
            <a:r>
              <a:rPr lang="en-GB" b="1" dirty="0">
                <a:highlight>
                  <a:srgbClr val="FFFF00"/>
                </a:highlight>
              </a:rPr>
              <a:t>Technical staff works with customers </a:t>
            </a:r>
            <a:r>
              <a:rPr lang="en-GB" b="1" dirty="0">
                <a:solidFill>
                  <a:srgbClr val="FF0000"/>
                </a:solidFill>
              </a:rPr>
              <a:t>to </a:t>
            </a:r>
            <a:r>
              <a:rPr lang="en-GB" b="1" u="sng" dirty="0">
                <a:solidFill>
                  <a:srgbClr val="FF0000"/>
                </a:solidFill>
              </a:rPr>
              <a:t>discover</a:t>
            </a:r>
            <a:r>
              <a:rPr lang="en-GB" sz="2400" dirty="0"/>
              <a:t> about (1) Application Domain, </a:t>
            </a:r>
            <a:r>
              <a:rPr lang="en-GB" dirty="0"/>
              <a:t>(2) The Services </a:t>
            </a:r>
            <a:r>
              <a:rPr lang="en-GB" sz="2400" dirty="0"/>
              <a:t>that the system should provide and </a:t>
            </a:r>
            <a:r>
              <a:rPr lang="en-GB" dirty="0"/>
              <a:t>(3) the system’s Operational Constraints.</a:t>
            </a:r>
          </a:p>
          <a:p>
            <a:pPr lvl="1" algn="just"/>
            <a:r>
              <a:rPr lang="en-GB" b="1" i="1" dirty="0">
                <a:solidFill>
                  <a:srgbClr val="0070C0"/>
                </a:solidFill>
              </a:rPr>
              <a:t>System Services (what </a:t>
            </a:r>
            <a:r>
              <a:rPr lang="en-US" b="1" i="1" dirty="0">
                <a:solidFill>
                  <a:srgbClr val="0070C0"/>
                </a:solidFill>
              </a:rPr>
              <a:t>the system should provide)</a:t>
            </a:r>
            <a:endParaRPr lang="en-GB" b="1" i="1" dirty="0">
              <a:solidFill>
                <a:srgbClr val="0070C0"/>
              </a:solidFill>
            </a:endParaRPr>
          </a:p>
          <a:p>
            <a:pPr lvl="1" algn="just"/>
            <a:r>
              <a:rPr lang="en-GB" b="1" i="1" dirty="0">
                <a:solidFill>
                  <a:srgbClr val="0070C0"/>
                </a:solidFill>
              </a:rPr>
              <a:t>Constraints (</a:t>
            </a:r>
            <a:r>
              <a:rPr lang="en-US" b="1" i="1" dirty="0">
                <a:solidFill>
                  <a:srgbClr val="0070C0"/>
                </a:solidFill>
              </a:rPr>
              <a:t>e.g. required system performance</a:t>
            </a:r>
            <a:r>
              <a:rPr lang="en-US" dirty="0"/>
              <a:t>, </a:t>
            </a:r>
            <a:r>
              <a:rPr lang="en-US" b="1" i="1" dirty="0">
                <a:solidFill>
                  <a:srgbClr val="0070C0"/>
                </a:solidFill>
              </a:rPr>
              <a:t>hardware</a:t>
            </a:r>
            <a:r>
              <a:rPr lang="en-US" dirty="0"/>
              <a:t> </a:t>
            </a:r>
            <a:r>
              <a:rPr lang="en-US" b="1" i="1" dirty="0">
                <a:solidFill>
                  <a:srgbClr val="0070C0"/>
                </a:solidFill>
              </a:rPr>
              <a:t>constraints</a:t>
            </a:r>
            <a:r>
              <a:rPr lang="en-US" dirty="0"/>
              <a:t>, </a:t>
            </a:r>
            <a:r>
              <a:rPr lang="en-US" b="1" i="1" dirty="0">
                <a:solidFill>
                  <a:srgbClr val="0070C0"/>
                </a:solidFill>
              </a:rPr>
              <a:t>other system constraints)</a:t>
            </a:r>
            <a:endParaRPr lang="en-GB" b="1" i="1" dirty="0">
              <a:solidFill>
                <a:srgbClr val="0070C0"/>
              </a:solidFill>
            </a:endParaRPr>
          </a:p>
          <a:p>
            <a:pPr algn="just"/>
            <a:r>
              <a:rPr lang="en-GB" sz="2400" b="1" dirty="0">
                <a:solidFill>
                  <a:srgbClr val="00B050"/>
                </a:solidFill>
              </a:rPr>
              <a:t>This </a:t>
            </a:r>
            <a:r>
              <a:rPr lang="en-GB" b="1" dirty="0">
                <a:solidFill>
                  <a:srgbClr val="00B050"/>
                </a:solidFill>
              </a:rPr>
              <a:t>step is done by collaborating with stakeholders </a:t>
            </a:r>
            <a:r>
              <a:rPr lang="en-GB" sz="1800" b="1" i="1" dirty="0">
                <a:solidFill>
                  <a:srgbClr val="FF0000"/>
                </a:solidFill>
              </a:rPr>
              <a:t>(e.g. end-users, managers, engineers involved in maintenance, domain experts, trade unions, etc. these are called stakeholders.)</a:t>
            </a:r>
            <a:endParaRPr lang="en-GB" b="1" i="1" dirty="0">
              <a:solidFill>
                <a:srgbClr val="FF0000"/>
              </a:solidFill>
            </a:endParaRPr>
          </a:p>
        </p:txBody>
      </p:sp>
      <p:sp>
        <p:nvSpPr>
          <p:cNvPr id="6" name="Title 1">
            <a:extLst>
              <a:ext uri="{FF2B5EF4-FFF2-40B4-BE49-F238E27FC236}">
                <a16:creationId xmlns="" xmlns:a16="http://schemas.microsoft.com/office/drawing/2014/main" id="{5E5A274B-8DA5-467A-B04F-946CCBA6CCC8}"/>
              </a:ext>
            </a:extLst>
          </p:cNvPr>
          <p:cNvSpPr txBox="1">
            <a:spLocks/>
          </p:cNvSpPr>
          <p:nvPr/>
        </p:nvSpPr>
        <p:spPr bwMode="auto">
          <a:xfrm>
            <a:off x="395536" y="260648"/>
            <a:ext cx="67894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a:lstStyle>
          <a:p>
            <a:r>
              <a:rPr lang="en-US" dirty="0">
                <a:solidFill>
                  <a:schemeClr val="tx1"/>
                </a:solidFill>
              </a:rPr>
              <a:t>STEP 1: Requirements Elicitation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7293232" cy="1143000"/>
          </a:xfrm>
        </p:spPr>
        <p:txBody>
          <a:bodyPr wrap="square" lIns="90487" tIns="44450" rIns="90487" bIns="44450" anchor="ctr">
            <a:normAutofit/>
          </a:bodyPr>
          <a:lstStyle/>
          <a:p>
            <a:r>
              <a:rPr lang="en-GB" dirty="0"/>
              <a:t>Problems of requirements elicitation</a:t>
            </a:r>
          </a:p>
        </p:txBody>
      </p:sp>
      <p:sp>
        <p:nvSpPr>
          <p:cNvPr id="8195" name="Rectangle 3"/>
          <p:cNvSpPr>
            <a:spLocks noGrp="1" noChangeArrowheads="1"/>
          </p:cNvSpPr>
          <p:nvPr>
            <p:ph sz="half" idx="1"/>
          </p:nvPr>
        </p:nvSpPr>
        <p:spPr>
          <a:xfrm>
            <a:off x="107504" y="1600200"/>
            <a:ext cx="4608512" cy="4925144"/>
          </a:xfrm>
        </p:spPr>
        <p:txBody>
          <a:bodyPr lIns="90487" tIns="44450" rIns="90487" bIns="44450">
            <a:normAutofit fontScale="92500" lnSpcReduction="10000"/>
          </a:bodyPr>
          <a:lstStyle/>
          <a:p>
            <a:pPr>
              <a:lnSpc>
                <a:spcPct val="90000"/>
              </a:lnSpc>
            </a:pPr>
            <a:r>
              <a:rPr lang="en-GB" sz="2400" dirty="0"/>
              <a:t>Stakeholders </a:t>
            </a:r>
            <a:r>
              <a:rPr lang="en-GB" sz="2400" b="1" u="sng" dirty="0"/>
              <a:t>don’t know what they really want</a:t>
            </a:r>
            <a:r>
              <a:rPr lang="en-GB" sz="2400" dirty="0"/>
              <a:t>.</a:t>
            </a:r>
          </a:p>
          <a:p>
            <a:pPr>
              <a:lnSpc>
                <a:spcPct val="90000"/>
              </a:lnSpc>
            </a:pPr>
            <a:r>
              <a:rPr lang="en-GB" sz="2400" dirty="0"/>
              <a:t>Stakeholders </a:t>
            </a:r>
            <a:r>
              <a:rPr lang="en-GB" sz="2400" b="1" u="sng" dirty="0"/>
              <a:t>express</a:t>
            </a:r>
            <a:r>
              <a:rPr lang="en-GB" sz="2400" dirty="0"/>
              <a:t> requirements in </a:t>
            </a:r>
            <a:r>
              <a:rPr lang="en-GB" sz="2400" b="1" u="sng" dirty="0"/>
              <a:t>their own terms</a:t>
            </a:r>
            <a:r>
              <a:rPr lang="en-GB" sz="2400" dirty="0"/>
              <a:t>.</a:t>
            </a:r>
          </a:p>
          <a:p>
            <a:pPr>
              <a:lnSpc>
                <a:spcPct val="90000"/>
              </a:lnSpc>
            </a:pPr>
            <a:r>
              <a:rPr lang="en-GB" sz="2400" dirty="0"/>
              <a:t>Different stakeholders </a:t>
            </a:r>
            <a:r>
              <a:rPr lang="en-GB" sz="2400" b="1" u="sng" dirty="0"/>
              <a:t>may cause to conflicting </a:t>
            </a:r>
            <a:r>
              <a:rPr lang="en-GB" sz="2400" dirty="0"/>
              <a:t>requirements.</a:t>
            </a:r>
          </a:p>
          <a:p>
            <a:pPr>
              <a:lnSpc>
                <a:spcPct val="90000"/>
              </a:lnSpc>
            </a:pPr>
            <a:r>
              <a:rPr lang="en-GB" sz="2400" b="1" u="sng" dirty="0"/>
              <a:t>Organisational</a:t>
            </a:r>
            <a:r>
              <a:rPr lang="en-GB" sz="2400" dirty="0"/>
              <a:t> and </a:t>
            </a:r>
            <a:r>
              <a:rPr lang="en-GB" sz="2400" b="1" u="sng" dirty="0"/>
              <a:t>political factors </a:t>
            </a:r>
            <a:r>
              <a:rPr lang="en-GB" sz="2400" dirty="0"/>
              <a:t>may </a:t>
            </a:r>
            <a:r>
              <a:rPr lang="en-GB" sz="2400" dirty="0" smtClean="0"/>
              <a:t>affect </a:t>
            </a:r>
            <a:r>
              <a:rPr lang="en-GB" sz="2400" dirty="0"/>
              <a:t>the system requirements.</a:t>
            </a:r>
          </a:p>
          <a:p>
            <a:pPr>
              <a:lnSpc>
                <a:spcPct val="90000"/>
              </a:lnSpc>
            </a:pPr>
            <a:r>
              <a:rPr lang="en-GB" sz="2400" dirty="0"/>
              <a:t>The </a:t>
            </a:r>
            <a:r>
              <a:rPr lang="en-GB" sz="2400" b="1" u="sng" dirty="0"/>
              <a:t>requirements</a:t>
            </a:r>
            <a:r>
              <a:rPr lang="en-GB" sz="2400" dirty="0"/>
              <a:t> may change during the </a:t>
            </a:r>
            <a:r>
              <a:rPr lang="en-GB" sz="2400" b="1" u="sng" dirty="0"/>
              <a:t>analysis process</a:t>
            </a:r>
            <a:r>
              <a:rPr lang="en-GB" sz="2400" dirty="0"/>
              <a:t>.</a:t>
            </a:r>
          </a:p>
          <a:p>
            <a:pPr lvl="1">
              <a:lnSpc>
                <a:spcPct val="90000"/>
              </a:lnSpc>
            </a:pPr>
            <a:r>
              <a:rPr lang="en-GB" dirty="0"/>
              <a:t>DUE TO new stakeholders may appear and </a:t>
            </a:r>
          </a:p>
          <a:p>
            <a:pPr lvl="1">
              <a:lnSpc>
                <a:spcPct val="90000"/>
              </a:lnSpc>
            </a:pPr>
            <a:r>
              <a:rPr lang="en-GB" dirty="0"/>
              <a:t>Business environment may change.</a:t>
            </a:r>
          </a:p>
        </p:txBody>
      </p:sp>
      <p:pic>
        <p:nvPicPr>
          <p:cNvPr id="134146" name="Picture 2" descr="UML activity diagram example for electronic prescriptions. | Activity  diagram, App development process, Process flow diagram">
            <a:extLst>
              <a:ext uri="{FF2B5EF4-FFF2-40B4-BE49-F238E27FC236}">
                <a16:creationId xmlns="" xmlns:a16="http://schemas.microsoft.com/office/drawing/2014/main" id="{91432786-A9A1-4F11-9D83-D51D83935D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8948" y="1484784"/>
            <a:ext cx="4077548" cy="5236690"/>
          </a:xfrm>
          <a:prstGeom prst="rect">
            <a:avLst/>
          </a:prstGeom>
          <a:solidFill>
            <a:srgbClr val="FFFFFF"/>
          </a:solidFill>
        </p:spPr>
      </p:pic>
      <p:sp>
        <p:nvSpPr>
          <p:cNvPr id="2" name="TextBox 1">
            <a:extLst>
              <a:ext uri="{FF2B5EF4-FFF2-40B4-BE49-F238E27FC236}">
                <a16:creationId xmlns="" xmlns:a16="http://schemas.microsoft.com/office/drawing/2014/main" id="{A50CFE42-5390-4B93-8D05-600A0CED64B1}"/>
              </a:ext>
            </a:extLst>
          </p:cNvPr>
          <p:cNvSpPr txBox="1"/>
          <p:nvPr/>
        </p:nvSpPr>
        <p:spPr>
          <a:xfrm>
            <a:off x="4836205" y="5085184"/>
            <a:ext cx="4207241" cy="1200329"/>
          </a:xfrm>
          <a:prstGeom prst="rect">
            <a:avLst/>
          </a:prstGeom>
          <a:noFill/>
        </p:spPr>
        <p:txBody>
          <a:bodyPr wrap="none" rtlCol="0">
            <a:spAutoFit/>
          </a:bodyPr>
          <a:lstStyle/>
          <a:p>
            <a:pPr algn="ctr"/>
            <a:r>
              <a:rPr lang="en-US" dirty="0">
                <a:solidFill>
                  <a:srgbClr val="FF0000"/>
                </a:solidFill>
              </a:rPr>
              <a:t>A Complex Business Process</a:t>
            </a:r>
          </a:p>
          <a:p>
            <a:pPr algn="ctr"/>
            <a:r>
              <a:rPr lang="en-US" dirty="0">
                <a:solidFill>
                  <a:srgbClr val="FF0000"/>
                </a:solidFill>
              </a:rPr>
              <a:t>Electronic Drug Prescription</a:t>
            </a:r>
          </a:p>
          <a:p>
            <a:pPr algn="ctr"/>
            <a:r>
              <a:rPr lang="en-US" dirty="0">
                <a:solidFill>
                  <a:srgbClr val="FF0000"/>
                </a:solidFill>
              </a:rPr>
              <a:t>(</a:t>
            </a:r>
            <a:r>
              <a:rPr lang="en-US" sz="1600" dirty="0">
                <a:solidFill>
                  <a:srgbClr val="FF0000"/>
                </a:solidFill>
                <a:highlight>
                  <a:srgbClr val="FFFF00"/>
                </a:highlight>
              </a:rPr>
              <a:t>this figure details not important</a:t>
            </a:r>
            <a:r>
              <a:rPr lang="en-US" dirty="0">
                <a:solidFill>
                  <a:srgbClr val="FF0000"/>
                </a:solidFill>
              </a:rPr>
              <a:t>)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discovery: </a:t>
            </a:r>
            <a:r>
              <a:rPr lang="en-US" dirty="0"/>
              <a:t>Interviewing</a:t>
            </a:r>
          </a:p>
        </p:txBody>
      </p:sp>
      <p:sp>
        <p:nvSpPr>
          <p:cNvPr id="3" name="Content Placeholder 2"/>
          <p:cNvSpPr>
            <a:spLocks noGrp="1"/>
          </p:cNvSpPr>
          <p:nvPr>
            <p:ph idx="1"/>
          </p:nvPr>
        </p:nvSpPr>
        <p:spPr>
          <a:xfrm>
            <a:off x="251520" y="1556792"/>
            <a:ext cx="8568952" cy="5040560"/>
          </a:xfrm>
        </p:spPr>
        <p:txBody>
          <a:bodyPr/>
          <a:lstStyle/>
          <a:p>
            <a:pPr algn="just"/>
            <a:r>
              <a:rPr lang="en-US" b="1" dirty="0">
                <a:solidFill>
                  <a:srgbClr val="FF0000"/>
                </a:solidFill>
              </a:rPr>
              <a:t>Formal or informal interviews </a:t>
            </a:r>
            <a:r>
              <a:rPr lang="en-US" dirty="0"/>
              <a:t>with stakeholders are part of most RE processes.</a:t>
            </a:r>
          </a:p>
          <a:p>
            <a:pPr algn="just"/>
            <a:r>
              <a:rPr lang="en-US" b="1" dirty="0">
                <a:solidFill>
                  <a:srgbClr val="FF0000"/>
                </a:solidFill>
              </a:rPr>
              <a:t>Types of interview</a:t>
            </a:r>
          </a:p>
          <a:p>
            <a:pPr lvl="1" algn="just"/>
            <a:r>
              <a:rPr lang="en-US" b="1" dirty="0"/>
              <a:t>Closed interviews </a:t>
            </a:r>
            <a:r>
              <a:rPr lang="en-US" dirty="0"/>
              <a:t>based on pre-determined list of questions</a:t>
            </a:r>
          </a:p>
          <a:p>
            <a:pPr lvl="1" algn="just"/>
            <a:r>
              <a:rPr lang="en-US" b="1" dirty="0"/>
              <a:t>Open interviews </a:t>
            </a:r>
            <a:r>
              <a:rPr lang="en-US" dirty="0"/>
              <a:t>where various issues are discovered with stakeholders.</a:t>
            </a:r>
          </a:p>
          <a:p>
            <a:pPr algn="just"/>
            <a:r>
              <a:rPr lang="en-US" b="1" dirty="0">
                <a:solidFill>
                  <a:srgbClr val="FF0000"/>
                </a:solidFill>
              </a:rPr>
              <a:t>For effective interviewing: </a:t>
            </a:r>
          </a:p>
          <a:p>
            <a:pPr lvl="1" algn="just"/>
            <a:r>
              <a:rPr lang="en-US" dirty="0"/>
              <a:t>Be </a:t>
            </a:r>
            <a:r>
              <a:rPr lang="en-US" b="1" dirty="0"/>
              <a:t>open-minded and neutral </a:t>
            </a:r>
            <a:r>
              <a:rPr lang="en-US" dirty="0"/>
              <a:t>about the requirements and are willing to listen to stakeholders. </a:t>
            </a:r>
            <a:endParaRPr lang="en-GB" dirty="0"/>
          </a:p>
          <a:p>
            <a:pPr lvl="1" algn="just"/>
            <a:r>
              <a:rPr lang="en-US" b="1" dirty="0"/>
              <a:t>Perform interviewee to get discussions using</a:t>
            </a:r>
            <a:r>
              <a:rPr lang="en-US" dirty="0"/>
              <a:t>;</a:t>
            </a:r>
          </a:p>
          <a:p>
            <a:pPr lvl="2" algn="just"/>
            <a:r>
              <a:rPr lang="en-US" dirty="0"/>
              <a:t> a </a:t>
            </a:r>
            <a:r>
              <a:rPr lang="en-US" dirty="0" err="1"/>
              <a:t>tramplen</a:t>
            </a:r>
            <a:r>
              <a:rPr lang="en-US" dirty="0"/>
              <a:t>/springboard </a:t>
            </a:r>
            <a:r>
              <a:rPr lang="en-US" b="1" u="sng" dirty="0">
                <a:solidFill>
                  <a:srgbClr val="00B050"/>
                </a:solidFill>
              </a:rPr>
              <a:t>question</a:t>
            </a:r>
            <a:r>
              <a:rPr lang="en-US" dirty="0"/>
              <a:t>, </a:t>
            </a:r>
          </a:p>
          <a:p>
            <a:pPr lvl="2" algn="just"/>
            <a:r>
              <a:rPr lang="en-US" dirty="0"/>
              <a:t>a requirements </a:t>
            </a:r>
            <a:r>
              <a:rPr lang="en-US" b="1" u="sng" dirty="0">
                <a:solidFill>
                  <a:srgbClr val="00B050"/>
                </a:solidFill>
              </a:rPr>
              <a:t>proposal</a:t>
            </a:r>
            <a:r>
              <a:rPr lang="en-US" dirty="0"/>
              <a:t>, or </a:t>
            </a:r>
          </a:p>
          <a:p>
            <a:pPr lvl="2" algn="just"/>
            <a:r>
              <a:rPr lang="en-US" dirty="0"/>
              <a:t>by working together on a </a:t>
            </a:r>
            <a:r>
              <a:rPr lang="en-US" b="1" u="sng" dirty="0">
                <a:solidFill>
                  <a:srgbClr val="00B050"/>
                </a:solidFill>
              </a:rPr>
              <a:t>prototype</a:t>
            </a:r>
            <a:r>
              <a:rPr lang="en-US" dirty="0"/>
              <a:t> system. </a:t>
            </a: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Interviews in practice</a:t>
            </a:r>
          </a:p>
        </p:txBody>
      </p:sp>
      <p:sp>
        <p:nvSpPr>
          <p:cNvPr id="94211" name="Rectangle 3"/>
          <p:cNvSpPr>
            <a:spLocks noGrp="1" noChangeArrowheads="1"/>
          </p:cNvSpPr>
          <p:nvPr>
            <p:ph idx="1"/>
          </p:nvPr>
        </p:nvSpPr>
        <p:spPr>
          <a:xfrm>
            <a:off x="179512" y="1772816"/>
            <a:ext cx="8640960" cy="4525963"/>
          </a:xfrm>
        </p:spPr>
        <p:txBody>
          <a:bodyPr/>
          <a:lstStyle/>
          <a:p>
            <a:pPr algn="just">
              <a:lnSpc>
                <a:spcPct val="90000"/>
              </a:lnSpc>
            </a:pPr>
            <a:r>
              <a:rPr lang="en-US" dirty="0"/>
              <a:t>Normally applied as </a:t>
            </a:r>
            <a:r>
              <a:rPr lang="en-US" b="1" dirty="0"/>
              <a:t>a mix of </a:t>
            </a:r>
            <a:r>
              <a:rPr lang="en-US" b="1" u="sng" dirty="0"/>
              <a:t>closed</a:t>
            </a:r>
            <a:r>
              <a:rPr lang="en-US" b="1" dirty="0"/>
              <a:t> and open-ended interviewing (</a:t>
            </a:r>
            <a:r>
              <a:rPr lang="en-US" b="1" i="1" dirty="0">
                <a:solidFill>
                  <a:srgbClr val="00B050"/>
                </a:solidFill>
              </a:rPr>
              <a:t>examples on next slide</a:t>
            </a:r>
            <a:r>
              <a:rPr lang="en-US" b="1" dirty="0"/>
              <a:t>)</a:t>
            </a:r>
            <a:r>
              <a:rPr lang="en-US" dirty="0"/>
              <a:t>.</a:t>
            </a:r>
          </a:p>
          <a:p>
            <a:pPr algn="just">
              <a:lnSpc>
                <a:spcPct val="90000"/>
              </a:lnSpc>
            </a:pPr>
            <a:r>
              <a:rPr lang="en-US" b="1" u="sng" dirty="0">
                <a:solidFill>
                  <a:srgbClr val="0070C0"/>
                </a:solidFill>
              </a:rPr>
              <a:t>Interviews are good for</a:t>
            </a:r>
            <a:r>
              <a:rPr lang="en-US" dirty="0"/>
              <a:t> getting an </a:t>
            </a:r>
            <a:r>
              <a:rPr lang="en-US" b="1" dirty="0"/>
              <a:t>overall understanding of what stakeholders do</a:t>
            </a:r>
            <a:r>
              <a:rPr lang="en-US" dirty="0"/>
              <a:t> and </a:t>
            </a:r>
            <a:r>
              <a:rPr lang="en-US" b="1" dirty="0"/>
              <a:t>how they might interact</a:t>
            </a:r>
            <a:r>
              <a:rPr lang="en-US" dirty="0"/>
              <a:t> with the system.</a:t>
            </a:r>
          </a:p>
          <a:p>
            <a:pPr algn="just">
              <a:lnSpc>
                <a:spcPct val="90000"/>
              </a:lnSpc>
            </a:pPr>
            <a:r>
              <a:rPr lang="en-US" b="1" dirty="0">
                <a:solidFill>
                  <a:srgbClr val="FF0000"/>
                </a:solidFill>
              </a:rPr>
              <a:t>Interviewers</a:t>
            </a:r>
            <a:r>
              <a:rPr lang="en-US" dirty="0"/>
              <a:t> need to </a:t>
            </a:r>
            <a:r>
              <a:rPr lang="en-US" b="1" dirty="0">
                <a:solidFill>
                  <a:srgbClr val="FF0000"/>
                </a:solidFill>
              </a:rPr>
              <a:t>be open-minded and neutral about the ideas</a:t>
            </a:r>
            <a:r>
              <a:rPr lang="en-US" dirty="0"/>
              <a:t> of what the system should do</a:t>
            </a:r>
          </a:p>
          <a:p>
            <a:pPr algn="just">
              <a:lnSpc>
                <a:spcPct val="90000"/>
              </a:lnSpc>
            </a:pPr>
            <a:r>
              <a:rPr lang="en-US" b="1" u="sng" dirty="0">
                <a:solidFill>
                  <a:srgbClr val="0070C0"/>
                </a:solidFill>
              </a:rPr>
              <a:t>Instead of asking what they want, </a:t>
            </a:r>
            <a:r>
              <a:rPr lang="en-US" dirty="0"/>
              <a:t>you need to ask them to talk about the system </a:t>
            </a:r>
            <a:r>
              <a:rPr lang="en-US" b="1" dirty="0"/>
              <a:t>by suggesting possible requirements.</a:t>
            </a: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Image result for closed and open ended questions">
            <a:extLst>
              <a:ext uri="{FF2B5EF4-FFF2-40B4-BE49-F238E27FC236}">
                <a16:creationId xmlns="" xmlns:a16="http://schemas.microsoft.com/office/drawing/2014/main" id="{92E7AD6E-4AF0-46C1-9F72-9A58FDABD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54197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935711"/>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dirty="0"/>
              <a:t>Requirements engineering</a:t>
            </a:r>
          </a:p>
        </p:txBody>
      </p:sp>
      <p:sp>
        <p:nvSpPr>
          <p:cNvPr id="7171" name="Rectangle 3"/>
          <p:cNvSpPr>
            <a:spLocks noGrp="1" noChangeArrowheads="1"/>
          </p:cNvSpPr>
          <p:nvPr>
            <p:ph idx="1"/>
          </p:nvPr>
        </p:nvSpPr>
        <p:spPr>
          <a:xfrm>
            <a:off x="251520" y="1916832"/>
            <a:ext cx="8496944" cy="4637112"/>
          </a:xfrm>
          <a:noFill/>
          <a:ln/>
        </p:spPr>
        <p:txBody>
          <a:bodyPr lIns="90487" tIns="44450" rIns="90487" bIns="44450"/>
          <a:lstStyle/>
          <a:p>
            <a:pPr algn="just"/>
            <a:r>
              <a:rPr lang="en-US" dirty="0"/>
              <a:t>Requirements engineering (RE) discusses to:</a:t>
            </a:r>
          </a:p>
          <a:p>
            <a:pPr lvl="1" algn="just"/>
            <a:r>
              <a:rPr lang="en-US" sz="2400" dirty="0"/>
              <a:t>the process of </a:t>
            </a:r>
            <a:r>
              <a:rPr lang="en-US" sz="2400" b="1" dirty="0">
                <a:solidFill>
                  <a:srgbClr val="FF0000"/>
                </a:solidFill>
              </a:rPr>
              <a:t>defining</a:t>
            </a:r>
            <a:r>
              <a:rPr lang="en-US" sz="2400" dirty="0"/>
              <a:t>, </a:t>
            </a:r>
            <a:r>
              <a:rPr lang="en-US" sz="2400" b="1" dirty="0">
                <a:solidFill>
                  <a:srgbClr val="FF0000"/>
                </a:solidFill>
              </a:rPr>
              <a:t>documenting</a:t>
            </a:r>
            <a:r>
              <a:rPr lang="en-US" sz="2400" dirty="0"/>
              <a:t> and </a:t>
            </a:r>
            <a:r>
              <a:rPr lang="en-US" sz="2400" b="1" dirty="0">
                <a:solidFill>
                  <a:srgbClr val="FF0000"/>
                </a:solidFill>
              </a:rPr>
              <a:t>maintaining</a:t>
            </a:r>
            <a:r>
              <a:rPr lang="en-US" sz="2400" dirty="0"/>
              <a:t> customer requirements in the </a:t>
            </a:r>
            <a:r>
              <a:rPr lang="en-US" sz="2400" b="1" dirty="0">
                <a:solidFill>
                  <a:srgbClr val="FF0000"/>
                </a:solidFill>
              </a:rPr>
              <a:t>engineering design process</a:t>
            </a:r>
            <a:r>
              <a:rPr lang="en-US" sz="2400" dirty="0"/>
              <a:t>.</a:t>
            </a:r>
          </a:p>
          <a:p>
            <a:pPr lvl="1" algn="just"/>
            <a:r>
              <a:rPr lang="en-US" sz="2400" dirty="0"/>
              <a:t>It is a </a:t>
            </a:r>
            <a:r>
              <a:rPr lang="en-US" sz="2400" b="1" u="sng" dirty="0"/>
              <a:t>common role</a:t>
            </a:r>
            <a:r>
              <a:rPr lang="en-US" sz="2400" dirty="0"/>
              <a:t> in </a:t>
            </a:r>
            <a:r>
              <a:rPr lang="en-US" sz="2400" b="1" dirty="0">
                <a:solidFill>
                  <a:srgbClr val="00B0F0"/>
                </a:solidFill>
              </a:rPr>
              <a:t>systems engineering </a:t>
            </a:r>
            <a:r>
              <a:rPr lang="en-US" sz="2400" dirty="0"/>
              <a:t>and </a:t>
            </a:r>
            <a:r>
              <a:rPr lang="en-US" sz="2400" b="1" dirty="0">
                <a:solidFill>
                  <a:srgbClr val="00B0F0"/>
                </a:solidFill>
              </a:rPr>
              <a:t>software</a:t>
            </a:r>
            <a:r>
              <a:rPr lang="en-US" sz="2400" dirty="0"/>
              <a:t> </a:t>
            </a:r>
            <a:r>
              <a:rPr lang="en-US" sz="2400" b="1" dirty="0">
                <a:solidFill>
                  <a:srgbClr val="00B0F0"/>
                </a:solidFill>
              </a:rPr>
              <a:t>engineering</a:t>
            </a:r>
            <a:r>
              <a:rPr lang="en-US" sz="2400" dirty="0"/>
              <a:t>.</a:t>
            </a:r>
          </a:p>
          <a:p>
            <a:pPr algn="just"/>
            <a:r>
              <a:rPr lang="en-GB" sz="2800" b="1" dirty="0">
                <a:solidFill>
                  <a:srgbClr val="7030A0"/>
                </a:solidFill>
                <a:highlight>
                  <a:srgbClr val="FFFF00"/>
                </a:highlight>
              </a:rPr>
              <a:t>The system requirements </a:t>
            </a:r>
            <a:r>
              <a:rPr lang="en-GB" sz="2800" dirty="0">
                <a:highlight>
                  <a:srgbClr val="FFFF00"/>
                </a:highlight>
              </a:rPr>
              <a:t>are </a:t>
            </a:r>
            <a:r>
              <a:rPr lang="en-GB" sz="3600" dirty="0">
                <a:solidFill>
                  <a:srgbClr val="FF0000"/>
                </a:solidFill>
                <a:highlight>
                  <a:srgbClr val="FFFF00"/>
                </a:highlight>
                <a:sym typeface="Wingdings" panose="05000000000000000000" pitchFamily="2" charset="2"/>
              </a:rPr>
              <a:t></a:t>
            </a:r>
            <a:r>
              <a:rPr lang="en-US" sz="2800" dirty="0">
                <a:highlight>
                  <a:srgbClr val="FFFF00"/>
                </a:highlight>
                <a:sym typeface="Wingdings" panose="05000000000000000000" pitchFamily="2" charset="2"/>
              </a:rPr>
              <a:t> </a:t>
            </a:r>
            <a:r>
              <a:rPr lang="en-GB" sz="2800" dirty="0">
                <a:highlight>
                  <a:srgbClr val="FFFF00"/>
                </a:highlight>
              </a:rPr>
              <a:t>the </a:t>
            </a:r>
            <a:r>
              <a:rPr lang="en-GB" sz="2800" b="1" dirty="0">
                <a:solidFill>
                  <a:srgbClr val="FF0000"/>
                </a:solidFill>
                <a:highlight>
                  <a:srgbClr val="FFFF00"/>
                </a:highlight>
              </a:rPr>
              <a:t>descriptions of the </a:t>
            </a:r>
            <a:r>
              <a:rPr lang="en-GB" sz="2800" b="1" u="sng" dirty="0">
                <a:solidFill>
                  <a:srgbClr val="FF0000"/>
                </a:solidFill>
                <a:highlight>
                  <a:srgbClr val="FFFF00"/>
                </a:highlight>
              </a:rPr>
              <a:t>system services (functions)</a:t>
            </a:r>
            <a:r>
              <a:rPr lang="en-GB" sz="2800" u="sng" dirty="0">
                <a:highlight>
                  <a:srgbClr val="FFFF00"/>
                </a:highlight>
              </a:rPr>
              <a:t> and </a:t>
            </a:r>
            <a:r>
              <a:rPr lang="en-GB" sz="2800" b="1" u="sng" dirty="0">
                <a:solidFill>
                  <a:srgbClr val="FF0000"/>
                </a:solidFill>
                <a:highlight>
                  <a:srgbClr val="FFFF00"/>
                </a:highlight>
              </a:rPr>
              <a:t>constraints</a:t>
            </a:r>
            <a:r>
              <a:rPr lang="en-GB" sz="2800" dirty="0">
                <a:highlight>
                  <a:srgbClr val="FFFF00"/>
                </a:highlight>
              </a:rPr>
              <a:t> that are generated during the RE process.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interviews</a:t>
            </a:r>
          </a:p>
        </p:txBody>
      </p:sp>
      <p:sp>
        <p:nvSpPr>
          <p:cNvPr id="3" name="Content Placeholder 2"/>
          <p:cNvSpPr>
            <a:spLocks noGrp="1"/>
          </p:cNvSpPr>
          <p:nvPr>
            <p:ph idx="1"/>
          </p:nvPr>
        </p:nvSpPr>
        <p:spPr>
          <a:xfrm>
            <a:off x="323528" y="1600200"/>
            <a:ext cx="8568952" cy="4525963"/>
          </a:xfrm>
        </p:spPr>
        <p:txBody>
          <a:bodyPr/>
          <a:lstStyle/>
          <a:p>
            <a:pPr algn="just">
              <a:lnSpc>
                <a:spcPct val="90000"/>
              </a:lnSpc>
            </a:pPr>
            <a:r>
              <a:rPr lang="en-US" dirty="0"/>
              <a:t>Application specialists/</a:t>
            </a:r>
            <a:r>
              <a:rPr lang="en-US" b="1" dirty="0"/>
              <a:t>end users </a:t>
            </a:r>
            <a:r>
              <a:rPr lang="en-US" dirty="0"/>
              <a:t>may </a:t>
            </a:r>
            <a:r>
              <a:rPr lang="en-US" b="1" dirty="0">
                <a:solidFill>
                  <a:srgbClr val="FF0000"/>
                </a:solidFill>
              </a:rPr>
              <a:t>use their jargon/ language to describe their work</a:t>
            </a:r>
            <a:r>
              <a:rPr lang="en-US" dirty="0"/>
              <a:t> that isn’t easy for the requirements engineer to understand. e.g. medical surgery sector?!!</a:t>
            </a:r>
          </a:p>
          <a:p>
            <a:pPr algn="just">
              <a:lnSpc>
                <a:spcPct val="90000"/>
              </a:lnSpc>
            </a:pPr>
            <a:r>
              <a:rPr lang="en-US" b="1" dirty="0">
                <a:solidFill>
                  <a:srgbClr val="FF0000"/>
                </a:solidFill>
              </a:rPr>
              <a:t>Sometimes, interviews</a:t>
            </a:r>
            <a:r>
              <a:rPr lang="en-US" dirty="0"/>
              <a:t> may not be </a:t>
            </a:r>
            <a:r>
              <a:rPr lang="en-US" b="1" dirty="0">
                <a:solidFill>
                  <a:srgbClr val="FF0000"/>
                </a:solidFill>
              </a:rPr>
              <a:t>useful </a:t>
            </a:r>
            <a:r>
              <a:rPr lang="en-US" dirty="0"/>
              <a:t>for understanding domain requirements.</a:t>
            </a:r>
          </a:p>
          <a:p>
            <a:pPr algn="just">
              <a:lnSpc>
                <a:spcPct val="90000"/>
              </a:lnSpc>
            </a:pPr>
            <a:r>
              <a:rPr lang="en-US" dirty="0"/>
              <a:t>Because, </a:t>
            </a:r>
            <a:r>
              <a:rPr lang="en-US" b="1" dirty="0"/>
              <a:t>requirement engineers</a:t>
            </a:r>
            <a:r>
              <a:rPr lang="en-US" dirty="0"/>
              <a:t> </a:t>
            </a:r>
            <a:r>
              <a:rPr lang="en-US" b="1" u="sng" dirty="0"/>
              <a:t>can not</a:t>
            </a:r>
            <a:r>
              <a:rPr lang="en-US" b="1" dirty="0"/>
              <a:t> understand </a:t>
            </a:r>
            <a:r>
              <a:rPr lang="en-US" dirty="0"/>
              <a:t>specific </a:t>
            </a:r>
            <a:r>
              <a:rPr lang="en-US" b="1" dirty="0"/>
              <a:t>domain terminology</a:t>
            </a:r>
            <a:r>
              <a:rPr lang="en-US" dirty="0"/>
              <a:t>.</a:t>
            </a:r>
          </a:p>
        </p:txBody>
      </p:sp>
    </p:spTree>
    <p:extLst>
      <p:ext uri="{BB962C8B-B14F-4D97-AF65-F5344CB8AC3E}">
        <p14:creationId xmlns:p14="http://schemas.microsoft.com/office/powerpoint/2010/main" val="501127493"/>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dirty="0"/>
              <a:t>Requirements discovery: </a:t>
            </a:r>
            <a:r>
              <a:rPr lang="en-US" dirty="0"/>
              <a:t>Stories and scenarios</a:t>
            </a:r>
          </a:p>
        </p:txBody>
      </p:sp>
      <p:sp>
        <p:nvSpPr>
          <p:cNvPr id="90115" name="Rectangle 3"/>
          <p:cNvSpPr>
            <a:spLocks noGrp="1" noChangeArrowheads="1"/>
          </p:cNvSpPr>
          <p:nvPr>
            <p:ph idx="1"/>
          </p:nvPr>
        </p:nvSpPr>
        <p:spPr>
          <a:xfrm>
            <a:off x="251520" y="1600201"/>
            <a:ext cx="8435280" cy="4421088"/>
          </a:xfrm>
        </p:spPr>
        <p:txBody>
          <a:bodyPr/>
          <a:lstStyle/>
          <a:p>
            <a:pPr algn="just"/>
            <a:r>
              <a:rPr lang="en-US" b="1" dirty="0">
                <a:solidFill>
                  <a:srgbClr val="0070C0"/>
                </a:solidFill>
              </a:rPr>
              <a:t>SCENARIOS and USER STORIES</a:t>
            </a:r>
            <a:r>
              <a:rPr lang="en-US" dirty="0"/>
              <a:t> are </a:t>
            </a:r>
            <a:r>
              <a:rPr lang="en-US" b="1" u="sng" dirty="0">
                <a:solidFill>
                  <a:schemeClr val="accent6">
                    <a:lumMod val="75000"/>
                  </a:schemeClr>
                </a:solidFill>
              </a:rPr>
              <a:t>real-life examples</a:t>
            </a:r>
            <a:r>
              <a:rPr lang="en-US" dirty="0"/>
              <a:t> of how a system can be used.</a:t>
            </a:r>
          </a:p>
          <a:p>
            <a:pPr algn="just"/>
            <a:r>
              <a:rPr lang="en-US" dirty="0"/>
              <a:t>Stories and scenarios </a:t>
            </a:r>
            <a:r>
              <a:rPr lang="en-US" b="1" u="sng" dirty="0">
                <a:solidFill>
                  <a:schemeClr val="accent6">
                    <a:lumMod val="75000"/>
                  </a:schemeClr>
                </a:solidFill>
              </a:rPr>
              <a:t>are a description of how a system may be used</a:t>
            </a:r>
            <a:r>
              <a:rPr lang="en-US" dirty="0"/>
              <a:t> for a particular task.</a:t>
            </a:r>
          </a:p>
          <a:p>
            <a:pPr algn="just"/>
            <a:r>
              <a:rPr lang="en-US" dirty="0"/>
              <a:t>Because they are based on </a:t>
            </a:r>
            <a:r>
              <a:rPr lang="en-US" b="1" dirty="0">
                <a:solidFill>
                  <a:srgbClr val="0070C0"/>
                </a:solidFill>
              </a:rPr>
              <a:t>a practical situation</a:t>
            </a:r>
            <a:r>
              <a:rPr lang="en-US" dirty="0"/>
              <a:t>, </a:t>
            </a:r>
            <a:r>
              <a:rPr lang="en-US" b="1" u="sng" dirty="0">
                <a:solidFill>
                  <a:schemeClr val="accent6">
                    <a:lumMod val="75000"/>
                  </a:schemeClr>
                </a:solidFill>
              </a:rPr>
              <a:t>stakeholders can relate to them</a:t>
            </a:r>
            <a:r>
              <a:rPr lang="en-US" dirty="0"/>
              <a:t> and </a:t>
            </a:r>
            <a:r>
              <a:rPr lang="en-US" b="1" u="sng" dirty="0">
                <a:solidFill>
                  <a:schemeClr val="accent6">
                    <a:lumMod val="75000"/>
                  </a:schemeClr>
                </a:solidFill>
              </a:rPr>
              <a:t>can comment on their situation</a:t>
            </a:r>
            <a:r>
              <a:rPr lang="en-US" dirty="0"/>
              <a:t> with respect to the story.</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a:t>
            </a:r>
          </a:p>
        </p:txBody>
      </p:sp>
      <p:sp>
        <p:nvSpPr>
          <p:cNvPr id="3" name="Content Placeholder 2"/>
          <p:cNvSpPr>
            <a:spLocks noGrp="1"/>
          </p:cNvSpPr>
          <p:nvPr>
            <p:ph idx="1"/>
          </p:nvPr>
        </p:nvSpPr>
        <p:spPr>
          <a:xfrm>
            <a:off x="179512" y="1600200"/>
            <a:ext cx="8856984" cy="4525963"/>
          </a:xfrm>
        </p:spPr>
        <p:txBody>
          <a:bodyPr/>
          <a:lstStyle/>
          <a:p>
            <a:r>
              <a:rPr lang="en-US" sz="2200" b="1" dirty="0"/>
              <a:t>Scenario is a structured form of user story</a:t>
            </a:r>
          </a:p>
          <a:p>
            <a:r>
              <a:rPr lang="en-US" sz="2200" dirty="0"/>
              <a:t>Scenarios </a:t>
            </a:r>
            <a:r>
              <a:rPr lang="en-US" sz="2200" u="sng" dirty="0"/>
              <a:t>should</a:t>
            </a:r>
            <a:r>
              <a:rPr lang="en-US" sz="2200" dirty="0"/>
              <a:t> include:</a:t>
            </a:r>
          </a:p>
          <a:p>
            <a:pPr marL="914400" lvl="1" indent="-457200">
              <a:buFont typeface="+mj-lt"/>
              <a:buAutoNum type="arabicPeriod"/>
            </a:pPr>
            <a:r>
              <a:rPr lang="en-US" sz="2200" dirty="0"/>
              <a:t>A description of the </a:t>
            </a:r>
            <a:r>
              <a:rPr lang="en-US" sz="2200" b="1" dirty="0">
                <a:solidFill>
                  <a:srgbClr val="0070C0"/>
                </a:solidFill>
              </a:rPr>
              <a:t>starting situation/</a:t>
            </a:r>
            <a:r>
              <a:rPr lang="en-US" sz="2200" b="1" u="sng" dirty="0">
                <a:solidFill>
                  <a:srgbClr val="0070C0"/>
                </a:solidFill>
              </a:rPr>
              <a:t>conditions</a:t>
            </a:r>
            <a:r>
              <a:rPr lang="en-US" sz="2200" dirty="0"/>
              <a:t>;</a:t>
            </a:r>
          </a:p>
          <a:p>
            <a:pPr marL="914400" lvl="1" indent="-457200">
              <a:buFont typeface="+mj-lt"/>
              <a:buAutoNum type="arabicPeriod"/>
            </a:pPr>
            <a:r>
              <a:rPr lang="en-US" sz="2200" dirty="0"/>
              <a:t>A description of the </a:t>
            </a:r>
            <a:r>
              <a:rPr lang="en-US" sz="2200" b="1" dirty="0">
                <a:solidFill>
                  <a:srgbClr val="0070C0"/>
                </a:solidFill>
              </a:rPr>
              <a:t>normal </a:t>
            </a:r>
            <a:r>
              <a:rPr lang="en-US" sz="2200" b="1" u="sng" dirty="0">
                <a:solidFill>
                  <a:srgbClr val="0070C0"/>
                </a:solidFill>
              </a:rPr>
              <a:t>flow of events</a:t>
            </a:r>
            <a:r>
              <a:rPr lang="en-US" sz="2200" dirty="0"/>
              <a:t>;</a:t>
            </a:r>
          </a:p>
          <a:p>
            <a:pPr marL="914400" lvl="1" indent="-457200">
              <a:buFont typeface="+mj-lt"/>
              <a:buAutoNum type="arabicPeriod"/>
            </a:pPr>
            <a:r>
              <a:rPr lang="en-US" sz="2200" dirty="0"/>
              <a:t>A description of </a:t>
            </a:r>
            <a:r>
              <a:rPr lang="en-US" sz="2200" b="1" dirty="0">
                <a:solidFill>
                  <a:srgbClr val="0070C0"/>
                </a:solidFill>
              </a:rPr>
              <a:t>what can go </a:t>
            </a:r>
            <a:r>
              <a:rPr lang="en-US" sz="2200" b="1" u="sng" dirty="0">
                <a:solidFill>
                  <a:srgbClr val="0070C0"/>
                </a:solidFill>
              </a:rPr>
              <a:t>wrong</a:t>
            </a:r>
            <a:r>
              <a:rPr lang="en-US" sz="2200" dirty="0"/>
              <a:t>;</a:t>
            </a:r>
          </a:p>
          <a:p>
            <a:pPr marL="914400" lvl="1" indent="-457200">
              <a:buFont typeface="+mj-lt"/>
              <a:buAutoNum type="arabicPeriod"/>
            </a:pPr>
            <a:r>
              <a:rPr lang="en-US" sz="2200" dirty="0"/>
              <a:t>Information about </a:t>
            </a:r>
            <a:r>
              <a:rPr lang="en-US" sz="2200" b="1" dirty="0">
                <a:solidFill>
                  <a:srgbClr val="0070C0"/>
                </a:solidFill>
              </a:rPr>
              <a:t>other </a:t>
            </a:r>
            <a:r>
              <a:rPr lang="en-US" sz="2200" b="1" u="sng" dirty="0">
                <a:solidFill>
                  <a:srgbClr val="0070C0"/>
                </a:solidFill>
              </a:rPr>
              <a:t>concurrent activities</a:t>
            </a:r>
            <a:r>
              <a:rPr lang="en-US" sz="2200" dirty="0"/>
              <a:t>;</a:t>
            </a:r>
          </a:p>
          <a:p>
            <a:pPr marL="914400" lvl="1" indent="-457200">
              <a:buFont typeface="+mj-lt"/>
              <a:buAutoNum type="arabicPeriod"/>
            </a:pPr>
            <a:r>
              <a:rPr lang="en-US" sz="2200" dirty="0"/>
              <a:t>A description of the state </a:t>
            </a:r>
            <a:r>
              <a:rPr lang="en-US" sz="2200" b="1" u="sng" dirty="0">
                <a:solidFill>
                  <a:srgbClr val="0070C0"/>
                </a:solidFill>
              </a:rPr>
              <a:t>when the scenario finishes</a:t>
            </a:r>
            <a:r>
              <a:rPr lang="en-US" sz="2200" dirty="0"/>
              <a:t>.</a:t>
            </a:r>
          </a:p>
          <a:p>
            <a:endParaRPr lang="en-US" sz="2200" dirty="0"/>
          </a:p>
        </p:txBody>
      </p:sp>
    </p:spTree>
    <p:extLst>
      <p:ext uri="{BB962C8B-B14F-4D97-AF65-F5344CB8AC3E}">
        <p14:creationId xmlns:p14="http://schemas.microsoft.com/office/powerpoint/2010/main" val="2531927789"/>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78C3A622-7A9A-4841-BBF3-1E1E2BC94BE7}"/>
              </a:ext>
            </a:extLst>
          </p:cNvPr>
          <p:cNvSpPr>
            <a:spLocks noGrp="1"/>
          </p:cNvSpPr>
          <p:nvPr>
            <p:ph type="ctrTitle"/>
          </p:nvPr>
        </p:nvSpPr>
        <p:spPr/>
        <p:txBody>
          <a:bodyPr/>
          <a:lstStyle/>
          <a:p>
            <a:pPr algn="ctr"/>
            <a:r>
              <a:rPr lang="en-US" sz="5400" dirty="0">
                <a:solidFill>
                  <a:srgbClr val="FF0000"/>
                </a:solidFill>
              </a:rPr>
              <a:t>Example</a:t>
            </a:r>
            <a:r>
              <a:rPr lang="en-US" sz="1800" dirty="0"/>
              <a:t> </a:t>
            </a:r>
          </a:p>
        </p:txBody>
      </p:sp>
      <p:sp>
        <p:nvSpPr>
          <p:cNvPr id="8" name="Subtitle 7">
            <a:extLst>
              <a:ext uri="{FF2B5EF4-FFF2-40B4-BE49-F238E27FC236}">
                <a16:creationId xmlns="" xmlns:a16="http://schemas.microsoft.com/office/drawing/2014/main" id="{B93FD29A-E0CA-4BB0-B79A-F1E971BF441C}"/>
              </a:ext>
            </a:extLst>
          </p:cNvPr>
          <p:cNvSpPr>
            <a:spLocks noGrp="1"/>
          </p:cNvSpPr>
          <p:nvPr>
            <p:ph type="subTitle" idx="1"/>
          </p:nvPr>
        </p:nvSpPr>
        <p:spPr/>
        <p:txBody>
          <a:bodyPr/>
          <a:lstStyle/>
          <a:p>
            <a:r>
              <a:rPr lang="en-US" dirty="0"/>
              <a:t>Photo sharing in the classroom (</a:t>
            </a:r>
            <a:r>
              <a:rPr lang="en-US" dirty="0" err="1"/>
              <a:t>iLearn</a:t>
            </a:r>
            <a:r>
              <a:rPr lang="en-US" dirty="0"/>
              <a:t> system) </a:t>
            </a:r>
          </a:p>
        </p:txBody>
      </p:sp>
    </p:spTree>
    <p:extLst>
      <p:ext uri="{BB962C8B-B14F-4D97-AF65-F5344CB8AC3E}">
        <p14:creationId xmlns:p14="http://schemas.microsoft.com/office/powerpoint/2010/main" val="1630663267"/>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 sharing in the classroom (</a:t>
            </a:r>
            <a:r>
              <a:rPr lang="en-US" dirty="0" err="1"/>
              <a:t>iLearn</a:t>
            </a:r>
            <a:r>
              <a:rPr lang="en-US" dirty="0"/>
              <a:t>)</a:t>
            </a:r>
          </a:p>
        </p:txBody>
      </p:sp>
      <p:sp>
        <p:nvSpPr>
          <p:cNvPr id="3" name="Content Placeholder 2"/>
          <p:cNvSpPr>
            <a:spLocks noGrp="1"/>
          </p:cNvSpPr>
          <p:nvPr>
            <p:ph idx="1"/>
          </p:nvPr>
        </p:nvSpPr>
        <p:spPr>
          <a:xfrm>
            <a:off x="107504" y="1417638"/>
            <a:ext cx="8856984" cy="5323730"/>
          </a:xfrm>
        </p:spPr>
        <p:txBody>
          <a:bodyPr/>
          <a:lstStyle/>
          <a:p>
            <a:pPr algn="just"/>
            <a:r>
              <a:rPr lang="en-GB" sz="1600" b="1" dirty="0"/>
              <a:t>Jack is a primary school teacher</a:t>
            </a:r>
            <a:r>
              <a:rPr lang="en-GB" sz="1600" dirty="0"/>
              <a:t> in Ullapool (a village in northern Scotland). He has decided that </a:t>
            </a:r>
            <a:r>
              <a:rPr lang="en-GB" sz="1600" b="1" dirty="0"/>
              <a:t>a class project </a:t>
            </a:r>
            <a:r>
              <a:rPr lang="en-GB" sz="1600" dirty="0"/>
              <a:t>should be focused around the </a:t>
            </a:r>
            <a:r>
              <a:rPr lang="en-GB" sz="1600" b="1" dirty="0"/>
              <a:t>fishing industry in the area</a:t>
            </a:r>
            <a:r>
              <a:rPr lang="en-GB" sz="1600" dirty="0"/>
              <a:t>, looking at the history, development and economic impact of fishing.</a:t>
            </a:r>
          </a:p>
          <a:p>
            <a:pPr algn="just"/>
            <a:r>
              <a:rPr lang="en-GB" sz="1600" dirty="0"/>
              <a:t>As part of this, </a:t>
            </a:r>
            <a:r>
              <a:rPr lang="en-GB" sz="1600" b="1" dirty="0"/>
              <a:t>students are asked to gather and share memories from relatives</a:t>
            </a:r>
            <a:r>
              <a:rPr lang="en-GB" sz="1600" dirty="0"/>
              <a:t>, use newspaper archives and collect old photographs related to fishing and fishing communities in the area. Students use an </a:t>
            </a:r>
            <a:r>
              <a:rPr lang="en-GB" sz="1600" b="1" dirty="0" err="1">
                <a:solidFill>
                  <a:schemeClr val="accent6">
                    <a:lumMod val="75000"/>
                  </a:schemeClr>
                </a:solidFill>
              </a:rPr>
              <a:t>iLearn</a:t>
            </a:r>
            <a:r>
              <a:rPr lang="en-GB" sz="1600" b="1" dirty="0">
                <a:solidFill>
                  <a:schemeClr val="accent6">
                    <a:lumMod val="75000"/>
                  </a:schemeClr>
                </a:solidFill>
              </a:rPr>
              <a:t> wiki (integrated to </a:t>
            </a:r>
            <a:r>
              <a:rPr lang="en-GB" sz="1600" b="1" dirty="0" err="1">
                <a:solidFill>
                  <a:schemeClr val="accent6">
                    <a:lumMod val="75000"/>
                  </a:schemeClr>
                </a:solidFill>
              </a:rPr>
              <a:t>iLearn</a:t>
            </a:r>
            <a:r>
              <a:rPr lang="en-GB" sz="1600" b="1" dirty="0">
                <a:solidFill>
                  <a:schemeClr val="accent6">
                    <a:lumMod val="75000"/>
                  </a:schemeClr>
                </a:solidFill>
              </a:rPr>
              <a:t>) </a:t>
            </a:r>
            <a:r>
              <a:rPr lang="en-GB" sz="1600" dirty="0"/>
              <a:t>to gather together fishing stories and </a:t>
            </a:r>
            <a:r>
              <a:rPr lang="en-GB" sz="1600" b="1" dirty="0">
                <a:solidFill>
                  <a:schemeClr val="accent6">
                    <a:lumMod val="75000"/>
                  </a:schemeClr>
                </a:solidFill>
              </a:rPr>
              <a:t>SCRAN</a:t>
            </a:r>
            <a:r>
              <a:rPr lang="en-GB" sz="1600" dirty="0"/>
              <a:t> (a history resources web site) </a:t>
            </a:r>
            <a:r>
              <a:rPr lang="en-GB" sz="1600" b="1" dirty="0">
                <a:solidFill>
                  <a:schemeClr val="accent6">
                    <a:lumMod val="75000"/>
                  </a:schemeClr>
                </a:solidFill>
              </a:rPr>
              <a:t>to</a:t>
            </a:r>
            <a:r>
              <a:rPr lang="en-GB" sz="1600" dirty="0"/>
              <a:t> </a:t>
            </a:r>
            <a:r>
              <a:rPr lang="en-GB" sz="1600" b="1" dirty="0">
                <a:solidFill>
                  <a:schemeClr val="accent6">
                    <a:lumMod val="75000"/>
                  </a:schemeClr>
                </a:solidFill>
              </a:rPr>
              <a:t>access newspaper archives and photographs</a:t>
            </a:r>
            <a:r>
              <a:rPr lang="en-GB" sz="1600" dirty="0"/>
              <a:t>.</a:t>
            </a:r>
          </a:p>
          <a:p>
            <a:pPr algn="just"/>
            <a:r>
              <a:rPr lang="en-GB" sz="1600" dirty="0"/>
              <a:t>However, Jack also </a:t>
            </a:r>
            <a:r>
              <a:rPr lang="en-GB" sz="1600" b="1" dirty="0">
                <a:solidFill>
                  <a:srgbClr val="0070C0"/>
                </a:solidFill>
              </a:rPr>
              <a:t>needs a photo sharing site</a:t>
            </a:r>
            <a:r>
              <a:rPr lang="en-GB" sz="1600" dirty="0"/>
              <a:t> as </a:t>
            </a:r>
            <a:r>
              <a:rPr lang="en-GB" sz="1600" b="1" dirty="0"/>
              <a:t>he wants students to take and comment on each others’ photos </a:t>
            </a:r>
            <a:r>
              <a:rPr lang="en-GB" sz="1600" dirty="0"/>
              <a:t>and </a:t>
            </a:r>
            <a:r>
              <a:rPr lang="en-GB" sz="1600" b="1" dirty="0"/>
              <a:t>to upload scans of old photographs </a:t>
            </a:r>
            <a:r>
              <a:rPr lang="en-GB" sz="1600" dirty="0"/>
              <a:t>that they may have in their families. </a:t>
            </a:r>
          </a:p>
          <a:p>
            <a:pPr algn="just"/>
            <a:r>
              <a:rPr lang="en-GB" sz="1600" dirty="0"/>
              <a:t>Jack </a:t>
            </a:r>
            <a:r>
              <a:rPr lang="en-GB" sz="1600" b="1" dirty="0">
                <a:solidFill>
                  <a:srgbClr val="00B050"/>
                </a:solidFill>
              </a:rPr>
              <a:t>sends an email to a primary school teachers group</a:t>
            </a:r>
            <a:r>
              <a:rPr lang="en-GB" sz="1600" dirty="0"/>
              <a:t>, which he is a member of to see if anyone can recommend an appropriate system. Two teachers reply and both suggest that he uses </a:t>
            </a:r>
            <a:r>
              <a:rPr lang="en-GB" sz="1600" b="1" dirty="0" err="1">
                <a:solidFill>
                  <a:srgbClr val="00B050"/>
                </a:solidFill>
                <a:highlight>
                  <a:srgbClr val="FFFF00"/>
                </a:highlight>
              </a:rPr>
              <a:t>KidsTakePics</a:t>
            </a:r>
            <a:r>
              <a:rPr lang="en-GB" sz="1600" dirty="0"/>
              <a:t>, </a:t>
            </a:r>
            <a:r>
              <a:rPr lang="en-GB" sz="1600" b="1" dirty="0">
                <a:solidFill>
                  <a:srgbClr val="FF0000"/>
                </a:solidFill>
                <a:highlight>
                  <a:srgbClr val="FFFF00"/>
                </a:highlight>
              </a:rPr>
              <a:t>a photo sharing site</a:t>
            </a:r>
            <a:r>
              <a:rPr lang="en-GB" sz="1600" dirty="0"/>
              <a:t> that allows teachers to check and moderate content.</a:t>
            </a:r>
          </a:p>
          <a:p>
            <a:pPr algn="just"/>
            <a:r>
              <a:rPr lang="en-GB" sz="1600" b="1" dirty="0">
                <a:solidFill>
                  <a:srgbClr val="FF0000"/>
                </a:solidFill>
              </a:rPr>
              <a:t>As </a:t>
            </a:r>
            <a:r>
              <a:rPr lang="en-GB" sz="1600" b="1" dirty="0" err="1">
                <a:solidFill>
                  <a:srgbClr val="FF0000"/>
                </a:solidFill>
              </a:rPr>
              <a:t>KidsTakePics</a:t>
            </a:r>
            <a:r>
              <a:rPr lang="en-GB" sz="1600" b="1" dirty="0">
                <a:solidFill>
                  <a:srgbClr val="FF0000"/>
                </a:solidFill>
              </a:rPr>
              <a:t> is not integrated with the </a:t>
            </a:r>
            <a:r>
              <a:rPr lang="en-GB" sz="1600" b="1" dirty="0" err="1">
                <a:solidFill>
                  <a:srgbClr val="FF0000"/>
                </a:solidFill>
              </a:rPr>
              <a:t>iLearn</a:t>
            </a:r>
            <a:r>
              <a:rPr lang="en-GB" sz="1600" b="1" dirty="0">
                <a:solidFill>
                  <a:srgbClr val="FF0000"/>
                </a:solidFill>
              </a:rPr>
              <a:t> authentication service</a:t>
            </a:r>
            <a:r>
              <a:rPr lang="en-GB" sz="1600" dirty="0"/>
              <a:t>, he sets up a teacher and a class account. </a:t>
            </a:r>
            <a:r>
              <a:rPr lang="en-GB" sz="1600" b="1" dirty="0">
                <a:solidFill>
                  <a:schemeClr val="tx1"/>
                </a:solidFill>
              </a:rPr>
              <a:t>He uses the </a:t>
            </a:r>
            <a:r>
              <a:rPr lang="en-GB" sz="1600" b="1" dirty="0" err="1">
                <a:solidFill>
                  <a:schemeClr val="tx1"/>
                </a:solidFill>
              </a:rPr>
              <a:t>iLearn</a:t>
            </a:r>
            <a:r>
              <a:rPr lang="en-GB" sz="1600" b="1" dirty="0">
                <a:solidFill>
                  <a:schemeClr val="tx1"/>
                </a:solidFill>
              </a:rPr>
              <a:t> setup service to add </a:t>
            </a:r>
            <a:r>
              <a:rPr lang="en-GB" sz="1600" b="1" dirty="0" err="1">
                <a:solidFill>
                  <a:schemeClr val="tx1"/>
                </a:solidFill>
              </a:rPr>
              <a:t>KidsTakePics</a:t>
            </a:r>
            <a:r>
              <a:rPr lang="en-GB" sz="1600" b="1" dirty="0">
                <a:solidFill>
                  <a:schemeClr val="tx1"/>
                </a:solidFill>
              </a:rPr>
              <a:t> </a:t>
            </a:r>
            <a:r>
              <a:rPr lang="en-GB" sz="1600" dirty="0"/>
              <a:t>to the services seen by the students in his class so that when they log in, they can immediately use the system to upload photos from their mobile devices and class computers.</a:t>
            </a:r>
          </a:p>
          <a:p>
            <a:pPr algn="just"/>
            <a:endParaRPr lang="en-US" dirty="0"/>
          </a:p>
        </p:txBody>
      </p:sp>
    </p:spTree>
    <p:extLst>
      <p:ext uri="{BB962C8B-B14F-4D97-AF65-F5344CB8AC3E}">
        <p14:creationId xmlns:p14="http://schemas.microsoft.com/office/powerpoint/2010/main" val="672866641"/>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Uploading photos </a:t>
            </a:r>
            <a:r>
              <a:rPr lang="en-US" sz="2800" dirty="0" err="1"/>
              <a:t>iLearn</a:t>
            </a:r>
            <a:endParaRPr lang="en-US" sz="2800" dirty="0"/>
          </a:p>
        </p:txBody>
      </p:sp>
      <p:sp>
        <p:nvSpPr>
          <p:cNvPr id="3" name="Content Placeholder 2"/>
          <p:cNvSpPr>
            <a:spLocks noGrp="1"/>
          </p:cNvSpPr>
          <p:nvPr>
            <p:ph idx="1"/>
          </p:nvPr>
        </p:nvSpPr>
        <p:spPr>
          <a:xfrm>
            <a:off x="107504" y="1628800"/>
            <a:ext cx="8712968" cy="4525963"/>
          </a:xfrm>
        </p:spPr>
        <p:txBody>
          <a:bodyPr/>
          <a:lstStyle/>
          <a:p>
            <a:pPr algn="just"/>
            <a:r>
              <a:rPr lang="en-US" sz="1800" b="1" dirty="0">
                <a:solidFill>
                  <a:srgbClr val="0070C0"/>
                </a:solidFill>
              </a:rPr>
              <a:t>Initial assumption</a:t>
            </a:r>
            <a:r>
              <a:rPr lang="en-US" sz="1800" dirty="0"/>
              <a:t>: </a:t>
            </a:r>
            <a:r>
              <a:rPr lang="en-US" sz="1800" u="sng" dirty="0"/>
              <a:t>A user</a:t>
            </a:r>
            <a:r>
              <a:rPr lang="en-US" sz="1800" dirty="0"/>
              <a:t> or </a:t>
            </a:r>
            <a:r>
              <a:rPr lang="en-US" sz="1800" u="sng" dirty="0"/>
              <a:t>a group of users</a:t>
            </a:r>
            <a:r>
              <a:rPr lang="en-US" sz="1800" dirty="0"/>
              <a:t> have one or more digital photographs to be uploaded to the picture sharing site. These are saved on either a tablet or laptop computer. They have </a:t>
            </a:r>
            <a:r>
              <a:rPr lang="en-US" sz="1800" u="sng" dirty="0"/>
              <a:t>successfully logged on </a:t>
            </a:r>
            <a:r>
              <a:rPr lang="en-US" sz="1800" dirty="0"/>
              <a:t>to </a:t>
            </a:r>
            <a:r>
              <a:rPr lang="en-US" sz="1800" b="1" dirty="0" err="1">
                <a:solidFill>
                  <a:srgbClr val="FF0000"/>
                </a:solidFill>
              </a:rPr>
              <a:t>KidsTakePics</a:t>
            </a:r>
            <a:r>
              <a:rPr lang="en-US" sz="1800" b="1" dirty="0">
                <a:solidFill>
                  <a:srgbClr val="FF0000"/>
                </a:solidFill>
              </a:rPr>
              <a:t>.</a:t>
            </a:r>
          </a:p>
          <a:p>
            <a:pPr algn="just"/>
            <a:r>
              <a:rPr lang="en-US" sz="1800" b="1" dirty="0">
                <a:solidFill>
                  <a:srgbClr val="0070C0"/>
                </a:solidFill>
              </a:rPr>
              <a:t>Normal</a:t>
            </a:r>
            <a:r>
              <a:rPr lang="en-US" sz="1800" dirty="0"/>
              <a:t>:  The user </a:t>
            </a:r>
            <a:r>
              <a:rPr lang="en-US" sz="1800" b="1" u="sng" dirty="0"/>
              <a:t>chooses</a:t>
            </a:r>
            <a:r>
              <a:rPr lang="en-US" sz="1800" dirty="0"/>
              <a:t> upload photos and they are prompted to select the photos to be uploaded on their computer and to select the project name under which the photos will be stored. They should also be given the option of inputting keywords that should be associated with each uploaded photo. Uploaded photos are named by creating a combination of the user name with the filename of the photo on the local computer.</a:t>
            </a:r>
          </a:p>
          <a:p>
            <a:pPr algn="just"/>
            <a:r>
              <a:rPr lang="en-US" sz="1800" b="1" dirty="0">
                <a:solidFill>
                  <a:srgbClr val="0070C0"/>
                </a:solidFill>
              </a:rPr>
              <a:t>On completion of the upload</a:t>
            </a:r>
            <a:r>
              <a:rPr lang="en-US" sz="1800" dirty="0"/>
              <a:t>, the system automatically sends an email to the project moderator asking them to check new content and generates a screen message to the user that this has been done. </a:t>
            </a:r>
          </a:p>
          <a:p>
            <a:pPr algn="just"/>
            <a:endParaRPr lang="en-US" sz="1600" dirty="0"/>
          </a:p>
        </p:txBody>
      </p:sp>
    </p:spTree>
    <p:extLst>
      <p:ext uri="{BB962C8B-B14F-4D97-AF65-F5344CB8AC3E}">
        <p14:creationId xmlns:p14="http://schemas.microsoft.com/office/powerpoint/2010/main" val="90547053"/>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Uploading photos</a:t>
            </a:r>
          </a:p>
        </p:txBody>
      </p:sp>
      <p:sp>
        <p:nvSpPr>
          <p:cNvPr id="3" name="Content Placeholder 2"/>
          <p:cNvSpPr>
            <a:spLocks noGrp="1"/>
          </p:cNvSpPr>
          <p:nvPr>
            <p:ph idx="1"/>
          </p:nvPr>
        </p:nvSpPr>
        <p:spPr>
          <a:xfrm>
            <a:off x="233832" y="1700808"/>
            <a:ext cx="8730656" cy="4882554"/>
          </a:xfrm>
        </p:spPr>
        <p:txBody>
          <a:bodyPr/>
          <a:lstStyle/>
          <a:p>
            <a:pPr algn="just"/>
            <a:r>
              <a:rPr lang="en-US" sz="1800" b="1" dirty="0">
                <a:solidFill>
                  <a:srgbClr val="0070C0"/>
                </a:solidFill>
              </a:rPr>
              <a:t>What can go wrong</a:t>
            </a:r>
            <a:r>
              <a:rPr lang="en-US" sz="1800" dirty="0"/>
              <a:t>: No moderator is associated with the selected project. An email is automatically generated to the school administrator asking them to propose a project moderator. </a:t>
            </a:r>
            <a:r>
              <a:rPr lang="en-US" sz="1800" b="1" dirty="0"/>
              <a:t>Users should be informed</a:t>
            </a:r>
            <a:r>
              <a:rPr lang="en-US" sz="1800" dirty="0"/>
              <a:t> that there could be a delay in making their photos visible.</a:t>
            </a:r>
          </a:p>
          <a:p>
            <a:pPr algn="just"/>
            <a:r>
              <a:rPr lang="en-US" sz="1800" b="1" dirty="0"/>
              <a:t>Photos with the same name</a:t>
            </a:r>
            <a:r>
              <a:rPr lang="en-US" sz="1800" dirty="0"/>
              <a:t> have already been uploaded by the same user. </a:t>
            </a:r>
            <a:r>
              <a:rPr lang="en-US" sz="1800" b="1" dirty="0"/>
              <a:t>The user should be asked</a:t>
            </a:r>
            <a:r>
              <a:rPr lang="en-US" sz="1800" dirty="0"/>
              <a:t> if they </a:t>
            </a:r>
            <a:r>
              <a:rPr lang="en-US" sz="1800" u="sng" dirty="0"/>
              <a:t>wish to re-upload the photos</a:t>
            </a:r>
            <a:r>
              <a:rPr lang="en-US" sz="1800" dirty="0"/>
              <a:t> with the same name, rename the photos or cancel the upload. </a:t>
            </a:r>
            <a:r>
              <a:rPr lang="en-US" sz="1800" b="1" dirty="0"/>
              <a:t>If they chose to re-upload</a:t>
            </a:r>
            <a:r>
              <a:rPr lang="en-US" sz="1800" dirty="0"/>
              <a:t> the photos, the originals are overwritten. </a:t>
            </a:r>
            <a:r>
              <a:rPr lang="en-US" sz="1800" b="1" dirty="0"/>
              <a:t>If they chose to rename the photos</a:t>
            </a:r>
            <a:r>
              <a:rPr lang="en-US" sz="1800" dirty="0"/>
              <a:t>, a new name is automatically generated by adding a number to the existing file name.</a:t>
            </a:r>
          </a:p>
          <a:p>
            <a:pPr algn="just"/>
            <a:r>
              <a:rPr lang="en-US" sz="1800" b="1" dirty="0">
                <a:solidFill>
                  <a:srgbClr val="0070C0"/>
                </a:solidFill>
              </a:rPr>
              <a:t>Other activities</a:t>
            </a:r>
            <a:r>
              <a:rPr lang="en-US" sz="1800" b="1" dirty="0"/>
              <a:t>:  The moderator may be logged on </a:t>
            </a:r>
            <a:r>
              <a:rPr lang="en-US" sz="1800" dirty="0"/>
              <a:t>to the system and may approve photos as they are uploaded.</a:t>
            </a:r>
          </a:p>
          <a:p>
            <a:pPr algn="just"/>
            <a:r>
              <a:rPr lang="en-US" sz="1800" b="1" dirty="0">
                <a:solidFill>
                  <a:srgbClr val="0070C0"/>
                </a:solidFill>
              </a:rPr>
              <a:t>System state on completion</a:t>
            </a:r>
            <a:r>
              <a:rPr lang="en-US" sz="1800" dirty="0"/>
              <a:t>: </a:t>
            </a:r>
            <a:r>
              <a:rPr lang="en-US" sz="1800" b="1" dirty="0"/>
              <a:t>User is logged on</a:t>
            </a:r>
            <a:r>
              <a:rPr lang="en-US" sz="1800" dirty="0"/>
              <a:t>. The selected photos have been uploaded and assigned a status ‘</a:t>
            </a:r>
            <a:r>
              <a:rPr lang="en-US" sz="1800" b="1" dirty="0"/>
              <a:t>awaiting moderation</a:t>
            </a:r>
            <a:r>
              <a:rPr lang="en-US" sz="1800" dirty="0"/>
              <a:t>’.  Photos are visible to the moderator and to the user who uploaded them.</a:t>
            </a:r>
          </a:p>
          <a:p>
            <a:endParaRPr lang="en-US" sz="1600" dirty="0"/>
          </a:p>
        </p:txBody>
      </p:sp>
    </p:spTree>
    <p:extLst>
      <p:ext uri="{BB962C8B-B14F-4D97-AF65-F5344CB8AC3E}">
        <p14:creationId xmlns:p14="http://schemas.microsoft.com/office/powerpoint/2010/main" val="270165613"/>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87"/>
            <a:ext cx="9144000" cy="1143000"/>
          </a:xfrm>
        </p:spPr>
        <p:txBody>
          <a:bodyPr/>
          <a:lstStyle/>
          <a:p>
            <a:pPr algn="ctr"/>
            <a:r>
              <a:rPr lang="en-US" sz="4000" dirty="0">
                <a:solidFill>
                  <a:srgbClr val="FF0000"/>
                </a:solidFill>
              </a:rPr>
              <a:t>STEP 2: Requirements specification</a:t>
            </a:r>
          </a:p>
        </p:txBody>
      </p:sp>
      <p:pic>
        <p:nvPicPr>
          <p:cNvPr id="3" name="Picture 10">
            <a:extLst>
              <a:ext uri="{FF2B5EF4-FFF2-40B4-BE49-F238E27FC236}">
                <a16:creationId xmlns="" xmlns:a16="http://schemas.microsoft.com/office/drawing/2014/main" id="{99CB3E7C-0A9C-47D1-A6E9-D986DC18F73B}"/>
              </a:ext>
            </a:extLst>
          </p:cNvPr>
          <p:cNvPicPr>
            <a:picLocks noChangeAspect="1"/>
          </p:cNvPicPr>
          <p:nvPr/>
        </p:nvPicPr>
        <p:blipFill>
          <a:blip r:embed="rId2"/>
          <a:stretch>
            <a:fillRect/>
          </a:stretch>
        </p:blipFill>
        <p:spPr>
          <a:xfrm>
            <a:off x="1691680" y="1281623"/>
            <a:ext cx="5565969" cy="5370225"/>
          </a:xfrm>
          <a:prstGeom prst="rect">
            <a:avLst/>
          </a:prstGeom>
        </p:spPr>
      </p:pic>
    </p:spTree>
    <p:extLst>
      <p:ext uri="{BB962C8B-B14F-4D97-AF65-F5344CB8AC3E}">
        <p14:creationId xmlns:p14="http://schemas.microsoft.com/office/powerpoint/2010/main" val="775602173"/>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9552" y="64444"/>
            <a:ext cx="7293232" cy="1143000"/>
          </a:xfrm>
        </p:spPr>
        <p:txBody>
          <a:bodyPr/>
          <a:lstStyle/>
          <a:p>
            <a:pPr eaLnBrk="1" hangingPunct="1"/>
            <a:r>
              <a:rPr lang="en-US" dirty="0"/>
              <a:t>A spiral view of the RE process</a:t>
            </a:r>
            <a:r>
              <a:rPr lang="en-GB" dirty="0"/>
              <a:t> </a:t>
            </a:r>
            <a:endParaRPr lang="en-US" dirty="0"/>
          </a:p>
        </p:txBody>
      </p:sp>
      <p:sp>
        <p:nvSpPr>
          <p:cNvPr id="5" name="Oval 4">
            <a:extLst>
              <a:ext uri="{FF2B5EF4-FFF2-40B4-BE49-F238E27FC236}">
                <a16:creationId xmlns="" xmlns:a16="http://schemas.microsoft.com/office/drawing/2014/main" id="{0B16DEEB-543E-484C-AE5D-35259CF9559F}"/>
              </a:ext>
            </a:extLst>
          </p:cNvPr>
          <p:cNvSpPr/>
          <p:nvPr/>
        </p:nvSpPr>
        <p:spPr>
          <a:xfrm rot="5400000">
            <a:off x="2908423" y="1657227"/>
            <a:ext cx="2699766" cy="180019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4.12 ReqEngSpiral.eps">
            <a:extLst>
              <a:ext uri="{FF2B5EF4-FFF2-40B4-BE49-F238E27FC236}">
                <a16:creationId xmlns="" xmlns:a16="http://schemas.microsoft.com/office/drawing/2014/main" id="{AFF2963B-FF08-4265-8F08-6AD0C1D35415}"/>
              </a:ext>
            </a:extLst>
          </p:cNvPr>
          <p:cNvPicPr>
            <a:picLocks noChangeAspect="1"/>
          </p:cNvPicPr>
          <p:nvPr/>
        </p:nvPicPr>
        <p:blipFill>
          <a:blip r:embed="rId2"/>
          <a:stretch>
            <a:fillRect/>
          </a:stretch>
        </p:blipFill>
        <p:spPr>
          <a:xfrm>
            <a:off x="1630016" y="1579116"/>
            <a:ext cx="5510667" cy="4756150"/>
          </a:xfrm>
          <a:prstGeom prst="rect">
            <a:avLst/>
          </a:prstGeom>
        </p:spPr>
      </p:pic>
      <p:sp>
        <p:nvSpPr>
          <p:cNvPr id="7" name="Oval 6">
            <a:extLst>
              <a:ext uri="{FF2B5EF4-FFF2-40B4-BE49-F238E27FC236}">
                <a16:creationId xmlns="" xmlns:a16="http://schemas.microsoft.com/office/drawing/2014/main" id="{21E6E21F-1E99-4351-B034-9EA16662BA1C}"/>
              </a:ext>
            </a:extLst>
          </p:cNvPr>
          <p:cNvSpPr/>
          <p:nvPr/>
        </p:nvSpPr>
        <p:spPr>
          <a:xfrm>
            <a:off x="3862264" y="3907210"/>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a:t>
            </a:r>
          </a:p>
        </p:txBody>
      </p:sp>
      <p:sp>
        <p:nvSpPr>
          <p:cNvPr id="8" name="Oval 7">
            <a:extLst>
              <a:ext uri="{FF2B5EF4-FFF2-40B4-BE49-F238E27FC236}">
                <a16:creationId xmlns="" xmlns:a16="http://schemas.microsoft.com/office/drawing/2014/main" id="{D04B31F5-25C8-45E0-8081-C12CFBEA5E10}"/>
              </a:ext>
            </a:extLst>
          </p:cNvPr>
          <p:cNvSpPr/>
          <p:nvPr/>
        </p:nvSpPr>
        <p:spPr>
          <a:xfrm>
            <a:off x="4582344" y="3453385"/>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9" name="Oval 8">
            <a:extLst>
              <a:ext uri="{FF2B5EF4-FFF2-40B4-BE49-F238E27FC236}">
                <a16:creationId xmlns="" xmlns:a16="http://schemas.microsoft.com/office/drawing/2014/main" id="{BC5B71BE-47A6-4BE7-BC94-90CB772420EF}"/>
              </a:ext>
            </a:extLst>
          </p:cNvPr>
          <p:cNvSpPr/>
          <p:nvPr/>
        </p:nvSpPr>
        <p:spPr>
          <a:xfrm>
            <a:off x="4942384" y="3895241"/>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a:t>
            </a:r>
          </a:p>
        </p:txBody>
      </p:sp>
      <p:sp>
        <p:nvSpPr>
          <p:cNvPr id="10" name="Oval 9">
            <a:extLst>
              <a:ext uri="{FF2B5EF4-FFF2-40B4-BE49-F238E27FC236}">
                <a16:creationId xmlns="" xmlns:a16="http://schemas.microsoft.com/office/drawing/2014/main" id="{875EB355-7824-4D9F-B119-A03A521B3078}"/>
              </a:ext>
            </a:extLst>
          </p:cNvPr>
          <p:cNvSpPr/>
          <p:nvPr/>
        </p:nvSpPr>
        <p:spPr>
          <a:xfrm>
            <a:off x="3286200" y="4356398"/>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11" name="Oval 10">
            <a:extLst>
              <a:ext uri="{FF2B5EF4-FFF2-40B4-BE49-F238E27FC236}">
                <a16:creationId xmlns="" xmlns:a16="http://schemas.microsoft.com/office/drawing/2014/main" id="{2B7BCE0A-6940-4ABD-8AC5-5BC5B56909D1}"/>
              </a:ext>
            </a:extLst>
          </p:cNvPr>
          <p:cNvSpPr/>
          <p:nvPr/>
        </p:nvSpPr>
        <p:spPr>
          <a:xfrm>
            <a:off x="3549211" y="2827090"/>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5</a:t>
            </a:r>
          </a:p>
        </p:txBody>
      </p:sp>
      <p:sp>
        <p:nvSpPr>
          <p:cNvPr id="12" name="Oval 11">
            <a:extLst>
              <a:ext uri="{FF2B5EF4-FFF2-40B4-BE49-F238E27FC236}">
                <a16:creationId xmlns="" xmlns:a16="http://schemas.microsoft.com/office/drawing/2014/main" id="{81F675BC-7D61-4517-B079-D156FEEEC87F}"/>
              </a:ext>
            </a:extLst>
          </p:cNvPr>
          <p:cNvSpPr/>
          <p:nvPr/>
        </p:nvSpPr>
        <p:spPr>
          <a:xfrm>
            <a:off x="5235423" y="4464410"/>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6</a:t>
            </a:r>
          </a:p>
        </p:txBody>
      </p:sp>
      <p:sp>
        <p:nvSpPr>
          <p:cNvPr id="13" name="Oval 12">
            <a:extLst>
              <a:ext uri="{FF2B5EF4-FFF2-40B4-BE49-F238E27FC236}">
                <a16:creationId xmlns="" xmlns:a16="http://schemas.microsoft.com/office/drawing/2014/main" id="{1EB18201-D9AF-4D58-98FF-F4D801F2F568}"/>
              </a:ext>
            </a:extLst>
          </p:cNvPr>
          <p:cNvSpPr/>
          <p:nvPr/>
        </p:nvSpPr>
        <p:spPr>
          <a:xfrm>
            <a:off x="2491609" y="3903326"/>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sp>
        <p:nvSpPr>
          <p:cNvPr id="14" name="Oval 13">
            <a:extLst>
              <a:ext uri="{FF2B5EF4-FFF2-40B4-BE49-F238E27FC236}">
                <a16:creationId xmlns="" xmlns:a16="http://schemas.microsoft.com/office/drawing/2014/main" id="{43AAADD4-CF5B-44CA-B76A-47B8FE24BEF7}"/>
              </a:ext>
            </a:extLst>
          </p:cNvPr>
          <p:cNvSpPr/>
          <p:nvPr/>
        </p:nvSpPr>
        <p:spPr>
          <a:xfrm>
            <a:off x="3509457" y="2118122"/>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8</a:t>
            </a:r>
          </a:p>
        </p:txBody>
      </p:sp>
      <p:sp>
        <p:nvSpPr>
          <p:cNvPr id="15" name="Oval 14">
            <a:extLst>
              <a:ext uri="{FF2B5EF4-FFF2-40B4-BE49-F238E27FC236}">
                <a16:creationId xmlns="" xmlns:a16="http://schemas.microsoft.com/office/drawing/2014/main" id="{FC626E3D-922E-49B8-9F92-D8585CD383E0}"/>
              </a:ext>
            </a:extLst>
          </p:cNvPr>
          <p:cNvSpPr/>
          <p:nvPr/>
        </p:nvSpPr>
        <p:spPr>
          <a:xfrm>
            <a:off x="5451447" y="5131346"/>
            <a:ext cx="21602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9</a:t>
            </a:r>
          </a:p>
        </p:txBody>
      </p:sp>
      <p:sp>
        <p:nvSpPr>
          <p:cNvPr id="16" name="Oval 15">
            <a:extLst>
              <a:ext uri="{FF2B5EF4-FFF2-40B4-BE49-F238E27FC236}">
                <a16:creationId xmlns="" xmlns:a16="http://schemas.microsoft.com/office/drawing/2014/main" id="{6694902B-2038-4FBE-B4FD-C490A9D3A91C}"/>
              </a:ext>
            </a:extLst>
          </p:cNvPr>
          <p:cNvSpPr/>
          <p:nvPr/>
        </p:nvSpPr>
        <p:spPr>
          <a:xfrm>
            <a:off x="1838093" y="6101978"/>
            <a:ext cx="1307032"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SRS</a:t>
            </a:r>
          </a:p>
        </p:txBody>
      </p:sp>
      <p:sp>
        <p:nvSpPr>
          <p:cNvPr id="17" name="Rectangle 16">
            <a:extLst>
              <a:ext uri="{FF2B5EF4-FFF2-40B4-BE49-F238E27FC236}">
                <a16:creationId xmlns="" xmlns:a16="http://schemas.microsoft.com/office/drawing/2014/main" id="{8D9A97AD-5EA7-4A7C-B323-6DE9034DA21F}"/>
              </a:ext>
            </a:extLst>
          </p:cNvPr>
          <p:cNvSpPr/>
          <p:nvPr/>
        </p:nvSpPr>
        <p:spPr>
          <a:xfrm>
            <a:off x="107504" y="6352529"/>
            <a:ext cx="8424936" cy="461665"/>
          </a:xfrm>
          <a:prstGeom prst="rect">
            <a:avLst/>
          </a:prstGeom>
        </p:spPr>
        <p:txBody>
          <a:bodyPr wrap="square">
            <a:spAutoFit/>
          </a:bodyPr>
          <a:lstStyle/>
          <a:p>
            <a:r>
              <a:rPr lang="en-US" dirty="0">
                <a:hlinkClick r:id="rId3"/>
              </a:rPr>
              <a:t>https://www.youtube.com/watch?v=xb7z2RBxqXE</a:t>
            </a:r>
            <a:endParaRPr lang="en-US" dirty="0"/>
          </a:p>
        </p:txBody>
      </p:sp>
    </p:spTree>
    <p:extLst>
      <p:ext uri="{BB962C8B-B14F-4D97-AF65-F5344CB8AC3E}">
        <p14:creationId xmlns:p14="http://schemas.microsoft.com/office/powerpoint/2010/main" val="2769460953"/>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9712"/>
            <a:ext cx="7426904" cy="1143000"/>
          </a:xfrm>
        </p:spPr>
        <p:txBody>
          <a:bodyPr/>
          <a:lstStyle/>
          <a:p>
            <a:r>
              <a:rPr lang="en-US" dirty="0"/>
              <a:t>Requirements Specification </a:t>
            </a:r>
            <a:r>
              <a:rPr lang="en-US" dirty="0">
                <a:sym typeface="Wingdings" panose="05000000000000000000" pitchFamily="2" charset="2"/>
              </a:rPr>
              <a:t> </a:t>
            </a:r>
            <a:r>
              <a:rPr lang="en-US" dirty="0"/>
              <a:t>documentation</a:t>
            </a:r>
          </a:p>
        </p:txBody>
      </p:sp>
      <p:sp>
        <p:nvSpPr>
          <p:cNvPr id="3" name="Content Placeholder 2"/>
          <p:cNvSpPr>
            <a:spLocks noGrp="1"/>
          </p:cNvSpPr>
          <p:nvPr>
            <p:ph idx="1"/>
          </p:nvPr>
        </p:nvSpPr>
        <p:spPr/>
        <p:txBody>
          <a:bodyPr/>
          <a:lstStyle/>
          <a:p>
            <a:pPr algn="just"/>
            <a:r>
              <a:rPr lang="en-US" dirty="0"/>
              <a:t>The process of writing down </a:t>
            </a:r>
            <a:r>
              <a:rPr lang="en-US" b="1" dirty="0">
                <a:solidFill>
                  <a:srgbClr val="0070C0"/>
                </a:solidFill>
              </a:rPr>
              <a:t>the user and system requirements </a:t>
            </a:r>
            <a:r>
              <a:rPr lang="en-US" dirty="0"/>
              <a:t>in a requirements document.</a:t>
            </a:r>
          </a:p>
          <a:p>
            <a:pPr algn="just"/>
            <a:r>
              <a:rPr lang="en-US" b="1" dirty="0">
                <a:solidFill>
                  <a:srgbClr val="FF0000"/>
                </a:solidFill>
              </a:rPr>
              <a:t>User requirements</a:t>
            </a:r>
            <a:r>
              <a:rPr lang="en-US" dirty="0"/>
              <a:t> have to be understandable by end-users and customers who do not have a technical background.</a:t>
            </a:r>
          </a:p>
          <a:p>
            <a:pPr algn="just"/>
            <a:r>
              <a:rPr lang="en-US" b="1" dirty="0">
                <a:solidFill>
                  <a:srgbClr val="FF0000"/>
                </a:solidFill>
              </a:rPr>
              <a:t>System requirements </a:t>
            </a:r>
            <a:r>
              <a:rPr lang="en-US" dirty="0"/>
              <a:t>are more detailed requirements and may include more technical information.</a:t>
            </a:r>
          </a:p>
          <a:p>
            <a:pPr algn="just"/>
            <a:r>
              <a:rPr lang="en-US" dirty="0"/>
              <a:t>The requirements may be part of a contract for the system development.</a:t>
            </a:r>
          </a:p>
          <a:p>
            <a:pPr lvl="1"/>
            <a:r>
              <a:rPr lang="en-US" dirty="0">
                <a:highlight>
                  <a:srgbClr val="FFFF00"/>
                </a:highlight>
              </a:rPr>
              <a:t>It is therefore important that these are as complete as possible</a:t>
            </a:r>
            <a:r>
              <a:rPr lang="en-US" dirty="0"/>
              <a:t>.</a:t>
            </a:r>
          </a:p>
        </p:txBody>
      </p:sp>
    </p:spTree>
    <p:extLst>
      <p:ext uri="{BB962C8B-B14F-4D97-AF65-F5344CB8AC3E}">
        <p14:creationId xmlns:p14="http://schemas.microsoft.com/office/powerpoint/2010/main" val="1673504293"/>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504" y="14599"/>
            <a:ext cx="7293232" cy="1143000"/>
          </a:xfrm>
        </p:spPr>
        <p:txBody>
          <a:bodyPr wrap="square" lIns="90487" tIns="44450" rIns="90487" bIns="44450" anchor="ctr">
            <a:normAutofit/>
          </a:bodyPr>
          <a:lstStyle/>
          <a:p>
            <a:r>
              <a:rPr lang="en-GB" sz="3600" dirty="0">
                <a:solidFill>
                  <a:srgbClr val="FF0000"/>
                </a:solidFill>
              </a:rPr>
              <a:t>What is a requirement?</a:t>
            </a:r>
          </a:p>
        </p:txBody>
      </p:sp>
      <p:sp>
        <p:nvSpPr>
          <p:cNvPr id="8195" name="Rectangle 3"/>
          <p:cNvSpPr>
            <a:spLocks noGrp="1" noChangeArrowheads="1"/>
          </p:cNvSpPr>
          <p:nvPr>
            <p:ph sz="half" idx="1"/>
          </p:nvPr>
        </p:nvSpPr>
        <p:spPr>
          <a:xfrm>
            <a:off x="395536" y="1121797"/>
            <a:ext cx="5472608" cy="4525963"/>
          </a:xfrm>
        </p:spPr>
        <p:txBody>
          <a:bodyPr lIns="90487" tIns="44450" rIns="90487" bIns="44450">
            <a:normAutofit/>
          </a:bodyPr>
          <a:lstStyle/>
          <a:p>
            <a:pPr>
              <a:lnSpc>
                <a:spcPct val="90000"/>
              </a:lnSpc>
            </a:pPr>
            <a:r>
              <a:rPr lang="en-GB" sz="2400" dirty="0"/>
              <a:t>It may range from</a:t>
            </a:r>
            <a:r>
              <a:rPr lang="en-GB" sz="2400" b="1" i="1" dirty="0"/>
              <a:t>:</a:t>
            </a:r>
          </a:p>
          <a:p>
            <a:pPr marL="800100" lvl="1" indent="-342900">
              <a:lnSpc>
                <a:spcPct val="90000"/>
              </a:lnSpc>
              <a:buFont typeface="Arial" panose="020B0604020202020204" pitchFamily="34" charset="0"/>
              <a:buChar char="•"/>
            </a:pPr>
            <a:r>
              <a:rPr lang="en-GB" b="1" dirty="0"/>
              <a:t>a high-level abstract statement of </a:t>
            </a:r>
            <a:r>
              <a:rPr lang="en-GB" b="1" u="sng" dirty="0">
                <a:solidFill>
                  <a:schemeClr val="accent1"/>
                </a:solidFill>
              </a:rPr>
              <a:t>a service </a:t>
            </a:r>
            <a:r>
              <a:rPr lang="en-GB" dirty="0">
                <a:solidFill>
                  <a:schemeClr val="accent6">
                    <a:lumMod val="60000"/>
                    <a:lumOff val="40000"/>
                  </a:schemeClr>
                </a:solidFill>
              </a:rPr>
              <a:t>(e.g. renting service)</a:t>
            </a:r>
            <a:r>
              <a:rPr lang="en-GB" b="1" dirty="0">
                <a:solidFill>
                  <a:schemeClr val="accent1"/>
                </a:solidFill>
              </a:rPr>
              <a:t> </a:t>
            </a:r>
            <a:r>
              <a:rPr lang="en-GB" b="1" dirty="0"/>
              <a:t>or,</a:t>
            </a:r>
          </a:p>
          <a:p>
            <a:pPr marL="800100" lvl="1" indent="-342900">
              <a:lnSpc>
                <a:spcPct val="90000"/>
              </a:lnSpc>
              <a:buFont typeface="Arial" panose="020B0604020202020204" pitchFamily="34" charset="0"/>
              <a:buChar char="•"/>
            </a:pPr>
            <a:r>
              <a:rPr lang="en-GB" b="1" dirty="0"/>
              <a:t>a high-level abstract statement of </a:t>
            </a:r>
            <a:r>
              <a:rPr lang="en-GB" b="1" u="sng" dirty="0">
                <a:solidFill>
                  <a:schemeClr val="accent1"/>
                </a:solidFill>
              </a:rPr>
              <a:t>a system constraint </a:t>
            </a:r>
            <a:r>
              <a:rPr lang="en-GB" dirty="0">
                <a:solidFill>
                  <a:schemeClr val="accent6">
                    <a:lumMod val="60000"/>
                    <a:lumOff val="40000"/>
                  </a:schemeClr>
                </a:solidFill>
              </a:rPr>
              <a:t>(e.g. authorized people can see patient records) </a:t>
            </a:r>
            <a:r>
              <a:rPr lang="en-GB" b="1" dirty="0"/>
              <a:t>to,</a:t>
            </a:r>
          </a:p>
          <a:p>
            <a:pPr marL="800100" lvl="1" indent="-342900">
              <a:lnSpc>
                <a:spcPct val="90000"/>
              </a:lnSpc>
              <a:buFont typeface="Arial" panose="020B0604020202020204" pitchFamily="34" charset="0"/>
              <a:buChar char="•"/>
            </a:pPr>
            <a:r>
              <a:rPr lang="en-GB" b="1" dirty="0"/>
              <a:t>a detailed </a:t>
            </a:r>
            <a:r>
              <a:rPr lang="en-GB" b="1" u="sng" dirty="0">
                <a:solidFill>
                  <a:schemeClr val="accent1"/>
                </a:solidFill>
              </a:rPr>
              <a:t>mathematical functional specification </a:t>
            </a:r>
            <a:r>
              <a:rPr lang="en-GB" dirty="0">
                <a:solidFill>
                  <a:schemeClr val="accent6">
                    <a:lumMod val="60000"/>
                    <a:lumOff val="40000"/>
                  </a:schemeClr>
                </a:solidFill>
              </a:rPr>
              <a:t>(e.g. BMI)</a:t>
            </a:r>
          </a:p>
          <a:p>
            <a:pPr>
              <a:lnSpc>
                <a:spcPct val="90000"/>
              </a:lnSpc>
            </a:pPr>
            <a:r>
              <a:rPr lang="en-GB" sz="2400" b="1" dirty="0"/>
              <a:t>Requirements are basis of your contract</a:t>
            </a:r>
            <a:r>
              <a:rPr lang="en-GB" sz="2400" dirty="0"/>
              <a:t>.</a:t>
            </a:r>
          </a:p>
        </p:txBody>
      </p:sp>
      <p:pic>
        <p:nvPicPr>
          <p:cNvPr id="2" name="Picture 1">
            <a:extLst>
              <a:ext uri="{FF2B5EF4-FFF2-40B4-BE49-F238E27FC236}">
                <a16:creationId xmlns="" xmlns:a16="http://schemas.microsoft.com/office/drawing/2014/main" id="{1E18C1AE-29BC-4F46-8BFD-93A199E43FB0}"/>
              </a:ext>
            </a:extLst>
          </p:cNvPr>
          <p:cNvPicPr>
            <a:picLocks noChangeAspect="1"/>
          </p:cNvPicPr>
          <p:nvPr/>
        </p:nvPicPr>
        <p:blipFill>
          <a:blip r:embed="rId2"/>
          <a:stretch>
            <a:fillRect/>
          </a:stretch>
        </p:blipFill>
        <p:spPr>
          <a:xfrm>
            <a:off x="6084168" y="274638"/>
            <a:ext cx="2895599" cy="6220283"/>
          </a:xfrm>
          <a:prstGeom prst="rect">
            <a:avLst/>
          </a:prstGeom>
          <a:noFill/>
        </p:spPr>
      </p:pic>
      <p:sp>
        <p:nvSpPr>
          <p:cNvPr id="3" name="AutoShape 2" descr="\text{BMI}=\frac{m} {{h}^2}">
            <a:extLst>
              <a:ext uri="{FF2B5EF4-FFF2-40B4-BE49-F238E27FC236}">
                <a16:creationId xmlns="" xmlns:a16="http://schemas.microsoft.com/office/drawing/2014/main" id="{599CABAF-2E89-4FF1-AB8D-89ED8D687DD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 xmlns:a16="http://schemas.microsoft.com/office/drawing/2014/main" id="{0940C87A-126B-45BD-9465-DDB81FDA98AF}"/>
              </a:ext>
            </a:extLst>
          </p:cNvPr>
          <p:cNvPicPr>
            <a:picLocks noChangeAspect="1"/>
          </p:cNvPicPr>
          <p:nvPr/>
        </p:nvPicPr>
        <p:blipFill>
          <a:blip r:embed="rId3"/>
          <a:stretch>
            <a:fillRect/>
          </a:stretch>
        </p:blipFill>
        <p:spPr>
          <a:xfrm>
            <a:off x="1395707" y="4725144"/>
            <a:ext cx="4508441" cy="1985977"/>
          </a:xfrm>
          <a:prstGeom prst="rect">
            <a:avLst/>
          </a:prstGeom>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5496" y="274638"/>
            <a:ext cx="7848872" cy="1143000"/>
          </a:xfrm>
        </p:spPr>
        <p:txBody>
          <a:bodyPr/>
          <a:lstStyle/>
          <a:p>
            <a:pPr eaLnBrk="1" hangingPunct="1"/>
            <a:r>
              <a:rPr lang="en-US" dirty="0"/>
              <a:t>Ways of writing a system requirements</a:t>
            </a:r>
          </a:p>
        </p:txBody>
      </p:sp>
      <p:graphicFrame>
        <p:nvGraphicFramePr>
          <p:cNvPr id="5" name="Table 4"/>
          <p:cNvGraphicFramePr>
            <a:graphicFrameLocks noGrp="1"/>
          </p:cNvGraphicFramePr>
          <p:nvPr>
            <p:extLst>
              <p:ext uri="{D42A27DB-BD31-4B8C-83A1-F6EECF244321}">
                <p14:modId xmlns:p14="http://schemas.microsoft.com/office/powerpoint/2010/main" val="3421868774"/>
              </p:ext>
            </p:extLst>
          </p:nvPr>
        </p:nvGraphicFramePr>
        <p:xfrm>
          <a:off x="35496" y="1595479"/>
          <a:ext cx="9001000" cy="4926888"/>
        </p:xfrm>
        <a:graphic>
          <a:graphicData uri="http://schemas.openxmlformats.org/drawingml/2006/table">
            <a:tbl>
              <a:tblPr/>
              <a:tblGrid>
                <a:gridCol w="2304256">
                  <a:extLst>
                    <a:ext uri="{9D8B030D-6E8A-4147-A177-3AD203B41FA5}">
                      <a16:colId xmlns="" xmlns:a16="http://schemas.microsoft.com/office/drawing/2014/main" val="20000"/>
                    </a:ext>
                  </a:extLst>
                </a:gridCol>
                <a:gridCol w="6696744">
                  <a:extLst>
                    <a:ext uri="{9D8B030D-6E8A-4147-A177-3AD203B41FA5}">
                      <a16:colId xmlns="" xmlns:a16="http://schemas.microsoft.com/office/drawing/2014/main" val="20001"/>
                    </a:ext>
                  </a:extLst>
                </a:gridCol>
              </a:tblGrid>
              <a:tr h="2953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Notation</a:t>
                      </a:r>
                      <a:endParaRPr kumimoji="0" lang="en-US" sz="1400" b="1" i="0" u="none" strike="noStrike" cap="none" normalizeH="0" baseline="0" dirty="0">
                        <a:ln>
                          <a:noFill/>
                        </a:ln>
                        <a:solidFill>
                          <a:srgbClr val="FFFFFF"/>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731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NATURAL LANGUAGE (TEXTS, TABLES, FIGS)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numbered sentences in natural language.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0000"/>
                          </a:solidFill>
                          <a:effectLst/>
                          <a:highlight>
                            <a:srgbClr val="FFFF00"/>
                          </a:highlight>
                          <a:latin typeface="Arial"/>
                          <a:ea typeface="Times New Roman" charset="0"/>
                          <a:cs typeface="Arial"/>
                        </a:rPr>
                        <a:t>Each sentence should express one requirement</a:t>
                      </a:r>
                      <a:r>
                        <a:rPr kumimoji="0" lang="en-GB" sz="1400" b="0" i="0" u="none" strike="noStrike" cap="none" normalizeH="0" baseline="0" dirty="0">
                          <a:ln>
                            <a:noFill/>
                          </a:ln>
                          <a:solidFill>
                            <a:srgbClr val="000000"/>
                          </a:solidFill>
                          <a:effectLst/>
                          <a:latin typeface="Arial"/>
                          <a:ea typeface="Times New Roman" charset="0"/>
                          <a:cs typeface="Arial"/>
                        </a:rPr>
                        <a: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2763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STRUCTURED NATURAL LANGUAGE  (FORMS, TEMPLATES,TABULAR)</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a:t>
                      </a:r>
                      <a:r>
                        <a:rPr kumimoji="0" lang="en-GB" sz="1400" b="1" i="0" u="none" strike="noStrike" kern="1200" cap="none" normalizeH="0" baseline="0" dirty="0">
                          <a:ln>
                            <a:noFill/>
                          </a:ln>
                          <a:solidFill>
                            <a:srgbClr val="0070C0"/>
                          </a:solidFill>
                          <a:effectLst/>
                          <a:highlight>
                            <a:srgbClr val="FFFF00"/>
                          </a:highlight>
                          <a:latin typeface="Arial"/>
                          <a:ea typeface="Times New Roman" charset="0"/>
                          <a:cs typeface="Arial"/>
                        </a:rPr>
                        <a:t>natural language on a standard form or template</a:t>
                      </a:r>
                      <a:r>
                        <a:rPr kumimoji="0" lang="en-GB" sz="1400" b="0" i="0" u="none" strike="noStrike" cap="none" normalizeH="0" baseline="0" dirty="0">
                          <a:ln>
                            <a:noFill/>
                          </a:ln>
                          <a:solidFill>
                            <a:srgbClr val="000000"/>
                          </a:solidFill>
                          <a:effectLst/>
                          <a:latin typeface="Arial"/>
                          <a:ea typeface="Times New Roman" charset="0"/>
                          <a:cs typeface="Arial"/>
                        </a:rPr>
                        <a:t>.</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Each field on the form provides information about an characteristic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855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a:t>
                      </a:r>
                      <a:r>
                        <a:rPr kumimoji="0" lang="en-GB" sz="1400" b="1" i="0" u="none" strike="noStrike" kern="1200" cap="none" normalizeH="0" baseline="0" dirty="0">
                          <a:ln>
                            <a:noFill/>
                          </a:ln>
                          <a:solidFill>
                            <a:srgbClr val="FF0000"/>
                          </a:solidFill>
                          <a:effectLst/>
                          <a:highlight>
                            <a:srgbClr val="FFFF00"/>
                          </a:highlight>
                          <a:latin typeface="Arial"/>
                          <a:ea typeface="Times New Roman" charset="0"/>
                          <a:cs typeface="Arial"/>
                        </a:rPr>
                        <a:t>uses a language like a programming language</a:t>
                      </a:r>
                      <a:r>
                        <a:rPr kumimoji="0" lang="en-GB" sz="1400" b="0" i="0" u="none" strike="noStrike" cap="none" normalizeH="0" baseline="0" dirty="0">
                          <a:ln>
                            <a:noFill/>
                          </a:ln>
                          <a:solidFill>
                            <a:srgbClr val="000000"/>
                          </a:solidFill>
                          <a:effectLst/>
                          <a:latin typeface="Arial"/>
                          <a:ea typeface="Times New Roman" charset="0"/>
                          <a:cs typeface="Arial"/>
                        </a:rPr>
                        <a:t>, </a:t>
                      </a:r>
                      <a:r>
                        <a:rPr kumimoji="0" lang="en-GB" sz="1400" b="1" i="0" u="none" strike="noStrike" cap="none" normalizeH="0" baseline="0" dirty="0">
                          <a:ln>
                            <a:noFill/>
                          </a:ln>
                          <a:solidFill>
                            <a:srgbClr val="000000"/>
                          </a:solidFill>
                          <a:effectLst/>
                          <a:latin typeface="Arial"/>
                          <a:ea typeface="Times New Roman" charset="0"/>
                          <a:cs typeface="Arial"/>
                        </a:rPr>
                        <a:t>but with more abstract features</a:t>
                      </a:r>
                      <a:r>
                        <a:rPr kumimoji="0" lang="en-GB" sz="1400" b="0" i="0" u="none" strike="noStrike" cap="none" normalizeH="0" baseline="0" dirty="0">
                          <a:ln>
                            <a:noFill/>
                          </a:ln>
                          <a:solidFill>
                            <a:srgbClr val="000000"/>
                          </a:solidFill>
                          <a:effectLst/>
                          <a:latin typeface="Arial"/>
                          <a:ea typeface="Times New Roman" charset="0"/>
                          <a:cs typeface="Arial"/>
                        </a:rPr>
                        <a:t> to specify the requirements by defining an operational model of the </a:t>
                      </a:r>
                      <a:r>
                        <a:rPr kumimoji="0" lang="en-GB" sz="1400" b="0" i="0" u="none" strike="noStrike" cap="none" normalizeH="0" baseline="0" dirty="0" smtClean="0">
                          <a:ln>
                            <a:noFill/>
                          </a:ln>
                          <a:solidFill>
                            <a:srgbClr val="000000"/>
                          </a:solidFill>
                          <a:effectLst/>
                          <a:latin typeface="Arial"/>
                          <a:ea typeface="Times New Roman" charset="0"/>
                          <a:cs typeface="Arial"/>
                        </a:rPr>
                        <a:t>system. This </a:t>
                      </a:r>
                      <a:r>
                        <a:rPr kumimoji="0" lang="en-GB" sz="1400" b="0" i="0" u="none" strike="noStrike" cap="none" normalizeH="0" baseline="0" dirty="0">
                          <a:ln>
                            <a:noFill/>
                          </a:ln>
                          <a:solidFill>
                            <a:srgbClr val="000000"/>
                          </a:solidFill>
                          <a:effectLst/>
                          <a:latin typeface="Arial"/>
                          <a:ea typeface="Times New Roman" charset="0"/>
                          <a:cs typeface="Arial"/>
                        </a:rPr>
                        <a:t>approach is now rarely used although it is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6278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GRAPHICAL NOTATIONS (USE CASE, SEQUENCE)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rgbClr val="FF0000"/>
                          </a:solidFill>
                          <a:effectLst/>
                          <a:highlight>
                            <a:srgbClr val="FFFF00"/>
                          </a:highlight>
                          <a:latin typeface="Arial"/>
                          <a:ea typeface="Times New Roman" charset="0"/>
                          <a:cs typeface="Arial"/>
                        </a:rPr>
                        <a:t>Graphical models, supplemented by text annotations</a:t>
                      </a:r>
                      <a:r>
                        <a:rPr kumimoji="0" lang="en-GB" sz="1400" b="0" i="0" u="none" strike="noStrike" cap="none" normalizeH="0" baseline="0" dirty="0">
                          <a:ln>
                            <a:noFill/>
                          </a:ln>
                          <a:solidFill>
                            <a:srgbClr val="000000"/>
                          </a:solidFill>
                          <a:effectLst/>
                          <a:latin typeface="Arial"/>
                          <a:ea typeface="Times New Roman" charset="0"/>
                          <a:cs typeface="Arial"/>
                        </a:rPr>
                        <a:t>, are used to define the functional requirements for the system; UML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13361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rgbClr val="FF0000"/>
                          </a:solidFill>
                          <a:effectLst/>
                          <a:highlight>
                            <a:srgbClr val="FFFF00"/>
                          </a:highlight>
                          <a:latin typeface="Arial"/>
                          <a:ea typeface="Times New Roman" charset="0"/>
                          <a:cs typeface="Arial"/>
                        </a:rPr>
                        <a:t>These notations are based on mathematical concepts </a:t>
                      </a:r>
                      <a:r>
                        <a:rPr kumimoji="0" lang="en-GB" sz="1400" b="0" i="0" u="none" strike="noStrike" cap="none" normalizeH="0" baseline="0" dirty="0">
                          <a:ln>
                            <a:noFill/>
                          </a:ln>
                          <a:solidFill>
                            <a:srgbClr val="000000"/>
                          </a:solidFill>
                          <a:effectLst/>
                          <a:latin typeface="Arial"/>
                          <a:ea typeface="Times New Roman" charset="0"/>
                          <a:cs typeface="Arial"/>
                        </a:rPr>
                        <a:t>such as finite-state machines or sets.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Although these specifications can reduce the uncertainty in requirements, </a:t>
                      </a:r>
                      <a:r>
                        <a:rPr kumimoji="0" lang="en-GB" sz="1400" b="1" i="0" u="none" strike="noStrike" kern="1200" cap="none" normalizeH="0" baseline="0" dirty="0">
                          <a:ln>
                            <a:noFill/>
                          </a:ln>
                          <a:solidFill>
                            <a:srgbClr val="FF0000"/>
                          </a:solidFill>
                          <a:effectLst/>
                          <a:highlight>
                            <a:srgbClr val="FFFF00"/>
                          </a:highlight>
                          <a:latin typeface="Arial"/>
                          <a:ea typeface="Times New Roman" charset="0"/>
                          <a:cs typeface="Arial"/>
                        </a:rPr>
                        <a:t>but most customers don’t understand a formal specification</a:t>
                      </a:r>
                      <a:r>
                        <a:rPr kumimoji="0" lang="en-GB" sz="1400" b="0" i="0" u="none" strike="noStrike" cap="none" normalizeH="0" baseline="0" dirty="0">
                          <a:ln>
                            <a:noFill/>
                          </a:ln>
                          <a:solidFill>
                            <a:srgbClr val="000000"/>
                          </a:solidFill>
                          <a:effectLst/>
                          <a:latin typeface="Arial"/>
                          <a:ea typeface="Times New Roman" charset="0"/>
                          <a:cs typeface="Arial"/>
                        </a:rPr>
                        <a:t>. They cannot check that it represents what they want and are unwilling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871056423"/>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9512" y="274638"/>
            <a:ext cx="7570920" cy="1143000"/>
          </a:xfrm>
        </p:spPr>
        <p:txBody>
          <a:bodyPr/>
          <a:lstStyle/>
          <a:p>
            <a:r>
              <a:rPr lang="en-GB" dirty="0"/>
              <a:t>Requirements and design</a:t>
            </a:r>
          </a:p>
        </p:txBody>
      </p:sp>
      <p:sp>
        <p:nvSpPr>
          <p:cNvPr id="63491" name="Rectangle 3"/>
          <p:cNvSpPr>
            <a:spLocks noGrp="1" noChangeArrowheads="1"/>
          </p:cNvSpPr>
          <p:nvPr>
            <p:ph idx="1"/>
          </p:nvPr>
        </p:nvSpPr>
        <p:spPr>
          <a:xfrm>
            <a:off x="107504" y="1700808"/>
            <a:ext cx="8856984" cy="4608512"/>
          </a:xfrm>
        </p:spPr>
        <p:txBody>
          <a:bodyPr/>
          <a:lstStyle/>
          <a:p>
            <a:pPr algn="just">
              <a:lnSpc>
                <a:spcPct val="90000"/>
              </a:lnSpc>
            </a:pPr>
            <a:r>
              <a:rPr lang="en-GB" dirty="0"/>
              <a:t>In principle, </a:t>
            </a:r>
            <a:r>
              <a:rPr lang="en-GB" i="1" dirty="0">
                <a:solidFill>
                  <a:srgbClr val="0070C0"/>
                </a:solidFill>
              </a:rPr>
              <a:t>requirements </a:t>
            </a:r>
            <a:r>
              <a:rPr lang="en-GB" i="1" u="sng" dirty="0">
                <a:solidFill>
                  <a:srgbClr val="0070C0"/>
                </a:solidFill>
              </a:rPr>
              <a:t>should describe</a:t>
            </a:r>
            <a:r>
              <a:rPr lang="en-GB" i="1" dirty="0">
                <a:solidFill>
                  <a:srgbClr val="0070C0"/>
                </a:solidFill>
              </a:rPr>
              <a:t> what the system should do</a:t>
            </a:r>
            <a:r>
              <a:rPr lang="en-GB" dirty="0"/>
              <a:t> and </a:t>
            </a:r>
            <a:r>
              <a:rPr lang="en-GB" i="1" dirty="0">
                <a:solidFill>
                  <a:schemeClr val="accent6">
                    <a:lumMod val="75000"/>
                  </a:schemeClr>
                </a:solidFill>
              </a:rPr>
              <a:t>the design </a:t>
            </a:r>
            <a:r>
              <a:rPr lang="en-GB" i="1" u="sng" dirty="0">
                <a:solidFill>
                  <a:schemeClr val="accent6">
                    <a:lumMod val="75000"/>
                  </a:schemeClr>
                </a:solidFill>
              </a:rPr>
              <a:t>should describe</a:t>
            </a:r>
            <a:r>
              <a:rPr lang="en-GB" i="1" dirty="0">
                <a:solidFill>
                  <a:schemeClr val="accent6">
                    <a:lumMod val="75000"/>
                  </a:schemeClr>
                </a:solidFill>
              </a:rPr>
              <a:t> how it does this</a:t>
            </a:r>
            <a:r>
              <a:rPr lang="en-GB" dirty="0"/>
              <a:t>.</a:t>
            </a:r>
          </a:p>
          <a:p>
            <a:pPr algn="just">
              <a:lnSpc>
                <a:spcPct val="90000"/>
              </a:lnSpc>
            </a:pPr>
            <a:r>
              <a:rPr lang="en-GB" b="1" u="sng" dirty="0">
                <a:solidFill>
                  <a:srgbClr val="0070C0"/>
                </a:solidFill>
                <a:highlight>
                  <a:srgbClr val="FFFF00"/>
                </a:highlight>
              </a:rPr>
              <a:t>In practice, requirements and design are inseparable!!!</a:t>
            </a:r>
          </a:p>
          <a:p>
            <a:pPr lvl="1" algn="just">
              <a:lnSpc>
                <a:spcPct val="90000"/>
              </a:lnSpc>
            </a:pPr>
            <a:r>
              <a:rPr lang="en-GB" dirty="0"/>
              <a:t> </a:t>
            </a:r>
            <a:r>
              <a:rPr lang="en-GB" b="1" dirty="0"/>
              <a:t>Design of system architecture </a:t>
            </a:r>
            <a:r>
              <a:rPr lang="en-GB" dirty="0"/>
              <a:t>may be designed according to structure the requirements;</a:t>
            </a:r>
          </a:p>
          <a:p>
            <a:pPr lvl="1" algn="just">
              <a:lnSpc>
                <a:spcPct val="90000"/>
              </a:lnSpc>
            </a:pPr>
            <a:r>
              <a:rPr lang="en-GB" dirty="0"/>
              <a:t>The planned </a:t>
            </a:r>
            <a:r>
              <a:rPr lang="en-GB" b="1" dirty="0"/>
              <a:t>system may inter-operate with other systems </a:t>
            </a:r>
            <a:r>
              <a:rPr lang="en-GB" dirty="0"/>
              <a:t>that generate design requirements.</a:t>
            </a:r>
          </a:p>
        </p:txBody>
      </p:sp>
    </p:spTree>
    <p:extLst>
      <p:ext uri="{BB962C8B-B14F-4D97-AF65-F5344CB8AC3E}">
        <p14:creationId xmlns:p14="http://schemas.microsoft.com/office/powerpoint/2010/main" val="2042262479"/>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1-Natural language specification</a:t>
            </a:r>
          </a:p>
        </p:txBody>
      </p:sp>
      <p:sp>
        <p:nvSpPr>
          <p:cNvPr id="3" name="Content Placeholder 2"/>
          <p:cNvSpPr>
            <a:spLocks noGrp="1"/>
          </p:cNvSpPr>
          <p:nvPr>
            <p:ph idx="1"/>
          </p:nvPr>
        </p:nvSpPr>
        <p:spPr>
          <a:xfrm>
            <a:off x="251520" y="1600200"/>
            <a:ext cx="8640960" cy="4525963"/>
          </a:xfrm>
        </p:spPr>
        <p:txBody>
          <a:bodyPr/>
          <a:lstStyle/>
          <a:p>
            <a:pPr algn="just"/>
            <a:r>
              <a:rPr lang="en-US" dirty="0"/>
              <a:t>Requirements are written as </a:t>
            </a:r>
            <a:r>
              <a:rPr lang="en-US" b="1" dirty="0">
                <a:solidFill>
                  <a:schemeClr val="accent6">
                    <a:lumMod val="75000"/>
                  </a:schemeClr>
                </a:solidFill>
              </a:rPr>
              <a:t>natural language sentences </a:t>
            </a:r>
            <a:r>
              <a:rPr lang="en-US" dirty="0"/>
              <a:t>enhanced by </a:t>
            </a:r>
            <a:r>
              <a:rPr lang="en-US" u="sng" dirty="0"/>
              <a:t>diagrams and tables</a:t>
            </a:r>
            <a:r>
              <a:rPr lang="en-US" dirty="0"/>
              <a:t>.</a:t>
            </a:r>
          </a:p>
          <a:p>
            <a:pPr algn="just"/>
            <a:r>
              <a:rPr lang="en-US" dirty="0"/>
              <a:t>Used for writing requirements because it is </a:t>
            </a:r>
            <a:r>
              <a:rPr lang="en-US" u="sng" dirty="0"/>
              <a:t>expressive, intuitive/powerful and universal</a:t>
            </a:r>
            <a:r>
              <a:rPr lang="en-US" dirty="0"/>
              <a:t>.</a:t>
            </a:r>
          </a:p>
          <a:p>
            <a:pPr algn="just"/>
            <a:r>
              <a:rPr lang="en-US" dirty="0"/>
              <a:t>This means that the requirements  </a:t>
            </a:r>
            <a:r>
              <a:rPr lang="en-US" u="sng" dirty="0"/>
              <a:t>can be understood by users and customers easily</a:t>
            </a:r>
            <a:r>
              <a:rPr lang="en-US" dirty="0"/>
              <a:t>.</a:t>
            </a:r>
          </a:p>
          <a:p>
            <a:pPr lvl="1" algn="just"/>
            <a:r>
              <a:rPr lang="en-US" dirty="0"/>
              <a:t>Design diagrams, code etc. may not be </a:t>
            </a:r>
            <a:r>
              <a:rPr lang="en-US" dirty="0" err="1"/>
              <a:t>understanble</a:t>
            </a:r>
            <a:r>
              <a:rPr lang="en-US" dirty="0"/>
              <a:t> by customers. </a:t>
            </a:r>
          </a:p>
        </p:txBody>
      </p:sp>
    </p:spTree>
    <p:extLst>
      <p:ext uri="{BB962C8B-B14F-4D97-AF65-F5344CB8AC3E}">
        <p14:creationId xmlns:p14="http://schemas.microsoft.com/office/powerpoint/2010/main" val="1726076218"/>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66700"/>
            <a:ext cx="8229600" cy="1104900"/>
          </a:xfrm>
        </p:spPr>
        <p:txBody>
          <a:bodyPr/>
          <a:lstStyle/>
          <a:p>
            <a:r>
              <a:rPr lang="en-GB" dirty="0"/>
              <a:t>Guidelines for writing requirements</a:t>
            </a:r>
          </a:p>
        </p:txBody>
      </p:sp>
      <p:sp>
        <p:nvSpPr>
          <p:cNvPr id="61443" name="Rectangle 3"/>
          <p:cNvSpPr>
            <a:spLocks noGrp="1" noChangeArrowheads="1"/>
          </p:cNvSpPr>
          <p:nvPr>
            <p:ph idx="1"/>
          </p:nvPr>
        </p:nvSpPr>
        <p:spPr>
          <a:xfrm>
            <a:off x="72029" y="1628800"/>
            <a:ext cx="8856983" cy="4525963"/>
          </a:xfrm>
        </p:spPr>
        <p:txBody>
          <a:bodyPr/>
          <a:lstStyle/>
          <a:p>
            <a:pPr algn="just"/>
            <a:r>
              <a:rPr lang="en-GB" dirty="0"/>
              <a:t>Formulate </a:t>
            </a:r>
            <a:r>
              <a:rPr lang="en-GB" b="1" dirty="0">
                <a:solidFill>
                  <a:schemeClr val="accent6">
                    <a:lumMod val="75000"/>
                  </a:schemeClr>
                </a:solidFill>
              </a:rPr>
              <a:t>a standard format </a:t>
            </a:r>
            <a:r>
              <a:rPr lang="en-GB" dirty="0"/>
              <a:t>and use it for all requirements.</a:t>
            </a:r>
          </a:p>
          <a:p>
            <a:pPr algn="just"/>
            <a:r>
              <a:rPr lang="en-GB" dirty="0"/>
              <a:t>Use language in a consistent way. </a:t>
            </a:r>
          </a:p>
          <a:p>
            <a:pPr algn="just"/>
            <a:r>
              <a:rPr lang="en-GB" b="1" u="sng" dirty="0">
                <a:solidFill>
                  <a:srgbClr val="FF0000"/>
                </a:solidFill>
              </a:rPr>
              <a:t>USE</a:t>
            </a:r>
            <a:r>
              <a:rPr lang="en-GB" dirty="0"/>
              <a:t>;</a:t>
            </a:r>
          </a:p>
          <a:p>
            <a:pPr lvl="1" algn="just"/>
            <a:r>
              <a:rPr lang="en-GB" sz="2800" b="1" dirty="0">
                <a:solidFill>
                  <a:srgbClr val="0070C0"/>
                </a:solidFill>
                <a:highlight>
                  <a:srgbClr val="FFFF00"/>
                </a:highlight>
              </a:rPr>
              <a:t>“shall” for mandatory requirements (</a:t>
            </a:r>
            <a:r>
              <a:rPr lang="en-GB" sz="2800" b="1" dirty="0" err="1">
                <a:solidFill>
                  <a:srgbClr val="0070C0"/>
                </a:solidFill>
                <a:highlight>
                  <a:srgbClr val="FFFF00"/>
                </a:highlight>
              </a:rPr>
              <a:t>zorunlu</a:t>
            </a:r>
            <a:r>
              <a:rPr lang="en-GB" sz="2800" b="1" dirty="0">
                <a:solidFill>
                  <a:srgbClr val="0070C0"/>
                </a:solidFill>
                <a:highlight>
                  <a:srgbClr val="FFFF00"/>
                </a:highlight>
              </a:rPr>
              <a:t>),</a:t>
            </a:r>
          </a:p>
          <a:p>
            <a:pPr lvl="1" algn="just"/>
            <a:r>
              <a:rPr lang="en-GB" sz="2800" b="1" dirty="0">
                <a:solidFill>
                  <a:srgbClr val="0070C0"/>
                </a:solidFill>
                <a:highlight>
                  <a:srgbClr val="FFFF00"/>
                </a:highlight>
              </a:rPr>
              <a:t>“should” for desirable requirements (</a:t>
            </a:r>
            <a:r>
              <a:rPr lang="en-GB" sz="2800" b="1" dirty="0" err="1">
                <a:solidFill>
                  <a:srgbClr val="0070C0"/>
                </a:solidFill>
                <a:highlight>
                  <a:srgbClr val="FFFF00"/>
                </a:highlight>
              </a:rPr>
              <a:t>gerekli</a:t>
            </a:r>
            <a:r>
              <a:rPr lang="en-GB" sz="2800" b="1" dirty="0">
                <a:solidFill>
                  <a:srgbClr val="0070C0"/>
                </a:solidFill>
                <a:highlight>
                  <a:srgbClr val="FFFF00"/>
                </a:highlight>
              </a:rPr>
              <a:t>).</a:t>
            </a:r>
          </a:p>
          <a:p>
            <a:pPr algn="just"/>
            <a:r>
              <a:rPr lang="en-GB" dirty="0"/>
              <a:t>Use </a:t>
            </a:r>
            <a:r>
              <a:rPr lang="en-GB" b="1" dirty="0">
                <a:highlight>
                  <a:srgbClr val="FFFF00"/>
                </a:highlight>
              </a:rPr>
              <a:t>text highlighting</a:t>
            </a:r>
            <a:r>
              <a:rPr lang="en-GB" b="1" dirty="0"/>
              <a:t> </a:t>
            </a:r>
            <a:r>
              <a:rPr lang="en-GB" dirty="0"/>
              <a:t>to identify key parts of the requirement.</a:t>
            </a:r>
          </a:p>
          <a:p>
            <a:pPr algn="just"/>
            <a:r>
              <a:rPr lang="en-GB" b="1" u="sng" dirty="0">
                <a:solidFill>
                  <a:srgbClr val="0070C0"/>
                </a:solidFill>
              </a:rPr>
              <a:t>Avoid</a:t>
            </a:r>
            <a:r>
              <a:rPr lang="en-GB" dirty="0"/>
              <a:t> the use of </a:t>
            </a:r>
            <a:r>
              <a:rPr lang="en-GB" b="1" u="sng" dirty="0">
                <a:solidFill>
                  <a:srgbClr val="0070C0"/>
                </a:solidFill>
              </a:rPr>
              <a:t>computer jargon</a:t>
            </a:r>
            <a:r>
              <a:rPr lang="en-GB" dirty="0"/>
              <a:t>.</a:t>
            </a:r>
          </a:p>
          <a:p>
            <a:pPr algn="just"/>
            <a:r>
              <a:rPr lang="en-GB" dirty="0"/>
              <a:t>Include an explanation of </a:t>
            </a:r>
            <a:r>
              <a:rPr lang="en-GB" b="1" dirty="0">
                <a:solidFill>
                  <a:schemeClr val="accent6">
                    <a:lumMod val="75000"/>
                  </a:schemeClr>
                </a:solidFill>
              </a:rPr>
              <a:t>why a requirement is </a:t>
            </a:r>
            <a:r>
              <a:rPr lang="en-GB" b="1" u="sng" dirty="0">
                <a:solidFill>
                  <a:schemeClr val="accent6">
                    <a:lumMod val="75000"/>
                  </a:schemeClr>
                </a:solidFill>
              </a:rPr>
              <a:t>necessary</a:t>
            </a:r>
            <a:r>
              <a:rPr lang="en-GB" dirty="0"/>
              <a:t>.</a:t>
            </a:r>
          </a:p>
        </p:txBody>
      </p:sp>
    </p:spTree>
    <p:extLst>
      <p:ext uri="{BB962C8B-B14F-4D97-AF65-F5344CB8AC3E}">
        <p14:creationId xmlns:p14="http://schemas.microsoft.com/office/powerpoint/2010/main" val="2790173008"/>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dirty="0"/>
              <a:t>Problems with natural language</a:t>
            </a:r>
          </a:p>
        </p:txBody>
      </p:sp>
      <p:sp>
        <p:nvSpPr>
          <p:cNvPr id="55299" name="Rectangle 3"/>
          <p:cNvSpPr>
            <a:spLocks noGrp="1" noChangeArrowheads="1"/>
          </p:cNvSpPr>
          <p:nvPr>
            <p:ph idx="1"/>
          </p:nvPr>
        </p:nvSpPr>
        <p:spPr>
          <a:xfrm>
            <a:off x="107504" y="1600200"/>
            <a:ext cx="8928992" cy="4525963"/>
          </a:xfrm>
        </p:spPr>
        <p:txBody>
          <a:bodyPr/>
          <a:lstStyle/>
          <a:p>
            <a:r>
              <a:rPr lang="en-GB" b="1" dirty="0">
                <a:solidFill>
                  <a:srgbClr val="0070C0"/>
                </a:solidFill>
              </a:rPr>
              <a:t>There is readers and writers of requirements.</a:t>
            </a:r>
          </a:p>
          <a:p>
            <a:r>
              <a:rPr lang="en-GB" b="1" dirty="0">
                <a:solidFill>
                  <a:srgbClr val="0070C0"/>
                </a:solidFill>
              </a:rPr>
              <a:t>Lack of clarity </a:t>
            </a:r>
          </a:p>
          <a:p>
            <a:pPr lvl="1"/>
            <a:r>
              <a:rPr lang="en-GB" dirty="0"/>
              <a:t>Don’t make the document difficult to read.</a:t>
            </a:r>
          </a:p>
          <a:p>
            <a:pPr lvl="1"/>
            <a:r>
              <a:rPr lang="en-GB" dirty="0"/>
              <a:t>Readers may not understand obviously due to unclear expressions. </a:t>
            </a:r>
          </a:p>
          <a:p>
            <a:r>
              <a:rPr lang="en-GB" b="1" dirty="0">
                <a:solidFill>
                  <a:srgbClr val="0070C0"/>
                </a:solidFill>
              </a:rPr>
              <a:t>Requirements confusion</a:t>
            </a:r>
          </a:p>
          <a:p>
            <a:pPr lvl="1"/>
            <a:r>
              <a:rPr lang="en-GB" dirty="0"/>
              <a:t>Functional and non-functional requirements intend to be mixed-up.</a:t>
            </a:r>
          </a:p>
          <a:p>
            <a:r>
              <a:rPr lang="en-GB" b="1" dirty="0">
                <a:solidFill>
                  <a:srgbClr val="0070C0"/>
                </a:solidFill>
              </a:rPr>
              <a:t>Requirements amalgamation (merge)</a:t>
            </a:r>
          </a:p>
          <a:p>
            <a:pPr lvl="1"/>
            <a:r>
              <a:rPr lang="en-GB" dirty="0"/>
              <a:t>Different requirements by writers may be expressed together.</a:t>
            </a:r>
          </a:p>
        </p:txBody>
      </p:sp>
    </p:spTree>
    <p:extLst>
      <p:ext uri="{BB962C8B-B14F-4D97-AF65-F5344CB8AC3E}">
        <p14:creationId xmlns:p14="http://schemas.microsoft.com/office/powerpoint/2010/main" val="1186723185"/>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US" dirty="0"/>
              <a:t>Example requirements for the insulin pump software system</a:t>
            </a:r>
            <a:r>
              <a:rPr lang="en-GB" dirty="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90390851"/>
              </p:ext>
            </p:extLst>
          </p:nvPr>
        </p:nvGraphicFramePr>
        <p:xfrm>
          <a:off x="457200" y="1700808"/>
          <a:ext cx="7848872" cy="4206240"/>
        </p:xfrm>
        <a:graphic>
          <a:graphicData uri="http://schemas.openxmlformats.org/drawingml/2006/table">
            <a:tbl>
              <a:tblPr firstRow="1" bandRow="1">
                <a:tableStyleId>{69CF1AB2-1976-4502-BF36-3FF5EA218861}</a:tableStyleId>
              </a:tblPr>
              <a:tblGrid>
                <a:gridCol w="7848872">
                  <a:extLst>
                    <a:ext uri="{9D8B030D-6E8A-4147-A177-3AD203B41FA5}">
                      <a16:colId xmlns="" xmlns:a16="http://schemas.microsoft.com/office/drawing/2014/main" val="20000"/>
                    </a:ext>
                  </a:extLst>
                </a:gridCol>
              </a:tblGrid>
              <a:tr h="1090920">
                <a:tc>
                  <a:txBody>
                    <a:bodyPr/>
                    <a:lstStyle/>
                    <a:p>
                      <a:r>
                        <a:rPr lang="en-GB" sz="1800" b="1" kern="1200" dirty="0">
                          <a:solidFill>
                            <a:schemeClr val="dk1"/>
                          </a:solidFill>
                          <a:highlight>
                            <a:srgbClr val="FFFF00"/>
                          </a:highlight>
                          <a:latin typeface="+mn-lt"/>
                          <a:ea typeface="+mn-ea"/>
                          <a:cs typeface="+mn-cs"/>
                        </a:rPr>
                        <a:t>3.2 The system shall measure the blood sugar and deliver insulin, if required, every 10 minutes. </a:t>
                      </a:r>
                      <a:r>
                        <a:rPr lang="en-GB" sz="1800" b="0" i="1" kern="1200" dirty="0"/>
                        <a:t>(</a:t>
                      </a:r>
                      <a:r>
                        <a:rPr lang="en-GB" sz="1800" b="1" i="1" kern="1200" dirty="0">
                          <a:solidFill>
                            <a:srgbClr val="0070C0"/>
                          </a:solidFill>
                        </a:rPr>
                        <a:t>Changes in blood sugar are relatively slow, so more frequent measurement is unnecessary; less frequent measurement could lead to unnecessarily high sugar levels</a:t>
                      </a:r>
                      <a:r>
                        <a:rPr lang="en-GB" sz="1800" b="0" i="1" kern="1200" dirty="0"/>
                        <a:t>.) </a:t>
                      </a:r>
                    </a:p>
                    <a:p>
                      <a:pPr lvl="1"/>
                      <a:r>
                        <a:rPr lang="en-GB" sz="1800" b="0" i="1" kern="1200" dirty="0">
                          <a:sym typeface="Wingdings" panose="05000000000000000000" pitchFamily="2" charset="2"/>
                        </a:rPr>
                        <a:t></a:t>
                      </a:r>
                      <a:r>
                        <a:rPr lang="en-GB" sz="1800" b="0" i="1" kern="1200" dirty="0"/>
                        <a:t>10 dk </a:t>
                      </a:r>
                      <a:r>
                        <a:rPr lang="en-GB" sz="1800" b="0" i="1" kern="1200" dirty="0" err="1"/>
                        <a:t>bir</a:t>
                      </a:r>
                      <a:r>
                        <a:rPr lang="en-GB" sz="1800" b="0" i="1" kern="1200" dirty="0"/>
                        <a:t> </a:t>
                      </a:r>
                      <a:r>
                        <a:rPr lang="en-GB" sz="1800" b="0" i="1" kern="1200" dirty="0" err="1"/>
                        <a:t>şeker</a:t>
                      </a:r>
                      <a:r>
                        <a:rPr lang="en-GB" sz="1800" b="0" i="1" kern="1200" dirty="0"/>
                        <a:t> </a:t>
                      </a:r>
                      <a:r>
                        <a:rPr lang="en-GB" sz="1800" b="0" i="1" kern="1200" dirty="0" err="1"/>
                        <a:t>ölçümü</a:t>
                      </a:r>
                      <a:r>
                        <a:rPr lang="en-GB" sz="1800" b="0" i="1" kern="1200" dirty="0"/>
                        <a:t> </a:t>
                      </a:r>
                      <a:r>
                        <a:rPr lang="en-GB" sz="1800" b="0" i="1" kern="1200" dirty="0" err="1"/>
                        <a:t>gereksizdir</a:t>
                      </a:r>
                      <a:r>
                        <a:rPr lang="en-GB" sz="1800" b="0" i="1" kern="1200" dirty="0"/>
                        <a:t>, </a:t>
                      </a:r>
                      <a:r>
                        <a:rPr lang="en-GB" sz="1800" b="0" i="1" kern="1200" dirty="0" err="1"/>
                        <a:t>aksine</a:t>
                      </a:r>
                      <a:r>
                        <a:rPr lang="en-GB" sz="1800" b="0" i="1" kern="1200" dirty="0"/>
                        <a:t> </a:t>
                      </a:r>
                      <a:r>
                        <a:rPr lang="en-GB" sz="1800" b="0" i="1" kern="1200" dirty="0" err="1"/>
                        <a:t>şekerin</a:t>
                      </a:r>
                      <a:r>
                        <a:rPr lang="en-GB" sz="1800" b="0" i="1" kern="1200" dirty="0"/>
                        <a:t> </a:t>
                      </a:r>
                      <a:r>
                        <a:rPr lang="en-GB" sz="1800" b="0" i="1" kern="1200" dirty="0" err="1"/>
                        <a:t>daha</a:t>
                      </a:r>
                      <a:r>
                        <a:rPr lang="en-GB" sz="1800" b="0" i="1" kern="1200" dirty="0"/>
                        <a:t> </a:t>
                      </a:r>
                      <a:r>
                        <a:rPr lang="en-GB" sz="1800" b="0" i="1" kern="1200" dirty="0" err="1"/>
                        <a:t>çok</a:t>
                      </a:r>
                      <a:r>
                        <a:rPr lang="en-GB" sz="1800" b="0" i="1" kern="1200" dirty="0"/>
                        <a:t> </a:t>
                      </a:r>
                      <a:r>
                        <a:rPr lang="en-GB" sz="1800" b="0" i="1" kern="1200" dirty="0" err="1"/>
                        <a:t>yükselmesine</a:t>
                      </a:r>
                      <a:r>
                        <a:rPr lang="en-GB" sz="1800" b="0" i="1" kern="1200" dirty="0"/>
                        <a:t> </a:t>
                      </a:r>
                      <a:r>
                        <a:rPr lang="en-GB" sz="1800" b="0" i="1" kern="1200" dirty="0" err="1"/>
                        <a:t>sebep</a:t>
                      </a:r>
                      <a:r>
                        <a:rPr lang="en-GB" sz="1800" b="0" i="1" kern="1200" dirty="0"/>
                        <a:t> </a:t>
                      </a:r>
                      <a:r>
                        <a:rPr lang="en-GB" sz="1800" b="0" i="1" kern="1200" dirty="0" err="1"/>
                        <a:t>olur</a:t>
                      </a:r>
                      <a:r>
                        <a:rPr lang="en-GB" sz="1800" b="0" i="1" kern="1200" dirty="0"/>
                        <a:t>. </a:t>
                      </a:r>
                    </a:p>
                    <a:p>
                      <a:endParaRPr lang="en-GB" sz="1800" b="0" kern="1200" dirty="0"/>
                    </a:p>
                    <a:p>
                      <a:r>
                        <a:rPr lang="en-GB" sz="1800" b="1" kern="1200" dirty="0">
                          <a:highlight>
                            <a:srgbClr val="FFFF00"/>
                          </a:highlight>
                        </a:rPr>
                        <a:t>3.6 The system shall run a self-test routine every minute with the conditions to be tested and the associated actions defined in Table 1.</a:t>
                      </a:r>
                      <a:r>
                        <a:rPr lang="en-GB" sz="1800" b="1" i="1" kern="1200" dirty="0">
                          <a:highlight>
                            <a:srgbClr val="FFFF00"/>
                          </a:highlight>
                        </a:rPr>
                        <a:t> </a:t>
                      </a:r>
                      <a:r>
                        <a:rPr lang="en-GB" sz="1800" b="0" i="1" kern="1200" dirty="0"/>
                        <a:t>(</a:t>
                      </a:r>
                      <a:r>
                        <a:rPr lang="en-GB" sz="1800" b="1" i="1" kern="1200" dirty="0">
                          <a:solidFill>
                            <a:srgbClr val="0070C0"/>
                          </a:solidFill>
                          <a:latin typeface="+mn-lt"/>
                          <a:ea typeface="+mn-ea"/>
                          <a:cs typeface="+mn-cs"/>
                        </a:rPr>
                        <a:t>A self-test routine can discover hardware and software problems and alert the user to the fact the normal operation may be impossible.) If the system misleads users!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i="1" kern="1200" dirty="0">
                          <a:sym typeface="Wingdings" panose="05000000000000000000" pitchFamily="2" charset="2"/>
                        </a:rPr>
                        <a:t></a:t>
                      </a:r>
                      <a:r>
                        <a:rPr lang="en-GB" sz="1800" b="0" i="1" kern="1200" dirty="0" err="1"/>
                        <a:t>Bazen</a:t>
                      </a:r>
                      <a:r>
                        <a:rPr lang="en-GB" sz="1800" b="0" i="1" kern="1200" dirty="0"/>
                        <a:t> HW/SW </a:t>
                      </a:r>
                      <a:r>
                        <a:rPr lang="en-GB" sz="1800" b="0" i="1" kern="1200" dirty="0" err="1"/>
                        <a:t>problemlerinden</a:t>
                      </a:r>
                      <a:r>
                        <a:rPr lang="en-GB" sz="1800" b="0" i="1" kern="1200" dirty="0"/>
                        <a:t> </a:t>
                      </a:r>
                      <a:r>
                        <a:rPr lang="en-GB" sz="1800" b="0" i="1" kern="1200" dirty="0" err="1"/>
                        <a:t>dolayı</a:t>
                      </a:r>
                      <a:r>
                        <a:rPr lang="en-GB" sz="1800" b="0" i="1" kern="1200" dirty="0"/>
                        <a:t> normal </a:t>
                      </a:r>
                      <a:r>
                        <a:rPr lang="en-GB" sz="1800" b="0" i="1" kern="1200" dirty="0" err="1"/>
                        <a:t>operasyon</a:t>
                      </a:r>
                      <a:r>
                        <a:rPr lang="en-GB" sz="1800" b="0" i="1" kern="1200" dirty="0"/>
                        <a:t> </a:t>
                      </a:r>
                      <a:r>
                        <a:rPr lang="en-GB" sz="1800" b="0" i="1" kern="1200" dirty="0" err="1"/>
                        <a:t>işlemi</a:t>
                      </a:r>
                      <a:r>
                        <a:rPr lang="en-GB" sz="1800" b="0" i="1" kern="1200" dirty="0"/>
                        <a:t> </a:t>
                      </a:r>
                      <a:r>
                        <a:rPr lang="en-GB" sz="1800" b="0" i="1" kern="1200" dirty="0" err="1"/>
                        <a:t>imkansız</a:t>
                      </a:r>
                      <a:r>
                        <a:rPr lang="en-GB" sz="1800" b="0" i="1" kern="1200" dirty="0"/>
                        <a:t> </a:t>
                      </a:r>
                      <a:r>
                        <a:rPr lang="en-GB" sz="1800" b="0" i="1" kern="1200" dirty="0" err="1"/>
                        <a:t>olabilir</a:t>
                      </a:r>
                      <a:r>
                        <a:rPr lang="en-GB" sz="1800" b="0" i="1" kern="1200" dirty="0"/>
                        <a:t>, system </a:t>
                      </a:r>
                      <a:r>
                        <a:rPr lang="en-GB" sz="1800" b="0" i="1" kern="1200" dirty="0" err="1"/>
                        <a:t>ya</a:t>
                      </a:r>
                      <a:r>
                        <a:rPr lang="en-GB" sz="1800" b="0" i="1" kern="1200" dirty="0"/>
                        <a:t> </a:t>
                      </a:r>
                      <a:r>
                        <a:rPr lang="en-GB" sz="1800" b="0" i="1" kern="1200" dirty="0" err="1"/>
                        <a:t>yanıltırsa</a:t>
                      </a:r>
                      <a:r>
                        <a:rPr lang="en-GB" sz="1800" b="0" i="1" kern="1200" dirty="0"/>
                        <a:t>. </a:t>
                      </a:r>
                    </a:p>
                    <a:p>
                      <a:endParaRPr lang="en-GB" sz="1800" b="1" i="1" kern="1200" dirty="0">
                        <a:solidFill>
                          <a:srgbClr val="0070C0"/>
                        </a:solidFill>
                        <a:latin typeface="+mn-lt"/>
                        <a:ea typeface="+mn-ea"/>
                        <a:cs typeface="+mn-cs"/>
                      </a:endParaRPr>
                    </a:p>
                    <a:p>
                      <a:endParaRPr lang="en-US" dirty="0"/>
                    </a:p>
                  </a:txBody>
                  <a:tcPr/>
                </a:tc>
                <a:extLst>
                  <a:ext uri="{0D108BD9-81ED-4DB2-BD59-A6C34878D82A}">
                    <a16:rowId xmlns="" xmlns:a16="http://schemas.microsoft.com/office/drawing/2014/main" val="10000"/>
                  </a:ext>
                </a:extLst>
              </a:tr>
            </a:tbl>
          </a:graphicData>
        </a:graphic>
      </p:graphicFrame>
      <p:sp>
        <p:nvSpPr>
          <p:cNvPr id="2" name="TextBox 1">
            <a:extLst>
              <a:ext uri="{FF2B5EF4-FFF2-40B4-BE49-F238E27FC236}">
                <a16:creationId xmlns="" xmlns:a16="http://schemas.microsoft.com/office/drawing/2014/main" id="{58C2D239-E8E9-43EA-A2F4-DC2DF53BD1B4}"/>
              </a:ext>
            </a:extLst>
          </p:cNvPr>
          <p:cNvSpPr txBox="1"/>
          <p:nvPr/>
        </p:nvSpPr>
        <p:spPr>
          <a:xfrm>
            <a:off x="692526" y="6021288"/>
            <a:ext cx="7676332" cy="461665"/>
          </a:xfrm>
          <a:prstGeom prst="rect">
            <a:avLst/>
          </a:prstGeom>
          <a:noFill/>
        </p:spPr>
        <p:txBody>
          <a:bodyPr wrap="none" rtlCol="0">
            <a:spAutoFit/>
          </a:bodyPr>
          <a:lstStyle/>
          <a:p>
            <a:r>
              <a:rPr lang="en-US" dirty="0">
                <a:solidFill>
                  <a:srgbClr val="FF0000"/>
                </a:solidFill>
              </a:rPr>
              <a:t>Confused and difficult to understand the requirements! </a:t>
            </a:r>
          </a:p>
        </p:txBody>
      </p:sp>
    </p:spTree>
    <p:extLst>
      <p:ext uri="{BB962C8B-B14F-4D97-AF65-F5344CB8AC3E}">
        <p14:creationId xmlns:p14="http://schemas.microsoft.com/office/powerpoint/2010/main" val="598877174"/>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2-Structured specifications</a:t>
            </a:r>
          </a:p>
        </p:txBody>
      </p:sp>
      <p:sp>
        <p:nvSpPr>
          <p:cNvPr id="3" name="Content Placeholder 2"/>
          <p:cNvSpPr>
            <a:spLocks noGrp="1"/>
          </p:cNvSpPr>
          <p:nvPr>
            <p:ph idx="1"/>
          </p:nvPr>
        </p:nvSpPr>
        <p:spPr>
          <a:xfrm>
            <a:off x="323528" y="1600200"/>
            <a:ext cx="8363272" cy="4525963"/>
          </a:xfrm>
        </p:spPr>
        <p:txBody>
          <a:bodyPr/>
          <a:lstStyle/>
          <a:p>
            <a:pPr algn="just"/>
            <a:r>
              <a:rPr lang="en-US" dirty="0"/>
              <a:t>“</a:t>
            </a:r>
            <a:r>
              <a:rPr lang="en-US" b="1" dirty="0"/>
              <a:t>Structured specifications</a:t>
            </a:r>
            <a:r>
              <a:rPr lang="en-US" dirty="0"/>
              <a:t>” is an approach to writing requirements where the </a:t>
            </a:r>
            <a:r>
              <a:rPr lang="en-US" b="1" u="sng" dirty="0">
                <a:solidFill>
                  <a:srgbClr val="FF0000"/>
                </a:solidFill>
              </a:rPr>
              <a:t>freedom of the writer</a:t>
            </a:r>
            <a:r>
              <a:rPr lang="en-US" b="1" dirty="0">
                <a:solidFill>
                  <a:srgbClr val="FF0000"/>
                </a:solidFill>
              </a:rPr>
              <a:t> </a:t>
            </a:r>
            <a:r>
              <a:rPr lang="en-US" b="1" u="sng" dirty="0">
                <a:solidFill>
                  <a:srgbClr val="0070C0"/>
                </a:solidFill>
              </a:rPr>
              <a:t>is limited</a:t>
            </a:r>
            <a:r>
              <a:rPr lang="en-US" dirty="0"/>
              <a:t> due to </a:t>
            </a:r>
            <a:r>
              <a:rPr lang="en-US" b="1" u="sng" dirty="0">
                <a:solidFill>
                  <a:srgbClr val="0070C0"/>
                </a:solidFill>
              </a:rPr>
              <a:t>requirements should be written in a standard way</a:t>
            </a:r>
            <a:r>
              <a:rPr lang="en-US" dirty="0"/>
              <a:t>.</a:t>
            </a:r>
          </a:p>
          <a:p>
            <a:pPr algn="just"/>
            <a:endParaRPr lang="en-US" dirty="0"/>
          </a:p>
          <a:p>
            <a:pPr algn="just"/>
            <a:r>
              <a:rPr lang="en-US" b="1" dirty="0"/>
              <a:t>Structured specifications method</a:t>
            </a:r>
            <a:r>
              <a:rPr lang="en-US" dirty="0"/>
              <a:t> </a:t>
            </a:r>
            <a:r>
              <a:rPr lang="en-US" b="1" u="sng" dirty="0">
                <a:solidFill>
                  <a:srgbClr val="0070C0"/>
                </a:solidFill>
              </a:rPr>
              <a:t>works well for some types of requirements.</a:t>
            </a:r>
          </a:p>
          <a:p>
            <a:pPr lvl="1" algn="just"/>
            <a:r>
              <a:rPr lang="en-US" dirty="0"/>
              <a:t>e.g. requirements for embedded control system but is sometimes too difficult for writing business system requirements.</a:t>
            </a:r>
          </a:p>
        </p:txBody>
      </p:sp>
    </p:spTree>
    <p:extLst>
      <p:ext uri="{BB962C8B-B14F-4D97-AF65-F5344CB8AC3E}">
        <p14:creationId xmlns:p14="http://schemas.microsoft.com/office/powerpoint/2010/main" val="830475239"/>
      </p:ext>
    </p:extLst>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90487" tIns="44450" rIns="90487" bIns="44450"/>
          <a:lstStyle/>
          <a:p>
            <a:r>
              <a:rPr lang="en-US" dirty="0"/>
              <a:t>a.</a:t>
            </a:r>
            <a:r>
              <a:rPr lang="en-GB" dirty="0"/>
              <a:t>Form-based specifications</a:t>
            </a:r>
          </a:p>
        </p:txBody>
      </p:sp>
      <p:sp>
        <p:nvSpPr>
          <p:cNvPr id="67587" name="Rectangle 3"/>
          <p:cNvSpPr>
            <a:spLocks noGrp="1" noChangeArrowheads="1"/>
          </p:cNvSpPr>
          <p:nvPr>
            <p:ph idx="1"/>
          </p:nvPr>
        </p:nvSpPr>
        <p:spPr>
          <a:noFill/>
          <a:ln/>
        </p:spPr>
        <p:txBody>
          <a:bodyPr lIns="90487" tIns="44450" rIns="90487" bIns="44450"/>
          <a:lstStyle/>
          <a:p>
            <a:r>
              <a:rPr lang="en-GB" dirty="0"/>
              <a:t>Definition of the </a:t>
            </a:r>
            <a:r>
              <a:rPr lang="en-GB" b="1" u="sng" dirty="0">
                <a:solidFill>
                  <a:srgbClr val="0070C0"/>
                </a:solidFill>
              </a:rPr>
              <a:t>function</a:t>
            </a:r>
            <a:r>
              <a:rPr lang="en-GB" dirty="0"/>
              <a:t> or </a:t>
            </a:r>
            <a:r>
              <a:rPr lang="en-GB" b="1" u="sng" dirty="0">
                <a:solidFill>
                  <a:srgbClr val="0070C0"/>
                </a:solidFill>
              </a:rPr>
              <a:t>entity</a:t>
            </a:r>
            <a:r>
              <a:rPr lang="en-GB" dirty="0"/>
              <a:t>.</a:t>
            </a:r>
          </a:p>
          <a:p>
            <a:r>
              <a:rPr lang="en-GB" dirty="0"/>
              <a:t>Description of </a:t>
            </a:r>
            <a:r>
              <a:rPr lang="en-GB" b="1" u="sng" dirty="0">
                <a:solidFill>
                  <a:srgbClr val="0070C0"/>
                </a:solidFill>
              </a:rPr>
              <a:t>inputs</a:t>
            </a:r>
            <a:r>
              <a:rPr lang="en-GB" dirty="0"/>
              <a:t> and where they come from.</a:t>
            </a:r>
          </a:p>
          <a:p>
            <a:r>
              <a:rPr lang="en-GB" dirty="0"/>
              <a:t>Description of </a:t>
            </a:r>
            <a:r>
              <a:rPr lang="en-GB" b="1" u="sng" dirty="0">
                <a:solidFill>
                  <a:srgbClr val="0070C0"/>
                </a:solidFill>
              </a:rPr>
              <a:t>outputs</a:t>
            </a:r>
            <a:r>
              <a:rPr lang="en-GB" dirty="0"/>
              <a:t> and where they go to.</a:t>
            </a:r>
          </a:p>
          <a:p>
            <a:r>
              <a:rPr lang="en-GB" dirty="0"/>
              <a:t>Information about the </a:t>
            </a:r>
            <a:r>
              <a:rPr lang="en-GB" b="1" u="sng" dirty="0">
                <a:solidFill>
                  <a:srgbClr val="0070C0"/>
                </a:solidFill>
              </a:rPr>
              <a:t>information needed for the computation</a:t>
            </a:r>
            <a:r>
              <a:rPr lang="en-GB" dirty="0"/>
              <a:t> and other entities used.</a:t>
            </a:r>
          </a:p>
          <a:p>
            <a:r>
              <a:rPr lang="en-GB" dirty="0"/>
              <a:t>Description of </a:t>
            </a:r>
            <a:r>
              <a:rPr lang="en-GB" b="1" u="sng" dirty="0">
                <a:solidFill>
                  <a:srgbClr val="0070C0"/>
                </a:solidFill>
              </a:rPr>
              <a:t>the action </a:t>
            </a:r>
            <a:r>
              <a:rPr lang="en-GB" dirty="0"/>
              <a:t>to be taken.</a:t>
            </a:r>
          </a:p>
          <a:p>
            <a:r>
              <a:rPr lang="en-GB" b="1" u="sng" dirty="0">
                <a:solidFill>
                  <a:srgbClr val="0070C0"/>
                </a:solidFill>
              </a:rPr>
              <a:t>Pre</a:t>
            </a:r>
            <a:r>
              <a:rPr lang="en-GB" dirty="0"/>
              <a:t> and </a:t>
            </a:r>
            <a:r>
              <a:rPr lang="en-GB" b="1" u="sng" dirty="0">
                <a:solidFill>
                  <a:srgbClr val="0070C0"/>
                </a:solidFill>
              </a:rPr>
              <a:t>post conditions </a:t>
            </a:r>
            <a:r>
              <a:rPr lang="en-GB" dirty="0"/>
              <a:t>(if appropriate).</a:t>
            </a:r>
          </a:p>
          <a:p>
            <a:r>
              <a:rPr lang="en-GB" dirty="0"/>
              <a:t>The </a:t>
            </a:r>
            <a:r>
              <a:rPr lang="en-GB" b="1" u="sng" dirty="0">
                <a:solidFill>
                  <a:srgbClr val="0070C0"/>
                </a:solidFill>
              </a:rPr>
              <a:t>side effects (if any) </a:t>
            </a:r>
            <a:r>
              <a:rPr lang="en-GB" dirty="0"/>
              <a:t>of the function.</a:t>
            </a:r>
          </a:p>
        </p:txBody>
      </p:sp>
    </p:spTree>
    <p:extLst>
      <p:ext uri="{BB962C8B-B14F-4D97-AF65-F5344CB8AC3E}">
        <p14:creationId xmlns:p14="http://schemas.microsoft.com/office/powerpoint/2010/main" val="242320685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a:t>A structured specification example of a requirement for an insulin pump</a:t>
            </a:r>
            <a:r>
              <a:rPr lang="en-GB" dirty="0"/>
              <a:t> </a:t>
            </a:r>
            <a:endParaRPr lang="en-US" dirty="0"/>
          </a:p>
        </p:txBody>
      </p:sp>
      <p:graphicFrame>
        <p:nvGraphicFramePr>
          <p:cNvPr id="27650" name="Object 2"/>
          <p:cNvGraphicFramePr>
            <a:graphicFrameLocks noChangeAspect="1"/>
          </p:cNvGraphicFramePr>
          <p:nvPr>
            <p:extLst>
              <p:ext uri="{D42A27DB-BD31-4B8C-83A1-F6EECF244321}">
                <p14:modId xmlns:p14="http://schemas.microsoft.com/office/powerpoint/2010/main" val="2121990971"/>
              </p:ext>
            </p:extLst>
          </p:nvPr>
        </p:nvGraphicFramePr>
        <p:xfrm>
          <a:off x="611560" y="1431367"/>
          <a:ext cx="7937422" cy="3801026"/>
        </p:xfrm>
        <a:graphic>
          <a:graphicData uri="http://schemas.openxmlformats.org/presentationml/2006/ole">
            <mc:AlternateContent xmlns:mc="http://schemas.openxmlformats.org/markup-compatibility/2006">
              <mc:Choice xmlns:v="urn:schemas-microsoft-com:vml" Requires="v">
                <p:oleObj spid="_x0000_s1069" name="Document" r:id="rId3" imgW="5958582" imgH="3355864" progId="Word.Document.12">
                  <p:embed/>
                </p:oleObj>
              </mc:Choice>
              <mc:Fallback>
                <p:oleObj name="Document" r:id="rId3" imgW="5958582" imgH="3355864" progId="Word.Document.12">
                  <p:embed/>
                  <p:pic>
                    <p:nvPicPr>
                      <p:cNvPr id="0" name=""/>
                      <p:cNvPicPr>
                        <a:picLocks noChangeAspect="1" noChangeArrowheads="1"/>
                      </p:cNvPicPr>
                      <p:nvPr/>
                    </p:nvPicPr>
                    <p:blipFill>
                      <a:blip r:embed="rId4"/>
                      <a:srcRect/>
                      <a:stretch>
                        <a:fillRect/>
                      </a:stretch>
                    </p:blipFill>
                    <p:spPr bwMode="auto">
                      <a:xfrm>
                        <a:off x="611560" y="1431367"/>
                        <a:ext cx="7937422" cy="3801026"/>
                      </a:xfrm>
                      <a:prstGeom prst="rect">
                        <a:avLst/>
                      </a:prstGeom>
                      <a:noFill/>
                      <a:ln>
                        <a:noFill/>
                      </a:ln>
                    </p:spPr>
                  </p:pic>
                </p:oleObj>
              </mc:Fallback>
            </mc:AlternateContent>
          </a:graphicData>
        </a:graphic>
      </p:graphicFrame>
      <p:sp>
        <p:nvSpPr>
          <p:cNvPr id="2" name="Rectangle 1">
            <a:extLst>
              <a:ext uri="{FF2B5EF4-FFF2-40B4-BE49-F238E27FC236}">
                <a16:creationId xmlns="" xmlns:a16="http://schemas.microsoft.com/office/drawing/2014/main" id="{F456F4FE-EEA2-4731-8CAF-F5E323DF828D}"/>
              </a:ext>
            </a:extLst>
          </p:cNvPr>
          <p:cNvSpPr/>
          <p:nvPr/>
        </p:nvSpPr>
        <p:spPr>
          <a:xfrm>
            <a:off x="3772814" y="5408854"/>
            <a:ext cx="1584176" cy="10019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Req (F)</a:t>
            </a:r>
          </a:p>
        </p:txBody>
      </p:sp>
      <p:cxnSp>
        <p:nvCxnSpPr>
          <p:cNvPr id="4" name="Straight Arrow Connector 3">
            <a:extLst>
              <a:ext uri="{FF2B5EF4-FFF2-40B4-BE49-F238E27FC236}">
                <a16:creationId xmlns="" xmlns:a16="http://schemas.microsoft.com/office/drawing/2014/main" id="{C76059A3-B971-4CEF-B8EE-F0646F20C319}"/>
              </a:ext>
            </a:extLst>
          </p:cNvPr>
          <p:cNvCxnSpPr/>
          <p:nvPr/>
        </p:nvCxnSpPr>
        <p:spPr>
          <a:xfrm>
            <a:off x="2195736" y="5251996"/>
            <a:ext cx="1584176" cy="3372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 xmlns:a16="http://schemas.microsoft.com/office/drawing/2014/main" id="{0F169C13-FA80-4423-85D9-944BE05472A0}"/>
              </a:ext>
            </a:extLst>
          </p:cNvPr>
          <p:cNvCxnSpPr>
            <a:stCxn id="2" idx="3"/>
          </p:cNvCxnSpPr>
          <p:nvPr/>
        </p:nvCxnSpPr>
        <p:spPr>
          <a:xfrm flipV="1">
            <a:off x="5356990" y="5906780"/>
            <a:ext cx="1440160" cy="30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 xmlns:a16="http://schemas.microsoft.com/office/drawing/2014/main" id="{82720E73-4F75-4F36-993D-661AC3D720E6}"/>
              </a:ext>
            </a:extLst>
          </p:cNvPr>
          <p:cNvSpPr txBox="1"/>
          <p:nvPr/>
        </p:nvSpPr>
        <p:spPr>
          <a:xfrm>
            <a:off x="1804403" y="5029483"/>
            <a:ext cx="458780" cy="461665"/>
          </a:xfrm>
          <a:prstGeom prst="rect">
            <a:avLst/>
          </a:prstGeom>
          <a:noFill/>
        </p:spPr>
        <p:txBody>
          <a:bodyPr wrap="square" rtlCol="0">
            <a:spAutoFit/>
          </a:bodyPr>
          <a:lstStyle/>
          <a:p>
            <a:r>
              <a:rPr lang="en-US" dirty="0"/>
              <a:t>r2</a:t>
            </a:r>
          </a:p>
        </p:txBody>
      </p:sp>
      <p:cxnSp>
        <p:nvCxnSpPr>
          <p:cNvPr id="15" name="Straight Arrow Connector 14">
            <a:extLst>
              <a:ext uri="{FF2B5EF4-FFF2-40B4-BE49-F238E27FC236}">
                <a16:creationId xmlns="" xmlns:a16="http://schemas.microsoft.com/office/drawing/2014/main" id="{70718135-025A-4799-86F9-F37C6CCB6BE1}"/>
              </a:ext>
            </a:extLst>
          </p:cNvPr>
          <p:cNvCxnSpPr/>
          <p:nvPr/>
        </p:nvCxnSpPr>
        <p:spPr>
          <a:xfrm>
            <a:off x="2195736" y="5572601"/>
            <a:ext cx="1584176" cy="3372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 xmlns:a16="http://schemas.microsoft.com/office/drawing/2014/main" id="{39A89751-8079-47EE-B30B-C2F1280A2544}"/>
              </a:ext>
            </a:extLst>
          </p:cNvPr>
          <p:cNvSpPr txBox="1"/>
          <p:nvPr/>
        </p:nvSpPr>
        <p:spPr>
          <a:xfrm>
            <a:off x="1804403" y="5350088"/>
            <a:ext cx="458780" cy="461665"/>
          </a:xfrm>
          <a:prstGeom prst="rect">
            <a:avLst/>
          </a:prstGeom>
          <a:noFill/>
        </p:spPr>
        <p:txBody>
          <a:bodyPr wrap="square" rtlCol="0">
            <a:spAutoFit/>
          </a:bodyPr>
          <a:lstStyle/>
          <a:p>
            <a:r>
              <a:rPr lang="en-US" dirty="0"/>
              <a:t>r1</a:t>
            </a:r>
          </a:p>
        </p:txBody>
      </p:sp>
      <p:cxnSp>
        <p:nvCxnSpPr>
          <p:cNvPr id="17" name="Straight Arrow Connector 16">
            <a:extLst>
              <a:ext uri="{FF2B5EF4-FFF2-40B4-BE49-F238E27FC236}">
                <a16:creationId xmlns="" xmlns:a16="http://schemas.microsoft.com/office/drawing/2014/main" id="{4DF72DC1-C2E3-4FD7-BAA8-9E3503C54DF5}"/>
              </a:ext>
            </a:extLst>
          </p:cNvPr>
          <p:cNvCxnSpPr/>
          <p:nvPr/>
        </p:nvCxnSpPr>
        <p:spPr>
          <a:xfrm>
            <a:off x="2202836" y="5909845"/>
            <a:ext cx="1584176" cy="3372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 xmlns:a16="http://schemas.microsoft.com/office/drawing/2014/main" id="{1CC28559-F788-4CC0-9DA3-5CBC1F64B748}"/>
              </a:ext>
            </a:extLst>
          </p:cNvPr>
          <p:cNvSpPr txBox="1"/>
          <p:nvPr/>
        </p:nvSpPr>
        <p:spPr>
          <a:xfrm>
            <a:off x="1811503" y="5687332"/>
            <a:ext cx="458780" cy="461665"/>
          </a:xfrm>
          <a:prstGeom prst="rect">
            <a:avLst/>
          </a:prstGeom>
          <a:noFill/>
        </p:spPr>
        <p:txBody>
          <a:bodyPr wrap="square" rtlCol="0">
            <a:spAutoFit/>
          </a:bodyPr>
          <a:lstStyle/>
          <a:p>
            <a:r>
              <a:rPr lang="en-US" dirty="0"/>
              <a:t>r0</a:t>
            </a:r>
          </a:p>
        </p:txBody>
      </p:sp>
      <p:sp>
        <p:nvSpPr>
          <p:cNvPr id="12" name="TextBox 11">
            <a:extLst>
              <a:ext uri="{FF2B5EF4-FFF2-40B4-BE49-F238E27FC236}">
                <a16:creationId xmlns="" xmlns:a16="http://schemas.microsoft.com/office/drawing/2014/main" id="{9D842871-F285-4B2A-8C60-B65C91F555F4}"/>
              </a:ext>
            </a:extLst>
          </p:cNvPr>
          <p:cNvSpPr txBox="1"/>
          <p:nvPr/>
        </p:nvSpPr>
        <p:spPr>
          <a:xfrm>
            <a:off x="6822227" y="5687332"/>
            <a:ext cx="1726755" cy="461665"/>
          </a:xfrm>
          <a:prstGeom prst="rect">
            <a:avLst/>
          </a:prstGeom>
          <a:noFill/>
        </p:spPr>
        <p:txBody>
          <a:bodyPr wrap="none" rtlCol="0">
            <a:spAutoFit/>
          </a:bodyPr>
          <a:lstStyle/>
          <a:p>
            <a:r>
              <a:rPr lang="en-US" dirty="0" err="1"/>
              <a:t>CompDose</a:t>
            </a:r>
            <a:endParaRPr lang="en-US" dirty="0"/>
          </a:p>
        </p:txBody>
      </p:sp>
    </p:spTree>
    <p:extLst>
      <p:ext uri="{BB962C8B-B14F-4D97-AF65-F5344CB8AC3E}">
        <p14:creationId xmlns:p14="http://schemas.microsoft.com/office/powerpoint/2010/main" val="577089289"/>
      </p:ext>
    </p:extLst>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a:t>A structured specification of a requirement for an insulin pump</a:t>
            </a:r>
            <a:r>
              <a:rPr lang="en-GB" dirty="0"/>
              <a:t> </a:t>
            </a:r>
            <a:endParaRPr lang="en-US" dirty="0"/>
          </a:p>
        </p:txBody>
      </p:sp>
      <p:graphicFrame>
        <p:nvGraphicFramePr>
          <p:cNvPr id="27650" name="Object 2"/>
          <p:cNvGraphicFramePr>
            <a:graphicFrameLocks noChangeAspect="1"/>
          </p:cNvGraphicFramePr>
          <p:nvPr>
            <p:extLst>
              <p:ext uri="{D42A27DB-BD31-4B8C-83A1-F6EECF244321}">
                <p14:modId xmlns:p14="http://schemas.microsoft.com/office/powerpoint/2010/main" val="1030028547"/>
              </p:ext>
            </p:extLst>
          </p:nvPr>
        </p:nvGraphicFramePr>
        <p:xfrm>
          <a:off x="452997" y="1442666"/>
          <a:ext cx="8059960" cy="5320922"/>
        </p:xfrm>
        <a:graphic>
          <a:graphicData uri="http://schemas.openxmlformats.org/presentationml/2006/ole">
            <mc:AlternateContent xmlns:mc="http://schemas.openxmlformats.org/markup-compatibility/2006">
              <mc:Choice xmlns:v="urn:schemas-microsoft-com:vml" Requires="v">
                <p:oleObj spid="_x0000_s2093" name="Document" r:id="rId3" imgW="5941048" imgH="4480402" progId="Word.Document.12">
                  <p:embed/>
                </p:oleObj>
              </mc:Choice>
              <mc:Fallback>
                <p:oleObj name="Document" r:id="rId3" imgW="5941048" imgH="4480402" progId="Word.Document.12">
                  <p:embed/>
                  <p:pic>
                    <p:nvPicPr>
                      <p:cNvPr id="0" name=""/>
                      <p:cNvPicPr>
                        <a:picLocks noChangeAspect="1" noChangeArrowheads="1"/>
                      </p:cNvPicPr>
                      <p:nvPr/>
                    </p:nvPicPr>
                    <p:blipFill>
                      <a:blip r:embed="rId4"/>
                      <a:srcRect/>
                      <a:stretch>
                        <a:fillRect/>
                      </a:stretch>
                    </p:blipFill>
                    <p:spPr bwMode="auto">
                      <a:xfrm>
                        <a:off x="452997" y="1442666"/>
                        <a:ext cx="8059960" cy="532092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40694350"/>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dirty="0"/>
              <a:t>Requirements abstraction (Davis)</a:t>
            </a:r>
          </a:p>
        </p:txBody>
      </p:sp>
      <p:sp>
        <p:nvSpPr>
          <p:cNvPr id="6" name="Rectangle 5"/>
          <p:cNvSpPr/>
          <p:nvPr/>
        </p:nvSpPr>
        <p:spPr>
          <a:xfrm>
            <a:off x="107504" y="1628800"/>
            <a:ext cx="8784976" cy="4616648"/>
          </a:xfrm>
          <a:prstGeom prst="rect">
            <a:avLst/>
          </a:prstGeom>
        </p:spPr>
        <p:txBody>
          <a:bodyPr wrap="square">
            <a:spAutoFit/>
          </a:bodyPr>
          <a:lstStyle/>
          <a:p>
            <a:pPr marL="342900" indent="-342900" algn="just">
              <a:spcBef>
                <a:spcPts val="1200"/>
              </a:spcBef>
              <a:buFont typeface="Arial" panose="020B0604020202020204" pitchFamily="34" charset="0"/>
              <a:buChar char="•"/>
            </a:pPr>
            <a:r>
              <a:rPr lang="en-US" dirty="0">
                <a:solidFill>
                  <a:srgbClr val="000000"/>
                </a:solidFill>
                <a:latin typeface="Arial"/>
                <a:ea typeface="Times New Roman"/>
                <a:cs typeface="Arial"/>
              </a:rPr>
              <a:t>“</a:t>
            </a:r>
            <a:r>
              <a:rPr lang="en-US" b="1" dirty="0">
                <a:solidFill>
                  <a:schemeClr val="accent5">
                    <a:lumMod val="75000"/>
                  </a:schemeClr>
                </a:solidFill>
                <a:latin typeface="Arial"/>
                <a:ea typeface="Times New Roman"/>
                <a:cs typeface="Arial"/>
              </a:rPr>
              <a:t>If a company wishes to let a contract</a:t>
            </a:r>
            <a:r>
              <a:rPr lang="en-US" dirty="0">
                <a:solidFill>
                  <a:srgbClr val="000000"/>
                </a:solidFill>
                <a:latin typeface="Arial"/>
                <a:ea typeface="Times New Roman"/>
                <a:cs typeface="Arial"/>
              </a:rPr>
              <a:t> for a big software project, </a:t>
            </a:r>
            <a:r>
              <a:rPr lang="en-US" b="1" dirty="0">
                <a:solidFill>
                  <a:srgbClr val="FF0000"/>
                </a:solidFill>
                <a:latin typeface="Arial"/>
                <a:ea typeface="Times New Roman"/>
                <a:cs typeface="Arial"/>
              </a:rPr>
              <a:t>it must define</a:t>
            </a:r>
            <a:r>
              <a:rPr lang="en-US" dirty="0">
                <a:solidFill>
                  <a:srgbClr val="000000"/>
                </a:solidFill>
                <a:latin typeface="Arial"/>
                <a:ea typeface="Times New Roman"/>
                <a:cs typeface="Arial"/>
              </a:rPr>
              <a:t> its requirements in an abstract way.</a:t>
            </a:r>
          </a:p>
          <a:p>
            <a:pPr marL="342900" indent="-342900" algn="just">
              <a:spcBef>
                <a:spcPts val="1200"/>
              </a:spcBef>
              <a:buFont typeface="Arial" panose="020B0604020202020204" pitchFamily="34" charset="0"/>
              <a:buChar char="•"/>
            </a:pPr>
            <a:r>
              <a:rPr lang="en-US" b="1" u="sng" dirty="0">
                <a:solidFill>
                  <a:schemeClr val="accent5">
                    <a:lumMod val="75000"/>
                  </a:schemeClr>
                </a:solidFill>
                <a:highlight>
                  <a:srgbClr val="FFFF00"/>
                </a:highlight>
                <a:latin typeface="Arial"/>
                <a:cs typeface="Arial"/>
              </a:rPr>
              <a:t>(1) Contracts</a:t>
            </a:r>
            <a:r>
              <a:rPr lang="en-US" b="1" dirty="0">
                <a:solidFill>
                  <a:schemeClr val="accent5">
                    <a:lumMod val="75000"/>
                  </a:schemeClr>
                </a:solidFill>
                <a:latin typeface="Arial"/>
                <a:cs typeface="Arial"/>
              </a:rPr>
              <a:t> can be written in different ways</a:t>
            </a:r>
            <a:r>
              <a:rPr lang="en-US" dirty="0">
                <a:solidFill>
                  <a:srgbClr val="000000"/>
                </a:solidFill>
                <a:latin typeface="Arial"/>
                <a:ea typeface="Times New Roman"/>
                <a:cs typeface="Arial"/>
              </a:rPr>
              <a:t>/in details for satisfying the customer organization’s requirements.</a:t>
            </a:r>
          </a:p>
          <a:p>
            <a:pPr marL="342900" indent="-342900" algn="just">
              <a:spcBef>
                <a:spcPts val="1200"/>
              </a:spcBef>
              <a:buFont typeface="Arial" panose="020B0604020202020204" pitchFamily="34" charset="0"/>
              <a:buChar char="•"/>
            </a:pPr>
            <a:r>
              <a:rPr lang="en-US" b="1" dirty="0">
                <a:solidFill>
                  <a:schemeClr val="accent5">
                    <a:lumMod val="75000"/>
                  </a:schemeClr>
                </a:solidFill>
                <a:latin typeface="Arial"/>
                <a:cs typeface="Arial"/>
              </a:rPr>
              <a:t>After a contract is taken by a software development company</a:t>
            </a:r>
            <a:r>
              <a:rPr lang="en-US" dirty="0">
                <a:solidFill>
                  <a:srgbClr val="000000"/>
                </a:solidFill>
                <a:latin typeface="Arial"/>
                <a:ea typeface="Times New Roman"/>
                <a:cs typeface="Arial"/>
              </a:rPr>
              <a:t>, the contractor (the soft company) must </a:t>
            </a:r>
            <a:r>
              <a:rPr lang="en-US" b="1" dirty="0">
                <a:solidFill>
                  <a:srgbClr val="000000"/>
                </a:solidFill>
                <a:latin typeface="Arial"/>
                <a:ea typeface="Times New Roman"/>
                <a:cs typeface="Arial"/>
              </a:rPr>
              <a:t>write a system functional details (system </a:t>
            </a:r>
            <a:r>
              <a:rPr lang="en-US" b="1" dirty="0" err="1">
                <a:solidFill>
                  <a:srgbClr val="000000"/>
                </a:solidFill>
                <a:latin typeface="Arial"/>
                <a:ea typeface="Times New Roman"/>
                <a:cs typeface="Arial"/>
              </a:rPr>
              <a:t>reqs</a:t>
            </a:r>
            <a:r>
              <a:rPr lang="en-US" b="1" dirty="0">
                <a:solidFill>
                  <a:srgbClr val="000000"/>
                </a:solidFill>
                <a:latin typeface="Arial"/>
                <a:ea typeface="Times New Roman"/>
                <a:cs typeface="Arial"/>
              </a:rPr>
              <a:t>)</a:t>
            </a:r>
            <a:r>
              <a:rPr lang="en-US" dirty="0">
                <a:solidFill>
                  <a:srgbClr val="000000"/>
                </a:solidFill>
                <a:latin typeface="Arial"/>
                <a:ea typeface="Times New Roman"/>
                <a:cs typeface="Arial"/>
              </a:rPr>
              <a:t> for their customer in more detail so that the customer understands and can </a:t>
            </a:r>
            <a:r>
              <a:rPr lang="en-US" b="1" dirty="0">
                <a:solidFill>
                  <a:srgbClr val="000000"/>
                </a:solidFill>
                <a:latin typeface="Arial"/>
                <a:cs typeface="Arial"/>
              </a:rPr>
              <a:t>validate what the software will do</a:t>
            </a:r>
            <a:r>
              <a:rPr lang="en-US" dirty="0">
                <a:solidFill>
                  <a:srgbClr val="000000"/>
                </a:solidFill>
                <a:latin typeface="Arial"/>
                <a:ea typeface="Times New Roman"/>
                <a:cs typeface="Arial"/>
              </a:rPr>
              <a:t>. </a:t>
            </a:r>
            <a:r>
              <a:rPr lang="en-US" dirty="0">
                <a:solidFill>
                  <a:srgbClr val="000000"/>
                </a:solidFill>
                <a:latin typeface="Arial"/>
                <a:ea typeface="Times New Roman"/>
                <a:cs typeface="Arial"/>
                <a:sym typeface="Wingdings" panose="05000000000000000000" pitchFamily="2" charset="2"/>
              </a:rPr>
              <a:t> </a:t>
            </a:r>
            <a:r>
              <a:rPr lang="en-US" b="1" u="sng" dirty="0">
                <a:solidFill>
                  <a:schemeClr val="accent5">
                    <a:lumMod val="75000"/>
                  </a:schemeClr>
                </a:solidFill>
                <a:highlight>
                  <a:srgbClr val="FFFF00"/>
                </a:highlight>
                <a:latin typeface="Arial"/>
                <a:cs typeface="Arial"/>
                <a:sym typeface="Wingdings" panose="05000000000000000000" pitchFamily="2" charset="2"/>
              </a:rPr>
              <a:t>(2) SRS</a:t>
            </a:r>
            <a:endParaRPr lang="en-US" b="1" u="sng" dirty="0">
              <a:solidFill>
                <a:schemeClr val="accent5">
                  <a:lumMod val="75000"/>
                </a:schemeClr>
              </a:solidFill>
              <a:highlight>
                <a:srgbClr val="FFFF00"/>
              </a:highlight>
              <a:latin typeface="Arial"/>
              <a:cs typeface="Arial"/>
            </a:endParaRPr>
          </a:p>
          <a:p>
            <a:pPr marL="342900" indent="-342900" algn="just">
              <a:spcBef>
                <a:spcPts val="1200"/>
              </a:spcBef>
              <a:buFont typeface="Arial" panose="020B0604020202020204" pitchFamily="34" charset="0"/>
              <a:buChar char="•"/>
            </a:pPr>
            <a:r>
              <a:rPr lang="en-US" b="1" dirty="0">
                <a:solidFill>
                  <a:schemeClr val="accent5">
                    <a:lumMod val="75000"/>
                  </a:schemeClr>
                </a:solidFill>
                <a:latin typeface="Arial"/>
                <a:cs typeface="Arial"/>
              </a:rPr>
              <a:t>Both of the documents</a:t>
            </a:r>
            <a:r>
              <a:rPr lang="en-US" dirty="0">
                <a:solidFill>
                  <a:srgbClr val="000000"/>
                </a:solidFill>
                <a:latin typeface="Arial"/>
                <a:ea typeface="Times New Roman"/>
                <a:cs typeface="Arial"/>
              </a:rPr>
              <a:t> </a:t>
            </a:r>
            <a:r>
              <a:rPr lang="en-US" b="1" dirty="0">
                <a:solidFill>
                  <a:schemeClr val="accent6">
                    <a:lumMod val="75000"/>
                  </a:schemeClr>
                </a:solidFill>
                <a:latin typeface="Arial"/>
                <a:ea typeface="Times New Roman"/>
                <a:cs typeface="Arial"/>
              </a:rPr>
              <a:t>may be called the requirement documents </a:t>
            </a:r>
            <a:r>
              <a:rPr lang="en-US" dirty="0">
                <a:solidFill>
                  <a:srgbClr val="000000"/>
                </a:solidFill>
                <a:latin typeface="Arial"/>
                <a:ea typeface="Times New Roman"/>
                <a:cs typeface="Arial"/>
              </a:rPr>
              <a:t>for the system.”</a:t>
            </a:r>
            <a:endParaRPr lang="en-US" dirty="0">
              <a:latin typeface="Arial"/>
              <a:cs typeface="Arial"/>
            </a:endParaRPr>
          </a:p>
        </p:txBody>
      </p:sp>
    </p:spTree>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err="1"/>
              <a:t>b.Tabular</a:t>
            </a:r>
            <a:r>
              <a:rPr lang="en-US" dirty="0"/>
              <a:t> specification</a:t>
            </a:r>
          </a:p>
        </p:txBody>
      </p:sp>
      <p:sp>
        <p:nvSpPr>
          <p:cNvPr id="82947" name="Rectangle 3"/>
          <p:cNvSpPr>
            <a:spLocks noGrp="1" noChangeArrowheads="1"/>
          </p:cNvSpPr>
          <p:nvPr>
            <p:ph idx="1"/>
          </p:nvPr>
        </p:nvSpPr>
        <p:spPr>
          <a:xfrm>
            <a:off x="215516" y="1844824"/>
            <a:ext cx="8712968" cy="4525963"/>
          </a:xfrm>
        </p:spPr>
        <p:txBody>
          <a:bodyPr/>
          <a:lstStyle/>
          <a:p>
            <a:r>
              <a:rPr lang="en-US" b="1" dirty="0">
                <a:solidFill>
                  <a:srgbClr val="0070C0"/>
                </a:solidFill>
              </a:rPr>
              <a:t>Used to support natural language</a:t>
            </a:r>
            <a:r>
              <a:rPr lang="en-US" dirty="0"/>
              <a:t>.</a:t>
            </a:r>
          </a:p>
          <a:p>
            <a:r>
              <a:rPr lang="en-US" dirty="0"/>
              <a:t>Particularly </a:t>
            </a:r>
            <a:r>
              <a:rPr lang="en-US" b="1" dirty="0">
                <a:solidFill>
                  <a:srgbClr val="0070C0"/>
                </a:solidFill>
              </a:rPr>
              <a:t>useful when you have to define a number of possible alternative</a:t>
            </a:r>
            <a:r>
              <a:rPr lang="en-US" dirty="0"/>
              <a:t> </a:t>
            </a:r>
            <a:r>
              <a:rPr lang="en-US" b="1" dirty="0">
                <a:solidFill>
                  <a:srgbClr val="0070C0"/>
                </a:solidFill>
              </a:rPr>
              <a:t>paths</a:t>
            </a:r>
            <a:r>
              <a:rPr lang="en-US" dirty="0"/>
              <a:t> of action.</a:t>
            </a:r>
          </a:p>
          <a:p>
            <a:pPr algn="just"/>
            <a:r>
              <a:rPr lang="en-US" dirty="0"/>
              <a:t>For example, the </a:t>
            </a:r>
            <a:r>
              <a:rPr lang="en-US" b="1" dirty="0">
                <a:solidFill>
                  <a:srgbClr val="0070C0"/>
                </a:solidFill>
              </a:rPr>
              <a:t>insulin pump </a:t>
            </a:r>
            <a:r>
              <a:rPr lang="en-US" b="1" dirty="0" smtClean="0">
                <a:solidFill>
                  <a:srgbClr val="0070C0"/>
                </a:solidFill>
              </a:rPr>
              <a:t>system </a:t>
            </a:r>
            <a:r>
              <a:rPr lang="en-US" b="1" dirty="0">
                <a:solidFill>
                  <a:srgbClr val="0070C0"/>
                </a:solidFill>
              </a:rPr>
              <a:t>bases its computations on the rate of change of blood sugar level </a:t>
            </a:r>
            <a:r>
              <a:rPr lang="en-US" dirty="0"/>
              <a:t>and </a:t>
            </a:r>
            <a:r>
              <a:rPr lang="en-US" b="1" u="sng" dirty="0">
                <a:solidFill>
                  <a:schemeClr val="accent6">
                    <a:lumMod val="75000"/>
                  </a:schemeClr>
                </a:solidFill>
              </a:rPr>
              <a:t>the tabular specification explains how to calculate the insulin</a:t>
            </a:r>
            <a:r>
              <a:rPr lang="en-US" dirty="0"/>
              <a:t> requirement for different scenarios.</a:t>
            </a:r>
          </a:p>
          <a:p>
            <a:pPr algn="just"/>
            <a:r>
              <a:rPr lang="en-US" dirty="0"/>
              <a:t>See next.</a:t>
            </a:r>
          </a:p>
        </p:txBody>
      </p:sp>
    </p:spTree>
    <p:extLst>
      <p:ext uri="{BB962C8B-B14F-4D97-AF65-F5344CB8AC3E}">
        <p14:creationId xmlns:p14="http://schemas.microsoft.com/office/powerpoint/2010/main" val="2030395543"/>
      </p:ext>
    </p:extLst>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a:t>Tabular specification of computation for an insulin pump</a:t>
            </a:r>
            <a:r>
              <a:rPr lang="en-GB" dirty="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91559976"/>
              </p:ext>
            </p:extLst>
          </p:nvPr>
        </p:nvGraphicFramePr>
        <p:xfrm>
          <a:off x="457200" y="1556792"/>
          <a:ext cx="8219256" cy="4123560"/>
        </p:xfrm>
        <a:graphic>
          <a:graphicData uri="http://schemas.openxmlformats.org/drawingml/2006/table">
            <a:tbl>
              <a:tblPr/>
              <a:tblGrid>
                <a:gridCol w="4846736">
                  <a:extLst>
                    <a:ext uri="{9D8B030D-6E8A-4147-A177-3AD203B41FA5}">
                      <a16:colId xmlns="" xmlns:a16="http://schemas.microsoft.com/office/drawing/2014/main" val="20000"/>
                    </a:ext>
                  </a:extLst>
                </a:gridCol>
                <a:gridCol w="3372520">
                  <a:extLst>
                    <a:ext uri="{9D8B030D-6E8A-4147-A177-3AD203B41FA5}">
                      <a16:colId xmlns="" xmlns:a16="http://schemas.microsoft.com/office/drawing/2014/main" val="20001"/>
                    </a:ext>
                  </a:extLst>
                </a:gridCol>
              </a:tblGrid>
              <a:tr h="50405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Action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7606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56683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44127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decreasing </a:t>
                      </a:r>
                      <a:br>
                        <a:rPr kumimoji="0" lang="en-GB" sz="1600" b="0" i="0" u="none" strike="noStrike" cap="none" normalizeH="0" baseline="0" dirty="0">
                          <a:ln>
                            <a:noFill/>
                          </a:ln>
                          <a:solidFill>
                            <a:srgbClr val="000000"/>
                          </a:solidFill>
                          <a:effectLst/>
                          <a:latin typeface="Arial"/>
                          <a:ea typeface="Times New Roman" charset="0"/>
                          <a:cs typeface="Arial"/>
                        </a:rPr>
                      </a:br>
                      <a:r>
                        <a:rPr kumimoji="0" lang="en-GB" sz="1600" b="0" i="0" u="none" strike="noStrike" cap="none" normalizeH="0" baseline="0" dirty="0">
                          <a:ln>
                            <a:noFill/>
                          </a:ln>
                          <a:solidFill>
                            <a:srgbClr val="000000"/>
                          </a:solidFill>
                          <a:effectLst/>
                          <a:latin typeface="Arial"/>
                          <a:ea typeface="Times New Roman" charset="0"/>
                          <a:cs typeface="Arial"/>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1653642">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stable or increasing </a:t>
                      </a:r>
                      <a:br>
                        <a:rPr kumimoji="0" lang="en-GB" sz="1600" b="0" i="0" u="none" strike="noStrike" cap="none" normalizeH="0" baseline="0" dirty="0">
                          <a:ln>
                            <a:noFill/>
                          </a:ln>
                          <a:solidFill>
                            <a:srgbClr val="000000"/>
                          </a:solidFill>
                          <a:effectLst/>
                          <a:latin typeface="Arial"/>
                          <a:ea typeface="Times New Roman" charset="0"/>
                          <a:cs typeface="Arial"/>
                        </a:rPr>
                      </a:br>
                      <a:r>
                        <a:rPr kumimoji="0" lang="en-GB" sz="1600" b="0" i="0" u="none" strike="noStrike" cap="none" normalizeH="0" baseline="0" dirty="0">
                          <a:ln>
                            <a:noFill/>
                          </a:ln>
                          <a:solidFill>
                            <a:srgbClr val="000000"/>
                          </a:solidFill>
                          <a:effectLst/>
                          <a:latin typeface="Arial"/>
                          <a:ea typeface="Times New Roman" charset="0"/>
                          <a:cs typeface="Arial"/>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br>
                        <a:rPr kumimoji="0" lang="en-GB" sz="1600" b="0" i="0" u="none" strike="noStrike" cap="none" normalizeH="0" baseline="0" dirty="0">
                          <a:ln>
                            <a:noFill/>
                          </a:ln>
                          <a:solidFill>
                            <a:srgbClr val="000000"/>
                          </a:solidFill>
                          <a:effectLst/>
                          <a:latin typeface="Arial"/>
                          <a:ea typeface="Times New Roman" charset="0"/>
                          <a:cs typeface="Arial"/>
                        </a:rPr>
                      </a:br>
                      <a:r>
                        <a:rPr kumimoji="0" lang="en-GB" sz="1600" b="0" i="0" u="none" strike="noStrike" cap="none" normalizeH="0" baseline="0" dirty="0">
                          <a:ln>
                            <a:noFill/>
                          </a:ln>
                          <a:solidFill>
                            <a:srgbClr val="000000"/>
                          </a:solidFill>
                          <a:effectLst/>
                          <a:latin typeface="Arial"/>
                          <a:ea typeface="Times New Roman" charset="0"/>
                          <a:cs typeface="Arial"/>
                        </a:rPr>
                        <a:t>      round ((r2 – r1)/4)</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If rounded result = 0 then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r>
                        <a:rPr kumimoji="0" lang="en-GB" sz="1600" b="0" i="0" u="none" strike="noStrike" cap="none" normalizeH="0" baseline="0" dirty="0" err="1">
                          <a:ln>
                            <a:noFill/>
                          </a:ln>
                          <a:solidFill>
                            <a:srgbClr val="000000"/>
                          </a:solidFill>
                          <a:effectLst/>
                          <a:latin typeface="Arial"/>
                          <a:ea typeface="Times New Roman" charset="0"/>
                          <a:cs typeface="Arial"/>
                        </a:rPr>
                        <a:t>MinimumDose</a:t>
                      </a:r>
                      <a:endParaRPr kumimoji="0" lang="en-GB" sz="1600" b="0"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bl>
          </a:graphicData>
        </a:graphic>
      </p:graphicFrame>
      <p:sp>
        <p:nvSpPr>
          <p:cNvPr id="2" name="Rectangle 1">
            <a:extLst>
              <a:ext uri="{FF2B5EF4-FFF2-40B4-BE49-F238E27FC236}">
                <a16:creationId xmlns="" xmlns:a16="http://schemas.microsoft.com/office/drawing/2014/main" id="{C7301526-90A5-4617-83CC-13E319C1AA2B}"/>
              </a:ext>
            </a:extLst>
          </p:cNvPr>
          <p:cNvSpPr/>
          <p:nvPr/>
        </p:nvSpPr>
        <p:spPr>
          <a:xfrm>
            <a:off x="191337" y="6183252"/>
            <a:ext cx="8856984" cy="400110"/>
          </a:xfrm>
          <a:prstGeom prst="rect">
            <a:avLst/>
          </a:prstGeom>
        </p:spPr>
        <p:txBody>
          <a:bodyPr wrap="square">
            <a:spAutoFit/>
          </a:bodyPr>
          <a:lstStyle/>
          <a:p>
            <a:pPr marL="118745" marR="36830" indent="-118745" algn="ctr">
              <a:spcBef>
                <a:spcPts val="600"/>
              </a:spcBef>
              <a:spcAft>
                <a:spcPts val="300"/>
              </a:spcAft>
              <a:tabLst>
                <a:tab pos="342900" algn="l"/>
                <a:tab pos="685800" algn="l"/>
                <a:tab pos="1028700" algn="l"/>
                <a:tab pos="685800" algn="l"/>
                <a:tab pos="1028700" algn="l"/>
              </a:tabLst>
            </a:pPr>
            <a:r>
              <a:rPr lang="en-GB" sz="2000" b="1" dirty="0">
                <a:solidFill>
                  <a:srgbClr val="00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Input: </a:t>
            </a:r>
            <a:r>
              <a:rPr lang="en-GB" sz="2000" dirty="0">
                <a:solidFill>
                  <a:srgbClr val="00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Current sugar reading (r2); the previous two readings (r0 and r1).</a:t>
            </a:r>
            <a:endParaRPr lang="en-US" sz="1100" dirty="0">
              <a:effectLst/>
              <a:highlight>
                <a:srgbClr val="FFFF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2808645"/>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dirty="0">
                <a:solidFill>
                  <a:srgbClr val="000000"/>
                </a:solidFill>
                <a:ea typeface="Times New Roman" charset="0"/>
              </a:rPr>
              <a:t>3. GRAPHICAL NOTATIONS: </a:t>
            </a:r>
            <a:r>
              <a:rPr lang="en-GB" dirty="0"/>
              <a:t>Use cases</a:t>
            </a:r>
          </a:p>
        </p:txBody>
      </p:sp>
      <p:sp>
        <p:nvSpPr>
          <p:cNvPr id="48131" name="Rectangle 3"/>
          <p:cNvSpPr>
            <a:spLocks noGrp="1" noChangeArrowheads="1"/>
          </p:cNvSpPr>
          <p:nvPr>
            <p:ph idx="1"/>
          </p:nvPr>
        </p:nvSpPr>
        <p:spPr>
          <a:xfrm>
            <a:off x="179512" y="1600200"/>
            <a:ext cx="8856984" cy="4853136"/>
          </a:xfrm>
        </p:spPr>
        <p:txBody>
          <a:bodyPr/>
          <a:lstStyle/>
          <a:p>
            <a:pPr algn="just"/>
            <a:r>
              <a:rPr lang="en-GB" b="1" u="sng" dirty="0">
                <a:solidFill>
                  <a:schemeClr val="accent6">
                    <a:lumMod val="75000"/>
                  </a:schemeClr>
                </a:solidFill>
              </a:rPr>
              <a:t>Use-cases are a kind of scenario </a:t>
            </a:r>
            <a:r>
              <a:rPr lang="en-GB" dirty="0"/>
              <a:t>that are included in the UML. </a:t>
            </a:r>
          </a:p>
          <a:p>
            <a:pPr algn="just"/>
            <a:r>
              <a:rPr lang="en-GB" dirty="0"/>
              <a:t>Use cases </a:t>
            </a:r>
            <a:r>
              <a:rPr lang="en-GB" b="1" u="sng" dirty="0">
                <a:solidFill>
                  <a:schemeClr val="accent6">
                    <a:lumMod val="75000"/>
                  </a:schemeClr>
                </a:solidFill>
              </a:rPr>
              <a:t>identify the actors in an interaction</a:t>
            </a:r>
            <a:r>
              <a:rPr lang="en-GB" dirty="0"/>
              <a:t> and which describe the interaction itself.</a:t>
            </a:r>
          </a:p>
          <a:p>
            <a:pPr algn="just"/>
            <a:r>
              <a:rPr lang="en-GB" dirty="0"/>
              <a:t>A </a:t>
            </a:r>
            <a:r>
              <a:rPr lang="en-GB" b="1" u="sng" dirty="0">
                <a:solidFill>
                  <a:schemeClr val="accent6">
                    <a:lumMod val="75000"/>
                  </a:schemeClr>
                </a:solidFill>
              </a:rPr>
              <a:t>set of use cases should describe all possible </a:t>
            </a:r>
            <a:r>
              <a:rPr lang="en-GB" dirty="0"/>
              <a:t>interactions with the system.</a:t>
            </a:r>
          </a:p>
          <a:p>
            <a:pPr algn="just"/>
            <a:r>
              <a:rPr lang="en-GB" b="1" u="sng" dirty="0">
                <a:solidFill>
                  <a:schemeClr val="accent6">
                    <a:lumMod val="75000"/>
                  </a:schemeClr>
                </a:solidFill>
              </a:rPr>
              <a:t>High-level graphical model enhanced</a:t>
            </a:r>
            <a:r>
              <a:rPr lang="en-GB" b="1" dirty="0">
                <a:solidFill>
                  <a:schemeClr val="accent6">
                    <a:lumMod val="75000"/>
                  </a:schemeClr>
                </a:solidFill>
              </a:rPr>
              <a:t> </a:t>
            </a:r>
            <a:r>
              <a:rPr lang="en-GB" dirty="0"/>
              <a:t>by more detailed tabular description.</a:t>
            </a:r>
          </a:p>
          <a:p>
            <a:pPr algn="just"/>
            <a:r>
              <a:rPr lang="en-GB" b="1" u="sng" dirty="0">
                <a:solidFill>
                  <a:schemeClr val="accent6">
                    <a:lumMod val="75000"/>
                  </a:schemeClr>
                </a:solidFill>
              </a:rPr>
              <a:t>UML sequence diagrams may be used to add detail to </a:t>
            </a:r>
            <a:r>
              <a:rPr lang="en-GB" dirty="0"/>
              <a:t>use-cases by showing the </a:t>
            </a:r>
            <a:r>
              <a:rPr lang="en-GB" b="1" u="sng" dirty="0">
                <a:solidFill>
                  <a:srgbClr val="FF0000"/>
                </a:solidFill>
              </a:rPr>
              <a:t>sequence of event processing</a:t>
            </a:r>
            <a:r>
              <a:rPr lang="en-GB" dirty="0"/>
              <a:t> in the system.</a:t>
            </a:r>
          </a:p>
        </p:txBody>
      </p:sp>
    </p:spTree>
    <p:extLst>
      <p:ext uri="{BB962C8B-B14F-4D97-AF65-F5344CB8AC3E}">
        <p14:creationId xmlns:p14="http://schemas.microsoft.com/office/powerpoint/2010/main" val="1477966070"/>
      </p:ext>
    </p:extLst>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a:t>Use cases for the </a:t>
            </a:r>
            <a:r>
              <a:rPr lang="en-GB" dirty="0"/>
              <a:t>Mentcare system</a:t>
            </a:r>
            <a:endParaRPr lang="en-US" dirty="0"/>
          </a:p>
        </p:txBody>
      </p:sp>
      <p:pic>
        <p:nvPicPr>
          <p:cNvPr id="4" name="Picture 3" descr="4.15 UseCases.eps"/>
          <p:cNvPicPr>
            <a:picLocks noChangeAspect="1"/>
          </p:cNvPicPr>
          <p:nvPr/>
        </p:nvPicPr>
        <p:blipFill>
          <a:blip r:embed="rId2"/>
          <a:stretch>
            <a:fillRect/>
          </a:stretch>
        </p:blipFill>
        <p:spPr>
          <a:xfrm>
            <a:off x="457200" y="1705000"/>
            <a:ext cx="7992887" cy="4738298"/>
          </a:xfrm>
          <a:prstGeom prst="rect">
            <a:avLst/>
          </a:prstGeom>
        </p:spPr>
      </p:pic>
    </p:spTree>
    <p:extLst>
      <p:ext uri="{BB962C8B-B14F-4D97-AF65-F5344CB8AC3E}">
        <p14:creationId xmlns:p14="http://schemas.microsoft.com/office/powerpoint/2010/main" val="3002223797"/>
      </p:ext>
    </p:extLst>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7" tIns="44450" rIns="90487" bIns="44450"/>
          <a:lstStyle/>
          <a:p>
            <a:r>
              <a:rPr lang="en-GB" dirty="0"/>
              <a:t>Output of the Req. Specification step: SRS</a:t>
            </a:r>
          </a:p>
        </p:txBody>
      </p:sp>
      <p:sp>
        <p:nvSpPr>
          <p:cNvPr id="16387" name="Rectangle 3"/>
          <p:cNvSpPr>
            <a:spLocks noGrp="1" noChangeArrowheads="1"/>
          </p:cNvSpPr>
          <p:nvPr>
            <p:ph idx="1"/>
          </p:nvPr>
        </p:nvSpPr>
        <p:spPr>
          <a:xfrm>
            <a:off x="179512" y="1600200"/>
            <a:ext cx="8712968" cy="4525963"/>
          </a:xfrm>
          <a:noFill/>
          <a:ln/>
        </p:spPr>
        <p:txBody>
          <a:bodyPr lIns="90487" tIns="44450" rIns="90487" bIns="44450"/>
          <a:lstStyle/>
          <a:p>
            <a:pPr algn="just"/>
            <a:r>
              <a:rPr lang="en-GB" dirty="0"/>
              <a:t>The SRS </a:t>
            </a:r>
            <a:r>
              <a:rPr lang="en-GB" b="1" u="sng" dirty="0">
                <a:solidFill>
                  <a:srgbClr val="FF0000"/>
                </a:solidFill>
              </a:rPr>
              <a:t>document is the official statement</a:t>
            </a:r>
            <a:r>
              <a:rPr lang="en-GB" dirty="0"/>
              <a:t> of what is essential for the system developers.</a:t>
            </a:r>
          </a:p>
          <a:p>
            <a:pPr algn="just"/>
            <a:r>
              <a:rPr lang="en-GB" b="1" u="sng" dirty="0">
                <a:solidFill>
                  <a:srgbClr val="FF0000"/>
                </a:solidFill>
              </a:rPr>
              <a:t>Should include both </a:t>
            </a:r>
            <a:r>
              <a:rPr lang="en-GB" b="1" u="sng" dirty="0">
                <a:solidFill>
                  <a:srgbClr val="FF0000"/>
                </a:solidFill>
                <a:sym typeface="Wingdings" panose="05000000000000000000" pitchFamily="2" charset="2"/>
              </a:rPr>
              <a:t></a:t>
            </a:r>
            <a:r>
              <a:rPr lang="en-GB" dirty="0"/>
              <a:t> </a:t>
            </a:r>
            <a:r>
              <a:rPr lang="en-GB" b="1" u="sng" dirty="0">
                <a:solidFill>
                  <a:srgbClr val="0070C0"/>
                </a:solidFill>
              </a:rPr>
              <a:t>a definition of user requirements</a:t>
            </a:r>
            <a:r>
              <a:rPr lang="en-GB" dirty="0"/>
              <a:t> and </a:t>
            </a:r>
            <a:r>
              <a:rPr lang="en-GB" b="1" u="sng" dirty="0">
                <a:solidFill>
                  <a:srgbClr val="00B050"/>
                </a:solidFill>
              </a:rPr>
              <a:t>a specification of the system requirements</a:t>
            </a:r>
            <a:r>
              <a:rPr lang="en-GB" dirty="0"/>
              <a:t>.</a:t>
            </a:r>
          </a:p>
          <a:p>
            <a:pPr algn="just"/>
            <a:r>
              <a:rPr lang="en-GB" b="1" dirty="0">
                <a:solidFill>
                  <a:srgbClr val="7030A0"/>
                </a:solidFill>
              </a:rPr>
              <a:t>It is NOT a design document</a:t>
            </a:r>
            <a:r>
              <a:rPr lang="en-GB" dirty="0"/>
              <a:t>.</a:t>
            </a:r>
          </a:p>
          <a:p>
            <a:pPr algn="just"/>
            <a:r>
              <a:rPr lang="en-GB" dirty="0"/>
              <a:t>It should set </a:t>
            </a:r>
            <a:r>
              <a:rPr lang="en-GB" b="1" u="sng" dirty="0">
                <a:solidFill>
                  <a:schemeClr val="accent1"/>
                </a:solidFill>
              </a:rPr>
              <a:t>WHAT the system should do</a:t>
            </a:r>
            <a:r>
              <a:rPr lang="en-GB" b="1" dirty="0">
                <a:solidFill>
                  <a:schemeClr val="accent1"/>
                </a:solidFill>
              </a:rPr>
              <a:t> </a:t>
            </a:r>
            <a:r>
              <a:rPr lang="en-GB" b="1" u="sng" dirty="0"/>
              <a:t>rather than</a:t>
            </a:r>
            <a:r>
              <a:rPr lang="en-GB" dirty="0"/>
              <a:t> </a:t>
            </a:r>
            <a:r>
              <a:rPr lang="en-GB" b="1" u="sng" dirty="0">
                <a:solidFill>
                  <a:schemeClr val="accent6">
                    <a:lumMod val="75000"/>
                  </a:schemeClr>
                </a:solidFill>
              </a:rPr>
              <a:t>HOW it should do it</a:t>
            </a:r>
            <a:r>
              <a:rPr lang="en-GB" dirty="0"/>
              <a:t>.</a:t>
            </a:r>
          </a:p>
        </p:txBody>
      </p:sp>
    </p:spTree>
    <p:extLst>
      <p:ext uri="{BB962C8B-B14F-4D97-AF65-F5344CB8AC3E}">
        <p14:creationId xmlns:p14="http://schemas.microsoft.com/office/powerpoint/2010/main" val="360449160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7293232" cy="706090"/>
          </a:xfrm>
        </p:spPr>
        <p:txBody>
          <a:bodyPr/>
          <a:lstStyle/>
          <a:p>
            <a:pPr eaLnBrk="1" hangingPunct="1"/>
            <a:r>
              <a:rPr lang="en-US" dirty="0"/>
              <a:t>Users of a requirements document</a:t>
            </a:r>
            <a:r>
              <a:rPr lang="en-GB" dirty="0"/>
              <a:t> </a:t>
            </a:r>
            <a:endParaRPr lang="en-US" dirty="0"/>
          </a:p>
        </p:txBody>
      </p:sp>
      <p:pic>
        <p:nvPicPr>
          <p:cNvPr id="4" name="Picture 3" descr="4.6 ReqDocUsers.eps"/>
          <p:cNvPicPr>
            <a:picLocks noChangeAspect="1"/>
          </p:cNvPicPr>
          <p:nvPr/>
        </p:nvPicPr>
        <p:blipFill>
          <a:blip r:embed="rId2"/>
          <a:stretch>
            <a:fillRect/>
          </a:stretch>
        </p:blipFill>
        <p:spPr>
          <a:xfrm>
            <a:off x="1952212" y="985778"/>
            <a:ext cx="4464496" cy="5706790"/>
          </a:xfrm>
          <a:prstGeom prst="rect">
            <a:avLst/>
          </a:prstGeom>
        </p:spPr>
      </p:pic>
    </p:spTree>
    <p:extLst>
      <p:ext uri="{BB962C8B-B14F-4D97-AF65-F5344CB8AC3E}">
        <p14:creationId xmlns:p14="http://schemas.microsoft.com/office/powerpoint/2010/main" val="74181069"/>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document variability</a:t>
            </a:r>
          </a:p>
        </p:txBody>
      </p:sp>
      <p:sp>
        <p:nvSpPr>
          <p:cNvPr id="3" name="Content Placeholder 2"/>
          <p:cNvSpPr>
            <a:spLocks noGrp="1"/>
          </p:cNvSpPr>
          <p:nvPr>
            <p:ph idx="1"/>
          </p:nvPr>
        </p:nvSpPr>
        <p:spPr>
          <a:xfrm>
            <a:off x="107504" y="1600200"/>
            <a:ext cx="8579296" cy="4525963"/>
          </a:xfrm>
        </p:spPr>
        <p:txBody>
          <a:bodyPr/>
          <a:lstStyle/>
          <a:p>
            <a:pPr algn="just"/>
            <a:r>
              <a:rPr lang="en-US" dirty="0"/>
              <a:t>Information in requirements document </a:t>
            </a:r>
            <a:r>
              <a:rPr lang="en-US" b="1" u="sng" dirty="0"/>
              <a:t>depends on type of system</a:t>
            </a:r>
            <a:r>
              <a:rPr lang="en-US" dirty="0"/>
              <a:t> and </a:t>
            </a:r>
            <a:r>
              <a:rPr lang="en-US" b="1" u="sng" dirty="0"/>
              <a:t>the approach to</a:t>
            </a:r>
            <a:r>
              <a:rPr lang="en-US" b="1" dirty="0">
                <a:solidFill>
                  <a:schemeClr val="accent6">
                    <a:lumMod val="75000"/>
                  </a:schemeClr>
                </a:solidFill>
              </a:rPr>
              <a:t> development used</a:t>
            </a:r>
            <a:r>
              <a:rPr lang="en-US" dirty="0"/>
              <a:t>.</a:t>
            </a:r>
          </a:p>
          <a:p>
            <a:pPr algn="just"/>
            <a:r>
              <a:rPr lang="en-US" b="1" u="sng" dirty="0"/>
              <a:t>Incrementally developed systems </a:t>
            </a:r>
            <a:r>
              <a:rPr lang="en-US" b="1" dirty="0">
                <a:solidFill>
                  <a:schemeClr val="accent6">
                    <a:lumMod val="75000"/>
                  </a:schemeClr>
                </a:solidFill>
              </a:rPr>
              <a:t>will have less detail</a:t>
            </a:r>
            <a:r>
              <a:rPr lang="en-US" dirty="0"/>
              <a:t> in the requirements document.</a:t>
            </a:r>
          </a:p>
          <a:p>
            <a:pPr algn="just"/>
            <a:r>
              <a:rPr lang="en-US" dirty="0"/>
              <a:t>Requirements documents standards have been designed </a:t>
            </a:r>
            <a:r>
              <a:rPr lang="en-US" b="1" dirty="0">
                <a:solidFill>
                  <a:srgbClr val="FF0000"/>
                </a:solidFill>
              </a:rPr>
              <a:t>e.g. IEEE standard</a:t>
            </a:r>
            <a:r>
              <a:rPr lang="en-US" dirty="0"/>
              <a:t>.</a:t>
            </a:r>
          </a:p>
          <a:p>
            <a:pPr lvl="1" algn="just"/>
            <a:r>
              <a:rPr lang="en-US" dirty="0"/>
              <a:t>These are mostly applicable to the requirements for large systems engineering projects.</a:t>
            </a:r>
          </a:p>
        </p:txBody>
      </p:sp>
    </p:spTree>
    <p:extLst>
      <p:ext uri="{BB962C8B-B14F-4D97-AF65-F5344CB8AC3E}">
        <p14:creationId xmlns:p14="http://schemas.microsoft.com/office/powerpoint/2010/main" val="3902827572"/>
      </p:ext>
    </p:extLst>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6213" y="206375"/>
            <a:ext cx="7367587" cy="1089025"/>
          </a:xfrm>
        </p:spPr>
        <p:txBody>
          <a:bodyPr/>
          <a:lstStyle/>
          <a:p>
            <a:pPr eaLnBrk="1" hangingPunct="1"/>
            <a:r>
              <a:rPr lang="en-US" dirty="0"/>
              <a:t>The structure of a </a:t>
            </a:r>
            <a:r>
              <a:rPr lang="en-US"/>
              <a:t>requirements</a:t>
            </a:r>
            <a:r>
              <a:rPr lang="en-US" b="1"/>
              <a:t> SRS </a:t>
            </a:r>
            <a:r>
              <a:rPr lang="en-US"/>
              <a:t>document</a:t>
            </a:r>
            <a:r>
              <a:rPr lang="en-GB" dirty="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8766885"/>
              </p:ext>
            </p:extLst>
          </p:nvPr>
        </p:nvGraphicFramePr>
        <p:xfrm>
          <a:off x="251520" y="1628800"/>
          <a:ext cx="8640960" cy="4514819"/>
        </p:xfrm>
        <a:graphic>
          <a:graphicData uri="http://schemas.openxmlformats.org/drawingml/2006/table">
            <a:tbl>
              <a:tblPr firstRow="1">
                <a:tableStyleId>{073A0DAA-6AF3-43AB-8588-CEC1D06C72B9}</a:tableStyleId>
              </a:tblPr>
              <a:tblGrid>
                <a:gridCol w="2077153">
                  <a:extLst>
                    <a:ext uri="{9D8B030D-6E8A-4147-A177-3AD203B41FA5}">
                      <a16:colId xmlns="" xmlns:a16="http://schemas.microsoft.com/office/drawing/2014/main" val="20000"/>
                    </a:ext>
                  </a:extLst>
                </a:gridCol>
                <a:gridCol w="6563807">
                  <a:extLst>
                    <a:ext uri="{9D8B030D-6E8A-4147-A177-3AD203B41FA5}">
                      <a16:colId xmlns="" xmlns:a16="http://schemas.microsoft.com/office/drawing/2014/main" val="20001"/>
                    </a:ext>
                  </a:extLst>
                </a:gridCol>
              </a:tblGrid>
              <a:tr h="36004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Chapter</a:t>
                      </a:r>
                      <a:endParaRPr kumimoji="0" lang="en-GB" sz="1400" b="1"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9144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Description</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91440" marB="91440" horzOverflow="overflow"/>
                </a:tc>
                <a:extLst>
                  <a:ext uri="{0D108BD9-81ED-4DB2-BD59-A6C34878D82A}">
                    <a16:rowId xmlns="" xmlns:a16="http://schemas.microsoft.com/office/drawing/2014/main" val="10000"/>
                  </a:ext>
                </a:extLst>
              </a:tr>
              <a:tr h="86311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Preface</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This should define the </a:t>
                      </a:r>
                      <a:r>
                        <a:rPr kumimoji="0" lang="en-US" sz="1400" u="sng" strike="noStrike" kern="1200" cap="none" normalizeH="0" baseline="0" dirty="0">
                          <a:ln>
                            <a:noFill/>
                          </a:ln>
                          <a:effectLst/>
                        </a:rPr>
                        <a:t>expected</a:t>
                      </a:r>
                      <a:r>
                        <a:rPr kumimoji="0" lang="en-US" sz="1400" u="none" strike="noStrike" cap="none" normalizeH="0" baseline="0" dirty="0">
                          <a:ln>
                            <a:noFill/>
                          </a:ln>
                          <a:effectLst/>
                        </a:rPr>
                        <a:t> </a:t>
                      </a:r>
                      <a:r>
                        <a:rPr kumimoji="0" lang="en-US" sz="1400" u="sng" strike="noStrike" kern="1200" cap="none" normalizeH="0" baseline="0" dirty="0">
                          <a:ln>
                            <a:noFill/>
                          </a:ln>
                          <a:effectLst/>
                        </a:rPr>
                        <a:t>readership</a:t>
                      </a:r>
                      <a:r>
                        <a:rPr kumimoji="0" lang="en-US" sz="1400" u="none" strike="noStrike" cap="none" normalizeH="0" baseline="0" dirty="0">
                          <a:ln>
                            <a:noFill/>
                          </a:ln>
                          <a:effectLst/>
                        </a:rPr>
                        <a:t> of the document and describe its </a:t>
                      </a:r>
                      <a:r>
                        <a:rPr kumimoji="0" lang="en-US" sz="1400" u="sng" strike="noStrike" cap="none" normalizeH="0" baseline="0" dirty="0">
                          <a:ln>
                            <a:noFill/>
                          </a:ln>
                          <a:effectLst/>
                        </a:rPr>
                        <a:t>version history</a:t>
                      </a:r>
                      <a:r>
                        <a:rPr kumimoji="0" lang="en-US" sz="1400" u="none" strike="noStrike" cap="none" normalizeH="0" baseline="0" dirty="0">
                          <a:ln>
                            <a:noFill/>
                          </a:ln>
                          <a:effectLst/>
                        </a:rPr>
                        <a:t>, including a </a:t>
                      </a:r>
                      <a:r>
                        <a:rPr kumimoji="0" lang="en-US" sz="1400" u="sng" strike="noStrike" cap="none" normalizeH="0" baseline="0" dirty="0">
                          <a:ln>
                            <a:noFill/>
                          </a:ln>
                          <a:effectLst/>
                        </a:rPr>
                        <a:t>motivation for the creation of a new version</a:t>
                      </a:r>
                      <a:r>
                        <a:rPr kumimoji="0" lang="en-US" sz="1400" u="none" strike="noStrike" cap="none" normalizeH="0" baseline="0" dirty="0">
                          <a:ln>
                            <a:noFill/>
                          </a:ln>
                          <a:effectLst/>
                        </a:rPr>
                        <a:t> and a </a:t>
                      </a:r>
                      <a:r>
                        <a:rPr kumimoji="0" lang="en-US" sz="1400" u="sng" strike="noStrike" kern="1200" cap="none" normalizeH="0" baseline="0" dirty="0">
                          <a:ln>
                            <a:noFill/>
                          </a:ln>
                          <a:effectLst/>
                        </a:rPr>
                        <a:t>summary of the changes made</a:t>
                      </a:r>
                      <a:r>
                        <a:rPr kumimoji="0" lang="en-US" sz="1400" u="none" strike="noStrike" kern="1200" cap="none" normalizeH="0" baseline="0" dirty="0">
                          <a:ln>
                            <a:noFill/>
                          </a:ln>
                          <a:effectLst/>
                        </a:rPr>
                        <a:t> </a:t>
                      </a:r>
                      <a:r>
                        <a:rPr kumimoji="0" lang="en-US" sz="1400" u="none" strike="noStrike" cap="none" normalizeH="0" baseline="0" dirty="0">
                          <a:ln>
                            <a:noFill/>
                          </a:ln>
                          <a:effectLst/>
                        </a:rPr>
                        <a:t>in each version. </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tc>
                <a:extLst>
                  <a:ext uri="{0D108BD9-81ED-4DB2-BD59-A6C34878D82A}">
                    <a16:rowId xmlns="" xmlns:a16="http://schemas.microsoft.com/office/drawing/2014/main" val="10001"/>
                  </a:ext>
                </a:extLst>
              </a:tr>
              <a:tr h="93610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Introduction</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This should describe the </a:t>
                      </a:r>
                      <a:r>
                        <a:rPr kumimoji="0" lang="en-US" sz="1400" u="sng" strike="noStrike" kern="1200" cap="none" normalizeH="0" baseline="0" dirty="0">
                          <a:ln>
                            <a:noFill/>
                          </a:ln>
                          <a:effectLst/>
                        </a:rPr>
                        <a:t>need for the system</a:t>
                      </a:r>
                      <a:r>
                        <a:rPr kumimoji="0" lang="en-US" sz="1400" u="none" strike="noStrike" cap="none" normalizeH="0" baseline="0" dirty="0">
                          <a:ln>
                            <a:noFill/>
                          </a:ln>
                          <a:effectLst/>
                        </a:rPr>
                        <a:t>. It should </a:t>
                      </a:r>
                      <a:r>
                        <a:rPr kumimoji="0" lang="en-US" sz="1400" u="sng" strike="noStrike" kern="1200" cap="none" normalizeH="0" baseline="0" dirty="0">
                          <a:ln>
                            <a:noFill/>
                          </a:ln>
                          <a:effectLst/>
                        </a:rPr>
                        <a:t>briefly describe the system’s functions </a:t>
                      </a:r>
                      <a:r>
                        <a:rPr kumimoji="0" lang="en-US" sz="1400" u="none" strike="noStrike" cap="none" normalizeH="0" baseline="0" dirty="0">
                          <a:ln>
                            <a:noFill/>
                          </a:ln>
                          <a:effectLst/>
                        </a:rPr>
                        <a:t>and explain how it will work with other systems. It should also describe </a:t>
                      </a:r>
                      <a:r>
                        <a:rPr kumimoji="0" lang="en-US" sz="1400" u="sng" strike="noStrike" kern="1200" cap="none" normalizeH="0" baseline="0" dirty="0">
                          <a:ln>
                            <a:noFill/>
                          </a:ln>
                          <a:effectLst/>
                        </a:rPr>
                        <a:t>how the system fits into the overall business</a:t>
                      </a:r>
                      <a:r>
                        <a:rPr kumimoji="0" lang="en-US" sz="1400" u="none" strike="noStrike" cap="none" normalizeH="0" baseline="0" dirty="0">
                          <a:ln>
                            <a:noFill/>
                          </a:ln>
                          <a:effectLst/>
                        </a:rPr>
                        <a:t> or strategic objectives of the organization commissioning the software.</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tc>
                <a:extLst>
                  <a:ext uri="{0D108BD9-81ED-4DB2-BD59-A6C34878D82A}">
                    <a16:rowId xmlns="" xmlns:a16="http://schemas.microsoft.com/office/drawing/2014/main" val="10002"/>
                  </a:ext>
                </a:extLst>
              </a:tr>
              <a:tr h="5662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Glossary</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This </a:t>
                      </a:r>
                      <a:r>
                        <a:rPr kumimoji="0" lang="en-US" sz="1400" u="sng" strike="noStrike" kern="1200" cap="none" normalizeH="0" baseline="0" dirty="0">
                          <a:ln>
                            <a:noFill/>
                          </a:ln>
                          <a:effectLst/>
                        </a:rPr>
                        <a:t>should define the technical terms</a:t>
                      </a:r>
                      <a:r>
                        <a:rPr kumimoji="0" lang="en-US" sz="1400" u="none" strike="noStrike" cap="none" normalizeH="0" baseline="0" dirty="0">
                          <a:ln>
                            <a:noFill/>
                          </a:ln>
                          <a:effectLst/>
                        </a:rPr>
                        <a:t> used in the document. You should not make assumptions about the experience or expertise of the reader.</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tc>
                <a:extLst>
                  <a:ext uri="{0D108BD9-81ED-4DB2-BD59-A6C34878D82A}">
                    <a16:rowId xmlns="" xmlns:a16="http://schemas.microsoft.com/office/drawing/2014/main" val="10003"/>
                  </a:ext>
                </a:extLst>
              </a:tr>
              <a:tr h="12099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User requirements definition</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Here, </a:t>
                      </a:r>
                      <a:r>
                        <a:rPr kumimoji="0" lang="en-US" sz="1400" u="sng" strike="noStrike" kern="1200" cap="none" normalizeH="0" baseline="0" dirty="0">
                          <a:ln>
                            <a:noFill/>
                          </a:ln>
                          <a:effectLst/>
                        </a:rPr>
                        <a:t>you describe the services provided for the user</a:t>
                      </a:r>
                      <a:r>
                        <a:rPr kumimoji="0" lang="en-US" sz="1400" u="none" strike="noStrike" cap="none" normalizeH="0" baseline="0" dirty="0">
                          <a:ln>
                            <a:noFill/>
                          </a:ln>
                          <a:effectLst/>
                        </a:rPr>
                        <a:t>. The nonfunctional system requirements should also be described in this section. This description </a:t>
                      </a:r>
                      <a:r>
                        <a:rPr kumimoji="0" lang="en-US" sz="1400" u="sng" strike="noStrike" kern="1200" cap="none" normalizeH="0" baseline="0" dirty="0">
                          <a:ln>
                            <a:noFill/>
                          </a:ln>
                          <a:effectLst/>
                        </a:rPr>
                        <a:t>may use natural language, diagrams, or other notations </a:t>
                      </a:r>
                      <a:r>
                        <a:rPr kumimoji="0" lang="en-US" sz="1400" u="none" strike="noStrike" cap="none" normalizeH="0" baseline="0" dirty="0">
                          <a:ln>
                            <a:noFill/>
                          </a:ln>
                          <a:effectLst/>
                        </a:rPr>
                        <a:t>that are understandable to customers. Product and process standards that must be followed should be specified.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tc>
                <a:extLst>
                  <a:ext uri="{0D108BD9-81ED-4DB2-BD59-A6C34878D82A}">
                    <a16:rowId xmlns="" xmlns:a16="http://schemas.microsoft.com/office/drawing/2014/main" val="10004"/>
                  </a:ext>
                </a:extLst>
              </a:tr>
              <a:tr h="7994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System architecture</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This chapter should present a </a:t>
                      </a:r>
                      <a:r>
                        <a:rPr kumimoji="0" lang="en-US" sz="1400" u="sng" strike="noStrike" kern="1200" cap="none" normalizeH="0" baseline="0" dirty="0">
                          <a:ln>
                            <a:noFill/>
                          </a:ln>
                          <a:effectLst/>
                        </a:rPr>
                        <a:t>high-level overview of the expected system architecture</a:t>
                      </a:r>
                      <a:r>
                        <a:rPr kumimoji="0" lang="en-US" sz="1400" u="none" strike="noStrike" cap="none" normalizeH="0" baseline="0" dirty="0">
                          <a:ln>
                            <a:noFill/>
                          </a:ln>
                          <a:effectLst/>
                        </a:rPr>
                        <a:t>, showing the </a:t>
                      </a:r>
                      <a:r>
                        <a:rPr kumimoji="0" lang="en-US" sz="1400" u="sng" strike="noStrike" kern="1200" cap="none" normalizeH="0" baseline="0" dirty="0">
                          <a:ln>
                            <a:noFill/>
                          </a:ln>
                          <a:effectLst/>
                        </a:rPr>
                        <a:t>distribution</a:t>
                      </a:r>
                      <a:r>
                        <a:rPr kumimoji="0" lang="en-US" sz="1400" u="none" strike="noStrike" cap="none" normalizeH="0" baseline="0" dirty="0">
                          <a:ln>
                            <a:noFill/>
                          </a:ln>
                          <a:effectLst/>
                        </a:rPr>
                        <a:t> </a:t>
                      </a:r>
                      <a:r>
                        <a:rPr kumimoji="0" lang="en-US" sz="1400" u="sng" strike="noStrike" kern="1200" cap="none" normalizeH="0" baseline="0" dirty="0">
                          <a:ln>
                            <a:noFill/>
                          </a:ln>
                          <a:effectLst/>
                        </a:rPr>
                        <a:t>of functions across system modules</a:t>
                      </a:r>
                      <a:r>
                        <a:rPr kumimoji="0" lang="en-US" sz="1400" u="none" strike="noStrike" cap="none" normalizeH="0" baseline="0" dirty="0">
                          <a:ln>
                            <a:noFill/>
                          </a:ln>
                          <a:effectLst/>
                        </a:rPr>
                        <a:t>. Architectural components that are </a:t>
                      </a:r>
                      <a:r>
                        <a:rPr kumimoji="0" lang="en-US" sz="1400" u="sng" strike="noStrike" kern="1200" cap="none" normalizeH="0" baseline="0" dirty="0">
                          <a:ln>
                            <a:noFill/>
                          </a:ln>
                          <a:effectLst/>
                        </a:rPr>
                        <a:t>reused should be highlighted</a:t>
                      </a:r>
                      <a:r>
                        <a:rPr kumimoji="0" lang="en-US" sz="1400" u="none" strike="noStrike" cap="none" normalizeH="0" baseline="0" dirty="0">
                          <a:ln>
                            <a:noFill/>
                          </a:ln>
                          <a:effectLst/>
                        </a:rPr>
                        <a:t>.</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52194109"/>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a requirements document</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9887400"/>
              </p:ext>
            </p:extLst>
          </p:nvPr>
        </p:nvGraphicFramePr>
        <p:xfrm>
          <a:off x="323528" y="1676400"/>
          <a:ext cx="8363272" cy="4680813"/>
        </p:xfrm>
        <a:graphic>
          <a:graphicData uri="http://schemas.openxmlformats.org/drawingml/2006/table">
            <a:tbl>
              <a:tblPr firstRow="1" bandRow="1">
                <a:tableStyleId>{8EC20E35-A176-4012-BC5E-935CFFF8708E}</a:tableStyleId>
              </a:tblPr>
              <a:tblGrid>
                <a:gridCol w="1703629">
                  <a:extLst>
                    <a:ext uri="{9D8B030D-6E8A-4147-A177-3AD203B41FA5}">
                      <a16:colId xmlns="" xmlns:a16="http://schemas.microsoft.com/office/drawing/2014/main" val="20000"/>
                    </a:ext>
                  </a:extLst>
                </a:gridCol>
                <a:gridCol w="6659643">
                  <a:extLst>
                    <a:ext uri="{9D8B030D-6E8A-4147-A177-3AD203B41FA5}">
                      <a16:colId xmlns="" xmlns:a16="http://schemas.microsoft.com/office/drawing/2014/main" val="20001"/>
                    </a:ext>
                  </a:extLst>
                </a:gridCol>
              </a:tblGrid>
              <a:tr h="319976">
                <a:tc>
                  <a:txBody>
                    <a:bodyPr/>
                    <a:lstStyle/>
                    <a:p>
                      <a:r>
                        <a:rPr lang="en-US" sz="1400" dirty="0"/>
                        <a:t>Chapter</a:t>
                      </a:r>
                      <a:endParaRPr lang="en-US" sz="1400" dirty="0">
                        <a:solidFill>
                          <a:schemeClr val="tx1"/>
                        </a:solidFill>
                        <a:latin typeface="Arial"/>
                        <a:cs typeface="Arial"/>
                      </a:endParaRPr>
                    </a:p>
                  </a:txBody>
                  <a:tcPr/>
                </a:tc>
                <a:tc>
                  <a:txBody>
                    <a:bodyPr/>
                    <a:lstStyle/>
                    <a:p>
                      <a:r>
                        <a:rPr lang="en-US" sz="1400" dirty="0"/>
                        <a:t>Description</a:t>
                      </a:r>
                      <a:endParaRPr lang="en-US" sz="1400" dirty="0">
                        <a:solidFill>
                          <a:schemeClr val="tx1"/>
                        </a:solidFill>
                        <a:latin typeface="Arial"/>
                        <a:cs typeface="Arial"/>
                      </a:endParaRPr>
                    </a:p>
                  </a:txBody>
                  <a:tcPr/>
                </a:tc>
                <a:extLst>
                  <a:ext uri="{0D108BD9-81ED-4DB2-BD59-A6C34878D82A}">
                    <a16:rowId xmlns="" xmlns:a16="http://schemas.microsoft.com/office/drawing/2014/main" val="10000"/>
                  </a:ext>
                </a:extLst>
              </a:tr>
              <a:tr h="69890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System requirements specification</a:t>
                      </a:r>
                      <a:endParaRPr kumimoji="0" lang="en-GB" sz="1400" b="1"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This should describe the </a:t>
                      </a:r>
                      <a:r>
                        <a:rPr kumimoji="0" lang="en-US" sz="1400" b="1" u="sng" strike="noStrike" cap="none" normalizeH="0" baseline="0" dirty="0">
                          <a:ln>
                            <a:noFill/>
                          </a:ln>
                          <a:effectLst/>
                        </a:rPr>
                        <a:t>functional and nonfunctional requirements in more detail</a:t>
                      </a:r>
                      <a:r>
                        <a:rPr kumimoji="0" lang="en-US" sz="1400" u="none" strike="noStrike" cap="none" normalizeH="0" baseline="0" dirty="0">
                          <a:ln>
                            <a:noFill/>
                          </a:ln>
                          <a:effectLst/>
                        </a:rPr>
                        <a:t>. If necessary, further detail may also be added to the nonfunctional requirements. </a:t>
                      </a:r>
                      <a:r>
                        <a:rPr kumimoji="0" lang="en-US" sz="1400" b="1" u="sng" strike="noStrike" kern="1200" cap="none" normalizeH="0" baseline="0" dirty="0">
                          <a:ln>
                            <a:noFill/>
                          </a:ln>
                          <a:solidFill>
                            <a:schemeClr val="dk1"/>
                          </a:solidFill>
                          <a:effectLst/>
                          <a:latin typeface="+mn-lt"/>
                          <a:ea typeface="+mn-ea"/>
                          <a:cs typeface="+mn-cs"/>
                        </a:rPr>
                        <a:t>Interfaces</a:t>
                      </a:r>
                      <a:r>
                        <a:rPr kumimoji="0" lang="en-US" sz="1400" u="none" strike="noStrike" cap="none" normalizeH="0" baseline="0" dirty="0">
                          <a:ln>
                            <a:noFill/>
                          </a:ln>
                          <a:effectLst/>
                        </a:rPr>
                        <a:t> to other systems may be defined.</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 xmlns:a16="http://schemas.microsoft.com/office/drawing/2014/main" val="10001"/>
                  </a:ext>
                </a:extLst>
              </a:tr>
              <a:tr h="8152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System models</a:t>
                      </a:r>
                      <a:endParaRPr kumimoji="0" lang="en-GB" sz="1400" b="1"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This might </a:t>
                      </a:r>
                      <a:r>
                        <a:rPr kumimoji="0" lang="en-US" sz="1400" b="1" u="sng" strike="noStrike" kern="1200" cap="none" normalizeH="0" baseline="0" dirty="0">
                          <a:ln>
                            <a:noFill/>
                          </a:ln>
                          <a:solidFill>
                            <a:schemeClr val="dk1"/>
                          </a:solidFill>
                          <a:effectLst/>
                          <a:latin typeface="+mn-lt"/>
                          <a:ea typeface="+mn-ea"/>
                          <a:cs typeface="+mn-cs"/>
                        </a:rPr>
                        <a:t>include graphical system models</a:t>
                      </a:r>
                      <a:r>
                        <a:rPr kumimoji="0" lang="en-US" sz="1400" u="none" strike="noStrike" cap="none" normalizeH="0" baseline="0" dirty="0">
                          <a:ln>
                            <a:noFill/>
                          </a:ln>
                          <a:effectLst/>
                        </a:rPr>
                        <a:t> showing the </a:t>
                      </a:r>
                      <a:r>
                        <a:rPr kumimoji="0" lang="en-US" sz="1400" b="1" u="sng" strike="noStrike" kern="1200" cap="none" normalizeH="0" baseline="0" dirty="0">
                          <a:ln>
                            <a:noFill/>
                          </a:ln>
                          <a:solidFill>
                            <a:schemeClr val="dk1"/>
                          </a:solidFill>
                          <a:effectLst/>
                          <a:latin typeface="+mn-lt"/>
                          <a:ea typeface="+mn-ea"/>
                          <a:cs typeface="+mn-cs"/>
                        </a:rPr>
                        <a:t>relationships between the system components and the system and its environment</a:t>
                      </a:r>
                      <a:r>
                        <a:rPr kumimoji="0" lang="en-US" sz="1400" u="none" strike="noStrike" cap="none" normalizeH="0" baseline="0" dirty="0">
                          <a:ln>
                            <a:noFill/>
                          </a:ln>
                          <a:effectLst/>
                        </a:rPr>
                        <a:t>. Examples of possible models are object models, data-flow models, or semantic data models. </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 xmlns:a16="http://schemas.microsoft.com/office/drawing/2014/main" val="10002"/>
                  </a:ext>
                </a:extLst>
              </a:tr>
              <a:tr h="9993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System evolution</a:t>
                      </a:r>
                      <a:endParaRPr kumimoji="0" lang="en-GB" sz="1400" b="1"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This should describe the fundamental assumptions on which the system is based, and </a:t>
                      </a:r>
                      <a:r>
                        <a:rPr kumimoji="0" lang="en-US" sz="1400" b="1" u="sng" strike="noStrike" kern="1200" cap="none" normalizeH="0" baseline="0" dirty="0">
                          <a:ln>
                            <a:noFill/>
                          </a:ln>
                          <a:solidFill>
                            <a:schemeClr val="dk1"/>
                          </a:solidFill>
                          <a:effectLst/>
                          <a:latin typeface="+mn-lt"/>
                          <a:ea typeface="+mn-ea"/>
                          <a:cs typeface="+mn-cs"/>
                        </a:rPr>
                        <a:t>any expected changes due to hardware evolution</a:t>
                      </a:r>
                      <a:r>
                        <a:rPr kumimoji="0" lang="en-US" sz="1400" u="none" strike="noStrike" cap="none" normalizeH="0" baseline="0" dirty="0">
                          <a:ln>
                            <a:noFill/>
                          </a:ln>
                          <a:effectLst/>
                        </a:rPr>
                        <a:t>, </a:t>
                      </a:r>
                      <a:r>
                        <a:rPr kumimoji="0" lang="en-US" sz="1400" b="1" u="sng" strike="noStrike" kern="1200" cap="none" normalizeH="0" baseline="0" dirty="0">
                          <a:ln>
                            <a:noFill/>
                          </a:ln>
                          <a:solidFill>
                            <a:schemeClr val="dk1"/>
                          </a:solidFill>
                          <a:effectLst/>
                          <a:latin typeface="+mn-lt"/>
                          <a:ea typeface="+mn-ea"/>
                          <a:cs typeface="+mn-cs"/>
                        </a:rPr>
                        <a:t>changing user needs</a:t>
                      </a:r>
                      <a:r>
                        <a:rPr kumimoji="0" lang="en-US" sz="1400" u="none" strike="noStrike" cap="none" normalizeH="0" baseline="0" dirty="0">
                          <a:ln>
                            <a:noFill/>
                          </a:ln>
                          <a:effectLst/>
                        </a:rPr>
                        <a:t>, and so on. This section is useful for system designers as it may help them avoid design decisions that would constrain likely future changes to the system.</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 xmlns:a16="http://schemas.microsoft.com/office/drawing/2014/main" val="10003"/>
                  </a:ext>
                </a:extLst>
              </a:tr>
              <a:tr h="11834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Appendices</a:t>
                      </a:r>
                      <a:endParaRPr kumimoji="0" lang="en-GB" sz="1400" b="1"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u="sng" strike="noStrike" kern="1200" cap="none" normalizeH="0" baseline="0" dirty="0">
                          <a:ln>
                            <a:noFill/>
                          </a:ln>
                          <a:solidFill>
                            <a:schemeClr val="dk1"/>
                          </a:solidFill>
                          <a:effectLst/>
                          <a:latin typeface="+mn-lt"/>
                          <a:ea typeface="+mn-ea"/>
                          <a:cs typeface="+mn-cs"/>
                        </a:rPr>
                        <a:t>These should provide detailed</a:t>
                      </a:r>
                      <a:r>
                        <a:rPr kumimoji="0" lang="en-US" sz="1400" u="none" strike="noStrike" cap="none" normalizeH="0" baseline="0" dirty="0">
                          <a:ln>
                            <a:noFill/>
                          </a:ln>
                          <a:effectLst/>
                        </a:rPr>
                        <a:t>, </a:t>
                      </a:r>
                      <a:r>
                        <a:rPr kumimoji="0" lang="en-US" sz="1400" b="1" u="sng" strike="noStrike" kern="1200" cap="none" normalizeH="0" baseline="0" dirty="0">
                          <a:ln>
                            <a:noFill/>
                          </a:ln>
                          <a:solidFill>
                            <a:schemeClr val="dk1"/>
                          </a:solidFill>
                          <a:effectLst/>
                          <a:latin typeface="+mn-lt"/>
                          <a:ea typeface="+mn-ea"/>
                          <a:cs typeface="+mn-cs"/>
                        </a:rPr>
                        <a:t>specific information </a:t>
                      </a:r>
                      <a:r>
                        <a:rPr kumimoji="0" lang="en-US" sz="1400" u="none" strike="noStrike" cap="none" normalizeH="0" baseline="0" dirty="0">
                          <a:ln>
                            <a:noFill/>
                          </a:ln>
                          <a:effectLst/>
                        </a:rPr>
                        <a:t>that is related to the application being developed; </a:t>
                      </a:r>
                      <a:r>
                        <a:rPr kumimoji="0" lang="en-US" sz="1400" b="1" u="sng" strike="noStrike" kern="1200" cap="none" normalizeH="0" baseline="0" dirty="0">
                          <a:ln>
                            <a:noFill/>
                          </a:ln>
                          <a:solidFill>
                            <a:schemeClr val="dk1"/>
                          </a:solidFill>
                          <a:effectLst/>
                          <a:latin typeface="+mn-lt"/>
                          <a:ea typeface="+mn-ea"/>
                          <a:cs typeface="+mn-cs"/>
                        </a:rPr>
                        <a:t>for example, hardware and database descriptions</a:t>
                      </a:r>
                      <a:r>
                        <a:rPr kumimoji="0" lang="en-US" sz="1400" u="none" strike="noStrike" cap="none" normalizeH="0" baseline="0" dirty="0">
                          <a:ln>
                            <a:noFill/>
                          </a:ln>
                          <a:effectLst/>
                        </a:rPr>
                        <a:t>. Hardware requirements define the minimal and optimal configurations for the system. Database requirements define the logical organization of the data used by the system and the relationships between data. </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 xmlns:a16="http://schemas.microsoft.com/office/drawing/2014/main" val="10004"/>
                  </a:ext>
                </a:extLst>
              </a:tr>
              <a:tr h="63118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Index</a:t>
                      </a:r>
                      <a:endParaRPr kumimoji="0" lang="en-GB" sz="1400" b="1"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u="sng" strike="noStrike" kern="1200" cap="none" normalizeH="0" baseline="0" dirty="0">
                          <a:ln>
                            <a:noFill/>
                          </a:ln>
                          <a:solidFill>
                            <a:schemeClr val="dk1"/>
                          </a:solidFill>
                          <a:effectLst/>
                          <a:latin typeface="+mn-lt"/>
                          <a:ea typeface="+mn-ea"/>
                          <a:cs typeface="+mn-cs"/>
                        </a:rPr>
                        <a:t>Several indexes to the document may be included</a:t>
                      </a:r>
                      <a:r>
                        <a:rPr kumimoji="0" lang="en-US" sz="1400" u="none" strike="noStrike" cap="none" normalizeH="0" baseline="0" dirty="0">
                          <a:ln>
                            <a:noFill/>
                          </a:ln>
                          <a:effectLst/>
                        </a:rPr>
                        <a:t>. As well as a normal alphabetic index, there may be an index of diagrams, an index of functions, and so 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26900112"/>
      </p:ext>
    </p:extLst>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935"/>
            <a:ext cx="9144000" cy="1143000"/>
          </a:xfrm>
        </p:spPr>
        <p:txBody>
          <a:bodyPr/>
          <a:lstStyle/>
          <a:p>
            <a:pPr algn="ctr"/>
            <a:r>
              <a:rPr lang="en-US" sz="4000" dirty="0">
                <a:solidFill>
                  <a:srgbClr val="FF0000"/>
                </a:solidFill>
              </a:rPr>
              <a:t>STEP 3: Requirements validation</a:t>
            </a:r>
          </a:p>
        </p:txBody>
      </p:sp>
      <p:pic>
        <p:nvPicPr>
          <p:cNvPr id="3" name="Picture 10">
            <a:extLst>
              <a:ext uri="{FF2B5EF4-FFF2-40B4-BE49-F238E27FC236}">
                <a16:creationId xmlns="" xmlns:a16="http://schemas.microsoft.com/office/drawing/2014/main" id="{D0674C62-3CEB-4B90-9CEF-0173516A39A7}"/>
              </a:ext>
            </a:extLst>
          </p:cNvPr>
          <p:cNvPicPr>
            <a:picLocks noChangeAspect="1"/>
          </p:cNvPicPr>
          <p:nvPr/>
        </p:nvPicPr>
        <p:blipFill>
          <a:blip r:embed="rId2"/>
          <a:stretch>
            <a:fillRect/>
          </a:stretch>
        </p:blipFill>
        <p:spPr>
          <a:xfrm>
            <a:off x="1782912" y="1143001"/>
            <a:ext cx="5426107" cy="5577064"/>
          </a:xfrm>
          <a:prstGeom prst="rect">
            <a:avLst/>
          </a:prstGeom>
        </p:spPr>
      </p:pic>
    </p:spTree>
    <p:extLst>
      <p:ext uri="{BB962C8B-B14F-4D97-AF65-F5344CB8AC3E}">
        <p14:creationId xmlns:p14="http://schemas.microsoft.com/office/powerpoint/2010/main" val="420482021"/>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915400" cy="1104900"/>
          </a:xfrm>
          <a:noFill/>
          <a:ln/>
        </p:spPr>
        <p:txBody>
          <a:bodyPr lIns="90487" tIns="44450" rIns="90487" bIns="44450"/>
          <a:lstStyle/>
          <a:p>
            <a:r>
              <a:rPr lang="en-GB" dirty="0"/>
              <a:t>Types of requirement</a:t>
            </a:r>
          </a:p>
        </p:txBody>
      </p:sp>
      <p:sp>
        <p:nvSpPr>
          <p:cNvPr id="9219" name="Rectangle 3"/>
          <p:cNvSpPr>
            <a:spLocks noGrp="1" noChangeArrowheads="1"/>
          </p:cNvSpPr>
          <p:nvPr>
            <p:ph idx="1"/>
          </p:nvPr>
        </p:nvSpPr>
        <p:spPr>
          <a:xfrm>
            <a:off x="215516" y="1340768"/>
            <a:ext cx="8712968" cy="5328592"/>
          </a:xfrm>
          <a:noFill/>
          <a:ln/>
        </p:spPr>
        <p:txBody>
          <a:bodyPr lIns="90487" tIns="44450" rIns="90487" bIns="44450"/>
          <a:lstStyle/>
          <a:p>
            <a:pPr algn="just"/>
            <a:r>
              <a:rPr lang="en-GB" sz="2800" b="1" dirty="0">
                <a:solidFill>
                  <a:srgbClr val="00B0F0"/>
                </a:solidFill>
              </a:rPr>
              <a:t>User requirements</a:t>
            </a:r>
          </a:p>
          <a:p>
            <a:pPr lvl="1" algn="just"/>
            <a:r>
              <a:rPr lang="en-GB" sz="2400" dirty="0"/>
              <a:t>Statements </a:t>
            </a:r>
            <a:r>
              <a:rPr lang="en-GB" sz="2400" b="1" dirty="0">
                <a:solidFill>
                  <a:srgbClr val="FF0000"/>
                </a:solidFill>
              </a:rPr>
              <a:t>in </a:t>
            </a:r>
            <a:r>
              <a:rPr lang="en-GB" sz="2400" b="1" u="sng" dirty="0">
                <a:solidFill>
                  <a:srgbClr val="FF0000"/>
                </a:solidFill>
              </a:rPr>
              <a:t>natural language</a:t>
            </a:r>
            <a:r>
              <a:rPr lang="en-GB" sz="2400" b="1" dirty="0">
                <a:solidFill>
                  <a:srgbClr val="FF0000"/>
                </a:solidFill>
              </a:rPr>
              <a:t> plus </a:t>
            </a:r>
            <a:r>
              <a:rPr lang="en-GB" sz="2400" b="1" u="sng" dirty="0">
                <a:solidFill>
                  <a:srgbClr val="FF0000"/>
                </a:solidFill>
              </a:rPr>
              <a:t>diagrams</a:t>
            </a:r>
            <a:r>
              <a:rPr lang="en-GB" sz="2400" dirty="0"/>
              <a:t> of </a:t>
            </a:r>
            <a:r>
              <a:rPr lang="en-GB" sz="2400" u="sng" dirty="0">
                <a:solidFill>
                  <a:schemeClr val="accent6">
                    <a:lumMod val="75000"/>
                  </a:schemeClr>
                </a:solidFill>
              </a:rPr>
              <a:t>the planned services </a:t>
            </a:r>
            <a:r>
              <a:rPr lang="en-GB" sz="2400" dirty="0"/>
              <a:t>and its </a:t>
            </a:r>
            <a:r>
              <a:rPr lang="en-GB" sz="2400" u="sng" dirty="0">
                <a:solidFill>
                  <a:schemeClr val="accent6">
                    <a:lumMod val="75000"/>
                  </a:schemeClr>
                </a:solidFill>
              </a:rPr>
              <a:t>operational constraints</a:t>
            </a:r>
            <a:r>
              <a:rPr lang="en-GB" sz="2400" dirty="0"/>
              <a:t>.</a:t>
            </a:r>
          </a:p>
          <a:p>
            <a:pPr lvl="1" algn="just"/>
            <a:r>
              <a:rPr lang="en-GB" sz="2400" b="1" dirty="0">
                <a:highlight>
                  <a:srgbClr val="FFFF00"/>
                </a:highlight>
              </a:rPr>
              <a:t>Written for customers</a:t>
            </a:r>
            <a:r>
              <a:rPr lang="en-GB" sz="2400" dirty="0">
                <a:highlight>
                  <a:srgbClr val="FFFF00"/>
                </a:highlight>
              </a:rPr>
              <a:t>.</a:t>
            </a:r>
          </a:p>
          <a:p>
            <a:pPr algn="just"/>
            <a:r>
              <a:rPr lang="en-GB" sz="2800" b="1" dirty="0">
                <a:solidFill>
                  <a:srgbClr val="00B0F0"/>
                </a:solidFill>
              </a:rPr>
              <a:t>System requirements </a:t>
            </a:r>
            <a:r>
              <a:rPr lang="en-GB" sz="2800" b="1" dirty="0">
                <a:solidFill>
                  <a:srgbClr val="00B0F0"/>
                </a:solidFill>
                <a:sym typeface="Wingdings" panose="05000000000000000000" pitchFamily="2" charset="2"/>
              </a:rPr>
              <a:t>SRS</a:t>
            </a:r>
            <a:endParaRPr lang="en-GB" sz="2800" b="1" dirty="0">
              <a:solidFill>
                <a:srgbClr val="00B0F0"/>
              </a:solidFill>
            </a:endParaRPr>
          </a:p>
          <a:p>
            <a:pPr lvl="1" algn="just"/>
            <a:r>
              <a:rPr lang="en-GB" sz="2400" b="1" dirty="0"/>
              <a:t>A structured document</a:t>
            </a:r>
            <a:r>
              <a:rPr lang="en-GB" sz="2400" dirty="0"/>
              <a:t> which involves </a:t>
            </a:r>
            <a:r>
              <a:rPr lang="en-GB" sz="2400" b="1" dirty="0">
                <a:solidFill>
                  <a:schemeClr val="accent1"/>
                </a:solidFill>
              </a:rPr>
              <a:t>detailed descriptions of</a:t>
            </a:r>
            <a:r>
              <a:rPr lang="en-GB" sz="2400" dirty="0">
                <a:solidFill>
                  <a:schemeClr val="accent6">
                    <a:lumMod val="75000"/>
                  </a:schemeClr>
                </a:solidFill>
              </a:rPr>
              <a:t> the system’s functions, services</a:t>
            </a:r>
            <a:r>
              <a:rPr lang="en-GB" sz="2400" dirty="0"/>
              <a:t> and </a:t>
            </a:r>
            <a:r>
              <a:rPr lang="en-GB" sz="2400" dirty="0">
                <a:solidFill>
                  <a:schemeClr val="accent6">
                    <a:lumMod val="75000"/>
                  </a:schemeClr>
                </a:solidFill>
              </a:rPr>
              <a:t>operational constraints</a:t>
            </a:r>
            <a:r>
              <a:rPr lang="en-GB" sz="2400" dirty="0"/>
              <a:t>.</a:t>
            </a:r>
          </a:p>
          <a:p>
            <a:pPr lvl="1" algn="just"/>
            <a:r>
              <a:rPr lang="en-GB" sz="2400" dirty="0"/>
              <a:t>It defines </a:t>
            </a:r>
            <a:r>
              <a:rPr lang="en-GB" sz="2400" u="sng" dirty="0">
                <a:solidFill>
                  <a:schemeClr val="accent6">
                    <a:lumMod val="75000"/>
                  </a:schemeClr>
                </a:solidFill>
              </a:rPr>
              <a:t>what should be implemented</a:t>
            </a:r>
            <a:r>
              <a:rPr lang="en-GB" sz="2400" dirty="0"/>
              <a:t> in detail.</a:t>
            </a:r>
          </a:p>
          <a:p>
            <a:pPr lvl="1" algn="just"/>
            <a:r>
              <a:rPr lang="en-GB" sz="2400" b="1" dirty="0">
                <a:solidFill>
                  <a:srgbClr val="FF0000"/>
                </a:solidFill>
              </a:rPr>
              <a:t>System requirements document</a:t>
            </a:r>
            <a:r>
              <a:rPr lang="en-GB" sz="2400" dirty="0"/>
              <a:t> </a:t>
            </a:r>
            <a:r>
              <a:rPr lang="en-US" sz="2400" dirty="0"/>
              <a:t>may be </a:t>
            </a:r>
            <a:r>
              <a:rPr lang="en-US" sz="2400" b="1" u="sng" dirty="0">
                <a:solidFill>
                  <a:srgbClr val="FF0000"/>
                </a:solidFill>
              </a:rPr>
              <a:t>basis of</a:t>
            </a:r>
            <a:r>
              <a:rPr lang="en-US" sz="2400" dirty="0"/>
              <a:t> the contract between the customer and software companies. </a:t>
            </a:r>
            <a:endParaRPr lang="en-GB" sz="2400" dirty="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A spiral view of the RE process</a:t>
            </a:r>
            <a:r>
              <a:rPr lang="en-GB" dirty="0"/>
              <a:t> </a:t>
            </a:r>
            <a:endParaRPr lang="en-US" dirty="0"/>
          </a:p>
        </p:txBody>
      </p:sp>
      <p:pic>
        <p:nvPicPr>
          <p:cNvPr id="4" name="Picture 3" descr="4.12 ReqEngSpiral.eps"/>
          <p:cNvPicPr>
            <a:picLocks noChangeAspect="1"/>
          </p:cNvPicPr>
          <p:nvPr/>
        </p:nvPicPr>
        <p:blipFill>
          <a:blip r:embed="rId2"/>
          <a:stretch>
            <a:fillRect/>
          </a:stretch>
        </p:blipFill>
        <p:spPr>
          <a:xfrm>
            <a:off x="1941021" y="1556792"/>
            <a:ext cx="5510667" cy="4756150"/>
          </a:xfrm>
          <a:prstGeom prst="rect">
            <a:avLst/>
          </a:prstGeom>
        </p:spPr>
      </p:pic>
      <p:sp>
        <p:nvSpPr>
          <p:cNvPr id="2" name="Rectangle 1">
            <a:extLst>
              <a:ext uri="{FF2B5EF4-FFF2-40B4-BE49-F238E27FC236}">
                <a16:creationId xmlns="" xmlns:a16="http://schemas.microsoft.com/office/drawing/2014/main" id="{85CD1385-6513-43B2-B465-2A1FE2091D49}"/>
              </a:ext>
            </a:extLst>
          </p:cNvPr>
          <p:cNvSpPr/>
          <p:nvPr/>
        </p:nvSpPr>
        <p:spPr>
          <a:xfrm>
            <a:off x="107504" y="6352529"/>
            <a:ext cx="8424936" cy="461665"/>
          </a:xfrm>
          <a:prstGeom prst="rect">
            <a:avLst/>
          </a:prstGeom>
        </p:spPr>
        <p:txBody>
          <a:bodyPr wrap="square">
            <a:spAutoFit/>
          </a:bodyPr>
          <a:lstStyle/>
          <a:p>
            <a:r>
              <a:rPr lang="en-US" dirty="0">
                <a:hlinkClick r:id="rId3"/>
              </a:rPr>
              <a:t>https://www.youtube.com/watch?v=xb7z2RBxqXE</a:t>
            </a:r>
            <a:endParaRPr lang="en-US" dirty="0"/>
          </a:p>
        </p:txBody>
      </p:sp>
      <p:sp>
        <p:nvSpPr>
          <p:cNvPr id="3" name="Oval 2">
            <a:extLst>
              <a:ext uri="{FF2B5EF4-FFF2-40B4-BE49-F238E27FC236}">
                <a16:creationId xmlns="" xmlns:a16="http://schemas.microsoft.com/office/drawing/2014/main" id="{42C25721-9480-4820-AEBF-5B369021F458}"/>
              </a:ext>
            </a:extLst>
          </p:cNvPr>
          <p:cNvSpPr/>
          <p:nvPr/>
        </p:nvSpPr>
        <p:spPr>
          <a:xfrm>
            <a:off x="6372200" y="4077072"/>
            <a:ext cx="1800200" cy="6480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015669"/>
      </p:ext>
    </p:extLst>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487" tIns="44450" rIns="90487" bIns="44450"/>
          <a:lstStyle/>
          <a:p>
            <a:r>
              <a:rPr lang="en-GB" dirty="0"/>
              <a:t>Requirements validation</a:t>
            </a:r>
          </a:p>
        </p:txBody>
      </p:sp>
      <p:sp>
        <p:nvSpPr>
          <p:cNvPr id="57347" name="Rectangle 3"/>
          <p:cNvSpPr>
            <a:spLocks noGrp="1" noChangeArrowheads="1"/>
          </p:cNvSpPr>
          <p:nvPr>
            <p:ph idx="1"/>
          </p:nvPr>
        </p:nvSpPr>
        <p:spPr>
          <a:xfrm>
            <a:off x="251520" y="1600200"/>
            <a:ext cx="8640960" cy="4637112"/>
          </a:xfrm>
          <a:noFill/>
          <a:ln/>
        </p:spPr>
        <p:txBody>
          <a:bodyPr lIns="90487" tIns="44450" rIns="90487" bIns="44450"/>
          <a:lstStyle/>
          <a:p>
            <a:pPr algn="ctr"/>
            <a:r>
              <a:rPr lang="en-US" sz="3200" dirty="0"/>
              <a:t>It is about </a:t>
            </a:r>
            <a:r>
              <a:rPr lang="en-US" sz="3200" dirty="0">
                <a:sym typeface="Wingdings" panose="05000000000000000000" pitchFamily="2" charset="2"/>
              </a:rPr>
              <a:t> </a:t>
            </a:r>
            <a:r>
              <a:rPr lang="en-US" sz="3200" b="1" u="sng" dirty="0">
                <a:solidFill>
                  <a:schemeClr val="accent6">
                    <a:lumMod val="75000"/>
                  </a:schemeClr>
                </a:solidFill>
              </a:rPr>
              <a:t>showing that</a:t>
            </a:r>
            <a:r>
              <a:rPr lang="en-US" sz="3200" b="1" dirty="0">
                <a:solidFill>
                  <a:schemeClr val="accent6">
                    <a:lumMod val="75000"/>
                  </a:schemeClr>
                </a:solidFill>
              </a:rPr>
              <a:t> </a:t>
            </a:r>
            <a:r>
              <a:rPr lang="en-US" sz="3200" b="1" dirty="0"/>
              <a:t>the </a:t>
            </a:r>
            <a:r>
              <a:rPr lang="en-US" sz="3200" b="1" u="sng" dirty="0">
                <a:solidFill>
                  <a:srgbClr val="FF0000"/>
                </a:solidFill>
              </a:rPr>
              <a:t>requirements</a:t>
            </a:r>
            <a:r>
              <a:rPr lang="en-US" sz="3200" b="1" dirty="0"/>
              <a:t> define the system </a:t>
            </a:r>
            <a:r>
              <a:rPr lang="en-US" sz="3200" dirty="0"/>
              <a:t>the customer really wants.</a:t>
            </a:r>
          </a:p>
          <a:p>
            <a:pPr algn="just"/>
            <a:r>
              <a:rPr lang="en-GB" b="1" dirty="0">
                <a:solidFill>
                  <a:srgbClr val="FF0000"/>
                </a:solidFill>
              </a:rPr>
              <a:t>Requirements error costs are high</a:t>
            </a:r>
            <a:r>
              <a:rPr lang="en-GB" dirty="0"/>
              <a:t> </a:t>
            </a:r>
            <a:r>
              <a:rPr lang="en-GB" b="1" u="sng" dirty="0">
                <a:solidFill>
                  <a:srgbClr val="0070C0"/>
                </a:solidFill>
              </a:rPr>
              <a:t>so validation is very important!!!</a:t>
            </a:r>
          </a:p>
          <a:p>
            <a:pPr lvl="1" algn="just"/>
            <a:r>
              <a:rPr lang="en-GB" dirty="0"/>
              <a:t>Fixing a requirements error after product delivery </a:t>
            </a:r>
            <a:r>
              <a:rPr lang="en-GB" dirty="0">
                <a:highlight>
                  <a:srgbClr val="FFFF00"/>
                </a:highlight>
              </a:rPr>
              <a:t>may cost up to 100 times </a:t>
            </a:r>
            <a:r>
              <a:rPr lang="en-GB" dirty="0"/>
              <a:t>the cost of fixing an implementation error.</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ln/>
        </p:spPr>
        <p:txBody>
          <a:bodyPr lIns="90487" tIns="44450" rIns="90487" bIns="44450"/>
          <a:lstStyle/>
          <a:p>
            <a:r>
              <a:rPr lang="en-GB" dirty="0"/>
              <a:t>Requirements checking</a:t>
            </a:r>
          </a:p>
        </p:txBody>
      </p:sp>
      <p:sp>
        <p:nvSpPr>
          <p:cNvPr id="58371" name="Rectangle 3"/>
          <p:cNvSpPr>
            <a:spLocks noGrp="1" noChangeArrowheads="1"/>
          </p:cNvSpPr>
          <p:nvPr>
            <p:ph idx="1"/>
          </p:nvPr>
        </p:nvSpPr>
        <p:spPr>
          <a:xfrm>
            <a:off x="457200" y="1600200"/>
            <a:ext cx="8363272" cy="4525963"/>
          </a:xfrm>
          <a:noFill/>
          <a:ln/>
        </p:spPr>
        <p:txBody>
          <a:bodyPr lIns="90487" tIns="44450" rIns="90487" bIns="44450"/>
          <a:lstStyle/>
          <a:p>
            <a:pPr algn="just"/>
            <a:r>
              <a:rPr lang="en-GB" sz="2400" b="1" dirty="0">
                <a:solidFill>
                  <a:srgbClr val="0070C0"/>
                </a:solidFill>
              </a:rPr>
              <a:t>Validity</a:t>
            </a:r>
            <a:r>
              <a:rPr lang="en-GB" sz="2400" dirty="0">
                <a:solidFill>
                  <a:srgbClr val="000000"/>
                </a:solidFill>
              </a:rPr>
              <a:t>. Does the system provide the </a:t>
            </a:r>
            <a:r>
              <a:rPr lang="en-GB" sz="2400" b="1" dirty="0">
                <a:solidFill>
                  <a:schemeClr val="accent6">
                    <a:lumMod val="75000"/>
                  </a:schemeClr>
                </a:solidFill>
              </a:rPr>
              <a:t>functions</a:t>
            </a:r>
            <a:r>
              <a:rPr lang="en-GB" sz="2400" dirty="0">
                <a:solidFill>
                  <a:srgbClr val="000000"/>
                </a:solidFill>
              </a:rPr>
              <a:t> which best support the customer’s requirements?</a:t>
            </a:r>
          </a:p>
          <a:p>
            <a:pPr algn="just"/>
            <a:r>
              <a:rPr lang="en-GB" b="1" dirty="0">
                <a:solidFill>
                  <a:srgbClr val="0070C0"/>
                </a:solidFill>
              </a:rPr>
              <a:t>Consistency</a:t>
            </a:r>
            <a:r>
              <a:rPr lang="en-GB" sz="2400" dirty="0">
                <a:solidFill>
                  <a:srgbClr val="000000"/>
                </a:solidFill>
              </a:rPr>
              <a:t>. Are there any requirements </a:t>
            </a:r>
            <a:r>
              <a:rPr lang="en-GB" b="1" dirty="0">
                <a:solidFill>
                  <a:schemeClr val="accent6">
                    <a:lumMod val="75000"/>
                  </a:schemeClr>
                </a:solidFill>
              </a:rPr>
              <a:t>conflicts</a:t>
            </a:r>
            <a:r>
              <a:rPr lang="en-GB" sz="2400" dirty="0">
                <a:solidFill>
                  <a:srgbClr val="000000"/>
                </a:solidFill>
              </a:rPr>
              <a:t>?</a:t>
            </a:r>
          </a:p>
          <a:p>
            <a:pPr algn="just"/>
            <a:r>
              <a:rPr lang="en-GB" b="1" dirty="0">
                <a:solidFill>
                  <a:srgbClr val="0070C0"/>
                </a:solidFill>
              </a:rPr>
              <a:t>Completeness</a:t>
            </a:r>
            <a:r>
              <a:rPr lang="en-GB" sz="2400" dirty="0">
                <a:solidFill>
                  <a:srgbClr val="000000"/>
                </a:solidFill>
              </a:rPr>
              <a:t>. Are all functions required </a:t>
            </a:r>
            <a:r>
              <a:rPr lang="en-GB" b="1" dirty="0">
                <a:solidFill>
                  <a:schemeClr val="accent6">
                    <a:lumMod val="75000"/>
                  </a:schemeClr>
                </a:solidFill>
              </a:rPr>
              <a:t>by the customer included</a:t>
            </a:r>
            <a:r>
              <a:rPr lang="en-GB" sz="2400" dirty="0">
                <a:solidFill>
                  <a:srgbClr val="000000"/>
                </a:solidFill>
              </a:rPr>
              <a:t>?</a:t>
            </a:r>
          </a:p>
          <a:p>
            <a:pPr algn="just"/>
            <a:r>
              <a:rPr lang="en-GB" b="1" dirty="0">
                <a:solidFill>
                  <a:srgbClr val="0070C0"/>
                </a:solidFill>
              </a:rPr>
              <a:t>Realism</a:t>
            </a:r>
            <a:r>
              <a:rPr lang="en-GB" sz="2400" dirty="0">
                <a:solidFill>
                  <a:srgbClr val="000000"/>
                </a:solidFill>
              </a:rPr>
              <a:t>. Can the requirements be implemented given available </a:t>
            </a:r>
            <a:r>
              <a:rPr lang="en-GB" b="1" dirty="0">
                <a:solidFill>
                  <a:schemeClr val="accent6">
                    <a:lumMod val="75000"/>
                  </a:schemeClr>
                </a:solidFill>
              </a:rPr>
              <a:t>budget and technology</a:t>
            </a:r>
            <a:r>
              <a:rPr lang="en-GB" sz="2400" dirty="0">
                <a:solidFill>
                  <a:srgbClr val="000000"/>
                </a:solidFill>
              </a:rPr>
              <a:t>?</a:t>
            </a:r>
          </a:p>
          <a:p>
            <a:pPr algn="just"/>
            <a:r>
              <a:rPr lang="en-GB" b="1" dirty="0">
                <a:solidFill>
                  <a:srgbClr val="0070C0"/>
                </a:solidFill>
              </a:rPr>
              <a:t>Verifiability</a:t>
            </a:r>
            <a:r>
              <a:rPr lang="en-GB" sz="2400" dirty="0">
                <a:solidFill>
                  <a:srgbClr val="000000"/>
                </a:solidFill>
              </a:rPr>
              <a:t>. Can the requirements </a:t>
            </a:r>
            <a:r>
              <a:rPr lang="en-GB" b="1" dirty="0">
                <a:solidFill>
                  <a:schemeClr val="accent6">
                    <a:lumMod val="75000"/>
                  </a:schemeClr>
                </a:solidFill>
              </a:rPr>
              <a:t>be tested</a:t>
            </a:r>
            <a:r>
              <a:rPr lang="en-GB" sz="2400" dirty="0">
                <a:solidFill>
                  <a:srgbClr val="000000"/>
                </a:solidFill>
              </a:rPr>
              <a:t>?</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266700"/>
            <a:ext cx="8305800" cy="1104900"/>
          </a:xfrm>
        </p:spPr>
        <p:txBody>
          <a:bodyPr/>
          <a:lstStyle/>
          <a:p>
            <a:r>
              <a:rPr lang="en-GB" dirty="0"/>
              <a:t>Requirements validation techniques</a:t>
            </a:r>
          </a:p>
        </p:txBody>
      </p:sp>
      <p:sp>
        <p:nvSpPr>
          <p:cNvPr id="77827" name="Rectangle 3"/>
          <p:cNvSpPr>
            <a:spLocks noGrp="1" noChangeArrowheads="1"/>
          </p:cNvSpPr>
          <p:nvPr>
            <p:ph idx="1"/>
          </p:nvPr>
        </p:nvSpPr>
        <p:spPr/>
        <p:txBody>
          <a:bodyPr/>
          <a:lstStyle/>
          <a:p>
            <a:pPr>
              <a:lnSpc>
                <a:spcPct val="90000"/>
              </a:lnSpc>
            </a:pPr>
            <a:r>
              <a:rPr lang="en-GB" b="1" dirty="0">
                <a:solidFill>
                  <a:srgbClr val="FF0000"/>
                </a:solidFill>
              </a:rPr>
              <a:t>Requirements reviews</a:t>
            </a:r>
          </a:p>
          <a:p>
            <a:pPr lvl="1">
              <a:lnSpc>
                <a:spcPct val="90000"/>
              </a:lnSpc>
            </a:pPr>
            <a:r>
              <a:rPr lang="en-GB" u="sng" dirty="0"/>
              <a:t>Systematic manual analysis</a:t>
            </a:r>
            <a:r>
              <a:rPr lang="en-GB" dirty="0"/>
              <a:t> of the requirements.</a:t>
            </a:r>
          </a:p>
          <a:p>
            <a:pPr>
              <a:lnSpc>
                <a:spcPct val="90000"/>
              </a:lnSpc>
            </a:pPr>
            <a:r>
              <a:rPr lang="en-GB" b="1" dirty="0">
                <a:solidFill>
                  <a:srgbClr val="FF0000"/>
                </a:solidFill>
              </a:rPr>
              <a:t>Prototyping</a:t>
            </a:r>
          </a:p>
          <a:p>
            <a:pPr lvl="1">
              <a:lnSpc>
                <a:spcPct val="90000"/>
              </a:lnSpc>
            </a:pPr>
            <a:r>
              <a:rPr lang="en-GB" dirty="0"/>
              <a:t>Using an </a:t>
            </a:r>
            <a:r>
              <a:rPr lang="en-GB" u="sng" dirty="0"/>
              <a:t>executable model of the system</a:t>
            </a:r>
            <a:r>
              <a:rPr lang="en-GB" dirty="0"/>
              <a:t> to check requirements.</a:t>
            </a:r>
          </a:p>
          <a:p>
            <a:pPr>
              <a:lnSpc>
                <a:spcPct val="90000"/>
              </a:lnSpc>
            </a:pPr>
            <a:r>
              <a:rPr lang="en-GB" b="1" dirty="0">
                <a:solidFill>
                  <a:srgbClr val="FF0000"/>
                </a:solidFill>
              </a:rPr>
              <a:t>Test-case generation</a:t>
            </a:r>
          </a:p>
          <a:p>
            <a:pPr lvl="1">
              <a:lnSpc>
                <a:spcPct val="90000"/>
              </a:lnSpc>
            </a:pPr>
            <a:r>
              <a:rPr lang="en-GB" u="sng" dirty="0"/>
              <a:t>Developing tests for requirements</a:t>
            </a:r>
            <a:r>
              <a:rPr lang="en-GB" dirty="0"/>
              <a:t> to check testability.</a:t>
            </a:r>
          </a:p>
          <a:p>
            <a:pPr>
              <a:lnSpc>
                <a:spcPct val="90000"/>
              </a:lnSpc>
              <a:buFont typeface="Zapf Dingbats" charset="2"/>
              <a:buNone/>
            </a:pPr>
            <a:endParaRPr lang="en-GB" dirty="0"/>
          </a:p>
        </p:txBody>
      </p:sp>
    </p:spTree>
  </p:cSld>
  <p:clrMapOvr>
    <a:masterClrMapping/>
  </p:clrMapOvr>
  <p:transition spd="med">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lIns="90487" tIns="44450" rIns="90487" bIns="44450"/>
          <a:lstStyle/>
          <a:p>
            <a:r>
              <a:rPr lang="en-GB" dirty="0"/>
              <a:t>Requirements reviews</a:t>
            </a:r>
          </a:p>
        </p:txBody>
      </p:sp>
      <p:sp>
        <p:nvSpPr>
          <p:cNvPr id="59395" name="Rectangle 3"/>
          <p:cNvSpPr>
            <a:spLocks noGrp="1" noChangeArrowheads="1"/>
          </p:cNvSpPr>
          <p:nvPr>
            <p:ph idx="1"/>
          </p:nvPr>
        </p:nvSpPr>
        <p:spPr>
          <a:xfrm>
            <a:off x="323528" y="1600200"/>
            <a:ext cx="8363272" cy="4525963"/>
          </a:xfrm>
          <a:noFill/>
          <a:ln/>
        </p:spPr>
        <p:txBody>
          <a:bodyPr lIns="90487" tIns="44450" rIns="90487" bIns="44450"/>
          <a:lstStyle/>
          <a:p>
            <a:pPr algn="just"/>
            <a:r>
              <a:rPr lang="en-GB" b="1" dirty="0">
                <a:solidFill>
                  <a:schemeClr val="accent6">
                    <a:lumMod val="75000"/>
                  </a:schemeClr>
                </a:solidFill>
              </a:rPr>
              <a:t>Regular reviews</a:t>
            </a:r>
            <a:r>
              <a:rPr lang="en-GB" dirty="0"/>
              <a:t> should be held while the requirements definition is </a:t>
            </a:r>
            <a:r>
              <a:rPr lang="en-GB" u="sng" dirty="0"/>
              <a:t>being formulated</a:t>
            </a:r>
            <a:r>
              <a:rPr lang="en-GB" dirty="0"/>
              <a:t>.</a:t>
            </a:r>
          </a:p>
          <a:p>
            <a:pPr algn="just"/>
            <a:r>
              <a:rPr lang="en-GB" b="1" dirty="0">
                <a:solidFill>
                  <a:schemeClr val="accent6">
                    <a:lumMod val="75000"/>
                  </a:schemeClr>
                </a:solidFill>
              </a:rPr>
              <a:t>Both customer and contractor staff</a:t>
            </a:r>
            <a:r>
              <a:rPr lang="en-GB" dirty="0"/>
              <a:t> should be </a:t>
            </a:r>
            <a:r>
              <a:rPr lang="en-GB" u="sng" dirty="0"/>
              <a:t>involved</a:t>
            </a:r>
            <a:r>
              <a:rPr lang="en-GB" dirty="0"/>
              <a:t> in reviews.</a:t>
            </a:r>
          </a:p>
          <a:p>
            <a:pPr algn="just"/>
            <a:r>
              <a:rPr lang="en-GB" b="1" dirty="0">
                <a:solidFill>
                  <a:schemeClr val="accent6">
                    <a:lumMod val="75000"/>
                  </a:schemeClr>
                </a:solidFill>
              </a:rPr>
              <a:t>Reviews may be </a:t>
            </a:r>
            <a:r>
              <a:rPr lang="en-GB" u="sng" dirty="0"/>
              <a:t>formal</a:t>
            </a:r>
            <a:r>
              <a:rPr lang="en-GB" b="1" dirty="0">
                <a:solidFill>
                  <a:schemeClr val="accent6">
                    <a:lumMod val="75000"/>
                  </a:schemeClr>
                </a:solidFill>
              </a:rPr>
              <a:t> (with completed documents) </a:t>
            </a:r>
            <a:r>
              <a:rPr lang="en-GB" u="sng" dirty="0"/>
              <a:t>or</a:t>
            </a:r>
            <a:r>
              <a:rPr lang="en-GB" b="1" dirty="0">
                <a:solidFill>
                  <a:schemeClr val="accent6">
                    <a:lumMod val="75000"/>
                  </a:schemeClr>
                </a:solidFill>
              </a:rPr>
              <a:t> </a:t>
            </a:r>
            <a:r>
              <a:rPr lang="en-GB" u="sng" dirty="0"/>
              <a:t>informal</a:t>
            </a:r>
            <a:r>
              <a:rPr lang="en-GB" dirty="0"/>
              <a:t>.</a:t>
            </a:r>
          </a:p>
          <a:p>
            <a:pPr lvl="1" algn="just"/>
            <a:r>
              <a:rPr lang="en-GB" dirty="0"/>
              <a:t>Good communications between developers, customers and users can resolve problems at an early stage.</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p:spPr>
        <p:txBody>
          <a:bodyPr lIns="90487" tIns="44450" rIns="90487" bIns="44450"/>
          <a:lstStyle/>
          <a:p>
            <a:r>
              <a:rPr lang="en-GB" dirty="0"/>
              <a:t>Review checks</a:t>
            </a:r>
          </a:p>
        </p:txBody>
      </p:sp>
      <p:sp>
        <p:nvSpPr>
          <p:cNvPr id="60419" name="Rectangle 3"/>
          <p:cNvSpPr>
            <a:spLocks noGrp="1" noChangeArrowheads="1"/>
          </p:cNvSpPr>
          <p:nvPr>
            <p:ph idx="1"/>
          </p:nvPr>
        </p:nvSpPr>
        <p:spPr>
          <a:xfrm>
            <a:off x="251520" y="1600200"/>
            <a:ext cx="8640960" cy="4525963"/>
          </a:xfrm>
          <a:noFill/>
          <a:ln/>
        </p:spPr>
        <p:txBody>
          <a:bodyPr lIns="90487" tIns="44450" rIns="90487" bIns="44450"/>
          <a:lstStyle/>
          <a:p>
            <a:pPr>
              <a:lnSpc>
                <a:spcPct val="90000"/>
              </a:lnSpc>
            </a:pPr>
            <a:r>
              <a:rPr lang="en-GB" dirty="0">
                <a:solidFill>
                  <a:srgbClr val="FF0000"/>
                </a:solidFill>
              </a:rPr>
              <a:t>Verifiability</a:t>
            </a:r>
            <a:endParaRPr lang="en-GB" dirty="0"/>
          </a:p>
          <a:p>
            <a:pPr lvl="1">
              <a:lnSpc>
                <a:spcPct val="90000"/>
              </a:lnSpc>
            </a:pPr>
            <a:r>
              <a:rPr lang="en-GB" dirty="0"/>
              <a:t>Is the requirement </a:t>
            </a:r>
            <a:r>
              <a:rPr lang="en-GB" u="sng" dirty="0"/>
              <a:t>realistically testable</a:t>
            </a:r>
            <a:r>
              <a:rPr lang="en-GB" dirty="0"/>
              <a:t>?</a:t>
            </a:r>
          </a:p>
          <a:p>
            <a:pPr>
              <a:lnSpc>
                <a:spcPct val="90000"/>
              </a:lnSpc>
            </a:pPr>
            <a:r>
              <a:rPr lang="en-GB" dirty="0">
                <a:solidFill>
                  <a:srgbClr val="FF0000"/>
                </a:solidFill>
              </a:rPr>
              <a:t>Comprehensibility</a:t>
            </a:r>
            <a:endParaRPr lang="en-GB" dirty="0"/>
          </a:p>
          <a:p>
            <a:pPr lvl="1">
              <a:lnSpc>
                <a:spcPct val="90000"/>
              </a:lnSpc>
            </a:pPr>
            <a:r>
              <a:rPr lang="en-GB" dirty="0"/>
              <a:t>Is the requirement </a:t>
            </a:r>
            <a:r>
              <a:rPr lang="en-GB" u="sng" dirty="0"/>
              <a:t>properly understood</a:t>
            </a:r>
            <a:r>
              <a:rPr lang="en-GB" dirty="0"/>
              <a:t>?</a:t>
            </a:r>
          </a:p>
          <a:p>
            <a:pPr>
              <a:lnSpc>
                <a:spcPct val="90000"/>
              </a:lnSpc>
            </a:pPr>
            <a:r>
              <a:rPr lang="en-GB" dirty="0">
                <a:solidFill>
                  <a:srgbClr val="FF0000"/>
                </a:solidFill>
              </a:rPr>
              <a:t>Traceability</a:t>
            </a:r>
            <a:endParaRPr lang="en-GB" dirty="0"/>
          </a:p>
          <a:p>
            <a:pPr lvl="1">
              <a:lnSpc>
                <a:spcPct val="90000"/>
              </a:lnSpc>
            </a:pPr>
            <a:r>
              <a:rPr lang="en-GB" dirty="0"/>
              <a:t>Is the </a:t>
            </a:r>
            <a:r>
              <a:rPr lang="en-GB" u="sng" dirty="0"/>
              <a:t>origin of the requirement clearly</a:t>
            </a:r>
            <a:r>
              <a:rPr lang="en-GB" dirty="0"/>
              <a:t> stated?</a:t>
            </a:r>
          </a:p>
          <a:p>
            <a:pPr>
              <a:lnSpc>
                <a:spcPct val="90000"/>
              </a:lnSpc>
            </a:pPr>
            <a:r>
              <a:rPr lang="en-GB" dirty="0">
                <a:solidFill>
                  <a:srgbClr val="FF0000"/>
                </a:solidFill>
              </a:rPr>
              <a:t>Adaptability</a:t>
            </a:r>
            <a:endParaRPr lang="en-GB" dirty="0"/>
          </a:p>
          <a:p>
            <a:pPr lvl="1">
              <a:lnSpc>
                <a:spcPct val="90000"/>
              </a:lnSpc>
            </a:pPr>
            <a:r>
              <a:rPr lang="en-GB" u="sng" dirty="0"/>
              <a:t>Can the requirement be changed</a:t>
            </a:r>
            <a:r>
              <a:rPr lang="en-GB" dirty="0"/>
              <a:t> without a large impact on other requirements?</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65"/>
            <a:ext cx="9144000" cy="1143000"/>
          </a:xfrm>
        </p:spPr>
        <p:txBody>
          <a:bodyPr/>
          <a:lstStyle/>
          <a:p>
            <a:pPr algn="ctr"/>
            <a:r>
              <a:rPr lang="en-US" sz="2800" dirty="0">
                <a:solidFill>
                  <a:srgbClr val="FF0000"/>
                </a:solidFill>
              </a:rPr>
              <a:t>STEP 4: Requirements change management</a:t>
            </a:r>
          </a:p>
        </p:txBody>
      </p:sp>
      <p:pic>
        <p:nvPicPr>
          <p:cNvPr id="3" name="Picture 10">
            <a:extLst>
              <a:ext uri="{FF2B5EF4-FFF2-40B4-BE49-F238E27FC236}">
                <a16:creationId xmlns="" xmlns:a16="http://schemas.microsoft.com/office/drawing/2014/main" id="{8D9EC7A2-211F-48BF-B56C-549DAD4B1CA8}"/>
              </a:ext>
            </a:extLst>
          </p:cNvPr>
          <p:cNvPicPr>
            <a:picLocks noChangeAspect="1"/>
          </p:cNvPicPr>
          <p:nvPr/>
        </p:nvPicPr>
        <p:blipFill>
          <a:blip r:embed="rId2"/>
          <a:stretch>
            <a:fillRect/>
          </a:stretch>
        </p:blipFill>
        <p:spPr>
          <a:xfrm>
            <a:off x="1593930" y="908721"/>
            <a:ext cx="6002406" cy="5791314"/>
          </a:xfrm>
          <a:prstGeom prst="rect">
            <a:avLst/>
          </a:prstGeom>
        </p:spPr>
      </p:pic>
    </p:spTree>
    <p:extLst>
      <p:ext uri="{BB962C8B-B14F-4D97-AF65-F5344CB8AC3E}">
        <p14:creationId xmlns:p14="http://schemas.microsoft.com/office/powerpoint/2010/main" val="2370819511"/>
      </p:ext>
    </p:extLst>
  </p:cSld>
  <p:clrMapOvr>
    <a:masterClrMapping/>
  </p:clrMapOvr>
  <p:transition spd="med">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requirements</a:t>
            </a:r>
          </a:p>
        </p:txBody>
      </p:sp>
      <p:sp>
        <p:nvSpPr>
          <p:cNvPr id="3" name="Content Placeholder 2"/>
          <p:cNvSpPr>
            <a:spLocks noGrp="1"/>
          </p:cNvSpPr>
          <p:nvPr>
            <p:ph idx="1"/>
          </p:nvPr>
        </p:nvSpPr>
        <p:spPr>
          <a:xfrm>
            <a:off x="107504" y="1484784"/>
            <a:ext cx="8856984" cy="5257800"/>
          </a:xfrm>
        </p:spPr>
        <p:txBody>
          <a:bodyPr/>
          <a:lstStyle/>
          <a:p>
            <a:pPr algn="just"/>
            <a:r>
              <a:rPr lang="en-US" sz="2000" dirty="0"/>
              <a:t>The </a:t>
            </a:r>
            <a:r>
              <a:rPr lang="en-US" sz="2000" b="1" dirty="0"/>
              <a:t>business</a:t>
            </a:r>
            <a:r>
              <a:rPr lang="en-US" sz="2000" dirty="0"/>
              <a:t> and </a:t>
            </a:r>
            <a:r>
              <a:rPr lang="en-US" sz="2000" b="1" dirty="0"/>
              <a:t>technical environment </a:t>
            </a:r>
            <a:r>
              <a:rPr lang="en-US" sz="2000" dirty="0"/>
              <a:t>of the system </a:t>
            </a:r>
            <a:r>
              <a:rPr lang="en-US" sz="2000" b="1" u="sng" dirty="0">
                <a:solidFill>
                  <a:srgbClr val="0070C0"/>
                </a:solidFill>
              </a:rPr>
              <a:t>always changes after installation</a:t>
            </a:r>
            <a:r>
              <a:rPr lang="tr-TR" sz="2000" b="1" u="sng" dirty="0">
                <a:solidFill>
                  <a:srgbClr val="0070C0"/>
                </a:solidFill>
              </a:rPr>
              <a:t> of </a:t>
            </a:r>
            <a:r>
              <a:rPr lang="tr-TR" sz="2000" b="1" u="sng" dirty="0" err="1">
                <a:solidFill>
                  <a:srgbClr val="0070C0"/>
                </a:solidFill>
              </a:rPr>
              <a:t>the</a:t>
            </a:r>
            <a:r>
              <a:rPr lang="tr-TR" sz="2000" b="1" u="sng" dirty="0">
                <a:solidFill>
                  <a:srgbClr val="0070C0"/>
                </a:solidFill>
              </a:rPr>
              <a:t> </a:t>
            </a:r>
            <a:r>
              <a:rPr lang="tr-TR" sz="2000" b="1" u="sng" dirty="0" err="1">
                <a:solidFill>
                  <a:srgbClr val="0070C0"/>
                </a:solidFill>
              </a:rPr>
              <a:t>product</a:t>
            </a:r>
            <a:r>
              <a:rPr lang="en-US" sz="2000" dirty="0"/>
              <a:t>.</a:t>
            </a:r>
          </a:p>
          <a:p>
            <a:pPr algn="just"/>
            <a:r>
              <a:rPr lang="en-US" sz="2000" dirty="0"/>
              <a:t>This </a:t>
            </a:r>
            <a:r>
              <a:rPr lang="en-US" sz="2000" b="1" u="sng" dirty="0"/>
              <a:t>may cause </a:t>
            </a:r>
            <a:r>
              <a:rPr lang="en-US" sz="2000" dirty="0"/>
              <a:t>problems in requirements. </a:t>
            </a:r>
          </a:p>
          <a:p>
            <a:pPr lvl="1" algn="just"/>
            <a:r>
              <a:rPr lang="en-US" b="1" dirty="0">
                <a:solidFill>
                  <a:schemeClr val="accent6">
                    <a:lumMod val="75000"/>
                  </a:schemeClr>
                </a:solidFill>
              </a:rPr>
              <a:t>New hardware may be introduced/hosted</a:t>
            </a:r>
            <a:r>
              <a:rPr lang="en-US" dirty="0"/>
              <a:t>, </a:t>
            </a:r>
            <a:r>
              <a:rPr lang="en-US" b="1" dirty="0">
                <a:solidFill>
                  <a:schemeClr val="accent6">
                    <a:lumMod val="75000"/>
                  </a:schemeClr>
                </a:solidFill>
              </a:rPr>
              <a:t>may be necessary to </a:t>
            </a:r>
            <a:r>
              <a:rPr lang="tr-TR" b="1" dirty="0" err="1">
                <a:solidFill>
                  <a:schemeClr val="accent6">
                    <a:lumMod val="75000"/>
                  </a:schemeClr>
                </a:solidFill>
              </a:rPr>
              <a:t>develop</a:t>
            </a:r>
            <a:r>
              <a:rPr lang="tr-TR" b="1" dirty="0">
                <a:solidFill>
                  <a:schemeClr val="accent6">
                    <a:lumMod val="75000"/>
                  </a:schemeClr>
                </a:solidFill>
              </a:rPr>
              <a:t> an </a:t>
            </a:r>
            <a:r>
              <a:rPr lang="en-US" b="1" dirty="0">
                <a:solidFill>
                  <a:schemeClr val="accent6">
                    <a:lumMod val="75000"/>
                  </a:schemeClr>
                </a:solidFill>
              </a:rPr>
              <a:t>interface the system with other systems</a:t>
            </a:r>
            <a:r>
              <a:rPr lang="en-US" dirty="0"/>
              <a:t>, </a:t>
            </a:r>
            <a:r>
              <a:rPr lang="en-US" b="1" dirty="0">
                <a:solidFill>
                  <a:schemeClr val="accent6">
                    <a:lumMod val="75000"/>
                  </a:schemeClr>
                </a:solidFill>
              </a:rPr>
              <a:t>business priorities/preferences may change</a:t>
            </a:r>
            <a:r>
              <a:rPr lang="en-US" dirty="0"/>
              <a:t> (with result changes in the system support required), and </a:t>
            </a:r>
            <a:r>
              <a:rPr lang="en-US" b="1" dirty="0">
                <a:solidFill>
                  <a:schemeClr val="accent6">
                    <a:lumMod val="75000"/>
                  </a:schemeClr>
                </a:solidFill>
              </a:rPr>
              <a:t>new legislation and regulations </a:t>
            </a:r>
            <a:r>
              <a:rPr lang="en-US" dirty="0"/>
              <a:t>may be introduced that the system must adapt.</a:t>
            </a:r>
            <a:endParaRPr lang="en-GB" dirty="0"/>
          </a:p>
          <a:p>
            <a:pPr algn="just"/>
            <a:r>
              <a:rPr lang="en-US" sz="2000" dirty="0"/>
              <a:t>The </a:t>
            </a:r>
            <a:r>
              <a:rPr lang="en-US" sz="2000" b="1" dirty="0"/>
              <a:t>people who pay for a system</a:t>
            </a:r>
            <a:r>
              <a:rPr lang="en-US" sz="2000" dirty="0"/>
              <a:t> and </a:t>
            </a:r>
            <a:r>
              <a:rPr lang="tr-TR" sz="2000" b="1" dirty="0" err="1"/>
              <a:t>end</a:t>
            </a:r>
            <a:r>
              <a:rPr lang="en-US" sz="2000" b="1" dirty="0"/>
              <a:t> users </a:t>
            </a:r>
            <a:r>
              <a:rPr lang="en-US" sz="2000" dirty="0"/>
              <a:t>of </a:t>
            </a:r>
            <a:r>
              <a:rPr lang="tr-TR" sz="2000" dirty="0" err="1"/>
              <a:t>the</a:t>
            </a:r>
            <a:r>
              <a:rPr lang="en-US" sz="2000" dirty="0"/>
              <a:t> system are </a:t>
            </a:r>
            <a:r>
              <a:rPr lang="en-US" sz="2000" b="1" u="sng" dirty="0">
                <a:solidFill>
                  <a:srgbClr val="0070C0"/>
                </a:solidFill>
              </a:rPr>
              <a:t>rarely</a:t>
            </a:r>
            <a:r>
              <a:rPr lang="en-US" sz="2000" dirty="0"/>
              <a:t> the same people.</a:t>
            </a:r>
          </a:p>
          <a:p>
            <a:pPr lvl="1" algn="just"/>
            <a:r>
              <a:rPr lang="en-US" dirty="0"/>
              <a:t>Our </a:t>
            </a:r>
            <a:r>
              <a:rPr lang="en-US" b="1" dirty="0">
                <a:solidFill>
                  <a:schemeClr val="accent6">
                    <a:lumMod val="75000"/>
                  </a:schemeClr>
                </a:solidFill>
              </a:rPr>
              <a:t>customers may define some conditions in contract due to </a:t>
            </a:r>
            <a:r>
              <a:rPr lang="en-US" dirty="0"/>
              <a:t>organizational and budgetary constraints.</a:t>
            </a:r>
          </a:p>
          <a:p>
            <a:pPr lvl="1" algn="just"/>
            <a:r>
              <a:rPr lang="en-US" dirty="0"/>
              <a:t>These </a:t>
            </a:r>
            <a:r>
              <a:rPr lang="en-US" b="1" dirty="0">
                <a:solidFill>
                  <a:schemeClr val="accent6">
                    <a:lumMod val="75000"/>
                  </a:schemeClr>
                </a:solidFill>
              </a:rPr>
              <a:t>may conflict with end-user requirements</a:t>
            </a:r>
            <a:r>
              <a:rPr lang="en-US" dirty="0"/>
              <a:t> and, after delivery, </a:t>
            </a:r>
            <a:r>
              <a:rPr lang="en-US" b="1" dirty="0">
                <a:solidFill>
                  <a:srgbClr val="0070C0"/>
                </a:solidFill>
              </a:rPr>
              <a:t>new features may have to be added</a:t>
            </a:r>
            <a:r>
              <a:rPr lang="en-US" dirty="0"/>
              <a:t> for user support.</a:t>
            </a:r>
            <a:endParaRPr lang="en-GB" sz="2000" dirty="0"/>
          </a:p>
          <a:p>
            <a:endParaRPr lang="en-US" sz="2000" dirty="0"/>
          </a:p>
        </p:txBody>
      </p:sp>
    </p:spTree>
  </p:cSld>
  <p:clrMapOvr>
    <a:masterClrMapping/>
  </p:clrMapOvr>
  <p:transition spd="med">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a:t>Requirements evolution</a:t>
            </a:r>
            <a:r>
              <a:rPr lang="en-GB" dirty="0"/>
              <a:t> </a:t>
            </a:r>
            <a:endParaRPr lang="en-US" dirty="0"/>
          </a:p>
        </p:txBody>
      </p:sp>
      <p:pic>
        <p:nvPicPr>
          <p:cNvPr id="4" name="Picture 3" descr="4.17 ReqEvolution.eps"/>
          <p:cNvPicPr>
            <a:picLocks noChangeAspect="1"/>
          </p:cNvPicPr>
          <p:nvPr/>
        </p:nvPicPr>
        <p:blipFill>
          <a:blip r:embed="rId2"/>
          <a:stretch>
            <a:fillRect/>
          </a:stretch>
        </p:blipFill>
        <p:spPr>
          <a:xfrm>
            <a:off x="702472" y="1803845"/>
            <a:ext cx="7740861" cy="3888432"/>
          </a:xfrm>
          <a:prstGeom prst="rect">
            <a:avLst/>
          </a:prstGeom>
        </p:spPr>
      </p:pic>
    </p:spTree>
  </p:cSld>
  <p:clrMapOvr>
    <a:masterClrMapping/>
  </p:clrMapOvr>
  <p:transition spd="med">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Requirements management</a:t>
            </a:r>
          </a:p>
        </p:txBody>
      </p:sp>
      <p:sp>
        <p:nvSpPr>
          <p:cNvPr id="55299" name="Rectangle 3"/>
          <p:cNvSpPr>
            <a:spLocks noGrp="1" noChangeArrowheads="1"/>
          </p:cNvSpPr>
          <p:nvPr>
            <p:ph idx="1"/>
          </p:nvPr>
        </p:nvSpPr>
        <p:spPr>
          <a:xfrm>
            <a:off x="251520" y="1614810"/>
            <a:ext cx="8517632" cy="4968552"/>
          </a:xfrm>
        </p:spPr>
        <p:txBody>
          <a:bodyPr/>
          <a:lstStyle/>
          <a:p>
            <a:pPr algn="just"/>
            <a:r>
              <a:rPr lang="en-GB" sz="2400" b="1" dirty="0">
                <a:solidFill>
                  <a:schemeClr val="accent6">
                    <a:lumMod val="75000"/>
                  </a:schemeClr>
                </a:solidFill>
              </a:rPr>
              <a:t>REQUIREMENTS CHANGE MANAGEMENT </a:t>
            </a:r>
            <a:r>
              <a:rPr lang="en-GB" sz="2400" dirty="0"/>
              <a:t>is the process of </a:t>
            </a:r>
            <a:r>
              <a:rPr lang="en-GB" sz="2400" b="1" u="sng" dirty="0">
                <a:solidFill>
                  <a:srgbClr val="0070C0"/>
                </a:solidFill>
              </a:rPr>
              <a:t>managing changing requirements</a:t>
            </a:r>
            <a:r>
              <a:rPr lang="en-GB" sz="2400" dirty="0"/>
              <a:t> during the </a:t>
            </a:r>
            <a:r>
              <a:rPr lang="en-GB" sz="2400" u="sng" dirty="0">
                <a:solidFill>
                  <a:srgbClr val="FF0000"/>
                </a:solidFill>
              </a:rPr>
              <a:t>Requirements Engineering Process</a:t>
            </a:r>
            <a:r>
              <a:rPr lang="en-GB" sz="2400" dirty="0"/>
              <a:t> &amp; </a:t>
            </a:r>
            <a:r>
              <a:rPr lang="en-GB" u="sng" dirty="0">
                <a:solidFill>
                  <a:srgbClr val="FF0000"/>
                </a:solidFill>
              </a:rPr>
              <a:t>System Development</a:t>
            </a:r>
            <a:r>
              <a:rPr lang="en-GB" sz="2400" dirty="0"/>
              <a:t>.</a:t>
            </a:r>
          </a:p>
          <a:p>
            <a:pPr algn="just"/>
            <a:r>
              <a:rPr lang="en-GB" b="1" dirty="0">
                <a:solidFill>
                  <a:schemeClr val="accent6">
                    <a:lumMod val="75000"/>
                  </a:schemeClr>
                </a:solidFill>
              </a:rPr>
              <a:t>New requirements may appear, as a</a:t>
            </a:r>
            <a:r>
              <a:rPr lang="en-GB" dirty="0"/>
              <a:t> system is being developed and </a:t>
            </a:r>
            <a:r>
              <a:rPr lang="en-GB" b="1" u="sng" dirty="0">
                <a:solidFill>
                  <a:schemeClr val="accent3">
                    <a:lumMod val="75000"/>
                  </a:schemeClr>
                </a:solidFill>
              </a:rPr>
              <a:t>after the system use</a:t>
            </a:r>
            <a:r>
              <a:rPr lang="en-GB" dirty="0"/>
              <a:t>.</a:t>
            </a:r>
          </a:p>
          <a:p>
            <a:pPr algn="just"/>
            <a:r>
              <a:rPr lang="en-US" b="1" dirty="0">
                <a:solidFill>
                  <a:schemeClr val="accent6">
                    <a:lumMod val="75000"/>
                  </a:schemeClr>
                </a:solidFill>
              </a:rPr>
              <a:t>You need to keep track of individual requirements </a:t>
            </a:r>
            <a:r>
              <a:rPr lang="en-US" dirty="0"/>
              <a:t>and </a:t>
            </a:r>
            <a:r>
              <a:rPr lang="en-US" b="1" u="sng" dirty="0">
                <a:solidFill>
                  <a:srgbClr val="0070C0"/>
                </a:solidFill>
              </a:rPr>
              <a:t>preserve relations</a:t>
            </a:r>
            <a:r>
              <a:rPr lang="en-US" dirty="0"/>
              <a:t> between dependent requirements so that you can assess the impact of requirements changes.</a:t>
            </a:r>
          </a:p>
          <a:p>
            <a:pPr algn="just"/>
            <a:r>
              <a:rPr lang="en-US" b="1" dirty="0">
                <a:solidFill>
                  <a:schemeClr val="accent6">
                    <a:lumMod val="75000"/>
                  </a:schemeClr>
                </a:solidFill>
              </a:rPr>
              <a:t>You need to create </a:t>
            </a:r>
            <a:r>
              <a:rPr lang="en-US" b="1" u="sng" dirty="0">
                <a:solidFill>
                  <a:schemeClr val="accent6">
                    <a:lumMod val="75000"/>
                  </a:schemeClr>
                </a:solidFill>
              </a:rPr>
              <a:t>a formal process</a:t>
            </a:r>
            <a:r>
              <a:rPr lang="en-US" b="1" dirty="0">
                <a:solidFill>
                  <a:schemeClr val="accent6">
                    <a:lumMod val="75000"/>
                  </a:schemeClr>
                </a:solidFill>
              </a:rPr>
              <a:t> </a:t>
            </a:r>
            <a:r>
              <a:rPr lang="en-US" dirty="0"/>
              <a:t>for making change proposals and linking these changes to system requirements.</a:t>
            </a:r>
            <a:r>
              <a:rPr lang="en-GB" dirty="0"/>
              <a:t> </a:t>
            </a:r>
            <a:endParaRPr lang="en-GB" sz="2400" dirty="0"/>
          </a:p>
        </p:txBody>
      </p:sp>
    </p:spTree>
    <p:extLst>
      <p:ext uri="{BB962C8B-B14F-4D97-AF65-F5344CB8AC3E}">
        <p14:creationId xmlns:p14="http://schemas.microsoft.com/office/powerpoint/2010/main" val="3152130912"/>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from CH 1</a:t>
            </a:r>
            <a:br>
              <a:rPr lang="en-US" dirty="0"/>
            </a:br>
            <a:r>
              <a:rPr lang="en-US" dirty="0" err="1"/>
              <a:t>Mentcare</a:t>
            </a:r>
            <a:r>
              <a:rPr lang="en-US" dirty="0"/>
              <a:t>: A patient information system for mental health care</a:t>
            </a:r>
          </a:p>
        </p:txBody>
      </p:sp>
      <p:sp>
        <p:nvSpPr>
          <p:cNvPr id="3" name="Content Placeholder 2"/>
          <p:cNvSpPr>
            <a:spLocks noGrp="1"/>
          </p:cNvSpPr>
          <p:nvPr>
            <p:ph idx="1"/>
          </p:nvPr>
        </p:nvSpPr>
        <p:spPr>
          <a:xfrm>
            <a:off x="260350" y="1600200"/>
            <a:ext cx="8488114" cy="5069160"/>
          </a:xfrm>
        </p:spPr>
        <p:txBody>
          <a:bodyPr/>
          <a:lstStyle/>
          <a:p>
            <a:pPr algn="just"/>
            <a:r>
              <a:rPr lang="en-GB" dirty="0"/>
              <a:t>A </a:t>
            </a:r>
            <a:r>
              <a:rPr lang="en-GB" b="1" u="sng" dirty="0"/>
              <a:t>patient IS </a:t>
            </a:r>
            <a:r>
              <a:rPr lang="en-GB" dirty="0"/>
              <a:t>to </a:t>
            </a:r>
            <a:r>
              <a:rPr lang="en-GB" b="1" u="sng" dirty="0"/>
              <a:t>support mental health care</a:t>
            </a:r>
            <a:r>
              <a:rPr lang="en-GB" dirty="0"/>
              <a:t> is a </a:t>
            </a:r>
            <a:r>
              <a:rPr lang="en-GB" dirty="0">
                <a:highlight>
                  <a:srgbClr val="FFFF00"/>
                </a:highlight>
              </a:rPr>
              <a:t>Medical Information System</a:t>
            </a:r>
            <a:r>
              <a:rPr lang="en-GB" dirty="0"/>
              <a:t> that preserves information about patients suffering from mental health problems and the treatments that they have received.</a:t>
            </a:r>
          </a:p>
          <a:p>
            <a:pPr algn="just"/>
            <a:r>
              <a:rPr lang="en-GB" dirty="0"/>
              <a:t>Most mental health patients </a:t>
            </a:r>
            <a:r>
              <a:rPr lang="en-GB" b="1" u="sng" dirty="0"/>
              <a:t>do not require dedicated hospital treatment</a:t>
            </a:r>
            <a:r>
              <a:rPr lang="en-GB" dirty="0"/>
              <a:t> but </a:t>
            </a:r>
            <a:r>
              <a:rPr lang="en-GB" b="1" u="sng" dirty="0"/>
              <a:t>need to attend</a:t>
            </a:r>
            <a:r>
              <a:rPr lang="en-GB" dirty="0"/>
              <a:t> specialist clinics regularly where </a:t>
            </a:r>
            <a:r>
              <a:rPr lang="en-GB" b="1" u="sng" dirty="0"/>
              <a:t>they can meet a doctor</a:t>
            </a:r>
            <a:r>
              <a:rPr lang="en-GB" dirty="0"/>
              <a:t> who has detailed knowledge of their problems. </a:t>
            </a:r>
          </a:p>
          <a:p>
            <a:pPr algn="just"/>
            <a:r>
              <a:rPr lang="en-GB" dirty="0"/>
              <a:t>To make it </a:t>
            </a:r>
            <a:r>
              <a:rPr lang="en-GB" b="1" u="sng" dirty="0"/>
              <a:t>easier for patients to attend</a:t>
            </a:r>
            <a:r>
              <a:rPr lang="en-GB" dirty="0"/>
              <a:t>, these </a:t>
            </a:r>
            <a:r>
              <a:rPr lang="en-GB" b="1" u="sng" dirty="0"/>
              <a:t>clinics are not just run</a:t>
            </a:r>
            <a:r>
              <a:rPr lang="en-GB" dirty="0"/>
              <a:t> in hospitals.</a:t>
            </a:r>
          </a:p>
          <a:p>
            <a:pPr algn="just"/>
            <a:r>
              <a:rPr lang="en-GB" dirty="0"/>
              <a:t>They may also be held in local medical practices or community centres (</a:t>
            </a:r>
            <a:r>
              <a:rPr lang="en-GB" dirty="0" err="1"/>
              <a:t>toplum</a:t>
            </a:r>
            <a:r>
              <a:rPr lang="en-GB" dirty="0"/>
              <a:t> </a:t>
            </a:r>
            <a:r>
              <a:rPr lang="en-GB" dirty="0" err="1"/>
              <a:t>merkezleri,sağlık</a:t>
            </a:r>
            <a:r>
              <a:rPr lang="en-GB" dirty="0"/>
              <a:t> </a:t>
            </a:r>
            <a:r>
              <a:rPr lang="en-GB" dirty="0" err="1"/>
              <a:t>ocağı</a:t>
            </a:r>
            <a:r>
              <a:rPr lang="en-GB" dirty="0"/>
              <a:t> </a:t>
            </a:r>
            <a:r>
              <a:rPr lang="en-GB" dirty="0" err="1"/>
              <a:t>vb</a:t>
            </a:r>
            <a:r>
              <a:rPr lang="en-GB" dirty="0"/>
              <a:t>). </a:t>
            </a:r>
            <a:endParaRPr lang="en-US" dirty="0"/>
          </a:p>
        </p:txBody>
      </p:sp>
    </p:spTree>
    <p:extLst>
      <p:ext uri="{BB962C8B-B14F-4D97-AF65-F5344CB8AC3E}">
        <p14:creationId xmlns:p14="http://schemas.microsoft.com/office/powerpoint/2010/main" val="953936250"/>
      </p:ext>
    </p:extLst>
  </p:cSld>
  <p:clrMapOvr>
    <a:masterClrMapping/>
  </p:clrMapOvr>
  <p:transition spd="med">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a:t>Requirements change management</a:t>
            </a:r>
            <a:r>
              <a:rPr lang="en-GB" dirty="0"/>
              <a:t> </a:t>
            </a:r>
            <a:endParaRPr lang="en-US" dirty="0"/>
          </a:p>
        </p:txBody>
      </p:sp>
      <p:pic>
        <p:nvPicPr>
          <p:cNvPr id="4" name="Picture 3" descr="4.18 ReqChangeMan.eps"/>
          <p:cNvPicPr>
            <a:picLocks noChangeAspect="1"/>
          </p:cNvPicPr>
          <p:nvPr/>
        </p:nvPicPr>
        <p:blipFill>
          <a:blip r:embed="rId2"/>
          <a:stretch>
            <a:fillRect/>
          </a:stretch>
        </p:blipFill>
        <p:spPr>
          <a:xfrm>
            <a:off x="228600" y="3136900"/>
            <a:ext cx="8661952" cy="1054100"/>
          </a:xfrm>
          <a:prstGeom prst="rect">
            <a:avLst/>
          </a:prstGeom>
        </p:spPr>
      </p:pic>
    </p:spTree>
  </p:cSld>
  <p:clrMapOvr>
    <a:masterClrMapping/>
  </p:clrMapOvr>
  <p:transition spd="med">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change management</a:t>
            </a:r>
          </a:p>
        </p:txBody>
      </p:sp>
      <p:sp>
        <p:nvSpPr>
          <p:cNvPr id="3" name="Content Placeholder 2"/>
          <p:cNvSpPr>
            <a:spLocks noGrp="1"/>
          </p:cNvSpPr>
          <p:nvPr>
            <p:ph idx="1"/>
          </p:nvPr>
        </p:nvSpPr>
        <p:spPr>
          <a:xfrm>
            <a:off x="107504" y="1340768"/>
            <a:ext cx="8928992" cy="5517232"/>
          </a:xfrm>
        </p:spPr>
        <p:txBody>
          <a:bodyPr/>
          <a:lstStyle/>
          <a:p>
            <a:pPr algn="just"/>
            <a:r>
              <a:rPr lang="en-US" b="1" dirty="0">
                <a:solidFill>
                  <a:srgbClr val="FF0000"/>
                </a:solidFill>
              </a:rPr>
              <a:t>Deciding if a requirement change should be accepted</a:t>
            </a:r>
          </a:p>
          <a:p>
            <a:pPr lvl="1" algn="just"/>
            <a:r>
              <a:rPr lang="en-US" b="1" i="1" dirty="0">
                <a:solidFill>
                  <a:srgbClr val="000000"/>
                </a:solidFill>
              </a:rPr>
              <a:t>Problem analysis and change specification</a:t>
            </a:r>
            <a:r>
              <a:rPr lang="en-US" b="1" dirty="0">
                <a:solidFill>
                  <a:srgbClr val="000000"/>
                </a:solidFill>
              </a:rPr>
              <a:t> </a:t>
            </a:r>
          </a:p>
          <a:p>
            <a:pPr lvl="2" algn="just"/>
            <a:r>
              <a:rPr lang="en-US" dirty="0">
                <a:solidFill>
                  <a:srgbClr val="000000"/>
                </a:solidFill>
              </a:rPr>
              <a:t>During this stage, the problem or the change proposal is analyzed to check that it is valid.</a:t>
            </a:r>
          </a:p>
          <a:p>
            <a:pPr lvl="2" algn="just"/>
            <a:r>
              <a:rPr lang="en-US" dirty="0">
                <a:solidFill>
                  <a:srgbClr val="000000"/>
                </a:solidFill>
              </a:rPr>
              <a:t>This analysis is sent back to the change requestor person who may respond with more specific requirements change proposal, or decide to withdraw the request.</a:t>
            </a:r>
            <a:endParaRPr lang="en-GB" dirty="0">
              <a:solidFill>
                <a:srgbClr val="000000"/>
              </a:solidFill>
            </a:endParaRPr>
          </a:p>
          <a:p>
            <a:pPr lvl="1" algn="just"/>
            <a:r>
              <a:rPr lang="en-US" b="1" i="1" dirty="0">
                <a:solidFill>
                  <a:srgbClr val="000000"/>
                </a:solidFill>
              </a:rPr>
              <a:t>Change analysis and costing</a:t>
            </a:r>
            <a:r>
              <a:rPr lang="en-US" b="1" dirty="0">
                <a:solidFill>
                  <a:srgbClr val="000000"/>
                </a:solidFill>
              </a:rPr>
              <a:t> </a:t>
            </a:r>
          </a:p>
          <a:p>
            <a:pPr lvl="2" algn="just"/>
            <a:r>
              <a:rPr lang="en-US" dirty="0">
                <a:solidFill>
                  <a:srgbClr val="000000"/>
                </a:solidFill>
              </a:rPr>
              <a:t>The effect of the proposed change is assessed using traceability information and general knowledge of the system requirements.</a:t>
            </a:r>
          </a:p>
          <a:p>
            <a:pPr lvl="2" algn="just"/>
            <a:r>
              <a:rPr lang="en-US" dirty="0">
                <a:solidFill>
                  <a:srgbClr val="000000"/>
                </a:solidFill>
              </a:rPr>
              <a:t>Once this analysis is completed, a decision is made whether or not to proceed with the requirements change.</a:t>
            </a:r>
            <a:endParaRPr lang="en-GB" dirty="0">
              <a:solidFill>
                <a:srgbClr val="000000"/>
              </a:solidFill>
            </a:endParaRPr>
          </a:p>
          <a:p>
            <a:pPr lvl="1" algn="just"/>
            <a:r>
              <a:rPr lang="en-US" b="1" i="1" dirty="0">
                <a:solidFill>
                  <a:srgbClr val="000000"/>
                </a:solidFill>
              </a:rPr>
              <a:t>Change implementation </a:t>
            </a:r>
          </a:p>
          <a:p>
            <a:pPr lvl="2" algn="just"/>
            <a:r>
              <a:rPr lang="en-US" dirty="0">
                <a:solidFill>
                  <a:srgbClr val="000000"/>
                </a:solidFill>
              </a:rPr>
              <a:t>SRS document and, where necessary, the system design and implementation, are modified.</a:t>
            </a:r>
          </a:p>
          <a:p>
            <a:pPr lvl="2" algn="just"/>
            <a:r>
              <a:rPr lang="en-US" dirty="0">
                <a:solidFill>
                  <a:srgbClr val="000000"/>
                </a:solidFill>
              </a:rPr>
              <a:t>Ideally, the document should be organized so that changes can be easily implemented.</a:t>
            </a:r>
          </a:p>
        </p:txBody>
      </p:sp>
    </p:spTree>
  </p:cSld>
  <p:clrMapOvr>
    <a:masterClrMapping/>
  </p:clrMapOvr>
  <p:transition spd="med">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Requirements for a software system set out what the system should do and define constraints on its operation and implementation.</a:t>
            </a:r>
            <a:endParaRPr lang="en-GB" dirty="0"/>
          </a:p>
          <a:p>
            <a:r>
              <a:rPr lang="en-US" dirty="0"/>
              <a:t>Functional requirements are statements of the services that the system must provide or are descriptions of how some computations must be carried out. </a:t>
            </a:r>
            <a:endParaRPr lang="en-GB" dirty="0"/>
          </a:p>
          <a:p>
            <a:r>
              <a:rPr lang="en-US" dirty="0"/>
              <a:t>Non-functional requirements often constrain the system being developed and the development process being used. </a:t>
            </a:r>
          </a:p>
          <a:p>
            <a:r>
              <a:rPr lang="en-US" dirty="0"/>
              <a:t>They often relate to the emergent properties of the system and therefore apply to the system as a whole.</a:t>
            </a:r>
            <a:endParaRPr lang="en-GB" dirty="0"/>
          </a:p>
          <a:p>
            <a:endParaRPr lang="en-US" dirty="0"/>
          </a:p>
        </p:txBody>
      </p:sp>
    </p:spTree>
    <p:extLst>
      <p:ext uri="{BB962C8B-B14F-4D97-AF65-F5344CB8AC3E}">
        <p14:creationId xmlns:p14="http://schemas.microsoft.com/office/powerpoint/2010/main" val="2551034023"/>
      </p:ext>
    </p:extLst>
  </p:cSld>
  <p:clrMapOvr>
    <a:masterClrMapping/>
  </p:clrMapOvr>
  <p:transition spd="med">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a:xfrm>
            <a:off x="457200" y="1600200"/>
            <a:ext cx="8382000" cy="4525963"/>
          </a:xfrm>
        </p:spPr>
        <p:txBody>
          <a:bodyPr/>
          <a:lstStyle/>
          <a:p>
            <a:r>
              <a:rPr lang="en-US" dirty="0"/>
              <a:t>The requirements engineering process is an iterative process that includes requirements elicitation, specification and validation.</a:t>
            </a:r>
            <a:endParaRPr lang="en-GB" dirty="0"/>
          </a:p>
          <a:p>
            <a:r>
              <a:rPr lang="en-US" dirty="0"/>
              <a:t>Requirements elicitation is an iterative process that can be represented as a spiral of activities – requirements discovery, requirements classification and organization, requirements negotiation and requirements documentation.</a:t>
            </a:r>
            <a:r>
              <a:rPr lang="en-GB" dirty="0"/>
              <a:t> </a:t>
            </a:r>
          </a:p>
          <a:p>
            <a:r>
              <a:rPr lang="en-US" dirty="0"/>
              <a:t>You can use a range of techniques for requirements elicitation including interviews and ethnography. User stories and scenarios may be used to facilitate discussions.</a:t>
            </a:r>
          </a:p>
          <a:p>
            <a:endParaRPr lang="en-US" dirty="0"/>
          </a:p>
        </p:txBody>
      </p:sp>
    </p:spTree>
    <p:extLst>
      <p:ext uri="{BB962C8B-B14F-4D97-AF65-F5344CB8AC3E}">
        <p14:creationId xmlns:p14="http://schemas.microsoft.com/office/powerpoint/2010/main" val="3452821670"/>
      </p:ext>
    </p:extLst>
  </p:cSld>
  <p:clrMapOvr>
    <a:masterClrMapping/>
  </p:clrMapOvr>
  <p:transition spd="med">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Requirements specification is the process of formally documenting the user and system requirements and creating a software requirements document.</a:t>
            </a:r>
          </a:p>
          <a:p>
            <a:r>
              <a:rPr lang="en-US" dirty="0"/>
              <a:t>The software requirements document is an agreed statement of the system requirements. It should be organized so that both system customers and software developers can use it.</a:t>
            </a:r>
            <a:endParaRPr lang="en-GB" dirty="0"/>
          </a:p>
          <a:p>
            <a:endParaRPr lang="en-US" dirty="0"/>
          </a:p>
        </p:txBody>
      </p:sp>
    </p:spTree>
    <p:extLst>
      <p:ext uri="{BB962C8B-B14F-4D97-AF65-F5344CB8AC3E}">
        <p14:creationId xmlns:p14="http://schemas.microsoft.com/office/powerpoint/2010/main" val="410089195"/>
      </p:ext>
    </p:extLst>
  </p:cSld>
  <p:clrMapOvr>
    <a:masterClrMapping/>
  </p:clrMapOvr>
  <p:transition spd="med">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points</a:t>
            </a:r>
            <a:endParaRPr lang="en-US" dirty="0"/>
          </a:p>
        </p:txBody>
      </p:sp>
      <p:sp>
        <p:nvSpPr>
          <p:cNvPr id="3" name="Content Placeholder 2"/>
          <p:cNvSpPr>
            <a:spLocks noGrp="1"/>
          </p:cNvSpPr>
          <p:nvPr>
            <p:ph idx="1"/>
          </p:nvPr>
        </p:nvSpPr>
        <p:spPr/>
        <p:txBody>
          <a:bodyPr/>
          <a:lstStyle/>
          <a:p>
            <a:r>
              <a:rPr lang="en-US" dirty="0"/>
              <a:t>Requirements validation is the process of checking the requirements for validity, consistency, completeness, realism and verifiability. </a:t>
            </a:r>
            <a:endParaRPr lang="en-GB" dirty="0"/>
          </a:p>
          <a:p>
            <a:r>
              <a:rPr lang="en-US" dirty="0"/>
              <a:t>Business, organizational and technical changes inevitably lead to changes to the requirements for a software system. Requirements management is the process of managing and controlling these changes.</a:t>
            </a:r>
            <a:endParaRPr lang="en-GB" dirty="0"/>
          </a:p>
          <a:p>
            <a:endParaRPr lang="en-US" dirty="0"/>
          </a:p>
        </p:txBody>
      </p:sp>
    </p:spTree>
  </p:cSld>
  <p:clrMapOvr>
    <a:masterClrMapping/>
  </p:clrMapOvr>
  <p:transition spd="med">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management planning</a:t>
            </a:r>
          </a:p>
        </p:txBody>
      </p:sp>
      <p:sp>
        <p:nvSpPr>
          <p:cNvPr id="3" name="Content Placeholder 2"/>
          <p:cNvSpPr>
            <a:spLocks noGrp="1"/>
          </p:cNvSpPr>
          <p:nvPr>
            <p:ph idx="1"/>
          </p:nvPr>
        </p:nvSpPr>
        <p:spPr>
          <a:xfrm>
            <a:off x="107504" y="1524000"/>
            <a:ext cx="8884096" cy="4713312"/>
          </a:xfrm>
        </p:spPr>
        <p:txBody>
          <a:bodyPr/>
          <a:lstStyle/>
          <a:p>
            <a:pPr algn="just"/>
            <a:r>
              <a:rPr lang="en-US" b="1" u="sng" dirty="0">
                <a:solidFill>
                  <a:srgbClr val="FF0000"/>
                </a:solidFill>
              </a:rPr>
              <a:t>Defines</a:t>
            </a:r>
            <a:r>
              <a:rPr lang="en-US" dirty="0"/>
              <a:t> the </a:t>
            </a:r>
            <a:r>
              <a:rPr lang="en-US" b="1" dirty="0"/>
              <a:t>level of requirements management detail</a:t>
            </a:r>
          </a:p>
          <a:p>
            <a:pPr algn="just"/>
            <a:r>
              <a:rPr lang="en-US" dirty="0"/>
              <a:t>Requirements management </a:t>
            </a:r>
            <a:r>
              <a:rPr lang="en-US" b="1" u="sng" dirty="0"/>
              <a:t>decisions</a:t>
            </a:r>
            <a:r>
              <a:rPr lang="en-US" dirty="0"/>
              <a:t>:</a:t>
            </a:r>
          </a:p>
          <a:p>
            <a:pPr lvl="1" algn="just"/>
            <a:r>
              <a:rPr lang="en-US" i="1" dirty="0">
                <a:solidFill>
                  <a:schemeClr val="tx1"/>
                </a:solidFill>
              </a:rPr>
              <a:t>Requirements identificati</a:t>
            </a:r>
            <a:r>
              <a:rPr lang="en-US" i="1" dirty="0">
                <a:solidFill>
                  <a:srgbClr val="000000"/>
                </a:solidFill>
              </a:rPr>
              <a:t>on</a:t>
            </a:r>
            <a:r>
              <a:rPr lang="en-US" dirty="0">
                <a:solidFill>
                  <a:srgbClr val="FF0000"/>
                </a:solidFill>
              </a:rPr>
              <a:t> </a:t>
            </a:r>
            <a:r>
              <a:rPr lang="en-US" dirty="0"/>
              <a:t>Each requirement must be uniquely identified so that it can be cross-referenced with other requirements. </a:t>
            </a:r>
            <a:endParaRPr lang="en-GB" dirty="0"/>
          </a:p>
          <a:p>
            <a:pPr lvl="1" algn="just"/>
            <a:r>
              <a:rPr lang="en-US" i="1" dirty="0">
                <a:solidFill>
                  <a:srgbClr val="000000"/>
                </a:solidFill>
              </a:rPr>
              <a:t>A change management process</a:t>
            </a:r>
            <a:r>
              <a:rPr lang="en-US" dirty="0">
                <a:solidFill>
                  <a:srgbClr val="000000"/>
                </a:solidFill>
              </a:rPr>
              <a:t> </a:t>
            </a:r>
            <a:r>
              <a:rPr lang="en-US" dirty="0"/>
              <a:t>This is the set of activities that assess the impact and cost of changes. I discuss this process in more detail in the following section.</a:t>
            </a:r>
            <a:endParaRPr lang="en-GB" dirty="0"/>
          </a:p>
          <a:p>
            <a:pPr lvl="1" algn="just"/>
            <a:r>
              <a:rPr lang="en-US" i="1" dirty="0">
                <a:solidFill>
                  <a:srgbClr val="000000"/>
                </a:solidFill>
              </a:rPr>
              <a:t>Traceability policies</a:t>
            </a:r>
            <a:r>
              <a:rPr lang="en-US" dirty="0">
                <a:solidFill>
                  <a:srgbClr val="000000"/>
                </a:solidFill>
              </a:rPr>
              <a:t> </a:t>
            </a:r>
            <a:r>
              <a:rPr lang="en-US" dirty="0"/>
              <a:t>These policies define the relationships between each requirement and between the requirements and the system design that should be recorded. </a:t>
            </a:r>
            <a:endParaRPr lang="en-GB" dirty="0"/>
          </a:p>
          <a:p>
            <a:pPr lvl="1" algn="just"/>
            <a:r>
              <a:rPr lang="en-US" i="1" dirty="0">
                <a:solidFill>
                  <a:srgbClr val="000000"/>
                </a:solidFill>
              </a:rPr>
              <a:t>Tool support</a:t>
            </a:r>
            <a:r>
              <a:rPr lang="en-US" dirty="0">
                <a:solidFill>
                  <a:srgbClr val="000000"/>
                </a:solidFill>
              </a:rPr>
              <a:t> </a:t>
            </a:r>
            <a:r>
              <a:rPr lang="en-US" dirty="0"/>
              <a:t>Tools that may be used range from specialist requirements management systems to spreadsheets and simple database systems.</a:t>
            </a:r>
            <a:endParaRPr lang="en-GB" dirty="0"/>
          </a:p>
          <a:p>
            <a:pPr algn="just"/>
            <a:endParaRPr lang="en-US" dirty="0"/>
          </a:p>
        </p:txBody>
      </p:sp>
    </p:spTree>
    <p:extLst>
      <p:ext uri="{BB962C8B-B14F-4D97-AF65-F5344CB8AC3E}">
        <p14:creationId xmlns:p14="http://schemas.microsoft.com/office/powerpoint/2010/main" val="661673841"/>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F44C4A9-11AE-4743-885D-16B79C24FC59}"/>
</file>

<file path=customXml/itemProps2.xml><?xml version="1.0" encoding="utf-8"?>
<ds:datastoreItem xmlns:ds="http://schemas.openxmlformats.org/officeDocument/2006/customXml" ds:itemID="{2CB976F1-EC72-4459-8CD9-55BE2B14BF96}"/>
</file>

<file path=customXml/itemProps3.xml><?xml version="1.0" encoding="utf-8"?>
<ds:datastoreItem xmlns:ds="http://schemas.openxmlformats.org/officeDocument/2006/customXml" ds:itemID="{30C0D855-7DD0-4571-99E2-D4A1AC7A0470}"/>
</file>

<file path=docProps/app.xml><?xml version="1.0" encoding="utf-8"?>
<Properties xmlns="http://schemas.openxmlformats.org/officeDocument/2006/extended-properties" xmlns:vt="http://schemas.openxmlformats.org/officeDocument/2006/docPropsVTypes">
  <TotalTime>1196</TotalTime>
  <Words>6242</Words>
  <Application>Microsoft Office PowerPoint</Application>
  <PresentationFormat>On-screen Show (4:3)</PresentationFormat>
  <Paragraphs>613</Paragraphs>
  <Slides>96</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96</vt:i4>
      </vt:variant>
    </vt:vector>
  </HeadingPairs>
  <TitlesOfParts>
    <vt:vector size="99" baseType="lpstr">
      <vt:lpstr>SE10 slides</vt:lpstr>
      <vt:lpstr>Document</vt:lpstr>
      <vt:lpstr>Microsoft Word Document</vt:lpstr>
      <vt:lpstr>Chapter 3 – Requirements Engineering</vt:lpstr>
      <vt:lpstr>Topics covered</vt:lpstr>
      <vt:lpstr>PowerPoint Presentation</vt:lpstr>
      <vt:lpstr>SECTION 1. FUNCTIONAL AND NON-FUNCTIONAL REQUIREMENTS</vt:lpstr>
      <vt:lpstr>Requirements engineering</vt:lpstr>
      <vt:lpstr>What is a requirement?</vt:lpstr>
      <vt:lpstr>Requirements abstraction (Davis)</vt:lpstr>
      <vt:lpstr>Types of requirement</vt:lpstr>
      <vt:lpstr>Remember from CH 1 Mentcare: A patient information system for mental health care</vt:lpstr>
      <vt:lpstr>Remember from CH 1: Mentcare</vt:lpstr>
      <vt:lpstr>Example-MENTCARE SYSTEM</vt:lpstr>
      <vt:lpstr>User and system requirements </vt:lpstr>
      <vt:lpstr>User and system requirements </vt:lpstr>
      <vt:lpstr>Readers of different types of requirements specification </vt:lpstr>
      <vt:lpstr>System stakeholders</vt:lpstr>
      <vt:lpstr>Stakeholders Internal and External</vt:lpstr>
      <vt:lpstr>Stakeholders</vt:lpstr>
      <vt:lpstr>Stakeholders</vt:lpstr>
      <vt:lpstr>Example: Stakeholders in the Mentcare system</vt:lpstr>
      <vt:lpstr>PowerPoint Presentation</vt:lpstr>
      <vt:lpstr>Agile methods and requirements</vt:lpstr>
      <vt:lpstr>Functional and non-functional requirements</vt:lpstr>
      <vt:lpstr>Functional and non-functional requirements</vt:lpstr>
      <vt:lpstr>Functional requirements</vt:lpstr>
      <vt:lpstr>Mentcare system: FRs examples</vt:lpstr>
      <vt:lpstr>Requirements imprecision</vt:lpstr>
      <vt:lpstr>Requirements completeness and consistency</vt:lpstr>
      <vt:lpstr>Non-functional requirements</vt:lpstr>
      <vt:lpstr>Types of nonfunctional requirement </vt:lpstr>
      <vt:lpstr>Non-functional requirements classifications</vt:lpstr>
      <vt:lpstr>Implementation of Non-functional requirements</vt:lpstr>
      <vt:lpstr>Implementation of Non-functional requirements</vt:lpstr>
      <vt:lpstr>Examples of NFRs in the Mentcare system</vt:lpstr>
      <vt:lpstr>Goals and requirements relationship</vt:lpstr>
      <vt:lpstr>NFR Examples</vt:lpstr>
      <vt:lpstr>Metrics for specifying NFRs</vt:lpstr>
      <vt:lpstr>1. Requirements elicitation/discover 2. Requirements specification 3. Requirements validation 4. Requirements change</vt:lpstr>
      <vt:lpstr>Requirements engineering processes???</vt:lpstr>
      <vt:lpstr>General View of Requirments Enginerring Processes A spiral view of the RE process</vt:lpstr>
      <vt:lpstr>PowerPoint Presentation</vt:lpstr>
      <vt:lpstr>STEP 1: Requirements elicitation/discover</vt:lpstr>
      <vt:lpstr>The requirements elicitation and analysis process </vt:lpstr>
      <vt:lpstr>Requirements elicitation activities</vt:lpstr>
      <vt:lpstr>PowerPoint Presentation</vt:lpstr>
      <vt:lpstr>PowerPoint Presentation</vt:lpstr>
      <vt:lpstr>Problems of requirements elicitation</vt:lpstr>
      <vt:lpstr>Requirements discovery: Interviewing</vt:lpstr>
      <vt:lpstr>Interviews in practice</vt:lpstr>
      <vt:lpstr>PowerPoint Presentation</vt:lpstr>
      <vt:lpstr>Problems with interviews</vt:lpstr>
      <vt:lpstr>Requirements discovery: Stories and scenarios</vt:lpstr>
      <vt:lpstr>Scenarios</vt:lpstr>
      <vt:lpstr>Example </vt:lpstr>
      <vt:lpstr>Photo sharing in the classroom (iLearn)</vt:lpstr>
      <vt:lpstr>Uploading photos iLearn</vt:lpstr>
      <vt:lpstr>Uploading photos</vt:lpstr>
      <vt:lpstr>STEP 2: Requirements specification</vt:lpstr>
      <vt:lpstr>A spiral view of the RE process </vt:lpstr>
      <vt:lpstr>Requirements Specification  documentation</vt:lpstr>
      <vt:lpstr>Ways of writing a system requirements</vt:lpstr>
      <vt:lpstr>Requirements and design</vt:lpstr>
      <vt:lpstr>1-Natural language specification</vt:lpstr>
      <vt:lpstr>Guidelines for writing requirements</vt:lpstr>
      <vt:lpstr>Problems with natural language</vt:lpstr>
      <vt:lpstr>Example requirements for the insulin pump software system </vt:lpstr>
      <vt:lpstr>2-Structured specifications</vt:lpstr>
      <vt:lpstr>a.Form-based specifications</vt:lpstr>
      <vt:lpstr>A structured specification example of a requirement for an insulin pump </vt:lpstr>
      <vt:lpstr>A structured specification of a requirement for an insulin pump </vt:lpstr>
      <vt:lpstr>b.Tabular specification</vt:lpstr>
      <vt:lpstr>Tabular specification of computation for an insulin pump </vt:lpstr>
      <vt:lpstr>3. GRAPHICAL NOTATIONS: Use cases</vt:lpstr>
      <vt:lpstr>Use cases for the Mentcare system</vt:lpstr>
      <vt:lpstr>Output of the Req. Specification step: SRS</vt:lpstr>
      <vt:lpstr>Users of a requirements document </vt:lpstr>
      <vt:lpstr>Requirements document variability</vt:lpstr>
      <vt:lpstr>The structure of a requirements SRS document </vt:lpstr>
      <vt:lpstr>The structure of a requirements document </vt:lpstr>
      <vt:lpstr>STEP 3: Requirements validation</vt:lpstr>
      <vt:lpstr>A spiral view of the RE process </vt:lpstr>
      <vt:lpstr>Requirements validation</vt:lpstr>
      <vt:lpstr>Requirements checking</vt:lpstr>
      <vt:lpstr>Requirements validation techniques</vt:lpstr>
      <vt:lpstr>Requirements reviews</vt:lpstr>
      <vt:lpstr>Review checks</vt:lpstr>
      <vt:lpstr>STEP 4: Requirements change management</vt:lpstr>
      <vt:lpstr>Changing requirements</vt:lpstr>
      <vt:lpstr>Requirements evolution </vt:lpstr>
      <vt:lpstr>Requirements management</vt:lpstr>
      <vt:lpstr>Requirements change management </vt:lpstr>
      <vt:lpstr>Requirements change management</vt:lpstr>
      <vt:lpstr>Key points</vt:lpstr>
      <vt:lpstr>Key points</vt:lpstr>
      <vt:lpstr>Key points</vt:lpstr>
      <vt:lpstr>Key points</vt:lpstr>
      <vt:lpstr>Requirements management planning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 Requirements Engineering</dc:title>
  <dc:creator>Duygu Çelik Ertuğrul</dc:creator>
  <cp:lastModifiedBy>cmpe1</cp:lastModifiedBy>
  <cp:revision>134</cp:revision>
  <dcterms:created xsi:type="dcterms:W3CDTF">2020-11-10T08:04:56Z</dcterms:created>
  <dcterms:modified xsi:type="dcterms:W3CDTF">2022-03-06T15:36:17Z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