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7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75.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76.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0"/>
  </p:notesMasterIdLst>
  <p:handoutMasterIdLst>
    <p:handoutMasterId r:id="rId111"/>
  </p:handoutMasterIdLst>
  <p:sldIdLst>
    <p:sldId id="256" r:id="rId2"/>
    <p:sldId id="328" r:id="rId3"/>
    <p:sldId id="282" r:id="rId4"/>
    <p:sldId id="280" r:id="rId5"/>
    <p:sldId id="283" r:id="rId6"/>
    <p:sldId id="284" r:id="rId7"/>
    <p:sldId id="332" r:id="rId8"/>
    <p:sldId id="463" r:id="rId9"/>
    <p:sldId id="285" r:id="rId10"/>
    <p:sldId id="329" r:id="rId11"/>
    <p:sldId id="311" r:id="rId12"/>
    <p:sldId id="287" r:id="rId13"/>
    <p:sldId id="286" r:id="rId14"/>
    <p:sldId id="540" r:id="rId15"/>
    <p:sldId id="541" r:id="rId16"/>
    <p:sldId id="288" r:id="rId17"/>
    <p:sldId id="257" r:id="rId18"/>
    <p:sldId id="258" r:id="rId19"/>
    <p:sldId id="330" r:id="rId20"/>
    <p:sldId id="313" r:id="rId21"/>
    <p:sldId id="289" r:id="rId22"/>
    <p:sldId id="290" r:id="rId23"/>
    <p:sldId id="259" r:id="rId24"/>
    <p:sldId id="260" r:id="rId25"/>
    <p:sldId id="261" r:id="rId26"/>
    <p:sldId id="503" r:id="rId27"/>
    <p:sldId id="299" r:id="rId28"/>
    <p:sldId id="542" r:id="rId29"/>
    <p:sldId id="565" r:id="rId30"/>
    <p:sldId id="262" r:id="rId31"/>
    <p:sldId id="543" r:id="rId32"/>
    <p:sldId id="263" r:id="rId33"/>
    <p:sldId id="544" r:id="rId34"/>
    <p:sldId id="530" r:id="rId35"/>
    <p:sldId id="510" r:id="rId36"/>
    <p:sldId id="331" r:id="rId37"/>
    <p:sldId id="312" r:id="rId38"/>
    <p:sldId id="291" r:id="rId39"/>
    <p:sldId id="292" r:id="rId40"/>
    <p:sldId id="264" r:id="rId41"/>
    <p:sldId id="265" r:id="rId42"/>
    <p:sldId id="266" r:id="rId43"/>
    <p:sldId id="300" r:id="rId44"/>
    <p:sldId id="301" r:id="rId45"/>
    <p:sldId id="268" r:id="rId46"/>
    <p:sldId id="267" r:id="rId47"/>
    <p:sldId id="504" r:id="rId48"/>
    <p:sldId id="548" r:id="rId49"/>
    <p:sldId id="293" r:id="rId50"/>
    <p:sldId id="269" r:id="rId51"/>
    <p:sldId id="473" r:id="rId52"/>
    <p:sldId id="474" r:id="rId53"/>
    <p:sldId id="475" r:id="rId54"/>
    <p:sldId id="539" r:id="rId55"/>
    <p:sldId id="506" r:id="rId56"/>
    <p:sldId id="525" r:id="rId57"/>
    <p:sldId id="528" r:id="rId58"/>
    <p:sldId id="566" r:id="rId59"/>
    <p:sldId id="531" r:id="rId60"/>
    <p:sldId id="527" r:id="rId61"/>
    <p:sldId id="315" r:id="rId62"/>
    <p:sldId id="323" r:id="rId63"/>
    <p:sldId id="294" r:id="rId64"/>
    <p:sldId id="529" r:id="rId65"/>
    <p:sldId id="295" r:id="rId66"/>
    <p:sldId id="270" r:id="rId67"/>
    <p:sldId id="271" r:id="rId68"/>
    <p:sldId id="302" r:id="rId69"/>
    <p:sldId id="278" r:id="rId70"/>
    <p:sldId id="557" r:id="rId71"/>
    <p:sldId id="559" r:id="rId72"/>
    <p:sldId id="562" r:id="rId73"/>
    <p:sldId id="563" r:id="rId74"/>
    <p:sldId id="560" r:id="rId75"/>
    <p:sldId id="550" r:id="rId76"/>
    <p:sldId id="551" r:id="rId77"/>
    <p:sldId id="552" r:id="rId78"/>
    <p:sldId id="553" r:id="rId79"/>
    <p:sldId id="554" r:id="rId80"/>
    <p:sldId id="483" r:id="rId81"/>
    <p:sldId id="532" r:id="rId82"/>
    <p:sldId id="537" r:id="rId83"/>
    <p:sldId id="564" r:id="rId84"/>
    <p:sldId id="272" r:id="rId85"/>
    <p:sldId id="273" r:id="rId86"/>
    <p:sldId id="277" r:id="rId87"/>
    <p:sldId id="274" r:id="rId88"/>
    <p:sldId id="324" r:id="rId89"/>
    <p:sldId id="316" r:id="rId90"/>
    <p:sldId id="303" r:id="rId91"/>
    <p:sldId id="304" r:id="rId92"/>
    <p:sldId id="297" r:id="rId93"/>
    <p:sldId id="305" r:id="rId94"/>
    <p:sldId id="275" r:id="rId95"/>
    <p:sldId id="276" r:id="rId96"/>
    <p:sldId id="306" r:id="rId97"/>
    <p:sldId id="317" r:id="rId98"/>
    <p:sldId id="318" r:id="rId99"/>
    <p:sldId id="319" r:id="rId100"/>
    <p:sldId id="314" r:id="rId101"/>
    <p:sldId id="298" r:id="rId102"/>
    <p:sldId id="333" r:id="rId103"/>
    <p:sldId id="334" r:id="rId104"/>
    <p:sldId id="549" r:id="rId105"/>
    <p:sldId id="545" r:id="rId106"/>
    <p:sldId id="547" r:id="rId107"/>
    <p:sldId id="546" r:id="rId108"/>
    <p:sldId id="555" r:id="rId109"/>
  </p:sldIdLst>
  <p:sldSz cx="9144000" cy="6858000" type="screen4x3"/>
  <p:notesSz cx="6858000" cy="9144000"/>
  <p:custDataLst>
    <p:tags r:id="rId11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9" autoAdjust="0"/>
    <p:restoredTop sz="94599" autoAdjust="0"/>
  </p:normalViewPr>
  <p:slideViewPr>
    <p:cSldViewPr snapToGrid="0" snapToObjects="1">
      <p:cViewPr>
        <p:scale>
          <a:sx n="75" d="100"/>
          <a:sy n="75" d="100"/>
        </p:scale>
        <p:origin x="-12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19"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AD25C6-313E-4545-B4B5-AC2334263EEA}" type="datetimeFigureOut">
              <a:rPr lang="en-US" smtClean="0"/>
              <a:t>3/6/2022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1F3E5A-B7A4-4146-BBFE-14EF41541C3E}" type="slidenum">
              <a:rPr lang="en-US" smtClean="0"/>
              <a:t>‹#›</a:t>
            </a:fld>
            <a:endParaRPr lang="en-US"/>
          </a:p>
        </p:txBody>
      </p:sp>
    </p:spTree>
    <p:extLst>
      <p:ext uri="{BB962C8B-B14F-4D97-AF65-F5344CB8AC3E}">
        <p14:creationId xmlns:p14="http://schemas.microsoft.com/office/powerpoint/2010/main" val="2947869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3C50A-ECEA-8349-9BCF-E4AC4170F50E}" type="datetimeFigureOut">
              <a:rPr lang="en-US" smtClean="0"/>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9B78F-7C08-ED42-8E36-4ED23DEF8F74}" type="slidenum">
              <a:rPr lang="en-US" smtClean="0"/>
              <a:t>‹#›</a:t>
            </a:fld>
            <a:endParaRPr lang="en-US"/>
          </a:p>
        </p:txBody>
      </p:sp>
    </p:spTree>
    <p:extLst>
      <p:ext uri="{BB962C8B-B14F-4D97-AF65-F5344CB8AC3E}">
        <p14:creationId xmlns:p14="http://schemas.microsoft.com/office/powerpoint/2010/main" val="20087135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
            <a:extLst>
              <a:ext uri="{FF2B5EF4-FFF2-40B4-BE49-F238E27FC236}">
                <a16:creationId xmlns:a16="http://schemas.microsoft.com/office/drawing/2014/main" xmlns="" id="{1A00136B-AE8F-4BEF-BF28-C2BC6D9F17A8}"/>
              </a:ext>
            </a:extLst>
          </p:cNvPr>
          <p:cNvSpPr>
            <a:spLocks noGrp="1" noRot="1" noChangeAspect="1" noChangeArrowheads="1" noTextEdit="1"/>
          </p:cNvSpPr>
          <p:nvPr>
            <p:ph type="sldImg"/>
          </p:nvPr>
        </p:nvSpPr>
        <p:spPr>
          <a:ln/>
        </p:spPr>
      </p:sp>
      <p:sp>
        <p:nvSpPr>
          <p:cNvPr id="117763" name="Rectangle 2">
            <a:extLst>
              <a:ext uri="{FF2B5EF4-FFF2-40B4-BE49-F238E27FC236}">
                <a16:creationId xmlns:a16="http://schemas.microsoft.com/office/drawing/2014/main" xmlns="" id="{E105BE65-22C2-4DCC-BE4D-801A2FC7491A}"/>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xmlns="" id="{8BB99A67-0479-400D-B219-AAC702CA07F1}"/>
              </a:ext>
            </a:extLst>
          </p:cNvPr>
          <p:cNvSpPr>
            <a:spLocks noGrp="1" noRot="1" noChangeAspect="1" noChangeArrowheads="1" noTextEdit="1"/>
          </p:cNvSpPr>
          <p:nvPr>
            <p:ph type="sldImg"/>
          </p:nvPr>
        </p:nvSpPr>
        <p:spPr>
          <a:ln/>
        </p:spPr>
      </p:sp>
      <p:sp>
        <p:nvSpPr>
          <p:cNvPr id="148483" name="Rectangle 2">
            <a:extLst>
              <a:ext uri="{FF2B5EF4-FFF2-40B4-BE49-F238E27FC236}">
                <a16:creationId xmlns:a16="http://schemas.microsoft.com/office/drawing/2014/main" xmlns="" id="{DCF075F0-FBF1-465E-AFFA-527F2E412D90}"/>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27530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1">
            <a:extLst>
              <a:ext uri="{FF2B5EF4-FFF2-40B4-BE49-F238E27FC236}">
                <a16:creationId xmlns:a16="http://schemas.microsoft.com/office/drawing/2014/main" xmlns="" id="{0575F4B6-3104-4434-9E8D-FA2E1DA00A06}"/>
              </a:ext>
            </a:extLst>
          </p:cNvPr>
          <p:cNvSpPr>
            <a:spLocks noGrp="1" noRot="1" noChangeAspect="1" noChangeArrowheads="1" noTextEdit="1"/>
          </p:cNvSpPr>
          <p:nvPr>
            <p:ph type="sldImg"/>
          </p:nvPr>
        </p:nvSpPr>
        <p:spPr>
          <a:ln/>
        </p:spPr>
      </p:sp>
      <p:sp>
        <p:nvSpPr>
          <p:cNvPr id="207875" name="Rectangle 2">
            <a:extLst>
              <a:ext uri="{FF2B5EF4-FFF2-40B4-BE49-F238E27FC236}">
                <a16:creationId xmlns:a16="http://schemas.microsoft.com/office/drawing/2014/main" xmlns="" id="{48D11816-39E1-40C1-B26A-04BB5215B291}"/>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1">
            <a:extLst>
              <a:ext uri="{FF2B5EF4-FFF2-40B4-BE49-F238E27FC236}">
                <a16:creationId xmlns:a16="http://schemas.microsoft.com/office/drawing/2014/main" xmlns="" id="{25DDEB35-04DE-428A-9D5D-BC77ACADB8C1}"/>
              </a:ext>
            </a:extLst>
          </p:cNvPr>
          <p:cNvSpPr>
            <a:spLocks noGrp="1" noRot="1" noChangeAspect="1" noChangeArrowheads="1" noTextEdit="1"/>
          </p:cNvSpPr>
          <p:nvPr>
            <p:ph type="sldImg"/>
          </p:nvPr>
        </p:nvSpPr>
        <p:spPr>
          <a:ln/>
        </p:spPr>
      </p:sp>
      <p:sp>
        <p:nvSpPr>
          <p:cNvPr id="211971" name="Rectangle 2">
            <a:extLst>
              <a:ext uri="{FF2B5EF4-FFF2-40B4-BE49-F238E27FC236}">
                <a16:creationId xmlns:a16="http://schemas.microsoft.com/office/drawing/2014/main" xmlns="" id="{996A3D24-78A4-442B-B270-5C479376BF1E}"/>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xmlns="" id="{1683FC67-3948-471F-B03E-46701A4B60F2}"/>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xmlns="" id="{7C9F2676-B1AE-48C2-9F3A-3EA821B1E7E6}"/>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3683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xmlns="" id="{1683FC67-3948-471F-B03E-46701A4B60F2}"/>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xmlns="" id="{7C9F2676-B1AE-48C2-9F3A-3EA821B1E7E6}"/>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306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1">
            <a:extLst>
              <a:ext uri="{FF2B5EF4-FFF2-40B4-BE49-F238E27FC236}">
                <a16:creationId xmlns:a16="http://schemas.microsoft.com/office/drawing/2014/main" xmlns="" id="{0575F4B6-3104-4434-9E8D-FA2E1DA00A06}"/>
              </a:ext>
            </a:extLst>
          </p:cNvPr>
          <p:cNvSpPr>
            <a:spLocks noGrp="1" noRot="1" noChangeAspect="1" noChangeArrowheads="1" noTextEdit="1"/>
          </p:cNvSpPr>
          <p:nvPr>
            <p:ph type="sldImg"/>
          </p:nvPr>
        </p:nvSpPr>
        <p:spPr>
          <a:ln/>
        </p:spPr>
      </p:sp>
      <p:sp>
        <p:nvSpPr>
          <p:cNvPr id="207875" name="Rectangle 2">
            <a:extLst>
              <a:ext uri="{FF2B5EF4-FFF2-40B4-BE49-F238E27FC236}">
                <a16:creationId xmlns:a16="http://schemas.microsoft.com/office/drawing/2014/main" xmlns="" id="{48D11816-39E1-40C1-B26A-04BB5215B291}"/>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92584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xmlns="" id="{1683FC67-3948-471F-B03E-46701A4B60F2}"/>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xmlns="" id="{7C9F2676-B1AE-48C2-9F3A-3EA821B1E7E6}"/>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09165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xmlns="" id="{EE17CB3F-1E93-4951-B62F-7D0E5E1FEC5F}"/>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xmlns="" id="{95400558-2425-4AC0-B433-797E40BE1D65}"/>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06394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xmlns="" id="{1683FC67-3948-471F-B03E-46701A4B60F2}"/>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xmlns="" id="{7C9F2676-B1AE-48C2-9F3A-3EA821B1E7E6}"/>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39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
            <a:extLst>
              <a:ext uri="{FF2B5EF4-FFF2-40B4-BE49-F238E27FC236}">
                <a16:creationId xmlns:a16="http://schemas.microsoft.com/office/drawing/2014/main" xmlns="" id="{FE08BCAF-9D48-4BDC-BB8F-D5E88ABE2928}"/>
              </a:ext>
            </a:extLst>
          </p:cNvPr>
          <p:cNvSpPr>
            <a:spLocks noGrp="1" noRot="1" noChangeAspect="1" noChangeArrowheads="1" noTextEdit="1"/>
          </p:cNvSpPr>
          <p:nvPr>
            <p:ph type="sldImg"/>
          </p:nvPr>
        </p:nvSpPr>
        <p:spPr>
          <a:ln/>
        </p:spPr>
      </p:sp>
      <p:sp>
        <p:nvSpPr>
          <p:cNvPr id="158723" name="Rectangle 2">
            <a:extLst>
              <a:ext uri="{FF2B5EF4-FFF2-40B4-BE49-F238E27FC236}">
                <a16:creationId xmlns:a16="http://schemas.microsoft.com/office/drawing/2014/main" xmlns="" id="{41895A4E-1266-4479-AB16-34AD8E112063}"/>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06332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1">
            <a:extLst>
              <a:ext uri="{FF2B5EF4-FFF2-40B4-BE49-F238E27FC236}">
                <a16:creationId xmlns:a16="http://schemas.microsoft.com/office/drawing/2014/main" xmlns="" id="{96EA327E-680B-4A92-B0DE-CD56E1B6CF88}"/>
              </a:ext>
            </a:extLst>
          </p:cNvPr>
          <p:cNvSpPr>
            <a:spLocks noGrp="1" noRot="1" noChangeAspect="1" noChangeArrowheads="1" noTextEdit="1"/>
          </p:cNvSpPr>
          <p:nvPr>
            <p:ph type="sldImg"/>
          </p:nvPr>
        </p:nvSpPr>
        <p:spPr>
          <a:ln/>
        </p:spPr>
      </p:sp>
      <p:sp>
        <p:nvSpPr>
          <p:cNvPr id="205827" name="Rectangle 2">
            <a:extLst>
              <a:ext uri="{FF2B5EF4-FFF2-40B4-BE49-F238E27FC236}">
                <a16:creationId xmlns:a16="http://schemas.microsoft.com/office/drawing/2014/main" xmlns="" id="{90302C90-7A36-42A9-8C96-F52EE898DE8D}"/>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82578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xmlns="" id="{1A0C0B64-82BB-4F8F-AEA8-741D1081A17B}"/>
              </a:ext>
            </a:extLst>
          </p:cNvPr>
          <p:cNvSpPr>
            <a:spLocks noGrp="1" noRot="1" noChangeAspect="1" noChangeArrowheads="1" noTextEdit="1"/>
          </p:cNvSpPr>
          <p:nvPr>
            <p:ph type="sldImg"/>
          </p:nvPr>
        </p:nvSpPr>
        <p:spPr>
          <a:ln/>
        </p:spPr>
      </p:sp>
      <p:sp>
        <p:nvSpPr>
          <p:cNvPr id="156675" name="Notes Placeholder 2">
            <a:extLst>
              <a:ext uri="{FF2B5EF4-FFF2-40B4-BE49-F238E27FC236}">
                <a16:creationId xmlns:a16="http://schemas.microsoft.com/office/drawing/2014/main" xmlns="" id="{ADE95C24-81A1-4AE4-91BD-B73F0FA12930}"/>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95683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xmlns="" id="{E117D71E-F273-4FC6-B0CE-550C91800C93}"/>
              </a:ext>
            </a:extLst>
          </p:cNvPr>
          <p:cNvSpPr>
            <a:spLocks noGrp="1" noRot="1" noChangeAspect="1" noChangeArrowheads="1" noTextEdit="1"/>
          </p:cNvSpPr>
          <p:nvPr>
            <p:ph type="sldImg"/>
          </p:nvPr>
        </p:nvSpPr>
        <p:spPr>
          <a:ln/>
        </p:spPr>
      </p:sp>
      <p:sp>
        <p:nvSpPr>
          <p:cNvPr id="195587" name="Rectangle 2">
            <a:extLst>
              <a:ext uri="{FF2B5EF4-FFF2-40B4-BE49-F238E27FC236}">
                <a16:creationId xmlns:a16="http://schemas.microsoft.com/office/drawing/2014/main" xmlns="" id="{9DF20E98-9286-40A7-8432-68644CA33906}"/>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Statechart</a:t>
            </a:r>
            <a:r>
              <a:rPr lang="en-US" sz="1200" b="0" i="0" kern="1200" dirty="0">
                <a:solidFill>
                  <a:schemeClr val="tx1"/>
                </a:solidFill>
                <a:effectLst/>
                <a:latin typeface="+mn-lt"/>
                <a:ea typeface="+mn-ea"/>
                <a:cs typeface="+mn-cs"/>
              </a:rPr>
              <a:t> diagrams</a:t>
            </a:r>
          </a:p>
          <a:p>
            <a:r>
              <a:rPr lang="en-US" sz="1200" b="0" i="0" kern="1200" dirty="0">
                <a:solidFill>
                  <a:schemeClr val="tx1"/>
                </a:solidFill>
                <a:effectLst/>
                <a:latin typeface="+mn-lt"/>
                <a:ea typeface="+mn-ea"/>
                <a:cs typeface="+mn-cs"/>
              </a:rPr>
              <a:t>Objects have behaviors and state. The state of an object depends on its current activity or condition. A </a:t>
            </a:r>
            <a:r>
              <a:rPr lang="en-US" sz="1200" b="1" i="0" kern="1200" dirty="0" err="1">
                <a:solidFill>
                  <a:schemeClr val="tx1"/>
                </a:solidFill>
                <a:effectLst/>
                <a:latin typeface="+mn-lt"/>
                <a:ea typeface="+mn-ea"/>
                <a:cs typeface="+mn-cs"/>
              </a:rPr>
              <a:t>statechart</a:t>
            </a:r>
            <a:r>
              <a:rPr lang="en-US" sz="1200" b="1" i="0" kern="1200" dirty="0">
                <a:solidFill>
                  <a:schemeClr val="tx1"/>
                </a:solidFill>
                <a:effectLst/>
                <a:latin typeface="+mn-lt"/>
                <a:ea typeface="+mn-ea"/>
                <a:cs typeface="+mn-cs"/>
              </a:rPr>
              <a:t> diagram</a:t>
            </a:r>
            <a:r>
              <a:rPr lang="en-US" sz="1200" b="0" i="0" kern="1200" dirty="0">
                <a:solidFill>
                  <a:schemeClr val="tx1"/>
                </a:solidFill>
                <a:effectLst/>
                <a:latin typeface="+mn-lt"/>
                <a:ea typeface="+mn-ea"/>
                <a:cs typeface="+mn-cs"/>
              </a:rPr>
              <a:t> shows the possible states of the object and the transitions that cause a change in state.</a:t>
            </a:r>
          </a:p>
          <a:p>
            <a:r>
              <a:rPr lang="en-US" sz="1200" b="0" i="0" kern="1200" dirty="0">
                <a:solidFill>
                  <a:schemeClr val="tx1"/>
                </a:solidFill>
                <a:effectLst/>
                <a:latin typeface="+mn-lt"/>
                <a:ea typeface="+mn-ea"/>
                <a:cs typeface="+mn-cs"/>
              </a:rPr>
              <a:t>Our example diagram models the login part of an online banking system. Logging in consists of entering a valid social security number and personal id number, then submitting the information for validation.</a:t>
            </a:r>
          </a:p>
          <a:p>
            <a:r>
              <a:rPr lang="en-US" sz="1200" b="0" i="0" kern="1200" dirty="0">
                <a:solidFill>
                  <a:schemeClr val="tx1"/>
                </a:solidFill>
                <a:effectLst/>
                <a:latin typeface="+mn-lt"/>
                <a:ea typeface="+mn-ea"/>
                <a:cs typeface="+mn-cs"/>
              </a:rPr>
              <a:t>Logging in can be factored into four non-overlapping states: </a:t>
            </a:r>
            <a:r>
              <a:rPr lang="en-US" sz="1200" b="1" i="0" kern="1200" dirty="0">
                <a:solidFill>
                  <a:schemeClr val="tx1"/>
                </a:solidFill>
                <a:effectLst/>
                <a:latin typeface="+mn-lt"/>
                <a:ea typeface="+mn-ea"/>
                <a:cs typeface="+mn-cs"/>
              </a:rPr>
              <a:t>Getting SSN</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Getting PIN</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Validating</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Rejecting</a:t>
            </a:r>
            <a:r>
              <a:rPr lang="en-US" sz="1200" b="0" i="0" kern="1200" dirty="0">
                <a:solidFill>
                  <a:schemeClr val="tx1"/>
                </a:solidFill>
                <a:effectLst/>
                <a:latin typeface="+mn-lt"/>
                <a:ea typeface="+mn-ea"/>
                <a:cs typeface="+mn-cs"/>
              </a:rPr>
              <a:t>. From each state comes a complete set of </a:t>
            </a:r>
            <a:r>
              <a:rPr lang="en-US" sz="1200" b="1" i="0" kern="1200" dirty="0">
                <a:solidFill>
                  <a:schemeClr val="tx1"/>
                </a:solidFill>
                <a:effectLst/>
                <a:latin typeface="+mn-lt"/>
                <a:ea typeface="+mn-ea"/>
                <a:cs typeface="+mn-cs"/>
              </a:rPr>
              <a:t>transitions</a:t>
            </a:r>
            <a:r>
              <a:rPr lang="en-US" sz="1200" b="0" i="0" kern="1200" dirty="0">
                <a:solidFill>
                  <a:schemeClr val="tx1"/>
                </a:solidFill>
                <a:effectLst/>
                <a:latin typeface="+mn-lt"/>
                <a:ea typeface="+mn-ea"/>
                <a:cs typeface="+mn-cs"/>
              </a:rPr>
              <a:t> that determine the subsequent state.</a:t>
            </a:r>
          </a:p>
          <a:p>
            <a:r>
              <a:rPr lang="en-US" sz="1200" b="0" i="0" kern="1200" dirty="0">
                <a:solidFill>
                  <a:schemeClr val="tx1"/>
                </a:solidFill>
                <a:effectLst/>
                <a:latin typeface="+mn-lt"/>
                <a:ea typeface="+mn-ea"/>
                <a:cs typeface="+mn-cs"/>
              </a:rPr>
              <a:t>States are rounded rectangles. Transitions are arrows from one state to another. Events or conditions that trigger transitions are written beside the arrows. Our diagram has two self-transition, one on </a:t>
            </a:r>
            <a:r>
              <a:rPr lang="en-US" sz="1200" b="1" i="0" kern="1200" dirty="0">
                <a:solidFill>
                  <a:schemeClr val="tx1"/>
                </a:solidFill>
                <a:effectLst/>
                <a:latin typeface="+mn-lt"/>
                <a:ea typeface="+mn-ea"/>
                <a:cs typeface="+mn-cs"/>
              </a:rPr>
              <a:t>Getting SSN</a:t>
            </a:r>
            <a:r>
              <a:rPr lang="en-US" sz="1200" b="0" i="0" kern="1200" dirty="0">
                <a:solidFill>
                  <a:schemeClr val="tx1"/>
                </a:solidFill>
                <a:effectLst/>
                <a:latin typeface="+mn-lt"/>
                <a:ea typeface="+mn-ea"/>
                <a:cs typeface="+mn-cs"/>
              </a:rPr>
              <a:t> and another on </a:t>
            </a:r>
            <a:r>
              <a:rPr lang="en-US" sz="1200" b="1" i="0" kern="1200" dirty="0">
                <a:solidFill>
                  <a:schemeClr val="tx1"/>
                </a:solidFill>
                <a:effectLst/>
                <a:latin typeface="+mn-lt"/>
                <a:ea typeface="+mn-ea"/>
                <a:cs typeface="+mn-cs"/>
              </a:rPr>
              <a:t>Getting PIN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initial state (black circle) is a dummy to start the action. Final states are also dummy states that terminate the action.</a:t>
            </a:r>
          </a:p>
          <a:p>
            <a:r>
              <a:rPr lang="en-US" sz="1200" b="0" i="0" kern="1200" dirty="0">
                <a:solidFill>
                  <a:schemeClr val="tx1"/>
                </a:solidFill>
                <a:effectLst/>
                <a:latin typeface="+mn-lt"/>
                <a:ea typeface="+mn-ea"/>
                <a:cs typeface="+mn-cs"/>
              </a:rPr>
              <a:t>The action that occurs as a result of an event or condition is expressed in the form /action. While in its </a:t>
            </a:r>
            <a:r>
              <a:rPr lang="en-US" sz="1200" b="1" i="0" kern="1200" dirty="0">
                <a:solidFill>
                  <a:schemeClr val="tx1"/>
                </a:solidFill>
                <a:effectLst/>
                <a:latin typeface="+mn-lt"/>
                <a:ea typeface="+mn-ea"/>
                <a:cs typeface="+mn-cs"/>
              </a:rPr>
              <a:t>Validating</a:t>
            </a:r>
            <a:r>
              <a:rPr lang="en-US" sz="1200" b="0" i="0" kern="1200" dirty="0">
                <a:solidFill>
                  <a:schemeClr val="tx1"/>
                </a:solidFill>
                <a:effectLst/>
                <a:latin typeface="+mn-lt"/>
                <a:ea typeface="+mn-ea"/>
                <a:cs typeface="+mn-cs"/>
              </a:rPr>
              <a:t> state, the object does not wait for an outside event to trigger a transition. Instead, it performs an activity. The result of that activity determines its subsequent state.</a:t>
            </a:r>
          </a:p>
          <a:p>
            <a:endParaRPr lang="en-US" dirty="0"/>
          </a:p>
        </p:txBody>
      </p:sp>
      <p:sp>
        <p:nvSpPr>
          <p:cNvPr id="4" name="Slide Number Placeholder 3"/>
          <p:cNvSpPr>
            <a:spLocks noGrp="1"/>
          </p:cNvSpPr>
          <p:nvPr>
            <p:ph type="sldNum" sz="quarter" idx="5"/>
          </p:nvPr>
        </p:nvSpPr>
        <p:spPr/>
        <p:txBody>
          <a:bodyPr/>
          <a:lstStyle/>
          <a:p>
            <a:fld id="{F999B78F-7C08-ED42-8E36-4ED23DEF8F74}" type="slidenum">
              <a:rPr lang="en-US" smtClean="0"/>
              <a:t>108</a:t>
            </a:fld>
            <a:endParaRPr lang="en-US"/>
          </a:p>
        </p:txBody>
      </p:sp>
    </p:spTree>
    <p:extLst>
      <p:ext uri="{BB962C8B-B14F-4D97-AF65-F5344CB8AC3E}">
        <p14:creationId xmlns:p14="http://schemas.microsoft.com/office/powerpoint/2010/main" val="384286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9B78F-7C08-ED42-8E36-4ED23DEF8F74}" type="slidenum">
              <a:rPr lang="en-US" smtClean="0"/>
              <a:t>19</a:t>
            </a:fld>
            <a:endParaRPr lang="en-US"/>
          </a:p>
        </p:txBody>
      </p:sp>
    </p:spTree>
    <p:extLst>
      <p:ext uri="{BB962C8B-B14F-4D97-AF65-F5344CB8AC3E}">
        <p14:creationId xmlns:p14="http://schemas.microsoft.com/office/powerpoint/2010/main" val="101720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1">
            <a:extLst>
              <a:ext uri="{FF2B5EF4-FFF2-40B4-BE49-F238E27FC236}">
                <a16:creationId xmlns:a16="http://schemas.microsoft.com/office/drawing/2014/main" xmlns="" id="{96EA327E-680B-4A92-B0DE-CD56E1B6CF88}"/>
              </a:ext>
            </a:extLst>
          </p:cNvPr>
          <p:cNvSpPr>
            <a:spLocks noGrp="1" noRot="1" noChangeAspect="1" noChangeArrowheads="1" noTextEdit="1"/>
          </p:cNvSpPr>
          <p:nvPr>
            <p:ph type="sldImg"/>
          </p:nvPr>
        </p:nvSpPr>
        <p:spPr>
          <a:ln/>
        </p:spPr>
      </p:sp>
      <p:sp>
        <p:nvSpPr>
          <p:cNvPr id="205827" name="Rectangle 2">
            <a:extLst>
              <a:ext uri="{FF2B5EF4-FFF2-40B4-BE49-F238E27FC236}">
                <a16:creationId xmlns:a16="http://schemas.microsoft.com/office/drawing/2014/main" xmlns="" id="{90302C90-7A36-42A9-8C96-F52EE898DE8D}"/>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1">
            <a:extLst>
              <a:ext uri="{FF2B5EF4-FFF2-40B4-BE49-F238E27FC236}">
                <a16:creationId xmlns:a16="http://schemas.microsoft.com/office/drawing/2014/main" xmlns="" id="{96EA327E-680B-4A92-B0DE-CD56E1B6CF88}"/>
              </a:ext>
            </a:extLst>
          </p:cNvPr>
          <p:cNvSpPr>
            <a:spLocks noGrp="1" noRot="1" noChangeAspect="1" noChangeArrowheads="1" noTextEdit="1"/>
          </p:cNvSpPr>
          <p:nvPr>
            <p:ph type="sldImg"/>
          </p:nvPr>
        </p:nvSpPr>
        <p:spPr>
          <a:ln/>
        </p:spPr>
      </p:sp>
      <p:sp>
        <p:nvSpPr>
          <p:cNvPr id="205827" name="Rectangle 2">
            <a:extLst>
              <a:ext uri="{FF2B5EF4-FFF2-40B4-BE49-F238E27FC236}">
                <a16:creationId xmlns:a16="http://schemas.microsoft.com/office/drawing/2014/main" xmlns="" id="{90302C90-7A36-42A9-8C96-F52EE898DE8D}"/>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63000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xmlns="" id="{24780EF5-CDD7-466A-AD18-9FB8BBC6969C}"/>
              </a:ext>
            </a:extLst>
          </p:cNvPr>
          <p:cNvSpPr>
            <a:spLocks noGrp="1" noRot="1" noChangeAspect="1" noChangeArrowheads="1" noTextEdit="1"/>
          </p:cNvSpPr>
          <p:nvPr>
            <p:ph type="sldImg"/>
          </p:nvPr>
        </p:nvSpPr>
        <p:spPr>
          <a:ln/>
        </p:spPr>
      </p:sp>
      <p:sp>
        <p:nvSpPr>
          <p:cNvPr id="152579" name="Notes Placeholder 2">
            <a:extLst>
              <a:ext uri="{FF2B5EF4-FFF2-40B4-BE49-F238E27FC236}">
                <a16:creationId xmlns:a16="http://schemas.microsoft.com/office/drawing/2014/main" xmlns="" id="{07DDCACB-3A9A-449D-B535-AC7A74E3F799}"/>
              </a:ext>
            </a:extLst>
          </p:cNvPr>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1">
            <a:extLst>
              <a:ext uri="{FF2B5EF4-FFF2-40B4-BE49-F238E27FC236}">
                <a16:creationId xmlns:a16="http://schemas.microsoft.com/office/drawing/2014/main" xmlns="" id="{81309D91-C254-485C-AA6F-4CD198C6FE12}"/>
              </a:ext>
            </a:extLst>
          </p:cNvPr>
          <p:cNvSpPr>
            <a:spLocks noGrp="1" noRot="1" noChangeAspect="1" noChangeArrowheads="1" noTextEdit="1"/>
          </p:cNvSpPr>
          <p:nvPr>
            <p:ph type="sldImg"/>
          </p:nvPr>
        </p:nvSpPr>
        <p:spPr>
          <a:ln/>
        </p:spPr>
      </p:sp>
      <p:sp>
        <p:nvSpPr>
          <p:cNvPr id="220163" name="Rectangle 2">
            <a:extLst>
              <a:ext uri="{FF2B5EF4-FFF2-40B4-BE49-F238E27FC236}">
                <a16:creationId xmlns:a16="http://schemas.microsoft.com/office/drawing/2014/main" xmlns="" id="{2FB8E834-87ED-4A2B-8EA5-6B8F3326105B}"/>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xmlns="" id="{7B008848-D2FF-4E2B-A0ED-8F6BAC87A788}"/>
              </a:ext>
            </a:extLst>
          </p:cNvPr>
          <p:cNvSpPr>
            <a:spLocks noGrp="1" noRot="1" noChangeAspect="1" noChangeArrowheads="1" noTextEdit="1"/>
          </p:cNvSpPr>
          <p:nvPr>
            <p:ph type="sldImg"/>
          </p:nvPr>
        </p:nvSpPr>
        <p:spPr>
          <a:ln/>
        </p:spPr>
      </p:sp>
      <p:sp>
        <p:nvSpPr>
          <p:cNvPr id="136195" name="Rectangle 2">
            <a:extLst>
              <a:ext uri="{FF2B5EF4-FFF2-40B4-BE49-F238E27FC236}">
                <a16:creationId xmlns:a16="http://schemas.microsoft.com/office/drawing/2014/main" xmlns="" id="{1A582FB2-6BEE-47DD-AF07-0E0C73930B95}"/>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3071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
            <a:extLst>
              <a:ext uri="{FF2B5EF4-FFF2-40B4-BE49-F238E27FC236}">
                <a16:creationId xmlns:a16="http://schemas.microsoft.com/office/drawing/2014/main" xmlns="" id="{C069E5F7-E31F-40FA-A11E-C346537A7C04}"/>
              </a:ext>
            </a:extLst>
          </p:cNvPr>
          <p:cNvSpPr>
            <a:spLocks noGrp="1" noRot="1" noChangeAspect="1" noChangeArrowheads="1" noTextEdit="1"/>
          </p:cNvSpPr>
          <p:nvPr>
            <p:ph type="sldImg"/>
          </p:nvPr>
        </p:nvSpPr>
        <p:spPr>
          <a:ln/>
        </p:spPr>
      </p:sp>
      <p:sp>
        <p:nvSpPr>
          <p:cNvPr id="146435" name="Rectangle 2">
            <a:extLst>
              <a:ext uri="{FF2B5EF4-FFF2-40B4-BE49-F238E27FC236}">
                <a16:creationId xmlns:a16="http://schemas.microsoft.com/office/drawing/2014/main" xmlns="" id="{EDE37B2A-83FE-451C-96AC-711D9CCE0FD9}"/>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99532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6" name="Slide Number Placeholder 5"/>
          <p:cNvSpPr>
            <a:spLocks noGrp="1"/>
          </p:cNvSpPr>
          <p:nvPr>
            <p:ph type="sldNum" sz="quarter" idx="12"/>
          </p:nvPr>
        </p:nvSpPr>
        <p:spPr/>
        <p:txBody>
          <a:bodyPr/>
          <a:lstStyle>
            <a:lvl1pPr>
              <a:defRPr/>
            </a:lvl1pPr>
          </a:lstStyle>
          <a:p>
            <a:pPr>
              <a:defRPr/>
            </a:pPr>
            <a:fld id="{9FE8DFF9-44C4-6B4E-B5A3-96ED369AFD93}" type="slidenum">
              <a:rPr lang="en-US" smtClean="0"/>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6" name="Slide Number Placeholder 5"/>
          <p:cNvSpPr>
            <a:spLocks noGrp="1"/>
          </p:cNvSpPr>
          <p:nvPr>
            <p:ph type="sldNum" sz="quarter" idx="12"/>
          </p:nvPr>
        </p:nvSpPr>
        <p:spPr/>
        <p:txBody>
          <a:bodyPr/>
          <a:lstStyle>
            <a:lvl1pPr>
              <a:defRPr/>
            </a:lvl1pPr>
          </a:lstStyle>
          <a:p>
            <a:pPr>
              <a:defRPr/>
            </a:pPr>
            <a:fld id="{8869BD90-93E8-7D4C-B473-7191F00429CB}" type="slidenum">
              <a:rPr lang="en-US" smtClean="0"/>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6" name="Slide Number Placeholder 5"/>
          <p:cNvSpPr>
            <a:spLocks noGrp="1"/>
          </p:cNvSpPr>
          <p:nvPr>
            <p:ph type="sldNum" sz="quarter" idx="12"/>
          </p:nvPr>
        </p:nvSpPr>
        <p:spPr/>
        <p:txBody>
          <a:bodyPr/>
          <a:lstStyle>
            <a:lvl1pPr>
              <a:defRPr/>
            </a:lvl1pPr>
          </a:lstStyle>
          <a:p>
            <a:pPr>
              <a:defRPr/>
            </a:pPr>
            <a:fld id="{BA7DC435-2897-F34A-8447-1EC8A691D119}" type="slidenum">
              <a:rPr lang="en-US" smtClean="0"/>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6" name="Slide Number Placeholder 5"/>
          <p:cNvSpPr>
            <a:spLocks noGrp="1"/>
          </p:cNvSpPr>
          <p:nvPr>
            <p:ph type="sldNum" sz="quarter" idx="12"/>
          </p:nvPr>
        </p:nvSpPr>
        <p:spPr/>
        <p:txBody>
          <a:bodyPr/>
          <a:lstStyle>
            <a:lvl1pPr>
              <a:defRPr/>
            </a:lvl1pPr>
          </a:lstStyle>
          <a:p>
            <a:pPr>
              <a:defRPr/>
            </a:pPr>
            <a:fld id="{DEC9DA09-039A-A841-BA90-58CFCFBF8E01}" type="slidenum">
              <a:rPr lang="en-US" smtClean="0"/>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6" name="Slide Number Placeholder 5"/>
          <p:cNvSpPr>
            <a:spLocks noGrp="1"/>
          </p:cNvSpPr>
          <p:nvPr>
            <p:ph type="sldNum" sz="quarter" idx="12"/>
          </p:nvPr>
        </p:nvSpPr>
        <p:spPr/>
        <p:txBody>
          <a:bodyPr/>
          <a:lstStyle>
            <a:lvl1pPr>
              <a:defRPr/>
            </a:lvl1pPr>
          </a:lstStyle>
          <a:p>
            <a:pPr>
              <a:defRPr/>
            </a:pPr>
            <a:fld id="{50F2F7EC-46EB-964D-B691-B03AC1106FC0}" type="slidenum">
              <a:rPr lang="en-US" smtClean="0"/>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7" name="Slide Number Placeholder 5"/>
          <p:cNvSpPr>
            <a:spLocks noGrp="1"/>
          </p:cNvSpPr>
          <p:nvPr>
            <p:ph type="sldNum" sz="quarter" idx="12"/>
          </p:nvPr>
        </p:nvSpPr>
        <p:spPr/>
        <p:txBody>
          <a:bodyPr/>
          <a:lstStyle>
            <a:lvl1pPr>
              <a:defRPr/>
            </a:lvl1pPr>
          </a:lstStyle>
          <a:p>
            <a:pPr>
              <a:defRPr/>
            </a:pPr>
            <a:fld id="{31F6D4F7-D30A-2D46-8C56-BBD860B78FB6}" type="slidenum">
              <a:rPr lang="en-US" smtClean="0"/>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9" name="Slide Number Placeholder 5"/>
          <p:cNvSpPr>
            <a:spLocks noGrp="1"/>
          </p:cNvSpPr>
          <p:nvPr>
            <p:ph type="sldNum" sz="quarter" idx="12"/>
          </p:nvPr>
        </p:nvSpPr>
        <p:spPr/>
        <p:txBody>
          <a:bodyPr/>
          <a:lstStyle>
            <a:lvl1pPr>
              <a:defRPr/>
            </a:lvl1pPr>
          </a:lstStyle>
          <a:p>
            <a:pPr>
              <a:defRPr/>
            </a:pPr>
            <a:fld id="{D227A3EF-D9D8-3141-91A2-80F03BEF3F96}" type="slidenum">
              <a:rPr lang="en-US" smtClean="0"/>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5" name="Slide Number Placeholder 5"/>
          <p:cNvSpPr>
            <a:spLocks noGrp="1"/>
          </p:cNvSpPr>
          <p:nvPr>
            <p:ph type="sldNum" sz="quarter" idx="12"/>
          </p:nvPr>
        </p:nvSpPr>
        <p:spPr/>
        <p:txBody>
          <a:bodyPr/>
          <a:lstStyle>
            <a:lvl1pPr>
              <a:defRPr/>
            </a:lvl1pPr>
          </a:lstStyle>
          <a:p>
            <a:pPr>
              <a:defRPr/>
            </a:pPr>
            <a:fld id="{964AD586-7C25-0244-A129-E014CC0A164A}" type="slidenum">
              <a:rPr lang="en-US" smtClean="0"/>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4" name="Slide Number Placeholder 5"/>
          <p:cNvSpPr>
            <a:spLocks noGrp="1"/>
          </p:cNvSpPr>
          <p:nvPr>
            <p:ph type="sldNum" sz="quarter" idx="12"/>
          </p:nvPr>
        </p:nvSpPr>
        <p:spPr/>
        <p:txBody>
          <a:bodyPr/>
          <a:lstStyle>
            <a:lvl1pPr>
              <a:defRPr/>
            </a:lvl1pPr>
          </a:lstStyle>
          <a:p>
            <a:pPr>
              <a:defRPr/>
            </a:pPr>
            <a:fld id="{9941E2DB-6B26-1148-BBB7-224489DC4320}" type="slidenum">
              <a:rPr lang="en-US" smtClean="0"/>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7" name="Slide Number Placeholder 5"/>
          <p:cNvSpPr>
            <a:spLocks noGrp="1"/>
          </p:cNvSpPr>
          <p:nvPr>
            <p:ph type="sldNum" sz="quarter" idx="12"/>
          </p:nvPr>
        </p:nvSpPr>
        <p:spPr/>
        <p:txBody>
          <a:bodyPr/>
          <a:lstStyle>
            <a:lvl1pPr>
              <a:defRPr/>
            </a:lvl1pPr>
          </a:lstStyle>
          <a:p>
            <a:pPr>
              <a:defRPr/>
            </a:pPr>
            <a:fld id="{0C7EC744-B227-4A42-B0B8-DD1F9FC186DB}" type="slidenum">
              <a:rPr lang="en-US" smtClean="0"/>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5 System Modeling</a:t>
            </a:r>
          </a:p>
        </p:txBody>
      </p:sp>
      <p:sp>
        <p:nvSpPr>
          <p:cNvPr id="7" name="Slide Number Placeholder 5"/>
          <p:cNvSpPr>
            <a:spLocks noGrp="1"/>
          </p:cNvSpPr>
          <p:nvPr>
            <p:ph type="sldNum" sz="quarter" idx="12"/>
          </p:nvPr>
        </p:nvSpPr>
        <p:spPr/>
        <p:txBody>
          <a:bodyPr/>
          <a:lstStyle>
            <a:lvl1pPr>
              <a:defRPr/>
            </a:lvl1pPr>
          </a:lstStyle>
          <a:p>
            <a:pPr>
              <a:defRPr/>
            </a:pPr>
            <a:fld id="{026C30EE-4725-9040-82E4-7631508820E2}" type="slidenum">
              <a:rPr lang="en-US" smtClean="0"/>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GB"/>
              <a:t>30/10/2014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Chapter 5 System Modeling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AC5F77F-66C9-B04B-B94C-B68F71024283}" type="slidenum">
              <a:rPr lang="en-US" smtClean="0"/>
              <a:pPr>
                <a:defRPr/>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oleObject" Target="../embeddings/oleObject2.bin"/><Relationship Id="rId4" Type="http://schemas.openxmlformats.org/officeDocument/2006/relationships/image" Target="../media/image36.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3.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5.bin"/><Relationship Id="rId4" Type="http://schemas.openxmlformats.org/officeDocument/2006/relationships/image" Target="../media/image39.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7.wmf"/><Relationship Id="rId4" Type="http://schemas.openxmlformats.org/officeDocument/2006/relationships/oleObject" Target="../embeddings/oleObject6.bin"/></Relationships>
</file>

<file path=ppt/slides/_rels/slide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457200" y="1993900"/>
            <a:ext cx="7293232" cy="1143000"/>
          </a:xfrm>
        </p:spPr>
        <p:txBody>
          <a:bodyPr/>
          <a:lstStyle/>
          <a:p>
            <a:pPr algn="ctr"/>
            <a:r>
              <a:rPr lang="en-US" dirty="0"/>
              <a:t>System Modeling</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b="1" dirty="0">
                <a:solidFill>
                  <a:srgbClr val="FF0000"/>
                </a:solidFill>
              </a:rPr>
              <a:t>Context models</a:t>
            </a:r>
            <a:endParaRPr lang="en-GB" b="1" dirty="0">
              <a:solidFill>
                <a:srgbClr val="FF0000"/>
              </a:solidFill>
            </a:endParaRPr>
          </a:p>
          <a:p>
            <a:r>
              <a:rPr lang="en-US" dirty="0"/>
              <a:t>Interaction models</a:t>
            </a:r>
            <a:endParaRPr lang="en-GB" dirty="0"/>
          </a:p>
          <a:p>
            <a:r>
              <a:rPr lang="en-US" dirty="0"/>
              <a:t>Structural models</a:t>
            </a:r>
            <a:endParaRPr lang="en-GB" dirty="0"/>
          </a:p>
          <a:p>
            <a:r>
              <a:rPr lang="en-US" dirty="0"/>
              <a:t>Behavioral models (data-driven &amp; events-driven)</a:t>
            </a:r>
            <a:endParaRPr lang="en-GB" dirty="0"/>
          </a:p>
          <a:p>
            <a:r>
              <a:rPr lang="en-US" dirty="0"/>
              <a:t>Model-driven engineering</a:t>
            </a:r>
            <a:r>
              <a:rPr lang="en-GB" dirty="0"/>
              <a:t> </a:t>
            </a:r>
            <a:endParaRPr lang="en-US" dirty="0"/>
          </a:p>
        </p:txBody>
      </p:sp>
    </p:spTree>
    <p:extLst>
      <p:ext uri="{BB962C8B-B14F-4D97-AF65-F5344CB8AC3E}">
        <p14:creationId xmlns:p14="http://schemas.microsoft.com/office/powerpoint/2010/main" val="2135032266"/>
      </p:ext>
    </p:extLst>
  </p:cSld>
  <p:clrMapOvr>
    <a:masterClrMapping/>
  </p:clrMapOvr>
  <p:transition spd="med">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5" name="Content Placeholder 4"/>
          <p:cNvSpPr>
            <a:spLocks noGrp="1"/>
          </p:cNvSpPr>
          <p:nvPr>
            <p:ph idx="1"/>
          </p:nvPr>
        </p:nvSpPr>
        <p:spPr/>
        <p:txBody>
          <a:bodyPr/>
          <a:lstStyle/>
          <a:p>
            <a:r>
              <a:rPr lang="en-GB" sz="2000" dirty="0"/>
              <a:t>A model is an abstract view of a system that ignores system details. Complementary system models can be developed to show the system’s context, interactions, structure and </a:t>
            </a:r>
            <a:r>
              <a:rPr lang="en-GB" sz="2000" dirty="0" err="1"/>
              <a:t>behavior</a:t>
            </a:r>
            <a:r>
              <a:rPr lang="en-GB" sz="2000" dirty="0"/>
              <a:t>.</a:t>
            </a:r>
          </a:p>
          <a:p>
            <a:r>
              <a:rPr lang="en-GB" sz="2000" dirty="0"/>
              <a:t>Context models show how a system that is being </a:t>
            </a:r>
            <a:r>
              <a:rPr lang="en-US" sz="2000" dirty="0"/>
              <a:t>modeled is positioned in an environment with other systems and processes. </a:t>
            </a:r>
            <a:endParaRPr lang="en-GB" sz="2000" dirty="0"/>
          </a:p>
          <a:p>
            <a:r>
              <a:rPr lang="en-US" sz="2000" dirty="0"/>
              <a:t>Use case diagrams and sequence diagrams are used to describe the interactions between users and systems in the system being designed. Use cases describe interactions between a system and external actors; sequence diagrams add more information to these by showing interactions between system objects.</a:t>
            </a:r>
            <a:endParaRPr lang="en-GB" sz="2000" dirty="0"/>
          </a:p>
          <a:p>
            <a:r>
              <a:rPr lang="en-US" sz="2000" dirty="0"/>
              <a:t>Structural models show the organization and architecture of a system. Class diagrams are used to define the static structure of classes in a system and their associations.</a:t>
            </a:r>
            <a:endParaRPr lang="en-GB" sz="2000" dirty="0"/>
          </a:p>
          <a:p>
            <a:endParaRPr lang="en-US" dirty="0"/>
          </a:p>
        </p:txBody>
      </p:sp>
    </p:spTree>
    <p:extLst>
      <p:ext uri="{BB962C8B-B14F-4D97-AF65-F5344CB8AC3E}">
        <p14:creationId xmlns:p14="http://schemas.microsoft.com/office/powerpoint/2010/main" val="3320102005"/>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points</a:t>
            </a:r>
          </a:p>
        </p:txBody>
      </p:sp>
      <p:sp>
        <p:nvSpPr>
          <p:cNvPr id="5" name="Content Placeholder 4"/>
          <p:cNvSpPr>
            <a:spLocks noGrp="1"/>
          </p:cNvSpPr>
          <p:nvPr>
            <p:ph idx="1"/>
          </p:nvPr>
        </p:nvSpPr>
        <p:spPr/>
        <p:txBody>
          <a:bodyPr/>
          <a:lstStyle/>
          <a:p>
            <a:r>
              <a:rPr lang="en-US" sz="2200" dirty="0"/>
              <a:t>Behavioral models are used to describe the dynamic behavior of an executing system. This behavior can be modeled from the perspective of the data processed by the system, or by the events that stimulate responses from a system.</a:t>
            </a:r>
            <a:endParaRPr lang="en-GB" sz="2200" dirty="0"/>
          </a:p>
          <a:p>
            <a:r>
              <a:rPr lang="en-US" sz="2200" dirty="0"/>
              <a:t>Activity diagrams may be used to model the processing of data, where each activity represents one process step.</a:t>
            </a:r>
            <a:endParaRPr lang="en-GB" sz="2200" dirty="0"/>
          </a:p>
          <a:p>
            <a:r>
              <a:rPr lang="en-US" sz="2200" dirty="0"/>
              <a:t>State diagrams are used to model a system’s behavior in response to internal or external events. </a:t>
            </a:r>
            <a:endParaRPr lang="en-GB" sz="2200" dirty="0"/>
          </a:p>
          <a:p>
            <a:r>
              <a:rPr lang="en-US" sz="2200" dirty="0"/>
              <a:t>Model-driven engineering is an approach to software development in which a system is represented as a set of models that can be automatically transformed to executable code. </a:t>
            </a:r>
          </a:p>
        </p:txBody>
      </p:sp>
    </p:spTree>
  </p:cSld>
  <p:clrMapOvr>
    <a:masterClrMapping/>
  </p:clrMapOvr>
  <p:transition spd="med">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BEB7-F451-4AF9-ABB3-E9ACBCD06B09}"/>
              </a:ext>
            </a:extLst>
          </p:cNvPr>
          <p:cNvSpPr>
            <a:spLocks noGrp="1"/>
          </p:cNvSpPr>
          <p:nvPr>
            <p:ph type="title"/>
          </p:nvPr>
        </p:nvSpPr>
        <p:spPr>
          <a:xfrm>
            <a:off x="798490" y="3050035"/>
            <a:ext cx="7566338" cy="1143000"/>
          </a:xfrm>
        </p:spPr>
        <p:txBody>
          <a:bodyPr/>
          <a:lstStyle/>
          <a:p>
            <a:pPr algn="ctr"/>
            <a:r>
              <a:rPr lang="en-US" sz="4000" dirty="0">
                <a:solidFill>
                  <a:schemeClr val="accent1"/>
                </a:solidFill>
              </a:rPr>
              <a:t>HOME WORK</a:t>
            </a:r>
            <a:br>
              <a:rPr lang="en-US" sz="4000" dirty="0">
                <a:solidFill>
                  <a:schemeClr val="accent1"/>
                </a:solidFill>
              </a:rPr>
            </a:br>
            <a:r>
              <a:rPr lang="en-US" sz="4000" dirty="0">
                <a:solidFill>
                  <a:schemeClr val="accent1"/>
                </a:solidFill>
              </a:rPr>
              <a:t>PREPARE YOUR DIAGRAMS</a:t>
            </a:r>
            <a:br>
              <a:rPr lang="en-US" sz="4000" dirty="0">
                <a:solidFill>
                  <a:schemeClr val="accent1"/>
                </a:solidFill>
              </a:rPr>
            </a:br>
            <a:r>
              <a:rPr lang="en-US" sz="4000" dirty="0">
                <a:solidFill>
                  <a:schemeClr val="accent1"/>
                </a:solidFill>
              </a:rPr>
              <a:t>- CONSIDER the SYSTEM OF YOUR TERM PROJECT-</a:t>
            </a:r>
          </a:p>
        </p:txBody>
      </p:sp>
      <p:sp>
        <p:nvSpPr>
          <p:cNvPr id="4" name="Date Placeholder 3">
            <a:extLst>
              <a:ext uri="{FF2B5EF4-FFF2-40B4-BE49-F238E27FC236}">
                <a16:creationId xmlns:a16="http://schemas.microsoft.com/office/drawing/2014/main" xmlns="" id="{EAFF2359-6C3E-4ABE-B7DB-104F6ACEF3DD}"/>
              </a:ext>
            </a:extLst>
          </p:cNvPr>
          <p:cNvSpPr>
            <a:spLocks noGrp="1"/>
          </p:cNvSpPr>
          <p:nvPr>
            <p:ph type="dt" sz="half" idx="10"/>
          </p:nvPr>
        </p:nvSpPr>
        <p:spPr/>
        <p:txBody>
          <a:bodyPr/>
          <a:lstStyle/>
          <a:p>
            <a:pPr>
              <a:defRPr/>
            </a:pPr>
            <a:r>
              <a:rPr lang="en-GB"/>
              <a:t>30/10/2014</a:t>
            </a:r>
            <a:endParaRPr lang="en-US"/>
          </a:p>
        </p:txBody>
      </p:sp>
      <p:sp>
        <p:nvSpPr>
          <p:cNvPr id="5" name="Footer Placeholder 4">
            <a:extLst>
              <a:ext uri="{FF2B5EF4-FFF2-40B4-BE49-F238E27FC236}">
                <a16:creationId xmlns:a16="http://schemas.microsoft.com/office/drawing/2014/main" xmlns="" id="{83AAA7D4-3BA5-4D0A-ADDF-480EA27D3940}"/>
              </a:ext>
            </a:extLst>
          </p:cNvPr>
          <p:cNvSpPr>
            <a:spLocks noGrp="1"/>
          </p:cNvSpPr>
          <p:nvPr>
            <p:ph type="ftr" sz="quarter" idx="11"/>
          </p:nvPr>
        </p:nvSpPr>
        <p:spPr/>
        <p:txBody>
          <a:bodyPr/>
          <a:lstStyle/>
          <a:p>
            <a:pPr>
              <a:defRPr/>
            </a:pPr>
            <a:r>
              <a:rPr lang="en-US"/>
              <a:t>Chapter 5 System Modeling</a:t>
            </a:r>
          </a:p>
        </p:txBody>
      </p:sp>
      <p:sp>
        <p:nvSpPr>
          <p:cNvPr id="6" name="Slide Number Placeholder 5">
            <a:extLst>
              <a:ext uri="{FF2B5EF4-FFF2-40B4-BE49-F238E27FC236}">
                <a16:creationId xmlns:a16="http://schemas.microsoft.com/office/drawing/2014/main" xmlns="" id="{4A6CC8E7-07CC-44C6-A4AD-21A0998323A9}"/>
              </a:ext>
            </a:extLst>
          </p:cNvPr>
          <p:cNvSpPr>
            <a:spLocks noGrp="1"/>
          </p:cNvSpPr>
          <p:nvPr>
            <p:ph type="sldNum" sz="quarter" idx="12"/>
          </p:nvPr>
        </p:nvSpPr>
        <p:spPr/>
        <p:txBody>
          <a:bodyPr/>
          <a:lstStyle/>
          <a:p>
            <a:pPr>
              <a:defRPr/>
            </a:pPr>
            <a:fld id="{DEC9DA09-039A-A841-BA90-58CFCFBF8E01}" type="slidenum">
              <a:rPr lang="en-US" smtClean="0"/>
              <a:pPr>
                <a:defRPr/>
              </a:pPr>
              <a:t>102</a:t>
            </a:fld>
            <a:endParaRPr lang="en-US"/>
          </a:p>
        </p:txBody>
      </p:sp>
    </p:spTree>
    <p:extLst>
      <p:ext uri="{BB962C8B-B14F-4D97-AF65-F5344CB8AC3E}">
        <p14:creationId xmlns:p14="http://schemas.microsoft.com/office/powerpoint/2010/main" val="3045419176"/>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WORK- CONSIDER YOUR SYSTEM</a:t>
            </a:r>
          </a:p>
        </p:txBody>
      </p:sp>
      <p:sp>
        <p:nvSpPr>
          <p:cNvPr id="3" name="Content Placeholder 2"/>
          <p:cNvSpPr>
            <a:spLocks noGrp="1"/>
          </p:cNvSpPr>
          <p:nvPr>
            <p:ph idx="1"/>
          </p:nvPr>
        </p:nvSpPr>
        <p:spPr>
          <a:xfrm>
            <a:off x="90151" y="1600200"/>
            <a:ext cx="8879983" cy="4578350"/>
          </a:xfrm>
        </p:spPr>
        <p:txBody>
          <a:bodyPr/>
          <a:lstStyle/>
          <a:p>
            <a:pPr algn="just"/>
            <a:r>
              <a:rPr lang="en-US" b="1" dirty="0"/>
              <a:t>Activity diagrams</a:t>
            </a:r>
            <a:r>
              <a:rPr lang="en-US" dirty="0"/>
              <a:t>, which show the </a:t>
            </a:r>
            <a:r>
              <a:rPr lang="en-US" b="1" u="sng" dirty="0">
                <a:solidFill>
                  <a:srgbClr val="FF0000"/>
                </a:solidFill>
              </a:rPr>
              <a:t>activities involved in a process</a:t>
            </a:r>
            <a:r>
              <a:rPr lang="en-US" dirty="0"/>
              <a:t> or </a:t>
            </a:r>
            <a:r>
              <a:rPr lang="en-US" b="1" u="sng" dirty="0">
                <a:solidFill>
                  <a:srgbClr val="FF0000"/>
                </a:solidFill>
              </a:rPr>
              <a:t>in data processing</a:t>
            </a:r>
            <a:r>
              <a:rPr lang="en-US" dirty="0"/>
              <a:t>.</a:t>
            </a:r>
            <a:endParaRPr lang="en-GB" dirty="0"/>
          </a:p>
          <a:p>
            <a:pPr algn="just"/>
            <a:r>
              <a:rPr lang="en-US" b="1" dirty="0"/>
              <a:t>Use case diagrams</a:t>
            </a:r>
            <a:r>
              <a:rPr lang="en-US" dirty="0"/>
              <a:t>, which show the </a:t>
            </a:r>
            <a:r>
              <a:rPr lang="en-US" b="1" u="sng" dirty="0">
                <a:solidFill>
                  <a:srgbClr val="FF0000"/>
                </a:solidFill>
              </a:rPr>
              <a:t>interactions</a:t>
            </a:r>
            <a:r>
              <a:rPr lang="en-US" dirty="0"/>
              <a:t> between </a:t>
            </a:r>
            <a:r>
              <a:rPr lang="en-US" b="1" u="sng" dirty="0"/>
              <a:t>a system</a:t>
            </a:r>
            <a:r>
              <a:rPr lang="en-US" dirty="0"/>
              <a:t> and </a:t>
            </a:r>
            <a:r>
              <a:rPr lang="en-US" b="1" u="sng" dirty="0"/>
              <a:t>its environment</a:t>
            </a:r>
            <a:r>
              <a:rPr lang="en-US" dirty="0"/>
              <a:t>. </a:t>
            </a:r>
            <a:endParaRPr lang="en-GB" dirty="0"/>
          </a:p>
          <a:p>
            <a:pPr algn="just"/>
            <a:r>
              <a:rPr lang="en-US" b="1" dirty="0"/>
              <a:t>Sequence diagrams</a:t>
            </a:r>
            <a:r>
              <a:rPr lang="en-US" dirty="0"/>
              <a:t>, which </a:t>
            </a:r>
            <a:r>
              <a:rPr lang="en-US" b="1" u="sng" dirty="0">
                <a:solidFill>
                  <a:srgbClr val="FF0000"/>
                </a:solidFill>
              </a:rPr>
              <a:t>show interactions between actors and the system</a:t>
            </a:r>
            <a:r>
              <a:rPr lang="en-US" dirty="0"/>
              <a:t> and </a:t>
            </a:r>
            <a:r>
              <a:rPr lang="en-US" b="1" u="sng" dirty="0"/>
              <a:t>between system components</a:t>
            </a:r>
            <a:r>
              <a:rPr lang="en-US" dirty="0"/>
              <a:t>.</a:t>
            </a:r>
            <a:endParaRPr lang="en-GB" dirty="0"/>
          </a:p>
          <a:p>
            <a:pPr algn="just"/>
            <a:r>
              <a:rPr lang="en-US" b="1" dirty="0"/>
              <a:t>Class diagrams</a:t>
            </a:r>
            <a:r>
              <a:rPr lang="en-US" dirty="0"/>
              <a:t>, which </a:t>
            </a:r>
            <a:r>
              <a:rPr lang="en-US" b="1" u="sng" dirty="0">
                <a:solidFill>
                  <a:srgbClr val="FF0000"/>
                </a:solidFill>
              </a:rPr>
              <a:t>show the object classes </a:t>
            </a:r>
            <a:r>
              <a:rPr lang="en-US" dirty="0"/>
              <a:t>in the system and </a:t>
            </a:r>
            <a:r>
              <a:rPr lang="en-US" b="1" u="sng" dirty="0">
                <a:solidFill>
                  <a:srgbClr val="FF0000"/>
                </a:solidFill>
              </a:rPr>
              <a:t>the associations </a:t>
            </a:r>
            <a:r>
              <a:rPr lang="en-US" dirty="0"/>
              <a:t>between these classes.</a:t>
            </a:r>
            <a:endParaRPr lang="en-GB" dirty="0"/>
          </a:p>
          <a:p>
            <a:pPr algn="just"/>
            <a:r>
              <a:rPr lang="en-US" b="1" dirty="0"/>
              <a:t>State diagrams</a:t>
            </a:r>
            <a:r>
              <a:rPr lang="en-US" dirty="0"/>
              <a:t>, which </a:t>
            </a:r>
            <a:r>
              <a:rPr lang="en-US" b="1" u="sng" dirty="0">
                <a:solidFill>
                  <a:srgbClr val="FF0000"/>
                </a:solidFill>
              </a:rPr>
              <a:t>show how the system reacts</a:t>
            </a:r>
            <a:r>
              <a:rPr lang="en-US" dirty="0"/>
              <a:t> to internal and external events. </a:t>
            </a:r>
            <a:endParaRPr lang="en-GB" dirty="0"/>
          </a:p>
          <a:p>
            <a:endParaRPr lang="en-US" dirty="0"/>
          </a:p>
        </p:txBody>
      </p:sp>
    </p:spTree>
    <p:extLst>
      <p:ext uri="{BB962C8B-B14F-4D97-AF65-F5344CB8AC3E}">
        <p14:creationId xmlns:p14="http://schemas.microsoft.com/office/powerpoint/2010/main" val="1437645613"/>
      </p:ext>
    </p:extLst>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0447C-857D-4664-ADFA-40C33D103421}"/>
              </a:ext>
            </a:extLst>
          </p:cNvPr>
          <p:cNvSpPr>
            <a:spLocks noGrp="1"/>
          </p:cNvSpPr>
          <p:nvPr>
            <p:ph type="title"/>
          </p:nvPr>
        </p:nvSpPr>
        <p:spPr>
          <a:xfrm>
            <a:off x="1062507" y="2947004"/>
            <a:ext cx="7293232" cy="1143000"/>
          </a:xfrm>
        </p:spPr>
        <p:txBody>
          <a:bodyPr/>
          <a:lstStyle/>
          <a:p>
            <a:pPr algn="ctr"/>
            <a:r>
              <a:rPr lang="en-US" dirty="0"/>
              <a:t>INHERITANCE EXAMPLE IN JAVA</a:t>
            </a:r>
          </a:p>
        </p:txBody>
      </p:sp>
      <p:sp>
        <p:nvSpPr>
          <p:cNvPr id="4" name="Date Placeholder 3">
            <a:extLst>
              <a:ext uri="{FF2B5EF4-FFF2-40B4-BE49-F238E27FC236}">
                <a16:creationId xmlns:a16="http://schemas.microsoft.com/office/drawing/2014/main" xmlns="" id="{53829537-6B0B-400C-980E-12045104B536}"/>
              </a:ext>
            </a:extLst>
          </p:cNvPr>
          <p:cNvSpPr>
            <a:spLocks noGrp="1"/>
          </p:cNvSpPr>
          <p:nvPr>
            <p:ph type="dt" sz="half" idx="10"/>
          </p:nvPr>
        </p:nvSpPr>
        <p:spPr/>
        <p:txBody>
          <a:bodyPr/>
          <a:lstStyle/>
          <a:p>
            <a:pPr>
              <a:defRPr/>
            </a:pPr>
            <a:r>
              <a:rPr lang="en-GB"/>
              <a:t>30/10/2014</a:t>
            </a:r>
            <a:endParaRPr lang="en-US"/>
          </a:p>
        </p:txBody>
      </p:sp>
      <p:sp>
        <p:nvSpPr>
          <p:cNvPr id="5" name="Footer Placeholder 4">
            <a:extLst>
              <a:ext uri="{FF2B5EF4-FFF2-40B4-BE49-F238E27FC236}">
                <a16:creationId xmlns:a16="http://schemas.microsoft.com/office/drawing/2014/main" xmlns="" id="{FA7D4C5E-56AC-43F3-8D75-F7E8AEC44F45}"/>
              </a:ext>
            </a:extLst>
          </p:cNvPr>
          <p:cNvSpPr>
            <a:spLocks noGrp="1"/>
          </p:cNvSpPr>
          <p:nvPr>
            <p:ph type="ftr" sz="quarter" idx="11"/>
          </p:nvPr>
        </p:nvSpPr>
        <p:spPr/>
        <p:txBody>
          <a:bodyPr/>
          <a:lstStyle/>
          <a:p>
            <a:pPr>
              <a:defRPr/>
            </a:pPr>
            <a:r>
              <a:rPr lang="en-US"/>
              <a:t>Chapter 5 System Modeling</a:t>
            </a:r>
          </a:p>
        </p:txBody>
      </p:sp>
      <p:sp>
        <p:nvSpPr>
          <p:cNvPr id="6" name="Slide Number Placeholder 5">
            <a:extLst>
              <a:ext uri="{FF2B5EF4-FFF2-40B4-BE49-F238E27FC236}">
                <a16:creationId xmlns:a16="http://schemas.microsoft.com/office/drawing/2014/main" xmlns="" id="{51EE9CE7-B559-41FE-BB35-9CDCAAD2A38E}"/>
              </a:ext>
            </a:extLst>
          </p:cNvPr>
          <p:cNvSpPr>
            <a:spLocks noGrp="1"/>
          </p:cNvSpPr>
          <p:nvPr>
            <p:ph type="sldNum" sz="quarter" idx="12"/>
          </p:nvPr>
        </p:nvSpPr>
        <p:spPr/>
        <p:txBody>
          <a:bodyPr/>
          <a:lstStyle/>
          <a:p>
            <a:pPr>
              <a:defRPr/>
            </a:pPr>
            <a:fld id="{DEC9DA09-039A-A841-BA90-58CFCFBF8E01}" type="slidenum">
              <a:rPr lang="en-US" smtClean="0"/>
              <a:pPr>
                <a:defRPr/>
              </a:pPr>
              <a:t>104</a:t>
            </a:fld>
            <a:endParaRPr lang="en-US"/>
          </a:p>
        </p:txBody>
      </p:sp>
    </p:spTree>
    <p:extLst>
      <p:ext uri="{BB962C8B-B14F-4D97-AF65-F5344CB8AC3E}">
        <p14:creationId xmlns:p14="http://schemas.microsoft.com/office/powerpoint/2010/main" val="1539788355"/>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39CBB6D1-0D1D-4BD5-8C28-4FC9D5AAFF30}"/>
              </a:ext>
            </a:extLst>
          </p:cNvPr>
          <p:cNvGraphicFramePr>
            <a:graphicFrameLocks noGrp="1"/>
          </p:cNvGraphicFramePr>
          <p:nvPr/>
        </p:nvGraphicFramePr>
        <p:xfrm>
          <a:off x="128789" y="103030"/>
          <a:ext cx="8860665" cy="6639059"/>
        </p:xfrm>
        <a:graphic>
          <a:graphicData uri="http://schemas.openxmlformats.org/drawingml/2006/table">
            <a:tbl>
              <a:tblPr firstRow="1" firstCol="1" bandRow="1">
                <a:tableStyleId>{5C22544A-7EE6-4342-B048-85BDC9FD1C3A}</a:tableStyleId>
              </a:tblPr>
              <a:tblGrid>
                <a:gridCol w="8860665">
                  <a:extLst>
                    <a:ext uri="{9D8B030D-6E8A-4147-A177-3AD203B41FA5}">
                      <a16:colId xmlns:a16="http://schemas.microsoft.com/office/drawing/2014/main" xmlns="" val="2988882029"/>
                    </a:ext>
                  </a:extLst>
                </a:gridCol>
              </a:tblGrid>
              <a:tr h="6639059">
                <a:tc>
                  <a:txBody>
                    <a:bodyPr/>
                    <a:lstStyle/>
                    <a:p>
                      <a:pPr marL="0" marR="0">
                        <a:lnSpc>
                          <a:spcPct val="107000"/>
                        </a:lnSpc>
                        <a:spcBef>
                          <a:spcPts val="0"/>
                        </a:spcBef>
                        <a:spcAft>
                          <a:spcPts val="0"/>
                        </a:spcAft>
                      </a:pPr>
                      <a:r>
                        <a:rPr lang="tr-TR" sz="1600" dirty="0" err="1">
                          <a:solidFill>
                            <a:schemeClr val="tx2"/>
                          </a:solidFill>
                          <a:effectLst/>
                        </a:rPr>
                        <a:t>package</a:t>
                      </a:r>
                      <a:r>
                        <a:rPr lang="tr-TR" sz="1600" dirty="0">
                          <a:solidFill>
                            <a:schemeClr val="tx2"/>
                          </a:solidFill>
                          <a:effectLst/>
                        </a:rPr>
                        <a:t> </a:t>
                      </a:r>
                      <a:r>
                        <a:rPr lang="tr-TR" sz="1600" dirty="0" err="1">
                          <a:solidFill>
                            <a:schemeClr val="tx2"/>
                          </a:solidFill>
                          <a:effectLst/>
                        </a:rPr>
                        <a:t>staffmemberproject</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abstract</a:t>
                      </a:r>
                      <a:r>
                        <a:rPr lang="tr-TR" sz="1600" dirty="0">
                          <a:solidFill>
                            <a:schemeClr val="tx2"/>
                          </a:solidFill>
                          <a:effectLst/>
                        </a:rPr>
                        <a:t> </a:t>
                      </a:r>
                      <a:r>
                        <a:rPr lang="tr-TR" sz="1600" dirty="0" err="1">
                          <a:solidFill>
                            <a:schemeClr val="tx2"/>
                          </a:solidFill>
                          <a:effectLst/>
                        </a:rPr>
                        <a:t>class</a:t>
                      </a:r>
                      <a:r>
                        <a:rPr lang="tr-TR" sz="1600" dirty="0">
                          <a:solidFill>
                            <a:schemeClr val="tx2"/>
                          </a:solidFill>
                          <a:effectLst/>
                        </a:rPr>
                        <a:t> </a:t>
                      </a:r>
                      <a:r>
                        <a:rPr lang="tr-TR" sz="1600" dirty="0" err="1">
                          <a:solidFill>
                            <a:schemeClr val="tx2"/>
                          </a:solidFill>
                          <a:effectLst/>
                        </a:rPr>
                        <a:t>Employee</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protected</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ssn</a:t>
                      </a:r>
                      <a:r>
                        <a:rPr lang="tr-TR" sz="1600" dirty="0">
                          <a:solidFill>
                            <a:schemeClr val="tx2"/>
                          </a:solidFill>
                          <a:effectLst/>
                        </a:rPr>
                        <a:t>;</a:t>
                      </a:r>
                      <a:endParaRPr lang="en-US" sz="1600" b="1" kern="1200" dirty="0">
                        <a:solidFill>
                          <a:schemeClr val="tx2"/>
                        </a:solidFill>
                        <a:effectLst/>
                        <a:latin typeface="+mn-lt"/>
                        <a:ea typeface="+mn-ea"/>
                        <a:cs typeface="+mn-cs"/>
                      </a:endParaRPr>
                    </a:p>
                    <a:p>
                      <a:pPr marL="0" marR="0">
                        <a:lnSpc>
                          <a:spcPct val="107000"/>
                        </a:lnSpc>
                        <a:spcBef>
                          <a:spcPts val="0"/>
                        </a:spcBef>
                        <a:spcAft>
                          <a:spcPts val="0"/>
                        </a:spcAft>
                      </a:pPr>
                      <a:r>
                        <a:rPr lang="en-US"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protected</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String</a:t>
                      </a:r>
                      <a:r>
                        <a:rPr lang="tr-TR" sz="1600" b="1" kern="1200" dirty="0">
                          <a:solidFill>
                            <a:schemeClr val="tx2"/>
                          </a:solidFill>
                          <a:effectLst/>
                          <a:latin typeface="+mn-lt"/>
                          <a:ea typeface="+mn-ea"/>
                          <a:cs typeface="+mn-cs"/>
                        </a:rPr>
                        <a:t> </a:t>
                      </a:r>
                      <a:r>
                        <a:rPr lang="en-US" sz="1600" b="1" kern="1200" dirty="0">
                          <a:solidFill>
                            <a:schemeClr val="tx2"/>
                          </a:solidFill>
                          <a:effectLst/>
                          <a:latin typeface="+mn-lt"/>
                          <a:ea typeface="+mn-ea"/>
                          <a:cs typeface="+mn-cs"/>
                        </a:rPr>
                        <a:t>FirstName;</a:t>
                      </a:r>
                    </a:p>
                    <a:p>
                      <a:pPr marL="0" marR="0">
                        <a:lnSpc>
                          <a:spcPct val="107000"/>
                        </a:lnSpc>
                        <a:spcBef>
                          <a:spcPts val="0"/>
                        </a:spcBef>
                        <a:spcAft>
                          <a:spcPts val="0"/>
                        </a:spcAft>
                      </a:pPr>
                      <a:r>
                        <a:rPr lang="en-US"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protected</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String</a:t>
                      </a:r>
                      <a:r>
                        <a:rPr lang="en-US" sz="1600" b="1" kern="1200" dirty="0">
                          <a:solidFill>
                            <a:schemeClr val="tx2"/>
                          </a:solidFill>
                          <a:effectLst/>
                          <a:latin typeface="+mn-lt"/>
                          <a:ea typeface="+mn-ea"/>
                          <a:cs typeface="+mn-cs"/>
                        </a:rPr>
                        <a:t> </a:t>
                      </a:r>
                      <a:r>
                        <a:rPr lang="en-US" sz="1600" b="1" kern="1200" dirty="0" err="1">
                          <a:solidFill>
                            <a:schemeClr val="tx2"/>
                          </a:solidFill>
                          <a:effectLst/>
                          <a:latin typeface="+mn-lt"/>
                          <a:ea typeface="+mn-ea"/>
                          <a:cs typeface="+mn-cs"/>
                        </a:rPr>
                        <a:t>LastName</a:t>
                      </a:r>
                      <a:endParaRPr lang="en-US" sz="1600" b="1" kern="1200" dirty="0">
                        <a:solidFill>
                          <a:schemeClr val="tx2"/>
                        </a:solidFill>
                        <a:effectLst/>
                        <a:latin typeface="+mn-lt"/>
                        <a:ea typeface="+mn-ea"/>
                        <a:cs typeface="+mn-cs"/>
                      </a:endParaRPr>
                    </a:p>
                    <a:p>
                      <a:pPr marL="0" marR="0">
                        <a:lnSpc>
                          <a:spcPct val="107000"/>
                        </a:lnSpc>
                        <a:spcBef>
                          <a:spcPts val="0"/>
                        </a:spcBef>
                        <a:spcAft>
                          <a:spcPts val="0"/>
                        </a:spcAft>
                      </a:pP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protected</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double</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basepayment</a:t>
                      </a:r>
                      <a:r>
                        <a:rPr lang="tr-TR" sz="1600" b="1" kern="1200" dirty="0">
                          <a:solidFill>
                            <a:schemeClr val="tx2"/>
                          </a:solidFill>
                          <a:effectLst/>
                          <a:latin typeface="+mn-lt"/>
                          <a:ea typeface="+mn-ea"/>
                          <a:cs typeface="+mn-cs"/>
                        </a:rPr>
                        <a:t>; // </a:t>
                      </a:r>
                      <a:r>
                        <a:rPr lang="tr-TR" sz="1600" b="1" kern="1200" dirty="0" err="1">
                          <a:solidFill>
                            <a:schemeClr val="tx2"/>
                          </a:solidFill>
                          <a:effectLst/>
                          <a:latin typeface="+mn-lt"/>
                          <a:ea typeface="+mn-ea"/>
                          <a:cs typeface="+mn-cs"/>
                        </a:rPr>
                        <a:t>monthly</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payment</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or</a:t>
                      </a:r>
                      <a:r>
                        <a:rPr lang="tr-TR" sz="1600" b="1" kern="1200" dirty="0">
                          <a:solidFill>
                            <a:schemeClr val="tx2"/>
                          </a:solidFill>
                          <a:effectLst/>
                          <a:latin typeface="+mn-lt"/>
                          <a:ea typeface="+mn-ea"/>
                          <a:cs typeface="+mn-cs"/>
                        </a:rPr>
                        <a:t> pay </a:t>
                      </a:r>
                      <a:r>
                        <a:rPr lang="tr-TR" sz="1600" b="1" kern="1200" dirty="0" err="1">
                          <a:solidFill>
                            <a:schemeClr val="tx2"/>
                          </a:solidFill>
                          <a:effectLst/>
                          <a:latin typeface="+mn-lt"/>
                          <a:ea typeface="+mn-ea"/>
                          <a:cs typeface="+mn-cs"/>
                        </a:rPr>
                        <a:t>for</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per</a:t>
                      </a:r>
                      <a:r>
                        <a:rPr lang="tr-TR" sz="1600" b="1" kern="1200" dirty="0">
                          <a:solidFill>
                            <a:schemeClr val="tx2"/>
                          </a:solidFill>
                          <a:effectLst/>
                          <a:latin typeface="+mn-lt"/>
                          <a:ea typeface="+mn-ea"/>
                          <a:cs typeface="+mn-cs"/>
                        </a:rPr>
                        <a:t> </a:t>
                      </a:r>
                      <a:r>
                        <a:rPr lang="tr-TR" sz="1600" b="1" kern="1200" dirty="0" err="1">
                          <a:solidFill>
                            <a:schemeClr val="tx2"/>
                          </a:solidFill>
                          <a:effectLst/>
                          <a:latin typeface="+mn-lt"/>
                          <a:ea typeface="+mn-ea"/>
                          <a:cs typeface="+mn-cs"/>
                        </a:rPr>
                        <a:t>hour</a:t>
                      </a:r>
                      <a:endParaRPr lang="en-US" sz="1600" b="1" kern="1200" dirty="0">
                        <a:solidFill>
                          <a:schemeClr val="tx2"/>
                        </a:solidFill>
                        <a:effectLst/>
                        <a:latin typeface="+mn-lt"/>
                        <a:ea typeface="+mn-ea"/>
                        <a:cs typeface="+mn-cs"/>
                      </a:endParaRPr>
                    </a:p>
                    <a:p>
                      <a:pPr marL="0" marR="0">
                        <a:lnSpc>
                          <a:spcPct val="107000"/>
                        </a:lnSpc>
                        <a:spcBef>
                          <a:spcPts val="0"/>
                        </a:spcBef>
                        <a:spcAft>
                          <a:spcPts val="0"/>
                        </a:spcAft>
                      </a:pPr>
                      <a:r>
                        <a:rPr lang="tr-TR" sz="1600" b="1" kern="1200" dirty="0">
                          <a:solidFill>
                            <a:schemeClr val="tx2"/>
                          </a:solidFill>
                          <a:effectLst/>
                          <a:latin typeface="+mn-lt"/>
                          <a:ea typeface="+mn-ea"/>
                          <a:cs typeface="+mn-cs"/>
                        </a:rPr>
                        <a:t> </a:t>
                      </a:r>
                      <a:endParaRPr lang="en-US" sz="1600" b="1" kern="1200" dirty="0">
                        <a:solidFill>
                          <a:schemeClr val="tx2"/>
                        </a:solidFill>
                        <a:effectLst/>
                        <a:latin typeface="+mn-lt"/>
                        <a:ea typeface="+mn-ea"/>
                        <a:cs typeface="+mn-cs"/>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Employee</a:t>
                      </a:r>
                      <a:r>
                        <a:rPr lang="tr-TR" sz="1600" dirty="0">
                          <a:solidFill>
                            <a:schemeClr val="tx2"/>
                          </a:solidFill>
                          <a:effectLst/>
                        </a:rPr>
                        <a:t>(</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eName</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eAddress</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ePhone</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ssn</a:t>
                      </a: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a:t>
                      </a:r>
                      <a:r>
                        <a:rPr lang="tr-TR" sz="1600" dirty="0" err="1">
                          <a:solidFill>
                            <a:schemeClr val="tx2"/>
                          </a:solidFill>
                          <a:effectLst/>
                        </a:rPr>
                        <a:t>basepayment</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super</a:t>
                      </a:r>
                      <a:r>
                        <a:rPr lang="tr-TR" sz="1600" dirty="0">
                          <a:solidFill>
                            <a:schemeClr val="tx2"/>
                          </a:solidFill>
                          <a:effectLst/>
                        </a:rPr>
                        <a:t>(</a:t>
                      </a:r>
                      <a:r>
                        <a:rPr lang="tr-TR" sz="1600" dirty="0" err="1">
                          <a:solidFill>
                            <a:schemeClr val="tx2"/>
                          </a:solidFill>
                          <a:effectLst/>
                        </a:rPr>
                        <a:t>eName</a:t>
                      </a:r>
                      <a:r>
                        <a:rPr lang="tr-TR" sz="1600" dirty="0">
                          <a:solidFill>
                            <a:schemeClr val="tx2"/>
                          </a:solidFill>
                          <a:effectLst/>
                        </a:rPr>
                        <a:t>, </a:t>
                      </a:r>
                      <a:r>
                        <a:rPr lang="tr-TR" sz="1600" dirty="0" err="1">
                          <a:solidFill>
                            <a:schemeClr val="tx2"/>
                          </a:solidFill>
                          <a:effectLst/>
                        </a:rPr>
                        <a:t>eAddress</a:t>
                      </a:r>
                      <a:r>
                        <a:rPr lang="tr-TR" sz="1600" dirty="0">
                          <a:solidFill>
                            <a:schemeClr val="tx2"/>
                          </a:solidFill>
                          <a:effectLst/>
                        </a:rPr>
                        <a:t>, </a:t>
                      </a:r>
                      <a:r>
                        <a:rPr lang="tr-TR" sz="1600" dirty="0" err="1">
                          <a:solidFill>
                            <a:schemeClr val="tx2"/>
                          </a:solidFill>
                          <a:effectLst/>
                        </a:rPr>
                        <a:t>ePhone</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this.ssn</a:t>
                      </a:r>
                      <a:r>
                        <a:rPr lang="tr-TR" sz="1600" dirty="0">
                          <a:solidFill>
                            <a:schemeClr val="tx2"/>
                          </a:solidFill>
                          <a:effectLst/>
                        </a:rPr>
                        <a:t> = </a:t>
                      </a:r>
                      <a:r>
                        <a:rPr lang="tr-TR" sz="1600" dirty="0" err="1">
                          <a:solidFill>
                            <a:schemeClr val="tx2"/>
                          </a:solidFill>
                          <a:effectLst/>
                        </a:rPr>
                        <a:t>ssn</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this.basepayment</a:t>
                      </a:r>
                      <a:r>
                        <a:rPr lang="tr-TR" sz="1600" dirty="0">
                          <a:solidFill>
                            <a:schemeClr val="tx2"/>
                          </a:solidFill>
                          <a:effectLst/>
                        </a:rPr>
                        <a:t> = </a:t>
                      </a:r>
                      <a:r>
                        <a:rPr lang="tr-TR" sz="1600" dirty="0" err="1">
                          <a:solidFill>
                            <a:schemeClr val="tx2"/>
                          </a:solidFill>
                          <a:effectLst/>
                        </a:rPr>
                        <a:t>basepayment</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justprint</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result</a:t>
                      </a:r>
                      <a:r>
                        <a:rPr lang="tr-TR" sz="1600" dirty="0">
                          <a:solidFill>
                            <a:schemeClr val="tx2"/>
                          </a:solidFill>
                          <a:effectLst/>
                        </a:rPr>
                        <a:t> = "</a:t>
                      </a:r>
                      <a:r>
                        <a:rPr lang="tr-TR" sz="1600" dirty="0" err="1">
                          <a:solidFill>
                            <a:schemeClr val="tx2"/>
                          </a:solidFill>
                          <a:effectLst/>
                        </a:rPr>
                        <a:t>social</a:t>
                      </a:r>
                      <a:r>
                        <a:rPr lang="tr-TR" sz="1600" dirty="0">
                          <a:solidFill>
                            <a:schemeClr val="tx2"/>
                          </a:solidFill>
                          <a:effectLst/>
                        </a:rPr>
                        <a:t> Security </a:t>
                      </a:r>
                      <a:r>
                        <a:rPr lang="tr-TR" sz="1600" dirty="0" err="1">
                          <a:solidFill>
                            <a:schemeClr val="tx2"/>
                          </a:solidFill>
                          <a:effectLst/>
                        </a:rPr>
                        <a:t>Number</a:t>
                      </a:r>
                      <a:r>
                        <a:rPr lang="tr-TR" sz="1600" dirty="0">
                          <a:solidFill>
                            <a:schemeClr val="tx2"/>
                          </a:solidFill>
                          <a:effectLst/>
                        </a:rPr>
                        <a:t>:" + </a:t>
                      </a:r>
                      <a:r>
                        <a:rPr lang="tr-TR" sz="1600" dirty="0" err="1">
                          <a:solidFill>
                            <a:schemeClr val="tx2"/>
                          </a:solidFill>
                          <a:effectLst/>
                        </a:rPr>
                        <a:t>ssn</a:t>
                      </a:r>
                      <a:r>
                        <a:rPr lang="tr-TR" sz="1600" dirty="0">
                          <a:solidFill>
                            <a:schemeClr val="tx2"/>
                          </a:solidFill>
                          <a:effectLst/>
                        </a:rPr>
                        <a:t> + "\n";</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result</a:t>
                      </a:r>
                      <a:r>
                        <a:rPr lang="tr-TR" sz="1600" dirty="0">
                          <a:solidFill>
                            <a:schemeClr val="tx2"/>
                          </a:solidFill>
                          <a:effectLst/>
                        </a:rPr>
                        <a:t> += "</a:t>
                      </a:r>
                      <a:r>
                        <a:rPr lang="tr-TR" sz="1600" dirty="0" err="1">
                          <a:solidFill>
                            <a:schemeClr val="tx2"/>
                          </a:solidFill>
                          <a:effectLst/>
                        </a:rPr>
                        <a:t>base</a:t>
                      </a:r>
                      <a:r>
                        <a:rPr lang="tr-TR" sz="1600" dirty="0">
                          <a:solidFill>
                            <a:schemeClr val="tx2"/>
                          </a:solidFill>
                          <a:effectLst/>
                        </a:rPr>
                        <a:t> </a:t>
                      </a:r>
                      <a:r>
                        <a:rPr lang="tr-TR" sz="1600" dirty="0" err="1">
                          <a:solidFill>
                            <a:schemeClr val="tx2"/>
                          </a:solidFill>
                          <a:effectLst/>
                        </a:rPr>
                        <a:t>payment</a:t>
                      </a:r>
                      <a:r>
                        <a:rPr lang="tr-TR" sz="1600" dirty="0">
                          <a:solidFill>
                            <a:schemeClr val="tx2"/>
                          </a:solidFill>
                          <a:effectLst/>
                        </a:rPr>
                        <a:t>:" + </a:t>
                      </a:r>
                      <a:r>
                        <a:rPr lang="tr-TR" sz="1600" dirty="0" err="1">
                          <a:solidFill>
                            <a:schemeClr val="tx2"/>
                          </a:solidFill>
                          <a:effectLst/>
                        </a:rPr>
                        <a:t>basepayment</a:t>
                      </a:r>
                      <a:r>
                        <a:rPr lang="tr-TR" sz="1600" dirty="0">
                          <a:solidFill>
                            <a:schemeClr val="tx2"/>
                          </a:solidFill>
                          <a:effectLst/>
                        </a:rPr>
                        <a:t> + "\n";</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return</a:t>
                      </a:r>
                      <a:r>
                        <a:rPr lang="tr-TR" sz="1600" dirty="0">
                          <a:solidFill>
                            <a:schemeClr val="tx2"/>
                          </a:solidFill>
                          <a:effectLst/>
                        </a:rPr>
                        <a:t> </a:t>
                      </a:r>
                      <a:r>
                        <a:rPr lang="tr-TR" sz="1600" dirty="0" err="1">
                          <a:solidFill>
                            <a:schemeClr val="tx2"/>
                          </a:solidFill>
                          <a:effectLst/>
                        </a:rPr>
                        <a:t>result</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abstract</a:t>
                      </a: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a:t>
                      </a:r>
                      <a:r>
                        <a:rPr lang="tr-TR" sz="1600" dirty="0" err="1">
                          <a:solidFill>
                            <a:schemeClr val="tx2"/>
                          </a:solidFill>
                          <a:effectLst/>
                        </a:rPr>
                        <a:t>paySalary</a:t>
                      </a:r>
                      <a:r>
                        <a:rPr lang="tr-TR" sz="1600" dirty="0">
                          <a:solidFill>
                            <a:schemeClr val="tx2"/>
                          </a:solidFill>
                          <a:effectLst/>
                        </a:rPr>
                        <a:t>(); //</a:t>
                      </a:r>
                      <a:r>
                        <a:rPr lang="tr-TR" sz="1600" dirty="0" err="1">
                          <a:solidFill>
                            <a:schemeClr val="tx2"/>
                          </a:solidFill>
                          <a:effectLst/>
                        </a:rPr>
                        <a:t>will</a:t>
                      </a:r>
                      <a:r>
                        <a:rPr lang="tr-TR" sz="1600" dirty="0">
                          <a:solidFill>
                            <a:schemeClr val="tx2"/>
                          </a:solidFill>
                          <a:effectLst/>
                        </a:rPr>
                        <a:t> be </a:t>
                      </a:r>
                      <a:r>
                        <a:rPr lang="tr-TR" sz="1600" dirty="0" err="1">
                          <a:solidFill>
                            <a:schemeClr val="tx2"/>
                          </a:solidFill>
                          <a:effectLst/>
                        </a:rPr>
                        <a:t>returned</a:t>
                      </a:r>
                      <a:r>
                        <a:rPr lang="tr-TR" sz="1600" dirty="0">
                          <a:solidFill>
                            <a:schemeClr val="tx2"/>
                          </a:solidFill>
                          <a:effectLst/>
                        </a:rPr>
                        <a:t> </a:t>
                      </a:r>
                      <a:r>
                        <a:rPr lang="tr-TR" sz="1600" dirty="0" err="1">
                          <a:solidFill>
                            <a:schemeClr val="tx2"/>
                          </a:solidFill>
                          <a:effectLst/>
                        </a:rPr>
                        <a:t>PaymentOfPerMounth</a:t>
                      </a:r>
                      <a:r>
                        <a:rPr lang="tr-TR" sz="1600" dirty="0">
                          <a:solidFill>
                            <a:schemeClr val="tx2"/>
                          </a:solidFill>
                          <a:effectLst/>
                        </a:rPr>
                        <a:t> </a:t>
                      </a:r>
                      <a:r>
                        <a:rPr lang="tr-TR" sz="1600" dirty="0" err="1">
                          <a:solidFill>
                            <a:schemeClr val="tx2"/>
                          </a:solidFill>
                          <a:effectLst/>
                        </a:rPr>
                        <a:t>or</a:t>
                      </a:r>
                      <a:r>
                        <a:rPr lang="tr-TR" sz="1600" dirty="0">
                          <a:solidFill>
                            <a:schemeClr val="tx2"/>
                          </a:solidFill>
                          <a:effectLst/>
                        </a:rPr>
                        <a:t> </a:t>
                      </a:r>
                      <a:r>
                        <a:rPr lang="tr-TR" sz="1600" dirty="0" err="1">
                          <a:solidFill>
                            <a:schemeClr val="tx2"/>
                          </a:solidFill>
                          <a:effectLst/>
                        </a:rPr>
                        <a:t>PaymentOfPerHour</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abstract</a:t>
                      </a: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a:t>
                      </a:r>
                      <a:r>
                        <a:rPr lang="tr-TR" sz="1600" dirty="0" err="1">
                          <a:solidFill>
                            <a:schemeClr val="tx2"/>
                          </a:solidFill>
                          <a:effectLst/>
                        </a:rPr>
                        <a:t>CalcRaisedSalary</a:t>
                      </a:r>
                      <a:r>
                        <a:rPr lang="tr-TR" sz="1600" dirty="0">
                          <a:solidFill>
                            <a:schemeClr val="tx2"/>
                          </a:solidFill>
                          <a:effectLst/>
                        </a:rPr>
                        <a:t>();//</a:t>
                      </a:r>
                      <a:r>
                        <a:rPr lang="tr-TR" sz="1600" dirty="0" err="1">
                          <a:solidFill>
                            <a:schemeClr val="tx2"/>
                          </a:solidFill>
                          <a:effectLst/>
                        </a:rPr>
                        <a:t>will</a:t>
                      </a:r>
                      <a:r>
                        <a:rPr lang="tr-TR" sz="1600" dirty="0">
                          <a:solidFill>
                            <a:schemeClr val="tx2"/>
                          </a:solidFill>
                          <a:effectLst/>
                        </a:rPr>
                        <a:t> be </a:t>
                      </a:r>
                      <a:r>
                        <a:rPr lang="tr-TR" sz="1600" dirty="0" err="1">
                          <a:solidFill>
                            <a:schemeClr val="tx2"/>
                          </a:solidFill>
                          <a:effectLst/>
                        </a:rPr>
                        <a:t>returned</a:t>
                      </a:r>
                      <a:r>
                        <a:rPr lang="tr-TR" sz="1600" dirty="0">
                          <a:solidFill>
                            <a:schemeClr val="tx2"/>
                          </a:solidFill>
                          <a:effectLst/>
                        </a:rPr>
                        <a:t> </a:t>
                      </a:r>
                      <a:r>
                        <a:rPr lang="tr-TR" sz="1600" dirty="0" err="1">
                          <a:solidFill>
                            <a:schemeClr val="tx2"/>
                          </a:solidFill>
                          <a:effectLst/>
                        </a:rPr>
                        <a:t>the</a:t>
                      </a:r>
                      <a:r>
                        <a:rPr lang="tr-TR" sz="1600" dirty="0">
                          <a:solidFill>
                            <a:schemeClr val="tx2"/>
                          </a:solidFill>
                          <a:effectLst/>
                        </a:rPr>
                        <a:t> </a:t>
                      </a:r>
                      <a:r>
                        <a:rPr lang="tr-TR" sz="1600" dirty="0" err="1">
                          <a:solidFill>
                            <a:schemeClr val="tx2"/>
                          </a:solidFill>
                          <a:effectLst/>
                        </a:rPr>
                        <a:t>raised</a:t>
                      </a:r>
                      <a:r>
                        <a:rPr lang="tr-TR" sz="1600" dirty="0">
                          <a:solidFill>
                            <a:schemeClr val="tx2"/>
                          </a:solidFill>
                          <a:effectLst/>
                        </a:rPr>
                        <a:t> </a:t>
                      </a:r>
                      <a:r>
                        <a:rPr lang="tr-TR" sz="1600" dirty="0" err="1">
                          <a:solidFill>
                            <a:schemeClr val="tx2"/>
                          </a:solidFill>
                          <a:effectLst/>
                        </a:rPr>
                        <a:t>PaymentOfPerMounth</a:t>
                      </a:r>
                      <a:r>
                        <a:rPr lang="tr-TR" sz="1600" dirty="0">
                          <a:solidFill>
                            <a:schemeClr val="tx2"/>
                          </a:solidFill>
                          <a:effectLst/>
                        </a:rPr>
                        <a:t> </a:t>
                      </a:r>
                      <a:r>
                        <a:rPr lang="tr-TR" sz="1600" dirty="0" err="1">
                          <a:solidFill>
                            <a:schemeClr val="tx2"/>
                          </a:solidFill>
                          <a:effectLst/>
                        </a:rPr>
                        <a:t>or</a:t>
                      </a:r>
                      <a:r>
                        <a:rPr lang="tr-TR" sz="1600" dirty="0">
                          <a:solidFill>
                            <a:schemeClr val="tx2"/>
                          </a:solidFill>
                          <a:effectLst/>
                        </a:rPr>
                        <a:t> </a:t>
                      </a:r>
                      <a:r>
                        <a:rPr lang="tr-TR" sz="1600" dirty="0" err="1">
                          <a:solidFill>
                            <a:schemeClr val="tx2"/>
                          </a:solidFill>
                          <a:effectLst/>
                        </a:rPr>
                        <a:t>raised</a:t>
                      </a:r>
                      <a:r>
                        <a:rPr lang="tr-TR" sz="1600" dirty="0">
                          <a:solidFill>
                            <a:schemeClr val="tx2"/>
                          </a:solidFill>
                          <a:effectLst/>
                        </a:rPr>
                        <a:t> </a:t>
                      </a:r>
                      <a:r>
                        <a:rPr lang="tr-TR" sz="1600" dirty="0" err="1">
                          <a:solidFill>
                            <a:schemeClr val="tx2"/>
                          </a:solidFill>
                          <a:effectLst/>
                        </a:rPr>
                        <a:t>PaymentOfPerHour</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10" marR="60110" marT="0" marB="0">
                    <a:noFill/>
                  </a:tcPr>
                </a:tc>
                <a:extLst>
                  <a:ext uri="{0D108BD9-81ED-4DB2-BD59-A6C34878D82A}">
                    <a16:rowId xmlns:a16="http://schemas.microsoft.com/office/drawing/2014/main" xmlns="" val="1830822100"/>
                  </a:ext>
                </a:extLst>
              </a:tr>
            </a:tbl>
          </a:graphicData>
        </a:graphic>
      </p:graphicFrame>
    </p:spTree>
    <p:extLst>
      <p:ext uri="{BB962C8B-B14F-4D97-AF65-F5344CB8AC3E}">
        <p14:creationId xmlns:p14="http://schemas.microsoft.com/office/powerpoint/2010/main" val="980383026"/>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02644D6-F055-4A3A-A0D6-080A6ED0B612}"/>
              </a:ext>
            </a:extLst>
          </p:cNvPr>
          <p:cNvGraphicFramePr>
            <a:graphicFrameLocks noGrp="1"/>
          </p:cNvGraphicFramePr>
          <p:nvPr/>
        </p:nvGraphicFramePr>
        <p:xfrm>
          <a:off x="0" y="0"/>
          <a:ext cx="9144000" cy="6857999"/>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xmlns="" val="528001056"/>
                    </a:ext>
                  </a:extLst>
                </a:gridCol>
              </a:tblGrid>
              <a:tr h="6857999">
                <a:tc>
                  <a:txBody>
                    <a:bodyPr/>
                    <a:lstStyle/>
                    <a:p>
                      <a:pPr marL="0" marR="0">
                        <a:lnSpc>
                          <a:spcPct val="107000"/>
                        </a:lnSpc>
                        <a:spcBef>
                          <a:spcPts val="0"/>
                        </a:spcBef>
                        <a:spcAft>
                          <a:spcPts val="0"/>
                        </a:spcAft>
                      </a:pPr>
                      <a:r>
                        <a:rPr lang="tr-TR" sz="1400" dirty="0" err="1">
                          <a:solidFill>
                            <a:schemeClr val="tx2"/>
                          </a:solidFill>
                          <a:effectLst/>
                        </a:rPr>
                        <a:t>package</a:t>
                      </a:r>
                      <a:r>
                        <a:rPr lang="tr-TR" sz="1400" dirty="0">
                          <a:solidFill>
                            <a:schemeClr val="tx2"/>
                          </a:solidFill>
                          <a:effectLst/>
                        </a:rPr>
                        <a:t> </a:t>
                      </a:r>
                      <a:r>
                        <a:rPr lang="tr-TR" sz="1400" dirty="0" err="1">
                          <a:solidFill>
                            <a:schemeClr val="tx2"/>
                          </a:solidFill>
                          <a:effectLst/>
                        </a:rPr>
                        <a:t>staffmemberproject</a:t>
                      </a:r>
                      <a:r>
                        <a:rPr lang="tr-TR" sz="1400" dirty="0">
                          <a:solidFill>
                            <a:schemeClr val="tx2"/>
                          </a:solidFill>
                          <a:effectLst/>
                        </a:rPr>
                        <a:t>;</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err="1">
                          <a:solidFill>
                            <a:schemeClr val="tx2"/>
                          </a:solidFill>
                          <a:effectLst/>
                        </a:rPr>
                        <a:t>public</a:t>
                      </a:r>
                      <a:r>
                        <a:rPr lang="tr-TR" sz="1400" dirty="0">
                          <a:solidFill>
                            <a:schemeClr val="tx2"/>
                          </a:solidFill>
                          <a:effectLst/>
                        </a:rPr>
                        <a:t> </a:t>
                      </a:r>
                      <a:r>
                        <a:rPr lang="tr-TR" sz="1400" dirty="0" err="1">
                          <a:solidFill>
                            <a:schemeClr val="tx2"/>
                          </a:solidFill>
                          <a:effectLst/>
                        </a:rPr>
                        <a:t>class</a:t>
                      </a:r>
                      <a:r>
                        <a:rPr lang="tr-TR" sz="1400" dirty="0">
                          <a:solidFill>
                            <a:schemeClr val="tx2"/>
                          </a:solidFill>
                          <a:effectLst/>
                        </a:rPr>
                        <a:t> </a:t>
                      </a:r>
                      <a:r>
                        <a:rPr lang="tr-TR" sz="1400" dirty="0" err="1">
                          <a:solidFill>
                            <a:schemeClr val="tx2"/>
                          </a:solidFill>
                          <a:effectLst/>
                        </a:rPr>
                        <a:t>Hourly</a:t>
                      </a:r>
                      <a:r>
                        <a:rPr lang="tr-TR" sz="1400" dirty="0">
                          <a:solidFill>
                            <a:schemeClr val="tx2"/>
                          </a:solidFill>
                          <a:effectLst/>
                        </a:rPr>
                        <a:t> </a:t>
                      </a:r>
                      <a:r>
                        <a:rPr lang="tr-TR" sz="1400" dirty="0" err="1">
                          <a:solidFill>
                            <a:schemeClr val="tx2"/>
                          </a:solidFill>
                          <a:effectLst/>
                        </a:rPr>
                        <a:t>extends</a:t>
                      </a:r>
                      <a:r>
                        <a:rPr lang="tr-TR" sz="1400" dirty="0">
                          <a:solidFill>
                            <a:schemeClr val="tx2"/>
                          </a:solidFill>
                          <a:effectLst/>
                        </a:rPr>
                        <a:t> </a:t>
                      </a:r>
                      <a:r>
                        <a:rPr lang="tr-TR" sz="1400" dirty="0" err="1">
                          <a:solidFill>
                            <a:schemeClr val="tx2"/>
                          </a:solidFill>
                          <a:effectLst/>
                        </a:rPr>
                        <a:t>Employee</a:t>
                      </a: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private</a:t>
                      </a:r>
                      <a:r>
                        <a:rPr lang="tr-TR" sz="1400" dirty="0">
                          <a:solidFill>
                            <a:schemeClr val="tx2"/>
                          </a:solidFill>
                          <a:effectLst/>
                        </a:rPr>
                        <a:t> </a:t>
                      </a:r>
                      <a:r>
                        <a:rPr lang="tr-TR" sz="1400" dirty="0" err="1">
                          <a:solidFill>
                            <a:schemeClr val="tx2"/>
                          </a:solidFill>
                          <a:effectLst/>
                        </a:rPr>
                        <a:t>int</a:t>
                      </a:r>
                      <a:r>
                        <a:rPr lang="tr-TR" sz="1400" dirty="0">
                          <a:solidFill>
                            <a:schemeClr val="tx2"/>
                          </a:solidFill>
                          <a:effectLst/>
                        </a:rPr>
                        <a:t> </a:t>
                      </a:r>
                      <a:r>
                        <a:rPr lang="tr-TR" sz="1400" dirty="0" err="1">
                          <a:solidFill>
                            <a:schemeClr val="tx2"/>
                          </a:solidFill>
                          <a:effectLst/>
                        </a:rPr>
                        <a:t>hoursWorked</a:t>
                      </a:r>
                      <a:r>
                        <a:rPr lang="tr-TR" sz="1400" dirty="0">
                          <a:solidFill>
                            <a:schemeClr val="tx2"/>
                          </a:solidFill>
                          <a:effectLst/>
                        </a:rPr>
                        <a:t>;</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public</a:t>
                      </a:r>
                      <a:r>
                        <a:rPr lang="tr-TR" sz="1400" dirty="0">
                          <a:solidFill>
                            <a:schemeClr val="tx2"/>
                          </a:solidFill>
                          <a:effectLst/>
                        </a:rPr>
                        <a:t> </a:t>
                      </a:r>
                      <a:r>
                        <a:rPr lang="tr-TR" sz="1400" dirty="0" err="1">
                          <a:solidFill>
                            <a:schemeClr val="tx2"/>
                          </a:solidFill>
                          <a:effectLst/>
                        </a:rPr>
                        <a:t>Hourly</a:t>
                      </a:r>
                      <a:r>
                        <a:rPr lang="tr-TR" sz="1400" dirty="0">
                          <a:solidFill>
                            <a:schemeClr val="tx2"/>
                          </a:solidFill>
                          <a:effectLst/>
                        </a:rPr>
                        <a:t>(</a:t>
                      </a:r>
                      <a:r>
                        <a:rPr lang="tr-TR" sz="1400" dirty="0" err="1">
                          <a:solidFill>
                            <a:schemeClr val="tx2"/>
                          </a:solidFill>
                          <a:effectLst/>
                        </a:rPr>
                        <a:t>String</a:t>
                      </a:r>
                      <a:r>
                        <a:rPr lang="tr-TR" sz="1400" dirty="0">
                          <a:solidFill>
                            <a:schemeClr val="tx2"/>
                          </a:solidFill>
                          <a:effectLst/>
                        </a:rPr>
                        <a:t> </a:t>
                      </a:r>
                      <a:r>
                        <a:rPr lang="tr-TR" sz="1400" dirty="0" err="1">
                          <a:solidFill>
                            <a:schemeClr val="tx2"/>
                          </a:solidFill>
                          <a:effectLst/>
                        </a:rPr>
                        <a:t>eName</a:t>
                      </a:r>
                      <a:r>
                        <a:rPr lang="tr-TR" sz="1400" dirty="0">
                          <a:solidFill>
                            <a:schemeClr val="tx2"/>
                          </a:solidFill>
                          <a:effectLst/>
                        </a:rPr>
                        <a:t>, </a:t>
                      </a:r>
                      <a:r>
                        <a:rPr lang="tr-TR" sz="1400" dirty="0" err="1">
                          <a:solidFill>
                            <a:schemeClr val="tx2"/>
                          </a:solidFill>
                          <a:effectLst/>
                        </a:rPr>
                        <a:t>String</a:t>
                      </a:r>
                      <a:r>
                        <a:rPr lang="tr-TR" sz="1400" dirty="0">
                          <a:solidFill>
                            <a:schemeClr val="tx2"/>
                          </a:solidFill>
                          <a:effectLst/>
                        </a:rPr>
                        <a:t> </a:t>
                      </a:r>
                      <a:r>
                        <a:rPr lang="tr-TR" sz="1400" dirty="0" err="1">
                          <a:solidFill>
                            <a:schemeClr val="tx2"/>
                          </a:solidFill>
                          <a:effectLst/>
                        </a:rPr>
                        <a:t>eAddress</a:t>
                      </a:r>
                      <a:r>
                        <a:rPr lang="tr-TR" sz="1400" dirty="0">
                          <a:solidFill>
                            <a:schemeClr val="tx2"/>
                          </a:solidFill>
                          <a:effectLst/>
                        </a:rPr>
                        <a:t>, </a:t>
                      </a:r>
                      <a:r>
                        <a:rPr lang="tr-TR" sz="1400" dirty="0" err="1">
                          <a:solidFill>
                            <a:schemeClr val="tx2"/>
                          </a:solidFill>
                          <a:effectLst/>
                        </a:rPr>
                        <a:t>String</a:t>
                      </a:r>
                      <a:r>
                        <a:rPr lang="tr-TR" sz="1400" dirty="0">
                          <a:solidFill>
                            <a:schemeClr val="tx2"/>
                          </a:solidFill>
                          <a:effectLst/>
                        </a:rPr>
                        <a:t> </a:t>
                      </a:r>
                      <a:r>
                        <a:rPr lang="tr-TR" sz="1400" dirty="0" err="1">
                          <a:solidFill>
                            <a:schemeClr val="tx2"/>
                          </a:solidFill>
                          <a:effectLst/>
                        </a:rPr>
                        <a:t>ePhone</a:t>
                      </a:r>
                      <a:r>
                        <a:rPr lang="tr-TR" sz="1400" dirty="0">
                          <a:solidFill>
                            <a:schemeClr val="tx2"/>
                          </a:solidFill>
                          <a:effectLst/>
                        </a:rPr>
                        <a:t>,</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String</a:t>
                      </a:r>
                      <a:r>
                        <a:rPr lang="tr-TR" sz="1400" dirty="0">
                          <a:solidFill>
                            <a:schemeClr val="tx2"/>
                          </a:solidFill>
                          <a:effectLst/>
                        </a:rPr>
                        <a:t> </a:t>
                      </a:r>
                      <a:r>
                        <a:rPr lang="tr-TR" sz="1400" dirty="0" err="1">
                          <a:solidFill>
                            <a:schemeClr val="tx2"/>
                          </a:solidFill>
                          <a:effectLst/>
                        </a:rPr>
                        <a:t>ssn</a:t>
                      </a:r>
                      <a:r>
                        <a:rPr lang="tr-TR" sz="1400" dirty="0">
                          <a:solidFill>
                            <a:schemeClr val="tx2"/>
                          </a:solidFill>
                          <a:effectLst/>
                        </a:rPr>
                        <a:t>, </a:t>
                      </a:r>
                      <a:r>
                        <a:rPr lang="tr-TR" sz="1400" dirty="0" err="1">
                          <a:solidFill>
                            <a:schemeClr val="tx2"/>
                          </a:solidFill>
                          <a:effectLst/>
                        </a:rPr>
                        <a:t>double</a:t>
                      </a:r>
                      <a:r>
                        <a:rPr lang="tr-TR" sz="1400" dirty="0">
                          <a:solidFill>
                            <a:schemeClr val="tx2"/>
                          </a:solidFill>
                          <a:effectLst/>
                        </a:rPr>
                        <a:t> pay, </a:t>
                      </a:r>
                      <a:r>
                        <a:rPr lang="tr-TR" sz="1400" dirty="0" err="1">
                          <a:solidFill>
                            <a:schemeClr val="tx2"/>
                          </a:solidFill>
                          <a:effectLst/>
                        </a:rPr>
                        <a:t>int</a:t>
                      </a:r>
                      <a:r>
                        <a:rPr lang="tr-TR" sz="1400" dirty="0">
                          <a:solidFill>
                            <a:schemeClr val="tx2"/>
                          </a:solidFill>
                          <a:effectLst/>
                        </a:rPr>
                        <a:t> </a:t>
                      </a:r>
                      <a:r>
                        <a:rPr lang="tr-TR" sz="1400" dirty="0" err="1">
                          <a:solidFill>
                            <a:schemeClr val="tx2"/>
                          </a:solidFill>
                          <a:effectLst/>
                        </a:rPr>
                        <a:t>hoursWorked</a:t>
                      </a: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super</a:t>
                      </a:r>
                      <a:r>
                        <a:rPr lang="tr-TR" sz="1400" dirty="0">
                          <a:solidFill>
                            <a:schemeClr val="tx2"/>
                          </a:solidFill>
                          <a:effectLst/>
                        </a:rPr>
                        <a:t>(</a:t>
                      </a:r>
                      <a:r>
                        <a:rPr lang="tr-TR" sz="1400" dirty="0" err="1">
                          <a:solidFill>
                            <a:schemeClr val="tx2"/>
                          </a:solidFill>
                          <a:effectLst/>
                        </a:rPr>
                        <a:t>eName</a:t>
                      </a:r>
                      <a:r>
                        <a:rPr lang="tr-TR" sz="1400" dirty="0">
                          <a:solidFill>
                            <a:schemeClr val="tx2"/>
                          </a:solidFill>
                          <a:effectLst/>
                        </a:rPr>
                        <a:t>, </a:t>
                      </a:r>
                      <a:r>
                        <a:rPr lang="tr-TR" sz="1400" dirty="0" err="1">
                          <a:solidFill>
                            <a:schemeClr val="tx2"/>
                          </a:solidFill>
                          <a:effectLst/>
                        </a:rPr>
                        <a:t>eAddress</a:t>
                      </a:r>
                      <a:r>
                        <a:rPr lang="tr-TR" sz="1400" dirty="0">
                          <a:solidFill>
                            <a:schemeClr val="tx2"/>
                          </a:solidFill>
                          <a:effectLst/>
                        </a:rPr>
                        <a:t>, </a:t>
                      </a:r>
                      <a:r>
                        <a:rPr lang="tr-TR" sz="1400" dirty="0" err="1">
                          <a:solidFill>
                            <a:schemeClr val="tx2"/>
                          </a:solidFill>
                          <a:effectLst/>
                        </a:rPr>
                        <a:t>ePhone</a:t>
                      </a:r>
                      <a:r>
                        <a:rPr lang="tr-TR" sz="1400" dirty="0">
                          <a:solidFill>
                            <a:schemeClr val="tx2"/>
                          </a:solidFill>
                          <a:effectLst/>
                        </a:rPr>
                        <a:t>, </a:t>
                      </a:r>
                      <a:r>
                        <a:rPr lang="tr-TR" sz="1400" dirty="0" err="1">
                          <a:solidFill>
                            <a:schemeClr val="tx2"/>
                          </a:solidFill>
                          <a:effectLst/>
                        </a:rPr>
                        <a:t>ssn</a:t>
                      </a:r>
                      <a:r>
                        <a:rPr lang="tr-TR" sz="1400" dirty="0">
                          <a:solidFill>
                            <a:schemeClr val="tx2"/>
                          </a:solidFill>
                          <a:effectLst/>
                        </a:rPr>
                        <a:t>, pay);</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this.hoursWorked</a:t>
                      </a:r>
                      <a:r>
                        <a:rPr lang="tr-TR" sz="1400" dirty="0">
                          <a:solidFill>
                            <a:schemeClr val="tx2"/>
                          </a:solidFill>
                          <a:effectLst/>
                        </a:rPr>
                        <a:t> = </a:t>
                      </a:r>
                      <a:r>
                        <a:rPr lang="tr-TR" sz="1400" dirty="0" err="1">
                          <a:solidFill>
                            <a:schemeClr val="tx2"/>
                          </a:solidFill>
                          <a:effectLst/>
                        </a:rPr>
                        <a:t>hoursWorked</a:t>
                      </a:r>
                      <a:r>
                        <a:rPr lang="tr-TR" sz="1400" dirty="0">
                          <a:solidFill>
                            <a:schemeClr val="tx2"/>
                          </a:solidFill>
                          <a:effectLst/>
                        </a:rPr>
                        <a:t>;</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public</a:t>
                      </a:r>
                      <a:r>
                        <a:rPr lang="tr-TR" sz="1400" dirty="0">
                          <a:solidFill>
                            <a:schemeClr val="tx2"/>
                          </a:solidFill>
                          <a:effectLst/>
                        </a:rPr>
                        <a:t> </a:t>
                      </a:r>
                      <a:r>
                        <a:rPr lang="tr-TR" sz="1400" dirty="0" err="1">
                          <a:solidFill>
                            <a:schemeClr val="tx2"/>
                          </a:solidFill>
                          <a:effectLst/>
                        </a:rPr>
                        <a:t>double</a:t>
                      </a:r>
                      <a:r>
                        <a:rPr lang="tr-TR" sz="1400" dirty="0">
                          <a:solidFill>
                            <a:schemeClr val="tx2"/>
                          </a:solidFill>
                          <a:effectLst/>
                        </a:rPr>
                        <a:t> </a:t>
                      </a:r>
                      <a:r>
                        <a:rPr lang="tr-TR" sz="1400" dirty="0" err="1">
                          <a:solidFill>
                            <a:schemeClr val="tx2"/>
                          </a:solidFill>
                          <a:effectLst/>
                        </a:rPr>
                        <a:t>paySalary</a:t>
                      </a: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return</a:t>
                      </a:r>
                      <a:r>
                        <a:rPr lang="tr-TR" sz="1400" dirty="0">
                          <a:solidFill>
                            <a:schemeClr val="tx2"/>
                          </a:solidFill>
                          <a:effectLst/>
                        </a:rPr>
                        <a:t> </a:t>
                      </a:r>
                      <a:r>
                        <a:rPr lang="tr-TR" sz="1400" dirty="0" err="1">
                          <a:solidFill>
                            <a:schemeClr val="tx2"/>
                          </a:solidFill>
                          <a:effectLst/>
                        </a:rPr>
                        <a:t>super.basepayment</a:t>
                      </a:r>
                      <a:r>
                        <a:rPr lang="tr-TR" sz="1400" dirty="0">
                          <a:solidFill>
                            <a:schemeClr val="tx2"/>
                          </a:solidFill>
                          <a:effectLst/>
                        </a:rPr>
                        <a:t> * </a:t>
                      </a:r>
                      <a:r>
                        <a:rPr lang="tr-TR" sz="1400" dirty="0" err="1">
                          <a:solidFill>
                            <a:schemeClr val="tx2"/>
                          </a:solidFill>
                          <a:effectLst/>
                        </a:rPr>
                        <a:t>hoursWorked</a:t>
                      </a:r>
                      <a:r>
                        <a:rPr lang="tr-TR" sz="1400" dirty="0">
                          <a:solidFill>
                            <a:schemeClr val="tx2"/>
                          </a:solidFill>
                          <a:effectLst/>
                        </a:rPr>
                        <a:t>; // </a:t>
                      </a:r>
                      <a:r>
                        <a:rPr lang="tr-TR" sz="1400" dirty="0" err="1">
                          <a:solidFill>
                            <a:schemeClr val="tx2"/>
                          </a:solidFill>
                          <a:effectLst/>
                        </a:rPr>
                        <a:t>return</a:t>
                      </a:r>
                      <a:r>
                        <a:rPr lang="tr-TR" sz="1400" dirty="0">
                          <a:solidFill>
                            <a:schemeClr val="tx2"/>
                          </a:solidFill>
                          <a:effectLst/>
                        </a:rPr>
                        <a:t> </a:t>
                      </a:r>
                      <a:r>
                        <a:rPr lang="tr-TR" sz="1400" dirty="0" err="1">
                          <a:solidFill>
                            <a:schemeClr val="tx2"/>
                          </a:solidFill>
                          <a:effectLst/>
                        </a:rPr>
                        <a:t>monthly</a:t>
                      </a:r>
                      <a:r>
                        <a:rPr lang="tr-TR" sz="1400" dirty="0">
                          <a:solidFill>
                            <a:schemeClr val="tx2"/>
                          </a:solidFill>
                          <a:effectLst/>
                        </a:rPr>
                        <a:t> </a:t>
                      </a:r>
                      <a:r>
                        <a:rPr lang="tr-TR" sz="1400" dirty="0" err="1">
                          <a:solidFill>
                            <a:schemeClr val="tx2"/>
                          </a:solidFill>
                          <a:effectLst/>
                        </a:rPr>
                        <a:t>payment</a:t>
                      </a:r>
                      <a:r>
                        <a:rPr lang="tr-TR" sz="1400" dirty="0">
                          <a:solidFill>
                            <a:schemeClr val="tx2"/>
                          </a:solidFill>
                          <a:effectLst/>
                        </a:rPr>
                        <a:t> = </a:t>
                      </a:r>
                      <a:r>
                        <a:rPr lang="tr-TR" sz="1400" dirty="0" err="1">
                          <a:solidFill>
                            <a:schemeClr val="tx2"/>
                          </a:solidFill>
                          <a:effectLst/>
                        </a:rPr>
                        <a:t>base</a:t>
                      </a:r>
                      <a:r>
                        <a:rPr lang="tr-TR" sz="1400" dirty="0">
                          <a:solidFill>
                            <a:schemeClr val="tx2"/>
                          </a:solidFill>
                          <a:effectLst/>
                        </a:rPr>
                        <a:t> </a:t>
                      </a:r>
                      <a:r>
                        <a:rPr lang="tr-TR" sz="1400" dirty="0" err="1">
                          <a:solidFill>
                            <a:schemeClr val="tx2"/>
                          </a:solidFill>
                          <a:effectLst/>
                        </a:rPr>
                        <a:t>payment</a:t>
                      </a:r>
                      <a:r>
                        <a:rPr lang="tr-TR" sz="1400" dirty="0">
                          <a:solidFill>
                            <a:schemeClr val="tx2"/>
                          </a:solidFill>
                          <a:effectLst/>
                        </a:rPr>
                        <a:t> </a:t>
                      </a:r>
                      <a:r>
                        <a:rPr lang="tr-TR" sz="1400" dirty="0" err="1">
                          <a:solidFill>
                            <a:schemeClr val="tx2"/>
                          </a:solidFill>
                          <a:effectLst/>
                        </a:rPr>
                        <a:t>for</a:t>
                      </a:r>
                      <a:r>
                        <a:rPr lang="tr-TR" sz="1400" dirty="0">
                          <a:solidFill>
                            <a:schemeClr val="tx2"/>
                          </a:solidFill>
                          <a:effectLst/>
                        </a:rPr>
                        <a:t> </a:t>
                      </a:r>
                      <a:r>
                        <a:rPr lang="tr-TR" sz="1400" dirty="0" err="1">
                          <a:solidFill>
                            <a:schemeClr val="tx2"/>
                          </a:solidFill>
                          <a:effectLst/>
                        </a:rPr>
                        <a:t>each</a:t>
                      </a:r>
                      <a:r>
                        <a:rPr lang="tr-TR" sz="1400" dirty="0">
                          <a:solidFill>
                            <a:schemeClr val="tx2"/>
                          </a:solidFill>
                          <a:effectLst/>
                        </a:rPr>
                        <a:t> </a:t>
                      </a:r>
                      <a:r>
                        <a:rPr lang="tr-TR" sz="1400" dirty="0" err="1">
                          <a:solidFill>
                            <a:schemeClr val="tx2"/>
                          </a:solidFill>
                          <a:effectLst/>
                        </a:rPr>
                        <a:t>hour</a:t>
                      </a:r>
                      <a:r>
                        <a:rPr lang="tr-TR" sz="1400" dirty="0">
                          <a:solidFill>
                            <a:schemeClr val="tx2"/>
                          </a:solidFill>
                          <a:effectLst/>
                        </a:rPr>
                        <a:t> * </a:t>
                      </a:r>
                      <a:r>
                        <a:rPr lang="tr-TR" sz="1400" dirty="0" err="1">
                          <a:solidFill>
                            <a:schemeClr val="tx2"/>
                          </a:solidFill>
                          <a:effectLst/>
                        </a:rPr>
                        <a:t>worked</a:t>
                      </a:r>
                      <a:r>
                        <a:rPr lang="tr-TR" sz="1400" dirty="0">
                          <a:solidFill>
                            <a:schemeClr val="tx2"/>
                          </a:solidFill>
                          <a:effectLst/>
                        </a:rPr>
                        <a:t> </a:t>
                      </a:r>
                      <a:r>
                        <a:rPr lang="tr-TR" sz="1400" dirty="0" err="1">
                          <a:solidFill>
                            <a:schemeClr val="tx2"/>
                          </a:solidFill>
                          <a:effectLst/>
                        </a:rPr>
                        <a:t>hours</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public</a:t>
                      </a:r>
                      <a:r>
                        <a:rPr lang="tr-TR" sz="1400" dirty="0">
                          <a:solidFill>
                            <a:schemeClr val="tx2"/>
                          </a:solidFill>
                          <a:effectLst/>
                        </a:rPr>
                        <a:t> </a:t>
                      </a:r>
                      <a:r>
                        <a:rPr lang="tr-TR" sz="1400" dirty="0" err="1">
                          <a:solidFill>
                            <a:schemeClr val="tx2"/>
                          </a:solidFill>
                          <a:effectLst/>
                        </a:rPr>
                        <a:t>double</a:t>
                      </a:r>
                      <a:r>
                        <a:rPr lang="tr-TR" sz="1400" dirty="0">
                          <a:solidFill>
                            <a:schemeClr val="tx2"/>
                          </a:solidFill>
                          <a:effectLst/>
                        </a:rPr>
                        <a:t> </a:t>
                      </a:r>
                      <a:r>
                        <a:rPr lang="tr-TR" sz="1400" dirty="0" err="1">
                          <a:solidFill>
                            <a:schemeClr val="tx2"/>
                          </a:solidFill>
                          <a:effectLst/>
                        </a:rPr>
                        <a:t>CalcRaisedSalary</a:t>
                      </a: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double</a:t>
                      </a:r>
                      <a:r>
                        <a:rPr lang="tr-TR" sz="1400" dirty="0">
                          <a:solidFill>
                            <a:schemeClr val="tx2"/>
                          </a:solidFill>
                          <a:effectLst/>
                        </a:rPr>
                        <a:t> </a:t>
                      </a:r>
                      <a:r>
                        <a:rPr lang="tr-TR" sz="1400" dirty="0" err="1">
                          <a:solidFill>
                            <a:schemeClr val="tx2"/>
                          </a:solidFill>
                          <a:effectLst/>
                        </a:rPr>
                        <a:t>raisedPayPerHour</a:t>
                      </a:r>
                      <a:r>
                        <a:rPr lang="tr-TR" sz="1400" dirty="0">
                          <a:solidFill>
                            <a:schemeClr val="tx2"/>
                          </a:solidFill>
                          <a:effectLst/>
                        </a:rPr>
                        <a:t> = (</a:t>
                      </a:r>
                      <a:r>
                        <a:rPr lang="tr-TR" sz="1400" dirty="0" err="1">
                          <a:solidFill>
                            <a:schemeClr val="tx2"/>
                          </a:solidFill>
                          <a:effectLst/>
                        </a:rPr>
                        <a:t>super.basepayment</a:t>
                      </a:r>
                      <a:r>
                        <a:rPr lang="tr-TR" sz="1400" dirty="0">
                          <a:solidFill>
                            <a:schemeClr val="tx2"/>
                          </a:solidFill>
                          <a:effectLst/>
                        </a:rPr>
                        <a:t> + (</a:t>
                      </a:r>
                      <a:r>
                        <a:rPr lang="tr-TR" sz="1400" dirty="0" err="1">
                          <a:solidFill>
                            <a:schemeClr val="tx2"/>
                          </a:solidFill>
                          <a:effectLst/>
                        </a:rPr>
                        <a:t>super.basepayment</a:t>
                      </a:r>
                      <a:r>
                        <a:rPr lang="tr-TR" sz="1400" dirty="0">
                          <a:solidFill>
                            <a:schemeClr val="tx2"/>
                          </a:solidFill>
                          <a:effectLst/>
                        </a:rPr>
                        <a:t> * 0.10)); //</a:t>
                      </a:r>
                      <a:r>
                        <a:rPr lang="tr-TR" sz="1400" dirty="0" err="1">
                          <a:solidFill>
                            <a:schemeClr val="tx2"/>
                          </a:solidFill>
                          <a:effectLst/>
                        </a:rPr>
                        <a:t>find</a:t>
                      </a:r>
                      <a:r>
                        <a:rPr lang="tr-TR" sz="1400" dirty="0">
                          <a:solidFill>
                            <a:schemeClr val="tx2"/>
                          </a:solidFill>
                          <a:effectLst/>
                        </a:rPr>
                        <a:t> final </a:t>
                      </a:r>
                      <a:r>
                        <a:rPr lang="tr-TR" sz="1400" dirty="0" err="1">
                          <a:solidFill>
                            <a:schemeClr val="tx2"/>
                          </a:solidFill>
                          <a:effectLst/>
                        </a:rPr>
                        <a:t>raised</a:t>
                      </a:r>
                      <a:r>
                        <a:rPr lang="tr-TR" sz="1400" dirty="0">
                          <a:solidFill>
                            <a:schemeClr val="tx2"/>
                          </a:solidFill>
                          <a:effectLst/>
                        </a:rPr>
                        <a:t> </a:t>
                      </a:r>
                      <a:r>
                        <a:rPr lang="tr-TR" sz="1400" dirty="0" err="1">
                          <a:solidFill>
                            <a:schemeClr val="tx2"/>
                          </a:solidFill>
                          <a:effectLst/>
                        </a:rPr>
                        <a:t>payment</a:t>
                      </a:r>
                      <a:r>
                        <a:rPr lang="tr-TR" sz="1400" dirty="0">
                          <a:solidFill>
                            <a:schemeClr val="tx2"/>
                          </a:solidFill>
                          <a:effectLst/>
                        </a:rPr>
                        <a:t> </a:t>
                      </a:r>
                      <a:r>
                        <a:rPr lang="tr-TR" sz="1400" dirty="0" err="1">
                          <a:solidFill>
                            <a:schemeClr val="tx2"/>
                          </a:solidFill>
                          <a:effectLst/>
                        </a:rPr>
                        <a:t>per</a:t>
                      </a:r>
                      <a:r>
                        <a:rPr lang="tr-TR" sz="1400" dirty="0">
                          <a:solidFill>
                            <a:schemeClr val="tx2"/>
                          </a:solidFill>
                          <a:effectLst/>
                        </a:rPr>
                        <a:t> </a:t>
                      </a:r>
                      <a:r>
                        <a:rPr lang="tr-TR" sz="1400" dirty="0" err="1">
                          <a:solidFill>
                            <a:schemeClr val="tx2"/>
                          </a:solidFill>
                          <a:effectLst/>
                        </a:rPr>
                        <a:t>hour</a:t>
                      </a:r>
                      <a:r>
                        <a:rPr lang="tr-TR" sz="1400" dirty="0">
                          <a:solidFill>
                            <a:schemeClr val="tx2"/>
                          </a:solidFill>
                          <a:effectLst/>
                        </a:rPr>
                        <a:t>  =   </a:t>
                      </a:r>
                      <a:r>
                        <a:rPr lang="tr-TR" sz="1400" dirty="0" err="1">
                          <a:solidFill>
                            <a:schemeClr val="tx2"/>
                          </a:solidFill>
                          <a:effectLst/>
                        </a:rPr>
                        <a:t>base</a:t>
                      </a:r>
                      <a:r>
                        <a:rPr lang="tr-TR" sz="1400" dirty="0">
                          <a:solidFill>
                            <a:schemeClr val="tx2"/>
                          </a:solidFill>
                          <a:effectLst/>
                        </a:rPr>
                        <a:t> </a:t>
                      </a:r>
                      <a:r>
                        <a:rPr lang="tr-TR" sz="1400" dirty="0" err="1">
                          <a:solidFill>
                            <a:schemeClr val="tx2"/>
                          </a:solidFill>
                          <a:effectLst/>
                        </a:rPr>
                        <a:t>payment</a:t>
                      </a:r>
                      <a:r>
                        <a:rPr lang="tr-TR" sz="1400" dirty="0">
                          <a:solidFill>
                            <a:schemeClr val="tx2"/>
                          </a:solidFill>
                          <a:effectLst/>
                        </a:rPr>
                        <a:t> </a:t>
                      </a:r>
                      <a:r>
                        <a:rPr lang="tr-TR" sz="1400" dirty="0" err="1">
                          <a:solidFill>
                            <a:schemeClr val="tx2"/>
                          </a:solidFill>
                          <a:effectLst/>
                        </a:rPr>
                        <a:t>for</a:t>
                      </a:r>
                      <a:r>
                        <a:rPr lang="tr-TR" sz="1400" dirty="0">
                          <a:solidFill>
                            <a:schemeClr val="tx2"/>
                          </a:solidFill>
                          <a:effectLst/>
                        </a:rPr>
                        <a:t> </a:t>
                      </a:r>
                      <a:r>
                        <a:rPr lang="tr-TR" sz="1400" dirty="0" err="1">
                          <a:solidFill>
                            <a:schemeClr val="tx2"/>
                          </a:solidFill>
                          <a:effectLst/>
                        </a:rPr>
                        <a:t>each</a:t>
                      </a:r>
                      <a:r>
                        <a:rPr lang="tr-TR" sz="1400" dirty="0">
                          <a:solidFill>
                            <a:schemeClr val="tx2"/>
                          </a:solidFill>
                          <a:effectLst/>
                        </a:rPr>
                        <a:t> </a:t>
                      </a:r>
                      <a:r>
                        <a:rPr lang="tr-TR" sz="1400" dirty="0" err="1">
                          <a:solidFill>
                            <a:schemeClr val="tx2"/>
                          </a:solidFill>
                          <a:effectLst/>
                        </a:rPr>
                        <a:t>hour</a:t>
                      </a:r>
                      <a:r>
                        <a:rPr lang="tr-TR" sz="1400" dirty="0">
                          <a:solidFill>
                            <a:schemeClr val="tx2"/>
                          </a:solidFill>
                          <a:effectLst/>
                        </a:rPr>
                        <a:t> + </a:t>
                      </a:r>
                      <a:r>
                        <a:rPr lang="tr-TR" sz="1400" dirty="0" err="1">
                          <a:solidFill>
                            <a:schemeClr val="tx2"/>
                          </a:solidFill>
                          <a:effectLst/>
                        </a:rPr>
                        <a:t>by</a:t>
                      </a:r>
                      <a:r>
                        <a:rPr lang="tr-TR" sz="1400" dirty="0">
                          <a:solidFill>
                            <a:schemeClr val="tx2"/>
                          </a:solidFill>
                          <a:effectLst/>
                        </a:rPr>
                        <a:t> </a:t>
                      </a:r>
                      <a:r>
                        <a:rPr lang="tr-TR" sz="1400" dirty="0" err="1">
                          <a:solidFill>
                            <a:schemeClr val="tx2"/>
                          </a:solidFill>
                          <a:effectLst/>
                        </a:rPr>
                        <a:t>taking</a:t>
                      </a:r>
                      <a:r>
                        <a:rPr lang="tr-TR" sz="1400" dirty="0">
                          <a:solidFill>
                            <a:schemeClr val="tx2"/>
                          </a:solidFill>
                          <a:effectLst/>
                        </a:rPr>
                        <a:t> 10% of </a:t>
                      </a:r>
                      <a:r>
                        <a:rPr lang="tr-TR" sz="1400" dirty="0" err="1">
                          <a:solidFill>
                            <a:schemeClr val="tx2"/>
                          </a:solidFill>
                          <a:effectLst/>
                        </a:rPr>
                        <a:t>basepayment</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double</a:t>
                      </a:r>
                      <a:r>
                        <a:rPr lang="tr-TR" sz="1400" dirty="0">
                          <a:solidFill>
                            <a:schemeClr val="tx2"/>
                          </a:solidFill>
                          <a:effectLst/>
                        </a:rPr>
                        <a:t> </a:t>
                      </a:r>
                      <a:r>
                        <a:rPr lang="tr-TR" sz="1400" dirty="0" err="1">
                          <a:solidFill>
                            <a:schemeClr val="tx2"/>
                          </a:solidFill>
                          <a:effectLst/>
                        </a:rPr>
                        <a:t>monthlyPay</a:t>
                      </a:r>
                      <a:r>
                        <a:rPr lang="tr-TR" sz="1400" dirty="0">
                          <a:solidFill>
                            <a:schemeClr val="tx2"/>
                          </a:solidFill>
                          <a:effectLst/>
                        </a:rPr>
                        <a:t> = </a:t>
                      </a:r>
                      <a:r>
                        <a:rPr lang="tr-TR" sz="1400" dirty="0" err="1">
                          <a:solidFill>
                            <a:schemeClr val="tx2"/>
                          </a:solidFill>
                          <a:effectLst/>
                        </a:rPr>
                        <a:t>raisedPayPerHour</a:t>
                      </a:r>
                      <a:r>
                        <a:rPr lang="tr-TR" sz="1400" dirty="0">
                          <a:solidFill>
                            <a:schemeClr val="tx2"/>
                          </a:solidFill>
                          <a:effectLst/>
                        </a:rPr>
                        <a:t> * </a:t>
                      </a:r>
                      <a:r>
                        <a:rPr lang="tr-TR" sz="1400" dirty="0" err="1">
                          <a:solidFill>
                            <a:schemeClr val="tx2"/>
                          </a:solidFill>
                          <a:effectLst/>
                        </a:rPr>
                        <a:t>hoursWorked</a:t>
                      </a:r>
                      <a:r>
                        <a:rPr lang="tr-TR" sz="1400" dirty="0">
                          <a:solidFill>
                            <a:schemeClr val="tx2"/>
                          </a:solidFill>
                          <a:effectLst/>
                        </a:rPr>
                        <a:t>; // </a:t>
                      </a:r>
                      <a:r>
                        <a:rPr lang="tr-TR" sz="1400" dirty="0" err="1">
                          <a:solidFill>
                            <a:schemeClr val="tx2"/>
                          </a:solidFill>
                          <a:effectLst/>
                        </a:rPr>
                        <a:t>find</a:t>
                      </a:r>
                      <a:r>
                        <a:rPr lang="tr-TR" sz="1400" dirty="0">
                          <a:solidFill>
                            <a:schemeClr val="tx2"/>
                          </a:solidFill>
                          <a:effectLst/>
                        </a:rPr>
                        <a:t> </a:t>
                      </a:r>
                      <a:r>
                        <a:rPr lang="tr-TR" sz="1400" dirty="0" err="1">
                          <a:solidFill>
                            <a:schemeClr val="tx2"/>
                          </a:solidFill>
                          <a:effectLst/>
                        </a:rPr>
                        <a:t>double</a:t>
                      </a:r>
                      <a:r>
                        <a:rPr lang="tr-TR" sz="1400" dirty="0">
                          <a:solidFill>
                            <a:schemeClr val="tx2"/>
                          </a:solidFill>
                          <a:effectLst/>
                        </a:rPr>
                        <a:t> </a:t>
                      </a:r>
                      <a:r>
                        <a:rPr lang="tr-TR" sz="1400" dirty="0" err="1">
                          <a:solidFill>
                            <a:schemeClr val="tx2"/>
                          </a:solidFill>
                          <a:effectLst/>
                        </a:rPr>
                        <a:t>monthlyPay</a:t>
                      </a:r>
                      <a:r>
                        <a:rPr lang="tr-TR" sz="1400" dirty="0">
                          <a:solidFill>
                            <a:schemeClr val="tx2"/>
                          </a:solidFill>
                          <a:effectLst/>
                        </a:rPr>
                        <a:t>= final </a:t>
                      </a:r>
                      <a:r>
                        <a:rPr lang="tr-TR" sz="1400" dirty="0" err="1">
                          <a:solidFill>
                            <a:schemeClr val="tx2"/>
                          </a:solidFill>
                          <a:effectLst/>
                        </a:rPr>
                        <a:t>raised</a:t>
                      </a:r>
                      <a:r>
                        <a:rPr lang="tr-TR" sz="1400" dirty="0">
                          <a:solidFill>
                            <a:schemeClr val="tx2"/>
                          </a:solidFill>
                          <a:effectLst/>
                        </a:rPr>
                        <a:t> </a:t>
                      </a:r>
                      <a:r>
                        <a:rPr lang="tr-TR" sz="1400" dirty="0" err="1">
                          <a:solidFill>
                            <a:schemeClr val="tx2"/>
                          </a:solidFill>
                          <a:effectLst/>
                        </a:rPr>
                        <a:t>payment</a:t>
                      </a:r>
                      <a:r>
                        <a:rPr lang="tr-TR" sz="1400" dirty="0">
                          <a:solidFill>
                            <a:schemeClr val="tx2"/>
                          </a:solidFill>
                          <a:effectLst/>
                        </a:rPr>
                        <a:t> </a:t>
                      </a:r>
                      <a:r>
                        <a:rPr lang="tr-TR" sz="1400" dirty="0" err="1">
                          <a:solidFill>
                            <a:schemeClr val="tx2"/>
                          </a:solidFill>
                          <a:effectLst/>
                        </a:rPr>
                        <a:t>for</a:t>
                      </a:r>
                      <a:r>
                        <a:rPr lang="tr-TR" sz="1400" dirty="0">
                          <a:solidFill>
                            <a:schemeClr val="tx2"/>
                          </a:solidFill>
                          <a:effectLst/>
                        </a:rPr>
                        <a:t> </a:t>
                      </a:r>
                      <a:r>
                        <a:rPr lang="tr-TR" sz="1400" dirty="0" err="1">
                          <a:solidFill>
                            <a:schemeClr val="tx2"/>
                          </a:solidFill>
                          <a:effectLst/>
                        </a:rPr>
                        <a:t>each</a:t>
                      </a:r>
                      <a:r>
                        <a:rPr lang="tr-TR" sz="1400" dirty="0">
                          <a:solidFill>
                            <a:schemeClr val="tx2"/>
                          </a:solidFill>
                          <a:effectLst/>
                        </a:rPr>
                        <a:t> </a:t>
                      </a:r>
                      <a:r>
                        <a:rPr lang="tr-TR" sz="1400" dirty="0" err="1">
                          <a:solidFill>
                            <a:schemeClr val="tx2"/>
                          </a:solidFill>
                          <a:effectLst/>
                        </a:rPr>
                        <a:t>hour</a:t>
                      </a:r>
                      <a:r>
                        <a:rPr lang="tr-TR" sz="1400" dirty="0">
                          <a:solidFill>
                            <a:schemeClr val="tx2"/>
                          </a:solidFill>
                          <a:effectLst/>
                        </a:rPr>
                        <a:t> * </a:t>
                      </a:r>
                      <a:r>
                        <a:rPr lang="tr-TR" sz="1400" dirty="0" err="1">
                          <a:solidFill>
                            <a:schemeClr val="tx2"/>
                          </a:solidFill>
                          <a:effectLst/>
                        </a:rPr>
                        <a:t>worked</a:t>
                      </a:r>
                      <a:r>
                        <a:rPr lang="tr-TR" sz="1400" dirty="0">
                          <a:solidFill>
                            <a:schemeClr val="tx2"/>
                          </a:solidFill>
                          <a:effectLst/>
                        </a:rPr>
                        <a:t> </a:t>
                      </a:r>
                      <a:r>
                        <a:rPr lang="tr-TR" sz="1400" dirty="0" err="1">
                          <a:solidFill>
                            <a:schemeClr val="tx2"/>
                          </a:solidFill>
                          <a:effectLst/>
                        </a:rPr>
                        <a:t>hours</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return</a:t>
                      </a:r>
                      <a:r>
                        <a:rPr lang="tr-TR" sz="1400" dirty="0">
                          <a:solidFill>
                            <a:schemeClr val="tx2"/>
                          </a:solidFill>
                          <a:effectLst/>
                        </a:rPr>
                        <a:t> </a:t>
                      </a:r>
                      <a:r>
                        <a:rPr lang="tr-TR" sz="1400" dirty="0" err="1">
                          <a:solidFill>
                            <a:schemeClr val="tx2"/>
                          </a:solidFill>
                          <a:effectLst/>
                        </a:rPr>
                        <a:t>monthlyPay</a:t>
                      </a:r>
                      <a:r>
                        <a:rPr lang="tr-TR" sz="1400" dirty="0">
                          <a:solidFill>
                            <a:schemeClr val="tx2"/>
                          </a:solidFill>
                          <a:effectLst/>
                        </a:rPr>
                        <a:t>; // </a:t>
                      </a:r>
                      <a:r>
                        <a:rPr lang="tr-TR" sz="1400" dirty="0" err="1">
                          <a:solidFill>
                            <a:schemeClr val="tx2"/>
                          </a:solidFill>
                          <a:effectLst/>
                        </a:rPr>
                        <a:t>return</a:t>
                      </a:r>
                      <a:r>
                        <a:rPr lang="tr-TR" sz="1400" dirty="0">
                          <a:solidFill>
                            <a:schemeClr val="tx2"/>
                          </a:solidFill>
                          <a:effectLst/>
                        </a:rPr>
                        <a:t> </a:t>
                      </a:r>
                      <a:r>
                        <a:rPr lang="tr-TR" sz="1400" dirty="0" err="1">
                          <a:solidFill>
                            <a:schemeClr val="tx2"/>
                          </a:solidFill>
                          <a:effectLst/>
                        </a:rPr>
                        <a:t>monthlyPay</a:t>
                      </a:r>
                      <a:r>
                        <a:rPr lang="tr-TR" sz="1400" dirty="0">
                          <a:solidFill>
                            <a:schemeClr val="tx2"/>
                          </a:solidFill>
                          <a:effectLst/>
                        </a:rPr>
                        <a:t> as a </a:t>
                      </a:r>
                      <a:r>
                        <a:rPr lang="tr-TR" sz="1400" dirty="0" err="1">
                          <a:solidFill>
                            <a:schemeClr val="tx2"/>
                          </a:solidFill>
                          <a:effectLst/>
                        </a:rPr>
                        <a:t>raised</a:t>
                      </a:r>
                      <a:r>
                        <a:rPr lang="tr-TR" sz="1400" dirty="0">
                          <a:solidFill>
                            <a:schemeClr val="tx2"/>
                          </a:solidFill>
                          <a:effectLst/>
                        </a:rPr>
                        <a:t> </a:t>
                      </a:r>
                      <a:r>
                        <a:rPr lang="tr-TR" sz="1400" dirty="0" err="1">
                          <a:solidFill>
                            <a:schemeClr val="tx2"/>
                          </a:solidFill>
                          <a:effectLst/>
                        </a:rPr>
                        <a:t>salary</a:t>
                      </a:r>
                      <a:r>
                        <a:rPr lang="tr-TR" sz="1400" dirty="0">
                          <a:solidFill>
                            <a:schemeClr val="tx2"/>
                          </a:solidFill>
                          <a:effectLst/>
                        </a:rPr>
                        <a:t> </a:t>
                      </a:r>
                      <a:r>
                        <a:rPr lang="tr-TR" sz="1400" dirty="0" err="1">
                          <a:solidFill>
                            <a:schemeClr val="tx2"/>
                          </a:solidFill>
                          <a:effectLst/>
                        </a:rPr>
                        <a:t>for</a:t>
                      </a:r>
                      <a:r>
                        <a:rPr lang="tr-TR" sz="1400" dirty="0">
                          <a:solidFill>
                            <a:schemeClr val="tx2"/>
                          </a:solidFill>
                          <a:effectLst/>
                        </a:rPr>
                        <a:t> </a:t>
                      </a:r>
                      <a:r>
                        <a:rPr lang="tr-TR" sz="1400" dirty="0" err="1">
                          <a:solidFill>
                            <a:schemeClr val="tx2"/>
                          </a:solidFill>
                          <a:effectLst/>
                        </a:rPr>
                        <a:t>the</a:t>
                      </a:r>
                      <a:r>
                        <a:rPr lang="tr-TR" sz="1400" dirty="0">
                          <a:solidFill>
                            <a:schemeClr val="tx2"/>
                          </a:solidFill>
                          <a:effectLst/>
                        </a:rPr>
                        <a:t> </a:t>
                      </a:r>
                      <a:r>
                        <a:rPr lang="tr-TR" sz="1400" dirty="0" err="1">
                          <a:solidFill>
                            <a:schemeClr val="tx2"/>
                          </a:solidFill>
                          <a:effectLst/>
                        </a:rPr>
                        <a:t>month</a:t>
                      </a: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public</a:t>
                      </a:r>
                      <a:r>
                        <a:rPr lang="tr-TR" sz="1400" dirty="0">
                          <a:solidFill>
                            <a:schemeClr val="tx2"/>
                          </a:solidFill>
                          <a:effectLst/>
                        </a:rPr>
                        <a:t> </a:t>
                      </a:r>
                      <a:r>
                        <a:rPr lang="tr-TR" sz="1400" dirty="0" err="1">
                          <a:solidFill>
                            <a:schemeClr val="tx2"/>
                          </a:solidFill>
                          <a:effectLst/>
                        </a:rPr>
                        <a:t>String</a:t>
                      </a:r>
                      <a:r>
                        <a:rPr lang="tr-TR" sz="1400" dirty="0">
                          <a:solidFill>
                            <a:schemeClr val="tx2"/>
                          </a:solidFill>
                          <a:effectLst/>
                        </a:rPr>
                        <a:t> </a:t>
                      </a:r>
                      <a:r>
                        <a:rPr lang="tr-TR" sz="1400" dirty="0" err="1">
                          <a:solidFill>
                            <a:schemeClr val="tx2"/>
                          </a:solidFill>
                          <a:effectLst/>
                        </a:rPr>
                        <a:t>justprint</a:t>
                      </a: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String</a:t>
                      </a:r>
                      <a:r>
                        <a:rPr lang="tr-TR" sz="1400" dirty="0">
                          <a:solidFill>
                            <a:schemeClr val="tx2"/>
                          </a:solidFill>
                          <a:effectLst/>
                        </a:rPr>
                        <a:t> </a:t>
                      </a:r>
                      <a:r>
                        <a:rPr lang="tr-TR" sz="1400" dirty="0" err="1">
                          <a:solidFill>
                            <a:schemeClr val="tx2"/>
                          </a:solidFill>
                          <a:effectLst/>
                        </a:rPr>
                        <a:t>result</a:t>
                      </a:r>
                      <a:r>
                        <a:rPr lang="tr-TR" sz="1400" dirty="0">
                          <a:solidFill>
                            <a:schemeClr val="tx2"/>
                          </a:solidFill>
                          <a:effectLst/>
                        </a:rPr>
                        <a:t> = </a:t>
                      </a:r>
                      <a:r>
                        <a:rPr lang="tr-TR" sz="1400" dirty="0" err="1">
                          <a:solidFill>
                            <a:schemeClr val="tx2"/>
                          </a:solidFill>
                          <a:effectLst/>
                        </a:rPr>
                        <a:t>super.justprint</a:t>
                      </a:r>
                      <a:r>
                        <a:rPr lang="tr-TR" sz="1400" dirty="0">
                          <a:solidFill>
                            <a:schemeClr val="tx2"/>
                          </a:solidFill>
                          <a:effectLst/>
                        </a:rPr>
                        <a:t>() + "\n";</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result</a:t>
                      </a:r>
                      <a:r>
                        <a:rPr lang="tr-TR" sz="1400" dirty="0">
                          <a:solidFill>
                            <a:schemeClr val="tx2"/>
                          </a:solidFill>
                          <a:effectLst/>
                        </a:rPr>
                        <a:t> += "</a:t>
                      </a:r>
                      <a:r>
                        <a:rPr lang="tr-TR" sz="1400" dirty="0" err="1">
                          <a:solidFill>
                            <a:schemeClr val="tx2"/>
                          </a:solidFill>
                          <a:effectLst/>
                        </a:rPr>
                        <a:t>hoursWorked</a:t>
                      </a:r>
                      <a:r>
                        <a:rPr lang="tr-TR" sz="1400" dirty="0">
                          <a:solidFill>
                            <a:schemeClr val="tx2"/>
                          </a:solidFill>
                          <a:effectLst/>
                        </a:rPr>
                        <a:t>:" + </a:t>
                      </a:r>
                      <a:r>
                        <a:rPr lang="tr-TR" sz="1400" dirty="0" err="1">
                          <a:solidFill>
                            <a:schemeClr val="tx2"/>
                          </a:solidFill>
                          <a:effectLst/>
                        </a:rPr>
                        <a:t>hoursWorked</a:t>
                      </a:r>
                      <a:r>
                        <a:rPr lang="tr-TR" sz="1400" dirty="0">
                          <a:solidFill>
                            <a:schemeClr val="tx2"/>
                          </a:solidFill>
                          <a:effectLst/>
                        </a:rPr>
                        <a:t> + "\n";</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r>
                        <a:rPr lang="tr-TR" sz="1400" dirty="0" err="1">
                          <a:solidFill>
                            <a:schemeClr val="tx2"/>
                          </a:solidFill>
                          <a:effectLst/>
                        </a:rPr>
                        <a:t>return</a:t>
                      </a:r>
                      <a:r>
                        <a:rPr lang="tr-TR" sz="1400" dirty="0">
                          <a:solidFill>
                            <a:schemeClr val="tx2"/>
                          </a:solidFill>
                          <a:effectLst/>
                        </a:rPr>
                        <a:t> </a:t>
                      </a:r>
                      <a:r>
                        <a:rPr lang="tr-TR" sz="1400" dirty="0" err="1">
                          <a:solidFill>
                            <a:schemeClr val="tx2"/>
                          </a:solidFill>
                          <a:effectLst/>
                        </a:rPr>
                        <a:t>result</a:t>
                      </a:r>
                      <a:r>
                        <a:rPr lang="tr-TR" sz="1400" dirty="0">
                          <a:solidFill>
                            <a:schemeClr val="tx2"/>
                          </a:solidFill>
                          <a:effectLst/>
                        </a:rPr>
                        <a:t>;</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    }</a:t>
                      </a:r>
                      <a:endParaRPr lang="en-US" sz="2000" dirty="0">
                        <a:solidFill>
                          <a:schemeClr val="tx2"/>
                        </a:solidFill>
                        <a:effectLst/>
                      </a:endParaRPr>
                    </a:p>
                    <a:p>
                      <a:pPr marL="0" marR="0">
                        <a:lnSpc>
                          <a:spcPct val="107000"/>
                        </a:lnSpc>
                        <a:spcBef>
                          <a:spcPts val="0"/>
                        </a:spcBef>
                        <a:spcAft>
                          <a:spcPts val="0"/>
                        </a:spcAft>
                      </a:pPr>
                      <a:r>
                        <a:rPr lang="tr-TR" sz="1400" dirty="0">
                          <a:solidFill>
                            <a:schemeClr val="tx2"/>
                          </a:solidFill>
                          <a:effectLst/>
                        </a:rPr>
                        <a:t>}</a:t>
                      </a:r>
                      <a:endParaRPr lang="en-US"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5" marR="61335" marT="0" marB="0">
                    <a:noFill/>
                  </a:tcPr>
                </a:tc>
                <a:extLst>
                  <a:ext uri="{0D108BD9-81ED-4DB2-BD59-A6C34878D82A}">
                    <a16:rowId xmlns:a16="http://schemas.microsoft.com/office/drawing/2014/main" xmlns="" val="1419873880"/>
                  </a:ext>
                </a:extLst>
              </a:tr>
            </a:tbl>
          </a:graphicData>
        </a:graphic>
      </p:graphicFrame>
    </p:spTree>
    <p:extLst>
      <p:ext uri="{BB962C8B-B14F-4D97-AF65-F5344CB8AC3E}">
        <p14:creationId xmlns:p14="http://schemas.microsoft.com/office/powerpoint/2010/main" val="3855448197"/>
      </p:ext>
    </p:extLst>
  </p:cSld>
  <p:clrMapOvr>
    <a:masterClrMapping/>
  </p:clrMapOvr>
  <p:transition spd="med">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FA85CE3C-41E0-4D2F-8769-B8264B27A0DC}"/>
              </a:ext>
            </a:extLst>
          </p:cNvPr>
          <p:cNvGraphicFramePr>
            <a:graphicFrameLocks noGrp="1"/>
          </p:cNvGraphicFramePr>
          <p:nvPr/>
        </p:nvGraphicFramePr>
        <p:xfrm>
          <a:off x="96592" y="0"/>
          <a:ext cx="9047408" cy="6914388"/>
        </p:xfrm>
        <a:graphic>
          <a:graphicData uri="http://schemas.openxmlformats.org/drawingml/2006/table">
            <a:tbl>
              <a:tblPr firstRow="1" firstCol="1" bandRow="1">
                <a:tableStyleId>{5C22544A-7EE6-4342-B048-85BDC9FD1C3A}</a:tableStyleId>
              </a:tblPr>
              <a:tblGrid>
                <a:gridCol w="9047408">
                  <a:extLst>
                    <a:ext uri="{9D8B030D-6E8A-4147-A177-3AD203B41FA5}">
                      <a16:colId xmlns:a16="http://schemas.microsoft.com/office/drawing/2014/main" xmlns="" val="4007543019"/>
                    </a:ext>
                  </a:extLst>
                </a:gridCol>
              </a:tblGrid>
              <a:tr h="6858000">
                <a:tc>
                  <a:txBody>
                    <a:bodyPr/>
                    <a:lstStyle/>
                    <a:p>
                      <a:pPr marL="0" marR="0">
                        <a:lnSpc>
                          <a:spcPct val="107000"/>
                        </a:lnSpc>
                        <a:spcBef>
                          <a:spcPts val="0"/>
                        </a:spcBef>
                        <a:spcAft>
                          <a:spcPts val="0"/>
                        </a:spcAft>
                      </a:pPr>
                      <a:r>
                        <a:rPr lang="tr-TR" sz="1600" dirty="0" err="1">
                          <a:solidFill>
                            <a:schemeClr val="tx2"/>
                          </a:solidFill>
                          <a:effectLst/>
                        </a:rPr>
                        <a:t>package</a:t>
                      </a:r>
                      <a:r>
                        <a:rPr lang="tr-TR" sz="1600" dirty="0">
                          <a:solidFill>
                            <a:schemeClr val="tx2"/>
                          </a:solidFill>
                          <a:effectLst/>
                        </a:rPr>
                        <a:t> </a:t>
                      </a:r>
                      <a:r>
                        <a:rPr lang="tr-TR" sz="1600" dirty="0" err="1">
                          <a:solidFill>
                            <a:schemeClr val="tx2"/>
                          </a:solidFill>
                          <a:effectLst/>
                        </a:rPr>
                        <a:t>staffmemberproject</a:t>
                      </a:r>
                      <a:r>
                        <a:rPr lang="tr-TR" sz="1600" dirty="0">
                          <a:solidFill>
                            <a:schemeClr val="tx2"/>
                          </a:solidFill>
                          <a:effectLst/>
                        </a:rPr>
                        <a:t>;</a:t>
                      </a:r>
                      <a:endParaRPr lang="en-US" sz="1600" dirty="0">
                        <a:solidFill>
                          <a:schemeClr val="tx2"/>
                        </a:solidFill>
                        <a:effectLst/>
                      </a:endParaRPr>
                    </a:p>
                    <a:p>
                      <a:pPr marL="0" marR="0">
                        <a:lnSpc>
                          <a:spcPct val="107000"/>
                        </a:lnSpc>
                        <a:spcBef>
                          <a:spcPts val="0"/>
                        </a:spcBef>
                        <a:spcAft>
                          <a:spcPts val="0"/>
                        </a:spcAft>
                      </a:pPr>
                      <a:endParaRPr lang="en-US" sz="2400" dirty="0">
                        <a:solidFill>
                          <a:schemeClr val="tx2"/>
                        </a:solidFill>
                        <a:effectLst/>
                      </a:endParaRPr>
                    </a:p>
                    <a:p>
                      <a:pPr marL="0" marR="0">
                        <a:lnSpc>
                          <a:spcPct val="107000"/>
                        </a:lnSpc>
                        <a:spcBef>
                          <a:spcPts val="0"/>
                        </a:spcBef>
                        <a:spcAft>
                          <a:spcPts val="0"/>
                        </a:spcAft>
                      </a:pP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class</a:t>
                      </a:r>
                      <a:r>
                        <a:rPr lang="tr-TR" sz="1600" dirty="0">
                          <a:solidFill>
                            <a:schemeClr val="tx2"/>
                          </a:solidFill>
                          <a:effectLst/>
                        </a:rPr>
                        <a:t> </a:t>
                      </a:r>
                      <a:r>
                        <a:rPr lang="tr-TR" sz="1600" dirty="0" err="1">
                          <a:solidFill>
                            <a:schemeClr val="tx2"/>
                          </a:solidFill>
                          <a:effectLst/>
                        </a:rPr>
                        <a:t>Executive</a:t>
                      </a:r>
                      <a:r>
                        <a:rPr lang="tr-TR" sz="1600" dirty="0">
                          <a:solidFill>
                            <a:schemeClr val="tx2"/>
                          </a:solidFill>
                          <a:effectLst/>
                        </a:rPr>
                        <a:t> </a:t>
                      </a:r>
                      <a:r>
                        <a:rPr lang="tr-TR" sz="1600" dirty="0" err="1">
                          <a:solidFill>
                            <a:schemeClr val="tx2"/>
                          </a:solidFill>
                          <a:effectLst/>
                        </a:rPr>
                        <a:t>extends</a:t>
                      </a:r>
                      <a:r>
                        <a:rPr lang="tr-TR" sz="1600" dirty="0">
                          <a:solidFill>
                            <a:schemeClr val="tx2"/>
                          </a:solidFill>
                          <a:effectLst/>
                        </a:rPr>
                        <a:t> </a:t>
                      </a:r>
                      <a:r>
                        <a:rPr lang="tr-TR" sz="1600" dirty="0" err="1">
                          <a:solidFill>
                            <a:schemeClr val="tx2"/>
                          </a:solidFill>
                          <a:effectLst/>
                        </a:rPr>
                        <a:t>Employee</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private</a:t>
                      </a:r>
                      <a:r>
                        <a:rPr lang="tr-TR" sz="1600" dirty="0">
                          <a:solidFill>
                            <a:schemeClr val="tx2"/>
                          </a:solidFill>
                          <a:effectLst/>
                        </a:rPr>
                        <a:t> </a:t>
                      </a:r>
                      <a:r>
                        <a:rPr lang="tr-TR" sz="1600" dirty="0" err="1">
                          <a:solidFill>
                            <a:schemeClr val="tx2"/>
                          </a:solidFill>
                          <a:effectLst/>
                        </a:rPr>
                        <a:t>int</a:t>
                      </a:r>
                      <a:r>
                        <a:rPr lang="tr-TR" sz="1600" dirty="0">
                          <a:solidFill>
                            <a:schemeClr val="tx2"/>
                          </a:solidFill>
                          <a:effectLst/>
                        </a:rPr>
                        <a:t> </a:t>
                      </a:r>
                      <a:r>
                        <a:rPr lang="tr-TR" sz="1600" dirty="0" err="1">
                          <a:solidFill>
                            <a:schemeClr val="tx2"/>
                          </a:solidFill>
                          <a:effectLst/>
                        </a:rPr>
                        <a:t>bonusHours</a:t>
                      </a:r>
                      <a:r>
                        <a:rPr lang="tr-TR" sz="1600" dirty="0">
                          <a:solidFill>
                            <a:schemeClr val="tx2"/>
                          </a:solidFill>
                          <a:effectLst/>
                        </a:rPr>
                        <a:t>;  // mesai=</a:t>
                      </a:r>
                      <a:r>
                        <a:rPr lang="tr-TR" sz="1600" dirty="0" err="1">
                          <a:solidFill>
                            <a:schemeClr val="tx2"/>
                          </a:solidFill>
                          <a:effectLst/>
                        </a:rPr>
                        <a:t>extra</a:t>
                      </a:r>
                      <a:r>
                        <a:rPr lang="tr-TR" sz="1600" dirty="0">
                          <a:solidFill>
                            <a:schemeClr val="tx2"/>
                          </a:solidFill>
                          <a:effectLst/>
                        </a:rPr>
                        <a:t> </a:t>
                      </a:r>
                      <a:r>
                        <a:rPr lang="tr-TR" sz="1600" dirty="0" err="1">
                          <a:solidFill>
                            <a:schemeClr val="tx2"/>
                          </a:solidFill>
                          <a:effectLst/>
                        </a:rPr>
                        <a:t>worked</a:t>
                      </a:r>
                      <a:r>
                        <a:rPr lang="tr-TR" sz="1600" dirty="0">
                          <a:solidFill>
                            <a:schemeClr val="tx2"/>
                          </a:solidFill>
                          <a:effectLst/>
                        </a:rPr>
                        <a:t> </a:t>
                      </a:r>
                      <a:r>
                        <a:rPr lang="tr-TR" sz="1600" dirty="0" err="1">
                          <a:solidFill>
                            <a:schemeClr val="tx2"/>
                          </a:solidFill>
                          <a:effectLst/>
                        </a:rPr>
                        <a:t>hours</a:t>
                      </a:r>
                      <a:r>
                        <a:rPr lang="tr-TR" sz="1600" dirty="0">
                          <a:solidFill>
                            <a:schemeClr val="tx2"/>
                          </a:solidFill>
                          <a:effectLst/>
                        </a:rPr>
                        <a:t> </a:t>
                      </a:r>
                      <a:r>
                        <a:rPr lang="tr-TR" sz="1600" dirty="0" err="1">
                          <a:solidFill>
                            <a:schemeClr val="tx2"/>
                          </a:solidFill>
                          <a:effectLst/>
                        </a:rPr>
                        <a:t>for</a:t>
                      </a:r>
                      <a:r>
                        <a:rPr lang="tr-TR" sz="1600" dirty="0">
                          <a:solidFill>
                            <a:schemeClr val="tx2"/>
                          </a:solidFill>
                          <a:effectLst/>
                        </a:rPr>
                        <a:t> </a:t>
                      </a:r>
                      <a:r>
                        <a:rPr lang="tr-TR" sz="1600" dirty="0" err="1">
                          <a:solidFill>
                            <a:schemeClr val="tx2"/>
                          </a:solidFill>
                          <a:effectLst/>
                        </a:rPr>
                        <a:t>the</a:t>
                      </a:r>
                      <a:r>
                        <a:rPr lang="tr-TR" sz="1600" dirty="0">
                          <a:solidFill>
                            <a:schemeClr val="tx2"/>
                          </a:solidFill>
                          <a:effectLst/>
                        </a:rPr>
                        <a:t> </a:t>
                      </a:r>
                      <a:r>
                        <a:rPr lang="tr-TR" sz="1600" dirty="0" err="1">
                          <a:solidFill>
                            <a:schemeClr val="tx2"/>
                          </a:solidFill>
                          <a:effectLst/>
                        </a:rPr>
                        <a:t>month</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Executive</a:t>
                      </a:r>
                      <a:r>
                        <a:rPr lang="tr-TR" sz="1600" dirty="0">
                          <a:solidFill>
                            <a:schemeClr val="tx2"/>
                          </a:solidFill>
                          <a:effectLst/>
                        </a:rPr>
                        <a:t>(</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eName</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eAddress</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ePhone</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ssn</a:t>
                      </a: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pay, </a:t>
                      </a:r>
                      <a:r>
                        <a:rPr lang="tr-TR" sz="1600" dirty="0" err="1">
                          <a:solidFill>
                            <a:schemeClr val="tx2"/>
                          </a:solidFill>
                          <a:effectLst/>
                        </a:rPr>
                        <a:t>int</a:t>
                      </a:r>
                      <a:r>
                        <a:rPr lang="tr-TR" sz="1600" dirty="0">
                          <a:solidFill>
                            <a:schemeClr val="tx2"/>
                          </a:solidFill>
                          <a:effectLst/>
                        </a:rPr>
                        <a:t> </a:t>
                      </a:r>
                      <a:r>
                        <a:rPr lang="tr-TR" sz="1600" dirty="0" err="1">
                          <a:solidFill>
                            <a:schemeClr val="tx2"/>
                          </a:solidFill>
                          <a:effectLst/>
                        </a:rPr>
                        <a:t>bonusHours</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super</a:t>
                      </a:r>
                      <a:r>
                        <a:rPr lang="tr-TR" sz="1600" dirty="0">
                          <a:solidFill>
                            <a:schemeClr val="tx2"/>
                          </a:solidFill>
                          <a:effectLst/>
                        </a:rPr>
                        <a:t>(</a:t>
                      </a:r>
                      <a:r>
                        <a:rPr lang="tr-TR" sz="1600" dirty="0" err="1">
                          <a:solidFill>
                            <a:schemeClr val="tx2"/>
                          </a:solidFill>
                          <a:effectLst/>
                        </a:rPr>
                        <a:t>eName</a:t>
                      </a:r>
                      <a:r>
                        <a:rPr lang="tr-TR" sz="1600" dirty="0">
                          <a:solidFill>
                            <a:schemeClr val="tx2"/>
                          </a:solidFill>
                          <a:effectLst/>
                        </a:rPr>
                        <a:t>, </a:t>
                      </a:r>
                      <a:r>
                        <a:rPr lang="tr-TR" sz="1600" dirty="0" err="1">
                          <a:solidFill>
                            <a:schemeClr val="tx2"/>
                          </a:solidFill>
                          <a:effectLst/>
                        </a:rPr>
                        <a:t>eAddress</a:t>
                      </a:r>
                      <a:r>
                        <a:rPr lang="tr-TR" sz="1600" dirty="0">
                          <a:solidFill>
                            <a:schemeClr val="tx2"/>
                          </a:solidFill>
                          <a:effectLst/>
                        </a:rPr>
                        <a:t>, </a:t>
                      </a:r>
                      <a:r>
                        <a:rPr lang="tr-TR" sz="1600" dirty="0" err="1">
                          <a:solidFill>
                            <a:schemeClr val="tx2"/>
                          </a:solidFill>
                          <a:effectLst/>
                        </a:rPr>
                        <a:t>ePhone</a:t>
                      </a:r>
                      <a:r>
                        <a:rPr lang="tr-TR" sz="1600" dirty="0">
                          <a:solidFill>
                            <a:schemeClr val="tx2"/>
                          </a:solidFill>
                          <a:effectLst/>
                        </a:rPr>
                        <a:t>, </a:t>
                      </a:r>
                      <a:r>
                        <a:rPr lang="tr-TR" sz="1600" dirty="0" err="1">
                          <a:solidFill>
                            <a:schemeClr val="tx2"/>
                          </a:solidFill>
                          <a:effectLst/>
                        </a:rPr>
                        <a:t>ssn</a:t>
                      </a:r>
                      <a:r>
                        <a:rPr lang="tr-TR" sz="1600" dirty="0">
                          <a:solidFill>
                            <a:schemeClr val="tx2"/>
                          </a:solidFill>
                          <a:effectLst/>
                        </a:rPr>
                        <a:t>, pay);</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this.bonusHours</a:t>
                      </a:r>
                      <a:r>
                        <a:rPr lang="tr-TR" sz="1600" dirty="0">
                          <a:solidFill>
                            <a:schemeClr val="tx2"/>
                          </a:solidFill>
                          <a:effectLst/>
                        </a:rPr>
                        <a:t> = </a:t>
                      </a:r>
                      <a:r>
                        <a:rPr lang="tr-TR" sz="1600" dirty="0" err="1">
                          <a:solidFill>
                            <a:schemeClr val="tx2"/>
                          </a:solidFill>
                          <a:effectLst/>
                        </a:rPr>
                        <a:t>bonusHours</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a:t>
                      </a:r>
                      <a:r>
                        <a:rPr lang="tr-TR" sz="1600" dirty="0" err="1">
                          <a:solidFill>
                            <a:schemeClr val="tx2"/>
                          </a:solidFill>
                          <a:effectLst/>
                        </a:rPr>
                        <a:t>paySalary</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return</a:t>
                      </a:r>
                      <a:r>
                        <a:rPr lang="tr-TR" sz="1600" dirty="0">
                          <a:solidFill>
                            <a:schemeClr val="tx2"/>
                          </a:solidFill>
                          <a:effectLst/>
                        </a:rPr>
                        <a:t> </a:t>
                      </a:r>
                      <a:r>
                        <a:rPr lang="tr-TR" sz="1600" dirty="0" err="1">
                          <a:solidFill>
                            <a:schemeClr val="tx2"/>
                          </a:solidFill>
                          <a:effectLst/>
                        </a:rPr>
                        <a:t>super.basepayment</a:t>
                      </a:r>
                      <a:r>
                        <a:rPr lang="tr-TR" sz="1600" dirty="0">
                          <a:solidFill>
                            <a:schemeClr val="tx2"/>
                          </a:solidFill>
                          <a:effectLst/>
                        </a:rPr>
                        <a:t>; // </a:t>
                      </a:r>
                      <a:r>
                        <a:rPr lang="tr-TR" sz="1600" dirty="0" err="1">
                          <a:solidFill>
                            <a:schemeClr val="tx2"/>
                          </a:solidFill>
                          <a:effectLst/>
                        </a:rPr>
                        <a:t>return</a:t>
                      </a:r>
                      <a:r>
                        <a:rPr lang="tr-TR" sz="1600" dirty="0">
                          <a:solidFill>
                            <a:schemeClr val="tx2"/>
                          </a:solidFill>
                          <a:effectLst/>
                        </a:rPr>
                        <a:t> </a:t>
                      </a:r>
                      <a:r>
                        <a:rPr lang="tr-TR" sz="1600" dirty="0" err="1">
                          <a:solidFill>
                            <a:schemeClr val="tx2"/>
                          </a:solidFill>
                          <a:effectLst/>
                        </a:rPr>
                        <a:t>basepayment</a:t>
                      </a:r>
                      <a:r>
                        <a:rPr lang="tr-TR" sz="1600" dirty="0">
                          <a:solidFill>
                            <a:schemeClr val="tx2"/>
                          </a:solidFill>
                          <a:effectLst/>
                        </a:rPr>
                        <a:t> as </a:t>
                      </a:r>
                      <a:r>
                        <a:rPr lang="tr-TR" sz="1600" dirty="0" err="1">
                          <a:solidFill>
                            <a:schemeClr val="tx2"/>
                          </a:solidFill>
                          <a:effectLst/>
                        </a:rPr>
                        <a:t>monthly</a:t>
                      </a:r>
                      <a:r>
                        <a:rPr lang="tr-TR" sz="1600" dirty="0">
                          <a:solidFill>
                            <a:schemeClr val="tx2"/>
                          </a:solidFill>
                          <a:effectLst/>
                        </a:rPr>
                        <a:t> </a:t>
                      </a:r>
                      <a:r>
                        <a:rPr lang="tr-TR" sz="1600" dirty="0" err="1">
                          <a:solidFill>
                            <a:schemeClr val="tx2"/>
                          </a:solidFill>
                          <a:effectLst/>
                        </a:rPr>
                        <a:t>salary</a:t>
                      </a:r>
                      <a:r>
                        <a:rPr lang="tr-TR" sz="1600" dirty="0">
                          <a:solidFill>
                            <a:schemeClr val="tx2"/>
                          </a:solidFill>
                          <a:effectLst/>
                        </a:rPr>
                        <a:t> </a:t>
                      </a:r>
                      <a:r>
                        <a:rPr lang="tr-TR" sz="1600" dirty="0" err="1">
                          <a:solidFill>
                            <a:schemeClr val="tx2"/>
                          </a:solidFill>
                          <a:effectLst/>
                        </a:rPr>
                        <a:t>or</a:t>
                      </a:r>
                      <a:r>
                        <a:rPr lang="tr-TR" sz="1600" dirty="0">
                          <a:solidFill>
                            <a:schemeClr val="tx2"/>
                          </a:solidFill>
                          <a:effectLst/>
                        </a:rPr>
                        <a:t> </a:t>
                      </a:r>
                      <a:r>
                        <a:rPr lang="tr-TR" sz="1600" dirty="0" err="1">
                          <a:solidFill>
                            <a:schemeClr val="tx2"/>
                          </a:solidFill>
                          <a:effectLst/>
                        </a:rPr>
                        <a:t>payment</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a:t>
                      </a:r>
                      <a:r>
                        <a:rPr lang="tr-TR" sz="1600" dirty="0" err="1">
                          <a:solidFill>
                            <a:schemeClr val="tx2"/>
                          </a:solidFill>
                          <a:effectLst/>
                        </a:rPr>
                        <a:t>CalcRaisedSalary</a:t>
                      </a:r>
                      <a:r>
                        <a:rPr lang="tr-TR" sz="1600" dirty="0">
                          <a:solidFill>
                            <a:schemeClr val="tx2"/>
                          </a:solidFill>
                          <a:effectLst/>
                        </a:rPr>
                        <a:t>() { //</a:t>
                      </a:r>
                      <a:r>
                        <a:rPr lang="tr-TR" sz="1600" dirty="0" err="1">
                          <a:solidFill>
                            <a:schemeClr val="tx2"/>
                          </a:solidFill>
                          <a:effectLst/>
                        </a:rPr>
                        <a:t>Calculate</a:t>
                      </a:r>
                      <a:r>
                        <a:rPr lang="tr-TR" sz="1600" dirty="0">
                          <a:solidFill>
                            <a:schemeClr val="tx2"/>
                          </a:solidFill>
                          <a:effectLst/>
                        </a:rPr>
                        <a:t> </a:t>
                      </a:r>
                      <a:r>
                        <a:rPr lang="tr-TR" sz="1600" dirty="0" err="1">
                          <a:solidFill>
                            <a:schemeClr val="tx2"/>
                          </a:solidFill>
                          <a:effectLst/>
                        </a:rPr>
                        <a:t>Raised</a:t>
                      </a:r>
                      <a:r>
                        <a:rPr lang="tr-TR" sz="1600" dirty="0">
                          <a:solidFill>
                            <a:schemeClr val="tx2"/>
                          </a:solidFill>
                          <a:effectLst/>
                        </a:rPr>
                        <a:t> </a:t>
                      </a:r>
                      <a:r>
                        <a:rPr lang="tr-TR" sz="1600" dirty="0" err="1">
                          <a:solidFill>
                            <a:schemeClr val="tx2"/>
                          </a:solidFill>
                          <a:effectLst/>
                        </a:rPr>
                        <a:t>Monthly</a:t>
                      </a:r>
                      <a:r>
                        <a:rPr lang="tr-TR" sz="1600" dirty="0">
                          <a:solidFill>
                            <a:schemeClr val="tx2"/>
                          </a:solidFill>
                          <a:effectLst/>
                        </a:rPr>
                        <a:t> </a:t>
                      </a:r>
                      <a:r>
                        <a:rPr lang="tr-TR" sz="1600" dirty="0" err="1">
                          <a:solidFill>
                            <a:schemeClr val="tx2"/>
                          </a:solidFill>
                          <a:effectLst/>
                        </a:rPr>
                        <a:t>Salary</a:t>
                      </a:r>
                      <a:r>
                        <a:rPr lang="tr-TR" sz="1600" dirty="0">
                          <a:solidFill>
                            <a:schemeClr val="tx2"/>
                          </a:solidFill>
                          <a:effectLst/>
                        </a:rPr>
                        <a:t> </a:t>
                      </a:r>
                      <a:r>
                        <a:rPr lang="tr-TR" sz="1600" dirty="0" err="1">
                          <a:solidFill>
                            <a:schemeClr val="tx2"/>
                          </a:solidFill>
                          <a:effectLst/>
                        </a:rPr>
                        <a:t>through</a:t>
                      </a:r>
                      <a:r>
                        <a:rPr lang="tr-TR" sz="1600" dirty="0">
                          <a:solidFill>
                            <a:schemeClr val="tx2"/>
                          </a:solidFill>
                          <a:effectLst/>
                        </a:rPr>
                        <a:t> </a:t>
                      </a:r>
                      <a:r>
                        <a:rPr lang="tr-TR" sz="1600" dirty="0" err="1">
                          <a:solidFill>
                            <a:schemeClr val="tx2"/>
                          </a:solidFill>
                          <a:effectLst/>
                        </a:rPr>
                        <a:t>basepayment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double</a:t>
                      </a:r>
                      <a:r>
                        <a:rPr lang="tr-TR" sz="1600" dirty="0">
                          <a:solidFill>
                            <a:schemeClr val="tx2"/>
                          </a:solidFill>
                          <a:effectLst/>
                        </a:rPr>
                        <a:t> </a:t>
                      </a:r>
                      <a:r>
                        <a:rPr lang="tr-TR" sz="1600" dirty="0" err="1">
                          <a:solidFill>
                            <a:schemeClr val="tx2"/>
                          </a:solidFill>
                          <a:effectLst/>
                        </a:rPr>
                        <a:t>hourlyPayment</a:t>
                      </a:r>
                      <a:r>
                        <a:rPr lang="tr-TR" sz="1600" dirty="0">
                          <a:solidFill>
                            <a:schemeClr val="tx2"/>
                          </a:solidFill>
                          <a:effectLst/>
                        </a:rPr>
                        <a:t> = (</a:t>
                      </a:r>
                      <a:r>
                        <a:rPr lang="tr-TR" sz="1600" dirty="0" err="1">
                          <a:solidFill>
                            <a:schemeClr val="tx2"/>
                          </a:solidFill>
                          <a:effectLst/>
                        </a:rPr>
                        <a:t>super.basepayment</a:t>
                      </a:r>
                      <a:r>
                        <a:rPr lang="tr-TR" sz="1600" dirty="0">
                          <a:solidFill>
                            <a:schemeClr val="tx2"/>
                          </a:solidFill>
                          <a:effectLst/>
                        </a:rPr>
                        <a:t> / 30) / 8; // </a:t>
                      </a:r>
                      <a:r>
                        <a:rPr lang="tr-TR" sz="1600" dirty="0" err="1">
                          <a:solidFill>
                            <a:schemeClr val="tx2"/>
                          </a:solidFill>
                          <a:effectLst/>
                        </a:rPr>
                        <a:t>calculate</a:t>
                      </a:r>
                      <a:r>
                        <a:rPr lang="tr-TR" sz="1600" dirty="0">
                          <a:solidFill>
                            <a:schemeClr val="tx2"/>
                          </a:solidFill>
                          <a:effectLst/>
                        </a:rPr>
                        <a:t> </a:t>
                      </a:r>
                      <a:r>
                        <a:rPr lang="tr-TR" sz="1600" dirty="0" err="1">
                          <a:solidFill>
                            <a:schemeClr val="tx2"/>
                          </a:solidFill>
                          <a:effectLst/>
                        </a:rPr>
                        <a:t>hourlyPayment</a:t>
                      </a:r>
                      <a:r>
                        <a:rPr lang="tr-TR" sz="1600" dirty="0">
                          <a:solidFill>
                            <a:schemeClr val="tx2"/>
                          </a:solidFill>
                          <a:effectLst/>
                        </a:rPr>
                        <a:t>=((</a:t>
                      </a:r>
                      <a:r>
                        <a:rPr lang="tr-TR" sz="1600" dirty="0" err="1">
                          <a:solidFill>
                            <a:schemeClr val="tx2"/>
                          </a:solidFill>
                          <a:effectLst/>
                        </a:rPr>
                        <a:t>monthly</a:t>
                      </a:r>
                      <a:r>
                        <a:rPr lang="tr-TR" sz="1600" dirty="0">
                          <a:solidFill>
                            <a:schemeClr val="tx2"/>
                          </a:solidFill>
                          <a:effectLst/>
                        </a:rPr>
                        <a:t> </a:t>
                      </a:r>
                      <a:r>
                        <a:rPr lang="tr-TR" sz="1600" dirty="0" err="1">
                          <a:solidFill>
                            <a:schemeClr val="tx2"/>
                          </a:solidFill>
                          <a:effectLst/>
                        </a:rPr>
                        <a:t>base</a:t>
                      </a:r>
                      <a:r>
                        <a:rPr lang="tr-TR" sz="1600" dirty="0">
                          <a:solidFill>
                            <a:schemeClr val="tx2"/>
                          </a:solidFill>
                          <a:effectLst/>
                        </a:rPr>
                        <a:t> </a:t>
                      </a:r>
                      <a:r>
                        <a:rPr lang="tr-TR" sz="1600" dirty="0" err="1">
                          <a:solidFill>
                            <a:schemeClr val="tx2"/>
                          </a:solidFill>
                          <a:effectLst/>
                        </a:rPr>
                        <a:t>Salary</a:t>
                      </a:r>
                      <a:r>
                        <a:rPr lang="tr-TR" sz="1600" dirty="0">
                          <a:solidFill>
                            <a:schemeClr val="tx2"/>
                          </a:solidFill>
                          <a:effectLst/>
                        </a:rPr>
                        <a:t>/ 30 </a:t>
                      </a:r>
                      <a:r>
                        <a:rPr lang="tr-TR" sz="1600" dirty="0" err="1">
                          <a:solidFill>
                            <a:schemeClr val="tx2"/>
                          </a:solidFill>
                          <a:effectLst/>
                        </a:rPr>
                        <a:t>days</a:t>
                      </a:r>
                      <a:r>
                        <a:rPr lang="tr-TR" sz="1600" dirty="0">
                          <a:solidFill>
                            <a:schemeClr val="tx2"/>
                          </a:solidFill>
                          <a:effectLst/>
                        </a:rPr>
                        <a:t>)/8 </a:t>
                      </a:r>
                      <a:r>
                        <a:rPr lang="tr-TR" sz="1600" dirty="0" err="1">
                          <a:solidFill>
                            <a:schemeClr val="tx2"/>
                          </a:solidFill>
                          <a:effectLst/>
                        </a:rPr>
                        <a:t>hours</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return</a:t>
                      </a:r>
                      <a:r>
                        <a:rPr lang="tr-TR" sz="1600" dirty="0">
                          <a:solidFill>
                            <a:schemeClr val="tx2"/>
                          </a:solidFill>
                          <a:effectLst/>
                        </a:rPr>
                        <a:t> </a:t>
                      </a:r>
                      <a:r>
                        <a:rPr lang="tr-TR" sz="1600" dirty="0" err="1">
                          <a:solidFill>
                            <a:schemeClr val="tx2"/>
                          </a:solidFill>
                          <a:effectLst/>
                        </a:rPr>
                        <a:t>super.basepayment</a:t>
                      </a:r>
                      <a:r>
                        <a:rPr lang="tr-TR" sz="1600" dirty="0">
                          <a:solidFill>
                            <a:schemeClr val="tx2"/>
                          </a:solidFill>
                          <a:effectLst/>
                        </a:rPr>
                        <a:t> + </a:t>
                      </a:r>
                      <a:r>
                        <a:rPr lang="tr-TR" sz="1600" dirty="0" err="1">
                          <a:solidFill>
                            <a:schemeClr val="tx2"/>
                          </a:solidFill>
                          <a:effectLst/>
                        </a:rPr>
                        <a:t>hourlyPayment</a:t>
                      </a:r>
                      <a:r>
                        <a:rPr lang="tr-TR" sz="1600" dirty="0">
                          <a:solidFill>
                            <a:schemeClr val="tx2"/>
                          </a:solidFill>
                          <a:effectLst/>
                        </a:rPr>
                        <a:t> * </a:t>
                      </a:r>
                      <a:r>
                        <a:rPr lang="tr-TR" sz="1600" dirty="0" err="1">
                          <a:solidFill>
                            <a:schemeClr val="tx2"/>
                          </a:solidFill>
                          <a:effectLst/>
                        </a:rPr>
                        <a:t>bonusHours</a:t>
                      </a:r>
                      <a:r>
                        <a:rPr lang="tr-TR" sz="1600" dirty="0">
                          <a:solidFill>
                            <a:schemeClr val="tx2"/>
                          </a:solidFill>
                          <a:effectLst/>
                        </a:rPr>
                        <a:t>; // </a:t>
                      </a:r>
                      <a:r>
                        <a:rPr lang="tr-TR" sz="1600" dirty="0" err="1">
                          <a:solidFill>
                            <a:schemeClr val="tx2"/>
                          </a:solidFill>
                          <a:effectLst/>
                        </a:rPr>
                        <a:t>return</a:t>
                      </a:r>
                      <a:r>
                        <a:rPr lang="tr-TR" sz="1600" dirty="0">
                          <a:solidFill>
                            <a:schemeClr val="tx2"/>
                          </a:solidFill>
                          <a:effectLst/>
                        </a:rPr>
                        <a:t> </a:t>
                      </a:r>
                      <a:r>
                        <a:rPr lang="tr-TR" sz="1600" dirty="0" err="1">
                          <a:solidFill>
                            <a:schemeClr val="tx2"/>
                          </a:solidFill>
                          <a:effectLst/>
                        </a:rPr>
                        <a:t>monthly</a:t>
                      </a:r>
                      <a:r>
                        <a:rPr lang="tr-TR" sz="1600" dirty="0">
                          <a:solidFill>
                            <a:schemeClr val="tx2"/>
                          </a:solidFill>
                          <a:effectLst/>
                        </a:rPr>
                        <a:t> </a:t>
                      </a:r>
                      <a:r>
                        <a:rPr lang="tr-TR" sz="1600" dirty="0" err="1">
                          <a:solidFill>
                            <a:schemeClr val="tx2"/>
                          </a:solidFill>
                          <a:effectLst/>
                        </a:rPr>
                        <a:t>base</a:t>
                      </a:r>
                      <a:r>
                        <a:rPr lang="tr-TR" sz="1600" dirty="0">
                          <a:solidFill>
                            <a:schemeClr val="tx2"/>
                          </a:solidFill>
                          <a:effectLst/>
                        </a:rPr>
                        <a:t> </a:t>
                      </a:r>
                      <a:r>
                        <a:rPr lang="tr-TR" sz="1600" dirty="0" err="1">
                          <a:solidFill>
                            <a:schemeClr val="tx2"/>
                          </a:solidFill>
                          <a:effectLst/>
                        </a:rPr>
                        <a:t>salary</a:t>
                      </a:r>
                      <a:r>
                        <a:rPr lang="tr-TR" sz="1600" dirty="0">
                          <a:solidFill>
                            <a:schemeClr val="tx2"/>
                          </a:solidFill>
                          <a:effectLst/>
                        </a:rPr>
                        <a:t> + </a:t>
                      </a:r>
                      <a:r>
                        <a:rPr lang="tr-TR" sz="1600" dirty="0" err="1">
                          <a:solidFill>
                            <a:schemeClr val="tx2"/>
                          </a:solidFill>
                          <a:effectLst/>
                        </a:rPr>
                        <a:t>hourly</a:t>
                      </a:r>
                      <a:r>
                        <a:rPr lang="tr-TR" sz="1600" dirty="0">
                          <a:solidFill>
                            <a:schemeClr val="tx2"/>
                          </a:solidFill>
                          <a:effectLst/>
                        </a:rPr>
                        <a:t> </a:t>
                      </a:r>
                      <a:r>
                        <a:rPr lang="tr-TR" sz="1600" dirty="0" err="1">
                          <a:solidFill>
                            <a:schemeClr val="tx2"/>
                          </a:solidFill>
                          <a:effectLst/>
                        </a:rPr>
                        <a:t>Payment</a:t>
                      </a:r>
                      <a:r>
                        <a:rPr lang="tr-TR" sz="1600" dirty="0">
                          <a:solidFill>
                            <a:schemeClr val="tx2"/>
                          </a:solidFill>
                          <a:effectLst/>
                        </a:rPr>
                        <a:t> * </a:t>
                      </a:r>
                      <a:r>
                        <a:rPr lang="tr-TR" sz="1600" dirty="0" err="1">
                          <a:solidFill>
                            <a:schemeClr val="tx2"/>
                          </a:solidFill>
                          <a:effectLst/>
                        </a:rPr>
                        <a:t>bonus</a:t>
                      </a:r>
                      <a:r>
                        <a:rPr lang="tr-TR" sz="1600" dirty="0">
                          <a:solidFill>
                            <a:schemeClr val="tx2"/>
                          </a:solidFill>
                          <a:effectLst/>
                        </a:rPr>
                        <a:t> </a:t>
                      </a:r>
                      <a:r>
                        <a:rPr lang="tr-TR" sz="1600" dirty="0" err="1">
                          <a:solidFill>
                            <a:schemeClr val="tx2"/>
                          </a:solidFill>
                          <a:effectLst/>
                        </a:rPr>
                        <a:t>Hours</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public</a:t>
                      </a: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justprint</a:t>
                      </a: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String</a:t>
                      </a:r>
                      <a:r>
                        <a:rPr lang="tr-TR" sz="1600" dirty="0">
                          <a:solidFill>
                            <a:schemeClr val="tx2"/>
                          </a:solidFill>
                          <a:effectLst/>
                        </a:rPr>
                        <a:t> </a:t>
                      </a:r>
                      <a:r>
                        <a:rPr lang="tr-TR" sz="1600" dirty="0" err="1">
                          <a:solidFill>
                            <a:schemeClr val="tx2"/>
                          </a:solidFill>
                          <a:effectLst/>
                        </a:rPr>
                        <a:t>result</a:t>
                      </a:r>
                      <a:r>
                        <a:rPr lang="tr-TR" sz="1600" dirty="0">
                          <a:solidFill>
                            <a:schemeClr val="tx2"/>
                          </a:solidFill>
                          <a:effectLst/>
                        </a:rPr>
                        <a:t> = </a:t>
                      </a:r>
                      <a:r>
                        <a:rPr lang="tr-TR" sz="1600" dirty="0" err="1">
                          <a:solidFill>
                            <a:schemeClr val="tx2"/>
                          </a:solidFill>
                          <a:effectLst/>
                        </a:rPr>
                        <a:t>super.justprint</a:t>
                      </a:r>
                      <a:r>
                        <a:rPr lang="tr-TR" sz="1600" dirty="0">
                          <a:solidFill>
                            <a:schemeClr val="tx2"/>
                          </a:solidFill>
                          <a:effectLst/>
                        </a:rPr>
                        <a:t>() + "\n";</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result</a:t>
                      </a:r>
                      <a:r>
                        <a:rPr lang="tr-TR" sz="1600" dirty="0">
                          <a:solidFill>
                            <a:schemeClr val="tx2"/>
                          </a:solidFill>
                          <a:effectLst/>
                        </a:rPr>
                        <a:t> += "</a:t>
                      </a:r>
                      <a:r>
                        <a:rPr lang="tr-TR" sz="1600" dirty="0" err="1">
                          <a:solidFill>
                            <a:schemeClr val="tx2"/>
                          </a:solidFill>
                          <a:effectLst/>
                        </a:rPr>
                        <a:t>bonus</a:t>
                      </a:r>
                      <a:r>
                        <a:rPr lang="tr-TR" sz="1600" dirty="0">
                          <a:solidFill>
                            <a:schemeClr val="tx2"/>
                          </a:solidFill>
                          <a:effectLst/>
                        </a:rPr>
                        <a:t> </a:t>
                      </a:r>
                      <a:r>
                        <a:rPr lang="tr-TR" sz="1600" dirty="0" err="1">
                          <a:solidFill>
                            <a:schemeClr val="tx2"/>
                          </a:solidFill>
                          <a:effectLst/>
                        </a:rPr>
                        <a:t>Hours</a:t>
                      </a:r>
                      <a:r>
                        <a:rPr lang="tr-TR" sz="1600" dirty="0">
                          <a:solidFill>
                            <a:schemeClr val="tx2"/>
                          </a:solidFill>
                          <a:effectLst/>
                        </a:rPr>
                        <a:t>:" + </a:t>
                      </a:r>
                      <a:r>
                        <a:rPr lang="tr-TR" sz="1600" dirty="0" err="1">
                          <a:solidFill>
                            <a:schemeClr val="tx2"/>
                          </a:solidFill>
                          <a:effectLst/>
                        </a:rPr>
                        <a:t>bonusHours</a:t>
                      </a:r>
                      <a:r>
                        <a:rPr lang="tr-TR" sz="1600" dirty="0">
                          <a:solidFill>
                            <a:schemeClr val="tx2"/>
                          </a:solidFill>
                          <a:effectLst/>
                        </a:rPr>
                        <a:t> + "\n";</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r>
                        <a:rPr lang="tr-TR" sz="1600" dirty="0" err="1">
                          <a:solidFill>
                            <a:schemeClr val="tx2"/>
                          </a:solidFill>
                          <a:effectLst/>
                        </a:rPr>
                        <a:t>return</a:t>
                      </a:r>
                      <a:r>
                        <a:rPr lang="tr-TR" sz="1600" dirty="0">
                          <a:solidFill>
                            <a:schemeClr val="tx2"/>
                          </a:solidFill>
                          <a:effectLst/>
                        </a:rPr>
                        <a:t> </a:t>
                      </a:r>
                      <a:r>
                        <a:rPr lang="tr-TR" sz="1600" dirty="0" err="1">
                          <a:solidFill>
                            <a:schemeClr val="tx2"/>
                          </a:solidFill>
                          <a:effectLst/>
                        </a:rPr>
                        <a:t>result</a:t>
                      </a:r>
                      <a:r>
                        <a:rPr lang="tr-TR" sz="1600" dirty="0">
                          <a:solidFill>
                            <a:schemeClr val="tx2"/>
                          </a:solidFill>
                          <a:effectLst/>
                        </a:rPr>
                        <a:t>;</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    }</a:t>
                      </a:r>
                      <a:endParaRPr lang="en-US" sz="2400" dirty="0">
                        <a:solidFill>
                          <a:schemeClr val="tx2"/>
                        </a:solidFill>
                        <a:effectLst/>
                      </a:endParaRPr>
                    </a:p>
                    <a:p>
                      <a:pPr marL="0" marR="0">
                        <a:lnSpc>
                          <a:spcPct val="107000"/>
                        </a:lnSpc>
                        <a:spcBef>
                          <a:spcPts val="0"/>
                        </a:spcBef>
                        <a:spcAft>
                          <a:spcPts val="0"/>
                        </a:spcAft>
                      </a:pPr>
                      <a:r>
                        <a:rPr lang="tr-TR" sz="1600" dirty="0">
                          <a:solidFill>
                            <a:schemeClr val="tx2"/>
                          </a:solidFill>
                          <a:effectLst/>
                        </a:rPr>
                        <a:t>}</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5" marR="61335" marT="0" marB="0">
                    <a:noFill/>
                  </a:tcPr>
                </a:tc>
                <a:extLst>
                  <a:ext uri="{0D108BD9-81ED-4DB2-BD59-A6C34878D82A}">
                    <a16:rowId xmlns:a16="http://schemas.microsoft.com/office/drawing/2014/main" xmlns="" val="460176739"/>
                  </a:ext>
                </a:extLst>
              </a:tr>
            </a:tbl>
          </a:graphicData>
        </a:graphic>
      </p:graphicFrame>
    </p:spTree>
    <p:extLst>
      <p:ext uri="{BB962C8B-B14F-4D97-AF65-F5344CB8AC3E}">
        <p14:creationId xmlns:p14="http://schemas.microsoft.com/office/powerpoint/2010/main" val="1971592011"/>
      </p:ext>
    </p:extLst>
  </p:cSld>
  <p:clrMapOvr>
    <a:masterClrMapping/>
  </p:clrMapOvr>
  <p:transition spd="med">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DE7DB-398C-478E-9BB8-FF3252C7C1F2}"/>
              </a:ext>
            </a:extLst>
          </p:cNvPr>
          <p:cNvSpPr>
            <a:spLocks noGrp="1"/>
          </p:cNvSpPr>
          <p:nvPr>
            <p:ph type="title"/>
          </p:nvPr>
        </p:nvSpPr>
        <p:spPr/>
        <p:txBody>
          <a:bodyPr/>
          <a:lstStyle/>
          <a:p>
            <a:r>
              <a:rPr lang="en-US" dirty="0"/>
              <a:t>Another example</a:t>
            </a:r>
          </a:p>
        </p:txBody>
      </p:sp>
      <p:sp>
        <p:nvSpPr>
          <p:cNvPr id="3" name="Date Placeholder 2">
            <a:extLst>
              <a:ext uri="{FF2B5EF4-FFF2-40B4-BE49-F238E27FC236}">
                <a16:creationId xmlns:a16="http://schemas.microsoft.com/office/drawing/2014/main" xmlns="" id="{01D3D9D2-9476-495A-AF66-9C8C5B98DBDA}"/>
              </a:ext>
            </a:extLst>
          </p:cNvPr>
          <p:cNvSpPr>
            <a:spLocks noGrp="1"/>
          </p:cNvSpPr>
          <p:nvPr>
            <p:ph type="dt" sz="half" idx="10"/>
          </p:nvPr>
        </p:nvSpPr>
        <p:spPr/>
        <p:txBody>
          <a:bodyPr/>
          <a:lstStyle/>
          <a:p>
            <a:pPr>
              <a:defRPr/>
            </a:pPr>
            <a:r>
              <a:rPr lang="en-GB"/>
              <a:t>30/10/2014</a:t>
            </a:r>
            <a:endParaRPr lang="en-US"/>
          </a:p>
        </p:txBody>
      </p:sp>
      <p:sp>
        <p:nvSpPr>
          <p:cNvPr id="4" name="Footer Placeholder 3">
            <a:extLst>
              <a:ext uri="{FF2B5EF4-FFF2-40B4-BE49-F238E27FC236}">
                <a16:creationId xmlns:a16="http://schemas.microsoft.com/office/drawing/2014/main" xmlns="" id="{052DD80F-6632-4083-9AE8-B2A8C7BD07FB}"/>
              </a:ext>
            </a:extLst>
          </p:cNvPr>
          <p:cNvSpPr>
            <a:spLocks noGrp="1"/>
          </p:cNvSpPr>
          <p:nvPr>
            <p:ph type="ftr" sz="quarter" idx="11"/>
          </p:nvPr>
        </p:nvSpPr>
        <p:spPr/>
        <p:txBody>
          <a:bodyPr/>
          <a:lstStyle/>
          <a:p>
            <a:pPr>
              <a:defRPr/>
            </a:pPr>
            <a:r>
              <a:rPr lang="en-US"/>
              <a:t>Chapter 5 System Modeling</a:t>
            </a:r>
          </a:p>
        </p:txBody>
      </p:sp>
      <p:sp>
        <p:nvSpPr>
          <p:cNvPr id="5" name="Slide Number Placeholder 4">
            <a:extLst>
              <a:ext uri="{FF2B5EF4-FFF2-40B4-BE49-F238E27FC236}">
                <a16:creationId xmlns:a16="http://schemas.microsoft.com/office/drawing/2014/main" xmlns="" id="{AF3C27C2-E36A-4F97-BB5F-ED1D67A31ED4}"/>
              </a:ext>
            </a:extLst>
          </p:cNvPr>
          <p:cNvSpPr>
            <a:spLocks noGrp="1"/>
          </p:cNvSpPr>
          <p:nvPr>
            <p:ph type="sldNum" sz="quarter" idx="12"/>
          </p:nvPr>
        </p:nvSpPr>
        <p:spPr/>
        <p:txBody>
          <a:bodyPr/>
          <a:lstStyle/>
          <a:p>
            <a:pPr>
              <a:defRPr/>
            </a:pPr>
            <a:fld id="{964AD586-7C25-0244-A129-E014CC0A164A}" type="slidenum">
              <a:rPr lang="en-US" smtClean="0"/>
              <a:pPr>
                <a:defRPr/>
              </a:pPr>
              <a:t>108</a:t>
            </a:fld>
            <a:endParaRPr lang="en-US"/>
          </a:p>
        </p:txBody>
      </p:sp>
      <p:pic>
        <p:nvPicPr>
          <p:cNvPr id="1026" name="Picture 2" descr="State diagram">
            <a:extLst>
              <a:ext uri="{FF2B5EF4-FFF2-40B4-BE49-F238E27FC236}">
                <a16:creationId xmlns:a16="http://schemas.microsoft.com/office/drawing/2014/main" xmlns="" id="{0FBE869B-B59C-4B28-8BA3-B3F15FD55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44" y="1958181"/>
            <a:ext cx="73342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131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3938"/>
            <a:ext cx="8229600" cy="1143000"/>
          </a:xfrm>
        </p:spPr>
        <p:txBody>
          <a:bodyPr/>
          <a:lstStyle/>
          <a:p>
            <a:pPr algn="ctr"/>
            <a:r>
              <a:rPr lang="en-US" dirty="0"/>
              <a:t>Context models</a:t>
            </a:r>
          </a:p>
        </p:txBody>
      </p:sp>
    </p:spTree>
    <p:extLst>
      <p:ext uri="{BB962C8B-B14F-4D97-AF65-F5344CB8AC3E}">
        <p14:creationId xmlns:p14="http://schemas.microsoft.com/office/powerpoint/2010/main" val="374242738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Context models</a:t>
            </a:r>
          </a:p>
        </p:txBody>
      </p:sp>
      <p:sp>
        <p:nvSpPr>
          <p:cNvPr id="35843" name="Rectangle 3"/>
          <p:cNvSpPr>
            <a:spLocks noGrp="1" noChangeArrowheads="1"/>
          </p:cNvSpPr>
          <p:nvPr>
            <p:ph idx="1"/>
          </p:nvPr>
        </p:nvSpPr>
        <p:spPr>
          <a:xfrm>
            <a:off x="193182" y="1600200"/>
            <a:ext cx="8741267" cy="4525963"/>
          </a:xfrm>
        </p:spPr>
        <p:txBody>
          <a:bodyPr/>
          <a:lstStyle/>
          <a:p>
            <a:pPr algn="just"/>
            <a:r>
              <a:rPr lang="en-GB" b="1" dirty="0"/>
              <a:t>Context models </a:t>
            </a:r>
            <a:r>
              <a:rPr lang="en-GB" u="sng" dirty="0">
                <a:solidFill>
                  <a:srgbClr val="FF0000"/>
                </a:solidFill>
              </a:rPr>
              <a:t>are used to illustrate</a:t>
            </a:r>
            <a:r>
              <a:rPr lang="en-GB" dirty="0"/>
              <a:t> </a:t>
            </a:r>
            <a:r>
              <a:rPr lang="en-GB" u="sng" dirty="0">
                <a:highlight>
                  <a:srgbClr val="FFFF00"/>
                </a:highlight>
              </a:rPr>
              <a:t>the operational context of a system</a:t>
            </a:r>
            <a:r>
              <a:rPr lang="en-GB" dirty="0"/>
              <a:t> - they show </a:t>
            </a:r>
            <a:r>
              <a:rPr lang="en-GB" u="sng" dirty="0">
                <a:solidFill>
                  <a:srgbClr val="FF0000"/>
                </a:solidFill>
              </a:rPr>
              <a:t>what is the outside the system boundaries</a:t>
            </a:r>
            <a:r>
              <a:rPr lang="en-GB" dirty="0"/>
              <a:t>.</a:t>
            </a:r>
          </a:p>
          <a:p>
            <a:pPr algn="just"/>
            <a:r>
              <a:rPr lang="en-GB" b="1" u="sng" dirty="0"/>
              <a:t>Architectural models</a:t>
            </a:r>
            <a:r>
              <a:rPr lang="en-GB" dirty="0"/>
              <a:t> show </a:t>
            </a:r>
            <a:r>
              <a:rPr lang="en-GB" u="sng" dirty="0">
                <a:solidFill>
                  <a:srgbClr val="FF0000"/>
                </a:solidFill>
              </a:rPr>
              <a:t>the planned system and its relationship with other systems</a:t>
            </a:r>
            <a:r>
              <a:rPr lang="en-GB" dirty="0"/>
              <a:t>.</a:t>
            </a:r>
          </a:p>
          <a:p>
            <a:pPr algn="just"/>
            <a:r>
              <a:rPr lang="en-GB" b="1" dirty="0"/>
              <a:t>Social and organisational concerns</a:t>
            </a:r>
            <a:r>
              <a:rPr lang="en-GB" dirty="0"/>
              <a:t>/issues </a:t>
            </a:r>
            <a:r>
              <a:rPr lang="en-GB" b="1" u="sng" dirty="0"/>
              <a:t>may affect</a:t>
            </a:r>
            <a:r>
              <a:rPr lang="en-GB" dirty="0"/>
              <a:t> the decision on where to </a:t>
            </a:r>
            <a:r>
              <a:rPr lang="en-GB" b="1" u="sng" dirty="0"/>
              <a:t>position system boundaries</a:t>
            </a:r>
            <a:r>
              <a:rPr lang="en-GB" dirty="0"/>
              <a:t>.</a:t>
            </a:r>
          </a:p>
          <a:p>
            <a:pPr algn="just"/>
            <a:endParaRPr lang="en-GB" dirty="0"/>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boundaries</a:t>
            </a:r>
          </a:p>
        </p:txBody>
      </p:sp>
      <p:sp>
        <p:nvSpPr>
          <p:cNvPr id="3" name="Content Placeholder 2"/>
          <p:cNvSpPr>
            <a:spLocks noGrp="1"/>
          </p:cNvSpPr>
          <p:nvPr>
            <p:ph idx="1"/>
          </p:nvPr>
        </p:nvSpPr>
        <p:spPr>
          <a:xfrm>
            <a:off x="457200" y="1600200"/>
            <a:ext cx="8553450" cy="4525963"/>
          </a:xfrm>
        </p:spPr>
        <p:txBody>
          <a:bodyPr/>
          <a:lstStyle/>
          <a:p>
            <a:pPr algn="just"/>
            <a:r>
              <a:rPr lang="en-US" b="1" u="sng" dirty="0">
                <a:highlight>
                  <a:srgbClr val="FFFF00"/>
                </a:highlight>
              </a:rPr>
              <a:t>System boundaries are</a:t>
            </a:r>
            <a:r>
              <a:rPr lang="en-US" dirty="0">
                <a:highlight>
                  <a:srgbClr val="FFFF00"/>
                </a:highlight>
              </a:rPr>
              <a:t> established to define </a:t>
            </a:r>
            <a:r>
              <a:rPr lang="en-US" b="1" u="sng" dirty="0">
                <a:solidFill>
                  <a:srgbClr val="FF0000"/>
                </a:solidFill>
                <a:highlight>
                  <a:srgbClr val="FFFF00"/>
                </a:highlight>
              </a:rPr>
              <a:t>what is inside</a:t>
            </a:r>
            <a:r>
              <a:rPr lang="en-US" dirty="0">
                <a:highlight>
                  <a:srgbClr val="FFFF00"/>
                </a:highlight>
              </a:rPr>
              <a:t> and </a:t>
            </a:r>
            <a:r>
              <a:rPr lang="en-US" b="1" u="sng" dirty="0">
                <a:solidFill>
                  <a:srgbClr val="FF0000"/>
                </a:solidFill>
                <a:highlight>
                  <a:srgbClr val="FFFF00"/>
                </a:highlight>
              </a:rPr>
              <a:t>what is outside</a:t>
            </a:r>
            <a:r>
              <a:rPr lang="en-US" b="1" dirty="0">
                <a:solidFill>
                  <a:srgbClr val="FF0000"/>
                </a:solidFill>
                <a:highlight>
                  <a:srgbClr val="FFFF00"/>
                </a:highlight>
              </a:rPr>
              <a:t> </a:t>
            </a:r>
            <a:r>
              <a:rPr lang="en-US" dirty="0">
                <a:highlight>
                  <a:srgbClr val="FFFF00"/>
                </a:highlight>
              </a:rPr>
              <a:t>the system.</a:t>
            </a:r>
          </a:p>
          <a:p>
            <a:pPr lvl="1" algn="just"/>
            <a:r>
              <a:rPr lang="en-US" sz="2400" dirty="0"/>
              <a:t>They show </a:t>
            </a:r>
            <a:r>
              <a:rPr lang="en-US" sz="2400" b="1" i="1" dirty="0">
                <a:solidFill>
                  <a:srgbClr val="0070C0"/>
                </a:solidFill>
              </a:rPr>
              <a:t>other systems that are used or depend on</a:t>
            </a:r>
            <a:r>
              <a:rPr lang="en-US" sz="2400" dirty="0"/>
              <a:t> the planned system.</a:t>
            </a:r>
          </a:p>
          <a:p>
            <a:pPr algn="just"/>
            <a:r>
              <a:rPr lang="en-US" b="1" u="sng" dirty="0"/>
              <a:t>The position of the system boundary</a:t>
            </a:r>
            <a:r>
              <a:rPr lang="en-US" dirty="0"/>
              <a:t> has </a:t>
            </a:r>
            <a:r>
              <a:rPr lang="en-US" b="1" u="sng" dirty="0">
                <a:solidFill>
                  <a:srgbClr val="0070C0"/>
                </a:solidFill>
              </a:rPr>
              <a:t>a deep effect</a:t>
            </a:r>
            <a:r>
              <a:rPr lang="en-US" dirty="0"/>
              <a:t> on the </a:t>
            </a:r>
            <a:r>
              <a:rPr lang="en-US" b="1" dirty="0"/>
              <a:t>system requirements</a:t>
            </a:r>
            <a:r>
              <a:rPr lang="en-US" dirty="0"/>
              <a:t>. </a:t>
            </a:r>
          </a:p>
          <a:p>
            <a:pPr algn="just"/>
            <a:r>
              <a:rPr lang="en-US" b="1" dirty="0">
                <a:solidFill>
                  <a:srgbClr val="0070C0"/>
                </a:solidFill>
              </a:rPr>
              <a:t>Defining a system boundary is a political judgment:</a:t>
            </a:r>
          </a:p>
          <a:p>
            <a:pPr lvl="1" algn="just"/>
            <a:r>
              <a:rPr lang="en-US" sz="2400" dirty="0"/>
              <a:t>There may be pressures to develop system boundaries that increase / decrease the </a:t>
            </a:r>
            <a:r>
              <a:rPr lang="en-US" sz="2400" u="sng" dirty="0">
                <a:solidFill>
                  <a:srgbClr val="0070C0"/>
                </a:solidFill>
              </a:rPr>
              <a:t>influence or workload of different parts of an organization.</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xmlns="" id="{8A7849EF-E17C-4996-9002-B0D92841B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18" y="2031776"/>
            <a:ext cx="7443582" cy="39311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92D61AA-F60D-4CBD-936E-B0F355371F28}"/>
              </a:ext>
            </a:extLst>
          </p:cNvPr>
          <p:cNvSpPr txBox="1"/>
          <p:nvPr/>
        </p:nvSpPr>
        <p:spPr>
          <a:xfrm>
            <a:off x="3614045" y="1656005"/>
            <a:ext cx="2069797" cy="369332"/>
          </a:xfrm>
          <a:prstGeom prst="rect">
            <a:avLst/>
          </a:prstGeom>
          <a:noFill/>
        </p:spPr>
        <p:txBody>
          <a:bodyPr wrap="none" rtlCol="0">
            <a:spAutoFit/>
          </a:bodyPr>
          <a:lstStyle/>
          <a:p>
            <a:r>
              <a:rPr lang="en-US" dirty="0"/>
              <a:t>System Boundary </a:t>
            </a:r>
          </a:p>
        </p:txBody>
      </p:sp>
    </p:spTree>
    <p:extLst>
      <p:ext uri="{BB962C8B-B14F-4D97-AF65-F5344CB8AC3E}">
        <p14:creationId xmlns:p14="http://schemas.microsoft.com/office/powerpoint/2010/main" val="2567867745"/>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a:extLst>
              <a:ext uri="{FF2B5EF4-FFF2-40B4-BE49-F238E27FC236}">
                <a16:creationId xmlns:a16="http://schemas.microsoft.com/office/drawing/2014/main" xmlns="" id="{67E61745-CC6E-4FBB-B517-B3D187455CE4}"/>
              </a:ext>
            </a:extLst>
          </p:cNvPr>
          <p:cNvSpPr>
            <a:spLocks noGrp="1" noChangeArrowheads="1"/>
          </p:cNvSpPr>
          <p:nvPr>
            <p:ph type="title"/>
          </p:nvPr>
        </p:nvSpPr>
        <p:spPr>
          <a:xfrm>
            <a:off x="180304" y="162283"/>
            <a:ext cx="8963696"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System boundary - a car service station example-</a:t>
            </a:r>
            <a:endParaRPr lang="en-GB" altLang="en-US" dirty="0"/>
          </a:p>
        </p:txBody>
      </p:sp>
      <p:pic>
        <p:nvPicPr>
          <p:cNvPr id="204804" name="Picture 5" descr="Slide39.JPG">
            <a:extLst>
              <a:ext uri="{FF2B5EF4-FFF2-40B4-BE49-F238E27FC236}">
                <a16:creationId xmlns:a16="http://schemas.microsoft.com/office/drawing/2014/main" xmlns="" id="{E65501C7-C943-4F5D-B400-EB7476A893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085" y="1468191"/>
            <a:ext cx="7790289" cy="52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8091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perspective</a:t>
            </a:r>
          </a:p>
        </p:txBody>
      </p:sp>
      <p:sp>
        <p:nvSpPr>
          <p:cNvPr id="4" name="Content Placeholder 3"/>
          <p:cNvSpPr>
            <a:spLocks noGrp="1"/>
          </p:cNvSpPr>
          <p:nvPr>
            <p:ph idx="1"/>
          </p:nvPr>
        </p:nvSpPr>
        <p:spPr>
          <a:xfrm>
            <a:off x="367862" y="1600200"/>
            <a:ext cx="8318938" cy="4317124"/>
          </a:xfrm>
        </p:spPr>
        <p:txBody>
          <a:bodyPr/>
          <a:lstStyle/>
          <a:p>
            <a:pPr algn="just"/>
            <a:r>
              <a:rPr lang="en-US" sz="2800" b="1" u="sng" dirty="0" err="1">
                <a:solidFill>
                  <a:srgbClr val="0070C0"/>
                </a:solidFill>
                <a:highlight>
                  <a:srgbClr val="FFFF00"/>
                </a:highlight>
              </a:rPr>
              <a:t>Shotly</a:t>
            </a:r>
            <a:r>
              <a:rPr lang="en-US" sz="2800" b="1" u="sng" dirty="0">
                <a:solidFill>
                  <a:srgbClr val="0070C0"/>
                </a:solidFill>
                <a:highlight>
                  <a:srgbClr val="FFFF00"/>
                </a:highlight>
              </a:rPr>
              <a:t>, “Context Model” shows</a:t>
            </a:r>
            <a:r>
              <a:rPr lang="en-US" sz="2800" dirty="0">
                <a:highlight>
                  <a:srgbClr val="FFFF00"/>
                </a:highlight>
              </a:rPr>
              <a:t>:</a:t>
            </a:r>
          </a:p>
          <a:p>
            <a:pPr lvl="1" algn="just"/>
            <a:r>
              <a:rPr lang="en-US" sz="2400" i="1" dirty="0">
                <a:highlight>
                  <a:srgbClr val="FFFF00"/>
                </a:highlight>
              </a:rPr>
              <a:t>the </a:t>
            </a:r>
            <a:r>
              <a:rPr lang="en-US" sz="2400" i="1" u="sng" dirty="0">
                <a:highlight>
                  <a:srgbClr val="FFFF00"/>
                </a:highlight>
              </a:rPr>
              <a:t>other systems in the environment </a:t>
            </a:r>
            <a:r>
              <a:rPr lang="en-US" sz="2400" i="1" u="sng" dirty="0">
                <a:highlight>
                  <a:srgbClr val="FFFF00"/>
                </a:highlight>
                <a:sym typeface="Wingdings" panose="05000000000000000000" pitchFamily="2" charset="2"/>
              </a:rPr>
              <a:t> </a:t>
            </a:r>
            <a:r>
              <a:rPr lang="en-US" sz="2400" b="1" i="1" u="sng" dirty="0">
                <a:highlight>
                  <a:srgbClr val="FFFF00"/>
                </a:highlight>
              </a:rPr>
              <a:t>not how</a:t>
            </a:r>
            <a:r>
              <a:rPr lang="en-US" sz="2400" i="1" dirty="0">
                <a:highlight>
                  <a:srgbClr val="FFFF00"/>
                </a:highlight>
              </a:rPr>
              <a:t> </a:t>
            </a:r>
            <a:r>
              <a:rPr lang="en-US" sz="2400" i="1" dirty="0">
                <a:solidFill>
                  <a:srgbClr val="FF0000"/>
                </a:solidFill>
                <a:highlight>
                  <a:srgbClr val="FFFF00"/>
                </a:highlight>
              </a:rPr>
              <a:t>the planned system being developed and </a:t>
            </a:r>
            <a:r>
              <a:rPr lang="en-US" sz="2400" i="1" dirty="0">
                <a:highlight>
                  <a:srgbClr val="FFFF00"/>
                </a:highlight>
              </a:rPr>
              <a:t>used in that environment.</a:t>
            </a:r>
          </a:p>
          <a:p>
            <a:pPr algn="just"/>
            <a:r>
              <a:rPr lang="en-US" sz="2800" b="1" dirty="0">
                <a:solidFill>
                  <a:srgbClr val="0070C0"/>
                </a:solidFill>
              </a:rPr>
              <a:t>Process models </a:t>
            </a:r>
            <a:r>
              <a:rPr lang="en-US" sz="2800" dirty="0"/>
              <a:t>tell </a:t>
            </a:r>
            <a:r>
              <a:rPr lang="en-US" sz="2800" b="1" dirty="0">
                <a:solidFill>
                  <a:srgbClr val="0070C0"/>
                </a:solidFill>
              </a:rPr>
              <a:t>how the system being developed</a:t>
            </a:r>
            <a:r>
              <a:rPr lang="en-US" sz="2800" dirty="0"/>
              <a:t> </a:t>
            </a:r>
            <a:r>
              <a:rPr lang="en-US" sz="2800" i="1" dirty="0">
                <a:solidFill>
                  <a:srgbClr val="FF0000"/>
                </a:solidFill>
              </a:rPr>
              <a:t>(business processes/operations???) </a:t>
            </a:r>
            <a:r>
              <a:rPr lang="en-US" sz="2800" dirty="0"/>
              <a:t>is used in broader business processes.</a:t>
            </a:r>
          </a:p>
          <a:p>
            <a:pPr lvl="1" algn="just"/>
            <a:r>
              <a:rPr lang="en-US" sz="2400" b="1" dirty="0">
                <a:solidFill>
                  <a:srgbClr val="FF0000"/>
                </a:solidFill>
              </a:rPr>
              <a:t>UML activity diagrams </a:t>
            </a:r>
            <a:r>
              <a:rPr lang="en-US" sz="2400" dirty="0"/>
              <a:t>may be used to define </a:t>
            </a:r>
            <a:r>
              <a:rPr lang="en-US" sz="2400" u="sng" dirty="0"/>
              <a:t>business process models</a:t>
            </a:r>
            <a:r>
              <a:rPr lang="en-US" sz="2400" dirty="0"/>
              <a:t>.</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The context model of the </a:t>
            </a:r>
            <a:r>
              <a:rPr lang="en-GB" dirty="0" err="1"/>
              <a:t>Mentcare</a:t>
            </a:r>
            <a:r>
              <a:rPr lang="en-GB" dirty="0"/>
              <a:t> system</a:t>
            </a:r>
            <a:endParaRPr lang="en-US" dirty="0"/>
          </a:p>
        </p:txBody>
      </p:sp>
      <p:pic>
        <p:nvPicPr>
          <p:cNvPr id="2" name="Picture 1" descr="5.1 Mentcare contex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073" y="1643063"/>
            <a:ext cx="6021913" cy="3793331"/>
          </a:xfrm>
          <a:prstGeom prst="rect">
            <a:avLst/>
          </a:prstGeom>
        </p:spPr>
      </p:pic>
      <p:sp>
        <p:nvSpPr>
          <p:cNvPr id="4" name="Rectangle 3">
            <a:extLst>
              <a:ext uri="{FF2B5EF4-FFF2-40B4-BE49-F238E27FC236}">
                <a16:creationId xmlns:a16="http://schemas.microsoft.com/office/drawing/2014/main" xmlns="" id="{D96740A8-2366-45EC-8BBB-986736D993DE}"/>
              </a:ext>
            </a:extLst>
          </p:cNvPr>
          <p:cNvSpPr/>
          <p:nvPr/>
        </p:nvSpPr>
        <p:spPr>
          <a:xfrm>
            <a:off x="383380" y="5740746"/>
            <a:ext cx="8489157" cy="830997"/>
          </a:xfrm>
          <a:prstGeom prst="rect">
            <a:avLst/>
          </a:prstGeom>
        </p:spPr>
        <p:txBody>
          <a:bodyPr wrap="square">
            <a:spAutoFit/>
          </a:bodyPr>
          <a:lstStyle/>
          <a:p>
            <a:pPr algn="ctr"/>
            <a:r>
              <a:rPr lang="en-US" sz="2400" dirty="0"/>
              <a:t>Defining the system boundaries that increase / decrease the </a:t>
            </a:r>
            <a:r>
              <a:rPr lang="en-US" sz="2400" u="sng" dirty="0">
                <a:solidFill>
                  <a:srgbClr val="0070C0"/>
                </a:solidFill>
              </a:rPr>
              <a:t>influence or workload of different parts of an organization.</a:t>
            </a:r>
            <a:endParaRPr lang="en-US" sz="2400" dirty="0"/>
          </a:p>
        </p:txBody>
      </p:sp>
      <p:sp>
        <p:nvSpPr>
          <p:cNvPr id="3" name="Oval 2">
            <a:extLst>
              <a:ext uri="{FF2B5EF4-FFF2-40B4-BE49-F238E27FC236}">
                <a16:creationId xmlns:a16="http://schemas.microsoft.com/office/drawing/2014/main" xmlns="" id="{E466E43D-8348-4F95-9185-8EF7204C8C56}"/>
              </a:ext>
            </a:extLst>
          </p:cNvPr>
          <p:cNvSpPr/>
          <p:nvPr/>
        </p:nvSpPr>
        <p:spPr>
          <a:xfrm>
            <a:off x="3265714" y="2968171"/>
            <a:ext cx="2373086" cy="1190172"/>
          </a:xfrm>
          <a:custGeom>
            <a:avLst/>
            <a:gdLst>
              <a:gd name="connsiteX0" fmla="*/ 0 w 2373086"/>
              <a:gd name="connsiteY0" fmla="*/ 595086 h 1190172"/>
              <a:gd name="connsiteX1" fmla="*/ 1186543 w 2373086"/>
              <a:gd name="connsiteY1" fmla="*/ 0 h 1190172"/>
              <a:gd name="connsiteX2" fmla="*/ 2373086 w 2373086"/>
              <a:gd name="connsiteY2" fmla="*/ 595086 h 1190172"/>
              <a:gd name="connsiteX3" fmla="*/ 1186543 w 2373086"/>
              <a:gd name="connsiteY3" fmla="*/ 1190172 h 1190172"/>
              <a:gd name="connsiteX4" fmla="*/ 0 w 2373086"/>
              <a:gd name="connsiteY4" fmla="*/ 595086 h 119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086" h="1190172" extrusionOk="0">
                <a:moveTo>
                  <a:pt x="0" y="595086"/>
                </a:moveTo>
                <a:cubicBezTo>
                  <a:pt x="8486" y="202598"/>
                  <a:pt x="617773" y="69711"/>
                  <a:pt x="1186543" y="0"/>
                </a:cubicBezTo>
                <a:cubicBezTo>
                  <a:pt x="1815594" y="-9928"/>
                  <a:pt x="2382073" y="234919"/>
                  <a:pt x="2373086" y="595086"/>
                </a:cubicBezTo>
                <a:cubicBezTo>
                  <a:pt x="2455202" y="869466"/>
                  <a:pt x="1780851" y="1345613"/>
                  <a:pt x="1186543" y="1190172"/>
                </a:cubicBezTo>
                <a:cubicBezTo>
                  <a:pt x="503215" y="1282187"/>
                  <a:pt x="50188" y="879599"/>
                  <a:pt x="0" y="595086"/>
                </a:cubicBezTo>
                <a:close/>
              </a:path>
            </a:pathLst>
          </a:custGeom>
          <a:noFill/>
          <a:ln w="38100">
            <a:solidFill>
              <a:srgbClr val="FF0000"/>
            </a:solidFill>
            <a:prstDash val="sysDash"/>
            <a:extLst>
              <a:ext uri="{C807C97D-BFC1-408E-A445-0C87EB9F89A2}">
                <ask:lineSketchStyleProps xmlns:ask="http://schemas.microsoft.com/office/drawing/2018/sketchyshapes" xmlns="" sd="4266498984">
                  <a:prstGeom prst="ellipse">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22225">
                <a:solidFill>
                  <a:schemeClr val="accent2"/>
                </a:solidFill>
                <a:prstDash val="solid"/>
              </a:ln>
              <a:solidFill>
                <a:schemeClr val="accent2">
                  <a:lumMod val="40000"/>
                  <a:lumOff val="60000"/>
                </a:schemeClr>
              </a:solidFill>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0304" y="274638"/>
            <a:ext cx="7570128" cy="1143000"/>
          </a:xfrm>
        </p:spPr>
        <p:txBody>
          <a:bodyPr/>
          <a:lstStyle/>
          <a:p>
            <a:r>
              <a:rPr lang="en-US" dirty="0"/>
              <a:t>Process model of involuntary detention in hospital</a:t>
            </a:r>
            <a:r>
              <a:rPr lang="en-GB" dirty="0"/>
              <a:t/>
            </a:r>
            <a:br>
              <a:rPr lang="en-GB" dirty="0"/>
            </a:br>
            <a:r>
              <a:rPr lang="en-GB" dirty="0"/>
              <a:t>(</a:t>
            </a:r>
            <a:r>
              <a:rPr lang="en-GB" dirty="0" err="1"/>
              <a:t>İstemsiz</a:t>
            </a:r>
            <a:r>
              <a:rPr lang="en-GB" dirty="0"/>
              <a:t> </a:t>
            </a:r>
            <a:r>
              <a:rPr lang="en-GB" dirty="0" err="1"/>
              <a:t>tutuklama</a:t>
            </a:r>
            <a:r>
              <a:rPr lang="en-GB" dirty="0"/>
              <a:t> </a:t>
            </a:r>
            <a:r>
              <a:rPr lang="en-GB" dirty="0" err="1"/>
              <a:t>süreci</a:t>
            </a:r>
            <a:r>
              <a:rPr lang="en-GB" dirty="0"/>
              <a:t> </a:t>
            </a:r>
            <a:r>
              <a:rPr lang="en-GB" dirty="0" err="1"/>
              <a:t>modeli</a:t>
            </a:r>
            <a:r>
              <a:rPr lang="en-GB" dirty="0"/>
              <a:t>)</a:t>
            </a:r>
            <a:endParaRPr lang="en-US" dirty="0"/>
          </a:p>
        </p:txBody>
      </p:sp>
      <p:pic>
        <p:nvPicPr>
          <p:cNvPr id="2" name="Picture 1" descr="5.2 Detention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765299"/>
            <a:ext cx="8445414" cy="4365045"/>
          </a:xfrm>
          <a:prstGeom prst="rect">
            <a:avLst/>
          </a:prstGeom>
        </p:spPr>
      </p:pic>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a:xfrm>
            <a:off x="238836" y="1600200"/>
            <a:ext cx="8447964" cy="5257800"/>
          </a:xfrm>
        </p:spPr>
        <p:txBody>
          <a:bodyPr/>
          <a:lstStyle/>
          <a:p>
            <a:r>
              <a:rPr lang="en-US" sz="2000" dirty="0"/>
              <a:t>Context models</a:t>
            </a:r>
            <a:endParaRPr lang="en-GB" sz="2000" dirty="0"/>
          </a:p>
          <a:p>
            <a:r>
              <a:rPr lang="en-US" sz="2000" b="1" dirty="0">
                <a:solidFill>
                  <a:srgbClr val="FF0000"/>
                </a:solidFill>
              </a:rPr>
              <a:t>Interaction models (</a:t>
            </a:r>
            <a:r>
              <a:rPr lang="en-GB" sz="2000" i="1" dirty="0">
                <a:solidFill>
                  <a:srgbClr val="FF0000"/>
                </a:solidFill>
                <a:highlight>
                  <a:srgbClr val="FFFF00"/>
                </a:highlight>
              </a:rPr>
              <a:t>USE CASE,SEQUENCE,..)</a:t>
            </a:r>
            <a:endParaRPr lang="en-GB" sz="2000" b="1" dirty="0">
              <a:solidFill>
                <a:srgbClr val="FF0000"/>
              </a:solidFill>
            </a:endParaRPr>
          </a:p>
          <a:p>
            <a:r>
              <a:rPr lang="en-US" sz="2000" dirty="0"/>
              <a:t>Structural models</a:t>
            </a:r>
            <a:endParaRPr lang="en-GB" sz="2000" dirty="0"/>
          </a:p>
          <a:p>
            <a:r>
              <a:rPr lang="en-US" sz="2000" dirty="0"/>
              <a:t>Behavioral models (data-driven &amp; events-driven)</a:t>
            </a:r>
            <a:endParaRPr lang="en-GB" sz="2000" dirty="0"/>
          </a:p>
          <a:p>
            <a:r>
              <a:rPr lang="en-US" sz="2000" dirty="0"/>
              <a:t>Model-driven engineering</a:t>
            </a:r>
            <a:r>
              <a:rPr lang="en-GB" sz="2000" dirty="0"/>
              <a:t> </a:t>
            </a:r>
            <a:endParaRPr lang="en-US" sz="2000" dirty="0"/>
          </a:p>
        </p:txBody>
      </p:sp>
      <p:pic>
        <p:nvPicPr>
          <p:cNvPr id="4" name="Picture 4" descr="Related image">
            <a:extLst>
              <a:ext uri="{FF2B5EF4-FFF2-40B4-BE49-F238E27FC236}">
                <a16:creationId xmlns:a16="http://schemas.microsoft.com/office/drawing/2014/main" xmlns="" id="{E6C05573-836E-4593-A7EC-EB37D570A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003" y="3377335"/>
            <a:ext cx="6252693" cy="348066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xmlns="" id="{5C1379EA-E1E8-49E0-A860-C77D43F08251}"/>
              </a:ext>
            </a:extLst>
          </p:cNvPr>
          <p:cNvSpPr/>
          <p:nvPr/>
        </p:nvSpPr>
        <p:spPr>
          <a:xfrm>
            <a:off x="2343955" y="5402687"/>
            <a:ext cx="3992451" cy="1455313"/>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234364"/>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Context models</a:t>
            </a:r>
            <a:endParaRPr lang="en-GB" dirty="0"/>
          </a:p>
          <a:p>
            <a:r>
              <a:rPr lang="en-US" dirty="0"/>
              <a:t>Interaction models</a:t>
            </a:r>
            <a:endParaRPr lang="en-GB" dirty="0"/>
          </a:p>
          <a:p>
            <a:r>
              <a:rPr lang="en-US" dirty="0"/>
              <a:t>Structural models</a:t>
            </a:r>
            <a:endParaRPr lang="en-GB" dirty="0"/>
          </a:p>
          <a:p>
            <a:r>
              <a:rPr lang="en-US" dirty="0"/>
              <a:t>Behavioral models (data-driven &amp; events-driven)</a:t>
            </a:r>
            <a:endParaRPr lang="en-GB" dirty="0"/>
          </a:p>
          <a:p>
            <a:r>
              <a:rPr lang="en-US" dirty="0"/>
              <a:t>Model-driven engineering</a:t>
            </a:r>
            <a:r>
              <a:rPr lang="en-GB" dirty="0"/>
              <a:t> </a:t>
            </a:r>
            <a:endParaRPr lang="en-US" dirty="0"/>
          </a:p>
        </p:txBody>
      </p:sp>
      <p:pic>
        <p:nvPicPr>
          <p:cNvPr id="1026" name="Picture 2" descr="Image result for software system modelling">
            <a:extLst>
              <a:ext uri="{FF2B5EF4-FFF2-40B4-BE49-F238E27FC236}">
                <a16:creationId xmlns:a16="http://schemas.microsoft.com/office/drawing/2014/main" xmlns="" id="{14A72B61-211C-417C-B96B-35E93F95D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793" y="3863181"/>
            <a:ext cx="3619007" cy="296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6856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3138"/>
            <a:ext cx="8229600" cy="1143000"/>
          </a:xfrm>
        </p:spPr>
        <p:txBody>
          <a:bodyPr/>
          <a:lstStyle/>
          <a:p>
            <a:pPr algn="ctr"/>
            <a:r>
              <a:rPr lang="en-US" dirty="0"/>
              <a:t>Interaction models</a:t>
            </a:r>
          </a:p>
        </p:txBody>
      </p:sp>
    </p:spTree>
    <p:extLst>
      <p:ext uri="{BB962C8B-B14F-4D97-AF65-F5344CB8AC3E}">
        <p14:creationId xmlns:p14="http://schemas.microsoft.com/office/powerpoint/2010/main" val="354177382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models</a:t>
            </a:r>
          </a:p>
        </p:txBody>
      </p:sp>
      <p:sp>
        <p:nvSpPr>
          <p:cNvPr id="3" name="Content Placeholder 2"/>
          <p:cNvSpPr>
            <a:spLocks noGrp="1"/>
          </p:cNvSpPr>
          <p:nvPr>
            <p:ph idx="1"/>
          </p:nvPr>
        </p:nvSpPr>
        <p:spPr>
          <a:xfrm>
            <a:off x="206063" y="1600200"/>
            <a:ext cx="8583768" cy="4525963"/>
          </a:xfrm>
        </p:spPr>
        <p:txBody>
          <a:bodyPr/>
          <a:lstStyle/>
          <a:p>
            <a:pPr algn="just"/>
            <a:r>
              <a:rPr lang="en-US" dirty="0">
                <a:solidFill>
                  <a:srgbClr val="FF0000"/>
                </a:solidFill>
              </a:rPr>
              <a:t>Modeling USER INTERACTION is important</a:t>
            </a:r>
            <a:r>
              <a:rPr lang="en-US" dirty="0"/>
              <a:t> as it </a:t>
            </a:r>
            <a:r>
              <a:rPr lang="en-US" u="sng" dirty="0">
                <a:solidFill>
                  <a:schemeClr val="accent1"/>
                </a:solidFill>
              </a:rPr>
              <a:t>helps to identify requirements</a:t>
            </a:r>
            <a:r>
              <a:rPr lang="en-US" i="1" dirty="0">
                <a:solidFill>
                  <a:schemeClr val="accent1"/>
                </a:solidFill>
              </a:rPr>
              <a:t> </a:t>
            </a:r>
            <a:r>
              <a:rPr lang="en-US" dirty="0"/>
              <a:t>of user (e.g. doctor account). </a:t>
            </a:r>
          </a:p>
          <a:p>
            <a:pPr algn="just"/>
            <a:r>
              <a:rPr lang="en-US" dirty="0">
                <a:solidFill>
                  <a:srgbClr val="FF0000"/>
                </a:solidFill>
              </a:rPr>
              <a:t>Modeling SYSTEM-TO-SYSTEM interactions</a:t>
            </a:r>
            <a:r>
              <a:rPr lang="en-US" dirty="0"/>
              <a:t> indicate the </a:t>
            </a:r>
            <a:r>
              <a:rPr lang="en-US" u="sng" dirty="0">
                <a:solidFill>
                  <a:schemeClr val="accent1"/>
                </a:solidFill>
              </a:rPr>
              <a:t>communication problems</a:t>
            </a:r>
            <a:r>
              <a:rPr lang="en-US" dirty="0">
                <a:solidFill>
                  <a:schemeClr val="accent1"/>
                </a:solidFill>
              </a:rPr>
              <a:t> </a:t>
            </a:r>
            <a:r>
              <a:rPr lang="en-US" dirty="0"/>
              <a:t>that may arise (e.g. appointment and accounting systems). </a:t>
            </a:r>
          </a:p>
          <a:p>
            <a:pPr algn="just"/>
            <a:r>
              <a:rPr lang="en-US" dirty="0">
                <a:solidFill>
                  <a:srgbClr val="FF0000"/>
                </a:solidFill>
              </a:rPr>
              <a:t>Modeling COMPONENT interaction </a:t>
            </a:r>
            <a:r>
              <a:rPr lang="en-US" u="sng" dirty="0">
                <a:solidFill>
                  <a:schemeClr val="accent1"/>
                </a:solidFill>
              </a:rPr>
              <a:t>helps us understand;</a:t>
            </a:r>
          </a:p>
          <a:p>
            <a:pPr lvl="1" algn="just"/>
            <a:r>
              <a:rPr lang="en-US" dirty="0"/>
              <a:t> if a planned system structure is possible to deliver </a:t>
            </a:r>
            <a:r>
              <a:rPr lang="en-US" u="sng" dirty="0"/>
              <a:t>the required system performance and dependability</a:t>
            </a:r>
            <a:r>
              <a:rPr lang="en-US" dirty="0"/>
              <a:t>.</a:t>
            </a:r>
            <a:r>
              <a:rPr lang="en-GB" dirty="0"/>
              <a:t> </a:t>
            </a:r>
          </a:p>
          <a:p>
            <a:pPr algn="just"/>
            <a:r>
              <a:rPr lang="en-GB" i="1" dirty="0">
                <a:solidFill>
                  <a:srgbClr val="FF0000"/>
                </a:solidFill>
                <a:highlight>
                  <a:srgbClr val="FFFF00"/>
                </a:highlight>
              </a:rPr>
              <a:t>USE CASE DIAGRAMS and SEQUENCE DIAGRAMS </a:t>
            </a:r>
            <a:r>
              <a:rPr lang="en-GB" i="1" u="sng" dirty="0">
                <a:solidFill>
                  <a:schemeClr val="accent1"/>
                </a:solidFill>
                <a:highlight>
                  <a:srgbClr val="FFFF00"/>
                </a:highlight>
              </a:rPr>
              <a:t>may be used for INTERACTION MODELLING</a:t>
            </a:r>
            <a:r>
              <a:rPr lang="en-GB" i="1" dirty="0">
                <a:highlight>
                  <a:srgbClr val="FFFF00"/>
                </a:highlight>
              </a:rPr>
              <a:t>.</a:t>
            </a:r>
          </a:p>
          <a:p>
            <a:endParaRPr lang="en-US" dirty="0"/>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modeling</a:t>
            </a:r>
          </a:p>
        </p:txBody>
      </p:sp>
      <p:sp>
        <p:nvSpPr>
          <p:cNvPr id="3" name="Content Placeholder 2"/>
          <p:cNvSpPr>
            <a:spLocks noGrp="1"/>
          </p:cNvSpPr>
          <p:nvPr>
            <p:ph idx="1"/>
          </p:nvPr>
        </p:nvSpPr>
        <p:spPr/>
        <p:txBody>
          <a:bodyPr/>
          <a:lstStyle/>
          <a:p>
            <a:pPr algn="just"/>
            <a:r>
              <a:rPr lang="en-US" dirty="0">
                <a:solidFill>
                  <a:srgbClr val="FF0000"/>
                </a:solidFill>
              </a:rPr>
              <a:t>Use case diagrams were developed</a:t>
            </a:r>
            <a:r>
              <a:rPr lang="en-US" dirty="0"/>
              <a:t> originally to</a:t>
            </a:r>
            <a:r>
              <a:rPr lang="en-US" dirty="0">
                <a:solidFill>
                  <a:schemeClr val="accent1"/>
                </a:solidFill>
              </a:rPr>
              <a:t> </a:t>
            </a:r>
            <a:r>
              <a:rPr lang="en-US" u="sng" dirty="0">
                <a:solidFill>
                  <a:schemeClr val="accent1"/>
                </a:solidFill>
              </a:rPr>
              <a:t>support requirements elicitation</a:t>
            </a:r>
            <a:r>
              <a:rPr lang="en-US" dirty="0"/>
              <a:t> (discovering/finding) activity and </a:t>
            </a:r>
            <a:r>
              <a:rPr lang="en-US" i="1" dirty="0">
                <a:solidFill>
                  <a:schemeClr val="accent1"/>
                </a:solidFill>
              </a:rPr>
              <a:t>now considered and added</a:t>
            </a:r>
            <a:r>
              <a:rPr lang="en-US" dirty="0"/>
              <a:t> into the UML.</a:t>
            </a:r>
          </a:p>
          <a:p>
            <a:pPr algn="just"/>
            <a:r>
              <a:rPr lang="en-US" b="1" dirty="0"/>
              <a:t>Each</a:t>
            </a:r>
            <a:r>
              <a:rPr lang="en-US" dirty="0"/>
              <a:t> </a:t>
            </a:r>
            <a:r>
              <a:rPr lang="en-US" b="1" dirty="0"/>
              <a:t>use case </a:t>
            </a:r>
            <a:r>
              <a:rPr lang="en-US" b="1" u="sng" dirty="0"/>
              <a:t>represents a discrete task</a:t>
            </a:r>
            <a:r>
              <a:rPr lang="en-US" b="1" dirty="0"/>
              <a:t> </a:t>
            </a:r>
            <a:r>
              <a:rPr lang="en-US" dirty="0"/>
              <a:t>that involves external interaction with a system </a:t>
            </a:r>
            <a:r>
              <a:rPr lang="en-US" i="1" dirty="0">
                <a:solidFill>
                  <a:srgbClr val="00B050"/>
                </a:solidFill>
              </a:rPr>
              <a:t>(e.g. assign a homework, create appointment card, etc.)</a:t>
            </a:r>
          </a:p>
          <a:p>
            <a:pPr algn="just"/>
            <a:r>
              <a:rPr lang="en-US" b="1" dirty="0"/>
              <a:t>Actors in a use case</a:t>
            </a:r>
            <a:r>
              <a:rPr lang="en-US" dirty="0"/>
              <a:t> may be </a:t>
            </a:r>
            <a:r>
              <a:rPr lang="en-US" b="1" u="sng" dirty="0"/>
              <a:t>people</a:t>
            </a:r>
            <a:r>
              <a:rPr lang="en-US" dirty="0"/>
              <a:t> or </a:t>
            </a:r>
            <a:r>
              <a:rPr lang="en-US" b="1" u="sng" dirty="0"/>
              <a:t>other systems</a:t>
            </a:r>
            <a:r>
              <a:rPr lang="en-US" dirty="0"/>
              <a:t>.</a:t>
            </a:r>
          </a:p>
          <a:p>
            <a:pPr algn="just"/>
            <a:r>
              <a:rPr lang="en-US" dirty="0"/>
              <a:t>Represented diagrammatically to provide an overview of the use case and in </a:t>
            </a:r>
            <a:r>
              <a:rPr lang="en-US" b="1" dirty="0">
                <a:solidFill>
                  <a:srgbClr val="FF0000"/>
                </a:solidFill>
              </a:rPr>
              <a:t>a more detailed textual form.</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Transfer-data use case</a:t>
            </a:r>
            <a:r>
              <a:rPr lang="en-GB" dirty="0"/>
              <a:t> </a:t>
            </a:r>
            <a:endParaRPr lang="en-US" dirty="0"/>
          </a:p>
        </p:txBody>
      </p:sp>
      <p:sp>
        <p:nvSpPr>
          <p:cNvPr id="5" name="Content Placeholder 4"/>
          <p:cNvSpPr>
            <a:spLocks noGrp="1"/>
          </p:cNvSpPr>
          <p:nvPr>
            <p:ph idx="1"/>
          </p:nvPr>
        </p:nvSpPr>
        <p:spPr/>
        <p:txBody>
          <a:bodyPr/>
          <a:lstStyle/>
          <a:p>
            <a:r>
              <a:rPr lang="en-US" dirty="0"/>
              <a:t>A use case in the </a:t>
            </a:r>
            <a:r>
              <a:rPr lang="en-US" dirty="0" err="1"/>
              <a:t>Mentcare</a:t>
            </a:r>
            <a:r>
              <a:rPr lang="en-US" dirty="0"/>
              <a:t> system</a:t>
            </a:r>
          </a:p>
        </p:txBody>
      </p:sp>
      <p:pic>
        <p:nvPicPr>
          <p:cNvPr id="4" name="Picture 3" descr="5.3 UseCase.eps"/>
          <p:cNvPicPr>
            <a:picLocks noChangeAspect="1"/>
          </p:cNvPicPr>
          <p:nvPr/>
        </p:nvPicPr>
        <p:blipFill>
          <a:blip r:embed="rId2"/>
          <a:stretch>
            <a:fillRect/>
          </a:stretch>
        </p:blipFill>
        <p:spPr>
          <a:xfrm>
            <a:off x="866722" y="2212757"/>
            <a:ext cx="7486946" cy="1214863"/>
          </a:xfrm>
          <a:prstGeom prst="rect">
            <a:avLst/>
          </a:prstGeom>
        </p:spPr>
      </p:pic>
      <p:sp>
        <p:nvSpPr>
          <p:cNvPr id="2" name="Rectangle 1">
            <a:extLst>
              <a:ext uri="{FF2B5EF4-FFF2-40B4-BE49-F238E27FC236}">
                <a16:creationId xmlns:a16="http://schemas.microsoft.com/office/drawing/2014/main" xmlns="" id="{9DDD75BA-AABA-4E6B-B0BD-22EA581217D7}"/>
              </a:ext>
            </a:extLst>
          </p:cNvPr>
          <p:cNvSpPr/>
          <p:nvPr/>
        </p:nvSpPr>
        <p:spPr>
          <a:xfrm>
            <a:off x="1077168" y="3499060"/>
            <a:ext cx="2365119" cy="954107"/>
          </a:xfrm>
          <a:prstGeom prst="rect">
            <a:avLst/>
          </a:prstGeom>
        </p:spPr>
        <p:txBody>
          <a:bodyPr wrap="square">
            <a:spAutoFit/>
          </a:bodyPr>
          <a:lstStyle/>
          <a:p>
            <a:pPr algn="ctr"/>
            <a:r>
              <a:rPr lang="en-GB" sz="1400" b="1" dirty="0">
                <a:solidFill>
                  <a:srgbClr val="FF0000"/>
                </a:solidFill>
                <a:ea typeface="Times New Roman" charset="0"/>
              </a:rPr>
              <a:t>He uses the</a:t>
            </a:r>
          </a:p>
          <a:p>
            <a:pPr algn="ctr"/>
            <a:r>
              <a:rPr lang="en-GB" sz="1400" b="1" dirty="0" err="1">
                <a:solidFill>
                  <a:srgbClr val="FF0000"/>
                </a:solidFill>
                <a:ea typeface="Times New Roman" charset="0"/>
              </a:rPr>
              <a:t>Mentcare</a:t>
            </a:r>
            <a:r>
              <a:rPr lang="en-GB" sz="1400" b="1" dirty="0">
                <a:solidFill>
                  <a:srgbClr val="FF0000"/>
                </a:solidFill>
                <a:ea typeface="Times New Roman" charset="0"/>
              </a:rPr>
              <a:t> system </a:t>
            </a:r>
          </a:p>
          <a:p>
            <a:pPr algn="ctr"/>
            <a:r>
              <a:rPr lang="en-GB" sz="1400" b="1" dirty="0">
                <a:solidFill>
                  <a:srgbClr val="FF0000"/>
                </a:solidFill>
                <a:ea typeface="Times New Roman" charset="0"/>
              </a:rPr>
              <a:t>to transfer the patient data </a:t>
            </a:r>
            <a:endParaRPr lang="en-US" sz="1400" b="1" dirty="0">
              <a:solidFill>
                <a:srgbClr val="FF0000"/>
              </a:solidFill>
            </a:endParaRPr>
          </a:p>
        </p:txBody>
      </p:sp>
      <p:cxnSp>
        <p:nvCxnSpPr>
          <p:cNvPr id="6" name="Straight Arrow Connector 5">
            <a:extLst>
              <a:ext uri="{FF2B5EF4-FFF2-40B4-BE49-F238E27FC236}">
                <a16:creationId xmlns:a16="http://schemas.microsoft.com/office/drawing/2014/main" xmlns="" id="{9E17CB57-6681-496F-8657-6364D0C3E162}"/>
              </a:ext>
            </a:extLst>
          </p:cNvPr>
          <p:cNvCxnSpPr>
            <a:cxnSpLocks/>
            <a:endCxn id="10" idx="1"/>
          </p:cNvCxnSpPr>
          <p:nvPr/>
        </p:nvCxnSpPr>
        <p:spPr>
          <a:xfrm>
            <a:off x="2536417" y="4186635"/>
            <a:ext cx="1549730" cy="755899"/>
          </a:xfrm>
          <a:prstGeom prst="straightConnector1">
            <a:avLst/>
          </a:prstGeom>
          <a:noFill/>
          <a:ln w="28575">
            <a:solidFill>
              <a:srgbClr val="FF0000"/>
            </a:solidFill>
            <a:prstDash val="sysDash"/>
            <a:headEnd type="none" w="med" len="med"/>
            <a:tailEnd type="triangle" w="med" len="med"/>
          </a:ln>
        </p:spPr>
        <p:style>
          <a:lnRef idx="1">
            <a:schemeClr val="accent1"/>
          </a:lnRef>
          <a:fillRef idx="3">
            <a:schemeClr val="accent1"/>
          </a:fillRef>
          <a:effectRef idx="2">
            <a:schemeClr val="accent1"/>
          </a:effectRef>
          <a:fontRef idx="minor">
            <a:schemeClr val="lt1"/>
          </a:fontRef>
        </p:style>
      </p:cxnSp>
      <p:pic>
        <p:nvPicPr>
          <p:cNvPr id="9" name="Picture 8" descr="5.1 Mentcare context.eps">
            <a:extLst>
              <a:ext uri="{FF2B5EF4-FFF2-40B4-BE49-F238E27FC236}">
                <a16:creationId xmlns:a16="http://schemas.microsoft.com/office/drawing/2014/main" xmlns="" id="{02F2E6B2-5CE9-4F95-A0A8-AC8110228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226" y="3976113"/>
            <a:ext cx="4473296" cy="2817823"/>
          </a:xfrm>
          <a:prstGeom prst="rect">
            <a:avLst/>
          </a:prstGeom>
        </p:spPr>
      </p:pic>
      <p:sp>
        <p:nvSpPr>
          <p:cNvPr id="8" name="Rectangle: Rounded Corners 7">
            <a:extLst>
              <a:ext uri="{FF2B5EF4-FFF2-40B4-BE49-F238E27FC236}">
                <a16:creationId xmlns:a16="http://schemas.microsoft.com/office/drawing/2014/main" xmlns="" id="{D3DAB18E-A929-4189-9399-20975F89AC9F}"/>
              </a:ext>
            </a:extLst>
          </p:cNvPr>
          <p:cNvSpPr/>
          <p:nvPr/>
        </p:nvSpPr>
        <p:spPr>
          <a:xfrm>
            <a:off x="3442287" y="3950494"/>
            <a:ext cx="1535906" cy="2100262"/>
          </a:xfrm>
          <a:prstGeom prst="roundRect">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210C866E-B0C5-40B7-8CF3-0FAB18A455E7}"/>
              </a:ext>
            </a:extLst>
          </p:cNvPr>
          <p:cNvSpPr/>
          <p:nvPr/>
        </p:nvSpPr>
        <p:spPr>
          <a:xfrm>
            <a:off x="4032757" y="4918472"/>
            <a:ext cx="364572" cy="1643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195B6913-6F3D-427C-B052-D71705D2E9B2}"/>
              </a:ext>
            </a:extLst>
          </p:cNvPr>
          <p:cNvSpPr/>
          <p:nvPr/>
        </p:nvSpPr>
        <p:spPr>
          <a:xfrm rot="5400000" flipV="1">
            <a:off x="4625137" y="4708540"/>
            <a:ext cx="364572" cy="1701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6592" y="274638"/>
            <a:ext cx="7653840" cy="1143000"/>
          </a:xfrm>
        </p:spPr>
        <p:txBody>
          <a:bodyPr/>
          <a:lstStyle/>
          <a:p>
            <a:r>
              <a:rPr lang="en-US" dirty="0"/>
              <a:t>Tabular description of the ‘Transfer data’ use-case</a:t>
            </a:r>
            <a:r>
              <a:rPr lang="en-GB" dirty="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47170284"/>
              </p:ext>
            </p:extLst>
          </p:nvPr>
        </p:nvGraphicFramePr>
        <p:xfrm>
          <a:off x="152400" y="1866900"/>
          <a:ext cx="8883650" cy="4337082"/>
        </p:xfrm>
        <a:graphic>
          <a:graphicData uri="http://schemas.openxmlformats.org/drawingml/2006/table">
            <a:tbl>
              <a:tblPr/>
              <a:tblGrid>
                <a:gridCol w="2385805">
                  <a:extLst>
                    <a:ext uri="{9D8B030D-6E8A-4147-A177-3AD203B41FA5}">
                      <a16:colId xmlns:a16="http://schemas.microsoft.com/office/drawing/2014/main" xmlns="" val="20000"/>
                    </a:ext>
                  </a:extLst>
                </a:gridCol>
                <a:gridCol w="6497845">
                  <a:extLst>
                    <a:ext uri="{9D8B030D-6E8A-4147-A177-3AD203B41FA5}">
                      <a16:colId xmlns:a16="http://schemas.microsoft.com/office/drawing/2014/main" xmlns="" val="20001"/>
                    </a:ext>
                  </a:extLst>
                </a:gridCol>
              </a:tblGrid>
              <a:tr h="268746">
                <a:tc gridSpan="2">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charset="0"/>
                          <a:ea typeface="Times New Roman" charset="0"/>
                        </a:rPr>
                        <a:t>MHC-PMS: Transfer data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xmlns="" val="10000"/>
                  </a:ext>
                </a:extLst>
              </a:tr>
              <a:tr h="39160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Actors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charset="0"/>
                          <a:ea typeface="Times New Roman" charset="0"/>
                        </a:rPr>
                        <a:t>Medical receptionist, patient records system (PRS)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154195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Description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A receptionist may transfer data from the </a:t>
                      </a:r>
                      <a:r>
                        <a:rPr kumimoji="0" lang="en-GB" sz="1600" b="0" i="0" u="none" strike="noStrike" cap="none" normalizeH="0" baseline="0" dirty="0" err="1">
                          <a:ln>
                            <a:noFill/>
                          </a:ln>
                          <a:solidFill>
                            <a:srgbClr val="000000"/>
                          </a:solidFill>
                          <a:effectLst/>
                          <a:latin typeface="Arial" charset="0"/>
                          <a:ea typeface="Times New Roman" charset="0"/>
                        </a:rPr>
                        <a:t>Mentcare</a:t>
                      </a:r>
                      <a:r>
                        <a:rPr kumimoji="0" lang="en-GB" sz="1600" b="0" i="0" u="none" strike="noStrike" cap="none" normalizeH="0" baseline="0" dirty="0">
                          <a:ln>
                            <a:noFill/>
                          </a:ln>
                          <a:solidFill>
                            <a:srgbClr val="000000"/>
                          </a:solidFill>
                          <a:effectLst/>
                          <a:latin typeface="Arial" charset="0"/>
                          <a:ea typeface="Times New Roman" charset="0"/>
                        </a:rPr>
                        <a:t> system to a general patient record database that is kept by a health authority.</a:t>
                      </a:r>
                    </a:p>
                    <a:p>
                      <a:pPr marL="0" marR="0" lvl="0" indent="0" algn="just"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Arial" charset="0"/>
                        <a:ea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information transferred may either be </a:t>
                      </a:r>
                      <a:r>
                        <a:rPr kumimoji="0" lang="en-GB" sz="1600" b="1" i="0" u="none" strike="noStrike" cap="none" normalizeH="0" baseline="0" dirty="0">
                          <a:ln>
                            <a:noFill/>
                          </a:ln>
                          <a:solidFill>
                            <a:srgbClr val="000000"/>
                          </a:solidFill>
                          <a:effectLst/>
                          <a:latin typeface="Arial" charset="0"/>
                          <a:ea typeface="Times New Roman" charset="0"/>
                        </a:rPr>
                        <a:t>updated personal information (address, phone number, etc.) </a:t>
                      </a:r>
                      <a:r>
                        <a:rPr kumimoji="0" lang="en-GB" sz="1600" b="0" i="0" u="none" strike="noStrike" cap="none" normalizeH="0" baseline="0" dirty="0">
                          <a:ln>
                            <a:noFill/>
                          </a:ln>
                          <a:solidFill>
                            <a:srgbClr val="000000"/>
                          </a:solidFill>
                          <a:effectLst/>
                          <a:latin typeface="Arial" charset="0"/>
                          <a:ea typeface="Times New Roman" charset="0"/>
                        </a:rPr>
                        <a:t>or </a:t>
                      </a:r>
                      <a:r>
                        <a:rPr kumimoji="0" lang="en-GB" sz="1600" b="1" i="0" u="none" strike="noStrike" cap="none" normalizeH="0" baseline="0" dirty="0">
                          <a:ln>
                            <a:noFill/>
                          </a:ln>
                          <a:solidFill>
                            <a:srgbClr val="000000"/>
                          </a:solidFill>
                          <a:effectLst/>
                          <a:latin typeface="Arial" charset="0"/>
                          <a:ea typeface="Times New Roman" charset="0"/>
                        </a:rPr>
                        <a:t>a summary of the patient’s diagnosis and treatment</a:t>
                      </a:r>
                      <a:r>
                        <a:rPr kumimoji="0" lang="en-GB" sz="1600" b="0" i="0" u="none" strike="noStrike" cap="none" normalizeH="0" baseline="0" dirty="0">
                          <a:ln>
                            <a:noFill/>
                          </a:ln>
                          <a:solidFill>
                            <a:srgbClr val="000000"/>
                          </a:solidFill>
                          <a:effectLst/>
                          <a:latin typeface="Arial" charset="0"/>
                          <a:ea typeface="Times New Roman"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63166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Data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Patient’s personal information, treatment summary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58398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Stimulus/input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sng" strike="noStrike" kern="1200" cap="none" normalizeH="0" baseline="0" dirty="0">
                          <a:ln>
                            <a:noFill/>
                          </a:ln>
                          <a:solidFill>
                            <a:srgbClr val="000000"/>
                          </a:solidFill>
                          <a:effectLst/>
                          <a:latin typeface="Arial" charset="0"/>
                          <a:ea typeface="Times New Roman" charset="0"/>
                          <a:cs typeface="+mn-cs"/>
                        </a:rPr>
                        <a:t>User command </a:t>
                      </a:r>
                      <a:r>
                        <a:rPr kumimoji="0" lang="en-GB" sz="1600" b="0" i="0" u="none" strike="noStrike" cap="none" normalizeH="0" baseline="0" dirty="0">
                          <a:ln>
                            <a:noFill/>
                          </a:ln>
                          <a:solidFill>
                            <a:srgbClr val="000000"/>
                          </a:solidFill>
                          <a:effectLst/>
                          <a:latin typeface="Arial" charset="0"/>
                          <a:ea typeface="Times New Roman" charset="0"/>
                        </a:rPr>
                        <a:t>activated by a medical receptionist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431442">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Response/output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a:ln>
                            <a:noFill/>
                          </a:ln>
                          <a:solidFill>
                            <a:srgbClr val="000000"/>
                          </a:solidFill>
                          <a:effectLst/>
                          <a:latin typeface="Arial" charset="0"/>
                          <a:ea typeface="Times New Roman" charset="0"/>
                        </a:rPr>
                        <a:t>Confirmation</a:t>
                      </a:r>
                      <a:r>
                        <a:rPr kumimoji="0" lang="en-GB" sz="1600" b="0" i="0" u="none" strike="noStrike" cap="none" normalizeH="0" baseline="0" dirty="0">
                          <a:ln>
                            <a:noFill/>
                          </a:ln>
                          <a:solidFill>
                            <a:srgbClr val="000000"/>
                          </a:solidFill>
                          <a:effectLst/>
                          <a:latin typeface="Arial" charset="0"/>
                          <a:ea typeface="Times New Roman" charset="0"/>
                        </a:rPr>
                        <a:t> that PRS has been updated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33965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Comments/conditions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sng" strike="noStrike" kern="1200" cap="none" normalizeH="0" baseline="0" dirty="0">
                          <a:ln>
                            <a:noFill/>
                          </a:ln>
                          <a:solidFill>
                            <a:srgbClr val="000000"/>
                          </a:solidFill>
                          <a:effectLst/>
                          <a:latin typeface="Arial" charset="0"/>
                          <a:ea typeface="Times New Roman" charset="0"/>
                          <a:cs typeface="+mn-cs"/>
                        </a:rPr>
                        <a:t>Receptionist must have appropriate security permissions</a:t>
                      </a:r>
                      <a:r>
                        <a:rPr kumimoji="0" lang="en-GB" sz="1600" b="0" i="0" u="none" strike="noStrike" cap="none" normalizeH="0" baseline="0" dirty="0">
                          <a:ln>
                            <a:noFill/>
                          </a:ln>
                          <a:solidFill>
                            <a:srgbClr val="000000"/>
                          </a:solidFill>
                          <a:effectLst/>
                          <a:latin typeface="Arial" charset="0"/>
                          <a:ea typeface="Times New Roman" charset="0"/>
                        </a:rPr>
                        <a:t> to access </a:t>
                      </a:r>
                      <a:r>
                        <a:rPr kumimoji="0" lang="en-GB" sz="1600" b="1" i="0" u="none" strike="noStrike" kern="1200" cap="none" normalizeH="0" baseline="0" dirty="0">
                          <a:ln>
                            <a:noFill/>
                          </a:ln>
                          <a:solidFill>
                            <a:srgbClr val="000000"/>
                          </a:solidFill>
                          <a:effectLst/>
                          <a:latin typeface="Arial" charset="0"/>
                          <a:ea typeface="Times New Roman" charset="0"/>
                          <a:cs typeface="+mn-cs"/>
                        </a:rPr>
                        <a:t>the patient info </a:t>
                      </a:r>
                      <a:r>
                        <a:rPr kumimoji="0" lang="en-GB" sz="1600" b="0" i="0" u="none" strike="noStrike" cap="none" normalizeH="0" baseline="0" dirty="0">
                          <a:ln>
                            <a:noFill/>
                          </a:ln>
                          <a:solidFill>
                            <a:srgbClr val="000000"/>
                          </a:solidFill>
                          <a:effectLst/>
                          <a:latin typeface="Arial" charset="0"/>
                          <a:ea typeface="Times New Roman" charset="0"/>
                        </a:rPr>
                        <a:t>and the </a:t>
                      </a:r>
                      <a:r>
                        <a:rPr kumimoji="0" lang="en-GB" sz="1600" b="1" i="0" u="none" strike="noStrike" cap="none" normalizeH="0" baseline="0" dirty="0">
                          <a:ln>
                            <a:noFill/>
                          </a:ln>
                          <a:solidFill>
                            <a:srgbClr val="000000"/>
                          </a:solidFill>
                          <a:effectLst/>
                          <a:latin typeface="Arial" charset="0"/>
                          <a:ea typeface="Times New Roman" charset="0"/>
                        </a:rPr>
                        <a:t>patient records system (PRS)</a:t>
                      </a:r>
                      <a:r>
                        <a:rPr kumimoji="0" lang="en-GB" sz="1600" b="0" i="0" u="none" strike="noStrike" cap="none" normalizeH="0" baseline="0" dirty="0">
                          <a:ln>
                            <a:noFill/>
                          </a:ln>
                          <a:solidFill>
                            <a:srgbClr val="000000"/>
                          </a:solidFill>
                          <a:effectLst/>
                          <a:latin typeface="Arial" charset="0"/>
                          <a:ea typeface="Times New Roman"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bl>
          </a:graphicData>
        </a:graphic>
      </p:graphicFrame>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Use cases in the </a:t>
            </a:r>
            <a:r>
              <a:rPr lang="en-US" dirty="0" err="1"/>
              <a:t>Mentcare</a:t>
            </a:r>
            <a:r>
              <a:rPr lang="en-US" dirty="0"/>
              <a:t> system involving the role ‘Medical Receptionist’</a:t>
            </a:r>
            <a:r>
              <a:rPr lang="en-GB" dirty="0"/>
              <a:t> </a:t>
            </a:r>
            <a:endParaRPr lang="en-US" dirty="0"/>
          </a:p>
        </p:txBody>
      </p:sp>
      <p:pic>
        <p:nvPicPr>
          <p:cNvPr id="4" name="Picture 3" descr="5.5 RecepUseCases.eps"/>
          <p:cNvPicPr>
            <a:picLocks noChangeAspect="1"/>
          </p:cNvPicPr>
          <p:nvPr/>
        </p:nvPicPr>
        <p:blipFill>
          <a:blip r:embed="rId2"/>
          <a:stretch>
            <a:fillRect/>
          </a:stretch>
        </p:blipFill>
        <p:spPr>
          <a:xfrm>
            <a:off x="1802525" y="1649648"/>
            <a:ext cx="4451350" cy="4795654"/>
          </a:xfrm>
          <a:prstGeom prst="rect">
            <a:avLst/>
          </a:prstGeom>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a:extLst>
              <a:ext uri="{FF2B5EF4-FFF2-40B4-BE49-F238E27FC236}">
                <a16:creationId xmlns:a16="http://schemas.microsoft.com/office/drawing/2014/main" xmlns="" id="{67E61745-CC6E-4FBB-B517-B3D187455CE4}"/>
              </a:ext>
            </a:extLst>
          </p:cNvPr>
          <p:cNvSpPr>
            <a:spLocks noGrp="1" noChangeArrowheads="1"/>
          </p:cNvSpPr>
          <p:nvPr>
            <p:ph type="title"/>
          </p:nvPr>
        </p:nvSpPr>
        <p:spPr>
          <a:xfrm>
            <a:off x="180304" y="162283"/>
            <a:ext cx="8963696"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Use Case Diagram of Royal Car Service Station</a:t>
            </a:r>
            <a:endParaRPr lang="en-GB" altLang="en-US" dirty="0"/>
          </a:p>
        </p:txBody>
      </p:sp>
      <p:pic>
        <p:nvPicPr>
          <p:cNvPr id="204804" name="Picture 5" descr="Slide39.JPG">
            <a:extLst>
              <a:ext uri="{FF2B5EF4-FFF2-40B4-BE49-F238E27FC236}">
                <a16:creationId xmlns:a16="http://schemas.microsoft.com/office/drawing/2014/main" xmlns="" id="{E65501C7-C943-4F5D-B400-EB7476A893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085" y="1468191"/>
            <a:ext cx="7790289" cy="52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diagrams</a:t>
            </a:r>
          </a:p>
        </p:txBody>
      </p:sp>
      <p:sp>
        <p:nvSpPr>
          <p:cNvPr id="3" name="Content Placeholder 2"/>
          <p:cNvSpPr>
            <a:spLocks noGrp="1"/>
          </p:cNvSpPr>
          <p:nvPr>
            <p:ph idx="1"/>
          </p:nvPr>
        </p:nvSpPr>
        <p:spPr>
          <a:xfrm>
            <a:off x="96593" y="1587500"/>
            <a:ext cx="8789830" cy="4494181"/>
          </a:xfrm>
        </p:spPr>
        <p:txBody>
          <a:bodyPr/>
          <a:lstStyle/>
          <a:p>
            <a:pPr algn="just"/>
            <a:r>
              <a:rPr lang="en-US" dirty="0">
                <a:solidFill>
                  <a:srgbClr val="0070C0"/>
                </a:solidFill>
              </a:rPr>
              <a:t>Sequence diagrams are part of the UML</a:t>
            </a:r>
          </a:p>
          <a:p>
            <a:pPr algn="just"/>
            <a:r>
              <a:rPr lang="en-US" dirty="0">
                <a:solidFill>
                  <a:srgbClr val="0070C0"/>
                </a:solidFill>
              </a:rPr>
              <a:t>SDs </a:t>
            </a:r>
            <a:r>
              <a:rPr lang="en-US" dirty="0"/>
              <a:t>are </a:t>
            </a:r>
            <a:r>
              <a:rPr lang="en-US" b="1" u="sng" dirty="0"/>
              <a:t>used to model the interactions</a:t>
            </a:r>
            <a:r>
              <a:rPr lang="en-US" dirty="0"/>
              <a:t> between </a:t>
            </a:r>
            <a:r>
              <a:rPr lang="en-US" b="1" dirty="0">
                <a:solidFill>
                  <a:srgbClr val="FF0000"/>
                </a:solidFill>
              </a:rPr>
              <a:t>THE</a:t>
            </a:r>
            <a:r>
              <a:rPr lang="en-US" dirty="0"/>
              <a:t> </a:t>
            </a:r>
            <a:r>
              <a:rPr lang="en-US" b="1" dirty="0">
                <a:solidFill>
                  <a:srgbClr val="FF0000"/>
                </a:solidFill>
              </a:rPr>
              <a:t>ACTORS AND THE OBJECTS </a:t>
            </a:r>
            <a:r>
              <a:rPr lang="en-US" dirty="0"/>
              <a:t>within a system.</a:t>
            </a:r>
          </a:p>
          <a:p>
            <a:pPr algn="just"/>
            <a:r>
              <a:rPr lang="en-US" dirty="0">
                <a:solidFill>
                  <a:srgbClr val="0070C0"/>
                </a:solidFill>
              </a:rPr>
              <a:t>A sequence diagram </a:t>
            </a:r>
            <a:r>
              <a:rPr lang="en-US" dirty="0"/>
              <a:t>shows the </a:t>
            </a:r>
            <a:r>
              <a:rPr lang="en-US" b="1" u="sng" dirty="0">
                <a:solidFill>
                  <a:srgbClr val="00B050"/>
                </a:solidFill>
              </a:rPr>
              <a:t>sequence of interactions</a:t>
            </a:r>
            <a:r>
              <a:rPr lang="en-US" dirty="0"/>
              <a:t> that </a:t>
            </a:r>
            <a:r>
              <a:rPr lang="en-US" u="sng" dirty="0"/>
              <a:t>take place during</a:t>
            </a:r>
            <a:r>
              <a:rPr lang="en-US" dirty="0"/>
              <a:t> </a:t>
            </a:r>
            <a:r>
              <a:rPr lang="en-US" i="1" dirty="0"/>
              <a:t>a particular use case </a:t>
            </a:r>
            <a:r>
              <a:rPr lang="en-US" dirty="0"/>
              <a:t>or </a:t>
            </a:r>
            <a:r>
              <a:rPr lang="en-US" i="1" dirty="0"/>
              <a:t>use case instance</a:t>
            </a:r>
            <a:r>
              <a:rPr lang="en-US" dirty="0"/>
              <a:t>.</a:t>
            </a:r>
          </a:p>
          <a:p>
            <a:pPr algn="just"/>
            <a:r>
              <a:rPr lang="en-US" b="1" dirty="0">
                <a:solidFill>
                  <a:srgbClr val="FF0000"/>
                </a:solidFill>
              </a:rPr>
              <a:t>The objects and actors </a:t>
            </a:r>
            <a:r>
              <a:rPr lang="en-US" dirty="0"/>
              <a:t>involved </a:t>
            </a:r>
            <a:r>
              <a:rPr lang="en-US" b="1" u="sng" dirty="0"/>
              <a:t>are listed along</a:t>
            </a:r>
            <a:r>
              <a:rPr lang="en-US" dirty="0"/>
              <a:t> the top of the diagram, </a:t>
            </a:r>
            <a:r>
              <a:rPr lang="en-US" b="1" u="sng" dirty="0"/>
              <a:t>with a dotted line</a:t>
            </a:r>
            <a:r>
              <a:rPr lang="en-US" dirty="0"/>
              <a:t> drawn vertically from these. </a:t>
            </a:r>
          </a:p>
          <a:p>
            <a:pPr algn="just"/>
            <a:r>
              <a:rPr lang="en-US" b="1" u="sng" dirty="0"/>
              <a:t>Interactions between objects</a:t>
            </a:r>
            <a:r>
              <a:rPr lang="en-US" dirty="0"/>
              <a:t> are indicated by annotated arrows.</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Use cases in the </a:t>
            </a:r>
            <a:r>
              <a:rPr lang="en-US" dirty="0" err="1"/>
              <a:t>Mentcare</a:t>
            </a:r>
            <a:r>
              <a:rPr lang="en-US" dirty="0"/>
              <a:t> system involving the role ‘Medical Receptionist’</a:t>
            </a:r>
            <a:r>
              <a:rPr lang="en-GB" dirty="0"/>
              <a:t> </a:t>
            </a:r>
            <a:endParaRPr lang="en-US" dirty="0"/>
          </a:p>
        </p:txBody>
      </p:sp>
      <p:pic>
        <p:nvPicPr>
          <p:cNvPr id="4" name="Picture 3" descr="5.5 RecepUseCases.eps"/>
          <p:cNvPicPr>
            <a:picLocks noChangeAspect="1"/>
          </p:cNvPicPr>
          <p:nvPr/>
        </p:nvPicPr>
        <p:blipFill>
          <a:blip r:embed="rId2"/>
          <a:stretch>
            <a:fillRect/>
          </a:stretch>
        </p:blipFill>
        <p:spPr>
          <a:xfrm>
            <a:off x="2279650" y="1747838"/>
            <a:ext cx="4451350" cy="4795654"/>
          </a:xfrm>
          <a:prstGeom prst="rect">
            <a:avLst/>
          </a:prstGeom>
        </p:spPr>
      </p:pic>
      <p:sp>
        <p:nvSpPr>
          <p:cNvPr id="2" name="Rectangle: Rounded Corners 1">
            <a:extLst>
              <a:ext uri="{FF2B5EF4-FFF2-40B4-BE49-F238E27FC236}">
                <a16:creationId xmlns:a16="http://schemas.microsoft.com/office/drawing/2014/main" xmlns="" id="{E71D3728-0D1F-4AC3-88DE-F638AC155694}"/>
              </a:ext>
            </a:extLst>
          </p:cNvPr>
          <p:cNvSpPr/>
          <p:nvPr/>
        </p:nvSpPr>
        <p:spPr>
          <a:xfrm>
            <a:off x="3947375" y="3548130"/>
            <a:ext cx="3168202" cy="959476"/>
          </a:xfrm>
          <a:prstGeom prst="round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80855499-327B-46A2-92B7-084200C7A6CA}"/>
              </a:ext>
            </a:extLst>
          </p:cNvPr>
          <p:cNvSpPr/>
          <p:nvPr/>
        </p:nvSpPr>
        <p:spPr>
          <a:xfrm rot="9429049">
            <a:off x="7177321" y="2907406"/>
            <a:ext cx="1146220" cy="12814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2290BB3-AFD2-4EDC-B114-26AB03A9A55D}"/>
              </a:ext>
            </a:extLst>
          </p:cNvPr>
          <p:cNvSpPr/>
          <p:nvPr/>
        </p:nvSpPr>
        <p:spPr>
          <a:xfrm>
            <a:off x="-73353" y="4055287"/>
            <a:ext cx="1723549" cy="646331"/>
          </a:xfrm>
          <a:prstGeom prst="rect">
            <a:avLst/>
          </a:prstGeom>
        </p:spPr>
        <p:txBody>
          <a:bodyPr wrap="none">
            <a:spAutoFit/>
          </a:bodyPr>
          <a:lstStyle/>
          <a:p>
            <a:r>
              <a:rPr lang="en-US" sz="3600" b="1" dirty="0">
                <a:solidFill>
                  <a:srgbClr val="FF0000"/>
                </a:solidFill>
              </a:rPr>
              <a:t>Search</a:t>
            </a:r>
          </a:p>
        </p:txBody>
      </p:sp>
    </p:spTree>
    <p:extLst>
      <p:ext uri="{BB962C8B-B14F-4D97-AF65-F5344CB8AC3E}">
        <p14:creationId xmlns:p14="http://schemas.microsoft.com/office/powerpoint/2010/main" val="2623540924"/>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57F65-6D75-49AA-862E-8305ED49A984}"/>
              </a:ext>
            </a:extLst>
          </p:cNvPr>
          <p:cNvSpPr>
            <a:spLocks noGrp="1"/>
          </p:cNvSpPr>
          <p:nvPr>
            <p:ph type="title"/>
          </p:nvPr>
        </p:nvSpPr>
        <p:spPr/>
        <p:txBody>
          <a:bodyPr/>
          <a:lstStyle/>
          <a:p>
            <a:r>
              <a:rPr lang="en-US" dirty="0"/>
              <a:t>Create and use other class’s object (C)</a:t>
            </a:r>
          </a:p>
        </p:txBody>
      </p:sp>
      <p:sp>
        <p:nvSpPr>
          <p:cNvPr id="3" name="Date Placeholder 2">
            <a:extLst>
              <a:ext uri="{FF2B5EF4-FFF2-40B4-BE49-F238E27FC236}">
                <a16:creationId xmlns:a16="http://schemas.microsoft.com/office/drawing/2014/main" xmlns="" id="{C2E750E1-B26D-414C-9C49-65A4FC37775D}"/>
              </a:ext>
            </a:extLst>
          </p:cNvPr>
          <p:cNvSpPr>
            <a:spLocks noGrp="1"/>
          </p:cNvSpPr>
          <p:nvPr>
            <p:ph type="dt" sz="half" idx="10"/>
          </p:nvPr>
        </p:nvSpPr>
        <p:spPr/>
        <p:txBody>
          <a:bodyPr/>
          <a:lstStyle/>
          <a:p>
            <a:pPr>
              <a:defRPr/>
            </a:pPr>
            <a:r>
              <a:rPr lang="en-GB"/>
              <a:t>30/10/2014</a:t>
            </a:r>
            <a:endParaRPr lang="en-US"/>
          </a:p>
        </p:txBody>
      </p:sp>
      <p:sp>
        <p:nvSpPr>
          <p:cNvPr id="4" name="Footer Placeholder 3">
            <a:extLst>
              <a:ext uri="{FF2B5EF4-FFF2-40B4-BE49-F238E27FC236}">
                <a16:creationId xmlns:a16="http://schemas.microsoft.com/office/drawing/2014/main" xmlns="" id="{AE3EF764-DA98-477B-9AD8-62A3D0C5ADE3}"/>
              </a:ext>
            </a:extLst>
          </p:cNvPr>
          <p:cNvSpPr>
            <a:spLocks noGrp="1"/>
          </p:cNvSpPr>
          <p:nvPr>
            <p:ph type="ftr" sz="quarter" idx="11"/>
          </p:nvPr>
        </p:nvSpPr>
        <p:spPr/>
        <p:txBody>
          <a:bodyPr/>
          <a:lstStyle/>
          <a:p>
            <a:pPr>
              <a:defRPr/>
            </a:pPr>
            <a:r>
              <a:rPr lang="en-US"/>
              <a:t>Chapter 5 System Modeling</a:t>
            </a:r>
          </a:p>
        </p:txBody>
      </p:sp>
      <p:sp>
        <p:nvSpPr>
          <p:cNvPr id="5" name="Slide Number Placeholder 4">
            <a:extLst>
              <a:ext uri="{FF2B5EF4-FFF2-40B4-BE49-F238E27FC236}">
                <a16:creationId xmlns:a16="http://schemas.microsoft.com/office/drawing/2014/main" xmlns="" id="{752FEF8A-354D-4275-9B63-955E093E7BC3}"/>
              </a:ext>
            </a:extLst>
          </p:cNvPr>
          <p:cNvSpPr>
            <a:spLocks noGrp="1"/>
          </p:cNvSpPr>
          <p:nvPr>
            <p:ph type="sldNum" sz="quarter" idx="12"/>
          </p:nvPr>
        </p:nvSpPr>
        <p:spPr/>
        <p:txBody>
          <a:bodyPr/>
          <a:lstStyle/>
          <a:p>
            <a:pPr>
              <a:defRPr/>
            </a:pPr>
            <a:fld id="{964AD586-7C25-0244-A129-E014CC0A164A}" type="slidenum">
              <a:rPr lang="en-US" smtClean="0"/>
              <a:pPr>
                <a:defRPr/>
              </a:pPr>
              <a:t>29</a:t>
            </a:fld>
            <a:endParaRPr lang="en-US"/>
          </a:p>
        </p:txBody>
      </p:sp>
      <p:pic>
        <p:nvPicPr>
          <p:cNvPr id="6" name="Picture 2" descr="Encapsulation in Java with Example">
            <a:extLst>
              <a:ext uri="{FF2B5EF4-FFF2-40B4-BE49-F238E27FC236}">
                <a16:creationId xmlns:a16="http://schemas.microsoft.com/office/drawing/2014/main" xmlns="" id="{089E6C94-1BD8-4E14-BAF8-A199A4AD8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D9A91799-0F09-4233-887D-484BC8B9EA15}"/>
              </a:ext>
            </a:extLst>
          </p:cNvPr>
          <p:cNvSpPr/>
          <p:nvPr/>
        </p:nvSpPr>
        <p:spPr>
          <a:xfrm>
            <a:off x="864639" y="4561343"/>
            <a:ext cx="2659767" cy="369332"/>
          </a:xfrm>
          <a:prstGeom prst="rect">
            <a:avLst/>
          </a:prstGeom>
        </p:spPr>
        <p:txBody>
          <a:bodyPr wrap="none">
            <a:spAutoFit/>
          </a:bodyPr>
          <a:lstStyle/>
          <a:p>
            <a:r>
              <a:rPr lang="en-US" b="1" dirty="0">
                <a:solidFill>
                  <a:srgbClr val="FF0000"/>
                </a:solidFill>
              </a:rPr>
              <a:t>‘Medical Receptionist’</a:t>
            </a:r>
            <a:r>
              <a:rPr lang="en-GB" b="1" dirty="0">
                <a:solidFill>
                  <a:srgbClr val="FF0000"/>
                </a:solidFill>
              </a:rPr>
              <a:t> </a:t>
            </a:r>
            <a:endParaRPr lang="en-US" b="1" dirty="0">
              <a:solidFill>
                <a:srgbClr val="FF0000"/>
              </a:solidFill>
            </a:endParaRPr>
          </a:p>
        </p:txBody>
      </p:sp>
      <p:sp>
        <p:nvSpPr>
          <p:cNvPr id="10" name="Rectangle 9">
            <a:extLst>
              <a:ext uri="{FF2B5EF4-FFF2-40B4-BE49-F238E27FC236}">
                <a16:creationId xmlns:a16="http://schemas.microsoft.com/office/drawing/2014/main" xmlns="" id="{FD477330-1C57-44B3-98EF-B90B6021BA5B}"/>
              </a:ext>
            </a:extLst>
          </p:cNvPr>
          <p:cNvSpPr/>
          <p:nvPr/>
        </p:nvSpPr>
        <p:spPr>
          <a:xfrm>
            <a:off x="6101794" y="4564755"/>
            <a:ext cx="902811" cy="369332"/>
          </a:xfrm>
          <a:prstGeom prst="rect">
            <a:avLst/>
          </a:prstGeom>
        </p:spPr>
        <p:txBody>
          <a:bodyPr wrap="none">
            <a:spAutoFit/>
          </a:bodyPr>
          <a:lstStyle/>
          <a:p>
            <a:r>
              <a:rPr lang="en-US" b="1" dirty="0">
                <a:solidFill>
                  <a:srgbClr val="FF0000"/>
                </a:solidFill>
              </a:rPr>
              <a:t>Patient</a:t>
            </a:r>
          </a:p>
        </p:txBody>
      </p:sp>
    </p:spTree>
    <p:extLst>
      <p:ext uri="{BB962C8B-B14F-4D97-AF65-F5344CB8AC3E}">
        <p14:creationId xmlns:p14="http://schemas.microsoft.com/office/powerpoint/2010/main" val="247499797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modeling</a:t>
            </a:r>
          </a:p>
        </p:txBody>
      </p:sp>
      <p:sp>
        <p:nvSpPr>
          <p:cNvPr id="3" name="Content Placeholder 2"/>
          <p:cNvSpPr>
            <a:spLocks noGrp="1"/>
          </p:cNvSpPr>
          <p:nvPr>
            <p:ph idx="1"/>
          </p:nvPr>
        </p:nvSpPr>
        <p:spPr>
          <a:xfrm>
            <a:off x="206062" y="1417638"/>
            <a:ext cx="8770513" cy="4828616"/>
          </a:xfrm>
        </p:spPr>
        <p:txBody>
          <a:bodyPr/>
          <a:lstStyle/>
          <a:p>
            <a:pPr algn="just"/>
            <a:r>
              <a:rPr lang="en-US" sz="3200" b="1" dirty="0">
                <a:highlight>
                  <a:srgbClr val="FFFF00"/>
                </a:highlight>
              </a:rPr>
              <a:t>System modeling</a:t>
            </a:r>
            <a:r>
              <a:rPr lang="en-US" sz="3200" b="1" dirty="0"/>
              <a:t> </a:t>
            </a:r>
            <a:r>
              <a:rPr lang="en-US" sz="2000" dirty="0"/>
              <a:t>is a process of </a:t>
            </a:r>
            <a:r>
              <a:rPr lang="en-US" sz="2000" u="sng" dirty="0">
                <a:solidFill>
                  <a:srgbClr val="FF0000"/>
                </a:solidFill>
              </a:rPr>
              <a:t>developing abstract models of a system</a:t>
            </a:r>
            <a:r>
              <a:rPr lang="en-US" sz="2000" dirty="0"/>
              <a:t>, with each model presenting a different view or perspective of that system. </a:t>
            </a:r>
          </a:p>
          <a:p>
            <a:pPr marL="914400" lvl="1" indent="-457200">
              <a:buFont typeface="+mj-lt"/>
              <a:buAutoNum type="arabicPeriod"/>
            </a:pPr>
            <a:r>
              <a:rPr lang="en-US" dirty="0"/>
              <a:t>Context models</a:t>
            </a:r>
            <a:endParaRPr lang="en-GB" dirty="0"/>
          </a:p>
          <a:p>
            <a:pPr marL="914400" lvl="1" indent="-457200">
              <a:buFont typeface="+mj-lt"/>
              <a:buAutoNum type="arabicPeriod"/>
            </a:pPr>
            <a:r>
              <a:rPr lang="en-US" dirty="0"/>
              <a:t>Interaction models</a:t>
            </a:r>
            <a:endParaRPr lang="en-GB" dirty="0"/>
          </a:p>
          <a:p>
            <a:pPr marL="914400" lvl="1" indent="-457200">
              <a:buFont typeface="+mj-lt"/>
              <a:buAutoNum type="arabicPeriod"/>
            </a:pPr>
            <a:r>
              <a:rPr lang="en-US" dirty="0"/>
              <a:t>Structural models</a:t>
            </a:r>
            <a:endParaRPr lang="en-GB" dirty="0"/>
          </a:p>
          <a:p>
            <a:pPr marL="914400" lvl="1" indent="-457200">
              <a:buFont typeface="+mj-lt"/>
              <a:buAutoNum type="arabicPeriod"/>
            </a:pPr>
            <a:r>
              <a:rPr lang="en-US" dirty="0"/>
              <a:t>Behavioral models</a:t>
            </a:r>
          </a:p>
          <a:p>
            <a:pPr algn="just"/>
            <a:r>
              <a:rPr lang="en-US" sz="2000" dirty="0"/>
              <a:t>System modeling has now come to mean </a:t>
            </a:r>
            <a:r>
              <a:rPr lang="en-US" sz="2000" u="sng" dirty="0">
                <a:solidFill>
                  <a:srgbClr val="FF0000"/>
                </a:solidFill>
              </a:rPr>
              <a:t>representing a system using some kind of graphical notation</a:t>
            </a:r>
            <a:r>
              <a:rPr lang="en-US" sz="2000" dirty="0"/>
              <a:t>, which is now almost always based on notations in the </a:t>
            </a:r>
            <a:r>
              <a:rPr lang="en-US" sz="2000" b="1" dirty="0">
                <a:solidFill>
                  <a:schemeClr val="accent1"/>
                </a:solidFill>
              </a:rPr>
              <a:t>Unified Modeling Language (UML)</a:t>
            </a:r>
            <a:r>
              <a:rPr lang="en-US" sz="2000" dirty="0"/>
              <a:t>. </a:t>
            </a:r>
          </a:p>
          <a:p>
            <a:pPr algn="just"/>
            <a:r>
              <a:rPr lang="en-GB" sz="2000" dirty="0"/>
              <a:t>System modelling </a:t>
            </a:r>
            <a:r>
              <a:rPr lang="en-GB" sz="2000" u="sng" dirty="0">
                <a:solidFill>
                  <a:srgbClr val="FF0000"/>
                </a:solidFill>
              </a:rPr>
              <a:t>helps the analyst to understand</a:t>
            </a:r>
            <a:r>
              <a:rPr lang="en-GB" sz="2000" dirty="0"/>
              <a:t> the </a:t>
            </a:r>
            <a:r>
              <a:rPr lang="en-GB" sz="2000" u="sng" dirty="0">
                <a:solidFill>
                  <a:srgbClr val="FF0000"/>
                </a:solidFill>
              </a:rPr>
              <a:t>functionality of the system</a:t>
            </a:r>
            <a:r>
              <a:rPr lang="en-GB" sz="2000" dirty="0"/>
              <a:t> and the </a:t>
            </a:r>
            <a:r>
              <a:rPr lang="en-GB" sz="2000" b="1" u="sng" dirty="0"/>
              <a:t>models are used to communicate with customers</a:t>
            </a:r>
            <a:r>
              <a:rPr lang="en-GB" sz="2000" dirty="0"/>
              <a:t>.</a:t>
            </a:r>
          </a:p>
          <a:p>
            <a:endParaRPr lang="en-US" sz="2000" dirty="0"/>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124" y="274638"/>
            <a:ext cx="7338307" cy="1143000"/>
          </a:xfrm>
        </p:spPr>
        <p:txBody>
          <a:bodyPr/>
          <a:lstStyle/>
          <a:p>
            <a:r>
              <a:rPr lang="en-US" dirty="0"/>
              <a:t>Sequence diagram for </a:t>
            </a:r>
            <a:br>
              <a:rPr lang="en-US" dirty="0"/>
            </a:br>
            <a:r>
              <a:rPr lang="en-US" dirty="0">
                <a:solidFill>
                  <a:srgbClr val="FF0000"/>
                </a:solidFill>
              </a:rPr>
              <a:t>VIEW PATIENT INFORMATION</a:t>
            </a:r>
            <a:r>
              <a:rPr lang="en-GB">
                <a:solidFill>
                  <a:srgbClr val="FF0000"/>
                </a:solidFill>
              </a:rPr>
              <a:t> USE CASE</a:t>
            </a:r>
            <a:endParaRPr lang="en-US" dirty="0">
              <a:solidFill>
                <a:srgbClr val="FF0000"/>
              </a:solidFill>
            </a:endParaRPr>
          </a:p>
        </p:txBody>
      </p:sp>
      <p:pic>
        <p:nvPicPr>
          <p:cNvPr id="2" name="Picture 1" descr="5.6 ViewInfo Seq Dia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1661254"/>
            <a:ext cx="7137400" cy="5058426"/>
          </a:xfrm>
          <a:prstGeom prst="rect">
            <a:avLst/>
          </a:prstGeom>
        </p:spPr>
      </p:pic>
      <p:cxnSp>
        <p:nvCxnSpPr>
          <p:cNvPr id="4" name="Straight Arrow Connector 3">
            <a:extLst>
              <a:ext uri="{FF2B5EF4-FFF2-40B4-BE49-F238E27FC236}">
                <a16:creationId xmlns:a16="http://schemas.microsoft.com/office/drawing/2014/main" xmlns="" id="{4B151B4D-0E7A-4D93-B5D6-E01FDD5A7FFD}"/>
              </a:ext>
            </a:extLst>
          </p:cNvPr>
          <p:cNvCxnSpPr/>
          <p:nvPr/>
        </p:nvCxnSpPr>
        <p:spPr>
          <a:xfrm flipH="1">
            <a:off x="4945487" y="4559121"/>
            <a:ext cx="843567" cy="7083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xmlns="" id="{728D4125-B898-454A-831B-CC2E8A07740C}"/>
              </a:ext>
            </a:extLst>
          </p:cNvPr>
          <p:cNvCxnSpPr/>
          <p:nvPr/>
        </p:nvCxnSpPr>
        <p:spPr>
          <a:xfrm flipH="1">
            <a:off x="5157989" y="4559121"/>
            <a:ext cx="779172" cy="14746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0456B7CB-9702-4D59-9530-6D8C975F183E}"/>
              </a:ext>
            </a:extLst>
          </p:cNvPr>
          <p:cNvSpPr/>
          <p:nvPr/>
        </p:nvSpPr>
        <p:spPr>
          <a:xfrm>
            <a:off x="4945487" y="1780174"/>
            <a:ext cx="1001236" cy="369332"/>
          </a:xfrm>
          <a:prstGeom prst="rect">
            <a:avLst/>
          </a:prstGeom>
        </p:spPr>
        <p:txBody>
          <a:bodyPr wrap="none">
            <a:spAutoFit/>
          </a:bodyPr>
          <a:lstStyle/>
          <a:p>
            <a:r>
              <a:rPr lang="en-US" b="1" dirty="0">
                <a:solidFill>
                  <a:srgbClr val="FF0000"/>
                </a:solidFill>
              </a:rPr>
              <a:t>ACTOR</a:t>
            </a:r>
            <a:endParaRPr lang="en-US" dirty="0"/>
          </a:p>
        </p:txBody>
      </p:sp>
      <p:sp>
        <p:nvSpPr>
          <p:cNvPr id="5" name="Rectangle 4">
            <a:extLst>
              <a:ext uri="{FF2B5EF4-FFF2-40B4-BE49-F238E27FC236}">
                <a16:creationId xmlns:a16="http://schemas.microsoft.com/office/drawing/2014/main" xmlns="" id="{651EFA78-01E8-4D95-8316-FB1FC6AFA57C}"/>
              </a:ext>
            </a:extLst>
          </p:cNvPr>
          <p:cNvSpPr/>
          <p:nvPr/>
        </p:nvSpPr>
        <p:spPr>
          <a:xfrm>
            <a:off x="6916370" y="1783165"/>
            <a:ext cx="1120820" cy="369332"/>
          </a:xfrm>
          <a:prstGeom prst="rect">
            <a:avLst/>
          </a:prstGeom>
        </p:spPr>
        <p:txBody>
          <a:bodyPr wrap="none">
            <a:spAutoFit/>
          </a:bodyPr>
          <a:lstStyle/>
          <a:p>
            <a:r>
              <a:rPr lang="en-US" b="1" dirty="0">
                <a:solidFill>
                  <a:srgbClr val="FF0000"/>
                </a:solidFill>
              </a:rPr>
              <a:t>OBJECT</a:t>
            </a:r>
            <a:endParaRPr lang="en-US" dirty="0"/>
          </a:p>
        </p:txBody>
      </p:sp>
      <p:sp>
        <p:nvSpPr>
          <p:cNvPr id="13" name="Rectangle 12">
            <a:extLst>
              <a:ext uri="{FF2B5EF4-FFF2-40B4-BE49-F238E27FC236}">
                <a16:creationId xmlns:a16="http://schemas.microsoft.com/office/drawing/2014/main" xmlns="" id="{4EDB7977-C9AE-4BD8-B5D0-07E67EE08A5E}"/>
              </a:ext>
            </a:extLst>
          </p:cNvPr>
          <p:cNvSpPr/>
          <p:nvPr/>
        </p:nvSpPr>
        <p:spPr>
          <a:xfrm>
            <a:off x="2807962" y="1811876"/>
            <a:ext cx="1120820" cy="369332"/>
          </a:xfrm>
          <a:prstGeom prst="rect">
            <a:avLst/>
          </a:prstGeom>
        </p:spPr>
        <p:txBody>
          <a:bodyPr wrap="none">
            <a:spAutoFit/>
          </a:bodyPr>
          <a:lstStyle/>
          <a:p>
            <a:r>
              <a:rPr lang="en-US" b="1" dirty="0">
                <a:solidFill>
                  <a:srgbClr val="FF0000"/>
                </a:solidFill>
              </a:rPr>
              <a:t>OBJECT</a:t>
            </a:r>
            <a:endParaRPr lang="en-US" dirty="0"/>
          </a:p>
        </p:txBody>
      </p:sp>
      <p:sp>
        <p:nvSpPr>
          <p:cNvPr id="15" name="Rectangle 14">
            <a:extLst>
              <a:ext uri="{FF2B5EF4-FFF2-40B4-BE49-F238E27FC236}">
                <a16:creationId xmlns:a16="http://schemas.microsoft.com/office/drawing/2014/main" xmlns="" id="{7AFB2324-3343-475A-B925-7ECEA94B954A}"/>
              </a:ext>
            </a:extLst>
          </p:cNvPr>
          <p:cNvSpPr/>
          <p:nvPr/>
        </p:nvSpPr>
        <p:spPr>
          <a:xfrm>
            <a:off x="353015" y="2207645"/>
            <a:ext cx="1001236" cy="369332"/>
          </a:xfrm>
          <a:prstGeom prst="rect">
            <a:avLst/>
          </a:prstGeom>
        </p:spPr>
        <p:txBody>
          <a:bodyPr wrap="none">
            <a:spAutoFit/>
          </a:bodyPr>
          <a:lstStyle/>
          <a:p>
            <a:r>
              <a:rPr lang="en-US" b="1" dirty="0">
                <a:solidFill>
                  <a:srgbClr val="FF0000"/>
                </a:solidFill>
              </a:rPr>
              <a:t>ACTOR</a:t>
            </a:r>
            <a:endParaRPr lang="en-US" dirty="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Another Example - Sequence Diagram for</a:t>
            </a:r>
            <a:br>
              <a:rPr lang="en-US" dirty="0"/>
            </a:br>
            <a:r>
              <a:rPr lang="en-US" dirty="0"/>
              <a:t>Transfer-data use case</a:t>
            </a:r>
            <a:r>
              <a:rPr lang="en-GB" dirty="0"/>
              <a:t> </a:t>
            </a:r>
            <a:endParaRPr lang="en-US" dirty="0"/>
          </a:p>
        </p:txBody>
      </p:sp>
      <p:sp>
        <p:nvSpPr>
          <p:cNvPr id="5" name="Content Placeholder 4"/>
          <p:cNvSpPr>
            <a:spLocks noGrp="1"/>
          </p:cNvSpPr>
          <p:nvPr>
            <p:ph idx="1"/>
          </p:nvPr>
        </p:nvSpPr>
        <p:spPr/>
        <p:txBody>
          <a:bodyPr/>
          <a:lstStyle/>
          <a:p>
            <a:r>
              <a:rPr lang="en-US" dirty="0"/>
              <a:t>A use case in the </a:t>
            </a:r>
            <a:r>
              <a:rPr lang="en-US" dirty="0" err="1"/>
              <a:t>Mentcare</a:t>
            </a:r>
            <a:r>
              <a:rPr lang="en-US" dirty="0"/>
              <a:t> system</a:t>
            </a:r>
          </a:p>
        </p:txBody>
      </p:sp>
      <p:pic>
        <p:nvPicPr>
          <p:cNvPr id="4" name="Picture 3" descr="5.3 UseCase.eps"/>
          <p:cNvPicPr>
            <a:picLocks noChangeAspect="1"/>
          </p:cNvPicPr>
          <p:nvPr/>
        </p:nvPicPr>
        <p:blipFill>
          <a:blip r:embed="rId2"/>
          <a:stretch>
            <a:fillRect/>
          </a:stretch>
        </p:blipFill>
        <p:spPr>
          <a:xfrm>
            <a:off x="866722" y="3259717"/>
            <a:ext cx="7486946" cy="1214863"/>
          </a:xfrm>
          <a:prstGeom prst="rect">
            <a:avLst/>
          </a:prstGeom>
        </p:spPr>
      </p:pic>
      <p:sp>
        <p:nvSpPr>
          <p:cNvPr id="6" name="Rectangle 5">
            <a:extLst>
              <a:ext uri="{FF2B5EF4-FFF2-40B4-BE49-F238E27FC236}">
                <a16:creationId xmlns:a16="http://schemas.microsoft.com/office/drawing/2014/main" xmlns="" id="{35A2B70C-FFA2-4622-A652-3A7487128DCF}"/>
              </a:ext>
            </a:extLst>
          </p:cNvPr>
          <p:cNvSpPr/>
          <p:nvPr/>
        </p:nvSpPr>
        <p:spPr>
          <a:xfrm>
            <a:off x="827131" y="2200280"/>
            <a:ext cx="1749197" cy="646331"/>
          </a:xfrm>
          <a:prstGeom prst="rect">
            <a:avLst/>
          </a:prstGeom>
        </p:spPr>
        <p:txBody>
          <a:bodyPr wrap="none">
            <a:spAutoFit/>
          </a:bodyPr>
          <a:lstStyle/>
          <a:p>
            <a:r>
              <a:rPr lang="en-US" sz="3600" b="1" dirty="0">
                <a:solidFill>
                  <a:srgbClr val="FF0000"/>
                </a:solidFill>
              </a:rPr>
              <a:t>Update</a:t>
            </a:r>
          </a:p>
        </p:txBody>
      </p:sp>
    </p:spTree>
    <p:extLst>
      <p:ext uri="{BB962C8B-B14F-4D97-AF65-F5344CB8AC3E}">
        <p14:creationId xmlns:p14="http://schemas.microsoft.com/office/powerpoint/2010/main" val="451030334"/>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1664"/>
            <a:ext cx="9144000" cy="566186"/>
          </a:xfrm>
        </p:spPr>
        <p:txBody>
          <a:bodyPr/>
          <a:lstStyle/>
          <a:p>
            <a:pPr algn="ctr"/>
            <a:r>
              <a:rPr lang="en-US" sz="2000" dirty="0">
                <a:solidFill>
                  <a:srgbClr val="FF0000"/>
                </a:solidFill>
              </a:rPr>
              <a:t>Sequence diagram for Transfer Data</a:t>
            </a:r>
            <a:r>
              <a:rPr lang="en-GB" sz="2000" dirty="0">
                <a:solidFill>
                  <a:srgbClr val="FF0000"/>
                </a:solidFill>
              </a:rPr>
              <a:t> </a:t>
            </a:r>
            <a:endParaRPr lang="en-US" sz="2000" dirty="0">
              <a:solidFill>
                <a:srgbClr val="FF0000"/>
              </a:solidFill>
            </a:endParaRPr>
          </a:p>
        </p:txBody>
      </p:sp>
      <p:pic>
        <p:nvPicPr>
          <p:cNvPr id="2" name="Picture 1" descr="5.7 Transfer Dat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7" y="645283"/>
            <a:ext cx="8300434" cy="5644906"/>
          </a:xfrm>
          <a:prstGeom prst="rect">
            <a:avLst/>
          </a:prstGeom>
        </p:spPr>
      </p:pic>
      <p:sp>
        <p:nvSpPr>
          <p:cNvPr id="4" name="Rectangle 3">
            <a:extLst>
              <a:ext uri="{FF2B5EF4-FFF2-40B4-BE49-F238E27FC236}">
                <a16:creationId xmlns:a16="http://schemas.microsoft.com/office/drawing/2014/main" xmlns="" id="{EC8F16EB-596F-4C45-8A7E-73A464415F54}"/>
              </a:ext>
            </a:extLst>
          </p:cNvPr>
          <p:cNvSpPr/>
          <p:nvPr/>
        </p:nvSpPr>
        <p:spPr>
          <a:xfrm>
            <a:off x="-45076" y="6277769"/>
            <a:ext cx="9144001" cy="830997"/>
          </a:xfrm>
          <a:prstGeom prst="rect">
            <a:avLst/>
          </a:prstGeom>
        </p:spPr>
        <p:txBody>
          <a:bodyPr wrap="square">
            <a:spAutoFit/>
          </a:bodyPr>
          <a:lstStyle/>
          <a:p>
            <a:pPr algn="ctr"/>
            <a:r>
              <a:rPr lang="en-GB" sz="1600" b="1" u="sng" dirty="0">
                <a:solidFill>
                  <a:srgbClr val="FF0000"/>
                </a:solidFill>
                <a:ea typeface="Times New Roman" charset="0"/>
              </a:rPr>
              <a:t>NOTE</a:t>
            </a:r>
            <a:r>
              <a:rPr lang="en-GB" sz="1600" b="1" dirty="0">
                <a:solidFill>
                  <a:schemeClr val="tx2"/>
                </a:solidFill>
                <a:ea typeface="Times New Roman" charset="0"/>
              </a:rPr>
              <a:t>: That information transferred may either be “</a:t>
            </a:r>
            <a:r>
              <a:rPr lang="en-GB" sz="1600" b="1" dirty="0">
                <a:solidFill>
                  <a:srgbClr val="000000"/>
                </a:solidFill>
                <a:ea typeface="Times New Roman" charset="0"/>
              </a:rPr>
              <a:t>updated personal information (address, phone number, etc.) </a:t>
            </a:r>
            <a:r>
              <a:rPr lang="en-GB" sz="1600" dirty="0">
                <a:solidFill>
                  <a:srgbClr val="000000"/>
                </a:solidFill>
                <a:ea typeface="Times New Roman" charset="0"/>
              </a:rPr>
              <a:t>or </a:t>
            </a:r>
            <a:r>
              <a:rPr lang="en-GB" sz="1600" b="1" dirty="0">
                <a:solidFill>
                  <a:srgbClr val="000000"/>
                </a:solidFill>
                <a:ea typeface="Times New Roman" charset="0"/>
              </a:rPr>
              <a:t>a summary of the patient’s diagnosis and treatment</a:t>
            </a:r>
            <a:r>
              <a:rPr lang="en-GB" sz="1600" dirty="0">
                <a:solidFill>
                  <a:srgbClr val="000000"/>
                </a:solidFill>
                <a:ea typeface="Times New Roman" charset="0"/>
              </a:rPr>
              <a:t>.</a:t>
            </a:r>
            <a:endParaRPr lang="en-GB" sz="1600" b="1" dirty="0">
              <a:solidFill>
                <a:srgbClr val="000000"/>
              </a:solidFill>
              <a:ea typeface="Times New Roman" charset="0"/>
            </a:endParaRPr>
          </a:p>
          <a:p>
            <a:pPr lvl="0" algn="ctr"/>
            <a:r>
              <a:rPr lang="en-GB" sz="1600" b="1" dirty="0">
                <a:solidFill>
                  <a:schemeClr val="tx2"/>
                </a:solidFill>
                <a:ea typeface="Times New Roman" charset="0"/>
              </a:rPr>
              <a:t>.</a:t>
            </a:r>
          </a:p>
        </p:txBody>
      </p:sp>
      <p:sp>
        <p:nvSpPr>
          <p:cNvPr id="5" name="Rectangle: Rounded Corners 4">
            <a:extLst>
              <a:ext uri="{FF2B5EF4-FFF2-40B4-BE49-F238E27FC236}">
                <a16:creationId xmlns:a16="http://schemas.microsoft.com/office/drawing/2014/main" xmlns="" id="{3330F593-DEF4-4D7C-8F29-CF1E067FF0AF}"/>
              </a:ext>
            </a:extLst>
          </p:cNvPr>
          <p:cNvSpPr/>
          <p:nvPr/>
        </p:nvSpPr>
        <p:spPr>
          <a:xfrm>
            <a:off x="184245" y="3650776"/>
            <a:ext cx="8604913" cy="2142699"/>
          </a:xfrm>
          <a:prstGeom prst="roundRect">
            <a:avLst>
              <a:gd name="adj" fmla="val 626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7B785FBE-8CC7-4AD4-898A-27898BABEF4E}"/>
              </a:ext>
            </a:extLst>
          </p:cNvPr>
          <p:cNvSpPr/>
          <p:nvPr/>
        </p:nvSpPr>
        <p:spPr>
          <a:xfrm>
            <a:off x="184245" y="1895174"/>
            <a:ext cx="8604913" cy="1721885"/>
          </a:xfrm>
          <a:prstGeom prst="roundRect">
            <a:avLst>
              <a:gd name="adj" fmla="val 6262"/>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a:extLst>
              <a:ext uri="{FF2B5EF4-FFF2-40B4-BE49-F238E27FC236}">
                <a16:creationId xmlns:a16="http://schemas.microsoft.com/office/drawing/2014/main" xmlns="" id="{67E61745-CC6E-4FBB-B517-B3D187455CE4}"/>
              </a:ext>
            </a:extLst>
          </p:cNvPr>
          <p:cNvSpPr>
            <a:spLocks noGrp="1" noChangeArrowheads="1"/>
          </p:cNvSpPr>
          <p:nvPr>
            <p:ph type="title"/>
          </p:nvPr>
        </p:nvSpPr>
        <p:spPr>
          <a:xfrm>
            <a:off x="180304" y="162283"/>
            <a:ext cx="8963696"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Another Example – Use Case Diagram for </a:t>
            </a:r>
            <a:br>
              <a:rPr lang="en-US" dirty="0"/>
            </a:br>
            <a:r>
              <a:rPr lang="en-US" altLang="en-US" dirty="0"/>
              <a:t>Royal Car Service Station</a:t>
            </a:r>
            <a:endParaRPr lang="en-GB" altLang="en-US" dirty="0"/>
          </a:p>
        </p:txBody>
      </p:sp>
      <p:pic>
        <p:nvPicPr>
          <p:cNvPr id="204804" name="Picture 5" descr="Slide39.JPG">
            <a:extLst>
              <a:ext uri="{FF2B5EF4-FFF2-40B4-BE49-F238E27FC236}">
                <a16:creationId xmlns:a16="http://schemas.microsoft.com/office/drawing/2014/main" xmlns="" id="{E65501C7-C943-4F5D-B400-EB7476A893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085" y="1468191"/>
            <a:ext cx="7790289" cy="52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31649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xmlns="" id="{985493A5-CF5B-4139-BE61-F735EEF626A4}"/>
              </a:ext>
            </a:extLst>
          </p:cNvPr>
          <p:cNvSpPr>
            <a:spLocks noGrp="1" noChangeArrowheads="1"/>
          </p:cNvSpPr>
          <p:nvPr>
            <p:ph type="title"/>
          </p:nvPr>
        </p:nvSpPr>
        <p:spPr/>
        <p:txBody>
          <a:bodyPr/>
          <a:lstStyle/>
          <a:p>
            <a:r>
              <a:rPr lang="en-US" sz="2800" dirty="0"/>
              <a:t>Another Example - Sequence Diagram for </a:t>
            </a:r>
            <a:r>
              <a:rPr lang="en-US" altLang="en-US" sz="2800" dirty="0"/>
              <a:t>Royal Car Service Station</a:t>
            </a:r>
            <a:endParaRPr lang="en-US" altLang="en-US" dirty="0">
              <a:latin typeface="Calibri" panose="020F0502020204030204" pitchFamily="34" charset="0"/>
            </a:endParaRPr>
          </a:p>
        </p:txBody>
      </p:sp>
      <p:sp>
        <p:nvSpPr>
          <p:cNvPr id="151555" name="Content Placeholder 2">
            <a:extLst>
              <a:ext uri="{FF2B5EF4-FFF2-40B4-BE49-F238E27FC236}">
                <a16:creationId xmlns:a16="http://schemas.microsoft.com/office/drawing/2014/main" xmlns="" id="{B8DFB21A-D815-4AB6-85EA-53CC7310CA24}"/>
              </a:ext>
            </a:extLst>
          </p:cNvPr>
          <p:cNvSpPr>
            <a:spLocks noGrp="1" noChangeArrowheads="1"/>
          </p:cNvSpPr>
          <p:nvPr>
            <p:ph idx="1"/>
          </p:nvPr>
        </p:nvSpPr>
        <p:spPr bwMode="auto">
          <a:xfrm>
            <a:off x="264017" y="1600200"/>
            <a:ext cx="8783391" cy="4884313"/>
          </a:xfrm>
        </p:spPr>
        <p:txBody>
          <a:bodyPr wrap="square" numCol="1" anchor="t" anchorCtr="0" compatLnSpc="1">
            <a:prstTxWarp prst="textNoShape">
              <a:avLst/>
            </a:prstTxWarp>
          </a:bodyPr>
          <a:lstStyle/>
          <a:p>
            <a:r>
              <a:rPr lang="en-US" altLang="en-US" sz="2000" dirty="0"/>
              <a:t>SD describes how operations and behaviors are realized by the objects</a:t>
            </a:r>
          </a:p>
        </p:txBody>
      </p:sp>
      <p:pic>
        <p:nvPicPr>
          <p:cNvPr id="151556" name="Picture 4" descr="Slide23.JPG">
            <a:extLst>
              <a:ext uri="{FF2B5EF4-FFF2-40B4-BE49-F238E27FC236}">
                <a16:creationId xmlns:a16="http://schemas.microsoft.com/office/drawing/2014/main" xmlns="" id="{19EF483A-F177-46A9-974B-0A3273ADC273}"/>
              </a:ext>
            </a:extLst>
          </p:cNvPr>
          <p:cNvPicPr>
            <a:picLocks noChangeAspect="1"/>
          </p:cNvPicPr>
          <p:nvPr/>
        </p:nvPicPr>
        <p:blipFill>
          <a:blip r:embed="rId3">
            <a:extLst>
              <a:ext uri="{28A0092B-C50C-407E-A947-70E740481C1C}">
                <a14:useLocalDpi xmlns:a14="http://schemas.microsoft.com/office/drawing/2010/main" val="0"/>
              </a:ext>
            </a:extLst>
          </a:blip>
          <a:srcRect b="20398"/>
          <a:stretch>
            <a:fillRect/>
          </a:stretch>
        </p:blipFill>
        <p:spPr bwMode="auto">
          <a:xfrm>
            <a:off x="638391" y="2132804"/>
            <a:ext cx="7584769" cy="45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1">
            <a:extLst>
              <a:ext uri="{FF2B5EF4-FFF2-40B4-BE49-F238E27FC236}">
                <a16:creationId xmlns:a16="http://schemas.microsoft.com/office/drawing/2014/main" xmlns="" id="{7368D7D3-BC25-4719-AFDF-145CC606EB87}"/>
              </a:ext>
            </a:extLst>
          </p:cNvPr>
          <p:cNvSpPr>
            <a:spLocks noGrp="1" noChangeArrowheads="1"/>
          </p:cNvSpPr>
          <p:nvPr>
            <p:ph type="title"/>
          </p:nvPr>
        </p:nvSpPr>
        <p:spPr>
          <a:xfrm>
            <a:off x="457200" y="0"/>
            <a:ext cx="8686800"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Measuring From a Sequence Diagram</a:t>
            </a:r>
            <a:endParaRPr lang="en-GB" altLang="en-US" sz="2800" dirty="0"/>
          </a:p>
        </p:txBody>
      </p:sp>
      <p:sp>
        <p:nvSpPr>
          <p:cNvPr id="8" name="Rectangle 3">
            <a:extLst>
              <a:ext uri="{FF2B5EF4-FFF2-40B4-BE49-F238E27FC236}">
                <a16:creationId xmlns:a16="http://schemas.microsoft.com/office/drawing/2014/main" xmlns="" id="{6C2F8782-697F-46C7-BED9-5E4CF46AD57B}"/>
              </a:ext>
            </a:extLst>
          </p:cNvPr>
          <p:cNvSpPr txBox="1">
            <a:spLocks noChangeArrowheads="1"/>
          </p:cNvSpPr>
          <p:nvPr/>
        </p:nvSpPr>
        <p:spPr bwMode="auto">
          <a:xfrm>
            <a:off x="457200" y="1447800"/>
            <a:ext cx="8216900" cy="4665663"/>
          </a:xfrm>
          <a:prstGeom prst="rect">
            <a:avLst/>
          </a:prstGeom>
          <a:noFill/>
          <a:ln w="9525">
            <a:noFill/>
            <a:miter lim="800000"/>
            <a:headEnd/>
            <a:tailEnd/>
          </a:ln>
        </p:spPr>
        <p:txBody>
          <a:bodyPr lIns="0" tIns="0" rIns="0" bIns="0"/>
          <a:lstStyle/>
          <a:p>
            <a:pPr marL="330200" indent="-330200" defTabSz="457200">
              <a:spcBef>
                <a:spcPts val="700"/>
              </a:spcBef>
              <a:buClr>
                <a:srgbClr val="003399"/>
              </a:buClr>
              <a:buSzPct val="100000"/>
              <a:buFont typeface="Lucida Sans Unicode" panose="020B0602030504020204" pitchFamily="34" charset="0"/>
              <a:buChar char="•"/>
              <a:defRPr/>
            </a:pPr>
            <a:endParaRPr lang="en-US" sz="2400" kern="0" dirty="0">
              <a:latin typeface="+mn-lt"/>
              <a:cs typeface="+mn-cs"/>
            </a:endParaRPr>
          </a:p>
        </p:txBody>
      </p:sp>
      <p:pic>
        <p:nvPicPr>
          <p:cNvPr id="219140" name="Picture 5" descr="Slide43.JPG">
            <a:extLst>
              <a:ext uri="{FF2B5EF4-FFF2-40B4-BE49-F238E27FC236}">
                <a16:creationId xmlns:a16="http://schemas.microsoft.com/office/drawing/2014/main" xmlns="" id="{075B4FA7-67F0-4D4C-81AD-53E000526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718" y="1370013"/>
            <a:ext cx="6917510" cy="51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Context models</a:t>
            </a:r>
            <a:endParaRPr lang="en-GB" dirty="0"/>
          </a:p>
          <a:p>
            <a:r>
              <a:rPr lang="en-US" dirty="0"/>
              <a:t>Interaction models</a:t>
            </a:r>
            <a:endParaRPr lang="en-GB" dirty="0"/>
          </a:p>
          <a:p>
            <a:r>
              <a:rPr lang="en-US" b="1" dirty="0">
                <a:solidFill>
                  <a:srgbClr val="FF0000"/>
                </a:solidFill>
              </a:rPr>
              <a:t>Structural models</a:t>
            </a:r>
            <a:endParaRPr lang="en-GB" b="1" dirty="0">
              <a:solidFill>
                <a:srgbClr val="FF0000"/>
              </a:solidFill>
            </a:endParaRPr>
          </a:p>
          <a:p>
            <a:r>
              <a:rPr lang="en-US" dirty="0"/>
              <a:t>Behavioral models (data-driven &amp; events-driven)</a:t>
            </a:r>
            <a:endParaRPr lang="en-GB" dirty="0"/>
          </a:p>
          <a:p>
            <a:r>
              <a:rPr lang="en-US" dirty="0"/>
              <a:t>Model-driven engineering</a:t>
            </a:r>
            <a:r>
              <a:rPr lang="en-GB" dirty="0"/>
              <a:t> </a:t>
            </a:r>
            <a:endParaRPr lang="en-US" dirty="0"/>
          </a:p>
        </p:txBody>
      </p:sp>
    </p:spTree>
    <p:extLst>
      <p:ext uri="{BB962C8B-B14F-4D97-AF65-F5344CB8AC3E}">
        <p14:creationId xmlns:p14="http://schemas.microsoft.com/office/powerpoint/2010/main" val="733007080"/>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138"/>
            <a:ext cx="8229600" cy="1143000"/>
          </a:xfrm>
        </p:spPr>
        <p:txBody>
          <a:bodyPr/>
          <a:lstStyle/>
          <a:p>
            <a:pPr algn="ctr"/>
            <a:r>
              <a:rPr lang="en-US" dirty="0"/>
              <a:t>Structural models</a:t>
            </a:r>
          </a:p>
        </p:txBody>
      </p:sp>
      <p:pic>
        <p:nvPicPr>
          <p:cNvPr id="3" name="Picture 4" descr="Related image">
            <a:extLst>
              <a:ext uri="{FF2B5EF4-FFF2-40B4-BE49-F238E27FC236}">
                <a16:creationId xmlns:a16="http://schemas.microsoft.com/office/drawing/2014/main" xmlns="" id="{33AA7A03-6AEF-4FB3-A395-96A35576E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25" y="2470427"/>
            <a:ext cx="7881871" cy="438757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B8157D41-8A78-45AC-A3B8-CB295AC9F49F}"/>
              </a:ext>
            </a:extLst>
          </p:cNvPr>
          <p:cNvSpPr/>
          <p:nvPr/>
        </p:nvSpPr>
        <p:spPr>
          <a:xfrm>
            <a:off x="4945487" y="3342068"/>
            <a:ext cx="3741313" cy="1964028"/>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216242"/>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models</a:t>
            </a:r>
          </a:p>
        </p:txBody>
      </p:sp>
      <p:sp>
        <p:nvSpPr>
          <p:cNvPr id="3" name="Content Placeholder 2"/>
          <p:cNvSpPr>
            <a:spLocks noGrp="1"/>
          </p:cNvSpPr>
          <p:nvPr>
            <p:ph idx="1"/>
          </p:nvPr>
        </p:nvSpPr>
        <p:spPr>
          <a:xfrm>
            <a:off x="180303" y="1600200"/>
            <a:ext cx="8628845" cy="4525963"/>
          </a:xfrm>
        </p:spPr>
        <p:txBody>
          <a:bodyPr/>
          <a:lstStyle/>
          <a:p>
            <a:pPr algn="just"/>
            <a:r>
              <a:rPr lang="en-US" b="1" dirty="0">
                <a:solidFill>
                  <a:srgbClr val="FF0000"/>
                </a:solidFill>
              </a:rPr>
              <a:t>Structural software models </a:t>
            </a:r>
            <a:r>
              <a:rPr lang="en-US" dirty="0"/>
              <a:t>show the organization of a system </a:t>
            </a:r>
            <a:r>
              <a:rPr lang="en-US" b="1" i="1" u="sng" dirty="0">
                <a:solidFill>
                  <a:schemeClr val="accent5"/>
                </a:solidFill>
              </a:rPr>
              <a:t>IN TERMS OF THE COMPONENTS OF THE SYSTEM</a:t>
            </a:r>
            <a:r>
              <a:rPr lang="en-US" i="1" u="sng" dirty="0"/>
              <a:t> and </a:t>
            </a:r>
            <a:r>
              <a:rPr lang="en-US" b="1" i="1" u="sng" dirty="0">
                <a:solidFill>
                  <a:schemeClr val="accent5"/>
                </a:solidFill>
              </a:rPr>
              <a:t>THEIR RELATIONSHIPS</a:t>
            </a:r>
            <a:r>
              <a:rPr lang="en-US" dirty="0"/>
              <a:t>.</a:t>
            </a:r>
          </a:p>
          <a:p>
            <a:pPr algn="just"/>
            <a:r>
              <a:rPr lang="en-US" b="1" dirty="0"/>
              <a:t>Structural models </a:t>
            </a:r>
            <a:r>
              <a:rPr lang="en-US" dirty="0"/>
              <a:t>may be </a:t>
            </a:r>
            <a:r>
              <a:rPr lang="en-US" u="sng" dirty="0"/>
              <a:t>static models</a:t>
            </a:r>
            <a:r>
              <a:rPr lang="en-US" dirty="0"/>
              <a:t>, which show the structure of the </a:t>
            </a:r>
            <a:r>
              <a:rPr lang="en-US" u="sng" dirty="0"/>
              <a:t>system design</a:t>
            </a:r>
            <a:r>
              <a:rPr lang="en-US" dirty="0"/>
              <a:t>, or </a:t>
            </a:r>
            <a:r>
              <a:rPr lang="en-US" u="sng" dirty="0"/>
              <a:t>dynamic models</a:t>
            </a:r>
            <a:r>
              <a:rPr lang="en-US" dirty="0"/>
              <a:t>, which show the organization of the system </a:t>
            </a:r>
            <a:r>
              <a:rPr lang="en-US" u="sng" dirty="0"/>
              <a:t>when it is executing</a:t>
            </a:r>
            <a:r>
              <a:rPr lang="en-US" dirty="0"/>
              <a:t>. </a:t>
            </a:r>
          </a:p>
          <a:p>
            <a:pPr algn="just"/>
            <a:r>
              <a:rPr lang="en-US" b="1" dirty="0">
                <a:highlight>
                  <a:srgbClr val="FFFF00"/>
                </a:highlight>
              </a:rPr>
              <a:t>You develop structural models of a system </a:t>
            </a:r>
            <a:r>
              <a:rPr lang="en-US" dirty="0">
                <a:highlight>
                  <a:srgbClr val="FFFF00"/>
                </a:highlight>
              </a:rPr>
              <a:t>when you are </a:t>
            </a:r>
            <a:r>
              <a:rPr lang="en-US" b="1" i="1" u="sng" dirty="0">
                <a:solidFill>
                  <a:srgbClr val="FF0000"/>
                </a:solidFill>
                <a:highlight>
                  <a:srgbClr val="FFFF00"/>
                </a:highlight>
              </a:rPr>
              <a:t>discussing and designing the system architecture</a:t>
            </a:r>
            <a:r>
              <a:rPr lang="en-US" dirty="0"/>
              <a:t>. </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diagrams</a:t>
            </a:r>
          </a:p>
        </p:txBody>
      </p:sp>
      <p:sp>
        <p:nvSpPr>
          <p:cNvPr id="3" name="Content Placeholder 2"/>
          <p:cNvSpPr>
            <a:spLocks noGrp="1"/>
          </p:cNvSpPr>
          <p:nvPr>
            <p:ph idx="1"/>
          </p:nvPr>
        </p:nvSpPr>
        <p:spPr>
          <a:xfrm>
            <a:off x="276896" y="1417638"/>
            <a:ext cx="8409904" cy="4736206"/>
          </a:xfrm>
        </p:spPr>
        <p:txBody>
          <a:bodyPr/>
          <a:lstStyle/>
          <a:p>
            <a:pPr algn="just"/>
            <a:r>
              <a:rPr lang="en-US" sz="2200" b="1" u="sng" dirty="0">
                <a:solidFill>
                  <a:srgbClr val="FF0000"/>
                </a:solidFill>
              </a:rPr>
              <a:t>Class diagrams</a:t>
            </a:r>
            <a:r>
              <a:rPr lang="en-US" sz="2200" b="1" dirty="0">
                <a:solidFill>
                  <a:srgbClr val="FF0000"/>
                </a:solidFill>
              </a:rPr>
              <a:t> are used</a:t>
            </a:r>
            <a:r>
              <a:rPr lang="en-US" sz="2200" dirty="0"/>
              <a:t> when developing an OBJECT-ORIENTED SYSTEM model to </a:t>
            </a:r>
            <a:r>
              <a:rPr lang="en-US" sz="2200" b="1" u="sng" dirty="0"/>
              <a:t>show the classes</a:t>
            </a:r>
            <a:r>
              <a:rPr lang="en-US" sz="2200" dirty="0"/>
              <a:t> in a system and </a:t>
            </a:r>
            <a:r>
              <a:rPr lang="en-US" sz="2200" b="1" u="sng" dirty="0"/>
              <a:t>the associations</a:t>
            </a:r>
            <a:r>
              <a:rPr lang="en-US" sz="2200" dirty="0"/>
              <a:t> between these classes. </a:t>
            </a:r>
          </a:p>
          <a:p>
            <a:pPr algn="just"/>
            <a:r>
              <a:rPr lang="en-US" sz="2200" b="1" dirty="0">
                <a:solidFill>
                  <a:srgbClr val="FF0000"/>
                </a:solidFill>
              </a:rPr>
              <a:t>An </a:t>
            </a:r>
            <a:r>
              <a:rPr lang="en-US" sz="2200" b="1" u="sng" dirty="0">
                <a:solidFill>
                  <a:srgbClr val="FF0000"/>
                </a:solidFill>
              </a:rPr>
              <a:t>object</a:t>
            </a:r>
            <a:r>
              <a:rPr lang="en-US" sz="2200" b="1" dirty="0">
                <a:solidFill>
                  <a:srgbClr val="FF0000"/>
                </a:solidFill>
              </a:rPr>
              <a:t> class</a:t>
            </a:r>
            <a:r>
              <a:rPr lang="en-US" sz="2200" dirty="0"/>
              <a:t> can be thought of as </a:t>
            </a:r>
            <a:r>
              <a:rPr lang="en-US" sz="2200" b="1" dirty="0"/>
              <a:t>a general definition of one kind of system object</a:t>
            </a:r>
            <a:r>
              <a:rPr lang="en-US" sz="2200" dirty="0"/>
              <a:t>. </a:t>
            </a:r>
          </a:p>
          <a:p>
            <a:pPr marL="0" indent="0" algn="ctr">
              <a:buNone/>
            </a:pPr>
            <a:r>
              <a:rPr lang="en-US" sz="2200" dirty="0" err="1">
                <a:highlight>
                  <a:srgbClr val="FFFF00"/>
                </a:highlight>
              </a:rPr>
              <a:t>ClassName</a:t>
            </a:r>
            <a:r>
              <a:rPr lang="en-US" sz="2200" dirty="0">
                <a:highlight>
                  <a:srgbClr val="FFFF00"/>
                </a:highlight>
              </a:rPr>
              <a:t> obj=new </a:t>
            </a:r>
            <a:r>
              <a:rPr lang="en-US" sz="2200" dirty="0" err="1">
                <a:highlight>
                  <a:srgbClr val="FFFF00"/>
                </a:highlight>
              </a:rPr>
              <a:t>ClassName</a:t>
            </a:r>
            <a:r>
              <a:rPr lang="en-US" sz="2200" dirty="0">
                <a:highlight>
                  <a:srgbClr val="FFFF00"/>
                </a:highlight>
              </a:rPr>
              <a:t>();</a:t>
            </a:r>
          </a:p>
          <a:p>
            <a:pPr algn="just"/>
            <a:r>
              <a:rPr lang="en-US" sz="2200" b="1" dirty="0">
                <a:solidFill>
                  <a:srgbClr val="FF0000"/>
                </a:solidFill>
              </a:rPr>
              <a:t>An </a:t>
            </a:r>
            <a:r>
              <a:rPr lang="en-US" sz="2200" b="1" u="sng" dirty="0">
                <a:solidFill>
                  <a:srgbClr val="FF0000"/>
                </a:solidFill>
              </a:rPr>
              <a:t>association</a:t>
            </a:r>
            <a:r>
              <a:rPr lang="en-US" sz="2200" b="1" dirty="0">
                <a:solidFill>
                  <a:srgbClr val="FF0000"/>
                </a:solidFill>
              </a:rPr>
              <a:t> is a link</a:t>
            </a:r>
            <a:r>
              <a:rPr lang="en-US" sz="2200" dirty="0"/>
              <a:t> between classes that indicates that there is </a:t>
            </a:r>
            <a:r>
              <a:rPr lang="en-US" sz="2200" b="1" u="sng" dirty="0">
                <a:solidFill>
                  <a:schemeClr val="tx2"/>
                </a:solidFill>
              </a:rPr>
              <a:t>some relationship between these classes</a:t>
            </a:r>
            <a:r>
              <a:rPr lang="en-US" sz="2200" dirty="0"/>
              <a:t>.</a:t>
            </a:r>
            <a:r>
              <a:rPr lang="en-GB" sz="2200" dirty="0"/>
              <a:t> </a:t>
            </a:r>
          </a:p>
          <a:p>
            <a:pPr algn="just"/>
            <a:r>
              <a:rPr lang="en-US" sz="2200" dirty="0"/>
              <a:t>When you are developing models during the early stages of the software engineering process, </a:t>
            </a:r>
            <a:r>
              <a:rPr lang="en-US" sz="2200" b="1" u="sng" dirty="0">
                <a:solidFill>
                  <a:srgbClr val="FF0000"/>
                </a:solidFill>
              </a:rPr>
              <a:t>OBJECTS represent </a:t>
            </a:r>
            <a:r>
              <a:rPr lang="en-US" sz="2200" i="1" dirty="0"/>
              <a:t>something in the real world</a:t>
            </a:r>
            <a:r>
              <a:rPr lang="en-US" sz="2200" dirty="0"/>
              <a:t>, </a:t>
            </a:r>
            <a:r>
              <a:rPr lang="en-US" sz="2200" i="1" dirty="0">
                <a:solidFill>
                  <a:srgbClr val="00B050"/>
                </a:solidFill>
              </a:rPr>
              <a:t>such as a patient, a prescription, doctor, etc. </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293232" cy="1143000"/>
          </a:xfrm>
        </p:spPr>
        <p:txBody>
          <a:bodyPr wrap="square" lIns="90487" tIns="44450" rIns="90487" bIns="44450" anchor="ctr">
            <a:normAutofit/>
          </a:bodyPr>
          <a:lstStyle/>
          <a:p>
            <a:r>
              <a:rPr lang="en-GB" dirty="0"/>
              <a:t>Existing and planned system models</a:t>
            </a:r>
          </a:p>
        </p:txBody>
      </p:sp>
      <p:sp>
        <p:nvSpPr>
          <p:cNvPr id="7171" name="Rectangle 3"/>
          <p:cNvSpPr>
            <a:spLocks noGrp="1" noChangeArrowheads="1"/>
          </p:cNvSpPr>
          <p:nvPr>
            <p:ph sz="half" idx="1"/>
          </p:nvPr>
        </p:nvSpPr>
        <p:spPr>
          <a:xfrm>
            <a:off x="184245" y="1600200"/>
            <a:ext cx="4763068" cy="4983162"/>
          </a:xfrm>
        </p:spPr>
        <p:txBody>
          <a:bodyPr lIns="90487" tIns="44450" rIns="90487" bIns="44450">
            <a:noAutofit/>
          </a:bodyPr>
          <a:lstStyle/>
          <a:p>
            <a:pPr algn="just">
              <a:lnSpc>
                <a:spcPct val="90000"/>
              </a:lnSpc>
            </a:pPr>
            <a:r>
              <a:rPr lang="en-US" sz="1900" dirty="0"/>
              <a:t>Models of the EXISTING SYSTEM </a:t>
            </a:r>
            <a:r>
              <a:rPr lang="en-US" sz="1900" u="sng" dirty="0"/>
              <a:t>are used during</a:t>
            </a:r>
            <a:r>
              <a:rPr lang="en-US" sz="1900" dirty="0">
                <a:effectLst>
                  <a:outerShdw blurRad="38100" dist="38100" dir="2700000" algn="tl">
                    <a:srgbClr val="000000">
                      <a:alpha val="43137"/>
                    </a:srgbClr>
                  </a:outerShdw>
                </a:effectLst>
              </a:rPr>
              <a:t> </a:t>
            </a:r>
            <a:r>
              <a:rPr lang="en-US" sz="1900" b="1" dirty="0"/>
              <a:t>requirements engineering process. </a:t>
            </a:r>
            <a:r>
              <a:rPr lang="en-US" sz="1900" dirty="0"/>
              <a:t>They help clarify </a:t>
            </a:r>
            <a:r>
              <a:rPr lang="en-US" sz="1900" u="sng" dirty="0"/>
              <a:t>what the existing system does</a:t>
            </a:r>
            <a:r>
              <a:rPr lang="en-US" sz="1900" dirty="0"/>
              <a:t> and </a:t>
            </a:r>
            <a:r>
              <a:rPr lang="en-US" sz="1900" u="sng" dirty="0"/>
              <a:t>can be used as a basi</a:t>
            </a:r>
            <a:r>
              <a:rPr lang="en-US" sz="1900" dirty="0"/>
              <a:t>s for discussing its </a:t>
            </a:r>
            <a:r>
              <a:rPr lang="en-US" sz="1900" dirty="0">
                <a:highlight>
                  <a:srgbClr val="FFFF00"/>
                </a:highlight>
              </a:rPr>
              <a:t>strengths</a:t>
            </a:r>
            <a:r>
              <a:rPr lang="en-US" sz="1900" dirty="0"/>
              <a:t> and </a:t>
            </a:r>
            <a:r>
              <a:rPr lang="en-US" sz="1900" dirty="0">
                <a:highlight>
                  <a:srgbClr val="FFFF00"/>
                </a:highlight>
              </a:rPr>
              <a:t>weaknesses</a:t>
            </a:r>
            <a:r>
              <a:rPr lang="en-US" sz="1900" dirty="0"/>
              <a:t>. These </a:t>
            </a:r>
            <a:r>
              <a:rPr lang="en-US" sz="1900" u="sng" dirty="0"/>
              <a:t>then lead to define requirements</a:t>
            </a:r>
            <a:r>
              <a:rPr lang="en-US" sz="1900" dirty="0"/>
              <a:t> for the NEW SYSTEM.</a:t>
            </a:r>
            <a:endParaRPr lang="en-GB" sz="1900" dirty="0"/>
          </a:p>
          <a:p>
            <a:pPr algn="just">
              <a:lnSpc>
                <a:spcPct val="90000"/>
              </a:lnSpc>
            </a:pPr>
            <a:r>
              <a:rPr lang="en-US" sz="1900" dirty="0"/>
              <a:t>Models of the system </a:t>
            </a:r>
            <a:r>
              <a:rPr lang="en-US" sz="1900" u="sng" dirty="0"/>
              <a:t>are used during requirements engineering</a:t>
            </a:r>
            <a:r>
              <a:rPr lang="en-US" sz="1900" dirty="0"/>
              <a:t> to </a:t>
            </a:r>
            <a:r>
              <a:rPr lang="en-US" sz="1900" b="1" dirty="0"/>
              <a:t>help explain the requirements (of the new system) </a:t>
            </a:r>
            <a:r>
              <a:rPr lang="en-US" sz="1900" dirty="0"/>
              <a:t>to stakeholders.</a:t>
            </a:r>
          </a:p>
          <a:p>
            <a:pPr algn="just">
              <a:lnSpc>
                <a:spcPct val="90000"/>
              </a:lnSpc>
            </a:pPr>
            <a:r>
              <a:rPr lang="en-US" sz="1900" dirty="0"/>
              <a:t>Engineers use </a:t>
            </a:r>
            <a:r>
              <a:rPr lang="en-US" sz="1900" u="sng" dirty="0"/>
              <a:t>these models to discuss design suggestions</a:t>
            </a:r>
            <a:r>
              <a:rPr lang="en-US" sz="1900" dirty="0"/>
              <a:t> and </a:t>
            </a:r>
            <a:r>
              <a:rPr lang="en-US" sz="1900" u="sng" dirty="0"/>
              <a:t>to document the system</a:t>
            </a:r>
            <a:r>
              <a:rPr lang="en-US" sz="1900" dirty="0"/>
              <a:t> for implementation. </a:t>
            </a:r>
          </a:p>
          <a:p>
            <a:pPr algn="just">
              <a:lnSpc>
                <a:spcPct val="90000"/>
              </a:lnSpc>
            </a:pPr>
            <a:r>
              <a:rPr lang="en-US" sz="1900" b="1" u="sng" dirty="0"/>
              <a:t>In a model-driven engineering process</a:t>
            </a:r>
            <a:r>
              <a:rPr lang="en-US" sz="1900" dirty="0"/>
              <a:t>, it is </a:t>
            </a:r>
            <a:r>
              <a:rPr lang="en-US" sz="1900" u="sng" dirty="0"/>
              <a:t>possible to generate a complete or partial system implementation</a:t>
            </a:r>
            <a:r>
              <a:rPr lang="en-US" sz="1900" dirty="0"/>
              <a:t> from the system model. </a:t>
            </a:r>
            <a:endParaRPr lang="en-GB" sz="1900" dirty="0"/>
          </a:p>
          <a:p>
            <a:pPr algn="just">
              <a:lnSpc>
                <a:spcPct val="90000"/>
              </a:lnSpc>
            </a:pPr>
            <a:endParaRPr lang="en-GB" sz="1900" dirty="0"/>
          </a:p>
        </p:txBody>
      </p:sp>
      <p:pic>
        <p:nvPicPr>
          <p:cNvPr id="5122" name="Picture 2" descr="The Conzepts">
            <a:extLst>
              <a:ext uri="{FF2B5EF4-FFF2-40B4-BE49-F238E27FC236}">
                <a16:creationId xmlns:a16="http://schemas.microsoft.com/office/drawing/2014/main" xmlns="" id="{A6082EBE-9FAA-479D-B1E5-B7BA19210F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8853" y="1600200"/>
            <a:ext cx="3609833" cy="3517710"/>
          </a:xfrm>
          <a:prstGeom prst="rect">
            <a:avLst/>
          </a:prstGeom>
          <a:solidFill>
            <a:srgbClr val="FFFFFF"/>
          </a:solid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UML classes and association</a:t>
            </a:r>
            <a:r>
              <a:rPr lang="en-GB" dirty="0"/>
              <a:t> </a:t>
            </a:r>
            <a:endParaRPr lang="en-US" dirty="0"/>
          </a:p>
        </p:txBody>
      </p:sp>
      <p:pic>
        <p:nvPicPr>
          <p:cNvPr id="4" name="Picture 3" descr="5.8 ClassAssoc.eps"/>
          <p:cNvPicPr>
            <a:picLocks noChangeAspect="1"/>
          </p:cNvPicPr>
          <p:nvPr/>
        </p:nvPicPr>
        <p:blipFill>
          <a:blip r:embed="rId2"/>
          <a:stretch>
            <a:fillRect/>
          </a:stretch>
        </p:blipFill>
        <p:spPr>
          <a:xfrm>
            <a:off x="2081526" y="2041015"/>
            <a:ext cx="5312019" cy="952500"/>
          </a:xfrm>
          <a:prstGeom prst="rect">
            <a:avLst/>
          </a:prstGeom>
        </p:spPr>
      </p:pic>
      <p:sp>
        <p:nvSpPr>
          <p:cNvPr id="3" name="Rectangle 2">
            <a:extLst>
              <a:ext uri="{FF2B5EF4-FFF2-40B4-BE49-F238E27FC236}">
                <a16:creationId xmlns:a16="http://schemas.microsoft.com/office/drawing/2014/main" xmlns="" id="{F8F6AC28-9284-47BD-89C7-4C503BF3D3F2}"/>
              </a:ext>
            </a:extLst>
          </p:cNvPr>
          <p:cNvSpPr/>
          <p:nvPr/>
        </p:nvSpPr>
        <p:spPr>
          <a:xfrm>
            <a:off x="2748424" y="1671683"/>
            <a:ext cx="3647152" cy="369332"/>
          </a:xfrm>
          <a:prstGeom prst="rect">
            <a:avLst/>
          </a:prstGeom>
        </p:spPr>
        <p:txBody>
          <a:bodyPr wrap="none">
            <a:spAutoFit/>
          </a:bodyPr>
          <a:lstStyle/>
          <a:p>
            <a:pPr algn="ctr"/>
            <a:r>
              <a:rPr lang="en-US" b="1" dirty="0">
                <a:solidFill>
                  <a:srgbClr val="FF0000"/>
                </a:solidFill>
              </a:rPr>
              <a:t>2 classes and their association</a:t>
            </a:r>
            <a:r>
              <a:rPr lang="en-GB" b="1" dirty="0">
                <a:solidFill>
                  <a:srgbClr val="FF0000"/>
                </a:solidFill>
              </a:rPr>
              <a:t> </a:t>
            </a:r>
            <a:endParaRPr lang="en-US" b="1" dirty="0">
              <a:solidFill>
                <a:srgbClr val="FF0000"/>
              </a:solidFill>
            </a:endParaRPr>
          </a:p>
        </p:txBody>
      </p:sp>
      <p:sp>
        <p:nvSpPr>
          <p:cNvPr id="2" name="TextBox 1">
            <a:extLst>
              <a:ext uri="{FF2B5EF4-FFF2-40B4-BE49-F238E27FC236}">
                <a16:creationId xmlns:a16="http://schemas.microsoft.com/office/drawing/2014/main" xmlns="" id="{8F86F438-9DF2-44BF-888A-85AA2E1B339C}"/>
              </a:ext>
            </a:extLst>
          </p:cNvPr>
          <p:cNvSpPr txBox="1"/>
          <p:nvPr/>
        </p:nvSpPr>
        <p:spPr>
          <a:xfrm>
            <a:off x="3883350" y="2479726"/>
            <a:ext cx="1377300" cy="369332"/>
          </a:xfrm>
          <a:prstGeom prst="rect">
            <a:avLst/>
          </a:prstGeom>
          <a:noFill/>
        </p:spPr>
        <p:txBody>
          <a:bodyPr wrap="none" rtlCol="0">
            <a:spAutoFit/>
          </a:bodyPr>
          <a:lstStyle/>
          <a:p>
            <a:r>
              <a:rPr lang="en-US" b="1" dirty="0" err="1">
                <a:solidFill>
                  <a:srgbClr val="FF0000"/>
                </a:solidFill>
              </a:rPr>
              <a:t>hasRecord</a:t>
            </a:r>
            <a:endParaRPr lang="en-US" b="1" dirty="0">
              <a:solidFill>
                <a:srgbClr val="FF0000"/>
              </a:solidFill>
            </a:endParaRPr>
          </a:p>
        </p:txBody>
      </p:sp>
      <p:pic>
        <p:nvPicPr>
          <p:cNvPr id="6" name="Picture 5" descr="5.9 MHCPMS-classes.eps">
            <a:extLst>
              <a:ext uri="{FF2B5EF4-FFF2-40B4-BE49-F238E27FC236}">
                <a16:creationId xmlns:a16="http://schemas.microsoft.com/office/drawing/2014/main" xmlns="" id="{5D70D6D8-DA79-44C8-8575-C2126431C921}"/>
              </a:ext>
            </a:extLst>
          </p:cNvPr>
          <p:cNvPicPr>
            <a:picLocks noChangeAspect="1"/>
          </p:cNvPicPr>
          <p:nvPr/>
        </p:nvPicPr>
        <p:blipFill rotWithShape="1">
          <a:blip r:embed="rId3"/>
          <a:srcRect t="22453" b="55145"/>
          <a:stretch/>
        </p:blipFill>
        <p:spPr>
          <a:xfrm>
            <a:off x="917066" y="4081685"/>
            <a:ext cx="7608465" cy="1143000"/>
          </a:xfrm>
          <a:prstGeom prst="rect">
            <a:avLst/>
          </a:prstGeom>
        </p:spPr>
      </p:pic>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Classes and associations in the MHC-PMS </a:t>
            </a:r>
          </a:p>
        </p:txBody>
      </p:sp>
      <p:pic>
        <p:nvPicPr>
          <p:cNvPr id="4" name="Picture 3" descr="5.9 MHCPMS-classes.eps"/>
          <p:cNvPicPr>
            <a:picLocks noChangeAspect="1"/>
          </p:cNvPicPr>
          <p:nvPr/>
        </p:nvPicPr>
        <p:blipFill>
          <a:blip r:embed="rId2"/>
          <a:stretch>
            <a:fillRect/>
          </a:stretch>
        </p:blipFill>
        <p:spPr>
          <a:xfrm>
            <a:off x="457200" y="1676399"/>
            <a:ext cx="6677283" cy="4477707"/>
          </a:xfrm>
          <a:prstGeom prst="rect">
            <a:avLst/>
          </a:prstGeom>
        </p:spPr>
      </p:pic>
      <p:sp>
        <p:nvSpPr>
          <p:cNvPr id="8" name="Rectangle 7">
            <a:extLst>
              <a:ext uri="{FF2B5EF4-FFF2-40B4-BE49-F238E27FC236}">
                <a16:creationId xmlns:a16="http://schemas.microsoft.com/office/drawing/2014/main" xmlns="" id="{C4E9D87D-77AB-49DF-8080-DF5FC8223BBB}"/>
              </a:ext>
            </a:extLst>
          </p:cNvPr>
          <p:cNvSpPr/>
          <p:nvPr/>
        </p:nvSpPr>
        <p:spPr>
          <a:xfrm>
            <a:off x="7021635" y="3059668"/>
            <a:ext cx="1941557" cy="369332"/>
          </a:xfrm>
          <a:prstGeom prst="rect">
            <a:avLst/>
          </a:prstGeom>
        </p:spPr>
        <p:txBody>
          <a:bodyPr wrap="none">
            <a:spAutoFit/>
          </a:bodyPr>
          <a:lstStyle/>
          <a:p>
            <a:r>
              <a:rPr lang="en-US" b="1" i="1" dirty="0" err="1">
                <a:solidFill>
                  <a:srgbClr val="FF0000"/>
                </a:solidFill>
                <a:latin typeface="Roboto"/>
              </a:rPr>
              <a:t>pratisyen</a:t>
            </a:r>
            <a:r>
              <a:rPr lang="en-US" b="1" i="1" dirty="0">
                <a:solidFill>
                  <a:srgbClr val="FF0000"/>
                </a:solidFill>
                <a:latin typeface="Roboto"/>
              </a:rPr>
              <a:t> </a:t>
            </a:r>
            <a:r>
              <a:rPr lang="en-US" b="1" i="1" dirty="0" err="1">
                <a:solidFill>
                  <a:srgbClr val="FF0000"/>
                </a:solidFill>
                <a:latin typeface="Roboto"/>
              </a:rPr>
              <a:t>hekim</a:t>
            </a:r>
            <a:endParaRPr lang="en-US" b="1" i="1" dirty="0">
              <a:solidFill>
                <a:srgbClr val="FF0000"/>
              </a:solidFill>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The Consultation (muayene) class</a:t>
            </a:r>
            <a:r>
              <a:rPr lang="en-GB" dirty="0"/>
              <a:t> </a:t>
            </a:r>
            <a:endParaRPr lang="en-US" dirty="0"/>
          </a:p>
        </p:txBody>
      </p:sp>
      <p:pic>
        <p:nvPicPr>
          <p:cNvPr id="4" name="Picture 3" descr="5.10 Consultation Class.eps"/>
          <p:cNvPicPr>
            <a:picLocks noChangeAspect="1"/>
          </p:cNvPicPr>
          <p:nvPr/>
        </p:nvPicPr>
        <p:blipFill>
          <a:blip r:embed="rId2"/>
          <a:stretch>
            <a:fillRect/>
          </a:stretch>
        </p:blipFill>
        <p:spPr>
          <a:xfrm>
            <a:off x="406400" y="1771649"/>
            <a:ext cx="2654300" cy="4550229"/>
          </a:xfrm>
          <a:prstGeom prst="rect">
            <a:avLst/>
          </a:prstGeom>
        </p:spPr>
      </p:pic>
      <p:cxnSp>
        <p:nvCxnSpPr>
          <p:cNvPr id="10" name="Straight Arrow Connector 9">
            <a:extLst>
              <a:ext uri="{FF2B5EF4-FFF2-40B4-BE49-F238E27FC236}">
                <a16:creationId xmlns:a16="http://schemas.microsoft.com/office/drawing/2014/main" xmlns="" id="{90F1BA7D-13B2-49D9-ABE9-5DDB0CE68AF8}"/>
              </a:ext>
            </a:extLst>
          </p:cNvPr>
          <p:cNvCxnSpPr>
            <a:cxnSpLocks/>
          </p:cNvCxnSpPr>
          <p:nvPr/>
        </p:nvCxnSpPr>
        <p:spPr>
          <a:xfrm>
            <a:off x="2082800" y="5952030"/>
            <a:ext cx="1635288" cy="32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xmlns="" id="{110B5905-1D53-4912-8425-4246D4AE99C9}"/>
              </a:ext>
            </a:extLst>
          </p:cNvPr>
          <p:cNvSpPr/>
          <p:nvPr/>
        </p:nvSpPr>
        <p:spPr>
          <a:xfrm>
            <a:off x="3718088" y="6104430"/>
            <a:ext cx="3825200" cy="646331"/>
          </a:xfrm>
          <a:prstGeom prst="rect">
            <a:avLst/>
          </a:prstGeom>
        </p:spPr>
        <p:txBody>
          <a:bodyPr wrap="square">
            <a:spAutoFit/>
          </a:bodyPr>
          <a:lstStyle/>
          <a:p>
            <a:pPr fontAlgn="t"/>
            <a:r>
              <a:rPr lang="en-US" dirty="0">
                <a:solidFill>
                  <a:srgbClr val="000000"/>
                </a:solidFill>
              </a:rPr>
              <a:t>Assigning to PRS</a:t>
            </a:r>
          </a:p>
          <a:p>
            <a:pPr fontAlgn="t"/>
            <a:r>
              <a:rPr lang="en-US" dirty="0" err="1"/>
              <a:t>değişiliği</a:t>
            </a:r>
            <a:r>
              <a:rPr lang="en-US" dirty="0"/>
              <a:t> </a:t>
            </a:r>
            <a:r>
              <a:rPr lang="en-US" dirty="0" err="1"/>
              <a:t>kayıt</a:t>
            </a:r>
            <a:r>
              <a:rPr lang="en-US" dirty="0"/>
              <a:t> </a:t>
            </a:r>
            <a:r>
              <a:rPr lang="en-US" dirty="0" err="1"/>
              <a:t>sistemine</a:t>
            </a:r>
            <a:r>
              <a:rPr lang="en-US" dirty="0"/>
              <a:t> </a:t>
            </a:r>
            <a:r>
              <a:rPr lang="en-US" dirty="0" err="1"/>
              <a:t>aktarmak</a:t>
            </a:r>
            <a:endParaRPr lang="en-US" dirty="0"/>
          </a:p>
        </p:txBody>
      </p:sp>
      <p:pic>
        <p:nvPicPr>
          <p:cNvPr id="6" name="Picture 5" descr="5.9 MHCPMS-classes.eps">
            <a:extLst>
              <a:ext uri="{FF2B5EF4-FFF2-40B4-BE49-F238E27FC236}">
                <a16:creationId xmlns:a16="http://schemas.microsoft.com/office/drawing/2014/main" xmlns="" id="{2E732911-E14B-4124-ADF4-1D0B8AF00C90}"/>
              </a:ext>
            </a:extLst>
          </p:cNvPr>
          <p:cNvPicPr>
            <a:picLocks noChangeAspect="1"/>
          </p:cNvPicPr>
          <p:nvPr/>
        </p:nvPicPr>
        <p:blipFill>
          <a:blip r:embed="rId3"/>
          <a:stretch>
            <a:fillRect/>
          </a:stretch>
        </p:blipFill>
        <p:spPr>
          <a:xfrm>
            <a:off x="4513489" y="1785171"/>
            <a:ext cx="4208800" cy="2822372"/>
          </a:xfrm>
          <a:prstGeom prst="rect">
            <a:avLst/>
          </a:prstGeom>
        </p:spPr>
      </p:pic>
      <p:sp>
        <p:nvSpPr>
          <p:cNvPr id="2" name="Oval 1">
            <a:extLst>
              <a:ext uri="{FF2B5EF4-FFF2-40B4-BE49-F238E27FC236}">
                <a16:creationId xmlns:a16="http://schemas.microsoft.com/office/drawing/2014/main" xmlns="" id="{29FD66B8-8DF0-43D6-9AC8-2E28E1B13DC3}"/>
              </a:ext>
            </a:extLst>
          </p:cNvPr>
          <p:cNvSpPr/>
          <p:nvPr/>
        </p:nvSpPr>
        <p:spPr>
          <a:xfrm>
            <a:off x="6020873" y="3196357"/>
            <a:ext cx="1094704" cy="72765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45CC361A-C35D-4A14-B981-7B435E53FED3}"/>
              </a:ext>
            </a:extLst>
          </p:cNvPr>
          <p:cNvSpPr/>
          <p:nvPr/>
        </p:nvSpPr>
        <p:spPr>
          <a:xfrm rot="10437687">
            <a:off x="3598625" y="3490349"/>
            <a:ext cx="2269406" cy="47867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5" name="Content Placeholder 4"/>
          <p:cNvSpPr>
            <a:spLocks noGrp="1"/>
          </p:cNvSpPr>
          <p:nvPr>
            <p:ph idx="1"/>
          </p:nvPr>
        </p:nvSpPr>
        <p:spPr>
          <a:xfrm>
            <a:off x="214313" y="1600200"/>
            <a:ext cx="8472487" cy="4525963"/>
          </a:xfrm>
        </p:spPr>
        <p:txBody>
          <a:bodyPr/>
          <a:lstStyle/>
          <a:p>
            <a:pPr algn="just"/>
            <a:r>
              <a:rPr lang="en-US" b="1" dirty="0">
                <a:solidFill>
                  <a:srgbClr val="FF0000"/>
                </a:solidFill>
              </a:rPr>
              <a:t>Generalization is an everyday technique </a:t>
            </a:r>
            <a:r>
              <a:rPr lang="en-US" dirty="0"/>
              <a:t>that we use to </a:t>
            </a:r>
            <a:r>
              <a:rPr lang="en-US" u="sng" dirty="0"/>
              <a:t>manage complexity</a:t>
            </a:r>
            <a:r>
              <a:rPr lang="en-US" dirty="0"/>
              <a:t>. </a:t>
            </a:r>
          </a:p>
          <a:p>
            <a:pPr algn="just"/>
            <a:r>
              <a:rPr lang="en-US" dirty="0"/>
              <a:t>Rather than learn the detailed characteristics of every entity that we experience, </a:t>
            </a:r>
            <a:r>
              <a:rPr lang="en-US" b="1" u="sng" dirty="0"/>
              <a:t>we place these entities in more general classes</a:t>
            </a:r>
            <a:r>
              <a:rPr lang="en-US" dirty="0"/>
              <a:t> (animals, cars, houses, etc.) and learn the characteristics of these classes. </a:t>
            </a:r>
          </a:p>
          <a:p>
            <a:pPr algn="just"/>
            <a:r>
              <a:rPr lang="en-US" dirty="0"/>
              <a:t>This </a:t>
            </a:r>
            <a:r>
              <a:rPr lang="en-US" b="1" u="sng" dirty="0"/>
              <a:t>allows us to infer</a:t>
            </a:r>
            <a:r>
              <a:rPr lang="en-US" dirty="0"/>
              <a:t> that different members of these classes </a:t>
            </a:r>
            <a:r>
              <a:rPr lang="en-US" b="1" u="sng" dirty="0"/>
              <a:t>have some common characteristics</a:t>
            </a:r>
            <a:r>
              <a:rPr lang="en-US" dirty="0"/>
              <a:t> e.g. squirrels and rats are rodents </a:t>
            </a:r>
            <a:r>
              <a:rPr lang="en-US" sz="1600" i="1" dirty="0">
                <a:highlight>
                  <a:srgbClr val="FFFF00"/>
                </a:highlight>
              </a:rPr>
              <a:t>(</a:t>
            </a:r>
            <a:r>
              <a:rPr lang="en-US" sz="1600" i="1" dirty="0" err="1">
                <a:highlight>
                  <a:srgbClr val="FFFF00"/>
                </a:highlight>
              </a:rPr>
              <a:t>sincaplar</a:t>
            </a:r>
            <a:r>
              <a:rPr lang="en-US" sz="1600" i="1" dirty="0">
                <a:highlight>
                  <a:srgbClr val="FFFF00"/>
                </a:highlight>
              </a:rPr>
              <a:t> </a:t>
            </a:r>
            <a:r>
              <a:rPr lang="en-US" sz="1600" i="1" dirty="0" err="1">
                <a:highlight>
                  <a:srgbClr val="FFFF00"/>
                </a:highlight>
              </a:rPr>
              <a:t>ve</a:t>
            </a:r>
            <a:r>
              <a:rPr lang="en-US" sz="1600" i="1" dirty="0">
                <a:highlight>
                  <a:srgbClr val="FFFF00"/>
                </a:highlight>
              </a:rPr>
              <a:t> </a:t>
            </a:r>
            <a:r>
              <a:rPr lang="en-US" sz="1600" i="1" dirty="0" err="1">
                <a:highlight>
                  <a:srgbClr val="FFFF00"/>
                </a:highlight>
              </a:rPr>
              <a:t>sıçanlar</a:t>
            </a:r>
            <a:r>
              <a:rPr lang="en-US" sz="1600" i="1" dirty="0">
                <a:highlight>
                  <a:srgbClr val="FFFF00"/>
                </a:highlight>
              </a:rPr>
              <a:t> </a:t>
            </a:r>
            <a:r>
              <a:rPr lang="en-US" sz="1600" i="1" dirty="0" err="1">
                <a:highlight>
                  <a:srgbClr val="FFFF00"/>
                </a:highlight>
              </a:rPr>
              <a:t>kemirgendir</a:t>
            </a:r>
            <a:r>
              <a:rPr lang="en-US" sz="1600" i="1" dirty="0">
                <a:highlight>
                  <a:srgbClr val="FFFF00"/>
                </a:highlight>
              </a:rPr>
              <a:t>). </a:t>
            </a:r>
          </a:p>
          <a:p>
            <a:pPr algn="just"/>
            <a:r>
              <a:rPr lang="en-US" sz="1600" i="1" dirty="0">
                <a:highlight>
                  <a:srgbClr val="FFFF00"/>
                </a:highlight>
              </a:rPr>
              <a:t>E.g. Salaried employee and part-time hourly employee are employee. </a:t>
            </a:r>
          </a:p>
          <a:p>
            <a:pPr algn="just"/>
            <a:r>
              <a:rPr lang="en-US" sz="1600" i="1" dirty="0">
                <a:highlight>
                  <a:srgbClr val="FFFF00"/>
                </a:highlight>
              </a:rPr>
              <a:t>Manager and IT staff are employee.</a:t>
            </a:r>
            <a:endParaRPr lang="en-US" i="1" dirty="0">
              <a:highlight>
                <a:srgbClr val="FFFF00"/>
              </a:highlight>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a:t>
            </a:r>
          </a:p>
        </p:txBody>
      </p:sp>
      <p:sp>
        <p:nvSpPr>
          <p:cNvPr id="3" name="Content Placeholder 2"/>
          <p:cNvSpPr>
            <a:spLocks noGrp="1"/>
          </p:cNvSpPr>
          <p:nvPr>
            <p:ph idx="1"/>
          </p:nvPr>
        </p:nvSpPr>
        <p:spPr>
          <a:xfrm>
            <a:off x="289775" y="1521618"/>
            <a:ext cx="8397025" cy="5179220"/>
          </a:xfrm>
        </p:spPr>
        <p:txBody>
          <a:bodyPr/>
          <a:lstStyle/>
          <a:p>
            <a:pPr algn="just"/>
            <a:r>
              <a:rPr lang="en-US" sz="2100" b="1" u="sng" dirty="0">
                <a:solidFill>
                  <a:schemeClr val="accent5"/>
                </a:solidFill>
              </a:rPr>
              <a:t>In modeling systems</a:t>
            </a:r>
            <a:r>
              <a:rPr lang="en-US" sz="2100" dirty="0"/>
              <a:t>, it is often </a:t>
            </a:r>
            <a:r>
              <a:rPr lang="en-US" sz="2100" b="1" u="sng" dirty="0">
                <a:solidFill>
                  <a:schemeClr val="tx2"/>
                </a:solidFill>
              </a:rPr>
              <a:t>useful to examine the classes</a:t>
            </a:r>
            <a:r>
              <a:rPr lang="en-US" sz="2100" dirty="0"/>
              <a:t> in a system to see if there is scope for generalization. If </a:t>
            </a:r>
            <a:r>
              <a:rPr lang="en-US" sz="2100" b="1" u="sng" dirty="0">
                <a:solidFill>
                  <a:srgbClr val="FF0000"/>
                </a:solidFill>
              </a:rPr>
              <a:t>changes</a:t>
            </a:r>
            <a:r>
              <a:rPr lang="en-US" sz="2100" dirty="0"/>
              <a:t> are proposed, then </a:t>
            </a:r>
            <a:r>
              <a:rPr lang="en-US" sz="2100" b="1" u="sng" dirty="0">
                <a:solidFill>
                  <a:srgbClr val="FF0000"/>
                </a:solidFill>
              </a:rPr>
              <a:t>you do not have to look at all classes</a:t>
            </a:r>
            <a:r>
              <a:rPr lang="en-US" sz="2100" dirty="0"/>
              <a:t> in the system to see if they are affected by the change. </a:t>
            </a:r>
          </a:p>
          <a:p>
            <a:pPr algn="just"/>
            <a:r>
              <a:rPr lang="en-US" sz="2100" dirty="0"/>
              <a:t>In object-oriented languages, such as Java, </a:t>
            </a:r>
            <a:r>
              <a:rPr lang="en-US" sz="2100" b="1" dirty="0">
                <a:solidFill>
                  <a:srgbClr val="FF0000"/>
                </a:solidFill>
              </a:rPr>
              <a:t>generalization is implemented using the class inheritance mechanisms</a:t>
            </a:r>
            <a:r>
              <a:rPr lang="en-US" sz="2100" dirty="0"/>
              <a:t> built into the language.</a:t>
            </a:r>
            <a:r>
              <a:rPr lang="en-GB" sz="2100" dirty="0"/>
              <a:t> </a:t>
            </a:r>
          </a:p>
          <a:p>
            <a:pPr algn="just"/>
            <a:r>
              <a:rPr lang="en-US" sz="2100" dirty="0">
                <a:highlight>
                  <a:srgbClr val="FFFF00"/>
                </a:highlight>
              </a:rPr>
              <a:t>In a generalization, </a:t>
            </a:r>
            <a:r>
              <a:rPr lang="en-US" sz="2100" b="1" dirty="0">
                <a:solidFill>
                  <a:schemeClr val="accent1"/>
                </a:solidFill>
                <a:highlight>
                  <a:srgbClr val="FFFF00"/>
                </a:highlight>
              </a:rPr>
              <a:t>the </a:t>
            </a:r>
            <a:r>
              <a:rPr lang="en-US" sz="2100" b="1" u="sng" dirty="0">
                <a:solidFill>
                  <a:schemeClr val="accent1"/>
                </a:solidFill>
                <a:highlight>
                  <a:srgbClr val="FFFF00"/>
                </a:highlight>
              </a:rPr>
              <a:t>attributes and operations/methods</a:t>
            </a:r>
            <a:r>
              <a:rPr lang="en-US" sz="2100" b="1" dirty="0">
                <a:solidFill>
                  <a:schemeClr val="accent1"/>
                </a:solidFill>
                <a:highlight>
                  <a:srgbClr val="FFFF00"/>
                </a:highlight>
              </a:rPr>
              <a:t> associated with higher-level classes</a:t>
            </a:r>
            <a:r>
              <a:rPr lang="en-US" sz="2100" dirty="0">
                <a:highlight>
                  <a:srgbClr val="FFFF00"/>
                </a:highlight>
              </a:rPr>
              <a:t> are also associated with the lower-level classes.</a:t>
            </a:r>
          </a:p>
          <a:p>
            <a:pPr algn="just"/>
            <a:r>
              <a:rPr lang="en-US" sz="2100" dirty="0"/>
              <a:t>The </a:t>
            </a:r>
            <a:r>
              <a:rPr lang="en-US" sz="2100" b="1" dirty="0"/>
              <a:t>lower-level classes are subclasses </a:t>
            </a:r>
            <a:r>
              <a:rPr lang="en-US" sz="2100" dirty="0"/>
              <a:t>inherit the attributes and operations from their super classes.</a:t>
            </a:r>
          </a:p>
          <a:p>
            <a:pPr algn="just"/>
            <a:r>
              <a:rPr lang="en-US" sz="2100" dirty="0"/>
              <a:t>These lower-level classes then add more specific attributes and operations. </a:t>
            </a: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A generalization hierarchy with added detail</a:t>
            </a:r>
            <a:r>
              <a:rPr lang="en-GB" dirty="0"/>
              <a:t> </a:t>
            </a:r>
            <a:endParaRPr lang="en-US" dirty="0"/>
          </a:p>
        </p:txBody>
      </p:sp>
      <p:pic>
        <p:nvPicPr>
          <p:cNvPr id="4" name="Picture 3" descr="5.12 GeneralisationDetail.eps"/>
          <p:cNvPicPr>
            <a:picLocks noChangeAspect="1"/>
          </p:cNvPicPr>
          <p:nvPr/>
        </p:nvPicPr>
        <p:blipFill>
          <a:blip r:embed="rId2"/>
          <a:stretch>
            <a:fillRect/>
          </a:stretch>
        </p:blipFill>
        <p:spPr>
          <a:xfrm>
            <a:off x="2362199" y="1879600"/>
            <a:ext cx="4576879" cy="3771900"/>
          </a:xfrm>
          <a:prstGeom prst="rect">
            <a:avLst/>
          </a:prstGeom>
        </p:spPr>
      </p:pic>
      <p:sp>
        <p:nvSpPr>
          <p:cNvPr id="3" name="Rectangle 2">
            <a:extLst>
              <a:ext uri="{FF2B5EF4-FFF2-40B4-BE49-F238E27FC236}">
                <a16:creationId xmlns:a16="http://schemas.microsoft.com/office/drawing/2014/main" xmlns="" id="{CFE30F8A-D1E0-4005-A4F4-078B9D8AA2CF}"/>
              </a:ext>
            </a:extLst>
          </p:cNvPr>
          <p:cNvSpPr/>
          <p:nvPr/>
        </p:nvSpPr>
        <p:spPr>
          <a:xfrm>
            <a:off x="1206500" y="5581134"/>
            <a:ext cx="1809750" cy="369332"/>
          </a:xfrm>
          <a:prstGeom prst="rect">
            <a:avLst/>
          </a:prstGeom>
        </p:spPr>
        <p:txBody>
          <a:bodyPr wrap="square">
            <a:spAutoFit/>
          </a:bodyPr>
          <a:lstStyle/>
          <a:p>
            <a:r>
              <a:rPr lang="en-US" dirty="0" err="1"/>
              <a:t>çağrı</a:t>
            </a:r>
            <a:r>
              <a:rPr lang="en-US" dirty="0"/>
              <a:t> </a:t>
            </a:r>
            <a:r>
              <a:rPr lang="en-US" dirty="0" err="1"/>
              <a:t>cihazı</a:t>
            </a:r>
            <a:endParaRPr lang="en-US" dirty="0"/>
          </a:p>
        </p:txBody>
      </p:sp>
      <p:cxnSp>
        <p:nvCxnSpPr>
          <p:cNvPr id="8" name="Straight Arrow Connector 7">
            <a:extLst>
              <a:ext uri="{FF2B5EF4-FFF2-40B4-BE49-F238E27FC236}">
                <a16:creationId xmlns:a16="http://schemas.microsoft.com/office/drawing/2014/main" xmlns="" id="{00AC0CAD-3CB0-4CF7-970A-95F46C382EEB}"/>
              </a:ext>
            </a:extLst>
          </p:cNvPr>
          <p:cNvCxnSpPr>
            <a:cxnSpLocks/>
            <a:endCxn id="3" idx="0"/>
          </p:cNvCxnSpPr>
          <p:nvPr/>
        </p:nvCxnSpPr>
        <p:spPr>
          <a:xfrm flipH="1">
            <a:off x="2111375" y="5308600"/>
            <a:ext cx="593726" cy="272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xmlns="" id="{3A6D0FEF-1760-4747-915B-F03EE8ADB853}"/>
              </a:ext>
            </a:extLst>
          </p:cNvPr>
          <p:cNvSpPr/>
          <p:nvPr/>
        </p:nvSpPr>
        <p:spPr>
          <a:xfrm>
            <a:off x="4496201" y="3777734"/>
            <a:ext cx="1809750" cy="369332"/>
          </a:xfrm>
          <a:prstGeom prst="rect">
            <a:avLst/>
          </a:prstGeom>
        </p:spPr>
        <p:txBody>
          <a:bodyPr wrap="square">
            <a:spAutoFit/>
          </a:bodyPr>
          <a:lstStyle/>
          <a:p>
            <a:r>
              <a:rPr lang="en-US" b="1" i="1" dirty="0" err="1">
                <a:solidFill>
                  <a:srgbClr val="FF0000"/>
                </a:solidFill>
              </a:rPr>
              <a:t>Is_a</a:t>
            </a:r>
            <a:endParaRPr lang="en-US" b="1" i="1" dirty="0">
              <a:solidFill>
                <a:srgbClr val="FF0000"/>
              </a:solidFill>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8693" y="179979"/>
            <a:ext cx="7293232" cy="1143000"/>
          </a:xfrm>
        </p:spPr>
        <p:txBody>
          <a:bodyPr/>
          <a:lstStyle/>
          <a:p>
            <a:r>
              <a:rPr lang="en-US" dirty="0"/>
              <a:t>A generalization hierarchy</a:t>
            </a:r>
            <a:r>
              <a:rPr lang="en-GB" dirty="0"/>
              <a:t> </a:t>
            </a:r>
            <a:endParaRPr lang="en-US" dirty="0"/>
          </a:p>
        </p:txBody>
      </p:sp>
      <p:pic>
        <p:nvPicPr>
          <p:cNvPr id="4" name="Picture 3" descr="5.11 GeneralizationHierarchy.eps"/>
          <p:cNvPicPr>
            <a:picLocks noChangeAspect="1"/>
          </p:cNvPicPr>
          <p:nvPr/>
        </p:nvPicPr>
        <p:blipFill>
          <a:blip r:embed="rId2"/>
          <a:stretch>
            <a:fillRect/>
          </a:stretch>
        </p:blipFill>
        <p:spPr>
          <a:xfrm>
            <a:off x="842305" y="1322979"/>
            <a:ext cx="7126525" cy="4478095"/>
          </a:xfrm>
          <a:prstGeom prst="rect">
            <a:avLst/>
          </a:prstGeom>
        </p:spPr>
      </p:pic>
      <p:sp>
        <p:nvSpPr>
          <p:cNvPr id="8" name="Rectangle 7">
            <a:extLst>
              <a:ext uri="{FF2B5EF4-FFF2-40B4-BE49-F238E27FC236}">
                <a16:creationId xmlns:a16="http://schemas.microsoft.com/office/drawing/2014/main" xmlns="" id="{9477695E-8FFE-431B-AC76-34A2EC4024C3}"/>
              </a:ext>
            </a:extLst>
          </p:cNvPr>
          <p:cNvSpPr/>
          <p:nvPr/>
        </p:nvSpPr>
        <p:spPr>
          <a:xfrm>
            <a:off x="6027273" y="3129676"/>
            <a:ext cx="2489784" cy="369332"/>
          </a:xfrm>
          <a:prstGeom prst="rect">
            <a:avLst/>
          </a:prstGeom>
        </p:spPr>
        <p:txBody>
          <a:bodyPr wrap="none">
            <a:spAutoFit/>
          </a:bodyPr>
          <a:lstStyle/>
          <a:p>
            <a:r>
              <a:rPr lang="en-US" b="1" i="1" dirty="0" err="1">
                <a:solidFill>
                  <a:srgbClr val="FF0000"/>
                </a:solidFill>
                <a:latin typeface="Roboto"/>
              </a:rPr>
              <a:t>Pratisyen</a:t>
            </a:r>
            <a:r>
              <a:rPr lang="tr-TR" b="1" i="1" dirty="0">
                <a:solidFill>
                  <a:srgbClr val="FF0000"/>
                </a:solidFill>
                <a:latin typeface="Roboto"/>
              </a:rPr>
              <a:t>/</a:t>
            </a:r>
            <a:r>
              <a:rPr lang="tr-TR" b="1" i="1" dirty="0" err="1">
                <a:solidFill>
                  <a:srgbClr val="FF0000"/>
                </a:solidFill>
                <a:latin typeface="Roboto"/>
              </a:rPr>
              <a:t>Stajer</a:t>
            </a:r>
            <a:r>
              <a:rPr lang="en-US" b="1" i="1" dirty="0">
                <a:solidFill>
                  <a:srgbClr val="FF0000"/>
                </a:solidFill>
                <a:latin typeface="Roboto"/>
              </a:rPr>
              <a:t> </a:t>
            </a:r>
            <a:r>
              <a:rPr lang="en-US" b="1" i="1" dirty="0" err="1">
                <a:solidFill>
                  <a:srgbClr val="FF0000"/>
                </a:solidFill>
                <a:latin typeface="Roboto"/>
              </a:rPr>
              <a:t>hekim</a:t>
            </a:r>
            <a:endParaRPr lang="en-US" b="1" i="1" dirty="0">
              <a:solidFill>
                <a:srgbClr val="FF0000"/>
              </a:solidFill>
            </a:endParaRPr>
          </a:p>
        </p:txBody>
      </p:sp>
      <p:sp>
        <p:nvSpPr>
          <p:cNvPr id="6" name="Rectangle 5">
            <a:extLst>
              <a:ext uri="{FF2B5EF4-FFF2-40B4-BE49-F238E27FC236}">
                <a16:creationId xmlns:a16="http://schemas.microsoft.com/office/drawing/2014/main" xmlns="" id="{1711D780-B97F-4CAC-BE9E-9E4CAFB2714E}"/>
              </a:ext>
            </a:extLst>
          </p:cNvPr>
          <p:cNvSpPr/>
          <p:nvPr/>
        </p:nvSpPr>
        <p:spPr>
          <a:xfrm>
            <a:off x="4460654" y="427813"/>
            <a:ext cx="1941557" cy="646331"/>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p>
        </p:txBody>
      </p:sp>
      <p:sp>
        <p:nvSpPr>
          <p:cNvPr id="7" name="Rectangle 6">
            <a:extLst>
              <a:ext uri="{FF2B5EF4-FFF2-40B4-BE49-F238E27FC236}">
                <a16:creationId xmlns:a16="http://schemas.microsoft.com/office/drawing/2014/main" xmlns="" id="{125030E3-B2AF-42BD-AECD-A6D27BC39544}"/>
              </a:ext>
            </a:extLst>
          </p:cNvPr>
          <p:cNvSpPr/>
          <p:nvPr/>
        </p:nvSpPr>
        <p:spPr>
          <a:xfrm>
            <a:off x="360459" y="2228671"/>
            <a:ext cx="2826518" cy="1200329"/>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p>
          <a:p>
            <a:r>
              <a:rPr lang="en-US" sz="1200" b="1" i="1" dirty="0">
                <a:solidFill>
                  <a:schemeClr val="accent1"/>
                </a:solidFill>
                <a:highlight>
                  <a:srgbClr val="FFFF00"/>
                </a:highlight>
              </a:rPr>
              <a:t>String hospital</a:t>
            </a:r>
            <a:r>
              <a:rPr lang="tr-TR" sz="1200" b="1" i="1" dirty="0">
                <a:solidFill>
                  <a:schemeClr val="accent1"/>
                </a:solidFill>
                <a:highlight>
                  <a:srgbClr val="FFFF00"/>
                </a:highlight>
              </a:rPr>
              <a:t>_</a:t>
            </a:r>
            <a:r>
              <a:rPr lang="en-US" sz="1200" b="1" i="1" dirty="0">
                <a:solidFill>
                  <a:schemeClr val="accent1"/>
                </a:solidFill>
                <a:highlight>
                  <a:srgbClr val="FFFF00"/>
                </a:highlight>
              </a:rPr>
              <a:t>meal</a:t>
            </a:r>
            <a:r>
              <a:rPr lang="tr-TR" sz="1200" b="1" i="1" dirty="0">
                <a:solidFill>
                  <a:schemeClr val="accent1"/>
                </a:solidFill>
                <a:highlight>
                  <a:srgbClr val="FFFF00"/>
                </a:highlight>
              </a:rPr>
              <a:t>_</a:t>
            </a:r>
            <a:r>
              <a:rPr lang="en-US" sz="1200" b="1" i="1" dirty="0">
                <a:solidFill>
                  <a:schemeClr val="accent1"/>
                </a:solidFill>
                <a:highlight>
                  <a:srgbClr val="FFFF00"/>
                </a:highlight>
              </a:rPr>
              <a:t>car</a:t>
            </a:r>
            <a:r>
              <a:rPr lang="tr-TR" sz="1200" b="1" i="1" dirty="0" err="1">
                <a:solidFill>
                  <a:schemeClr val="accent1"/>
                </a:solidFill>
                <a:highlight>
                  <a:srgbClr val="FFFF00"/>
                </a:highlight>
              </a:rPr>
              <a:t>d_ID</a:t>
            </a:r>
            <a:r>
              <a:rPr lang="en-US" sz="1200" b="1" i="1" dirty="0">
                <a:solidFill>
                  <a:schemeClr val="accent1"/>
                </a:solidFill>
                <a:highlight>
                  <a:srgbClr val="FFFF00"/>
                </a:highlight>
              </a:rPr>
              <a:t>;</a:t>
            </a:r>
          </a:p>
          <a:p>
            <a:endParaRPr lang="en-US" sz="1200" b="1" i="1" dirty="0">
              <a:solidFill>
                <a:srgbClr val="FF0000"/>
              </a:solidFill>
              <a:highlight>
                <a:srgbClr val="FFFF00"/>
              </a:highlight>
            </a:endParaRPr>
          </a:p>
          <a:p>
            <a:endParaRPr lang="en-US" sz="1200" b="1" i="1" dirty="0">
              <a:solidFill>
                <a:srgbClr val="FF0000"/>
              </a:solidFill>
            </a:endParaRPr>
          </a:p>
        </p:txBody>
      </p:sp>
      <p:sp>
        <p:nvSpPr>
          <p:cNvPr id="9" name="Rectangle 8">
            <a:extLst>
              <a:ext uri="{FF2B5EF4-FFF2-40B4-BE49-F238E27FC236}">
                <a16:creationId xmlns:a16="http://schemas.microsoft.com/office/drawing/2014/main" xmlns="" id="{3BD7D54B-57E8-4A79-8805-3782D8817D59}"/>
              </a:ext>
            </a:extLst>
          </p:cNvPr>
          <p:cNvSpPr/>
          <p:nvPr/>
        </p:nvSpPr>
        <p:spPr>
          <a:xfrm>
            <a:off x="1134986" y="5417451"/>
            <a:ext cx="2826518" cy="1569660"/>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p>
          <a:p>
            <a:r>
              <a:rPr lang="en-US" sz="1200" b="1" i="1" dirty="0">
                <a:solidFill>
                  <a:schemeClr val="accent1"/>
                </a:solidFill>
                <a:highlight>
                  <a:srgbClr val="FFFF00"/>
                </a:highlight>
              </a:rPr>
              <a:t>String hospital</a:t>
            </a:r>
            <a:r>
              <a:rPr lang="tr-TR" sz="1200" b="1" i="1" dirty="0">
                <a:solidFill>
                  <a:schemeClr val="accent1"/>
                </a:solidFill>
                <a:highlight>
                  <a:srgbClr val="FFFF00"/>
                </a:highlight>
              </a:rPr>
              <a:t>_</a:t>
            </a:r>
            <a:r>
              <a:rPr lang="en-US" sz="1200" b="1" i="1" dirty="0">
                <a:solidFill>
                  <a:schemeClr val="accent1"/>
                </a:solidFill>
                <a:highlight>
                  <a:srgbClr val="FFFF00"/>
                </a:highlight>
              </a:rPr>
              <a:t>meal</a:t>
            </a:r>
            <a:r>
              <a:rPr lang="tr-TR" sz="1200" b="1" i="1" dirty="0">
                <a:solidFill>
                  <a:schemeClr val="accent1"/>
                </a:solidFill>
                <a:highlight>
                  <a:srgbClr val="FFFF00"/>
                </a:highlight>
              </a:rPr>
              <a:t>_</a:t>
            </a:r>
            <a:r>
              <a:rPr lang="en-US" sz="1200" b="1" i="1" dirty="0">
                <a:solidFill>
                  <a:schemeClr val="accent1"/>
                </a:solidFill>
                <a:highlight>
                  <a:srgbClr val="FFFF00"/>
                </a:highlight>
              </a:rPr>
              <a:t>car</a:t>
            </a:r>
            <a:r>
              <a:rPr lang="tr-TR" sz="1200" b="1" i="1" dirty="0" err="1">
                <a:solidFill>
                  <a:schemeClr val="accent1"/>
                </a:solidFill>
                <a:highlight>
                  <a:srgbClr val="FFFF00"/>
                </a:highlight>
              </a:rPr>
              <a:t>d_ID</a:t>
            </a:r>
            <a:r>
              <a:rPr lang="en-US" sz="1200" b="1" i="1" dirty="0">
                <a:solidFill>
                  <a:schemeClr val="accent1"/>
                </a:solidFill>
                <a:highlight>
                  <a:srgbClr val="FFFF00"/>
                </a:highlight>
              </a:rPr>
              <a:t>;</a:t>
            </a:r>
          </a:p>
          <a:p>
            <a:r>
              <a:rPr lang="en-US" sz="1200" b="1" i="1" dirty="0">
                <a:highlight>
                  <a:srgbClr val="00FFFF"/>
                </a:highlight>
              </a:rPr>
              <a:t>Int </a:t>
            </a:r>
            <a:r>
              <a:rPr lang="tr-TR" sz="1200" b="1" i="1" dirty="0">
                <a:highlight>
                  <a:srgbClr val="00FFFF"/>
                </a:highlight>
              </a:rPr>
              <a:t>Y</a:t>
            </a:r>
            <a:r>
              <a:rPr lang="en-US" sz="1200" b="1" i="1" dirty="0">
                <a:highlight>
                  <a:srgbClr val="00FFFF"/>
                </a:highlight>
              </a:rPr>
              <a:t>;</a:t>
            </a:r>
            <a:endParaRPr lang="tr-TR" sz="1200" b="1" i="1" dirty="0">
              <a:highlight>
                <a:srgbClr val="00FFFF"/>
              </a:highlight>
            </a:endParaRPr>
          </a:p>
          <a:p>
            <a:r>
              <a:rPr lang="en-US" sz="1200" b="1" i="1" dirty="0">
                <a:highlight>
                  <a:srgbClr val="FF00FF"/>
                </a:highlight>
              </a:rPr>
              <a:t>String </a:t>
            </a:r>
            <a:r>
              <a:rPr lang="en-US" sz="1200" b="1" i="1" dirty="0" err="1">
                <a:highlight>
                  <a:srgbClr val="FF00FF"/>
                </a:highlight>
              </a:rPr>
              <a:t>TraineeDepartment</a:t>
            </a:r>
            <a:r>
              <a:rPr lang="en-US" sz="1200" b="1" i="1" dirty="0">
                <a:highlight>
                  <a:srgbClr val="FF00FF"/>
                </a:highlight>
              </a:rPr>
              <a:t>;</a:t>
            </a:r>
            <a:endParaRPr lang="en-US" sz="1200" b="1" i="1" dirty="0">
              <a:solidFill>
                <a:srgbClr val="FF0000"/>
              </a:solidFill>
              <a:highlight>
                <a:srgbClr val="FF00FF"/>
              </a:highlight>
            </a:endParaRPr>
          </a:p>
          <a:p>
            <a:endParaRPr lang="en-US" sz="1200" b="1" i="1" dirty="0">
              <a:solidFill>
                <a:srgbClr val="FF0000"/>
              </a:solidFill>
            </a:endParaRPr>
          </a:p>
          <a:p>
            <a:endParaRPr lang="en-US" sz="1200" b="1" i="1" dirty="0">
              <a:solidFill>
                <a:srgbClr val="FF0000"/>
              </a:solidFill>
            </a:endParaRPr>
          </a:p>
        </p:txBody>
      </p:sp>
      <p:sp>
        <p:nvSpPr>
          <p:cNvPr id="10" name="Rectangle 9">
            <a:extLst>
              <a:ext uri="{FF2B5EF4-FFF2-40B4-BE49-F238E27FC236}">
                <a16:creationId xmlns:a16="http://schemas.microsoft.com/office/drawing/2014/main" xmlns="" id="{B2F65521-9130-4B99-8AD0-D12066C02B5F}"/>
              </a:ext>
            </a:extLst>
          </p:cNvPr>
          <p:cNvSpPr/>
          <p:nvPr/>
        </p:nvSpPr>
        <p:spPr>
          <a:xfrm>
            <a:off x="5155364" y="5473005"/>
            <a:ext cx="3112170" cy="1200329"/>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p>
          <a:p>
            <a:r>
              <a:rPr lang="en-US" sz="1200" b="1" i="1" dirty="0">
                <a:solidFill>
                  <a:schemeClr val="accent1"/>
                </a:solidFill>
                <a:highlight>
                  <a:srgbClr val="FFFF00"/>
                </a:highlight>
              </a:rPr>
              <a:t>String hospital</a:t>
            </a:r>
            <a:r>
              <a:rPr lang="tr-TR" sz="1200" b="1" i="1" dirty="0">
                <a:solidFill>
                  <a:schemeClr val="accent1"/>
                </a:solidFill>
                <a:highlight>
                  <a:srgbClr val="FFFF00"/>
                </a:highlight>
              </a:rPr>
              <a:t>_</a:t>
            </a:r>
            <a:r>
              <a:rPr lang="en-US" sz="1200" b="1" i="1" dirty="0">
                <a:solidFill>
                  <a:schemeClr val="accent1"/>
                </a:solidFill>
                <a:highlight>
                  <a:srgbClr val="FFFF00"/>
                </a:highlight>
              </a:rPr>
              <a:t>meal</a:t>
            </a:r>
            <a:r>
              <a:rPr lang="tr-TR" sz="1200" b="1" i="1" dirty="0">
                <a:solidFill>
                  <a:schemeClr val="accent1"/>
                </a:solidFill>
                <a:highlight>
                  <a:srgbClr val="FFFF00"/>
                </a:highlight>
              </a:rPr>
              <a:t>_</a:t>
            </a:r>
            <a:r>
              <a:rPr lang="en-US" sz="1200" b="1" i="1" dirty="0">
                <a:solidFill>
                  <a:schemeClr val="accent1"/>
                </a:solidFill>
                <a:highlight>
                  <a:srgbClr val="FFFF00"/>
                </a:highlight>
              </a:rPr>
              <a:t>car</a:t>
            </a:r>
            <a:r>
              <a:rPr lang="tr-TR" sz="1200" b="1" i="1" dirty="0" err="1">
                <a:solidFill>
                  <a:schemeClr val="accent1"/>
                </a:solidFill>
                <a:highlight>
                  <a:srgbClr val="FFFF00"/>
                </a:highlight>
              </a:rPr>
              <a:t>d_ID</a:t>
            </a:r>
            <a:r>
              <a:rPr lang="en-US" sz="1200" b="1" i="1" dirty="0">
                <a:solidFill>
                  <a:schemeClr val="accent1"/>
                </a:solidFill>
                <a:highlight>
                  <a:srgbClr val="FFFF00"/>
                </a:highlight>
              </a:rPr>
              <a:t>;</a:t>
            </a:r>
          </a:p>
          <a:p>
            <a:r>
              <a:rPr lang="en-US" sz="1200" b="1" i="1" dirty="0">
                <a:highlight>
                  <a:srgbClr val="00FFFF"/>
                </a:highlight>
              </a:rPr>
              <a:t>Int </a:t>
            </a:r>
            <a:r>
              <a:rPr lang="tr-TR" sz="1200" b="1" i="1" dirty="0">
                <a:highlight>
                  <a:srgbClr val="00FFFF"/>
                </a:highlight>
              </a:rPr>
              <a:t>Y</a:t>
            </a:r>
            <a:r>
              <a:rPr lang="en-US" sz="1200" b="1" i="1" dirty="0">
                <a:highlight>
                  <a:srgbClr val="00FFFF"/>
                </a:highlight>
              </a:rPr>
              <a:t>;</a:t>
            </a:r>
          </a:p>
          <a:p>
            <a:r>
              <a:rPr lang="en-US" sz="1200" b="1" i="1" dirty="0">
                <a:highlight>
                  <a:srgbClr val="FF00FF"/>
                </a:highlight>
              </a:rPr>
              <a:t>String </a:t>
            </a:r>
            <a:r>
              <a:rPr lang="en-US" sz="1200" b="1" i="1" dirty="0" err="1">
                <a:highlight>
                  <a:srgbClr val="FF00FF"/>
                </a:highlight>
              </a:rPr>
              <a:t>WorkingDepartment</a:t>
            </a:r>
            <a:r>
              <a:rPr lang="en-US" sz="1200" b="1" i="1" dirty="0">
                <a:highlight>
                  <a:srgbClr val="FF00FF"/>
                </a:highlight>
              </a:rPr>
              <a:t>;</a:t>
            </a:r>
          </a:p>
        </p:txBody>
      </p:sp>
      <p:sp>
        <p:nvSpPr>
          <p:cNvPr id="13" name="Rectangle 12">
            <a:extLst>
              <a:ext uri="{FF2B5EF4-FFF2-40B4-BE49-F238E27FC236}">
                <a16:creationId xmlns:a16="http://schemas.microsoft.com/office/drawing/2014/main" xmlns="" id="{6B1C5AF8-E839-42CF-B6B5-ABB70D7D615B}"/>
              </a:ext>
            </a:extLst>
          </p:cNvPr>
          <p:cNvSpPr/>
          <p:nvPr/>
        </p:nvSpPr>
        <p:spPr>
          <a:xfrm>
            <a:off x="7070929" y="1296129"/>
            <a:ext cx="1941557" cy="1200329"/>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endParaRPr lang="tr-TR" sz="1200" b="1" i="1" dirty="0">
              <a:solidFill>
                <a:srgbClr val="FF0000"/>
              </a:solidFill>
            </a:endParaRPr>
          </a:p>
          <a:p>
            <a:r>
              <a:rPr lang="tr-TR" sz="1200" b="1" i="1" dirty="0" err="1"/>
              <a:t>String</a:t>
            </a:r>
            <a:r>
              <a:rPr lang="tr-TR" sz="1200" b="1" i="1" dirty="0"/>
              <a:t> </a:t>
            </a:r>
            <a:r>
              <a:rPr lang="tr-TR" sz="1200" b="1" i="1" dirty="0" err="1"/>
              <a:t>addreess</a:t>
            </a:r>
            <a:r>
              <a:rPr lang="tr-TR" sz="1200" b="1" i="1" dirty="0"/>
              <a:t>;</a:t>
            </a:r>
          </a:p>
          <a:p>
            <a:r>
              <a:rPr lang="tr-TR" sz="1200" b="1" i="1" dirty="0" err="1"/>
              <a:t>Date</a:t>
            </a:r>
            <a:r>
              <a:rPr lang="tr-TR" sz="1200" b="1" i="1" dirty="0"/>
              <a:t> Training-</a:t>
            </a:r>
            <a:r>
              <a:rPr lang="tr-TR" sz="1200" b="1" i="1" dirty="0" err="1"/>
              <a:t>period</a:t>
            </a:r>
            <a:r>
              <a:rPr lang="en-US" sz="1200" b="1" i="1" dirty="0"/>
              <a:t>;</a:t>
            </a:r>
          </a:p>
          <a:p>
            <a:endParaRPr lang="en-US" sz="1200" b="1" i="1" dirty="0">
              <a:solidFill>
                <a:srgbClr val="FF0000"/>
              </a:solidFill>
            </a:endParaRPr>
          </a:p>
        </p:txBody>
      </p:sp>
      <p:sp>
        <p:nvSpPr>
          <p:cNvPr id="11" name="Rectangle 10">
            <a:extLst>
              <a:ext uri="{FF2B5EF4-FFF2-40B4-BE49-F238E27FC236}">
                <a16:creationId xmlns:a16="http://schemas.microsoft.com/office/drawing/2014/main" xmlns="" id="{4D8DEF2D-5E1A-4374-B371-8EB7AB862B8E}"/>
              </a:ext>
            </a:extLst>
          </p:cNvPr>
          <p:cNvSpPr/>
          <p:nvPr/>
        </p:nvSpPr>
        <p:spPr>
          <a:xfrm>
            <a:off x="35774" y="3915876"/>
            <a:ext cx="2980839" cy="1015663"/>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p>
          <a:p>
            <a:r>
              <a:rPr lang="en-US" sz="1200" b="1" i="1" dirty="0">
                <a:solidFill>
                  <a:schemeClr val="accent1"/>
                </a:solidFill>
                <a:highlight>
                  <a:srgbClr val="FFFF00"/>
                </a:highlight>
              </a:rPr>
              <a:t>String hospital</a:t>
            </a:r>
            <a:r>
              <a:rPr lang="tr-TR" sz="1200" b="1" i="1" dirty="0">
                <a:solidFill>
                  <a:schemeClr val="accent1"/>
                </a:solidFill>
                <a:highlight>
                  <a:srgbClr val="FFFF00"/>
                </a:highlight>
              </a:rPr>
              <a:t>_</a:t>
            </a:r>
            <a:r>
              <a:rPr lang="en-US" sz="1200" b="1" i="1" dirty="0">
                <a:solidFill>
                  <a:schemeClr val="accent1"/>
                </a:solidFill>
                <a:highlight>
                  <a:srgbClr val="FFFF00"/>
                </a:highlight>
              </a:rPr>
              <a:t>meal</a:t>
            </a:r>
            <a:r>
              <a:rPr lang="tr-TR" sz="1200" b="1" i="1" dirty="0">
                <a:solidFill>
                  <a:schemeClr val="accent1"/>
                </a:solidFill>
                <a:highlight>
                  <a:srgbClr val="FFFF00"/>
                </a:highlight>
              </a:rPr>
              <a:t>_</a:t>
            </a:r>
            <a:r>
              <a:rPr lang="en-US" sz="1200" b="1" i="1" dirty="0">
                <a:solidFill>
                  <a:schemeClr val="accent1"/>
                </a:solidFill>
                <a:highlight>
                  <a:srgbClr val="FFFF00"/>
                </a:highlight>
              </a:rPr>
              <a:t>car</a:t>
            </a:r>
            <a:r>
              <a:rPr lang="tr-TR" sz="1200" b="1" i="1" dirty="0" err="1">
                <a:solidFill>
                  <a:schemeClr val="accent1"/>
                </a:solidFill>
                <a:highlight>
                  <a:srgbClr val="FFFF00"/>
                </a:highlight>
              </a:rPr>
              <a:t>d_ID</a:t>
            </a:r>
            <a:r>
              <a:rPr lang="en-US" sz="1200" b="1" i="1" dirty="0">
                <a:solidFill>
                  <a:schemeClr val="accent1"/>
                </a:solidFill>
                <a:highlight>
                  <a:srgbClr val="FFFF00"/>
                </a:highlight>
              </a:rPr>
              <a:t>;</a:t>
            </a:r>
          </a:p>
          <a:p>
            <a:r>
              <a:rPr lang="en-US" sz="1200" b="1" i="1" dirty="0">
                <a:highlight>
                  <a:srgbClr val="00FFFF"/>
                </a:highlight>
              </a:rPr>
              <a:t>int </a:t>
            </a:r>
            <a:r>
              <a:rPr lang="tr-TR" sz="1200" b="1" i="1" dirty="0">
                <a:highlight>
                  <a:srgbClr val="00FFFF"/>
                </a:highlight>
              </a:rPr>
              <a:t>X</a:t>
            </a:r>
            <a:r>
              <a:rPr lang="en-US" sz="1200" b="1" i="1" dirty="0">
                <a:highlight>
                  <a:srgbClr val="00FFFF"/>
                </a:highlight>
              </a:rPr>
              <a:t>;</a:t>
            </a:r>
          </a:p>
        </p:txBody>
      </p:sp>
      <p:sp>
        <p:nvSpPr>
          <p:cNvPr id="12" name="Rectangle 11">
            <a:extLst>
              <a:ext uri="{FF2B5EF4-FFF2-40B4-BE49-F238E27FC236}">
                <a16:creationId xmlns:a16="http://schemas.microsoft.com/office/drawing/2014/main" xmlns="" id="{160B128A-41AD-49F7-829A-EEBC7246D799}"/>
              </a:ext>
            </a:extLst>
          </p:cNvPr>
          <p:cNvSpPr/>
          <p:nvPr/>
        </p:nvSpPr>
        <p:spPr>
          <a:xfrm>
            <a:off x="6028666" y="3753785"/>
            <a:ext cx="2826518" cy="1200329"/>
          </a:xfrm>
          <a:prstGeom prst="rect">
            <a:avLst/>
          </a:prstGeom>
        </p:spPr>
        <p:txBody>
          <a:bodyPr wrap="square">
            <a:spAutoFit/>
          </a:bodyPr>
          <a:lstStyle/>
          <a:p>
            <a:r>
              <a:rPr lang="en-US" sz="1200" b="1" i="1" dirty="0">
                <a:solidFill>
                  <a:srgbClr val="FF0000"/>
                </a:solidFill>
                <a:latin typeface="Roboto"/>
              </a:rPr>
              <a:t>int </a:t>
            </a:r>
            <a:r>
              <a:rPr lang="en-US" sz="1200" b="1" i="1" dirty="0" err="1">
                <a:solidFill>
                  <a:srgbClr val="FF0000"/>
                </a:solidFill>
                <a:latin typeface="Roboto"/>
              </a:rPr>
              <a:t>doctorid</a:t>
            </a:r>
            <a:r>
              <a:rPr lang="en-US" sz="1200" b="1" i="1" dirty="0">
                <a:solidFill>
                  <a:srgbClr val="FF0000"/>
                </a:solidFill>
                <a:latin typeface="Roboto"/>
              </a:rPr>
              <a:t>;</a:t>
            </a:r>
          </a:p>
          <a:p>
            <a:r>
              <a:rPr lang="en-US" sz="1200" b="1" i="1" dirty="0">
                <a:solidFill>
                  <a:srgbClr val="FF0000"/>
                </a:solidFill>
              </a:rPr>
              <a:t>String name;</a:t>
            </a:r>
          </a:p>
          <a:p>
            <a:r>
              <a:rPr lang="en-US" sz="1200" b="1" i="1" dirty="0" err="1">
                <a:solidFill>
                  <a:srgbClr val="FF0000"/>
                </a:solidFill>
              </a:rPr>
              <a:t>CalculateSalary</a:t>
            </a:r>
            <a:r>
              <a:rPr lang="en-US" sz="1200" b="1" i="1" dirty="0">
                <a:solidFill>
                  <a:srgbClr val="FF0000"/>
                </a:solidFill>
              </a:rPr>
              <a:t>();</a:t>
            </a:r>
          </a:p>
          <a:p>
            <a:r>
              <a:rPr lang="en-US" sz="1200" b="1" i="1" dirty="0">
                <a:solidFill>
                  <a:schemeClr val="accent1"/>
                </a:solidFill>
                <a:highlight>
                  <a:srgbClr val="FFFF00"/>
                </a:highlight>
              </a:rPr>
              <a:t>String hospital</a:t>
            </a:r>
            <a:r>
              <a:rPr lang="tr-TR" sz="1200" b="1" i="1" dirty="0">
                <a:solidFill>
                  <a:schemeClr val="accent1"/>
                </a:solidFill>
                <a:highlight>
                  <a:srgbClr val="FFFF00"/>
                </a:highlight>
              </a:rPr>
              <a:t>_</a:t>
            </a:r>
            <a:r>
              <a:rPr lang="en-US" sz="1200" b="1" i="1" dirty="0">
                <a:solidFill>
                  <a:schemeClr val="accent1"/>
                </a:solidFill>
                <a:highlight>
                  <a:srgbClr val="FFFF00"/>
                </a:highlight>
              </a:rPr>
              <a:t>meal</a:t>
            </a:r>
            <a:r>
              <a:rPr lang="tr-TR" sz="1200" b="1" i="1" dirty="0">
                <a:solidFill>
                  <a:schemeClr val="accent1"/>
                </a:solidFill>
                <a:highlight>
                  <a:srgbClr val="FFFF00"/>
                </a:highlight>
              </a:rPr>
              <a:t>_</a:t>
            </a:r>
            <a:r>
              <a:rPr lang="en-US" sz="1200" b="1" i="1" dirty="0">
                <a:solidFill>
                  <a:schemeClr val="accent1"/>
                </a:solidFill>
                <a:highlight>
                  <a:srgbClr val="FFFF00"/>
                </a:highlight>
              </a:rPr>
              <a:t>car</a:t>
            </a:r>
            <a:r>
              <a:rPr lang="tr-TR" sz="1200" b="1" i="1" dirty="0" err="1">
                <a:solidFill>
                  <a:schemeClr val="accent1"/>
                </a:solidFill>
                <a:highlight>
                  <a:srgbClr val="FFFF00"/>
                </a:highlight>
              </a:rPr>
              <a:t>d_ID</a:t>
            </a:r>
            <a:r>
              <a:rPr lang="en-US" sz="1200" b="1" i="1" dirty="0">
                <a:solidFill>
                  <a:schemeClr val="accent1"/>
                </a:solidFill>
                <a:highlight>
                  <a:srgbClr val="FFFF00"/>
                </a:highlight>
              </a:rPr>
              <a:t>;</a:t>
            </a:r>
          </a:p>
          <a:p>
            <a:r>
              <a:rPr lang="en-US" sz="1200" b="1" i="1" dirty="0">
                <a:highlight>
                  <a:srgbClr val="00FFFF"/>
                </a:highlight>
              </a:rPr>
              <a:t>Int </a:t>
            </a:r>
            <a:r>
              <a:rPr lang="tr-TR" sz="1200" b="1" i="1" dirty="0">
                <a:highlight>
                  <a:srgbClr val="00FFFF"/>
                </a:highlight>
              </a:rPr>
              <a:t>Y</a:t>
            </a:r>
            <a:r>
              <a:rPr lang="en-US" sz="1200" b="1" i="1" dirty="0">
                <a:highlight>
                  <a:srgbClr val="00FFFF"/>
                </a:highlight>
              </a:rPr>
              <a:t>;</a:t>
            </a:r>
          </a:p>
          <a:p>
            <a:endParaRPr lang="en-US" sz="1200" b="1" i="1" dirty="0">
              <a:solidFill>
                <a:srgbClr val="FF0000"/>
              </a:solidFill>
            </a:endParaRPr>
          </a:p>
        </p:txBody>
      </p:sp>
      <p:sp>
        <p:nvSpPr>
          <p:cNvPr id="2" name="Rectangle 1">
            <a:extLst>
              <a:ext uri="{FF2B5EF4-FFF2-40B4-BE49-F238E27FC236}">
                <a16:creationId xmlns:a16="http://schemas.microsoft.com/office/drawing/2014/main" xmlns="" id="{67AC0A3E-D2D7-46DD-BA02-6D5276C05FB1}"/>
              </a:ext>
            </a:extLst>
          </p:cNvPr>
          <p:cNvSpPr/>
          <p:nvPr/>
        </p:nvSpPr>
        <p:spPr>
          <a:xfrm>
            <a:off x="4307055" y="1927368"/>
            <a:ext cx="545342" cy="369332"/>
          </a:xfrm>
          <a:prstGeom prst="rect">
            <a:avLst/>
          </a:prstGeom>
        </p:spPr>
        <p:txBody>
          <a:bodyPr wrap="none">
            <a:spAutoFit/>
          </a:bodyPr>
          <a:lstStyle/>
          <a:p>
            <a:r>
              <a:rPr lang="en-US" b="1" i="1" dirty="0">
                <a:solidFill>
                  <a:srgbClr val="FF0000"/>
                </a:solidFill>
                <a:latin typeface="Roboto"/>
              </a:rPr>
              <a:t>Is a</a:t>
            </a:r>
            <a:endParaRPr lang="en-US" dirty="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94F1D-82F8-45EC-990E-C480BC3E1CD1}"/>
              </a:ext>
            </a:extLst>
          </p:cNvPr>
          <p:cNvSpPr>
            <a:spLocks noGrp="1"/>
          </p:cNvSpPr>
          <p:nvPr>
            <p:ph type="title"/>
          </p:nvPr>
        </p:nvSpPr>
        <p:spPr/>
        <p:txBody>
          <a:bodyPr/>
          <a:lstStyle/>
          <a:p>
            <a:r>
              <a:rPr lang="en-US" dirty="0">
                <a:solidFill>
                  <a:srgbClr val="FF0000"/>
                </a:solidFill>
              </a:rPr>
              <a:t>GENERALIZATION- INHERITANCE EXAMPLE</a:t>
            </a:r>
            <a:endParaRPr lang="en-US" dirty="0"/>
          </a:p>
        </p:txBody>
      </p:sp>
      <p:pic>
        <p:nvPicPr>
          <p:cNvPr id="11266" name="Picture 2" descr="Image result for java inheritance example">
            <a:extLst>
              <a:ext uri="{FF2B5EF4-FFF2-40B4-BE49-F238E27FC236}">
                <a16:creationId xmlns:a16="http://schemas.microsoft.com/office/drawing/2014/main" xmlns="" id="{10D0E7B3-5DC8-4E10-B7B8-6DAE72C9A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32" y="1417638"/>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95634"/>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descr="http://www.cs.utsa.edu/~cs3443/chapter10/payable.png">
            <a:extLst>
              <a:ext uri="{FF2B5EF4-FFF2-40B4-BE49-F238E27FC236}">
                <a16:creationId xmlns:a16="http://schemas.microsoft.com/office/drawing/2014/main" xmlns="" id="{2B4B736A-B39C-4D16-9F79-89777F09DB53}"/>
              </a:ext>
            </a:extLst>
          </p:cNvPr>
          <p:cNvPicPr/>
          <p:nvPr/>
        </p:nvPicPr>
        <p:blipFill rotWithShape="1">
          <a:blip r:embed="rId2">
            <a:extLst>
              <a:ext uri="{28A0092B-C50C-407E-A947-70E740481C1C}">
                <a14:useLocalDpi xmlns:a14="http://schemas.microsoft.com/office/drawing/2010/main" val="0"/>
              </a:ext>
            </a:extLst>
          </a:blip>
          <a:srcRect b="25132"/>
          <a:stretch/>
        </p:blipFill>
        <p:spPr bwMode="auto">
          <a:xfrm>
            <a:off x="1197735" y="1800225"/>
            <a:ext cx="7173533" cy="4471786"/>
          </a:xfrm>
          <a:prstGeom prst="rect">
            <a:avLst/>
          </a:prstGeom>
          <a:noFill/>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xmlns="" id="{794ED243-E3D4-48F7-BB5B-AD22459FAFB2}"/>
              </a:ext>
            </a:extLst>
          </p:cNvPr>
          <p:cNvSpPr>
            <a:spLocks noGrp="1"/>
          </p:cNvSpPr>
          <p:nvPr>
            <p:ph type="title"/>
          </p:nvPr>
        </p:nvSpPr>
        <p:spPr>
          <a:xfrm>
            <a:off x="457200" y="274638"/>
            <a:ext cx="7293232" cy="1143000"/>
          </a:xfrm>
        </p:spPr>
        <p:txBody>
          <a:bodyPr/>
          <a:lstStyle/>
          <a:p>
            <a:r>
              <a:rPr lang="en-US" dirty="0">
                <a:solidFill>
                  <a:srgbClr val="FF0000"/>
                </a:solidFill>
              </a:rPr>
              <a:t>GENERALIZATION- INHERITANCE EXAMPLE</a:t>
            </a:r>
            <a:endParaRPr lang="en-US" dirty="0"/>
          </a:p>
        </p:txBody>
      </p:sp>
    </p:spTree>
    <p:extLst>
      <p:ext uri="{BB962C8B-B14F-4D97-AF65-F5344CB8AC3E}">
        <p14:creationId xmlns:p14="http://schemas.microsoft.com/office/powerpoint/2010/main" val="957356300"/>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lIns="90487" tIns="44450" rIns="90487" bIns="44450"/>
          <a:lstStyle/>
          <a:p>
            <a:r>
              <a:rPr lang="en-GB" dirty="0"/>
              <a:t>Object class aggregation models</a:t>
            </a:r>
          </a:p>
        </p:txBody>
      </p:sp>
      <p:sp>
        <p:nvSpPr>
          <p:cNvPr id="25603" name="Rectangle 3"/>
          <p:cNvSpPr>
            <a:spLocks noGrp="1" noChangeArrowheads="1"/>
          </p:cNvSpPr>
          <p:nvPr>
            <p:ph idx="1"/>
          </p:nvPr>
        </p:nvSpPr>
        <p:spPr>
          <a:noFill/>
          <a:ln/>
        </p:spPr>
        <p:txBody>
          <a:bodyPr lIns="90487" tIns="44450" rIns="90487" bIns="44450"/>
          <a:lstStyle/>
          <a:p>
            <a:pPr algn="just"/>
            <a:r>
              <a:rPr lang="en-GB" b="1" u="sng" dirty="0">
                <a:solidFill>
                  <a:srgbClr val="FF0000"/>
                </a:solidFill>
              </a:rPr>
              <a:t>An aggregation model shows</a:t>
            </a:r>
            <a:r>
              <a:rPr lang="en-GB" dirty="0"/>
              <a:t> how classes that are collections </a:t>
            </a:r>
            <a:r>
              <a:rPr lang="en-GB" b="1" u="sng" dirty="0"/>
              <a:t>are composed of other classes</a:t>
            </a:r>
            <a:r>
              <a:rPr lang="en-GB" dirty="0"/>
              <a:t>.</a:t>
            </a:r>
          </a:p>
          <a:p>
            <a:pPr algn="just"/>
            <a:r>
              <a:rPr lang="en-GB" dirty="0"/>
              <a:t>Aggregation models are similar to the part-of relationship in semantic data models. </a:t>
            </a:r>
          </a:p>
        </p:txBody>
      </p:sp>
      <p:grpSp>
        <p:nvGrpSpPr>
          <p:cNvPr id="12" name="Group 3">
            <a:extLst>
              <a:ext uri="{FF2B5EF4-FFF2-40B4-BE49-F238E27FC236}">
                <a16:creationId xmlns:a16="http://schemas.microsoft.com/office/drawing/2014/main" xmlns="" id="{C00B56AB-7931-44DD-B118-40B15C3054F9}"/>
              </a:ext>
            </a:extLst>
          </p:cNvPr>
          <p:cNvGrpSpPr>
            <a:grpSpLocks/>
          </p:cNvGrpSpPr>
          <p:nvPr/>
        </p:nvGrpSpPr>
        <p:grpSpPr bwMode="auto">
          <a:xfrm>
            <a:off x="3530954" y="4141927"/>
            <a:ext cx="4084487" cy="2291070"/>
            <a:chOff x="444500" y="385763"/>
            <a:chExt cx="7850502" cy="4814887"/>
          </a:xfrm>
        </p:grpSpPr>
        <p:sp>
          <p:nvSpPr>
            <p:cNvPr id="13" name="Rectangle 3">
              <a:extLst>
                <a:ext uri="{FF2B5EF4-FFF2-40B4-BE49-F238E27FC236}">
                  <a16:creationId xmlns:a16="http://schemas.microsoft.com/office/drawing/2014/main" xmlns="" id="{C1D26E62-8596-4B58-AF03-45B79D139BD5}"/>
                </a:ext>
              </a:extLst>
            </p:cNvPr>
            <p:cNvSpPr>
              <a:spLocks noChangeArrowheads="1"/>
            </p:cNvSpPr>
            <p:nvPr/>
          </p:nvSpPr>
          <p:spPr bwMode="auto">
            <a:xfrm>
              <a:off x="6540500" y="487363"/>
              <a:ext cx="1391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dirty="0">
                  <a:latin typeface="Calibri" panose="020F0502020204030204" pitchFamily="34" charset="0"/>
                </a:rPr>
                <a:t>association</a:t>
              </a:r>
            </a:p>
          </p:txBody>
        </p:sp>
        <p:grpSp>
          <p:nvGrpSpPr>
            <p:cNvPr id="14" name="Group 4">
              <a:extLst>
                <a:ext uri="{FF2B5EF4-FFF2-40B4-BE49-F238E27FC236}">
                  <a16:creationId xmlns:a16="http://schemas.microsoft.com/office/drawing/2014/main" xmlns="" id="{0176BED3-F6A8-4775-8850-79133FEB2605}"/>
                </a:ext>
              </a:extLst>
            </p:cNvPr>
            <p:cNvGrpSpPr>
              <a:grpSpLocks/>
            </p:cNvGrpSpPr>
            <p:nvPr/>
          </p:nvGrpSpPr>
          <p:grpSpPr bwMode="auto">
            <a:xfrm>
              <a:off x="449263" y="385763"/>
              <a:ext cx="5449887" cy="595312"/>
              <a:chOff x="138" y="143"/>
              <a:chExt cx="3478" cy="576"/>
            </a:xfrm>
          </p:grpSpPr>
          <p:sp>
            <p:nvSpPr>
              <p:cNvPr id="64" name="Rectangle 5">
                <a:extLst>
                  <a:ext uri="{FF2B5EF4-FFF2-40B4-BE49-F238E27FC236}">
                    <a16:creationId xmlns:a16="http://schemas.microsoft.com/office/drawing/2014/main" xmlns="" id="{DFA66FEB-6ECC-4A3E-9B83-DF204CCD13F5}"/>
                  </a:ext>
                </a:extLst>
              </p:cNvPr>
              <p:cNvSpPr>
                <a:spLocks noChangeArrowheads="1"/>
              </p:cNvSpPr>
              <p:nvPr/>
            </p:nvSpPr>
            <p:spPr bwMode="auto">
              <a:xfrm>
                <a:off x="143"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65" name="Line 6">
                <a:extLst>
                  <a:ext uri="{FF2B5EF4-FFF2-40B4-BE49-F238E27FC236}">
                    <a16:creationId xmlns:a16="http://schemas.microsoft.com/office/drawing/2014/main" xmlns="" id="{7283BB5F-8C95-4FE3-9714-A716A3F665F3}"/>
                  </a:ext>
                </a:extLst>
              </p:cNvPr>
              <p:cNvSpPr>
                <a:spLocks noChangeShapeType="1"/>
              </p:cNvSpPr>
              <p:nvPr/>
            </p:nvSpPr>
            <p:spPr bwMode="auto">
              <a:xfrm>
                <a:off x="138"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66" name="Line 7">
                <a:extLst>
                  <a:ext uri="{FF2B5EF4-FFF2-40B4-BE49-F238E27FC236}">
                    <a16:creationId xmlns:a16="http://schemas.microsoft.com/office/drawing/2014/main" xmlns="" id="{D575DD4B-E883-425D-B444-7FB91ADF3835}"/>
                  </a:ext>
                </a:extLst>
              </p:cNvPr>
              <p:cNvSpPr>
                <a:spLocks noChangeShapeType="1"/>
              </p:cNvSpPr>
              <p:nvPr/>
            </p:nvSpPr>
            <p:spPr bwMode="auto">
              <a:xfrm>
                <a:off x="138"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67" name="Rectangle 8">
                <a:extLst>
                  <a:ext uri="{FF2B5EF4-FFF2-40B4-BE49-F238E27FC236}">
                    <a16:creationId xmlns:a16="http://schemas.microsoft.com/office/drawing/2014/main" xmlns="" id="{8C730522-55D4-4C57-8778-59F57BDDF787}"/>
                  </a:ext>
                </a:extLst>
              </p:cNvPr>
              <p:cNvSpPr>
                <a:spLocks noChangeArrowheads="1"/>
              </p:cNvSpPr>
              <p:nvPr/>
            </p:nvSpPr>
            <p:spPr bwMode="auto">
              <a:xfrm>
                <a:off x="2320"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68" name="Line 9">
                <a:extLst>
                  <a:ext uri="{FF2B5EF4-FFF2-40B4-BE49-F238E27FC236}">
                    <a16:creationId xmlns:a16="http://schemas.microsoft.com/office/drawing/2014/main" xmlns="" id="{D91BE413-165A-4942-978B-18EA857FE8DA}"/>
                  </a:ext>
                </a:extLst>
              </p:cNvPr>
              <p:cNvSpPr>
                <a:spLocks noChangeShapeType="1"/>
              </p:cNvSpPr>
              <p:nvPr/>
            </p:nvSpPr>
            <p:spPr bwMode="auto">
              <a:xfrm>
                <a:off x="2316"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69" name="Line 10">
                <a:extLst>
                  <a:ext uri="{FF2B5EF4-FFF2-40B4-BE49-F238E27FC236}">
                    <a16:creationId xmlns:a16="http://schemas.microsoft.com/office/drawing/2014/main" xmlns="" id="{606BE1C7-3DC6-46BF-97B3-ED59C749D4B7}"/>
                  </a:ext>
                </a:extLst>
              </p:cNvPr>
              <p:cNvSpPr>
                <a:spLocks noChangeShapeType="1"/>
              </p:cNvSpPr>
              <p:nvPr/>
            </p:nvSpPr>
            <p:spPr bwMode="auto">
              <a:xfrm>
                <a:off x="2316"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grpSp>
        <p:sp>
          <p:nvSpPr>
            <p:cNvPr id="15" name="Rectangle 11">
              <a:extLst>
                <a:ext uri="{FF2B5EF4-FFF2-40B4-BE49-F238E27FC236}">
                  <a16:creationId xmlns:a16="http://schemas.microsoft.com/office/drawing/2014/main" xmlns="" id="{1B9C3F0A-94B6-4E20-B5AC-40B7217F4A4E}"/>
                </a:ext>
              </a:extLst>
            </p:cNvPr>
            <p:cNvSpPr>
              <a:spLocks noChangeArrowheads="1"/>
            </p:cNvSpPr>
            <p:nvPr/>
          </p:nvSpPr>
          <p:spPr bwMode="auto">
            <a:xfrm>
              <a:off x="6540500" y="1314450"/>
              <a:ext cx="1545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dirty="0">
                  <a:latin typeface="Calibri" panose="020F0502020204030204" pitchFamily="34" charset="0"/>
                </a:rPr>
                <a:t>composition</a:t>
              </a:r>
            </a:p>
          </p:txBody>
        </p:sp>
        <p:sp>
          <p:nvSpPr>
            <p:cNvPr id="16" name="Rectangle 12">
              <a:extLst>
                <a:ext uri="{FF2B5EF4-FFF2-40B4-BE49-F238E27FC236}">
                  <a16:creationId xmlns:a16="http://schemas.microsoft.com/office/drawing/2014/main" xmlns="" id="{34D4E98B-F427-43F0-9092-540151FF5F93}"/>
                </a:ext>
              </a:extLst>
            </p:cNvPr>
            <p:cNvSpPr>
              <a:spLocks noChangeArrowheads="1"/>
            </p:cNvSpPr>
            <p:nvPr/>
          </p:nvSpPr>
          <p:spPr bwMode="auto">
            <a:xfrm>
              <a:off x="6540500" y="2162175"/>
              <a:ext cx="1476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dirty="0">
                  <a:latin typeface="Calibri" panose="020F0502020204030204" pitchFamily="34" charset="0"/>
                </a:rPr>
                <a:t>aggregation</a:t>
              </a:r>
            </a:p>
          </p:txBody>
        </p:sp>
        <p:sp>
          <p:nvSpPr>
            <p:cNvPr id="17" name="Rectangle 13">
              <a:extLst>
                <a:ext uri="{FF2B5EF4-FFF2-40B4-BE49-F238E27FC236}">
                  <a16:creationId xmlns:a16="http://schemas.microsoft.com/office/drawing/2014/main" xmlns="" id="{A9FBB20E-FD98-4EDE-94F0-FF406336E9F8}"/>
                </a:ext>
              </a:extLst>
            </p:cNvPr>
            <p:cNvSpPr>
              <a:spLocks noChangeArrowheads="1"/>
            </p:cNvSpPr>
            <p:nvPr/>
          </p:nvSpPr>
          <p:spPr bwMode="auto">
            <a:xfrm>
              <a:off x="6540500" y="3830638"/>
              <a:ext cx="1540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dirty="0">
                  <a:latin typeface="Calibri" panose="020F0502020204030204" pitchFamily="34" charset="0"/>
                </a:rPr>
                <a:t>dependency</a:t>
              </a:r>
            </a:p>
          </p:txBody>
        </p:sp>
        <p:sp>
          <p:nvSpPr>
            <p:cNvPr id="18" name="Rectangle 14">
              <a:extLst>
                <a:ext uri="{FF2B5EF4-FFF2-40B4-BE49-F238E27FC236}">
                  <a16:creationId xmlns:a16="http://schemas.microsoft.com/office/drawing/2014/main" xmlns="" id="{24168E92-6531-4A3E-B779-C6AA433C8B49}"/>
                </a:ext>
              </a:extLst>
            </p:cNvPr>
            <p:cNvSpPr>
              <a:spLocks noChangeArrowheads="1"/>
            </p:cNvSpPr>
            <p:nvPr/>
          </p:nvSpPr>
          <p:spPr bwMode="auto">
            <a:xfrm>
              <a:off x="6540500" y="4700588"/>
              <a:ext cx="1294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dirty="0">
                  <a:latin typeface="Calibri" panose="020F0502020204030204" pitchFamily="34" charset="0"/>
                </a:rPr>
                <a:t>navigation</a:t>
              </a:r>
            </a:p>
          </p:txBody>
        </p:sp>
        <p:grpSp>
          <p:nvGrpSpPr>
            <p:cNvPr id="19" name="Group 15">
              <a:extLst>
                <a:ext uri="{FF2B5EF4-FFF2-40B4-BE49-F238E27FC236}">
                  <a16:creationId xmlns:a16="http://schemas.microsoft.com/office/drawing/2014/main" xmlns="" id="{A413BDAC-11F5-4CAB-A3A4-8BA3C6A5DA3C}"/>
                </a:ext>
              </a:extLst>
            </p:cNvPr>
            <p:cNvGrpSpPr>
              <a:grpSpLocks/>
            </p:cNvGrpSpPr>
            <p:nvPr/>
          </p:nvGrpSpPr>
          <p:grpSpPr bwMode="auto">
            <a:xfrm>
              <a:off x="449263" y="1233488"/>
              <a:ext cx="5449887" cy="595312"/>
              <a:chOff x="138" y="143"/>
              <a:chExt cx="3478" cy="576"/>
            </a:xfrm>
          </p:grpSpPr>
          <p:sp>
            <p:nvSpPr>
              <p:cNvPr id="58" name="Rectangle 16">
                <a:extLst>
                  <a:ext uri="{FF2B5EF4-FFF2-40B4-BE49-F238E27FC236}">
                    <a16:creationId xmlns:a16="http://schemas.microsoft.com/office/drawing/2014/main" xmlns="" id="{3FA5C0A8-6A3A-441E-BBC4-F5172D74F30E}"/>
                  </a:ext>
                </a:extLst>
              </p:cNvPr>
              <p:cNvSpPr>
                <a:spLocks noChangeArrowheads="1"/>
              </p:cNvSpPr>
              <p:nvPr/>
            </p:nvSpPr>
            <p:spPr bwMode="auto">
              <a:xfrm>
                <a:off x="143"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59" name="Line 17">
                <a:extLst>
                  <a:ext uri="{FF2B5EF4-FFF2-40B4-BE49-F238E27FC236}">
                    <a16:creationId xmlns:a16="http://schemas.microsoft.com/office/drawing/2014/main" xmlns="" id="{1F2A62B7-3A8A-4694-8FD2-5E0B097DB417}"/>
                  </a:ext>
                </a:extLst>
              </p:cNvPr>
              <p:cNvSpPr>
                <a:spLocks noChangeShapeType="1"/>
              </p:cNvSpPr>
              <p:nvPr/>
            </p:nvSpPr>
            <p:spPr bwMode="auto">
              <a:xfrm>
                <a:off x="138"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60" name="Line 18">
                <a:extLst>
                  <a:ext uri="{FF2B5EF4-FFF2-40B4-BE49-F238E27FC236}">
                    <a16:creationId xmlns:a16="http://schemas.microsoft.com/office/drawing/2014/main" xmlns="" id="{646D02F0-AF60-44F7-9711-7D6A78716DA3}"/>
                  </a:ext>
                </a:extLst>
              </p:cNvPr>
              <p:cNvSpPr>
                <a:spLocks noChangeShapeType="1"/>
              </p:cNvSpPr>
              <p:nvPr/>
            </p:nvSpPr>
            <p:spPr bwMode="auto">
              <a:xfrm>
                <a:off x="138"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61" name="Rectangle 19">
                <a:extLst>
                  <a:ext uri="{FF2B5EF4-FFF2-40B4-BE49-F238E27FC236}">
                    <a16:creationId xmlns:a16="http://schemas.microsoft.com/office/drawing/2014/main" xmlns="" id="{8A512A32-FFFB-44B2-A6A0-BA6EF6481184}"/>
                  </a:ext>
                </a:extLst>
              </p:cNvPr>
              <p:cNvSpPr>
                <a:spLocks noChangeArrowheads="1"/>
              </p:cNvSpPr>
              <p:nvPr/>
            </p:nvSpPr>
            <p:spPr bwMode="auto">
              <a:xfrm>
                <a:off x="2320"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62" name="Line 20">
                <a:extLst>
                  <a:ext uri="{FF2B5EF4-FFF2-40B4-BE49-F238E27FC236}">
                    <a16:creationId xmlns:a16="http://schemas.microsoft.com/office/drawing/2014/main" xmlns="" id="{8FCED77A-AC75-43CF-8BA0-9CF0F0090470}"/>
                  </a:ext>
                </a:extLst>
              </p:cNvPr>
              <p:cNvSpPr>
                <a:spLocks noChangeShapeType="1"/>
              </p:cNvSpPr>
              <p:nvPr/>
            </p:nvSpPr>
            <p:spPr bwMode="auto">
              <a:xfrm>
                <a:off x="2316"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63" name="Line 21">
                <a:extLst>
                  <a:ext uri="{FF2B5EF4-FFF2-40B4-BE49-F238E27FC236}">
                    <a16:creationId xmlns:a16="http://schemas.microsoft.com/office/drawing/2014/main" xmlns="" id="{B0383C94-FC0B-434D-BB6D-330A02B7AC9E}"/>
                  </a:ext>
                </a:extLst>
              </p:cNvPr>
              <p:cNvSpPr>
                <a:spLocks noChangeShapeType="1"/>
              </p:cNvSpPr>
              <p:nvPr/>
            </p:nvSpPr>
            <p:spPr bwMode="auto">
              <a:xfrm>
                <a:off x="2316"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grpSp>
        <p:grpSp>
          <p:nvGrpSpPr>
            <p:cNvPr id="20" name="Group 22">
              <a:extLst>
                <a:ext uri="{FF2B5EF4-FFF2-40B4-BE49-F238E27FC236}">
                  <a16:creationId xmlns:a16="http://schemas.microsoft.com/office/drawing/2014/main" xmlns="" id="{20F6922F-02B3-491D-9F0A-0461DB7599C0}"/>
                </a:ext>
              </a:extLst>
            </p:cNvPr>
            <p:cNvGrpSpPr>
              <a:grpSpLocks/>
            </p:cNvGrpSpPr>
            <p:nvPr/>
          </p:nvGrpSpPr>
          <p:grpSpPr bwMode="auto">
            <a:xfrm>
              <a:off x="449263" y="2079625"/>
              <a:ext cx="5449887" cy="595313"/>
              <a:chOff x="138" y="143"/>
              <a:chExt cx="3478" cy="576"/>
            </a:xfrm>
          </p:grpSpPr>
          <p:sp>
            <p:nvSpPr>
              <p:cNvPr id="52" name="Rectangle 23">
                <a:extLst>
                  <a:ext uri="{FF2B5EF4-FFF2-40B4-BE49-F238E27FC236}">
                    <a16:creationId xmlns:a16="http://schemas.microsoft.com/office/drawing/2014/main" xmlns="" id="{214E758F-4B18-48FD-909A-30C8059840E4}"/>
                  </a:ext>
                </a:extLst>
              </p:cNvPr>
              <p:cNvSpPr>
                <a:spLocks noChangeArrowheads="1"/>
              </p:cNvSpPr>
              <p:nvPr/>
            </p:nvSpPr>
            <p:spPr bwMode="auto">
              <a:xfrm>
                <a:off x="143"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53" name="Line 24">
                <a:extLst>
                  <a:ext uri="{FF2B5EF4-FFF2-40B4-BE49-F238E27FC236}">
                    <a16:creationId xmlns:a16="http://schemas.microsoft.com/office/drawing/2014/main" xmlns="" id="{2DEE165C-2447-4371-9E1D-EDBAAD9FD25C}"/>
                  </a:ext>
                </a:extLst>
              </p:cNvPr>
              <p:cNvSpPr>
                <a:spLocks noChangeShapeType="1"/>
              </p:cNvSpPr>
              <p:nvPr/>
            </p:nvSpPr>
            <p:spPr bwMode="auto">
              <a:xfrm>
                <a:off x="138"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54" name="Line 25">
                <a:extLst>
                  <a:ext uri="{FF2B5EF4-FFF2-40B4-BE49-F238E27FC236}">
                    <a16:creationId xmlns:a16="http://schemas.microsoft.com/office/drawing/2014/main" xmlns="" id="{ADFF855A-D4E0-4B50-8D48-3C79150A58D8}"/>
                  </a:ext>
                </a:extLst>
              </p:cNvPr>
              <p:cNvSpPr>
                <a:spLocks noChangeShapeType="1"/>
              </p:cNvSpPr>
              <p:nvPr/>
            </p:nvSpPr>
            <p:spPr bwMode="auto">
              <a:xfrm>
                <a:off x="138"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55" name="Rectangle 26">
                <a:extLst>
                  <a:ext uri="{FF2B5EF4-FFF2-40B4-BE49-F238E27FC236}">
                    <a16:creationId xmlns:a16="http://schemas.microsoft.com/office/drawing/2014/main" xmlns="" id="{A8A7984F-0261-4653-A879-2585EBEC6BF5}"/>
                  </a:ext>
                </a:extLst>
              </p:cNvPr>
              <p:cNvSpPr>
                <a:spLocks noChangeArrowheads="1"/>
              </p:cNvSpPr>
              <p:nvPr/>
            </p:nvSpPr>
            <p:spPr bwMode="auto">
              <a:xfrm>
                <a:off x="2320"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56" name="Line 27">
                <a:extLst>
                  <a:ext uri="{FF2B5EF4-FFF2-40B4-BE49-F238E27FC236}">
                    <a16:creationId xmlns:a16="http://schemas.microsoft.com/office/drawing/2014/main" xmlns="" id="{060C644A-0498-46C7-91F3-2FD7DC561095}"/>
                  </a:ext>
                </a:extLst>
              </p:cNvPr>
              <p:cNvSpPr>
                <a:spLocks noChangeShapeType="1"/>
              </p:cNvSpPr>
              <p:nvPr/>
            </p:nvSpPr>
            <p:spPr bwMode="auto">
              <a:xfrm>
                <a:off x="2316"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57" name="Line 28">
                <a:extLst>
                  <a:ext uri="{FF2B5EF4-FFF2-40B4-BE49-F238E27FC236}">
                    <a16:creationId xmlns:a16="http://schemas.microsoft.com/office/drawing/2014/main" xmlns="" id="{8B854608-BE4D-48D8-8D44-82ACCEBC5FBC}"/>
                  </a:ext>
                </a:extLst>
              </p:cNvPr>
              <p:cNvSpPr>
                <a:spLocks noChangeShapeType="1"/>
              </p:cNvSpPr>
              <p:nvPr/>
            </p:nvSpPr>
            <p:spPr bwMode="auto">
              <a:xfrm>
                <a:off x="2316"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grpSp>
        <p:grpSp>
          <p:nvGrpSpPr>
            <p:cNvPr id="21" name="Group 29">
              <a:extLst>
                <a:ext uri="{FF2B5EF4-FFF2-40B4-BE49-F238E27FC236}">
                  <a16:creationId xmlns:a16="http://schemas.microsoft.com/office/drawing/2014/main" xmlns="" id="{1B79EB88-160E-48ED-9CC3-F31C118BD0A0}"/>
                </a:ext>
              </a:extLst>
            </p:cNvPr>
            <p:cNvGrpSpPr>
              <a:grpSpLocks/>
            </p:cNvGrpSpPr>
            <p:nvPr/>
          </p:nvGrpSpPr>
          <p:grpSpPr bwMode="auto">
            <a:xfrm>
              <a:off x="449263" y="3733800"/>
              <a:ext cx="5449887" cy="595313"/>
              <a:chOff x="138" y="143"/>
              <a:chExt cx="3478" cy="576"/>
            </a:xfrm>
          </p:grpSpPr>
          <p:sp>
            <p:nvSpPr>
              <p:cNvPr id="46" name="Rectangle 30">
                <a:extLst>
                  <a:ext uri="{FF2B5EF4-FFF2-40B4-BE49-F238E27FC236}">
                    <a16:creationId xmlns:a16="http://schemas.microsoft.com/office/drawing/2014/main" xmlns="" id="{68BF4533-BBE5-4C59-99FE-10A688704154}"/>
                  </a:ext>
                </a:extLst>
              </p:cNvPr>
              <p:cNvSpPr>
                <a:spLocks noChangeArrowheads="1"/>
              </p:cNvSpPr>
              <p:nvPr/>
            </p:nvSpPr>
            <p:spPr bwMode="auto">
              <a:xfrm>
                <a:off x="143"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47" name="Line 31">
                <a:extLst>
                  <a:ext uri="{FF2B5EF4-FFF2-40B4-BE49-F238E27FC236}">
                    <a16:creationId xmlns:a16="http://schemas.microsoft.com/office/drawing/2014/main" xmlns="" id="{93329062-CAB2-4E79-A689-98852DC7C6DE}"/>
                  </a:ext>
                </a:extLst>
              </p:cNvPr>
              <p:cNvSpPr>
                <a:spLocks noChangeShapeType="1"/>
              </p:cNvSpPr>
              <p:nvPr/>
            </p:nvSpPr>
            <p:spPr bwMode="auto">
              <a:xfrm>
                <a:off x="138"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48" name="Line 32">
                <a:extLst>
                  <a:ext uri="{FF2B5EF4-FFF2-40B4-BE49-F238E27FC236}">
                    <a16:creationId xmlns:a16="http://schemas.microsoft.com/office/drawing/2014/main" xmlns="" id="{46B31DFF-371C-4758-9380-76E672F8CB44}"/>
                  </a:ext>
                </a:extLst>
              </p:cNvPr>
              <p:cNvSpPr>
                <a:spLocks noChangeShapeType="1"/>
              </p:cNvSpPr>
              <p:nvPr/>
            </p:nvSpPr>
            <p:spPr bwMode="auto">
              <a:xfrm>
                <a:off x="138"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49" name="Rectangle 33">
                <a:extLst>
                  <a:ext uri="{FF2B5EF4-FFF2-40B4-BE49-F238E27FC236}">
                    <a16:creationId xmlns:a16="http://schemas.microsoft.com/office/drawing/2014/main" xmlns="" id="{F277AA2B-6CD7-436C-A82D-12F228D7FD89}"/>
                  </a:ext>
                </a:extLst>
              </p:cNvPr>
              <p:cNvSpPr>
                <a:spLocks noChangeArrowheads="1"/>
              </p:cNvSpPr>
              <p:nvPr/>
            </p:nvSpPr>
            <p:spPr bwMode="auto">
              <a:xfrm>
                <a:off x="2320"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50" name="Line 34">
                <a:extLst>
                  <a:ext uri="{FF2B5EF4-FFF2-40B4-BE49-F238E27FC236}">
                    <a16:creationId xmlns:a16="http://schemas.microsoft.com/office/drawing/2014/main" xmlns="" id="{884304D6-A192-4B0E-BF03-771C6BC0B84C}"/>
                  </a:ext>
                </a:extLst>
              </p:cNvPr>
              <p:cNvSpPr>
                <a:spLocks noChangeShapeType="1"/>
              </p:cNvSpPr>
              <p:nvPr/>
            </p:nvSpPr>
            <p:spPr bwMode="auto">
              <a:xfrm>
                <a:off x="2316"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51" name="Line 35">
                <a:extLst>
                  <a:ext uri="{FF2B5EF4-FFF2-40B4-BE49-F238E27FC236}">
                    <a16:creationId xmlns:a16="http://schemas.microsoft.com/office/drawing/2014/main" xmlns="" id="{8B935144-6841-4D16-96B3-E36B1384F29D}"/>
                  </a:ext>
                </a:extLst>
              </p:cNvPr>
              <p:cNvSpPr>
                <a:spLocks noChangeShapeType="1"/>
              </p:cNvSpPr>
              <p:nvPr/>
            </p:nvSpPr>
            <p:spPr bwMode="auto">
              <a:xfrm>
                <a:off x="2316"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grpSp>
        <p:grpSp>
          <p:nvGrpSpPr>
            <p:cNvPr id="22" name="Group 36">
              <a:extLst>
                <a:ext uri="{FF2B5EF4-FFF2-40B4-BE49-F238E27FC236}">
                  <a16:creationId xmlns:a16="http://schemas.microsoft.com/office/drawing/2014/main" xmlns="" id="{0C80C59D-8014-4015-A863-C1061D393737}"/>
                </a:ext>
              </a:extLst>
            </p:cNvPr>
            <p:cNvGrpSpPr>
              <a:grpSpLocks/>
            </p:cNvGrpSpPr>
            <p:nvPr/>
          </p:nvGrpSpPr>
          <p:grpSpPr bwMode="auto">
            <a:xfrm>
              <a:off x="449263" y="4605338"/>
              <a:ext cx="5449887" cy="595312"/>
              <a:chOff x="138" y="143"/>
              <a:chExt cx="3478" cy="576"/>
            </a:xfrm>
          </p:grpSpPr>
          <p:sp>
            <p:nvSpPr>
              <p:cNvPr id="40" name="Rectangle 37">
                <a:extLst>
                  <a:ext uri="{FF2B5EF4-FFF2-40B4-BE49-F238E27FC236}">
                    <a16:creationId xmlns:a16="http://schemas.microsoft.com/office/drawing/2014/main" xmlns="" id="{6CE86E41-DDC5-485F-839C-1070A4A9F1E4}"/>
                  </a:ext>
                </a:extLst>
              </p:cNvPr>
              <p:cNvSpPr>
                <a:spLocks noChangeArrowheads="1"/>
              </p:cNvSpPr>
              <p:nvPr/>
            </p:nvSpPr>
            <p:spPr bwMode="auto">
              <a:xfrm>
                <a:off x="143"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41" name="Line 38">
                <a:extLst>
                  <a:ext uri="{FF2B5EF4-FFF2-40B4-BE49-F238E27FC236}">
                    <a16:creationId xmlns:a16="http://schemas.microsoft.com/office/drawing/2014/main" xmlns="" id="{289C2C91-59D4-45D3-926E-1E62046B1973}"/>
                  </a:ext>
                </a:extLst>
              </p:cNvPr>
              <p:cNvSpPr>
                <a:spLocks noChangeShapeType="1"/>
              </p:cNvSpPr>
              <p:nvPr/>
            </p:nvSpPr>
            <p:spPr bwMode="auto">
              <a:xfrm>
                <a:off x="138"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42" name="Line 39">
                <a:extLst>
                  <a:ext uri="{FF2B5EF4-FFF2-40B4-BE49-F238E27FC236}">
                    <a16:creationId xmlns:a16="http://schemas.microsoft.com/office/drawing/2014/main" xmlns="" id="{C1CF4236-1737-461C-9B5A-856FFE73709E}"/>
                  </a:ext>
                </a:extLst>
              </p:cNvPr>
              <p:cNvSpPr>
                <a:spLocks noChangeShapeType="1"/>
              </p:cNvSpPr>
              <p:nvPr/>
            </p:nvSpPr>
            <p:spPr bwMode="auto">
              <a:xfrm>
                <a:off x="138"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43" name="Rectangle 40">
                <a:extLst>
                  <a:ext uri="{FF2B5EF4-FFF2-40B4-BE49-F238E27FC236}">
                    <a16:creationId xmlns:a16="http://schemas.microsoft.com/office/drawing/2014/main" xmlns="" id="{4C8CA9D4-20B6-4E1F-8245-C1BC3D1DF5A4}"/>
                  </a:ext>
                </a:extLst>
              </p:cNvPr>
              <p:cNvSpPr>
                <a:spLocks noChangeArrowheads="1"/>
              </p:cNvSpPr>
              <p:nvPr/>
            </p:nvSpPr>
            <p:spPr bwMode="auto">
              <a:xfrm>
                <a:off x="2320"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44" name="Line 41">
                <a:extLst>
                  <a:ext uri="{FF2B5EF4-FFF2-40B4-BE49-F238E27FC236}">
                    <a16:creationId xmlns:a16="http://schemas.microsoft.com/office/drawing/2014/main" xmlns="" id="{31BC73F8-DFDF-43CA-B94A-C601639896C6}"/>
                  </a:ext>
                </a:extLst>
              </p:cNvPr>
              <p:cNvSpPr>
                <a:spLocks noChangeShapeType="1"/>
              </p:cNvSpPr>
              <p:nvPr/>
            </p:nvSpPr>
            <p:spPr bwMode="auto">
              <a:xfrm>
                <a:off x="2316"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45" name="Line 42">
                <a:extLst>
                  <a:ext uri="{FF2B5EF4-FFF2-40B4-BE49-F238E27FC236}">
                    <a16:creationId xmlns:a16="http://schemas.microsoft.com/office/drawing/2014/main" xmlns="" id="{D2FA7E8A-1147-464F-9823-66BD5495C87B}"/>
                  </a:ext>
                </a:extLst>
              </p:cNvPr>
              <p:cNvSpPr>
                <a:spLocks noChangeShapeType="1"/>
              </p:cNvSpPr>
              <p:nvPr/>
            </p:nvSpPr>
            <p:spPr bwMode="auto">
              <a:xfrm>
                <a:off x="2316"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grpSp>
        <p:cxnSp>
          <p:nvCxnSpPr>
            <p:cNvPr id="23" name="AutoShape 43">
              <a:extLst>
                <a:ext uri="{FF2B5EF4-FFF2-40B4-BE49-F238E27FC236}">
                  <a16:creationId xmlns:a16="http://schemas.microsoft.com/office/drawing/2014/main" xmlns="" id="{477D0E17-791A-4C9E-805D-AC9BB58B2596}"/>
                </a:ext>
              </a:extLst>
            </p:cNvPr>
            <p:cNvCxnSpPr>
              <a:cxnSpLocks noChangeShapeType="1"/>
              <a:stCxn id="64" idx="3"/>
              <a:endCxn id="67" idx="1"/>
            </p:cNvCxnSpPr>
            <p:nvPr/>
          </p:nvCxnSpPr>
          <p:spPr bwMode="auto">
            <a:xfrm>
              <a:off x="2500313" y="684213"/>
              <a:ext cx="1355725"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4" name="AutoShape 44">
              <a:extLst>
                <a:ext uri="{FF2B5EF4-FFF2-40B4-BE49-F238E27FC236}">
                  <a16:creationId xmlns:a16="http://schemas.microsoft.com/office/drawing/2014/main" xmlns="" id="{B1D09E79-A326-44DF-8F1E-01F62EBFA416}"/>
                </a:ext>
              </a:extLst>
            </p:cNvPr>
            <p:cNvCxnSpPr>
              <a:cxnSpLocks noChangeShapeType="1"/>
              <a:stCxn id="58" idx="3"/>
              <a:endCxn id="61" idx="1"/>
            </p:cNvCxnSpPr>
            <p:nvPr/>
          </p:nvCxnSpPr>
          <p:spPr bwMode="auto">
            <a:xfrm>
              <a:off x="2500313" y="1531938"/>
              <a:ext cx="1355725" cy="0"/>
            </a:xfrm>
            <a:prstGeom prst="straightConnector1">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25" name="AutoShape 45">
              <a:extLst>
                <a:ext uri="{FF2B5EF4-FFF2-40B4-BE49-F238E27FC236}">
                  <a16:creationId xmlns:a16="http://schemas.microsoft.com/office/drawing/2014/main" xmlns="" id="{F751CA2F-403B-493B-A032-690668954330}"/>
                </a:ext>
              </a:extLst>
            </p:cNvPr>
            <p:cNvCxnSpPr>
              <a:cxnSpLocks noChangeShapeType="1"/>
              <a:stCxn id="52" idx="3"/>
              <a:endCxn id="55" idx="1"/>
            </p:cNvCxnSpPr>
            <p:nvPr/>
          </p:nvCxnSpPr>
          <p:spPr bwMode="auto">
            <a:xfrm>
              <a:off x="2500313" y="2378075"/>
              <a:ext cx="1355725" cy="0"/>
            </a:xfrm>
            <a:prstGeom prst="straightConnector1">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cxnSp>
        <p:cxnSp>
          <p:nvCxnSpPr>
            <p:cNvPr id="26" name="AutoShape 46">
              <a:extLst>
                <a:ext uri="{FF2B5EF4-FFF2-40B4-BE49-F238E27FC236}">
                  <a16:creationId xmlns:a16="http://schemas.microsoft.com/office/drawing/2014/main" xmlns="" id="{F6C508D1-EAC7-4BFE-85D3-DD4562F7C201}"/>
                </a:ext>
              </a:extLst>
            </p:cNvPr>
            <p:cNvCxnSpPr>
              <a:cxnSpLocks noChangeShapeType="1"/>
              <a:stCxn id="46" idx="3"/>
              <a:endCxn id="49" idx="1"/>
            </p:cNvCxnSpPr>
            <p:nvPr/>
          </p:nvCxnSpPr>
          <p:spPr bwMode="auto">
            <a:xfrm>
              <a:off x="2500313" y="4032250"/>
              <a:ext cx="1355725" cy="0"/>
            </a:xfrm>
            <a:prstGeom prst="straightConnector1">
              <a:avLst/>
            </a:prstGeom>
            <a:noFill/>
            <a:ln w="38100">
              <a:solidFill>
                <a:schemeClr val="tx1"/>
              </a:solidFill>
              <a:prstDash val="dash"/>
              <a:round/>
              <a:headEnd/>
              <a:tailEnd type="stealth" w="lg" len="lg"/>
            </a:ln>
            <a:extLst>
              <a:ext uri="{909E8E84-426E-40DD-AFC4-6F175D3DCCD1}">
                <a14:hiddenFill xmlns:a14="http://schemas.microsoft.com/office/drawing/2010/main">
                  <a:noFill/>
                </a14:hiddenFill>
              </a:ext>
            </a:extLst>
          </p:spPr>
        </p:cxnSp>
        <p:cxnSp>
          <p:nvCxnSpPr>
            <p:cNvPr id="27" name="AutoShape 47">
              <a:extLst>
                <a:ext uri="{FF2B5EF4-FFF2-40B4-BE49-F238E27FC236}">
                  <a16:creationId xmlns:a16="http://schemas.microsoft.com/office/drawing/2014/main" xmlns="" id="{D707E46A-B41D-4939-88AA-FDFD79977943}"/>
                </a:ext>
              </a:extLst>
            </p:cNvPr>
            <p:cNvCxnSpPr>
              <a:cxnSpLocks noChangeShapeType="1"/>
              <a:stCxn id="40" idx="3"/>
              <a:endCxn id="43" idx="1"/>
            </p:cNvCxnSpPr>
            <p:nvPr/>
          </p:nvCxnSpPr>
          <p:spPr bwMode="auto">
            <a:xfrm>
              <a:off x="2500313" y="4903788"/>
              <a:ext cx="1355725" cy="0"/>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28" name="AutoShape 48">
              <a:extLst>
                <a:ext uri="{FF2B5EF4-FFF2-40B4-BE49-F238E27FC236}">
                  <a16:creationId xmlns:a16="http://schemas.microsoft.com/office/drawing/2014/main" xmlns="" id="{61FAFAF8-C2AC-4A8D-BF60-A8DFE9493338}"/>
                </a:ext>
              </a:extLst>
            </p:cNvPr>
            <p:cNvSpPr>
              <a:spLocks noChangeArrowheads="1"/>
            </p:cNvSpPr>
            <p:nvPr/>
          </p:nvSpPr>
          <p:spPr bwMode="auto">
            <a:xfrm>
              <a:off x="3327400" y="1371600"/>
              <a:ext cx="533400" cy="304800"/>
            </a:xfrm>
            <a:prstGeom prst="diamond">
              <a:avLst/>
            </a:prstGeom>
            <a:solidFill>
              <a:schemeClr val="tx1"/>
            </a:solidFill>
            <a:ln w="9525">
              <a:solidFill>
                <a:schemeClr val="tx1"/>
              </a:solidFill>
              <a:miter lim="800000"/>
              <a:headEnd/>
              <a:tailEnd/>
            </a:ln>
          </p:spPr>
          <p:txBody>
            <a:bodyPr wrap="none"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29" name="AutoShape 49">
              <a:extLst>
                <a:ext uri="{FF2B5EF4-FFF2-40B4-BE49-F238E27FC236}">
                  <a16:creationId xmlns:a16="http://schemas.microsoft.com/office/drawing/2014/main" xmlns="" id="{786A56F0-B4E1-4939-9CC9-1AF889F31776}"/>
                </a:ext>
              </a:extLst>
            </p:cNvPr>
            <p:cNvSpPr>
              <a:spLocks noChangeArrowheads="1"/>
            </p:cNvSpPr>
            <p:nvPr/>
          </p:nvSpPr>
          <p:spPr bwMode="auto">
            <a:xfrm>
              <a:off x="3340100" y="2209800"/>
              <a:ext cx="533400" cy="304800"/>
            </a:xfrm>
            <a:prstGeom prst="diamond">
              <a:avLst/>
            </a:prstGeom>
            <a:solidFill>
              <a:schemeClr val="bg1"/>
            </a:solidFill>
            <a:ln w="38100">
              <a:solidFill>
                <a:schemeClr val="tx1"/>
              </a:solidFill>
              <a:miter lim="800000"/>
              <a:headEnd/>
              <a:tailEnd/>
            </a:ln>
          </p:spPr>
          <p:txBody>
            <a:bodyPr wrap="none"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30" name="Rectangle 50">
              <a:extLst>
                <a:ext uri="{FF2B5EF4-FFF2-40B4-BE49-F238E27FC236}">
                  <a16:creationId xmlns:a16="http://schemas.microsoft.com/office/drawing/2014/main" xmlns="" id="{E2FCA3D8-D5F4-422E-BECB-A1D95A81CF64}"/>
                </a:ext>
              </a:extLst>
            </p:cNvPr>
            <p:cNvSpPr>
              <a:spLocks noChangeArrowheads="1"/>
            </p:cNvSpPr>
            <p:nvPr/>
          </p:nvSpPr>
          <p:spPr bwMode="auto">
            <a:xfrm>
              <a:off x="6535738" y="2992438"/>
              <a:ext cx="1759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dirty="0">
                  <a:latin typeface="Calibri" panose="020F0502020204030204" pitchFamily="34" charset="0"/>
                </a:rPr>
                <a:t>generalization</a:t>
              </a:r>
            </a:p>
          </p:txBody>
        </p:sp>
        <p:grpSp>
          <p:nvGrpSpPr>
            <p:cNvPr id="31" name="Group 51">
              <a:extLst>
                <a:ext uri="{FF2B5EF4-FFF2-40B4-BE49-F238E27FC236}">
                  <a16:creationId xmlns:a16="http://schemas.microsoft.com/office/drawing/2014/main" xmlns="" id="{35306412-C767-4A0D-9D8C-D746D1D6B536}"/>
                </a:ext>
              </a:extLst>
            </p:cNvPr>
            <p:cNvGrpSpPr>
              <a:grpSpLocks/>
            </p:cNvGrpSpPr>
            <p:nvPr/>
          </p:nvGrpSpPr>
          <p:grpSpPr bwMode="auto">
            <a:xfrm>
              <a:off x="444500" y="2909888"/>
              <a:ext cx="5449890" cy="595312"/>
              <a:chOff x="138" y="143"/>
              <a:chExt cx="3478" cy="576"/>
            </a:xfrm>
          </p:grpSpPr>
          <p:sp>
            <p:nvSpPr>
              <p:cNvPr id="34" name="Rectangle 52">
                <a:extLst>
                  <a:ext uri="{FF2B5EF4-FFF2-40B4-BE49-F238E27FC236}">
                    <a16:creationId xmlns:a16="http://schemas.microsoft.com/office/drawing/2014/main" xmlns="" id="{601E6494-F210-453F-AE1F-623128EE697D}"/>
                  </a:ext>
                </a:extLst>
              </p:cNvPr>
              <p:cNvSpPr>
                <a:spLocks noChangeArrowheads="1"/>
              </p:cNvSpPr>
              <p:nvPr/>
            </p:nvSpPr>
            <p:spPr bwMode="auto">
              <a:xfrm>
                <a:off x="143"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35" name="Line 53">
                <a:extLst>
                  <a:ext uri="{FF2B5EF4-FFF2-40B4-BE49-F238E27FC236}">
                    <a16:creationId xmlns:a16="http://schemas.microsoft.com/office/drawing/2014/main" xmlns="" id="{C819FE64-B882-496C-A292-94A4F90074A8}"/>
                  </a:ext>
                </a:extLst>
              </p:cNvPr>
              <p:cNvSpPr>
                <a:spLocks noChangeShapeType="1"/>
              </p:cNvSpPr>
              <p:nvPr/>
            </p:nvSpPr>
            <p:spPr bwMode="auto">
              <a:xfrm>
                <a:off x="138"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36" name="Line 54">
                <a:extLst>
                  <a:ext uri="{FF2B5EF4-FFF2-40B4-BE49-F238E27FC236}">
                    <a16:creationId xmlns:a16="http://schemas.microsoft.com/office/drawing/2014/main" xmlns="" id="{1CC1932E-4C40-4C0E-8203-60045B11E86C}"/>
                  </a:ext>
                </a:extLst>
              </p:cNvPr>
              <p:cNvSpPr>
                <a:spLocks noChangeShapeType="1"/>
              </p:cNvSpPr>
              <p:nvPr/>
            </p:nvSpPr>
            <p:spPr bwMode="auto">
              <a:xfrm>
                <a:off x="138"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37" name="Rectangle 55">
                <a:extLst>
                  <a:ext uri="{FF2B5EF4-FFF2-40B4-BE49-F238E27FC236}">
                    <a16:creationId xmlns:a16="http://schemas.microsoft.com/office/drawing/2014/main" xmlns="" id="{21AE1715-120B-45D3-9C9D-FC6C811037F0}"/>
                  </a:ext>
                </a:extLst>
              </p:cNvPr>
              <p:cNvSpPr>
                <a:spLocks noChangeArrowheads="1"/>
              </p:cNvSpPr>
              <p:nvPr/>
            </p:nvSpPr>
            <p:spPr bwMode="auto">
              <a:xfrm>
                <a:off x="2320" y="143"/>
                <a:ext cx="1296" cy="576"/>
              </a:xfrm>
              <a:prstGeom prst="rect">
                <a:avLst/>
              </a:prstGeom>
              <a:solidFill>
                <a:srgbClr val="EAEAEA"/>
              </a:solidFill>
              <a:ln w="25400">
                <a:solidFill>
                  <a:schemeClr val="tx1"/>
                </a:solidFill>
                <a:miter lim="800000"/>
                <a:headEnd/>
                <a:tailEnd/>
              </a:ln>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sp>
            <p:nvSpPr>
              <p:cNvPr id="38" name="Line 56">
                <a:extLst>
                  <a:ext uri="{FF2B5EF4-FFF2-40B4-BE49-F238E27FC236}">
                    <a16:creationId xmlns:a16="http://schemas.microsoft.com/office/drawing/2014/main" xmlns="" id="{06AD58CF-4821-4957-BF91-96B515EA1E5D}"/>
                  </a:ext>
                </a:extLst>
              </p:cNvPr>
              <p:cNvSpPr>
                <a:spLocks noChangeShapeType="1"/>
              </p:cNvSpPr>
              <p:nvPr/>
            </p:nvSpPr>
            <p:spPr bwMode="auto">
              <a:xfrm>
                <a:off x="2316" y="320"/>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sp>
            <p:nvSpPr>
              <p:cNvPr id="39" name="Line 57">
                <a:extLst>
                  <a:ext uri="{FF2B5EF4-FFF2-40B4-BE49-F238E27FC236}">
                    <a16:creationId xmlns:a16="http://schemas.microsoft.com/office/drawing/2014/main" xmlns="" id="{14F418B4-5A8B-4DDD-8F37-67B75F333316}"/>
                  </a:ext>
                </a:extLst>
              </p:cNvPr>
              <p:cNvSpPr>
                <a:spLocks noChangeShapeType="1"/>
              </p:cNvSpPr>
              <p:nvPr/>
            </p:nvSpPr>
            <p:spPr bwMode="auto">
              <a:xfrm>
                <a:off x="2316" y="518"/>
                <a:ext cx="129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spAutoFit/>
              </a:bodyPr>
              <a:lstStyle/>
              <a:p>
                <a:endParaRPr lang="en-US"/>
              </a:p>
            </p:txBody>
          </p:sp>
        </p:grpSp>
        <p:cxnSp>
          <p:nvCxnSpPr>
            <p:cNvPr id="32" name="AutoShape 58">
              <a:extLst>
                <a:ext uri="{FF2B5EF4-FFF2-40B4-BE49-F238E27FC236}">
                  <a16:creationId xmlns:a16="http://schemas.microsoft.com/office/drawing/2014/main" xmlns="" id="{B2C9EDAC-9C50-409B-90A4-D2685E38A144}"/>
                </a:ext>
              </a:extLst>
            </p:cNvPr>
            <p:cNvCxnSpPr>
              <a:cxnSpLocks noChangeShapeType="1"/>
              <a:stCxn id="34" idx="3"/>
              <a:endCxn id="37" idx="1"/>
            </p:cNvCxnSpPr>
            <p:nvPr/>
          </p:nvCxnSpPr>
          <p:spPr bwMode="auto">
            <a:xfrm>
              <a:off x="2495550" y="3208338"/>
              <a:ext cx="1355725" cy="0"/>
            </a:xfrm>
            <a:prstGeom prst="straightConnector1">
              <a:avLst/>
            </a:prstGeom>
            <a:noFill/>
            <a:ln w="38100">
              <a:solidFill>
                <a:schemeClr val="tx1"/>
              </a:solidFill>
              <a:round/>
              <a:headEnd/>
              <a:tailEnd type="none" w="lg" len="lg"/>
            </a:ln>
            <a:extLst>
              <a:ext uri="{909E8E84-426E-40DD-AFC4-6F175D3DCCD1}">
                <a14:hiddenFill xmlns:a14="http://schemas.microsoft.com/office/drawing/2010/main">
                  <a:noFill/>
                </a14:hiddenFill>
              </a:ext>
            </a:extLst>
          </p:spPr>
        </p:cxnSp>
        <p:sp>
          <p:nvSpPr>
            <p:cNvPr id="33" name="AutoShape 60">
              <a:extLst>
                <a:ext uri="{FF2B5EF4-FFF2-40B4-BE49-F238E27FC236}">
                  <a16:creationId xmlns:a16="http://schemas.microsoft.com/office/drawing/2014/main" xmlns="" id="{99E4C10F-D44A-4C2C-BF13-BD222ABB4CE6}"/>
                </a:ext>
              </a:extLst>
            </p:cNvPr>
            <p:cNvSpPr>
              <a:spLocks noChangeArrowheads="1"/>
            </p:cNvSpPr>
            <p:nvPr/>
          </p:nvSpPr>
          <p:spPr bwMode="auto">
            <a:xfrm rot="5400000">
              <a:off x="3374231" y="3064669"/>
              <a:ext cx="566738" cy="304800"/>
            </a:xfrm>
            <a:prstGeom prst="triangle">
              <a:avLst>
                <a:gd name="adj" fmla="val 50000"/>
              </a:avLst>
            </a:prstGeom>
            <a:solidFill>
              <a:schemeClr val="bg1"/>
            </a:solidFill>
            <a:ln w="38100">
              <a:solidFill>
                <a:schemeClr val="tx1"/>
              </a:solidFill>
              <a:miter lim="800000"/>
              <a:headEnd/>
              <a:tailEnd/>
            </a:ln>
          </p:spPr>
          <p:txBody>
            <a:bodyPr wrap="none"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perspectives</a:t>
            </a:r>
          </a:p>
        </p:txBody>
      </p:sp>
      <p:sp>
        <p:nvSpPr>
          <p:cNvPr id="3" name="Content Placeholder 2"/>
          <p:cNvSpPr>
            <a:spLocks noGrp="1"/>
          </p:cNvSpPr>
          <p:nvPr>
            <p:ph idx="1"/>
          </p:nvPr>
        </p:nvSpPr>
        <p:spPr>
          <a:xfrm>
            <a:off x="212501" y="1712890"/>
            <a:ext cx="8633049" cy="4337073"/>
          </a:xfrm>
        </p:spPr>
        <p:txBody>
          <a:bodyPr/>
          <a:lstStyle/>
          <a:p>
            <a:pPr algn="just"/>
            <a:r>
              <a:rPr lang="en-US" sz="2000" b="1" u="sng" dirty="0">
                <a:solidFill>
                  <a:srgbClr val="FF0000"/>
                </a:solidFill>
              </a:rPr>
              <a:t>System perspective</a:t>
            </a:r>
            <a:r>
              <a:rPr lang="en-US" sz="2000" u="sng" dirty="0">
                <a:solidFill>
                  <a:srgbClr val="FF0000"/>
                </a:solidFill>
              </a:rPr>
              <a:t> is an external perspective</a:t>
            </a:r>
            <a:r>
              <a:rPr lang="en-US" sz="2000" dirty="0"/>
              <a:t>, where </a:t>
            </a:r>
            <a:r>
              <a:rPr lang="en-US" sz="2000" b="1" i="1" dirty="0">
                <a:solidFill>
                  <a:schemeClr val="accent1"/>
                </a:solidFill>
              </a:rPr>
              <a:t>you model the context</a:t>
            </a:r>
            <a:r>
              <a:rPr lang="en-US" sz="2000" dirty="0"/>
              <a:t> or </a:t>
            </a:r>
            <a:r>
              <a:rPr lang="en-US" sz="2000" b="1" i="1" dirty="0">
                <a:solidFill>
                  <a:schemeClr val="accent1"/>
                </a:solidFill>
              </a:rPr>
              <a:t>environment</a:t>
            </a:r>
            <a:r>
              <a:rPr lang="en-US" sz="2000" dirty="0"/>
              <a:t> of the system. </a:t>
            </a:r>
          </a:p>
          <a:p>
            <a:pPr lvl="1" algn="just"/>
            <a:r>
              <a:rPr lang="en-US" sz="1600" dirty="0"/>
              <a:t>Where should I draw the system boundary?</a:t>
            </a:r>
            <a:endParaRPr lang="en-GB" sz="1600" dirty="0"/>
          </a:p>
          <a:p>
            <a:pPr algn="just"/>
            <a:r>
              <a:rPr lang="en-US" sz="2000" b="1" u="sng" dirty="0">
                <a:solidFill>
                  <a:srgbClr val="FF0000"/>
                </a:solidFill>
              </a:rPr>
              <a:t>System perspective</a:t>
            </a:r>
            <a:r>
              <a:rPr lang="en-US" sz="2000" u="sng" dirty="0">
                <a:solidFill>
                  <a:srgbClr val="FF0000"/>
                </a:solidFill>
              </a:rPr>
              <a:t> is an interaction perspective</a:t>
            </a:r>
            <a:r>
              <a:rPr lang="en-US" sz="2000" dirty="0"/>
              <a:t>, where you </a:t>
            </a:r>
            <a:r>
              <a:rPr lang="en-US" sz="2000" b="1" i="1" dirty="0">
                <a:solidFill>
                  <a:schemeClr val="accent1"/>
                </a:solidFill>
              </a:rPr>
              <a:t>model the interactions</a:t>
            </a:r>
            <a:r>
              <a:rPr lang="en-US" sz="2000" dirty="0"/>
              <a:t> between </a:t>
            </a:r>
            <a:r>
              <a:rPr lang="en-US" sz="2000" b="1" i="1" dirty="0"/>
              <a:t>a system and its environment</a:t>
            </a:r>
            <a:r>
              <a:rPr lang="en-US" sz="2000" dirty="0"/>
              <a:t>, or </a:t>
            </a:r>
            <a:r>
              <a:rPr lang="en-US" sz="2000" b="1" i="1" dirty="0"/>
              <a:t>between the components of a system</a:t>
            </a:r>
            <a:r>
              <a:rPr lang="en-US" sz="2000" dirty="0"/>
              <a:t>.</a:t>
            </a:r>
            <a:endParaRPr lang="en-GB" sz="2000" dirty="0"/>
          </a:p>
          <a:p>
            <a:pPr algn="just"/>
            <a:r>
              <a:rPr lang="en-US" sz="2000" b="1" u="sng" dirty="0">
                <a:solidFill>
                  <a:srgbClr val="FF0000"/>
                </a:solidFill>
              </a:rPr>
              <a:t>System perspective</a:t>
            </a:r>
            <a:r>
              <a:rPr lang="en-US" sz="2000" u="sng" dirty="0">
                <a:solidFill>
                  <a:srgbClr val="FF0000"/>
                </a:solidFill>
              </a:rPr>
              <a:t> is a structural perspective</a:t>
            </a:r>
            <a:r>
              <a:rPr lang="en-US" sz="2000" dirty="0"/>
              <a:t>, where </a:t>
            </a:r>
            <a:r>
              <a:rPr lang="en-US" sz="2000" b="1" i="1" dirty="0">
                <a:solidFill>
                  <a:schemeClr val="accent1"/>
                </a:solidFill>
              </a:rPr>
              <a:t>you model the organization of a system</a:t>
            </a:r>
            <a:r>
              <a:rPr lang="en-US" sz="2000" b="1" i="1" dirty="0"/>
              <a:t> </a:t>
            </a:r>
            <a:r>
              <a:rPr lang="en-US" sz="2000" dirty="0"/>
              <a:t>or </a:t>
            </a:r>
            <a:r>
              <a:rPr lang="en-US" sz="2000" b="1" i="1" dirty="0"/>
              <a:t>the structure of the data</a:t>
            </a:r>
            <a:r>
              <a:rPr lang="en-US" sz="2000" dirty="0"/>
              <a:t> that is processed by the system.</a:t>
            </a:r>
            <a:endParaRPr lang="en-GB" sz="2000" dirty="0"/>
          </a:p>
          <a:p>
            <a:pPr algn="just"/>
            <a:r>
              <a:rPr lang="en-US" sz="2000" b="1" u="sng" dirty="0">
                <a:solidFill>
                  <a:srgbClr val="FF0000"/>
                </a:solidFill>
              </a:rPr>
              <a:t>System perspective</a:t>
            </a:r>
            <a:r>
              <a:rPr lang="en-US" sz="2000" u="sng" dirty="0">
                <a:solidFill>
                  <a:srgbClr val="FF0000"/>
                </a:solidFill>
              </a:rPr>
              <a:t> is a behavioral perspective</a:t>
            </a:r>
            <a:r>
              <a:rPr lang="en-US" sz="2000" dirty="0"/>
              <a:t>, where </a:t>
            </a:r>
            <a:r>
              <a:rPr lang="en-US" sz="2000" b="1" i="1" dirty="0"/>
              <a:t>you model the </a:t>
            </a:r>
            <a:r>
              <a:rPr lang="en-US" sz="2000" b="1" i="1" dirty="0">
                <a:solidFill>
                  <a:schemeClr val="accent1"/>
                </a:solidFill>
              </a:rPr>
              <a:t>dynamic behavior of the system </a:t>
            </a:r>
            <a:r>
              <a:rPr lang="en-US" sz="2000" dirty="0"/>
              <a:t>and </a:t>
            </a:r>
            <a:r>
              <a:rPr lang="en-US" sz="2000" b="1" i="1" dirty="0"/>
              <a:t>how it responds to events. </a:t>
            </a:r>
            <a:endParaRPr lang="en-GB" sz="2000" b="1" i="1" dirty="0"/>
          </a:p>
          <a:p>
            <a:pPr algn="just"/>
            <a:endParaRPr lang="en-US" sz="2000" dirty="0"/>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The aggregation association</a:t>
            </a:r>
            <a:r>
              <a:rPr lang="en-GB" dirty="0"/>
              <a:t> </a:t>
            </a:r>
            <a:endParaRPr lang="en-US" dirty="0"/>
          </a:p>
        </p:txBody>
      </p:sp>
      <p:pic>
        <p:nvPicPr>
          <p:cNvPr id="4" name="Picture 3" descr="5.13 Aggregation.eps"/>
          <p:cNvPicPr>
            <a:picLocks noChangeAspect="1"/>
          </p:cNvPicPr>
          <p:nvPr/>
        </p:nvPicPr>
        <p:blipFill>
          <a:blip r:embed="rId2"/>
          <a:stretch>
            <a:fillRect/>
          </a:stretch>
        </p:blipFill>
        <p:spPr>
          <a:xfrm>
            <a:off x="103031" y="1844541"/>
            <a:ext cx="3489917" cy="1963078"/>
          </a:xfrm>
          <a:prstGeom prst="rect">
            <a:avLst/>
          </a:prstGeom>
        </p:spPr>
      </p:pic>
      <p:pic>
        <p:nvPicPr>
          <p:cNvPr id="4098" name="Picture 2" descr="Image result for Patient record">
            <a:extLst>
              <a:ext uri="{FF2B5EF4-FFF2-40B4-BE49-F238E27FC236}">
                <a16:creationId xmlns:a16="http://schemas.microsoft.com/office/drawing/2014/main" xmlns="" id="{1C0AC0BB-3259-4E2E-BBD5-C010AC6A2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565" y="2029207"/>
            <a:ext cx="5323336" cy="4778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940C8F1-FA30-48F7-B092-3DB24512688D}"/>
              </a:ext>
            </a:extLst>
          </p:cNvPr>
          <p:cNvSpPr txBox="1"/>
          <p:nvPr/>
        </p:nvSpPr>
        <p:spPr>
          <a:xfrm>
            <a:off x="5804993" y="1659875"/>
            <a:ext cx="2274982" cy="369332"/>
          </a:xfrm>
          <a:prstGeom prst="rect">
            <a:avLst/>
          </a:prstGeom>
          <a:noFill/>
        </p:spPr>
        <p:txBody>
          <a:bodyPr wrap="none" rtlCol="0">
            <a:spAutoFit/>
          </a:bodyPr>
          <a:lstStyle/>
          <a:p>
            <a:r>
              <a:rPr lang="en-US" dirty="0"/>
              <a:t>Patient Record Card</a:t>
            </a:r>
          </a:p>
        </p:txBody>
      </p:sp>
      <p:sp>
        <p:nvSpPr>
          <p:cNvPr id="3" name="TextBox 2">
            <a:extLst>
              <a:ext uri="{FF2B5EF4-FFF2-40B4-BE49-F238E27FC236}">
                <a16:creationId xmlns:a16="http://schemas.microsoft.com/office/drawing/2014/main" xmlns="" id="{4007E804-46B7-4946-AFFD-D950C019E800}"/>
              </a:ext>
            </a:extLst>
          </p:cNvPr>
          <p:cNvSpPr txBox="1"/>
          <p:nvPr/>
        </p:nvSpPr>
        <p:spPr>
          <a:xfrm>
            <a:off x="-120417" y="4614863"/>
            <a:ext cx="4172937" cy="369332"/>
          </a:xfrm>
          <a:prstGeom prst="rect">
            <a:avLst/>
          </a:prstGeom>
          <a:noFill/>
        </p:spPr>
        <p:txBody>
          <a:bodyPr wrap="none" rtlCol="0">
            <a:spAutoFit/>
          </a:bodyPr>
          <a:lstStyle/>
          <a:p>
            <a:r>
              <a:rPr lang="en-US" dirty="0">
                <a:solidFill>
                  <a:srgbClr val="FF0000"/>
                </a:solidFill>
              </a:rPr>
              <a:t>Patient Record= Patient + Consultation</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a:extLst>
              <a:ext uri="{FF2B5EF4-FFF2-40B4-BE49-F238E27FC236}">
                <a16:creationId xmlns:a16="http://schemas.microsoft.com/office/drawing/2014/main" xmlns="" id="{1308F124-8BCD-4449-ADB6-65FA53EB0CCD}"/>
              </a:ext>
            </a:extLst>
          </p:cNvPr>
          <p:cNvSpPr>
            <a:spLocks noGrp="1" noChangeArrowheads="1"/>
          </p:cNvSpPr>
          <p:nvPr>
            <p:ph type="title"/>
          </p:nvPr>
        </p:nvSpPr>
        <p:spPr>
          <a:xfrm>
            <a:off x="238259" y="0"/>
            <a:ext cx="8677141" cy="895350"/>
          </a:xfrm>
        </p:spPr>
        <p:txBody>
          <a:bodyPr rtlCol="0">
            <a:normAutofit/>
          </a:bodyPr>
          <a:lstStyle/>
          <a:p>
            <a:pPr fontAlgn="auto">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dirty="0"/>
              <a:t>Representing OO Designs in the UML</a:t>
            </a:r>
            <a:br>
              <a:rPr lang="en-US" altLang="en-US" dirty="0"/>
            </a:br>
            <a:r>
              <a:rPr lang="en-US" altLang="en-US" sz="2800" dirty="0"/>
              <a:t>First Cut for Royal Service Station Design</a:t>
            </a:r>
            <a:endParaRPr lang="en-GB" altLang="en-US" sz="2800" dirty="0"/>
          </a:p>
        </p:txBody>
      </p:sp>
      <p:pic>
        <p:nvPicPr>
          <p:cNvPr id="135171" name="Picture 3" descr="Figures for Chapter 6 final.jpg">
            <a:extLst>
              <a:ext uri="{FF2B5EF4-FFF2-40B4-BE49-F238E27FC236}">
                <a16:creationId xmlns:a16="http://schemas.microsoft.com/office/drawing/2014/main" xmlns="" id="{574D86A5-032F-4EC9-97CF-1D67864AE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802839"/>
            <a:ext cx="81534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A1C59BE0-56B3-4BF1-8A7F-5F8C33A6C1AD}"/>
              </a:ext>
            </a:extLst>
          </p:cNvPr>
          <p:cNvSpPr/>
          <p:nvPr/>
        </p:nvSpPr>
        <p:spPr>
          <a:xfrm>
            <a:off x="1631522" y="3334414"/>
            <a:ext cx="966931" cy="738664"/>
          </a:xfrm>
          <a:prstGeom prst="rect">
            <a:avLst/>
          </a:prstGeom>
        </p:spPr>
        <p:txBody>
          <a:bodyPr wrap="square">
            <a:spAutoFit/>
          </a:bodyPr>
          <a:lstStyle/>
          <a:p>
            <a:pPr algn="ctr"/>
            <a:r>
              <a:rPr lang="en-US" sz="1400" b="1" i="1" dirty="0" err="1">
                <a:solidFill>
                  <a:schemeClr val="accent1"/>
                </a:solidFill>
              </a:rPr>
              <a:t>vadesi</a:t>
            </a:r>
            <a:endParaRPr lang="en-US" sz="1400" b="1" i="1" dirty="0">
              <a:solidFill>
                <a:schemeClr val="accent1"/>
              </a:solidFill>
            </a:endParaRPr>
          </a:p>
          <a:p>
            <a:pPr algn="ctr"/>
            <a:r>
              <a:rPr lang="en-US" sz="1400" b="1" i="1" dirty="0" err="1">
                <a:solidFill>
                  <a:schemeClr val="accent1"/>
                </a:solidFill>
              </a:rPr>
              <a:t>geçmiş</a:t>
            </a:r>
            <a:endParaRPr lang="en-US" sz="1400" b="1" i="1" dirty="0">
              <a:solidFill>
                <a:schemeClr val="accent1"/>
              </a:solidFill>
            </a:endParaRPr>
          </a:p>
          <a:p>
            <a:pPr algn="ctr"/>
            <a:r>
              <a:rPr lang="en-US" sz="1400" b="1" i="1" dirty="0" err="1">
                <a:solidFill>
                  <a:schemeClr val="accent1"/>
                </a:solidFill>
              </a:rPr>
              <a:t>fatura</a:t>
            </a:r>
            <a:endParaRPr lang="en-US" sz="1400" b="1" i="1" dirty="0">
              <a:solidFill>
                <a:schemeClr val="accent1"/>
              </a:solidFill>
            </a:endParaRPr>
          </a:p>
        </p:txBody>
      </p:sp>
      <p:sp>
        <p:nvSpPr>
          <p:cNvPr id="5" name="Oval 4">
            <a:extLst>
              <a:ext uri="{FF2B5EF4-FFF2-40B4-BE49-F238E27FC236}">
                <a16:creationId xmlns:a16="http://schemas.microsoft.com/office/drawing/2014/main" xmlns="" id="{C4AE13E8-4985-4474-ABD9-F501F071F30B}"/>
              </a:ext>
            </a:extLst>
          </p:cNvPr>
          <p:cNvSpPr/>
          <p:nvPr/>
        </p:nvSpPr>
        <p:spPr>
          <a:xfrm>
            <a:off x="714778" y="2132885"/>
            <a:ext cx="3084490" cy="19208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46BE622-9035-4B9B-9C46-7D3973E8731C}"/>
              </a:ext>
            </a:extLst>
          </p:cNvPr>
          <p:cNvSpPr/>
          <p:nvPr/>
        </p:nvSpPr>
        <p:spPr>
          <a:xfrm>
            <a:off x="232426" y="4063403"/>
            <a:ext cx="2765501" cy="523220"/>
          </a:xfrm>
          <a:prstGeom prst="rect">
            <a:avLst/>
          </a:prstGeom>
        </p:spPr>
        <p:txBody>
          <a:bodyPr wrap="none">
            <a:spAutoFit/>
          </a:bodyPr>
          <a:lstStyle/>
          <a:p>
            <a:pPr algn="ctr"/>
            <a:r>
              <a:rPr lang="en-US" sz="1400" b="1" i="1" dirty="0">
                <a:solidFill>
                  <a:schemeClr val="accent1"/>
                </a:solidFill>
              </a:rPr>
              <a:t>Dormant</a:t>
            </a:r>
            <a:r>
              <a:rPr lang="en-US" sz="1400" b="1" i="1" dirty="0">
                <a:solidFill>
                  <a:schemeClr val="accent1"/>
                </a:solidFill>
                <a:sym typeface="Wingdings" panose="05000000000000000000" pitchFamily="2" charset="2"/>
              </a:rPr>
              <a:t> not active account,</a:t>
            </a:r>
          </a:p>
          <a:p>
            <a:pPr algn="ctr"/>
            <a:r>
              <a:rPr lang="en-US" sz="1400" b="1" i="1" dirty="0" err="1">
                <a:solidFill>
                  <a:schemeClr val="accent1"/>
                </a:solidFill>
              </a:rPr>
              <a:t>uyku</a:t>
            </a:r>
            <a:r>
              <a:rPr lang="en-US" sz="1400" b="1" i="1" dirty="0">
                <a:solidFill>
                  <a:schemeClr val="accent1"/>
                </a:solidFill>
              </a:rPr>
              <a:t> </a:t>
            </a:r>
            <a:r>
              <a:rPr lang="en-US" sz="1400" b="1" i="1" dirty="0" err="1">
                <a:solidFill>
                  <a:schemeClr val="accent1"/>
                </a:solidFill>
              </a:rPr>
              <a:t>halinde</a:t>
            </a:r>
            <a:endParaRPr lang="en-US" sz="1400" b="1" i="1" dirty="0">
              <a:solidFill>
                <a:schemeClr val="accent1"/>
              </a:solidFill>
            </a:endParaRPr>
          </a:p>
        </p:txBody>
      </p:sp>
      <p:sp>
        <p:nvSpPr>
          <p:cNvPr id="3" name="TextBox 2">
            <a:extLst>
              <a:ext uri="{FF2B5EF4-FFF2-40B4-BE49-F238E27FC236}">
                <a16:creationId xmlns:a16="http://schemas.microsoft.com/office/drawing/2014/main" xmlns="" id="{03632C62-635D-4CF2-982A-C6675D94D7DA}"/>
              </a:ext>
            </a:extLst>
          </p:cNvPr>
          <p:cNvSpPr txBox="1"/>
          <p:nvPr/>
        </p:nvSpPr>
        <p:spPr>
          <a:xfrm>
            <a:off x="158901" y="1686797"/>
            <a:ext cx="1569660" cy="646331"/>
          </a:xfrm>
          <a:prstGeom prst="rect">
            <a:avLst/>
          </a:prstGeom>
          <a:noFill/>
        </p:spPr>
        <p:txBody>
          <a:bodyPr wrap="none" rtlCol="0">
            <a:spAutoFit/>
          </a:bodyPr>
          <a:lstStyle/>
          <a:p>
            <a:pPr algn="ctr"/>
            <a:r>
              <a:rPr lang="en-US" b="1" dirty="0">
                <a:solidFill>
                  <a:schemeClr val="tx2"/>
                </a:solidFill>
              </a:rPr>
              <a:t>Messages to</a:t>
            </a:r>
          </a:p>
          <a:p>
            <a:pPr algn="ctr"/>
            <a:r>
              <a:rPr lang="en-US" b="1" dirty="0">
                <a:solidFill>
                  <a:schemeClr val="tx2"/>
                </a:solidFill>
              </a:rPr>
              <a:t>customers</a:t>
            </a:r>
          </a:p>
        </p:txBody>
      </p:sp>
      <p:sp>
        <p:nvSpPr>
          <p:cNvPr id="8" name="Oval 7">
            <a:extLst>
              <a:ext uri="{FF2B5EF4-FFF2-40B4-BE49-F238E27FC236}">
                <a16:creationId xmlns:a16="http://schemas.microsoft.com/office/drawing/2014/main" xmlns="" id="{D573145F-64F4-4FD3-AF3C-8D9E4DDFDC27}"/>
              </a:ext>
            </a:extLst>
          </p:cNvPr>
          <p:cNvSpPr/>
          <p:nvPr/>
        </p:nvSpPr>
        <p:spPr>
          <a:xfrm>
            <a:off x="3217405" y="3823574"/>
            <a:ext cx="4105714" cy="13930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A7585EF1-6759-4156-95AE-CD6AD671BBC6}"/>
              </a:ext>
            </a:extLst>
          </p:cNvPr>
          <p:cNvSpPr/>
          <p:nvPr/>
        </p:nvSpPr>
        <p:spPr>
          <a:xfrm>
            <a:off x="6307931" y="1975945"/>
            <a:ext cx="2150269" cy="20031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65460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a:extLst>
              <a:ext uri="{FF2B5EF4-FFF2-40B4-BE49-F238E27FC236}">
                <a16:creationId xmlns:a16="http://schemas.microsoft.com/office/drawing/2014/main" xmlns="" id="{3F34FEBC-393B-4A01-B491-3C6543CBB6E6}"/>
              </a:ext>
            </a:extLst>
          </p:cNvPr>
          <p:cNvSpPr>
            <a:spLocks noGrp="1" noChangeArrowheads="1"/>
          </p:cNvSpPr>
          <p:nvPr>
            <p:ph type="title"/>
          </p:nvPr>
        </p:nvSpPr>
        <p:spPr>
          <a:xfrm>
            <a:off x="218941" y="152400"/>
            <a:ext cx="8458200"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Representing OO Designs in the UML</a:t>
            </a:r>
            <a:br>
              <a:rPr lang="en-US" altLang="en-US" sz="2800" dirty="0"/>
            </a:br>
            <a:r>
              <a:rPr lang="en-US" altLang="en-US" sz="2800" dirty="0"/>
              <a:t>Second</a:t>
            </a:r>
            <a:r>
              <a:rPr lang="en-US" altLang="en-US" dirty="0"/>
              <a:t> </a:t>
            </a:r>
            <a:r>
              <a:rPr lang="en-US" altLang="en-US" sz="2800" dirty="0"/>
              <a:t>Cut at Royal Service Station Design</a:t>
            </a:r>
            <a:endParaRPr lang="en-GB" altLang="en-US" sz="2800" dirty="0"/>
          </a:p>
        </p:txBody>
      </p:sp>
      <p:pic>
        <p:nvPicPr>
          <p:cNvPr id="145411" name="Picture 5" descr="Slide20.JPG">
            <a:extLst>
              <a:ext uri="{FF2B5EF4-FFF2-40B4-BE49-F238E27FC236}">
                <a16:creationId xmlns:a16="http://schemas.microsoft.com/office/drawing/2014/main" xmlns="" id="{74804A33-6D1A-4630-8778-48B5833254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xmlns="" id="{39AFB762-E7D1-41EF-8E0F-2C418F60EA02}"/>
              </a:ext>
            </a:extLst>
          </p:cNvPr>
          <p:cNvSpPr/>
          <p:nvPr/>
        </p:nvSpPr>
        <p:spPr>
          <a:xfrm>
            <a:off x="4964806" y="1279525"/>
            <a:ext cx="3084490" cy="19208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10638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a:extLst>
              <a:ext uri="{FF2B5EF4-FFF2-40B4-BE49-F238E27FC236}">
                <a16:creationId xmlns:a16="http://schemas.microsoft.com/office/drawing/2014/main" xmlns="" id="{690A8C5A-4BF2-49C5-8ACE-7B720BF12408}"/>
              </a:ext>
            </a:extLst>
          </p:cNvPr>
          <p:cNvSpPr>
            <a:spLocks noGrp="1" noChangeArrowheads="1"/>
          </p:cNvSpPr>
          <p:nvPr>
            <p:ph type="title"/>
          </p:nvPr>
        </p:nvSpPr>
        <p:spPr>
          <a:xfrm>
            <a:off x="283335" y="122237"/>
            <a:ext cx="8458200"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Representing OO Designs in the UML</a:t>
            </a:r>
            <a:br>
              <a:rPr lang="en-US" altLang="en-US" sz="2800" dirty="0"/>
            </a:br>
            <a:r>
              <a:rPr lang="en-US" altLang="en-US" sz="2800" dirty="0"/>
              <a:t>Final</a:t>
            </a:r>
            <a:r>
              <a:rPr lang="en-US" altLang="en-US" dirty="0"/>
              <a:t> </a:t>
            </a:r>
            <a:r>
              <a:rPr lang="en-US" altLang="en-US" sz="2800" dirty="0"/>
              <a:t>Cut at Royal Service Station Design</a:t>
            </a:r>
            <a:endParaRPr lang="en-GB" altLang="en-US" sz="2800" dirty="0"/>
          </a:p>
        </p:txBody>
      </p:sp>
      <p:pic>
        <p:nvPicPr>
          <p:cNvPr id="147459" name="Picture 3" descr="Slide21.JPG">
            <a:extLst>
              <a:ext uri="{FF2B5EF4-FFF2-40B4-BE49-F238E27FC236}">
                <a16:creationId xmlns:a16="http://schemas.microsoft.com/office/drawing/2014/main" xmlns="" id="{6AB4A5B0-69A1-4CA1-9075-A274845D3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72" y="1249362"/>
            <a:ext cx="7454721" cy="55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38641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1">
            <a:extLst>
              <a:ext uri="{FF2B5EF4-FFF2-40B4-BE49-F238E27FC236}">
                <a16:creationId xmlns:a16="http://schemas.microsoft.com/office/drawing/2014/main" xmlns="" id="{94FCB6AB-CEB1-44A6-B446-F660EBA80548}"/>
              </a:ext>
            </a:extLst>
          </p:cNvPr>
          <p:cNvSpPr>
            <a:spLocks noGrp="1" noChangeArrowheads="1"/>
          </p:cNvSpPr>
          <p:nvPr>
            <p:ph type="title"/>
          </p:nvPr>
        </p:nvSpPr>
        <p:spPr>
          <a:xfrm>
            <a:off x="457200" y="0"/>
            <a:ext cx="8686800"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Class Hierarchy for the Royal Service Station</a:t>
            </a:r>
            <a:endParaRPr lang="en-GB" altLang="en-US" sz="2800" dirty="0"/>
          </a:p>
        </p:txBody>
      </p:sp>
      <p:pic>
        <p:nvPicPr>
          <p:cNvPr id="15" name="Picture 4" descr="Slide40.JPG">
            <a:extLst>
              <a:ext uri="{FF2B5EF4-FFF2-40B4-BE49-F238E27FC236}">
                <a16:creationId xmlns:a16="http://schemas.microsoft.com/office/drawing/2014/main" xmlns="" id="{DC61C048-9AF6-4D4E-8E5C-267B94742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255" y="834588"/>
            <a:ext cx="7856113" cy="58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
            <a:extLst>
              <a:ext uri="{FF2B5EF4-FFF2-40B4-BE49-F238E27FC236}">
                <a16:creationId xmlns:a16="http://schemas.microsoft.com/office/drawing/2014/main" xmlns="" id="{0E4F7FB8-5AAD-47DC-BCB7-0372EA249D74}"/>
              </a:ext>
            </a:extLst>
          </p:cNvPr>
          <p:cNvSpPr>
            <a:spLocks noGrp="1" noChangeArrowheads="1"/>
          </p:cNvSpPr>
          <p:nvPr>
            <p:ph type="title"/>
          </p:nvPr>
        </p:nvSpPr>
        <p:spPr>
          <a:xfrm>
            <a:off x="289775" y="0"/>
            <a:ext cx="8854225" cy="1365161"/>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OO Measurement</a:t>
            </a:r>
            <a:br>
              <a:rPr lang="en-US" altLang="en-US" dirty="0"/>
            </a:br>
            <a:r>
              <a:rPr lang="en-US" altLang="en-US" sz="1800" dirty="0" err="1"/>
              <a:t>Chidamber-Kemerer</a:t>
            </a:r>
            <a:r>
              <a:rPr lang="en-US" altLang="en-US" sz="1800" dirty="0"/>
              <a:t> Metrics applied to the Royal Service Station’s System Design</a:t>
            </a:r>
            <a:endParaRPr lang="en-GB" altLang="en-US" sz="2800" dirty="0"/>
          </a:p>
        </p:txBody>
      </p:sp>
      <p:sp>
        <p:nvSpPr>
          <p:cNvPr id="8" name="Rectangle 3">
            <a:extLst>
              <a:ext uri="{FF2B5EF4-FFF2-40B4-BE49-F238E27FC236}">
                <a16:creationId xmlns:a16="http://schemas.microsoft.com/office/drawing/2014/main" xmlns="" id="{ED7404F9-48EA-4931-B12B-A65B0A78C846}"/>
              </a:ext>
            </a:extLst>
          </p:cNvPr>
          <p:cNvSpPr txBox="1">
            <a:spLocks noChangeArrowheads="1"/>
          </p:cNvSpPr>
          <p:nvPr/>
        </p:nvSpPr>
        <p:spPr bwMode="auto">
          <a:xfrm>
            <a:off x="457200" y="1447800"/>
            <a:ext cx="8216900" cy="4665663"/>
          </a:xfrm>
          <a:prstGeom prst="rect">
            <a:avLst/>
          </a:prstGeom>
          <a:noFill/>
          <a:ln w="9525">
            <a:noFill/>
            <a:miter lim="800000"/>
            <a:headEnd/>
            <a:tailEnd/>
          </a:ln>
        </p:spPr>
        <p:txBody>
          <a:bodyPr lIns="0" tIns="0" rIns="0" bIns="0"/>
          <a:lstStyle/>
          <a:p>
            <a:pPr marL="330200" indent="-330200" defTabSz="457200">
              <a:spcBef>
                <a:spcPts val="700"/>
              </a:spcBef>
              <a:buClr>
                <a:srgbClr val="003399"/>
              </a:buClr>
              <a:buSzPct val="100000"/>
              <a:buFont typeface="Lucida Sans Unicode" panose="020B0602030504020204" pitchFamily="34" charset="0"/>
              <a:buChar char="•"/>
              <a:defRPr/>
            </a:pPr>
            <a:endParaRPr lang="en-US" sz="2400" kern="0" dirty="0">
              <a:latin typeface="+mn-lt"/>
              <a:cs typeface="+mn-cs"/>
            </a:endParaRPr>
          </a:p>
        </p:txBody>
      </p:sp>
      <p:pic>
        <p:nvPicPr>
          <p:cNvPr id="210948" name="Picture 5" descr="Slide41.JPG">
            <a:extLst>
              <a:ext uri="{FF2B5EF4-FFF2-40B4-BE49-F238E27FC236}">
                <a16:creationId xmlns:a16="http://schemas.microsoft.com/office/drawing/2014/main" xmlns="" id="{34B0613F-2C4C-44C7-862B-6B09DDE295E3}"/>
              </a:ext>
            </a:extLst>
          </p:cNvPr>
          <p:cNvPicPr>
            <a:picLocks noChangeAspect="1"/>
          </p:cNvPicPr>
          <p:nvPr/>
        </p:nvPicPr>
        <p:blipFill>
          <a:blip r:embed="rId3">
            <a:extLst>
              <a:ext uri="{28A0092B-C50C-407E-A947-70E740481C1C}">
                <a14:useLocalDpi xmlns:a14="http://schemas.microsoft.com/office/drawing/2010/main" val="0"/>
              </a:ext>
            </a:extLst>
          </a:blip>
          <a:srcRect l="6667" r="6667" b="13333"/>
          <a:stretch>
            <a:fillRect/>
          </a:stretch>
        </p:blipFill>
        <p:spPr bwMode="auto">
          <a:xfrm>
            <a:off x="1131194" y="1447800"/>
            <a:ext cx="7146344" cy="535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xmlns="" id="{38F820B1-EC3A-4B15-B6E9-6B6807470F5E}"/>
              </a:ext>
            </a:extLst>
          </p:cNvPr>
          <p:cNvSpPr>
            <a:spLocks noGrp="1" noChangeArrowheads="1"/>
          </p:cNvSpPr>
          <p:nvPr>
            <p:ph type="title"/>
          </p:nvPr>
        </p:nvSpPr>
        <p:spPr/>
        <p:txBody>
          <a:bodyPr/>
          <a:lstStyle/>
          <a:p>
            <a:r>
              <a:rPr lang="en-US" altLang="en-US" sz="2800" dirty="0">
                <a:latin typeface="Calibri" panose="020F0502020204030204" pitchFamily="34" charset="0"/>
              </a:rPr>
              <a:t>Package Diagram</a:t>
            </a:r>
            <a:endParaRPr lang="en-US" altLang="en-US" dirty="0">
              <a:latin typeface="Calibri" panose="020F0502020204030204" pitchFamily="34" charset="0"/>
            </a:endParaRPr>
          </a:p>
        </p:txBody>
      </p:sp>
      <p:pic>
        <p:nvPicPr>
          <p:cNvPr id="5" name="Picture 4" descr="Related image">
            <a:extLst>
              <a:ext uri="{FF2B5EF4-FFF2-40B4-BE49-F238E27FC236}">
                <a16:creationId xmlns:a16="http://schemas.microsoft.com/office/drawing/2014/main" xmlns="" id="{25639603-B7FB-486B-A4EE-4CB64EAB1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04" y="1512942"/>
            <a:ext cx="5621628" cy="527422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03E75CF8-0C12-4E55-A401-010CDE0D4497}"/>
              </a:ext>
            </a:extLst>
          </p:cNvPr>
          <p:cNvSpPr/>
          <p:nvPr/>
        </p:nvSpPr>
        <p:spPr>
          <a:xfrm flipH="1">
            <a:off x="6175419" y="4678972"/>
            <a:ext cx="895081" cy="686313"/>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6169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xmlns="" id="{38F820B1-EC3A-4B15-B6E9-6B6807470F5E}"/>
              </a:ext>
            </a:extLst>
          </p:cNvPr>
          <p:cNvSpPr>
            <a:spLocks noGrp="1" noChangeArrowheads="1"/>
          </p:cNvSpPr>
          <p:nvPr>
            <p:ph type="title"/>
          </p:nvPr>
        </p:nvSpPr>
        <p:spPr/>
        <p:txBody>
          <a:bodyPr/>
          <a:lstStyle/>
          <a:p>
            <a:r>
              <a:rPr lang="en-US" altLang="en-US" sz="2800" dirty="0">
                <a:latin typeface="Calibri" panose="020F0502020204030204" pitchFamily="34" charset="0"/>
              </a:rPr>
              <a:t>Package Diagram</a:t>
            </a:r>
            <a:endParaRPr lang="en-US" altLang="en-US" dirty="0">
              <a:latin typeface="Calibri" panose="020F0502020204030204" pitchFamily="34" charset="0"/>
            </a:endParaRPr>
          </a:p>
        </p:txBody>
      </p:sp>
      <p:sp>
        <p:nvSpPr>
          <p:cNvPr id="10" name="Content Placeholder 2">
            <a:extLst>
              <a:ext uri="{FF2B5EF4-FFF2-40B4-BE49-F238E27FC236}">
                <a16:creationId xmlns:a16="http://schemas.microsoft.com/office/drawing/2014/main" xmlns="" id="{92C47186-5A18-4983-8CCC-ED56FAF7FC48}"/>
              </a:ext>
            </a:extLst>
          </p:cNvPr>
          <p:cNvSpPr>
            <a:spLocks noGrp="1" noChangeArrowheads="1"/>
          </p:cNvSpPr>
          <p:nvPr>
            <p:ph idx="1"/>
          </p:nvPr>
        </p:nvSpPr>
        <p:spPr bwMode="auto">
          <a:xfrm>
            <a:off x="205176" y="1417638"/>
            <a:ext cx="6324598" cy="4533900"/>
          </a:xfrm>
        </p:spPr>
        <p:txBody>
          <a:bodyPr wrap="square" numCol="1" anchor="t" anchorCtr="0" compatLnSpc="1">
            <a:prstTxWarp prst="textNoShape">
              <a:avLst/>
            </a:prstTxWarp>
          </a:bodyPr>
          <a:lstStyle/>
          <a:p>
            <a:r>
              <a:rPr lang="en-US" altLang="en-US" sz="1800" dirty="0"/>
              <a:t>UML package diagrams allow viewing a system as a small collection of packages each of which may be expanded to a larger set of classes</a:t>
            </a:r>
          </a:p>
        </p:txBody>
      </p:sp>
      <p:pic>
        <p:nvPicPr>
          <p:cNvPr id="11" name="Picture 3" descr="Picture5.png">
            <a:extLst>
              <a:ext uri="{FF2B5EF4-FFF2-40B4-BE49-F238E27FC236}">
                <a16:creationId xmlns:a16="http://schemas.microsoft.com/office/drawing/2014/main" xmlns="" id="{CE67DD76-B4EC-48E4-8669-7FAE08B731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468562"/>
            <a:ext cx="63245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 result for java packages example">
            <a:extLst>
              <a:ext uri="{FF2B5EF4-FFF2-40B4-BE49-F238E27FC236}">
                <a16:creationId xmlns:a16="http://schemas.microsoft.com/office/drawing/2014/main" xmlns="" id="{27AC1BE8-1760-4B25-8E1B-16A6E9D66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976" y="1547525"/>
            <a:ext cx="2538024" cy="518404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xmlns="" id="{7C838E73-ED7B-4C6B-BA9E-B43455BCB017}"/>
              </a:ext>
            </a:extLst>
          </p:cNvPr>
          <p:cNvSpPr/>
          <p:nvPr/>
        </p:nvSpPr>
        <p:spPr>
          <a:xfrm>
            <a:off x="6766125" y="4195120"/>
            <a:ext cx="642404" cy="4587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5681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
            <a:extLst>
              <a:ext uri="{FF2B5EF4-FFF2-40B4-BE49-F238E27FC236}">
                <a16:creationId xmlns:a16="http://schemas.microsoft.com/office/drawing/2014/main" xmlns="" id="{94FCB6AB-CEB1-44A6-B446-F660EBA80548}"/>
              </a:ext>
            </a:extLst>
          </p:cNvPr>
          <p:cNvSpPr>
            <a:spLocks noGrp="1" noChangeArrowheads="1"/>
          </p:cNvSpPr>
          <p:nvPr>
            <p:ph type="title"/>
          </p:nvPr>
        </p:nvSpPr>
        <p:spPr>
          <a:xfrm>
            <a:off x="457200" y="0"/>
            <a:ext cx="8686800"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Class Hierarchy for the Royal Service Station</a:t>
            </a:r>
            <a:endParaRPr lang="en-GB" altLang="en-US" sz="2800" dirty="0"/>
          </a:p>
        </p:txBody>
      </p:sp>
      <p:pic>
        <p:nvPicPr>
          <p:cNvPr id="206852" name="Picture 4" descr="Slide40.JPG">
            <a:extLst>
              <a:ext uri="{FF2B5EF4-FFF2-40B4-BE49-F238E27FC236}">
                <a16:creationId xmlns:a16="http://schemas.microsoft.com/office/drawing/2014/main" xmlns="" id="{75E12955-DBFF-4B36-B97E-B9CDCAFBD7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834" y="834588"/>
            <a:ext cx="7856113" cy="589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832617A-9874-4B5C-BCBD-6D645F437E41}"/>
              </a:ext>
            </a:extLst>
          </p:cNvPr>
          <p:cNvSpPr/>
          <p:nvPr/>
        </p:nvSpPr>
        <p:spPr>
          <a:xfrm>
            <a:off x="2866031" y="4152898"/>
            <a:ext cx="2483893" cy="2227429"/>
          </a:xfrm>
          <a:custGeom>
            <a:avLst/>
            <a:gdLst>
              <a:gd name="connsiteX0" fmla="*/ 0 w 2483893"/>
              <a:gd name="connsiteY0" fmla="*/ 0 h 2227429"/>
              <a:gd name="connsiteX1" fmla="*/ 546456 w 2483893"/>
              <a:gd name="connsiteY1" fmla="*/ 0 h 2227429"/>
              <a:gd name="connsiteX2" fmla="*/ 1092913 w 2483893"/>
              <a:gd name="connsiteY2" fmla="*/ 0 h 2227429"/>
              <a:gd name="connsiteX3" fmla="*/ 1614530 w 2483893"/>
              <a:gd name="connsiteY3" fmla="*/ 0 h 2227429"/>
              <a:gd name="connsiteX4" fmla="*/ 2483893 w 2483893"/>
              <a:gd name="connsiteY4" fmla="*/ 0 h 2227429"/>
              <a:gd name="connsiteX5" fmla="*/ 2483893 w 2483893"/>
              <a:gd name="connsiteY5" fmla="*/ 512309 h 2227429"/>
              <a:gd name="connsiteX6" fmla="*/ 2483893 w 2483893"/>
              <a:gd name="connsiteY6" fmla="*/ 1002343 h 2227429"/>
              <a:gd name="connsiteX7" fmla="*/ 2483893 w 2483893"/>
              <a:gd name="connsiteY7" fmla="*/ 1559200 h 2227429"/>
              <a:gd name="connsiteX8" fmla="*/ 2483893 w 2483893"/>
              <a:gd name="connsiteY8" fmla="*/ 2227429 h 2227429"/>
              <a:gd name="connsiteX9" fmla="*/ 1962275 w 2483893"/>
              <a:gd name="connsiteY9" fmla="*/ 2227429 h 2227429"/>
              <a:gd name="connsiteX10" fmla="*/ 1515175 w 2483893"/>
              <a:gd name="connsiteY10" fmla="*/ 2227429 h 2227429"/>
              <a:gd name="connsiteX11" fmla="*/ 968718 w 2483893"/>
              <a:gd name="connsiteY11" fmla="*/ 2227429 h 2227429"/>
              <a:gd name="connsiteX12" fmla="*/ 521618 w 2483893"/>
              <a:gd name="connsiteY12" fmla="*/ 2227429 h 2227429"/>
              <a:gd name="connsiteX13" fmla="*/ 0 w 2483893"/>
              <a:gd name="connsiteY13" fmla="*/ 2227429 h 2227429"/>
              <a:gd name="connsiteX14" fmla="*/ 0 w 2483893"/>
              <a:gd name="connsiteY14" fmla="*/ 1626023 h 2227429"/>
              <a:gd name="connsiteX15" fmla="*/ 0 w 2483893"/>
              <a:gd name="connsiteY15" fmla="*/ 1113715 h 2227429"/>
              <a:gd name="connsiteX16" fmla="*/ 0 w 2483893"/>
              <a:gd name="connsiteY16" fmla="*/ 623680 h 2227429"/>
              <a:gd name="connsiteX17" fmla="*/ 0 w 2483893"/>
              <a:gd name="connsiteY17" fmla="*/ 0 h 222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3893" h="2227429" extrusionOk="0">
                <a:moveTo>
                  <a:pt x="0" y="0"/>
                </a:moveTo>
                <a:cubicBezTo>
                  <a:pt x="256148" y="-27694"/>
                  <a:pt x="296632" y="60240"/>
                  <a:pt x="546456" y="0"/>
                </a:cubicBezTo>
                <a:cubicBezTo>
                  <a:pt x="796280" y="-60240"/>
                  <a:pt x="977454" y="19200"/>
                  <a:pt x="1092913" y="0"/>
                </a:cubicBezTo>
                <a:cubicBezTo>
                  <a:pt x="1208372" y="-19200"/>
                  <a:pt x="1375719" y="47465"/>
                  <a:pt x="1614530" y="0"/>
                </a:cubicBezTo>
                <a:cubicBezTo>
                  <a:pt x="1853341" y="-47465"/>
                  <a:pt x="2153097" y="20114"/>
                  <a:pt x="2483893" y="0"/>
                </a:cubicBezTo>
                <a:cubicBezTo>
                  <a:pt x="2484791" y="166478"/>
                  <a:pt x="2430257" y="308098"/>
                  <a:pt x="2483893" y="512309"/>
                </a:cubicBezTo>
                <a:cubicBezTo>
                  <a:pt x="2537529" y="716520"/>
                  <a:pt x="2473372" y="867075"/>
                  <a:pt x="2483893" y="1002343"/>
                </a:cubicBezTo>
                <a:cubicBezTo>
                  <a:pt x="2494414" y="1137611"/>
                  <a:pt x="2468589" y="1406612"/>
                  <a:pt x="2483893" y="1559200"/>
                </a:cubicBezTo>
                <a:cubicBezTo>
                  <a:pt x="2499197" y="1711788"/>
                  <a:pt x="2445137" y="2034355"/>
                  <a:pt x="2483893" y="2227429"/>
                </a:cubicBezTo>
                <a:cubicBezTo>
                  <a:pt x="2298312" y="2249511"/>
                  <a:pt x="2114043" y="2195801"/>
                  <a:pt x="1962275" y="2227429"/>
                </a:cubicBezTo>
                <a:cubicBezTo>
                  <a:pt x="1810507" y="2259057"/>
                  <a:pt x="1729033" y="2222235"/>
                  <a:pt x="1515175" y="2227429"/>
                </a:cubicBezTo>
                <a:cubicBezTo>
                  <a:pt x="1301317" y="2232623"/>
                  <a:pt x="1125098" y="2222172"/>
                  <a:pt x="968718" y="2227429"/>
                </a:cubicBezTo>
                <a:cubicBezTo>
                  <a:pt x="812338" y="2232686"/>
                  <a:pt x="743668" y="2186772"/>
                  <a:pt x="521618" y="2227429"/>
                </a:cubicBezTo>
                <a:cubicBezTo>
                  <a:pt x="299568" y="2268086"/>
                  <a:pt x="113160" y="2189550"/>
                  <a:pt x="0" y="2227429"/>
                </a:cubicBezTo>
                <a:cubicBezTo>
                  <a:pt x="-56118" y="2106386"/>
                  <a:pt x="56745" y="1767883"/>
                  <a:pt x="0" y="1626023"/>
                </a:cubicBezTo>
                <a:cubicBezTo>
                  <a:pt x="-56745" y="1484163"/>
                  <a:pt x="41493" y="1263920"/>
                  <a:pt x="0" y="1113715"/>
                </a:cubicBezTo>
                <a:cubicBezTo>
                  <a:pt x="-41493" y="963510"/>
                  <a:pt x="11680" y="745746"/>
                  <a:pt x="0" y="623680"/>
                </a:cubicBezTo>
                <a:cubicBezTo>
                  <a:pt x="-11680" y="501614"/>
                  <a:pt x="65866" y="150710"/>
                  <a:pt x="0" y="0"/>
                </a:cubicBezTo>
                <a:close/>
              </a:path>
            </a:pathLst>
          </a:custGeom>
          <a:noFill/>
          <a:ln w="57150">
            <a:solidFill>
              <a:srgbClr val="FF0000"/>
            </a:solidFill>
            <a:extLst>
              <a:ext uri="{C807C97D-BFC1-408E-A445-0C87EB9F89A2}">
                <ask:lineSketchStyleProps xmlns:ask="http://schemas.microsoft.com/office/drawing/2018/sketchyshapes" xmlns="" sd="3706926935">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99B9340-0BAA-4B73-8613-B3AA8377C5F3}"/>
              </a:ext>
            </a:extLst>
          </p:cNvPr>
          <p:cNvSpPr/>
          <p:nvPr/>
        </p:nvSpPr>
        <p:spPr>
          <a:xfrm>
            <a:off x="6046679" y="751219"/>
            <a:ext cx="2235485" cy="1821976"/>
          </a:xfrm>
          <a:custGeom>
            <a:avLst/>
            <a:gdLst>
              <a:gd name="connsiteX0" fmla="*/ 0 w 2235485"/>
              <a:gd name="connsiteY0" fmla="*/ 0 h 1821976"/>
              <a:gd name="connsiteX1" fmla="*/ 603581 w 2235485"/>
              <a:gd name="connsiteY1" fmla="*/ 0 h 1821976"/>
              <a:gd name="connsiteX2" fmla="*/ 1207162 w 2235485"/>
              <a:gd name="connsiteY2" fmla="*/ 0 h 1821976"/>
              <a:gd name="connsiteX3" fmla="*/ 2235485 w 2235485"/>
              <a:gd name="connsiteY3" fmla="*/ 0 h 1821976"/>
              <a:gd name="connsiteX4" fmla="*/ 2235485 w 2235485"/>
              <a:gd name="connsiteY4" fmla="*/ 455494 h 1821976"/>
              <a:gd name="connsiteX5" fmla="*/ 2235485 w 2235485"/>
              <a:gd name="connsiteY5" fmla="*/ 856329 h 1821976"/>
              <a:gd name="connsiteX6" fmla="*/ 2235485 w 2235485"/>
              <a:gd name="connsiteY6" fmla="*/ 1257163 h 1821976"/>
              <a:gd name="connsiteX7" fmla="*/ 2235485 w 2235485"/>
              <a:gd name="connsiteY7" fmla="*/ 1821976 h 1821976"/>
              <a:gd name="connsiteX8" fmla="*/ 1631904 w 2235485"/>
              <a:gd name="connsiteY8" fmla="*/ 1821976 h 1821976"/>
              <a:gd name="connsiteX9" fmla="*/ 1073033 w 2235485"/>
              <a:gd name="connsiteY9" fmla="*/ 1821976 h 1821976"/>
              <a:gd name="connsiteX10" fmla="*/ 558871 w 2235485"/>
              <a:gd name="connsiteY10" fmla="*/ 1821976 h 1821976"/>
              <a:gd name="connsiteX11" fmla="*/ 0 w 2235485"/>
              <a:gd name="connsiteY11" fmla="*/ 1821976 h 1821976"/>
              <a:gd name="connsiteX12" fmla="*/ 0 w 2235485"/>
              <a:gd name="connsiteY12" fmla="*/ 1402922 h 1821976"/>
              <a:gd name="connsiteX13" fmla="*/ 0 w 2235485"/>
              <a:gd name="connsiteY13" fmla="*/ 947428 h 1821976"/>
              <a:gd name="connsiteX14" fmla="*/ 0 w 2235485"/>
              <a:gd name="connsiteY14" fmla="*/ 455494 h 1821976"/>
              <a:gd name="connsiteX15" fmla="*/ 0 w 2235485"/>
              <a:gd name="connsiteY15" fmla="*/ 0 h 182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5485" h="1821976" extrusionOk="0">
                <a:moveTo>
                  <a:pt x="0" y="0"/>
                </a:moveTo>
                <a:cubicBezTo>
                  <a:pt x="291135" y="-36202"/>
                  <a:pt x="393361" y="57717"/>
                  <a:pt x="603581" y="0"/>
                </a:cubicBezTo>
                <a:cubicBezTo>
                  <a:pt x="813801" y="-57717"/>
                  <a:pt x="990932" y="43615"/>
                  <a:pt x="1207162" y="0"/>
                </a:cubicBezTo>
                <a:cubicBezTo>
                  <a:pt x="1423392" y="-43615"/>
                  <a:pt x="1873254" y="3278"/>
                  <a:pt x="2235485" y="0"/>
                </a:cubicBezTo>
                <a:cubicBezTo>
                  <a:pt x="2278577" y="192579"/>
                  <a:pt x="2188913" y="231042"/>
                  <a:pt x="2235485" y="455494"/>
                </a:cubicBezTo>
                <a:cubicBezTo>
                  <a:pt x="2282057" y="679946"/>
                  <a:pt x="2213608" y="719155"/>
                  <a:pt x="2235485" y="856329"/>
                </a:cubicBezTo>
                <a:cubicBezTo>
                  <a:pt x="2257362" y="993503"/>
                  <a:pt x="2187563" y="1081722"/>
                  <a:pt x="2235485" y="1257163"/>
                </a:cubicBezTo>
                <a:cubicBezTo>
                  <a:pt x="2283407" y="1432604"/>
                  <a:pt x="2189133" y="1691259"/>
                  <a:pt x="2235485" y="1821976"/>
                </a:cubicBezTo>
                <a:cubicBezTo>
                  <a:pt x="1957739" y="1863521"/>
                  <a:pt x="1896661" y="1783011"/>
                  <a:pt x="1631904" y="1821976"/>
                </a:cubicBezTo>
                <a:cubicBezTo>
                  <a:pt x="1367147" y="1860941"/>
                  <a:pt x="1303799" y="1793561"/>
                  <a:pt x="1073033" y="1821976"/>
                </a:cubicBezTo>
                <a:cubicBezTo>
                  <a:pt x="842267" y="1850391"/>
                  <a:pt x="765141" y="1784995"/>
                  <a:pt x="558871" y="1821976"/>
                </a:cubicBezTo>
                <a:cubicBezTo>
                  <a:pt x="352601" y="1858957"/>
                  <a:pt x="277702" y="1756167"/>
                  <a:pt x="0" y="1821976"/>
                </a:cubicBezTo>
                <a:cubicBezTo>
                  <a:pt x="-21329" y="1657498"/>
                  <a:pt x="4082" y="1591578"/>
                  <a:pt x="0" y="1402922"/>
                </a:cubicBezTo>
                <a:cubicBezTo>
                  <a:pt x="-4082" y="1214266"/>
                  <a:pt x="21037" y="1121883"/>
                  <a:pt x="0" y="947428"/>
                </a:cubicBezTo>
                <a:cubicBezTo>
                  <a:pt x="-21037" y="772973"/>
                  <a:pt x="8655" y="693017"/>
                  <a:pt x="0" y="455494"/>
                </a:cubicBezTo>
                <a:cubicBezTo>
                  <a:pt x="-8655" y="217971"/>
                  <a:pt x="20585" y="137294"/>
                  <a:pt x="0" y="0"/>
                </a:cubicBezTo>
                <a:close/>
              </a:path>
            </a:pathLst>
          </a:custGeom>
          <a:noFill/>
          <a:ln w="57150">
            <a:solidFill>
              <a:srgbClr val="FF0000"/>
            </a:solidFill>
            <a:extLst>
              <a:ext uri="{C807C97D-BFC1-408E-A445-0C87EB9F89A2}">
                <ask:lineSketchStyleProps xmlns:ask="http://schemas.microsoft.com/office/drawing/2018/sketchyshapes" xmlns="" sd="3706926935">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CEA948D-D0C1-48D8-95CF-5A97E3A98BB7}"/>
              </a:ext>
            </a:extLst>
          </p:cNvPr>
          <p:cNvSpPr/>
          <p:nvPr/>
        </p:nvSpPr>
        <p:spPr>
          <a:xfrm>
            <a:off x="5395498" y="4019266"/>
            <a:ext cx="3013879" cy="2361062"/>
          </a:xfrm>
          <a:custGeom>
            <a:avLst/>
            <a:gdLst>
              <a:gd name="connsiteX0" fmla="*/ 0 w 3013879"/>
              <a:gd name="connsiteY0" fmla="*/ 0 h 2361062"/>
              <a:gd name="connsiteX1" fmla="*/ 562591 w 3013879"/>
              <a:gd name="connsiteY1" fmla="*/ 0 h 2361062"/>
              <a:gd name="connsiteX2" fmla="*/ 1125181 w 3013879"/>
              <a:gd name="connsiteY2" fmla="*/ 0 h 2361062"/>
              <a:gd name="connsiteX3" fmla="*/ 1657633 w 3013879"/>
              <a:gd name="connsiteY3" fmla="*/ 0 h 2361062"/>
              <a:gd name="connsiteX4" fmla="*/ 2159947 w 3013879"/>
              <a:gd name="connsiteY4" fmla="*/ 0 h 2361062"/>
              <a:gd name="connsiteX5" fmla="*/ 3013879 w 3013879"/>
              <a:gd name="connsiteY5" fmla="*/ 0 h 2361062"/>
              <a:gd name="connsiteX6" fmla="*/ 3013879 w 3013879"/>
              <a:gd name="connsiteY6" fmla="*/ 543044 h 2361062"/>
              <a:gd name="connsiteX7" fmla="*/ 3013879 w 3013879"/>
              <a:gd name="connsiteY7" fmla="*/ 1133310 h 2361062"/>
              <a:gd name="connsiteX8" fmla="*/ 3013879 w 3013879"/>
              <a:gd name="connsiteY8" fmla="*/ 1770797 h 2361062"/>
              <a:gd name="connsiteX9" fmla="*/ 3013879 w 3013879"/>
              <a:gd name="connsiteY9" fmla="*/ 2361062 h 2361062"/>
              <a:gd name="connsiteX10" fmla="*/ 2601982 w 3013879"/>
              <a:gd name="connsiteY10" fmla="*/ 2361062 h 2361062"/>
              <a:gd name="connsiteX11" fmla="*/ 2039391 w 3013879"/>
              <a:gd name="connsiteY11" fmla="*/ 2361062 h 2361062"/>
              <a:gd name="connsiteX12" fmla="*/ 1597356 w 3013879"/>
              <a:gd name="connsiteY12" fmla="*/ 2361062 h 2361062"/>
              <a:gd name="connsiteX13" fmla="*/ 1034765 w 3013879"/>
              <a:gd name="connsiteY13" fmla="*/ 2361062 h 2361062"/>
              <a:gd name="connsiteX14" fmla="*/ 472174 w 3013879"/>
              <a:gd name="connsiteY14" fmla="*/ 2361062 h 2361062"/>
              <a:gd name="connsiteX15" fmla="*/ 0 w 3013879"/>
              <a:gd name="connsiteY15" fmla="*/ 2361062 h 2361062"/>
              <a:gd name="connsiteX16" fmla="*/ 0 w 3013879"/>
              <a:gd name="connsiteY16" fmla="*/ 1794407 h 2361062"/>
              <a:gd name="connsiteX17" fmla="*/ 0 w 3013879"/>
              <a:gd name="connsiteY17" fmla="*/ 1274973 h 2361062"/>
              <a:gd name="connsiteX18" fmla="*/ 0 w 3013879"/>
              <a:gd name="connsiteY18" fmla="*/ 731929 h 2361062"/>
              <a:gd name="connsiteX19" fmla="*/ 0 w 3013879"/>
              <a:gd name="connsiteY19" fmla="*/ 0 h 236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3879" h="2361062" extrusionOk="0">
                <a:moveTo>
                  <a:pt x="0" y="0"/>
                </a:moveTo>
                <a:cubicBezTo>
                  <a:pt x="225289" y="-64802"/>
                  <a:pt x="416042" y="41146"/>
                  <a:pt x="562591" y="0"/>
                </a:cubicBezTo>
                <a:cubicBezTo>
                  <a:pt x="709140" y="-41146"/>
                  <a:pt x="932275" y="62368"/>
                  <a:pt x="1125181" y="0"/>
                </a:cubicBezTo>
                <a:cubicBezTo>
                  <a:pt x="1318087" y="-62368"/>
                  <a:pt x="1435191" y="1924"/>
                  <a:pt x="1657633" y="0"/>
                </a:cubicBezTo>
                <a:cubicBezTo>
                  <a:pt x="1880075" y="-1924"/>
                  <a:pt x="1921305" y="53696"/>
                  <a:pt x="2159947" y="0"/>
                </a:cubicBezTo>
                <a:cubicBezTo>
                  <a:pt x="2398589" y="-53696"/>
                  <a:pt x="2598223" y="41880"/>
                  <a:pt x="3013879" y="0"/>
                </a:cubicBezTo>
                <a:cubicBezTo>
                  <a:pt x="3029320" y="206532"/>
                  <a:pt x="2989171" y="410078"/>
                  <a:pt x="3013879" y="543044"/>
                </a:cubicBezTo>
                <a:cubicBezTo>
                  <a:pt x="3038587" y="676010"/>
                  <a:pt x="2978443" y="925446"/>
                  <a:pt x="3013879" y="1133310"/>
                </a:cubicBezTo>
                <a:cubicBezTo>
                  <a:pt x="3049315" y="1341174"/>
                  <a:pt x="2975208" y="1613486"/>
                  <a:pt x="3013879" y="1770797"/>
                </a:cubicBezTo>
                <a:cubicBezTo>
                  <a:pt x="3052550" y="1928108"/>
                  <a:pt x="3001817" y="2146325"/>
                  <a:pt x="3013879" y="2361062"/>
                </a:cubicBezTo>
                <a:cubicBezTo>
                  <a:pt x="2814213" y="2383089"/>
                  <a:pt x="2750279" y="2343422"/>
                  <a:pt x="2601982" y="2361062"/>
                </a:cubicBezTo>
                <a:cubicBezTo>
                  <a:pt x="2453685" y="2378702"/>
                  <a:pt x="2302423" y="2317668"/>
                  <a:pt x="2039391" y="2361062"/>
                </a:cubicBezTo>
                <a:cubicBezTo>
                  <a:pt x="1776359" y="2404456"/>
                  <a:pt x="1815867" y="2332946"/>
                  <a:pt x="1597356" y="2361062"/>
                </a:cubicBezTo>
                <a:cubicBezTo>
                  <a:pt x="1378846" y="2389178"/>
                  <a:pt x="1299517" y="2297001"/>
                  <a:pt x="1034765" y="2361062"/>
                </a:cubicBezTo>
                <a:cubicBezTo>
                  <a:pt x="770013" y="2425123"/>
                  <a:pt x="687515" y="2345967"/>
                  <a:pt x="472174" y="2361062"/>
                </a:cubicBezTo>
                <a:cubicBezTo>
                  <a:pt x="256833" y="2376157"/>
                  <a:pt x="181996" y="2348124"/>
                  <a:pt x="0" y="2361062"/>
                </a:cubicBezTo>
                <a:cubicBezTo>
                  <a:pt x="-64241" y="2224298"/>
                  <a:pt x="23986" y="2070546"/>
                  <a:pt x="0" y="1794407"/>
                </a:cubicBezTo>
                <a:cubicBezTo>
                  <a:pt x="-23986" y="1518269"/>
                  <a:pt x="61951" y="1527202"/>
                  <a:pt x="0" y="1274973"/>
                </a:cubicBezTo>
                <a:cubicBezTo>
                  <a:pt x="-61951" y="1022744"/>
                  <a:pt x="28177" y="972816"/>
                  <a:pt x="0" y="731929"/>
                </a:cubicBezTo>
                <a:cubicBezTo>
                  <a:pt x="-28177" y="491042"/>
                  <a:pt x="86606" y="316483"/>
                  <a:pt x="0" y="0"/>
                </a:cubicBezTo>
                <a:close/>
              </a:path>
            </a:pathLst>
          </a:custGeom>
          <a:noFill/>
          <a:ln w="57150">
            <a:solidFill>
              <a:srgbClr val="FF0000"/>
            </a:solidFill>
            <a:extLst>
              <a:ext uri="{C807C97D-BFC1-408E-A445-0C87EB9F89A2}">
                <ask:lineSketchStyleProps xmlns:ask="http://schemas.microsoft.com/office/drawing/2018/sketchyshapes" xmlns="" sd="3706926935">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EB287B6-F272-4AB5-BEF1-057FF2044A13}"/>
              </a:ext>
            </a:extLst>
          </p:cNvPr>
          <p:cNvSpPr/>
          <p:nvPr/>
        </p:nvSpPr>
        <p:spPr>
          <a:xfrm>
            <a:off x="3540259" y="2636960"/>
            <a:ext cx="1707809" cy="1465139"/>
          </a:xfrm>
          <a:custGeom>
            <a:avLst/>
            <a:gdLst>
              <a:gd name="connsiteX0" fmla="*/ 0 w 1707809"/>
              <a:gd name="connsiteY0" fmla="*/ 0 h 1465139"/>
              <a:gd name="connsiteX1" fmla="*/ 603426 w 1707809"/>
              <a:gd name="connsiteY1" fmla="*/ 0 h 1465139"/>
              <a:gd name="connsiteX2" fmla="*/ 1206852 w 1707809"/>
              <a:gd name="connsiteY2" fmla="*/ 0 h 1465139"/>
              <a:gd name="connsiteX3" fmla="*/ 1707809 w 1707809"/>
              <a:gd name="connsiteY3" fmla="*/ 0 h 1465139"/>
              <a:gd name="connsiteX4" fmla="*/ 1707809 w 1707809"/>
              <a:gd name="connsiteY4" fmla="*/ 488380 h 1465139"/>
              <a:gd name="connsiteX5" fmla="*/ 1707809 w 1707809"/>
              <a:gd name="connsiteY5" fmla="*/ 932805 h 1465139"/>
              <a:gd name="connsiteX6" fmla="*/ 1707809 w 1707809"/>
              <a:gd name="connsiteY6" fmla="*/ 1465139 h 1465139"/>
              <a:gd name="connsiteX7" fmla="*/ 1138539 w 1707809"/>
              <a:gd name="connsiteY7" fmla="*/ 1465139 h 1465139"/>
              <a:gd name="connsiteX8" fmla="*/ 586348 w 1707809"/>
              <a:gd name="connsiteY8" fmla="*/ 1465139 h 1465139"/>
              <a:gd name="connsiteX9" fmla="*/ 0 w 1707809"/>
              <a:gd name="connsiteY9" fmla="*/ 1465139 h 1465139"/>
              <a:gd name="connsiteX10" fmla="*/ 0 w 1707809"/>
              <a:gd name="connsiteY10" fmla="*/ 1006062 h 1465139"/>
              <a:gd name="connsiteX11" fmla="*/ 0 w 1707809"/>
              <a:gd name="connsiteY11" fmla="*/ 517682 h 1465139"/>
              <a:gd name="connsiteX12" fmla="*/ 0 w 1707809"/>
              <a:gd name="connsiteY12" fmla="*/ 0 h 146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7809" h="1465139" extrusionOk="0">
                <a:moveTo>
                  <a:pt x="0" y="0"/>
                </a:moveTo>
                <a:cubicBezTo>
                  <a:pt x="150556" y="-13724"/>
                  <a:pt x="366867" y="62009"/>
                  <a:pt x="603426" y="0"/>
                </a:cubicBezTo>
                <a:cubicBezTo>
                  <a:pt x="839985" y="-62009"/>
                  <a:pt x="986464" y="18698"/>
                  <a:pt x="1206852" y="0"/>
                </a:cubicBezTo>
                <a:cubicBezTo>
                  <a:pt x="1427240" y="-18698"/>
                  <a:pt x="1579891" y="43503"/>
                  <a:pt x="1707809" y="0"/>
                </a:cubicBezTo>
                <a:cubicBezTo>
                  <a:pt x="1742126" y="240256"/>
                  <a:pt x="1687173" y="296550"/>
                  <a:pt x="1707809" y="488380"/>
                </a:cubicBezTo>
                <a:cubicBezTo>
                  <a:pt x="1728445" y="680210"/>
                  <a:pt x="1681458" y="756756"/>
                  <a:pt x="1707809" y="932805"/>
                </a:cubicBezTo>
                <a:cubicBezTo>
                  <a:pt x="1734160" y="1108854"/>
                  <a:pt x="1684170" y="1247217"/>
                  <a:pt x="1707809" y="1465139"/>
                </a:cubicBezTo>
                <a:cubicBezTo>
                  <a:pt x="1510882" y="1484026"/>
                  <a:pt x="1364631" y="1428206"/>
                  <a:pt x="1138539" y="1465139"/>
                </a:cubicBezTo>
                <a:cubicBezTo>
                  <a:pt x="912447" y="1502072"/>
                  <a:pt x="796032" y="1430771"/>
                  <a:pt x="586348" y="1465139"/>
                </a:cubicBezTo>
                <a:cubicBezTo>
                  <a:pt x="376664" y="1499507"/>
                  <a:pt x="202372" y="1443607"/>
                  <a:pt x="0" y="1465139"/>
                </a:cubicBezTo>
                <a:cubicBezTo>
                  <a:pt x="-28295" y="1246553"/>
                  <a:pt x="43047" y="1103582"/>
                  <a:pt x="0" y="1006062"/>
                </a:cubicBezTo>
                <a:cubicBezTo>
                  <a:pt x="-43047" y="908542"/>
                  <a:pt x="46943" y="629010"/>
                  <a:pt x="0" y="517682"/>
                </a:cubicBezTo>
                <a:cubicBezTo>
                  <a:pt x="-46943" y="406354"/>
                  <a:pt x="17033" y="151758"/>
                  <a:pt x="0" y="0"/>
                </a:cubicBezTo>
                <a:close/>
              </a:path>
            </a:pathLst>
          </a:custGeom>
          <a:noFill/>
          <a:ln w="57150">
            <a:solidFill>
              <a:srgbClr val="FF0000"/>
            </a:solidFill>
            <a:extLst>
              <a:ext uri="{C807C97D-BFC1-408E-A445-0C87EB9F89A2}">
                <ask:lineSketchStyleProps xmlns:ask="http://schemas.microsoft.com/office/drawing/2018/sketchyshapes" xmlns="" sd="3706926935">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111D85BF-CA9D-40F8-8973-1C51A55D96F3}"/>
              </a:ext>
            </a:extLst>
          </p:cNvPr>
          <p:cNvSpPr/>
          <p:nvPr/>
        </p:nvSpPr>
        <p:spPr>
          <a:xfrm>
            <a:off x="2133600" y="1016757"/>
            <a:ext cx="3727070" cy="1556437"/>
          </a:xfrm>
          <a:custGeom>
            <a:avLst/>
            <a:gdLst>
              <a:gd name="connsiteX0" fmla="*/ 0 w 3727070"/>
              <a:gd name="connsiteY0" fmla="*/ 0 h 1556437"/>
              <a:gd name="connsiteX1" fmla="*/ 606980 w 3727070"/>
              <a:gd name="connsiteY1" fmla="*/ 0 h 1556437"/>
              <a:gd name="connsiteX2" fmla="*/ 1213960 w 3727070"/>
              <a:gd name="connsiteY2" fmla="*/ 0 h 1556437"/>
              <a:gd name="connsiteX3" fmla="*/ 1783669 w 3727070"/>
              <a:gd name="connsiteY3" fmla="*/ 0 h 1556437"/>
              <a:gd name="connsiteX4" fmla="*/ 2316108 w 3727070"/>
              <a:gd name="connsiteY4" fmla="*/ 0 h 1556437"/>
              <a:gd name="connsiteX5" fmla="*/ 2774005 w 3727070"/>
              <a:gd name="connsiteY5" fmla="*/ 0 h 1556437"/>
              <a:gd name="connsiteX6" fmla="*/ 3231902 w 3727070"/>
              <a:gd name="connsiteY6" fmla="*/ 0 h 1556437"/>
              <a:gd name="connsiteX7" fmla="*/ 3727070 w 3727070"/>
              <a:gd name="connsiteY7" fmla="*/ 0 h 1556437"/>
              <a:gd name="connsiteX8" fmla="*/ 3727070 w 3727070"/>
              <a:gd name="connsiteY8" fmla="*/ 549941 h 1556437"/>
              <a:gd name="connsiteX9" fmla="*/ 3727070 w 3727070"/>
              <a:gd name="connsiteY9" fmla="*/ 1084318 h 1556437"/>
              <a:gd name="connsiteX10" fmla="*/ 3727070 w 3727070"/>
              <a:gd name="connsiteY10" fmla="*/ 1556437 h 1556437"/>
              <a:gd name="connsiteX11" fmla="*/ 3306444 w 3727070"/>
              <a:gd name="connsiteY11" fmla="*/ 1556437 h 1556437"/>
              <a:gd name="connsiteX12" fmla="*/ 2848546 w 3727070"/>
              <a:gd name="connsiteY12" fmla="*/ 1556437 h 1556437"/>
              <a:gd name="connsiteX13" fmla="*/ 2241566 w 3727070"/>
              <a:gd name="connsiteY13" fmla="*/ 1556437 h 1556437"/>
              <a:gd name="connsiteX14" fmla="*/ 1634586 w 3727070"/>
              <a:gd name="connsiteY14" fmla="*/ 1556437 h 1556437"/>
              <a:gd name="connsiteX15" fmla="*/ 1064877 w 3727070"/>
              <a:gd name="connsiteY15" fmla="*/ 1556437 h 1556437"/>
              <a:gd name="connsiteX16" fmla="*/ 569709 w 3727070"/>
              <a:gd name="connsiteY16" fmla="*/ 1556437 h 1556437"/>
              <a:gd name="connsiteX17" fmla="*/ 0 w 3727070"/>
              <a:gd name="connsiteY17" fmla="*/ 1556437 h 1556437"/>
              <a:gd name="connsiteX18" fmla="*/ 0 w 3727070"/>
              <a:gd name="connsiteY18" fmla="*/ 1022060 h 1556437"/>
              <a:gd name="connsiteX19" fmla="*/ 0 w 3727070"/>
              <a:gd name="connsiteY19" fmla="*/ 534377 h 1556437"/>
              <a:gd name="connsiteX20" fmla="*/ 0 w 3727070"/>
              <a:gd name="connsiteY20" fmla="*/ 0 h 15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7070" h="1556437" extrusionOk="0">
                <a:moveTo>
                  <a:pt x="0" y="0"/>
                </a:moveTo>
                <a:cubicBezTo>
                  <a:pt x="131931" y="-63289"/>
                  <a:pt x="464363" y="7148"/>
                  <a:pt x="606980" y="0"/>
                </a:cubicBezTo>
                <a:cubicBezTo>
                  <a:pt x="749597" y="-7148"/>
                  <a:pt x="943126" y="65182"/>
                  <a:pt x="1213960" y="0"/>
                </a:cubicBezTo>
                <a:cubicBezTo>
                  <a:pt x="1484794" y="-65182"/>
                  <a:pt x="1604910" y="5170"/>
                  <a:pt x="1783669" y="0"/>
                </a:cubicBezTo>
                <a:cubicBezTo>
                  <a:pt x="1962428" y="-5170"/>
                  <a:pt x="2184497" y="50847"/>
                  <a:pt x="2316108" y="0"/>
                </a:cubicBezTo>
                <a:cubicBezTo>
                  <a:pt x="2447719" y="-50847"/>
                  <a:pt x="2572594" y="49074"/>
                  <a:pt x="2774005" y="0"/>
                </a:cubicBezTo>
                <a:cubicBezTo>
                  <a:pt x="2975416" y="-49074"/>
                  <a:pt x="3004721" y="9336"/>
                  <a:pt x="3231902" y="0"/>
                </a:cubicBezTo>
                <a:cubicBezTo>
                  <a:pt x="3459083" y="-9336"/>
                  <a:pt x="3560316" y="40235"/>
                  <a:pt x="3727070" y="0"/>
                </a:cubicBezTo>
                <a:cubicBezTo>
                  <a:pt x="3776491" y="197862"/>
                  <a:pt x="3719323" y="419898"/>
                  <a:pt x="3727070" y="549941"/>
                </a:cubicBezTo>
                <a:cubicBezTo>
                  <a:pt x="3734817" y="679984"/>
                  <a:pt x="3670883" y="872725"/>
                  <a:pt x="3727070" y="1084318"/>
                </a:cubicBezTo>
                <a:cubicBezTo>
                  <a:pt x="3783257" y="1295911"/>
                  <a:pt x="3672106" y="1338963"/>
                  <a:pt x="3727070" y="1556437"/>
                </a:cubicBezTo>
                <a:cubicBezTo>
                  <a:pt x="3617147" y="1603298"/>
                  <a:pt x="3442639" y="1513079"/>
                  <a:pt x="3306444" y="1556437"/>
                </a:cubicBezTo>
                <a:cubicBezTo>
                  <a:pt x="3170249" y="1599795"/>
                  <a:pt x="3027745" y="1509302"/>
                  <a:pt x="2848546" y="1556437"/>
                </a:cubicBezTo>
                <a:cubicBezTo>
                  <a:pt x="2669347" y="1603572"/>
                  <a:pt x="2498192" y="1508475"/>
                  <a:pt x="2241566" y="1556437"/>
                </a:cubicBezTo>
                <a:cubicBezTo>
                  <a:pt x="1984940" y="1604399"/>
                  <a:pt x="1870630" y="1515046"/>
                  <a:pt x="1634586" y="1556437"/>
                </a:cubicBezTo>
                <a:cubicBezTo>
                  <a:pt x="1398542" y="1597828"/>
                  <a:pt x="1264196" y="1515286"/>
                  <a:pt x="1064877" y="1556437"/>
                </a:cubicBezTo>
                <a:cubicBezTo>
                  <a:pt x="865558" y="1597588"/>
                  <a:pt x="759925" y="1538614"/>
                  <a:pt x="569709" y="1556437"/>
                </a:cubicBezTo>
                <a:cubicBezTo>
                  <a:pt x="379493" y="1574260"/>
                  <a:pt x="194439" y="1493044"/>
                  <a:pt x="0" y="1556437"/>
                </a:cubicBezTo>
                <a:cubicBezTo>
                  <a:pt x="-39758" y="1333344"/>
                  <a:pt x="52981" y="1133818"/>
                  <a:pt x="0" y="1022060"/>
                </a:cubicBezTo>
                <a:cubicBezTo>
                  <a:pt x="-52981" y="910302"/>
                  <a:pt x="46092" y="727577"/>
                  <a:pt x="0" y="534377"/>
                </a:cubicBezTo>
                <a:cubicBezTo>
                  <a:pt x="-46092" y="341177"/>
                  <a:pt x="34980" y="131242"/>
                  <a:pt x="0" y="0"/>
                </a:cubicBezTo>
                <a:close/>
              </a:path>
            </a:pathLst>
          </a:custGeom>
          <a:noFill/>
          <a:ln w="57150">
            <a:solidFill>
              <a:srgbClr val="FF0000"/>
            </a:solidFill>
            <a:extLst>
              <a:ext uri="{C807C97D-BFC1-408E-A445-0C87EB9F89A2}">
                <ask:lineSketchStyleProps xmlns:ask="http://schemas.microsoft.com/office/drawing/2018/sketchyshapes" xmlns="" sd="3706926935">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51280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xmlns="" id="{38F820B1-EC3A-4B15-B6E9-6B6807470F5E}"/>
              </a:ext>
            </a:extLst>
          </p:cNvPr>
          <p:cNvSpPr>
            <a:spLocks noGrp="1" noChangeArrowheads="1"/>
          </p:cNvSpPr>
          <p:nvPr>
            <p:ph type="title"/>
          </p:nvPr>
        </p:nvSpPr>
        <p:spPr/>
        <p:txBody>
          <a:bodyPr/>
          <a:lstStyle/>
          <a:p>
            <a:r>
              <a:rPr lang="en-US" altLang="en-US" sz="2800" dirty="0">
                <a:latin typeface="Calibri" panose="020F0502020204030204" pitchFamily="34" charset="0"/>
              </a:rPr>
              <a:t>Communication Diagram</a:t>
            </a:r>
            <a:endParaRPr lang="en-US" altLang="en-US" dirty="0">
              <a:latin typeface="Calibri" panose="020F0502020204030204" pitchFamily="34" charset="0"/>
            </a:endParaRPr>
          </a:p>
        </p:txBody>
      </p:sp>
      <p:pic>
        <p:nvPicPr>
          <p:cNvPr id="5" name="Picture 4" descr="Related image">
            <a:extLst>
              <a:ext uri="{FF2B5EF4-FFF2-40B4-BE49-F238E27FC236}">
                <a16:creationId xmlns:a16="http://schemas.microsoft.com/office/drawing/2014/main" xmlns="" id="{25639603-B7FB-486B-A4EE-4CB64EAB1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693" y="1417638"/>
            <a:ext cx="6291617" cy="527422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03E75CF8-0C12-4E55-A401-010CDE0D4497}"/>
              </a:ext>
            </a:extLst>
          </p:cNvPr>
          <p:cNvSpPr/>
          <p:nvPr/>
        </p:nvSpPr>
        <p:spPr>
          <a:xfrm flipH="1">
            <a:off x="2128804" y="5716742"/>
            <a:ext cx="1045838" cy="686313"/>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D1A8CE3D-A9DF-4862-A656-3833D6AB37FB}"/>
              </a:ext>
            </a:extLst>
          </p:cNvPr>
          <p:cNvSpPr/>
          <p:nvPr/>
        </p:nvSpPr>
        <p:spPr>
          <a:xfrm flipH="1">
            <a:off x="2651723" y="2607144"/>
            <a:ext cx="1045838" cy="686313"/>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1769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UML diagram types</a:t>
            </a:r>
          </a:p>
        </p:txBody>
      </p:sp>
      <p:sp>
        <p:nvSpPr>
          <p:cNvPr id="3" name="Content Placeholder 2"/>
          <p:cNvSpPr>
            <a:spLocks noGrp="1"/>
          </p:cNvSpPr>
          <p:nvPr>
            <p:ph idx="1"/>
          </p:nvPr>
        </p:nvSpPr>
        <p:spPr>
          <a:xfrm>
            <a:off x="186744" y="1600200"/>
            <a:ext cx="8783390" cy="4578350"/>
          </a:xfrm>
        </p:spPr>
        <p:txBody>
          <a:bodyPr/>
          <a:lstStyle/>
          <a:p>
            <a:pPr marL="457200" indent="-457200" algn="just">
              <a:buFont typeface="+mj-lt"/>
              <a:buAutoNum type="arabicPeriod"/>
            </a:pPr>
            <a:r>
              <a:rPr lang="en-US" sz="2000" b="1" dirty="0"/>
              <a:t>Activity diagrams</a:t>
            </a:r>
            <a:r>
              <a:rPr lang="en-US" sz="2000" dirty="0"/>
              <a:t>, which show the </a:t>
            </a:r>
            <a:r>
              <a:rPr lang="en-US" sz="2000" b="1" u="sng" dirty="0">
                <a:solidFill>
                  <a:srgbClr val="FF0000"/>
                </a:solidFill>
              </a:rPr>
              <a:t>activities involved in a process</a:t>
            </a:r>
            <a:r>
              <a:rPr lang="en-US" sz="2000" dirty="0"/>
              <a:t> or </a:t>
            </a:r>
            <a:r>
              <a:rPr lang="en-US" sz="2000" b="1" u="sng" dirty="0">
                <a:solidFill>
                  <a:srgbClr val="FF0000"/>
                </a:solidFill>
              </a:rPr>
              <a:t>in data processing</a:t>
            </a:r>
            <a:r>
              <a:rPr lang="en-US" sz="2000" dirty="0"/>
              <a:t>.</a:t>
            </a:r>
            <a:endParaRPr lang="en-GB" sz="2000" dirty="0"/>
          </a:p>
          <a:p>
            <a:pPr marL="457200" indent="-457200" algn="just">
              <a:buFont typeface="+mj-lt"/>
              <a:buAutoNum type="arabicPeriod"/>
            </a:pPr>
            <a:r>
              <a:rPr lang="en-US" sz="2000" b="1" dirty="0"/>
              <a:t>Use case diagrams</a:t>
            </a:r>
            <a:r>
              <a:rPr lang="en-US" sz="2000" dirty="0"/>
              <a:t>, which show the </a:t>
            </a:r>
            <a:r>
              <a:rPr lang="en-US" sz="2000" b="1" u="sng" dirty="0">
                <a:solidFill>
                  <a:srgbClr val="FF0000"/>
                </a:solidFill>
              </a:rPr>
              <a:t>interactions</a:t>
            </a:r>
            <a:r>
              <a:rPr lang="en-US" sz="2000" dirty="0"/>
              <a:t> between </a:t>
            </a:r>
            <a:r>
              <a:rPr lang="en-US" sz="2000" b="1" u="sng" dirty="0"/>
              <a:t>a system</a:t>
            </a:r>
            <a:r>
              <a:rPr lang="en-US" sz="2000" dirty="0"/>
              <a:t> and </a:t>
            </a:r>
            <a:r>
              <a:rPr lang="en-US" sz="2000" b="1" u="sng" dirty="0"/>
              <a:t>its environment</a:t>
            </a:r>
            <a:r>
              <a:rPr lang="en-US" sz="2000" dirty="0"/>
              <a:t>. </a:t>
            </a:r>
            <a:endParaRPr lang="en-GB" sz="2000" dirty="0"/>
          </a:p>
          <a:p>
            <a:pPr marL="457200" indent="-457200" algn="just">
              <a:buFont typeface="+mj-lt"/>
              <a:buAutoNum type="arabicPeriod"/>
            </a:pPr>
            <a:r>
              <a:rPr lang="en-US" sz="2000" b="1" dirty="0"/>
              <a:t>Sequence diagrams</a:t>
            </a:r>
            <a:r>
              <a:rPr lang="en-US" sz="2000" dirty="0"/>
              <a:t>, which </a:t>
            </a:r>
            <a:r>
              <a:rPr lang="en-US" sz="2000" b="1" u="sng" dirty="0">
                <a:solidFill>
                  <a:srgbClr val="FF0000"/>
                </a:solidFill>
              </a:rPr>
              <a:t>show interactions between actors and the system</a:t>
            </a:r>
            <a:r>
              <a:rPr lang="en-US" sz="2000" dirty="0"/>
              <a:t> and </a:t>
            </a:r>
            <a:r>
              <a:rPr lang="en-US" sz="2000" b="1" u="sng" dirty="0"/>
              <a:t>between system components</a:t>
            </a:r>
            <a:r>
              <a:rPr lang="en-US" sz="2000" dirty="0"/>
              <a:t>.</a:t>
            </a:r>
            <a:endParaRPr lang="en-GB" sz="2000" dirty="0"/>
          </a:p>
          <a:p>
            <a:pPr marL="457200" indent="-457200" algn="just">
              <a:buFont typeface="+mj-lt"/>
              <a:buAutoNum type="arabicPeriod"/>
            </a:pPr>
            <a:r>
              <a:rPr lang="en-US" sz="2000" b="1" dirty="0"/>
              <a:t>Class diagrams</a:t>
            </a:r>
            <a:r>
              <a:rPr lang="en-US" sz="2000" dirty="0"/>
              <a:t>, which </a:t>
            </a:r>
            <a:r>
              <a:rPr lang="en-US" sz="2000" b="1" u="sng" dirty="0">
                <a:solidFill>
                  <a:srgbClr val="FF0000"/>
                </a:solidFill>
              </a:rPr>
              <a:t>show the object classes </a:t>
            </a:r>
            <a:r>
              <a:rPr lang="en-US" sz="2000" dirty="0"/>
              <a:t>in the system and </a:t>
            </a:r>
            <a:r>
              <a:rPr lang="en-US" sz="2000" b="1" u="sng" dirty="0">
                <a:solidFill>
                  <a:srgbClr val="FF0000"/>
                </a:solidFill>
              </a:rPr>
              <a:t>the associations </a:t>
            </a:r>
            <a:r>
              <a:rPr lang="en-US" sz="2000" dirty="0"/>
              <a:t>between these classes.</a:t>
            </a:r>
            <a:endParaRPr lang="en-GB" sz="2000" dirty="0"/>
          </a:p>
          <a:p>
            <a:pPr marL="457200" indent="-457200" algn="just">
              <a:buFont typeface="+mj-lt"/>
              <a:buAutoNum type="arabicPeriod"/>
            </a:pPr>
            <a:r>
              <a:rPr lang="en-US" sz="2000" b="1" dirty="0"/>
              <a:t>State diagrams</a:t>
            </a:r>
            <a:r>
              <a:rPr lang="en-US" sz="2000" dirty="0"/>
              <a:t>, which </a:t>
            </a:r>
            <a:r>
              <a:rPr lang="en-US" sz="2000" b="1" u="sng" dirty="0">
                <a:solidFill>
                  <a:srgbClr val="FF0000"/>
                </a:solidFill>
              </a:rPr>
              <a:t>show how the system reacts</a:t>
            </a:r>
            <a:r>
              <a:rPr lang="en-US" sz="2000" dirty="0"/>
              <a:t> to internal and external events.</a:t>
            </a:r>
            <a:endParaRPr lang="en-GB" sz="2000" dirty="0"/>
          </a:p>
        </p:txBody>
      </p:sp>
      <p:sp>
        <p:nvSpPr>
          <p:cNvPr id="4" name="Oval 3">
            <a:extLst>
              <a:ext uri="{FF2B5EF4-FFF2-40B4-BE49-F238E27FC236}">
                <a16:creationId xmlns:a16="http://schemas.microsoft.com/office/drawing/2014/main" xmlns="" id="{0D8B8473-89A7-4D54-85DF-847ABDDE7C5A}"/>
              </a:ext>
            </a:extLst>
          </p:cNvPr>
          <p:cNvSpPr/>
          <p:nvPr/>
        </p:nvSpPr>
        <p:spPr>
          <a:xfrm>
            <a:off x="4424714" y="196941"/>
            <a:ext cx="2497724" cy="9650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Display Patient Profile</a:t>
            </a:r>
          </a:p>
        </p:txBody>
      </p:sp>
      <p:sp>
        <p:nvSpPr>
          <p:cNvPr id="5" name="Oval 4">
            <a:extLst>
              <a:ext uri="{FF2B5EF4-FFF2-40B4-BE49-F238E27FC236}">
                <a16:creationId xmlns:a16="http://schemas.microsoft.com/office/drawing/2014/main" xmlns="" id="{0DAF1547-8C6F-4EEE-AEC7-32C2712B727C}"/>
              </a:ext>
            </a:extLst>
          </p:cNvPr>
          <p:cNvSpPr/>
          <p:nvPr/>
        </p:nvSpPr>
        <p:spPr>
          <a:xfrm>
            <a:off x="3516451" y="386626"/>
            <a:ext cx="343667" cy="2928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Düz Bağlayıcı 6">
            <a:extLst>
              <a:ext uri="{FF2B5EF4-FFF2-40B4-BE49-F238E27FC236}">
                <a16:creationId xmlns:a16="http://schemas.microsoft.com/office/drawing/2014/main" xmlns="" id="{9BF18EA7-A33A-487A-BBAB-C952F5ED7192}"/>
              </a:ext>
            </a:extLst>
          </p:cNvPr>
          <p:cNvCxnSpPr>
            <a:stCxn id="5" idx="4"/>
          </p:cNvCxnSpPr>
          <p:nvPr/>
        </p:nvCxnSpPr>
        <p:spPr>
          <a:xfrm flipH="1">
            <a:off x="3645326" y="679450"/>
            <a:ext cx="42959" cy="53565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Düz Bağlayıcı 8">
            <a:extLst>
              <a:ext uri="{FF2B5EF4-FFF2-40B4-BE49-F238E27FC236}">
                <a16:creationId xmlns:a16="http://schemas.microsoft.com/office/drawing/2014/main" xmlns="" id="{59031C57-3858-4771-B370-E69476DF9D3A}"/>
              </a:ext>
            </a:extLst>
          </p:cNvPr>
          <p:cNvCxnSpPr>
            <a:endCxn id="4" idx="2"/>
          </p:cNvCxnSpPr>
          <p:nvPr/>
        </p:nvCxnSpPr>
        <p:spPr>
          <a:xfrm flipV="1">
            <a:off x="3688285" y="679450"/>
            <a:ext cx="736429" cy="24283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E021FC0E-B172-4350-AAD7-33D8E3F6D6E9}"/>
              </a:ext>
            </a:extLst>
          </p:cNvPr>
          <p:cNvSpPr>
            <a:spLocks noGrp="1" noChangeArrowheads="1"/>
          </p:cNvSpPr>
          <p:nvPr>
            <p:ph type="title"/>
          </p:nvPr>
        </p:nvSpPr>
        <p:spPr/>
        <p:txBody>
          <a:bodyPr/>
          <a:lstStyle/>
          <a:p>
            <a:r>
              <a:rPr lang="en-US" altLang="en-US" sz="2800" dirty="0">
                <a:latin typeface="Calibri" panose="020F0502020204030204" pitchFamily="34" charset="0"/>
              </a:rPr>
              <a:t>Communication Diagram</a:t>
            </a:r>
            <a:endParaRPr lang="en-US" altLang="en-US" dirty="0">
              <a:latin typeface="Calibri" panose="020F0502020204030204" pitchFamily="34" charset="0"/>
            </a:endParaRPr>
          </a:p>
        </p:txBody>
      </p:sp>
      <p:sp>
        <p:nvSpPr>
          <p:cNvPr id="153603" name="Content Placeholder 2">
            <a:extLst>
              <a:ext uri="{FF2B5EF4-FFF2-40B4-BE49-F238E27FC236}">
                <a16:creationId xmlns:a16="http://schemas.microsoft.com/office/drawing/2014/main" xmlns="" id="{5D9D6896-7386-416E-85E4-46BAA1CFA4DF}"/>
              </a:ext>
            </a:extLst>
          </p:cNvPr>
          <p:cNvSpPr>
            <a:spLocks noGrp="1" noChangeArrowheads="1"/>
          </p:cNvSpPr>
          <p:nvPr>
            <p:ph idx="1"/>
          </p:nvPr>
        </p:nvSpPr>
        <p:spPr bwMode="auto">
          <a:xfrm>
            <a:off x="457200" y="1600200"/>
            <a:ext cx="8409904" cy="5161208"/>
          </a:xfrm>
        </p:spPr>
        <p:txBody>
          <a:bodyPr wrap="square" numCol="1" anchor="t" anchorCtr="0" compatLnSpc="1">
            <a:prstTxWarp prst="textNoShape">
              <a:avLst/>
            </a:prstTxWarp>
          </a:bodyPr>
          <a:lstStyle/>
          <a:p>
            <a:pPr algn="just"/>
            <a:r>
              <a:rPr lang="en-US" altLang="en-US" dirty="0"/>
              <a:t>A communication diagram </a:t>
            </a:r>
            <a:r>
              <a:rPr lang="en-US" altLang="en-US" u="sng" dirty="0">
                <a:solidFill>
                  <a:srgbClr val="FF0000"/>
                </a:solidFill>
              </a:rPr>
              <a:t>shows a sequence of messages between objects </a:t>
            </a:r>
            <a:r>
              <a:rPr lang="en-US" altLang="en-US" dirty="0"/>
              <a:t>but it is assigned on an object and uses the links between object as communication channels.</a:t>
            </a:r>
          </a:p>
        </p:txBody>
      </p:sp>
      <p:pic>
        <p:nvPicPr>
          <p:cNvPr id="153604" name="Picture 4" descr="Picture6.png">
            <a:extLst>
              <a:ext uri="{FF2B5EF4-FFF2-40B4-BE49-F238E27FC236}">
                <a16:creationId xmlns:a16="http://schemas.microsoft.com/office/drawing/2014/main" xmlns="" id="{09482546-7C3F-4FA7-AEB2-32726138B6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5449"/>
            <a:ext cx="9073653" cy="32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8181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9338"/>
            <a:ext cx="8229600" cy="1143000"/>
          </a:xfrm>
        </p:spPr>
        <p:txBody>
          <a:bodyPr/>
          <a:lstStyle/>
          <a:p>
            <a:pPr algn="ctr"/>
            <a:r>
              <a:rPr lang="en-US" dirty="0"/>
              <a:t>Behavioral models</a:t>
            </a:r>
          </a:p>
        </p:txBody>
      </p:sp>
    </p:spTree>
    <p:extLst>
      <p:ext uri="{BB962C8B-B14F-4D97-AF65-F5344CB8AC3E}">
        <p14:creationId xmlns:p14="http://schemas.microsoft.com/office/powerpoint/2010/main" val="73548603"/>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Context models</a:t>
            </a:r>
            <a:endParaRPr lang="en-GB" dirty="0"/>
          </a:p>
          <a:p>
            <a:r>
              <a:rPr lang="en-US" dirty="0"/>
              <a:t>Interaction models</a:t>
            </a:r>
            <a:endParaRPr lang="en-GB" dirty="0"/>
          </a:p>
          <a:p>
            <a:r>
              <a:rPr lang="en-US" dirty="0"/>
              <a:t>Structural models</a:t>
            </a:r>
            <a:endParaRPr lang="en-GB" dirty="0"/>
          </a:p>
          <a:p>
            <a:r>
              <a:rPr lang="en-US" b="1" dirty="0">
                <a:solidFill>
                  <a:srgbClr val="FF0000"/>
                </a:solidFill>
              </a:rPr>
              <a:t>Behavioral models (data-driven &amp; events-driven)</a:t>
            </a:r>
            <a:endParaRPr lang="en-GB" b="1" dirty="0">
              <a:solidFill>
                <a:srgbClr val="FF0000"/>
              </a:solidFill>
            </a:endParaRPr>
          </a:p>
          <a:p>
            <a:r>
              <a:rPr lang="en-US" dirty="0"/>
              <a:t>Model-driven engineering</a:t>
            </a:r>
            <a:r>
              <a:rPr lang="en-GB" dirty="0"/>
              <a:t> </a:t>
            </a:r>
            <a:endParaRPr lang="en-US" dirty="0"/>
          </a:p>
        </p:txBody>
      </p:sp>
    </p:spTree>
    <p:extLst>
      <p:ext uri="{BB962C8B-B14F-4D97-AF65-F5344CB8AC3E}">
        <p14:creationId xmlns:p14="http://schemas.microsoft.com/office/powerpoint/2010/main" val="274725050"/>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models</a:t>
            </a:r>
          </a:p>
        </p:txBody>
      </p:sp>
      <p:sp>
        <p:nvSpPr>
          <p:cNvPr id="3" name="Content Placeholder 2"/>
          <p:cNvSpPr>
            <a:spLocks noGrp="1"/>
          </p:cNvSpPr>
          <p:nvPr>
            <p:ph idx="1"/>
          </p:nvPr>
        </p:nvSpPr>
        <p:spPr>
          <a:xfrm>
            <a:off x="152400" y="1600200"/>
            <a:ext cx="8782050" cy="4525963"/>
          </a:xfrm>
        </p:spPr>
        <p:txBody>
          <a:bodyPr/>
          <a:lstStyle/>
          <a:p>
            <a:pPr algn="just"/>
            <a:r>
              <a:rPr lang="en-US" b="1" dirty="0"/>
              <a:t>Behavioral models </a:t>
            </a:r>
            <a:r>
              <a:rPr lang="en-US" dirty="0"/>
              <a:t>are </a:t>
            </a:r>
            <a:r>
              <a:rPr lang="en-US" b="1" u="sng" dirty="0">
                <a:solidFill>
                  <a:srgbClr val="FF0000"/>
                </a:solidFill>
              </a:rPr>
              <a:t>models of the dynamic behavior of a system</a:t>
            </a:r>
            <a:r>
              <a:rPr lang="en-US" dirty="0"/>
              <a:t> as it is executing.</a:t>
            </a:r>
          </a:p>
          <a:p>
            <a:pPr algn="just"/>
            <a:r>
              <a:rPr lang="en-US" dirty="0"/>
              <a:t>They </a:t>
            </a:r>
            <a:r>
              <a:rPr lang="en-US" b="1" dirty="0"/>
              <a:t>show what happens </a:t>
            </a:r>
            <a:r>
              <a:rPr lang="en-US" dirty="0"/>
              <a:t>or </a:t>
            </a:r>
            <a:r>
              <a:rPr lang="en-US" b="1" dirty="0"/>
              <a:t>what is supposed to happen</a:t>
            </a:r>
            <a:r>
              <a:rPr lang="en-US" dirty="0"/>
              <a:t> when a system responds to a stimulus/inputs from its environment. </a:t>
            </a:r>
          </a:p>
          <a:p>
            <a:pPr algn="just"/>
            <a:r>
              <a:rPr lang="en-US" dirty="0"/>
              <a:t>You can think of </a:t>
            </a:r>
            <a:r>
              <a:rPr lang="en-US" b="1" u="sng" dirty="0">
                <a:solidFill>
                  <a:srgbClr val="FF0000"/>
                </a:solidFill>
              </a:rPr>
              <a:t>these stimuli (</a:t>
            </a:r>
            <a:r>
              <a:rPr lang="en-US" b="1" u="sng" dirty="0" err="1">
                <a:solidFill>
                  <a:srgbClr val="FF0000"/>
                </a:solidFill>
              </a:rPr>
              <a:t>uyaranlar</a:t>
            </a:r>
            <a:r>
              <a:rPr lang="en-US" b="1" u="sng" dirty="0">
                <a:solidFill>
                  <a:srgbClr val="FF0000"/>
                </a:solidFill>
              </a:rPr>
              <a:t>) as being of two types</a:t>
            </a:r>
            <a:r>
              <a:rPr lang="en-US" dirty="0"/>
              <a:t>:</a:t>
            </a:r>
            <a:endParaRPr lang="en-GB" dirty="0"/>
          </a:p>
          <a:p>
            <a:pPr lvl="1" algn="just"/>
            <a:r>
              <a:rPr lang="en-US" b="1" dirty="0">
                <a:solidFill>
                  <a:srgbClr val="0070C0"/>
                </a:solidFill>
              </a:rPr>
              <a:t>Data</a:t>
            </a:r>
            <a:r>
              <a:rPr lang="en-US" dirty="0">
                <a:solidFill>
                  <a:srgbClr val="FF0000"/>
                </a:solidFill>
                <a:sym typeface="Wingdings" panose="05000000000000000000" pitchFamily="2" charset="2"/>
              </a:rPr>
              <a:t> </a:t>
            </a:r>
            <a:r>
              <a:rPr lang="en-US" dirty="0"/>
              <a:t>Some data reaches </a:t>
            </a:r>
            <a:r>
              <a:rPr lang="en-US" b="1" u="sng" dirty="0"/>
              <a:t>that has to be processed </a:t>
            </a:r>
            <a:r>
              <a:rPr lang="en-US" dirty="0"/>
              <a:t>by the system.</a:t>
            </a:r>
            <a:endParaRPr lang="en-GB" dirty="0"/>
          </a:p>
          <a:p>
            <a:pPr lvl="1" algn="just"/>
            <a:r>
              <a:rPr lang="en-US" b="1" dirty="0" err="1">
                <a:solidFill>
                  <a:srgbClr val="0070C0"/>
                </a:solidFill>
              </a:rPr>
              <a:t>Events</a:t>
            </a:r>
            <a:r>
              <a:rPr lang="en-US" dirty="0" err="1">
                <a:solidFill>
                  <a:srgbClr val="FF0000"/>
                </a:solidFill>
                <a:sym typeface="Wingdings" panose="05000000000000000000" pitchFamily="2" charset="2"/>
              </a:rPr>
              <a:t></a:t>
            </a:r>
            <a:r>
              <a:rPr lang="en-US" dirty="0" err="1"/>
              <a:t>Some</a:t>
            </a:r>
            <a:r>
              <a:rPr lang="en-US" dirty="0"/>
              <a:t> event happens </a:t>
            </a:r>
            <a:r>
              <a:rPr lang="en-US" b="1" u="sng" dirty="0"/>
              <a:t>that triggers system processing</a:t>
            </a:r>
            <a:r>
              <a:rPr lang="en-US" dirty="0"/>
              <a:t>.</a:t>
            </a:r>
          </a:p>
          <a:p>
            <a:pPr lvl="2" algn="just"/>
            <a:r>
              <a:rPr lang="en-US" dirty="0"/>
              <a:t>Events may have related data, although this is not always the case.</a:t>
            </a:r>
            <a:endParaRPr lang="en-GB" dirty="0"/>
          </a:p>
          <a:p>
            <a:pPr algn="just"/>
            <a:endParaRPr lang="en-US" dirty="0"/>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xmlns="" id="{38F820B1-EC3A-4B15-B6E9-6B6807470F5E}"/>
              </a:ext>
            </a:extLst>
          </p:cNvPr>
          <p:cNvSpPr>
            <a:spLocks noGrp="1" noChangeArrowheads="1"/>
          </p:cNvSpPr>
          <p:nvPr>
            <p:ph type="title"/>
          </p:nvPr>
        </p:nvSpPr>
        <p:spPr/>
        <p:txBody>
          <a:bodyPr/>
          <a:lstStyle/>
          <a:p>
            <a:r>
              <a:rPr lang="en-US" altLang="en-US" sz="2800" dirty="0">
                <a:latin typeface="Calibri" panose="020F0502020204030204" pitchFamily="34" charset="0"/>
              </a:rPr>
              <a:t>Package Diagram</a:t>
            </a:r>
            <a:endParaRPr lang="en-US" altLang="en-US" dirty="0">
              <a:latin typeface="Calibri" panose="020F0502020204030204" pitchFamily="34" charset="0"/>
            </a:endParaRPr>
          </a:p>
        </p:txBody>
      </p:sp>
      <p:pic>
        <p:nvPicPr>
          <p:cNvPr id="5" name="Picture 4" descr="Related image">
            <a:extLst>
              <a:ext uri="{FF2B5EF4-FFF2-40B4-BE49-F238E27FC236}">
                <a16:creationId xmlns:a16="http://schemas.microsoft.com/office/drawing/2014/main" xmlns="" id="{25639603-B7FB-486B-A4EE-4CB64EAB1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873" y="1374633"/>
            <a:ext cx="5621628" cy="527422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03E75CF8-0C12-4E55-A401-010CDE0D4497}"/>
              </a:ext>
            </a:extLst>
          </p:cNvPr>
          <p:cNvSpPr/>
          <p:nvPr/>
        </p:nvSpPr>
        <p:spPr>
          <a:xfrm flipH="1">
            <a:off x="2890132" y="2505623"/>
            <a:ext cx="1045838" cy="686313"/>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7F24F8A1-A74A-4DAC-98FE-C4BFC9D2278F}"/>
              </a:ext>
            </a:extLst>
          </p:cNvPr>
          <p:cNvSpPr/>
          <p:nvPr/>
        </p:nvSpPr>
        <p:spPr>
          <a:xfrm>
            <a:off x="153485" y="2601573"/>
            <a:ext cx="2736647" cy="369332"/>
          </a:xfrm>
          <a:prstGeom prst="rect">
            <a:avLst/>
          </a:prstGeom>
        </p:spPr>
        <p:txBody>
          <a:bodyPr wrap="none">
            <a:spAutoFit/>
          </a:bodyPr>
          <a:lstStyle/>
          <a:p>
            <a:r>
              <a:rPr lang="en-US" b="1" dirty="0">
                <a:solidFill>
                  <a:srgbClr val="0070C0"/>
                </a:solidFill>
              </a:rPr>
              <a:t>1.Data-driven modeling</a:t>
            </a:r>
            <a:endParaRPr lang="en-US" dirty="0"/>
          </a:p>
        </p:txBody>
      </p:sp>
      <p:sp>
        <p:nvSpPr>
          <p:cNvPr id="3" name="Rectangle 2">
            <a:extLst>
              <a:ext uri="{FF2B5EF4-FFF2-40B4-BE49-F238E27FC236}">
                <a16:creationId xmlns:a16="http://schemas.microsoft.com/office/drawing/2014/main" xmlns="" id="{10706D85-66EB-42A1-979B-F111B592F84E}"/>
              </a:ext>
            </a:extLst>
          </p:cNvPr>
          <p:cNvSpPr/>
          <p:nvPr/>
        </p:nvSpPr>
        <p:spPr>
          <a:xfrm>
            <a:off x="153485" y="3007270"/>
            <a:ext cx="2864887" cy="369332"/>
          </a:xfrm>
          <a:prstGeom prst="rect">
            <a:avLst/>
          </a:prstGeom>
        </p:spPr>
        <p:txBody>
          <a:bodyPr wrap="none">
            <a:spAutoFit/>
          </a:bodyPr>
          <a:lstStyle/>
          <a:p>
            <a:r>
              <a:rPr lang="en-US" b="1" dirty="0">
                <a:solidFill>
                  <a:srgbClr val="0070C0"/>
                </a:solidFill>
              </a:rPr>
              <a:t>2.Event-driven modeling</a:t>
            </a:r>
          </a:p>
        </p:txBody>
      </p:sp>
    </p:spTree>
    <p:extLst>
      <p:ext uri="{BB962C8B-B14F-4D97-AF65-F5344CB8AC3E}">
        <p14:creationId xmlns:p14="http://schemas.microsoft.com/office/powerpoint/2010/main" val="198533663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Data-driven modeling</a:t>
            </a:r>
          </a:p>
        </p:txBody>
      </p:sp>
      <p:sp>
        <p:nvSpPr>
          <p:cNvPr id="3" name="Content Placeholder 2"/>
          <p:cNvSpPr>
            <a:spLocks noGrp="1"/>
          </p:cNvSpPr>
          <p:nvPr>
            <p:ph idx="1"/>
          </p:nvPr>
        </p:nvSpPr>
        <p:spPr>
          <a:xfrm>
            <a:off x="457200" y="1600200"/>
            <a:ext cx="8382000" cy="4525963"/>
          </a:xfrm>
        </p:spPr>
        <p:txBody>
          <a:bodyPr/>
          <a:lstStyle/>
          <a:p>
            <a:pPr algn="just"/>
            <a:r>
              <a:rPr lang="en-US" b="1" dirty="0">
                <a:solidFill>
                  <a:srgbClr val="0070C0"/>
                </a:solidFill>
              </a:rPr>
              <a:t>Many business systems are data-processing systems</a:t>
            </a:r>
            <a:r>
              <a:rPr lang="en-US" b="1" dirty="0"/>
              <a:t> </a:t>
            </a:r>
            <a:r>
              <a:rPr lang="en-US" dirty="0"/>
              <a:t>that are </a:t>
            </a:r>
            <a:r>
              <a:rPr lang="en-US" dirty="0">
                <a:highlight>
                  <a:srgbClr val="FFFF00"/>
                </a:highlight>
              </a:rPr>
              <a:t>primarily driven by data</a:t>
            </a:r>
            <a:r>
              <a:rPr lang="en-US" dirty="0"/>
              <a:t>.</a:t>
            </a:r>
          </a:p>
          <a:p>
            <a:pPr algn="just"/>
            <a:r>
              <a:rPr lang="en-US" dirty="0"/>
              <a:t>They are </a:t>
            </a:r>
            <a:r>
              <a:rPr lang="en-US" b="1" dirty="0">
                <a:solidFill>
                  <a:srgbClr val="0070C0"/>
                </a:solidFill>
              </a:rPr>
              <a:t>controlled by the data input</a:t>
            </a:r>
            <a:r>
              <a:rPr lang="en-US" dirty="0"/>
              <a:t> to the system, with relatively little external event processing. </a:t>
            </a:r>
          </a:p>
          <a:p>
            <a:pPr algn="just"/>
            <a:r>
              <a:rPr lang="en-US" dirty="0"/>
              <a:t>Data-driven models </a:t>
            </a:r>
            <a:r>
              <a:rPr lang="en-US" b="1" dirty="0">
                <a:solidFill>
                  <a:srgbClr val="0070C0"/>
                </a:solidFill>
              </a:rPr>
              <a:t>show the </a:t>
            </a:r>
            <a:r>
              <a:rPr lang="en-US" b="1" u="sng" dirty="0">
                <a:solidFill>
                  <a:srgbClr val="0070C0"/>
                </a:solidFill>
              </a:rPr>
              <a:t>sequence of actions</a:t>
            </a:r>
            <a:r>
              <a:rPr lang="en-US" b="1" dirty="0">
                <a:solidFill>
                  <a:srgbClr val="0070C0"/>
                </a:solidFill>
              </a:rPr>
              <a:t> </a:t>
            </a:r>
            <a:r>
              <a:rPr lang="en-US" dirty="0"/>
              <a:t>involved in </a:t>
            </a:r>
            <a:r>
              <a:rPr lang="en-US" i="1" dirty="0"/>
              <a:t>processing input data</a:t>
            </a:r>
            <a:r>
              <a:rPr lang="en-US" dirty="0"/>
              <a:t> and generating an </a:t>
            </a:r>
            <a:r>
              <a:rPr lang="en-US" i="1" dirty="0"/>
              <a:t>associated output</a:t>
            </a:r>
            <a:r>
              <a:rPr lang="en-US" dirty="0"/>
              <a:t>. </a:t>
            </a:r>
          </a:p>
          <a:p>
            <a:pPr algn="just"/>
            <a:r>
              <a:rPr lang="en-US" dirty="0"/>
              <a:t>They are particularly </a:t>
            </a:r>
            <a:r>
              <a:rPr lang="en-US" b="1" dirty="0">
                <a:solidFill>
                  <a:srgbClr val="0070C0"/>
                </a:solidFill>
              </a:rPr>
              <a:t>useful during the analysis of requirements</a:t>
            </a:r>
            <a:r>
              <a:rPr lang="en-US" dirty="0"/>
              <a:t> as they can be used to show end-to-end processing in a system. </a:t>
            </a:r>
          </a:p>
        </p:txBody>
      </p:sp>
    </p:spTree>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An activity model of the insulin pump’s operation</a:t>
            </a:r>
            <a:r>
              <a:rPr lang="en-GB" dirty="0"/>
              <a:t> </a:t>
            </a:r>
            <a:endParaRPr lang="en-US" dirty="0"/>
          </a:p>
        </p:txBody>
      </p:sp>
      <p:pic>
        <p:nvPicPr>
          <p:cNvPr id="4" name="Picture 3" descr="5.14 PumpDFD.eps"/>
          <p:cNvPicPr>
            <a:picLocks noChangeAspect="1"/>
          </p:cNvPicPr>
          <p:nvPr/>
        </p:nvPicPr>
        <p:blipFill>
          <a:blip r:embed="rId2"/>
          <a:stretch>
            <a:fillRect/>
          </a:stretch>
        </p:blipFill>
        <p:spPr>
          <a:xfrm>
            <a:off x="1035049" y="2349147"/>
            <a:ext cx="7215073" cy="2457450"/>
          </a:xfrm>
          <a:prstGeom prst="rect">
            <a:avLst/>
          </a:prstGeom>
        </p:spPr>
      </p:pic>
      <p:sp>
        <p:nvSpPr>
          <p:cNvPr id="3" name="TextBox 2">
            <a:extLst>
              <a:ext uri="{FF2B5EF4-FFF2-40B4-BE49-F238E27FC236}">
                <a16:creationId xmlns:a16="http://schemas.microsoft.com/office/drawing/2014/main" xmlns="" id="{222ADA4A-FF14-4762-B8D5-D39B56BB9DC6}"/>
              </a:ext>
            </a:extLst>
          </p:cNvPr>
          <p:cNvSpPr txBox="1"/>
          <p:nvPr/>
        </p:nvSpPr>
        <p:spPr>
          <a:xfrm>
            <a:off x="768350" y="1920677"/>
            <a:ext cx="1417376" cy="523220"/>
          </a:xfrm>
          <a:prstGeom prst="rect">
            <a:avLst/>
          </a:prstGeom>
          <a:noFill/>
        </p:spPr>
        <p:txBody>
          <a:bodyPr wrap="none" rtlCol="0">
            <a:spAutoFit/>
          </a:bodyPr>
          <a:lstStyle/>
          <a:p>
            <a:r>
              <a:rPr lang="en-US" sz="1400" b="1" dirty="0">
                <a:solidFill>
                  <a:srgbClr val="FF0000"/>
                </a:solidFill>
              </a:rPr>
              <a:t>Sensor device</a:t>
            </a:r>
          </a:p>
          <a:p>
            <a:r>
              <a:rPr lang="en-US" sz="1400" b="1" dirty="0">
                <a:solidFill>
                  <a:srgbClr val="FF0000"/>
                </a:solidFill>
              </a:rPr>
              <a:t>Ready to read </a:t>
            </a:r>
          </a:p>
        </p:txBody>
      </p:sp>
      <p:sp>
        <p:nvSpPr>
          <p:cNvPr id="8" name="TextBox 7">
            <a:extLst>
              <a:ext uri="{FF2B5EF4-FFF2-40B4-BE49-F238E27FC236}">
                <a16:creationId xmlns:a16="http://schemas.microsoft.com/office/drawing/2014/main" xmlns="" id="{F391EB56-00C7-4654-A02C-03EF31311858}"/>
              </a:ext>
            </a:extLst>
          </p:cNvPr>
          <p:cNvSpPr txBox="1"/>
          <p:nvPr/>
        </p:nvSpPr>
        <p:spPr>
          <a:xfrm>
            <a:off x="2730500" y="1984375"/>
            <a:ext cx="1358064" cy="307777"/>
          </a:xfrm>
          <a:prstGeom prst="rect">
            <a:avLst/>
          </a:prstGeom>
          <a:noFill/>
        </p:spPr>
        <p:txBody>
          <a:bodyPr wrap="none" rtlCol="0">
            <a:spAutoFit/>
          </a:bodyPr>
          <a:lstStyle/>
          <a:p>
            <a:r>
              <a:rPr lang="en-US" sz="1400" b="1" dirty="0">
                <a:solidFill>
                  <a:srgbClr val="FF0000"/>
                </a:solidFill>
              </a:rPr>
              <a:t>Read process</a:t>
            </a:r>
          </a:p>
        </p:txBody>
      </p:sp>
      <p:sp>
        <p:nvSpPr>
          <p:cNvPr id="9" name="TextBox 8">
            <a:extLst>
              <a:ext uri="{FF2B5EF4-FFF2-40B4-BE49-F238E27FC236}">
                <a16:creationId xmlns:a16="http://schemas.microsoft.com/office/drawing/2014/main" xmlns="" id="{CEE0709F-AEE7-4E70-A740-C212B1C05F7E}"/>
              </a:ext>
            </a:extLst>
          </p:cNvPr>
          <p:cNvSpPr txBox="1"/>
          <p:nvPr/>
        </p:nvSpPr>
        <p:spPr>
          <a:xfrm>
            <a:off x="4355263" y="1825927"/>
            <a:ext cx="792205" cy="523220"/>
          </a:xfrm>
          <a:prstGeom prst="rect">
            <a:avLst/>
          </a:prstGeom>
          <a:noFill/>
        </p:spPr>
        <p:txBody>
          <a:bodyPr wrap="none" rtlCol="0">
            <a:spAutoFit/>
          </a:bodyPr>
          <a:lstStyle/>
          <a:p>
            <a:r>
              <a:rPr lang="en-US" sz="1400" b="1" dirty="0">
                <a:solidFill>
                  <a:srgbClr val="FF0000"/>
                </a:solidFill>
              </a:rPr>
              <a:t>Sensor</a:t>
            </a:r>
          </a:p>
          <a:p>
            <a:r>
              <a:rPr lang="en-US" sz="1400" b="1" dirty="0">
                <a:solidFill>
                  <a:srgbClr val="FF0000"/>
                </a:solidFill>
              </a:rPr>
              <a:t>value</a:t>
            </a:r>
          </a:p>
        </p:txBody>
      </p:sp>
      <p:sp>
        <p:nvSpPr>
          <p:cNvPr id="10" name="TextBox 9">
            <a:extLst>
              <a:ext uri="{FF2B5EF4-FFF2-40B4-BE49-F238E27FC236}">
                <a16:creationId xmlns:a16="http://schemas.microsoft.com/office/drawing/2014/main" xmlns="" id="{2763A3FE-9147-4F48-8319-7CCFDB973164}"/>
              </a:ext>
            </a:extLst>
          </p:cNvPr>
          <p:cNvSpPr txBox="1"/>
          <p:nvPr/>
        </p:nvSpPr>
        <p:spPr>
          <a:xfrm>
            <a:off x="5760782" y="1767543"/>
            <a:ext cx="1148071" cy="523220"/>
          </a:xfrm>
          <a:prstGeom prst="rect">
            <a:avLst/>
          </a:prstGeom>
          <a:noFill/>
        </p:spPr>
        <p:txBody>
          <a:bodyPr wrap="none" rtlCol="0">
            <a:spAutoFit/>
          </a:bodyPr>
          <a:lstStyle/>
          <a:p>
            <a:pPr algn="ctr"/>
            <a:r>
              <a:rPr lang="en-US" sz="1400" b="1" dirty="0">
                <a:solidFill>
                  <a:srgbClr val="FF0000"/>
                </a:solidFill>
              </a:rPr>
              <a:t>Calculation</a:t>
            </a:r>
          </a:p>
          <a:p>
            <a:pPr algn="ctr"/>
            <a:r>
              <a:rPr lang="en-US" sz="1400" b="1" dirty="0">
                <a:solidFill>
                  <a:srgbClr val="FF0000"/>
                </a:solidFill>
              </a:rPr>
              <a:t>process</a:t>
            </a:r>
          </a:p>
        </p:txBody>
      </p:sp>
      <p:sp>
        <p:nvSpPr>
          <p:cNvPr id="11" name="TextBox 10">
            <a:extLst>
              <a:ext uri="{FF2B5EF4-FFF2-40B4-BE49-F238E27FC236}">
                <a16:creationId xmlns:a16="http://schemas.microsoft.com/office/drawing/2014/main" xmlns="" id="{13E9C60A-C8E1-496D-A3F3-5B787B351BA0}"/>
              </a:ext>
            </a:extLst>
          </p:cNvPr>
          <p:cNvSpPr txBox="1"/>
          <p:nvPr/>
        </p:nvSpPr>
        <p:spPr>
          <a:xfrm>
            <a:off x="7429671" y="1920677"/>
            <a:ext cx="641522" cy="523220"/>
          </a:xfrm>
          <a:prstGeom prst="rect">
            <a:avLst/>
          </a:prstGeom>
          <a:noFill/>
        </p:spPr>
        <p:txBody>
          <a:bodyPr wrap="none" rtlCol="0">
            <a:spAutoFit/>
          </a:bodyPr>
          <a:lstStyle/>
          <a:p>
            <a:r>
              <a:rPr lang="en-US" sz="1400" b="1" dirty="0">
                <a:solidFill>
                  <a:srgbClr val="FF0000"/>
                </a:solidFill>
              </a:rPr>
              <a:t>BS</a:t>
            </a:r>
          </a:p>
          <a:p>
            <a:r>
              <a:rPr lang="en-US" sz="1400" b="1" dirty="0">
                <a:solidFill>
                  <a:srgbClr val="FF0000"/>
                </a:solidFill>
              </a:rPr>
              <a:t>value</a:t>
            </a:r>
          </a:p>
        </p:txBody>
      </p:sp>
      <p:sp>
        <p:nvSpPr>
          <p:cNvPr id="12" name="TextBox 11">
            <a:extLst>
              <a:ext uri="{FF2B5EF4-FFF2-40B4-BE49-F238E27FC236}">
                <a16:creationId xmlns:a16="http://schemas.microsoft.com/office/drawing/2014/main" xmlns="" id="{C1E3D01C-2568-47D8-BCF0-F0F73BA70D8C}"/>
              </a:ext>
            </a:extLst>
          </p:cNvPr>
          <p:cNvSpPr txBox="1"/>
          <p:nvPr/>
        </p:nvSpPr>
        <p:spPr>
          <a:xfrm>
            <a:off x="6236366" y="3198827"/>
            <a:ext cx="1148071" cy="523220"/>
          </a:xfrm>
          <a:prstGeom prst="rect">
            <a:avLst/>
          </a:prstGeom>
          <a:noFill/>
        </p:spPr>
        <p:txBody>
          <a:bodyPr wrap="none" rtlCol="0">
            <a:spAutoFit/>
          </a:bodyPr>
          <a:lstStyle/>
          <a:p>
            <a:pPr algn="ctr"/>
            <a:r>
              <a:rPr lang="en-US" sz="1400" b="1" dirty="0">
                <a:solidFill>
                  <a:srgbClr val="FF0000"/>
                </a:solidFill>
              </a:rPr>
              <a:t>Calculation</a:t>
            </a:r>
          </a:p>
          <a:p>
            <a:pPr algn="ctr"/>
            <a:r>
              <a:rPr lang="en-US" sz="1400" b="1" dirty="0">
                <a:solidFill>
                  <a:srgbClr val="FF0000"/>
                </a:solidFill>
              </a:rPr>
              <a:t>process</a:t>
            </a:r>
          </a:p>
        </p:txBody>
      </p:sp>
      <p:sp>
        <p:nvSpPr>
          <p:cNvPr id="13" name="TextBox 12">
            <a:extLst>
              <a:ext uri="{FF2B5EF4-FFF2-40B4-BE49-F238E27FC236}">
                <a16:creationId xmlns:a16="http://schemas.microsoft.com/office/drawing/2014/main" xmlns="" id="{AB7F5FB7-384D-4048-A9DF-C6C8559A52FE}"/>
              </a:ext>
            </a:extLst>
          </p:cNvPr>
          <p:cNvSpPr txBox="1"/>
          <p:nvPr/>
        </p:nvSpPr>
        <p:spPr>
          <a:xfrm>
            <a:off x="7472283" y="4691260"/>
            <a:ext cx="760144" cy="523220"/>
          </a:xfrm>
          <a:prstGeom prst="rect">
            <a:avLst/>
          </a:prstGeom>
          <a:noFill/>
        </p:spPr>
        <p:txBody>
          <a:bodyPr wrap="none" rtlCol="0">
            <a:spAutoFit/>
          </a:bodyPr>
          <a:lstStyle/>
          <a:p>
            <a:r>
              <a:rPr lang="en-US" sz="1400" b="1" dirty="0">
                <a:solidFill>
                  <a:srgbClr val="FF0000"/>
                </a:solidFill>
              </a:rPr>
              <a:t>Insulin</a:t>
            </a:r>
          </a:p>
          <a:p>
            <a:r>
              <a:rPr lang="en-US" sz="1400" b="1" dirty="0">
                <a:solidFill>
                  <a:srgbClr val="FF0000"/>
                </a:solidFill>
              </a:rPr>
              <a:t>value</a:t>
            </a:r>
          </a:p>
        </p:txBody>
      </p:sp>
      <p:sp>
        <p:nvSpPr>
          <p:cNvPr id="14" name="TextBox 13">
            <a:extLst>
              <a:ext uri="{FF2B5EF4-FFF2-40B4-BE49-F238E27FC236}">
                <a16:creationId xmlns:a16="http://schemas.microsoft.com/office/drawing/2014/main" xmlns="" id="{38243E0B-F633-47F9-B271-9269C3A9B379}"/>
              </a:ext>
            </a:extLst>
          </p:cNvPr>
          <p:cNvSpPr txBox="1"/>
          <p:nvPr/>
        </p:nvSpPr>
        <p:spPr>
          <a:xfrm>
            <a:off x="5487066" y="4753227"/>
            <a:ext cx="1148071" cy="523220"/>
          </a:xfrm>
          <a:prstGeom prst="rect">
            <a:avLst/>
          </a:prstGeom>
          <a:noFill/>
        </p:spPr>
        <p:txBody>
          <a:bodyPr wrap="none" rtlCol="0">
            <a:spAutoFit/>
          </a:bodyPr>
          <a:lstStyle/>
          <a:p>
            <a:pPr algn="ctr"/>
            <a:r>
              <a:rPr lang="en-US" sz="1400" b="1" dirty="0">
                <a:solidFill>
                  <a:srgbClr val="FF0000"/>
                </a:solidFill>
              </a:rPr>
              <a:t>Calculation</a:t>
            </a:r>
          </a:p>
          <a:p>
            <a:pPr algn="ctr"/>
            <a:r>
              <a:rPr lang="en-US" sz="1400" b="1" dirty="0">
                <a:solidFill>
                  <a:srgbClr val="FF0000"/>
                </a:solidFill>
              </a:rPr>
              <a:t>process</a:t>
            </a:r>
          </a:p>
        </p:txBody>
      </p:sp>
      <p:sp>
        <p:nvSpPr>
          <p:cNvPr id="15" name="TextBox 14">
            <a:extLst>
              <a:ext uri="{FF2B5EF4-FFF2-40B4-BE49-F238E27FC236}">
                <a16:creationId xmlns:a16="http://schemas.microsoft.com/office/drawing/2014/main" xmlns="" id="{EAEB0693-93DC-48A0-9764-AB66063E622A}"/>
              </a:ext>
            </a:extLst>
          </p:cNvPr>
          <p:cNvSpPr txBox="1"/>
          <p:nvPr/>
        </p:nvSpPr>
        <p:spPr>
          <a:xfrm>
            <a:off x="4134394" y="4615388"/>
            <a:ext cx="1069267" cy="523220"/>
          </a:xfrm>
          <a:prstGeom prst="rect">
            <a:avLst/>
          </a:prstGeom>
          <a:noFill/>
        </p:spPr>
        <p:txBody>
          <a:bodyPr wrap="none" rtlCol="0">
            <a:spAutoFit/>
          </a:bodyPr>
          <a:lstStyle/>
          <a:p>
            <a:r>
              <a:rPr lang="en-US" sz="1400" b="1" dirty="0">
                <a:solidFill>
                  <a:srgbClr val="FF0000"/>
                </a:solidFill>
              </a:rPr>
              <a:t>command</a:t>
            </a:r>
          </a:p>
          <a:p>
            <a:r>
              <a:rPr lang="en-US" sz="1400" b="1" dirty="0">
                <a:solidFill>
                  <a:srgbClr val="FF0000"/>
                </a:solidFill>
              </a:rPr>
              <a:t>Value data</a:t>
            </a:r>
          </a:p>
        </p:txBody>
      </p:sp>
      <p:sp>
        <p:nvSpPr>
          <p:cNvPr id="16" name="TextBox 15">
            <a:extLst>
              <a:ext uri="{FF2B5EF4-FFF2-40B4-BE49-F238E27FC236}">
                <a16:creationId xmlns:a16="http://schemas.microsoft.com/office/drawing/2014/main" xmlns="" id="{52640D70-9ADF-4B8E-9AFF-DEF750B1B846}"/>
              </a:ext>
            </a:extLst>
          </p:cNvPr>
          <p:cNvSpPr txBox="1"/>
          <p:nvPr/>
        </p:nvSpPr>
        <p:spPr>
          <a:xfrm>
            <a:off x="2841578" y="4813300"/>
            <a:ext cx="870751" cy="523220"/>
          </a:xfrm>
          <a:prstGeom prst="rect">
            <a:avLst/>
          </a:prstGeom>
          <a:noFill/>
        </p:spPr>
        <p:txBody>
          <a:bodyPr wrap="none" rtlCol="0">
            <a:spAutoFit/>
          </a:bodyPr>
          <a:lstStyle/>
          <a:p>
            <a:pPr algn="ctr"/>
            <a:r>
              <a:rPr lang="en-US" sz="1400" b="1" dirty="0">
                <a:solidFill>
                  <a:srgbClr val="FF0000"/>
                </a:solidFill>
              </a:rPr>
              <a:t>control</a:t>
            </a:r>
          </a:p>
          <a:p>
            <a:pPr algn="ctr"/>
            <a:r>
              <a:rPr lang="en-US" sz="1400" b="1" dirty="0">
                <a:solidFill>
                  <a:srgbClr val="FF0000"/>
                </a:solidFill>
              </a:rPr>
              <a:t>process</a:t>
            </a:r>
          </a:p>
        </p:txBody>
      </p:sp>
      <p:sp>
        <p:nvSpPr>
          <p:cNvPr id="17" name="TextBox 16">
            <a:extLst>
              <a:ext uri="{FF2B5EF4-FFF2-40B4-BE49-F238E27FC236}">
                <a16:creationId xmlns:a16="http://schemas.microsoft.com/office/drawing/2014/main" xmlns="" id="{B7F24F93-73CB-45A7-8D81-61B3BFC25313}"/>
              </a:ext>
            </a:extLst>
          </p:cNvPr>
          <p:cNvSpPr txBox="1"/>
          <p:nvPr/>
        </p:nvSpPr>
        <p:spPr>
          <a:xfrm>
            <a:off x="935226" y="4770967"/>
            <a:ext cx="1617751" cy="307777"/>
          </a:xfrm>
          <a:prstGeom prst="rect">
            <a:avLst/>
          </a:prstGeom>
          <a:noFill/>
        </p:spPr>
        <p:txBody>
          <a:bodyPr wrap="none" rtlCol="0">
            <a:spAutoFit/>
          </a:bodyPr>
          <a:lstStyle/>
          <a:p>
            <a:r>
              <a:rPr lang="en-US" sz="1400" b="1" dirty="0">
                <a:solidFill>
                  <a:srgbClr val="FF0000"/>
                </a:solidFill>
              </a:rPr>
              <a:t>Pump is working</a:t>
            </a:r>
          </a:p>
        </p:txBody>
      </p:sp>
      <p:sp>
        <p:nvSpPr>
          <p:cNvPr id="19" name="Rectangle 18">
            <a:extLst>
              <a:ext uri="{FF2B5EF4-FFF2-40B4-BE49-F238E27FC236}">
                <a16:creationId xmlns:a16="http://schemas.microsoft.com/office/drawing/2014/main" xmlns="" id="{6B56ADB9-B92F-4A4D-9D0E-08D69F6E4F72}"/>
              </a:ext>
            </a:extLst>
          </p:cNvPr>
          <p:cNvSpPr/>
          <p:nvPr/>
        </p:nvSpPr>
        <p:spPr>
          <a:xfrm>
            <a:off x="2903159" y="5561731"/>
            <a:ext cx="3531736" cy="369332"/>
          </a:xfrm>
          <a:prstGeom prst="rect">
            <a:avLst/>
          </a:prstGeom>
        </p:spPr>
        <p:txBody>
          <a:bodyPr wrap="none">
            <a:spAutoFit/>
          </a:bodyPr>
          <a:lstStyle/>
          <a:p>
            <a:r>
              <a:rPr lang="en-US" b="1" dirty="0">
                <a:solidFill>
                  <a:schemeClr val="tx1">
                    <a:lumMod val="95000"/>
                    <a:lumOff val="5000"/>
                  </a:schemeClr>
                </a:solidFill>
              </a:rPr>
              <a:t>Data-driven modeling example</a:t>
            </a:r>
          </a:p>
        </p:txBody>
      </p:sp>
      <p:sp>
        <p:nvSpPr>
          <p:cNvPr id="7" name="Rectangle 6">
            <a:extLst>
              <a:ext uri="{FF2B5EF4-FFF2-40B4-BE49-F238E27FC236}">
                <a16:creationId xmlns:a16="http://schemas.microsoft.com/office/drawing/2014/main" xmlns="" id="{05F0B4D7-F1C0-4159-BC22-ED0DD21EABB2}"/>
              </a:ext>
            </a:extLst>
          </p:cNvPr>
          <p:cNvSpPr/>
          <p:nvPr/>
        </p:nvSpPr>
        <p:spPr>
          <a:xfrm>
            <a:off x="364331" y="6209544"/>
            <a:ext cx="8609391" cy="646331"/>
          </a:xfrm>
          <a:prstGeom prst="rect">
            <a:avLst/>
          </a:prstGeom>
        </p:spPr>
        <p:txBody>
          <a:bodyPr wrap="square">
            <a:spAutoFit/>
          </a:bodyPr>
          <a:lstStyle/>
          <a:p>
            <a:r>
              <a:rPr lang="en-US" b="1" i="1" dirty="0">
                <a:solidFill>
                  <a:srgbClr val="0070C0"/>
                </a:solidFill>
              </a:rPr>
              <a:t>Note: Data-driven:</a:t>
            </a:r>
            <a:r>
              <a:rPr lang="en-US" i="1" dirty="0">
                <a:solidFill>
                  <a:srgbClr val="FF0000"/>
                </a:solidFill>
              </a:rPr>
              <a:t> </a:t>
            </a:r>
            <a:r>
              <a:rPr lang="en-US" i="1" dirty="0"/>
              <a:t>Some data reaches </a:t>
            </a:r>
            <a:r>
              <a:rPr lang="en-US" b="1" i="1" u="sng" dirty="0"/>
              <a:t>that has to be processed </a:t>
            </a:r>
            <a:r>
              <a:rPr lang="en-US" i="1" dirty="0"/>
              <a:t>by the system…</a:t>
            </a:r>
            <a:r>
              <a:rPr lang="en-US" b="1" i="1" u="sng" dirty="0">
                <a:solidFill>
                  <a:srgbClr val="0070C0"/>
                </a:solidFill>
              </a:rPr>
              <a:t> some sequence of actions are taken…</a:t>
            </a:r>
            <a:r>
              <a:rPr lang="en-US" b="1" i="1" dirty="0">
                <a:solidFill>
                  <a:srgbClr val="0070C0"/>
                </a:solidFill>
              </a:rPr>
              <a:t> </a:t>
            </a:r>
            <a:endParaRPr lang="en-US" i="1" dirty="0"/>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267304" y="172809"/>
            <a:ext cx="8609392" cy="1143000"/>
          </a:xfrm>
        </p:spPr>
        <p:txBody>
          <a:bodyPr/>
          <a:lstStyle/>
          <a:p>
            <a:r>
              <a:rPr lang="en-US" dirty="0"/>
              <a:t>Order processing</a:t>
            </a:r>
            <a:r>
              <a:rPr lang="en-GB" dirty="0"/>
              <a:t> between Purchase Officer and Supplier</a:t>
            </a:r>
            <a:endParaRPr lang="en-US" dirty="0"/>
          </a:p>
        </p:txBody>
      </p:sp>
      <p:pic>
        <p:nvPicPr>
          <p:cNvPr id="4" name="Picture 3" descr="5.15 OrderSeq.eps"/>
          <p:cNvPicPr>
            <a:picLocks noChangeAspect="1"/>
          </p:cNvPicPr>
          <p:nvPr/>
        </p:nvPicPr>
        <p:blipFill rotWithShape="1">
          <a:blip r:embed="rId2"/>
          <a:srcRect b="13436"/>
          <a:stretch/>
        </p:blipFill>
        <p:spPr>
          <a:xfrm>
            <a:off x="727992" y="1926392"/>
            <a:ext cx="7393658" cy="4235450"/>
          </a:xfrm>
          <a:prstGeom prst="rect">
            <a:avLst/>
          </a:prstGeom>
        </p:spPr>
      </p:pic>
      <p:sp>
        <p:nvSpPr>
          <p:cNvPr id="3" name="TextBox 2">
            <a:extLst>
              <a:ext uri="{FF2B5EF4-FFF2-40B4-BE49-F238E27FC236}">
                <a16:creationId xmlns:a16="http://schemas.microsoft.com/office/drawing/2014/main" xmlns="" id="{9651A9F1-716F-4023-962C-AB48B112B3F9}"/>
              </a:ext>
            </a:extLst>
          </p:cNvPr>
          <p:cNvSpPr txBox="1"/>
          <p:nvPr/>
        </p:nvSpPr>
        <p:spPr>
          <a:xfrm>
            <a:off x="679674" y="1562894"/>
            <a:ext cx="954107" cy="461665"/>
          </a:xfrm>
          <a:prstGeom prst="rect">
            <a:avLst/>
          </a:prstGeom>
          <a:noFill/>
        </p:spPr>
        <p:txBody>
          <a:bodyPr wrap="none" rtlCol="0">
            <a:spAutoFit/>
          </a:bodyPr>
          <a:lstStyle/>
          <a:p>
            <a:pPr algn="ctr"/>
            <a:r>
              <a:rPr lang="en-US" sz="1200" b="1" dirty="0" err="1">
                <a:solidFill>
                  <a:srgbClr val="FF0000"/>
                </a:solidFill>
              </a:rPr>
              <a:t>Satın</a:t>
            </a:r>
            <a:r>
              <a:rPr lang="en-US" sz="1200" b="1" dirty="0">
                <a:solidFill>
                  <a:srgbClr val="FF0000"/>
                </a:solidFill>
              </a:rPr>
              <a:t> alma</a:t>
            </a:r>
          </a:p>
          <a:p>
            <a:pPr algn="ctr"/>
            <a:r>
              <a:rPr lang="en-US" sz="1200" b="1" dirty="0" err="1">
                <a:solidFill>
                  <a:srgbClr val="FF0000"/>
                </a:solidFill>
              </a:rPr>
              <a:t>memuru</a:t>
            </a:r>
            <a:endParaRPr lang="en-US" sz="1200" b="1" dirty="0">
              <a:solidFill>
                <a:srgbClr val="FF0000"/>
              </a:solidFill>
            </a:endParaRPr>
          </a:p>
        </p:txBody>
      </p:sp>
      <p:sp>
        <p:nvSpPr>
          <p:cNvPr id="8" name="TextBox 7">
            <a:extLst>
              <a:ext uri="{FF2B5EF4-FFF2-40B4-BE49-F238E27FC236}">
                <a16:creationId xmlns:a16="http://schemas.microsoft.com/office/drawing/2014/main" xmlns="" id="{EC2DEA2A-411C-4DC5-BB08-7990F3396861}"/>
              </a:ext>
            </a:extLst>
          </p:cNvPr>
          <p:cNvSpPr txBox="1"/>
          <p:nvPr/>
        </p:nvSpPr>
        <p:spPr>
          <a:xfrm>
            <a:off x="1304193" y="3340894"/>
            <a:ext cx="987771" cy="276999"/>
          </a:xfrm>
          <a:prstGeom prst="rect">
            <a:avLst/>
          </a:prstGeom>
          <a:noFill/>
        </p:spPr>
        <p:txBody>
          <a:bodyPr wrap="none" rtlCol="0">
            <a:spAutoFit/>
          </a:bodyPr>
          <a:lstStyle/>
          <a:p>
            <a:pPr algn="ctr"/>
            <a:r>
              <a:rPr lang="en-US" sz="1200" b="1" dirty="0">
                <a:solidFill>
                  <a:srgbClr val="FF0000"/>
                </a:solidFill>
              </a:rPr>
              <a:t>Order form</a:t>
            </a:r>
          </a:p>
        </p:txBody>
      </p:sp>
      <p:sp>
        <p:nvSpPr>
          <p:cNvPr id="9" name="TextBox 8">
            <a:extLst>
              <a:ext uri="{FF2B5EF4-FFF2-40B4-BE49-F238E27FC236}">
                <a16:creationId xmlns:a16="http://schemas.microsoft.com/office/drawing/2014/main" xmlns="" id="{9EE2922D-9C03-4FD9-9A0C-4C475072A0D0}"/>
              </a:ext>
            </a:extLst>
          </p:cNvPr>
          <p:cNvSpPr txBox="1"/>
          <p:nvPr/>
        </p:nvSpPr>
        <p:spPr>
          <a:xfrm>
            <a:off x="3235470" y="3767118"/>
            <a:ext cx="748924" cy="276999"/>
          </a:xfrm>
          <a:prstGeom prst="rect">
            <a:avLst/>
          </a:prstGeom>
          <a:noFill/>
        </p:spPr>
        <p:txBody>
          <a:bodyPr wrap="none" rtlCol="0">
            <a:spAutoFit/>
          </a:bodyPr>
          <a:lstStyle/>
          <a:p>
            <a:pPr algn="ctr"/>
            <a:r>
              <a:rPr lang="en-US" sz="1200" b="1" dirty="0">
                <a:solidFill>
                  <a:srgbClr val="FF0000"/>
                </a:solidFill>
              </a:rPr>
              <a:t>confirm</a:t>
            </a:r>
          </a:p>
        </p:txBody>
      </p:sp>
      <p:sp>
        <p:nvSpPr>
          <p:cNvPr id="7" name="Rectangle 6">
            <a:extLst>
              <a:ext uri="{FF2B5EF4-FFF2-40B4-BE49-F238E27FC236}">
                <a16:creationId xmlns:a16="http://schemas.microsoft.com/office/drawing/2014/main" xmlns="" id="{6C7F03B5-FF74-4E6F-B222-9A969A466913}"/>
              </a:ext>
            </a:extLst>
          </p:cNvPr>
          <p:cNvSpPr/>
          <p:nvPr/>
        </p:nvSpPr>
        <p:spPr>
          <a:xfrm>
            <a:off x="5280499" y="2145784"/>
            <a:ext cx="1175322" cy="276999"/>
          </a:xfrm>
          <a:prstGeom prst="rect">
            <a:avLst/>
          </a:prstGeom>
        </p:spPr>
        <p:txBody>
          <a:bodyPr wrap="none">
            <a:spAutoFit/>
          </a:bodyPr>
          <a:lstStyle/>
          <a:p>
            <a:r>
              <a:rPr lang="en-US" sz="1200" b="1" dirty="0">
                <a:solidFill>
                  <a:srgbClr val="FF0000"/>
                </a:solidFill>
              </a:rPr>
              <a:t>DB </a:t>
            </a:r>
            <a:r>
              <a:rPr lang="en-US" sz="1200" b="1" dirty="0" err="1">
                <a:solidFill>
                  <a:srgbClr val="FF0000"/>
                </a:solidFill>
              </a:rPr>
              <a:t>siparişler</a:t>
            </a:r>
            <a:endParaRPr lang="en-US" sz="1200" b="1" dirty="0">
              <a:solidFill>
                <a:srgbClr val="FF0000"/>
              </a:solidFill>
            </a:endParaRPr>
          </a:p>
        </p:txBody>
      </p:sp>
      <p:sp>
        <p:nvSpPr>
          <p:cNvPr id="11" name="TextBox 10">
            <a:extLst>
              <a:ext uri="{FF2B5EF4-FFF2-40B4-BE49-F238E27FC236}">
                <a16:creationId xmlns:a16="http://schemas.microsoft.com/office/drawing/2014/main" xmlns="" id="{F5C0E15B-40F3-4A57-966B-814FFEEB6A4A}"/>
              </a:ext>
            </a:extLst>
          </p:cNvPr>
          <p:cNvSpPr txBox="1"/>
          <p:nvPr/>
        </p:nvSpPr>
        <p:spPr>
          <a:xfrm>
            <a:off x="3325983" y="4552871"/>
            <a:ext cx="415498" cy="276999"/>
          </a:xfrm>
          <a:prstGeom prst="rect">
            <a:avLst/>
          </a:prstGeom>
          <a:noFill/>
        </p:spPr>
        <p:txBody>
          <a:bodyPr wrap="none" rtlCol="0">
            <a:spAutoFit/>
          </a:bodyPr>
          <a:lstStyle/>
          <a:p>
            <a:pPr algn="ctr"/>
            <a:r>
              <a:rPr lang="en-US" sz="1200" b="1" dirty="0">
                <a:solidFill>
                  <a:srgbClr val="FF0000"/>
                </a:solidFill>
              </a:rPr>
              <a:t>OK</a:t>
            </a:r>
          </a:p>
        </p:txBody>
      </p:sp>
      <p:sp>
        <p:nvSpPr>
          <p:cNvPr id="12" name="TextBox 11">
            <a:extLst>
              <a:ext uri="{FF2B5EF4-FFF2-40B4-BE49-F238E27FC236}">
                <a16:creationId xmlns:a16="http://schemas.microsoft.com/office/drawing/2014/main" xmlns="" id="{53FC8E72-8AA4-457D-8FC0-45177C31C559}"/>
              </a:ext>
            </a:extLst>
          </p:cNvPr>
          <p:cNvSpPr txBox="1"/>
          <p:nvPr/>
        </p:nvSpPr>
        <p:spPr>
          <a:xfrm>
            <a:off x="2668651" y="5054868"/>
            <a:ext cx="1133645" cy="276999"/>
          </a:xfrm>
          <a:prstGeom prst="rect">
            <a:avLst/>
          </a:prstGeom>
          <a:noFill/>
        </p:spPr>
        <p:txBody>
          <a:bodyPr wrap="none" rtlCol="0">
            <a:spAutoFit/>
          </a:bodyPr>
          <a:lstStyle/>
          <a:p>
            <a:pPr algn="ctr"/>
            <a:r>
              <a:rPr lang="en-US" sz="1200" b="1" dirty="0">
                <a:solidFill>
                  <a:srgbClr val="FF0000"/>
                </a:solidFill>
              </a:rPr>
              <a:t>Order details</a:t>
            </a:r>
          </a:p>
        </p:txBody>
      </p:sp>
      <p:sp>
        <p:nvSpPr>
          <p:cNvPr id="13" name="TextBox 12">
            <a:extLst>
              <a:ext uri="{FF2B5EF4-FFF2-40B4-BE49-F238E27FC236}">
                <a16:creationId xmlns:a16="http://schemas.microsoft.com/office/drawing/2014/main" xmlns="" id="{58136FF8-B1F7-46AD-8916-E8F06B0DCDE3}"/>
              </a:ext>
            </a:extLst>
          </p:cNvPr>
          <p:cNvSpPr txBox="1"/>
          <p:nvPr/>
        </p:nvSpPr>
        <p:spPr>
          <a:xfrm>
            <a:off x="6192901" y="4901942"/>
            <a:ext cx="1133645" cy="276999"/>
          </a:xfrm>
          <a:prstGeom prst="rect">
            <a:avLst/>
          </a:prstGeom>
          <a:noFill/>
        </p:spPr>
        <p:txBody>
          <a:bodyPr wrap="none" rtlCol="0">
            <a:spAutoFit/>
          </a:bodyPr>
          <a:lstStyle/>
          <a:p>
            <a:pPr algn="ctr"/>
            <a:r>
              <a:rPr lang="en-US" sz="1200" b="1" dirty="0">
                <a:solidFill>
                  <a:srgbClr val="FF0000"/>
                </a:solidFill>
              </a:rPr>
              <a:t>Order details</a:t>
            </a:r>
          </a:p>
        </p:txBody>
      </p:sp>
      <p:sp>
        <p:nvSpPr>
          <p:cNvPr id="16" name="Rectangle 15">
            <a:extLst>
              <a:ext uri="{FF2B5EF4-FFF2-40B4-BE49-F238E27FC236}">
                <a16:creationId xmlns:a16="http://schemas.microsoft.com/office/drawing/2014/main" xmlns="" id="{3E15897A-D7CD-4ADC-8459-D8C56457C5C8}"/>
              </a:ext>
            </a:extLst>
          </p:cNvPr>
          <p:cNvSpPr/>
          <p:nvPr/>
        </p:nvSpPr>
        <p:spPr>
          <a:xfrm>
            <a:off x="2858709" y="5941380"/>
            <a:ext cx="3531736" cy="369332"/>
          </a:xfrm>
          <a:prstGeom prst="rect">
            <a:avLst/>
          </a:prstGeom>
        </p:spPr>
        <p:txBody>
          <a:bodyPr wrap="none">
            <a:spAutoFit/>
          </a:bodyPr>
          <a:lstStyle/>
          <a:p>
            <a:r>
              <a:rPr lang="en-US" b="1" dirty="0">
                <a:solidFill>
                  <a:srgbClr val="FF0000"/>
                </a:solidFill>
              </a:rPr>
              <a:t>Data-driven modeling example</a:t>
            </a:r>
          </a:p>
        </p:txBody>
      </p:sp>
      <p:sp>
        <p:nvSpPr>
          <p:cNvPr id="17" name="Rectangle 16">
            <a:extLst>
              <a:ext uri="{FF2B5EF4-FFF2-40B4-BE49-F238E27FC236}">
                <a16:creationId xmlns:a16="http://schemas.microsoft.com/office/drawing/2014/main" xmlns="" id="{FB17DB34-B3E8-47DD-9F3F-E76D03A0588F}"/>
              </a:ext>
            </a:extLst>
          </p:cNvPr>
          <p:cNvSpPr/>
          <p:nvPr/>
        </p:nvSpPr>
        <p:spPr>
          <a:xfrm>
            <a:off x="319881" y="6320364"/>
            <a:ext cx="8609391" cy="369332"/>
          </a:xfrm>
          <a:prstGeom prst="rect">
            <a:avLst/>
          </a:prstGeom>
        </p:spPr>
        <p:txBody>
          <a:bodyPr wrap="square">
            <a:spAutoFit/>
          </a:bodyPr>
          <a:lstStyle/>
          <a:p>
            <a:r>
              <a:rPr lang="en-US" b="1" dirty="0">
                <a:solidFill>
                  <a:srgbClr val="0070C0"/>
                </a:solidFill>
              </a:rPr>
              <a:t>Note: Data-driven:</a:t>
            </a:r>
            <a:r>
              <a:rPr lang="en-US" dirty="0">
                <a:solidFill>
                  <a:srgbClr val="FF0000"/>
                </a:solidFill>
              </a:rPr>
              <a:t> </a:t>
            </a:r>
            <a:r>
              <a:rPr lang="en-US" dirty="0"/>
              <a:t>Some data reaches </a:t>
            </a:r>
            <a:r>
              <a:rPr lang="en-US" b="1" u="sng" dirty="0"/>
              <a:t>that has to be processed </a:t>
            </a:r>
            <a:r>
              <a:rPr lang="en-US" dirty="0"/>
              <a:t>by the system</a:t>
            </a: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Event-driven modeling</a:t>
            </a:r>
          </a:p>
        </p:txBody>
      </p:sp>
      <p:sp>
        <p:nvSpPr>
          <p:cNvPr id="5" name="Content Placeholder 4"/>
          <p:cNvSpPr>
            <a:spLocks noGrp="1"/>
          </p:cNvSpPr>
          <p:nvPr>
            <p:ph idx="1"/>
          </p:nvPr>
        </p:nvSpPr>
        <p:spPr>
          <a:xfrm>
            <a:off x="241300" y="1600201"/>
            <a:ext cx="8541034" cy="2166581"/>
          </a:xfrm>
        </p:spPr>
        <p:txBody>
          <a:bodyPr/>
          <a:lstStyle/>
          <a:p>
            <a:pPr algn="just"/>
            <a:r>
              <a:rPr lang="en-US" sz="1800" b="1" dirty="0">
                <a:solidFill>
                  <a:srgbClr val="FF0000"/>
                </a:solidFill>
                <a:highlight>
                  <a:srgbClr val="FFFF00"/>
                </a:highlight>
              </a:rPr>
              <a:t>REAL-TIME SYSTEMS ARE OFTEN EVENT-DRIVEN</a:t>
            </a:r>
            <a:r>
              <a:rPr lang="en-US" sz="1800" dirty="0"/>
              <a:t>, </a:t>
            </a:r>
            <a:r>
              <a:rPr lang="en-US" sz="1800" u="sng" dirty="0"/>
              <a:t>with minimal data processing</a:t>
            </a:r>
            <a:r>
              <a:rPr lang="en-US" sz="1800" dirty="0"/>
              <a:t>.</a:t>
            </a:r>
          </a:p>
          <a:p>
            <a:pPr algn="just"/>
            <a:r>
              <a:rPr lang="en-US" sz="1800" dirty="0"/>
              <a:t>Event-driven modeling shows </a:t>
            </a:r>
            <a:r>
              <a:rPr lang="en-US" sz="1800" b="1" dirty="0">
                <a:solidFill>
                  <a:schemeClr val="tx1"/>
                </a:solidFill>
              </a:rPr>
              <a:t>how a system responds to external and internal events</a:t>
            </a:r>
            <a:r>
              <a:rPr lang="en-US" sz="1800" dirty="0"/>
              <a:t>. </a:t>
            </a:r>
          </a:p>
          <a:p>
            <a:pPr algn="just"/>
            <a:r>
              <a:rPr lang="en-US" sz="1800" dirty="0"/>
              <a:t>It is based on the assumption that </a:t>
            </a:r>
            <a:r>
              <a:rPr lang="en-US" sz="1800" b="1" dirty="0">
                <a:solidFill>
                  <a:schemeClr val="tx1"/>
                </a:solidFill>
                <a:highlight>
                  <a:srgbClr val="FFFF00"/>
                </a:highlight>
              </a:rPr>
              <a:t>a system has a finite number of states</a:t>
            </a:r>
            <a:r>
              <a:rPr lang="en-US" sz="1800" b="1" dirty="0">
                <a:solidFill>
                  <a:schemeClr val="tx1"/>
                </a:solidFill>
              </a:rPr>
              <a:t> </a:t>
            </a:r>
            <a:r>
              <a:rPr lang="en-US" sz="1800" dirty="0"/>
              <a:t>and </a:t>
            </a:r>
            <a:r>
              <a:rPr lang="en-US" sz="1800" b="1" dirty="0">
                <a:highlight>
                  <a:srgbClr val="FFFF00"/>
                </a:highlight>
              </a:rPr>
              <a:t>that events (stimuli) may cause</a:t>
            </a:r>
            <a:r>
              <a:rPr lang="en-US" sz="1800" b="1" dirty="0"/>
              <a:t> </a:t>
            </a:r>
            <a:r>
              <a:rPr lang="en-US" sz="1800" dirty="0"/>
              <a:t>a </a:t>
            </a:r>
            <a:r>
              <a:rPr lang="en-US" sz="1800" b="1" u="sng" dirty="0">
                <a:solidFill>
                  <a:srgbClr val="FF0000"/>
                </a:solidFill>
              </a:rPr>
              <a:t>transition from one state to another</a:t>
            </a:r>
            <a:r>
              <a:rPr lang="en-US" sz="1800" dirty="0"/>
              <a:t>. </a:t>
            </a:r>
          </a:p>
        </p:txBody>
      </p:sp>
      <p:pic>
        <p:nvPicPr>
          <p:cNvPr id="4" name="Picture 2" descr="State diagram - Wikipedia">
            <a:extLst>
              <a:ext uri="{FF2B5EF4-FFF2-40B4-BE49-F238E27FC236}">
                <a16:creationId xmlns:a16="http://schemas.microsoft.com/office/drawing/2014/main" xmlns="" id="{55F8329B-C6E6-4805-B8F8-763AAF458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25817" y="2709980"/>
            <a:ext cx="3555999" cy="4905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dirty="0"/>
              <a:t>State machine models</a:t>
            </a:r>
          </a:p>
        </p:txBody>
      </p:sp>
      <p:sp>
        <p:nvSpPr>
          <p:cNvPr id="56323" name="Rectangle 3"/>
          <p:cNvSpPr>
            <a:spLocks noGrp="1" noChangeArrowheads="1"/>
          </p:cNvSpPr>
          <p:nvPr>
            <p:ph idx="1"/>
          </p:nvPr>
        </p:nvSpPr>
        <p:spPr>
          <a:xfrm>
            <a:off x="457200" y="1589580"/>
            <a:ext cx="8229600" cy="4525963"/>
          </a:xfrm>
        </p:spPr>
        <p:txBody>
          <a:bodyPr/>
          <a:lstStyle/>
          <a:p>
            <a:pPr algn="just"/>
            <a:r>
              <a:rPr lang="en-GB" sz="2400" b="1" u="sng" dirty="0"/>
              <a:t>It models the behaviour of the system</a:t>
            </a:r>
            <a:r>
              <a:rPr lang="en-GB" sz="2400" dirty="0"/>
              <a:t> response to </a:t>
            </a:r>
            <a:r>
              <a:rPr lang="en-GB" sz="2400" b="1" dirty="0">
                <a:solidFill>
                  <a:schemeClr val="accent1"/>
                </a:solidFill>
                <a:highlight>
                  <a:srgbClr val="FFFF00"/>
                </a:highlight>
              </a:rPr>
              <a:t>external and internal events</a:t>
            </a:r>
            <a:r>
              <a:rPr lang="en-GB" sz="2400" dirty="0"/>
              <a:t>.</a:t>
            </a:r>
          </a:p>
          <a:p>
            <a:pPr algn="just"/>
            <a:r>
              <a:rPr lang="en-GB" sz="2400" dirty="0"/>
              <a:t>They </a:t>
            </a:r>
            <a:r>
              <a:rPr lang="en-GB" b="1" u="sng" dirty="0"/>
              <a:t>show the system’s responses to stimuli (input events)</a:t>
            </a:r>
            <a:r>
              <a:rPr lang="en-GB" sz="2400" dirty="0"/>
              <a:t> and </a:t>
            </a:r>
            <a:r>
              <a:rPr lang="en-GB" b="1" u="sng" dirty="0">
                <a:highlight>
                  <a:srgbClr val="00FF00"/>
                </a:highlight>
              </a:rPr>
              <a:t>they are often used for modelling real-time systems.</a:t>
            </a:r>
          </a:p>
          <a:p>
            <a:pPr algn="just"/>
            <a:r>
              <a:rPr lang="en-GB" sz="2400" dirty="0"/>
              <a:t>State machine models </a:t>
            </a:r>
            <a:r>
              <a:rPr lang="en-GB" b="1" u="sng" dirty="0"/>
              <a:t>show system states as nodes and </a:t>
            </a:r>
            <a:r>
              <a:rPr lang="en-GB" b="1" u="sng" dirty="0">
                <a:solidFill>
                  <a:srgbClr val="FF0000"/>
                </a:solidFill>
              </a:rPr>
              <a:t>events</a:t>
            </a:r>
            <a:r>
              <a:rPr lang="en-GB" sz="2400" b="1" dirty="0">
                <a:solidFill>
                  <a:srgbClr val="FF0000"/>
                </a:solidFill>
              </a:rPr>
              <a:t> as arcs between these nodes</a:t>
            </a:r>
            <a:r>
              <a:rPr lang="en-GB" sz="2400" dirty="0"/>
              <a:t>.</a:t>
            </a:r>
          </a:p>
          <a:p>
            <a:pPr algn="just"/>
            <a:r>
              <a:rPr lang="en-GB" b="1" u="sng" dirty="0">
                <a:highlight>
                  <a:srgbClr val="FFFF00"/>
                </a:highlight>
              </a:rPr>
              <a:t>WHEN AN EVENT OCCURS</a:t>
            </a:r>
            <a:r>
              <a:rPr lang="en-GB" sz="2400" dirty="0">
                <a:highlight>
                  <a:srgbClr val="FFFF00"/>
                </a:highlight>
              </a:rPr>
              <a:t>, THE SYSTEM </a:t>
            </a:r>
            <a:r>
              <a:rPr lang="en-GB" sz="2400" b="1" dirty="0">
                <a:solidFill>
                  <a:srgbClr val="0070C0"/>
                </a:solidFill>
                <a:highlight>
                  <a:srgbClr val="FFFF00"/>
                </a:highlight>
              </a:rPr>
              <a:t>MOVES FROM ONE STATE TO ANOTHER</a:t>
            </a:r>
            <a:r>
              <a:rPr lang="en-GB" sz="2400" dirty="0">
                <a:highlight>
                  <a:srgbClr val="FFFF00"/>
                </a:highlight>
              </a:rPr>
              <a:t>.</a:t>
            </a:r>
          </a:p>
          <a:p>
            <a:pPr algn="just"/>
            <a:r>
              <a:rPr lang="en-GB" b="1" u="sng" dirty="0"/>
              <a:t>State charts are an vital part of the UML</a:t>
            </a:r>
            <a:r>
              <a:rPr lang="en-GB" sz="2400" dirty="0"/>
              <a:t> and are used to represent state machine models.</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xmlns="" id="{87EE31EC-D4FC-4BCA-A6F4-A60871F89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33" y="1741734"/>
            <a:ext cx="8103521" cy="451096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BE2B9F9B-802A-411C-BCFD-10DFAA9BCDF8}"/>
              </a:ext>
            </a:extLst>
          </p:cNvPr>
          <p:cNvSpPr>
            <a:spLocks noGrp="1"/>
          </p:cNvSpPr>
          <p:nvPr>
            <p:ph type="title"/>
          </p:nvPr>
        </p:nvSpPr>
        <p:spPr>
          <a:xfrm>
            <a:off x="457200" y="274638"/>
            <a:ext cx="7293232" cy="1143000"/>
          </a:xfrm>
        </p:spPr>
        <p:txBody>
          <a:bodyPr/>
          <a:lstStyle/>
          <a:p>
            <a:r>
              <a:rPr lang="en-US" dirty="0"/>
              <a:t>UML diagram types</a:t>
            </a:r>
          </a:p>
        </p:txBody>
      </p:sp>
    </p:spTree>
    <p:extLst>
      <p:ext uri="{BB962C8B-B14F-4D97-AF65-F5344CB8AC3E}">
        <p14:creationId xmlns:p14="http://schemas.microsoft.com/office/powerpoint/2010/main" val="135699259"/>
      </p:ext>
    </p:extLst>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xmlns="" id="{71E11596-B9ED-4392-AFDF-03DD5480779E}"/>
              </a:ext>
            </a:extLst>
          </p:cNvPr>
          <p:cNvSpPr>
            <a:spLocks noGrp="1" noChangeArrowheads="1"/>
          </p:cNvSpPr>
          <p:nvPr>
            <p:ph type="title"/>
          </p:nvPr>
        </p:nvSpPr>
        <p:spPr/>
        <p:txBody>
          <a:bodyPr/>
          <a:lstStyle/>
          <a:p>
            <a:r>
              <a:rPr lang="en-US" altLang="en-US" dirty="0"/>
              <a:t>Basic UML State Diagram Syntax</a:t>
            </a:r>
          </a:p>
        </p:txBody>
      </p:sp>
      <p:sp>
        <p:nvSpPr>
          <p:cNvPr id="30723" name="Rectangle 1027">
            <a:extLst>
              <a:ext uri="{FF2B5EF4-FFF2-40B4-BE49-F238E27FC236}">
                <a16:creationId xmlns:a16="http://schemas.microsoft.com/office/drawing/2014/main" xmlns="" id="{86283001-3EAF-4712-82E6-815504BB40F7}"/>
              </a:ext>
            </a:extLst>
          </p:cNvPr>
          <p:cNvSpPr>
            <a:spLocks noGrp="1" noChangeArrowheads="1"/>
          </p:cNvSpPr>
          <p:nvPr>
            <p:ph type="body" idx="1"/>
          </p:nvPr>
        </p:nvSpPr>
        <p:spPr>
          <a:xfrm>
            <a:off x="191069" y="1600200"/>
            <a:ext cx="4457131" cy="5032612"/>
          </a:xfrm>
        </p:spPr>
        <p:txBody>
          <a:bodyPr/>
          <a:lstStyle/>
          <a:p>
            <a:r>
              <a:rPr lang="en-US" altLang="en-US" dirty="0"/>
              <a:t>A </a:t>
            </a:r>
            <a:r>
              <a:rPr lang="en-US" altLang="en-US" b="1" dirty="0">
                <a:solidFill>
                  <a:srgbClr val="FF0000"/>
                </a:solidFill>
              </a:rPr>
              <a:t>state</a:t>
            </a:r>
            <a:r>
              <a:rPr lang="en-US" altLang="en-US" dirty="0"/>
              <a:t> is drawn with a round box, with three sections for</a:t>
            </a:r>
          </a:p>
          <a:p>
            <a:pPr lvl="1"/>
            <a:r>
              <a:rPr lang="en-US" altLang="en-US" dirty="0"/>
              <a:t>name</a:t>
            </a:r>
          </a:p>
          <a:p>
            <a:pPr lvl="1"/>
            <a:r>
              <a:rPr lang="en-US" altLang="en-US" dirty="0"/>
              <a:t>state variables (if any)</a:t>
            </a:r>
          </a:p>
          <a:p>
            <a:pPr lvl="1"/>
            <a:r>
              <a:rPr lang="en-US" altLang="en-US" dirty="0"/>
              <a:t>actions to be performed</a:t>
            </a:r>
          </a:p>
          <a:p>
            <a:r>
              <a:rPr lang="en-US" altLang="en-US" dirty="0"/>
              <a:t>A </a:t>
            </a:r>
            <a:r>
              <a:rPr lang="en-US" altLang="en-US" b="1" dirty="0">
                <a:solidFill>
                  <a:srgbClr val="FF0000"/>
                </a:solidFill>
              </a:rPr>
              <a:t>transition</a:t>
            </a:r>
            <a:r>
              <a:rPr lang="en-US" altLang="en-US" dirty="0"/>
              <a:t> is drawn with an arrow, possibly labeled with</a:t>
            </a:r>
          </a:p>
          <a:p>
            <a:pPr lvl="1"/>
            <a:r>
              <a:rPr lang="en-US" altLang="en-US" dirty="0"/>
              <a:t>event causing the transaction</a:t>
            </a:r>
          </a:p>
          <a:p>
            <a:pPr lvl="1"/>
            <a:r>
              <a:rPr lang="en-US" altLang="en-US" dirty="0"/>
              <a:t>guard condition</a:t>
            </a:r>
          </a:p>
          <a:p>
            <a:pPr lvl="1"/>
            <a:r>
              <a:rPr lang="en-US" altLang="en-US" dirty="0"/>
              <a:t>Action to perform</a:t>
            </a:r>
          </a:p>
        </p:txBody>
      </p:sp>
      <p:graphicFrame>
        <p:nvGraphicFramePr>
          <p:cNvPr id="30724" name="Object 1028">
            <a:extLst>
              <a:ext uri="{FF2B5EF4-FFF2-40B4-BE49-F238E27FC236}">
                <a16:creationId xmlns:a16="http://schemas.microsoft.com/office/drawing/2014/main" xmlns="" id="{F9DC695A-BCAB-4A51-BFAE-6FD9F45546B1}"/>
              </a:ext>
            </a:extLst>
          </p:cNvPr>
          <p:cNvGraphicFramePr>
            <a:graphicFrameLocks noChangeAspect="1"/>
          </p:cNvGraphicFramePr>
          <p:nvPr>
            <p:extLst>
              <p:ext uri="{D42A27DB-BD31-4B8C-83A1-F6EECF244321}">
                <p14:modId xmlns:p14="http://schemas.microsoft.com/office/powerpoint/2010/main" val="2134305199"/>
              </p:ext>
            </p:extLst>
          </p:nvPr>
        </p:nvGraphicFramePr>
        <p:xfrm>
          <a:off x="4009647" y="2065337"/>
          <a:ext cx="4648200" cy="1349375"/>
        </p:xfrm>
        <a:graphic>
          <a:graphicData uri="http://schemas.openxmlformats.org/presentationml/2006/ole">
            <mc:AlternateContent xmlns:mc="http://schemas.openxmlformats.org/markup-compatibility/2006">
              <mc:Choice xmlns:v="urn:schemas-microsoft-com:vml" Requires="v">
                <p:oleObj spid="_x0000_s1312" name="Visio" r:id="rId3" imgW="2205720" imgH="640080" progId="Visio.Drawing.11">
                  <p:embed/>
                </p:oleObj>
              </mc:Choice>
              <mc:Fallback>
                <p:oleObj name="Visio" r:id="rId3" imgW="2205720" imgH="640080" progId="Visio.Drawing.11">
                  <p:embed/>
                  <p:pic>
                    <p:nvPicPr>
                      <p:cNvPr id="30724" name="Object 1028">
                        <a:extLst>
                          <a:ext uri="{FF2B5EF4-FFF2-40B4-BE49-F238E27FC236}">
                            <a16:creationId xmlns:a16="http://schemas.microsoft.com/office/drawing/2014/main" xmlns="" id="{F9DC695A-BCAB-4A51-BFAE-6FD9F4554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647" y="2065337"/>
                        <a:ext cx="4648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1029">
            <a:extLst>
              <a:ext uri="{FF2B5EF4-FFF2-40B4-BE49-F238E27FC236}">
                <a16:creationId xmlns:a16="http://schemas.microsoft.com/office/drawing/2014/main" xmlns="" id="{0C4D74AE-1D68-44A0-8396-24FAB8F5CC47}"/>
              </a:ext>
            </a:extLst>
          </p:cNvPr>
          <p:cNvGraphicFramePr>
            <a:graphicFrameLocks noChangeAspect="1"/>
          </p:cNvGraphicFramePr>
          <p:nvPr>
            <p:extLst>
              <p:ext uri="{D42A27DB-BD31-4B8C-83A1-F6EECF244321}">
                <p14:modId xmlns:p14="http://schemas.microsoft.com/office/powerpoint/2010/main" val="3032105245"/>
              </p:ext>
            </p:extLst>
          </p:nvPr>
        </p:nvGraphicFramePr>
        <p:xfrm>
          <a:off x="3810000" y="5411788"/>
          <a:ext cx="4803775" cy="814387"/>
        </p:xfrm>
        <a:graphic>
          <a:graphicData uri="http://schemas.openxmlformats.org/presentationml/2006/ole">
            <mc:AlternateContent xmlns:mc="http://schemas.openxmlformats.org/markup-compatibility/2006">
              <mc:Choice xmlns:v="urn:schemas-microsoft-com:vml" Requires="v">
                <p:oleObj spid="_x0000_s1313" name="Visio" r:id="rId5" imgW="2366640" imgH="401040" progId="Visio.Drawing.11">
                  <p:embed/>
                </p:oleObj>
              </mc:Choice>
              <mc:Fallback>
                <p:oleObj name="Visio" r:id="rId5" imgW="2366640" imgH="401040" progId="Visio.Drawing.11">
                  <p:embed/>
                  <p:pic>
                    <p:nvPicPr>
                      <p:cNvPr id="30725" name="Object 1029">
                        <a:extLst>
                          <a:ext uri="{FF2B5EF4-FFF2-40B4-BE49-F238E27FC236}">
                            <a16:creationId xmlns:a16="http://schemas.microsoft.com/office/drawing/2014/main" xmlns="" id="{0C4D74AE-1D68-44A0-8396-24FAB8F5C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411788"/>
                        <a:ext cx="4803775" cy="814387"/>
                      </a:xfrm>
                      <a:prstGeom prst="rect">
                        <a:avLst/>
                      </a:prstGeom>
                      <a:solidFill>
                        <a:schemeClr val="accent3">
                          <a:lumMod val="40000"/>
                          <a:lumOff val="60000"/>
                        </a:schemeClr>
                      </a:solidFill>
                      <a:ln>
                        <a:noFill/>
                      </a:ln>
                      <a:effectLst/>
                    </p:spPr>
                  </p:pic>
                </p:oleObj>
              </mc:Fallback>
            </mc:AlternateContent>
          </a:graphicData>
        </a:graphic>
      </p:graphicFrame>
      <p:sp>
        <p:nvSpPr>
          <p:cNvPr id="2" name="TextBox 1">
            <a:extLst>
              <a:ext uri="{FF2B5EF4-FFF2-40B4-BE49-F238E27FC236}">
                <a16:creationId xmlns:a16="http://schemas.microsoft.com/office/drawing/2014/main" xmlns="" id="{384425CB-C851-4318-86C7-6C3434060E14}"/>
              </a:ext>
            </a:extLst>
          </p:cNvPr>
          <p:cNvSpPr txBox="1"/>
          <p:nvPr/>
        </p:nvSpPr>
        <p:spPr>
          <a:xfrm>
            <a:off x="5138382" y="6168788"/>
            <a:ext cx="2937022" cy="369332"/>
          </a:xfrm>
          <a:prstGeom prst="rect">
            <a:avLst/>
          </a:prstGeom>
          <a:noFill/>
        </p:spPr>
        <p:txBody>
          <a:bodyPr wrap="none" rtlCol="0">
            <a:spAutoFit/>
          </a:bodyPr>
          <a:lstStyle/>
          <a:p>
            <a:r>
              <a:rPr lang="en-US" b="1" dirty="0" err="1">
                <a:solidFill>
                  <a:srgbClr val="FF0000"/>
                </a:solidFill>
              </a:rPr>
              <a:t>Actions</a:t>
            </a:r>
            <a:r>
              <a:rPr lang="en-US" b="1" dirty="0" err="1">
                <a:solidFill>
                  <a:srgbClr val="FF0000"/>
                </a:solidFill>
                <a:sym typeface="Wingdings" panose="05000000000000000000" pitchFamily="2" charset="2"/>
              </a:rPr>
              <a:t>class</a:t>
            </a:r>
            <a:r>
              <a:rPr lang="en-US" b="1" dirty="0">
                <a:solidFill>
                  <a:srgbClr val="FF0000"/>
                </a:solidFill>
                <a:sym typeface="Wingdings" panose="05000000000000000000" pitchFamily="2" charset="2"/>
              </a:rPr>
              <a:t> functions</a:t>
            </a:r>
            <a:endParaRPr lang="en-US" b="1" dirty="0">
              <a:solidFill>
                <a:srgbClr val="FF0000"/>
              </a:solidFill>
            </a:endParaRPr>
          </a:p>
        </p:txBody>
      </p:sp>
      <p:sp>
        <p:nvSpPr>
          <p:cNvPr id="7" name="TextBox 6">
            <a:extLst>
              <a:ext uri="{FF2B5EF4-FFF2-40B4-BE49-F238E27FC236}">
                <a16:creationId xmlns:a16="http://schemas.microsoft.com/office/drawing/2014/main" xmlns="" id="{7D35A2E0-0E4C-453A-88D5-57DE27CFB503}"/>
              </a:ext>
            </a:extLst>
          </p:cNvPr>
          <p:cNvSpPr txBox="1"/>
          <p:nvPr/>
        </p:nvSpPr>
        <p:spPr>
          <a:xfrm>
            <a:off x="4743376" y="3358759"/>
            <a:ext cx="3180743" cy="646331"/>
          </a:xfrm>
          <a:prstGeom prst="rect">
            <a:avLst/>
          </a:prstGeom>
          <a:noFill/>
        </p:spPr>
        <p:txBody>
          <a:bodyPr wrap="none" rtlCol="0">
            <a:spAutoFit/>
          </a:bodyPr>
          <a:lstStyle/>
          <a:p>
            <a:r>
              <a:rPr lang="en-US" b="1" dirty="0" err="1">
                <a:solidFill>
                  <a:srgbClr val="FF0000"/>
                </a:solidFill>
              </a:rPr>
              <a:t>Variables</a:t>
            </a:r>
            <a:r>
              <a:rPr lang="en-US" b="1" dirty="0" err="1">
                <a:solidFill>
                  <a:srgbClr val="FF0000"/>
                </a:solidFill>
                <a:sym typeface="Wingdings" panose="05000000000000000000" pitchFamily="2" charset="2"/>
              </a:rPr>
              <a:t>class</a:t>
            </a:r>
            <a:r>
              <a:rPr lang="en-US" b="1" dirty="0">
                <a:solidFill>
                  <a:srgbClr val="FF0000"/>
                </a:solidFill>
                <a:sym typeface="Wingdings" panose="05000000000000000000" pitchFamily="2" charset="2"/>
              </a:rPr>
              <a:t> attributes</a:t>
            </a:r>
            <a:endParaRPr lang="en-US" b="1" dirty="0">
              <a:solidFill>
                <a:srgbClr val="FF0000"/>
              </a:solidFill>
            </a:endParaRPr>
          </a:p>
          <a:p>
            <a:r>
              <a:rPr lang="en-US" b="1" dirty="0" err="1">
                <a:solidFill>
                  <a:srgbClr val="FF0000"/>
                </a:solidFill>
              </a:rPr>
              <a:t>Actions</a:t>
            </a:r>
            <a:r>
              <a:rPr lang="en-US" b="1" dirty="0" err="1">
                <a:solidFill>
                  <a:srgbClr val="FF0000"/>
                </a:solidFill>
                <a:sym typeface="Wingdings" panose="05000000000000000000" pitchFamily="2" charset="2"/>
              </a:rPr>
              <a:t>class</a:t>
            </a:r>
            <a:r>
              <a:rPr lang="en-US" b="1" dirty="0">
                <a:solidFill>
                  <a:srgbClr val="FF0000"/>
                </a:solidFill>
                <a:sym typeface="Wingdings" panose="05000000000000000000" pitchFamily="2" charset="2"/>
              </a:rPr>
              <a:t> functions</a:t>
            </a:r>
            <a:endParaRPr lang="en-US" b="1" dirty="0">
              <a:solidFill>
                <a:srgbClr val="FF0000"/>
              </a:solidFill>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0DFBE478-C41B-4B40-8CC0-90B2576F03AA}"/>
              </a:ext>
            </a:extLst>
          </p:cNvPr>
          <p:cNvSpPr>
            <a:spLocks noGrp="1" noChangeArrowheads="1"/>
          </p:cNvSpPr>
          <p:nvPr>
            <p:ph type="title"/>
          </p:nvPr>
        </p:nvSpPr>
        <p:spPr/>
        <p:txBody>
          <a:bodyPr/>
          <a:lstStyle/>
          <a:p>
            <a:r>
              <a:rPr lang="en-US" altLang="en-US" dirty="0"/>
              <a:t>Predefined Action Labels</a:t>
            </a:r>
          </a:p>
        </p:txBody>
      </p:sp>
      <p:sp>
        <p:nvSpPr>
          <p:cNvPr id="58371" name="Rectangle 3">
            <a:extLst>
              <a:ext uri="{FF2B5EF4-FFF2-40B4-BE49-F238E27FC236}">
                <a16:creationId xmlns:a16="http://schemas.microsoft.com/office/drawing/2014/main" xmlns="" id="{249B91B3-EB97-4740-826D-2A757D991391}"/>
              </a:ext>
            </a:extLst>
          </p:cNvPr>
          <p:cNvSpPr>
            <a:spLocks noGrp="1" noChangeArrowheads="1"/>
          </p:cNvSpPr>
          <p:nvPr>
            <p:ph type="body" idx="1"/>
          </p:nvPr>
        </p:nvSpPr>
        <p:spPr>
          <a:xfrm>
            <a:off x="143301" y="1600200"/>
            <a:ext cx="8775511" cy="5196385"/>
          </a:xfrm>
        </p:spPr>
        <p:txBody>
          <a:bodyPr/>
          <a:lstStyle/>
          <a:p>
            <a:pPr>
              <a:lnSpc>
                <a:spcPct val="90000"/>
              </a:lnSpc>
            </a:pPr>
            <a:r>
              <a:rPr lang="en-US" altLang="en-US" sz="1800" b="1" dirty="0"/>
              <a:t>“entry/???”</a:t>
            </a:r>
          </a:p>
          <a:p>
            <a:pPr lvl="1">
              <a:lnSpc>
                <a:spcPct val="90000"/>
              </a:lnSpc>
            </a:pPr>
            <a:r>
              <a:rPr lang="en-US" altLang="en-US" sz="1600" b="1" dirty="0">
                <a:solidFill>
                  <a:srgbClr val="FF0000"/>
                </a:solidFill>
              </a:rPr>
              <a:t>identifies an action</a:t>
            </a:r>
            <a:r>
              <a:rPr lang="en-US" altLang="en-US" sz="1600" dirty="0"/>
              <a:t>, specified by the corresponding action expression, which is performed upon entry to the state (</a:t>
            </a:r>
            <a:r>
              <a:rPr lang="en-US" altLang="en-US" sz="1600" b="1" dirty="0">
                <a:solidFill>
                  <a:srgbClr val="FF0000"/>
                </a:solidFill>
              </a:rPr>
              <a:t>entry action</a:t>
            </a:r>
            <a:r>
              <a:rPr lang="en-US" altLang="en-US" sz="1600" dirty="0"/>
              <a:t>)</a:t>
            </a:r>
          </a:p>
          <a:p>
            <a:pPr>
              <a:lnSpc>
                <a:spcPct val="90000"/>
              </a:lnSpc>
            </a:pPr>
            <a:r>
              <a:rPr lang="en-US" altLang="en-US" sz="1800" b="1" dirty="0"/>
              <a:t>“exit/???”</a:t>
            </a:r>
          </a:p>
          <a:p>
            <a:pPr lvl="1">
              <a:lnSpc>
                <a:spcPct val="90000"/>
              </a:lnSpc>
            </a:pPr>
            <a:r>
              <a:rPr lang="en-US" altLang="en-US" sz="1600" b="1" dirty="0">
                <a:solidFill>
                  <a:srgbClr val="FF0000"/>
                </a:solidFill>
              </a:rPr>
              <a:t>identifies an action</a:t>
            </a:r>
            <a:r>
              <a:rPr lang="en-US" altLang="en-US" sz="1600" dirty="0"/>
              <a:t>, specified by the corresponding action expression, that is performed upon exit from the state (</a:t>
            </a:r>
            <a:r>
              <a:rPr lang="en-US" altLang="en-US" sz="1600" b="1" dirty="0">
                <a:solidFill>
                  <a:srgbClr val="FF0000"/>
                </a:solidFill>
              </a:rPr>
              <a:t>exit action</a:t>
            </a:r>
            <a:r>
              <a:rPr lang="en-US" altLang="en-US" sz="1600" dirty="0"/>
              <a:t>)</a:t>
            </a:r>
          </a:p>
          <a:p>
            <a:pPr>
              <a:lnSpc>
                <a:spcPct val="90000"/>
              </a:lnSpc>
            </a:pPr>
            <a:r>
              <a:rPr lang="en-US" altLang="en-US" sz="1800" b="1" dirty="0"/>
              <a:t>“do/????”</a:t>
            </a:r>
          </a:p>
          <a:p>
            <a:pPr lvl="1">
              <a:lnSpc>
                <a:spcPct val="90000"/>
              </a:lnSpc>
            </a:pPr>
            <a:r>
              <a:rPr lang="en-US" altLang="en-US" sz="1600" b="1" dirty="0">
                <a:solidFill>
                  <a:srgbClr val="FF0000"/>
                </a:solidFill>
              </a:rPr>
              <a:t>identifies an ongoing activity (“do activity”)</a:t>
            </a:r>
            <a:r>
              <a:rPr lang="en-US" altLang="en-US" sz="1600" dirty="0"/>
              <a:t> that is performed as long as the modeled element is in the state or until the computation specified by the action expression is completed (the latter may result in a completion event being generated).</a:t>
            </a:r>
          </a:p>
          <a:p>
            <a:pPr>
              <a:lnSpc>
                <a:spcPct val="90000"/>
              </a:lnSpc>
            </a:pPr>
            <a:r>
              <a:rPr lang="en-US" altLang="en-US" sz="1800" b="1" dirty="0"/>
              <a:t>“include/” </a:t>
            </a:r>
          </a:p>
          <a:p>
            <a:pPr lvl="1">
              <a:lnSpc>
                <a:spcPct val="90000"/>
              </a:lnSpc>
            </a:pPr>
            <a:r>
              <a:rPr lang="en-US" altLang="en-US" sz="1600" b="1" dirty="0">
                <a:solidFill>
                  <a:srgbClr val="FF0000"/>
                </a:solidFill>
              </a:rPr>
              <a:t>is used to identify a submachine invocation</a:t>
            </a:r>
            <a:r>
              <a:rPr lang="en-US" altLang="en-US" sz="1600" dirty="0"/>
              <a:t>. The action expression contains the name of the submachine that is to be invoked.</a:t>
            </a: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Image result for statechart diagrams class attributes entry exit">
            <a:extLst>
              <a:ext uri="{FF2B5EF4-FFF2-40B4-BE49-F238E27FC236}">
                <a16:creationId xmlns:a16="http://schemas.microsoft.com/office/drawing/2014/main" xmlns="" id="{FA907EA0-6128-482C-B3F2-38697F8F8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9" y="1587619"/>
            <a:ext cx="8209733" cy="48610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C29A25BD-417C-4F77-B2ED-DD85C78D5D1D}"/>
              </a:ext>
            </a:extLst>
          </p:cNvPr>
          <p:cNvSpPr txBox="1"/>
          <p:nvPr/>
        </p:nvSpPr>
        <p:spPr>
          <a:xfrm>
            <a:off x="3713004" y="4520183"/>
            <a:ext cx="2133918" cy="369332"/>
          </a:xfrm>
          <a:prstGeom prst="rect">
            <a:avLst/>
          </a:prstGeom>
          <a:noFill/>
        </p:spPr>
        <p:txBody>
          <a:bodyPr wrap="none" rtlCol="0">
            <a:spAutoFit/>
          </a:bodyPr>
          <a:lstStyle/>
          <a:p>
            <a:r>
              <a:rPr lang="en-US" b="1" dirty="0">
                <a:solidFill>
                  <a:srgbClr val="FF0000"/>
                </a:solidFill>
              </a:rPr>
              <a:t>Book is borrowed</a:t>
            </a:r>
          </a:p>
        </p:txBody>
      </p:sp>
      <p:sp>
        <p:nvSpPr>
          <p:cNvPr id="20" name="TextBox 19">
            <a:extLst>
              <a:ext uri="{FF2B5EF4-FFF2-40B4-BE49-F238E27FC236}">
                <a16:creationId xmlns:a16="http://schemas.microsoft.com/office/drawing/2014/main" xmlns="" id="{91A0499B-C2E7-4B6C-9619-9A789AA7F548}"/>
              </a:ext>
            </a:extLst>
          </p:cNvPr>
          <p:cNvSpPr txBox="1"/>
          <p:nvPr/>
        </p:nvSpPr>
        <p:spPr>
          <a:xfrm>
            <a:off x="3713025" y="3428155"/>
            <a:ext cx="2018501" cy="369332"/>
          </a:xfrm>
          <a:prstGeom prst="rect">
            <a:avLst/>
          </a:prstGeom>
          <a:noFill/>
        </p:spPr>
        <p:txBody>
          <a:bodyPr wrap="none" rtlCol="0">
            <a:spAutoFit/>
          </a:bodyPr>
          <a:lstStyle/>
          <a:p>
            <a:r>
              <a:rPr lang="en-US" b="1" dirty="0">
                <a:solidFill>
                  <a:srgbClr val="FF0000"/>
                </a:solidFill>
              </a:rPr>
              <a:t>Book is returned</a:t>
            </a:r>
          </a:p>
        </p:txBody>
      </p:sp>
      <p:sp>
        <p:nvSpPr>
          <p:cNvPr id="24" name="Rectangle 1026">
            <a:extLst>
              <a:ext uri="{FF2B5EF4-FFF2-40B4-BE49-F238E27FC236}">
                <a16:creationId xmlns:a16="http://schemas.microsoft.com/office/drawing/2014/main" xmlns="" id="{0DD69215-2160-485A-973B-2E868497098C}"/>
              </a:ext>
            </a:extLst>
          </p:cNvPr>
          <p:cNvSpPr>
            <a:spLocks noGrp="1" noChangeArrowheads="1"/>
          </p:cNvSpPr>
          <p:nvPr>
            <p:ph type="title"/>
          </p:nvPr>
        </p:nvSpPr>
        <p:spPr>
          <a:xfrm>
            <a:off x="457200" y="274638"/>
            <a:ext cx="7293232" cy="1143000"/>
          </a:xfrm>
        </p:spPr>
        <p:txBody>
          <a:bodyPr/>
          <a:lstStyle/>
          <a:p>
            <a:r>
              <a:rPr lang="en-US" altLang="en-US" dirty="0"/>
              <a:t>Simple Example</a:t>
            </a:r>
          </a:p>
        </p:txBody>
      </p:sp>
      <p:sp>
        <p:nvSpPr>
          <p:cNvPr id="15" name="TextBox 14">
            <a:extLst>
              <a:ext uri="{FF2B5EF4-FFF2-40B4-BE49-F238E27FC236}">
                <a16:creationId xmlns:a16="http://schemas.microsoft.com/office/drawing/2014/main" xmlns="" id="{987A8EEE-744A-4752-AA68-C19528B8F96D}"/>
              </a:ext>
            </a:extLst>
          </p:cNvPr>
          <p:cNvSpPr txBox="1"/>
          <p:nvPr/>
        </p:nvSpPr>
        <p:spPr>
          <a:xfrm>
            <a:off x="5645396" y="2198130"/>
            <a:ext cx="3246120" cy="646331"/>
          </a:xfrm>
          <a:prstGeom prst="rect">
            <a:avLst/>
          </a:prstGeom>
          <a:noFill/>
        </p:spPr>
        <p:txBody>
          <a:bodyPr wrap="square" rtlCol="0">
            <a:spAutoFit/>
          </a:bodyPr>
          <a:lstStyle/>
          <a:p>
            <a:r>
              <a:rPr lang="en-US" b="1" dirty="0">
                <a:solidFill>
                  <a:srgbClr val="FF0000"/>
                </a:solidFill>
                <a:highlight>
                  <a:srgbClr val="FFFF00"/>
                </a:highlight>
              </a:rPr>
              <a:t>Two states for “</a:t>
            </a:r>
            <a:r>
              <a:rPr lang="en-US" b="1" dirty="0" err="1">
                <a:solidFill>
                  <a:srgbClr val="FF0000"/>
                </a:solidFill>
                <a:highlight>
                  <a:srgbClr val="FFFF00"/>
                </a:highlight>
              </a:rPr>
              <a:t>onShelf</a:t>
            </a:r>
            <a:r>
              <a:rPr lang="en-US" b="1" dirty="0">
                <a:solidFill>
                  <a:srgbClr val="FF0000"/>
                </a:solidFill>
                <a:highlight>
                  <a:srgbClr val="FFFF00"/>
                </a:highlight>
              </a:rPr>
              <a:t>” attribute: “true, false”</a:t>
            </a:r>
          </a:p>
        </p:txBody>
      </p:sp>
      <p:graphicFrame>
        <p:nvGraphicFramePr>
          <p:cNvPr id="11" name="Object 1029">
            <a:extLst>
              <a:ext uri="{FF2B5EF4-FFF2-40B4-BE49-F238E27FC236}">
                <a16:creationId xmlns:a16="http://schemas.microsoft.com/office/drawing/2014/main" xmlns="" id="{8DEAEEA7-8A1F-4F6A-822B-A39DA9C30B93}"/>
              </a:ext>
            </a:extLst>
          </p:cNvPr>
          <p:cNvGraphicFramePr>
            <a:graphicFrameLocks noChangeAspect="1"/>
          </p:cNvGraphicFramePr>
          <p:nvPr>
            <p:extLst>
              <p:ext uri="{D42A27DB-BD31-4B8C-83A1-F6EECF244321}">
                <p14:modId xmlns:p14="http://schemas.microsoft.com/office/powerpoint/2010/main" val="3982901336"/>
              </p:ext>
            </p:extLst>
          </p:nvPr>
        </p:nvGraphicFramePr>
        <p:xfrm>
          <a:off x="4779963" y="192088"/>
          <a:ext cx="4160837" cy="704850"/>
        </p:xfrm>
        <a:graphic>
          <a:graphicData uri="http://schemas.openxmlformats.org/presentationml/2006/ole">
            <mc:AlternateContent xmlns:mc="http://schemas.openxmlformats.org/markup-compatibility/2006">
              <mc:Choice xmlns:v="urn:schemas-microsoft-com:vml" Requires="v">
                <p:oleObj spid="_x0000_s6193" name="Visio" r:id="rId4" imgW="2366640" imgH="401040" progId="Visio.Drawing.11">
                  <p:embed/>
                </p:oleObj>
              </mc:Choice>
              <mc:Fallback>
                <p:oleObj name="Visio" r:id="rId4" imgW="2366640" imgH="401040" progId="Visio.Drawing.11">
                  <p:embed/>
                  <p:pic>
                    <p:nvPicPr>
                      <p:cNvPr id="30725" name="Object 1029">
                        <a:extLst>
                          <a:ext uri="{FF2B5EF4-FFF2-40B4-BE49-F238E27FC236}">
                            <a16:creationId xmlns:a16="http://schemas.microsoft.com/office/drawing/2014/main" xmlns="" id="{0C4D74AE-1D68-44A0-8396-24FAB8F5C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963" y="192088"/>
                        <a:ext cx="4160837" cy="704850"/>
                      </a:xfrm>
                      <a:prstGeom prst="rect">
                        <a:avLst/>
                      </a:prstGeom>
                      <a:solidFill>
                        <a:schemeClr val="accent3">
                          <a:lumMod val="40000"/>
                          <a:lumOff val="60000"/>
                        </a:schemeClr>
                      </a:solidFill>
                      <a:ln>
                        <a:noFill/>
                      </a:ln>
                      <a:effectLst/>
                    </p:spPr>
                  </p:pic>
                </p:oleObj>
              </mc:Fallback>
            </mc:AlternateContent>
          </a:graphicData>
        </a:graphic>
      </p:graphicFrame>
      <p:cxnSp>
        <p:nvCxnSpPr>
          <p:cNvPr id="3" name="Straight Arrow Connector 2">
            <a:extLst>
              <a:ext uri="{FF2B5EF4-FFF2-40B4-BE49-F238E27FC236}">
                <a16:creationId xmlns:a16="http://schemas.microsoft.com/office/drawing/2014/main" xmlns="" id="{75257D11-8ADD-4FD4-9681-0B0EF0291875}"/>
              </a:ext>
            </a:extLst>
          </p:cNvPr>
          <p:cNvCxnSpPr/>
          <p:nvPr/>
        </p:nvCxnSpPr>
        <p:spPr>
          <a:xfrm flipH="1">
            <a:off x="6639636" y="2759649"/>
            <a:ext cx="361665" cy="1092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172410"/>
      </p:ext>
    </p:extLst>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BD39F75-7C00-4968-A1C7-46A580E34E1B}"/>
              </a:ext>
            </a:extLst>
          </p:cNvPr>
          <p:cNvGrpSpPr/>
          <p:nvPr/>
        </p:nvGrpSpPr>
        <p:grpSpPr>
          <a:xfrm>
            <a:off x="-136481" y="1583139"/>
            <a:ext cx="8891516" cy="2115403"/>
            <a:chOff x="-402608" y="2456597"/>
            <a:chExt cx="8891516" cy="2115403"/>
          </a:xfrm>
        </p:grpSpPr>
        <p:sp>
          <p:nvSpPr>
            <p:cNvPr id="7" name="Oval 6">
              <a:extLst>
                <a:ext uri="{FF2B5EF4-FFF2-40B4-BE49-F238E27FC236}">
                  <a16:creationId xmlns:a16="http://schemas.microsoft.com/office/drawing/2014/main" xmlns="" id="{55FF8C97-B075-4517-A17E-BF4C37E346F6}"/>
                </a:ext>
              </a:extLst>
            </p:cNvPr>
            <p:cNvSpPr/>
            <p:nvPr/>
          </p:nvSpPr>
          <p:spPr>
            <a:xfrm>
              <a:off x="3016155" y="2456597"/>
              <a:ext cx="2715905" cy="21154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a:t>onLoan</a:t>
              </a:r>
              <a:r>
                <a:rPr lang="en-US" sz="3600" dirty="0"/>
                <a:t>=true</a:t>
              </a:r>
              <a:endParaRPr lang="en-US" dirty="0"/>
            </a:p>
          </p:txBody>
        </p:sp>
        <p:sp>
          <p:nvSpPr>
            <p:cNvPr id="8" name="Arc 7">
              <a:extLst>
                <a:ext uri="{FF2B5EF4-FFF2-40B4-BE49-F238E27FC236}">
                  <a16:creationId xmlns:a16="http://schemas.microsoft.com/office/drawing/2014/main" xmlns="" id="{899A02A7-B7BA-4EB3-B609-AF82736501A1}"/>
                </a:ext>
              </a:extLst>
            </p:cNvPr>
            <p:cNvSpPr/>
            <p:nvPr/>
          </p:nvSpPr>
          <p:spPr>
            <a:xfrm>
              <a:off x="-402608" y="2961563"/>
              <a:ext cx="3521122" cy="736979"/>
            </a:xfrm>
            <a:prstGeom prst="arc">
              <a:avLst>
                <a:gd name="adj1" fmla="val 11699435"/>
                <a:gd name="adj2" fmla="val 141735"/>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t>Entry/</a:t>
              </a:r>
              <a:r>
                <a:rPr lang="en-US" dirty="0" err="1"/>
                <a:t>myBkCopy.Borrowed</a:t>
              </a:r>
              <a:r>
                <a:rPr lang="en-US" dirty="0"/>
                <a:t>()</a:t>
              </a:r>
            </a:p>
          </p:txBody>
        </p:sp>
        <p:sp>
          <p:nvSpPr>
            <p:cNvPr id="9" name="Arc 8">
              <a:extLst>
                <a:ext uri="{FF2B5EF4-FFF2-40B4-BE49-F238E27FC236}">
                  <a16:creationId xmlns:a16="http://schemas.microsoft.com/office/drawing/2014/main" xmlns="" id="{3D217EB6-AB36-48F2-B3DC-EB52F02B38C7}"/>
                </a:ext>
              </a:extLst>
            </p:cNvPr>
            <p:cNvSpPr/>
            <p:nvPr/>
          </p:nvSpPr>
          <p:spPr>
            <a:xfrm>
              <a:off x="5145207" y="3370994"/>
              <a:ext cx="3343701" cy="736979"/>
            </a:xfrm>
            <a:prstGeom prst="arc">
              <a:avLst>
                <a:gd name="adj1" fmla="val 11699435"/>
                <a:gd name="adj2" fmla="val 0"/>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Exit/</a:t>
              </a:r>
              <a:r>
                <a:rPr lang="en-US" dirty="0" err="1"/>
                <a:t>myBkCopy.returned</a:t>
              </a:r>
              <a:r>
                <a:rPr lang="en-US" dirty="0"/>
                <a:t>()</a:t>
              </a:r>
            </a:p>
          </p:txBody>
        </p:sp>
      </p:grpSp>
      <p:grpSp>
        <p:nvGrpSpPr>
          <p:cNvPr id="11" name="Group 10">
            <a:extLst>
              <a:ext uri="{FF2B5EF4-FFF2-40B4-BE49-F238E27FC236}">
                <a16:creationId xmlns:a16="http://schemas.microsoft.com/office/drawing/2014/main" xmlns="" id="{65F4303B-6019-42D6-BBB2-6A3A4E5B8862}"/>
              </a:ext>
            </a:extLst>
          </p:cNvPr>
          <p:cNvGrpSpPr/>
          <p:nvPr/>
        </p:nvGrpSpPr>
        <p:grpSpPr>
          <a:xfrm>
            <a:off x="-443552" y="4176214"/>
            <a:ext cx="8891516" cy="2115403"/>
            <a:chOff x="-402608" y="2456597"/>
            <a:chExt cx="8891516" cy="2115403"/>
          </a:xfrm>
        </p:grpSpPr>
        <p:sp>
          <p:nvSpPr>
            <p:cNvPr id="12" name="Oval 11">
              <a:extLst>
                <a:ext uri="{FF2B5EF4-FFF2-40B4-BE49-F238E27FC236}">
                  <a16:creationId xmlns:a16="http://schemas.microsoft.com/office/drawing/2014/main" xmlns="" id="{148C6B10-5495-4137-981F-474E81B84A9C}"/>
                </a:ext>
              </a:extLst>
            </p:cNvPr>
            <p:cNvSpPr/>
            <p:nvPr/>
          </p:nvSpPr>
          <p:spPr>
            <a:xfrm>
              <a:off x="3016155" y="2456597"/>
              <a:ext cx="2715905" cy="21154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a:t>onShelf</a:t>
              </a:r>
              <a:r>
                <a:rPr lang="en-US" sz="3600" dirty="0"/>
                <a:t>=true</a:t>
              </a:r>
              <a:endParaRPr lang="en-US" dirty="0"/>
            </a:p>
          </p:txBody>
        </p:sp>
        <p:sp>
          <p:nvSpPr>
            <p:cNvPr id="13" name="Arc 12">
              <a:extLst>
                <a:ext uri="{FF2B5EF4-FFF2-40B4-BE49-F238E27FC236}">
                  <a16:creationId xmlns:a16="http://schemas.microsoft.com/office/drawing/2014/main" xmlns="" id="{0F14D1BB-5C1E-4860-96BF-AB299BE15C41}"/>
                </a:ext>
              </a:extLst>
            </p:cNvPr>
            <p:cNvSpPr/>
            <p:nvPr/>
          </p:nvSpPr>
          <p:spPr>
            <a:xfrm>
              <a:off x="-402608" y="2961563"/>
              <a:ext cx="3521122" cy="736979"/>
            </a:xfrm>
            <a:prstGeom prst="arc">
              <a:avLst>
                <a:gd name="adj1" fmla="val 11699435"/>
                <a:gd name="adj2" fmla="val 0"/>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t>Entry/</a:t>
              </a:r>
              <a:r>
                <a:rPr lang="en-US" dirty="0" err="1"/>
                <a:t>myBkCopy.returned</a:t>
              </a:r>
              <a:r>
                <a:rPr lang="en-US" dirty="0"/>
                <a:t>()</a:t>
              </a:r>
            </a:p>
          </p:txBody>
        </p:sp>
        <p:sp>
          <p:nvSpPr>
            <p:cNvPr id="14" name="Arc 13">
              <a:extLst>
                <a:ext uri="{FF2B5EF4-FFF2-40B4-BE49-F238E27FC236}">
                  <a16:creationId xmlns:a16="http://schemas.microsoft.com/office/drawing/2014/main" xmlns="" id="{E5127565-8B5D-4C75-93FE-FA37C7A7ECDD}"/>
                </a:ext>
              </a:extLst>
            </p:cNvPr>
            <p:cNvSpPr/>
            <p:nvPr/>
          </p:nvSpPr>
          <p:spPr>
            <a:xfrm>
              <a:off x="5145207" y="3370994"/>
              <a:ext cx="3343701" cy="736979"/>
            </a:xfrm>
            <a:prstGeom prst="arc">
              <a:avLst>
                <a:gd name="adj1" fmla="val 11699435"/>
                <a:gd name="adj2" fmla="val 0"/>
              </a:avLst>
            </a:prstGeom>
            <a:ln>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Exit/</a:t>
              </a:r>
              <a:r>
                <a:rPr lang="en-US" dirty="0" err="1"/>
                <a:t>myBkCopy.Borrowed</a:t>
              </a:r>
              <a:r>
                <a:rPr lang="en-US" dirty="0"/>
                <a:t>()</a:t>
              </a:r>
            </a:p>
          </p:txBody>
        </p:sp>
      </p:grpSp>
      <p:sp>
        <p:nvSpPr>
          <p:cNvPr id="15" name="Rectangle 1026">
            <a:extLst>
              <a:ext uri="{FF2B5EF4-FFF2-40B4-BE49-F238E27FC236}">
                <a16:creationId xmlns:a16="http://schemas.microsoft.com/office/drawing/2014/main" xmlns="" id="{817DD492-9273-431C-9195-5760EAF043A9}"/>
              </a:ext>
            </a:extLst>
          </p:cNvPr>
          <p:cNvSpPr>
            <a:spLocks noGrp="1" noChangeArrowheads="1"/>
          </p:cNvSpPr>
          <p:nvPr>
            <p:ph type="title"/>
          </p:nvPr>
        </p:nvSpPr>
        <p:spPr>
          <a:xfrm>
            <a:off x="457200" y="274638"/>
            <a:ext cx="7293232" cy="1143000"/>
          </a:xfrm>
        </p:spPr>
        <p:txBody>
          <a:bodyPr/>
          <a:lstStyle/>
          <a:p>
            <a:r>
              <a:rPr lang="en-US" altLang="en-US" dirty="0"/>
              <a:t>Combination of Entry/Exit Labels</a:t>
            </a:r>
          </a:p>
        </p:txBody>
      </p:sp>
    </p:spTree>
    <p:extLst>
      <p:ext uri="{BB962C8B-B14F-4D97-AF65-F5344CB8AC3E}">
        <p14:creationId xmlns:p14="http://schemas.microsoft.com/office/powerpoint/2010/main" val="3984702409"/>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178826F6-7A6F-4F73-B7C1-F40580A97A95}"/>
              </a:ext>
            </a:extLst>
          </p:cNvPr>
          <p:cNvSpPr>
            <a:spLocks noGrp="1" noChangeArrowheads="1"/>
          </p:cNvSpPr>
          <p:nvPr>
            <p:ph type="title"/>
          </p:nvPr>
        </p:nvSpPr>
        <p:spPr/>
        <p:txBody>
          <a:bodyPr/>
          <a:lstStyle/>
          <a:p>
            <a:r>
              <a:rPr lang="en-US" altLang="en-US" dirty="0"/>
              <a:t>Independent State Components</a:t>
            </a:r>
          </a:p>
        </p:txBody>
      </p:sp>
      <p:sp>
        <p:nvSpPr>
          <p:cNvPr id="34819" name="Rectangle 3">
            <a:extLst>
              <a:ext uri="{FF2B5EF4-FFF2-40B4-BE49-F238E27FC236}">
                <a16:creationId xmlns:a16="http://schemas.microsoft.com/office/drawing/2014/main" xmlns="" id="{5901B51D-59B0-4AC3-990C-6FB66C1CCB3F}"/>
              </a:ext>
            </a:extLst>
          </p:cNvPr>
          <p:cNvSpPr>
            <a:spLocks noGrp="1" noChangeArrowheads="1"/>
          </p:cNvSpPr>
          <p:nvPr>
            <p:ph type="body" idx="1"/>
          </p:nvPr>
        </p:nvSpPr>
        <p:spPr>
          <a:xfrm>
            <a:off x="239655" y="1784444"/>
            <a:ext cx="4109171" cy="4114800"/>
          </a:xfrm>
        </p:spPr>
        <p:txBody>
          <a:bodyPr/>
          <a:lstStyle/>
          <a:p>
            <a:pPr>
              <a:lnSpc>
                <a:spcPct val="90000"/>
              </a:lnSpc>
            </a:pPr>
            <a:r>
              <a:rPr lang="en-US" altLang="en-US" sz="2000" dirty="0"/>
              <a:t>We can e</a:t>
            </a:r>
            <a:r>
              <a:rPr lang="en-US" altLang="en-US" sz="2000" dirty="0">
                <a:solidFill>
                  <a:srgbClr val="000000"/>
                </a:solidFill>
                <a:latin typeface="MS Sans Serif" charset="0"/>
              </a:rPr>
              <a:t>xplore the phenomenon of rapid state diagram growth by examining a typical class with three attributes</a:t>
            </a:r>
          </a:p>
          <a:p>
            <a:pPr>
              <a:lnSpc>
                <a:spcPct val="90000"/>
              </a:lnSpc>
            </a:pPr>
            <a:r>
              <a:rPr lang="en-US" altLang="en-US" sz="2000" dirty="0">
                <a:solidFill>
                  <a:srgbClr val="000000"/>
                </a:solidFill>
                <a:latin typeface="MS Sans Serif" charset="0"/>
              </a:rPr>
              <a:t>Each combination of values of the attributes of this class constitute a different state for the class</a:t>
            </a:r>
          </a:p>
          <a:p>
            <a:pPr>
              <a:lnSpc>
                <a:spcPct val="90000"/>
              </a:lnSpc>
            </a:pPr>
            <a:r>
              <a:rPr lang="en-US" altLang="en-US" sz="2000" dirty="0">
                <a:solidFill>
                  <a:srgbClr val="000000"/>
                </a:solidFill>
                <a:latin typeface="MS Sans Serif" charset="0"/>
              </a:rPr>
              <a:t>Note that the attributes are effectively </a:t>
            </a:r>
            <a:r>
              <a:rPr lang="en-US" altLang="en-US" sz="2000" b="1" dirty="0">
                <a:solidFill>
                  <a:srgbClr val="000000"/>
                </a:solidFill>
                <a:latin typeface="MS Sans Serif" charset="0"/>
              </a:rPr>
              <a:t>independent</a:t>
            </a:r>
            <a:r>
              <a:rPr lang="en-US" altLang="en-US" sz="2000" dirty="0">
                <a:solidFill>
                  <a:srgbClr val="000000"/>
                </a:solidFill>
                <a:latin typeface="MS Sans Serif" charset="0"/>
              </a:rPr>
              <a:t> of each other</a:t>
            </a:r>
          </a:p>
          <a:p>
            <a:pPr lvl="1">
              <a:lnSpc>
                <a:spcPct val="90000"/>
              </a:lnSpc>
            </a:pPr>
            <a:r>
              <a:rPr lang="en-US" altLang="en-US" sz="1800" dirty="0">
                <a:solidFill>
                  <a:srgbClr val="000000"/>
                </a:solidFill>
                <a:latin typeface="MS Sans Serif" charset="0"/>
              </a:rPr>
              <a:t>any combination is valid</a:t>
            </a:r>
          </a:p>
        </p:txBody>
      </p:sp>
      <p:graphicFrame>
        <p:nvGraphicFramePr>
          <p:cNvPr id="34820" name="Object 4">
            <a:extLst>
              <a:ext uri="{FF2B5EF4-FFF2-40B4-BE49-F238E27FC236}">
                <a16:creationId xmlns:a16="http://schemas.microsoft.com/office/drawing/2014/main" xmlns="" id="{6DDBD4BB-3E88-4C5E-B130-807245A8CF43}"/>
              </a:ext>
            </a:extLst>
          </p:cNvPr>
          <p:cNvGraphicFramePr>
            <a:graphicFrameLocks noChangeAspect="1"/>
          </p:cNvGraphicFramePr>
          <p:nvPr>
            <p:extLst>
              <p:ext uri="{D42A27DB-BD31-4B8C-83A1-F6EECF244321}">
                <p14:modId xmlns:p14="http://schemas.microsoft.com/office/powerpoint/2010/main" val="422868545"/>
              </p:ext>
            </p:extLst>
          </p:nvPr>
        </p:nvGraphicFramePr>
        <p:xfrm>
          <a:off x="4876800" y="1495308"/>
          <a:ext cx="3205163" cy="2468563"/>
        </p:xfrm>
        <a:graphic>
          <a:graphicData uri="http://schemas.openxmlformats.org/presentationml/2006/ole">
            <mc:AlternateContent xmlns:mc="http://schemas.openxmlformats.org/markup-compatibility/2006">
              <mc:Choice xmlns:v="urn:schemas-microsoft-com:vml" Requires="v">
                <p:oleObj spid="_x0000_s4370" name="VISIO" r:id="rId3" imgW="1990080" imgH="1532880" progId="Visio.Drawing.6">
                  <p:embed/>
                </p:oleObj>
              </mc:Choice>
              <mc:Fallback>
                <p:oleObj name="VISIO" r:id="rId3" imgW="1990080" imgH="1532880" progId="Visio.Drawing.6">
                  <p:embed/>
                  <p:pic>
                    <p:nvPicPr>
                      <p:cNvPr id="34820" name="Object 4">
                        <a:extLst>
                          <a:ext uri="{FF2B5EF4-FFF2-40B4-BE49-F238E27FC236}">
                            <a16:creationId xmlns:a16="http://schemas.microsoft.com/office/drawing/2014/main" xmlns="" id="{6DDBD4BB-3E88-4C5E-B130-807245A8C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95308"/>
                        <a:ext cx="32051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830" name="Group 14">
            <a:extLst>
              <a:ext uri="{FF2B5EF4-FFF2-40B4-BE49-F238E27FC236}">
                <a16:creationId xmlns:a16="http://schemas.microsoft.com/office/drawing/2014/main" xmlns="" id="{7C93EC89-1EB2-4A58-AA96-0FF8F183D3B2}"/>
              </a:ext>
            </a:extLst>
          </p:cNvPr>
          <p:cNvGrpSpPr>
            <a:grpSpLocks/>
          </p:cNvGrpSpPr>
          <p:nvPr/>
        </p:nvGrpSpPr>
        <p:grpSpPr bwMode="auto">
          <a:xfrm rot="1914678">
            <a:off x="6316149" y="3318819"/>
            <a:ext cx="942010" cy="1451233"/>
            <a:chOff x="2833" y="823"/>
            <a:chExt cx="1726" cy="3121"/>
          </a:xfrm>
        </p:grpSpPr>
        <p:sp>
          <p:nvSpPr>
            <p:cNvPr id="34826" name="Freeform 10">
              <a:extLst>
                <a:ext uri="{FF2B5EF4-FFF2-40B4-BE49-F238E27FC236}">
                  <a16:creationId xmlns:a16="http://schemas.microsoft.com/office/drawing/2014/main" xmlns="" id="{44280BA2-DD38-4BE0-91BA-A13508444D4E}"/>
                </a:ext>
              </a:extLst>
            </p:cNvPr>
            <p:cNvSpPr>
              <a:spLocks/>
            </p:cNvSpPr>
            <p:nvPr/>
          </p:nvSpPr>
          <p:spPr bwMode="auto">
            <a:xfrm rot="-5056642">
              <a:off x="2352" y="1901"/>
              <a:ext cx="2524" cy="1561"/>
            </a:xfrm>
            <a:custGeom>
              <a:avLst/>
              <a:gdLst>
                <a:gd name="T0" fmla="*/ 0 w 5047"/>
                <a:gd name="T1" fmla="*/ 1511 h 3121"/>
                <a:gd name="T2" fmla="*/ 867 w 5047"/>
                <a:gd name="T3" fmla="*/ 334 h 3121"/>
                <a:gd name="T4" fmla="*/ 1393 w 5047"/>
                <a:gd name="T5" fmla="*/ 0 h 3121"/>
                <a:gd name="T6" fmla="*/ 1625 w 5047"/>
                <a:gd name="T7" fmla="*/ 775 h 3121"/>
                <a:gd name="T8" fmla="*/ 4872 w 5047"/>
                <a:gd name="T9" fmla="*/ 21 h 3121"/>
                <a:gd name="T10" fmla="*/ 5047 w 5047"/>
                <a:gd name="T11" fmla="*/ 334 h 3121"/>
                <a:gd name="T12" fmla="*/ 4678 w 5047"/>
                <a:gd name="T13" fmla="*/ 1175 h 3121"/>
                <a:gd name="T14" fmla="*/ 4872 w 5047"/>
                <a:gd name="T15" fmla="*/ 2539 h 3121"/>
                <a:gd name="T16" fmla="*/ 4367 w 5047"/>
                <a:gd name="T17" fmla="*/ 2853 h 3121"/>
                <a:gd name="T18" fmla="*/ 1684 w 5047"/>
                <a:gd name="T19" fmla="*/ 2477 h 3121"/>
                <a:gd name="T20" fmla="*/ 1471 w 5047"/>
                <a:gd name="T21" fmla="*/ 3121 h 3121"/>
                <a:gd name="T22" fmla="*/ 538 w 5047"/>
                <a:gd name="T23" fmla="*/ 2498 h 3121"/>
                <a:gd name="T24" fmla="*/ 0 w 5047"/>
                <a:gd name="T25" fmla="*/ 1511 h 3121"/>
                <a:gd name="T26" fmla="*/ 0 w 5047"/>
                <a:gd name="T27" fmla="*/ 1511 h 3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47" h="3121">
                  <a:moveTo>
                    <a:pt x="0" y="1511"/>
                  </a:moveTo>
                  <a:lnTo>
                    <a:pt x="867" y="334"/>
                  </a:lnTo>
                  <a:lnTo>
                    <a:pt x="1393" y="0"/>
                  </a:lnTo>
                  <a:lnTo>
                    <a:pt x="1625" y="775"/>
                  </a:lnTo>
                  <a:lnTo>
                    <a:pt x="4872" y="21"/>
                  </a:lnTo>
                  <a:lnTo>
                    <a:pt x="5047" y="334"/>
                  </a:lnTo>
                  <a:lnTo>
                    <a:pt x="4678" y="1175"/>
                  </a:lnTo>
                  <a:lnTo>
                    <a:pt x="4872" y="2539"/>
                  </a:lnTo>
                  <a:lnTo>
                    <a:pt x="4367" y="2853"/>
                  </a:lnTo>
                  <a:lnTo>
                    <a:pt x="1684" y="2477"/>
                  </a:lnTo>
                  <a:lnTo>
                    <a:pt x="1471" y="3121"/>
                  </a:lnTo>
                  <a:lnTo>
                    <a:pt x="538" y="2498"/>
                  </a:lnTo>
                  <a:lnTo>
                    <a:pt x="0" y="1511"/>
                  </a:lnTo>
                  <a:lnTo>
                    <a:pt x="0" y="151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11">
              <a:extLst>
                <a:ext uri="{FF2B5EF4-FFF2-40B4-BE49-F238E27FC236}">
                  <a16:creationId xmlns:a16="http://schemas.microsoft.com/office/drawing/2014/main" xmlns="" id="{59803053-459E-4D64-941E-C64724E12A30}"/>
                </a:ext>
              </a:extLst>
            </p:cNvPr>
            <p:cNvSpPr>
              <a:spLocks/>
            </p:cNvSpPr>
            <p:nvPr/>
          </p:nvSpPr>
          <p:spPr bwMode="auto">
            <a:xfrm rot="-5057023">
              <a:off x="2426" y="1378"/>
              <a:ext cx="2528" cy="1561"/>
            </a:xfrm>
            <a:custGeom>
              <a:avLst/>
              <a:gdLst>
                <a:gd name="T0" fmla="*/ 0 w 5055"/>
                <a:gd name="T1" fmla="*/ 1512 h 3124"/>
                <a:gd name="T2" fmla="*/ 875 w 5055"/>
                <a:gd name="T3" fmla="*/ 337 h 3124"/>
                <a:gd name="T4" fmla="*/ 1399 w 5055"/>
                <a:gd name="T5" fmla="*/ 0 h 3124"/>
                <a:gd name="T6" fmla="*/ 1633 w 5055"/>
                <a:gd name="T7" fmla="*/ 778 h 3124"/>
                <a:gd name="T8" fmla="*/ 4880 w 5055"/>
                <a:gd name="T9" fmla="*/ 21 h 3124"/>
                <a:gd name="T10" fmla="*/ 5055 w 5055"/>
                <a:gd name="T11" fmla="*/ 337 h 3124"/>
                <a:gd name="T12" fmla="*/ 4684 w 5055"/>
                <a:gd name="T13" fmla="*/ 1175 h 3124"/>
                <a:gd name="T14" fmla="*/ 4880 w 5055"/>
                <a:gd name="T15" fmla="*/ 2540 h 3124"/>
                <a:gd name="T16" fmla="*/ 4375 w 5055"/>
                <a:gd name="T17" fmla="*/ 2856 h 3124"/>
                <a:gd name="T18" fmla="*/ 1692 w 5055"/>
                <a:gd name="T19" fmla="*/ 2477 h 3124"/>
                <a:gd name="T20" fmla="*/ 1477 w 5055"/>
                <a:gd name="T21" fmla="*/ 3124 h 3124"/>
                <a:gd name="T22" fmla="*/ 544 w 5055"/>
                <a:gd name="T23" fmla="*/ 2498 h 3124"/>
                <a:gd name="T24" fmla="*/ 0 w 5055"/>
                <a:gd name="T25" fmla="*/ 1512 h 3124"/>
                <a:gd name="T26" fmla="*/ 0 w 5055"/>
                <a:gd name="T27" fmla="*/ 1512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55" h="3124">
                  <a:moveTo>
                    <a:pt x="0" y="1512"/>
                  </a:moveTo>
                  <a:lnTo>
                    <a:pt x="875" y="337"/>
                  </a:lnTo>
                  <a:lnTo>
                    <a:pt x="1399" y="0"/>
                  </a:lnTo>
                  <a:lnTo>
                    <a:pt x="1633" y="778"/>
                  </a:lnTo>
                  <a:lnTo>
                    <a:pt x="4880" y="21"/>
                  </a:lnTo>
                  <a:lnTo>
                    <a:pt x="5055" y="337"/>
                  </a:lnTo>
                  <a:lnTo>
                    <a:pt x="4684" y="1175"/>
                  </a:lnTo>
                  <a:lnTo>
                    <a:pt x="4880" y="2540"/>
                  </a:lnTo>
                  <a:lnTo>
                    <a:pt x="4375" y="2856"/>
                  </a:lnTo>
                  <a:lnTo>
                    <a:pt x="1692" y="2477"/>
                  </a:lnTo>
                  <a:lnTo>
                    <a:pt x="1477" y="3124"/>
                  </a:lnTo>
                  <a:lnTo>
                    <a:pt x="544" y="2498"/>
                  </a:lnTo>
                  <a:lnTo>
                    <a:pt x="0" y="1512"/>
                  </a:lnTo>
                  <a:lnTo>
                    <a:pt x="0" y="1512"/>
                  </a:lnTo>
                  <a:close/>
                </a:path>
              </a:pathLst>
            </a:custGeom>
            <a:solidFill>
              <a:srgbClr val="A5B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12">
              <a:extLst>
                <a:ext uri="{FF2B5EF4-FFF2-40B4-BE49-F238E27FC236}">
                  <a16:creationId xmlns:a16="http://schemas.microsoft.com/office/drawing/2014/main" xmlns="" id="{68FAF264-7739-4043-BE3B-4FE7634391A8}"/>
                </a:ext>
              </a:extLst>
            </p:cNvPr>
            <p:cNvSpPr>
              <a:spLocks/>
            </p:cNvSpPr>
            <p:nvPr/>
          </p:nvSpPr>
          <p:spPr bwMode="auto">
            <a:xfrm rot="-5058207">
              <a:off x="2397" y="1305"/>
              <a:ext cx="2644" cy="1680"/>
            </a:xfrm>
            <a:custGeom>
              <a:avLst/>
              <a:gdLst>
                <a:gd name="T0" fmla="*/ 1679 w 5289"/>
                <a:gd name="T1" fmla="*/ 158 h 3361"/>
                <a:gd name="T2" fmla="*/ 1496 w 5289"/>
                <a:gd name="T3" fmla="*/ 0 h 3361"/>
                <a:gd name="T4" fmla="*/ 1240 w 5289"/>
                <a:gd name="T5" fmla="*/ 86 h 3361"/>
                <a:gd name="T6" fmla="*/ 1095 w 5289"/>
                <a:gd name="T7" fmla="*/ 183 h 3361"/>
                <a:gd name="T8" fmla="*/ 795 w 5289"/>
                <a:gd name="T9" fmla="*/ 441 h 3361"/>
                <a:gd name="T10" fmla="*/ 479 w 5289"/>
                <a:gd name="T11" fmla="*/ 783 h 3361"/>
                <a:gd name="T12" fmla="*/ 213 w 5289"/>
                <a:gd name="T13" fmla="*/ 1158 h 3361"/>
                <a:gd name="T14" fmla="*/ 8 w 5289"/>
                <a:gd name="T15" fmla="*/ 1660 h 3361"/>
                <a:gd name="T16" fmla="*/ 105 w 5289"/>
                <a:gd name="T17" fmla="*/ 2137 h 3361"/>
                <a:gd name="T18" fmla="*/ 314 w 5289"/>
                <a:gd name="T19" fmla="*/ 2481 h 3361"/>
                <a:gd name="T20" fmla="*/ 590 w 5289"/>
                <a:gd name="T21" fmla="*/ 2810 h 3361"/>
                <a:gd name="T22" fmla="*/ 892 w 5289"/>
                <a:gd name="T23" fmla="*/ 3089 h 3361"/>
                <a:gd name="T24" fmla="*/ 1069 w 5289"/>
                <a:gd name="T25" fmla="*/ 3220 h 3361"/>
                <a:gd name="T26" fmla="*/ 1204 w 5289"/>
                <a:gd name="T27" fmla="*/ 3300 h 3361"/>
                <a:gd name="T28" fmla="*/ 1517 w 5289"/>
                <a:gd name="T29" fmla="*/ 3336 h 3361"/>
                <a:gd name="T30" fmla="*/ 1696 w 5289"/>
                <a:gd name="T31" fmla="*/ 3100 h 3361"/>
                <a:gd name="T32" fmla="*/ 1960 w 5289"/>
                <a:gd name="T33" fmla="*/ 2716 h 3361"/>
                <a:gd name="T34" fmla="*/ 2384 w 5289"/>
                <a:gd name="T35" fmla="*/ 2813 h 3361"/>
                <a:gd name="T36" fmla="*/ 2939 w 5289"/>
                <a:gd name="T37" fmla="*/ 2927 h 3361"/>
                <a:gd name="T38" fmla="*/ 3534 w 5289"/>
                <a:gd name="T39" fmla="*/ 3030 h 3361"/>
                <a:gd name="T40" fmla="*/ 4549 w 5289"/>
                <a:gd name="T41" fmla="*/ 3064 h 3361"/>
                <a:gd name="T42" fmla="*/ 4787 w 5289"/>
                <a:gd name="T43" fmla="*/ 2971 h 3361"/>
                <a:gd name="T44" fmla="*/ 5000 w 5289"/>
                <a:gd name="T45" fmla="*/ 2823 h 3361"/>
                <a:gd name="T46" fmla="*/ 5192 w 5289"/>
                <a:gd name="T47" fmla="*/ 2329 h 3361"/>
                <a:gd name="T48" fmla="*/ 5057 w 5289"/>
                <a:gd name="T49" fmla="*/ 1912 h 3361"/>
                <a:gd name="T50" fmla="*/ 4878 w 5289"/>
                <a:gd name="T51" fmla="*/ 1437 h 3361"/>
                <a:gd name="T52" fmla="*/ 5034 w 5289"/>
                <a:gd name="T53" fmla="*/ 1123 h 3361"/>
                <a:gd name="T54" fmla="*/ 5221 w 5289"/>
                <a:gd name="T55" fmla="*/ 747 h 3361"/>
                <a:gd name="T56" fmla="*/ 5224 w 5289"/>
                <a:gd name="T57" fmla="*/ 259 h 3361"/>
                <a:gd name="T58" fmla="*/ 4930 w 5289"/>
                <a:gd name="T59" fmla="*/ 169 h 3361"/>
                <a:gd name="T60" fmla="*/ 4861 w 5289"/>
                <a:gd name="T61" fmla="*/ 245 h 3361"/>
                <a:gd name="T62" fmla="*/ 4930 w 5289"/>
                <a:gd name="T63" fmla="*/ 711 h 3361"/>
                <a:gd name="T64" fmla="*/ 4705 w 5289"/>
                <a:gd name="T65" fmla="*/ 971 h 3361"/>
                <a:gd name="T66" fmla="*/ 4479 w 5289"/>
                <a:gd name="T67" fmla="*/ 1194 h 3361"/>
                <a:gd name="T68" fmla="*/ 4479 w 5289"/>
                <a:gd name="T69" fmla="*/ 1589 h 3361"/>
                <a:gd name="T70" fmla="*/ 4599 w 5289"/>
                <a:gd name="T71" fmla="*/ 1850 h 3361"/>
                <a:gd name="T72" fmla="*/ 4787 w 5289"/>
                <a:gd name="T73" fmla="*/ 2357 h 3361"/>
                <a:gd name="T74" fmla="*/ 4692 w 5289"/>
                <a:gd name="T75" fmla="*/ 2800 h 3361"/>
                <a:gd name="T76" fmla="*/ 3981 w 5289"/>
                <a:gd name="T77" fmla="*/ 2781 h 3361"/>
                <a:gd name="T78" fmla="*/ 3397 w 5289"/>
                <a:gd name="T79" fmla="*/ 2692 h 3361"/>
                <a:gd name="T80" fmla="*/ 2780 w 5289"/>
                <a:gd name="T81" fmla="*/ 2583 h 3361"/>
                <a:gd name="T82" fmla="*/ 2215 w 5289"/>
                <a:gd name="T83" fmla="*/ 2479 h 3361"/>
                <a:gd name="T84" fmla="*/ 1785 w 5289"/>
                <a:gd name="T85" fmla="*/ 2393 h 3361"/>
                <a:gd name="T86" fmla="*/ 1601 w 5289"/>
                <a:gd name="T87" fmla="*/ 2770 h 3361"/>
                <a:gd name="T88" fmla="*/ 1436 w 5289"/>
                <a:gd name="T89" fmla="*/ 2939 h 3361"/>
                <a:gd name="T90" fmla="*/ 1111 w 5289"/>
                <a:gd name="T91" fmla="*/ 2840 h 3361"/>
                <a:gd name="T92" fmla="*/ 991 w 5289"/>
                <a:gd name="T93" fmla="*/ 2766 h 3361"/>
                <a:gd name="T94" fmla="*/ 719 w 5289"/>
                <a:gd name="T95" fmla="*/ 2500 h 3361"/>
                <a:gd name="T96" fmla="*/ 571 w 5289"/>
                <a:gd name="T97" fmla="*/ 2264 h 3361"/>
                <a:gd name="T98" fmla="*/ 447 w 5289"/>
                <a:gd name="T99" fmla="*/ 1583 h 3361"/>
                <a:gd name="T100" fmla="*/ 586 w 5289"/>
                <a:gd name="T101" fmla="*/ 1211 h 3361"/>
                <a:gd name="T102" fmla="*/ 755 w 5289"/>
                <a:gd name="T103" fmla="*/ 933 h 3361"/>
                <a:gd name="T104" fmla="*/ 955 w 5289"/>
                <a:gd name="T105" fmla="*/ 673 h 3361"/>
                <a:gd name="T106" fmla="*/ 1206 w 5289"/>
                <a:gd name="T107" fmla="*/ 428 h 3361"/>
                <a:gd name="T108" fmla="*/ 1417 w 5289"/>
                <a:gd name="T109" fmla="*/ 388 h 3361"/>
                <a:gd name="T110" fmla="*/ 1723 w 5289"/>
                <a:gd name="T111" fmla="*/ 1239 h 3361"/>
                <a:gd name="T112" fmla="*/ 2181 w 5289"/>
                <a:gd name="T113" fmla="*/ 1148 h 3361"/>
                <a:gd name="T114" fmla="*/ 2751 w 5289"/>
                <a:gd name="T115" fmla="*/ 1030 h 3361"/>
                <a:gd name="T116" fmla="*/ 3069 w 5289"/>
                <a:gd name="T117" fmla="*/ 962 h 3361"/>
                <a:gd name="T118" fmla="*/ 3380 w 5289"/>
                <a:gd name="T119" fmla="*/ 893 h 3361"/>
                <a:gd name="T120" fmla="*/ 3700 w 5289"/>
                <a:gd name="T121" fmla="*/ 819 h 3361"/>
                <a:gd name="T122" fmla="*/ 4154 w 5289"/>
                <a:gd name="T123" fmla="*/ 700 h 3361"/>
                <a:gd name="T124" fmla="*/ 4426 w 5289"/>
                <a:gd name="T125" fmla="*/ 536 h 3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9" h="3361">
                  <a:moveTo>
                    <a:pt x="4453" y="209"/>
                  </a:moveTo>
                  <a:lnTo>
                    <a:pt x="1711" y="903"/>
                  </a:lnTo>
                  <a:lnTo>
                    <a:pt x="1726" y="768"/>
                  </a:lnTo>
                  <a:lnTo>
                    <a:pt x="1736" y="468"/>
                  </a:lnTo>
                  <a:lnTo>
                    <a:pt x="1730" y="384"/>
                  </a:lnTo>
                  <a:lnTo>
                    <a:pt x="1719" y="304"/>
                  </a:lnTo>
                  <a:lnTo>
                    <a:pt x="1711" y="264"/>
                  </a:lnTo>
                  <a:lnTo>
                    <a:pt x="1702" y="228"/>
                  </a:lnTo>
                  <a:lnTo>
                    <a:pt x="1690" y="192"/>
                  </a:lnTo>
                  <a:lnTo>
                    <a:pt x="1679" y="158"/>
                  </a:lnTo>
                  <a:lnTo>
                    <a:pt x="1664" y="127"/>
                  </a:lnTo>
                  <a:lnTo>
                    <a:pt x="1647" y="99"/>
                  </a:lnTo>
                  <a:lnTo>
                    <a:pt x="1628" y="72"/>
                  </a:lnTo>
                  <a:lnTo>
                    <a:pt x="1607" y="50"/>
                  </a:lnTo>
                  <a:lnTo>
                    <a:pt x="1584" y="32"/>
                  </a:lnTo>
                  <a:lnTo>
                    <a:pt x="1571" y="23"/>
                  </a:lnTo>
                  <a:lnTo>
                    <a:pt x="1557" y="17"/>
                  </a:lnTo>
                  <a:lnTo>
                    <a:pt x="1544" y="12"/>
                  </a:lnTo>
                  <a:lnTo>
                    <a:pt x="1529" y="6"/>
                  </a:lnTo>
                  <a:lnTo>
                    <a:pt x="1496" y="0"/>
                  </a:lnTo>
                  <a:lnTo>
                    <a:pt x="1462" y="0"/>
                  </a:lnTo>
                  <a:lnTo>
                    <a:pt x="1422" y="6"/>
                  </a:lnTo>
                  <a:lnTo>
                    <a:pt x="1379" y="19"/>
                  </a:lnTo>
                  <a:lnTo>
                    <a:pt x="1356" y="29"/>
                  </a:lnTo>
                  <a:lnTo>
                    <a:pt x="1331" y="38"/>
                  </a:lnTo>
                  <a:lnTo>
                    <a:pt x="1306" y="50"/>
                  </a:lnTo>
                  <a:lnTo>
                    <a:pt x="1280" y="65"/>
                  </a:lnTo>
                  <a:lnTo>
                    <a:pt x="1266" y="70"/>
                  </a:lnTo>
                  <a:lnTo>
                    <a:pt x="1253" y="78"/>
                  </a:lnTo>
                  <a:lnTo>
                    <a:pt x="1240" y="86"/>
                  </a:lnTo>
                  <a:lnTo>
                    <a:pt x="1227" y="95"/>
                  </a:lnTo>
                  <a:lnTo>
                    <a:pt x="1211" y="103"/>
                  </a:lnTo>
                  <a:lnTo>
                    <a:pt x="1198" y="112"/>
                  </a:lnTo>
                  <a:lnTo>
                    <a:pt x="1183" y="122"/>
                  </a:lnTo>
                  <a:lnTo>
                    <a:pt x="1169" y="131"/>
                  </a:lnTo>
                  <a:lnTo>
                    <a:pt x="1154" y="141"/>
                  </a:lnTo>
                  <a:lnTo>
                    <a:pt x="1141" y="150"/>
                  </a:lnTo>
                  <a:lnTo>
                    <a:pt x="1126" y="162"/>
                  </a:lnTo>
                  <a:lnTo>
                    <a:pt x="1111" y="173"/>
                  </a:lnTo>
                  <a:lnTo>
                    <a:pt x="1095" y="183"/>
                  </a:lnTo>
                  <a:lnTo>
                    <a:pt x="1080" y="194"/>
                  </a:lnTo>
                  <a:lnTo>
                    <a:pt x="1050" y="217"/>
                  </a:lnTo>
                  <a:lnTo>
                    <a:pt x="1019" y="243"/>
                  </a:lnTo>
                  <a:lnTo>
                    <a:pt x="987" y="268"/>
                  </a:lnTo>
                  <a:lnTo>
                    <a:pt x="957" y="295"/>
                  </a:lnTo>
                  <a:lnTo>
                    <a:pt x="924" y="321"/>
                  </a:lnTo>
                  <a:lnTo>
                    <a:pt x="892" y="350"/>
                  </a:lnTo>
                  <a:lnTo>
                    <a:pt x="860" y="380"/>
                  </a:lnTo>
                  <a:lnTo>
                    <a:pt x="827" y="411"/>
                  </a:lnTo>
                  <a:lnTo>
                    <a:pt x="795" y="441"/>
                  </a:lnTo>
                  <a:lnTo>
                    <a:pt x="763" y="472"/>
                  </a:lnTo>
                  <a:lnTo>
                    <a:pt x="730" y="504"/>
                  </a:lnTo>
                  <a:lnTo>
                    <a:pt x="698" y="538"/>
                  </a:lnTo>
                  <a:lnTo>
                    <a:pt x="666" y="572"/>
                  </a:lnTo>
                  <a:lnTo>
                    <a:pt x="635" y="606"/>
                  </a:lnTo>
                  <a:lnTo>
                    <a:pt x="603" y="641"/>
                  </a:lnTo>
                  <a:lnTo>
                    <a:pt x="573" y="675"/>
                  </a:lnTo>
                  <a:lnTo>
                    <a:pt x="540" y="711"/>
                  </a:lnTo>
                  <a:lnTo>
                    <a:pt x="510" y="747"/>
                  </a:lnTo>
                  <a:lnTo>
                    <a:pt x="479" y="783"/>
                  </a:lnTo>
                  <a:lnTo>
                    <a:pt x="451" y="819"/>
                  </a:lnTo>
                  <a:lnTo>
                    <a:pt x="420" y="857"/>
                  </a:lnTo>
                  <a:lnTo>
                    <a:pt x="392" y="893"/>
                  </a:lnTo>
                  <a:lnTo>
                    <a:pt x="365" y="932"/>
                  </a:lnTo>
                  <a:lnTo>
                    <a:pt x="337" y="970"/>
                  </a:lnTo>
                  <a:lnTo>
                    <a:pt x="310" y="1008"/>
                  </a:lnTo>
                  <a:lnTo>
                    <a:pt x="286" y="1046"/>
                  </a:lnTo>
                  <a:lnTo>
                    <a:pt x="261" y="1084"/>
                  </a:lnTo>
                  <a:lnTo>
                    <a:pt x="236" y="1120"/>
                  </a:lnTo>
                  <a:lnTo>
                    <a:pt x="213" y="1158"/>
                  </a:lnTo>
                  <a:lnTo>
                    <a:pt x="190" y="1196"/>
                  </a:lnTo>
                  <a:lnTo>
                    <a:pt x="170" y="1234"/>
                  </a:lnTo>
                  <a:lnTo>
                    <a:pt x="149" y="1270"/>
                  </a:lnTo>
                  <a:lnTo>
                    <a:pt x="130" y="1308"/>
                  </a:lnTo>
                  <a:lnTo>
                    <a:pt x="111" y="1346"/>
                  </a:lnTo>
                  <a:lnTo>
                    <a:pt x="93" y="1382"/>
                  </a:lnTo>
                  <a:lnTo>
                    <a:pt x="78" y="1418"/>
                  </a:lnTo>
                  <a:lnTo>
                    <a:pt x="65" y="1454"/>
                  </a:lnTo>
                  <a:lnTo>
                    <a:pt x="38" y="1525"/>
                  </a:lnTo>
                  <a:lnTo>
                    <a:pt x="8" y="1660"/>
                  </a:lnTo>
                  <a:lnTo>
                    <a:pt x="0" y="1783"/>
                  </a:lnTo>
                  <a:lnTo>
                    <a:pt x="8" y="1844"/>
                  </a:lnTo>
                  <a:lnTo>
                    <a:pt x="19" y="1907"/>
                  </a:lnTo>
                  <a:lnTo>
                    <a:pt x="29" y="1939"/>
                  </a:lnTo>
                  <a:lnTo>
                    <a:pt x="36" y="1971"/>
                  </a:lnTo>
                  <a:lnTo>
                    <a:pt x="48" y="2004"/>
                  </a:lnTo>
                  <a:lnTo>
                    <a:pt x="61" y="2036"/>
                  </a:lnTo>
                  <a:lnTo>
                    <a:pt x="74" y="2068"/>
                  </a:lnTo>
                  <a:lnTo>
                    <a:pt x="90" y="2102"/>
                  </a:lnTo>
                  <a:lnTo>
                    <a:pt x="105" y="2137"/>
                  </a:lnTo>
                  <a:lnTo>
                    <a:pt x="120" y="2171"/>
                  </a:lnTo>
                  <a:lnTo>
                    <a:pt x="139" y="2205"/>
                  </a:lnTo>
                  <a:lnTo>
                    <a:pt x="158" y="2239"/>
                  </a:lnTo>
                  <a:lnTo>
                    <a:pt x="177" y="2273"/>
                  </a:lnTo>
                  <a:lnTo>
                    <a:pt x="198" y="2308"/>
                  </a:lnTo>
                  <a:lnTo>
                    <a:pt x="219" y="2342"/>
                  </a:lnTo>
                  <a:lnTo>
                    <a:pt x="242" y="2376"/>
                  </a:lnTo>
                  <a:lnTo>
                    <a:pt x="265" y="2410"/>
                  </a:lnTo>
                  <a:lnTo>
                    <a:pt x="289" y="2446"/>
                  </a:lnTo>
                  <a:lnTo>
                    <a:pt x="314" y="2481"/>
                  </a:lnTo>
                  <a:lnTo>
                    <a:pt x="339" y="2515"/>
                  </a:lnTo>
                  <a:lnTo>
                    <a:pt x="365" y="2547"/>
                  </a:lnTo>
                  <a:lnTo>
                    <a:pt x="392" y="2581"/>
                  </a:lnTo>
                  <a:lnTo>
                    <a:pt x="419" y="2616"/>
                  </a:lnTo>
                  <a:lnTo>
                    <a:pt x="447" y="2648"/>
                  </a:lnTo>
                  <a:lnTo>
                    <a:pt x="474" y="2682"/>
                  </a:lnTo>
                  <a:lnTo>
                    <a:pt x="502" y="2714"/>
                  </a:lnTo>
                  <a:lnTo>
                    <a:pt x="533" y="2747"/>
                  </a:lnTo>
                  <a:lnTo>
                    <a:pt x="561" y="2777"/>
                  </a:lnTo>
                  <a:lnTo>
                    <a:pt x="590" y="2810"/>
                  </a:lnTo>
                  <a:lnTo>
                    <a:pt x="620" y="2840"/>
                  </a:lnTo>
                  <a:lnTo>
                    <a:pt x="650" y="2870"/>
                  </a:lnTo>
                  <a:lnTo>
                    <a:pt x="681" y="2899"/>
                  </a:lnTo>
                  <a:lnTo>
                    <a:pt x="709" y="2929"/>
                  </a:lnTo>
                  <a:lnTo>
                    <a:pt x="740" y="2958"/>
                  </a:lnTo>
                  <a:lnTo>
                    <a:pt x="772" y="2984"/>
                  </a:lnTo>
                  <a:lnTo>
                    <a:pt x="801" y="3013"/>
                  </a:lnTo>
                  <a:lnTo>
                    <a:pt x="831" y="3040"/>
                  </a:lnTo>
                  <a:lnTo>
                    <a:pt x="862" y="3064"/>
                  </a:lnTo>
                  <a:lnTo>
                    <a:pt x="892" y="3089"/>
                  </a:lnTo>
                  <a:lnTo>
                    <a:pt x="922" y="3114"/>
                  </a:lnTo>
                  <a:lnTo>
                    <a:pt x="953" y="3136"/>
                  </a:lnTo>
                  <a:lnTo>
                    <a:pt x="968" y="3148"/>
                  </a:lnTo>
                  <a:lnTo>
                    <a:pt x="981" y="3159"/>
                  </a:lnTo>
                  <a:lnTo>
                    <a:pt x="996" y="3169"/>
                  </a:lnTo>
                  <a:lnTo>
                    <a:pt x="1012" y="3180"/>
                  </a:lnTo>
                  <a:lnTo>
                    <a:pt x="1025" y="3190"/>
                  </a:lnTo>
                  <a:lnTo>
                    <a:pt x="1040" y="3199"/>
                  </a:lnTo>
                  <a:lnTo>
                    <a:pt x="1054" y="3211"/>
                  </a:lnTo>
                  <a:lnTo>
                    <a:pt x="1069" y="3220"/>
                  </a:lnTo>
                  <a:lnTo>
                    <a:pt x="1082" y="3228"/>
                  </a:lnTo>
                  <a:lnTo>
                    <a:pt x="1097" y="3237"/>
                  </a:lnTo>
                  <a:lnTo>
                    <a:pt x="1111" y="3247"/>
                  </a:lnTo>
                  <a:lnTo>
                    <a:pt x="1124" y="3254"/>
                  </a:lnTo>
                  <a:lnTo>
                    <a:pt x="1139" y="3264"/>
                  </a:lnTo>
                  <a:lnTo>
                    <a:pt x="1152" y="3270"/>
                  </a:lnTo>
                  <a:lnTo>
                    <a:pt x="1166" y="3279"/>
                  </a:lnTo>
                  <a:lnTo>
                    <a:pt x="1179" y="3285"/>
                  </a:lnTo>
                  <a:lnTo>
                    <a:pt x="1192" y="3292"/>
                  </a:lnTo>
                  <a:lnTo>
                    <a:pt x="1204" y="3300"/>
                  </a:lnTo>
                  <a:lnTo>
                    <a:pt x="1230" y="3311"/>
                  </a:lnTo>
                  <a:lnTo>
                    <a:pt x="1255" y="3323"/>
                  </a:lnTo>
                  <a:lnTo>
                    <a:pt x="1280" y="3332"/>
                  </a:lnTo>
                  <a:lnTo>
                    <a:pt x="1303" y="3342"/>
                  </a:lnTo>
                  <a:lnTo>
                    <a:pt x="1325" y="3349"/>
                  </a:lnTo>
                  <a:lnTo>
                    <a:pt x="1346" y="3355"/>
                  </a:lnTo>
                  <a:lnTo>
                    <a:pt x="1388" y="3361"/>
                  </a:lnTo>
                  <a:lnTo>
                    <a:pt x="1458" y="3359"/>
                  </a:lnTo>
                  <a:lnTo>
                    <a:pt x="1489" y="3347"/>
                  </a:lnTo>
                  <a:lnTo>
                    <a:pt x="1517" y="3336"/>
                  </a:lnTo>
                  <a:lnTo>
                    <a:pt x="1529" y="3328"/>
                  </a:lnTo>
                  <a:lnTo>
                    <a:pt x="1542" y="3321"/>
                  </a:lnTo>
                  <a:lnTo>
                    <a:pt x="1553" y="3311"/>
                  </a:lnTo>
                  <a:lnTo>
                    <a:pt x="1567" y="3304"/>
                  </a:lnTo>
                  <a:lnTo>
                    <a:pt x="1609" y="3262"/>
                  </a:lnTo>
                  <a:lnTo>
                    <a:pt x="1628" y="3239"/>
                  </a:lnTo>
                  <a:lnTo>
                    <a:pt x="1643" y="3213"/>
                  </a:lnTo>
                  <a:lnTo>
                    <a:pt x="1658" y="3186"/>
                  </a:lnTo>
                  <a:lnTo>
                    <a:pt x="1673" y="3159"/>
                  </a:lnTo>
                  <a:lnTo>
                    <a:pt x="1696" y="3100"/>
                  </a:lnTo>
                  <a:lnTo>
                    <a:pt x="1728" y="2979"/>
                  </a:lnTo>
                  <a:lnTo>
                    <a:pt x="1745" y="2861"/>
                  </a:lnTo>
                  <a:lnTo>
                    <a:pt x="1751" y="2762"/>
                  </a:lnTo>
                  <a:lnTo>
                    <a:pt x="1751" y="2665"/>
                  </a:lnTo>
                  <a:lnTo>
                    <a:pt x="1776" y="2673"/>
                  </a:lnTo>
                  <a:lnTo>
                    <a:pt x="1806" y="2680"/>
                  </a:lnTo>
                  <a:lnTo>
                    <a:pt x="1848" y="2690"/>
                  </a:lnTo>
                  <a:lnTo>
                    <a:pt x="1899" y="2703"/>
                  </a:lnTo>
                  <a:lnTo>
                    <a:pt x="1928" y="2709"/>
                  </a:lnTo>
                  <a:lnTo>
                    <a:pt x="1960" y="2716"/>
                  </a:lnTo>
                  <a:lnTo>
                    <a:pt x="1995" y="2724"/>
                  </a:lnTo>
                  <a:lnTo>
                    <a:pt x="2031" y="2733"/>
                  </a:lnTo>
                  <a:lnTo>
                    <a:pt x="2069" y="2743"/>
                  </a:lnTo>
                  <a:lnTo>
                    <a:pt x="2109" y="2751"/>
                  </a:lnTo>
                  <a:lnTo>
                    <a:pt x="2150" y="2760"/>
                  </a:lnTo>
                  <a:lnTo>
                    <a:pt x="2194" y="2772"/>
                  </a:lnTo>
                  <a:lnTo>
                    <a:pt x="2240" y="2781"/>
                  </a:lnTo>
                  <a:lnTo>
                    <a:pt x="2285" y="2792"/>
                  </a:lnTo>
                  <a:lnTo>
                    <a:pt x="2335" y="2802"/>
                  </a:lnTo>
                  <a:lnTo>
                    <a:pt x="2384" y="2813"/>
                  </a:lnTo>
                  <a:lnTo>
                    <a:pt x="2436" y="2825"/>
                  </a:lnTo>
                  <a:lnTo>
                    <a:pt x="2487" y="2836"/>
                  </a:lnTo>
                  <a:lnTo>
                    <a:pt x="2540" y="2848"/>
                  </a:lnTo>
                  <a:lnTo>
                    <a:pt x="2595" y="2859"/>
                  </a:lnTo>
                  <a:lnTo>
                    <a:pt x="2650" y="2870"/>
                  </a:lnTo>
                  <a:lnTo>
                    <a:pt x="2707" y="2882"/>
                  </a:lnTo>
                  <a:lnTo>
                    <a:pt x="2764" y="2893"/>
                  </a:lnTo>
                  <a:lnTo>
                    <a:pt x="2821" y="2905"/>
                  </a:lnTo>
                  <a:lnTo>
                    <a:pt x="2880" y="2916"/>
                  </a:lnTo>
                  <a:lnTo>
                    <a:pt x="2939" y="2927"/>
                  </a:lnTo>
                  <a:lnTo>
                    <a:pt x="2998" y="2939"/>
                  </a:lnTo>
                  <a:lnTo>
                    <a:pt x="3057" y="2950"/>
                  </a:lnTo>
                  <a:lnTo>
                    <a:pt x="3116" y="2962"/>
                  </a:lnTo>
                  <a:lnTo>
                    <a:pt x="3177" y="2971"/>
                  </a:lnTo>
                  <a:lnTo>
                    <a:pt x="3238" y="2983"/>
                  </a:lnTo>
                  <a:lnTo>
                    <a:pt x="3297" y="2992"/>
                  </a:lnTo>
                  <a:lnTo>
                    <a:pt x="3358" y="3002"/>
                  </a:lnTo>
                  <a:lnTo>
                    <a:pt x="3416" y="3013"/>
                  </a:lnTo>
                  <a:lnTo>
                    <a:pt x="3475" y="3021"/>
                  </a:lnTo>
                  <a:lnTo>
                    <a:pt x="3534" y="3030"/>
                  </a:lnTo>
                  <a:lnTo>
                    <a:pt x="3593" y="3038"/>
                  </a:lnTo>
                  <a:lnTo>
                    <a:pt x="3650" y="3047"/>
                  </a:lnTo>
                  <a:lnTo>
                    <a:pt x="3707" y="3053"/>
                  </a:lnTo>
                  <a:lnTo>
                    <a:pt x="3764" y="3060"/>
                  </a:lnTo>
                  <a:lnTo>
                    <a:pt x="3875" y="3074"/>
                  </a:lnTo>
                  <a:lnTo>
                    <a:pt x="3981" y="3083"/>
                  </a:lnTo>
                  <a:lnTo>
                    <a:pt x="4082" y="3089"/>
                  </a:lnTo>
                  <a:lnTo>
                    <a:pt x="4268" y="3095"/>
                  </a:lnTo>
                  <a:lnTo>
                    <a:pt x="4426" y="3087"/>
                  </a:lnTo>
                  <a:lnTo>
                    <a:pt x="4549" y="3064"/>
                  </a:lnTo>
                  <a:lnTo>
                    <a:pt x="4576" y="3057"/>
                  </a:lnTo>
                  <a:lnTo>
                    <a:pt x="4601" y="3047"/>
                  </a:lnTo>
                  <a:lnTo>
                    <a:pt x="4627" y="3040"/>
                  </a:lnTo>
                  <a:lnTo>
                    <a:pt x="4652" y="3030"/>
                  </a:lnTo>
                  <a:lnTo>
                    <a:pt x="4675" y="3021"/>
                  </a:lnTo>
                  <a:lnTo>
                    <a:pt x="4700" y="3011"/>
                  </a:lnTo>
                  <a:lnTo>
                    <a:pt x="4722" y="3002"/>
                  </a:lnTo>
                  <a:lnTo>
                    <a:pt x="4743" y="2992"/>
                  </a:lnTo>
                  <a:lnTo>
                    <a:pt x="4766" y="2981"/>
                  </a:lnTo>
                  <a:lnTo>
                    <a:pt x="4787" y="2971"/>
                  </a:lnTo>
                  <a:lnTo>
                    <a:pt x="4808" y="2960"/>
                  </a:lnTo>
                  <a:lnTo>
                    <a:pt x="4827" y="2948"/>
                  </a:lnTo>
                  <a:lnTo>
                    <a:pt x="4848" y="2937"/>
                  </a:lnTo>
                  <a:lnTo>
                    <a:pt x="4867" y="2925"/>
                  </a:lnTo>
                  <a:lnTo>
                    <a:pt x="4886" y="2914"/>
                  </a:lnTo>
                  <a:lnTo>
                    <a:pt x="4903" y="2901"/>
                  </a:lnTo>
                  <a:lnTo>
                    <a:pt x="4920" y="2889"/>
                  </a:lnTo>
                  <a:lnTo>
                    <a:pt x="4937" y="2876"/>
                  </a:lnTo>
                  <a:lnTo>
                    <a:pt x="4970" y="2851"/>
                  </a:lnTo>
                  <a:lnTo>
                    <a:pt x="5000" y="2823"/>
                  </a:lnTo>
                  <a:lnTo>
                    <a:pt x="5029" y="2796"/>
                  </a:lnTo>
                  <a:lnTo>
                    <a:pt x="5053" y="2768"/>
                  </a:lnTo>
                  <a:lnTo>
                    <a:pt x="5078" y="2737"/>
                  </a:lnTo>
                  <a:lnTo>
                    <a:pt x="5099" y="2707"/>
                  </a:lnTo>
                  <a:lnTo>
                    <a:pt x="5118" y="2676"/>
                  </a:lnTo>
                  <a:lnTo>
                    <a:pt x="5135" y="2644"/>
                  </a:lnTo>
                  <a:lnTo>
                    <a:pt x="5150" y="2612"/>
                  </a:lnTo>
                  <a:lnTo>
                    <a:pt x="5175" y="2543"/>
                  </a:lnTo>
                  <a:lnTo>
                    <a:pt x="5196" y="2403"/>
                  </a:lnTo>
                  <a:lnTo>
                    <a:pt x="5192" y="2329"/>
                  </a:lnTo>
                  <a:lnTo>
                    <a:pt x="5181" y="2254"/>
                  </a:lnTo>
                  <a:lnTo>
                    <a:pt x="5173" y="2215"/>
                  </a:lnTo>
                  <a:lnTo>
                    <a:pt x="5162" y="2177"/>
                  </a:lnTo>
                  <a:lnTo>
                    <a:pt x="5148" y="2139"/>
                  </a:lnTo>
                  <a:lnTo>
                    <a:pt x="5133" y="2099"/>
                  </a:lnTo>
                  <a:lnTo>
                    <a:pt x="5116" y="2059"/>
                  </a:lnTo>
                  <a:lnTo>
                    <a:pt x="5101" y="2021"/>
                  </a:lnTo>
                  <a:lnTo>
                    <a:pt x="5086" y="1985"/>
                  </a:lnTo>
                  <a:lnTo>
                    <a:pt x="5070" y="1948"/>
                  </a:lnTo>
                  <a:lnTo>
                    <a:pt x="5057" y="1912"/>
                  </a:lnTo>
                  <a:lnTo>
                    <a:pt x="5044" y="1876"/>
                  </a:lnTo>
                  <a:lnTo>
                    <a:pt x="5030" y="1844"/>
                  </a:lnTo>
                  <a:lnTo>
                    <a:pt x="5017" y="1810"/>
                  </a:lnTo>
                  <a:lnTo>
                    <a:pt x="4992" y="1747"/>
                  </a:lnTo>
                  <a:lnTo>
                    <a:pt x="4970" y="1688"/>
                  </a:lnTo>
                  <a:lnTo>
                    <a:pt x="4949" y="1635"/>
                  </a:lnTo>
                  <a:lnTo>
                    <a:pt x="4932" y="1583"/>
                  </a:lnTo>
                  <a:lnTo>
                    <a:pt x="4914" y="1540"/>
                  </a:lnTo>
                  <a:lnTo>
                    <a:pt x="4901" y="1500"/>
                  </a:lnTo>
                  <a:lnTo>
                    <a:pt x="4878" y="1437"/>
                  </a:lnTo>
                  <a:lnTo>
                    <a:pt x="4861" y="1386"/>
                  </a:lnTo>
                  <a:lnTo>
                    <a:pt x="4880" y="1359"/>
                  </a:lnTo>
                  <a:lnTo>
                    <a:pt x="4899" y="1331"/>
                  </a:lnTo>
                  <a:lnTo>
                    <a:pt x="4928" y="1291"/>
                  </a:lnTo>
                  <a:lnTo>
                    <a:pt x="4943" y="1268"/>
                  </a:lnTo>
                  <a:lnTo>
                    <a:pt x="4960" y="1241"/>
                  </a:lnTo>
                  <a:lnTo>
                    <a:pt x="4977" y="1215"/>
                  </a:lnTo>
                  <a:lnTo>
                    <a:pt x="4996" y="1186"/>
                  </a:lnTo>
                  <a:lnTo>
                    <a:pt x="5015" y="1156"/>
                  </a:lnTo>
                  <a:lnTo>
                    <a:pt x="5034" y="1123"/>
                  </a:lnTo>
                  <a:lnTo>
                    <a:pt x="5055" y="1089"/>
                  </a:lnTo>
                  <a:lnTo>
                    <a:pt x="5074" y="1055"/>
                  </a:lnTo>
                  <a:lnTo>
                    <a:pt x="5095" y="1019"/>
                  </a:lnTo>
                  <a:lnTo>
                    <a:pt x="5114" y="981"/>
                  </a:lnTo>
                  <a:lnTo>
                    <a:pt x="5133" y="943"/>
                  </a:lnTo>
                  <a:lnTo>
                    <a:pt x="5154" y="905"/>
                  </a:lnTo>
                  <a:lnTo>
                    <a:pt x="5171" y="867"/>
                  </a:lnTo>
                  <a:lnTo>
                    <a:pt x="5190" y="827"/>
                  </a:lnTo>
                  <a:lnTo>
                    <a:pt x="5205" y="787"/>
                  </a:lnTo>
                  <a:lnTo>
                    <a:pt x="5221" y="747"/>
                  </a:lnTo>
                  <a:lnTo>
                    <a:pt x="5236" y="707"/>
                  </a:lnTo>
                  <a:lnTo>
                    <a:pt x="5249" y="667"/>
                  </a:lnTo>
                  <a:lnTo>
                    <a:pt x="5270" y="589"/>
                  </a:lnTo>
                  <a:lnTo>
                    <a:pt x="5289" y="441"/>
                  </a:lnTo>
                  <a:lnTo>
                    <a:pt x="5283" y="375"/>
                  </a:lnTo>
                  <a:lnTo>
                    <a:pt x="5276" y="346"/>
                  </a:lnTo>
                  <a:lnTo>
                    <a:pt x="5266" y="321"/>
                  </a:lnTo>
                  <a:lnTo>
                    <a:pt x="5255" y="299"/>
                  </a:lnTo>
                  <a:lnTo>
                    <a:pt x="5240" y="278"/>
                  </a:lnTo>
                  <a:lnTo>
                    <a:pt x="5224" y="259"/>
                  </a:lnTo>
                  <a:lnTo>
                    <a:pt x="5207" y="242"/>
                  </a:lnTo>
                  <a:lnTo>
                    <a:pt x="5188" y="226"/>
                  </a:lnTo>
                  <a:lnTo>
                    <a:pt x="5177" y="221"/>
                  </a:lnTo>
                  <a:lnTo>
                    <a:pt x="5167" y="215"/>
                  </a:lnTo>
                  <a:lnTo>
                    <a:pt x="5145" y="203"/>
                  </a:lnTo>
                  <a:lnTo>
                    <a:pt x="5124" y="194"/>
                  </a:lnTo>
                  <a:lnTo>
                    <a:pt x="5099" y="186"/>
                  </a:lnTo>
                  <a:lnTo>
                    <a:pt x="5076" y="181"/>
                  </a:lnTo>
                  <a:lnTo>
                    <a:pt x="5027" y="173"/>
                  </a:lnTo>
                  <a:lnTo>
                    <a:pt x="4930" y="169"/>
                  </a:lnTo>
                  <a:lnTo>
                    <a:pt x="4846" y="175"/>
                  </a:lnTo>
                  <a:lnTo>
                    <a:pt x="4787" y="184"/>
                  </a:lnTo>
                  <a:lnTo>
                    <a:pt x="4764" y="188"/>
                  </a:lnTo>
                  <a:lnTo>
                    <a:pt x="4778" y="194"/>
                  </a:lnTo>
                  <a:lnTo>
                    <a:pt x="4793" y="202"/>
                  </a:lnTo>
                  <a:lnTo>
                    <a:pt x="4814" y="213"/>
                  </a:lnTo>
                  <a:lnTo>
                    <a:pt x="4825" y="221"/>
                  </a:lnTo>
                  <a:lnTo>
                    <a:pt x="4837" y="228"/>
                  </a:lnTo>
                  <a:lnTo>
                    <a:pt x="4848" y="236"/>
                  </a:lnTo>
                  <a:lnTo>
                    <a:pt x="4861" y="245"/>
                  </a:lnTo>
                  <a:lnTo>
                    <a:pt x="4913" y="293"/>
                  </a:lnTo>
                  <a:lnTo>
                    <a:pt x="4935" y="323"/>
                  </a:lnTo>
                  <a:lnTo>
                    <a:pt x="4956" y="357"/>
                  </a:lnTo>
                  <a:lnTo>
                    <a:pt x="4985" y="437"/>
                  </a:lnTo>
                  <a:lnTo>
                    <a:pt x="4989" y="534"/>
                  </a:lnTo>
                  <a:lnTo>
                    <a:pt x="4979" y="589"/>
                  </a:lnTo>
                  <a:lnTo>
                    <a:pt x="4970" y="620"/>
                  </a:lnTo>
                  <a:lnTo>
                    <a:pt x="4958" y="650"/>
                  </a:lnTo>
                  <a:lnTo>
                    <a:pt x="4945" y="681"/>
                  </a:lnTo>
                  <a:lnTo>
                    <a:pt x="4930" y="711"/>
                  </a:lnTo>
                  <a:lnTo>
                    <a:pt x="4911" y="741"/>
                  </a:lnTo>
                  <a:lnTo>
                    <a:pt x="4892" y="768"/>
                  </a:lnTo>
                  <a:lnTo>
                    <a:pt x="4873" y="797"/>
                  </a:lnTo>
                  <a:lnTo>
                    <a:pt x="4850" y="823"/>
                  </a:lnTo>
                  <a:lnTo>
                    <a:pt x="4827" y="850"/>
                  </a:lnTo>
                  <a:lnTo>
                    <a:pt x="4804" y="874"/>
                  </a:lnTo>
                  <a:lnTo>
                    <a:pt x="4780" y="899"/>
                  </a:lnTo>
                  <a:lnTo>
                    <a:pt x="4757" y="924"/>
                  </a:lnTo>
                  <a:lnTo>
                    <a:pt x="4730" y="949"/>
                  </a:lnTo>
                  <a:lnTo>
                    <a:pt x="4705" y="971"/>
                  </a:lnTo>
                  <a:lnTo>
                    <a:pt x="4681" y="994"/>
                  </a:lnTo>
                  <a:lnTo>
                    <a:pt x="4654" y="1017"/>
                  </a:lnTo>
                  <a:lnTo>
                    <a:pt x="4629" y="1040"/>
                  </a:lnTo>
                  <a:lnTo>
                    <a:pt x="4607" y="1063"/>
                  </a:lnTo>
                  <a:lnTo>
                    <a:pt x="4582" y="1084"/>
                  </a:lnTo>
                  <a:lnTo>
                    <a:pt x="4559" y="1106"/>
                  </a:lnTo>
                  <a:lnTo>
                    <a:pt x="4536" y="1127"/>
                  </a:lnTo>
                  <a:lnTo>
                    <a:pt x="4515" y="1150"/>
                  </a:lnTo>
                  <a:lnTo>
                    <a:pt x="4496" y="1171"/>
                  </a:lnTo>
                  <a:lnTo>
                    <a:pt x="4479" y="1194"/>
                  </a:lnTo>
                  <a:lnTo>
                    <a:pt x="4447" y="1238"/>
                  </a:lnTo>
                  <a:lnTo>
                    <a:pt x="4409" y="1329"/>
                  </a:lnTo>
                  <a:lnTo>
                    <a:pt x="4405" y="1376"/>
                  </a:lnTo>
                  <a:lnTo>
                    <a:pt x="4413" y="1428"/>
                  </a:lnTo>
                  <a:lnTo>
                    <a:pt x="4422" y="1454"/>
                  </a:lnTo>
                  <a:lnTo>
                    <a:pt x="4435" y="1488"/>
                  </a:lnTo>
                  <a:lnTo>
                    <a:pt x="4451" y="1525"/>
                  </a:lnTo>
                  <a:lnTo>
                    <a:pt x="4460" y="1545"/>
                  </a:lnTo>
                  <a:lnTo>
                    <a:pt x="4470" y="1566"/>
                  </a:lnTo>
                  <a:lnTo>
                    <a:pt x="4479" y="1589"/>
                  </a:lnTo>
                  <a:lnTo>
                    <a:pt x="4489" y="1612"/>
                  </a:lnTo>
                  <a:lnTo>
                    <a:pt x="4500" y="1635"/>
                  </a:lnTo>
                  <a:lnTo>
                    <a:pt x="4511" y="1660"/>
                  </a:lnTo>
                  <a:lnTo>
                    <a:pt x="4523" y="1686"/>
                  </a:lnTo>
                  <a:lnTo>
                    <a:pt x="4534" y="1711"/>
                  </a:lnTo>
                  <a:lnTo>
                    <a:pt x="4548" y="1737"/>
                  </a:lnTo>
                  <a:lnTo>
                    <a:pt x="4561" y="1764"/>
                  </a:lnTo>
                  <a:lnTo>
                    <a:pt x="4572" y="1793"/>
                  </a:lnTo>
                  <a:lnTo>
                    <a:pt x="4586" y="1821"/>
                  </a:lnTo>
                  <a:lnTo>
                    <a:pt x="4599" y="1850"/>
                  </a:lnTo>
                  <a:lnTo>
                    <a:pt x="4612" y="1878"/>
                  </a:lnTo>
                  <a:lnTo>
                    <a:pt x="4624" y="1907"/>
                  </a:lnTo>
                  <a:lnTo>
                    <a:pt x="4637" y="1937"/>
                  </a:lnTo>
                  <a:lnTo>
                    <a:pt x="4664" y="1998"/>
                  </a:lnTo>
                  <a:lnTo>
                    <a:pt x="4688" y="2059"/>
                  </a:lnTo>
                  <a:lnTo>
                    <a:pt x="4711" y="2120"/>
                  </a:lnTo>
                  <a:lnTo>
                    <a:pt x="4734" y="2180"/>
                  </a:lnTo>
                  <a:lnTo>
                    <a:pt x="4753" y="2239"/>
                  </a:lnTo>
                  <a:lnTo>
                    <a:pt x="4772" y="2300"/>
                  </a:lnTo>
                  <a:lnTo>
                    <a:pt x="4787" y="2357"/>
                  </a:lnTo>
                  <a:lnTo>
                    <a:pt x="4808" y="2469"/>
                  </a:lnTo>
                  <a:lnTo>
                    <a:pt x="4814" y="2572"/>
                  </a:lnTo>
                  <a:lnTo>
                    <a:pt x="4810" y="2618"/>
                  </a:lnTo>
                  <a:lnTo>
                    <a:pt x="4802" y="2661"/>
                  </a:lnTo>
                  <a:lnTo>
                    <a:pt x="4787" y="2699"/>
                  </a:lnTo>
                  <a:lnTo>
                    <a:pt x="4780" y="2718"/>
                  </a:lnTo>
                  <a:lnTo>
                    <a:pt x="4768" y="2735"/>
                  </a:lnTo>
                  <a:lnTo>
                    <a:pt x="4743" y="2766"/>
                  </a:lnTo>
                  <a:lnTo>
                    <a:pt x="4711" y="2791"/>
                  </a:lnTo>
                  <a:lnTo>
                    <a:pt x="4692" y="2800"/>
                  </a:lnTo>
                  <a:lnTo>
                    <a:pt x="4673" y="2810"/>
                  </a:lnTo>
                  <a:lnTo>
                    <a:pt x="4650" y="2817"/>
                  </a:lnTo>
                  <a:lnTo>
                    <a:pt x="4626" y="2825"/>
                  </a:lnTo>
                  <a:lnTo>
                    <a:pt x="4572" y="2832"/>
                  </a:lnTo>
                  <a:lnTo>
                    <a:pt x="4511" y="2834"/>
                  </a:lnTo>
                  <a:lnTo>
                    <a:pt x="4363" y="2825"/>
                  </a:lnTo>
                  <a:lnTo>
                    <a:pt x="4276" y="2817"/>
                  </a:lnTo>
                  <a:lnTo>
                    <a:pt x="4184" y="2808"/>
                  </a:lnTo>
                  <a:lnTo>
                    <a:pt x="4084" y="2794"/>
                  </a:lnTo>
                  <a:lnTo>
                    <a:pt x="3981" y="2781"/>
                  </a:lnTo>
                  <a:lnTo>
                    <a:pt x="3926" y="2773"/>
                  </a:lnTo>
                  <a:lnTo>
                    <a:pt x="3871" y="2766"/>
                  </a:lnTo>
                  <a:lnTo>
                    <a:pt x="3814" y="2758"/>
                  </a:lnTo>
                  <a:lnTo>
                    <a:pt x="3757" y="2749"/>
                  </a:lnTo>
                  <a:lnTo>
                    <a:pt x="3700" y="2741"/>
                  </a:lnTo>
                  <a:lnTo>
                    <a:pt x="3641" y="2732"/>
                  </a:lnTo>
                  <a:lnTo>
                    <a:pt x="3580" y="2722"/>
                  </a:lnTo>
                  <a:lnTo>
                    <a:pt x="3519" y="2713"/>
                  </a:lnTo>
                  <a:lnTo>
                    <a:pt x="3458" y="2703"/>
                  </a:lnTo>
                  <a:lnTo>
                    <a:pt x="3397" y="2692"/>
                  </a:lnTo>
                  <a:lnTo>
                    <a:pt x="3337" y="2682"/>
                  </a:lnTo>
                  <a:lnTo>
                    <a:pt x="3274" y="2671"/>
                  </a:lnTo>
                  <a:lnTo>
                    <a:pt x="3213" y="2661"/>
                  </a:lnTo>
                  <a:lnTo>
                    <a:pt x="3150" y="2650"/>
                  </a:lnTo>
                  <a:lnTo>
                    <a:pt x="3088" y="2638"/>
                  </a:lnTo>
                  <a:lnTo>
                    <a:pt x="3027" y="2629"/>
                  </a:lnTo>
                  <a:lnTo>
                    <a:pt x="2964" y="2618"/>
                  </a:lnTo>
                  <a:lnTo>
                    <a:pt x="2903" y="2606"/>
                  </a:lnTo>
                  <a:lnTo>
                    <a:pt x="2840" y="2595"/>
                  </a:lnTo>
                  <a:lnTo>
                    <a:pt x="2780" y="2583"/>
                  </a:lnTo>
                  <a:lnTo>
                    <a:pt x="2721" y="2574"/>
                  </a:lnTo>
                  <a:lnTo>
                    <a:pt x="2660" y="2562"/>
                  </a:lnTo>
                  <a:lnTo>
                    <a:pt x="2601" y="2551"/>
                  </a:lnTo>
                  <a:lnTo>
                    <a:pt x="2544" y="2540"/>
                  </a:lnTo>
                  <a:lnTo>
                    <a:pt x="2485" y="2530"/>
                  </a:lnTo>
                  <a:lnTo>
                    <a:pt x="2430" y="2519"/>
                  </a:lnTo>
                  <a:lnTo>
                    <a:pt x="2375" y="2507"/>
                  </a:lnTo>
                  <a:lnTo>
                    <a:pt x="2320" y="2498"/>
                  </a:lnTo>
                  <a:lnTo>
                    <a:pt x="2266" y="2488"/>
                  </a:lnTo>
                  <a:lnTo>
                    <a:pt x="2215" y="2479"/>
                  </a:lnTo>
                  <a:lnTo>
                    <a:pt x="2164" y="2467"/>
                  </a:lnTo>
                  <a:lnTo>
                    <a:pt x="2114" y="2458"/>
                  </a:lnTo>
                  <a:lnTo>
                    <a:pt x="2069" y="2448"/>
                  </a:lnTo>
                  <a:lnTo>
                    <a:pt x="2021" y="2441"/>
                  </a:lnTo>
                  <a:lnTo>
                    <a:pt x="1977" y="2431"/>
                  </a:lnTo>
                  <a:lnTo>
                    <a:pt x="1936" y="2424"/>
                  </a:lnTo>
                  <a:lnTo>
                    <a:pt x="1896" y="2414"/>
                  </a:lnTo>
                  <a:lnTo>
                    <a:pt x="1858" y="2408"/>
                  </a:lnTo>
                  <a:lnTo>
                    <a:pt x="1820" y="2401"/>
                  </a:lnTo>
                  <a:lnTo>
                    <a:pt x="1785" y="2393"/>
                  </a:lnTo>
                  <a:lnTo>
                    <a:pt x="1725" y="2380"/>
                  </a:lnTo>
                  <a:lnTo>
                    <a:pt x="1673" y="2370"/>
                  </a:lnTo>
                  <a:lnTo>
                    <a:pt x="1631" y="2363"/>
                  </a:lnTo>
                  <a:lnTo>
                    <a:pt x="1601" y="2355"/>
                  </a:lnTo>
                  <a:lnTo>
                    <a:pt x="1576" y="2351"/>
                  </a:lnTo>
                  <a:lnTo>
                    <a:pt x="1584" y="2384"/>
                  </a:lnTo>
                  <a:lnTo>
                    <a:pt x="1599" y="2469"/>
                  </a:lnTo>
                  <a:lnTo>
                    <a:pt x="1612" y="2583"/>
                  </a:lnTo>
                  <a:lnTo>
                    <a:pt x="1612" y="2711"/>
                  </a:lnTo>
                  <a:lnTo>
                    <a:pt x="1601" y="2770"/>
                  </a:lnTo>
                  <a:lnTo>
                    <a:pt x="1593" y="2798"/>
                  </a:lnTo>
                  <a:lnTo>
                    <a:pt x="1584" y="2825"/>
                  </a:lnTo>
                  <a:lnTo>
                    <a:pt x="1571" y="2849"/>
                  </a:lnTo>
                  <a:lnTo>
                    <a:pt x="1555" y="2872"/>
                  </a:lnTo>
                  <a:lnTo>
                    <a:pt x="1538" y="2891"/>
                  </a:lnTo>
                  <a:lnTo>
                    <a:pt x="1517" y="2908"/>
                  </a:lnTo>
                  <a:lnTo>
                    <a:pt x="1506" y="2916"/>
                  </a:lnTo>
                  <a:lnTo>
                    <a:pt x="1495" y="2922"/>
                  </a:lnTo>
                  <a:lnTo>
                    <a:pt x="1468" y="2931"/>
                  </a:lnTo>
                  <a:lnTo>
                    <a:pt x="1436" y="2939"/>
                  </a:lnTo>
                  <a:lnTo>
                    <a:pt x="1401" y="2939"/>
                  </a:lnTo>
                  <a:lnTo>
                    <a:pt x="1322" y="2927"/>
                  </a:lnTo>
                  <a:lnTo>
                    <a:pt x="1276" y="2916"/>
                  </a:lnTo>
                  <a:lnTo>
                    <a:pt x="1251" y="2906"/>
                  </a:lnTo>
                  <a:lnTo>
                    <a:pt x="1225" y="2897"/>
                  </a:lnTo>
                  <a:lnTo>
                    <a:pt x="1200" y="2886"/>
                  </a:lnTo>
                  <a:lnTo>
                    <a:pt x="1173" y="2874"/>
                  </a:lnTo>
                  <a:lnTo>
                    <a:pt x="1147" y="2861"/>
                  </a:lnTo>
                  <a:lnTo>
                    <a:pt x="1122" y="2848"/>
                  </a:lnTo>
                  <a:lnTo>
                    <a:pt x="1111" y="2840"/>
                  </a:lnTo>
                  <a:lnTo>
                    <a:pt x="1097" y="2834"/>
                  </a:lnTo>
                  <a:lnTo>
                    <a:pt x="1086" y="2827"/>
                  </a:lnTo>
                  <a:lnTo>
                    <a:pt x="1073" y="2819"/>
                  </a:lnTo>
                  <a:lnTo>
                    <a:pt x="1061" y="2813"/>
                  </a:lnTo>
                  <a:lnTo>
                    <a:pt x="1050" y="2806"/>
                  </a:lnTo>
                  <a:lnTo>
                    <a:pt x="1036" y="2798"/>
                  </a:lnTo>
                  <a:lnTo>
                    <a:pt x="1025" y="2789"/>
                  </a:lnTo>
                  <a:lnTo>
                    <a:pt x="1014" y="2781"/>
                  </a:lnTo>
                  <a:lnTo>
                    <a:pt x="1002" y="2773"/>
                  </a:lnTo>
                  <a:lnTo>
                    <a:pt x="991" y="2766"/>
                  </a:lnTo>
                  <a:lnTo>
                    <a:pt x="979" y="2756"/>
                  </a:lnTo>
                  <a:lnTo>
                    <a:pt x="934" y="2722"/>
                  </a:lnTo>
                  <a:lnTo>
                    <a:pt x="892" y="2686"/>
                  </a:lnTo>
                  <a:lnTo>
                    <a:pt x="850" y="2648"/>
                  </a:lnTo>
                  <a:lnTo>
                    <a:pt x="810" y="2608"/>
                  </a:lnTo>
                  <a:lnTo>
                    <a:pt x="791" y="2587"/>
                  </a:lnTo>
                  <a:lnTo>
                    <a:pt x="772" y="2564"/>
                  </a:lnTo>
                  <a:lnTo>
                    <a:pt x="753" y="2543"/>
                  </a:lnTo>
                  <a:lnTo>
                    <a:pt x="736" y="2523"/>
                  </a:lnTo>
                  <a:lnTo>
                    <a:pt x="719" y="2500"/>
                  </a:lnTo>
                  <a:lnTo>
                    <a:pt x="702" y="2477"/>
                  </a:lnTo>
                  <a:lnTo>
                    <a:pt x="685" y="2454"/>
                  </a:lnTo>
                  <a:lnTo>
                    <a:pt x="670" y="2431"/>
                  </a:lnTo>
                  <a:lnTo>
                    <a:pt x="654" y="2408"/>
                  </a:lnTo>
                  <a:lnTo>
                    <a:pt x="639" y="2384"/>
                  </a:lnTo>
                  <a:lnTo>
                    <a:pt x="624" y="2361"/>
                  </a:lnTo>
                  <a:lnTo>
                    <a:pt x="611" y="2336"/>
                  </a:lnTo>
                  <a:lnTo>
                    <a:pt x="597" y="2312"/>
                  </a:lnTo>
                  <a:lnTo>
                    <a:pt x="584" y="2287"/>
                  </a:lnTo>
                  <a:lnTo>
                    <a:pt x="571" y="2264"/>
                  </a:lnTo>
                  <a:lnTo>
                    <a:pt x="559" y="2237"/>
                  </a:lnTo>
                  <a:lnTo>
                    <a:pt x="548" y="2213"/>
                  </a:lnTo>
                  <a:lnTo>
                    <a:pt x="536" y="2188"/>
                  </a:lnTo>
                  <a:lnTo>
                    <a:pt x="516" y="2137"/>
                  </a:lnTo>
                  <a:lnTo>
                    <a:pt x="498" y="2085"/>
                  </a:lnTo>
                  <a:lnTo>
                    <a:pt x="483" y="2034"/>
                  </a:lnTo>
                  <a:lnTo>
                    <a:pt x="470" y="1985"/>
                  </a:lnTo>
                  <a:lnTo>
                    <a:pt x="449" y="1880"/>
                  </a:lnTo>
                  <a:lnTo>
                    <a:pt x="438" y="1680"/>
                  </a:lnTo>
                  <a:lnTo>
                    <a:pt x="447" y="1583"/>
                  </a:lnTo>
                  <a:lnTo>
                    <a:pt x="457" y="1536"/>
                  </a:lnTo>
                  <a:lnTo>
                    <a:pt x="468" y="1490"/>
                  </a:lnTo>
                  <a:lnTo>
                    <a:pt x="481" y="1443"/>
                  </a:lnTo>
                  <a:lnTo>
                    <a:pt x="500" y="1395"/>
                  </a:lnTo>
                  <a:lnTo>
                    <a:pt x="521" y="1344"/>
                  </a:lnTo>
                  <a:lnTo>
                    <a:pt x="533" y="1317"/>
                  </a:lnTo>
                  <a:lnTo>
                    <a:pt x="544" y="1291"/>
                  </a:lnTo>
                  <a:lnTo>
                    <a:pt x="557" y="1264"/>
                  </a:lnTo>
                  <a:lnTo>
                    <a:pt x="571" y="1238"/>
                  </a:lnTo>
                  <a:lnTo>
                    <a:pt x="586" y="1211"/>
                  </a:lnTo>
                  <a:lnTo>
                    <a:pt x="601" y="1182"/>
                  </a:lnTo>
                  <a:lnTo>
                    <a:pt x="616" y="1156"/>
                  </a:lnTo>
                  <a:lnTo>
                    <a:pt x="631" y="1127"/>
                  </a:lnTo>
                  <a:lnTo>
                    <a:pt x="649" y="1101"/>
                  </a:lnTo>
                  <a:lnTo>
                    <a:pt x="666" y="1072"/>
                  </a:lnTo>
                  <a:lnTo>
                    <a:pt x="683" y="1044"/>
                  </a:lnTo>
                  <a:lnTo>
                    <a:pt x="700" y="1017"/>
                  </a:lnTo>
                  <a:lnTo>
                    <a:pt x="719" y="989"/>
                  </a:lnTo>
                  <a:lnTo>
                    <a:pt x="738" y="960"/>
                  </a:lnTo>
                  <a:lnTo>
                    <a:pt x="755" y="933"/>
                  </a:lnTo>
                  <a:lnTo>
                    <a:pt x="776" y="907"/>
                  </a:lnTo>
                  <a:lnTo>
                    <a:pt x="795" y="878"/>
                  </a:lnTo>
                  <a:lnTo>
                    <a:pt x="814" y="852"/>
                  </a:lnTo>
                  <a:lnTo>
                    <a:pt x="833" y="825"/>
                  </a:lnTo>
                  <a:lnTo>
                    <a:pt x="854" y="798"/>
                  </a:lnTo>
                  <a:lnTo>
                    <a:pt x="873" y="774"/>
                  </a:lnTo>
                  <a:lnTo>
                    <a:pt x="894" y="747"/>
                  </a:lnTo>
                  <a:lnTo>
                    <a:pt x="915" y="722"/>
                  </a:lnTo>
                  <a:lnTo>
                    <a:pt x="934" y="698"/>
                  </a:lnTo>
                  <a:lnTo>
                    <a:pt x="955" y="673"/>
                  </a:lnTo>
                  <a:lnTo>
                    <a:pt x="976" y="650"/>
                  </a:lnTo>
                  <a:lnTo>
                    <a:pt x="995" y="627"/>
                  </a:lnTo>
                  <a:lnTo>
                    <a:pt x="1015" y="606"/>
                  </a:lnTo>
                  <a:lnTo>
                    <a:pt x="1035" y="584"/>
                  </a:lnTo>
                  <a:lnTo>
                    <a:pt x="1055" y="563"/>
                  </a:lnTo>
                  <a:lnTo>
                    <a:pt x="1074" y="544"/>
                  </a:lnTo>
                  <a:lnTo>
                    <a:pt x="1095" y="525"/>
                  </a:lnTo>
                  <a:lnTo>
                    <a:pt x="1133" y="489"/>
                  </a:lnTo>
                  <a:lnTo>
                    <a:pt x="1171" y="456"/>
                  </a:lnTo>
                  <a:lnTo>
                    <a:pt x="1206" y="428"/>
                  </a:lnTo>
                  <a:lnTo>
                    <a:pt x="1225" y="416"/>
                  </a:lnTo>
                  <a:lnTo>
                    <a:pt x="1242" y="405"/>
                  </a:lnTo>
                  <a:lnTo>
                    <a:pt x="1257" y="395"/>
                  </a:lnTo>
                  <a:lnTo>
                    <a:pt x="1274" y="386"/>
                  </a:lnTo>
                  <a:lnTo>
                    <a:pt x="1289" y="378"/>
                  </a:lnTo>
                  <a:lnTo>
                    <a:pt x="1304" y="373"/>
                  </a:lnTo>
                  <a:lnTo>
                    <a:pt x="1333" y="363"/>
                  </a:lnTo>
                  <a:lnTo>
                    <a:pt x="1380" y="363"/>
                  </a:lnTo>
                  <a:lnTo>
                    <a:pt x="1399" y="373"/>
                  </a:lnTo>
                  <a:lnTo>
                    <a:pt x="1417" y="388"/>
                  </a:lnTo>
                  <a:lnTo>
                    <a:pt x="1439" y="441"/>
                  </a:lnTo>
                  <a:lnTo>
                    <a:pt x="1464" y="580"/>
                  </a:lnTo>
                  <a:lnTo>
                    <a:pt x="1483" y="722"/>
                  </a:lnTo>
                  <a:lnTo>
                    <a:pt x="1508" y="994"/>
                  </a:lnTo>
                  <a:lnTo>
                    <a:pt x="1517" y="1281"/>
                  </a:lnTo>
                  <a:lnTo>
                    <a:pt x="1546" y="1274"/>
                  </a:lnTo>
                  <a:lnTo>
                    <a:pt x="1582" y="1268"/>
                  </a:lnTo>
                  <a:lnTo>
                    <a:pt x="1630" y="1258"/>
                  </a:lnTo>
                  <a:lnTo>
                    <a:pt x="1688" y="1247"/>
                  </a:lnTo>
                  <a:lnTo>
                    <a:pt x="1723" y="1239"/>
                  </a:lnTo>
                  <a:lnTo>
                    <a:pt x="1759" y="1232"/>
                  </a:lnTo>
                  <a:lnTo>
                    <a:pt x="1797" y="1224"/>
                  </a:lnTo>
                  <a:lnTo>
                    <a:pt x="1839" y="1217"/>
                  </a:lnTo>
                  <a:lnTo>
                    <a:pt x="1882" y="1207"/>
                  </a:lnTo>
                  <a:lnTo>
                    <a:pt x="1928" y="1200"/>
                  </a:lnTo>
                  <a:lnTo>
                    <a:pt x="1974" y="1190"/>
                  </a:lnTo>
                  <a:lnTo>
                    <a:pt x="2023" y="1181"/>
                  </a:lnTo>
                  <a:lnTo>
                    <a:pt x="2074" y="1169"/>
                  </a:lnTo>
                  <a:lnTo>
                    <a:pt x="2128" y="1160"/>
                  </a:lnTo>
                  <a:lnTo>
                    <a:pt x="2181" y="1148"/>
                  </a:lnTo>
                  <a:lnTo>
                    <a:pt x="2238" y="1137"/>
                  </a:lnTo>
                  <a:lnTo>
                    <a:pt x="2295" y="1125"/>
                  </a:lnTo>
                  <a:lnTo>
                    <a:pt x="2352" y="1112"/>
                  </a:lnTo>
                  <a:lnTo>
                    <a:pt x="2411" y="1101"/>
                  </a:lnTo>
                  <a:lnTo>
                    <a:pt x="2472" y="1087"/>
                  </a:lnTo>
                  <a:lnTo>
                    <a:pt x="2533" y="1076"/>
                  </a:lnTo>
                  <a:lnTo>
                    <a:pt x="2595" y="1063"/>
                  </a:lnTo>
                  <a:lnTo>
                    <a:pt x="2656" y="1049"/>
                  </a:lnTo>
                  <a:lnTo>
                    <a:pt x="2719" y="1036"/>
                  </a:lnTo>
                  <a:lnTo>
                    <a:pt x="2751" y="1030"/>
                  </a:lnTo>
                  <a:lnTo>
                    <a:pt x="2782" y="1023"/>
                  </a:lnTo>
                  <a:lnTo>
                    <a:pt x="2814" y="1017"/>
                  </a:lnTo>
                  <a:lnTo>
                    <a:pt x="2846" y="1009"/>
                  </a:lnTo>
                  <a:lnTo>
                    <a:pt x="2878" y="1004"/>
                  </a:lnTo>
                  <a:lnTo>
                    <a:pt x="2909" y="996"/>
                  </a:lnTo>
                  <a:lnTo>
                    <a:pt x="2941" y="990"/>
                  </a:lnTo>
                  <a:lnTo>
                    <a:pt x="2974" y="983"/>
                  </a:lnTo>
                  <a:lnTo>
                    <a:pt x="3006" y="975"/>
                  </a:lnTo>
                  <a:lnTo>
                    <a:pt x="3036" y="970"/>
                  </a:lnTo>
                  <a:lnTo>
                    <a:pt x="3069" y="962"/>
                  </a:lnTo>
                  <a:lnTo>
                    <a:pt x="3101" y="954"/>
                  </a:lnTo>
                  <a:lnTo>
                    <a:pt x="3131" y="949"/>
                  </a:lnTo>
                  <a:lnTo>
                    <a:pt x="3164" y="941"/>
                  </a:lnTo>
                  <a:lnTo>
                    <a:pt x="3194" y="933"/>
                  </a:lnTo>
                  <a:lnTo>
                    <a:pt x="3226" y="928"/>
                  </a:lnTo>
                  <a:lnTo>
                    <a:pt x="3257" y="920"/>
                  </a:lnTo>
                  <a:lnTo>
                    <a:pt x="3289" y="913"/>
                  </a:lnTo>
                  <a:lnTo>
                    <a:pt x="3320" y="907"/>
                  </a:lnTo>
                  <a:lnTo>
                    <a:pt x="3350" y="899"/>
                  </a:lnTo>
                  <a:lnTo>
                    <a:pt x="3380" y="893"/>
                  </a:lnTo>
                  <a:lnTo>
                    <a:pt x="3411" y="886"/>
                  </a:lnTo>
                  <a:lnTo>
                    <a:pt x="3441" y="880"/>
                  </a:lnTo>
                  <a:lnTo>
                    <a:pt x="3470" y="873"/>
                  </a:lnTo>
                  <a:lnTo>
                    <a:pt x="3500" y="865"/>
                  </a:lnTo>
                  <a:lnTo>
                    <a:pt x="3531" y="859"/>
                  </a:lnTo>
                  <a:lnTo>
                    <a:pt x="3559" y="852"/>
                  </a:lnTo>
                  <a:lnTo>
                    <a:pt x="3588" y="846"/>
                  </a:lnTo>
                  <a:lnTo>
                    <a:pt x="3616" y="838"/>
                  </a:lnTo>
                  <a:lnTo>
                    <a:pt x="3645" y="833"/>
                  </a:lnTo>
                  <a:lnTo>
                    <a:pt x="3700" y="819"/>
                  </a:lnTo>
                  <a:lnTo>
                    <a:pt x="3753" y="806"/>
                  </a:lnTo>
                  <a:lnTo>
                    <a:pt x="3806" y="793"/>
                  </a:lnTo>
                  <a:lnTo>
                    <a:pt x="3856" y="779"/>
                  </a:lnTo>
                  <a:lnTo>
                    <a:pt x="3905" y="768"/>
                  </a:lnTo>
                  <a:lnTo>
                    <a:pt x="3951" y="757"/>
                  </a:lnTo>
                  <a:lnTo>
                    <a:pt x="3996" y="743"/>
                  </a:lnTo>
                  <a:lnTo>
                    <a:pt x="4040" y="732"/>
                  </a:lnTo>
                  <a:lnTo>
                    <a:pt x="4080" y="721"/>
                  </a:lnTo>
                  <a:lnTo>
                    <a:pt x="4118" y="709"/>
                  </a:lnTo>
                  <a:lnTo>
                    <a:pt x="4154" y="700"/>
                  </a:lnTo>
                  <a:lnTo>
                    <a:pt x="4186" y="688"/>
                  </a:lnTo>
                  <a:lnTo>
                    <a:pt x="4217" y="679"/>
                  </a:lnTo>
                  <a:lnTo>
                    <a:pt x="4245" y="669"/>
                  </a:lnTo>
                  <a:lnTo>
                    <a:pt x="4268" y="662"/>
                  </a:lnTo>
                  <a:lnTo>
                    <a:pt x="4291" y="652"/>
                  </a:lnTo>
                  <a:lnTo>
                    <a:pt x="4310" y="644"/>
                  </a:lnTo>
                  <a:lnTo>
                    <a:pt x="4337" y="629"/>
                  </a:lnTo>
                  <a:lnTo>
                    <a:pt x="4373" y="601"/>
                  </a:lnTo>
                  <a:lnTo>
                    <a:pt x="4403" y="568"/>
                  </a:lnTo>
                  <a:lnTo>
                    <a:pt x="4426" y="536"/>
                  </a:lnTo>
                  <a:lnTo>
                    <a:pt x="4445" y="502"/>
                  </a:lnTo>
                  <a:lnTo>
                    <a:pt x="4468" y="432"/>
                  </a:lnTo>
                  <a:lnTo>
                    <a:pt x="4473" y="365"/>
                  </a:lnTo>
                  <a:lnTo>
                    <a:pt x="4472" y="304"/>
                  </a:lnTo>
                  <a:lnTo>
                    <a:pt x="4464" y="255"/>
                  </a:lnTo>
                  <a:lnTo>
                    <a:pt x="4453" y="209"/>
                  </a:lnTo>
                  <a:lnTo>
                    <a:pt x="4453"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13">
              <a:extLst>
                <a:ext uri="{FF2B5EF4-FFF2-40B4-BE49-F238E27FC236}">
                  <a16:creationId xmlns:a16="http://schemas.microsoft.com/office/drawing/2014/main" xmlns="" id="{7C75AEC5-3F66-404B-B088-1011AC822018}"/>
                </a:ext>
              </a:extLst>
            </p:cNvPr>
            <p:cNvSpPr>
              <a:spLocks/>
            </p:cNvSpPr>
            <p:nvPr/>
          </p:nvSpPr>
          <p:spPr bwMode="auto">
            <a:xfrm rot="-5059989">
              <a:off x="3135" y="1949"/>
              <a:ext cx="1458" cy="507"/>
            </a:xfrm>
            <a:custGeom>
              <a:avLst/>
              <a:gdLst>
                <a:gd name="T0" fmla="*/ 65 w 2917"/>
                <a:gd name="T1" fmla="*/ 483 h 1015"/>
                <a:gd name="T2" fmla="*/ 158 w 2917"/>
                <a:gd name="T3" fmla="*/ 365 h 1015"/>
                <a:gd name="T4" fmla="*/ 276 w 2917"/>
                <a:gd name="T5" fmla="*/ 239 h 1015"/>
                <a:gd name="T6" fmla="*/ 383 w 2917"/>
                <a:gd name="T7" fmla="*/ 156 h 1015"/>
                <a:gd name="T8" fmla="*/ 462 w 2917"/>
                <a:gd name="T9" fmla="*/ 116 h 1015"/>
                <a:gd name="T10" fmla="*/ 643 w 2917"/>
                <a:gd name="T11" fmla="*/ 139 h 1015"/>
                <a:gd name="T12" fmla="*/ 763 w 2917"/>
                <a:gd name="T13" fmla="*/ 272 h 1015"/>
                <a:gd name="T14" fmla="*/ 837 w 2917"/>
                <a:gd name="T15" fmla="*/ 409 h 1015"/>
                <a:gd name="T16" fmla="*/ 902 w 2917"/>
                <a:gd name="T17" fmla="*/ 538 h 1015"/>
                <a:gd name="T18" fmla="*/ 989 w 2917"/>
                <a:gd name="T19" fmla="*/ 650 h 1015"/>
                <a:gd name="T20" fmla="*/ 1103 w 2917"/>
                <a:gd name="T21" fmla="*/ 675 h 1015"/>
                <a:gd name="T22" fmla="*/ 1208 w 2917"/>
                <a:gd name="T23" fmla="*/ 621 h 1015"/>
                <a:gd name="T24" fmla="*/ 1339 w 2917"/>
                <a:gd name="T25" fmla="*/ 492 h 1015"/>
                <a:gd name="T26" fmla="*/ 1453 w 2917"/>
                <a:gd name="T27" fmla="*/ 340 h 1015"/>
                <a:gd name="T28" fmla="*/ 1555 w 2917"/>
                <a:gd name="T29" fmla="*/ 192 h 1015"/>
                <a:gd name="T30" fmla="*/ 1656 w 2917"/>
                <a:gd name="T31" fmla="*/ 70 h 1015"/>
                <a:gd name="T32" fmla="*/ 1742 w 2917"/>
                <a:gd name="T33" fmla="*/ 13 h 1015"/>
                <a:gd name="T34" fmla="*/ 1917 w 2917"/>
                <a:gd name="T35" fmla="*/ 34 h 1015"/>
                <a:gd name="T36" fmla="*/ 2023 w 2917"/>
                <a:gd name="T37" fmla="*/ 122 h 1015"/>
                <a:gd name="T38" fmla="*/ 2116 w 2917"/>
                <a:gd name="T39" fmla="*/ 239 h 1015"/>
                <a:gd name="T40" fmla="*/ 2179 w 2917"/>
                <a:gd name="T41" fmla="*/ 357 h 1015"/>
                <a:gd name="T42" fmla="*/ 2234 w 2917"/>
                <a:gd name="T43" fmla="*/ 485 h 1015"/>
                <a:gd name="T44" fmla="*/ 2322 w 2917"/>
                <a:gd name="T45" fmla="*/ 599 h 1015"/>
                <a:gd name="T46" fmla="*/ 2455 w 2917"/>
                <a:gd name="T47" fmla="*/ 618 h 1015"/>
                <a:gd name="T48" fmla="*/ 2569 w 2917"/>
                <a:gd name="T49" fmla="*/ 568 h 1015"/>
                <a:gd name="T50" fmla="*/ 2706 w 2917"/>
                <a:gd name="T51" fmla="*/ 422 h 1015"/>
                <a:gd name="T52" fmla="*/ 2782 w 2917"/>
                <a:gd name="T53" fmla="*/ 285 h 1015"/>
                <a:gd name="T54" fmla="*/ 2822 w 2917"/>
                <a:gd name="T55" fmla="*/ 777 h 1015"/>
                <a:gd name="T56" fmla="*/ 2717 w 2917"/>
                <a:gd name="T57" fmla="*/ 876 h 1015"/>
                <a:gd name="T58" fmla="*/ 2643 w 2917"/>
                <a:gd name="T59" fmla="*/ 933 h 1015"/>
                <a:gd name="T60" fmla="*/ 2574 w 2917"/>
                <a:gd name="T61" fmla="*/ 971 h 1015"/>
                <a:gd name="T62" fmla="*/ 2415 w 2917"/>
                <a:gd name="T63" fmla="*/ 1015 h 1015"/>
                <a:gd name="T64" fmla="*/ 2236 w 2917"/>
                <a:gd name="T65" fmla="*/ 956 h 1015"/>
                <a:gd name="T66" fmla="*/ 2114 w 2917"/>
                <a:gd name="T67" fmla="*/ 834 h 1015"/>
                <a:gd name="T68" fmla="*/ 2031 w 2917"/>
                <a:gd name="T69" fmla="*/ 697 h 1015"/>
                <a:gd name="T70" fmla="*/ 1943 w 2917"/>
                <a:gd name="T71" fmla="*/ 494 h 1015"/>
                <a:gd name="T72" fmla="*/ 1869 w 2917"/>
                <a:gd name="T73" fmla="*/ 376 h 1015"/>
                <a:gd name="T74" fmla="*/ 1727 w 2917"/>
                <a:gd name="T75" fmla="*/ 450 h 1015"/>
                <a:gd name="T76" fmla="*/ 1635 w 2917"/>
                <a:gd name="T77" fmla="*/ 578 h 1015"/>
                <a:gd name="T78" fmla="*/ 1555 w 2917"/>
                <a:gd name="T79" fmla="*/ 697 h 1015"/>
                <a:gd name="T80" fmla="*/ 1468 w 2917"/>
                <a:gd name="T81" fmla="*/ 812 h 1015"/>
                <a:gd name="T82" fmla="*/ 1365 w 2917"/>
                <a:gd name="T83" fmla="*/ 901 h 1015"/>
                <a:gd name="T84" fmla="*/ 1295 w 2917"/>
                <a:gd name="T85" fmla="*/ 937 h 1015"/>
                <a:gd name="T86" fmla="*/ 1076 w 2917"/>
                <a:gd name="T87" fmla="*/ 939 h 1015"/>
                <a:gd name="T88" fmla="*/ 966 w 2917"/>
                <a:gd name="T89" fmla="*/ 886 h 1015"/>
                <a:gd name="T90" fmla="*/ 846 w 2917"/>
                <a:gd name="T91" fmla="*/ 789 h 1015"/>
                <a:gd name="T92" fmla="*/ 730 w 2917"/>
                <a:gd name="T93" fmla="*/ 669 h 1015"/>
                <a:gd name="T94" fmla="*/ 575 w 2917"/>
                <a:gd name="T95" fmla="*/ 521 h 1015"/>
                <a:gd name="T96" fmla="*/ 453 w 2917"/>
                <a:gd name="T97" fmla="*/ 481 h 1015"/>
                <a:gd name="T98" fmla="*/ 158 w 2917"/>
                <a:gd name="T99" fmla="*/ 524 h 1015"/>
                <a:gd name="T100" fmla="*/ 16 w 2917"/>
                <a:gd name="T101" fmla="*/ 57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17" h="1015">
                  <a:moveTo>
                    <a:pt x="0" y="580"/>
                  </a:moveTo>
                  <a:lnTo>
                    <a:pt x="18" y="553"/>
                  </a:lnTo>
                  <a:lnTo>
                    <a:pt x="38" y="523"/>
                  </a:lnTo>
                  <a:lnTo>
                    <a:pt x="52" y="504"/>
                  </a:lnTo>
                  <a:lnTo>
                    <a:pt x="65" y="483"/>
                  </a:lnTo>
                  <a:lnTo>
                    <a:pt x="82" y="462"/>
                  </a:lnTo>
                  <a:lnTo>
                    <a:pt x="99" y="439"/>
                  </a:lnTo>
                  <a:lnTo>
                    <a:pt x="118" y="414"/>
                  </a:lnTo>
                  <a:lnTo>
                    <a:pt x="137" y="390"/>
                  </a:lnTo>
                  <a:lnTo>
                    <a:pt x="158" y="365"/>
                  </a:lnTo>
                  <a:lnTo>
                    <a:pt x="181" y="338"/>
                  </a:lnTo>
                  <a:lnTo>
                    <a:pt x="204" y="314"/>
                  </a:lnTo>
                  <a:lnTo>
                    <a:pt x="227" y="287"/>
                  </a:lnTo>
                  <a:lnTo>
                    <a:pt x="251" y="262"/>
                  </a:lnTo>
                  <a:lnTo>
                    <a:pt x="276" y="239"/>
                  </a:lnTo>
                  <a:lnTo>
                    <a:pt x="303" y="217"/>
                  </a:lnTo>
                  <a:lnTo>
                    <a:pt x="329" y="194"/>
                  </a:lnTo>
                  <a:lnTo>
                    <a:pt x="354" y="175"/>
                  </a:lnTo>
                  <a:lnTo>
                    <a:pt x="369" y="165"/>
                  </a:lnTo>
                  <a:lnTo>
                    <a:pt x="383" y="156"/>
                  </a:lnTo>
                  <a:lnTo>
                    <a:pt x="396" y="148"/>
                  </a:lnTo>
                  <a:lnTo>
                    <a:pt x="409" y="141"/>
                  </a:lnTo>
                  <a:lnTo>
                    <a:pt x="422" y="133"/>
                  </a:lnTo>
                  <a:lnTo>
                    <a:pt x="436" y="127"/>
                  </a:lnTo>
                  <a:lnTo>
                    <a:pt x="462" y="116"/>
                  </a:lnTo>
                  <a:lnTo>
                    <a:pt x="489" y="108"/>
                  </a:lnTo>
                  <a:lnTo>
                    <a:pt x="542" y="103"/>
                  </a:lnTo>
                  <a:lnTo>
                    <a:pt x="594" y="112"/>
                  </a:lnTo>
                  <a:lnTo>
                    <a:pt x="618" y="123"/>
                  </a:lnTo>
                  <a:lnTo>
                    <a:pt x="643" y="139"/>
                  </a:lnTo>
                  <a:lnTo>
                    <a:pt x="687" y="177"/>
                  </a:lnTo>
                  <a:lnTo>
                    <a:pt x="708" y="199"/>
                  </a:lnTo>
                  <a:lnTo>
                    <a:pt x="727" y="222"/>
                  </a:lnTo>
                  <a:lnTo>
                    <a:pt x="746" y="247"/>
                  </a:lnTo>
                  <a:lnTo>
                    <a:pt x="763" y="272"/>
                  </a:lnTo>
                  <a:lnTo>
                    <a:pt x="778" y="298"/>
                  </a:lnTo>
                  <a:lnTo>
                    <a:pt x="793" y="325"/>
                  </a:lnTo>
                  <a:lnTo>
                    <a:pt x="808" y="353"/>
                  </a:lnTo>
                  <a:lnTo>
                    <a:pt x="824" y="380"/>
                  </a:lnTo>
                  <a:lnTo>
                    <a:pt x="837" y="409"/>
                  </a:lnTo>
                  <a:lnTo>
                    <a:pt x="850" y="435"/>
                  </a:lnTo>
                  <a:lnTo>
                    <a:pt x="864" y="462"/>
                  </a:lnTo>
                  <a:lnTo>
                    <a:pt x="877" y="486"/>
                  </a:lnTo>
                  <a:lnTo>
                    <a:pt x="890" y="513"/>
                  </a:lnTo>
                  <a:lnTo>
                    <a:pt x="902" y="538"/>
                  </a:lnTo>
                  <a:lnTo>
                    <a:pt x="915" y="559"/>
                  </a:lnTo>
                  <a:lnTo>
                    <a:pt x="930" y="582"/>
                  </a:lnTo>
                  <a:lnTo>
                    <a:pt x="943" y="601"/>
                  </a:lnTo>
                  <a:lnTo>
                    <a:pt x="959" y="620"/>
                  </a:lnTo>
                  <a:lnTo>
                    <a:pt x="989" y="650"/>
                  </a:lnTo>
                  <a:lnTo>
                    <a:pt x="1006" y="661"/>
                  </a:lnTo>
                  <a:lnTo>
                    <a:pt x="1023" y="669"/>
                  </a:lnTo>
                  <a:lnTo>
                    <a:pt x="1040" y="675"/>
                  </a:lnTo>
                  <a:lnTo>
                    <a:pt x="1061" y="678"/>
                  </a:lnTo>
                  <a:lnTo>
                    <a:pt x="1103" y="675"/>
                  </a:lnTo>
                  <a:lnTo>
                    <a:pt x="1152" y="656"/>
                  </a:lnTo>
                  <a:lnTo>
                    <a:pt x="1164" y="648"/>
                  </a:lnTo>
                  <a:lnTo>
                    <a:pt x="1177" y="640"/>
                  </a:lnTo>
                  <a:lnTo>
                    <a:pt x="1192" y="631"/>
                  </a:lnTo>
                  <a:lnTo>
                    <a:pt x="1208" y="621"/>
                  </a:lnTo>
                  <a:lnTo>
                    <a:pt x="1234" y="599"/>
                  </a:lnTo>
                  <a:lnTo>
                    <a:pt x="1263" y="574"/>
                  </a:lnTo>
                  <a:lnTo>
                    <a:pt x="1289" y="547"/>
                  </a:lnTo>
                  <a:lnTo>
                    <a:pt x="1314" y="521"/>
                  </a:lnTo>
                  <a:lnTo>
                    <a:pt x="1339" y="492"/>
                  </a:lnTo>
                  <a:lnTo>
                    <a:pt x="1363" y="464"/>
                  </a:lnTo>
                  <a:lnTo>
                    <a:pt x="1386" y="433"/>
                  </a:lnTo>
                  <a:lnTo>
                    <a:pt x="1409" y="403"/>
                  </a:lnTo>
                  <a:lnTo>
                    <a:pt x="1432" y="372"/>
                  </a:lnTo>
                  <a:lnTo>
                    <a:pt x="1453" y="340"/>
                  </a:lnTo>
                  <a:lnTo>
                    <a:pt x="1474" y="310"/>
                  </a:lnTo>
                  <a:lnTo>
                    <a:pt x="1495" y="279"/>
                  </a:lnTo>
                  <a:lnTo>
                    <a:pt x="1516" y="249"/>
                  </a:lnTo>
                  <a:lnTo>
                    <a:pt x="1535" y="220"/>
                  </a:lnTo>
                  <a:lnTo>
                    <a:pt x="1555" y="192"/>
                  </a:lnTo>
                  <a:lnTo>
                    <a:pt x="1576" y="163"/>
                  </a:lnTo>
                  <a:lnTo>
                    <a:pt x="1595" y="139"/>
                  </a:lnTo>
                  <a:lnTo>
                    <a:pt x="1616" y="114"/>
                  </a:lnTo>
                  <a:lnTo>
                    <a:pt x="1637" y="91"/>
                  </a:lnTo>
                  <a:lnTo>
                    <a:pt x="1656" y="70"/>
                  </a:lnTo>
                  <a:lnTo>
                    <a:pt x="1677" y="53"/>
                  </a:lnTo>
                  <a:lnTo>
                    <a:pt x="1698" y="36"/>
                  </a:lnTo>
                  <a:lnTo>
                    <a:pt x="1709" y="30"/>
                  </a:lnTo>
                  <a:lnTo>
                    <a:pt x="1721" y="23"/>
                  </a:lnTo>
                  <a:lnTo>
                    <a:pt x="1742" y="13"/>
                  </a:lnTo>
                  <a:lnTo>
                    <a:pt x="1765" y="6"/>
                  </a:lnTo>
                  <a:lnTo>
                    <a:pt x="1787" y="0"/>
                  </a:lnTo>
                  <a:lnTo>
                    <a:pt x="1837" y="2"/>
                  </a:lnTo>
                  <a:lnTo>
                    <a:pt x="1890" y="21"/>
                  </a:lnTo>
                  <a:lnTo>
                    <a:pt x="1917" y="34"/>
                  </a:lnTo>
                  <a:lnTo>
                    <a:pt x="1930" y="44"/>
                  </a:lnTo>
                  <a:lnTo>
                    <a:pt x="1945" y="55"/>
                  </a:lnTo>
                  <a:lnTo>
                    <a:pt x="1974" y="76"/>
                  </a:lnTo>
                  <a:lnTo>
                    <a:pt x="1998" y="99"/>
                  </a:lnTo>
                  <a:lnTo>
                    <a:pt x="2023" y="122"/>
                  </a:lnTo>
                  <a:lnTo>
                    <a:pt x="2044" y="144"/>
                  </a:lnTo>
                  <a:lnTo>
                    <a:pt x="2065" y="169"/>
                  </a:lnTo>
                  <a:lnTo>
                    <a:pt x="2084" y="192"/>
                  </a:lnTo>
                  <a:lnTo>
                    <a:pt x="2101" y="217"/>
                  </a:lnTo>
                  <a:lnTo>
                    <a:pt x="2116" y="239"/>
                  </a:lnTo>
                  <a:lnTo>
                    <a:pt x="2131" y="264"/>
                  </a:lnTo>
                  <a:lnTo>
                    <a:pt x="2145" y="287"/>
                  </a:lnTo>
                  <a:lnTo>
                    <a:pt x="2156" y="312"/>
                  </a:lnTo>
                  <a:lnTo>
                    <a:pt x="2168" y="334"/>
                  </a:lnTo>
                  <a:lnTo>
                    <a:pt x="2179" y="357"/>
                  </a:lnTo>
                  <a:lnTo>
                    <a:pt x="2189" y="380"/>
                  </a:lnTo>
                  <a:lnTo>
                    <a:pt x="2208" y="424"/>
                  </a:lnTo>
                  <a:lnTo>
                    <a:pt x="2217" y="445"/>
                  </a:lnTo>
                  <a:lnTo>
                    <a:pt x="2225" y="466"/>
                  </a:lnTo>
                  <a:lnTo>
                    <a:pt x="2234" y="485"/>
                  </a:lnTo>
                  <a:lnTo>
                    <a:pt x="2244" y="502"/>
                  </a:lnTo>
                  <a:lnTo>
                    <a:pt x="2263" y="536"/>
                  </a:lnTo>
                  <a:lnTo>
                    <a:pt x="2284" y="564"/>
                  </a:lnTo>
                  <a:lnTo>
                    <a:pt x="2308" y="589"/>
                  </a:lnTo>
                  <a:lnTo>
                    <a:pt x="2322" y="599"/>
                  </a:lnTo>
                  <a:lnTo>
                    <a:pt x="2337" y="606"/>
                  </a:lnTo>
                  <a:lnTo>
                    <a:pt x="2354" y="612"/>
                  </a:lnTo>
                  <a:lnTo>
                    <a:pt x="2371" y="618"/>
                  </a:lnTo>
                  <a:lnTo>
                    <a:pt x="2411" y="621"/>
                  </a:lnTo>
                  <a:lnTo>
                    <a:pt x="2455" y="618"/>
                  </a:lnTo>
                  <a:lnTo>
                    <a:pt x="2495" y="606"/>
                  </a:lnTo>
                  <a:lnTo>
                    <a:pt x="2514" y="599"/>
                  </a:lnTo>
                  <a:lnTo>
                    <a:pt x="2533" y="589"/>
                  </a:lnTo>
                  <a:lnTo>
                    <a:pt x="2552" y="580"/>
                  </a:lnTo>
                  <a:lnTo>
                    <a:pt x="2569" y="568"/>
                  </a:lnTo>
                  <a:lnTo>
                    <a:pt x="2601" y="544"/>
                  </a:lnTo>
                  <a:lnTo>
                    <a:pt x="2631" y="515"/>
                  </a:lnTo>
                  <a:lnTo>
                    <a:pt x="2660" y="485"/>
                  </a:lnTo>
                  <a:lnTo>
                    <a:pt x="2685" y="452"/>
                  </a:lnTo>
                  <a:lnTo>
                    <a:pt x="2706" y="422"/>
                  </a:lnTo>
                  <a:lnTo>
                    <a:pt x="2726" y="391"/>
                  </a:lnTo>
                  <a:lnTo>
                    <a:pt x="2742" y="363"/>
                  </a:lnTo>
                  <a:lnTo>
                    <a:pt x="2757" y="338"/>
                  </a:lnTo>
                  <a:lnTo>
                    <a:pt x="2774" y="300"/>
                  </a:lnTo>
                  <a:lnTo>
                    <a:pt x="2782" y="285"/>
                  </a:lnTo>
                  <a:lnTo>
                    <a:pt x="2917" y="663"/>
                  </a:lnTo>
                  <a:lnTo>
                    <a:pt x="2901" y="684"/>
                  </a:lnTo>
                  <a:lnTo>
                    <a:pt x="2880" y="709"/>
                  </a:lnTo>
                  <a:lnTo>
                    <a:pt x="2856" y="741"/>
                  </a:lnTo>
                  <a:lnTo>
                    <a:pt x="2822" y="777"/>
                  </a:lnTo>
                  <a:lnTo>
                    <a:pt x="2804" y="796"/>
                  </a:lnTo>
                  <a:lnTo>
                    <a:pt x="2784" y="817"/>
                  </a:lnTo>
                  <a:lnTo>
                    <a:pt x="2763" y="836"/>
                  </a:lnTo>
                  <a:lnTo>
                    <a:pt x="2742" y="857"/>
                  </a:lnTo>
                  <a:lnTo>
                    <a:pt x="2717" y="876"/>
                  </a:lnTo>
                  <a:lnTo>
                    <a:pt x="2694" y="897"/>
                  </a:lnTo>
                  <a:lnTo>
                    <a:pt x="2681" y="907"/>
                  </a:lnTo>
                  <a:lnTo>
                    <a:pt x="2668" y="914"/>
                  </a:lnTo>
                  <a:lnTo>
                    <a:pt x="2656" y="924"/>
                  </a:lnTo>
                  <a:lnTo>
                    <a:pt x="2643" y="933"/>
                  </a:lnTo>
                  <a:lnTo>
                    <a:pt x="2630" y="941"/>
                  </a:lnTo>
                  <a:lnTo>
                    <a:pt x="2616" y="950"/>
                  </a:lnTo>
                  <a:lnTo>
                    <a:pt x="2603" y="958"/>
                  </a:lnTo>
                  <a:lnTo>
                    <a:pt x="2590" y="965"/>
                  </a:lnTo>
                  <a:lnTo>
                    <a:pt x="2574" y="971"/>
                  </a:lnTo>
                  <a:lnTo>
                    <a:pt x="2561" y="979"/>
                  </a:lnTo>
                  <a:lnTo>
                    <a:pt x="2533" y="990"/>
                  </a:lnTo>
                  <a:lnTo>
                    <a:pt x="2504" y="1002"/>
                  </a:lnTo>
                  <a:lnTo>
                    <a:pt x="2474" y="1007"/>
                  </a:lnTo>
                  <a:lnTo>
                    <a:pt x="2415" y="1015"/>
                  </a:lnTo>
                  <a:lnTo>
                    <a:pt x="2356" y="1011"/>
                  </a:lnTo>
                  <a:lnTo>
                    <a:pt x="2295" y="992"/>
                  </a:lnTo>
                  <a:lnTo>
                    <a:pt x="2266" y="977"/>
                  </a:lnTo>
                  <a:lnTo>
                    <a:pt x="2251" y="967"/>
                  </a:lnTo>
                  <a:lnTo>
                    <a:pt x="2236" y="956"/>
                  </a:lnTo>
                  <a:lnTo>
                    <a:pt x="2209" y="935"/>
                  </a:lnTo>
                  <a:lnTo>
                    <a:pt x="2183" y="910"/>
                  </a:lnTo>
                  <a:lnTo>
                    <a:pt x="2158" y="886"/>
                  </a:lnTo>
                  <a:lnTo>
                    <a:pt x="2135" y="861"/>
                  </a:lnTo>
                  <a:lnTo>
                    <a:pt x="2114" y="834"/>
                  </a:lnTo>
                  <a:lnTo>
                    <a:pt x="2095" y="808"/>
                  </a:lnTo>
                  <a:lnTo>
                    <a:pt x="2076" y="781"/>
                  </a:lnTo>
                  <a:lnTo>
                    <a:pt x="2059" y="753"/>
                  </a:lnTo>
                  <a:lnTo>
                    <a:pt x="2044" y="726"/>
                  </a:lnTo>
                  <a:lnTo>
                    <a:pt x="2031" y="697"/>
                  </a:lnTo>
                  <a:lnTo>
                    <a:pt x="2017" y="671"/>
                  </a:lnTo>
                  <a:lnTo>
                    <a:pt x="2004" y="642"/>
                  </a:lnTo>
                  <a:lnTo>
                    <a:pt x="1981" y="589"/>
                  </a:lnTo>
                  <a:lnTo>
                    <a:pt x="1962" y="540"/>
                  </a:lnTo>
                  <a:lnTo>
                    <a:pt x="1943" y="494"/>
                  </a:lnTo>
                  <a:lnTo>
                    <a:pt x="1934" y="473"/>
                  </a:lnTo>
                  <a:lnTo>
                    <a:pt x="1926" y="452"/>
                  </a:lnTo>
                  <a:lnTo>
                    <a:pt x="1909" y="418"/>
                  </a:lnTo>
                  <a:lnTo>
                    <a:pt x="1890" y="393"/>
                  </a:lnTo>
                  <a:lnTo>
                    <a:pt x="1869" y="376"/>
                  </a:lnTo>
                  <a:lnTo>
                    <a:pt x="1846" y="369"/>
                  </a:lnTo>
                  <a:lnTo>
                    <a:pt x="1820" y="372"/>
                  </a:lnTo>
                  <a:lnTo>
                    <a:pt x="1789" y="390"/>
                  </a:lnTo>
                  <a:lnTo>
                    <a:pt x="1757" y="416"/>
                  </a:lnTo>
                  <a:lnTo>
                    <a:pt x="1727" y="450"/>
                  </a:lnTo>
                  <a:lnTo>
                    <a:pt x="1696" y="488"/>
                  </a:lnTo>
                  <a:lnTo>
                    <a:pt x="1681" y="509"/>
                  </a:lnTo>
                  <a:lnTo>
                    <a:pt x="1666" y="532"/>
                  </a:lnTo>
                  <a:lnTo>
                    <a:pt x="1651" y="555"/>
                  </a:lnTo>
                  <a:lnTo>
                    <a:pt x="1635" y="578"/>
                  </a:lnTo>
                  <a:lnTo>
                    <a:pt x="1620" y="601"/>
                  </a:lnTo>
                  <a:lnTo>
                    <a:pt x="1605" y="625"/>
                  </a:lnTo>
                  <a:lnTo>
                    <a:pt x="1588" y="648"/>
                  </a:lnTo>
                  <a:lnTo>
                    <a:pt x="1573" y="673"/>
                  </a:lnTo>
                  <a:lnTo>
                    <a:pt x="1555" y="697"/>
                  </a:lnTo>
                  <a:lnTo>
                    <a:pt x="1540" y="720"/>
                  </a:lnTo>
                  <a:lnTo>
                    <a:pt x="1521" y="743"/>
                  </a:lnTo>
                  <a:lnTo>
                    <a:pt x="1504" y="766"/>
                  </a:lnTo>
                  <a:lnTo>
                    <a:pt x="1487" y="789"/>
                  </a:lnTo>
                  <a:lnTo>
                    <a:pt x="1468" y="812"/>
                  </a:lnTo>
                  <a:lnTo>
                    <a:pt x="1449" y="831"/>
                  </a:lnTo>
                  <a:lnTo>
                    <a:pt x="1430" y="851"/>
                  </a:lnTo>
                  <a:lnTo>
                    <a:pt x="1388" y="886"/>
                  </a:lnTo>
                  <a:lnTo>
                    <a:pt x="1377" y="893"/>
                  </a:lnTo>
                  <a:lnTo>
                    <a:pt x="1365" y="901"/>
                  </a:lnTo>
                  <a:lnTo>
                    <a:pt x="1354" y="908"/>
                  </a:lnTo>
                  <a:lnTo>
                    <a:pt x="1343" y="914"/>
                  </a:lnTo>
                  <a:lnTo>
                    <a:pt x="1331" y="922"/>
                  </a:lnTo>
                  <a:lnTo>
                    <a:pt x="1320" y="927"/>
                  </a:lnTo>
                  <a:lnTo>
                    <a:pt x="1295" y="937"/>
                  </a:lnTo>
                  <a:lnTo>
                    <a:pt x="1268" y="946"/>
                  </a:lnTo>
                  <a:lnTo>
                    <a:pt x="1244" y="952"/>
                  </a:lnTo>
                  <a:lnTo>
                    <a:pt x="1187" y="956"/>
                  </a:lnTo>
                  <a:lnTo>
                    <a:pt x="1130" y="952"/>
                  </a:lnTo>
                  <a:lnTo>
                    <a:pt x="1076" y="939"/>
                  </a:lnTo>
                  <a:lnTo>
                    <a:pt x="1050" y="931"/>
                  </a:lnTo>
                  <a:lnTo>
                    <a:pt x="1025" y="920"/>
                  </a:lnTo>
                  <a:lnTo>
                    <a:pt x="1000" y="907"/>
                  </a:lnTo>
                  <a:lnTo>
                    <a:pt x="978" y="893"/>
                  </a:lnTo>
                  <a:lnTo>
                    <a:pt x="966" y="886"/>
                  </a:lnTo>
                  <a:lnTo>
                    <a:pt x="955" y="878"/>
                  </a:lnTo>
                  <a:lnTo>
                    <a:pt x="943" y="870"/>
                  </a:lnTo>
                  <a:lnTo>
                    <a:pt x="932" y="863"/>
                  </a:lnTo>
                  <a:lnTo>
                    <a:pt x="886" y="827"/>
                  </a:lnTo>
                  <a:lnTo>
                    <a:pt x="846" y="789"/>
                  </a:lnTo>
                  <a:lnTo>
                    <a:pt x="806" y="749"/>
                  </a:lnTo>
                  <a:lnTo>
                    <a:pt x="786" y="730"/>
                  </a:lnTo>
                  <a:lnTo>
                    <a:pt x="767" y="709"/>
                  </a:lnTo>
                  <a:lnTo>
                    <a:pt x="748" y="688"/>
                  </a:lnTo>
                  <a:lnTo>
                    <a:pt x="730" y="669"/>
                  </a:lnTo>
                  <a:lnTo>
                    <a:pt x="694" y="629"/>
                  </a:lnTo>
                  <a:lnTo>
                    <a:pt x="660" y="593"/>
                  </a:lnTo>
                  <a:lnTo>
                    <a:pt x="626" y="561"/>
                  </a:lnTo>
                  <a:lnTo>
                    <a:pt x="592" y="532"/>
                  </a:lnTo>
                  <a:lnTo>
                    <a:pt x="575" y="521"/>
                  </a:lnTo>
                  <a:lnTo>
                    <a:pt x="559" y="511"/>
                  </a:lnTo>
                  <a:lnTo>
                    <a:pt x="542" y="502"/>
                  </a:lnTo>
                  <a:lnTo>
                    <a:pt x="527" y="494"/>
                  </a:lnTo>
                  <a:lnTo>
                    <a:pt x="491" y="485"/>
                  </a:lnTo>
                  <a:lnTo>
                    <a:pt x="453" y="481"/>
                  </a:lnTo>
                  <a:lnTo>
                    <a:pt x="369" y="481"/>
                  </a:lnTo>
                  <a:lnTo>
                    <a:pt x="284" y="494"/>
                  </a:lnTo>
                  <a:lnTo>
                    <a:pt x="240" y="504"/>
                  </a:lnTo>
                  <a:lnTo>
                    <a:pt x="198" y="513"/>
                  </a:lnTo>
                  <a:lnTo>
                    <a:pt x="158" y="524"/>
                  </a:lnTo>
                  <a:lnTo>
                    <a:pt x="120" y="536"/>
                  </a:lnTo>
                  <a:lnTo>
                    <a:pt x="88" y="547"/>
                  </a:lnTo>
                  <a:lnTo>
                    <a:pt x="57" y="557"/>
                  </a:lnTo>
                  <a:lnTo>
                    <a:pt x="35" y="566"/>
                  </a:lnTo>
                  <a:lnTo>
                    <a:pt x="16" y="572"/>
                  </a:lnTo>
                  <a:lnTo>
                    <a:pt x="0" y="580"/>
                  </a:lnTo>
                  <a:lnTo>
                    <a:pt x="0" y="5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34831" name="Object 15">
            <a:extLst>
              <a:ext uri="{FF2B5EF4-FFF2-40B4-BE49-F238E27FC236}">
                <a16:creationId xmlns:a16="http://schemas.microsoft.com/office/drawing/2014/main" xmlns="" id="{63FDEF0D-CB5E-4B95-BF2A-F6358C1E7863}"/>
              </a:ext>
            </a:extLst>
          </p:cNvPr>
          <p:cNvGraphicFramePr>
            <a:graphicFrameLocks noChangeAspect="1"/>
          </p:cNvGraphicFramePr>
          <p:nvPr>
            <p:extLst>
              <p:ext uri="{D42A27DB-BD31-4B8C-83A1-F6EECF244321}">
                <p14:modId xmlns:p14="http://schemas.microsoft.com/office/powerpoint/2010/main" val="4089176929"/>
              </p:ext>
            </p:extLst>
          </p:nvPr>
        </p:nvGraphicFramePr>
        <p:xfrm>
          <a:off x="4572000" y="4724400"/>
          <a:ext cx="3657600" cy="584200"/>
        </p:xfrm>
        <a:graphic>
          <a:graphicData uri="http://schemas.openxmlformats.org/presentationml/2006/ole">
            <mc:AlternateContent xmlns:mc="http://schemas.openxmlformats.org/markup-compatibility/2006">
              <mc:Choice xmlns:v="urn:schemas-microsoft-com:vml" Requires="v">
                <p:oleObj spid="_x0000_s4371" name="VISIO" r:id="rId5" imgW="2790000" imgH="446760" progId="Visio.Drawing.6">
                  <p:embed/>
                </p:oleObj>
              </mc:Choice>
              <mc:Fallback>
                <p:oleObj name="VISIO" r:id="rId5" imgW="2790000" imgH="446760" progId="Visio.Drawing.6">
                  <p:embed/>
                  <p:pic>
                    <p:nvPicPr>
                      <p:cNvPr id="34831" name="Object 15">
                        <a:extLst>
                          <a:ext uri="{FF2B5EF4-FFF2-40B4-BE49-F238E27FC236}">
                            <a16:creationId xmlns:a16="http://schemas.microsoft.com/office/drawing/2014/main" xmlns="" id="{63FDEF0D-CB5E-4B95-BF2A-F6358C1E78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724400"/>
                        <a:ext cx="3657600" cy="584200"/>
                      </a:xfrm>
                      <a:prstGeom prst="rect">
                        <a:avLst/>
                      </a:prstGeom>
                      <a:noFill/>
                      <a:ln>
                        <a:noFill/>
                      </a:ln>
                      <a:effectLst>
                        <a:outerShdw dist="107763" dir="81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75788-87DE-4AD7-B49E-4AD21A1B400F}"/>
              </a:ext>
            </a:extLst>
          </p:cNvPr>
          <p:cNvSpPr>
            <a:spLocks noGrp="1"/>
          </p:cNvSpPr>
          <p:nvPr>
            <p:ph type="title"/>
          </p:nvPr>
        </p:nvSpPr>
        <p:spPr/>
        <p:txBody>
          <a:bodyPr/>
          <a:lstStyle/>
          <a:p>
            <a:r>
              <a:rPr lang="en-US" dirty="0"/>
              <a:t>Hospital Management System - State Diagram</a:t>
            </a:r>
            <a:br>
              <a:rPr lang="en-US" dirty="0"/>
            </a:br>
            <a:endParaRPr lang="en-US" dirty="0"/>
          </a:p>
        </p:txBody>
      </p:sp>
      <p:sp>
        <p:nvSpPr>
          <p:cNvPr id="3" name="Content Placeholder 2">
            <a:extLst>
              <a:ext uri="{FF2B5EF4-FFF2-40B4-BE49-F238E27FC236}">
                <a16:creationId xmlns:a16="http://schemas.microsoft.com/office/drawing/2014/main" xmlns="" id="{997D5E2C-ED61-435B-BEE6-9579330F010D}"/>
              </a:ext>
            </a:extLst>
          </p:cNvPr>
          <p:cNvSpPr>
            <a:spLocks noGrp="1"/>
          </p:cNvSpPr>
          <p:nvPr>
            <p:ph idx="1"/>
          </p:nvPr>
        </p:nvSpPr>
        <p:spPr/>
        <p:txBody>
          <a:bodyPr/>
          <a:lstStyle/>
          <a:p>
            <a:r>
              <a:rPr lang="en-US" dirty="0"/>
              <a:t>Here we have described different states of following </a:t>
            </a:r>
            <a:r>
              <a:rPr lang="en-US" b="1" dirty="0">
                <a:solidFill>
                  <a:srgbClr val="FF0000"/>
                </a:solidFill>
              </a:rPr>
              <a:t>Objects</a:t>
            </a:r>
            <a:r>
              <a:rPr lang="en-US" dirty="0"/>
              <a:t>: Doctor, Patient, Ward (</a:t>
            </a:r>
            <a:r>
              <a:rPr lang="en-US" dirty="0" err="1"/>
              <a:t>koğuş</a:t>
            </a:r>
            <a:r>
              <a:rPr lang="en-US" dirty="0"/>
              <a:t>) and Diagnosis</a:t>
            </a:r>
          </a:p>
        </p:txBody>
      </p:sp>
    </p:spTree>
    <p:extLst>
      <p:ext uri="{BB962C8B-B14F-4D97-AF65-F5344CB8AC3E}">
        <p14:creationId xmlns:p14="http://schemas.microsoft.com/office/powerpoint/2010/main" val="3319026312"/>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4M73pgf_owo/UMHpY5WjHeI/AAAAAAAAAfc/2DNtHkVCjhk/s1600/HospitalManagementSystem1-StateDiagram.JPG">
            <a:extLst>
              <a:ext uri="{FF2B5EF4-FFF2-40B4-BE49-F238E27FC236}">
                <a16:creationId xmlns:a16="http://schemas.microsoft.com/office/drawing/2014/main" xmlns="" id="{B303C7F4-BA2E-458E-96AC-C22710578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45" y="1859113"/>
            <a:ext cx="8802710" cy="4970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522A9C09-4522-451E-96D3-CC13907D0BD4}"/>
              </a:ext>
            </a:extLst>
          </p:cNvPr>
          <p:cNvSpPr>
            <a:spLocks noGrp="1"/>
          </p:cNvSpPr>
          <p:nvPr>
            <p:ph type="title"/>
          </p:nvPr>
        </p:nvSpPr>
        <p:spPr/>
        <p:txBody>
          <a:bodyPr/>
          <a:lstStyle/>
          <a:p>
            <a:r>
              <a:rPr lang="en-US" u="sng" dirty="0"/>
              <a:t>State Diagram for Doctor Object</a:t>
            </a:r>
            <a:endParaRPr lang="en-US" dirty="0"/>
          </a:p>
        </p:txBody>
      </p:sp>
      <p:sp>
        <p:nvSpPr>
          <p:cNvPr id="11" name="TextBox 10">
            <a:extLst>
              <a:ext uri="{FF2B5EF4-FFF2-40B4-BE49-F238E27FC236}">
                <a16:creationId xmlns:a16="http://schemas.microsoft.com/office/drawing/2014/main" xmlns="" id="{5B23B98F-CB4A-4980-A7E3-1BA72100A38D}"/>
              </a:ext>
            </a:extLst>
          </p:cNvPr>
          <p:cNvSpPr txBox="1"/>
          <p:nvPr/>
        </p:nvSpPr>
        <p:spPr>
          <a:xfrm>
            <a:off x="1949519" y="2343543"/>
            <a:ext cx="811441" cy="338554"/>
          </a:xfrm>
          <a:prstGeom prst="rect">
            <a:avLst/>
          </a:prstGeom>
          <a:noFill/>
        </p:spPr>
        <p:txBody>
          <a:bodyPr wrap="none" rtlCol="0">
            <a:spAutoFit/>
          </a:bodyPr>
          <a:lstStyle/>
          <a:p>
            <a:r>
              <a:rPr lang="en-US" sz="1600" b="1" dirty="0">
                <a:solidFill>
                  <a:srgbClr val="FF0000"/>
                </a:solidFill>
              </a:rPr>
              <a:t>Status</a:t>
            </a:r>
          </a:p>
        </p:txBody>
      </p:sp>
      <p:sp>
        <p:nvSpPr>
          <p:cNvPr id="14" name="TextBox 13">
            <a:extLst>
              <a:ext uri="{FF2B5EF4-FFF2-40B4-BE49-F238E27FC236}">
                <a16:creationId xmlns:a16="http://schemas.microsoft.com/office/drawing/2014/main" xmlns="" id="{A4B6E6E3-6706-4980-8FD6-659D0F13832A}"/>
              </a:ext>
            </a:extLst>
          </p:cNvPr>
          <p:cNvSpPr txBox="1"/>
          <p:nvPr/>
        </p:nvSpPr>
        <p:spPr>
          <a:xfrm>
            <a:off x="5444717" y="1897556"/>
            <a:ext cx="3483646" cy="338554"/>
          </a:xfrm>
          <a:prstGeom prst="rect">
            <a:avLst/>
          </a:prstGeom>
          <a:noFill/>
        </p:spPr>
        <p:txBody>
          <a:bodyPr wrap="none" rtlCol="0">
            <a:spAutoFit/>
          </a:bodyPr>
          <a:lstStyle/>
          <a:p>
            <a:r>
              <a:rPr lang="en-US" sz="1600" b="1" dirty="0" err="1">
                <a:solidFill>
                  <a:srgbClr val="FF0000"/>
                </a:solidFill>
              </a:rPr>
              <a:t>Klinikte</a:t>
            </a:r>
            <a:r>
              <a:rPr lang="en-US" sz="1600" b="1" dirty="0">
                <a:solidFill>
                  <a:srgbClr val="FF0000"/>
                </a:solidFill>
              </a:rPr>
              <a:t> hasta </a:t>
            </a:r>
            <a:r>
              <a:rPr lang="en-US" sz="1600" b="1" dirty="0" err="1">
                <a:solidFill>
                  <a:srgbClr val="FF0000"/>
                </a:solidFill>
              </a:rPr>
              <a:t>muayene</a:t>
            </a:r>
            <a:r>
              <a:rPr lang="en-US" sz="1600" b="1" dirty="0">
                <a:solidFill>
                  <a:srgbClr val="FF0000"/>
                </a:solidFill>
              </a:rPr>
              <a:t>/</a:t>
            </a:r>
            <a:r>
              <a:rPr lang="en-US" sz="1600" b="1" dirty="0" err="1">
                <a:solidFill>
                  <a:srgbClr val="FF0000"/>
                </a:solidFill>
              </a:rPr>
              <a:t>aktiviteler</a:t>
            </a:r>
            <a:endParaRPr lang="en-US" sz="1600" b="1" dirty="0">
              <a:solidFill>
                <a:srgbClr val="FF0000"/>
              </a:solidFill>
            </a:endParaRPr>
          </a:p>
        </p:txBody>
      </p:sp>
      <p:graphicFrame>
        <p:nvGraphicFramePr>
          <p:cNvPr id="12" name="Object 1029">
            <a:extLst>
              <a:ext uri="{FF2B5EF4-FFF2-40B4-BE49-F238E27FC236}">
                <a16:creationId xmlns:a16="http://schemas.microsoft.com/office/drawing/2014/main" xmlns="" id="{CB0BC465-F503-49AB-932F-B3747DE10E00}"/>
              </a:ext>
            </a:extLst>
          </p:cNvPr>
          <p:cNvGraphicFramePr>
            <a:graphicFrameLocks noChangeAspect="1"/>
          </p:cNvGraphicFramePr>
          <p:nvPr>
            <p:extLst>
              <p:ext uri="{D42A27DB-BD31-4B8C-83A1-F6EECF244321}">
                <p14:modId xmlns:p14="http://schemas.microsoft.com/office/powerpoint/2010/main" val="279497871"/>
              </p:ext>
            </p:extLst>
          </p:nvPr>
        </p:nvGraphicFramePr>
        <p:xfrm>
          <a:off x="4660326" y="6095936"/>
          <a:ext cx="3752796" cy="636197"/>
        </p:xfrm>
        <a:graphic>
          <a:graphicData uri="http://schemas.openxmlformats.org/presentationml/2006/ole">
            <mc:AlternateContent xmlns:mc="http://schemas.openxmlformats.org/markup-compatibility/2006">
              <mc:Choice xmlns:v="urn:schemas-microsoft-com:vml" Requires="v">
                <p:oleObj spid="_x0000_s3321" name="VISIO" r:id="rId4" imgW="2366640" imgH="401040" progId="Visio.Drawing.6">
                  <p:embed/>
                </p:oleObj>
              </mc:Choice>
              <mc:Fallback>
                <p:oleObj name="VISIO" r:id="rId4" imgW="2366640" imgH="401040" progId="Visio.Drawing.6">
                  <p:embed/>
                  <p:pic>
                    <p:nvPicPr>
                      <p:cNvPr id="30725" name="Object 1029">
                        <a:extLst>
                          <a:ext uri="{FF2B5EF4-FFF2-40B4-BE49-F238E27FC236}">
                            <a16:creationId xmlns:a16="http://schemas.microsoft.com/office/drawing/2014/main" xmlns="" id="{0C4D74AE-1D68-44A0-8396-24FAB8F5C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326" y="6095936"/>
                        <a:ext cx="3752796" cy="636197"/>
                      </a:xfrm>
                      <a:prstGeom prst="rect">
                        <a:avLst/>
                      </a:prstGeom>
                      <a:solidFill>
                        <a:schemeClr val="tx2">
                          <a:lumMod val="20000"/>
                          <a:lumOff val="80000"/>
                        </a:schemeClr>
                      </a:solidFill>
                      <a:ln>
                        <a:noFill/>
                      </a:ln>
                      <a:effectLst/>
                    </p:spPr>
                  </p:pic>
                </p:oleObj>
              </mc:Fallback>
            </mc:AlternateContent>
          </a:graphicData>
        </a:graphic>
      </p:graphicFrame>
      <p:sp>
        <p:nvSpPr>
          <p:cNvPr id="13" name="TextBox 12">
            <a:extLst>
              <a:ext uri="{FF2B5EF4-FFF2-40B4-BE49-F238E27FC236}">
                <a16:creationId xmlns:a16="http://schemas.microsoft.com/office/drawing/2014/main" xmlns="" id="{5983F170-9E3E-4752-A7B4-A43C66FFAA47}"/>
              </a:ext>
            </a:extLst>
          </p:cNvPr>
          <p:cNvSpPr txBox="1"/>
          <p:nvPr/>
        </p:nvSpPr>
        <p:spPr>
          <a:xfrm>
            <a:off x="4398094" y="4383448"/>
            <a:ext cx="1569660" cy="369332"/>
          </a:xfrm>
          <a:prstGeom prst="rect">
            <a:avLst/>
          </a:prstGeom>
          <a:noFill/>
        </p:spPr>
        <p:txBody>
          <a:bodyPr wrap="none" rtlCol="0">
            <a:spAutoFit/>
          </a:bodyPr>
          <a:lstStyle>
            <a:defPPr>
              <a:defRPr lang="en-US"/>
            </a:defPPr>
            <a:lvl1pPr>
              <a:defRPr sz="1600" b="1">
                <a:solidFill>
                  <a:srgbClr val="FF0000"/>
                </a:solidFill>
              </a:defRPr>
            </a:lvl1pPr>
          </a:lstStyle>
          <a:p>
            <a:r>
              <a:rPr lang="en-US" dirty="0"/>
              <a:t>Event/Activity</a:t>
            </a:r>
          </a:p>
        </p:txBody>
      </p:sp>
      <p:sp>
        <p:nvSpPr>
          <p:cNvPr id="3" name="TextBox 2">
            <a:extLst>
              <a:ext uri="{FF2B5EF4-FFF2-40B4-BE49-F238E27FC236}">
                <a16:creationId xmlns:a16="http://schemas.microsoft.com/office/drawing/2014/main" xmlns="" id="{788756FB-9749-4462-9E9C-E99B34C88373}"/>
              </a:ext>
            </a:extLst>
          </p:cNvPr>
          <p:cNvSpPr txBox="1"/>
          <p:nvPr/>
        </p:nvSpPr>
        <p:spPr>
          <a:xfrm>
            <a:off x="1880664" y="1375701"/>
            <a:ext cx="4533613" cy="461665"/>
          </a:xfrm>
          <a:prstGeom prst="rect">
            <a:avLst/>
          </a:prstGeom>
          <a:noFill/>
        </p:spPr>
        <p:txBody>
          <a:bodyPr wrap="none" rtlCol="0">
            <a:spAutoFit/>
          </a:bodyPr>
          <a:lstStyle/>
          <a:p>
            <a:r>
              <a:rPr lang="en-US" sz="1200" b="1" dirty="0" err="1"/>
              <a:t>Doktor</a:t>
            </a:r>
            <a:r>
              <a:rPr lang="en-US" sz="1200" b="1" dirty="0"/>
              <a:t> </a:t>
            </a:r>
            <a:r>
              <a:rPr lang="en-US" sz="1200" b="1" dirty="0" err="1"/>
              <a:t>sisteme</a:t>
            </a:r>
            <a:r>
              <a:rPr lang="en-US" sz="1200" b="1" dirty="0"/>
              <a:t> </a:t>
            </a:r>
            <a:r>
              <a:rPr lang="en-US" sz="1200" b="1" dirty="0" err="1"/>
              <a:t>bilgilerini</a:t>
            </a:r>
            <a:r>
              <a:rPr lang="en-US" sz="1200" b="1" dirty="0"/>
              <a:t> </a:t>
            </a:r>
            <a:r>
              <a:rPr lang="en-US" sz="1200" b="1" dirty="0" err="1"/>
              <a:t>girer</a:t>
            </a:r>
            <a:r>
              <a:rPr lang="en-US" sz="1200" b="1" dirty="0"/>
              <a:t> </a:t>
            </a:r>
            <a:r>
              <a:rPr lang="en-US" sz="1200" b="1" dirty="0" err="1"/>
              <a:t>ve</a:t>
            </a:r>
            <a:r>
              <a:rPr lang="en-US" sz="1200" b="1" dirty="0"/>
              <a:t> </a:t>
            </a:r>
            <a:r>
              <a:rPr lang="en-US" sz="1200" b="1" dirty="0" err="1"/>
              <a:t>hastalara</a:t>
            </a:r>
            <a:r>
              <a:rPr lang="en-US" sz="1200" b="1" dirty="0"/>
              <a:t> </a:t>
            </a:r>
            <a:r>
              <a:rPr lang="en-US" sz="1200" b="1" dirty="0" err="1"/>
              <a:t>bakmaya</a:t>
            </a:r>
            <a:r>
              <a:rPr lang="en-US" sz="1200" b="1" dirty="0"/>
              <a:t> </a:t>
            </a:r>
            <a:r>
              <a:rPr lang="en-US" sz="1200" b="1" dirty="0" err="1"/>
              <a:t>başlar</a:t>
            </a:r>
            <a:endParaRPr lang="en-US" sz="1200" b="1" dirty="0"/>
          </a:p>
          <a:p>
            <a:r>
              <a:rPr lang="en-US" sz="1200" b="1" dirty="0" err="1"/>
              <a:t>Doktor</a:t>
            </a:r>
            <a:r>
              <a:rPr lang="en-US" sz="1200" b="1" dirty="0"/>
              <a:t> </a:t>
            </a:r>
            <a:r>
              <a:rPr lang="en-US" sz="1200" b="1" dirty="0" err="1"/>
              <a:t>kayıt</a:t>
            </a:r>
            <a:r>
              <a:rPr lang="en-US" sz="1200" b="1" dirty="0"/>
              <a:t> </a:t>
            </a:r>
            <a:r>
              <a:rPr lang="en-US" sz="1200" b="1" dirty="0" err="1"/>
              <a:t>durumundan</a:t>
            </a:r>
            <a:r>
              <a:rPr lang="en-US" sz="1200" b="1" dirty="0"/>
              <a:t> </a:t>
            </a:r>
            <a:r>
              <a:rPr lang="en-US" sz="1200" b="1" dirty="0" err="1"/>
              <a:t>çıkmak</a:t>
            </a:r>
            <a:r>
              <a:rPr lang="en-US" sz="1200" b="1" dirty="0"/>
              <a:t> </a:t>
            </a:r>
            <a:r>
              <a:rPr lang="en-US" sz="1200" b="1" dirty="0" err="1"/>
              <a:t>için</a:t>
            </a:r>
            <a:r>
              <a:rPr lang="en-US" sz="1200" b="1" dirty="0"/>
              <a:t> </a:t>
            </a:r>
            <a:r>
              <a:rPr lang="en-US" sz="1200" b="1" dirty="0" err="1"/>
              <a:t>kimlik</a:t>
            </a:r>
            <a:r>
              <a:rPr lang="en-US" sz="1200" b="1" dirty="0"/>
              <a:t> </a:t>
            </a:r>
            <a:r>
              <a:rPr lang="en-US" sz="1200" b="1" dirty="0" err="1"/>
              <a:t>kartı</a:t>
            </a:r>
            <a:r>
              <a:rPr lang="en-US" sz="1200" b="1" dirty="0"/>
              <a:t> </a:t>
            </a:r>
            <a:r>
              <a:rPr lang="en-US" sz="1200" b="1" dirty="0" err="1"/>
              <a:t>girilir</a:t>
            </a:r>
            <a:endParaRPr lang="en-US" sz="1200" b="1" dirty="0"/>
          </a:p>
        </p:txBody>
      </p:sp>
      <p:sp>
        <p:nvSpPr>
          <p:cNvPr id="4" name="TextBox 3">
            <a:extLst>
              <a:ext uri="{FF2B5EF4-FFF2-40B4-BE49-F238E27FC236}">
                <a16:creationId xmlns:a16="http://schemas.microsoft.com/office/drawing/2014/main" xmlns="" id="{A3462BB8-8463-4133-9A2C-36F9A9028792}"/>
              </a:ext>
            </a:extLst>
          </p:cNvPr>
          <p:cNvSpPr txBox="1"/>
          <p:nvPr/>
        </p:nvSpPr>
        <p:spPr>
          <a:xfrm>
            <a:off x="3408861" y="3358270"/>
            <a:ext cx="2042547" cy="307777"/>
          </a:xfrm>
          <a:prstGeom prst="rect">
            <a:avLst/>
          </a:prstGeom>
          <a:noFill/>
        </p:spPr>
        <p:txBody>
          <a:bodyPr wrap="none" rtlCol="0">
            <a:spAutoFit/>
          </a:bodyPr>
          <a:lstStyle/>
          <a:p>
            <a:r>
              <a:rPr lang="en-US" sz="1400" b="1" dirty="0" err="1">
                <a:solidFill>
                  <a:srgbClr val="FF0000"/>
                </a:solidFill>
              </a:rPr>
              <a:t>Patient_registration</a:t>
            </a:r>
            <a:r>
              <a:rPr lang="en-US" sz="1400" b="1" dirty="0">
                <a:solidFill>
                  <a:srgbClr val="FF0000"/>
                </a:solidFill>
              </a:rPr>
              <a:t>();</a:t>
            </a:r>
          </a:p>
        </p:txBody>
      </p:sp>
    </p:spTree>
    <p:extLst>
      <p:ext uri="{BB962C8B-B14F-4D97-AF65-F5344CB8AC3E}">
        <p14:creationId xmlns:p14="http://schemas.microsoft.com/office/powerpoint/2010/main" val="30467236"/>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E2E6E-65D7-442C-A766-D483D7534D13}"/>
              </a:ext>
            </a:extLst>
          </p:cNvPr>
          <p:cNvSpPr>
            <a:spLocks noGrp="1"/>
          </p:cNvSpPr>
          <p:nvPr>
            <p:ph type="title"/>
          </p:nvPr>
        </p:nvSpPr>
        <p:spPr/>
        <p:txBody>
          <a:bodyPr/>
          <a:lstStyle/>
          <a:p>
            <a:r>
              <a:rPr lang="en-US" u="sng" dirty="0"/>
              <a:t> State Diagram For Patient Object:</a:t>
            </a:r>
            <a:endParaRPr lang="en-US" dirty="0"/>
          </a:p>
        </p:txBody>
      </p:sp>
      <p:pic>
        <p:nvPicPr>
          <p:cNvPr id="2052" name="Picture 4" descr="http://3.bp.blogspot.com/-ODBBVzZ9tUc/UMHplIB0uSI/AAAAAAAAAfk/UH_VWykX60k/s1600/HospitalManagementSystem2-StateDiagram.JPG">
            <a:extLst>
              <a:ext uri="{FF2B5EF4-FFF2-40B4-BE49-F238E27FC236}">
                <a16:creationId xmlns:a16="http://schemas.microsoft.com/office/drawing/2014/main" xmlns="" id="{14687ECF-F1DE-4A58-A78B-76D84FA1A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5" y="1962249"/>
            <a:ext cx="8540881" cy="42985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194CBEF0-036B-4D1D-B85D-20ED559180A0}"/>
              </a:ext>
            </a:extLst>
          </p:cNvPr>
          <p:cNvSpPr/>
          <p:nvPr/>
        </p:nvSpPr>
        <p:spPr>
          <a:xfrm>
            <a:off x="6232068" y="4270282"/>
            <a:ext cx="1518364" cy="369332"/>
          </a:xfrm>
          <a:prstGeom prst="rect">
            <a:avLst/>
          </a:prstGeom>
        </p:spPr>
        <p:txBody>
          <a:bodyPr wrap="none">
            <a:spAutoFit/>
          </a:bodyPr>
          <a:lstStyle/>
          <a:p>
            <a:r>
              <a:rPr lang="en-US" dirty="0" err="1">
                <a:solidFill>
                  <a:srgbClr val="FF0000"/>
                </a:solidFill>
                <a:latin typeface="Roboto"/>
              </a:rPr>
              <a:t>taburcu</a:t>
            </a:r>
            <a:r>
              <a:rPr lang="en-US" dirty="0">
                <a:solidFill>
                  <a:srgbClr val="FF0000"/>
                </a:solidFill>
                <a:latin typeface="Roboto"/>
              </a:rPr>
              <a:t> </a:t>
            </a:r>
            <a:r>
              <a:rPr lang="en-US" dirty="0" err="1">
                <a:solidFill>
                  <a:srgbClr val="FF0000"/>
                </a:solidFill>
                <a:latin typeface="Roboto"/>
              </a:rPr>
              <a:t>olma</a:t>
            </a:r>
            <a:endParaRPr lang="en-US" dirty="0">
              <a:solidFill>
                <a:srgbClr val="FF0000"/>
              </a:solidFill>
            </a:endParaRPr>
          </a:p>
        </p:txBody>
      </p:sp>
      <p:sp>
        <p:nvSpPr>
          <p:cNvPr id="11" name="TextBox 10">
            <a:extLst>
              <a:ext uri="{FF2B5EF4-FFF2-40B4-BE49-F238E27FC236}">
                <a16:creationId xmlns:a16="http://schemas.microsoft.com/office/drawing/2014/main" xmlns="" id="{F70D205F-2CC1-40C6-A636-F9AB1862D28D}"/>
              </a:ext>
            </a:extLst>
          </p:cNvPr>
          <p:cNvSpPr txBox="1"/>
          <p:nvPr/>
        </p:nvSpPr>
        <p:spPr>
          <a:xfrm>
            <a:off x="3800795" y="2855374"/>
            <a:ext cx="1542410" cy="338554"/>
          </a:xfrm>
          <a:prstGeom prst="rect">
            <a:avLst/>
          </a:prstGeom>
          <a:noFill/>
        </p:spPr>
        <p:txBody>
          <a:bodyPr wrap="none" rtlCol="0">
            <a:spAutoFit/>
          </a:bodyPr>
          <a:lstStyle>
            <a:defPPr>
              <a:defRPr lang="en-US"/>
            </a:defPPr>
            <a:lvl1pPr>
              <a:defRPr sz="1600" b="1">
                <a:solidFill>
                  <a:srgbClr val="FF0000"/>
                </a:solidFill>
              </a:defRPr>
            </a:lvl1pPr>
          </a:lstStyle>
          <a:p>
            <a:r>
              <a:rPr lang="en-US" dirty="0"/>
              <a:t>Event/Activity</a:t>
            </a:r>
          </a:p>
        </p:txBody>
      </p:sp>
    </p:spTree>
    <p:extLst>
      <p:ext uri="{BB962C8B-B14F-4D97-AF65-F5344CB8AC3E}">
        <p14:creationId xmlns:p14="http://schemas.microsoft.com/office/powerpoint/2010/main" val="1142493533"/>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5C62F-B290-49FC-BDE9-3A3D7DE523A6}"/>
              </a:ext>
            </a:extLst>
          </p:cNvPr>
          <p:cNvSpPr>
            <a:spLocks noGrp="1"/>
          </p:cNvSpPr>
          <p:nvPr>
            <p:ph type="title"/>
          </p:nvPr>
        </p:nvSpPr>
        <p:spPr/>
        <p:txBody>
          <a:bodyPr/>
          <a:lstStyle/>
          <a:p>
            <a:r>
              <a:rPr lang="en-US" u="sng" dirty="0"/>
              <a:t>State Diagram For Diagnosis Object:</a:t>
            </a:r>
            <a:endParaRPr lang="en-US" dirty="0"/>
          </a:p>
        </p:txBody>
      </p:sp>
      <p:pic>
        <p:nvPicPr>
          <p:cNvPr id="3074" name="Picture 2" descr="http://2.bp.blogspot.com/-LgPVfkvj76o/UMHpz-d61YI/AAAAAAAAAfs/tgExJoPBvZE/s1600/HospitalManagementSystem4-StateDiagram.JPG">
            <a:extLst>
              <a:ext uri="{FF2B5EF4-FFF2-40B4-BE49-F238E27FC236}">
                <a16:creationId xmlns:a16="http://schemas.microsoft.com/office/drawing/2014/main" xmlns="" id="{8B572314-3443-4C75-9941-369669CBD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21" y="1887538"/>
            <a:ext cx="8472055" cy="363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72011"/>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5C62F-B290-49FC-BDE9-3A3D7DE523A6}"/>
              </a:ext>
            </a:extLst>
          </p:cNvPr>
          <p:cNvSpPr>
            <a:spLocks noGrp="1"/>
          </p:cNvSpPr>
          <p:nvPr>
            <p:ph type="title"/>
          </p:nvPr>
        </p:nvSpPr>
        <p:spPr/>
        <p:txBody>
          <a:bodyPr/>
          <a:lstStyle/>
          <a:p>
            <a:r>
              <a:rPr lang="en-US" u="sng" dirty="0"/>
              <a:t>State Diagram For Ward Object:</a:t>
            </a:r>
            <a:endParaRPr lang="en-US" dirty="0"/>
          </a:p>
        </p:txBody>
      </p:sp>
      <p:pic>
        <p:nvPicPr>
          <p:cNvPr id="4098" name="Picture 2" descr="http://4.bp.blogspot.com/-sfjuqktYLMk/UMHp70gWaSI/AAAAAAAAAf0/6BqclEKu_rY/s1600/HospitalManagementSystem3-StateDiagram.JPG">
            <a:extLst>
              <a:ext uri="{FF2B5EF4-FFF2-40B4-BE49-F238E27FC236}">
                <a16:creationId xmlns:a16="http://schemas.microsoft.com/office/drawing/2014/main" xmlns="" id="{9DE62DD6-D9DD-4C92-B185-C0F7DCF60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96" y="2162040"/>
            <a:ext cx="8242688" cy="378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1782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a:extLst>
              <a:ext uri="{FF2B5EF4-FFF2-40B4-BE49-F238E27FC236}">
                <a16:creationId xmlns:a16="http://schemas.microsoft.com/office/drawing/2014/main" xmlns="" id="{88C980F5-53F0-4554-971A-272DABC79BAD}"/>
              </a:ext>
            </a:extLst>
          </p:cNvPr>
          <p:cNvSpPr>
            <a:spLocks noGrp="1" noChangeArrowheads="1"/>
          </p:cNvSpPr>
          <p:nvPr>
            <p:ph type="title"/>
          </p:nvPr>
        </p:nvSpPr>
        <p:spPr>
          <a:xfrm>
            <a:off x="296033" y="116401"/>
            <a:ext cx="8212138"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UML in the SDLC Process</a:t>
            </a:r>
            <a:endParaRPr lang="en-GB" altLang="en-US" sz="2800" dirty="0"/>
          </a:p>
        </p:txBody>
      </p:sp>
      <p:sp>
        <p:nvSpPr>
          <p:cNvPr id="116739" name="Rectangle 2">
            <a:extLst>
              <a:ext uri="{FF2B5EF4-FFF2-40B4-BE49-F238E27FC236}">
                <a16:creationId xmlns:a16="http://schemas.microsoft.com/office/drawing/2014/main" xmlns="" id="{57C85154-61D6-423A-874E-77CE37796812}"/>
              </a:ext>
            </a:extLst>
          </p:cNvPr>
          <p:cNvSpPr>
            <a:spLocks noGrp="1" noChangeArrowheads="1"/>
          </p:cNvSpPr>
          <p:nvPr>
            <p:ph idx="1"/>
          </p:nvPr>
        </p:nvSpPr>
        <p:spPr bwMode="auto">
          <a:xfrm>
            <a:off x="457200" y="1397000"/>
            <a:ext cx="8212138" cy="4939406"/>
          </a:xfrm>
        </p:spPr>
        <p:txBody>
          <a:bodyPr wrap="square" numCol="1" anchor="t" anchorCtr="0" compatLnSpc="1">
            <a:prstTxWarp prst="textNoShape">
              <a:avLst/>
            </a:prstTxWarp>
          </a:bodyPr>
          <a:lstStyle/>
          <a:p>
            <a:r>
              <a:rPr lang="en-US" altLang="en-US" sz="2400" dirty="0"/>
              <a:t>How UML is used in the SDLC</a:t>
            </a:r>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p:txBody>
      </p:sp>
      <p:grpSp>
        <p:nvGrpSpPr>
          <p:cNvPr id="116740" name="Group 4">
            <a:extLst>
              <a:ext uri="{FF2B5EF4-FFF2-40B4-BE49-F238E27FC236}">
                <a16:creationId xmlns:a16="http://schemas.microsoft.com/office/drawing/2014/main" xmlns="" id="{1B65DF57-1177-4FED-9157-0AAE777747CF}"/>
              </a:ext>
            </a:extLst>
          </p:cNvPr>
          <p:cNvGrpSpPr>
            <a:grpSpLocks/>
          </p:cNvGrpSpPr>
          <p:nvPr/>
        </p:nvGrpSpPr>
        <p:grpSpPr bwMode="auto">
          <a:xfrm>
            <a:off x="751942" y="1987169"/>
            <a:ext cx="7917395" cy="4722722"/>
            <a:chOff x="158750" y="-4840"/>
            <a:chExt cx="8826502" cy="6558040"/>
          </a:xfrm>
        </p:grpSpPr>
        <p:sp>
          <p:nvSpPr>
            <p:cNvPr id="116741" name="Line 3">
              <a:extLst>
                <a:ext uri="{FF2B5EF4-FFF2-40B4-BE49-F238E27FC236}">
                  <a16:creationId xmlns:a16="http://schemas.microsoft.com/office/drawing/2014/main" xmlns="" id="{CD00D7FB-1DD1-4B6D-93FB-6EE48EB8A227}"/>
                </a:ext>
              </a:extLst>
            </p:cNvPr>
            <p:cNvSpPr>
              <a:spLocks noChangeShapeType="1"/>
            </p:cNvSpPr>
            <p:nvPr/>
          </p:nvSpPr>
          <p:spPr bwMode="auto">
            <a:xfrm>
              <a:off x="2701925" y="182563"/>
              <a:ext cx="0" cy="6335712"/>
            </a:xfrm>
            <a:prstGeom prst="line">
              <a:avLst/>
            </a:prstGeom>
            <a:noFill/>
            <a:ln w="254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lIns="0" tIns="0" rIns="0" bIns="0" anchor="ctr"/>
            <a:lstStyle/>
            <a:p>
              <a:endParaRPr lang="en-US" sz="2000" b="1"/>
            </a:p>
          </p:txBody>
        </p:sp>
        <p:sp>
          <p:nvSpPr>
            <p:cNvPr id="116742" name="Line 4">
              <a:extLst>
                <a:ext uri="{FF2B5EF4-FFF2-40B4-BE49-F238E27FC236}">
                  <a16:creationId xmlns:a16="http://schemas.microsoft.com/office/drawing/2014/main" xmlns="" id="{E2888239-A893-40E7-B1FF-D91B01F57010}"/>
                </a:ext>
              </a:extLst>
            </p:cNvPr>
            <p:cNvSpPr>
              <a:spLocks noChangeShapeType="1"/>
            </p:cNvSpPr>
            <p:nvPr/>
          </p:nvSpPr>
          <p:spPr bwMode="auto">
            <a:xfrm>
              <a:off x="5181600" y="152400"/>
              <a:ext cx="0" cy="6400800"/>
            </a:xfrm>
            <a:prstGeom prst="line">
              <a:avLst/>
            </a:prstGeom>
            <a:noFill/>
            <a:ln w="254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lIns="0" tIns="0" rIns="0" bIns="0" anchor="ctr"/>
            <a:lstStyle/>
            <a:p>
              <a:endParaRPr lang="en-US" sz="2000" b="1"/>
            </a:p>
          </p:txBody>
        </p:sp>
        <p:sp>
          <p:nvSpPr>
            <p:cNvPr id="116743" name="Rectangle 5">
              <a:extLst>
                <a:ext uri="{FF2B5EF4-FFF2-40B4-BE49-F238E27FC236}">
                  <a16:creationId xmlns:a16="http://schemas.microsoft.com/office/drawing/2014/main" xmlns="" id="{B2E93637-9272-439C-A990-882B4FBF671B}"/>
                </a:ext>
              </a:extLst>
            </p:cNvPr>
            <p:cNvSpPr>
              <a:spLocks noChangeArrowheads="1"/>
            </p:cNvSpPr>
            <p:nvPr/>
          </p:nvSpPr>
          <p:spPr bwMode="auto">
            <a:xfrm>
              <a:off x="304800" y="233562"/>
              <a:ext cx="1951959" cy="38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sz="1800" b="1" dirty="0">
                  <a:latin typeface="Bradley Hand ITC" panose="03070402050302030203" pitchFamily="66" charset="0"/>
                </a:rPr>
                <a:t>Requirements</a:t>
              </a:r>
            </a:p>
          </p:txBody>
        </p:sp>
        <p:sp>
          <p:nvSpPr>
            <p:cNvPr id="116744" name="Rectangle 6">
              <a:extLst>
                <a:ext uri="{FF2B5EF4-FFF2-40B4-BE49-F238E27FC236}">
                  <a16:creationId xmlns:a16="http://schemas.microsoft.com/office/drawing/2014/main" xmlns="" id="{D7837A3E-8B63-4CC7-869F-DD024D8E837A}"/>
                </a:ext>
              </a:extLst>
            </p:cNvPr>
            <p:cNvSpPr>
              <a:spLocks noChangeArrowheads="1"/>
            </p:cNvSpPr>
            <p:nvPr/>
          </p:nvSpPr>
          <p:spPr bwMode="auto">
            <a:xfrm>
              <a:off x="6553200" y="-4840"/>
              <a:ext cx="1852778" cy="68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sz="3200" b="1" dirty="0">
                  <a:latin typeface="Bradley Hand ITC" panose="03070402050302030203" pitchFamily="66" charset="0"/>
                </a:rPr>
                <a:t>Design</a:t>
              </a:r>
            </a:p>
          </p:txBody>
        </p:sp>
        <p:sp>
          <p:nvSpPr>
            <p:cNvPr id="116745" name="Rectangle 7">
              <a:extLst>
                <a:ext uri="{FF2B5EF4-FFF2-40B4-BE49-F238E27FC236}">
                  <a16:creationId xmlns:a16="http://schemas.microsoft.com/office/drawing/2014/main" xmlns="" id="{E8EB0275-60D7-47E8-844D-395B3F303B43}"/>
                </a:ext>
              </a:extLst>
            </p:cNvPr>
            <p:cNvSpPr>
              <a:spLocks noChangeArrowheads="1"/>
            </p:cNvSpPr>
            <p:nvPr/>
          </p:nvSpPr>
          <p:spPr bwMode="auto">
            <a:xfrm>
              <a:off x="2912039" y="285530"/>
              <a:ext cx="1888652" cy="4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sz="2000" b="1" dirty="0">
                  <a:latin typeface="Bradley Hand ITC" panose="03070402050302030203" pitchFamily="66" charset="0"/>
                </a:rPr>
                <a:t>Architecture</a:t>
              </a:r>
            </a:p>
          </p:txBody>
        </p:sp>
        <p:sp>
          <p:nvSpPr>
            <p:cNvPr id="116746" name="Oval 8">
              <a:extLst>
                <a:ext uri="{FF2B5EF4-FFF2-40B4-BE49-F238E27FC236}">
                  <a16:creationId xmlns:a16="http://schemas.microsoft.com/office/drawing/2014/main" xmlns="" id="{E5E5D9F7-D104-40A9-A47A-FA370A4B1456}"/>
                </a:ext>
              </a:extLst>
            </p:cNvPr>
            <p:cNvSpPr>
              <a:spLocks noChangeArrowheads="1"/>
            </p:cNvSpPr>
            <p:nvPr/>
          </p:nvSpPr>
          <p:spPr bwMode="auto">
            <a:xfrm>
              <a:off x="158750" y="1895475"/>
              <a:ext cx="2343150" cy="744538"/>
            </a:xfrm>
            <a:prstGeom prst="ellipse">
              <a:avLst/>
            </a:prstGeom>
            <a:solidFill>
              <a:srgbClr val="EAEAEA"/>
            </a:solidFill>
            <a:ln w="25400">
              <a:solidFill>
                <a:schemeClr val="bg2"/>
              </a:solidFill>
              <a:round/>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use case diagrams</a:t>
              </a:r>
            </a:p>
          </p:txBody>
        </p:sp>
        <p:grpSp>
          <p:nvGrpSpPr>
            <p:cNvPr id="116747" name="Group 9">
              <a:extLst>
                <a:ext uri="{FF2B5EF4-FFF2-40B4-BE49-F238E27FC236}">
                  <a16:creationId xmlns:a16="http://schemas.microsoft.com/office/drawing/2014/main" xmlns="" id="{4EBB52F6-1FA1-4CDF-933D-554419BC0E1F}"/>
                </a:ext>
              </a:extLst>
            </p:cNvPr>
            <p:cNvGrpSpPr>
              <a:grpSpLocks/>
            </p:cNvGrpSpPr>
            <p:nvPr/>
          </p:nvGrpSpPr>
          <p:grpSpPr bwMode="auto">
            <a:xfrm>
              <a:off x="1470025" y="2627313"/>
              <a:ext cx="1163636" cy="366712"/>
              <a:chOff x="554" y="1941"/>
              <a:chExt cx="1048" cy="262"/>
            </a:xfrm>
          </p:grpSpPr>
          <p:sp>
            <p:nvSpPr>
              <p:cNvPr id="116801" name="Rectangle 10">
                <a:extLst>
                  <a:ext uri="{FF2B5EF4-FFF2-40B4-BE49-F238E27FC236}">
                    <a16:creationId xmlns:a16="http://schemas.microsoft.com/office/drawing/2014/main" xmlns="" id="{8BFE69FE-C768-485E-9ED1-BA8648DAFE29}"/>
                  </a:ext>
                </a:extLst>
              </p:cNvPr>
              <p:cNvSpPr>
                <a:spLocks noChangeArrowheads="1"/>
              </p:cNvSpPr>
              <p:nvPr/>
            </p:nvSpPr>
            <p:spPr bwMode="auto">
              <a:xfrm>
                <a:off x="554" y="1941"/>
                <a:ext cx="952" cy="185"/>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802" name="Rectangle 11">
                <a:extLst>
                  <a:ext uri="{FF2B5EF4-FFF2-40B4-BE49-F238E27FC236}">
                    <a16:creationId xmlns:a16="http://schemas.microsoft.com/office/drawing/2014/main" xmlns="" id="{E0FDF5B2-B703-4E8D-B682-E54595FB5E83}"/>
                  </a:ext>
                </a:extLst>
              </p:cNvPr>
              <p:cNvSpPr>
                <a:spLocks noChangeArrowheads="1"/>
              </p:cNvSpPr>
              <p:nvPr/>
            </p:nvSpPr>
            <p:spPr bwMode="auto">
              <a:xfrm>
                <a:off x="602" y="1979"/>
                <a:ext cx="952" cy="186"/>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803" name="Rectangle 12">
                <a:extLst>
                  <a:ext uri="{FF2B5EF4-FFF2-40B4-BE49-F238E27FC236}">
                    <a16:creationId xmlns:a16="http://schemas.microsoft.com/office/drawing/2014/main" xmlns="" id="{DC3AE693-7B79-4B3E-91CD-E202E20D2110}"/>
                  </a:ext>
                </a:extLst>
              </p:cNvPr>
              <p:cNvSpPr>
                <a:spLocks noChangeArrowheads="1"/>
              </p:cNvSpPr>
              <p:nvPr/>
            </p:nvSpPr>
            <p:spPr bwMode="auto">
              <a:xfrm>
                <a:off x="650" y="2018"/>
                <a:ext cx="952" cy="185"/>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Scenarios</a:t>
                </a:r>
              </a:p>
            </p:txBody>
          </p:sp>
        </p:grpSp>
        <p:grpSp>
          <p:nvGrpSpPr>
            <p:cNvPr id="116748" name="Group 16">
              <a:extLst>
                <a:ext uri="{FF2B5EF4-FFF2-40B4-BE49-F238E27FC236}">
                  <a16:creationId xmlns:a16="http://schemas.microsoft.com/office/drawing/2014/main" xmlns="" id="{B46527FB-8621-4581-AD0B-981201E93BB7}"/>
                </a:ext>
              </a:extLst>
            </p:cNvPr>
            <p:cNvGrpSpPr>
              <a:grpSpLocks/>
            </p:cNvGrpSpPr>
            <p:nvPr/>
          </p:nvGrpSpPr>
          <p:grpSpPr bwMode="auto">
            <a:xfrm>
              <a:off x="1111254" y="3765552"/>
              <a:ext cx="1358902" cy="676275"/>
              <a:chOff x="2090" y="559"/>
              <a:chExt cx="1048" cy="413"/>
            </a:xfrm>
          </p:grpSpPr>
          <p:sp>
            <p:nvSpPr>
              <p:cNvPr id="116798" name="Rectangle 17">
                <a:extLst>
                  <a:ext uri="{FF2B5EF4-FFF2-40B4-BE49-F238E27FC236}">
                    <a16:creationId xmlns:a16="http://schemas.microsoft.com/office/drawing/2014/main" xmlns="" id="{93C678ED-902F-4C8B-B81F-4C682D876925}"/>
                  </a:ext>
                </a:extLst>
              </p:cNvPr>
              <p:cNvSpPr>
                <a:spLocks noChangeArrowheads="1"/>
              </p:cNvSpPr>
              <p:nvPr/>
            </p:nvSpPr>
            <p:spPr bwMode="auto">
              <a:xfrm>
                <a:off x="2090" y="559"/>
                <a:ext cx="952" cy="293"/>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99" name="Rectangle 18">
                <a:extLst>
                  <a:ext uri="{FF2B5EF4-FFF2-40B4-BE49-F238E27FC236}">
                    <a16:creationId xmlns:a16="http://schemas.microsoft.com/office/drawing/2014/main" xmlns="" id="{9D637E4C-D1D9-4BF1-9C12-40BB27BCF8E2}"/>
                  </a:ext>
                </a:extLst>
              </p:cNvPr>
              <p:cNvSpPr>
                <a:spLocks noChangeArrowheads="1"/>
              </p:cNvSpPr>
              <p:nvPr/>
            </p:nvSpPr>
            <p:spPr bwMode="auto">
              <a:xfrm>
                <a:off x="2138" y="619"/>
                <a:ext cx="952" cy="293"/>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800" name="Rectangle 19">
                <a:extLst>
                  <a:ext uri="{FF2B5EF4-FFF2-40B4-BE49-F238E27FC236}">
                    <a16:creationId xmlns:a16="http://schemas.microsoft.com/office/drawing/2014/main" xmlns="" id="{4425268B-84D1-4348-93A5-6E03ADF71C0D}"/>
                  </a:ext>
                </a:extLst>
              </p:cNvPr>
              <p:cNvSpPr>
                <a:spLocks noChangeArrowheads="1"/>
              </p:cNvSpPr>
              <p:nvPr/>
            </p:nvSpPr>
            <p:spPr bwMode="auto">
              <a:xfrm>
                <a:off x="2186" y="679"/>
                <a:ext cx="952" cy="293"/>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activity diagrams</a:t>
                </a:r>
              </a:p>
            </p:txBody>
          </p:sp>
        </p:grpSp>
        <p:grpSp>
          <p:nvGrpSpPr>
            <p:cNvPr id="116749" name="Group 20">
              <a:extLst>
                <a:ext uri="{FF2B5EF4-FFF2-40B4-BE49-F238E27FC236}">
                  <a16:creationId xmlns:a16="http://schemas.microsoft.com/office/drawing/2014/main" xmlns="" id="{AA5A7C4A-8E78-48F5-BE5F-240F5470F01B}"/>
                </a:ext>
              </a:extLst>
            </p:cNvPr>
            <p:cNvGrpSpPr>
              <a:grpSpLocks/>
            </p:cNvGrpSpPr>
            <p:nvPr/>
          </p:nvGrpSpPr>
          <p:grpSpPr bwMode="auto">
            <a:xfrm>
              <a:off x="7467607" y="5410202"/>
              <a:ext cx="1358902" cy="676275"/>
              <a:chOff x="3242" y="559"/>
              <a:chExt cx="1048" cy="413"/>
            </a:xfrm>
          </p:grpSpPr>
          <p:sp>
            <p:nvSpPr>
              <p:cNvPr id="116795" name="Rectangle 21">
                <a:extLst>
                  <a:ext uri="{FF2B5EF4-FFF2-40B4-BE49-F238E27FC236}">
                    <a16:creationId xmlns:a16="http://schemas.microsoft.com/office/drawing/2014/main" xmlns="" id="{B4BEE81D-3420-4A71-BE56-63C4C8288651}"/>
                  </a:ext>
                </a:extLst>
              </p:cNvPr>
              <p:cNvSpPr>
                <a:spLocks noChangeArrowheads="1"/>
              </p:cNvSpPr>
              <p:nvPr/>
            </p:nvSpPr>
            <p:spPr bwMode="auto">
              <a:xfrm>
                <a:off x="3242" y="559"/>
                <a:ext cx="952" cy="293"/>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latin typeface="Bradley Hand ITC" panose="03070402050302030203" pitchFamily="66" charset="0"/>
                </a:endParaRPr>
              </a:p>
            </p:txBody>
          </p:sp>
          <p:sp>
            <p:nvSpPr>
              <p:cNvPr id="116796" name="Rectangle 22">
                <a:extLst>
                  <a:ext uri="{FF2B5EF4-FFF2-40B4-BE49-F238E27FC236}">
                    <a16:creationId xmlns:a16="http://schemas.microsoft.com/office/drawing/2014/main" xmlns="" id="{AF0F8F25-0CB8-4037-AB73-209A6523E2D8}"/>
                  </a:ext>
                </a:extLst>
              </p:cNvPr>
              <p:cNvSpPr>
                <a:spLocks noChangeArrowheads="1"/>
              </p:cNvSpPr>
              <p:nvPr/>
            </p:nvSpPr>
            <p:spPr bwMode="auto">
              <a:xfrm>
                <a:off x="3290" y="619"/>
                <a:ext cx="952" cy="293"/>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latin typeface="Bradley Hand ITC" panose="03070402050302030203" pitchFamily="66" charset="0"/>
                </a:endParaRPr>
              </a:p>
            </p:txBody>
          </p:sp>
          <p:sp>
            <p:nvSpPr>
              <p:cNvPr id="116797" name="Rectangle 23">
                <a:extLst>
                  <a:ext uri="{FF2B5EF4-FFF2-40B4-BE49-F238E27FC236}">
                    <a16:creationId xmlns:a16="http://schemas.microsoft.com/office/drawing/2014/main" xmlns="" id="{405F15CA-972D-4A09-9300-C29A00FAA796}"/>
                  </a:ext>
                </a:extLst>
              </p:cNvPr>
              <p:cNvSpPr>
                <a:spLocks noChangeArrowheads="1"/>
              </p:cNvSpPr>
              <p:nvPr/>
            </p:nvSpPr>
            <p:spPr bwMode="auto">
              <a:xfrm>
                <a:off x="3338" y="679"/>
                <a:ext cx="952" cy="293"/>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state diagrams</a:t>
                </a:r>
              </a:p>
            </p:txBody>
          </p:sp>
        </p:grpSp>
        <p:grpSp>
          <p:nvGrpSpPr>
            <p:cNvPr id="116750" name="Group 24">
              <a:extLst>
                <a:ext uri="{FF2B5EF4-FFF2-40B4-BE49-F238E27FC236}">
                  <a16:creationId xmlns:a16="http://schemas.microsoft.com/office/drawing/2014/main" xmlns="" id="{44207D04-FEBC-4A09-A536-071BD5CEF203}"/>
                </a:ext>
              </a:extLst>
            </p:cNvPr>
            <p:cNvGrpSpPr>
              <a:grpSpLocks/>
            </p:cNvGrpSpPr>
            <p:nvPr/>
          </p:nvGrpSpPr>
          <p:grpSpPr bwMode="auto">
            <a:xfrm>
              <a:off x="5562603" y="3200400"/>
              <a:ext cx="1358902" cy="806450"/>
              <a:chOff x="1802" y="1518"/>
              <a:chExt cx="1048" cy="493"/>
            </a:xfrm>
          </p:grpSpPr>
          <p:sp>
            <p:nvSpPr>
              <p:cNvPr id="116792" name="Rectangle 25">
                <a:extLst>
                  <a:ext uri="{FF2B5EF4-FFF2-40B4-BE49-F238E27FC236}">
                    <a16:creationId xmlns:a16="http://schemas.microsoft.com/office/drawing/2014/main" xmlns="" id="{25DB2968-B26C-4775-A91C-D370E7DB59D5}"/>
                  </a:ext>
                </a:extLst>
              </p:cNvPr>
              <p:cNvSpPr>
                <a:spLocks noChangeArrowheads="1"/>
              </p:cNvSpPr>
              <p:nvPr/>
            </p:nvSpPr>
            <p:spPr bwMode="auto">
              <a:xfrm>
                <a:off x="1802" y="1518"/>
                <a:ext cx="952" cy="351"/>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93" name="Rectangle 26">
                <a:extLst>
                  <a:ext uri="{FF2B5EF4-FFF2-40B4-BE49-F238E27FC236}">
                    <a16:creationId xmlns:a16="http://schemas.microsoft.com/office/drawing/2014/main" xmlns="" id="{FC3D0752-5C0A-46D6-8D88-8738C2056D39}"/>
                  </a:ext>
                </a:extLst>
              </p:cNvPr>
              <p:cNvSpPr>
                <a:spLocks noChangeArrowheads="1"/>
              </p:cNvSpPr>
              <p:nvPr/>
            </p:nvSpPr>
            <p:spPr bwMode="auto">
              <a:xfrm>
                <a:off x="1850" y="1589"/>
                <a:ext cx="952" cy="351"/>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94" name="Rectangle 27">
                <a:extLst>
                  <a:ext uri="{FF2B5EF4-FFF2-40B4-BE49-F238E27FC236}">
                    <a16:creationId xmlns:a16="http://schemas.microsoft.com/office/drawing/2014/main" xmlns="" id="{8378E888-6205-4933-B1FD-ADA56FE82860}"/>
                  </a:ext>
                </a:extLst>
              </p:cNvPr>
              <p:cNvSpPr>
                <a:spLocks noChangeArrowheads="1"/>
              </p:cNvSpPr>
              <p:nvPr/>
            </p:nvSpPr>
            <p:spPr bwMode="auto">
              <a:xfrm>
                <a:off x="1898" y="1660"/>
                <a:ext cx="952" cy="351"/>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class diagrams</a:t>
                </a:r>
              </a:p>
            </p:txBody>
          </p:sp>
        </p:grpSp>
        <p:grpSp>
          <p:nvGrpSpPr>
            <p:cNvPr id="116751" name="Group 31">
              <a:extLst>
                <a:ext uri="{FF2B5EF4-FFF2-40B4-BE49-F238E27FC236}">
                  <a16:creationId xmlns:a16="http://schemas.microsoft.com/office/drawing/2014/main" xmlns="" id="{3B222706-D867-4667-BEF6-079907261E73}"/>
                </a:ext>
              </a:extLst>
            </p:cNvPr>
            <p:cNvGrpSpPr>
              <a:grpSpLocks/>
            </p:cNvGrpSpPr>
            <p:nvPr/>
          </p:nvGrpSpPr>
          <p:grpSpPr bwMode="auto">
            <a:xfrm>
              <a:off x="7543806" y="2819400"/>
              <a:ext cx="1358902" cy="806450"/>
              <a:chOff x="2906" y="1518"/>
              <a:chExt cx="1048" cy="493"/>
            </a:xfrm>
          </p:grpSpPr>
          <p:sp>
            <p:nvSpPr>
              <p:cNvPr id="116789" name="Rectangle 32">
                <a:extLst>
                  <a:ext uri="{FF2B5EF4-FFF2-40B4-BE49-F238E27FC236}">
                    <a16:creationId xmlns:a16="http://schemas.microsoft.com/office/drawing/2014/main" xmlns="" id="{16F59222-26EA-4F9A-82F2-48C5EBB0D70A}"/>
                  </a:ext>
                </a:extLst>
              </p:cNvPr>
              <p:cNvSpPr>
                <a:spLocks noChangeArrowheads="1"/>
              </p:cNvSpPr>
              <p:nvPr/>
            </p:nvSpPr>
            <p:spPr bwMode="auto">
              <a:xfrm>
                <a:off x="2906" y="1518"/>
                <a:ext cx="952" cy="351"/>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90" name="Rectangle 33">
                <a:extLst>
                  <a:ext uri="{FF2B5EF4-FFF2-40B4-BE49-F238E27FC236}">
                    <a16:creationId xmlns:a16="http://schemas.microsoft.com/office/drawing/2014/main" xmlns="" id="{CD43E280-0582-4C99-904A-F5F416157D12}"/>
                  </a:ext>
                </a:extLst>
              </p:cNvPr>
              <p:cNvSpPr>
                <a:spLocks noChangeArrowheads="1"/>
              </p:cNvSpPr>
              <p:nvPr/>
            </p:nvSpPr>
            <p:spPr bwMode="auto">
              <a:xfrm>
                <a:off x="2954" y="1589"/>
                <a:ext cx="952" cy="351"/>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91" name="Rectangle 34">
                <a:extLst>
                  <a:ext uri="{FF2B5EF4-FFF2-40B4-BE49-F238E27FC236}">
                    <a16:creationId xmlns:a16="http://schemas.microsoft.com/office/drawing/2014/main" xmlns="" id="{4D3833EE-D3E5-43E0-978F-1B8E041A163E}"/>
                  </a:ext>
                </a:extLst>
              </p:cNvPr>
              <p:cNvSpPr>
                <a:spLocks noChangeArrowheads="1"/>
              </p:cNvSpPr>
              <p:nvPr/>
            </p:nvSpPr>
            <p:spPr bwMode="auto">
              <a:xfrm>
                <a:off x="3002" y="1660"/>
                <a:ext cx="952" cy="351"/>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object diagrams</a:t>
                </a:r>
              </a:p>
            </p:txBody>
          </p:sp>
        </p:grpSp>
        <p:grpSp>
          <p:nvGrpSpPr>
            <p:cNvPr id="116752" name="Group 35">
              <a:extLst>
                <a:ext uri="{FF2B5EF4-FFF2-40B4-BE49-F238E27FC236}">
                  <a16:creationId xmlns:a16="http://schemas.microsoft.com/office/drawing/2014/main" xmlns="" id="{DDF47E1C-D589-4D22-B874-2CDE6CA5020E}"/>
                </a:ext>
              </a:extLst>
            </p:cNvPr>
            <p:cNvGrpSpPr>
              <a:grpSpLocks/>
            </p:cNvGrpSpPr>
            <p:nvPr/>
          </p:nvGrpSpPr>
          <p:grpSpPr bwMode="auto">
            <a:xfrm>
              <a:off x="5464178" y="981079"/>
              <a:ext cx="1358902" cy="1119189"/>
              <a:chOff x="1802" y="2670"/>
              <a:chExt cx="1048" cy="684"/>
            </a:xfrm>
          </p:grpSpPr>
          <p:sp>
            <p:nvSpPr>
              <p:cNvPr id="116786" name="Rectangle 36">
                <a:extLst>
                  <a:ext uri="{FF2B5EF4-FFF2-40B4-BE49-F238E27FC236}">
                    <a16:creationId xmlns:a16="http://schemas.microsoft.com/office/drawing/2014/main" xmlns="" id="{791AD827-D15D-48DB-A13C-8C647AD584A6}"/>
                  </a:ext>
                </a:extLst>
              </p:cNvPr>
              <p:cNvSpPr>
                <a:spLocks noChangeArrowheads="1"/>
              </p:cNvSpPr>
              <p:nvPr/>
            </p:nvSpPr>
            <p:spPr bwMode="auto">
              <a:xfrm>
                <a:off x="1802" y="2670"/>
                <a:ext cx="952" cy="487"/>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87" name="Rectangle 37">
                <a:extLst>
                  <a:ext uri="{FF2B5EF4-FFF2-40B4-BE49-F238E27FC236}">
                    <a16:creationId xmlns:a16="http://schemas.microsoft.com/office/drawing/2014/main" xmlns="" id="{596D2187-9D36-40C3-B2CF-54F4F5BE4739}"/>
                  </a:ext>
                </a:extLst>
              </p:cNvPr>
              <p:cNvSpPr>
                <a:spLocks noChangeArrowheads="1"/>
              </p:cNvSpPr>
              <p:nvPr/>
            </p:nvSpPr>
            <p:spPr bwMode="auto">
              <a:xfrm>
                <a:off x="1850" y="2769"/>
                <a:ext cx="952" cy="486"/>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88" name="Rectangle 38">
                <a:extLst>
                  <a:ext uri="{FF2B5EF4-FFF2-40B4-BE49-F238E27FC236}">
                    <a16:creationId xmlns:a16="http://schemas.microsoft.com/office/drawing/2014/main" xmlns="" id="{B0667936-650D-4D9A-9FEA-012901106DC4}"/>
                  </a:ext>
                </a:extLst>
              </p:cNvPr>
              <p:cNvSpPr>
                <a:spLocks noChangeArrowheads="1"/>
              </p:cNvSpPr>
              <p:nvPr/>
            </p:nvSpPr>
            <p:spPr bwMode="auto">
              <a:xfrm>
                <a:off x="1898" y="2867"/>
                <a:ext cx="952" cy="487"/>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sequence diagrams</a:t>
                </a:r>
              </a:p>
            </p:txBody>
          </p:sp>
        </p:grpSp>
        <p:grpSp>
          <p:nvGrpSpPr>
            <p:cNvPr id="116753" name="Group 39">
              <a:extLst>
                <a:ext uri="{FF2B5EF4-FFF2-40B4-BE49-F238E27FC236}">
                  <a16:creationId xmlns:a16="http://schemas.microsoft.com/office/drawing/2014/main" xmlns="" id="{D7B2CF9F-BE83-492F-9C1D-DB73A7C91FEA}"/>
                </a:ext>
              </a:extLst>
            </p:cNvPr>
            <p:cNvGrpSpPr>
              <a:grpSpLocks/>
            </p:cNvGrpSpPr>
            <p:nvPr/>
          </p:nvGrpSpPr>
          <p:grpSpPr bwMode="auto">
            <a:xfrm>
              <a:off x="7169144" y="990598"/>
              <a:ext cx="1719261" cy="1058863"/>
              <a:chOff x="2906" y="2670"/>
              <a:chExt cx="1144" cy="647"/>
            </a:xfrm>
          </p:grpSpPr>
          <p:sp>
            <p:nvSpPr>
              <p:cNvPr id="116783" name="Rectangle 40">
                <a:extLst>
                  <a:ext uri="{FF2B5EF4-FFF2-40B4-BE49-F238E27FC236}">
                    <a16:creationId xmlns:a16="http://schemas.microsoft.com/office/drawing/2014/main" xmlns="" id="{92C54869-AF2A-45B7-AE15-94FF4703D14A}"/>
                  </a:ext>
                </a:extLst>
              </p:cNvPr>
              <p:cNvSpPr>
                <a:spLocks noChangeArrowheads="1"/>
              </p:cNvSpPr>
              <p:nvPr/>
            </p:nvSpPr>
            <p:spPr bwMode="auto">
              <a:xfrm>
                <a:off x="2906" y="2670"/>
                <a:ext cx="1040" cy="460"/>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84" name="Rectangle 41">
                <a:extLst>
                  <a:ext uri="{FF2B5EF4-FFF2-40B4-BE49-F238E27FC236}">
                    <a16:creationId xmlns:a16="http://schemas.microsoft.com/office/drawing/2014/main" xmlns="" id="{CE03A0F3-3E48-4345-9176-78CD5AFFB3B1}"/>
                  </a:ext>
                </a:extLst>
              </p:cNvPr>
              <p:cNvSpPr>
                <a:spLocks noChangeArrowheads="1"/>
              </p:cNvSpPr>
              <p:nvPr/>
            </p:nvSpPr>
            <p:spPr bwMode="auto">
              <a:xfrm>
                <a:off x="2958" y="2764"/>
                <a:ext cx="1040" cy="459"/>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85" name="Rectangle 42">
                <a:extLst>
                  <a:ext uri="{FF2B5EF4-FFF2-40B4-BE49-F238E27FC236}">
                    <a16:creationId xmlns:a16="http://schemas.microsoft.com/office/drawing/2014/main" xmlns="" id="{22C0F6DC-4BEB-492E-B214-644A685E6151}"/>
                  </a:ext>
                </a:extLst>
              </p:cNvPr>
              <p:cNvSpPr>
                <a:spLocks noChangeArrowheads="1"/>
              </p:cNvSpPr>
              <p:nvPr/>
            </p:nvSpPr>
            <p:spPr bwMode="auto">
              <a:xfrm>
                <a:off x="3010" y="2857"/>
                <a:ext cx="1040" cy="460"/>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communication diagrams</a:t>
                </a:r>
              </a:p>
            </p:txBody>
          </p:sp>
        </p:grpSp>
        <p:grpSp>
          <p:nvGrpSpPr>
            <p:cNvPr id="116754" name="Group 43">
              <a:extLst>
                <a:ext uri="{FF2B5EF4-FFF2-40B4-BE49-F238E27FC236}">
                  <a16:creationId xmlns:a16="http://schemas.microsoft.com/office/drawing/2014/main" xmlns="" id="{F6B9486E-B055-4767-B675-2F635012685A}"/>
                </a:ext>
              </a:extLst>
            </p:cNvPr>
            <p:cNvGrpSpPr>
              <a:grpSpLocks/>
            </p:cNvGrpSpPr>
            <p:nvPr/>
          </p:nvGrpSpPr>
          <p:grpSpPr bwMode="auto">
            <a:xfrm>
              <a:off x="7467602" y="3809999"/>
              <a:ext cx="1517650" cy="1074737"/>
              <a:chOff x="4490" y="635"/>
              <a:chExt cx="1144" cy="647"/>
            </a:xfrm>
          </p:grpSpPr>
          <p:sp>
            <p:nvSpPr>
              <p:cNvPr id="116780" name="Rectangle 44">
                <a:extLst>
                  <a:ext uri="{FF2B5EF4-FFF2-40B4-BE49-F238E27FC236}">
                    <a16:creationId xmlns:a16="http://schemas.microsoft.com/office/drawing/2014/main" xmlns="" id="{4FE8AEB5-DE95-4031-9B13-79B66A05C5A0}"/>
                  </a:ext>
                </a:extLst>
              </p:cNvPr>
              <p:cNvSpPr>
                <a:spLocks noChangeArrowheads="1"/>
              </p:cNvSpPr>
              <p:nvPr/>
            </p:nvSpPr>
            <p:spPr bwMode="auto">
              <a:xfrm>
                <a:off x="4490" y="635"/>
                <a:ext cx="1040" cy="460"/>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81" name="Rectangle 45">
                <a:extLst>
                  <a:ext uri="{FF2B5EF4-FFF2-40B4-BE49-F238E27FC236}">
                    <a16:creationId xmlns:a16="http://schemas.microsoft.com/office/drawing/2014/main" xmlns="" id="{A6A58C73-D4B4-4B92-9573-7FA036D7A82A}"/>
                  </a:ext>
                </a:extLst>
              </p:cNvPr>
              <p:cNvSpPr>
                <a:spLocks noChangeArrowheads="1"/>
              </p:cNvSpPr>
              <p:nvPr/>
            </p:nvSpPr>
            <p:spPr bwMode="auto">
              <a:xfrm>
                <a:off x="4542" y="729"/>
                <a:ext cx="1040" cy="459"/>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82" name="Rectangle 46">
                <a:extLst>
                  <a:ext uri="{FF2B5EF4-FFF2-40B4-BE49-F238E27FC236}">
                    <a16:creationId xmlns:a16="http://schemas.microsoft.com/office/drawing/2014/main" xmlns="" id="{6BE70078-9E50-4419-AB7C-7F9E0CBA2F5E}"/>
                  </a:ext>
                </a:extLst>
              </p:cNvPr>
              <p:cNvSpPr>
                <a:spLocks noChangeArrowheads="1"/>
              </p:cNvSpPr>
              <p:nvPr/>
            </p:nvSpPr>
            <p:spPr bwMode="auto">
              <a:xfrm>
                <a:off x="4594" y="822"/>
                <a:ext cx="1040" cy="460"/>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package diagrams</a:t>
                </a:r>
              </a:p>
            </p:txBody>
          </p:sp>
        </p:grpSp>
        <p:grpSp>
          <p:nvGrpSpPr>
            <p:cNvPr id="116755" name="Group 47">
              <a:extLst>
                <a:ext uri="{FF2B5EF4-FFF2-40B4-BE49-F238E27FC236}">
                  <a16:creationId xmlns:a16="http://schemas.microsoft.com/office/drawing/2014/main" xmlns="" id="{74A4D77F-1A55-436F-A732-088DAF311586}"/>
                </a:ext>
              </a:extLst>
            </p:cNvPr>
            <p:cNvGrpSpPr>
              <a:grpSpLocks/>
            </p:cNvGrpSpPr>
            <p:nvPr/>
          </p:nvGrpSpPr>
          <p:grpSpPr bwMode="auto">
            <a:xfrm>
              <a:off x="3117852" y="3190878"/>
              <a:ext cx="1448666" cy="916996"/>
              <a:chOff x="4490" y="1518"/>
              <a:chExt cx="1092" cy="552"/>
            </a:xfrm>
          </p:grpSpPr>
          <p:sp>
            <p:nvSpPr>
              <p:cNvPr id="116777" name="Rectangle 48">
                <a:extLst>
                  <a:ext uri="{FF2B5EF4-FFF2-40B4-BE49-F238E27FC236}">
                    <a16:creationId xmlns:a16="http://schemas.microsoft.com/office/drawing/2014/main" xmlns="" id="{3A2EF4D6-48D3-437C-ADE9-3067BA13C9C4}"/>
                  </a:ext>
                </a:extLst>
              </p:cNvPr>
              <p:cNvSpPr>
                <a:spLocks noChangeArrowheads="1"/>
              </p:cNvSpPr>
              <p:nvPr/>
            </p:nvSpPr>
            <p:spPr bwMode="auto">
              <a:xfrm>
                <a:off x="4490" y="1518"/>
                <a:ext cx="1040" cy="460"/>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78" name="Rectangle 49">
                <a:extLst>
                  <a:ext uri="{FF2B5EF4-FFF2-40B4-BE49-F238E27FC236}">
                    <a16:creationId xmlns:a16="http://schemas.microsoft.com/office/drawing/2014/main" xmlns="" id="{FB0192E8-18F1-4137-A001-92B0C901CB12}"/>
                  </a:ext>
                </a:extLst>
              </p:cNvPr>
              <p:cNvSpPr>
                <a:spLocks noChangeArrowheads="1"/>
              </p:cNvSpPr>
              <p:nvPr/>
            </p:nvSpPr>
            <p:spPr bwMode="auto">
              <a:xfrm>
                <a:off x="4542" y="1612"/>
                <a:ext cx="1040" cy="458"/>
              </a:xfrm>
              <a:prstGeom prst="rect">
                <a:avLst/>
              </a:prstGeom>
              <a:solidFill>
                <a:srgbClr val="EAEAEA"/>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79" name="Rectangle 50">
                <a:extLst>
                  <a:ext uri="{FF2B5EF4-FFF2-40B4-BE49-F238E27FC236}">
                    <a16:creationId xmlns:a16="http://schemas.microsoft.com/office/drawing/2014/main" xmlns="" id="{2E26DBF3-43AF-48F0-8106-35A7E403CC5A}"/>
                  </a:ext>
                </a:extLst>
              </p:cNvPr>
              <p:cNvSpPr>
                <a:spLocks noChangeArrowheads="1"/>
              </p:cNvSpPr>
              <p:nvPr/>
            </p:nvSpPr>
            <p:spPr bwMode="auto">
              <a:xfrm>
                <a:off x="4526" y="1604"/>
                <a:ext cx="1040" cy="460"/>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component diagrams</a:t>
                </a:r>
              </a:p>
            </p:txBody>
          </p:sp>
        </p:grpSp>
        <p:grpSp>
          <p:nvGrpSpPr>
            <p:cNvPr id="116756" name="Group 51">
              <a:extLst>
                <a:ext uri="{FF2B5EF4-FFF2-40B4-BE49-F238E27FC236}">
                  <a16:creationId xmlns:a16="http://schemas.microsoft.com/office/drawing/2014/main" xmlns="" id="{EF8BEEAB-6AAB-4B7D-BD7D-5B8B167BD8BE}"/>
                </a:ext>
              </a:extLst>
            </p:cNvPr>
            <p:cNvGrpSpPr>
              <a:grpSpLocks/>
            </p:cNvGrpSpPr>
            <p:nvPr/>
          </p:nvGrpSpPr>
          <p:grpSpPr bwMode="auto">
            <a:xfrm>
              <a:off x="3352802" y="4876794"/>
              <a:ext cx="1517650" cy="1074737"/>
              <a:chOff x="4538" y="2593"/>
              <a:chExt cx="1144" cy="647"/>
            </a:xfrm>
          </p:grpSpPr>
          <p:sp>
            <p:nvSpPr>
              <p:cNvPr id="116774" name="Rectangle 52">
                <a:extLst>
                  <a:ext uri="{FF2B5EF4-FFF2-40B4-BE49-F238E27FC236}">
                    <a16:creationId xmlns:a16="http://schemas.microsoft.com/office/drawing/2014/main" xmlns="" id="{6CDEA1E7-9275-4021-81FF-8B5F305D17E3}"/>
                  </a:ext>
                </a:extLst>
              </p:cNvPr>
              <p:cNvSpPr>
                <a:spLocks noChangeArrowheads="1"/>
              </p:cNvSpPr>
              <p:nvPr/>
            </p:nvSpPr>
            <p:spPr bwMode="auto">
              <a:xfrm>
                <a:off x="4538" y="2593"/>
                <a:ext cx="1040" cy="460"/>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75" name="Rectangle 53">
                <a:extLst>
                  <a:ext uri="{FF2B5EF4-FFF2-40B4-BE49-F238E27FC236}">
                    <a16:creationId xmlns:a16="http://schemas.microsoft.com/office/drawing/2014/main" xmlns="" id="{451F7E7E-DD6E-4D6C-A701-7E894897B2D6}"/>
                  </a:ext>
                </a:extLst>
              </p:cNvPr>
              <p:cNvSpPr>
                <a:spLocks noChangeArrowheads="1"/>
              </p:cNvSpPr>
              <p:nvPr/>
            </p:nvSpPr>
            <p:spPr bwMode="auto">
              <a:xfrm>
                <a:off x="4590" y="2687"/>
                <a:ext cx="1040" cy="459"/>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76" name="Rectangle 54">
                <a:extLst>
                  <a:ext uri="{FF2B5EF4-FFF2-40B4-BE49-F238E27FC236}">
                    <a16:creationId xmlns:a16="http://schemas.microsoft.com/office/drawing/2014/main" xmlns="" id="{8C4E99D3-0226-4F83-9099-5F1C7EDF5D0C}"/>
                  </a:ext>
                </a:extLst>
              </p:cNvPr>
              <p:cNvSpPr>
                <a:spLocks noChangeArrowheads="1"/>
              </p:cNvSpPr>
              <p:nvPr/>
            </p:nvSpPr>
            <p:spPr bwMode="auto">
              <a:xfrm>
                <a:off x="4642" y="2780"/>
                <a:ext cx="1040" cy="460"/>
              </a:xfrm>
              <a:prstGeom prst="rect">
                <a:avLst/>
              </a:prstGeom>
              <a:solidFill>
                <a:srgbClr val="EAEAEA"/>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deployment diagrams</a:t>
                </a:r>
              </a:p>
            </p:txBody>
          </p:sp>
        </p:grpSp>
        <p:sp>
          <p:nvSpPr>
            <p:cNvPr id="116757" name="Rectangle 55">
              <a:extLst>
                <a:ext uri="{FF2B5EF4-FFF2-40B4-BE49-F238E27FC236}">
                  <a16:creationId xmlns:a16="http://schemas.microsoft.com/office/drawing/2014/main" xmlns="" id="{9B31216E-AEE7-4D36-BDE9-51089AA4AC21}"/>
                </a:ext>
              </a:extLst>
            </p:cNvPr>
            <p:cNvSpPr>
              <a:spLocks noChangeArrowheads="1"/>
            </p:cNvSpPr>
            <p:nvPr/>
          </p:nvSpPr>
          <p:spPr bwMode="auto">
            <a:xfrm>
              <a:off x="485775" y="1058629"/>
              <a:ext cx="2127107" cy="38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r>
                <a:rPr lang="en-US" altLang="en-US" sz="1800" b="1">
                  <a:latin typeface="Bradley Hand ITC" panose="03070402050302030203" pitchFamily="66" charset="0"/>
                </a:rPr>
                <a:t>Domain models</a:t>
              </a:r>
            </a:p>
          </p:txBody>
        </p:sp>
        <p:cxnSp>
          <p:nvCxnSpPr>
            <p:cNvPr id="116758" name="AutoShape 56">
              <a:extLst>
                <a:ext uri="{FF2B5EF4-FFF2-40B4-BE49-F238E27FC236}">
                  <a16:creationId xmlns:a16="http://schemas.microsoft.com/office/drawing/2014/main" xmlns="" id="{2A127AF5-4F49-42D0-9C4B-0278C504A633}"/>
                </a:ext>
              </a:extLst>
            </p:cNvPr>
            <p:cNvCxnSpPr>
              <a:cxnSpLocks noChangeShapeType="1"/>
              <a:stCxn id="116757" idx="2"/>
              <a:endCxn id="116746" idx="0"/>
            </p:cNvCxnSpPr>
            <p:nvPr/>
          </p:nvCxnSpPr>
          <p:spPr bwMode="auto">
            <a:xfrm flipH="1">
              <a:off x="1330326" y="1443274"/>
              <a:ext cx="219004" cy="452201"/>
            </a:xfrm>
            <a:prstGeom prst="straightConnector1">
              <a:avLst/>
            </a:prstGeom>
            <a:noFill/>
            <a:ln w="38100">
              <a:solidFill>
                <a:srgbClr val="808080"/>
              </a:solidFill>
              <a:round/>
              <a:headEnd type="none" w="sm" len="sm"/>
              <a:tailEnd type="stealth" w="lg" len="lg"/>
            </a:ln>
            <a:extLst>
              <a:ext uri="{909E8E84-426E-40DD-AFC4-6F175D3DCCD1}">
                <a14:hiddenFill xmlns:a14="http://schemas.microsoft.com/office/drawing/2010/main">
                  <a:noFill/>
                </a14:hiddenFill>
              </a:ext>
            </a:extLst>
          </p:spPr>
        </p:cxnSp>
        <p:sp>
          <p:nvSpPr>
            <p:cNvPr id="116759" name="Line 60">
              <a:extLst>
                <a:ext uri="{FF2B5EF4-FFF2-40B4-BE49-F238E27FC236}">
                  <a16:creationId xmlns:a16="http://schemas.microsoft.com/office/drawing/2014/main" xmlns="" id="{798A090A-68AA-4055-AEFA-42764C785E94}"/>
                </a:ext>
              </a:extLst>
            </p:cNvPr>
            <p:cNvSpPr>
              <a:spLocks noChangeShapeType="1"/>
            </p:cNvSpPr>
            <p:nvPr/>
          </p:nvSpPr>
          <p:spPr bwMode="auto">
            <a:xfrm>
              <a:off x="2495550" y="2228850"/>
              <a:ext cx="1374775" cy="930275"/>
            </a:xfrm>
            <a:prstGeom prst="line">
              <a:avLst/>
            </a:prstGeom>
            <a:noFill/>
            <a:ln w="38100">
              <a:solidFill>
                <a:srgbClr val="80808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sz="2000" b="1"/>
            </a:p>
          </p:txBody>
        </p:sp>
        <p:sp>
          <p:nvSpPr>
            <p:cNvPr id="116760" name="Line 61">
              <a:extLst>
                <a:ext uri="{FF2B5EF4-FFF2-40B4-BE49-F238E27FC236}">
                  <a16:creationId xmlns:a16="http://schemas.microsoft.com/office/drawing/2014/main" xmlns="" id="{406BEC49-6938-44DE-AA0C-C27D614D817F}"/>
                </a:ext>
              </a:extLst>
            </p:cNvPr>
            <p:cNvSpPr>
              <a:spLocks noChangeShapeType="1"/>
            </p:cNvSpPr>
            <p:nvPr/>
          </p:nvSpPr>
          <p:spPr bwMode="auto">
            <a:xfrm flipH="1">
              <a:off x="6223000" y="4013200"/>
              <a:ext cx="101600" cy="1393825"/>
            </a:xfrm>
            <a:prstGeom prst="line">
              <a:avLst/>
            </a:prstGeom>
            <a:noFill/>
            <a:ln w="38100">
              <a:solidFill>
                <a:srgbClr val="80808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sz="2000" b="1"/>
            </a:p>
          </p:txBody>
        </p:sp>
        <p:cxnSp>
          <p:nvCxnSpPr>
            <p:cNvPr id="116761" name="AutoShape 62">
              <a:extLst>
                <a:ext uri="{FF2B5EF4-FFF2-40B4-BE49-F238E27FC236}">
                  <a16:creationId xmlns:a16="http://schemas.microsoft.com/office/drawing/2014/main" xmlns="" id="{06CF2C05-B17E-4354-A036-670A4F472866}"/>
                </a:ext>
              </a:extLst>
            </p:cNvPr>
            <p:cNvCxnSpPr>
              <a:cxnSpLocks noChangeShapeType="1"/>
            </p:cNvCxnSpPr>
            <p:nvPr/>
          </p:nvCxnSpPr>
          <p:spPr bwMode="auto">
            <a:xfrm flipH="1" flipV="1">
              <a:off x="6737350" y="2082800"/>
              <a:ext cx="947738" cy="684213"/>
            </a:xfrm>
            <a:prstGeom prst="straightConnector1">
              <a:avLst/>
            </a:prstGeom>
            <a:noFill/>
            <a:ln w="38100">
              <a:solidFill>
                <a:srgbClr val="808080"/>
              </a:solidFill>
              <a:round/>
              <a:headEnd type="stealth" w="lg" len="lg"/>
              <a:tailEnd type="stealth" w="lg" len="lg"/>
            </a:ln>
            <a:extLst>
              <a:ext uri="{909E8E84-426E-40DD-AFC4-6F175D3DCCD1}">
                <a14:hiddenFill xmlns:a14="http://schemas.microsoft.com/office/drawing/2010/main">
                  <a:noFill/>
                </a14:hiddenFill>
              </a:ext>
            </a:extLst>
          </p:spPr>
        </p:cxnSp>
        <p:sp>
          <p:nvSpPr>
            <p:cNvPr id="116762" name="Line 63">
              <a:extLst>
                <a:ext uri="{FF2B5EF4-FFF2-40B4-BE49-F238E27FC236}">
                  <a16:creationId xmlns:a16="http://schemas.microsoft.com/office/drawing/2014/main" xmlns="" id="{06B301F6-081E-40E7-8010-71B43ABE2F1F}"/>
                </a:ext>
              </a:extLst>
            </p:cNvPr>
            <p:cNvSpPr>
              <a:spLocks noChangeShapeType="1"/>
            </p:cNvSpPr>
            <p:nvPr/>
          </p:nvSpPr>
          <p:spPr bwMode="auto">
            <a:xfrm flipH="1">
              <a:off x="2190750" y="2971800"/>
              <a:ext cx="19050" cy="812800"/>
            </a:xfrm>
            <a:prstGeom prst="line">
              <a:avLst/>
            </a:prstGeom>
            <a:noFill/>
            <a:ln w="38100">
              <a:solidFill>
                <a:srgbClr val="80808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sz="2000" b="1"/>
            </a:p>
          </p:txBody>
        </p:sp>
        <p:cxnSp>
          <p:nvCxnSpPr>
            <p:cNvPr id="116763" name="AutoShape 69">
              <a:extLst>
                <a:ext uri="{FF2B5EF4-FFF2-40B4-BE49-F238E27FC236}">
                  <a16:creationId xmlns:a16="http://schemas.microsoft.com/office/drawing/2014/main" xmlns="" id="{C56FCF86-4327-4621-9D80-2E6EF07A57FD}"/>
                </a:ext>
              </a:extLst>
            </p:cNvPr>
            <p:cNvCxnSpPr>
              <a:cxnSpLocks noChangeShapeType="1"/>
              <a:stCxn id="116789" idx="0"/>
              <a:endCxn id="116785" idx="2"/>
            </p:cNvCxnSpPr>
            <p:nvPr/>
          </p:nvCxnSpPr>
          <p:spPr bwMode="auto">
            <a:xfrm flipH="1" flipV="1">
              <a:off x="8107363" y="2062163"/>
              <a:ext cx="53975" cy="744537"/>
            </a:xfrm>
            <a:prstGeom prst="straightConnector1">
              <a:avLst/>
            </a:prstGeom>
            <a:noFill/>
            <a:ln w="38100">
              <a:solidFill>
                <a:srgbClr val="808080"/>
              </a:solidFill>
              <a:round/>
              <a:headEnd type="stealth" w="lg" len="lg"/>
              <a:tailEnd type="stealth" w="lg" len="lg"/>
            </a:ln>
            <a:extLst>
              <a:ext uri="{909E8E84-426E-40DD-AFC4-6F175D3DCCD1}">
                <a14:hiddenFill xmlns:a14="http://schemas.microsoft.com/office/drawing/2010/main">
                  <a:noFill/>
                </a14:hiddenFill>
              </a:ext>
            </a:extLst>
          </p:spPr>
        </p:cxnSp>
        <p:sp>
          <p:nvSpPr>
            <p:cNvPr id="116764" name="Freeform 70">
              <a:extLst>
                <a:ext uri="{FF2B5EF4-FFF2-40B4-BE49-F238E27FC236}">
                  <a16:creationId xmlns:a16="http://schemas.microsoft.com/office/drawing/2014/main" xmlns="" id="{D14C4CDA-9513-45B6-86A9-72271DDF465D}"/>
                </a:ext>
              </a:extLst>
            </p:cNvPr>
            <p:cNvSpPr>
              <a:spLocks/>
            </p:cNvSpPr>
            <p:nvPr/>
          </p:nvSpPr>
          <p:spPr bwMode="auto">
            <a:xfrm rot="-3420000">
              <a:off x="6794500" y="647700"/>
              <a:ext cx="584200" cy="520700"/>
            </a:xfrm>
            <a:custGeom>
              <a:avLst/>
              <a:gdLst>
                <a:gd name="T0" fmla="*/ 0 w 451"/>
                <a:gd name="T1" fmla="*/ 2147483646 h 12"/>
                <a:gd name="T2" fmla="*/ 2147483646 w 451"/>
                <a:gd name="T3" fmla="*/ 2147483646 h 12"/>
                <a:gd name="T4" fmla="*/ 2147483646 w 451"/>
                <a:gd name="T5" fmla="*/ 2147483646 h 12"/>
                <a:gd name="T6" fmla="*/ 0 60000 65536"/>
                <a:gd name="T7" fmla="*/ 0 60000 65536"/>
                <a:gd name="T8" fmla="*/ 0 60000 65536"/>
                <a:gd name="T9" fmla="*/ 0 w 451"/>
                <a:gd name="T10" fmla="*/ 0 h 12"/>
                <a:gd name="T11" fmla="*/ 451 w 451"/>
                <a:gd name="T12" fmla="*/ 12 h 12"/>
              </a:gdLst>
              <a:ahLst/>
              <a:cxnLst>
                <a:cxn ang="T6">
                  <a:pos x="T0" y="T1"/>
                </a:cxn>
                <a:cxn ang="T7">
                  <a:pos x="T2" y="T3"/>
                </a:cxn>
                <a:cxn ang="T8">
                  <a:pos x="T4" y="T5"/>
                </a:cxn>
              </a:cxnLst>
              <a:rect l="T9" t="T10" r="T11" b="T12"/>
              <a:pathLst>
                <a:path w="451" h="12">
                  <a:moveTo>
                    <a:pt x="0" y="2"/>
                  </a:moveTo>
                  <a:cubicBezTo>
                    <a:pt x="182" y="1"/>
                    <a:pt x="365" y="0"/>
                    <a:pt x="408" y="2"/>
                  </a:cubicBezTo>
                  <a:cubicBezTo>
                    <a:pt x="451" y="4"/>
                    <a:pt x="355" y="8"/>
                    <a:pt x="259" y="12"/>
                  </a:cubicBezTo>
                </a:path>
              </a:pathLst>
            </a:custGeom>
            <a:noFill/>
            <a:ln w="38100">
              <a:solidFill>
                <a:srgbClr val="808080"/>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a:lstStyle/>
            <a:p>
              <a:endParaRPr lang="en-US" sz="2000" b="1"/>
            </a:p>
          </p:txBody>
        </p:sp>
        <p:cxnSp>
          <p:nvCxnSpPr>
            <p:cNvPr id="116765" name="AutoShape 71">
              <a:extLst>
                <a:ext uri="{FF2B5EF4-FFF2-40B4-BE49-F238E27FC236}">
                  <a16:creationId xmlns:a16="http://schemas.microsoft.com/office/drawing/2014/main" xmlns="" id="{479EAADC-2EE0-49D0-BB2F-D61099FDC35E}"/>
                </a:ext>
              </a:extLst>
            </p:cNvPr>
            <p:cNvCxnSpPr>
              <a:cxnSpLocks noChangeShapeType="1"/>
            </p:cNvCxnSpPr>
            <p:nvPr/>
          </p:nvCxnSpPr>
          <p:spPr bwMode="auto">
            <a:xfrm>
              <a:off x="6788150" y="4025900"/>
              <a:ext cx="785813" cy="1362075"/>
            </a:xfrm>
            <a:prstGeom prst="straightConnector1">
              <a:avLst/>
            </a:prstGeom>
            <a:noFill/>
            <a:ln w="38100">
              <a:solidFill>
                <a:srgbClr val="808080"/>
              </a:solidFill>
              <a:round/>
              <a:headEnd type="stealth" w="lg" len="lg"/>
              <a:tailEnd type="stealth" w="lg" len="lg"/>
            </a:ln>
            <a:extLst>
              <a:ext uri="{909E8E84-426E-40DD-AFC4-6F175D3DCCD1}">
                <a14:hiddenFill xmlns:a14="http://schemas.microsoft.com/office/drawing/2010/main">
                  <a:noFill/>
                </a14:hiddenFill>
              </a:ext>
            </a:extLst>
          </p:spPr>
        </p:cxnSp>
        <p:grpSp>
          <p:nvGrpSpPr>
            <p:cNvPr id="116766" name="Group 73">
              <a:extLst>
                <a:ext uri="{FF2B5EF4-FFF2-40B4-BE49-F238E27FC236}">
                  <a16:creationId xmlns:a16="http://schemas.microsoft.com/office/drawing/2014/main" xmlns="" id="{766E389D-B193-40A3-B5F0-75A0DF59AE1B}"/>
                </a:ext>
              </a:extLst>
            </p:cNvPr>
            <p:cNvGrpSpPr>
              <a:grpSpLocks/>
            </p:cNvGrpSpPr>
            <p:nvPr/>
          </p:nvGrpSpPr>
          <p:grpSpPr bwMode="auto">
            <a:xfrm>
              <a:off x="5486404" y="5410202"/>
              <a:ext cx="1358902" cy="676275"/>
              <a:chOff x="2090" y="559"/>
              <a:chExt cx="1048" cy="413"/>
            </a:xfrm>
          </p:grpSpPr>
          <p:sp>
            <p:nvSpPr>
              <p:cNvPr id="116771" name="Rectangle 74">
                <a:extLst>
                  <a:ext uri="{FF2B5EF4-FFF2-40B4-BE49-F238E27FC236}">
                    <a16:creationId xmlns:a16="http://schemas.microsoft.com/office/drawing/2014/main" xmlns="" id="{A68A6A86-A7CE-44C1-AC14-7D3E4FCC2966}"/>
                  </a:ext>
                </a:extLst>
              </p:cNvPr>
              <p:cNvSpPr>
                <a:spLocks noChangeArrowheads="1"/>
              </p:cNvSpPr>
              <p:nvPr/>
            </p:nvSpPr>
            <p:spPr bwMode="auto">
              <a:xfrm>
                <a:off x="2090" y="559"/>
                <a:ext cx="952" cy="293"/>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72" name="Rectangle 75">
                <a:extLst>
                  <a:ext uri="{FF2B5EF4-FFF2-40B4-BE49-F238E27FC236}">
                    <a16:creationId xmlns:a16="http://schemas.microsoft.com/office/drawing/2014/main" xmlns="" id="{4A040262-8D0A-4CA7-AD9F-1A8F38242E81}"/>
                  </a:ext>
                </a:extLst>
              </p:cNvPr>
              <p:cNvSpPr>
                <a:spLocks noChangeArrowheads="1"/>
              </p:cNvSpPr>
              <p:nvPr/>
            </p:nvSpPr>
            <p:spPr bwMode="auto">
              <a:xfrm>
                <a:off x="2138" y="619"/>
                <a:ext cx="952" cy="293"/>
              </a:xfrm>
              <a:prstGeom prst="rect">
                <a:avLst/>
              </a:prstGeom>
              <a:solidFill>
                <a:srgbClr val="C6C6C6"/>
              </a:solidFill>
              <a:ln w="25400">
                <a:solidFill>
                  <a:schemeClr val="bg2"/>
                </a:solidFill>
                <a:miter lim="800000"/>
                <a:headEnd/>
                <a:tailEnd/>
              </a:ln>
            </p:spPr>
            <p:txBody>
              <a:bodyPr wrap="none"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eaLnBrk="1" hangingPunct="1">
                  <a:spcBef>
                    <a:spcPts val="600"/>
                  </a:spcBef>
                  <a:buClr>
                    <a:srgbClr val="003399"/>
                  </a:buClr>
                  <a:buSzPct val="100000"/>
                  <a:buFont typeface="Lucida Sans Unicode" panose="020B0602030504020204" pitchFamily="34" charset="0"/>
                  <a:buChar char="–"/>
                </a:pPr>
                <a:endParaRPr lang="en-US" altLang="en-US" sz="3200" b="1"/>
              </a:p>
            </p:txBody>
          </p:sp>
          <p:sp>
            <p:nvSpPr>
              <p:cNvPr id="116773" name="Rectangle 76">
                <a:extLst>
                  <a:ext uri="{FF2B5EF4-FFF2-40B4-BE49-F238E27FC236}">
                    <a16:creationId xmlns:a16="http://schemas.microsoft.com/office/drawing/2014/main" xmlns="" id="{ACBE1B12-7921-4B2B-8EE8-F2AD547AD100}"/>
                  </a:ext>
                </a:extLst>
              </p:cNvPr>
              <p:cNvSpPr>
                <a:spLocks noChangeArrowheads="1"/>
              </p:cNvSpPr>
              <p:nvPr/>
            </p:nvSpPr>
            <p:spPr bwMode="auto">
              <a:xfrm>
                <a:off x="2186" y="679"/>
                <a:ext cx="952" cy="293"/>
              </a:xfrm>
              <a:prstGeom prst="rect">
                <a:avLst/>
              </a:prstGeom>
              <a:solidFill>
                <a:srgbClr val="C6C6C6"/>
              </a:solidFill>
              <a:ln w="25400">
                <a:solidFill>
                  <a:schemeClr val="bg2"/>
                </a:solidFill>
                <a:miter lim="800000"/>
                <a:headEnd/>
                <a:tailEnd/>
              </a:ln>
            </p:spPr>
            <p:txBody>
              <a:bodyPr lIns="0" tIns="0" rIns="0" bIns="0" anchor="ctr"/>
              <a:lstStyle>
                <a:lvl1pPr>
                  <a:defRPr sz="2800">
                    <a:solidFill>
                      <a:srgbClr val="000099"/>
                    </a:solidFill>
                    <a:latin typeface="Symbol" panose="05050102010706020507" pitchFamily="18" charset="2"/>
                    <a:cs typeface="Lucida Sans Unicode" panose="020B0602030504020204" pitchFamily="34" charset="0"/>
                  </a:defRPr>
                </a:lvl1pPr>
                <a:lvl2pPr marL="742950" indent="-285750">
                  <a:defRPr sz="2800">
                    <a:solidFill>
                      <a:srgbClr val="000099"/>
                    </a:solidFill>
                    <a:latin typeface="Symbol" panose="05050102010706020507" pitchFamily="18" charset="2"/>
                    <a:cs typeface="Lucida Sans Unicode" panose="020B0602030504020204" pitchFamily="34" charset="0"/>
                  </a:defRPr>
                </a:lvl2pPr>
                <a:lvl3pPr marL="1143000" indent="-228600">
                  <a:defRPr sz="2800">
                    <a:solidFill>
                      <a:srgbClr val="000099"/>
                    </a:solidFill>
                    <a:latin typeface="Symbol" panose="05050102010706020507" pitchFamily="18" charset="2"/>
                    <a:cs typeface="Lucida Sans Unicode" panose="020B0602030504020204" pitchFamily="34" charset="0"/>
                  </a:defRPr>
                </a:lvl3pPr>
                <a:lvl4pPr marL="1600200" indent="-228600">
                  <a:defRPr sz="2800">
                    <a:solidFill>
                      <a:srgbClr val="000099"/>
                    </a:solidFill>
                    <a:latin typeface="Symbol" panose="05050102010706020507" pitchFamily="18" charset="2"/>
                    <a:cs typeface="Lucida Sans Unicode" panose="020B0602030504020204" pitchFamily="34" charset="0"/>
                  </a:defRPr>
                </a:lvl4pPr>
                <a:lvl5pPr marL="2057400" indent="-228600">
                  <a:defRPr sz="2800">
                    <a:solidFill>
                      <a:srgbClr val="000099"/>
                    </a:solidFill>
                    <a:latin typeface="Symbol" panose="05050102010706020507" pitchFamily="18" charset="2"/>
                    <a:cs typeface="Lucida Sans Unicode" panose="020B0602030504020204" pitchFamily="34" charset="0"/>
                  </a:defRPr>
                </a:lvl5pPr>
                <a:lvl6pPr marL="25146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6pPr>
                <a:lvl7pPr marL="29718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7pPr>
                <a:lvl8pPr marL="34290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8pPr>
                <a:lvl9pPr marL="3886200" indent="-228600" eaLnBrk="0" fontAlgn="base" hangingPunct="0">
                  <a:spcBef>
                    <a:spcPct val="0"/>
                  </a:spcBef>
                  <a:spcAft>
                    <a:spcPct val="0"/>
                  </a:spcAft>
                  <a:defRPr sz="2800">
                    <a:solidFill>
                      <a:srgbClr val="000099"/>
                    </a:solidFill>
                    <a:latin typeface="Symbol" panose="05050102010706020507" pitchFamily="18" charset="2"/>
                    <a:cs typeface="Lucida Sans Unicode" panose="020B0602030504020204" pitchFamily="34" charset="0"/>
                  </a:defRPr>
                </a:lvl9pPr>
              </a:lstStyle>
              <a:p>
                <a:pPr algn="ctr" eaLnBrk="1" hangingPunct="1">
                  <a:spcBef>
                    <a:spcPts val="600"/>
                  </a:spcBef>
                  <a:buClr>
                    <a:srgbClr val="003399"/>
                  </a:buClr>
                  <a:buSzPct val="100000"/>
                  <a:buFont typeface="Lucida Sans Unicode" panose="020B0602030504020204" pitchFamily="34" charset="0"/>
                  <a:buChar char="–"/>
                </a:pPr>
                <a:r>
                  <a:rPr lang="en-US" altLang="en-US" sz="1600" b="1" dirty="0">
                    <a:latin typeface="Bradley Hand ITC" panose="03070402050302030203" pitchFamily="66" charset="0"/>
                  </a:rPr>
                  <a:t>UML activity diagrams</a:t>
                </a:r>
              </a:p>
            </p:txBody>
          </p:sp>
        </p:grpSp>
        <p:cxnSp>
          <p:nvCxnSpPr>
            <p:cNvPr id="116767" name="AutoShape 77">
              <a:extLst>
                <a:ext uri="{FF2B5EF4-FFF2-40B4-BE49-F238E27FC236}">
                  <a16:creationId xmlns:a16="http://schemas.microsoft.com/office/drawing/2014/main" xmlns="" id="{307DFEE7-084E-4CA3-ABB7-69F28B153658}"/>
                </a:ext>
              </a:extLst>
            </p:cNvPr>
            <p:cNvCxnSpPr>
              <a:cxnSpLocks noChangeShapeType="1"/>
              <a:stCxn id="116794" idx="3"/>
              <a:endCxn id="116780" idx="1"/>
            </p:cNvCxnSpPr>
            <p:nvPr/>
          </p:nvCxnSpPr>
          <p:spPr bwMode="auto">
            <a:xfrm>
              <a:off x="6934200" y="3719513"/>
              <a:ext cx="520700" cy="473075"/>
            </a:xfrm>
            <a:prstGeom prst="straightConnector1">
              <a:avLst/>
            </a:prstGeom>
            <a:noFill/>
            <a:ln w="38100">
              <a:solidFill>
                <a:srgbClr val="808080"/>
              </a:solidFill>
              <a:round/>
              <a:headEnd type="none" w="lg" len="lg"/>
              <a:tailEnd type="stealth" w="lg" len="lg"/>
            </a:ln>
            <a:extLst>
              <a:ext uri="{909E8E84-426E-40DD-AFC4-6F175D3DCCD1}">
                <a14:hiddenFill xmlns:a14="http://schemas.microsoft.com/office/drawing/2010/main">
                  <a:noFill/>
                </a14:hiddenFill>
              </a:ext>
            </a:extLst>
          </p:spPr>
        </p:cxnSp>
        <p:cxnSp>
          <p:nvCxnSpPr>
            <p:cNvPr id="116768" name="AutoShape 78">
              <a:extLst>
                <a:ext uri="{FF2B5EF4-FFF2-40B4-BE49-F238E27FC236}">
                  <a16:creationId xmlns:a16="http://schemas.microsoft.com/office/drawing/2014/main" xmlns="" id="{37B17838-8A4C-4662-9E4A-B89A909BB44C}"/>
                </a:ext>
              </a:extLst>
            </p:cNvPr>
            <p:cNvCxnSpPr>
              <a:cxnSpLocks noChangeShapeType="1"/>
            </p:cNvCxnSpPr>
            <p:nvPr/>
          </p:nvCxnSpPr>
          <p:spPr bwMode="auto">
            <a:xfrm flipH="1">
              <a:off x="6875463" y="3200400"/>
              <a:ext cx="752475" cy="93663"/>
            </a:xfrm>
            <a:prstGeom prst="straightConnector1">
              <a:avLst/>
            </a:prstGeom>
            <a:noFill/>
            <a:ln w="38100">
              <a:solidFill>
                <a:srgbClr val="808080"/>
              </a:solidFill>
              <a:round/>
              <a:headEnd type="stealth" w="lg" len="lg"/>
              <a:tailEnd type="stealth" w="lg" len="lg"/>
            </a:ln>
            <a:extLst>
              <a:ext uri="{909E8E84-426E-40DD-AFC4-6F175D3DCCD1}">
                <a14:hiddenFill xmlns:a14="http://schemas.microsoft.com/office/drawing/2010/main">
                  <a:noFill/>
                </a14:hiddenFill>
              </a:ext>
            </a:extLst>
          </p:spPr>
        </p:cxnSp>
        <p:sp>
          <p:nvSpPr>
            <p:cNvPr id="116769" name="Line 79">
              <a:extLst>
                <a:ext uri="{FF2B5EF4-FFF2-40B4-BE49-F238E27FC236}">
                  <a16:creationId xmlns:a16="http://schemas.microsoft.com/office/drawing/2014/main" xmlns="" id="{C011344C-20C1-4DF0-9554-7743DCDFB9D8}"/>
                </a:ext>
              </a:extLst>
            </p:cNvPr>
            <p:cNvSpPr>
              <a:spLocks noChangeShapeType="1"/>
            </p:cNvSpPr>
            <p:nvPr/>
          </p:nvSpPr>
          <p:spPr bwMode="auto">
            <a:xfrm>
              <a:off x="3886200" y="4267200"/>
              <a:ext cx="152400" cy="609600"/>
            </a:xfrm>
            <a:prstGeom prst="line">
              <a:avLst/>
            </a:prstGeom>
            <a:noFill/>
            <a:ln w="38100">
              <a:solidFill>
                <a:srgbClr val="80808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sz="2000" b="1"/>
            </a:p>
          </p:txBody>
        </p:sp>
        <p:sp>
          <p:nvSpPr>
            <p:cNvPr id="116770" name="Freeform 80">
              <a:extLst>
                <a:ext uri="{FF2B5EF4-FFF2-40B4-BE49-F238E27FC236}">
                  <a16:creationId xmlns:a16="http://schemas.microsoft.com/office/drawing/2014/main" xmlns="" id="{E81C4A7B-9A9F-4976-BE9A-62B9869816A8}"/>
                </a:ext>
              </a:extLst>
            </p:cNvPr>
            <p:cNvSpPr>
              <a:spLocks/>
            </p:cNvSpPr>
            <p:nvPr/>
          </p:nvSpPr>
          <p:spPr bwMode="auto">
            <a:xfrm>
              <a:off x="2374900" y="1665288"/>
              <a:ext cx="3492500" cy="1547812"/>
            </a:xfrm>
            <a:custGeom>
              <a:avLst/>
              <a:gdLst>
                <a:gd name="T0" fmla="*/ 0 w 2200"/>
                <a:gd name="T1" fmla="*/ 2147483646 h 975"/>
                <a:gd name="T2" fmla="*/ 2147483646 w 2200"/>
                <a:gd name="T3" fmla="*/ 2147483646 h 975"/>
                <a:gd name="T4" fmla="*/ 2147483646 w 2200"/>
                <a:gd name="T5" fmla="*/ 2147483646 h 975"/>
                <a:gd name="T6" fmla="*/ 0 60000 65536"/>
                <a:gd name="T7" fmla="*/ 0 60000 65536"/>
                <a:gd name="T8" fmla="*/ 0 60000 65536"/>
                <a:gd name="T9" fmla="*/ 0 w 2200"/>
                <a:gd name="T10" fmla="*/ 0 h 975"/>
                <a:gd name="T11" fmla="*/ 2200 w 2200"/>
                <a:gd name="T12" fmla="*/ 975 h 975"/>
              </a:gdLst>
              <a:ahLst/>
              <a:cxnLst>
                <a:cxn ang="T6">
                  <a:pos x="T0" y="T1"/>
                </a:cxn>
                <a:cxn ang="T7">
                  <a:pos x="T2" y="T3"/>
                </a:cxn>
                <a:cxn ang="T8">
                  <a:pos x="T4" y="T5"/>
                </a:cxn>
              </a:cxnLst>
              <a:rect l="T9" t="T10" r="T11" b="T12"/>
              <a:pathLst>
                <a:path w="2200" h="975">
                  <a:moveTo>
                    <a:pt x="0" y="263"/>
                  </a:moveTo>
                  <a:cubicBezTo>
                    <a:pt x="139" y="240"/>
                    <a:pt x="465" y="0"/>
                    <a:pt x="832" y="119"/>
                  </a:cubicBezTo>
                  <a:cubicBezTo>
                    <a:pt x="1199" y="238"/>
                    <a:pt x="1915" y="797"/>
                    <a:pt x="2200" y="975"/>
                  </a:cubicBezTo>
                </a:path>
              </a:pathLst>
            </a:custGeom>
            <a:noFill/>
            <a:ln w="38100">
              <a:solidFill>
                <a:srgbClr val="808080"/>
              </a:solidFill>
              <a:round/>
              <a:headEnd type="none" w="lg" len="lg"/>
              <a:tailEnd type="stealth" w="lg" len="lg"/>
            </a:ln>
            <a:extLst>
              <a:ext uri="{909E8E84-426E-40DD-AFC4-6F175D3DCCD1}">
                <a14:hiddenFill xmlns:a14="http://schemas.microsoft.com/office/drawing/2010/main">
                  <a:solidFill>
                    <a:srgbClr val="FFFFFF"/>
                  </a:solidFill>
                </a14:hiddenFill>
              </a:ext>
            </a:extLst>
          </p:spPr>
          <p:txBody>
            <a:bodyPr/>
            <a:lstStyle/>
            <a:p>
              <a:endParaRPr lang="en-US" sz="2000" b="1"/>
            </a:p>
          </p:txBody>
        </p:sp>
      </p:gr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a:extLst>
              <a:ext uri="{FF2B5EF4-FFF2-40B4-BE49-F238E27FC236}">
                <a16:creationId xmlns:a16="http://schemas.microsoft.com/office/drawing/2014/main" xmlns="" id="{5B331623-31DA-4072-97D6-09CD538DE270}"/>
              </a:ext>
            </a:extLst>
          </p:cNvPr>
          <p:cNvSpPr>
            <a:spLocks noGrp="1" noChangeArrowheads="1"/>
          </p:cNvSpPr>
          <p:nvPr>
            <p:ph type="title"/>
          </p:nvPr>
        </p:nvSpPr>
        <p:spPr>
          <a:xfrm>
            <a:off x="115910" y="180974"/>
            <a:ext cx="8686800" cy="11271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State Diagram Example</a:t>
            </a:r>
            <a:endParaRPr lang="en-GB" altLang="en-US" sz="2800" dirty="0"/>
          </a:p>
        </p:txBody>
      </p:sp>
      <p:sp>
        <p:nvSpPr>
          <p:cNvPr id="4" name="Rectangle 3">
            <a:extLst>
              <a:ext uri="{FF2B5EF4-FFF2-40B4-BE49-F238E27FC236}">
                <a16:creationId xmlns:a16="http://schemas.microsoft.com/office/drawing/2014/main" xmlns="" id="{C94A89BF-9EC1-46EA-A97B-8CC3B29DCDC0}"/>
              </a:ext>
            </a:extLst>
          </p:cNvPr>
          <p:cNvSpPr txBox="1">
            <a:spLocks noChangeArrowheads="1"/>
          </p:cNvSpPr>
          <p:nvPr/>
        </p:nvSpPr>
        <p:spPr bwMode="auto">
          <a:xfrm>
            <a:off x="334851" y="1392781"/>
            <a:ext cx="8397204" cy="5397321"/>
          </a:xfrm>
          <a:prstGeom prst="rect">
            <a:avLst/>
          </a:prstGeom>
          <a:noFill/>
          <a:ln w="9525">
            <a:noFill/>
            <a:miter lim="800000"/>
            <a:headEnd/>
            <a:tailEnd/>
          </a:ln>
        </p:spPr>
        <p:txBody>
          <a:bodyPr lIns="0" tIns="0" rIns="0" bIns="0"/>
          <a:lstStyle/>
          <a:p>
            <a:pPr algn="just"/>
            <a:r>
              <a:rPr lang="en-US" altLang="en-US" sz="2400" dirty="0"/>
              <a:t>The state diagram shows the </a:t>
            </a:r>
            <a:r>
              <a:rPr lang="en-US" altLang="en-US" sz="2400" b="1" u="sng" dirty="0">
                <a:solidFill>
                  <a:schemeClr val="accent1"/>
                </a:solidFill>
              </a:rPr>
              <a:t>possible states a Fuel object can take</a:t>
            </a:r>
            <a:r>
              <a:rPr lang="en-US" altLang="en-US" sz="2400" dirty="0"/>
              <a:t>, the events that trigger the transition between one state to the next, and the actions that result from each state change</a:t>
            </a:r>
          </a:p>
        </p:txBody>
      </p:sp>
      <p:pic>
        <p:nvPicPr>
          <p:cNvPr id="157700" name="Picture 5" descr="Slide26.JPG">
            <a:extLst>
              <a:ext uri="{FF2B5EF4-FFF2-40B4-BE49-F238E27FC236}">
                <a16:creationId xmlns:a16="http://schemas.microsoft.com/office/drawing/2014/main" xmlns="" id="{E2383EA2-15D4-4A01-AB94-BF887DF2D7B0}"/>
              </a:ext>
            </a:extLst>
          </p:cNvPr>
          <p:cNvPicPr>
            <a:picLocks noChangeAspect="1"/>
          </p:cNvPicPr>
          <p:nvPr/>
        </p:nvPicPr>
        <p:blipFill>
          <a:blip r:embed="rId3">
            <a:extLst>
              <a:ext uri="{28A0092B-C50C-407E-A947-70E740481C1C}">
                <a14:useLocalDpi xmlns:a14="http://schemas.microsoft.com/office/drawing/2010/main" val="0"/>
              </a:ext>
            </a:extLst>
          </a:blip>
          <a:srcRect t="5128" b="48718"/>
          <a:stretch>
            <a:fillRect/>
          </a:stretch>
        </p:blipFill>
        <p:spPr bwMode="auto">
          <a:xfrm>
            <a:off x="38547" y="3429000"/>
            <a:ext cx="8809149" cy="346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F0A37F79-3DAE-4E85-AC18-B269B4E35849}"/>
              </a:ext>
            </a:extLst>
          </p:cNvPr>
          <p:cNvSpPr/>
          <p:nvPr/>
        </p:nvSpPr>
        <p:spPr>
          <a:xfrm>
            <a:off x="2195760" y="2747543"/>
            <a:ext cx="6651936" cy="830997"/>
          </a:xfrm>
          <a:prstGeom prst="rect">
            <a:avLst/>
          </a:prstGeom>
        </p:spPr>
        <p:txBody>
          <a:bodyPr wrap="square">
            <a:spAutoFit/>
          </a:bodyPr>
          <a:lstStyle/>
          <a:p>
            <a:pPr algn="r"/>
            <a:r>
              <a:rPr lang="en-US" sz="1600" b="1" dirty="0" err="1">
                <a:solidFill>
                  <a:srgbClr val="FF0000"/>
                </a:solidFill>
              </a:rPr>
              <a:t>Galon</a:t>
            </a:r>
            <a:r>
              <a:rPr lang="en-US" sz="1600" b="1" dirty="0">
                <a:solidFill>
                  <a:srgbClr val="FF0000"/>
                </a:solidFill>
              </a:rPr>
              <a:t> </a:t>
            </a:r>
            <a:r>
              <a:rPr lang="en-US" sz="1600" b="1" dirty="0" err="1">
                <a:solidFill>
                  <a:srgbClr val="FF0000"/>
                </a:solidFill>
              </a:rPr>
              <a:t>fiyatı</a:t>
            </a:r>
            <a:r>
              <a:rPr lang="en-US" sz="1600" b="1" dirty="0">
                <a:solidFill>
                  <a:srgbClr val="FF0000"/>
                </a:solidFill>
              </a:rPr>
              <a:t>, </a:t>
            </a:r>
            <a:r>
              <a:rPr lang="en-US" sz="1600" b="1" dirty="0" err="1">
                <a:solidFill>
                  <a:srgbClr val="FF0000"/>
                </a:solidFill>
              </a:rPr>
              <a:t>Güncel</a:t>
            </a:r>
            <a:r>
              <a:rPr lang="en-US" sz="1600" b="1" dirty="0">
                <a:solidFill>
                  <a:srgbClr val="FF0000"/>
                </a:solidFill>
              </a:rPr>
              <a:t> Stok </a:t>
            </a:r>
            <a:r>
              <a:rPr lang="en-US" sz="1600" b="1" dirty="0" err="1">
                <a:solidFill>
                  <a:srgbClr val="FF0000"/>
                </a:solidFill>
              </a:rPr>
              <a:t>Mik</a:t>
            </a:r>
            <a:r>
              <a:rPr lang="en-US" sz="1600" b="1" dirty="0">
                <a:solidFill>
                  <a:srgbClr val="FF0000"/>
                </a:solidFill>
              </a:rPr>
              <a:t>, </a:t>
            </a:r>
            <a:r>
              <a:rPr lang="en-US" sz="1600" b="1" dirty="0" err="1">
                <a:solidFill>
                  <a:srgbClr val="FF0000"/>
                </a:solidFill>
              </a:rPr>
              <a:t>Sipariş</a:t>
            </a:r>
            <a:r>
              <a:rPr lang="en-US" sz="1600" b="1" dirty="0">
                <a:solidFill>
                  <a:srgbClr val="FF0000"/>
                </a:solidFill>
              </a:rPr>
              <a:t> </a:t>
            </a:r>
            <a:r>
              <a:rPr lang="en-US" sz="1600" b="1" dirty="0" err="1">
                <a:solidFill>
                  <a:srgbClr val="FF0000"/>
                </a:solidFill>
              </a:rPr>
              <a:t>Galon</a:t>
            </a:r>
            <a:r>
              <a:rPr lang="en-US" sz="1600" b="1" dirty="0">
                <a:solidFill>
                  <a:srgbClr val="FF0000"/>
                </a:solidFill>
              </a:rPr>
              <a:t> </a:t>
            </a:r>
            <a:r>
              <a:rPr lang="en-US" sz="1600" b="1" dirty="0" err="1">
                <a:solidFill>
                  <a:srgbClr val="FF0000"/>
                </a:solidFill>
              </a:rPr>
              <a:t>Mik</a:t>
            </a:r>
            <a:endParaRPr lang="en-US" sz="1600" b="1" dirty="0">
              <a:solidFill>
                <a:srgbClr val="FF0000"/>
              </a:solidFill>
            </a:endParaRPr>
          </a:p>
          <a:p>
            <a:pPr algn="r"/>
            <a:r>
              <a:rPr lang="en-US" sz="1600" b="1" dirty="0">
                <a:solidFill>
                  <a:srgbClr val="FF0000"/>
                </a:solidFill>
              </a:rPr>
              <a:t>If stock&lt;order </a:t>
            </a:r>
            <a:r>
              <a:rPr lang="en-US" sz="1600" b="1" dirty="0">
                <a:solidFill>
                  <a:srgbClr val="FF0000"/>
                </a:solidFill>
                <a:sym typeface="Wingdings" panose="05000000000000000000" pitchFamily="2" charset="2"/>
              </a:rPr>
              <a:t> Low Stock  buy/stock gallons</a:t>
            </a:r>
          </a:p>
          <a:p>
            <a:pPr algn="r"/>
            <a:r>
              <a:rPr lang="en-US" sz="1600" b="1" dirty="0">
                <a:solidFill>
                  <a:srgbClr val="FF0000"/>
                </a:solidFill>
              </a:rPr>
              <a:t>If stock&gt;order</a:t>
            </a:r>
            <a:r>
              <a:rPr lang="en-US" sz="1600" b="1" dirty="0">
                <a:solidFill>
                  <a:srgbClr val="FF0000"/>
                </a:solidFill>
                <a:sym typeface="Wingdings" panose="05000000000000000000" pitchFamily="2" charset="2"/>
              </a:rPr>
              <a:t> Normal Stock  sell gallons</a:t>
            </a:r>
          </a:p>
        </p:txBody>
      </p:sp>
      <p:sp>
        <p:nvSpPr>
          <p:cNvPr id="3" name="TextBox 2">
            <a:extLst>
              <a:ext uri="{FF2B5EF4-FFF2-40B4-BE49-F238E27FC236}">
                <a16:creationId xmlns:a16="http://schemas.microsoft.com/office/drawing/2014/main" xmlns="" id="{C4D36647-7C66-492D-B6A0-D6661E517116}"/>
              </a:ext>
            </a:extLst>
          </p:cNvPr>
          <p:cNvSpPr txBox="1"/>
          <p:nvPr/>
        </p:nvSpPr>
        <p:spPr>
          <a:xfrm>
            <a:off x="4572000" y="5357448"/>
            <a:ext cx="1011815" cy="261610"/>
          </a:xfrm>
          <a:prstGeom prst="rect">
            <a:avLst/>
          </a:prstGeom>
          <a:noFill/>
        </p:spPr>
        <p:txBody>
          <a:bodyPr wrap="none" rtlCol="0">
            <a:spAutoFit/>
          </a:bodyPr>
          <a:lstStyle/>
          <a:p>
            <a:r>
              <a:rPr lang="en-US" sz="1100" b="1" dirty="0">
                <a:solidFill>
                  <a:srgbClr val="FF0000"/>
                </a:solidFill>
              </a:rPr>
              <a:t>Current&gt;100</a:t>
            </a:r>
          </a:p>
        </p:txBody>
      </p:sp>
      <p:sp>
        <p:nvSpPr>
          <p:cNvPr id="10" name="TextBox 9">
            <a:extLst>
              <a:ext uri="{FF2B5EF4-FFF2-40B4-BE49-F238E27FC236}">
                <a16:creationId xmlns:a16="http://schemas.microsoft.com/office/drawing/2014/main" xmlns="" id="{5B9D4F7C-08B3-4DA6-A946-12FB2DEB773F}"/>
              </a:ext>
            </a:extLst>
          </p:cNvPr>
          <p:cNvSpPr txBox="1"/>
          <p:nvPr/>
        </p:nvSpPr>
        <p:spPr>
          <a:xfrm>
            <a:off x="4572000" y="4802497"/>
            <a:ext cx="1011815" cy="261610"/>
          </a:xfrm>
          <a:prstGeom prst="rect">
            <a:avLst/>
          </a:prstGeom>
          <a:noFill/>
        </p:spPr>
        <p:txBody>
          <a:bodyPr wrap="none" rtlCol="0">
            <a:spAutoFit/>
          </a:bodyPr>
          <a:lstStyle/>
          <a:p>
            <a:r>
              <a:rPr lang="en-US" sz="1100" b="1" dirty="0">
                <a:solidFill>
                  <a:srgbClr val="FF0000"/>
                </a:solidFill>
              </a:rPr>
              <a:t>Current&lt;100</a:t>
            </a:r>
          </a:p>
        </p:txBody>
      </p:sp>
      <p:sp>
        <p:nvSpPr>
          <p:cNvPr id="13" name="TextBox 12">
            <a:extLst>
              <a:ext uri="{FF2B5EF4-FFF2-40B4-BE49-F238E27FC236}">
                <a16:creationId xmlns:a16="http://schemas.microsoft.com/office/drawing/2014/main" xmlns="" id="{FD174F69-96EC-4D9F-992B-337B2FFDE879}"/>
              </a:ext>
            </a:extLst>
          </p:cNvPr>
          <p:cNvSpPr txBox="1"/>
          <p:nvPr/>
        </p:nvSpPr>
        <p:spPr>
          <a:xfrm>
            <a:off x="3129566" y="6354401"/>
            <a:ext cx="966931" cy="261610"/>
          </a:xfrm>
          <a:prstGeom prst="rect">
            <a:avLst/>
          </a:prstGeom>
          <a:noFill/>
        </p:spPr>
        <p:txBody>
          <a:bodyPr wrap="none" rtlCol="0">
            <a:spAutoFit/>
          </a:bodyPr>
          <a:lstStyle/>
          <a:p>
            <a:r>
              <a:rPr lang="en-US" sz="1100" b="1" dirty="0">
                <a:solidFill>
                  <a:srgbClr val="FF0000"/>
                </a:solidFill>
              </a:rPr>
              <a:t>Sell gallons</a:t>
            </a:r>
          </a:p>
        </p:txBody>
      </p:sp>
      <p:sp>
        <p:nvSpPr>
          <p:cNvPr id="16" name="TextBox 15">
            <a:extLst>
              <a:ext uri="{FF2B5EF4-FFF2-40B4-BE49-F238E27FC236}">
                <a16:creationId xmlns:a16="http://schemas.microsoft.com/office/drawing/2014/main" xmlns="" id="{9649EF1E-29DB-433D-A29A-C392485D3C5C}"/>
              </a:ext>
            </a:extLst>
          </p:cNvPr>
          <p:cNvSpPr txBox="1"/>
          <p:nvPr/>
        </p:nvSpPr>
        <p:spPr>
          <a:xfrm>
            <a:off x="6600422" y="6354401"/>
            <a:ext cx="966931" cy="261610"/>
          </a:xfrm>
          <a:prstGeom prst="rect">
            <a:avLst/>
          </a:prstGeom>
          <a:noFill/>
        </p:spPr>
        <p:txBody>
          <a:bodyPr wrap="none" rtlCol="0">
            <a:spAutoFit/>
          </a:bodyPr>
          <a:lstStyle/>
          <a:p>
            <a:r>
              <a:rPr lang="en-US" sz="1100" b="1" dirty="0">
                <a:solidFill>
                  <a:srgbClr val="FF0000"/>
                </a:solidFill>
              </a:rPr>
              <a:t>Sell gallons</a:t>
            </a:r>
          </a:p>
        </p:txBody>
      </p:sp>
      <p:sp>
        <p:nvSpPr>
          <p:cNvPr id="21" name="TextBox 20">
            <a:extLst>
              <a:ext uri="{FF2B5EF4-FFF2-40B4-BE49-F238E27FC236}">
                <a16:creationId xmlns:a16="http://schemas.microsoft.com/office/drawing/2014/main" xmlns="" id="{F6C7E42A-FBBF-4C7D-AF68-4C9AFA15DCFC}"/>
              </a:ext>
            </a:extLst>
          </p:cNvPr>
          <p:cNvSpPr txBox="1"/>
          <p:nvPr/>
        </p:nvSpPr>
        <p:spPr>
          <a:xfrm>
            <a:off x="7225048" y="4342305"/>
            <a:ext cx="1101584" cy="261610"/>
          </a:xfrm>
          <a:prstGeom prst="rect">
            <a:avLst/>
          </a:prstGeom>
          <a:noFill/>
        </p:spPr>
        <p:txBody>
          <a:bodyPr wrap="none" rtlCol="0">
            <a:spAutoFit/>
          </a:bodyPr>
          <a:lstStyle/>
          <a:p>
            <a:r>
              <a:rPr lang="en-US" sz="1100" b="1" dirty="0">
                <a:solidFill>
                  <a:srgbClr val="FF0000"/>
                </a:solidFill>
              </a:rPr>
              <a:t>Stock gallons</a:t>
            </a:r>
          </a:p>
        </p:txBody>
      </p:sp>
    </p:spTree>
    <p:extLst>
      <p:ext uri="{BB962C8B-B14F-4D97-AF65-F5344CB8AC3E}">
        <p14:creationId xmlns:p14="http://schemas.microsoft.com/office/powerpoint/2010/main" val="3521908450"/>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xmlns="" id="{6099E72A-8928-460D-A74C-7ECEECDB3492}"/>
              </a:ext>
            </a:extLst>
          </p:cNvPr>
          <p:cNvSpPr>
            <a:spLocks noGrp="1" noChangeArrowheads="1"/>
          </p:cNvSpPr>
          <p:nvPr>
            <p:ph type="title"/>
          </p:nvPr>
        </p:nvSpPr>
        <p:spPr/>
        <p:txBody>
          <a:bodyPr/>
          <a:lstStyle/>
          <a:p>
            <a:r>
              <a:rPr lang="en-US" altLang="en-US" dirty="0"/>
              <a:t>State Diagram Example</a:t>
            </a:r>
            <a:endParaRPr lang="en-US" altLang="en-US" dirty="0">
              <a:latin typeface="Calibri" panose="020F0502020204030204" pitchFamily="34" charset="0"/>
            </a:endParaRPr>
          </a:p>
        </p:txBody>
      </p:sp>
      <p:pic>
        <p:nvPicPr>
          <p:cNvPr id="155652" name="Picture 5" descr="Slide25.JPG">
            <a:extLst>
              <a:ext uri="{FF2B5EF4-FFF2-40B4-BE49-F238E27FC236}">
                <a16:creationId xmlns:a16="http://schemas.microsoft.com/office/drawing/2014/main" xmlns="" id="{E74B9A67-50C9-4726-8654-E5E013FC1740}"/>
              </a:ext>
            </a:extLst>
          </p:cNvPr>
          <p:cNvPicPr>
            <a:picLocks noChangeAspect="1"/>
          </p:cNvPicPr>
          <p:nvPr/>
        </p:nvPicPr>
        <p:blipFill>
          <a:blip r:embed="rId3">
            <a:extLst>
              <a:ext uri="{28A0092B-C50C-407E-A947-70E740481C1C}">
                <a14:useLocalDpi xmlns:a14="http://schemas.microsoft.com/office/drawing/2010/main" val="0"/>
              </a:ext>
            </a:extLst>
          </a:blip>
          <a:srcRect t="2563" b="25641"/>
          <a:stretch>
            <a:fillRect/>
          </a:stretch>
        </p:blipFill>
        <p:spPr bwMode="auto">
          <a:xfrm>
            <a:off x="151701" y="1577660"/>
            <a:ext cx="8610065" cy="463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14436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1">
            <a:extLst>
              <a:ext uri="{FF2B5EF4-FFF2-40B4-BE49-F238E27FC236}">
                <a16:creationId xmlns:a16="http://schemas.microsoft.com/office/drawing/2014/main" xmlns="" id="{2649B500-D8B0-46ED-AF61-12A45004DA90}"/>
              </a:ext>
            </a:extLst>
          </p:cNvPr>
          <p:cNvSpPr>
            <a:spLocks noGrp="1" noChangeArrowheads="1"/>
          </p:cNvSpPr>
          <p:nvPr>
            <p:ph type="title"/>
          </p:nvPr>
        </p:nvSpPr>
        <p:spPr>
          <a:xfrm>
            <a:off x="302653" y="214312"/>
            <a:ext cx="8686800" cy="455389"/>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t>Designing User Interfaces</a:t>
            </a:r>
            <a:endParaRPr lang="en-GB" altLang="en-US" sz="2800" dirty="0"/>
          </a:p>
        </p:txBody>
      </p:sp>
      <p:pic>
        <p:nvPicPr>
          <p:cNvPr id="194565" name="Picture 6">
            <a:extLst>
              <a:ext uri="{FF2B5EF4-FFF2-40B4-BE49-F238E27FC236}">
                <a16:creationId xmlns:a16="http://schemas.microsoft.com/office/drawing/2014/main" xmlns="" id="{A900D4B7-6CF4-4D4C-8D48-B8E83BE89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9" y="772666"/>
            <a:ext cx="6096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descr="Slide38.JPG">
            <a:extLst>
              <a:ext uri="{FF2B5EF4-FFF2-40B4-BE49-F238E27FC236}">
                <a16:creationId xmlns:a16="http://schemas.microsoft.com/office/drawing/2014/main" xmlns="" id="{6B8B05CE-14E8-4C08-943E-28885314E730}"/>
              </a:ext>
            </a:extLst>
          </p:cNvPr>
          <p:cNvPicPr>
            <a:picLocks noChangeAspect="1"/>
          </p:cNvPicPr>
          <p:nvPr/>
        </p:nvPicPr>
        <p:blipFill>
          <a:blip r:embed="rId4">
            <a:extLst>
              <a:ext uri="{28A0092B-C50C-407E-A947-70E740481C1C}">
                <a14:useLocalDpi xmlns:a14="http://schemas.microsoft.com/office/drawing/2010/main" val="0"/>
              </a:ext>
            </a:extLst>
          </a:blip>
          <a:srcRect l="22501" t="6667" r="6667" b="61111"/>
          <a:stretch>
            <a:fillRect/>
          </a:stretch>
        </p:blipFill>
        <p:spPr bwMode="auto">
          <a:xfrm>
            <a:off x="1225036" y="4315888"/>
            <a:ext cx="7318215" cy="249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xmlns="" id="{3C61ED52-835E-4456-A026-57FE6E25BD4C}"/>
              </a:ext>
            </a:extLst>
          </p:cNvPr>
          <p:cNvSpPr/>
          <p:nvPr/>
        </p:nvSpPr>
        <p:spPr>
          <a:xfrm>
            <a:off x="2865548" y="4315888"/>
            <a:ext cx="5982237" cy="2155746"/>
          </a:xfrm>
          <a:prstGeom prst="roundRect">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 name="Straight Arrow Connector 3">
            <a:extLst>
              <a:ext uri="{FF2B5EF4-FFF2-40B4-BE49-F238E27FC236}">
                <a16:creationId xmlns:a16="http://schemas.microsoft.com/office/drawing/2014/main" xmlns="" id="{D0316826-73D7-4C6F-963B-3E9FCC807604}"/>
              </a:ext>
            </a:extLst>
          </p:cNvPr>
          <p:cNvCxnSpPr>
            <a:cxnSpLocks/>
          </p:cNvCxnSpPr>
          <p:nvPr/>
        </p:nvCxnSpPr>
        <p:spPr>
          <a:xfrm flipH="1" flipV="1">
            <a:off x="4335517" y="3852041"/>
            <a:ext cx="159211" cy="1029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xmlns="" id="{5761B2C2-35F3-4BE4-9674-075D75130303}"/>
              </a:ext>
            </a:extLst>
          </p:cNvPr>
          <p:cNvCxnSpPr>
            <a:cxnSpLocks/>
          </p:cNvCxnSpPr>
          <p:nvPr/>
        </p:nvCxnSpPr>
        <p:spPr>
          <a:xfrm flipH="1" flipV="1">
            <a:off x="5885645" y="2073499"/>
            <a:ext cx="1435995" cy="30587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2C2E0E5C-DA32-4D47-9979-210E0D360833}"/>
              </a:ext>
            </a:extLst>
          </p:cNvPr>
          <p:cNvCxnSpPr>
            <a:cxnSpLocks/>
          </p:cNvCxnSpPr>
          <p:nvPr/>
        </p:nvCxnSpPr>
        <p:spPr>
          <a:xfrm flipV="1">
            <a:off x="4765183" y="2807594"/>
            <a:ext cx="61173" cy="27568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xmlns="" id="{3DC3A12E-4602-4186-B366-AECF5419559A}"/>
              </a:ext>
            </a:extLst>
          </p:cNvPr>
          <p:cNvCxnSpPr>
            <a:cxnSpLocks/>
          </p:cNvCxnSpPr>
          <p:nvPr/>
        </p:nvCxnSpPr>
        <p:spPr>
          <a:xfrm flipV="1">
            <a:off x="4709374" y="3683876"/>
            <a:ext cx="450226" cy="1980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5F19A-3ABD-411D-B660-6409BDB0A07A}"/>
              </a:ext>
            </a:extLst>
          </p:cNvPr>
          <p:cNvSpPr>
            <a:spLocks noGrp="1"/>
          </p:cNvSpPr>
          <p:nvPr>
            <p:ph type="title"/>
          </p:nvPr>
        </p:nvSpPr>
        <p:spPr>
          <a:xfrm>
            <a:off x="721518" y="2689226"/>
            <a:ext cx="7293232" cy="1143000"/>
          </a:xfrm>
        </p:spPr>
        <p:txBody>
          <a:bodyPr/>
          <a:lstStyle/>
          <a:p>
            <a:pPr algn="ctr"/>
            <a:r>
              <a:rPr lang="en-US" sz="2800" dirty="0"/>
              <a:t>Another Example</a:t>
            </a:r>
            <a:br>
              <a:rPr lang="en-US" sz="2800" dirty="0"/>
            </a:br>
            <a:r>
              <a:rPr lang="en-US" sz="2800" dirty="0"/>
              <a:t>State diagram of a microwave oven</a:t>
            </a:r>
            <a:r>
              <a:rPr lang="en-GB" sz="2800" dirty="0"/>
              <a:t> </a:t>
            </a:r>
            <a:endParaRPr lang="en-US" sz="2800" dirty="0"/>
          </a:p>
        </p:txBody>
      </p:sp>
      <p:sp>
        <p:nvSpPr>
          <p:cNvPr id="4" name="Date Placeholder 3">
            <a:extLst>
              <a:ext uri="{FF2B5EF4-FFF2-40B4-BE49-F238E27FC236}">
                <a16:creationId xmlns:a16="http://schemas.microsoft.com/office/drawing/2014/main" xmlns="" id="{D63FE604-1323-4791-B48E-6CB13884873D}"/>
              </a:ext>
            </a:extLst>
          </p:cNvPr>
          <p:cNvSpPr>
            <a:spLocks noGrp="1"/>
          </p:cNvSpPr>
          <p:nvPr>
            <p:ph type="dt" sz="half" idx="10"/>
          </p:nvPr>
        </p:nvSpPr>
        <p:spPr/>
        <p:txBody>
          <a:bodyPr/>
          <a:lstStyle/>
          <a:p>
            <a:pPr>
              <a:defRPr/>
            </a:pPr>
            <a:r>
              <a:rPr lang="en-GB"/>
              <a:t>30/10/2014</a:t>
            </a:r>
            <a:endParaRPr lang="en-US"/>
          </a:p>
        </p:txBody>
      </p:sp>
      <p:sp>
        <p:nvSpPr>
          <p:cNvPr id="5" name="Footer Placeholder 4">
            <a:extLst>
              <a:ext uri="{FF2B5EF4-FFF2-40B4-BE49-F238E27FC236}">
                <a16:creationId xmlns:a16="http://schemas.microsoft.com/office/drawing/2014/main" xmlns="" id="{E209A3A5-C662-4464-AB79-8DFE2792EF07}"/>
              </a:ext>
            </a:extLst>
          </p:cNvPr>
          <p:cNvSpPr>
            <a:spLocks noGrp="1"/>
          </p:cNvSpPr>
          <p:nvPr>
            <p:ph type="ftr" sz="quarter" idx="11"/>
          </p:nvPr>
        </p:nvSpPr>
        <p:spPr/>
        <p:txBody>
          <a:bodyPr/>
          <a:lstStyle/>
          <a:p>
            <a:pPr>
              <a:defRPr/>
            </a:pPr>
            <a:r>
              <a:rPr lang="en-US"/>
              <a:t>Chapter 5 System Modeling</a:t>
            </a:r>
          </a:p>
        </p:txBody>
      </p:sp>
      <p:sp>
        <p:nvSpPr>
          <p:cNvPr id="6" name="Slide Number Placeholder 5">
            <a:extLst>
              <a:ext uri="{FF2B5EF4-FFF2-40B4-BE49-F238E27FC236}">
                <a16:creationId xmlns:a16="http://schemas.microsoft.com/office/drawing/2014/main" xmlns="" id="{EB7A786A-8157-4B73-BB10-5897C5972102}"/>
              </a:ext>
            </a:extLst>
          </p:cNvPr>
          <p:cNvSpPr>
            <a:spLocks noGrp="1"/>
          </p:cNvSpPr>
          <p:nvPr>
            <p:ph type="sldNum" sz="quarter" idx="12"/>
          </p:nvPr>
        </p:nvSpPr>
        <p:spPr/>
        <p:txBody>
          <a:bodyPr/>
          <a:lstStyle/>
          <a:p>
            <a:pPr>
              <a:defRPr/>
            </a:pPr>
            <a:fld id="{DEC9DA09-039A-A841-BA90-58CFCFBF8E01}" type="slidenum">
              <a:rPr lang="en-US" smtClean="0"/>
              <a:pPr>
                <a:defRPr/>
              </a:pPr>
              <a:t>83</a:t>
            </a:fld>
            <a:endParaRPr lang="en-US"/>
          </a:p>
        </p:txBody>
      </p:sp>
    </p:spTree>
    <p:extLst>
      <p:ext uri="{BB962C8B-B14F-4D97-AF65-F5344CB8AC3E}">
        <p14:creationId xmlns:p14="http://schemas.microsoft.com/office/powerpoint/2010/main" val="2386113460"/>
      </p:ext>
    </p:extLst>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State diagram of a microwave oven</a:t>
            </a:r>
            <a:r>
              <a:rPr lang="en-GB" dirty="0"/>
              <a:t> </a:t>
            </a:r>
            <a:endParaRPr lang="en-US" dirty="0"/>
          </a:p>
        </p:txBody>
      </p:sp>
      <p:pic>
        <p:nvPicPr>
          <p:cNvPr id="4" name="Picture 3" descr="5.16 MWOvenStateDiag.eps"/>
          <p:cNvPicPr>
            <a:picLocks noChangeAspect="1"/>
          </p:cNvPicPr>
          <p:nvPr/>
        </p:nvPicPr>
        <p:blipFill>
          <a:blip r:embed="rId2"/>
          <a:stretch>
            <a:fillRect/>
          </a:stretch>
        </p:blipFill>
        <p:spPr>
          <a:xfrm>
            <a:off x="663263" y="1536938"/>
            <a:ext cx="7699548" cy="4677774"/>
          </a:xfrm>
          <a:prstGeom prst="rect">
            <a:avLst/>
          </a:prstGeom>
        </p:spPr>
      </p:pic>
      <p:sp>
        <p:nvSpPr>
          <p:cNvPr id="7" name="Rectangle 6">
            <a:extLst>
              <a:ext uri="{FF2B5EF4-FFF2-40B4-BE49-F238E27FC236}">
                <a16:creationId xmlns:a16="http://schemas.microsoft.com/office/drawing/2014/main" xmlns="" id="{B2AF47C3-8A98-4435-9159-977EE490B586}"/>
              </a:ext>
            </a:extLst>
          </p:cNvPr>
          <p:cNvSpPr/>
          <p:nvPr/>
        </p:nvSpPr>
        <p:spPr>
          <a:xfrm>
            <a:off x="321500" y="6334013"/>
            <a:ext cx="8500999" cy="369332"/>
          </a:xfrm>
          <a:prstGeom prst="rect">
            <a:avLst/>
          </a:prstGeom>
        </p:spPr>
        <p:txBody>
          <a:bodyPr wrap="square">
            <a:spAutoFit/>
          </a:bodyPr>
          <a:lstStyle/>
          <a:p>
            <a:r>
              <a:rPr lang="en-US" b="1" dirty="0">
                <a:solidFill>
                  <a:srgbClr val="0070C0"/>
                </a:solidFill>
              </a:rPr>
              <a:t>NOTE: Events-driven:</a:t>
            </a:r>
            <a:r>
              <a:rPr lang="en-US" dirty="0">
                <a:solidFill>
                  <a:srgbClr val="FF0000"/>
                </a:solidFill>
              </a:rPr>
              <a:t> </a:t>
            </a:r>
            <a:r>
              <a:rPr lang="en-US" b="1" u="sng" dirty="0">
                <a:solidFill>
                  <a:schemeClr val="tx2"/>
                </a:solidFill>
              </a:rPr>
              <a:t>Some event happens</a:t>
            </a:r>
            <a:r>
              <a:rPr lang="en-US" dirty="0"/>
              <a:t> </a:t>
            </a:r>
            <a:r>
              <a:rPr lang="en-US" b="1" u="sng" dirty="0"/>
              <a:t>that triggers system processing</a:t>
            </a:r>
            <a:endParaRPr lang="en-US" dirty="0"/>
          </a:p>
        </p:txBody>
      </p:sp>
    </p:spTree>
    <p:extLst>
      <p:ext uri="{BB962C8B-B14F-4D97-AF65-F5344CB8AC3E}">
        <p14:creationId xmlns:p14="http://schemas.microsoft.com/office/powerpoint/2010/main" val="2004318966"/>
      </p:ext>
    </p:extLst>
  </p:cSld>
  <p:clrMapOvr>
    <a:masterClrMapping/>
  </p:clrMapOvr>
  <p:transition spd="med">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States and stimuli for the microwave oven (a)</a:t>
            </a:r>
            <a:r>
              <a:rPr lang="en-GB" dirty="0"/>
              <a:t> </a:t>
            </a:r>
            <a:endParaRPr lang="en-US" dirty="0"/>
          </a:p>
        </p:txBody>
      </p:sp>
      <p:graphicFrame>
        <p:nvGraphicFramePr>
          <p:cNvPr id="3" name="Table 2"/>
          <p:cNvGraphicFramePr>
            <a:graphicFrameLocks noGrp="1"/>
          </p:cNvGraphicFramePr>
          <p:nvPr/>
        </p:nvGraphicFramePr>
        <p:xfrm>
          <a:off x="431800" y="1727200"/>
          <a:ext cx="8089900" cy="4345305"/>
        </p:xfrm>
        <a:graphic>
          <a:graphicData uri="http://schemas.openxmlformats.org/drawingml/2006/table">
            <a:tbl>
              <a:tblPr/>
              <a:tblGrid>
                <a:gridCol w="1816100">
                  <a:extLst>
                    <a:ext uri="{9D8B030D-6E8A-4147-A177-3AD203B41FA5}">
                      <a16:colId xmlns:a16="http://schemas.microsoft.com/office/drawing/2014/main" xmlns="" val="20000"/>
                    </a:ext>
                  </a:extLst>
                </a:gridCol>
                <a:gridCol w="6273800">
                  <a:extLst>
                    <a:ext uri="{9D8B030D-6E8A-4147-A177-3AD203B41FA5}">
                      <a16:colId xmlns:a16="http://schemas.microsoft.com/office/drawing/2014/main" xmlns="" val="20001"/>
                    </a:ext>
                  </a:extLst>
                </a:gridCol>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charset="0"/>
                          <a:ea typeface="Times New Roman" charset="0"/>
                        </a:rPr>
                        <a:t>State</a:t>
                      </a: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0000"/>
                          </a:solidFill>
                          <a:effectLst/>
                          <a:latin typeface="Arial" charset="0"/>
                          <a:ea typeface="Times New Roman" charset="0"/>
                        </a:rPr>
                        <a:t>Description</a:t>
                      </a: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Waiting</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oven is waiting for input. The display shows the current time.</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Half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oven power is set to 300 watts. The display shows ‘Half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Full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oven power is set to 600 watts. The display shows ‘Full power’.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Set time</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cooking time is set to the user’s input value. The display shows the cooking time selected and is updated as the time is set.</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Disabled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Oven operation is disabled for safety. Interior oven light is on. Display shows ‘Not ready’.</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Enabled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Oven operation is enabled. Interior oven light is off. Display shows ‘Ready to cook’.</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Operation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Oven in operation. Interior oven light is on. Display shows the timer countdown. On completion of cooking, the buzzer is sounded for five seconds. Oven light is on. Display shows ‘Cooking complete’ while buzzer is sounding.</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84610402"/>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States and stimuli for the microwave oven (</a:t>
            </a:r>
            <a:r>
              <a:rPr lang="en-US" dirty="0" err="1"/>
              <a:t>b</a:t>
            </a:r>
            <a:r>
              <a:rPr lang="en-US" dirty="0"/>
              <a:t>)</a:t>
            </a:r>
            <a:r>
              <a:rPr lang="en-GB" dirty="0"/>
              <a:t> </a:t>
            </a:r>
            <a:endParaRPr lang="en-US" dirty="0"/>
          </a:p>
        </p:txBody>
      </p:sp>
      <p:graphicFrame>
        <p:nvGraphicFramePr>
          <p:cNvPr id="3" name="Table 2"/>
          <p:cNvGraphicFramePr>
            <a:graphicFrameLocks noGrp="1"/>
          </p:cNvGraphicFramePr>
          <p:nvPr/>
        </p:nvGraphicFramePr>
        <p:xfrm>
          <a:off x="1419482" y="1841500"/>
          <a:ext cx="6330950" cy="3760470"/>
        </p:xfrm>
        <a:graphic>
          <a:graphicData uri="http://schemas.openxmlformats.org/drawingml/2006/table">
            <a:tbl>
              <a:tblPr/>
              <a:tblGrid>
                <a:gridCol w="1841500">
                  <a:extLst>
                    <a:ext uri="{9D8B030D-6E8A-4147-A177-3AD203B41FA5}">
                      <a16:colId xmlns:a16="http://schemas.microsoft.com/office/drawing/2014/main" xmlns="" val="20000"/>
                    </a:ext>
                  </a:extLst>
                </a:gridCol>
                <a:gridCol w="4489450">
                  <a:extLst>
                    <a:ext uri="{9D8B030D-6E8A-4147-A177-3AD203B41FA5}">
                      <a16:colId xmlns:a16="http://schemas.microsoft.com/office/drawing/2014/main" xmlns="" val="20001"/>
                    </a:ext>
                  </a:extLst>
                </a:gridCol>
              </a:tblGrid>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charset="0"/>
                          <a:ea typeface="Times New Roman" charset="0"/>
                        </a:rPr>
                        <a:t>Stimulus</a:t>
                      </a: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charset="0"/>
                          <a:ea typeface="Times New Roman" charset="0"/>
                        </a:rPr>
                        <a:t>Description</a:t>
                      </a: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857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Half power </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user has pressed the half-power button.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Full power </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user has pressed the full-power button.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4857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Timer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user has pressed one of the timer buttons.</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3"/>
                  </a:ext>
                </a:extLst>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Number</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user has pressed a numeric key.</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4"/>
                  </a:ext>
                </a:extLst>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Door open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door switch is not closed.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Door closed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oven door switch is closed.</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Start</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The user has pressed the Start button.</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3937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ea typeface="Times New Roman" charset="0"/>
                        </a:rPr>
                        <a:t>Cancel</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ea typeface="Times New Roman" charset="0"/>
                        </a:rPr>
                        <a:t>The user has pressed the Cancel button. </a:t>
                      </a: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786081742"/>
      </p:ext>
    </p:extLst>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Last state: Microwave oven operation</a:t>
            </a:r>
            <a:r>
              <a:rPr lang="en-GB" dirty="0"/>
              <a:t> </a:t>
            </a:r>
            <a:endParaRPr lang="en-US" dirty="0"/>
          </a:p>
        </p:txBody>
      </p:sp>
      <p:pic>
        <p:nvPicPr>
          <p:cNvPr id="4" name="Picture 3" descr="5.18 Operate-state-mc.eps"/>
          <p:cNvPicPr>
            <a:picLocks noChangeAspect="1"/>
          </p:cNvPicPr>
          <p:nvPr/>
        </p:nvPicPr>
        <p:blipFill>
          <a:blip r:embed="rId2"/>
          <a:stretch>
            <a:fillRect/>
          </a:stretch>
        </p:blipFill>
        <p:spPr>
          <a:xfrm>
            <a:off x="1392071" y="1515754"/>
            <a:ext cx="6014682" cy="4834443"/>
          </a:xfrm>
          <a:prstGeom prst="rect">
            <a:avLst/>
          </a:prstGeom>
        </p:spPr>
      </p:pic>
      <p:sp>
        <p:nvSpPr>
          <p:cNvPr id="7" name="Rectangle 6">
            <a:extLst>
              <a:ext uri="{FF2B5EF4-FFF2-40B4-BE49-F238E27FC236}">
                <a16:creationId xmlns:a16="http://schemas.microsoft.com/office/drawing/2014/main" xmlns="" id="{60907448-DC8F-45FB-8669-F77A085B5CD1}"/>
              </a:ext>
            </a:extLst>
          </p:cNvPr>
          <p:cNvSpPr/>
          <p:nvPr/>
        </p:nvSpPr>
        <p:spPr>
          <a:xfrm>
            <a:off x="8001" y="6448313"/>
            <a:ext cx="8500999" cy="369332"/>
          </a:xfrm>
          <a:prstGeom prst="rect">
            <a:avLst/>
          </a:prstGeom>
        </p:spPr>
        <p:txBody>
          <a:bodyPr wrap="square">
            <a:spAutoFit/>
          </a:bodyPr>
          <a:lstStyle/>
          <a:p>
            <a:r>
              <a:rPr lang="en-US" b="1" dirty="0">
                <a:solidFill>
                  <a:srgbClr val="0070C0"/>
                </a:solidFill>
              </a:rPr>
              <a:t>NOTE: Events-driven:</a:t>
            </a:r>
            <a:r>
              <a:rPr lang="en-US" dirty="0">
                <a:solidFill>
                  <a:srgbClr val="FF0000"/>
                </a:solidFill>
              </a:rPr>
              <a:t> </a:t>
            </a:r>
            <a:r>
              <a:rPr lang="en-US" dirty="0"/>
              <a:t>Some event happens </a:t>
            </a:r>
            <a:r>
              <a:rPr lang="en-US" b="1" u="sng" dirty="0"/>
              <a:t>that triggers system processing</a:t>
            </a:r>
            <a:endParaRPr lang="en-US" dirty="0"/>
          </a:p>
        </p:txBody>
      </p:sp>
    </p:spTree>
    <p:extLst>
      <p:ext uri="{BB962C8B-B14F-4D97-AF65-F5344CB8AC3E}">
        <p14:creationId xmlns:p14="http://schemas.microsoft.com/office/powerpoint/2010/main" val="632813967"/>
      </p:ext>
    </p:extLst>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Context models</a:t>
            </a:r>
            <a:endParaRPr lang="en-GB" dirty="0"/>
          </a:p>
          <a:p>
            <a:r>
              <a:rPr lang="en-US" dirty="0"/>
              <a:t>Interaction models</a:t>
            </a:r>
            <a:endParaRPr lang="en-GB" dirty="0"/>
          </a:p>
          <a:p>
            <a:r>
              <a:rPr lang="en-US" dirty="0"/>
              <a:t>Structural models</a:t>
            </a:r>
            <a:endParaRPr lang="en-GB" dirty="0"/>
          </a:p>
          <a:p>
            <a:r>
              <a:rPr lang="en-US" dirty="0"/>
              <a:t>Behavioral models</a:t>
            </a:r>
            <a:endParaRPr lang="en-GB" dirty="0"/>
          </a:p>
          <a:p>
            <a:r>
              <a:rPr lang="en-US" b="1" dirty="0">
                <a:solidFill>
                  <a:srgbClr val="FF0000"/>
                </a:solidFill>
              </a:rPr>
              <a:t>Model-driven engineering</a:t>
            </a:r>
            <a:r>
              <a:rPr lang="en-GB"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1589435385"/>
      </p:ext>
    </p:extLst>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8238"/>
            <a:ext cx="8229600" cy="1143000"/>
          </a:xfrm>
        </p:spPr>
        <p:txBody>
          <a:bodyPr/>
          <a:lstStyle/>
          <a:p>
            <a:pPr algn="ctr"/>
            <a:r>
              <a:rPr lang="en-US" dirty="0"/>
              <a:t>Model-driven engineering</a:t>
            </a:r>
          </a:p>
        </p:txBody>
      </p:sp>
    </p:spTree>
    <p:extLst>
      <p:ext uri="{BB962C8B-B14F-4D97-AF65-F5344CB8AC3E}">
        <p14:creationId xmlns:p14="http://schemas.microsoft.com/office/powerpoint/2010/main" val="56756353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graphical models</a:t>
            </a:r>
          </a:p>
        </p:txBody>
      </p:sp>
      <p:sp>
        <p:nvSpPr>
          <p:cNvPr id="3" name="Content Placeholder 2"/>
          <p:cNvSpPr>
            <a:spLocks noGrp="1"/>
          </p:cNvSpPr>
          <p:nvPr>
            <p:ph idx="1"/>
          </p:nvPr>
        </p:nvSpPr>
        <p:spPr>
          <a:xfrm>
            <a:off x="298450" y="1600200"/>
            <a:ext cx="8502650" cy="4620296"/>
          </a:xfrm>
        </p:spPr>
        <p:txBody>
          <a:bodyPr/>
          <a:lstStyle/>
          <a:p>
            <a:pPr algn="just"/>
            <a:r>
              <a:rPr lang="en-US" dirty="0"/>
              <a:t>It is </a:t>
            </a:r>
            <a:r>
              <a:rPr lang="en-US" b="1" u="sng" dirty="0">
                <a:solidFill>
                  <a:srgbClr val="FF0000"/>
                </a:solidFill>
              </a:rPr>
              <a:t>good to use graphical models</a:t>
            </a:r>
            <a:r>
              <a:rPr lang="en-US" dirty="0"/>
              <a:t> </a:t>
            </a:r>
            <a:r>
              <a:rPr lang="en-US" dirty="0">
                <a:highlight>
                  <a:srgbClr val="FFFF00"/>
                </a:highlight>
              </a:rPr>
              <a:t>to shorten discussions </a:t>
            </a:r>
            <a:r>
              <a:rPr lang="en-US" dirty="0"/>
              <a:t>about an existing or new system:</a:t>
            </a:r>
          </a:p>
          <a:p>
            <a:pPr lvl="1" algn="just"/>
            <a:r>
              <a:rPr lang="en-US" dirty="0">
                <a:solidFill>
                  <a:srgbClr val="0070C0"/>
                </a:solidFill>
              </a:rPr>
              <a:t>Incomplete and incorrect models (designs) are OK.</a:t>
            </a:r>
          </a:p>
          <a:p>
            <a:pPr lvl="1" algn="just"/>
            <a:r>
              <a:rPr lang="en-US" dirty="0">
                <a:solidFill>
                  <a:srgbClr val="0070C0"/>
                </a:solidFill>
              </a:rPr>
              <a:t>Because their role is to support the discussions</a:t>
            </a:r>
            <a:r>
              <a:rPr lang="en-US" sz="1600" dirty="0"/>
              <a:t>.</a:t>
            </a:r>
            <a:endParaRPr lang="en-GB" sz="1600" dirty="0"/>
          </a:p>
          <a:p>
            <a:pPr algn="just"/>
            <a:r>
              <a:rPr lang="en-US" dirty="0"/>
              <a:t>It is </a:t>
            </a:r>
            <a:r>
              <a:rPr lang="en-US" b="1" u="sng" dirty="0">
                <a:solidFill>
                  <a:srgbClr val="FF0000"/>
                </a:solidFill>
              </a:rPr>
              <a:t>good to use graphical models</a:t>
            </a:r>
            <a:r>
              <a:rPr lang="en-US" dirty="0"/>
              <a:t> </a:t>
            </a:r>
            <a:r>
              <a:rPr lang="en-US" dirty="0">
                <a:highlight>
                  <a:srgbClr val="FFFF00"/>
                </a:highlight>
              </a:rPr>
              <a:t>to ease documenting </a:t>
            </a:r>
            <a:r>
              <a:rPr lang="en-US" dirty="0"/>
              <a:t>of an existing system;</a:t>
            </a:r>
          </a:p>
          <a:p>
            <a:pPr lvl="1" algn="just"/>
            <a:r>
              <a:rPr lang="en-US" u="sng" dirty="0">
                <a:solidFill>
                  <a:srgbClr val="0070C0"/>
                </a:solidFill>
              </a:rPr>
              <a:t>Models should be an accurate/correct representation</a:t>
            </a:r>
            <a:r>
              <a:rPr lang="en-US" dirty="0">
                <a:solidFill>
                  <a:srgbClr val="0070C0"/>
                </a:solidFill>
              </a:rPr>
              <a:t> of the system but </a:t>
            </a:r>
            <a:r>
              <a:rPr lang="en-US" u="sng" dirty="0">
                <a:solidFill>
                  <a:srgbClr val="0070C0"/>
                </a:solidFill>
              </a:rPr>
              <a:t>need it is not be complete</a:t>
            </a:r>
            <a:r>
              <a:rPr lang="en-US" dirty="0">
                <a:solidFill>
                  <a:srgbClr val="0070C0"/>
                </a:solidFill>
              </a:rPr>
              <a:t>.</a:t>
            </a:r>
            <a:endParaRPr lang="en-GB" dirty="0">
              <a:solidFill>
                <a:srgbClr val="0070C0"/>
              </a:solidFill>
            </a:endParaRPr>
          </a:p>
          <a:p>
            <a:pPr algn="just"/>
            <a:r>
              <a:rPr lang="en-US" dirty="0"/>
              <a:t>As a detailed system description that can be used to create a system application, the models developed must be </a:t>
            </a:r>
            <a:r>
              <a:rPr lang="en-US" u="sng" dirty="0">
                <a:solidFill>
                  <a:srgbClr val="FF0000"/>
                </a:solidFill>
              </a:rPr>
              <a:t>both correct and complete.</a:t>
            </a:r>
            <a:endParaRPr lang="en-GB" u="sng" dirty="0">
              <a:solidFill>
                <a:srgbClr val="FF0000"/>
              </a:solidFill>
            </a:endParaRPr>
          </a:p>
          <a:p>
            <a:pPr algn="just"/>
            <a:endParaRPr lang="en-US" dirty="0"/>
          </a:p>
        </p:txBody>
      </p:sp>
    </p:spTree>
  </p:cSld>
  <p:clrMapOvr>
    <a:masterClrMapping/>
  </p:clrMapOvr>
  <p:transition spd="med">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Model-driven engineering</a:t>
            </a:r>
          </a:p>
        </p:txBody>
      </p:sp>
      <p:sp>
        <p:nvSpPr>
          <p:cNvPr id="5" name="Content Placeholder 4"/>
          <p:cNvSpPr>
            <a:spLocks noGrp="1"/>
          </p:cNvSpPr>
          <p:nvPr>
            <p:ph idx="1"/>
          </p:nvPr>
        </p:nvSpPr>
        <p:spPr>
          <a:xfrm>
            <a:off x="266700" y="1600200"/>
            <a:ext cx="8559800" cy="4826000"/>
          </a:xfrm>
        </p:spPr>
        <p:txBody>
          <a:bodyPr/>
          <a:lstStyle/>
          <a:p>
            <a:pPr algn="just"/>
            <a:r>
              <a:rPr lang="en-US" dirty="0"/>
              <a:t>Model-driven engineering (MDE) is an approach to software development </a:t>
            </a:r>
            <a:r>
              <a:rPr lang="en-US" b="1" dirty="0">
                <a:solidFill>
                  <a:srgbClr val="0070C0"/>
                </a:solidFill>
              </a:rPr>
              <a:t>where </a:t>
            </a:r>
            <a:r>
              <a:rPr lang="en-US" b="1" u="sng" dirty="0">
                <a:solidFill>
                  <a:srgbClr val="0070C0"/>
                </a:solidFill>
              </a:rPr>
              <a:t>models rather than programs are the principal outputs</a:t>
            </a:r>
            <a:r>
              <a:rPr lang="en-US" dirty="0"/>
              <a:t> of the development process. </a:t>
            </a:r>
          </a:p>
          <a:p>
            <a:pPr algn="just"/>
            <a:r>
              <a:rPr lang="en-US" dirty="0"/>
              <a:t>The programs that </a:t>
            </a:r>
            <a:r>
              <a:rPr lang="en-US" b="1" dirty="0">
                <a:solidFill>
                  <a:srgbClr val="0070C0"/>
                </a:solidFill>
              </a:rPr>
              <a:t>execute on a hardware/software platform</a:t>
            </a:r>
            <a:r>
              <a:rPr lang="en-US" dirty="0"/>
              <a:t> are then </a:t>
            </a:r>
            <a:r>
              <a:rPr lang="en-US" b="1" u="sng" dirty="0">
                <a:solidFill>
                  <a:schemeClr val="tx1"/>
                </a:solidFill>
              </a:rPr>
              <a:t>generated automatically</a:t>
            </a:r>
            <a:r>
              <a:rPr lang="en-US" dirty="0"/>
              <a:t> from the models. </a:t>
            </a:r>
          </a:p>
          <a:p>
            <a:pPr algn="just"/>
            <a:r>
              <a:rPr lang="en-US" dirty="0"/>
              <a:t>Model-driven engineers said that: </a:t>
            </a:r>
            <a:r>
              <a:rPr lang="en-US" b="1" u="sng" dirty="0">
                <a:solidFill>
                  <a:schemeClr val="tx1"/>
                </a:solidFill>
              </a:rPr>
              <a:t>MDE increases the level of abstraction </a:t>
            </a:r>
            <a:r>
              <a:rPr lang="en-US" dirty="0"/>
              <a:t>in software engineering</a:t>
            </a:r>
          </a:p>
          <a:p>
            <a:pPr algn="just"/>
            <a:r>
              <a:rPr lang="en-US" b="1" u="sng" dirty="0">
                <a:solidFill>
                  <a:schemeClr val="tx1"/>
                </a:solidFill>
              </a:rPr>
              <a:t>They support that </a:t>
            </a:r>
            <a:r>
              <a:rPr lang="en-US" dirty="0"/>
              <a:t>developers </a:t>
            </a:r>
            <a:r>
              <a:rPr lang="en-US" b="1" u="sng" dirty="0">
                <a:solidFill>
                  <a:schemeClr val="tx1"/>
                </a:solidFill>
              </a:rPr>
              <a:t>no longer have to struggle programming language details </a:t>
            </a:r>
            <a:r>
              <a:rPr lang="en-US" dirty="0"/>
              <a:t>or features of programming platforms.</a:t>
            </a:r>
          </a:p>
        </p:txBody>
      </p:sp>
    </p:spTree>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Usage of model-driven engineering</a:t>
            </a:r>
          </a:p>
        </p:txBody>
      </p:sp>
      <p:sp>
        <p:nvSpPr>
          <p:cNvPr id="3" name="Content Placeholder 2"/>
          <p:cNvSpPr>
            <a:spLocks noGrp="1"/>
          </p:cNvSpPr>
          <p:nvPr>
            <p:ph idx="1"/>
          </p:nvPr>
        </p:nvSpPr>
        <p:spPr>
          <a:xfrm>
            <a:off x="69850" y="1600200"/>
            <a:ext cx="8864600" cy="5041900"/>
          </a:xfrm>
        </p:spPr>
        <p:txBody>
          <a:bodyPr/>
          <a:lstStyle/>
          <a:p>
            <a:pPr algn="just"/>
            <a:r>
              <a:rPr lang="en-US" dirty="0"/>
              <a:t>Model-driven engineering is </a:t>
            </a:r>
            <a:r>
              <a:rPr lang="en-US" b="1" u="sng" dirty="0"/>
              <a:t>still at an early stage of development</a:t>
            </a:r>
            <a:r>
              <a:rPr lang="en-US" dirty="0"/>
              <a:t>, and</a:t>
            </a:r>
          </a:p>
          <a:p>
            <a:pPr algn="just"/>
            <a:r>
              <a:rPr lang="en-US" dirty="0"/>
              <a:t>it is unclear whether or not it will have a significant effect on software engineering practice.</a:t>
            </a:r>
            <a:r>
              <a:rPr lang="en-GB" dirty="0"/>
              <a:t> </a:t>
            </a:r>
          </a:p>
          <a:p>
            <a:pPr algn="just"/>
            <a:r>
              <a:rPr lang="en-GB" dirty="0"/>
              <a:t>Pros</a:t>
            </a:r>
          </a:p>
          <a:p>
            <a:pPr lvl="1" algn="just"/>
            <a:r>
              <a:rPr lang="en-GB" dirty="0"/>
              <a:t>Allows systems to be considered at </a:t>
            </a:r>
            <a:r>
              <a:rPr lang="en-GB" b="1" u="sng" dirty="0"/>
              <a:t>higher levels of abstraction</a:t>
            </a:r>
          </a:p>
          <a:p>
            <a:pPr lvl="1" algn="just"/>
            <a:r>
              <a:rPr lang="en-GB" b="1" u="sng" dirty="0"/>
              <a:t>Generating code automatically</a:t>
            </a:r>
            <a:r>
              <a:rPr lang="en-GB" dirty="0"/>
              <a:t> means that it is cheaper to adapt systems to new platforms.</a:t>
            </a:r>
          </a:p>
          <a:p>
            <a:pPr algn="just"/>
            <a:r>
              <a:rPr lang="en-GB" dirty="0"/>
              <a:t>Cons</a:t>
            </a:r>
          </a:p>
          <a:p>
            <a:pPr lvl="1" algn="just"/>
            <a:r>
              <a:rPr lang="en-GB" dirty="0"/>
              <a:t>Models for abstraction and not necessarily </a:t>
            </a:r>
            <a:r>
              <a:rPr lang="en-GB" b="1" u="sng" dirty="0"/>
              <a:t>right for implementation</a:t>
            </a:r>
            <a:r>
              <a:rPr lang="en-GB" dirty="0"/>
              <a:t>.</a:t>
            </a:r>
          </a:p>
          <a:p>
            <a:pPr lvl="1" algn="just"/>
            <a:r>
              <a:rPr lang="en-GB" b="1" u="sng" dirty="0"/>
              <a:t>Savings from generating code may be outweighed </a:t>
            </a:r>
            <a:r>
              <a:rPr lang="en-GB" dirty="0"/>
              <a:t>by </a:t>
            </a:r>
            <a:r>
              <a:rPr lang="en-GB" b="1" i="1" dirty="0">
                <a:solidFill>
                  <a:srgbClr val="0070C0"/>
                </a:solidFill>
              </a:rPr>
              <a:t>the costs of developing translators</a:t>
            </a:r>
            <a:r>
              <a:rPr lang="en-GB" dirty="0"/>
              <a:t> for new platforms.</a:t>
            </a:r>
            <a:endParaRPr lang="en-US" dirty="0"/>
          </a:p>
        </p:txBody>
      </p:sp>
    </p:spTree>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driven architecture</a:t>
            </a:r>
          </a:p>
        </p:txBody>
      </p:sp>
      <p:sp>
        <p:nvSpPr>
          <p:cNvPr id="5" name="Content Placeholder 4"/>
          <p:cNvSpPr>
            <a:spLocks noGrp="1"/>
          </p:cNvSpPr>
          <p:nvPr>
            <p:ph idx="1"/>
          </p:nvPr>
        </p:nvSpPr>
        <p:spPr>
          <a:xfrm>
            <a:off x="317500" y="1600200"/>
            <a:ext cx="8369300" cy="4525963"/>
          </a:xfrm>
        </p:spPr>
        <p:txBody>
          <a:bodyPr/>
          <a:lstStyle/>
          <a:p>
            <a:pPr algn="just"/>
            <a:r>
              <a:rPr lang="en-US" dirty="0"/>
              <a:t>Model-driven architecture (MDA) </a:t>
            </a:r>
            <a:r>
              <a:rPr lang="en-US" b="1" dirty="0">
                <a:solidFill>
                  <a:srgbClr val="0070C0"/>
                </a:solidFill>
              </a:rPr>
              <a:t>was the ancestor of more</a:t>
            </a:r>
            <a:r>
              <a:rPr lang="en-US" dirty="0"/>
              <a:t> general Model-driven Engineering</a:t>
            </a:r>
          </a:p>
          <a:p>
            <a:pPr algn="just"/>
            <a:r>
              <a:rPr lang="en-US" dirty="0"/>
              <a:t>MDA </a:t>
            </a:r>
            <a:r>
              <a:rPr lang="en-US" b="1" dirty="0">
                <a:solidFill>
                  <a:srgbClr val="0070C0"/>
                </a:solidFill>
              </a:rPr>
              <a:t>is a model-focused approach </a:t>
            </a:r>
            <a:r>
              <a:rPr lang="en-US" dirty="0"/>
              <a:t>to software design and implementation that </a:t>
            </a:r>
            <a:r>
              <a:rPr lang="en-US" b="1" dirty="0"/>
              <a:t>uses a subset of UML models </a:t>
            </a:r>
            <a:r>
              <a:rPr lang="en-US" dirty="0"/>
              <a:t>to describe a system. </a:t>
            </a:r>
          </a:p>
          <a:p>
            <a:pPr algn="just"/>
            <a:r>
              <a:rPr lang="en-US" b="1" dirty="0"/>
              <a:t>Models at different levels of abstraction are created</a:t>
            </a:r>
            <a:r>
              <a:rPr lang="en-US" dirty="0"/>
              <a:t>.</a:t>
            </a:r>
          </a:p>
          <a:p>
            <a:pPr algn="just"/>
            <a:r>
              <a:rPr lang="en-US" b="1" u="sng" dirty="0">
                <a:solidFill>
                  <a:srgbClr val="0070C0"/>
                </a:solidFill>
              </a:rPr>
              <a:t>From a high-level</a:t>
            </a:r>
            <a:r>
              <a:rPr lang="en-US" dirty="0"/>
              <a:t>, platform independent model, </a:t>
            </a:r>
            <a:r>
              <a:rPr lang="en-US" b="1" u="sng" dirty="0">
                <a:solidFill>
                  <a:srgbClr val="0070C0"/>
                </a:solidFill>
              </a:rPr>
              <a:t>it is possible</a:t>
            </a:r>
            <a:r>
              <a:rPr lang="en-US" dirty="0"/>
              <a:t>, in principle, </a:t>
            </a:r>
            <a:r>
              <a:rPr lang="en-US" b="1" u="sng" dirty="0">
                <a:solidFill>
                  <a:srgbClr val="0070C0"/>
                </a:solidFill>
              </a:rPr>
              <a:t>to generate a working program</a:t>
            </a:r>
            <a:r>
              <a:rPr lang="en-US" dirty="0"/>
              <a:t> without manual intervention.</a:t>
            </a:r>
            <a:r>
              <a:rPr lang="en-GB" dirty="0"/>
              <a:t> </a:t>
            </a:r>
            <a:endParaRPr lang="en-US" dirty="0"/>
          </a:p>
        </p:txBody>
      </p:sp>
    </p:spTree>
  </p:cSld>
  <p:clrMapOvr>
    <a:masterClrMapping/>
  </p:clrMapOvr>
  <p:transition spd="med">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model</a:t>
            </a:r>
          </a:p>
        </p:txBody>
      </p:sp>
      <p:sp>
        <p:nvSpPr>
          <p:cNvPr id="3" name="Content Placeholder 2"/>
          <p:cNvSpPr>
            <a:spLocks noGrp="1"/>
          </p:cNvSpPr>
          <p:nvPr>
            <p:ph idx="1"/>
          </p:nvPr>
        </p:nvSpPr>
        <p:spPr>
          <a:xfrm>
            <a:off x="184150" y="1536700"/>
            <a:ext cx="8801100" cy="5046662"/>
          </a:xfrm>
        </p:spPr>
        <p:txBody>
          <a:bodyPr/>
          <a:lstStyle/>
          <a:p>
            <a:pPr algn="just"/>
            <a:r>
              <a:rPr lang="en-US" dirty="0"/>
              <a:t>A computation independent model (CIM) </a:t>
            </a:r>
          </a:p>
          <a:p>
            <a:pPr lvl="1" algn="just"/>
            <a:r>
              <a:rPr lang="en-US" dirty="0"/>
              <a:t>These model the important domain abstractions used in a system.</a:t>
            </a:r>
          </a:p>
          <a:p>
            <a:pPr lvl="1" algn="just"/>
            <a:r>
              <a:rPr lang="en-US" dirty="0"/>
              <a:t>CIMs are sometimes called domain models. </a:t>
            </a:r>
          </a:p>
          <a:p>
            <a:pPr algn="just"/>
            <a:r>
              <a:rPr lang="en-US" dirty="0"/>
              <a:t>A platform independent model (PIM) </a:t>
            </a:r>
          </a:p>
          <a:p>
            <a:pPr lvl="1" algn="just"/>
            <a:r>
              <a:rPr lang="en-US" dirty="0"/>
              <a:t>These model the operation of the system without reference to its implementation. The PIM is usually described using UML models that show the static system structure and how it responds to external and internal events.</a:t>
            </a:r>
          </a:p>
          <a:p>
            <a:pPr algn="just"/>
            <a:r>
              <a:rPr lang="en-US" dirty="0"/>
              <a:t>Platform specific models (PSM) </a:t>
            </a:r>
          </a:p>
          <a:p>
            <a:pPr lvl="1" algn="just"/>
            <a:r>
              <a:rPr lang="en-US" dirty="0"/>
              <a:t>These are transformations of the platform-independent model with a separate PSM for each application platform. In principle, there may be layers of PSM, with each layer adding some platform-specific detail.</a:t>
            </a:r>
            <a:r>
              <a:rPr lang="en-GB" dirty="0"/>
              <a:t>  </a:t>
            </a:r>
            <a:endParaRPr lang="en-US" dirty="0"/>
          </a:p>
        </p:txBody>
      </p:sp>
    </p:spTree>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MDA transformations</a:t>
            </a:r>
          </a:p>
        </p:txBody>
      </p:sp>
      <p:pic>
        <p:nvPicPr>
          <p:cNvPr id="4" name="Picture 3" descr="5.19 MDA-Transformations.eps"/>
          <p:cNvPicPr>
            <a:picLocks noChangeAspect="1"/>
          </p:cNvPicPr>
          <p:nvPr/>
        </p:nvPicPr>
        <p:blipFill>
          <a:blip r:embed="rId2"/>
          <a:stretch>
            <a:fillRect/>
          </a:stretch>
        </p:blipFill>
        <p:spPr>
          <a:xfrm>
            <a:off x="1365250" y="2273300"/>
            <a:ext cx="6789738" cy="2806700"/>
          </a:xfrm>
          <a:prstGeom prst="rect">
            <a:avLst/>
          </a:prstGeom>
        </p:spPr>
      </p:pic>
    </p:spTree>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Multiple platform-specific models </a:t>
            </a:r>
          </a:p>
        </p:txBody>
      </p:sp>
      <p:pic>
        <p:nvPicPr>
          <p:cNvPr id="4" name="Picture 3" descr="5.20 Multiple PSMs.eps"/>
          <p:cNvPicPr>
            <a:picLocks noChangeAspect="1"/>
          </p:cNvPicPr>
          <p:nvPr/>
        </p:nvPicPr>
        <p:blipFill>
          <a:blip r:embed="rId2"/>
          <a:stretch>
            <a:fillRect/>
          </a:stretch>
        </p:blipFill>
        <p:spPr>
          <a:xfrm>
            <a:off x="857250" y="2438400"/>
            <a:ext cx="7117940" cy="2514600"/>
          </a:xfrm>
          <a:prstGeom prst="rect">
            <a:avLst/>
          </a:prstGeom>
        </p:spPr>
      </p:pic>
    </p:spTree>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MDA</a:t>
            </a:r>
          </a:p>
        </p:txBody>
      </p:sp>
      <p:sp>
        <p:nvSpPr>
          <p:cNvPr id="5" name="Content Placeholder 4"/>
          <p:cNvSpPr>
            <a:spLocks noGrp="1"/>
          </p:cNvSpPr>
          <p:nvPr>
            <p:ph idx="1"/>
          </p:nvPr>
        </p:nvSpPr>
        <p:spPr/>
        <p:txBody>
          <a:bodyPr/>
          <a:lstStyle/>
          <a:p>
            <a:r>
              <a:rPr lang="en-US" dirty="0"/>
              <a:t>The developers of MDA claim that it is intended to support an iterative approach to development and so can be used within agile methods. </a:t>
            </a:r>
          </a:p>
          <a:p>
            <a:r>
              <a:rPr lang="en-US" dirty="0"/>
              <a:t>The notion of extensive up-front modeling contradicts the fundamental ideas in the agile manifesto and I suspect that few agile developers feel comfortable with model-driven engineering.  </a:t>
            </a:r>
          </a:p>
          <a:p>
            <a:r>
              <a:rPr lang="en-US" dirty="0"/>
              <a:t>If transformations can be completely automated and a complete program generated from a PIM, then, in principle, MDA could be used in an agile development process as no separate coding would be required. </a:t>
            </a:r>
          </a:p>
        </p:txBody>
      </p:sp>
    </p:spTree>
  </p:cSld>
  <p:clrMapOvr>
    <a:masterClrMapping/>
  </p:clrMapOvr>
  <p:transition spd="med">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of MDA</a:t>
            </a:r>
          </a:p>
        </p:txBody>
      </p:sp>
      <p:sp>
        <p:nvSpPr>
          <p:cNvPr id="3" name="Content Placeholder 2"/>
          <p:cNvSpPr>
            <a:spLocks noGrp="1"/>
          </p:cNvSpPr>
          <p:nvPr>
            <p:ph idx="1"/>
          </p:nvPr>
        </p:nvSpPr>
        <p:spPr/>
        <p:txBody>
          <a:bodyPr/>
          <a:lstStyle/>
          <a:p>
            <a:r>
              <a:rPr lang="en-US" dirty="0"/>
              <a:t>A range of factors has limited the adoption of MDE/MDA</a:t>
            </a:r>
          </a:p>
          <a:p>
            <a:r>
              <a:rPr lang="en-US" dirty="0"/>
              <a:t>Specialized tool support is required to convert models from one level to another</a:t>
            </a:r>
          </a:p>
          <a:p>
            <a:r>
              <a:rPr lang="en-US" dirty="0"/>
              <a:t>There is limited tool availability and organizations may require tool adaptation and </a:t>
            </a:r>
            <a:r>
              <a:rPr lang="en-US" dirty="0" err="1"/>
              <a:t>customisation</a:t>
            </a:r>
            <a:r>
              <a:rPr lang="en-US" dirty="0"/>
              <a:t> to their environment</a:t>
            </a:r>
          </a:p>
          <a:p>
            <a:r>
              <a:rPr lang="en-US" dirty="0"/>
              <a:t>For the long-lifetime systems developed using MDA, companies are reluctant to develop their own tools or rely on small companies that may go out of business</a:t>
            </a:r>
          </a:p>
        </p:txBody>
      </p:sp>
    </p:spTree>
    <p:extLst>
      <p:ext uri="{BB962C8B-B14F-4D97-AF65-F5344CB8AC3E}">
        <p14:creationId xmlns:p14="http://schemas.microsoft.com/office/powerpoint/2010/main" val="946207213"/>
      </p:ext>
    </p:extLst>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of MDA</a:t>
            </a:r>
          </a:p>
        </p:txBody>
      </p:sp>
      <p:sp>
        <p:nvSpPr>
          <p:cNvPr id="3" name="Content Placeholder 2"/>
          <p:cNvSpPr>
            <a:spLocks noGrp="1"/>
          </p:cNvSpPr>
          <p:nvPr>
            <p:ph idx="1"/>
          </p:nvPr>
        </p:nvSpPr>
        <p:spPr/>
        <p:txBody>
          <a:bodyPr/>
          <a:lstStyle/>
          <a:p>
            <a:r>
              <a:rPr lang="en-US" dirty="0"/>
              <a:t>Models are a good way of facilitating discussions about a software design. </a:t>
            </a:r>
            <a:r>
              <a:rPr lang="en-US" dirty="0" err="1"/>
              <a:t>Howeverthe</a:t>
            </a:r>
            <a:r>
              <a:rPr lang="en-US" dirty="0"/>
              <a:t> abstractions that are useful for discussions may not be the right abstractions for implementation. </a:t>
            </a:r>
          </a:p>
          <a:p>
            <a:r>
              <a:rPr lang="en-US" dirty="0"/>
              <a:t>For most complex systems, implementation is not the major problem – requirements engineering, security and dependability, integration with legacy systems and testing are all more significant. </a:t>
            </a:r>
          </a:p>
          <a:p>
            <a:endParaRPr lang="en-US" dirty="0"/>
          </a:p>
        </p:txBody>
      </p:sp>
    </p:spTree>
    <p:extLst>
      <p:ext uri="{BB962C8B-B14F-4D97-AF65-F5344CB8AC3E}">
        <p14:creationId xmlns:p14="http://schemas.microsoft.com/office/powerpoint/2010/main" val="1065400208"/>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of MDA</a:t>
            </a:r>
          </a:p>
        </p:txBody>
      </p:sp>
      <p:sp>
        <p:nvSpPr>
          <p:cNvPr id="3" name="Content Placeholder 2"/>
          <p:cNvSpPr>
            <a:spLocks noGrp="1"/>
          </p:cNvSpPr>
          <p:nvPr>
            <p:ph idx="1"/>
          </p:nvPr>
        </p:nvSpPr>
        <p:spPr/>
        <p:txBody>
          <a:bodyPr/>
          <a:lstStyle/>
          <a:p>
            <a:r>
              <a:rPr lang="en-US" dirty="0"/>
              <a:t>The arguments for platform-independence are only valid for large, long-lifetime systems. For software products and information systems, the savings from the use of MDA are likely to be outweighed by the costs of its introduction and tooling.</a:t>
            </a:r>
            <a:endParaRPr lang="en-GB" dirty="0"/>
          </a:p>
          <a:p>
            <a:r>
              <a:rPr lang="en-GB" dirty="0"/>
              <a:t>The widespread adoption of agile methods over the same period that MDA was evolving has diverted attention away from model-driven approaches.</a:t>
            </a:r>
          </a:p>
          <a:p>
            <a:endParaRPr lang="en-US" dirty="0"/>
          </a:p>
        </p:txBody>
      </p:sp>
    </p:spTree>
    <p:extLst>
      <p:ext uri="{BB962C8B-B14F-4D97-AF65-F5344CB8AC3E}">
        <p14:creationId xmlns:p14="http://schemas.microsoft.com/office/powerpoint/2010/main" val="883037779"/>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3A2343-9F30-49D1-BFD7-7608B0198B81}"/>
</file>

<file path=customXml/itemProps2.xml><?xml version="1.0" encoding="utf-8"?>
<ds:datastoreItem xmlns:ds="http://schemas.openxmlformats.org/officeDocument/2006/customXml" ds:itemID="{C01FA67C-6815-419C-BD8A-F68D7EBC1927}"/>
</file>

<file path=customXml/itemProps3.xml><?xml version="1.0" encoding="utf-8"?>
<ds:datastoreItem xmlns:ds="http://schemas.openxmlformats.org/officeDocument/2006/customXml" ds:itemID="{28FA539F-23DE-4751-A1C6-74D88ECEF1BA}"/>
</file>

<file path=docProps/app.xml><?xml version="1.0" encoding="utf-8"?>
<Properties xmlns="http://schemas.openxmlformats.org/officeDocument/2006/extended-properties" xmlns:vt="http://schemas.openxmlformats.org/officeDocument/2006/docPropsVTypes">
  <TotalTime>830</TotalTime>
  <Words>4325</Words>
  <Application>Microsoft Office PowerPoint</Application>
  <PresentationFormat>On-screen Show (4:3)</PresentationFormat>
  <Paragraphs>604</Paragraphs>
  <Slides>108</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108</vt:i4>
      </vt:variant>
    </vt:vector>
  </HeadingPairs>
  <TitlesOfParts>
    <vt:vector size="111" baseType="lpstr">
      <vt:lpstr>SE10 slides</vt:lpstr>
      <vt:lpstr>Visio</vt:lpstr>
      <vt:lpstr>VISIO</vt:lpstr>
      <vt:lpstr>System Modeling</vt:lpstr>
      <vt:lpstr>Topics covered</vt:lpstr>
      <vt:lpstr>System modeling</vt:lpstr>
      <vt:lpstr>Existing and planned system models</vt:lpstr>
      <vt:lpstr>System perspectives</vt:lpstr>
      <vt:lpstr>UML diagram types</vt:lpstr>
      <vt:lpstr>UML diagram types</vt:lpstr>
      <vt:lpstr>UML in the SDLC Process</vt:lpstr>
      <vt:lpstr>Use of graphical models</vt:lpstr>
      <vt:lpstr>Topics covered</vt:lpstr>
      <vt:lpstr>Context models</vt:lpstr>
      <vt:lpstr>Context models</vt:lpstr>
      <vt:lpstr>System boundaries</vt:lpstr>
      <vt:lpstr>PowerPoint Presentation</vt:lpstr>
      <vt:lpstr>System boundary - a car service station example-</vt:lpstr>
      <vt:lpstr>Process perspective</vt:lpstr>
      <vt:lpstr>The context model of the Mentcare system</vt:lpstr>
      <vt:lpstr>Process model of involuntary detention in hospital (İstemsiz tutuklama süreci modeli)</vt:lpstr>
      <vt:lpstr>Topics covered</vt:lpstr>
      <vt:lpstr>Interaction models</vt:lpstr>
      <vt:lpstr>Interaction models</vt:lpstr>
      <vt:lpstr>Use case modeling</vt:lpstr>
      <vt:lpstr>Transfer-data use case </vt:lpstr>
      <vt:lpstr>Tabular description of the ‘Transfer data’ use-case </vt:lpstr>
      <vt:lpstr>Use cases in the Mentcare system involving the role ‘Medical Receptionist’ </vt:lpstr>
      <vt:lpstr>Use Case Diagram of Royal Car Service Station</vt:lpstr>
      <vt:lpstr>Sequence diagrams</vt:lpstr>
      <vt:lpstr>Use cases in the Mentcare system involving the role ‘Medical Receptionist’ </vt:lpstr>
      <vt:lpstr>Create and use other class’s object (C)</vt:lpstr>
      <vt:lpstr>Sequence diagram for  VIEW PATIENT INFORMATION USE CASE</vt:lpstr>
      <vt:lpstr>Another Example - Sequence Diagram for Transfer-data use case </vt:lpstr>
      <vt:lpstr>Sequence diagram for Transfer Data </vt:lpstr>
      <vt:lpstr>Another Example – Use Case Diagram for  Royal Car Service Station</vt:lpstr>
      <vt:lpstr>Another Example - Sequence Diagram for Royal Car Service Station</vt:lpstr>
      <vt:lpstr>Measuring From a Sequence Diagram</vt:lpstr>
      <vt:lpstr>Topics covered</vt:lpstr>
      <vt:lpstr>Structural models</vt:lpstr>
      <vt:lpstr>Structural models</vt:lpstr>
      <vt:lpstr>Class diagrams</vt:lpstr>
      <vt:lpstr>UML classes and association </vt:lpstr>
      <vt:lpstr>Classes and associations in the MHC-PMS </vt:lpstr>
      <vt:lpstr>The Consultation (muayene) class </vt:lpstr>
      <vt:lpstr>Generalization</vt:lpstr>
      <vt:lpstr>Generalization</vt:lpstr>
      <vt:lpstr>A generalization hierarchy with added detail </vt:lpstr>
      <vt:lpstr>A generalization hierarchy </vt:lpstr>
      <vt:lpstr>GENERALIZATION- INHERITANCE EXAMPLE</vt:lpstr>
      <vt:lpstr>GENERALIZATION- INHERITANCE EXAMPLE</vt:lpstr>
      <vt:lpstr>Object class aggregation models</vt:lpstr>
      <vt:lpstr>The aggregation association </vt:lpstr>
      <vt:lpstr>Representing OO Designs in the UML First Cut for Royal Service Station Design</vt:lpstr>
      <vt:lpstr>Representing OO Designs in the UML Second Cut at Royal Service Station Design</vt:lpstr>
      <vt:lpstr>Representing OO Designs in the UML Final Cut at Royal Service Station Design</vt:lpstr>
      <vt:lpstr>Class Hierarchy for the Royal Service Station</vt:lpstr>
      <vt:lpstr>OO Measurement Chidamber-Kemerer Metrics applied to the Royal Service Station’s System Design</vt:lpstr>
      <vt:lpstr>Package Diagram</vt:lpstr>
      <vt:lpstr>Package Diagram</vt:lpstr>
      <vt:lpstr>Class Hierarchy for the Royal Service Station</vt:lpstr>
      <vt:lpstr>Communication Diagram</vt:lpstr>
      <vt:lpstr>Communication Diagram</vt:lpstr>
      <vt:lpstr>Behavioral models</vt:lpstr>
      <vt:lpstr>Topics covered</vt:lpstr>
      <vt:lpstr>Behavioral models</vt:lpstr>
      <vt:lpstr>Package Diagram</vt:lpstr>
      <vt:lpstr>1. Data-driven modeling</vt:lpstr>
      <vt:lpstr>An activity model of the insulin pump’s operation </vt:lpstr>
      <vt:lpstr>Order processing between Purchase Officer and Supplier</vt:lpstr>
      <vt:lpstr>2. Event-driven modeling</vt:lpstr>
      <vt:lpstr>State machine models</vt:lpstr>
      <vt:lpstr>Basic UML State Diagram Syntax</vt:lpstr>
      <vt:lpstr>Predefined Action Labels</vt:lpstr>
      <vt:lpstr>Simple Example</vt:lpstr>
      <vt:lpstr>Combination of Entry/Exit Labels</vt:lpstr>
      <vt:lpstr>Independent State Components</vt:lpstr>
      <vt:lpstr>Hospital Management System - State Diagram </vt:lpstr>
      <vt:lpstr>State Diagram for Doctor Object</vt:lpstr>
      <vt:lpstr> State Diagram For Patient Object:</vt:lpstr>
      <vt:lpstr>State Diagram For Diagnosis Object:</vt:lpstr>
      <vt:lpstr>State Diagram For Ward Object:</vt:lpstr>
      <vt:lpstr>State Diagram Example</vt:lpstr>
      <vt:lpstr>State Diagram Example</vt:lpstr>
      <vt:lpstr>Designing User Interfaces</vt:lpstr>
      <vt:lpstr>Another Example State diagram of a microwave oven </vt:lpstr>
      <vt:lpstr>State diagram of a microwave oven </vt:lpstr>
      <vt:lpstr>States and stimuli for the microwave oven (a) </vt:lpstr>
      <vt:lpstr>States and stimuli for the microwave oven (b) </vt:lpstr>
      <vt:lpstr>Last state: Microwave oven operation </vt:lpstr>
      <vt:lpstr>Topics covered</vt:lpstr>
      <vt:lpstr>Model-driven engineering</vt:lpstr>
      <vt:lpstr>Model-driven engineering</vt:lpstr>
      <vt:lpstr>Usage of model-driven engineering</vt:lpstr>
      <vt:lpstr>Model driven architecture</vt:lpstr>
      <vt:lpstr>Types of model</vt:lpstr>
      <vt:lpstr>MDA transformations</vt:lpstr>
      <vt:lpstr>Multiple platform-specific models </vt:lpstr>
      <vt:lpstr>Agile methods and MDA</vt:lpstr>
      <vt:lpstr>Adoption of MDA</vt:lpstr>
      <vt:lpstr>Adoption of MDA</vt:lpstr>
      <vt:lpstr>Adoption of MDA</vt:lpstr>
      <vt:lpstr>Key points</vt:lpstr>
      <vt:lpstr>Key points</vt:lpstr>
      <vt:lpstr>HOME WORK PREPARE YOUR DIAGRAMS - CONSIDER the SYSTEM OF YOUR TERM PROJECT-</vt:lpstr>
      <vt:lpstr>HOME WORK- CONSIDER YOUR SYSTEM</vt:lpstr>
      <vt:lpstr>INHERITANCE EXAMPLE IN JAVA</vt:lpstr>
      <vt:lpstr>PowerPoint Presentation</vt:lpstr>
      <vt:lpstr>PowerPoint Presentation</vt:lpstr>
      <vt:lpstr>PowerPoint Presentation</vt:lpstr>
      <vt:lpstr>Another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Modeling</dc:title>
  <dc:creator>Duygu Çelik Ertuğrul</dc:creator>
  <cp:lastModifiedBy>cmpe1</cp:lastModifiedBy>
  <cp:revision>86</cp:revision>
  <dcterms:created xsi:type="dcterms:W3CDTF">2020-12-29T07:55:48Z</dcterms:created>
  <dcterms:modified xsi:type="dcterms:W3CDTF">2022-03-06T10:38:23Z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