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84"/>
  </p:notesMasterIdLst>
  <p:handoutMasterIdLst>
    <p:handoutMasterId r:id="rId85"/>
  </p:handoutMasterIdLst>
  <p:sldIdLst>
    <p:sldId id="256" r:id="rId5"/>
    <p:sldId id="277" r:id="rId6"/>
    <p:sldId id="278" r:id="rId7"/>
    <p:sldId id="339" r:id="rId8"/>
    <p:sldId id="340" r:id="rId9"/>
    <p:sldId id="257" r:id="rId10"/>
    <p:sldId id="331" r:id="rId11"/>
    <p:sldId id="308" r:id="rId12"/>
    <p:sldId id="309" r:id="rId13"/>
    <p:sldId id="284" r:id="rId14"/>
    <p:sldId id="310" r:id="rId15"/>
    <p:sldId id="319" r:id="rId16"/>
    <p:sldId id="285" r:id="rId17"/>
    <p:sldId id="330" r:id="rId18"/>
    <p:sldId id="328" r:id="rId19"/>
    <p:sldId id="329" r:id="rId20"/>
    <p:sldId id="321" r:id="rId21"/>
    <p:sldId id="352" r:id="rId22"/>
    <p:sldId id="355" r:id="rId23"/>
    <p:sldId id="332" r:id="rId24"/>
    <p:sldId id="287" r:id="rId25"/>
    <p:sldId id="335" r:id="rId26"/>
    <p:sldId id="334" r:id="rId27"/>
    <p:sldId id="333" r:id="rId28"/>
    <p:sldId id="311" r:id="rId29"/>
    <p:sldId id="356" r:id="rId30"/>
    <p:sldId id="322" r:id="rId31"/>
    <p:sldId id="298" r:id="rId32"/>
    <p:sldId id="336" r:id="rId33"/>
    <p:sldId id="323" r:id="rId34"/>
    <p:sldId id="312" r:id="rId35"/>
    <p:sldId id="337" r:id="rId36"/>
    <p:sldId id="325" r:id="rId37"/>
    <p:sldId id="348" r:id="rId38"/>
    <p:sldId id="299" r:id="rId39"/>
    <p:sldId id="354" r:id="rId40"/>
    <p:sldId id="288" r:id="rId41"/>
    <p:sldId id="262" r:id="rId42"/>
    <p:sldId id="261" r:id="rId43"/>
    <p:sldId id="263" r:id="rId44"/>
    <p:sldId id="295" r:id="rId45"/>
    <p:sldId id="266" r:id="rId46"/>
    <p:sldId id="267" r:id="rId47"/>
    <p:sldId id="258" r:id="rId48"/>
    <p:sldId id="338" r:id="rId49"/>
    <p:sldId id="260" r:id="rId50"/>
    <p:sldId id="349" r:id="rId51"/>
    <p:sldId id="350" r:id="rId52"/>
    <p:sldId id="351" r:id="rId53"/>
    <p:sldId id="289" r:id="rId54"/>
    <p:sldId id="359" r:id="rId55"/>
    <p:sldId id="268" r:id="rId56"/>
    <p:sldId id="292" r:id="rId57"/>
    <p:sldId id="265" r:id="rId58"/>
    <p:sldId id="264" r:id="rId59"/>
    <p:sldId id="357" r:id="rId60"/>
    <p:sldId id="358" r:id="rId61"/>
    <p:sldId id="327" r:id="rId62"/>
    <p:sldId id="300" r:id="rId63"/>
    <p:sldId id="301" r:id="rId64"/>
    <p:sldId id="302" r:id="rId65"/>
    <p:sldId id="303" r:id="rId66"/>
    <p:sldId id="304" r:id="rId67"/>
    <p:sldId id="270" r:id="rId68"/>
    <p:sldId id="271" r:id="rId69"/>
    <p:sldId id="305" r:id="rId70"/>
    <p:sldId id="272" r:id="rId71"/>
    <p:sldId id="273" r:id="rId72"/>
    <p:sldId id="313" r:id="rId73"/>
    <p:sldId id="314" r:id="rId74"/>
    <p:sldId id="306" r:id="rId75"/>
    <p:sldId id="274" r:id="rId76"/>
    <p:sldId id="315" r:id="rId77"/>
    <p:sldId id="316" r:id="rId78"/>
    <p:sldId id="276" r:id="rId79"/>
    <p:sldId id="275" r:id="rId80"/>
    <p:sldId id="326" r:id="rId81"/>
    <p:sldId id="307" r:id="rId82"/>
    <p:sldId id="346" r:id="rId83"/>
  </p:sldIdLst>
  <p:sldSz cx="9144000" cy="6858000" type="screen4x3"/>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ygu Celik Ertugrul" initials="DCE" lastIdx="1" clrIdx="0">
    <p:extLst>
      <p:ext uri="{19B8F6BF-5375-455C-9EA6-DF929625EA0E}">
        <p15:presenceInfo xmlns="" xmlns:p15="http://schemas.microsoft.com/office/powerpoint/2012/main" userId="Duygu Celik Ertugr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1" autoAdjust="0"/>
    <p:restoredTop sz="94322" autoAdjust="0"/>
  </p:normalViewPr>
  <p:slideViewPr>
    <p:cSldViewPr snapToGrid="0" snapToObjects="1">
      <p:cViewPr>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Gra</a:t>
            </a:r>
            <a:r>
              <a:rPr lang="tr-TR" dirty="0" err="1"/>
              <a:t>ph</a:t>
            </a:r>
            <a:r>
              <a:rPr lang="tr-TR" baseline="0" dirty="0"/>
              <a:t> </a:t>
            </a:r>
            <a:r>
              <a:rPr lang="tr-TR" baseline="0" dirty="0" err="1"/>
              <a:t>disp</a:t>
            </a:r>
            <a:endParaRPr lang="en-US" dirty="0"/>
          </a:p>
        </c:rich>
      </c:tx>
      <c:overlay val="0"/>
      <c:spPr>
        <a:noFill/>
        <a:ln>
          <a:noFill/>
        </a:ln>
        <a:effectLst/>
      </c:spPr>
    </c:title>
    <c:autoTitleDeleted val="0"/>
    <c:plotArea>
      <c:layout>
        <c:manualLayout>
          <c:layoutTarget val="inner"/>
          <c:xMode val="edge"/>
          <c:yMode val="edge"/>
          <c:x val="0.17161317190656417"/>
          <c:y val="0.30062496339644912"/>
          <c:w val="0.77971522641875801"/>
          <c:h val="0.24037101359174315"/>
        </c:manualLayout>
      </c:layout>
      <c:barChart>
        <c:barDir val="col"/>
        <c:grouping val="clustered"/>
        <c:varyColors val="0"/>
        <c:ser>
          <c:idx val="0"/>
          <c:order val="0"/>
          <c:tx>
            <c:strRef>
              <c:f>Sayfa1!$B$1</c:f>
              <c:strCache>
                <c:ptCount val="1"/>
                <c:pt idx="0">
                  <c:v>Seri 1</c:v>
                </c:pt>
              </c:strCache>
            </c:strRef>
          </c:tx>
          <c:spPr>
            <a:solidFill>
              <a:schemeClr val="accent1"/>
            </a:solidFill>
            <a:ln>
              <a:noFill/>
            </a:ln>
            <a:effectLst/>
          </c:spPr>
          <c:invertIfNegative val="0"/>
          <c:cat>
            <c:strRef>
              <c:f>Sayfa1!$A$2:$A$5</c:f>
              <c:strCache>
                <c:ptCount val="4"/>
                <c:pt idx="0">
                  <c:v>Kategori 1</c:v>
                </c:pt>
                <c:pt idx="1">
                  <c:v>Kategori 2</c:v>
                </c:pt>
                <c:pt idx="2">
                  <c:v>Kategori 3</c:v>
                </c:pt>
                <c:pt idx="3">
                  <c:v>Kategori 4</c:v>
                </c:pt>
              </c:strCache>
            </c:strRef>
          </c:cat>
          <c:val>
            <c:numRef>
              <c:f>Sayfa1!$B$2:$B$5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6339-4A1B-9E98-DDD00C438F76}"/>
            </c:ext>
          </c:extLst>
        </c:ser>
        <c:ser>
          <c:idx val="1"/>
          <c:order val="1"/>
          <c:tx>
            <c:strRef>
              <c:f>Sayfa1!$C$1</c:f>
              <c:strCache>
                <c:ptCount val="1"/>
                <c:pt idx="0">
                  <c:v>Seri 2</c:v>
                </c:pt>
              </c:strCache>
            </c:strRef>
          </c:tx>
          <c:spPr>
            <a:solidFill>
              <a:schemeClr val="accent2"/>
            </a:solidFill>
            <a:ln>
              <a:noFill/>
            </a:ln>
            <a:effectLst/>
          </c:spPr>
          <c:invertIfNegative val="0"/>
          <c:cat>
            <c:strRef>
              <c:f>Sayfa1!$A$2:$A$5</c:f>
              <c:strCache>
                <c:ptCount val="4"/>
                <c:pt idx="0">
                  <c:v>Kategori 1</c:v>
                </c:pt>
                <c:pt idx="1">
                  <c:v>Kategori 2</c:v>
                </c:pt>
                <c:pt idx="2">
                  <c:v>Kategori 3</c:v>
                </c:pt>
                <c:pt idx="3">
                  <c:v>Kategori 4</c:v>
                </c:pt>
              </c:strCache>
            </c:strRef>
          </c:cat>
          <c:val>
            <c:numRef>
              <c:f>Sayfa1!$C$2:$C$5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6339-4A1B-9E98-DDD00C438F76}"/>
            </c:ext>
          </c:extLst>
        </c:ser>
        <c:ser>
          <c:idx val="2"/>
          <c:order val="2"/>
          <c:tx>
            <c:strRef>
              <c:f>Sayfa1!$D$1</c:f>
              <c:strCache>
                <c:ptCount val="1"/>
                <c:pt idx="0">
                  <c:v>Seri 3</c:v>
                </c:pt>
              </c:strCache>
            </c:strRef>
          </c:tx>
          <c:spPr>
            <a:solidFill>
              <a:schemeClr val="accent3"/>
            </a:solidFill>
            <a:ln>
              <a:noFill/>
            </a:ln>
            <a:effectLst/>
          </c:spPr>
          <c:invertIfNegative val="0"/>
          <c:cat>
            <c:strRef>
              <c:f>Sayfa1!$A$2:$A$5</c:f>
              <c:strCache>
                <c:ptCount val="4"/>
                <c:pt idx="0">
                  <c:v>Kategori 1</c:v>
                </c:pt>
                <c:pt idx="1">
                  <c:v>Kategori 2</c:v>
                </c:pt>
                <c:pt idx="2">
                  <c:v>Kategori 3</c:v>
                </c:pt>
                <c:pt idx="3">
                  <c:v>Kategori 4</c:v>
                </c:pt>
              </c:strCache>
            </c:strRef>
          </c:cat>
          <c:val>
            <c:numRef>
              <c:f>Sayfa1!$D$2:$D$5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6339-4A1B-9E98-DDD00C438F76}"/>
            </c:ext>
          </c:extLst>
        </c:ser>
        <c:dLbls>
          <c:showLegendKey val="0"/>
          <c:showVal val="0"/>
          <c:showCatName val="0"/>
          <c:showSerName val="0"/>
          <c:showPercent val="0"/>
          <c:showBubbleSize val="0"/>
        </c:dLbls>
        <c:gapWidth val="219"/>
        <c:overlap val="-27"/>
        <c:axId val="204152832"/>
        <c:axId val="203639040"/>
      </c:barChart>
      <c:catAx>
        <c:axId val="20415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639040"/>
        <c:crosses val="autoZero"/>
        <c:auto val="1"/>
        <c:lblAlgn val="ctr"/>
        <c:lblOffset val="100"/>
        <c:noMultiLvlLbl val="0"/>
      </c:catAx>
      <c:valAx>
        <c:axId val="20363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15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1AE22-D430-DF41-AE07-97EBDE150D96}" type="datetimeFigureOut">
              <a:rPr lang="en-US" smtClean="0"/>
              <a:pPr/>
              <a:t>5/10/2023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5C6E44-75D0-C24F-A2A6-8C06F77DC669}" type="slidenum">
              <a:rPr lang="en-US" smtClean="0"/>
              <a:pPr/>
              <a:t>‹#›</a:t>
            </a:fld>
            <a:endParaRPr lang="en-US"/>
          </a:p>
        </p:txBody>
      </p:sp>
    </p:spTree>
    <p:extLst>
      <p:ext uri="{BB962C8B-B14F-4D97-AF65-F5344CB8AC3E}">
        <p14:creationId xmlns:p14="http://schemas.microsoft.com/office/powerpoint/2010/main" val="2993770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61D37-7FE1-344E-983F-A3588F4C587F}" type="datetimeFigureOut">
              <a:rPr lang="en-US" smtClean="0"/>
              <a:pPr/>
              <a:t>5/10/2023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8DA69-A571-1F49-91C0-61EBFAAB21F4}" type="slidenum">
              <a:rPr lang="en-US" smtClean="0"/>
              <a:pPr/>
              <a:t>‹#›</a:t>
            </a:fld>
            <a:endParaRPr lang="en-US"/>
          </a:p>
        </p:txBody>
      </p:sp>
    </p:spTree>
    <p:extLst>
      <p:ext uri="{BB962C8B-B14F-4D97-AF65-F5344CB8AC3E}">
        <p14:creationId xmlns:p14="http://schemas.microsoft.com/office/powerpoint/2010/main" val="3116176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dirty="0"/>
              <a:t>Common Project Constraints #1: Cost</a:t>
            </a:r>
          </a:p>
          <a:p>
            <a:r>
              <a:rPr lang="en-US" sz="1200" dirty="0"/>
              <a:t>Cost is very important project constraint. At the beginning of the project, project sponsor will be stating his or her expectations from the project. And also, he or she can come with a project cost constraint. For instance, he can say that "You need to complete this project with a one million dollar budget". From this point onward, this one-million-dollar budget will be your project constraint, and you have to complete the project under this budget.</a:t>
            </a:r>
          </a:p>
          <a:p>
            <a:endParaRPr lang="en-US" sz="1200" dirty="0"/>
          </a:p>
          <a:p>
            <a:r>
              <a:rPr lang="en-US" sz="1200" dirty="0"/>
              <a:t>Common Project Constraints #2: Scope</a:t>
            </a:r>
          </a:p>
          <a:p>
            <a:r>
              <a:rPr lang="en-US" sz="1200" dirty="0"/>
              <a:t>Project scope defines what needs to be completed in a project, therefore it is a very important project constraint as well. For instance, if you are working in a software vendor, development of a e-commerce website can be a project scope. And, if the scope is "development of an end-to-end operating e-commerce retail website" this is an example of project scope constraint.</a:t>
            </a:r>
          </a:p>
          <a:p>
            <a:endParaRPr lang="en-US" sz="1200" dirty="0"/>
          </a:p>
          <a:p>
            <a:r>
              <a:rPr lang="en-US" sz="1200" dirty="0"/>
              <a:t>Common Project Constraints #3: Quality</a:t>
            </a:r>
          </a:p>
          <a:p>
            <a:r>
              <a:rPr lang="en-US" sz="1200" dirty="0"/>
              <a:t>Quality comes with cost. If there will be strict quality requirements in a project, this will affect the cost project constraint directly. For instance, if you are working in a construction project, the customer might expect the building to be resistant against 8.0 Richter earth quake. Construction of a more resistant building will cost higher for sure. And if more quality is a project constraint, you should be aligned with this constraint in the project.</a:t>
            </a:r>
          </a:p>
          <a:p>
            <a:endParaRPr lang="en-US" sz="1200" dirty="0"/>
          </a:p>
          <a:p>
            <a:r>
              <a:rPr lang="en-US" sz="1200" dirty="0"/>
              <a:t>Common Project Constraints #4: Customer Satisfaction</a:t>
            </a:r>
          </a:p>
          <a:p>
            <a:r>
              <a:rPr lang="en-US" sz="1200" dirty="0"/>
              <a:t>Customer satisfaction is a key factor for a sustainable and long-running business in the market. All companies do business for their customers in the end. Because, they are the source of money and if you cannot satisfy your customers, you will not be able to stand against competition during time. Therefore, customer satisfaction is a crucial project constraint.</a:t>
            </a:r>
          </a:p>
          <a:p>
            <a:endParaRPr lang="en-US" sz="1200" dirty="0"/>
          </a:p>
          <a:p>
            <a:r>
              <a:rPr lang="en-US" sz="1200" dirty="0"/>
              <a:t>Common Project Constraints #5: Risk</a:t>
            </a:r>
          </a:p>
          <a:p>
            <a:r>
              <a:rPr lang="en-US" sz="1200" dirty="0"/>
              <a:t>Risks can be either positive or negative in a project. Project managers must enhance the opportunities of positive risks and reduce the threats of negative risks in a project. For instance, if there is a risk of losing a project team member, you should prepare a handover document for the activities of that team member is doing in the project. And if he leaves the project, or company, or in other words, if the risk occurs, you can use the handover documents to assign tasks to a new team member and reduce the impact of this risk. Risk is a very critical project constraint in project management.</a:t>
            </a:r>
          </a:p>
          <a:p>
            <a:endParaRPr lang="en-US" sz="1200" dirty="0"/>
          </a:p>
          <a:p>
            <a:r>
              <a:rPr lang="en-US" sz="1200" dirty="0"/>
              <a:t>Common Project Constraints #6: Resources</a:t>
            </a:r>
          </a:p>
          <a:p>
            <a:r>
              <a:rPr lang="en-US" sz="1200" dirty="0"/>
              <a:t>Many project managers think that only project team members are considered as project resources. However, tools, equipment, or material that will be used during the project are all project resources, and project constraints respectively. For instance, cement, bulldozer, or a scheduling software that will be used during the project are all project resources and project constraints respectively.</a:t>
            </a:r>
          </a:p>
          <a:p>
            <a:endParaRPr lang="en-US" sz="1200" dirty="0"/>
          </a:p>
          <a:p>
            <a:r>
              <a:rPr lang="en-US" sz="1200" dirty="0"/>
              <a:t>Common Project Constraints #7: Time</a:t>
            </a:r>
          </a:p>
          <a:p>
            <a:r>
              <a:rPr lang="en-US" sz="1200" dirty="0"/>
              <a:t>Time is money! When starting a project, there will be deadlines that will be proposed by the project sponsor. For instance, project sponsor might state that "I want this project to be completed till end of next year". This will be your time constraint in the project.</a:t>
            </a:r>
          </a:p>
        </p:txBody>
      </p:sp>
      <p:sp>
        <p:nvSpPr>
          <p:cNvPr id="4" name="Slide Number Placeholder 3"/>
          <p:cNvSpPr>
            <a:spLocks noGrp="1"/>
          </p:cNvSpPr>
          <p:nvPr>
            <p:ph type="sldNum" sz="quarter" idx="5"/>
          </p:nvPr>
        </p:nvSpPr>
        <p:spPr/>
        <p:txBody>
          <a:bodyPr/>
          <a:lstStyle/>
          <a:p>
            <a:fld id="{4158DA69-A571-1F49-91C0-61EBFAAB21F4}" type="slidenum">
              <a:rPr lang="en-US" smtClean="0"/>
              <a:pPr/>
              <a:t>19</a:t>
            </a:fld>
            <a:endParaRPr lang="en-US"/>
          </a:p>
        </p:txBody>
      </p:sp>
    </p:spTree>
    <p:extLst>
      <p:ext uri="{BB962C8B-B14F-4D97-AF65-F5344CB8AC3E}">
        <p14:creationId xmlns:p14="http://schemas.microsoft.com/office/powerpoint/2010/main" val="348354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number of different layers are defined with each layer performing a well-defined set of operations. Each layer will do some operations that becomes closer to machine instruction set progressively.</a:t>
            </a:r>
          </a:p>
          <a:p>
            <a:pPr fontAlgn="base"/>
            <a:r>
              <a:rPr lang="en-US" sz="1200" b="0" i="0" kern="1200" dirty="0">
                <a:solidFill>
                  <a:schemeClr val="tx1"/>
                </a:solidFill>
                <a:effectLst/>
                <a:latin typeface="+mn-lt"/>
                <a:ea typeface="+mn-ea"/>
                <a:cs typeface="+mn-cs"/>
              </a:rPr>
              <a:t>At the outer layer, components will receive the user interface operations and at the inner layers, components will perform the operating system interfacing(communication and coordination with OS)</a:t>
            </a:r>
          </a:p>
          <a:p>
            <a:pPr fontAlgn="base"/>
            <a:r>
              <a:rPr lang="en-US" sz="1200" b="0" i="0" kern="1200" dirty="0">
                <a:solidFill>
                  <a:schemeClr val="tx1"/>
                </a:solidFill>
                <a:effectLst/>
                <a:latin typeface="+mn-lt"/>
                <a:ea typeface="+mn-ea"/>
                <a:cs typeface="+mn-cs"/>
              </a:rPr>
              <a:t>Intermediate layers to utility services and application software functions.</a:t>
            </a:r>
          </a:p>
          <a:p>
            <a:endParaRPr lang="en-US" dirty="0"/>
          </a:p>
        </p:txBody>
      </p:sp>
      <p:sp>
        <p:nvSpPr>
          <p:cNvPr id="4" name="Slide Number Placeholder 3"/>
          <p:cNvSpPr>
            <a:spLocks noGrp="1"/>
          </p:cNvSpPr>
          <p:nvPr>
            <p:ph type="sldNum" sz="quarter" idx="5"/>
          </p:nvPr>
        </p:nvSpPr>
        <p:spPr/>
        <p:txBody>
          <a:bodyPr/>
          <a:lstStyle/>
          <a:p>
            <a:fld id="{4158DA69-A571-1F49-91C0-61EBFAAB21F4}" type="slidenum">
              <a:rPr lang="en-US" smtClean="0"/>
              <a:pPr/>
              <a:t>38</a:t>
            </a:fld>
            <a:endParaRPr lang="en-US"/>
          </a:p>
        </p:txBody>
      </p:sp>
    </p:spTree>
    <p:extLst>
      <p:ext uri="{BB962C8B-B14F-4D97-AF65-F5344CB8AC3E}">
        <p14:creationId xmlns:p14="http://schemas.microsoft.com/office/powerpoint/2010/main" val="184278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Haberleşme</a:t>
            </a:r>
            <a:r>
              <a:rPr lang="en-US" dirty="0"/>
              <a:t> </a:t>
            </a:r>
            <a:r>
              <a:rPr lang="en-US" dirty="0" err="1"/>
              <a:t>dönüşümleri</a:t>
            </a:r>
            <a:r>
              <a:rPr lang="en-US" dirty="0"/>
              <a:t> </a:t>
            </a:r>
            <a:r>
              <a:rPr lang="en-US" dirty="0" err="1"/>
              <a:t>arasında</a:t>
            </a:r>
            <a:r>
              <a:rPr lang="en-US" dirty="0"/>
              <a:t> </a:t>
            </a:r>
            <a:r>
              <a:rPr lang="en-US" dirty="0" err="1"/>
              <a:t>veri</a:t>
            </a:r>
            <a:r>
              <a:rPr lang="en-US" dirty="0"/>
              <a:t> </a:t>
            </a:r>
            <a:r>
              <a:rPr lang="en-US" dirty="0" err="1"/>
              <a:t>aktarım</a:t>
            </a:r>
            <a:r>
              <a:rPr lang="en-US" dirty="0"/>
              <a:t> </a:t>
            </a:r>
            <a:r>
              <a:rPr lang="en-US" dirty="0" err="1"/>
              <a:t>formatı</a:t>
            </a:r>
            <a:r>
              <a:rPr lang="en-US" dirty="0"/>
              <a:t> </a:t>
            </a:r>
            <a:r>
              <a:rPr lang="en-US" dirty="0" err="1"/>
              <a:t>üzerinde</a:t>
            </a:r>
            <a:r>
              <a:rPr lang="en-US" dirty="0"/>
              <a:t> </a:t>
            </a:r>
            <a:r>
              <a:rPr lang="en-US" dirty="0" err="1"/>
              <a:t>anlaşılmalıdır</a:t>
            </a:r>
            <a:r>
              <a:rPr lang="en-US" dirty="0"/>
              <a:t>. Her </a:t>
            </a:r>
            <a:r>
              <a:rPr lang="en-US" dirty="0" err="1"/>
              <a:t>dönüşüm</a:t>
            </a:r>
            <a:r>
              <a:rPr lang="en-US" dirty="0"/>
              <a:t> </a:t>
            </a:r>
            <a:r>
              <a:rPr lang="en-US" dirty="0" err="1"/>
              <a:t>girdisini</a:t>
            </a:r>
            <a:r>
              <a:rPr lang="en-US" dirty="0"/>
              <a:t> </a:t>
            </a:r>
            <a:r>
              <a:rPr lang="en-US" dirty="0" err="1"/>
              <a:t>ayrıştırmalı</a:t>
            </a:r>
            <a:r>
              <a:rPr lang="en-US" dirty="0"/>
              <a:t> </a:t>
            </a:r>
            <a:r>
              <a:rPr lang="en-US" dirty="0" err="1"/>
              <a:t>ve</a:t>
            </a:r>
            <a:r>
              <a:rPr lang="en-US" dirty="0"/>
              <a:t> </a:t>
            </a:r>
            <a:r>
              <a:rPr lang="en-US" dirty="0" err="1"/>
              <a:t>çıktısını</a:t>
            </a:r>
            <a:r>
              <a:rPr lang="en-US" dirty="0"/>
              <a:t> </a:t>
            </a:r>
            <a:r>
              <a:rPr lang="en-US" dirty="0" err="1"/>
              <a:t>mutabık</a:t>
            </a:r>
            <a:r>
              <a:rPr lang="en-US" dirty="0"/>
              <a:t> </a:t>
            </a:r>
            <a:r>
              <a:rPr lang="en-US" dirty="0" err="1"/>
              <a:t>kalınan</a:t>
            </a:r>
            <a:r>
              <a:rPr lang="en-US" dirty="0"/>
              <a:t> forma </a:t>
            </a:r>
            <a:r>
              <a:rPr lang="en-US" dirty="0" err="1"/>
              <a:t>ayırmalıdır</a:t>
            </a:r>
            <a:r>
              <a:rPr lang="en-US" dirty="0"/>
              <a:t>. Bu, </a:t>
            </a:r>
            <a:r>
              <a:rPr lang="en-US" dirty="0" err="1"/>
              <a:t>sistem</a:t>
            </a:r>
            <a:r>
              <a:rPr lang="en-US" dirty="0"/>
              <a:t> </a:t>
            </a:r>
            <a:r>
              <a:rPr lang="en-US" dirty="0" err="1"/>
              <a:t>ek</a:t>
            </a:r>
            <a:r>
              <a:rPr lang="en-US" dirty="0"/>
              <a:t> </a:t>
            </a:r>
            <a:r>
              <a:rPr lang="en-US" dirty="0" err="1"/>
              <a:t>yükünü</a:t>
            </a:r>
            <a:r>
              <a:rPr lang="en-US" dirty="0"/>
              <a:t> </a:t>
            </a:r>
            <a:r>
              <a:rPr lang="en-US" dirty="0" err="1"/>
              <a:t>artırır</a:t>
            </a:r>
            <a:r>
              <a:rPr lang="en-US" dirty="0"/>
              <a:t> </a:t>
            </a:r>
            <a:r>
              <a:rPr lang="en-US" dirty="0" err="1"/>
              <a:t>ve</a:t>
            </a:r>
            <a:r>
              <a:rPr lang="en-US" dirty="0"/>
              <a:t> </a:t>
            </a:r>
            <a:r>
              <a:rPr lang="en-US" dirty="0" err="1"/>
              <a:t>uyumsuz</a:t>
            </a:r>
            <a:r>
              <a:rPr lang="en-US" dirty="0"/>
              <a:t> </a:t>
            </a:r>
            <a:r>
              <a:rPr lang="en-US" dirty="0" err="1"/>
              <a:t>veri</a:t>
            </a:r>
            <a:r>
              <a:rPr lang="en-US" dirty="0"/>
              <a:t> </a:t>
            </a:r>
            <a:r>
              <a:rPr lang="en-US" dirty="0" err="1"/>
              <a:t>yapıları</a:t>
            </a:r>
            <a:r>
              <a:rPr lang="en-US" dirty="0"/>
              <a:t> </a:t>
            </a:r>
            <a:r>
              <a:rPr lang="en-US" dirty="0" err="1"/>
              <a:t>kullanan</a:t>
            </a:r>
            <a:r>
              <a:rPr lang="en-US" dirty="0"/>
              <a:t> </a:t>
            </a:r>
            <a:r>
              <a:rPr lang="en-US" dirty="0" err="1"/>
              <a:t>işlevsel</a:t>
            </a:r>
            <a:r>
              <a:rPr lang="en-US" dirty="0"/>
              <a:t> </a:t>
            </a:r>
            <a:r>
              <a:rPr lang="en-US" dirty="0" err="1"/>
              <a:t>dönüşümlerin</a:t>
            </a:r>
            <a:r>
              <a:rPr lang="en-US" dirty="0"/>
              <a:t> </a:t>
            </a:r>
            <a:r>
              <a:rPr lang="en-US" dirty="0" err="1"/>
              <a:t>yeniden</a:t>
            </a:r>
            <a:r>
              <a:rPr lang="en-US" dirty="0"/>
              <a:t> </a:t>
            </a:r>
            <a:r>
              <a:rPr lang="en-US" dirty="0" err="1"/>
              <a:t>kullanılmasının</a:t>
            </a:r>
            <a:r>
              <a:rPr lang="en-US" dirty="0"/>
              <a:t> </a:t>
            </a:r>
            <a:r>
              <a:rPr lang="en-US" dirty="0" err="1"/>
              <a:t>imkansız</a:t>
            </a:r>
            <a:r>
              <a:rPr lang="en-US" dirty="0"/>
              <a:t> </a:t>
            </a:r>
            <a:r>
              <a:rPr lang="en-US" dirty="0" err="1"/>
              <a:t>olduğu</a:t>
            </a:r>
            <a:r>
              <a:rPr lang="en-US" dirty="0"/>
              <a:t> </a:t>
            </a:r>
            <a:r>
              <a:rPr lang="en-US" dirty="0" err="1"/>
              <a:t>anlamına</a:t>
            </a:r>
            <a:r>
              <a:rPr lang="en-US" dirty="0"/>
              <a:t> </a:t>
            </a:r>
            <a:r>
              <a:rPr lang="en-US" dirty="0" err="1"/>
              <a:t>gelebilir</a:t>
            </a:r>
            <a:r>
              <a:rPr lang="en-US" dirty="0"/>
              <a:t>.</a:t>
            </a:r>
          </a:p>
        </p:txBody>
      </p:sp>
      <p:sp>
        <p:nvSpPr>
          <p:cNvPr id="4" name="Slide Number Placeholder 3"/>
          <p:cNvSpPr>
            <a:spLocks noGrp="1"/>
          </p:cNvSpPr>
          <p:nvPr>
            <p:ph type="sldNum" sz="quarter" idx="5"/>
          </p:nvPr>
        </p:nvSpPr>
        <p:spPr/>
        <p:txBody>
          <a:bodyPr/>
          <a:lstStyle/>
          <a:p>
            <a:fld id="{4158DA69-A571-1F49-91C0-61EBFAAB21F4}" type="slidenum">
              <a:rPr lang="en-US" smtClean="0"/>
              <a:pPr/>
              <a:t>52</a:t>
            </a:fld>
            <a:endParaRPr lang="en-US"/>
          </a:p>
        </p:txBody>
      </p:sp>
    </p:spTree>
    <p:extLst>
      <p:ext uri="{BB962C8B-B14F-4D97-AF65-F5344CB8AC3E}">
        <p14:creationId xmlns:p14="http://schemas.microsoft.com/office/powerpoint/2010/main" val="303938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ABA5E8-7032-4C4C-BD13-C061119FBAD6}" type="datetime1">
              <a:rPr lang="en-GB" smtClean="0"/>
              <a:t>10/05/2023</a:t>
            </a:fld>
            <a:endParaRPr lang="en-US"/>
          </a:p>
        </p:txBody>
      </p:sp>
      <p:sp>
        <p:nvSpPr>
          <p:cNvPr id="5" name="Footer Placeholder 4"/>
          <p:cNvSpPr>
            <a:spLocks noGrp="1"/>
          </p:cNvSpPr>
          <p:nvPr>
            <p:ph type="ftr" sz="quarter" idx="11"/>
          </p:nvPr>
        </p:nvSpPr>
        <p:spPr/>
        <p:txBody>
          <a:bodyPr/>
          <a:lstStyle>
            <a:lvl1pPr>
              <a:defRPr/>
            </a:lvl1pPr>
          </a:lstStyle>
          <a:p>
            <a:r>
              <a:rPr lang="en-US"/>
              <a:t>Chapter 6 Architectural Design</a:t>
            </a:r>
          </a:p>
        </p:txBody>
      </p:sp>
      <p:sp>
        <p:nvSpPr>
          <p:cNvPr id="6"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CC8691E-7EFE-4148-870D-0B8BE9F956BB}" type="datetime1">
              <a:rPr lang="en-GB" smtClean="0"/>
              <a:t>10/05/2023</a:t>
            </a:fld>
            <a:endParaRPr lang="en-US"/>
          </a:p>
        </p:txBody>
      </p:sp>
      <p:sp>
        <p:nvSpPr>
          <p:cNvPr id="5" name="Footer Placeholder 4"/>
          <p:cNvSpPr>
            <a:spLocks noGrp="1"/>
          </p:cNvSpPr>
          <p:nvPr>
            <p:ph type="ftr" sz="quarter" idx="11"/>
          </p:nvPr>
        </p:nvSpPr>
        <p:spPr/>
        <p:txBody>
          <a:bodyPr/>
          <a:lstStyle>
            <a:lvl1pPr>
              <a:defRPr/>
            </a:lvl1pPr>
          </a:lstStyle>
          <a:p>
            <a:r>
              <a:rPr lang="en-US"/>
              <a:t>Chapter 6 Architectural Design</a:t>
            </a:r>
          </a:p>
        </p:txBody>
      </p:sp>
      <p:sp>
        <p:nvSpPr>
          <p:cNvPr id="6"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1E7A262-4F3C-B64A-B35F-47CFE930BB05}" type="datetime1">
              <a:rPr lang="en-GB" smtClean="0"/>
              <a:t>10/05/2023</a:t>
            </a:fld>
            <a:endParaRPr lang="en-US"/>
          </a:p>
        </p:txBody>
      </p:sp>
      <p:sp>
        <p:nvSpPr>
          <p:cNvPr id="5" name="Footer Placeholder 4"/>
          <p:cNvSpPr>
            <a:spLocks noGrp="1"/>
          </p:cNvSpPr>
          <p:nvPr>
            <p:ph type="ftr" sz="quarter" idx="11"/>
          </p:nvPr>
        </p:nvSpPr>
        <p:spPr/>
        <p:txBody>
          <a:bodyPr/>
          <a:lstStyle>
            <a:lvl1pPr>
              <a:defRPr/>
            </a:lvl1pPr>
          </a:lstStyle>
          <a:p>
            <a:r>
              <a:rPr lang="en-US"/>
              <a:t>Chapter 6 Architectural Design</a:t>
            </a:r>
          </a:p>
        </p:txBody>
      </p:sp>
      <p:sp>
        <p:nvSpPr>
          <p:cNvPr id="6"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fld id="{1EC4D177-3FD8-1541-B11E-1C53E75416D7}" type="datetime1">
              <a:rPr lang="en-GB" smtClean="0"/>
              <a:t>10/05/2023</a:t>
            </a:fld>
            <a:endParaRPr lang="en-US"/>
          </a:p>
        </p:txBody>
      </p:sp>
      <p:sp>
        <p:nvSpPr>
          <p:cNvPr id="5" name="Footer Placeholder 4"/>
          <p:cNvSpPr>
            <a:spLocks noGrp="1"/>
          </p:cNvSpPr>
          <p:nvPr>
            <p:ph type="ftr" sz="quarter" idx="11"/>
          </p:nvPr>
        </p:nvSpPr>
        <p:spPr/>
        <p:txBody>
          <a:bodyPr/>
          <a:lstStyle>
            <a:lvl1pPr>
              <a:defRPr/>
            </a:lvl1pPr>
          </a:lstStyle>
          <a:p>
            <a:r>
              <a:rPr lang="en-US"/>
              <a:t>Chapter 6 Architectural Design</a:t>
            </a:r>
          </a:p>
        </p:txBody>
      </p:sp>
      <p:sp>
        <p:nvSpPr>
          <p:cNvPr id="6"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F65752AC-8988-5D49-BA13-2655F7EFA58A}" type="datetime1">
              <a:rPr lang="en-GB" smtClean="0"/>
              <a:t>10/05/2023</a:t>
            </a:fld>
            <a:endParaRPr lang="en-US"/>
          </a:p>
        </p:txBody>
      </p:sp>
      <p:sp>
        <p:nvSpPr>
          <p:cNvPr id="5" name="Footer Placeholder 4"/>
          <p:cNvSpPr>
            <a:spLocks noGrp="1"/>
          </p:cNvSpPr>
          <p:nvPr>
            <p:ph type="ftr" sz="quarter" idx="11"/>
          </p:nvPr>
        </p:nvSpPr>
        <p:spPr/>
        <p:txBody>
          <a:bodyPr/>
          <a:lstStyle>
            <a:lvl1pPr>
              <a:defRPr/>
            </a:lvl1pPr>
          </a:lstStyle>
          <a:p>
            <a:r>
              <a:rPr lang="en-US"/>
              <a:t>Chapter 6 Architectural Design</a:t>
            </a:r>
          </a:p>
        </p:txBody>
      </p:sp>
      <p:sp>
        <p:nvSpPr>
          <p:cNvPr id="6"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C5D1CCAB-69C6-0143-A029-A2CB647FDE54}" type="datetime1">
              <a:rPr lang="en-GB" smtClean="0"/>
              <a:t>10/05/2023</a:t>
            </a:fld>
            <a:endParaRPr lang="en-US"/>
          </a:p>
        </p:txBody>
      </p:sp>
      <p:sp>
        <p:nvSpPr>
          <p:cNvPr id="6" name="Footer Placeholder 4"/>
          <p:cNvSpPr>
            <a:spLocks noGrp="1"/>
          </p:cNvSpPr>
          <p:nvPr>
            <p:ph type="ftr" sz="quarter" idx="11"/>
          </p:nvPr>
        </p:nvSpPr>
        <p:spPr/>
        <p:txBody>
          <a:bodyPr/>
          <a:lstStyle>
            <a:lvl1pPr>
              <a:defRPr/>
            </a:lvl1pPr>
          </a:lstStyle>
          <a:p>
            <a:r>
              <a:rPr lang="en-US"/>
              <a:t>Chapter 6 Architectural Design</a:t>
            </a:r>
          </a:p>
        </p:txBody>
      </p:sp>
      <p:sp>
        <p:nvSpPr>
          <p:cNvPr id="7"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F56D5F3E-3AC9-8840-9259-96E2BB9925B9}" type="datetime1">
              <a:rPr lang="en-GB" smtClean="0"/>
              <a:t>10/05/2023</a:t>
            </a:fld>
            <a:endParaRPr lang="en-US"/>
          </a:p>
        </p:txBody>
      </p:sp>
      <p:sp>
        <p:nvSpPr>
          <p:cNvPr id="8" name="Footer Placeholder 4"/>
          <p:cNvSpPr>
            <a:spLocks noGrp="1"/>
          </p:cNvSpPr>
          <p:nvPr>
            <p:ph type="ftr" sz="quarter" idx="11"/>
          </p:nvPr>
        </p:nvSpPr>
        <p:spPr/>
        <p:txBody>
          <a:bodyPr/>
          <a:lstStyle>
            <a:lvl1pPr>
              <a:defRPr/>
            </a:lvl1pPr>
          </a:lstStyle>
          <a:p>
            <a:r>
              <a:rPr lang="en-US"/>
              <a:t>Chapter 6 Architectural Design</a:t>
            </a:r>
          </a:p>
        </p:txBody>
      </p:sp>
      <p:sp>
        <p:nvSpPr>
          <p:cNvPr id="9"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EAC09D2-2289-654C-867B-0F64265113A4}" type="datetime1">
              <a:rPr lang="en-GB" smtClean="0"/>
              <a:t>10/05/2023</a:t>
            </a:fld>
            <a:endParaRPr lang="en-US"/>
          </a:p>
        </p:txBody>
      </p:sp>
      <p:sp>
        <p:nvSpPr>
          <p:cNvPr id="4" name="Footer Placeholder 4"/>
          <p:cNvSpPr>
            <a:spLocks noGrp="1"/>
          </p:cNvSpPr>
          <p:nvPr>
            <p:ph type="ftr" sz="quarter" idx="11"/>
          </p:nvPr>
        </p:nvSpPr>
        <p:spPr/>
        <p:txBody>
          <a:bodyPr/>
          <a:lstStyle>
            <a:lvl1pPr>
              <a:defRPr/>
            </a:lvl1pPr>
          </a:lstStyle>
          <a:p>
            <a:r>
              <a:rPr lang="en-US"/>
              <a:t>Chapter 6 Architectural Design</a:t>
            </a:r>
          </a:p>
        </p:txBody>
      </p:sp>
      <p:sp>
        <p:nvSpPr>
          <p:cNvPr id="5"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3A58948-1FA8-8D45-94BB-181B90A29353}" type="datetime1">
              <a:rPr lang="en-GB" smtClean="0"/>
              <a:t>10/05/2023</a:t>
            </a:fld>
            <a:endParaRPr lang="en-US"/>
          </a:p>
        </p:txBody>
      </p:sp>
      <p:sp>
        <p:nvSpPr>
          <p:cNvPr id="3" name="Footer Placeholder 4"/>
          <p:cNvSpPr>
            <a:spLocks noGrp="1"/>
          </p:cNvSpPr>
          <p:nvPr>
            <p:ph type="ftr" sz="quarter" idx="11"/>
          </p:nvPr>
        </p:nvSpPr>
        <p:spPr/>
        <p:txBody>
          <a:bodyPr/>
          <a:lstStyle>
            <a:lvl1pPr>
              <a:defRPr/>
            </a:lvl1pPr>
          </a:lstStyle>
          <a:p>
            <a:r>
              <a:rPr lang="en-US"/>
              <a:t>Chapter 6 Architectural Design</a:t>
            </a:r>
          </a:p>
        </p:txBody>
      </p:sp>
      <p:sp>
        <p:nvSpPr>
          <p:cNvPr id="4"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DB7AC79-C540-0C4D-BCB6-9ED127487D92}" type="datetime1">
              <a:rPr lang="en-GB" smtClean="0"/>
              <a:t>10/05/2023</a:t>
            </a:fld>
            <a:endParaRPr lang="en-US"/>
          </a:p>
        </p:txBody>
      </p:sp>
      <p:sp>
        <p:nvSpPr>
          <p:cNvPr id="6" name="Footer Placeholder 4"/>
          <p:cNvSpPr>
            <a:spLocks noGrp="1"/>
          </p:cNvSpPr>
          <p:nvPr>
            <p:ph type="ftr" sz="quarter" idx="11"/>
          </p:nvPr>
        </p:nvSpPr>
        <p:spPr/>
        <p:txBody>
          <a:bodyPr/>
          <a:lstStyle>
            <a:lvl1pPr>
              <a:defRPr/>
            </a:lvl1pPr>
          </a:lstStyle>
          <a:p>
            <a:r>
              <a:rPr lang="en-US"/>
              <a:t>Chapter 6 Architectural Design</a:t>
            </a:r>
          </a:p>
        </p:txBody>
      </p:sp>
      <p:sp>
        <p:nvSpPr>
          <p:cNvPr id="7"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0881AF8B-42B8-F645-B2DB-B2A80189257D}" type="datetime1">
              <a:rPr lang="en-GB" smtClean="0"/>
              <a:t>10/05/2023</a:t>
            </a:fld>
            <a:endParaRPr lang="en-US"/>
          </a:p>
        </p:txBody>
      </p:sp>
      <p:sp>
        <p:nvSpPr>
          <p:cNvPr id="6" name="Footer Placeholder 4"/>
          <p:cNvSpPr>
            <a:spLocks noGrp="1"/>
          </p:cNvSpPr>
          <p:nvPr>
            <p:ph type="ftr" sz="quarter" idx="11"/>
          </p:nvPr>
        </p:nvSpPr>
        <p:spPr/>
        <p:txBody>
          <a:bodyPr/>
          <a:lstStyle>
            <a:lvl1pPr>
              <a:defRPr/>
            </a:lvl1pPr>
          </a:lstStyle>
          <a:p>
            <a:r>
              <a:rPr lang="en-US"/>
              <a:t>Chapter 6 Architectural Design</a:t>
            </a:r>
          </a:p>
        </p:txBody>
      </p:sp>
      <p:sp>
        <p:nvSpPr>
          <p:cNvPr id="7" name="Slide Number Placeholder 5"/>
          <p:cNvSpPr>
            <a:spLocks noGrp="1"/>
          </p:cNvSpPr>
          <p:nvPr>
            <p:ph type="sldNum" sz="quarter" idx="12"/>
          </p:nvPr>
        </p:nvSpPr>
        <p:spPr/>
        <p:txBody>
          <a:bodyPr/>
          <a:lstStyle>
            <a:lvl1pPr>
              <a:defRPr/>
            </a:lvl1pPr>
          </a:lstStyle>
          <a:p>
            <a:fld id="{EC33B370-F672-B743-B3AF-248A63C17270}"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A9272679-3BA1-B047-8536-308C6E7E7BEE}" type="datetime1">
              <a:rPr lang="en-GB" smtClean="0"/>
              <a:t>10/05/2023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6 Architectural Design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EC33B370-F672-B743-B3AF-248A63C17270}"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_07NtoK-K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JLbo9Lvvy5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V4RDMV0L-J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Ruby_on_Rails" TargetMode="External"/><Relationship Id="rId2" Type="http://schemas.openxmlformats.org/officeDocument/2006/relationships/hyperlink" Target="https://en.wikipedia.org/wiki/Django_(web_framework)" TargetMode="External"/><Relationship Id="rId1" Type="http://schemas.openxmlformats.org/officeDocument/2006/relationships/slideLayout" Target="../slideLayouts/slideLayout2.xml"/><Relationship Id="rId5" Type="http://schemas.openxmlformats.org/officeDocument/2006/relationships/hyperlink" Target="https://www.youtube.com/watch?v=75agwXaGRbg" TargetMode="External"/><Relationship Id="rId4" Type="http://schemas.openxmlformats.org/officeDocument/2006/relationships/hyperlink" Target="https://www.youtube.com/watch?v=4Qfk8MhtZJ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JLbo9Lvvy5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7 – Architectural Design</a:t>
            </a:r>
          </a:p>
        </p:txBody>
      </p:sp>
      <p:sp>
        <p:nvSpPr>
          <p:cNvPr id="4" name="Rectangle 3">
            <a:extLst>
              <a:ext uri="{FF2B5EF4-FFF2-40B4-BE49-F238E27FC236}">
                <a16:creationId xmlns="" xmlns:a16="http://schemas.microsoft.com/office/drawing/2014/main" id="{26C4005A-2627-4B09-8BBE-9037EF06CB3A}"/>
              </a:ext>
            </a:extLst>
          </p:cNvPr>
          <p:cNvSpPr/>
          <p:nvPr/>
        </p:nvSpPr>
        <p:spPr>
          <a:xfrm>
            <a:off x="289775" y="5977824"/>
            <a:ext cx="6735651" cy="369332"/>
          </a:xfrm>
          <a:prstGeom prst="rect">
            <a:avLst/>
          </a:prstGeom>
        </p:spPr>
        <p:txBody>
          <a:bodyPr wrap="square">
            <a:spAutoFit/>
          </a:bodyPr>
          <a:lstStyle/>
          <a:p>
            <a:r>
              <a:rPr lang="en-US" dirty="0">
                <a:hlinkClick r:id="rId2"/>
              </a:rPr>
              <a:t>https://www.youtube.com/watch?v=_07NtoK-Kns</a:t>
            </a:r>
            <a:endParaRPr lang="en-US" dirty="0"/>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Using Box and line diagrams</a:t>
            </a:r>
          </a:p>
        </p:txBody>
      </p:sp>
      <p:sp>
        <p:nvSpPr>
          <p:cNvPr id="57347" name="Rectangle 3"/>
          <p:cNvSpPr>
            <a:spLocks noGrp="1" noChangeArrowheads="1"/>
          </p:cNvSpPr>
          <p:nvPr>
            <p:ph idx="1"/>
          </p:nvPr>
        </p:nvSpPr>
        <p:spPr>
          <a:xfrm>
            <a:off x="286603" y="1600200"/>
            <a:ext cx="8400197" cy="4525963"/>
          </a:xfrm>
        </p:spPr>
        <p:txBody>
          <a:bodyPr/>
          <a:lstStyle/>
          <a:p>
            <a:pPr algn="just"/>
            <a:r>
              <a:rPr lang="en-US" dirty="0"/>
              <a:t>We are using </a:t>
            </a:r>
            <a:r>
              <a:rPr lang="en-US" b="1" u="sng" dirty="0">
                <a:solidFill>
                  <a:srgbClr val="FF0000"/>
                </a:solidFill>
              </a:rPr>
              <a:t>box</a:t>
            </a:r>
            <a:r>
              <a:rPr lang="en-US" dirty="0"/>
              <a:t> and </a:t>
            </a:r>
            <a:r>
              <a:rPr lang="en-US" b="1" u="sng" dirty="0">
                <a:solidFill>
                  <a:srgbClr val="FF0000"/>
                </a:solidFill>
              </a:rPr>
              <a:t>line</a:t>
            </a:r>
            <a:r>
              <a:rPr lang="en-US" dirty="0"/>
              <a:t> diagrams.</a:t>
            </a:r>
          </a:p>
          <a:p>
            <a:pPr algn="just"/>
            <a:r>
              <a:rPr lang="en-US" b="1" dirty="0">
                <a:solidFill>
                  <a:srgbClr val="FF0000"/>
                </a:solidFill>
              </a:rPr>
              <a:t>Very abstract </a:t>
            </a:r>
            <a:r>
              <a:rPr lang="en-US" dirty="0"/>
              <a:t>- </a:t>
            </a:r>
            <a:r>
              <a:rPr lang="en-US" b="1" u="sng" dirty="0"/>
              <a:t>they do not show</a:t>
            </a:r>
            <a:r>
              <a:rPr lang="en-US" dirty="0"/>
              <a:t> the nature of </a:t>
            </a:r>
            <a:r>
              <a:rPr lang="en-US" b="1" u="sng" dirty="0"/>
              <a:t>component relationships </a:t>
            </a:r>
            <a:r>
              <a:rPr lang="en-US" dirty="0"/>
              <a:t>nor the externally visible </a:t>
            </a:r>
            <a:r>
              <a:rPr lang="en-US" b="1" u="sng" dirty="0"/>
              <a:t>properties</a:t>
            </a:r>
            <a:r>
              <a:rPr lang="en-US" dirty="0"/>
              <a:t> of the </a:t>
            </a:r>
            <a:r>
              <a:rPr lang="en-US" b="1" u="sng" dirty="0"/>
              <a:t>sub-systems</a:t>
            </a:r>
            <a:r>
              <a:rPr lang="en-US" dirty="0"/>
              <a:t>.</a:t>
            </a:r>
          </a:p>
          <a:p>
            <a:pPr algn="just"/>
            <a:r>
              <a:rPr lang="en-US" dirty="0"/>
              <a:t>However, </a:t>
            </a:r>
            <a:r>
              <a:rPr lang="en-US" b="1" u="sng" dirty="0"/>
              <a:t>useful way to communicate with stakeholders</a:t>
            </a:r>
            <a:r>
              <a:rPr lang="en-US" dirty="0"/>
              <a:t> and for project planning.</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architectural models</a:t>
            </a:r>
          </a:p>
        </p:txBody>
      </p:sp>
      <p:sp>
        <p:nvSpPr>
          <p:cNvPr id="3" name="Content Placeholder 2"/>
          <p:cNvSpPr>
            <a:spLocks noGrp="1"/>
          </p:cNvSpPr>
          <p:nvPr>
            <p:ph idx="1"/>
          </p:nvPr>
        </p:nvSpPr>
        <p:spPr>
          <a:xfrm>
            <a:off x="-1" y="1417637"/>
            <a:ext cx="8955741" cy="5258827"/>
          </a:xfrm>
        </p:spPr>
        <p:txBody>
          <a:bodyPr/>
          <a:lstStyle/>
          <a:p>
            <a:pPr algn="just"/>
            <a:r>
              <a:rPr lang="en-US" dirty="0">
                <a:solidFill>
                  <a:srgbClr val="FF0000"/>
                </a:solidFill>
              </a:rPr>
              <a:t>We are using </a:t>
            </a:r>
            <a:r>
              <a:rPr lang="en-US" dirty="0"/>
              <a:t>architectural </a:t>
            </a:r>
            <a:r>
              <a:rPr lang="en-US" dirty="0">
                <a:solidFill>
                  <a:srgbClr val="FF0000"/>
                </a:solidFill>
              </a:rPr>
              <a:t>models:</a:t>
            </a:r>
            <a:endParaRPr lang="en-US" sz="2000" dirty="0">
              <a:solidFill>
                <a:srgbClr val="FF0000"/>
              </a:solidFill>
            </a:endParaRPr>
          </a:p>
          <a:p>
            <a:pPr lvl="1" algn="just"/>
            <a:r>
              <a:rPr lang="en-US" sz="2400" dirty="0">
                <a:solidFill>
                  <a:srgbClr val="FF0000"/>
                </a:solidFill>
              </a:rPr>
              <a:t>As a way of </a:t>
            </a:r>
            <a:r>
              <a:rPr lang="en-US" sz="2400" u="sng" dirty="0">
                <a:solidFill>
                  <a:srgbClr val="FF0000"/>
                </a:solidFill>
              </a:rPr>
              <a:t>easing discussion </a:t>
            </a:r>
            <a:r>
              <a:rPr lang="en-US" sz="2400" dirty="0">
                <a:solidFill>
                  <a:srgbClr val="FF0000"/>
                </a:solidFill>
              </a:rPr>
              <a:t>about the system design</a:t>
            </a:r>
            <a:r>
              <a:rPr lang="en-US" dirty="0">
                <a:solidFill>
                  <a:srgbClr val="FF0000"/>
                </a:solidFill>
              </a:rPr>
              <a:t>, </a:t>
            </a:r>
          </a:p>
          <a:p>
            <a:pPr lvl="2" algn="just"/>
            <a:r>
              <a:rPr lang="en-US" dirty="0"/>
              <a:t>A high-level architectural view of a system is useful for communication with stakeholders and project planning because it is not messy with details.</a:t>
            </a:r>
          </a:p>
          <a:p>
            <a:pPr lvl="2" algn="just"/>
            <a:r>
              <a:rPr lang="en-US" b="1" dirty="0"/>
              <a:t>Stakeholders</a:t>
            </a:r>
            <a:r>
              <a:rPr lang="en-US" dirty="0"/>
              <a:t> can relate to it and understand </a:t>
            </a:r>
            <a:r>
              <a:rPr lang="en-US" b="1" u="sng" dirty="0">
                <a:solidFill>
                  <a:srgbClr val="FF0000"/>
                </a:solidFill>
              </a:rPr>
              <a:t>an abstract view</a:t>
            </a:r>
            <a:r>
              <a:rPr lang="en-US" dirty="0"/>
              <a:t> of the system.</a:t>
            </a:r>
          </a:p>
          <a:p>
            <a:pPr lvl="2" algn="just"/>
            <a:r>
              <a:rPr lang="en-US" dirty="0"/>
              <a:t>They can </a:t>
            </a:r>
            <a:r>
              <a:rPr lang="en-US" b="1" dirty="0"/>
              <a:t>then discuss the system</a:t>
            </a:r>
            <a:r>
              <a:rPr lang="en-US" dirty="0"/>
              <a:t> as a whole without being confused by detail.</a:t>
            </a:r>
            <a:endParaRPr lang="en-GB" dirty="0"/>
          </a:p>
          <a:p>
            <a:pPr lvl="1" algn="just"/>
            <a:r>
              <a:rPr lang="en-US" sz="2400" dirty="0">
                <a:solidFill>
                  <a:srgbClr val="FF0000"/>
                </a:solidFill>
              </a:rPr>
              <a:t>As </a:t>
            </a:r>
            <a:r>
              <a:rPr lang="en-US" sz="2400" u="sng" dirty="0">
                <a:solidFill>
                  <a:srgbClr val="FF0000"/>
                </a:solidFill>
              </a:rPr>
              <a:t>a way of documenting</a:t>
            </a:r>
            <a:r>
              <a:rPr lang="en-US" sz="2400" dirty="0">
                <a:solidFill>
                  <a:srgbClr val="FF0000"/>
                </a:solidFill>
              </a:rPr>
              <a:t> its architecture that has been designed,</a:t>
            </a:r>
          </a:p>
          <a:p>
            <a:pPr lvl="2" algn="just"/>
            <a:r>
              <a:rPr lang="en-US" dirty="0"/>
              <a:t>The aim here is to produce </a:t>
            </a:r>
            <a:r>
              <a:rPr lang="en-US" b="1" dirty="0"/>
              <a:t>a complete system model that shows the </a:t>
            </a:r>
            <a:r>
              <a:rPr lang="en-US" b="1" u="sng" dirty="0">
                <a:solidFill>
                  <a:srgbClr val="FF0000"/>
                </a:solidFill>
              </a:rPr>
              <a:t>different components</a:t>
            </a:r>
            <a:r>
              <a:rPr lang="en-US" b="1" dirty="0"/>
              <a:t> in a system</a:t>
            </a:r>
            <a:r>
              <a:rPr lang="en-US" dirty="0"/>
              <a:t>, </a:t>
            </a:r>
            <a:r>
              <a:rPr lang="en-US" b="1" u="sng" dirty="0">
                <a:solidFill>
                  <a:srgbClr val="FF0000"/>
                </a:solidFill>
              </a:rPr>
              <a:t>their interfaces</a:t>
            </a:r>
            <a:r>
              <a:rPr lang="en-US" dirty="0"/>
              <a:t> and </a:t>
            </a:r>
            <a:r>
              <a:rPr lang="en-US" b="1" u="sng" dirty="0">
                <a:solidFill>
                  <a:srgbClr val="FF0000"/>
                </a:solidFill>
              </a:rPr>
              <a:t>their</a:t>
            </a:r>
            <a:r>
              <a:rPr lang="en-US" dirty="0"/>
              <a:t> </a:t>
            </a:r>
            <a:r>
              <a:rPr lang="en-US" b="1" u="sng" dirty="0">
                <a:solidFill>
                  <a:srgbClr val="FF0000"/>
                </a:solidFill>
              </a:rPr>
              <a:t>connections</a:t>
            </a:r>
            <a:r>
              <a:rPr lang="en-US" dirty="0"/>
              <a:t>.</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3119"/>
            <a:ext cx="9144000" cy="1143000"/>
          </a:xfrm>
        </p:spPr>
        <p:txBody>
          <a:bodyPr/>
          <a:lstStyle/>
          <a:p>
            <a:pPr algn="ctr"/>
            <a:r>
              <a:rPr lang="en-US" dirty="0"/>
              <a:t>How should we make architectural design </a:t>
            </a:r>
            <a:r>
              <a:rPr lang="en-US" u="sng" dirty="0"/>
              <a:t>decisions</a:t>
            </a:r>
            <a:r>
              <a:rPr lang="en-US" dirty="0"/>
              <a:t>?</a:t>
            </a:r>
          </a:p>
        </p:txBody>
      </p:sp>
    </p:spTree>
    <p:extLst>
      <p:ext uri="{BB962C8B-B14F-4D97-AF65-F5344CB8AC3E}">
        <p14:creationId xmlns:p14="http://schemas.microsoft.com/office/powerpoint/2010/main" val="2139175805"/>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7293232" cy="1143000"/>
          </a:xfrm>
        </p:spPr>
        <p:txBody>
          <a:bodyPr wrap="square" anchor="ctr">
            <a:normAutofit/>
          </a:bodyPr>
          <a:lstStyle/>
          <a:p>
            <a:r>
              <a:rPr lang="en-US" dirty="0"/>
              <a:t>Architectural design decisions</a:t>
            </a:r>
          </a:p>
        </p:txBody>
      </p:sp>
      <p:sp>
        <p:nvSpPr>
          <p:cNvPr id="58371" name="Rectangle 3"/>
          <p:cNvSpPr>
            <a:spLocks noGrp="1" noChangeArrowheads="1"/>
          </p:cNvSpPr>
          <p:nvPr>
            <p:ph sz="half" idx="1"/>
          </p:nvPr>
        </p:nvSpPr>
        <p:spPr>
          <a:xfrm>
            <a:off x="67234" y="1600200"/>
            <a:ext cx="3524105" cy="4525963"/>
          </a:xfrm>
        </p:spPr>
        <p:txBody>
          <a:bodyPr>
            <a:normAutofit fontScale="92500" lnSpcReduction="10000"/>
          </a:bodyPr>
          <a:lstStyle/>
          <a:p>
            <a:pPr>
              <a:lnSpc>
                <a:spcPct val="110000"/>
              </a:lnSpc>
              <a:spcBef>
                <a:spcPts val="1200"/>
              </a:spcBef>
            </a:pPr>
            <a:r>
              <a:rPr lang="en-US" sz="2400" dirty="0"/>
              <a:t>It </a:t>
            </a:r>
            <a:r>
              <a:rPr lang="en-US" sz="2400" b="1" dirty="0"/>
              <a:t>is a creative process,</a:t>
            </a:r>
          </a:p>
          <a:p>
            <a:pPr>
              <a:lnSpc>
                <a:spcPct val="110000"/>
              </a:lnSpc>
              <a:spcBef>
                <a:spcPts val="1200"/>
              </a:spcBef>
            </a:pPr>
            <a:r>
              <a:rPr lang="en-US" sz="2400" dirty="0"/>
              <a:t>so the design process </a:t>
            </a:r>
            <a:r>
              <a:rPr lang="en-US" sz="2400" b="1" u="sng" dirty="0"/>
              <a:t>differs</a:t>
            </a:r>
            <a:r>
              <a:rPr lang="en-US" sz="2400" dirty="0"/>
              <a:t> </a:t>
            </a:r>
            <a:r>
              <a:rPr lang="en-US" sz="2400" b="1" u="sng" dirty="0"/>
              <a:t>depending on the type</a:t>
            </a:r>
            <a:r>
              <a:rPr lang="en-US" sz="2400" b="1" dirty="0"/>
              <a:t> of system.</a:t>
            </a:r>
            <a:endParaRPr lang="en-US" sz="2400" dirty="0"/>
          </a:p>
          <a:p>
            <a:pPr>
              <a:lnSpc>
                <a:spcPct val="110000"/>
              </a:lnSpc>
              <a:spcBef>
                <a:spcPts val="1200"/>
              </a:spcBef>
            </a:pPr>
            <a:r>
              <a:rPr lang="en-US" sz="2400" dirty="0"/>
              <a:t>However, a set of </a:t>
            </a:r>
            <a:r>
              <a:rPr lang="en-US" sz="2400" b="1" u="sng" dirty="0"/>
              <a:t>common decisions covers</a:t>
            </a:r>
            <a:r>
              <a:rPr lang="en-US" sz="2400" dirty="0"/>
              <a:t> all design processes, and these </a:t>
            </a:r>
            <a:r>
              <a:rPr lang="en-US" sz="2400" b="1" u="sng" dirty="0"/>
              <a:t>decisions </a:t>
            </a:r>
            <a:r>
              <a:rPr lang="en-US" sz="2400" b="1" u="sng" dirty="0">
                <a:solidFill>
                  <a:srgbClr val="FF0000"/>
                </a:solidFill>
              </a:rPr>
              <a:t>affect the NFRs of the system</a:t>
            </a:r>
            <a:r>
              <a:rPr lang="en-US" sz="2400" dirty="0"/>
              <a:t>.</a:t>
            </a:r>
            <a:endParaRPr lang="en-US" sz="2400" dirty="0">
              <a:highlight>
                <a:srgbClr val="FFFF00"/>
              </a:highlight>
            </a:endParaRPr>
          </a:p>
          <a:p>
            <a:pPr>
              <a:lnSpc>
                <a:spcPct val="110000"/>
              </a:lnSpc>
              <a:spcBef>
                <a:spcPts val="1200"/>
              </a:spcBef>
            </a:pPr>
            <a:r>
              <a:rPr lang="en-US" sz="2400" dirty="0">
                <a:highlight>
                  <a:srgbClr val="FFFF00"/>
                </a:highlight>
              </a:rPr>
              <a:t>Architectural design highly depend on NFRs</a:t>
            </a:r>
          </a:p>
        </p:txBody>
      </p:sp>
      <p:pic>
        <p:nvPicPr>
          <p:cNvPr id="1026" name="Picture 2" descr="Introduction to Non-functional Requirements | SpringerLink">
            <a:extLst>
              <a:ext uri="{FF2B5EF4-FFF2-40B4-BE49-F238E27FC236}">
                <a16:creationId xmlns="" xmlns:a16="http://schemas.microsoft.com/office/drawing/2014/main" id="{73104491-31AD-4E20-96A1-BCBFA0CAEB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39234" y="1512796"/>
            <a:ext cx="4830808" cy="2837328"/>
          </a:xfrm>
          <a:prstGeom prst="rect">
            <a:avLst/>
          </a:prstGeom>
          <a:solidFill>
            <a:srgbClr val="FFFFFF"/>
          </a:solidFill>
        </p:spPr>
      </p:pic>
      <p:sp>
        <p:nvSpPr>
          <p:cNvPr id="2" name="Rectangle 1">
            <a:extLst>
              <a:ext uri="{FF2B5EF4-FFF2-40B4-BE49-F238E27FC236}">
                <a16:creationId xmlns="" xmlns:a16="http://schemas.microsoft.com/office/drawing/2014/main" id="{D55E5752-C52A-4909-B8BD-7047CC9C3D17}"/>
              </a:ext>
            </a:extLst>
          </p:cNvPr>
          <p:cNvSpPr/>
          <p:nvPr/>
        </p:nvSpPr>
        <p:spPr>
          <a:xfrm>
            <a:off x="3591339" y="4650247"/>
            <a:ext cx="5485428" cy="1754326"/>
          </a:xfrm>
          <a:prstGeom prst="rect">
            <a:avLst/>
          </a:prstGeom>
        </p:spPr>
        <p:txBody>
          <a:bodyPr wrap="square">
            <a:spAutoFit/>
          </a:bodyPr>
          <a:lstStyle/>
          <a:p>
            <a:r>
              <a:rPr lang="en-US" b="1" dirty="0">
                <a:solidFill>
                  <a:srgbClr val="00B0F0"/>
                </a:solidFill>
                <a:latin typeface="medium-content-serif-font"/>
              </a:rPr>
              <a:t>EXAMPLE: To increase a system’s performance several strategies can be employed, for instance</a:t>
            </a:r>
            <a:r>
              <a:rPr lang="en-US" dirty="0">
                <a:latin typeface="medium-content-serif-font"/>
              </a:rPr>
              <a:t>:</a:t>
            </a:r>
          </a:p>
          <a:p>
            <a:r>
              <a:rPr lang="en-US" dirty="0">
                <a:latin typeface="medium-content-serif-font"/>
              </a:rPr>
              <a:t>◽ Caching techniques</a:t>
            </a:r>
            <a:br>
              <a:rPr lang="en-US" dirty="0">
                <a:latin typeface="medium-content-serif-font"/>
              </a:rPr>
            </a:br>
            <a:r>
              <a:rPr lang="en-US" dirty="0">
                <a:latin typeface="medium-content-serif-font"/>
              </a:rPr>
              <a:t>◽ Increase your </a:t>
            </a:r>
            <a:r>
              <a:rPr lang="tr-TR" dirty="0">
                <a:latin typeface="medium-content-serif-font"/>
              </a:rPr>
              <a:t>HW</a:t>
            </a:r>
            <a:r>
              <a:rPr lang="en-US" dirty="0">
                <a:latin typeface="medium-content-serif-font"/>
              </a:rPr>
              <a:t> resources: memory, CPUs, networks</a:t>
            </a:r>
            <a:br>
              <a:rPr lang="en-US" dirty="0">
                <a:latin typeface="medium-content-serif-font"/>
              </a:rPr>
            </a:br>
            <a:r>
              <a:rPr lang="en-US" dirty="0">
                <a:latin typeface="medium-content-serif-font"/>
              </a:rPr>
              <a:t>◽ Load balancing techniques</a:t>
            </a:r>
            <a:br>
              <a:rPr lang="en-US" dirty="0">
                <a:latin typeface="medium-content-serif-font"/>
              </a:rPr>
            </a:br>
            <a:r>
              <a:rPr lang="en-US" dirty="0">
                <a:latin typeface="medium-content-serif-font"/>
              </a:rPr>
              <a:t>◽ Data partitioning / replication ,etc. </a:t>
            </a:r>
            <a:endParaRPr lang="en-US" b="0" i="0" dirty="0">
              <a:effectLst/>
              <a:latin typeface="medium-content-serif-font"/>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ftware Design">
            <a:extLst>
              <a:ext uri="{FF2B5EF4-FFF2-40B4-BE49-F238E27FC236}">
                <a16:creationId xmlns="" xmlns:a16="http://schemas.microsoft.com/office/drawing/2014/main" id="{F89A6802-A4C0-4D64-987F-2AD337C2B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3342067"/>
            <a:ext cx="8361988" cy="32712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175A0FAF-612A-4387-93DF-BCCA0B854A8E}"/>
              </a:ext>
            </a:extLst>
          </p:cNvPr>
          <p:cNvSpPr/>
          <p:nvPr/>
        </p:nvSpPr>
        <p:spPr>
          <a:xfrm>
            <a:off x="257577" y="1531846"/>
            <a:ext cx="8261135" cy="1631216"/>
          </a:xfrm>
          <a:prstGeom prst="rect">
            <a:avLst/>
          </a:prstGeom>
        </p:spPr>
        <p:txBody>
          <a:bodyPr wrap="square">
            <a:spAutoFit/>
          </a:bodyPr>
          <a:lstStyle/>
          <a:p>
            <a:pPr marL="457200" indent="-457200" algn="just">
              <a:buFont typeface="+mj-lt"/>
              <a:buAutoNum type="arabicPeriod"/>
            </a:pPr>
            <a:r>
              <a:rPr lang="en-US" sz="2000" b="1" u="sng" dirty="0">
                <a:solidFill>
                  <a:schemeClr val="accent1"/>
                </a:solidFill>
                <a:latin typeface="Arial" panose="020B0604020202020204" pitchFamily="34" charset="0"/>
              </a:rPr>
              <a:t>Negotiate</a:t>
            </a:r>
            <a:r>
              <a:rPr lang="en-US" sz="2000" dirty="0">
                <a:solidFill>
                  <a:srgbClr val="000000"/>
                </a:solidFill>
                <a:latin typeface="Arial" panose="020B0604020202020204" pitchFamily="34" charset="0"/>
              </a:rPr>
              <a:t> system requirements, and then set system </a:t>
            </a:r>
            <a:r>
              <a:rPr lang="en-US" sz="2000" b="1" dirty="0">
                <a:solidFill>
                  <a:srgbClr val="000000"/>
                </a:solidFill>
                <a:latin typeface="Arial" panose="020B0604020202020204" pitchFamily="34" charset="0"/>
              </a:rPr>
              <a:t>expectations</a:t>
            </a:r>
            <a:r>
              <a:rPr lang="en-US" sz="2000" dirty="0">
                <a:solidFill>
                  <a:srgbClr val="000000"/>
                </a:solidFill>
                <a:latin typeface="Arial" panose="020B0604020202020204" pitchFamily="34" charset="0"/>
              </a:rPr>
              <a:t> with </a:t>
            </a:r>
            <a:r>
              <a:rPr lang="en-US" sz="2000" b="1" dirty="0">
                <a:solidFill>
                  <a:srgbClr val="000000"/>
                </a:solidFill>
                <a:latin typeface="Arial" panose="020B0604020202020204" pitchFamily="34" charset="0"/>
              </a:rPr>
              <a:t>customers</a:t>
            </a:r>
            <a:r>
              <a:rPr lang="en-US" sz="2000" dirty="0">
                <a:solidFill>
                  <a:srgbClr val="000000"/>
                </a:solidFill>
                <a:latin typeface="Arial" panose="020B0604020202020204" pitchFamily="34" charset="0"/>
              </a:rPr>
              <a:t>, </a:t>
            </a:r>
            <a:r>
              <a:rPr lang="en-US" sz="2000" b="1" dirty="0">
                <a:solidFill>
                  <a:srgbClr val="000000"/>
                </a:solidFill>
                <a:latin typeface="Arial" panose="020B0604020202020204" pitchFamily="34" charset="0"/>
              </a:rPr>
              <a:t>marketing</a:t>
            </a:r>
            <a:r>
              <a:rPr lang="en-US" sz="2000" dirty="0">
                <a:solidFill>
                  <a:srgbClr val="000000"/>
                </a:solidFill>
                <a:latin typeface="Arial" panose="020B0604020202020204" pitchFamily="34" charset="0"/>
              </a:rPr>
              <a:t>, and </a:t>
            </a:r>
            <a:r>
              <a:rPr lang="en-US" sz="2000" b="1" dirty="0">
                <a:solidFill>
                  <a:srgbClr val="000000"/>
                </a:solidFill>
                <a:latin typeface="Arial" panose="020B0604020202020204" pitchFamily="34" charset="0"/>
              </a:rPr>
              <a:t>management personnel</a:t>
            </a:r>
            <a:r>
              <a:rPr lang="en-US" sz="2000" dirty="0">
                <a:solidFill>
                  <a:srgbClr val="000000"/>
                </a:solidFill>
                <a:latin typeface="Arial" panose="020B0604020202020204" pitchFamily="34" charset="0"/>
              </a:rPr>
              <a:t>.</a:t>
            </a:r>
          </a:p>
          <a:p>
            <a:pPr marL="457200" indent="-457200" algn="just">
              <a:buFont typeface="+mj-lt"/>
              <a:buAutoNum type="arabicPeriod"/>
            </a:pPr>
            <a:r>
              <a:rPr lang="en-US" sz="2000" b="1" u="sng" dirty="0">
                <a:solidFill>
                  <a:schemeClr val="accent1"/>
                </a:solidFill>
                <a:latin typeface="Arial" panose="020B0604020202020204" pitchFamily="34" charset="0"/>
              </a:rPr>
              <a:t>Act as a blueprint/plan </a:t>
            </a:r>
            <a:r>
              <a:rPr lang="en-US" sz="2000" dirty="0">
                <a:solidFill>
                  <a:srgbClr val="000000"/>
                </a:solidFill>
                <a:latin typeface="Arial" panose="020B0604020202020204" pitchFamily="34" charset="0"/>
              </a:rPr>
              <a:t>during the </a:t>
            </a:r>
            <a:r>
              <a:rPr lang="en-US" sz="2000" b="1" dirty="0">
                <a:solidFill>
                  <a:srgbClr val="000000"/>
                </a:solidFill>
                <a:latin typeface="Arial" panose="020B0604020202020204" pitchFamily="34" charset="0"/>
              </a:rPr>
              <a:t>development process</a:t>
            </a:r>
            <a:r>
              <a:rPr lang="en-US" sz="2000" dirty="0">
                <a:solidFill>
                  <a:srgbClr val="000000"/>
                </a:solidFill>
                <a:latin typeface="Arial" panose="020B0604020202020204" pitchFamily="34" charset="0"/>
              </a:rPr>
              <a:t>.</a:t>
            </a:r>
          </a:p>
          <a:p>
            <a:pPr marL="457200" indent="-457200" algn="just">
              <a:buFont typeface="+mj-lt"/>
              <a:buAutoNum type="arabicPeriod"/>
            </a:pPr>
            <a:r>
              <a:rPr lang="en-US" sz="2000" b="1" u="sng" dirty="0">
                <a:solidFill>
                  <a:schemeClr val="accent1"/>
                </a:solidFill>
                <a:latin typeface="Arial" panose="020B0604020202020204" pitchFamily="34" charset="0"/>
              </a:rPr>
              <a:t>Guide the</a:t>
            </a:r>
            <a:r>
              <a:rPr lang="en-US" sz="2000" dirty="0">
                <a:solidFill>
                  <a:srgbClr val="000000"/>
                </a:solidFill>
                <a:latin typeface="Arial" panose="020B0604020202020204" pitchFamily="34" charset="0"/>
              </a:rPr>
              <a:t> implementation </a:t>
            </a:r>
            <a:r>
              <a:rPr lang="en-US" sz="2000" b="1" dirty="0">
                <a:solidFill>
                  <a:srgbClr val="000000"/>
                </a:solidFill>
                <a:latin typeface="Arial" panose="020B0604020202020204" pitchFamily="34" charset="0"/>
              </a:rPr>
              <a:t>tasks</a:t>
            </a:r>
            <a:r>
              <a:rPr lang="en-US" sz="2000" dirty="0">
                <a:solidFill>
                  <a:srgbClr val="000000"/>
                </a:solidFill>
                <a:latin typeface="Arial" panose="020B0604020202020204" pitchFamily="34" charset="0"/>
              </a:rPr>
              <a:t>, including </a:t>
            </a:r>
            <a:r>
              <a:rPr lang="en-US" sz="2000" b="1" dirty="0">
                <a:solidFill>
                  <a:srgbClr val="000000"/>
                </a:solidFill>
                <a:latin typeface="Arial" panose="020B0604020202020204" pitchFamily="34" charset="0"/>
              </a:rPr>
              <a:t>detailed design</a:t>
            </a:r>
            <a:r>
              <a:rPr lang="en-US" sz="2000" dirty="0">
                <a:solidFill>
                  <a:srgbClr val="000000"/>
                </a:solidFill>
                <a:latin typeface="Arial" panose="020B0604020202020204" pitchFamily="34" charset="0"/>
              </a:rPr>
              <a:t>, </a:t>
            </a:r>
            <a:r>
              <a:rPr lang="en-US" sz="2000" b="1" dirty="0">
                <a:solidFill>
                  <a:srgbClr val="000000"/>
                </a:solidFill>
                <a:latin typeface="Arial" panose="020B0604020202020204" pitchFamily="34" charset="0"/>
              </a:rPr>
              <a:t>coding</a:t>
            </a:r>
            <a:r>
              <a:rPr lang="en-US" sz="2000" dirty="0">
                <a:solidFill>
                  <a:srgbClr val="000000"/>
                </a:solidFill>
                <a:latin typeface="Arial" panose="020B0604020202020204" pitchFamily="34" charset="0"/>
              </a:rPr>
              <a:t>, </a:t>
            </a:r>
            <a:r>
              <a:rPr lang="en-US" sz="2000" b="1" dirty="0">
                <a:solidFill>
                  <a:srgbClr val="000000"/>
                </a:solidFill>
                <a:latin typeface="Arial" panose="020B0604020202020204" pitchFamily="34" charset="0"/>
              </a:rPr>
              <a:t>integration</a:t>
            </a:r>
            <a:r>
              <a:rPr lang="en-US" sz="2000" dirty="0">
                <a:solidFill>
                  <a:srgbClr val="000000"/>
                </a:solidFill>
                <a:latin typeface="Arial" panose="020B0604020202020204" pitchFamily="34" charset="0"/>
              </a:rPr>
              <a:t>, and </a:t>
            </a:r>
            <a:r>
              <a:rPr lang="en-US" sz="2000" b="1" dirty="0">
                <a:solidFill>
                  <a:srgbClr val="000000"/>
                </a:solidFill>
                <a:latin typeface="Arial" panose="020B0604020202020204" pitchFamily="34" charset="0"/>
              </a:rPr>
              <a:t>testing</a:t>
            </a:r>
            <a:r>
              <a:rPr lang="en-US" sz="2000" dirty="0">
                <a:solidFill>
                  <a:srgbClr val="000000"/>
                </a:solidFill>
                <a:latin typeface="Arial" panose="020B0604020202020204" pitchFamily="34" charset="0"/>
              </a:rPr>
              <a:t>.</a:t>
            </a:r>
            <a:endParaRPr lang="en-US" sz="2000" b="0" i="0" dirty="0">
              <a:solidFill>
                <a:srgbClr val="000000"/>
              </a:solidFill>
              <a:effectLst/>
              <a:latin typeface="Arial" panose="020B0604020202020204" pitchFamily="34" charset="0"/>
            </a:endParaRPr>
          </a:p>
        </p:txBody>
      </p:sp>
      <p:sp>
        <p:nvSpPr>
          <p:cNvPr id="8" name="Rectangle 7">
            <a:extLst>
              <a:ext uri="{FF2B5EF4-FFF2-40B4-BE49-F238E27FC236}">
                <a16:creationId xmlns="" xmlns:a16="http://schemas.microsoft.com/office/drawing/2014/main" id="{412FC2AC-37A0-447A-ABB3-5987D9EDA344}"/>
              </a:ext>
            </a:extLst>
          </p:cNvPr>
          <p:cNvSpPr/>
          <p:nvPr/>
        </p:nvSpPr>
        <p:spPr>
          <a:xfrm>
            <a:off x="354169" y="578511"/>
            <a:ext cx="7006108" cy="461665"/>
          </a:xfrm>
          <a:prstGeom prst="rect">
            <a:avLst/>
          </a:prstGeom>
        </p:spPr>
        <p:txBody>
          <a:bodyPr wrap="square">
            <a:spAutoFit/>
          </a:bodyPr>
          <a:lstStyle/>
          <a:p>
            <a:pPr algn="just"/>
            <a:r>
              <a:rPr lang="en-US" sz="2400" b="1" dirty="0">
                <a:solidFill>
                  <a:srgbClr val="46424D"/>
                </a:solidFill>
                <a:latin typeface="Arial"/>
                <a:ea typeface="ＭＳ Ｐゴシック" charset="-128"/>
                <a:cs typeface="Arial"/>
              </a:rPr>
              <a:t>SW Architecture design plan are as follows −</a:t>
            </a:r>
          </a:p>
        </p:txBody>
      </p:sp>
      <p:sp>
        <p:nvSpPr>
          <p:cNvPr id="2" name="Rectangle 1">
            <a:extLst>
              <a:ext uri="{FF2B5EF4-FFF2-40B4-BE49-F238E27FC236}">
                <a16:creationId xmlns="" xmlns:a16="http://schemas.microsoft.com/office/drawing/2014/main" id="{8EBF479B-22AF-4521-A1D9-4DF12BFD5936}"/>
              </a:ext>
            </a:extLst>
          </p:cNvPr>
          <p:cNvSpPr/>
          <p:nvPr/>
        </p:nvSpPr>
        <p:spPr>
          <a:xfrm>
            <a:off x="354169" y="5205470"/>
            <a:ext cx="2967255" cy="1200329"/>
          </a:xfrm>
          <a:prstGeom prst="rect">
            <a:avLst/>
          </a:prstGeom>
        </p:spPr>
        <p:txBody>
          <a:bodyPr wrap="square">
            <a:spAutoFit/>
          </a:bodyPr>
          <a:lstStyle/>
          <a:p>
            <a:pPr algn="ctr"/>
            <a:r>
              <a:rPr lang="en-US" b="1" dirty="0">
                <a:solidFill>
                  <a:srgbClr val="FF0000"/>
                </a:solidFill>
              </a:rPr>
              <a:t>NFR: What capacity a server machine should I use to </a:t>
            </a:r>
            <a:r>
              <a:rPr lang="en-US" b="1" i="1" u="sng" dirty="0">
                <a:solidFill>
                  <a:srgbClr val="FF0000"/>
                </a:solidFill>
              </a:rPr>
              <a:t>generate our reports within 1-2 mins</a:t>
            </a:r>
            <a:r>
              <a:rPr lang="tr-TR" b="1" i="1" u="sng" dirty="0">
                <a:solidFill>
                  <a:srgbClr val="FF0000"/>
                </a:solidFill>
              </a:rPr>
              <a:t> </a:t>
            </a:r>
            <a:r>
              <a:rPr lang="en-US" b="1" i="1" u="sng" dirty="0">
                <a:solidFill>
                  <a:srgbClr val="FF0000"/>
                </a:solidFill>
              </a:rPr>
              <a:t>monthly</a:t>
            </a:r>
            <a:r>
              <a:rPr lang="en-US" b="1" dirty="0">
                <a:solidFill>
                  <a:srgbClr val="FF0000"/>
                </a:solidFill>
              </a:rPr>
              <a:t>?</a:t>
            </a:r>
          </a:p>
        </p:txBody>
      </p:sp>
    </p:spTree>
    <p:extLst>
      <p:ext uri="{BB962C8B-B14F-4D97-AF65-F5344CB8AC3E}">
        <p14:creationId xmlns:p14="http://schemas.microsoft.com/office/powerpoint/2010/main" val="4075127240"/>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3CE0AC-A533-4C0B-AAC6-089352BAD378}"/>
              </a:ext>
            </a:extLst>
          </p:cNvPr>
          <p:cNvSpPr>
            <a:spLocks noGrp="1"/>
          </p:cNvSpPr>
          <p:nvPr>
            <p:ph type="title"/>
          </p:nvPr>
        </p:nvSpPr>
        <p:spPr/>
        <p:txBody>
          <a:bodyPr/>
          <a:lstStyle/>
          <a:p>
            <a:r>
              <a:rPr lang="en-US" dirty="0"/>
              <a:t>Software Architecture</a:t>
            </a:r>
          </a:p>
        </p:txBody>
      </p:sp>
      <p:sp>
        <p:nvSpPr>
          <p:cNvPr id="3" name="Content Placeholder 2">
            <a:extLst>
              <a:ext uri="{FF2B5EF4-FFF2-40B4-BE49-F238E27FC236}">
                <a16:creationId xmlns="" xmlns:a16="http://schemas.microsoft.com/office/drawing/2014/main" id="{BDF08F5A-AEE0-4345-94C7-C99ADBA7647F}"/>
              </a:ext>
            </a:extLst>
          </p:cNvPr>
          <p:cNvSpPr>
            <a:spLocks noGrp="1"/>
          </p:cNvSpPr>
          <p:nvPr>
            <p:ph idx="1"/>
          </p:nvPr>
        </p:nvSpPr>
        <p:spPr>
          <a:xfrm>
            <a:off x="225380" y="1600200"/>
            <a:ext cx="8764074" cy="5042647"/>
          </a:xfrm>
        </p:spPr>
        <p:txBody>
          <a:bodyPr/>
          <a:lstStyle/>
          <a:p>
            <a:pPr algn="just"/>
            <a:r>
              <a:rPr lang="en-US" dirty="0"/>
              <a:t>Architecture serves as a </a:t>
            </a:r>
            <a:r>
              <a:rPr lang="en-US" b="1" dirty="0"/>
              <a:t>blueprint (</a:t>
            </a:r>
            <a:r>
              <a:rPr lang="en-US" b="1" dirty="0" err="1"/>
              <a:t>taslak</a:t>
            </a:r>
            <a:r>
              <a:rPr lang="en-US" b="1" dirty="0"/>
              <a:t>) for a system</a:t>
            </a:r>
            <a:r>
              <a:rPr lang="en-US" dirty="0"/>
              <a:t>.</a:t>
            </a:r>
          </a:p>
          <a:p>
            <a:pPr algn="just"/>
            <a:r>
              <a:rPr lang="en-US" dirty="0"/>
              <a:t>It </a:t>
            </a:r>
            <a:r>
              <a:rPr lang="en-US" b="1" u="sng" dirty="0"/>
              <a:t>provides a communication and coordination </a:t>
            </a:r>
            <a:r>
              <a:rPr lang="en-US" dirty="0">
                <a:solidFill>
                  <a:schemeClr val="accent1"/>
                </a:solidFill>
              </a:rPr>
              <a:t>mechanism among components.</a:t>
            </a:r>
          </a:p>
          <a:p>
            <a:pPr algn="just"/>
            <a:r>
              <a:rPr lang="en-US" dirty="0"/>
              <a:t>It defines a </a:t>
            </a:r>
            <a:r>
              <a:rPr lang="en-US" b="1" dirty="0"/>
              <a:t>structured solution</a:t>
            </a:r>
            <a:r>
              <a:rPr lang="en-US" dirty="0"/>
              <a:t> to </a:t>
            </a:r>
            <a:r>
              <a:rPr lang="en-US" b="1" dirty="0">
                <a:solidFill>
                  <a:schemeClr val="accent1"/>
                </a:solidFill>
              </a:rPr>
              <a:t>meet all the Operational Requirements, </a:t>
            </a:r>
            <a:r>
              <a:rPr lang="en-US" dirty="0"/>
              <a:t>while </a:t>
            </a:r>
            <a:r>
              <a:rPr lang="en-US" b="1" u="sng" dirty="0"/>
              <a:t>optimizing</a:t>
            </a:r>
            <a:r>
              <a:rPr lang="en-US" dirty="0"/>
              <a:t> the </a:t>
            </a:r>
            <a:r>
              <a:rPr lang="en-US" b="1" u="sng" dirty="0"/>
              <a:t>common quality attributes</a:t>
            </a:r>
            <a:r>
              <a:rPr lang="en-US" dirty="0"/>
              <a:t> like </a:t>
            </a:r>
            <a:r>
              <a:rPr lang="en-US" b="1" u="sng" dirty="0">
                <a:solidFill>
                  <a:srgbClr val="FF0000"/>
                </a:solidFill>
              </a:rPr>
              <a:t>performance</a:t>
            </a:r>
            <a:r>
              <a:rPr lang="en-US" dirty="0"/>
              <a:t> and </a:t>
            </a:r>
            <a:r>
              <a:rPr lang="en-US" b="1" u="sng" dirty="0">
                <a:solidFill>
                  <a:srgbClr val="FF0000"/>
                </a:solidFill>
              </a:rPr>
              <a:t>security</a:t>
            </a:r>
            <a:r>
              <a:rPr lang="en-US" dirty="0"/>
              <a:t>.</a:t>
            </a:r>
          </a:p>
          <a:p>
            <a:pPr algn="just"/>
            <a:r>
              <a:rPr lang="en-US" dirty="0"/>
              <a:t>Additionally, it </a:t>
            </a:r>
            <a:r>
              <a:rPr lang="en-US" b="1" u="sng" dirty="0"/>
              <a:t>involves a set of important decisions</a:t>
            </a:r>
            <a:r>
              <a:rPr lang="en-US" dirty="0"/>
              <a:t> about the organization related to the software project’s development and </a:t>
            </a:r>
          </a:p>
          <a:p>
            <a:pPr lvl="1" algn="just"/>
            <a:r>
              <a:rPr lang="en-US" b="1" u="sng" dirty="0">
                <a:solidFill>
                  <a:srgbClr val="FF0000"/>
                </a:solidFill>
              </a:rPr>
              <a:t>each of these decisions </a:t>
            </a:r>
            <a:r>
              <a:rPr lang="en-US" dirty="0"/>
              <a:t>can </a:t>
            </a:r>
            <a:r>
              <a:rPr lang="en-US" b="1" dirty="0">
                <a:solidFill>
                  <a:schemeClr val="accent1"/>
                </a:solidFill>
              </a:rPr>
              <a:t>have a considerable impact on </a:t>
            </a:r>
            <a:r>
              <a:rPr lang="en-US" b="1" i="1" dirty="0">
                <a:solidFill>
                  <a:schemeClr val="accent1"/>
                </a:solidFill>
              </a:rPr>
              <a:t>quality, maintainability, performance</a:t>
            </a:r>
            <a:r>
              <a:rPr lang="en-US" i="1" dirty="0"/>
              <a:t>, and </a:t>
            </a:r>
            <a:r>
              <a:rPr lang="en-US" b="1" i="1" dirty="0">
                <a:solidFill>
                  <a:schemeClr val="accent1"/>
                </a:solidFill>
              </a:rPr>
              <a:t>the overall success</a:t>
            </a:r>
            <a:r>
              <a:rPr lang="en-US" i="1" dirty="0"/>
              <a:t> </a:t>
            </a:r>
            <a:r>
              <a:rPr lang="en-US" dirty="0"/>
              <a:t>of the final product.</a:t>
            </a:r>
          </a:p>
        </p:txBody>
      </p:sp>
    </p:spTree>
    <p:extLst>
      <p:ext uri="{BB962C8B-B14F-4D97-AF65-F5344CB8AC3E}">
        <p14:creationId xmlns:p14="http://schemas.microsoft.com/office/powerpoint/2010/main" val="2482246822"/>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AD6218-79C6-435F-9AB4-1BFD6452B255}"/>
              </a:ext>
            </a:extLst>
          </p:cNvPr>
          <p:cNvSpPr>
            <a:spLocks noGrp="1"/>
          </p:cNvSpPr>
          <p:nvPr>
            <p:ph type="title"/>
          </p:nvPr>
        </p:nvSpPr>
        <p:spPr/>
        <p:txBody>
          <a:bodyPr/>
          <a:lstStyle/>
          <a:p>
            <a:r>
              <a:rPr lang="en-US" dirty="0"/>
              <a:t>What are</a:t>
            </a:r>
            <a:r>
              <a:rPr lang="tr-TR" dirty="0"/>
              <a:t> </a:t>
            </a:r>
            <a:r>
              <a:rPr lang="en-US" dirty="0"/>
              <a:t>these decisions?</a:t>
            </a:r>
          </a:p>
        </p:txBody>
      </p:sp>
      <p:sp>
        <p:nvSpPr>
          <p:cNvPr id="3" name="Content Placeholder 2">
            <a:extLst>
              <a:ext uri="{FF2B5EF4-FFF2-40B4-BE49-F238E27FC236}">
                <a16:creationId xmlns="" xmlns:a16="http://schemas.microsoft.com/office/drawing/2014/main" id="{3D813000-BFFA-4A1B-A7DB-04F4506AB279}"/>
              </a:ext>
            </a:extLst>
          </p:cNvPr>
          <p:cNvSpPr>
            <a:spLocks noGrp="1"/>
          </p:cNvSpPr>
          <p:nvPr>
            <p:ph idx="1"/>
          </p:nvPr>
        </p:nvSpPr>
        <p:spPr>
          <a:xfrm>
            <a:off x="457200" y="1600200"/>
            <a:ext cx="8318310" cy="4521200"/>
          </a:xfrm>
        </p:spPr>
        <p:txBody>
          <a:bodyPr/>
          <a:lstStyle/>
          <a:p>
            <a:pPr algn="just"/>
            <a:r>
              <a:rPr lang="en-US" dirty="0"/>
              <a:t>Selection of </a:t>
            </a:r>
            <a:r>
              <a:rPr lang="en-US" b="1" u="sng" dirty="0"/>
              <a:t>structural elements</a:t>
            </a:r>
            <a:r>
              <a:rPr lang="en-US" b="1" dirty="0"/>
              <a:t> </a:t>
            </a:r>
            <a:r>
              <a:rPr lang="en-US" dirty="0">
                <a:solidFill>
                  <a:schemeClr val="accent1"/>
                </a:solidFill>
              </a:rPr>
              <a:t>(e.g. HW components) and </a:t>
            </a:r>
            <a:r>
              <a:rPr lang="en-US" b="1" u="sng" dirty="0"/>
              <a:t>their interfaces </a:t>
            </a:r>
            <a:r>
              <a:rPr lang="en-US" dirty="0"/>
              <a:t>by which the system is composed.</a:t>
            </a:r>
          </a:p>
          <a:p>
            <a:pPr algn="just"/>
            <a:r>
              <a:rPr lang="en-US" b="1" u="sng" dirty="0"/>
              <a:t>Behavior</a:t>
            </a:r>
            <a:r>
              <a:rPr lang="en-US" dirty="0"/>
              <a:t> as specified in </a:t>
            </a:r>
            <a:r>
              <a:rPr lang="en-US" dirty="0">
                <a:solidFill>
                  <a:schemeClr val="accent1"/>
                </a:solidFill>
              </a:rPr>
              <a:t>collaborations among those elements/components</a:t>
            </a:r>
            <a:r>
              <a:rPr lang="en-US" dirty="0"/>
              <a:t>.</a:t>
            </a:r>
          </a:p>
          <a:p>
            <a:pPr algn="just"/>
            <a:r>
              <a:rPr lang="en-US" b="1" u="sng" dirty="0"/>
              <a:t>Composition</a:t>
            </a:r>
            <a:r>
              <a:rPr lang="en-US" dirty="0"/>
              <a:t> of </a:t>
            </a:r>
            <a:r>
              <a:rPr lang="en-US" dirty="0">
                <a:solidFill>
                  <a:schemeClr val="accent1"/>
                </a:solidFill>
              </a:rPr>
              <a:t>these structural and behavioral elements </a:t>
            </a:r>
            <a:r>
              <a:rPr lang="en-US" dirty="0"/>
              <a:t>into large subsystem.</a:t>
            </a:r>
          </a:p>
          <a:p>
            <a:pPr lvl="1" algn="just"/>
            <a:r>
              <a:rPr lang="en-US" sz="2400" dirty="0"/>
              <a:t>We may need to compose them to create a subsystem.</a:t>
            </a:r>
          </a:p>
          <a:p>
            <a:pPr algn="just"/>
            <a:r>
              <a:rPr lang="en-US" dirty="0"/>
              <a:t>Architectural decisions</a:t>
            </a:r>
            <a:r>
              <a:rPr lang="en-US" dirty="0">
                <a:solidFill>
                  <a:schemeClr val="accent1"/>
                </a:solidFill>
              </a:rPr>
              <a:t> </a:t>
            </a:r>
            <a:r>
              <a:rPr lang="en-US" b="1" u="sng" dirty="0">
                <a:solidFill>
                  <a:schemeClr val="accent1"/>
                </a:solidFill>
              </a:rPr>
              <a:t>should match</a:t>
            </a:r>
            <a:r>
              <a:rPr lang="en-US" dirty="0">
                <a:solidFill>
                  <a:schemeClr val="accent1"/>
                </a:solidFill>
              </a:rPr>
              <a:t> with business objectives</a:t>
            </a:r>
            <a:r>
              <a:rPr lang="en-US" dirty="0"/>
              <a:t>.</a:t>
            </a:r>
          </a:p>
        </p:txBody>
      </p:sp>
    </p:spTree>
    <p:extLst>
      <p:ext uri="{BB962C8B-B14F-4D97-AF65-F5344CB8AC3E}">
        <p14:creationId xmlns:p14="http://schemas.microsoft.com/office/powerpoint/2010/main" val="363092106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a:lstStyle/>
          <a:p>
            <a:r>
              <a:rPr lang="en-US" dirty="0"/>
              <a:t>Architectural design decisions</a:t>
            </a:r>
          </a:p>
        </p:txBody>
      </p:sp>
      <p:pic>
        <p:nvPicPr>
          <p:cNvPr id="6" name="Picture 5" descr="6.2 Arch design question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72" y="1652327"/>
            <a:ext cx="8705841" cy="4671929"/>
          </a:xfrm>
          <a:prstGeom prst="rect">
            <a:avLst/>
          </a:prstGeom>
        </p:spPr>
      </p:pic>
      <p:sp>
        <p:nvSpPr>
          <p:cNvPr id="3" name="TextBox 2">
            <a:extLst>
              <a:ext uri="{FF2B5EF4-FFF2-40B4-BE49-F238E27FC236}">
                <a16:creationId xmlns="" xmlns:a16="http://schemas.microsoft.com/office/drawing/2014/main" id="{86F6447B-E915-425A-92FE-E25D6656FC74}"/>
              </a:ext>
            </a:extLst>
          </p:cNvPr>
          <p:cNvSpPr txBox="1"/>
          <p:nvPr/>
        </p:nvSpPr>
        <p:spPr>
          <a:xfrm>
            <a:off x="697811" y="2545758"/>
            <a:ext cx="1414747" cy="461665"/>
          </a:xfrm>
          <a:prstGeom prst="rect">
            <a:avLst/>
          </a:prstGeom>
          <a:noFill/>
        </p:spPr>
        <p:txBody>
          <a:bodyPr wrap="none" rtlCol="0">
            <a:spAutoFit/>
          </a:bodyPr>
          <a:lstStyle/>
          <a:p>
            <a:pPr algn="ctr"/>
            <a:r>
              <a:rPr lang="en-US" sz="1200" b="1" dirty="0">
                <a:solidFill>
                  <a:srgbClr val="FF0000"/>
                </a:solidFill>
              </a:rPr>
              <a:t>Similar system arch</a:t>
            </a:r>
          </a:p>
          <a:p>
            <a:pPr algn="ctr"/>
            <a:r>
              <a:rPr lang="en-US" sz="1200" b="1" dirty="0">
                <a:solidFill>
                  <a:srgbClr val="FF0000"/>
                </a:solidFill>
              </a:rPr>
              <a:t>design available?</a:t>
            </a:r>
          </a:p>
        </p:txBody>
      </p:sp>
      <p:sp>
        <p:nvSpPr>
          <p:cNvPr id="5" name="TextBox 4">
            <a:extLst>
              <a:ext uri="{FF2B5EF4-FFF2-40B4-BE49-F238E27FC236}">
                <a16:creationId xmlns="" xmlns:a16="http://schemas.microsoft.com/office/drawing/2014/main" id="{5D3F2A4B-0A46-4983-BDEB-5E8D6D3FC316}"/>
              </a:ext>
            </a:extLst>
          </p:cNvPr>
          <p:cNvSpPr txBox="1"/>
          <p:nvPr/>
        </p:nvSpPr>
        <p:spPr>
          <a:xfrm>
            <a:off x="340784" y="5115094"/>
            <a:ext cx="1884107" cy="276999"/>
          </a:xfrm>
          <a:prstGeom prst="rect">
            <a:avLst/>
          </a:prstGeom>
          <a:noFill/>
        </p:spPr>
        <p:txBody>
          <a:bodyPr wrap="none" rtlCol="0">
            <a:spAutoFit/>
          </a:bodyPr>
          <a:lstStyle/>
          <a:p>
            <a:pPr algn="ctr"/>
            <a:r>
              <a:rPr lang="en-US" sz="1200" b="1" dirty="0">
                <a:solidFill>
                  <a:srgbClr val="FF0000"/>
                </a:solidFill>
              </a:rPr>
              <a:t>Decomposing components</a:t>
            </a:r>
          </a:p>
        </p:txBody>
      </p:sp>
      <p:sp>
        <p:nvSpPr>
          <p:cNvPr id="9" name="TextBox 8">
            <a:extLst>
              <a:ext uri="{FF2B5EF4-FFF2-40B4-BE49-F238E27FC236}">
                <a16:creationId xmlns="" xmlns:a16="http://schemas.microsoft.com/office/drawing/2014/main" id="{3F7AC267-6B4E-4444-A9DB-B92DFF6AB22A}"/>
              </a:ext>
            </a:extLst>
          </p:cNvPr>
          <p:cNvSpPr txBox="1"/>
          <p:nvPr/>
        </p:nvSpPr>
        <p:spPr>
          <a:xfrm>
            <a:off x="3793074" y="6324256"/>
            <a:ext cx="1557862" cy="461665"/>
          </a:xfrm>
          <a:prstGeom prst="rect">
            <a:avLst/>
          </a:prstGeom>
          <a:noFill/>
        </p:spPr>
        <p:txBody>
          <a:bodyPr wrap="none" rtlCol="0">
            <a:spAutoFit/>
          </a:bodyPr>
          <a:lstStyle/>
          <a:p>
            <a:pPr algn="ctr"/>
            <a:r>
              <a:rPr lang="en-US" sz="1200" b="1" dirty="0">
                <a:solidFill>
                  <a:srgbClr val="FF0000"/>
                </a:solidFill>
              </a:rPr>
              <a:t>Which ach. Structure</a:t>
            </a:r>
          </a:p>
          <a:p>
            <a:pPr algn="ctr"/>
            <a:r>
              <a:rPr lang="en-US" sz="1200" b="1" dirty="0">
                <a:solidFill>
                  <a:srgbClr val="FF0000"/>
                </a:solidFill>
              </a:rPr>
              <a:t> suitable for our NFRs</a:t>
            </a:r>
          </a:p>
        </p:txBody>
      </p:sp>
      <p:sp>
        <p:nvSpPr>
          <p:cNvPr id="10" name="TextBox 9">
            <a:extLst>
              <a:ext uri="{FF2B5EF4-FFF2-40B4-BE49-F238E27FC236}">
                <a16:creationId xmlns="" xmlns:a16="http://schemas.microsoft.com/office/drawing/2014/main" id="{2324812D-05B2-4F8B-BF72-DAC26D795039}"/>
              </a:ext>
            </a:extLst>
          </p:cNvPr>
          <p:cNvSpPr txBox="1"/>
          <p:nvPr/>
        </p:nvSpPr>
        <p:spPr>
          <a:xfrm>
            <a:off x="6972813" y="6306363"/>
            <a:ext cx="1392241" cy="276999"/>
          </a:xfrm>
          <a:prstGeom prst="rect">
            <a:avLst/>
          </a:prstGeom>
          <a:noFill/>
        </p:spPr>
        <p:txBody>
          <a:bodyPr wrap="none" rtlCol="0">
            <a:spAutoFit/>
          </a:bodyPr>
          <a:lstStyle/>
          <a:p>
            <a:pPr algn="ctr"/>
            <a:r>
              <a:rPr lang="en-US" sz="1200" b="1" dirty="0">
                <a:solidFill>
                  <a:srgbClr val="FF0000"/>
                </a:solidFill>
              </a:rPr>
              <a:t>Documentation???</a:t>
            </a:r>
          </a:p>
        </p:txBody>
      </p:sp>
      <p:sp>
        <p:nvSpPr>
          <p:cNvPr id="11" name="TextBox 10">
            <a:extLst>
              <a:ext uri="{FF2B5EF4-FFF2-40B4-BE49-F238E27FC236}">
                <a16:creationId xmlns="" xmlns:a16="http://schemas.microsoft.com/office/drawing/2014/main" id="{44FA2282-D91A-428C-8735-953CBD651AF8}"/>
              </a:ext>
            </a:extLst>
          </p:cNvPr>
          <p:cNvSpPr txBox="1"/>
          <p:nvPr/>
        </p:nvSpPr>
        <p:spPr>
          <a:xfrm>
            <a:off x="3372965" y="2547913"/>
            <a:ext cx="2040302" cy="276999"/>
          </a:xfrm>
          <a:prstGeom prst="rect">
            <a:avLst/>
          </a:prstGeom>
          <a:noFill/>
        </p:spPr>
        <p:txBody>
          <a:bodyPr wrap="none" rtlCol="0">
            <a:spAutoFit/>
          </a:bodyPr>
          <a:lstStyle/>
          <a:p>
            <a:pPr algn="ctr"/>
            <a:r>
              <a:rPr lang="en-US" sz="1200" b="1" dirty="0">
                <a:solidFill>
                  <a:srgbClr val="FF0000"/>
                </a:solidFill>
              </a:rPr>
              <a:t>Distribution of </a:t>
            </a:r>
            <a:r>
              <a:rPr lang="en-US" sz="1200" b="1" dirty="0" err="1">
                <a:solidFill>
                  <a:srgbClr val="FF0000"/>
                </a:solidFill>
              </a:rPr>
              <a:t>procesessors</a:t>
            </a:r>
            <a:r>
              <a:rPr lang="en-US" sz="1200" b="1" dirty="0">
                <a:solidFill>
                  <a:srgbClr val="FF0000"/>
                </a:solidFill>
              </a:rPr>
              <a:t>?</a:t>
            </a:r>
          </a:p>
        </p:txBody>
      </p:sp>
      <p:sp>
        <p:nvSpPr>
          <p:cNvPr id="12" name="TextBox 11">
            <a:extLst>
              <a:ext uri="{FF2B5EF4-FFF2-40B4-BE49-F238E27FC236}">
                <a16:creationId xmlns="" xmlns:a16="http://schemas.microsoft.com/office/drawing/2014/main" id="{E7EB1223-3D9A-4A83-AF89-AB42986B1882}"/>
              </a:ext>
            </a:extLst>
          </p:cNvPr>
          <p:cNvSpPr txBox="1"/>
          <p:nvPr/>
        </p:nvSpPr>
        <p:spPr>
          <a:xfrm>
            <a:off x="6577904" y="2638090"/>
            <a:ext cx="1902444" cy="276999"/>
          </a:xfrm>
          <a:prstGeom prst="rect">
            <a:avLst/>
          </a:prstGeom>
          <a:noFill/>
        </p:spPr>
        <p:txBody>
          <a:bodyPr wrap="none" rtlCol="0">
            <a:spAutoFit/>
          </a:bodyPr>
          <a:lstStyle/>
          <a:p>
            <a:pPr algn="ctr"/>
            <a:r>
              <a:rPr lang="en-US" sz="1200" b="1" dirty="0">
                <a:solidFill>
                  <a:srgbClr val="FF0000"/>
                </a:solidFill>
              </a:rPr>
              <a:t>Which Arch Pattern is suit?</a:t>
            </a:r>
          </a:p>
        </p:txBody>
      </p:sp>
    </p:spTree>
    <p:extLst>
      <p:ext uri="{BB962C8B-B14F-4D97-AF65-F5344CB8AC3E}">
        <p14:creationId xmlns:p14="http://schemas.microsoft.com/office/powerpoint/2010/main" val="3267886628"/>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CA963F2F-9CB8-4F3E-BBE6-2EFA84A6D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947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D3B5429E-F9C8-4DE2-B214-B094AEE7B84A}"/>
              </a:ext>
            </a:extLst>
          </p:cNvPr>
          <p:cNvSpPr/>
          <p:nvPr/>
        </p:nvSpPr>
        <p:spPr>
          <a:xfrm>
            <a:off x="-1" y="4929324"/>
            <a:ext cx="9211235" cy="1815882"/>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rgbClr val="000000"/>
                </a:solidFill>
                <a:latin typeface="Lucida Grande"/>
              </a:rPr>
              <a:t>In architectural design, </a:t>
            </a:r>
            <a:r>
              <a:rPr lang="en-US" sz="1600" b="1" u="sng" dirty="0">
                <a:solidFill>
                  <a:srgbClr val="FF0000"/>
                </a:solidFill>
                <a:latin typeface="Lucida Grande"/>
              </a:rPr>
              <a:t>we make decisions to transform</a:t>
            </a:r>
            <a:r>
              <a:rPr lang="en-US" sz="1600" dirty="0">
                <a:solidFill>
                  <a:srgbClr val="000000"/>
                </a:solidFill>
                <a:latin typeface="Lucida Grande"/>
              </a:rPr>
              <a:t> our design pu</a:t>
            </a:r>
            <a:r>
              <a:rPr lang="en-US" sz="1600" b="1" dirty="0">
                <a:solidFill>
                  <a:srgbClr val="000000"/>
                </a:solidFill>
                <a:latin typeface="Lucida Grande"/>
              </a:rPr>
              <a:t>rpose, requirements, constraints, and architectural concerns</a:t>
            </a:r>
            <a:r>
              <a:rPr lang="en-US" sz="1600" dirty="0">
                <a:solidFill>
                  <a:srgbClr val="000000"/>
                </a:solidFill>
                <a:latin typeface="Lucida Grande"/>
              </a:rPr>
              <a:t>—</a:t>
            </a:r>
            <a:r>
              <a:rPr lang="tr-TR" sz="1600" b="1" dirty="0" err="1">
                <a:solidFill>
                  <a:srgbClr val="00B0F0"/>
                </a:solidFill>
                <a:latin typeface="Lucida Grande"/>
              </a:rPr>
              <a:t>known</a:t>
            </a:r>
            <a:r>
              <a:rPr lang="tr-TR" sz="1600" b="1" dirty="0">
                <a:solidFill>
                  <a:srgbClr val="00B0F0"/>
                </a:solidFill>
                <a:latin typeface="Lucida Grande"/>
              </a:rPr>
              <a:t> as </a:t>
            </a:r>
            <a:r>
              <a:rPr lang="en-US" sz="1600" b="1" dirty="0">
                <a:solidFill>
                  <a:srgbClr val="00B0F0"/>
                </a:solidFill>
                <a:latin typeface="Lucida Grande"/>
              </a:rPr>
              <a:t>architectural </a:t>
            </a:r>
            <a:r>
              <a:rPr lang="en-US" sz="1600" b="1" i="1" dirty="0">
                <a:solidFill>
                  <a:srgbClr val="00B0F0"/>
                </a:solidFill>
                <a:latin typeface="Lucida Grande"/>
              </a:rPr>
              <a:t>drivers</a:t>
            </a:r>
            <a:r>
              <a:rPr lang="en-US" sz="1600" dirty="0">
                <a:solidFill>
                  <a:srgbClr val="000000"/>
                </a:solidFill>
                <a:latin typeface="Lucida Grande"/>
              </a:rPr>
              <a:t>—into </a:t>
            </a:r>
            <a:r>
              <a:rPr lang="en-US" sz="1600" b="1" i="1" dirty="0">
                <a:solidFill>
                  <a:srgbClr val="FF0000"/>
                </a:solidFill>
                <a:latin typeface="Lucida Grande"/>
              </a:rPr>
              <a:t>structures</a:t>
            </a:r>
            <a:r>
              <a:rPr lang="en-US" sz="1600" dirty="0">
                <a:solidFill>
                  <a:srgbClr val="000000"/>
                </a:solidFill>
                <a:latin typeface="Lucida Grande"/>
              </a:rPr>
              <a:t>, as shown in the figure.</a:t>
            </a:r>
          </a:p>
          <a:p>
            <a:pPr marL="285750" indent="-285750" algn="just">
              <a:buFont typeface="Arial" panose="020B0604020202020204" pitchFamily="34" charset="0"/>
              <a:buChar char="•"/>
            </a:pPr>
            <a:r>
              <a:rPr lang="en-US" sz="1600" dirty="0">
                <a:solidFill>
                  <a:srgbClr val="000000"/>
                </a:solidFill>
                <a:latin typeface="Lucida Grande"/>
              </a:rPr>
              <a:t>These structures are then used to guide the project. They guide analysis and construction, and serve as the basis for educating a new project member.</a:t>
            </a:r>
          </a:p>
          <a:p>
            <a:pPr marL="285750" indent="-285750" algn="just">
              <a:buFont typeface="Arial" panose="020B0604020202020204" pitchFamily="34" charset="0"/>
              <a:buChar char="•"/>
            </a:pPr>
            <a:r>
              <a:rPr lang="en-US" sz="1600" dirty="0">
                <a:solidFill>
                  <a:srgbClr val="000000"/>
                </a:solidFill>
                <a:latin typeface="Lucida Grande"/>
              </a:rPr>
              <a:t>They also guide cost and schedule estimation, team formation, risk analysis and mitigation, and, of course, implementation.</a:t>
            </a:r>
            <a:endParaRPr lang="en-US" sz="1600" dirty="0"/>
          </a:p>
        </p:txBody>
      </p:sp>
    </p:spTree>
    <p:extLst>
      <p:ext uri="{BB962C8B-B14F-4D97-AF65-F5344CB8AC3E}">
        <p14:creationId xmlns:p14="http://schemas.microsoft.com/office/powerpoint/2010/main" val="152459498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B2511-0A83-4AB3-A834-32F827D1B883}"/>
              </a:ext>
            </a:extLst>
          </p:cNvPr>
          <p:cNvSpPr>
            <a:spLocks noGrp="1"/>
          </p:cNvSpPr>
          <p:nvPr>
            <p:ph type="title"/>
          </p:nvPr>
        </p:nvSpPr>
        <p:spPr/>
        <p:txBody>
          <a:bodyPr/>
          <a:lstStyle/>
          <a:p>
            <a:r>
              <a:rPr lang="en-US" dirty="0"/>
              <a:t>What are my constraints? </a:t>
            </a:r>
          </a:p>
        </p:txBody>
      </p:sp>
      <p:pic>
        <p:nvPicPr>
          <p:cNvPr id="4098" name="Picture 2" descr="project constraints definition">
            <a:extLst>
              <a:ext uri="{FF2B5EF4-FFF2-40B4-BE49-F238E27FC236}">
                <a16:creationId xmlns="" xmlns:a16="http://schemas.microsoft.com/office/drawing/2014/main" id="{F30C4234-DF14-4C71-B1F8-B2FF17D925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63" t="11431" r="5768"/>
          <a:stretch/>
        </p:blipFill>
        <p:spPr bwMode="auto">
          <a:xfrm>
            <a:off x="0" y="1675637"/>
            <a:ext cx="4469642" cy="3506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7BF735B6-0C03-42BF-BD4E-C5F763EDDC68}"/>
              </a:ext>
            </a:extLst>
          </p:cNvPr>
          <p:cNvSpPr/>
          <p:nvPr/>
        </p:nvSpPr>
        <p:spPr>
          <a:xfrm>
            <a:off x="4572000" y="1427347"/>
            <a:ext cx="4572000" cy="923330"/>
          </a:xfrm>
          <a:prstGeom prst="rect">
            <a:avLst/>
          </a:prstGeom>
        </p:spPr>
        <p:txBody>
          <a:bodyPr>
            <a:spAutoFit/>
          </a:bodyPr>
          <a:lstStyle/>
          <a:p>
            <a:pPr algn="just"/>
            <a:r>
              <a:rPr lang="en-US" dirty="0"/>
              <a:t>1-For instance, project sponsor might state that "</a:t>
            </a:r>
            <a:r>
              <a:rPr lang="en-US" b="1" dirty="0">
                <a:solidFill>
                  <a:schemeClr val="accent1"/>
                </a:solidFill>
              </a:rPr>
              <a:t>I want this project to be completed till end of next year</a:t>
            </a:r>
            <a:r>
              <a:rPr lang="en-US" dirty="0"/>
              <a:t>". </a:t>
            </a:r>
          </a:p>
        </p:txBody>
      </p:sp>
      <p:sp>
        <p:nvSpPr>
          <p:cNvPr id="8" name="Rectangle 7">
            <a:extLst>
              <a:ext uri="{FF2B5EF4-FFF2-40B4-BE49-F238E27FC236}">
                <a16:creationId xmlns="" xmlns:a16="http://schemas.microsoft.com/office/drawing/2014/main" id="{AE9172D7-C6E2-4D29-8E98-68DD41FE5F23}"/>
              </a:ext>
            </a:extLst>
          </p:cNvPr>
          <p:cNvSpPr/>
          <p:nvPr/>
        </p:nvSpPr>
        <p:spPr>
          <a:xfrm>
            <a:off x="4625788" y="2471806"/>
            <a:ext cx="4572000" cy="1754326"/>
          </a:xfrm>
          <a:prstGeom prst="rect">
            <a:avLst/>
          </a:prstGeom>
        </p:spPr>
        <p:txBody>
          <a:bodyPr wrap="square">
            <a:spAutoFit/>
          </a:bodyPr>
          <a:lstStyle/>
          <a:p>
            <a:pPr algn="just"/>
            <a:r>
              <a:rPr lang="en-US" dirty="0"/>
              <a:t>2- For instance, if you are working in a software vendor, development of </a:t>
            </a:r>
            <a:r>
              <a:rPr lang="en-US" b="1" dirty="0">
                <a:solidFill>
                  <a:schemeClr val="accent1"/>
                </a:solidFill>
              </a:rPr>
              <a:t>an e-commerce website can be a project scope</a:t>
            </a:r>
            <a:r>
              <a:rPr lang="en-US" dirty="0"/>
              <a:t>. And, if the scope is "development of an end-to-end operating e-commerce retail website" this is an example of </a:t>
            </a:r>
            <a:r>
              <a:rPr lang="en-US" b="1" dirty="0">
                <a:solidFill>
                  <a:schemeClr val="accent1"/>
                </a:solidFill>
              </a:rPr>
              <a:t>project scope constraint</a:t>
            </a:r>
            <a:r>
              <a:rPr lang="en-US" dirty="0"/>
              <a:t>.</a:t>
            </a:r>
          </a:p>
        </p:txBody>
      </p:sp>
      <p:sp>
        <p:nvSpPr>
          <p:cNvPr id="9" name="Rectangle 8">
            <a:extLst>
              <a:ext uri="{FF2B5EF4-FFF2-40B4-BE49-F238E27FC236}">
                <a16:creationId xmlns="" xmlns:a16="http://schemas.microsoft.com/office/drawing/2014/main" id="{6F062060-575F-4AC1-A44F-C73FBE751431}"/>
              </a:ext>
            </a:extLst>
          </p:cNvPr>
          <p:cNvSpPr/>
          <p:nvPr/>
        </p:nvSpPr>
        <p:spPr>
          <a:xfrm>
            <a:off x="4625788" y="4468267"/>
            <a:ext cx="4572000" cy="923330"/>
          </a:xfrm>
          <a:prstGeom prst="rect">
            <a:avLst/>
          </a:prstGeom>
        </p:spPr>
        <p:txBody>
          <a:bodyPr>
            <a:spAutoFit/>
          </a:bodyPr>
          <a:lstStyle/>
          <a:p>
            <a:pPr algn="just"/>
            <a:r>
              <a:rPr lang="en-US" dirty="0"/>
              <a:t>3-For instance, he can say that "</a:t>
            </a:r>
            <a:r>
              <a:rPr lang="en-US" b="1" dirty="0">
                <a:solidFill>
                  <a:schemeClr val="accent1"/>
                </a:solidFill>
              </a:rPr>
              <a:t>You need to complete this project with a one million dollar budget</a:t>
            </a:r>
            <a:r>
              <a:rPr lang="en-US" dirty="0"/>
              <a:t>". </a:t>
            </a:r>
          </a:p>
        </p:txBody>
      </p:sp>
      <p:sp>
        <p:nvSpPr>
          <p:cNvPr id="10" name="Rectangle 9">
            <a:extLst>
              <a:ext uri="{FF2B5EF4-FFF2-40B4-BE49-F238E27FC236}">
                <a16:creationId xmlns="" xmlns:a16="http://schemas.microsoft.com/office/drawing/2014/main" id="{F7A3043D-348D-4028-B099-8DE654A9F742}"/>
              </a:ext>
            </a:extLst>
          </p:cNvPr>
          <p:cNvSpPr/>
          <p:nvPr/>
        </p:nvSpPr>
        <p:spPr>
          <a:xfrm>
            <a:off x="0" y="5460680"/>
            <a:ext cx="9022118" cy="1200329"/>
          </a:xfrm>
          <a:prstGeom prst="rect">
            <a:avLst/>
          </a:prstGeom>
        </p:spPr>
        <p:txBody>
          <a:bodyPr wrap="square">
            <a:spAutoFit/>
          </a:bodyPr>
          <a:lstStyle/>
          <a:p>
            <a:r>
              <a:rPr lang="en-US" dirty="0"/>
              <a:t>4-For instance, if there is a risk of losing a project team member, you may </a:t>
            </a:r>
            <a:r>
              <a:rPr lang="en-US" b="1" dirty="0">
                <a:solidFill>
                  <a:schemeClr val="accent1"/>
                </a:solidFill>
              </a:rPr>
              <a:t>prepare a handover document for the activities of that team member </a:t>
            </a:r>
            <a:r>
              <a:rPr lang="en-US" dirty="0"/>
              <a:t>is doing in the project. And if he leaves the project, or company, or in other words, if the risk occurs, you can use the handover documents to </a:t>
            </a:r>
            <a:r>
              <a:rPr lang="en-US" b="1" dirty="0">
                <a:solidFill>
                  <a:schemeClr val="accent1"/>
                </a:solidFill>
              </a:rPr>
              <a:t>assign his tasks to a new team member </a:t>
            </a:r>
            <a:r>
              <a:rPr lang="en-US" dirty="0"/>
              <a:t>and reduce the impact of this risk. </a:t>
            </a:r>
          </a:p>
        </p:txBody>
      </p:sp>
    </p:spTree>
    <p:extLst>
      <p:ext uri="{BB962C8B-B14F-4D97-AF65-F5344CB8AC3E}">
        <p14:creationId xmlns:p14="http://schemas.microsoft.com/office/powerpoint/2010/main" val="356866021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Architectural </a:t>
            </a:r>
            <a:r>
              <a:rPr lang="en-US" b="1" dirty="0"/>
              <a:t>design decisions</a:t>
            </a:r>
            <a:endParaRPr lang="en-GB" b="1" dirty="0"/>
          </a:p>
          <a:p>
            <a:r>
              <a:rPr lang="en-US" dirty="0"/>
              <a:t>Architectural </a:t>
            </a:r>
            <a:r>
              <a:rPr lang="en-US" b="1" dirty="0"/>
              <a:t>views</a:t>
            </a:r>
            <a:endParaRPr lang="en-GB" b="1" dirty="0"/>
          </a:p>
          <a:p>
            <a:r>
              <a:rPr lang="en-US" dirty="0"/>
              <a:t>Architectural </a:t>
            </a:r>
            <a:r>
              <a:rPr lang="en-US" b="1" dirty="0"/>
              <a:t>patterns</a:t>
            </a:r>
            <a:endParaRPr lang="en-GB" b="1" dirty="0"/>
          </a:p>
          <a:p>
            <a:r>
              <a:rPr lang="en-US" dirty="0"/>
              <a:t>Application architectures</a:t>
            </a:r>
            <a:endParaRPr lang="en-GB" dirty="0"/>
          </a:p>
          <a:p>
            <a:endParaRPr 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8EADE1-C298-495F-94A0-E9BDF9998E19}"/>
              </a:ext>
            </a:extLst>
          </p:cNvPr>
          <p:cNvSpPr>
            <a:spLocks noGrp="1"/>
          </p:cNvSpPr>
          <p:nvPr>
            <p:ph type="title"/>
          </p:nvPr>
        </p:nvSpPr>
        <p:spPr/>
        <p:txBody>
          <a:bodyPr/>
          <a:lstStyle/>
          <a:p>
            <a:r>
              <a:rPr lang="en-US" sz="2000" dirty="0"/>
              <a:t>Goals of Architecture</a:t>
            </a:r>
          </a:p>
        </p:txBody>
      </p:sp>
      <p:sp>
        <p:nvSpPr>
          <p:cNvPr id="3" name="Content Placeholder 2">
            <a:extLst>
              <a:ext uri="{FF2B5EF4-FFF2-40B4-BE49-F238E27FC236}">
                <a16:creationId xmlns="" xmlns:a16="http://schemas.microsoft.com/office/drawing/2014/main" id="{FAC6CB43-EE9D-4A3B-BB03-5DF631916FB3}"/>
              </a:ext>
            </a:extLst>
          </p:cNvPr>
          <p:cNvSpPr>
            <a:spLocks noGrp="1"/>
          </p:cNvSpPr>
          <p:nvPr>
            <p:ph idx="1"/>
          </p:nvPr>
        </p:nvSpPr>
        <p:spPr>
          <a:xfrm>
            <a:off x="235324" y="1485900"/>
            <a:ext cx="8586705" cy="5020188"/>
          </a:xfrm>
        </p:spPr>
        <p:txBody>
          <a:bodyPr/>
          <a:lstStyle/>
          <a:p>
            <a:pPr algn="just"/>
            <a:r>
              <a:rPr lang="en-US" sz="2000" dirty="0"/>
              <a:t>The primary </a:t>
            </a:r>
            <a:r>
              <a:rPr lang="en-US" sz="2000" b="1" dirty="0">
                <a:highlight>
                  <a:srgbClr val="00FF00"/>
                </a:highlight>
              </a:rPr>
              <a:t>goal of the architecture </a:t>
            </a:r>
            <a:r>
              <a:rPr lang="en-US" sz="2000" b="1" u="sng" dirty="0">
                <a:highlight>
                  <a:srgbClr val="00FF00"/>
                </a:highlight>
              </a:rPr>
              <a:t>modelling is to identify requirements</a:t>
            </a:r>
            <a:r>
              <a:rPr lang="en-US" sz="2000" dirty="0"/>
              <a:t> that affect the structure of the application.</a:t>
            </a:r>
          </a:p>
          <a:p>
            <a:pPr algn="just"/>
            <a:r>
              <a:rPr lang="en-US" sz="2000" dirty="0"/>
              <a:t>A well-laid architecture model </a:t>
            </a:r>
            <a:r>
              <a:rPr lang="en-US" sz="2000" b="1" dirty="0">
                <a:highlight>
                  <a:srgbClr val="00FF00"/>
                </a:highlight>
              </a:rPr>
              <a:t>reduces the business risks</a:t>
            </a:r>
            <a:r>
              <a:rPr lang="en-US" sz="2000" dirty="0"/>
              <a:t> related with building a technical solution and </a:t>
            </a:r>
            <a:r>
              <a:rPr lang="en-US" sz="2000" b="1" dirty="0">
                <a:highlight>
                  <a:srgbClr val="00FF00"/>
                </a:highlight>
              </a:rPr>
              <a:t>builds a bridge</a:t>
            </a:r>
            <a:r>
              <a:rPr lang="en-US" sz="2000" dirty="0"/>
              <a:t> between business and technical requirements.</a:t>
            </a:r>
          </a:p>
          <a:p>
            <a:pPr algn="just"/>
            <a:r>
              <a:rPr lang="en-US" sz="2000" b="1" dirty="0">
                <a:highlight>
                  <a:srgbClr val="00FF00"/>
                </a:highlight>
              </a:rPr>
              <a:t>Some of the other goals are as follows </a:t>
            </a:r>
            <a:r>
              <a:rPr lang="en-US" sz="2000" dirty="0"/>
              <a:t>−</a:t>
            </a:r>
          </a:p>
          <a:p>
            <a:pPr lvl="1" algn="just"/>
            <a:r>
              <a:rPr lang="en-US" sz="1600" b="1" u="sng" dirty="0"/>
              <a:t>Provides to represent</a:t>
            </a:r>
            <a:r>
              <a:rPr lang="en-US" sz="1600" b="1" dirty="0"/>
              <a:t> the </a:t>
            </a:r>
            <a:r>
              <a:rPr lang="en-US" sz="1600" b="1" u="sng" dirty="0"/>
              <a:t>structure</a:t>
            </a:r>
            <a:r>
              <a:rPr lang="en-US" sz="1600" b="1" dirty="0"/>
              <a:t> of the system, but hide its implementation details.</a:t>
            </a:r>
          </a:p>
          <a:p>
            <a:pPr lvl="1" algn="just"/>
            <a:r>
              <a:rPr lang="en-US" sz="1600" b="1" u="sng" dirty="0"/>
              <a:t>Provides to </a:t>
            </a:r>
            <a:r>
              <a:rPr lang="en-US" sz="1600" b="1" dirty="0"/>
              <a:t>realize all the </a:t>
            </a:r>
            <a:r>
              <a:rPr lang="en-US" sz="1600" b="1" u="sng" dirty="0"/>
              <a:t>use-cases and scenarios</a:t>
            </a:r>
            <a:r>
              <a:rPr lang="en-US" sz="1600" b="1" dirty="0"/>
              <a:t>.</a:t>
            </a:r>
          </a:p>
          <a:p>
            <a:pPr lvl="1" algn="just"/>
            <a:r>
              <a:rPr lang="en-US" sz="1600" b="1" u="sng" dirty="0"/>
              <a:t>Provides to address the requirements</a:t>
            </a:r>
            <a:r>
              <a:rPr lang="en-US" sz="1600" b="1" dirty="0"/>
              <a:t> of various stakeholders.</a:t>
            </a:r>
          </a:p>
          <a:p>
            <a:pPr lvl="1" algn="just"/>
            <a:r>
              <a:rPr lang="en-US" sz="1600" b="1" u="sng" dirty="0"/>
              <a:t>Provides to </a:t>
            </a:r>
            <a:r>
              <a:rPr lang="en-US" sz="1600" b="1" dirty="0"/>
              <a:t>handle both </a:t>
            </a:r>
            <a:r>
              <a:rPr lang="en-US" sz="1600" b="1" u="sng" dirty="0"/>
              <a:t>functional</a:t>
            </a:r>
            <a:r>
              <a:rPr lang="en-US" sz="1600" b="1" dirty="0"/>
              <a:t> and </a:t>
            </a:r>
            <a:r>
              <a:rPr lang="en-US" sz="1600" b="1" u="sng" dirty="0"/>
              <a:t>quality</a:t>
            </a:r>
            <a:r>
              <a:rPr lang="en-US" sz="1600" b="1" dirty="0"/>
              <a:t> requirements.</a:t>
            </a:r>
          </a:p>
          <a:p>
            <a:pPr lvl="1" algn="just"/>
            <a:r>
              <a:rPr lang="en-US" sz="1600" b="1" u="sng" dirty="0"/>
              <a:t>Provides to improve the organization’s market position</a:t>
            </a:r>
            <a:r>
              <a:rPr lang="en-US" sz="1600" b="1" dirty="0"/>
              <a:t>.</a:t>
            </a:r>
          </a:p>
          <a:p>
            <a:pPr lvl="1" algn="just"/>
            <a:r>
              <a:rPr lang="en-US" sz="1600" b="1" u="sng" dirty="0"/>
              <a:t>Provides to </a:t>
            </a:r>
            <a:r>
              <a:rPr lang="en-US" sz="1600" b="1" dirty="0"/>
              <a:t>improve </a:t>
            </a:r>
            <a:r>
              <a:rPr lang="en-US" sz="1600" b="1" u="sng" dirty="0"/>
              <a:t>quality and functionality</a:t>
            </a:r>
            <a:r>
              <a:rPr lang="en-US" sz="1600" b="1" dirty="0"/>
              <a:t> offered by the system.</a:t>
            </a:r>
          </a:p>
          <a:p>
            <a:pPr lvl="1" algn="just"/>
            <a:r>
              <a:rPr lang="en-US" sz="1600" b="1" u="sng" dirty="0"/>
              <a:t>Provides to improve external confidence</a:t>
            </a:r>
            <a:r>
              <a:rPr lang="en-US" sz="1600" b="1" dirty="0"/>
              <a:t> in either the organization or system.</a:t>
            </a:r>
          </a:p>
          <a:p>
            <a:endParaRPr lang="en-US" sz="2000" dirty="0"/>
          </a:p>
        </p:txBody>
      </p:sp>
    </p:spTree>
    <p:extLst>
      <p:ext uri="{BB962C8B-B14F-4D97-AF65-F5344CB8AC3E}">
        <p14:creationId xmlns:p14="http://schemas.microsoft.com/office/powerpoint/2010/main" val="147338799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Architecture reuse</a:t>
            </a:r>
          </a:p>
        </p:txBody>
      </p:sp>
      <p:sp>
        <p:nvSpPr>
          <p:cNvPr id="60419" name="Rectangle 3"/>
          <p:cNvSpPr>
            <a:spLocks noGrp="1" noChangeArrowheads="1"/>
          </p:cNvSpPr>
          <p:nvPr>
            <p:ph idx="1"/>
          </p:nvPr>
        </p:nvSpPr>
        <p:spPr>
          <a:xfrm>
            <a:off x="77273" y="1417638"/>
            <a:ext cx="8860665" cy="4949043"/>
          </a:xfrm>
        </p:spPr>
        <p:txBody>
          <a:bodyPr/>
          <a:lstStyle/>
          <a:p>
            <a:pPr algn="just"/>
            <a:r>
              <a:rPr lang="en-US" dirty="0"/>
              <a:t>Similar systems (especially in the same domain) often </a:t>
            </a:r>
            <a:r>
              <a:rPr lang="en-US" u="sng" dirty="0">
                <a:solidFill>
                  <a:srgbClr val="FF0000"/>
                </a:solidFill>
              </a:rPr>
              <a:t>have similar architectures</a:t>
            </a:r>
            <a:r>
              <a:rPr lang="en-US" dirty="0"/>
              <a:t> that reflect domain concepts.</a:t>
            </a:r>
          </a:p>
          <a:p>
            <a:pPr algn="just"/>
            <a:endParaRPr lang="en-US" dirty="0"/>
          </a:p>
          <a:p>
            <a:pPr algn="just"/>
            <a:endParaRPr lang="en-US" dirty="0"/>
          </a:p>
          <a:p>
            <a:pPr algn="just"/>
            <a:endParaRPr lang="en-US" dirty="0"/>
          </a:p>
          <a:p>
            <a:pPr algn="just"/>
            <a:r>
              <a:rPr lang="en-US" dirty="0"/>
              <a:t>SW products are built/produced </a:t>
            </a:r>
            <a:r>
              <a:rPr lang="en-US" u="sng" dirty="0">
                <a:solidFill>
                  <a:srgbClr val="FF0000"/>
                </a:solidFill>
              </a:rPr>
              <a:t>based on a core architecture</a:t>
            </a:r>
            <a:r>
              <a:rPr lang="en-US" dirty="0"/>
              <a:t> with modifications that satisfy particular customer requirements.</a:t>
            </a:r>
          </a:p>
          <a:p>
            <a:pPr algn="just"/>
            <a:r>
              <a:rPr lang="en-US" dirty="0"/>
              <a:t>The architecture of a system may be designed around </a:t>
            </a:r>
            <a:r>
              <a:rPr lang="en-US" u="sng" dirty="0">
                <a:solidFill>
                  <a:srgbClr val="FF0000"/>
                </a:solidFill>
              </a:rPr>
              <a:t>one of more architectural patterns or ‘styles</a:t>
            </a:r>
            <a:r>
              <a:rPr lang="en-US" dirty="0"/>
              <a:t>’.</a:t>
            </a:r>
          </a:p>
        </p:txBody>
      </p:sp>
      <p:pic>
        <p:nvPicPr>
          <p:cNvPr id="1026" name="Picture 2" descr="Image result for similar architectures common">
            <a:extLst>
              <a:ext uri="{FF2B5EF4-FFF2-40B4-BE49-F238E27FC236}">
                <a16:creationId xmlns="" xmlns:a16="http://schemas.microsoft.com/office/drawing/2014/main" id="{32225C2F-36F7-4FD1-9932-246898436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099" y="2266013"/>
            <a:ext cx="2253802" cy="1505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5EDE6D-D21F-461D-AF36-E78D32D8AE46}"/>
              </a:ext>
            </a:extLst>
          </p:cNvPr>
          <p:cNvSpPr>
            <a:spLocks noGrp="1"/>
          </p:cNvSpPr>
          <p:nvPr>
            <p:ph type="title"/>
          </p:nvPr>
        </p:nvSpPr>
        <p:spPr/>
        <p:txBody>
          <a:bodyPr/>
          <a:lstStyle/>
          <a:p>
            <a:r>
              <a:rPr lang="en-US" dirty="0"/>
              <a:t>Software Architecture Models</a:t>
            </a:r>
          </a:p>
        </p:txBody>
      </p:sp>
      <p:sp>
        <p:nvSpPr>
          <p:cNvPr id="3" name="Content Placeholder 2">
            <a:extLst>
              <a:ext uri="{FF2B5EF4-FFF2-40B4-BE49-F238E27FC236}">
                <a16:creationId xmlns="" xmlns:a16="http://schemas.microsoft.com/office/drawing/2014/main" id="{501B628B-7DC2-4EFB-886B-F83287CF858B}"/>
              </a:ext>
            </a:extLst>
          </p:cNvPr>
          <p:cNvSpPr>
            <a:spLocks noGrp="1"/>
          </p:cNvSpPr>
          <p:nvPr>
            <p:ph idx="1"/>
          </p:nvPr>
        </p:nvSpPr>
        <p:spPr>
          <a:xfrm>
            <a:off x="266700" y="1600200"/>
            <a:ext cx="8278432" cy="4890752"/>
          </a:xfrm>
        </p:spPr>
        <p:txBody>
          <a:bodyPr/>
          <a:lstStyle/>
          <a:p>
            <a:pPr algn="just"/>
            <a:r>
              <a:rPr lang="en-US" dirty="0"/>
              <a:t>Software architecture </a:t>
            </a:r>
            <a:r>
              <a:rPr lang="en-US" i="1" dirty="0">
                <a:solidFill>
                  <a:schemeClr val="accent1"/>
                </a:solidFill>
              </a:rPr>
              <a:t>involves the high level structure of software system abstraction</a:t>
            </a:r>
            <a:r>
              <a:rPr lang="en-US" dirty="0"/>
              <a:t>, by using decomposition and composition, with architectural style and quality attributes.</a:t>
            </a:r>
          </a:p>
          <a:p>
            <a:pPr algn="just"/>
            <a:r>
              <a:rPr lang="en-US" dirty="0"/>
              <a:t>A software architecture </a:t>
            </a:r>
            <a:r>
              <a:rPr lang="en-US" i="1" dirty="0">
                <a:solidFill>
                  <a:schemeClr val="accent1"/>
                </a:solidFill>
              </a:rPr>
              <a:t>must describe its group of components, their connections, interactions </a:t>
            </a:r>
            <a:r>
              <a:rPr lang="en-US" dirty="0"/>
              <a:t>among them and deployment configuration of all components.</a:t>
            </a:r>
          </a:p>
          <a:p>
            <a:pPr algn="just"/>
            <a:r>
              <a:rPr lang="en-US" dirty="0"/>
              <a:t>A software architecture design </a:t>
            </a:r>
            <a:r>
              <a:rPr lang="en-US" i="1" dirty="0">
                <a:solidFill>
                  <a:schemeClr val="accent1"/>
                </a:solidFill>
              </a:rPr>
              <a:t>must conform to the Major Functionality and Performance Requirements</a:t>
            </a:r>
            <a:r>
              <a:rPr lang="en-US" dirty="0"/>
              <a:t> of the system, as well as satisfy the </a:t>
            </a:r>
            <a:r>
              <a:rPr lang="en-US" b="1" dirty="0"/>
              <a:t>NON-FUNCTIONAL REQUIREMENTS </a:t>
            </a:r>
            <a:r>
              <a:rPr lang="en-US" dirty="0"/>
              <a:t>such as Reliability, Scalability, Portability, And Availability.</a:t>
            </a:r>
          </a:p>
          <a:p>
            <a:pPr algn="just"/>
            <a:endParaRPr lang="en-US" dirty="0"/>
          </a:p>
        </p:txBody>
      </p:sp>
    </p:spTree>
    <p:extLst>
      <p:ext uri="{BB962C8B-B14F-4D97-AF65-F5344CB8AC3E}">
        <p14:creationId xmlns:p14="http://schemas.microsoft.com/office/powerpoint/2010/main" val="3559820264"/>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EABCA-DD92-45CF-A193-BF40C2C9C0BB}"/>
              </a:ext>
            </a:extLst>
          </p:cNvPr>
          <p:cNvSpPr>
            <a:spLocks noGrp="1"/>
          </p:cNvSpPr>
          <p:nvPr>
            <p:ph type="title"/>
          </p:nvPr>
        </p:nvSpPr>
        <p:spPr>
          <a:xfrm>
            <a:off x="347730" y="145849"/>
            <a:ext cx="8731876" cy="517309"/>
          </a:xfrm>
        </p:spPr>
        <p:txBody>
          <a:bodyPr/>
          <a:lstStyle/>
          <a:p>
            <a:pPr algn="ctr"/>
            <a:r>
              <a:rPr lang="en-US" sz="2800" dirty="0"/>
              <a:t>Common Quality Attributes</a:t>
            </a:r>
          </a:p>
        </p:txBody>
      </p:sp>
      <p:graphicFrame>
        <p:nvGraphicFramePr>
          <p:cNvPr id="7" name="Table 6">
            <a:extLst>
              <a:ext uri="{FF2B5EF4-FFF2-40B4-BE49-F238E27FC236}">
                <a16:creationId xmlns="" xmlns:a16="http://schemas.microsoft.com/office/drawing/2014/main" id="{FC283F84-DEFC-4ABB-8FF8-AE44BB48EB08}"/>
              </a:ext>
            </a:extLst>
          </p:cNvPr>
          <p:cNvGraphicFramePr>
            <a:graphicFrameLocks noGrp="1"/>
          </p:cNvGraphicFramePr>
          <p:nvPr>
            <p:extLst>
              <p:ext uri="{D42A27DB-BD31-4B8C-83A1-F6EECF244321}">
                <p14:modId xmlns:p14="http://schemas.microsoft.com/office/powerpoint/2010/main" val="2579961382"/>
              </p:ext>
            </p:extLst>
          </p:nvPr>
        </p:nvGraphicFramePr>
        <p:xfrm>
          <a:off x="48777" y="1120332"/>
          <a:ext cx="8596648" cy="5718561"/>
        </p:xfrm>
        <a:graphic>
          <a:graphicData uri="http://schemas.openxmlformats.org/drawingml/2006/table">
            <a:tbl>
              <a:tblPr>
                <a:tableStyleId>{793D81CF-94F2-401A-BA57-92F5A7B2D0C5}</a:tableStyleId>
              </a:tblPr>
              <a:tblGrid>
                <a:gridCol w="2209678">
                  <a:extLst>
                    <a:ext uri="{9D8B030D-6E8A-4147-A177-3AD203B41FA5}">
                      <a16:colId xmlns="" xmlns:a16="http://schemas.microsoft.com/office/drawing/2014/main" val="2061615917"/>
                    </a:ext>
                  </a:extLst>
                </a:gridCol>
                <a:gridCol w="1711939">
                  <a:extLst>
                    <a:ext uri="{9D8B030D-6E8A-4147-A177-3AD203B41FA5}">
                      <a16:colId xmlns="" xmlns:a16="http://schemas.microsoft.com/office/drawing/2014/main" val="3272804956"/>
                    </a:ext>
                  </a:extLst>
                </a:gridCol>
                <a:gridCol w="4675031">
                  <a:extLst>
                    <a:ext uri="{9D8B030D-6E8A-4147-A177-3AD203B41FA5}">
                      <a16:colId xmlns="" xmlns:a16="http://schemas.microsoft.com/office/drawing/2014/main" val="3141678747"/>
                    </a:ext>
                  </a:extLst>
                </a:gridCol>
              </a:tblGrid>
              <a:tr h="231960">
                <a:tc>
                  <a:txBody>
                    <a:bodyPr/>
                    <a:lstStyle/>
                    <a:p>
                      <a:pPr algn="ctr" fontAlgn="t"/>
                      <a:r>
                        <a:rPr lang="en-US" sz="1800" b="1" dirty="0">
                          <a:effectLst/>
                        </a:rPr>
                        <a:t>Category</a:t>
                      </a:r>
                    </a:p>
                  </a:txBody>
                  <a:tcPr marL="4426" marR="4426" marT="4426" marB="4426"/>
                </a:tc>
                <a:tc>
                  <a:txBody>
                    <a:bodyPr/>
                    <a:lstStyle/>
                    <a:p>
                      <a:pPr fontAlgn="t"/>
                      <a:r>
                        <a:rPr lang="en-US" sz="1800" b="1" dirty="0">
                          <a:effectLst/>
                        </a:rPr>
                        <a:t>Quality Attribute</a:t>
                      </a:r>
                    </a:p>
                  </a:txBody>
                  <a:tcPr marL="4426" marR="4426" marT="4426" marB="4426"/>
                </a:tc>
                <a:tc>
                  <a:txBody>
                    <a:bodyPr/>
                    <a:lstStyle/>
                    <a:p>
                      <a:pPr algn="ctr" fontAlgn="t"/>
                      <a:r>
                        <a:rPr lang="en-US" sz="1800" b="1" dirty="0">
                          <a:effectLst/>
                        </a:rPr>
                        <a:t>Description</a:t>
                      </a:r>
                    </a:p>
                  </a:txBody>
                  <a:tcPr marL="4426" marR="4426" marT="4426" marB="4426"/>
                </a:tc>
                <a:extLst>
                  <a:ext uri="{0D108BD9-81ED-4DB2-BD59-A6C34878D82A}">
                    <a16:rowId xmlns="" xmlns:a16="http://schemas.microsoft.com/office/drawing/2014/main" val="485825966"/>
                  </a:ext>
                </a:extLst>
              </a:tr>
              <a:tr h="677399">
                <a:tc rowSpan="3">
                  <a:txBody>
                    <a:bodyPr/>
                    <a:lstStyle/>
                    <a:p>
                      <a:pPr fontAlgn="t"/>
                      <a:r>
                        <a:rPr lang="en-US" sz="1400" b="1" dirty="0">
                          <a:solidFill>
                            <a:srgbClr val="FF0000"/>
                          </a:solidFill>
                          <a:effectLst/>
                        </a:rPr>
                        <a:t>Design Qualities</a:t>
                      </a:r>
                    </a:p>
                  </a:txBody>
                  <a:tcPr marL="4426" marR="4426" marT="4426" marB="4426"/>
                </a:tc>
                <a:tc>
                  <a:txBody>
                    <a:bodyPr/>
                    <a:lstStyle/>
                    <a:p>
                      <a:pPr fontAlgn="t"/>
                      <a:r>
                        <a:rPr lang="en-US" sz="1400" b="1" dirty="0">
                          <a:effectLst/>
                        </a:rPr>
                        <a:t>Conceptual Integrity</a:t>
                      </a:r>
                      <a:endParaRPr lang="en-US" sz="1400" b="1" dirty="0">
                        <a:solidFill>
                          <a:schemeClr val="tx1"/>
                        </a:solidFill>
                        <a:effectLst/>
                      </a:endParaRPr>
                    </a:p>
                  </a:txBody>
                  <a:tcPr marL="4426" marR="4426" marT="4426" marB="4426"/>
                </a:tc>
                <a:tc>
                  <a:txBody>
                    <a:bodyPr/>
                    <a:lstStyle/>
                    <a:p>
                      <a:pPr algn="just" fontAlgn="t"/>
                      <a:r>
                        <a:rPr lang="en-US" sz="1400" dirty="0">
                          <a:effectLst/>
                        </a:rPr>
                        <a:t>Defines the consistency and coherence of the overall design. </a:t>
                      </a:r>
                      <a:r>
                        <a:rPr lang="en-US" sz="1400" b="1" dirty="0">
                          <a:effectLst/>
                        </a:rPr>
                        <a:t>This includes the way components or modules are designed</a:t>
                      </a:r>
                      <a:r>
                        <a:rPr lang="en-US" sz="1400" dirty="0">
                          <a:effectLst/>
                        </a:rPr>
                        <a:t>.</a:t>
                      </a:r>
                    </a:p>
                  </a:txBody>
                  <a:tcPr marL="4426" marR="4426" marT="4426" marB="4426"/>
                </a:tc>
                <a:extLst>
                  <a:ext uri="{0D108BD9-81ED-4DB2-BD59-A6C34878D82A}">
                    <a16:rowId xmlns="" xmlns:a16="http://schemas.microsoft.com/office/drawing/2014/main" val="3182731374"/>
                  </a:ext>
                </a:extLst>
              </a:tr>
              <a:tr h="454679">
                <a:tc vMerge="1">
                  <a:txBody>
                    <a:bodyPr/>
                    <a:lstStyle/>
                    <a:p>
                      <a:endParaRPr lang="en-US"/>
                    </a:p>
                  </a:txBody>
                  <a:tcPr/>
                </a:tc>
                <a:tc>
                  <a:txBody>
                    <a:bodyPr/>
                    <a:lstStyle/>
                    <a:p>
                      <a:pPr fontAlgn="t"/>
                      <a:r>
                        <a:rPr lang="en-US" sz="1400" b="1" dirty="0">
                          <a:effectLst/>
                        </a:rPr>
                        <a:t>Maintainability</a:t>
                      </a:r>
                      <a:endParaRPr lang="en-US" sz="1400" b="1" dirty="0">
                        <a:solidFill>
                          <a:schemeClr val="tx1"/>
                        </a:solidFill>
                        <a:effectLst/>
                      </a:endParaRPr>
                    </a:p>
                  </a:txBody>
                  <a:tcPr marL="4426" marR="4426" marT="4426" marB="4426"/>
                </a:tc>
                <a:tc>
                  <a:txBody>
                    <a:bodyPr/>
                    <a:lstStyle/>
                    <a:p>
                      <a:pPr algn="just" fontAlgn="t"/>
                      <a:r>
                        <a:rPr lang="en-US" sz="1400" dirty="0">
                          <a:effectLst/>
                        </a:rPr>
                        <a:t>Ability of the system to undergo changes with a degree of ease. </a:t>
                      </a:r>
                      <a:r>
                        <a:rPr lang="en-US" sz="1400" b="1" i="1" dirty="0">
                          <a:effectLst/>
                        </a:rPr>
                        <a:t>Changeability degree of the system!</a:t>
                      </a:r>
                    </a:p>
                  </a:txBody>
                  <a:tcPr marL="4426" marR="4426" marT="4426" marB="4426"/>
                </a:tc>
                <a:extLst>
                  <a:ext uri="{0D108BD9-81ED-4DB2-BD59-A6C34878D82A}">
                    <a16:rowId xmlns="" xmlns:a16="http://schemas.microsoft.com/office/drawing/2014/main" val="201080962"/>
                  </a:ext>
                </a:extLst>
              </a:tr>
              <a:tr h="471505">
                <a:tc vMerge="1">
                  <a:txBody>
                    <a:bodyPr/>
                    <a:lstStyle/>
                    <a:p>
                      <a:endParaRPr lang="en-US"/>
                    </a:p>
                  </a:txBody>
                  <a:tcPr/>
                </a:tc>
                <a:tc>
                  <a:txBody>
                    <a:bodyPr/>
                    <a:lstStyle/>
                    <a:p>
                      <a:pPr fontAlgn="t"/>
                      <a:r>
                        <a:rPr lang="en-US" sz="1400" b="1" dirty="0">
                          <a:effectLst/>
                        </a:rPr>
                        <a:t>Reusability</a:t>
                      </a:r>
                      <a:endParaRPr lang="en-US" sz="1400" b="1" dirty="0">
                        <a:solidFill>
                          <a:schemeClr val="tx1"/>
                        </a:solidFill>
                        <a:effectLst/>
                      </a:endParaRPr>
                    </a:p>
                  </a:txBody>
                  <a:tcPr marL="4426" marR="4426" marT="4426" marB="4426"/>
                </a:tc>
                <a:tc>
                  <a:txBody>
                    <a:bodyPr/>
                    <a:lstStyle/>
                    <a:p>
                      <a:pPr algn="just" fontAlgn="t"/>
                      <a:r>
                        <a:rPr lang="en-US" sz="1400" dirty="0">
                          <a:effectLst/>
                        </a:rPr>
                        <a:t>Defines the capability for components and subsystems to be suitable </a:t>
                      </a:r>
                      <a:r>
                        <a:rPr lang="en-US" sz="1400" b="1" u="sng" dirty="0">
                          <a:effectLst/>
                        </a:rPr>
                        <a:t>for use in other applications</a:t>
                      </a:r>
                      <a:r>
                        <a:rPr lang="en-US" sz="1400" dirty="0">
                          <a:effectLst/>
                        </a:rPr>
                        <a:t>.</a:t>
                      </a:r>
                    </a:p>
                  </a:txBody>
                  <a:tcPr marL="4426" marR="4426" marT="4426" marB="4426"/>
                </a:tc>
                <a:extLst>
                  <a:ext uri="{0D108BD9-81ED-4DB2-BD59-A6C34878D82A}">
                    <a16:rowId xmlns="" xmlns:a16="http://schemas.microsoft.com/office/drawing/2014/main" val="3411440684"/>
                  </a:ext>
                </a:extLst>
              </a:tr>
              <a:tr h="900118">
                <a:tc rowSpan="7">
                  <a:txBody>
                    <a:bodyPr/>
                    <a:lstStyle/>
                    <a:p>
                      <a:pPr fontAlgn="t"/>
                      <a:r>
                        <a:rPr lang="en-US" sz="1400" b="1" dirty="0">
                          <a:solidFill>
                            <a:srgbClr val="FF0000"/>
                          </a:solidFill>
                          <a:effectLst/>
                        </a:rPr>
                        <a:t>Run-time Qualities</a:t>
                      </a:r>
                    </a:p>
                  </a:txBody>
                  <a:tcPr marL="4426" marR="4426" marT="4426" marB="4426"/>
                </a:tc>
                <a:tc>
                  <a:txBody>
                    <a:bodyPr/>
                    <a:lstStyle/>
                    <a:p>
                      <a:pPr fontAlgn="t"/>
                      <a:r>
                        <a:rPr lang="en-US" sz="1400" b="1" dirty="0">
                          <a:effectLst/>
                        </a:rPr>
                        <a:t>Interoperability</a:t>
                      </a:r>
                      <a:endParaRPr lang="en-US" sz="1400" b="1" dirty="0">
                        <a:solidFill>
                          <a:schemeClr val="tx1"/>
                        </a:solidFill>
                        <a:effectLst/>
                      </a:endParaRPr>
                    </a:p>
                  </a:txBody>
                  <a:tcPr marL="4426" marR="4426" marT="4426" marB="4426"/>
                </a:tc>
                <a:tc>
                  <a:txBody>
                    <a:bodyPr/>
                    <a:lstStyle/>
                    <a:p>
                      <a:pPr algn="just" fontAlgn="t"/>
                      <a:r>
                        <a:rPr lang="en-US" sz="1400" dirty="0">
                          <a:effectLst/>
                        </a:rPr>
                        <a:t>Ability of a system or different systems to operate successfully by communicating and exchanging information with other external systems written and run by external parties.</a:t>
                      </a:r>
                    </a:p>
                  </a:txBody>
                  <a:tcPr marL="4426" marR="4426" marT="4426" marB="4426"/>
                </a:tc>
                <a:extLst>
                  <a:ext uri="{0D108BD9-81ED-4DB2-BD59-A6C34878D82A}">
                    <a16:rowId xmlns="" xmlns:a16="http://schemas.microsoft.com/office/drawing/2014/main" val="3020642239"/>
                  </a:ext>
                </a:extLst>
              </a:tr>
              <a:tr h="454679">
                <a:tc vMerge="1">
                  <a:txBody>
                    <a:bodyPr/>
                    <a:lstStyle/>
                    <a:p>
                      <a:endParaRPr lang="en-US"/>
                    </a:p>
                  </a:txBody>
                  <a:tcPr/>
                </a:tc>
                <a:tc>
                  <a:txBody>
                    <a:bodyPr/>
                    <a:lstStyle/>
                    <a:p>
                      <a:pPr fontAlgn="t"/>
                      <a:r>
                        <a:rPr lang="en-US" sz="1400" b="1" dirty="0">
                          <a:effectLst/>
                        </a:rPr>
                        <a:t>Manageability</a:t>
                      </a:r>
                      <a:endParaRPr lang="en-US" sz="1400" b="1" dirty="0">
                        <a:solidFill>
                          <a:schemeClr val="tx1"/>
                        </a:solidFill>
                        <a:effectLst/>
                      </a:endParaRPr>
                    </a:p>
                  </a:txBody>
                  <a:tcPr marL="4426" marR="4426" marT="4426" marB="4426"/>
                </a:tc>
                <a:tc>
                  <a:txBody>
                    <a:bodyPr/>
                    <a:lstStyle/>
                    <a:p>
                      <a:pPr algn="just" fontAlgn="t"/>
                      <a:r>
                        <a:rPr lang="en-US" sz="1400" dirty="0">
                          <a:effectLst/>
                        </a:rPr>
                        <a:t>Defines </a:t>
                      </a:r>
                      <a:r>
                        <a:rPr lang="en-US" sz="1400" b="1" dirty="0">
                          <a:effectLst/>
                        </a:rPr>
                        <a:t>how easy it is for system administrators </a:t>
                      </a:r>
                      <a:r>
                        <a:rPr lang="en-US" sz="1400" dirty="0">
                          <a:effectLst/>
                        </a:rPr>
                        <a:t>to manage the application.</a:t>
                      </a:r>
                    </a:p>
                  </a:txBody>
                  <a:tcPr marL="4426" marR="4426" marT="4426" marB="4426"/>
                </a:tc>
                <a:extLst>
                  <a:ext uri="{0D108BD9-81ED-4DB2-BD59-A6C34878D82A}">
                    <a16:rowId xmlns="" xmlns:a16="http://schemas.microsoft.com/office/drawing/2014/main" val="2489526589"/>
                  </a:ext>
                </a:extLst>
              </a:tr>
              <a:tr h="231960">
                <a:tc vMerge="1">
                  <a:txBody>
                    <a:bodyPr/>
                    <a:lstStyle/>
                    <a:p>
                      <a:endParaRPr lang="en-US"/>
                    </a:p>
                  </a:txBody>
                  <a:tcPr/>
                </a:tc>
                <a:tc>
                  <a:txBody>
                    <a:bodyPr/>
                    <a:lstStyle/>
                    <a:p>
                      <a:pPr fontAlgn="t"/>
                      <a:r>
                        <a:rPr lang="en-US" sz="1400" b="1" dirty="0">
                          <a:effectLst/>
                        </a:rPr>
                        <a:t>Reliability</a:t>
                      </a:r>
                      <a:endParaRPr lang="en-US" sz="1400" b="1" dirty="0">
                        <a:solidFill>
                          <a:schemeClr val="tx1"/>
                        </a:solidFill>
                        <a:effectLst/>
                      </a:endParaRPr>
                    </a:p>
                  </a:txBody>
                  <a:tcPr marL="4426" marR="4426" marT="4426" marB="4426"/>
                </a:tc>
                <a:tc>
                  <a:txBody>
                    <a:bodyPr/>
                    <a:lstStyle/>
                    <a:p>
                      <a:pPr algn="just" fontAlgn="t"/>
                      <a:r>
                        <a:rPr lang="en-US" sz="1400" dirty="0">
                          <a:effectLst/>
                        </a:rPr>
                        <a:t>Ability of a system to </a:t>
                      </a:r>
                      <a:r>
                        <a:rPr lang="en-US" sz="1400" b="1" kern="1200" dirty="0">
                          <a:solidFill>
                            <a:schemeClr val="dk1"/>
                          </a:solidFill>
                          <a:effectLst/>
                          <a:latin typeface="+mn-lt"/>
                          <a:ea typeface="+mn-ea"/>
                          <a:cs typeface="+mn-cs"/>
                        </a:rPr>
                        <a:t>continue operational over time</a:t>
                      </a:r>
                      <a:r>
                        <a:rPr lang="en-US" sz="1400" dirty="0">
                          <a:effectLst/>
                        </a:rPr>
                        <a:t>.</a:t>
                      </a:r>
                    </a:p>
                  </a:txBody>
                  <a:tcPr marL="4426" marR="4426" marT="4426" marB="4426"/>
                </a:tc>
                <a:extLst>
                  <a:ext uri="{0D108BD9-81ED-4DB2-BD59-A6C34878D82A}">
                    <a16:rowId xmlns="" xmlns:a16="http://schemas.microsoft.com/office/drawing/2014/main" val="1429680867"/>
                  </a:ext>
                </a:extLst>
              </a:tr>
              <a:tr h="677399">
                <a:tc vMerge="1">
                  <a:txBody>
                    <a:bodyPr/>
                    <a:lstStyle/>
                    <a:p>
                      <a:endParaRPr lang="en-US"/>
                    </a:p>
                  </a:txBody>
                  <a:tcPr/>
                </a:tc>
                <a:tc>
                  <a:txBody>
                    <a:bodyPr/>
                    <a:lstStyle/>
                    <a:p>
                      <a:pPr fontAlgn="t"/>
                      <a:r>
                        <a:rPr lang="en-US" sz="1400" b="1" dirty="0">
                          <a:effectLst/>
                        </a:rPr>
                        <a:t>Scalability</a:t>
                      </a:r>
                      <a:endParaRPr lang="en-US" sz="1400" b="1" dirty="0">
                        <a:solidFill>
                          <a:schemeClr val="tx1"/>
                        </a:solidFill>
                        <a:effectLst/>
                      </a:endParaRPr>
                    </a:p>
                  </a:txBody>
                  <a:tcPr marL="4426" marR="4426" marT="4426" marB="4426"/>
                </a:tc>
                <a:tc>
                  <a:txBody>
                    <a:bodyPr/>
                    <a:lstStyle/>
                    <a:p>
                      <a:pPr algn="just" fontAlgn="t"/>
                      <a:r>
                        <a:rPr lang="en-US" sz="1400" dirty="0">
                          <a:effectLst/>
                        </a:rPr>
                        <a:t>Ability of a system to either handle the load increase without impacting the performance of the system or the </a:t>
                      </a:r>
                      <a:r>
                        <a:rPr lang="en-US" sz="1400" b="1" dirty="0">
                          <a:effectLst/>
                        </a:rPr>
                        <a:t>ability to be easily enlarged</a:t>
                      </a:r>
                      <a:r>
                        <a:rPr lang="en-US" sz="1400" dirty="0">
                          <a:effectLst/>
                        </a:rPr>
                        <a:t>.</a:t>
                      </a:r>
                    </a:p>
                  </a:txBody>
                  <a:tcPr marL="4426" marR="4426" marT="4426" marB="4426"/>
                </a:tc>
                <a:extLst>
                  <a:ext uri="{0D108BD9-81ED-4DB2-BD59-A6C34878D82A}">
                    <a16:rowId xmlns="" xmlns:a16="http://schemas.microsoft.com/office/drawing/2014/main" val="1664851874"/>
                  </a:ext>
                </a:extLst>
              </a:tr>
              <a:tr h="454679">
                <a:tc vMerge="1">
                  <a:txBody>
                    <a:bodyPr/>
                    <a:lstStyle/>
                    <a:p>
                      <a:endParaRPr lang="en-US"/>
                    </a:p>
                  </a:txBody>
                  <a:tcPr/>
                </a:tc>
                <a:tc>
                  <a:txBody>
                    <a:bodyPr/>
                    <a:lstStyle/>
                    <a:p>
                      <a:pPr fontAlgn="t"/>
                      <a:r>
                        <a:rPr lang="en-US" sz="1400" b="1" dirty="0">
                          <a:effectLst/>
                        </a:rPr>
                        <a:t>Security</a:t>
                      </a:r>
                      <a:endParaRPr lang="en-US" sz="1400" b="1" dirty="0">
                        <a:solidFill>
                          <a:schemeClr val="tx1"/>
                        </a:solidFill>
                        <a:effectLst/>
                      </a:endParaRPr>
                    </a:p>
                  </a:txBody>
                  <a:tcPr marL="4426" marR="4426" marT="4426" marB="4426"/>
                </a:tc>
                <a:tc>
                  <a:txBody>
                    <a:bodyPr/>
                    <a:lstStyle/>
                    <a:p>
                      <a:pPr algn="just" fontAlgn="t"/>
                      <a:r>
                        <a:rPr lang="en-US" sz="1400" b="1" kern="1200" dirty="0">
                          <a:solidFill>
                            <a:schemeClr val="dk1"/>
                          </a:solidFill>
                          <a:effectLst/>
                          <a:latin typeface="+mn-lt"/>
                          <a:ea typeface="+mn-ea"/>
                          <a:cs typeface="+mn-cs"/>
                        </a:rPr>
                        <a:t>Capability of a system to prevent malicious or accidental actions </a:t>
                      </a:r>
                      <a:r>
                        <a:rPr lang="en-US" sz="1400" dirty="0">
                          <a:effectLst/>
                        </a:rPr>
                        <a:t>outside of the designed usages.</a:t>
                      </a:r>
                    </a:p>
                  </a:txBody>
                  <a:tcPr marL="4426" marR="4426" marT="4426" marB="4426"/>
                </a:tc>
                <a:extLst>
                  <a:ext uri="{0D108BD9-81ED-4DB2-BD59-A6C34878D82A}">
                    <a16:rowId xmlns="" xmlns:a16="http://schemas.microsoft.com/office/drawing/2014/main" val="1639165834"/>
                  </a:ext>
                </a:extLst>
              </a:tr>
              <a:tr h="238150">
                <a:tc vMerge="1">
                  <a:txBody>
                    <a:bodyPr/>
                    <a:lstStyle/>
                    <a:p>
                      <a:endParaRPr lang="en-US"/>
                    </a:p>
                  </a:txBody>
                  <a:tcPr/>
                </a:tc>
                <a:tc>
                  <a:txBody>
                    <a:bodyPr/>
                    <a:lstStyle/>
                    <a:p>
                      <a:pPr fontAlgn="t"/>
                      <a:r>
                        <a:rPr lang="en-US" sz="1400" b="1" dirty="0">
                          <a:effectLst/>
                        </a:rPr>
                        <a:t>Performance</a:t>
                      </a:r>
                      <a:endParaRPr lang="en-US" sz="1400" b="1" dirty="0">
                        <a:solidFill>
                          <a:schemeClr val="tx1"/>
                        </a:solidFill>
                        <a:effectLst/>
                      </a:endParaRPr>
                    </a:p>
                  </a:txBody>
                  <a:tcPr marL="4426" marR="4426" marT="4426" marB="4426"/>
                </a:tc>
                <a:tc>
                  <a:txBody>
                    <a:bodyPr/>
                    <a:lstStyle/>
                    <a:p>
                      <a:pPr algn="just" fontAlgn="t"/>
                      <a:r>
                        <a:rPr lang="en-US" sz="1400" dirty="0">
                          <a:effectLst/>
                        </a:rPr>
                        <a:t>Indication of the </a:t>
                      </a:r>
                      <a:r>
                        <a:rPr lang="en-US" sz="1400" b="1" kern="1200" dirty="0">
                          <a:solidFill>
                            <a:schemeClr val="dk1"/>
                          </a:solidFill>
                          <a:effectLst/>
                          <a:latin typeface="+mn-lt"/>
                          <a:ea typeface="+mn-ea"/>
                          <a:cs typeface="+mn-cs"/>
                        </a:rPr>
                        <a:t>responsiveness of a system to execute any action within a given time interval</a:t>
                      </a:r>
                      <a:r>
                        <a:rPr lang="en-US" sz="1400" dirty="0">
                          <a:effectLst/>
                        </a:rPr>
                        <a:t>.</a:t>
                      </a:r>
                    </a:p>
                  </a:txBody>
                  <a:tcPr marL="4426" marR="4426" marT="4426" marB="4426"/>
                </a:tc>
                <a:extLst>
                  <a:ext uri="{0D108BD9-81ED-4DB2-BD59-A6C34878D82A}">
                    <a16:rowId xmlns="" xmlns:a16="http://schemas.microsoft.com/office/drawing/2014/main" val="3433989463"/>
                  </a:ext>
                </a:extLst>
              </a:tr>
              <a:tr h="677399">
                <a:tc vMerge="1">
                  <a:txBody>
                    <a:bodyPr/>
                    <a:lstStyle/>
                    <a:p>
                      <a:endParaRPr lang="en-US"/>
                    </a:p>
                  </a:txBody>
                  <a:tcPr/>
                </a:tc>
                <a:tc>
                  <a:txBody>
                    <a:bodyPr/>
                    <a:lstStyle/>
                    <a:p>
                      <a:pPr fontAlgn="t"/>
                      <a:r>
                        <a:rPr lang="en-US" sz="1400" b="1" dirty="0">
                          <a:effectLst/>
                        </a:rPr>
                        <a:t>Availability</a:t>
                      </a:r>
                      <a:endParaRPr lang="en-US" sz="1400" b="1" dirty="0">
                        <a:solidFill>
                          <a:schemeClr val="tx1"/>
                        </a:solidFill>
                        <a:effectLst/>
                      </a:endParaRPr>
                    </a:p>
                  </a:txBody>
                  <a:tcPr marL="4426" marR="4426" marT="4426" marB="4426"/>
                </a:tc>
                <a:tc>
                  <a:txBody>
                    <a:bodyPr/>
                    <a:lstStyle/>
                    <a:p>
                      <a:pPr algn="just" fontAlgn="t"/>
                      <a:r>
                        <a:rPr lang="en-US" sz="1400" dirty="0">
                          <a:effectLst/>
                        </a:rPr>
                        <a:t>Defines the proportion of time that the system is functional and working. It can be measured </a:t>
                      </a:r>
                      <a:r>
                        <a:rPr lang="en-US" sz="1400" b="1" i="1" dirty="0">
                          <a:effectLst/>
                        </a:rPr>
                        <a:t>as a percentage of the total system downtime over a predefined period</a:t>
                      </a:r>
                      <a:r>
                        <a:rPr lang="en-US" sz="1400" dirty="0">
                          <a:effectLst/>
                        </a:rPr>
                        <a:t>. Idle time rate.</a:t>
                      </a:r>
                    </a:p>
                  </a:txBody>
                  <a:tcPr marL="4426" marR="4426" marT="4426" marB="4426"/>
                </a:tc>
                <a:extLst>
                  <a:ext uri="{0D108BD9-81ED-4DB2-BD59-A6C34878D82A}">
                    <a16:rowId xmlns="" xmlns:a16="http://schemas.microsoft.com/office/drawing/2014/main" val="3424583653"/>
                  </a:ext>
                </a:extLst>
              </a:tr>
            </a:tbl>
          </a:graphicData>
        </a:graphic>
      </p:graphicFrame>
      <p:sp>
        <p:nvSpPr>
          <p:cNvPr id="3" name="Rectangle 2">
            <a:extLst>
              <a:ext uri="{FF2B5EF4-FFF2-40B4-BE49-F238E27FC236}">
                <a16:creationId xmlns="" xmlns:a16="http://schemas.microsoft.com/office/drawing/2014/main" id="{15AC367D-04F7-4A3B-A018-BCE072F17E8D}"/>
              </a:ext>
            </a:extLst>
          </p:cNvPr>
          <p:cNvSpPr/>
          <p:nvPr/>
        </p:nvSpPr>
        <p:spPr>
          <a:xfrm>
            <a:off x="0" y="663159"/>
            <a:ext cx="9079606" cy="369332"/>
          </a:xfrm>
          <a:prstGeom prst="rect">
            <a:avLst/>
          </a:prstGeom>
        </p:spPr>
        <p:txBody>
          <a:bodyPr wrap="square">
            <a:spAutoFit/>
          </a:bodyPr>
          <a:lstStyle/>
          <a:p>
            <a:r>
              <a:rPr lang="en-US" b="1" dirty="0">
                <a:solidFill>
                  <a:srgbClr val="FF0000"/>
                </a:solidFill>
                <a:latin typeface="Arial" panose="020B0604020202020204" pitchFamily="34" charset="0"/>
              </a:rPr>
              <a:t>The table lists the </a:t>
            </a:r>
            <a:r>
              <a:rPr lang="en-US" b="1" u="sng" dirty="0">
                <a:solidFill>
                  <a:srgbClr val="FF0000"/>
                </a:solidFill>
                <a:latin typeface="Arial" panose="020B0604020202020204" pitchFamily="34" charset="0"/>
              </a:rPr>
              <a:t>common quality attributes</a:t>
            </a:r>
            <a:r>
              <a:rPr lang="en-US" b="1" dirty="0">
                <a:solidFill>
                  <a:srgbClr val="FF0000"/>
                </a:solidFill>
                <a:latin typeface="Arial" panose="020B0604020202020204" pitchFamily="34" charset="0"/>
              </a:rPr>
              <a:t> a software architecture must have −</a:t>
            </a:r>
            <a:endParaRPr lang="en-US" b="1" dirty="0">
              <a:solidFill>
                <a:srgbClr val="FF0000"/>
              </a:solidFill>
            </a:endParaRPr>
          </a:p>
        </p:txBody>
      </p:sp>
      <p:sp>
        <p:nvSpPr>
          <p:cNvPr id="4" name="Rectangle: Rounded Corners 3">
            <a:extLst>
              <a:ext uri="{FF2B5EF4-FFF2-40B4-BE49-F238E27FC236}">
                <a16:creationId xmlns="" xmlns:a16="http://schemas.microsoft.com/office/drawing/2014/main" id="{6EDB1500-F060-4515-945F-0BA56270EB97}"/>
              </a:ext>
            </a:extLst>
          </p:cNvPr>
          <p:cNvSpPr/>
          <p:nvPr/>
        </p:nvSpPr>
        <p:spPr>
          <a:xfrm>
            <a:off x="0" y="145849"/>
            <a:ext cx="9079606" cy="6712151"/>
          </a:xfrm>
          <a:prstGeom prst="roundRect">
            <a:avLst>
              <a:gd name="adj" fmla="val 607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650706"/>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EABCA-DD92-45CF-A193-BF40C2C9C0BB}"/>
              </a:ext>
            </a:extLst>
          </p:cNvPr>
          <p:cNvSpPr>
            <a:spLocks noGrp="1"/>
          </p:cNvSpPr>
          <p:nvPr>
            <p:ph type="title"/>
          </p:nvPr>
        </p:nvSpPr>
        <p:spPr>
          <a:xfrm>
            <a:off x="160986" y="150032"/>
            <a:ext cx="7293232" cy="839384"/>
          </a:xfrm>
        </p:spPr>
        <p:txBody>
          <a:bodyPr/>
          <a:lstStyle/>
          <a:p>
            <a:r>
              <a:rPr lang="en-US" b="0" dirty="0"/>
              <a:t>Common Quality Attributes</a:t>
            </a:r>
            <a:endParaRPr lang="en-US" dirty="0"/>
          </a:p>
        </p:txBody>
      </p:sp>
      <p:graphicFrame>
        <p:nvGraphicFramePr>
          <p:cNvPr id="7" name="Table 6">
            <a:extLst>
              <a:ext uri="{FF2B5EF4-FFF2-40B4-BE49-F238E27FC236}">
                <a16:creationId xmlns="" xmlns:a16="http://schemas.microsoft.com/office/drawing/2014/main" id="{FC283F84-DEFC-4ABB-8FF8-AE44BB48EB08}"/>
              </a:ext>
            </a:extLst>
          </p:cNvPr>
          <p:cNvGraphicFramePr>
            <a:graphicFrameLocks noGrp="1"/>
          </p:cNvGraphicFramePr>
          <p:nvPr>
            <p:extLst>
              <p:ext uri="{D42A27DB-BD31-4B8C-83A1-F6EECF244321}">
                <p14:modId xmlns:p14="http://schemas.microsoft.com/office/powerpoint/2010/main" val="282695951"/>
              </p:ext>
            </p:extLst>
          </p:nvPr>
        </p:nvGraphicFramePr>
        <p:xfrm>
          <a:off x="218941" y="1197734"/>
          <a:ext cx="8454980" cy="5222384"/>
        </p:xfrm>
        <a:graphic>
          <a:graphicData uri="http://schemas.openxmlformats.org/drawingml/2006/table">
            <a:tbl>
              <a:tblPr>
                <a:tableStyleId>{793D81CF-94F2-401A-BA57-92F5A7B2D0C5}</a:tableStyleId>
              </a:tblPr>
              <a:tblGrid>
                <a:gridCol w="2167918">
                  <a:extLst>
                    <a:ext uri="{9D8B030D-6E8A-4147-A177-3AD203B41FA5}">
                      <a16:colId xmlns="" xmlns:a16="http://schemas.microsoft.com/office/drawing/2014/main" val="2061615917"/>
                    </a:ext>
                  </a:extLst>
                </a:gridCol>
                <a:gridCol w="1876048">
                  <a:extLst>
                    <a:ext uri="{9D8B030D-6E8A-4147-A177-3AD203B41FA5}">
                      <a16:colId xmlns="" xmlns:a16="http://schemas.microsoft.com/office/drawing/2014/main" val="3272804956"/>
                    </a:ext>
                  </a:extLst>
                </a:gridCol>
                <a:gridCol w="4411014">
                  <a:extLst>
                    <a:ext uri="{9D8B030D-6E8A-4147-A177-3AD203B41FA5}">
                      <a16:colId xmlns="" xmlns:a16="http://schemas.microsoft.com/office/drawing/2014/main" val="3141678747"/>
                    </a:ext>
                  </a:extLst>
                </a:gridCol>
              </a:tblGrid>
              <a:tr h="294920">
                <a:tc>
                  <a:txBody>
                    <a:bodyPr/>
                    <a:lstStyle/>
                    <a:p>
                      <a:pPr algn="ctr" fontAlgn="t"/>
                      <a:r>
                        <a:rPr lang="en-US" sz="1800" b="1" dirty="0">
                          <a:effectLst/>
                        </a:rPr>
                        <a:t>Category</a:t>
                      </a:r>
                    </a:p>
                  </a:txBody>
                  <a:tcPr marL="4426" marR="4426" marT="4426" marB="4426"/>
                </a:tc>
                <a:tc>
                  <a:txBody>
                    <a:bodyPr/>
                    <a:lstStyle/>
                    <a:p>
                      <a:pPr fontAlgn="t"/>
                      <a:r>
                        <a:rPr lang="en-US" sz="1800" b="1" dirty="0">
                          <a:effectLst/>
                        </a:rPr>
                        <a:t>Quality Attribute</a:t>
                      </a:r>
                    </a:p>
                  </a:txBody>
                  <a:tcPr marL="4426" marR="4426" marT="4426" marB="4426"/>
                </a:tc>
                <a:tc>
                  <a:txBody>
                    <a:bodyPr/>
                    <a:lstStyle/>
                    <a:p>
                      <a:pPr algn="ctr" fontAlgn="t"/>
                      <a:r>
                        <a:rPr lang="en-US" sz="1800" b="1" dirty="0">
                          <a:effectLst/>
                        </a:rPr>
                        <a:t>Description</a:t>
                      </a:r>
                    </a:p>
                  </a:txBody>
                  <a:tcPr marL="4426" marR="4426" marT="4426" marB="4426"/>
                </a:tc>
                <a:extLst>
                  <a:ext uri="{0D108BD9-81ED-4DB2-BD59-A6C34878D82A}">
                    <a16:rowId xmlns="" xmlns:a16="http://schemas.microsoft.com/office/drawing/2014/main" val="485825966"/>
                  </a:ext>
                </a:extLst>
              </a:tr>
              <a:tr h="771088">
                <a:tc rowSpan="2">
                  <a:txBody>
                    <a:bodyPr/>
                    <a:lstStyle/>
                    <a:p>
                      <a:pPr fontAlgn="t"/>
                      <a:r>
                        <a:rPr lang="en-US" sz="1600" b="1" dirty="0">
                          <a:solidFill>
                            <a:srgbClr val="FF0000"/>
                          </a:solidFill>
                          <a:effectLst/>
                        </a:rPr>
                        <a:t>System Qualities</a:t>
                      </a:r>
                    </a:p>
                  </a:txBody>
                  <a:tcPr marL="4426" marR="4426" marT="4426" marB="4426"/>
                </a:tc>
                <a:tc>
                  <a:txBody>
                    <a:bodyPr/>
                    <a:lstStyle/>
                    <a:p>
                      <a:pPr fontAlgn="t"/>
                      <a:r>
                        <a:rPr lang="en-US" sz="1600" b="1" dirty="0">
                          <a:effectLst/>
                        </a:rPr>
                        <a:t>Supportability</a:t>
                      </a:r>
                    </a:p>
                  </a:txBody>
                  <a:tcPr marL="4426" marR="4426" marT="4426" marB="4426"/>
                </a:tc>
                <a:tc>
                  <a:txBody>
                    <a:bodyPr/>
                    <a:lstStyle/>
                    <a:p>
                      <a:pPr fontAlgn="t"/>
                      <a:r>
                        <a:rPr lang="en-US" sz="1600">
                          <a:effectLst/>
                        </a:rPr>
                        <a:t>Ability of the system to provide information helpful for identifying and resolving issues when it fails to work correctly.</a:t>
                      </a:r>
                    </a:p>
                  </a:txBody>
                  <a:tcPr marL="4426" marR="4426" marT="4426" marB="4426"/>
                </a:tc>
                <a:extLst>
                  <a:ext uri="{0D108BD9-81ED-4DB2-BD59-A6C34878D82A}">
                    <a16:rowId xmlns="" xmlns:a16="http://schemas.microsoft.com/office/drawing/2014/main" val="1501202398"/>
                  </a:ext>
                </a:extLst>
              </a:tr>
              <a:tr h="517132">
                <a:tc vMerge="1">
                  <a:txBody>
                    <a:bodyPr/>
                    <a:lstStyle/>
                    <a:p>
                      <a:endParaRPr lang="en-US"/>
                    </a:p>
                  </a:txBody>
                  <a:tcPr/>
                </a:tc>
                <a:tc>
                  <a:txBody>
                    <a:bodyPr/>
                    <a:lstStyle/>
                    <a:p>
                      <a:pPr fontAlgn="t"/>
                      <a:r>
                        <a:rPr lang="en-US" sz="1600" b="1" dirty="0">
                          <a:effectLst/>
                        </a:rPr>
                        <a:t>Testability</a:t>
                      </a:r>
                    </a:p>
                  </a:txBody>
                  <a:tcPr marL="4426" marR="4426" marT="4426" marB="4426"/>
                </a:tc>
                <a:tc>
                  <a:txBody>
                    <a:bodyPr/>
                    <a:lstStyle/>
                    <a:p>
                      <a:pPr fontAlgn="t"/>
                      <a:r>
                        <a:rPr lang="en-US" sz="1600" dirty="0">
                          <a:effectLst/>
                        </a:rPr>
                        <a:t>Measure of how easy it is to create test criteria for the system and its components.</a:t>
                      </a:r>
                    </a:p>
                  </a:txBody>
                  <a:tcPr marL="4426" marR="4426" marT="4426" marB="4426"/>
                </a:tc>
                <a:extLst>
                  <a:ext uri="{0D108BD9-81ED-4DB2-BD59-A6C34878D82A}">
                    <a16:rowId xmlns="" xmlns:a16="http://schemas.microsoft.com/office/drawing/2014/main" val="1358282704"/>
                  </a:ext>
                </a:extLst>
              </a:tr>
              <a:tr h="771088">
                <a:tc>
                  <a:txBody>
                    <a:bodyPr/>
                    <a:lstStyle/>
                    <a:p>
                      <a:pPr fontAlgn="t"/>
                      <a:r>
                        <a:rPr lang="en-US" sz="1600" b="1">
                          <a:solidFill>
                            <a:srgbClr val="FF0000"/>
                          </a:solidFill>
                          <a:effectLst/>
                        </a:rPr>
                        <a:t>User Qualities</a:t>
                      </a:r>
                    </a:p>
                  </a:txBody>
                  <a:tcPr marL="4426" marR="4426" marT="4426" marB="4426"/>
                </a:tc>
                <a:tc>
                  <a:txBody>
                    <a:bodyPr/>
                    <a:lstStyle/>
                    <a:p>
                      <a:pPr fontAlgn="t"/>
                      <a:r>
                        <a:rPr lang="en-US" sz="1600" b="1" dirty="0">
                          <a:effectLst/>
                        </a:rPr>
                        <a:t>Usability</a:t>
                      </a:r>
                    </a:p>
                  </a:txBody>
                  <a:tcPr marL="4426" marR="4426" marT="4426" marB="4426"/>
                </a:tc>
                <a:tc>
                  <a:txBody>
                    <a:bodyPr/>
                    <a:lstStyle/>
                    <a:p>
                      <a:pPr fontAlgn="t"/>
                      <a:r>
                        <a:rPr lang="en-US" sz="1600" dirty="0">
                          <a:effectLst/>
                        </a:rPr>
                        <a:t>Defines how well the application meets the requirements of the user and consumer by being intuitive.</a:t>
                      </a:r>
                    </a:p>
                  </a:txBody>
                  <a:tcPr marL="4426" marR="4426" marT="4426" marB="4426"/>
                </a:tc>
                <a:extLst>
                  <a:ext uri="{0D108BD9-81ED-4DB2-BD59-A6C34878D82A}">
                    <a16:rowId xmlns="" xmlns:a16="http://schemas.microsoft.com/office/drawing/2014/main" val="2690579094"/>
                  </a:ext>
                </a:extLst>
              </a:tr>
              <a:tr h="517132">
                <a:tc>
                  <a:txBody>
                    <a:bodyPr/>
                    <a:lstStyle/>
                    <a:p>
                      <a:pPr fontAlgn="t"/>
                      <a:r>
                        <a:rPr lang="en-US" sz="1600" b="1" dirty="0">
                          <a:solidFill>
                            <a:srgbClr val="FF0000"/>
                          </a:solidFill>
                          <a:effectLst/>
                        </a:rPr>
                        <a:t>Architecture Quality</a:t>
                      </a:r>
                    </a:p>
                  </a:txBody>
                  <a:tcPr marL="4426" marR="4426" marT="4426" marB="4426"/>
                </a:tc>
                <a:tc>
                  <a:txBody>
                    <a:bodyPr/>
                    <a:lstStyle/>
                    <a:p>
                      <a:pPr fontAlgn="t"/>
                      <a:r>
                        <a:rPr lang="en-US" sz="1600" b="1" dirty="0">
                          <a:effectLst/>
                        </a:rPr>
                        <a:t>Correctness</a:t>
                      </a:r>
                    </a:p>
                  </a:txBody>
                  <a:tcPr marL="4426" marR="4426" marT="4426" marB="4426"/>
                </a:tc>
                <a:tc>
                  <a:txBody>
                    <a:bodyPr/>
                    <a:lstStyle/>
                    <a:p>
                      <a:pPr fontAlgn="t"/>
                      <a:r>
                        <a:rPr lang="en-US" sz="1600" dirty="0">
                          <a:effectLst/>
                        </a:rPr>
                        <a:t>Accountability for satisfying all the requirements of the system.</a:t>
                      </a:r>
                    </a:p>
                  </a:txBody>
                  <a:tcPr marL="4426" marR="4426" marT="4426" marB="4426"/>
                </a:tc>
                <a:extLst>
                  <a:ext uri="{0D108BD9-81ED-4DB2-BD59-A6C34878D82A}">
                    <a16:rowId xmlns="" xmlns:a16="http://schemas.microsoft.com/office/drawing/2014/main" val="2333651305"/>
                  </a:ext>
                </a:extLst>
              </a:tr>
              <a:tr h="517132">
                <a:tc rowSpan="3">
                  <a:txBody>
                    <a:bodyPr/>
                    <a:lstStyle/>
                    <a:p>
                      <a:pPr fontAlgn="ctr"/>
                      <a:r>
                        <a:rPr lang="en-US" sz="1600" b="1">
                          <a:solidFill>
                            <a:srgbClr val="FF0000"/>
                          </a:solidFill>
                          <a:effectLst/>
                        </a:rPr>
                        <a:t>Non-runtime Quality</a:t>
                      </a:r>
                    </a:p>
                  </a:txBody>
                  <a:tcPr marL="4426" marR="4426" marT="4426" marB="4426" anchor="ctr"/>
                </a:tc>
                <a:tc>
                  <a:txBody>
                    <a:bodyPr/>
                    <a:lstStyle/>
                    <a:p>
                      <a:pPr fontAlgn="t"/>
                      <a:r>
                        <a:rPr lang="en-US" sz="1600" b="1" dirty="0">
                          <a:effectLst/>
                        </a:rPr>
                        <a:t>Portability</a:t>
                      </a:r>
                    </a:p>
                  </a:txBody>
                  <a:tcPr marL="4426" marR="4426" marT="4426" marB="4426"/>
                </a:tc>
                <a:tc>
                  <a:txBody>
                    <a:bodyPr/>
                    <a:lstStyle/>
                    <a:p>
                      <a:pPr fontAlgn="t"/>
                      <a:r>
                        <a:rPr lang="en-US" sz="1600" dirty="0">
                          <a:effectLst/>
                        </a:rPr>
                        <a:t>Ability of the system to run under different computing environment.</a:t>
                      </a:r>
                    </a:p>
                  </a:txBody>
                  <a:tcPr marL="4426" marR="4426" marT="4426" marB="4426"/>
                </a:tc>
                <a:extLst>
                  <a:ext uri="{0D108BD9-81ED-4DB2-BD59-A6C34878D82A}">
                    <a16:rowId xmlns="" xmlns:a16="http://schemas.microsoft.com/office/drawing/2014/main" val="2093249825"/>
                  </a:ext>
                </a:extLst>
              </a:tr>
              <a:tr h="517132">
                <a:tc vMerge="1">
                  <a:txBody>
                    <a:bodyPr/>
                    <a:lstStyle/>
                    <a:p>
                      <a:endParaRPr lang="en-US"/>
                    </a:p>
                  </a:txBody>
                  <a:tcPr/>
                </a:tc>
                <a:tc>
                  <a:txBody>
                    <a:bodyPr/>
                    <a:lstStyle/>
                    <a:p>
                      <a:pPr fontAlgn="t"/>
                      <a:r>
                        <a:rPr lang="en-US" sz="1600" b="1" dirty="0">
                          <a:effectLst/>
                        </a:rPr>
                        <a:t>Integrality</a:t>
                      </a:r>
                    </a:p>
                  </a:txBody>
                  <a:tcPr marL="4426" marR="4426" marT="4426" marB="4426"/>
                </a:tc>
                <a:tc>
                  <a:txBody>
                    <a:bodyPr/>
                    <a:lstStyle/>
                    <a:p>
                      <a:pPr fontAlgn="t"/>
                      <a:r>
                        <a:rPr lang="en-US" sz="1600" dirty="0">
                          <a:effectLst/>
                        </a:rPr>
                        <a:t>Ability to make separately developed components of the system work correctly together.</a:t>
                      </a:r>
                    </a:p>
                  </a:txBody>
                  <a:tcPr marL="4426" marR="4426" marT="4426" marB="4426"/>
                </a:tc>
                <a:extLst>
                  <a:ext uri="{0D108BD9-81ED-4DB2-BD59-A6C34878D82A}">
                    <a16:rowId xmlns="" xmlns:a16="http://schemas.microsoft.com/office/drawing/2014/main" val="3607097574"/>
                  </a:ext>
                </a:extLst>
              </a:tr>
              <a:tr h="517132">
                <a:tc vMerge="1">
                  <a:txBody>
                    <a:bodyPr/>
                    <a:lstStyle/>
                    <a:p>
                      <a:endParaRPr lang="en-US"/>
                    </a:p>
                  </a:txBody>
                  <a:tcPr/>
                </a:tc>
                <a:tc>
                  <a:txBody>
                    <a:bodyPr/>
                    <a:lstStyle/>
                    <a:p>
                      <a:pPr fontAlgn="t"/>
                      <a:r>
                        <a:rPr lang="en-US" sz="1600" b="1" dirty="0">
                          <a:effectLst/>
                        </a:rPr>
                        <a:t>Modifiability</a:t>
                      </a:r>
                    </a:p>
                  </a:txBody>
                  <a:tcPr marL="4426" marR="4426" marT="4426" marB="4426"/>
                </a:tc>
                <a:tc>
                  <a:txBody>
                    <a:bodyPr/>
                    <a:lstStyle/>
                    <a:p>
                      <a:pPr fontAlgn="t"/>
                      <a:r>
                        <a:rPr lang="en-US" sz="1600" dirty="0">
                          <a:effectLst/>
                        </a:rPr>
                        <a:t>Ease with which each software system can accommodate changes to its software.</a:t>
                      </a:r>
                    </a:p>
                  </a:txBody>
                  <a:tcPr marL="4426" marR="4426" marT="4426" marB="4426"/>
                </a:tc>
                <a:extLst>
                  <a:ext uri="{0D108BD9-81ED-4DB2-BD59-A6C34878D82A}">
                    <a16:rowId xmlns="" xmlns:a16="http://schemas.microsoft.com/office/drawing/2014/main" val="2826800120"/>
                  </a:ext>
                </a:extLst>
              </a:tr>
              <a:tr h="517132">
                <a:tc rowSpan="2">
                  <a:txBody>
                    <a:bodyPr/>
                    <a:lstStyle/>
                    <a:p>
                      <a:pPr fontAlgn="t"/>
                      <a:r>
                        <a:rPr lang="en-US" sz="1600" b="1" dirty="0">
                          <a:solidFill>
                            <a:srgbClr val="FF0000"/>
                          </a:solidFill>
                          <a:effectLst/>
                        </a:rPr>
                        <a:t>Business quality attributes</a:t>
                      </a:r>
                    </a:p>
                  </a:txBody>
                  <a:tcPr marL="4426" marR="4426" marT="4426" marB="4426"/>
                </a:tc>
                <a:tc>
                  <a:txBody>
                    <a:bodyPr/>
                    <a:lstStyle/>
                    <a:p>
                      <a:pPr fontAlgn="t"/>
                      <a:r>
                        <a:rPr lang="en-US" sz="1600" b="1" dirty="0">
                          <a:effectLst/>
                        </a:rPr>
                        <a:t>Cost and schedule</a:t>
                      </a:r>
                    </a:p>
                  </a:txBody>
                  <a:tcPr marL="4426" marR="4426" marT="4426" marB="4426"/>
                </a:tc>
                <a:tc>
                  <a:txBody>
                    <a:bodyPr/>
                    <a:lstStyle/>
                    <a:p>
                      <a:pPr fontAlgn="t"/>
                      <a:r>
                        <a:rPr lang="en-US" sz="1600" dirty="0">
                          <a:effectLst/>
                        </a:rPr>
                        <a:t>Cost of the system with respect to time to market, expected project lifetime &amp; utilization of legacy.</a:t>
                      </a:r>
                    </a:p>
                  </a:txBody>
                  <a:tcPr marL="4426" marR="4426" marT="4426" marB="4426"/>
                </a:tc>
                <a:extLst>
                  <a:ext uri="{0D108BD9-81ED-4DB2-BD59-A6C34878D82A}">
                    <a16:rowId xmlns="" xmlns:a16="http://schemas.microsoft.com/office/drawing/2014/main" val="3328660881"/>
                  </a:ext>
                </a:extLst>
              </a:tr>
              <a:tr h="282496">
                <a:tc vMerge="1">
                  <a:txBody>
                    <a:bodyPr/>
                    <a:lstStyle/>
                    <a:p>
                      <a:endParaRPr lang="en-US"/>
                    </a:p>
                  </a:txBody>
                  <a:tcPr/>
                </a:tc>
                <a:tc>
                  <a:txBody>
                    <a:bodyPr/>
                    <a:lstStyle/>
                    <a:p>
                      <a:pPr fontAlgn="t"/>
                      <a:r>
                        <a:rPr lang="en-US" sz="1600" b="1" dirty="0">
                          <a:effectLst/>
                        </a:rPr>
                        <a:t>Marketability</a:t>
                      </a:r>
                    </a:p>
                  </a:txBody>
                  <a:tcPr marL="4426" marR="4426" marT="4426" marB="4426"/>
                </a:tc>
                <a:tc>
                  <a:txBody>
                    <a:bodyPr/>
                    <a:lstStyle/>
                    <a:p>
                      <a:pPr fontAlgn="t"/>
                      <a:r>
                        <a:rPr lang="en-US" sz="1600" dirty="0">
                          <a:effectLst/>
                        </a:rPr>
                        <a:t>Use of system with respect to market competition.</a:t>
                      </a:r>
                    </a:p>
                  </a:txBody>
                  <a:tcPr marL="4426" marR="4426" marT="4426" marB="4426"/>
                </a:tc>
                <a:extLst>
                  <a:ext uri="{0D108BD9-81ED-4DB2-BD59-A6C34878D82A}">
                    <a16:rowId xmlns="" xmlns:a16="http://schemas.microsoft.com/office/drawing/2014/main" val="961715578"/>
                  </a:ext>
                </a:extLst>
              </a:tr>
            </a:tbl>
          </a:graphicData>
        </a:graphic>
      </p:graphicFrame>
    </p:spTree>
    <p:extLst>
      <p:ext uri="{BB962C8B-B14F-4D97-AF65-F5344CB8AC3E}">
        <p14:creationId xmlns:p14="http://schemas.microsoft.com/office/powerpoint/2010/main" val="228642886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306388"/>
            <a:ext cx="8305800" cy="917575"/>
          </a:xfrm>
        </p:spPr>
        <p:txBody>
          <a:bodyPr/>
          <a:lstStyle/>
          <a:p>
            <a:r>
              <a:rPr lang="en-US" dirty="0"/>
              <a:t>Architecture and system characteristics</a:t>
            </a:r>
          </a:p>
        </p:txBody>
      </p:sp>
      <p:sp>
        <p:nvSpPr>
          <p:cNvPr id="50179" name="Rectangle 3"/>
          <p:cNvSpPr>
            <a:spLocks noGrp="1" noChangeArrowheads="1"/>
          </p:cNvSpPr>
          <p:nvPr>
            <p:ph idx="1"/>
          </p:nvPr>
        </p:nvSpPr>
        <p:spPr>
          <a:xfrm>
            <a:off x="238837" y="1600200"/>
            <a:ext cx="8727742" cy="4951412"/>
          </a:xfrm>
        </p:spPr>
        <p:txBody>
          <a:bodyPr/>
          <a:lstStyle/>
          <a:p>
            <a:pPr>
              <a:lnSpc>
                <a:spcPct val="90000"/>
              </a:lnSpc>
            </a:pPr>
            <a:r>
              <a:rPr lang="en-US" sz="2400" dirty="0"/>
              <a:t>Performance</a:t>
            </a:r>
          </a:p>
          <a:p>
            <a:pPr lvl="1">
              <a:lnSpc>
                <a:spcPct val="90000"/>
              </a:lnSpc>
            </a:pPr>
            <a:r>
              <a:rPr lang="en-US" sz="2000" dirty="0"/>
              <a:t>Localize </a:t>
            </a:r>
            <a:r>
              <a:rPr lang="en-US" u="sng" dirty="0">
                <a:solidFill>
                  <a:schemeClr val="accent1"/>
                </a:solidFill>
              </a:rPr>
              <a:t>critical operations</a:t>
            </a:r>
            <a:r>
              <a:rPr lang="en-US" sz="2000" dirty="0"/>
              <a:t> and </a:t>
            </a:r>
            <a:r>
              <a:rPr lang="en-US" sz="2000" u="sng" dirty="0">
                <a:solidFill>
                  <a:schemeClr val="accent1"/>
                </a:solidFill>
              </a:rPr>
              <a:t>minimize communications</a:t>
            </a:r>
            <a:r>
              <a:rPr lang="en-US" sz="2000" dirty="0"/>
              <a:t>. Use large rather than fine-grain components.</a:t>
            </a:r>
          </a:p>
          <a:p>
            <a:pPr>
              <a:lnSpc>
                <a:spcPct val="90000"/>
              </a:lnSpc>
            </a:pPr>
            <a:r>
              <a:rPr lang="en-US" sz="2400" dirty="0"/>
              <a:t>Security</a:t>
            </a:r>
          </a:p>
          <a:p>
            <a:pPr lvl="1">
              <a:lnSpc>
                <a:spcPct val="90000"/>
              </a:lnSpc>
            </a:pPr>
            <a:r>
              <a:rPr lang="en-US" sz="2000" dirty="0"/>
              <a:t>Use a </a:t>
            </a:r>
            <a:r>
              <a:rPr lang="en-US" u="sng" dirty="0">
                <a:solidFill>
                  <a:schemeClr val="accent1"/>
                </a:solidFill>
              </a:rPr>
              <a:t>layered architecture</a:t>
            </a:r>
            <a:r>
              <a:rPr lang="en-US" sz="2000" dirty="0"/>
              <a:t> with critical assets in the inner layers.</a:t>
            </a:r>
          </a:p>
          <a:p>
            <a:pPr>
              <a:lnSpc>
                <a:spcPct val="90000"/>
              </a:lnSpc>
            </a:pPr>
            <a:r>
              <a:rPr lang="en-US" sz="2400" dirty="0"/>
              <a:t>Safety</a:t>
            </a:r>
          </a:p>
          <a:p>
            <a:pPr lvl="1">
              <a:lnSpc>
                <a:spcPct val="90000"/>
              </a:lnSpc>
            </a:pPr>
            <a:r>
              <a:rPr lang="en-US" sz="2000" dirty="0"/>
              <a:t>Localize </a:t>
            </a:r>
            <a:r>
              <a:rPr lang="en-US" u="sng" dirty="0">
                <a:solidFill>
                  <a:schemeClr val="accent1"/>
                </a:solidFill>
              </a:rPr>
              <a:t>safety-critical features</a:t>
            </a:r>
            <a:r>
              <a:rPr lang="en-US" sz="2000" dirty="0"/>
              <a:t> in a small number of sub-systems.</a:t>
            </a:r>
          </a:p>
          <a:p>
            <a:pPr>
              <a:lnSpc>
                <a:spcPct val="90000"/>
              </a:lnSpc>
            </a:pPr>
            <a:r>
              <a:rPr lang="en-US" sz="2400" dirty="0"/>
              <a:t>Availability</a:t>
            </a:r>
          </a:p>
          <a:p>
            <a:pPr lvl="1">
              <a:lnSpc>
                <a:spcPct val="90000"/>
              </a:lnSpc>
            </a:pPr>
            <a:r>
              <a:rPr lang="en-US" sz="2000" dirty="0"/>
              <a:t>Include </a:t>
            </a:r>
            <a:r>
              <a:rPr lang="en-US" u="sng" dirty="0">
                <a:solidFill>
                  <a:schemeClr val="accent1"/>
                </a:solidFill>
              </a:rPr>
              <a:t>redundant (backup) components and mechanisms for fault tolerance</a:t>
            </a:r>
            <a:r>
              <a:rPr lang="en-US" sz="2000" dirty="0"/>
              <a:t>.</a:t>
            </a:r>
          </a:p>
          <a:p>
            <a:pPr>
              <a:lnSpc>
                <a:spcPct val="90000"/>
              </a:lnSpc>
            </a:pPr>
            <a:r>
              <a:rPr lang="en-US" sz="2400" dirty="0"/>
              <a:t>Maintainability</a:t>
            </a:r>
          </a:p>
          <a:p>
            <a:pPr lvl="1">
              <a:lnSpc>
                <a:spcPct val="90000"/>
              </a:lnSpc>
            </a:pPr>
            <a:r>
              <a:rPr lang="en-US" sz="2000" dirty="0"/>
              <a:t>Use </a:t>
            </a:r>
            <a:r>
              <a:rPr lang="en-US" u="sng" dirty="0">
                <a:solidFill>
                  <a:schemeClr val="accent1"/>
                </a:solidFill>
              </a:rPr>
              <a:t>fine-grain, replaceable components</a:t>
            </a:r>
            <a:r>
              <a:rPr lang="en-US" sz="2000" dirty="0"/>
              <a:t>.</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D40F5-8AC6-4FB7-8F47-657543173DDC}"/>
              </a:ext>
            </a:extLst>
          </p:cNvPr>
          <p:cNvSpPr>
            <a:spLocks noGrp="1"/>
          </p:cNvSpPr>
          <p:nvPr>
            <p:ph type="title"/>
          </p:nvPr>
        </p:nvSpPr>
        <p:spPr/>
        <p:txBody>
          <a:bodyPr/>
          <a:lstStyle/>
          <a:p>
            <a:r>
              <a:rPr lang="en-US" dirty="0"/>
              <a:t>EXAMPLES ON NFRs</a:t>
            </a:r>
          </a:p>
        </p:txBody>
      </p:sp>
      <p:sp>
        <p:nvSpPr>
          <p:cNvPr id="7" name="Content Placeholder 6">
            <a:extLst>
              <a:ext uri="{FF2B5EF4-FFF2-40B4-BE49-F238E27FC236}">
                <a16:creationId xmlns="" xmlns:a16="http://schemas.microsoft.com/office/drawing/2014/main" id="{F7557D0C-4974-427C-8203-1DA7088043AE}"/>
              </a:ext>
            </a:extLst>
          </p:cNvPr>
          <p:cNvSpPr>
            <a:spLocks noGrp="1"/>
          </p:cNvSpPr>
          <p:nvPr>
            <p:ph idx="1"/>
          </p:nvPr>
        </p:nvSpPr>
        <p:spPr>
          <a:xfrm>
            <a:off x="33619" y="1600200"/>
            <a:ext cx="8653182" cy="2092881"/>
          </a:xfrm>
          <a:prstGeom prst="rect">
            <a:avLst/>
          </a:prstGeom>
        </p:spPr>
        <p:txBody>
          <a:bodyPr wrap="square">
            <a:spAutoFit/>
          </a:bodyPr>
          <a:lstStyle/>
          <a:p>
            <a:r>
              <a:rPr lang="en-US" sz="2000" b="1" dirty="0">
                <a:solidFill>
                  <a:srgbClr val="00B0F0"/>
                </a:solidFill>
                <a:latin typeface="medium-content-serif-font"/>
              </a:rPr>
              <a:t>PERFORMANCE EXAMPLE: To increase your system’s performance several strategies can be employed, for instance</a:t>
            </a:r>
            <a:r>
              <a:rPr lang="en-US" sz="2000" dirty="0">
                <a:latin typeface="medium-content-serif-font"/>
              </a:rPr>
              <a:t>:</a:t>
            </a:r>
          </a:p>
          <a:p>
            <a:pPr marL="0" indent="0">
              <a:buNone/>
            </a:pPr>
            <a:r>
              <a:rPr lang="en-US" sz="2000" dirty="0">
                <a:latin typeface="medium-content-serif-font"/>
              </a:rPr>
              <a:t>◽ Caching techniques</a:t>
            </a:r>
            <a:br>
              <a:rPr lang="en-US" sz="2000" dirty="0">
                <a:latin typeface="medium-content-serif-font"/>
              </a:rPr>
            </a:br>
            <a:r>
              <a:rPr lang="en-US" sz="2000" dirty="0">
                <a:latin typeface="medium-content-serif-font"/>
              </a:rPr>
              <a:t>◽ Increase your hardware resources: memory, CPUs, networks</a:t>
            </a:r>
            <a:br>
              <a:rPr lang="en-US" sz="2000" dirty="0">
                <a:latin typeface="medium-content-serif-font"/>
              </a:rPr>
            </a:br>
            <a:r>
              <a:rPr lang="en-US" sz="2000" dirty="0">
                <a:latin typeface="medium-content-serif-font"/>
              </a:rPr>
              <a:t>◽ Load balancing techniques</a:t>
            </a:r>
            <a:br>
              <a:rPr lang="en-US" sz="2000" dirty="0">
                <a:latin typeface="medium-content-serif-font"/>
              </a:rPr>
            </a:br>
            <a:r>
              <a:rPr lang="en-US" sz="2000" dirty="0">
                <a:latin typeface="medium-content-serif-font"/>
              </a:rPr>
              <a:t>◽ Data partitioning / replication ,etc. </a:t>
            </a:r>
            <a:endParaRPr lang="en-US" sz="2000" b="0" i="0" dirty="0">
              <a:effectLst/>
              <a:latin typeface="medium-content-serif-font"/>
            </a:endParaRPr>
          </a:p>
        </p:txBody>
      </p:sp>
      <p:sp>
        <p:nvSpPr>
          <p:cNvPr id="8" name="Rectangle 7">
            <a:extLst>
              <a:ext uri="{FF2B5EF4-FFF2-40B4-BE49-F238E27FC236}">
                <a16:creationId xmlns="" xmlns:a16="http://schemas.microsoft.com/office/drawing/2014/main" id="{918FB523-F317-4A60-83B8-969CCECCDF7B}"/>
              </a:ext>
            </a:extLst>
          </p:cNvPr>
          <p:cNvSpPr/>
          <p:nvPr/>
        </p:nvSpPr>
        <p:spPr>
          <a:xfrm>
            <a:off x="158003" y="3721040"/>
            <a:ext cx="8827994" cy="3077766"/>
          </a:xfrm>
          <a:prstGeom prst="rect">
            <a:avLst/>
          </a:prstGeom>
        </p:spPr>
        <p:txBody>
          <a:bodyPr wrap="square">
            <a:spAutoFit/>
          </a:bodyPr>
          <a:lstStyle/>
          <a:p>
            <a:r>
              <a:rPr lang="en-US" sz="2000" b="1" dirty="0">
                <a:solidFill>
                  <a:srgbClr val="00B0F0"/>
                </a:solidFill>
                <a:latin typeface="medium-content-serif-font"/>
                <a:ea typeface="ＭＳ Ｐゴシック" charset="-128"/>
                <a:cs typeface="Arial"/>
              </a:rPr>
              <a:t>SCALING EXAMPLE: When planning for scaling, these are some considerations to take into account:</a:t>
            </a:r>
          </a:p>
          <a:p>
            <a:r>
              <a:rPr lang="en-US" sz="2000" dirty="0">
                <a:latin typeface="medium-content-serif-font"/>
              </a:rPr>
              <a:t>◽ Number of users</a:t>
            </a:r>
            <a:br>
              <a:rPr lang="en-US" sz="2000" dirty="0">
                <a:latin typeface="medium-content-serif-font"/>
              </a:rPr>
            </a:br>
            <a:r>
              <a:rPr lang="en-US" sz="2000" dirty="0">
                <a:latin typeface="medium-content-serif-font"/>
              </a:rPr>
              <a:t>◽ Amount of data</a:t>
            </a:r>
            <a:br>
              <a:rPr lang="en-US" sz="2000" dirty="0">
                <a:latin typeface="medium-content-serif-font"/>
              </a:rPr>
            </a:br>
            <a:r>
              <a:rPr lang="en-US" sz="2000" dirty="0">
                <a:latin typeface="medium-content-serif-font"/>
              </a:rPr>
              <a:t>◽ CPU, Memory, I/O intensive operations</a:t>
            </a:r>
            <a:br>
              <a:rPr lang="en-US" sz="2000" dirty="0">
                <a:latin typeface="medium-content-serif-font"/>
              </a:rPr>
            </a:br>
            <a:r>
              <a:rPr lang="en-US" sz="2000" dirty="0">
                <a:latin typeface="medium-content-serif-font"/>
              </a:rPr>
              <a:t>◽ Asynchronous rather than </a:t>
            </a:r>
            <a:r>
              <a:rPr lang="en-US" sz="2000" dirty="0" err="1">
                <a:latin typeface="medium-content-serif-font"/>
              </a:rPr>
              <a:t>Synchronous,etc</a:t>
            </a:r>
            <a:r>
              <a:rPr lang="en-US" sz="2000" dirty="0">
                <a:latin typeface="medium-content-serif-font"/>
              </a:rPr>
              <a:t>.</a:t>
            </a:r>
            <a:endParaRPr lang="en-US" sz="2000" b="0" i="0" dirty="0">
              <a:effectLst/>
              <a:latin typeface="medium-content-serif-font"/>
            </a:endParaRPr>
          </a:p>
          <a:p>
            <a:r>
              <a:rPr lang="en-US" sz="2000" i="1" dirty="0">
                <a:latin typeface="medium-content-serif-font"/>
              </a:rPr>
              <a:t>NOTE:</a:t>
            </a:r>
            <a:r>
              <a:rPr lang="en-US" b="1" dirty="0"/>
              <a:t> Scalable software</a:t>
            </a:r>
            <a:r>
              <a:rPr lang="en-US" dirty="0"/>
              <a:t> typically refers to business processes that can adapt to support an increasing amount of data or a growing number of users. For example, a </a:t>
            </a:r>
            <a:r>
              <a:rPr lang="en-US" b="1" dirty="0"/>
              <a:t>scalable</a:t>
            </a:r>
            <a:r>
              <a:rPr lang="en-US" dirty="0"/>
              <a:t> database management system (DBMS) should be able to efficiently expand as more data is added to the database.</a:t>
            </a:r>
            <a:endParaRPr lang="en-US" sz="2000" b="0" i="1" dirty="0">
              <a:effectLst/>
              <a:latin typeface="medium-content-serif-font"/>
            </a:endParaRPr>
          </a:p>
        </p:txBody>
      </p:sp>
    </p:spTree>
    <p:extLst>
      <p:ext uri="{BB962C8B-B14F-4D97-AF65-F5344CB8AC3E}">
        <p14:creationId xmlns:p14="http://schemas.microsoft.com/office/powerpoint/2010/main" val="529457775"/>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954"/>
            <a:ext cx="8229600" cy="1143000"/>
          </a:xfrm>
        </p:spPr>
        <p:txBody>
          <a:bodyPr/>
          <a:lstStyle/>
          <a:p>
            <a:pPr algn="ctr"/>
            <a:r>
              <a:rPr lang="en-US" dirty="0"/>
              <a:t>Architectural views</a:t>
            </a:r>
          </a:p>
        </p:txBody>
      </p:sp>
    </p:spTree>
    <p:extLst>
      <p:ext uri="{BB962C8B-B14F-4D97-AF65-F5344CB8AC3E}">
        <p14:creationId xmlns:p14="http://schemas.microsoft.com/office/powerpoint/2010/main" val="4050912685"/>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a:lstStyle/>
          <a:p>
            <a:r>
              <a:rPr lang="en-US" dirty="0"/>
              <a:t>Architectural views (</a:t>
            </a:r>
            <a:r>
              <a:rPr lang="en-US" dirty="0" err="1"/>
              <a:t>mimari</a:t>
            </a:r>
            <a:r>
              <a:rPr lang="en-US" dirty="0"/>
              <a:t> </a:t>
            </a:r>
            <a:r>
              <a:rPr lang="en-US" dirty="0" err="1"/>
              <a:t>görünüm</a:t>
            </a:r>
            <a:r>
              <a:rPr lang="en-US" dirty="0"/>
              <a:t>???)</a:t>
            </a:r>
          </a:p>
        </p:txBody>
      </p:sp>
      <p:sp>
        <p:nvSpPr>
          <p:cNvPr id="3" name="Content Placeholder 2"/>
          <p:cNvSpPr>
            <a:spLocks noGrp="1"/>
          </p:cNvSpPr>
          <p:nvPr>
            <p:ph idx="1"/>
          </p:nvPr>
        </p:nvSpPr>
        <p:spPr>
          <a:xfrm>
            <a:off x="160986" y="1368188"/>
            <a:ext cx="8673921" cy="5309508"/>
          </a:xfrm>
        </p:spPr>
        <p:txBody>
          <a:bodyPr/>
          <a:lstStyle/>
          <a:p>
            <a:pPr algn="just"/>
            <a:r>
              <a:rPr lang="en-US" sz="2000" dirty="0"/>
              <a:t>What views or perspectives are useful when designing and documenting a system’s architecture?</a:t>
            </a:r>
            <a:endParaRPr lang="en-GB" sz="2000" dirty="0"/>
          </a:p>
          <a:p>
            <a:pPr algn="just"/>
            <a:r>
              <a:rPr lang="en-US" sz="2000" dirty="0"/>
              <a:t>What notations should be used for describing architectural models?</a:t>
            </a:r>
          </a:p>
          <a:p>
            <a:pPr algn="just"/>
            <a:r>
              <a:rPr lang="en-US" sz="2000" dirty="0"/>
              <a:t>Each architectural model </a:t>
            </a:r>
            <a:r>
              <a:rPr lang="en-US" sz="2000" b="1" u="sng" dirty="0"/>
              <a:t>only shows one view or one perspective of the system (e.g. physical view or logical view of the system)</a:t>
            </a:r>
            <a:r>
              <a:rPr lang="en-US" sz="2000" dirty="0"/>
              <a:t>. </a:t>
            </a:r>
          </a:p>
          <a:p>
            <a:pPr lvl="1" algn="just"/>
            <a:r>
              <a:rPr lang="en-US" dirty="0"/>
              <a:t>It might show how a system is </a:t>
            </a:r>
            <a:r>
              <a:rPr lang="en-US" u="sng" dirty="0"/>
              <a:t>decomposed into modules</a:t>
            </a:r>
            <a:r>
              <a:rPr lang="en-US" dirty="0"/>
              <a:t>,</a:t>
            </a:r>
          </a:p>
          <a:p>
            <a:pPr lvl="1" algn="just"/>
            <a:r>
              <a:rPr lang="en-US" dirty="0"/>
              <a:t>how the </a:t>
            </a:r>
            <a:r>
              <a:rPr lang="en-US" u="sng" dirty="0"/>
              <a:t>run-time processes interact </a:t>
            </a:r>
            <a:r>
              <a:rPr lang="en-US" dirty="0"/>
              <a:t>or</a:t>
            </a:r>
          </a:p>
          <a:p>
            <a:pPr lvl="1" algn="just"/>
            <a:r>
              <a:rPr lang="en-US" dirty="0"/>
              <a:t>the different ways in which </a:t>
            </a:r>
            <a:r>
              <a:rPr lang="en-US" u="sng" dirty="0"/>
              <a:t>system components are distributed across a network</a:t>
            </a:r>
            <a:r>
              <a:rPr lang="en-US" dirty="0"/>
              <a:t>.</a:t>
            </a:r>
          </a:p>
          <a:p>
            <a:pPr algn="just"/>
            <a:r>
              <a:rPr lang="en-US" sz="2000" dirty="0">
                <a:highlight>
                  <a:srgbClr val="00FF00"/>
                </a:highlight>
              </a:rPr>
              <a:t>For both </a:t>
            </a:r>
            <a:r>
              <a:rPr lang="en-US" sz="2000" b="1" dirty="0">
                <a:highlight>
                  <a:srgbClr val="00FF00"/>
                </a:highlight>
              </a:rPr>
              <a:t>DESIGN and DOCUMENTATION</a:t>
            </a:r>
            <a:r>
              <a:rPr lang="en-US" sz="2000" dirty="0">
                <a:highlight>
                  <a:srgbClr val="00FF00"/>
                </a:highlight>
              </a:rPr>
              <a:t>, </a:t>
            </a:r>
            <a:r>
              <a:rPr lang="en-US" sz="2000" dirty="0">
                <a:solidFill>
                  <a:schemeClr val="accent1"/>
                </a:solidFill>
                <a:highlight>
                  <a:srgbClr val="00FF00"/>
                </a:highlight>
              </a:rPr>
              <a:t>you usually </a:t>
            </a:r>
            <a:r>
              <a:rPr lang="en-US" sz="2000" u="sng" dirty="0">
                <a:solidFill>
                  <a:schemeClr val="accent1"/>
                </a:solidFill>
                <a:highlight>
                  <a:srgbClr val="00FF00"/>
                </a:highlight>
              </a:rPr>
              <a:t>need to </a:t>
            </a:r>
            <a:r>
              <a:rPr lang="tr-TR" sz="2000" u="sng" dirty="0" err="1">
                <a:solidFill>
                  <a:schemeClr val="accent1"/>
                </a:solidFill>
                <a:highlight>
                  <a:srgbClr val="00FF00"/>
                </a:highlight>
              </a:rPr>
              <a:t>draw</a:t>
            </a:r>
            <a:r>
              <a:rPr lang="en-US" sz="2000" u="sng" dirty="0">
                <a:solidFill>
                  <a:schemeClr val="accent1"/>
                </a:solidFill>
                <a:highlight>
                  <a:srgbClr val="00FF00"/>
                </a:highlight>
              </a:rPr>
              <a:t> multiple views (logical, physical,</a:t>
            </a:r>
            <a:r>
              <a:rPr lang="tr-TR" sz="2000" u="sng" dirty="0">
                <a:solidFill>
                  <a:schemeClr val="accent1"/>
                </a:solidFill>
                <a:highlight>
                  <a:srgbClr val="00FF00"/>
                </a:highlight>
              </a:rPr>
              <a:t> </a:t>
            </a:r>
            <a:r>
              <a:rPr lang="en-US" sz="2000" u="sng" dirty="0">
                <a:solidFill>
                  <a:schemeClr val="accent1"/>
                </a:solidFill>
                <a:highlight>
                  <a:srgbClr val="00FF00"/>
                </a:highlight>
              </a:rPr>
              <a:t>process, development views…)</a:t>
            </a:r>
            <a:r>
              <a:rPr lang="en-US" sz="2000" dirty="0">
                <a:highlight>
                  <a:srgbClr val="00FF00"/>
                </a:highlight>
              </a:rPr>
              <a:t> of the software architecture.</a:t>
            </a:r>
            <a:r>
              <a:rPr lang="en-GB" sz="2000" dirty="0">
                <a:highlight>
                  <a:srgbClr val="00FF00"/>
                </a:highlight>
              </a:rPr>
              <a:t> </a:t>
            </a:r>
          </a:p>
          <a:p>
            <a:endParaRPr lang="en-US" sz="2000"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BBD48-D732-4C3B-B40F-E8D114D1EC8C}"/>
              </a:ext>
            </a:extLst>
          </p:cNvPr>
          <p:cNvSpPr>
            <a:spLocks noGrp="1"/>
          </p:cNvSpPr>
          <p:nvPr>
            <p:ph type="title"/>
          </p:nvPr>
        </p:nvSpPr>
        <p:spPr/>
        <p:txBody>
          <a:bodyPr/>
          <a:lstStyle/>
          <a:p>
            <a:r>
              <a:rPr lang="en-US" dirty="0"/>
              <a:t>A software architecture can be defined in many ways −</a:t>
            </a:r>
            <a:r>
              <a:rPr lang="en-US" dirty="0">
                <a:solidFill>
                  <a:schemeClr val="accent1"/>
                </a:solidFill>
              </a:rPr>
              <a:t>Representing architectural views </a:t>
            </a:r>
            <a:r>
              <a:rPr lang="en-US" dirty="0"/>
              <a:t>−</a:t>
            </a:r>
          </a:p>
        </p:txBody>
      </p:sp>
      <p:sp>
        <p:nvSpPr>
          <p:cNvPr id="3" name="Content Placeholder 2">
            <a:extLst>
              <a:ext uri="{FF2B5EF4-FFF2-40B4-BE49-F238E27FC236}">
                <a16:creationId xmlns="" xmlns:a16="http://schemas.microsoft.com/office/drawing/2014/main" id="{B9845435-ACB9-45BE-A0EB-7F0A3301E390}"/>
              </a:ext>
            </a:extLst>
          </p:cNvPr>
          <p:cNvSpPr>
            <a:spLocks noGrp="1"/>
          </p:cNvSpPr>
          <p:nvPr>
            <p:ph idx="1"/>
          </p:nvPr>
        </p:nvSpPr>
        <p:spPr/>
        <p:txBody>
          <a:bodyPr/>
          <a:lstStyle/>
          <a:p>
            <a:pPr algn="just"/>
            <a:r>
              <a:rPr lang="en-US" b="1" dirty="0"/>
              <a:t>UML (Unified Modeling Language)</a:t>
            </a:r>
            <a:r>
              <a:rPr lang="en-US" dirty="0"/>
              <a:t> − UML is </a:t>
            </a:r>
            <a:r>
              <a:rPr lang="en-US" b="1" dirty="0">
                <a:solidFill>
                  <a:srgbClr val="FF0000"/>
                </a:solidFill>
              </a:rPr>
              <a:t>one of object-oriented solutions</a:t>
            </a:r>
            <a:r>
              <a:rPr lang="en-US" dirty="0"/>
              <a:t> used in software modeling and design.</a:t>
            </a:r>
          </a:p>
          <a:p>
            <a:pPr algn="just"/>
            <a:r>
              <a:rPr lang="en-US" b="1" dirty="0"/>
              <a:t>Architecture View Model (4+1 view model)</a:t>
            </a:r>
            <a:r>
              <a:rPr lang="en-US" dirty="0"/>
              <a:t> − Architecture view model represents the </a:t>
            </a:r>
            <a:r>
              <a:rPr lang="en-US" b="1" dirty="0">
                <a:solidFill>
                  <a:srgbClr val="FF0000"/>
                </a:solidFill>
              </a:rPr>
              <a:t>functional and non-functional requirements</a:t>
            </a:r>
            <a:r>
              <a:rPr lang="en-US" dirty="0"/>
              <a:t> of software application.</a:t>
            </a:r>
          </a:p>
          <a:p>
            <a:pPr algn="just"/>
            <a:r>
              <a:rPr lang="en-US" b="1" dirty="0"/>
              <a:t>ADL (Architecture Description Language)</a:t>
            </a:r>
            <a:r>
              <a:rPr lang="en-US" dirty="0"/>
              <a:t> − ADL defines the software architecture </a:t>
            </a:r>
            <a:r>
              <a:rPr lang="en-US" b="1" dirty="0">
                <a:solidFill>
                  <a:srgbClr val="FF0000"/>
                </a:solidFill>
              </a:rPr>
              <a:t>formally and semantically.</a:t>
            </a:r>
          </a:p>
          <a:p>
            <a:endParaRPr lang="en-US" dirty="0"/>
          </a:p>
        </p:txBody>
      </p:sp>
    </p:spTree>
    <p:extLst>
      <p:ext uri="{BB962C8B-B14F-4D97-AF65-F5344CB8AC3E}">
        <p14:creationId xmlns:p14="http://schemas.microsoft.com/office/powerpoint/2010/main" val="307985357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Architectural design</a:t>
            </a:r>
          </a:p>
        </p:txBody>
      </p:sp>
      <p:sp>
        <p:nvSpPr>
          <p:cNvPr id="44035" name="Rectangle 3"/>
          <p:cNvSpPr>
            <a:spLocks noGrp="1" noChangeArrowheads="1"/>
          </p:cNvSpPr>
          <p:nvPr>
            <p:ph idx="1"/>
          </p:nvPr>
        </p:nvSpPr>
        <p:spPr>
          <a:xfrm>
            <a:off x="289112" y="1538784"/>
            <a:ext cx="8343097" cy="5044578"/>
          </a:xfrm>
        </p:spPr>
        <p:txBody>
          <a:bodyPr/>
          <a:lstStyle/>
          <a:p>
            <a:pPr algn="just"/>
            <a:r>
              <a:rPr lang="en-US" sz="2200" dirty="0"/>
              <a:t>Architectural design is about understanding </a:t>
            </a:r>
            <a:r>
              <a:rPr lang="en-US" sz="2200" u="sng" dirty="0">
                <a:solidFill>
                  <a:srgbClr val="FF0000"/>
                </a:solidFill>
              </a:rPr>
              <a:t>how a software system should be organized</a:t>
            </a:r>
            <a:r>
              <a:rPr lang="en-US" sz="2200" dirty="0"/>
              <a:t> and </a:t>
            </a:r>
            <a:r>
              <a:rPr lang="en-US" sz="2200" b="1" u="sng" dirty="0"/>
              <a:t>designing</a:t>
            </a:r>
            <a:r>
              <a:rPr lang="en-US" sz="2200" dirty="0"/>
              <a:t> the overall structure of that system.</a:t>
            </a:r>
          </a:p>
          <a:p>
            <a:pPr algn="just"/>
            <a:r>
              <a:rPr lang="en-US" sz="2200" dirty="0"/>
              <a:t>Architectural design is the </a:t>
            </a:r>
            <a:r>
              <a:rPr lang="en-US" sz="2200" u="sng" dirty="0">
                <a:solidFill>
                  <a:srgbClr val="FF0000"/>
                </a:solidFill>
              </a:rPr>
              <a:t>critical link between design and requirements engineering</a:t>
            </a:r>
            <a:r>
              <a:rPr lang="en-US" sz="2200" dirty="0"/>
              <a:t>, as it identifies the </a:t>
            </a:r>
            <a:r>
              <a:rPr lang="en-US" sz="2200" b="1" u="sng" dirty="0">
                <a:solidFill>
                  <a:schemeClr val="tx2"/>
                </a:solidFill>
              </a:rPr>
              <a:t>main structural components</a:t>
            </a:r>
            <a:r>
              <a:rPr lang="en-US" sz="2200" dirty="0"/>
              <a:t> in a system and the relationships between them. </a:t>
            </a:r>
          </a:p>
          <a:p>
            <a:pPr algn="just"/>
            <a:r>
              <a:rPr lang="en-US" sz="2200" dirty="0"/>
              <a:t>The </a:t>
            </a:r>
            <a:r>
              <a:rPr lang="en-US" sz="2200" u="sng" dirty="0">
                <a:solidFill>
                  <a:srgbClr val="FF0000"/>
                </a:solidFill>
              </a:rPr>
              <a:t>output of the architectural design stage is</a:t>
            </a:r>
            <a:r>
              <a:rPr lang="en-US" sz="2200" dirty="0"/>
              <a:t> an </a:t>
            </a:r>
            <a:r>
              <a:rPr lang="en-US" sz="2200" b="1" dirty="0">
                <a:solidFill>
                  <a:schemeClr val="accent1"/>
                </a:solidFill>
              </a:rPr>
              <a:t>ARCHITECTURAL MODEL</a:t>
            </a:r>
            <a:r>
              <a:rPr lang="en-US" sz="2200" dirty="0"/>
              <a:t> that describes how the system is organized </a:t>
            </a:r>
            <a:r>
              <a:rPr lang="en-US" sz="2200" b="1" dirty="0"/>
              <a:t>as a set of communicating components</a:t>
            </a:r>
            <a:r>
              <a:rPr lang="en-US" sz="2200" dirty="0"/>
              <a:t>. </a:t>
            </a:r>
          </a:p>
          <a:p>
            <a:pPr algn="just"/>
            <a:r>
              <a:rPr lang="en-US" sz="2200" u="sng" dirty="0">
                <a:solidFill>
                  <a:srgbClr val="FF0000"/>
                </a:solidFill>
              </a:rPr>
              <a:t>Refactoring/reformation the system architecture is usually expensive</a:t>
            </a:r>
            <a:r>
              <a:rPr lang="en-US" sz="2200" dirty="0">
                <a:solidFill>
                  <a:srgbClr val="FF0000"/>
                </a:solidFill>
              </a:rPr>
              <a:t> </a:t>
            </a:r>
            <a:r>
              <a:rPr lang="en-US" sz="2200" dirty="0"/>
              <a:t>because it affects so many components in the system.</a:t>
            </a:r>
          </a:p>
          <a:p>
            <a:pPr algn="just"/>
            <a:r>
              <a:rPr lang="en-US" sz="2200" dirty="0"/>
              <a:t>Early stages of SDLC.</a:t>
            </a:r>
            <a:endParaRPr lang="en-GB" sz="2200" dirty="0"/>
          </a:p>
          <a:p>
            <a:endParaRPr lang="en-GB" sz="2200"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View Model (4+1 view model) for software architecture modelling</a:t>
            </a:r>
          </a:p>
        </p:txBody>
      </p:sp>
      <p:pic>
        <p:nvPicPr>
          <p:cNvPr id="6" name="Picture 5" descr="6.3 Architectural view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154" y="1681393"/>
            <a:ext cx="6279776" cy="4724785"/>
          </a:xfrm>
          <a:prstGeom prst="rect">
            <a:avLst/>
          </a:prstGeom>
        </p:spPr>
      </p:pic>
    </p:spTree>
    <p:extLst>
      <p:ext uri="{BB962C8B-B14F-4D97-AF65-F5344CB8AC3E}">
        <p14:creationId xmlns:p14="http://schemas.microsoft.com/office/powerpoint/2010/main" val="3448338256"/>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View Model (4+1 view model) for software architecture modelling</a:t>
            </a:r>
          </a:p>
        </p:txBody>
      </p:sp>
      <p:sp>
        <p:nvSpPr>
          <p:cNvPr id="3" name="Content Placeholder 2"/>
          <p:cNvSpPr>
            <a:spLocks noGrp="1"/>
          </p:cNvSpPr>
          <p:nvPr>
            <p:ph idx="1"/>
          </p:nvPr>
        </p:nvSpPr>
        <p:spPr>
          <a:xfrm>
            <a:off x="127747" y="1431084"/>
            <a:ext cx="8827994" cy="5426915"/>
          </a:xfrm>
        </p:spPr>
        <p:txBody>
          <a:bodyPr/>
          <a:lstStyle/>
          <a:p>
            <a:pPr marL="457200" indent="-457200" algn="just">
              <a:buFont typeface="+mj-lt"/>
              <a:buAutoNum type="arabicPeriod"/>
            </a:pPr>
            <a:r>
              <a:rPr lang="en-US" b="1" u="sng" dirty="0">
                <a:solidFill>
                  <a:schemeClr val="accent1"/>
                </a:solidFill>
              </a:rPr>
              <a:t>A logical view</a:t>
            </a:r>
            <a:r>
              <a:rPr lang="en-US" dirty="0"/>
              <a:t>, which </a:t>
            </a:r>
            <a:r>
              <a:rPr lang="en-US" b="1" u="sng" dirty="0">
                <a:highlight>
                  <a:srgbClr val="00FF00"/>
                </a:highlight>
              </a:rPr>
              <a:t>shows</a:t>
            </a:r>
            <a:r>
              <a:rPr lang="en-US" dirty="0"/>
              <a:t> the key </a:t>
            </a:r>
            <a:r>
              <a:rPr lang="en-US" b="1" u="sng" dirty="0">
                <a:solidFill>
                  <a:schemeClr val="tx1"/>
                </a:solidFill>
              </a:rPr>
              <a:t>abstractions</a:t>
            </a:r>
            <a:r>
              <a:rPr lang="en-US" dirty="0"/>
              <a:t> in the system </a:t>
            </a:r>
            <a:r>
              <a:rPr lang="en-US" i="1" dirty="0">
                <a:solidFill>
                  <a:srgbClr val="FF0000"/>
                </a:solidFill>
              </a:rPr>
              <a:t>as objects or object classes (e.g. class diagrams)</a:t>
            </a:r>
            <a:r>
              <a:rPr lang="en-US" dirty="0"/>
              <a:t>. </a:t>
            </a:r>
            <a:endParaRPr lang="en-GB" dirty="0"/>
          </a:p>
          <a:p>
            <a:pPr marL="457200" indent="-457200" algn="just">
              <a:buFont typeface="+mj-lt"/>
              <a:buAutoNum type="arabicPeriod"/>
            </a:pPr>
            <a:r>
              <a:rPr lang="en-US" b="1" u="sng" dirty="0">
                <a:solidFill>
                  <a:schemeClr val="accent1"/>
                </a:solidFill>
              </a:rPr>
              <a:t>A process view</a:t>
            </a:r>
            <a:r>
              <a:rPr lang="en-US" dirty="0"/>
              <a:t>, which </a:t>
            </a:r>
            <a:r>
              <a:rPr lang="en-US" b="1" u="sng" dirty="0">
                <a:highlight>
                  <a:srgbClr val="00FF00"/>
                </a:highlight>
              </a:rPr>
              <a:t>shows</a:t>
            </a:r>
            <a:r>
              <a:rPr lang="en-US" dirty="0"/>
              <a:t> how, </a:t>
            </a:r>
            <a:r>
              <a:rPr lang="en-US" i="1" dirty="0">
                <a:solidFill>
                  <a:srgbClr val="FF0000"/>
                </a:solidFill>
              </a:rPr>
              <a:t>at run-time</a:t>
            </a:r>
            <a:r>
              <a:rPr lang="en-US" dirty="0"/>
              <a:t>, the system is </a:t>
            </a:r>
            <a:r>
              <a:rPr lang="en-US" i="1" dirty="0">
                <a:solidFill>
                  <a:srgbClr val="FF0000"/>
                </a:solidFill>
              </a:rPr>
              <a:t>composed of interacting processes (e.g. activity, BPMN, sequence, etc.)</a:t>
            </a:r>
            <a:r>
              <a:rPr lang="en-US" dirty="0"/>
              <a:t>. </a:t>
            </a:r>
            <a:endParaRPr lang="en-GB" dirty="0"/>
          </a:p>
          <a:p>
            <a:pPr marL="457200" indent="-457200" algn="just">
              <a:buFont typeface="+mj-lt"/>
              <a:buAutoNum type="arabicPeriod"/>
            </a:pPr>
            <a:r>
              <a:rPr lang="en-US" b="1" u="sng" dirty="0">
                <a:solidFill>
                  <a:schemeClr val="accent1"/>
                </a:solidFill>
              </a:rPr>
              <a:t>A developer/implementation view</a:t>
            </a:r>
            <a:r>
              <a:rPr lang="en-US" dirty="0"/>
              <a:t>, which </a:t>
            </a:r>
            <a:r>
              <a:rPr lang="en-US" b="1" u="sng" dirty="0">
                <a:highlight>
                  <a:srgbClr val="00FF00"/>
                </a:highlight>
              </a:rPr>
              <a:t>shows</a:t>
            </a:r>
            <a:r>
              <a:rPr lang="en-US" dirty="0"/>
              <a:t> how the software is </a:t>
            </a:r>
            <a:r>
              <a:rPr lang="en-US" i="1" dirty="0">
                <a:solidFill>
                  <a:srgbClr val="FF0000"/>
                </a:solidFill>
              </a:rPr>
              <a:t>decomposed to sub systems/components for development</a:t>
            </a:r>
            <a:r>
              <a:rPr lang="en-US" dirty="0"/>
              <a:t>.</a:t>
            </a:r>
            <a:endParaRPr lang="en-GB" dirty="0"/>
          </a:p>
          <a:p>
            <a:pPr marL="457200" indent="-457200" algn="just">
              <a:buFont typeface="+mj-lt"/>
              <a:buAutoNum type="arabicPeriod"/>
            </a:pPr>
            <a:r>
              <a:rPr lang="en-US" b="1" u="sng" dirty="0">
                <a:solidFill>
                  <a:schemeClr val="accent1"/>
                </a:solidFill>
              </a:rPr>
              <a:t>A physical/deployment view</a:t>
            </a:r>
            <a:r>
              <a:rPr lang="en-US" dirty="0"/>
              <a:t>, which </a:t>
            </a:r>
            <a:r>
              <a:rPr lang="en-US" b="1" u="sng" dirty="0">
                <a:highlight>
                  <a:srgbClr val="00FF00"/>
                </a:highlight>
              </a:rPr>
              <a:t>shows</a:t>
            </a:r>
            <a:r>
              <a:rPr lang="en-US" dirty="0"/>
              <a:t> the system </a:t>
            </a:r>
            <a:r>
              <a:rPr lang="en-US" i="1" dirty="0">
                <a:solidFill>
                  <a:srgbClr val="FF0000"/>
                </a:solidFill>
              </a:rPr>
              <a:t>hardware and how software components</a:t>
            </a:r>
            <a:r>
              <a:rPr lang="en-US" dirty="0"/>
              <a:t> are </a:t>
            </a:r>
            <a:r>
              <a:rPr lang="en-US" b="1" u="sng" dirty="0"/>
              <a:t>distributed across the processors</a:t>
            </a:r>
            <a:r>
              <a:rPr lang="en-US" dirty="0"/>
              <a:t> in the system.</a:t>
            </a:r>
          </a:p>
          <a:p>
            <a:pPr marL="457200" indent="-457200" algn="just">
              <a:buFont typeface="+mj-lt"/>
              <a:buAutoNum type="arabicPeriod"/>
            </a:pPr>
            <a:r>
              <a:rPr lang="en-US" b="1" i="1" dirty="0">
                <a:solidFill>
                  <a:srgbClr val="000000"/>
                </a:solidFill>
                <a:highlight>
                  <a:srgbClr val="FFFF00"/>
                </a:highlight>
                <a:latin typeface="Arial" panose="020B0604020202020204" pitchFamily="34" charset="0"/>
              </a:rPr>
              <a:t>Scenario view</a:t>
            </a:r>
            <a:r>
              <a:rPr lang="en-US" i="1" dirty="0">
                <a:solidFill>
                  <a:srgbClr val="000000"/>
                </a:solidFill>
                <a:highlight>
                  <a:srgbClr val="FFFF00"/>
                </a:highlight>
                <a:latin typeface="Arial" panose="020B0604020202020204" pitchFamily="34" charset="0"/>
              </a:rPr>
              <a:t> or </a:t>
            </a:r>
            <a:r>
              <a:rPr lang="en-US" b="1" i="1" dirty="0">
                <a:solidFill>
                  <a:srgbClr val="000000"/>
                </a:solidFill>
                <a:highlight>
                  <a:srgbClr val="FFFF00"/>
                </a:highlight>
                <a:latin typeface="Arial" panose="020B0604020202020204" pitchFamily="34" charset="0"/>
              </a:rPr>
              <a:t>use case view</a:t>
            </a:r>
            <a:r>
              <a:rPr lang="en-US" i="1" dirty="0">
                <a:solidFill>
                  <a:srgbClr val="000000"/>
                </a:solidFill>
                <a:highlight>
                  <a:srgbClr val="FFFF00"/>
                </a:highlight>
                <a:latin typeface="Arial" panose="020B0604020202020204" pitchFamily="34" charset="0"/>
              </a:rPr>
              <a:t> </a:t>
            </a:r>
            <a:r>
              <a:rPr lang="en-US" i="1" dirty="0">
                <a:solidFill>
                  <a:srgbClr val="000000"/>
                </a:solidFill>
                <a:highlight>
                  <a:srgbClr val="FFFF00"/>
                </a:highlight>
                <a:latin typeface="Arial" panose="020B0604020202020204" pitchFamily="34" charset="0"/>
                <a:sym typeface="Wingdings" panose="05000000000000000000" pitchFamily="2" charset="2"/>
              </a:rPr>
              <a:t> </a:t>
            </a:r>
            <a:r>
              <a:rPr lang="en-US" dirty="0">
                <a:highlight>
                  <a:srgbClr val="FFFF00"/>
                </a:highlight>
              </a:rPr>
              <a:t>Related using use cases or scenarios (+1) </a:t>
            </a:r>
            <a:endParaRPr lang="en-GB" dirty="0">
              <a:highlight>
                <a:srgbClr val="FFFF00"/>
              </a:highlight>
            </a:endParaRPr>
          </a:p>
          <a:p>
            <a:pPr algn="just"/>
            <a:endParaRPr lang="en-US" dirty="0"/>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descr="Related image">
            <a:extLst>
              <a:ext uri="{FF2B5EF4-FFF2-40B4-BE49-F238E27FC236}">
                <a16:creationId xmlns="" xmlns:a16="http://schemas.microsoft.com/office/drawing/2014/main" id="{AA24BFDA-9E2A-4BFA-AA80-2F1AE8373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263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C45D3029-C7F0-49D8-8347-F03F4CC9AC96}"/>
              </a:ext>
            </a:extLst>
          </p:cNvPr>
          <p:cNvSpPr/>
          <p:nvPr/>
        </p:nvSpPr>
        <p:spPr>
          <a:xfrm>
            <a:off x="0" y="5558128"/>
            <a:ext cx="9143999" cy="1077218"/>
          </a:xfrm>
          <a:prstGeom prst="rect">
            <a:avLst/>
          </a:prstGeom>
        </p:spPr>
        <p:txBody>
          <a:bodyPr wrap="square">
            <a:spAutoFit/>
          </a:bodyPr>
          <a:lstStyle/>
          <a:p>
            <a:r>
              <a:rPr lang="en-US" sz="1600" dirty="0">
                <a:solidFill>
                  <a:srgbClr val="000000"/>
                </a:solidFill>
                <a:latin typeface="Arial" panose="020B0604020202020204" pitchFamily="34" charset="0"/>
              </a:rPr>
              <a:t>NOTE: </a:t>
            </a:r>
            <a:r>
              <a:rPr lang="en-US" sz="1600" b="1" i="1" dirty="0">
                <a:solidFill>
                  <a:srgbClr val="FF0000"/>
                </a:solidFill>
                <a:latin typeface="Arial" panose="020B0604020202020204" pitchFamily="34" charset="0"/>
              </a:rPr>
              <a:t>This view model </a:t>
            </a:r>
            <a:r>
              <a:rPr lang="en-US" sz="1600" i="1" dirty="0">
                <a:solidFill>
                  <a:srgbClr val="000000"/>
                </a:solidFill>
                <a:latin typeface="Arial" panose="020B0604020202020204" pitchFamily="34" charset="0"/>
              </a:rPr>
              <a:t>can be extended </a:t>
            </a:r>
            <a:r>
              <a:rPr lang="en-US" sz="1600" b="1" i="1" dirty="0">
                <a:solidFill>
                  <a:srgbClr val="FF0000"/>
                </a:solidFill>
                <a:latin typeface="Arial" panose="020B0604020202020204" pitchFamily="34" charset="0"/>
              </a:rPr>
              <a:t>by adding one more view called</a:t>
            </a:r>
            <a:r>
              <a:rPr lang="en-US" sz="1600" i="1" dirty="0">
                <a:solidFill>
                  <a:srgbClr val="000000"/>
                </a:solidFill>
                <a:latin typeface="Arial" panose="020B0604020202020204" pitchFamily="34" charset="0"/>
              </a:rPr>
              <a:t> </a:t>
            </a:r>
            <a:r>
              <a:rPr lang="en-US" sz="1600" b="1" i="1" dirty="0">
                <a:solidFill>
                  <a:srgbClr val="000000"/>
                </a:solidFill>
                <a:latin typeface="Arial" panose="020B0604020202020204" pitchFamily="34" charset="0"/>
              </a:rPr>
              <a:t>scenario view</a:t>
            </a:r>
            <a:r>
              <a:rPr lang="en-US" sz="1600" i="1" dirty="0">
                <a:solidFill>
                  <a:srgbClr val="000000"/>
                </a:solidFill>
                <a:latin typeface="Arial" panose="020B0604020202020204" pitchFamily="34" charset="0"/>
              </a:rPr>
              <a:t> or </a:t>
            </a:r>
            <a:r>
              <a:rPr lang="en-US" sz="1600" b="1" i="1" dirty="0">
                <a:solidFill>
                  <a:srgbClr val="000000"/>
                </a:solidFill>
                <a:latin typeface="Arial" panose="020B0604020202020204" pitchFamily="34" charset="0"/>
              </a:rPr>
              <a:t>use case view</a:t>
            </a:r>
            <a:r>
              <a:rPr lang="en-US" sz="1600" i="1" dirty="0">
                <a:solidFill>
                  <a:srgbClr val="000000"/>
                </a:solidFill>
                <a:latin typeface="Arial" panose="020B0604020202020204" pitchFamily="34" charset="0"/>
              </a:rPr>
              <a:t> for end-users or customers of software systems.</a:t>
            </a:r>
          </a:p>
          <a:p>
            <a:r>
              <a:rPr lang="en-US" sz="1600" i="1" dirty="0">
                <a:solidFill>
                  <a:srgbClr val="000000"/>
                </a:solidFill>
                <a:latin typeface="Arial" panose="020B0604020202020204" pitchFamily="34" charset="0"/>
              </a:rPr>
              <a:t>It is logically </a:t>
            </a:r>
            <a:r>
              <a:rPr lang="en-US" sz="1600" b="1" i="1" u="sng" dirty="0">
                <a:solidFill>
                  <a:srgbClr val="000000"/>
                </a:solidFill>
                <a:latin typeface="Arial" panose="020B0604020202020204" pitchFamily="34" charset="0"/>
              </a:rPr>
              <a:t>connected with other four views </a:t>
            </a:r>
            <a:r>
              <a:rPr lang="en-US" sz="1600" i="1" dirty="0">
                <a:solidFill>
                  <a:srgbClr val="000000"/>
                </a:solidFill>
                <a:latin typeface="Arial" panose="020B0604020202020204" pitchFamily="34" charset="0"/>
              </a:rPr>
              <a:t>and are applied to illustrate the architecture serving as “plus one” view, (4+1) view model.</a:t>
            </a:r>
            <a:endParaRPr lang="en-US" sz="1600" i="1" dirty="0"/>
          </a:p>
        </p:txBody>
      </p:sp>
    </p:spTree>
    <p:extLst>
      <p:ext uri="{BB962C8B-B14F-4D97-AF65-F5344CB8AC3E}">
        <p14:creationId xmlns:p14="http://schemas.microsoft.com/office/powerpoint/2010/main" val="64203203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954"/>
            <a:ext cx="8229600" cy="1143000"/>
          </a:xfrm>
        </p:spPr>
        <p:txBody>
          <a:bodyPr/>
          <a:lstStyle/>
          <a:p>
            <a:pPr algn="ctr"/>
            <a:r>
              <a:rPr lang="en-US" dirty="0"/>
              <a:t>Architectural patterns</a:t>
            </a:r>
          </a:p>
        </p:txBody>
      </p:sp>
      <p:sp>
        <p:nvSpPr>
          <p:cNvPr id="4" name="Rectangle 3">
            <a:extLst>
              <a:ext uri="{FF2B5EF4-FFF2-40B4-BE49-F238E27FC236}">
                <a16:creationId xmlns="" xmlns:a16="http://schemas.microsoft.com/office/drawing/2014/main" id="{589C75FA-2B26-41AB-9A0E-BC9EC7068BD2}"/>
              </a:ext>
            </a:extLst>
          </p:cNvPr>
          <p:cNvSpPr/>
          <p:nvPr/>
        </p:nvSpPr>
        <p:spPr>
          <a:xfrm>
            <a:off x="824248" y="5456229"/>
            <a:ext cx="6033752" cy="369332"/>
          </a:xfrm>
          <a:prstGeom prst="rect">
            <a:avLst/>
          </a:prstGeom>
        </p:spPr>
        <p:txBody>
          <a:bodyPr wrap="square">
            <a:spAutoFit/>
          </a:bodyPr>
          <a:lstStyle/>
          <a:p>
            <a:r>
              <a:rPr lang="en-US" dirty="0">
                <a:hlinkClick r:id="rId2"/>
              </a:rPr>
              <a:t>https://www.youtube.com/watch?v=JLbo9Lvvy5M</a:t>
            </a:r>
            <a:endParaRPr lang="en-US" dirty="0"/>
          </a:p>
        </p:txBody>
      </p:sp>
    </p:spTree>
    <p:extLst>
      <p:ext uri="{BB962C8B-B14F-4D97-AF65-F5344CB8AC3E}">
        <p14:creationId xmlns:p14="http://schemas.microsoft.com/office/powerpoint/2010/main" val="2437121426"/>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iro.medium.com/max/2286/1*M22DR3WPqbWXWidYIq2GwA.png">
            <a:extLst>
              <a:ext uri="{FF2B5EF4-FFF2-40B4-BE49-F238E27FC236}">
                <a16:creationId xmlns="" xmlns:a16="http://schemas.microsoft.com/office/drawing/2014/main" id="{6C5AC8B3-DFEC-4F69-A87B-0CFD05465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3" y="74412"/>
            <a:ext cx="9144000" cy="4567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636176C8-9368-4CFC-8F6A-AC7A43C4A6DE}"/>
              </a:ext>
            </a:extLst>
          </p:cNvPr>
          <p:cNvSpPr/>
          <p:nvPr/>
        </p:nvSpPr>
        <p:spPr>
          <a:xfrm>
            <a:off x="238259" y="5039321"/>
            <a:ext cx="4758743" cy="1477328"/>
          </a:xfrm>
          <a:prstGeom prst="rect">
            <a:avLst/>
          </a:prstGeom>
        </p:spPr>
        <p:txBody>
          <a:bodyPr wrap="square">
            <a:spAutoFit/>
          </a:bodyPr>
          <a:lstStyle/>
          <a:p>
            <a:pPr marL="285750" indent="-285750">
              <a:buFont typeface="Arial" panose="020B0604020202020204" pitchFamily="34" charset="0"/>
              <a:buChar char="•"/>
            </a:pPr>
            <a:r>
              <a:rPr lang="en-US" b="1" dirty="0">
                <a:latin typeface="medium-content-serif-font"/>
              </a:rPr>
              <a:t>Layered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Client-server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Master-slave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Pipe-filter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Broker pattern</a:t>
            </a:r>
            <a:endParaRPr lang="en-US" dirty="0">
              <a:latin typeface="medium-content-serif-font"/>
            </a:endParaRPr>
          </a:p>
        </p:txBody>
      </p:sp>
      <p:sp>
        <p:nvSpPr>
          <p:cNvPr id="9" name="Rectangle 8">
            <a:extLst>
              <a:ext uri="{FF2B5EF4-FFF2-40B4-BE49-F238E27FC236}">
                <a16:creationId xmlns="" xmlns:a16="http://schemas.microsoft.com/office/drawing/2014/main" id="{97322713-A2B1-4D24-941A-0ECA3B5C9BAB}"/>
              </a:ext>
            </a:extLst>
          </p:cNvPr>
          <p:cNvSpPr/>
          <p:nvPr/>
        </p:nvSpPr>
        <p:spPr>
          <a:xfrm>
            <a:off x="3742690" y="5037706"/>
            <a:ext cx="4758743" cy="1477328"/>
          </a:xfrm>
          <a:prstGeom prst="rect">
            <a:avLst/>
          </a:prstGeom>
        </p:spPr>
        <p:txBody>
          <a:bodyPr wrap="square">
            <a:spAutoFit/>
          </a:bodyPr>
          <a:lstStyle/>
          <a:p>
            <a:pPr marL="285750" indent="-285750">
              <a:buFont typeface="Arial" panose="020B0604020202020204" pitchFamily="34" charset="0"/>
              <a:buChar char="•"/>
            </a:pPr>
            <a:r>
              <a:rPr lang="en-US" b="1" dirty="0">
                <a:latin typeface="medium-content-serif-font"/>
              </a:rPr>
              <a:t>Peer-to-peer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Event-bus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Model-view-controller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Blackboard pattern</a:t>
            </a:r>
            <a:endParaRPr lang="en-US" dirty="0">
              <a:latin typeface="medium-content-serif-font"/>
            </a:endParaRPr>
          </a:p>
          <a:p>
            <a:pPr marL="285750" indent="-285750">
              <a:buFont typeface="Arial" panose="020B0604020202020204" pitchFamily="34" charset="0"/>
              <a:buChar char="•"/>
            </a:pPr>
            <a:r>
              <a:rPr lang="en-US" b="1" dirty="0">
                <a:latin typeface="medium-content-serif-font"/>
              </a:rPr>
              <a:t>Interpreter pattern</a:t>
            </a:r>
            <a:endParaRPr lang="en-US" b="0" i="0" dirty="0">
              <a:effectLst/>
              <a:latin typeface="medium-content-serif-font"/>
            </a:endParaRPr>
          </a:p>
        </p:txBody>
      </p:sp>
    </p:spTree>
    <p:extLst>
      <p:ext uri="{BB962C8B-B14F-4D97-AF65-F5344CB8AC3E}">
        <p14:creationId xmlns:p14="http://schemas.microsoft.com/office/powerpoint/2010/main" val="3096654271"/>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patterns</a:t>
            </a:r>
          </a:p>
        </p:txBody>
      </p:sp>
      <p:sp>
        <p:nvSpPr>
          <p:cNvPr id="3" name="Content Placeholder 2"/>
          <p:cNvSpPr>
            <a:spLocks noGrp="1"/>
          </p:cNvSpPr>
          <p:nvPr>
            <p:ph idx="1"/>
          </p:nvPr>
        </p:nvSpPr>
        <p:spPr>
          <a:xfrm>
            <a:off x="194982" y="1600200"/>
            <a:ext cx="8491818" cy="4652682"/>
          </a:xfrm>
        </p:spPr>
        <p:txBody>
          <a:bodyPr/>
          <a:lstStyle/>
          <a:p>
            <a:pPr algn="just"/>
            <a:r>
              <a:rPr lang="en-US" dirty="0"/>
              <a:t>Patterns are a means of </a:t>
            </a:r>
            <a:r>
              <a:rPr lang="en-US" i="1" dirty="0">
                <a:solidFill>
                  <a:srgbClr val="FF0000"/>
                </a:solidFill>
              </a:rPr>
              <a:t>representing, sharing and reusing knowledge</a:t>
            </a:r>
            <a:r>
              <a:rPr lang="en-US" dirty="0"/>
              <a:t>.</a:t>
            </a:r>
          </a:p>
          <a:p>
            <a:pPr algn="just"/>
            <a:r>
              <a:rPr lang="en-US" dirty="0"/>
              <a:t>An architectural pattern is </a:t>
            </a:r>
            <a:r>
              <a:rPr lang="en-US" i="1" dirty="0">
                <a:solidFill>
                  <a:srgbClr val="FF0000"/>
                </a:solidFill>
              </a:rPr>
              <a:t>a stylized/schematized description of good design practice</a:t>
            </a:r>
            <a:r>
              <a:rPr lang="en-US" dirty="0"/>
              <a:t>, which has been tried and tested in different environments.</a:t>
            </a:r>
          </a:p>
          <a:p>
            <a:pPr algn="just"/>
            <a:r>
              <a:rPr lang="en-US" dirty="0"/>
              <a:t>Patterns may be </a:t>
            </a:r>
            <a:r>
              <a:rPr lang="en-US" i="1" dirty="0">
                <a:solidFill>
                  <a:srgbClr val="FF0000"/>
                </a:solidFill>
              </a:rPr>
              <a:t>represented using </a:t>
            </a:r>
            <a:r>
              <a:rPr lang="en-US" i="1" u="sng" dirty="0">
                <a:solidFill>
                  <a:srgbClr val="FF0000"/>
                </a:solidFill>
              </a:rPr>
              <a:t>tabular</a:t>
            </a:r>
            <a:r>
              <a:rPr lang="en-US" i="1" dirty="0">
                <a:solidFill>
                  <a:srgbClr val="FF0000"/>
                </a:solidFill>
              </a:rPr>
              <a:t> and </a:t>
            </a:r>
            <a:r>
              <a:rPr lang="en-US" i="1" u="sng" dirty="0">
                <a:solidFill>
                  <a:srgbClr val="FF0000"/>
                </a:solidFill>
              </a:rPr>
              <a:t>graphical</a:t>
            </a:r>
            <a:r>
              <a:rPr lang="en-US" i="1" dirty="0">
                <a:solidFill>
                  <a:srgbClr val="FF0000"/>
                </a:solidFill>
              </a:rPr>
              <a:t> descriptions</a:t>
            </a:r>
            <a:r>
              <a:rPr lang="en-US" dirty="0"/>
              <a:t>.</a:t>
            </a:r>
          </a:p>
          <a:p>
            <a:pPr algn="just"/>
            <a:r>
              <a:rPr lang="en-US" dirty="0"/>
              <a:t>Patterns should </a:t>
            </a:r>
            <a:r>
              <a:rPr lang="en-US" i="1" dirty="0">
                <a:solidFill>
                  <a:srgbClr val="FF0000"/>
                </a:solidFill>
              </a:rPr>
              <a:t>include information about when they are and when they are not useful.. See next.</a:t>
            </a:r>
            <a:endParaRPr lang="en-US" dirty="0"/>
          </a:p>
          <a:p>
            <a:pPr>
              <a:buNone/>
            </a:pPr>
            <a:endParaRPr lang="en-US" dirty="0"/>
          </a:p>
        </p:txBody>
      </p:sp>
    </p:spTree>
    <p:extLst>
      <p:ext uri="{BB962C8B-B14F-4D97-AF65-F5344CB8AC3E}">
        <p14:creationId xmlns:p14="http://schemas.microsoft.com/office/powerpoint/2010/main" val="2978595935"/>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05E74-24BC-427A-B830-20532C9DAF00}"/>
              </a:ext>
            </a:extLst>
          </p:cNvPr>
          <p:cNvSpPr>
            <a:spLocks noGrp="1"/>
          </p:cNvSpPr>
          <p:nvPr>
            <p:ph type="title"/>
          </p:nvPr>
        </p:nvSpPr>
        <p:spPr>
          <a:xfrm>
            <a:off x="-20171" y="289112"/>
            <a:ext cx="9144000" cy="944371"/>
          </a:xfrm>
        </p:spPr>
        <p:txBody>
          <a:bodyPr/>
          <a:lstStyle/>
          <a:p>
            <a:pPr algn="ctr"/>
            <a:r>
              <a:rPr lang="en-US" sz="2000" dirty="0">
                <a:solidFill>
                  <a:schemeClr val="accent1"/>
                </a:solidFill>
              </a:rPr>
              <a:t/>
            </a:r>
            <a:br>
              <a:rPr lang="en-US" sz="2000" dirty="0">
                <a:solidFill>
                  <a:schemeClr val="accent1"/>
                </a:solidFill>
              </a:rPr>
            </a:br>
            <a:r>
              <a:rPr lang="en-US" sz="2800" dirty="0">
                <a:solidFill>
                  <a:schemeClr val="accent1"/>
                </a:solidFill>
              </a:rPr>
              <a:t>How to create</a:t>
            </a:r>
            <a:r>
              <a:rPr lang="tr-TR" sz="2800" dirty="0">
                <a:solidFill>
                  <a:schemeClr val="accent1"/>
                </a:solidFill>
              </a:rPr>
              <a:t> it</a:t>
            </a:r>
            <a:r>
              <a:rPr lang="en-US" sz="2800" dirty="0">
                <a:solidFill>
                  <a:schemeClr val="accent1"/>
                </a:solidFill>
              </a:rPr>
              <a:t>?</a:t>
            </a:r>
            <a:r>
              <a:rPr lang="tr-TR" sz="2800" dirty="0">
                <a:solidFill>
                  <a:schemeClr val="accent1"/>
                </a:solidFill>
              </a:rPr>
              <a:t/>
            </a:r>
            <a:br>
              <a:rPr lang="tr-TR" sz="2800" dirty="0">
                <a:solidFill>
                  <a:schemeClr val="accent1"/>
                </a:solidFill>
              </a:rPr>
            </a:br>
            <a:r>
              <a:rPr lang="tr-TR" sz="2800" dirty="0">
                <a:solidFill>
                  <a:schemeClr val="accent1"/>
                </a:solidFill>
              </a:rPr>
              <a:t>A</a:t>
            </a:r>
            <a:r>
              <a:rPr lang="en-US" sz="2800" dirty="0">
                <a:solidFill>
                  <a:schemeClr val="accent1"/>
                </a:solidFill>
              </a:rPr>
              <a:t> tool </a:t>
            </a:r>
            <a:r>
              <a:rPr lang="tr-TR" sz="2800" dirty="0" err="1">
                <a:solidFill>
                  <a:schemeClr val="accent1"/>
                </a:solidFill>
              </a:rPr>
              <a:t>for</a:t>
            </a:r>
            <a:r>
              <a:rPr lang="tr-TR" sz="2800" dirty="0">
                <a:solidFill>
                  <a:schemeClr val="accent1"/>
                </a:solidFill>
              </a:rPr>
              <a:t> </a:t>
            </a:r>
            <a:r>
              <a:rPr lang="en-US" sz="2800" dirty="0">
                <a:solidFill>
                  <a:schemeClr val="accent1"/>
                </a:solidFill>
              </a:rPr>
              <a:t>architecture pattern diagram</a:t>
            </a:r>
            <a:r>
              <a:rPr lang="tr-TR" sz="2800" dirty="0" err="1">
                <a:solidFill>
                  <a:schemeClr val="accent1"/>
                </a:solidFill>
              </a:rPr>
              <a:t>min</a:t>
            </a:r>
            <a:r>
              <a:rPr lang="tr-TR" sz="2800" dirty="0">
                <a:solidFill>
                  <a:schemeClr val="accent1"/>
                </a:solidFill>
              </a:rPr>
              <a:t>: </a:t>
            </a:r>
            <a:r>
              <a:rPr lang="en-US" sz="2800" dirty="0">
                <a:solidFill>
                  <a:srgbClr val="FF0000"/>
                </a:solidFill>
              </a:rPr>
              <a:t>E-Draw </a:t>
            </a:r>
            <a:br>
              <a:rPr lang="en-US" sz="2800" dirty="0">
                <a:solidFill>
                  <a:srgbClr val="FF0000"/>
                </a:solidFill>
              </a:rPr>
            </a:br>
            <a:endParaRPr lang="en-US" sz="2800" dirty="0">
              <a:solidFill>
                <a:srgbClr val="FF0000"/>
              </a:solidFill>
            </a:endParaRPr>
          </a:p>
        </p:txBody>
      </p:sp>
      <p:sp>
        <p:nvSpPr>
          <p:cNvPr id="7" name="Rectangle 6">
            <a:extLst>
              <a:ext uri="{FF2B5EF4-FFF2-40B4-BE49-F238E27FC236}">
                <a16:creationId xmlns="" xmlns:a16="http://schemas.microsoft.com/office/drawing/2014/main" id="{93FA12F9-C5F5-4947-94A2-B2A5E46D1530}"/>
              </a:ext>
            </a:extLst>
          </p:cNvPr>
          <p:cNvSpPr/>
          <p:nvPr/>
        </p:nvSpPr>
        <p:spPr>
          <a:xfrm>
            <a:off x="107576" y="6356350"/>
            <a:ext cx="8888506" cy="369332"/>
          </a:xfrm>
          <a:prstGeom prst="rect">
            <a:avLst/>
          </a:prstGeom>
        </p:spPr>
        <p:txBody>
          <a:bodyPr wrap="square">
            <a:spAutoFit/>
          </a:bodyPr>
          <a:lstStyle/>
          <a:p>
            <a:r>
              <a:rPr lang="en-US"/>
              <a:t>WATCH https://www.youtube.com/watch?v=IivOHc7LNtA</a:t>
            </a:r>
            <a:endParaRPr lang="en-US" dirty="0"/>
          </a:p>
        </p:txBody>
      </p:sp>
      <p:pic>
        <p:nvPicPr>
          <p:cNvPr id="3074" name="Picture 2" descr="How to Create Enterprise Architecture Diagram - YouTube">
            <a:extLst>
              <a:ext uri="{FF2B5EF4-FFF2-40B4-BE49-F238E27FC236}">
                <a16:creationId xmlns="" xmlns:a16="http://schemas.microsoft.com/office/drawing/2014/main" id="{3B461EEA-D553-41F6-B463-6B213573E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 y="113216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81836"/>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46890"/>
            <a:ext cx="7293232" cy="1143000"/>
          </a:xfrm>
          <a:noFill/>
          <a:ln/>
        </p:spPr>
        <p:txBody>
          <a:bodyPr lIns="90487" tIns="44450" rIns="90487" bIns="44450"/>
          <a:lstStyle/>
          <a:p>
            <a:r>
              <a:rPr lang="en-GB" dirty="0"/>
              <a:t>1- Layered architecture pattern</a:t>
            </a:r>
          </a:p>
        </p:txBody>
      </p:sp>
      <p:sp>
        <p:nvSpPr>
          <p:cNvPr id="19459" name="Rectangle 3"/>
          <p:cNvSpPr>
            <a:spLocks noGrp="1" noChangeArrowheads="1"/>
          </p:cNvSpPr>
          <p:nvPr>
            <p:ph idx="1"/>
          </p:nvPr>
        </p:nvSpPr>
        <p:spPr>
          <a:xfrm>
            <a:off x="0" y="1522927"/>
            <a:ext cx="9073165" cy="4662720"/>
          </a:xfrm>
          <a:noFill/>
          <a:ln/>
        </p:spPr>
        <p:txBody>
          <a:bodyPr lIns="90487" tIns="44450" rIns="90487" bIns="44450"/>
          <a:lstStyle/>
          <a:p>
            <a:pPr algn="just">
              <a:spcAft>
                <a:spcPts val="0"/>
              </a:spcAft>
            </a:pPr>
            <a:r>
              <a:rPr lang="en-US" sz="1800" b="1" u="sng" dirty="0">
                <a:solidFill>
                  <a:schemeClr val="accent1"/>
                </a:solidFill>
              </a:rPr>
              <a:t>A number of different layers</a:t>
            </a:r>
            <a:r>
              <a:rPr lang="en-US" sz="1800" dirty="0"/>
              <a:t> are defined with each layer performing a well-defined set of operations.</a:t>
            </a:r>
          </a:p>
          <a:p>
            <a:pPr algn="just">
              <a:spcAft>
                <a:spcPts val="0"/>
              </a:spcAft>
            </a:pPr>
            <a:r>
              <a:rPr lang="en-US" sz="1800" dirty="0"/>
              <a:t>At </a:t>
            </a:r>
            <a:r>
              <a:rPr lang="en-US" sz="1800" b="1" u="sng" dirty="0"/>
              <a:t>the outer layer</a:t>
            </a:r>
            <a:r>
              <a:rPr lang="en-US" sz="1800" dirty="0"/>
              <a:t>, the </a:t>
            </a:r>
            <a:r>
              <a:rPr lang="en-US" sz="1800" b="1" u="sng" dirty="0"/>
              <a:t>components</a:t>
            </a:r>
            <a:r>
              <a:rPr lang="en-US" sz="1800" dirty="0"/>
              <a:t> receive the </a:t>
            </a:r>
            <a:r>
              <a:rPr lang="en-US" sz="1800" b="1" u="sng" dirty="0"/>
              <a:t>user interface operation.</a:t>
            </a:r>
          </a:p>
          <a:p>
            <a:pPr algn="just">
              <a:spcAft>
                <a:spcPts val="0"/>
              </a:spcAft>
            </a:pPr>
            <a:r>
              <a:rPr lang="en-US" sz="1800" b="1" u="sng" dirty="0"/>
              <a:t>Intermediate layers </a:t>
            </a:r>
            <a:r>
              <a:rPr lang="en-US" sz="1800" dirty="0"/>
              <a:t>to </a:t>
            </a:r>
            <a:r>
              <a:rPr lang="en-US" sz="1800" b="1" u="sng" dirty="0"/>
              <a:t>utility services</a:t>
            </a:r>
            <a:r>
              <a:rPr lang="en-US" sz="1800" dirty="0"/>
              <a:t> and application </a:t>
            </a:r>
            <a:r>
              <a:rPr lang="en-US" sz="1800" b="1" u="sng" dirty="0"/>
              <a:t>software functions</a:t>
            </a:r>
          </a:p>
          <a:p>
            <a:pPr algn="just">
              <a:spcAft>
                <a:spcPts val="0"/>
              </a:spcAft>
            </a:pPr>
            <a:r>
              <a:rPr lang="en-US" sz="1800" dirty="0"/>
              <a:t>At </a:t>
            </a:r>
            <a:r>
              <a:rPr lang="en-US" sz="1800" b="1" u="sng" dirty="0"/>
              <a:t>the inner layers</a:t>
            </a:r>
            <a:r>
              <a:rPr lang="en-US" sz="1800" dirty="0"/>
              <a:t>, </a:t>
            </a:r>
            <a:r>
              <a:rPr lang="en-US" sz="1800" b="1" u="sng" dirty="0"/>
              <a:t>components</a:t>
            </a:r>
            <a:r>
              <a:rPr lang="en-US" sz="1800" dirty="0"/>
              <a:t> will perform the </a:t>
            </a:r>
            <a:r>
              <a:rPr lang="en-US" sz="1800" b="1" u="sng" dirty="0"/>
              <a:t>OS interfacing </a:t>
            </a:r>
            <a:r>
              <a:rPr lang="en-US" sz="1800" dirty="0"/>
              <a:t>(communication and coordination with OS)</a:t>
            </a:r>
          </a:p>
          <a:p>
            <a:pPr algn="just">
              <a:spcAft>
                <a:spcPts val="0"/>
              </a:spcAft>
            </a:pPr>
            <a:r>
              <a:rPr lang="en-US" sz="1800" dirty="0"/>
              <a:t>Each </a:t>
            </a:r>
            <a:r>
              <a:rPr lang="en-US" sz="1800" b="1" u="sng" dirty="0"/>
              <a:t>layer provides services</a:t>
            </a:r>
            <a:r>
              <a:rPr lang="en-US" sz="1800" dirty="0"/>
              <a:t> to the next higher layer.</a:t>
            </a:r>
          </a:p>
          <a:p>
            <a:pPr algn="just">
              <a:spcAft>
                <a:spcPts val="0"/>
              </a:spcAft>
            </a:pPr>
            <a:r>
              <a:rPr lang="en-GB" sz="1800" u="sng" dirty="0">
                <a:solidFill>
                  <a:srgbClr val="FF0000"/>
                </a:solidFill>
              </a:rPr>
              <a:t>This model supports the incremental development</a:t>
            </a:r>
            <a:r>
              <a:rPr lang="en-GB" sz="1800" dirty="0"/>
              <a:t> of sub-systems in different layers.</a:t>
            </a:r>
          </a:p>
          <a:p>
            <a:pPr algn="just">
              <a:spcAft>
                <a:spcPts val="0"/>
              </a:spcAft>
            </a:pPr>
            <a:r>
              <a:rPr lang="en-GB" sz="1800" u="sng" dirty="0">
                <a:solidFill>
                  <a:srgbClr val="FF0000"/>
                </a:solidFill>
              </a:rPr>
              <a:t>When a layer interface changes</a:t>
            </a:r>
            <a:r>
              <a:rPr lang="en-GB" sz="1800" dirty="0"/>
              <a:t>, only the adjacent layer is affected.</a:t>
            </a:r>
          </a:p>
          <a:p>
            <a:pPr marL="0" indent="0" algn="just">
              <a:spcAft>
                <a:spcPts val="0"/>
              </a:spcAft>
              <a:buNone/>
            </a:pPr>
            <a:r>
              <a:rPr lang="en-US" sz="1800" b="1" dirty="0"/>
              <a:t>Usage</a:t>
            </a:r>
          </a:p>
          <a:p>
            <a:pPr algn="just">
              <a:spcAft>
                <a:spcPts val="0"/>
              </a:spcAft>
            </a:pPr>
            <a:r>
              <a:rPr lang="en-US" sz="1800" b="1" dirty="0">
                <a:solidFill>
                  <a:srgbClr val="00B050"/>
                </a:solidFill>
              </a:rPr>
              <a:t>General desktop applications.</a:t>
            </a:r>
          </a:p>
          <a:p>
            <a:pPr algn="just">
              <a:spcAft>
                <a:spcPts val="0"/>
              </a:spcAft>
            </a:pPr>
            <a:r>
              <a:rPr lang="en-US" sz="1800" b="1" dirty="0">
                <a:solidFill>
                  <a:srgbClr val="00B050"/>
                </a:solidFill>
              </a:rPr>
              <a:t>E commerce web applications.</a:t>
            </a:r>
          </a:p>
        </p:txBody>
      </p:sp>
      <p:pic>
        <p:nvPicPr>
          <p:cNvPr id="1026" name="Picture 2" descr="https://miro.medium.com/max/338/1*jMWk_JqqyyloVPhTs_Zd1A.png">
            <a:extLst>
              <a:ext uri="{FF2B5EF4-FFF2-40B4-BE49-F238E27FC236}">
                <a16:creationId xmlns="" xmlns:a16="http://schemas.microsoft.com/office/drawing/2014/main" id="{51F778C7-CABF-4EF2-9F48-AA1C46ECC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689" y="4504765"/>
            <a:ext cx="1287076" cy="22523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mponents">
            <a:extLst>
              <a:ext uri="{FF2B5EF4-FFF2-40B4-BE49-F238E27FC236}">
                <a16:creationId xmlns="" xmlns:a16="http://schemas.microsoft.com/office/drawing/2014/main" id="{E5212983-5248-4A16-969B-08DA03F95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664" y="4510076"/>
            <a:ext cx="2953501" cy="2331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generic layered architecture</a:t>
            </a:r>
            <a:r>
              <a:rPr lang="en-GB" dirty="0"/>
              <a:t> </a:t>
            </a:r>
            <a:endParaRPr lang="en-US" dirty="0"/>
          </a:p>
        </p:txBody>
      </p:sp>
      <p:pic>
        <p:nvPicPr>
          <p:cNvPr id="4" name="Content Placeholder 3" descr="6.6 LayeredArch.eps"/>
          <p:cNvPicPr>
            <a:picLocks noGrp="1" noChangeAspect="1"/>
          </p:cNvPicPr>
          <p:nvPr>
            <p:ph idx="1"/>
          </p:nvPr>
        </p:nvPicPr>
        <p:blipFill>
          <a:blip r:embed="rId3"/>
          <a:srcRect l="-16082" r="-16082"/>
          <a:stretch>
            <a:fillRect/>
          </a:stretch>
        </p:blipFill>
        <p:spPr>
          <a:xfrm>
            <a:off x="70835" y="2864224"/>
            <a:ext cx="5240753" cy="3579911"/>
          </a:xfrm>
        </p:spPr>
      </p:pic>
      <p:sp>
        <p:nvSpPr>
          <p:cNvPr id="3" name="Rectangle 2">
            <a:extLst>
              <a:ext uri="{FF2B5EF4-FFF2-40B4-BE49-F238E27FC236}">
                <a16:creationId xmlns="" xmlns:a16="http://schemas.microsoft.com/office/drawing/2014/main" id="{EE3212AD-4CC7-4F0B-9E9E-A270ECFB9C27}"/>
              </a:ext>
            </a:extLst>
          </p:cNvPr>
          <p:cNvSpPr/>
          <p:nvPr/>
        </p:nvSpPr>
        <p:spPr>
          <a:xfrm>
            <a:off x="598868" y="6488668"/>
            <a:ext cx="6207617" cy="369332"/>
          </a:xfrm>
          <a:prstGeom prst="rect">
            <a:avLst/>
          </a:prstGeom>
        </p:spPr>
        <p:txBody>
          <a:bodyPr wrap="square">
            <a:spAutoFit/>
          </a:bodyPr>
          <a:lstStyle/>
          <a:p>
            <a:r>
              <a:rPr lang="en-US" dirty="0">
                <a:hlinkClick r:id="rId4"/>
              </a:rPr>
              <a:t>https://www.youtube.com/watch?v=V4RDMV0L-JM</a:t>
            </a:r>
            <a:endParaRPr lang="en-US" dirty="0"/>
          </a:p>
        </p:txBody>
      </p:sp>
      <p:sp>
        <p:nvSpPr>
          <p:cNvPr id="5" name="Rectangle 4">
            <a:extLst>
              <a:ext uri="{FF2B5EF4-FFF2-40B4-BE49-F238E27FC236}">
                <a16:creationId xmlns="" xmlns:a16="http://schemas.microsoft.com/office/drawing/2014/main" id="{172A9403-42B3-4450-BCE9-8A18D09E3E33}"/>
              </a:ext>
            </a:extLst>
          </p:cNvPr>
          <p:cNvSpPr/>
          <p:nvPr/>
        </p:nvSpPr>
        <p:spPr>
          <a:xfrm>
            <a:off x="270455" y="1320800"/>
            <a:ext cx="8802710" cy="1446550"/>
          </a:xfrm>
          <a:prstGeom prst="rect">
            <a:avLst/>
          </a:prstGeom>
        </p:spPr>
        <p:txBody>
          <a:bodyPr wrap="square">
            <a:spAutoFit/>
          </a:bodyPr>
          <a:lstStyle/>
          <a:p>
            <a:pPr algn="just"/>
            <a:r>
              <a:rPr lang="en-US" sz="1600" dirty="0"/>
              <a:t>The </a:t>
            </a:r>
            <a:r>
              <a:rPr lang="en-US" sz="1600" b="1" u="sng" dirty="0">
                <a:solidFill>
                  <a:srgbClr val="46424D"/>
                </a:solidFill>
                <a:latin typeface="Arial"/>
                <a:ea typeface="ＭＳ Ｐゴシック" charset="-128"/>
                <a:cs typeface="Arial"/>
              </a:rPr>
              <a:t>most commonly found 4 layers of a general information system </a:t>
            </a:r>
            <a:r>
              <a:rPr lang="en-US" sz="1600" dirty="0"/>
              <a:t>are as follows.</a:t>
            </a:r>
          </a:p>
          <a:p>
            <a:pPr marL="342900" indent="-342900" algn="just">
              <a:buFont typeface="+mj-lt"/>
              <a:buAutoNum type="arabicPeriod"/>
            </a:pPr>
            <a:r>
              <a:rPr lang="en-US" b="1" dirty="0"/>
              <a:t>Presentation layer </a:t>
            </a:r>
            <a:r>
              <a:rPr lang="en-US" dirty="0"/>
              <a:t>(also known as </a:t>
            </a:r>
            <a:r>
              <a:rPr lang="en-US" b="1" dirty="0"/>
              <a:t>UI layer</a:t>
            </a:r>
            <a:r>
              <a:rPr lang="en-US" dirty="0"/>
              <a:t>)</a:t>
            </a:r>
          </a:p>
          <a:p>
            <a:pPr marL="342900" indent="-342900" algn="just">
              <a:buFont typeface="+mj-lt"/>
              <a:buAutoNum type="arabicPeriod"/>
            </a:pPr>
            <a:r>
              <a:rPr lang="en-US" b="1" dirty="0"/>
              <a:t>Application layer </a:t>
            </a:r>
            <a:r>
              <a:rPr lang="en-US" dirty="0"/>
              <a:t>(also known as </a:t>
            </a:r>
            <a:r>
              <a:rPr lang="en-US" b="1" dirty="0"/>
              <a:t>service layer</a:t>
            </a:r>
            <a:r>
              <a:rPr lang="en-US" dirty="0"/>
              <a:t>)</a:t>
            </a:r>
          </a:p>
          <a:p>
            <a:pPr marL="342900" indent="-342900" algn="just">
              <a:buFont typeface="+mj-lt"/>
              <a:buAutoNum type="arabicPeriod"/>
            </a:pPr>
            <a:r>
              <a:rPr lang="en-US" b="1" dirty="0"/>
              <a:t>Business logic layer </a:t>
            </a:r>
            <a:r>
              <a:rPr lang="en-US" dirty="0"/>
              <a:t>(also known as </a:t>
            </a:r>
            <a:r>
              <a:rPr lang="en-US" b="1" dirty="0"/>
              <a:t>domain layer</a:t>
            </a:r>
            <a:r>
              <a:rPr lang="en-US" dirty="0"/>
              <a:t>)</a:t>
            </a:r>
          </a:p>
          <a:p>
            <a:pPr marL="342900" indent="-342900" algn="just">
              <a:buFont typeface="+mj-lt"/>
              <a:buAutoNum type="arabicPeriod"/>
            </a:pPr>
            <a:r>
              <a:rPr lang="en-US" b="1" dirty="0"/>
              <a:t>Data access layer</a:t>
            </a:r>
            <a:r>
              <a:rPr lang="en-US" dirty="0"/>
              <a:t> (also known as </a:t>
            </a:r>
            <a:r>
              <a:rPr lang="en-US" b="1" dirty="0"/>
              <a:t>persistence</a:t>
            </a:r>
            <a:r>
              <a:rPr lang="tr-TR" b="1" dirty="0"/>
              <a:t>/data</a:t>
            </a:r>
            <a:r>
              <a:rPr lang="en-US" b="1" dirty="0"/>
              <a:t> layer</a:t>
            </a:r>
            <a:r>
              <a:rPr lang="en-US" dirty="0"/>
              <a:t>)</a:t>
            </a:r>
          </a:p>
        </p:txBody>
      </p:sp>
      <p:pic>
        <p:nvPicPr>
          <p:cNvPr id="6" name="Picture 2" descr="components">
            <a:extLst>
              <a:ext uri="{FF2B5EF4-FFF2-40B4-BE49-F238E27FC236}">
                <a16:creationId xmlns="" xmlns:a16="http://schemas.microsoft.com/office/drawing/2014/main" id="{92212D9E-54A3-4D08-A95E-4D161FA4C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252" y="3335627"/>
            <a:ext cx="4025913" cy="31774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 xmlns:a16="http://schemas.microsoft.com/office/drawing/2014/main" id="{A471F642-7E2B-43C5-A48A-2605028AA380}"/>
              </a:ext>
            </a:extLst>
          </p:cNvPr>
          <p:cNvCxnSpPr>
            <a:cxnSpLocks/>
          </p:cNvCxnSpPr>
          <p:nvPr/>
        </p:nvCxnSpPr>
        <p:spPr>
          <a:xfrm flipV="1">
            <a:off x="4282225" y="5156947"/>
            <a:ext cx="3123127" cy="1037792"/>
          </a:xfrm>
          <a:prstGeom prst="straightConnector1">
            <a:avLst/>
          </a:prstGeom>
          <a:ln w="5715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 xmlns:a16="http://schemas.microsoft.com/office/drawing/2014/main" id="{457EFAE6-E03E-48EB-A656-47A7405C2207}"/>
              </a:ext>
            </a:extLst>
          </p:cNvPr>
          <p:cNvCxnSpPr>
            <a:cxnSpLocks/>
          </p:cNvCxnSpPr>
          <p:nvPr/>
        </p:nvCxnSpPr>
        <p:spPr>
          <a:xfrm>
            <a:off x="4216400" y="4108450"/>
            <a:ext cx="1733550" cy="626680"/>
          </a:xfrm>
          <a:prstGeom prst="straightConnector1">
            <a:avLst/>
          </a:prstGeom>
          <a:ln w="5715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Layered architecture pattern</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020387"/>
              </p:ext>
            </p:extLst>
          </p:nvPr>
        </p:nvGraphicFramePr>
        <p:xfrm>
          <a:off x="107576" y="1853208"/>
          <a:ext cx="8908677" cy="4510835"/>
        </p:xfrm>
        <a:graphic>
          <a:graphicData uri="http://schemas.openxmlformats.org/drawingml/2006/table">
            <a:tbl>
              <a:tblPr firstRow="1" bandRow="1">
                <a:tableStyleId>{5C22544A-7EE6-4342-B048-85BDC9FD1C3A}</a:tableStyleId>
              </a:tblPr>
              <a:tblGrid>
                <a:gridCol w="2430387">
                  <a:extLst>
                    <a:ext uri="{9D8B030D-6E8A-4147-A177-3AD203B41FA5}">
                      <a16:colId xmlns="" xmlns:a16="http://schemas.microsoft.com/office/drawing/2014/main" val="20000"/>
                    </a:ext>
                  </a:extLst>
                </a:gridCol>
                <a:gridCol w="6478290">
                  <a:extLst>
                    <a:ext uri="{9D8B030D-6E8A-4147-A177-3AD203B41FA5}">
                      <a16:colId xmlns="" xmlns:a16="http://schemas.microsoft.com/office/drawing/2014/main" val="20001"/>
                    </a:ext>
                  </a:extLst>
                </a:gridCol>
              </a:tblGrid>
              <a:tr h="263139">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Name</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Layered architecture</a:t>
                      </a:r>
                    </a:p>
                  </a:txBody>
                  <a:tcPr marL="68580" marR="68580" marT="0" marB="0"/>
                </a:tc>
                <a:extLst>
                  <a:ext uri="{0D108BD9-81ED-4DB2-BD59-A6C34878D82A}">
                    <a16:rowId xmlns="" xmlns:a16="http://schemas.microsoft.com/office/drawing/2014/main" val="10000"/>
                  </a:ext>
                </a:extLst>
              </a:tr>
              <a:tr h="1107070">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Description</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Organizes the system into layers</a:t>
                      </a:r>
                      <a:r>
                        <a:rPr lang="en-GB" sz="1400" dirty="0">
                          <a:solidFill>
                            <a:srgbClr val="000000"/>
                          </a:solidFill>
                          <a:latin typeface="Helvetica"/>
                          <a:ea typeface="Times New Roman"/>
                          <a:cs typeface="Helvetica"/>
                        </a:rPr>
                        <a:t> with related functionality associated with each layer. </a:t>
                      </a:r>
                    </a:p>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A layer provides services to the layer above it </a:t>
                      </a:r>
                    </a:p>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So the </a:t>
                      </a:r>
                      <a:r>
                        <a:rPr lang="en-GB" sz="1400" b="1" dirty="0">
                          <a:solidFill>
                            <a:srgbClr val="000000"/>
                          </a:solidFill>
                          <a:latin typeface="Helvetica"/>
                          <a:ea typeface="Times New Roman"/>
                          <a:cs typeface="Helvetica"/>
                        </a:rPr>
                        <a:t>lowest-level layers represent core services</a:t>
                      </a:r>
                      <a:r>
                        <a:rPr lang="en-GB" sz="1400" dirty="0">
                          <a:solidFill>
                            <a:srgbClr val="000000"/>
                          </a:solidFill>
                          <a:latin typeface="Helvetica"/>
                          <a:ea typeface="Times New Roman"/>
                          <a:cs typeface="Helvetica"/>
                        </a:rPr>
                        <a:t> that are likely to be used over all system. See Figure 6.6.</a:t>
                      </a:r>
                    </a:p>
                  </a:txBody>
                  <a:tcPr marL="68580" marR="68580" marT="0" marB="0"/>
                </a:tc>
                <a:extLst>
                  <a:ext uri="{0D108BD9-81ED-4DB2-BD59-A6C34878D82A}">
                    <a16:rowId xmlns="" xmlns:a16="http://schemas.microsoft.com/office/drawing/2014/main" val="10001"/>
                  </a:ext>
                </a:extLst>
              </a:tr>
              <a:tr h="0">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Example</a:t>
                      </a: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A layered model of a system for sharing copyright documents held in different libraries, as shown in Figure 6.7.</a:t>
                      </a:r>
                    </a:p>
                  </a:txBody>
                  <a:tcPr marL="68580" marR="68580" marT="0" marB="0"/>
                </a:tc>
                <a:extLst>
                  <a:ext uri="{0D108BD9-81ED-4DB2-BD59-A6C34878D82A}">
                    <a16:rowId xmlns="" xmlns:a16="http://schemas.microsoft.com/office/drawing/2014/main" val="10002"/>
                  </a:ext>
                </a:extLst>
              </a:tr>
              <a:tr h="795416">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When used</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Used when building new services on top of existing systems</a:t>
                      </a:r>
                      <a:r>
                        <a:rPr lang="en-GB" sz="1400" dirty="0">
                          <a:solidFill>
                            <a:srgbClr val="000000"/>
                          </a:solidFill>
                          <a:latin typeface="Helvetica"/>
                          <a:ea typeface="Times New Roman"/>
                          <a:cs typeface="Helvetica"/>
                        </a:rPr>
                        <a:t>; when the development is </a:t>
                      </a:r>
                      <a:r>
                        <a:rPr lang="en-GB" sz="1400" b="1" dirty="0">
                          <a:solidFill>
                            <a:srgbClr val="000000"/>
                          </a:solidFill>
                          <a:latin typeface="Helvetica"/>
                          <a:ea typeface="Times New Roman"/>
                          <a:cs typeface="Helvetica"/>
                        </a:rPr>
                        <a:t>spread across several teams</a:t>
                      </a:r>
                      <a:r>
                        <a:rPr lang="en-GB" sz="1400" dirty="0">
                          <a:solidFill>
                            <a:srgbClr val="000000"/>
                          </a:solidFill>
                          <a:latin typeface="Helvetica"/>
                          <a:ea typeface="Times New Roman"/>
                          <a:cs typeface="Helvetica"/>
                        </a:rPr>
                        <a:t> with each team responsibility for a layer of functionality; when </a:t>
                      </a:r>
                      <a:r>
                        <a:rPr lang="en-GB" sz="1400" b="1" kern="1200" dirty="0">
                          <a:solidFill>
                            <a:srgbClr val="000000"/>
                          </a:solidFill>
                          <a:latin typeface="Helvetica"/>
                          <a:ea typeface="Times New Roman"/>
                          <a:cs typeface="Helvetica"/>
                        </a:rPr>
                        <a:t>there is a requirement for multi-level security</a:t>
                      </a:r>
                      <a:r>
                        <a:rPr lang="en-GB" sz="1400" dirty="0">
                          <a:solidFill>
                            <a:srgbClr val="000000"/>
                          </a:solidFill>
                          <a:latin typeface="Helvetica"/>
                          <a:ea typeface="Times New Roman"/>
                          <a:cs typeface="Helvetica"/>
                        </a:rPr>
                        <a:t>.</a:t>
                      </a:r>
                    </a:p>
                  </a:txBody>
                  <a:tcPr marL="68580" marR="68580" marT="0" marB="0"/>
                </a:tc>
                <a:extLst>
                  <a:ext uri="{0D108BD9-81ED-4DB2-BD59-A6C34878D82A}">
                    <a16:rowId xmlns="" xmlns:a16="http://schemas.microsoft.com/office/drawing/2014/main" val="10003"/>
                  </a:ext>
                </a:extLst>
              </a:tr>
              <a:tr h="719434">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Advantages</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Allows replacement of entire layers so long as the interface is preserved</a:t>
                      </a:r>
                      <a:r>
                        <a:rPr lang="en-GB" sz="1400" dirty="0">
                          <a:solidFill>
                            <a:srgbClr val="000000"/>
                          </a:solidFill>
                          <a:latin typeface="Helvetica"/>
                          <a:ea typeface="Times New Roman"/>
                          <a:cs typeface="Helvetica"/>
                        </a:rPr>
                        <a:t>. Redundant facilities (e.g., authentication) can be distributed in each layer to increase the dependability/safety of the system.</a:t>
                      </a:r>
                    </a:p>
                  </a:txBody>
                  <a:tcPr marL="68580" marR="68580" marT="0" marB="0"/>
                </a:tc>
                <a:extLst>
                  <a:ext uri="{0D108BD9-81ED-4DB2-BD59-A6C34878D82A}">
                    <a16:rowId xmlns="" xmlns:a16="http://schemas.microsoft.com/office/drawing/2014/main" val="10004"/>
                  </a:ext>
                </a:extLst>
              </a:tr>
              <a:tr h="1199056">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Disadvantages</a:t>
                      </a: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In practice, providing </a:t>
                      </a:r>
                      <a:r>
                        <a:rPr lang="en-GB" sz="1400" b="1" u="sng" dirty="0">
                          <a:solidFill>
                            <a:srgbClr val="000000"/>
                          </a:solidFill>
                          <a:latin typeface="Helvetica"/>
                          <a:ea typeface="Times New Roman"/>
                          <a:cs typeface="Helvetica"/>
                        </a:rPr>
                        <a:t>a clean separation between layers is often difficult </a:t>
                      </a:r>
                      <a:r>
                        <a:rPr lang="en-GB" sz="1400" dirty="0">
                          <a:solidFill>
                            <a:srgbClr val="000000"/>
                          </a:solidFill>
                          <a:latin typeface="Helvetica"/>
                          <a:ea typeface="Times New Roman"/>
                          <a:cs typeface="Helvetica"/>
                        </a:rPr>
                        <a:t>and a high-level layer </a:t>
                      </a:r>
                      <a:r>
                        <a:rPr lang="en-GB" sz="1400" b="1" i="0" u="sng" dirty="0">
                          <a:solidFill>
                            <a:srgbClr val="000000"/>
                          </a:solidFill>
                          <a:latin typeface="Helvetica"/>
                          <a:ea typeface="Times New Roman"/>
                          <a:cs typeface="Helvetica"/>
                        </a:rPr>
                        <a:t>may have to </a:t>
                      </a:r>
                      <a:r>
                        <a:rPr lang="en-GB" sz="1400" dirty="0">
                          <a:solidFill>
                            <a:srgbClr val="000000"/>
                          </a:solidFill>
                          <a:latin typeface="Helvetica"/>
                          <a:ea typeface="Times New Roman"/>
                          <a:cs typeface="Helvetica"/>
                        </a:rPr>
                        <a:t>interact directly with lower-level layers rather than through the layer immediately below it. </a:t>
                      </a:r>
                      <a:r>
                        <a:rPr lang="en-GB" sz="1400" b="1" u="sng" dirty="0">
                          <a:solidFill>
                            <a:srgbClr val="000000"/>
                          </a:solidFill>
                          <a:latin typeface="Helvetica"/>
                          <a:ea typeface="Times New Roman"/>
                          <a:cs typeface="Helvetica"/>
                        </a:rPr>
                        <a:t>Performance can be a problem because of multiple levels of interpretation of a service request </a:t>
                      </a:r>
                      <a:r>
                        <a:rPr lang="en-GB" sz="1400" dirty="0">
                          <a:solidFill>
                            <a:srgbClr val="000000"/>
                          </a:solidFill>
                          <a:latin typeface="Helvetica"/>
                          <a:ea typeface="Times New Roman"/>
                          <a:cs typeface="Helvetica"/>
                        </a:rPr>
                        <a:t>as it is processed at each layer.</a:t>
                      </a:r>
                    </a:p>
                  </a:txBody>
                  <a:tcPr marL="68580" marR="68580" marT="0" marB="0"/>
                </a:tc>
                <a:extLst>
                  <a:ext uri="{0D108BD9-81ED-4DB2-BD59-A6C34878D82A}">
                    <a16:rowId xmlns="" xmlns:a16="http://schemas.microsoft.com/office/drawing/2014/main" val="10005"/>
                  </a:ext>
                </a:extLst>
              </a:tr>
            </a:tbl>
          </a:graphicData>
        </a:graphic>
      </p:graphicFrame>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D2257-32B2-4049-90D0-EC10FC62AD5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 xmlns:a16="http://schemas.microsoft.com/office/drawing/2014/main" id="{1F952643-2888-48C8-B6F6-12B420C5F1D4}"/>
              </a:ext>
            </a:extLst>
          </p:cNvPr>
          <p:cNvSpPr>
            <a:spLocks noGrp="1"/>
          </p:cNvSpPr>
          <p:nvPr>
            <p:ph idx="1"/>
          </p:nvPr>
        </p:nvSpPr>
        <p:spPr>
          <a:xfrm>
            <a:off x="457199" y="1600200"/>
            <a:ext cx="8377707" cy="4525963"/>
          </a:xfrm>
        </p:spPr>
        <p:txBody>
          <a:bodyPr/>
          <a:lstStyle/>
          <a:p>
            <a:pPr algn="just"/>
            <a:r>
              <a:rPr lang="en-US" dirty="0"/>
              <a:t>The software requires the </a:t>
            </a:r>
            <a:r>
              <a:rPr lang="en-US" b="1" u="sng" dirty="0"/>
              <a:t>architectural design</a:t>
            </a:r>
            <a:r>
              <a:rPr lang="en-US" dirty="0"/>
              <a:t> to represents the design of software.</a:t>
            </a:r>
          </a:p>
          <a:p>
            <a:pPr algn="just"/>
            <a:r>
              <a:rPr lang="en-US" dirty="0"/>
              <a:t>IEEE defines architectural design as “</a:t>
            </a:r>
            <a:r>
              <a:rPr lang="en-US" b="1" i="1" dirty="0">
                <a:solidFill>
                  <a:srgbClr val="FF0000"/>
                </a:solidFill>
              </a:rPr>
              <a:t>the process of defining a </a:t>
            </a:r>
            <a:r>
              <a:rPr lang="en-US" b="1" i="1" u="sng" dirty="0">
                <a:solidFill>
                  <a:srgbClr val="FF0000"/>
                </a:solidFill>
                <a:highlight>
                  <a:srgbClr val="FFFF00"/>
                </a:highlight>
              </a:rPr>
              <a:t>collection of hardware and software components and their interfaces</a:t>
            </a:r>
            <a:r>
              <a:rPr lang="en-US" b="1" i="1" dirty="0">
                <a:solidFill>
                  <a:srgbClr val="FF0000"/>
                </a:solidFill>
              </a:rPr>
              <a:t> to establish the framework for the development of a computer system</a:t>
            </a:r>
            <a:r>
              <a:rPr lang="en-US" dirty="0"/>
              <a:t>.”</a:t>
            </a:r>
          </a:p>
        </p:txBody>
      </p:sp>
    </p:spTree>
    <p:extLst>
      <p:ext uri="{BB962C8B-B14F-4D97-AF65-F5344CB8AC3E}">
        <p14:creationId xmlns:p14="http://schemas.microsoft.com/office/powerpoint/2010/main" val="2826640110"/>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Layered architecture model of the iLearn system</a:t>
            </a:r>
            <a:r>
              <a:rPr lang="en-GB" dirty="0"/>
              <a:t> </a:t>
            </a:r>
            <a:endParaRPr lang="en-US" dirty="0"/>
          </a:p>
        </p:txBody>
      </p:sp>
      <p:pic>
        <p:nvPicPr>
          <p:cNvPr id="7" name="Picture 6" descr="6.9 iLearn architectur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160" y="1585960"/>
            <a:ext cx="6006052" cy="4997402"/>
          </a:xfrm>
          <a:prstGeom prst="rect">
            <a:avLst/>
          </a:prstGeom>
        </p:spPr>
      </p:pic>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7293232" cy="578802"/>
          </a:xfrm>
          <a:noFill/>
          <a:ln/>
        </p:spPr>
        <p:txBody>
          <a:bodyPr lIns="90487" tIns="44450" rIns="90487" bIns="44450"/>
          <a:lstStyle/>
          <a:p>
            <a:r>
              <a:rPr lang="en-GB" dirty="0"/>
              <a:t>2- Client-server architecture pattern</a:t>
            </a:r>
          </a:p>
        </p:txBody>
      </p:sp>
      <p:sp>
        <p:nvSpPr>
          <p:cNvPr id="16387" name="Rectangle 3"/>
          <p:cNvSpPr>
            <a:spLocks noGrp="1" noChangeArrowheads="1"/>
          </p:cNvSpPr>
          <p:nvPr>
            <p:ph idx="1"/>
          </p:nvPr>
        </p:nvSpPr>
        <p:spPr>
          <a:xfrm>
            <a:off x="205414" y="868838"/>
            <a:ext cx="8709986" cy="4525963"/>
          </a:xfrm>
          <a:noFill/>
          <a:ln/>
        </p:spPr>
        <p:txBody>
          <a:bodyPr lIns="90487" tIns="44450" rIns="90487" bIns="44450"/>
          <a:lstStyle/>
          <a:p>
            <a:pPr algn="just">
              <a:lnSpc>
                <a:spcPct val="90000"/>
              </a:lnSpc>
            </a:pPr>
            <a:r>
              <a:rPr lang="en-US" sz="2000" dirty="0"/>
              <a:t>This pattern </a:t>
            </a:r>
            <a:r>
              <a:rPr lang="en-US" sz="2000" b="1" u="sng" dirty="0"/>
              <a:t>consists of two parties</a:t>
            </a:r>
            <a:r>
              <a:rPr lang="en-US" sz="2000" dirty="0"/>
              <a:t>; a server and multiple clients.</a:t>
            </a:r>
          </a:p>
          <a:p>
            <a:pPr algn="just">
              <a:lnSpc>
                <a:spcPct val="90000"/>
              </a:lnSpc>
            </a:pPr>
            <a:r>
              <a:rPr lang="en-US" sz="2000" dirty="0"/>
              <a:t>The server component </a:t>
            </a:r>
            <a:r>
              <a:rPr lang="en-US" sz="2000" b="1" u="sng" dirty="0"/>
              <a:t>provides</a:t>
            </a:r>
            <a:r>
              <a:rPr lang="en-US" sz="2000" dirty="0"/>
              <a:t> services to multiple client components</a:t>
            </a:r>
          </a:p>
          <a:p>
            <a:pPr algn="just">
              <a:lnSpc>
                <a:spcPct val="90000"/>
              </a:lnSpc>
            </a:pPr>
            <a:r>
              <a:rPr lang="en-US" sz="2000" dirty="0"/>
              <a:t>Clients </a:t>
            </a:r>
            <a:r>
              <a:rPr lang="en-US" sz="2000" b="1" u="sng" dirty="0"/>
              <a:t>request</a:t>
            </a:r>
            <a:r>
              <a:rPr lang="en-US" sz="2000" dirty="0"/>
              <a:t> services from the server and the server provides relevant services to those clients.</a:t>
            </a:r>
          </a:p>
          <a:p>
            <a:pPr algn="just">
              <a:lnSpc>
                <a:spcPct val="90000"/>
              </a:lnSpc>
            </a:pPr>
            <a:r>
              <a:rPr lang="en-US" sz="2000" dirty="0"/>
              <a:t>Furthermore, the </a:t>
            </a:r>
            <a:r>
              <a:rPr lang="en-US" sz="2000" b="1" u="sng" dirty="0"/>
              <a:t>server continues to listen</a:t>
            </a:r>
            <a:r>
              <a:rPr lang="en-US" sz="2000" dirty="0"/>
              <a:t> to client requests.</a:t>
            </a:r>
          </a:p>
          <a:p>
            <a:pPr algn="just">
              <a:lnSpc>
                <a:spcPct val="90000"/>
              </a:lnSpc>
            </a:pPr>
            <a:r>
              <a:rPr lang="en-GB" sz="2000" b="1" u="sng" dirty="0"/>
              <a:t>Network</a:t>
            </a:r>
            <a:r>
              <a:rPr lang="en-GB" sz="2000" dirty="0"/>
              <a:t> which allows clients to access servers.</a:t>
            </a:r>
            <a:endParaRPr lang="en-US" sz="2000" dirty="0"/>
          </a:p>
          <a:p>
            <a:pPr marL="0" indent="0" algn="just">
              <a:lnSpc>
                <a:spcPct val="90000"/>
              </a:lnSpc>
              <a:buNone/>
            </a:pPr>
            <a:r>
              <a:rPr lang="en-US" sz="2000" b="1" dirty="0"/>
              <a:t>Usage</a:t>
            </a:r>
          </a:p>
          <a:p>
            <a:pPr algn="just">
              <a:lnSpc>
                <a:spcPct val="90000"/>
              </a:lnSpc>
            </a:pPr>
            <a:r>
              <a:rPr lang="en-US" sz="2000" dirty="0"/>
              <a:t>Online applications such as </a:t>
            </a:r>
            <a:r>
              <a:rPr lang="en-US" sz="2000" b="1" i="1" dirty="0"/>
              <a:t>email, document sharing and banking</a:t>
            </a:r>
            <a:r>
              <a:rPr lang="en-US" sz="2000" dirty="0"/>
              <a:t>.</a:t>
            </a:r>
          </a:p>
          <a:p>
            <a:pPr algn="just">
              <a:lnSpc>
                <a:spcPct val="90000"/>
              </a:lnSpc>
            </a:pPr>
            <a:r>
              <a:rPr lang="en-GB" sz="2000" dirty="0"/>
              <a:t>Set of stand-alone servers which </a:t>
            </a:r>
            <a:r>
              <a:rPr lang="en-GB" sz="2000" b="1" u="sng" dirty="0"/>
              <a:t>provide specific services</a:t>
            </a:r>
            <a:r>
              <a:rPr lang="en-GB" sz="2000" dirty="0"/>
              <a:t> such as printing, data management, etc. </a:t>
            </a:r>
          </a:p>
        </p:txBody>
      </p:sp>
      <p:pic>
        <p:nvPicPr>
          <p:cNvPr id="4" name="Picture 2" descr="data centered architecture">
            <a:extLst>
              <a:ext uri="{FF2B5EF4-FFF2-40B4-BE49-F238E27FC236}">
                <a16:creationId xmlns="" xmlns:a16="http://schemas.microsoft.com/office/drawing/2014/main" id="{44DD08F4-0249-4474-A101-754607F97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392" y="4584701"/>
            <a:ext cx="3814047" cy="227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Client–server pattern</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0584705"/>
              </p:ext>
            </p:extLst>
          </p:nvPr>
        </p:nvGraphicFramePr>
        <p:xfrm>
          <a:off x="304800" y="1600200"/>
          <a:ext cx="8311165" cy="4881948"/>
        </p:xfrm>
        <a:graphic>
          <a:graphicData uri="http://schemas.openxmlformats.org/drawingml/2006/table">
            <a:tbl>
              <a:tblPr firstRow="1" bandRow="1">
                <a:tableStyleId>{5C22544A-7EE6-4342-B048-85BDC9FD1C3A}</a:tableStyleId>
              </a:tblPr>
              <a:tblGrid>
                <a:gridCol w="2103633">
                  <a:extLst>
                    <a:ext uri="{9D8B030D-6E8A-4147-A177-3AD203B41FA5}">
                      <a16:colId xmlns="" xmlns:a16="http://schemas.microsoft.com/office/drawing/2014/main" val="20000"/>
                    </a:ext>
                  </a:extLst>
                </a:gridCol>
                <a:gridCol w="6207532">
                  <a:extLst>
                    <a:ext uri="{9D8B030D-6E8A-4147-A177-3AD203B41FA5}">
                      <a16:colId xmlns="" xmlns:a16="http://schemas.microsoft.com/office/drawing/2014/main" val="20001"/>
                    </a:ext>
                  </a:extLst>
                </a:gridCol>
              </a:tblGrid>
              <a:tr h="418381">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Name</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Client-server</a:t>
                      </a:r>
                    </a:p>
                  </a:txBody>
                  <a:tcPr marL="68580" marR="68580" marT="0" marB="0"/>
                </a:tc>
                <a:extLst>
                  <a:ext uri="{0D108BD9-81ED-4DB2-BD59-A6C34878D82A}">
                    <a16:rowId xmlns="" xmlns:a16="http://schemas.microsoft.com/office/drawing/2014/main" val="10000"/>
                  </a:ext>
                </a:extLst>
              </a:tr>
              <a:tr h="985014">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Description</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In a client–server architecture, the </a:t>
                      </a:r>
                      <a:r>
                        <a:rPr lang="en-GB" sz="1400" b="1" u="sng" dirty="0">
                          <a:solidFill>
                            <a:srgbClr val="000000"/>
                          </a:solidFill>
                          <a:latin typeface="Helvetica"/>
                          <a:ea typeface="Times New Roman"/>
                          <a:cs typeface="Helvetica"/>
                        </a:rPr>
                        <a:t>functionality of the system is organized into services</a:t>
                      </a:r>
                      <a:r>
                        <a:rPr lang="en-GB" sz="1400" dirty="0">
                          <a:solidFill>
                            <a:srgbClr val="000000"/>
                          </a:solidFill>
                          <a:latin typeface="Helvetica"/>
                          <a:ea typeface="Times New Roman"/>
                          <a:cs typeface="Helvetica"/>
                        </a:rPr>
                        <a:t>, with </a:t>
                      </a:r>
                      <a:r>
                        <a:rPr lang="en-GB" sz="1400" b="1" u="sng" kern="1200" dirty="0">
                          <a:solidFill>
                            <a:srgbClr val="000000"/>
                          </a:solidFill>
                          <a:latin typeface="Helvetica"/>
                          <a:ea typeface="Times New Roman"/>
                          <a:cs typeface="Helvetica"/>
                        </a:rPr>
                        <a:t>each service delivered from a separate serve</a:t>
                      </a:r>
                      <a:r>
                        <a:rPr lang="en-GB" sz="1400" dirty="0">
                          <a:solidFill>
                            <a:srgbClr val="000000"/>
                          </a:solidFill>
                          <a:latin typeface="Helvetica"/>
                          <a:ea typeface="Times New Roman"/>
                          <a:cs typeface="Helvetica"/>
                        </a:rPr>
                        <a:t>r. Clients are users of these services and access servers to make use of them.</a:t>
                      </a:r>
                    </a:p>
                  </a:txBody>
                  <a:tcPr marL="68580" marR="68580" marT="0" marB="0"/>
                </a:tc>
                <a:extLst>
                  <a:ext uri="{0D108BD9-81ED-4DB2-BD59-A6C34878D82A}">
                    <a16:rowId xmlns="" xmlns:a16="http://schemas.microsoft.com/office/drawing/2014/main" val="10001"/>
                  </a:ext>
                </a:extLst>
              </a:tr>
              <a:tr h="477596">
                <a:tc>
                  <a:txBody>
                    <a:bodyPr/>
                    <a:lstStyle/>
                    <a:p>
                      <a:pPr algn="just">
                        <a:spcAft>
                          <a:spcPts val="0"/>
                        </a:spcAft>
                        <a:tabLst>
                          <a:tab pos="342900" algn="l"/>
                          <a:tab pos="685800" algn="l"/>
                          <a:tab pos="1028700" algn="l"/>
                        </a:tabLst>
                      </a:pPr>
                      <a:r>
                        <a:rPr lang="en-GB" sz="1400" b="1">
                          <a:solidFill>
                            <a:srgbClr val="000000"/>
                          </a:solidFill>
                          <a:latin typeface="Helvetica"/>
                          <a:ea typeface="Times New Roman"/>
                          <a:cs typeface="Helvetica"/>
                        </a:rPr>
                        <a:t>Example</a:t>
                      </a:r>
                      <a:endParaRPr lang="en-GB" sz="140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Figure 6.11 is an </a:t>
                      </a:r>
                      <a:r>
                        <a:rPr lang="en-GB" sz="1400" b="1" u="sng" kern="1200" dirty="0">
                          <a:solidFill>
                            <a:srgbClr val="000000"/>
                          </a:solidFill>
                          <a:latin typeface="Helvetica"/>
                          <a:ea typeface="Times New Roman"/>
                          <a:cs typeface="Helvetica"/>
                        </a:rPr>
                        <a:t>example of a film and video/DVD library organized </a:t>
                      </a:r>
                      <a:r>
                        <a:rPr lang="en-GB" sz="1400" dirty="0">
                          <a:solidFill>
                            <a:srgbClr val="000000"/>
                          </a:solidFill>
                          <a:latin typeface="Helvetica"/>
                          <a:ea typeface="Times New Roman"/>
                          <a:cs typeface="Helvetica"/>
                        </a:rPr>
                        <a:t>as a client–server system.</a:t>
                      </a:r>
                    </a:p>
                  </a:txBody>
                  <a:tcPr marL="68580" marR="68580" marT="0" marB="0"/>
                </a:tc>
                <a:extLst>
                  <a:ext uri="{0D108BD9-81ED-4DB2-BD59-A6C34878D82A}">
                    <a16:rowId xmlns="" xmlns:a16="http://schemas.microsoft.com/office/drawing/2014/main" val="10002"/>
                  </a:ext>
                </a:extLst>
              </a:tr>
              <a:tr h="74922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When used</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Used </a:t>
                      </a:r>
                      <a:r>
                        <a:rPr lang="en-GB" sz="1400" b="1" u="sng" kern="1200" dirty="0">
                          <a:solidFill>
                            <a:srgbClr val="000000"/>
                          </a:solidFill>
                          <a:latin typeface="Helvetica"/>
                          <a:ea typeface="Times New Roman"/>
                          <a:cs typeface="Helvetica"/>
                        </a:rPr>
                        <a:t>when data in a shared database</a:t>
                      </a:r>
                      <a:r>
                        <a:rPr lang="en-GB" sz="1400" dirty="0">
                          <a:solidFill>
                            <a:srgbClr val="000000"/>
                          </a:solidFill>
                          <a:latin typeface="Helvetica"/>
                          <a:ea typeface="Times New Roman"/>
                          <a:cs typeface="Helvetica"/>
                        </a:rPr>
                        <a:t> has to be accessed from a range of locations. Due to </a:t>
                      </a:r>
                      <a:r>
                        <a:rPr lang="en-GB" sz="1400" b="1" u="sng" kern="1200" dirty="0">
                          <a:solidFill>
                            <a:srgbClr val="000000"/>
                          </a:solidFill>
                          <a:latin typeface="Helvetica"/>
                          <a:ea typeface="Times New Roman"/>
                          <a:cs typeface="Helvetica"/>
                        </a:rPr>
                        <a:t>servers can be replicated/increased</a:t>
                      </a:r>
                      <a:r>
                        <a:rPr lang="en-GB" sz="1400" dirty="0">
                          <a:solidFill>
                            <a:srgbClr val="000000"/>
                          </a:solidFill>
                          <a:latin typeface="Helvetica"/>
                          <a:ea typeface="Times New Roman"/>
                          <a:cs typeface="Helvetica"/>
                        </a:rPr>
                        <a:t>, may also be used when the load on a system is variable.</a:t>
                      </a:r>
                    </a:p>
                  </a:txBody>
                  <a:tcPr marL="68580" marR="68580" marT="0" marB="0"/>
                </a:tc>
                <a:extLst>
                  <a:ext uri="{0D108BD9-81ED-4DB2-BD59-A6C34878D82A}">
                    <a16:rowId xmlns="" xmlns:a16="http://schemas.microsoft.com/office/drawing/2014/main" val="10003"/>
                  </a:ext>
                </a:extLst>
              </a:tr>
              <a:tr h="937960">
                <a:tc>
                  <a:txBody>
                    <a:bodyPr/>
                    <a:lstStyle/>
                    <a:p>
                      <a:pPr algn="just">
                        <a:spcAft>
                          <a:spcPts val="0"/>
                        </a:spcAft>
                        <a:tabLst>
                          <a:tab pos="342900" algn="l"/>
                          <a:tab pos="685800" algn="l"/>
                          <a:tab pos="1028700" algn="l"/>
                        </a:tabLst>
                      </a:pPr>
                      <a:r>
                        <a:rPr lang="en-GB" sz="1400" b="1">
                          <a:solidFill>
                            <a:srgbClr val="000000"/>
                          </a:solidFill>
                          <a:latin typeface="Helvetica"/>
                          <a:ea typeface="Times New Roman"/>
                          <a:cs typeface="Helvetica"/>
                        </a:rPr>
                        <a:t>Advantages</a:t>
                      </a:r>
                      <a:endParaRPr lang="en-GB" sz="140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The principal advantage of this model is that </a:t>
                      </a:r>
                      <a:r>
                        <a:rPr lang="en-GB" sz="1400" b="1" u="sng" dirty="0">
                          <a:solidFill>
                            <a:srgbClr val="000000"/>
                          </a:solidFill>
                          <a:latin typeface="Helvetica"/>
                          <a:ea typeface="Times New Roman"/>
                          <a:cs typeface="Helvetica"/>
                        </a:rPr>
                        <a:t>servers can be distributed across a network</a:t>
                      </a:r>
                      <a:r>
                        <a:rPr lang="en-GB" sz="1400" dirty="0">
                          <a:solidFill>
                            <a:srgbClr val="000000"/>
                          </a:solidFill>
                          <a:latin typeface="Helvetica"/>
                          <a:ea typeface="Times New Roman"/>
                          <a:cs typeface="Helvetica"/>
                        </a:rPr>
                        <a:t>. General functions (e.g., a printing service) can be available to all clients and does not need to be implemented by all services. </a:t>
                      </a:r>
                    </a:p>
                  </a:txBody>
                  <a:tcPr marL="68580" marR="68580" marT="0" marB="0"/>
                </a:tc>
                <a:extLst>
                  <a:ext uri="{0D108BD9-81ED-4DB2-BD59-A6C34878D82A}">
                    <a16:rowId xmlns="" xmlns:a16="http://schemas.microsoft.com/office/drawing/2014/main" val="10004"/>
                  </a:ext>
                </a:extLst>
              </a:tr>
              <a:tr h="1313774">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Disadvantages</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b="1" u="sng" kern="1200" dirty="0">
                          <a:solidFill>
                            <a:srgbClr val="000000"/>
                          </a:solidFill>
                          <a:latin typeface="Helvetica"/>
                          <a:ea typeface="Times New Roman"/>
                          <a:cs typeface="Helvetica"/>
                        </a:rPr>
                        <a:t>Each service is a single point of failure so susceptible to denial of service attacks or server failure</a:t>
                      </a:r>
                      <a:r>
                        <a:rPr lang="en-GB" sz="1400" dirty="0">
                          <a:solidFill>
                            <a:srgbClr val="000000"/>
                          </a:solidFill>
                          <a:latin typeface="Helvetica"/>
                          <a:ea typeface="Times New Roman"/>
                          <a:cs typeface="Helvetica"/>
                        </a:rPr>
                        <a:t>.</a:t>
                      </a:r>
                    </a:p>
                    <a:p>
                      <a:pPr algn="just">
                        <a:spcAft>
                          <a:spcPts val="0"/>
                        </a:spcAft>
                        <a:tabLst>
                          <a:tab pos="342900" algn="l"/>
                          <a:tab pos="685800" algn="l"/>
                          <a:tab pos="1028700" algn="l"/>
                        </a:tabLst>
                      </a:pPr>
                      <a:r>
                        <a:rPr lang="en-GB" sz="1400" b="1" u="sng" dirty="0">
                          <a:solidFill>
                            <a:srgbClr val="000000"/>
                          </a:solidFill>
                          <a:latin typeface="Helvetica"/>
                          <a:ea typeface="Times New Roman"/>
                          <a:cs typeface="Helvetica"/>
                        </a:rPr>
                        <a:t>Performance may be unpredictable</a:t>
                      </a:r>
                      <a:r>
                        <a:rPr lang="en-GB" sz="1400" dirty="0">
                          <a:solidFill>
                            <a:srgbClr val="000000"/>
                          </a:solidFill>
                          <a:latin typeface="Helvetica"/>
                          <a:ea typeface="Times New Roman"/>
                          <a:cs typeface="Helvetica"/>
                        </a:rPr>
                        <a:t> because it depends on the network as well as the system.</a:t>
                      </a:r>
                    </a:p>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May be </a:t>
                      </a:r>
                      <a:r>
                        <a:rPr lang="en-GB" sz="1400" b="1" u="sng" dirty="0">
                          <a:solidFill>
                            <a:srgbClr val="000000"/>
                          </a:solidFill>
                          <a:latin typeface="Helvetica"/>
                          <a:ea typeface="Times New Roman"/>
                          <a:cs typeface="Helvetica"/>
                        </a:rPr>
                        <a:t>management problems </a:t>
                      </a:r>
                      <a:r>
                        <a:rPr lang="en-GB" sz="1400" dirty="0">
                          <a:solidFill>
                            <a:srgbClr val="000000"/>
                          </a:solidFill>
                          <a:latin typeface="Helvetica"/>
                          <a:ea typeface="Times New Roman"/>
                          <a:cs typeface="Helvetica"/>
                        </a:rPr>
                        <a:t>if servers are owned by different organizations.</a:t>
                      </a:r>
                    </a:p>
                  </a:txBody>
                  <a:tcPr marL="68580" marR="68580" marT="0" marB="0"/>
                </a:tc>
                <a:extLst>
                  <a:ext uri="{0D108BD9-81ED-4DB2-BD59-A6C34878D82A}">
                    <a16:rowId xmlns="" xmlns:a16="http://schemas.microsoft.com/office/drawing/2014/main" val="10005"/>
                  </a:ext>
                </a:extLst>
              </a:tr>
            </a:tbl>
          </a:graphicData>
        </a:graphic>
      </p:graphicFrame>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client–server architecture for a film library</a:t>
            </a:r>
            <a:r>
              <a:rPr lang="en-GB" dirty="0"/>
              <a:t> </a:t>
            </a:r>
            <a:endParaRPr lang="en-US" dirty="0"/>
          </a:p>
        </p:txBody>
      </p:sp>
      <p:pic>
        <p:nvPicPr>
          <p:cNvPr id="4" name="Content Placeholder 3" descr="6.11 ClientServerFilmPhoto.eps"/>
          <p:cNvPicPr>
            <a:picLocks noGrp="1" noChangeAspect="1"/>
          </p:cNvPicPr>
          <p:nvPr>
            <p:ph idx="1"/>
          </p:nvPr>
        </p:nvPicPr>
        <p:blipFill>
          <a:blip r:embed="rId2"/>
          <a:srcRect l="-1062" r="-1062"/>
          <a:stretch>
            <a:fillRect/>
          </a:stretch>
        </p:blipFill>
        <p:spPr>
          <a:xfrm>
            <a:off x="822014" y="1775831"/>
            <a:ext cx="7203898" cy="3961866"/>
          </a:xfrm>
        </p:spPr>
      </p:pic>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The Model-View-Controller (MVC) pattern</a:t>
            </a:r>
            <a:r>
              <a:rPr lang="en-GB" dirty="0"/>
              <a:t> </a:t>
            </a:r>
            <a:endParaRPr lang="en-US" dirty="0"/>
          </a:p>
        </p:txBody>
      </p:sp>
      <p:sp>
        <p:nvSpPr>
          <p:cNvPr id="5" name="Content Placeholder 4">
            <a:extLst>
              <a:ext uri="{FF2B5EF4-FFF2-40B4-BE49-F238E27FC236}">
                <a16:creationId xmlns="" xmlns:a16="http://schemas.microsoft.com/office/drawing/2014/main" id="{5940BFF6-3B41-4910-BA5B-A8DA0253BD06}"/>
              </a:ext>
            </a:extLst>
          </p:cNvPr>
          <p:cNvSpPr>
            <a:spLocks noGrp="1"/>
          </p:cNvSpPr>
          <p:nvPr>
            <p:ph idx="1"/>
          </p:nvPr>
        </p:nvSpPr>
        <p:spPr>
          <a:xfrm>
            <a:off x="38638" y="1522499"/>
            <a:ext cx="9105362" cy="5141890"/>
          </a:xfrm>
        </p:spPr>
        <p:txBody>
          <a:bodyPr/>
          <a:lstStyle/>
          <a:p>
            <a:pPr marL="0" indent="0">
              <a:buNone/>
            </a:pPr>
            <a:r>
              <a:rPr lang="en-US" sz="2000" dirty="0"/>
              <a:t>This pattern, also known as MVC pattern, </a:t>
            </a:r>
            <a:r>
              <a:rPr lang="en-US" sz="2000" b="1" dirty="0"/>
              <a:t>divides an interactive application in to 3 parts </a:t>
            </a:r>
            <a:r>
              <a:rPr lang="en-US" sz="2000" dirty="0"/>
              <a:t>as,</a:t>
            </a:r>
          </a:p>
          <a:p>
            <a:r>
              <a:rPr lang="en-US" sz="2000" b="1" dirty="0"/>
              <a:t>Model</a:t>
            </a:r>
            <a:r>
              <a:rPr lang="en-US" sz="2000" dirty="0"/>
              <a:t> — contains the </a:t>
            </a:r>
            <a:r>
              <a:rPr lang="en-US" sz="2000" b="1" u="sng" dirty="0">
                <a:solidFill>
                  <a:srgbClr val="FF0000"/>
                </a:solidFill>
              </a:rPr>
              <a:t>core functionality and data</a:t>
            </a:r>
          </a:p>
          <a:p>
            <a:r>
              <a:rPr lang="en-US" sz="2000" b="1" dirty="0"/>
              <a:t>View</a:t>
            </a:r>
            <a:r>
              <a:rPr lang="en-US" sz="2000" dirty="0"/>
              <a:t> — </a:t>
            </a:r>
            <a:r>
              <a:rPr lang="en-US" sz="2000" b="1" u="sng" dirty="0">
                <a:solidFill>
                  <a:srgbClr val="FF0000"/>
                </a:solidFill>
              </a:rPr>
              <a:t>displays</a:t>
            </a:r>
            <a:r>
              <a:rPr lang="en-US" sz="2000" dirty="0"/>
              <a:t> the information to the user (more than one view may be defined)</a:t>
            </a:r>
          </a:p>
          <a:p>
            <a:r>
              <a:rPr lang="en-US" sz="2000" b="1" dirty="0"/>
              <a:t>Controller</a:t>
            </a:r>
            <a:r>
              <a:rPr lang="en-US" sz="2000" dirty="0"/>
              <a:t> — handles/manages the </a:t>
            </a:r>
            <a:r>
              <a:rPr lang="en-US" sz="2000" b="1" u="sng" dirty="0">
                <a:solidFill>
                  <a:srgbClr val="FF0000"/>
                </a:solidFill>
              </a:rPr>
              <a:t>input</a:t>
            </a:r>
            <a:r>
              <a:rPr lang="en-US" sz="2000" dirty="0"/>
              <a:t> coming from the user</a:t>
            </a:r>
          </a:p>
          <a:p>
            <a:r>
              <a:rPr lang="en-US" sz="2000" dirty="0"/>
              <a:t>MVC separates components and allows efficient code reuse.</a:t>
            </a:r>
          </a:p>
          <a:p>
            <a:pPr marL="0" indent="0">
              <a:buNone/>
            </a:pPr>
            <a:r>
              <a:rPr lang="en-US" sz="2000" b="1" dirty="0"/>
              <a:t>Usage</a:t>
            </a:r>
          </a:p>
          <a:p>
            <a:r>
              <a:rPr lang="en-US" sz="2000" dirty="0"/>
              <a:t>Architecture for www applications in major programming languages.</a:t>
            </a:r>
          </a:p>
          <a:p>
            <a:r>
              <a:rPr lang="en-US" sz="2000" dirty="0"/>
              <a:t>Web frameworks such as </a:t>
            </a:r>
            <a:r>
              <a:rPr lang="en-US" sz="2000" b="1" dirty="0">
                <a:hlinkClick r:id="rId2"/>
              </a:rPr>
              <a:t>Django </a:t>
            </a:r>
            <a:r>
              <a:rPr lang="en-US" sz="2000" dirty="0"/>
              <a:t>and </a:t>
            </a:r>
            <a:r>
              <a:rPr lang="en-US" sz="2000" b="1" dirty="0">
                <a:hlinkClick r:id="rId3"/>
              </a:rPr>
              <a:t>Rails</a:t>
            </a:r>
            <a:r>
              <a:rPr lang="en-US" sz="2000" dirty="0"/>
              <a:t>.</a:t>
            </a:r>
          </a:p>
        </p:txBody>
      </p:sp>
      <p:sp>
        <p:nvSpPr>
          <p:cNvPr id="4" name="Rectangle 3">
            <a:extLst>
              <a:ext uri="{FF2B5EF4-FFF2-40B4-BE49-F238E27FC236}">
                <a16:creationId xmlns="" xmlns:a16="http://schemas.microsoft.com/office/drawing/2014/main" id="{AF3AC6DA-1153-4F0D-AF89-C1C33CFF35EB}"/>
              </a:ext>
            </a:extLst>
          </p:cNvPr>
          <p:cNvSpPr/>
          <p:nvPr/>
        </p:nvSpPr>
        <p:spPr>
          <a:xfrm>
            <a:off x="175754" y="6307757"/>
            <a:ext cx="7018986" cy="369332"/>
          </a:xfrm>
          <a:prstGeom prst="rect">
            <a:avLst/>
          </a:prstGeom>
        </p:spPr>
        <p:txBody>
          <a:bodyPr wrap="square">
            <a:spAutoFit/>
          </a:bodyPr>
          <a:lstStyle/>
          <a:p>
            <a:r>
              <a:rPr lang="en-US" dirty="0">
                <a:hlinkClick r:id="rId4"/>
              </a:rPr>
              <a:t>https://www.youtube.com/watch?v=4Qfk8MhtZJU</a:t>
            </a:r>
            <a:endParaRPr lang="en-US" dirty="0"/>
          </a:p>
        </p:txBody>
      </p:sp>
      <p:sp>
        <p:nvSpPr>
          <p:cNvPr id="6" name="Rectangle 5">
            <a:extLst>
              <a:ext uri="{FF2B5EF4-FFF2-40B4-BE49-F238E27FC236}">
                <a16:creationId xmlns="" xmlns:a16="http://schemas.microsoft.com/office/drawing/2014/main" id="{D670E7FC-910A-4EAA-835C-F353CD6BB921}"/>
              </a:ext>
            </a:extLst>
          </p:cNvPr>
          <p:cNvSpPr/>
          <p:nvPr/>
        </p:nvSpPr>
        <p:spPr>
          <a:xfrm>
            <a:off x="175754" y="5922905"/>
            <a:ext cx="6858000" cy="369332"/>
          </a:xfrm>
          <a:prstGeom prst="rect">
            <a:avLst/>
          </a:prstGeom>
        </p:spPr>
        <p:txBody>
          <a:bodyPr wrap="square">
            <a:spAutoFit/>
          </a:bodyPr>
          <a:lstStyle/>
          <a:p>
            <a:r>
              <a:rPr lang="en-US" dirty="0">
                <a:hlinkClick r:id="rId5"/>
              </a:rPr>
              <a:t>https://www.youtube.com/watch?v=75agwXaGRbg</a:t>
            </a:r>
            <a:endParaRPr lang="en-US" dirty="0"/>
          </a:p>
        </p:txBody>
      </p:sp>
    </p:spTree>
    <p:extLst>
      <p:ext uri="{BB962C8B-B14F-4D97-AF65-F5344CB8AC3E}">
        <p14:creationId xmlns:p14="http://schemas.microsoft.com/office/powerpoint/2010/main" val="639494681"/>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Model-View-Controller (MVC) pattern</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811568"/>
              </p:ext>
            </p:extLst>
          </p:nvPr>
        </p:nvGraphicFramePr>
        <p:xfrm>
          <a:off x="457200" y="1539025"/>
          <a:ext cx="8229600" cy="4634090"/>
        </p:xfrm>
        <a:graphic>
          <a:graphicData uri="http://schemas.openxmlformats.org/drawingml/2006/table">
            <a:tbl>
              <a:tblPr firstRow="1" bandRow="1">
                <a:tableStyleId>{5C22544A-7EE6-4342-B048-85BDC9FD1C3A}</a:tableStyleId>
              </a:tblPr>
              <a:tblGrid>
                <a:gridCol w="2001917">
                  <a:extLst>
                    <a:ext uri="{9D8B030D-6E8A-4147-A177-3AD203B41FA5}">
                      <a16:colId xmlns="" xmlns:a16="http://schemas.microsoft.com/office/drawing/2014/main" val="20000"/>
                    </a:ext>
                  </a:extLst>
                </a:gridCol>
                <a:gridCol w="6227683">
                  <a:extLst>
                    <a:ext uri="{9D8B030D-6E8A-4147-A177-3AD203B41FA5}">
                      <a16:colId xmlns="" xmlns:a16="http://schemas.microsoft.com/office/drawing/2014/main" val="20001"/>
                    </a:ext>
                  </a:extLst>
                </a:gridCol>
              </a:tblGrid>
              <a:tr h="182854">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Name</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MVC (Model-View-Controller)</a:t>
                      </a:r>
                    </a:p>
                  </a:txBody>
                  <a:tcPr marL="68580" marR="68580" marT="0" marB="0"/>
                </a:tc>
                <a:extLst>
                  <a:ext uri="{0D108BD9-81ED-4DB2-BD59-A6C34878D82A}">
                    <a16:rowId xmlns="" xmlns:a16="http://schemas.microsoft.com/office/drawing/2014/main" val="10000"/>
                  </a:ext>
                </a:extLst>
              </a:tr>
              <a:tr h="142348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Description</a:t>
                      </a:r>
                    </a:p>
                  </a:txBody>
                  <a:tcPr marL="68580" marR="68580" marT="0" marB="0"/>
                </a:tc>
                <a:tc>
                  <a:txBody>
                    <a:bodyPr/>
                    <a:lstStyle/>
                    <a:p>
                      <a:pPr marL="285750" indent="-285750" algn="just">
                        <a:spcAft>
                          <a:spcPts val="0"/>
                        </a:spcAft>
                        <a:buFont typeface="Arial" panose="020B0604020202020204" pitchFamily="34" charset="0"/>
                        <a:buChar char="•"/>
                        <a:tabLst>
                          <a:tab pos="342900" algn="l"/>
                          <a:tab pos="685800" algn="l"/>
                          <a:tab pos="1028700" algn="l"/>
                        </a:tabLst>
                      </a:pPr>
                      <a:r>
                        <a:rPr lang="en-GB" sz="1400" dirty="0">
                          <a:solidFill>
                            <a:srgbClr val="000000"/>
                          </a:solidFill>
                          <a:latin typeface="Helvetica"/>
                          <a:ea typeface="Times New Roman"/>
                          <a:cs typeface="Helvetica"/>
                        </a:rPr>
                        <a:t>Separates </a:t>
                      </a:r>
                      <a:r>
                        <a:rPr lang="en-GB" sz="1400" b="1" dirty="0">
                          <a:solidFill>
                            <a:srgbClr val="000000"/>
                          </a:solidFill>
                          <a:latin typeface="Helvetica"/>
                          <a:ea typeface="Times New Roman"/>
                          <a:cs typeface="Helvetica"/>
                        </a:rPr>
                        <a:t>presentation and interaction </a:t>
                      </a:r>
                      <a:r>
                        <a:rPr lang="en-GB" sz="1400" dirty="0">
                          <a:solidFill>
                            <a:srgbClr val="000000"/>
                          </a:solidFill>
                          <a:latin typeface="Helvetica"/>
                          <a:ea typeface="Times New Roman"/>
                          <a:cs typeface="Helvetica"/>
                        </a:rPr>
                        <a:t>from the system data. </a:t>
                      </a:r>
                    </a:p>
                    <a:p>
                      <a:pPr marL="285750" indent="-285750" algn="just">
                        <a:spcAft>
                          <a:spcPts val="0"/>
                        </a:spcAft>
                        <a:buFont typeface="Arial" panose="020B0604020202020204" pitchFamily="34" charset="0"/>
                        <a:buChar char="•"/>
                        <a:tabLst>
                          <a:tab pos="342900" algn="l"/>
                          <a:tab pos="685800" algn="l"/>
                          <a:tab pos="1028700" algn="l"/>
                        </a:tabLst>
                      </a:pPr>
                      <a:r>
                        <a:rPr lang="en-GB" sz="1400" dirty="0">
                          <a:solidFill>
                            <a:srgbClr val="000000"/>
                          </a:solidFill>
                          <a:latin typeface="Helvetica"/>
                          <a:ea typeface="Times New Roman"/>
                          <a:cs typeface="Helvetica"/>
                        </a:rPr>
                        <a:t>The system is structured into three logical components that interact with each other.</a:t>
                      </a:r>
                    </a:p>
                    <a:p>
                      <a:pPr marL="800100" lvl="1" indent="-342900" algn="just">
                        <a:spcAft>
                          <a:spcPts val="0"/>
                        </a:spcAft>
                        <a:buFont typeface="+mj-lt"/>
                        <a:buAutoNum type="arabicPeriod"/>
                        <a:tabLst>
                          <a:tab pos="342900" algn="l"/>
                          <a:tab pos="685800" algn="l"/>
                          <a:tab pos="1028700" algn="l"/>
                        </a:tabLst>
                      </a:pPr>
                      <a:r>
                        <a:rPr lang="en-GB" sz="1400" b="1" dirty="0">
                          <a:solidFill>
                            <a:srgbClr val="000000"/>
                          </a:solidFill>
                          <a:latin typeface="Helvetica"/>
                          <a:ea typeface="Times New Roman"/>
                          <a:cs typeface="Helvetica"/>
                        </a:rPr>
                        <a:t>Model component </a:t>
                      </a:r>
                      <a:r>
                        <a:rPr lang="en-GB" sz="1400" dirty="0">
                          <a:solidFill>
                            <a:srgbClr val="000000"/>
                          </a:solidFill>
                          <a:latin typeface="Helvetica"/>
                          <a:ea typeface="Times New Roman"/>
                          <a:cs typeface="Helvetica"/>
                        </a:rPr>
                        <a:t>manages the system data and associated operations on that data.</a:t>
                      </a:r>
                    </a:p>
                    <a:p>
                      <a:pPr marL="800100" lvl="1" indent="-342900" algn="just">
                        <a:spcAft>
                          <a:spcPts val="0"/>
                        </a:spcAft>
                        <a:buFont typeface="+mj-lt"/>
                        <a:buAutoNum type="arabicPeriod"/>
                        <a:tabLst>
                          <a:tab pos="342900" algn="l"/>
                          <a:tab pos="685800" algn="l"/>
                          <a:tab pos="1028700" algn="l"/>
                        </a:tabLst>
                      </a:pPr>
                      <a:r>
                        <a:rPr lang="en-GB" sz="1400" b="1" kern="1200" dirty="0">
                          <a:solidFill>
                            <a:srgbClr val="000000"/>
                          </a:solidFill>
                          <a:latin typeface="Helvetica"/>
                          <a:ea typeface="Times New Roman"/>
                          <a:cs typeface="Helvetica"/>
                        </a:rPr>
                        <a:t>View component </a:t>
                      </a:r>
                      <a:r>
                        <a:rPr lang="en-GB" sz="1400" dirty="0">
                          <a:solidFill>
                            <a:srgbClr val="000000"/>
                          </a:solidFill>
                          <a:latin typeface="Helvetica"/>
                          <a:ea typeface="Times New Roman"/>
                          <a:cs typeface="Helvetica"/>
                        </a:rPr>
                        <a:t>defines and manages how the data is presented to the user.</a:t>
                      </a:r>
                    </a:p>
                    <a:p>
                      <a:pPr marL="800100" lvl="1" indent="-342900" algn="just">
                        <a:spcAft>
                          <a:spcPts val="0"/>
                        </a:spcAft>
                        <a:buFont typeface="+mj-lt"/>
                        <a:buAutoNum type="arabicPeriod"/>
                        <a:tabLst>
                          <a:tab pos="342900" algn="l"/>
                          <a:tab pos="685800" algn="l"/>
                          <a:tab pos="1028700" algn="l"/>
                        </a:tabLst>
                      </a:pPr>
                      <a:r>
                        <a:rPr lang="en-GB" sz="1400" b="1" kern="1200" dirty="0">
                          <a:solidFill>
                            <a:srgbClr val="000000"/>
                          </a:solidFill>
                          <a:latin typeface="Helvetica"/>
                          <a:ea typeface="Times New Roman"/>
                          <a:cs typeface="Helvetica"/>
                        </a:rPr>
                        <a:t>Controller component </a:t>
                      </a:r>
                      <a:r>
                        <a:rPr lang="en-GB" sz="1400" dirty="0">
                          <a:solidFill>
                            <a:srgbClr val="000000"/>
                          </a:solidFill>
                          <a:latin typeface="Helvetica"/>
                          <a:ea typeface="Times New Roman"/>
                          <a:cs typeface="Helvetica"/>
                        </a:rPr>
                        <a:t>manages user interaction (e.g., key presses, mouse clicks, etc.) and passes these interactions to the View and the Model. See Figure 6.3.</a:t>
                      </a:r>
                    </a:p>
                  </a:txBody>
                  <a:tcPr marL="68580" marR="68580" marT="0" marB="0"/>
                </a:tc>
                <a:extLst>
                  <a:ext uri="{0D108BD9-81ED-4DB2-BD59-A6C34878D82A}">
                    <a16:rowId xmlns="" xmlns:a16="http://schemas.microsoft.com/office/drawing/2014/main" val="10001"/>
                  </a:ext>
                </a:extLst>
              </a:tr>
              <a:tr h="303981">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Example</a:t>
                      </a: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Figure 6.4 shows the architecture of a web-based application system organized using the MVC pattern.</a:t>
                      </a:r>
                    </a:p>
                  </a:txBody>
                  <a:tcPr marL="68580" marR="68580" marT="0" marB="0"/>
                </a:tc>
                <a:extLst>
                  <a:ext uri="{0D108BD9-81ED-4DB2-BD59-A6C34878D82A}">
                    <a16:rowId xmlns="" xmlns:a16="http://schemas.microsoft.com/office/drawing/2014/main" val="10002"/>
                  </a:ext>
                </a:extLst>
              </a:tr>
              <a:tr h="665152">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When used/preffred</a:t>
                      </a:r>
                    </a:p>
                  </a:txBody>
                  <a:tcPr marL="68580" marR="68580" marT="0" marB="0"/>
                </a:tc>
                <a:tc>
                  <a:txBody>
                    <a:bodyPr/>
                    <a:lstStyle/>
                    <a:p>
                      <a:pPr algn="just">
                        <a:spcAft>
                          <a:spcPts val="0"/>
                        </a:spcAft>
                        <a:tabLst>
                          <a:tab pos="342900" algn="l"/>
                          <a:tab pos="685800" algn="l"/>
                          <a:tab pos="1028700" algn="l"/>
                        </a:tabLst>
                      </a:pPr>
                      <a:r>
                        <a:rPr lang="en-GB" sz="1400" kern="1200" dirty="0">
                          <a:solidFill>
                            <a:srgbClr val="000000"/>
                          </a:solidFill>
                          <a:latin typeface="Helvetica"/>
                          <a:ea typeface="Times New Roman"/>
                          <a:cs typeface="Helvetica"/>
                        </a:rPr>
                        <a:t>Used when there are </a:t>
                      </a:r>
                      <a:r>
                        <a:rPr lang="en-GB" sz="1400" b="1" u="sng" kern="1200" dirty="0">
                          <a:solidFill>
                            <a:srgbClr val="000000"/>
                          </a:solidFill>
                          <a:latin typeface="Helvetica"/>
                          <a:ea typeface="Times New Roman"/>
                          <a:cs typeface="Helvetica"/>
                        </a:rPr>
                        <a:t>multiple ways to view and interact with data</a:t>
                      </a:r>
                      <a:r>
                        <a:rPr lang="en-GB" sz="1400" kern="1200" dirty="0">
                          <a:solidFill>
                            <a:srgbClr val="000000"/>
                          </a:solidFill>
                          <a:latin typeface="Helvetica"/>
                          <a:ea typeface="Times New Roman"/>
                          <a:cs typeface="Helvetica"/>
                        </a:rPr>
                        <a:t>.</a:t>
                      </a:r>
                    </a:p>
                    <a:p>
                      <a:pPr algn="just">
                        <a:spcAft>
                          <a:spcPts val="0"/>
                        </a:spcAft>
                        <a:tabLst>
                          <a:tab pos="342900" algn="l"/>
                          <a:tab pos="685800" algn="l"/>
                          <a:tab pos="1028700" algn="l"/>
                        </a:tabLst>
                      </a:pPr>
                      <a:r>
                        <a:rPr lang="en-GB" sz="1400" kern="1200" dirty="0">
                          <a:solidFill>
                            <a:srgbClr val="000000"/>
                          </a:solidFill>
                          <a:latin typeface="Helvetica"/>
                          <a:ea typeface="Times New Roman"/>
                          <a:cs typeface="Helvetica"/>
                        </a:rPr>
                        <a:t>Also used </a:t>
                      </a:r>
                      <a:r>
                        <a:rPr lang="en-GB" sz="1400" b="1" u="sng" kern="1200" dirty="0">
                          <a:solidFill>
                            <a:srgbClr val="000000"/>
                          </a:solidFill>
                          <a:latin typeface="Helvetica"/>
                          <a:ea typeface="Times New Roman"/>
                          <a:cs typeface="Helvetica"/>
                        </a:rPr>
                        <a:t>when the future requirements</a:t>
                      </a:r>
                      <a:r>
                        <a:rPr lang="en-GB" sz="1400" kern="1200" dirty="0">
                          <a:solidFill>
                            <a:srgbClr val="000000"/>
                          </a:solidFill>
                          <a:latin typeface="Helvetica"/>
                          <a:ea typeface="Times New Roman"/>
                          <a:cs typeface="Helvetica"/>
                        </a:rPr>
                        <a:t> for interaction and </a:t>
                      </a:r>
                      <a:r>
                        <a:rPr lang="en-GB" sz="1400" b="1" u="sng" kern="1200" dirty="0">
                          <a:solidFill>
                            <a:srgbClr val="000000"/>
                          </a:solidFill>
                          <a:latin typeface="Helvetica"/>
                          <a:ea typeface="Times New Roman"/>
                          <a:cs typeface="Helvetica"/>
                        </a:rPr>
                        <a:t>presentation of data are unknown</a:t>
                      </a:r>
                      <a:r>
                        <a:rPr lang="en-GB" sz="1400" dirty="0">
                          <a:solidFill>
                            <a:srgbClr val="000000"/>
                          </a:solidFill>
                          <a:latin typeface="Helvetica"/>
                          <a:ea typeface="Times New Roman"/>
                          <a:cs typeface="Helvetica"/>
                        </a:rPr>
                        <a:t>. </a:t>
                      </a:r>
                    </a:p>
                  </a:txBody>
                  <a:tcPr marL="68580" marR="68580" marT="0" marB="0"/>
                </a:tc>
                <a:extLst>
                  <a:ext uri="{0D108BD9-81ED-4DB2-BD59-A6C34878D82A}">
                    <a16:rowId xmlns="" xmlns:a16="http://schemas.microsoft.com/office/drawing/2014/main" val="10003"/>
                  </a:ext>
                </a:extLst>
              </a:tr>
              <a:tr h="665152">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Advantages</a:t>
                      </a:r>
                    </a:p>
                  </a:txBody>
                  <a:tcPr marL="68580" marR="68580" marT="0" marB="0"/>
                </a:tc>
                <a:tc>
                  <a:txBody>
                    <a:bodyPr/>
                    <a:lstStyle/>
                    <a:p>
                      <a:pPr algn="just">
                        <a:spcAft>
                          <a:spcPts val="0"/>
                        </a:spcAft>
                        <a:tabLst>
                          <a:tab pos="342900" algn="l"/>
                          <a:tab pos="685800" algn="l"/>
                          <a:tab pos="1028700" algn="l"/>
                        </a:tabLst>
                      </a:pPr>
                      <a:r>
                        <a:rPr lang="en-GB" sz="1400" b="1" u="sng" dirty="0">
                          <a:solidFill>
                            <a:srgbClr val="000000"/>
                          </a:solidFill>
                          <a:latin typeface="Helvetica"/>
                          <a:ea typeface="Times New Roman"/>
                          <a:cs typeface="Helvetica"/>
                        </a:rPr>
                        <a:t>Allows the data to change independently</a:t>
                      </a:r>
                      <a:r>
                        <a:rPr lang="en-GB" sz="1400" dirty="0">
                          <a:solidFill>
                            <a:srgbClr val="000000"/>
                          </a:solidFill>
                          <a:latin typeface="Helvetica"/>
                          <a:ea typeface="Times New Roman"/>
                          <a:cs typeface="Helvetica"/>
                        </a:rPr>
                        <a:t> of its representation and vice versa. </a:t>
                      </a:r>
                      <a:r>
                        <a:rPr lang="en-GB" sz="1400" b="1" u="sng" kern="1200" dirty="0">
                          <a:solidFill>
                            <a:srgbClr val="000000"/>
                          </a:solidFill>
                          <a:latin typeface="Helvetica"/>
                          <a:ea typeface="Times New Roman"/>
                          <a:cs typeface="Helvetica"/>
                        </a:rPr>
                        <a:t>Supports presentation of the same data in different ways</a:t>
                      </a:r>
                      <a:r>
                        <a:rPr lang="en-GB" sz="1400" b="1" u="none" kern="1200" dirty="0">
                          <a:solidFill>
                            <a:srgbClr val="000000"/>
                          </a:solidFill>
                          <a:latin typeface="Helvetica"/>
                          <a:ea typeface="Times New Roman"/>
                          <a:cs typeface="Helvetica"/>
                        </a:rPr>
                        <a:t> </a:t>
                      </a:r>
                      <a:r>
                        <a:rPr lang="en-GB" sz="1400" dirty="0">
                          <a:solidFill>
                            <a:srgbClr val="000000"/>
                          </a:solidFill>
                          <a:latin typeface="Helvetica"/>
                          <a:ea typeface="Times New Roman"/>
                          <a:cs typeface="Helvetica"/>
                        </a:rPr>
                        <a:t>with changes made in one representation shown in all of them. </a:t>
                      </a:r>
                    </a:p>
                  </a:txBody>
                  <a:tcPr marL="68580" marR="68580" marT="0" marB="0"/>
                </a:tc>
                <a:extLst>
                  <a:ext uri="{0D108BD9-81ED-4DB2-BD59-A6C34878D82A}">
                    <a16:rowId xmlns="" xmlns:a16="http://schemas.microsoft.com/office/drawing/2014/main" val="10004"/>
                  </a:ext>
                </a:extLst>
              </a:tr>
              <a:tr h="530106">
                <a:tc>
                  <a:txBody>
                    <a:bodyPr/>
                    <a:lstStyle/>
                    <a:p>
                      <a:pPr algn="just">
                        <a:spcAft>
                          <a:spcPts val="0"/>
                        </a:spcAft>
                        <a:tabLst>
                          <a:tab pos="342900" algn="l"/>
                          <a:tab pos="685800" algn="l"/>
                          <a:tab pos="1028700" algn="l"/>
                        </a:tabLst>
                      </a:pPr>
                      <a:r>
                        <a:rPr lang="en-GB" sz="1400" b="1">
                          <a:solidFill>
                            <a:srgbClr val="000000"/>
                          </a:solidFill>
                          <a:latin typeface="Helvetica"/>
                          <a:ea typeface="Times New Roman"/>
                          <a:cs typeface="Helvetica"/>
                        </a:rPr>
                        <a:t>Disadvantages</a:t>
                      </a: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Can </a:t>
                      </a:r>
                      <a:r>
                        <a:rPr lang="en-GB" sz="1400" b="1" u="sng" kern="1200" dirty="0">
                          <a:solidFill>
                            <a:srgbClr val="000000"/>
                          </a:solidFill>
                          <a:latin typeface="Helvetica"/>
                          <a:ea typeface="Times New Roman"/>
                          <a:cs typeface="Helvetica"/>
                        </a:rPr>
                        <a:t>involve additional code and code complexity</a:t>
                      </a:r>
                      <a:r>
                        <a:rPr lang="en-GB" sz="1400" dirty="0">
                          <a:solidFill>
                            <a:srgbClr val="000000"/>
                          </a:solidFill>
                          <a:latin typeface="Helvetica"/>
                          <a:ea typeface="Times New Roman"/>
                          <a:cs typeface="Helvetica"/>
                        </a:rPr>
                        <a:t> when the data model and interactions are simple.</a:t>
                      </a: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57650766"/>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274638"/>
            <a:ext cx="7479976" cy="1143000"/>
          </a:xfrm>
        </p:spPr>
        <p:txBody>
          <a:bodyPr/>
          <a:lstStyle/>
          <a:p>
            <a:r>
              <a:rPr lang="en-US" dirty="0"/>
              <a:t>Web application architecture using the MVC pattern</a:t>
            </a:r>
            <a:r>
              <a:rPr lang="en-GB" dirty="0"/>
              <a:t> </a:t>
            </a:r>
            <a:endParaRPr lang="en-US" dirty="0"/>
          </a:p>
        </p:txBody>
      </p:sp>
      <p:pic>
        <p:nvPicPr>
          <p:cNvPr id="17410" name="Picture 2" descr="6"/>
          <p:cNvPicPr>
            <a:picLocks noChangeAspect="1" noChangeArrowheads="1"/>
          </p:cNvPicPr>
          <p:nvPr/>
        </p:nvPicPr>
        <p:blipFill>
          <a:blip r:embed="rId2"/>
          <a:srcRect b="-8466"/>
          <a:stretch>
            <a:fillRect/>
          </a:stretch>
        </p:blipFill>
        <p:spPr bwMode="auto">
          <a:xfrm>
            <a:off x="1887236" y="1520284"/>
            <a:ext cx="5142277" cy="4723886"/>
          </a:xfrm>
          <a:prstGeom prst="rect">
            <a:avLst/>
          </a:prstGeom>
          <a:noFill/>
          <a:ln w="9525">
            <a:noFill/>
            <a:miter lim="800000"/>
            <a:headEnd/>
            <a:tailEnd/>
          </a:ln>
        </p:spPr>
      </p:pic>
      <p:pic>
        <p:nvPicPr>
          <p:cNvPr id="3" name="Picture 2">
            <a:extLst>
              <a:ext uri="{FF2B5EF4-FFF2-40B4-BE49-F238E27FC236}">
                <a16:creationId xmlns="" xmlns:a16="http://schemas.microsoft.com/office/drawing/2014/main" id="{FFA2D4B4-80F5-42ED-BD47-77FFA8C8CB76}"/>
              </a:ext>
            </a:extLst>
          </p:cNvPr>
          <p:cNvPicPr>
            <a:picLocks noChangeAspect="1"/>
          </p:cNvPicPr>
          <p:nvPr/>
        </p:nvPicPr>
        <p:blipFill>
          <a:blip r:embed="rId3"/>
          <a:stretch>
            <a:fillRect/>
          </a:stretch>
        </p:blipFill>
        <p:spPr>
          <a:xfrm>
            <a:off x="6515941" y="5337716"/>
            <a:ext cx="2628059" cy="1466898"/>
          </a:xfrm>
          <a:prstGeom prst="rect">
            <a:avLst/>
          </a:prstGeom>
        </p:spPr>
      </p:pic>
      <p:sp>
        <p:nvSpPr>
          <p:cNvPr id="4" name="Rectangle 3">
            <a:extLst>
              <a:ext uri="{FF2B5EF4-FFF2-40B4-BE49-F238E27FC236}">
                <a16:creationId xmlns="" xmlns:a16="http://schemas.microsoft.com/office/drawing/2014/main" id="{31959526-F722-4BA3-A544-74B583E3F71D}"/>
              </a:ext>
            </a:extLst>
          </p:cNvPr>
          <p:cNvSpPr/>
          <p:nvPr/>
        </p:nvSpPr>
        <p:spPr>
          <a:xfrm>
            <a:off x="330968" y="2670796"/>
            <a:ext cx="1660712" cy="1169551"/>
          </a:xfrm>
          <a:prstGeom prst="rect">
            <a:avLst/>
          </a:prstGeom>
        </p:spPr>
        <p:txBody>
          <a:bodyPr wrap="square">
            <a:spAutoFit/>
          </a:bodyPr>
          <a:lstStyle/>
          <a:p>
            <a:pPr algn="ctr"/>
            <a:r>
              <a:rPr lang="en-GB" sz="1400" b="1" i="1" dirty="0">
                <a:solidFill>
                  <a:srgbClr val="FF0000"/>
                </a:solidFill>
                <a:latin typeface="Helvetica"/>
                <a:cs typeface="Helvetica"/>
              </a:rPr>
              <a:t>manages user interaction (e.g., key presses, mouse clicks, etc.) </a:t>
            </a:r>
            <a:endParaRPr lang="en-US" sz="1400" b="1" i="1" dirty="0">
              <a:solidFill>
                <a:srgbClr val="FF0000"/>
              </a:solidFill>
              <a:latin typeface="Helvetica"/>
              <a:cs typeface="Helvetica"/>
            </a:endParaRPr>
          </a:p>
        </p:txBody>
      </p:sp>
      <p:sp>
        <p:nvSpPr>
          <p:cNvPr id="5" name="Rectangle 4">
            <a:extLst>
              <a:ext uri="{FF2B5EF4-FFF2-40B4-BE49-F238E27FC236}">
                <a16:creationId xmlns="" xmlns:a16="http://schemas.microsoft.com/office/drawing/2014/main" id="{F72FD6E4-6B3B-44C7-8467-EBDDBC44EAEF}"/>
              </a:ext>
            </a:extLst>
          </p:cNvPr>
          <p:cNvSpPr/>
          <p:nvPr/>
        </p:nvSpPr>
        <p:spPr>
          <a:xfrm>
            <a:off x="6834958" y="2670796"/>
            <a:ext cx="1990023" cy="954107"/>
          </a:xfrm>
          <a:prstGeom prst="rect">
            <a:avLst/>
          </a:prstGeom>
        </p:spPr>
        <p:txBody>
          <a:bodyPr wrap="square">
            <a:spAutoFit/>
          </a:bodyPr>
          <a:lstStyle/>
          <a:p>
            <a:pPr algn="ctr">
              <a:tabLst>
                <a:tab pos="342900" algn="l"/>
                <a:tab pos="685800" algn="l"/>
                <a:tab pos="1028700" algn="l"/>
              </a:tabLst>
            </a:pPr>
            <a:r>
              <a:rPr lang="en-GB" sz="1400" b="1" i="1" dirty="0">
                <a:solidFill>
                  <a:srgbClr val="FF0000"/>
                </a:solidFill>
                <a:latin typeface="Helvetica"/>
                <a:ea typeface="Times New Roman"/>
                <a:cs typeface="Helvetica"/>
              </a:rPr>
              <a:t>defines and manages how the data is presented to the user.</a:t>
            </a:r>
          </a:p>
        </p:txBody>
      </p:sp>
      <p:sp>
        <p:nvSpPr>
          <p:cNvPr id="6" name="Rectangle 5">
            <a:extLst>
              <a:ext uri="{FF2B5EF4-FFF2-40B4-BE49-F238E27FC236}">
                <a16:creationId xmlns="" xmlns:a16="http://schemas.microsoft.com/office/drawing/2014/main" id="{9EC4880B-EC0D-491B-955D-C4D83873121A}"/>
              </a:ext>
            </a:extLst>
          </p:cNvPr>
          <p:cNvSpPr/>
          <p:nvPr/>
        </p:nvSpPr>
        <p:spPr>
          <a:xfrm>
            <a:off x="3379477" y="5883721"/>
            <a:ext cx="2043953" cy="738664"/>
          </a:xfrm>
          <a:prstGeom prst="rect">
            <a:avLst/>
          </a:prstGeom>
        </p:spPr>
        <p:txBody>
          <a:bodyPr wrap="square">
            <a:spAutoFit/>
          </a:bodyPr>
          <a:lstStyle/>
          <a:p>
            <a:pPr algn="ctr"/>
            <a:r>
              <a:rPr lang="en-GB" sz="1400" b="1" i="1" dirty="0">
                <a:solidFill>
                  <a:srgbClr val="FF0000"/>
                </a:solidFill>
                <a:latin typeface="Helvetica"/>
                <a:cs typeface="Helvetica"/>
              </a:rPr>
              <a:t>manages data and related operations on that data</a:t>
            </a:r>
            <a:endParaRPr lang="en-US" sz="1400" b="1" i="1" dirty="0">
              <a:solidFill>
                <a:srgbClr val="FF0000"/>
              </a:solidFill>
              <a:latin typeface="Helvetica"/>
              <a:cs typeface="Helvetica"/>
            </a:endParaRPr>
          </a:p>
        </p:txBody>
      </p:sp>
    </p:spTree>
    <p:extLst>
      <p:ext uri="{BB962C8B-B14F-4D97-AF65-F5344CB8AC3E}">
        <p14:creationId xmlns:p14="http://schemas.microsoft.com/office/powerpoint/2010/main" val="1052417469"/>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DC340-EAEB-431E-8BA0-E032BD5FF01C}"/>
              </a:ext>
            </a:extLst>
          </p:cNvPr>
          <p:cNvSpPr>
            <a:spLocks noGrp="1"/>
          </p:cNvSpPr>
          <p:nvPr>
            <p:ph type="title"/>
          </p:nvPr>
        </p:nvSpPr>
        <p:spPr/>
        <p:txBody>
          <a:bodyPr/>
          <a:lstStyle/>
          <a:p>
            <a:r>
              <a:rPr lang="en-US" b="0" dirty="0"/>
              <a:t>Here is a very simple scenario</a:t>
            </a:r>
            <a:endParaRPr lang="en-US" dirty="0"/>
          </a:p>
        </p:txBody>
      </p:sp>
      <p:sp>
        <p:nvSpPr>
          <p:cNvPr id="3" name="Content Placeholder 2">
            <a:extLst>
              <a:ext uri="{FF2B5EF4-FFF2-40B4-BE49-F238E27FC236}">
                <a16:creationId xmlns="" xmlns:a16="http://schemas.microsoft.com/office/drawing/2014/main" id="{D0F0CEB5-7B90-48CB-B03F-0908077F925B}"/>
              </a:ext>
            </a:extLst>
          </p:cNvPr>
          <p:cNvSpPr>
            <a:spLocks noGrp="1"/>
          </p:cNvSpPr>
          <p:nvPr>
            <p:ph idx="1"/>
          </p:nvPr>
        </p:nvSpPr>
        <p:spPr>
          <a:xfrm>
            <a:off x="457200" y="1526241"/>
            <a:ext cx="3556747" cy="4525963"/>
          </a:xfrm>
        </p:spPr>
        <p:txBody>
          <a:bodyPr/>
          <a:lstStyle/>
          <a:p>
            <a:r>
              <a:rPr lang="en-US" dirty="0"/>
              <a:t> Imagine that you make a currency conversion program from Canadian dollars to US dollars.</a:t>
            </a:r>
          </a:p>
          <a:p>
            <a:r>
              <a:rPr lang="en-US" dirty="0"/>
              <a:t>When a user click </a:t>
            </a:r>
            <a:r>
              <a:rPr lang="en-US" i="1" dirty="0"/>
              <a:t>"Convert"</a:t>
            </a:r>
            <a:r>
              <a:rPr lang="en-US" dirty="0"/>
              <a:t> button, what should your application do?</a:t>
            </a:r>
          </a:p>
        </p:txBody>
      </p:sp>
      <p:pic>
        <p:nvPicPr>
          <p:cNvPr id="13314" name="Picture 2" descr="http://www.songho.ca/opengl/files/gl_mvc02.png">
            <a:extLst>
              <a:ext uri="{FF2B5EF4-FFF2-40B4-BE49-F238E27FC236}">
                <a16:creationId xmlns="" xmlns:a16="http://schemas.microsoft.com/office/drawing/2014/main" id="{230E278C-F9D4-4B52-9005-791179BF0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78774"/>
            <a:ext cx="4355050" cy="494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73435"/>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DC340-EAEB-431E-8BA0-E032BD5FF01C}"/>
              </a:ext>
            </a:extLst>
          </p:cNvPr>
          <p:cNvSpPr>
            <a:spLocks noGrp="1"/>
          </p:cNvSpPr>
          <p:nvPr>
            <p:ph type="title"/>
          </p:nvPr>
        </p:nvSpPr>
        <p:spPr/>
        <p:txBody>
          <a:bodyPr/>
          <a:lstStyle/>
          <a:p>
            <a:r>
              <a:rPr lang="en-US" b="0" dirty="0"/>
              <a:t>Here is a very simple scenario</a:t>
            </a:r>
            <a:endParaRPr lang="en-US" dirty="0"/>
          </a:p>
        </p:txBody>
      </p:sp>
      <p:sp>
        <p:nvSpPr>
          <p:cNvPr id="3" name="Content Placeholder 2">
            <a:extLst>
              <a:ext uri="{FF2B5EF4-FFF2-40B4-BE49-F238E27FC236}">
                <a16:creationId xmlns="" xmlns:a16="http://schemas.microsoft.com/office/drawing/2014/main" id="{D0F0CEB5-7B90-48CB-B03F-0908077F925B}"/>
              </a:ext>
            </a:extLst>
          </p:cNvPr>
          <p:cNvSpPr>
            <a:spLocks noGrp="1"/>
          </p:cNvSpPr>
          <p:nvPr>
            <p:ph idx="1"/>
          </p:nvPr>
        </p:nvSpPr>
        <p:spPr>
          <a:xfrm>
            <a:off x="0" y="1526241"/>
            <a:ext cx="4572000" cy="5331759"/>
          </a:xfrm>
        </p:spPr>
        <p:txBody>
          <a:bodyPr/>
          <a:lstStyle/>
          <a:p>
            <a:r>
              <a:rPr lang="en-US" sz="2000" b="1" u="sng" dirty="0"/>
              <a:t>Controller</a:t>
            </a:r>
            <a:r>
              <a:rPr lang="en-US" sz="2000" dirty="0"/>
              <a:t> gets the button click event first.</a:t>
            </a:r>
          </a:p>
          <a:p>
            <a:r>
              <a:rPr lang="en-US" sz="2000" dirty="0"/>
              <a:t>Controller sends the input value to </a:t>
            </a:r>
            <a:r>
              <a:rPr lang="en-US" sz="2000" b="1" u="sng" dirty="0"/>
              <a:t>Model</a:t>
            </a:r>
            <a:r>
              <a:rPr lang="en-US" sz="2000" dirty="0"/>
              <a:t> and requests the conversion.</a:t>
            </a:r>
          </a:p>
          <a:p>
            <a:r>
              <a:rPr lang="en-US" sz="2000" dirty="0"/>
              <a:t>Model converts the input to US dollars and save the result.</a:t>
            </a:r>
          </a:p>
          <a:p>
            <a:r>
              <a:rPr lang="en-US" sz="2000" b="1" u="sng" dirty="0"/>
              <a:t>Controller requests View</a:t>
            </a:r>
            <a:r>
              <a:rPr lang="en-US" sz="2000" dirty="0"/>
              <a:t> to display the result.</a:t>
            </a:r>
          </a:p>
          <a:p>
            <a:r>
              <a:rPr lang="en-US" sz="2000" dirty="0"/>
              <a:t>View gets the result from Model.</a:t>
            </a:r>
          </a:p>
          <a:p>
            <a:r>
              <a:rPr lang="en-US" sz="2000" dirty="0"/>
              <a:t>View displays the result on the screen.</a:t>
            </a:r>
          </a:p>
        </p:txBody>
      </p:sp>
      <p:pic>
        <p:nvPicPr>
          <p:cNvPr id="13314" name="Picture 2" descr="http://www.songho.ca/opengl/files/gl_mvc02.png">
            <a:extLst>
              <a:ext uri="{FF2B5EF4-FFF2-40B4-BE49-F238E27FC236}">
                <a16:creationId xmlns="" xmlns:a16="http://schemas.microsoft.com/office/drawing/2014/main" id="{230E278C-F9D4-4B52-9005-791179BF0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478774"/>
            <a:ext cx="4355050" cy="494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2912"/>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DC340-EAEB-431E-8BA0-E032BD5FF01C}"/>
              </a:ext>
            </a:extLst>
          </p:cNvPr>
          <p:cNvSpPr>
            <a:spLocks noGrp="1"/>
          </p:cNvSpPr>
          <p:nvPr>
            <p:ph type="title"/>
          </p:nvPr>
        </p:nvSpPr>
        <p:spPr>
          <a:xfrm>
            <a:off x="242047" y="214126"/>
            <a:ext cx="7293232" cy="1143000"/>
          </a:xfrm>
        </p:spPr>
        <p:txBody>
          <a:bodyPr/>
          <a:lstStyle/>
          <a:p>
            <a:r>
              <a:rPr lang="en-US" b="0" dirty="0"/>
              <a:t>Here is a very simple scenario</a:t>
            </a:r>
            <a:endParaRPr lang="en-US" dirty="0"/>
          </a:p>
        </p:txBody>
      </p:sp>
      <p:sp>
        <p:nvSpPr>
          <p:cNvPr id="3" name="Content Placeholder 2">
            <a:extLst>
              <a:ext uri="{FF2B5EF4-FFF2-40B4-BE49-F238E27FC236}">
                <a16:creationId xmlns="" xmlns:a16="http://schemas.microsoft.com/office/drawing/2014/main" id="{D0F0CEB5-7B90-48CB-B03F-0908077F925B}"/>
              </a:ext>
            </a:extLst>
          </p:cNvPr>
          <p:cNvSpPr>
            <a:spLocks noGrp="1"/>
          </p:cNvSpPr>
          <p:nvPr>
            <p:ph idx="1"/>
          </p:nvPr>
        </p:nvSpPr>
        <p:spPr>
          <a:xfrm>
            <a:off x="0" y="1411941"/>
            <a:ext cx="4788950" cy="5331759"/>
          </a:xfrm>
        </p:spPr>
        <p:txBody>
          <a:bodyPr/>
          <a:lstStyle/>
          <a:p>
            <a:pPr algn="just"/>
            <a:r>
              <a:rPr lang="en-US" sz="2000" dirty="0"/>
              <a:t>The major advantages of MVC design are clarity and modularity.</a:t>
            </a:r>
          </a:p>
          <a:p>
            <a:pPr algn="just"/>
            <a:r>
              <a:rPr lang="en-US" sz="2000" dirty="0"/>
              <a:t>Since MVC separates an application into 3 logical components, it is cleaner and easier to understand the role of each component, and to maintain each module separately by multiple developers</a:t>
            </a:r>
          </a:p>
          <a:p>
            <a:pPr algn="just"/>
            <a:r>
              <a:rPr lang="en-US" sz="2000" dirty="0"/>
              <a:t>Because of its efficient modularity, the components can be interchangeable and scalable.</a:t>
            </a:r>
          </a:p>
          <a:p>
            <a:pPr lvl="1" algn="just"/>
            <a:r>
              <a:rPr lang="en-US" sz="1600" dirty="0"/>
              <a:t>For example, you can customize the </a:t>
            </a:r>
            <a:r>
              <a:rPr lang="en-US" sz="1600" i="1" dirty="0"/>
              <a:t>look-and-feel</a:t>
            </a:r>
            <a:r>
              <a:rPr lang="en-US" sz="1600" dirty="0"/>
              <a:t> of </a:t>
            </a:r>
            <a:r>
              <a:rPr lang="en-US" sz="1600" b="1" u="sng" dirty="0"/>
              <a:t>View component without modifying Model and Controller </a:t>
            </a:r>
            <a:r>
              <a:rPr lang="en-US" sz="1600" dirty="0"/>
              <a:t>modules, or can add multiple different views (table and chart) simultaneously.</a:t>
            </a:r>
          </a:p>
        </p:txBody>
      </p:sp>
      <p:pic>
        <p:nvPicPr>
          <p:cNvPr id="13314" name="Picture 2" descr="http://www.songho.ca/opengl/files/gl_mvc02.png">
            <a:extLst>
              <a:ext uri="{FF2B5EF4-FFF2-40B4-BE49-F238E27FC236}">
                <a16:creationId xmlns="" xmlns:a16="http://schemas.microsoft.com/office/drawing/2014/main" id="{230E278C-F9D4-4B52-9005-791179BF0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606" y="1478774"/>
            <a:ext cx="3810444" cy="494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6914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8FBBC0-E858-49F8-BA86-5E1E23282BA6}"/>
              </a:ext>
            </a:extLst>
          </p:cNvPr>
          <p:cNvSpPr>
            <a:spLocks noGrp="1"/>
          </p:cNvSpPr>
          <p:nvPr>
            <p:ph type="title"/>
          </p:nvPr>
        </p:nvSpPr>
        <p:spPr/>
        <p:txBody>
          <a:bodyPr/>
          <a:lstStyle/>
          <a:p>
            <a:r>
              <a:rPr lang="en-US" dirty="0"/>
              <a:t>Architectural Styles</a:t>
            </a:r>
          </a:p>
        </p:txBody>
      </p:sp>
      <p:sp>
        <p:nvSpPr>
          <p:cNvPr id="3" name="Content Placeholder 2">
            <a:extLst>
              <a:ext uri="{FF2B5EF4-FFF2-40B4-BE49-F238E27FC236}">
                <a16:creationId xmlns="" xmlns:a16="http://schemas.microsoft.com/office/drawing/2014/main" id="{1BCBFAA2-51DB-422F-80F9-204964FA5E94}"/>
              </a:ext>
            </a:extLst>
          </p:cNvPr>
          <p:cNvSpPr>
            <a:spLocks noGrp="1"/>
          </p:cNvSpPr>
          <p:nvPr>
            <p:ph idx="1"/>
          </p:nvPr>
        </p:nvSpPr>
        <p:spPr>
          <a:xfrm>
            <a:off x="215153" y="1600200"/>
            <a:ext cx="8662716" cy="4983162"/>
          </a:xfrm>
        </p:spPr>
        <p:txBody>
          <a:bodyPr/>
          <a:lstStyle/>
          <a:p>
            <a:pPr algn="just"/>
            <a:r>
              <a:rPr lang="en-US" dirty="0"/>
              <a:t>Software can display many architectural styles.</a:t>
            </a:r>
          </a:p>
          <a:p>
            <a:pPr lvl="1" algn="just"/>
            <a:r>
              <a:rPr lang="en-US" sz="2200" b="1" dirty="0">
                <a:solidFill>
                  <a:srgbClr val="FF0000"/>
                </a:solidFill>
              </a:rPr>
              <a:t>A set of components </a:t>
            </a:r>
            <a:r>
              <a:rPr lang="en-US" sz="2200" dirty="0"/>
              <a:t>(e.g.: a database, computational modules) that will perform a function required by the system.</a:t>
            </a:r>
          </a:p>
          <a:p>
            <a:pPr lvl="1" algn="just"/>
            <a:r>
              <a:rPr lang="en-US" sz="2200" b="1" dirty="0">
                <a:solidFill>
                  <a:srgbClr val="FF0000"/>
                </a:solidFill>
              </a:rPr>
              <a:t>The set of connectors</a:t>
            </a:r>
            <a:r>
              <a:rPr lang="en-US" sz="2200" dirty="0"/>
              <a:t> will help in coordination, communication, and cooperation between the components.</a:t>
            </a:r>
          </a:p>
          <a:p>
            <a:pPr lvl="1" algn="just"/>
            <a:r>
              <a:rPr lang="en-US" sz="2200" b="1" dirty="0">
                <a:solidFill>
                  <a:srgbClr val="FF0000"/>
                </a:solidFill>
              </a:rPr>
              <a:t>Conditions</a:t>
            </a:r>
            <a:r>
              <a:rPr lang="en-US" sz="2200" dirty="0"/>
              <a:t> that how components can be integrated to form the system.</a:t>
            </a:r>
          </a:p>
          <a:p>
            <a:pPr lvl="1" algn="just"/>
            <a:r>
              <a:rPr lang="en-US" sz="2200" b="1" dirty="0">
                <a:solidFill>
                  <a:srgbClr val="FF0000"/>
                </a:solidFill>
              </a:rPr>
              <a:t>Semantic models</a:t>
            </a:r>
            <a:r>
              <a:rPr lang="en-US" sz="2200" dirty="0"/>
              <a:t> that help the designer to understand the overall properties of the system.</a:t>
            </a:r>
          </a:p>
          <a:p>
            <a:endParaRPr lang="en-US" dirty="0"/>
          </a:p>
        </p:txBody>
      </p:sp>
    </p:spTree>
    <p:extLst>
      <p:ext uri="{BB962C8B-B14F-4D97-AF65-F5344CB8AC3E}">
        <p14:creationId xmlns:p14="http://schemas.microsoft.com/office/powerpoint/2010/main" val="4039253721"/>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8259" y="115484"/>
            <a:ext cx="7562173" cy="653209"/>
          </a:xfrm>
          <a:noFill/>
          <a:ln/>
        </p:spPr>
        <p:txBody>
          <a:bodyPr lIns="90487" tIns="44450" rIns="90487" bIns="44450"/>
          <a:lstStyle/>
          <a:p>
            <a:r>
              <a:rPr lang="en-GB" dirty="0"/>
              <a:t>4- Pipe and filter architecture pattern</a:t>
            </a:r>
          </a:p>
        </p:txBody>
      </p:sp>
      <p:sp>
        <p:nvSpPr>
          <p:cNvPr id="33795" name="Rectangle 3"/>
          <p:cNvSpPr>
            <a:spLocks noGrp="1" noChangeArrowheads="1"/>
          </p:cNvSpPr>
          <p:nvPr>
            <p:ph idx="1"/>
          </p:nvPr>
        </p:nvSpPr>
        <p:spPr>
          <a:xfrm>
            <a:off x="98559" y="733083"/>
            <a:ext cx="8910970" cy="3203765"/>
          </a:xfrm>
          <a:noFill/>
          <a:ln/>
        </p:spPr>
        <p:txBody>
          <a:bodyPr lIns="90487" tIns="44450" rIns="90487" bIns="44450"/>
          <a:lstStyle/>
          <a:p>
            <a:pPr algn="just">
              <a:spcBef>
                <a:spcPts val="0"/>
              </a:spcBef>
              <a:spcAft>
                <a:spcPts val="0"/>
              </a:spcAft>
            </a:pPr>
            <a:r>
              <a:rPr lang="en-US" sz="1800" dirty="0"/>
              <a:t>This pattern can be used to structure systems which </a:t>
            </a:r>
            <a:r>
              <a:rPr lang="en-US" sz="1800" b="1" u="sng" dirty="0"/>
              <a:t>produce and process a </a:t>
            </a:r>
            <a:r>
              <a:rPr lang="en-US" sz="1800" b="1" u="sng" dirty="0">
                <a:highlight>
                  <a:srgbClr val="FFFF00"/>
                </a:highlight>
              </a:rPr>
              <a:t>stream of data</a:t>
            </a:r>
            <a:r>
              <a:rPr lang="en-US" sz="1800" b="1" u="sng" dirty="0"/>
              <a:t>.</a:t>
            </a:r>
          </a:p>
          <a:p>
            <a:pPr algn="just">
              <a:spcBef>
                <a:spcPts val="0"/>
              </a:spcBef>
              <a:spcAft>
                <a:spcPts val="0"/>
              </a:spcAft>
            </a:pPr>
            <a:r>
              <a:rPr lang="en-US" sz="1800" dirty="0"/>
              <a:t>Each processing step is enclosed within a filter component.</a:t>
            </a:r>
          </a:p>
          <a:p>
            <a:pPr lvl="1" algn="just">
              <a:spcBef>
                <a:spcPts val="0"/>
              </a:spcBef>
              <a:spcAft>
                <a:spcPts val="0"/>
              </a:spcAft>
            </a:pPr>
            <a:r>
              <a:rPr lang="en-US" sz="1800" b="1" dirty="0">
                <a:solidFill>
                  <a:srgbClr val="FF0000"/>
                </a:solidFill>
              </a:rPr>
              <a:t>Each processing unit</a:t>
            </a:r>
            <a:r>
              <a:rPr lang="en-US" sz="1800" b="1" dirty="0">
                <a:solidFill>
                  <a:srgbClr val="FF0000"/>
                </a:solidFill>
                <a:sym typeface="Wingdings" panose="05000000000000000000" pitchFamily="2" charset="2"/>
              </a:rPr>
              <a:t></a:t>
            </a:r>
            <a:r>
              <a:rPr lang="en-US" sz="1800" b="1" dirty="0">
                <a:solidFill>
                  <a:srgbClr val="FF0000"/>
                </a:solidFill>
              </a:rPr>
              <a:t> a filter</a:t>
            </a:r>
          </a:p>
          <a:p>
            <a:pPr algn="just">
              <a:spcBef>
                <a:spcPts val="0"/>
              </a:spcBef>
              <a:spcAft>
                <a:spcPts val="0"/>
              </a:spcAft>
            </a:pPr>
            <a:r>
              <a:rPr lang="en-US" sz="1800" dirty="0"/>
              <a:t>Data (e.g. message data) to be processed is passed through pipes.</a:t>
            </a:r>
          </a:p>
          <a:p>
            <a:pPr lvl="1" algn="just">
              <a:spcBef>
                <a:spcPts val="0"/>
              </a:spcBef>
              <a:spcAft>
                <a:spcPts val="0"/>
              </a:spcAft>
            </a:pPr>
            <a:r>
              <a:rPr lang="en-US" sz="1800" dirty="0"/>
              <a:t>These pipes can be </a:t>
            </a:r>
            <a:r>
              <a:rPr lang="en-US" sz="1800" b="1" u="sng" dirty="0">
                <a:solidFill>
                  <a:srgbClr val="FF0000"/>
                </a:solidFill>
              </a:rPr>
              <a:t>used for buffering or for synchronization</a:t>
            </a:r>
            <a:r>
              <a:rPr lang="en-US" sz="1800" b="1" dirty="0">
                <a:solidFill>
                  <a:srgbClr val="FF0000"/>
                </a:solidFill>
              </a:rPr>
              <a:t> </a:t>
            </a:r>
            <a:r>
              <a:rPr lang="en-US" sz="1800" dirty="0"/>
              <a:t>purposes.</a:t>
            </a:r>
          </a:p>
          <a:p>
            <a:pPr marL="0" indent="0" algn="just">
              <a:spcBef>
                <a:spcPts val="0"/>
              </a:spcBef>
              <a:spcAft>
                <a:spcPts val="0"/>
              </a:spcAft>
              <a:buNone/>
            </a:pPr>
            <a:r>
              <a:rPr lang="en-US" sz="1800" b="1" dirty="0"/>
              <a:t>Usage</a:t>
            </a:r>
          </a:p>
          <a:p>
            <a:pPr algn="just">
              <a:spcBef>
                <a:spcPts val="0"/>
              </a:spcBef>
              <a:spcAft>
                <a:spcPts val="0"/>
              </a:spcAft>
            </a:pPr>
            <a:r>
              <a:rPr lang="en-US" sz="1800" dirty="0"/>
              <a:t>Compilers. The consecutive filters perform lexical analysis, parsing, semantic analysis, and code generation.</a:t>
            </a:r>
          </a:p>
          <a:p>
            <a:pPr algn="just">
              <a:spcBef>
                <a:spcPts val="0"/>
              </a:spcBef>
              <a:spcAft>
                <a:spcPts val="0"/>
              </a:spcAft>
            </a:pPr>
            <a:r>
              <a:rPr lang="en-US" sz="1800" dirty="0"/>
              <a:t>Workflows in bioinformatics. </a:t>
            </a:r>
            <a:endParaRPr lang="en-GB" sz="1800" dirty="0"/>
          </a:p>
          <a:p>
            <a:pPr algn="just">
              <a:spcBef>
                <a:spcPts val="0"/>
              </a:spcBef>
              <a:spcAft>
                <a:spcPts val="0"/>
              </a:spcAft>
            </a:pPr>
            <a:r>
              <a:rPr lang="en-GB" sz="1800" dirty="0"/>
              <a:t>Not really suitable for interactive systems.</a:t>
            </a:r>
          </a:p>
        </p:txBody>
      </p:sp>
      <p:sp>
        <p:nvSpPr>
          <p:cNvPr id="2" name="Rectangle 1">
            <a:extLst>
              <a:ext uri="{FF2B5EF4-FFF2-40B4-BE49-F238E27FC236}">
                <a16:creationId xmlns="" xmlns:a16="http://schemas.microsoft.com/office/drawing/2014/main" id="{9FDDF4BF-2EA5-45E4-9D53-835C7155C316}"/>
              </a:ext>
            </a:extLst>
          </p:cNvPr>
          <p:cNvSpPr/>
          <p:nvPr/>
        </p:nvSpPr>
        <p:spPr>
          <a:xfrm>
            <a:off x="369117" y="6557850"/>
            <a:ext cx="6027313" cy="369332"/>
          </a:xfrm>
          <a:prstGeom prst="rect">
            <a:avLst/>
          </a:prstGeom>
        </p:spPr>
        <p:txBody>
          <a:bodyPr wrap="square">
            <a:spAutoFit/>
          </a:bodyPr>
          <a:lstStyle/>
          <a:p>
            <a:r>
              <a:rPr lang="en-US" dirty="0">
                <a:hlinkClick r:id="rId2"/>
              </a:rPr>
              <a:t>https://www.youtube.com/watch?v=JLbo9Lvvy5M</a:t>
            </a:r>
            <a:endParaRPr lang="en-US" dirty="0"/>
          </a:p>
        </p:txBody>
      </p:sp>
      <p:pic>
        <p:nvPicPr>
          <p:cNvPr id="16386" name="Picture 2" descr="Image result for pipe and filter architecture real life example">
            <a:extLst>
              <a:ext uri="{FF2B5EF4-FFF2-40B4-BE49-F238E27FC236}">
                <a16:creationId xmlns="" xmlns:a16="http://schemas.microsoft.com/office/drawing/2014/main" id="{41BEB4C7-8CC8-46A6-8BB4-90B9AD8F8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17" y="3886200"/>
            <a:ext cx="8405765" cy="271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E212E402-F412-4814-B36A-2B006A40D9DC}"/>
              </a:ext>
            </a:extLst>
          </p:cNvPr>
          <p:cNvSpPr>
            <a:spLocks noGrp="1"/>
          </p:cNvSpPr>
          <p:nvPr>
            <p:ph type="title"/>
          </p:nvPr>
        </p:nvSpPr>
        <p:spPr>
          <a:xfrm>
            <a:off x="457200" y="274638"/>
            <a:ext cx="7293232" cy="1143000"/>
          </a:xfrm>
        </p:spPr>
        <p:txBody>
          <a:bodyPr/>
          <a:lstStyle/>
          <a:p>
            <a:r>
              <a:rPr lang="en-US"/>
              <a:t>ECG Analyzer </a:t>
            </a:r>
            <a:r>
              <a:rPr lang="en-US" dirty="0"/>
              <a:t>(real time stream data) </a:t>
            </a:r>
          </a:p>
        </p:txBody>
      </p:sp>
      <p:pic>
        <p:nvPicPr>
          <p:cNvPr id="7" name="Picture 4" descr="An Energy efficient application specific integrated circuit for  electrocardiogram feature detection and its potential for ambulatory  cardiovascular disease detection. - Abstract - Europe PMC">
            <a:extLst>
              <a:ext uri="{FF2B5EF4-FFF2-40B4-BE49-F238E27FC236}">
                <a16:creationId xmlns="" xmlns:a16="http://schemas.microsoft.com/office/drawing/2014/main" id="{3B198287-A6FA-41CB-A91E-09A5B53177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954" y="1675263"/>
            <a:ext cx="7606660" cy="4525963"/>
          </a:xfrm>
          <a:prstGeom prst="rect">
            <a:avLst/>
          </a:prstGeom>
          <a:solidFill>
            <a:srgbClr val="FFFFFF"/>
          </a:solidFill>
        </p:spPr>
      </p:pic>
    </p:spTree>
    <p:extLst>
      <p:ext uri="{BB962C8B-B14F-4D97-AF65-F5344CB8AC3E}">
        <p14:creationId xmlns:p14="http://schemas.microsoft.com/office/powerpoint/2010/main" val="3872256053"/>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pipe and filter pattern</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333237"/>
              </p:ext>
            </p:extLst>
          </p:nvPr>
        </p:nvGraphicFramePr>
        <p:xfrm>
          <a:off x="316006" y="1615006"/>
          <a:ext cx="8572500" cy="4598961"/>
        </p:xfrm>
        <a:graphic>
          <a:graphicData uri="http://schemas.openxmlformats.org/drawingml/2006/table">
            <a:tbl>
              <a:tblPr firstRow="1" bandRow="1">
                <a:tableStyleId>{5C22544A-7EE6-4342-B048-85BDC9FD1C3A}</a:tableStyleId>
              </a:tblPr>
              <a:tblGrid>
                <a:gridCol w="1761615">
                  <a:extLst>
                    <a:ext uri="{9D8B030D-6E8A-4147-A177-3AD203B41FA5}">
                      <a16:colId xmlns="" xmlns:a16="http://schemas.microsoft.com/office/drawing/2014/main" val="20000"/>
                    </a:ext>
                  </a:extLst>
                </a:gridCol>
                <a:gridCol w="6810885">
                  <a:extLst>
                    <a:ext uri="{9D8B030D-6E8A-4147-A177-3AD203B41FA5}">
                      <a16:colId xmlns="" xmlns:a16="http://schemas.microsoft.com/office/drawing/2014/main" val="20001"/>
                    </a:ext>
                  </a:extLst>
                </a:gridCol>
              </a:tblGrid>
              <a:tr h="37343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Name</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Pipe and filter</a:t>
                      </a:r>
                    </a:p>
                  </a:txBody>
                  <a:tcPr marL="68580" marR="68580" marT="0" marB="0"/>
                </a:tc>
                <a:extLst>
                  <a:ext uri="{0D108BD9-81ED-4DB2-BD59-A6C34878D82A}">
                    <a16:rowId xmlns="" xmlns:a16="http://schemas.microsoft.com/office/drawing/2014/main" val="10000"/>
                  </a:ext>
                </a:extLst>
              </a:tr>
              <a:tr h="865120">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Description</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The </a:t>
                      </a:r>
                      <a:r>
                        <a:rPr lang="en-GB" sz="1400" b="1" u="sng" dirty="0">
                          <a:solidFill>
                            <a:srgbClr val="000000"/>
                          </a:solidFill>
                          <a:latin typeface="Helvetica"/>
                          <a:ea typeface="Times New Roman"/>
                          <a:cs typeface="Helvetica"/>
                        </a:rPr>
                        <a:t>processing of the data</a:t>
                      </a:r>
                      <a:r>
                        <a:rPr lang="en-GB" sz="1400" dirty="0">
                          <a:solidFill>
                            <a:srgbClr val="000000"/>
                          </a:solidFill>
                          <a:latin typeface="Helvetica"/>
                          <a:ea typeface="Times New Roman"/>
                          <a:cs typeface="Helvetica"/>
                        </a:rPr>
                        <a:t> in a system </a:t>
                      </a:r>
                      <a:r>
                        <a:rPr lang="en-GB" sz="1400" b="1" u="sng" kern="1200" dirty="0">
                          <a:solidFill>
                            <a:srgbClr val="000000"/>
                          </a:solidFill>
                          <a:latin typeface="Helvetica"/>
                          <a:ea typeface="Times New Roman"/>
                          <a:cs typeface="Helvetica"/>
                        </a:rPr>
                        <a:t>is organized</a:t>
                      </a:r>
                      <a:r>
                        <a:rPr lang="en-GB" sz="1400" dirty="0">
                          <a:solidFill>
                            <a:srgbClr val="000000"/>
                          </a:solidFill>
                          <a:latin typeface="Helvetica"/>
                          <a:ea typeface="Times New Roman"/>
                          <a:cs typeface="Helvetica"/>
                        </a:rPr>
                        <a:t> so that </a:t>
                      </a:r>
                      <a:r>
                        <a:rPr lang="en-GB" sz="1400" b="1" u="sng" kern="1200" dirty="0">
                          <a:solidFill>
                            <a:srgbClr val="000000"/>
                          </a:solidFill>
                          <a:latin typeface="Helvetica"/>
                          <a:ea typeface="Times New Roman"/>
                          <a:cs typeface="Helvetica"/>
                        </a:rPr>
                        <a:t>each processing component (filter) </a:t>
                      </a:r>
                      <a:r>
                        <a:rPr lang="en-GB" sz="1400" dirty="0">
                          <a:solidFill>
                            <a:srgbClr val="000000"/>
                          </a:solidFill>
                          <a:latin typeface="Helvetica"/>
                          <a:ea typeface="Times New Roman"/>
                          <a:cs typeface="Helvetica"/>
                        </a:rPr>
                        <a:t>is discrete and carries out </a:t>
                      </a:r>
                      <a:r>
                        <a:rPr lang="en-GB" sz="1400" b="1" u="sng" kern="1200" dirty="0">
                          <a:solidFill>
                            <a:srgbClr val="000000"/>
                          </a:solidFill>
                          <a:latin typeface="Helvetica"/>
                          <a:ea typeface="Times New Roman"/>
                          <a:cs typeface="Helvetica"/>
                        </a:rPr>
                        <a:t>one type of data transformation</a:t>
                      </a:r>
                      <a:r>
                        <a:rPr lang="en-GB" sz="1400" dirty="0">
                          <a:solidFill>
                            <a:srgbClr val="000000"/>
                          </a:solidFill>
                          <a:latin typeface="Helvetica"/>
                          <a:ea typeface="Times New Roman"/>
                          <a:cs typeface="Helvetica"/>
                        </a:rPr>
                        <a:t>. </a:t>
                      </a:r>
                      <a:r>
                        <a:rPr lang="en-GB" sz="1400" b="1" u="sng" kern="1200" dirty="0">
                          <a:solidFill>
                            <a:srgbClr val="000000"/>
                          </a:solidFill>
                          <a:latin typeface="Helvetica"/>
                          <a:ea typeface="Times New Roman"/>
                          <a:cs typeface="Helvetica"/>
                        </a:rPr>
                        <a:t>The data flows (as in a pipe) </a:t>
                      </a:r>
                      <a:r>
                        <a:rPr lang="en-GB" sz="1400" dirty="0">
                          <a:solidFill>
                            <a:srgbClr val="000000"/>
                          </a:solidFill>
                          <a:latin typeface="Helvetica"/>
                          <a:ea typeface="Times New Roman"/>
                          <a:cs typeface="Helvetica"/>
                        </a:rPr>
                        <a:t>from one component to another for processing. </a:t>
                      </a:r>
                    </a:p>
                  </a:txBody>
                  <a:tcPr marL="68580" marR="68580" marT="0" marB="0"/>
                </a:tc>
                <a:extLst>
                  <a:ext uri="{0D108BD9-81ED-4DB2-BD59-A6C34878D82A}">
                    <a16:rowId xmlns="" xmlns:a16="http://schemas.microsoft.com/office/drawing/2014/main" val="10001"/>
                  </a:ext>
                </a:extLst>
              </a:tr>
              <a:tr h="494605">
                <a:tc>
                  <a:txBody>
                    <a:bodyPr/>
                    <a:lstStyle/>
                    <a:p>
                      <a:pPr algn="just">
                        <a:spcAft>
                          <a:spcPts val="0"/>
                        </a:spcAft>
                        <a:tabLst>
                          <a:tab pos="342900" algn="l"/>
                          <a:tab pos="685800" algn="l"/>
                          <a:tab pos="1028700" algn="l"/>
                        </a:tabLst>
                      </a:pPr>
                      <a:r>
                        <a:rPr lang="en-GB" sz="1400" b="1">
                          <a:solidFill>
                            <a:srgbClr val="000000"/>
                          </a:solidFill>
                          <a:latin typeface="Helvetica"/>
                          <a:ea typeface="Times New Roman"/>
                          <a:cs typeface="Helvetica"/>
                        </a:rPr>
                        <a:t>Example</a:t>
                      </a:r>
                      <a:endParaRPr lang="en-GB" sz="140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Figure 6.13 is an example of a pipe and filter system used for processing invoices.</a:t>
                      </a:r>
                    </a:p>
                  </a:txBody>
                  <a:tcPr marL="68580" marR="68580" marT="0" marB="0"/>
                </a:tc>
                <a:extLst>
                  <a:ext uri="{0D108BD9-81ED-4DB2-BD59-A6C34878D82A}">
                    <a16:rowId xmlns="" xmlns:a16="http://schemas.microsoft.com/office/drawing/2014/main" val="10002"/>
                  </a:ext>
                </a:extLst>
              </a:tr>
              <a:tr h="402189">
                <a:tc>
                  <a:txBody>
                    <a:bodyPr/>
                    <a:lstStyle/>
                    <a:p>
                      <a:pPr algn="just">
                        <a:spcAft>
                          <a:spcPts val="0"/>
                        </a:spcAft>
                        <a:tabLst>
                          <a:tab pos="342900" algn="l"/>
                          <a:tab pos="685800" algn="l"/>
                          <a:tab pos="1028700" algn="l"/>
                        </a:tabLst>
                      </a:pPr>
                      <a:r>
                        <a:rPr lang="en-GB" sz="1400" b="1">
                          <a:solidFill>
                            <a:srgbClr val="000000"/>
                          </a:solidFill>
                          <a:latin typeface="Helvetica"/>
                          <a:ea typeface="Times New Roman"/>
                          <a:cs typeface="Helvetica"/>
                        </a:rPr>
                        <a:t>When used</a:t>
                      </a:r>
                      <a:endParaRPr lang="en-GB" sz="140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b="1" u="sng" kern="1200" dirty="0">
                          <a:solidFill>
                            <a:srgbClr val="000000"/>
                          </a:solidFill>
                          <a:latin typeface="Helvetica"/>
                          <a:ea typeface="Times New Roman"/>
                          <a:cs typeface="Helvetica"/>
                        </a:rPr>
                        <a:t>Commonly used in data processing applications </a:t>
                      </a:r>
                      <a:r>
                        <a:rPr lang="en-GB" sz="1400" dirty="0">
                          <a:solidFill>
                            <a:srgbClr val="000000"/>
                          </a:solidFill>
                          <a:latin typeface="Helvetica"/>
                          <a:ea typeface="Times New Roman"/>
                          <a:cs typeface="Helvetica"/>
                        </a:rPr>
                        <a:t>(both batch- and transaction-based) where </a:t>
                      </a:r>
                      <a:r>
                        <a:rPr lang="en-GB" sz="1400" b="1" u="sng" kern="1200" dirty="0">
                          <a:solidFill>
                            <a:srgbClr val="000000"/>
                          </a:solidFill>
                          <a:latin typeface="Helvetica"/>
                          <a:ea typeface="Times New Roman"/>
                          <a:cs typeface="Helvetica"/>
                        </a:rPr>
                        <a:t>inputs are processed in separate stages </a:t>
                      </a:r>
                      <a:r>
                        <a:rPr lang="en-GB" sz="1400" dirty="0">
                          <a:solidFill>
                            <a:srgbClr val="000000"/>
                          </a:solidFill>
                          <a:latin typeface="Helvetica"/>
                          <a:ea typeface="Times New Roman"/>
                          <a:cs typeface="Helvetica"/>
                        </a:rPr>
                        <a:t>to generate related outputs.</a:t>
                      </a:r>
                    </a:p>
                  </a:txBody>
                  <a:tcPr marL="68580" marR="68580" marT="0" marB="0"/>
                </a:tc>
                <a:extLst>
                  <a:ext uri="{0D108BD9-81ED-4DB2-BD59-A6C34878D82A}">
                    <a16:rowId xmlns="" xmlns:a16="http://schemas.microsoft.com/office/drawing/2014/main" val="10003"/>
                  </a:ext>
                </a:extLst>
              </a:tr>
              <a:tr h="989210">
                <a:tc>
                  <a:txBody>
                    <a:bodyPr/>
                    <a:lstStyle/>
                    <a:p>
                      <a:pPr algn="just">
                        <a:spcAft>
                          <a:spcPts val="0"/>
                        </a:spcAft>
                        <a:tabLst>
                          <a:tab pos="342900" algn="l"/>
                          <a:tab pos="685800" algn="l"/>
                          <a:tab pos="1028700" algn="l"/>
                        </a:tabLst>
                      </a:pPr>
                      <a:r>
                        <a:rPr lang="en-GB" sz="1400" b="1">
                          <a:solidFill>
                            <a:srgbClr val="000000"/>
                          </a:solidFill>
                          <a:latin typeface="Helvetica"/>
                          <a:ea typeface="Times New Roman"/>
                          <a:cs typeface="Helvetica"/>
                        </a:rPr>
                        <a:t>Advantages</a:t>
                      </a:r>
                      <a:endParaRPr lang="en-GB" sz="140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Easy to understand and supports transformation reuse. Workflow style suitable the </a:t>
                      </a:r>
                      <a:r>
                        <a:rPr lang="en-GB" sz="1400" b="1" u="sng" kern="1200" dirty="0">
                          <a:solidFill>
                            <a:srgbClr val="000000"/>
                          </a:solidFill>
                          <a:latin typeface="Helvetica"/>
                          <a:ea typeface="Times New Roman"/>
                          <a:cs typeface="Helvetica"/>
                        </a:rPr>
                        <a:t>structure of many business processes</a:t>
                      </a:r>
                      <a:r>
                        <a:rPr lang="en-GB" sz="1400" dirty="0">
                          <a:solidFill>
                            <a:srgbClr val="000000"/>
                          </a:solidFill>
                          <a:latin typeface="Helvetica"/>
                          <a:ea typeface="Times New Roman"/>
                          <a:cs typeface="Helvetica"/>
                        </a:rPr>
                        <a:t>. Evolution (enhancement of the system) by adding transformations is simple and straightforward. </a:t>
                      </a:r>
                      <a:r>
                        <a:rPr lang="en-GB" sz="1400" b="1" dirty="0">
                          <a:solidFill>
                            <a:srgbClr val="000000"/>
                          </a:solidFill>
                          <a:latin typeface="Helvetica"/>
                          <a:ea typeface="Times New Roman"/>
                          <a:cs typeface="Helvetica"/>
                        </a:rPr>
                        <a:t>Can be implemented as either a sequential or concurrent system</a:t>
                      </a:r>
                      <a:r>
                        <a:rPr lang="en-GB" sz="1400" dirty="0">
                          <a:solidFill>
                            <a:srgbClr val="000000"/>
                          </a:solidFill>
                          <a:latin typeface="Helvetica"/>
                          <a:ea typeface="Times New Roman"/>
                          <a:cs typeface="Helvetica"/>
                        </a:rPr>
                        <a:t>.</a:t>
                      </a:r>
                    </a:p>
                  </a:txBody>
                  <a:tcPr marL="68580" marR="68580" marT="0" marB="0"/>
                </a:tc>
                <a:extLst>
                  <a:ext uri="{0D108BD9-81ED-4DB2-BD59-A6C34878D82A}">
                    <a16:rowId xmlns="" xmlns:a16="http://schemas.microsoft.com/office/drawing/2014/main" val="10004"/>
                  </a:ext>
                </a:extLst>
              </a:tr>
              <a:tr h="123651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Disadvantages</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The format for data transfer has to be agreed upon between communicating transformations. </a:t>
                      </a:r>
                      <a:r>
                        <a:rPr lang="en-GB" sz="1400" b="1" dirty="0">
                          <a:solidFill>
                            <a:srgbClr val="000000"/>
                          </a:solidFill>
                          <a:latin typeface="Helvetica"/>
                          <a:ea typeface="Times New Roman"/>
                          <a:cs typeface="Helvetica"/>
                        </a:rPr>
                        <a:t>Each transformation must parse its input and </a:t>
                      </a:r>
                      <a:r>
                        <a:rPr lang="en-GB" sz="1400" b="1" dirty="0" err="1">
                          <a:solidFill>
                            <a:srgbClr val="000000"/>
                          </a:solidFill>
                          <a:latin typeface="Helvetica"/>
                          <a:ea typeface="Times New Roman"/>
                          <a:cs typeface="Helvetica"/>
                        </a:rPr>
                        <a:t>unparse</a:t>
                      </a:r>
                      <a:r>
                        <a:rPr lang="en-GB" sz="1400" b="1" dirty="0">
                          <a:solidFill>
                            <a:srgbClr val="000000"/>
                          </a:solidFill>
                          <a:latin typeface="Helvetica"/>
                          <a:ea typeface="Times New Roman"/>
                          <a:cs typeface="Helvetica"/>
                        </a:rPr>
                        <a:t> its output to the agreed form</a:t>
                      </a:r>
                      <a:r>
                        <a:rPr lang="en-GB" sz="1400" dirty="0">
                          <a:solidFill>
                            <a:srgbClr val="000000"/>
                          </a:solidFill>
                          <a:latin typeface="Helvetica"/>
                          <a:ea typeface="Times New Roman"/>
                          <a:cs typeface="Helvetica"/>
                        </a:rPr>
                        <a:t>. </a:t>
                      </a:r>
                      <a:r>
                        <a:rPr lang="en-GB" sz="1400" b="1" dirty="0">
                          <a:solidFill>
                            <a:srgbClr val="000000"/>
                          </a:solidFill>
                          <a:latin typeface="Helvetica"/>
                          <a:ea typeface="Times New Roman"/>
                          <a:cs typeface="Helvetica"/>
                        </a:rPr>
                        <a:t>This increases system overhead </a:t>
                      </a:r>
                      <a:r>
                        <a:rPr lang="en-GB" sz="1400" dirty="0">
                          <a:solidFill>
                            <a:srgbClr val="000000"/>
                          </a:solidFill>
                          <a:latin typeface="Helvetica"/>
                          <a:ea typeface="Times New Roman"/>
                          <a:cs typeface="Helvetica"/>
                        </a:rPr>
                        <a:t>and may mean that it is </a:t>
                      </a:r>
                      <a:r>
                        <a:rPr lang="en-GB" sz="1400" b="1" dirty="0">
                          <a:solidFill>
                            <a:srgbClr val="000000"/>
                          </a:solidFill>
                          <a:latin typeface="Helvetica"/>
                          <a:ea typeface="Times New Roman"/>
                          <a:cs typeface="Helvetica"/>
                        </a:rPr>
                        <a:t>impossible to reuse functional transformations </a:t>
                      </a:r>
                      <a:r>
                        <a:rPr lang="en-GB" sz="1400" dirty="0">
                          <a:solidFill>
                            <a:srgbClr val="000000"/>
                          </a:solidFill>
                          <a:latin typeface="Helvetica"/>
                          <a:ea typeface="Times New Roman"/>
                          <a:cs typeface="Helvetica"/>
                        </a:rPr>
                        <a:t>that use incompatible data structures.</a:t>
                      </a:r>
                    </a:p>
                  </a:txBody>
                  <a:tcPr marL="68580" marR="68580" marT="0" marB="0"/>
                </a:tc>
                <a:extLst>
                  <a:ext uri="{0D108BD9-81ED-4DB2-BD59-A6C34878D82A}">
                    <a16:rowId xmlns="" xmlns:a16="http://schemas.microsoft.com/office/drawing/2014/main" val="10005"/>
                  </a:ext>
                </a:extLst>
              </a:tr>
            </a:tbl>
          </a:graphicData>
        </a:graphic>
      </p:graphicFrame>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lIns="90487" tIns="44450" rIns="90487" bIns="44450"/>
          <a:lstStyle/>
          <a:p>
            <a:r>
              <a:rPr lang="en-GB" dirty="0"/>
              <a:t>5- Repository architecture pattern</a:t>
            </a:r>
          </a:p>
        </p:txBody>
      </p:sp>
      <p:sp>
        <p:nvSpPr>
          <p:cNvPr id="13315" name="Rectangle 3"/>
          <p:cNvSpPr>
            <a:spLocks noGrp="1" noChangeArrowheads="1"/>
          </p:cNvSpPr>
          <p:nvPr>
            <p:ph idx="1"/>
          </p:nvPr>
        </p:nvSpPr>
        <p:spPr>
          <a:noFill/>
          <a:ln/>
        </p:spPr>
        <p:txBody>
          <a:bodyPr lIns="90487" tIns="44450" rIns="90487" bIns="44450"/>
          <a:lstStyle/>
          <a:p>
            <a:pPr algn="just">
              <a:lnSpc>
                <a:spcPct val="90000"/>
              </a:lnSpc>
            </a:pPr>
            <a:r>
              <a:rPr lang="en-US" sz="2000" dirty="0"/>
              <a:t>The </a:t>
            </a:r>
            <a:r>
              <a:rPr lang="en-US" sz="2000" b="1" dirty="0"/>
              <a:t>Repository pattern</a:t>
            </a:r>
            <a:r>
              <a:rPr lang="en-US" sz="2000" dirty="0"/>
              <a:t> is used to separate the business logic and the data access layers in your application.</a:t>
            </a:r>
          </a:p>
          <a:p>
            <a:pPr algn="just">
              <a:lnSpc>
                <a:spcPct val="90000"/>
              </a:lnSpc>
            </a:pPr>
            <a:r>
              <a:rPr lang="en-US" sz="2000" dirty="0"/>
              <a:t>Essentially, a </a:t>
            </a:r>
            <a:r>
              <a:rPr lang="en-US" sz="2000" b="1" dirty="0"/>
              <a:t>repository</a:t>
            </a:r>
            <a:r>
              <a:rPr lang="en-US" sz="2000" dirty="0"/>
              <a:t> mediates between the domain and the data mapping layers of your application.</a:t>
            </a:r>
          </a:p>
          <a:p>
            <a:pPr algn="just">
              <a:lnSpc>
                <a:spcPct val="90000"/>
              </a:lnSpc>
            </a:pPr>
            <a:r>
              <a:rPr lang="en-GB" sz="2000" b="1" u="sng" dirty="0">
                <a:solidFill>
                  <a:schemeClr val="accent5"/>
                </a:solidFill>
              </a:rPr>
              <a:t>Sub-systems must exchange the data. </a:t>
            </a:r>
          </a:p>
          <a:p>
            <a:pPr algn="just">
              <a:lnSpc>
                <a:spcPct val="90000"/>
              </a:lnSpc>
            </a:pPr>
            <a:r>
              <a:rPr lang="en-GB" sz="2000" dirty="0"/>
              <a:t>This may be done </a:t>
            </a:r>
            <a:r>
              <a:rPr lang="en-GB" sz="2000" u="sng" dirty="0"/>
              <a:t>in two ways</a:t>
            </a:r>
            <a:r>
              <a:rPr lang="en-GB" sz="2000" dirty="0"/>
              <a:t>:</a:t>
            </a:r>
          </a:p>
          <a:p>
            <a:pPr lvl="1" algn="just">
              <a:lnSpc>
                <a:spcPct val="90000"/>
              </a:lnSpc>
            </a:pPr>
            <a:r>
              <a:rPr lang="en-GB" b="1" dirty="0">
                <a:solidFill>
                  <a:srgbClr val="FF0000"/>
                </a:solidFill>
              </a:rPr>
              <a:t>Shared data is kept in a central database or repository and may be accessed by all sub-systems</a:t>
            </a:r>
            <a:r>
              <a:rPr lang="en-GB" dirty="0"/>
              <a:t>;</a:t>
            </a:r>
          </a:p>
          <a:p>
            <a:pPr lvl="1" algn="just">
              <a:lnSpc>
                <a:spcPct val="90000"/>
              </a:lnSpc>
            </a:pPr>
            <a:r>
              <a:rPr lang="en-GB" b="1" dirty="0">
                <a:solidFill>
                  <a:srgbClr val="FF0000"/>
                </a:solidFill>
              </a:rPr>
              <a:t>Or each sub-system maintains its own database and passes data explicitly to other sub-systems</a:t>
            </a:r>
            <a:r>
              <a:rPr lang="en-GB" dirty="0"/>
              <a:t>.</a:t>
            </a:r>
          </a:p>
          <a:p>
            <a:pPr algn="just">
              <a:lnSpc>
                <a:spcPct val="90000"/>
              </a:lnSpc>
            </a:pPr>
            <a:r>
              <a:rPr lang="en-GB" sz="2000" dirty="0"/>
              <a:t>When </a:t>
            </a:r>
            <a:r>
              <a:rPr lang="en-GB" sz="2000" b="1" dirty="0">
                <a:solidFill>
                  <a:srgbClr val="FF0000"/>
                </a:solidFill>
                <a:highlight>
                  <a:srgbClr val="FFFF00"/>
                </a:highlight>
              </a:rPr>
              <a:t>large amounts of data are to be shared</a:t>
            </a:r>
            <a:r>
              <a:rPr lang="en-GB" sz="2000" b="1" dirty="0"/>
              <a:t>, the repository model of sharing</a:t>
            </a:r>
            <a:r>
              <a:rPr lang="en-GB" sz="2000" dirty="0"/>
              <a:t> is most commonly used a this is an efficient data sharing mechanism.</a:t>
            </a:r>
          </a:p>
        </p:txBody>
      </p:sp>
    </p:spTree>
    <p:extLst>
      <p:ext uri="{BB962C8B-B14F-4D97-AF65-F5344CB8AC3E}">
        <p14:creationId xmlns:p14="http://schemas.microsoft.com/office/powerpoint/2010/main" val="1901224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repository architecture for an IDE</a:t>
            </a:r>
            <a:r>
              <a:rPr lang="en-GB" dirty="0"/>
              <a:t> </a:t>
            </a:r>
            <a:endParaRPr lang="en-US" dirty="0"/>
          </a:p>
        </p:txBody>
      </p:sp>
      <p:pic>
        <p:nvPicPr>
          <p:cNvPr id="4" name="Content Placeholder 3" descr="6.9 RepositoryIDE.eps"/>
          <p:cNvPicPr>
            <a:picLocks noGrp="1" noChangeAspect="1"/>
          </p:cNvPicPr>
          <p:nvPr>
            <p:ph idx="1"/>
          </p:nvPr>
        </p:nvPicPr>
        <p:blipFill>
          <a:blip r:embed="rId2"/>
          <a:srcRect t="-12287" b="-12287"/>
          <a:stretch>
            <a:fillRect/>
          </a:stretch>
        </p:blipFill>
        <p:spPr>
          <a:xfrm>
            <a:off x="754456" y="1600200"/>
            <a:ext cx="7244433" cy="3984159"/>
          </a:xfrm>
        </p:spPr>
      </p:pic>
    </p:spTree>
    <p:extLst>
      <p:ext uri="{BB962C8B-B14F-4D97-AF65-F5344CB8AC3E}">
        <p14:creationId xmlns:p14="http://schemas.microsoft.com/office/powerpoint/2010/main" val="3792947388"/>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Repository pattern</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2949197"/>
              </p:ext>
            </p:extLst>
          </p:nvPr>
        </p:nvGraphicFramePr>
        <p:xfrm>
          <a:off x="245409" y="1545384"/>
          <a:ext cx="8653182" cy="4860543"/>
        </p:xfrm>
        <a:graphic>
          <a:graphicData uri="http://schemas.openxmlformats.org/drawingml/2006/table">
            <a:tbl>
              <a:tblPr firstRow="1" bandRow="1">
                <a:tableStyleId>{5C22544A-7EE6-4342-B048-85BDC9FD1C3A}</a:tableStyleId>
              </a:tblPr>
              <a:tblGrid>
                <a:gridCol w="2033922">
                  <a:extLst>
                    <a:ext uri="{9D8B030D-6E8A-4147-A177-3AD203B41FA5}">
                      <a16:colId xmlns="" xmlns:a16="http://schemas.microsoft.com/office/drawing/2014/main" val="20000"/>
                    </a:ext>
                  </a:extLst>
                </a:gridCol>
                <a:gridCol w="6619260">
                  <a:extLst>
                    <a:ext uri="{9D8B030D-6E8A-4147-A177-3AD203B41FA5}">
                      <a16:colId xmlns="" xmlns:a16="http://schemas.microsoft.com/office/drawing/2014/main" val="20001"/>
                    </a:ext>
                  </a:extLst>
                </a:gridCol>
              </a:tblGrid>
              <a:tr h="40412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Name</a:t>
                      </a: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Repository </a:t>
                      </a:r>
                    </a:p>
                  </a:txBody>
                  <a:tcPr marL="68580" marR="68580" marT="0" marB="0"/>
                </a:tc>
                <a:extLst>
                  <a:ext uri="{0D108BD9-81ED-4DB2-BD59-A6C34878D82A}">
                    <a16:rowId xmlns="" xmlns:a16="http://schemas.microsoft.com/office/drawing/2014/main" val="10000"/>
                  </a:ext>
                </a:extLst>
              </a:tr>
              <a:tr h="537799">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Description</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All data in a system is managed in a central repository that is accessible to all system components. Components do not interact directly, only through the repository. </a:t>
                      </a:r>
                    </a:p>
                  </a:txBody>
                  <a:tcPr marL="68580" marR="68580" marT="0" marB="0"/>
                </a:tc>
                <a:extLst>
                  <a:ext uri="{0D108BD9-81ED-4DB2-BD59-A6C34878D82A}">
                    <a16:rowId xmlns="" xmlns:a16="http://schemas.microsoft.com/office/drawing/2014/main" val="10001"/>
                  </a:ext>
                </a:extLst>
              </a:tr>
              <a:tr h="697527">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Example</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Figure 6.9 is an example of an IDE where the components use a repository of system design information. </a:t>
                      </a:r>
                      <a:r>
                        <a:rPr lang="en-GB" sz="1400" b="1" u="sng" dirty="0">
                          <a:solidFill>
                            <a:srgbClr val="000000"/>
                          </a:solidFill>
                          <a:latin typeface="Helvetica"/>
                          <a:ea typeface="Times New Roman"/>
                          <a:cs typeface="Helvetica"/>
                        </a:rPr>
                        <a:t>Each software tool generates information which is then available for use by other tools.</a:t>
                      </a:r>
                    </a:p>
                  </a:txBody>
                  <a:tcPr marL="68580" marR="68580" marT="0" marB="0"/>
                </a:tc>
                <a:extLst>
                  <a:ext uri="{0D108BD9-81ED-4DB2-BD59-A6C34878D82A}">
                    <a16:rowId xmlns="" xmlns:a16="http://schemas.microsoft.com/office/drawing/2014/main" val="10002"/>
                  </a:ext>
                </a:extLst>
              </a:tr>
              <a:tr h="125433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When used</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b="1" i="1" dirty="0">
                          <a:solidFill>
                            <a:srgbClr val="000000"/>
                          </a:solidFill>
                          <a:latin typeface="Helvetica"/>
                          <a:ea typeface="Times New Roman"/>
                          <a:cs typeface="Helvetica"/>
                        </a:rPr>
                        <a:t>You should use this pattern when you have a system in which large volumes of information are generated that has to be stored for a long time</a:t>
                      </a:r>
                      <a:r>
                        <a:rPr lang="en-GB" sz="1400" dirty="0">
                          <a:solidFill>
                            <a:srgbClr val="000000"/>
                          </a:solidFill>
                          <a:latin typeface="Helvetica"/>
                          <a:ea typeface="Times New Roman"/>
                          <a:cs typeface="Helvetica"/>
                        </a:rPr>
                        <a:t>.</a:t>
                      </a:r>
                    </a:p>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You may also use it in data-driven systems where the inclusion of data in the repository triggers an action or tool.</a:t>
                      </a:r>
                    </a:p>
                  </a:txBody>
                  <a:tcPr marL="68580" marR="68580" marT="0" marB="0"/>
                </a:tc>
                <a:extLst>
                  <a:ext uri="{0D108BD9-81ED-4DB2-BD59-A6C34878D82A}">
                    <a16:rowId xmlns="" xmlns:a16="http://schemas.microsoft.com/office/drawing/2014/main" val="10003"/>
                  </a:ext>
                </a:extLst>
              </a:tr>
              <a:tr h="934443">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Advantages</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b="1" dirty="0">
                          <a:solidFill>
                            <a:srgbClr val="FF0000"/>
                          </a:solidFill>
                          <a:latin typeface="Helvetica"/>
                          <a:ea typeface="Times New Roman"/>
                          <a:cs typeface="Helvetica"/>
                        </a:rPr>
                        <a:t>Components can be independent</a:t>
                      </a:r>
                      <a:r>
                        <a:rPr lang="en-GB" sz="1400" dirty="0">
                          <a:solidFill>
                            <a:srgbClr val="000000"/>
                          </a:solidFill>
                          <a:latin typeface="Helvetica"/>
                          <a:ea typeface="Times New Roman"/>
                          <a:cs typeface="Helvetica"/>
                        </a:rPr>
                        <a:t>—they do not need to know of the existence of other components. Changes made by one component can be propagated to all components. All data can be managed consistently (e.g., backups done at the same time) as it is all in one place. </a:t>
                      </a:r>
                    </a:p>
                  </a:txBody>
                  <a:tcPr marL="68580" marR="68580" marT="0" marB="0"/>
                </a:tc>
                <a:extLst>
                  <a:ext uri="{0D108BD9-81ED-4DB2-BD59-A6C34878D82A}">
                    <a16:rowId xmlns="" xmlns:a16="http://schemas.microsoft.com/office/drawing/2014/main" val="10004"/>
                  </a:ext>
                </a:extLst>
              </a:tr>
              <a:tr h="930037">
                <a:tc>
                  <a:txBody>
                    <a:bodyPr/>
                    <a:lstStyle/>
                    <a:p>
                      <a:pPr algn="just">
                        <a:spcAft>
                          <a:spcPts val="0"/>
                        </a:spcAft>
                        <a:tabLst>
                          <a:tab pos="342900" algn="l"/>
                          <a:tab pos="685800" algn="l"/>
                          <a:tab pos="1028700" algn="l"/>
                        </a:tabLst>
                      </a:pPr>
                      <a:r>
                        <a:rPr lang="en-GB" sz="1400" b="1" dirty="0">
                          <a:solidFill>
                            <a:srgbClr val="000000"/>
                          </a:solidFill>
                          <a:latin typeface="Helvetica"/>
                          <a:ea typeface="Times New Roman"/>
                          <a:cs typeface="Helvetica"/>
                        </a:rPr>
                        <a:t>Disadvantages</a:t>
                      </a:r>
                      <a:endParaRPr lang="en-GB" sz="1400" dirty="0">
                        <a:solidFill>
                          <a:srgbClr val="000000"/>
                        </a:solidFill>
                        <a:latin typeface="Helvetica"/>
                        <a:ea typeface="Times New Roman"/>
                        <a:cs typeface="Helvetica"/>
                      </a:endParaRPr>
                    </a:p>
                  </a:txBody>
                  <a:tcPr marL="68580" marR="68580" marT="0" marB="0"/>
                </a:tc>
                <a:tc>
                  <a:txBody>
                    <a:bodyPr/>
                    <a:lstStyle/>
                    <a:p>
                      <a:pPr algn="just">
                        <a:spcAft>
                          <a:spcPts val="0"/>
                        </a:spcAft>
                        <a:tabLst>
                          <a:tab pos="342900" algn="l"/>
                          <a:tab pos="685800" algn="l"/>
                          <a:tab pos="1028700" algn="l"/>
                        </a:tabLst>
                      </a:pPr>
                      <a:r>
                        <a:rPr lang="en-GB" sz="1400" b="1" kern="1200" dirty="0">
                          <a:solidFill>
                            <a:srgbClr val="FF0000"/>
                          </a:solidFill>
                          <a:latin typeface="Helvetica"/>
                          <a:ea typeface="Times New Roman"/>
                          <a:cs typeface="Helvetica"/>
                        </a:rPr>
                        <a:t>The repository is a single point of failure so problems in the repository affect the whole system</a:t>
                      </a:r>
                      <a:r>
                        <a:rPr lang="en-GB" sz="1400" dirty="0">
                          <a:solidFill>
                            <a:srgbClr val="000000"/>
                          </a:solidFill>
                          <a:latin typeface="Helvetica"/>
                          <a:ea typeface="Times New Roman"/>
                          <a:cs typeface="Helvetica"/>
                        </a:rPr>
                        <a:t>.</a:t>
                      </a:r>
                    </a:p>
                    <a:p>
                      <a:pPr algn="just">
                        <a:spcAft>
                          <a:spcPts val="0"/>
                        </a:spcAft>
                        <a:tabLst>
                          <a:tab pos="342900" algn="l"/>
                          <a:tab pos="685800" algn="l"/>
                          <a:tab pos="1028700" algn="l"/>
                        </a:tabLst>
                      </a:pPr>
                      <a:r>
                        <a:rPr lang="en-GB" sz="1400" dirty="0">
                          <a:solidFill>
                            <a:srgbClr val="000000"/>
                          </a:solidFill>
                          <a:latin typeface="Helvetica"/>
                          <a:ea typeface="Times New Roman"/>
                          <a:cs typeface="Helvetica"/>
                        </a:rPr>
                        <a:t>May be inefficiencies in organizing all communication through the repository. Distributing the repository across several computers may be difficult.</a:t>
                      </a: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05412591"/>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358A34-9150-4160-BD7E-69EAA8F71470}"/>
              </a:ext>
            </a:extLst>
          </p:cNvPr>
          <p:cNvSpPr>
            <a:spLocks noGrp="1"/>
          </p:cNvSpPr>
          <p:nvPr>
            <p:ph type="title"/>
          </p:nvPr>
        </p:nvSpPr>
        <p:spPr>
          <a:xfrm>
            <a:off x="457200" y="274638"/>
            <a:ext cx="7293232" cy="525462"/>
          </a:xfrm>
        </p:spPr>
        <p:txBody>
          <a:bodyPr/>
          <a:lstStyle/>
          <a:p>
            <a:r>
              <a:rPr lang="en-US" dirty="0"/>
              <a:t>Question</a:t>
            </a:r>
          </a:p>
        </p:txBody>
      </p:sp>
      <p:sp>
        <p:nvSpPr>
          <p:cNvPr id="3" name="Content Placeholder 2">
            <a:extLst>
              <a:ext uri="{FF2B5EF4-FFF2-40B4-BE49-F238E27FC236}">
                <a16:creationId xmlns="" xmlns:a16="http://schemas.microsoft.com/office/drawing/2014/main" id="{9864388C-3BB6-48B1-9756-D77D944F275B}"/>
              </a:ext>
            </a:extLst>
          </p:cNvPr>
          <p:cNvSpPr>
            <a:spLocks noGrp="1"/>
          </p:cNvSpPr>
          <p:nvPr>
            <p:ph idx="1"/>
          </p:nvPr>
        </p:nvSpPr>
        <p:spPr>
          <a:xfrm>
            <a:off x="141194" y="907675"/>
            <a:ext cx="8807824" cy="5815853"/>
          </a:xfrm>
        </p:spPr>
        <p:txBody>
          <a:bodyPr/>
          <a:lstStyle/>
          <a:p>
            <a:pPr algn="just">
              <a:spcBef>
                <a:spcPts val="0"/>
              </a:spcBef>
              <a:spcAft>
                <a:spcPts val="0"/>
              </a:spcAft>
              <a:buFont typeface="Wingdings" panose="05000000000000000000" pitchFamily="2" charset="2"/>
              <a:buChar char="§"/>
            </a:pPr>
            <a:r>
              <a:rPr lang="en-US" sz="1600" dirty="0"/>
              <a:t>A system that reads a group of customer’s transaction details for the last 5 years from its DB table, on which you/user need to select season-wise transactions such as Transaction in </a:t>
            </a:r>
            <a:r>
              <a:rPr lang="en-US" sz="1600" b="1" u="sng" dirty="0">
                <a:solidFill>
                  <a:srgbClr val="FF0000"/>
                </a:solidFill>
              </a:rPr>
              <a:t>Winter</a:t>
            </a:r>
            <a:r>
              <a:rPr lang="en-US" sz="1600" i="1" dirty="0">
                <a:solidFill>
                  <a:srgbClr val="FF0000"/>
                </a:solidFill>
              </a:rPr>
              <a:t>, </a:t>
            </a:r>
            <a:r>
              <a:rPr lang="en-US" sz="1600" b="1" u="sng" dirty="0">
                <a:solidFill>
                  <a:srgbClr val="FF0000"/>
                </a:solidFill>
              </a:rPr>
              <a:t>Summer</a:t>
            </a:r>
            <a:r>
              <a:rPr lang="en-US" sz="1600" i="1" dirty="0">
                <a:solidFill>
                  <a:srgbClr val="FF0000"/>
                </a:solidFill>
              </a:rPr>
              <a:t> or </a:t>
            </a:r>
            <a:r>
              <a:rPr lang="en-US" sz="1600" b="1" u="sng" dirty="0">
                <a:solidFill>
                  <a:srgbClr val="FF0000"/>
                </a:solidFill>
              </a:rPr>
              <a:t>Rainy</a:t>
            </a:r>
            <a:r>
              <a:rPr lang="en-US" sz="1600" i="1" dirty="0">
                <a:solidFill>
                  <a:srgbClr val="FF0000"/>
                </a:solidFill>
              </a:rPr>
              <a:t> </a:t>
            </a:r>
            <a:r>
              <a:rPr lang="en-US" sz="1600" i="1" dirty="0"/>
              <a:t>seasons.</a:t>
            </a:r>
          </a:p>
          <a:p>
            <a:pPr algn="just">
              <a:spcBef>
                <a:spcPts val="0"/>
              </a:spcBef>
              <a:spcAft>
                <a:spcPts val="0"/>
              </a:spcAft>
              <a:buFont typeface="Wingdings" panose="05000000000000000000" pitchFamily="2" charset="2"/>
              <a:buChar char="§"/>
            </a:pPr>
            <a:r>
              <a:rPr lang="en-US" sz="1600" i="1" dirty="0"/>
              <a:t>T</a:t>
            </a:r>
            <a:r>
              <a:rPr lang="en-US" sz="1600" dirty="0"/>
              <a:t>hen you </a:t>
            </a:r>
            <a:r>
              <a:rPr lang="en-US" sz="1600" u="sng" dirty="0">
                <a:solidFill>
                  <a:srgbClr val="FF0000"/>
                </a:solidFill>
              </a:rPr>
              <a:t>need to group </a:t>
            </a:r>
            <a:r>
              <a:rPr lang="en-US" sz="1600" dirty="0"/>
              <a:t>these transactions based on various types of customer such as </a:t>
            </a:r>
            <a:r>
              <a:rPr lang="en-US" sz="1600" b="1" u="sng" dirty="0">
                <a:solidFill>
                  <a:srgbClr val="FF0000"/>
                </a:solidFill>
              </a:rPr>
              <a:t>Occasional Customer</a:t>
            </a:r>
            <a:r>
              <a:rPr lang="en-US" sz="1600" i="1" dirty="0">
                <a:solidFill>
                  <a:srgbClr val="FF0000"/>
                </a:solidFill>
              </a:rPr>
              <a:t>, </a:t>
            </a:r>
            <a:r>
              <a:rPr lang="en-US" sz="1600" b="1" u="sng" dirty="0">
                <a:solidFill>
                  <a:srgbClr val="FF0000"/>
                </a:solidFill>
              </a:rPr>
              <a:t>Regular Customer</a:t>
            </a:r>
            <a:r>
              <a:rPr lang="en-US" sz="1600" i="1" dirty="0">
                <a:solidFill>
                  <a:srgbClr val="FF0000"/>
                </a:solidFill>
              </a:rPr>
              <a:t>, </a:t>
            </a:r>
            <a:r>
              <a:rPr lang="en-US" sz="1600" b="1" u="sng" dirty="0">
                <a:solidFill>
                  <a:srgbClr val="FF0000"/>
                </a:solidFill>
              </a:rPr>
              <a:t>Permanent Customer</a:t>
            </a:r>
            <a:r>
              <a:rPr lang="en-US" sz="1600" dirty="0"/>
              <a:t>, now </a:t>
            </a:r>
            <a:r>
              <a:rPr lang="en-US" sz="1600" u="sng" dirty="0"/>
              <a:t>sort these records</a:t>
            </a:r>
            <a:r>
              <a:rPr lang="en-US" sz="1600" dirty="0"/>
              <a:t> based on </a:t>
            </a:r>
            <a:r>
              <a:rPr lang="en-US" sz="1600" i="1" dirty="0"/>
              <a:t>customer type</a:t>
            </a:r>
            <a:r>
              <a:rPr lang="en-US" sz="1600" dirty="0"/>
              <a:t>, and </a:t>
            </a:r>
          </a:p>
          <a:p>
            <a:pPr algn="just">
              <a:spcBef>
                <a:spcPts val="0"/>
              </a:spcBef>
              <a:spcAft>
                <a:spcPts val="0"/>
              </a:spcAft>
              <a:buFont typeface="Wingdings" panose="05000000000000000000" pitchFamily="2" charset="2"/>
              <a:buChar char="§"/>
            </a:pPr>
            <a:r>
              <a:rPr lang="en-US" sz="1600" dirty="0"/>
              <a:t>Finally system </a:t>
            </a:r>
            <a:r>
              <a:rPr lang="en-US" sz="1600" u="sng" dirty="0"/>
              <a:t>prepares a report/view</a:t>
            </a:r>
            <a:r>
              <a:rPr lang="en-US" sz="1600" dirty="0"/>
              <a:t> of the transactions and a statistical trend analysis (mean, median, etc.)</a:t>
            </a:r>
          </a:p>
          <a:p>
            <a:pPr marL="274320" algn="just">
              <a:spcBef>
                <a:spcPts val="0"/>
              </a:spcBef>
              <a:spcAft>
                <a:spcPts val="0"/>
              </a:spcAft>
            </a:pPr>
            <a:endParaRPr lang="en-US" sz="1600" dirty="0"/>
          </a:p>
          <a:p>
            <a:pPr marL="274320" algn="just">
              <a:spcBef>
                <a:spcPts val="0"/>
              </a:spcBef>
              <a:spcAft>
                <a:spcPts val="0"/>
              </a:spcAft>
            </a:pPr>
            <a:r>
              <a:rPr lang="en-US" sz="1600" i="1" u="sng" dirty="0"/>
              <a:t>User usage examples</a:t>
            </a:r>
            <a:r>
              <a:rPr lang="en-US" sz="1600" dirty="0"/>
              <a:t>: </a:t>
            </a:r>
          </a:p>
          <a:p>
            <a:pPr marL="274320" algn="just">
              <a:spcBef>
                <a:spcPts val="0"/>
              </a:spcBef>
              <a:spcAft>
                <a:spcPts val="0"/>
              </a:spcAft>
            </a:pPr>
            <a:r>
              <a:rPr lang="en-US" sz="1600" i="1" dirty="0"/>
              <a:t>1-Your First Selection may be: select Last 5 Year </a:t>
            </a:r>
            <a:r>
              <a:rPr lang="en-US" sz="1600" i="1" dirty="0" err="1"/>
              <a:t>Data</a:t>
            </a:r>
            <a:r>
              <a:rPr lang="en-US" sz="1600" i="1" dirty="0" err="1">
                <a:sym typeface="Wingdings" panose="05000000000000000000" pitchFamily="2" charset="2"/>
              </a:rPr>
              <a:t></a:t>
            </a:r>
            <a:r>
              <a:rPr lang="en-US" sz="1600" i="1" dirty="0" err="1"/>
              <a:t>choose</a:t>
            </a:r>
            <a:r>
              <a:rPr lang="en-US" sz="1600" i="1" dirty="0"/>
              <a:t> Winter</a:t>
            </a:r>
            <a:r>
              <a:rPr lang="en-US" sz="1600" i="1" dirty="0">
                <a:sym typeface="Wingdings" panose="05000000000000000000" pitchFamily="2" charset="2"/>
              </a:rPr>
              <a:t></a:t>
            </a:r>
            <a:r>
              <a:rPr lang="en-US" sz="1600" i="1" dirty="0"/>
              <a:t> choose Sort for Occasional Customer Type</a:t>
            </a:r>
            <a:r>
              <a:rPr lang="en-US" sz="1600" i="1" dirty="0">
                <a:sym typeface="Wingdings" panose="05000000000000000000" pitchFamily="2" charset="2"/>
              </a:rPr>
              <a:t></a:t>
            </a:r>
            <a:r>
              <a:rPr lang="en-US" sz="1600" i="1" dirty="0"/>
              <a:t> print Report</a:t>
            </a:r>
            <a:endParaRPr lang="en-US" sz="1600" dirty="0"/>
          </a:p>
          <a:p>
            <a:pPr marL="274320" algn="just">
              <a:spcBef>
                <a:spcPts val="0"/>
              </a:spcBef>
              <a:spcAft>
                <a:spcPts val="0"/>
              </a:spcAft>
            </a:pPr>
            <a:r>
              <a:rPr lang="en-US" sz="1600" i="1" dirty="0"/>
              <a:t>2-Your Next Selection may be: select Last 5 Year Data</a:t>
            </a:r>
            <a:r>
              <a:rPr lang="en-US" sz="1600" i="1" dirty="0">
                <a:sym typeface="Wingdings" panose="05000000000000000000" pitchFamily="2" charset="2"/>
              </a:rPr>
              <a:t></a:t>
            </a:r>
            <a:r>
              <a:rPr lang="en-US" sz="1600" i="1" dirty="0"/>
              <a:t> choose Summer </a:t>
            </a:r>
            <a:r>
              <a:rPr lang="en-US" sz="1600" i="1" dirty="0">
                <a:sym typeface="Wingdings" panose="05000000000000000000" pitchFamily="2" charset="2"/>
              </a:rPr>
              <a:t></a:t>
            </a:r>
            <a:r>
              <a:rPr lang="en-US" sz="1600" i="1" dirty="0"/>
              <a:t> choose Sort for Regular Customer Type</a:t>
            </a:r>
            <a:r>
              <a:rPr lang="en-US" sz="1600" i="1" dirty="0">
                <a:sym typeface="Wingdings" panose="05000000000000000000" pitchFamily="2" charset="2"/>
              </a:rPr>
              <a:t></a:t>
            </a:r>
            <a:r>
              <a:rPr lang="en-US" sz="1600" i="1" dirty="0"/>
              <a:t> print Report</a:t>
            </a:r>
            <a:endParaRPr lang="en-US" sz="1600" dirty="0"/>
          </a:p>
          <a:p>
            <a:pPr marL="274320" algn="just">
              <a:spcBef>
                <a:spcPts val="0"/>
              </a:spcBef>
              <a:spcAft>
                <a:spcPts val="0"/>
              </a:spcAft>
            </a:pPr>
            <a:r>
              <a:rPr lang="en-US" sz="1600" i="1" dirty="0">
                <a:highlight>
                  <a:srgbClr val="FFFF00"/>
                </a:highlight>
              </a:rPr>
              <a:t>HINT: We don’t know how the display format of the same data will be preferred by the user steps.</a:t>
            </a:r>
            <a:endParaRPr lang="en-US" sz="1600" dirty="0">
              <a:highlight>
                <a:srgbClr val="FFFF00"/>
              </a:highlight>
            </a:endParaRPr>
          </a:p>
          <a:p>
            <a:pPr marL="0" indent="0" algn="just">
              <a:spcBef>
                <a:spcPts val="0"/>
              </a:spcBef>
              <a:spcAft>
                <a:spcPts val="0"/>
              </a:spcAft>
              <a:buNone/>
            </a:pPr>
            <a:r>
              <a:rPr lang="en-US" sz="1600" dirty="0"/>
              <a:t>QUESTION: Which architectural style </a:t>
            </a:r>
            <a:r>
              <a:rPr lang="en-US" sz="1600" b="1" u="sng" dirty="0">
                <a:solidFill>
                  <a:srgbClr val="FF0000"/>
                </a:solidFill>
              </a:rPr>
              <a:t>would you prefer to apply for developing</a:t>
            </a:r>
            <a:r>
              <a:rPr lang="en-US" sz="1600" dirty="0"/>
              <a:t> the system; select one from the following and explain very shortly why?</a:t>
            </a:r>
          </a:p>
          <a:p>
            <a:pPr marL="0" indent="0" algn="just">
              <a:spcBef>
                <a:spcPts val="0"/>
              </a:spcBef>
              <a:spcAft>
                <a:spcPts val="0"/>
              </a:spcAft>
              <a:buNone/>
            </a:pPr>
            <a:r>
              <a:rPr lang="en-US" sz="1600" dirty="0"/>
              <a:t>1. Pipe and Filter </a:t>
            </a:r>
          </a:p>
          <a:p>
            <a:pPr marL="0" indent="0" algn="just">
              <a:spcBef>
                <a:spcPts val="0"/>
              </a:spcBef>
              <a:spcAft>
                <a:spcPts val="0"/>
              </a:spcAft>
              <a:buNone/>
            </a:pPr>
            <a:r>
              <a:rPr lang="en-US" sz="1600" dirty="0"/>
              <a:t>2. Broker </a:t>
            </a:r>
          </a:p>
          <a:p>
            <a:pPr marL="0" indent="0" algn="just">
              <a:spcBef>
                <a:spcPts val="0"/>
              </a:spcBef>
              <a:spcAft>
                <a:spcPts val="0"/>
              </a:spcAft>
              <a:buNone/>
            </a:pPr>
            <a:r>
              <a:rPr lang="en-US" sz="1600" dirty="0"/>
              <a:t>3. Model View Controller </a:t>
            </a:r>
          </a:p>
          <a:p>
            <a:pPr marL="0" indent="0" algn="just">
              <a:spcBef>
                <a:spcPts val="0"/>
              </a:spcBef>
              <a:spcAft>
                <a:spcPts val="0"/>
              </a:spcAft>
              <a:buNone/>
            </a:pPr>
            <a:r>
              <a:rPr lang="en-US" sz="1600" dirty="0"/>
              <a:t>4. Blackboard Feedback</a:t>
            </a:r>
          </a:p>
        </p:txBody>
      </p:sp>
      <p:sp>
        <p:nvSpPr>
          <p:cNvPr id="4" name="Dikdörtgen 3">
            <a:extLst>
              <a:ext uri="{FF2B5EF4-FFF2-40B4-BE49-F238E27FC236}">
                <a16:creationId xmlns="" xmlns:a16="http://schemas.microsoft.com/office/drawing/2014/main" id="{90778D74-238D-4F0F-BA5C-749ADC7CCA58}"/>
              </a:ext>
            </a:extLst>
          </p:cNvPr>
          <p:cNvSpPr/>
          <p:nvPr/>
        </p:nvSpPr>
        <p:spPr>
          <a:xfrm>
            <a:off x="3786475" y="2743200"/>
            <a:ext cx="1429901" cy="3252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5" name="Dikdörtgen 4">
            <a:extLst>
              <a:ext uri="{FF2B5EF4-FFF2-40B4-BE49-F238E27FC236}">
                <a16:creationId xmlns="" xmlns:a16="http://schemas.microsoft.com/office/drawing/2014/main" id="{6BBAD4ED-A40B-4E77-A0BE-A9346C775DB8}"/>
              </a:ext>
            </a:extLst>
          </p:cNvPr>
          <p:cNvSpPr/>
          <p:nvPr/>
        </p:nvSpPr>
        <p:spPr>
          <a:xfrm>
            <a:off x="5369798" y="2743200"/>
            <a:ext cx="1429901" cy="3252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WİNTER</a:t>
            </a:r>
          </a:p>
        </p:txBody>
      </p:sp>
      <p:sp>
        <p:nvSpPr>
          <p:cNvPr id="10" name="Dikdörtgen 9">
            <a:extLst>
              <a:ext uri="{FF2B5EF4-FFF2-40B4-BE49-F238E27FC236}">
                <a16:creationId xmlns="" xmlns:a16="http://schemas.microsoft.com/office/drawing/2014/main" id="{2F8747F7-B145-402F-826F-C02CAC40313C}"/>
              </a:ext>
            </a:extLst>
          </p:cNvPr>
          <p:cNvSpPr/>
          <p:nvPr/>
        </p:nvSpPr>
        <p:spPr>
          <a:xfrm>
            <a:off x="6953121" y="2743200"/>
            <a:ext cx="1429901" cy="3252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OCC</a:t>
            </a:r>
          </a:p>
        </p:txBody>
      </p:sp>
      <p:graphicFrame>
        <p:nvGraphicFramePr>
          <p:cNvPr id="14" name="Grafik 13">
            <a:extLst>
              <a:ext uri="{FF2B5EF4-FFF2-40B4-BE49-F238E27FC236}">
                <a16:creationId xmlns="" xmlns:a16="http://schemas.microsoft.com/office/drawing/2014/main" id="{9BA48F9B-814F-4E48-9A00-52CE69375EA9}"/>
              </a:ext>
            </a:extLst>
          </p:cNvPr>
          <p:cNvGraphicFramePr/>
          <p:nvPr>
            <p:extLst>
              <p:ext uri="{D42A27DB-BD31-4B8C-83A1-F6EECF244321}">
                <p14:modId xmlns:p14="http://schemas.microsoft.com/office/powerpoint/2010/main" val="4064938027"/>
              </p:ext>
            </p:extLst>
          </p:nvPr>
        </p:nvGraphicFramePr>
        <p:xfrm>
          <a:off x="3676010" y="5223444"/>
          <a:ext cx="2348392" cy="1775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o 15">
            <a:extLst>
              <a:ext uri="{FF2B5EF4-FFF2-40B4-BE49-F238E27FC236}">
                <a16:creationId xmlns="" xmlns:a16="http://schemas.microsoft.com/office/drawing/2014/main" id="{E5E48143-F153-49B6-96A0-238125F74929}"/>
              </a:ext>
            </a:extLst>
          </p:cNvPr>
          <p:cNvGraphicFramePr>
            <a:graphicFrameLocks noGrp="1"/>
          </p:cNvGraphicFramePr>
          <p:nvPr>
            <p:extLst>
              <p:ext uri="{D42A27DB-BD31-4B8C-83A1-F6EECF244321}">
                <p14:modId xmlns:p14="http://schemas.microsoft.com/office/powerpoint/2010/main" val="1904476068"/>
              </p:ext>
            </p:extLst>
          </p:nvPr>
        </p:nvGraphicFramePr>
        <p:xfrm>
          <a:off x="6735260" y="5260488"/>
          <a:ext cx="932811" cy="1463040"/>
        </p:xfrm>
        <a:graphic>
          <a:graphicData uri="http://schemas.openxmlformats.org/drawingml/2006/table">
            <a:tbl>
              <a:tblPr firstRow="1" bandRow="1">
                <a:tableStyleId>{5C22544A-7EE6-4342-B048-85BDC9FD1C3A}</a:tableStyleId>
              </a:tblPr>
              <a:tblGrid>
                <a:gridCol w="310937">
                  <a:extLst>
                    <a:ext uri="{9D8B030D-6E8A-4147-A177-3AD203B41FA5}">
                      <a16:colId xmlns="" xmlns:a16="http://schemas.microsoft.com/office/drawing/2014/main" val="2588102120"/>
                    </a:ext>
                  </a:extLst>
                </a:gridCol>
                <a:gridCol w="310937">
                  <a:extLst>
                    <a:ext uri="{9D8B030D-6E8A-4147-A177-3AD203B41FA5}">
                      <a16:colId xmlns="" xmlns:a16="http://schemas.microsoft.com/office/drawing/2014/main" val="968091072"/>
                    </a:ext>
                  </a:extLst>
                </a:gridCol>
                <a:gridCol w="310937">
                  <a:extLst>
                    <a:ext uri="{9D8B030D-6E8A-4147-A177-3AD203B41FA5}">
                      <a16:colId xmlns="" xmlns:a16="http://schemas.microsoft.com/office/drawing/2014/main" val="320353568"/>
                    </a:ext>
                  </a:extLst>
                </a:gridCol>
              </a:tblGrid>
              <a:tr h="31711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214455541"/>
                  </a:ext>
                </a:extLst>
              </a:tr>
              <a:tr h="31711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3856554542"/>
                  </a:ext>
                </a:extLst>
              </a:tr>
              <a:tr h="317119">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415122785"/>
                  </a:ext>
                </a:extLst>
              </a:tr>
              <a:tr h="31711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3104509187"/>
                  </a:ext>
                </a:extLst>
              </a:tr>
            </a:tbl>
          </a:graphicData>
        </a:graphic>
      </p:graphicFrame>
    </p:spTree>
    <p:extLst>
      <p:ext uri="{BB962C8B-B14F-4D97-AF65-F5344CB8AC3E}">
        <p14:creationId xmlns:p14="http://schemas.microsoft.com/office/powerpoint/2010/main" val="1552868291"/>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65EED-3204-408F-90A0-1357EA25D2FD}"/>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 xmlns:a16="http://schemas.microsoft.com/office/drawing/2014/main" id="{108B6016-F466-4698-9A65-53D38F7534A5}"/>
              </a:ext>
            </a:extLst>
          </p:cNvPr>
          <p:cNvSpPr>
            <a:spLocks noGrp="1"/>
          </p:cNvSpPr>
          <p:nvPr>
            <p:ph idx="1"/>
          </p:nvPr>
        </p:nvSpPr>
        <p:spPr/>
        <p:txBody>
          <a:bodyPr/>
          <a:lstStyle/>
          <a:p>
            <a:pPr algn="just"/>
            <a:r>
              <a:rPr lang="en-US" b="1" dirty="0"/>
              <a:t>Model View Controller. Because, multiple ways are needed to view and interact with the same data. </a:t>
            </a:r>
          </a:p>
          <a:p>
            <a:pPr algn="just"/>
            <a:r>
              <a:rPr lang="en-US" b="1" dirty="0"/>
              <a:t>Also, it is good to use MVC here.</a:t>
            </a:r>
          </a:p>
          <a:p>
            <a:pPr algn="just"/>
            <a:r>
              <a:rPr lang="en-US" b="1" dirty="0"/>
              <a:t>Because, the future customer requirements (user </a:t>
            </a:r>
            <a:r>
              <a:rPr lang="en-US" b="1" dirty="0" err="1"/>
              <a:t>reqs</a:t>
            </a:r>
            <a:r>
              <a:rPr lang="en-US" b="1" dirty="0"/>
              <a:t>?) about possible interactions and presentations using the same data are unknown yet.</a:t>
            </a:r>
            <a:endParaRPr lang="en-US" dirty="0"/>
          </a:p>
          <a:p>
            <a:endParaRPr lang="en-US" dirty="0"/>
          </a:p>
        </p:txBody>
      </p:sp>
    </p:spTree>
    <p:extLst>
      <p:ext uri="{BB962C8B-B14F-4D97-AF65-F5344CB8AC3E}">
        <p14:creationId xmlns:p14="http://schemas.microsoft.com/office/powerpoint/2010/main" val="1095380602"/>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744"/>
            <a:ext cx="8229600" cy="1143000"/>
          </a:xfrm>
        </p:spPr>
        <p:txBody>
          <a:bodyPr/>
          <a:lstStyle/>
          <a:p>
            <a:pPr algn="ctr"/>
            <a:r>
              <a:rPr lang="en-US" dirty="0"/>
              <a:t>Application architectures</a:t>
            </a:r>
          </a:p>
        </p:txBody>
      </p:sp>
    </p:spTree>
    <p:extLst>
      <p:ext uri="{BB962C8B-B14F-4D97-AF65-F5344CB8AC3E}">
        <p14:creationId xmlns:p14="http://schemas.microsoft.com/office/powerpoint/2010/main" val="1230688648"/>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t>Application architectures</a:t>
            </a:r>
          </a:p>
        </p:txBody>
      </p:sp>
      <p:sp>
        <p:nvSpPr>
          <p:cNvPr id="137219" name="Rectangle 3"/>
          <p:cNvSpPr>
            <a:spLocks noGrp="1" noChangeArrowheads="1"/>
          </p:cNvSpPr>
          <p:nvPr>
            <p:ph idx="1"/>
          </p:nvPr>
        </p:nvSpPr>
        <p:spPr/>
        <p:txBody>
          <a:bodyPr lIns="91797" tIns="45898" rIns="91797" bIns="45898"/>
          <a:lstStyle/>
          <a:p>
            <a:pPr algn="just"/>
            <a:r>
              <a:rPr lang="en-US" dirty="0"/>
              <a:t>Application systems are designed to meet an </a:t>
            </a:r>
            <a:r>
              <a:rPr lang="en-US" dirty="0" err="1"/>
              <a:t>organisational</a:t>
            </a:r>
            <a:r>
              <a:rPr lang="en-US" dirty="0"/>
              <a:t> need.</a:t>
            </a:r>
          </a:p>
          <a:p>
            <a:pPr algn="just"/>
            <a:r>
              <a:rPr lang="en-US" dirty="0"/>
              <a:t>As businesses have much in common, their application systems also tend to have a common architecture that reflects the application requirements.</a:t>
            </a:r>
          </a:p>
          <a:p>
            <a:pPr algn="just"/>
            <a:r>
              <a:rPr lang="en-US" dirty="0"/>
              <a:t>A generic application architecture is an architecture for a type of software system that may be configured and adapted to create a system that meets specific requirements.</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architecture of </a:t>
            </a:r>
            <a:r>
              <a:rPr lang="en-US" dirty="0" err="1"/>
              <a:t>Mentcare</a:t>
            </a:r>
            <a:r>
              <a:rPr lang="en-US" dirty="0"/>
              <a:t> system</a:t>
            </a:r>
          </a:p>
        </p:txBody>
      </p:sp>
      <p:pic>
        <p:nvPicPr>
          <p:cNvPr id="3074" name="Picture 2" descr="Related image">
            <a:extLst>
              <a:ext uri="{FF2B5EF4-FFF2-40B4-BE49-F238E27FC236}">
                <a16:creationId xmlns="" xmlns:a16="http://schemas.microsoft.com/office/drawing/2014/main" id="{6C171F0A-ACFC-4190-8850-C1F9C28F3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81" y="2085774"/>
            <a:ext cx="50673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lient server system">
            <a:extLst>
              <a:ext uri="{FF2B5EF4-FFF2-40B4-BE49-F238E27FC236}">
                <a16:creationId xmlns="" xmlns:a16="http://schemas.microsoft.com/office/drawing/2014/main" id="{C2E54E03-4B30-4F1D-ACFB-02A5053D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736" y="3824481"/>
            <a:ext cx="3529683" cy="1727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Use of application architectures</a:t>
            </a:r>
          </a:p>
        </p:txBody>
      </p:sp>
      <p:sp>
        <p:nvSpPr>
          <p:cNvPr id="138243" name="Rectangle 3"/>
          <p:cNvSpPr>
            <a:spLocks noGrp="1" noChangeArrowheads="1"/>
          </p:cNvSpPr>
          <p:nvPr>
            <p:ph idx="1"/>
          </p:nvPr>
        </p:nvSpPr>
        <p:spPr/>
        <p:txBody>
          <a:bodyPr lIns="91797" tIns="45898" rIns="91797" bIns="45898"/>
          <a:lstStyle/>
          <a:p>
            <a:pPr>
              <a:lnSpc>
                <a:spcPct val="90000"/>
              </a:lnSpc>
            </a:pPr>
            <a:r>
              <a:rPr lang="en-US"/>
              <a:t>As a starting point for architectural design.</a:t>
            </a:r>
          </a:p>
          <a:p>
            <a:pPr>
              <a:lnSpc>
                <a:spcPct val="90000"/>
              </a:lnSpc>
            </a:pPr>
            <a:r>
              <a:rPr lang="en-US"/>
              <a:t>As a design checklist.</a:t>
            </a:r>
          </a:p>
          <a:p>
            <a:pPr>
              <a:lnSpc>
                <a:spcPct val="90000"/>
              </a:lnSpc>
            </a:pPr>
            <a:r>
              <a:rPr lang="en-US"/>
              <a:t>As a way of organising the work of the development team.</a:t>
            </a:r>
          </a:p>
          <a:p>
            <a:pPr>
              <a:lnSpc>
                <a:spcPct val="90000"/>
              </a:lnSpc>
            </a:pPr>
            <a:r>
              <a:rPr lang="en-US"/>
              <a:t>As a means of assessing components for reuse.</a:t>
            </a:r>
          </a:p>
          <a:p>
            <a:pPr>
              <a:lnSpc>
                <a:spcPct val="90000"/>
              </a:lnSpc>
            </a:pPr>
            <a:r>
              <a:rPr lang="en-US"/>
              <a:t>As a vocabulary for talking about application types.</a:t>
            </a:r>
          </a:p>
          <a:p>
            <a:pPr>
              <a:lnSpc>
                <a:spcPct val="90000"/>
              </a:lnSpc>
              <a:buFont typeface="Zapf Dingbats" charset="2"/>
              <a:buNone/>
            </a:pPr>
            <a:endParaRPr lang="en-US"/>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Examples of application types</a:t>
            </a:r>
            <a:endParaRPr lang="en-US" dirty="0"/>
          </a:p>
        </p:txBody>
      </p:sp>
      <p:sp>
        <p:nvSpPr>
          <p:cNvPr id="139267" name="Rectangle 3"/>
          <p:cNvSpPr>
            <a:spLocks noGrp="1" noChangeArrowheads="1"/>
          </p:cNvSpPr>
          <p:nvPr>
            <p:ph idx="1"/>
          </p:nvPr>
        </p:nvSpPr>
        <p:spPr/>
        <p:txBody>
          <a:bodyPr/>
          <a:lstStyle/>
          <a:p>
            <a:r>
              <a:rPr lang="en-US"/>
              <a:t>Data processing applications</a:t>
            </a:r>
          </a:p>
          <a:p>
            <a:pPr lvl="1"/>
            <a:r>
              <a:rPr lang="en-US"/>
              <a:t>Data driven applications that process data in batches without explicit user intervention during the processing.</a:t>
            </a:r>
          </a:p>
          <a:p>
            <a:r>
              <a:rPr lang="en-US"/>
              <a:t>Transaction processing applications</a:t>
            </a:r>
          </a:p>
          <a:p>
            <a:pPr lvl="1"/>
            <a:r>
              <a:rPr lang="en-US"/>
              <a:t>Data-centred applications that process user requests and update information in a system database.</a:t>
            </a:r>
          </a:p>
          <a:p>
            <a:r>
              <a:rPr lang="en-US"/>
              <a:t>Event processing systems</a:t>
            </a:r>
          </a:p>
          <a:p>
            <a:pPr lvl="1"/>
            <a:r>
              <a:rPr lang="en-US"/>
              <a:t>Applications where system actions depend on interpreting events from the system’s environment.</a:t>
            </a:r>
          </a:p>
          <a:p>
            <a:r>
              <a:rPr lang="en-US"/>
              <a:t>Language processing systems</a:t>
            </a:r>
          </a:p>
          <a:p>
            <a:pPr lvl="1"/>
            <a:r>
              <a:rPr lang="en-US"/>
              <a:t>Applications where the users’ intentions are specified in a formal language that is processed and interpreted by the system.</a:t>
            </a:r>
            <a:endParaRPr lang="en-US" dirty="0"/>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Application type examples</a:t>
            </a:r>
          </a:p>
        </p:txBody>
      </p:sp>
      <p:sp>
        <p:nvSpPr>
          <p:cNvPr id="140291" name="Rectangle 3"/>
          <p:cNvSpPr>
            <a:spLocks noGrp="1" noChangeArrowheads="1"/>
          </p:cNvSpPr>
          <p:nvPr>
            <p:ph idx="1"/>
          </p:nvPr>
        </p:nvSpPr>
        <p:spPr/>
        <p:txBody>
          <a:bodyPr lIns="91797" tIns="45898" rIns="91797" bIns="45898"/>
          <a:lstStyle/>
          <a:p>
            <a:pPr>
              <a:lnSpc>
                <a:spcPct val="90000"/>
              </a:lnSpc>
            </a:pPr>
            <a:r>
              <a:rPr lang="en-US" sz="2300" dirty="0"/>
              <a:t>Two very widely used generic application architectures are transaction processing systems and language processing systems.</a:t>
            </a:r>
          </a:p>
          <a:p>
            <a:pPr>
              <a:lnSpc>
                <a:spcPct val="90000"/>
              </a:lnSpc>
            </a:pPr>
            <a:r>
              <a:rPr lang="en-US" sz="2300" dirty="0"/>
              <a:t>Transaction processing systems</a:t>
            </a:r>
          </a:p>
          <a:p>
            <a:pPr lvl="1">
              <a:lnSpc>
                <a:spcPct val="90000"/>
              </a:lnSpc>
            </a:pPr>
            <a:r>
              <a:rPr lang="en-US" sz="2100" dirty="0"/>
              <a:t>E-commerce systems;</a:t>
            </a:r>
          </a:p>
          <a:p>
            <a:pPr lvl="1">
              <a:lnSpc>
                <a:spcPct val="90000"/>
              </a:lnSpc>
            </a:pPr>
            <a:r>
              <a:rPr lang="en-US" sz="2100" dirty="0"/>
              <a:t>Reservation systems.</a:t>
            </a:r>
          </a:p>
          <a:p>
            <a:pPr>
              <a:lnSpc>
                <a:spcPct val="90000"/>
              </a:lnSpc>
            </a:pPr>
            <a:r>
              <a:rPr lang="en-US" sz="2300" dirty="0"/>
              <a:t>Language processing systems</a:t>
            </a:r>
          </a:p>
          <a:p>
            <a:pPr lvl="1">
              <a:lnSpc>
                <a:spcPct val="90000"/>
              </a:lnSpc>
            </a:pPr>
            <a:r>
              <a:rPr lang="en-US" sz="2100" dirty="0"/>
              <a:t>Compilers;</a:t>
            </a:r>
          </a:p>
          <a:p>
            <a:pPr lvl="1">
              <a:lnSpc>
                <a:spcPct val="90000"/>
              </a:lnSpc>
            </a:pPr>
            <a:r>
              <a:rPr lang="en-US" sz="2100" dirty="0"/>
              <a:t>Command interpreters.</a:t>
            </a:r>
          </a:p>
          <a:p>
            <a:pPr lvl="1">
              <a:lnSpc>
                <a:spcPct val="90000"/>
              </a:lnSpc>
            </a:pPr>
            <a:endParaRPr lang="en-US" sz="2100" dirty="0"/>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Transaction processing systems</a:t>
            </a:r>
          </a:p>
        </p:txBody>
      </p:sp>
      <p:sp>
        <p:nvSpPr>
          <p:cNvPr id="144387" name="Rectangle 3"/>
          <p:cNvSpPr>
            <a:spLocks noGrp="1" noChangeArrowheads="1"/>
          </p:cNvSpPr>
          <p:nvPr>
            <p:ph idx="1"/>
          </p:nvPr>
        </p:nvSpPr>
        <p:spPr/>
        <p:txBody>
          <a:bodyPr lIns="91797" tIns="45898" rIns="91797" bIns="45898"/>
          <a:lstStyle/>
          <a:p>
            <a:pPr>
              <a:lnSpc>
                <a:spcPct val="90000"/>
              </a:lnSpc>
            </a:pPr>
            <a:r>
              <a:rPr lang="en-US" dirty="0"/>
              <a:t>Process user requests for information from a database or requests to update the database.</a:t>
            </a:r>
          </a:p>
          <a:p>
            <a:pPr>
              <a:lnSpc>
                <a:spcPct val="90000"/>
              </a:lnSpc>
            </a:pPr>
            <a:r>
              <a:rPr lang="en-US" dirty="0"/>
              <a:t>From a user perspective a transaction is:</a:t>
            </a:r>
          </a:p>
          <a:p>
            <a:pPr lvl="1">
              <a:lnSpc>
                <a:spcPct val="90000"/>
              </a:lnSpc>
            </a:pPr>
            <a:r>
              <a:rPr lang="en-US" dirty="0"/>
              <a:t>Any coherent sequence of operations that satisfies a goal;</a:t>
            </a:r>
          </a:p>
          <a:p>
            <a:pPr lvl="1">
              <a:lnSpc>
                <a:spcPct val="90000"/>
              </a:lnSpc>
            </a:pPr>
            <a:r>
              <a:rPr lang="en-US" b="1" dirty="0">
                <a:solidFill>
                  <a:srgbClr val="FF0000"/>
                </a:solidFill>
              </a:rPr>
              <a:t>For example - find the times of flights from London to Paris</a:t>
            </a:r>
            <a:r>
              <a:rPr lang="en-US" dirty="0"/>
              <a:t>.</a:t>
            </a:r>
          </a:p>
          <a:p>
            <a:pPr>
              <a:lnSpc>
                <a:spcPct val="90000"/>
              </a:lnSpc>
            </a:pPr>
            <a:r>
              <a:rPr lang="en-US" dirty="0"/>
              <a:t>Users make asynchronous requests for service which are then processed by a transaction manager.</a:t>
            </a: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transaction processing applications</a:t>
            </a:r>
            <a:r>
              <a:rPr lang="en-GB" dirty="0"/>
              <a:t> </a:t>
            </a:r>
            <a:endParaRPr lang="en-US" dirty="0"/>
          </a:p>
        </p:txBody>
      </p:sp>
      <p:pic>
        <p:nvPicPr>
          <p:cNvPr id="4" name="Content Placeholder 3" descr="6.14 TransactionProcSys.eps"/>
          <p:cNvPicPr>
            <a:picLocks noGrp="1" noChangeAspect="1"/>
          </p:cNvPicPr>
          <p:nvPr>
            <p:ph idx="1"/>
          </p:nvPr>
        </p:nvPicPr>
        <p:blipFill>
          <a:blip r:embed="rId2"/>
          <a:srcRect t="-253395" b="-253395"/>
          <a:stretch>
            <a:fillRect/>
          </a:stretch>
        </p:blipFill>
        <p:spPr>
          <a:xfrm>
            <a:off x="659875" y="1600200"/>
            <a:ext cx="7649782" cy="4207085"/>
          </a:xfrm>
        </p:spPr>
      </p:pic>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software architecture of an ATM system</a:t>
            </a:r>
            <a:r>
              <a:rPr lang="en-GB" dirty="0"/>
              <a:t> </a:t>
            </a:r>
            <a:endParaRPr lang="en-US" dirty="0"/>
          </a:p>
        </p:txBody>
      </p:sp>
      <p:pic>
        <p:nvPicPr>
          <p:cNvPr id="4" name="Content Placeholder 3" descr="6.15 ATMSystemArch.eps"/>
          <p:cNvPicPr>
            <a:picLocks noGrp="1" noChangeAspect="1"/>
          </p:cNvPicPr>
          <p:nvPr>
            <p:ph idx="1"/>
          </p:nvPr>
        </p:nvPicPr>
        <p:blipFill>
          <a:blip r:embed="rId2"/>
          <a:srcRect t="-13074" b="-13074"/>
          <a:stretch>
            <a:fillRect/>
          </a:stretch>
        </p:blipFill>
        <p:spPr>
          <a:xfrm>
            <a:off x="1011177" y="1600201"/>
            <a:ext cx="7082293" cy="3894988"/>
          </a:xfrm>
        </p:spPr>
      </p:pic>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Information systems architecture</a:t>
            </a:r>
          </a:p>
        </p:txBody>
      </p:sp>
      <p:sp>
        <p:nvSpPr>
          <p:cNvPr id="146435" name="Rectangle 3"/>
          <p:cNvSpPr>
            <a:spLocks noGrp="1" noChangeArrowheads="1"/>
          </p:cNvSpPr>
          <p:nvPr>
            <p:ph idx="1"/>
          </p:nvPr>
        </p:nvSpPr>
        <p:spPr/>
        <p:txBody>
          <a:bodyPr lIns="91797" tIns="45898" rIns="91797" bIns="45898"/>
          <a:lstStyle/>
          <a:p>
            <a:r>
              <a:rPr lang="en-US" dirty="0"/>
              <a:t>Information systems have a generic architecture that can be </a:t>
            </a:r>
            <a:r>
              <a:rPr lang="en-US" dirty="0" err="1"/>
              <a:t>organised</a:t>
            </a:r>
            <a:r>
              <a:rPr lang="en-US" dirty="0"/>
              <a:t> as a layered architecture.</a:t>
            </a:r>
          </a:p>
          <a:p>
            <a:r>
              <a:rPr lang="en-US" dirty="0"/>
              <a:t>These are transaction-based systems as interaction with these systems generally involves database transactions.</a:t>
            </a:r>
          </a:p>
          <a:p>
            <a:r>
              <a:rPr lang="en-US" dirty="0"/>
              <a:t>Layers include:</a:t>
            </a:r>
          </a:p>
          <a:p>
            <a:pPr lvl="1"/>
            <a:r>
              <a:rPr lang="en-US" b="1" dirty="0">
                <a:solidFill>
                  <a:srgbClr val="FF0000"/>
                </a:solidFill>
              </a:rPr>
              <a:t>The user interface</a:t>
            </a:r>
          </a:p>
          <a:p>
            <a:pPr lvl="1"/>
            <a:r>
              <a:rPr lang="en-US" b="1" dirty="0">
                <a:solidFill>
                  <a:srgbClr val="FF0000"/>
                </a:solidFill>
              </a:rPr>
              <a:t>User communications</a:t>
            </a:r>
          </a:p>
          <a:p>
            <a:pPr lvl="1"/>
            <a:r>
              <a:rPr lang="en-US" b="1" dirty="0">
                <a:solidFill>
                  <a:srgbClr val="FF0000"/>
                </a:solidFill>
              </a:rPr>
              <a:t>Information retrieval</a:t>
            </a:r>
          </a:p>
          <a:p>
            <a:pPr lvl="1"/>
            <a:r>
              <a:rPr lang="en-US" b="1" dirty="0">
                <a:solidFill>
                  <a:srgbClr val="FF0000"/>
                </a:solidFill>
              </a:rPr>
              <a:t>System database</a:t>
            </a: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Layered information system architecture</a:t>
            </a:r>
            <a:r>
              <a:rPr lang="en-GB" dirty="0"/>
              <a:t> </a:t>
            </a:r>
            <a:endParaRPr lang="en-US" dirty="0"/>
          </a:p>
        </p:txBody>
      </p:sp>
      <p:pic>
        <p:nvPicPr>
          <p:cNvPr id="4" name="Content Placeholder 3" descr="6.16 InfoSysArch.eps"/>
          <p:cNvPicPr>
            <a:picLocks noGrp="1" noChangeAspect="1"/>
          </p:cNvPicPr>
          <p:nvPr>
            <p:ph idx="1"/>
          </p:nvPr>
        </p:nvPicPr>
        <p:blipFill>
          <a:blip r:embed="rId2"/>
          <a:srcRect l="-15661" r="-15661"/>
          <a:stretch>
            <a:fillRect/>
          </a:stretch>
        </p:blipFill>
        <p:spPr>
          <a:xfrm>
            <a:off x="727433" y="1600201"/>
            <a:ext cx="7325503" cy="4028744"/>
          </a:xfrm>
        </p:spPr>
      </p:pic>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architecture of the </a:t>
            </a:r>
            <a:r>
              <a:rPr lang="en-GB" dirty="0" err="1"/>
              <a:t>Mentcare</a:t>
            </a:r>
            <a:r>
              <a:rPr lang="en-GB" dirty="0"/>
              <a:t> system</a:t>
            </a:r>
            <a:endParaRPr lang="en-US" dirty="0"/>
          </a:p>
        </p:txBody>
      </p:sp>
      <p:pic>
        <p:nvPicPr>
          <p:cNvPr id="5" name="Content Placeholder 4" descr="6.17 MHC-PMSArch.eps"/>
          <p:cNvPicPr>
            <a:picLocks noGrp="1" noChangeAspect="1"/>
          </p:cNvPicPr>
          <p:nvPr>
            <p:ph idx="1"/>
          </p:nvPr>
        </p:nvPicPr>
        <p:blipFill>
          <a:blip r:embed="rId2"/>
          <a:srcRect l="-14940" r="-14940"/>
          <a:stretch>
            <a:fillRect/>
          </a:stretch>
        </p:blipFill>
        <p:spPr>
          <a:xfrm>
            <a:off x="794991" y="1600200"/>
            <a:ext cx="7137553" cy="3925379"/>
          </a:xfrm>
        </p:spPr>
      </p:pic>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Web-based information systems</a:t>
            </a:r>
          </a:p>
        </p:txBody>
      </p:sp>
      <p:sp>
        <p:nvSpPr>
          <p:cNvPr id="3" name="Content Placeholder 2"/>
          <p:cNvSpPr>
            <a:spLocks noGrp="1"/>
          </p:cNvSpPr>
          <p:nvPr>
            <p:ph idx="1"/>
          </p:nvPr>
        </p:nvSpPr>
        <p:spPr/>
        <p:txBody>
          <a:bodyPr/>
          <a:lstStyle/>
          <a:p>
            <a:r>
              <a:rPr lang="en-US" dirty="0"/>
              <a:t>Information and resource management systems are now usually web-based systems where the user interfaces are implemented using a web browser. </a:t>
            </a:r>
          </a:p>
          <a:p>
            <a:r>
              <a:rPr lang="en-US" dirty="0"/>
              <a:t>For example, </a:t>
            </a:r>
            <a:r>
              <a:rPr lang="en-US" dirty="0" err="1"/>
              <a:t>e</a:t>
            </a:r>
            <a:r>
              <a:rPr lang="en-US" dirty="0"/>
              <a:t>-commerce systems are Internet-based resource management systems that accept electronic orders for goods or services and then arrange delivery of these goods or services to the customer</a:t>
            </a:r>
            <a:r>
              <a:rPr lang="en-US" i="1" dirty="0"/>
              <a:t>. </a:t>
            </a:r>
          </a:p>
          <a:p>
            <a:r>
              <a:rPr lang="en-US" dirty="0"/>
              <a:t>In an </a:t>
            </a:r>
            <a:r>
              <a:rPr lang="en-US" dirty="0" err="1"/>
              <a:t>e</a:t>
            </a:r>
            <a:r>
              <a:rPr lang="en-US" dirty="0"/>
              <a:t>-commerce system, the application-specific layer includes additional functionality supporting a ‘shopping cart’ in which users can place a number of items in separate transactions, then pay for them all together in a single transaction.</a:t>
            </a:r>
            <a:endParaRPr lang="en-GB" dirty="0"/>
          </a:p>
          <a:p>
            <a:pPr>
              <a:buNone/>
            </a:pPr>
            <a:endParaRPr lang="en-US"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architecture of a </a:t>
            </a:r>
            <a:br>
              <a:rPr lang="en-US" dirty="0"/>
            </a:br>
            <a:r>
              <a:rPr lang="en-US" dirty="0"/>
              <a:t>packing robot control system</a:t>
            </a:r>
          </a:p>
        </p:txBody>
      </p:sp>
      <p:pic>
        <p:nvPicPr>
          <p:cNvPr id="26626" name="Picture 2" descr="6"/>
          <p:cNvPicPr>
            <a:picLocks noChangeAspect="1" noChangeArrowheads="1"/>
          </p:cNvPicPr>
          <p:nvPr/>
        </p:nvPicPr>
        <p:blipFill>
          <a:blip r:embed="rId2"/>
          <a:srcRect b="-8765"/>
          <a:stretch>
            <a:fillRect/>
          </a:stretch>
        </p:blipFill>
        <p:spPr bwMode="auto">
          <a:xfrm>
            <a:off x="96591" y="1575214"/>
            <a:ext cx="4990563" cy="5054375"/>
          </a:xfrm>
          <a:prstGeom prst="rect">
            <a:avLst/>
          </a:prstGeom>
          <a:noFill/>
          <a:ln w="9525">
            <a:noFill/>
            <a:miter lim="800000"/>
            <a:headEnd/>
            <a:tailEnd/>
          </a:ln>
        </p:spPr>
      </p:pic>
      <p:pic>
        <p:nvPicPr>
          <p:cNvPr id="4098" name="Picture 2" descr="Image result for packing robot control system">
            <a:extLst>
              <a:ext uri="{FF2B5EF4-FFF2-40B4-BE49-F238E27FC236}">
                <a16:creationId xmlns="" xmlns:a16="http://schemas.microsoft.com/office/drawing/2014/main" id="{1110812B-5906-48C4-8CEE-87080697A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187" y="0"/>
            <a:ext cx="3835813" cy="67871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00EA1D61-7EF9-41DD-973F-2EAC2C47A0AA}"/>
              </a:ext>
            </a:extLst>
          </p:cNvPr>
          <p:cNvSpPr/>
          <p:nvPr/>
        </p:nvSpPr>
        <p:spPr>
          <a:xfrm>
            <a:off x="3719670" y="2336758"/>
            <a:ext cx="1015727" cy="369332"/>
          </a:xfrm>
          <a:prstGeom prst="rect">
            <a:avLst/>
          </a:prstGeom>
        </p:spPr>
        <p:txBody>
          <a:bodyPr wrap="none">
            <a:spAutoFit/>
          </a:bodyPr>
          <a:lstStyle/>
          <a:p>
            <a:r>
              <a:rPr lang="en-US" b="1" dirty="0" err="1">
                <a:solidFill>
                  <a:srgbClr val="FF0000"/>
                </a:solidFill>
              </a:rPr>
              <a:t>kavrayıcı</a:t>
            </a:r>
            <a:endParaRPr lang="en-US" b="1" dirty="0">
              <a:solidFill>
                <a:srgbClr val="FF0000"/>
              </a:solidFill>
            </a:endParaRPr>
          </a:p>
        </p:txBody>
      </p:sp>
    </p:spTree>
    <p:extLst>
      <p:ext uri="{BB962C8B-B14F-4D97-AF65-F5344CB8AC3E}">
        <p14:creationId xmlns:p14="http://schemas.microsoft.com/office/powerpoint/2010/main" val="1191074223"/>
      </p:ext>
    </p:extLst>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implementation</a:t>
            </a:r>
          </a:p>
        </p:txBody>
      </p:sp>
      <p:sp>
        <p:nvSpPr>
          <p:cNvPr id="3" name="Content Placeholder 2"/>
          <p:cNvSpPr>
            <a:spLocks noGrp="1"/>
          </p:cNvSpPr>
          <p:nvPr>
            <p:ph idx="1"/>
          </p:nvPr>
        </p:nvSpPr>
        <p:spPr/>
        <p:txBody>
          <a:bodyPr/>
          <a:lstStyle/>
          <a:p>
            <a:r>
              <a:rPr lang="en-US" dirty="0"/>
              <a:t>These systems are often implemented as multi-tier client server/architectures (discussed in Chapter 17)</a:t>
            </a:r>
            <a:endParaRPr lang="en-GB" dirty="0"/>
          </a:p>
          <a:p>
            <a:pPr lvl="1"/>
            <a:r>
              <a:rPr lang="en-US" dirty="0"/>
              <a:t>The web server is responsible for all user communications, with the user interface implemented using a web browser;</a:t>
            </a:r>
            <a:endParaRPr lang="en-GB" dirty="0"/>
          </a:p>
          <a:p>
            <a:pPr lvl="1"/>
            <a:r>
              <a:rPr lang="en-US" dirty="0"/>
              <a:t>The application server is responsible for implementing application-specific logic as well as information storage and retrieval requests; </a:t>
            </a:r>
            <a:endParaRPr lang="en-GB" dirty="0"/>
          </a:p>
          <a:p>
            <a:pPr lvl="1"/>
            <a:r>
              <a:rPr lang="en-US" dirty="0"/>
              <a:t>The database server moves information to and from the database and handles transaction management. </a:t>
            </a:r>
            <a:endParaRPr lang="en-GB" dirty="0"/>
          </a:p>
          <a:p>
            <a:endParaRPr lang="en-US" dirty="0"/>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Language processing systems</a:t>
            </a:r>
          </a:p>
        </p:txBody>
      </p:sp>
      <p:sp>
        <p:nvSpPr>
          <p:cNvPr id="160771" name="Rectangle 3"/>
          <p:cNvSpPr>
            <a:spLocks noGrp="1" noChangeArrowheads="1"/>
          </p:cNvSpPr>
          <p:nvPr>
            <p:ph idx="1"/>
          </p:nvPr>
        </p:nvSpPr>
        <p:spPr/>
        <p:txBody>
          <a:bodyPr lIns="91797" tIns="45898" rIns="91797" bIns="45898"/>
          <a:lstStyle/>
          <a:p>
            <a:r>
              <a:rPr lang="en-US" sz="2300" dirty="0"/>
              <a:t>Accept a natural or artificial language as input and generate some other representation of that language. </a:t>
            </a:r>
          </a:p>
          <a:p>
            <a:r>
              <a:rPr lang="en-US" sz="2300" dirty="0"/>
              <a:t>May include an interpreter to act on the instructions in the language that is being processed.</a:t>
            </a:r>
          </a:p>
          <a:p>
            <a:r>
              <a:rPr lang="en-US" sz="2300" dirty="0"/>
              <a:t>Used in situations where the easiest way to solve a problem is to describe an algorithm or describe the system data</a:t>
            </a:r>
          </a:p>
          <a:p>
            <a:pPr lvl="1"/>
            <a:r>
              <a:rPr lang="en-US" sz="2100" dirty="0"/>
              <a:t>Meta-case tools process tool descriptions, method rules, etc and generate tools.</a:t>
            </a: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architecture of a language processing system </a:t>
            </a:r>
          </a:p>
        </p:txBody>
      </p:sp>
      <p:pic>
        <p:nvPicPr>
          <p:cNvPr id="4" name="Content Placeholder 3" descr="6.18 LangProcSys.eps"/>
          <p:cNvPicPr>
            <a:picLocks noGrp="1" noChangeAspect="1"/>
          </p:cNvPicPr>
          <p:nvPr>
            <p:ph idx="1"/>
          </p:nvPr>
        </p:nvPicPr>
        <p:blipFill>
          <a:blip r:embed="rId2"/>
          <a:srcRect l="-10387" r="-10387"/>
          <a:stretch>
            <a:fillRect/>
          </a:stretch>
        </p:blipFill>
        <p:spPr>
          <a:xfrm>
            <a:off x="916596" y="1600201"/>
            <a:ext cx="7014735" cy="3857834"/>
          </a:xfrm>
        </p:spPr>
      </p:pic>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Compiler components</a:t>
            </a:r>
          </a:p>
        </p:txBody>
      </p:sp>
      <p:sp>
        <p:nvSpPr>
          <p:cNvPr id="3" name="Content Placeholder 2"/>
          <p:cNvSpPr>
            <a:spLocks noGrp="1"/>
          </p:cNvSpPr>
          <p:nvPr>
            <p:ph idx="1"/>
          </p:nvPr>
        </p:nvSpPr>
        <p:spPr>
          <a:xfrm>
            <a:off x="405360" y="1600200"/>
            <a:ext cx="8229600" cy="4525963"/>
          </a:xfrm>
        </p:spPr>
        <p:txBody>
          <a:bodyPr/>
          <a:lstStyle/>
          <a:p>
            <a:r>
              <a:rPr lang="en-US" dirty="0"/>
              <a:t>A lexical analyzer, which takes input language tokens and converts them to an internal form.</a:t>
            </a:r>
            <a:endParaRPr lang="en-GB" dirty="0"/>
          </a:p>
          <a:p>
            <a:r>
              <a:rPr lang="en-US" dirty="0"/>
              <a:t>A symbol table, which holds information about the names of entities (variables, class names, object names, etc.) used in the text that is being translated.</a:t>
            </a:r>
            <a:endParaRPr lang="en-GB" dirty="0"/>
          </a:p>
          <a:p>
            <a:r>
              <a:rPr lang="en-US" dirty="0"/>
              <a:t>A syntax analyzer, which checks the syntax of the language being translated. </a:t>
            </a:r>
            <a:endParaRPr lang="en-GB" dirty="0"/>
          </a:p>
          <a:p>
            <a:r>
              <a:rPr lang="en-US" dirty="0"/>
              <a:t>A syntax tree, which is an internal structure representing the program being compiled.</a:t>
            </a:r>
            <a:endParaRPr lang="en-GB" dirty="0"/>
          </a:p>
          <a:p>
            <a:endParaRPr lang="en-US" dirty="0"/>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Compiler components</a:t>
            </a:r>
          </a:p>
        </p:txBody>
      </p:sp>
      <p:sp>
        <p:nvSpPr>
          <p:cNvPr id="3" name="Content Placeholder 2"/>
          <p:cNvSpPr>
            <a:spLocks noGrp="1"/>
          </p:cNvSpPr>
          <p:nvPr>
            <p:ph idx="1"/>
          </p:nvPr>
        </p:nvSpPr>
        <p:spPr/>
        <p:txBody>
          <a:bodyPr/>
          <a:lstStyle/>
          <a:p>
            <a:r>
              <a:rPr lang="en-US" dirty="0"/>
              <a:t>A semantic analyzer that uses information from the syntax tree and the symbol table to check the semantic correctness of the input language text.</a:t>
            </a:r>
            <a:r>
              <a:rPr lang="en-GB" dirty="0"/>
              <a:t> </a:t>
            </a:r>
            <a:endParaRPr lang="en-US" dirty="0"/>
          </a:p>
          <a:p>
            <a:r>
              <a:rPr lang="en-US" dirty="0"/>
              <a:t>A code generator that ‘walks’ the syntax tree and generates abstract machine code.</a:t>
            </a:r>
            <a:endParaRPr lang="en-GB" dirty="0"/>
          </a:p>
          <a:p>
            <a:endParaRPr lang="en-US" dirty="0"/>
          </a:p>
        </p:txBody>
      </p:sp>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repository architecture for a language processing system</a:t>
            </a:r>
          </a:p>
        </p:txBody>
      </p:sp>
      <p:pic>
        <p:nvPicPr>
          <p:cNvPr id="4" name="Content Placeholder 3" descr="6.20 RepositoryLPS.eps"/>
          <p:cNvPicPr>
            <a:picLocks noGrp="1" noChangeAspect="1"/>
          </p:cNvPicPr>
          <p:nvPr>
            <p:ph idx="1"/>
          </p:nvPr>
        </p:nvPicPr>
        <p:blipFill>
          <a:blip r:embed="rId2"/>
          <a:srcRect t="-1471" b="-1471"/>
          <a:stretch>
            <a:fillRect/>
          </a:stretch>
        </p:blipFill>
        <p:spPr>
          <a:xfrm>
            <a:off x="1038200" y="1937951"/>
            <a:ext cx="6676944" cy="3672062"/>
          </a:xfrm>
        </p:spPr>
      </p:pic>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pipe and filter compiler architecture</a:t>
            </a:r>
            <a:r>
              <a:rPr lang="en-GB" dirty="0"/>
              <a:t> </a:t>
            </a:r>
            <a:endParaRPr lang="en-US" dirty="0"/>
          </a:p>
        </p:txBody>
      </p:sp>
      <p:pic>
        <p:nvPicPr>
          <p:cNvPr id="4" name="Content Placeholder 3" descr="6.19 PipeFilterCompModel.eps"/>
          <p:cNvPicPr>
            <a:picLocks noGrp="1" noChangeAspect="1"/>
          </p:cNvPicPr>
          <p:nvPr>
            <p:ph idx="1"/>
          </p:nvPr>
        </p:nvPicPr>
        <p:blipFill>
          <a:blip r:embed="rId2"/>
          <a:srcRect t="-42181" b="-42181"/>
          <a:stretch>
            <a:fillRect/>
          </a:stretch>
        </p:blipFill>
        <p:spPr>
          <a:xfrm>
            <a:off x="814063" y="1600200"/>
            <a:ext cx="7591362" cy="4174957"/>
          </a:xfrm>
        </p:spPr>
      </p:pic>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57200" y="1546160"/>
            <a:ext cx="8229600" cy="4525963"/>
          </a:xfrm>
        </p:spPr>
        <p:txBody>
          <a:bodyPr/>
          <a:lstStyle/>
          <a:p>
            <a:r>
              <a:rPr lang="en-US" dirty="0"/>
              <a:t>A software architecture is a description of how a software system is organized. </a:t>
            </a:r>
            <a:endParaRPr lang="en-GB" dirty="0"/>
          </a:p>
          <a:p>
            <a:r>
              <a:rPr lang="en-US" dirty="0"/>
              <a:t>Architectural design decisions include decisions on the type of application, the distribution of the system, the architectural styles to be used.</a:t>
            </a:r>
            <a:endParaRPr lang="en-GB" dirty="0"/>
          </a:p>
          <a:p>
            <a:r>
              <a:rPr lang="en-US" dirty="0"/>
              <a:t>Architectures may be documented from several different perspectives or views such as a conceptual view, a logical view, a process view, and a development view.</a:t>
            </a:r>
            <a:endParaRPr lang="en-GB" dirty="0"/>
          </a:p>
          <a:p>
            <a:r>
              <a:rPr lang="en-US" dirty="0"/>
              <a:t>Architectural patterns are a means of reusing knowledge about generic system architectures. They describe the architecture, explain when it may be used and describe its advantages and disadvantages.</a:t>
            </a:r>
            <a:endParaRPr lang="en-GB" dirty="0"/>
          </a:p>
        </p:txBody>
      </p:sp>
    </p:spTree>
    <p:extLst>
      <p:ext uri="{BB962C8B-B14F-4D97-AF65-F5344CB8AC3E}">
        <p14:creationId xmlns:p14="http://schemas.microsoft.com/office/powerpoint/2010/main" val="3426720306"/>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Models of application systems architectures help us understand and compare applications, validate application system designs and assess large-scale components for reuse.</a:t>
            </a:r>
            <a:endParaRPr lang="en-GB" dirty="0"/>
          </a:p>
          <a:p>
            <a:r>
              <a:rPr lang="en-US" dirty="0"/>
              <a:t>Transaction processing systems are interactive systems that allow information in a database to be remotely accessed and modified by a number of users. </a:t>
            </a:r>
          </a:p>
          <a:p>
            <a:r>
              <a:rPr lang="en-US" dirty="0"/>
              <a:t>Language processing systems are used to translate texts from one language into another and to carry out the instructions specified in the input language. They include a translator and an abstract machine that executes the generated language.</a:t>
            </a:r>
            <a:endParaRPr lang="en-GB" dirty="0"/>
          </a:p>
          <a:p>
            <a:endParaRPr lang="en-US" dirty="0"/>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CD2D3-974F-4AA6-B214-06B30EC07238}"/>
              </a:ext>
            </a:extLst>
          </p:cNvPr>
          <p:cNvSpPr>
            <a:spLocks noGrp="1"/>
          </p:cNvSpPr>
          <p:nvPr>
            <p:ph type="title"/>
          </p:nvPr>
        </p:nvSpPr>
        <p:spPr/>
        <p:txBody>
          <a:bodyPr/>
          <a:lstStyle/>
          <a:p>
            <a:r>
              <a:rPr lang="en-US" dirty="0"/>
              <a:t>Taxonomy of Architectural styles</a:t>
            </a:r>
          </a:p>
        </p:txBody>
      </p:sp>
      <p:sp>
        <p:nvSpPr>
          <p:cNvPr id="3" name="Content Placeholder 2">
            <a:extLst>
              <a:ext uri="{FF2B5EF4-FFF2-40B4-BE49-F238E27FC236}">
                <a16:creationId xmlns="" xmlns:a16="http://schemas.microsoft.com/office/drawing/2014/main" id="{A290E082-4675-49F2-BE38-D47BCCEF2099}"/>
              </a:ext>
            </a:extLst>
          </p:cNvPr>
          <p:cNvSpPr>
            <a:spLocks noGrp="1"/>
          </p:cNvSpPr>
          <p:nvPr>
            <p:ph idx="1"/>
          </p:nvPr>
        </p:nvSpPr>
        <p:spPr/>
        <p:txBody>
          <a:bodyPr/>
          <a:lstStyle/>
          <a:p>
            <a:pPr marL="457200" indent="-457200">
              <a:buFont typeface="+mj-lt"/>
              <a:buAutoNum type="arabicPeriod"/>
            </a:pPr>
            <a:r>
              <a:rPr lang="en-US" b="1" dirty="0"/>
              <a:t>Data centered architectures</a:t>
            </a:r>
          </a:p>
          <a:p>
            <a:pPr marL="457200" indent="-457200">
              <a:buFont typeface="+mj-lt"/>
              <a:buAutoNum type="arabicPeriod"/>
            </a:pPr>
            <a:r>
              <a:rPr lang="en-US" b="1" dirty="0"/>
              <a:t>Data flow architectures</a:t>
            </a:r>
          </a:p>
          <a:p>
            <a:pPr marL="457200" indent="-457200">
              <a:buFont typeface="+mj-lt"/>
              <a:buAutoNum type="arabicPeriod"/>
            </a:pPr>
            <a:r>
              <a:rPr lang="en-US" b="1" dirty="0"/>
              <a:t>Call and Return architectures</a:t>
            </a:r>
          </a:p>
          <a:p>
            <a:pPr marL="457200" indent="-457200">
              <a:buFont typeface="+mj-lt"/>
              <a:buAutoNum type="arabicPeriod"/>
            </a:pPr>
            <a:r>
              <a:rPr lang="en-US" b="1" dirty="0"/>
              <a:t>Object Oriented architecture</a:t>
            </a:r>
          </a:p>
          <a:p>
            <a:pPr marL="457200" indent="-457200">
              <a:buFont typeface="+mj-lt"/>
              <a:buAutoNum type="arabicPeriod"/>
            </a:pPr>
            <a:r>
              <a:rPr lang="en-US" b="1" dirty="0"/>
              <a:t>Layered architecture</a:t>
            </a:r>
            <a:endParaRPr lang="en-US" dirty="0"/>
          </a:p>
          <a:p>
            <a:endParaRPr lang="en-US" dirty="0"/>
          </a:p>
        </p:txBody>
      </p:sp>
    </p:spTree>
    <p:extLst>
      <p:ext uri="{BB962C8B-B14F-4D97-AF65-F5344CB8AC3E}">
        <p14:creationId xmlns:p14="http://schemas.microsoft.com/office/powerpoint/2010/main" val="2833712933"/>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abstraction</a:t>
            </a:r>
          </a:p>
        </p:txBody>
      </p:sp>
      <p:sp>
        <p:nvSpPr>
          <p:cNvPr id="3" name="Content Placeholder 2"/>
          <p:cNvSpPr>
            <a:spLocks noGrp="1"/>
          </p:cNvSpPr>
          <p:nvPr>
            <p:ph idx="1"/>
          </p:nvPr>
        </p:nvSpPr>
        <p:spPr>
          <a:xfrm>
            <a:off x="103030" y="1425039"/>
            <a:ext cx="8583770" cy="1583139"/>
          </a:xfrm>
        </p:spPr>
        <p:txBody>
          <a:bodyPr/>
          <a:lstStyle/>
          <a:p>
            <a:pPr algn="just">
              <a:buFont typeface="Wingdings" panose="05000000000000000000" pitchFamily="2" charset="2"/>
              <a:buChar char="q"/>
            </a:pPr>
            <a:r>
              <a:rPr lang="en-US" dirty="0">
                <a:solidFill>
                  <a:srgbClr val="000000"/>
                </a:solidFill>
                <a:highlight>
                  <a:srgbClr val="FFFF00"/>
                </a:highlight>
              </a:rPr>
              <a:t>If Architecture is small</a:t>
            </a:r>
            <a:r>
              <a:rPr lang="en-US" dirty="0">
                <a:solidFill>
                  <a:srgbClr val="000000"/>
                </a:solidFill>
                <a:sym typeface="Wingdings" panose="05000000000000000000" pitchFamily="2" charset="2"/>
              </a:rPr>
              <a:t></a:t>
            </a:r>
          </a:p>
          <a:p>
            <a:pPr lvl="1" algn="just"/>
            <a:r>
              <a:rPr lang="en-US" dirty="0">
                <a:solidFill>
                  <a:srgbClr val="000000"/>
                </a:solidFill>
              </a:rPr>
              <a:t>We interest here </a:t>
            </a:r>
            <a:r>
              <a:rPr lang="en-US" u="sng" dirty="0">
                <a:solidFill>
                  <a:srgbClr val="FF0000"/>
                </a:solidFill>
              </a:rPr>
              <a:t>how an individual program is divided into components/modules (generally no sub systems).</a:t>
            </a:r>
            <a:endParaRPr lang="en-GB" u="sng" dirty="0">
              <a:solidFill>
                <a:srgbClr val="FF0000"/>
              </a:solidFill>
            </a:endParaRPr>
          </a:p>
        </p:txBody>
      </p:sp>
      <p:pic>
        <p:nvPicPr>
          <p:cNvPr id="5122" name="Picture 2" descr="Related image">
            <a:extLst>
              <a:ext uri="{FF2B5EF4-FFF2-40B4-BE49-F238E27FC236}">
                <a16:creationId xmlns="" xmlns:a16="http://schemas.microsoft.com/office/drawing/2014/main" id="{43DFE833-FDD7-485F-B529-01C00D41E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484" y="3015579"/>
            <a:ext cx="4982516" cy="35394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BC842955-1377-4969-9354-E1AA22CC8EE4}"/>
              </a:ext>
            </a:extLst>
          </p:cNvPr>
          <p:cNvSpPr/>
          <p:nvPr/>
        </p:nvSpPr>
        <p:spPr>
          <a:xfrm>
            <a:off x="57954" y="3110954"/>
            <a:ext cx="4301545" cy="3539430"/>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0000"/>
                </a:solidFill>
                <a:highlight>
                  <a:srgbClr val="FFFF00"/>
                </a:highlight>
                <a:latin typeface="Arial"/>
                <a:ea typeface="ＭＳ Ｐゴシック" charset="-128"/>
                <a:cs typeface="Arial"/>
              </a:rPr>
              <a:t>If Architecture is big</a:t>
            </a:r>
            <a:r>
              <a:rPr lang="en-US" dirty="0">
                <a:solidFill>
                  <a:srgbClr val="000000"/>
                </a:solidFill>
                <a:sym typeface="Wingdings" panose="05000000000000000000" pitchFamily="2" charset="2"/>
              </a:rPr>
              <a:t></a:t>
            </a:r>
          </a:p>
          <a:p>
            <a:pPr marL="742950" lvl="1" indent="-285750">
              <a:buFont typeface="Wingdings" panose="05000000000000000000" pitchFamily="2" charset="2"/>
              <a:buChar char="§"/>
            </a:pPr>
            <a:r>
              <a:rPr lang="en-US" sz="2000" dirty="0">
                <a:solidFill>
                  <a:srgbClr val="000000"/>
                </a:solidFill>
              </a:rPr>
              <a:t>It is concerned with the </a:t>
            </a:r>
            <a:r>
              <a:rPr lang="en-US" sz="2000" u="sng" dirty="0">
                <a:solidFill>
                  <a:srgbClr val="FF0000"/>
                </a:solidFill>
              </a:rPr>
              <a:t>architecture of complex enterprise systems</a:t>
            </a:r>
            <a:r>
              <a:rPr lang="en-US" sz="2000" dirty="0">
                <a:solidFill>
                  <a:srgbClr val="000000"/>
                </a:solidFill>
              </a:rPr>
              <a:t> that may </a:t>
            </a:r>
            <a:r>
              <a:rPr lang="en-US" sz="2000" b="1" i="1" dirty="0">
                <a:solidFill>
                  <a:srgbClr val="000000"/>
                </a:solidFill>
              </a:rPr>
              <a:t>include other systems, programs, and components</a:t>
            </a:r>
            <a:r>
              <a:rPr lang="en-US" sz="2000" dirty="0">
                <a:solidFill>
                  <a:srgbClr val="000000"/>
                </a:solidFill>
              </a:rPr>
              <a:t>.</a:t>
            </a:r>
          </a:p>
          <a:p>
            <a:pPr marL="742950" lvl="1" indent="-285750">
              <a:buFont typeface="Wingdings" panose="05000000000000000000" pitchFamily="2" charset="2"/>
              <a:buChar char="§"/>
            </a:pPr>
            <a:r>
              <a:rPr lang="en-US" sz="2000" dirty="0">
                <a:solidFill>
                  <a:srgbClr val="000000"/>
                </a:solidFill>
              </a:rPr>
              <a:t>These enterprise systems are </a:t>
            </a:r>
            <a:r>
              <a:rPr lang="en-US" sz="2000" u="sng" dirty="0">
                <a:solidFill>
                  <a:srgbClr val="FF0000"/>
                </a:solidFill>
              </a:rPr>
              <a:t>distributed over different computers</a:t>
            </a:r>
            <a:r>
              <a:rPr lang="en-US" sz="2000" dirty="0">
                <a:solidFill>
                  <a:srgbClr val="000000"/>
                </a:solidFill>
              </a:rPr>
              <a:t>, which may be owned and managed by different companies.</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representations</a:t>
            </a:r>
          </a:p>
        </p:txBody>
      </p:sp>
      <p:sp>
        <p:nvSpPr>
          <p:cNvPr id="3" name="Content Placeholder 2"/>
          <p:cNvSpPr>
            <a:spLocks noGrp="1"/>
          </p:cNvSpPr>
          <p:nvPr>
            <p:ph idx="1"/>
          </p:nvPr>
        </p:nvSpPr>
        <p:spPr/>
        <p:txBody>
          <a:bodyPr/>
          <a:lstStyle/>
          <a:p>
            <a:pPr algn="just"/>
            <a:r>
              <a:rPr lang="en-US" dirty="0"/>
              <a:t>Simple, </a:t>
            </a:r>
            <a:r>
              <a:rPr lang="en-US" b="1" u="sng" dirty="0"/>
              <a:t>informal block diagrams</a:t>
            </a:r>
            <a:r>
              <a:rPr lang="en-US" b="1" dirty="0"/>
              <a:t> </a:t>
            </a:r>
            <a:r>
              <a:rPr lang="en-US" dirty="0"/>
              <a:t>are the most commonly used method for documenting software architectures.</a:t>
            </a:r>
            <a:endParaRPr lang="en-US" b="1" u="sng" dirty="0">
              <a:solidFill>
                <a:schemeClr val="accent1"/>
              </a:solidFill>
            </a:endParaRPr>
          </a:p>
          <a:p>
            <a:pPr algn="just"/>
            <a:r>
              <a:rPr lang="en-US" b="1" dirty="0">
                <a:solidFill>
                  <a:schemeClr val="accent1"/>
                </a:solidFill>
              </a:rPr>
              <a:t>These diagrams are showing </a:t>
            </a:r>
            <a:r>
              <a:rPr lang="en-US" b="1" u="sng" dirty="0">
                <a:solidFill>
                  <a:schemeClr val="accent1"/>
                </a:solidFill>
              </a:rPr>
              <a:t>entities</a:t>
            </a:r>
            <a:r>
              <a:rPr lang="en-US" dirty="0"/>
              <a:t> </a:t>
            </a:r>
            <a:r>
              <a:rPr lang="en-US" b="1" dirty="0">
                <a:solidFill>
                  <a:schemeClr val="accent1"/>
                </a:solidFill>
              </a:rPr>
              <a:t>and </a:t>
            </a:r>
            <a:r>
              <a:rPr lang="en-US" b="1" u="sng" dirty="0">
                <a:solidFill>
                  <a:schemeClr val="accent1"/>
                </a:solidFill>
              </a:rPr>
              <a:t>relationships</a:t>
            </a:r>
            <a:r>
              <a:rPr lang="en-US" b="1" dirty="0">
                <a:solidFill>
                  <a:schemeClr val="accent1"/>
                </a:solidFill>
              </a:rPr>
              <a:t> between the entities.</a:t>
            </a:r>
          </a:p>
          <a:p>
            <a:pPr algn="just"/>
            <a:r>
              <a:rPr lang="en-US" dirty="0"/>
              <a:t>But the architectural representations</a:t>
            </a:r>
            <a:r>
              <a:rPr lang="en-US" dirty="0">
                <a:solidFill>
                  <a:srgbClr val="FF0000"/>
                </a:solidFill>
              </a:rPr>
              <a:t> can be  discussable/argumentative</a:t>
            </a:r>
            <a:r>
              <a:rPr lang="en-US" dirty="0"/>
              <a:t> because they lack semantics,</a:t>
            </a:r>
          </a:p>
          <a:p>
            <a:pPr lvl="1" algn="just"/>
            <a:r>
              <a:rPr lang="en-US" dirty="0">
                <a:sym typeface="Wingdings" panose="05000000000000000000" pitchFamily="2" charset="2"/>
              </a:rPr>
              <a:t> BECAUSE, they </a:t>
            </a:r>
            <a:r>
              <a:rPr lang="en-US" dirty="0"/>
              <a:t>do not show the </a:t>
            </a:r>
            <a:r>
              <a:rPr lang="en-US" i="1" dirty="0">
                <a:solidFill>
                  <a:srgbClr val="FF0000"/>
                </a:solidFill>
              </a:rPr>
              <a:t>types of relationships between entities</a:t>
            </a:r>
            <a:r>
              <a:rPr lang="en-US" dirty="0"/>
              <a:t> </a:t>
            </a:r>
            <a:r>
              <a:rPr lang="en-US" i="1" dirty="0">
                <a:solidFill>
                  <a:srgbClr val="FF0000"/>
                </a:solidFill>
              </a:rPr>
              <a:t>nor the visible properties of entities</a:t>
            </a:r>
            <a:r>
              <a:rPr lang="en-US" dirty="0"/>
              <a:t> in the architecture.</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9F1A55-F399-43FF-A036-45D6B1B79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621922-846E-4C7E-8D2B-3347A17C5CC1}">
  <ds:schemaRefs>
    <ds:schemaRef ds:uri="http://schemas.microsoft.com/sharepoint/v3/contenttype/forms"/>
  </ds:schemaRefs>
</ds:datastoreItem>
</file>

<file path=customXml/itemProps3.xml><?xml version="1.0" encoding="utf-8"?>
<ds:datastoreItem xmlns:ds="http://schemas.openxmlformats.org/officeDocument/2006/customXml" ds:itemID="{38DCD1E6-379E-4DE3-9146-21BB6BEFC62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720</TotalTime>
  <Words>5625</Words>
  <Application>Microsoft Office PowerPoint</Application>
  <PresentationFormat>On-screen Show (4:3)</PresentationFormat>
  <Paragraphs>515</Paragraphs>
  <Slides>79</Slides>
  <Notes>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SE10 slides</vt:lpstr>
      <vt:lpstr>Chapter 7 – Architectural Design</vt:lpstr>
      <vt:lpstr>Topics covered</vt:lpstr>
      <vt:lpstr>Architectural design</vt:lpstr>
      <vt:lpstr>Introduction</vt:lpstr>
      <vt:lpstr>Architectural Styles</vt:lpstr>
      <vt:lpstr>The architecture of Mentcare system</vt:lpstr>
      <vt:lpstr>The architecture of a  packing robot control system</vt:lpstr>
      <vt:lpstr>Architectural abstraction</vt:lpstr>
      <vt:lpstr>Architectural representations</vt:lpstr>
      <vt:lpstr>Using Box and line diagrams</vt:lpstr>
      <vt:lpstr>Use of architectural models</vt:lpstr>
      <vt:lpstr>How should we make architectural design decisions?</vt:lpstr>
      <vt:lpstr>Architectural design decisions</vt:lpstr>
      <vt:lpstr>PowerPoint Presentation</vt:lpstr>
      <vt:lpstr>Software Architecture</vt:lpstr>
      <vt:lpstr>What are these decisions?</vt:lpstr>
      <vt:lpstr>Architectural design decisions</vt:lpstr>
      <vt:lpstr>PowerPoint Presentation</vt:lpstr>
      <vt:lpstr>What are my constraints? </vt:lpstr>
      <vt:lpstr>Goals of Architecture</vt:lpstr>
      <vt:lpstr>Architecture reuse</vt:lpstr>
      <vt:lpstr>Software Architecture Models</vt:lpstr>
      <vt:lpstr>Common Quality Attributes</vt:lpstr>
      <vt:lpstr>Common Quality Attributes</vt:lpstr>
      <vt:lpstr>Architecture and system characteristics</vt:lpstr>
      <vt:lpstr>EXAMPLES ON NFRs</vt:lpstr>
      <vt:lpstr>Architectural views</vt:lpstr>
      <vt:lpstr>Architectural views (mimari görünüm???)</vt:lpstr>
      <vt:lpstr>A software architecture can be defined in many ways −Representing architectural views −</vt:lpstr>
      <vt:lpstr>Architecture View Model (4+1 view model) for software architecture modelling</vt:lpstr>
      <vt:lpstr>Architecture View Model (4+1 view model) for software architecture modelling</vt:lpstr>
      <vt:lpstr>PowerPoint Presentation</vt:lpstr>
      <vt:lpstr>Architectural patterns</vt:lpstr>
      <vt:lpstr>PowerPoint Presentation</vt:lpstr>
      <vt:lpstr>Architectural patterns</vt:lpstr>
      <vt:lpstr> How to create it? A tool for architecture pattern diagrammin: E-Draw  </vt:lpstr>
      <vt:lpstr>1- Layered architecture pattern</vt:lpstr>
      <vt:lpstr>A generic layered architecture </vt:lpstr>
      <vt:lpstr>The Layered architecture pattern </vt:lpstr>
      <vt:lpstr>Example: Layered architecture model of the iLearn system </vt:lpstr>
      <vt:lpstr>2- Client-server architecture pattern</vt:lpstr>
      <vt:lpstr>The Client–server pattern </vt:lpstr>
      <vt:lpstr>A client–server architecture for a film library </vt:lpstr>
      <vt:lpstr>3- The Model-View-Controller (MVC) pattern </vt:lpstr>
      <vt:lpstr>The Model-View-Controller (MVC) pattern </vt:lpstr>
      <vt:lpstr>Web application architecture using the MVC pattern </vt:lpstr>
      <vt:lpstr>Here is a very simple scenario</vt:lpstr>
      <vt:lpstr>Here is a very simple scenario</vt:lpstr>
      <vt:lpstr>Here is a very simple scenario</vt:lpstr>
      <vt:lpstr>4- Pipe and filter architecture pattern</vt:lpstr>
      <vt:lpstr>ECG Analyzer (real time stream data) </vt:lpstr>
      <vt:lpstr>The pipe and filter pattern </vt:lpstr>
      <vt:lpstr>5- Repository architecture pattern</vt:lpstr>
      <vt:lpstr>A repository architecture for an IDE </vt:lpstr>
      <vt:lpstr>The Repository pattern </vt:lpstr>
      <vt:lpstr>Question</vt:lpstr>
      <vt:lpstr>Answer</vt:lpstr>
      <vt:lpstr>Application architectures</vt:lpstr>
      <vt:lpstr>Application architectures</vt:lpstr>
      <vt:lpstr>Use of application architectures</vt:lpstr>
      <vt:lpstr>Examples of application types</vt:lpstr>
      <vt:lpstr>Application type examples</vt:lpstr>
      <vt:lpstr>Transaction processing systems</vt:lpstr>
      <vt:lpstr>The structure of transaction processing applications </vt:lpstr>
      <vt:lpstr>The software architecture of an ATM system </vt:lpstr>
      <vt:lpstr>Information systems architecture</vt:lpstr>
      <vt:lpstr>Layered information system architecture </vt:lpstr>
      <vt:lpstr>The architecture of the Mentcare system</vt:lpstr>
      <vt:lpstr>Web-based information systems</vt:lpstr>
      <vt:lpstr>Server implementation</vt:lpstr>
      <vt:lpstr>Language processing systems</vt:lpstr>
      <vt:lpstr>The architecture of a language processing system </vt:lpstr>
      <vt:lpstr>Compiler components</vt:lpstr>
      <vt:lpstr>Compiler components</vt:lpstr>
      <vt:lpstr>A repository architecture for a language processing system</vt:lpstr>
      <vt:lpstr>A pipe and filter compiler architecture </vt:lpstr>
      <vt:lpstr>Key points</vt:lpstr>
      <vt:lpstr>Key points</vt:lpstr>
      <vt:lpstr>Taxonomy of Architectural styles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 Architectural Design</dc:title>
  <dc:creator>Duygu Çelik Ertuğrul</dc:creator>
  <cp:lastModifiedBy>cmpe1</cp:lastModifiedBy>
  <cp:revision>47</cp:revision>
  <dcterms:created xsi:type="dcterms:W3CDTF">2020-12-16T08:26:09Z</dcterms:created>
  <dcterms:modified xsi:type="dcterms:W3CDTF">2023-05-10T08:55:24Z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