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5E59203-970E-4572-9E92-8E70E8280F2B}" type="datetimeFigureOut">
              <a:rPr lang="tr-TR" smtClean="0"/>
              <a:t>7.10.2016</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7CCD08D-0A62-4879-B22E-81360FAF6CA6}"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573556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E59203-970E-4572-9E92-8E70E8280F2B}" type="datetimeFigureOut">
              <a:rPr lang="tr-TR" smtClean="0"/>
              <a:t>7.10.2016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CD08D-0A62-4879-B22E-81360FAF6CA6}" type="slidenum">
              <a:rPr lang="tr-TR" smtClean="0"/>
              <a:t>‹#›</a:t>
            </a:fld>
            <a:endParaRPr lang="tr-TR"/>
          </a:p>
        </p:txBody>
      </p:sp>
    </p:spTree>
    <p:extLst>
      <p:ext uri="{BB962C8B-B14F-4D97-AF65-F5344CB8AC3E}">
        <p14:creationId xmlns:p14="http://schemas.microsoft.com/office/powerpoint/2010/main" val="133151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E59203-970E-4572-9E92-8E70E8280F2B}" type="datetimeFigureOut">
              <a:rPr lang="tr-TR" smtClean="0"/>
              <a:t>7.10.2016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CD08D-0A62-4879-B22E-81360FAF6CA6}" type="slidenum">
              <a:rPr lang="tr-TR" smtClean="0"/>
              <a:t>‹#›</a:t>
            </a:fld>
            <a:endParaRPr lang="tr-TR"/>
          </a:p>
        </p:txBody>
      </p:sp>
    </p:spTree>
    <p:extLst>
      <p:ext uri="{BB962C8B-B14F-4D97-AF65-F5344CB8AC3E}">
        <p14:creationId xmlns:p14="http://schemas.microsoft.com/office/powerpoint/2010/main" val="335917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E59203-970E-4572-9E92-8E70E8280F2B}" type="datetimeFigureOut">
              <a:rPr lang="tr-TR" smtClean="0"/>
              <a:t>7.10.2016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CCD08D-0A62-4879-B22E-81360FAF6CA6}" type="slidenum">
              <a:rPr lang="tr-TR" smtClean="0"/>
              <a:t>‹#›</a:t>
            </a:fld>
            <a:endParaRPr lang="tr-TR"/>
          </a:p>
        </p:txBody>
      </p:sp>
    </p:spTree>
    <p:extLst>
      <p:ext uri="{BB962C8B-B14F-4D97-AF65-F5344CB8AC3E}">
        <p14:creationId xmlns:p14="http://schemas.microsoft.com/office/powerpoint/2010/main" val="330462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5E59203-970E-4572-9E92-8E70E8280F2B}" type="datetimeFigureOut">
              <a:rPr lang="tr-TR" smtClean="0"/>
              <a:t>7.10.2016</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7CCD08D-0A62-4879-B22E-81360FAF6CA6}"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61909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E59203-970E-4572-9E92-8E70E8280F2B}" type="datetimeFigureOut">
              <a:rPr lang="tr-TR" smtClean="0"/>
              <a:t>7.10.2016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CCD08D-0A62-4879-B22E-81360FAF6CA6}" type="slidenum">
              <a:rPr lang="tr-TR" smtClean="0"/>
              <a:t>‹#›</a:t>
            </a:fld>
            <a:endParaRPr lang="tr-TR"/>
          </a:p>
        </p:txBody>
      </p:sp>
    </p:spTree>
    <p:extLst>
      <p:ext uri="{BB962C8B-B14F-4D97-AF65-F5344CB8AC3E}">
        <p14:creationId xmlns:p14="http://schemas.microsoft.com/office/powerpoint/2010/main" val="271439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E59203-970E-4572-9E92-8E70E8280F2B}" type="datetimeFigureOut">
              <a:rPr lang="tr-TR" smtClean="0"/>
              <a:t>7.10.2016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CCD08D-0A62-4879-B22E-81360FAF6CA6}" type="slidenum">
              <a:rPr lang="tr-TR" smtClean="0"/>
              <a:t>‹#›</a:t>
            </a:fld>
            <a:endParaRPr lang="tr-TR"/>
          </a:p>
        </p:txBody>
      </p:sp>
    </p:spTree>
    <p:extLst>
      <p:ext uri="{BB962C8B-B14F-4D97-AF65-F5344CB8AC3E}">
        <p14:creationId xmlns:p14="http://schemas.microsoft.com/office/powerpoint/2010/main" val="139014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E59203-970E-4572-9E92-8E70E8280F2B}" type="datetimeFigureOut">
              <a:rPr lang="tr-TR" smtClean="0"/>
              <a:t>7.10.2016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CCD08D-0A62-4879-B22E-81360FAF6CA6}" type="slidenum">
              <a:rPr lang="tr-TR" smtClean="0"/>
              <a:t>‹#›</a:t>
            </a:fld>
            <a:endParaRPr lang="tr-TR"/>
          </a:p>
        </p:txBody>
      </p:sp>
    </p:spTree>
    <p:extLst>
      <p:ext uri="{BB962C8B-B14F-4D97-AF65-F5344CB8AC3E}">
        <p14:creationId xmlns:p14="http://schemas.microsoft.com/office/powerpoint/2010/main" val="125256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59203-970E-4572-9E92-8E70E8280F2B}" type="datetimeFigureOut">
              <a:rPr lang="tr-TR" smtClean="0"/>
              <a:t>7.10.2016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CCD08D-0A62-4879-B22E-81360FAF6CA6}" type="slidenum">
              <a:rPr lang="tr-TR" smtClean="0"/>
              <a:t>‹#›</a:t>
            </a:fld>
            <a:endParaRPr lang="tr-TR"/>
          </a:p>
        </p:txBody>
      </p:sp>
    </p:spTree>
    <p:extLst>
      <p:ext uri="{BB962C8B-B14F-4D97-AF65-F5344CB8AC3E}">
        <p14:creationId xmlns:p14="http://schemas.microsoft.com/office/powerpoint/2010/main" val="316657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5E59203-970E-4572-9E92-8E70E8280F2B}" type="datetimeFigureOut">
              <a:rPr lang="tr-TR" smtClean="0"/>
              <a:t>7.10.2016</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7CCD08D-0A62-4879-B22E-81360FAF6CA6}"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774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5E59203-970E-4572-9E92-8E70E8280F2B}" type="datetimeFigureOut">
              <a:rPr lang="tr-TR" smtClean="0"/>
              <a:t>7.10.2016</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7CCD08D-0A62-4879-B22E-81360FAF6CA6}"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453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5E59203-970E-4572-9E92-8E70E8280F2B}" type="datetimeFigureOut">
              <a:rPr lang="tr-TR" smtClean="0"/>
              <a:t>7.10.2016</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7CCD08D-0A62-4879-B22E-81360FAF6CA6}"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3331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5293" y="986354"/>
            <a:ext cx="9144000" cy="1071563"/>
          </a:xfrm>
          <a:noFill/>
        </p:spPr>
        <p:txBody>
          <a:bodyPr>
            <a:spAutoFit/>
          </a:bodyPr>
          <a:lstStyle/>
          <a:p>
            <a:pPr>
              <a:spcBef>
                <a:spcPts val="0"/>
              </a:spcBef>
            </a:pPr>
            <a:r>
              <a:rPr lang="tr-TR" sz="3500" cap="none" dirty="0" smtClean="0">
                <a:solidFill>
                  <a:schemeClr val="tx1"/>
                </a:solidFill>
              </a:rPr>
              <a:t>Doğu Akdeniz Üniversitesi</a:t>
            </a:r>
            <a:br>
              <a:rPr lang="tr-TR" sz="3500" cap="none" dirty="0" smtClean="0">
                <a:solidFill>
                  <a:schemeClr val="tx1"/>
                </a:solidFill>
              </a:rPr>
            </a:br>
            <a:r>
              <a:rPr lang="tr-TR" sz="3500" cap="none" dirty="0" smtClean="0">
                <a:solidFill>
                  <a:schemeClr val="tx1"/>
                </a:solidFill>
              </a:rPr>
              <a:t>Bilgisayar Ve Teknoloji Yüksek Okulu</a:t>
            </a:r>
            <a:endParaRPr lang="tr-TR" sz="3500" cap="none" dirty="0">
              <a:solidFill>
                <a:schemeClr val="tx1"/>
              </a:solidFill>
            </a:endParaRPr>
          </a:p>
        </p:txBody>
      </p:sp>
      <p:sp>
        <p:nvSpPr>
          <p:cNvPr id="3" name="Subtitle 2"/>
          <p:cNvSpPr>
            <a:spLocks noGrp="1"/>
          </p:cNvSpPr>
          <p:nvPr>
            <p:ph type="subTitle" idx="1"/>
          </p:nvPr>
        </p:nvSpPr>
        <p:spPr>
          <a:xfrm>
            <a:off x="1524000" y="2305572"/>
            <a:ext cx="9144000" cy="1009029"/>
          </a:xfrm>
        </p:spPr>
        <p:txBody>
          <a:bodyPr vert="horz" lIns="91440" tIns="45720" rIns="91440" bIns="45720" rtlCol="0" anchor="b">
            <a:normAutofit fontScale="92500" lnSpcReduction="20000"/>
          </a:bodyPr>
          <a:lstStyle/>
          <a:p>
            <a:pPr>
              <a:lnSpc>
                <a:spcPct val="89000"/>
              </a:lnSpc>
              <a:spcBef>
                <a:spcPct val="0"/>
              </a:spcBef>
            </a:pPr>
            <a:r>
              <a:rPr lang="tr-TR" sz="4500" cap="all" dirty="0">
                <a:latin typeface="+mj-lt"/>
                <a:ea typeface="+mj-ea"/>
                <a:cs typeface="+mj-cs"/>
              </a:rPr>
              <a:t>EETE233 </a:t>
            </a:r>
            <a:r>
              <a:rPr lang="tr-TR" sz="4500" cap="all" dirty="0" err="1">
                <a:latin typeface="+mj-lt"/>
                <a:ea typeface="+mj-ea"/>
                <a:cs typeface="+mj-cs"/>
              </a:rPr>
              <a:t>Mikrodenetleyiciler</a:t>
            </a:r>
            <a:r>
              <a:rPr lang="tr-TR" sz="4500" cap="all" dirty="0">
                <a:latin typeface="+mj-lt"/>
                <a:ea typeface="+mj-ea"/>
                <a:cs typeface="+mj-cs"/>
              </a:rPr>
              <a:t/>
            </a:r>
            <a:br>
              <a:rPr lang="tr-TR" sz="4500" cap="all" dirty="0">
                <a:latin typeface="+mj-lt"/>
                <a:ea typeface="+mj-ea"/>
                <a:cs typeface="+mj-cs"/>
              </a:rPr>
            </a:br>
            <a:r>
              <a:rPr lang="tr-TR" sz="4500" cap="all" dirty="0" err="1">
                <a:latin typeface="+mj-lt"/>
                <a:ea typeface="+mj-ea"/>
                <a:cs typeface="+mj-cs"/>
              </a:rPr>
              <a:t>Arduino</a:t>
            </a:r>
            <a:r>
              <a:rPr lang="tr-TR" sz="4500" cap="all" dirty="0">
                <a:latin typeface="+mj-lt"/>
                <a:ea typeface="+mj-ea"/>
                <a:cs typeface="+mj-cs"/>
              </a:rPr>
              <a:t> ile Programlama</a:t>
            </a:r>
          </a:p>
        </p:txBody>
      </p:sp>
      <p:sp>
        <p:nvSpPr>
          <p:cNvPr id="4" name="Subtitle 2"/>
          <p:cNvSpPr txBox="1">
            <a:spLocks/>
          </p:cNvSpPr>
          <p:nvPr/>
        </p:nvSpPr>
        <p:spPr>
          <a:xfrm>
            <a:off x="1591819" y="4008391"/>
            <a:ext cx="9144000" cy="1009029"/>
          </a:xfrm>
          <a:prstGeom prst="rect">
            <a:avLst/>
          </a:prstGeom>
        </p:spPr>
        <p:txBody>
          <a:bodyPr vert="horz" lIns="91440" tIns="45720" rIns="91440" bIns="45720" rtlCol="0">
            <a:normAutofit fontScale="92500" lnSpcReduction="20000"/>
          </a:bodyPr>
          <a:lstStyle>
            <a:lvl1pPr indent="0" algn="ctr" defTabSz="914400">
              <a:lnSpc>
                <a:spcPct val="112000"/>
              </a:lnSpc>
              <a:spcBef>
                <a:spcPts val="0"/>
              </a:spcBef>
              <a:spcAft>
                <a:spcPts val="0"/>
              </a:spcAft>
              <a:buFont typeface="Franklin Gothic Book" panose="020B0503020102020204" pitchFamily="34" charset="0"/>
              <a:buNone/>
              <a:defRPr sz="3500" baseline="0">
                <a:solidFill>
                  <a:schemeClr val="tx2"/>
                </a:solidFill>
              </a:defRPr>
            </a:lvl1pPr>
            <a:lvl2pPr indent="0" algn="ctr" defTabSz="914400">
              <a:lnSpc>
                <a:spcPct val="94000"/>
              </a:lnSpc>
              <a:spcBef>
                <a:spcPts val="500"/>
              </a:spcBef>
              <a:spcAft>
                <a:spcPts val="200"/>
              </a:spcAft>
              <a:buFont typeface="Franklin Gothic Book" panose="020B0503020102020204" pitchFamily="34" charset="0"/>
              <a:buNone/>
              <a:defRPr sz="2000" i="1" baseline="0">
                <a:solidFill>
                  <a:schemeClr val="tx2"/>
                </a:solidFill>
              </a:defRPr>
            </a:lvl2pPr>
            <a:lvl3pPr indent="0" algn="ctr" defTabSz="914400">
              <a:lnSpc>
                <a:spcPct val="94000"/>
              </a:lnSpc>
              <a:spcBef>
                <a:spcPts val="500"/>
              </a:spcBef>
              <a:spcAft>
                <a:spcPts val="200"/>
              </a:spcAft>
              <a:buFont typeface="Franklin Gothic Book" panose="020B0503020102020204" pitchFamily="34" charset="0"/>
              <a:buNone/>
              <a:defRPr baseline="0">
                <a:solidFill>
                  <a:schemeClr val="tx2"/>
                </a:solidFill>
              </a:defRPr>
            </a:lvl3pPr>
            <a:lvl4pPr indent="0" algn="ctr" defTabSz="914400">
              <a:lnSpc>
                <a:spcPct val="94000"/>
              </a:lnSpc>
              <a:spcBef>
                <a:spcPts val="500"/>
              </a:spcBef>
              <a:spcAft>
                <a:spcPts val="200"/>
              </a:spcAft>
              <a:buFont typeface="Franklin Gothic Book" panose="020B0503020102020204" pitchFamily="34" charset="0"/>
              <a:buNone/>
              <a:defRPr sz="1600" i="1" baseline="0">
                <a:solidFill>
                  <a:schemeClr val="tx2"/>
                </a:solidFill>
              </a:defRPr>
            </a:lvl4pPr>
            <a:lvl5pPr indent="0" algn="ctr" defTabSz="914400">
              <a:lnSpc>
                <a:spcPct val="94000"/>
              </a:lnSpc>
              <a:spcBef>
                <a:spcPts val="500"/>
              </a:spcBef>
              <a:spcAft>
                <a:spcPts val="200"/>
              </a:spcAft>
              <a:buFont typeface="Franklin Gothic Book" panose="020B0503020102020204" pitchFamily="34" charset="0"/>
              <a:buNone/>
              <a:defRPr sz="1600" baseline="0">
                <a:solidFill>
                  <a:schemeClr val="tx2"/>
                </a:solidFill>
              </a:defRPr>
            </a:lvl5pPr>
            <a:lvl6pPr indent="0" algn="ctr" defTabSz="914400">
              <a:lnSpc>
                <a:spcPct val="94000"/>
              </a:lnSpc>
              <a:spcBef>
                <a:spcPts val="500"/>
              </a:spcBef>
              <a:spcAft>
                <a:spcPts val="200"/>
              </a:spcAft>
              <a:buFont typeface="Franklin Gothic Book" panose="020B0503020102020204" pitchFamily="34" charset="0"/>
              <a:buNone/>
              <a:defRPr sz="1600" i="1" baseline="0">
                <a:solidFill>
                  <a:schemeClr val="tx2"/>
                </a:solidFill>
              </a:defRPr>
            </a:lvl6pPr>
            <a:lvl7pPr indent="0" algn="ctr" defTabSz="914400">
              <a:lnSpc>
                <a:spcPct val="94000"/>
              </a:lnSpc>
              <a:spcBef>
                <a:spcPts val="500"/>
              </a:spcBef>
              <a:spcAft>
                <a:spcPts val="200"/>
              </a:spcAft>
              <a:buFont typeface="Franklin Gothic Book" panose="020B0503020102020204" pitchFamily="34" charset="0"/>
              <a:buNone/>
              <a:defRPr sz="1600" baseline="0">
                <a:solidFill>
                  <a:schemeClr val="tx2"/>
                </a:solidFill>
              </a:defRPr>
            </a:lvl7pPr>
            <a:lvl8pPr indent="0" algn="ctr" defTabSz="914400">
              <a:lnSpc>
                <a:spcPct val="94000"/>
              </a:lnSpc>
              <a:spcBef>
                <a:spcPts val="500"/>
              </a:spcBef>
              <a:spcAft>
                <a:spcPts val="200"/>
              </a:spcAft>
              <a:buFont typeface="Franklin Gothic Book" panose="020B0503020102020204" pitchFamily="34" charset="0"/>
              <a:buNone/>
              <a:defRPr sz="1600" i="1" baseline="0">
                <a:solidFill>
                  <a:schemeClr val="tx2"/>
                </a:solidFill>
              </a:defRPr>
            </a:lvl8pPr>
            <a:lvl9pPr indent="0" algn="ctr" defTabSz="914400">
              <a:lnSpc>
                <a:spcPct val="94000"/>
              </a:lnSpc>
              <a:spcBef>
                <a:spcPts val="500"/>
              </a:spcBef>
              <a:spcAft>
                <a:spcPts val="200"/>
              </a:spcAft>
              <a:buFont typeface="Franklin Gothic Book" panose="020B0503020102020204" pitchFamily="34" charset="0"/>
              <a:buNone/>
              <a:defRPr sz="1600" baseline="0">
                <a:solidFill>
                  <a:schemeClr val="tx2"/>
                </a:solidFill>
              </a:defRPr>
            </a:lvl9pPr>
          </a:lstStyle>
          <a:p>
            <a:r>
              <a:rPr lang="tr-TR" dirty="0"/>
              <a:t>Konu </a:t>
            </a:r>
            <a:r>
              <a:rPr lang="en-US" dirty="0" smtClean="0"/>
              <a:t>1</a:t>
            </a:r>
            <a:endParaRPr lang="tr-TR" dirty="0"/>
          </a:p>
          <a:p>
            <a:r>
              <a:rPr lang="tr-TR" dirty="0" smtClean="0"/>
              <a:t>Arduino </a:t>
            </a:r>
            <a:r>
              <a:rPr lang="en-US" dirty="0" smtClean="0"/>
              <a:t>D</a:t>
            </a:r>
            <a:r>
              <a:rPr lang="tr-TR" dirty="0" smtClean="0"/>
              <a:t>ünyasına Giriş</a:t>
            </a:r>
            <a:endParaRPr lang="tr-TR" dirty="0"/>
          </a:p>
        </p:txBody>
      </p:sp>
    </p:spTree>
    <p:extLst>
      <p:ext uri="{BB962C8B-B14F-4D97-AF65-F5344CB8AC3E}">
        <p14:creationId xmlns:p14="http://schemas.microsoft.com/office/powerpoint/2010/main" val="384996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19200" y="98610"/>
            <a:ext cx="10759440" cy="6678707"/>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tr-TR" sz="3200" dirty="0"/>
              <a:t>Arduino projeleri tek başına geliştirebilir yada bilgisayar üzerinde çalışan yazılımlara bağlanabilir</a:t>
            </a:r>
          </a:p>
          <a:p>
            <a:r>
              <a:rPr lang="tr-TR" sz="3200" dirty="0"/>
              <a:t>Kendi board'unuzu </a:t>
            </a:r>
            <a:r>
              <a:rPr lang="tr-TR" sz="3200" dirty="0" smtClean="0"/>
              <a:t>yapabileceğiniz </a:t>
            </a:r>
            <a:r>
              <a:rPr lang="tr-TR" sz="3200" dirty="0"/>
              <a:t>gibi tamamen </a:t>
            </a:r>
            <a:r>
              <a:rPr lang="tr-TR" sz="3200" dirty="0" smtClean="0"/>
              <a:t>hazır alabilirsiniz ve </a:t>
            </a:r>
            <a:r>
              <a:rPr lang="tr-TR" sz="3200" dirty="0"/>
              <a:t>tamamen açık kaynak kodlu bir IDE'ye </a:t>
            </a:r>
            <a:r>
              <a:rPr lang="tr-TR" sz="3200" dirty="0" smtClean="0"/>
              <a:t>sahiptir</a:t>
            </a:r>
          </a:p>
          <a:p>
            <a:r>
              <a:rPr lang="tr-TR" sz="3200" dirty="0" smtClean="0"/>
              <a:t>Bütün projelerin ortak özelliği programlama ve elektronik konusunda bilgisi sınırlı olan kişilere kolayca tasarımlar yapabilcekleri ortamın sağlanması</a:t>
            </a:r>
            <a:endParaRPr lang="tr-TR" sz="3200" dirty="0"/>
          </a:p>
        </p:txBody>
      </p:sp>
    </p:spTree>
    <p:extLst>
      <p:ext uri="{BB962C8B-B14F-4D97-AF65-F5344CB8AC3E}">
        <p14:creationId xmlns:p14="http://schemas.microsoft.com/office/powerpoint/2010/main" val="350970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
            <a:ext cx="9601200" cy="1485900"/>
          </a:xfrm>
        </p:spPr>
        <p:txBody>
          <a:bodyPr/>
          <a:lstStyle/>
          <a:p>
            <a:r>
              <a:rPr lang="tr-TR" dirty="0" smtClean="0"/>
              <a:t>Neden Arduino?</a:t>
            </a:r>
            <a:endParaRPr lang="tr-TR" dirty="0"/>
          </a:p>
        </p:txBody>
      </p:sp>
      <p:sp>
        <p:nvSpPr>
          <p:cNvPr id="3" name="Content Placeholder 2"/>
          <p:cNvSpPr>
            <a:spLocks noGrp="1"/>
          </p:cNvSpPr>
          <p:nvPr>
            <p:ph idx="1"/>
          </p:nvPr>
        </p:nvSpPr>
        <p:spPr>
          <a:xfrm>
            <a:off x="1371600" y="713232"/>
            <a:ext cx="9601200" cy="5154168"/>
          </a:xfrm>
        </p:spPr>
        <p:txBody>
          <a:bodyPr>
            <a:normAutofit/>
          </a:bodyPr>
          <a:lstStyle/>
          <a:p>
            <a:r>
              <a:rPr lang="tr-TR" sz="2800" dirty="0"/>
              <a:t>Fiziksel ortam için birçok mikrokontrolör </a:t>
            </a:r>
            <a:r>
              <a:rPr lang="tr-TR" sz="2800" dirty="0" smtClean="0"/>
              <a:t>ve mikrokontrolör </a:t>
            </a:r>
            <a:r>
              <a:rPr lang="tr-TR" sz="2800" dirty="0"/>
              <a:t>platformu mevcuttur. Örnegin </a:t>
            </a:r>
            <a:r>
              <a:rPr lang="tr-TR" sz="2800" dirty="0" smtClean="0"/>
              <a:t>Parallax</a:t>
            </a:r>
            <a:r>
              <a:rPr lang="en-US" sz="2800" dirty="0" smtClean="0"/>
              <a:t> </a:t>
            </a:r>
            <a:r>
              <a:rPr lang="tr-TR" sz="2800" dirty="0" smtClean="0"/>
              <a:t>BasicStamp,</a:t>
            </a:r>
            <a:r>
              <a:rPr lang="en-US" sz="2800" dirty="0" smtClean="0"/>
              <a:t> </a:t>
            </a:r>
            <a:r>
              <a:rPr lang="tr-TR" sz="2800" dirty="0" smtClean="0"/>
              <a:t>Netmedia's </a:t>
            </a:r>
            <a:r>
              <a:rPr lang="tr-TR" sz="2800" dirty="0"/>
              <a:t>BX-24</a:t>
            </a:r>
            <a:r>
              <a:rPr lang="tr-TR" sz="2800" dirty="0" smtClean="0"/>
              <a:t>,</a:t>
            </a:r>
            <a:r>
              <a:rPr lang="en-US" sz="2800" dirty="0" smtClean="0"/>
              <a:t> </a:t>
            </a:r>
            <a:r>
              <a:rPr lang="tr-TR" sz="2800" dirty="0" smtClean="0"/>
              <a:t>Phidgets,</a:t>
            </a:r>
            <a:r>
              <a:rPr lang="en-US" sz="2800" dirty="0" smtClean="0"/>
              <a:t> </a:t>
            </a:r>
            <a:r>
              <a:rPr lang="tr-TR" sz="2800" dirty="0" smtClean="0"/>
              <a:t>MIT's </a:t>
            </a:r>
            <a:r>
              <a:rPr lang="tr-TR" sz="2800" dirty="0"/>
              <a:t>Handyboard vs</a:t>
            </a:r>
            <a:r>
              <a:rPr lang="tr-TR" sz="2800" dirty="0" smtClean="0"/>
              <a:t>.. birçogu </a:t>
            </a:r>
            <a:r>
              <a:rPr lang="tr-TR" sz="2800" dirty="0"/>
              <a:t>aynı fonksiyona sahiptir. Fakat </a:t>
            </a:r>
            <a:r>
              <a:rPr lang="tr-TR" sz="2800" dirty="0" smtClean="0"/>
              <a:t>hepsinin  programlanması oldukça zordur.Arduino ise programlamayı oldukça </a:t>
            </a:r>
            <a:r>
              <a:rPr lang="tr-TR" sz="2800" dirty="0"/>
              <a:t>kolay hale </a:t>
            </a:r>
            <a:r>
              <a:rPr lang="tr-TR" sz="2800" dirty="0" smtClean="0"/>
              <a:t>getirir.Öğrenciler </a:t>
            </a:r>
            <a:r>
              <a:rPr lang="tr-TR" sz="2800" dirty="0"/>
              <a:t>ve amatörler için </a:t>
            </a:r>
            <a:r>
              <a:rPr lang="tr-TR" sz="2800" dirty="0" smtClean="0"/>
              <a:t>büyük avantajlar sağlar</a:t>
            </a:r>
            <a:r>
              <a:rPr lang="tr-TR" sz="2800" dirty="0"/>
              <a:t>.</a:t>
            </a:r>
          </a:p>
        </p:txBody>
      </p:sp>
    </p:spTree>
    <p:extLst>
      <p:ext uri="{BB962C8B-B14F-4D97-AF65-F5344CB8AC3E}">
        <p14:creationId xmlns:p14="http://schemas.microsoft.com/office/powerpoint/2010/main" val="68455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9200" y="98610"/>
            <a:ext cx="10759440" cy="6678707"/>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tr-TR" sz="3200" dirty="0" smtClean="0"/>
              <a:t>Nedenleri ise</a:t>
            </a:r>
          </a:p>
          <a:p>
            <a:pPr lvl="1"/>
            <a:r>
              <a:rPr lang="tr-TR" sz="3200" dirty="0"/>
              <a:t>Ucuz </a:t>
            </a:r>
            <a:r>
              <a:rPr lang="tr-TR" sz="3200" dirty="0" smtClean="0"/>
              <a:t>olması: Arduino </a:t>
            </a:r>
            <a:r>
              <a:rPr lang="tr-TR" sz="3200" dirty="0"/>
              <a:t>diger platformlarla </a:t>
            </a:r>
            <a:r>
              <a:rPr lang="tr-TR" sz="3200" dirty="0" smtClean="0"/>
              <a:t>karşılaştığında daha </a:t>
            </a:r>
            <a:r>
              <a:rPr lang="tr-TR" sz="3200" dirty="0"/>
              <a:t>ucuzdur</a:t>
            </a:r>
            <a:r>
              <a:rPr lang="tr-TR" sz="3200" dirty="0" smtClean="0"/>
              <a:t>. Ayrıca </a:t>
            </a:r>
            <a:r>
              <a:rPr lang="tr-TR" sz="3200" dirty="0"/>
              <a:t>kendiniz </a:t>
            </a:r>
            <a:r>
              <a:rPr lang="tr-TR" sz="3200" dirty="0" smtClean="0"/>
              <a:t>yapabilirsiniz</a:t>
            </a:r>
          </a:p>
          <a:p>
            <a:pPr lvl="1"/>
            <a:r>
              <a:rPr lang="tr-TR" sz="3200" dirty="0"/>
              <a:t>Çapraz platform </a:t>
            </a:r>
            <a:r>
              <a:rPr lang="tr-TR" sz="3200" dirty="0" smtClean="0"/>
              <a:t>olması: Arduino </a:t>
            </a:r>
            <a:r>
              <a:rPr lang="tr-TR" sz="3200" dirty="0"/>
              <a:t>Linux,Windows </a:t>
            </a:r>
            <a:r>
              <a:rPr lang="tr-TR" sz="3200" dirty="0" smtClean="0"/>
              <a:t>ve MacOs </a:t>
            </a:r>
            <a:r>
              <a:rPr lang="tr-TR" sz="3200" dirty="0"/>
              <a:t>ta çalışabilir</a:t>
            </a:r>
            <a:r>
              <a:rPr lang="tr-TR" sz="3200" dirty="0" smtClean="0"/>
              <a:t>. Çoğu </a:t>
            </a:r>
            <a:r>
              <a:rPr lang="tr-TR" sz="3200" dirty="0"/>
              <a:t>mikrokontrolör </a:t>
            </a:r>
            <a:r>
              <a:rPr lang="tr-TR" sz="3200" dirty="0" smtClean="0"/>
              <a:t>sistemi Windows'la sınırlıdır</a:t>
            </a:r>
          </a:p>
          <a:p>
            <a:pPr lvl="1"/>
            <a:r>
              <a:rPr lang="tr-TR" sz="3200" dirty="0"/>
              <a:t>Basit ve Açık Programlama </a:t>
            </a:r>
            <a:r>
              <a:rPr lang="tr-TR" sz="3200" dirty="0" smtClean="0"/>
              <a:t>Ortamı: Arduino </a:t>
            </a:r>
            <a:r>
              <a:rPr lang="tr-TR" sz="3200" dirty="0"/>
              <a:t>yazılımı </a:t>
            </a:r>
            <a:r>
              <a:rPr lang="tr-TR" sz="3200" dirty="0" smtClean="0"/>
              <a:t>yeni başlayanlar </a:t>
            </a:r>
            <a:r>
              <a:rPr lang="tr-TR" sz="3200" dirty="0"/>
              <a:t>için oldukça kolay bir ortam </a:t>
            </a:r>
            <a:r>
              <a:rPr lang="tr-TR" sz="3200" dirty="0" smtClean="0"/>
              <a:t>sunar</a:t>
            </a:r>
          </a:p>
          <a:p>
            <a:pPr lvl="1"/>
            <a:r>
              <a:rPr lang="tr-TR" sz="3200" dirty="0"/>
              <a:t>Açık Kaynak </a:t>
            </a:r>
            <a:r>
              <a:rPr lang="tr-TR" sz="3200" dirty="0" smtClean="0"/>
              <a:t>olması: Gereksiz </a:t>
            </a:r>
            <a:r>
              <a:rPr lang="tr-TR" sz="3200" dirty="0"/>
              <a:t>bir çok yazılıma para </a:t>
            </a:r>
            <a:r>
              <a:rPr lang="tr-TR" sz="3200" dirty="0" smtClean="0"/>
              <a:t>vermekten kurtarır </a:t>
            </a:r>
            <a:r>
              <a:rPr lang="tr-TR" sz="3200" dirty="0"/>
              <a:t>ve devamlı gelişebilen bir ortam sunar</a:t>
            </a:r>
            <a:endParaRPr lang="tr-TR" sz="3200" dirty="0" smtClean="0"/>
          </a:p>
          <a:p>
            <a:pPr lvl="1"/>
            <a:endParaRPr lang="tr-TR" sz="3200" dirty="0"/>
          </a:p>
        </p:txBody>
      </p:sp>
    </p:spTree>
    <p:extLst>
      <p:ext uri="{BB962C8B-B14F-4D97-AF65-F5344CB8AC3E}">
        <p14:creationId xmlns:p14="http://schemas.microsoft.com/office/powerpoint/2010/main" val="137994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8016"/>
            <a:ext cx="9601200" cy="1485900"/>
          </a:xfrm>
        </p:spPr>
        <p:txBody>
          <a:bodyPr/>
          <a:lstStyle/>
          <a:p>
            <a:r>
              <a:rPr lang="tr-TR" dirty="0" smtClean="0"/>
              <a:t>Arduino Çeşitleri ve Shield’leri </a:t>
            </a:r>
            <a:endParaRPr lang="tr-TR" dirty="0"/>
          </a:p>
        </p:txBody>
      </p:sp>
      <p:sp>
        <p:nvSpPr>
          <p:cNvPr id="3" name="Content Placeholder 2"/>
          <p:cNvSpPr>
            <a:spLocks noGrp="1"/>
          </p:cNvSpPr>
          <p:nvPr>
            <p:ph idx="1"/>
          </p:nvPr>
        </p:nvSpPr>
        <p:spPr>
          <a:xfrm>
            <a:off x="1371600" y="731520"/>
            <a:ext cx="9601200" cy="5961888"/>
          </a:xfrm>
        </p:spPr>
        <p:txBody>
          <a:bodyPr>
            <a:normAutofit lnSpcReduction="10000"/>
          </a:bodyPr>
          <a:lstStyle/>
          <a:p>
            <a:r>
              <a:rPr lang="tr-TR" sz="2800" dirty="0" smtClean="0"/>
              <a:t>Arduino Uno</a:t>
            </a:r>
          </a:p>
          <a:p>
            <a:r>
              <a:rPr lang="tr-TR" sz="2800" dirty="0" smtClean="0"/>
              <a:t>Arduino Mega</a:t>
            </a:r>
          </a:p>
          <a:p>
            <a:r>
              <a:rPr lang="tr-TR" sz="2800" dirty="0" smtClean="0"/>
              <a:t>Arduino Lilypad</a:t>
            </a:r>
          </a:p>
          <a:p>
            <a:r>
              <a:rPr lang="tr-TR" sz="2800" dirty="0" smtClean="0"/>
              <a:t>Arduino ADK</a:t>
            </a:r>
          </a:p>
          <a:p>
            <a:r>
              <a:rPr lang="tr-TR" sz="2800" dirty="0" smtClean="0"/>
              <a:t>Arduino Ethernet</a:t>
            </a:r>
          </a:p>
          <a:p>
            <a:r>
              <a:rPr lang="tr-TR" sz="2800" dirty="0" smtClean="0"/>
              <a:t>Arduino Bluetooth</a:t>
            </a:r>
          </a:p>
          <a:p>
            <a:r>
              <a:rPr lang="tr-TR" sz="2800" dirty="0" smtClean="0"/>
              <a:t>Arduino Mini ve Mini Pro</a:t>
            </a:r>
          </a:p>
          <a:p>
            <a:r>
              <a:rPr lang="tr-TR" sz="2800" dirty="0" smtClean="0"/>
              <a:t>Arduino Nano</a:t>
            </a:r>
          </a:p>
          <a:p>
            <a:r>
              <a:rPr lang="tr-TR" sz="2800" dirty="0" smtClean="0"/>
              <a:t>Arduion Leonard</a:t>
            </a:r>
          </a:p>
          <a:p>
            <a:r>
              <a:rPr lang="tr-TR" sz="2800" dirty="0" smtClean="0"/>
              <a:t>Arduino Esplaro</a:t>
            </a:r>
          </a:p>
          <a:p>
            <a:r>
              <a:rPr lang="tr-TR" sz="2800" dirty="0" smtClean="0"/>
              <a:t>Arduino Due</a:t>
            </a:r>
          </a:p>
          <a:p>
            <a:endParaRPr lang="tr-TR" dirty="0" smtClean="0"/>
          </a:p>
          <a:p>
            <a:endParaRPr lang="tr-TR" dirty="0"/>
          </a:p>
        </p:txBody>
      </p:sp>
    </p:spTree>
    <p:extLst>
      <p:ext uri="{BB962C8B-B14F-4D97-AF65-F5344CB8AC3E}">
        <p14:creationId xmlns:p14="http://schemas.microsoft.com/office/powerpoint/2010/main" val="415010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9200" y="98610"/>
            <a:ext cx="10759440" cy="6678707"/>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tr-TR" sz="3200" dirty="0" smtClean="0"/>
              <a:t>Arduino kartlarının birçok çeşidi bulunmaktadır. Temel olarak bütün kartlarda benzer bileşenler olmakla beraber mikrodenetleyici modelleri, giriş/çıkış pinleri ve dahili modüllerin sayısı, boyut, çalışma gerilimi gibi farklılıklar vardır.</a:t>
            </a:r>
          </a:p>
          <a:p>
            <a:r>
              <a:rPr lang="tr-TR" sz="3200" dirty="0" smtClean="0"/>
              <a:t>Temel olarak Arduino Uno alınsa bile diğer modellerle de kolaylıkla program yapılabilir.</a:t>
            </a:r>
          </a:p>
          <a:p>
            <a:pPr lvl="1"/>
            <a:endParaRPr lang="tr-TR" sz="3200" dirty="0"/>
          </a:p>
        </p:txBody>
      </p:sp>
    </p:spTree>
    <p:extLst>
      <p:ext uri="{BB962C8B-B14F-4D97-AF65-F5344CB8AC3E}">
        <p14:creationId xmlns:p14="http://schemas.microsoft.com/office/powerpoint/2010/main" val="127103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4280771"/>
              </p:ext>
            </p:extLst>
          </p:nvPr>
        </p:nvGraphicFramePr>
        <p:xfrm>
          <a:off x="1152144" y="713232"/>
          <a:ext cx="9601200" cy="5059680"/>
        </p:xfrm>
        <a:graphic>
          <a:graphicData uri="http://schemas.openxmlformats.org/drawingml/2006/table">
            <a:tbl>
              <a:tblPr firstRow="1" bandRow="1">
                <a:tableStyleId>{5C22544A-7EE6-4342-B048-85BDC9FD1C3A}</a:tableStyleId>
              </a:tblPr>
              <a:tblGrid>
                <a:gridCol w="2400300"/>
                <a:gridCol w="2400300"/>
                <a:gridCol w="2400300"/>
                <a:gridCol w="2400300"/>
              </a:tblGrid>
              <a:tr h="370840">
                <a:tc>
                  <a:txBody>
                    <a:bodyPr/>
                    <a:lstStyle/>
                    <a:p>
                      <a:r>
                        <a:rPr lang="tr-TR" dirty="0" smtClean="0"/>
                        <a:t>Mikrodenetleyici</a:t>
                      </a:r>
                      <a:endParaRPr lang="tr-TR" dirty="0"/>
                    </a:p>
                  </a:txBody>
                  <a:tcPr/>
                </a:tc>
                <a:tc>
                  <a:txBody>
                    <a:bodyPr/>
                    <a:lstStyle/>
                    <a:p>
                      <a:r>
                        <a:rPr lang="tr-TR" dirty="0" smtClean="0"/>
                        <a:t>Atmega 2560</a:t>
                      </a:r>
                      <a:endParaRPr lang="tr-TR" dirty="0"/>
                    </a:p>
                  </a:txBody>
                  <a:tcPr/>
                </a:tc>
                <a:tc>
                  <a:txBody>
                    <a:bodyPr/>
                    <a:lstStyle/>
                    <a:p>
                      <a:r>
                        <a:rPr lang="tr-TR" dirty="0" smtClean="0"/>
                        <a:t>Atmega 328</a:t>
                      </a:r>
                      <a:endParaRPr lang="tr-TR" dirty="0"/>
                    </a:p>
                  </a:txBody>
                  <a:tcPr/>
                </a:tc>
                <a:tc>
                  <a:txBody>
                    <a:bodyPr/>
                    <a:lstStyle/>
                    <a:p>
                      <a:r>
                        <a:rPr lang="tr-TR" dirty="0" smtClean="0"/>
                        <a:t>Atmega 168</a:t>
                      </a:r>
                      <a:endParaRPr lang="tr-TR" dirty="0"/>
                    </a:p>
                  </a:txBody>
                  <a:tcPr/>
                </a:tc>
              </a:tr>
              <a:tr h="370840">
                <a:tc>
                  <a:txBody>
                    <a:bodyPr/>
                    <a:lstStyle/>
                    <a:p>
                      <a:r>
                        <a:rPr lang="tr-TR" dirty="0" smtClean="0"/>
                        <a:t>Çalışma</a:t>
                      </a:r>
                      <a:r>
                        <a:rPr lang="tr-TR" baseline="0" dirty="0" smtClean="0"/>
                        <a:t> gerilimi</a:t>
                      </a:r>
                      <a:endParaRPr lang="tr-TR" dirty="0"/>
                    </a:p>
                  </a:txBody>
                  <a:tcPr/>
                </a:tc>
                <a:tc>
                  <a:txBody>
                    <a:bodyPr/>
                    <a:lstStyle/>
                    <a:p>
                      <a:r>
                        <a:rPr lang="tr-TR" dirty="0" smtClean="0"/>
                        <a:t>5V</a:t>
                      </a:r>
                      <a:endParaRPr lang="tr-TR" dirty="0"/>
                    </a:p>
                  </a:txBody>
                  <a:tcPr/>
                </a:tc>
                <a:tc>
                  <a:txBody>
                    <a:bodyPr/>
                    <a:lstStyle/>
                    <a:p>
                      <a:r>
                        <a:rPr lang="tr-TR" dirty="0" smtClean="0"/>
                        <a:t>5V</a:t>
                      </a:r>
                      <a:endParaRPr lang="tr-TR" dirty="0"/>
                    </a:p>
                  </a:txBody>
                  <a:tcPr/>
                </a:tc>
                <a:tc>
                  <a:txBody>
                    <a:bodyPr/>
                    <a:lstStyle/>
                    <a:p>
                      <a:r>
                        <a:rPr lang="tr-TR" dirty="0" smtClean="0"/>
                        <a:t>3.3V</a:t>
                      </a:r>
                      <a:r>
                        <a:rPr lang="tr-TR" baseline="0" dirty="0" smtClean="0"/>
                        <a:t> veya 5V</a:t>
                      </a:r>
                      <a:endParaRPr lang="tr-TR" dirty="0"/>
                    </a:p>
                  </a:txBody>
                  <a:tcPr/>
                </a:tc>
              </a:tr>
              <a:tr h="370840">
                <a:tc>
                  <a:txBody>
                    <a:bodyPr/>
                    <a:lstStyle/>
                    <a:p>
                      <a:r>
                        <a:rPr lang="tr-TR" dirty="0" smtClean="0"/>
                        <a:t>Dijital</a:t>
                      </a:r>
                      <a:r>
                        <a:rPr lang="tr-TR" baseline="0" dirty="0" smtClean="0"/>
                        <a:t> Giriş / Çıkış</a:t>
                      </a:r>
                      <a:endParaRPr lang="tr-TR" dirty="0"/>
                    </a:p>
                  </a:txBody>
                  <a:tcPr/>
                </a:tc>
                <a:tc>
                  <a:txBody>
                    <a:bodyPr/>
                    <a:lstStyle/>
                    <a:p>
                      <a:r>
                        <a:rPr lang="tr-TR" dirty="0" smtClean="0"/>
                        <a:t>54(14 tanesi PWM)</a:t>
                      </a:r>
                      <a:endParaRPr lang="tr-TR" dirty="0"/>
                    </a:p>
                  </a:txBody>
                  <a:tcPr/>
                </a:tc>
                <a:tc>
                  <a:txBody>
                    <a:bodyPr/>
                    <a:lstStyle/>
                    <a:p>
                      <a:r>
                        <a:rPr lang="tr-TR" dirty="0" smtClean="0"/>
                        <a:t>14(6 tanesi PWM)</a:t>
                      </a:r>
                      <a:endParaRPr lang="tr-TR" dirty="0"/>
                    </a:p>
                  </a:txBody>
                  <a:tcPr/>
                </a:tc>
                <a:tc>
                  <a:txBody>
                    <a:bodyPr/>
                    <a:lstStyle/>
                    <a:p>
                      <a:r>
                        <a:rPr lang="tr-TR" dirty="0" smtClean="0"/>
                        <a:t>14(6 tanesi PWM)</a:t>
                      </a:r>
                      <a:endParaRPr lang="tr-TR" dirty="0"/>
                    </a:p>
                  </a:txBody>
                  <a:tcPr/>
                </a:tc>
              </a:tr>
              <a:tr h="370840">
                <a:tc>
                  <a:txBody>
                    <a:bodyPr/>
                    <a:lstStyle/>
                    <a:p>
                      <a:r>
                        <a:rPr lang="tr-TR" dirty="0" smtClean="0"/>
                        <a:t>Analog Giriş</a:t>
                      </a:r>
                      <a:r>
                        <a:rPr lang="tr-TR" baseline="0" dirty="0" smtClean="0"/>
                        <a:t> Pinleri</a:t>
                      </a:r>
                      <a:endParaRPr lang="tr-TR" dirty="0"/>
                    </a:p>
                  </a:txBody>
                  <a:tcPr/>
                </a:tc>
                <a:tc>
                  <a:txBody>
                    <a:bodyPr/>
                    <a:lstStyle/>
                    <a:p>
                      <a:r>
                        <a:rPr lang="tr-TR" dirty="0" smtClean="0"/>
                        <a:t>16</a:t>
                      </a:r>
                      <a:endParaRPr lang="tr-TR" dirty="0"/>
                    </a:p>
                  </a:txBody>
                  <a:tcPr/>
                </a:tc>
                <a:tc>
                  <a:txBody>
                    <a:bodyPr/>
                    <a:lstStyle/>
                    <a:p>
                      <a:r>
                        <a:rPr lang="tr-TR" dirty="0" smtClean="0"/>
                        <a:t>6</a:t>
                      </a:r>
                      <a:endParaRPr lang="tr-TR" dirty="0"/>
                    </a:p>
                  </a:txBody>
                  <a:tcPr/>
                </a:tc>
                <a:tc>
                  <a:txBody>
                    <a:bodyPr/>
                    <a:lstStyle/>
                    <a:p>
                      <a:r>
                        <a:rPr lang="tr-TR" dirty="0" smtClean="0"/>
                        <a:t>6</a:t>
                      </a:r>
                      <a:endParaRPr lang="tr-TR" dirty="0"/>
                    </a:p>
                  </a:txBody>
                  <a:tcPr/>
                </a:tc>
              </a:tr>
              <a:tr h="370840">
                <a:tc>
                  <a:txBody>
                    <a:bodyPr/>
                    <a:lstStyle/>
                    <a:p>
                      <a:r>
                        <a:rPr lang="tr-TR" dirty="0" smtClean="0"/>
                        <a:t>Her bir G / Ç pini başına akım</a:t>
                      </a:r>
                      <a:endParaRPr lang="tr-TR" dirty="0"/>
                    </a:p>
                  </a:txBody>
                  <a:tcPr/>
                </a:tc>
                <a:tc>
                  <a:txBody>
                    <a:bodyPr/>
                    <a:lstStyle/>
                    <a:p>
                      <a:r>
                        <a:rPr lang="tr-TR" dirty="0" smtClean="0"/>
                        <a:t>40 mA</a:t>
                      </a:r>
                      <a:endParaRPr lang="tr-TR" dirty="0"/>
                    </a:p>
                  </a:txBody>
                  <a:tcPr/>
                </a:tc>
                <a:tc>
                  <a:txBody>
                    <a:bodyPr/>
                    <a:lstStyle/>
                    <a:p>
                      <a:r>
                        <a:rPr lang="tr-TR" dirty="0" smtClean="0"/>
                        <a:t>40 mA</a:t>
                      </a:r>
                      <a:endParaRPr lang="tr-TR" dirty="0"/>
                    </a:p>
                  </a:txBody>
                  <a:tcPr/>
                </a:tc>
                <a:tc>
                  <a:txBody>
                    <a:bodyPr/>
                    <a:lstStyle/>
                    <a:p>
                      <a:r>
                        <a:rPr lang="tr-TR" dirty="0" smtClean="0"/>
                        <a:t>40 mA</a:t>
                      </a:r>
                      <a:endParaRPr lang="tr-TR" dirty="0"/>
                    </a:p>
                  </a:txBody>
                  <a:tcPr/>
                </a:tc>
              </a:tr>
              <a:tr h="370840">
                <a:tc>
                  <a:txBody>
                    <a:bodyPr/>
                    <a:lstStyle/>
                    <a:p>
                      <a:r>
                        <a:rPr lang="tr-TR" dirty="0" smtClean="0"/>
                        <a:t>3.3 V gerilim</a:t>
                      </a:r>
                      <a:r>
                        <a:rPr lang="tr-TR" baseline="0" dirty="0" smtClean="0"/>
                        <a:t> çıkış akımı maksimum</a:t>
                      </a:r>
                      <a:endParaRPr lang="tr-TR" dirty="0"/>
                    </a:p>
                  </a:txBody>
                  <a:tcPr/>
                </a:tc>
                <a:tc>
                  <a:txBody>
                    <a:bodyPr/>
                    <a:lstStyle/>
                    <a:p>
                      <a:r>
                        <a:rPr lang="tr-TR" dirty="0" smtClean="0"/>
                        <a:t>50</a:t>
                      </a:r>
                      <a:r>
                        <a:rPr lang="tr-TR" baseline="0" dirty="0" smtClean="0"/>
                        <a:t> mA</a:t>
                      </a:r>
                      <a:endParaRPr lang="tr-TR" dirty="0"/>
                    </a:p>
                  </a:txBody>
                  <a:tcPr/>
                </a:tc>
                <a:tc>
                  <a:txBody>
                    <a:bodyPr/>
                    <a:lstStyle/>
                    <a:p>
                      <a:r>
                        <a:rPr lang="tr-TR" dirty="0" smtClean="0"/>
                        <a:t>50 mA</a:t>
                      </a:r>
                      <a:endParaRPr lang="tr-TR" dirty="0"/>
                    </a:p>
                  </a:txBody>
                  <a:tcPr/>
                </a:tc>
                <a:tc>
                  <a:txBody>
                    <a:bodyPr/>
                    <a:lstStyle/>
                    <a:p>
                      <a:r>
                        <a:rPr lang="tr-TR" dirty="0" smtClean="0"/>
                        <a:t>50 mA</a:t>
                      </a:r>
                      <a:endParaRPr lang="tr-TR" dirty="0"/>
                    </a:p>
                  </a:txBody>
                  <a:tcPr/>
                </a:tc>
              </a:tr>
              <a:tr h="370840">
                <a:tc>
                  <a:txBody>
                    <a:bodyPr/>
                    <a:lstStyle/>
                    <a:p>
                      <a:r>
                        <a:rPr lang="tr-TR" dirty="0" smtClean="0"/>
                        <a:t>Flash Bellek</a:t>
                      </a:r>
                      <a:endParaRPr lang="tr-TR" dirty="0"/>
                    </a:p>
                  </a:txBody>
                  <a:tcPr/>
                </a:tc>
                <a:tc>
                  <a:txBody>
                    <a:bodyPr/>
                    <a:lstStyle/>
                    <a:p>
                      <a:r>
                        <a:rPr lang="tr-TR" dirty="0" smtClean="0"/>
                        <a:t>256 KB (8</a:t>
                      </a:r>
                      <a:r>
                        <a:rPr lang="tr-TR" baseline="0" dirty="0" smtClean="0"/>
                        <a:t> KB’ı program yükleyici tarafından kullanılıyor)</a:t>
                      </a:r>
                      <a:endParaRPr lang="tr-TR" dirty="0"/>
                    </a:p>
                  </a:txBody>
                  <a:tcPr/>
                </a:tc>
                <a:tc>
                  <a:txBody>
                    <a:bodyPr/>
                    <a:lstStyle/>
                    <a:p>
                      <a:r>
                        <a:rPr lang="tr-TR" dirty="0" smtClean="0"/>
                        <a:t>32 KB(2</a:t>
                      </a:r>
                      <a:r>
                        <a:rPr lang="tr-TR" baseline="0" dirty="0" smtClean="0"/>
                        <a:t> KB bootloader tarafından kullanılıyor)</a:t>
                      </a:r>
                      <a:endParaRPr lang="tr-TR" dirty="0"/>
                    </a:p>
                  </a:txBody>
                  <a:tcPr/>
                </a:tc>
                <a:tc>
                  <a:txBody>
                    <a:bodyPr/>
                    <a:lstStyle/>
                    <a:p>
                      <a:r>
                        <a:rPr lang="tr-TR" dirty="0" smtClean="0"/>
                        <a:t>16 KB</a:t>
                      </a:r>
                      <a:endParaRPr lang="tr-TR" dirty="0"/>
                    </a:p>
                  </a:txBody>
                  <a:tcPr/>
                </a:tc>
              </a:tr>
              <a:tr h="370840">
                <a:tc>
                  <a:txBody>
                    <a:bodyPr/>
                    <a:lstStyle/>
                    <a:p>
                      <a:r>
                        <a:rPr lang="tr-TR" dirty="0" smtClean="0"/>
                        <a:t>SRAM</a:t>
                      </a:r>
                    </a:p>
                  </a:txBody>
                  <a:tcPr/>
                </a:tc>
                <a:tc>
                  <a:txBody>
                    <a:bodyPr/>
                    <a:lstStyle/>
                    <a:p>
                      <a:r>
                        <a:rPr lang="tr-TR" dirty="0" smtClean="0"/>
                        <a:t>8 KB</a:t>
                      </a:r>
                      <a:endParaRPr lang="tr-TR" dirty="0"/>
                    </a:p>
                  </a:txBody>
                  <a:tcPr/>
                </a:tc>
                <a:tc>
                  <a:txBody>
                    <a:bodyPr/>
                    <a:lstStyle/>
                    <a:p>
                      <a:r>
                        <a:rPr lang="tr-TR" dirty="0" smtClean="0"/>
                        <a:t>2 KB</a:t>
                      </a:r>
                      <a:endParaRPr lang="tr-TR" dirty="0"/>
                    </a:p>
                  </a:txBody>
                  <a:tcPr/>
                </a:tc>
                <a:tc>
                  <a:txBody>
                    <a:bodyPr/>
                    <a:lstStyle/>
                    <a:p>
                      <a:r>
                        <a:rPr lang="tr-TR" dirty="0" smtClean="0"/>
                        <a:t>1 KB</a:t>
                      </a:r>
                      <a:endParaRPr lang="tr-TR" dirty="0"/>
                    </a:p>
                  </a:txBody>
                  <a:tcPr/>
                </a:tc>
              </a:tr>
              <a:tr h="370840">
                <a:tc>
                  <a:txBody>
                    <a:bodyPr/>
                    <a:lstStyle/>
                    <a:p>
                      <a:r>
                        <a:rPr lang="tr-TR" dirty="0" smtClean="0"/>
                        <a:t>EEPROM</a:t>
                      </a:r>
                      <a:endParaRPr lang="tr-TR" dirty="0"/>
                    </a:p>
                  </a:txBody>
                  <a:tcPr/>
                </a:tc>
                <a:tc>
                  <a:txBody>
                    <a:bodyPr/>
                    <a:lstStyle/>
                    <a:p>
                      <a:r>
                        <a:rPr lang="tr-TR" dirty="0" smtClean="0"/>
                        <a:t>4 KB</a:t>
                      </a:r>
                      <a:endParaRPr lang="tr-TR" dirty="0"/>
                    </a:p>
                  </a:txBody>
                  <a:tcPr/>
                </a:tc>
                <a:tc>
                  <a:txBody>
                    <a:bodyPr/>
                    <a:lstStyle/>
                    <a:p>
                      <a:r>
                        <a:rPr lang="tr-TR" dirty="0" smtClean="0"/>
                        <a:t>1 KB</a:t>
                      </a:r>
                      <a:endParaRPr lang="tr-TR" dirty="0"/>
                    </a:p>
                  </a:txBody>
                  <a:tcPr/>
                </a:tc>
                <a:tc>
                  <a:txBody>
                    <a:bodyPr/>
                    <a:lstStyle/>
                    <a:p>
                      <a:r>
                        <a:rPr lang="tr-TR" dirty="0" smtClean="0"/>
                        <a:t>512 Bayt</a:t>
                      </a:r>
                      <a:endParaRPr lang="tr-TR" dirty="0"/>
                    </a:p>
                  </a:txBody>
                  <a:tcPr/>
                </a:tc>
              </a:tr>
              <a:tr h="370840">
                <a:tc>
                  <a:txBody>
                    <a:bodyPr/>
                    <a:lstStyle/>
                    <a:p>
                      <a:r>
                        <a:rPr lang="tr-TR" dirty="0" smtClean="0"/>
                        <a:t>Saat Hızı</a:t>
                      </a:r>
                      <a:endParaRPr lang="tr-TR" dirty="0"/>
                    </a:p>
                  </a:txBody>
                  <a:tcPr/>
                </a:tc>
                <a:tc>
                  <a:txBody>
                    <a:bodyPr/>
                    <a:lstStyle/>
                    <a:p>
                      <a:r>
                        <a:rPr lang="tr-TR" dirty="0" smtClean="0"/>
                        <a:t>16 MHz</a:t>
                      </a:r>
                      <a:endParaRPr lang="tr-TR" dirty="0"/>
                    </a:p>
                  </a:txBody>
                  <a:tcPr/>
                </a:tc>
                <a:tc>
                  <a:txBody>
                    <a:bodyPr/>
                    <a:lstStyle/>
                    <a:p>
                      <a:r>
                        <a:rPr lang="tr-TR" dirty="0" smtClean="0"/>
                        <a:t>16 MHz</a:t>
                      </a:r>
                      <a:endParaRPr lang="tr-TR" dirty="0"/>
                    </a:p>
                  </a:txBody>
                  <a:tcPr/>
                </a:tc>
                <a:tc>
                  <a:txBody>
                    <a:bodyPr/>
                    <a:lstStyle/>
                    <a:p>
                      <a:r>
                        <a:rPr lang="tr-TR" dirty="0" smtClean="0"/>
                        <a:t>8 MHz (3.3V modeli)</a:t>
                      </a:r>
                    </a:p>
                    <a:p>
                      <a:r>
                        <a:rPr lang="tr-TR" dirty="0" smtClean="0"/>
                        <a:t>16</a:t>
                      </a:r>
                      <a:r>
                        <a:rPr lang="tr-TR" baseline="0" dirty="0" smtClean="0"/>
                        <a:t> MHz (5V modeli)</a:t>
                      </a:r>
                      <a:endParaRPr lang="tr-TR" dirty="0"/>
                    </a:p>
                  </a:txBody>
                  <a:tcPr/>
                </a:tc>
              </a:tr>
            </a:tbl>
          </a:graphicData>
        </a:graphic>
      </p:graphicFrame>
      <p:sp>
        <p:nvSpPr>
          <p:cNvPr id="5" name="TextBox 4"/>
          <p:cNvSpPr txBox="1"/>
          <p:nvPr/>
        </p:nvSpPr>
        <p:spPr>
          <a:xfrm>
            <a:off x="1152144" y="6556248"/>
            <a:ext cx="6082499" cy="369332"/>
          </a:xfrm>
          <a:prstGeom prst="rect">
            <a:avLst/>
          </a:prstGeom>
          <a:noFill/>
        </p:spPr>
        <p:txBody>
          <a:bodyPr wrap="none" rtlCol="0">
            <a:spAutoFit/>
          </a:bodyPr>
          <a:lstStyle/>
          <a:p>
            <a:r>
              <a:rPr lang="tr-TR" dirty="0" smtClean="0"/>
              <a:t>PWM: Pulse Width Modulation (Sinyal Genişlik Modulasyonu)</a:t>
            </a:r>
            <a:endParaRPr lang="tr-TR" dirty="0"/>
          </a:p>
        </p:txBody>
      </p:sp>
      <p:sp>
        <p:nvSpPr>
          <p:cNvPr id="6" name="TextBox 5"/>
          <p:cNvSpPr txBox="1"/>
          <p:nvPr/>
        </p:nvSpPr>
        <p:spPr>
          <a:xfrm>
            <a:off x="1152144" y="246888"/>
            <a:ext cx="6070316" cy="369332"/>
          </a:xfrm>
          <a:prstGeom prst="rect">
            <a:avLst/>
          </a:prstGeom>
          <a:noFill/>
        </p:spPr>
        <p:txBody>
          <a:bodyPr wrap="none" rtlCol="0">
            <a:spAutoFit/>
          </a:bodyPr>
          <a:lstStyle/>
          <a:p>
            <a:r>
              <a:rPr lang="tr-TR" dirty="0" smtClean="0"/>
              <a:t>Arduino’larda kullanılan mikrodenetleyicilerin temel özellikleri</a:t>
            </a:r>
            <a:endParaRPr lang="tr-TR" dirty="0"/>
          </a:p>
        </p:txBody>
      </p:sp>
    </p:spTree>
    <p:extLst>
      <p:ext uri="{BB962C8B-B14F-4D97-AF65-F5344CB8AC3E}">
        <p14:creationId xmlns:p14="http://schemas.microsoft.com/office/powerpoint/2010/main" val="169986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Uno</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AtMega328 mikrodenetleyici</a:t>
            </a:r>
          </a:p>
          <a:p>
            <a:pPr lvl="1"/>
            <a:r>
              <a:rPr lang="tr-TR" dirty="0" smtClean="0"/>
              <a:t>USB bağlantı portu</a:t>
            </a:r>
          </a:p>
          <a:p>
            <a:pPr lvl="1"/>
            <a:r>
              <a:rPr lang="tr-TR" dirty="0" smtClean="0"/>
              <a:t>Güç regülatörü</a:t>
            </a:r>
          </a:p>
          <a:p>
            <a:pPr lvl="1"/>
            <a:r>
              <a:rPr lang="tr-TR" dirty="0" smtClean="0"/>
              <a:t>16 MHz kristal</a:t>
            </a:r>
          </a:p>
          <a:p>
            <a:r>
              <a:rPr lang="tr-TR" dirty="0" smtClean="0"/>
              <a:t>Üzerindeki seri-USB dönüştürücü sayesinde USB portu üzerinden hem programlanabilmekte hemde bilgisayar ile seriportu üzerinden iletişim kurabilmektedir. Kart hem USB hemde adaptör girişinden beslenebiliyor</a:t>
            </a:r>
            <a:endParaRPr lang="tr-TR" dirty="0"/>
          </a:p>
        </p:txBody>
      </p:sp>
      <p:pic>
        <p:nvPicPr>
          <p:cNvPr id="4" name="Picture 3"/>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635688" y="2999232"/>
            <a:ext cx="5421637" cy="3785616"/>
          </a:xfrm>
          <a:prstGeom prst="rect">
            <a:avLst/>
          </a:prstGeom>
        </p:spPr>
      </p:pic>
    </p:spTree>
    <p:extLst>
      <p:ext uri="{BB962C8B-B14F-4D97-AF65-F5344CB8AC3E}">
        <p14:creationId xmlns:p14="http://schemas.microsoft.com/office/powerpoint/2010/main" val="202514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Mega</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AtMega2560 mikrodenetleyici</a:t>
            </a:r>
          </a:p>
          <a:p>
            <a:pPr lvl="1"/>
            <a:r>
              <a:rPr lang="tr-TR" dirty="0" smtClean="0"/>
              <a:t>54 dijital giriş-çıkış pini</a:t>
            </a:r>
          </a:p>
          <a:p>
            <a:pPr lvl="1"/>
            <a:r>
              <a:rPr lang="tr-TR" dirty="0" smtClean="0"/>
              <a:t>16 analog giriş</a:t>
            </a:r>
          </a:p>
          <a:p>
            <a:pPr lvl="1"/>
            <a:r>
              <a:rPr lang="tr-TR" dirty="0" smtClean="0"/>
              <a:t>16 MHz kristal</a:t>
            </a:r>
          </a:p>
          <a:p>
            <a:r>
              <a:rPr lang="tr-TR" dirty="0" smtClean="0"/>
              <a:t>Daha fazla giriş-çıkış pini gerektiren uygulamalar için ideal. Hem USB hemde DC adaptör ile beslenebiliyor.</a:t>
            </a:r>
            <a:endParaRPr lang="tr-TR"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610701" y="2911602"/>
            <a:ext cx="7635062" cy="3854958"/>
          </a:xfrm>
          <a:prstGeom prst="rect">
            <a:avLst/>
          </a:prstGeom>
        </p:spPr>
      </p:pic>
    </p:spTree>
    <p:extLst>
      <p:ext uri="{BB962C8B-B14F-4D97-AF65-F5344CB8AC3E}">
        <p14:creationId xmlns:p14="http://schemas.microsoft.com/office/powerpoint/2010/main" val="2551566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LilyPad</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AtMega168V mikrodenetleyici</a:t>
            </a:r>
          </a:p>
          <a:p>
            <a:r>
              <a:rPr lang="tr-TR" dirty="0" smtClean="0"/>
              <a:t>LilyPad elbiseler ve kumaş üzerine dikilebilecek şekilde tasarlanmıştır. Böylelikle giyilebilir şekilde tasarlanabilecek projelerde kullanılabilir.</a:t>
            </a:r>
            <a:endParaRPr lang="tr-TR"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678174" y="1796796"/>
            <a:ext cx="4988052" cy="4988052"/>
          </a:xfrm>
          <a:prstGeom prst="rect">
            <a:avLst/>
          </a:prstGeom>
        </p:spPr>
      </p:pic>
    </p:spTree>
    <p:extLst>
      <p:ext uri="{BB962C8B-B14F-4D97-AF65-F5344CB8AC3E}">
        <p14:creationId xmlns:p14="http://schemas.microsoft.com/office/powerpoint/2010/main" val="4280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ADK</a:t>
            </a:r>
            <a:endParaRPr lang="tr-TR" dirty="0"/>
          </a:p>
        </p:txBody>
      </p:sp>
      <p:sp>
        <p:nvSpPr>
          <p:cNvPr id="3" name="Content Placeholder 2"/>
          <p:cNvSpPr>
            <a:spLocks noGrp="1"/>
          </p:cNvSpPr>
          <p:nvPr>
            <p:ph idx="1"/>
          </p:nvPr>
        </p:nvSpPr>
        <p:spPr>
          <a:xfrm>
            <a:off x="795528" y="713232"/>
            <a:ext cx="11265408" cy="6071616"/>
          </a:xfrm>
        </p:spPr>
        <p:txBody>
          <a:bodyPr/>
          <a:lstStyle/>
          <a:p>
            <a:r>
              <a:rPr lang="tr-TR" dirty="0" smtClean="0"/>
              <a:t>Temel olarak Arduino Mega olarak aynı olan bu model, üzerinde "host" özelliğiyle kullanılabilecek ekstra bir USB bağlantısı daha vardır. Bu bağlantı ile Android işletim sistemine sahip cep telefonları veya tabletlerle iletişim kurabilen projeler yapmak mümkün.</a:t>
            </a:r>
            <a:endParaRPr lang="tr-TR"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2016818" y="1674451"/>
            <a:ext cx="8955982" cy="5110397"/>
          </a:xfrm>
          <a:prstGeom prst="rect">
            <a:avLst/>
          </a:prstGeom>
        </p:spPr>
      </p:pic>
    </p:spTree>
    <p:extLst>
      <p:ext uri="{BB962C8B-B14F-4D97-AF65-F5344CB8AC3E}">
        <p14:creationId xmlns:p14="http://schemas.microsoft.com/office/powerpoint/2010/main" val="2995814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Dersin Amacı</a:t>
            </a:r>
            <a:endParaRPr lang="tr-TR" dirty="0"/>
          </a:p>
        </p:txBody>
      </p:sp>
      <p:sp>
        <p:nvSpPr>
          <p:cNvPr id="3" name="Content Placeholder 2"/>
          <p:cNvSpPr>
            <a:spLocks noGrp="1"/>
          </p:cNvSpPr>
          <p:nvPr>
            <p:ph idx="1"/>
          </p:nvPr>
        </p:nvSpPr>
        <p:spPr>
          <a:xfrm>
            <a:off x="1371600" y="1775791"/>
            <a:ext cx="9601200" cy="4770783"/>
          </a:xfrm>
        </p:spPr>
        <p:txBody>
          <a:bodyPr>
            <a:normAutofit/>
          </a:bodyPr>
          <a:lstStyle/>
          <a:p>
            <a:pPr marL="0" indent="0">
              <a:buNone/>
            </a:pPr>
            <a:r>
              <a:rPr lang="tr-TR" sz="3200" dirty="0" smtClean="0"/>
              <a:t>Bu dersin amacı,</a:t>
            </a:r>
          </a:p>
          <a:p>
            <a:r>
              <a:rPr lang="tr-TR" sz="3200" dirty="0" smtClean="0"/>
              <a:t>Fiziksel programlama</a:t>
            </a:r>
          </a:p>
          <a:p>
            <a:r>
              <a:rPr lang="tr-TR" sz="3200" dirty="0" smtClean="0"/>
              <a:t>Gömülü Sistemler</a:t>
            </a:r>
          </a:p>
          <a:p>
            <a:r>
              <a:rPr lang="tr-TR" sz="3200" dirty="0" smtClean="0"/>
              <a:t>Açık Kaynaklı Donanımlar</a:t>
            </a:r>
          </a:p>
          <a:p>
            <a:r>
              <a:rPr lang="tr-TR" sz="3200" dirty="0" smtClean="0"/>
              <a:t>Arduino Çeşitleri ve Shield’leri</a:t>
            </a:r>
            <a:endParaRPr lang="tr-TR" sz="3200" dirty="0"/>
          </a:p>
          <a:p>
            <a:pPr marL="0" indent="0">
              <a:buNone/>
            </a:pPr>
            <a:r>
              <a:rPr lang="tr-TR" sz="3200" dirty="0" smtClean="0"/>
              <a:t>hakkında bilgi sahibi olmaktır.</a:t>
            </a:r>
          </a:p>
          <a:p>
            <a:endParaRPr lang="tr-TR" dirty="0"/>
          </a:p>
        </p:txBody>
      </p:sp>
    </p:spTree>
    <p:extLst>
      <p:ext uri="{BB962C8B-B14F-4D97-AF65-F5344CB8AC3E}">
        <p14:creationId xmlns:p14="http://schemas.microsoft.com/office/powerpoint/2010/main" val="3284346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Ethernet</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AtMega328 mikrodenetleyici</a:t>
            </a:r>
          </a:p>
          <a:p>
            <a:pPr lvl="1"/>
            <a:r>
              <a:rPr lang="tr-TR" dirty="0" smtClean="0"/>
              <a:t>SD-kart yuvası</a:t>
            </a:r>
          </a:p>
          <a:p>
            <a:r>
              <a:rPr lang="tr-TR" dirty="0" smtClean="0"/>
              <a:t>İnternet bağlantılı projeler yapabilmek için üzerinde bir ethernet çipi ve ethernet portu bulunuyor.</a:t>
            </a:r>
            <a:endParaRPr lang="tr-TR" dirty="0"/>
          </a:p>
        </p:txBody>
      </p:sp>
      <p:pic>
        <p:nvPicPr>
          <p:cNvPr id="4" name="Picture 3"/>
          <p:cNvPicPr>
            <a:picLocks noChangeAspect="1"/>
          </p:cNvPicPr>
          <p:nvPr/>
        </p:nvPicPr>
        <p:blipFill>
          <a:blip r:embed="rId2"/>
          <a:stretch>
            <a:fillRect/>
          </a:stretch>
        </p:blipFill>
        <p:spPr>
          <a:xfrm>
            <a:off x="3065989" y="1895636"/>
            <a:ext cx="6882981" cy="5060119"/>
          </a:xfrm>
          <a:prstGeom prst="rect">
            <a:avLst/>
          </a:prstGeom>
        </p:spPr>
      </p:pic>
    </p:spTree>
    <p:extLst>
      <p:ext uri="{BB962C8B-B14F-4D97-AF65-F5344CB8AC3E}">
        <p14:creationId xmlns:p14="http://schemas.microsoft.com/office/powerpoint/2010/main" val="1900443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Bluetooth</a:t>
            </a:r>
            <a:endParaRPr lang="tr-TR" dirty="0"/>
          </a:p>
        </p:txBody>
      </p:sp>
      <p:sp>
        <p:nvSpPr>
          <p:cNvPr id="3" name="Content Placeholder 2"/>
          <p:cNvSpPr>
            <a:spLocks noGrp="1"/>
          </p:cNvSpPr>
          <p:nvPr>
            <p:ph idx="1"/>
          </p:nvPr>
        </p:nvSpPr>
        <p:spPr>
          <a:xfrm>
            <a:off x="795528" y="713232"/>
            <a:ext cx="11265408" cy="6071616"/>
          </a:xfrm>
        </p:spPr>
        <p:txBody>
          <a:bodyPr/>
          <a:lstStyle/>
          <a:p>
            <a:r>
              <a:rPr lang="tr-TR" dirty="0" smtClean="0"/>
              <a:t>Özellikle cep telefonlarında kullanılan Bluetooth protokolüyle haberleşen uygulamalar yapmak için ideal olan Arduino BT üzerinde bir Bluetooth modül bulunmaktadır. Bu modül aynı zamanda Arduino’nun da Bluetooth üzerinden programlanabilmesi için kullanılıyor.</a:t>
            </a:r>
            <a:endParaRPr lang="tr-TR" dirty="0"/>
          </a:p>
        </p:txBody>
      </p:sp>
      <p:pic>
        <p:nvPicPr>
          <p:cNvPr id="8" name="Picture 7"/>
          <p:cNvPicPr>
            <a:picLocks noChangeAspect="1"/>
          </p:cNvPicPr>
          <p:nvPr/>
        </p:nvPicPr>
        <p:blipFill>
          <a:blip r:embed="rId2">
            <a:clrChange>
              <a:clrFrom>
                <a:srgbClr val="F6F5F3"/>
              </a:clrFrom>
              <a:clrTo>
                <a:srgbClr val="F6F5F3">
                  <a:alpha val="0"/>
                </a:srgbClr>
              </a:clrTo>
            </a:clrChange>
          </a:blip>
          <a:stretch>
            <a:fillRect/>
          </a:stretch>
        </p:blipFill>
        <p:spPr>
          <a:xfrm>
            <a:off x="3340608" y="2199132"/>
            <a:ext cx="5949064" cy="3941255"/>
          </a:xfrm>
          <a:prstGeom prst="rect">
            <a:avLst/>
          </a:prstGeom>
        </p:spPr>
      </p:pic>
    </p:spTree>
    <p:extLst>
      <p:ext uri="{BB962C8B-B14F-4D97-AF65-F5344CB8AC3E}">
        <p14:creationId xmlns:p14="http://schemas.microsoft.com/office/powerpoint/2010/main" val="58051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Mini ve Mini Pro</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AtMega168 ve AtMega328 mikrodenetleyici</a:t>
            </a:r>
          </a:p>
          <a:p>
            <a:r>
              <a:rPr lang="tr-TR" dirty="0" smtClean="0"/>
              <a:t>Devre tahtası üzerinde başka veya başka bir tasarıma entegre olarak çalıştırılabilecek şekilde tasarlanmışlardır.</a:t>
            </a:r>
            <a:endParaRPr lang="tr-TR"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6629400" y="2534442"/>
            <a:ext cx="5221224" cy="3367690"/>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118235" y="2534442"/>
            <a:ext cx="5633682" cy="3367690"/>
          </a:xfrm>
          <a:prstGeom prst="rect">
            <a:avLst/>
          </a:prstGeom>
        </p:spPr>
      </p:pic>
    </p:spTree>
    <p:extLst>
      <p:ext uri="{BB962C8B-B14F-4D97-AF65-F5344CB8AC3E}">
        <p14:creationId xmlns:p14="http://schemas.microsoft.com/office/powerpoint/2010/main" val="2847471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Nano</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a:t>AtMega328 veya AtMega168 mikrodenetleyici</a:t>
            </a:r>
          </a:p>
          <a:p>
            <a:pPr lvl="1"/>
            <a:r>
              <a:rPr lang="tr-TR" dirty="0"/>
              <a:t>Gerilim regülatörü</a:t>
            </a:r>
          </a:p>
          <a:p>
            <a:pPr lvl="1"/>
            <a:r>
              <a:rPr lang="tr-TR" dirty="0"/>
              <a:t>Seri-USB çevirici çipi</a:t>
            </a:r>
          </a:p>
          <a:p>
            <a:pPr lvl="1"/>
            <a:r>
              <a:rPr lang="tr-TR" dirty="0"/>
              <a:t>USB üzerinden programlanabiliyor</a:t>
            </a:r>
            <a:endParaRPr lang="tr-TR" dirty="0" smtClean="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122931" y="627506"/>
            <a:ext cx="8307325" cy="6230494"/>
          </a:xfrm>
          <a:prstGeom prst="rect">
            <a:avLst/>
          </a:prstGeom>
        </p:spPr>
      </p:pic>
    </p:spTree>
    <p:extLst>
      <p:ext uri="{BB962C8B-B14F-4D97-AF65-F5344CB8AC3E}">
        <p14:creationId xmlns:p14="http://schemas.microsoft.com/office/powerpoint/2010/main" val="4036296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Leonardo</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AtMega32u4 mikrodenetleyici</a:t>
            </a:r>
          </a:p>
          <a:p>
            <a:pPr lvl="1"/>
            <a:r>
              <a:rPr lang="tr-TR" dirty="0" smtClean="0"/>
              <a:t>20 dijital giriş-çıkış</a:t>
            </a:r>
          </a:p>
          <a:p>
            <a:pPr lvl="1"/>
            <a:r>
              <a:rPr lang="tr-TR" dirty="0" smtClean="0"/>
              <a:t>12 analog giriş</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123" y="2011828"/>
            <a:ext cx="5799693" cy="4356819"/>
          </a:xfrm>
          <a:prstGeom prst="rect">
            <a:avLst/>
          </a:prstGeom>
        </p:spPr>
      </p:pic>
    </p:spTree>
    <p:extLst>
      <p:ext uri="{BB962C8B-B14F-4D97-AF65-F5344CB8AC3E}">
        <p14:creationId xmlns:p14="http://schemas.microsoft.com/office/powerpoint/2010/main" val="355496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Esplora</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AtMega32u4 AVR mikrodenetleyici</a:t>
            </a:r>
          </a:p>
          <a:p>
            <a:pPr lvl="1"/>
            <a:r>
              <a:rPr lang="tr-TR" dirty="0" smtClean="0"/>
              <a:t>Kart üzerinde projeler için kullanılmak üzere çeşitli sensörler</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970994" y="2308098"/>
            <a:ext cx="8402411" cy="3764280"/>
          </a:xfrm>
          <a:prstGeom prst="rect">
            <a:avLst/>
          </a:prstGeom>
        </p:spPr>
      </p:pic>
    </p:spTree>
    <p:extLst>
      <p:ext uri="{BB962C8B-B14F-4D97-AF65-F5344CB8AC3E}">
        <p14:creationId xmlns:p14="http://schemas.microsoft.com/office/powerpoint/2010/main" val="1554511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Due</a:t>
            </a:r>
            <a:endParaRPr lang="tr-TR" dirty="0"/>
          </a:p>
        </p:txBody>
      </p:sp>
      <p:sp>
        <p:nvSpPr>
          <p:cNvPr id="3" name="Content Placeholder 2"/>
          <p:cNvSpPr>
            <a:spLocks noGrp="1"/>
          </p:cNvSpPr>
          <p:nvPr>
            <p:ph idx="1"/>
          </p:nvPr>
        </p:nvSpPr>
        <p:spPr>
          <a:xfrm>
            <a:off x="795528" y="713232"/>
            <a:ext cx="11265408" cy="6071616"/>
          </a:xfrm>
        </p:spPr>
        <p:txBody>
          <a:bodyPr/>
          <a:lstStyle/>
          <a:p>
            <a:pPr lvl="1"/>
            <a:r>
              <a:rPr lang="tr-TR" dirty="0" smtClean="0"/>
              <a:t>32bit ARM Cortex – M3 Atmel SAM3x8e</a:t>
            </a:r>
          </a:p>
          <a:p>
            <a:pPr lvl="1"/>
            <a:r>
              <a:rPr lang="tr-TR" dirty="0" smtClean="0"/>
              <a:t>Diğer arduino modellerinden farklı olarak 3.3V ile çalışmaktadır</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1693844" y="1798796"/>
            <a:ext cx="8956712" cy="4782884"/>
          </a:xfrm>
          <a:prstGeom prst="rect">
            <a:avLst/>
          </a:prstGeom>
        </p:spPr>
      </p:pic>
    </p:spTree>
    <p:extLst>
      <p:ext uri="{BB962C8B-B14F-4D97-AF65-F5344CB8AC3E}">
        <p14:creationId xmlns:p14="http://schemas.microsoft.com/office/powerpoint/2010/main" val="7168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9728"/>
            <a:ext cx="9601200" cy="1485900"/>
          </a:xfrm>
        </p:spPr>
        <p:txBody>
          <a:bodyPr/>
          <a:lstStyle/>
          <a:p>
            <a:r>
              <a:rPr lang="tr-TR" dirty="0" smtClean="0"/>
              <a:t>Arduino Donanım Eklentileri</a:t>
            </a:r>
            <a:endParaRPr lang="tr-TR"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467100" y="1347787"/>
            <a:ext cx="5257800" cy="4162425"/>
          </a:xfrm>
          <a:prstGeom prst="rect">
            <a:avLst/>
          </a:prstGeom>
        </p:spPr>
      </p:pic>
      <p:sp>
        <p:nvSpPr>
          <p:cNvPr id="6" name="TextBox 5"/>
          <p:cNvSpPr txBox="1"/>
          <p:nvPr/>
        </p:nvSpPr>
        <p:spPr>
          <a:xfrm>
            <a:off x="4036326" y="5623560"/>
            <a:ext cx="4271747" cy="584775"/>
          </a:xfrm>
          <a:prstGeom prst="rect">
            <a:avLst/>
          </a:prstGeom>
          <a:noFill/>
        </p:spPr>
        <p:txBody>
          <a:bodyPr wrap="none" rtlCol="0">
            <a:spAutoFit/>
          </a:bodyPr>
          <a:lstStyle/>
          <a:p>
            <a:r>
              <a:rPr lang="tr-TR" sz="3200" b="1" dirty="0" smtClean="0"/>
              <a:t>Arduino Ethernet Shield</a:t>
            </a:r>
            <a:endParaRPr lang="tr-TR" sz="3200" b="1" dirty="0"/>
          </a:p>
        </p:txBody>
      </p:sp>
    </p:spTree>
    <p:extLst>
      <p:ext uri="{BB962C8B-B14F-4D97-AF65-F5344CB8AC3E}">
        <p14:creationId xmlns:p14="http://schemas.microsoft.com/office/powerpoint/2010/main" val="1417289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672333" y="134302"/>
            <a:ext cx="6636259" cy="4977194"/>
          </a:xfrm>
          <a:prstGeom prst="rect">
            <a:avLst/>
          </a:prstGeom>
        </p:spPr>
      </p:pic>
      <p:sp>
        <p:nvSpPr>
          <p:cNvPr id="5" name="TextBox 4"/>
          <p:cNvSpPr txBox="1"/>
          <p:nvPr/>
        </p:nvSpPr>
        <p:spPr>
          <a:xfrm>
            <a:off x="4036326" y="5623560"/>
            <a:ext cx="3521926" cy="584775"/>
          </a:xfrm>
          <a:prstGeom prst="rect">
            <a:avLst/>
          </a:prstGeom>
          <a:noFill/>
        </p:spPr>
        <p:txBody>
          <a:bodyPr wrap="none" rtlCol="0">
            <a:spAutoFit/>
          </a:bodyPr>
          <a:lstStyle/>
          <a:p>
            <a:r>
              <a:rPr lang="tr-TR" sz="3200" b="1" dirty="0" smtClean="0"/>
              <a:t>Arduino GPS Shield</a:t>
            </a:r>
            <a:endParaRPr lang="tr-TR" sz="3200" b="1" dirty="0"/>
          </a:p>
        </p:txBody>
      </p:sp>
    </p:spTree>
    <p:extLst>
      <p:ext uri="{BB962C8B-B14F-4D97-AF65-F5344CB8AC3E}">
        <p14:creationId xmlns:p14="http://schemas.microsoft.com/office/powerpoint/2010/main" val="410053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2385822" y="76581"/>
            <a:ext cx="7251954" cy="5656524"/>
          </a:xfrm>
          <a:prstGeom prst="rect">
            <a:avLst/>
          </a:prstGeom>
        </p:spPr>
      </p:pic>
      <p:sp>
        <p:nvSpPr>
          <p:cNvPr id="3" name="TextBox 2"/>
          <p:cNvSpPr txBox="1"/>
          <p:nvPr/>
        </p:nvSpPr>
        <p:spPr>
          <a:xfrm>
            <a:off x="4036326" y="5623560"/>
            <a:ext cx="3525132" cy="584775"/>
          </a:xfrm>
          <a:prstGeom prst="rect">
            <a:avLst/>
          </a:prstGeom>
          <a:noFill/>
        </p:spPr>
        <p:txBody>
          <a:bodyPr wrap="none" rtlCol="0">
            <a:spAutoFit/>
          </a:bodyPr>
          <a:lstStyle/>
          <a:p>
            <a:r>
              <a:rPr lang="tr-TR" sz="3200" b="1" dirty="0" smtClean="0"/>
              <a:t>Arduino WiFi Shield</a:t>
            </a:r>
            <a:endParaRPr lang="tr-TR" sz="3200" b="1" dirty="0"/>
          </a:p>
        </p:txBody>
      </p:sp>
    </p:spTree>
    <p:extLst>
      <p:ext uri="{BB962C8B-B14F-4D97-AF65-F5344CB8AC3E}">
        <p14:creationId xmlns:p14="http://schemas.microsoft.com/office/powerpoint/2010/main" val="109954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Fiziksel Programlama</a:t>
            </a:r>
            <a:endParaRPr lang="tr-TR" dirty="0"/>
          </a:p>
        </p:txBody>
      </p:sp>
      <p:sp>
        <p:nvSpPr>
          <p:cNvPr id="3" name="Content Placeholder 2"/>
          <p:cNvSpPr>
            <a:spLocks noGrp="1"/>
          </p:cNvSpPr>
          <p:nvPr>
            <p:ph idx="1"/>
          </p:nvPr>
        </p:nvSpPr>
        <p:spPr>
          <a:xfrm>
            <a:off x="1371600" y="1389529"/>
            <a:ext cx="10158984" cy="5387789"/>
          </a:xfrm>
        </p:spPr>
        <p:txBody>
          <a:bodyPr>
            <a:normAutofit/>
          </a:bodyPr>
          <a:lstStyle/>
          <a:p>
            <a:r>
              <a:rPr lang="tr-TR" sz="3200" dirty="0"/>
              <a:t>Fiziksel programlama yazılım ve donanım </a:t>
            </a:r>
            <a:r>
              <a:rPr lang="tr-TR" sz="3200" dirty="0" smtClean="0"/>
              <a:t>kullanarak </a:t>
            </a:r>
            <a:r>
              <a:rPr lang="sv-SE" sz="3200" dirty="0" smtClean="0"/>
              <a:t>analog dı</a:t>
            </a:r>
            <a:r>
              <a:rPr lang="tr-TR" sz="3200" dirty="0" smtClean="0"/>
              <a:t>ş </a:t>
            </a:r>
            <a:r>
              <a:rPr lang="sv-SE" sz="3200" dirty="0" smtClean="0"/>
              <a:t>dünyayla </a:t>
            </a:r>
            <a:r>
              <a:rPr lang="sv-SE" sz="3200" dirty="0"/>
              <a:t>veri </a:t>
            </a:r>
            <a:r>
              <a:rPr lang="sv-SE" sz="3200" dirty="0" smtClean="0"/>
              <a:t>alış</a:t>
            </a:r>
            <a:r>
              <a:rPr lang="tr-TR" sz="3200" dirty="0" smtClean="0"/>
              <a:t>verişi</a:t>
            </a:r>
            <a:r>
              <a:rPr lang="sv-SE" sz="3200" dirty="0" smtClean="0"/>
              <a:t> </a:t>
            </a:r>
            <a:r>
              <a:rPr lang="sv-SE" sz="3200" dirty="0"/>
              <a:t>yapan fiziksel </a:t>
            </a:r>
            <a:r>
              <a:rPr lang="sv-SE" sz="3200" dirty="0" smtClean="0"/>
              <a:t>tasarlama</a:t>
            </a:r>
            <a:r>
              <a:rPr lang="tr-TR" sz="3200" dirty="0" smtClean="0"/>
              <a:t> işine </a:t>
            </a:r>
            <a:r>
              <a:rPr lang="tr-TR" sz="3200" dirty="0"/>
              <a:t>verilen isimdir</a:t>
            </a:r>
            <a:r>
              <a:rPr lang="tr-TR" sz="3200" dirty="0" smtClean="0"/>
              <a:t>. Sensorler </a:t>
            </a:r>
            <a:r>
              <a:rPr lang="tr-TR" sz="3200" dirty="0"/>
              <a:t>yardımıyla dış </a:t>
            </a:r>
            <a:r>
              <a:rPr lang="tr-TR" sz="3200" dirty="0" smtClean="0"/>
              <a:t>dünyayla iletişime </a:t>
            </a:r>
            <a:r>
              <a:rPr lang="tr-TR" sz="3200" dirty="0"/>
              <a:t>geçilir</a:t>
            </a:r>
            <a:r>
              <a:rPr lang="tr-TR" sz="3200" dirty="0" smtClean="0"/>
              <a:t>. Analog </a:t>
            </a:r>
            <a:r>
              <a:rPr lang="tr-TR" sz="3200" dirty="0"/>
              <a:t>olan veriler dijitale aktarılır ve </a:t>
            </a:r>
            <a:r>
              <a:rPr lang="tr-TR" sz="3200" dirty="0" smtClean="0"/>
              <a:t>yazılım sayesinde </a:t>
            </a:r>
            <a:r>
              <a:rPr lang="tr-TR" sz="3200" dirty="0"/>
              <a:t>ne </a:t>
            </a:r>
            <a:r>
              <a:rPr lang="tr-TR" sz="3200" dirty="0" smtClean="0"/>
              <a:t>yapılacağına </a:t>
            </a:r>
            <a:r>
              <a:rPr lang="tr-TR" sz="3200" dirty="0"/>
              <a:t>karar verilir.</a:t>
            </a:r>
          </a:p>
        </p:txBody>
      </p:sp>
    </p:spTree>
    <p:extLst>
      <p:ext uri="{BB962C8B-B14F-4D97-AF65-F5344CB8AC3E}">
        <p14:creationId xmlns:p14="http://schemas.microsoft.com/office/powerpoint/2010/main" val="176860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9200" y="98610"/>
            <a:ext cx="10759440" cy="6678707"/>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tr-TR" sz="3200" dirty="0"/>
              <a:t>Arduino fiziksel dünyayı algılayan ve kontrol </a:t>
            </a:r>
            <a:r>
              <a:rPr lang="tr-TR" sz="3200" dirty="0" smtClean="0"/>
              <a:t>edebilmek için </a:t>
            </a:r>
            <a:r>
              <a:rPr lang="tr-TR" sz="3200" dirty="0" smtClean="0"/>
              <a:t>kullanılabilecek </a:t>
            </a:r>
            <a:r>
              <a:rPr lang="tr-TR" sz="3200" dirty="0"/>
              <a:t>basit bir </a:t>
            </a:r>
            <a:r>
              <a:rPr lang="tr-TR" sz="3200" dirty="0" smtClean="0"/>
              <a:t>bilgisayardır.</a:t>
            </a:r>
          </a:p>
          <a:p>
            <a:r>
              <a:rPr lang="tr-TR" sz="3200" dirty="0"/>
              <a:t>Basit </a:t>
            </a:r>
            <a:r>
              <a:rPr lang="tr-TR" sz="3200" dirty="0" smtClean="0"/>
              <a:t>bir mikroişlemci </a:t>
            </a:r>
            <a:r>
              <a:rPr lang="tr-TR" sz="3200" dirty="0"/>
              <a:t>ve yazılım yazmak için </a:t>
            </a:r>
            <a:r>
              <a:rPr lang="tr-TR" sz="3200" dirty="0" smtClean="0"/>
              <a:t>bir </a:t>
            </a:r>
            <a:r>
              <a:rPr lang="tr-TR" sz="3200" dirty="0"/>
              <a:t>geliştirme </a:t>
            </a:r>
            <a:r>
              <a:rPr lang="tr-TR" sz="3200" dirty="0" smtClean="0"/>
              <a:t>ortamına </a:t>
            </a:r>
            <a:r>
              <a:rPr lang="nn-NO" sz="3200" dirty="0" smtClean="0"/>
              <a:t>sahip </a:t>
            </a:r>
            <a:r>
              <a:rPr lang="nn-NO" sz="3200" dirty="0"/>
              <a:t>basit bir fiziksel hesaplama </a:t>
            </a:r>
            <a:r>
              <a:rPr lang="nn-NO" sz="3200" dirty="0" smtClean="0"/>
              <a:t>platformudur</a:t>
            </a:r>
            <a:r>
              <a:rPr lang="tr-TR" sz="3200" dirty="0" smtClean="0"/>
              <a:t>.</a:t>
            </a:r>
          </a:p>
          <a:p>
            <a:r>
              <a:rPr lang="tr-TR" sz="3200" dirty="0"/>
              <a:t>Arduino </a:t>
            </a:r>
            <a:r>
              <a:rPr lang="tr-TR" sz="3200" dirty="0" smtClean="0"/>
              <a:t>anahtarları, sensorleri, motorları </a:t>
            </a:r>
            <a:r>
              <a:rPr lang="tr-TR" sz="3200" dirty="0"/>
              <a:t>ve </a:t>
            </a:r>
            <a:r>
              <a:rPr lang="tr-TR" sz="3200" dirty="0" smtClean="0"/>
              <a:t>diğer fiziksel çıkışları </a:t>
            </a:r>
            <a:r>
              <a:rPr lang="tr-TR" sz="3200" dirty="0"/>
              <a:t>kontrol etmek ve etkileşimli nesneler geliştirmek </a:t>
            </a:r>
            <a:r>
              <a:rPr lang="tr-TR" sz="3200" dirty="0" smtClean="0"/>
              <a:t>için kullanılabilir</a:t>
            </a:r>
            <a:r>
              <a:rPr lang="tr-TR" sz="3200" dirty="0"/>
              <a:t>.</a:t>
            </a:r>
          </a:p>
        </p:txBody>
      </p:sp>
    </p:spTree>
    <p:extLst>
      <p:ext uri="{BB962C8B-B14F-4D97-AF65-F5344CB8AC3E}">
        <p14:creationId xmlns:p14="http://schemas.microsoft.com/office/powerpoint/2010/main" val="389992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19200" y="98610"/>
            <a:ext cx="10759440" cy="6678707"/>
          </a:xfrm>
          <a:prstGeom prst="rect">
            <a:avLst/>
          </a:prstGeom>
        </p:spPr>
        <p:txBody>
          <a:bodyPr>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tr-TR" sz="3200" dirty="0" smtClean="0"/>
              <a:t>Dış dünya ile elektronik ve interaktif sistemlerin etkileşimleri.</a:t>
            </a:r>
          </a:p>
          <a:p>
            <a:pPr marL="0" indent="0">
              <a:buNone/>
            </a:pPr>
            <a:endParaRPr lang="tr-TR" sz="3200" dirty="0" smtClean="0"/>
          </a:p>
          <a:p>
            <a:endParaRPr lang="tr-TR" sz="3200" dirty="0"/>
          </a:p>
          <a:p>
            <a:endParaRPr lang="tr-TR" sz="3200" dirty="0" smtClean="0"/>
          </a:p>
          <a:p>
            <a:endParaRPr lang="tr-TR" sz="3200" dirty="0"/>
          </a:p>
          <a:p>
            <a:endParaRPr lang="tr-TR" sz="3200" dirty="0" smtClean="0"/>
          </a:p>
          <a:p>
            <a:r>
              <a:rPr lang="tr-TR" sz="3200" dirty="0" smtClean="0"/>
              <a:t>Dış dünyaya ait fiziki büyüklükler algılayıcılar aracılığıyla elektronik dünyaya aktarılır.</a:t>
            </a:r>
          </a:p>
          <a:p>
            <a:r>
              <a:rPr lang="tr-TR" sz="3200" dirty="0" smtClean="0"/>
              <a:t>Elektronik dünya analog ve dijital olarak iki bölüme ayrılıyor.</a:t>
            </a:r>
          </a:p>
          <a:p>
            <a:r>
              <a:rPr lang="tr-TR" sz="3200" dirty="0" smtClean="0"/>
              <a:t>Analog elektronik sürekli ve sonsuz değer alabilen</a:t>
            </a:r>
          </a:p>
          <a:p>
            <a:r>
              <a:rPr lang="tr-TR" sz="3200" dirty="0" smtClean="0"/>
              <a:t>Dijital elektronik ikili (binary) sayı sisteminde 1’ler ve 0’lardan oluşan sinyallerdir.</a:t>
            </a:r>
          </a:p>
        </p:txBody>
      </p:sp>
      <p:grpSp>
        <p:nvGrpSpPr>
          <p:cNvPr id="13" name="Group 12"/>
          <p:cNvGrpSpPr/>
          <p:nvPr/>
        </p:nvGrpSpPr>
        <p:grpSpPr>
          <a:xfrm>
            <a:off x="1956816" y="859536"/>
            <a:ext cx="8065008" cy="2798064"/>
            <a:chOff x="1947672" y="1536192"/>
            <a:chExt cx="8065008" cy="2798064"/>
          </a:xfrm>
        </p:grpSpPr>
        <p:grpSp>
          <p:nvGrpSpPr>
            <p:cNvPr id="10" name="Group 9"/>
            <p:cNvGrpSpPr/>
            <p:nvPr/>
          </p:nvGrpSpPr>
          <p:grpSpPr>
            <a:xfrm>
              <a:off x="1947672" y="1536192"/>
              <a:ext cx="8065008" cy="2798064"/>
              <a:chOff x="1947672" y="1536192"/>
              <a:chExt cx="8065008" cy="2798064"/>
            </a:xfrm>
          </p:grpSpPr>
          <p:sp>
            <p:nvSpPr>
              <p:cNvPr id="3" name="Rounded Rectangle 2"/>
              <p:cNvSpPr/>
              <p:nvPr/>
            </p:nvSpPr>
            <p:spPr>
              <a:xfrm>
                <a:off x="1947672" y="2340864"/>
                <a:ext cx="2532888" cy="1042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INTERAKTIF SISTEM</a:t>
                </a:r>
                <a:endParaRPr lang="tr-TR" dirty="0"/>
              </a:p>
            </p:txBody>
          </p:sp>
          <p:sp>
            <p:nvSpPr>
              <p:cNvPr id="6" name="Right Arrow 5"/>
              <p:cNvSpPr/>
              <p:nvPr/>
            </p:nvSpPr>
            <p:spPr>
              <a:xfrm>
                <a:off x="4608576" y="2340864"/>
                <a:ext cx="1444752" cy="36576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7" name="Left Arrow 6"/>
              <p:cNvSpPr/>
              <p:nvPr/>
            </p:nvSpPr>
            <p:spPr>
              <a:xfrm>
                <a:off x="4608576" y="2999232"/>
                <a:ext cx="1444752" cy="36576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9" name="Cloud 8"/>
              <p:cNvSpPr/>
              <p:nvPr/>
            </p:nvSpPr>
            <p:spPr>
              <a:xfrm>
                <a:off x="6181344" y="1536192"/>
                <a:ext cx="3831336" cy="279806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DIŞ DÜNYA</a:t>
                </a:r>
                <a:endParaRPr lang="tr-TR" dirty="0"/>
              </a:p>
            </p:txBody>
          </p:sp>
        </p:grpSp>
        <p:sp>
          <p:nvSpPr>
            <p:cNvPr id="11" name="TextBox 10"/>
            <p:cNvSpPr txBox="1"/>
            <p:nvPr/>
          </p:nvSpPr>
          <p:spPr>
            <a:xfrm>
              <a:off x="4608576" y="1971532"/>
              <a:ext cx="1444752" cy="369332"/>
            </a:xfrm>
            <a:prstGeom prst="rect">
              <a:avLst/>
            </a:prstGeom>
            <a:noFill/>
          </p:spPr>
          <p:txBody>
            <a:bodyPr wrap="square" rtlCol="0">
              <a:spAutoFit/>
            </a:bodyPr>
            <a:lstStyle/>
            <a:p>
              <a:r>
                <a:rPr lang="tr-TR" dirty="0" smtClean="0">
                  <a:solidFill>
                    <a:schemeClr val="bg1">
                      <a:lumMod val="50000"/>
                    </a:schemeClr>
                  </a:solidFill>
                </a:rPr>
                <a:t>EYLEYİCİLER</a:t>
              </a:r>
              <a:endParaRPr lang="tr-TR" dirty="0">
                <a:solidFill>
                  <a:schemeClr val="bg1">
                    <a:lumMod val="50000"/>
                  </a:schemeClr>
                </a:solidFill>
              </a:endParaRPr>
            </a:p>
          </p:txBody>
        </p:sp>
        <p:sp>
          <p:nvSpPr>
            <p:cNvPr id="12" name="TextBox 11"/>
            <p:cNvSpPr txBox="1"/>
            <p:nvPr/>
          </p:nvSpPr>
          <p:spPr>
            <a:xfrm>
              <a:off x="4608576" y="3493028"/>
              <a:ext cx="1444752" cy="369332"/>
            </a:xfrm>
            <a:prstGeom prst="rect">
              <a:avLst/>
            </a:prstGeom>
            <a:noFill/>
          </p:spPr>
          <p:txBody>
            <a:bodyPr wrap="square" rtlCol="0">
              <a:spAutoFit/>
            </a:bodyPr>
            <a:lstStyle/>
            <a:p>
              <a:r>
                <a:rPr lang="tr-TR" dirty="0" smtClean="0">
                  <a:solidFill>
                    <a:schemeClr val="bg1">
                      <a:lumMod val="50000"/>
                    </a:schemeClr>
                  </a:solidFill>
                </a:rPr>
                <a:t>SENSÖRLER</a:t>
              </a:r>
              <a:endParaRPr lang="tr-TR" dirty="0">
                <a:solidFill>
                  <a:schemeClr val="bg1">
                    <a:lumMod val="50000"/>
                  </a:schemeClr>
                </a:solidFill>
              </a:endParaRPr>
            </a:p>
          </p:txBody>
        </p:sp>
      </p:grpSp>
    </p:spTree>
    <p:extLst>
      <p:ext uri="{BB962C8B-B14F-4D97-AF65-F5344CB8AC3E}">
        <p14:creationId xmlns:p14="http://schemas.microsoft.com/office/powerpoint/2010/main" val="345714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28016"/>
            <a:ext cx="9601200" cy="1485900"/>
          </a:xfrm>
        </p:spPr>
        <p:txBody>
          <a:bodyPr/>
          <a:lstStyle/>
          <a:p>
            <a:r>
              <a:rPr lang="tr-TR" dirty="0" smtClean="0"/>
              <a:t>Gömülü Sistemler</a:t>
            </a:r>
            <a:endParaRPr lang="tr-TR" dirty="0"/>
          </a:p>
        </p:txBody>
      </p:sp>
      <p:sp>
        <p:nvSpPr>
          <p:cNvPr id="4" name="Content Placeholder 3"/>
          <p:cNvSpPr>
            <a:spLocks noGrp="1"/>
          </p:cNvSpPr>
          <p:nvPr>
            <p:ph idx="1"/>
          </p:nvPr>
        </p:nvSpPr>
        <p:spPr>
          <a:xfrm>
            <a:off x="1371600" y="722376"/>
            <a:ext cx="9601200" cy="5145024"/>
          </a:xfrm>
        </p:spPr>
        <p:txBody>
          <a:bodyPr>
            <a:normAutofit/>
          </a:bodyPr>
          <a:lstStyle/>
          <a:p>
            <a:r>
              <a:rPr lang="tr-TR" sz="2800" dirty="0" smtClean="0"/>
              <a:t>Çok farklı tanımları olsa </a:t>
            </a:r>
            <a:r>
              <a:rPr lang="tr-TR" sz="2800" dirty="0" smtClean="0"/>
              <a:t>da gömülü </a:t>
            </a:r>
            <a:r>
              <a:rPr lang="tr-TR" sz="2800" dirty="0" smtClean="0"/>
              <a:t>sistemler belirli bir işi gerçekleştirmek için tasarlanmış donanım</a:t>
            </a:r>
          </a:p>
          <a:p>
            <a:r>
              <a:rPr lang="tr-TR" sz="2800" dirty="0" smtClean="0"/>
              <a:t>Yazılım ve bazen de mekanik bileşenlerden oluşan </a:t>
            </a:r>
          </a:p>
          <a:p>
            <a:r>
              <a:rPr lang="tr-TR" sz="2800" dirty="0" smtClean="0"/>
              <a:t>Çoğu zaman kendisinden büyük bir sistemin içine gömülü olarak çalışan sistemlerdir</a:t>
            </a:r>
          </a:p>
          <a:p>
            <a:r>
              <a:rPr lang="tr-TR" sz="2800" dirty="0" smtClean="0"/>
              <a:t>Otomobillerde, evlerde kullanılan elektrikli ev eşyalarında, otomasyon sistemlerinde ve çeşitli eğlence araçlarında kullanılmaktadır</a:t>
            </a:r>
            <a:endParaRPr lang="tr-TR" sz="2800" dirty="0"/>
          </a:p>
        </p:txBody>
      </p:sp>
    </p:spTree>
    <p:extLst>
      <p:ext uri="{BB962C8B-B14F-4D97-AF65-F5344CB8AC3E}">
        <p14:creationId xmlns:p14="http://schemas.microsoft.com/office/powerpoint/2010/main" val="354409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9200" y="98610"/>
            <a:ext cx="10759440" cy="6678707"/>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tr-TR" sz="3200" dirty="0" smtClean="0"/>
              <a:t>Genel bir gömülü sisteme ait blok diyagram</a:t>
            </a:r>
          </a:p>
        </p:txBody>
      </p:sp>
      <p:grpSp>
        <p:nvGrpSpPr>
          <p:cNvPr id="12" name="Group 11"/>
          <p:cNvGrpSpPr/>
          <p:nvPr/>
        </p:nvGrpSpPr>
        <p:grpSpPr>
          <a:xfrm>
            <a:off x="2039113" y="1764792"/>
            <a:ext cx="7095742" cy="2889504"/>
            <a:chOff x="1581913" y="1344168"/>
            <a:chExt cx="7095742" cy="2889504"/>
          </a:xfrm>
        </p:grpSpPr>
        <p:sp>
          <p:nvSpPr>
            <p:cNvPr id="5" name="Right Arrow 4"/>
            <p:cNvSpPr/>
            <p:nvPr/>
          </p:nvSpPr>
          <p:spPr>
            <a:xfrm>
              <a:off x="1965960" y="3118104"/>
              <a:ext cx="1554480" cy="448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6" name="Rounded Rectangle 5"/>
            <p:cNvSpPr/>
            <p:nvPr/>
          </p:nvSpPr>
          <p:spPr>
            <a:xfrm>
              <a:off x="3694176" y="3008376"/>
              <a:ext cx="3044952" cy="1225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smtClean="0">
                  <a:latin typeface="Arial Black" panose="020B0A04020102020204" pitchFamily="34" charset="0"/>
                </a:rPr>
                <a:t>MIKRODENETLEYICI</a:t>
              </a:r>
              <a:endParaRPr lang="tr-TR" b="1" dirty="0">
                <a:latin typeface="Arial Black" panose="020B0A04020102020204" pitchFamily="34" charset="0"/>
              </a:endParaRPr>
            </a:p>
          </p:txBody>
        </p:sp>
        <p:sp>
          <p:nvSpPr>
            <p:cNvPr id="7" name="Rounded Rectangle 6"/>
            <p:cNvSpPr/>
            <p:nvPr/>
          </p:nvSpPr>
          <p:spPr>
            <a:xfrm>
              <a:off x="4073652" y="1344168"/>
              <a:ext cx="2286000" cy="6309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a:latin typeface="Arial Black" panose="020B0A04020102020204" pitchFamily="34" charset="0"/>
                </a:rPr>
                <a:t>BELLEK</a:t>
              </a:r>
            </a:p>
          </p:txBody>
        </p:sp>
        <p:sp>
          <p:nvSpPr>
            <p:cNvPr id="8" name="Up-Down Arrow 7"/>
            <p:cNvSpPr/>
            <p:nvPr/>
          </p:nvSpPr>
          <p:spPr>
            <a:xfrm>
              <a:off x="4956048" y="2057400"/>
              <a:ext cx="521208" cy="877824"/>
            </a:xfrm>
            <a:prstGeom prst="up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9" name="Right Arrow 8"/>
            <p:cNvSpPr/>
            <p:nvPr/>
          </p:nvSpPr>
          <p:spPr>
            <a:xfrm>
              <a:off x="6858000" y="3118104"/>
              <a:ext cx="1554480" cy="448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 name="TextBox 9"/>
            <p:cNvSpPr txBox="1"/>
            <p:nvPr/>
          </p:nvSpPr>
          <p:spPr>
            <a:xfrm>
              <a:off x="1581913" y="2379440"/>
              <a:ext cx="1938527" cy="738664"/>
            </a:xfrm>
            <a:prstGeom prst="rect">
              <a:avLst/>
            </a:prstGeom>
            <a:noFill/>
          </p:spPr>
          <p:txBody>
            <a:bodyPr wrap="square" rtlCol="0">
              <a:spAutoFit/>
            </a:bodyPr>
            <a:lstStyle/>
            <a:p>
              <a:r>
                <a:rPr lang="tr-TR" sz="1400" dirty="0" smtClean="0">
                  <a:latin typeface="Arial Black" panose="020B0A04020102020204" pitchFamily="34" charset="0"/>
                </a:rPr>
                <a:t>SENSORLER VE GİRDİ ELEMANLARI</a:t>
              </a:r>
              <a:endParaRPr lang="tr-TR" sz="1400" dirty="0">
                <a:latin typeface="Arial Black" panose="020B0A04020102020204" pitchFamily="34" charset="0"/>
              </a:endParaRPr>
            </a:p>
          </p:txBody>
        </p:sp>
        <p:sp>
          <p:nvSpPr>
            <p:cNvPr id="11" name="TextBox 10"/>
            <p:cNvSpPr txBox="1"/>
            <p:nvPr/>
          </p:nvSpPr>
          <p:spPr>
            <a:xfrm>
              <a:off x="6739128" y="2305395"/>
              <a:ext cx="1938527" cy="738664"/>
            </a:xfrm>
            <a:prstGeom prst="rect">
              <a:avLst/>
            </a:prstGeom>
            <a:noFill/>
          </p:spPr>
          <p:txBody>
            <a:bodyPr wrap="square" rtlCol="0">
              <a:spAutoFit/>
            </a:bodyPr>
            <a:lstStyle/>
            <a:p>
              <a:r>
                <a:rPr lang="tr-TR" sz="1400" b="1" dirty="0" smtClean="0">
                  <a:latin typeface="Arial Black" panose="020B0A04020102020204" pitchFamily="34" charset="0"/>
                </a:rPr>
                <a:t>EYLEYİCİLER VE ÇIKTI ELEMANLARI</a:t>
              </a:r>
              <a:endParaRPr lang="tr-TR" sz="1400" b="1" dirty="0">
                <a:latin typeface="Arial Black" panose="020B0A04020102020204" pitchFamily="34" charset="0"/>
              </a:endParaRPr>
            </a:p>
          </p:txBody>
        </p:sp>
      </p:grpSp>
    </p:spTree>
    <p:extLst>
      <p:ext uri="{BB962C8B-B14F-4D97-AF65-F5344CB8AC3E}">
        <p14:creationId xmlns:p14="http://schemas.microsoft.com/office/powerpoint/2010/main" val="425810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304"/>
            <a:ext cx="9601200" cy="1485900"/>
          </a:xfrm>
        </p:spPr>
        <p:txBody>
          <a:bodyPr/>
          <a:lstStyle/>
          <a:p>
            <a:r>
              <a:rPr lang="tr-TR" dirty="0" smtClean="0"/>
              <a:t>Açık Kaynak Kodlu Donanımlar</a:t>
            </a:r>
            <a:endParaRPr lang="tr-TR" dirty="0"/>
          </a:p>
        </p:txBody>
      </p:sp>
      <p:sp>
        <p:nvSpPr>
          <p:cNvPr id="3" name="Content Placeholder 2"/>
          <p:cNvSpPr>
            <a:spLocks noGrp="1"/>
          </p:cNvSpPr>
          <p:nvPr>
            <p:ph idx="1"/>
          </p:nvPr>
        </p:nvSpPr>
        <p:spPr>
          <a:xfrm>
            <a:off x="1371600" y="877824"/>
            <a:ext cx="9601200" cy="4989576"/>
          </a:xfrm>
        </p:spPr>
        <p:txBody>
          <a:bodyPr>
            <a:normAutofit/>
          </a:bodyPr>
          <a:lstStyle/>
          <a:p>
            <a:r>
              <a:rPr lang="tr-TR" sz="2800" dirty="0" smtClean="0"/>
              <a:t>Yazılımların kaynak kodlarının kullanıcılara üzerinde değişiklikler yapma hakkıyla birlikte verildiği açık kaynak kavramı donanım tarafında da bir donanıma ait bütün tasarım elemanlarının o donanımla birlikte üzerinde değişiklik yapma yapma ve serbestçe üretme haklarıyla beraber verilmesidir.</a:t>
            </a:r>
            <a:endParaRPr lang="tr-TR" sz="2800" dirty="0"/>
          </a:p>
        </p:txBody>
      </p:sp>
    </p:spTree>
    <p:extLst>
      <p:ext uri="{BB962C8B-B14F-4D97-AF65-F5344CB8AC3E}">
        <p14:creationId xmlns:p14="http://schemas.microsoft.com/office/powerpoint/2010/main" val="283713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0584"/>
            <a:ext cx="9601200" cy="1485900"/>
          </a:xfrm>
        </p:spPr>
        <p:txBody>
          <a:bodyPr/>
          <a:lstStyle/>
          <a:p>
            <a:r>
              <a:rPr lang="tr-TR" dirty="0" smtClean="0"/>
              <a:t>Arduino</a:t>
            </a:r>
            <a:endParaRPr lang="tr-TR" dirty="0"/>
          </a:p>
        </p:txBody>
      </p:sp>
      <p:sp>
        <p:nvSpPr>
          <p:cNvPr id="3" name="Content Placeholder 2"/>
          <p:cNvSpPr>
            <a:spLocks noGrp="1"/>
          </p:cNvSpPr>
          <p:nvPr>
            <p:ph idx="1"/>
          </p:nvPr>
        </p:nvSpPr>
        <p:spPr>
          <a:xfrm>
            <a:off x="1371600" y="713232"/>
            <a:ext cx="9601200" cy="5154168"/>
          </a:xfrm>
        </p:spPr>
        <p:txBody>
          <a:bodyPr>
            <a:normAutofit/>
          </a:bodyPr>
          <a:lstStyle/>
          <a:p>
            <a:r>
              <a:rPr lang="tr-TR" sz="2800" dirty="0" smtClean="0"/>
              <a:t>Kökenleri Wiring ve Processing projelerine dayanır</a:t>
            </a:r>
          </a:p>
          <a:p>
            <a:r>
              <a:rPr lang="tr-TR" sz="2800" dirty="0" smtClean="0"/>
              <a:t>Processing: Hiç programlama deneyimi olmayan kişilere programlama öğretmek amacıyla Casey Reas ve Ben Fry adlı araştırmacılar tarafından geliştirilmiş bir programlama dili aynı zamanda geliştirme ortamı</a:t>
            </a:r>
          </a:p>
          <a:p>
            <a:r>
              <a:rPr lang="tr-TR" sz="2800" dirty="0" smtClean="0"/>
              <a:t>Wiring: Processing projesini temel alarak kolay bir şekilde interaktif sistemler geliştirilebilmesini sağlamak amacıyla geliştirildi.</a:t>
            </a:r>
          </a:p>
          <a:p>
            <a:r>
              <a:rPr lang="tr-TR" sz="2800" dirty="0" smtClean="0"/>
              <a:t>Arduino projesi de Massimo Banzi liderliğindeki bir ekip tarafından Wiring temel alınarak üretildi.</a:t>
            </a:r>
            <a:endParaRPr lang="tr-TR" sz="2800" dirty="0"/>
          </a:p>
        </p:txBody>
      </p:sp>
    </p:spTree>
    <p:extLst>
      <p:ext uri="{BB962C8B-B14F-4D97-AF65-F5344CB8AC3E}">
        <p14:creationId xmlns:p14="http://schemas.microsoft.com/office/powerpoint/2010/main" val="8899915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1E48DA62AC0E448C956EB14F38CE2B" ma:contentTypeVersion="" ma:contentTypeDescription="Create a new document." ma:contentTypeScope="" ma:versionID="14a9abc1860c1877134030c7048ee5a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5F7443-E14D-447C-AF33-C87B001A3FAD}"/>
</file>

<file path=customXml/itemProps2.xml><?xml version="1.0" encoding="utf-8"?>
<ds:datastoreItem xmlns:ds="http://schemas.openxmlformats.org/officeDocument/2006/customXml" ds:itemID="{C30EC51E-AB85-4662-BB8E-ADF0629A4128}"/>
</file>

<file path=customXml/itemProps3.xml><?xml version="1.0" encoding="utf-8"?>
<ds:datastoreItem xmlns:ds="http://schemas.openxmlformats.org/officeDocument/2006/customXml" ds:itemID="{F5757854-C651-4960-9E3E-2EF9E77D44B8}"/>
</file>

<file path=docProps/app.xml><?xml version="1.0" encoding="utf-8"?>
<Properties xmlns="http://schemas.openxmlformats.org/officeDocument/2006/extended-properties" xmlns:vt="http://schemas.openxmlformats.org/officeDocument/2006/docPropsVTypes">
  <Template>TM10001105[[fn=Crop]]</Template>
  <TotalTime>1044</TotalTime>
  <Words>982</Words>
  <Application>Microsoft Office PowerPoint</Application>
  <PresentationFormat>Widescreen</PresentationFormat>
  <Paragraphs>159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 Black</vt:lpstr>
      <vt:lpstr>Franklin Gothic Book</vt:lpstr>
      <vt:lpstr>Crop</vt:lpstr>
      <vt:lpstr>Doğu Akdeniz Üniversitesi Bilgisayar Ve Teknoloji Yüksek Okulu</vt:lpstr>
      <vt:lpstr>Dersin Amacı</vt:lpstr>
      <vt:lpstr>Fiziksel Programlama</vt:lpstr>
      <vt:lpstr>PowerPoint Presentation</vt:lpstr>
      <vt:lpstr>PowerPoint Presentation</vt:lpstr>
      <vt:lpstr>Gömülü Sistemler</vt:lpstr>
      <vt:lpstr>PowerPoint Presentation</vt:lpstr>
      <vt:lpstr>Açık Kaynak Kodlu Donanımlar</vt:lpstr>
      <vt:lpstr>Arduino</vt:lpstr>
      <vt:lpstr>PowerPoint Presentation</vt:lpstr>
      <vt:lpstr>Neden Arduino?</vt:lpstr>
      <vt:lpstr>PowerPoint Presentation</vt:lpstr>
      <vt:lpstr>Arduino Çeşitleri ve Shield’leri </vt:lpstr>
      <vt:lpstr>PowerPoint Presentation</vt:lpstr>
      <vt:lpstr>PowerPoint Presentation</vt:lpstr>
      <vt:lpstr>Arduino Uno</vt:lpstr>
      <vt:lpstr>Arduino Mega</vt:lpstr>
      <vt:lpstr>Arduino LilyPad</vt:lpstr>
      <vt:lpstr>Arduino ADK</vt:lpstr>
      <vt:lpstr>Arduino Ethernet</vt:lpstr>
      <vt:lpstr>Arduino Bluetooth</vt:lpstr>
      <vt:lpstr>Arduino Mini ve Mini Pro</vt:lpstr>
      <vt:lpstr>Arduino Nano</vt:lpstr>
      <vt:lpstr>Arduino Leonardo</vt:lpstr>
      <vt:lpstr>Arduino Esplora</vt:lpstr>
      <vt:lpstr>Arduino Due</vt:lpstr>
      <vt:lpstr>Arduino Donanım Eklentileri</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Doğu Akdeniz Üniversitesi Bilgisayar ve Teknoloji Yüksek Okulu</dc:title>
  <dc:creator>Ali Ozcanli</dc:creator>
  <cp:lastModifiedBy>Ali Ozcanli</cp:lastModifiedBy>
  <cp:revision>45</cp:revision>
  <dcterms:created xsi:type="dcterms:W3CDTF">2016-05-11T11:38:11Z</dcterms:created>
  <dcterms:modified xsi:type="dcterms:W3CDTF">2016-10-07T07:08:34Z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0x010100F41E48DA62AC0E448C956EB14F38CE2B</vt:lpwstr>
  </property>
</Properties>
</file>