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5E59203-970E-4572-9E92-8E70E8280F2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57355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51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17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462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E59203-970E-4572-9E92-8E70E8280F2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619097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39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14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56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57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E59203-970E-4572-9E92-8E70E8280F2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774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E59203-970E-4572-9E92-8E70E8280F2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453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5E59203-970E-4572-9E92-8E70E8280F2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333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5293" y="986354"/>
            <a:ext cx="9144000" cy="1071563"/>
          </a:xfr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tr-TR" sz="3500" cap="none" dirty="0" smtClean="0">
                <a:solidFill>
                  <a:schemeClr val="tx1"/>
                </a:solidFill>
              </a:rPr>
              <a:t>Doğu Akdeniz Üniversitesi</a:t>
            </a:r>
            <a:br>
              <a:rPr lang="tr-TR" sz="3500" cap="none" dirty="0" smtClean="0">
                <a:solidFill>
                  <a:schemeClr val="tx1"/>
                </a:solidFill>
              </a:rPr>
            </a:br>
            <a:r>
              <a:rPr lang="tr-TR" sz="3500" cap="none" dirty="0" smtClean="0">
                <a:solidFill>
                  <a:schemeClr val="tx1"/>
                </a:solidFill>
              </a:rPr>
              <a:t>Bilgisayar Ve Teknoloji Yüksek Okulu</a:t>
            </a:r>
            <a:endParaRPr lang="tr-TR" sz="3500" cap="none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05572"/>
            <a:ext cx="9144000" cy="1214868"/>
          </a:xfrm>
        </p:spPr>
        <p:txBody>
          <a:bodyPr vert="horz" lIns="91440" tIns="45720" rIns="91440" bIns="45720" rtlCol="0" anchor="b"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</a:pPr>
            <a:r>
              <a:rPr lang="tr-TR" sz="4500" cap="all" dirty="0" smtClean="0">
                <a:latin typeface="+mj-lt"/>
                <a:ea typeface="+mj-ea"/>
                <a:cs typeface="+mj-cs"/>
              </a:rPr>
              <a:t>ELET311 </a:t>
            </a:r>
            <a:r>
              <a:rPr lang="tr-TR" sz="4500" cap="all" dirty="0" err="1" smtClean="0">
                <a:latin typeface="+mj-lt"/>
                <a:ea typeface="+mj-ea"/>
                <a:cs typeface="+mj-cs"/>
              </a:rPr>
              <a:t>Mikrodenetleyici</a:t>
            </a:r>
            <a:r>
              <a:rPr lang="tr-TR" sz="4500" cap="all" dirty="0" smtClean="0">
                <a:latin typeface="+mj-lt"/>
                <a:ea typeface="+mj-ea"/>
                <a:cs typeface="+mj-cs"/>
              </a:rPr>
              <a:t> UYGULAMALARI</a:t>
            </a:r>
            <a:r>
              <a:rPr lang="tr-TR" sz="4500" cap="all" dirty="0">
                <a:latin typeface="+mj-lt"/>
                <a:ea typeface="+mj-ea"/>
                <a:cs typeface="+mj-cs"/>
              </a:rPr>
              <a:t/>
            </a:r>
            <a:br>
              <a:rPr lang="tr-TR" sz="4500" cap="all" dirty="0">
                <a:latin typeface="+mj-lt"/>
                <a:ea typeface="+mj-ea"/>
                <a:cs typeface="+mj-cs"/>
              </a:rPr>
            </a:br>
            <a:r>
              <a:rPr lang="tr-TR" sz="4500" cap="all" dirty="0" err="1">
                <a:latin typeface="+mj-lt"/>
                <a:ea typeface="+mj-ea"/>
                <a:cs typeface="+mj-cs"/>
              </a:rPr>
              <a:t>Arduino</a:t>
            </a:r>
            <a:r>
              <a:rPr lang="tr-TR" sz="4500" cap="all" dirty="0">
                <a:latin typeface="+mj-lt"/>
                <a:ea typeface="+mj-ea"/>
                <a:cs typeface="+mj-cs"/>
              </a:rPr>
              <a:t> ile Programlama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91819" y="4008391"/>
            <a:ext cx="9144000" cy="136828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indent="0" algn="ctr" defTabSz="91440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3500" baseline="0">
                <a:solidFill>
                  <a:schemeClr val="tx2"/>
                </a:solidFill>
              </a:defRPr>
            </a:lvl1pPr>
            <a:lvl2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baseline="0">
                <a:solidFill>
                  <a:schemeClr val="tx2"/>
                </a:solidFill>
              </a:defRPr>
            </a:lvl2pPr>
            <a:lvl3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baseline="0">
                <a:solidFill>
                  <a:schemeClr val="tx2"/>
                </a:solidFill>
              </a:defRPr>
            </a:lvl3pPr>
            <a:lvl4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baseline="0">
                <a:solidFill>
                  <a:schemeClr val="tx2"/>
                </a:solidFill>
              </a:defRPr>
            </a:lvl4pPr>
            <a:lvl5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aseline="0">
                <a:solidFill>
                  <a:schemeClr val="tx2"/>
                </a:solidFill>
              </a:defRPr>
            </a:lvl5pPr>
            <a:lvl6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baseline="0">
                <a:solidFill>
                  <a:schemeClr val="tx2"/>
                </a:solidFill>
              </a:defRPr>
            </a:lvl6pPr>
            <a:lvl7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aseline="0">
                <a:solidFill>
                  <a:schemeClr val="tx2"/>
                </a:solidFill>
              </a:defRPr>
            </a:lvl7pPr>
            <a:lvl8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baseline="0">
                <a:solidFill>
                  <a:schemeClr val="tx2"/>
                </a:solidFill>
              </a:defRPr>
            </a:lvl8pPr>
            <a:lvl9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aseline="0">
                <a:solidFill>
                  <a:schemeClr val="tx2"/>
                </a:solidFill>
              </a:defRPr>
            </a:lvl9pPr>
          </a:lstStyle>
          <a:p>
            <a:r>
              <a:rPr lang="tr-TR"/>
              <a:t>Konu </a:t>
            </a:r>
            <a:r>
              <a:rPr lang="tr-TR" smtClean="0"/>
              <a:t>2</a:t>
            </a:r>
            <a:endParaRPr lang="tr-TR" dirty="0"/>
          </a:p>
          <a:p>
            <a:r>
              <a:rPr lang="tr-TR" dirty="0" smtClean="0"/>
              <a:t>Dijital Giriş / Çıkışlar</a:t>
            </a:r>
          </a:p>
          <a:p>
            <a:r>
              <a:rPr lang="tr-TR" dirty="0" smtClean="0"/>
              <a:t>Analog Giriş / Çıkışlar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996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4752" lvl="3" indent="0">
              <a:lnSpc>
                <a:spcPct val="150000"/>
              </a:lnSpc>
              <a:buNone/>
            </a:pPr>
            <a:endParaRPr lang="tr-TR" sz="2800" i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287" y="299085"/>
            <a:ext cx="10322433" cy="581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2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2800" i="0" dirty="0" smtClean="0"/>
              <a:t>  </a:t>
            </a:r>
            <a:r>
              <a:rPr lang="tr-TR" sz="2800" i="0" dirty="0" err="1" smtClean="0"/>
              <a:t>Arduino’da</a:t>
            </a:r>
            <a:r>
              <a:rPr lang="tr-TR" sz="2800" i="0" dirty="0" smtClean="0"/>
              <a:t> analog çıkış almak için </a:t>
            </a:r>
            <a:r>
              <a:rPr lang="tr-TR" sz="2800" b="1" u="sng" dirty="0" err="1" smtClean="0"/>
              <a:t>analogWrite</a:t>
            </a:r>
            <a:r>
              <a:rPr lang="tr-TR" sz="2800" b="1" u="sng" dirty="0" smtClean="0"/>
              <a:t>()</a:t>
            </a:r>
            <a:r>
              <a:rPr lang="tr-TR" sz="2800" i="0" dirty="0" smtClean="0"/>
              <a:t> fonksiyonu kullanılır. Bu fonksiyona verilecek </a:t>
            </a:r>
            <a:r>
              <a:rPr lang="tr-TR" sz="2800" i="0" dirty="0" err="1" smtClean="0"/>
              <a:t>vd</a:t>
            </a:r>
            <a:r>
              <a:rPr lang="tr-TR" sz="2800" i="0" dirty="0" smtClean="0"/>
              <a:t> 0-255 arasında değişen parametreye göre çıkıştaki sinyalin </a:t>
            </a:r>
            <a:r>
              <a:rPr lang="tr-TR" sz="2800" b="1" dirty="0" smtClean="0"/>
              <a:t>HIGH</a:t>
            </a:r>
            <a:r>
              <a:rPr lang="tr-TR" sz="2800" i="0" dirty="0" smtClean="0"/>
              <a:t> seviyesinde olduğu süre olan doluluk oranı (</a:t>
            </a:r>
            <a:r>
              <a:rPr lang="tr-TR" sz="2800" dirty="0" err="1" smtClean="0"/>
              <a:t>duty</a:t>
            </a:r>
            <a:r>
              <a:rPr lang="tr-TR" sz="2800" dirty="0" smtClean="0"/>
              <a:t> </a:t>
            </a:r>
            <a:r>
              <a:rPr lang="tr-TR" sz="2800" dirty="0" err="1" smtClean="0"/>
              <a:t>cycle</a:t>
            </a:r>
            <a:r>
              <a:rPr lang="tr-TR" sz="2800" dirty="0" smtClean="0"/>
              <a:t>) </a:t>
            </a:r>
            <a:r>
              <a:rPr lang="tr-TR" sz="2800" i="0" dirty="0" smtClean="0"/>
              <a:t>değişiyor. </a:t>
            </a:r>
            <a:r>
              <a:rPr lang="tr-TR" sz="2800" i="0" dirty="0" err="1" smtClean="0"/>
              <a:t>Analoğ</a:t>
            </a:r>
            <a:r>
              <a:rPr lang="tr-TR" sz="2800" i="0" dirty="0" smtClean="0"/>
              <a:t> çıkış özelliğini sadece </a:t>
            </a:r>
            <a:r>
              <a:rPr lang="tr-TR" sz="2800" i="0" dirty="0" err="1" smtClean="0"/>
              <a:t>Arduino</a:t>
            </a:r>
            <a:r>
              <a:rPr lang="tr-TR" sz="2800" i="0" dirty="0" smtClean="0"/>
              <a:t> UNO kartı üzerinde (~) sembolü bulunan </a:t>
            </a:r>
            <a:r>
              <a:rPr lang="tr-TR" sz="2800" i="0" dirty="0" err="1" smtClean="0"/>
              <a:t>pinlerde</a:t>
            </a:r>
            <a:r>
              <a:rPr lang="tr-TR" sz="2800" i="0" dirty="0" smtClean="0"/>
              <a:t> kullanılır. Bu </a:t>
            </a:r>
            <a:r>
              <a:rPr lang="tr-TR" sz="2800" i="0" dirty="0" err="1" smtClean="0"/>
              <a:t>pinler</a:t>
            </a:r>
            <a:r>
              <a:rPr lang="tr-TR" sz="2800" i="0" dirty="0" smtClean="0"/>
              <a:t> 3,5,6,9,10,11 numaralı </a:t>
            </a:r>
            <a:r>
              <a:rPr lang="tr-TR" sz="2800" i="0" dirty="0" err="1" smtClean="0"/>
              <a:t>pinlerdir</a:t>
            </a:r>
            <a:r>
              <a:rPr lang="tr-TR" sz="2800" i="0" dirty="0" smtClean="0"/>
              <a:t>.</a:t>
            </a: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2829658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80683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2800" i="0" dirty="0" smtClean="0"/>
              <a:t>  Örnek: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2800" i="0" dirty="0"/>
              <a:t>	</a:t>
            </a:r>
            <a:r>
              <a:rPr lang="tr-TR" sz="2800" i="0" dirty="0" err="1" smtClean="0"/>
              <a:t>Potansiyometre</a:t>
            </a:r>
            <a:r>
              <a:rPr lang="tr-TR" sz="2800" i="0" dirty="0" smtClean="0"/>
              <a:t> ile LED’in parlaklığının azalıp çoğalması.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2800" i="0" dirty="0" smtClean="0"/>
              <a:t>Bu projede programa </a:t>
            </a:r>
            <a:r>
              <a:rPr lang="tr-TR" sz="2800" i="0" dirty="0" err="1" smtClean="0"/>
              <a:t>Arduino</a:t>
            </a:r>
            <a:r>
              <a:rPr lang="tr-TR" sz="2800" i="0" dirty="0" smtClean="0"/>
              <a:t> kütüphanesinden </a:t>
            </a:r>
            <a:r>
              <a:rPr lang="tr-TR" sz="2800" b="1" u="sng" dirty="0" err="1" smtClean="0"/>
              <a:t>map</a:t>
            </a:r>
            <a:r>
              <a:rPr lang="tr-TR" sz="2800" b="1" u="sng" dirty="0" smtClean="0"/>
              <a:t>()</a:t>
            </a:r>
            <a:r>
              <a:rPr lang="tr-TR" sz="2800" i="0" dirty="0" smtClean="0"/>
              <a:t> fonksiyonu kullanılmaktadır. </a:t>
            </a:r>
            <a:r>
              <a:rPr lang="tr-TR" sz="2800" b="1" u="sng" dirty="0" err="1" smtClean="0"/>
              <a:t>map</a:t>
            </a:r>
            <a:r>
              <a:rPr lang="tr-TR" sz="2800" b="1" u="sng" dirty="0" smtClean="0"/>
              <a:t>()</a:t>
            </a:r>
            <a:r>
              <a:rPr lang="tr-TR" sz="2800" i="0" dirty="0" smtClean="0"/>
              <a:t> fonksiyonu belirli bir aralıktaki değerlerin başka bir aralığa aktarılmasında kullanılır. Örneğin 0-1023 arasında değişen ve </a:t>
            </a:r>
            <a:r>
              <a:rPr lang="tr-TR" sz="2800" b="1" dirty="0" err="1" smtClean="0"/>
              <a:t>girisDegeri</a:t>
            </a:r>
            <a:r>
              <a:rPr lang="tr-TR" sz="2800" u="sng" dirty="0" smtClean="0"/>
              <a:t> </a:t>
            </a:r>
            <a:r>
              <a:rPr lang="tr-TR" sz="2800" i="0" dirty="0" smtClean="0"/>
              <a:t>değişkenine atılan A/D çevrim sonuçlarını 0-100 aralığında değişen değerlere dönüştürmek için </a:t>
            </a:r>
            <a:r>
              <a:rPr lang="tr-TR" sz="2800" b="1" u="sng" dirty="0" err="1" smtClean="0"/>
              <a:t>map</a:t>
            </a:r>
            <a:r>
              <a:rPr lang="tr-TR" sz="2800" b="1" u="sng" dirty="0" smtClean="0"/>
              <a:t>()</a:t>
            </a:r>
            <a:r>
              <a:rPr lang="tr-TR" sz="2800" i="0" dirty="0" smtClean="0"/>
              <a:t> fonksiyonu aşağıdaki gibi kullanılabilir.</a:t>
            </a:r>
          </a:p>
          <a:p>
            <a:pPr marL="1371600" lvl="6" indent="0">
              <a:lnSpc>
                <a:spcPct val="150000"/>
              </a:lnSpc>
              <a:buNone/>
            </a:pPr>
            <a:r>
              <a:rPr lang="tr-TR" sz="2400" i="0" dirty="0" err="1" smtClean="0"/>
              <a:t>int</a:t>
            </a:r>
            <a:r>
              <a:rPr lang="tr-TR" sz="2400" i="0" dirty="0" smtClean="0"/>
              <a:t> sonuç</a:t>
            </a:r>
          </a:p>
          <a:p>
            <a:pPr marL="1371600" lvl="6" indent="0">
              <a:lnSpc>
                <a:spcPct val="150000"/>
              </a:lnSpc>
              <a:buNone/>
            </a:pPr>
            <a:r>
              <a:rPr lang="tr-TR" sz="2400" i="0" dirty="0" err="1" smtClean="0"/>
              <a:t>Sonuc</a:t>
            </a:r>
            <a:r>
              <a:rPr lang="tr-TR" sz="2400" i="0" dirty="0" smtClean="0"/>
              <a:t> = </a:t>
            </a:r>
            <a:r>
              <a:rPr lang="tr-TR" sz="2400" i="0" dirty="0" err="1" smtClean="0"/>
              <a:t>map</a:t>
            </a:r>
            <a:r>
              <a:rPr lang="tr-TR" sz="2400" i="0" dirty="0" smtClean="0"/>
              <a:t>( </a:t>
            </a:r>
            <a:r>
              <a:rPr lang="tr-TR" sz="2400" i="0" dirty="0" err="1" smtClean="0"/>
              <a:t>girisDegeri</a:t>
            </a:r>
            <a:r>
              <a:rPr lang="tr-TR" sz="2400" i="0" dirty="0" smtClean="0"/>
              <a:t>, 0, 1023, 0, 100);</a:t>
            </a:r>
            <a:endParaRPr lang="tr-TR" sz="2400" i="0" dirty="0"/>
          </a:p>
        </p:txBody>
      </p:sp>
    </p:spTree>
    <p:extLst>
      <p:ext uri="{BB962C8B-B14F-4D97-AF65-F5344CB8AC3E}">
        <p14:creationId xmlns:p14="http://schemas.microsoft.com/office/powerpoint/2010/main" val="400127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Amacı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75791"/>
            <a:ext cx="9601200" cy="4770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Bu dersin amacı,</a:t>
            </a:r>
          </a:p>
          <a:p>
            <a:r>
              <a:rPr lang="tr-TR" sz="3200" dirty="0" smtClean="0"/>
              <a:t>Dijital Girişler</a:t>
            </a:r>
          </a:p>
          <a:p>
            <a:r>
              <a:rPr lang="tr-TR" sz="3200" dirty="0" smtClean="0"/>
              <a:t>Dijital Çıkışlar</a:t>
            </a:r>
          </a:p>
          <a:p>
            <a:r>
              <a:rPr lang="tr-TR" sz="3200" dirty="0" smtClean="0"/>
              <a:t>Analog Girişler</a:t>
            </a:r>
          </a:p>
          <a:p>
            <a:r>
              <a:rPr lang="tr-TR" sz="3200" dirty="0" smtClean="0"/>
              <a:t>Analog Çıkışlar</a:t>
            </a:r>
          </a:p>
        </p:txBody>
      </p:sp>
    </p:spTree>
    <p:extLst>
      <p:ext uri="{BB962C8B-B14F-4D97-AF65-F5344CB8AC3E}">
        <p14:creationId xmlns:p14="http://schemas.microsoft.com/office/powerpoint/2010/main" val="3284346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Dijital Giriş ve Çıkış Fonksiyonları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89529"/>
            <a:ext cx="10158984" cy="5387789"/>
          </a:xfrm>
        </p:spPr>
        <p:txBody>
          <a:bodyPr>
            <a:normAutofit/>
          </a:bodyPr>
          <a:lstStyle/>
          <a:p>
            <a:r>
              <a:rPr lang="tr-TR" sz="3200" dirty="0" smtClean="0"/>
              <a:t>Dijital giriş çıkış fonksiyonları </a:t>
            </a:r>
            <a:r>
              <a:rPr lang="tr-TR" sz="3200" dirty="0" err="1" smtClean="0"/>
              <a:t>Arduino</a:t>
            </a:r>
            <a:r>
              <a:rPr lang="tr-TR" sz="3200" dirty="0" smtClean="0"/>
              <a:t> ile harici bir dijital birime 1 veya 0 değerlerini göndermemizi veya dışardan girilen değerleri okuyabilmemizi sağlarlar. Bir LED’in yakılıp söndürülmesi, bir butonun basılı olup olmadığının belirlenmesi gibi işlemler örnek verilebilir.</a:t>
            </a:r>
          </a:p>
          <a:p>
            <a:r>
              <a:rPr lang="tr-TR" sz="3200" dirty="0" smtClean="0"/>
              <a:t>Kullanım şekli</a:t>
            </a:r>
          </a:p>
          <a:p>
            <a:pPr lvl="1"/>
            <a:r>
              <a:rPr lang="tr-TR" sz="3200" dirty="0" smtClean="0"/>
              <a:t>Bir </a:t>
            </a:r>
            <a:r>
              <a:rPr lang="tr-TR" sz="3200" dirty="0" err="1" smtClean="0"/>
              <a:t>pini</a:t>
            </a:r>
            <a:r>
              <a:rPr lang="tr-TR" sz="3200" dirty="0" smtClean="0"/>
              <a:t> çıkış yapmak için </a:t>
            </a:r>
            <a:r>
              <a:rPr lang="tr-TR" sz="3200" dirty="0" err="1" smtClean="0"/>
              <a:t>pinMode</a:t>
            </a:r>
            <a:r>
              <a:rPr lang="tr-TR" sz="3200" dirty="0" smtClean="0"/>
              <a:t>(</a:t>
            </a:r>
            <a:r>
              <a:rPr lang="tr-TR" sz="3200" dirty="0" err="1" smtClean="0"/>
              <a:t>pinno</a:t>
            </a:r>
            <a:r>
              <a:rPr lang="tr-TR" sz="3200" dirty="0" smtClean="0"/>
              <a:t>, OUTPUT)</a:t>
            </a:r>
          </a:p>
          <a:p>
            <a:pPr lvl="1"/>
            <a:r>
              <a:rPr lang="tr-TR" sz="3200" dirty="0" smtClean="0"/>
              <a:t>Bir </a:t>
            </a:r>
            <a:r>
              <a:rPr lang="tr-TR" sz="3200" dirty="0" err="1" smtClean="0"/>
              <a:t>pini</a:t>
            </a:r>
            <a:r>
              <a:rPr lang="tr-TR" sz="3200" dirty="0" smtClean="0"/>
              <a:t> giriş yapmak için </a:t>
            </a:r>
            <a:r>
              <a:rPr lang="tr-TR" sz="3200" dirty="0" err="1" smtClean="0"/>
              <a:t>pinMode</a:t>
            </a:r>
            <a:r>
              <a:rPr lang="tr-TR" sz="3200" dirty="0" smtClean="0"/>
              <a:t>(</a:t>
            </a:r>
            <a:r>
              <a:rPr lang="tr-TR" sz="3200" dirty="0" err="1" smtClean="0"/>
              <a:t>pinno</a:t>
            </a:r>
            <a:r>
              <a:rPr lang="tr-TR" sz="3200" dirty="0" smtClean="0"/>
              <a:t>, INPUT)</a:t>
            </a:r>
          </a:p>
        </p:txBody>
      </p:sp>
    </p:spTree>
    <p:extLst>
      <p:ext uri="{BB962C8B-B14F-4D97-AF65-F5344CB8AC3E}">
        <p14:creationId xmlns:p14="http://schemas.microsoft.com/office/powerpoint/2010/main" val="95600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smtClean="0"/>
              <a:t>Örnek:</a:t>
            </a:r>
          </a:p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err="1" smtClean="0"/>
              <a:t>pinMode</a:t>
            </a:r>
            <a:r>
              <a:rPr lang="tr-TR" sz="2800" i="0" dirty="0" smtClean="0"/>
              <a:t>(7,OUTPUT) // 7 </a:t>
            </a:r>
            <a:r>
              <a:rPr lang="tr-TR" sz="2800" i="0" dirty="0" err="1" smtClean="0"/>
              <a:t>nolu</a:t>
            </a:r>
            <a:r>
              <a:rPr lang="tr-TR" sz="2800" i="0" dirty="0" smtClean="0"/>
              <a:t> </a:t>
            </a:r>
            <a:r>
              <a:rPr lang="tr-TR" sz="2800" i="0" dirty="0" err="1" smtClean="0"/>
              <a:t>pin</a:t>
            </a:r>
            <a:r>
              <a:rPr lang="tr-TR" sz="2800" i="0" dirty="0" smtClean="0"/>
              <a:t> çıkış olarak ayarlandı.</a:t>
            </a:r>
          </a:p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err="1" smtClean="0"/>
              <a:t>pinMode</a:t>
            </a:r>
            <a:r>
              <a:rPr lang="tr-TR" sz="2800" i="0" dirty="0" smtClean="0"/>
              <a:t>(5, INPUT) // 5 </a:t>
            </a:r>
            <a:r>
              <a:rPr lang="tr-TR" sz="2800" i="0" dirty="0" err="1" smtClean="0"/>
              <a:t>nolu</a:t>
            </a:r>
            <a:r>
              <a:rPr lang="tr-TR" sz="2800" i="0" dirty="0" smtClean="0"/>
              <a:t> </a:t>
            </a:r>
            <a:r>
              <a:rPr lang="tr-TR" sz="2800" i="0" dirty="0" err="1" smtClean="0"/>
              <a:t>pin</a:t>
            </a:r>
            <a:r>
              <a:rPr lang="tr-TR" sz="2800" i="0" dirty="0" smtClean="0"/>
              <a:t> giriş olarak ayarlandı.</a:t>
            </a:r>
          </a:p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smtClean="0"/>
              <a:t>Dijital çıkış olarak ayarlanmış </a:t>
            </a:r>
            <a:r>
              <a:rPr lang="tr-TR" sz="2800" i="0" dirty="0" err="1" smtClean="0"/>
              <a:t>pinlere</a:t>
            </a:r>
            <a:r>
              <a:rPr lang="tr-TR" sz="2800" i="0" dirty="0" smtClean="0"/>
              <a:t> 1 (HIGH) veya 0 (LOW) değerlerini göndermek için </a:t>
            </a:r>
            <a:r>
              <a:rPr lang="tr-TR" sz="2800" b="1" u="sng" dirty="0" err="1" smtClean="0"/>
              <a:t>digitalWrite</a:t>
            </a:r>
            <a:r>
              <a:rPr lang="tr-TR" sz="2800" b="1" u="sng" dirty="0" smtClean="0"/>
              <a:t>()</a:t>
            </a:r>
            <a:r>
              <a:rPr lang="tr-TR" sz="2800" i="0" dirty="0" smtClean="0"/>
              <a:t> fonksiyonu kullanılır.</a:t>
            </a:r>
          </a:p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err="1" smtClean="0"/>
              <a:t>digitalWrite</a:t>
            </a:r>
            <a:r>
              <a:rPr lang="tr-TR" sz="2800" i="0" dirty="0" smtClean="0"/>
              <a:t>(</a:t>
            </a:r>
            <a:r>
              <a:rPr lang="tr-TR" sz="2800" i="0" dirty="0" err="1" smtClean="0"/>
              <a:t>pinno</a:t>
            </a:r>
            <a:r>
              <a:rPr lang="tr-TR" sz="2800" i="0" dirty="0" smtClean="0"/>
              <a:t>, değer) // değer HIGH veya LOW olabilir.</a:t>
            </a:r>
          </a:p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err="1" smtClean="0"/>
              <a:t>Digital</a:t>
            </a:r>
            <a:r>
              <a:rPr lang="tr-TR" sz="2800" i="0" dirty="0" smtClean="0"/>
              <a:t> giriş olarak ayarlanmış </a:t>
            </a:r>
            <a:r>
              <a:rPr lang="tr-TR" sz="2800" i="0" dirty="0" err="1" smtClean="0"/>
              <a:t>pinlerden</a:t>
            </a:r>
            <a:r>
              <a:rPr lang="tr-TR" sz="2800" i="0" dirty="0" smtClean="0"/>
              <a:t> değeri okumak için  </a:t>
            </a:r>
            <a:r>
              <a:rPr lang="tr-TR" sz="2800" i="0" dirty="0" err="1" smtClean="0"/>
              <a:t>digitalRead</a:t>
            </a:r>
            <a:r>
              <a:rPr lang="tr-TR" sz="2800" i="0" dirty="0" smtClean="0"/>
              <a:t>() fonksiyonu kullanılır.</a:t>
            </a:r>
          </a:p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err="1" smtClean="0"/>
              <a:t>digitalRead</a:t>
            </a:r>
            <a:r>
              <a:rPr lang="tr-TR" sz="2800" i="0" dirty="0" smtClean="0"/>
              <a:t>(</a:t>
            </a:r>
            <a:r>
              <a:rPr lang="tr-TR" sz="2800" i="0" dirty="0" err="1" smtClean="0"/>
              <a:t>pinno</a:t>
            </a:r>
            <a:r>
              <a:rPr lang="tr-TR" sz="2800" i="0" dirty="0" smtClean="0"/>
              <a:t>);</a:t>
            </a: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364323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smtClean="0"/>
              <a:t>Dijital Giriş-Çıkış İşlemleri ile İlgili Önemli Bilgiler</a:t>
            </a:r>
          </a:p>
          <a:p>
            <a:pPr lvl="3">
              <a:lnSpc>
                <a:spcPct val="150000"/>
              </a:lnSpc>
              <a:buFontTx/>
              <a:buChar char="-"/>
            </a:pPr>
            <a:r>
              <a:rPr lang="tr-TR" sz="2800" i="0" dirty="0" err="1" smtClean="0"/>
              <a:t>Arduino</a:t>
            </a:r>
            <a:r>
              <a:rPr lang="tr-TR" sz="2800" i="0" dirty="0" smtClean="0"/>
              <a:t> üzerinde 14 adet dijital giriş çıkış bulunmaktadır. Bu </a:t>
            </a:r>
            <a:r>
              <a:rPr lang="tr-TR" sz="2800" i="0" dirty="0" err="1" smtClean="0"/>
              <a:t>pinlerden</a:t>
            </a:r>
            <a:r>
              <a:rPr lang="tr-TR" sz="2800" i="0" dirty="0" smtClean="0"/>
              <a:t> ilk iki tanesi (0 ve 1) seri haberleşme aktif olarak kullanıldığında dijital giriş-çıkış işlemleri için kullanılmazlar</a:t>
            </a:r>
          </a:p>
          <a:p>
            <a:pPr lvl="3">
              <a:lnSpc>
                <a:spcPct val="150000"/>
              </a:lnSpc>
              <a:buFontTx/>
              <a:buChar char="-"/>
            </a:pPr>
            <a:r>
              <a:rPr lang="tr-TR" sz="2800" i="0" dirty="0" smtClean="0"/>
              <a:t>Çıkış olarak kullanılan </a:t>
            </a:r>
            <a:r>
              <a:rPr lang="tr-TR" sz="2800" i="0" dirty="0" err="1" smtClean="0"/>
              <a:t>pinlere</a:t>
            </a:r>
            <a:r>
              <a:rPr lang="tr-TR" sz="2800" i="0" dirty="0" smtClean="0"/>
              <a:t> bağlanan elemanların 40 </a:t>
            </a:r>
            <a:r>
              <a:rPr lang="tr-TR" sz="2800" i="0" dirty="0" err="1" smtClean="0"/>
              <a:t>mA’den</a:t>
            </a:r>
            <a:r>
              <a:rPr lang="tr-TR" sz="2800" i="0" dirty="0" smtClean="0"/>
              <a:t> fazla akım çekmemesine dikkat edilmesi </a:t>
            </a:r>
            <a:r>
              <a:rPr lang="tr-TR" sz="2800" i="0" dirty="0" err="1" smtClean="0"/>
              <a:t>gerekir.Aksi</a:t>
            </a:r>
            <a:r>
              <a:rPr lang="tr-TR" sz="2800" i="0" dirty="0" smtClean="0"/>
              <a:t> takdirde ilgili </a:t>
            </a:r>
            <a:r>
              <a:rPr lang="tr-TR" sz="2800" i="0" dirty="0" err="1" smtClean="0"/>
              <a:t>pinin</a:t>
            </a:r>
            <a:r>
              <a:rPr lang="tr-TR" sz="2800" i="0" dirty="0" smtClean="0"/>
              <a:t> veya </a:t>
            </a:r>
            <a:r>
              <a:rPr lang="tr-TR" sz="2800" i="0" dirty="0" err="1" smtClean="0"/>
              <a:t>Arduino</a:t>
            </a:r>
            <a:r>
              <a:rPr lang="tr-TR" sz="2800" i="0" dirty="0" smtClean="0"/>
              <a:t> üzerindeki </a:t>
            </a:r>
            <a:r>
              <a:rPr lang="tr-TR" sz="2800" i="0" dirty="0" err="1" smtClean="0"/>
              <a:t>mikrodenetleyicinin</a:t>
            </a:r>
            <a:r>
              <a:rPr lang="tr-TR" sz="2800" i="0" dirty="0" smtClean="0"/>
              <a:t> kalıcı olarak bozulmasına sebep olabilir.</a:t>
            </a: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1646160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 err="1" smtClean="0"/>
              <a:t>Arduino</a:t>
            </a:r>
            <a:r>
              <a:rPr lang="tr-TR" sz="2800" i="0" dirty="0" smtClean="0"/>
              <a:t> ile Rastgele Sayı Üretilmesi:</a:t>
            </a:r>
          </a:p>
          <a:p>
            <a:pPr marL="360000" lvl="3" indent="0">
              <a:lnSpc>
                <a:spcPct val="150000"/>
              </a:lnSpc>
              <a:buNone/>
            </a:pPr>
            <a:r>
              <a:rPr lang="tr-TR" sz="2800" i="0" dirty="0"/>
              <a:t>	</a:t>
            </a:r>
            <a:r>
              <a:rPr lang="tr-TR" sz="2800" i="0" dirty="0" err="1" smtClean="0"/>
              <a:t>Arduino</a:t>
            </a:r>
            <a:r>
              <a:rPr lang="tr-TR" sz="2800" i="0" dirty="0" smtClean="0"/>
              <a:t> ile rastgele sayı üretmek için </a:t>
            </a:r>
            <a:r>
              <a:rPr lang="tr-TR" sz="2800" b="1" u="sng" dirty="0" err="1" smtClean="0"/>
              <a:t>random</a:t>
            </a:r>
            <a:r>
              <a:rPr lang="tr-TR" sz="2800" b="1" u="sng" dirty="0" smtClean="0"/>
              <a:t>()</a:t>
            </a:r>
            <a:r>
              <a:rPr lang="tr-TR" sz="2800" i="0" dirty="0" smtClean="0"/>
              <a:t> fonksiyonu kullanılır. Bu fonksiyon belirli bir formüle göre rastgele şekilde sayılar üretebilmektedir. Üretilen sayıların tam anlamıyla rastgele olması için </a:t>
            </a:r>
            <a:r>
              <a:rPr lang="tr-TR" sz="2800" b="1" u="sng" dirty="0" err="1" smtClean="0"/>
              <a:t>randomSeed</a:t>
            </a:r>
            <a:r>
              <a:rPr lang="tr-TR" sz="2800" b="1" u="sng" dirty="0" smtClean="0"/>
              <a:t>()</a:t>
            </a:r>
            <a:r>
              <a:rPr lang="tr-TR" sz="2800" i="0" dirty="0" smtClean="0"/>
              <a:t> fonksiyonun da kullanılması ve bu fonksiyona rastgele değerler sağlayan bir kaynağın bağlanması gerekmektedir. Bunun için boşta kaldığında gürültü sebebiyle rastgele sonuçlar üreten analog girişler kullanılabilir.</a:t>
            </a:r>
          </a:p>
          <a:p>
            <a:pPr marL="1444752" lvl="3" indent="0">
              <a:lnSpc>
                <a:spcPct val="150000"/>
              </a:lnSpc>
              <a:buNone/>
            </a:pP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1882119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err="1" smtClean="0"/>
              <a:t>rand</a:t>
            </a:r>
            <a:r>
              <a:rPr lang="tr-TR" sz="2800" i="0" dirty="0" smtClean="0"/>
              <a:t>(maksimum);</a:t>
            </a:r>
          </a:p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err="1" smtClean="0"/>
              <a:t>rand</a:t>
            </a:r>
            <a:r>
              <a:rPr lang="tr-TR" sz="2800" i="0" dirty="0" smtClean="0"/>
              <a:t>(minimum, maksimum);</a:t>
            </a:r>
          </a:p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smtClean="0"/>
              <a:t>minimum: rastgele üretilebilecek minimum değer (dahil)</a:t>
            </a:r>
          </a:p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smtClean="0"/>
              <a:t>maksimum: rastgele üretilebilecek maksimum değer </a:t>
            </a:r>
            <a:r>
              <a:rPr lang="tr-TR" sz="2800" i="0" smtClean="0"/>
              <a:t>(hariç)</a:t>
            </a: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1472341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Analog Giriş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89529"/>
            <a:ext cx="10158984" cy="5387789"/>
          </a:xfrm>
        </p:spPr>
        <p:txBody>
          <a:bodyPr>
            <a:normAutofit/>
          </a:bodyPr>
          <a:lstStyle/>
          <a:p>
            <a:r>
              <a:rPr lang="tr-TR" sz="3200" dirty="0" err="1" smtClean="0"/>
              <a:t>Arduino</a:t>
            </a:r>
            <a:r>
              <a:rPr lang="tr-TR" sz="3200" dirty="0" smtClean="0"/>
              <a:t> üzerinde bulunan </a:t>
            </a:r>
            <a:r>
              <a:rPr lang="tr-TR" sz="3200" dirty="0" err="1" smtClean="0"/>
              <a:t>mikrodenetleyicide</a:t>
            </a:r>
            <a:r>
              <a:rPr lang="tr-TR" sz="3200" dirty="0" smtClean="0"/>
              <a:t> 10 bitlik bir analog dijital çevirici (ADC) bulunmaktadır. 10 bitlik ADC ile girişe uygulanan 0-5V arasındaki gerilimler 0 ile 1023 arasındaki sayısal değerlere </a:t>
            </a:r>
            <a:r>
              <a:rPr lang="tr-TR" sz="3200" dirty="0" err="1" smtClean="0"/>
              <a:t>çevirilir</a:t>
            </a:r>
            <a:r>
              <a:rPr lang="tr-TR" sz="3200" dirty="0" smtClean="0"/>
              <a:t> (1024 farklı değer). Bu da 5V/1024 = ~4,88 </a:t>
            </a:r>
            <a:r>
              <a:rPr lang="tr-TR" sz="3200" dirty="0" err="1" smtClean="0"/>
              <a:t>mV’luk</a:t>
            </a:r>
            <a:r>
              <a:rPr lang="tr-TR" sz="3200" dirty="0" smtClean="0"/>
              <a:t> bir hassasiyet ile okunabilir.</a:t>
            </a:r>
          </a:p>
          <a:p>
            <a:r>
              <a:rPr lang="tr-TR" sz="3200" dirty="0" err="1" smtClean="0"/>
              <a:t>Arduino</a:t>
            </a:r>
            <a:r>
              <a:rPr lang="tr-TR" sz="3200" dirty="0" smtClean="0"/>
              <a:t> UNO üzerinde 6 adet (A0-A5) analog giriş </a:t>
            </a:r>
            <a:r>
              <a:rPr lang="tr-TR" sz="3200" dirty="0" err="1" smtClean="0"/>
              <a:t>pini</a:t>
            </a:r>
            <a:r>
              <a:rPr lang="tr-TR" sz="3200" dirty="0" smtClean="0"/>
              <a:t> bulunuyor. Bu </a:t>
            </a:r>
            <a:r>
              <a:rPr lang="tr-TR" sz="3200" dirty="0" err="1" smtClean="0"/>
              <a:t>pinlere</a:t>
            </a:r>
            <a:r>
              <a:rPr lang="tr-TR" sz="3200" dirty="0" smtClean="0"/>
              <a:t> uygulanan 0-5V arasındaki gerilimleri </a:t>
            </a:r>
            <a:r>
              <a:rPr lang="tr-TR" sz="3200" b="1" i="1" u="sng" dirty="0" err="1" smtClean="0"/>
              <a:t>analogRead</a:t>
            </a:r>
            <a:r>
              <a:rPr lang="tr-TR" sz="3200" b="1" i="1" u="sng" dirty="0" smtClean="0"/>
              <a:t>()</a:t>
            </a:r>
            <a:r>
              <a:rPr lang="tr-TR" sz="3200" dirty="0" smtClean="0"/>
              <a:t> fonksiyonu 0 ile 1023 arasında bir değer döndürür. Bu değerden giriş gerilimi (çevrim sonucu/1023)*5V formülüyle elde edilir.</a:t>
            </a:r>
          </a:p>
        </p:txBody>
      </p:sp>
    </p:spTree>
    <p:extLst>
      <p:ext uri="{BB962C8B-B14F-4D97-AF65-F5344CB8AC3E}">
        <p14:creationId xmlns:p14="http://schemas.microsoft.com/office/powerpoint/2010/main" val="4203654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Analog Çıkış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89529"/>
            <a:ext cx="10158984" cy="5387789"/>
          </a:xfrm>
        </p:spPr>
        <p:txBody>
          <a:bodyPr>
            <a:normAutofit/>
          </a:bodyPr>
          <a:lstStyle/>
          <a:p>
            <a:r>
              <a:rPr lang="tr-TR" sz="3200" dirty="0" smtClean="0"/>
              <a:t>Bir LED’in parlaklığını ayarlama, bir DC motorun hızını kontrol etme gibi işlemler için </a:t>
            </a:r>
            <a:r>
              <a:rPr lang="tr-TR" sz="3200" dirty="0" err="1" smtClean="0"/>
              <a:t>Arduino’nun</a:t>
            </a:r>
            <a:r>
              <a:rPr lang="tr-TR" sz="3200" dirty="0" smtClean="0"/>
              <a:t> analog çıkış fonksiyonları kullanılabilir. Aslında </a:t>
            </a:r>
            <a:r>
              <a:rPr lang="tr-TR" sz="3200" dirty="0" err="1" smtClean="0"/>
              <a:t>Arduino</a:t>
            </a:r>
            <a:r>
              <a:rPr lang="tr-TR" sz="3200" dirty="0" smtClean="0"/>
              <a:t> </a:t>
            </a:r>
            <a:r>
              <a:rPr lang="tr-TR" sz="3200" dirty="0" err="1" smtClean="0"/>
              <a:t>mikrodenetleyicisi</a:t>
            </a:r>
            <a:r>
              <a:rPr lang="tr-TR" sz="3200" dirty="0" smtClean="0"/>
              <a:t> üzerinde tam olarak bir analog çıkış üretici birim (Dijital Analog Çevirici – DAC) bulunmuyor. Ancak PWM (</a:t>
            </a:r>
            <a:r>
              <a:rPr lang="tr-TR" sz="3200" dirty="0" err="1" smtClean="0"/>
              <a:t>Pulse</a:t>
            </a:r>
            <a:r>
              <a:rPr lang="tr-TR" sz="3200" dirty="0" smtClean="0"/>
              <a:t> </a:t>
            </a:r>
            <a:r>
              <a:rPr lang="tr-TR" sz="3200" dirty="0" err="1" smtClean="0"/>
              <a:t>Width</a:t>
            </a:r>
            <a:r>
              <a:rPr lang="tr-TR" sz="3200" dirty="0" smtClean="0"/>
              <a:t> </a:t>
            </a:r>
            <a:r>
              <a:rPr lang="tr-TR" sz="3200" dirty="0" err="1" smtClean="0"/>
              <a:t>Modulation</a:t>
            </a:r>
            <a:r>
              <a:rPr lang="tr-TR" sz="3200" dirty="0" smtClean="0"/>
              <a:t>-Darbe Genlikli Modülasyon) adı verilen özel bir teknikle </a:t>
            </a:r>
            <a:r>
              <a:rPr lang="tr-TR" sz="3200" dirty="0" err="1" smtClean="0"/>
              <a:t>digital</a:t>
            </a:r>
            <a:r>
              <a:rPr lang="tr-TR" sz="3200" dirty="0" smtClean="0"/>
              <a:t> yöntemle analog çıkış değerleri üretebiliyor.</a:t>
            </a:r>
          </a:p>
        </p:txBody>
      </p:sp>
    </p:spTree>
    <p:extLst>
      <p:ext uri="{BB962C8B-B14F-4D97-AF65-F5344CB8AC3E}">
        <p14:creationId xmlns:p14="http://schemas.microsoft.com/office/powerpoint/2010/main" val="162952563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1E48DA62AC0E448C956EB14F38CE2B" ma:contentTypeVersion="" ma:contentTypeDescription="Create a new document." ma:contentTypeScope="" ma:versionID="14a9abc1860c1877134030c7048ee5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A2EA88-041E-4CAD-9F86-1DC964493FA6}"/>
</file>

<file path=customXml/itemProps2.xml><?xml version="1.0" encoding="utf-8"?>
<ds:datastoreItem xmlns:ds="http://schemas.openxmlformats.org/officeDocument/2006/customXml" ds:itemID="{812C8FDD-11E9-44E6-9A9E-5C5FBD13D874}"/>
</file>

<file path=customXml/itemProps3.xml><?xml version="1.0" encoding="utf-8"?>
<ds:datastoreItem xmlns:ds="http://schemas.openxmlformats.org/officeDocument/2006/customXml" ds:itemID="{82C1E114-04D5-4A2E-9DE2-6AE062BB37B4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1619</TotalTime>
  <Words>472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Doğu Akdeniz Üniversitesi Bilgisayar Ve Teknoloji Yüksek Okulu</vt:lpstr>
      <vt:lpstr>Dersin Amacı</vt:lpstr>
      <vt:lpstr>Dijital Giriş ve Çıkış Fonksiyonları</vt:lpstr>
      <vt:lpstr>PowerPoint Presentation</vt:lpstr>
      <vt:lpstr>PowerPoint Presentation</vt:lpstr>
      <vt:lpstr>PowerPoint Presentation</vt:lpstr>
      <vt:lpstr>PowerPoint Presentation</vt:lpstr>
      <vt:lpstr>Analog Giriş</vt:lpstr>
      <vt:lpstr>Analog Çıkış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Doğu Akdeniz Üniversitesi Bilgisayar ve Teknoloji Yüksek Okulu</dc:title>
  <dc:creator>Ali Ozcanli</dc:creator>
  <cp:lastModifiedBy>user</cp:lastModifiedBy>
  <cp:revision>93</cp:revision>
  <dcterms:created xsi:type="dcterms:W3CDTF">2016-05-11T11:38:11Z</dcterms:created>
  <dcterms:modified xsi:type="dcterms:W3CDTF">2017-10-30T08:58:01Z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0x010100F41E48DA62AC0E448C956EB14F38CE2B</vt:lpwstr>
  </property>
</Properties>
</file>