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7355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51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17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62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61909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39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14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56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57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774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453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333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5293" y="986354"/>
            <a:ext cx="9144000" cy="1071563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tr-TR" sz="3500" cap="none" dirty="0" smtClean="0">
                <a:solidFill>
                  <a:schemeClr val="tx1"/>
                </a:solidFill>
              </a:rPr>
              <a:t>Doğu Akdeniz Üniversitesi</a:t>
            </a:r>
            <a:br>
              <a:rPr lang="tr-TR" sz="3500" cap="none" dirty="0" smtClean="0">
                <a:solidFill>
                  <a:schemeClr val="tx1"/>
                </a:solidFill>
              </a:rPr>
            </a:br>
            <a:r>
              <a:rPr lang="tr-TR" sz="3500" cap="none" dirty="0" smtClean="0">
                <a:solidFill>
                  <a:schemeClr val="tx1"/>
                </a:solidFill>
              </a:rPr>
              <a:t>Bilgisayar Ve Teknoloji Yüksek Okulu</a:t>
            </a:r>
            <a:endParaRPr lang="tr-TR" sz="3500" cap="non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5572"/>
            <a:ext cx="9144000" cy="1214868"/>
          </a:xfrm>
        </p:spPr>
        <p:txBody>
          <a:bodyPr vert="horz" lIns="91440" tIns="45720" rIns="91440" bIns="45720" rtlCol="0" anchor="b"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</a:pPr>
            <a:r>
              <a:rPr lang="tr-TR" sz="4500" cap="all" dirty="0" smtClean="0">
                <a:latin typeface="+mj-lt"/>
                <a:ea typeface="+mj-ea"/>
                <a:cs typeface="+mj-cs"/>
              </a:rPr>
              <a:t>ELET311 </a:t>
            </a:r>
            <a:r>
              <a:rPr lang="tr-TR" sz="4500" cap="all" dirty="0" err="1" smtClean="0">
                <a:latin typeface="+mj-lt"/>
                <a:ea typeface="+mj-ea"/>
                <a:cs typeface="+mj-cs"/>
              </a:rPr>
              <a:t>Mikrodenetleyici</a:t>
            </a:r>
            <a:r>
              <a:rPr lang="tr-TR" sz="4500" cap="all" dirty="0" smtClean="0">
                <a:latin typeface="+mj-lt"/>
                <a:ea typeface="+mj-ea"/>
                <a:cs typeface="+mj-cs"/>
              </a:rPr>
              <a:t> UYGULAMALARI</a:t>
            </a:r>
            <a:r>
              <a:rPr lang="tr-TR" sz="4500" cap="all" dirty="0">
                <a:latin typeface="+mj-lt"/>
                <a:ea typeface="+mj-ea"/>
                <a:cs typeface="+mj-cs"/>
              </a:rPr>
              <a:t/>
            </a:r>
            <a:br>
              <a:rPr lang="tr-TR" sz="4500" cap="all" dirty="0">
                <a:latin typeface="+mj-lt"/>
                <a:ea typeface="+mj-ea"/>
                <a:cs typeface="+mj-cs"/>
              </a:rPr>
            </a:br>
            <a:r>
              <a:rPr lang="tr-TR" sz="4500" cap="all" dirty="0" err="1">
                <a:latin typeface="+mj-lt"/>
                <a:ea typeface="+mj-ea"/>
                <a:cs typeface="+mj-cs"/>
              </a:rPr>
              <a:t>Arduino</a:t>
            </a:r>
            <a:r>
              <a:rPr lang="tr-TR" sz="4500" cap="all" dirty="0">
                <a:latin typeface="+mj-lt"/>
                <a:ea typeface="+mj-ea"/>
                <a:cs typeface="+mj-cs"/>
              </a:rPr>
              <a:t> ile Programlama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91819" y="4008391"/>
            <a:ext cx="9144000" cy="1368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ctr" defTabSz="9144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3500" baseline="0">
                <a:solidFill>
                  <a:schemeClr val="tx2"/>
                </a:solidFill>
              </a:defRPr>
            </a:lvl1pPr>
            <a:lvl2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baseline="0">
                <a:solidFill>
                  <a:schemeClr val="tx2"/>
                </a:solidFill>
              </a:defRPr>
            </a:lvl2pPr>
            <a:lvl3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baseline="0">
                <a:solidFill>
                  <a:schemeClr val="tx2"/>
                </a:solidFill>
              </a:defRPr>
            </a:lvl3pPr>
            <a:lvl4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baseline="0">
                <a:solidFill>
                  <a:schemeClr val="tx2"/>
                </a:solidFill>
              </a:defRPr>
            </a:lvl4pPr>
            <a:lvl5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aseline="0">
                <a:solidFill>
                  <a:schemeClr val="tx2"/>
                </a:solidFill>
              </a:defRPr>
            </a:lvl5pPr>
            <a:lvl6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baseline="0">
                <a:solidFill>
                  <a:schemeClr val="tx2"/>
                </a:solidFill>
              </a:defRPr>
            </a:lvl6pPr>
            <a:lvl7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aseline="0">
                <a:solidFill>
                  <a:schemeClr val="tx2"/>
                </a:solidFill>
              </a:defRPr>
            </a:lvl7pPr>
            <a:lvl8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baseline="0">
                <a:solidFill>
                  <a:schemeClr val="tx2"/>
                </a:solidFill>
              </a:defRPr>
            </a:lvl8pPr>
            <a:lvl9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aseline="0">
                <a:solidFill>
                  <a:schemeClr val="tx2"/>
                </a:solidFill>
              </a:defRPr>
            </a:lvl9pPr>
          </a:lstStyle>
          <a:p>
            <a:r>
              <a:rPr lang="tr-TR" dirty="0"/>
              <a:t>Konu </a:t>
            </a:r>
            <a:r>
              <a:rPr lang="tr-TR" dirty="0" smtClean="0"/>
              <a:t>4</a:t>
            </a:r>
            <a:endParaRPr lang="tr-TR" dirty="0"/>
          </a:p>
          <a:p>
            <a:r>
              <a:rPr lang="tr-TR" dirty="0" smtClean="0"/>
              <a:t>LCD (Liquid </a:t>
            </a:r>
            <a:r>
              <a:rPr lang="tr-TR" dirty="0" err="1" smtClean="0"/>
              <a:t>Crystal</a:t>
            </a:r>
            <a:r>
              <a:rPr lang="tr-TR" dirty="0" smtClean="0"/>
              <a:t> </a:t>
            </a:r>
            <a:r>
              <a:rPr lang="tr-TR" dirty="0" err="1" smtClean="0"/>
              <a:t>Display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996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SETCURSOR(), HOME(), ve CLEAR() Fonksiyonları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</a:t>
            </a:r>
            <a:r>
              <a:rPr lang="tr-TR" sz="2800" i="0" dirty="0" err="1" smtClean="0"/>
              <a:t>setCursor</a:t>
            </a:r>
            <a:r>
              <a:rPr lang="tr-TR" sz="2800" i="0" dirty="0" smtClean="0"/>
              <a:t>() fonksiyonuyla LCD ekrana yazdırmak istenilenleri hangi bölgeye (satır ve sütun) yazdırılacağı belirlenir: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setCursor</a:t>
            </a:r>
            <a:r>
              <a:rPr lang="tr-TR" sz="2800" i="0" dirty="0" smtClean="0"/>
              <a:t>(</a:t>
            </a:r>
            <a:r>
              <a:rPr lang="tr-TR" sz="2800" i="0" dirty="0" err="1" smtClean="0"/>
              <a:t>karakter_indisi</a:t>
            </a:r>
            <a:r>
              <a:rPr lang="tr-TR" sz="2800" i="0" dirty="0" smtClean="0"/>
              <a:t>, </a:t>
            </a:r>
            <a:r>
              <a:rPr lang="tr-TR" sz="2800" i="0" dirty="0" err="1" smtClean="0"/>
              <a:t>satır_indisi</a:t>
            </a:r>
            <a:r>
              <a:rPr lang="tr-TR" sz="2800" i="0" dirty="0" smtClean="0"/>
              <a:t>(0,1,2,3));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Burada dikkat edilmesi gereken unsur  satır ve karakter indislerinin sıfırdan başladığıdır. Yani birinci satır ve birinci karakter 0 indislerine sahiptir.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setCursor</a:t>
            </a:r>
            <a:r>
              <a:rPr lang="tr-TR" sz="2800" i="0" dirty="0" smtClean="0"/>
              <a:t>(15,1); //İmleci 2.satır 16. karaktere alır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2182168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SETCURSOR(), HOME(), ve CLEAR() Fonksiyonları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</a:t>
            </a:r>
            <a:r>
              <a:rPr lang="tr-TR" sz="2800" i="0" dirty="0" err="1" smtClean="0"/>
              <a:t>home</a:t>
            </a:r>
            <a:r>
              <a:rPr lang="tr-TR" sz="2800" i="0" dirty="0" smtClean="0"/>
              <a:t>() fonksiyonu imleci LCD’nin en sol üst köşesine alır. </a:t>
            </a:r>
            <a:r>
              <a:rPr lang="tr-TR" sz="2800" i="0" dirty="0" err="1" smtClean="0"/>
              <a:t>setCursor</a:t>
            </a:r>
            <a:r>
              <a:rPr lang="tr-TR" sz="2800" i="0" dirty="0" smtClean="0"/>
              <a:t>(0,0) ile aynı işleve sahiptir.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/>
              <a:t>	</a:t>
            </a:r>
            <a:r>
              <a:rPr lang="tr-TR" sz="2800" i="0" dirty="0" err="1" smtClean="0"/>
              <a:t>clear</a:t>
            </a:r>
            <a:r>
              <a:rPr lang="tr-TR" sz="2800" i="0" dirty="0" smtClean="0"/>
              <a:t>() fonksiyonu ekrana yazdırılanları ekrandan ve hafızadan siler.</a:t>
            </a:r>
          </a:p>
          <a:p>
            <a:pPr marL="360000" lvl="3" indent="0">
              <a:lnSpc>
                <a:spcPct val="150000"/>
              </a:lnSpc>
              <a:buNone/>
            </a:pPr>
            <a:endParaRPr lang="tr-TR" sz="2800" i="0" dirty="0" smtClean="0"/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LCD ekrana karakterleri yazdırırken imlecin görünmesini sağlayabiliriz. </a:t>
            </a:r>
            <a:r>
              <a:rPr lang="tr-TR" sz="2800" i="0" dirty="0" err="1" smtClean="0"/>
              <a:t>cursor</a:t>
            </a:r>
            <a:r>
              <a:rPr lang="tr-TR" sz="2800" i="0" dirty="0" smtClean="0"/>
              <a:t>() fonksiyonu imlecin görünmesini, </a:t>
            </a:r>
            <a:r>
              <a:rPr lang="tr-TR" sz="2800" i="0" dirty="0" err="1" smtClean="0"/>
              <a:t>noCursor</a:t>
            </a:r>
            <a:r>
              <a:rPr lang="tr-TR" sz="2800" i="0" dirty="0" smtClean="0"/>
              <a:t>() ise görünmemesini sağlar.</a:t>
            </a:r>
          </a:p>
          <a:p>
            <a:pPr marL="360000" lvl="3" indent="0">
              <a:lnSpc>
                <a:spcPct val="150000"/>
              </a:lnSpc>
              <a:buNone/>
            </a:pP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3584017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blink</a:t>
            </a:r>
            <a:r>
              <a:rPr lang="tr-TR" sz="2800" i="0" dirty="0" smtClean="0"/>
              <a:t>() fonksiyonu imlecin yanar-söner şekilde gösterilmesini sağlar. </a:t>
            </a:r>
            <a:r>
              <a:rPr lang="tr-TR" sz="2800" i="0" dirty="0" err="1" smtClean="0"/>
              <a:t>noBlink</a:t>
            </a:r>
            <a:r>
              <a:rPr lang="tr-TR" sz="2800" i="0" dirty="0" smtClean="0"/>
              <a:t>() fonksiyonu ise bu özelliği kapatır. Bu fonksiyonun kullanılabilmesi için önce </a:t>
            </a:r>
            <a:r>
              <a:rPr lang="tr-TR" sz="2800" i="0" dirty="0" err="1" smtClean="0"/>
              <a:t>cursor</a:t>
            </a:r>
            <a:r>
              <a:rPr lang="tr-TR" sz="2800" i="0" dirty="0" smtClean="0"/>
              <a:t>() fonksiyonu ile imleç görünür hale getirilmelidir.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- Eğer ekranda yazılı olanları silmeden görüntülenmelerini durdurmak istenirse </a:t>
            </a:r>
            <a:r>
              <a:rPr lang="tr-TR" sz="2800" i="0" dirty="0" err="1" smtClean="0"/>
              <a:t>noDisplay</a:t>
            </a:r>
            <a:r>
              <a:rPr lang="tr-TR" sz="2800" i="0" dirty="0" smtClean="0"/>
              <a:t>() fonksiyonu kullanılır. Yazılanları tekrar görüntülemek için de </a:t>
            </a:r>
            <a:r>
              <a:rPr lang="tr-TR" sz="2800" i="0" dirty="0" err="1" smtClean="0"/>
              <a:t>Display</a:t>
            </a:r>
            <a:r>
              <a:rPr lang="tr-TR" sz="2800" i="0" dirty="0" smtClean="0"/>
              <a:t>() </a:t>
            </a:r>
            <a:r>
              <a:rPr lang="tr-TR" sz="2800" i="0" smtClean="0"/>
              <a:t>fonksiyonu kullanılır.</a:t>
            </a:r>
            <a:endParaRPr lang="tr-TR" sz="2800" i="0" dirty="0" smtClean="0"/>
          </a:p>
          <a:p>
            <a:pPr marL="360000" lvl="3" indent="0">
              <a:lnSpc>
                <a:spcPct val="150000"/>
              </a:lnSpc>
              <a:buNone/>
            </a:pP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1386313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LCD’ye Özel Karakterler Yazdırma</a:t>
            </a:r>
            <a:endParaRPr lang="tr-TR" sz="2800" i="0" dirty="0" smtClean="0"/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</a:t>
            </a:r>
            <a:r>
              <a:rPr lang="tr-TR" sz="2800" i="0" dirty="0" smtClean="0"/>
              <a:t>Kullanılan LCD ekranlardaki her bir karakter kutucuğu 7 satır 5 sütun olmak üzere 35 pikselden oluşmaktadır. Bu pikseller istenildiği gibi kullanılarak özel karakterler yaratılabilir. Bunun için </a:t>
            </a:r>
            <a:r>
              <a:rPr lang="tr-TR" sz="2800" i="0" dirty="0" err="1" smtClean="0"/>
              <a:t>Arduino</a:t>
            </a:r>
            <a:r>
              <a:rPr lang="tr-TR" sz="2800" i="0" dirty="0" smtClean="0"/>
              <a:t> LCD kütüphanesinin </a:t>
            </a:r>
            <a:r>
              <a:rPr lang="tr-TR" sz="2800" i="0" dirty="0" err="1" smtClean="0"/>
              <a:t>createChar</a:t>
            </a:r>
            <a:r>
              <a:rPr lang="tr-TR" sz="2800" i="0" dirty="0" smtClean="0"/>
              <a:t>() fonksiyonu kullanılıyor.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createChar</a:t>
            </a:r>
            <a:r>
              <a:rPr lang="tr-TR" sz="2800" i="0" dirty="0" smtClean="0"/>
              <a:t>() fonksiyonu ile 7 adet özel karakter LCD’nin hafızasına yüklenebilmektedir. Daha sonra bu karakterler </a:t>
            </a:r>
            <a:r>
              <a:rPr lang="tr-TR" sz="2800" i="0" dirty="0" err="1" smtClean="0"/>
              <a:t>write</a:t>
            </a:r>
            <a:r>
              <a:rPr lang="tr-TR" sz="2800" i="0" dirty="0" smtClean="0"/>
              <a:t>(</a:t>
            </a:r>
            <a:r>
              <a:rPr lang="tr-TR" sz="2800" i="0" dirty="0" err="1" smtClean="0"/>
              <a:t>karakter_no</a:t>
            </a:r>
            <a:r>
              <a:rPr lang="tr-TR" sz="2800" i="0" dirty="0" smtClean="0"/>
              <a:t>) şeklinde çağırılır.</a:t>
            </a:r>
          </a:p>
        </p:txBody>
      </p:sp>
    </p:spTree>
    <p:extLst>
      <p:ext uri="{BB962C8B-B14F-4D97-AF65-F5344CB8AC3E}">
        <p14:creationId xmlns:p14="http://schemas.microsoft.com/office/powerpoint/2010/main" val="2042498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Özel karakter tanımlamaları 8 elemanlı diziler yardımıyla gerçekleştirilir. Dizi elemanlarının her biri karakter bloklarının 5 piksellik bir satırını ifade etmektedir. Pikselleri daha iyi ifade edebilmek için satırlar ikili tabanda (</a:t>
            </a:r>
            <a:r>
              <a:rPr lang="tr-TR" sz="2800" i="0" dirty="0" err="1" smtClean="0"/>
              <a:t>binary</a:t>
            </a:r>
            <a:r>
              <a:rPr lang="tr-TR" sz="2800" i="0" dirty="0" smtClean="0"/>
              <a:t>) yazılır. 1 olan pikseller koyu, 0 olanlar ise açık renkli olur.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Örnek: Gülen surat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Byte</a:t>
            </a:r>
            <a:r>
              <a:rPr lang="tr-TR" sz="2800" i="0" dirty="0" smtClean="0"/>
              <a:t> </a:t>
            </a:r>
            <a:r>
              <a:rPr lang="tr-TR" sz="2800" i="0" dirty="0" err="1" smtClean="0"/>
              <a:t>gulenSurat</a:t>
            </a:r>
            <a:r>
              <a:rPr lang="tr-TR" sz="2800" i="0" dirty="0" smtClean="0"/>
              <a:t>[8] = {B00000,</a:t>
            </a:r>
            <a:r>
              <a:rPr lang="tr-TR" sz="2800" i="0" dirty="0"/>
              <a:t> </a:t>
            </a:r>
            <a:r>
              <a:rPr lang="tr-TR" sz="2800" i="0" dirty="0" smtClean="0"/>
              <a:t>B01010, B00000, B10001, B01110, B00000, B00000, B00000};</a:t>
            </a:r>
          </a:p>
        </p:txBody>
      </p:sp>
    </p:spTree>
    <p:extLst>
      <p:ext uri="{BB962C8B-B14F-4D97-AF65-F5344CB8AC3E}">
        <p14:creationId xmlns:p14="http://schemas.microsoft.com/office/powerpoint/2010/main" val="335656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Amacı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5791"/>
            <a:ext cx="9601200" cy="4770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Bu dersin amacı,</a:t>
            </a:r>
          </a:p>
          <a:p>
            <a:r>
              <a:rPr lang="tr-TR" sz="3200" dirty="0" smtClean="0"/>
              <a:t>LCD nedir</a:t>
            </a:r>
          </a:p>
          <a:p>
            <a:r>
              <a:rPr lang="tr-TR" sz="3200" dirty="0" err="1" smtClean="0"/>
              <a:t>Arduino</a:t>
            </a:r>
            <a:r>
              <a:rPr lang="tr-TR" sz="3200" dirty="0" smtClean="0"/>
              <a:t> LCD Ekran Fonksiyonları</a:t>
            </a:r>
          </a:p>
        </p:txBody>
      </p:sp>
    </p:spTree>
    <p:extLst>
      <p:ext uri="{BB962C8B-B14F-4D97-AF65-F5344CB8AC3E}">
        <p14:creationId xmlns:p14="http://schemas.microsoft.com/office/powerpoint/2010/main" val="328434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LCD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Liquid </a:t>
            </a:r>
            <a:r>
              <a:rPr lang="tr-TR" sz="2800" i="0" dirty="0" err="1" smtClean="0"/>
              <a:t>Crystal</a:t>
            </a:r>
            <a:r>
              <a:rPr lang="tr-TR" sz="2800" i="0" dirty="0" smtClean="0"/>
              <a:t> </a:t>
            </a:r>
            <a:r>
              <a:rPr lang="tr-TR" sz="2800" i="0" dirty="0" err="1" smtClean="0"/>
              <a:t>Display</a:t>
            </a:r>
            <a:r>
              <a:rPr lang="tr-TR" sz="2800" i="0" dirty="0" smtClean="0"/>
              <a:t>, üzerine karakter ve rakamlar yazdırıp </a:t>
            </a:r>
            <a:r>
              <a:rPr lang="tr-TR" sz="2800" i="0" dirty="0" err="1" smtClean="0"/>
              <a:t>Arduino</a:t>
            </a:r>
            <a:r>
              <a:rPr lang="tr-TR" sz="2800" i="0" dirty="0" smtClean="0"/>
              <a:t> ile kullanıcıyı etkileşime geçiren elektronik gösterge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LCD olarak piyasada en çok bulunan HD44780 çipi uyumlu olan 2x16 karakter büyüklüğündeki standart modeli kullanılmaktadır.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2x16 LCD ekranı kolayca sürebilmek için birçok hazır fonksiyon </a:t>
            </a:r>
            <a:r>
              <a:rPr lang="tr-TR" sz="2800" i="0" dirty="0" err="1" smtClean="0"/>
              <a:t>Arduino</a:t>
            </a:r>
            <a:r>
              <a:rPr lang="tr-TR" sz="2800" i="0" dirty="0" smtClean="0"/>
              <a:t> kütüphanesinde bulunmaktadır.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LCD’nin bağlantıları 8 adet veri hattı, 3 adet kontrol hattı, besleme ve ekran kontrast kontrol girişinden oluşur.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364323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LCD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LCD ile haberleşme paralel olarak yürütüldüğünden 8 haberleşme hattına ihtiyaç vardır. Ancak 4-pinli haberleşme desteği ile sadece 4 haberleşme </a:t>
            </a:r>
            <a:r>
              <a:rPr lang="tr-TR" sz="2800" i="0" dirty="0" err="1" smtClean="0"/>
              <a:t>pini</a:t>
            </a:r>
            <a:r>
              <a:rPr lang="tr-TR" sz="2800" i="0" dirty="0" smtClean="0"/>
              <a:t> ve 3 kontrol </a:t>
            </a:r>
            <a:r>
              <a:rPr lang="tr-TR" sz="2800" i="0" dirty="0" err="1" smtClean="0"/>
              <a:t>pini</a:t>
            </a:r>
            <a:r>
              <a:rPr lang="tr-TR" sz="2800" i="0" dirty="0" smtClean="0"/>
              <a:t> kullanarak LCD’yi sürmek mümkündür. R/W </a:t>
            </a:r>
            <a:r>
              <a:rPr lang="tr-TR" sz="2800" i="0" dirty="0" err="1" smtClean="0"/>
              <a:t>pini</a:t>
            </a:r>
            <a:r>
              <a:rPr lang="tr-TR" sz="2800" i="0" dirty="0" smtClean="0"/>
              <a:t> LCD’den okuma mı yoksa yazma işlemi mi yapılacağının seçiminde kullanılır. LCD’den bir veri okunmasına gerek olmadığı durumlarda bu </a:t>
            </a:r>
            <a:r>
              <a:rPr lang="tr-TR" sz="2800" i="0" dirty="0" err="1" smtClean="0"/>
              <a:t>pin</a:t>
            </a:r>
            <a:r>
              <a:rPr lang="tr-TR" sz="2800" i="0" dirty="0" smtClean="0"/>
              <a:t> direk olarak toprağa bağlanabilir.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LCD ekranın kontrast değerini ayarlamak için kullanılan </a:t>
            </a:r>
            <a:r>
              <a:rPr lang="tr-TR" sz="2800" i="0" dirty="0" err="1" smtClean="0"/>
              <a:t>potansiyometre</a:t>
            </a:r>
            <a:r>
              <a:rPr lang="tr-TR" sz="2800" i="0" dirty="0" smtClean="0"/>
              <a:t> ile (10 </a:t>
            </a:r>
            <a:r>
              <a:rPr lang="tr-TR" sz="2800" i="0" dirty="0" err="1" smtClean="0"/>
              <a:t>Kohm</a:t>
            </a:r>
            <a:r>
              <a:rPr lang="tr-TR" sz="2800" i="0" dirty="0" smtClean="0"/>
              <a:t> olabilir) en uygun ekran görüntüsü yakalanır. 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93207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LCD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Kullanılan LCD’ye göre </a:t>
            </a:r>
            <a:r>
              <a:rPr lang="tr-TR" sz="2800" i="0" dirty="0" err="1" smtClean="0"/>
              <a:t>pinlerin</a:t>
            </a:r>
            <a:r>
              <a:rPr lang="tr-TR" sz="2800" i="0" dirty="0" smtClean="0"/>
              <a:t> bağlantı sıralaması değişmektedir.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Genel olarak çok kullanılan </a:t>
            </a:r>
            <a:r>
              <a:rPr lang="tr-TR" sz="2800" i="0" dirty="0" err="1" smtClean="0"/>
              <a:t>pinler</a:t>
            </a:r>
            <a:r>
              <a:rPr lang="tr-TR" sz="2800" i="0" dirty="0" smtClean="0"/>
              <a:t>;</a:t>
            </a:r>
          </a:p>
          <a:p>
            <a:pPr marL="360000" lvl="3" indent="0">
              <a:lnSpc>
                <a:spcPct val="150000"/>
              </a:lnSpc>
              <a:buNone/>
            </a:pPr>
            <a:endParaRPr lang="tr-TR" sz="2800" i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12312"/>
              </p:ext>
            </p:extLst>
          </p:nvPr>
        </p:nvGraphicFramePr>
        <p:xfrm>
          <a:off x="2249424" y="2384890"/>
          <a:ext cx="7416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0"/>
                <a:gridCol w="3708400"/>
              </a:tblGrid>
              <a:tr h="220133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LCD </a:t>
                      </a:r>
                      <a:r>
                        <a:rPr lang="tr-TR" dirty="0" err="1" smtClean="0"/>
                        <a:t>Pinleri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Bağlantı</a:t>
                      </a:r>
                      <a:endParaRPr lang="tr-TR" dirty="0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r>
                        <a:rPr lang="tr-TR" dirty="0" smtClean="0"/>
                        <a:t>1 (Data 7)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Arduino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Digital</a:t>
                      </a:r>
                      <a:r>
                        <a:rPr lang="tr-TR" dirty="0" smtClean="0"/>
                        <a:t> – 2</a:t>
                      </a:r>
                      <a:endParaRPr lang="tr-TR" dirty="0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r>
                        <a:rPr lang="tr-TR" dirty="0" smtClean="0"/>
                        <a:t>2 (Data 6)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Arduino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Digital</a:t>
                      </a:r>
                      <a:r>
                        <a:rPr lang="tr-TR" dirty="0" smtClean="0"/>
                        <a:t> – 3</a:t>
                      </a:r>
                      <a:endParaRPr lang="tr-TR" dirty="0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r>
                        <a:rPr lang="tr-TR" dirty="0" smtClean="0"/>
                        <a:t>3 (Data 5)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Arduino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Digital</a:t>
                      </a:r>
                      <a:r>
                        <a:rPr lang="tr-TR" dirty="0" smtClean="0"/>
                        <a:t> – 4</a:t>
                      </a:r>
                      <a:endParaRPr lang="tr-TR" dirty="0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r>
                        <a:rPr lang="tr-TR" dirty="0" smtClean="0"/>
                        <a:t>4 (</a:t>
                      </a:r>
                      <a:r>
                        <a:rPr lang="tr-TR" baseline="0" dirty="0" smtClean="0"/>
                        <a:t>Data 4)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Arduino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Digital</a:t>
                      </a:r>
                      <a:r>
                        <a:rPr lang="tr-TR" baseline="0" dirty="0" smtClean="0"/>
                        <a:t> – 5</a:t>
                      </a:r>
                      <a:endParaRPr lang="tr-TR" dirty="0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r>
                        <a:rPr lang="tr-TR" dirty="0" smtClean="0"/>
                        <a:t>9 (</a:t>
                      </a:r>
                      <a:r>
                        <a:rPr lang="tr-TR" dirty="0" err="1" smtClean="0"/>
                        <a:t>Enable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Arduino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Digital</a:t>
                      </a:r>
                      <a:r>
                        <a:rPr lang="tr-TR" baseline="0" dirty="0" smtClean="0"/>
                        <a:t> – 11</a:t>
                      </a:r>
                      <a:endParaRPr lang="tr-TR" dirty="0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r>
                        <a:rPr lang="tr-TR" dirty="0" smtClean="0"/>
                        <a:t>10 (R/W)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GND</a:t>
                      </a:r>
                      <a:endParaRPr lang="tr-TR" dirty="0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r>
                        <a:rPr lang="tr-TR" dirty="0" smtClean="0"/>
                        <a:t>11</a:t>
                      </a:r>
                      <a:r>
                        <a:rPr lang="tr-TR" baseline="0" dirty="0" smtClean="0"/>
                        <a:t> (RS)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Arduino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Digital</a:t>
                      </a:r>
                      <a:r>
                        <a:rPr lang="tr-TR" dirty="0" smtClean="0"/>
                        <a:t> – 12</a:t>
                      </a:r>
                      <a:endParaRPr lang="tr-TR" dirty="0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r>
                        <a:rPr lang="tr-TR" dirty="0" smtClean="0"/>
                        <a:t>12 (</a:t>
                      </a:r>
                      <a:r>
                        <a:rPr lang="tr-TR" dirty="0" err="1" smtClean="0"/>
                        <a:t>Vo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Potansiyometre</a:t>
                      </a:r>
                      <a:r>
                        <a:rPr lang="tr-TR" baseline="0" dirty="0" smtClean="0"/>
                        <a:t> orta uç</a:t>
                      </a:r>
                      <a:endParaRPr lang="tr-TR" dirty="0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r>
                        <a:rPr lang="tr-TR" dirty="0" smtClean="0"/>
                        <a:t>13 (VDD)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5V</a:t>
                      </a:r>
                      <a:endParaRPr lang="tr-TR" dirty="0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r>
                        <a:rPr lang="tr-TR" dirty="0" smtClean="0"/>
                        <a:t>14 (VSS)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GND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35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Arduino</a:t>
            </a:r>
            <a:r>
              <a:rPr lang="tr-TR" sz="2800" i="0" dirty="0" smtClean="0"/>
              <a:t> LCD Ekran Fonksiyonları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Programda LCD </a:t>
            </a:r>
            <a:r>
              <a:rPr lang="tr-TR" sz="2800" i="0" dirty="0" smtClean="0"/>
              <a:t>ekran </a:t>
            </a:r>
            <a:r>
              <a:rPr lang="tr-TR" sz="2800" i="0" dirty="0" smtClean="0"/>
              <a:t>kullanmak için 1 adet LCD ekran nesnesini aynen bir değişken tanımlar gibi tanımlanır. Burada tek fark LCD ekran nesnesini tanımlarken nesneye LCD’nin bağlantıları parametre olarak verilir.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LCD’nin R/W </a:t>
            </a:r>
            <a:r>
              <a:rPr lang="tr-TR" sz="2800" i="0" dirty="0" err="1" smtClean="0"/>
              <a:t>pini</a:t>
            </a:r>
            <a:r>
              <a:rPr lang="tr-TR" sz="2800" i="0" dirty="0" smtClean="0"/>
              <a:t> LCD’nin dahili kaydedicilerinden bilgi okuma veya yazma işleminin seçimi için kullanılmaktadır. Okula işlemine ihtiyaç olmadığı için bu </a:t>
            </a:r>
            <a:r>
              <a:rPr lang="tr-TR" sz="2800" i="0" dirty="0" err="1" smtClean="0"/>
              <a:t>pin</a:t>
            </a:r>
            <a:r>
              <a:rPr lang="tr-TR" sz="2800" i="0" dirty="0" smtClean="0"/>
              <a:t> direk toprağa (GND) bağlanır. LCD ekrana veri gönderirken veriler, 8 bit olarak veya 4 bit parçalar halinde gönderilebilmektedir. 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257417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LCD bağlantılarının </a:t>
            </a:r>
            <a:r>
              <a:rPr lang="tr-TR" sz="2800" i="0" dirty="0" err="1" smtClean="0"/>
              <a:t>Arduino’ya</a:t>
            </a:r>
            <a:r>
              <a:rPr lang="tr-TR" sz="2800" i="0" dirty="0" smtClean="0"/>
              <a:t> tanıtımı: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R/W </a:t>
            </a:r>
            <a:r>
              <a:rPr lang="tr-TR" sz="2800" i="0" dirty="0" err="1" smtClean="0"/>
              <a:t>pini</a:t>
            </a:r>
            <a:r>
              <a:rPr lang="tr-TR" sz="2800" i="0" dirty="0" smtClean="0"/>
              <a:t> toprağa bağlı şekilde ve 4-bit </a:t>
            </a:r>
            <a:r>
              <a:rPr lang="tr-TR" sz="2800" i="0" dirty="0" err="1" smtClean="0"/>
              <a:t>modda</a:t>
            </a:r>
            <a:r>
              <a:rPr lang="tr-TR" sz="2800" i="0" dirty="0" smtClean="0"/>
              <a:t> iletişim kurulacaksa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LiquidCrsytal</a:t>
            </a:r>
            <a:r>
              <a:rPr lang="tr-TR" sz="2800" i="0" dirty="0" smtClean="0"/>
              <a:t> </a:t>
            </a:r>
            <a:r>
              <a:rPr lang="tr-TR" sz="2800" i="0" dirty="0" err="1" smtClean="0"/>
              <a:t>lcd</a:t>
            </a:r>
            <a:r>
              <a:rPr lang="tr-TR" sz="2800" i="0" dirty="0" smtClean="0"/>
              <a:t>(</a:t>
            </a:r>
            <a:r>
              <a:rPr lang="tr-TR" sz="2800" i="0" dirty="0" err="1" smtClean="0"/>
              <a:t>rs</a:t>
            </a:r>
            <a:r>
              <a:rPr lang="tr-TR" sz="2800" i="0" dirty="0" smtClean="0"/>
              <a:t>, </a:t>
            </a:r>
            <a:r>
              <a:rPr lang="tr-TR" sz="2800" i="0" dirty="0" err="1" smtClean="0"/>
              <a:t>enable</a:t>
            </a:r>
            <a:r>
              <a:rPr lang="tr-TR" sz="2800" i="0" dirty="0" smtClean="0"/>
              <a:t>, d4, d5, d6, d7);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Burada </a:t>
            </a:r>
            <a:r>
              <a:rPr lang="tr-TR" sz="2800" i="0" dirty="0" err="1" smtClean="0"/>
              <a:t>rs</a:t>
            </a:r>
            <a:r>
              <a:rPr lang="tr-TR" sz="2800" i="0" dirty="0" smtClean="0"/>
              <a:t>, </a:t>
            </a:r>
            <a:r>
              <a:rPr lang="tr-TR" sz="2800" i="0" dirty="0" err="1" smtClean="0"/>
              <a:t>enable</a:t>
            </a:r>
            <a:r>
              <a:rPr lang="tr-TR" sz="2800" i="0" dirty="0" smtClean="0"/>
              <a:t>, d4, d5, d6, d7 ifadelerinin yerine LCD bağlantılarında hangi </a:t>
            </a:r>
            <a:r>
              <a:rPr lang="tr-TR" sz="2800" i="0" dirty="0" err="1" smtClean="0"/>
              <a:t>pinler</a:t>
            </a:r>
            <a:r>
              <a:rPr lang="tr-TR" sz="2800" i="0" dirty="0" smtClean="0"/>
              <a:t> kullanılacaksa o </a:t>
            </a:r>
            <a:r>
              <a:rPr lang="tr-TR" sz="2800" i="0" dirty="0" err="1" smtClean="0"/>
              <a:t>pinler</a:t>
            </a:r>
            <a:r>
              <a:rPr lang="tr-TR" sz="2800" i="0" dirty="0" smtClean="0"/>
              <a:t> yazılacaktır.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Ör: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LiquidCrsytal</a:t>
            </a:r>
            <a:r>
              <a:rPr lang="tr-TR" sz="2800" i="0" dirty="0" smtClean="0"/>
              <a:t> </a:t>
            </a:r>
            <a:r>
              <a:rPr lang="tr-TR" sz="2800" i="0" dirty="0" err="1" smtClean="0"/>
              <a:t>lcd</a:t>
            </a:r>
            <a:r>
              <a:rPr lang="tr-TR" sz="2800" i="0" dirty="0" smtClean="0"/>
              <a:t>(12, 11, 5, 4, 3, 2);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331324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BEGIN() Fonksiyonu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LCD nesnesinde </a:t>
            </a:r>
            <a:r>
              <a:rPr lang="tr-TR" sz="2800" b="1" u="sng" dirty="0" err="1" smtClean="0"/>
              <a:t>begin</a:t>
            </a:r>
            <a:r>
              <a:rPr lang="tr-TR" sz="2800" b="1" u="sng" dirty="0" smtClean="0"/>
              <a:t>()</a:t>
            </a:r>
            <a:r>
              <a:rPr lang="tr-TR" sz="2800" i="0" dirty="0" smtClean="0"/>
              <a:t> fonksiyonu ile LCD’nin tipi ayarlanır. Genellikle piyasada 2 satır 16 karakter (2x16) ve 4 satır 16 karakter (4x16) LCD’ler bulunmaktadır.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begin</a:t>
            </a:r>
            <a:r>
              <a:rPr lang="tr-TR" sz="2800" i="0" dirty="0" smtClean="0"/>
              <a:t>() fonksiyonunda LCD tipi tanımı: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begin</a:t>
            </a:r>
            <a:r>
              <a:rPr lang="tr-TR" sz="2800" i="0" dirty="0" smtClean="0"/>
              <a:t>(</a:t>
            </a:r>
            <a:r>
              <a:rPr lang="tr-TR" sz="2800" i="0" dirty="0" err="1" smtClean="0"/>
              <a:t>karakter_sayısı</a:t>
            </a:r>
            <a:r>
              <a:rPr lang="tr-TR" sz="2800" i="0" dirty="0" smtClean="0"/>
              <a:t>, </a:t>
            </a:r>
            <a:r>
              <a:rPr lang="tr-TR" sz="2800" i="0" dirty="0" err="1" smtClean="0"/>
              <a:t>satir_sayisi</a:t>
            </a:r>
            <a:r>
              <a:rPr lang="tr-TR" sz="2800" i="0" dirty="0" smtClean="0"/>
              <a:t>);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Kullanılan LCD 2x16 ise;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lcd.begin</a:t>
            </a:r>
            <a:r>
              <a:rPr lang="tr-TR" sz="2800" i="0" dirty="0" smtClean="0"/>
              <a:t>(16,2);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begin</a:t>
            </a:r>
            <a:r>
              <a:rPr lang="tr-TR" sz="2800" i="0" dirty="0" smtClean="0"/>
              <a:t>() fonksiyonu </a:t>
            </a:r>
            <a:r>
              <a:rPr lang="tr-TR" sz="2800" i="0" dirty="0" err="1" smtClean="0"/>
              <a:t>setup</a:t>
            </a:r>
            <a:r>
              <a:rPr lang="tr-TR" sz="2800" i="0" dirty="0" smtClean="0"/>
              <a:t>() fonksiyonu içerisinde çağırılıp LCD’nin başlangıç işlemlerinin yapılması sağlanır.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7112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PRINT() Fonksiyonu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smtClean="0"/>
              <a:t>	LCD nesnesinde </a:t>
            </a:r>
            <a:r>
              <a:rPr lang="tr-TR" sz="2800" b="1" u="sng" dirty="0" err="1" smtClean="0"/>
              <a:t>print</a:t>
            </a:r>
            <a:r>
              <a:rPr lang="tr-TR" sz="2800" b="1" u="sng" dirty="0" smtClean="0"/>
              <a:t>()</a:t>
            </a:r>
            <a:r>
              <a:rPr lang="tr-TR" sz="2800" i="0" dirty="0" smtClean="0"/>
              <a:t> fonksiyonu da aynen seri iletişimde olduğu gibi istenilen karakter dizileri LCD’ye yazdırılır. </a:t>
            </a:r>
            <a:r>
              <a:rPr lang="tr-TR" sz="2800" b="1" u="sng" dirty="0" err="1" smtClean="0"/>
              <a:t>print</a:t>
            </a:r>
            <a:r>
              <a:rPr lang="tr-TR" sz="2800" b="1" u="sng" dirty="0" smtClean="0"/>
              <a:t>()</a:t>
            </a:r>
            <a:r>
              <a:rPr lang="tr-TR" sz="2800" i="0" dirty="0" smtClean="0"/>
              <a:t> fonksiyonu parametre olarak </a:t>
            </a:r>
            <a:r>
              <a:rPr lang="tr-TR" sz="2800" i="0" dirty="0" err="1" smtClean="0"/>
              <a:t>char</a:t>
            </a:r>
            <a:r>
              <a:rPr lang="tr-TR" sz="2800" i="0" dirty="0" smtClean="0"/>
              <a:t>, </a:t>
            </a:r>
            <a:r>
              <a:rPr lang="tr-TR" sz="2800" i="0" dirty="0" err="1" smtClean="0"/>
              <a:t>int</a:t>
            </a:r>
            <a:r>
              <a:rPr lang="tr-TR" sz="2800" i="0" dirty="0" smtClean="0"/>
              <a:t>, </a:t>
            </a:r>
            <a:r>
              <a:rPr lang="tr-TR" sz="2800" i="0" dirty="0" err="1" smtClean="0"/>
              <a:t>long</a:t>
            </a:r>
            <a:r>
              <a:rPr lang="tr-TR" sz="2800" i="0" dirty="0"/>
              <a:t> </a:t>
            </a:r>
            <a:r>
              <a:rPr lang="tr-TR" sz="2800" i="0" dirty="0" smtClean="0"/>
              <a:t>veya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tipinde değişken tipleri verilebilir. Ayrıca ikinci parametre olarak sayı tabanı verilerek sayıların istenilen tabanda yazdırılması sağlanır (DEC, OCT, HEX).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print</a:t>
            </a:r>
            <a:r>
              <a:rPr lang="tr-TR" sz="2800" i="0" dirty="0" smtClean="0"/>
              <a:t>(</a:t>
            </a:r>
            <a:r>
              <a:rPr lang="tr-TR" sz="2800" i="0" dirty="0" err="1" smtClean="0"/>
              <a:t>yazdırılacak_degisken</a:t>
            </a:r>
            <a:r>
              <a:rPr lang="tr-TR" sz="2800" i="0" dirty="0" smtClean="0"/>
              <a:t>, taban);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11047527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1E48DA62AC0E448C956EB14F38CE2B" ma:contentTypeVersion="" ma:contentTypeDescription="Create a new document." ma:contentTypeScope="" ma:versionID="14a9abc1860c1877134030c7048ee5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7BEB15-DF23-4E7E-9FC7-7A70D716D6DE}"/>
</file>

<file path=customXml/itemProps2.xml><?xml version="1.0" encoding="utf-8"?>
<ds:datastoreItem xmlns:ds="http://schemas.openxmlformats.org/officeDocument/2006/customXml" ds:itemID="{50C36620-715F-498C-B232-346BEEF8E843}"/>
</file>

<file path=customXml/itemProps3.xml><?xml version="1.0" encoding="utf-8"?>
<ds:datastoreItem xmlns:ds="http://schemas.openxmlformats.org/officeDocument/2006/customXml" ds:itemID="{5803E1DB-EDAE-4138-8DB4-CD76273F3119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2658</TotalTime>
  <Words>269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Doğu Akdeniz Üniversitesi Bilgisayar Ve Teknoloji Yüksek Okulu</vt:lpstr>
      <vt:lpstr>Dersin Amacı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 Akdeniz Üniversitesi Bilgisayar ve Teknoloji Yüksek Okulu</dc:title>
  <dc:creator>Ali Ozcanli</dc:creator>
  <cp:lastModifiedBy>user</cp:lastModifiedBy>
  <cp:revision>119</cp:revision>
  <dcterms:created xsi:type="dcterms:W3CDTF">2016-05-11T11:38:11Z</dcterms:created>
  <dcterms:modified xsi:type="dcterms:W3CDTF">2017-12-06T09:01:47Z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0x010100F41E48DA62AC0E448C956EB14F38CE2B</vt:lpwstr>
  </property>
</Properties>
</file>