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9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3"/>
  </p:notesMasterIdLst>
  <p:sldIdLst>
    <p:sldId id="421" r:id="rId3"/>
    <p:sldId id="420" r:id="rId4"/>
    <p:sldId id="382" r:id="rId5"/>
    <p:sldId id="383" r:id="rId6"/>
    <p:sldId id="390" r:id="rId7"/>
    <p:sldId id="423" r:id="rId8"/>
    <p:sldId id="425" r:id="rId9"/>
    <p:sldId id="436" r:id="rId10"/>
    <p:sldId id="439" r:id="rId11"/>
    <p:sldId id="440" r:id="rId12"/>
    <p:sldId id="426" r:id="rId13"/>
    <p:sldId id="435" r:id="rId14"/>
    <p:sldId id="427" r:id="rId15"/>
    <p:sldId id="428" r:id="rId16"/>
    <p:sldId id="424" r:id="rId17"/>
    <p:sldId id="429" r:id="rId18"/>
    <p:sldId id="451" r:id="rId19"/>
    <p:sldId id="422" r:id="rId20"/>
    <p:sldId id="448" r:id="rId21"/>
    <p:sldId id="430" r:id="rId22"/>
    <p:sldId id="431" r:id="rId23"/>
    <p:sldId id="432" r:id="rId24"/>
    <p:sldId id="433" r:id="rId25"/>
    <p:sldId id="377" r:id="rId26"/>
    <p:sldId id="416" r:id="rId27"/>
    <p:sldId id="417" r:id="rId28"/>
    <p:sldId id="354" r:id="rId29"/>
    <p:sldId id="394" r:id="rId30"/>
    <p:sldId id="442" r:id="rId31"/>
    <p:sldId id="413" r:id="rId32"/>
    <p:sldId id="272" r:id="rId33"/>
    <p:sldId id="446" r:id="rId34"/>
    <p:sldId id="444" r:id="rId35"/>
    <p:sldId id="418" r:id="rId36"/>
    <p:sldId id="298" r:id="rId37"/>
    <p:sldId id="300" r:id="rId38"/>
    <p:sldId id="308" r:id="rId39"/>
    <p:sldId id="314" r:id="rId40"/>
    <p:sldId id="378" r:id="rId41"/>
    <p:sldId id="44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DDDDDD"/>
    <a:srgbClr val="708C90"/>
    <a:srgbClr val="666699"/>
    <a:srgbClr val="CC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4690" autoAdjust="0"/>
  </p:normalViewPr>
  <p:slideViewPr>
    <p:cSldViewPr>
      <p:cViewPr varScale="1">
        <p:scale>
          <a:sx n="74" d="100"/>
          <a:sy n="74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43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E74B19-0872-4941-B768-D526B8FA1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322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Direkt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</a:t>
            </a:r>
            <a:r>
              <a:rPr lang="en-US" dirty="0" err="1" smtClean="0"/>
              <a:t>ilmde</a:t>
            </a:r>
            <a:r>
              <a:rPr lang="en-US" dirty="0" smtClean="0"/>
              <a:t> </a:t>
            </a:r>
            <a:r>
              <a:rPr lang="en-US" dirty="0" err="1" smtClean="0"/>
              <a:t>gümüş</a:t>
            </a:r>
            <a:r>
              <a:rPr lang="en-US" dirty="0" smtClean="0"/>
              <a:t> </a:t>
            </a:r>
            <a:r>
              <a:rPr lang="en-US" dirty="0" err="1" smtClean="0"/>
              <a:t>halit</a:t>
            </a:r>
            <a:r>
              <a:rPr lang="en-US" dirty="0" smtClean="0"/>
              <a:t> </a:t>
            </a:r>
            <a:r>
              <a:rPr lang="en-US" dirty="0" err="1" smtClean="0"/>
              <a:t>kristalleri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etkileşerek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görüntü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oluşur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Anjiografide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teknoloji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imaj</a:t>
            </a:r>
            <a:r>
              <a:rPr lang="en-US" baseline="0" dirty="0" smtClean="0"/>
              <a:t> intensifier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yeni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teknoloji</a:t>
            </a:r>
            <a:r>
              <a:rPr lang="en-US" baseline="0" dirty="0" smtClean="0"/>
              <a:t> flat panel </a:t>
            </a:r>
            <a:r>
              <a:rPr lang="en-US" baseline="0" dirty="0" err="1" smtClean="0"/>
              <a:t>dedektörler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mevcuttur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C817-5E33-6844-8874-16DB8B9F85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5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C817-5E33-6844-8874-16DB8B9F85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5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C817-5E33-6844-8874-16DB8B9F85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54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İmajda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dijital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konvansiyonel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anjiografi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eşdeğer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görüntüsünü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izliyorsunuz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farkı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C817-5E33-6844-8874-16DB8B9F85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9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6775AF-9BFD-410F-8D10-B29DCE5B1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46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2C0D7D-650C-44B8-9C29-1007659B00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8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CE167E-C29F-45A4-82C5-6536B84945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61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400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60593E93-38E0-4819-88FE-C0801A260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489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400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E77C97D4-212C-4AB3-9C05-76A6D6D2B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778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75AF-9BFD-410F-8D10-B29DCE5B10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D054-FAC0-4EA2-9663-564475B04F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0ACB-DF2F-4C8F-9A19-6AFF51D6A3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75AA-1FDD-45F2-82EC-2403F45624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0519-D0BB-445A-B29F-7CC5E040BE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5AC1-F510-4417-BC99-8F7B957E00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1BD054-FAC0-4EA2-9663-564475B04F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517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8323-0744-4255-9AD8-55C5363427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2399-5BC4-4DA4-9953-3E90866E01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0D52C3-CEFC-4598-80B1-1ADDEDB4B62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0D7D-650C-44B8-9C29-1007659B00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167E-C29F-45A4-82C5-6536B84945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400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60593E93-38E0-4819-88FE-C0801A260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489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400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E77C97D4-212C-4AB3-9C05-76A6D6D2B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77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750ACB-DF2F-4C8F-9A19-6AFF51D6A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91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7975AA-1FDD-45F2-82EC-2403F4562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08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50519-D0BB-445A-B29F-7CC5E040B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94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F25AC1-F510-4417-BC99-8F7B957E0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52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C68323-0744-4255-9AD8-55C536342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93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482399-5BC4-4DA4-9953-3E90866E0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96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D52C3-CEFC-4598-80B1-1ADDEDB4B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33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524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0"/>
            <a:ext cx="6096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9BBC69A1-EA38-4796-95BC-403110FD47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BC69A1-EA38-4796-95BC-403110FD470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www.delmarlearning.com/eCourses/RadiographyCEUs/images/MO_36_6-4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www.delmarlearning.com/eCourses/RadiographyCEUs/images/MO_36_6-10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www.interventionalcentre.com/images/robo.gi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www.klinik-loewenstein.de/haus/images/LOEW10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Relationship Id="rId5" Type="http://schemas.openxmlformats.org/officeDocument/2006/relationships/image" Target="http://www.t2star.com/angio/sel.GIF" TargetMode="Externa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Relationship Id="rId5" Type="http://schemas.openxmlformats.org/officeDocument/2006/relationships/image" Target="http://www.urmc.rochester.edu/smd/Rad/neuroimages/2377biplanarsm.jpg" TargetMode="Externa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http://www.delmarlearning.com/eCourses/RadiographyCEUs/images/MO_36_6-9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delmarlearning.com/eCourses/RadiographyCEUs/images/MO_36_6-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5" Type="http://schemas.openxmlformats.org/officeDocument/2006/relationships/image" Target="http://www.delmarlearning.com/eCourses/RadiographyCEUs/images/MO_36_6-3.jpg" TargetMode="Externa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ANJİYOGRAFİ</a:t>
            </a:r>
            <a:endParaRPr lang="en-US" dirty="0"/>
          </a:p>
        </p:txBody>
      </p:sp>
      <p:pic>
        <p:nvPicPr>
          <p:cNvPr id="217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18294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D054-FAC0-4EA2-9663-564475B04FC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50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tr-TR" dirty="0"/>
              <a:t>Mikrokanal Levha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65" y="1447800"/>
            <a:ext cx="70374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D054-FAC0-4EA2-9663-564475B04FC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5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781800" cy="609600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/>
              <a:t/>
            </a:r>
            <a:br>
              <a:rPr lang="tr-TR" sz="3200" b="1" dirty="0"/>
            </a:br>
            <a:r>
              <a:rPr lang="tr-TR" sz="3200" b="1" dirty="0"/>
              <a:t/>
            </a:r>
            <a:br>
              <a:rPr lang="tr-TR" sz="3200" b="1" dirty="0"/>
            </a:br>
            <a:r>
              <a:rPr lang="tr-TR" sz="3200" b="1" dirty="0"/>
              <a:t/>
            </a:r>
            <a:br>
              <a:rPr lang="tr-TR" sz="3200" b="1" dirty="0"/>
            </a:br>
            <a:r>
              <a:rPr lang="tr-TR" sz="3200" b="1" dirty="0"/>
              <a:t> </a:t>
            </a:r>
            <a:r>
              <a:rPr lang="tr-TR" sz="3200" b="1" dirty="0" smtClean="0"/>
              <a:t>İmaj Reseptörleri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6914"/>
            <a:ext cx="7772400" cy="5116286"/>
          </a:xfrm>
        </p:spPr>
        <p:txBody>
          <a:bodyPr>
            <a:normAutofit lnSpcReduction="10000"/>
          </a:bodyPr>
          <a:lstStyle/>
          <a:p>
            <a:r>
              <a:rPr lang="tr-TR" sz="2000" dirty="0" smtClean="0"/>
              <a:t>İmaj reseptörleri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veya</a:t>
            </a:r>
            <a:r>
              <a:rPr lang="en-US" sz="2000" dirty="0" smtClean="0"/>
              <a:t> </a:t>
            </a:r>
            <a:r>
              <a:rPr lang="en-US" sz="2000" dirty="0" err="1" smtClean="0"/>
              <a:t>dijital</a:t>
            </a:r>
            <a:r>
              <a:rPr lang="en-US" sz="2000" dirty="0" smtClean="0"/>
              <a:t> </a:t>
            </a:r>
            <a:r>
              <a:rPr lang="en-US" sz="2000" dirty="0" err="1" smtClean="0"/>
              <a:t>çıkışlı</a:t>
            </a:r>
            <a:r>
              <a:rPr lang="en-US" sz="2000" dirty="0" smtClean="0"/>
              <a:t> </a:t>
            </a:r>
            <a:r>
              <a:rPr lang="en-US" sz="2000" dirty="0" err="1" smtClean="0"/>
              <a:t>olabil</a:t>
            </a:r>
            <a:r>
              <a:rPr lang="tr-TR" sz="2000" dirty="0"/>
              <a:t>i</a:t>
            </a:r>
            <a:r>
              <a:rPr lang="en-US" sz="2000" dirty="0" smtClean="0"/>
              <a:t>r.</a:t>
            </a:r>
            <a:r>
              <a:rPr lang="en-US" sz="2000" baseline="0" dirty="0" smtClean="0"/>
              <a:t> Di</a:t>
            </a:r>
            <a:r>
              <a:rPr lang="tr-TR" sz="2000" baseline="0" dirty="0" smtClean="0"/>
              <a:t>j</a:t>
            </a:r>
            <a:r>
              <a:rPr lang="en-US" sz="2000" baseline="0" dirty="0" err="1" smtClean="0"/>
              <a:t>ital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çıkışta</a:t>
            </a:r>
            <a:r>
              <a:rPr lang="en-US" sz="2000" baseline="0" dirty="0" smtClean="0"/>
              <a:t> X </a:t>
            </a:r>
            <a:r>
              <a:rPr lang="en-US" sz="2000" baseline="0" dirty="0" err="1" smtClean="0"/>
              <a:t>ışınının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etkilediği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dedektörde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ön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görüntü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sinyali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oluşur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ve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direkt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olarak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monitöre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aktarılır</a:t>
            </a:r>
            <a:r>
              <a:rPr lang="en-US" sz="2000" baseline="0" dirty="0" smtClean="0"/>
              <a:t>. </a:t>
            </a:r>
            <a:endParaRPr lang="tr-TR" sz="2000" baseline="0" dirty="0" smtClean="0"/>
          </a:p>
          <a:p>
            <a:endParaRPr lang="tr-TR" sz="2000" baseline="0" dirty="0" smtClean="0"/>
          </a:p>
          <a:p>
            <a:r>
              <a:rPr lang="en-US" sz="2000" baseline="0" dirty="0" smtClean="0"/>
              <a:t>Analog </a:t>
            </a:r>
            <a:r>
              <a:rPr lang="en-US" sz="2000" baseline="0" dirty="0" err="1" smtClean="0"/>
              <a:t>çıkışlı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olanlarda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görüntüyü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oluşturan</a:t>
            </a:r>
            <a:r>
              <a:rPr lang="en-US" sz="2000" baseline="0" dirty="0" smtClean="0"/>
              <a:t> </a:t>
            </a:r>
            <a:r>
              <a:rPr lang="tr-TR" sz="2000" dirty="0" smtClean="0"/>
              <a:t>reseptörden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çıkan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elektriksel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iletidir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ve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bunu</a:t>
            </a:r>
            <a:r>
              <a:rPr lang="en-US" sz="2000" baseline="0" dirty="0" smtClean="0"/>
              <a:t> di</a:t>
            </a:r>
            <a:r>
              <a:rPr lang="tr-TR" sz="2000" baseline="0" dirty="0" smtClean="0"/>
              <a:t>j</a:t>
            </a:r>
            <a:r>
              <a:rPr lang="en-US" sz="2000" baseline="0" dirty="0" err="1" smtClean="0"/>
              <a:t>ital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görüntüye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çeviren</a:t>
            </a:r>
            <a:r>
              <a:rPr lang="en-US" sz="2000" baseline="0" dirty="0" smtClean="0"/>
              <a:t> ADC </a:t>
            </a:r>
            <a:r>
              <a:rPr lang="en-US" sz="2000" baseline="0" dirty="0" err="1" smtClean="0"/>
              <a:t>adı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verilen</a:t>
            </a:r>
            <a:r>
              <a:rPr lang="en-US" sz="2000" baseline="0" dirty="0" smtClean="0"/>
              <a:t> (analog-digital converter) </a:t>
            </a:r>
            <a:r>
              <a:rPr lang="en-US" sz="2000" baseline="0" dirty="0" err="1" smtClean="0"/>
              <a:t>ciha</a:t>
            </a:r>
            <a:r>
              <a:rPr lang="tr-TR" sz="2000" baseline="0" dirty="0" smtClean="0"/>
              <a:t>z</a:t>
            </a:r>
            <a:r>
              <a:rPr lang="en-US" sz="2000" baseline="0" dirty="0" smtClean="0"/>
              <a:t>lar </a:t>
            </a:r>
            <a:r>
              <a:rPr lang="en-US" sz="2000" baseline="0" dirty="0" err="1" smtClean="0"/>
              <a:t>vardır</a:t>
            </a:r>
            <a:r>
              <a:rPr lang="en-US" sz="2000" baseline="0" dirty="0" smtClean="0"/>
              <a:t>. </a:t>
            </a:r>
            <a:r>
              <a:rPr lang="en-US" sz="2000" baseline="0" dirty="0" err="1" smtClean="0"/>
              <a:t>Ama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sonuç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olarak</a:t>
            </a:r>
            <a:r>
              <a:rPr lang="en-US" sz="2000" baseline="0" dirty="0" smtClean="0"/>
              <a:t>; </a:t>
            </a:r>
            <a:r>
              <a:rPr lang="en-US" sz="2000" baseline="0" dirty="0" err="1" smtClean="0"/>
              <a:t>hastadan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geçerek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görüntü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oluşturacak</a:t>
            </a:r>
            <a:r>
              <a:rPr lang="en-US" sz="2000" baseline="0" dirty="0" smtClean="0"/>
              <a:t> X </a:t>
            </a:r>
            <a:r>
              <a:rPr lang="en-US" sz="2000" baseline="0" dirty="0" err="1" smtClean="0"/>
              <a:t>ışınını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yakalayan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dedektör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sistemi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ima</a:t>
            </a:r>
            <a:r>
              <a:rPr lang="tr-TR" sz="2000" baseline="0" dirty="0" smtClean="0"/>
              <a:t>j</a:t>
            </a:r>
            <a:r>
              <a:rPr lang="tr-TR" sz="2000" dirty="0" smtClean="0"/>
              <a:t> reseptörüdür</a:t>
            </a:r>
            <a:r>
              <a:rPr lang="tr-TR" sz="2000" dirty="0"/>
              <a:t>.</a:t>
            </a:r>
            <a:r>
              <a:rPr lang="en-US" sz="2000" baseline="0" dirty="0" smtClean="0"/>
              <a:t> </a:t>
            </a:r>
            <a:endParaRPr lang="tr-TR" sz="2000" baseline="0" dirty="0" smtClean="0"/>
          </a:p>
          <a:p>
            <a:endParaRPr lang="tr-TR" sz="2000" baseline="0" dirty="0" smtClean="0"/>
          </a:p>
          <a:p>
            <a:pPr>
              <a:spcBef>
                <a:spcPts val="0"/>
              </a:spcBef>
            </a:pPr>
            <a:r>
              <a:rPr lang="en-US" sz="2000" baseline="0" dirty="0" smtClean="0"/>
              <a:t>Analog </a:t>
            </a:r>
            <a:r>
              <a:rPr lang="en-US" sz="2000" baseline="0" dirty="0" err="1" smtClean="0"/>
              <a:t>sistemde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hassas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ayna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ve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vidicon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adı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verilen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kamera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tüp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sistemi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vardı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ve</a:t>
            </a:r>
            <a:r>
              <a:rPr lang="en-US" sz="2000" baseline="0" dirty="0" smtClean="0"/>
              <a:t> </a:t>
            </a:r>
            <a:r>
              <a:rPr lang="tr-TR" sz="2000" dirty="0" smtClean="0"/>
              <a:t>reseptörü </a:t>
            </a:r>
            <a:r>
              <a:rPr lang="en-US" sz="2000" baseline="0" dirty="0" err="1" smtClean="0"/>
              <a:t>eğer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kaba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davranıp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bir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yere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çarptığınızda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bu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hassas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ayna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sistemi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bozulur</a:t>
            </a:r>
            <a:r>
              <a:rPr lang="en-US" sz="2000" baseline="0" dirty="0" smtClean="0"/>
              <a:t>. Di</a:t>
            </a:r>
            <a:r>
              <a:rPr lang="tr-TR" sz="2000" baseline="0" dirty="0" smtClean="0"/>
              <a:t>j</a:t>
            </a:r>
            <a:r>
              <a:rPr lang="en-US" sz="2000" baseline="0" dirty="0" err="1" smtClean="0"/>
              <a:t>ital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sistemlerde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ise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çıkış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fosforundan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çıkan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ışık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yine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özel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lensler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yardımıyla</a:t>
            </a:r>
            <a:r>
              <a:rPr lang="en-US" sz="2000" baseline="0" dirty="0" smtClean="0"/>
              <a:t> CCD </a:t>
            </a:r>
            <a:r>
              <a:rPr lang="en-US" sz="2000" baseline="0" dirty="0" err="1" smtClean="0"/>
              <a:t>adı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verilen</a:t>
            </a:r>
            <a:r>
              <a:rPr lang="en-US" sz="2000" baseline="0" dirty="0" smtClean="0"/>
              <a:t> (charge couple device) </a:t>
            </a:r>
            <a:r>
              <a:rPr lang="en-US" sz="2000" baseline="0" dirty="0" err="1" smtClean="0"/>
              <a:t>özel</a:t>
            </a:r>
            <a:r>
              <a:rPr lang="en-US" sz="2000" baseline="0" dirty="0" smtClean="0"/>
              <a:t> digital </a:t>
            </a:r>
            <a:r>
              <a:rPr lang="en-US" sz="2000" baseline="0" dirty="0" err="1" smtClean="0"/>
              <a:t>dedektörlere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aktarılır</a:t>
            </a:r>
            <a:r>
              <a:rPr lang="en-US" sz="2000" baseline="0" dirty="0" smtClean="0"/>
              <a:t> v</a:t>
            </a:r>
            <a:r>
              <a:rPr lang="tr-TR" sz="2000" baseline="0" dirty="0" smtClean="0"/>
              <a:t>e</a:t>
            </a:r>
            <a:r>
              <a:rPr lang="en-US" sz="2000" dirty="0"/>
              <a:t> </a:t>
            </a:r>
            <a:r>
              <a:rPr lang="en-US" sz="2000" baseline="0" dirty="0" err="1" smtClean="0"/>
              <a:t>direkt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olarak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dijital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görüntü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elde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edilir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D054-FAC0-4EA2-9663-564475B04FC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3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934200" cy="1143000"/>
          </a:xfrm>
        </p:spPr>
        <p:txBody>
          <a:bodyPr/>
          <a:lstStyle/>
          <a:p>
            <a:r>
              <a:rPr lang="tr-TR" dirty="0" smtClean="0"/>
              <a:t>CCD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495799"/>
            <a:ext cx="2667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3E93-38E0-4819-88FE-C0801A260007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33400" y="1524000"/>
            <a:ext cx="7467600" cy="2819400"/>
          </a:xfrm>
        </p:spPr>
        <p:txBody>
          <a:bodyPr>
            <a:noAutofit/>
          </a:bodyPr>
          <a:lstStyle/>
          <a:p>
            <a:r>
              <a:rPr lang="en-US" sz="2000" dirty="0"/>
              <a:t>CCD-</a:t>
            </a:r>
            <a:r>
              <a:rPr lang="en-US" sz="2000" dirty="0" err="1"/>
              <a:t>algılayıcı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CCD-</a:t>
            </a:r>
            <a:r>
              <a:rPr lang="en-US" sz="2000" dirty="0" err="1"/>
              <a:t>çip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da </a:t>
            </a:r>
            <a:r>
              <a:rPr lang="en-US" sz="2000" dirty="0" err="1"/>
              <a:t>adlandırılır</a:t>
            </a:r>
            <a:r>
              <a:rPr lang="en-US" sz="2000" dirty="0"/>
              <a:t>. </a:t>
            </a:r>
            <a:r>
              <a:rPr lang="en-US" sz="2000" dirty="0" err="1"/>
              <a:t>Yüklenme</a:t>
            </a:r>
            <a:r>
              <a:rPr lang="en-US" sz="2000" dirty="0"/>
              <a:t> </a:t>
            </a:r>
            <a:r>
              <a:rPr lang="en-US" sz="2000" dirty="0" err="1"/>
              <a:t>iliştirilimiş</a:t>
            </a:r>
            <a:r>
              <a:rPr lang="en-US" sz="2000" dirty="0"/>
              <a:t> </a:t>
            </a:r>
            <a:r>
              <a:rPr lang="en-US" sz="2000" dirty="0" err="1"/>
              <a:t>araç</a:t>
            </a:r>
            <a:r>
              <a:rPr lang="en-US" sz="2000" dirty="0"/>
              <a:t> (</a:t>
            </a:r>
            <a:r>
              <a:rPr lang="en-US" sz="2000" dirty="0" err="1"/>
              <a:t>İngilizce</a:t>
            </a:r>
            <a:r>
              <a:rPr lang="en-US" sz="2000" dirty="0"/>
              <a:t>; Charge Coupled Device).</a:t>
            </a:r>
          </a:p>
          <a:p>
            <a:endParaRPr lang="en-US" sz="2000" dirty="0"/>
          </a:p>
          <a:p>
            <a:r>
              <a:rPr lang="en-US" sz="2000" dirty="0" err="1"/>
              <a:t>Dijital</a:t>
            </a:r>
            <a:r>
              <a:rPr lang="en-US" sz="2000" dirty="0"/>
              <a:t> </a:t>
            </a:r>
            <a:r>
              <a:rPr lang="en-US" sz="2000" dirty="0" err="1"/>
              <a:t>fotoğraf</a:t>
            </a:r>
            <a:r>
              <a:rPr lang="en-US" sz="2000" dirty="0"/>
              <a:t> </a:t>
            </a:r>
            <a:r>
              <a:rPr lang="en-US" sz="2000" dirty="0" err="1"/>
              <a:t>makineleri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video </a:t>
            </a:r>
            <a:r>
              <a:rPr lang="en-US" sz="2000" dirty="0" err="1"/>
              <a:t>kameralarda</a:t>
            </a:r>
            <a:r>
              <a:rPr lang="en-US" sz="2000" dirty="0"/>
              <a:t> </a:t>
            </a:r>
            <a:r>
              <a:rPr lang="en-US" sz="2000" dirty="0" err="1"/>
              <a:t>ışığa</a:t>
            </a:r>
            <a:r>
              <a:rPr lang="en-US" sz="2000" dirty="0"/>
              <a:t> </a:t>
            </a:r>
            <a:r>
              <a:rPr lang="en-US" sz="2000" dirty="0" err="1"/>
              <a:t>duyarlı</a:t>
            </a:r>
            <a:r>
              <a:rPr lang="en-US" sz="2000" dirty="0"/>
              <a:t> </a:t>
            </a:r>
            <a:r>
              <a:rPr lang="en-US" sz="2000" dirty="0" err="1"/>
              <a:t>yüzey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iş</a:t>
            </a:r>
            <a:r>
              <a:rPr lang="en-US" sz="2000" dirty="0"/>
              <a:t> </a:t>
            </a:r>
            <a:r>
              <a:rPr lang="en-US" sz="2000" dirty="0" err="1"/>
              <a:t>görür</a:t>
            </a:r>
            <a:r>
              <a:rPr lang="en-US" sz="2000" dirty="0"/>
              <a:t>.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tabakanın</a:t>
            </a:r>
            <a:r>
              <a:rPr lang="en-US" sz="2000" dirty="0"/>
              <a:t> </a:t>
            </a:r>
            <a:r>
              <a:rPr lang="en-US" sz="2000" dirty="0" err="1"/>
              <a:t>üstüne</a:t>
            </a:r>
            <a:r>
              <a:rPr lang="en-US" sz="2000" dirty="0"/>
              <a:t> </a:t>
            </a:r>
            <a:r>
              <a:rPr lang="en-US" sz="2000" dirty="0" err="1"/>
              <a:t>dizilmiş</a:t>
            </a:r>
            <a:r>
              <a:rPr lang="en-US" sz="2000" dirty="0"/>
              <a:t> </a:t>
            </a:r>
            <a:r>
              <a:rPr lang="en-US" sz="2000" dirty="0" err="1"/>
              <a:t>ışığa</a:t>
            </a:r>
            <a:r>
              <a:rPr lang="en-US" sz="2000" dirty="0"/>
              <a:t> </a:t>
            </a:r>
            <a:r>
              <a:rPr lang="en-US" sz="2000" dirty="0" err="1"/>
              <a:t>duyarlı</a:t>
            </a:r>
            <a:r>
              <a:rPr lang="en-US" sz="2000" dirty="0"/>
              <a:t> </a:t>
            </a:r>
            <a:r>
              <a:rPr lang="en-US" sz="2000" dirty="0" err="1"/>
              <a:t>foto</a:t>
            </a:r>
            <a:r>
              <a:rPr lang="en-US" sz="2000" dirty="0"/>
              <a:t> </a:t>
            </a:r>
            <a:r>
              <a:rPr lang="en-US" sz="2000" dirty="0" err="1"/>
              <a:t>diyotlardan</a:t>
            </a:r>
            <a:r>
              <a:rPr lang="en-US" sz="2000" dirty="0"/>
              <a:t> </a:t>
            </a:r>
            <a:r>
              <a:rPr lang="en-US" sz="2000" dirty="0" err="1"/>
              <a:t>oluşur</a:t>
            </a:r>
            <a:r>
              <a:rPr lang="en-US" sz="2000" dirty="0"/>
              <a:t>. </a:t>
            </a:r>
            <a:r>
              <a:rPr lang="en-US" sz="2000" dirty="0" err="1"/>
              <a:t>Bunlar</a:t>
            </a:r>
            <a:r>
              <a:rPr lang="en-US" sz="2000" dirty="0"/>
              <a:t>, </a:t>
            </a:r>
            <a:r>
              <a:rPr lang="en-US" sz="2000" dirty="0" err="1"/>
              <a:t>düşen</a:t>
            </a:r>
            <a:r>
              <a:rPr lang="en-US" sz="2000" dirty="0"/>
              <a:t> </a:t>
            </a:r>
            <a:r>
              <a:rPr lang="en-US" sz="2000" dirty="0" err="1"/>
              <a:t>ışığı</a:t>
            </a:r>
            <a:r>
              <a:rPr lang="en-US" sz="2000" dirty="0"/>
              <a:t> </a:t>
            </a:r>
            <a:r>
              <a:rPr lang="en-US" sz="2000" dirty="0" err="1"/>
              <a:t>elektrik</a:t>
            </a:r>
            <a:r>
              <a:rPr lang="en-US" sz="2000" dirty="0"/>
              <a:t> </a:t>
            </a:r>
            <a:r>
              <a:rPr lang="en-US" sz="2000" dirty="0" err="1"/>
              <a:t>gerilimine</a:t>
            </a:r>
            <a:r>
              <a:rPr lang="en-US" sz="2000" dirty="0"/>
              <a:t> </a:t>
            </a:r>
            <a:r>
              <a:rPr lang="en-US" sz="2000" dirty="0" err="1" smtClean="0"/>
              <a:t>çevirir</a:t>
            </a:r>
            <a:r>
              <a:rPr lang="en-US" sz="2000" dirty="0"/>
              <a:t>. Ne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aydınlık</a:t>
            </a:r>
            <a:r>
              <a:rPr lang="en-US" sz="2000" dirty="0"/>
              <a:t> </a:t>
            </a:r>
            <a:r>
              <a:rPr lang="en-US" sz="2000" dirty="0" err="1"/>
              <a:t>olursa</a:t>
            </a:r>
            <a:r>
              <a:rPr lang="en-US" sz="2000" dirty="0"/>
              <a:t> </a:t>
            </a:r>
            <a:r>
              <a:rPr lang="en-US" sz="2000" dirty="0" err="1"/>
              <a:t>ışık</a:t>
            </a:r>
            <a:r>
              <a:rPr lang="en-US" sz="2000" dirty="0"/>
              <a:t> </a:t>
            </a:r>
            <a:r>
              <a:rPr lang="en-US" sz="2000" dirty="0" err="1"/>
              <a:t>hücresinde</a:t>
            </a:r>
            <a:r>
              <a:rPr lang="en-US" sz="2000" dirty="0"/>
              <a:t> (</a:t>
            </a:r>
            <a:r>
              <a:rPr lang="en-US" sz="2000" dirty="0" err="1"/>
              <a:t>fotosel</a:t>
            </a:r>
            <a:r>
              <a:rPr lang="en-US" sz="2000" dirty="0"/>
              <a:t>) </a:t>
            </a:r>
            <a:r>
              <a:rPr lang="en-US" sz="2000" dirty="0" err="1"/>
              <a:t>biriken</a:t>
            </a:r>
            <a:r>
              <a:rPr lang="en-US" sz="2000" dirty="0"/>
              <a:t> </a:t>
            </a:r>
            <a:r>
              <a:rPr lang="en-US" sz="2000" dirty="0" err="1"/>
              <a:t>gerilim</a:t>
            </a:r>
            <a:r>
              <a:rPr lang="en-US" sz="2000" dirty="0"/>
              <a:t> de o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yüksek</a:t>
            </a:r>
            <a:r>
              <a:rPr lang="en-US" sz="2000" dirty="0"/>
              <a:t> </a:t>
            </a:r>
            <a:r>
              <a:rPr lang="en-US" sz="2000" dirty="0" err="1"/>
              <a:t>olur</a:t>
            </a:r>
            <a:r>
              <a:rPr lang="en-US" sz="2000" dirty="0"/>
              <a:t>. Matrix </a:t>
            </a:r>
            <a:r>
              <a:rPr lang="en-US" sz="2000" dirty="0" err="1"/>
              <a:t>gerilim</a:t>
            </a:r>
            <a:r>
              <a:rPr lang="en-US" sz="2000" dirty="0"/>
              <a:t>, </a:t>
            </a:r>
            <a:r>
              <a:rPr lang="en-US" sz="2000" dirty="0" err="1"/>
              <a:t>bir</a:t>
            </a:r>
            <a:r>
              <a:rPr lang="en-US" sz="2000" dirty="0"/>
              <a:t> analog-</a:t>
            </a:r>
            <a:r>
              <a:rPr lang="en-US" sz="2000" dirty="0" err="1"/>
              <a:t>dijital</a:t>
            </a:r>
            <a:r>
              <a:rPr lang="en-US" sz="2000" dirty="0"/>
              <a:t> </a:t>
            </a:r>
            <a:r>
              <a:rPr lang="en-US" sz="2000" dirty="0" err="1"/>
              <a:t>çevirici</a:t>
            </a:r>
            <a:r>
              <a:rPr lang="en-US" sz="2000" dirty="0"/>
              <a:t> (ADC)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işlemci</a:t>
            </a:r>
            <a:r>
              <a:rPr lang="en-US" sz="2000" dirty="0"/>
              <a:t> </a:t>
            </a:r>
            <a:r>
              <a:rPr lang="en-US" sz="2000" dirty="0" err="1"/>
              <a:t>vasıtası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resme</a:t>
            </a:r>
            <a:r>
              <a:rPr lang="en-US" sz="2000" dirty="0"/>
              <a:t> </a:t>
            </a:r>
            <a:r>
              <a:rPr lang="en-US" sz="2000" dirty="0" err="1"/>
              <a:t>çevrilir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57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311" y="461447"/>
            <a:ext cx="8205208" cy="1287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err="1" smtClean="0"/>
              <a:t>Anjiografi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Cihazı</a:t>
            </a:r>
            <a:r>
              <a:rPr lang="en-US" sz="4400" b="1" dirty="0" smtClean="0"/>
              <a:t> </a:t>
            </a:r>
          </a:p>
          <a:p>
            <a:pPr algn="ctr"/>
            <a:r>
              <a:rPr lang="en-US" sz="4400" b="1" dirty="0"/>
              <a:t> </a:t>
            </a:r>
            <a:r>
              <a:rPr lang="en-US" sz="4400" b="1" dirty="0" err="1"/>
              <a:t>İmaj</a:t>
            </a:r>
            <a:r>
              <a:rPr lang="en-US" sz="4400" b="1" dirty="0"/>
              <a:t> </a:t>
            </a:r>
            <a:r>
              <a:rPr lang="en-US" sz="4400" b="1" dirty="0" err="1"/>
              <a:t>Reseptörü</a:t>
            </a:r>
            <a:r>
              <a:rPr lang="en-US" sz="4400" b="1" dirty="0"/>
              <a:t> – </a:t>
            </a:r>
            <a:r>
              <a:rPr lang="en-US" sz="4400" b="1" dirty="0" smtClean="0"/>
              <a:t>Flat Panel </a:t>
            </a:r>
            <a:r>
              <a:rPr lang="en-US" sz="4400" b="1" dirty="0" err="1" smtClean="0"/>
              <a:t>Dedektör</a:t>
            </a:r>
            <a:endParaRPr lang="en-US" sz="4400" dirty="0"/>
          </a:p>
        </p:txBody>
      </p:sp>
      <p:pic>
        <p:nvPicPr>
          <p:cNvPr id="12" name="Picture 11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79" y="1786253"/>
            <a:ext cx="6985000" cy="44577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0158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391400" cy="609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err="1"/>
              <a:t>İmaj</a:t>
            </a:r>
            <a:r>
              <a:rPr lang="en-US" sz="4000" dirty="0"/>
              <a:t> </a:t>
            </a:r>
            <a:r>
              <a:rPr lang="en-US" sz="4000" dirty="0" err="1"/>
              <a:t>Reseptörü</a:t>
            </a:r>
            <a:r>
              <a:rPr lang="en-US" sz="4000" dirty="0"/>
              <a:t> – Flat Panel </a:t>
            </a:r>
            <a:r>
              <a:rPr lang="en-US" sz="4000" dirty="0" err="1"/>
              <a:t>Dedektör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r>
              <a:rPr lang="en-US" dirty="0" smtClean="0"/>
              <a:t>Flat panel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basit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teknolojik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sistemdir</a:t>
            </a:r>
            <a:r>
              <a:rPr lang="en-US" dirty="0" smtClean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en-US" sz="2800" dirty="0" err="1" smtClean="0"/>
              <a:t>Dedektör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sistemi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monitör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ile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eş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piksel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özelliğine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sahiptir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ve</a:t>
            </a:r>
            <a:r>
              <a:rPr lang="en-US" sz="2800" baseline="0" dirty="0" smtClean="0"/>
              <a:t> X </a:t>
            </a:r>
            <a:r>
              <a:rPr lang="en-US" sz="2800" baseline="0" dirty="0" err="1" smtClean="0"/>
              <a:t>ışını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önce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lineer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çubuksu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fosfor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kristallerinde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görünür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ışık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oluşturur</a:t>
            </a:r>
            <a:r>
              <a:rPr lang="en-US" sz="2800" baseline="0" dirty="0" smtClean="0"/>
              <a:t> </a:t>
            </a:r>
            <a:r>
              <a:rPr lang="tr-TR" sz="2800" baseline="0" dirty="0" smtClean="0"/>
              <a:t> </a:t>
            </a:r>
            <a:r>
              <a:rPr lang="en-US" sz="2800" baseline="0" dirty="0" err="1" smtClean="0"/>
              <a:t>ve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bu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ışık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hemen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kristallere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bitişik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yapıdaki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piksellere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ayrılmış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fotodi</a:t>
            </a:r>
            <a:r>
              <a:rPr lang="tr-TR" sz="2800" baseline="0" dirty="0" smtClean="0"/>
              <a:t>y</a:t>
            </a:r>
            <a:r>
              <a:rPr lang="en-US" sz="2800" baseline="0" dirty="0" err="1" smtClean="0"/>
              <a:t>ot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adı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verilen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sisteme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aktarılır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ve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elektriksel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akıma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çevirerek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görüntü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sağlanır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monitöre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iletilir</a:t>
            </a:r>
            <a:r>
              <a:rPr lang="en-US" sz="2800" baseline="0" dirty="0" smtClean="0"/>
              <a:t>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D054-FAC0-4EA2-9663-564475B04FC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8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68580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err="1"/>
              <a:t>İmaj</a:t>
            </a:r>
            <a:r>
              <a:rPr lang="en-US" sz="4000" dirty="0"/>
              <a:t> </a:t>
            </a:r>
            <a:r>
              <a:rPr lang="en-US" sz="4000" dirty="0" err="1"/>
              <a:t>Reseptörü</a:t>
            </a:r>
            <a:r>
              <a:rPr lang="en-US" sz="4000" dirty="0"/>
              <a:t> – Flat Panel </a:t>
            </a:r>
            <a:r>
              <a:rPr lang="en-US" sz="4000" dirty="0" err="1"/>
              <a:t>Dedektör</a:t>
            </a:r>
            <a:endParaRPr lang="en-US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62" y="1676401"/>
            <a:ext cx="7991475" cy="457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880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3859" y="381000"/>
            <a:ext cx="8113805" cy="112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/>
              <a:t>Anjiografi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Cihazı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Flat Panel </a:t>
            </a:r>
            <a:r>
              <a:rPr lang="en-US" sz="3600" b="1" dirty="0" err="1" smtClean="0"/>
              <a:t>Dedektör</a:t>
            </a:r>
            <a:r>
              <a:rPr lang="en-US" sz="3600" b="1" dirty="0" smtClean="0"/>
              <a:t> – Pixel </a:t>
            </a:r>
            <a:r>
              <a:rPr lang="en-US" sz="3600" b="1" dirty="0" err="1" smtClean="0"/>
              <a:t>sistemi</a:t>
            </a:r>
            <a:endParaRPr lang="en-US" sz="3600" b="1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7300" y="1629134"/>
            <a:ext cx="4877216" cy="48527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600" dirty="0" err="1" smtClean="0"/>
              <a:t>Dedektörde</a:t>
            </a:r>
            <a:r>
              <a:rPr lang="en-US" sz="2600" dirty="0" smtClean="0"/>
              <a:t> </a:t>
            </a:r>
            <a:r>
              <a:rPr lang="en-US" sz="2600" dirty="0" err="1" smtClean="0"/>
              <a:t>piksel</a:t>
            </a:r>
            <a:r>
              <a:rPr lang="en-US" sz="2600" dirty="0" smtClean="0"/>
              <a:t> </a:t>
            </a:r>
            <a:r>
              <a:rPr lang="en-US" sz="2600" dirty="0" err="1" smtClean="0"/>
              <a:t>sayısı</a:t>
            </a:r>
            <a:endParaRPr lang="en-US" sz="2600" dirty="0" smtClean="0"/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512x512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1024x1024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Her </a:t>
            </a:r>
            <a:r>
              <a:rPr lang="en-US" sz="2600" dirty="0" err="1"/>
              <a:t>bir</a:t>
            </a:r>
            <a:r>
              <a:rPr lang="en-US" sz="2600" dirty="0"/>
              <a:t> </a:t>
            </a:r>
            <a:r>
              <a:rPr lang="en-US" sz="2600" dirty="0" err="1" smtClean="0"/>
              <a:t>piksele</a:t>
            </a:r>
            <a:r>
              <a:rPr lang="en-US" sz="2600" dirty="0" smtClean="0"/>
              <a:t> </a:t>
            </a:r>
            <a:r>
              <a:rPr lang="en-US" sz="2600" dirty="0" err="1"/>
              <a:t>ulaşan</a:t>
            </a:r>
            <a:r>
              <a:rPr lang="en-US" sz="2600" dirty="0"/>
              <a:t> X </a:t>
            </a:r>
            <a:r>
              <a:rPr lang="en-US" sz="2600" dirty="0" err="1"/>
              <a:t>ışını</a:t>
            </a:r>
            <a:r>
              <a:rPr lang="en-US" sz="2600" dirty="0"/>
              <a:t> </a:t>
            </a:r>
            <a:r>
              <a:rPr lang="en-US" sz="2600" dirty="0" err="1"/>
              <a:t>miktarına</a:t>
            </a:r>
            <a:r>
              <a:rPr lang="en-US" sz="2600" dirty="0"/>
              <a:t> </a:t>
            </a:r>
            <a:r>
              <a:rPr lang="en-US" sz="2600" dirty="0" err="1"/>
              <a:t>göre</a:t>
            </a:r>
            <a:r>
              <a:rPr lang="en-US" sz="2600" dirty="0"/>
              <a:t> </a:t>
            </a:r>
            <a:r>
              <a:rPr lang="en-US" sz="2600" dirty="0" err="1"/>
              <a:t>bu</a:t>
            </a:r>
            <a:r>
              <a:rPr lang="en-US" sz="2600" dirty="0"/>
              <a:t> </a:t>
            </a:r>
            <a:r>
              <a:rPr lang="en-US" sz="2600" dirty="0" err="1" smtClean="0"/>
              <a:t>piksellerdeki</a:t>
            </a:r>
            <a:r>
              <a:rPr lang="en-US" sz="2600" dirty="0" smtClean="0"/>
              <a:t> </a:t>
            </a:r>
            <a:r>
              <a:rPr lang="en-US" sz="2600" dirty="0" err="1" smtClean="0"/>
              <a:t>elektriksel</a:t>
            </a:r>
            <a:r>
              <a:rPr lang="en-US" sz="2600" dirty="0" smtClean="0"/>
              <a:t> </a:t>
            </a:r>
            <a:r>
              <a:rPr lang="en-US" sz="2600" dirty="0" err="1" smtClean="0"/>
              <a:t>aktivite</a:t>
            </a:r>
            <a:r>
              <a:rPr lang="en-US" sz="2600" dirty="0" smtClean="0"/>
              <a:t> </a:t>
            </a:r>
            <a:r>
              <a:rPr lang="en-US" sz="2600" dirty="0" err="1" smtClean="0"/>
              <a:t>matematiksel</a:t>
            </a:r>
            <a:r>
              <a:rPr lang="en-US" sz="2600" dirty="0" smtClean="0"/>
              <a:t> </a:t>
            </a:r>
            <a:r>
              <a:rPr lang="en-US" sz="2600" dirty="0" err="1" smtClean="0"/>
              <a:t>değere</a:t>
            </a:r>
            <a:r>
              <a:rPr lang="en-US" sz="2600" dirty="0" smtClean="0"/>
              <a:t> </a:t>
            </a:r>
            <a:r>
              <a:rPr lang="en-US" sz="2600" dirty="0" err="1" smtClean="0"/>
              <a:t>çevrilir</a:t>
            </a:r>
            <a:r>
              <a:rPr lang="en-US" sz="2600" dirty="0" smtClean="0"/>
              <a:t>. 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46016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1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 err="1"/>
              <a:t>Anjiografi</a:t>
            </a:r>
            <a:r>
              <a:rPr lang="en-US" sz="3200" b="1" dirty="0"/>
              <a:t> </a:t>
            </a:r>
            <a:r>
              <a:rPr lang="en-US" sz="3200" b="1" dirty="0" err="1"/>
              <a:t>Cihazı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Flat Panel </a:t>
            </a:r>
            <a:r>
              <a:rPr lang="en-US" sz="3200" b="1" dirty="0" err="1"/>
              <a:t>Dedektör</a:t>
            </a:r>
            <a:r>
              <a:rPr lang="en-US" sz="3200" b="1" dirty="0"/>
              <a:t> – Pixel </a:t>
            </a:r>
            <a:r>
              <a:rPr lang="en-US" sz="3200" b="1" dirty="0" err="1"/>
              <a:t>sistemi</a:t>
            </a:r>
            <a:endParaRPr lang="tr-T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7620000" cy="2438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Bu </a:t>
            </a:r>
            <a:r>
              <a:rPr lang="en-US" dirty="0" err="1"/>
              <a:t>matematiksel</a:t>
            </a:r>
            <a:r>
              <a:rPr lang="en-US" dirty="0"/>
              <a:t> </a:t>
            </a:r>
            <a:r>
              <a:rPr lang="en-US" dirty="0" err="1"/>
              <a:t>değerler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büyüklüğüne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beyaz-siyah</a:t>
            </a:r>
            <a:r>
              <a:rPr lang="en-US" dirty="0"/>
              <a:t> </a:t>
            </a:r>
            <a:r>
              <a:rPr lang="en-US" dirty="0" err="1"/>
              <a:t>arası</a:t>
            </a:r>
            <a:r>
              <a:rPr lang="en-US" dirty="0"/>
              <a:t> </a:t>
            </a:r>
            <a:r>
              <a:rPr lang="en-US" dirty="0" err="1"/>
              <a:t>gri</a:t>
            </a:r>
            <a:r>
              <a:rPr lang="en-US" dirty="0"/>
              <a:t> </a:t>
            </a:r>
            <a:r>
              <a:rPr lang="en-US" dirty="0" err="1"/>
              <a:t>tonlara</a:t>
            </a:r>
            <a:r>
              <a:rPr lang="en-US" dirty="0"/>
              <a:t> </a:t>
            </a:r>
            <a:r>
              <a:rPr lang="en-US" dirty="0" err="1"/>
              <a:t>çevrilir</a:t>
            </a:r>
            <a:r>
              <a:rPr lang="en-US" dirty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/>
              <a:t>monitöre</a:t>
            </a:r>
            <a:r>
              <a:rPr lang="en-US" dirty="0"/>
              <a:t> </a:t>
            </a:r>
            <a:r>
              <a:rPr lang="en-US" dirty="0" err="1"/>
              <a:t>aktarılır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Her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pikselde</a:t>
            </a:r>
            <a:r>
              <a:rPr lang="en-US" dirty="0"/>
              <a:t>, </a:t>
            </a:r>
            <a:r>
              <a:rPr lang="en-US" dirty="0" err="1"/>
              <a:t>beyaz-siyah</a:t>
            </a:r>
            <a:r>
              <a:rPr lang="en-US" dirty="0"/>
              <a:t> </a:t>
            </a:r>
            <a:r>
              <a:rPr lang="en-US" dirty="0" err="1"/>
              <a:t>arası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gri</a:t>
            </a:r>
            <a:r>
              <a:rPr lang="en-US" dirty="0"/>
              <a:t> ton </a:t>
            </a:r>
            <a:r>
              <a:rPr lang="en-US" dirty="0" err="1"/>
              <a:t>özelliği</a:t>
            </a:r>
            <a:r>
              <a:rPr lang="en-US" dirty="0"/>
              <a:t> </a:t>
            </a:r>
            <a:r>
              <a:rPr lang="en-US" dirty="0" err="1"/>
              <a:t>mevcuttur</a:t>
            </a:r>
            <a:r>
              <a:rPr lang="en-US" dirty="0"/>
              <a:t>. 2</a:t>
            </a:r>
            <a:r>
              <a:rPr lang="en-US" baseline="30000" dirty="0"/>
              <a:t>12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65536</a:t>
            </a:r>
            <a:r>
              <a:rPr lang="en-US" dirty="0"/>
              <a:t> </a:t>
            </a:r>
            <a:r>
              <a:rPr lang="en-US" dirty="0" err="1"/>
              <a:t>gri</a:t>
            </a:r>
            <a:r>
              <a:rPr lang="en-US" dirty="0"/>
              <a:t> </a:t>
            </a:r>
            <a:r>
              <a:rPr lang="en-US" dirty="0" smtClean="0"/>
              <a:t>ton</a:t>
            </a:r>
            <a:r>
              <a:rPr lang="tr-TR" dirty="0" smtClean="0"/>
              <a:t> </a:t>
            </a:r>
            <a:r>
              <a:rPr lang="en-US" dirty="0" err="1" smtClean="0"/>
              <a:t>görüntü</a:t>
            </a:r>
            <a:r>
              <a:rPr lang="en-US" dirty="0" smtClean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edilmiş</a:t>
            </a:r>
            <a:r>
              <a:rPr lang="en-US" dirty="0"/>
              <a:t> </a:t>
            </a:r>
            <a:r>
              <a:rPr lang="en-US" dirty="0" err="1" smtClean="0"/>
              <a:t>olu</a:t>
            </a:r>
            <a:r>
              <a:rPr lang="tr-TR" dirty="0" smtClean="0"/>
              <a:t>r.</a:t>
            </a: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93E93-38E0-4819-88FE-C0801A260007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7" name="Content Placeholder 6" descr="gri t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038600"/>
            <a:ext cx="6934200" cy="20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22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6400800" cy="914400"/>
          </a:xfrm>
        </p:spPr>
        <p:txBody>
          <a:bodyPr>
            <a:noAutofit/>
          </a:bodyPr>
          <a:lstStyle/>
          <a:p>
            <a:r>
              <a:rPr lang="en-US" altLang="en-US" sz="3600" dirty="0" smtClean="0">
                <a:latin typeface="Verdana" pitchFamily="34" charset="0"/>
                <a:cs typeface="Times New Roman" pitchFamily="18" charset="0"/>
              </a:rPr>
              <a:t>DSA</a:t>
            </a:r>
            <a:r>
              <a:rPr lang="en-US" altLang="en-US" sz="3600" dirty="0">
                <a:latin typeface="Verdana" pitchFamily="34" charset="0"/>
                <a:cs typeface="Times New Roman" pitchFamily="18" charset="0"/>
              </a:rPr>
              <a:t>: </a:t>
            </a:r>
            <a:r>
              <a:rPr lang="tr-TR" altLang="en-US" sz="3600" dirty="0" smtClean="0">
                <a:latin typeface="Verdana" pitchFamily="34" charset="0"/>
                <a:cs typeface="Times New Roman" pitchFamily="18" charset="0"/>
              </a:rPr>
              <a:t>Sayısal Çıkarma Anjiyografisi</a:t>
            </a:r>
            <a:endParaRPr lang="en-US" altLang="en-US" sz="3600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Bilgisayar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destekli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röntgen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teknolojisi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olup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kardiyovasküler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sistemin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birbirinin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üzerine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binen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kemik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yumuşak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doku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yoğunluğu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olmaksızın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görüntülenmesine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olanak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sağlar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181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681" y="1920875"/>
            <a:ext cx="3299637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75AA-1FDD-45F2-82EC-2403F45624D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7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/>
          <a:lstStyle/>
          <a:p>
            <a:r>
              <a:rPr lang="en-US" altLang="en-US" sz="3600" dirty="0">
                <a:solidFill>
                  <a:srgbClr val="04617B"/>
                </a:solidFill>
                <a:latin typeface="Verdana" pitchFamily="34" charset="0"/>
                <a:cs typeface="Times New Roman" pitchFamily="18" charset="0"/>
              </a:rPr>
              <a:t>DSA: </a:t>
            </a:r>
            <a:r>
              <a:rPr lang="tr-TR" altLang="en-US" sz="3600" dirty="0">
                <a:solidFill>
                  <a:srgbClr val="04617B"/>
                </a:solidFill>
                <a:latin typeface="Verdana" pitchFamily="34" charset="0"/>
                <a:cs typeface="Times New Roman" pitchFamily="18" charset="0"/>
              </a:rPr>
              <a:t>Sayısal Çıkarma Anjiyografisi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D054-FAC0-4EA2-9663-564475B04FCA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172200" cy="526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14400"/>
          </a:xfrm>
        </p:spPr>
        <p:txBody>
          <a:bodyPr/>
          <a:lstStyle/>
          <a:p>
            <a:r>
              <a:rPr lang="tr-TR" dirty="0" smtClean="0"/>
              <a:t>ANJİYOGRAFİ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317"/>
            <a:ext cx="8229600" cy="4389120"/>
          </a:xfrm>
        </p:spPr>
        <p:txBody>
          <a:bodyPr/>
          <a:lstStyle/>
          <a:p>
            <a:r>
              <a:rPr lang="en-US" sz="2400" dirty="0" err="1" smtClean="0"/>
              <a:t>Anjiyografi</a:t>
            </a:r>
            <a:r>
              <a:rPr lang="en-US" sz="2400" dirty="0" smtClean="0"/>
              <a:t>; </a:t>
            </a:r>
            <a:r>
              <a:rPr lang="en-US" sz="2400" dirty="0" err="1" smtClean="0"/>
              <a:t>insan</a:t>
            </a:r>
            <a:r>
              <a:rPr lang="en-US" sz="2400" dirty="0" smtClean="0"/>
              <a:t> </a:t>
            </a:r>
            <a:r>
              <a:rPr lang="en-US" sz="2400" dirty="0" err="1" smtClean="0"/>
              <a:t>vücudundaki</a:t>
            </a:r>
            <a:r>
              <a:rPr lang="en-US" sz="2400" dirty="0" smtClean="0"/>
              <a:t> </a:t>
            </a:r>
            <a:r>
              <a:rPr lang="en-US" sz="2400" dirty="0" err="1" smtClean="0"/>
              <a:t>tüm</a:t>
            </a:r>
            <a:r>
              <a:rPr lang="en-US" sz="2400" dirty="0" smtClean="0"/>
              <a:t> </a:t>
            </a:r>
            <a:r>
              <a:rPr lang="en-US" sz="2400" dirty="0" err="1" smtClean="0"/>
              <a:t>damarların</a:t>
            </a:r>
            <a:r>
              <a:rPr lang="en-US" sz="2400" dirty="0" smtClean="0"/>
              <a:t>, </a:t>
            </a:r>
            <a:r>
              <a:rPr lang="en-US" sz="2400" dirty="0" err="1" smtClean="0"/>
              <a:t>içlerine</a:t>
            </a:r>
            <a:r>
              <a:rPr lang="en-US" sz="2400" dirty="0" smtClean="0"/>
              <a:t> </a:t>
            </a:r>
            <a:r>
              <a:rPr lang="en-US" sz="2400" dirty="0" err="1" smtClean="0"/>
              <a:t>yüksek</a:t>
            </a:r>
            <a:r>
              <a:rPr lang="en-US" sz="2400" dirty="0" smtClean="0"/>
              <a:t> </a:t>
            </a:r>
            <a:r>
              <a:rPr lang="en-US" sz="2400" dirty="0" err="1" smtClean="0"/>
              <a:t>yoğunlukta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madde</a:t>
            </a:r>
            <a:r>
              <a:rPr lang="en-US" sz="2400" dirty="0" smtClean="0"/>
              <a:t> </a:t>
            </a:r>
            <a:r>
              <a:rPr lang="en-US" sz="2400" dirty="0" err="1" smtClean="0"/>
              <a:t>verilerek</a:t>
            </a:r>
            <a:r>
              <a:rPr lang="en-US" sz="2400" dirty="0" smtClean="0"/>
              <a:t> </a:t>
            </a:r>
            <a:r>
              <a:rPr lang="en-US" sz="2400" dirty="0" err="1" smtClean="0"/>
              <a:t>grafilerinin</a:t>
            </a:r>
            <a:r>
              <a:rPr lang="en-US" sz="2400" dirty="0" smtClean="0"/>
              <a:t> </a:t>
            </a:r>
            <a:r>
              <a:rPr lang="en-US" sz="2400" dirty="0" err="1" smtClean="0"/>
              <a:t>çekilmesi</a:t>
            </a:r>
            <a:r>
              <a:rPr lang="en-US" sz="2400" dirty="0" smtClean="0"/>
              <a:t> </a:t>
            </a:r>
            <a:r>
              <a:rPr lang="en-US" sz="2400" dirty="0" err="1" smtClean="0"/>
              <a:t>anlamında</a:t>
            </a:r>
            <a:r>
              <a:rPr lang="en-US" sz="2400" dirty="0" smtClean="0"/>
              <a:t>, </a:t>
            </a:r>
            <a:r>
              <a:rPr lang="en-US" sz="2400" dirty="0" err="1" smtClean="0"/>
              <a:t>genel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tanımlamadır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r>
              <a:rPr lang="en-US" sz="2400" dirty="0" err="1" smtClean="0"/>
              <a:t>İnsan</a:t>
            </a:r>
            <a:r>
              <a:rPr lang="en-US" sz="2400" dirty="0" smtClean="0"/>
              <a:t> </a:t>
            </a:r>
            <a:r>
              <a:rPr lang="en-US" sz="2400" dirty="0" err="1" smtClean="0"/>
              <a:t>vücudundaki</a:t>
            </a:r>
            <a:r>
              <a:rPr lang="en-US" sz="2400" dirty="0" smtClean="0"/>
              <a:t> </a:t>
            </a:r>
            <a:r>
              <a:rPr lang="en-US" sz="2400" dirty="0" err="1" smtClean="0"/>
              <a:t>tüm</a:t>
            </a:r>
            <a:r>
              <a:rPr lang="en-US" sz="2400" dirty="0" smtClean="0"/>
              <a:t> </a:t>
            </a:r>
            <a:r>
              <a:rPr lang="en-US" sz="2400" dirty="0" err="1" smtClean="0"/>
              <a:t>organların</a:t>
            </a:r>
            <a:r>
              <a:rPr lang="en-US" sz="2400" dirty="0" smtClean="0"/>
              <a:t> (</a:t>
            </a:r>
            <a:r>
              <a:rPr lang="en-US" sz="2400" dirty="0" err="1" smtClean="0"/>
              <a:t>kalp</a:t>
            </a:r>
            <a:r>
              <a:rPr lang="en-US" sz="2400" dirty="0" smtClean="0"/>
              <a:t>, </a:t>
            </a:r>
            <a:r>
              <a:rPr lang="en-US" sz="2400" dirty="0" err="1" smtClean="0"/>
              <a:t>beyin</a:t>
            </a:r>
            <a:r>
              <a:rPr lang="en-US" sz="2400" dirty="0" smtClean="0"/>
              <a:t>, </a:t>
            </a:r>
            <a:r>
              <a:rPr lang="en-US" sz="2400" dirty="0" err="1" smtClean="0"/>
              <a:t>iç</a:t>
            </a:r>
            <a:r>
              <a:rPr lang="en-US" sz="2400" dirty="0" smtClean="0"/>
              <a:t> </a:t>
            </a:r>
            <a:r>
              <a:rPr lang="en-US" sz="2400" dirty="0" err="1" smtClean="0"/>
              <a:t>organlar</a:t>
            </a:r>
            <a:r>
              <a:rPr lang="en-US" sz="2400" dirty="0" smtClean="0"/>
              <a:t>, </a:t>
            </a:r>
            <a:r>
              <a:rPr lang="en-US" sz="2400" dirty="0" err="1" smtClean="0"/>
              <a:t>kol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bacaklar</a:t>
            </a:r>
            <a:r>
              <a:rPr lang="en-US" sz="2400" dirty="0" smtClean="0"/>
              <a:t> </a:t>
            </a:r>
            <a:r>
              <a:rPr lang="en-US" sz="2400" dirty="0" err="1" smtClean="0"/>
              <a:t>dahil</a:t>
            </a:r>
            <a:r>
              <a:rPr lang="en-US" sz="2400" dirty="0" smtClean="0"/>
              <a:t>) </a:t>
            </a:r>
            <a:r>
              <a:rPr lang="en-US" sz="2400" dirty="0" err="1" smtClean="0"/>
              <a:t>damarları</a:t>
            </a:r>
            <a:r>
              <a:rPr lang="en-US" sz="2400" dirty="0" smtClean="0"/>
              <a:t> </a:t>
            </a:r>
            <a:r>
              <a:rPr lang="en-US" sz="2400" dirty="0" err="1" smtClean="0"/>
              <a:t>olduğu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 </a:t>
            </a:r>
            <a:r>
              <a:rPr lang="en-US" sz="2400" dirty="0" err="1" smtClean="0"/>
              <a:t>anjiyografileri</a:t>
            </a:r>
            <a:r>
              <a:rPr lang="en-US" sz="2400" dirty="0" smtClean="0"/>
              <a:t> </a:t>
            </a:r>
            <a:r>
              <a:rPr lang="en-US" sz="2400" dirty="0" err="1" smtClean="0"/>
              <a:t>yapılmaktadır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r>
              <a:rPr lang="en-US" sz="2400" dirty="0" err="1" smtClean="0"/>
              <a:t>Yapılan</a:t>
            </a:r>
            <a:r>
              <a:rPr lang="en-US" sz="2400" dirty="0" smtClean="0"/>
              <a:t> </a:t>
            </a:r>
            <a:r>
              <a:rPr lang="en-US" sz="2400" dirty="0" err="1" smtClean="0"/>
              <a:t>bu</a:t>
            </a:r>
            <a:r>
              <a:rPr lang="en-US" sz="2400" dirty="0" smtClean="0"/>
              <a:t> </a:t>
            </a:r>
            <a:r>
              <a:rPr lang="en-US" sz="2400" dirty="0" err="1" smtClean="0"/>
              <a:t>anjiyografiler</a:t>
            </a:r>
            <a:r>
              <a:rPr lang="en-US" sz="2400" dirty="0" smtClean="0"/>
              <a:t> </a:t>
            </a:r>
            <a:r>
              <a:rPr lang="en-US" sz="2400" dirty="0" err="1" smtClean="0"/>
              <a:t>sayesinde</a:t>
            </a:r>
            <a:r>
              <a:rPr lang="en-US" sz="2400" dirty="0" smtClean="0"/>
              <a:t> </a:t>
            </a:r>
            <a:r>
              <a:rPr lang="en-US" sz="2400" dirty="0" err="1" smtClean="0"/>
              <a:t>damarlar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ilgili</a:t>
            </a:r>
            <a:r>
              <a:rPr lang="en-US" sz="2400" dirty="0" smtClean="0"/>
              <a:t> </a:t>
            </a:r>
            <a:r>
              <a:rPr lang="en-US" sz="2400" dirty="0" err="1" smtClean="0"/>
              <a:t>birçok</a:t>
            </a:r>
            <a:r>
              <a:rPr lang="en-US" sz="2400" dirty="0" smtClean="0"/>
              <a:t> </a:t>
            </a:r>
            <a:r>
              <a:rPr lang="en-US" sz="2400" dirty="0" err="1" smtClean="0"/>
              <a:t>hastalığa</a:t>
            </a:r>
            <a:r>
              <a:rPr lang="en-US" sz="2400" dirty="0" smtClean="0"/>
              <a:t> </a:t>
            </a:r>
            <a:r>
              <a:rPr lang="en-US" sz="2400" dirty="0" err="1" smtClean="0"/>
              <a:t>sağlıklı</a:t>
            </a:r>
            <a:r>
              <a:rPr lang="en-US" sz="2400" dirty="0" smtClean="0"/>
              <a:t> </a:t>
            </a:r>
            <a:r>
              <a:rPr lang="en-US" sz="2400" dirty="0" err="1" smtClean="0"/>
              <a:t>biçimde</a:t>
            </a:r>
            <a:r>
              <a:rPr lang="en-US" sz="2400" dirty="0" smtClean="0"/>
              <a:t> </a:t>
            </a:r>
            <a:r>
              <a:rPr lang="en-US" sz="2400" dirty="0" err="1" smtClean="0"/>
              <a:t>tanı</a:t>
            </a:r>
            <a:r>
              <a:rPr lang="en-US" sz="2400" dirty="0" smtClean="0"/>
              <a:t> </a:t>
            </a:r>
            <a:r>
              <a:rPr lang="en-US" sz="2400" dirty="0" err="1" smtClean="0"/>
              <a:t>koymak</a:t>
            </a:r>
            <a:r>
              <a:rPr lang="en-US" sz="2400" dirty="0" smtClean="0"/>
              <a:t> </a:t>
            </a:r>
            <a:r>
              <a:rPr lang="en-US" sz="2400" dirty="0" err="1" smtClean="0"/>
              <a:t>olasıdır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D054-FAC0-4EA2-9663-564475B04FCA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990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6843" y="1219200"/>
            <a:ext cx="8458557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Kontrast</a:t>
            </a:r>
            <a:r>
              <a:rPr lang="en-US" sz="2000" dirty="0" smtClean="0"/>
              <a:t> </a:t>
            </a:r>
            <a:r>
              <a:rPr lang="en-US" sz="2000" dirty="0" err="1" smtClean="0"/>
              <a:t>madde</a:t>
            </a:r>
            <a:r>
              <a:rPr lang="en-US" sz="2000" dirty="0" smtClean="0"/>
              <a:t> </a:t>
            </a:r>
            <a:r>
              <a:rPr lang="en-US" sz="2000" dirty="0" err="1" smtClean="0"/>
              <a:t>verilmeden</a:t>
            </a:r>
            <a:r>
              <a:rPr lang="en-US" sz="2000" dirty="0" smtClean="0"/>
              <a:t> </a:t>
            </a:r>
            <a:r>
              <a:rPr lang="en-US" sz="2000" dirty="0" err="1" smtClean="0"/>
              <a:t>önce</a:t>
            </a:r>
            <a:r>
              <a:rPr lang="en-US" sz="2000" dirty="0" smtClean="0"/>
              <a:t> </a:t>
            </a:r>
            <a:r>
              <a:rPr lang="en-US" sz="2000" dirty="0" err="1" smtClean="0"/>
              <a:t>elde</a:t>
            </a:r>
            <a:r>
              <a:rPr lang="en-US" sz="2000" dirty="0" smtClean="0"/>
              <a:t> </a:t>
            </a:r>
            <a:r>
              <a:rPr lang="en-US" sz="2000" dirty="0" err="1" smtClean="0"/>
              <a:t>edilen</a:t>
            </a:r>
            <a:r>
              <a:rPr lang="en-US" sz="2000" dirty="0" smtClean="0"/>
              <a:t> </a:t>
            </a:r>
            <a:r>
              <a:rPr lang="en-US" sz="2000" dirty="0" err="1" smtClean="0"/>
              <a:t>temel</a:t>
            </a:r>
            <a:r>
              <a:rPr lang="en-US" sz="2000" dirty="0" smtClean="0"/>
              <a:t> </a:t>
            </a:r>
            <a:r>
              <a:rPr lang="en-US" sz="2000" dirty="0" err="1" smtClean="0"/>
              <a:t>ekran</a:t>
            </a:r>
            <a:r>
              <a:rPr lang="en-US" sz="2000" dirty="0" smtClean="0"/>
              <a:t> </a:t>
            </a:r>
            <a:r>
              <a:rPr lang="en-US" sz="2000" dirty="0" err="1" smtClean="0"/>
              <a:t>görüntüsü</a:t>
            </a:r>
            <a:r>
              <a:rPr lang="en-US" sz="2000" dirty="0" smtClean="0"/>
              <a:t> </a:t>
            </a:r>
            <a:r>
              <a:rPr lang="en-US" sz="2000" dirty="0" err="1" smtClean="0"/>
              <a:t>elde</a:t>
            </a:r>
            <a:r>
              <a:rPr lang="en-US" sz="2000" dirty="0" smtClean="0"/>
              <a:t> </a:t>
            </a:r>
            <a:r>
              <a:rPr lang="en-US" sz="2000" dirty="0" err="1" smtClean="0"/>
              <a:t>edilir</a:t>
            </a:r>
            <a:r>
              <a:rPr lang="en-US" sz="2000" dirty="0" smtClean="0"/>
              <a:t>. (</a:t>
            </a:r>
            <a:r>
              <a:rPr lang="en-US" sz="2000" dirty="0" err="1" smtClean="0"/>
              <a:t>piksellerde</a:t>
            </a:r>
            <a:r>
              <a:rPr lang="en-US" sz="2000" dirty="0" smtClean="0"/>
              <a:t> </a:t>
            </a:r>
            <a:r>
              <a:rPr lang="en-US" sz="2000" dirty="0" err="1" smtClean="0"/>
              <a:t>matematiksel</a:t>
            </a:r>
            <a:r>
              <a:rPr lang="en-US" sz="2000" dirty="0" smtClean="0"/>
              <a:t> </a:t>
            </a:r>
            <a:r>
              <a:rPr lang="en-US" sz="2000" dirty="0" err="1" smtClean="0"/>
              <a:t>değerler</a:t>
            </a:r>
            <a:r>
              <a:rPr lang="en-US" sz="2000" dirty="0" smtClean="0"/>
              <a:t> –</a:t>
            </a:r>
            <a:r>
              <a:rPr lang="en-US" sz="2000" dirty="0" err="1" smtClean="0"/>
              <a:t>gri</a:t>
            </a:r>
            <a:r>
              <a:rPr lang="en-US" sz="2000" dirty="0"/>
              <a:t> </a:t>
            </a:r>
            <a:r>
              <a:rPr lang="en-US" sz="2000" dirty="0" err="1"/>
              <a:t>tonlar</a:t>
            </a:r>
            <a:r>
              <a:rPr lang="en-US" sz="2000" dirty="0"/>
              <a:t>– </a:t>
            </a:r>
            <a:r>
              <a:rPr lang="en-US" sz="2000" dirty="0" err="1" smtClean="0"/>
              <a:t>hafızaya</a:t>
            </a:r>
            <a:r>
              <a:rPr lang="en-US" sz="2000" dirty="0" smtClean="0"/>
              <a:t> </a:t>
            </a:r>
            <a:r>
              <a:rPr lang="tr-TR" sz="2000" dirty="0" smtClean="0"/>
              <a:t> </a:t>
            </a:r>
            <a:r>
              <a:rPr lang="en-US" sz="2000" dirty="0" err="1" smtClean="0"/>
              <a:t>alınır</a:t>
            </a:r>
            <a:r>
              <a:rPr lang="en-US" sz="2000" dirty="0" smtClean="0"/>
              <a:t>)</a:t>
            </a:r>
            <a:endParaRPr lang="tr-TR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Kontrast</a:t>
            </a:r>
            <a:r>
              <a:rPr lang="en-US" sz="2000" dirty="0" smtClean="0"/>
              <a:t> </a:t>
            </a:r>
            <a:r>
              <a:rPr lang="en-US" sz="2000" dirty="0" err="1" smtClean="0"/>
              <a:t>madde</a:t>
            </a:r>
            <a:r>
              <a:rPr lang="en-US" sz="2000" dirty="0" smtClean="0"/>
              <a:t> </a:t>
            </a:r>
            <a:r>
              <a:rPr lang="en-US" sz="2000" dirty="0" err="1" smtClean="0"/>
              <a:t>verildikten</a:t>
            </a:r>
            <a:r>
              <a:rPr lang="en-US" sz="2000" dirty="0" smtClean="0"/>
              <a:t> </a:t>
            </a:r>
            <a:r>
              <a:rPr lang="en-US" sz="2000" dirty="0" err="1" smtClean="0"/>
              <a:t>sonra</a:t>
            </a:r>
            <a:r>
              <a:rPr lang="en-US" sz="2000" dirty="0" smtClean="0"/>
              <a:t> </a:t>
            </a:r>
            <a:r>
              <a:rPr lang="en-US" sz="2000" dirty="0" err="1" smtClean="0"/>
              <a:t>sürekli</a:t>
            </a:r>
            <a:r>
              <a:rPr lang="en-US" sz="2000" dirty="0" smtClean="0"/>
              <a:t> </a:t>
            </a:r>
            <a:r>
              <a:rPr lang="en-US" sz="2000" dirty="0" err="1" smtClean="0"/>
              <a:t>olarak</a:t>
            </a:r>
            <a:r>
              <a:rPr lang="en-US" sz="2000" dirty="0" smtClean="0"/>
              <a:t> </a:t>
            </a:r>
            <a:r>
              <a:rPr lang="en-US" sz="2000" dirty="0" err="1" smtClean="0"/>
              <a:t>alınan</a:t>
            </a:r>
            <a:r>
              <a:rPr lang="en-US" sz="2000" dirty="0" smtClean="0"/>
              <a:t> her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görüntü</a:t>
            </a:r>
            <a:r>
              <a:rPr lang="en-US" sz="2000" dirty="0" smtClean="0"/>
              <a:t> </a:t>
            </a:r>
            <a:r>
              <a:rPr lang="en-US" sz="2000" dirty="0" err="1" smtClean="0"/>
              <a:t>karesi</a:t>
            </a:r>
            <a:r>
              <a:rPr lang="en-US" sz="2000" dirty="0" smtClean="0"/>
              <a:t> (</a:t>
            </a:r>
            <a:r>
              <a:rPr lang="en-US" sz="2000" dirty="0" err="1" smtClean="0"/>
              <a:t>piksellerdeki</a:t>
            </a:r>
            <a:r>
              <a:rPr lang="en-US" sz="2000" dirty="0" smtClean="0"/>
              <a:t> </a:t>
            </a:r>
            <a:r>
              <a:rPr lang="en-US" sz="2000" dirty="0" err="1" smtClean="0"/>
              <a:t>matematiksel</a:t>
            </a:r>
            <a:r>
              <a:rPr lang="en-US" sz="2000" dirty="0" smtClean="0"/>
              <a:t> </a:t>
            </a:r>
            <a:r>
              <a:rPr lang="en-US" sz="2000" dirty="0" err="1" smtClean="0"/>
              <a:t>değerler-gri</a:t>
            </a:r>
            <a:r>
              <a:rPr lang="en-US" sz="2000" dirty="0" smtClean="0"/>
              <a:t> </a:t>
            </a:r>
            <a:r>
              <a:rPr lang="en-US" sz="2000" dirty="0" err="1" smtClean="0"/>
              <a:t>tonlar</a:t>
            </a:r>
            <a:r>
              <a:rPr lang="en-US" sz="2000" dirty="0" smtClean="0"/>
              <a:t>) ilk </a:t>
            </a:r>
            <a:r>
              <a:rPr lang="en-US" sz="2000" dirty="0" err="1" smtClean="0"/>
              <a:t>başta</a:t>
            </a:r>
            <a:r>
              <a:rPr lang="en-US" sz="2000" dirty="0" smtClean="0"/>
              <a:t> </a:t>
            </a:r>
            <a:r>
              <a:rPr lang="en-US" sz="2000" dirty="0" err="1" smtClean="0"/>
              <a:t>alınan</a:t>
            </a:r>
            <a:r>
              <a:rPr lang="en-US" sz="2000" dirty="0" smtClean="0"/>
              <a:t> </a:t>
            </a:r>
            <a:r>
              <a:rPr lang="en-US" sz="2000" dirty="0" err="1" smtClean="0"/>
              <a:t>temel</a:t>
            </a:r>
            <a:r>
              <a:rPr lang="en-US" sz="2000" dirty="0" smtClean="0"/>
              <a:t> </a:t>
            </a:r>
            <a:r>
              <a:rPr lang="en-US" sz="2000" dirty="0" err="1" smtClean="0"/>
              <a:t>görüntüden</a:t>
            </a:r>
            <a:r>
              <a:rPr lang="en-US" sz="2000" dirty="0" smtClean="0"/>
              <a:t> </a:t>
            </a:r>
            <a:r>
              <a:rPr lang="en-US" sz="2000" dirty="0" err="1" smtClean="0"/>
              <a:t>çıkarılır</a:t>
            </a:r>
            <a:r>
              <a:rPr lang="en-US" sz="2000" dirty="0" smtClean="0"/>
              <a:t>. (di</a:t>
            </a:r>
            <a:r>
              <a:rPr lang="tr-TR" sz="2000" dirty="0" smtClean="0"/>
              <a:t>g</a:t>
            </a:r>
            <a:r>
              <a:rPr lang="en-US" sz="2000" dirty="0" err="1" smtClean="0"/>
              <a:t>ital</a:t>
            </a:r>
            <a:r>
              <a:rPr lang="en-US" sz="2000" dirty="0" smtClean="0"/>
              <a:t> subtraction: </a:t>
            </a:r>
            <a:r>
              <a:rPr lang="en-US" sz="2000" dirty="0" err="1" smtClean="0"/>
              <a:t>çıkarma</a:t>
            </a:r>
            <a:r>
              <a:rPr lang="en-US" sz="2000" dirty="0" smtClean="0"/>
              <a:t> </a:t>
            </a:r>
            <a:r>
              <a:rPr lang="en-US" sz="2000" dirty="0" err="1" smtClean="0"/>
              <a:t>işlemi</a:t>
            </a:r>
            <a:r>
              <a:rPr lang="en-US" sz="2000" dirty="0" smtClean="0"/>
              <a:t> </a:t>
            </a:r>
            <a:r>
              <a:rPr lang="en-US" sz="2000" dirty="0" err="1" smtClean="0"/>
              <a:t>uygulanır</a:t>
            </a:r>
            <a:r>
              <a:rPr lang="en-US" sz="2000" dirty="0" smtClean="0"/>
              <a:t>.)</a:t>
            </a:r>
            <a:endParaRPr lang="tr-TR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2. </a:t>
            </a:r>
            <a:r>
              <a:rPr lang="en-US" sz="2000" dirty="0" err="1" smtClean="0"/>
              <a:t>görüntü</a:t>
            </a:r>
            <a:r>
              <a:rPr lang="en-US" sz="2000" dirty="0" smtClean="0"/>
              <a:t> – 1. </a:t>
            </a:r>
            <a:r>
              <a:rPr lang="en-US" sz="2000" dirty="0" err="1" smtClean="0"/>
              <a:t>görüntü</a:t>
            </a:r>
            <a:r>
              <a:rPr lang="en-US" sz="2000" dirty="0"/>
              <a:t>, </a:t>
            </a:r>
            <a:r>
              <a:rPr lang="en-US" sz="2000" dirty="0" smtClean="0"/>
              <a:t>3. </a:t>
            </a:r>
            <a:r>
              <a:rPr lang="en-US" sz="2000" dirty="0" err="1"/>
              <a:t>görüntü</a:t>
            </a:r>
            <a:r>
              <a:rPr lang="en-US" sz="2000" dirty="0"/>
              <a:t> – 1. </a:t>
            </a:r>
            <a:r>
              <a:rPr lang="en-US" sz="2000" dirty="0" err="1"/>
              <a:t>görüntü</a:t>
            </a:r>
            <a:r>
              <a:rPr lang="en-US" sz="2000" dirty="0"/>
              <a:t>, </a:t>
            </a:r>
            <a:r>
              <a:rPr lang="en-US" sz="2000" dirty="0" smtClean="0"/>
              <a:t>4. </a:t>
            </a:r>
            <a:r>
              <a:rPr lang="en-US" sz="2000" dirty="0" err="1"/>
              <a:t>görüntü</a:t>
            </a:r>
            <a:r>
              <a:rPr lang="en-US" sz="2000" dirty="0"/>
              <a:t> – 1. </a:t>
            </a:r>
            <a:r>
              <a:rPr lang="en-US" sz="2000" dirty="0" err="1" smtClean="0"/>
              <a:t>görüntü</a:t>
            </a:r>
            <a:r>
              <a:rPr lang="en-US" sz="2000" dirty="0"/>
              <a:t> </a:t>
            </a:r>
            <a:r>
              <a:rPr lang="en-US" sz="2000" dirty="0" smtClean="0"/>
              <a:t>…. X görüntü-1. </a:t>
            </a:r>
            <a:r>
              <a:rPr lang="en-US" sz="2000" dirty="0" err="1" smtClean="0"/>
              <a:t>görüntü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Kontrast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madde</a:t>
            </a:r>
            <a:r>
              <a:rPr lang="en-US" sz="2000" dirty="0" err="1" smtClean="0"/>
              <a:t>+kemik-yumuşak</a:t>
            </a:r>
            <a:r>
              <a:rPr lang="en-US" sz="2000" dirty="0" smtClean="0"/>
              <a:t> </a:t>
            </a:r>
            <a:r>
              <a:rPr lang="en-US" sz="2000" dirty="0" err="1" smtClean="0"/>
              <a:t>doku</a:t>
            </a:r>
            <a:r>
              <a:rPr lang="en-US" sz="2000" dirty="0" smtClean="0"/>
              <a:t>) – (</a:t>
            </a:r>
            <a:r>
              <a:rPr lang="en-US" sz="2000" dirty="0" err="1" smtClean="0"/>
              <a:t>kemik</a:t>
            </a:r>
            <a:r>
              <a:rPr lang="en-US" sz="2000" dirty="0" err="1"/>
              <a:t>-yumuşak</a:t>
            </a:r>
            <a:r>
              <a:rPr lang="en-US" sz="2000" dirty="0"/>
              <a:t> </a:t>
            </a:r>
            <a:r>
              <a:rPr lang="en-US" sz="2000" dirty="0" err="1"/>
              <a:t>doku</a:t>
            </a:r>
            <a:r>
              <a:rPr lang="en-US" sz="2000" dirty="0"/>
              <a:t>) </a:t>
            </a:r>
            <a:endParaRPr lang="en-US" sz="2000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621855"/>
            <a:ext cx="8481403" cy="597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(DSA</a:t>
            </a:r>
            <a:r>
              <a:rPr lang="en-US" sz="3600" b="1" dirty="0" smtClean="0"/>
              <a:t>) </a:t>
            </a:r>
            <a:r>
              <a:rPr lang="en-US" sz="3600" b="1" dirty="0" err="1" smtClean="0"/>
              <a:t>Dijital</a:t>
            </a:r>
            <a:r>
              <a:rPr lang="en-US" sz="3600" b="1" dirty="0" smtClean="0"/>
              <a:t> </a:t>
            </a:r>
            <a:r>
              <a:rPr lang="tr-TR" sz="3600" b="1" dirty="0" smtClean="0"/>
              <a:t>Çıkarmalı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Anjiografi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8530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9940" y="41406"/>
            <a:ext cx="8481403" cy="710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(DSA</a:t>
            </a:r>
            <a:r>
              <a:rPr lang="en-US" sz="3600" b="1" dirty="0" smtClean="0"/>
              <a:t>) </a:t>
            </a:r>
            <a:r>
              <a:rPr lang="en-US" sz="3600" b="1" dirty="0" err="1" smtClean="0"/>
              <a:t>Dijital</a:t>
            </a:r>
            <a:r>
              <a:rPr lang="en-US" sz="3600" b="1" dirty="0" smtClean="0"/>
              <a:t> </a:t>
            </a:r>
            <a:r>
              <a:rPr lang="tr-TR" sz="3600" b="1" dirty="0" smtClean="0"/>
              <a:t>Çıkarmalı </a:t>
            </a:r>
            <a:r>
              <a:rPr lang="en-US" sz="3600" b="1" dirty="0" err="1" smtClean="0"/>
              <a:t>Anjiografi</a:t>
            </a:r>
            <a:endParaRPr lang="en-US" sz="3600" b="1" dirty="0" smtClean="0"/>
          </a:p>
        </p:txBody>
      </p:sp>
      <p:pic>
        <p:nvPicPr>
          <p:cNvPr id="6" name="Picture 5" descr="800px-DsaImage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834" y="2742602"/>
            <a:ext cx="6132203" cy="38083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 descr="Ekran Resmi 2014-03-18 23.59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653" y="989654"/>
            <a:ext cx="5985548" cy="155240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659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9940" y="41405"/>
            <a:ext cx="8725988" cy="144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err="1" smtClean="0"/>
              <a:t>Anjiografi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Cihazı</a:t>
            </a:r>
            <a:endParaRPr lang="en-US" sz="4400" b="1" dirty="0" smtClean="0"/>
          </a:p>
          <a:p>
            <a:pPr algn="ctr"/>
            <a:r>
              <a:rPr lang="en-US" sz="4400" b="1" dirty="0" err="1" smtClean="0"/>
              <a:t>Konvansiyonel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vs</a:t>
            </a:r>
            <a:r>
              <a:rPr lang="en-US" sz="4400" b="1" dirty="0" smtClean="0"/>
              <a:t> Digital </a:t>
            </a:r>
          </a:p>
        </p:txBody>
      </p:sp>
      <p:pic>
        <p:nvPicPr>
          <p:cNvPr id="9" name="Picture 8" descr="Ekran Resmi 2014-03-11 18.05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0" y="1659586"/>
            <a:ext cx="7397891" cy="4609991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971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7070" y="533400"/>
            <a:ext cx="8725988" cy="144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err="1" smtClean="0"/>
              <a:t>Anjiografi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Cihazı</a:t>
            </a:r>
            <a:endParaRPr lang="en-US" sz="4400" b="1" dirty="0" smtClean="0"/>
          </a:p>
          <a:p>
            <a:pPr algn="ctr"/>
            <a:r>
              <a:rPr lang="en-US" sz="4400" b="1" dirty="0" smtClean="0"/>
              <a:t>Digital </a:t>
            </a:r>
            <a:r>
              <a:rPr lang="en-US" sz="4400" b="1" dirty="0" err="1" smtClean="0"/>
              <a:t>Anjiografi</a:t>
            </a:r>
            <a:endParaRPr lang="en-US" sz="4400" b="1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4390" y="2037434"/>
            <a:ext cx="7840879" cy="40766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+mj-lt"/>
              </a:rPr>
              <a:t>Kontrast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madde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verilmeden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önce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elde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edilen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temel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ekran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görüntüsü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elde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edilir</a:t>
            </a:r>
            <a:r>
              <a:rPr lang="en-US" dirty="0" smtClean="0">
                <a:latin typeface="+mj-l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+mj-lt"/>
              </a:rPr>
              <a:t>Ardından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kontrast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madde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verildikten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sonra</a:t>
            </a:r>
            <a:r>
              <a:rPr lang="en-US" dirty="0" smtClean="0">
                <a:latin typeface="+mj-lt"/>
              </a:rPr>
              <a:t> 2. </a:t>
            </a:r>
            <a:r>
              <a:rPr lang="en-US" dirty="0" err="1" smtClean="0">
                <a:latin typeface="+mj-lt"/>
              </a:rPr>
              <a:t>bir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görüntü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elde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edilir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2. </a:t>
            </a:r>
            <a:r>
              <a:rPr lang="en-US" dirty="0" err="1" smtClean="0">
                <a:latin typeface="+mj-lt"/>
              </a:rPr>
              <a:t>görüntü</a:t>
            </a:r>
            <a:r>
              <a:rPr lang="en-US" dirty="0" smtClean="0">
                <a:latin typeface="+mj-lt"/>
              </a:rPr>
              <a:t> 1. </a:t>
            </a:r>
            <a:r>
              <a:rPr lang="en-US" dirty="0" err="1" smtClean="0">
                <a:latin typeface="+mj-lt"/>
              </a:rPr>
              <a:t>görüntüden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çıkarılır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+mj-lt"/>
              </a:rPr>
              <a:t>Çıkarma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işlemi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pikseller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düzeyinde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olur</a:t>
            </a:r>
            <a:r>
              <a:rPr lang="en-US" dirty="0" smtClean="0">
                <a:latin typeface="+mj-lt"/>
              </a:rPr>
              <a:t>. 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6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5FE0-86C1-42D7-9C30-A4FBBE38D149}" type="slidenum">
              <a:rPr lang="en-US" altLang="en-US"/>
              <a:pPr/>
              <a:t>24</a:t>
            </a:fld>
            <a:endParaRPr lang="en-US" altLang="en-US"/>
          </a:p>
        </p:txBody>
      </p:sp>
      <p:pic>
        <p:nvPicPr>
          <p:cNvPr id="129027" name="Picture 3" descr="43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5105400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228600" y="4495800"/>
            <a:ext cx="8686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en-US" sz="2400" dirty="0" smtClean="0">
                <a:latin typeface="+mn-lt"/>
                <a:cs typeface="Times New Roman" pitchFamily="18" charset="0"/>
              </a:rPr>
              <a:t>Vasküler incelemelerde bir veya birkaç odaya ihtiyaç duyulur.</a:t>
            </a:r>
            <a:endParaRPr lang="en-US" altLang="en-US" sz="2400" dirty="0">
              <a:latin typeface="+mn-lt"/>
              <a:cs typeface="Times New Roman" pitchFamily="18" charset="0"/>
            </a:endParaRPr>
          </a:p>
          <a:p>
            <a:r>
              <a:rPr lang="tr-TR" altLang="en-US" sz="2400" dirty="0">
                <a:latin typeface="+mn-lt"/>
                <a:cs typeface="Times New Roman" pitchFamily="18" charset="0"/>
              </a:rPr>
              <a:t>B</a:t>
            </a:r>
            <a:r>
              <a:rPr lang="tr-TR" altLang="en-US" sz="2400" dirty="0" smtClean="0">
                <a:latin typeface="+mn-lt"/>
                <a:cs typeface="Times New Roman" pitchFamily="18" charset="0"/>
              </a:rPr>
              <a:t>u odalar anjiyografi ve girişimsel prosedürlerin yapılabilmesine ve içerisine sofistike ekipman ve aksesuarların yerleştirilebilmesine olanak sağlaycak şekilde özel olarak tasarlanır.</a:t>
            </a:r>
            <a:endParaRPr lang="en-US" alt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5715000" y="762000"/>
            <a:ext cx="342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 dirty="0" err="1" smtClean="0">
                <a:latin typeface="Verdana" pitchFamily="34" charset="0"/>
                <a:cs typeface="Times New Roman" pitchFamily="18" charset="0"/>
              </a:rPr>
              <a:t>Anjiyograf</a:t>
            </a:r>
            <a:r>
              <a:rPr lang="en-US" altLang="en-US" sz="2800" b="1" dirty="0" err="1">
                <a:latin typeface="Verdana" pitchFamily="34" charset="0"/>
                <a:cs typeface="Times New Roman" pitchFamily="18" charset="0"/>
              </a:rPr>
              <a:t>i</a:t>
            </a:r>
            <a:r>
              <a:rPr lang="en-US" altLang="en-US" sz="2800" b="1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erdana" pitchFamily="34" charset="0"/>
                <a:cs typeface="Times New Roman" pitchFamily="18" charset="0"/>
              </a:rPr>
              <a:t>Ekipmanlari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 err="1" smtClean="0"/>
              <a:t>ve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tasa</a:t>
            </a:r>
            <a:r>
              <a:rPr lang="tr-TR" altLang="en-US" sz="2800" dirty="0" smtClean="0"/>
              <a:t>rımı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8382000" cy="6096000"/>
          </a:xfrm>
        </p:spPr>
        <p:txBody>
          <a:bodyPr>
            <a:normAutofit/>
          </a:bodyPr>
          <a:lstStyle/>
          <a:p>
            <a:r>
              <a:rPr lang="tr-TR" altLang="en-US" sz="2400" dirty="0" smtClean="0">
                <a:cs typeface="Times New Roman" pitchFamily="18" charset="0"/>
              </a:rPr>
              <a:t>Oda gerekli bütün ekipmanın yerleştirilebilmesi ve aynı zamanda radyoloji ve diğer yardımcı uzmanların kolayca hareket edebilmeleri için uygun büyüklükte olmalıdır.</a:t>
            </a:r>
            <a:endParaRPr lang="en-US" altLang="en-US" sz="2400" dirty="0">
              <a:cs typeface="Times New Roman" pitchFamily="18" charset="0"/>
            </a:endParaRPr>
          </a:p>
          <a:p>
            <a:r>
              <a:rPr lang="tr-TR" altLang="en-US" sz="2400" dirty="0" smtClean="0">
                <a:cs typeface="Times New Roman" pitchFamily="18" charset="0"/>
              </a:rPr>
              <a:t>Özel prosedürlerde bazen genel anesteziye ihtiyaç duyulduğundan dolayı gerekli ekipman ve uzman bulundurulmalıdır.</a:t>
            </a:r>
            <a:endParaRPr lang="en-US" altLang="en-US" sz="2400" dirty="0">
              <a:cs typeface="Times New Roman" pitchFamily="18" charset="0"/>
            </a:endParaRPr>
          </a:p>
          <a:p>
            <a:r>
              <a:rPr lang="tr-TR" altLang="en-US" sz="2400" dirty="0" smtClean="0">
                <a:cs typeface="Times New Roman" pitchFamily="18" charset="0"/>
              </a:rPr>
              <a:t>Hastayı uygulama esnasında oluşabilecek acil durumlardan korumak için gerekli ekipman her odada hazır bulundurulmalıdır. </a:t>
            </a:r>
            <a:endParaRPr lang="en-US" altLang="en-US" sz="2400" dirty="0">
              <a:cs typeface="Times New Roman" pitchFamily="18" charset="0"/>
            </a:endParaRPr>
          </a:p>
        </p:txBody>
      </p:sp>
      <p:pic>
        <p:nvPicPr>
          <p:cNvPr id="212995" name="Picture 3" descr="http://www.delmarlearning.com/eCourses/RadiographyCEUs/images/MO_36_6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79367"/>
            <a:ext cx="3886200" cy="27786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E6F63-7BBC-4D3A-933A-E648BF5BEDB9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400800" cy="609600"/>
          </a:xfrm>
        </p:spPr>
        <p:txBody>
          <a:bodyPr/>
          <a:lstStyle/>
          <a:p>
            <a:r>
              <a:rPr lang="tr-TR" altLang="en-US" sz="3200" dirty="0" smtClean="0"/>
              <a:t>Uzaktan Kumanda Merkezi</a:t>
            </a:r>
            <a:endParaRPr lang="en-US" altLang="en-US" sz="3200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64276"/>
            <a:ext cx="4267200" cy="5410200"/>
          </a:xfrm>
        </p:spPr>
        <p:txBody>
          <a:bodyPr/>
          <a:lstStyle/>
          <a:p>
            <a:r>
              <a:rPr lang="tr-TR" altLang="en-US" sz="2000" dirty="0" smtClean="0">
                <a:latin typeface="+mj-lt"/>
                <a:cs typeface="Times New Roman" pitchFamily="18" charset="0"/>
              </a:rPr>
              <a:t>Özel odanın hemen yanına uzaktan kumanda için gerekli bilgisayar ekipmanı yerleştirilir.</a:t>
            </a:r>
          </a:p>
          <a:p>
            <a:pPr marL="0" indent="0">
              <a:buNone/>
            </a:pPr>
            <a:endParaRPr lang="en-US" altLang="en-US" sz="2000" dirty="0">
              <a:latin typeface="+mj-lt"/>
              <a:cs typeface="Times New Roman" pitchFamily="18" charset="0"/>
            </a:endParaRPr>
          </a:p>
          <a:p>
            <a:r>
              <a:rPr lang="tr-TR" altLang="en-US" sz="2000" dirty="0">
                <a:latin typeface="+mj-lt"/>
                <a:cs typeface="Times New Roman" pitchFamily="18" charset="0"/>
              </a:rPr>
              <a:t>O</a:t>
            </a:r>
            <a:r>
              <a:rPr lang="tr-TR" altLang="en-US" sz="2000" dirty="0" smtClean="0">
                <a:latin typeface="+mj-lt"/>
                <a:cs typeface="Times New Roman" pitchFamily="18" charset="0"/>
              </a:rPr>
              <a:t>peratör ve personelin yeteri kadar korunması gerekirken, incelenen hastanın net olarak görülebilmesi ve ulaşılabilir olması önemlidir.</a:t>
            </a:r>
            <a:endParaRPr lang="en-US" altLang="en-US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214020" name="Picture 4" descr="http://www.delmarlearning.com/eCourses/RadiographyCEUs/images/MO_36_6-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1524000"/>
            <a:ext cx="3632200" cy="478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5762-DBFE-408D-9BC6-F590BCAF35B1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tr-TR" altLang="en-US" dirty="0" smtClean="0"/>
              <a:t>Anjiyo için gerekli Ekipman</a:t>
            </a:r>
            <a:r>
              <a:rPr lang="en-US" altLang="en-US" dirty="0" smtClean="0"/>
              <a:t>*</a:t>
            </a:r>
            <a:endParaRPr lang="en-US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153400" cy="5410200"/>
          </a:xfrm>
        </p:spPr>
        <p:txBody>
          <a:bodyPr/>
          <a:lstStyle/>
          <a:p>
            <a:r>
              <a:rPr lang="en-US" altLang="en-US" sz="2800" dirty="0" smtClean="0">
                <a:latin typeface="+mj-lt"/>
                <a:ea typeface="PMingLiU" pitchFamily="18" charset="-120"/>
              </a:rPr>
              <a:t>C-</a:t>
            </a:r>
            <a:r>
              <a:rPr lang="tr-TR" altLang="en-US" sz="2800" dirty="0" smtClean="0">
                <a:latin typeface="+mj-lt"/>
                <a:ea typeface="PMingLiU" pitchFamily="18" charset="-120"/>
              </a:rPr>
              <a:t>kollu</a:t>
            </a:r>
            <a:r>
              <a:rPr lang="en-US" altLang="en-US" sz="2800" dirty="0" smtClean="0">
                <a:latin typeface="+mj-lt"/>
                <a:ea typeface="PMingLiU" pitchFamily="18" charset="-120"/>
              </a:rPr>
              <a:t> di</a:t>
            </a:r>
            <a:r>
              <a:rPr lang="tr-TR" altLang="en-US" sz="2800" dirty="0" smtClean="0">
                <a:latin typeface="+mj-lt"/>
                <a:ea typeface="PMingLiU" pitchFamily="18" charset="-120"/>
              </a:rPr>
              <a:t>j</a:t>
            </a:r>
            <a:r>
              <a:rPr lang="en-US" altLang="en-US" sz="2800" dirty="0" err="1" smtClean="0">
                <a:latin typeface="+mj-lt"/>
                <a:ea typeface="PMingLiU" pitchFamily="18" charset="-120"/>
              </a:rPr>
              <a:t>ital</a:t>
            </a:r>
            <a:r>
              <a:rPr lang="en-US" altLang="en-US" sz="2800" dirty="0" smtClean="0">
                <a:latin typeface="+mj-lt"/>
                <a:ea typeface="PMingLiU" pitchFamily="18" charset="-120"/>
              </a:rPr>
              <a:t> </a:t>
            </a:r>
            <a:r>
              <a:rPr lang="tr-TR" altLang="en-US" sz="2800" dirty="0" smtClean="0">
                <a:latin typeface="+mj-lt"/>
                <a:ea typeface="PMingLiU" pitchFamily="18" charset="-120"/>
              </a:rPr>
              <a:t>görüntüleme</a:t>
            </a:r>
            <a:r>
              <a:rPr lang="en-US" altLang="en-US" sz="2800" dirty="0" smtClean="0">
                <a:latin typeface="+mj-lt"/>
                <a:ea typeface="PMingLiU" pitchFamily="18" charset="-120"/>
              </a:rPr>
              <a:t> </a:t>
            </a:r>
            <a:endParaRPr lang="en-US" altLang="en-US" sz="2800" dirty="0" smtClean="0">
              <a:latin typeface="+mj-lt"/>
              <a:cs typeface="Times New Roman" pitchFamily="18" charset="0"/>
            </a:endParaRPr>
          </a:p>
          <a:p>
            <a:r>
              <a:rPr lang="tr-TR" altLang="en-US" sz="2800" dirty="0" smtClean="0">
                <a:latin typeface="+mj-lt"/>
                <a:ea typeface="PMingLiU" pitchFamily="18" charset="-120"/>
              </a:rPr>
              <a:t>Oto enjektör</a:t>
            </a:r>
            <a:endParaRPr lang="en-US" altLang="en-US" sz="2800" dirty="0" smtClean="0">
              <a:latin typeface="+mj-lt"/>
              <a:cs typeface="Times New Roman" pitchFamily="18" charset="0"/>
            </a:endParaRPr>
          </a:p>
          <a:p>
            <a:r>
              <a:rPr lang="tr-TR" altLang="en-US" sz="2800" dirty="0" smtClean="0">
                <a:latin typeface="+mj-lt"/>
                <a:ea typeface="PMingLiU" pitchFamily="18" charset="-120"/>
              </a:rPr>
              <a:t>şırıngalar</a:t>
            </a:r>
            <a:r>
              <a:rPr lang="en-US" altLang="en-US" sz="2800" dirty="0" smtClean="0">
                <a:latin typeface="+mj-lt"/>
                <a:ea typeface="PMingLiU" pitchFamily="18" charset="-120"/>
              </a:rPr>
              <a:t>, </a:t>
            </a:r>
            <a:r>
              <a:rPr lang="tr-TR" altLang="en-US" sz="2800" dirty="0" smtClean="0">
                <a:latin typeface="+mj-lt"/>
                <a:ea typeface="PMingLiU" pitchFamily="18" charset="-120"/>
              </a:rPr>
              <a:t>ısıtma cihazı</a:t>
            </a:r>
            <a:r>
              <a:rPr lang="en-US" altLang="en-US" sz="2800" dirty="0" smtClean="0">
                <a:latin typeface="+mj-lt"/>
                <a:ea typeface="PMingLiU" pitchFamily="18" charset="-120"/>
              </a:rPr>
              <a:t> </a:t>
            </a:r>
            <a:endParaRPr lang="en-US" altLang="en-US" sz="2800" dirty="0" smtClean="0">
              <a:latin typeface="+mj-lt"/>
              <a:cs typeface="Times New Roman" pitchFamily="18" charset="0"/>
            </a:endParaRPr>
          </a:p>
          <a:p>
            <a:r>
              <a:rPr lang="tr-TR" altLang="en-US" sz="2800" dirty="0" smtClean="0">
                <a:latin typeface="+mj-lt"/>
                <a:ea typeface="PMingLiU" pitchFamily="18" charset="-120"/>
              </a:rPr>
              <a:t>Yüksek basınç mekanizması</a:t>
            </a:r>
            <a:endParaRPr lang="en-US" altLang="en-US" sz="2800" dirty="0" smtClean="0">
              <a:latin typeface="+mj-lt"/>
              <a:cs typeface="Times New Roman" pitchFamily="18" charset="0"/>
            </a:endParaRPr>
          </a:p>
          <a:p>
            <a:r>
              <a:rPr lang="tr-TR" altLang="en-US" sz="2800" dirty="0" smtClean="0">
                <a:latin typeface="+mj-lt"/>
                <a:ea typeface="PMingLiU" pitchFamily="18" charset="-120"/>
              </a:rPr>
              <a:t>Kontrol paneli </a:t>
            </a:r>
            <a:r>
              <a:rPr lang="en-US" altLang="en-US" sz="2800" dirty="0" smtClean="0">
                <a:latin typeface="+mj-lt"/>
                <a:ea typeface="PMingLiU" pitchFamily="18" charset="-120"/>
              </a:rPr>
              <a:t>   </a:t>
            </a:r>
            <a:endParaRPr lang="en-US" altLang="en-US" sz="2800" dirty="0" smtClean="0">
              <a:latin typeface="+mj-lt"/>
              <a:cs typeface="Times New Roman" pitchFamily="18" charset="0"/>
            </a:endParaRPr>
          </a:p>
          <a:p>
            <a:r>
              <a:rPr lang="tr-TR" altLang="en-US" sz="2800" dirty="0" smtClean="0">
                <a:latin typeface="+mj-lt"/>
                <a:ea typeface="PMingLiU" pitchFamily="18" charset="-120"/>
              </a:rPr>
              <a:t>Ekran</a:t>
            </a:r>
            <a:r>
              <a:rPr lang="en-US" altLang="en-US" sz="2800" dirty="0" smtClean="0">
                <a:latin typeface="+mj-lt"/>
                <a:ea typeface="PMingLiU" pitchFamily="18" charset="-120"/>
              </a:rPr>
              <a:t> </a:t>
            </a:r>
            <a:endParaRPr lang="en-US" altLang="en-US" sz="2800" dirty="0" smtClean="0">
              <a:latin typeface="+mj-lt"/>
              <a:cs typeface="Times New Roman" pitchFamily="18" charset="0"/>
            </a:endParaRPr>
          </a:p>
          <a:p>
            <a:r>
              <a:rPr lang="tr-TR" altLang="en-US" sz="2800" dirty="0" smtClean="0">
                <a:latin typeface="+mj-lt"/>
                <a:ea typeface="PMingLiU" pitchFamily="18" charset="-120"/>
              </a:rPr>
              <a:t>Kayan masa</a:t>
            </a:r>
          </a:p>
        </p:txBody>
      </p:sp>
      <p:pic>
        <p:nvPicPr>
          <p:cNvPr id="105476" name="Picture 4" descr="http://www.interventionalcentre.com/images/robo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1611" b="12500"/>
          <a:stretch>
            <a:fillRect/>
          </a:stretch>
        </p:blipFill>
        <p:spPr>
          <a:xfrm>
            <a:off x="5257800" y="1981200"/>
            <a:ext cx="3457575" cy="293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AFF0-F1B9-4730-8EE8-32E15CD7F81B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85800"/>
            <a:ext cx="6400800" cy="609600"/>
          </a:xfrm>
        </p:spPr>
        <p:txBody>
          <a:bodyPr/>
          <a:lstStyle/>
          <a:p>
            <a:r>
              <a:rPr lang="tr-TR" altLang="en-US" sz="3200" dirty="0"/>
              <a:t>Anjiyo için gerekli Ekipman</a:t>
            </a:r>
            <a:endParaRPr lang="en-US" altLang="en-US" sz="3200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5181600" cy="5943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>
                <a:latin typeface="+mj-lt"/>
                <a:ea typeface="PMingLiU" pitchFamily="18" charset="-120"/>
              </a:rPr>
              <a:t>1. </a:t>
            </a:r>
            <a:r>
              <a:rPr lang="tr-TR" altLang="en-US" sz="2800" dirty="0" smtClean="0">
                <a:latin typeface="+mj-lt"/>
                <a:ea typeface="PMingLiU" pitchFamily="18" charset="-120"/>
              </a:rPr>
              <a:t>Delmek için iğne ve kanul</a:t>
            </a:r>
            <a:r>
              <a:rPr lang="en-US" altLang="en-US" sz="2800" dirty="0">
                <a:latin typeface="+mj-lt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+mj-lt"/>
                <a:ea typeface="PMingLiU" pitchFamily="18" charset="-120"/>
              </a:rPr>
              <a:t> (</a:t>
            </a:r>
            <a:r>
              <a:rPr lang="en-US" altLang="en-US" sz="2800" dirty="0">
                <a:latin typeface="+mj-lt"/>
                <a:ea typeface="PMingLiU" pitchFamily="18" charset="-120"/>
              </a:rPr>
              <a:t>1.6mm)</a:t>
            </a:r>
            <a:endParaRPr lang="en-US" altLang="en-US" sz="2800" dirty="0"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en-US" sz="2800" dirty="0">
                <a:latin typeface="+mj-lt"/>
                <a:ea typeface="PMingLiU" pitchFamily="18" charset="-120"/>
              </a:rPr>
              <a:t>2. </a:t>
            </a:r>
            <a:r>
              <a:rPr lang="tr-TR" altLang="en-US" sz="2800" dirty="0" smtClean="0">
                <a:latin typeface="+mj-lt"/>
                <a:ea typeface="PMingLiU" pitchFamily="18" charset="-120"/>
              </a:rPr>
              <a:t>Kılavuz tel</a:t>
            </a:r>
            <a:endParaRPr lang="en-US" altLang="en-US" sz="2800" dirty="0"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en-US" sz="2800" dirty="0">
                <a:latin typeface="+mj-lt"/>
                <a:cs typeface="Times New Roman" pitchFamily="18" charset="0"/>
              </a:rPr>
              <a:t>  </a:t>
            </a:r>
            <a:r>
              <a:rPr lang="tr-TR" altLang="en-US" sz="2800" dirty="0" smtClean="0">
                <a:latin typeface="+mj-lt"/>
                <a:cs typeface="Times New Roman" pitchFamily="18" charset="0"/>
              </a:rPr>
              <a:t> Kavisli damarlardan geçebilecek sağlam,yumuşak ve esnek tel</a:t>
            </a:r>
            <a:endParaRPr lang="en-US" altLang="en-US" sz="2800" dirty="0"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en-US" sz="2800" dirty="0">
                <a:latin typeface="+mj-lt"/>
                <a:cs typeface="Times New Roman" pitchFamily="18" charset="0"/>
              </a:rPr>
              <a:t> (.6 – 1.0)</a:t>
            </a:r>
          </a:p>
          <a:p>
            <a:endParaRPr lang="en-US" altLang="en-US" sz="2800" dirty="0">
              <a:latin typeface="Tahoma" pitchFamily="34" charset="0"/>
              <a:cs typeface="Times New Roman" pitchFamily="18" charset="0"/>
            </a:endParaRPr>
          </a:p>
          <a:p>
            <a:endParaRPr lang="en-US" altLang="en-US" sz="2800" dirty="0">
              <a:latin typeface="Tahoma" pitchFamily="34" charset="0"/>
            </a:endParaRPr>
          </a:p>
        </p:txBody>
      </p:sp>
      <p:pic>
        <p:nvPicPr>
          <p:cNvPr id="173060" name="Picture 4" descr="26F1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038600"/>
            <a:ext cx="3810000" cy="24598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9D2E-02E6-452B-8755-648652C9CAC0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tr-TR" dirty="0" smtClean="0"/>
              <a:t>Seldinger tekniği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D054-FAC0-4EA2-9663-564475B04FCA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72184"/>
            <a:ext cx="5562600" cy="511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1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3276600"/>
            <a:ext cx="8610600" cy="3352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r-TR" altLang="en-US" sz="3200" b="1" dirty="0" smtClean="0">
                <a:latin typeface="+mj-lt"/>
              </a:rPr>
              <a:t>Anjiyo Ekibi</a:t>
            </a:r>
            <a:endParaRPr lang="en-US" altLang="en-US" sz="3200" b="1" dirty="0">
              <a:latin typeface="+mj-lt"/>
            </a:endParaRPr>
          </a:p>
          <a:p>
            <a:r>
              <a:rPr lang="en-US" altLang="en-US" sz="2400" b="1" dirty="0" smtClean="0">
                <a:latin typeface="+mj-lt"/>
              </a:rPr>
              <a:t>Rad</a:t>
            </a:r>
            <a:r>
              <a:rPr lang="tr-TR" altLang="en-US" sz="2400" b="1" dirty="0" smtClean="0">
                <a:latin typeface="+mj-lt"/>
              </a:rPr>
              <a:t>yolog</a:t>
            </a:r>
            <a:r>
              <a:rPr lang="en-US" altLang="en-US" sz="2400" b="1" dirty="0" smtClean="0">
                <a:latin typeface="+mj-lt"/>
              </a:rPr>
              <a:t> (</a:t>
            </a:r>
            <a:r>
              <a:rPr lang="tr-TR" altLang="en-US" sz="2400" b="1" dirty="0" smtClean="0">
                <a:latin typeface="+mj-lt"/>
              </a:rPr>
              <a:t>Girişimsel</a:t>
            </a:r>
            <a:r>
              <a:rPr lang="en-US" altLang="en-US" sz="2400" b="1" dirty="0" smtClean="0">
                <a:latin typeface="+mj-lt"/>
              </a:rPr>
              <a:t>)</a:t>
            </a:r>
            <a:endParaRPr lang="en-US" altLang="en-US" sz="2400" b="1" dirty="0">
              <a:latin typeface="+mj-lt"/>
            </a:endParaRPr>
          </a:p>
          <a:p>
            <a:r>
              <a:rPr lang="tr-TR" altLang="en-US" sz="2400" b="1" dirty="0" smtClean="0">
                <a:latin typeface="+mj-lt"/>
              </a:rPr>
              <a:t>Anjiyo teknisyeni</a:t>
            </a:r>
            <a:endParaRPr lang="en-US" altLang="en-US" sz="2400" b="1" dirty="0">
              <a:latin typeface="+mj-lt"/>
            </a:endParaRPr>
          </a:p>
          <a:p>
            <a:pPr lvl="1"/>
            <a:r>
              <a:rPr lang="tr-TR" altLang="en-US" sz="2400" b="1" dirty="0" smtClean="0">
                <a:latin typeface="+mj-lt"/>
              </a:rPr>
              <a:t>Bazı durumlarda birden fazla</a:t>
            </a:r>
            <a:endParaRPr lang="en-US" altLang="en-US" sz="2400" b="1" dirty="0">
              <a:latin typeface="+mj-lt"/>
            </a:endParaRPr>
          </a:p>
          <a:p>
            <a:r>
              <a:rPr lang="tr-TR" altLang="en-US" sz="2400" b="1" dirty="0" smtClean="0">
                <a:latin typeface="+mj-lt"/>
              </a:rPr>
              <a:t>Radyoloji hemşiresi</a:t>
            </a:r>
            <a:endParaRPr lang="en-US" altLang="en-US" sz="2800" b="1" dirty="0">
              <a:latin typeface="+mj-lt"/>
            </a:endParaRPr>
          </a:p>
          <a:p>
            <a:r>
              <a:rPr lang="tr-TR" altLang="en-US" sz="2400" b="1" dirty="0" smtClean="0">
                <a:latin typeface="+mj-lt"/>
              </a:rPr>
              <a:t>Anestezi uzmanı </a:t>
            </a:r>
            <a:r>
              <a:rPr lang="en-US" altLang="en-US" sz="2400" b="1" dirty="0" smtClean="0">
                <a:latin typeface="+mj-lt"/>
              </a:rPr>
              <a:t>(</a:t>
            </a:r>
            <a:r>
              <a:rPr lang="tr-TR" altLang="en-US" sz="2400" b="1" dirty="0" smtClean="0">
                <a:latin typeface="+mj-lt"/>
              </a:rPr>
              <a:t>gerekli durumlarda</a:t>
            </a:r>
            <a:r>
              <a:rPr lang="en-US" altLang="en-US" sz="2400" b="1" dirty="0" smtClean="0">
                <a:latin typeface="+mj-lt"/>
              </a:rPr>
              <a:t>) </a:t>
            </a:r>
            <a:endParaRPr lang="en-US" altLang="en-US" sz="2400" b="1" dirty="0">
              <a:latin typeface="+mj-lt"/>
            </a:endParaRPr>
          </a:p>
          <a:p>
            <a:r>
              <a:rPr lang="tr-TR" altLang="en-US" sz="2400" b="1" dirty="0" smtClean="0">
                <a:latin typeface="+mj-lt"/>
              </a:rPr>
              <a:t>Diğer uzmanlar </a:t>
            </a:r>
            <a:r>
              <a:rPr lang="en-US" altLang="en-US" sz="2400" b="1" dirty="0" smtClean="0">
                <a:latin typeface="+mj-lt"/>
              </a:rPr>
              <a:t>(</a:t>
            </a:r>
            <a:r>
              <a:rPr lang="tr-TR" altLang="en-US" sz="2400" b="1" dirty="0" smtClean="0">
                <a:latin typeface="+mj-lt"/>
              </a:rPr>
              <a:t>gerekli durumlarda</a:t>
            </a:r>
            <a:r>
              <a:rPr lang="en-US" altLang="en-US" sz="2400" b="1" dirty="0" smtClean="0">
                <a:latin typeface="+mj-lt"/>
              </a:rPr>
              <a:t>)</a:t>
            </a:r>
            <a:endParaRPr lang="en-US" altLang="en-US" sz="2400" b="1" dirty="0">
              <a:latin typeface="+mj-lt"/>
            </a:endParaRPr>
          </a:p>
          <a:p>
            <a:endParaRPr lang="en-US" altLang="en-US" sz="2400" b="1" dirty="0"/>
          </a:p>
          <a:p>
            <a:endParaRPr lang="en-US" altLang="en-US" sz="2400" b="1" dirty="0"/>
          </a:p>
          <a:p>
            <a:pPr>
              <a:buFontTx/>
              <a:buNone/>
            </a:pPr>
            <a:endParaRPr lang="en-US" altLang="en-US" sz="2400" b="1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7C32-2106-4D57-8526-3E4B41919384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137220" name="Picture 4" descr="334595Pur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33232"/>
            <a:ext cx="4267200" cy="282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FFF9-D147-4A8E-982C-79B874390D3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2290763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7635" name="Picture 3" descr="http://www.klinik-loewenstein.de/haus/images/LOEW1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853238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1604963" y="245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7637" name="Picture 5" descr="http://www.t2star.com/angio/sel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82" y="1143000"/>
            <a:ext cx="59340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C4D6-074C-41FD-A35E-BEE65E2C7CBC}" type="slidenum">
              <a:rPr lang="en-US" altLang="en-US"/>
              <a:pPr/>
              <a:t>31</a:t>
            </a:fld>
            <a:endParaRPr lang="en-US" altLang="en-US"/>
          </a:p>
        </p:txBody>
      </p:sp>
      <p:pic>
        <p:nvPicPr>
          <p:cNvPr id="18435" name="Picture 3" descr="mh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2088"/>
            <a:ext cx="4343400" cy="323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The doctor and technologist assure a pat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67123"/>
            <a:ext cx="3111500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/smd/Rad/neuroimages/2377biplanarsm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6400800" cy="609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Anjiyografi Masası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5720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Uygulama esnasında, özellikle kateter takılı iken hastanın pozisyonu değiştirilmeden yatay eksende hareketi sağlanır.</a:t>
            </a:r>
          </a:p>
          <a:p>
            <a:endParaRPr lang="tr-TR" sz="2400" dirty="0" smtClean="0"/>
          </a:p>
          <a:p>
            <a:r>
              <a:rPr lang="tr-TR" sz="2400" dirty="0" smtClean="0"/>
              <a:t>Kontrast madde enjekte edilirken maddeyi takip edebilmek için hareket ettirilir.</a:t>
            </a:r>
            <a:endParaRPr lang="tr-T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97D4-212C-4AB3-9C05-76A6D6D2B933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459078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54" y="4214540"/>
            <a:ext cx="3353091" cy="18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300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24" y="685800"/>
            <a:ext cx="7543800" cy="60960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Otomatik Film Değiştirici (Film Changer)</a:t>
            </a:r>
            <a:endParaRPr lang="tr-T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648200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>
                <a:latin typeface="+mj-lt"/>
              </a:rPr>
              <a:t>Programlanabilir	</a:t>
            </a:r>
          </a:p>
          <a:p>
            <a:pPr lvl="1"/>
            <a:r>
              <a:rPr lang="tr-TR" dirty="0" smtClean="0">
                <a:latin typeface="+mj-lt"/>
              </a:rPr>
              <a:t>Operatör değiştiriciden geçen filmin sayısını ve hızını ayarlayabilir.</a:t>
            </a:r>
          </a:p>
          <a:p>
            <a:r>
              <a:rPr lang="tr-TR" sz="2400" dirty="0">
                <a:latin typeface="+mj-lt"/>
              </a:rPr>
              <a:t> </a:t>
            </a:r>
            <a:r>
              <a:rPr lang="tr-TR" sz="2400" dirty="0" smtClean="0">
                <a:latin typeface="+mj-lt"/>
              </a:rPr>
              <a:t>Saniyede 3 ile 12 arası film olacak şekilde değişik hızlarda çalışır.</a:t>
            </a:r>
          </a:p>
          <a:p>
            <a:endParaRPr lang="tr-TR" sz="2400" dirty="0">
              <a:latin typeface="+mj-lt"/>
            </a:endParaRPr>
          </a:p>
          <a:p>
            <a:r>
              <a:rPr lang="tr-TR" sz="2400" dirty="0" smtClean="0">
                <a:latin typeface="+mj-lt"/>
              </a:rPr>
              <a:t>Not: Günümüzde DSA dijital olarak çalışmaktadır. Bu ekipmana ihtiyaç yoktur.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93E93-38E0-4819-88FE-C0801A260007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16446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798"/>
            <a:ext cx="2971800" cy="197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154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en-US" sz="2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Anjiyo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için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gerekli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Ekipman</a:t>
            </a:r>
            <a:r>
              <a:rPr lang="en-US" altLang="en-US" sz="2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 sz="2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tr-TR" altLang="en-US" sz="2400" b="1" dirty="0">
                <a:cs typeface="Arial" charset="0"/>
              </a:rPr>
              <a:t>İ</a:t>
            </a:r>
            <a:r>
              <a:rPr lang="en-US" altLang="en-US" sz="2400" b="1" dirty="0" smtClean="0">
                <a:cs typeface="Arial" charset="0"/>
              </a:rPr>
              <a:t>ma</a:t>
            </a:r>
            <a:r>
              <a:rPr lang="tr-TR" altLang="en-US" sz="2400" b="1" dirty="0" smtClean="0">
                <a:cs typeface="Arial" charset="0"/>
              </a:rPr>
              <a:t>j</a:t>
            </a:r>
            <a:r>
              <a:rPr lang="en-US" altLang="en-US" sz="2400" b="1" dirty="0" smtClean="0">
                <a:cs typeface="Arial" charset="0"/>
              </a:rPr>
              <a:t> </a:t>
            </a:r>
            <a:r>
              <a:rPr lang="tr-TR" altLang="en-US" sz="2400" b="1" dirty="0" smtClean="0">
                <a:cs typeface="Arial" charset="0"/>
              </a:rPr>
              <a:t>reseptörü</a:t>
            </a:r>
            <a:endParaRPr lang="en-US" altLang="en-US" sz="2400" b="1" dirty="0">
              <a:cs typeface="Arial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en-US" dirty="0" smtClean="0">
                <a:latin typeface="+mj-lt"/>
                <a:cs typeface="Arial" charset="0"/>
              </a:rPr>
              <a:t>kateterin görüntülenmesi için hasta yerine ekipman döndürülür.</a:t>
            </a:r>
          </a:p>
          <a:p>
            <a:pPr>
              <a:lnSpc>
                <a:spcPct val="90000"/>
              </a:lnSpc>
            </a:pPr>
            <a:r>
              <a:rPr lang="tr-TR" altLang="en-US" dirty="0" smtClean="0">
                <a:latin typeface="+mj-lt"/>
                <a:cs typeface="Arial" charset="0"/>
              </a:rPr>
              <a:t>180 derece dönebilir</a:t>
            </a:r>
          </a:p>
          <a:p>
            <a:pPr>
              <a:lnSpc>
                <a:spcPct val="90000"/>
              </a:lnSpc>
            </a:pPr>
            <a:r>
              <a:rPr lang="tr-TR" altLang="en-US" dirty="0" smtClean="0">
                <a:latin typeface="+mj-lt"/>
                <a:cs typeface="Arial" charset="0"/>
              </a:rPr>
              <a:t>12 ve 16 inçlik olabilir</a:t>
            </a:r>
          </a:p>
          <a:p>
            <a:pPr>
              <a:lnSpc>
                <a:spcPct val="90000"/>
              </a:lnSpc>
            </a:pPr>
            <a:r>
              <a:rPr lang="tr-TR" altLang="en-US" dirty="0" smtClean="0">
                <a:latin typeface="+mj-lt"/>
                <a:cs typeface="Arial" charset="0"/>
              </a:rPr>
              <a:t>1500 mA sabit güç</a:t>
            </a:r>
          </a:p>
          <a:p>
            <a:pPr>
              <a:lnSpc>
                <a:spcPct val="90000"/>
              </a:lnSpc>
            </a:pPr>
            <a:r>
              <a:rPr lang="tr-TR" altLang="en-US" dirty="0" smtClean="0">
                <a:latin typeface="+mj-lt"/>
                <a:cs typeface="Arial" charset="0"/>
              </a:rPr>
              <a:t>Odak noktaları(Focal Spot)</a:t>
            </a:r>
          </a:p>
          <a:p>
            <a:pPr lvl="1">
              <a:lnSpc>
                <a:spcPct val="90000"/>
              </a:lnSpc>
            </a:pPr>
            <a:r>
              <a:rPr lang="tr-TR" altLang="en-US" dirty="0" smtClean="0">
                <a:latin typeface="+mj-lt"/>
                <a:cs typeface="Arial" charset="0"/>
              </a:rPr>
              <a:t>Büyük</a:t>
            </a:r>
            <a:r>
              <a:rPr lang="en-US" altLang="en-US" dirty="0" smtClean="0">
                <a:latin typeface="+mj-lt"/>
                <a:cs typeface="Arial" charset="0"/>
              </a:rPr>
              <a:t>:  </a:t>
            </a:r>
            <a:r>
              <a:rPr lang="en-US" altLang="en-US" dirty="0">
                <a:latin typeface="+mj-lt"/>
                <a:cs typeface="Arial" charset="0"/>
              </a:rPr>
              <a:t>0.6 &amp; 1.2</a:t>
            </a:r>
          </a:p>
          <a:p>
            <a:pPr lvl="1">
              <a:lnSpc>
                <a:spcPct val="90000"/>
              </a:lnSpc>
            </a:pPr>
            <a:r>
              <a:rPr lang="tr-TR" altLang="en-US" dirty="0" smtClean="0">
                <a:latin typeface="+mj-lt"/>
                <a:cs typeface="Arial" charset="0"/>
              </a:rPr>
              <a:t>Küçük</a:t>
            </a:r>
            <a:r>
              <a:rPr lang="en-US" altLang="en-US" dirty="0" smtClean="0">
                <a:latin typeface="+mj-lt"/>
                <a:cs typeface="Arial" charset="0"/>
              </a:rPr>
              <a:t>  </a:t>
            </a:r>
            <a:r>
              <a:rPr lang="en-US" altLang="en-US" dirty="0">
                <a:latin typeface="+mj-lt"/>
                <a:cs typeface="Arial" charset="0"/>
              </a:rPr>
              <a:t>0.2  &amp; 0.3</a:t>
            </a:r>
          </a:p>
          <a:p>
            <a:pPr>
              <a:lnSpc>
                <a:spcPct val="90000"/>
              </a:lnSpc>
            </a:pPr>
            <a:endParaRPr lang="tr-TR" altLang="en-US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endParaRPr lang="tr-TR" altLang="en-US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altLang="en-US" dirty="0">
              <a:cs typeface="Arial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52B0-B83F-4B49-9F22-AC4610D35C38}" type="slidenum">
              <a:rPr lang="en-US" altLang="en-US"/>
              <a:pPr/>
              <a:t>34</a:t>
            </a:fld>
            <a:endParaRPr lang="en-US" altLang="en-US"/>
          </a:p>
        </p:txBody>
      </p:sp>
      <p:pic>
        <p:nvPicPr>
          <p:cNvPr id="215044" name="Picture 4" descr="43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94652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143000"/>
            <a:ext cx="64008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tr-TR" altLang="en-US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Anjiyo Ekipmanı</a:t>
            </a:r>
            <a:endParaRPr lang="en-US" altLang="en-US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endParaRPr lang="en-US" altLang="en-US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Tx/>
              <a:buNone/>
            </a:pPr>
            <a:r>
              <a:rPr lang="tr-TR" altLang="en-US" sz="2800" b="1" dirty="0" smtClean="0">
                <a:latin typeface="+mj-lt"/>
              </a:rPr>
              <a:t>Jeneratör</a:t>
            </a:r>
            <a:r>
              <a:rPr lang="en-US" altLang="en-US" sz="2800" b="1" dirty="0" smtClean="0">
                <a:latin typeface="+mj-lt"/>
              </a:rPr>
              <a:t>:</a:t>
            </a:r>
            <a:r>
              <a:rPr lang="en-US" altLang="en-US" sz="2800" dirty="0" smtClean="0">
                <a:latin typeface="+mj-lt"/>
              </a:rPr>
              <a:t> </a:t>
            </a:r>
            <a:endParaRPr lang="en-US" altLang="en-US" sz="2800" dirty="0">
              <a:latin typeface="+mj-lt"/>
            </a:endParaRPr>
          </a:p>
          <a:p>
            <a:pPr algn="just"/>
            <a:r>
              <a:rPr lang="tr-TR" altLang="en-US" sz="2800" dirty="0" smtClean="0">
                <a:latin typeface="+mj-lt"/>
              </a:rPr>
              <a:t>Anjiyografide gerekli olan hızlı, kısa ve yüksek ışınma değerlerine uygun, </a:t>
            </a:r>
          </a:p>
          <a:p>
            <a:pPr lvl="1" algn="just"/>
            <a:r>
              <a:rPr lang="tr-TR" altLang="en-US" sz="2800" dirty="0" smtClean="0">
                <a:latin typeface="+mj-lt"/>
              </a:rPr>
              <a:t>en az 1000 mA 	</a:t>
            </a:r>
          </a:p>
          <a:p>
            <a:pPr lvl="1" algn="just"/>
            <a:r>
              <a:rPr lang="tr-TR" altLang="en-US" sz="2800" dirty="0" smtClean="0">
                <a:latin typeface="+mj-lt"/>
              </a:rPr>
              <a:t>üç faz </a:t>
            </a:r>
          </a:p>
          <a:p>
            <a:pPr lvl="1" algn="just"/>
            <a:r>
              <a:rPr lang="tr-TR" altLang="en-US" sz="2800" dirty="0" smtClean="0">
                <a:latin typeface="+mj-lt"/>
              </a:rPr>
              <a:t>yüksek frekans </a:t>
            </a:r>
            <a:endParaRPr lang="en-US" altLang="en-US" sz="2800" dirty="0">
              <a:latin typeface="+mj-lt"/>
            </a:endParaRPr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4357-3144-487F-B91F-145E9673F7FC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008888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tr-TR" altLang="en-US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tr-TR" altLang="en-US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tr-TR" alt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tr-TR" alt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tr-TR" altLang="en-US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tr-TR" altLang="en-US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tr-TR" alt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tr-TR" alt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tr-TR" altLang="en-US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tr-TR" altLang="en-US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tr-TR" alt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tr-TR" alt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tr-TR" altLang="en-US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tr-TR" altLang="en-US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tr-TR" alt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tr-TR" alt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tr-TR" altLang="en-US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tr-TR" altLang="en-US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tr-TR" alt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tr-TR" alt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tr-TR" altLang="en-US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Anjiyo Ekipmanı</a:t>
            </a:r>
            <a:r>
              <a:rPr lang="en-US" altLang="en-US" b="1" dirty="0" smtClean="0">
                <a:latin typeface="Arial" charset="0"/>
                <a:cs typeface="Arial" charset="0"/>
              </a:rPr>
              <a:t> </a:t>
            </a:r>
            <a:r>
              <a:rPr lang="tr-TR" altLang="en-US" b="1" dirty="0" smtClean="0">
                <a:latin typeface="Arial" charset="0"/>
                <a:cs typeface="Arial" charset="0"/>
              </a:rPr>
              <a:t/>
            </a:r>
            <a:br>
              <a:rPr lang="tr-TR" altLang="en-US" b="1" dirty="0" smtClean="0">
                <a:latin typeface="Arial" charset="0"/>
                <a:cs typeface="Arial" charset="0"/>
              </a:rPr>
            </a:br>
            <a:r>
              <a:rPr lang="tr-TR" altLang="en-US" b="1" dirty="0" smtClean="0">
                <a:latin typeface="Arial" charset="0"/>
                <a:cs typeface="Arial" charset="0"/>
              </a:rPr>
              <a:t>X-Işın Tüpü</a:t>
            </a:r>
            <a:endParaRPr lang="en-US" alt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en-US" sz="2800" dirty="0" smtClean="0">
                <a:latin typeface="+mj-lt"/>
                <a:cs typeface="Arial" charset="0"/>
              </a:rPr>
              <a:t>Yüksek hız döner anod tüp</a:t>
            </a:r>
            <a:r>
              <a:rPr lang="en-US" altLang="en-US" sz="2800" dirty="0" smtClean="0">
                <a:latin typeface="+mj-lt"/>
                <a:cs typeface="Arial" charset="0"/>
              </a:rPr>
              <a:t>. </a:t>
            </a:r>
            <a:r>
              <a:rPr lang="tr-TR" altLang="en-US" sz="2800" dirty="0" smtClean="0">
                <a:latin typeface="+mj-lt"/>
                <a:cs typeface="Arial" charset="0"/>
              </a:rPr>
              <a:t>Amaç en kısa sürede en yükse kalitede radyograf üretmek. </a:t>
            </a:r>
          </a:p>
          <a:p>
            <a:pPr algn="just">
              <a:lnSpc>
                <a:spcPct val="90000"/>
              </a:lnSpc>
            </a:pPr>
            <a:endParaRPr lang="tr-TR" altLang="en-US" sz="2800" dirty="0" smtClean="0">
              <a:latin typeface="+mj-lt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sz="2800" dirty="0" smtClean="0">
                <a:latin typeface="+mj-lt"/>
                <a:cs typeface="Arial" charset="0"/>
              </a:rPr>
              <a:t>0.3 </a:t>
            </a:r>
            <a:r>
              <a:rPr lang="en-US" altLang="en-US" sz="2800" dirty="0">
                <a:latin typeface="+mj-lt"/>
                <a:cs typeface="Arial" charset="0"/>
              </a:rPr>
              <a:t>mm </a:t>
            </a:r>
            <a:r>
              <a:rPr lang="tr-TR" altLang="en-US" sz="2800" dirty="0" smtClean="0">
                <a:latin typeface="+mj-lt"/>
                <a:cs typeface="Arial" charset="0"/>
              </a:rPr>
              <a:t>küçük</a:t>
            </a:r>
            <a:r>
              <a:rPr lang="en-US" altLang="en-US" sz="2800" dirty="0" smtClean="0">
                <a:latin typeface="+mj-lt"/>
                <a:cs typeface="Arial" charset="0"/>
              </a:rPr>
              <a:t> </a:t>
            </a:r>
            <a:r>
              <a:rPr lang="tr-TR" altLang="en-US" sz="2800" dirty="0" smtClean="0">
                <a:latin typeface="+mj-lt"/>
                <a:cs typeface="Arial" charset="0"/>
              </a:rPr>
              <a:t>odak noktası en ayrıntılı görüntüyü üretir.</a:t>
            </a:r>
          </a:p>
          <a:p>
            <a:pPr algn="just">
              <a:lnSpc>
                <a:spcPct val="90000"/>
              </a:lnSpc>
            </a:pPr>
            <a:endParaRPr lang="en-US" altLang="en-US" sz="2800" dirty="0">
              <a:latin typeface="+mj-lt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sz="2800" dirty="0" smtClean="0">
                <a:latin typeface="+mj-lt"/>
                <a:cs typeface="Arial" charset="0"/>
              </a:rPr>
              <a:t>0.6-mm </a:t>
            </a:r>
            <a:r>
              <a:rPr lang="tr-TR" altLang="en-US" sz="2800" dirty="0" smtClean="0">
                <a:latin typeface="+mj-lt"/>
                <a:cs typeface="Arial" charset="0"/>
              </a:rPr>
              <a:t>odak nokta da kullanılır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altLang="en-US" sz="2800" dirty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6803-B416-40D8-8B16-B561B3B6C3A3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Basınçlı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tr-TR" alt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Enjektörler</a:t>
            </a:r>
            <a:endParaRPr lang="en-US" alt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en-US" dirty="0" smtClean="0">
                <a:latin typeface="+mj-lt"/>
                <a:cs typeface="Arial" charset="0"/>
              </a:rPr>
              <a:t>Kontrast madde uygun hızda verilmelidir. </a:t>
            </a:r>
            <a:endParaRPr lang="en-US" altLang="en-US" dirty="0">
              <a:latin typeface="+mj-lt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en-US" dirty="0" smtClean="0">
                <a:latin typeface="+mj-lt"/>
                <a:cs typeface="Arial" charset="0"/>
              </a:rPr>
              <a:t>Abdominal (karın boşluğu) anjiografide hızlı</a:t>
            </a:r>
            <a:endParaRPr lang="en-US" altLang="en-US" dirty="0">
              <a:latin typeface="+mj-lt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en-US" dirty="0" smtClean="0">
                <a:latin typeface="+mj-lt"/>
                <a:cs typeface="Arial" charset="0"/>
              </a:rPr>
              <a:t>Lenfanjiografide (lenf sistemi) daha yavaş.</a:t>
            </a:r>
            <a:endParaRPr lang="en-US" alt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7CD8-0DB9-4C25-8851-FD9AE255B4D9}" type="slidenum">
              <a:rPr lang="en-US" altLang="en-US"/>
              <a:pPr/>
              <a:t>37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71151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27F8-A89B-4B58-AB0D-E662A36DB3AF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376613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442" name="Picture 2" descr="http://www.delmarlearning.com/eCourses/RadiographyCEUs/images/MO_36_6-9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58616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 descr="43-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92906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Basınçlı Enjektörler</a:t>
            </a:r>
            <a:endParaRPr lang="en-US" alt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smtClean="0">
                <a:latin typeface="+mj-lt"/>
              </a:rPr>
              <a:t>Kontrast maddeyi ısıtır</a:t>
            </a:r>
            <a:r>
              <a:rPr lang="en-US" altLang="en-US" dirty="0" smtClean="0">
                <a:latin typeface="+mj-lt"/>
              </a:rPr>
              <a:t>– </a:t>
            </a:r>
            <a:r>
              <a:rPr lang="tr-TR" altLang="en-US" dirty="0" smtClean="0">
                <a:latin typeface="+mj-lt"/>
              </a:rPr>
              <a:t>akışkanlığı artırır</a:t>
            </a:r>
            <a:endParaRPr lang="en-US" altLang="en-US" dirty="0" smtClean="0">
              <a:latin typeface="+mj-lt"/>
            </a:endParaRPr>
          </a:p>
          <a:p>
            <a:r>
              <a:rPr lang="tr-TR" altLang="en-US" dirty="0" smtClean="0">
                <a:latin typeface="+mj-lt"/>
              </a:rPr>
              <a:t>M</a:t>
            </a:r>
            <a:r>
              <a:rPr lang="en-US" altLang="en-US" dirty="0" err="1" smtClean="0">
                <a:latin typeface="+mj-lt"/>
              </a:rPr>
              <a:t>otor</a:t>
            </a:r>
            <a:r>
              <a:rPr lang="tr-TR" altLang="en-US" dirty="0" smtClean="0">
                <a:latin typeface="+mj-lt"/>
              </a:rPr>
              <a:t>la çalışan piston</a:t>
            </a:r>
          </a:p>
          <a:p>
            <a:r>
              <a:rPr lang="tr-TR" altLang="en-US" dirty="0" smtClean="0">
                <a:latin typeface="+mj-lt"/>
              </a:rPr>
              <a:t>Basınç ve akış hızı kontrolü sağlar.</a:t>
            </a:r>
            <a:endParaRPr lang="en-US" alt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D161-8EE6-437C-BC36-9346BE2158B3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2298700" cy="272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372350" cy="714375"/>
          </a:xfrm>
        </p:spPr>
        <p:txBody>
          <a:bodyPr/>
          <a:lstStyle/>
          <a:p>
            <a:r>
              <a:rPr lang="tr-TR" altLang="en-US" sz="3200" dirty="0" smtClean="0">
                <a:solidFill>
                  <a:schemeClr val="bg1"/>
                </a:solidFill>
              </a:rPr>
              <a:t>Anjiyografi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6981-08A3-4365-9008-C2F2E04C0D7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2667000" y="1866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8243" name="Picture 3" descr="http://www.delmarlearning.com/eCourses/RadiographyCEUs/images/MO_36_6-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r="2353" b="-418"/>
          <a:stretch>
            <a:fillRect/>
          </a:stretch>
        </p:blipFill>
        <p:spPr bwMode="auto">
          <a:xfrm>
            <a:off x="152400" y="1371600"/>
            <a:ext cx="3733800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5" name="WordArt 5"/>
          <p:cNvSpPr>
            <a:spLocks noChangeArrowheads="1" noChangeShapeType="1" noTextEdit="1"/>
          </p:cNvSpPr>
          <p:nvPr/>
        </p:nvSpPr>
        <p:spPr bwMode="auto">
          <a:xfrm>
            <a:off x="228600" y="36576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138246" name="Picture 6" descr="http://www.delmarlearning.com/eCourses/RadiographyCEUs/images/MO_36_6-3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t="1468"/>
          <a:stretch>
            <a:fillRect/>
          </a:stretch>
        </p:blipFill>
        <p:spPr bwMode="auto">
          <a:xfrm>
            <a:off x="4267200" y="2971800"/>
            <a:ext cx="4876800" cy="35972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Basınçlı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Enjektörler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>
                <a:latin typeface="+mj-lt"/>
              </a:rPr>
              <a:t>Enjeksiyon için gerekli olan parametreler kontrol panelinden ayarlanır</a:t>
            </a:r>
            <a:r>
              <a:rPr lang="tr-TR" sz="2800" dirty="0" smtClean="0">
                <a:latin typeface="+mj-lt"/>
              </a:rPr>
              <a:t>. </a:t>
            </a:r>
            <a:endParaRPr lang="tr-TR" sz="2800" dirty="0">
              <a:latin typeface="+mj-lt"/>
            </a:endParaRPr>
          </a:p>
          <a:p>
            <a:r>
              <a:rPr lang="tr-TR" sz="2800" dirty="0">
                <a:latin typeface="+mj-lt"/>
              </a:rPr>
              <a:t>Harekete geçiren mekanizma pistonu şırıngaya belli bir basınçta götüren elektromekanik cihazdır. </a:t>
            </a:r>
          </a:p>
          <a:p>
            <a:r>
              <a:rPr lang="tr-TR" sz="2800" dirty="0">
                <a:latin typeface="+mj-lt"/>
              </a:rPr>
              <a:t>Şırıngalar sterilizasyon için mutlaka çıkarılabilir olmalı veya tek kullanımlık olmalıdır.</a:t>
            </a:r>
          </a:p>
          <a:p>
            <a:r>
              <a:rPr lang="tr-TR" sz="2800" dirty="0">
                <a:latin typeface="+mj-lt"/>
              </a:rPr>
              <a:t>Isıtma sistemi şoku önlemek için kontrast maddeyi vücut sıcaklığında tutar ve akışkanlığını </a:t>
            </a:r>
            <a:r>
              <a:rPr lang="tr-TR" sz="2800" dirty="0" smtClean="0">
                <a:latin typeface="+mj-lt"/>
              </a:rPr>
              <a:t>artırır.</a:t>
            </a:r>
            <a:endParaRPr lang="tr-TR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D054-FAC0-4EA2-9663-564475B04FCA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31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6400800" cy="609600"/>
          </a:xfrm>
        </p:spPr>
        <p:txBody>
          <a:bodyPr>
            <a:normAutofit/>
          </a:bodyPr>
          <a:lstStyle/>
          <a:p>
            <a:r>
              <a:rPr lang="tr-TR" altLang="en-US" sz="3600" dirty="0" smtClean="0">
                <a:latin typeface="+mn-lt"/>
                <a:cs typeface="Times New Roman" pitchFamily="18" charset="0"/>
              </a:rPr>
              <a:t>Anjiyografi Ekipmanları</a:t>
            </a:r>
            <a:endParaRPr lang="en-US" altLang="en-US" sz="3600" dirty="0">
              <a:latin typeface="+mn-lt"/>
              <a:cs typeface="Times New Roman" pitchFamily="18" charset="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334000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r-TR" altLang="en-US" sz="2800" dirty="0" smtClean="0">
                <a:cs typeface="Times New Roman" pitchFamily="18" charset="0"/>
              </a:rPr>
              <a:t>Teknolojik gelişmeler</a:t>
            </a:r>
            <a:endParaRPr lang="en-US" alt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err="1" smtClean="0">
                <a:cs typeface="Times New Roman" pitchFamily="18" charset="0"/>
              </a:rPr>
              <a:t>İma</a:t>
            </a:r>
            <a:r>
              <a:rPr lang="tr-TR" altLang="en-US" sz="2800" dirty="0" smtClean="0">
                <a:cs typeface="Times New Roman" pitchFamily="18" charset="0"/>
              </a:rPr>
              <a:t>j reseptörü</a:t>
            </a:r>
            <a:endParaRPr lang="en-US" alt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en-US" sz="2800" dirty="0" smtClean="0">
                <a:cs typeface="Times New Roman" pitchFamily="18" charset="0"/>
              </a:rPr>
              <a:t>Üç-faz jeneratör</a:t>
            </a:r>
            <a:endParaRPr lang="en-US" alt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en-US" sz="2800" dirty="0" smtClean="0">
                <a:cs typeface="Times New Roman" pitchFamily="18" charset="0"/>
              </a:rPr>
              <a:t>Hızlı film değişimi</a:t>
            </a:r>
            <a:endParaRPr lang="en-US" alt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en-US" sz="2800" dirty="0" smtClean="0">
                <a:cs typeface="Times New Roman" pitchFamily="18" charset="0"/>
              </a:rPr>
              <a:t>otomatik basınç enjektörü</a:t>
            </a:r>
            <a:endParaRPr lang="en-US" alt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en-US" sz="2800" dirty="0" smtClean="0">
                <a:cs typeface="Times New Roman" pitchFamily="18" charset="0"/>
              </a:rPr>
              <a:t>ileri kateter teknolojisi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tr-TR" altLang="en-US" sz="2800" dirty="0" smtClean="0">
                <a:cs typeface="Times New Roman" pitchFamily="18" charset="0"/>
              </a:rPr>
              <a:t>gibi yenilikler anjiyografiyi 1960 lı yıllardan itibaren önemli bir teşhis yöntemi haline getirmiştir. </a:t>
            </a:r>
            <a:r>
              <a:rPr lang="en-US" altLang="en-US" sz="2800" dirty="0" smtClean="0"/>
              <a:t> </a:t>
            </a:r>
            <a:endParaRPr lang="en-US" alt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4949-2390-4B67-8E85-63963F252346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2954" y="70941"/>
            <a:ext cx="8205208" cy="1287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err="1" smtClean="0"/>
              <a:t>Anjiografi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Cihazı</a:t>
            </a:r>
            <a:r>
              <a:rPr lang="en-US" sz="4400" b="1" dirty="0" smtClean="0"/>
              <a:t> </a:t>
            </a:r>
          </a:p>
          <a:p>
            <a:pPr algn="ctr"/>
            <a:r>
              <a:rPr lang="en-US" sz="4400" b="1" dirty="0" err="1" smtClean="0"/>
              <a:t>Görüntü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Kaydedici</a:t>
            </a:r>
            <a:r>
              <a:rPr lang="en-US" sz="4400" b="1" dirty="0" smtClean="0"/>
              <a:t> – </a:t>
            </a:r>
            <a:r>
              <a:rPr lang="en-US" sz="4400" b="1" dirty="0" err="1" smtClean="0"/>
              <a:t>İmaj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Reseptörü</a:t>
            </a:r>
            <a:endParaRPr lang="en-US" sz="4400" dirty="0"/>
          </a:p>
        </p:txBody>
      </p:sp>
      <p:sp>
        <p:nvSpPr>
          <p:cNvPr id="6" name="Rectangle 149"/>
          <p:cNvSpPr txBox="1">
            <a:spLocks noChangeArrowheads="1"/>
          </p:cNvSpPr>
          <p:nvPr/>
        </p:nvSpPr>
        <p:spPr>
          <a:xfrm>
            <a:off x="122954" y="1675506"/>
            <a:ext cx="4757926" cy="2776648"/>
          </a:xfrm>
          <a:prstGeom prst="rect">
            <a:avLst/>
          </a:prstGeom>
          <a:effectLst>
            <a:outerShdw blurRad="63500" dist="38099" dir="2700000" algn="ctr" rotWithShape="0">
              <a:srgbClr val="EAEAEA">
                <a:alpha val="74998"/>
              </a:srgb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tr-TR" sz="2000" b="1" dirty="0" smtClean="0"/>
              <a:t>Röntgen filmi (Kaset-Film-</a:t>
            </a:r>
            <a:r>
              <a:rPr lang="tr-TR" sz="2000" b="1" dirty="0" err="1" smtClean="0"/>
              <a:t>Ranforsatör</a:t>
            </a:r>
            <a:r>
              <a:rPr lang="tr-TR" sz="20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tr-TR" sz="2000" b="1" dirty="0"/>
              <a:t>Görüntü plağı (CR)</a:t>
            </a:r>
          </a:p>
          <a:p>
            <a:pPr>
              <a:lnSpc>
                <a:spcPct val="120000"/>
              </a:lnSpc>
            </a:pPr>
            <a:r>
              <a:rPr lang="tr-TR" sz="2000" b="1" dirty="0" smtClean="0"/>
              <a:t>Dijital Detektörler </a:t>
            </a:r>
            <a:r>
              <a:rPr lang="tr-TR" sz="2000" b="1" dirty="0"/>
              <a:t>(</a:t>
            </a:r>
            <a:r>
              <a:rPr lang="tr-TR" sz="2000" b="1" dirty="0" smtClean="0"/>
              <a:t>DR)</a:t>
            </a:r>
            <a:endParaRPr lang="tr-TR" sz="2000" b="1" dirty="0"/>
          </a:p>
          <a:p>
            <a:pPr>
              <a:lnSpc>
                <a:spcPct val="120000"/>
              </a:lnSpc>
            </a:pPr>
            <a:r>
              <a:rPr lang="tr-TR" sz="2000" b="1" dirty="0" err="1" smtClean="0"/>
              <a:t>Floroskopi</a:t>
            </a:r>
            <a:r>
              <a:rPr lang="tr-TR" sz="2000" b="1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tr-TR" sz="1800" b="1" dirty="0" smtClean="0">
                <a:solidFill>
                  <a:srgbClr val="0070C0"/>
                </a:solidFill>
              </a:rPr>
              <a:t>İma</a:t>
            </a:r>
            <a:r>
              <a:rPr lang="en-US" sz="1800" b="1" dirty="0" smtClean="0">
                <a:solidFill>
                  <a:srgbClr val="0070C0"/>
                </a:solidFill>
              </a:rPr>
              <a:t>j </a:t>
            </a:r>
            <a:r>
              <a:rPr lang="en-US" sz="1800" b="1" dirty="0" err="1" smtClean="0">
                <a:solidFill>
                  <a:srgbClr val="0070C0"/>
                </a:solidFill>
              </a:rPr>
              <a:t>resept</a:t>
            </a:r>
            <a:r>
              <a:rPr lang="tr-TR" sz="1800" b="1" dirty="0" smtClean="0">
                <a:solidFill>
                  <a:srgbClr val="0070C0"/>
                </a:solidFill>
              </a:rPr>
              <a:t>örü</a:t>
            </a:r>
          </a:p>
          <a:p>
            <a:pPr lvl="1">
              <a:lnSpc>
                <a:spcPct val="120000"/>
              </a:lnSpc>
            </a:pPr>
            <a:r>
              <a:rPr lang="tr-TR" sz="1800" b="1" dirty="0" err="1" smtClean="0">
                <a:solidFill>
                  <a:srgbClr val="0070C0"/>
                </a:solidFill>
              </a:rPr>
              <a:t>Flat</a:t>
            </a:r>
            <a:r>
              <a:rPr lang="tr-TR" sz="1800" b="1" dirty="0" smtClean="0">
                <a:solidFill>
                  <a:srgbClr val="0070C0"/>
                </a:solidFill>
              </a:rPr>
              <a:t> panel </a:t>
            </a:r>
            <a:r>
              <a:rPr lang="tr-TR" sz="1800" b="1" dirty="0" err="1" smtClean="0">
                <a:solidFill>
                  <a:srgbClr val="0070C0"/>
                </a:solidFill>
              </a:rPr>
              <a:t>dedektör</a:t>
            </a:r>
            <a:endParaRPr lang="tr-TR" sz="1800" b="1" dirty="0">
              <a:solidFill>
                <a:srgbClr val="0070C0"/>
              </a:solidFill>
            </a:endParaRPr>
          </a:p>
        </p:txBody>
      </p:sp>
      <p:pic>
        <p:nvPicPr>
          <p:cNvPr id="8" name="Picture 153" descr="contrast_01_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9507" y="1524000"/>
            <a:ext cx="456969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4" descr="contrast_02_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5791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8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717" y="533400"/>
            <a:ext cx="8205208" cy="1287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err="1" smtClean="0"/>
              <a:t>Anjiografi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Cihazı</a:t>
            </a:r>
            <a:r>
              <a:rPr lang="en-US" sz="4400" b="1" dirty="0" smtClean="0"/>
              <a:t> </a:t>
            </a:r>
          </a:p>
          <a:p>
            <a:pPr algn="ctr"/>
            <a:r>
              <a:rPr lang="en-US" sz="4400" b="1" dirty="0" smtClean="0"/>
              <a:t> </a:t>
            </a:r>
            <a:r>
              <a:rPr lang="en-US" sz="4400" b="1" dirty="0" err="1" smtClean="0"/>
              <a:t>İmaj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Reseptörü</a:t>
            </a:r>
            <a:r>
              <a:rPr lang="en-US" sz="4400" b="1" dirty="0" smtClean="0"/>
              <a:t> – Image Intensifier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69435"/>
            <a:ext cx="5452166" cy="467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5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İmaj Reseptörü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676400"/>
            <a:ext cx="3048000" cy="4572000"/>
          </a:xfrm>
        </p:spPr>
        <p:txBody>
          <a:bodyPr/>
          <a:lstStyle/>
          <a:p>
            <a:r>
              <a:rPr lang="tr-TR" sz="2400" dirty="0"/>
              <a:t>1) </a:t>
            </a:r>
            <a:r>
              <a:rPr lang="tr-TR" sz="2400" dirty="0" smtClean="0"/>
              <a:t>Lens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2) </a:t>
            </a:r>
            <a:r>
              <a:rPr lang="tr-TR" sz="2400" dirty="0" smtClean="0"/>
              <a:t>Fotonlar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3) </a:t>
            </a:r>
            <a:r>
              <a:rPr lang="tr-TR" sz="2400" dirty="0" smtClean="0"/>
              <a:t>Fotokatot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4) </a:t>
            </a:r>
            <a:r>
              <a:rPr lang="tr-TR" sz="2400" dirty="0" smtClean="0"/>
              <a:t>Mikrokanal  Levha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5) </a:t>
            </a:r>
            <a:r>
              <a:rPr lang="tr-TR" sz="2400" dirty="0" smtClean="0"/>
              <a:t>Elektronlar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6) </a:t>
            </a:r>
            <a:r>
              <a:rPr lang="tr-TR" sz="2400" dirty="0" smtClean="0"/>
              <a:t>Güç kaynağı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7) </a:t>
            </a:r>
            <a:r>
              <a:rPr lang="tr-TR" sz="2400" dirty="0" smtClean="0"/>
              <a:t>Fosfor ekran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8) </a:t>
            </a:r>
            <a:r>
              <a:rPr lang="tr-TR" sz="2400" dirty="0" smtClean="0"/>
              <a:t>Mercek</a:t>
            </a:r>
            <a:endParaRPr lang="tr-TR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4844069" cy="309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2399-5BC4-4DA4-9953-3E90866E018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58" y="381000"/>
            <a:ext cx="8229600" cy="1143000"/>
          </a:xfrm>
        </p:spPr>
        <p:txBody>
          <a:bodyPr/>
          <a:lstStyle/>
          <a:p>
            <a:r>
              <a:rPr lang="tr-TR" dirty="0" smtClean="0"/>
              <a:t>Mikrokanal Levha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9200"/>
            <a:ext cx="4048426" cy="30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75AA-1FDD-45F2-82EC-2403F45624DA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124200"/>
            <a:ext cx="407275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5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C1DC61D985D40B01048F163D2C600" ma:contentTypeVersion="" ma:contentTypeDescription="Create a new document." ma:contentTypeScope="" ma:versionID="6ca394f80d3a99a7a092595184e3b0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039BEB1-7EE5-44CD-A281-D78A63B8CAB2}"/>
</file>

<file path=customXml/itemProps2.xml><?xml version="1.0" encoding="utf-8"?>
<ds:datastoreItem xmlns:ds="http://schemas.openxmlformats.org/officeDocument/2006/customXml" ds:itemID="{6C142A69-CA35-401C-80D5-E77D4BA47466}"/>
</file>

<file path=customXml/itemProps3.xml><?xml version="1.0" encoding="utf-8"?>
<ds:datastoreItem xmlns:ds="http://schemas.openxmlformats.org/officeDocument/2006/customXml" ds:itemID="{652A1430-7FC8-4C06-8F65-F19A7BFBDD17}"/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1123</Words>
  <Application>Microsoft Office PowerPoint</Application>
  <PresentationFormat>On-screen Show (4:3)</PresentationFormat>
  <Paragraphs>201</Paragraphs>
  <Slides>40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 Unicode MS</vt:lpstr>
      <vt:lpstr>PMingLiU</vt:lpstr>
      <vt:lpstr>Arial</vt:lpstr>
      <vt:lpstr>Arial Black</vt:lpstr>
      <vt:lpstr>Calibri</vt:lpstr>
      <vt:lpstr>Constantia</vt:lpstr>
      <vt:lpstr>Tahoma</vt:lpstr>
      <vt:lpstr>Times New Roman</vt:lpstr>
      <vt:lpstr>Verdana</vt:lpstr>
      <vt:lpstr>Wingdings 2</vt:lpstr>
      <vt:lpstr>Default Design</vt:lpstr>
      <vt:lpstr>Flow</vt:lpstr>
      <vt:lpstr>ANJİYOGRAFİ</vt:lpstr>
      <vt:lpstr>ANJİYOGRAFİ</vt:lpstr>
      <vt:lpstr>PowerPoint Presentation</vt:lpstr>
      <vt:lpstr>Anjiyografi</vt:lpstr>
      <vt:lpstr>Anjiyografi Ekipmanları</vt:lpstr>
      <vt:lpstr>PowerPoint Presentation</vt:lpstr>
      <vt:lpstr>PowerPoint Presentation</vt:lpstr>
      <vt:lpstr>İmaj Reseptörü </vt:lpstr>
      <vt:lpstr>Mikrokanal Levha</vt:lpstr>
      <vt:lpstr>Mikrokanal Levha</vt:lpstr>
      <vt:lpstr>     İmaj Reseptörleri</vt:lpstr>
      <vt:lpstr>CCD</vt:lpstr>
      <vt:lpstr>PowerPoint Presentation</vt:lpstr>
      <vt:lpstr>   İmaj Reseptörü – Flat Panel Dedektör</vt:lpstr>
      <vt:lpstr>      İmaj Reseptörü – Flat Panel Dedektör</vt:lpstr>
      <vt:lpstr>PowerPoint Presentation</vt:lpstr>
      <vt:lpstr>Anjiografi Cihazı Flat Panel Dedektör – Pixel sistemi</vt:lpstr>
      <vt:lpstr>DSA: Sayısal Çıkarma Anjiyografisi</vt:lpstr>
      <vt:lpstr>DSA: Sayısal Çıkarma Anjiyografisi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Uzaktan Kumanda Merkezi</vt:lpstr>
      <vt:lpstr>Anjiyo için gerekli Ekipman*</vt:lpstr>
      <vt:lpstr>Anjiyo için gerekli Ekipman</vt:lpstr>
      <vt:lpstr>Seldinger tekniği</vt:lpstr>
      <vt:lpstr>PowerPoint Presentation</vt:lpstr>
      <vt:lpstr>PowerPoint Presentation</vt:lpstr>
      <vt:lpstr>Anjiyografi Masası</vt:lpstr>
      <vt:lpstr>Otomatik Film Değiştirici (Film Changer)</vt:lpstr>
      <vt:lpstr>Anjiyo için gerekli Ekipman  İmaj reseptörü</vt:lpstr>
      <vt:lpstr> Anjiyo Ekipmanı</vt:lpstr>
      <vt:lpstr>           Anjiyo Ekipmanı  X-Işın Tüpü</vt:lpstr>
      <vt:lpstr>Basınçlı Enjektörler</vt:lpstr>
      <vt:lpstr>PowerPoint Presentation</vt:lpstr>
      <vt:lpstr>Basınçlı Enjektörler</vt:lpstr>
      <vt:lpstr>Basınçlı Enjektörler</vt:lpstr>
    </vt:vector>
  </TitlesOfParts>
  <Company>Chaffey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Angiographic Procedures and Equipment</dc:title>
  <dc:creator>Dawn Guzman</dc:creator>
  <cp:lastModifiedBy>alper</cp:lastModifiedBy>
  <cp:revision>170</cp:revision>
  <dcterms:created xsi:type="dcterms:W3CDTF">2004-04-05T04:29:46Z</dcterms:created>
  <dcterms:modified xsi:type="dcterms:W3CDTF">2016-09-07T06:17:32Z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0x0101008A6C1DC61D985D40B01048F163D2C600</vt:lpwstr>
  </property>
</Properties>
</file>