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8562-6802-4702-AB3F-8393DD692C55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73A3-5CE0-4207-A76F-959E1D663C7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8562-6802-4702-AB3F-8393DD692C55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73A3-5CE0-4207-A76F-959E1D663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8562-6802-4702-AB3F-8393DD692C55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73A3-5CE0-4207-A76F-959E1D663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8562-6802-4702-AB3F-8393DD692C55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73A3-5CE0-4207-A76F-959E1D663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8562-6802-4702-AB3F-8393DD692C55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73A3-5CE0-4207-A76F-959E1D663C7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8562-6802-4702-AB3F-8393DD692C55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73A3-5CE0-4207-A76F-959E1D663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8562-6802-4702-AB3F-8393DD692C55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73A3-5CE0-4207-A76F-959E1D663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8562-6802-4702-AB3F-8393DD692C55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73A3-5CE0-4207-A76F-959E1D663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8562-6802-4702-AB3F-8393DD692C55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73A3-5CE0-4207-A76F-959E1D663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8562-6802-4702-AB3F-8393DD692C55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73A3-5CE0-4207-A76F-959E1D663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8562-6802-4702-AB3F-8393DD692C55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2A273A3-5CE0-4207-A76F-959E1D663C7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B68562-6802-4702-AB3F-8393DD692C55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A273A3-5CE0-4207-A76F-959E1D663C7C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Hasta Başı Monitör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HBM SENSÖRLERİ, SOKETLERİ, HATA</a:t>
            </a:r>
          </a:p>
          <a:p>
            <a:r>
              <a:rPr lang="en-US" dirty="0" smtClean="0"/>
              <a:t>KODLARI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312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tr-TR" dirty="0" smtClean="0"/>
              <a:t>Optik Sensörler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7" y="1700809"/>
            <a:ext cx="7936755" cy="2664296"/>
          </a:xfrm>
        </p:spPr>
        <p:txBody>
          <a:bodyPr>
            <a:normAutofit/>
          </a:bodyPr>
          <a:lstStyle/>
          <a:p>
            <a:r>
              <a:rPr lang="en-US" sz="2400" dirty="0" err="1"/>
              <a:t>HBM’lerde</a:t>
            </a:r>
            <a:r>
              <a:rPr lang="en-US" sz="2400" dirty="0"/>
              <a:t> SpO2 </a:t>
            </a:r>
            <a:r>
              <a:rPr lang="en-US" sz="2400" dirty="0" err="1"/>
              <a:t>sensörlerinin</a:t>
            </a:r>
            <a:r>
              <a:rPr lang="en-US" sz="2400" dirty="0"/>
              <a:t> </a:t>
            </a:r>
            <a:r>
              <a:rPr lang="en-US" sz="2400" dirty="0" err="1"/>
              <a:t>yardımı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elde</a:t>
            </a:r>
            <a:r>
              <a:rPr lang="en-US" sz="2400" dirty="0"/>
              <a:t> </a:t>
            </a:r>
            <a:r>
              <a:rPr lang="en-US" sz="2400" dirty="0" err="1"/>
              <a:t>edilen</a:t>
            </a:r>
            <a:r>
              <a:rPr lang="en-US" sz="2400" dirty="0"/>
              <a:t> </a:t>
            </a:r>
            <a:r>
              <a:rPr lang="en-US" sz="2400" dirty="0" err="1"/>
              <a:t>veriler</a:t>
            </a:r>
            <a:r>
              <a:rPr lang="en-US" sz="2400" dirty="0"/>
              <a:t> SpO2 </a:t>
            </a:r>
            <a:r>
              <a:rPr lang="en-US" sz="2400" dirty="0" err="1" smtClean="0"/>
              <a:t>modülünde</a:t>
            </a:r>
            <a:r>
              <a:rPr lang="tr-TR" sz="2400" dirty="0" smtClean="0"/>
              <a:t> </a:t>
            </a:r>
            <a:r>
              <a:rPr lang="en-US" sz="2400" dirty="0" err="1" smtClean="0"/>
              <a:t>işlenmektedir</a:t>
            </a:r>
            <a:r>
              <a:rPr lang="en-US" sz="2400" dirty="0"/>
              <a:t>. Bu </a:t>
            </a:r>
            <a:r>
              <a:rPr lang="en-US" sz="2400" dirty="0" err="1"/>
              <a:t>modül</a:t>
            </a:r>
            <a:r>
              <a:rPr lang="en-US" sz="2400" dirty="0"/>
              <a:t> </a:t>
            </a:r>
            <a:r>
              <a:rPr lang="en-US" sz="2400" dirty="0" err="1"/>
              <a:t>bütün</a:t>
            </a:r>
            <a:r>
              <a:rPr lang="en-US" sz="2400" dirty="0"/>
              <a:t> HBM </a:t>
            </a:r>
            <a:r>
              <a:rPr lang="en-US" sz="2400" dirty="0" err="1"/>
              <a:t>cihazlarında</a:t>
            </a:r>
            <a:r>
              <a:rPr lang="en-US" sz="2400" dirty="0"/>
              <a:t> </a:t>
            </a:r>
            <a:r>
              <a:rPr lang="en-US" sz="2400" dirty="0" err="1"/>
              <a:t>prensip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aynı</a:t>
            </a:r>
            <a:r>
              <a:rPr lang="en-US" sz="2400" dirty="0"/>
              <a:t> </a:t>
            </a:r>
            <a:r>
              <a:rPr lang="en-US" sz="2400" dirty="0" err="1"/>
              <a:t>işlemi</a:t>
            </a:r>
            <a:r>
              <a:rPr lang="en-US" sz="2400" dirty="0"/>
              <a:t> </a:t>
            </a:r>
            <a:r>
              <a:rPr lang="en-US" sz="2400" dirty="0" err="1"/>
              <a:t>yapmaktadır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102" y="2924944"/>
            <a:ext cx="4629919" cy="3762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182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Optik Sensörler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SpO2 </a:t>
            </a:r>
            <a:r>
              <a:rPr lang="en-US" dirty="0" err="1"/>
              <a:t>ölçüm</a:t>
            </a:r>
            <a:r>
              <a:rPr lang="en-US" dirty="0"/>
              <a:t> </a:t>
            </a:r>
            <a:r>
              <a:rPr lang="en-US" dirty="0" err="1"/>
              <a:t>modüllerinde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ölçüm</a:t>
            </a:r>
            <a:r>
              <a:rPr lang="en-US" dirty="0"/>
              <a:t> </a:t>
            </a:r>
            <a:r>
              <a:rPr lang="en-US" dirty="0" err="1"/>
              <a:t>proplarında</a:t>
            </a:r>
            <a:r>
              <a:rPr lang="en-US" dirty="0"/>
              <a:t> (</a:t>
            </a:r>
            <a:r>
              <a:rPr lang="en-US" dirty="0" err="1"/>
              <a:t>sensör</a:t>
            </a:r>
            <a:r>
              <a:rPr lang="en-US" dirty="0"/>
              <a:t>) </a:t>
            </a:r>
            <a:r>
              <a:rPr lang="en-US" dirty="0" err="1"/>
              <a:t>kablo</a:t>
            </a:r>
            <a:r>
              <a:rPr lang="en-US" dirty="0"/>
              <a:t> </a:t>
            </a:r>
            <a:r>
              <a:rPr lang="en-US" dirty="0" err="1"/>
              <a:t>kopması</a:t>
            </a:r>
            <a:r>
              <a:rPr lang="en-US" dirty="0"/>
              <a:t> </a:t>
            </a:r>
            <a:r>
              <a:rPr lang="en-US" dirty="0" err="1" smtClean="0"/>
              <a:t>şeklinde</a:t>
            </a:r>
            <a:r>
              <a:rPr lang="tr-TR" dirty="0" smtClean="0"/>
              <a:t> </a:t>
            </a:r>
            <a:r>
              <a:rPr lang="en-US" dirty="0" err="1" smtClean="0"/>
              <a:t>arızalar</a:t>
            </a:r>
            <a:r>
              <a:rPr lang="en-US" dirty="0" smtClean="0"/>
              <a:t> </a:t>
            </a:r>
            <a:r>
              <a:rPr lang="en-US" dirty="0" err="1"/>
              <a:t>oluşur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Nadiren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olsa</a:t>
            </a:r>
            <a:r>
              <a:rPr lang="en-US" dirty="0"/>
              <a:t> </a:t>
            </a:r>
            <a:r>
              <a:rPr lang="en-US" dirty="0" err="1"/>
              <a:t>fotodiyot</a:t>
            </a:r>
            <a:r>
              <a:rPr lang="en-US" dirty="0"/>
              <a:t>-LED </a:t>
            </a:r>
            <a:r>
              <a:rPr lang="en-US" dirty="0" err="1"/>
              <a:t>ikilisinin</a:t>
            </a:r>
            <a:r>
              <a:rPr lang="en-US" dirty="0"/>
              <a:t> </a:t>
            </a:r>
            <a:r>
              <a:rPr lang="en-US" dirty="0" err="1"/>
              <a:t>birinde</a:t>
            </a:r>
            <a:r>
              <a:rPr lang="en-US" dirty="0"/>
              <a:t> </a:t>
            </a:r>
            <a:r>
              <a:rPr lang="en-US" dirty="0" err="1"/>
              <a:t>arıza</a:t>
            </a:r>
            <a:r>
              <a:rPr lang="en-US" dirty="0"/>
              <a:t> </a:t>
            </a:r>
            <a:r>
              <a:rPr lang="en-US" dirty="0" err="1"/>
              <a:t>oluşması</a:t>
            </a:r>
            <a:r>
              <a:rPr lang="en-US" dirty="0"/>
              <a:t> </a:t>
            </a:r>
            <a:r>
              <a:rPr lang="en-US" dirty="0" smtClean="0"/>
              <a:t>da</a:t>
            </a:r>
            <a:r>
              <a:rPr lang="tr-TR" dirty="0" smtClean="0"/>
              <a:t> </a:t>
            </a:r>
            <a:r>
              <a:rPr lang="en-US" dirty="0" err="1" smtClean="0"/>
              <a:t>mümkündür</a:t>
            </a:r>
            <a:r>
              <a:rPr lang="en-US" dirty="0"/>
              <a:t>. Bu </a:t>
            </a:r>
            <a:r>
              <a:rPr lang="en-US" dirty="0" err="1"/>
              <a:t>durumda</a:t>
            </a:r>
            <a:r>
              <a:rPr lang="en-US" dirty="0"/>
              <a:t> prop </a:t>
            </a:r>
            <a:r>
              <a:rPr lang="en-US" dirty="0" err="1"/>
              <a:t>yenisi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 smtClean="0"/>
              <a:t>değiştirilmelidir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Eğer</a:t>
            </a:r>
            <a:r>
              <a:rPr lang="en-US" dirty="0" smtClean="0"/>
              <a:t> </a:t>
            </a:r>
            <a:r>
              <a:rPr lang="en-US" dirty="0" err="1"/>
              <a:t>arıza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</a:t>
            </a:r>
            <a:r>
              <a:rPr lang="en-US" dirty="0" smtClean="0"/>
              <a:t>kart</a:t>
            </a:r>
            <a:r>
              <a:rPr lang="tr-TR" dirty="0" smtClean="0"/>
              <a:t> </a:t>
            </a:r>
            <a:r>
              <a:rPr lang="en-US" dirty="0" err="1" smtClean="0"/>
              <a:t>üzerinde</a:t>
            </a:r>
            <a:r>
              <a:rPr lang="en-US" dirty="0" smtClean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yukarıda</a:t>
            </a:r>
            <a:r>
              <a:rPr lang="en-US" dirty="0"/>
              <a:t> </a:t>
            </a:r>
            <a:r>
              <a:rPr lang="en-US" dirty="0" err="1"/>
              <a:t>anlatılan</a:t>
            </a:r>
            <a:r>
              <a:rPr lang="en-US" dirty="0"/>
              <a:t> PCB </a:t>
            </a:r>
            <a:r>
              <a:rPr lang="en-US" dirty="0" err="1"/>
              <a:t>üzerinde</a:t>
            </a:r>
            <a:r>
              <a:rPr lang="en-US" dirty="0"/>
              <a:t> </a:t>
            </a:r>
            <a:r>
              <a:rPr lang="en-US" dirty="0" err="1"/>
              <a:t>arıza</a:t>
            </a:r>
            <a:r>
              <a:rPr lang="en-US" dirty="0"/>
              <a:t> </a:t>
            </a:r>
            <a:r>
              <a:rPr lang="en-US" dirty="0" err="1"/>
              <a:t>arama</a:t>
            </a:r>
            <a:r>
              <a:rPr lang="en-US" dirty="0"/>
              <a:t> </a:t>
            </a:r>
            <a:r>
              <a:rPr lang="en-US" dirty="0" err="1"/>
              <a:t>teknikleri</a:t>
            </a:r>
            <a:r>
              <a:rPr lang="en-US" dirty="0"/>
              <a:t> </a:t>
            </a:r>
            <a:r>
              <a:rPr lang="en-US" dirty="0" err="1"/>
              <a:t>uygulanmalıdır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err="1"/>
              <a:t>Hiçbir</a:t>
            </a:r>
            <a:r>
              <a:rPr lang="en-US" dirty="0"/>
              <a:t> zaman </a:t>
            </a:r>
            <a:r>
              <a:rPr lang="en-US" dirty="0" err="1"/>
              <a:t>önerilmeyen</a:t>
            </a:r>
            <a:r>
              <a:rPr lang="en-US" dirty="0"/>
              <a:t> </a:t>
            </a:r>
            <a:r>
              <a:rPr lang="en-US" dirty="0" err="1"/>
              <a:t>komponent</a:t>
            </a:r>
            <a:r>
              <a:rPr lang="en-US" dirty="0"/>
              <a:t> </a:t>
            </a:r>
            <a:r>
              <a:rPr lang="en-US" dirty="0" err="1"/>
              <a:t>değişimi</a:t>
            </a:r>
            <a:r>
              <a:rPr lang="en-US" dirty="0"/>
              <a:t> </a:t>
            </a:r>
            <a:r>
              <a:rPr lang="en-US" dirty="0" err="1"/>
              <a:t>yapılmamalıdır</a:t>
            </a:r>
            <a:r>
              <a:rPr lang="en-US" dirty="0"/>
              <a:t>. </a:t>
            </a:r>
            <a:r>
              <a:rPr lang="en-US" dirty="0" err="1" smtClean="0"/>
              <a:t>Sadece</a:t>
            </a:r>
            <a:r>
              <a:rPr lang="tr-TR" dirty="0" smtClean="0"/>
              <a:t> </a:t>
            </a:r>
            <a:r>
              <a:rPr lang="en-US" dirty="0" err="1" smtClean="0"/>
              <a:t>değiştirilmesine</a:t>
            </a:r>
            <a:r>
              <a:rPr lang="en-US" dirty="0" smtClean="0"/>
              <a:t> </a:t>
            </a:r>
            <a:r>
              <a:rPr lang="en-US" dirty="0" err="1"/>
              <a:t>izin</a:t>
            </a:r>
            <a:r>
              <a:rPr lang="en-US" dirty="0"/>
              <a:t> </a:t>
            </a:r>
            <a:r>
              <a:rPr lang="en-US" dirty="0" err="1"/>
              <a:t>verilen</a:t>
            </a:r>
            <a:r>
              <a:rPr lang="en-US" dirty="0"/>
              <a:t> </a:t>
            </a:r>
            <a:r>
              <a:rPr lang="en-US" dirty="0" err="1"/>
              <a:t>elemanlar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sadece</a:t>
            </a:r>
            <a:r>
              <a:rPr lang="en-US" dirty="0"/>
              <a:t> </a:t>
            </a:r>
            <a:r>
              <a:rPr lang="en-US" dirty="0" err="1"/>
              <a:t>orijinalleri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değiştirilmelidir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Değişim</a:t>
            </a:r>
            <a:r>
              <a:rPr lang="tr-TR" dirty="0" smtClean="0"/>
              <a:t> </a:t>
            </a:r>
            <a:r>
              <a:rPr lang="en-US" dirty="0" err="1" smtClean="0"/>
              <a:t>yapıldıktan</a:t>
            </a:r>
            <a:r>
              <a:rPr lang="en-US" dirty="0" smtClean="0"/>
              <a:t> </a:t>
            </a:r>
            <a:r>
              <a:rPr lang="en-US" dirty="0" err="1"/>
              <a:t>sonra</a:t>
            </a:r>
            <a:r>
              <a:rPr lang="en-US" dirty="0"/>
              <a:t>, </a:t>
            </a: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/>
              <a:t>kaçak</a:t>
            </a:r>
            <a:r>
              <a:rPr lang="en-US" dirty="0"/>
              <a:t> </a:t>
            </a:r>
            <a:r>
              <a:rPr lang="en-US" dirty="0" err="1"/>
              <a:t>akım</a:t>
            </a:r>
            <a:r>
              <a:rPr lang="en-US" dirty="0"/>
              <a:t> </a:t>
            </a:r>
            <a:r>
              <a:rPr lang="en-US" dirty="0" err="1"/>
              <a:t>güvenlik</a:t>
            </a:r>
            <a:r>
              <a:rPr lang="en-US" dirty="0"/>
              <a:t> </a:t>
            </a:r>
            <a:r>
              <a:rPr lang="en-US" dirty="0" err="1"/>
              <a:t>testi</a:t>
            </a:r>
            <a:r>
              <a:rPr lang="en-US" dirty="0"/>
              <a:t> </a:t>
            </a:r>
            <a:r>
              <a:rPr lang="en-US" dirty="0" err="1"/>
              <a:t>yapılır</a:t>
            </a:r>
            <a:r>
              <a:rPr lang="en-US" dirty="0"/>
              <a:t>.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kalibrasyon</a:t>
            </a:r>
            <a:r>
              <a:rPr lang="en-US" dirty="0"/>
              <a:t> </a:t>
            </a:r>
            <a:r>
              <a:rPr lang="en-US" dirty="0" err="1" smtClean="0"/>
              <a:t>kontrolü</a:t>
            </a:r>
            <a:r>
              <a:rPr lang="tr-TR" dirty="0" smtClean="0"/>
              <a:t> </a:t>
            </a:r>
            <a:r>
              <a:rPr lang="en-US" dirty="0" err="1" smtClean="0"/>
              <a:t>yapılmalıdır</a:t>
            </a:r>
            <a:r>
              <a:rPr lang="tr-T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457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47248" cy="78069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Sıcaklık Sensörleri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2520280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HBMler</a:t>
            </a:r>
            <a:r>
              <a:rPr lang="en-US" sz="2400" dirty="0"/>
              <a:t>, hasta </a:t>
            </a:r>
            <a:r>
              <a:rPr lang="en-US" sz="2400" dirty="0" err="1"/>
              <a:t>vücut</a:t>
            </a:r>
            <a:r>
              <a:rPr lang="en-US" sz="2400" dirty="0"/>
              <a:t> </a:t>
            </a:r>
            <a:r>
              <a:rPr lang="en-US" sz="2400" dirty="0" err="1"/>
              <a:t>ısısını</a:t>
            </a:r>
            <a:r>
              <a:rPr lang="en-US" sz="2400" dirty="0"/>
              <a:t> </a:t>
            </a:r>
            <a:r>
              <a:rPr lang="en-US" sz="2400" dirty="0" err="1"/>
              <a:t>sürekli</a:t>
            </a:r>
            <a:r>
              <a:rPr lang="en-US" sz="2400" dirty="0"/>
              <a:t> </a:t>
            </a:r>
            <a:r>
              <a:rPr lang="en-US" sz="2400" dirty="0" err="1"/>
              <a:t>takip</a:t>
            </a:r>
            <a:r>
              <a:rPr lang="en-US" sz="2400" dirty="0"/>
              <a:t> </a:t>
            </a:r>
            <a:r>
              <a:rPr lang="en-US" sz="2400" dirty="0" err="1"/>
              <a:t>edebilecek</a:t>
            </a:r>
            <a:r>
              <a:rPr lang="en-US" sz="2400" dirty="0"/>
              <a:t>, </a:t>
            </a:r>
            <a:r>
              <a:rPr lang="en-US" sz="2400" dirty="0" err="1"/>
              <a:t>gerektiğinde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 smtClean="0"/>
              <a:t>anormallik</a:t>
            </a:r>
            <a:r>
              <a:rPr lang="tr-TR" sz="2400" dirty="0" smtClean="0"/>
              <a:t> </a:t>
            </a:r>
            <a:r>
              <a:rPr lang="en-US" sz="2400" dirty="0" err="1" smtClean="0"/>
              <a:t>oluşursa</a:t>
            </a:r>
            <a:r>
              <a:rPr lang="en-US" sz="2400" dirty="0" smtClean="0"/>
              <a:t> </a:t>
            </a:r>
            <a:r>
              <a:rPr lang="en-US" sz="2400" dirty="0" err="1"/>
              <a:t>personeli</a:t>
            </a:r>
            <a:r>
              <a:rPr lang="en-US" sz="2400" dirty="0"/>
              <a:t> </a:t>
            </a:r>
            <a:r>
              <a:rPr lang="en-US" sz="2400" dirty="0" err="1"/>
              <a:t>uyarabilecek</a:t>
            </a:r>
            <a:r>
              <a:rPr lang="en-US" sz="2400" dirty="0"/>
              <a:t> </a:t>
            </a:r>
            <a:r>
              <a:rPr lang="en-US" sz="2400" dirty="0" err="1"/>
              <a:t>sisteme</a:t>
            </a:r>
            <a:r>
              <a:rPr lang="en-US" sz="2400" dirty="0"/>
              <a:t> </a:t>
            </a:r>
            <a:r>
              <a:rPr lang="en-US" sz="2400" dirty="0" err="1"/>
              <a:t>sahiptir</a:t>
            </a:r>
            <a:r>
              <a:rPr lang="en-US" sz="2400" dirty="0"/>
              <a:t>. </a:t>
            </a:r>
            <a:endParaRPr lang="tr-TR" sz="2400" dirty="0" smtClean="0"/>
          </a:p>
          <a:p>
            <a:r>
              <a:rPr lang="en-US" sz="2400" dirty="0" err="1" smtClean="0"/>
              <a:t>Sıcaklık</a:t>
            </a:r>
            <a:r>
              <a:rPr lang="en-US" sz="2400" dirty="0" smtClean="0"/>
              <a:t> </a:t>
            </a:r>
            <a:r>
              <a:rPr lang="en-US" sz="2400" dirty="0" err="1"/>
              <a:t>ölçümü</a:t>
            </a:r>
            <a:r>
              <a:rPr lang="en-US" sz="2400" dirty="0"/>
              <a:t>, </a:t>
            </a:r>
            <a:r>
              <a:rPr lang="en-US" sz="2400" dirty="0" err="1"/>
              <a:t>ısı</a:t>
            </a:r>
            <a:r>
              <a:rPr lang="en-US" sz="2400" dirty="0"/>
              <a:t> </a:t>
            </a:r>
            <a:r>
              <a:rPr lang="en-US" sz="2400" dirty="0" err="1"/>
              <a:t>probunun</a:t>
            </a:r>
            <a:r>
              <a:rPr lang="en-US" sz="2400" dirty="0"/>
              <a:t> </a:t>
            </a:r>
            <a:r>
              <a:rPr lang="en-US" sz="2400" dirty="0" err="1" smtClean="0"/>
              <a:t>içindeki</a:t>
            </a:r>
            <a:r>
              <a:rPr lang="tr-TR" sz="2400" dirty="0" smtClean="0"/>
              <a:t> </a:t>
            </a:r>
            <a:r>
              <a:rPr lang="en-US" sz="2400" dirty="0" err="1" smtClean="0"/>
              <a:t>termistör</a:t>
            </a:r>
            <a:r>
              <a:rPr lang="en-US" sz="2400" dirty="0" smtClean="0"/>
              <a:t> </a:t>
            </a:r>
            <a:r>
              <a:rPr lang="en-US" sz="2400" dirty="0" err="1"/>
              <a:t>yardımıyla</a:t>
            </a:r>
            <a:r>
              <a:rPr lang="en-US" sz="2400" dirty="0"/>
              <a:t> </a:t>
            </a:r>
            <a:r>
              <a:rPr lang="en-US" sz="2400" dirty="0" err="1"/>
              <a:t>yapılır</a:t>
            </a:r>
            <a:r>
              <a:rPr lang="en-US" sz="2400" dirty="0"/>
              <a:t>. Isı </a:t>
            </a:r>
            <a:r>
              <a:rPr lang="en-US" sz="2400" dirty="0" err="1"/>
              <a:t>değişimi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orantılı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termistörün</a:t>
            </a:r>
            <a:r>
              <a:rPr lang="en-US" sz="2400" dirty="0"/>
              <a:t> </a:t>
            </a:r>
            <a:r>
              <a:rPr lang="en-US" sz="2400" dirty="0" err="1"/>
              <a:t>direnci</a:t>
            </a:r>
            <a:r>
              <a:rPr lang="en-US" sz="2400" dirty="0"/>
              <a:t> </a:t>
            </a:r>
            <a:r>
              <a:rPr lang="en-US" sz="2400" dirty="0" err="1" smtClean="0"/>
              <a:t>değişir</a:t>
            </a:r>
            <a:r>
              <a:rPr lang="en-US" sz="2400" dirty="0" smtClean="0"/>
              <a:t>.</a:t>
            </a:r>
            <a:r>
              <a:rPr lang="tr-TR" sz="2400" dirty="0" smtClean="0"/>
              <a:t> </a:t>
            </a:r>
            <a:r>
              <a:rPr lang="en-US" sz="2400" dirty="0" err="1" smtClean="0"/>
              <a:t>Termistörün</a:t>
            </a:r>
            <a:r>
              <a:rPr lang="en-US" sz="2400" dirty="0" smtClean="0"/>
              <a:t> </a:t>
            </a:r>
            <a:r>
              <a:rPr lang="en-US" sz="2400" dirty="0" err="1"/>
              <a:t>direnci</a:t>
            </a:r>
            <a:r>
              <a:rPr lang="en-US" sz="2400" dirty="0"/>
              <a:t> </a:t>
            </a:r>
            <a:r>
              <a:rPr lang="en-US" sz="2400" dirty="0" err="1"/>
              <a:t>ölçülerek</a:t>
            </a:r>
            <a:r>
              <a:rPr lang="en-US" sz="2400" dirty="0"/>
              <a:t> </a:t>
            </a:r>
            <a:r>
              <a:rPr lang="en-US" sz="2400" dirty="0" err="1"/>
              <a:t>sıcaklık</a:t>
            </a:r>
            <a:r>
              <a:rPr lang="en-US" sz="2400" dirty="0"/>
              <a:t> </a:t>
            </a:r>
            <a:r>
              <a:rPr lang="en-US" sz="2400" dirty="0" err="1"/>
              <a:t>hesaplanır</a:t>
            </a:r>
            <a:r>
              <a:rPr lang="en-US" sz="2400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3800475" cy="2703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33056"/>
            <a:ext cx="2847975" cy="272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213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Basınç Sensörleri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r>
              <a:rPr lang="en-US" sz="2400" dirty="0" err="1"/>
              <a:t>HBM’lerde</a:t>
            </a:r>
            <a:r>
              <a:rPr lang="en-US" sz="2400" dirty="0"/>
              <a:t> </a:t>
            </a:r>
            <a:r>
              <a:rPr lang="en-US" sz="2400" dirty="0" err="1"/>
              <a:t>standart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donanımlardan</a:t>
            </a:r>
            <a:r>
              <a:rPr lang="en-US" sz="2400" dirty="0"/>
              <a:t> </a:t>
            </a:r>
            <a:r>
              <a:rPr lang="en-US" sz="2400" dirty="0" err="1"/>
              <a:t>biri</a:t>
            </a:r>
            <a:r>
              <a:rPr lang="en-US" sz="2400" dirty="0"/>
              <a:t> </a:t>
            </a:r>
            <a:r>
              <a:rPr lang="en-US" sz="2400" dirty="0" err="1"/>
              <a:t>kan</a:t>
            </a:r>
            <a:r>
              <a:rPr lang="en-US" sz="2400" dirty="0"/>
              <a:t> </a:t>
            </a:r>
            <a:r>
              <a:rPr lang="en-US" sz="2400" dirty="0" err="1"/>
              <a:t>basıncı</a:t>
            </a:r>
            <a:r>
              <a:rPr lang="en-US" sz="2400" dirty="0"/>
              <a:t> </a:t>
            </a:r>
            <a:r>
              <a:rPr lang="en-US" sz="2400" dirty="0" err="1"/>
              <a:t>ölçümü</a:t>
            </a:r>
            <a:r>
              <a:rPr lang="en-US" sz="2400" dirty="0"/>
              <a:t> </a:t>
            </a:r>
            <a:r>
              <a:rPr lang="en-US" sz="2400" dirty="0" err="1"/>
              <a:t>ünitesidir</a:t>
            </a:r>
            <a:r>
              <a:rPr lang="en-US" sz="2400" dirty="0"/>
              <a:t>. ‘</a:t>
            </a:r>
            <a:r>
              <a:rPr lang="en-US" sz="2400" dirty="0" err="1" smtClean="0"/>
              <a:t>Pnomatik</a:t>
            </a:r>
            <a:r>
              <a:rPr lang="tr-TR" sz="2400" dirty="0" smtClean="0"/>
              <a:t> </a:t>
            </a:r>
            <a:r>
              <a:rPr lang="en-US" sz="2400" dirty="0" err="1" smtClean="0"/>
              <a:t>ünite</a:t>
            </a:r>
            <a:r>
              <a:rPr lang="en-US" sz="2400" dirty="0"/>
              <a:t>’ </a:t>
            </a:r>
            <a:r>
              <a:rPr lang="en-US" sz="2400" dirty="0" err="1"/>
              <a:t>başlığı</a:t>
            </a:r>
            <a:r>
              <a:rPr lang="en-US" sz="2400" dirty="0"/>
              <a:t> </a:t>
            </a:r>
            <a:r>
              <a:rPr lang="en-US" sz="2400" dirty="0" err="1"/>
              <a:t>altında</a:t>
            </a:r>
            <a:r>
              <a:rPr lang="en-US" sz="2400" dirty="0"/>
              <a:t> </a:t>
            </a:r>
            <a:r>
              <a:rPr lang="en-US" sz="2400" dirty="0" err="1"/>
              <a:t>anlatılan</a:t>
            </a:r>
            <a:r>
              <a:rPr lang="en-US" sz="2400" dirty="0"/>
              <a:t> NIBP (non invasive blood pressure) </a:t>
            </a:r>
            <a:r>
              <a:rPr lang="en-US" sz="2400" dirty="0" err="1"/>
              <a:t>haricî</a:t>
            </a:r>
            <a:r>
              <a:rPr lang="en-US" sz="2400" dirty="0"/>
              <a:t> </a:t>
            </a:r>
            <a:r>
              <a:rPr lang="en-US" sz="2400" dirty="0" err="1"/>
              <a:t>kan</a:t>
            </a:r>
            <a:r>
              <a:rPr lang="en-US" sz="2400" dirty="0"/>
              <a:t> </a:t>
            </a:r>
            <a:r>
              <a:rPr lang="en-US" sz="2400" dirty="0" err="1"/>
              <a:t>basıncı</a:t>
            </a:r>
            <a:r>
              <a:rPr lang="en-US" sz="2400" dirty="0"/>
              <a:t> </a:t>
            </a:r>
            <a:r>
              <a:rPr lang="en-US" sz="2400" dirty="0" err="1" smtClean="0"/>
              <a:t>ölçüm</a:t>
            </a:r>
            <a:r>
              <a:rPr lang="tr-TR" sz="2400" dirty="0" smtClean="0"/>
              <a:t> </a:t>
            </a:r>
            <a:r>
              <a:rPr lang="en-US" sz="2400" dirty="0" err="1" smtClean="0"/>
              <a:t>ünitesinde</a:t>
            </a:r>
            <a:r>
              <a:rPr lang="en-US" sz="2400" dirty="0" smtClean="0"/>
              <a:t> </a:t>
            </a:r>
            <a:r>
              <a:rPr lang="en-US" sz="2400" dirty="0" err="1"/>
              <a:t>basınç</a:t>
            </a:r>
            <a:r>
              <a:rPr lang="en-US" sz="2400" dirty="0"/>
              <a:t> </a:t>
            </a:r>
            <a:r>
              <a:rPr lang="en-US" sz="2400" dirty="0" err="1"/>
              <a:t>sensörleri</a:t>
            </a:r>
            <a:r>
              <a:rPr lang="en-US" sz="2400" dirty="0"/>
              <a:t> </a:t>
            </a:r>
            <a:r>
              <a:rPr lang="en-US" sz="2400" dirty="0" err="1"/>
              <a:t>kullanılmaktadır</a:t>
            </a:r>
            <a:r>
              <a:rPr lang="en-US" sz="2400" dirty="0"/>
              <a:t>. Bu </a:t>
            </a:r>
            <a:r>
              <a:rPr lang="en-US" sz="2400" dirty="0" err="1"/>
              <a:t>sensörlerden</a:t>
            </a:r>
            <a:r>
              <a:rPr lang="en-US" sz="2400" dirty="0"/>
              <a:t> </a:t>
            </a:r>
            <a:r>
              <a:rPr lang="en-US" sz="2400" dirty="0" err="1"/>
              <a:t>bazıları</a:t>
            </a:r>
            <a:r>
              <a:rPr lang="en-US" sz="2400" dirty="0"/>
              <a:t> </a:t>
            </a:r>
            <a:r>
              <a:rPr lang="en-US" sz="2400" dirty="0" err="1"/>
              <a:t>aşağıdadır</a:t>
            </a:r>
            <a:r>
              <a:rPr lang="en-US" sz="2400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5024"/>
            <a:ext cx="351955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210" y="3645024"/>
            <a:ext cx="3221158" cy="208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851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Basınç Sensörleri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HBM’lerde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basınç</a:t>
            </a:r>
            <a:r>
              <a:rPr lang="en-US" dirty="0"/>
              <a:t> </a:t>
            </a:r>
            <a:r>
              <a:rPr lang="en-US" dirty="0" err="1"/>
              <a:t>sensörleri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basınç</a:t>
            </a:r>
            <a:r>
              <a:rPr lang="en-US" dirty="0"/>
              <a:t> </a:t>
            </a:r>
            <a:r>
              <a:rPr lang="en-US" dirty="0" err="1"/>
              <a:t>sensörlerine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 smtClean="0"/>
              <a:t>ölçüm</a:t>
            </a:r>
            <a:r>
              <a:rPr lang="tr-TR" dirty="0" smtClean="0"/>
              <a:t> </a:t>
            </a:r>
            <a:r>
              <a:rPr lang="en-US" dirty="0" err="1" smtClean="0"/>
              <a:t>hassasiyetleri</a:t>
            </a:r>
            <a:r>
              <a:rPr lang="en-US" dirty="0" smtClean="0"/>
              <a:t> </a:t>
            </a:r>
            <a:r>
              <a:rPr lang="en-US" dirty="0" err="1"/>
              <a:t>bakımından</a:t>
            </a:r>
            <a:r>
              <a:rPr lang="en-US" dirty="0"/>
              <a:t> </a:t>
            </a:r>
            <a:r>
              <a:rPr lang="en-US" dirty="0" err="1"/>
              <a:t>üstünlük</a:t>
            </a:r>
            <a:r>
              <a:rPr lang="en-US" dirty="0"/>
              <a:t> </a:t>
            </a:r>
            <a:r>
              <a:rPr lang="en-US" dirty="0" err="1"/>
              <a:t>gösterir</a:t>
            </a:r>
            <a:r>
              <a:rPr lang="en-US" dirty="0"/>
              <a:t>. </a:t>
            </a:r>
            <a:endParaRPr lang="tr-TR" dirty="0" smtClean="0"/>
          </a:p>
          <a:p>
            <a:endParaRPr lang="tr-TR" dirty="0" smtClean="0"/>
          </a:p>
          <a:p>
            <a:r>
              <a:rPr lang="en-US" dirty="0" err="1" smtClean="0"/>
              <a:t>Üzerlerine</a:t>
            </a:r>
            <a:r>
              <a:rPr lang="en-US" dirty="0" smtClean="0"/>
              <a:t> </a:t>
            </a:r>
            <a:r>
              <a:rPr lang="en-US" dirty="0" err="1"/>
              <a:t>uygulanan</a:t>
            </a:r>
            <a:r>
              <a:rPr lang="en-US" dirty="0"/>
              <a:t> </a:t>
            </a:r>
            <a:r>
              <a:rPr lang="en-US" dirty="0" err="1"/>
              <a:t>basınca</a:t>
            </a:r>
            <a:r>
              <a:rPr lang="en-US" dirty="0"/>
              <a:t> </a:t>
            </a:r>
            <a:r>
              <a:rPr lang="en-US" dirty="0" err="1"/>
              <a:t>gerçek</a:t>
            </a:r>
            <a:r>
              <a:rPr lang="en-US" dirty="0"/>
              <a:t> </a:t>
            </a:r>
            <a:r>
              <a:rPr lang="en-US" dirty="0" err="1" smtClean="0"/>
              <a:t>zamanlı</a:t>
            </a:r>
            <a:r>
              <a:rPr lang="tr-TR" dirty="0" smtClean="0"/>
              <a:t> </a:t>
            </a:r>
            <a:r>
              <a:rPr lang="en-US" dirty="0" err="1" smtClean="0"/>
              <a:t>cevap</a:t>
            </a:r>
            <a:r>
              <a:rPr lang="en-US" dirty="0" smtClean="0"/>
              <a:t> </a:t>
            </a:r>
            <a:r>
              <a:rPr lang="en-US" dirty="0" err="1"/>
              <a:t>verirler</a:t>
            </a:r>
            <a:r>
              <a:rPr lang="en-US" dirty="0"/>
              <a:t>. </a:t>
            </a:r>
            <a:endParaRPr lang="tr-TR" dirty="0" smtClean="0"/>
          </a:p>
          <a:p>
            <a:endParaRPr lang="tr-TR" dirty="0"/>
          </a:p>
          <a:p>
            <a:r>
              <a:rPr lang="en-US" dirty="0" smtClean="0"/>
              <a:t>Bu </a:t>
            </a:r>
            <a:r>
              <a:rPr lang="en-US" dirty="0" err="1"/>
              <a:t>sensörlerin</a:t>
            </a:r>
            <a:r>
              <a:rPr lang="en-US" dirty="0"/>
              <a:t> </a:t>
            </a:r>
            <a:r>
              <a:rPr lang="en-US" dirty="0" err="1"/>
              <a:t>bazı</a:t>
            </a:r>
            <a:r>
              <a:rPr lang="en-US" dirty="0"/>
              <a:t> </a:t>
            </a:r>
            <a:r>
              <a:rPr lang="en-US" dirty="0" err="1"/>
              <a:t>tipleri</a:t>
            </a:r>
            <a:r>
              <a:rPr lang="en-US" dirty="0"/>
              <a:t> </a:t>
            </a:r>
            <a:r>
              <a:rPr lang="en-US" dirty="0" err="1"/>
              <a:t>sadece</a:t>
            </a:r>
            <a:r>
              <a:rPr lang="en-US" dirty="0"/>
              <a:t> </a:t>
            </a:r>
            <a:r>
              <a:rPr lang="en-US" dirty="0" err="1"/>
              <a:t>açma-kapatma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basit</a:t>
            </a:r>
            <a:r>
              <a:rPr lang="en-US" dirty="0"/>
              <a:t> </a:t>
            </a:r>
            <a:r>
              <a:rPr lang="en-US" dirty="0" err="1"/>
              <a:t>anahtar</a:t>
            </a:r>
            <a:r>
              <a:rPr lang="en-US" dirty="0"/>
              <a:t> </a:t>
            </a:r>
            <a:r>
              <a:rPr lang="en-US" dirty="0" err="1" smtClean="0"/>
              <a:t>görevi</a:t>
            </a:r>
            <a:r>
              <a:rPr lang="tr-TR" dirty="0" smtClean="0"/>
              <a:t> </a:t>
            </a:r>
            <a:r>
              <a:rPr lang="en-US" dirty="0" err="1" smtClean="0"/>
              <a:t>görürken</a:t>
            </a:r>
            <a:r>
              <a:rPr lang="en-US" dirty="0" smtClean="0"/>
              <a:t> </a:t>
            </a:r>
            <a:r>
              <a:rPr lang="en-US" dirty="0" err="1"/>
              <a:t>bazıları</a:t>
            </a:r>
            <a:r>
              <a:rPr lang="en-US" dirty="0"/>
              <a:t> da </a:t>
            </a:r>
            <a:r>
              <a:rPr lang="en-US" dirty="0" err="1"/>
              <a:t>uygulanan</a:t>
            </a:r>
            <a:r>
              <a:rPr lang="en-US" dirty="0"/>
              <a:t> </a:t>
            </a:r>
            <a:r>
              <a:rPr lang="en-US" dirty="0" err="1"/>
              <a:t>basınçla</a:t>
            </a:r>
            <a:r>
              <a:rPr lang="en-US" dirty="0"/>
              <a:t> </a:t>
            </a:r>
            <a:r>
              <a:rPr lang="en-US" dirty="0" err="1"/>
              <a:t>doğru</a:t>
            </a:r>
            <a:r>
              <a:rPr lang="en-US" dirty="0"/>
              <a:t> </a:t>
            </a:r>
            <a:r>
              <a:rPr lang="en-US" dirty="0" err="1"/>
              <a:t>orantılı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rezistif</a:t>
            </a:r>
            <a:r>
              <a:rPr lang="en-US" dirty="0"/>
              <a:t> </a:t>
            </a:r>
            <a:r>
              <a:rPr lang="en-US" dirty="0" err="1"/>
              <a:t>değişimler</a:t>
            </a:r>
            <a:r>
              <a:rPr lang="en-US" dirty="0"/>
              <a:t> </a:t>
            </a:r>
            <a:r>
              <a:rPr lang="en-US" dirty="0" err="1"/>
              <a:t>gösterir</a:t>
            </a:r>
            <a:r>
              <a:rPr lang="en-US" dirty="0" smtClean="0"/>
              <a:t>.</a:t>
            </a:r>
            <a:endParaRPr lang="tr-TR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Arızalanmaları</a:t>
            </a:r>
            <a:r>
              <a:rPr lang="en-US" dirty="0"/>
              <a:t> </a:t>
            </a:r>
            <a:r>
              <a:rPr lang="en-US" dirty="0" err="1"/>
              <a:t>halinde</a:t>
            </a:r>
            <a:r>
              <a:rPr lang="en-US" dirty="0"/>
              <a:t> </a:t>
            </a:r>
            <a:r>
              <a:rPr lang="en-US" dirty="0" err="1"/>
              <a:t>orijinali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değiştirilmelidir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299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Basınç Sensörleri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3558215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585" y="1988840"/>
            <a:ext cx="322897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473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tr-TR" sz="4800" dirty="0" smtClean="0"/>
              <a:t>CO</a:t>
            </a:r>
            <a:r>
              <a:rPr lang="tr-TR" sz="2400" dirty="0" smtClean="0"/>
              <a:t>2</a:t>
            </a:r>
            <a:r>
              <a:rPr lang="tr-TR" sz="4800" dirty="0" smtClean="0"/>
              <a:t>  Sensörleri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Yaşamak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gerekli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oksijen</a:t>
            </a:r>
            <a:r>
              <a:rPr lang="en-US" dirty="0"/>
              <a:t> (O2) </a:t>
            </a:r>
            <a:r>
              <a:rPr lang="en-US" dirty="0" err="1"/>
              <a:t>akciğerler</a:t>
            </a:r>
            <a:r>
              <a:rPr lang="en-US" dirty="0"/>
              <a:t> </a:t>
            </a:r>
            <a:r>
              <a:rPr lang="en-US" dirty="0" err="1"/>
              <a:t>vasıtası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kana, </a:t>
            </a:r>
            <a:r>
              <a:rPr lang="en-US" dirty="0" err="1"/>
              <a:t>oradan</a:t>
            </a:r>
            <a:r>
              <a:rPr lang="en-US" dirty="0"/>
              <a:t> da </a:t>
            </a:r>
            <a:r>
              <a:rPr lang="en-US" dirty="0" err="1" smtClean="0"/>
              <a:t>tüm</a:t>
            </a:r>
            <a:r>
              <a:rPr lang="tr-TR" dirty="0" smtClean="0"/>
              <a:t> </a:t>
            </a:r>
            <a:r>
              <a:rPr lang="en-US" dirty="0" err="1" smtClean="0"/>
              <a:t>vücüda</a:t>
            </a:r>
            <a:r>
              <a:rPr lang="en-US" dirty="0" smtClean="0"/>
              <a:t> </a:t>
            </a:r>
            <a:r>
              <a:rPr lang="en-US" dirty="0" err="1"/>
              <a:t>ulaştırılır</a:t>
            </a:r>
            <a:r>
              <a:rPr lang="en-US" dirty="0"/>
              <a:t>. Her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hücrede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oksijen</a:t>
            </a:r>
            <a:r>
              <a:rPr lang="en-US" dirty="0"/>
              <a:t> </a:t>
            </a:r>
            <a:r>
              <a:rPr lang="en-US" dirty="0" err="1"/>
              <a:t>korbondioksit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vücuttan</a:t>
            </a:r>
            <a:r>
              <a:rPr lang="en-US" dirty="0"/>
              <a:t> </a:t>
            </a:r>
            <a:r>
              <a:rPr lang="en-US" dirty="0" err="1" smtClean="0"/>
              <a:t>yine</a:t>
            </a:r>
            <a:r>
              <a:rPr lang="tr-TR" dirty="0" smtClean="0"/>
              <a:t> </a:t>
            </a:r>
            <a:r>
              <a:rPr lang="en-US" dirty="0" err="1" smtClean="0"/>
              <a:t>akciğerler</a:t>
            </a:r>
            <a:r>
              <a:rPr lang="en-US" dirty="0" smtClean="0"/>
              <a:t> </a:t>
            </a:r>
            <a:r>
              <a:rPr lang="en-US" dirty="0" err="1"/>
              <a:t>yardımı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atılır</a:t>
            </a:r>
            <a:r>
              <a:rPr lang="en-US" dirty="0"/>
              <a:t>. </a:t>
            </a:r>
            <a:endParaRPr lang="tr-TR" dirty="0" smtClean="0"/>
          </a:p>
          <a:p>
            <a:endParaRPr lang="tr-TR" dirty="0" smtClean="0"/>
          </a:p>
          <a:p>
            <a:r>
              <a:rPr lang="en-US" dirty="0" err="1" smtClean="0"/>
              <a:t>Vücuttan</a:t>
            </a:r>
            <a:r>
              <a:rPr lang="en-US" dirty="0" smtClean="0"/>
              <a:t> </a:t>
            </a:r>
            <a:r>
              <a:rPr lang="en-US" dirty="0" err="1"/>
              <a:t>atılan</a:t>
            </a:r>
            <a:r>
              <a:rPr lang="en-US" dirty="0"/>
              <a:t> </a:t>
            </a:r>
            <a:r>
              <a:rPr lang="en-US" dirty="0" err="1"/>
              <a:t>karbondioksit</a:t>
            </a:r>
            <a:r>
              <a:rPr lang="en-US" dirty="0"/>
              <a:t> </a:t>
            </a:r>
            <a:r>
              <a:rPr lang="en-US" dirty="0" err="1"/>
              <a:t>miktarı</a:t>
            </a:r>
            <a:r>
              <a:rPr lang="en-US" dirty="0"/>
              <a:t> hasta </a:t>
            </a:r>
            <a:r>
              <a:rPr lang="en-US" dirty="0" err="1"/>
              <a:t>solunumu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 smtClean="0"/>
              <a:t>ilgili</a:t>
            </a:r>
            <a:r>
              <a:rPr lang="tr-TR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/>
              <a:t>hekime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ipuçları</a:t>
            </a:r>
            <a:r>
              <a:rPr lang="en-US" dirty="0"/>
              <a:t> </a:t>
            </a:r>
            <a:r>
              <a:rPr lang="en-US" dirty="0" err="1"/>
              <a:t>verir</a:t>
            </a:r>
            <a:r>
              <a:rPr lang="en-US" dirty="0" smtClean="0"/>
              <a:t>.</a:t>
            </a:r>
            <a:endParaRPr lang="tr-TR" dirty="0" smtClean="0"/>
          </a:p>
          <a:p>
            <a:endParaRPr lang="en-US" dirty="0"/>
          </a:p>
          <a:p>
            <a:r>
              <a:rPr lang="en-US" dirty="0"/>
              <a:t>Hasta </a:t>
            </a:r>
            <a:r>
              <a:rPr lang="en-US" dirty="0" err="1"/>
              <a:t>solunum</a:t>
            </a:r>
            <a:r>
              <a:rPr lang="en-US" dirty="0"/>
              <a:t> </a:t>
            </a:r>
            <a:r>
              <a:rPr lang="en-US" dirty="0" err="1"/>
              <a:t>sisteminden</a:t>
            </a:r>
            <a:r>
              <a:rPr lang="en-US" dirty="0"/>
              <a:t> </a:t>
            </a:r>
            <a:r>
              <a:rPr lang="en-US" dirty="0" err="1"/>
              <a:t>atılan</a:t>
            </a:r>
            <a:r>
              <a:rPr lang="en-US" dirty="0"/>
              <a:t> CO2 </a:t>
            </a:r>
            <a:r>
              <a:rPr lang="en-US" dirty="0" err="1"/>
              <a:t>miktarını</a:t>
            </a:r>
            <a:r>
              <a:rPr lang="en-US" dirty="0"/>
              <a:t> </a:t>
            </a:r>
            <a:r>
              <a:rPr lang="en-US" dirty="0" err="1"/>
              <a:t>ölçmek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HBM’lerde</a:t>
            </a:r>
            <a:r>
              <a:rPr lang="en-US" dirty="0"/>
              <a:t> CO2 </a:t>
            </a:r>
            <a:r>
              <a:rPr lang="en-US" dirty="0" err="1" smtClean="0"/>
              <a:t>ölçüm</a:t>
            </a:r>
            <a:r>
              <a:rPr lang="tr-TR" dirty="0" smtClean="0"/>
              <a:t> </a:t>
            </a:r>
            <a:r>
              <a:rPr lang="en-US" dirty="0" err="1" smtClean="0"/>
              <a:t>sensörleri</a:t>
            </a:r>
            <a:r>
              <a:rPr lang="en-US" dirty="0" smtClean="0"/>
              <a:t> </a:t>
            </a:r>
            <a:r>
              <a:rPr lang="en-US" dirty="0" err="1"/>
              <a:t>kullanılır</a:t>
            </a:r>
            <a:r>
              <a:rPr lang="en-US" dirty="0" smtClean="0"/>
              <a:t>.</a:t>
            </a:r>
            <a:endParaRPr lang="tr-TR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tr-TR" dirty="0" smtClean="0"/>
          </a:p>
          <a:p>
            <a:r>
              <a:rPr lang="en-US" dirty="0" smtClean="0"/>
              <a:t>Bu </a:t>
            </a:r>
            <a:r>
              <a:rPr lang="en-US" dirty="0" err="1"/>
              <a:t>sensörler</a:t>
            </a:r>
            <a:r>
              <a:rPr lang="en-US" dirty="0"/>
              <a:t> </a:t>
            </a:r>
            <a:r>
              <a:rPr lang="en-US" dirty="0" err="1"/>
              <a:t>hastanın</a:t>
            </a:r>
            <a:r>
              <a:rPr lang="en-US" dirty="0"/>
              <a:t> </a:t>
            </a:r>
            <a:r>
              <a:rPr lang="en-US" dirty="0" err="1"/>
              <a:t>solunum</a:t>
            </a:r>
            <a:r>
              <a:rPr lang="en-US" dirty="0"/>
              <a:t> </a:t>
            </a:r>
            <a:r>
              <a:rPr lang="en-US" dirty="0" err="1"/>
              <a:t>hızını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vücuttan</a:t>
            </a:r>
            <a:r>
              <a:rPr lang="en-US" dirty="0"/>
              <a:t> </a:t>
            </a:r>
            <a:r>
              <a:rPr lang="en-US" dirty="0" err="1"/>
              <a:t>attığı</a:t>
            </a:r>
            <a:r>
              <a:rPr lang="en-US" dirty="0"/>
              <a:t> CO2 </a:t>
            </a:r>
            <a:r>
              <a:rPr lang="en-US" dirty="0" err="1" smtClean="0"/>
              <a:t>miktarını</a:t>
            </a:r>
            <a:r>
              <a:rPr lang="tr-TR" dirty="0" smtClean="0"/>
              <a:t> </a:t>
            </a:r>
            <a:r>
              <a:rPr lang="en-US" dirty="0" err="1" smtClean="0"/>
              <a:t>ölçmek</a:t>
            </a:r>
            <a:r>
              <a:rPr lang="en-US" dirty="0" smtClean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aparatlardır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1672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n-US" dirty="0"/>
              <a:t>CO2  </a:t>
            </a:r>
            <a:r>
              <a:rPr lang="en-US" dirty="0" err="1"/>
              <a:t>Sensörleri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19256" cy="3816424"/>
          </a:xfrm>
        </p:spPr>
        <p:txBody>
          <a:bodyPr/>
          <a:lstStyle/>
          <a:p>
            <a:r>
              <a:rPr lang="en-US" dirty="0" err="1"/>
              <a:t>Aşağıdaki</a:t>
            </a:r>
            <a:r>
              <a:rPr lang="en-US" dirty="0"/>
              <a:t> </a:t>
            </a:r>
            <a:r>
              <a:rPr lang="en-US" dirty="0" err="1"/>
              <a:t>resimlerde</a:t>
            </a:r>
            <a:r>
              <a:rPr lang="en-US" dirty="0"/>
              <a:t> </a:t>
            </a:r>
            <a:r>
              <a:rPr lang="en-US" dirty="0" err="1"/>
              <a:t>farklı</a:t>
            </a:r>
            <a:r>
              <a:rPr lang="en-US" dirty="0"/>
              <a:t> CO2 </a:t>
            </a:r>
            <a:r>
              <a:rPr lang="en-US" dirty="0" err="1"/>
              <a:t>sensörleri</a:t>
            </a:r>
            <a:r>
              <a:rPr lang="en-US" dirty="0"/>
              <a:t> </a:t>
            </a:r>
            <a:r>
              <a:rPr lang="en-US" dirty="0" err="1"/>
              <a:t>görülmektedir</a:t>
            </a:r>
            <a:r>
              <a:rPr lang="en-US" dirty="0"/>
              <a:t>. Bu </a:t>
            </a:r>
            <a:r>
              <a:rPr lang="en-US" dirty="0" err="1"/>
              <a:t>sensörler</a:t>
            </a:r>
            <a:r>
              <a:rPr lang="en-US" dirty="0"/>
              <a:t> </a:t>
            </a:r>
            <a:r>
              <a:rPr lang="en-US" dirty="0" err="1" smtClean="0"/>
              <a:t>sadece</a:t>
            </a:r>
            <a:r>
              <a:rPr lang="tr-TR" dirty="0" smtClean="0"/>
              <a:t> </a:t>
            </a:r>
            <a:r>
              <a:rPr lang="en-US" dirty="0" smtClean="0"/>
              <a:t>HBM</a:t>
            </a:r>
            <a:r>
              <a:rPr lang="en-US" dirty="0"/>
              <a:t>’ </a:t>
            </a:r>
            <a:r>
              <a:rPr lang="en-US" dirty="0" err="1"/>
              <a:t>lerde</a:t>
            </a:r>
            <a:r>
              <a:rPr lang="en-US" dirty="0"/>
              <a:t> </a:t>
            </a:r>
            <a:r>
              <a:rPr lang="en-US" dirty="0" err="1"/>
              <a:t>değil</a:t>
            </a:r>
            <a:r>
              <a:rPr lang="en-US" dirty="0"/>
              <a:t>, </a:t>
            </a:r>
            <a:r>
              <a:rPr lang="en-US" dirty="0" err="1"/>
              <a:t>solunum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yaşam</a:t>
            </a:r>
            <a:r>
              <a:rPr lang="en-US" dirty="0"/>
              <a:t> </a:t>
            </a:r>
            <a:r>
              <a:rPr lang="en-US" dirty="0" err="1"/>
              <a:t>destek</a:t>
            </a:r>
            <a:r>
              <a:rPr lang="en-US" dirty="0"/>
              <a:t> </a:t>
            </a:r>
            <a:r>
              <a:rPr lang="en-US" dirty="0" err="1"/>
              <a:t>ünitelerinde</a:t>
            </a:r>
            <a:r>
              <a:rPr lang="en-US" dirty="0"/>
              <a:t> de </a:t>
            </a:r>
            <a:r>
              <a:rPr lang="en-US" dirty="0" err="1"/>
              <a:t>kullanılır</a:t>
            </a:r>
            <a:r>
              <a:rPr lang="en-US" dirty="0"/>
              <a:t>.</a:t>
            </a:r>
          </a:p>
          <a:p>
            <a:r>
              <a:rPr lang="en-US" dirty="0" err="1"/>
              <a:t>HBM’lerde</a:t>
            </a:r>
            <a:r>
              <a:rPr lang="en-US" dirty="0"/>
              <a:t> CO2, mmHg </a:t>
            </a:r>
            <a:r>
              <a:rPr lang="en-US" dirty="0" err="1"/>
              <a:t>veya</a:t>
            </a:r>
            <a:r>
              <a:rPr lang="en-US" dirty="0"/>
              <a:t> % </a:t>
            </a:r>
            <a:r>
              <a:rPr lang="en-US" dirty="0" err="1"/>
              <a:t>cinsinden</a:t>
            </a:r>
            <a:r>
              <a:rPr lang="en-US" dirty="0"/>
              <a:t> </a:t>
            </a:r>
            <a:r>
              <a:rPr lang="en-US" dirty="0" err="1"/>
              <a:t>ölçülür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40" y="3845533"/>
            <a:ext cx="2939529" cy="246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33056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004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en-US" dirty="0"/>
              <a:t>CO2  </a:t>
            </a:r>
            <a:r>
              <a:rPr lang="en-US" dirty="0" err="1"/>
              <a:t>Sensörleri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Resimde</a:t>
            </a:r>
            <a:r>
              <a:rPr lang="en-US" sz="2400" dirty="0" smtClean="0"/>
              <a:t> </a:t>
            </a:r>
            <a:r>
              <a:rPr lang="en-US" sz="2400" dirty="0"/>
              <a:t>CO2 </a:t>
            </a:r>
            <a:r>
              <a:rPr lang="en-US" sz="2400" dirty="0" err="1"/>
              <a:t>sensörünün</a:t>
            </a:r>
            <a:r>
              <a:rPr lang="en-US" sz="2400" dirty="0"/>
              <a:t> </a:t>
            </a:r>
            <a:r>
              <a:rPr lang="en-US" sz="2400" dirty="0" err="1"/>
              <a:t>hastaya</a:t>
            </a:r>
            <a:r>
              <a:rPr lang="en-US" sz="2400" dirty="0"/>
              <a:t> </a:t>
            </a:r>
            <a:r>
              <a:rPr lang="en-US" sz="2400" dirty="0" err="1"/>
              <a:t>bağlanış</a:t>
            </a:r>
            <a:r>
              <a:rPr lang="en-US" sz="2400" dirty="0"/>
              <a:t> </a:t>
            </a:r>
            <a:r>
              <a:rPr lang="en-US" sz="2400" dirty="0" err="1"/>
              <a:t>biçimi</a:t>
            </a:r>
            <a:r>
              <a:rPr lang="en-US" sz="2400" dirty="0"/>
              <a:t> </a:t>
            </a:r>
            <a:r>
              <a:rPr lang="en-US" sz="2400" dirty="0" err="1"/>
              <a:t>görülmektedir</a:t>
            </a:r>
            <a:r>
              <a:rPr lang="en-US" sz="2400" dirty="0"/>
              <a:t>. O2’nin </a:t>
            </a:r>
            <a:r>
              <a:rPr lang="en-US" sz="2400" dirty="0" err="1" smtClean="0"/>
              <a:t>akış</a:t>
            </a:r>
            <a:r>
              <a:rPr lang="tr-TR" sz="2400" dirty="0" smtClean="0"/>
              <a:t> </a:t>
            </a:r>
            <a:r>
              <a:rPr lang="en-US" sz="2400" dirty="0" err="1" smtClean="0"/>
              <a:t>yönü</a:t>
            </a:r>
            <a:r>
              <a:rPr lang="en-US" sz="2400" dirty="0" smtClean="0"/>
              <a:t> </a:t>
            </a:r>
            <a:r>
              <a:rPr lang="en-US" sz="2400" dirty="0" err="1"/>
              <a:t>mavi</a:t>
            </a:r>
            <a:r>
              <a:rPr lang="en-US" sz="2400" dirty="0"/>
              <a:t> </a:t>
            </a:r>
            <a:r>
              <a:rPr lang="en-US" sz="2400" dirty="0" err="1"/>
              <a:t>oklarla</a:t>
            </a:r>
            <a:r>
              <a:rPr lang="en-US" sz="2400" dirty="0"/>
              <a:t>, </a:t>
            </a:r>
            <a:r>
              <a:rPr lang="en-US" sz="2400" dirty="0" err="1"/>
              <a:t>ve</a:t>
            </a:r>
            <a:r>
              <a:rPr lang="en-US" sz="2400" dirty="0"/>
              <a:t> CO2’nin </a:t>
            </a:r>
            <a:r>
              <a:rPr lang="en-US" sz="2400" dirty="0" err="1"/>
              <a:t>akış</a:t>
            </a:r>
            <a:r>
              <a:rPr lang="en-US" sz="2400" dirty="0"/>
              <a:t> </a:t>
            </a:r>
            <a:r>
              <a:rPr lang="en-US" sz="2400" dirty="0" err="1"/>
              <a:t>yönü</a:t>
            </a:r>
            <a:r>
              <a:rPr lang="en-US" sz="2400" dirty="0"/>
              <a:t> de </a:t>
            </a:r>
            <a:r>
              <a:rPr lang="en-US" sz="2400" dirty="0" err="1"/>
              <a:t>siyah</a:t>
            </a:r>
            <a:r>
              <a:rPr lang="en-US" sz="2400" dirty="0"/>
              <a:t> </a:t>
            </a:r>
            <a:r>
              <a:rPr lang="en-US" sz="2400" dirty="0" err="1"/>
              <a:t>oklarla</a:t>
            </a:r>
            <a:r>
              <a:rPr lang="en-US" sz="2400" dirty="0"/>
              <a:t> </a:t>
            </a:r>
            <a:r>
              <a:rPr lang="en-US" sz="2400" dirty="0" err="1"/>
              <a:t>gösterilmiştir</a:t>
            </a:r>
            <a:r>
              <a:rPr lang="en-US" sz="2400" dirty="0"/>
              <a:t>. </a:t>
            </a:r>
            <a:endParaRPr lang="tr-TR" sz="2400" dirty="0" smtClean="0"/>
          </a:p>
          <a:p>
            <a:r>
              <a:rPr lang="en-US" sz="2400" dirty="0" smtClean="0"/>
              <a:t>Bu </a:t>
            </a:r>
            <a:r>
              <a:rPr lang="en-US" sz="2400" dirty="0" err="1" smtClean="0"/>
              <a:t>sensörün</a:t>
            </a:r>
            <a:r>
              <a:rPr lang="tr-TR" sz="2400" dirty="0" smtClean="0"/>
              <a:t> </a:t>
            </a:r>
            <a:r>
              <a:rPr lang="en-US" sz="2400" dirty="0" err="1" smtClean="0"/>
              <a:t>burundan</a:t>
            </a:r>
            <a:r>
              <a:rPr lang="en-US" sz="2400" dirty="0" smtClean="0"/>
              <a:t> </a:t>
            </a:r>
            <a:r>
              <a:rPr lang="en-US" sz="2400" dirty="0" err="1"/>
              <a:t>uygulanan</a:t>
            </a:r>
            <a:r>
              <a:rPr lang="en-US" sz="2400" dirty="0"/>
              <a:t> tipi </a:t>
            </a:r>
            <a:r>
              <a:rPr lang="en-US" sz="2400" dirty="0" err="1"/>
              <a:t>olduğu</a:t>
            </a:r>
            <a:r>
              <a:rPr lang="en-US" sz="2400" dirty="0"/>
              <a:t> </a:t>
            </a:r>
            <a:r>
              <a:rPr lang="en-US" sz="2400" dirty="0" err="1"/>
              <a:t>gibi</a:t>
            </a:r>
            <a:r>
              <a:rPr lang="en-US" sz="2400" dirty="0"/>
              <a:t> </a:t>
            </a:r>
            <a:r>
              <a:rPr lang="en-US" sz="2400" dirty="0" err="1"/>
              <a:t>ağızdan</a:t>
            </a:r>
            <a:r>
              <a:rPr lang="en-US" sz="2400" dirty="0"/>
              <a:t> </a:t>
            </a:r>
            <a:r>
              <a:rPr lang="en-US" sz="2400" dirty="0" err="1"/>
              <a:t>uygulanan</a:t>
            </a:r>
            <a:r>
              <a:rPr lang="en-US" sz="2400" dirty="0"/>
              <a:t> tipi de </a:t>
            </a:r>
            <a:r>
              <a:rPr lang="en-US" sz="2400" dirty="0" err="1"/>
              <a:t>vardır</a:t>
            </a:r>
            <a:r>
              <a:rPr lang="en-US" sz="2400" dirty="0"/>
              <a:t>. </a:t>
            </a:r>
            <a:r>
              <a:rPr lang="en-US" sz="2400" dirty="0" err="1" smtClean="0"/>
              <a:t>Resimde</a:t>
            </a:r>
            <a:r>
              <a:rPr lang="en-US" sz="2400" dirty="0" smtClean="0"/>
              <a:t> </a:t>
            </a:r>
            <a:r>
              <a:rPr lang="en-US" sz="2400" dirty="0"/>
              <a:t>her </a:t>
            </a:r>
            <a:r>
              <a:rPr lang="en-US" sz="2400" dirty="0" err="1" smtClean="0"/>
              <a:t>iki</a:t>
            </a:r>
            <a:r>
              <a:rPr lang="tr-TR" sz="2400" dirty="0" smtClean="0"/>
              <a:t> </a:t>
            </a:r>
            <a:r>
              <a:rPr lang="en-US" sz="2400" dirty="0" smtClean="0"/>
              <a:t>tip </a:t>
            </a:r>
            <a:r>
              <a:rPr lang="en-US" sz="2400" dirty="0" err="1"/>
              <a:t>sensör</a:t>
            </a:r>
            <a:r>
              <a:rPr lang="en-US" sz="2400" dirty="0"/>
              <a:t> de </a:t>
            </a:r>
            <a:r>
              <a:rPr lang="en-US" sz="2400" dirty="0" err="1"/>
              <a:t>görülmektedir</a:t>
            </a:r>
            <a:r>
              <a:rPr lang="en-US" sz="2400" dirty="0"/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760" y="3861048"/>
            <a:ext cx="2442021" cy="269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3639614"/>
            <a:ext cx="2520281" cy="273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967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en-US" dirty="0"/>
              <a:t>CO2  </a:t>
            </a:r>
            <a:r>
              <a:rPr lang="en-US" dirty="0" err="1"/>
              <a:t>Sensörleri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/>
          </a:bodyPr>
          <a:lstStyle/>
          <a:p>
            <a:r>
              <a:rPr lang="en-US" sz="2400" dirty="0"/>
              <a:t>CO2 </a:t>
            </a:r>
            <a:r>
              <a:rPr lang="en-US" sz="2400" dirty="0" err="1"/>
              <a:t>sensörleri</a:t>
            </a:r>
            <a:r>
              <a:rPr lang="en-US" sz="2400" dirty="0"/>
              <a:t> </a:t>
            </a:r>
            <a:r>
              <a:rPr lang="en-US" sz="2400" dirty="0" err="1"/>
              <a:t>bazen</a:t>
            </a:r>
            <a:r>
              <a:rPr lang="en-US" sz="2400" dirty="0"/>
              <a:t> </a:t>
            </a:r>
            <a:r>
              <a:rPr lang="en-US" sz="2400" dirty="0" err="1"/>
              <a:t>solunum</a:t>
            </a:r>
            <a:r>
              <a:rPr lang="en-US" sz="2400" dirty="0"/>
              <a:t> </a:t>
            </a:r>
            <a:r>
              <a:rPr lang="en-US" sz="2400" dirty="0" err="1"/>
              <a:t>aparatı</a:t>
            </a:r>
            <a:r>
              <a:rPr lang="en-US" sz="2400" dirty="0"/>
              <a:t> </a:t>
            </a:r>
            <a:r>
              <a:rPr lang="en-US" sz="2400" dirty="0" err="1"/>
              <a:t>üzerinde</a:t>
            </a:r>
            <a:r>
              <a:rPr lang="en-US" sz="2400" dirty="0"/>
              <a:t> </a:t>
            </a:r>
            <a:r>
              <a:rPr lang="en-US" sz="2400" dirty="0" err="1"/>
              <a:t>bulunurken</a:t>
            </a:r>
            <a:r>
              <a:rPr lang="en-US" sz="2400" dirty="0"/>
              <a:t> </a:t>
            </a:r>
            <a:r>
              <a:rPr lang="en-US" sz="2400" dirty="0" err="1"/>
              <a:t>bazen</a:t>
            </a:r>
            <a:r>
              <a:rPr lang="en-US" sz="2400" dirty="0"/>
              <a:t> de </a:t>
            </a:r>
            <a:r>
              <a:rPr lang="en-US" sz="2400" dirty="0" err="1"/>
              <a:t>ölçümü</a:t>
            </a:r>
            <a:r>
              <a:rPr lang="en-US" sz="2400" dirty="0"/>
              <a:t> </a:t>
            </a:r>
            <a:r>
              <a:rPr lang="en-US" sz="2400" dirty="0" err="1" smtClean="0"/>
              <a:t>yapıp</a:t>
            </a:r>
            <a:r>
              <a:rPr lang="tr-TR" sz="2400" dirty="0" smtClean="0"/>
              <a:t> </a:t>
            </a:r>
            <a:r>
              <a:rPr lang="en-US" sz="2400" dirty="0" err="1" smtClean="0"/>
              <a:t>yorumlayan</a:t>
            </a:r>
            <a:r>
              <a:rPr lang="en-US" sz="2400" dirty="0" smtClean="0"/>
              <a:t> </a:t>
            </a:r>
            <a:r>
              <a:rPr lang="en-US" sz="2400" dirty="0" err="1"/>
              <a:t>elektronik</a:t>
            </a:r>
            <a:r>
              <a:rPr lang="en-US" sz="2400" dirty="0"/>
              <a:t> </a:t>
            </a:r>
            <a:r>
              <a:rPr lang="en-US" sz="2400" dirty="0" err="1"/>
              <a:t>aksam</a:t>
            </a:r>
            <a:r>
              <a:rPr lang="en-US" sz="2400" dirty="0"/>
              <a:t> </a:t>
            </a:r>
            <a:r>
              <a:rPr lang="en-US" sz="2400" dirty="0" err="1"/>
              <a:t>üzerinde</a:t>
            </a:r>
            <a:r>
              <a:rPr lang="en-US" sz="2400" dirty="0"/>
              <a:t> </a:t>
            </a:r>
            <a:r>
              <a:rPr lang="en-US" sz="2400" dirty="0" err="1"/>
              <a:t>bulunur</a:t>
            </a:r>
            <a:r>
              <a:rPr lang="en-US" sz="2400" dirty="0"/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72" y="2708920"/>
            <a:ext cx="379867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92896"/>
            <a:ext cx="2808312" cy="3760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5003042"/>
            <a:ext cx="48245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CO2 </a:t>
            </a:r>
            <a:r>
              <a:rPr lang="en-US" sz="2000" dirty="0" err="1" smtClean="0"/>
              <a:t>sensörlerinde</a:t>
            </a:r>
            <a:r>
              <a:rPr lang="en-US" sz="2000" dirty="0" smtClean="0"/>
              <a:t> </a:t>
            </a:r>
            <a:r>
              <a:rPr lang="en-US" sz="2000" dirty="0" err="1" smtClean="0"/>
              <a:t>ve</a:t>
            </a:r>
            <a:r>
              <a:rPr lang="en-US" sz="2000" dirty="0" smtClean="0"/>
              <a:t> </a:t>
            </a:r>
            <a:r>
              <a:rPr lang="en-US" sz="2000" dirty="0" err="1" smtClean="0"/>
              <a:t>bu</a:t>
            </a:r>
            <a:r>
              <a:rPr lang="en-US" sz="2000" dirty="0" smtClean="0"/>
              <a:t> </a:t>
            </a:r>
            <a:r>
              <a:rPr lang="en-US" sz="2000" dirty="0" err="1" smtClean="0"/>
              <a:t>sensörlerden</a:t>
            </a:r>
            <a:r>
              <a:rPr lang="en-US" sz="2000" dirty="0" smtClean="0"/>
              <a:t> </a:t>
            </a:r>
            <a:r>
              <a:rPr lang="en-US" sz="2000" dirty="0" err="1" smtClean="0"/>
              <a:t>elde</a:t>
            </a:r>
            <a:r>
              <a:rPr lang="en-US" sz="2000" dirty="0" smtClean="0"/>
              <a:t> </a:t>
            </a:r>
            <a:r>
              <a:rPr lang="en-US" sz="2000" dirty="0" err="1" smtClean="0"/>
              <a:t>edilen</a:t>
            </a:r>
            <a:r>
              <a:rPr lang="en-US" sz="2000" dirty="0" smtClean="0"/>
              <a:t> </a:t>
            </a:r>
            <a:r>
              <a:rPr lang="en-US" sz="2000" dirty="0" err="1" smtClean="0"/>
              <a:t>verileri</a:t>
            </a:r>
            <a:r>
              <a:rPr lang="en-US" sz="2000" dirty="0" smtClean="0"/>
              <a:t> </a:t>
            </a:r>
            <a:r>
              <a:rPr lang="en-US" sz="2000" dirty="0" err="1" smtClean="0"/>
              <a:t>işleyen</a:t>
            </a:r>
            <a:r>
              <a:rPr lang="en-US" sz="2000" dirty="0" smtClean="0"/>
              <a:t> </a:t>
            </a:r>
            <a:r>
              <a:rPr lang="en-US" sz="2000" dirty="0" err="1" smtClean="0"/>
              <a:t>elektronik</a:t>
            </a:r>
            <a:r>
              <a:rPr lang="en-US" sz="2000" dirty="0" smtClean="0"/>
              <a:t> </a:t>
            </a:r>
            <a:r>
              <a:rPr lang="en-US" sz="2000" dirty="0" err="1" smtClean="0"/>
              <a:t>kartta</a:t>
            </a:r>
            <a:endParaRPr lang="en-US" sz="2000" dirty="0" smtClean="0"/>
          </a:p>
          <a:p>
            <a:r>
              <a:rPr lang="en-US" sz="2000" dirty="0" err="1" smtClean="0"/>
              <a:t>arızalar</a:t>
            </a:r>
            <a:r>
              <a:rPr lang="en-US" sz="2000" dirty="0" smtClean="0"/>
              <a:t> </a:t>
            </a:r>
            <a:r>
              <a:rPr lang="en-US" sz="2000" dirty="0" err="1" smtClean="0"/>
              <a:t>oluşabilir</a:t>
            </a:r>
            <a:r>
              <a:rPr lang="en-US" sz="2000" dirty="0" smtClean="0"/>
              <a:t>. Bu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havalı</a:t>
            </a:r>
            <a:r>
              <a:rPr lang="en-US" sz="2000" dirty="0" smtClean="0"/>
              <a:t> (</a:t>
            </a:r>
            <a:r>
              <a:rPr lang="en-US" sz="2000" dirty="0" err="1" smtClean="0"/>
              <a:t>pnömatik</a:t>
            </a:r>
            <a:r>
              <a:rPr lang="en-US" sz="2000" dirty="0" smtClean="0"/>
              <a:t>) </a:t>
            </a:r>
            <a:r>
              <a:rPr lang="en-US" sz="2000" dirty="0" err="1" smtClean="0"/>
              <a:t>olduğu</a:t>
            </a:r>
            <a:r>
              <a:rPr lang="en-US" sz="2000" dirty="0" smtClean="0"/>
              <a:t> </a:t>
            </a:r>
            <a:r>
              <a:rPr lang="en-US" sz="2000" dirty="0" err="1" smtClean="0"/>
              <a:t>için</a:t>
            </a:r>
            <a:r>
              <a:rPr lang="en-US" sz="2000" dirty="0" smtClean="0"/>
              <a:t> </a:t>
            </a:r>
            <a:r>
              <a:rPr lang="en-US" sz="2000" dirty="0" err="1" smtClean="0"/>
              <a:t>öncelikle</a:t>
            </a:r>
            <a:r>
              <a:rPr lang="en-US" sz="2000" dirty="0" smtClean="0"/>
              <a:t> </a:t>
            </a:r>
            <a:r>
              <a:rPr lang="en-US" sz="2000" dirty="0" err="1" smtClean="0"/>
              <a:t>hava</a:t>
            </a:r>
            <a:r>
              <a:rPr lang="en-US" sz="2000" dirty="0" smtClean="0"/>
              <a:t> </a:t>
            </a:r>
            <a:r>
              <a:rPr lang="en-US" sz="2000" dirty="0" err="1" smtClean="0"/>
              <a:t>boruları</a:t>
            </a:r>
            <a:r>
              <a:rPr lang="en-US" sz="2000" dirty="0" smtClean="0"/>
              <a:t> </a:t>
            </a:r>
            <a:r>
              <a:rPr lang="en-US" sz="2000" dirty="0" err="1" smtClean="0"/>
              <a:t>ve</a:t>
            </a:r>
            <a:r>
              <a:rPr lang="en-US" sz="2000" dirty="0" smtClean="0"/>
              <a:t> e</a:t>
            </a:r>
            <a:r>
              <a:rPr lang="tr-TR" sz="2000" dirty="0" smtClean="0"/>
              <a:t>k </a:t>
            </a:r>
            <a:r>
              <a:rPr lang="en-US" sz="2000" dirty="0" err="1" smtClean="0"/>
              <a:t>yerleri</a:t>
            </a:r>
            <a:r>
              <a:rPr lang="en-US" sz="2000" dirty="0" smtClean="0"/>
              <a:t> </a:t>
            </a:r>
            <a:r>
              <a:rPr lang="en-US" sz="2000" dirty="0" err="1" smtClean="0"/>
              <a:t>kontrol</a:t>
            </a:r>
            <a:r>
              <a:rPr lang="en-US" sz="2000" dirty="0" smtClean="0"/>
              <a:t> </a:t>
            </a:r>
            <a:r>
              <a:rPr lang="en-US" sz="2000" dirty="0" err="1" smtClean="0"/>
              <a:t>edilmelidir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08392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34864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Hbm</a:t>
            </a:r>
            <a:r>
              <a:rPr lang="en-US" dirty="0" smtClean="0"/>
              <a:t> </a:t>
            </a:r>
            <a:r>
              <a:rPr lang="en-US" dirty="0" err="1"/>
              <a:t>Sensörleri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Günümüzde</a:t>
            </a:r>
            <a:r>
              <a:rPr lang="en-US" dirty="0"/>
              <a:t> </a:t>
            </a:r>
            <a:r>
              <a:rPr lang="en-US" dirty="0" err="1"/>
              <a:t>üretilmiş</a:t>
            </a:r>
            <a:r>
              <a:rPr lang="en-US" dirty="0"/>
              <a:t> </a:t>
            </a:r>
            <a:r>
              <a:rPr lang="en-US" dirty="0" err="1"/>
              <a:t>yüzlerce</a:t>
            </a:r>
            <a:r>
              <a:rPr lang="en-US" dirty="0"/>
              <a:t> tip </a:t>
            </a:r>
            <a:r>
              <a:rPr lang="en-US" dirty="0" err="1"/>
              <a:t>sensör</a:t>
            </a:r>
            <a:r>
              <a:rPr lang="en-US" dirty="0"/>
              <a:t> </a:t>
            </a:r>
            <a:r>
              <a:rPr lang="en-US" dirty="0" err="1"/>
              <a:t>vardır</a:t>
            </a:r>
            <a:r>
              <a:rPr lang="en-US" dirty="0"/>
              <a:t>. </a:t>
            </a:r>
            <a:r>
              <a:rPr lang="en-US" dirty="0" err="1"/>
              <a:t>Mikro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</a:t>
            </a:r>
            <a:r>
              <a:rPr lang="en-US" dirty="0" err="1" smtClean="0"/>
              <a:t>teknolojisindeki</a:t>
            </a:r>
            <a:r>
              <a:rPr lang="tr-TR" dirty="0" smtClean="0"/>
              <a:t> </a:t>
            </a:r>
            <a:r>
              <a:rPr lang="en-US" dirty="0" err="1" smtClean="0"/>
              <a:t>inanılmaz</a:t>
            </a:r>
            <a:r>
              <a:rPr lang="en-US" dirty="0" smtClean="0"/>
              <a:t> </a:t>
            </a:r>
            <a:r>
              <a:rPr lang="en-US" dirty="0" err="1"/>
              <a:t>hızlı</a:t>
            </a:r>
            <a:r>
              <a:rPr lang="en-US" dirty="0"/>
              <a:t> </a:t>
            </a:r>
            <a:r>
              <a:rPr lang="en-US" dirty="0" err="1"/>
              <a:t>gelişme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konuda</a:t>
            </a:r>
            <a:r>
              <a:rPr lang="en-US" dirty="0"/>
              <a:t> her </a:t>
            </a:r>
            <a:r>
              <a:rPr lang="en-US" dirty="0" err="1"/>
              <a:t>gün</a:t>
            </a:r>
            <a:r>
              <a:rPr lang="en-US" dirty="0"/>
              <a:t> </a:t>
            </a:r>
            <a:r>
              <a:rPr lang="en-US" dirty="0" err="1"/>
              <a:t>yeni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buluş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yeni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uygulama</a:t>
            </a:r>
            <a:r>
              <a:rPr lang="en-US" dirty="0"/>
              <a:t> </a:t>
            </a:r>
            <a:r>
              <a:rPr lang="en-US" dirty="0" smtClean="0"/>
              <a:t>tipi</a:t>
            </a:r>
            <a:r>
              <a:rPr lang="tr-TR" dirty="0" smtClean="0"/>
              <a:t> </a:t>
            </a:r>
            <a:r>
              <a:rPr lang="en-US" dirty="0" err="1" smtClean="0"/>
              <a:t>geliştirilmesini</a:t>
            </a:r>
            <a:r>
              <a:rPr lang="en-US" dirty="0" smtClean="0"/>
              <a:t> </a:t>
            </a:r>
            <a:r>
              <a:rPr lang="en-US" dirty="0" err="1"/>
              <a:t>sağlamaktadır</a:t>
            </a:r>
            <a:r>
              <a:rPr lang="en-US" dirty="0"/>
              <a:t>. </a:t>
            </a:r>
            <a:r>
              <a:rPr lang="tr-TR" dirty="0" smtClean="0"/>
              <a:t> </a:t>
            </a:r>
          </a:p>
          <a:p>
            <a:endParaRPr lang="tr-TR" dirty="0" smtClean="0"/>
          </a:p>
          <a:p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/>
              <a:t>terminolojide</a:t>
            </a:r>
            <a:r>
              <a:rPr lang="en-US" dirty="0"/>
              <a:t> </a:t>
            </a:r>
            <a:r>
              <a:rPr lang="en-US" dirty="0" err="1"/>
              <a:t>Sensör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Transduser</a:t>
            </a:r>
            <a:r>
              <a:rPr lang="en-US" dirty="0"/>
              <a:t> </a:t>
            </a:r>
            <a:r>
              <a:rPr lang="en-US" dirty="0" err="1" smtClean="0"/>
              <a:t>terimleri</a:t>
            </a:r>
            <a:r>
              <a:rPr lang="tr-TR" dirty="0" smtClean="0"/>
              <a:t> </a:t>
            </a:r>
            <a:r>
              <a:rPr lang="en-US" dirty="0" err="1" smtClean="0"/>
              <a:t>birbirlerinin</a:t>
            </a:r>
            <a:r>
              <a:rPr lang="en-US" dirty="0" smtClean="0"/>
              <a:t> </a:t>
            </a:r>
            <a:r>
              <a:rPr lang="en-US" dirty="0" err="1"/>
              <a:t>yerine</a:t>
            </a:r>
            <a:r>
              <a:rPr lang="en-US" dirty="0"/>
              <a:t> </a:t>
            </a:r>
            <a:r>
              <a:rPr lang="en-US" dirty="0" err="1"/>
              <a:t>sık</a:t>
            </a:r>
            <a:r>
              <a:rPr lang="en-US" dirty="0"/>
              <a:t> </a:t>
            </a:r>
            <a:r>
              <a:rPr lang="en-US" dirty="0" err="1"/>
              <a:t>sık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terimlerdir</a:t>
            </a:r>
            <a:r>
              <a:rPr lang="en-US" dirty="0"/>
              <a:t>. </a:t>
            </a:r>
            <a:endParaRPr lang="tr-TR" dirty="0" smtClean="0"/>
          </a:p>
          <a:p>
            <a:endParaRPr lang="tr-TR" dirty="0" smtClean="0"/>
          </a:p>
          <a:p>
            <a:r>
              <a:rPr lang="en-US" dirty="0" err="1" smtClean="0"/>
              <a:t>Transduser</a:t>
            </a:r>
            <a:r>
              <a:rPr lang="en-US" dirty="0" smtClean="0"/>
              <a:t> </a:t>
            </a:r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enerji</a:t>
            </a:r>
            <a:r>
              <a:rPr lang="en-US" dirty="0"/>
              <a:t> </a:t>
            </a:r>
            <a:r>
              <a:rPr lang="en-US" dirty="0" err="1" smtClean="0"/>
              <a:t>dönüştürücü</a:t>
            </a:r>
            <a:r>
              <a:rPr lang="tr-TR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/>
              <a:t>tanımlanır</a:t>
            </a:r>
            <a:r>
              <a:rPr lang="en-US" dirty="0"/>
              <a:t>. </a:t>
            </a:r>
            <a:r>
              <a:rPr lang="en-US" dirty="0" err="1"/>
              <a:t>Sensör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çeşitli</a:t>
            </a:r>
            <a:r>
              <a:rPr lang="en-US" dirty="0"/>
              <a:t> </a:t>
            </a:r>
            <a:r>
              <a:rPr lang="en-US" dirty="0" err="1"/>
              <a:t>enerji</a:t>
            </a:r>
            <a:r>
              <a:rPr lang="en-US" dirty="0"/>
              <a:t> </a:t>
            </a:r>
            <a:r>
              <a:rPr lang="en-US" dirty="0" err="1"/>
              <a:t>biçimlerini</a:t>
            </a:r>
            <a:r>
              <a:rPr lang="en-US" dirty="0"/>
              <a:t> </a:t>
            </a:r>
            <a:r>
              <a:rPr lang="en-US" dirty="0" err="1"/>
              <a:t>elektriksel</a:t>
            </a:r>
            <a:r>
              <a:rPr lang="en-US" dirty="0"/>
              <a:t> </a:t>
            </a:r>
            <a:r>
              <a:rPr lang="en-US" dirty="0" err="1"/>
              <a:t>enerjiye</a:t>
            </a:r>
            <a:r>
              <a:rPr lang="en-US" dirty="0"/>
              <a:t> </a:t>
            </a:r>
            <a:r>
              <a:rPr lang="en-US" dirty="0" err="1" smtClean="0"/>
              <a:t>dönüştüren</a:t>
            </a:r>
            <a:r>
              <a:rPr lang="tr-TR" dirty="0" smtClean="0"/>
              <a:t> </a:t>
            </a:r>
            <a:r>
              <a:rPr lang="en-US" dirty="0" err="1" smtClean="0"/>
              <a:t>cihazlardır</a:t>
            </a:r>
            <a:r>
              <a:rPr lang="en-US" dirty="0" smtClean="0"/>
              <a:t>.</a:t>
            </a:r>
            <a:endParaRPr lang="tr-TR" dirty="0" smtClean="0"/>
          </a:p>
          <a:p>
            <a:endParaRPr lang="tr-TR" dirty="0" smtClean="0"/>
          </a:p>
          <a:p>
            <a:r>
              <a:rPr lang="en-US" dirty="0" err="1"/>
              <a:t>Ancak</a:t>
            </a:r>
            <a:r>
              <a:rPr lang="en-US" dirty="0"/>
              <a:t> 1969 </a:t>
            </a:r>
            <a:r>
              <a:rPr lang="en-US" dirty="0" err="1"/>
              <a:t>yılında</a:t>
            </a:r>
            <a:r>
              <a:rPr lang="en-US" dirty="0"/>
              <a:t> ISA (Instrument Society of America)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terimi</a:t>
            </a:r>
            <a:r>
              <a:rPr lang="en-US" dirty="0"/>
              <a:t> </a:t>
            </a:r>
            <a:r>
              <a:rPr lang="en-US" dirty="0" err="1"/>
              <a:t>eş</a:t>
            </a:r>
            <a:r>
              <a:rPr lang="en-US" dirty="0"/>
              <a:t> </a:t>
            </a:r>
            <a:r>
              <a:rPr lang="en-US" dirty="0" err="1" smtClean="0"/>
              <a:t>anlamlı</a:t>
            </a:r>
            <a:r>
              <a:rPr lang="tr-TR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/>
              <a:t>kabul</a:t>
            </a:r>
            <a:r>
              <a:rPr lang="en-US" dirty="0"/>
              <a:t> </a:t>
            </a:r>
            <a:r>
              <a:rPr lang="en-US" dirty="0" err="1"/>
              <a:t>etmiş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"</a:t>
            </a:r>
            <a:r>
              <a:rPr lang="en-US" dirty="0" err="1"/>
              <a:t>ölçülen</a:t>
            </a:r>
            <a:r>
              <a:rPr lang="en-US" dirty="0"/>
              <a:t> </a:t>
            </a:r>
            <a:r>
              <a:rPr lang="en-US" dirty="0" err="1"/>
              <a:t>fiziksel</a:t>
            </a:r>
            <a:r>
              <a:rPr lang="en-US" dirty="0"/>
              <a:t> </a:t>
            </a:r>
            <a:r>
              <a:rPr lang="en-US" dirty="0" err="1"/>
              <a:t>özellik</a:t>
            </a:r>
            <a:r>
              <a:rPr lang="en-US" dirty="0"/>
              <a:t>, </a:t>
            </a:r>
            <a:r>
              <a:rPr lang="en-US" dirty="0" err="1"/>
              <a:t>miktar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koşulların</a:t>
            </a:r>
            <a:r>
              <a:rPr lang="en-US" dirty="0"/>
              <a:t> </a:t>
            </a:r>
            <a:r>
              <a:rPr lang="en-US" dirty="0" err="1"/>
              <a:t>kullanılabilir</a:t>
            </a:r>
            <a:r>
              <a:rPr lang="en-US" dirty="0"/>
              <a:t> </a:t>
            </a:r>
            <a:r>
              <a:rPr lang="en-US" dirty="0" err="1" smtClean="0"/>
              <a:t>elektriksel</a:t>
            </a:r>
            <a:r>
              <a:rPr lang="tr-TR" dirty="0" smtClean="0"/>
              <a:t> </a:t>
            </a:r>
            <a:r>
              <a:rPr lang="en-US" dirty="0" err="1" smtClean="0"/>
              <a:t>miktara</a:t>
            </a:r>
            <a:r>
              <a:rPr lang="en-US" dirty="0" smtClean="0"/>
              <a:t> </a:t>
            </a:r>
            <a:r>
              <a:rPr lang="en-US" dirty="0" err="1"/>
              <a:t>dönüştüren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araç</a:t>
            </a:r>
            <a:r>
              <a:rPr lang="en-US" dirty="0"/>
              <a:t>"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 smtClean="0"/>
              <a:t>tanımlamıştır</a:t>
            </a:r>
            <a:r>
              <a:rPr lang="tr-T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695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EKG Sensörleri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/>
          <a:p>
            <a:r>
              <a:rPr lang="en-US" dirty="0"/>
              <a:t>EKG </a:t>
            </a:r>
            <a:r>
              <a:rPr lang="en-US" dirty="0" err="1"/>
              <a:t>cihazlarında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sensörler</a:t>
            </a:r>
            <a:r>
              <a:rPr lang="en-US" dirty="0"/>
              <a:t> (</a:t>
            </a:r>
            <a:r>
              <a:rPr lang="en-US" dirty="0" err="1"/>
              <a:t>elektrot</a:t>
            </a:r>
            <a:r>
              <a:rPr lang="en-US" dirty="0"/>
              <a:t>) </a:t>
            </a:r>
            <a:r>
              <a:rPr lang="en-US" dirty="0" err="1"/>
              <a:t>HBM’lerde</a:t>
            </a:r>
            <a:r>
              <a:rPr lang="en-US" dirty="0"/>
              <a:t> de </a:t>
            </a:r>
            <a:r>
              <a:rPr lang="en-US" dirty="0" err="1"/>
              <a:t>kullanılır</a:t>
            </a:r>
            <a:r>
              <a:rPr lang="en-US" dirty="0"/>
              <a:t>. </a:t>
            </a:r>
            <a:r>
              <a:rPr lang="en-US" dirty="0" smtClean="0"/>
              <a:t>B</a:t>
            </a:r>
            <a:r>
              <a:rPr lang="tr-TR" dirty="0" smtClean="0"/>
              <a:t>u </a:t>
            </a:r>
            <a:r>
              <a:rPr lang="en-US" dirty="0" err="1" smtClean="0"/>
              <a:t>sensörlerin</a:t>
            </a:r>
            <a:r>
              <a:rPr lang="en-US" dirty="0" smtClean="0"/>
              <a:t> </a:t>
            </a:r>
            <a:r>
              <a:rPr lang="en-US" dirty="0"/>
              <a:t>EKG </a:t>
            </a:r>
            <a:r>
              <a:rPr lang="en-US" dirty="0" err="1"/>
              <a:t>cihazlarında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sensörlerden</a:t>
            </a:r>
            <a:r>
              <a:rPr lang="en-US" dirty="0"/>
              <a:t> </a:t>
            </a:r>
            <a:r>
              <a:rPr lang="en-US" dirty="0" err="1"/>
              <a:t>hiçbir</a:t>
            </a:r>
            <a:r>
              <a:rPr lang="en-US" dirty="0"/>
              <a:t> </a:t>
            </a:r>
            <a:r>
              <a:rPr lang="en-US" dirty="0" err="1"/>
              <a:t>farkı</a:t>
            </a:r>
            <a:r>
              <a:rPr lang="en-US" dirty="0"/>
              <a:t> </a:t>
            </a:r>
            <a:r>
              <a:rPr lang="en-US" dirty="0" err="1"/>
              <a:t>yoktur</a:t>
            </a:r>
            <a:r>
              <a:rPr lang="en-US" dirty="0"/>
              <a:t>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84984"/>
            <a:ext cx="345757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453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Hbm</a:t>
            </a:r>
            <a:r>
              <a:rPr lang="en-US" dirty="0"/>
              <a:t> </a:t>
            </a:r>
            <a:r>
              <a:rPr lang="en-US" dirty="0" err="1"/>
              <a:t>Soket</a:t>
            </a:r>
            <a:r>
              <a:rPr lang="en-US" dirty="0"/>
              <a:t> </a:t>
            </a:r>
            <a:r>
              <a:rPr lang="en-US" dirty="0" err="1"/>
              <a:t>Bağlantıları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/>
          </a:bodyPr>
          <a:lstStyle/>
          <a:p>
            <a:r>
              <a:rPr lang="en-US" sz="2400" dirty="0" err="1"/>
              <a:t>HBM’lerin</a:t>
            </a:r>
            <a:r>
              <a:rPr lang="en-US" sz="2400" dirty="0"/>
              <a:t> </a:t>
            </a:r>
            <a:r>
              <a:rPr lang="en-US" sz="2400" dirty="0" err="1"/>
              <a:t>dış</a:t>
            </a:r>
            <a:r>
              <a:rPr lang="en-US" sz="2400" dirty="0"/>
              <a:t> </a:t>
            </a:r>
            <a:r>
              <a:rPr lang="en-US" sz="2400" dirty="0" err="1"/>
              <a:t>ünitelerle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sensörler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(NIBP, SpO2, </a:t>
            </a:r>
            <a:r>
              <a:rPr lang="en-US" sz="2400" dirty="0" err="1"/>
              <a:t>Termistör</a:t>
            </a:r>
            <a:r>
              <a:rPr lang="en-US" sz="2400" dirty="0"/>
              <a:t>, EKG </a:t>
            </a:r>
            <a:r>
              <a:rPr lang="en-US" sz="2400" dirty="0" err="1"/>
              <a:t>leadleri</a:t>
            </a:r>
            <a:r>
              <a:rPr lang="en-US" sz="2400" dirty="0"/>
              <a:t> </a:t>
            </a:r>
            <a:r>
              <a:rPr lang="en-US" sz="2400" dirty="0" err="1" smtClean="0"/>
              <a:t>gibi</a:t>
            </a:r>
            <a:r>
              <a:rPr lang="en-US" sz="2400" dirty="0" smtClean="0"/>
              <a:t>)</a:t>
            </a:r>
            <a:r>
              <a:rPr lang="tr-TR" sz="2400" dirty="0" smtClean="0"/>
              <a:t> </a:t>
            </a:r>
            <a:r>
              <a:rPr lang="en-US" sz="2400" dirty="0" err="1" smtClean="0"/>
              <a:t>bağlantı</a:t>
            </a:r>
            <a:r>
              <a:rPr lang="en-US" sz="2400" dirty="0" smtClean="0"/>
              <a:t> </a:t>
            </a:r>
            <a:r>
              <a:rPr lang="en-US" sz="2400" dirty="0" err="1"/>
              <a:t>kurması</a:t>
            </a:r>
            <a:r>
              <a:rPr lang="en-US" sz="2400" dirty="0"/>
              <a:t>, </a:t>
            </a:r>
            <a:r>
              <a:rPr lang="en-US" sz="2400" dirty="0" err="1"/>
              <a:t>konnektör</a:t>
            </a:r>
            <a:r>
              <a:rPr lang="en-US" sz="2400" dirty="0"/>
              <a:t> </a:t>
            </a:r>
            <a:r>
              <a:rPr lang="en-US" sz="2400" dirty="0" err="1"/>
              <a:t>denilen</a:t>
            </a:r>
            <a:r>
              <a:rPr lang="en-US" sz="2400" dirty="0"/>
              <a:t> </a:t>
            </a:r>
            <a:r>
              <a:rPr lang="en-US" sz="2400" dirty="0" err="1"/>
              <a:t>bağlantı</a:t>
            </a:r>
            <a:r>
              <a:rPr lang="en-US" sz="2400" dirty="0"/>
              <a:t> </a:t>
            </a:r>
            <a:r>
              <a:rPr lang="en-US" sz="2400" dirty="0" err="1"/>
              <a:t>noktaları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gerçekleşir</a:t>
            </a:r>
            <a:r>
              <a:rPr lang="en-US" sz="2400" dirty="0"/>
              <a:t>. </a:t>
            </a:r>
            <a:endParaRPr lang="tr-TR" sz="2400" dirty="0" smtClean="0"/>
          </a:p>
          <a:p>
            <a:r>
              <a:rPr lang="en-US" sz="2400" dirty="0" smtClean="0"/>
              <a:t>Bu </a:t>
            </a:r>
            <a:r>
              <a:rPr lang="en-US" sz="2400" dirty="0" err="1"/>
              <a:t>haricî</a:t>
            </a:r>
            <a:r>
              <a:rPr lang="en-US" sz="2400" dirty="0"/>
              <a:t> </a:t>
            </a:r>
            <a:r>
              <a:rPr lang="en-US" sz="2400" dirty="0" err="1" smtClean="0"/>
              <a:t>ekipman</a:t>
            </a:r>
            <a:r>
              <a:rPr lang="tr-TR" sz="2400" dirty="0" smtClean="0"/>
              <a:t> </a:t>
            </a:r>
            <a:r>
              <a:rPr lang="en-US" sz="2400" dirty="0" err="1" smtClean="0"/>
              <a:t>bağlantılarından</a:t>
            </a:r>
            <a:r>
              <a:rPr lang="en-US" sz="2400" dirty="0" smtClean="0"/>
              <a:t> </a:t>
            </a:r>
            <a:r>
              <a:rPr lang="en-US" sz="2400" dirty="0" err="1"/>
              <a:t>başka</a:t>
            </a:r>
            <a:r>
              <a:rPr lang="en-US" sz="2400" dirty="0"/>
              <a:t>, </a:t>
            </a:r>
            <a:r>
              <a:rPr lang="en-US" sz="2400" dirty="0" err="1"/>
              <a:t>cihaz</a:t>
            </a:r>
            <a:r>
              <a:rPr lang="en-US" sz="2400" dirty="0"/>
              <a:t> </a:t>
            </a:r>
            <a:r>
              <a:rPr lang="en-US" sz="2400" dirty="0" err="1"/>
              <a:t>içinde</a:t>
            </a:r>
            <a:r>
              <a:rPr lang="en-US" sz="2400" dirty="0"/>
              <a:t> de </a:t>
            </a:r>
            <a:r>
              <a:rPr lang="en-US" sz="2400" dirty="0" err="1"/>
              <a:t>konnektörlü</a:t>
            </a:r>
            <a:r>
              <a:rPr lang="en-US" sz="2400" dirty="0"/>
              <a:t> </a:t>
            </a:r>
            <a:r>
              <a:rPr lang="en-US" sz="2400" dirty="0" err="1"/>
              <a:t>bağlantı</a:t>
            </a:r>
            <a:r>
              <a:rPr lang="en-US" sz="2400" dirty="0"/>
              <a:t> </a:t>
            </a:r>
            <a:r>
              <a:rPr lang="en-US" sz="2400" dirty="0" err="1"/>
              <a:t>noktaları</a:t>
            </a:r>
            <a:r>
              <a:rPr lang="en-US" sz="2400" dirty="0"/>
              <a:t> </a:t>
            </a:r>
            <a:r>
              <a:rPr lang="en-US" sz="2400" dirty="0" err="1"/>
              <a:t>vardır</a:t>
            </a:r>
            <a:r>
              <a:rPr lang="en-US" sz="2400" dirty="0"/>
              <a:t>. </a:t>
            </a:r>
            <a:endParaRPr lang="tr-TR" sz="2400" dirty="0" smtClean="0"/>
          </a:p>
          <a:p>
            <a:r>
              <a:rPr lang="en-US" sz="2400" dirty="0" err="1" smtClean="0"/>
              <a:t>Aşağıdaki</a:t>
            </a:r>
            <a:r>
              <a:rPr lang="tr-TR" sz="2400" dirty="0" smtClean="0"/>
              <a:t> </a:t>
            </a:r>
            <a:r>
              <a:rPr lang="en-US" sz="2400" dirty="0" err="1" smtClean="0"/>
              <a:t>resimlerde</a:t>
            </a:r>
            <a:r>
              <a:rPr lang="en-US" sz="2400" dirty="0" smtClean="0"/>
              <a:t> </a:t>
            </a:r>
            <a:r>
              <a:rPr lang="en-US" sz="2400" dirty="0" err="1"/>
              <a:t>haricî</a:t>
            </a:r>
            <a:r>
              <a:rPr lang="en-US" sz="2400" dirty="0"/>
              <a:t> </a:t>
            </a:r>
            <a:r>
              <a:rPr lang="en-US" sz="2400" dirty="0" err="1"/>
              <a:t>ekipmanlara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iç</a:t>
            </a:r>
            <a:r>
              <a:rPr lang="en-US" sz="2400" dirty="0"/>
              <a:t> </a:t>
            </a:r>
            <a:r>
              <a:rPr lang="en-US" sz="2400" dirty="0" err="1"/>
              <a:t>ünitelere</a:t>
            </a:r>
            <a:r>
              <a:rPr lang="en-US" sz="2400" dirty="0"/>
              <a:t> </a:t>
            </a:r>
            <a:r>
              <a:rPr lang="en-US" sz="2400" dirty="0" err="1"/>
              <a:t>ait</a:t>
            </a:r>
            <a:r>
              <a:rPr lang="en-US" sz="2400" dirty="0"/>
              <a:t> </a:t>
            </a:r>
            <a:r>
              <a:rPr lang="en-US" sz="2400" dirty="0" err="1"/>
              <a:t>bağlantı</a:t>
            </a:r>
            <a:r>
              <a:rPr lang="en-US" sz="2400" dirty="0"/>
              <a:t> </a:t>
            </a:r>
            <a:r>
              <a:rPr lang="en-US" sz="2400" dirty="0" err="1"/>
              <a:t>jak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konnektörleri</a:t>
            </a:r>
            <a:r>
              <a:rPr lang="en-US" sz="2400" dirty="0"/>
              <a:t> </a:t>
            </a:r>
            <a:r>
              <a:rPr lang="en-US" sz="2400" dirty="0" err="1"/>
              <a:t>görülmektedir</a:t>
            </a:r>
            <a:r>
              <a:rPr lang="en-US" sz="2400" dirty="0"/>
              <a:t>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93096"/>
            <a:ext cx="372872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819" y="4293096"/>
            <a:ext cx="373696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850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en-US" dirty="0" err="1"/>
              <a:t>Hbm</a:t>
            </a:r>
            <a:r>
              <a:rPr lang="en-US" dirty="0"/>
              <a:t> </a:t>
            </a:r>
            <a:r>
              <a:rPr lang="en-US" dirty="0" err="1"/>
              <a:t>Soket</a:t>
            </a:r>
            <a:r>
              <a:rPr lang="en-US" dirty="0"/>
              <a:t> </a:t>
            </a:r>
            <a:r>
              <a:rPr lang="en-US" dirty="0" err="1"/>
              <a:t>Bağlantıları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/>
          <a:lstStyle/>
          <a:p>
            <a:r>
              <a:rPr lang="en-US" sz="2400" dirty="0"/>
              <a:t>Bu </a:t>
            </a:r>
            <a:r>
              <a:rPr lang="en-US" sz="2400" dirty="0" err="1"/>
              <a:t>konnektörler</a:t>
            </a:r>
            <a:r>
              <a:rPr lang="en-US" sz="2400" dirty="0"/>
              <a:t>, </a:t>
            </a:r>
            <a:r>
              <a:rPr lang="en-US" sz="2400" dirty="0" err="1"/>
              <a:t>yanlış</a:t>
            </a:r>
            <a:r>
              <a:rPr lang="en-US" sz="2400" dirty="0"/>
              <a:t> </a:t>
            </a:r>
            <a:r>
              <a:rPr lang="en-US" sz="2400" dirty="0" err="1"/>
              <a:t>bağlantıları</a:t>
            </a:r>
            <a:r>
              <a:rPr lang="en-US" sz="2400" dirty="0"/>
              <a:t> </a:t>
            </a:r>
            <a:r>
              <a:rPr lang="en-US" sz="2400" dirty="0" err="1"/>
              <a:t>önlemek</a:t>
            </a:r>
            <a:r>
              <a:rPr lang="en-US" sz="2400" dirty="0"/>
              <a:t> </a:t>
            </a:r>
            <a:r>
              <a:rPr lang="en-US" sz="2400" dirty="0" err="1"/>
              <a:t>amacıyla</a:t>
            </a:r>
            <a:r>
              <a:rPr lang="en-US" sz="2400" dirty="0"/>
              <a:t>, </a:t>
            </a:r>
            <a:r>
              <a:rPr lang="en-US" sz="2400" dirty="0" err="1"/>
              <a:t>sadece</a:t>
            </a:r>
            <a:r>
              <a:rPr lang="en-US" sz="2400" dirty="0"/>
              <a:t> </a:t>
            </a:r>
            <a:r>
              <a:rPr lang="en-US" sz="2400" dirty="0" err="1"/>
              <a:t>doğru</a:t>
            </a:r>
            <a:r>
              <a:rPr lang="en-US" sz="2400" dirty="0"/>
              <a:t> </a:t>
            </a:r>
            <a:r>
              <a:rPr lang="en-US" sz="2400" dirty="0" err="1" smtClean="0"/>
              <a:t>eşleştirmeyapıldıklarında</a:t>
            </a:r>
            <a:r>
              <a:rPr lang="en-US" sz="2400" dirty="0" smtClean="0"/>
              <a:t> </a:t>
            </a:r>
            <a:r>
              <a:rPr lang="en-US" sz="2400" dirty="0" err="1"/>
              <a:t>birbirlerine</a:t>
            </a:r>
            <a:r>
              <a:rPr lang="en-US" sz="2400" dirty="0"/>
              <a:t> </a:t>
            </a:r>
            <a:r>
              <a:rPr lang="en-US" sz="2400" dirty="0" err="1"/>
              <a:t>uyum</a:t>
            </a:r>
            <a:r>
              <a:rPr lang="en-US" sz="2400" dirty="0"/>
              <a:t> </a:t>
            </a:r>
            <a:r>
              <a:rPr lang="en-US" sz="2400" dirty="0" err="1"/>
              <a:t>sağlarlar</a:t>
            </a:r>
            <a:r>
              <a:rPr lang="en-US" sz="2400" dirty="0"/>
              <a:t>. </a:t>
            </a:r>
            <a:r>
              <a:rPr lang="en-US" sz="2400" dirty="0" err="1"/>
              <a:t>Örneğin</a:t>
            </a:r>
            <a:r>
              <a:rPr lang="en-US" sz="2400" dirty="0"/>
              <a:t>; CO2 </a:t>
            </a:r>
            <a:r>
              <a:rPr lang="en-US" sz="2400" dirty="0" err="1"/>
              <a:t>sensör</a:t>
            </a:r>
            <a:r>
              <a:rPr lang="en-US" sz="2400" dirty="0"/>
              <a:t> </a:t>
            </a:r>
            <a:r>
              <a:rPr lang="en-US" sz="2400" dirty="0" err="1"/>
              <a:t>jakı</a:t>
            </a:r>
            <a:r>
              <a:rPr lang="en-US" sz="2400" dirty="0"/>
              <a:t> </a:t>
            </a:r>
            <a:r>
              <a:rPr lang="en-US" sz="2400" dirty="0" err="1"/>
              <a:t>yerine</a:t>
            </a:r>
            <a:r>
              <a:rPr lang="en-US" sz="2400" dirty="0"/>
              <a:t> </a:t>
            </a:r>
            <a:r>
              <a:rPr lang="en-US" sz="2400" dirty="0" err="1"/>
              <a:t>hatayla</a:t>
            </a:r>
            <a:r>
              <a:rPr lang="en-US" sz="2400" dirty="0"/>
              <a:t> bile </a:t>
            </a:r>
            <a:r>
              <a:rPr lang="en-US" sz="2400" dirty="0" err="1" smtClean="0"/>
              <a:t>olsa</a:t>
            </a:r>
            <a:r>
              <a:rPr lang="tr-TR" sz="2400" dirty="0" smtClean="0"/>
              <a:t> </a:t>
            </a:r>
            <a:r>
              <a:rPr lang="en-US" sz="2400" dirty="0" smtClean="0"/>
              <a:t>SpO2 </a:t>
            </a:r>
            <a:r>
              <a:rPr lang="en-US" sz="2400" dirty="0" err="1"/>
              <a:t>jakı</a:t>
            </a:r>
            <a:r>
              <a:rPr lang="en-US" sz="2400" dirty="0"/>
              <a:t> </a:t>
            </a:r>
            <a:r>
              <a:rPr lang="en-US" sz="2400" dirty="0" err="1"/>
              <a:t>takılamaz</a:t>
            </a:r>
            <a:r>
              <a:rPr lang="en-US" sz="2400" dirty="0"/>
              <a:t>. </a:t>
            </a:r>
            <a:r>
              <a:rPr lang="en-US" sz="2400" dirty="0" err="1"/>
              <a:t>Çünkü</a:t>
            </a:r>
            <a:r>
              <a:rPr lang="en-US" sz="2400" dirty="0"/>
              <a:t> </a:t>
            </a:r>
            <a:r>
              <a:rPr lang="en-US" sz="2400" dirty="0" err="1"/>
              <a:t>yapıları</a:t>
            </a:r>
            <a:r>
              <a:rPr lang="en-US" sz="2400" dirty="0"/>
              <a:t> </a:t>
            </a:r>
            <a:r>
              <a:rPr lang="en-US" sz="2400" dirty="0" err="1"/>
              <a:t>farklıdır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56992"/>
            <a:ext cx="3205460" cy="3281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73017"/>
            <a:ext cx="3523692" cy="274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579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Hbm</a:t>
            </a:r>
            <a:r>
              <a:rPr lang="en-US" dirty="0"/>
              <a:t> </a:t>
            </a:r>
            <a:r>
              <a:rPr lang="en-US" dirty="0" err="1"/>
              <a:t>Soket</a:t>
            </a:r>
            <a:r>
              <a:rPr lang="en-US" dirty="0"/>
              <a:t> </a:t>
            </a:r>
            <a:r>
              <a:rPr lang="en-US" dirty="0" err="1"/>
              <a:t>Bağlantıları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06" y="2132856"/>
            <a:ext cx="432048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0888"/>
            <a:ext cx="348043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1600" y="5877272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HBM’nin</a:t>
            </a:r>
            <a:r>
              <a:rPr lang="en-US" sz="2000" dirty="0" smtClean="0"/>
              <a:t> </a:t>
            </a:r>
            <a:r>
              <a:rPr lang="en-US" sz="2000" dirty="0" err="1" smtClean="0"/>
              <a:t>anakart</a:t>
            </a:r>
            <a:r>
              <a:rPr lang="en-US" sz="2000" dirty="0" smtClean="0"/>
              <a:t> </a:t>
            </a:r>
            <a:r>
              <a:rPr lang="en-US" sz="2000" dirty="0" err="1" smtClean="0"/>
              <a:t>üzerindeki</a:t>
            </a:r>
            <a:r>
              <a:rPr lang="en-US" sz="2000" dirty="0" smtClean="0"/>
              <a:t> </a:t>
            </a:r>
            <a:r>
              <a:rPr lang="en-US" sz="2000" dirty="0" err="1" smtClean="0"/>
              <a:t>esnek</a:t>
            </a:r>
            <a:r>
              <a:rPr lang="en-US" sz="2000" dirty="0" smtClean="0"/>
              <a:t> </a:t>
            </a:r>
            <a:r>
              <a:rPr lang="en-US" sz="2000" dirty="0" err="1" smtClean="0"/>
              <a:t>kablolu</a:t>
            </a:r>
            <a:r>
              <a:rPr lang="en-US" sz="2000" dirty="0" smtClean="0"/>
              <a:t> </a:t>
            </a:r>
            <a:r>
              <a:rPr lang="en-US" sz="2000" dirty="0" err="1" smtClean="0"/>
              <a:t>konnektör</a:t>
            </a:r>
            <a:r>
              <a:rPr lang="en-US" sz="2000" dirty="0" smtClean="0"/>
              <a:t> </a:t>
            </a:r>
            <a:r>
              <a:rPr lang="en-US" sz="2000" dirty="0" err="1" smtClean="0"/>
              <a:t>bağlantıları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67163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Hbm</a:t>
            </a:r>
            <a:r>
              <a:rPr lang="en-US" dirty="0"/>
              <a:t> </a:t>
            </a:r>
            <a:r>
              <a:rPr lang="en-US" dirty="0" err="1"/>
              <a:t>Soket</a:t>
            </a:r>
            <a:r>
              <a:rPr lang="en-US" dirty="0"/>
              <a:t> </a:t>
            </a:r>
            <a:r>
              <a:rPr lang="en-US" dirty="0" err="1"/>
              <a:t>Bağlantıları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05021"/>
            <a:ext cx="4013200" cy="293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34344"/>
            <a:ext cx="414337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32040" y="5379775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SpO2 </a:t>
            </a:r>
            <a:r>
              <a:rPr lang="tr-TR" dirty="0" smtClean="0"/>
              <a:t>  </a:t>
            </a:r>
            <a:r>
              <a:rPr lang="en-US" dirty="0" err="1" smtClean="0"/>
              <a:t>modül</a:t>
            </a:r>
            <a:r>
              <a:rPr lang="en-US" dirty="0" smtClean="0"/>
              <a:t> </a:t>
            </a:r>
            <a:r>
              <a:rPr lang="en-US" dirty="0" err="1" smtClean="0"/>
              <a:t>bağlantı</a:t>
            </a:r>
            <a:r>
              <a:rPr lang="tr-TR" dirty="0"/>
              <a:t> </a:t>
            </a:r>
            <a:r>
              <a:rPr lang="tr-TR" dirty="0" smtClean="0"/>
              <a:t>  </a:t>
            </a:r>
            <a:r>
              <a:rPr lang="en-US" dirty="0" err="1" smtClean="0"/>
              <a:t>konnektörü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0040" y="5263336"/>
            <a:ext cx="3995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Vücut</a:t>
            </a:r>
            <a:r>
              <a:rPr lang="en-US" dirty="0" smtClean="0"/>
              <a:t> </a:t>
            </a:r>
            <a:r>
              <a:rPr lang="en-US" dirty="0" err="1" smtClean="0"/>
              <a:t>ısısı</a:t>
            </a:r>
            <a:r>
              <a:rPr lang="en-US" dirty="0" smtClean="0"/>
              <a:t> </a:t>
            </a:r>
            <a:r>
              <a:rPr lang="en-US" dirty="0" err="1" smtClean="0"/>
              <a:t>ölçüm</a:t>
            </a:r>
            <a:r>
              <a:rPr lang="en-US" dirty="0" smtClean="0"/>
              <a:t> </a:t>
            </a:r>
            <a:r>
              <a:rPr lang="en-US" dirty="0" err="1" smtClean="0"/>
              <a:t>probu</a:t>
            </a:r>
            <a:r>
              <a:rPr lang="en-US" dirty="0" smtClean="0"/>
              <a:t> </a:t>
            </a:r>
            <a:r>
              <a:rPr lang="en-US" dirty="0" err="1" smtClean="0"/>
              <a:t>bağlantı</a:t>
            </a:r>
            <a:r>
              <a:rPr lang="tr-TR" dirty="0"/>
              <a:t> </a:t>
            </a:r>
            <a:r>
              <a:rPr lang="tr-TR" dirty="0" smtClean="0"/>
              <a:t> </a:t>
            </a:r>
            <a:r>
              <a:rPr lang="en-US" dirty="0" err="1" smtClean="0"/>
              <a:t>jakı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49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Hbm</a:t>
            </a:r>
            <a:r>
              <a:rPr lang="en-US" dirty="0"/>
              <a:t> </a:t>
            </a:r>
            <a:r>
              <a:rPr lang="en-US" dirty="0" err="1"/>
              <a:t>Hata</a:t>
            </a:r>
            <a:r>
              <a:rPr lang="en-US" dirty="0"/>
              <a:t> </a:t>
            </a:r>
            <a:r>
              <a:rPr lang="en-US" dirty="0" err="1"/>
              <a:t>Kodları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Nedenleri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HBM’ler</a:t>
            </a:r>
            <a:r>
              <a:rPr lang="en-US" dirty="0"/>
              <a:t> </a:t>
            </a:r>
            <a:r>
              <a:rPr lang="en-US" dirty="0" err="1"/>
              <a:t>sistemin</a:t>
            </a:r>
            <a:r>
              <a:rPr lang="en-US" dirty="0"/>
              <a:t> </a:t>
            </a:r>
            <a:r>
              <a:rPr lang="en-US" dirty="0" err="1"/>
              <a:t>işleyişinde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anormallik</a:t>
            </a:r>
            <a:r>
              <a:rPr lang="en-US" dirty="0"/>
              <a:t> </a:t>
            </a:r>
            <a:r>
              <a:rPr lang="en-US" dirty="0" err="1"/>
              <a:t>oluştuğunda</a:t>
            </a:r>
            <a:r>
              <a:rPr lang="en-US" dirty="0"/>
              <a:t> </a:t>
            </a:r>
            <a:r>
              <a:rPr lang="en-US" dirty="0" err="1"/>
              <a:t>görsel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sesli</a:t>
            </a:r>
            <a:r>
              <a:rPr lang="en-US" dirty="0"/>
              <a:t> </a:t>
            </a:r>
            <a:r>
              <a:rPr lang="en-US" dirty="0" err="1" smtClean="0"/>
              <a:t>olarak</a:t>
            </a:r>
            <a:r>
              <a:rPr lang="tr-TR" dirty="0" smtClean="0"/>
              <a:t> </a:t>
            </a:r>
            <a:r>
              <a:rPr lang="en-US" dirty="0" err="1" smtClean="0"/>
              <a:t>uyarı</a:t>
            </a:r>
            <a:r>
              <a:rPr lang="en-US" dirty="0" smtClean="0"/>
              <a:t> </a:t>
            </a:r>
            <a:r>
              <a:rPr lang="en-US" dirty="0" err="1"/>
              <a:t>işaretleri</a:t>
            </a:r>
            <a:r>
              <a:rPr lang="en-US" dirty="0"/>
              <a:t> </a:t>
            </a:r>
            <a:r>
              <a:rPr lang="en-US" dirty="0" err="1"/>
              <a:t>üretir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Bu </a:t>
            </a:r>
            <a:r>
              <a:rPr lang="en-US" dirty="0" err="1"/>
              <a:t>uyarı</a:t>
            </a:r>
            <a:r>
              <a:rPr lang="en-US" dirty="0"/>
              <a:t> </a:t>
            </a:r>
            <a:r>
              <a:rPr lang="en-US" dirty="0" err="1"/>
              <a:t>mesajlarının</a:t>
            </a:r>
            <a:r>
              <a:rPr lang="en-US" dirty="0"/>
              <a:t> </a:t>
            </a:r>
            <a:r>
              <a:rPr lang="en-US" dirty="0" err="1"/>
              <a:t>bazılarını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muhtemel</a:t>
            </a:r>
            <a:r>
              <a:rPr lang="en-US" dirty="0"/>
              <a:t> </a:t>
            </a:r>
            <a:r>
              <a:rPr lang="en-US" dirty="0" err="1"/>
              <a:t>nedenlerini</a:t>
            </a:r>
            <a:r>
              <a:rPr lang="en-US" dirty="0"/>
              <a:t> </a:t>
            </a:r>
            <a:r>
              <a:rPr lang="en-US" dirty="0" err="1" smtClean="0"/>
              <a:t>şöyle</a:t>
            </a:r>
            <a:r>
              <a:rPr lang="tr-TR" dirty="0" smtClean="0"/>
              <a:t> </a:t>
            </a:r>
            <a:r>
              <a:rPr lang="en-US" dirty="0" err="1" smtClean="0"/>
              <a:t>sıralamak</a:t>
            </a:r>
            <a:r>
              <a:rPr lang="en-US" dirty="0" smtClean="0"/>
              <a:t> </a:t>
            </a:r>
            <a:r>
              <a:rPr lang="en-US" dirty="0" err="1"/>
              <a:t>mümkündür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31156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Hbm</a:t>
            </a:r>
            <a:r>
              <a:rPr lang="en-US" dirty="0"/>
              <a:t> </a:t>
            </a:r>
            <a:r>
              <a:rPr lang="en-US" dirty="0" err="1"/>
              <a:t>Hata</a:t>
            </a:r>
            <a:r>
              <a:rPr lang="en-US" dirty="0"/>
              <a:t> </a:t>
            </a:r>
            <a:r>
              <a:rPr lang="en-US" dirty="0" err="1"/>
              <a:t>Kodları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Nedenleri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5485"/>
            <a:ext cx="8229600" cy="230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041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Hbm</a:t>
            </a:r>
            <a:r>
              <a:rPr lang="en-US" dirty="0"/>
              <a:t> </a:t>
            </a:r>
            <a:r>
              <a:rPr lang="en-US" dirty="0" err="1"/>
              <a:t>Hata</a:t>
            </a:r>
            <a:r>
              <a:rPr lang="en-US" dirty="0"/>
              <a:t> </a:t>
            </a:r>
            <a:r>
              <a:rPr lang="en-US" dirty="0" err="1"/>
              <a:t>Kodları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Nedenleri</a:t>
            </a:r>
            <a:endParaRPr lang="en-US" dirty="0"/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35" y="1935163"/>
            <a:ext cx="7290929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190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Hbm</a:t>
            </a:r>
            <a:r>
              <a:rPr lang="en-US" dirty="0"/>
              <a:t> </a:t>
            </a:r>
            <a:r>
              <a:rPr lang="en-US" dirty="0" err="1"/>
              <a:t>Hata</a:t>
            </a:r>
            <a:r>
              <a:rPr lang="en-US" dirty="0"/>
              <a:t> </a:t>
            </a:r>
            <a:r>
              <a:rPr lang="en-US" dirty="0" err="1"/>
              <a:t>Kodları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Nedenleri</a:t>
            </a:r>
            <a:endParaRPr 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4676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180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Hasta Başı Monitör</a:t>
            </a: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550" y="1935163"/>
            <a:ext cx="3286900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490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en-US" dirty="0"/>
              <a:t>2.1. </a:t>
            </a:r>
            <a:r>
              <a:rPr lang="en-US" dirty="0" err="1"/>
              <a:t>Hbm</a:t>
            </a:r>
            <a:r>
              <a:rPr lang="en-US" dirty="0"/>
              <a:t> </a:t>
            </a:r>
            <a:r>
              <a:rPr lang="en-US" dirty="0" err="1"/>
              <a:t>Sensörleri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r>
              <a:rPr lang="en-US" dirty="0"/>
              <a:t>Hasta </a:t>
            </a:r>
            <a:r>
              <a:rPr lang="en-US" dirty="0" err="1"/>
              <a:t>başı</a:t>
            </a:r>
            <a:r>
              <a:rPr lang="en-US" dirty="0"/>
              <a:t> </a:t>
            </a:r>
            <a:r>
              <a:rPr lang="en-US" dirty="0" err="1"/>
              <a:t>monitörlerde</a:t>
            </a:r>
            <a:r>
              <a:rPr lang="en-US" dirty="0"/>
              <a:t> de </a:t>
            </a:r>
            <a:r>
              <a:rPr lang="en-US" dirty="0" err="1"/>
              <a:t>tıbbi</a:t>
            </a:r>
            <a:r>
              <a:rPr lang="en-US" dirty="0"/>
              <a:t> </a:t>
            </a:r>
            <a:r>
              <a:rPr lang="en-US" dirty="0" err="1"/>
              <a:t>amaçlı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sensörlerden</a:t>
            </a:r>
            <a:r>
              <a:rPr lang="en-US" dirty="0"/>
              <a:t> </a:t>
            </a:r>
            <a:r>
              <a:rPr lang="en-US" dirty="0" err="1" smtClean="0"/>
              <a:t>bahsetmek</a:t>
            </a:r>
            <a:r>
              <a:rPr lang="tr-TR" dirty="0" smtClean="0"/>
              <a:t> </a:t>
            </a:r>
            <a:r>
              <a:rPr lang="en-US" dirty="0" err="1" smtClean="0"/>
              <a:t>mümkündür</a:t>
            </a:r>
            <a:r>
              <a:rPr lang="en-US" dirty="0"/>
              <a:t>. </a:t>
            </a:r>
            <a:endParaRPr lang="tr-TR" dirty="0" smtClean="0"/>
          </a:p>
          <a:p>
            <a:endParaRPr lang="tr-TR" dirty="0"/>
          </a:p>
          <a:p>
            <a:r>
              <a:rPr lang="en-US" dirty="0" err="1" smtClean="0"/>
              <a:t>Genellikle</a:t>
            </a:r>
            <a:r>
              <a:rPr lang="en-US" dirty="0" smtClean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HBM’de</a:t>
            </a:r>
            <a:r>
              <a:rPr lang="en-US" dirty="0"/>
              <a:t> SpO2 </a:t>
            </a:r>
            <a:r>
              <a:rPr lang="en-US" dirty="0" err="1"/>
              <a:t>ünitesinde</a:t>
            </a:r>
            <a:r>
              <a:rPr lang="en-US" dirty="0"/>
              <a:t> </a:t>
            </a:r>
            <a:r>
              <a:rPr lang="en-US" dirty="0" err="1"/>
              <a:t>optik</a:t>
            </a:r>
            <a:r>
              <a:rPr lang="en-US" dirty="0"/>
              <a:t> </a:t>
            </a:r>
            <a:r>
              <a:rPr lang="en-US" dirty="0" err="1"/>
              <a:t>sensör</a:t>
            </a:r>
            <a:r>
              <a:rPr lang="en-US" dirty="0"/>
              <a:t>, NIBP </a:t>
            </a:r>
            <a:r>
              <a:rPr lang="en-US" dirty="0" err="1"/>
              <a:t>ünitesinde</a:t>
            </a:r>
            <a:r>
              <a:rPr lang="en-US" dirty="0"/>
              <a:t> </a:t>
            </a:r>
            <a:r>
              <a:rPr lang="en-US" dirty="0" err="1" smtClean="0"/>
              <a:t>basınç</a:t>
            </a:r>
            <a:r>
              <a:rPr lang="tr-TR" dirty="0" smtClean="0"/>
              <a:t> </a:t>
            </a:r>
            <a:r>
              <a:rPr lang="en-US" dirty="0" err="1" smtClean="0"/>
              <a:t>sensörü</a:t>
            </a:r>
            <a:r>
              <a:rPr lang="en-US" dirty="0"/>
              <a:t>, CO2 </a:t>
            </a:r>
            <a:r>
              <a:rPr lang="en-US" dirty="0" err="1"/>
              <a:t>ölçüm</a:t>
            </a:r>
            <a:r>
              <a:rPr lang="en-US" dirty="0"/>
              <a:t> </a:t>
            </a:r>
            <a:r>
              <a:rPr lang="en-US" dirty="0" err="1"/>
              <a:t>ünitesinde</a:t>
            </a:r>
            <a:r>
              <a:rPr lang="en-US" dirty="0"/>
              <a:t> CO2 </a:t>
            </a:r>
            <a:r>
              <a:rPr lang="en-US" dirty="0" err="1"/>
              <a:t>sensörü</a:t>
            </a:r>
            <a:r>
              <a:rPr lang="en-US" dirty="0"/>
              <a:t>, </a:t>
            </a:r>
            <a:r>
              <a:rPr lang="en-US" dirty="0" err="1"/>
              <a:t>vücut</a:t>
            </a:r>
            <a:r>
              <a:rPr lang="en-US" dirty="0"/>
              <a:t> </a:t>
            </a:r>
            <a:r>
              <a:rPr lang="en-US" dirty="0" err="1"/>
              <a:t>ısısı</a:t>
            </a:r>
            <a:r>
              <a:rPr lang="en-US" dirty="0"/>
              <a:t> </a:t>
            </a:r>
            <a:r>
              <a:rPr lang="en-US" dirty="0" err="1"/>
              <a:t>ölçümü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sıcaklık</a:t>
            </a:r>
            <a:r>
              <a:rPr lang="en-US" dirty="0"/>
              <a:t> </a:t>
            </a:r>
            <a:r>
              <a:rPr lang="en-US" dirty="0" err="1"/>
              <a:t>sensörü</a:t>
            </a:r>
            <a:r>
              <a:rPr lang="en-US" dirty="0"/>
              <a:t> </a:t>
            </a:r>
            <a:r>
              <a:rPr lang="en-US" dirty="0" err="1" smtClean="0"/>
              <a:t>gibi</a:t>
            </a:r>
            <a:r>
              <a:rPr lang="tr-TR" dirty="0" smtClean="0"/>
              <a:t> </a:t>
            </a:r>
            <a:r>
              <a:rPr lang="en-US" dirty="0" err="1" smtClean="0"/>
              <a:t>sensörler</a:t>
            </a:r>
            <a:r>
              <a:rPr lang="en-US" dirty="0" smtClean="0"/>
              <a:t> </a:t>
            </a:r>
            <a:r>
              <a:rPr lang="en-US" dirty="0" err="1" smtClean="0"/>
              <a:t>kullanılmaktadır</a:t>
            </a:r>
            <a:r>
              <a:rPr lang="tr-T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84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Optik sensörler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935480"/>
            <a:ext cx="7499176" cy="293368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Pals </a:t>
            </a:r>
            <a:r>
              <a:rPr lang="en-US" dirty="0" err="1"/>
              <a:t>oksimetreler</a:t>
            </a:r>
            <a:r>
              <a:rPr lang="en-US" dirty="0"/>
              <a:t>, </a:t>
            </a:r>
            <a:r>
              <a:rPr lang="en-US" dirty="0" err="1"/>
              <a:t>kandaki</a:t>
            </a:r>
            <a:r>
              <a:rPr lang="en-US" dirty="0"/>
              <a:t> </a:t>
            </a:r>
            <a:r>
              <a:rPr lang="en-US" dirty="0" err="1"/>
              <a:t>oksijen</a:t>
            </a:r>
            <a:r>
              <a:rPr lang="en-US" dirty="0"/>
              <a:t> </a:t>
            </a:r>
            <a:r>
              <a:rPr lang="en-US" dirty="0" err="1"/>
              <a:t>saturasyonunu</a:t>
            </a:r>
            <a:r>
              <a:rPr lang="en-US" dirty="0"/>
              <a:t>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başlarına</a:t>
            </a:r>
            <a:r>
              <a:rPr lang="en-US" dirty="0"/>
              <a:t> </a:t>
            </a:r>
            <a:r>
              <a:rPr lang="en-US" dirty="0" err="1"/>
              <a:t>ölçebilen</a:t>
            </a:r>
            <a:r>
              <a:rPr lang="en-US" dirty="0"/>
              <a:t> </a:t>
            </a:r>
            <a:r>
              <a:rPr lang="en-US" dirty="0" err="1" smtClean="0"/>
              <a:t>cihazlardır</a:t>
            </a:r>
            <a:r>
              <a:rPr lang="tr-TR" dirty="0" smtClean="0"/>
              <a:t>. </a:t>
            </a:r>
            <a:r>
              <a:rPr lang="en-US" dirty="0" err="1" smtClean="0"/>
              <a:t>Aynı</a:t>
            </a:r>
            <a:r>
              <a:rPr lang="en-US" dirty="0" smtClean="0"/>
              <a:t> </a:t>
            </a:r>
            <a:r>
              <a:rPr lang="en-US" dirty="0" err="1"/>
              <a:t>ölçüm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HBM’lerde</a:t>
            </a:r>
            <a:r>
              <a:rPr lang="en-US" dirty="0"/>
              <a:t> de </a:t>
            </a:r>
            <a:r>
              <a:rPr lang="en-US" dirty="0" err="1"/>
              <a:t>vardır</a:t>
            </a:r>
            <a:r>
              <a:rPr lang="en-US" dirty="0"/>
              <a:t>. Bu </a:t>
            </a:r>
            <a:r>
              <a:rPr lang="en-US" dirty="0" err="1"/>
              <a:t>ölçüm</a:t>
            </a:r>
            <a:r>
              <a:rPr lang="en-US" dirty="0"/>
              <a:t>; </a:t>
            </a:r>
            <a:r>
              <a:rPr lang="en-US" dirty="0" err="1"/>
              <a:t>parmak</a:t>
            </a:r>
            <a:r>
              <a:rPr lang="en-US" dirty="0"/>
              <a:t>, kulak, el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ayak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 smtClean="0"/>
              <a:t>vücut</a:t>
            </a:r>
            <a:r>
              <a:rPr lang="tr-TR" dirty="0" smtClean="0"/>
              <a:t> </a:t>
            </a:r>
            <a:r>
              <a:rPr lang="en-US" dirty="0" err="1" smtClean="0"/>
              <a:t>kısımlarından</a:t>
            </a:r>
            <a:r>
              <a:rPr lang="en-US" dirty="0" smtClean="0"/>
              <a:t> </a:t>
            </a:r>
            <a:r>
              <a:rPr lang="en-US" dirty="0" err="1"/>
              <a:t>yapılabilir</a:t>
            </a:r>
            <a:r>
              <a:rPr lang="en-US" dirty="0" smtClean="0"/>
              <a:t>.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/>
              <a:t>Yetişkin kişilerde oksijen saturasyonu ölçümü parmak ya da kulaktan yapılır. </a:t>
            </a:r>
            <a:r>
              <a:rPr lang="tr-TR" dirty="0" smtClean="0"/>
              <a:t>Ancak pediatrik </a:t>
            </a:r>
            <a:r>
              <a:rPr lang="tr-TR" dirty="0"/>
              <a:t>ölçümlerde hastanın aşırı hareketliliği nedeni ile el ya da ayaktan da </a:t>
            </a:r>
            <a:r>
              <a:rPr lang="tr-TR" dirty="0" smtClean="0"/>
              <a:t>ölçüm yapılabilir</a:t>
            </a:r>
            <a:r>
              <a:rPr lang="tr-TR" dirty="0"/>
              <a:t>.</a:t>
            </a:r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62018"/>
            <a:ext cx="2808312" cy="181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074" y="5013176"/>
            <a:ext cx="20478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262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Optik Sensörler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Kırmızı</a:t>
            </a:r>
            <a:r>
              <a:rPr lang="en-US" dirty="0"/>
              <a:t> LED </a:t>
            </a:r>
            <a:r>
              <a:rPr lang="en-US" dirty="0" err="1"/>
              <a:t>kaynaklar</a:t>
            </a:r>
            <a:r>
              <a:rPr lang="en-US" dirty="0"/>
              <a:t> </a:t>
            </a:r>
            <a:r>
              <a:rPr lang="en-US" dirty="0" err="1"/>
              <a:t>oksijene</a:t>
            </a:r>
            <a:r>
              <a:rPr lang="en-US" dirty="0"/>
              <a:t> </a:t>
            </a:r>
            <a:r>
              <a:rPr lang="en-US" dirty="0" err="1"/>
              <a:t>bağlanmamış</a:t>
            </a:r>
            <a:r>
              <a:rPr lang="en-US" dirty="0"/>
              <a:t> hemoglobin </a:t>
            </a:r>
            <a:r>
              <a:rPr lang="en-US" dirty="0" err="1"/>
              <a:t>seviyesini</a:t>
            </a:r>
            <a:r>
              <a:rPr lang="en-US" dirty="0"/>
              <a:t> </a:t>
            </a:r>
            <a:r>
              <a:rPr lang="en-US" dirty="0" err="1"/>
              <a:t>ölçer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Kızılötesi</a:t>
            </a:r>
            <a:r>
              <a:rPr lang="en-US" dirty="0" smtClean="0"/>
              <a:t> </a:t>
            </a:r>
            <a:r>
              <a:rPr lang="en-US" dirty="0"/>
              <a:t>LED </a:t>
            </a:r>
            <a:r>
              <a:rPr lang="en-US" dirty="0" err="1"/>
              <a:t>kaynaklar</a:t>
            </a:r>
            <a:r>
              <a:rPr lang="en-US" dirty="0"/>
              <a:t> </a:t>
            </a:r>
            <a:r>
              <a:rPr lang="en-US" dirty="0" err="1"/>
              <a:t>oksijene</a:t>
            </a:r>
            <a:r>
              <a:rPr lang="en-US" dirty="0"/>
              <a:t> </a:t>
            </a:r>
            <a:r>
              <a:rPr lang="en-US" dirty="0" err="1"/>
              <a:t>bağlanmış</a:t>
            </a:r>
            <a:r>
              <a:rPr lang="en-US" dirty="0"/>
              <a:t> hemoglobin </a:t>
            </a:r>
            <a:r>
              <a:rPr lang="en-US" dirty="0" err="1"/>
              <a:t>seviyesini</a:t>
            </a:r>
            <a:r>
              <a:rPr lang="en-US" dirty="0"/>
              <a:t> </a:t>
            </a:r>
            <a:r>
              <a:rPr lang="en-US" dirty="0" err="1"/>
              <a:t>ölçer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smtClean="0"/>
              <a:t> </a:t>
            </a:r>
            <a:r>
              <a:rPr lang="en-US" dirty="0"/>
              <a:t>Bu </a:t>
            </a:r>
            <a:r>
              <a:rPr lang="en-US" dirty="0" err="1"/>
              <a:t>ışık</a:t>
            </a:r>
            <a:r>
              <a:rPr lang="en-US" dirty="0"/>
              <a:t> </a:t>
            </a:r>
            <a:r>
              <a:rPr lang="en-US" dirty="0" err="1" smtClean="0"/>
              <a:t>kaynaklarını</a:t>
            </a:r>
            <a:r>
              <a:rPr lang="tr-TR" dirty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fotodiyodu</a:t>
            </a:r>
            <a:r>
              <a:rPr lang="en-US" dirty="0" smtClean="0"/>
              <a:t> </a:t>
            </a:r>
            <a:r>
              <a:rPr lang="en-US" dirty="0" err="1" smtClean="0"/>
              <a:t>içeren</a:t>
            </a:r>
            <a:r>
              <a:rPr lang="en-US" dirty="0" smtClean="0"/>
              <a:t> </a:t>
            </a:r>
            <a:r>
              <a:rPr lang="en-US" dirty="0" err="1" smtClean="0"/>
              <a:t>ölçüm</a:t>
            </a:r>
            <a:r>
              <a:rPr lang="en-US" dirty="0" smtClean="0"/>
              <a:t> </a:t>
            </a:r>
            <a:r>
              <a:rPr lang="en-US" dirty="0" err="1" smtClean="0"/>
              <a:t>sensörleri</a:t>
            </a:r>
            <a:r>
              <a:rPr lang="en-US" dirty="0" smtClean="0"/>
              <a:t> </a:t>
            </a:r>
            <a:r>
              <a:rPr lang="en-US" dirty="0" err="1" smtClean="0"/>
              <a:t>üç</a:t>
            </a:r>
            <a:r>
              <a:rPr lang="en-US" dirty="0" smtClean="0"/>
              <a:t> </a:t>
            </a: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tipte</a:t>
            </a:r>
            <a:r>
              <a:rPr lang="en-US" dirty="0" smtClean="0"/>
              <a:t> </a:t>
            </a:r>
            <a:r>
              <a:rPr lang="en-US" dirty="0" err="1" smtClean="0"/>
              <a:t>üretilir</a:t>
            </a:r>
            <a:r>
              <a:rPr lang="en-US" dirty="0" smtClean="0"/>
              <a:t>:</a:t>
            </a:r>
            <a:endParaRPr lang="tr-TR" dirty="0" smtClean="0"/>
          </a:p>
          <a:p>
            <a:pPr lvl="1"/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kullanımlık</a:t>
            </a:r>
            <a:r>
              <a:rPr lang="en-US" dirty="0"/>
              <a:t> </a:t>
            </a:r>
            <a:r>
              <a:rPr lang="en-US" dirty="0" err="1"/>
              <a:t>sensörler</a:t>
            </a:r>
            <a:endParaRPr lang="en-US" dirty="0"/>
          </a:p>
          <a:p>
            <a:pPr lvl="1"/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/>
              <a:t>kullanımlık</a:t>
            </a:r>
            <a:r>
              <a:rPr lang="en-US" dirty="0"/>
              <a:t> flexible </a:t>
            </a:r>
            <a:r>
              <a:rPr lang="en-US" dirty="0" err="1"/>
              <a:t>sensörler</a:t>
            </a:r>
            <a:endParaRPr lang="en-US" dirty="0"/>
          </a:p>
          <a:p>
            <a:pPr lvl="1"/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/>
              <a:t>kullanımlık</a:t>
            </a:r>
            <a:r>
              <a:rPr lang="en-US" dirty="0"/>
              <a:t> </a:t>
            </a:r>
            <a:r>
              <a:rPr lang="en-US" dirty="0" err="1"/>
              <a:t>sensörler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89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Optik Sensörler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2664183" cy="199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60848"/>
            <a:ext cx="2805113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467264"/>
            <a:ext cx="249078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280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r>
              <a:rPr lang="tr-TR" sz="4400" dirty="0" smtClean="0"/>
              <a:t>Optik Sensörler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6768752" cy="2141592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Hangi</a:t>
            </a:r>
            <a:r>
              <a:rPr lang="en-US" dirty="0"/>
              <a:t> tip SpO2 </a:t>
            </a:r>
            <a:r>
              <a:rPr lang="en-US" dirty="0" err="1"/>
              <a:t>sensörü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probu</a:t>
            </a:r>
            <a:r>
              <a:rPr lang="en-US" dirty="0"/>
              <a:t> </a:t>
            </a:r>
            <a:r>
              <a:rPr lang="en-US" dirty="0" err="1"/>
              <a:t>kullanılırsa</a:t>
            </a:r>
            <a:r>
              <a:rPr lang="en-US" dirty="0"/>
              <a:t> </a:t>
            </a:r>
            <a:r>
              <a:rPr lang="en-US" dirty="0" err="1"/>
              <a:t>kullanılsın</a:t>
            </a:r>
            <a:r>
              <a:rPr lang="en-US" dirty="0"/>
              <a:t> </a:t>
            </a:r>
            <a:r>
              <a:rPr lang="en-US" dirty="0" err="1"/>
              <a:t>bunların</a:t>
            </a:r>
            <a:r>
              <a:rPr lang="en-US" dirty="0"/>
              <a:t> </a:t>
            </a:r>
            <a:r>
              <a:rPr lang="en-US" dirty="0" err="1" smtClean="0"/>
              <a:t>çalışma</a:t>
            </a:r>
            <a:r>
              <a:rPr lang="tr-TR" dirty="0" smtClean="0"/>
              <a:t> </a:t>
            </a:r>
            <a:r>
              <a:rPr lang="en-US" dirty="0" err="1" smtClean="0"/>
              <a:t>prensipleri</a:t>
            </a:r>
            <a:r>
              <a:rPr lang="en-US" dirty="0" smtClean="0"/>
              <a:t> </a:t>
            </a:r>
            <a:r>
              <a:rPr lang="en-US" dirty="0" err="1"/>
              <a:t>aynıdır</a:t>
            </a:r>
            <a:r>
              <a:rPr lang="en-US" dirty="0"/>
              <a:t>. </a:t>
            </a:r>
            <a:r>
              <a:rPr lang="en-US" dirty="0" err="1"/>
              <a:t>Işık</a:t>
            </a:r>
            <a:r>
              <a:rPr lang="en-US" dirty="0"/>
              <a:t> </a:t>
            </a:r>
            <a:r>
              <a:rPr lang="en-US" dirty="0" err="1"/>
              <a:t>yayan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LED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LED’in</a:t>
            </a:r>
            <a:r>
              <a:rPr lang="en-US" dirty="0"/>
              <a:t> </a:t>
            </a:r>
            <a:r>
              <a:rPr lang="en-US" dirty="0" err="1"/>
              <a:t>hemen</a:t>
            </a:r>
            <a:r>
              <a:rPr lang="en-US" dirty="0"/>
              <a:t> </a:t>
            </a:r>
            <a:r>
              <a:rPr lang="en-US" dirty="0" err="1"/>
              <a:t>karşısında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ışığı</a:t>
            </a:r>
            <a:r>
              <a:rPr lang="en-US" dirty="0"/>
              <a:t> </a:t>
            </a:r>
            <a:r>
              <a:rPr lang="en-US" dirty="0" err="1"/>
              <a:t>algılayan</a:t>
            </a:r>
            <a:r>
              <a:rPr lang="en-US" dirty="0"/>
              <a:t> </a:t>
            </a:r>
            <a:r>
              <a:rPr lang="en-US" dirty="0" err="1" smtClean="0"/>
              <a:t>bir</a:t>
            </a:r>
            <a:r>
              <a:rPr lang="tr-TR" dirty="0" smtClean="0"/>
              <a:t> </a:t>
            </a:r>
            <a:r>
              <a:rPr lang="en-US" dirty="0" err="1" smtClean="0"/>
              <a:t>fotodiyot</a:t>
            </a:r>
            <a:r>
              <a:rPr lang="en-US" dirty="0" smtClean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düzeneğin</a:t>
            </a:r>
            <a:r>
              <a:rPr lang="en-US" dirty="0"/>
              <a:t> </a:t>
            </a:r>
            <a:r>
              <a:rPr lang="en-US" dirty="0" err="1"/>
              <a:t>sensör</a:t>
            </a:r>
            <a:r>
              <a:rPr lang="en-US" dirty="0"/>
              <a:t> </a:t>
            </a:r>
            <a:r>
              <a:rPr lang="en-US" dirty="0" err="1"/>
              <a:t>kısmını</a:t>
            </a:r>
            <a:r>
              <a:rPr lang="en-US" dirty="0"/>
              <a:t> </a:t>
            </a:r>
            <a:r>
              <a:rPr lang="en-US" dirty="0" err="1"/>
              <a:t>oluşturur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err="1" smtClean="0"/>
              <a:t>Fotodiyotlar</a:t>
            </a:r>
            <a:r>
              <a:rPr lang="en-US" dirty="0" smtClean="0"/>
              <a:t> </a:t>
            </a:r>
            <a:r>
              <a:rPr lang="en-US" dirty="0" err="1"/>
              <a:t>Resim</a:t>
            </a:r>
            <a:r>
              <a:rPr lang="en-US" dirty="0"/>
              <a:t> </a:t>
            </a:r>
            <a:r>
              <a:rPr lang="en-US" dirty="0" err="1" smtClean="0"/>
              <a:t>deki</a:t>
            </a:r>
            <a:r>
              <a:rPr lang="en-US" dirty="0" smtClean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 smtClean="0"/>
              <a:t>imal</a:t>
            </a:r>
            <a:r>
              <a:rPr lang="tr-TR" dirty="0" smtClean="0"/>
              <a:t> </a:t>
            </a:r>
            <a:r>
              <a:rPr lang="en-US" dirty="0" err="1" smtClean="0"/>
              <a:t>edilmiş</a:t>
            </a:r>
            <a:r>
              <a:rPr lang="en-US" dirty="0" smtClean="0"/>
              <a:t> </a:t>
            </a:r>
            <a:r>
              <a:rPr lang="en-US" dirty="0" err="1"/>
              <a:t>olup</a:t>
            </a:r>
            <a:r>
              <a:rPr lang="en-US" dirty="0"/>
              <a:t> </a:t>
            </a:r>
            <a:r>
              <a:rPr lang="en-US" dirty="0" err="1"/>
              <a:t>seramik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plastik</a:t>
            </a:r>
            <a:r>
              <a:rPr lang="en-US" dirty="0"/>
              <a:t> </a:t>
            </a:r>
            <a:r>
              <a:rPr lang="en-US" dirty="0" err="1"/>
              <a:t>kılıflıdır</a:t>
            </a:r>
            <a:r>
              <a:rPr lang="en-US" dirty="0"/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230" y="3789040"/>
            <a:ext cx="5328592" cy="2924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404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Optik Sensörler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935480"/>
            <a:ext cx="7499176" cy="206958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LED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gönderilen</a:t>
            </a:r>
            <a:r>
              <a:rPr lang="en-US" dirty="0"/>
              <a:t> </a:t>
            </a:r>
            <a:r>
              <a:rPr lang="en-US" dirty="0" err="1"/>
              <a:t>ışığın</a:t>
            </a:r>
            <a:r>
              <a:rPr lang="en-US" dirty="0"/>
              <a:t> </a:t>
            </a:r>
            <a:r>
              <a:rPr lang="en-US" dirty="0" err="1" smtClean="0"/>
              <a:t>fotodiyot</a:t>
            </a:r>
            <a:r>
              <a:rPr lang="tr-TR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dedektör</a:t>
            </a:r>
            <a:r>
              <a:rPr lang="en-US" dirty="0"/>
              <a:t>)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algılanması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olmaktadır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err="1" smtClean="0"/>
              <a:t>Birincisi</a:t>
            </a:r>
            <a:r>
              <a:rPr lang="en-US" dirty="0" smtClean="0"/>
              <a:t> </a:t>
            </a:r>
            <a:r>
              <a:rPr lang="en-US" dirty="0" err="1"/>
              <a:t>gönderilen</a:t>
            </a:r>
            <a:r>
              <a:rPr lang="en-US" dirty="0"/>
              <a:t> </a:t>
            </a:r>
            <a:r>
              <a:rPr lang="en-US" dirty="0" err="1"/>
              <a:t>ışığın</a:t>
            </a:r>
            <a:r>
              <a:rPr lang="en-US" dirty="0"/>
              <a:t> </a:t>
            </a:r>
            <a:r>
              <a:rPr lang="en-US" dirty="0" err="1" smtClean="0"/>
              <a:t>vücut</a:t>
            </a:r>
            <a:r>
              <a:rPr lang="tr-TR" dirty="0" smtClean="0"/>
              <a:t> </a:t>
            </a:r>
            <a:r>
              <a:rPr lang="en-US" dirty="0" err="1" smtClean="0"/>
              <a:t>dokusundan</a:t>
            </a:r>
            <a:r>
              <a:rPr lang="en-US" dirty="0" smtClean="0"/>
              <a:t> </a:t>
            </a:r>
            <a:r>
              <a:rPr lang="en-US" dirty="0" err="1"/>
              <a:t>geçerek</a:t>
            </a:r>
            <a:r>
              <a:rPr lang="en-US" dirty="0"/>
              <a:t> </a:t>
            </a:r>
            <a:r>
              <a:rPr lang="en-US" dirty="0" err="1"/>
              <a:t>alıcıya</a:t>
            </a:r>
            <a:r>
              <a:rPr lang="en-US" dirty="0"/>
              <a:t> </a:t>
            </a:r>
            <a:r>
              <a:rPr lang="en-US" dirty="0" err="1"/>
              <a:t>ulaşması</a:t>
            </a:r>
            <a:r>
              <a:rPr lang="en-US" dirty="0"/>
              <a:t> (</a:t>
            </a:r>
            <a:r>
              <a:rPr lang="en-US" dirty="0" err="1"/>
              <a:t>transmisyon</a:t>
            </a:r>
            <a:r>
              <a:rPr lang="en-US" dirty="0"/>
              <a:t>), </a:t>
            </a:r>
            <a:r>
              <a:rPr lang="en-US" dirty="0" err="1"/>
              <a:t>ikincisi</a:t>
            </a:r>
            <a:r>
              <a:rPr lang="en-US" dirty="0"/>
              <a:t> de </a:t>
            </a:r>
            <a:r>
              <a:rPr lang="en-US" dirty="0" err="1"/>
              <a:t>vücut</a:t>
            </a:r>
            <a:r>
              <a:rPr lang="en-US" dirty="0"/>
              <a:t> </a:t>
            </a:r>
            <a:r>
              <a:rPr lang="en-US" dirty="0" err="1"/>
              <a:t>dokusunu</a:t>
            </a:r>
            <a:r>
              <a:rPr lang="en-US" dirty="0"/>
              <a:t> </a:t>
            </a:r>
            <a:r>
              <a:rPr lang="en-US" dirty="0" err="1" smtClean="0"/>
              <a:t>tamamen</a:t>
            </a:r>
            <a:r>
              <a:rPr lang="tr-TR" dirty="0" smtClean="0"/>
              <a:t> </a:t>
            </a:r>
            <a:r>
              <a:rPr lang="en-US" dirty="0" err="1" smtClean="0"/>
              <a:t>geçmeden</a:t>
            </a:r>
            <a:r>
              <a:rPr lang="en-US" dirty="0" smtClean="0"/>
              <a:t> </a:t>
            </a:r>
            <a:r>
              <a:rPr lang="en-US" dirty="0" err="1"/>
              <a:t>doku</a:t>
            </a:r>
            <a:r>
              <a:rPr lang="en-US" dirty="0"/>
              <a:t> </a:t>
            </a:r>
            <a:r>
              <a:rPr lang="en-US" dirty="0" err="1"/>
              <a:t>içerisinden</a:t>
            </a:r>
            <a:r>
              <a:rPr lang="en-US" dirty="0"/>
              <a:t> </a:t>
            </a:r>
            <a:r>
              <a:rPr lang="en-US" dirty="0" err="1"/>
              <a:t>geri</a:t>
            </a:r>
            <a:r>
              <a:rPr lang="en-US" dirty="0"/>
              <a:t> </a:t>
            </a:r>
            <a:r>
              <a:rPr lang="en-US" dirty="0" err="1"/>
              <a:t>yansıyarak</a:t>
            </a:r>
            <a:r>
              <a:rPr lang="en-US" dirty="0"/>
              <a:t> </a:t>
            </a:r>
            <a:r>
              <a:rPr lang="en-US" dirty="0" err="1"/>
              <a:t>alıcıya</a:t>
            </a:r>
            <a:r>
              <a:rPr lang="en-US" dirty="0"/>
              <a:t> </a:t>
            </a:r>
            <a:r>
              <a:rPr lang="en-US" dirty="0" err="1"/>
              <a:t>ulaşması</a:t>
            </a:r>
            <a:r>
              <a:rPr lang="en-US" dirty="0"/>
              <a:t> (</a:t>
            </a:r>
            <a:r>
              <a:rPr lang="en-US" dirty="0" err="1"/>
              <a:t>reflektans</a:t>
            </a:r>
            <a:r>
              <a:rPr lang="en-US" dirty="0"/>
              <a:t>) </a:t>
            </a:r>
            <a:r>
              <a:rPr lang="en-US" dirty="0" err="1"/>
              <a:t>şeklindedir</a:t>
            </a:r>
            <a:r>
              <a:rPr lang="en-US" dirty="0"/>
              <a:t> (</a:t>
            </a:r>
            <a:r>
              <a:rPr lang="en-US" dirty="0" err="1"/>
              <a:t>Resim</a:t>
            </a:r>
            <a:endParaRPr lang="en-US" dirty="0"/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21359"/>
            <a:ext cx="3690169" cy="234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838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Optik Sensörler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Transmisyon</a:t>
            </a:r>
            <a:r>
              <a:rPr lang="en-US" dirty="0"/>
              <a:t> tip SpO2 </a:t>
            </a:r>
            <a:r>
              <a:rPr lang="en-US" dirty="0" err="1"/>
              <a:t>probunda</a:t>
            </a:r>
            <a:r>
              <a:rPr lang="en-US" dirty="0"/>
              <a:t> </a:t>
            </a:r>
            <a:r>
              <a:rPr lang="en-US" dirty="0" err="1"/>
              <a:t>ışık</a:t>
            </a:r>
            <a:r>
              <a:rPr lang="en-US" dirty="0"/>
              <a:t> </a:t>
            </a:r>
            <a:r>
              <a:rPr lang="en-US" dirty="0" err="1"/>
              <a:t>alıcısı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vericisi</a:t>
            </a:r>
            <a:r>
              <a:rPr lang="en-US" dirty="0"/>
              <a:t> </a:t>
            </a:r>
            <a:r>
              <a:rPr lang="en-US" dirty="0" err="1"/>
              <a:t>karşılıklı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 smtClean="0"/>
              <a:t>dururken</a:t>
            </a:r>
            <a:r>
              <a:rPr lang="tr-TR" dirty="0" smtClean="0"/>
              <a:t> </a:t>
            </a:r>
            <a:r>
              <a:rPr lang="en-US" dirty="0" err="1" smtClean="0"/>
              <a:t>reflektans</a:t>
            </a:r>
            <a:r>
              <a:rPr lang="en-US" dirty="0" smtClean="0"/>
              <a:t> </a:t>
            </a:r>
            <a:r>
              <a:rPr lang="en-US" dirty="0"/>
              <a:t>tip SpO2 </a:t>
            </a:r>
            <a:r>
              <a:rPr lang="en-US" dirty="0" err="1"/>
              <a:t>probunda</a:t>
            </a:r>
            <a:r>
              <a:rPr lang="en-US" dirty="0"/>
              <a:t> </a:t>
            </a:r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düzlem</a:t>
            </a:r>
            <a:r>
              <a:rPr lang="en-US" dirty="0"/>
              <a:t> </a:t>
            </a:r>
            <a:r>
              <a:rPr lang="en-US" dirty="0" err="1"/>
              <a:t>üzerinde</a:t>
            </a:r>
            <a:r>
              <a:rPr lang="en-US" dirty="0"/>
              <a:t> </a:t>
            </a:r>
            <a:r>
              <a:rPr lang="en-US" dirty="0" err="1"/>
              <a:t>bulunmaktadır</a:t>
            </a:r>
            <a:r>
              <a:rPr lang="en-US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9000"/>
            <a:ext cx="28479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12232"/>
            <a:ext cx="38004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033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6C1DC61D985D40B01048F163D2C600" ma:contentTypeVersion="" ma:contentTypeDescription="Create a new document." ma:contentTypeScope="" ma:versionID="6ca394f80d3a99a7a092595184e3b07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52B01EE-7D66-4656-BBC9-5A62E700D7FF}"/>
</file>

<file path=customXml/itemProps2.xml><?xml version="1.0" encoding="utf-8"?>
<ds:datastoreItem xmlns:ds="http://schemas.openxmlformats.org/officeDocument/2006/customXml" ds:itemID="{991C689A-B4BC-4614-B827-BF68F941D637}"/>
</file>

<file path=customXml/itemProps3.xml><?xml version="1.0" encoding="utf-8"?>
<ds:datastoreItem xmlns:ds="http://schemas.openxmlformats.org/officeDocument/2006/customXml" ds:itemID="{492EC2F3-F084-48B6-9784-33FA5F8A7CB2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</TotalTime>
  <Words>1028</Words>
  <Application>Microsoft Office PowerPoint</Application>
  <PresentationFormat>On-screen Show (4:3)</PresentationFormat>
  <Paragraphs>95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Flow</vt:lpstr>
      <vt:lpstr>Hasta Başı Monitör</vt:lpstr>
      <vt:lpstr>Hbm Sensörleri</vt:lpstr>
      <vt:lpstr>2.1. Hbm Sensörleri</vt:lpstr>
      <vt:lpstr>Optik sensörler</vt:lpstr>
      <vt:lpstr>Optik Sensörler</vt:lpstr>
      <vt:lpstr>Optik Sensörler</vt:lpstr>
      <vt:lpstr>Optik Sensörler</vt:lpstr>
      <vt:lpstr>Optik Sensörler</vt:lpstr>
      <vt:lpstr>Optik Sensörler</vt:lpstr>
      <vt:lpstr>Optik Sensörler</vt:lpstr>
      <vt:lpstr>Optik Sensörler</vt:lpstr>
      <vt:lpstr>Sıcaklık Sensörleri</vt:lpstr>
      <vt:lpstr>Basınç Sensörleri</vt:lpstr>
      <vt:lpstr>Basınç Sensörleri</vt:lpstr>
      <vt:lpstr>Basınç Sensörleri</vt:lpstr>
      <vt:lpstr>CO2  Sensörleri</vt:lpstr>
      <vt:lpstr>CO2  Sensörleri</vt:lpstr>
      <vt:lpstr>CO2  Sensörleri</vt:lpstr>
      <vt:lpstr>CO2  Sensörleri</vt:lpstr>
      <vt:lpstr>EKG Sensörleri</vt:lpstr>
      <vt:lpstr>Hbm Soket Bağlantıları</vt:lpstr>
      <vt:lpstr>Hbm Soket Bağlantıları</vt:lpstr>
      <vt:lpstr>Hbm Soket Bağlantıları</vt:lpstr>
      <vt:lpstr>Hbm Soket Bağlantıları</vt:lpstr>
      <vt:lpstr>Hbm Hata Kodları Ve Nedenleri</vt:lpstr>
      <vt:lpstr>Hbm Hata Kodları Ve Nedenleri</vt:lpstr>
      <vt:lpstr>Hbm Hata Kodları Ve Nedenleri</vt:lpstr>
      <vt:lpstr>Hbm Hata Kodları Ve Nedenleri</vt:lpstr>
      <vt:lpstr>Hasta Başı Monitör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Hasta Başı Monitör</dc:title>
  <dc:creator>AliMurat</dc:creator>
  <cp:lastModifiedBy>AliMurat</cp:lastModifiedBy>
  <cp:revision>13</cp:revision>
  <dcterms:created xsi:type="dcterms:W3CDTF">2015-04-05T13:43:00Z</dcterms:created>
  <dcterms:modified xsi:type="dcterms:W3CDTF">2015-04-05T15:28:35Z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0x0101008A6C1DC61D985D40B01048F163D2C600</vt:lpwstr>
  </property>
</Properties>
</file>