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58" r:id="rId6"/>
    <p:sldId id="262" r:id="rId7"/>
    <p:sldId id="257"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A5A749-F96C-440F-81B2-7CA178037306}" type="datetimeFigureOut">
              <a:rPr lang="tr-TR" smtClean="0"/>
              <a:t>11.03.2014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FC190-1941-49B9-9475-6EC45B4CE0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5A749-F96C-440F-81B2-7CA178037306}" type="datetimeFigureOut">
              <a:rPr lang="tr-TR" smtClean="0"/>
              <a:t>11.03.2014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FC190-1941-49B9-9475-6EC45B4CE0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5A749-F96C-440F-81B2-7CA178037306}" type="datetimeFigureOut">
              <a:rPr lang="tr-TR" smtClean="0"/>
              <a:t>11.03.2014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FC190-1941-49B9-9475-6EC45B4CE0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5A749-F96C-440F-81B2-7CA178037306}" type="datetimeFigureOut">
              <a:rPr lang="tr-TR" smtClean="0"/>
              <a:t>11.03.2014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FC190-1941-49B9-9475-6EC45B4CE0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A5A749-F96C-440F-81B2-7CA178037306}" type="datetimeFigureOut">
              <a:rPr lang="tr-TR" smtClean="0"/>
              <a:t>11.03.2014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FC190-1941-49B9-9475-6EC45B4CE0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A5A749-F96C-440F-81B2-7CA178037306}" type="datetimeFigureOut">
              <a:rPr lang="tr-TR" smtClean="0"/>
              <a:t>11.03.2014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0AFC190-1941-49B9-9475-6EC45B4CE0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A5A749-F96C-440F-81B2-7CA178037306}" type="datetimeFigureOut">
              <a:rPr lang="tr-TR" smtClean="0"/>
              <a:t>11.03.2014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0AFC190-1941-49B9-9475-6EC45B4CE0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A5A749-F96C-440F-81B2-7CA178037306}" type="datetimeFigureOut">
              <a:rPr lang="tr-TR" smtClean="0"/>
              <a:t>11.03.2014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0AFC190-1941-49B9-9475-6EC45B4CE0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5A749-F96C-440F-81B2-7CA178037306}" type="datetimeFigureOut">
              <a:rPr lang="tr-TR" smtClean="0"/>
              <a:t>11.03.2014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0AFC190-1941-49B9-9475-6EC45B4CE0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5A749-F96C-440F-81B2-7CA178037306}" type="datetimeFigureOut">
              <a:rPr lang="tr-TR" smtClean="0"/>
              <a:t>11.03.2014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0AFC190-1941-49B9-9475-6EC45B4CE0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5A749-F96C-440F-81B2-7CA178037306}" type="datetimeFigureOut">
              <a:rPr lang="tr-TR" smtClean="0"/>
              <a:t>11.03.2014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0AFC190-1941-49B9-9475-6EC45B4CE0F1}" type="slidenum">
              <a:rPr lang="tr-TR" smtClean="0"/>
              <a:t>‹#›</a:t>
            </a:fld>
            <a:endParaRPr lang="tr-TR"/>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B4A5A749-F96C-440F-81B2-7CA178037306}" type="datetimeFigureOut">
              <a:rPr lang="tr-TR" smtClean="0"/>
              <a:t>11.03.2014</a:t>
            </a:fld>
            <a:endParaRPr lang="tr-T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70AFC190-1941-49B9-9475-6EC45B4CE0F1}"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Spirometreler</a:t>
            </a:r>
            <a:endParaRPr lang="tr-TR" dirty="0"/>
          </a:p>
        </p:txBody>
      </p:sp>
      <p:sp>
        <p:nvSpPr>
          <p:cNvPr id="3" name="Subtitle 2"/>
          <p:cNvSpPr>
            <a:spLocks noGrp="1"/>
          </p:cNvSpPr>
          <p:nvPr>
            <p:ph type="subTitle" idx="1"/>
          </p:nvPr>
        </p:nvSpPr>
        <p:spPr/>
        <p:txBody>
          <a:bodyPr/>
          <a:lstStyle/>
          <a:p>
            <a:r>
              <a:rPr lang="tr-TR" dirty="0" smtClean="0"/>
              <a:t>BMET 306</a:t>
            </a:r>
            <a:endParaRPr lang="tr-TR" dirty="0"/>
          </a:p>
        </p:txBody>
      </p:sp>
    </p:spTree>
    <p:extLst>
      <p:ext uri="{BB962C8B-B14F-4D97-AF65-F5344CB8AC3E}">
        <p14:creationId xmlns:p14="http://schemas.microsoft.com/office/powerpoint/2010/main" val="2965415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Spirometreler</a:t>
            </a:r>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772816"/>
            <a:ext cx="5760640" cy="458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5334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Spirometer</a:t>
            </a:r>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844823"/>
            <a:ext cx="5544616" cy="443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0818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Spirometre</a:t>
            </a:r>
            <a:endParaRPr lang="tr-TR" dirty="0"/>
          </a:p>
        </p:txBody>
      </p:sp>
      <p:sp>
        <p:nvSpPr>
          <p:cNvPr id="3" name="Content Placeholder 2"/>
          <p:cNvSpPr>
            <a:spLocks noGrp="1"/>
          </p:cNvSpPr>
          <p:nvPr>
            <p:ph idx="1"/>
          </p:nvPr>
        </p:nvSpPr>
        <p:spPr/>
        <p:txBody>
          <a:bodyPr/>
          <a:lstStyle/>
          <a:p>
            <a:r>
              <a:rPr lang="tr-TR" dirty="0"/>
              <a:t>Klasik bir spirometre </a:t>
            </a:r>
            <a:r>
              <a:rPr lang="tr-TR" dirty="0" smtClean="0"/>
              <a:t>Şekilde </a:t>
            </a:r>
            <a:r>
              <a:rPr lang="tr-TR" dirty="0"/>
              <a:t>gösterilmiştir. Bu cihazda, su dolu bir tanka yukarıdan baş aşağı asılmış çan biçimli bir kavanoz kullanılır. </a:t>
            </a:r>
            <a:endParaRPr lang="tr-TR" dirty="0" smtClean="0"/>
          </a:p>
          <a:p>
            <a:endParaRPr lang="tr-TR" dirty="0" smtClean="0"/>
          </a:p>
          <a:p>
            <a:r>
              <a:rPr lang="tr-TR" dirty="0" smtClean="0"/>
              <a:t>Ucunda </a:t>
            </a:r>
            <a:r>
              <a:rPr lang="tr-TR" dirty="0"/>
              <a:t>ağızlık bulunan bir hava hortumu su dolu tankın içinden geçirilerek ucu su seviyesinden yüksek ve hava boşluğunda olacak şekilde kavanozun içine yerleştirilir. Çanı tutan ipin diğer ucuna ise bir ağırlık bağlanır. </a:t>
            </a:r>
            <a:endParaRPr lang="tr-TR" dirty="0" smtClean="0"/>
          </a:p>
          <a:p>
            <a:endParaRPr lang="tr-TR" dirty="0" smtClean="0"/>
          </a:p>
          <a:p>
            <a:r>
              <a:rPr lang="tr-TR" dirty="0"/>
              <a:t>Bu ağırlık atmosferik basınçta çanın ağırlığını tam olarak dengeler </a:t>
            </a:r>
          </a:p>
        </p:txBody>
      </p:sp>
    </p:spTree>
    <p:extLst>
      <p:ext uri="{BB962C8B-B14F-4D97-AF65-F5344CB8AC3E}">
        <p14:creationId xmlns:p14="http://schemas.microsoft.com/office/powerpoint/2010/main" val="356805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Spirometreler</a:t>
            </a: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0807" y="1988840"/>
            <a:ext cx="5867400" cy="444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5477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Spirometreler</a:t>
            </a:r>
          </a:p>
        </p:txBody>
      </p:sp>
      <p:sp>
        <p:nvSpPr>
          <p:cNvPr id="3" name="Content Placeholder 2"/>
          <p:cNvSpPr>
            <a:spLocks noGrp="1"/>
          </p:cNvSpPr>
          <p:nvPr>
            <p:ph idx="1"/>
          </p:nvPr>
        </p:nvSpPr>
        <p:spPr>
          <a:xfrm>
            <a:off x="1009443" y="1807361"/>
            <a:ext cx="7125112" cy="4213927"/>
          </a:xfrm>
        </p:spPr>
        <p:txBody>
          <a:bodyPr>
            <a:noAutofit/>
          </a:bodyPr>
          <a:lstStyle/>
          <a:p>
            <a:r>
              <a:rPr lang="tr-TR" dirty="0"/>
              <a:t>Bu durumda ağızlık yoluyla soluma yapılmadığında, çan da su seviyesinin üzerinde belli bir hacimde durağan olarak kalır</a:t>
            </a:r>
            <a:r>
              <a:rPr lang="tr-TR" dirty="0" smtClean="0"/>
              <a:t>.</a:t>
            </a:r>
          </a:p>
          <a:p>
            <a:r>
              <a:rPr lang="tr-TR" dirty="0" smtClean="0"/>
              <a:t>Ancak </a:t>
            </a:r>
            <a:r>
              <a:rPr lang="tr-TR" dirty="0"/>
              <a:t>denek soluk verdiğinde, çanın içindeki basınç atmosferik basıncın üzerine çıkar ve bu da çanı yükseltir. Denek soluk aldığında ise çanın içindeki basınç azalır ve çan aşağıya doğru hareket eder. </a:t>
            </a:r>
            <a:endParaRPr lang="tr-TR" dirty="0" smtClean="0"/>
          </a:p>
          <a:p>
            <a:r>
              <a:rPr lang="tr-TR" dirty="0"/>
              <a:t>Çandaki basıncın değişmesi, çan içindeki hacmin de değişmesine neden olur. </a:t>
            </a:r>
            <a:endParaRPr lang="tr-TR" dirty="0" smtClean="0"/>
          </a:p>
          <a:p>
            <a:r>
              <a:rPr lang="tr-TR" dirty="0" smtClean="0"/>
              <a:t>Bu </a:t>
            </a:r>
            <a:r>
              <a:rPr lang="tr-TR" dirty="0"/>
              <a:t>durum beklenildiği gibi ağırlığın konumunun da değişmesi demektir. Ağırlığa ya da ağırlığı tutan ipe bir kalem bağlayarak hacimdeki değişmeler grafik bir kâğıda kaydedilebilir. </a:t>
            </a:r>
          </a:p>
        </p:txBody>
      </p:sp>
    </p:spTree>
    <p:extLst>
      <p:ext uri="{BB962C8B-B14F-4D97-AF65-F5344CB8AC3E}">
        <p14:creationId xmlns:p14="http://schemas.microsoft.com/office/powerpoint/2010/main" val="326938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Spirometreler</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844823"/>
            <a:ext cx="6840760" cy="4568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1356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Spirometreler</a:t>
            </a:r>
          </a:p>
        </p:txBody>
      </p:sp>
      <p:sp>
        <p:nvSpPr>
          <p:cNvPr id="3" name="Content Placeholder 2"/>
          <p:cNvSpPr>
            <a:spLocks noGrp="1"/>
          </p:cNvSpPr>
          <p:nvPr>
            <p:ph idx="1"/>
          </p:nvPr>
        </p:nvSpPr>
        <p:spPr/>
        <p:txBody>
          <a:bodyPr/>
          <a:lstStyle/>
          <a:p>
            <a:r>
              <a:rPr lang="tr-TR" dirty="0"/>
              <a:t>Bazı spirometrelerde ise solunum dalga biçiminin elektriksel analogu olan bir elektriksel çıkış kullanılır. </a:t>
            </a:r>
            <a:endParaRPr lang="tr-TR" dirty="0" smtClean="0"/>
          </a:p>
          <a:p>
            <a:endParaRPr lang="tr-TR" dirty="0" smtClean="0"/>
          </a:p>
          <a:p>
            <a:r>
              <a:rPr lang="tr-TR" dirty="0" smtClean="0"/>
              <a:t>Çoğunlukla </a:t>
            </a:r>
            <a:r>
              <a:rPr lang="tr-TR" dirty="0"/>
              <a:t>kalem-ağırlık yapısına bağlanan doğrusal bir potansiyometre kullanılarak bu elektriksel çıkış üretilir. </a:t>
            </a:r>
            <a:endParaRPr lang="tr-TR" dirty="0" smtClean="0"/>
          </a:p>
          <a:p>
            <a:pPr marL="0" indent="0">
              <a:buNone/>
            </a:pPr>
            <a:endParaRPr lang="tr-TR" dirty="0" smtClean="0"/>
          </a:p>
          <a:p>
            <a:r>
              <a:rPr lang="tr-TR" dirty="0" smtClean="0"/>
              <a:t>Eğer </a:t>
            </a:r>
            <a:r>
              <a:rPr lang="tr-TR" dirty="0"/>
              <a:t>potansiyometrenin uçlarına belirlenmiş pozitif ve negatif potansiyeller bağlanırsa elektriksel işaret, kalem ile elde edilen verinin aynısını gösterir. </a:t>
            </a:r>
          </a:p>
        </p:txBody>
      </p:sp>
    </p:spTree>
    <p:extLst>
      <p:ext uri="{BB962C8B-B14F-4D97-AF65-F5344CB8AC3E}">
        <p14:creationId xmlns:p14="http://schemas.microsoft.com/office/powerpoint/2010/main" val="3851593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Spirometreler</a:t>
            </a:r>
          </a:p>
        </p:txBody>
      </p:sp>
      <p:sp>
        <p:nvSpPr>
          <p:cNvPr id="3" name="Content Placeholder 2"/>
          <p:cNvSpPr>
            <a:spLocks noGrp="1"/>
          </p:cNvSpPr>
          <p:nvPr>
            <p:ph idx="1"/>
          </p:nvPr>
        </p:nvSpPr>
        <p:spPr/>
        <p:txBody>
          <a:bodyPr/>
          <a:lstStyle/>
          <a:p>
            <a:r>
              <a:rPr lang="tr-TR" dirty="0"/>
              <a:t>Ağızlık yoluyla soluma olmadığı durumlarda </a:t>
            </a:r>
            <a:r>
              <a:rPr lang="tr-TR" i="1" dirty="0"/>
              <a:t>E</a:t>
            </a:r>
            <a:r>
              <a:rPr lang="tr-TR" dirty="0"/>
              <a:t>0 sıfır değerini alır. </a:t>
            </a:r>
            <a:endParaRPr lang="tr-TR" dirty="0" smtClean="0"/>
          </a:p>
          <a:p>
            <a:endParaRPr lang="tr-TR" dirty="0"/>
          </a:p>
          <a:p>
            <a:r>
              <a:rPr lang="tr-TR" dirty="0" smtClean="0"/>
              <a:t>Ancak </a:t>
            </a:r>
            <a:r>
              <a:rPr lang="tr-TR" dirty="0"/>
              <a:t>hasta ağızlığa soluduğunda, </a:t>
            </a:r>
            <a:r>
              <a:rPr lang="tr-TR" i="1" dirty="0"/>
              <a:t>E</a:t>
            </a:r>
            <a:r>
              <a:rPr lang="tr-TR" dirty="0"/>
              <a:t>0 hacimle doğru orantılı değerler alırken polaritesi de soluk alma veya soluk verme evrelerine göre değişir </a:t>
            </a:r>
          </a:p>
        </p:txBody>
      </p:sp>
    </p:spTree>
    <p:extLst>
      <p:ext uri="{BB962C8B-B14F-4D97-AF65-F5344CB8AC3E}">
        <p14:creationId xmlns:p14="http://schemas.microsoft.com/office/powerpoint/2010/main" val="850889977"/>
      </p:ext>
    </p:extLst>
  </p:cSld>
  <p:clrMapOvr>
    <a:masterClrMapping/>
  </p:clrMapOvr>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6C1DC61D985D40B01048F163D2C600" ma:contentTypeVersion="" ma:contentTypeDescription="Create a new document." ma:contentTypeScope="" ma:versionID="6ca394f80d3a99a7a092595184e3b070">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D8E0F8F-551C-444C-B09B-4F39E3DF5256}"/>
</file>

<file path=customXml/itemProps2.xml><?xml version="1.0" encoding="utf-8"?>
<ds:datastoreItem xmlns:ds="http://schemas.openxmlformats.org/officeDocument/2006/customXml" ds:itemID="{59017931-90E2-49F5-B427-80A3F9D1CB24}"/>
</file>

<file path=customXml/itemProps3.xml><?xml version="1.0" encoding="utf-8"?>
<ds:datastoreItem xmlns:ds="http://schemas.openxmlformats.org/officeDocument/2006/customXml" ds:itemID="{33F577A6-7121-49CC-A687-A01219F00466}"/>
</file>

<file path=docProps/app.xml><?xml version="1.0" encoding="utf-8"?>
<Properties xmlns="http://schemas.openxmlformats.org/officeDocument/2006/extended-properties" xmlns:vt="http://schemas.openxmlformats.org/officeDocument/2006/docPropsVTypes">
  <Template>Winter</Template>
  <TotalTime>16</TotalTime>
  <Words>245</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Winter</vt:lpstr>
      <vt:lpstr>Spirometreler</vt:lpstr>
      <vt:lpstr>Spirometreler</vt:lpstr>
      <vt:lpstr>Spirometer</vt:lpstr>
      <vt:lpstr>Spirometre</vt:lpstr>
      <vt:lpstr>Spirometreler</vt:lpstr>
      <vt:lpstr>Spirometreler</vt:lpstr>
      <vt:lpstr>Spirometreler</vt:lpstr>
      <vt:lpstr>Spirometreler</vt:lpstr>
      <vt:lpstr>Spirometreler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Spirometreler</dc:title>
  <dc:creator>staf</dc:creator>
  <cp:lastModifiedBy>staf</cp:lastModifiedBy>
  <cp:revision>3</cp:revision>
  <dcterms:created xsi:type="dcterms:W3CDTF">2014-03-10T15:45:55Z</dcterms:created>
  <dcterms:modified xsi:type="dcterms:W3CDTF">2014-03-11T14:23:10Z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0x0101008A6C1DC61D985D40B01048F163D2C600</vt:lpwstr>
  </property>
</Properties>
</file>