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871D-DD45-408D-8EB9-6A44F961290B}" type="datetimeFigureOut">
              <a:rPr lang="tr-TR" smtClean="0"/>
              <a:t>28.09.2016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60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871D-DD45-408D-8EB9-6A44F961290B}" type="datetimeFigureOut">
              <a:rPr lang="tr-TR" smtClean="0"/>
              <a:t>28.09.2016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2238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871D-DD45-408D-8EB9-6A44F961290B}" type="datetimeFigureOut">
              <a:rPr lang="tr-TR" smtClean="0"/>
              <a:t>28.09.2016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69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871D-DD45-408D-8EB9-6A44F961290B}" type="datetimeFigureOut">
              <a:rPr lang="tr-TR" smtClean="0"/>
              <a:t>28.09.2016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833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871D-DD45-408D-8EB9-6A44F961290B}" type="datetimeFigureOut">
              <a:rPr lang="tr-TR" smtClean="0"/>
              <a:t>28.09.2016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98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871D-DD45-408D-8EB9-6A44F961290B}" type="datetimeFigureOut">
              <a:rPr lang="tr-TR" smtClean="0"/>
              <a:t>28.09.2016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954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871D-DD45-408D-8EB9-6A44F961290B}" type="datetimeFigureOut">
              <a:rPr lang="tr-TR" smtClean="0"/>
              <a:t>28.09.2016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52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871D-DD45-408D-8EB9-6A44F961290B}" type="datetimeFigureOut">
              <a:rPr lang="tr-TR" smtClean="0"/>
              <a:t>28.09.2016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84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871D-DD45-408D-8EB9-6A44F961290B}" type="datetimeFigureOut">
              <a:rPr lang="tr-TR" smtClean="0"/>
              <a:t>28.09.2016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2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871D-DD45-408D-8EB9-6A44F961290B}" type="datetimeFigureOut">
              <a:rPr lang="tr-TR" smtClean="0"/>
              <a:t>28.09.2016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18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871D-DD45-408D-8EB9-6A44F961290B}" type="datetimeFigureOut">
              <a:rPr lang="tr-TR" smtClean="0"/>
              <a:t>28.09.2016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352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8871D-DD45-408D-8EB9-6A44F961290B}" type="datetimeFigureOut">
              <a:rPr lang="tr-TR" smtClean="0"/>
              <a:t>28.09.2016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8C844-4F71-4DE3-BD1F-505A18571A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41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.tr/url?sa=i&amp;rct=j&amp;q=&amp;esrc=s&amp;frm=1&amp;source=images&amp;cd=&amp;cad=rja&amp;uact=8&amp;ved=0ahUKEwjX3-6chrPKAhUMCBoKHZWbDB0QjRwIBw&amp;url=http://www.businessesgrow.com/2010/03/05/busting-through-the-twitter-noise-to-find-a-signal/&amp;psig=AFQjCNFD-xtgNthIiH3hdyglvtW8VoX0-A&amp;ust=145319567385248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Analog Haberleşme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18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11560" y="548680"/>
                <a:ext cx="8352928" cy="4919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400" dirty="0" err="1" smtClean="0"/>
                  <a:t>Bir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sistemde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SNR</a:t>
                </a:r>
                <a:r>
                  <a:rPr lang="en-US" sz="2400" baseline="-25000" dirty="0" err="1" smtClean="0"/>
                  <a:t>dB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değeri</a:t>
                </a:r>
                <a:r>
                  <a:rPr lang="en-US" sz="2400" dirty="0" smtClean="0"/>
                  <a:t> 40 dB </a:t>
                </a:r>
                <a:r>
                  <a:rPr lang="en-US" sz="2400" dirty="0" err="1" smtClean="0"/>
                  <a:t>iken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dürültü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gücü</a:t>
                </a:r>
                <a:r>
                  <a:rPr lang="en-US" sz="2400" dirty="0" smtClean="0"/>
                  <a:t> 0.25 W dır. Buna </a:t>
                </a:r>
                <a:r>
                  <a:rPr lang="en-US" sz="2400" dirty="0" err="1" smtClean="0"/>
                  <a:t>göre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sistemdeki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işaret</a:t>
                </a:r>
                <a:r>
                  <a:rPr lang="tr-TR" sz="2400" dirty="0" smtClean="0"/>
                  <a:t>in 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güç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değerini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buluınuz</a:t>
                </a:r>
                <a:r>
                  <a:rPr lang="en-US" sz="2400" dirty="0" smtClean="0"/>
                  <a:t>. </a:t>
                </a:r>
                <a:endParaRPr lang="tr-TR" sz="2400" dirty="0" smtClean="0"/>
              </a:p>
              <a:p>
                <a:pPr lvl="0"/>
                <a:endParaRPr lang="tr-TR" sz="2400" dirty="0"/>
              </a:p>
              <a:p>
                <a:pPr algn="ctr"/>
                <a:r>
                  <a:rPr lang="en-US" sz="2400" dirty="0"/>
                  <a:t>40 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= 10 log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0.25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</m:den>
                    </m:f>
                  </m:oMath>
                </a14:m>
                <a:r>
                  <a:rPr lang="en-US" sz="2400" dirty="0"/>
                  <a:t>)</a:t>
                </a:r>
                <a:endParaRPr lang="tr-TR" sz="2400" dirty="0"/>
              </a:p>
              <a:p>
                <a:r>
                  <a:rPr lang="en-US" sz="2400" b="1" dirty="0"/>
                  <a:t> </a:t>
                </a:r>
                <a:endParaRPr lang="tr-TR" sz="2400" dirty="0"/>
              </a:p>
              <a:p>
                <a:pPr algn="ctr"/>
                <a:r>
                  <a:rPr lang="en-US" sz="2400" dirty="0"/>
                  <a:t>4 = log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0.25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</m:den>
                    </m:f>
                  </m:oMath>
                </a14:m>
                <a:r>
                  <a:rPr lang="en-US" sz="2400" dirty="0"/>
                  <a:t>)</a:t>
                </a:r>
                <a:endParaRPr lang="tr-TR" sz="2400" dirty="0"/>
              </a:p>
              <a:p>
                <a:r>
                  <a:rPr lang="en-US" sz="2400" dirty="0"/>
                  <a:t> </a:t>
                </a:r>
                <a:endParaRPr lang="tr-TR" sz="2400" dirty="0"/>
              </a:p>
              <a:p>
                <a:pPr algn="ctr"/>
                <a:r>
                  <a:rPr lang="en-US" sz="2400" dirty="0"/>
                  <a:t>10</a:t>
                </a:r>
                <a:r>
                  <a:rPr lang="en-US" sz="2400" baseline="30000" dirty="0"/>
                  <a:t>4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0.25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</m:den>
                    </m:f>
                  </m:oMath>
                </a14:m>
                <a:endParaRPr lang="tr-TR" sz="2400" dirty="0"/>
              </a:p>
              <a:p>
                <a:r>
                  <a:rPr lang="en-US" sz="2400" dirty="0"/>
                  <a:t> </a:t>
                </a:r>
                <a:endParaRPr lang="tr-TR" sz="2400" dirty="0"/>
              </a:p>
              <a:p>
                <a:pPr algn="ctr"/>
                <a:r>
                  <a:rPr lang="en-US" sz="2400" i="1" dirty="0"/>
                  <a:t>P</a:t>
                </a:r>
                <a:r>
                  <a:rPr lang="en-US" sz="2400" dirty="0"/>
                  <a:t> = 10</a:t>
                </a:r>
                <a:r>
                  <a:rPr lang="en-US" sz="2400" baseline="30000" dirty="0"/>
                  <a:t>4</a:t>
                </a:r>
                <a:r>
                  <a:rPr lang="en-US" sz="2400" dirty="0"/>
                  <a:t> x 0.25 W= 2500 </a:t>
                </a:r>
                <a:r>
                  <a:rPr lang="en-US" sz="2400" dirty="0" smtClean="0"/>
                  <a:t>W</a:t>
                </a:r>
                <a:endParaRPr lang="tr-TR" sz="2400" dirty="0"/>
              </a:p>
              <a:p>
                <a:pPr lvl="0"/>
                <a:endParaRPr lang="tr-TR" sz="2400" dirty="0" smtClean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48680"/>
                <a:ext cx="8352928" cy="4919232"/>
              </a:xfrm>
              <a:prstGeom prst="rect">
                <a:avLst/>
              </a:prstGeom>
              <a:blipFill rotWithShape="1">
                <a:blip r:embed="rId2"/>
                <a:stretch>
                  <a:fillRect l="-1094" t="-99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0182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3568" y="620688"/>
                <a:ext cx="8064896" cy="3580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/>
                  <a:t>Kısaltılmış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biçimiyle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dBm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tanım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olarak</a:t>
                </a:r>
                <a:r>
                  <a:rPr lang="en-US" sz="2400" dirty="0"/>
                  <a:t>, 1mW`a </a:t>
                </a:r>
                <a:r>
                  <a:rPr lang="en-US" sz="2400" dirty="0" err="1"/>
                  <a:t>göre</a:t>
                </a:r>
                <a:r>
                  <a:rPr lang="en-US" sz="2400" dirty="0"/>
                  <a:t>  </a:t>
                </a:r>
                <a:r>
                  <a:rPr lang="tr-TR" sz="2400" dirty="0" smtClean="0"/>
                  <a:t>m</a:t>
                </a:r>
                <a:r>
                  <a:rPr lang="en-US" sz="2400" dirty="0" err="1" smtClean="0"/>
                  <a:t>utlak</a:t>
                </a:r>
                <a:r>
                  <a:rPr lang="tr-TR" sz="2400" dirty="0" smtClean="0"/>
                  <a:t> </a:t>
                </a:r>
                <a:r>
                  <a:rPr lang="en-US" sz="2400" dirty="0" err="1" smtClean="0"/>
                  <a:t>güç</a:t>
                </a:r>
                <a:r>
                  <a:rPr lang="tr-TR" sz="2400" dirty="0" smtClean="0"/>
                  <a:t> </a:t>
                </a:r>
                <a:r>
                  <a:rPr lang="en-US" sz="2400" dirty="0" err="1" smtClean="0"/>
                  <a:t>seviyesini</a:t>
                </a:r>
                <a:r>
                  <a:rPr lang="tr-TR" sz="2400" dirty="0" smtClean="0"/>
                  <a:t> </a:t>
                </a:r>
                <a:r>
                  <a:rPr lang="en-US" sz="2400" dirty="0" err="1" smtClean="0"/>
                  <a:t>gösterir</a:t>
                </a:r>
                <a:r>
                  <a:rPr lang="en-US" sz="2400" dirty="0"/>
                  <a:t>. </a:t>
                </a:r>
                <a:endParaRPr lang="tr-TR" sz="2400" dirty="0" smtClean="0"/>
              </a:p>
              <a:p>
                <a:endParaRPr lang="tr-TR" sz="2400" dirty="0" smtClean="0"/>
              </a:p>
              <a:p>
                <a:pPr algn="just"/>
                <a:r>
                  <a:rPr lang="en-US" sz="2400" dirty="0" err="1" smtClean="0"/>
                  <a:t>dBm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aşağıdaki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deklemle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edilir</a:t>
                </a:r>
                <a:r>
                  <a:rPr lang="en-US" sz="2400" dirty="0"/>
                  <a:t>; </a:t>
                </a:r>
                <a:endParaRPr lang="tr-TR" sz="2400" dirty="0"/>
              </a:p>
              <a:p>
                <a:pPr algn="just"/>
                <a:endParaRPr lang="tr-TR" sz="2400" dirty="0" smtClean="0"/>
              </a:p>
              <a:p>
                <a:pPr algn="ctr"/>
                <a:r>
                  <a:rPr lang="en-US" sz="2400" dirty="0" err="1" smtClean="0"/>
                  <a:t>dBm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= 10 log 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) = 10 log 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𝑚𝑊</m:t>
                        </m:r>
                      </m:den>
                    </m:f>
                  </m:oMath>
                </a14:m>
                <a:r>
                  <a:rPr lang="en-US" sz="2400" dirty="0"/>
                  <a:t>) = 10 log  P1</a:t>
                </a:r>
                <a:endParaRPr lang="tr-TR" sz="2400" dirty="0"/>
              </a:p>
              <a:p>
                <a:pPr algn="just"/>
                <a:endParaRPr lang="tr-TR" sz="2400" dirty="0" smtClean="0"/>
              </a:p>
              <a:p>
                <a:pPr algn="just"/>
                <a:r>
                  <a:rPr lang="en-US" sz="2400" dirty="0" err="1" smtClean="0"/>
                  <a:t>Burada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P1 </a:t>
                </a:r>
                <a:r>
                  <a:rPr lang="en-US" sz="2400" dirty="0" err="1"/>
                  <a:t>devrede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ölçünün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yapıldığı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noktadaki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gü</a:t>
                </a:r>
                <a:r>
                  <a:rPr lang="tr-TR" sz="2400" dirty="0" smtClean="0"/>
                  <a:t>cü göstermektedir.</a:t>
                </a:r>
                <a:endParaRPr lang="tr-TR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620688"/>
                <a:ext cx="8064896" cy="3580467"/>
              </a:xfrm>
              <a:prstGeom prst="rect">
                <a:avLst/>
              </a:prstGeom>
              <a:blipFill rotWithShape="1">
                <a:blip r:embed="rId2"/>
                <a:stretch>
                  <a:fillRect l="-1134" t="-1363" r="-1209" b="-289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5541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31168" y="332656"/>
            <a:ext cx="8352928" cy="5632311"/>
            <a:chOff x="531168" y="332656"/>
            <a:chExt cx="8352928" cy="5632311"/>
          </a:xfrm>
        </p:grpSpPr>
        <p:sp>
          <p:nvSpPr>
            <p:cNvPr id="4" name="TextBox 3"/>
            <p:cNvSpPr txBox="1"/>
            <p:nvPr/>
          </p:nvSpPr>
          <p:spPr>
            <a:xfrm>
              <a:off x="531168" y="332656"/>
              <a:ext cx="8352928" cy="5632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/>
                <a:t>Örnek</a:t>
              </a:r>
              <a:r>
                <a:rPr lang="en-US" sz="2400" b="1" dirty="0"/>
                <a:t> 1.2</a:t>
              </a:r>
              <a:endParaRPr lang="tr-TR" sz="2400" dirty="0"/>
            </a:p>
            <a:p>
              <a:r>
                <a:rPr lang="en-US" sz="2400" dirty="0" err="1"/>
                <a:t>Sırası</a:t>
              </a:r>
              <a:r>
                <a:rPr lang="en-US" sz="2400" dirty="0"/>
                <a:t> </a:t>
              </a:r>
              <a:r>
                <a:rPr lang="en-US" sz="2400" dirty="0" err="1"/>
                <a:t>ile</a:t>
              </a:r>
              <a:r>
                <a:rPr lang="en-US" sz="2400" dirty="0"/>
                <a:t> </a:t>
              </a:r>
              <a:r>
                <a:rPr lang="en-US" sz="2400" dirty="0" err="1"/>
                <a:t>aşağıda</a:t>
              </a:r>
              <a:r>
                <a:rPr lang="en-US" sz="2400" dirty="0"/>
                <a:t> </a:t>
              </a:r>
              <a:r>
                <a:rPr lang="en-US" sz="2400" dirty="0" err="1"/>
                <a:t>verilen</a:t>
              </a:r>
              <a:r>
                <a:rPr lang="en-US" sz="2400" dirty="0"/>
                <a:t> </a:t>
              </a:r>
              <a:r>
                <a:rPr lang="en-US" sz="2400" dirty="0" err="1"/>
                <a:t>dBm</a:t>
              </a:r>
              <a:r>
                <a:rPr lang="en-US" sz="2400" dirty="0"/>
                <a:t> </a:t>
              </a:r>
              <a:r>
                <a:rPr lang="tr-TR" sz="2400" dirty="0" smtClean="0"/>
                <a:t>değerlerinin</a:t>
              </a:r>
              <a:r>
                <a:rPr lang="en-US" sz="2400" dirty="0" smtClean="0"/>
                <a:t> </a:t>
              </a:r>
              <a:r>
                <a:rPr lang="en-US" sz="2400" dirty="0" err="1"/>
                <a:t>karşılık</a:t>
              </a:r>
              <a:r>
                <a:rPr lang="en-US" sz="2400" dirty="0"/>
                <a:t> </a:t>
              </a:r>
              <a:r>
                <a:rPr lang="en-US" sz="2400" dirty="0" err="1"/>
                <a:t>geldiği</a:t>
              </a:r>
              <a:r>
                <a:rPr lang="en-US" sz="2400" dirty="0"/>
                <a:t> </a:t>
              </a:r>
              <a:r>
                <a:rPr lang="en-US" sz="2400" dirty="0" err="1"/>
                <a:t>güç</a:t>
              </a:r>
              <a:r>
                <a:rPr lang="en-US" sz="2400" dirty="0"/>
                <a:t> </a:t>
              </a:r>
              <a:r>
                <a:rPr lang="en-US" sz="2400" dirty="0" err="1"/>
                <a:t>değerlerini</a:t>
              </a:r>
              <a:r>
                <a:rPr lang="en-US" sz="2400" dirty="0"/>
                <a:t> </a:t>
              </a:r>
              <a:r>
                <a:rPr lang="en-US" sz="2400" dirty="0" err="1"/>
                <a:t>bulunuz</a:t>
              </a:r>
              <a:r>
                <a:rPr lang="en-US" sz="2400" dirty="0" smtClean="0"/>
                <a:t>.</a:t>
              </a:r>
              <a:endParaRPr lang="tr-TR" sz="2400" dirty="0" smtClean="0"/>
            </a:p>
            <a:p>
              <a:pPr algn="ctr"/>
              <a:r>
                <a:rPr lang="en-US" sz="2400" dirty="0"/>
                <a:t>17dBm, 20 </a:t>
              </a:r>
              <a:r>
                <a:rPr lang="en-US" sz="2400" dirty="0" err="1"/>
                <a:t>dBm</a:t>
              </a:r>
              <a:r>
                <a:rPr lang="en-US" sz="2400" dirty="0"/>
                <a:t> </a:t>
              </a:r>
              <a:r>
                <a:rPr lang="en-US" sz="2400" dirty="0" err="1"/>
                <a:t>ve</a:t>
              </a:r>
              <a:r>
                <a:rPr lang="en-US" sz="2400" dirty="0"/>
                <a:t> -10 </a:t>
              </a:r>
              <a:r>
                <a:rPr lang="en-US" sz="2400" dirty="0" err="1"/>
                <a:t>dBm</a:t>
              </a:r>
              <a:endParaRPr lang="tr-TR" sz="2400" dirty="0"/>
            </a:p>
            <a:p>
              <a:endParaRPr lang="tr-TR" sz="2400" dirty="0" smtClean="0"/>
            </a:p>
            <a:p>
              <a:r>
                <a:rPr lang="tr-TR" sz="2400" b="1" u="sng" dirty="0" smtClean="0"/>
                <a:t>17 dBm için;</a:t>
              </a:r>
              <a:r>
                <a:rPr lang="tr-TR" sz="2400" dirty="0" smtClean="0"/>
                <a:t>					</a:t>
              </a:r>
              <a:r>
                <a:rPr lang="tr-TR" sz="2400" b="1" u="sng" dirty="0" smtClean="0"/>
                <a:t>20 dBm için</a:t>
              </a:r>
              <a:endParaRPr lang="tr-TR" sz="2400" b="1" u="sng" dirty="0"/>
            </a:p>
            <a:p>
              <a:r>
                <a:rPr lang="en-US" sz="2400" dirty="0" smtClean="0"/>
                <a:t>17 </a:t>
              </a:r>
              <a:r>
                <a:rPr lang="en-US" sz="2400" dirty="0"/>
                <a:t>= 10 log  P1</a:t>
              </a:r>
              <a:endParaRPr lang="tr-TR" sz="2400" dirty="0"/>
            </a:p>
            <a:p>
              <a:r>
                <a:rPr lang="en-US" sz="2400" dirty="0"/>
                <a:t>1.7 = log  P1</a:t>
              </a:r>
              <a:endParaRPr lang="tr-TR" sz="2400" dirty="0"/>
            </a:p>
            <a:p>
              <a:r>
                <a:rPr lang="en-US" sz="2400" dirty="0"/>
                <a:t>10</a:t>
              </a:r>
              <a:r>
                <a:rPr lang="en-US" sz="2400" baseline="30000" dirty="0"/>
                <a:t>1.7</a:t>
              </a:r>
              <a:r>
                <a:rPr lang="en-US" sz="2400" dirty="0"/>
                <a:t> =  P1</a:t>
              </a:r>
              <a:endParaRPr lang="tr-TR" sz="2400" dirty="0"/>
            </a:p>
            <a:p>
              <a:r>
                <a:rPr lang="en-US" sz="2400" dirty="0"/>
                <a:t>50 </a:t>
              </a:r>
              <a:r>
                <a:rPr lang="en-US" sz="2400" dirty="0" err="1"/>
                <a:t>mW</a:t>
              </a:r>
              <a:r>
                <a:rPr lang="en-US" sz="2400" dirty="0"/>
                <a:t> = </a:t>
              </a:r>
              <a:r>
                <a:rPr lang="en-US" sz="2400" dirty="0" smtClean="0"/>
                <a:t>P1</a:t>
              </a:r>
              <a:endParaRPr lang="tr-TR" sz="2400" dirty="0" smtClean="0"/>
            </a:p>
            <a:p>
              <a:pPr algn="ctr"/>
              <a:r>
                <a:rPr lang="tr-TR" sz="2400" b="1" u="sng" dirty="0" smtClean="0"/>
                <a:t>-10 dBm için</a:t>
              </a:r>
              <a:endParaRPr lang="tr-TR" sz="2400" dirty="0" smtClean="0"/>
            </a:p>
            <a:p>
              <a:pPr algn="ctr"/>
              <a:r>
                <a:rPr lang="en-US" sz="2400" dirty="0" smtClean="0"/>
                <a:t>-</a:t>
              </a:r>
              <a:r>
                <a:rPr lang="en-US" sz="2400" dirty="0"/>
                <a:t>10 = 10 log  P1</a:t>
              </a:r>
              <a:endParaRPr lang="tr-TR" sz="2400" dirty="0"/>
            </a:p>
            <a:p>
              <a:pPr algn="ctr"/>
              <a:r>
                <a:rPr lang="en-US" sz="2400" dirty="0"/>
                <a:t>-1 = log  P1</a:t>
              </a:r>
              <a:endParaRPr lang="tr-TR" sz="2400" dirty="0"/>
            </a:p>
            <a:p>
              <a:pPr algn="ctr"/>
              <a:r>
                <a:rPr lang="en-US" sz="2400" dirty="0"/>
                <a:t>10</a:t>
              </a:r>
              <a:r>
                <a:rPr lang="en-US" sz="2400" baseline="30000" dirty="0"/>
                <a:t>-1</a:t>
              </a:r>
              <a:r>
                <a:rPr lang="en-US" sz="2400" dirty="0"/>
                <a:t>  =  P1</a:t>
              </a:r>
              <a:endParaRPr lang="tr-TR" sz="2400" dirty="0"/>
            </a:p>
            <a:p>
              <a:pPr algn="ctr"/>
              <a:r>
                <a:rPr lang="en-US" sz="2400" dirty="0"/>
                <a:t>0.1 </a:t>
              </a:r>
              <a:r>
                <a:rPr lang="en-US" sz="2400" dirty="0" err="1"/>
                <a:t>mW</a:t>
              </a:r>
              <a:r>
                <a:rPr lang="en-US" sz="2400" dirty="0"/>
                <a:t> = P1 </a:t>
              </a:r>
              <a:endParaRPr lang="tr-TR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64088" y="2492896"/>
              <a:ext cx="3168352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dirty="0" smtClean="0"/>
                <a:t>20</a:t>
              </a:r>
              <a:r>
                <a:rPr lang="en-US" sz="2400" dirty="0" smtClean="0"/>
                <a:t> </a:t>
              </a:r>
              <a:r>
                <a:rPr lang="en-US" sz="2400" dirty="0"/>
                <a:t>= 10 log  P1</a:t>
              </a:r>
              <a:endParaRPr lang="tr-TR" sz="2400" dirty="0"/>
            </a:p>
            <a:p>
              <a:r>
                <a:rPr lang="tr-TR" sz="2400" dirty="0" smtClean="0"/>
                <a:t>2</a:t>
              </a:r>
              <a:r>
                <a:rPr lang="en-US" sz="2400" dirty="0" smtClean="0"/>
                <a:t> </a:t>
              </a:r>
              <a:r>
                <a:rPr lang="en-US" sz="2400" dirty="0"/>
                <a:t>= log  P1</a:t>
              </a:r>
              <a:endParaRPr lang="tr-TR" sz="2400" dirty="0"/>
            </a:p>
            <a:p>
              <a:r>
                <a:rPr lang="en-US" sz="2400" dirty="0" smtClean="0"/>
                <a:t>10</a:t>
              </a:r>
              <a:r>
                <a:rPr lang="tr-TR" sz="2400" baseline="30000" dirty="0" smtClean="0"/>
                <a:t>2</a:t>
              </a:r>
              <a:r>
                <a:rPr lang="en-US" sz="2400" dirty="0" smtClean="0"/>
                <a:t> </a:t>
              </a:r>
              <a:r>
                <a:rPr lang="en-US" sz="2400" dirty="0"/>
                <a:t>=  P1</a:t>
              </a:r>
              <a:endParaRPr lang="tr-TR" sz="2400" dirty="0"/>
            </a:p>
            <a:p>
              <a:r>
                <a:rPr lang="tr-TR" sz="2400" dirty="0" smtClean="0"/>
                <a:t>10</a:t>
              </a:r>
              <a:r>
                <a:rPr lang="en-US" sz="2400" dirty="0" smtClean="0"/>
                <a:t>0 </a:t>
              </a:r>
              <a:r>
                <a:rPr lang="en-US" sz="2400" dirty="0" err="1"/>
                <a:t>mW</a:t>
              </a:r>
              <a:r>
                <a:rPr lang="en-US" sz="2400" dirty="0"/>
                <a:t> = P1 </a:t>
              </a:r>
              <a:endParaRPr lang="tr-TR" sz="2400" dirty="0"/>
            </a:p>
            <a:p>
              <a:endParaRPr lang="tr-TR" dirty="0"/>
            </a:p>
          </p:txBody>
        </p:sp>
      </p:grpSp>
    </p:spTree>
    <p:extLst>
      <p:ext uri="{BB962C8B-B14F-4D97-AF65-F5344CB8AC3E}">
        <p14:creationId xmlns:p14="http://schemas.microsoft.com/office/powerpoint/2010/main" val="1808292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3568" y="404664"/>
                <a:ext cx="7848872" cy="5737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err="1"/>
                  <a:t>Frekans</a:t>
                </a:r>
                <a:r>
                  <a:rPr lang="en-US" sz="2400" b="1" dirty="0"/>
                  <a:t> (f) 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işaretin</a:t>
                </a:r>
                <a:r>
                  <a:rPr lang="en-US" sz="2400" dirty="0"/>
                  <a:t> 1 </a:t>
                </a:r>
                <a:r>
                  <a:rPr lang="en-US" sz="2400" dirty="0" err="1"/>
                  <a:t>saniye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içerisindeki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tekrarlama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devir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sayısı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olarak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edilir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Birimi</a:t>
                </a:r>
                <a:r>
                  <a:rPr lang="en-US" sz="2400" dirty="0"/>
                  <a:t> Hertz (Hz) </a:t>
                </a:r>
                <a:r>
                  <a:rPr lang="en-US" sz="2400" dirty="0" err="1"/>
                  <a:t>olarak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edilir</a:t>
                </a:r>
                <a:r>
                  <a:rPr lang="en-US" sz="2400" dirty="0"/>
                  <a:t>. </a:t>
                </a:r>
                <a:r>
                  <a:rPr lang="en-US" sz="2400" b="1" dirty="0" err="1"/>
                  <a:t>Periyot</a:t>
                </a:r>
                <a:r>
                  <a:rPr lang="en-US" sz="2400" b="1" dirty="0"/>
                  <a:t> (T) 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ise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işaretin</a:t>
                </a:r>
                <a:r>
                  <a:rPr lang="en-US" sz="2400" dirty="0"/>
                  <a:t> 1 </a:t>
                </a:r>
                <a:r>
                  <a:rPr lang="en-US" sz="2400" dirty="0" err="1"/>
                  <a:t>devrini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tamamlama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süresidir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Frekans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Periyot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arasındaki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ilişki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aşağıdaki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verilmektedir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pPr algn="just"/>
                <a:r>
                  <a:rPr lang="en-US" sz="2400" dirty="0"/>
                  <a:t> </a:t>
                </a:r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sz="2400" dirty="0"/>
                  <a:t>  </a:t>
                </a:r>
                <a:r>
                  <a:rPr lang="en-US" sz="2400" dirty="0" err="1"/>
                  <a:t>veya</a:t>
                </a:r>
                <a:r>
                  <a:rPr lang="en-US" sz="2400" dirty="0"/>
                  <a:t>   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</m:oMath>
                </a14:m>
                <a:endParaRPr lang="tr-TR" sz="2400" dirty="0"/>
              </a:p>
              <a:p>
                <a:r>
                  <a:rPr lang="en-US" dirty="0"/>
                  <a:t> </a:t>
                </a:r>
                <a:endParaRPr lang="tr-TR" dirty="0"/>
              </a:p>
              <a:p>
                <a:r>
                  <a:rPr lang="en-US" sz="2400" b="1" dirty="0" err="1"/>
                  <a:t>Dalga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Boyu</a:t>
                </a:r>
                <a:r>
                  <a:rPr lang="en-US" sz="2400" b="1" dirty="0"/>
                  <a:t> ( λ ) </a:t>
                </a:r>
                <a:r>
                  <a:rPr lang="en-US" sz="2400" dirty="0" err="1"/>
                  <a:t>bir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işaretin</a:t>
                </a:r>
                <a:r>
                  <a:rPr lang="en-US" sz="2400" dirty="0"/>
                  <a:t> 1 </a:t>
                </a:r>
                <a:r>
                  <a:rPr lang="en-US" sz="2400" dirty="0" err="1"/>
                  <a:t>devir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yapması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halinde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aldığı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yola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dalga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boyu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denir</a:t>
                </a:r>
                <a:r>
                  <a:rPr lang="en-US" sz="2400" dirty="0"/>
                  <a:t>. </a:t>
                </a:r>
                <a:r>
                  <a:rPr lang="en-US" sz="2400" b="1" dirty="0"/>
                  <a:t>λ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simgesi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gösterilir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Birimi</a:t>
                </a:r>
                <a:r>
                  <a:rPr lang="en-US" sz="2400" b="1" dirty="0"/>
                  <a:t> </a:t>
                </a:r>
                <a:r>
                  <a:rPr lang="en-US" sz="2400" dirty="0" err="1"/>
                  <a:t>metredir</a:t>
                </a:r>
                <a:r>
                  <a:rPr lang="en-US" sz="2400" dirty="0"/>
                  <a:t>. </a:t>
                </a:r>
                <a:endParaRPr lang="tr-TR" sz="2400" dirty="0"/>
              </a:p>
              <a:p>
                <a:r>
                  <a:rPr lang="en-US" dirty="0"/>
                  <a:t> </a:t>
                </a:r>
                <a:endParaRPr lang="tr-TR" dirty="0"/>
              </a:p>
              <a:p>
                <a:pPr algn="ctr"/>
                <a:r>
                  <a:rPr lang="en-US" sz="2400" b="1" dirty="0"/>
                  <a:t>λ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𝒇</m:t>
                        </m:r>
                      </m:den>
                    </m:f>
                  </m:oMath>
                </a14:m>
                <a:endParaRPr lang="tr-TR" sz="2400" dirty="0"/>
              </a:p>
              <a:p>
                <a:r>
                  <a:rPr lang="en-US" sz="2400" dirty="0" err="1"/>
                  <a:t>Burada</a:t>
                </a:r>
                <a:r>
                  <a:rPr lang="en-US" sz="2400" dirty="0"/>
                  <a:t> c </a:t>
                </a:r>
                <a:r>
                  <a:rPr lang="en-US" sz="2400" dirty="0" err="1"/>
                  <a:t>ışık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hızı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f </a:t>
                </a:r>
                <a:r>
                  <a:rPr lang="en-US" sz="2400" dirty="0" err="1"/>
                  <a:t>frekansı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belirtmektedir</a:t>
                </a:r>
                <a:r>
                  <a:rPr lang="en-US" sz="2400" dirty="0"/>
                  <a:t>.  </a:t>
                </a:r>
                <a:r>
                  <a:rPr lang="en-US" sz="2400" dirty="0" err="1"/>
                  <a:t>Işık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hızı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c`nin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değeri</a:t>
                </a:r>
                <a:r>
                  <a:rPr lang="en-US" sz="2400" i="1" dirty="0"/>
                  <a:t>  </a:t>
                </a:r>
                <a:r>
                  <a:rPr lang="en-US" sz="2400" dirty="0"/>
                  <a:t>3x10</a:t>
                </a:r>
                <a:r>
                  <a:rPr lang="en-US" sz="2400" baseline="30000" dirty="0"/>
                  <a:t>8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sn</a:t>
                </a:r>
                <a:endParaRPr lang="tr-TR" sz="2400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04664"/>
                <a:ext cx="7848872" cy="5737340"/>
              </a:xfrm>
              <a:prstGeom prst="rect">
                <a:avLst/>
              </a:prstGeom>
              <a:blipFill rotWithShape="1">
                <a:blip r:embed="rId2"/>
                <a:stretch>
                  <a:fillRect l="-1165" t="-849" r="-116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5001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9552" y="692696"/>
                <a:ext cx="7920880" cy="5185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/>
                  <a:t>Örnek</a:t>
                </a:r>
                <a:r>
                  <a:rPr lang="en-US" sz="2400" b="1" dirty="0"/>
                  <a:t> 1.3</a:t>
                </a:r>
                <a:endParaRPr lang="tr-TR" sz="2400" dirty="0"/>
              </a:p>
              <a:p>
                <a:pPr algn="just"/>
                <a:r>
                  <a:rPr lang="en-US" sz="2400" dirty="0"/>
                  <a:t> </a:t>
                </a:r>
                <a:r>
                  <a:rPr lang="en-US" sz="2400" dirty="0" err="1" smtClean="0"/>
                  <a:t>Herbir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frekans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değeri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için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dalga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boylarının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değerlerini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bulunuz</a:t>
                </a:r>
                <a:endParaRPr lang="tr-TR" sz="2400" dirty="0"/>
              </a:p>
              <a:p>
                <a:pPr algn="ctr"/>
                <a:r>
                  <a:rPr lang="en-US" sz="2400" dirty="0"/>
                  <a:t>100 kHz, 1 MHz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1GHz</a:t>
                </a:r>
                <a:endParaRPr lang="tr-TR" sz="2400" dirty="0"/>
              </a:p>
              <a:p>
                <a:pPr algn="just"/>
                <a:r>
                  <a:rPr lang="en-US" sz="2400" dirty="0"/>
                  <a:t> </a:t>
                </a:r>
                <a:endParaRPr lang="tr-TR" sz="2400" dirty="0"/>
              </a:p>
              <a:p>
                <a:pPr algn="just"/>
                <a:r>
                  <a:rPr lang="en-US" sz="2400" b="1" dirty="0" err="1"/>
                  <a:t>Çözüm</a:t>
                </a:r>
                <a:r>
                  <a:rPr lang="en-US" sz="2400" b="1" dirty="0"/>
                  <a:t> 1.3</a:t>
                </a:r>
                <a:endParaRPr lang="tr-TR" sz="2400" dirty="0"/>
              </a:p>
              <a:p>
                <a:pPr algn="just"/>
                <a:r>
                  <a:rPr lang="en-US" sz="2400" dirty="0"/>
                  <a:t>f = 100 kHz </a:t>
                </a:r>
                <a:r>
                  <a:rPr lang="en-US" sz="2400" dirty="0" err="1"/>
                  <a:t>için</a:t>
                </a:r>
                <a:r>
                  <a:rPr lang="en-US" sz="2400" b="1" dirty="0"/>
                  <a:t> λ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tr-TR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𝟖</m:t>
                            </m:r>
                          </m:sup>
                        </m:sSup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tr-TR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b="1" dirty="0"/>
                  <a:t> = </a:t>
                </a:r>
                <a:r>
                  <a:rPr lang="en-US" sz="2400" dirty="0"/>
                  <a:t>3000 m</a:t>
                </a:r>
                <a:endParaRPr lang="tr-TR" sz="2400" dirty="0"/>
              </a:p>
              <a:p>
                <a:pPr algn="just"/>
                <a:r>
                  <a:rPr lang="en-US" sz="2400" dirty="0"/>
                  <a:t>f = 1MHz </a:t>
                </a:r>
                <a:r>
                  <a:rPr lang="en-US" sz="2400" dirty="0" err="1"/>
                  <a:t>için</a:t>
                </a:r>
                <a:r>
                  <a:rPr lang="en-US" sz="2400" b="1" dirty="0"/>
                  <a:t> λ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tr-TR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𝟖</m:t>
                            </m:r>
                          </m:sup>
                        </m:sSup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tr-TR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b="1" dirty="0"/>
                  <a:t> = </a:t>
                </a:r>
                <a:r>
                  <a:rPr lang="en-US" sz="2400" dirty="0"/>
                  <a:t>300 m</a:t>
                </a:r>
                <a:endParaRPr lang="tr-TR" sz="2400" dirty="0"/>
              </a:p>
              <a:p>
                <a:pPr algn="just"/>
                <a:r>
                  <a:rPr lang="en-US" sz="2400" dirty="0"/>
                  <a:t>f = 1GHz </a:t>
                </a:r>
                <a:r>
                  <a:rPr lang="en-US" sz="2400" dirty="0" err="1"/>
                  <a:t>için</a:t>
                </a:r>
                <a:r>
                  <a:rPr lang="en-US" sz="2400" b="1" dirty="0"/>
                  <a:t> λ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tr-TR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𝟖</m:t>
                            </m:r>
                          </m:sup>
                        </m:sSup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tr-TR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𝟗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b="1" dirty="0"/>
                  <a:t> </a:t>
                </a:r>
                <a:r>
                  <a:rPr lang="en-US" sz="2400" dirty="0"/>
                  <a:t>= 0.3 m</a:t>
                </a:r>
                <a:endParaRPr lang="tr-TR" sz="2400" dirty="0"/>
              </a:p>
              <a:p>
                <a:pPr algn="just"/>
                <a:r>
                  <a:rPr lang="en-US" sz="2400" dirty="0"/>
                  <a:t>  </a:t>
                </a:r>
                <a:endParaRPr lang="tr-TR" sz="2400" dirty="0"/>
              </a:p>
              <a:p>
                <a:pPr algn="just"/>
                <a:r>
                  <a:rPr lang="en-US" sz="2400" dirty="0" err="1"/>
                  <a:t>Buradan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çıkan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sonuç</a:t>
                </a:r>
                <a:r>
                  <a:rPr lang="en-US" sz="2400" dirty="0"/>
                  <a:t> </a:t>
                </a:r>
                <a:r>
                  <a:rPr lang="en-US" sz="2400" dirty="0" err="1"/>
                  <a:t>ışık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hızında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yapılan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yayınlarda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frekansın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artması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dalga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boyu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küçülmektedir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92696"/>
                <a:ext cx="7920880" cy="5185650"/>
              </a:xfrm>
              <a:prstGeom prst="rect">
                <a:avLst/>
              </a:prstGeom>
              <a:blipFill rotWithShape="1">
                <a:blip r:embed="rId2"/>
                <a:stretch>
                  <a:fillRect l="-1232" t="-941" r="-115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7748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9552" y="404664"/>
                <a:ext cx="8064896" cy="3150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endParaRPr lang="tr-TR" dirty="0" smtClean="0"/>
              </a:p>
              <a:p>
                <a:pPr lvl="0"/>
                <a:r>
                  <a:rPr lang="tr-TR" sz="2400" dirty="0" smtClean="0"/>
                  <a:t>Zamanla değişen bir sinüzoidal işaretin </a:t>
                </a:r>
                <a:r>
                  <a:rPr lang="en-US" sz="2400" dirty="0" err="1" smtClean="0"/>
                  <a:t>v</a:t>
                </a:r>
                <a:r>
                  <a:rPr lang="en-US" sz="2400" baseline="-25000" dirty="0" err="1" smtClean="0"/>
                  <a:t>c</a:t>
                </a:r>
                <a:r>
                  <a:rPr lang="en-US" sz="2400" dirty="0" smtClean="0"/>
                  <a:t>(t)</a:t>
                </a:r>
                <a:r>
                  <a:rPr lang="tr-TR" sz="2400" dirty="0" smtClean="0"/>
                  <a:t>  matematiksel ifadesi aşağıda verilmektedir.</a:t>
                </a:r>
              </a:p>
              <a:p>
                <a:pPr lvl="0"/>
                <a:endParaRPr lang="tr-TR" sz="2400" dirty="0"/>
              </a:p>
              <a:p>
                <a:pPr algn="ctr"/>
                <a:r>
                  <a:rPr lang="en-US" sz="2400" dirty="0" err="1" smtClean="0"/>
                  <a:t>v</a:t>
                </a:r>
                <a:r>
                  <a:rPr lang="en-US" sz="2400" baseline="-25000" dirty="0" err="1" smtClean="0"/>
                  <a:t>c</a:t>
                </a:r>
                <a:r>
                  <a:rPr lang="en-US" sz="2400" dirty="0" smtClean="0"/>
                  <a:t>(t</a:t>
                </a:r>
                <a:r>
                  <a:rPr lang="en-US" sz="2400" dirty="0"/>
                  <a:t>) = </a:t>
                </a:r>
                <a:r>
                  <a:rPr lang="tr-TR" sz="2400" dirty="0" smtClean="0"/>
                  <a:t>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cp</a:t>
                </a:r>
                <a:r>
                  <a:rPr lang="en-US" sz="2400" dirty="0"/>
                  <a:t> sin2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400" dirty="0" err="1"/>
                  <a:t>f</a:t>
                </a:r>
                <a:r>
                  <a:rPr lang="en-US" sz="2400" baseline="-25000" dirty="0" err="1"/>
                  <a:t>c</a:t>
                </a:r>
                <a:r>
                  <a:rPr lang="en-US" sz="2400" dirty="0" err="1"/>
                  <a:t>t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 (</a:t>
                </a:r>
                <a:r>
                  <a:rPr lang="en-US" sz="2400" dirty="0"/>
                  <a:t>V)</a:t>
                </a:r>
                <a:endParaRPr lang="tr-TR" sz="2400" dirty="0"/>
              </a:p>
              <a:p>
                <a:pPr lvl="0" algn="ctr"/>
                <a:endParaRPr lang="tr-TR" sz="2400" dirty="0" smtClean="0"/>
              </a:p>
              <a:p>
                <a:pPr lvl="0"/>
                <a:r>
                  <a:rPr lang="tr-TR" sz="2400" dirty="0" smtClean="0"/>
                  <a:t>Burada </a:t>
                </a:r>
                <a:r>
                  <a:rPr lang="en-US" sz="2400" dirty="0" err="1" smtClean="0"/>
                  <a:t>V</a:t>
                </a:r>
                <a:r>
                  <a:rPr lang="en-US" sz="2400" baseline="-25000" dirty="0" err="1" smtClean="0"/>
                  <a:t>cp</a:t>
                </a:r>
                <a:r>
                  <a:rPr lang="tr-TR" sz="2400" baseline="-25000" dirty="0" smtClean="0"/>
                  <a:t> </a:t>
                </a:r>
                <a:r>
                  <a:rPr lang="tr-TR" sz="2400" dirty="0" smtClean="0"/>
                  <a:t> işaretin tepe değeri ve </a:t>
                </a:r>
                <a:r>
                  <a:rPr lang="en-US" sz="2400" dirty="0" smtClean="0"/>
                  <a:t>f</a:t>
                </a:r>
                <a:r>
                  <a:rPr lang="en-US" sz="2400" baseline="-25000" dirty="0" smtClean="0"/>
                  <a:t>c</a:t>
                </a:r>
                <a:r>
                  <a:rPr lang="tr-TR" sz="2400" baseline="-25000" dirty="0" smtClean="0"/>
                  <a:t>   </a:t>
                </a:r>
                <a:r>
                  <a:rPr lang="tr-TR" sz="2400" dirty="0" smtClean="0"/>
                  <a:t>ise frekans değeridir.</a:t>
                </a:r>
              </a:p>
              <a:p>
                <a:pPr lvl="0"/>
                <a:r>
                  <a:rPr lang="tr-TR" sz="2400" dirty="0" smtClean="0"/>
                  <a:t>İşaretin periyodu ise </a:t>
                </a:r>
                <a:r>
                  <a:rPr lang="en-US" sz="2400" dirty="0" smtClean="0"/>
                  <a:t>T</a:t>
                </a:r>
                <a:r>
                  <a:rPr lang="tr-TR" dirty="0" smtClean="0"/>
                  <a:t>c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  <m:r>
                          <a:rPr lang="tr-TR" sz="2400" b="0" i="1" smtClean="0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tr-TR" sz="2400" dirty="0" smtClean="0"/>
                  <a:t> dir</a:t>
                </a:r>
                <a:endParaRPr lang="tr-TR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04664"/>
                <a:ext cx="8064896" cy="3150542"/>
              </a:xfrm>
              <a:prstGeom prst="rect">
                <a:avLst/>
              </a:prstGeom>
              <a:blipFill rotWithShape="1">
                <a:blip r:embed="rId2"/>
                <a:stretch>
                  <a:fillRect l="-121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9397" y="3429000"/>
                <a:ext cx="7920880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err="1"/>
                  <a:t>Örnek</a:t>
                </a:r>
                <a:r>
                  <a:rPr lang="en-US" sz="2400" b="1" dirty="0"/>
                  <a:t> 1.4</a:t>
                </a:r>
                <a:endParaRPr lang="tr-TR" sz="2400" dirty="0"/>
              </a:p>
              <a:p>
                <a:pPr algn="just"/>
                <a:r>
                  <a:rPr lang="en-US" sz="2400" dirty="0" err="1" smtClean="0"/>
                  <a:t>Aşağıda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verilen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herbir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taşıyıcı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işaretinin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tepe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frekans</a:t>
                </a:r>
                <a:r>
                  <a:rPr lang="en-US" sz="2400" dirty="0"/>
                  <a:t> </a:t>
                </a:r>
                <a:r>
                  <a:rPr lang="tr-TR" sz="2400" dirty="0" smtClean="0"/>
                  <a:t>ve periyot </a:t>
                </a:r>
                <a:r>
                  <a:rPr lang="en-US" sz="2400" dirty="0" err="1" smtClean="0"/>
                  <a:t>değer</a:t>
                </a:r>
                <a:r>
                  <a:rPr lang="tr-TR" sz="2400" dirty="0" smtClean="0"/>
                  <a:t>lerini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bulunuz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pPr lvl="0" algn="just"/>
                <a:r>
                  <a:rPr lang="en-US" sz="2400" dirty="0" err="1"/>
                  <a:t>v</a:t>
                </a:r>
                <a:r>
                  <a:rPr lang="en-US" sz="2400" baseline="-25000" dirty="0" err="1"/>
                  <a:t>c</a:t>
                </a:r>
                <a:r>
                  <a:rPr lang="en-US" sz="2400" dirty="0"/>
                  <a:t>(t) = 10 sin 200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400" dirty="0"/>
                  <a:t>t  (V)</a:t>
                </a:r>
                <a:endParaRPr lang="tr-TR" sz="2400" dirty="0"/>
              </a:p>
              <a:p>
                <a:pPr lvl="0" algn="just"/>
                <a:r>
                  <a:rPr lang="en-US" sz="2400" dirty="0" err="1"/>
                  <a:t>v</a:t>
                </a:r>
                <a:r>
                  <a:rPr lang="en-US" sz="2400" baseline="-25000" dirty="0" err="1"/>
                  <a:t>c</a:t>
                </a:r>
                <a:r>
                  <a:rPr lang="en-US" sz="2400" dirty="0"/>
                  <a:t>(t) = 50 sin 1000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400" dirty="0"/>
                  <a:t>t (V)</a:t>
                </a:r>
                <a:endParaRPr lang="tr-TR" sz="2400" dirty="0"/>
              </a:p>
              <a:p>
                <a:pPr lvl="0" algn="just"/>
                <a:r>
                  <a:rPr lang="en-US" sz="2400" dirty="0" err="1"/>
                  <a:t>v</a:t>
                </a:r>
                <a:r>
                  <a:rPr lang="en-US" sz="2400" baseline="-25000" dirty="0" err="1"/>
                  <a:t>c</a:t>
                </a:r>
                <a:r>
                  <a:rPr lang="en-US" sz="2400" dirty="0"/>
                  <a:t>(t) = 40 sin 6x10</a:t>
                </a:r>
                <a:r>
                  <a:rPr lang="en-US" sz="2400" baseline="30000" dirty="0"/>
                  <a:t>6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400" dirty="0"/>
                  <a:t>t (V)</a:t>
                </a:r>
                <a:endParaRPr lang="tr-TR" sz="2400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97" y="3429000"/>
                <a:ext cx="7920880" cy="2585323"/>
              </a:xfrm>
              <a:prstGeom prst="rect">
                <a:avLst/>
              </a:prstGeom>
              <a:blipFill rotWithShape="1">
                <a:blip r:embed="rId3"/>
                <a:stretch>
                  <a:fillRect l="-1154" t="-1887" r="-115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4060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3568" y="620688"/>
                <a:ext cx="8064896" cy="5727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Çözüm</a:t>
                </a:r>
                <a:r>
                  <a:rPr lang="en-US" sz="2400" b="1" dirty="0"/>
                  <a:t> 1.4</a:t>
                </a:r>
                <a:endParaRPr lang="tr-TR" sz="2400" dirty="0"/>
              </a:p>
              <a:p>
                <a:endParaRPr lang="tr-TR" sz="2400" dirty="0" smtClean="0"/>
              </a:p>
              <a:p>
                <a:r>
                  <a:rPr lang="en-US" sz="2400" dirty="0" err="1" smtClean="0"/>
                  <a:t>Taşıyıcı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işaret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c</a:t>
                </a:r>
                <a:r>
                  <a:rPr lang="en-US" sz="2400" dirty="0"/>
                  <a:t>(t) =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cp</a:t>
                </a:r>
                <a:r>
                  <a:rPr lang="en-US" sz="2400" dirty="0"/>
                  <a:t> sin2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2400" dirty="0" err="1"/>
                  <a:t>f</a:t>
                </a:r>
                <a:r>
                  <a:rPr lang="en-US" sz="2400" baseline="-25000" dirty="0" err="1"/>
                  <a:t>c</a:t>
                </a:r>
                <a:r>
                  <a:rPr lang="en-US" sz="2400" dirty="0" err="1"/>
                  <a:t>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edildiğini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anımsarsak</a:t>
                </a:r>
                <a:r>
                  <a:rPr lang="en-US" sz="2400" dirty="0"/>
                  <a:t>,</a:t>
                </a:r>
                <a:endParaRPr lang="tr-TR" sz="2400" dirty="0"/>
              </a:p>
              <a:p>
                <a:pPr lvl="0"/>
                <a:r>
                  <a:rPr lang="en-US" sz="2400" dirty="0" err="1"/>
                  <a:t>v</a:t>
                </a:r>
                <a:r>
                  <a:rPr lang="en-US" sz="2400" baseline="-25000" dirty="0" err="1"/>
                  <a:t>c</a:t>
                </a:r>
                <a:r>
                  <a:rPr lang="en-US" sz="2400" dirty="0"/>
                  <a:t>(t) = 10 sin 200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2400" dirty="0"/>
                  <a:t>t  (V)  </a:t>
                </a:r>
                <a:r>
                  <a:rPr lang="en-US" sz="2400" dirty="0" err="1"/>
                  <a:t>ifadesinden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cp</a:t>
                </a:r>
                <a:r>
                  <a:rPr lang="en-US" sz="2400" dirty="0"/>
                  <a:t> = 10 V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2f</a:t>
                </a:r>
                <a:r>
                  <a:rPr lang="en-US" sz="2400" baseline="-25000" dirty="0"/>
                  <a:t>c</a:t>
                </a:r>
                <a:r>
                  <a:rPr lang="en-US" sz="2400" dirty="0"/>
                  <a:t> = 200 </a:t>
                </a:r>
                <a:r>
                  <a:rPr lang="en-US" sz="2400" dirty="0" err="1"/>
                  <a:t>ifadesinden</a:t>
                </a:r>
                <a:r>
                  <a:rPr lang="en-US" sz="2400" dirty="0"/>
                  <a:t> f</a:t>
                </a:r>
                <a:r>
                  <a:rPr lang="en-US" sz="2400" baseline="-25000" dirty="0"/>
                  <a:t>c</a:t>
                </a:r>
                <a:r>
                  <a:rPr lang="en-US" sz="2400" dirty="0"/>
                  <a:t> = 100 Hz </a:t>
                </a:r>
                <a:r>
                  <a:rPr lang="tr-TR" sz="2400" dirty="0" smtClean="0"/>
                  <a:t>ve  T</a:t>
                </a:r>
                <a:r>
                  <a:rPr lang="en-US" sz="2400" baseline="-25000" dirty="0" smtClean="0"/>
                  <a:t>c</a:t>
                </a:r>
                <a:r>
                  <a:rPr lang="tr-TR" sz="2400" baseline="-25000" dirty="0" smtClean="0"/>
                  <a:t> </a:t>
                </a:r>
                <a:r>
                  <a:rPr lang="tr-TR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tr-TR" sz="2400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tr-TR" sz="2400" b="0" i="1" smtClean="0">
                        <a:latin typeface="Cambria Math"/>
                      </a:rPr>
                      <m:t>= </m:t>
                    </m:r>
                  </m:oMath>
                </a14:m>
                <a:r>
                  <a:rPr lang="tr-TR" sz="2400" dirty="0" smtClean="0"/>
                  <a:t> 0.01 san veya 10 msan </a:t>
                </a:r>
                <a:r>
                  <a:rPr lang="en-US" sz="2400" dirty="0" err="1" smtClean="0"/>
                  <a:t>olur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pPr lvl="0"/>
                <a:endParaRPr lang="tr-TR" sz="2400" dirty="0" smtClean="0"/>
              </a:p>
              <a:p>
                <a:pPr lvl="0"/>
                <a:r>
                  <a:rPr lang="en-US" sz="2400" dirty="0" err="1" smtClean="0"/>
                  <a:t>v</a:t>
                </a:r>
                <a:r>
                  <a:rPr lang="en-US" sz="2400" baseline="-25000" dirty="0" err="1" smtClean="0"/>
                  <a:t>c</a:t>
                </a:r>
                <a:r>
                  <a:rPr lang="en-US" sz="2400" dirty="0" smtClean="0"/>
                  <a:t>(t</a:t>
                </a:r>
                <a:r>
                  <a:rPr lang="en-US" sz="2400" dirty="0"/>
                  <a:t>) = 50 sin 1000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2400" dirty="0"/>
                  <a:t>t (V) </a:t>
                </a:r>
                <a:r>
                  <a:rPr lang="en-US" sz="2400" dirty="0" err="1"/>
                  <a:t>ifadesinden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cp</a:t>
                </a:r>
                <a:r>
                  <a:rPr lang="en-US" sz="2400" dirty="0"/>
                  <a:t> = 50 V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2f</a:t>
                </a:r>
                <a:r>
                  <a:rPr lang="en-US" sz="2400" baseline="-25000" dirty="0"/>
                  <a:t>c</a:t>
                </a:r>
                <a:r>
                  <a:rPr lang="en-US" sz="2400" dirty="0"/>
                  <a:t> = 1000 </a:t>
                </a:r>
                <a:r>
                  <a:rPr lang="en-US" sz="2400" dirty="0" err="1"/>
                  <a:t>ifadesinden</a:t>
                </a:r>
                <a:r>
                  <a:rPr lang="en-US" sz="2400" dirty="0"/>
                  <a:t> f</a:t>
                </a:r>
                <a:r>
                  <a:rPr lang="en-US" sz="2400" baseline="-25000" dirty="0"/>
                  <a:t>c</a:t>
                </a:r>
                <a:r>
                  <a:rPr lang="en-US" sz="2400" dirty="0"/>
                  <a:t> = 500 Hz </a:t>
                </a:r>
                <a:r>
                  <a:rPr lang="tr-TR" sz="2400" dirty="0" smtClean="0"/>
                  <a:t>ve T</a:t>
                </a:r>
                <a:r>
                  <a:rPr lang="en-US" sz="2400" baseline="-25000" dirty="0" smtClean="0"/>
                  <a:t>c</a:t>
                </a:r>
                <a:r>
                  <a:rPr lang="tr-TR" sz="2400" baseline="-25000" dirty="0" smtClean="0"/>
                  <a:t> </a:t>
                </a:r>
                <a:r>
                  <a:rPr lang="tr-TR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tr-TR" sz="2400" b="0" i="1" smtClean="0">
                            <a:latin typeface="Cambria Math"/>
                          </a:rPr>
                          <m:t>500</m:t>
                        </m:r>
                      </m:den>
                    </m:f>
                    <m:r>
                      <a:rPr lang="tr-TR" sz="2400" b="0" i="1" smtClean="0">
                        <a:latin typeface="Cambria Math"/>
                      </a:rPr>
                      <m:t>= </m:t>
                    </m:r>
                  </m:oMath>
                </a14:m>
                <a:r>
                  <a:rPr lang="tr-TR" sz="2400" dirty="0" smtClean="0"/>
                  <a:t> 0.002 san veya 2 msan </a:t>
                </a:r>
                <a:r>
                  <a:rPr lang="en-US" sz="2400" dirty="0" err="1" smtClean="0"/>
                  <a:t>olur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pPr lvl="0"/>
                <a:endParaRPr lang="tr-TR" sz="2400" dirty="0" smtClean="0"/>
              </a:p>
              <a:p>
                <a:pPr lvl="0"/>
                <a:r>
                  <a:rPr lang="en-US" sz="2400" dirty="0" err="1" smtClean="0"/>
                  <a:t>v</a:t>
                </a:r>
                <a:r>
                  <a:rPr lang="en-US" sz="2400" baseline="-25000" dirty="0" err="1" smtClean="0"/>
                  <a:t>c</a:t>
                </a:r>
                <a:r>
                  <a:rPr lang="en-US" sz="2400" dirty="0" smtClean="0"/>
                  <a:t>(t</a:t>
                </a:r>
                <a:r>
                  <a:rPr lang="en-US" sz="2400" dirty="0"/>
                  <a:t>) = 40 sin 6x10</a:t>
                </a:r>
                <a:r>
                  <a:rPr lang="en-US" sz="2400" baseline="30000" dirty="0"/>
                  <a:t>6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2400" dirty="0"/>
                  <a:t>t (V) </a:t>
                </a:r>
                <a:r>
                  <a:rPr lang="en-US" sz="2400" dirty="0" err="1"/>
                  <a:t>ifadesinden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cp</a:t>
                </a:r>
                <a:r>
                  <a:rPr lang="en-US" sz="2400" dirty="0"/>
                  <a:t> = 40 V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2f</a:t>
                </a:r>
                <a:r>
                  <a:rPr lang="en-US" sz="2400" baseline="-25000" dirty="0"/>
                  <a:t>c</a:t>
                </a:r>
                <a:r>
                  <a:rPr lang="en-US" sz="2400" dirty="0"/>
                  <a:t> = 6x10</a:t>
                </a:r>
                <a:r>
                  <a:rPr lang="en-US" sz="2400" baseline="30000" dirty="0"/>
                  <a:t>6 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ifadesinden</a:t>
                </a:r>
                <a:r>
                  <a:rPr lang="en-US" sz="2400" dirty="0"/>
                  <a:t> f</a:t>
                </a:r>
                <a:r>
                  <a:rPr lang="en-US" sz="2400" baseline="-25000" dirty="0"/>
                  <a:t>c</a:t>
                </a:r>
                <a:r>
                  <a:rPr lang="en-US" sz="2400" dirty="0"/>
                  <a:t> = 3 x10</a:t>
                </a:r>
                <a:r>
                  <a:rPr lang="en-US" sz="2400" baseline="30000" dirty="0"/>
                  <a:t>6</a:t>
                </a:r>
                <a:r>
                  <a:rPr lang="en-US" sz="2400" dirty="0"/>
                  <a:t> Hz =  3MHz </a:t>
                </a:r>
                <a:r>
                  <a:rPr lang="tr-TR" sz="2400" dirty="0" smtClean="0"/>
                  <a:t>ve T</a:t>
                </a:r>
                <a:r>
                  <a:rPr lang="en-US" sz="2400" baseline="-25000" dirty="0" smtClean="0"/>
                  <a:t>c</a:t>
                </a:r>
                <a:r>
                  <a:rPr lang="tr-TR" sz="2400" baseline="-25000" dirty="0" smtClean="0"/>
                  <a:t> </a:t>
                </a:r>
                <a:r>
                  <a:rPr lang="tr-TR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 smtClean="0"/>
                          <m:t>3 </m:t>
                        </m:r>
                        <m:r>
                          <m:rPr>
                            <m:nor/>
                          </m:rPr>
                          <a:rPr lang="en-US" sz="2400" dirty="0" smtClean="0"/>
                          <m:t>x</m:t>
                        </m:r>
                        <m:r>
                          <m:rPr>
                            <m:nor/>
                          </m:rPr>
                          <a:rPr lang="en-US" sz="2400" dirty="0" smtClean="0"/>
                          <m:t>106</m:t>
                        </m:r>
                      </m:den>
                    </m:f>
                  </m:oMath>
                </a14:m>
                <a:r>
                  <a:rPr lang="tr-TR" sz="2400" dirty="0" smtClean="0"/>
                  <a:t> = 0.33 µsan </a:t>
                </a:r>
                <a:r>
                  <a:rPr lang="en-US" sz="2400" dirty="0" err="1" smtClean="0"/>
                  <a:t>olur</a:t>
                </a:r>
                <a:endParaRPr lang="tr-TR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620688"/>
                <a:ext cx="8064896" cy="5727145"/>
              </a:xfrm>
              <a:prstGeom prst="rect">
                <a:avLst/>
              </a:prstGeom>
              <a:blipFill rotWithShape="1">
                <a:blip r:embed="rId2"/>
                <a:stretch>
                  <a:fillRect l="-1134" t="-852" b="-149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5074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971600" y="171600"/>
            <a:ext cx="763284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Aşağıda verilen herbir sinüzoidal işaretin verilen zamanlarına denk gelen voltaj değerlerini bulunuz.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331640" y="1827810"/>
            <a:ext cx="5040560" cy="2465286"/>
            <a:chOff x="0" y="0"/>
            <a:chExt cx="49530" cy="22193"/>
          </a:xfrm>
        </p:grpSpPr>
        <p:sp>
          <p:nvSpPr>
            <p:cNvPr id="4" name="Straight Arrow Connector 1"/>
            <p:cNvSpPr>
              <a:spLocks noChangeShapeType="1"/>
            </p:cNvSpPr>
            <p:nvPr/>
          </p:nvSpPr>
          <p:spPr bwMode="auto">
            <a:xfrm flipV="1">
              <a:off x="4667" y="11620"/>
              <a:ext cx="38100" cy="191"/>
            </a:xfrm>
            <a:prstGeom prst="straightConnector1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" name="Straight Arrow Connector 2"/>
            <p:cNvSpPr>
              <a:spLocks noChangeShapeType="1"/>
            </p:cNvSpPr>
            <p:nvPr/>
          </p:nvSpPr>
          <p:spPr bwMode="auto">
            <a:xfrm flipV="1">
              <a:off x="4667" y="1333"/>
              <a:ext cx="0" cy="20860"/>
            </a:xfrm>
            <a:prstGeom prst="straightConnector1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4857" y="4762"/>
              <a:ext cx="15812" cy="13727"/>
            </a:xfrm>
            <a:custGeom>
              <a:avLst/>
              <a:gdLst>
                <a:gd name="T0" fmla="*/ 0 w 1581150"/>
                <a:gd name="T1" fmla="*/ 686021 h 1372708"/>
                <a:gd name="T2" fmla="*/ 571500 w 1581150"/>
                <a:gd name="T3" fmla="*/ 19271 h 1372708"/>
                <a:gd name="T4" fmla="*/ 1171575 w 1581150"/>
                <a:gd name="T5" fmla="*/ 1352771 h 1372708"/>
                <a:gd name="T6" fmla="*/ 1581150 w 1581150"/>
                <a:gd name="T7" fmla="*/ 695546 h 13727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81150" h="1372708">
                  <a:moveTo>
                    <a:pt x="0" y="686021"/>
                  </a:moveTo>
                  <a:cubicBezTo>
                    <a:pt x="188119" y="297083"/>
                    <a:pt x="376238" y="-91854"/>
                    <a:pt x="571500" y="19271"/>
                  </a:cubicBezTo>
                  <a:cubicBezTo>
                    <a:pt x="766762" y="130396"/>
                    <a:pt x="1003300" y="1240059"/>
                    <a:pt x="1171575" y="1352771"/>
                  </a:cubicBezTo>
                  <a:cubicBezTo>
                    <a:pt x="1339850" y="1465484"/>
                    <a:pt x="1460500" y="1080515"/>
                    <a:pt x="1581150" y="695546"/>
                  </a:cubicBezTo>
                </a:path>
              </a:pathLst>
            </a:custGeom>
            <a:noFill/>
            <a:ln w="9525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20669" y="4762"/>
              <a:ext cx="15811" cy="13727"/>
            </a:xfrm>
            <a:custGeom>
              <a:avLst/>
              <a:gdLst>
                <a:gd name="T0" fmla="*/ 0 w 1581150"/>
                <a:gd name="T1" fmla="*/ 686021 h 1372708"/>
                <a:gd name="T2" fmla="*/ 571500 w 1581150"/>
                <a:gd name="T3" fmla="*/ 19271 h 1372708"/>
                <a:gd name="T4" fmla="*/ 1171575 w 1581150"/>
                <a:gd name="T5" fmla="*/ 1352771 h 1372708"/>
                <a:gd name="T6" fmla="*/ 1581150 w 1581150"/>
                <a:gd name="T7" fmla="*/ 695546 h 13727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81150" h="1372708">
                  <a:moveTo>
                    <a:pt x="0" y="686021"/>
                  </a:moveTo>
                  <a:cubicBezTo>
                    <a:pt x="188119" y="297083"/>
                    <a:pt x="376238" y="-91854"/>
                    <a:pt x="571500" y="19271"/>
                  </a:cubicBezTo>
                  <a:cubicBezTo>
                    <a:pt x="766762" y="130396"/>
                    <a:pt x="1003300" y="1240059"/>
                    <a:pt x="1171575" y="1352771"/>
                  </a:cubicBezTo>
                  <a:cubicBezTo>
                    <a:pt x="1339850" y="1465484"/>
                    <a:pt x="1460500" y="1080515"/>
                    <a:pt x="1581150" y="695546"/>
                  </a:cubicBezTo>
                </a:path>
              </a:pathLst>
            </a:custGeom>
            <a:noFill/>
            <a:ln w="9525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0" y="3333"/>
              <a:ext cx="4095" cy="3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</a:t>
              </a:r>
              <a:endPara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0" y="16478"/>
              <a:ext cx="4095" cy="3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- 2</a:t>
              </a:r>
              <a:endPara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5524" y="0"/>
              <a:ext cx="8096" cy="33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V(t) volt</a:t>
              </a:r>
              <a:endParaRPr kumimoji="0" lang="tr-TR" altLang="tr-T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3815" y="10096"/>
              <a:ext cx="5715" cy="3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msan</a:t>
              </a:r>
              <a:endPara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0" y="10572"/>
              <a:ext cx="4095" cy="3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0</a:t>
              </a:r>
              <a:endPara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9525" y="12287"/>
              <a:ext cx="4095" cy="3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10</a:t>
              </a:r>
              <a:endPara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6573" y="8096"/>
              <a:ext cx="4096" cy="3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20</a:t>
              </a:r>
              <a:endPara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4765" y="12287"/>
              <a:ext cx="4095" cy="3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30</a:t>
              </a:r>
              <a:endPara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37528" y="12287"/>
              <a:ext cx="4096" cy="3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40</a:t>
              </a:r>
              <a:endPara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1042397" y="893136"/>
            <a:ext cx="287450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v(3msan) ve v(16msan)</a:t>
            </a: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2397" y="4653136"/>
            <a:ext cx="7562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İşaretin periyodu T= 20 msan dir. Frekansı ise 50 Hz dir. İşaretin matematiksel ifadesi 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748379" y="5535984"/>
                <a:ext cx="446449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/>
                  <a:t>v</a:t>
                </a:r>
                <a:r>
                  <a:rPr lang="en-US" baseline="-25000" dirty="0" err="1"/>
                  <a:t>c</a:t>
                </a:r>
                <a:r>
                  <a:rPr lang="en-US" dirty="0"/>
                  <a:t>(t) = </a:t>
                </a:r>
                <a:r>
                  <a:rPr lang="tr-TR" dirty="0"/>
                  <a:t> </a:t>
                </a:r>
                <a:r>
                  <a:rPr lang="en-US" dirty="0" err="1"/>
                  <a:t>V</a:t>
                </a:r>
                <a:r>
                  <a:rPr lang="en-US" baseline="-25000" dirty="0" err="1"/>
                  <a:t>cp</a:t>
                </a:r>
                <a:r>
                  <a:rPr lang="en-US" dirty="0"/>
                  <a:t> sin2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err="1"/>
                  <a:t>f</a:t>
                </a:r>
                <a:r>
                  <a:rPr lang="en-US" baseline="-25000" dirty="0" err="1"/>
                  <a:t>c</a:t>
                </a:r>
                <a:r>
                  <a:rPr lang="en-US" dirty="0" err="1"/>
                  <a:t>t</a:t>
                </a:r>
                <a:r>
                  <a:rPr lang="en-US" dirty="0"/>
                  <a:t>  (V</a:t>
                </a:r>
                <a:r>
                  <a:rPr lang="en-US" dirty="0" smtClean="0"/>
                  <a:t>)</a:t>
                </a:r>
                <a:r>
                  <a:rPr lang="tr-TR" dirty="0" smtClean="0"/>
                  <a:t> = 2 Sin100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tr-TR" dirty="0" smtClean="0"/>
                  <a:t>t Volt</a:t>
                </a:r>
                <a:endParaRPr lang="tr-TR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379" y="5535984"/>
                <a:ext cx="4464496" cy="369332"/>
              </a:xfrm>
              <a:prstGeom prst="rect">
                <a:avLst/>
              </a:prstGeom>
              <a:blipFill rotWithShape="0"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1462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71600" y="836712"/>
                <a:ext cx="6552728" cy="23391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altLang="tr-TR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v(3msan) = </a:t>
                </a:r>
                <a:r>
                  <a:rPr lang="tr-TR" dirty="0"/>
                  <a:t>2 Sin100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 3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x</m:t>
                    </m:r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tr-TR" dirty="0"/>
                  <a:t> </a:t>
                </a:r>
                <a:r>
                  <a:rPr lang="tr-TR" dirty="0" smtClean="0"/>
                  <a:t>Volt = 1.61 Volt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dirty="0"/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dirty="0" smtClean="0"/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r-TR" altLang="tr-TR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v(16msan</a:t>
                </a:r>
                <a:r>
                  <a:rPr lang="tr-TR" altLang="tr-TR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) = </a:t>
                </a:r>
                <a:r>
                  <a:rPr lang="tr-TR" dirty="0"/>
                  <a:t>2 Sin100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tr-TR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16</m:t>
                    </m:r>
                    <m:r>
                      <m:rPr>
                        <m:sty m:val="p"/>
                      </m:rPr>
                      <a:rPr lang="tr-TR">
                        <a:latin typeface="Cambria Math" panose="02040503050406030204" pitchFamily="18" charset="0"/>
                      </a:rPr>
                      <m:t>x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tr-TR" dirty="0"/>
                  <a:t> Volt = </a:t>
                </a:r>
                <a:r>
                  <a:rPr lang="tr-TR" dirty="0" smtClean="0"/>
                  <a:t>-1.90 </a:t>
                </a:r>
                <a:r>
                  <a:rPr lang="tr-TR" dirty="0"/>
                  <a:t>Volt</a:t>
                </a:r>
                <a:endParaRPr lang="tr-TR" dirty="0" smtClean="0"/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dirty="0"/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dirty="0" smtClean="0"/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dirty="0"/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836712"/>
                <a:ext cx="6552728" cy="2339102"/>
              </a:xfrm>
              <a:prstGeom prst="rect">
                <a:avLst/>
              </a:prstGeom>
              <a:blipFill rotWithShape="0">
                <a:blip r:embed="rId2"/>
                <a:stretch>
                  <a:fillRect l="-744" t="-156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2563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404664"/>
            <a:ext cx="7056784" cy="2047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Aşağıda verilen herbir matematiksel ifadelerin belirtilen zamanlardaki değerlerini bulunuz.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v(t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3 Sin 2000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(volt)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v(0.25msan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)=? ve v(0.75msan)=?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411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1.1 Temel kavramlar</a:t>
            </a:r>
            <a:endParaRPr lang="tr-TR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25288"/>
            <a:ext cx="5721551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59832" y="400506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Şekil</a:t>
            </a:r>
            <a:r>
              <a:rPr lang="en-US" b="1" dirty="0"/>
              <a:t> 1.1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haberleşme</a:t>
            </a:r>
            <a:r>
              <a:rPr lang="en-US" dirty="0"/>
              <a:t> </a:t>
            </a:r>
            <a:r>
              <a:rPr lang="en-US" dirty="0" err="1"/>
              <a:t>sistemi</a:t>
            </a:r>
            <a:endParaRPr lang="tr-TR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1268760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Haberleşme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Haberleşme</a:t>
            </a:r>
            <a:r>
              <a:rPr lang="en-US" b="1" dirty="0"/>
              <a:t> </a:t>
            </a:r>
            <a:r>
              <a:rPr lang="en-US" b="1" dirty="0" err="1"/>
              <a:t>Sisteminin</a:t>
            </a:r>
            <a:r>
              <a:rPr lang="en-US" b="1" dirty="0"/>
              <a:t> </a:t>
            </a:r>
            <a:r>
              <a:rPr lang="en-US" b="1" dirty="0" err="1"/>
              <a:t>Başlıca</a:t>
            </a:r>
            <a:r>
              <a:rPr lang="en-US" b="1" dirty="0"/>
              <a:t> </a:t>
            </a:r>
            <a:r>
              <a:rPr lang="en-US" b="1" dirty="0" err="1"/>
              <a:t>Elemanları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177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548680"/>
            <a:ext cx="748883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Verici</a:t>
            </a:r>
            <a:r>
              <a:rPr lang="en-US" b="1" dirty="0"/>
              <a:t> </a:t>
            </a:r>
            <a:endParaRPr lang="tr-T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err="1"/>
              <a:t>Gönderilecek</a:t>
            </a:r>
            <a:r>
              <a:rPr lang="en-US" sz="2400" dirty="0"/>
              <a:t> </a:t>
            </a:r>
            <a:r>
              <a:rPr lang="en-US" sz="2400" dirty="0" err="1"/>
              <a:t>bilgiyi</a:t>
            </a:r>
            <a:r>
              <a:rPr lang="en-US" sz="2400" dirty="0"/>
              <a:t> </a:t>
            </a:r>
            <a:r>
              <a:rPr lang="en-US" sz="2400" dirty="0" err="1"/>
              <a:t>ortamda</a:t>
            </a:r>
            <a:r>
              <a:rPr lang="en-US" sz="2400" dirty="0"/>
              <a:t> </a:t>
            </a:r>
            <a:r>
              <a:rPr lang="en-US" sz="2400" dirty="0" err="1"/>
              <a:t>iletilecek</a:t>
            </a:r>
            <a:r>
              <a:rPr lang="en-US" sz="2400" dirty="0"/>
              <a:t> hale </a:t>
            </a:r>
            <a:r>
              <a:rPr lang="en-US" sz="2400" dirty="0" err="1"/>
              <a:t>getiren</a:t>
            </a:r>
            <a:r>
              <a:rPr lang="en-US" sz="2400" dirty="0"/>
              <a:t>, </a:t>
            </a:r>
            <a:r>
              <a:rPr lang="en-US" sz="2400" dirty="0" err="1"/>
              <a:t>gerekli</a:t>
            </a:r>
            <a:r>
              <a:rPr lang="en-US" sz="2400" dirty="0"/>
              <a:t> </a:t>
            </a:r>
            <a:r>
              <a:rPr lang="en-US" sz="2400" dirty="0" err="1"/>
              <a:t>kodlamaları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kuvvetlendirmeyi</a:t>
            </a:r>
            <a:r>
              <a:rPr lang="en-US" sz="2400" dirty="0"/>
              <a:t> </a:t>
            </a:r>
            <a:r>
              <a:rPr lang="en-US" sz="2400" dirty="0" err="1"/>
              <a:t>yapan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 </a:t>
            </a:r>
            <a:r>
              <a:rPr lang="en-US" sz="2400" dirty="0" err="1"/>
              <a:t>devrelerdir</a:t>
            </a:r>
            <a:r>
              <a:rPr lang="en-US" sz="2400" dirty="0"/>
              <a:t>. </a:t>
            </a:r>
            <a:endParaRPr lang="tr-T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err="1" smtClean="0"/>
              <a:t>Vericilerin</a:t>
            </a:r>
            <a:r>
              <a:rPr lang="en-US" sz="2400" dirty="0" smtClean="0"/>
              <a:t> </a:t>
            </a:r>
            <a:r>
              <a:rPr lang="en-US" sz="2400" dirty="0" err="1"/>
              <a:t>gücüne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r>
              <a:rPr lang="en-US" sz="2400" dirty="0" err="1"/>
              <a:t>iletim</a:t>
            </a:r>
            <a:r>
              <a:rPr lang="en-US" sz="2400" dirty="0"/>
              <a:t> </a:t>
            </a:r>
            <a:r>
              <a:rPr lang="en-US" sz="2400" dirty="0" err="1"/>
              <a:t>yapabildikleri</a:t>
            </a:r>
            <a:r>
              <a:rPr lang="en-US" sz="2400" dirty="0"/>
              <a:t> </a:t>
            </a:r>
            <a:r>
              <a:rPr lang="en-US" sz="2400" dirty="0" err="1"/>
              <a:t>mesafeler</a:t>
            </a:r>
            <a:r>
              <a:rPr lang="en-US" sz="2400" dirty="0"/>
              <a:t> </a:t>
            </a:r>
            <a:r>
              <a:rPr lang="en-US" sz="2400" dirty="0" err="1"/>
              <a:t>değişmektedir</a:t>
            </a:r>
            <a:r>
              <a:rPr lang="en-US" sz="2400" dirty="0"/>
              <a:t>. </a:t>
            </a:r>
            <a:r>
              <a:rPr lang="en-US" sz="2400" dirty="0" err="1"/>
              <a:t>Örneğin</a:t>
            </a:r>
            <a:r>
              <a:rPr lang="en-US" sz="2400" dirty="0"/>
              <a:t>; </a:t>
            </a:r>
            <a:r>
              <a:rPr lang="en-US" sz="2400" dirty="0" err="1"/>
              <a:t>telsiz</a:t>
            </a:r>
            <a:r>
              <a:rPr lang="en-US" sz="2400" dirty="0"/>
              <a:t> </a:t>
            </a:r>
            <a:r>
              <a:rPr lang="en-US" sz="2400" dirty="0" err="1"/>
              <a:t>vericileri</a:t>
            </a:r>
            <a:r>
              <a:rPr lang="en-US" sz="2400" dirty="0"/>
              <a:t> 2W-600 W, </a:t>
            </a:r>
            <a:r>
              <a:rPr lang="en-US" sz="2400" dirty="0" err="1"/>
              <a:t>radyo</a:t>
            </a:r>
            <a:r>
              <a:rPr lang="en-US" sz="2400" dirty="0"/>
              <a:t> </a:t>
            </a:r>
            <a:r>
              <a:rPr lang="en-US" sz="2400" dirty="0" err="1"/>
              <a:t>vericileri</a:t>
            </a:r>
            <a:r>
              <a:rPr lang="en-US" sz="2400" dirty="0"/>
              <a:t> 1000 W-10 KW, </a:t>
            </a:r>
            <a:r>
              <a:rPr lang="en-US" sz="2400" dirty="0" err="1"/>
              <a:t>baz</a:t>
            </a:r>
            <a:r>
              <a:rPr lang="en-US" sz="2400" dirty="0"/>
              <a:t> </a:t>
            </a:r>
            <a:r>
              <a:rPr lang="en-US" sz="2400" dirty="0" err="1"/>
              <a:t>istasyonları</a:t>
            </a:r>
            <a:r>
              <a:rPr lang="en-US" sz="2400" dirty="0"/>
              <a:t> 25 W, </a:t>
            </a:r>
            <a:r>
              <a:rPr lang="en-US" sz="2400" dirty="0" err="1"/>
              <a:t>cep</a:t>
            </a:r>
            <a:r>
              <a:rPr lang="en-US" sz="2400" dirty="0"/>
              <a:t> </a:t>
            </a:r>
            <a:r>
              <a:rPr lang="en-US" sz="2400" dirty="0" err="1"/>
              <a:t>telefonu</a:t>
            </a:r>
            <a:r>
              <a:rPr lang="en-US" sz="2400" dirty="0"/>
              <a:t> 3 W (</a:t>
            </a:r>
            <a:r>
              <a:rPr lang="en-US" sz="2400" dirty="0" err="1"/>
              <a:t>beklemede</a:t>
            </a:r>
            <a:r>
              <a:rPr lang="en-US" sz="2400" dirty="0"/>
              <a:t> 500 mw) </a:t>
            </a:r>
            <a:r>
              <a:rPr lang="en-US" sz="2400" dirty="0" err="1"/>
              <a:t>çıkış</a:t>
            </a:r>
            <a:r>
              <a:rPr lang="en-US" sz="2400" dirty="0"/>
              <a:t> </a:t>
            </a:r>
            <a:r>
              <a:rPr lang="en-US" sz="2400" dirty="0" err="1"/>
              <a:t>gücüne</a:t>
            </a:r>
            <a:r>
              <a:rPr lang="en-US" sz="2400" dirty="0"/>
              <a:t> </a:t>
            </a:r>
            <a:r>
              <a:rPr lang="en-US" sz="2400" dirty="0" err="1"/>
              <a:t>sahiptir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algn="just"/>
            <a:endParaRPr lang="tr-TR" sz="2400" b="1" dirty="0" smtClean="0"/>
          </a:p>
          <a:p>
            <a:pPr algn="just"/>
            <a:r>
              <a:rPr lang="tr-TR" sz="4000" b="1" dirty="0" smtClean="0"/>
              <a:t>Alıcı</a:t>
            </a:r>
            <a:endParaRPr lang="tr-TR" sz="4000" dirty="0" smtClean="0"/>
          </a:p>
          <a:p>
            <a:pPr algn="just"/>
            <a:r>
              <a:rPr lang="en-US" sz="2400" dirty="0" err="1"/>
              <a:t>Verici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kodlanmış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gönderilen</a:t>
            </a:r>
            <a:r>
              <a:rPr lang="en-US" sz="2400" dirty="0"/>
              <a:t> </a:t>
            </a:r>
            <a:r>
              <a:rPr lang="en-US" sz="2400" dirty="0" err="1"/>
              <a:t>sinyalin</a:t>
            </a:r>
            <a:r>
              <a:rPr lang="en-US" sz="2400" dirty="0"/>
              <a:t> </a:t>
            </a:r>
            <a:r>
              <a:rPr lang="en-US" sz="2400" dirty="0" err="1"/>
              <a:t>kodunu</a:t>
            </a:r>
            <a:r>
              <a:rPr lang="en-US" sz="2400" dirty="0"/>
              <a:t> </a:t>
            </a:r>
            <a:r>
              <a:rPr lang="en-US" sz="2400" dirty="0" err="1"/>
              <a:t>çözerek</a:t>
            </a:r>
            <a:r>
              <a:rPr lang="en-US" sz="2400" dirty="0"/>
              <a:t> </a:t>
            </a:r>
            <a:r>
              <a:rPr lang="en-US" sz="2400" dirty="0" err="1"/>
              <a:t>bilgi</a:t>
            </a:r>
            <a:r>
              <a:rPr lang="en-US" sz="2400" dirty="0"/>
              <a:t> </a:t>
            </a:r>
            <a:r>
              <a:rPr lang="en-US" sz="2400" dirty="0" err="1"/>
              <a:t>sinyalini</a:t>
            </a:r>
            <a:r>
              <a:rPr lang="en-US" sz="2400" dirty="0"/>
              <a:t> </a:t>
            </a:r>
            <a:r>
              <a:rPr lang="en-US" sz="2400" dirty="0" err="1"/>
              <a:t>orijinal</a:t>
            </a:r>
            <a:r>
              <a:rPr lang="en-US" sz="2400" dirty="0"/>
              <a:t> </a:t>
            </a:r>
            <a:r>
              <a:rPr lang="en-US" sz="2400" dirty="0" err="1"/>
              <a:t>haline</a:t>
            </a:r>
            <a:r>
              <a:rPr lang="en-US" sz="2400" dirty="0"/>
              <a:t> </a:t>
            </a:r>
            <a:r>
              <a:rPr lang="en-US" sz="2400" dirty="0" err="1"/>
              <a:t>dönüştüren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 </a:t>
            </a:r>
            <a:r>
              <a:rPr lang="en-US" sz="2400" dirty="0" err="1"/>
              <a:t>devrelerdir</a:t>
            </a:r>
            <a:r>
              <a:rPr lang="en-US" sz="2400" dirty="0" smtClean="0"/>
              <a:t>.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3328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476672"/>
            <a:ext cx="777686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/>
              <a:t>İletim</a:t>
            </a:r>
            <a:r>
              <a:rPr lang="en-US" sz="4000" b="1" dirty="0"/>
              <a:t> </a:t>
            </a:r>
            <a:r>
              <a:rPr lang="en-US" sz="4000" b="1" dirty="0" err="1"/>
              <a:t>Ortamı</a:t>
            </a:r>
            <a:endParaRPr lang="tr-TR" sz="4000" dirty="0"/>
          </a:p>
          <a:p>
            <a:r>
              <a:rPr lang="en-US" b="1" dirty="0"/>
              <a:t> </a:t>
            </a:r>
            <a:endParaRPr lang="tr-TR" dirty="0"/>
          </a:p>
          <a:p>
            <a:pPr algn="just"/>
            <a:r>
              <a:rPr lang="en-US" sz="2400" dirty="0" err="1"/>
              <a:t>Verici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iletime</a:t>
            </a:r>
            <a:r>
              <a:rPr lang="en-US" sz="2400" dirty="0"/>
              <a:t> </a:t>
            </a:r>
            <a:r>
              <a:rPr lang="en-US" sz="2400" dirty="0" err="1"/>
              <a:t>hazır</a:t>
            </a:r>
            <a:r>
              <a:rPr lang="en-US" sz="2400" dirty="0"/>
              <a:t> hale </a:t>
            </a:r>
            <a:r>
              <a:rPr lang="en-US" sz="2400" dirty="0" err="1"/>
              <a:t>getirilen</a:t>
            </a:r>
            <a:r>
              <a:rPr lang="en-US" sz="2400" dirty="0"/>
              <a:t> </a:t>
            </a:r>
            <a:r>
              <a:rPr lang="en-US" sz="2400" dirty="0" err="1"/>
              <a:t>sinyalin</a:t>
            </a:r>
            <a:r>
              <a:rPr lang="en-US" sz="2400" dirty="0"/>
              <a:t> </a:t>
            </a:r>
            <a:r>
              <a:rPr lang="en-US" sz="2400" dirty="0" err="1"/>
              <a:t>gönderildiği</a:t>
            </a:r>
            <a:r>
              <a:rPr lang="en-US" sz="2400" dirty="0"/>
              <a:t> </a:t>
            </a:r>
            <a:r>
              <a:rPr lang="en-US" sz="2400" dirty="0" err="1"/>
              <a:t>ortamdır</a:t>
            </a:r>
            <a:r>
              <a:rPr lang="en-US" sz="2400" dirty="0"/>
              <a:t>. </a:t>
            </a:r>
            <a:r>
              <a:rPr lang="en-US" sz="2400" dirty="0" err="1"/>
              <a:t>İletim</a:t>
            </a:r>
            <a:r>
              <a:rPr lang="en-US" sz="2400" dirty="0"/>
              <a:t> </a:t>
            </a:r>
            <a:r>
              <a:rPr lang="en-US" sz="2400" dirty="0" err="1"/>
              <a:t>ortamları</a:t>
            </a:r>
            <a:r>
              <a:rPr lang="en-US" sz="2400" dirty="0"/>
              <a:t> </a:t>
            </a:r>
            <a:r>
              <a:rPr lang="en-US" sz="2400" b="1" u="sng" dirty="0" err="1"/>
              <a:t>kablolu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b="1" u="sng" dirty="0" err="1"/>
              <a:t>kablosuz</a:t>
            </a:r>
            <a:r>
              <a:rPr lang="en-US" sz="2400" b="1" u="sng" dirty="0"/>
              <a:t> </a:t>
            </a:r>
            <a:r>
              <a:rPr lang="en-US" sz="2400" b="1" u="sng" dirty="0" err="1"/>
              <a:t>olmak</a:t>
            </a:r>
            <a:r>
              <a:rPr lang="en-US" sz="2400" b="1" u="sng" dirty="0"/>
              <a:t> </a:t>
            </a:r>
            <a:r>
              <a:rPr lang="en-US" sz="2400" b="1" u="sng" dirty="0" err="1"/>
              <a:t>olmak</a:t>
            </a:r>
            <a:r>
              <a:rPr lang="en-US" sz="2400" b="1" u="sng" dirty="0"/>
              <a:t> </a:t>
            </a:r>
            <a:r>
              <a:rPr lang="en-US" sz="2400" b="1" u="sng" dirty="0" err="1"/>
              <a:t>üzere</a:t>
            </a:r>
            <a:r>
              <a:rPr lang="en-US" sz="2400" b="1" u="sng" dirty="0"/>
              <a:t> </a:t>
            </a:r>
            <a:r>
              <a:rPr lang="en-US" sz="2400" b="1" u="sng" dirty="0" err="1"/>
              <a:t>ikiye</a:t>
            </a:r>
            <a:r>
              <a:rPr lang="en-US" sz="2400" b="1" u="sng" dirty="0"/>
              <a:t> </a:t>
            </a:r>
            <a:r>
              <a:rPr lang="en-US" sz="2400" b="1" u="sng" dirty="0" err="1"/>
              <a:t>ayrı</a:t>
            </a:r>
            <a:r>
              <a:rPr lang="en-US" sz="2400" dirty="0" err="1"/>
              <a:t>lır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algn="just"/>
            <a:endParaRPr lang="tr-TR" sz="2400" dirty="0"/>
          </a:p>
          <a:p>
            <a:pPr lvl="0" algn="just"/>
            <a:r>
              <a:rPr lang="en-US" sz="2400" b="1" dirty="0" err="1"/>
              <a:t>Kablolu</a:t>
            </a:r>
            <a:r>
              <a:rPr lang="en-US" sz="2400" b="1" dirty="0"/>
              <a:t> </a:t>
            </a:r>
            <a:r>
              <a:rPr lang="en-US" sz="2400" b="1" dirty="0" err="1"/>
              <a:t>iletim</a:t>
            </a:r>
            <a:r>
              <a:rPr lang="en-US" sz="2400" b="1" dirty="0"/>
              <a:t> </a:t>
            </a:r>
            <a:r>
              <a:rPr lang="en-US" sz="2400" b="1" dirty="0" err="1"/>
              <a:t>ortamı</a:t>
            </a:r>
            <a:r>
              <a:rPr lang="en-US" sz="2400" b="1" dirty="0"/>
              <a:t>: </a:t>
            </a:r>
            <a:endParaRPr lang="tr-TR" sz="2400" b="1" dirty="0" smtClean="0"/>
          </a:p>
          <a:p>
            <a:pPr lvl="0" algn="just"/>
            <a:endParaRPr lang="tr-TR" sz="2400" b="1" dirty="0"/>
          </a:p>
          <a:p>
            <a:pPr lvl="0" algn="just"/>
            <a:r>
              <a:rPr lang="en-US" sz="2400" dirty="0" err="1" smtClean="0"/>
              <a:t>Bakır</a:t>
            </a:r>
            <a:r>
              <a:rPr lang="en-US" sz="2400" dirty="0" smtClean="0"/>
              <a:t> </a:t>
            </a:r>
            <a:r>
              <a:rPr lang="en-US" sz="2400" dirty="0" err="1"/>
              <a:t>kablo</a:t>
            </a:r>
            <a:r>
              <a:rPr lang="en-US" sz="2400" dirty="0"/>
              <a:t>, </a:t>
            </a:r>
            <a:r>
              <a:rPr lang="en-US" sz="2400" dirty="0" err="1"/>
              <a:t>bükümlü</a:t>
            </a:r>
            <a:r>
              <a:rPr lang="en-US" sz="2400" dirty="0"/>
              <a:t> </a:t>
            </a:r>
            <a:r>
              <a:rPr lang="en-US" sz="2400" dirty="0" err="1"/>
              <a:t>kablo</a:t>
            </a:r>
            <a:r>
              <a:rPr lang="en-US" sz="2400" dirty="0"/>
              <a:t>, </a:t>
            </a:r>
            <a:r>
              <a:rPr lang="en-US" sz="2400" dirty="0" err="1"/>
              <a:t>koaksiyel</a:t>
            </a:r>
            <a:r>
              <a:rPr lang="en-US" sz="2400" dirty="0"/>
              <a:t> </a:t>
            </a:r>
            <a:r>
              <a:rPr lang="en-US" sz="2400" dirty="0" err="1"/>
              <a:t>kablo</a:t>
            </a:r>
            <a:r>
              <a:rPr lang="en-US" sz="2400" dirty="0"/>
              <a:t>, fiber optic </a:t>
            </a:r>
            <a:r>
              <a:rPr lang="en-US" sz="2400" dirty="0" err="1"/>
              <a:t>kablo</a:t>
            </a:r>
            <a:r>
              <a:rPr lang="en-US" sz="2400" dirty="0"/>
              <a:t>, </a:t>
            </a:r>
            <a:r>
              <a:rPr lang="en-US" sz="2400" dirty="0" err="1"/>
              <a:t>mikrodalga</a:t>
            </a:r>
            <a:r>
              <a:rPr lang="en-US" sz="2400" dirty="0"/>
              <a:t> </a:t>
            </a:r>
            <a:r>
              <a:rPr lang="en-US" sz="2400" dirty="0" err="1"/>
              <a:t>kılavuzu</a:t>
            </a:r>
            <a:r>
              <a:rPr lang="en-US" sz="2400" dirty="0"/>
              <a:t> </a:t>
            </a:r>
            <a:r>
              <a:rPr lang="en-US" sz="2400" dirty="0" err="1"/>
              <a:t>gibi</a:t>
            </a:r>
            <a:r>
              <a:rPr lang="en-US" sz="2400" dirty="0"/>
              <a:t> </a:t>
            </a:r>
            <a:r>
              <a:rPr lang="en-US" sz="2400" dirty="0" err="1"/>
              <a:t>kablolu</a:t>
            </a:r>
            <a:r>
              <a:rPr lang="en-US" sz="2400" dirty="0"/>
              <a:t> </a:t>
            </a:r>
            <a:r>
              <a:rPr lang="en-US" sz="2400" dirty="0" err="1"/>
              <a:t>ortamları</a:t>
            </a:r>
            <a:r>
              <a:rPr lang="en-US" sz="2400" dirty="0"/>
              <a:t> </a:t>
            </a:r>
            <a:r>
              <a:rPr lang="en-US" sz="2400" dirty="0" err="1"/>
              <a:t>ifade</a:t>
            </a:r>
            <a:r>
              <a:rPr lang="en-US" sz="2400" dirty="0"/>
              <a:t> </a:t>
            </a:r>
            <a:r>
              <a:rPr lang="en-US" sz="2400" dirty="0" err="1"/>
              <a:t>eder</a:t>
            </a:r>
            <a:r>
              <a:rPr lang="en-US" sz="2400" dirty="0"/>
              <a:t>. </a:t>
            </a:r>
            <a:endParaRPr lang="tr-TR" sz="2400" dirty="0" smtClean="0"/>
          </a:p>
          <a:p>
            <a:pPr lvl="0" algn="just"/>
            <a:endParaRPr lang="tr-TR" sz="2400" dirty="0"/>
          </a:p>
          <a:p>
            <a:pPr lvl="0" algn="just"/>
            <a:r>
              <a:rPr lang="en-US" sz="2400" dirty="0" err="1" smtClean="0"/>
              <a:t>Veri</a:t>
            </a:r>
            <a:r>
              <a:rPr lang="en-US" sz="2400" dirty="0" smtClean="0"/>
              <a:t> </a:t>
            </a:r>
            <a:r>
              <a:rPr lang="en-US" sz="2400" dirty="0" err="1"/>
              <a:t>iletişimi</a:t>
            </a:r>
            <a:r>
              <a:rPr lang="en-US" sz="2400" dirty="0"/>
              <a:t> </a:t>
            </a:r>
            <a:r>
              <a:rPr lang="en-US" sz="2400" b="1" u="sng" dirty="0" err="1"/>
              <a:t>sadece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kabloların</a:t>
            </a:r>
            <a:r>
              <a:rPr lang="en-US" sz="2400" dirty="0"/>
              <a:t> </a:t>
            </a:r>
            <a:r>
              <a:rPr lang="en-US" sz="2400" dirty="0" err="1"/>
              <a:t>bağlı</a:t>
            </a:r>
            <a:r>
              <a:rPr lang="en-US" sz="2400" dirty="0"/>
              <a:t> </a:t>
            </a:r>
            <a:r>
              <a:rPr lang="en-US" sz="2400" dirty="0" err="1"/>
              <a:t>olduğu</a:t>
            </a:r>
            <a:r>
              <a:rPr lang="en-US" sz="2400" dirty="0"/>
              <a:t> </a:t>
            </a:r>
            <a:r>
              <a:rPr lang="en-US" sz="2400" dirty="0" err="1"/>
              <a:t>cihazlar</a:t>
            </a:r>
            <a:r>
              <a:rPr lang="en-US" sz="2400" dirty="0"/>
              <a:t> </a:t>
            </a:r>
            <a:r>
              <a:rPr lang="en-US" sz="2400" dirty="0" err="1"/>
              <a:t>arasında</a:t>
            </a:r>
            <a:r>
              <a:rPr lang="en-US" sz="2400" dirty="0"/>
              <a:t> </a:t>
            </a:r>
            <a:r>
              <a:rPr lang="en-US" sz="2400" dirty="0" err="1"/>
              <a:t>olur</a:t>
            </a:r>
            <a:r>
              <a:rPr lang="en-US" sz="2400" dirty="0"/>
              <a:t>.</a:t>
            </a:r>
            <a:endParaRPr lang="tr-TR" sz="2400" dirty="0"/>
          </a:p>
          <a:p>
            <a:pPr algn="just"/>
            <a:endParaRPr lang="tr-TR" sz="2400" dirty="0" smtClean="0"/>
          </a:p>
          <a:p>
            <a:pPr algn="just"/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9037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47667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err="1"/>
              <a:t>Kablosuz</a:t>
            </a:r>
            <a:r>
              <a:rPr lang="en-US" sz="2400" b="1" dirty="0"/>
              <a:t> </a:t>
            </a:r>
            <a:r>
              <a:rPr lang="en-US" sz="2400" b="1" dirty="0" err="1"/>
              <a:t>iletim</a:t>
            </a:r>
            <a:r>
              <a:rPr lang="en-US" sz="2400" b="1" dirty="0"/>
              <a:t> </a:t>
            </a:r>
            <a:r>
              <a:rPr lang="en-US" sz="2400" b="1" dirty="0" err="1" smtClean="0"/>
              <a:t>ortamı</a:t>
            </a:r>
            <a:endParaRPr lang="tr-TR" sz="2400" b="1" dirty="0" smtClean="0"/>
          </a:p>
          <a:p>
            <a:pPr lvl="0"/>
            <a:endParaRPr lang="tr-TR" sz="2400" dirty="0" smtClean="0"/>
          </a:p>
          <a:p>
            <a:pPr lvl="0" algn="just"/>
            <a:r>
              <a:rPr lang="en-US" sz="2400" dirty="0" err="1" smtClean="0"/>
              <a:t>Hava</a:t>
            </a:r>
            <a:r>
              <a:rPr lang="en-US" sz="2400" dirty="0"/>
              <a:t>, </a:t>
            </a:r>
            <a:r>
              <a:rPr lang="en-US" sz="2400" dirty="0" err="1"/>
              <a:t>su</a:t>
            </a:r>
            <a:r>
              <a:rPr lang="en-US" sz="2400" dirty="0"/>
              <a:t>, </a:t>
            </a:r>
            <a:r>
              <a:rPr lang="en-US" sz="2400" dirty="0" err="1"/>
              <a:t>boşluk</a:t>
            </a:r>
            <a:r>
              <a:rPr lang="en-US" sz="2400" dirty="0"/>
              <a:t> </a:t>
            </a:r>
            <a:r>
              <a:rPr lang="en-US" sz="2400" dirty="0" err="1"/>
              <a:t>gibi</a:t>
            </a:r>
            <a:r>
              <a:rPr lang="en-US" sz="2400" dirty="0"/>
              <a:t> </a:t>
            </a:r>
            <a:r>
              <a:rPr lang="en-US" sz="2400" dirty="0" err="1"/>
              <a:t>doğal</a:t>
            </a:r>
            <a:r>
              <a:rPr lang="en-US" sz="2400" dirty="0"/>
              <a:t> </a:t>
            </a:r>
            <a:r>
              <a:rPr lang="en-US" sz="2400" dirty="0" err="1"/>
              <a:t>ortamlardır</a:t>
            </a:r>
            <a:r>
              <a:rPr lang="en-US" sz="2400" dirty="0"/>
              <a:t>. Bu </a:t>
            </a:r>
            <a:r>
              <a:rPr lang="en-US" sz="2400" dirty="0" err="1"/>
              <a:t>ortamlarda</a:t>
            </a:r>
            <a:r>
              <a:rPr lang="en-US" sz="2400" dirty="0"/>
              <a:t> </a:t>
            </a:r>
            <a:r>
              <a:rPr lang="en-US" sz="2400" dirty="0" err="1"/>
              <a:t>iletilen</a:t>
            </a:r>
            <a:r>
              <a:rPr lang="en-US" sz="2400" dirty="0"/>
              <a:t> </a:t>
            </a:r>
            <a:r>
              <a:rPr lang="en-US" sz="2400" dirty="0" err="1"/>
              <a:t>veri</a:t>
            </a:r>
            <a:r>
              <a:rPr lang="en-US" sz="2400" dirty="0"/>
              <a:t> </a:t>
            </a:r>
            <a:r>
              <a:rPr lang="en-US" sz="2400" dirty="0" err="1"/>
              <a:t>uygun</a:t>
            </a:r>
            <a:r>
              <a:rPr lang="en-US" sz="2400" dirty="0"/>
              <a:t> </a:t>
            </a:r>
            <a:r>
              <a:rPr lang="en-US" sz="2400" dirty="0" err="1"/>
              <a:t>alıcı</a:t>
            </a:r>
            <a:r>
              <a:rPr lang="en-US" sz="2400" dirty="0"/>
              <a:t> </a:t>
            </a:r>
            <a:r>
              <a:rPr lang="en-US" sz="2400" dirty="0" err="1"/>
              <a:t>cihaz</a:t>
            </a:r>
            <a:r>
              <a:rPr lang="en-US" sz="2400" dirty="0"/>
              <a:t> </a:t>
            </a:r>
            <a:r>
              <a:rPr lang="en-US" sz="2400" dirty="0" err="1"/>
              <a:t>kullanılarak</a:t>
            </a:r>
            <a:r>
              <a:rPr lang="en-US" sz="2400" dirty="0"/>
              <a:t> </a:t>
            </a:r>
            <a:r>
              <a:rPr lang="en-US" sz="2400" dirty="0" err="1"/>
              <a:t>radyo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televizyon</a:t>
            </a:r>
            <a:r>
              <a:rPr lang="en-US" sz="2400" dirty="0"/>
              <a:t> </a:t>
            </a:r>
            <a:r>
              <a:rPr lang="en-US" sz="2400" dirty="0" err="1"/>
              <a:t>yayınlarında</a:t>
            </a:r>
            <a:r>
              <a:rPr lang="en-US" sz="2400" dirty="0"/>
              <a:t> </a:t>
            </a:r>
            <a:r>
              <a:rPr lang="tr-TR" sz="2400" dirty="0" smtClean="0"/>
              <a:t> </a:t>
            </a:r>
            <a:r>
              <a:rPr lang="en-US" sz="2400" dirty="0" err="1" smtClean="0"/>
              <a:t>olduğu</a:t>
            </a:r>
            <a:r>
              <a:rPr lang="en-US" sz="2400" dirty="0" smtClean="0"/>
              <a:t> </a:t>
            </a:r>
            <a:r>
              <a:rPr lang="en-US" sz="2400" dirty="0" err="1"/>
              <a:t>gibi</a:t>
            </a:r>
            <a:r>
              <a:rPr lang="en-US" sz="2400" dirty="0"/>
              <a:t> </a:t>
            </a:r>
            <a:r>
              <a:rPr lang="en-US" sz="2400" dirty="0" err="1"/>
              <a:t>herkes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tr-TR" sz="2400" dirty="0" smtClean="0"/>
              <a:t> </a:t>
            </a:r>
            <a:r>
              <a:rPr lang="en-US" sz="2400" dirty="0" err="1" smtClean="0"/>
              <a:t>alınabilir</a:t>
            </a:r>
            <a:r>
              <a:rPr lang="en-US" sz="2400" dirty="0" smtClean="0"/>
              <a:t>.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450657"/>
            <a:ext cx="777686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İletim</a:t>
            </a:r>
            <a:r>
              <a:rPr lang="en-US" sz="2400" b="1" dirty="0"/>
              <a:t> </a:t>
            </a:r>
            <a:r>
              <a:rPr lang="en-US" sz="2400" b="1" dirty="0" err="1"/>
              <a:t>Ortamından</a:t>
            </a:r>
            <a:r>
              <a:rPr lang="en-US" sz="2400" b="1" dirty="0"/>
              <a:t> </a:t>
            </a:r>
            <a:r>
              <a:rPr lang="en-US" sz="2400" b="1" dirty="0" err="1"/>
              <a:t>Kaynaklanan</a:t>
            </a:r>
            <a:r>
              <a:rPr lang="en-US" sz="2400" b="1" dirty="0"/>
              <a:t> </a:t>
            </a:r>
            <a:r>
              <a:rPr lang="en-US" sz="2400" b="1" dirty="0" err="1" smtClean="0"/>
              <a:t>Bozulmalar</a:t>
            </a:r>
            <a:endParaRPr lang="tr-TR" sz="2400" dirty="0"/>
          </a:p>
          <a:p>
            <a:r>
              <a:rPr lang="en-US" dirty="0"/>
              <a:t> </a:t>
            </a:r>
            <a:endParaRPr lang="tr-TR" dirty="0"/>
          </a:p>
          <a:p>
            <a:pPr lvl="0" algn="just"/>
            <a:r>
              <a:rPr lang="en-US" sz="2400" b="1" dirty="0" err="1"/>
              <a:t>İşaret</a:t>
            </a:r>
            <a:r>
              <a:rPr lang="en-US" sz="2400" b="1" dirty="0"/>
              <a:t> </a:t>
            </a:r>
            <a:r>
              <a:rPr lang="en-US" sz="2400" b="1" dirty="0" err="1"/>
              <a:t>Zayıflaması</a:t>
            </a:r>
            <a:r>
              <a:rPr lang="en-US" sz="2400" b="1" dirty="0"/>
              <a:t> (Attenuation): </a:t>
            </a:r>
            <a:r>
              <a:rPr lang="en-US" sz="2400" dirty="0" err="1"/>
              <a:t>İletişim</a:t>
            </a:r>
            <a:r>
              <a:rPr lang="en-US" sz="2400" dirty="0"/>
              <a:t> </a:t>
            </a:r>
            <a:r>
              <a:rPr lang="en-US" sz="2400" dirty="0" err="1"/>
              <a:t>mesafesi</a:t>
            </a:r>
            <a:r>
              <a:rPr lang="en-US" sz="2400" dirty="0"/>
              <a:t> </a:t>
            </a:r>
            <a:r>
              <a:rPr lang="en-US" sz="2400" dirty="0" err="1"/>
              <a:t>arttıkça</a:t>
            </a:r>
            <a:r>
              <a:rPr lang="en-US" sz="2400" dirty="0"/>
              <a:t> </a:t>
            </a:r>
            <a:r>
              <a:rPr lang="en-US" sz="2400" dirty="0" err="1"/>
              <a:t>sinyal</a:t>
            </a:r>
            <a:r>
              <a:rPr lang="en-US" sz="2400" dirty="0"/>
              <a:t> </a:t>
            </a:r>
            <a:r>
              <a:rPr lang="en-US" sz="2400" dirty="0" err="1"/>
              <a:t>zayıflar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alıcıya</a:t>
            </a:r>
            <a:r>
              <a:rPr lang="en-US" sz="2400" dirty="0"/>
              <a:t> </a:t>
            </a:r>
            <a:r>
              <a:rPr lang="en-US" sz="2400" dirty="0" err="1"/>
              <a:t>yeterli</a:t>
            </a:r>
            <a:r>
              <a:rPr lang="en-US" sz="2400" dirty="0"/>
              <a:t> </a:t>
            </a:r>
            <a:r>
              <a:rPr lang="en-US" sz="2400" dirty="0" err="1"/>
              <a:t>enerji</a:t>
            </a:r>
            <a:r>
              <a:rPr lang="en-US" sz="2400" dirty="0"/>
              <a:t> </a:t>
            </a:r>
            <a:r>
              <a:rPr lang="en-US" sz="2400" dirty="0" err="1"/>
              <a:t>ulaşmayabilir</a:t>
            </a:r>
            <a:r>
              <a:rPr lang="en-US" sz="2400" dirty="0"/>
              <a:t>.</a:t>
            </a:r>
            <a:endParaRPr lang="tr-TR" sz="2400" dirty="0"/>
          </a:p>
          <a:p>
            <a:pPr algn="just"/>
            <a:r>
              <a:rPr lang="en-US" sz="2400" dirty="0"/>
              <a:t> </a:t>
            </a:r>
            <a:endParaRPr lang="tr-TR" sz="2400" dirty="0"/>
          </a:p>
          <a:p>
            <a:pPr lvl="0" algn="just"/>
            <a:r>
              <a:rPr lang="en-US" sz="2400" b="1" dirty="0" err="1"/>
              <a:t>İşaret</a:t>
            </a:r>
            <a:r>
              <a:rPr lang="en-US" sz="2400" b="1" dirty="0"/>
              <a:t> </a:t>
            </a:r>
            <a:r>
              <a:rPr lang="en-US" sz="2400" b="1" dirty="0" err="1"/>
              <a:t>distorsiyonu</a:t>
            </a:r>
            <a:r>
              <a:rPr lang="en-US" sz="2400" b="1" dirty="0"/>
              <a:t>: </a:t>
            </a:r>
            <a:r>
              <a:rPr lang="en-US" sz="2400" dirty="0" err="1"/>
              <a:t>Ortam</a:t>
            </a:r>
            <a:r>
              <a:rPr lang="en-US" sz="2400" dirty="0"/>
              <a:t> </a:t>
            </a:r>
            <a:r>
              <a:rPr lang="en-US" sz="2400" dirty="0" err="1"/>
              <a:t>üzerinde</a:t>
            </a:r>
            <a:r>
              <a:rPr lang="en-US" sz="2400" dirty="0"/>
              <a:t> </a:t>
            </a:r>
            <a:r>
              <a:rPr lang="en-US" sz="2400" dirty="0" err="1"/>
              <a:t>ilerleyen</a:t>
            </a:r>
            <a:r>
              <a:rPr lang="en-US" sz="2400" dirty="0"/>
              <a:t> </a:t>
            </a:r>
            <a:r>
              <a:rPr lang="en-US" sz="2400" dirty="0" err="1"/>
              <a:t>sinyalin</a:t>
            </a:r>
            <a:r>
              <a:rPr lang="en-US" sz="2400" dirty="0"/>
              <a:t> </a:t>
            </a:r>
            <a:r>
              <a:rPr lang="en-US" sz="2400" dirty="0" err="1"/>
              <a:t>içerdiği</a:t>
            </a:r>
            <a:r>
              <a:rPr lang="en-US" sz="2400" dirty="0"/>
              <a:t>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en-US" sz="2400" dirty="0" err="1"/>
              <a:t>frekansların</a:t>
            </a:r>
            <a:r>
              <a:rPr lang="en-US" sz="2400" dirty="0"/>
              <a:t>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en-US" sz="2400" dirty="0" err="1"/>
              <a:t>zayıflamalarla</a:t>
            </a:r>
            <a:r>
              <a:rPr lang="en-US" sz="2400" dirty="0"/>
              <a:t> </a:t>
            </a:r>
            <a:r>
              <a:rPr lang="en-US" sz="2400" dirty="0" err="1"/>
              <a:t>hedefe</a:t>
            </a:r>
            <a:r>
              <a:rPr lang="en-US" sz="2400" dirty="0"/>
              <a:t> </a:t>
            </a:r>
            <a:r>
              <a:rPr lang="en-US" sz="2400" dirty="0" err="1"/>
              <a:t>ulaşmasıdır</a:t>
            </a:r>
            <a:r>
              <a:rPr lang="en-US" sz="2400" dirty="0"/>
              <a:t>. Bu </a:t>
            </a:r>
            <a:r>
              <a:rPr lang="en-US" sz="2400" dirty="0" err="1"/>
              <a:t>durumda</a:t>
            </a:r>
            <a:r>
              <a:rPr lang="en-US" sz="2400" dirty="0"/>
              <a:t> </a:t>
            </a:r>
            <a:r>
              <a:rPr lang="en-US" sz="2400" dirty="0" err="1"/>
              <a:t>bilgi</a:t>
            </a:r>
            <a:r>
              <a:rPr lang="en-US" sz="2400" dirty="0"/>
              <a:t> </a:t>
            </a:r>
            <a:r>
              <a:rPr lang="en-US" sz="2400" dirty="0" err="1"/>
              <a:t>alıcıya</a:t>
            </a:r>
            <a:r>
              <a:rPr lang="en-US" sz="2400" dirty="0"/>
              <a:t> tam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doğru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ulaşmayabilir</a:t>
            </a:r>
            <a:r>
              <a:rPr lang="en-US" sz="2400" dirty="0"/>
              <a:t>. </a:t>
            </a:r>
            <a:r>
              <a:rPr lang="en-US" sz="2400" dirty="0" err="1"/>
              <a:t>Veride</a:t>
            </a:r>
            <a:r>
              <a:rPr lang="en-US" sz="2400" dirty="0"/>
              <a:t> </a:t>
            </a:r>
            <a:r>
              <a:rPr lang="en-US" sz="2400" dirty="0" err="1"/>
              <a:t>bozulmalar</a:t>
            </a:r>
            <a:r>
              <a:rPr lang="en-US" sz="2400" dirty="0"/>
              <a:t> </a:t>
            </a:r>
            <a:r>
              <a:rPr lang="en-US" sz="2400" dirty="0" err="1"/>
              <a:t>olabilir</a:t>
            </a:r>
            <a:r>
              <a:rPr lang="en-US" sz="2400" dirty="0"/>
              <a:t>.</a:t>
            </a:r>
            <a:endParaRPr lang="tr-TR" sz="2400" dirty="0"/>
          </a:p>
          <a:p>
            <a:r>
              <a:rPr lang="en-US" dirty="0"/>
              <a:t> 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889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99592" y="260648"/>
            <a:ext cx="7992888" cy="6119961"/>
            <a:chOff x="899592" y="260648"/>
            <a:chExt cx="7992888" cy="6119961"/>
          </a:xfrm>
        </p:grpSpPr>
        <p:sp>
          <p:nvSpPr>
            <p:cNvPr id="4" name="TextBox 3"/>
            <p:cNvSpPr txBox="1"/>
            <p:nvPr/>
          </p:nvSpPr>
          <p:spPr>
            <a:xfrm>
              <a:off x="899592" y="260648"/>
              <a:ext cx="7992888" cy="3323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en-US" sz="2400" b="1" dirty="0" err="1" smtClean="0"/>
                <a:t>Gecikme</a:t>
              </a:r>
              <a:r>
                <a:rPr lang="en-US" sz="2400" b="1" dirty="0" smtClean="0"/>
                <a:t> </a:t>
              </a:r>
              <a:r>
                <a:rPr lang="en-US" sz="2400" b="1" dirty="0" err="1" smtClean="0"/>
                <a:t>distorsiyonu</a:t>
              </a:r>
              <a:r>
                <a:rPr lang="en-US" sz="2400" b="1" dirty="0" smtClean="0"/>
                <a:t> </a:t>
              </a:r>
              <a:r>
                <a:rPr lang="en-US" sz="2400" b="1" dirty="0" err="1" smtClean="0"/>
                <a:t>bozulması</a:t>
              </a:r>
              <a:r>
                <a:rPr lang="en-US" sz="2400" b="1" dirty="0" smtClean="0"/>
                <a:t>: </a:t>
              </a:r>
              <a:r>
                <a:rPr lang="en-US" sz="2400" dirty="0" err="1" smtClean="0"/>
                <a:t>Sinyali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oluşturan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farklı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frekansların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veya</a:t>
              </a:r>
              <a:r>
                <a:rPr lang="en-US" sz="2400" dirty="0" smtClean="0"/>
                <a:t> fiber </a:t>
              </a:r>
              <a:r>
                <a:rPr lang="en-US" sz="2400" dirty="0" err="1" smtClean="0"/>
                <a:t>optik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kablo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içindeki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ışık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ışınlarının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farklı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yollar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takip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etmesi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sebebiyle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hedefe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farklı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zamanlarda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varmasının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sonucu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olarak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işaret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şeklinin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değişmesidir</a:t>
              </a:r>
              <a:r>
                <a:rPr lang="en-US" sz="2400" dirty="0" smtClean="0"/>
                <a:t>. </a:t>
              </a:r>
              <a:endParaRPr lang="tr-TR" sz="2400" dirty="0" smtClean="0"/>
            </a:p>
            <a:p>
              <a:pPr lvl="0" algn="just"/>
              <a:endParaRPr lang="tr-TR" sz="2400" dirty="0" smtClean="0"/>
            </a:p>
            <a:p>
              <a:pPr lvl="0" algn="just"/>
              <a:r>
                <a:rPr lang="en-US" sz="2400" b="1" dirty="0" err="1" smtClean="0"/>
                <a:t>Gürültü</a:t>
              </a:r>
              <a:r>
                <a:rPr lang="tr-TR" sz="2400" b="1" dirty="0" smtClean="0"/>
                <a:t> (Noise)</a:t>
              </a:r>
              <a:r>
                <a:rPr lang="en-US" sz="2400" b="1" dirty="0" smtClean="0"/>
                <a:t>: </a:t>
              </a:r>
              <a:r>
                <a:rPr lang="en-US" sz="2400" dirty="0" err="1" smtClean="0"/>
                <a:t>Gönderilen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asıl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sinyali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bozan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ve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sisteme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istem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dışı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dahil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olan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herhangi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bir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enerjidir</a:t>
              </a:r>
              <a:r>
                <a:rPr lang="en-US" sz="2400" dirty="0" smtClean="0"/>
                <a:t>. </a:t>
              </a:r>
              <a:r>
                <a:rPr lang="en-US" sz="2400" dirty="0" err="1" smtClean="0"/>
                <a:t>Güneş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ışığı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floresan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lamba</a:t>
              </a:r>
              <a:r>
                <a:rPr lang="en-US" sz="2400" dirty="0" smtClean="0"/>
                <a:t>, motor </a:t>
              </a:r>
              <a:r>
                <a:rPr lang="en-US" sz="2400" dirty="0" err="1" smtClean="0"/>
                <a:t>ateşleme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sistemleri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birer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gürültü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kaynağıdır</a:t>
              </a:r>
              <a:r>
                <a:rPr lang="en-US" sz="2400" dirty="0" smtClean="0"/>
                <a:t>. </a:t>
              </a:r>
              <a:endParaRPr lang="tr-TR" sz="2400" dirty="0" smtClean="0"/>
            </a:p>
            <a:p>
              <a:endParaRPr lang="tr-TR" dirty="0"/>
            </a:p>
          </p:txBody>
        </p:sp>
        <p:pic>
          <p:nvPicPr>
            <p:cNvPr id="2050" name="Picture 2" descr="http://businessesgrow.com/wp-content/uploads/2010/03/SignalNoise.p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3284984"/>
              <a:ext cx="5760640" cy="3095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251521" y="358463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Gürültüsüz  işaret</a:t>
            </a:r>
            <a:endParaRPr lang="tr-TR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2512" y="5099604"/>
            <a:ext cx="181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Gürültülü işaret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5235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43608" y="476672"/>
                <a:ext cx="7488832" cy="5475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400" b="1" dirty="0" err="1"/>
                  <a:t>Gürültü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ile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ilgili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formüller</a:t>
                </a:r>
                <a:endParaRPr lang="tr-TR" sz="2400" dirty="0"/>
              </a:p>
              <a:p>
                <a:r>
                  <a:rPr lang="en-US" b="1" dirty="0"/>
                  <a:t> </a:t>
                </a:r>
                <a:endParaRPr lang="tr-TR" dirty="0"/>
              </a:p>
              <a:p>
                <a:pPr algn="just"/>
                <a:r>
                  <a:rPr lang="en-US" sz="2400" dirty="0" err="1"/>
                  <a:t>Gürültü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ilgili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formüllerde</a:t>
                </a:r>
                <a:r>
                  <a:rPr lang="en-US" sz="2400" dirty="0"/>
                  <a:t> en </a:t>
                </a:r>
                <a:r>
                  <a:rPr lang="en-US" sz="2400" dirty="0" err="1"/>
                  <a:t>çok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kullanılan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</a:t>
                </a:r>
                <a:r>
                  <a:rPr lang="en-US" sz="2400" dirty="0"/>
                  <a:t> (signal) </a:t>
                </a:r>
                <a:r>
                  <a:rPr lang="en-US" sz="2400" dirty="0" err="1"/>
                  <a:t>gürültü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oranı</a:t>
                </a:r>
                <a:r>
                  <a:rPr lang="en-US" sz="2400" dirty="0"/>
                  <a:t> (Signal to noise ratio) </a:t>
                </a:r>
                <a:r>
                  <a:rPr lang="en-US" sz="2400" dirty="0" err="1"/>
                  <a:t>ile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ilgili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olandır</a:t>
                </a:r>
                <a:r>
                  <a:rPr lang="en-US" sz="2400" dirty="0"/>
                  <a:t>. Bu </a:t>
                </a:r>
                <a:r>
                  <a:rPr lang="en-US" sz="2400" dirty="0" err="1"/>
                  <a:t>bağıntı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aşağıda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edilmektedir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r>
                  <a:rPr lang="en-US" dirty="0"/>
                  <a:t> </a:t>
                </a:r>
                <a:endParaRPr lang="tr-TR" dirty="0"/>
              </a:p>
              <a:p>
                <a:pPr algn="ctr"/>
                <a:r>
                  <a:rPr lang="en-US" sz="2400" b="1" dirty="0"/>
                  <a:t>SNR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ş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𝒂𝒓𝒆𝒕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𝒈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𝒍𝒕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ü</m:t>
                        </m:r>
                      </m:den>
                    </m:f>
                  </m:oMath>
                </a14:m>
                <a:endParaRPr lang="tr-TR" sz="2400" b="1" dirty="0"/>
              </a:p>
              <a:p>
                <a:r>
                  <a:rPr lang="en-US" dirty="0"/>
                  <a:t> </a:t>
                </a:r>
                <a:endParaRPr lang="tr-TR" dirty="0"/>
              </a:p>
              <a:p>
                <a:r>
                  <a:rPr lang="en-US" sz="2400" dirty="0" err="1"/>
                  <a:t>Burada</a:t>
                </a:r>
                <a:r>
                  <a:rPr lang="en-US" sz="2400" dirty="0"/>
                  <a:t> SNR </a:t>
                </a:r>
                <a:r>
                  <a:rPr lang="en-US" sz="2400" dirty="0" err="1"/>
                  <a:t>işaret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gürültü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oranını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etmektedir</a:t>
                </a:r>
                <a:r>
                  <a:rPr lang="en-US" sz="2400" dirty="0" smtClean="0"/>
                  <a:t>.</a:t>
                </a:r>
                <a:endParaRPr lang="tr-TR" sz="2400" dirty="0" smtClean="0"/>
              </a:p>
              <a:p>
                <a:endParaRPr lang="tr-TR" sz="2400" b="1" dirty="0" smtClean="0"/>
              </a:p>
              <a:p>
                <a:pPr algn="just"/>
                <a:r>
                  <a:rPr lang="tr-TR" sz="2400" b="1" dirty="0" smtClean="0"/>
                  <a:t>Desibel</a:t>
                </a:r>
                <a:r>
                  <a:rPr lang="tr-TR" sz="2400" dirty="0" smtClean="0"/>
                  <a:t> </a:t>
                </a:r>
                <a:r>
                  <a:rPr lang="tr-TR" sz="2400" dirty="0"/>
                  <a:t>(</a:t>
                </a:r>
                <a:r>
                  <a:rPr lang="tr-TR" sz="2400" b="1" dirty="0"/>
                  <a:t>dB</a:t>
                </a:r>
                <a:r>
                  <a:rPr lang="tr-TR" sz="2400" dirty="0"/>
                  <a:t>) belirli bir referans güç ya da miktar seviyeye olan oranı belirten genelde ses şiddeti için kullanılan logaritmik ve boyutsuz bir birimdir. Desibel daima iki değer arasındaki karşılaştırmadır..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76672"/>
                <a:ext cx="7488832" cy="5475473"/>
              </a:xfrm>
              <a:prstGeom prst="rect">
                <a:avLst/>
              </a:prstGeom>
              <a:blipFill rotWithShape="1">
                <a:blip r:embed="rId2"/>
                <a:stretch>
                  <a:fillRect l="-1221" t="-891" r="-122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193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43608" y="404664"/>
                <a:ext cx="7488832" cy="5978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2400" dirty="0"/>
                  <a:t>SNR değeri işaret ve gürültü </a:t>
                </a:r>
                <a:r>
                  <a:rPr lang="tr-TR" sz="2400" b="1" u="sng" dirty="0"/>
                  <a:t>gücünden</a:t>
                </a:r>
                <a:r>
                  <a:rPr lang="tr-TR" sz="2400" dirty="0"/>
                  <a:t> bulunacaksa aşağıdaki bağıntı kullanılmalıdır. Bu </a:t>
                </a:r>
                <a:r>
                  <a:rPr lang="tr-TR" sz="2400" dirty="0" smtClean="0"/>
                  <a:t>bağıntı</a:t>
                </a:r>
              </a:p>
              <a:p>
                <a:endParaRPr lang="tr-TR" sz="2400" dirty="0"/>
              </a:p>
              <a:p>
                <a:pPr algn="ctr"/>
                <a:r>
                  <a:rPr lang="en-US" sz="2400" dirty="0" err="1"/>
                  <a:t>SNR</a:t>
                </a:r>
                <a:r>
                  <a:rPr lang="en-US" sz="2400" baseline="-25000" dirty="0" err="1"/>
                  <a:t>dB</a:t>
                </a:r>
                <a:r>
                  <a:rPr lang="en-US" sz="2400" dirty="0"/>
                  <a:t> = 10 log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ş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𝑎𝑟𝑒𝑡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𝑙𝑡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/>
                  <a:t>)</a:t>
                </a:r>
                <a:endParaRPr lang="tr-TR" sz="2400" dirty="0"/>
              </a:p>
              <a:p>
                <a:endParaRPr lang="tr-TR" sz="2400" dirty="0" smtClean="0"/>
              </a:p>
              <a:p>
                <a:r>
                  <a:rPr lang="en-US" sz="2400" dirty="0" err="1" smtClean="0"/>
                  <a:t>ile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edilir</a:t>
                </a:r>
                <a:r>
                  <a:rPr lang="en-US" sz="2400" dirty="0"/>
                  <a:t>. </a:t>
                </a:r>
                <a:endParaRPr lang="tr-TR" sz="2400" dirty="0" smtClean="0"/>
              </a:p>
              <a:p>
                <a:endParaRPr lang="tr-TR" sz="2400" dirty="0"/>
              </a:p>
              <a:p>
                <a:endParaRPr lang="tr-TR" sz="2400" dirty="0" smtClean="0"/>
              </a:p>
              <a:p>
                <a:pPr algn="just"/>
                <a:r>
                  <a:rPr lang="tr-TR" sz="2400" dirty="0" smtClean="0"/>
                  <a:t>SNR </a:t>
                </a:r>
                <a:r>
                  <a:rPr lang="tr-TR" sz="2400" dirty="0"/>
                  <a:t>değeri işaret ve gürültü </a:t>
                </a:r>
                <a:r>
                  <a:rPr lang="tr-TR" sz="2400" b="1" u="sng" dirty="0"/>
                  <a:t>gerilim </a:t>
                </a:r>
                <a:r>
                  <a:rPr lang="tr-TR" sz="2400" dirty="0"/>
                  <a:t>değerlerinden bulunacaksa aşağıdaki bağıntı kullanılmalıdır. Bu bağıntı</a:t>
                </a:r>
              </a:p>
              <a:p>
                <a:endParaRPr lang="tr-TR" sz="2400" dirty="0" smtClean="0"/>
              </a:p>
              <a:p>
                <a:pPr algn="ctr"/>
                <a:r>
                  <a:rPr lang="en-US" sz="2400" dirty="0" err="1" smtClean="0"/>
                  <a:t>SNR</a:t>
                </a:r>
                <a:r>
                  <a:rPr lang="en-US" sz="2400" baseline="-25000" dirty="0" err="1" smtClean="0"/>
                  <a:t>dB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= 20 log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ş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𝑎𝑟𝑒𝑡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𝑔𝑒𝑟𝑖𝑙𝑖𝑚𝑖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𝑙𝑡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ü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𝑔𝑒𝑟𝑖𝑙𝑖𝑚𝑖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/>
                  <a:t>)</a:t>
                </a:r>
                <a:endParaRPr lang="tr-TR" sz="2400" dirty="0"/>
              </a:p>
              <a:p>
                <a:endParaRPr lang="tr-TR" sz="2400" dirty="0" smtClean="0"/>
              </a:p>
              <a:p>
                <a:r>
                  <a:rPr lang="en-US" sz="2400" dirty="0" err="1" smtClean="0"/>
                  <a:t>ile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edilir</a:t>
                </a:r>
                <a:r>
                  <a:rPr lang="en-US" sz="2400" dirty="0"/>
                  <a:t>. </a:t>
                </a:r>
                <a:endParaRPr lang="tr-TR" sz="2400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04664"/>
                <a:ext cx="7488832" cy="5978047"/>
              </a:xfrm>
              <a:prstGeom prst="rect">
                <a:avLst/>
              </a:prstGeom>
              <a:blipFill rotWithShape="1">
                <a:blip r:embed="rId2"/>
                <a:stretch>
                  <a:fillRect l="-1221" t="-815" r="-122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9256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27584" y="476672"/>
                <a:ext cx="7560840" cy="5037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/>
                  <a:t>Örnek</a:t>
                </a:r>
                <a:r>
                  <a:rPr lang="en-US" sz="2400" b="1" dirty="0"/>
                  <a:t> 1.1</a:t>
                </a:r>
                <a:endParaRPr lang="tr-TR" sz="2400" dirty="0"/>
              </a:p>
              <a:p>
                <a:r>
                  <a:rPr lang="en-US" b="1" dirty="0"/>
                  <a:t> </a:t>
                </a:r>
                <a:endParaRPr lang="tr-TR" dirty="0"/>
              </a:p>
              <a:p>
                <a:pPr lvl="0"/>
                <a:r>
                  <a:rPr lang="en-US" sz="2400" dirty="0" err="1"/>
                  <a:t>Bir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sistemde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gücü</a:t>
                </a:r>
                <a:r>
                  <a:rPr lang="en-US" sz="2400" dirty="0"/>
                  <a:t> 10W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gürültü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gücü</a:t>
                </a:r>
                <a:r>
                  <a:rPr lang="en-US" sz="2400" dirty="0"/>
                  <a:t> 0.1W dır. </a:t>
                </a:r>
                <a:r>
                  <a:rPr lang="en-US" sz="2400" dirty="0" err="1"/>
                  <a:t>Sistemin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SNR</a:t>
                </a:r>
                <a:r>
                  <a:rPr lang="en-US" sz="2400" baseline="-25000" dirty="0" err="1"/>
                  <a:t>dB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değerini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bulunuz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r>
                  <a:rPr lang="en-US" sz="2400" dirty="0"/>
                  <a:t> </a:t>
                </a:r>
                <a:endParaRPr lang="tr-TR" sz="2400" dirty="0" smtClean="0"/>
              </a:p>
              <a:p>
                <a:pPr algn="ctr"/>
                <a:endParaRPr lang="tr-TR" sz="2400" dirty="0" smtClean="0"/>
              </a:p>
              <a:p>
                <a:pPr algn="ctr"/>
                <a:r>
                  <a:rPr lang="en-US" sz="2400" dirty="0" err="1" smtClean="0"/>
                  <a:t>SNR</a:t>
                </a:r>
                <a:r>
                  <a:rPr lang="en-US" sz="2400" baseline="-25000" dirty="0" err="1" smtClean="0"/>
                  <a:t>dB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= 10 log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</m:den>
                    </m:f>
                  </m:oMath>
                </a14:m>
                <a:r>
                  <a:rPr lang="en-US" sz="2400" dirty="0"/>
                  <a:t>) = 10 log 100 = 20 dB</a:t>
                </a:r>
                <a:endParaRPr lang="tr-TR" sz="2400" dirty="0"/>
              </a:p>
              <a:p>
                <a:endParaRPr lang="tr-TR" sz="2400" dirty="0" smtClean="0"/>
              </a:p>
              <a:p>
                <a:pPr lvl="0"/>
                <a:r>
                  <a:rPr lang="en-US" sz="2400" dirty="0" err="1" smtClean="0"/>
                  <a:t>Bir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sistemde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gerilim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değeri</a:t>
                </a:r>
                <a:r>
                  <a:rPr lang="en-US" sz="2400" dirty="0"/>
                  <a:t> 2V </a:t>
                </a:r>
                <a:r>
                  <a:rPr lang="en-US" sz="2400" dirty="0" err="1"/>
                  <a:t>iken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gürültü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gerilim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değeri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ise</a:t>
                </a:r>
                <a:r>
                  <a:rPr lang="en-US" sz="2400" dirty="0"/>
                  <a:t> 0.01 V </a:t>
                </a:r>
                <a:r>
                  <a:rPr lang="en-US" sz="2400" dirty="0" err="1"/>
                  <a:t>dur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Sistemin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SNR</a:t>
                </a:r>
                <a:r>
                  <a:rPr lang="en-US" sz="2400" baseline="-25000" dirty="0" err="1"/>
                  <a:t>dB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değerini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bulunuz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r>
                  <a:rPr lang="en-US" sz="2400" dirty="0"/>
                  <a:t> </a:t>
                </a:r>
                <a:endParaRPr lang="tr-TR" sz="2400" dirty="0"/>
              </a:p>
              <a:p>
                <a:pPr algn="ctr"/>
                <a:r>
                  <a:rPr lang="en-US" sz="2400" dirty="0" err="1"/>
                  <a:t>SNR</a:t>
                </a:r>
                <a:r>
                  <a:rPr lang="en-US" sz="2400" baseline="-25000" dirty="0" err="1"/>
                  <a:t>dB</a:t>
                </a:r>
                <a:r>
                  <a:rPr lang="en-US" sz="2400" dirty="0"/>
                  <a:t> = 20 log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0.01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sz="2400" dirty="0"/>
                  <a:t>) = 20 log 200 = 46 dB</a:t>
                </a:r>
                <a:endParaRPr lang="tr-TR" sz="2400" dirty="0"/>
              </a:p>
              <a:p>
                <a:pPr algn="ctr"/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76672"/>
                <a:ext cx="7560840" cy="5037341"/>
              </a:xfrm>
              <a:prstGeom prst="rect">
                <a:avLst/>
              </a:prstGeom>
              <a:blipFill rotWithShape="1">
                <a:blip r:embed="rId2"/>
                <a:stretch>
                  <a:fillRect l="-1290" t="-9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8526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6C1DC61D985D40B01048F163D2C600" ma:contentTypeVersion="" ma:contentTypeDescription="Create a new document." ma:contentTypeScope="" ma:versionID="6ca394f80d3a99a7a092595184e3b07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E17A69-7B59-4BC9-A3EC-2D6C6876A563}"/>
</file>

<file path=customXml/itemProps2.xml><?xml version="1.0" encoding="utf-8"?>
<ds:datastoreItem xmlns:ds="http://schemas.openxmlformats.org/officeDocument/2006/customXml" ds:itemID="{A1E2FAE3-339E-4E33-95C3-9919B9131472}"/>
</file>

<file path=customXml/itemProps3.xml><?xml version="1.0" encoding="utf-8"?>
<ds:datastoreItem xmlns:ds="http://schemas.openxmlformats.org/officeDocument/2006/customXml" ds:itemID="{6B787CCF-C2E7-48EB-B76B-5D3C92B8E1F9}"/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466</Words>
  <Application>Microsoft Office PowerPoint</Application>
  <PresentationFormat>On-screen Show (4:3)</PresentationFormat>
  <Paragraphs>160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Office Theme</vt:lpstr>
      <vt:lpstr>Analog Haberleşme</vt:lpstr>
      <vt:lpstr>1.1 Temel kavramlar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Haberleşme</dc:title>
  <dc:creator>alper</dc:creator>
  <cp:lastModifiedBy>alper</cp:lastModifiedBy>
  <cp:revision>25</cp:revision>
  <dcterms:created xsi:type="dcterms:W3CDTF">2016-01-18T08:49:52Z</dcterms:created>
  <dcterms:modified xsi:type="dcterms:W3CDTF">2016-09-28T08:36:21Z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0x0101008A6C1DC61D985D40B01048F163D2C600</vt:lpwstr>
  </property>
</Properties>
</file>