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FD70-A0FF-4588-92A7-22032FDDCB13}" type="datetimeFigureOut">
              <a:rPr lang="tr-TR" smtClean="0"/>
              <a:t>30.01.2016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2B24-C4C6-4304-AB05-8362BADBAD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2202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FD70-A0FF-4588-92A7-22032FDDCB13}" type="datetimeFigureOut">
              <a:rPr lang="tr-TR" smtClean="0"/>
              <a:t>30.01.2016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2B24-C4C6-4304-AB05-8362BADBAD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6134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FD70-A0FF-4588-92A7-22032FDDCB13}" type="datetimeFigureOut">
              <a:rPr lang="tr-TR" smtClean="0"/>
              <a:t>30.01.2016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2B24-C4C6-4304-AB05-8362BADBAD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2433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FD70-A0FF-4588-92A7-22032FDDCB13}" type="datetimeFigureOut">
              <a:rPr lang="tr-TR" smtClean="0"/>
              <a:t>30.01.2016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2B24-C4C6-4304-AB05-8362BADBAD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2053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FD70-A0FF-4588-92A7-22032FDDCB13}" type="datetimeFigureOut">
              <a:rPr lang="tr-TR" smtClean="0"/>
              <a:t>30.01.2016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2B24-C4C6-4304-AB05-8362BADBAD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105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FD70-A0FF-4588-92A7-22032FDDCB13}" type="datetimeFigureOut">
              <a:rPr lang="tr-TR" smtClean="0"/>
              <a:t>30.01.2016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2B24-C4C6-4304-AB05-8362BADBAD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3014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FD70-A0FF-4588-92A7-22032FDDCB13}" type="datetimeFigureOut">
              <a:rPr lang="tr-TR" smtClean="0"/>
              <a:t>30.01.2016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2B24-C4C6-4304-AB05-8362BADBAD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137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FD70-A0FF-4588-92A7-22032FDDCB13}" type="datetimeFigureOut">
              <a:rPr lang="tr-TR" smtClean="0"/>
              <a:t>30.01.2016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2B24-C4C6-4304-AB05-8362BADBAD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845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FD70-A0FF-4588-92A7-22032FDDCB13}" type="datetimeFigureOut">
              <a:rPr lang="tr-TR" smtClean="0"/>
              <a:t>30.01.2016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2B24-C4C6-4304-AB05-8362BADBAD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8569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FD70-A0FF-4588-92A7-22032FDDCB13}" type="datetimeFigureOut">
              <a:rPr lang="tr-TR" smtClean="0"/>
              <a:t>30.01.2016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2B24-C4C6-4304-AB05-8362BADBAD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8201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FD70-A0FF-4588-92A7-22032FDDCB13}" type="datetimeFigureOut">
              <a:rPr lang="tr-TR" smtClean="0"/>
              <a:t>30.01.2016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62B24-C4C6-4304-AB05-8362BADBAD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0587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FFD70-A0FF-4588-92A7-22032FDDCB13}" type="datetimeFigureOut">
              <a:rPr lang="tr-TR" smtClean="0"/>
              <a:t>30.01.2016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62B24-C4C6-4304-AB05-8362BADBAD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315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Sayısal Haberleşme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3774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67544" y="404664"/>
                <a:ext cx="8352928" cy="59894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b="1" dirty="0" err="1"/>
                  <a:t>Örnek</a:t>
                </a:r>
                <a:r>
                  <a:rPr lang="en-US" sz="2400" b="1" dirty="0"/>
                  <a:t> </a:t>
                </a:r>
                <a:endParaRPr lang="tr-TR" sz="2400" b="1" dirty="0" smtClean="0"/>
              </a:p>
              <a:p>
                <a:pPr algn="just"/>
                <a:r>
                  <a:rPr lang="en-US" sz="2400" b="1" dirty="0" smtClean="0"/>
                  <a:t>a</a:t>
                </a:r>
                <a:r>
                  <a:rPr lang="en-US" sz="2400" b="1" dirty="0"/>
                  <a:t>) </a:t>
                </a:r>
                <a:r>
                  <a:rPr lang="en-US" sz="2400" b="1" dirty="0" err="1"/>
                  <a:t>Bir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iletim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hattında</a:t>
                </a:r>
                <a:r>
                  <a:rPr lang="en-US" sz="2400" b="1" dirty="0"/>
                  <a:t> (B = 5,6 KHz) </a:t>
                </a:r>
                <a:r>
                  <a:rPr lang="en-US" sz="2400" b="1" dirty="0" err="1"/>
                  <a:t>ve</a:t>
                </a:r>
                <a:r>
                  <a:rPr lang="en-US" sz="2400" b="1" dirty="0"/>
                  <a:t>  S/N </a:t>
                </a:r>
                <a:r>
                  <a:rPr lang="en-US" sz="2400" b="1" dirty="0" err="1"/>
                  <a:t>oranı</a:t>
                </a:r>
                <a:r>
                  <a:rPr lang="en-US" sz="2400" b="1" dirty="0"/>
                  <a:t> 1023 </a:t>
                </a:r>
                <a:r>
                  <a:rPr lang="en-US" sz="2400" b="1" dirty="0" err="1"/>
                  <a:t>ise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kanal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kapasitesini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hesaplayınız</a:t>
                </a:r>
                <a:r>
                  <a:rPr lang="en-US" sz="2400" b="1" dirty="0" smtClean="0"/>
                  <a:t>.</a:t>
                </a:r>
                <a:endParaRPr lang="tr-TR" sz="2400" b="1" dirty="0" smtClean="0"/>
              </a:p>
              <a:p>
                <a:pPr algn="ctr"/>
                <a:r>
                  <a:rPr lang="en-US" sz="2400" dirty="0"/>
                  <a:t>C = B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tr-TR" sz="2400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tr-TR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sz="2400" i="1">
                            <a:latin typeface="Cambria Math"/>
                          </a:rPr>
                          <m:t>(1+</m:t>
                        </m:r>
                        <m:f>
                          <m:fPr>
                            <m:ctrlPr>
                              <a:rPr lang="tr-TR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</a:rPr>
                              <m:t>𝑆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</a:rPr>
                              <m:t>𝑁</m:t>
                            </m:r>
                          </m:den>
                        </m:f>
                        <m:r>
                          <a:rPr lang="en-US" sz="2400" i="1"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2400" dirty="0"/>
                  <a:t> </a:t>
                </a:r>
                <a:endParaRPr lang="tr-TR" sz="2400" dirty="0" smtClean="0"/>
              </a:p>
              <a:p>
                <a:pPr algn="ctr"/>
                <a:r>
                  <a:rPr lang="tr-TR" sz="2400" dirty="0" smtClean="0"/>
                  <a:t>C= </a:t>
                </a:r>
                <a:r>
                  <a:rPr lang="en-US" sz="2400" dirty="0" smtClean="0"/>
                  <a:t>5600 </a:t>
                </a:r>
                <a:r>
                  <a:rPr lang="en-US" sz="2400" dirty="0"/>
                  <a:t>x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tr-TR" sz="2400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tr-TR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sz="2400" i="1">
                            <a:latin typeface="Cambria Math"/>
                          </a:rPr>
                          <m:t>(1+1023)</m:t>
                        </m:r>
                      </m:e>
                    </m:func>
                  </m:oMath>
                </a14:m>
                <a:r>
                  <a:rPr lang="en-US" sz="2400" dirty="0"/>
                  <a:t> = 5600 x 10 = 56000 </a:t>
                </a:r>
                <a:r>
                  <a:rPr lang="en-US" sz="2400" dirty="0" smtClean="0"/>
                  <a:t>bps</a:t>
                </a:r>
                <a:r>
                  <a:rPr lang="tr-TR" sz="2400" dirty="0" smtClean="0"/>
                  <a:t> =56kbps</a:t>
                </a:r>
                <a:endParaRPr lang="tr-TR" sz="2400" dirty="0"/>
              </a:p>
              <a:p>
                <a:pPr algn="just"/>
                <a:endParaRPr lang="tr-TR" sz="2400" b="1" dirty="0"/>
              </a:p>
              <a:p>
                <a:pPr algn="just"/>
                <a:r>
                  <a:rPr lang="en-US" sz="2400" b="1" dirty="0" smtClean="0"/>
                  <a:t>b</a:t>
                </a:r>
                <a:r>
                  <a:rPr lang="en-US" sz="2400" b="1" dirty="0"/>
                  <a:t>) </a:t>
                </a:r>
                <a:r>
                  <a:rPr lang="en-US" sz="2400" b="1" dirty="0" err="1"/>
                  <a:t>Standart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bir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telefon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hattında</a:t>
                </a:r>
                <a:r>
                  <a:rPr lang="en-US" sz="2400" b="1" dirty="0"/>
                  <a:t> (B=3 KHz) </a:t>
                </a:r>
                <a:r>
                  <a:rPr lang="en-US" sz="2400" b="1" dirty="0" err="1"/>
                  <a:t>ve</a:t>
                </a:r>
                <a:r>
                  <a:rPr lang="en-US" sz="2400" b="1" dirty="0"/>
                  <a:t> S/N </a:t>
                </a:r>
                <a:r>
                  <a:rPr lang="en-US" sz="2400" b="1" dirty="0" err="1"/>
                  <a:t>güç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oranı</a:t>
                </a:r>
                <a:r>
                  <a:rPr lang="en-US" sz="2400" b="1" dirty="0"/>
                  <a:t> 30 dB </a:t>
                </a:r>
                <a:r>
                  <a:rPr lang="en-US" sz="2400" b="1" dirty="0" err="1"/>
                  <a:t>ise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kanal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kapasitesini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hesaplayınız</a:t>
                </a:r>
                <a:r>
                  <a:rPr lang="en-US" sz="2400" b="1" dirty="0" smtClean="0"/>
                  <a:t>.</a:t>
                </a:r>
                <a:endParaRPr lang="tr-TR" sz="2400" b="1" dirty="0" smtClean="0"/>
              </a:p>
              <a:p>
                <a:pPr algn="just"/>
                <a:endParaRPr lang="tr-TR" sz="2400" b="1" dirty="0" smtClean="0"/>
              </a:p>
              <a:p>
                <a:r>
                  <a:rPr lang="en-US" sz="2400" dirty="0"/>
                  <a:t>Bu </a:t>
                </a:r>
                <a:r>
                  <a:rPr lang="en-US" sz="2400" dirty="0" err="1"/>
                  <a:t>soruda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verilen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𝑆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oranının</a:t>
                </a:r>
                <a:r>
                  <a:rPr lang="en-US" sz="2400" dirty="0"/>
                  <a:t> dB </a:t>
                </a:r>
                <a:r>
                  <a:rPr lang="en-US" sz="2400" dirty="0" err="1"/>
                  <a:t>olduğuna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dikkat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edelim</a:t>
                </a:r>
                <a:r>
                  <a:rPr lang="en-US" sz="2400" dirty="0"/>
                  <a:t>. 30 dB = 10 log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𝑆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ifadesinden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𝑆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US" sz="2400" dirty="0"/>
                  <a:t> = 10</a:t>
                </a:r>
                <a:r>
                  <a:rPr lang="en-US" sz="2400" baseline="30000" dirty="0"/>
                  <a:t>3</a:t>
                </a:r>
                <a:r>
                  <a:rPr lang="en-US" sz="2400" dirty="0"/>
                  <a:t> = 1000 </a:t>
                </a:r>
                <a:r>
                  <a:rPr lang="en-US" sz="2400" dirty="0" smtClean="0"/>
                  <a:t>.</a:t>
                </a:r>
                <a:endParaRPr lang="tr-TR" sz="2400" dirty="0"/>
              </a:p>
              <a:p>
                <a:pPr algn="ctr"/>
                <a:r>
                  <a:rPr lang="en-US" sz="2400" dirty="0"/>
                  <a:t>C = B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tr-TR" sz="2400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tr-TR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sz="2400" i="1">
                            <a:latin typeface="Cambria Math"/>
                          </a:rPr>
                          <m:t>(1+</m:t>
                        </m:r>
                        <m:f>
                          <m:fPr>
                            <m:ctrlPr>
                              <a:rPr lang="tr-TR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</a:rPr>
                              <m:t>𝑆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</a:rPr>
                              <m:t>𝑁</m:t>
                            </m:r>
                          </m:den>
                        </m:f>
                        <m:r>
                          <a:rPr lang="en-US" sz="2400" i="1"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2400" dirty="0"/>
                  <a:t>= </a:t>
                </a:r>
                <a:endParaRPr lang="tr-TR" sz="2400" dirty="0" smtClean="0"/>
              </a:p>
              <a:p>
                <a:pPr algn="ctr"/>
                <a:r>
                  <a:rPr lang="tr-TR" sz="2400" dirty="0" smtClean="0"/>
                  <a:t>C= </a:t>
                </a:r>
                <a:r>
                  <a:rPr lang="en-US" sz="2400" dirty="0" smtClean="0"/>
                  <a:t>3000 </a:t>
                </a:r>
                <a:r>
                  <a:rPr lang="en-US" sz="2400" dirty="0"/>
                  <a:t>x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tr-TR" sz="2400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tr-TR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sz="2400" i="1">
                            <a:latin typeface="Cambria Math"/>
                          </a:rPr>
                          <m:t>(1+1000)</m:t>
                        </m:r>
                      </m:e>
                    </m:func>
                  </m:oMath>
                </a14:m>
                <a:r>
                  <a:rPr lang="en-US" sz="2400" dirty="0"/>
                  <a:t> = 3000x 9.96 = 29,902 </a:t>
                </a:r>
                <a:r>
                  <a:rPr lang="en-US" sz="2400" dirty="0" smtClean="0"/>
                  <a:t>bps</a:t>
                </a:r>
                <a:r>
                  <a:rPr lang="tr-TR" sz="2400" dirty="0" smtClean="0"/>
                  <a:t> </a:t>
                </a:r>
              </a:p>
              <a:p>
                <a:pPr algn="ctr"/>
                <a:r>
                  <a:rPr lang="tr-TR" sz="2400" dirty="0" smtClean="0"/>
                  <a:t>C = 29.902kbps</a:t>
                </a:r>
                <a:endParaRPr lang="tr-TR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04664"/>
                <a:ext cx="8352928" cy="5989460"/>
              </a:xfrm>
              <a:prstGeom prst="rect">
                <a:avLst/>
              </a:prstGeom>
              <a:blipFill rotWithShape="1">
                <a:blip r:embed="rId2"/>
                <a:stretch>
                  <a:fillRect l="-1168" t="-814" r="-1095" b="-132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256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332656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/>
              <a:t>2.3 </a:t>
            </a:r>
            <a:r>
              <a:rPr lang="en-US" sz="2400" b="1" dirty="0" err="1"/>
              <a:t>Örnekleme</a:t>
            </a:r>
            <a:r>
              <a:rPr lang="en-US" sz="2400" b="1" dirty="0"/>
              <a:t> </a:t>
            </a:r>
            <a:r>
              <a:rPr lang="en-US" sz="2400" b="1" dirty="0" err="1" smtClean="0"/>
              <a:t>Teoremi</a:t>
            </a:r>
            <a:endParaRPr lang="tr-TR" sz="2400" b="1" dirty="0" smtClean="0"/>
          </a:p>
          <a:p>
            <a:pPr algn="just"/>
            <a:endParaRPr lang="tr-TR" sz="2400" b="1" dirty="0"/>
          </a:p>
          <a:p>
            <a:pPr algn="just"/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/>
              <a:t>analog </a:t>
            </a:r>
            <a:r>
              <a:rPr lang="en-US" sz="2400" dirty="0" err="1"/>
              <a:t>işaretin</a:t>
            </a:r>
            <a:r>
              <a:rPr lang="en-US" sz="2400" dirty="0"/>
              <a:t> </a:t>
            </a:r>
            <a:r>
              <a:rPr lang="en-US" sz="2400" dirty="0" err="1"/>
              <a:t>sayısal</a:t>
            </a:r>
            <a:r>
              <a:rPr lang="en-US" sz="2400" dirty="0"/>
              <a:t> </a:t>
            </a:r>
            <a:r>
              <a:rPr lang="en-US" sz="2400" dirty="0" err="1"/>
              <a:t>işarete</a:t>
            </a:r>
            <a:r>
              <a:rPr lang="en-US" sz="2400" dirty="0"/>
              <a:t> </a:t>
            </a:r>
            <a:r>
              <a:rPr lang="en-US" sz="2400" dirty="0" err="1"/>
              <a:t>dönüştürülmesinde</a:t>
            </a:r>
            <a:r>
              <a:rPr lang="en-US" sz="2400" dirty="0"/>
              <a:t> en </a:t>
            </a:r>
            <a:r>
              <a:rPr lang="en-US" sz="2400" dirty="0" err="1"/>
              <a:t>önemli</a:t>
            </a:r>
            <a:r>
              <a:rPr lang="en-US" sz="2400" dirty="0"/>
              <a:t> </a:t>
            </a:r>
            <a:r>
              <a:rPr lang="en-US" sz="2400" dirty="0" err="1"/>
              <a:t>nokta</a:t>
            </a:r>
            <a:r>
              <a:rPr lang="en-US" sz="2400" dirty="0"/>
              <a:t>, analog </a:t>
            </a:r>
            <a:r>
              <a:rPr lang="en-US" sz="2400" dirty="0" err="1"/>
              <a:t>işaretin</a:t>
            </a:r>
            <a:r>
              <a:rPr lang="en-US" sz="2400" dirty="0"/>
              <a:t> </a:t>
            </a:r>
            <a:r>
              <a:rPr lang="en-US" sz="2400" dirty="0" err="1"/>
              <a:t>uygun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örnekleme</a:t>
            </a:r>
            <a:r>
              <a:rPr lang="en-US" sz="2400" dirty="0"/>
              <a:t> </a:t>
            </a:r>
            <a:r>
              <a:rPr lang="en-US" sz="2400" dirty="0" err="1" smtClean="0"/>
              <a:t>frekansı</a:t>
            </a:r>
            <a:r>
              <a:rPr lang="tr-TR" sz="2400" dirty="0" smtClean="0"/>
              <a:t> (fs)</a:t>
            </a:r>
            <a:r>
              <a:rPr lang="en-US" sz="2400" dirty="0" smtClean="0"/>
              <a:t> </a:t>
            </a:r>
            <a:r>
              <a:rPr lang="en-US" sz="2400" dirty="0" err="1" smtClean="0"/>
              <a:t>ile</a:t>
            </a:r>
            <a:r>
              <a:rPr lang="en-US" sz="2400" dirty="0" smtClean="0"/>
              <a:t> </a:t>
            </a:r>
            <a:r>
              <a:rPr lang="en-US" sz="2400" dirty="0" err="1" smtClean="0"/>
              <a:t>örneklenmesidir</a:t>
            </a:r>
            <a:r>
              <a:rPr lang="en-US" sz="2400" dirty="0" smtClean="0"/>
              <a:t>. </a:t>
            </a:r>
            <a:endParaRPr lang="tr-TR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43441"/>
            <a:ext cx="6644208" cy="200983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611560" y="4509120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Anahtarlama</a:t>
            </a:r>
            <a:r>
              <a:rPr lang="en-US" sz="2400" dirty="0"/>
              <a:t> </a:t>
            </a:r>
            <a:r>
              <a:rPr lang="en-US" sz="2400" dirty="0" err="1"/>
              <a:t>hızı</a:t>
            </a:r>
            <a:r>
              <a:rPr lang="en-US" sz="2400" dirty="0"/>
              <a:t> ne </a:t>
            </a:r>
            <a:r>
              <a:rPr lang="en-US" sz="2400" dirty="0" err="1"/>
              <a:t>kadar</a:t>
            </a:r>
            <a:r>
              <a:rPr lang="en-US" sz="2400" dirty="0"/>
              <a:t> </a:t>
            </a:r>
            <a:r>
              <a:rPr lang="en-US" sz="2400" dirty="0" err="1"/>
              <a:t>yüksek</a:t>
            </a:r>
            <a:r>
              <a:rPr lang="en-US" sz="2400" dirty="0"/>
              <a:t> </a:t>
            </a:r>
            <a:r>
              <a:rPr lang="en-US" sz="2400" dirty="0" err="1"/>
              <a:t>olursa</a:t>
            </a:r>
            <a:r>
              <a:rPr lang="en-US" sz="2400" dirty="0"/>
              <a:t> </a:t>
            </a:r>
            <a:r>
              <a:rPr lang="en-US" sz="2400" dirty="0" err="1"/>
              <a:t>örneklenen</a:t>
            </a:r>
            <a:r>
              <a:rPr lang="en-US" sz="2400" dirty="0"/>
              <a:t> </a:t>
            </a:r>
            <a:r>
              <a:rPr lang="en-US" sz="2400" dirty="0" err="1"/>
              <a:t>işaret</a:t>
            </a:r>
            <a:r>
              <a:rPr lang="en-US" sz="2400" dirty="0"/>
              <a:t>, </a:t>
            </a:r>
            <a:r>
              <a:rPr lang="en-US" sz="2400" dirty="0" err="1"/>
              <a:t>orijinal</a:t>
            </a:r>
            <a:r>
              <a:rPr lang="en-US" sz="2400" dirty="0"/>
              <a:t> </a:t>
            </a:r>
            <a:r>
              <a:rPr lang="en-US" sz="2400" dirty="0" err="1"/>
              <a:t>işarete</a:t>
            </a:r>
            <a:r>
              <a:rPr lang="en-US" sz="2400" dirty="0"/>
              <a:t> o </a:t>
            </a:r>
            <a:r>
              <a:rPr lang="en-US" sz="2400" dirty="0" err="1"/>
              <a:t>kadar</a:t>
            </a:r>
            <a:r>
              <a:rPr lang="en-US" sz="2400" dirty="0"/>
              <a:t> </a:t>
            </a:r>
            <a:r>
              <a:rPr lang="en-US" sz="2400" dirty="0" err="1"/>
              <a:t>daha</a:t>
            </a:r>
            <a:r>
              <a:rPr lang="en-US" sz="2400" dirty="0"/>
              <a:t> </a:t>
            </a:r>
            <a:r>
              <a:rPr lang="en-US" sz="2400" dirty="0" err="1"/>
              <a:t>çok</a:t>
            </a:r>
            <a:r>
              <a:rPr lang="en-US" sz="2400" dirty="0"/>
              <a:t> </a:t>
            </a:r>
            <a:r>
              <a:rPr lang="en-US" sz="2400" dirty="0" err="1"/>
              <a:t>benzer</a:t>
            </a:r>
            <a:r>
              <a:rPr lang="en-US" sz="2400" dirty="0"/>
              <a:t>. </a:t>
            </a:r>
            <a:r>
              <a:rPr lang="en-US" sz="2400" dirty="0" err="1"/>
              <a:t>f</a:t>
            </a:r>
            <a:r>
              <a:rPr lang="en-US" sz="2400" baseline="-25000" dirty="0" err="1"/>
              <a:t>m</a:t>
            </a:r>
            <a:r>
              <a:rPr lang="en-US" sz="2400" dirty="0"/>
              <a:t> (</a:t>
            </a:r>
            <a:r>
              <a:rPr lang="en-US" sz="2400" dirty="0" err="1"/>
              <a:t>fm</a:t>
            </a:r>
            <a:r>
              <a:rPr lang="en-US" sz="2400" dirty="0"/>
              <a:t> = 1/Tm) band </a:t>
            </a:r>
            <a:r>
              <a:rPr lang="en-US" sz="2400" dirty="0" err="1"/>
              <a:t>genişlikli</a:t>
            </a:r>
            <a:r>
              <a:rPr lang="en-US" sz="2400" dirty="0"/>
              <a:t> </a:t>
            </a:r>
            <a:r>
              <a:rPr lang="en-US" sz="2400" dirty="0" err="1"/>
              <a:t>bilgi</a:t>
            </a:r>
            <a:r>
              <a:rPr lang="en-US" sz="2400" dirty="0"/>
              <a:t> </a:t>
            </a:r>
            <a:r>
              <a:rPr lang="en-US" sz="2400" dirty="0" err="1"/>
              <a:t>işaretinin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temel</a:t>
            </a:r>
            <a:r>
              <a:rPr lang="en-US" sz="2400" dirty="0"/>
              <a:t> </a:t>
            </a:r>
            <a:r>
              <a:rPr lang="en-US" sz="2400" dirty="0" err="1"/>
              <a:t>bant</a:t>
            </a:r>
            <a:r>
              <a:rPr lang="en-US" sz="2400" dirty="0"/>
              <a:t> </a:t>
            </a:r>
            <a:r>
              <a:rPr lang="en-US" sz="2400" dirty="0" err="1"/>
              <a:t>bilgi</a:t>
            </a:r>
            <a:r>
              <a:rPr lang="en-US" sz="2400" dirty="0"/>
              <a:t> </a:t>
            </a:r>
            <a:r>
              <a:rPr lang="en-US" sz="2400" dirty="0" err="1"/>
              <a:t>işareti</a:t>
            </a:r>
            <a:r>
              <a:rPr lang="en-US" sz="2400" dirty="0"/>
              <a:t> </a:t>
            </a:r>
            <a:r>
              <a:rPr lang="en-US" sz="2400" dirty="0" err="1"/>
              <a:t>olması</a:t>
            </a:r>
            <a:r>
              <a:rPr lang="en-US" sz="2400" dirty="0"/>
              <a:t> </a:t>
            </a:r>
            <a:r>
              <a:rPr lang="en-US" sz="2400" dirty="0" err="1"/>
              <a:t>durumunda</a:t>
            </a:r>
            <a:r>
              <a:rPr lang="en-US" sz="2400" dirty="0"/>
              <a:t>, </a:t>
            </a:r>
            <a:r>
              <a:rPr lang="en-US" sz="2400" dirty="0" err="1"/>
              <a:t>örnekleme</a:t>
            </a:r>
            <a:r>
              <a:rPr lang="en-US" sz="2400" dirty="0"/>
              <a:t> </a:t>
            </a:r>
            <a:r>
              <a:rPr lang="en-US" sz="2400" dirty="0" err="1"/>
              <a:t>frekansı</a:t>
            </a:r>
            <a:r>
              <a:rPr lang="en-US" sz="2400" dirty="0"/>
              <a:t> (</a:t>
            </a:r>
            <a:r>
              <a:rPr lang="en-US" sz="2400" dirty="0" err="1"/>
              <a:t>fs</a:t>
            </a:r>
            <a:r>
              <a:rPr lang="en-US" sz="2400" dirty="0"/>
              <a:t> = 1/</a:t>
            </a:r>
            <a:r>
              <a:rPr lang="en-US" sz="2400" dirty="0" err="1"/>
              <a:t>Ts</a:t>
            </a:r>
            <a:r>
              <a:rPr lang="en-US" sz="2400" dirty="0" smtClean="0"/>
              <a:t>)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07373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332656"/>
            <a:ext cx="82809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/>
              <a:t>Nyquist</a:t>
            </a:r>
            <a:r>
              <a:rPr lang="en-US" sz="2400" b="1" dirty="0"/>
              <a:t> </a:t>
            </a:r>
            <a:r>
              <a:rPr lang="en-US" sz="2400" b="1" dirty="0" err="1"/>
              <a:t>tarafından</a:t>
            </a:r>
            <a:r>
              <a:rPr lang="en-US" sz="2400" b="1" dirty="0"/>
              <a:t> </a:t>
            </a:r>
            <a:r>
              <a:rPr lang="en-US" sz="2400" b="1" dirty="0" err="1"/>
              <a:t>verilen</a:t>
            </a:r>
            <a:r>
              <a:rPr lang="en-US" sz="2400" b="1" dirty="0"/>
              <a:t> </a:t>
            </a:r>
            <a:r>
              <a:rPr lang="en-US" sz="2400" b="1" dirty="0" err="1"/>
              <a:t>aşağıdaki</a:t>
            </a:r>
            <a:r>
              <a:rPr lang="en-US" sz="2400" b="1" dirty="0"/>
              <a:t> </a:t>
            </a:r>
            <a:r>
              <a:rPr lang="en-US" sz="2400" b="1" dirty="0" err="1"/>
              <a:t>koşulu</a:t>
            </a:r>
            <a:r>
              <a:rPr lang="en-US" sz="2400" b="1" dirty="0"/>
              <a:t> </a:t>
            </a:r>
            <a:r>
              <a:rPr lang="en-US" sz="2400" b="1" dirty="0" err="1"/>
              <a:t>sağlamalıdır</a:t>
            </a:r>
            <a:r>
              <a:rPr lang="en-US" sz="2400" b="1" dirty="0"/>
              <a:t>.</a:t>
            </a:r>
            <a:endParaRPr lang="tr-TR" sz="2400" b="1" dirty="0"/>
          </a:p>
          <a:p>
            <a:pPr algn="just"/>
            <a:endParaRPr lang="tr-TR" sz="2400" b="1" dirty="0" smtClean="0"/>
          </a:p>
          <a:p>
            <a:pPr algn="ctr"/>
            <a:r>
              <a:rPr lang="en-US" sz="2400" b="1" dirty="0" err="1" smtClean="0"/>
              <a:t>fs</a:t>
            </a:r>
            <a:r>
              <a:rPr lang="en-US" sz="2400" b="1" dirty="0" smtClean="0"/>
              <a:t> </a:t>
            </a:r>
            <a:r>
              <a:rPr lang="en-US" sz="2400" b="1" dirty="0"/>
              <a:t>≥ 2fm</a:t>
            </a:r>
            <a:endParaRPr lang="tr-TR" sz="2400" b="1" dirty="0"/>
          </a:p>
          <a:p>
            <a:pPr algn="just"/>
            <a:endParaRPr lang="tr-TR" sz="2400" b="1" i="1" dirty="0" smtClean="0"/>
          </a:p>
          <a:p>
            <a:pPr algn="just"/>
            <a:r>
              <a:rPr lang="en-US" sz="2400" b="1" i="1" dirty="0" err="1" smtClean="0"/>
              <a:t>f</a:t>
            </a:r>
            <a:r>
              <a:rPr lang="en-US" sz="2400" b="1" i="1" baseline="-25000" dirty="0" err="1" smtClean="0"/>
              <a:t>s</a:t>
            </a:r>
            <a:r>
              <a:rPr lang="en-US" sz="2400" b="1" i="1" dirty="0" smtClean="0"/>
              <a:t> </a:t>
            </a:r>
            <a:r>
              <a:rPr lang="en-US" sz="2400" b="1" dirty="0" err="1"/>
              <a:t>frekansına</a:t>
            </a:r>
            <a:r>
              <a:rPr lang="en-US" sz="2400" b="1" dirty="0"/>
              <a:t> </a:t>
            </a:r>
            <a:r>
              <a:rPr lang="en-US" sz="2400" b="1" i="1" dirty="0" err="1"/>
              <a:t>Nyquist</a:t>
            </a:r>
            <a:r>
              <a:rPr lang="en-US" sz="2400" b="1" i="1" dirty="0"/>
              <a:t> </a:t>
            </a:r>
            <a:r>
              <a:rPr lang="en-US" sz="2400" b="1" i="1" dirty="0" err="1"/>
              <a:t>frekansı</a:t>
            </a:r>
            <a:r>
              <a:rPr lang="en-US" sz="2400" b="1" dirty="0"/>
              <a:t> </a:t>
            </a:r>
            <a:r>
              <a:rPr lang="tr-TR" sz="2400" b="1" dirty="0" smtClean="0"/>
              <a:t>veya örnekleme frekansı </a:t>
            </a:r>
            <a:r>
              <a:rPr lang="en-US" sz="2400" b="1" dirty="0" err="1" smtClean="0"/>
              <a:t>denir</a:t>
            </a:r>
            <a:r>
              <a:rPr lang="en-US" sz="2400" b="1" dirty="0"/>
              <a:t>. </a:t>
            </a:r>
            <a:endParaRPr lang="tr-TR" sz="2400" b="1" dirty="0"/>
          </a:p>
          <a:p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11560" y="2708920"/>
                <a:ext cx="7704856" cy="3049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b="1" dirty="0"/>
                  <a:t>T</a:t>
                </a:r>
                <a:r>
                  <a:rPr lang="en-US" sz="2400" b="1" baseline="-25000" dirty="0"/>
                  <a:t>m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periyotlu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bilgi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işareti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T</a:t>
                </a:r>
                <a:r>
                  <a:rPr lang="en-US" sz="2400" b="1" baseline="-25000" dirty="0" err="1"/>
                  <a:t>s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periyotlu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saat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darbeleri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ile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örneklendiği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zaman</a:t>
                </a:r>
                <a:r>
                  <a:rPr lang="en-US" sz="2400" b="1" dirty="0"/>
                  <a:t>, T</a:t>
                </a:r>
                <a:r>
                  <a:rPr lang="en-US" sz="2400" b="1" baseline="-25000" dirty="0"/>
                  <a:t>m</a:t>
                </a:r>
                <a:r>
                  <a:rPr lang="en-US" sz="2400" b="1" dirty="0"/>
                  <a:t>  </a:t>
                </a:r>
                <a:r>
                  <a:rPr lang="en-US" sz="2400" b="1" dirty="0" err="1"/>
                  <a:t>periyodu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içerisinde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bilgi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işaretinden</a:t>
                </a:r>
                <a:r>
                  <a:rPr lang="en-US" sz="2400" b="1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b="1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tr-TR" sz="24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/>
                              </a:rPr>
                              <m:t>𝑻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/>
                              </a:rPr>
                              <m:t>𝒎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tr-TR" sz="24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/>
                              </a:rPr>
                              <m:t>𝑻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/>
                              </a:rPr>
                              <m:t>𝒔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b="1" dirty="0"/>
                  <a:t> </a:t>
                </a:r>
                <a:r>
                  <a:rPr lang="en-US" sz="2400" b="1" dirty="0" err="1"/>
                  <a:t>kadar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örnek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alınır</a:t>
                </a:r>
                <a:r>
                  <a:rPr lang="en-US" sz="2400" b="1" dirty="0"/>
                  <a:t>. </a:t>
                </a:r>
                <a:r>
                  <a:rPr lang="en-US" sz="2400" b="1" dirty="0" err="1"/>
                  <a:t>Örneğin</a:t>
                </a:r>
                <a:r>
                  <a:rPr lang="en-US" sz="2400" b="1" dirty="0"/>
                  <a:t> 1kHz </a:t>
                </a:r>
                <a:r>
                  <a:rPr lang="en-US" sz="2400" b="1" dirty="0" err="1"/>
                  <a:t>değerindeki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bir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bilgi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işareti</a:t>
                </a:r>
                <a:r>
                  <a:rPr lang="en-US" sz="2400" b="1" dirty="0"/>
                  <a:t> 8kHz </a:t>
                </a:r>
                <a:r>
                  <a:rPr lang="en-US" sz="2400" b="1" dirty="0" err="1"/>
                  <a:t>değerindeki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bir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saat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darbesi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ile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örneklendiği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zaman</a:t>
                </a:r>
                <a:r>
                  <a:rPr lang="en-US" sz="2400" b="1" dirty="0"/>
                  <a:t>, </a:t>
                </a:r>
                <a:r>
                  <a:rPr lang="en-US" sz="2400" b="1" dirty="0" err="1"/>
                  <a:t>bilgi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işaretinden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bir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periyot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içerisinde</a:t>
                </a:r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𝟏</m:t>
                        </m:r>
                        <m:r>
                          <a:rPr lang="en-US" sz="2400" b="1" i="1">
                            <a:latin typeface="Cambria Math"/>
                          </a:rPr>
                          <m:t>𝒎𝒔𝒂𝒏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𝟎</m:t>
                        </m:r>
                        <m:r>
                          <a:rPr lang="en-US" sz="2400" b="1" i="1">
                            <a:latin typeface="Cambria Math"/>
                          </a:rPr>
                          <m:t>.</m:t>
                        </m:r>
                        <m:r>
                          <a:rPr lang="en-US" sz="2400" b="1" i="1">
                            <a:latin typeface="Cambria Math"/>
                          </a:rPr>
                          <m:t>𝟏𝟐𝟓</m:t>
                        </m:r>
                        <m:r>
                          <a:rPr lang="en-US" sz="2400" b="1" i="1">
                            <a:latin typeface="Cambria Math"/>
                          </a:rPr>
                          <m:t>𝒎𝒔𝒂𝒏</m:t>
                        </m:r>
                      </m:den>
                    </m:f>
                  </m:oMath>
                </a14:m>
                <a:r>
                  <a:rPr lang="en-US" sz="2400" b="1" dirty="0"/>
                  <a:t> = 8 </a:t>
                </a:r>
                <a:r>
                  <a:rPr lang="en-US" sz="2400" b="1" dirty="0" err="1"/>
                  <a:t>tane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örnek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alınır</a:t>
                </a:r>
                <a:r>
                  <a:rPr lang="en-US" sz="2400" b="1" dirty="0"/>
                  <a:t>.</a:t>
                </a:r>
                <a:endParaRPr lang="tr-TR" sz="2400" b="1" dirty="0"/>
              </a:p>
              <a:p>
                <a:pPr algn="just"/>
                <a:endParaRPr lang="tr-TR" sz="24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708920"/>
                <a:ext cx="7704856" cy="3049874"/>
              </a:xfrm>
              <a:prstGeom prst="rect">
                <a:avLst/>
              </a:prstGeom>
              <a:blipFill rotWithShape="1">
                <a:blip r:embed="rId2"/>
                <a:stretch>
                  <a:fillRect l="-1187" t="-1597" r="-126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5737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842493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Örnek</a:t>
            </a:r>
            <a:r>
              <a:rPr lang="en-US" sz="2400" b="1" dirty="0"/>
              <a:t> </a:t>
            </a:r>
            <a:endParaRPr lang="tr-TR" sz="2400" b="1" dirty="0" smtClean="0"/>
          </a:p>
          <a:p>
            <a:endParaRPr lang="tr-TR" sz="2400" b="1" dirty="0"/>
          </a:p>
          <a:p>
            <a:pPr algn="just"/>
            <a:r>
              <a:rPr lang="en-US" sz="2400" b="1" dirty="0" err="1" smtClean="0"/>
              <a:t>Bir</a:t>
            </a:r>
            <a:r>
              <a:rPr lang="en-US" sz="2400" b="1" dirty="0" smtClean="0"/>
              <a:t> </a:t>
            </a:r>
            <a:r>
              <a:rPr lang="en-US" sz="2400" b="1" dirty="0" err="1"/>
              <a:t>bilgi</a:t>
            </a:r>
            <a:r>
              <a:rPr lang="en-US" sz="2400" b="1" dirty="0"/>
              <a:t> </a:t>
            </a:r>
            <a:r>
              <a:rPr lang="en-US" sz="2400" b="1" dirty="0" err="1"/>
              <a:t>işareti</a:t>
            </a:r>
            <a:r>
              <a:rPr lang="en-US" sz="2400" b="1" dirty="0"/>
              <a:t> </a:t>
            </a:r>
            <a:r>
              <a:rPr lang="en-US" sz="2400" b="1" dirty="0" err="1"/>
              <a:t>V</a:t>
            </a:r>
            <a:r>
              <a:rPr lang="en-US" sz="2400" b="1" baseline="-25000" dirty="0" err="1"/>
              <a:t>m</a:t>
            </a:r>
            <a:r>
              <a:rPr lang="en-US" sz="2400" b="1" dirty="0"/>
              <a:t> = 10 Sin 2000Πt (Volt), 8kHz </a:t>
            </a:r>
            <a:r>
              <a:rPr lang="en-US" sz="2400" b="1" dirty="0" err="1"/>
              <a:t>değerindeki</a:t>
            </a:r>
            <a:r>
              <a:rPr lang="en-US" sz="2400" b="1" dirty="0"/>
              <a:t> </a:t>
            </a:r>
            <a:r>
              <a:rPr lang="en-US" sz="2400" b="1" dirty="0" err="1"/>
              <a:t>saat</a:t>
            </a:r>
            <a:r>
              <a:rPr lang="en-US" sz="2400" b="1" dirty="0"/>
              <a:t> </a:t>
            </a:r>
            <a:r>
              <a:rPr lang="en-US" sz="2400" b="1" dirty="0" err="1"/>
              <a:t>darbeleri</a:t>
            </a:r>
            <a:r>
              <a:rPr lang="en-US" sz="2400" b="1" dirty="0"/>
              <a:t> </a:t>
            </a:r>
            <a:r>
              <a:rPr lang="en-US" sz="2400" b="1" dirty="0" err="1"/>
              <a:t>ile</a:t>
            </a:r>
            <a:r>
              <a:rPr lang="en-US" sz="2400" b="1" dirty="0"/>
              <a:t> </a:t>
            </a:r>
            <a:r>
              <a:rPr lang="en-US" sz="2400" b="1" dirty="0" err="1"/>
              <a:t>örneklenmektedir</a:t>
            </a:r>
            <a:r>
              <a:rPr lang="en-US" sz="2400" b="1" dirty="0"/>
              <a:t>. </a:t>
            </a:r>
            <a:r>
              <a:rPr lang="en-US" sz="2400" b="1" dirty="0" err="1"/>
              <a:t>Bilgi</a:t>
            </a:r>
            <a:r>
              <a:rPr lang="en-US" sz="2400" b="1" dirty="0"/>
              <a:t> </a:t>
            </a:r>
            <a:r>
              <a:rPr lang="en-US" sz="2400" b="1" dirty="0" err="1"/>
              <a:t>işaretini</a:t>
            </a:r>
            <a:r>
              <a:rPr lang="en-US" sz="2400" b="1" dirty="0"/>
              <a:t> </a:t>
            </a:r>
            <a:r>
              <a:rPr lang="en-US" sz="2400" b="1" dirty="0" err="1"/>
              <a:t>ve</a:t>
            </a:r>
            <a:r>
              <a:rPr lang="en-US" sz="2400" b="1" dirty="0"/>
              <a:t> </a:t>
            </a:r>
            <a:r>
              <a:rPr lang="en-US" sz="2400" b="1" dirty="0" err="1"/>
              <a:t>örneklenmiş</a:t>
            </a:r>
            <a:r>
              <a:rPr lang="en-US" sz="2400" b="1" dirty="0"/>
              <a:t> </a:t>
            </a:r>
            <a:r>
              <a:rPr lang="en-US" sz="2400" b="1" dirty="0" err="1"/>
              <a:t>işareti</a:t>
            </a:r>
            <a:r>
              <a:rPr lang="en-US" sz="2400" b="1" dirty="0"/>
              <a:t> </a:t>
            </a:r>
            <a:r>
              <a:rPr lang="en-US" sz="2400" b="1" dirty="0" err="1"/>
              <a:t>ölçekli</a:t>
            </a:r>
            <a:r>
              <a:rPr lang="en-US" sz="2400" b="1" dirty="0"/>
              <a:t> </a:t>
            </a:r>
            <a:r>
              <a:rPr lang="en-US" sz="2400" b="1" dirty="0" err="1"/>
              <a:t>olarak</a:t>
            </a:r>
            <a:r>
              <a:rPr lang="en-US" sz="2400" b="1" dirty="0"/>
              <a:t> </a:t>
            </a:r>
            <a:r>
              <a:rPr lang="en-US" sz="2400" b="1" dirty="0" err="1"/>
              <a:t>bilgi</a:t>
            </a:r>
            <a:r>
              <a:rPr lang="en-US" sz="2400" b="1" dirty="0"/>
              <a:t> </a:t>
            </a:r>
            <a:r>
              <a:rPr lang="en-US" sz="2400" b="1" dirty="0" err="1"/>
              <a:t>işaretinin</a:t>
            </a:r>
            <a:r>
              <a:rPr lang="en-US" sz="2400" b="1" dirty="0"/>
              <a:t> </a:t>
            </a:r>
            <a:r>
              <a:rPr lang="en-US" sz="2400" b="1" dirty="0" err="1"/>
              <a:t>bir</a:t>
            </a:r>
            <a:r>
              <a:rPr lang="en-US" sz="2400" b="1" dirty="0"/>
              <a:t> </a:t>
            </a:r>
            <a:r>
              <a:rPr lang="en-US" sz="2400" b="1" dirty="0" err="1"/>
              <a:t>periyodu</a:t>
            </a:r>
            <a:r>
              <a:rPr lang="en-US" sz="2400" b="1" dirty="0"/>
              <a:t> </a:t>
            </a:r>
            <a:r>
              <a:rPr lang="en-US" sz="2400" b="1" dirty="0" err="1"/>
              <a:t>içerisinde</a:t>
            </a:r>
            <a:r>
              <a:rPr lang="en-US" sz="2400" b="1" dirty="0"/>
              <a:t> </a:t>
            </a:r>
            <a:r>
              <a:rPr lang="en-US" sz="2400" b="1" dirty="0" err="1"/>
              <a:t>çiziniz</a:t>
            </a:r>
            <a:r>
              <a:rPr lang="en-US" sz="2400" b="1" dirty="0"/>
              <a:t>. </a:t>
            </a:r>
            <a:endParaRPr lang="tr-TR" sz="2400" b="1" dirty="0"/>
          </a:p>
          <a:p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67544" y="2564904"/>
                <a:ext cx="8424936" cy="3211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tr-TR" sz="2400" b="1" dirty="0" smtClean="0"/>
                  <a:t>Çözüm</a:t>
                </a:r>
              </a:p>
              <a:p>
                <a:pPr algn="just"/>
                <a:r>
                  <a:rPr lang="en-US" sz="2400" b="1" dirty="0" err="1" smtClean="0"/>
                  <a:t>Bilgi</a:t>
                </a:r>
                <a:r>
                  <a:rPr lang="en-US" sz="2400" b="1" dirty="0" smtClean="0"/>
                  <a:t> </a:t>
                </a:r>
                <a:r>
                  <a:rPr lang="en-US" sz="2400" b="1" dirty="0" err="1"/>
                  <a:t>işaretinin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frekansı</a:t>
                </a:r>
                <a:r>
                  <a:rPr lang="en-US" sz="2400" b="1" dirty="0"/>
                  <a:t> 2f</a:t>
                </a:r>
                <a:r>
                  <a:rPr lang="en-US" sz="2400" b="1" baseline="-25000" dirty="0"/>
                  <a:t>m</a:t>
                </a:r>
                <a:r>
                  <a:rPr lang="en-US" sz="2400" b="1" dirty="0"/>
                  <a:t> = 2000 Hz </a:t>
                </a:r>
                <a:r>
                  <a:rPr lang="en-US" sz="2400" b="1" dirty="0" err="1"/>
                  <a:t>ifadesinden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f</a:t>
                </a:r>
                <a:r>
                  <a:rPr lang="en-US" sz="2400" b="1" baseline="-25000" dirty="0" err="1"/>
                  <a:t>m</a:t>
                </a:r>
                <a:r>
                  <a:rPr lang="en-US" sz="2400" b="1" dirty="0"/>
                  <a:t> = 1000Hz dir. </a:t>
                </a:r>
                <a:endParaRPr lang="tr-TR" sz="2400" b="1" dirty="0" smtClean="0"/>
              </a:p>
              <a:p>
                <a:pPr algn="just"/>
                <a:endParaRPr lang="tr-TR" sz="2400" b="1" dirty="0"/>
              </a:p>
              <a:p>
                <a:pPr algn="just"/>
                <a:r>
                  <a:rPr lang="en-US" sz="2400" b="1" dirty="0" err="1" smtClean="0"/>
                  <a:t>Bilgi</a:t>
                </a:r>
                <a:r>
                  <a:rPr lang="en-US" sz="2400" b="1" dirty="0" smtClean="0"/>
                  <a:t> </a:t>
                </a:r>
                <a:r>
                  <a:rPr lang="en-US" sz="2400" b="1" dirty="0" err="1"/>
                  <a:t>işaretinin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periyodu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ise</a:t>
                </a:r>
                <a:r>
                  <a:rPr lang="en-US" sz="2400" b="1" dirty="0"/>
                  <a:t> T</a:t>
                </a:r>
                <a:r>
                  <a:rPr lang="en-US" sz="2400" b="1" baseline="-25000" dirty="0"/>
                  <a:t>m </a:t>
                </a:r>
                <a:r>
                  <a:rPr lang="en-US" sz="2400" b="1" dirty="0"/>
                  <a:t>= 1\1000Hz = 1msan. </a:t>
                </a:r>
                <a:endParaRPr lang="tr-TR" sz="2400" b="1" dirty="0" smtClean="0"/>
              </a:p>
              <a:p>
                <a:pPr algn="just"/>
                <a:endParaRPr lang="tr-TR" sz="2400" b="1" dirty="0" smtClean="0"/>
              </a:p>
              <a:p>
                <a:pPr algn="just"/>
                <a:r>
                  <a:rPr lang="en-US" sz="2400" b="1" dirty="0" err="1" smtClean="0"/>
                  <a:t>Saat</a:t>
                </a:r>
                <a:r>
                  <a:rPr lang="en-US" sz="2400" b="1" dirty="0" smtClean="0"/>
                  <a:t> </a:t>
                </a:r>
                <a:r>
                  <a:rPr lang="en-US" sz="2400" b="1" dirty="0" err="1"/>
                  <a:t>darbelerinin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periyodu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ise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T</a:t>
                </a:r>
                <a:r>
                  <a:rPr lang="en-US" sz="2400" b="1" baseline="-25000" dirty="0" err="1"/>
                  <a:t>s</a:t>
                </a:r>
                <a:r>
                  <a:rPr lang="en-US" sz="2400" b="1" dirty="0"/>
                  <a:t> = 1\8000Hz = 0.125 </a:t>
                </a:r>
                <a:r>
                  <a:rPr lang="en-US" sz="2400" b="1" dirty="0" err="1"/>
                  <a:t>msan</a:t>
                </a:r>
                <a:r>
                  <a:rPr lang="en-US" sz="2400" b="1" dirty="0"/>
                  <a:t> dir. </a:t>
                </a:r>
                <a:endParaRPr lang="tr-TR" sz="2400" b="1" dirty="0" smtClean="0"/>
              </a:p>
              <a:p>
                <a:pPr algn="just"/>
                <a:endParaRPr lang="tr-TR" sz="2400" b="1" dirty="0"/>
              </a:p>
              <a:p>
                <a:pPr algn="just"/>
                <a:r>
                  <a:rPr lang="tr-TR" sz="2400" b="1" dirty="0" smtClean="0"/>
                  <a:t>B</a:t>
                </a:r>
                <a:r>
                  <a:rPr lang="en-US" sz="2400" b="1" dirty="0" err="1" smtClean="0"/>
                  <a:t>ilgi</a:t>
                </a:r>
                <a:r>
                  <a:rPr lang="en-US" sz="2400" b="1" dirty="0" smtClean="0"/>
                  <a:t> </a:t>
                </a:r>
                <a:r>
                  <a:rPr lang="en-US" sz="2400" b="1" dirty="0" err="1"/>
                  <a:t>işaretinden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bir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periyot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içerisinde</a:t>
                </a:r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𝟏</m:t>
                        </m:r>
                        <m:r>
                          <a:rPr lang="en-US" sz="2400" b="1" i="1">
                            <a:latin typeface="Cambria Math"/>
                          </a:rPr>
                          <m:t>𝒎𝒔𝒂𝒏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𝟎</m:t>
                        </m:r>
                        <m:r>
                          <a:rPr lang="en-US" sz="2400" b="1" i="1">
                            <a:latin typeface="Cambria Math"/>
                          </a:rPr>
                          <m:t>.</m:t>
                        </m:r>
                        <m:r>
                          <a:rPr lang="en-US" sz="2400" b="1" i="1">
                            <a:latin typeface="Cambria Math"/>
                          </a:rPr>
                          <m:t>𝟏𝟐𝟓</m:t>
                        </m:r>
                        <m:r>
                          <a:rPr lang="en-US" sz="2400" b="1" i="1">
                            <a:latin typeface="Cambria Math"/>
                          </a:rPr>
                          <m:t>𝒎𝒔𝒂𝒏</m:t>
                        </m:r>
                      </m:den>
                    </m:f>
                  </m:oMath>
                </a14:m>
                <a:r>
                  <a:rPr lang="en-US" sz="2400" b="1" dirty="0"/>
                  <a:t> = 8 </a:t>
                </a:r>
                <a:r>
                  <a:rPr lang="en-US" sz="2400" b="1" dirty="0" err="1"/>
                  <a:t>tane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örnek</a:t>
                </a:r>
                <a:r>
                  <a:rPr lang="en-US" sz="2400" b="1" dirty="0"/>
                  <a:t> </a:t>
                </a:r>
                <a:endParaRPr lang="tr-TR" sz="24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564904"/>
                <a:ext cx="8424936" cy="3211200"/>
              </a:xfrm>
              <a:prstGeom prst="rect">
                <a:avLst/>
              </a:prstGeom>
              <a:blipFill rotWithShape="1">
                <a:blip r:embed="rId2"/>
                <a:stretch>
                  <a:fillRect l="-1158" t="-1518" r="-651" b="-94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504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683568" y="920750"/>
            <a:ext cx="7992888" cy="5316562"/>
            <a:chOff x="683568" y="920750"/>
            <a:chExt cx="7992888" cy="5316562"/>
          </a:xfrm>
        </p:grpSpPr>
        <p:grpSp>
          <p:nvGrpSpPr>
            <p:cNvPr id="2" name="Group 1"/>
            <p:cNvGrpSpPr/>
            <p:nvPr/>
          </p:nvGrpSpPr>
          <p:grpSpPr>
            <a:xfrm>
              <a:off x="683568" y="920750"/>
              <a:ext cx="7992888" cy="5316562"/>
              <a:chOff x="0" y="0"/>
              <a:chExt cx="5958186" cy="5017116"/>
            </a:xfrm>
          </p:grpSpPr>
          <p:sp>
            <p:nvSpPr>
              <p:cNvPr id="3" name="Text Box 314"/>
              <p:cNvSpPr txBox="1"/>
              <p:nvPr/>
            </p:nvSpPr>
            <p:spPr>
              <a:xfrm>
                <a:off x="0" y="0"/>
                <a:ext cx="468630" cy="1819275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100">
                    <a:effectLst/>
                    <a:latin typeface="Times New Roman"/>
                    <a:ea typeface="Calibri"/>
                    <a:cs typeface="Times New Roman"/>
                  </a:rPr>
                  <a:t>10V</a:t>
                </a:r>
                <a:endParaRPr lang="tr-TR" sz="1100">
                  <a:effectLst/>
                  <a:ea typeface="Calibri"/>
                  <a:cs typeface="Times New Roman"/>
                </a:endParaRPr>
              </a:p>
              <a:p>
                <a:pPr algn="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100">
                    <a:effectLst/>
                    <a:latin typeface="Times New Roman"/>
                    <a:ea typeface="Calibri"/>
                    <a:cs typeface="Times New Roman"/>
                  </a:rPr>
                  <a:t> </a:t>
                </a:r>
                <a:endParaRPr lang="tr-TR" sz="1100">
                  <a:effectLst/>
                  <a:ea typeface="Calibri"/>
                  <a:cs typeface="Times New Roman"/>
                </a:endParaRPr>
              </a:p>
              <a:p>
                <a:pPr algn="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100">
                    <a:effectLst/>
                    <a:latin typeface="Times New Roman"/>
                    <a:ea typeface="Calibri"/>
                    <a:cs typeface="Times New Roman"/>
                  </a:rPr>
                  <a:t>0V</a:t>
                </a:r>
                <a:endParaRPr lang="tr-TR" sz="1100">
                  <a:effectLst/>
                  <a:ea typeface="Calibri"/>
                  <a:cs typeface="Times New Roman"/>
                </a:endParaRPr>
              </a:p>
              <a:p>
                <a:pPr algn="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100">
                    <a:effectLst/>
                    <a:latin typeface="Times New Roman"/>
                    <a:ea typeface="Calibri"/>
                    <a:cs typeface="Times New Roman"/>
                  </a:rPr>
                  <a:t> </a:t>
                </a:r>
                <a:endParaRPr lang="tr-TR" sz="1100">
                  <a:effectLst/>
                  <a:ea typeface="Calibri"/>
                  <a:cs typeface="Times New Roman"/>
                </a:endParaRPr>
              </a:p>
              <a:p>
                <a:pPr algn="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100">
                    <a:effectLst/>
                    <a:latin typeface="Times New Roman"/>
                    <a:ea typeface="Calibri"/>
                    <a:cs typeface="Times New Roman"/>
                  </a:rPr>
                  <a:t>-10</a:t>
                </a:r>
                <a:r>
                  <a:rPr lang="tr-TR" sz="1000">
                    <a:effectLst/>
                    <a:latin typeface="Times New Roman"/>
                    <a:ea typeface="Calibri"/>
                    <a:cs typeface="Times New Roman"/>
                  </a:rPr>
                  <a:t>V</a:t>
                </a:r>
                <a:endParaRPr lang="tr-TR" sz="1100">
                  <a:effectLst/>
                  <a:ea typeface="Calibri"/>
                  <a:cs typeface="Times New Roman"/>
                </a:endParaRPr>
              </a:p>
            </p:txBody>
          </p:sp>
          <p:grpSp>
            <p:nvGrpSpPr>
              <p:cNvPr id="4" name="Group 3"/>
              <p:cNvGrpSpPr/>
              <p:nvPr/>
            </p:nvGrpSpPr>
            <p:grpSpPr>
              <a:xfrm>
                <a:off x="409575" y="114300"/>
                <a:ext cx="5548611" cy="4902816"/>
                <a:chOff x="0" y="0"/>
                <a:chExt cx="5548611" cy="4902816"/>
              </a:xfrm>
            </p:grpSpPr>
            <p:grpSp>
              <p:nvGrpSpPr>
                <p:cNvPr id="5" name="Group 4"/>
                <p:cNvGrpSpPr/>
                <p:nvPr/>
              </p:nvGrpSpPr>
              <p:grpSpPr>
                <a:xfrm>
                  <a:off x="54591" y="0"/>
                  <a:ext cx="4865370" cy="1407160"/>
                  <a:chOff x="0" y="0"/>
                  <a:chExt cx="4865866" cy="1407381"/>
                </a:xfrm>
              </p:grpSpPr>
              <p:sp>
                <p:nvSpPr>
                  <p:cNvPr id="35" name="Freeform 34"/>
                  <p:cNvSpPr/>
                  <p:nvPr/>
                </p:nvSpPr>
                <p:spPr>
                  <a:xfrm>
                    <a:off x="0" y="0"/>
                    <a:ext cx="2560320" cy="675640"/>
                  </a:xfrm>
                  <a:custGeom>
                    <a:avLst/>
                    <a:gdLst>
                      <a:gd name="connsiteX0" fmla="*/ 0 w 3236181"/>
                      <a:gd name="connsiteY0" fmla="*/ 1097301 h 1097301"/>
                      <a:gd name="connsiteX1" fmla="*/ 1614115 w 3236181"/>
                      <a:gd name="connsiteY1" fmla="*/ 21 h 1097301"/>
                      <a:gd name="connsiteX2" fmla="*/ 3236181 w 3236181"/>
                      <a:gd name="connsiteY2" fmla="*/ 1073447 h 10973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3236181" h="1097301">
                        <a:moveTo>
                          <a:pt x="0" y="1097301"/>
                        </a:moveTo>
                        <a:cubicBezTo>
                          <a:pt x="537376" y="550649"/>
                          <a:pt x="1074752" y="3997"/>
                          <a:pt x="1614115" y="21"/>
                        </a:cubicBezTo>
                        <a:cubicBezTo>
                          <a:pt x="2153478" y="-3955"/>
                          <a:pt x="2694829" y="534746"/>
                          <a:pt x="3236181" y="1073447"/>
                        </a:cubicBezTo>
                      </a:path>
                    </a:pathLst>
                  </a:cu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tr-TR"/>
                  </a:p>
                </p:txBody>
              </p:sp>
              <p:sp>
                <p:nvSpPr>
                  <p:cNvPr id="36" name="Freeform 35"/>
                  <p:cNvSpPr/>
                  <p:nvPr/>
                </p:nvSpPr>
                <p:spPr>
                  <a:xfrm rot="10800000">
                    <a:off x="2560320" y="628153"/>
                    <a:ext cx="2305546" cy="779228"/>
                  </a:xfrm>
                  <a:custGeom>
                    <a:avLst/>
                    <a:gdLst>
                      <a:gd name="connsiteX0" fmla="*/ 0 w 3236181"/>
                      <a:gd name="connsiteY0" fmla="*/ 1097301 h 1097301"/>
                      <a:gd name="connsiteX1" fmla="*/ 1614115 w 3236181"/>
                      <a:gd name="connsiteY1" fmla="*/ 21 h 1097301"/>
                      <a:gd name="connsiteX2" fmla="*/ 3236181 w 3236181"/>
                      <a:gd name="connsiteY2" fmla="*/ 1073447 h 10973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3236181" h="1097301">
                        <a:moveTo>
                          <a:pt x="0" y="1097301"/>
                        </a:moveTo>
                        <a:cubicBezTo>
                          <a:pt x="537376" y="550649"/>
                          <a:pt x="1074752" y="3997"/>
                          <a:pt x="1614115" y="21"/>
                        </a:cubicBezTo>
                        <a:cubicBezTo>
                          <a:pt x="2153478" y="-3955"/>
                          <a:pt x="2694829" y="534746"/>
                          <a:pt x="3236181" y="1073447"/>
                        </a:cubicBezTo>
                      </a:path>
                    </a:pathLst>
                  </a:custGeom>
                  <a:noFill/>
                  <a:ln w="25400" cap="flat" cmpd="sng" algn="ctr">
                    <a:solidFill>
                      <a:srgbClr val="4F81B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tr-TR"/>
                  </a:p>
                </p:txBody>
              </p:sp>
            </p:grpSp>
            <p:cxnSp>
              <p:nvCxnSpPr>
                <p:cNvPr id="6" name="Straight Arrow Connector 5"/>
                <p:cNvCxnSpPr/>
                <p:nvPr/>
              </p:nvCxnSpPr>
              <p:spPr>
                <a:xfrm flipV="1">
                  <a:off x="54591" y="2210938"/>
                  <a:ext cx="5494020" cy="47625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Arrow Connector 6"/>
                <p:cNvCxnSpPr/>
                <p:nvPr/>
              </p:nvCxnSpPr>
              <p:spPr>
                <a:xfrm flipV="1">
                  <a:off x="54591" y="3753135"/>
                  <a:ext cx="5494020" cy="47625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>
                  <a:off x="1828800" y="150126"/>
                  <a:ext cx="19050" cy="3648075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>
                  <a:off x="614149" y="245660"/>
                  <a:ext cx="19050" cy="35433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8064A2">
                      <a:shade val="95000"/>
                      <a:satMod val="105000"/>
                    </a:srgbClr>
                  </a:solidFill>
                  <a:prstDash val="dash"/>
                </a:ln>
                <a:effectLst/>
              </p:spPr>
            </p:cxn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1269242" y="0"/>
                  <a:ext cx="9525" cy="380047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8064A2">
                      <a:shade val="95000"/>
                      <a:satMod val="105000"/>
                    </a:srgbClr>
                  </a:solidFill>
                  <a:prstDash val="dash"/>
                </a:ln>
                <a:effectLst/>
              </p:spPr>
            </p:cxn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2606722" y="627797"/>
                  <a:ext cx="9525" cy="31623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8064A2">
                      <a:shade val="95000"/>
                      <a:satMod val="105000"/>
                    </a:srgbClr>
                  </a:solidFill>
                  <a:prstDash val="dash"/>
                </a:ln>
                <a:effectLst/>
              </p:spPr>
            </p:cxn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3179928" y="682388"/>
                  <a:ext cx="19050" cy="3114675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3780430" y="668741"/>
                  <a:ext cx="0" cy="312420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4258101" y="627797"/>
                  <a:ext cx="0" cy="3114675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4913194" y="682388"/>
                  <a:ext cx="0" cy="306705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16" name="Rectangle 15"/>
                <p:cNvSpPr/>
                <p:nvPr/>
              </p:nvSpPr>
              <p:spPr>
                <a:xfrm>
                  <a:off x="614149" y="1760561"/>
                  <a:ext cx="66675" cy="4953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tr-TR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1282889" y="1760561"/>
                  <a:ext cx="66675" cy="4953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tr-TR"/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1856095" y="1733266"/>
                  <a:ext cx="66675" cy="4953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tr-TR"/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2620370" y="1719618"/>
                  <a:ext cx="66675" cy="4953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tr-TR"/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3179928" y="1705970"/>
                  <a:ext cx="66675" cy="4953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tr-TR"/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3780430" y="1705970"/>
                  <a:ext cx="66675" cy="4953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tr-TR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4258101" y="1705970"/>
                  <a:ext cx="66675" cy="4953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tr-TR"/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4858603" y="1705970"/>
                  <a:ext cx="66675" cy="4953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tr-TR"/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627797" y="3248167"/>
                  <a:ext cx="47625" cy="54292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tr-TR"/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1310185" y="2906973"/>
                  <a:ext cx="45085" cy="85725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tr-TR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1869743" y="3220872"/>
                  <a:ext cx="47625" cy="54292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tr-TR"/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 flipV="1">
                  <a:off x="3179928" y="3766782"/>
                  <a:ext cx="47625" cy="52387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tr-TR"/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 flipV="1">
                  <a:off x="3780430" y="3766782"/>
                  <a:ext cx="47625" cy="85725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tr-TR"/>
                </a:p>
              </p:txBody>
            </p:sp>
            <p:sp>
              <p:nvSpPr>
                <p:cNvPr id="29" name="Text Box 403"/>
                <p:cNvSpPr txBox="1"/>
                <p:nvPr/>
              </p:nvSpPr>
              <p:spPr>
                <a:xfrm>
                  <a:off x="0" y="3043451"/>
                  <a:ext cx="590550" cy="276225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r-TR" sz="900">
                      <a:effectLst/>
                      <a:ea typeface="Calibri"/>
                      <a:cs typeface="Times New Roman"/>
                    </a:rPr>
                    <a:t>7.06V</a:t>
                  </a:r>
                  <a:endParaRPr lang="tr-TR" sz="1100">
                    <a:effectLst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30" name="Text Box 404"/>
                <p:cNvSpPr txBox="1"/>
                <p:nvPr/>
              </p:nvSpPr>
              <p:spPr>
                <a:xfrm>
                  <a:off x="1050877" y="2634018"/>
                  <a:ext cx="590550" cy="276225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r-TR" sz="900">
                      <a:effectLst/>
                      <a:ea typeface="Calibri"/>
                      <a:cs typeface="Times New Roman"/>
                    </a:rPr>
                    <a:t>10V</a:t>
                  </a:r>
                  <a:endParaRPr lang="tr-TR" sz="1100">
                    <a:effectLst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31" name="Text Box 405"/>
                <p:cNvSpPr txBox="1"/>
                <p:nvPr/>
              </p:nvSpPr>
              <p:spPr>
                <a:xfrm>
                  <a:off x="2019868" y="3057099"/>
                  <a:ext cx="590550" cy="276225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r-TR" sz="900">
                      <a:effectLst/>
                      <a:ea typeface="Calibri"/>
                      <a:cs typeface="Times New Roman"/>
                    </a:rPr>
                    <a:t>7.06V</a:t>
                  </a:r>
                  <a:endParaRPr lang="tr-TR" sz="1100">
                    <a:effectLst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32" name="Text Box 406"/>
                <p:cNvSpPr txBox="1"/>
                <p:nvPr/>
              </p:nvSpPr>
              <p:spPr>
                <a:xfrm>
                  <a:off x="2893325" y="4353636"/>
                  <a:ext cx="590550" cy="276225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r-TR" sz="900">
                      <a:effectLst/>
                      <a:ea typeface="Calibri"/>
                      <a:cs typeface="Times New Roman"/>
                    </a:rPr>
                    <a:t>-7.06V</a:t>
                  </a:r>
                  <a:endParaRPr lang="tr-TR" sz="1100">
                    <a:effectLst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33" name="Text Box 407"/>
                <p:cNvSpPr txBox="1"/>
                <p:nvPr/>
              </p:nvSpPr>
              <p:spPr>
                <a:xfrm>
                  <a:off x="3848668" y="4626591"/>
                  <a:ext cx="476250" cy="276225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r-TR" sz="900">
                      <a:effectLst/>
                      <a:ea typeface="Calibri"/>
                      <a:cs typeface="Times New Roman"/>
                    </a:rPr>
                    <a:t>-10V</a:t>
                  </a:r>
                  <a:endParaRPr lang="tr-TR" sz="1100">
                    <a:effectLst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34" name="Text Box 408"/>
                <p:cNvSpPr txBox="1"/>
                <p:nvPr/>
              </p:nvSpPr>
              <p:spPr>
                <a:xfrm>
                  <a:off x="4271749" y="4285397"/>
                  <a:ext cx="590550" cy="276225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tr-TR" sz="900">
                      <a:effectLst/>
                      <a:ea typeface="Calibri"/>
                      <a:cs typeface="Times New Roman"/>
                    </a:rPr>
                    <a:t>-7.06V</a:t>
                  </a:r>
                  <a:endParaRPr lang="tr-TR" sz="1100">
                    <a:effectLst/>
                    <a:ea typeface="Calibri"/>
                    <a:cs typeface="Times New Roman"/>
                  </a:endParaRPr>
                </a:p>
              </p:txBody>
            </p:sp>
          </p:grpSp>
        </p:grpSp>
        <p:sp>
          <p:nvSpPr>
            <p:cNvPr id="37" name="Text Box 313"/>
            <p:cNvSpPr txBox="1"/>
            <p:nvPr/>
          </p:nvSpPr>
          <p:spPr>
            <a:xfrm>
              <a:off x="1300758" y="1697903"/>
              <a:ext cx="6494776" cy="2540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tr-TR" sz="1000" dirty="0">
                  <a:effectLst/>
                  <a:ea typeface="Calibri"/>
                  <a:cs typeface="Times New Roman"/>
                </a:rPr>
                <a:t>0             </a:t>
              </a:r>
              <a:r>
                <a:rPr lang="tr-TR" sz="1000" dirty="0" smtClean="0">
                  <a:effectLst/>
                  <a:ea typeface="Calibri"/>
                  <a:cs typeface="Times New Roman"/>
                </a:rPr>
                <a:t>        0.125                      0.25                  </a:t>
              </a:r>
              <a:r>
                <a:rPr lang="tr-TR" sz="1000" dirty="0">
                  <a:effectLst/>
                  <a:ea typeface="Calibri"/>
                  <a:cs typeface="Times New Roman"/>
                </a:rPr>
                <a:t>0.375               </a:t>
              </a:r>
              <a:r>
                <a:rPr lang="tr-TR" sz="1000" dirty="0" smtClean="0">
                  <a:effectLst/>
                  <a:ea typeface="Calibri"/>
                  <a:cs typeface="Times New Roman"/>
                </a:rPr>
                <a:t>    </a:t>
              </a:r>
              <a:r>
                <a:rPr lang="tr-TR" sz="1000" dirty="0">
                  <a:effectLst/>
                  <a:ea typeface="Calibri"/>
                  <a:cs typeface="Times New Roman"/>
                </a:rPr>
                <a:t>0.5           </a:t>
              </a:r>
              <a:r>
                <a:rPr lang="tr-TR" sz="1000" dirty="0" smtClean="0">
                  <a:effectLst/>
                  <a:ea typeface="Calibri"/>
                  <a:cs typeface="Times New Roman"/>
                </a:rPr>
                <a:t>   </a:t>
              </a:r>
              <a:r>
                <a:rPr lang="tr-TR" sz="1000" dirty="0">
                  <a:effectLst/>
                  <a:ea typeface="Calibri"/>
                  <a:cs typeface="Times New Roman"/>
                </a:rPr>
                <a:t>0.625           </a:t>
              </a:r>
              <a:r>
                <a:rPr lang="tr-TR" sz="1000" dirty="0" smtClean="0">
                  <a:effectLst/>
                  <a:ea typeface="Calibri"/>
                  <a:cs typeface="Times New Roman"/>
                </a:rPr>
                <a:t>          0.75        </a:t>
              </a:r>
              <a:r>
                <a:rPr lang="tr-TR" sz="1000" dirty="0">
                  <a:effectLst/>
                  <a:ea typeface="Calibri"/>
                  <a:cs typeface="Times New Roman"/>
                </a:rPr>
                <a:t>0.875                1 msan</a:t>
              </a:r>
              <a:endParaRPr lang="tr-TR" sz="1100" dirty="0">
                <a:effectLst/>
                <a:ea typeface="Calibri"/>
                <a:cs typeface="Times New Roman"/>
              </a:endParaRPr>
            </a:p>
          </p:txBody>
        </p:sp>
      </p:grpSp>
      <p:sp>
        <p:nvSpPr>
          <p:cNvPr id="39" name="Rectangle 38"/>
          <p:cNvSpPr/>
          <p:nvPr/>
        </p:nvSpPr>
        <p:spPr>
          <a:xfrm flipV="1">
            <a:off x="6913296" y="5069479"/>
            <a:ext cx="63889" cy="546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211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67544" y="260648"/>
                <a:ext cx="8496944" cy="63800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200" b="1" dirty="0"/>
                  <a:t>2.4. </a:t>
                </a:r>
                <a:r>
                  <a:rPr lang="en-US" sz="3200" b="1" dirty="0" err="1" smtClean="0"/>
                  <a:t>Kodlama</a:t>
                </a:r>
                <a:endParaRPr lang="tr-TR" sz="3200" b="1" dirty="0" smtClean="0"/>
              </a:p>
              <a:p>
                <a:pPr algn="just"/>
                <a:endParaRPr lang="tr-TR" sz="2400" b="1" dirty="0"/>
              </a:p>
              <a:p>
                <a:pPr algn="just"/>
                <a:r>
                  <a:rPr lang="en-US" sz="2400" b="1" dirty="0" err="1"/>
                  <a:t>Baştan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belirlenmiş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bir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takım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kurallara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göre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sinyalin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değiştirilmesi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işlemine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kodlama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denir</a:t>
                </a:r>
                <a:r>
                  <a:rPr lang="en-US" sz="2400" b="1" dirty="0"/>
                  <a:t>. K </a:t>
                </a:r>
                <a:r>
                  <a:rPr lang="en-US" sz="2400" b="1" dirty="0" err="1"/>
                  <a:t>sayıda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karakter</a:t>
                </a:r>
                <a:r>
                  <a:rPr lang="en-US" sz="2400" b="1" dirty="0"/>
                  <a:t>, bit </a:t>
                </a:r>
                <a:r>
                  <a:rPr lang="en-US" sz="2400" b="1" dirty="0" err="1"/>
                  <a:t>olarak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kodlanmak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istendiğinde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gerekli</a:t>
                </a:r>
                <a:r>
                  <a:rPr lang="en-US" sz="2400" b="1" dirty="0"/>
                  <a:t> bit </a:t>
                </a:r>
                <a:r>
                  <a:rPr lang="en-US" sz="2400" b="1" dirty="0" err="1"/>
                  <a:t>sayısı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aşağıdaki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formülden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bulunur</a:t>
                </a:r>
                <a:r>
                  <a:rPr lang="en-US" sz="2400" b="1" dirty="0" smtClean="0"/>
                  <a:t>.</a:t>
                </a:r>
                <a:endParaRPr lang="tr-TR" sz="2400" b="1" dirty="0" smtClean="0"/>
              </a:p>
              <a:p>
                <a:pPr algn="just"/>
                <a:endParaRPr lang="tr-TR" sz="2400" b="1" dirty="0"/>
              </a:p>
              <a:p>
                <a:pPr algn="ctr"/>
                <a:r>
                  <a:rPr lang="en-US" sz="2400" b="1" dirty="0"/>
                  <a:t>n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tr-TR" sz="2400" b="1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tr-TR" sz="24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/>
                              </a:rPr>
                              <m:t>𝒍𝒐𝒈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fName>
                      <m:e>
                        <m:r>
                          <a:rPr lang="en-US" sz="2400" b="1" i="1">
                            <a:latin typeface="Cambria Math"/>
                          </a:rPr>
                          <m:t>𝑲</m:t>
                        </m:r>
                      </m:e>
                    </m:func>
                  </m:oMath>
                </a14:m>
                <a:endParaRPr lang="tr-TR" sz="2400" b="1" dirty="0"/>
              </a:p>
              <a:p>
                <a:pPr algn="just"/>
                <a:endParaRPr lang="tr-TR" sz="2400" b="1" dirty="0" smtClean="0"/>
              </a:p>
              <a:p>
                <a:pPr algn="just"/>
                <a:r>
                  <a:rPr lang="en-US" sz="2400" b="1" dirty="0" err="1" smtClean="0"/>
                  <a:t>Burada</a:t>
                </a:r>
                <a:r>
                  <a:rPr lang="en-US" sz="2400" b="1" dirty="0"/>
                  <a:t>: n = </a:t>
                </a:r>
                <a:r>
                  <a:rPr lang="en-US" sz="2400" b="1" dirty="0" err="1"/>
                  <a:t>Kodlamak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için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gerekli</a:t>
                </a:r>
                <a:r>
                  <a:rPr lang="en-US" sz="2400" b="1" dirty="0"/>
                  <a:t> 2 li bit </a:t>
                </a:r>
                <a:r>
                  <a:rPr lang="en-US" sz="2400" b="1" dirty="0" err="1"/>
                  <a:t>sayısı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ve</a:t>
                </a:r>
                <a:r>
                  <a:rPr lang="en-US" sz="2400" b="1" dirty="0"/>
                  <a:t> K= </a:t>
                </a:r>
                <a:r>
                  <a:rPr lang="en-US" sz="2400" b="1" dirty="0" err="1"/>
                  <a:t>Karakter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sayısı</a:t>
                </a:r>
                <a:r>
                  <a:rPr lang="en-US" sz="2400" b="1" dirty="0"/>
                  <a:t> dır</a:t>
                </a:r>
                <a:r>
                  <a:rPr lang="en-US" sz="2400" b="1" dirty="0" smtClean="0"/>
                  <a:t>.</a:t>
                </a:r>
                <a:r>
                  <a:rPr lang="en-US" sz="2400" b="1" dirty="0"/>
                  <a:t> </a:t>
                </a:r>
                <a:endParaRPr lang="tr-TR" sz="2400" b="1" dirty="0"/>
              </a:p>
              <a:p>
                <a:pPr algn="just"/>
                <a:r>
                  <a:rPr lang="en-US" sz="2400" b="1" dirty="0" err="1"/>
                  <a:t>Örnek</a:t>
                </a:r>
                <a:r>
                  <a:rPr lang="en-US" sz="2400" b="1" dirty="0"/>
                  <a:t> </a:t>
                </a:r>
                <a:endParaRPr lang="tr-TR" sz="2400" b="1" dirty="0"/>
              </a:p>
              <a:p>
                <a:pPr algn="ctr"/>
                <a:r>
                  <a:rPr lang="en-US" sz="2400" b="1" dirty="0"/>
                  <a:t>64 </a:t>
                </a:r>
                <a:r>
                  <a:rPr lang="en-US" sz="2400" b="1" dirty="0" err="1"/>
                  <a:t>adet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karakteri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kodlamak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için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gerekli</a:t>
                </a:r>
                <a:r>
                  <a:rPr lang="en-US" sz="2400" b="1" dirty="0"/>
                  <a:t> bit </a:t>
                </a:r>
                <a:r>
                  <a:rPr lang="en-US" sz="2400" b="1" dirty="0" err="1"/>
                  <a:t>sayısını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bulunuz</a:t>
                </a:r>
                <a:r>
                  <a:rPr lang="en-US" sz="2400" b="1" dirty="0"/>
                  <a:t>.</a:t>
                </a:r>
                <a:endParaRPr lang="tr-TR" sz="2400" b="1" dirty="0"/>
              </a:p>
              <a:p>
                <a:pPr algn="just"/>
                <a:r>
                  <a:rPr lang="en-US" sz="2400" b="1" dirty="0"/>
                  <a:t> </a:t>
                </a:r>
                <a:endParaRPr lang="tr-TR" sz="2400" b="1" dirty="0"/>
              </a:p>
              <a:p>
                <a:pPr algn="just"/>
                <a:r>
                  <a:rPr lang="en-US" sz="2400" b="1" dirty="0" err="1"/>
                  <a:t>Çözüm</a:t>
                </a:r>
                <a:r>
                  <a:rPr lang="en-US" sz="2400" b="1" dirty="0"/>
                  <a:t> </a:t>
                </a:r>
                <a:endParaRPr lang="tr-TR" sz="2400" b="1" dirty="0"/>
              </a:p>
              <a:p>
                <a:pPr algn="ctr"/>
                <a:r>
                  <a:rPr lang="en-US" sz="2400" b="1" dirty="0"/>
                  <a:t>n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tr-TR" sz="2400" b="1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tr-TR" sz="24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/>
                              </a:rPr>
                              <m:t>𝒍𝒐𝒈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fName>
                      <m:e>
                        <m:r>
                          <a:rPr lang="en-US" sz="2400" b="1" i="1">
                            <a:latin typeface="Cambria Math"/>
                          </a:rPr>
                          <m:t>𝑲</m:t>
                        </m:r>
                      </m:e>
                    </m:func>
                  </m:oMath>
                </a14:m>
                <a:r>
                  <a:rPr lang="en-US" sz="2400" b="1" dirty="0"/>
                  <a:t>= n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tr-TR" sz="2400" b="1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tr-TR" sz="24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/>
                              </a:rPr>
                              <m:t>𝒍𝒐𝒈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fName>
                      <m:e>
                        <m:r>
                          <a:rPr lang="en-US" sz="2400" b="1" i="1">
                            <a:latin typeface="Cambria Math"/>
                          </a:rPr>
                          <m:t>𝟔𝟒</m:t>
                        </m:r>
                      </m:e>
                    </m:func>
                  </m:oMath>
                </a14:m>
                <a:r>
                  <a:rPr lang="en-US" sz="24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𝒍𝒐𝒈</m:t>
                        </m:r>
                        <m:r>
                          <a:rPr lang="en-US" sz="2400" b="1" i="1">
                            <a:latin typeface="Cambria Math"/>
                          </a:rPr>
                          <m:t>𝟔𝟒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𝒍𝒐𝒈</m:t>
                        </m:r>
                        <m:r>
                          <a:rPr lang="en-US" sz="2400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b="1" dirty="0"/>
                  <a:t> =  6 bit</a:t>
                </a:r>
                <a:endParaRPr lang="tr-TR" sz="2400" b="1" dirty="0"/>
              </a:p>
              <a:p>
                <a:pPr algn="just"/>
                <a:endParaRPr lang="tr-TR" sz="24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60648"/>
                <a:ext cx="8496944" cy="6380080"/>
              </a:xfrm>
              <a:prstGeom prst="rect">
                <a:avLst/>
              </a:prstGeom>
              <a:blipFill rotWithShape="1">
                <a:blip r:embed="rId2"/>
                <a:stretch>
                  <a:fillRect l="-1865" t="-1243" r="-107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12116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39552" y="476672"/>
                <a:ext cx="8280920" cy="59266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just"/>
                <a:r>
                  <a:rPr lang="en-US" sz="2800" dirty="0" err="1"/>
                  <a:t>Kod</a:t>
                </a:r>
                <a:r>
                  <a:rPr lang="en-US" sz="2800" dirty="0"/>
                  <a:t> </a:t>
                </a:r>
                <a:r>
                  <a:rPr lang="en-US" sz="2800" dirty="0" err="1"/>
                  <a:t>Etkinliği</a:t>
                </a:r>
                <a:endParaRPr lang="tr-TR" sz="2800" dirty="0"/>
              </a:p>
              <a:p>
                <a:r>
                  <a:rPr lang="en-US" b="1" dirty="0"/>
                  <a:t> </a:t>
                </a:r>
                <a:endParaRPr lang="tr-TR" dirty="0"/>
              </a:p>
              <a:p>
                <a:r>
                  <a:rPr lang="en-US" sz="2400" dirty="0" err="1"/>
                  <a:t>Kodlama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sonunda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gerekli</a:t>
                </a:r>
                <a:r>
                  <a:rPr lang="en-US" sz="2400" dirty="0"/>
                  <a:t> bit </a:t>
                </a:r>
                <a:r>
                  <a:rPr lang="en-US" sz="2400" dirty="0" err="1"/>
                  <a:t>ve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kullanılan</a:t>
                </a:r>
                <a:r>
                  <a:rPr lang="en-US" sz="2400" dirty="0"/>
                  <a:t> bit </a:t>
                </a:r>
                <a:r>
                  <a:rPr lang="en-US" sz="2400" dirty="0" err="1"/>
                  <a:t>arasındaki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orandır</a:t>
                </a:r>
                <a:r>
                  <a:rPr lang="en-US" sz="2400" dirty="0"/>
                  <a:t>. Oran ne </a:t>
                </a:r>
                <a:r>
                  <a:rPr lang="en-US" sz="2400" dirty="0" err="1"/>
                  <a:t>kadar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yüksek</a:t>
                </a:r>
                <a:r>
                  <a:rPr lang="en-US" sz="2400" dirty="0"/>
                  <a:t>  </a:t>
                </a:r>
                <a:r>
                  <a:rPr lang="en-US" sz="2400" dirty="0" err="1"/>
                  <a:t>olursa</a:t>
                </a:r>
                <a:r>
                  <a:rPr lang="en-US" sz="2400" dirty="0"/>
                  <a:t>  </a:t>
                </a:r>
                <a:r>
                  <a:rPr lang="en-US" sz="2400" dirty="0" err="1"/>
                  <a:t>kodlama</a:t>
                </a:r>
                <a:r>
                  <a:rPr lang="en-US" sz="2400" dirty="0"/>
                  <a:t> o </a:t>
                </a:r>
                <a:r>
                  <a:rPr lang="en-US" sz="2400" dirty="0" err="1"/>
                  <a:t>kadar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etkin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yapılmış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demektir</a:t>
                </a:r>
                <a:r>
                  <a:rPr lang="en-US" sz="2400" dirty="0"/>
                  <a:t>. </a:t>
                </a:r>
                <a:r>
                  <a:rPr lang="en-US" sz="2400" dirty="0" err="1"/>
                  <a:t>Kod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etkinliğini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</a:t>
                </a:r>
                <a:r>
                  <a:rPr lang="en-US" sz="2400" baseline="-25000" dirty="0" err="1"/>
                  <a:t>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ile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ifade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edersek</a:t>
                </a:r>
                <a:endParaRPr lang="tr-TR" sz="2400" dirty="0"/>
              </a:p>
              <a:p>
                <a:r>
                  <a:rPr lang="en-US" sz="2400" dirty="0"/>
                  <a:t> </a:t>
                </a:r>
                <a:endParaRPr lang="tr-TR" sz="2400" dirty="0"/>
              </a:p>
              <a:p>
                <a:pPr algn="ctr"/>
                <a:r>
                  <a:rPr lang="en-US" sz="2800" b="1" dirty="0" err="1"/>
                  <a:t>k</a:t>
                </a:r>
                <a:r>
                  <a:rPr lang="en-US" sz="2800" b="1" baseline="-25000" dirty="0" err="1"/>
                  <a:t>e</a:t>
                </a:r>
                <a:r>
                  <a:rPr lang="en-US" sz="28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8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/>
                          </a:rPr>
                          <m:t>𝑮𝒆𝒓𝒆𝒌𝒍𝒊𝑩𝒊𝒕𝑺𝒂𝒚</m:t>
                        </m:r>
                        <m:r>
                          <a:rPr lang="en-US" sz="2800" b="1" i="1">
                            <a:latin typeface="Cambria Math"/>
                          </a:rPr>
                          <m:t>𝚤</m:t>
                        </m:r>
                        <m:r>
                          <a:rPr lang="en-US" sz="2800" b="1" i="1">
                            <a:latin typeface="Cambria Math"/>
                          </a:rPr>
                          <m:t>𝒔</m:t>
                        </m:r>
                        <m:r>
                          <a:rPr lang="en-US" sz="2800" b="1" i="1">
                            <a:latin typeface="Cambria Math"/>
                          </a:rPr>
                          <m:t>𝚤</m:t>
                        </m:r>
                      </m:num>
                      <m:den>
                        <m:r>
                          <a:rPr lang="en-US" sz="2800" b="1" i="1">
                            <a:latin typeface="Cambria Math"/>
                          </a:rPr>
                          <m:t>𝑲𝒖𝒍𝒍𝒂𝒏</m:t>
                        </m:r>
                        <m:r>
                          <a:rPr lang="en-US" sz="2800" b="1" i="1">
                            <a:latin typeface="Cambria Math"/>
                          </a:rPr>
                          <m:t>𝚤</m:t>
                        </m:r>
                        <m:r>
                          <a:rPr lang="en-US" sz="2800" b="1" i="1">
                            <a:latin typeface="Cambria Math"/>
                          </a:rPr>
                          <m:t>𝒍𝒂𝒏𝑩𝒊𝒕𝑺𝒂𝒚</m:t>
                        </m:r>
                        <m:r>
                          <a:rPr lang="en-US" sz="2800" b="1" i="1">
                            <a:latin typeface="Cambria Math"/>
                          </a:rPr>
                          <m:t>𝚤</m:t>
                        </m:r>
                        <m:r>
                          <a:rPr lang="en-US" sz="2800" b="1" i="1">
                            <a:latin typeface="Cambria Math"/>
                          </a:rPr>
                          <m:t>𝒔</m:t>
                        </m:r>
                        <m:r>
                          <a:rPr lang="en-US" sz="2800" b="1" i="1">
                            <a:latin typeface="Cambria Math"/>
                          </a:rPr>
                          <m:t>𝚤</m:t>
                        </m:r>
                      </m:den>
                    </m:f>
                  </m:oMath>
                </a14:m>
                <a:endParaRPr lang="tr-TR" sz="2800" b="1" dirty="0"/>
              </a:p>
              <a:p>
                <a:pPr algn="just"/>
                <a:r>
                  <a:rPr lang="en-US" sz="2400" dirty="0" err="1"/>
                  <a:t>Örnek</a:t>
                </a:r>
                <a:r>
                  <a:rPr lang="en-US" sz="2400" dirty="0"/>
                  <a:t> </a:t>
                </a:r>
                <a:endParaRPr lang="tr-TR" sz="2400" dirty="0"/>
              </a:p>
              <a:p>
                <a:pPr marL="457200" indent="-457200" algn="just">
                  <a:buAutoNum type="alphaLcParenR"/>
                </a:pPr>
                <a:r>
                  <a:rPr lang="en-US" sz="2400" dirty="0" smtClean="0"/>
                  <a:t>29 </a:t>
                </a:r>
                <a:r>
                  <a:rPr lang="en-US" sz="2400" dirty="0" err="1"/>
                  <a:t>harfi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kodlamak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için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gerekli</a:t>
                </a:r>
                <a:r>
                  <a:rPr lang="en-US" sz="2400" dirty="0"/>
                  <a:t> bit </a:t>
                </a:r>
                <a:r>
                  <a:rPr lang="en-US" sz="2400" dirty="0" err="1"/>
                  <a:t>sayısını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kod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etkinliğini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bulunuz</a:t>
                </a:r>
                <a:r>
                  <a:rPr lang="en-US" sz="2400" dirty="0" smtClean="0"/>
                  <a:t>. </a:t>
                </a:r>
                <a:r>
                  <a:rPr lang="en-US" sz="2400" dirty="0" err="1"/>
                  <a:t>Kullanılan</a:t>
                </a:r>
                <a:r>
                  <a:rPr lang="en-US" sz="2400" dirty="0"/>
                  <a:t> bit </a:t>
                </a:r>
                <a:r>
                  <a:rPr lang="en-US" sz="2400" dirty="0" err="1"/>
                  <a:t>sayısı</a:t>
                </a:r>
                <a:r>
                  <a:rPr lang="en-US" sz="2400" dirty="0"/>
                  <a:t> 5 dir</a:t>
                </a:r>
                <a:r>
                  <a:rPr lang="en-US" sz="2400" dirty="0" smtClean="0"/>
                  <a:t>.</a:t>
                </a:r>
                <a:endParaRPr lang="tr-TR" sz="2400" dirty="0" smtClean="0"/>
              </a:p>
              <a:p>
                <a:pPr marL="457200" indent="-457200" algn="just">
                  <a:buAutoNum type="alphaLcParenR"/>
                </a:pPr>
                <a:endParaRPr lang="tr-TR" sz="2400" dirty="0"/>
              </a:p>
              <a:p>
                <a:pPr algn="ctr"/>
                <a:r>
                  <a:rPr lang="en-US" sz="2400" b="1" dirty="0"/>
                  <a:t>n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tr-TR" sz="2400" b="1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tr-TR" sz="24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/>
                              </a:rPr>
                              <m:t>𝒍𝒐𝒈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fName>
                      <m:e>
                        <m:r>
                          <a:rPr lang="en-US" sz="2400" b="1" i="1">
                            <a:latin typeface="Cambria Math"/>
                          </a:rPr>
                          <m:t>𝑲</m:t>
                        </m:r>
                      </m:e>
                    </m:func>
                  </m:oMath>
                </a14:m>
                <a:r>
                  <a:rPr lang="en-US" sz="2400" b="1" dirty="0"/>
                  <a:t>= n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tr-TR" sz="2400" b="1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tr-TR" sz="24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/>
                              </a:rPr>
                              <m:t>𝒍𝒐𝒈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fName>
                      <m:e>
                        <m:r>
                          <a:rPr lang="en-US" sz="2400" b="1" i="1">
                            <a:latin typeface="Cambria Math"/>
                          </a:rPr>
                          <m:t>𝟐𝟗</m:t>
                        </m:r>
                      </m:e>
                    </m:func>
                  </m:oMath>
                </a14:m>
                <a:r>
                  <a:rPr lang="en-US" sz="24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𝒍𝒐𝒈</m:t>
                        </m:r>
                        <m:r>
                          <a:rPr lang="en-US" sz="2400" b="1" i="1">
                            <a:latin typeface="Cambria Math"/>
                          </a:rPr>
                          <m:t>𝟐𝟗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𝒍𝒐𝒈</m:t>
                        </m:r>
                        <m:r>
                          <a:rPr lang="en-US" sz="2400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b="1" dirty="0"/>
                  <a:t> =  4.87 bit</a:t>
                </a:r>
                <a:endParaRPr lang="tr-TR" sz="2400" b="1" dirty="0"/>
              </a:p>
              <a:p>
                <a:pPr algn="ctr"/>
                <a:r>
                  <a:rPr lang="en-US" sz="2400" b="1" dirty="0" err="1"/>
                  <a:t>k</a:t>
                </a:r>
                <a:r>
                  <a:rPr lang="en-US" sz="2400" b="1" baseline="-25000" dirty="0" err="1"/>
                  <a:t>e</a:t>
                </a:r>
                <a:r>
                  <a:rPr lang="en-US" sz="2400" b="1" dirty="0"/>
                  <a:t> =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tr-TR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𝟒</m:t>
                        </m:r>
                        <m:r>
                          <a:rPr lang="en-US" sz="2400" b="1" i="1">
                            <a:latin typeface="Cambria Math"/>
                          </a:rPr>
                          <m:t>.</m:t>
                        </m:r>
                        <m:r>
                          <a:rPr lang="en-US" sz="2400" b="1" i="1">
                            <a:latin typeface="Cambria Math"/>
                          </a:rPr>
                          <m:t>𝟖𝟕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400" b="1" dirty="0"/>
                  <a:t> =  </a:t>
                </a:r>
                <a:r>
                  <a:rPr lang="en-US" sz="2400" b="1" dirty="0" smtClean="0"/>
                  <a:t>0.97</a:t>
                </a:r>
                <a:endParaRPr lang="tr-TR" sz="2400" b="1" dirty="0"/>
              </a:p>
              <a:p>
                <a:pPr algn="just"/>
                <a:endParaRPr lang="tr-TR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76672"/>
                <a:ext cx="8280920" cy="5926622"/>
              </a:xfrm>
              <a:prstGeom prst="rect">
                <a:avLst/>
              </a:prstGeom>
              <a:blipFill rotWithShape="1">
                <a:blip r:embed="rId2"/>
                <a:stretch>
                  <a:fillRect l="-1546" t="-926" r="-110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42323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67544" y="404664"/>
                <a:ext cx="8208912" cy="41713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 algn="just">
                  <a:buAutoNum type="alphaLcParenR" startAt="2"/>
                </a:pPr>
                <a:r>
                  <a:rPr lang="en-US" sz="2400" dirty="0" err="1" smtClean="0"/>
                  <a:t>Kullanılan</a:t>
                </a:r>
                <a:r>
                  <a:rPr lang="en-US" sz="2400" dirty="0" smtClean="0"/>
                  <a:t>  </a:t>
                </a:r>
                <a:r>
                  <a:rPr lang="en-US" sz="2400" dirty="0"/>
                  <a:t>bit </a:t>
                </a:r>
                <a:r>
                  <a:rPr lang="en-US" sz="2400" dirty="0" err="1"/>
                  <a:t>sayısı</a:t>
                </a:r>
                <a:r>
                  <a:rPr lang="en-US" sz="2400" dirty="0"/>
                  <a:t> 5 </a:t>
                </a:r>
                <a:r>
                  <a:rPr lang="en-US" sz="2400" dirty="0" err="1"/>
                  <a:t>iken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%</a:t>
                </a:r>
                <a:r>
                  <a:rPr lang="tr-TR" sz="2400" dirty="0" smtClean="0"/>
                  <a:t>80</a:t>
                </a:r>
                <a:r>
                  <a:rPr lang="en-US" sz="2400" dirty="0" smtClean="0"/>
                  <a:t> </a:t>
                </a:r>
                <a:r>
                  <a:rPr lang="en-US" sz="2400" dirty="0" err="1"/>
                  <a:t>kod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etkinliği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elde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edilmektedir</a:t>
                </a:r>
                <a:r>
                  <a:rPr lang="en-US" sz="2400" dirty="0"/>
                  <a:t>. </a:t>
                </a:r>
                <a:r>
                  <a:rPr lang="en-US" sz="2400" dirty="0" err="1"/>
                  <a:t>Kodlanması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istenen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karakter</a:t>
                </a:r>
                <a:r>
                  <a:rPr lang="en-US" sz="2400" dirty="0"/>
                  <a:t>   </a:t>
                </a:r>
                <a:r>
                  <a:rPr lang="en-US" sz="2400" dirty="0" err="1"/>
                  <a:t>sayısı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için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gerekli</a:t>
                </a:r>
                <a:r>
                  <a:rPr lang="en-US" sz="2400" dirty="0"/>
                  <a:t> bit </a:t>
                </a:r>
                <a:r>
                  <a:rPr lang="en-US" sz="2400" dirty="0" err="1"/>
                  <a:t>sayısı</a:t>
                </a:r>
                <a:r>
                  <a:rPr lang="en-US" sz="2400" dirty="0"/>
                  <a:t> </a:t>
                </a:r>
                <a:r>
                  <a:rPr lang="en-US" sz="2400" dirty="0" err="1"/>
                  <a:t>nedir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?</a:t>
                </a:r>
                <a:endParaRPr lang="tr-TR" sz="2400" dirty="0" smtClean="0"/>
              </a:p>
              <a:p>
                <a:pPr algn="just"/>
                <a:endParaRPr lang="tr-TR" sz="2400" dirty="0"/>
              </a:p>
              <a:p>
                <a:pPr algn="ctr"/>
                <a:r>
                  <a:rPr lang="en-US" sz="2400" b="1" dirty="0" err="1"/>
                  <a:t>k</a:t>
                </a:r>
                <a:r>
                  <a:rPr lang="en-US" sz="2400" b="1" baseline="-25000" dirty="0" err="1"/>
                  <a:t>e</a:t>
                </a:r>
                <a:r>
                  <a:rPr lang="en-US" sz="24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𝑮𝒆𝒓𝒆𝒌𝒍𝒊𝑩𝒊𝒕𝑺𝒂𝒚</m:t>
                        </m:r>
                        <m:r>
                          <a:rPr lang="en-US" sz="2400" b="1" i="1">
                            <a:latin typeface="Cambria Math"/>
                          </a:rPr>
                          <m:t>𝚤</m:t>
                        </m:r>
                        <m:r>
                          <a:rPr lang="en-US" sz="2400" b="1" i="1">
                            <a:latin typeface="Cambria Math"/>
                          </a:rPr>
                          <m:t>𝒔</m:t>
                        </m:r>
                        <m:r>
                          <a:rPr lang="en-US" sz="2400" b="1" i="1">
                            <a:latin typeface="Cambria Math"/>
                          </a:rPr>
                          <m:t>𝚤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𝑲𝒖𝒍𝒍𝒂𝒏</m:t>
                        </m:r>
                        <m:r>
                          <a:rPr lang="en-US" sz="2400" b="1" i="1">
                            <a:latin typeface="Cambria Math"/>
                          </a:rPr>
                          <m:t>𝚤</m:t>
                        </m:r>
                        <m:r>
                          <a:rPr lang="en-US" sz="2400" b="1" i="1">
                            <a:latin typeface="Cambria Math"/>
                          </a:rPr>
                          <m:t>𝒍𝒂𝒏𝑩𝒊𝒕𝑺𝒂𝒚</m:t>
                        </m:r>
                        <m:r>
                          <a:rPr lang="en-US" sz="2400" b="1" i="1">
                            <a:latin typeface="Cambria Math"/>
                          </a:rPr>
                          <m:t>𝚤</m:t>
                        </m:r>
                        <m:r>
                          <a:rPr lang="en-US" sz="2400" b="1" i="1">
                            <a:latin typeface="Cambria Math"/>
                          </a:rPr>
                          <m:t>𝒔</m:t>
                        </m:r>
                        <m:r>
                          <a:rPr lang="en-US" sz="2400" b="1" i="1">
                            <a:latin typeface="Cambria Math"/>
                          </a:rPr>
                          <m:t>𝚤</m:t>
                        </m:r>
                      </m:den>
                    </m:f>
                  </m:oMath>
                </a14:m>
                <a:endParaRPr lang="tr-TR" sz="2400" b="1" dirty="0"/>
              </a:p>
              <a:p>
                <a:endParaRPr lang="tr-TR" sz="2400" b="1" dirty="0" smtClean="0"/>
              </a:p>
              <a:p>
                <a:pPr algn="ctr"/>
                <a:r>
                  <a:rPr lang="en-US" sz="2400" b="1" dirty="0" smtClean="0"/>
                  <a:t>0.</a:t>
                </a:r>
                <a:r>
                  <a:rPr lang="tr-TR" sz="2400" b="1" dirty="0" smtClean="0"/>
                  <a:t>8</a:t>
                </a:r>
                <a:r>
                  <a:rPr lang="en-US" sz="2400" b="1" dirty="0" smtClean="0"/>
                  <a:t> </a:t>
                </a:r>
                <a:r>
                  <a:rPr lang="en-US" sz="2400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𝑮𝒆𝒓𝒆𝒌𝒍𝒊𝑩𝒊𝒕𝑺𝒂𝒚</m:t>
                        </m:r>
                        <m:r>
                          <a:rPr lang="en-US" sz="2400" b="1" i="1">
                            <a:latin typeface="Cambria Math"/>
                          </a:rPr>
                          <m:t>𝚤</m:t>
                        </m:r>
                        <m:r>
                          <a:rPr lang="en-US" sz="2400" b="1" i="1">
                            <a:latin typeface="Cambria Math"/>
                          </a:rPr>
                          <m:t>𝒔</m:t>
                        </m:r>
                        <m:r>
                          <a:rPr lang="en-US" sz="2400" b="1" i="1">
                            <a:latin typeface="Cambria Math"/>
                          </a:rPr>
                          <m:t>𝚤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endParaRPr lang="tr-TR" sz="2400" b="1" dirty="0"/>
              </a:p>
              <a:p>
                <a:endParaRPr lang="tr-TR" sz="2400" b="1" i="1" dirty="0" smtClean="0"/>
              </a:p>
              <a:p>
                <a:pPr algn="ctr"/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𝑮𝒆𝒓𝒆𝒌𝒍𝒊𝑩𝒊𝒕𝑺𝒂𝒚</m:t>
                    </m:r>
                    <m:r>
                      <a:rPr lang="en-US" sz="2400" b="1" i="1">
                        <a:latin typeface="Cambria Math"/>
                      </a:rPr>
                      <m:t>𝚤</m:t>
                    </m:r>
                    <m:r>
                      <a:rPr lang="en-US" sz="2400" b="1" i="1">
                        <a:latin typeface="Cambria Math"/>
                      </a:rPr>
                      <m:t>𝒔</m:t>
                    </m:r>
                    <m:r>
                      <a:rPr lang="en-US" sz="2400" b="1" i="1">
                        <a:latin typeface="Cambria Math"/>
                      </a:rPr>
                      <m:t>𝚤</m:t>
                    </m:r>
                  </m:oMath>
                </a14:m>
                <a:r>
                  <a:rPr lang="en-US" sz="2400" b="1" dirty="0"/>
                  <a:t> = </a:t>
                </a:r>
                <a:r>
                  <a:rPr lang="en-US" sz="2400" b="1" dirty="0" smtClean="0"/>
                  <a:t>0.</a:t>
                </a:r>
                <a:r>
                  <a:rPr lang="tr-TR" sz="2400" b="1" dirty="0" smtClean="0"/>
                  <a:t>8</a:t>
                </a:r>
                <a:r>
                  <a:rPr lang="en-US" sz="2400" b="1" dirty="0" smtClean="0"/>
                  <a:t> </a:t>
                </a:r>
                <a:r>
                  <a:rPr lang="en-US" sz="2400" b="1" dirty="0"/>
                  <a:t>x 5 = </a:t>
                </a:r>
                <a:r>
                  <a:rPr lang="en-US" sz="2400" b="1" dirty="0" smtClean="0"/>
                  <a:t>4</a:t>
                </a:r>
                <a:endParaRPr lang="tr-TR" sz="2400" b="1" dirty="0"/>
              </a:p>
              <a:p>
                <a:pPr algn="just"/>
                <a:endParaRPr lang="tr-TR" sz="2400" dirty="0" smtClean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04664"/>
                <a:ext cx="8208912" cy="4171335"/>
              </a:xfrm>
              <a:prstGeom prst="rect">
                <a:avLst/>
              </a:prstGeom>
              <a:blipFill rotWithShape="1">
                <a:blip r:embed="rId2"/>
                <a:stretch>
                  <a:fillRect l="-1189" t="-1314" r="-111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45418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332656"/>
            <a:ext cx="820891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sz="2400" b="1" dirty="0" err="1"/>
              <a:t>Parite</a:t>
            </a:r>
            <a:r>
              <a:rPr lang="en-US" sz="2400" b="1" dirty="0"/>
              <a:t> Bit</a:t>
            </a:r>
            <a:endParaRPr lang="tr-TR" sz="2400" dirty="0"/>
          </a:p>
          <a:p>
            <a:pPr algn="just"/>
            <a:r>
              <a:rPr lang="en-US" sz="2400" b="1" dirty="0"/>
              <a:t> </a:t>
            </a:r>
            <a:endParaRPr lang="tr-TR" sz="2400" dirty="0"/>
          </a:p>
          <a:p>
            <a:pPr algn="just"/>
            <a:r>
              <a:rPr lang="en-US" sz="2400" dirty="0" err="1"/>
              <a:t>Parite</a:t>
            </a:r>
            <a:r>
              <a:rPr lang="en-US" sz="2400" dirty="0"/>
              <a:t> </a:t>
            </a:r>
            <a:r>
              <a:rPr lang="en-US" sz="2400" dirty="0" err="1"/>
              <a:t>kodu</a:t>
            </a:r>
            <a:r>
              <a:rPr lang="en-US" sz="2400" dirty="0"/>
              <a:t>, </a:t>
            </a:r>
            <a:r>
              <a:rPr lang="en-US" sz="2400" dirty="0" err="1"/>
              <a:t>ikili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bilginin</a:t>
            </a:r>
            <a:r>
              <a:rPr lang="en-US" sz="2400" dirty="0"/>
              <a:t> </a:t>
            </a:r>
            <a:r>
              <a:rPr lang="en-US" sz="2400" dirty="0" err="1"/>
              <a:t>tek</a:t>
            </a:r>
            <a:r>
              <a:rPr lang="en-US" sz="2400" dirty="0"/>
              <a:t> </a:t>
            </a:r>
            <a:r>
              <a:rPr lang="en-US" sz="2400" dirty="0" err="1"/>
              <a:t>veya</a:t>
            </a:r>
            <a:r>
              <a:rPr lang="en-US" sz="2400" dirty="0"/>
              <a:t> </a:t>
            </a:r>
            <a:r>
              <a:rPr lang="en-US" sz="2400" dirty="0" err="1"/>
              <a:t>çift</a:t>
            </a:r>
            <a:r>
              <a:rPr lang="en-US" sz="2400" dirty="0"/>
              <a:t> </a:t>
            </a:r>
            <a:r>
              <a:rPr lang="en-US" sz="2400" dirty="0" err="1"/>
              <a:t>sayıda</a:t>
            </a:r>
            <a:r>
              <a:rPr lang="en-US" sz="2400" dirty="0"/>
              <a:t> 1’e </a:t>
            </a:r>
            <a:r>
              <a:rPr lang="en-US" sz="2400" dirty="0" err="1"/>
              <a:t>sahip</a:t>
            </a:r>
            <a:r>
              <a:rPr lang="en-US" sz="2400" dirty="0"/>
              <a:t> </a:t>
            </a:r>
            <a:r>
              <a:rPr lang="en-US" sz="2400" dirty="0" err="1"/>
              <a:t>olduğunu</a:t>
            </a:r>
            <a:r>
              <a:rPr lang="en-US" sz="2400" dirty="0"/>
              <a:t> </a:t>
            </a:r>
            <a:r>
              <a:rPr lang="en-US" sz="2400" dirty="0" err="1"/>
              <a:t>belirleyen</a:t>
            </a:r>
            <a:r>
              <a:rPr lang="en-US" sz="2400" dirty="0"/>
              <a:t> </a:t>
            </a:r>
            <a:r>
              <a:rPr lang="en-US" sz="2400" dirty="0" err="1"/>
              <a:t>koddur</a:t>
            </a:r>
            <a:r>
              <a:rPr lang="en-US" sz="2400" dirty="0"/>
              <a:t>.</a:t>
            </a:r>
            <a:endParaRPr lang="tr-TR" sz="2400" dirty="0"/>
          </a:p>
          <a:p>
            <a:pPr algn="just"/>
            <a:endParaRPr lang="tr-TR" sz="2400" dirty="0" smtClean="0"/>
          </a:p>
          <a:p>
            <a:pPr algn="just"/>
            <a:r>
              <a:rPr lang="en-US" sz="2400" dirty="0" err="1" smtClean="0"/>
              <a:t>Gönderilen</a:t>
            </a:r>
            <a:r>
              <a:rPr lang="en-US" sz="2400" dirty="0" smtClean="0"/>
              <a:t> </a:t>
            </a:r>
            <a:r>
              <a:rPr lang="en-US" sz="2400" dirty="0" err="1"/>
              <a:t>veride</a:t>
            </a:r>
            <a:r>
              <a:rPr lang="en-US" sz="2400" dirty="0"/>
              <a:t> </a:t>
            </a:r>
            <a:r>
              <a:rPr lang="en-US" sz="2400" dirty="0" err="1"/>
              <a:t>hata</a:t>
            </a:r>
            <a:r>
              <a:rPr lang="en-US" sz="2400" dirty="0"/>
              <a:t> </a:t>
            </a:r>
            <a:r>
              <a:rPr lang="en-US" sz="2400" dirty="0" err="1"/>
              <a:t>olup</a:t>
            </a:r>
            <a:r>
              <a:rPr lang="en-US" sz="2400" dirty="0"/>
              <a:t> </a:t>
            </a:r>
            <a:r>
              <a:rPr lang="en-US" sz="2400" dirty="0" err="1"/>
              <a:t>olmadığı</a:t>
            </a:r>
            <a:r>
              <a:rPr lang="en-US" sz="2400" dirty="0"/>
              <a:t> </a:t>
            </a:r>
            <a:r>
              <a:rPr lang="en-US" sz="2400" dirty="0" err="1"/>
              <a:t>çoğu</a:t>
            </a:r>
            <a:r>
              <a:rPr lang="en-US" sz="2400" dirty="0"/>
              <a:t> </a:t>
            </a:r>
            <a:r>
              <a:rPr lang="en-US" sz="2400" dirty="0" err="1"/>
              <a:t>sistemde</a:t>
            </a:r>
            <a:r>
              <a:rPr lang="en-US" sz="2400" dirty="0"/>
              <a:t> </a:t>
            </a:r>
            <a:r>
              <a:rPr lang="en-US" sz="2400" dirty="0" err="1"/>
              <a:t>parite</a:t>
            </a:r>
            <a:r>
              <a:rPr lang="en-US" sz="2400" dirty="0"/>
              <a:t> (</a:t>
            </a:r>
            <a:r>
              <a:rPr lang="en-US" sz="2400" dirty="0" err="1"/>
              <a:t>değer</a:t>
            </a:r>
            <a:r>
              <a:rPr lang="en-US" sz="2400" dirty="0"/>
              <a:t> </a:t>
            </a:r>
            <a:r>
              <a:rPr lang="en-US" sz="2400" dirty="0" err="1"/>
              <a:t>eşitliği</a:t>
            </a:r>
            <a:r>
              <a:rPr lang="en-US" sz="2400" dirty="0"/>
              <a:t>) </a:t>
            </a:r>
            <a:r>
              <a:rPr lang="en-US" sz="2400" dirty="0" err="1"/>
              <a:t>biti</a:t>
            </a:r>
            <a:r>
              <a:rPr lang="en-US" sz="2400" dirty="0"/>
              <a:t> </a:t>
            </a:r>
            <a:r>
              <a:rPr lang="en-US" sz="2400" dirty="0" err="1"/>
              <a:t>tarafından</a:t>
            </a:r>
            <a:r>
              <a:rPr lang="en-US" sz="2400" dirty="0"/>
              <a:t> </a:t>
            </a:r>
            <a:r>
              <a:rPr lang="en-US" sz="2400" dirty="0" err="1"/>
              <a:t>kontrol</a:t>
            </a:r>
            <a:r>
              <a:rPr lang="en-US" sz="2400" dirty="0"/>
              <a:t> </a:t>
            </a:r>
            <a:r>
              <a:rPr lang="en-US" sz="2400" dirty="0" err="1"/>
              <a:t>edilir</a:t>
            </a:r>
            <a:r>
              <a:rPr lang="en-US" sz="2400" dirty="0"/>
              <a:t>. </a:t>
            </a:r>
            <a:r>
              <a:rPr lang="en-US" sz="2400" dirty="0" err="1"/>
              <a:t>Parite</a:t>
            </a:r>
            <a:r>
              <a:rPr lang="en-US" sz="2400" dirty="0"/>
              <a:t> </a:t>
            </a:r>
            <a:r>
              <a:rPr lang="en-US" sz="2400" dirty="0" err="1"/>
              <a:t>biti</a:t>
            </a:r>
            <a:r>
              <a:rPr lang="en-US" sz="2400" dirty="0"/>
              <a:t> </a:t>
            </a:r>
            <a:r>
              <a:rPr lang="en-US" sz="2400" dirty="0" err="1"/>
              <a:t>kullanan</a:t>
            </a:r>
            <a:r>
              <a:rPr lang="en-US" sz="2400" dirty="0"/>
              <a:t> </a:t>
            </a:r>
            <a:r>
              <a:rPr lang="en-US" sz="2400" dirty="0" err="1"/>
              <a:t>sistemlerde</a:t>
            </a:r>
            <a:r>
              <a:rPr lang="en-US" sz="2400" dirty="0"/>
              <a:t> </a:t>
            </a:r>
            <a:r>
              <a:rPr lang="en-US" sz="2400" dirty="0" err="1"/>
              <a:t>gönderilen</a:t>
            </a:r>
            <a:r>
              <a:rPr lang="en-US" sz="2400" dirty="0"/>
              <a:t> her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karakterin</a:t>
            </a:r>
            <a:r>
              <a:rPr lang="en-US" sz="2400" dirty="0"/>
              <a:t> </a:t>
            </a:r>
            <a:r>
              <a:rPr lang="en-US" sz="2400" dirty="0" err="1"/>
              <a:t>sonunda</a:t>
            </a:r>
            <a:r>
              <a:rPr lang="en-US" sz="2400" dirty="0"/>
              <a:t> </a:t>
            </a:r>
            <a:r>
              <a:rPr lang="en-US" sz="2400" dirty="0" err="1"/>
              <a:t>ilave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bit </a:t>
            </a:r>
            <a:r>
              <a:rPr lang="en-US" sz="2400" dirty="0" err="1"/>
              <a:t>bulunur</a:t>
            </a:r>
            <a:r>
              <a:rPr lang="en-US" sz="2400" dirty="0"/>
              <a:t>. Bu bite </a:t>
            </a:r>
            <a:r>
              <a:rPr lang="en-US" sz="2400" dirty="0" err="1"/>
              <a:t>parite</a:t>
            </a:r>
            <a:r>
              <a:rPr lang="en-US" sz="2400" dirty="0"/>
              <a:t> </a:t>
            </a:r>
            <a:r>
              <a:rPr lang="en-US" sz="2400" dirty="0" err="1"/>
              <a:t>biti</a:t>
            </a:r>
            <a:r>
              <a:rPr lang="en-US" sz="2400" dirty="0"/>
              <a:t> </a:t>
            </a:r>
            <a:r>
              <a:rPr lang="en-US" sz="2400" dirty="0" err="1"/>
              <a:t>denir</a:t>
            </a:r>
            <a:r>
              <a:rPr lang="en-US" sz="2400" dirty="0"/>
              <a:t>. </a:t>
            </a:r>
            <a:endParaRPr lang="tr-TR" sz="2400" dirty="0" smtClean="0"/>
          </a:p>
          <a:p>
            <a:pPr algn="just"/>
            <a:endParaRPr lang="tr-TR" sz="2400" dirty="0" smtClean="0"/>
          </a:p>
          <a:p>
            <a:pPr algn="just"/>
            <a:r>
              <a:rPr lang="en-US" sz="2400" dirty="0" err="1" smtClean="0"/>
              <a:t>Parite</a:t>
            </a:r>
            <a:r>
              <a:rPr lang="en-US" sz="2400" dirty="0" smtClean="0"/>
              <a:t> </a:t>
            </a:r>
            <a:r>
              <a:rPr lang="en-US" sz="2400" dirty="0" err="1"/>
              <a:t>biti</a:t>
            </a:r>
            <a:r>
              <a:rPr lang="en-US" sz="2400" dirty="0"/>
              <a:t> </a:t>
            </a:r>
            <a:r>
              <a:rPr lang="en-US" sz="2400" dirty="0" err="1"/>
              <a:t>parite</a:t>
            </a:r>
            <a:r>
              <a:rPr lang="en-US" sz="2400" dirty="0"/>
              <a:t> </a:t>
            </a:r>
            <a:r>
              <a:rPr lang="en-US" sz="2400" dirty="0" err="1"/>
              <a:t>jeneratörü</a:t>
            </a:r>
            <a:r>
              <a:rPr lang="en-US" sz="2400" dirty="0"/>
              <a:t> </a:t>
            </a:r>
            <a:r>
              <a:rPr lang="en-US" sz="2400" dirty="0" err="1"/>
              <a:t>tarafından</a:t>
            </a:r>
            <a:r>
              <a:rPr lang="en-US" sz="2400" dirty="0"/>
              <a:t> </a:t>
            </a:r>
            <a:r>
              <a:rPr lang="en-US" sz="2400" dirty="0" err="1"/>
              <a:t>üretilir</a:t>
            </a:r>
            <a:r>
              <a:rPr lang="en-US" sz="2400" dirty="0"/>
              <a:t>. </a:t>
            </a:r>
            <a:r>
              <a:rPr lang="en-US" sz="2400" dirty="0" err="1"/>
              <a:t>Parite</a:t>
            </a:r>
            <a:r>
              <a:rPr lang="en-US" sz="2400" dirty="0"/>
              <a:t> </a:t>
            </a:r>
            <a:r>
              <a:rPr lang="en-US" sz="2400" dirty="0" err="1"/>
              <a:t>jeneratörü</a:t>
            </a:r>
            <a:r>
              <a:rPr lang="en-US" sz="2400" dirty="0"/>
              <a:t> </a:t>
            </a:r>
            <a:r>
              <a:rPr lang="en-US" sz="2400" dirty="0" err="1"/>
              <a:t>özel</a:t>
            </a:r>
            <a:r>
              <a:rPr lang="en-US" sz="2400" dirty="0"/>
              <a:t> </a:t>
            </a:r>
            <a:r>
              <a:rPr lang="en-US" sz="2400" dirty="0" err="1"/>
              <a:t>veya</a:t>
            </a:r>
            <a:r>
              <a:rPr lang="en-US" sz="2400" dirty="0"/>
              <a:t> (XOR) </a:t>
            </a:r>
            <a:r>
              <a:rPr lang="en-US" sz="2400" dirty="0" err="1"/>
              <a:t>kapıları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üretilir.Parite</a:t>
            </a:r>
            <a:r>
              <a:rPr lang="en-US" sz="2400" dirty="0"/>
              <a:t> </a:t>
            </a:r>
            <a:r>
              <a:rPr lang="en-US" sz="2400" dirty="0" err="1"/>
              <a:t>bitinde</a:t>
            </a:r>
            <a:r>
              <a:rPr lang="en-US" sz="2400" dirty="0"/>
              <a:t> </a:t>
            </a:r>
            <a:r>
              <a:rPr lang="en-US" sz="2400" dirty="0" err="1"/>
              <a:t>hatanın</a:t>
            </a:r>
            <a:r>
              <a:rPr lang="en-US" sz="2400" dirty="0"/>
              <a:t> </a:t>
            </a:r>
            <a:r>
              <a:rPr lang="en-US" sz="2400" dirty="0" err="1"/>
              <a:t>olması</a:t>
            </a:r>
            <a:r>
              <a:rPr lang="en-US" sz="2400" dirty="0"/>
              <a:t> </a:t>
            </a:r>
            <a:r>
              <a:rPr lang="en-US" sz="2400" dirty="0" err="1"/>
              <a:t>durumunda</a:t>
            </a:r>
            <a:r>
              <a:rPr lang="en-US" sz="2400" dirty="0"/>
              <a:t> </a:t>
            </a:r>
            <a:r>
              <a:rPr lang="en-US" sz="2400" dirty="0" err="1"/>
              <a:t>göndericiye</a:t>
            </a:r>
            <a:r>
              <a:rPr lang="en-US" sz="2400" dirty="0"/>
              <a:t> </a:t>
            </a:r>
            <a:r>
              <a:rPr lang="en-US" sz="2400" dirty="0" err="1"/>
              <a:t>bildirilir</a:t>
            </a:r>
            <a:r>
              <a:rPr lang="en-US" sz="2400" dirty="0"/>
              <a:t>. </a:t>
            </a:r>
            <a:endParaRPr lang="tr-TR" sz="2400" dirty="0" smtClean="0"/>
          </a:p>
          <a:p>
            <a:pPr algn="just"/>
            <a:endParaRPr lang="tr-TR" sz="2400" dirty="0"/>
          </a:p>
          <a:p>
            <a:pPr algn="just"/>
            <a:r>
              <a:rPr lang="en-US" sz="2400" dirty="0" err="1" smtClean="0"/>
              <a:t>Gönderici</a:t>
            </a:r>
            <a:r>
              <a:rPr lang="en-US" sz="2400" dirty="0" smtClean="0"/>
              <a:t> </a:t>
            </a:r>
            <a:r>
              <a:rPr lang="en-US" sz="2400" dirty="0" err="1"/>
              <a:t>aynı</a:t>
            </a:r>
            <a:r>
              <a:rPr lang="en-US" sz="2400" dirty="0"/>
              <a:t> </a:t>
            </a:r>
            <a:r>
              <a:rPr lang="en-US" sz="2400" dirty="0" err="1"/>
              <a:t>veri</a:t>
            </a:r>
            <a:r>
              <a:rPr lang="en-US" sz="2400" dirty="0"/>
              <a:t> </a:t>
            </a:r>
            <a:r>
              <a:rPr lang="en-US" sz="2400" dirty="0" err="1"/>
              <a:t>bloğunu</a:t>
            </a:r>
            <a:r>
              <a:rPr lang="en-US" sz="2400" dirty="0"/>
              <a:t> </a:t>
            </a:r>
            <a:r>
              <a:rPr lang="en-US" sz="2400" dirty="0" err="1"/>
              <a:t>parite</a:t>
            </a:r>
            <a:r>
              <a:rPr lang="en-US" sz="2400" dirty="0"/>
              <a:t> </a:t>
            </a:r>
            <a:r>
              <a:rPr lang="en-US" sz="2400" dirty="0" err="1"/>
              <a:t>hatası</a:t>
            </a:r>
            <a:r>
              <a:rPr lang="en-US" sz="2400" dirty="0"/>
              <a:t> </a:t>
            </a:r>
            <a:r>
              <a:rPr lang="en-US" sz="2400" dirty="0" err="1"/>
              <a:t>olmayana</a:t>
            </a:r>
            <a:r>
              <a:rPr lang="en-US" sz="2400" dirty="0"/>
              <a:t> </a:t>
            </a:r>
            <a:r>
              <a:rPr lang="en-US" sz="2400" dirty="0" err="1"/>
              <a:t>kadar</a:t>
            </a:r>
            <a:r>
              <a:rPr lang="en-US" sz="2400" dirty="0"/>
              <a:t> </a:t>
            </a:r>
            <a:r>
              <a:rPr lang="en-US" sz="2400" dirty="0" err="1"/>
              <a:t>tekrar</a:t>
            </a:r>
            <a:r>
              <a:rPr lang="en-US" sz="2400" dirty="0"/>
              <a:t> </a:t>
            </a:r>
            <a:r>
              <a:rPr lang="en-US" sz="2400" dirty="0" err="1"/>
              <a:t>gönderir</a:t>
            </a:r>
            <a:r>
              <a:rPr lang="en-US" sz="2400" dirty="0"/>
              <a:t>.</a:t>
            </a:r>
            <a:endParaRPr lang="tr-TR" sz="2400" dirty="0"/>
          </a:p>
          <a:p>
            <a:pPr algn="just"/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06955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424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Tek</a:t>
            </a:r>
            <a:r>
              <a:rPr lang="en-US" b="1" dirty="0"/>
              <a:t> </a:t>
            </a:r>
            <a:r>
              <a:rPr lang="en-US" b="1" dirty="0" err="1" smtClean="0"/>
              <a:t>parite</a:t>
            </a:r>
            <a:r>
              <a:rPr lang="en-US" dirty="0"/>
              <a:t> </a:t>
            </a:r>
            <a:endParaRPr lang="tr-TR" dirty="0"/>
          </a:p>
          <a:p>
            <a:r>
              <a:rPr lang="en-US" dirty="0" err="1"/>
              <a:t>Veriler</a:t>
            </a:r>
            <a:r>
              <a:rPr lang="en-US" dirty="0"/>
              <a:t> </a:t>
            </a:r>
            <a:r>
              <a:rPr lang="en-US" dirty="0" err="1"/>
              <a:t>gönderilmeden</a:t>
            </a:r>
            <a:r>
              <a:rPr lang="en-US" dirty="0"/>
              <a:t> </a:t>
            </a:r>
            <a:r>
              <a:rPr lang="en-US" dirty="0" err="1"/>
              <a:t>önce</a:t>
            </a:r>
            <a:r>
              <a:rPr lang="en-US" dirty="0"/>
              <a:t> </a:t>
            </a:r>
            <a:r>
              <a:rPr lang="en-US" dirty="0" err="1"/>
              <a:t>bilginin</a:t>
            </a:r>
            <a:r>
              <a:rPr lang="en-US" dirty="0"/>
              <a:t> </a:t>
            </a:r>
            <a:r>
              <a:rPr lang="en-US" dirty="0" err="1"/>
              <a:t>içerdiği</a:t>
            </a:r>
            <a:r>
              <a:rPr lang="en-US" dirty="0"/>
              <a:t> </a:t>
            </a:r>
            <a:r>
              <a:rPr lang="en-US" dirty="0" err="1"/>
              <a:t>bitlerdeki</a:t>
            </a:r>
            <a:r>
              <a:rPr lang="en-US" dirty="0"/>
              <a:t> 1' </a:t>
            </a:r>
            <a:r>
              <a:rPr lang="en-US" dirty="0" err="1"/>
              <a:t>ler</a:t>
            </a:r>
            <a:r>
              <a:rPr lang="en-US" dirty="0"/>
              <a:t> </a:t>
            </a:r>
            <a:r>
              <a:rPr lang="en-US" dirty="0" err="1"/>
              <a:t>toplanır</a:t>
            </a:r>
            <a:r>
              <a:rPr lang="en-US" dirty="0"/>
              <a:t>. </a:t>
            </a:r>
            <a:r>
              <a:rPr lang="en-US" dirty="0" err="1"/>
              <a:t>Eğer</a:t>
            </a:r>
            <a:r>
              <a:rPr lang="en-US" dirty="0"/>
              <a:t> </a:t>
            </a:r>
            <a:r>
              <a:rPr lang="en-US" dirty="0" err="1"/>
              <a:t>toplam</a:t>
            </a:r>
            <a:r>
              <a:rPr lang="en-US" dirty="0"/>
              <a:t>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parite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0 </a:t>
            </a:r>
            <a:r>
              <a:rPr lang="en-US" dirty="0" err="1" smtClean="0"/>
              <a:t>olur</a:t>
            </a:r>
            <a:r>
              <a:rPr lang="tr-TR" dirty="0" smtClean="0"/>
              <a:t>, çift ise 1 olur</a:t>
            </a:r>
            <a:r>
              <a:rPr lang="en-US" dirty="0" smtClean="0"/>
              <a:t>.</a:t>
            </a:r>
            <a:endParaRPr lang="tr-TR" dirty="0"/>
          </a:p>
          <a:p>
            <a:r>
              <a:rPr lang="en-US" dirty="0"/>
              <a:t> </a:t>
            </a:r>
            <a:endParaRPr lang="tr-TR" dirty="0"/>
          </a:p>
          <a:p>
            <a:r>
              <a:rPr lang="en-US" b="1" dirty="0" err="1"/>
              <a:t>Çift</a:t>
            </a:r>
            <a:r>
              <a:rPr lang="en-US" b="1" dirty="0"/>
              <a:t> </a:t>
            </a:r>
            <a:r>
              <a:rPr lang="en-US" b="1" dirty="0" err="1" smtClean="0"/>
              <a:t>parite</a:t>
            </a:r>
            <a:r>
              <a:rPr lang="en-US" b="1" dirty="0"/>
              <a:t> </a:t>
            </a:r>
            <a:endParaRPr lang="tr-TR" dirty="0"/>
          </a:p>
          <a:p>
            <a:r>
              <a:rPr lang="en-US" b="1" dirty="0"/>
              <a:t> </a:t>
            </a:r>
            <a:r>
              <a:rPr lang="en-US" dirty="0" err="1"/>
              <a:t>Gönderilen</a:t>
            </a:r>
            <a:r>
              <a:rPr lang="en-US" dirty="0"/>
              <a:t> </a:t>
            </a:r>
            <a:r>
              <a:rPr lang="en-US" dirty="0" err="1"/>
              <a:t>bilginin</a:t>
            </a:r>
            <a:r>
              <a:rPr lang="en-US" dirty="0"/>
              <a:t> </a:t>
            </a:r>
            <a:r>
              <a:rPr lang="en-US" dirty="0" err="1"/>
              <a:t>içerdiği</a:t>
            </a:r>
            <a:r>
              <a:rPr lang="en-US" dirty="0"/>
              <a:t> </a:t>
            </a:r>
            <a:r>
              <a:rPr lang="en-US" dirty="0" err="1"/>
              <a:t>bitlerdeki</a:t>
            </a:r>
            <a:r>
              <a:rPr lang="en-US" dirty="0"/>
              <a:t> 1' </a:t>
            </a:r>
            <a:r>
              <a:rPr lang="en-US" dirty="0" err="1"/>
              <a:t>ler</a:t>
            </a:r>
            <a:r>
              <a:rPr lang="en-US" dirty="0"/>
              <a:t> </a:t>
            </a:r>
            <a:r>
              <a:rPr lang="en-US" dirty="0" err="1"/>
              <a:t>toplamı</a:t>
            </a:r>
            <a:r>
              <a:rPr lang="en-US" dirty="0"/>
              <a:t>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,  </a:t>
            </a:r>
            <a:r>
              <a:rPr lang="en-US" dirty="0" err="1"/>
              <a:t>parite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“1” </a:t>
            </a:r>
            <a:r>
              <a:rPr lang="en-US" dirty="0" err="1"/>
              <a:t>olur</a:t>
            </a:r>
            <a:r>
              <a:rPr lang="en-US" dirty="0"/>
              <a:t> </a:t>
            </a:r>
            <a:r>
              <a:rPr lang="en-US" dirty="0" err="1"/>
              <a:t>çift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0 </a:t>
            </a:r>
            <a:r>
              <a:rPr lang="en-US" dirty="0" err="1"/>
              <a:t>olur</a:t>
            </a:r>
            <a:r>
              <a:rPr lang="en-US" dirty="0" smtClean="0"/>
              <a:t>.</a:t>
            </a:r>
            <a:r>
              <a:rPr lang="en-US" b="1" dirty="0"/>
              <a:t> </a:t>
            </a:r>
            <a:endParaRPr lang="tr-TR" dirty="0"/>
          </a:p>
          <a:p>
            <a:endParaRPr lang="tr-TR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645237"/>
              </p:ext>
            </p:extLst>
          </p:nvPr>
        </p:nvGraphicFramePr>
        <p:xfrm>
          <a:off x="2386908" y="2606700"/>
          <a:ext cx="4442192" cy="37643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0548"/>
                <a:gridCol w="1110548"/>
                <a:gridCol w="1110548"/>
                <a:gridCol w="1110548"/>
              </a:tblGrid>
              <a:tr h="2214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Bilgi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Parity(Tek)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Bilgi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Parity(Çift)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1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0000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0000 1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0000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0000 0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1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0001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0001 0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0001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0001 1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1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0010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0010 0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0010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0010 1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1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0011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0011 1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0011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0011 0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1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0100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0100 0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0100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0100 1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1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0101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0101 1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0101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0101 0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1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0110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0110 1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0110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0110 0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1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0111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0111 0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0111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0111 1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1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1000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1000 0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1000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1000 1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1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1001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1001 1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1001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1001 0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1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1010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1010 1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1010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1010 0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1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1011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1011 0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1011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1011 1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1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1100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1100 1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1100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1100 0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1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1101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1101 0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1101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1101 1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1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1110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1110 0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1110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1110 1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1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1111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1111 1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1111 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1111 0 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817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8896" y="548680"/>
            <a:ext cx="78488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altLang="tr-TR" sz="2400" b="1" dirty="0" smtClean="0"/>
              <a:t>2.1</a:t>
            </a:r>
          </a:p>
          <a:p>
            <a:pPr algn="just"/>
            <a:r>
              <a:rPr lang="tr-TR" altLang="tr-TR" sz="2400" b="1" dirty="0" smtClean="0"/>
              <a:t>Sayısal işaret nedir?</a:t>
            </a:r>
          </a:p>
          <a:p>
            <a:pPr algn="just"/>
            <a:r>
              <a:rPr lang="tr-TR" altLang="tr-TR" sz="2400" b="1" dirty="0" smtClean="0"/>
              <a:t>Belirli bir zaman aralığının bütününde değil de sadece belirli zaman anlarında tanımlanmış ve sadece belirli değerleri alabilen işaretlerdir.</a:t>
            </a:r>
            <a:endParaRPr lang="tr-TR" altLang="tr-TR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00514" y="5229200"/>
            <a:ext cx="78488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Sayısal</a:t>
            </a:r>
            <a:r>
              <a:rPr lang="en-US" sz="2400" dirty="0"/>
              <a:t> </a:t>
            </a:r>
            <a:r>
              <a:rPr lang="en-US" sz="2400" dirty="0" err="1"/>
              <a:t>işaretler</a:t>
            </a:r>
            <a:r>
              <a:rPr lang="en-US" sz="2400" dirty="0"/>
              <a:t> </a:t>
            </a:r>
            <a:r>
              <a:rPr lang="en-US" sz="2400" dirty="0" err="1"/>
              <a:t>kullanılarak</a:t>
            </a:r>
            <a:r>
              <a:rPr lang="en-US" sz="2400" dirty="0"/>
              <a:t> </a:t>
            </a:r>
            <a:r>
              <a:rPr lang="en-US" sz="2400" dirty="0" err="1"/>
              <a:t>yapılan</a:t>
            </a:r>
            <a:r>
              <a:rPr lang="en-US" sz="2400" dirty="0"/>
              <a:t> </a:t>
            </a:r>
            <a:r>
              <a:rPr lang="en-US" sz="2400" dirty="0" err="1"/>
              <a:t>haberleşmeye</a:t>
            </a:r>
            <a:r>
              <a:rPr lang="en-US" sz="2400" dirty="0"/>
              <a:t> </a:t>
            </a:r>
            <a:r>
              <a:rPr lang="en-US" sz="2400" b="1" dirty="0"/>
              <a:t>“</a:t>
            </a:r>
            <a:r>
              <a:rPr lang="en-US" sz="2400" b="1" dirty="0" err="1"/>
              <a:t>Sayısall</a:t>
            </a:r>
            <a:r>
              <a:rPr lang="en-US" sz="2400" b="1" dirty="0"/>
              <a:t> </a:t>
            </a:r>
            <a:r>
              <a:rPr lang="en-US" sz="2400" b="1" dirty="0" err="1"/>
              <a:t>Haberleşme</a:t>
            </a:r>
            <a:r>
              <a:rPr lang="en-US" sz="2400" b="1" dirty="0"/>
              <a:t>” </a:t>
            </a:r>
            <a:r>
              <a:rPr lang="en-US" sz="2400" dirty="0" err="1"/>
              <a:t>adı</a:t>
            </a:r>
            <a:r>
              <a:rPr lang="en-US" sz="2400" dirty="0"/>
              <a:t> </a:t>
            </a:r>
            <a:r>
              <a:rPr lang="en-US" sz="2400" dirty="0" err="1"/>
              <a:t>verilir</a:t>
            </a:r>
            <a:r>
              <a:rPr lang="en-US" sz="2400" dirty="0"/>
              <a:t>.</a:t>
            </a:r>
            <a:endParaRPr lang="tr-TR" sz="2400" dirty="0"/>
          </a:p>
          <a:p>
            <a:endParaRPr lang="tr-TR" dirty="0"/>
          </a:p>
        </p:txBody>
      </p:sp>
      <p:pic>
        <p:nvPicPr>
          <p:cNvPr id="1026" name="Picture 2" descr="sayısal  işaret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487672"/>
            <a:ext cx="5544616" cy="2842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7137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12788" y="404664"/>
            <a:ext cx="8226425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altLang="tr-TR" sz="4000" dirty="0" smtClean="0"/>
              <a:t>Sayısal Haberleşmenin Üstünlükleri</a:t>
            </a:r>
            <a:endParaRPr lang="tr-TR" altLang="tr-TR" sz="4000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815894" y="1595866"/>
            <a:ext cx="7543800" cy="4137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just"/>
            <a:r>
              <a:rPr lang="tr-TR" altLang="tr-TR" sz="2400" b="1" dirty="0">
                <a:effectLst/>
                <a:latin typeface="+mn-lt"/>
              </a:rPr>
              <a:t>Gürültüye Karşı Daha Dayanıklı</a:t>
            </a:r>
          </a:p>
          <a:p>
            <a:pPr algn="just"/>
            <a:r>
              <a:rPr lang="tr-TR" altLang="tr-TR" sz="2400" b="1" dirty="0">
                <a:effectLst/>
                <a:latin typeface="+mn-lt"/>
              </a:rPr>
              <a:t>Yineleyicilerle uzun mesafeli iletim daha kolay</a:t>
            </a:r>
          </a:p>
          <a:p>
            <a:pPr algn="just"/>
            <a:r>
              <a:rPr lang="tr-TR" altLang="tr-TR" sz="2400" b="1" dirty="0">
                <a:effectLst/>
                <a:latin typeface="+mn-lt"/>
              </a:rPr>
              <a:t>Sayısal donanım esnekliği (DSP…)</a:t>
            </a:r>
          </a:p>
          <a:p>
            <a:pPr algn="just"/>
            <a:r>
              <a:rPr lang="tr-TR" altLang="tr-TR" sz="2400" b="1" dirty="0">
                <a:effectLst/>
                <a:latin typeface="+mn-lt"/>
              </a:rPr>
              <a:t>Hata kontrol kodlaması mümkün</a:t>
            </a:r>
          </a:p>
          <a:p>
            <a:pPr algn="just"/>
            <a:r>
              <a:rPr lang="tr-TR" altLang="tr-TR" sz="2400" b="1" dirty="0">
                <a:effectLst/>
                <a:latin typeface="+mn-lt"/>
              </a:rPr>
              <a:t>Şifreleme</a:t>
            </a:r>
          </a:p>
          <a:p>
            <a:pPr algn="just"/>
            <a:r>
              <a:rPr lang="tr-TR" altLang="tr-TR" sz="2400" b="1" dirty="0">
                <a:effectLst/>
                <a:latin typeface="+mn-lt"/>
              </a:rPr>
              <a:t>Çoğullama daha kolay ve verimli</a:t>
            </a:r>
          </a:p>
          <a:p>
            <a:pPr algn="just"/>
            <a:r>
              <a:rPr lang="tr-TR" altLang="tr-TR" sz="2400" b="1" dirty="0">
                <a:effectLst/>
                <a:latin typeface="+mn-lt"/>
              </a:rPr>
              <a:t>Depolaması kolay ve ucuz</a:t>
            </a:r>
          </a:p>
          <a:p>
            <a:pPr algn="just"/>
            <a:r>
              <a:rPr lang="tr-TR" altLang="tr-TR" sz="2400" b="1" dirty="0">
                <a:effectLst/>
                <a:latin typeface="+mn-lt"/>
              </a:rPr>
              <a:t>Saklama esnasında bilgi kaybı olmaz</a:t>
            </a:r>
          </a:p>
          <a:p>
            <a:pPr algn="just"/>
            <a:r>
              <a:rPr lang="tr-TR" altLang="tr-TR" sz="2400" b="1" dirty="0">
                <a:effectLst/>
                <a:latin typeface="+mn-lt"/>
              </a:rPr>
              <a:t>Sayısal donanım fiyatları ucuz &amp; ucuzlamakta</a:t>
            </a:r>
            <a:endParaRPr lang="tr-TR" altLang="tr-TR" b="1" dirty="0"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92809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5613" y="455613"/>
            <a:ext cx="8226425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altLang="tr-TR" sz="3600" dirty="0" smtClean="0"/>
              <a:t>Sayısal Haberleşmenin Dezavantajları</a:t>
            </a:r>
            <a:endParaRPr lang="tr-TR" altLang="tr-TR" sz="36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80230" y="1484784"/>
            <a:ext cx="8226425" cy="11096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2800" dirty="0" smtClean="0"/>
              <a:t>Bant genişliği fazla</a:t>
            </a:r>
          </a:p>
          <a:p>
            <a:r>
              <a:rPr lang="tr-TR" altLang="tr-TR" sz="2800" dirty="0" smtClean="0"/>
              <a:t>Senkronizasyon gerektirmektedir</a:t>
            </a:r>
            <a:endParaRPr lang="tr-TR" altLang="tr-TR" sz="2800" dirty="0"/>
          </a:p>
        </p:txBody>
      </p:sp>
    </p:spTree>
    <p:extLst>
      <p:ext uri="{BB962C8B-B14F-4D97-AF65-F5344CB8AC3E}">
        <p14:creationId xmlns:p14="http://schemas.microsoft.com/office/powerpoint/2010/main" val="2395153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60806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2.2 Sayısal Haberleşmede </a:t>
            </a:r>
            <a:r>
              <a:rPr lang="en-US" sz="2800" b="1" dirty="0" err="1" smtClean="0"/>
              <a:t>Temel</a:t>
            </a:r>
            <a:r>
              <a:rPr lang="en-US" sz="2800" b="1" dirty="0" smtClean="0"/>
              <a:t> </a:t>
            </a:r>
            <a:r>
              <a:rPr lang="en-US" sz="2800" b="1" dirty="0" err="1"/>
              <a:t>Kavramlar</a:t>
            </a:r>
            <a:endParaRPr lang="tr-TR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892022"/>
            <a:ext cx="777686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b="1" dirty="0" smtClean="0"/>
              <a:t>a) </a:t>
            </a:r>
            <a:r>
              <a:rPr lang="en-US" sz="2000" b="1" dirty="0" smtClean="0"/>
              <a:t>Bit</a:t>
            </a:r>
            <a:endParaRPr lang="tr-TR" sz="2000" dirty="0"/>
          </a:p>
          <a:p>
            <a:pPr algn="just"/>
            <a:r>
              <a:rPr lang="tr-TR" sz="2000" dirty="0" smtClean="0"/>
              <a:t>Sayıs</a:t>
            </a:r>
            <a:r>
              <a:rPr lang="en-US" sz="2000" dirty="0" smtClean="0"/>
              <a:t>al </a:t>
            </a:r>
            <a:r>
              <a:rPr lang="en-US" sz="2000" dirty="0" err="1"/>
              <a:t>elektronikte</a:t>
            </a:r>
            <a:r>
              <a:rPr lang="en-US" sz="2000" dirty="0"/>
              <a:t> </a:t>
            </a:r>
            <a:r>
              <a:rPr lang="en-US" sz="2000" dirty="0" err="1" smtClean="0"/>
              <a:t>ve</a:t>
            </a:r>
            <a:r>
              <a:rPr lang="tr-TR" sz="2000" dirty="0" smtClean="0"/>
              <a:t>ya</a:t>
            </a:r>
            <a:r>
              <a:rPr lang="en-US" sz="2000" dirty="0" smtClean="0"/>
              <a:t> </a:t>
            </a:r>
            <a:r>
              <a:rPr lang="tr-TR" sz="2000" dirty="0" smtClean="0"/>
              <a:t>iki tabanlı</a:t>
            </a:r>
            <a:r>
              <a:rPr lang="en-US" sz="2000" dirty="0" smtClean="0"/>
              <a:t> </a:t>
            </a:r>
            <a:r>
              <a:rPr lang="en-US" sz="2000" dirty="0" err="1"/>
              <a:t>sayı</a:t>
            </a:r>
            <a:r>
              <a:rPr lang="en-US" sz="2000" dirty="0"/>
              <a:t> </a:t>
            </a:r>
            <a:r>
              <a:rPr lang="en-US" sz="2000" dirty="0" err="1"/>
              <a:t>sisteminde</a:t>
            </a:r>
            <a:r>
              <a:rPr lang="en-US" sz="2000" dirty="0"/>
              <a:t> </a:t>
            </a:r>
            <a:r>
              <a:rPr lang="en-US" sz="2000" dirty="0" err="1"/>
              <a:t>sadece</a:t>
            </a:r>
            <a:r>
              <a:rPr lang="en-US" sz="2000" dirty="0"/>
              <a:t> 0 </a:t>
            </a:r>
            <a:r>
              <a:rPr lang="en-US" sz="2000" dirty="0" err="1"/>
              <a:t>ve</a:t>
            </a:r>
            <a:r>
              <a:rPr lang="en-US" sz="2000" dirty="0"/>
              <a:t> 1 </a:t>
            </a:r>
            <a:r>
              <a:rPr lang="en-US" sz="2000" dirty="0" err="1"/>
              <a:t>değerleri</a:t>
            </a:r>
            <a:r>
              <a:rPr lang="en-US" sz="2000" dirty="0"/>
              <a:t> </a:t>
            </a:r>
            <a:r>
              <a:rPr lang="en-US" sz="2000" dirty="0" err="1"/>
              <a:t>vardır</a:t>
            </a:r>
            <a:r>
              <a:rPr lang="en-US" sz="2000" dirty="0"/>
              <a:t>. </a:t>
            </a:r>
            <a:r>
              <a:rPr lang="en-US" sz="2000" dirty="0" err="1"/>
              <a:t>Tüm</a:t>
            </a:r>
            <a:r>
              <a:rPr lang="en-US" sz="2000" dirty="0"/>
              <a:t> </a:t>
            </a:r>
            <a:r>
              <a:rPr lang="en-US" sz="2000" dirty="0" err="1"/>
              <a:t>işlemler</a:t>
            </a:r>
            <a:r>
              <a:rPr lang="en-US" sz="2000" dirty="0"/>
              <a:t> </a:t>
            </a:r>
            <a:r>
              <a:rPr lang="en-US" sz="2000" dirty="0" err="1"/>
              <a:t>bu</a:t>
            </a:r>
            <a:r>
              <a:rPr lang="en-US" sz="2000" dirty="0"/>
              <a:t> </a:t>
            </a:r>
            <a:r>
              <a:rPr lang="en-US" sz="2000" dirty="0" err="1"/>
              <a:t>iki</a:t>
            </a:r>
            <a:r>
              <a:rPr lang="en-US" sz="2000" dirty="0"/>
              <a:t> </a:t>
            </a:r>
            <a:r>
              <a:rPr lang="en-US" sz="2000" dirty="0" err="1"/>
              <a:t>değer</a:t>
            </a:r>
            <a:r>
              <a:rPr lang="en-US" sz="2000" dirty="0"/>
              <a:t> </a:t>
            </a:r>
            <a:r>
              <a:rPr lang="en-US" sz="2000" dirty="0" err="1"/>
              <a:t>üzerinden</a:t>
            </a:r>
            <a:r>
              <a:rPr lang="en-US" sz="2000" dirty="0"/>
              <a:t> </a:t>
            </a:r>
            <a:r>
              <a:rPr lang="en-US" sz="2000" dirty="0" err="1"/>
              <a:t>yapılır</a:t>
            </a:r>
            <a:r>
              <a:rPr lang="en-US" sz="2000" dirty="0"/>
              <a:t>. 0 </a:t>
            </a:r>
            <a:r>
              <a:rPr lang="en-US" sz="2000" dirty="0" err="1"/>
              <a:t>ya</a:t>
            </a:r>
            <a:r>
              <a:rPr lang="en-US" sz="2000" dirty="0"/>
              <a:t> da 1 </a:t>
            </a:r>
            <a:r>
              <a:rPr lang="en-US" sz="2000" dirty="0" err="1"/>
              <a:t>bilgisinin</a:t>
            </a:r>
            <a:r>
              <a:rPr lang="en-US" sz="2000" dirty="0"/>
              <a:t> her </a:t>
            </a:r>
            <a:r>
              <a:rPr lang="en-US" sz="2000" dirty="0" err="1"/>
              <a:t>birine</a:t>
            </a:r>
            <a:r>
              <a:rPr lang="en-US" sz="2000" dirty="0"/>
              <a:t> </a:t>
            </a:r>
            <a:r>
              <a:rPr lang="en-US" sz="2000" b="1" i="1" dirty="0"/>
              <a:t>bit</a:t>
            </a:r>
            <a:r>
              <a:rPr lang="en-US" sz="2000" dirty="0"/>
              <a:t> </a:t>
            </a:r>
            <a:r>
              <a:rPr lang="en-US" sz="2000" dirty="0" err="1"/>
              <a:t>denir</a:t>
            </a:r>
            <a:r>
              <a:rPr lang="en-US" sz="2000" dirty="0"/>
              <a:t>.</a:t>
            </a:r>
            <a:endParaRPr lang="tr-TR" sz="2000" dirty="0"/>
          </a:p>
          <a:p>
            <a:pPr algn="just"/>
            <a:r>
              <a:rPr lang="en-US" sz="2000" b="1" dirty="0"/>
              <a:t> </a:t>
            </a:r>
            <a:endParaRPr lang="tr-TR" sz="2000" dirty="0"/>
          </a:p>
          <a:p>
            <a:pPr algn="just"/>
            <a:r>
              <a:rPr lang="tr-TR" sz="2000" b="1" dirty="0" smtClean="0"/>
              <a:t>b) </a:t>
            </a:r>
            <a:r>
              <a:rPr lang="en-US" sz="2000" b="1" dirty="0" smtClean="0"/>
              <a:t>BPS </a:t>
            </a:r>
            <a:r>
              <a:rPr lang="en-US" sz="2000" b="1" dirty="0"/>
              <a:t>(Bit Per Second)</a:t>
            </a:r>
            <a:endParaRPr lang="tr-TR" sz="2000" dirty="0"/>
          </a:p>
          <a:p>
            <a:pPr algn="just"/>
            <a:r>
              <a:rPr lang="en-US" sz="2000" dirty="0" err="1"/>
              <a:t>Sayısal</a:t>
            </a:r>
            <a:r>
              <a:rPr lang="en-US" sz="2000" dirty="0"/>
              <a:t> </a:t>
            </a:r>
            <a:r>
              <a:rPr lang="en-US" sz="2000" dirty="0" err="1"/>
              <a:t>veri</a:t>
            </a:r>
            <a:r>
              <a:rPr lang="en-US" sz="2000" dirty="0"/>
              <a:t> </a:t>
            </a:r>
            <a:r>
              <a:rPr lang="en-US" sz="2000" dirty="0" err="1"/>
              <a:t>iletişimi</a:t>
            </a:r>
            <a:r>
              <a:rPr lang="en-US" sz="2000" dirty="0"/>
              <a:t> </a:t>
            </a:r>
            <a:r>
              <a:rPr lang="en-US" sz="2000" dirty="0" err="1"/>
              <a:t>sırasında</a:t>
            </a:r>
            <a:r>
              <a:rPr lang="en-US" sz="2000" dirty="0"/>
              <a:t> </a:t>
            </a:r>
            <a:r>
              <a:rPr lang="en-US" sz="2000" dirty="0" err="1"/>
              <a:t>saniyede</a:t>
            </a:r>
            <a:r>
              <a:rPr lang="en-US" sz="2000" dirty="0"/>
              <a:t> </a:t>
            </a:r>
            <a:r>
              <a:rPr lang="en-US" sz="2000" dirty="0" err="1"/>
              <a:t>iletilen</a:t>
            </a:r>
            <a:r>
              <a:rPr lang="en-US" sz="2000" dirty="0"/>
              <a:t> bit </a:t>
            </a:r>
            <a:r>
              <a:rPr lang="en-US" sz="2000" dirty="0" err="1"/>
              <a:t>sayısı</a:t>
            </a:r>
            <a:r>
              <a:rPr lang="en-US" sz="2000" dirty="0"/>
              <a:t> BPS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ifade</a:t>
            </a:r>
            <a:r>
              <a:rPr lang="en-US" sz="2000" dirty="0"/>
              <a:t> </a:t>
            </a:r>
            <a:r>
              <a:rPr lang="en-US" sz="2000" dirty="0" err="1"/>
              <a:t>edilir</a:t>
            </a:r>
            <a:r>
              <a:rPr lang="en-US" sz="2000" dirty="0"/>
              <a:t>.</a:t>
            </a:r>
            <a:endParaRPr lang="tr-TR" sz="2000" dirty="0"/>
          </a:p>
          <a:p>
            <a:endParaRPr lang="tr-TR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243" y="3415790"/>
            <a:ext cx="6267465" cy="119253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67544" y="4941168"/>
            <a:ext cx="777686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/>
              <a:t>8 </a:t>
            </a:r>
            <a:r>
              <a:rPr lang="en-US" sz="2000" b="1" dirty="0" err="1"/>
              <a:t>bit`lik</a:t>
            </a:r>
            <a:r>
              <a:rPr lang="en-US" sz="2000" b="1" dirty="0"/>
              <a:t> </a:t>
            </a:r>
            <a:r>
              <a:rPr lang="en-US" sz="2000" b="1" dirty="0" err="1"/>
              <a:t>bir</a:t>
            </a:r>
            <a:r>
              <a:rPr lang="en-US" sz="2000" b="1" dirty="0"/>
              <a:t> </a:t>
            </a:r>
            <a:r>
              <a:rPr lang="en-US" sz="2000" b="1" dirty="0" err="1"/>
              <a:t>verinin</a:t>
            </a:r>
            <a:r>
              <a:rPr lang="en-US" sz="2000" b="1" dirty="0"/>
              <a:t> </a:t>
            </a:r>
            <a:r>
              <a:rPr lang="en-US" sz="2000" b="1" dirty="0" err="1"/>
              <a:t>osiloskopta</a:t>
            </a:r>
            <a:r>
              <a:rPr lang="en-US" sz="2000" b="1" dirty="0"/>
              <a:t> </a:t>
            </a:r>
            <a:r>
              <a:rPr lang="en-US" sz="2000" b="1" dirty="0" err="1"/>
              <a:t>elde</a:t>
            </a:r>
            <a:r>
              <a:rPr lang="en-US" sz="2000" b="1" dirty="0"/>
              <a:t> </a:t>
            </a:r>
            <a:r>
              <a:rPr lang="en-US" sz="2000" b="1" dirty="0" err="1"/>
              <a:t>edilen</a:t>
            </a:r>
            <a:r>
              <a:rPr lang="en-US" sz="2000" b="1" dirty="0"/>
              <a:t> </a:t>
            </a:r>
            <a:r>
              <a:rPr lang="en-US" sz="2000" b="1" dirty="0" err="1"/>
              <a:t>şekli</a:t>
            </a:r>
            <a:r>
              <a:rPr lang="en-US" sz="2000" b="1" dirty="0"/>
              <a:t> </a:t>
            </a:r>
            <a:r>
              <a:rPr lang="en-US" sz="2000" b="1" dirty="0" err="1"/>
              <a:t>verildiğine</a:t>
            </a:r>
            <a:r>
              <a:rPr lang="en-US" sz="2000" b="1" dirty="0"/>
              <a:t> </a:t>
            </a:r>
            <a:r>
              <a:rPr lang="en-US" sz="2000" b="1" dirty="0" err="1"/>
              <a:t>göre</a:t>
            </a:r>
            <a:r>
              <a:rPr lang="en-US" sz="2000" b="1" dirty="0"/>
              <a:t> </a:t>
            </a:r>
            <a:r>
              <a:rPr lang="en-US" sz="2000" b="1" dirty="0" err="1"/>
              <a:t>saniyede</a:t>
            </a:r>
            <a:r>
              <a:rPr lang="en-US" sz="2000" b="1" dirty="0"/>
              <a:t> </a:t>
            </a:r>
            <a:r>
              <a:rPr lang="en-US" sz="2000" b="1" dirty="0" err="1"/>
              <a:t>iletilen</a:t>
            </a:r>
            <a:r>
              <a:rPr lang="en-US" sz="2000" b="1" dirty="0"/>
              <a:t> bit </a:t>
            </a:r>
            <a:r>
              <a:rPr lang="en-US" sz="2000" b="1" dirty="0" err="1"/>
              <a:t>hızını</a:t>
            </a:r>
            <a:r>
              <a:rPr lang="en-US" sz="2000" b="1" dirty="0"/>
              <a:t> </a:t>
            </a:r>
            <a:r>
              <a:rPr lang="en-US" sz="2000" b="1" dirty="0" err="1"/>
              <a:t>bulunuz</a:t>
            </a:r>
            <a:r>
              <a:rPr lang="en-US" sz="2000" b="1" dirty="0"/>
              <a:t>.</a:t>
            </a:r>
            <a:endParaRPr lang="tr-TR" sz="2000" b="1" dirty="0"/>
          </a:p>
          <a:p>
            <a:r>
              <a:rPr lang="en-US" b="1" dirty="0"/>
              <a:t>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3291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39552" y="332656"/>
                <a:ext cx="8208912" cy="22804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b="1" dirty="0"/>
                  <a:t>833usan </a:t>
                </a:r>
                <a:r>
                  <a:rPr lang="en-US" sz="2400" b="1" dirty="0" err="1"/>
                  <a:t>dikkat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edileceği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gibi</a:t>
                </a:r>
                <a:r>
                  <a:rPr lang="en-US" sz="2400" b="1" dirty="0"/>
                  <a:t> 8 bit very </a:t>
                </a:r>
                <a:r>
                  <a:rPr lang="en-US" sz="2400" b="1" dirty="0" err="1"/>
                  <a:t>içindir</a:t>
                </a:r>
                <a:r>
                  <a:rPr lang="en-US" sz="2400" b="1" dirty="0"/>
                  <a:t>. </a:t>
                </a:r>
                <a:r>
                  <a:rPr lang="en-US" sz="2400" b="1" dirty="0" err="1"/>
                  <a:t>Dolayısı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ile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bir</a:t>
                </a:r>
                <a:r>
                  <a:rPr lang="en-US" sz="2400" b="1" dirty="0"/>
                  <a:t> bit </a:t>
                </a:r>
                <a:r>
                  <a:rPr lang="en-US" sz="2400" b="1" dirty="0" err="1"/>
                  <a:t>için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geçen</a:t>
                </a:r>
                <a:r>
                  <a:rPr lang="en-US" sz="2400" b="1" dirty="0"/>
                  <a:t> sure </a:t>
                </a:r>
                <a:endParaRPr lang="tr-TR" sz="2400" b="1" dirty="0"/>
              </a:p>
              <a:p>
                <a:pPr algn="just"/>
                <a:r>
                  <a:rPr lang="en-US" sz="2400" b="1" dirty="0" err="1"/>
                  <a:t>Bir</a:t>
                </a:r>
                <a:r>
                  <a:rPr lang="en-US" sz="2400" b="1" dirty="0"/>
                  <a:t> bit </a:t>
                </a:r>
                <a:r>
                  <a:rPr lang="en-US" sz="2400" b="1" dirty="0" err="1"/>
                  <a:t>için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geçen</a:t>
                </a:r>
                <a:r>
                  <a:rPr lang="en-US" sz="2400" b="1" dirty="0"/>
                  <a:t> sure  =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𝟖𝟑𝟑</m:t>
                        </m:r>
                        <m:r>
                          <a:rPr lang="en-US" sz="2400" b="1" i="1">
                            <a:latin typeface="Cambria Math"/>
                          </a:rPr>
                          <m:t>𝒖𝒔𝒂𝒏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𝟖</m:t>
                        </m:r>
                      </m:den>
                    </m:f>
                    <m:r>
                      <a:rPr lang="en-US" sz="2400" b="1" i="1">
                        <a:latin typeface="Cambria Math"/>
                      </a:rPr>
                      <m:t> = </m:t>
                    </m:r>
                  </m:oMath>
                </a14:m>
                <a:r>
                  <a:rPr lang="en-US" sz="2400" b="1" dirty="0"/>
                  <a:t>104.125 </a:t>
                </a:r>
                <a:r>
                  <a:rPr lang="en-US" sz="2400" b="1" dirty="0" err="1"/>
                  <a:t>usan</a:t>
                </a:r>
                <a:r>
                  <a:rPr lang="en-US" sz="2400" b="1" dirty="0"/>
                  <a:t> dir</a:t>
                </a:r>
                <a:r>
                  <a:rPr lang="en-US" sz="2400" b="1" dirty="0" smtClean="0"/>
                  <a:t>.</a:t>
                </a:r>
                <a:endParaRPr lang="tr-TR" sz="2400" b="1" dirty="0" smtClean="0"/>
              </a:p>
              <a:p>
                <a:pPr algn="just"/>
                <a:endParaRPr lang="tr-TR" sz="2400" dirty="0" smtClean="0"/>
              </a:p>
              <a:p>
                <a:pPr algn="ctr"/>
                <a:r>
                  <a:rPr lang="en-US" sz="2400" b="1" dirty="0" smtClean="0"/>
                  <a:t>f </a:t>
                </a:r>
                <a:r>
                  <a:rPr lang="en-US" sz="2400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𝑻</m:t>
                        </m:r>
                      </m:den>
                    </m:f>
                  </m:oMath>
                </a14:m>
                <a:r>
                  <a:rPr lang="en-US" sz="24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𝟏𝟎𝟒</m:t>
                        </m:r>
                        <m:r>
                          <a:rPr lang="en-US" sz="2400" b="1" i="1">
                            <a:latin typeface="Cambria Math"/>
                          </a:rPr>
                          <m:t>.</m:t>
                        </m:r>
                        <m:r>
                          <a:rPr lang="en-US" sz="2400" b="1" i="1">
                            <a:latin typeface="Cambria Math"/>
                          </a:rPr>
                          <m:t>𝟏𝟐𝟓</m:t>
                        </m:r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  <m:sSup>
                          <m:sSupPr>
                            <m:ctrlPr>
                              <a:rPr lang="tr-TR" sz="2400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latin typeface="Cambria Math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2400" b="1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1" i="1">
                                <a:latin typeface="Cambria Math"/>
                              </a:rPr>
                              <m:t>𝟔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b="1" dirty="0"/>
                  <a:t> = 9604 Hz = 9604 </a:t>
                </a:r>
                <a:r>
                  <a:rPr lang="en-US" sz="2400" b="1" dirty="0" smtClean="0"/>
                  <a:t>bps</a:t>
                </a:r>
                <a:endParaRPr lang="tr-TR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32656"/>
                <a:ext cx="8208912" cy="2280432"/>
              </a:xfrm>
              <a:prstGeom prst="rect">
                <a:avLst/>
              </a:prstGeom>
              <a:blipFill rotWithShape="1">
                <a:blip r:embed="rId2"/>
                <a:stretch>
                  <a:fillRect l="-1189" t="-2139" r="-1114" b="-133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611560" y="3284984"/>
            <a:ext cx="81369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 smtClean="0"/>
              <a:t>c) </a:t>
            </a:r>
            <a:r>
              <a:rPr lang="en-US" sz="2400" b="1" dirty="0" smtClean="0"/>
              <a:t>Baud</a:t>
            </a:r>
            <a:endParaRPr lang="tr-TR" sz="2400" b="1" dirty="0"/>
          </a:p>
          <a:p>
            <a:pPr algn="just"/>
            <a:r>
              <a:rPr lang="en-US" sz="2400" b="1" dirty="0" err="1"/>
              <a:t>Genelde</a:t>
            </a:r>
            <a:r>
              <a:rPr lang="en-US" sz="2400" b="1" dirty="0"/>
              <a:t> modem </a:t>
            </a:r>
            <a:r>
              <a:rPr lang="en-US" sz="2400" b="1" dirty="0" err="1"/>
              <a:t>benzeri</a:t>
            </a:r>
            <a:r>
              <a:rPr lang="en-US" sz="2400" b="1" dirty="0"/>
              <a:t> </a:t>
            </a:r>
            <a:r>
              <a:rPr lang="en-US" sz="2400" b="1" dirty="0" err="1"/>
              <a:t>cihazların</a:t>
            </a:r>
            <a:r>
              <a:rPr lang="en-US" sz="2400" b="1" dirty="0"/>
              <a:t> </a:t>
            </a:r>
            <a:r>
              <a:rPr lang="en-US" sz="2400" b="1" dirty="0" err="1"/>
              <a:t>sinyalleşme</a:t>
            </a:r>
            <a:r>
              <a:rPr lang="en-US" sz="2400" b="1" dirty="0"/>
              <a:t> </a:t>
            </a:r>
            <a:r>
              <a:rPr lang="en-US" sz="2400" b="1" dirty="0" err="1"/>
              <a:t>hızlarını</a:t>
            </a:r>
            <a:r>
              <a:rPr lang="en-US" sz="2400" b="1" dirty="0"/>
              <a:t> </a:t>
            </a:r>
            <a:r>
              <a:rPr lang="en-US" sz="2400" b="1" dirty="0" err="1"/>
              <a:t>ifade</a:t>
            </a:r>
            <a:r>
              <a:rPr lang="en-US" sz="2400" b="1" dirty="0"/>
              <a:t> </a:t>
            </a:r>
            <a:r>
              <a:rPr lang="en-US" sz="2400" b="1" dirty="0" err="1"/>
              <a:t>etmekte</a:t>
            </a:r>
            <a:r>
              <a:rPr lang="en-US" sz="2400" b="1" dirty="0"/>
              <a:t> </a:t>
            </a:r>
            <a:r>
              <a:rPr lang="en-US" sz="2400" b="1" dirty="0" err="1"/>
              <a:t>kullanılır</a:t>
            </a:r>
            <a:r>
              <a:rPr lang="en-US" sz="2400" b="1" dirty="0"/>
              <a:t>. </a:t>
            </a:r>
            <a:r>
              <a:rPr lang="en-US" sz="2400" b="1" dirty="0" err="1"/>
              <a:t>Bir</a:t>
            </a:r>
            <a:r>
              <a:rPr lang="en-US" sz="2400" b="1" dirty="0"/>
              <a:t> </a:t>
            </a:r>
            <a:r>
              <a:rPr lang="en-US" sz="2400" b="1" dirty="0" err="1"/>
              <a:t>başka</a:t>
            </a:r>
            <a:r>
              <a:rPr lang="en-US" sz="2400" b="1" dirty="0"/>
              <a:t> </a:t>
            </a:r>
            <a:r>
              <a:rPr lang="en-US" sz="2400" b="1" dirty="0" err="1"/>
              <a:t>deyişle</a:t>
            </a:r>
            <a:r>
              <a:rPr lang="en-US" sz="2400" b="1" dirty="0"/>
              <a:t> </a:t>
            </a:r>
            <a:r>
              <a:rPr lang="en-US" sz="2400" b="1" dirty="0" err="1"/>
              <a:t>modemin</a:t>
            </a:r>
            <a:r>
              <a:rPr lang="en-US" sz="2400" b="1" dirty="0"/>
              <a:t> </a:t>
            </a:r>
            <a:r>
              <a:rPr lang="en-US" sz="2400" b="1" dirty="0" err="1"/>
              <a:t>bir</a:t>
            </a:r>
            <a:r>
              <a:rPr lang="en-US" sz="2400" b="1" dirty="0"/>
              <a:t> </a:t>
            </a:r>
            <a:r>
              <a:rPr lang="en-US" sz="2400" b="1" dirty="0" err="1"/>
              <a:t>sinyalleşme</a:t>
            </a:r>
            <a:r>
              <a:rPr lang="en-US" sz="2400" b="1" dirty="0"/>
              <a:t> </a:t>
            </a:r>
            <a:r>
              <a:rPr lang="en-US" sz="2400" b="1" dirty="0" err="1"/>
              <a:t>sırasında</a:t>
            </a:r>
            <a:r>
              <a:rPr lang="en-US" sz="2400" b="1" dirty="0"/>
              <a:t> </a:t>
            </a:r>
            <a:r>
              <a:rPr lang="en-US" sz="2400" b="1" dirty="0" err="1"/>
              <a:t>gönderdiği</a:t>
            </a:r>
            <a:r>
              <a:rPr lang="en-US" sz="2400" b="1" dirty="0"/>
              <a:t> </a:t>
            </a:r>
            <a:r>
              <a:rPr lang="en-US" sz="2400" b="1" dirty="0" err="1"/>
              <a:t>bilginin</a:t>
            </a:r>
            <a:r>
              <a:rPr lang="en-US" sz="2400" b="1" dirty="0"/>
              <a:t> </a:t>
            </a:r>
            <a:r>
              <a:rPr lang="en-US" sz="2400" b="1" dirty="0" err="1"/>
              <a:t>ölçüsüdür</a:t>
            </a:r>
            <a:r>
              <a:rPr lang="en-US" sz="2400" b="1" dirty="0"/>
              <a:t>. </a:t>
            </a:r>
            <a:r>
              <a:rPr lang="en-US" sz="2400" b="1" dirty="0" err="1"/>
              <a:t>Örneğin</a:t>
            </a:r>
            <a:r>
              <a:rPr lang="en-US" sz="2400" b="1" dirty="0"/>
              <a:t> </a:t>
            </a:r>
            <a:r>
              <a:rPr lang="en-US" sz="2400" b="1" dirty="0" err="1"/>
              <a:t>bir</a:t>
            </a:r>
            <a:r>
              <a:rPr lang="en-US" sz="2400" b="1" dirty="0"/>
              <a:t> </a:t>
            </a:r>
            <a:r>
              <a:rPr lang="en-US" sz="2400" b="1" dirty="0" err="1"/>
              <a:t>cihaz</a:t>
            </a:r>
            <a:r>
              <a:rPr lang="en-US" sz="2400" b="1" dirty="0"/>
              <a:t> her </a:t>
            </a:r>
            <a:r>
              <a:rPr lang="en-US" sz="2400" b="1" dirty="0" err="1"/>
              <a:t>bir</a:t>
            </a:r>
            <a:r>
              <a:rPr lang="en-US" sz="2400" b="1" dirty="0"/>
              <a:t> </a:t>
            </a:r>
            <a:r>
              <a:rPr lang="en-US" sz="2400" b="1" dirty="0" err="1"/>
              <a:t>sinyalleşme</a:t>
            </a:r>
            <a:r>
              <a:rPr lang="en-US" sz="2400" b="1" dirty="0"/>
              <a:t> </a:t>
            </a:r>
            <a:r>
              <a:rPr lang="en-US" sz="2400" b="1" dirty="0" err="1"/>
              <a:t>esnasında</a:t>
            </a:r>
            <a:r>
              <a:rPr lang="en-US" sz="2400" b="1" dirty="0"/>
              <a:t> 2 </a:t>
            </a:r>
            <a:r>
              <a:rPr lang="en-US" sz="2400" b="1" dirty="0" err="1"/>
              <a:t>bitle</a:t>
            </a:r>
            <a:r>
              <a:rPr lang="en-US" sz="2400" b="1" dirty="0"/>
              <a:t> </a:t>
            </a:r>
            <a:r>
              <a:rPr lang="en-US" sz="2400" b="1" dirty="0" err="1"/>
              <a:t>kodlanmış</a:t>
            </a:r>
            <a:r>
              <a:rPr lang="en-US" sz="2400" b="1" dirty="0"/>
              <a:t> </a:t>
            </a:r>
            <a:r>
              <a:rPr lang="en-US" sz="2400" b="1" dirty="0" err="1"/>
              <a:t>bir</a:t>
            </a:r>
            <a:r>
              <a:rPr lang="en-US" sz="2400" b="1" dirty="0"/>
              <a:t> </a:t>
            </a:r>
            <a:r>
              <a:rPr lang="en-US" sz="2400" b="1" dirty="0" err="1"/>
              <a:t>bilgi</a:t>
            </a:r>
            <a:r>
              <a:rPr lang="en-US" sz="2400" b="1" dirty="0"/>
              <a:t> </a:t>
            </a:r>
            <a:r>
              <a:rPr lang="en-US" sz="2400" b="1" dirty="0" err="1"/>
              <a:t>gönderiyorsa</a:t>
            </a:r>
            <a:r>
              <a:rPr lang="en-US" sz="2400" b="1" dirty="0"/>
              <a:t> 1 baud </a:t>
            </a:r>
            <a:r>
              <a:rPr lang="en-US" sz="2400" b="1" dirty="0" err="1"/>
              <a:t>değeri</a:t>
            </a:r>
            <a:r>
              <a:rPr lang="en-US" sz="2400" b="1" dirty="0"/>
              <a:t> 2 </a:t>
            </a:r>
            <a:r>
              <a:rPr lang="en-US" sz="2400" b="1" dirty="0" err="1"/>
              <a:t>bitdir</a:t>
            </a:r>
            <a:r>
              <a:rPr lang="en-US" sz="2400" b="1" dirty="0" smtClean="0"/>
              <a:t>.</a:t>
            </a:r>
            <a:endParaRPr lang="tr-TR" sz="2400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956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4249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 smtClean="0"/>
              <a:t>d) </a:t>
            </a:r>
            <a:r>
              <a:rPr lang="en-US" sz="2400" b="1" dirty="0" smtClean="0"/>
              <a:t>Baud </a:t>
            </a:r>
            <a:r>
              <a:rPr lang="en-US" sz="2400" b="1" dirty="0"/>
              <a:t>Rate (Oran)</a:t>
            </a:r>
            <a:endParaRPr lang="tr-TR" sz="2400" b="1" dirty="0"/>
          </a:p>
          <a:p>
            <a:pPr algn="just"/>
            <a:endParaRPr lang="tr-TR" sz="2400" b="1" dirty="0" smtClean="0"/>
          </a:p>
          <a:p>
            <a:pPr algn="just"/>
            <a:r>
              <a:rPr lang="en-US" sz="2400" b="1" dirty="0" err="1" smtClean="0"/>
              <a:t>Veri</a:t>
            </a:r>
            <a:r>
              <a:rPr lang="en-US" sz="2400" b="1" dirty="0" smtClean="0"/>
              <a:t> </a:t>
            </a:r>
            <a:r>
              <a:rPr lang="en-US" sz="2400" b="1" dirty="0"/>
              <a:t>(Data) </a:t>
            </a:r>
            <a:r>
              <a:rPr lang="en-US" sz="2400" b="1" dirty="0" err="1"/>
              <a:t>iletiminde</a:t>
            </a:r>
            <a:r>
              <a:rPr lang="en-US" sz="2400" b="1" dirty="0"/>
              <a:t> </a:t>
            </a:r>
            <a:r>
              <a:rPr lang="en-US" sz="2400" b="1" dirty="0" err="1"/>
              <a:t>modülatör</a:t>
            </a:r>
            <a:r>
              <a:rPr lang="en-US" sz="2400" b="1" dirty="0"/>
              <a:t> </a:t>
            </a:r>
            <a:r>
              <a:rPr lang="en-US" sz="2400" b="1" dirty="0" err="1"/>
              <a:t>çıkışında</a:t>
            </a:r>
            <a:r>
              <a:rPr lang="en-US" sz="2400" b="1" dirty="0"/>
              <a:t> </a:t>
            </a:r>
            <a:r>
              <a:rPr lang="en-US" sz="2400" b="1" dirty="0" err="1"/>
              <a:t>bir</a:t>
            </a:r>
            <a:r>
              <a:rPr lang="en-US" sz="2400" b="1" dirty="0"/>
              <a:t> </a:t>
            </a:r>
            <a:r>
              <a:rPr lang="en-US" sz="2400" b="1" dirty="0" err="1"/>
              <a:t>saniyede</a:t>
            </a:r>
            <a:r>
              <a:rPr lang="en-US" sz="2400" b="1" dirty="0"/>
              <a:t> </a:t>
            </a:r>
            <a:r>
              <a:rPr lang="en-US" sz="2400" b="1" dirty="0" err="1"/>
              <a:t>meydana</a:t>
            </a:r>
            <a:r>
              <a:rPr lang="en-US" sz="2400" b="1" dirty="0"/>
              <a:t> </a:t>
            </a:r>
            <a:r>
              <a:rPr lang="en-US" sz="2400" b="1" dirty="0" err="1"/>
              <a:t>gelen</a:t>
            </a:r>
            <a:r>
              <a:rPr lang="en-US" sz="2400" b="1" dirty="0"/>
              <a:t> </a:t>
            </a:r>
            <a:r>
              <a:rPr lang="en-US" sz="2400" b="1" dirty="0" err="1"/>
              <a:t>sembol</a:t>
            </a:r>
            <a:r>
              <a:rPr lang="en-US" sz="2400" b="1" dirty="0"/>
              <a:t> (baud) </a:t>
            </a:r>
            <a:r>
              <a:rPr lang="en-US" sz="2400" b="1" dirty="0" err="1"/>
              <a:t>değişikliğine</a:t>
            </a:r>
            <a:r>
              <a:rPr lang="en-US" sz="2400" b="1" dirty="0"/>
              <a:t> baud </a:t>
            </a:r>
            <a:r>
              <a:rPr lang="en-US" sz="2400" b="1" dirty="0" err="1"/>
              <a:t>hızı</a:t>
            </a:r>
            <a:r>
              <a:rPr lang="en-US" sz="2400" b="1" dirty="0"/>
              <a:t> </a:t>
            </a:r>
            <a:r>
              <a:rPr lang="en-US" sz="2400" b="1" dirty="0" err="1"/>
              <a:t>denir</a:t>
            </a:r>
            <a:r>
              <a:rPr lang="en-US" sz="2400" b="1" dirty="0"/>
              <a:t>. </a:t>
            </a:r>
            <a:endParaRPr lang="tr-TR" sz="2400" b="1" dirty="0" smtClean="0"/>
          </a:p>
          <a:p>
            <a:pPr algn="just"/>
            <a:r>
              <a:rPr lang="en-US" sz="2400" b="1" dirty="0" smtClean="0"/>
              <a:t>Baud </a:t>
            </a:r>
            <a:r>
              <a:rPr lang="en-US" sz="2400" b="1" dirty="0" err="1"/>
              <a:t>hızı</a:t>
            </a:r>
            <a:r>
              <a:rPr lang="en-US" sz="2400" b="1" dirty="0"/>
              <a:t> baud/</a:t>
            </a:r>
            <a:r>
              <a:rPr lang="en-US" sz="2400" b="1" dirty="0" err="1"/>
              <a:t>sn</a:t>
            </a:r>
            <a:r>
              <a:rPr lang="en-US" sz="2400" b="1" dirty="0"/>
              <a:t> </a:t>
            </a:r>
            <a:r>
              <a:rPr lang="en-US" sz="2400" b="1" dirty="0" err="1"/>
              <a:t>ile</a:t>
            </a:r>
            <a:r>
              <a:rPr lang="en-US" sz="2400" b="1" dirty="0"/>
              <a:t> </a:t>
            </a:r>
            <a:r>
              <a:rPr lang="en-US" sz="2400" b="1" dirty="0" err="1"/>
              <a:t>gösterilir</a:t>
            </a:r>
            <a:r>
              <a:rPr lang="en-US" sz="2400" b="1" dirty="0"/>
              <a:t>. Baud </a:t>
            </a:r>
            <a:r>
              <a:rPr lang="en-US" sz="2400" b="1" dirty="0" err="1"/>
              <a:t>hızı</a:t>
            </a:r>
            <a:r>
              <a:rPr lang="en-US" sz="2400" b="1" dirty="0"/>
              <a:t> </a:t>
            </a:r>
            <a:r>
              <a:rPr lang="en-US" sz="2400" b="1" dirty="0" err="1"/>
              <a:t>sinyalin</a:t>
            </a:r>
            <a:r>
              <a:rPr lang="en-US" sz="2400" b="1" dirty="0"/>
              <a:t> </a:t>
            </a:r>
            <a:r>
              <a:rPr lang="en-US" sz="2400" b="1" dirty="0" err="1"/>
              <a:t>anahtarlama</a:t>
            </a:r>
            <a:r>
              <a:rPr lang="en-US" sz="2400" b="1" dirty="0"/>
              <a:t> </a:t>
            </a:r>
            <a:r>
              <a:rPr lang="en-US" sz="2400" b="1" dirty="0" err="1"/>
              <a:t>hızını</a:t>
            </a:r>
            <a:r>
              <a:rPr lang="en-US" sz="2400" b="1" dirty="0"/>
              <a:t> </a:t>
            </a:r>
            <a:r>
              <a:rPr lang="en-US" sz="2400" b="1" dirty="0" err="1"/>
              <a:t>gösterir</a:t>
            </a:r>
            <a:r>
              <a:rPr lang="en-US" sz="2400" b="1" dirty="0"/>
              <a:t>. </a:t>
            </a:r>
            <a:endParaRPr lang="tr-TR" sz="2400" b="1" dirty="0" smtClean="0"/>
          </a:p>
          <a:p>
            <a:pPr algn="just"/>
            <a:r>
              <a:rPr lang="en-US" sz="2400" b="1" dirty="0" err="1" smtClean="0"/>
              <a:t>Örneği</a:t>
            </a:r>
            <a:r>
              <a:rPr lang="tr-TR" sz="2400" b="1" dirty="0" smtClean="0"/>
              <a:t>n</a:t>
            </a:r>
            <a:r>
              <a:rPr lang="en-US" sz="2400" b="1" dirty="0" smtClean="0"/>
              <a:t> </a:t>
            </a:r>
            <a:r>
              <a:rPr lang="en-US" sz="2400" b="1" dirty="0" err="1"/>
              <a:t>bir</a:t>
            </a:r>
            <a:r>
              <a:rPr lang="en-US" sz="2400" b="1" dirty="0"/>
              <a:t> </a:t>
            </a:r>
            <a:r>
              <a:rPr lang="en-US" sz="2400" b="1" dirty="0" err="1"/>
              <a:t>veri</a:t>
            </a:r>
            <a:r>
              <a:rPr lang="en-US" sz="2400" b="1" dirty="0"/>
              <a:t> </a:t>
            </a:r>
            <a:r>
              <a:rPr lang="en-US" sz="2400" b="1" dirty="0" err="1"/>
              <a:t>iletim</a:t>
            </a:r>
            <a:r>
              <a:rPr lang="en-US" sz="2400" b="1" dirty="0"/>
              <a:t> </a:t>
            </a:r>
            <a:r>
              <a:rPr lang="en-US" sz="2400" b="1" dirty="0" err="1"/>
              <a:t>hattının</a:t>
            </a:r>
            <a:r>
              <a:rPr lang="en-US" sz="2400" b="1" dirty="0"/>
              <a:t> </a:t>
            </a:r>
            <a:r>
              <a:rPr lang="en-US" sz="2400" b="1" dirty="0" err="1"/>
              <a:t>iletim</a:t>
            </a:r>
            <a:r>
              <a:rPr lang="en-US" sz="2400" b="1" dirty="0"/>
              <a:t> </a:t>
            </a:r>
            <a:r>
              <a:rPr lang="en-US" sz="2400" b="1" dirty="0" err="1"/>
              <a:t>hızı</a:t>
            </a:r>
            <a:r>
              <a:rPr lang="en-US" sz="2400" b="1" dirty="0"/>
              <a:t> 4800 baud/</a:t>
            </a:r>
            <a:r>
              <a:rPr lang="en-US" sz="2400" b="1" dirty="0" err="1"/>
              <a:t>sn</a:t>
            </a:r>
            <a:r>
              <a:rPr lang="en-US" sz="2400" b="1" dirty="0"/>
              <a:t> </a:t>
            </a:r>
            <a:r>
              <a:rPr lang="en-US" sz="2400" b="1" dirty="0" err="1"/>
              <a:t>olsun.Bu</a:t>
            </a:r>
            <a:r>
              <a:rPr lang="en-US" sz="2400" b="1" dirty="0"/>
              <a:t> </a:t>
            </a:r>
            <a:r>
              <a:rPr lang="en-US" sz="2400" b="1" dirty="0" err="1"/>
              <a:t>iletim</a:t>
            </a:r>
            <a:r>
              <a:rPr lang="en-US" sz="2400" b="1" dirty="0"/>
              <a:t> her baud 4 </a:t>
            </a:r>
            <a:r>
              <a:rPr lang="en-US" sz="2400" b="1" dirty="0" err="1"/>
              <a:t>bitle</a:t>
            </a:r>
            <a:r>
              <a:rPr lang="en-US" sz="2400" b="1" dirty="0"/>
              <a:t> </a:t>
            </a:r>
            <a:r>
              <a:rPr lang="en-US" sz="2400" b="1" dirty="0" err="1"/>
              <a:t>kodlanmış</a:t>
            </a:r>
            <a:r>
              <a:rPr lang="en-US" sz="2400" b="1" dirty="0"/>
              <a:t> </a:t>
            </a:r>
            <a:r>
              <a:rPr lang="en-US" sz="2400" b="1" dirty="0" err="1"/>
              <a:t>bilgi</a:t>
            </a:r>
            <a:r>
              <a:rPr lang="en-US" sz="2400" b="1" dirty="0"/>
              <a:t> </a:t>
            </a:r>
            <a:r>
              <a:rPr lang="en-US" sz="2400" b="1" dirty="0" err="1"/>
              <a:t>içeriyorsa</a:t>
            </a:r>
            <a:r>
              <a:rPr lang="en-US" sz="2400" b="1" dirty="0"/>
              <a:t> bps </a:t>
            </a:r>
            <a:r>
              <a:rPr lang="en-US" sz="2400" b="1" dirty="0" err="1"/>
              <a:t>olarak</a:t>
            </a:r>
            <a:r>
              <a:rPr lang="en-US" sz="2400" b="1" dirty="0"/>
              <a:t> </a:t>
            </a:r>
            <a:r>
              <a:rPr lang="en-US" sz="2400" b="1" dirty="0" err="1"/>
              <a:t>hızımız</a:t>
            </a:r>
            <a:r>
              <a:rPr lang="en-US" sz="2400" b="1" dirty="0"/>
              <a:t> 4800*4=19200 bps </a:t>
            </a:r>
            <a:r>
              <a:rPr lang="en-US" sz="2400" b="1" dirty="0" err="1"/>
              <a:t>olur</a:t>
            </a:r>
            <a:r>
              <a:rPr lang="en-US" sz="2400" b="1" dirty="0" smtClean="0"/>
              <a:t>.</a:t>
            </a:r>
            <a:endParaRPr lang="tr-TR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3933056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 smtClean="0"/>
              <a:t>e) </a:t>
            </a:r>
            <a:r>
              <a:rPr lang="en-US" sz="2400" b="1" dirty="0" smtClean="0"/>
              <a:t>BER</a:t>
            </a:r>
            <a:r>
              <a:rPr lang="en-US" sz="2400" b="1" dirty="0"/>
              <a:t>: Bit Error Rate (Bit </a:t>
            </a:r>
            <a:r>
              <a:rPr lang="en-US" sz="2400" b="1" dirty="0" err="1"/>
              <a:t>Hata</a:t>
            </a:r>
            <a:r>
              <a:rPr lang="en-US" sz="2400" b="1" dirty="0"/>
              <a:t> </a:t>
            </a:r>
            <a:r>
              <a:rPr lang="en-US" sz="2400" b="1" dirty="0" err="1"/>
              <a:t>Oranı</a:t>
            </a:r>
            <a:r>
              <a:rPr lang="en-US" sz="2400" b="1" dirty="0"/>
              <a:t>)</a:t>
            </a:r>
            <a:endParaRPr lang="tr-TR" sz="2400" b="1" dirty="0"/>
          </a:p>
          <a:p>
            <a:pPr algn="just"/>
            <a:r>
              <a:rPr lang="en-US" sz="2400" b="1" dirty="0" err="1"/>
              <a:t>Sayısal</a:t>
            </a:r>
            <a:r>
              <a:rPr lang="en-US" sz="2400" b="1" dirty="0"/>
              <a:t> </a:t>
            </a:r>
            <a:r>
              <a:rPr lang="en-US" sz="2400" b="1" dirty="0" err="1"/>
              <a:t>bilgi</a:t>
            </a:r>
            <a:r>
              <a:rPr lang="en-US" sz="2400" b="1" dirty="0"/>
              <a:t> </a:t>
            </a:r>
            <a:r>
              <a:rPr lang="en-US" sz="2400" b="1" dirty="0" err="1"/>
              <a:t>iletiminde</a:t>
            </a:r>
            <a:r>
              <a:rPr lang="en-US" sz="2400" b="1" dirty="0"/>
              <a:t> </a:t>
            </a:r>
            <a:r>
              <a:rPr lang="en-US" sz="2400" b="1" dirty="0" err="1"/>
              <a:t>gönderilen</a:t>
            </a:r>
            <a:r>
              <a:rPr lang="en-US" sz="2400" b="1" dirty="0"/>
              <a:t> </a:t>
            </a:r>
            <a:r>
              <a:rPr lang="en-US" sz="2400" b="1" dirty="0" err="1"/>
              <a:t>veri</a:t>
            </a:r>
            <a:r>
              <a:rPr lang="en-US" sz="2400" b="1" dirty="0"/>
              <a:t> </a:t>
            </a:r>
            <a:r>
              <a:rPr lang="en-US" sz="2400" b="1" dirty="0" err="1"/>
              <a:t>içindeki</a:t>
            </a:r>
            <a:r>
              <a:rPr lang="en-US" sz="2400" b="1" dirty="0"/>
              <a:t> </a:t>
            </a:r>
            <a:r>
              <a:rPr lang="en-US" sz="2400" b="1" dirty="0" err="1"/>
              <a:t>bozulan</a:t>
            </a:r>
            <a:r>
              <a:rPr lang="en-US" sz="2400" b="1" dirty="0"/>
              <a:t> </a:t>
            </a:r>
            <a:r>
              <a:rPr lang="en-US" sz="2400" b="1" dirty="0" err="1"/>
              <a:t>ya</a:t>
            </a:r>
            <a:r>
              <a:rPr lang="en-US" sz="2400" b="1" dirty="0"/>
              <a:t> da </a:t>
            </a:r>
            <a:r>
              <a:rPr lang="en-US" sz="2400" b="1" dirty="0" err="1"/>
              <a:t>yanlış</a:t>
            </a:r>
            <a:r>
              <a:rPr lang="en-US" sz="2400" b="1" dirty="0"/>
              <a:t> </a:t>
            </a:r>
            <a:r>
              <a:rPr lang="en-US" sz="2400" b="1" dirty="0" err="1"/>
              <a:t>algılanan</a:t>
            </a:r>
            <a:r>
              <a:rPr lang="en-US" sz="2400" b="1" dirty="0"/>
              <a:t> bit </a:t>
            </a:r>
            <a:r>
              <a:rPr lang="en-US" sz="2400" b="1" dirty="0" err="1"/>
              <a:t>oranını</a:t>
            </a:r>
            <a:r>
              <a:rPr lang="en-US" sz="2400" b="1" dirty="0"/>
              <a:t> </a:t>
            </a:r>
            <a:r>
              <a:rPr lang="en-US" sz="2400" b="1" dirty="0" err="1"/>
              <a:t>ifade</a:t>
            </a:r>
            <a:r>
              <a:rPr lang="en-US" sz="2400" b="1" dirty="0"/>
              <a:t> </a:t>
            </a:r>
            <a:r>
              <a:rPr lang="en-US" sz="2400" b="1" dirty="0" err="1"/>
              <a:t>eder</a:t>
            </a:r>
            <a:r>
              <a:rPr lang="en-US" sz="2400" b="1" dirty="0"/>
              <a:t>.</a:t>
            </a:r>
            <a:endParaRPr lang="tr-TR" sz="2400" b="1" dirty="0"/>
          </a:p>
          <a:p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699792" y="5229200"/>
                <a:ext cx="3888432" cy="5800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dirty="0"/>
                  <a:t>BER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0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/>
                          </a:rPr>
                          <m:t>𝑮</m:t>
                        </m:r>
                        <m:r>
                          <a:rPr lang="en-US" sz="2000" b="1" i="1">
                            <a:latin typeface="Cambria Math"/>
                          </a:rPr>
                          <m:t>ö</m:t>
                        </m:r>
                        <m:r>
                          <a:rPr lang="en-US" sz="2000" b="1" i="1">
                            <a:latin typeface="Cambria Math"/>
                          </a:rPr>
                          <m:t>𝒏𝒅𝒆𝒓𝒊𝒍𝒆𝒏</m:t>
                        </m:r>
                        <m:r>
                          <a:rPr lang="en-US" sz="2000" b="1" i="1">
                            <a:latin typeface="Cambria Math"/>
                          </a:rPr>
                          <m:t> </m:t>
                        </m:r>
                        <m:r>
                          <a:rPr lang="en-US" sz="2000" b="1" i="1">
                            <a:latin typeface="Cambria Math"/>
                          </a:rPr>
                          <m:t>𝑯𝒂𝒕𝒂𝒍</m:t>
                        </m:r>
                        <m:r>
                          <a:rPr lang="en-US" sz="2000" b="1" i="1">
                            <a:latin typeface="Cambria Math"/>
                          </a:rPr>
                          <m:t>𝚤</m:t>
                        </m:r>
                        <m:r>
                          <a:rPr lang="en-US" sz="2000" b="1" i="1">
                            <a:latin typeface="Cambria Math"/>
                          </a:rPr>
                          <m:t> </m:t>
                        </m:r>
                        <m:r>
                          <a:rPr lang="en-US" sz="2000" b="1" i="1">
                            <a:latin typeface="Cambria Math"/>
                          </a:rPr>
                          <m:t>𝑩𝒊𝒕</m:t>
                        </m:r>
                        <m:r>
                          <a:rPr lang="en-US" sz="2000" b="1" i="1">
                            <a:latin typeface="Cambria Math"/>
                          </a:rPr>
                          <m:t> </m:t>
                        </m:r>
                        <m:r>
                          <a:rPr lang="en-US" sz="2000" b="1" i="1">
                            <a:latin typeface="Cambria Math"/>
                          </a:rPr>
                          <m:t>𝑺𝒂𝒚</m:t>
                        </m:r>
                        <m:r>
                          <a:rPr lang="en-US" sz="2000" b="1" i="1">
                            <a:latin typeface="Cambria Math"/>
                          </a:rPr>
                          <m:t>𝚤</m:t>
                        </m:r>
                        <m:r>
                          <a:rPr lang="en-US" sz="2000" b="1" i="1">
                            <a:latin typeface="Cambria Math"/>
                          </a:rPr>
                          <m:t>𝒔</m:t>
                        </m:r>
                        <m:r>
                          <a:rPr lang="en-US" sz="2000" b="1" i="1">
                            <a:latin typeface="Cambria Math"/>
                          </a:rPr>
                          <m:t>𝚤</m:t>
                        </m:r>
                      </m:num>
                      <m:den>
                        <m:r>
                          <a:rPr lang="en-US" sz="2000" b="1" i="1">
                            <a:latin typeface="Cambria Math"/>
                          </a:rPr>
                          <m:t>𝑮</m:t>
                        </m:r>
                        <m:r>
                          <a:rPr lang="en-US" sz="2000" b="1" i="1">
                            <a:latin typeface="Cambria Math"/>
                          </a:rPr>
                          <m:t>ö</m:t>
                        </m:r>
                        <m:r>
                          <a:rPr lang="en-US" sz="2000" b="1" i="1">
                            <a:latin typeface="Cambria Math"/>
                          </a:rPr>
                          <m:t>𝒏𝒅𝒆𝒓𝒊𝒍𝒊𝒏</m:t>
                        </m:r>
                        <m:r>
                          <a:rPr lang="en-US" sz="2000" b="1" i="1">
                            <a:latin typeface="Cambria Math"/>
                          </a:rPr>
                          <m:t> </m:t>
                        </m:r>
                        <m:r>
                          <a:rPr lang="en-US" sz="2000" b="1" i="1">
                            <a:latin typeface="Cambria Math"/>
                          </a:rPr>
                          <m:t>𝑻𝒐𝒑𝒍𝒂𝒎</m:t>
                        </m:r>
                        <m:r>
                          <a:rPr lang="en-US" sz="2000" b="1" i="1">
                            <a:latin typeface="Cambria Math"/>
                          </a:rPr>
                          <m:t> </m:t>
                        </m:r>
                        <m:r>
                          <a:rPr lang="en-US" sz="2000" b="1" i="1">
                            <a:latin typeface="Cambria Math"/>
                          </a:rPr>
                          <m:t>𝑩𝒊𝒕</m:t>
                        </m:r>
                        <m:r>
                          <a:rPr lang="en-US" sz="2000" b="1" i="1">
                            <a:latin typeface="Cambria Math"/>
                          </a:rPr>
                          <m:t> </m:t>
                        </m:r>
                        <m:r>
                          <a:rPr lang="en-US" sz="2000" b="1" i="1">
                            <a:latin typeface="Cambria Math"/>
                          </a:rPr>
                          <m:t>𝑺𝒂𝒚</m:t>
                        </m:r>
                        <m:r>
                          <a:rPr lang="en-US" sz="2000" b="1" i="1">
                            <a:latin typeface="Cambria Math"/>
                          </a:rPr>
                          <m:t>𝚤</m:t>
                        </m:r>
                        <m:r>
                          <a:rPr lang="en-US" sz="2000" b="1" i="1">
                            <a:latin typeface="Cambria Math"/>
                          </a:rPr>
                          <m:t>𝒔</m:t>
                        </m:r>
                        <m:r>
                          <a:rPr lang="en-US" sz="2000" b="1" i="1">
                            <a:latin typeface="Cambria Math"/>
                          </a:rPr>
                          <m:t>𝚤</m:t>
                        </m:r>
                      </m:den>
                    </m:f>
                  </m:oMath>
                </a14:m>
                <a:endParaRPr lang="tr-TR" sz="20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5229200"/>
                <a:ext cx="3888432" cy="580095"/>
              </a:xfrm>
              <a:prstGeom prst="rect">
                <a:avLst/>
              </a:prstGeom>
              <a:blipFill rotWithShape="1">
                <a:blip r:embed="rId2"/>
                <a:stretch>
                  <a:fillRect l="-1724" b="-105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658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11560" y="404664"/>
                <a:ext cx="7992888" cy="56024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/>
                  <a:t>Örnek</a:t>
                </a:r>
                <a:r>
                  <a:rPr lang="en-US" sz="2400" b="1" dirty="0"/>
                  <a:t> </a:t>
                </a:r>
                <a:endParaRPr lang="tr-TR" sz="2400" b="1" dirty="0" smtClean="0"/>
              </a:p>
              <a:p>
                <a:endParaRPr lang="tr-TR" sz="2400" b="1" dirty="0"/>
              </a:p>
              <a:p>
                <a:r>
                  <a:rPr lang="en-US" sz="2400" b="1" dirty="0" smtClean="0"/>
                  <a:t>a</a:t>
                </a:r>
                <a:r>
                  <a:rPr lang="en-US" sz="2400" b="1" dirty="0"/>
                  <a:t>) BER = 10</a:t>
                </a:r>
                <a:r>
                  <a:rPr lang="en-US" sz="2400" b="1" baseline="30000" dirty="0"/>
                  <a:t>-7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olduğuna</a:t>
                </a:r>
                <a:r>
                  <a:rPr lang="en-US" sz="2400" b="1" dirty="0"/>
                  <a:t> gore 20 </a:t>
                </a:r>
                <a:r>
                  <a:rPr lang="en-US" sz="2400" b="1" dirty="0" err="1"/>
                  <a:t>milyon</a:t>
                </a:r>
                <a:r>
                  <a:rPr lang="en-US" sz="2400" b="1" dirty="0"/>
                  <a:t> bit </a:t>
                </a:r>
                <a:r>
                  <a:rPr lang="en-US" sz="2400" b="1" dirty="0" err="1"/>
                  <a:t>gönderildiğinde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kaç</a:t>
                </a:r>
                <a:r>
                  <a:rPr lang="en-US" sz="2400" b="1" dirty="0"/>
                  <a:t> bit </a:t>
                </a:r>
                <a:r>
                  <a:rPr lang="en-US" sz="2400" b="1" dirty="0" err="1"/>
                  <a:t>hatalı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gitmiş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olur</a:t>
                </a:r>
                <a:r>
                  <a:rPr lang="en-US" sz="2400" b="1" dirty="0"/>
                  <a:t>?</a:t>
                </a:r>
                <a:endParaRPr lang="tr-TR" sz="2400" b="1" dirty="0"/>
              </a:p>
              <a:p>
                <a:pPr algn="just"/>
                <a:r>
                  <a:rPr lang="en-US" sz="2400" b="1" dirty="0"/>
                  <a:t> </a:t>
                </a:r>
                <a:endParaRPr lang="tr-TR" sz="2400" b="1" dirty="0" smtClean="0"/>
              </a:p>
              <a:p>
                <a:pPr algn="ctr"/>
                <a:r>
                  <a:rPr lang="en-US" sz="2400" b="1" dirty="0"/>
                  <a:t>10</a:t>
                </a:r>
                <a:r>
                  <a:rPr lang="en-US" sz="2400" b="1" baseline="30000" dirty="0"/>
                  <a:t>-7</a:t>
                </a:r>
                <a:r>
                  <a:rPr lang="en-US" sz="24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𝑮</m:t>
                        </m:r>
                        <m:r>
                          <a:rPr lang="en-US" sz="2400" b="1" i="1">
                            <a:latin typeface="Cambria Math"/>
                          </a:rPr>
                          <m:t>ö</m:t>
                        </m:r>
                        <m:r>
                          <a:rPr lang="en-US" sz="2400" b="1" i="1">
                            <a:latin typeface="Cambria Math"/>
                          </a:rPr>
                          <m:t>𝒏𝒅𝒆𝒓𝒊𝒍𝒆𝒏</m:t>
                        </m:r>
                        <m:r>
                          <a:rPr lang="en-US" sz="2400" b="1" i="1">
                            <a:latin typeface="Cambria Math"/>
                          </a:rPr>
                          <m:t> </m:t>
                        </m:r>
                        <m:r>
                          <a:rPr lang="en-US" sz="2400" b="1" i="1">
                            <a:latin typeface="Cambria Math"/>
                          </a:rPr>
                          <m:t>𝑯𝒂𝒕𝒂𝒍</m:t>
                        </m:r>
                        <m:r>
                          <a:rPr lang="en-US" sz="2400" b="1" i="1">
                            <a:latin typeface="Cambria Math"/>
                          </a:rPr>
                          <m:t>𝚤</m:t>
                        </m:r>
                        <m:r>
                          <a:rPr lang="en-US" sz="2400" b="1" i="1">
                            <a:latin typeface="Cambria Math"/>
                          </a:rPr>
                          <m:t> </m:t>
                        </m:r>
                        <m:r>
                          <a:rPr lang="en-US" sz="2400" b="1" i="1">
                            <a:latin typeface="Cambria Math"/>
                          </a:rPr>
                          <m:t>𝑩𝒊𝒕</m:t>
                        </m:r>
                        <m:r>
                          <a:rPr lang="en-US" sz="2400" b="1" i="1">
                            <a:latin typeface="Cambria Math"/>
                          </a:rPr>
                          <m:t> </m:t>
                        </m:r>
                        <m:r>
                          <a:rPr lang="en-US" sz="2400" b="1" i="1">
                            <a:latin typeface="Cambria Math"/>
                          </a:rPr>
                          <m:t>𝑺𝒂𝒚</m:t>
                        </m:r>
                        <m:r>
                          <a:rPr lang="en-US" sz="2400" b="1" i="1">
                            <a:latin typeface="Cambria Math"/>
                          </a:rPr>
                          <m:t>𝚤</m:t>
                        </m:r>
                        <m:r>
                          <a:rPr lang="en-US" sz="2400" b="1" i="1">
                            <a:latin typeface="Cambria Math"/>
                          </a:rPr>
                          <m:t>𝒔</m:t>
                        </m:r>
                        <m:r>
                          <a:rPr lang="en-US" sz="2400" b="1" i="1">
                            <a:latin typeface="Cambria Math"/>
                          </a:rPr>
                          <m:t>𝚤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𝟐𝟎</m:t>
                        </m:r>
                        <m:r>
                          <a:rPr lang="en-US" sz="2400" b="1" i="1">
                            <a:latin typeface="Cambria Math"/>
                          </a:rPr>
                          <m:t> </m:t>
                        </m:r>
                        <m:r>
                          <a:rPr lang="en-US" sz="2400" b="1" i="1">
                            <a:latin typeface="Cambria Math"/>
                          </a:rPr>
                          <m:t>𝟎𝟎𝟎</m:t>
                        </m:r>
                        <m:r>
                          <a:rPr lang="en-US" sz="2400" b="1" i="1">
                            <a:latin typeface="Cambria Math"/>
                          </a:rPr>
                          <m:t> </m:t>
                        </m:r>
                        <m:r>
                          <a:rPr lang="en-US" sz="2400" b="1" i="1">
                            <a:latin typeface="Cambria Math"/>
                          </a:rPr>
                          <m:t>𝟎𝟎𝟎</m:t>
                        </m:r>
                      </m:den>
                    </m:f>
                  </m:oMath>
                </a14:m>
                <a:endParaRPr lang="tr-TR" sz="2400" b="1" dirty="0"/>
              </a:p>
              <a:p>
                <a:pPr algn="ctr"/>
                <a:endParaRPr lang="tr-TR" sz="2400" b="1" dirty="0"/>
              </a:p>
              <a:p>
                <a:pPr algn="ctr"/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𝐆</m:t>
                    </m:r>
                    <m:r>
                      <a:rPr lang="en-US" sz="2400" b="1">
                        <a:latin typeface="Cambria Math"/>
                      </a:rPr>
                      <m:t>ö</m:t>
                    </m:r>
                    <m:r>
                      <a:rPr lang="en-US" sz="2400" b="1" i="1">
                        <a:latin typeface="Cambria Math"/>
                      </a:rPr>
                      <m:t>𝐧𝐝𝐞𝐫𝐢𝐥𝐞𝐧</m:t>
                    </m:r>
                    <m:r>
                      <a:rPr lang="en-US" sz="2400" b="1">
                        <a:latin typeface="Cambria Math"/>
                      </a:rPr>
                      <m:t> </m:t>
                    </m:r>
                    <m:r>
                      <a:rPr lang="en-US" sz="2400" b="1" i="1">
                        <a:latin typeface="Cambria Math"/>
                      </a:rPr>
                      <m:t>𝐇𝐚𝐭𝐚𝐥</m:t>
                    </m:r>
                    <m:r>
                      <a:rPr lang="en-US" sz="2400" b="1">
                        <a:latin typeface="Cambria Math"/>
                      </a:rPr>
                      <m:t>ı </m:t>
                    </m:r>
                    <m:r>
                      <a:rPr lang="en-US" sz="2400" b="1" i="1">
                        <a:latin typeface="Cambria Math"/>
                      </a:rPr>
                      <m:t>𝐁𝐢𝐭</m:t>
                    </m:r>
                    <m:r>
                      <a:rPr lang="en-US" sz="2400" b="1">
                        <a:latin typeface="Cambria Math"/>
                      </a:rPr>
                      <m:t> </m:t>
                    </m:r>
                    <m:r>
                      <a:rPr lang="en-US" sz="2400" b="1" i="1">
                        <a:latin typeface="Cambria Math"/>
                      </a:rPr>
                      <m:t>𝐒𝐚𝐲</m:t>
                    </m:r>
                    <m:r>
                      <a:rPr lang="en-US" sz="2400" b="1">
                        <a:latin typeface="Cambria Math"/>
                      </a:rPr>
                      <m:t>ı</m:t>
                    </m:r>
                    <m:r>
                      <a:rPr lang="en-US" sz="2400" b="1" i="1">
                        <a:latin typeface="Cambria Math"/>
                      </a:rPr>
                      <m:t>𝐬</m:t>
                    </m:r>
                    <m:r>
                      <a:rPr lang="en-US" sz="2400" b="1">
                        <a:latin typeface="Cambria Math"/>
                      </a:rPr>
                      <m:t>ı</m:t>
                    </m:r>
                  </m:oMath>
                </a14:m>
                <a:r>
                  <a:rPr lang="en-US" sz="2400" b="1" dirty="0"/>
                  <a:t> = 10</a:t>
                </a:r>
                <a:r>
                  <a:rPr lang="en-US" sz="2400" b="1" baseline="30000" dirty="0"/>
                  <a:t>-7</a:t>
                </a:r>
                <a:r>
                  <a:rPr lang="en-US" sz="2400" b="1" dirty="0"/>
                  <a:t> x 20 000 000 = 2 bit</a:t>
                </a:r>
                <a:endParaRPr lang="tr-TR" sz="2400" b="1" dirty="0"/>
              </a:p>
              <a:p>
                <a:pPr algn="ctr"/>
                <a:endParaRPr lang="tr-TR" b="1" dirty="0" smtClean="0"/>
              </a:p>
              <a:p>
                <a:pPr algn="just"/>
                <a:endParaRPr lang="tr-TR" b="1" dirty="0"/>
              </a:p>
              <a:p>
                <a:pPr algn="just"/>
                <a:r>
                  <a:rPr lang="en-US" b="1" dirty="0"/>
                  <a:t>b) </a:t>
                </a:r>
                <a:r>
                  <a:rPr lang="en-US" sz="2400" b="1" dirty="0"/>
                  <a:t>512 000 000 bit </a:t>
                </a:r>
                <a:r>
                  <a:rPr lang="en-US" sz="2400" b="1" dirty="0" err="1"/>
                  <a:t>gönderildiğinde</a:t>
                </a:r>
                <a:r>
                  <a:rPr lang="en-US" sz="2400" b="1" dirty="0"/>
                  <a:t> 16 bit </a:t>
                </a:r>
                <a:r>
                  <a:rPr lang="en-US" sz="2400" b="1" dirty="0" err="1"/>
                  <a:t>hata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meydana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geliyorsa</a:t>
                </a:r>
                <a:r>
                  <a:rPr lang="en-US" sz="2400" b="1" dirty="0"/>
                  <a:t> BER </a:t>
                </a:r>
                <a:r>
                  <a:rPr lang="en-US" sz="2400" b="1" dirty="0" err="1"/>
                  <a:t>değeri</a:t>
                </a:r>
                <a:r>
                  <a:rPr lang="en-US" sz="2400" b="1" dirty="0"/>
                  <a:t> </a:t>
                </a:r>
                <a:r>
                  <a:rPr lang="en-US" b="1" dirty="0" err="1"/>
                  <a:t>kaçdır</a:t>
                </a:r>
                <a:r>
                  <a:rPr lang="en-US" b="1" dirty="0"/>
                  <a:t>?</a:t>
                </a:r>
                <a:endParaRPr lang="tr-TR" b="1" dirty="0"/>
              </a:p>
              <a:p>
                <a:r>
                  <a:rPr lang="en-US" dirty="0"/>
                  <a:t> </a:t>
                </a:r>
                <a:endParaRPr lang="tr-TR" dirty="0"/>
              </a:p>
              <a:p>
                <a:pPr algn="ctr"/>
                <a:r>
                  <a:rPr lang="en-US" sz="2400" b="1" dirty="0" smtClean="0"/>
                  <a:t>BER </a:t>
                </a:r>
                <a:r>
                  <a:rPr lang="en-US" sz="2400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𝟏𝟔</m:t>
                        </m:r>
                        <m:r>
                          <a:rPr lang="en-US" sz="2400" b="1" i="1">
                            <a:latin typeface="Cambria Math"/>
                          </a:rPr>
                          <m:t> </m:t>
                        </m:r>
                        <m:r>
                          <a:rPr lang="en-US" sz="2400" b="1" i="1">
                            <a:latin typeface="Cambria Math"/>
                          </a:rPr>
                          <m:t>𝒃𝒊𝒕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𝟓𝟏𝟐</m:t>
                        </m:r>
                        <m:r>
                          <a:rPr lang="en-US" sz="2400" b="1" i="1">
                            <a:latin typeface="Cambria Math"/>
                          </a:rPr>
                          <m:t> </m:t>
                        </m:r>
                        <m:r>
                          <a:rPr lang="en-US" sz="2400" b="1" i="1">
                            <a:latin typeface="Cambria Math"/>
                          </a:rPr>
                          <m:t>𝟎𝟎𝟎</m:t>
                        </m:r>
                        <m:r>
                          <a:rPr lang="en-US" sz="2400" b="1" i="1">
                            <a:latin typeface="Cambria Math"/>
                          </a:rPr>
                          <m:t> </m:t>
                        </m:r>
                        <m:r>
                          <a:rPr lang="en-US" sz="2400" b="1" i="1">
                            <a:latin typeface="Cambria Math"/>
                          </a:rPr>
                          <m:t>𝟎𝟎𝟎</m:t>
                        </m:r>
                      </m:den>
                    </m:f>
                  </m:oMath>
                </a14:m>
                <a:r>
                  <a:rPr lang="en-US" sz="2400" b="1" dirty="0"/>
                  <a:t> = 3.125 x 10</a:t>
                </a:r>
                <a:r>
                  <a:rPr lang="en-US" sz="2400" b="1" baseline="30000" dirty="0"/>
                  <a:t>-8</a:t>
                </a:r>
                <a:endParaRPr lang="tr-TR" sz="2400" b="1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04664"/>
                <a:ext cx="7992888" cy="5602496"/>
              </a:xfrm>
              <a:prstGeom prst="rect">
                <a:avLst/>
              </a:prstGeom>
              <a:blipFill rotWithShape="1">
                <a:blip r:embed="rId2"/>
                <a:stretch>
                  <a:fillRect l="-1144" t="-871" r="-122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162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95536" y="332656"/>
                <a:ext cx="8352928" cy="55878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tr-TR" sz="2400" b="1" dirty="0" smtClean="0"/>
                  <a:t>e) </a:t>
                </a:r>
                <a:r>
                  <a:rPr lang="en-US" sz="2400" b="1" dirty="0" err="1" smtClean="0"/>
                  <a:t>Kanal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ve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Kanal</a:t>
                </a:r>
                <a:r>
                  <a:rPr lang="en-US" sz="2400" b="1" dirty="0" smtClean="0"/>
                  <a:t> </a:t>
                </a:r>
                <a:r>
                  <a:rPr lang="en-US" sz="2400" b="1" dirty="0" err="1"/>
                  <a:t>Kapasitesi</a:t>
                </a:r>
                <a:endParaRPr lang="tr-TR" sz="2400" dirty="0"/>
              </a:p>
              <a:p>
                <a:r>
                  <a:rPr lang="en-US" dirty="0"/>
                  <a:t> </a:t>
                </a:r>
                <a:endParaRPr lang="tr-TR" dirty="0"/>
              </a:p>
              <a:p>
                <a:pPr algn="just"/>
                <a:r>
                  <a:rPr lang="en-US" sz="2400" b="1" dirty="0" err="1"/>
                  <a:t>Elektrik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sinyallerinin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geçtiği</a:t>
                </a:r>
                <a:r>
                  <a:rPr lang="en-US" sz="2400" b="1" dirty="0"/>
                  <a:t>, </a:t>
                </a:r>
                <a:r>
                  <a:rPr lang="en-US" sz="2400" b="1" dirty="0" err="1"/>
                  <a:t>frekanslardan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oluşan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bant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ya</a:t>
                </a:r>
                <a:r>
                  <a:rPr lang="en-US" sz="2400" b="1" dirty="0"/>
                  <a:t> da </a:t>
                </a:r>
                <a:r>
                  <a:rPr lang="en-US" sz="2400" b="1" dirty="0" err="1"/>
                  <a:t>yola</a:t>
                </a:r>
                <a:r>
                  <a:rPr lang="en-US" sz="2400" b="1" dirty="0"/>
                  <a:t> </a:t>
                </a:r>
                <a:r>
                  <a:rPr lang="en-US" sz="2400" b="1" i="1" u="sng" dirty="0" err="1"/>
                  <a:t>kanal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denir</a:t>
                </a:r>
                <a:r>
                  <a:rPr lang="en-US" sz="2400" b="1" dirty="0"/>
                  <a:t>. </a:t>
                </a:r>
                <a:r>
                  <a:rPr lang="en-US" sz="2400" b="1" dirty="0" err="1"/>
                  <a:t>Bir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kanalda</a:t>
                </a:r>
                <a:r>
                  <a:rPr lang="en-US" sz="2400" b="1" dirty="0"/>
                  <a:t> 1 </a:t>
                </a:r>
                <a:r>
                  <a:rPr lang="en-US" sz="2400" b="1" dirty="0" err="1"/>
                  <a:t>saniyede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iletilebilecek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maksimum</a:t>
                </a:r>
                <a:r>
                  <a:rPr lang="en-US" sz="2400" b="1" dirty="0"/>
                  <a:t> bit </a:t>
                </a:r>
                <a:r>
                  <a:rPr lang="en-US" sz="2400" b="1" dirty="0" err="1"/>
                  <a:t>miktarına</a:t>
                </a:r>
                <a:r>
                  <a:rPr lang="en-US" sz="2400" b="1" dirty="0"/>
                  <a:t> </a:t>
                </a:r>
                <a:r>
                  <a:rPr lang="en-US" sz="2400" b="1" i="1" u="sng" dirty="0" err="1"/>
                  <a:t>kanal</a:t>
                </a:r>
                <a:r>
                  <a:rPr lang="en-US" sz="2400" b="1" i="1" u="sng" dirty="0"/>
                  <a:t> </a:t>
                </a:r>
                <a:r>
                  <a:rPr lang="en-US" sz="2400" b="1" i="1" u="sng" dirty="0" err="1"/>
                  <a:t>kapasitesi</a:t>
                </a:r>
                <a:r>
                  <a:rPr lang="en-US" sz="2400" b="1" i="1" u="sng" dirty="0"/>
                  <a:t> </a:t>
                </a:r>
                <a:r>
                  <a:rPr lang="en-US" sz="2400" b="1" dirty="0" err="1"/>
                  <a:t>denir</a:t>
                </a:r>
                <a:r>
                  <a:rPr lang="en-US" sz="2400" b="1" dirty="0"/>
                  <a:t>. </a:t>
                </a:r>
                <a:r>
                  <a:rPr lang="en-US" sz="2400" b="1" dirty="0" err="1"/>
                  <a:t>Bir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kanalın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kapasitesi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aşağıda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verilen</a:t>
                </a:r>
                <a:r>
                  <a:rPr lang="en-US" sz="2400" b="1" dirty="0"/>
                  <a:t> </a:t>
                </a:r>
                <a:r>
                  <a:rPr lang="en-US" sz="2400" b="1" i="1" dirty="0"/>
                  <a:t>Shannon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eşitliği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ile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ifade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edilir</a:t>
                </a:r>
                <a:r>
                  <a:rPr lang="en-US" sz="2400" b="1" dirty="0"/>
                  <a:t>.</a:t>
                </a:r>
                <a:endParaRPr lang="tr-TR" sz="2400" b="1" dirty="0"/>
              </a:p>
              <a:p>
                <a:endParaRPr lang="tr-TR" dirty="0" smtClean="0"/>
              </a:p>
              <a:p>
                <a:pPr algn="ctr"/>
                <a:r>
                  <a:rPr lang="en-US" sz="2400" b="1" dirty="0" smtClean="0"/>
                  <a:t>C </a:t>
                </a:r>
                <a:r>
                  <a:rPr lang="en-US" sz="2400" b="1" dirty="0"/>
                  <a:t>= B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tr-TR" sz="2400" b="1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tr-TR" sz="24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/>
                              </a:rPr>
                              <m:t>𝒍𝒐𝒈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fName>
                      <m:e>
                        <m:r>
                          <a:rPr lang="en-US" sz="2400" b="1" i="1">
                            <a:latin typeface="Cambria Math"/>
                          </a:rPr>
                          <m:t>(</m:t>
                        </m:r>
                        <m:r>
                          <a:rPr lang="en-US" sz="2400" b="1" i="1">
                            <a:latin typeface="Cambria Math"/>
                          </a:rPr>
                          <m:t>𝟏</m:t>
                        </m:r>
                        <m:r>
                          <a:rPr lang="en-US" sz="2400" b="1" i="1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tr-TR" sz="2400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1" i="1">
                                <a:latin typeface="Cambria Math"/>
                              </a:rPr>
                              <m:t>𝑺</m:t>
                            </m:r>
                          </m:num>
                          <m:den>
                            <m:r>
                              <a:rPr lang="en-US" sz="2400" b="1" i="1">
                                <a:latin typeface="Cambria Math"/>
                              </a:rPr>
                              <m:t>𝑵</m:t>
                            </m:r>
                          </m:den>
                        </m:f>
                        <m:r>
                          <a:rPr lang="en-US" sz="2400" b="1" i="1"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endParaRPr lang="tr-TR" sz="2400" b="1" dirty="0"/>
              </a:p>
              <a:p>
                <a:endParaRPr lang="tr-TR" dirty="0" smtClean="0"/>
              </a:p>
              <a:p>
                <a:r>
                  <a:rPr lang="en-US" sz="2400" b="1" dirty="0" err="1" smtClean="0"/>
                  <a:t>Burada</a:t>
                </a:r>
                <a:r>
                  <a:rPr lang="en-US" sz="2400" b="1" dirty="0"/>
                  <a:t>;</a:t>
                </a:r>
                <a:endParaRPr lang="tr-TR" sz="2400" b="1" dirty="0"/>
              </a:p>
              <a:p>
                <a:endParaRPr lang="tr-TR" sz="2400" b="1" dirty="0" smtClean="0"/>
              </a:p>
              <a:p>
                <a:r>
                  <a:rPr lang="en-US" sz="2400" b="1" dirty="0" smtClean="0"/>
                  <a:t>C </a:t>
                </a:r>
                <a:r>
                  <a:rPr lang="en-US" sz="2400" b="1" dirty="0"/>
                  <a:t>= bps (</a:t>
                </a:r>
                <a:r>
                  <a:rPr lang="en-US" sz="2400" b="1" dirty="0" err="1"/>
                  <a:t>Kanal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Kapasitesi</a:t>
                </a:r>
                <a:r>
                  <a:rPr lang="en-US" sz="2400" b="1" dirty="0"/>
                  <a:t>)</a:t>
                </a:r>
                <a:endParaRPr lang="tr-TR" sz="2400" b="1" dirty="0"/>
              </a:p>
              <a:p>
                <a:r>
                  <a:rPr lang="en-US" sz="2400" b="1" dirty="0"/>
                  <a:t>B = </a:t>
                </a:r>
                <a:r>
                  <a:rPr lang="en-US" sz="2400" b="1" dirty="0" err="1"/>
                  <a:t>Bant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Genişliği</a:t>
                </a:r>
                <a:r>
                  <a:rPr lang="en-US" sz="2400" b="1" dirty="0"/>
                  <a:t> (Hertz)</a:t>
                </a:r>
                <a:endParaRPr lang="tr-TR" sz="2400" b="1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tr-TR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𝑺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𝑵</m:t>
                        </m:r>
                      </m:den>
                    </m:f>
                  </m:oMath>
                </a14:m>
                <a:r>
                  <a:rPr lang="en-US" sz="2400" b="1" dirty="0"/>
                  <a:t> = </a:t>
                </a:r>
                <a:r>
                  <a:rPr lang="en-US" sz="2400" b="1" dirty="0" err="1"/>
                  <a:t>Sinyal</a:t>
                </a:r>
                <a:r>
                  <a:rPr lang="en-US" sz="2400" b="1" dirty="0"/>
                  <a:t>\ </a:t>
                </a:r>
                <a:r>
                  <a:rPr lang="en-US" sz="2400" b="1" dirty="0" err="1"/>
                  <a:t>Gürültü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güç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oranını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ifade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etmektedir</a:t>
                </a:r>
                <a:r>
                  <a:rPr lang="en-US" sz="2400" b="1" dirty="0"/>
                  <a:t>.</a:t>
                </a:r>
                <a:endParaRPr lang="tr-TR" sz="2400" b="1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32656"/>
                <a:ext cx="8352928" cy="5587812"/>
              </a:xfrm>
              <a:prstGeom prst="rect">
                <a:avLst/>
              </a:prstGeom>
              <a:blipFill rotWithShape="1">
                <a:blip r:embed="rId2"/>
                <a:stretch>
                  <a:fillRect l="-1168" t="-873" r="-109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453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6C1DC61D985D40B01048F163D2C600" ma:contentTypeVersion="" ma:contentTypeDescription="Create a new document." ma:contentTypeScope="" ma:versionID="6ca394f80d3a99a7a092595184e3b07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D8E518-B314-4F69-9985-3E5280506550}"/>
</file>

<file path=customXml/itemProps2.xml><?xml version="1.0" encoding="utf-8"?>
<ds:datastoreItem xmlns:ds="http://schemas.openxmlformats.org/officeDocument/2006/customXml" ds:itemID="{A3388295-BB98-46F4-BF64-BEA3A104CB62}"/>
</file>

<file path=customXml/itemProps3.xml><?xml version="1.0" encoding="utf-8"?>
<ds:datastoreItem xmlns:ds="http://schemas.openxmlformats.org/officeDocument/2006/customXml" ds:itemID="{EBB861AA-4A09-45FE-A9AC-7ACE28F2C70F}"/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998</Words>
  <Application>Microsoft Office PowerPoint</Application>
  <PresentationFormat>On-screen Show (4:3)</PresentationFormat>
  <Paragraphs>218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Sayısal Haberleşme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Sayısal Haberleşme</dc:title>
  <dc:creator>alper</dc:creator>
  <cp:lastModifiedBy>alper</cp:lastModifiedBy>
  <cp:revision>27</cp:revision>
  <dcterms:created xsi:type="dcterms:W3CDTF">2016-01-27T11:14:12Z</dcterms:created>
  <dcterms:modified xsi:type="dcterms:W3CDTF">2016-01-30T12:22:56Z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0x0101008A6C1DC61D985D40B01048F163D2C600</vt:lpwstr>
  </property>
</Properties>
</file>