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2036E9-E869-449C-9865-5C11A0F8DC93}"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B483F-A82B-4FF1-A881-CEB52BDE0833}" type="slidenum">
              <a:rPr lang="en-US" smtClean="0"/>
              <a:t>‹#›</a:t>
            </a:fld>
            <a:endParaRPr lang="en-US"/>
          </a:p>
        </p:txBody>
      </p:sp>
    </p:spTree>
    <p:extLst>
      <p:ext uri="{BB962C8B-B14F-4D97-AF65-F5344CB8AC3E}">
        <p14:creationId xmlns:p14="http://schemas.microsoft.com/office/powerpoint/2010/main" val="202572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036E9-E869-449C-9865-5C11A0F8DC93}"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B483F-A82B-4FF1-A881-CEB52BDE0833}" type="slidenum">
              <a:rPr lang="en-US" smtClean="0"/>
              <a:t>‹#›</a:t>
            </a:fld>
            <a:endParaRPr lang="en-US"/>
          </a:p>
        </p:txBody>
      </p:sp>
    </p:spTree>
    <p:extLst>
      <p:ext uri="{BB962C8B-B14F-4D97-AF65-F5344CB8AC3E}">
        <p14:creationId xmlns:p14="http://schemas.microsoft.com/office/powerpoint/2010/main" val="1899513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036E9-E869-449C-9865-5C11A0F8DC93}"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B483F-A82B-4FF1-A881-CEB52BDE0833}" type="slidenum">
              <a:rPr lang="en-US" smtClean="0"/>
              <a:t>‹#›</a:t>
            </a:fld>
            <a:endParaRPr lang="en-US"/>
          </a:p>
        </p:txBody>
      </p:sp>
    </p:spTree>
    <p:extLst>
      <p:ext uri="{BB962C8B-B14F-4D97-AF65-F5344CB8AC3E}">
        <p14:creationId xmlns:p14="http://schemas.microsoft.com/office/powerpoint/2010/main" val="1464222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036E9-E869-449C-9865-5C11A0F8DC93}"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B483F-A82B-4FF1-A881-CEB52BDE0833}" type="slidenum">
              <a:rPr lang="en-US" smtClean="0"/>
              <a:t>‹#›</a:t>
            </a:fld>
            <a:endParaRPr lang="en-US"/>
          </a:p>
        </p:txBody>
      </p:sp>
    </p:spTree>
    <p:extLst>
      <p:ext uri="{BB962C8B-B14F-4D97-AF65-F5344CB8AC3E}">
        <p14:creationId xmlns:p14="http://schemas.microsoft.com/office/powerpoint/2010/main" val="393831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2036E9-E869-449C-9865-5C11A0F8DC93}"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B483F-A82B-4FF1-A881-CEB52BDE0833}" type="slidenum">
              <a:rPr lang="en-US" smtClean="0"/>
              <a:t>‹#›</a:t>
            </a:fld>
            <a:endParaRPr lang="en-US"/>
          </a:p>
        </p:txBody>
      </p:sp>
    </p:spTree>
    <p:extLst>
      <p:ext uri="{BB962C8B-B14F-4D97-AF65-F5344CB8AC3E}">
        <p14:creationId xmlns:p14="http://schemas.microsoft.com/office/powerpoint/2010/main" val="2950164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2036E9-E869-449C-9865-5C11A0F8DC93}"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B483F-A82B-4FF1-A881-CEB52BDE0833}" type="slidenum">
              <a:rPr lang="en-US" smtClean="0"/>
              <a:t>‹#›</a:t>
            </a:fld>
            <a:endParaRPr lang="en-US"/>
          </a:p>
        </p:txBody>
      </p:sp>
    </p:spTree>
    <p:extLst>
      <p:ext uri="{BB962C8B-B14F-4D97-AF65-F5344CB8AC3E}">
        <p14:creationId xmlns:p14="http://schemas.microsoft.com/office/powerpoint/2010/main" val="39748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2036E9-E869-449C-9865-5C11A0F8DC93}" type="datetimeFigureOut">
              <a:rPr lang="en-US" smtClean="0"/>
              <a:t>3/9/2022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B483F-A82B-4FF1-A881-CEB52BDE0833}" type="slidenum">
              <a:rPr lang="en-US" smtClean="0"/>
              <a:t>‹#›</a:t>
            </a:fld>
            <a:endParaRPr lang="en-US"/>
          </a:p>
        </p:txBody>
      </p:sp>
    </p:spTree>
    <p:extLst>
      <p:ext uri="{BB962C8B-B14F-4D97-AF65-F5344CB8AC3E}">
        <p14:creationId xmlns:p14="http://schemas.microsoft.com/office/powerpoint/2010/main" val="2872745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2036E9-E869-449C-9865-5C11A0F8DC93}" type="datetimeFigureOut">
              <a:rPr lang="en-US" smtClean="0"/>
              <a:t>3/9/2022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B483F-A82B-4FF1-A881-CEB52BDE0833}" type="slidenum">
              <a:rPr lang="en-US" smtClean="0"/>
              <a:t>‹#›</a:t>
            </a:fld>
            <a:endParaRPr lang="en-US"/>
          </a:p>
        </p:txBody>
      </p:sp>
    </p:spTree>
    <p:extLst>
      <p:ext uri="{BB962C8B-B14F-4D97-AF65-F5344CB8AC3E}">
        <p14:creationId xmlns:p14="http://schemas.microsoft.com/office/powerpoint/2010/main" val="4136387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036E9-E869-449C-9865-5C11A0F8DC93}" type="datetimeFigureOut">
              <a:rPr lang="en-US" smtClean="0"/>
              <a:t>3/9/2022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B483F-A82B-4FF1-A881-CEB52BDE0833}" type="slidenum">
              <a:rPr lang="en-US" smtClean="0"/>
              <a:t>‹#›</a:t>
            </a:fld>
            <a:endParaRPr lang="en-US"/>
          </a:p>
        </p:txBody>
      </p:sp>
    </p:spTree>
    <p:extLst>
      <p:ext uri="{BB962C8B-B14F-4D97-AF65-F5344CB8AC3E}">
        <p14:creationId xmlns:p14="http://schemas.microsoft.com/office/powerpoint/2010/main" val="1174254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2036E9-E869-449C-9865-5C11A0F8DC93}"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B483F-A82B-4FF1-A881-CEB52BDE0833}" type="slidenum">
              <a:rPr lang="en-US" smtClean="0"/>
              <a:t>‹#›</a:t>
            </a:fld>
            <a:endParaRPr lang="en-US"/>
          </a:p>
        </p:txBody>
      </p:sp>
    </p:spTree>
    <p:extLst>
      <p:ext uri="{BB962C8B-B14F-4D97-AF65-F5344CB8AC3E}">
        <p14:creationId xmlns:p14="http://schemas.microsoft.com/office/powerpoint/2010/main" val="2581014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2036E9-E869-449C-9865-5C11A0F8DC93}"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B483F-A82B-4FF1-A881-CEB52BDE0833}" type="slidenum">
              <a:rPr lang="en-US" smtClean="0"/>
              <a:t>‹#›</a:t>
            </a:fld>
            <a:endParaRPr lang="en-US"/>
          </a:p>
        </p:txBody>
      </p:sp>
    </p:spTree>
    <p:extLst>
      <p:ext uri="{BB962C8B-B14F-4D97-AF65-F5344CB8AC3E}">
        <p14:creationId xmlns:p14="http://schemas.microsoft.com/office/powerpoint/2010/main" val="1252173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2036E9-E869-449C-9865-5C11A0F8DC93}" type="datetimeFigureOut">
              <a:rPr lang="en-US" smtClean="0"/>
              <a:t>3/9/2022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B483F-A82B-4FF1-A881-CEB52BDE0833}" type="slidenum">
              <a:rPr lang="en-US" smtClean="0"/>
              <a:t>‹#›</a:t>
            </a:fld>
            <a:endParaRPr lang="en-US"/>
          </a:p>
        </p:txBody>
      </p:sp>
    </p:spTree>
    <p:extLst>
      <p:ext uri="{BB962C8B-B14F-4D97-AF65-F5344CB8AC3E}">
        <p14:creationId xmlns:p14="http://schemas.microsoft.com/office/powerpoint/2010/main" val="3444444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9045" y="307951"/>
            <a:ext cx="6859827" cy="646331"/>
          </a:xfrm>
          <a:prstGeom prst="rect">
            <a:avLst/>
          </a:prstGeom>
        </p:spPr>
        <p:txBody>
          <a:bodyPr wrap="none">
            <a:spAutoFit/>
          </a:bodyPr>
          <a:lstStyle/>
          <a:p>
            <a:r>
              <a:rPr lang="en-US" sz="3600" dirty="0" smtClean="0">
                <a:solidFill>
                  <a:srgbClr val="FF0000"/>
                </a:solidFill>
              </a:rPr>
              <a:t>Chapter 1 – Fundamental Concepts </a:t>
            </a:r>
            <a:endParaRPr lang="en-US" sz="3600" dirty="0">
              <a:solidFill>
                <a:srgbClr val="FF0000"/>
              </a:solidFill>
            </a:endParaRPr>
          </a:p>
        </p:txBody>
      </p:sp>
      <p:sp>
        <p:nvSpPr>
          <p:cNvPr id="3" name="Rectangle 2"/>
          <p:cNvSpPr/>
          <p:nvPr/>
        </p:nvSpPr>
        <p:spPr>
          <a:xfrm>
            <a:off x="704046" y="1293082"/>
            <a:ext cx="6096000" cy="3046988"/>
          </a:xfrm>
          <a:prstGeom prst="rect">
            <a:avLst/>
          </a:prstGeom>
        </p:spPr>
        <p:txBody>
          <a:bodyPr>
            <a:spAutoFit/>
          </a:bodyPr>
          <a:lstStyle/>
          <a:p>
            <a:pPr>
              <a:lnSpc>
                <a:spcPct val="200000"/>
              </a:lnSpc>
            </a:pPr>
            <a:r>
              <a:rPr lang="en-US" sz="2400" dirty="0" smtClean="0"/>
              <a:t>In this chapter, you will</a:t>
            </a:r>
            <a:r>
              <a:rPr lang="tr-TR" sz="2400" dirty="0" smtClean="0"/>
              <a:t> </a:t>
            </a:r>
          </a:p>
          <a:p>
            <a:pPr marL="285750" indent="-285750">
              <a:lnSpc>
                <a:spcPct val="200000"/>
              </a:lnSpc>
              <a:buFont typeface="Arial" panose="020B0604020202020204" pitchFamily="34" charset="0"/>
              <a:buChar char="•"/>
            </a:pPr>
            <a:r>
              <a:rPr lang="tr-TR" sz="2400" dirty="0" smtClean="0"/>
              <a:t>l</a:t>
            </a:r>
            <a:r>
              <a:rPr lang="en-US" sz="2400" dirty="0" smtClean="0"/>
              <a:t>earn about where charge comes from. </a:t>
            </a:r>
            <a:endParaRPr lang="tr-TR" sz="2400" dirty="0" smtClean="0"/>
          </a:p>
          <a:p>
            <a:pPr marL="285750" indent="-285750">
              <a:lnSpc>
                <a:spcPct val="200000"/>
              </a:lnSpc>
              <a:buFont typeface="Arial" panose="020B0604020202020204" pitchFamily="34" charset="0"/>
              <a:buChar char="•"/>
            </a:pPr>
            <a:r>
              <a:rPr lang="tr-TR" sz="2400" dirty="0" smtClean="0"/>
              <a:t>d</a:t>
            </a:r>
            <a:r>
              <a:rPr lang="en-US" sz="2400" dirty="0" err="1" smtClean="0"/>
              <a:t>iscover</a:t>
            </a:r>
            <a:r>
              <a:rPr lang="en-US" sz="2400" dirty="0" smtClean="0"/>
              <a:t> the way circuits work.</a:t>
            </a:r>
            <a:endParaRPr lang="tr-TR" sz="2400" dirty="0" smtClean="0"/>
          </a:p>
          <a:p>
            <a:pPr marL="285750" indent="-285750">
              <a:lnSpc>
                <a:spcPct val="200000"/>
              </a:lnSpc>
              <a:buFont typeface="Arial" panose="020B0604020202020204" pitchFamily="34" charset="0"/>
              <a:buChar char="•"/>
            </a:pPr>
            <a:r>
              <a:rPr lang="tr-TR" sz="2400" dirty="0" smtClean="0"/>
              <a:t>e</a:t>
            </a:r>
            <a:r>
              <a:rPr lang="en-US" sz="2400" dirty="0" err="1" smtClean="0"/>
              <a:t>xplore</a:t>
            </a:r>
            <a:r>
              <a:rPr lang="en-US" sz="2400" dirty="0" smtClean="0"/>
              <a:t> concepts of voltage and current</a:t>
            </a:r>
            <a:endParaRPr lang="en-US" sz="2400" dirty="0"/>
          </a:p>
        </p:txBody>
      </p:sp>
    </p:spTree>
    <p:extLst>
      <p:ext uri="{BB962C8B-B14F-4D97-AF65-F5344CB8AC3E}">
        <p14:creationId xmlns:p14="http://schemas.microsoft.com/office/powerpoint/2010/main" val="393714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993080"/>
            <a:ext cx="6027312" cy="4708981"/>
          </a:xfrm>
          <a:prstGeom prst="rect">
            <a:avLst/>
          </a:prstGeom>
        </p:spPr>
        <p:txBody>
          <a:bodyPr wrap="square">
            <a:spAutoFit/>
          </a:bodyPr>
          <a:lstStyle/>
          <a:p>
            <a:pPr algn="just">
              <a:lnSpc>
                <a:spcPct val="150000"/>
              </a:lnSpc>
            </a:pPr>
            <a:r>
              <a:rPr lang="en-US" sz="2000" dirty="0"/>
              <a:t>The drawings shown in Figure 3 above are special types of drawings that electronics engineers and </a:t>
            </a:r>
            <a:r>
              <a:rPr lang="en-US" sz="2000" dirty="0" smtClean="0"/>
              <a:t>technicians </a:t>
            </a:r>
            <a:r>
              <a:rPr lang="en-US" sz="2000" dirty="0"/>
              <a:t>use. They are called pictorial diagrams and schematic </a:t>
            </a:r>
            <a:r>
              <a:rPr lang="en-US" sz="2000" dirty="0" smtClean="0"/>
              <a:t>diagrams. Pictorial diagrams </a:t>
            </a:r>
            <a:r>
              <a:rPr lang="en-US" sz="2000" dirty="0" smtClean="0"/>
              <a:t>show</a:t>
            </a:r>
            <a:r>
              <a:rPr lang="tr-TR" sz="2000" dirty="0" smtClean="0"/>
              <a:t> </a:t>
            </a:r>
            <a:r>
              <a:rPr lang="en-US" sz="2000" dirty="0" smtClean="0"/>
              <a:t>the </a:t>
            </a:r>
            <a:r>
              <a:rPr lang="en-US" sz="2000" dirty="0"/>
              <a:t>physical layout for parts placement, and schematic diagrams show symbolic circuit </a:t>
            </a:r>
            <a:r>
              <a:rPr lang="en-US" sz="2000" dirty="0" smtClean="0"/>
              <a:t>connections.</a:t>
            </a:r>
            <a:r>
              <a:rPr lang="tr-TR" sz="2000" dirty="0" smtClean="0"/>
              <a:t> </a:t>
            </a:r>
            <a:r>
              <a:rPr lang="en-US" sz="2000" dirty="0" smtClean="0"/>
              <a:t>Both </a:t>
            </a:r>
            <a:r>
              <a:rPr lang="en-US" sz="2000" dirty="0"/>
              <a:t>the schematic </a:t>
            </a:r>
            <a:r>
              <a:rPr lang="en-US" sz="2000" dirty="0" smtClean="0"/>
              <a:t>diagram </a:t>
            </a:r>
            <a:r>
              <a:rPr lang="en-US" sz="2000" dirty="0"/>
              <a:t>and pictorial diagram shown above describe exactly the same circuit. It may seem difficult at </a:t>
            </a:r>
            <a:r>
              <a:rPr lang="en-US" sz="2000" dirty="0" smtClean="0"/>
              <a:t>first</a:t>
            </a:r>
            <a:r>
              <a:rPr lang="en-US" sz="2000" dirty="0"/>
              <a:t>, but don't worry. You will be learning all about schematics as you progress through this course.</a:t>
            </a:r>
          </a:p>
        </p:txBody>
      </p:sp>
      <p:pic>
        <p:nvPicPr>
          <p:cNvPr id="3" name="Picture 2"/>
          <p:cNvPicPr>
            <a:picLocks noChangeAspect="1"/>
          </p:cNvPicPr>
          <p:nvPr/>
        </p:nvPicPr>
        <p:blipFill>
          <a:blip r:embed="rId2"/>
          <a:stretch>
            <a:fillRect/>
          </a:stretch>
        </p:blipFill>
        <p:spPr>
          <a:xfrm>
            <a:off x="6156101" y="1171977"/>
            <a:ext cx="5657718" cy="4152565"/>
          </a:xfrm>
          <a:prstGeom prst="rect">
            <a:avLst/>
          </a:prstGeom>
        </p:spPr>
      </p:pic>
    </p:spTree>
    <p:extLst>
      <p:ext uri="{BB962C8B-B14F-4D97-AF65-F5344CB8AC3E}">
        <p14:creationId xmlns:p14="http://schemas.microsoft.com/office/powerpoint/2010/main" val="3807088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1063" y="0"/>
            <a:ext cx="10779617" cy="6863417"/>
          </a:xfrm>
          <a:prstGeom prst="rect">
            <a:avLst/>
          </a:prstGeom>
        </p:spPr>
        <p:txBody>
          <a:bodyPr wrap="square">
            <a:spAutoFit/>
          </a:bodyPr>
          <a:lstStyle/>
          <a:p>
            <a:pPr algn="just">
              <a:lnSpc>
                <a:spcPct val="200000"/>
              </a:lnSpc>
            </a:pPr>
            <a:r>
              <a:rPr lang="en-US" sz="2200" dirty="0"/>
              <a:t>The circuit shown in Figure 3 is a simple light with a switch to turn it on and off. A battery supplies power to the circuit. Though the electrons are moving through the wire away from the negative terminal and towards the positive terminal, engineers consider current flow to start at the positive terminal (this is backwards!) In electronics, it is conventional to show current flowing from positive to negative. This is due entirely to historical reasons. This can be confusing at first, but all schematic symbols are understood to use conventional current. Therefore, diodes and other directional devices are shown pointing in the direction opposite of actual current flow. Understanding conventional current is very important, but just remember that electrons are moving in the opposite direction. Don't worry, you'll get the hang of it. Conventional current will be used throughout this text</a:t>
            </a:r>
          </a:p>
        </p:txBody>
      </p:sp>
    </p:spTree>
    <p:extLst>
      <p:ext uri="{BB962C8B-B14F-4D97-AF65-F5344CB8AC3E}">
        <p14:creationId xmlns:p14="http://schemas.microsoft.com/office/powerpoint/2010/main" val="37582398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607" y="218941"/>
            <a:ext cx="11487955" cy="6091539"/>
          </a:xfrm>
          <a:prstGeom prst="rect">
            <a:avLst/>
          </a:prstGeom>
        </p:spPr>
        <p:txBody>
          <a:bodyPr wrap="square">
            <a:spAutoFit/>
          </a:bodyPr>
          <a:lstStyle/>
          <a:p>
            <a:pPr algn="just">
              <a:lnSpc>
                <a:spcPct val="200000"/>
              </a:lnSpc>
            </a:pPr>
            <a:r>
              <a:rPr lang="en-US" sz="2200" dirty="0"/>
              <a:t>You have probably heard the terms alternating current and direct current, or abbreviated AC and DC. </a:t>
            </a:r>
            <a:r>
              <a:rPr lang="en-US" sz="2200" dirty="0" smtClean="0"/>
              <a:t>Direct </a:t>
            </a:r>
            <a:r>
              <a:rPr lang="en-US" sz="2200" dirty="0"/>
              <a:t>current does not change direction. The constant voltage and current that a battery provides is </a:t>
            </a:r>
            <a:r>
              <a:rPr lang="en-US" sz="2200" dirty="0" smtClean="0"/>
              <a:t>a</a:t>
            </a:r>
            <a:r>
              <a:rPr lang="tr-TR" sz="2200" dirty="0" smtClean="0"/>
              <a:t> </a:t>
            </a:r>
            <a:r>
              <a:rPr lang="en-US" sz="2200" dirty="0" smtClean="0"/>
              <a:t>good </a:t>
            </a:r>
            <a:r>
              <a:rPr lang="en-US" sz="2200" dirty="0"/>
              <a:t>example of DC. Alternating current changes direction periodically, or in a repeating fashion. </a:t>
            </a:r>
            <a:r>
              <a:rPr lang="en-US" sz="2200" dirty="0" smtClean="0"/>
              <a:t>See</a:t>
            </a:r>
            <a:r>
              <a:rPr lang="tr-TR" sz="2200" dirty="0" smtClean="0"/>
              <a:t> </a:t>
            </a:r>
            <a:r>
              <a:rPr lang="en-US" sz="2200" dirty="0" smtClean="0"/>
              <a:t>Figure </a:t>
            </a:r>
            <a:r>
              <a:rPr lang="en-US" sz="2200" dirty="0"/>
              <a:t>4 below. The wall sockets in your home provide alternating current. You may be asking why </a:t>
            </a:r>
            <a:r>
              <a:rPr lang="en-US" sz="2200" dirty="0" smtClean="0"/>
              <a:t>alternating </a:t>
            </a:r>
            <a:r>
              <a:rPr lang="en-US" sz="2200" dirty="0"/>
              <a:t>current is used rather than direct current to provide power to your appliances. This has to </a:t>
            </a:r>
            <a:r>
              <a:rPr lang="en-US" sz="2200" dirty="0" smtClean="0"/>
              <a:t>do </a:t>
            </a:r>
            <a:r>
              <a:rPr lang="en-US" sz="2200" dirty="0"/>
              <a:t>with the way power is delivered. The electric company transmits power on high voltage power </a:t>
            </a:r>
            <a:r>
              <a:rPr lang="en-US" sz="2200" dirty="0" smtClean="0"/>
              <a:t>lines</a:t>
            </a:r>
            <a:r>
              <a:rPr lang="tr-TR" sz="2200" dirty="0" smtClean="0"/>
              <a:t> </a:t>
            </a:r>
            <a:r>
              <a:rPr lang="en-US" sz="2200" dirty="0" smtClean="0"/>
              <a:t>that </a:t>
            </a:r>
            <a:r>
              <a:rPr lang="en-US" sz="2200" dirty="0"/>
              <a:t>run for many miles. This is because high voltages are needed to overcome the resistance of the </a:t>
            </a:r>
            <a:r>
              <a:rPr lang="en-US" sz="2200" dirty="0" smtClean="0"/>
              <a:t>transmission </a:t>
            </a:r>
            <a:r>
              <a:rPr lang="en-US" sz="2200" dirty="0"/>
              <a:t>lines. But the voltage must be stepped down using power line transformers, and </a:t>
            </a:r>
            <a:r>
              <a:rPr lang="en-US" sz="2200" dirty="0" smtClean="0"/>
              <a:t>transformers </a:t>
            </a:r>
            <a:r>
              <a:rPr lang="en-US" sz="2200" dirty="0"/>
              <a:t>require alternating current to operate.</a:t>
            </a:r>
          </a:p>
        </p:txBody>
      </p:sp>
    </p:spTree>
    <p:extLst>
      <p:ext uri="{BB962C8B-B14F-4D97-AF65-F5344CB8AC3E}">
        <p14:creationId xmlns:p14="http://schemas.microsoft.com/office/powerpoint/2010/main" val="2151407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05316" y="256706"/>
            <a:ext cx="6705600" cy="3305175"/>
          </a:xfrm>
          <a:prstGeom prst="rect">
            <a:avLst/>
          </a:prstGeom>
        </p:spPr>
      </p:pic>
      <p:sp>
        <p:nvSpPr>
          <p:cNvPr id="3" name="Rectangle 2"/>
          <p:cNvSpPr/>
          <p:nvPr/>
        </p:nvSpPr>
        <p:spPr>
          <a:xfrm>
            <a:off x="953036" y="3561881"/>
            <a:ext cx="9620517" cy="2862322"/>
          </a:xfrm>
          <a:prstGeom prst="rect">
            <a:avLst/>
          </a:prstGeom>
        </p:spPr>
        <p:txBody>
          <a:bodyPr wrap="square">
            <a:spAutoFit/>
          </a:bodyPr>
          <a:lstStyle/>
          <a:p>
            <a:pPr algn="just">
              <a:lnSpc>
                <a:spcPct val="150000"/>
              </a:lnSpc>
            </a:pPr>
            <a:r>
              <a:rPr lang="en-US" sz="2000" dirty="0"/>
              <a:t>From the figure above, we can see that an AC signal has a voltage that periodically changes from positive to negative, from +4 V to -4 V. The figure above also shows a constant DC voltage of +3 V, on the right. This is usually a sine wave (as in the trigonometric function) but can be any function. Direct current is current that flows in only one direction, and is usually constant. The study of alternating and direct current circuits is called analog circuit theory, and we will be going into this in detail </a:t>
            </a:r>
            <a:r>
              <a:rPr lang="en-US" sz="2000" dirty="0" smtClean="0"/>
              <a:t>later</a:t>
            </a:r>
            <a:r>
              <a:rPr lang="tr-TR" sz="2000" dirty="0" smtClean="0"/>
              <a:t>.</a:t>
            </a:r>
            <a:endParaRPr lang="en-US" sz="2000" dirty="0"/>
          </a:p>
        </p:txBody>
      </p:sp>
    </p:spTree>
    <p:extLst>
      <p:ext uri="{BB962C8B-B14F-4D97-AF65-F5344CB8AC3E}">
        <p14:creationId xmlns:p14="http://schemas.microsoft.com/office/powerpoint/2010/main" val="29785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5588" y="179249"/>
            <a:ext cx="3808222" cy="584775"/>
          </a:xfrm>
          <a:prstGeom prst="rect">
            <a:avLst/>
          </a:prstGeom>
        </p:spPr>
        <p:txBody>
          <a:bodyPr wrap="none">
            <a:spAutoFit/>
          </a:bodyPr>
          <a:lstStyle/>
          <a:p>
            <a:r>
              <a:rPr lang="en-US" sz="3200" dirty="0">
                <a:solidFill>
                  <a:srgbClr val="FF0000"/>
                </a:solidFill>
              </a:rPr>
              <a:t>Vocabulary Questions</a:t>
            </a:r>
          </a:p>
        </p:txBody>
      </p:sp>
      <p:sp>
        <p:nvSpPr>
          <p:cNvPr id="3" name="Rectangle 2"/>
          <p:cNvSpPr/>
          <p:nvPr/>
        </p:nvSpPr>
        <p:spPr>
          <a:xfrm>
            <a:off x="0" y="635235"/>
            <a:ext cx="12071300" cy="5632311"/>
          </a:xfrm>
          <a:prstGeom prst="rect">
            <a:avLst/>
          </a:prstGeom>
        </p:spPr>
        <p:txBody>
          <a:bodyPr wrap="square">
            <a:spAutoFit/>
          </a:bodyPr>
          <a:lstStyle/>
          <a:p>
            <a:pPr lvl="1" algn="just">
              <a:lnSpc>
                <a:spcPct val="150000"/>
              </a:lnSpc>
            </a:pPr>
            <a:r>
              <a:rPr lang="en-US" dirty="0"/>
              <a:t>1</a:t>
            </a:r>
            <a:r>
              <a:rPr lang="en-US" sz="2000" dirty="0"/>
              <a:t>. The building blocks of matter are called ________________.</a:t>
            </a:r>
          </a:p>
          <a:p>
            <a:pPr lvl="1" algn="just">
              <a:lnSpc>
                <a:spcPct val="150000"/>
              </a:lnSpc>
            </a:pPr>
            <a:r>
              <a:rPr lang="en-US" sz="2000" dirty="0"/>
              <a:t>2. The ________________ (or center) of an atom, contains protons, and may contain neutrons.</a:t>
            </a:r>
          </a:p>
          <a:p>
            <a:pPr lvl="1" algn="just">
              <a:lnSpc>
                <a:spcPct val="150000"/>
              </a:lnSpc>
            </a:pPr>
            <a:r>
              <a:rPr lang="en-US" sz="2000" dirty="0"/>
              <a:t>3. ________________ have positive charge, while ________________ have negative charge.</a:t>
            </a:r>
          </a:p>
          <a:p>
            <a:pPr lvl="1" algn="just">
              <a:lnSpc>
                <a:spcPct val="150000"/>
              </a:lnSpc>
            </a:pPr>
            <a:r>
              <a:rPr lang="en-US" sz="2000" dirty="0"/>
              <a:t>4. A __________________ has an abundance of free electric charges that can flow.</a:t>
            </a:r>
          </a:p>
          <a:p>
            <a:pPr lvl="1" algn="just">
              <a:lnSpc>
                <a:spcPct val="150000"/>
              </a:lnSpc>
            </a:pPr>
            <a:r>
              <a:rPr lang="en-US" sz="2000" dirty="0"/>
              <a:t>5. When electrons are encouraged to drift in a direction, this flow is called __________________.</a:t>
            </a:r>
          </a:p>
          <a:p>
            <a:pPr lvl="1" algn="just">
              <a:lnSpc>
                <a:spcPct val="150000"/>
              </a:lnSpc>
            </a:pPr>
            <a:r>
              <a:rPr lang="en-US" sz="2000" dirty="0"/>
              <a:t>6. ____________________________ is current that changes direction periodically.</a:t>
            </a:r>
          </a:p>
          <a:p>
            <a:pPr lvl="1" algn="just">
              <a:lnSpc>
                <a:spcPct val="150000"/>
              </a:lnSpc>
            </a:pPr>
            <a:r>
              <a:rPr lang="en-US" sz="2000" dirty="0"/>
              <a:t>7. The unit of measure of electric potential is the ___________________.</a:t>
            </a:r>
          </a:p>
          <a:p>
            <a:pPr lvl="1" algn="just">
              <a:lnSpc>
                <a:spcPct val="150000"/>
              </a:lnSpc>
            </a:pPr>
            <a:r>
              <a:rPr lang="en-US" sz="2000" dirty="0"/>
              <a:t>8. The unit of measure of electric current flow is the ___________________.</a:t>
            </a:r>
          </a:p>
          <a:p>
            <a:pPr lvl="1" algn="just">
              <a:lnSpc>
                <a:spcPct val="150000"/>
              </a:lnSpc>
            </a:pPr>
            <a:r>
              <a:rPr lang="en-US" sz="2000" dirty="0"/>
              <a:t>9. An ________________ prevents current flow, and keeps conductors from making contact</a:t>
            </a:r>
            <a:r>
              <a:rPr lang="en-US" sz="2000" dirty="0" smtClean="0"/>
              <a:t>.</a:t>
            </a:r>
            <a:endParaRPr lang="tr-TR" sz="2000" dirty="0" smtClean="0"/>
          </a:p>
          <a:p>
            <a:pPr lvl="1" algn="just">
              <a:lnSpc>
                <a:spcPct val="150000"/>
              </a:lnSpc>
            </a:pPr>
            <a:r>
              <a:rPr lang="en-US" sz="2000" dirty="0"/>
              <a:t>10. ________________ electrons are electrons found in the outermost orbitals of atoms. </a:t>
            </a:r>
            <a:endParaRPr lang="tr-TR" sz="2000" dirty="0" smtClean="0"/>
          </a:p>
          <a:p>
            <a:pPr lvl="1" algn="just">
              <a:lnSpc>
                <a:spcPct val="150000"/>
              </a:lnSpc>
            </a:pPr>
            <a:r>
              <a:rPr lang="en-US" sz="2000" dirty="0" smtClean="0"/>
              <a:t>11</a:t>
            </a:r>
            <a:r>
              <a:rPr lang="en-US" sz="2000" dirty="0"/>
              <a:t>. The unit of electric charge is the ____________________, abbreviated C. </a:t>
            </a:r>
            <a:endParaRPr lang="tr-TR" sz="2000" dirty="0" smtClean="0"/>
          </a:p>
          <a:p>
            <a:pPr lvl="1" algn="just">
              <a:lnSpc>
                <a:spcPct val="150000"/>
              </a:lnSpc>
            </a:pPr>
            <a:r>
              <a:rPr lang="en-US" sz="2000" dirty="0" smtClean="0"/>
              <a:t>12</a:t>
            </a:r>
            <a:r>
              <a:rPr lang="en-US" sz="2000" dirty="0"/>
              <a:t>. A _____________________________ is a symbolic diagram showing electrical connections. </a:t>
            </a:r>
          </a:p>
        </p:txBody>
      </p:sp>
    </p:spTree>
    <p:extLst>
      <p:ext uri="{BB962C8B-B14F-4D97-AF65-F5344CB8AC3E}">
        <p14:creationId xmlns:p14="http://schemas.microsoft.com/office/powerpoint/2010/main" val="2419136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8743" y="519732"/>
            <a:ext cx="8955110" cy="4893647"/>
          </a:xfrm>
          <a:prstGeom prst="rect">
            <a:avLst/>
          </a:prstGeom>
        </p:spPr>
        <p:txBody>
          <a:bodyPr wrap="square">
            <a:spAutoFit/>
          </a:bodyPr>
          <a:lstStyle/>
          <a:p>
            <a:r>
              <a:rPr lang="en-US" sz="2400" dirty="0">
                <a:solidFill>
                  <a:srgbClr val="FF0000"/>
                </a:solidFill>
              </a:rPr>
              <a:t>True or </a:t>
            </a:r>
            <a:r>
              <a:rPr lang="en-US" sz="2400" dirty="0" smtClean="0">
                <a:solidFill>
                  <a:srgbClr val="FF0000"/>
                </a:solidFill>
              </a:rPr>
              <a:t>False</a:t>
            </a:r>
            <a:endParaRPr lang="tr-TR" sz="2400" dirty="0" smtClean="0">
              <a:solidFill>
                <a:srgbClr val="FF0000"/>
              </a:solidFill>
            </a:endParaRPr>
          </a:p>
          <a:p>
            <a:endParaRPr lang="en-US" dirty="0"/>
          </a:p>
          <a:p>
            <a:pPr>
              <a:lnSpc>
                <a:spcPct val="150000"/>
              </a:lnSpc>
            </a:pPr>
            <a:r>
              <a:rPr lang="en-US" dirty="0"/>
              <a:t>1. Alternating current is a steady, constant current. </a:t>
            </a:r>
            <a:r>
              <a:rPr lang="tr-TR" dirty="0" smtClean="0"/>
              <a:t>                                                       </a:t>
            </a:r>
            <a:r>
              <a:rPr lang="en-US" dirty="0" smtClean="0"/>
              <a:t>T</a:t>
            </a:r>
            <a:r>
              <a:rPr lang="tr-TR" dirty="0" smtClean="0"/>
              <a:t>        </a:t>
            </a:r>
            <a:r>
              <a:rPr lang="en-US" dirty="0" smtClean="0"/>
              <a:t> </a:t>
            </a:r>
            <a:r>
              <a:rPr lang="en-US" dirty="0"/>
              <a:t>F</a:t>
            </a:r>
          </a:p>
          <a:p>
            <a:pPr>
              <a:lnSpc>
                <a:spcPct val="150000"/>
              </a:lnSpc>
            </a:pPr>
            <a:r>
              <a:rPr lang="en-US" dirty="0"/>
              <a:t>2. Neutrons have a charge of zero. </a:t>
            </a:r>
            <a:r>
              <a:rPr lang="tr-TR" dirty="0" smtClean="0"/>
              <a:t>                                                                                    </a:t>
            </a:r>
            <a:r>
              <a:rPr lang="en-US" dirty="0" smtClean="0"/>
              <a:t>T</a:t>
            </a:r>
            <a:r>
              <a:rPr lang="tr-TR" dirty="0" smtClean="0"/>
              <a:t>        </a:t>
            </a:r>
            <a:r>
              <a:rPr lang="en-US" dirty="0" smtClean="0"/>
              <a:t> </a:t>
            </a:r>
            <a:r>
              <a:rPr lang="en-US" dirty="0"/>
              <a:t>F</a:t>
            </a:r>
          </a:p>
          <a:p>
            <a:pPr>
              <a:lnSpc>
                <a:spcPct val="150000"/>
              </a:lnSpc>
            </a:pPr>
            <a:r>
              <a:rPr lang="en-US" dirty="0"/>
              <a:t>3. A circuit is a complete path for current to flow. </a:t>
            </a:r>
            <a:r>
              <a:rPr lang="tr-TR" dirty="0" smtClean="0"/>
              <a:t>                                                          </a:t>
            </a:r>
            <a:r>
              <a:rPr lang="en-US" dirty="0" smtClean="0"/>
              <a:t>T </a:t>
            </a:r>
            <a:r>
              <a:rPr lang="tr-TR" dirty="0" smtClean="0"/>
              <a:t>        </a:t>
            </a:r>
            <a:r>
              <a:rPr lang="en-US" dirty="0" smtClean="0"/>
              <a:t>F</a:t>
            </a:r>
            <a:endParaRPr lang="en-US" dirty="0"/>
          </a:p>
          <a:p>
            <a:pPr>
              <a:lnSpc>
                <a:spcPct val="150000"/>
              </a:lnSpc>
            </a:pPr>
            <a:r>
              <a:rPr lang="en-US" dirty="0"/>
              <a:t>4. Electrons are heavier than protons and neutrons. </a:t>
            </a:r>
            <a:r>
              <a:rPr lang="tr-TR" dirty="0" smtClean="0"/>
              <a:t>                                                     </a:t>
            </a:r>
            <a:r>
              <a:rPr lang="en-US" dirty="0" smtClean="0"/>
              <a:t>T </a:t>
            </a:r>
            <a:r>
              <a:rPr lang="tr-TR" dirty="0" smtClean="0"/>
              <a:t>        </a:t>
            </a:r>
            <a:r>
              <a:rPr lang="en-US" dirty="0" smtClean="0"/>
              <a:t>F</a:t>
            </a:r>
            <a:endParaRPr lang="en-US" dirty="0"/>
          </a:p>
          <a:p>
            <a:pPr>
              <a:lnSpc>
                <a:spcPct val="150000"/>
              </a:lnSpc>
            </a:pPr>
            <a:r>
              <a:rPr lang="en-US" dirty="0"/>
              <a:t>5. Valence orbitals are found closest to the nucleus of atoms. </a:t>
            </a:r>
            <a:r>
              <a:rPr lang="tr-TR" dirty="0" smtClean="0"/>
              <a:t>                                    </a:t>
            </a:r>
            <a:r>
              <a:rPr lang="en-US" dirty="0" smtClean="0"/>
              <a:t>T </a:t>
            </a:r>
            <a:r>
              <a:rPr lang="tr-TR" dirty="0" smtClean="0"/>
              <a:t>        </a:t>
            </a:r>
            <a:r>
              <a:rPr lang="en-US" dirty="0" smtClean="0"/>
              <a:t>F</a:t>
            </a:r>
            <a:endParaRPr lang="en-US" dirty="0"/>
          </a:p>
          <a:p>
            <a:pPr>
              <a:lnSpc>
                <a:spcPct val="150000"/>
              </a:lnSpc>
            </a:pPr>
            <a:r>
              <a:rPr lang="en-US" dirty="0"/>
              <a:t>6. Insulators are made of non-conductive materials. </a:t>
            </a:r>
            <a:r>
              <a:rPr lang="tr-TR" dirty="0" smtClean="0"/>
              <a:t>                                                     </a:t>
            </a:r>
            <a:r>
              <a:rPr lang="en-US" dirty="0" smtClean="0"/>
              <a:t>T </a:t>
            </a:r>
            <a:r>
              <a:rPr lang="tr-TR" dirty="0" smtClean="0"/>
              <a:t>        </a:t>
            </a:r>
            <a:r>
              <a:rPr lang="en-US" dirty="0" smtClean="0"/>
              <a:t>F</a:t>
            </a:r>
            <a:endParaRPr lang="en-US" dirty="0"/>
          </a:p>
          <a:p>
            <a:pPr>
              <a:lnSpc>
                <a:spcPct val="150000"/>
              </a:lnSpc>
            </a:pPr>
            <a:r>
              <a:rPr lang="en-US" dirty="0"/>
              <a:t>7. Conventional current is understood to flow from positive to negative. </a:t>
            </a:r>
            <a:r>
              <a:rPr lang="tr-TR" dirty="0" smtClean="0"/>
              <a:t>                  </a:t>
            </a:r>
            <a:r>
              <a:rPr lang="en-US" dirty="0" smtClean="0"/>
              <a:t>T</a:t>
            </a:r>
            <a:r>
              <a:rPr lang="tr-TR" dirty="0" smtClean="0"/>
              <a:t>        </a:t>
            </a:r>
            <a:r>
              <a:rPr lang="en-US" dirty="0" smtClean="0"/>
              <a:t> </a:t>
            </a:r>
            <a:r>
              <a:rPr lang="en-US" dirty="0"/>
              <a:t>F</a:t>
            </a:r>
          </a:p>
          <a:p>
            <a:pPr>
              <a:lnSpc>
                <a:spcPct val="150000"/>
              </a:lnSpc>
            </a:pPr>
            <a:r>
              <a:rPr lang="en-US" dirty="0"/>
              <a:t>8. The ground state of an atom is it's lowest energy state. </a:t>
            </a:r>
            <a:r>
              <a:rPr lang="tr-TR" dirty="0" smtClean="0"/>
              <a:t>                                           </a:t>
            </a:r>
            <a:r>
              <a:rPr lang="en-US" dirty="0" smtClean="0"/>
              <a:t>T </a:t>
            </a:r>
            <a:r>
              <a:rPr lang="tr-TR" dirty="0" smtClean="0"/>
              <a:t>        </a:t>
            </a:r>
            <a:r>
              <a:rPr lang="en-US" dirty="0" smtClean="0"/>
              <a:t>F</a:t>
            </a:r>
            <a:endParaRPr lang="en-US" dirty="0"/>
          </a:p>
          <a:p>
            <a:pPr>
              <a:lnSpc>
                <a:spcPct val="150000"/>
              </a:lnSpc>
            </a:pPr>
            <a:r>
              <a:rPr lang="en-US" dirty="0"/>
              <a:t>9. Like charges attract, and opposite charges repel one another. </a:t>
            </a:r>
            <a:r>
              <a:rPr lang="tr-TR" dirty="0" smtClean="0"/>
              <a:t>                                 </a:t>
            </a:r>
            <a:r>
              <a:rPr lang="en-US" dirty="0" smtClean="0"/>
              <a:t>T </a:t>
            </a:r>
            <a:r>
              <a:rPr lang="tr-TR" dirty="0" smtClean="0"/>
              <a:t>       </a:t>
            </a:r>
            <a:r>
              <a:rPr lang="en-US" dirty="0" smtClean="0"/>
              <a:t>F</a:t>
            </a:r>
            <a:endParaRPr lang="en-US" dirty="0"/>
          </a:p>
          <a:p>
            <a:pPr>
              <a:lnSpc>
                <a:spcPct val="150000"/>
              </a:lnSpc>
            </a:pPr>
            <a:r>
              <a:rPr lang="en-US" dirty="0"/>
              <a:t>10. The electrical outlets in your home provide direct current. </a:t>
            </a:r>
            <a:r>
              <a:rPr lang="tr-TR" dirty="0" smtClean="0"/>
              <a:t>                                    </a:t>
            </a:r>
            <a:r>
              <a:rPr lang="en-US" dirty="0" smtClean="0"/>
              <a:t>T </a:t>
            </a:r>
            <a:r>
              <a:rPr lang="tr-TR" dirty="0" smtClean="0"/>
              <a:t>       </a:t>
            </a:r>
            <a:r>
              <a:rPr lang="en-US" dirty="0" smtClean="0"/>
              <a:t>F</a:t>
            </a:r>
            <a:endParaRPr lang="en-US" dirty="0"/>
          </a:p>
        </p:txBody>
      </p:sp>
    </p:spTree>
    <p:extLst>
      <p:ext uri="{BB962C8B-B14F-4D97-AF65-F5344CB8AC3E}">
        <p14:creationId xmlns:p14="http://schemas.microsoft.com/office/powerpoint/2010/main" val="2905885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9191" y="320623"/>
            <a:ext cx="11234671" cy="1429622"/>
          </a:xfrm>
          <a:prstGeom prst="rect">
            <a:avLst/>
          </a:prstGeom>
        </p:spPr>
        <p:txBody>
          <a:bodyPr wrap="square">
            <a:spAutoFit/>
          </a:bodyPr>
          <a:lstStyle/>
          <a:p>
            <a:pPr algn="just">
              <a:lnSpc>
                <a:spcPct val="150000"/>
              </a:lnSpc>
            </a:pPr>
            <a:r>
              <a:rPr lang="en-US" sz="2000" dirty="0" smtClean="0"/>
              <a:t>Humans have always been fascinated by the raw power of electricity. From the heating, to lighting, to plating metals, civilization has been taking advantage of this universal form of energy. Indeed, civilization could not exist as it does today without electricity</a:t>
            </a:r>
            <a:endParaRPr lang="en-US" sz="2000" dirty="0"/>
          </a:p>
        </p:txBody>
      </p:sp>
      <p:sp>
        <p:nvSpPr>
          <p:cNvPr id="3" name="Rectangle 2"/>
          <p:cNvSpPr/>
          <p:nvPr/>
        </p:nvSpPr>
        <p:spPr>
          <a:xfrm>
            <a:off x="369191" y="2039952"/>
            <a:ext cx="11080123" cy="1429622"/>
          </a:xfrm>
          <a:prstGeom prst="rect">
            <a:avLst/>
          </a:prstGeom>
        </p:spPr>
        <p:txBody>
          <a:bodyPr wrap="square">
            <a:spAutoFit/>
          </a:bodyPr>
          <a:lstStyle/>
          <a:p>
            <a:pPr algn="just">
              <a:lnSpc>
                <a:spcPct val="150000"/>
              </a:lnSpc>
            </a:pPr>
            <a:r>
              <a:rPr lang="en-US" sz="2000" dirty="0" smtClean="0"/>
              <a:t>But why do some materials seem to work better than others when it comes to making electricity flow? What is a volt, an amp, DC, AC? What is actually moving in the wire when a lamp is plugged into an outlet?</a:t>
            </a:r>
            <a:endParaRPr lang="en-US" sz="2000" dirty="0"/>
          </a:p>
        </p:txBody>
      </p:sp>
      <p:sp>
        <p:nvSpPr>
          <p:cNvPr id="4" name="Rectangle 3"/>
          <p:cNvSpPr/>
          <p:nvPr/>
        </p:nvSpPr>
        <p:spPr>
          <a:xfrm>
            <a:off x="446464" y="4184286"/>
            <a:ext cx="11080123" cy="1477328"/>
          </a:xfrm>
          <a:prstGeom prst="rect">
            <a:avLst/>
          </a:prstGeom>
        </p:spPr>
        <p:txBody>
          <a:bodyPr wrap="square">
            <a:spAutoFit/>
          </a:bodyPr>
          <a:lstStyle/>
          <a:p>
            <a:pPr algn="just">
              <a:lnSpc>
                <a:spcPct val="150000"/>
              </a:lnSpc>
            </a:pPr>
            <a:r>
              <a:rPr lang="en-US" sz="2000" dirty="0" smtClean="0"/>
              <a:t>In this chapter, we will explore the phenomenon that gives rise to electricity: charge. We will discover where charge comes from, and how it is made to move. We will explore why some materials block electricity, while other materials allow it to flow freely. </a:t>
            </a:r>
            <a:endParaRPr lang="en-US" sz="2000" dirty="0"/>
          </a:p>
        </p:txBody>
      </p:sp>
    </p:spTree>
    <p:extLst>
      <p:ext uri="{BB962C8B-B14F-4D97-AF65-F5344CB8AC3E}">
        <p14:creationId xmlns:p14="http://schemas.microsoft.com/office/powerpoint/2010/main" val="1706570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300" y="192041"/>
            <a:ext cx="4022365" cy="523220"/>
          </a:xfrm>
          <a:prstGeom prst="rect">
            <a:avLst/>
          </a:prstGeom>
        </p:spPr>
        <p:txBody>
          <a:bodyPr wrap="square">
            <a:spAutoFit/>
          </a:bodyPr>
          <a:lstStyle/>
          <a:p>
            <a:r>
              <a:rPr lang="tr-TR" sz="2800" dirty="0" smtClean="0"/>
              <a:t>1.1 </a:t>
            </a:r>
            <a:r>
              <a:rPr lang="en-US" sz="2800" dirty="0" smtClean="0"/>
              <a:t>What is Electricity? </a:t>
            </a:r>
            <a:endParaRPr lang="en-US" sz="2800" dirty="0"/>
          </a:p>
        </p:txBody>
      </p:sp>
      <p:sp>
        <p:nvSpPr>
          <p:cNvPr id="3" name="Rectangle 2"/>
          <p:cNvSpPr/>
          <p:nvPr/>
        </p:nvSpPr>
        <p:spPr>
          <a:xfrm>
            <a:off x="437882" y="715261"/>
            <a:ext cx="11230377" cy="2400657"/>
          </a:xfrm>
          <a:prstGeom prst="rect">
            <a:avLst/>
          </a:prstGeom>
        </p:spPr>
        <p:txBody>
          <a:bodyPr wrap="square">
            <a:spAutoFit/>
          </a:bodyPr>
          <a:lstStyle/>
          <a:p>
            <a:pPr algn="just">
              <a:lnSpc>
                <a:spcPct val="150000"/>
              </a:lnSpc>
            </a:pPr>
            <a:r>
              <a:rPr lang="en-US" sz="2000" dirty="0" smtClean="0"/>
              <a:t>Energy is all around us. It is present in the form of heat, light, and motion. Energy is defined as the ability to do work. Civilization would not have advanced as far as it has if not for the discovery of electricity. So what makes electricity? Electricity is defined as the buildup and motion of electric charges. Opposite charges want to combine, while like charges repel one another. So if we have a charged particle, we can move it by applying an electric field, which is an invisible force-field.</a:t>
            </a:r>
            <a:endParaRPr lang="en-US" sz="2000" dirty="0"/>
          </a:p>
        </p:txBody>
      </p:sp>
      <p:sp>
        <p:nvSpPr>
          <p:cNvPr id="4" name="Rectangle 3"/>
          <p:cNvSpPr/>
          <p:nvPr/>
        </p:nvSpPr>
        <p:spPr>
          <a:xfrm>
            <a:off x="437881" y="3072348"/>
            <a:ext cx="11230377" cy="2862322"/>
          </a:xfrm>
          <a:prstGeom prst="rect">
            <a:avLst/>
          </a:prstGeom>
        </p:spPr>
        <p:txBody>
          <a:bodyPr wrap="square">
            <a:spAutoFit/>
          </a:bodyPr>
          <a:lstStyle/>
          <a:p>
            <a:pPr algn="just">
              <a:lnSpc>
                <a:spcPct val="150000"/>
              </a:lnSpc>
            </a:pPr>
            <a:r>
              <a:rPr lang="en-US" sz="2000" dirty="0" smtClean="0"/>
              <a:t>Electric charge comes from the particles in atoms, the building blocks of matter. Atoms are composed of three types of particles. These are the proton, the neutron, and the electron, as shown below in Figure 1. Protons have a positive charge, neutrons have zero charge, and electrons have a negative charge. Protons and neutrons make up the nucleus (center) of the atom, and electrons “orbit” around this nucleus in layers called shells or orbitals. Protons and neutrons are far heavier than electrons, but in spite of this protons and electrons have equal and opposite charges. </a:t>
            </a:r>
            <a:endParaRPr lang="en-US" dirty="0"/>
          </a:p>
        </p:txBody>
      </p:sp>
    </p:spTree>
    <p:extLst>
      <p:ext uri="{BB962C8B-B14F-4D97-AF65-F5344CB8AC3E}">
        <p14:creationId xmlns:p14="http://schemas.microsoft.com/office/powerpoint/2010/main" val="2178325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769" y="343214"/>
            <a:ext cx="11608158" cy="880369"/>
          </a:xfrm>
          <a:prstGeom prst="rect">
            <a:avLst/>
          </a:prstGeom>
        </p:spPr>
        <p:txBody>
          <a:bodyPr wrap="square">
            <a:spAutoFit/>
          </a:bodyPr>
          <a:lstStyle/>
          <a:p>
            <a:pPr algn="just">
              <a:lnSpc>
                <a:spcPct val="150000"/>
              </a:lnSpc>
            </a:pPr>
            <a:r>
              <a:rPr lang="en-US" dirty="0" smtClean="0"/>
              <a:t>Therefore, the number of protons must be equal to the number of electrons for an atom to have a net charge of zero. An atom which has lost or gained an electron can have a positive or negative charge, respectively.</a:t>
            </a:r>
            <a:endParaRPr lang="en-US" dirty="0"/>
          </a:p>
        </p:txBody>
      </p:sp>
      <p:pic>
        <p:nvPicPr>
          <p:cNvPr id="3" name="Picture 2"/>
          <p:cNvPicPr>
            <a:picLocks noChangeAspect="1"/>
          </p:cNvPicPr>
          <p:nvPr/>
        </p:nvPicPr>
        <p:blipFill>
          <a:blip r:embed="rId2"/>
          <a:stretch>
            <a:fillRect/>
          </a:stretch>
        </p:blipFill>
        <p:spPr>
          <a:xfrm>
            <a:off x="6285360" y="1753141"/>
            <a:ext cx="5644927" cy="4068109"/>
          </a:xfrm>
          <a:prstGeom prst="rect">
            <a:avLst/>
          </a:prstGeom>
        </p:spPr>
      </p:pic>
      <p:sp>
        <p:nvSpPr>
          <p:cNvPr id="4" name="Rectangle 3"/>
          <p:cNvSpPr/>
          <p:nvPr/>
        </p:nvSpPr>
        <p:spPr>
          <a:xfrm>
            <a:off x="99207" y="1469806"/>
            <a:ext cx="6096000" cy="4247317"/>
          </a:xfrm>
          <a:prstGeom prst="rect">
            <a:avLst/>
          </a:prstGeom>
        </p:spPr>
        <p:txBody>
          <a:bodyPr>
            <a:spAutoFit/>
          </a:bodyPr>
          <a:lstStyle/>
          <a:p>
            <a:pPr algn="just">
              <a:lnSpc>
                <a:spcPct val="150000"/>
              </a:lnSpc>
            </a:pPr>
            <a:r>
              <a:rPr lang="en-US" sz="2000" dirty="0" smtClean="0"/>
              <a:t>An atom at ground state (lowest energy) will have a net charge of zero. This is because the positive charges from the protons in the nucleus are equally balanced with the negative charges from the electrons in their orbitals. Some atoms have lots of protons and electrons, and the electrons furthest away from the nucleus can be “</a:t>
            </a:r>
            <a:r>
              <a:rPr lang="en-US" sz="2000" dirty="0" smtClean="0">
                <a:solidFill>
                  <a:srgbClr val="FF0000"/>
                </a:solidFill>
              </a:rPr>
              <a:t>bumped off</a:t>
            </a:r>
            <a:r>
              <a:rPr lang="en-US" sz="2000" dirty="0" smtClean="0"/>
              <a:t>” easily when the atom gains energy. The outer shells of atoms are called valence orbitals, and the electrons in the outer shell are called </a:t>
            </a:r>
            <a:r>
              <a:rPr lang="en-US" sz="2000" dirty="0" smtClean="0">
                <a:solidFill>
                  <a:srgbClr val="FF0000"/>
                </a:solidFill>
              </a:rPr>
              <a:t>valence electrons</a:t>
            </a:r>
            <a:r>
              <a:rPr lang="en-US" sz="2000" dirty="0" smtClean="0"/>
              <a:t>.</a:t>
            </a:r>
            <a:endParaRPr lang="en-US" sz="2000" dirty="0"/>
          </a:p>
        </p:txBody>
      </p:sp>
    </p:spTree>
    <p:extLst>
      <p:ext uri="{BB962C8B-B14F-4D97-AF65-F5344CB8AC3E}">
        <p14:creationId xmlns:p14="http://schemas.microsoft.com/office/powerpoint/2010/main" val="3691467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615" y="304370"/>
            <a:ext cx="9401578" cy="4584332"/>
          </a:xfrm>
          <a:prstGeom prst="rect">
            <a:avLst/>
          </a:prstGeom>
        </p:spPr>
        <p:txBody>
          <a:bodyPr wrap="square">
            <a:spAutoFit/>
          </a:bodyPr>
          <a:lstStyle/>
          <a:p>
            <a:pPr algn="just">
              <a:lnSpc>
                <a:spcPct val="250000"/>
              </a:lnSpc>
            </a:pPr>
            <a:r>
              <a:rPr lang="en-US" sz="2000" dirty="0" smtClean="0"/>
              <a:t>Valence electrons that gain enough energy can escape their valence orbitals and become free electric charges. They can move around in all directions between the spaces of the atoms, occasionally settling into a free valance orbital, only to be bumped off again. Materials where there is an abundance of free electric charges are called conductors. Metals have an abundance of free electrons, so they are excellent conductors of electricity</a:t>
            </a:r>
            <a:endParaRPr lang="en-US" sz="2000" dirty="0"/>
          </a:p>
        </p:txBody>
      </p:sp>
    </p:spTree>
    <p:extLst>
      <p:ext uri="{BB962C8B-B14F-4D97-AF65-F5344CB8AC3E}">
        <p14:creationId xmlns:p14="http://schemas.microsoft.com/office/powerpoint/2010/main" val="3401684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8941" y="270456"/>
            <a:ext cx="6246253" cy="5122941"/>
          </a:xfrm>
          <a:prstGeom prst="rect">
            <a:avLst/>
          </a:prstGeom>
        </p:spPr>
        <p:txBody>
          <a:bodyPr wrap="square">
            <a:spAutoFit/>
          </a:bodyPr>
          <a:lstStyle/>
          <a:p>
            <a:pPr algn="just">
              <a:lnSpc>
                <a:spcPct val="150000"/>
              </a:lnSpc>
            </a:pPr>
            <a:r>
              <a:rPr lang="en-US" sz="2000" dirty="0"/>
              <a:t>Electrical conduction occurs when we cause all the free electrons to drift in the same direction, like </a:t>
            </a:r>
            <a:r>
              <a:rPr lang="en-US" sz="2000" dirty="0" smtClean="0"/>
              <a:t>water </a:t>
            </a:r>
            <a:r>
              <a:rPr lang="en-US" sz="2000" dirty="0"/>
              <a:t>in a pipe. The electrons are still moving in random directions, but they have a net motion in the </a:t>
            </a:r>
            <a:r>
              <a:rPr lang="en-US" sz="2000" dirty="0" smtClean="0"/>
              <a:t>direction </a:t>
            </a:r>
            <a:r>
              <a:rPr lang="en-US" sz="2000" dirty="0"/>
              <a:t>of the positive charge. The electromotive force (sometimes abbreviated EMF) that causes </a:t>
            </a:r>
            <a:r>
              <a:rPr lang="en-US" sz="2000" dirty="0" smtClean="0"/>
              <a:t>the </a:t>
            </a:r>
            <a:r>
              <a:rPr lang="en-US" sz="2000" dirty="0"/>
              <a:t>electrons to move is called </a:t>
            </a:r>
            <a:r>
              <a:rPr lang="en-US" sz="2000" dirty="0">
                <a:solidFill>
                  <a:srgbClr val="FF0000"/>
                </a:solidFill>
              </a:rPr>
              <a:t>electric potential </a:t>
            </a:r>
            <a:r>
              <a:rPr lang="en-US" sz="2000" dirty="0"/>
              <a:t>(denoted by capital E,) and is measured in volts </a:t>
            </a:r>
            <a:r>
              <a:rPr lang="en-US" sz="2000" dirty="0" smtClean="0"/>
              <a:t>(</a:t>
            </a:r>
            <a:r>
              <a:rPr lang="en-US" sz="2000" dirty="0"/>
              <a:t>abbreviated V.) A potential difference applied to a wire from a battery will cause the free electrons to </a:t>
            </a:r>
            <a:r>
              <a:rPr lang="en-US" sz="2000" dirty="0" smtClean="0"/>
              <a:t>drift </a:t>
            </a:r>
            <a:r>
              <a:rPr lang="en-US" sz="2000" dirty="0"/>
              <a:t>in the direction of the positive charge, and away from the negative charge, as shown in Figure 2.</a:t>
            </a:r>
          </a:p>
        </p:txBody>
      </p:sp>
      <p:pic>
        <p:nvPicPr>
          <p:cNvPr id="5" name="Picture 4"/>
          <p:cNvPicPr>
            <a:picLocks noChangeAspect="1"/>
          </p:cNvPicPr>
          <p:nvPr/>
        </p:nvPicPr>
        <p:blipFill>
          <a:blip r:embed="rId2"/>
          <a:stretch>
            <a:fillRect/>
          </a:stretch>
        </p:blipFill>
        <p:spPr>
          <a:xfrm>
            <a:off x="6469635" y="811369"/>
            <a:ext cx="5722365" cy="4305429"/>
          </a:xfrm>
          <a:prstGeom prst="rect">
            <a:avLst/>
          </a:prstGeom>
        </p:spPr>
      </p:pic>
    </p:spTree>
    <p:extLst>
      <p:ext uri="{BB962C8B-B14F-4D97-AF65-F5344CB8AC3E}">
        <p14:creationId xmlns:p14="http://schemas.microsoft.com/office/powerpoint/2010/main" val="4256004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30557" y="354376"/>
                <a:ext cx="9921025" cy="2896434"/>
              </a:xfrm>
              <a:prstGeom prst="rect">
                <a:avLst/>
              </a:prstGeom>
            </p:spPr>
            <p:txBody>
              <a:bodyPr wrap="square">
                <a:spAutoFit/>
              </a:bodyPr>
              <a:lstStyle/>
              <a:p>
                <a:pPr algn="just">
                  <a:lnSpc>
                    <a:spcPct val="150000"/>
                  </a:lnSpc>
                </a:pPr>
                <a:r>
                  <a:rPr lang="en-US" sz="2000" dirty="0" smtClean="0"/>
                  <a:t>When electric charges are in motion, we call this electric current (denoted by capital I). Electric current has units of </a:t>
                </a:r>
                <a:r>
                  <a:rPr lang="en-US" sz="2000" dirty="0">
                    <a:solidFill>
                      <a:srgbClr val="FF0000"/>
                    </a:solidFill>
                  </a:rPr>
                  <a:t>amperes or amps </a:t>
                </a:r>
                <a:r>
                  <a:rPr lang="en-US" sz="2000" dirty="0"/>
                  <a:t>(abbreviated A.) One amp is one coulomb of electric charge passing through a given point in a conductor per second. A </a:t>
                </a:r>
                <a:r>
                  <a:rPr lang="en-US" sz="2000" i="1" dirty="0">
                    <a:solidFill>
                      <a:srgbClr val="FF0000"/>
                    </a:solidFill>
                  </a:rPr>
                  <a:t>coulomb</a:t>
                </a:r>
                <a:r>
                  <a:rPr lang="en-US" sz="2000" dirty="0"/>
                  <a:t> (abbreviated C) is a very large number of discrete charges, so it is more convenient to use amperes. So voltage is the “pressure” that moves the electrons in a conductor, and current is the motion of the electrons</a:t>
                </a:r>
                <a:r>
                  <a:rPr lang="en-US" sz="2000" dirty="0" smtClean="0"/>
                  <a:t>.</a:t>
                </a:r>
                <a:r>
                  <a:rPr lang="tr-TR" sz="2000" dirty="0" smtClean="0"/>
                  <a:t> </a:t>
                </a:r>
                <a:r>
                  <a:rPr lang="en-US" sz="2000" dirty="0"/>
                  <a:t>1 C is defined </a:t>
                </a:r>
                <a:r>
                  <a:rPr lang="en-US" sz="2000" dirty="0" smtClean="0"/>
                  <a:t>as</a:t>
                </a:r>
                <a14:m>
                  <m:oMath xmlns:m="http://schemas.openxmlformats.org/officeDocument/2006/math">
                    <m:r>
                      <a:rPr lang="tr-TR" sz="2000" b="0" i="0" smtClean="0">
                        <a:latin typeface="Cambria Math" panose="02040503050406030204" pitchFamily="18" charset="0"/>
                      </a:rPr>
                      <m:t> </m:t>
                    </m:r>
                    <m:r>
                      <a:rPr lang="tr-TR" sz="2000" b="0" i="1" smtClean="0">
                        <a:latin typeface="Cambria Math" panose="02040503050406030204" pitchFamily="18" charset="0"/>
                      </a:rPr>
                      <m:t>6.24 </m:t>
                    </m:r>
                    <m:r>
                      <a:rPr lang="tr-TR" sz="2000" b="0" i="1" smtClean="0">
                        <a:latin typeface="Cambria Math" panose="02040503050406030204" pitchFamily="18" charset="0"/>
                      </a:rPr>
                      <m:t>𝑥</m:t>
                    </m:r>
                    <m:sSup>
                      <m:sSupPr>
                        <m:ctrlPr>
                          <a:rPr lang="tr-TR" sz="2000" b="0" i="1" smtClean="0">
                            <a:latin typeface="Cambria Math" panose="02040503050406030204" pitchFamily="18" charset="0"/>
                          </a:rPr>
                        </m:ctrlPr>
                      </m:sSupPr>
                      <m:e>
                        <m:r>
                          <a:rPr lang="tr-TR" sz="2000" b="0" i="1" smtClean="0">
                            <a:latin typeface="Cambria Math" panose="02040503050406030204" pitchFamily="18" charset="0"/>
                          </a:rPr>
                          <m:t>10</m:t>
                        </m:r>
                      </m:e>
                      <m:sup>
                        <m:r>
                          <a:rPr lang="tr-TR" sz="2000" b="0" i="1" smtClean="0">
                            <a:latin typeface="Cambria Math" panose="02040503050406030204" pitchFamily="18" charset="0"/>
                          </a:rPr>
                          <m:t>18</m:t>
                        </m:r>
                      </m:sup>
                    </m:sSup>
                  </m:oMath>
                </a14:m>
                <a:endParaRPr lang="en-US" sz="2000" dirty="0"/>
              </a:p>
            </p:txBody>
          </p:sp>
        </mc:Choice>
        <mc:Fallback xmlns="">
          <p:sp>
            <p:nvSpPr>
              <p:cNvPr id="2" name="Rectangle 1"/>
              <p:cNvSpPr>
                <a:spLocks noRot="1" noChangeAspect="1" noMove="1" noResize="1" noEditPoints="1" noAdjustHandles="1" noChangeArrowheads="1" noChangeShapeType="1" noTextEdit="1"/>
              </p:cNvSpPr>
              <p:nvPr/>
            </p:nvSpPr>
            <p:spPr>
              <a:xfrm>
                <a:off x="330557" y="354376"/>
                <a:ext cx="9921025" cy="2896434"/>
              </a:xfrm>
              <a:prstGeom prst="rect">
                <a:avLst/>
              </a:prstGeom>
              <a:blipFill rotWithShape="0">
                <a:blip r:embed="rId2"/>
                <a:stretch>
                  <a:fillRect l="-614" r="-614"/>
                </a:stretch>
              </a:blipFill>
            </p:spPr>
            <p:txBody>
              <a:bodyPr/>
              <a:lstStyle/>
              <a:p>
                <a:r>
                  <a:rPr lang="en-US">
                    <a:noFill/>
                  </a:rPr>
                  <a:t> </a:t>
                </a:r>
              </a:p>
            </p:txBody>
          </p:sp>
        </mc:Fallback>
      </mc:AlternateContent>
      <p:sp>
        <p:nvSpPr>
          <p:cNvPr id="3" name="Rectangle 2"/>
          <p:cNvSpPr/>
          <p:nvPr/>
        </p:nvSpPr>
        <p:spPr>
          <a:xfrm>
            <a:off x="330557" y="3706096"/>
            <a:ext cx="10577848" cy="1938992"/>
          </a:xfrm>
          <a:prstGeom prst="rect">
            <a:avLst/>
          </a:prstGeom>
        </p:spPr>
        <p:txBody>
          <a:bodyPr wrap="square">
            <a:spAutoFit/>
          </a:bodyPr>
          <a:lstStyle/>
          <a:p>
            <a:pPr algn="just">
              <a:lnSpc>
                <a:spcPct val="150000"/>
              </a:lnSpc>
            </a:pPr>
            <a:r>
              <a:rPr lang="en-US" sz="2000" dirty="0"/>
              <a:t>The electrical devices found in your home have ratings for voltage and current. A typical light bulb in </a:t>
            </a:r>
            <a:r>
              <a:rPr lang="en-US" sz="2000" dirty="0" smtClean="0"/>
              <a:t>a</a:t>
            </a:r>
            <a:r>
              <a:rPr lang="tr-TR" sz="2000" dirty="0" smtClean="0"/>
              <a:t> </a:t>
            </a:r>
            <a:r>
              <a:rPr lang="en-US" sz="2000" dirty="0" smtClean="0"/>
              <a:t>lamp </a:t>
            </a:r>
            <a:r>
              <a:rPr lang="en-US" sz="2000" dirty="0"/>
              <a:t>requires </a:t>
            </a:r>
            <a:r>
              <a:rPr lang="tr-TR" sz="2000" dirty="0" smtClean="0"/>
              <a:t>22</a:t>
            </a:r>
            <a:r>
              <a:rPr lang="en-US" sz="2000" dirty="0" smtClean="0"/>
              <a:t>0 </a:t>
            </a:r>
            <a:r>
              <a:rPr lang="en-US" sz="2000" dirty="0"/>
              <a:t>volts AC, or </a:t>
            </a:r>
            <a:r>
              <a:rPr lang="tr-TR" sz="2000" dirty="0" smtClean="0"/>
              <a:t>2</a:t>
            </a:r>
            <a:r>
              <a:rPr lang="en-US" sz="2000" dirty="0" smtClean="0"/>
              <a:t>20 </a:t>
            </a:r>
            <a:r>
              <a:rPr lang="en-US" sz="2000" dirty="0"/>
              <a:t>VAC (we will discuss alternating current later.) Fuses and circuit </a:t>
            </a:r>
          </a:p>
          <a:p>
            <a:pPr algn="just">
              <a:lnSpc>
                <a:spcPct val="150000"/>
              </a:lnSpc>
            </a:pPr>
            <a:r>
              <a:rPr lang="en-US" sz="2000" dirty="0"/>
              <a:t>breakers are designed to shut off a circuit when maximum current has been exceeded. These may be</a:t>
            </a:r>
          </a:p>
          <a:p>
            <a:pPr algn="just">
              <a:lnSpc>
                <a:spcPct val="150000"/>
              </a:lnSpc>
            </a:pPr>
            <a:r>
              <a:rPr lang="en-US" sz="2000" dirty="0"/>
              <a:t>rated anywhere from 10 A to 20 A for residential power. </a:t>
            </a:r>
          </a:p>
        </p:txBody>
      </p:sp>
    </p:spTree>
    <p:extLst>
      <p:ext uri="{BB962C8B-B14F-4D97-AF65-F5344CB8AC3E}">
        <p14:creationId xmlns:p14="http://schemas.microsoft.com/office/powerpoint/2010/main" val="3708620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042" y="123859"/>
            <a:ext cx="10423302" cy="2750112"/>
          </a:xfrm>
          <a:prstGeom prst="rect">
            <a:avLst/>
          </a:prstGeom>
        </p:spPr>
        <p:txBody>
          <a:bodyPr wrap="square">
            <a:spAutoFit/>
          </a:bodyPr>
          <a:lstStyle/>
          <a:p>
            <a:pPr algn="just">
              <a:lnSpc>
                <a:spcPct val="250000"/>
              </a:lnSpc>
            </a:pPr>
            <a:r>
              <a:rPr lang="en-US" dirty="0"/>
              <a:t>The USB cables from your computer provide </a:t>
            </a:r>
            <a:r>
              <a:rPr lang="en-US" dirty="0" smtClean="0"/>
              <a:t>+</a:t>
            </a:r>
            <a:r>
              <a:rPr lang="en-US" dirty="0"/>
              <a:t>5 VDC (volts, direct current) to phones and other devices for charging. And the remote control on </a:t>
            </a:r>
            <a:r>
              <a:rPr lang="en-US" dirty="0" smtClean="0"/>
              <a:t>your </a:t>
            </a:r>
            <a:r>
              <a:rPr lang="en-US" dirty="0"/>
              <a:t>coffee table may operate on AA or AAA batteries, which provide 1.5 V each. But there is a big </a:t>
            </a:r>
            <a:r>
              <a:rPr lang="en-US" dirty="0" smtClean="0"/>
              <a:t>difference </a:t>
            </a:r>
            <a:r>
              <a:rPr lang="en-US" dirty="0"/>
              <a:t>between the power coming out of your wall socket and battery power. We will discuss this </a:t>
            </a:r>
            <a:r>
              <a:rPr lang="en-US" dirty="0" smtClean="0"/>
              <a:t>difference </a:t>
            </a:r>
            <a:r>
              <a:rPr lang="en-US" dirty="0"/>
              <a:t>in the next section.</a:t>
            </a:r>
          </a:p>
        </p:txBody>
      </p:sp>
    </p:spTree>
    <p:extLst>
      <p:ext uri="{BB962C8B-B14F-4D97-AF65-F5344CB8AC3E}">
        <p14:creationId xmlns:p14="http://schemas.microsoft.com/office/powerpoint/2010/main" val="4069088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5786" y="1414095"/>
            <a:ext cx="10792496" cy="4401205"/>
          </a:xfrm>
          <a:prstGeom prst="rect">
            <a:avLst/>
          </a:prstGeom>
        </p:spPr>
        <p:txBody>
          <a:bodyPr wrap="square">
            <a:spAutoFit/>
          </a:bodyPr>
          <a:lstStyle/>
          <a:p>
            <a:pPr algn="just">
              <a:lnSpc>
                <a:spcPct val="200000"/>
              </a:lnSpc>
            </a:pPr>
            <a:r>
              <a:rPr lang="en-US" sz="2000" dirty="0"/>
              <a:t>In the previous section, we discussed </a:t>
            </a:r>
            <a:r>
              <a:rPr lang="en-US" sz="2000" b="1" i="1" dirty="0">
                <a:solidFill>
                  <a:srgbClr val="FF0000"/>
                </a:solidFill>
              </a:rPr>
              <a:t>how free charges can be made to flow in a conducto</a:t>
            </a:r>
            <a:r>
              <a:rPr lang="en-US" sz="2000" dirty="0"/>
              <a:t>r. In order </a:t>
            </a:r>
          </a:p>
          <a:p>
            <a:pPr algn="just">
              <a:lnSpc>
                <a:spcPct val="200000"/>
              </a:lnSpc>
            </a:pPr>
            <a:r>
              <a:rPr lang="en-US" sz="2000" dirty="0"/>
              <a:t>for charges to flow, a complete path must be provided. Electricity must flow in a circuit, that is, it must </a:t>
            </a:r>
          </a:p>
          <a:p>
            <a:pPr algn="just">
              <a:lnSpc>
                <a:spcPct val="200000"/>
              </a:lnSpc>
            </a:pPr>
            <a:r>
              <a:rPr lang="en-US" sz="2000" dirty="0"/>
              <a:t>flow in a closed loop from the power source to the device being powered, and then back to the power </a:t>
            </a:r>
          </a:p>
          <a:p>
            <a:pPr algn="just">
              <a:lnSpc>
                <a:spcPct val="200000"/>
              </a:lnSpc>
            </a:pPr>
            <a:r>
              <a:rPr lang="en-US" sz="2000" dirty="0"/>
              <a:t>source. If we break the wires anywhere between the power source and the circuit, no current will flow.</a:t>
            </a:r>
          </a:p>
          <a:p>
            <a:pPr algn="just">
              <a:lnSpc>
                <a:spcPct val="200000"/>
              </a:lnSpc>
            </a:pPr>
            <a:r>
              <a:rPr lang="en-US" sz="2000" dirty="0"/>
              <a:t>The air around you has very few free electrons, so air is a pretty good </a:t>
            </a:r>
            <a:r>
              <a:rPr lang="en-US" sz="2000" dirty="0">
                <a:solidFill>
                  <a:srgbClr val="FF0000"/>
                </a:solidFill>
              </a:rPr>
              <a:t>insulator</a:t>
            </a:r>
            <a:r>
              <a:rPr lang="en-US" sz="2000" dirty="0"/>
              <a:t>. Insulators keep </a:t>
            </a:r>
          </a:p>
          <a:p>
            <a:pPr algn="just">
              <a:lnSpc>
                <a:spcPct val="200000"/>
              </a:lnSpc>
            </a:pPr>
            <a:r>
              <a:rPr lang="en-US" sz="2000" dirty="0"/>
              <a:t>unwanted electrical contacts from occurring. The plastic and rubber on wires are an example of </a:t>
            </a:r>
          </a:p>
          <a:p>
            <a:pPr algn="just">
              <a:lnSpc>
                <a:spcPct val="200000"/>
              </a:lnSpc>
            </a:pPr>
            <a:r>
              <a:rPr lang="en-US" sz="2000" dirty="0"/>
              <a:t>insulators. So opening a switch breaks the contact and current will stop flowing.</a:t>
            </a:r>
          </a:p>
        </p:txBody>
      </p:sp>
      <p:sp>
        <p:nvSpPr>
          <p:cNvPr id="3" name="Rectangle 2"/>
          <p:cNvSpPr/>
          <p:nvPr/>
        </p:nvSpPr>
        <p:spPr>
          <a:xfrm>
            <a:off x="356316" y="336877"/>
            <a:ext cx="11011437" cy="1077218"/>
          </a:xfrm>
          <a:prstGeom prst="rect">
            <a:avLst/>
          </a:prstGeom>
        </p:spPr>
        <p:txBody>
          <a:bodyPr wrap="square">
            <a:spAutoFit/>
          </a:bodyPr>
          <a:lstStyle/>
          <a:p>
            <a:r>
              <a:rPr lang="en-US" sz="3200" dirty="0">
                <a:solidFill>
                  <a:srgbClr val="FF0000"/>
                </a:solidFill>
              </a:rPr>
              <a:t>Chapter 1.2: An Introduction to Circuits, Schematics, and Basic Terms. </a:t>
            </a:r>
          </a:p>
        </p:txBody>
      </p:sp>
    </p:spTree>
    <p:extLst>
      <p:ext uri="{BB962C8B-B14F-4D97-AF65-F5344CB8AC3E}">
        <p14:creationId xmlns:p14="http://schemas.microsoft.com/office/powerpoint/2010/main" val="384299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95E181FA316E4CB223777B08F96716" ma:contentTypeVersion="" ma:contentTypeDescription="Create a new document." ma:contentTypeScope="" ma:versionID="694fdbe7b87007c796a30bd9aae62a7f">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B87F76D-9660-4B2A-8115-99A47F1A3BAD}"/>
</file>

<file path=customXml/itemProps2.xml><?xml version="1.0" encoding="utf-8"?>
<ds:datastoreItem xmlns:ds="http://schemas.openxmlformats.org/officeDocument/2006/customXml" ds:itemID="{4295629C-A271-455F-97C1-B85DA7371378}"/>
</file>

<file path=customXml/itemProps3.xml><?xml version="1.0" encoding="utf-8"?>
<ds:datastoreItem xmlns:ds="http://schemas.openxmlformats.org/officeDocument/2006/customXml" ds:itemID="{F6A183B9-3045-4E09-A2DD-96B095C44AB0}"/>
</file>

<file path=docProps/app.xml><?xml version="1.0" encoding="utf-8"?>
<Properties xmlns="http://schemas.openxmlformats.org/officeDocument/2006/extended-properties" xmlns:vt="http://schemas.openxmlformats.org/officeDocument/2006/docPropsVTypes">
  <TotalTime>80</TotalTime>
  <Words>1944</Words>
  <Application>Microsoft Office PowerPoint</Application>
  <PresentationFormat>Widescreen</PresentationFormat>
  <Paragraphs>57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Alper DOGANALP</dc:creator>
  <cp:lastModifiedBy>Alper DOGANALP</cp:lastModifiedBy>
  <cp:revision>13</cp:revision>
  <dcterms:created xsi:type="dcterms:W3CDTF">2022-02-21T10:41:16Z</dcterms:created>
  <dcterms:modified xsi:type="dcterms:W3CDTF">2022-03-09T19:10:51Z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0x010100E595E181FA316E4CB223777B08F96716</vt:lpwstr>
  </property>
</Properties>
</file>